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2"/>
    <p:sldId id="347" r:id="rId3"/>
    <p:sldId id="263" r:id="rId4"/>
    <p:sldId id="360" r:id="rId5"/>
    <p:sldId id="361" r:id="rId6"/>
    <p:sldId id="362" r:id="rId7"/>
    <p:sldId id="348" r:id="rId8"/>
    <p:sldId id="259" r:id="rId9"/>
    <p:sldId id="281" r:id="rId10"/>
    <p:sldId id="349" r:id="rId11"/>
    <p:sldId id="351" r:id="rId12"/>
    <p:sldId id="350" r:id="rId13"/>
    <p:sldId id="352" r:id="rId14"/>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D47"/>
    <a:srgbClr val="A9D18E"/>
    <a:srgbClr val="D7E4EF"/>
    <a:srgbClr val="508CB4"/>
    <a:srgbClr val="D5EECE"/>
    <a:srgbClr val="F6F6F6"/>
    <a:srgbClr val="15B45D"/>
    <a:srgbClr val="69A25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408"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E9C3A-5DF3-4ECA-A9A8-F323F72D2215}" type="datetimeFigureOut">
              <a:rPr lang="zh-CN" altLang="en-US" smtClean="0"/>
              <a:t>2023/10/22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8143C-C42A-4DD8-8A1B-6ADCFD7B18F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AD12B4-60BE-4F17-BFA0-4DBB91551D26}"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AD12B4-60BE-4F17-BFA0-4DBB91551D26}"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AD12B4-60BE-4F17-BFA0-4DBB91551D26}" type="slidenum">
              <a:rPr lang="zh-CN" altLang="en-US" smtClean="0"/>
              <a:t>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AD12B4-60BE-4F17-BFA0-4DBB91551D26}" type="slidenum">
              <a:rPr lang="zh-CN" altLang="en-US" smtClean="0"/>
              <a:t>11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AD12B4-60BE-4F17-BFA0-4DBB91551D26}" type="slidenum">
              <a:rPr lang="zh-CN" altLang="en-US" smtClean="0"/>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EBCBE34-872B-43C9-82C4-4B61C56D6FBF}" type="datetimeFigureOut">
              <a:rPr lang="zh-CN" altLang="en-US" smtClean="0"/>
              <a:t>2023/10/22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60A1EE-667B-4FF2-BE92-1FA750D97B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7EBCBE34-872B-43C9-82C4-4B61C56D6FBF}" type="datetimeFigureOut">
              <a:rPr lang="zh-CN" altLang="en-US" smtClean="0"/>
              <a:t>2023/10/22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60A1EE-667B-4FF2-BE92-1FA750D97B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7EBCBE34-872B-43C9-82C4-4B61C56D6FBF}" type="datetimeFigureOut">
              <a:rPr lang="zh-CN" altLang="en-US" smtClean="0"/>
              <a:t>2023/10/22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60A1EE-667B-4FF2-BE92-1FA750D97B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7EBCBE34-872B-43C9-82C4-4B61C56D6FBF}" type="datetimeFigureOut">
              <a:rPr lang="zh-CN" altLang="en-US" smtClean="0"/>
              <a:t>2023/10/22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60A1EE-667B-4FF2-BE92-1FA750D97B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EBCBE34-872B-43C9-82C4-4B61C56D6FBF}" type="datetimeFigureOut">
              <a:rPr lang="zh-CN" altLang="en-US" smtClean="0"/>
              <a:t>2023/10/22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60A1EE-667B-4FF2-BE92-1FA750D97B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7EBCBE34-872B-43C9-82C4-4B61C56D6FBF}" type="datetimeFigureOut">
              <a:rPr lang="zh-CN" altLang="en-US" smtClean="0"/>
              <a:t>2023/10/22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60A1EE-667B-4FF2-BE92-1FA750D97B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7EBCBE34-872B-43C9-82C4-4B61C56D6FBF}" type="datetimeFigureOut">
              <a:rPr lang="zh-CN" altLang="en-US" smtClean="0"/>
              <a:t>2023/10/22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C60A1EE-667B-4FF2-BE92-1FA750D97B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EBCBE34-872B-43C9-82C4-4B61C56D6FBF}" type="datetimeFigureOut">
              <a:rPr lang="zh-CN" altLang="en-US" smtClean="0"/>
              <a:t>2023/10/22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C60A1EE-667B-4FF2-BE92-1FA750D97B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EBCBE34-872B-43C9-82C4-4B61C56D6FBF}" type="datetimeFigureOut">
              <a:rPr lang="zh-CN" altLang="en-US" smtClean="0"/>
              <a:t>2023/10/22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C60A1EE-667B-4FF2-BE92-1FA750D97B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EBCBE34-872B-43C9-82C4-4B61C56D6FBF}" type="datetimeFigureOut">
              <a:rPr lang="zh-CN" altLang="en-US" smtClean="0"/>
              <a:t>2023/10/22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60A1EE-667B-4FF2-BE92-1FA750D97B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EBCBE34-872B-43C9-82C4-4B61C56D6FBF}" type="datetimeFigureOut">
              <a:rPr lang="zh-CN" altLang="en-US" smtClean="0"/>
              <a:t>2023/10/22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60A1EE-667B-4FF2-BE92-1FA750D97B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BCBE34-872B-43C9-82C4-4B61C56D6FBF}" type="datetimeFigureOut">
              <a:rPr lang="zh-CN" altLang="en-US" smtClean="0"/>
              <a:t>2023/10/22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60A1EE-667B-4FF2-BE92-1FA750D97B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9.xml"/><Relationship Id="rId5" Type="http://schemas.microsoft.com/office/2007/relationships/hdphoto" Target="../media/hdphoto1.wdp"/><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4.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812" y="330084"/>
            <a:ext cx="11549824" cy="750483"/>
            <a:chOff x="96869" y="286450"/>
            <a:chExt cx="11549824" cy="750483"/>
          </a:xfrm>
          <a:solidFill>
            <a:schemeClr val="accent6"/>
          </a:solidFill>
        </p:grpSpPr>
        <p:cxnSp>
          <p:nvCxnSpPr>
            <p:cNvPr id="3" name="直接连接符 2"/>
            <p:cNvCxnSpPr/>
            <p:nvPr/>
          </p:nvCxnSpPr>
          <p:spPr>
            <a:xfrm>
              <a:off x="545308" y="674435"/>
              <a:ext cx="11101385" cy="0"/>
            </a:xfrm>
            <a:prstGeom prst="line">
              <a:avLst/>
            </a:prstGeom>
            <a:grpFill/>
            <a:ln>
              <a:solidFill>
                <a:srgbClr val="70AD47"/>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Freeform 8"/>
            <p:cNvSpPr/>
            <p:nvPr/>
          </p:nvSpPr>
          <p:spPr bwMode="auto">
            <a:xfrm>
              <a:off x="96869" y="286450"/>
              <a:ext cx="428625" cy="750483"/>
            </a:xfrm>
            <a:custGeom>
              <a:avLst/>
              <a:gdLst>
                <a:gd name="T0" fmla="*/ 0 w 560"/>
                <a:gd name="T1" fmla="*/ 0 h 973"/>
                <a:gd name="T2" fmla="*/ 516 w 560"/>
                <a:gd name="T3" fmla="*/ 420 h 973"/>
                <a:gd name="T4" fmla="*/ 516 w 560"/>
                <a:gd name="T5" fmla="*/ 552 h 973"/>
                <a:gd name="T6" fmla="*/ 0 w 560"/>
                <a:gd name="T7" fmla="*/ 973 h 973"/>
                <a:gd name="T8" fmla="*/ 0 w 560"/>
                <a:gd name="T9" fmla="*/ 0 h 973"/>
              </a:gdLst>
              <a:ahLst/>
              <a:cxnLst>
                <a:cxn ang="0">
                  <a:pos x="T0" y="T1"/>
                </a:cxn>
                <a:cxn ang="0">
                  <a:pos x="T2" y="T3"/>
                </a:cxn>
                <a:cxn ang="0">
                  <a:pos x="T4" y="T5"/>
                </a:cxn>
                <a:cxn ang="0">
                  <a:pos x="T6" y="T7"/>
                </a:cxn>
                <a:cxn ang="0">
                  <a:pos x="T8" y="T9"/>
                </a:cxn>
              </a:cxnLst>
              <a:rect l="0" t="0" r="r" b="b"/>
              <a:pathLst>
                <a:path w="560" h="973">
                  <a:moveTo>
                    <a:pt x="0" y="0"/>
                  </a:moveTo>
                  <a:lnTo>
                    <a:pt x="516" y="420"/>
                  </a:lnTo>
                  <a:cubicBezTo>
                    <a:pt x="560" y="457"/>
                    <a:pt x="560" y="516"/>
                    <a:pt x="516" y="552"/>
                  </a:cubicBezTo>
                  <a:lnTo>
                    <a:pt x="0" y="973"/>
                  </a:lnTo>
                  <a:lnTo>
                    <a:pt x="0" y="0"/>
                  </a:lnTo>
                  <a:close/>
                </a:path>
              </a:pathLst>
            </a:custGeom>
            <a:grpFill/>
            <a:ln>
              <a:noFill/>
            </a:ln>
            <a:effectLst>
              <a:outerShdw blurRad="190500" dist="228600" dir="2700000" algn="ctr">
                <a:srgbClr val="000000">
                  <a:alpha val="30000"/>
                </a:srgbClr>
              </a:outerShdw>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思源黑体 CN Normal" panose="020B0400000000000000" pitchFamily="34" charset="-122"/>
                <a:cs typeface="+mn-cs"/>
                <a:sym typeface="Century Gothic" panose="020B0502020202020204" pitchFamily="34" charset="0"/>
              </a:endParaRPr>
            </a:p>
          </p:txBody>
        </p:sp>
      </p:grpSp>
      <p:pic>
        <p:nvPicPr>
          <p:cNvPr id="5" name="图片 4"/>
          <p:cNvPicPr>
            <a:picLocks noChangeAspect="1"/>
          </p:cNvPicPr>
          <p:nvPr/>
        </p:nvPicPr>
        <p:blipFill>
          <a:blip r:embed="rId5">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9997790" y="77080"/>
            <a:ext cx="1405316" cy="612485"/>
          </a:xfrm>
          <a:prstGeom prst="rect">
            <a:avLst/>
          </a:prstGeom>
        </p:spPr>
      </p:pic>
      <p:grpSp>
        <p:nvGrpSpPr>
          <p:cNvPr id="37" name="组合 36"/>
          <p:cNvGrpSpPr/>
          <p:nvPr/>
        </p:nvGrpSpPr>
        <p:grpSpPr>
          <a:xfrm>
            <a:off x="11561636" y="6332375"/>
            <a:ext cx="508000" cy="405884"/>
            <a:chOff x="11654407" y="6376997"/>
            <a:chExt cx="508000" cy="405884"/>
          </a:xfrm>
        </p:grpSpPr>
        <p:grpSp>
          <p:nvGrpSpPr>
            <p:cNvPr id="38" name="组合 37"/>
            <p:cNvGrpSpPr/>
            <p:nvPr/>
          </p:nvGrpSpPr>
          <p:grpSpPr>
            <a:xfrm>
              <a:off x="11654407" y="6376997"/>
              <a:ext cx="405883" cy="405884"/>
              <a:chOff x="8759502" y="2020280"/>
              <a:chExt cx="2856164" cy="2856164"/>
            </a:xfrm>
          </p:grpSpPr>
          <p:sp>
            <p:nvSpPr>
              <p:cNvPr id="40" name="椭圆 39"/>
              <p:cNvSpPr/>
              <p:nvPr/>
            </p:nvSpPr>
            <p:spPr>
              <a:xfrm>
                <a:off x="8759502" y="2020280"/>
                <a:ext cx="2856164" cy="2856164"/>
              </a:xfrm>
              <a:prstGeom prst="ellipse">
                <a:avLst/>
              </a:prstGeom>
              <a:gradFill>
                <a:gsLst>
                  <a:gs pos="100000">
                    <a:srgbClr val="DEDEDE"/>
                  </a:gs>
                  <a:gs pos="0">
                    <a:srgbClr val="FBFBFB"/>
                  </a:gs>
                </a:gsLst>
                <a:lin ang="5400000" scaled="1"/>
              </a:gradFill>
              <a:ln w="19050" cap="flat">
                <a:gradFill>
                  <a:gsLst>
                    <a:gs pos="0">
                      <a:sysClr val="window" lastClr="FFFFFF"/>
                    </a:gs>
                    <a:gs pos="100000">
                      <a:srgbClr val="DDDDDD"/>
                    </a:gs>
                  </a:gsLst>
                  <a:lin ang="5400000" scaled="1"/>
                </a:gradFill>
                <a:prstDash val="solid"/>
                <a:miter lim="800000"/>
              </a:ln>
              <a:effectLst>
                <a:outerShdw blurRad="228600" dist="101600" dir="5400000" algn="t" rotWithShape="0">
                  <a:sysClr val="windowText" lastClr="000000">
                    <a:lumMod val="85000"/>
                    <a:lumOff val="15000"/>
                    <a:alpha val="33000"/>
                  </a:sysClr>
                </a:outerShdw>
              </a:effec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41" name="椭圆 40"/>
              <p:cNvSpPr/>
              <p:nvPr/>
            </p:nvSpPr>
            <p:spPr>
              <a:xfrm>
                <a:off x="8983923" y="2230172"/>
                <a:ext cx="2415590" cy="2415589"/>
              </a:xfrm>
              <a:prstGeom prst="ellipse">
                <a:avLst/>
              </a:prstGeom>
              <a:solidFill>
                <a:schemeClr val="accent6"/>
              </a:solidFill>
              <a:ln w="19050" cap="flat" cmpd="sng" algn="ctr">
                <a:gradFill flip="none" rotWithShape="1">
                  <a:gsLst>
                    <a:gs pos="2000">
                      <a:srgbClr val="FDFDFD"/>
                    </a:gs>
                    <a:gs pos="100000">
                      <a:srgbClr val="CBCDCE"/>
                    </a:gs>
                  </a:gsLst>
                  <a:lin ang="16200000" scaled="0"/>
                  <a:tileRect/>
                </a:gradFill>
                <a:prstDash val="solid"/>
                <a:miter lim="800000"/>
              </a:ln>
              <a:effectLst>
                <a:innerShdw blurRad="190500" dist="50800" dir="16200000">
                  <a:prstClr val="black">
                    <a:alpha val="4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cs typeface="+mn-ea"/>
                  <a:sym typeface="+mn-lt"/>
                </a:endParaRPr>
              </a:p>
            </p:txBody>
          </p:sp>
        </p:grpSp>
        <p:sp>
          <p:nvSpPr>
            <p:cNvPr id="39" name="文本框 38"/>
            <p:cNvSpPr txBox="1"/>
            <p:nvPr/>
          </p:nvSpPr>
          <p:spPr>
            <a:xfrm>
              <a:off x="11654407" y="6410594"/>
              <a:ext cx="508000" cy="369332"/>
            </a:xfrm>
            <a:prstGeom prst="rect">
              <a:avLst/>
            </a:prstGeom>
            <a:noFill/>
          </p:spPr>
          <p:txBody>
            <a:bodyPr wrap="square" rtlCol="0">
              <a:spAutoFit/>
            </a:bodyPr>
            <a:lstStyle/>
            <a:p>
              <a:r>
                <a:rPr lang="en-US" altLang="zh-CN" b="1" dirty="0">
                  <a:solidFill>
                    <a:schemeClr val="bg1"/>
                  </a:solidFill>
                  <a:latin typeface="Times New Roman" panose="02020603050405020304" pitchFamily="18" charset="0"/>
                  <a:cs typeface="Times New Roman" panose="02020603050405020304" pitchFamily="18" charset="0"/>
                </a:rPr>
                <a:t>01</a:t>
              </a:r>
              <a:endParaRPr lang="zh-CN" altLang="en-US" b="1" dirty="0">
                <a:solidFill>
                  <a:schemeClr val="bg1"/>
                </a:solidFill>
                <a:latin typeface="Times New Roman" panose="02020603050405020304" pitchFamily="18" charset="0"/>
                <a:cs typeface="Times New Roman" panose="02020603050405020304" pitchFamily="18" charset="0"/>
              </a:endParaRPr>
            </a:p>
          </p:txBody>
        </p:sp>
      </p:grpSp>
      <p:grpSp>
        <p:nvGrpSpPr>
          <p:cNvPr id="87" name="组合 86"/>
          <p:cNvGrpSpPr/>
          <p:nvPr/>
        </p:nvGrpSpPr>
        <p:grpSpPr>
          <a:xfrm>
            <a:off x="4416527" y="1452198"/>
            <a:ext cx="2458900" cy="3953604"/>
            <a:chOff x="4886795" y="1530802"/>
            <a:chExt cx="2422669" cy="3756977"/>
          </a:xfrm>
        </p:grpSpPr>
        <p:sp>
          <p:nvSpPr>
            <p:cNvPr id="88" name="Freeform 10"/>
            <p:cNvSpPr>
              <a:spLocks noEditPoints="1"/>
            </p:cNvSpPr>
            <p:nvPr/>
          </p:nvSpPr>
          <p:spPr bwMode="auto">
            <a:xfrm flipH="1">
              <a:off x="4886795" y="1916888"/>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endParaRPr>
            </a:p>
          </p:txBody>
        </p:sp>
        <p:sp>
          <p:nvSpPr>
            <p:cNvPr id="89" name="Freeform 11"/>
            <p:cNvSpPr>
              <a:spLocks noEditPoints="1"/>
            </p:cNvSpPr>
            <p:nvPr/>
          </p:nvSpPr>
          <p:spPr bwMode="auto">
            <a:xfrm flipH="1">
              <a:off x="7060736" y="2837911"/>
              <a:ext cx="247650" cy="246063"/>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endParaRPr>
            </a:p>
          </p:txBody>
        </p:sp>
        <p:sp>
          <p:nvSpPr>
            <p:cNvPr id="90" name="Freeform 12"/>
            <p:cNvSpPr>
              <a:spLocks noEditPoints="1"/>
            </p:cNvSpPr>
            <p:nvPr/>
          </p:nvSpPr>
          <p:spPr bwMode="auto">
            <a:xfrm flipH="1">
              <a:off x="4886795" y="3700973"/>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endParaRPr>
            </a:p>
          </p:txBody>
        </p:sp>
        <p:sp>
          <p:nvSpPr>
            <p:cNvPr id="91" name="Freeform 13"/>
            <p:cNvSpPr>
              <a:spLocks noEditPoints="1"/>
            </p:cNvSpPr>
            <p:nvPr/>
          </p:nvSpPr>
          <p:spPr bwMode="auto">
            <a:xfrm flipH="1">
              <a:off x="7061814" y="4581010"/>
              <a:ext cx="247650" cy="246063"/>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endParaRPr>
            </a:p>
          </p:txBody>
        </p:sp>
        <p:grpSp>
          <p:nvGrpSpPr>
            <p:cNvPr id="93" name="组合 92"/>
            <p:cNvGrpSpPr/>
            <p:nvPr/>
          </p:nvGrpSpPr>
          <p:grpSpPr>
            <a:xfrm>
              <a:off x="5324427" y="1530802"/>
              <a:ext cx="1136462" cy="1135465"/>
              <a:chOff x="1314269" y="3137941"/>
              <a:chExt cx="1907896" cy="1906222"/>
            </a:xfrm>
          </p:grpSpPr>
          <p:sp>
            <p:nvSpPr>
              <p:cNvPr id="110" name="Oval 6"/>
              <p:cNvSpPr>
                <a:spLocks noChangeArrowheads="1"/>
              </p:cNvSpPr>
              <p:nvPr/>
            </p:nvSpPr>
            <p:spPr bwMode="auto">
              <a:xfrm flipH="1">
                <a:off x="1314269" y="3137941"/>
                <a:ext cx="1907896" cy="1906222"/>
              </a:xfrm>
              <a:prstGeom prst="ellipse">
                <a:avLst/>
              </a:prstGeom>
              <a:solidFill>
                <a:schemeClr val="bg1">
                  <a:lumMod val="8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100">
                  <a:solidFill>
                    <a:schemeClr val="bg1"/>
                  </a:solidFill>
                </a:endParaRPr>
              </a:p>
            </p:txBody>
          </p:sp>
          <p:sp>
            <p:nvSpPr>
              <p:cNvPr id="111" name="Oval 14"/>
              <p:cNvSpPr>
                <a:spLocks noChangeArrowheads="1"/>
              </p:cNvSpPr>
              <p:nvPr/>
            </p:nvSpPr>
            <p:spPr bwMode="auto">
              <a:xfrm flipH="1">
                <a:off x="1455418" y="3277458"/>
                <a:ext cx="1625600" cy="1625600"/>
              </a:xfrm>
              <a:prstGeom prst="ellipse">
                <a:avLst/>
              </a:prstGeom>
              <a:solidFill>
                <a:schemeClr val="accent6"/>
              </a:solidFill>
              <a:ln w="57150" cap="flat">
                <a:solidFill>
                  <a:schemeClr val="bg2"/>
                </a:solidFill>
                <a:prstDash val="solid"/>
                <a:miter lim="800000"/>
              </a:ln>
              <a:effec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200000"/>
                  </a:lnSpc>
                  <a:spcBef>
                    <a:spcPct val="20000"/>
                  </a:spcBef>
                </a:pPr>
                <a:endParaRPr lang="zh-CN" altLang="en-US" sz="1200">
                  <a:solidFill>
                    <a:schemeClr val="accent6"/>
                  </a:solidFill>
                  <a:latin typeface="Lifeline JL" panose="00000400000000000000" pitchFamily="2" charset="0"/>
                  <a:ea typeface="微软雅黑" panose="020B0503020204020204" pitchFamily="34" charset="-122"/>
                </a:endParaRPr>
              </a:p>
            </p:txBody>
          </p:sp>
          <p:sp>
            <p:nvSpPr>
              <p:cNvPr id="112" name="TextBox 14"/>
              <p:cNvSpPr txBox="1"/>
              <p:nvPr/>
            </p:nvSpPr>
            <p:spPr>
              <a:xfrm flipH="1">
                <a:off x="1730444" y="3626055"/>
                <a:ext cx="1045037" cy="87838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800" b="1"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01</a:t>
                </a:r>
              </a:p>
            </p:txBody>
          </p:sp>
        </p:grpSp>
        <p:grpSp>
          <p:nvGrpSpPr>
            <p:cNvPr id="94" name="组合 93"/>
            <p:cNvGrpSpPr/>
            <p:nvPr/>
          </p:nvGrpSpPr>
          <p:grpSpPr>
            <a:xfrm>
              <a:off x="5751984" y="2395179"/>
              <a:ext cx="1136462" cy="1135465"/>
              <a:chOff x="1314269" y="3137941"/>
              <a:chExt cx="1907896" cy="1906222"/>
            </a:xfrm>
          </p:grpSpPr>
          <p:sp>
            <p:nvSpPr>
              <p:cNvPr id="107" name="Oval 6"/>
              <p:cNvSpPr>
                <a:spLocks noChangeArrowheads="1"/>
              </p:cNvSpPr>
              <p:nvPr/>
            </p:nvSpPr>
            <p:spPr bwMode="auto">
              <a:xfrm flipH="1">
                <a:off x="1314269" y="3137941"/>
                <a:ext cx="1907896" cy="1906222"/>
              </a:xfrm>
              <a:prstGeom prst="ellipse">
                <a:avLst/>
              </a:prstGeom>
              <a:solidFill>
                <a:schemeClr val="bg1">
                  <a:lumMod val="8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100">
                  <a:solidFill>
                    <a:schemeClr val="bg1"/>
                  </a:solidFill>
                </a:endParaRPr>
              </a:p>
            </p:txBody>
          </p:sp>
          <p:sp>
            <p:nvSpPr>
              <p:cNvPr id="108" name="Oval 14"/>
              <p:cNvSpPr>
                <a:spLocks noChangeArrowheads="1"/>
              </p:cNvSpPr>
              <p:nvPr/>
            </p:nvSpPr>
            <p:spPr bwMode="auto">
              <a:xfrm flipH="1">
                <a:off x="1455418" y="3277458"/>
                <a:ext cx="1625600" cy="1625600"/>
              </a:xfrm>
              <a:prstGeom prst="ellipse">
                <a:avLst/>
              </a:prstGeom>
              <a:solidFill>
                <a:schemeClr val="accent6"/>
              </a:solidFill>
              <a:ln w="57150" cap="flat">
                <a:solidFill>
                  <a:schemeClr val="bg2"/>
                </a:solidFill>
                <a:prstDash val="solid"/>
                <a:miter lim="800000"/>
              </a:ln>
              <a:effec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200000"/>
                  </a:lnSpc>
                  <a:spcBef>
                    <a:spcPct val="20000"/>
                  </a:spcBef>
                </a:pPr>
                <a:endParaRPr lang="zh-CN" altLang="en-US" sz="1200">
                  <a:solidFill>
                    <a:schemeClr val="tx2"/>
                  </a:solidFill>
                  <a:latin typeface="Lifeline JL" panose="00000400000000000000" pitchFamily="2" charset="0"/>
                  <a:ea typeface="微软雅黑" panose="020B0503020204020204" pitchFamily="34" charset="-122"/>
                </a:endParaRPr>
              </a:p>
            </p:txBody>
          </p:sp>
          <p:sp>
            <p:nvSpPr>
              <p:cNvPr id="109" name="TextBox 14"/>
              <p:cNvSpPr txBox="1"/>
              <p:nvPr/>
            </p:nvSpPr>
            <p:spPr>
              <a:xfrm flipH="1">
                <a:off x="1730444" y="3626055"/>
                <a:ext cx="1045037" cy="87838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800" b="1"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02</a:t>
                </a:r>
              </a:p>
            </p:txBody>
          </p:sp>
        </p:grpSp>
        <p:grpSp>
          <p:nvGrpSpPr>
            <p:cNvPr id="95" name="组合 94"/>
            <p:cNvGrpSpPr/>
            <p:nvPr/>
          </p:nvGrpSpPr>
          <p:grpSpPr>
            <a:xfrm>
              <a:off x="5294735" y="3271643"/>
              <a:ext cx="1136462" cy="1135465"/>
              <a:chOff x="1314269" y="3137941"/>
              <a:chExt cx="1907896" cy="1906222"/>
            </a:xfrm>
          </p:grpSpPr>
          <p:sp>
            <p:nvSpPr>
              <p:cNvPr id="104" name="Oval 6"/>
              <p:cNvSpPr>
                <a:spLocks noChangeArrowheads="1"/>
              </p:cNvSpPr>
              <p:nvPr/>
            </p:nvSpPr>
            <p:spPr bwMode="auto">
              <a:xfrm flipH="1">
                <a:off x="1314269" y="3137941"/>
                <a:ext cx="1907896" cy="1906222"/>
              </a:xfrm>
              <a:prstGeom prst="ellipse">
                <a:avLst/>
              </a:prstGeom>
              <a:solidFill>
                <a:schemeClr val="bg1">
                  <a:lumMod val="8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100">
                  <a:solidFill>
                    <a:schemeClr val="bg1"/>
                  </a:solidFill>
                </a:endParaRPr>
              </a:p>
            </p:txBody>
          </p:sp>
          <p:sp>
            <p:nvSpPr>
              <p:cNvPr id="105" name="Oval 14"/>
              <p:cNvSpPr>
                <a:spLocks noChangeArrowheads="1"/>
              </p:cNvSpPr>
              <p:nvPr/>
            </p:nvSpPr>
            <p:spPr bwMode="auto">
              <a:xfrm flipH="1">
                <a:off x="1455418" y="3277458"/>
                <a:ext cx="1625600" cy="1625600"/>
              </a:xfrm>
              <a:prstGeom prst="ellipse">
                <a:avLst/>
              </a:prstGeom>
              <a:solidFill>
                <a:schemeClr val="accent6"/>
              </a:solidFill>
              <a:ln w="57150" cap="flat">
                <a:solidFill>
                  <a:schemeClr val="bg2"/>
                </a:solidFill>
                <a:prstDash val="solid"/>
                <a:miter lim="800000"/>
              </a:ln>
              <a:effec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200000"/>
                  </a:lnSpc>
                  <a:spcBef>
                    <a:spcPct val="20000"/>
                  </a:spcBef>
                </a:pPr>
                <a:endParaRPr lang="zh-CN" altLang="en-US" sz="1200">
                  <a:solidFill>
                    <a:schemeClr val="tx2"/>
                  </a:solidFill>
                  <a:latin typeface="Lifeline JL" panose="00000400000000000000" pitchFamily="2" charset="0"/>
                  <a:ea typeface="微软雅黑" panose="020B0503020204020204" pitchFamily="34" charset="-122"/>
                </a:endParaRPr>
              </a:p>
            </p:txBody>
          </p:sp>
          <p:sp>
            <p:nvSpPr>
              <p:cNvPr id="106" name="TextBox 14"/>
              <p:cNvSpPr txBox="1"/>
              <p:nvPr/>
            </p:nvSpPr>
            <p:spPr>
              <a:xfrm flipH="1">
                <a:off x="1730444" y="3626055"/>
                <a:ext cx="1045037" cy="87838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800" b="1"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03</a:t>
                </a:r>
              </a:p>
            </p:txBody>
          </p:sp>
        </p:grpSp>
        <p:grpSp>
          <p:nvGrpSpPr>
            <p:cNvPr id="96" name="组合 95"/>
            <p:cNvGrpSpPr/>
            <p:nvPr/>
          </p:nvGrpSpPr>
          <p:grpSpPr>
            <a:xfrm>
              <a:off x="5751984" y="4152314"/>
              <a:ext cx="1136462" cy="1135465"/>
              <a:chOff x="1314269" y="3137941"/>
              <a:chExt cx="1907896" cy="1906222"/>
            </a:xfrm>
          </p:grpSpPr>
          <p:sp>
            <p:nvSpPr>
              <p:cNvPr id="101" name="Oval 6"/>
              <p:cNvSpPr>
                <a:spLocks noChangeArrowheads="1"/>
              </p:cNvSpPr>
              <p:nvPr/>
            </p:nvSpPr>
            <p:spPr bwMode="auto">
              <a:xfrm flipH="1">
                <a:off x="1314269" y="3137941"/>
                <a:ext cx="1907896" cy="1906222"/>
              </a:xfrm>
              <a:prstGeom prst="ellipse">
                <a:avLst/>
              </a:prstGeom>
              <a:solidFill>
                <a:schemeClr val="bg1">
                  <a:lumMod val="8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100">
                  <a:solidFill>
                    <a:schemeClr val="bg1"/>
                  </a:solidFill>
                </a:endParaRPr>
              </a:p>
            </p:txBody>
          </p:sp>
          <p:sp>
            <p:nvSpPr>
              <p:cNvPr id="102" name="Oval 14"/>
              <p:cNvSpPr>
                <a:spLocks noChangeArrowheads="1"/>
              </p:cNvSpPr>
              <p:nvPr/>
            </p:nvSpPr>
            <p:spPr bwMode="auto">
              <a:xfrm flipH="1">
                <a:off x="1455418" y="3277458"/>
                <a:ext cx="1625600" cy="1625600"/>
              </a:xfrm>
              <a:prstGeom prst="ellipse">
                <a:avLst/>
              </a:prstGeom>
              <a:solidFill>
                <a:schemeClr val="accent6"/>
              </a:solidFill>
              <a:ln w="57150" cap="flat">
                <a:solidFill>
                  <a:schemeClr val="bg2"/>
                </a:solidFill>
                <a:prstDash val="solid"/>
                <a:miter lim="800000"/>
              </a:ln>
              <a:effec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200000"/>
                  </a:lnSpc>
                  <a:spcBef>
                    <a:spcPct val="20000"/>
                  </a:spcBef>
                </a:pPr>
                <a:endParaRPr lang="zh-CN" altLang="en-US" sz="1200">
                  <a:solidFill>
                    <a:schemeClr val="tx2"/>
                  </a:solidFill>
                  <a:latin typeface="Lifeline JL" panose="00000400000000000000" pitchFamily="2" charset="0"/>
                  <a:ea typeface="微软雅黑" panose="020B0503020204020204" pitchFamily="34" charset="-122"/>
                </a:endParaRPr>
              </a:p>
            </p:txBody>
          </p:sp>
          <p:sp>
            <p:nvSpPr>
              <p:cNvPr id="103" name="TextBox 14"/>
              <p:cNvSpPr txBox="1"/>
              <p:nvPr/>
            </p:nvSpPr>
            <p:spPr>
              <a:xfrm flipH="1">
                <a:off x="1730444" y="3626055"/>
                <a:ext cx="1045037" cy="87838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800" b="1"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04</a:t>
                </a:r>
              </a:p>
            </p:txBody>
          </p:sp>
        </p:grpSp>
      </p:grpSp>
      <p:sp>
        <p:nvSpPr>
          <p:cNvPr id="113" name="矩形 112"/>
          <p:cNvSpPr>
            <a:spLocks noChangeArrowheads="1"/>
          </p:cNvSpPr>
          <p:nvPr/>
        </p:nvSpPr>
        <p:spPr bwMode="auto">
          <a:xfrm>
            <a:off x="2740198" y="1658199"/>
            <a:ext cx="1633662" cy="565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0"/>
              </a:spcBef>
              <a:buNone/>
            </a:pPr>
            <a:r>
              <a:rPr lang="zh-CN" altLang="en-US" sz="2800" dirty="0">
                <a:latin typeface="微软雅黑" panose="020B0503020204020204" pitchFamily="34" charset="-122"/>
                <a:ea typeface="微软雅黑" panose="020B0503020204020204" pitchFamily="34" charset="-122"/>
              </a:rPr>
              <a:t>任务描述</a:t>
            </a:r>
            <a:endParaRPr lang="zh-CN" altLang="en-US" sz="28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4" name="矩形 113"/>
          <p:cNvSpPr>
            <a:spLocks noChangeArrowheads="1"/>
          </p:cNvSpPr>
          <p:nvPr/>
        </p:nvSpPr>
        <p:spPr bwMode="auto">
          <a:xfrm>
            <a:off x="6934574" y="2611959"/>
            <a:ext cx="1633662" cy="565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0"/>
              </a:spcBef>
              <a:buNone/>
            </a:pPr>
            <a:r>
              <a:rPr lang="zh-CN" altLang="en-US" sz="2800" dirty="0">
                <a:latin typeface="微软雅黑" panose="020B0503020204020204" pitchFamily="34" charset="-122"/>
                <a:ea typeface="微软雅黑" panose="020B0503020204020204" pitchFamily="34" charset="-122"/>
                <a:sym typeface="微软雅黑" panose="020B0503020204020204" pitchFamily="34" charset="-122"/>
              </a:rPr>
              <a:t>数据分析</a:t>
            </a:r>
          </a:p>
        </p:txBody>
      </p:sp>
      <p:sp>
        <p:nvSpPr>
          <p:cNvPr id="115" name="矩形 114"/>
          <p:cNvSpPr>
            <a:spLocks noChangeArrowheads="1"/>
          </p:cNvSpPr>
          <p:nvPr/>
        </p:nvSpPr>
        <p:spPr bwMode="auto">
          <a:xfrm>
            <a:off x="2697532" y="3556704"/>
            <a:ext cx="1633662" cy="56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spcBef>
                <a:spcPct val="0"/>
              </a:spcBef>
              <a:buNone/>
            </a:pPr>
            <a:r>
              <a:rPr lang="zh-CN" altLang="en-US" sz="2800" dirty="0">
                <a:latin typeface="微软雅黑" panose="020B0503020204020204" pitchFamily="34" charset="-122"/>
                <a:ea typeface="微软雅黑" panose="020B0503020204020204" pitchFamily="34" charset="-122"/>
                <a:sym typeface="微软雅黑" panose="020B0503020204020204" pitchFamily="34" charset="-122"/>
              </a:rPr>
              <a:t>特征工程</a:t>
            </a:r>
          </a:p>
        </p:txBody>
      </p:sp>
      <p:sp>
        <p:nvSpPr>
          <p:cNvPr id="116" name="矩形 115"/>
          <p:cNvSpPr>
            <a:spLocks noChangeArrowheads="1"/>
          </p:cNvSpPr>
          <p:nvPr/>
        </p:nvSpPr>
        <p:spPr bwMode="auto">
          <a:xfrm>
            <a:off x="6934574" y="4461057"/>
            <a:ext cx="3962400" cy="56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0"/>
              </a:spcBef>
            </a:pPr>
            <a:r>
              <a:rPr lang="zh-CN" altLang="en-US" sz="2800" dirty="0">
                <a:latin typeface="微软雅黑" panose="020B0503020204020204" pitchFamily="34" charset="-122"/>
                <a:ea typeface="微软雅黑" panose="020B0503020204020204" pitchFamily="34" charset="-122"/>
                <a:sym typeface="微软雅黑" panose="020B0503020204020204" pitchFamily="34" charset="-122"/>
              </a:rPr>
              <a:t>建模过程及结果展示</a:t>
            </a:r>
            <a:endParaRPr lang="en-US" altLang="zh-CN" sz="28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Oval 14"/>
          <p:cNvSpPr>
            <a:spLocks noChangeArrowheads="1"/>
          </p:cNvSpPr>
          <p:nvPr>
            <p:custDataLst>
              <p:tags r:id="rId1"/>
            </p:custDataLst>
          </p:nvPr>
        </p:nvSpPr>
        <p:spPr bwMode="auto">
          <a:xfrm flipH="1">
            <a:off x="4760962" y="5042288"/>
            <a:ext cx="982790" cy="1018987"/>
          </a:xfrm>
          <a:prstGeom prst="ellipse">
            <a:avLst/>
          </a:prstGeom>
          <a:solidFill>
            <a:schemeClr val="accent6"/>
          </a:solidFill>
          <a:ln w="57150" cap="flat">
            <a:solidFill>
              <a:schemeClr val="bg2"/>
            </a:solidFill>
            <a:prstDash val="solid"/>
            <a:miter lim="800000"/>
          </a:ln>
          <a:effec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ltLang="zh-CN" sz="800" b="1"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algn="ctr"/>
            <a:r>
              <a:rPr lang="en-US" altLang="zh-CN" sz="2800" b="1"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sym typeface="+mn-ea"/>
              </a:rPr>
              <a:t>05</a:t>
            </a:r>
          </a:p>
        </p:txBody>
      </p:sp>
      <p:sp>
        <p:nvSpPr>
          <p:cNvPr id="11" name="Freeform 11"/>
          <p:cNvSpPr>
            <a:spLocks noEditPoints="1"/>
          </p:cNvSpPr>
          <p:nvPr>
            <p:custDataLst>
              <p:tags r:id="rId2"/>
            </p:custDataLst>
          </p:nvPr>
        </p:nvSpPr>
        <p:spPr bwMode="auto">
          <a:xfrm rot="11280000" flipH="1">
            <a:off x="4416989" y="5487732"/>
            <a:ext cx="251354" cy="258941"/>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endParaRPr>
          </a:p>
        </p:txBody>
      </p:sp>
      <p:sp>
        <p:nvSpPr>
          <p:cNvPr id="12" name="矩形 11"/>
          <p:cNvSpPr/>
          <p:nvPr/>
        </p:nvSpPr>
        <p:spPr bwMode="auto">
          <a:xfrm>
            <a:off x="2697532" y="5309039"/>
            <a:ext cx="1696547" cy="59372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31" tIns="45716" rIns="91431" bIns="45716"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20000"/>
              </a:lnSpc>
              <a:spcBef>
                <a:spcPct val="0"/>
              </a:spcBef>
              <a:buClrTx/>
              <a:buSzTx/>
            </a:pPr>
            <a:r>
              <a:rPr lang="zh-CN" altLang="en-US" sz="2800" dirty="0">
                <a:latin typeface="微软雅黑" panose="020B0503020204020204" pitchFamily="34" charset="-122"/>
                <a:ea typeface="微软雅黑" panose="020B0503020204020204" pitchFamily="34" charset="-122"/>
                <a:sym typeface="+mn-ea"/>
              </a:rPr>
              <a:t>误判分析</a:t>
            </a:r>
          </a:p>
        </p:txBody>
      </p:sp>
      <p:sp>
        <p:nvSpPr>
          <p:cNvPr id="9" name="文本框 8">
            <a:extLst>
              <a:ext uri="{FF2B5EF4-FFF2-40B4-BE49-F238E27FC236}">
                <a16:creationId xmlns:a16="http://schemas.microsoft.com/office/drawing/2014/main" id="{F6B88189-86DA-19A5-EAE3-ABAFC57E5C07}"/>
              </a:ext>
            </a:extLst>
          </p:cNvPr>
          <p:cNvSpPr txBox="1"/>
          <p:nvPr/>
        </p:nvSpPr>
        <p:spPr>
          <a:xfrm>
            <a:off x="581121" y="205613"/>
            <a:ext cx="4446494" cy="461665"/>
          </a:xfrm>
          <a:prstGeom prst="rect">
            <a:avLst/>
          </a:prstGeom>
          <a:noFill/>
        </p:spPr>
        <p:txBody>
          <a:bodyPr wrap="square" rtlCol="0">
            <a:spAutoFit/>
          </a:bodyPr>
          <a:lstStyle/>
          <a:p>
            <a:r>
              <a:rPr lang="zh-CN" altLang="en-US" sz="2400" b="1" dirty="0">
                <a:solidFill>
                  <a:srgbClr val="70AD47"/>
                </a:solidFill>
                <a:latin typeface="微软雅黑" panose="020B0503020204020204" pitchFamily="34" charset="-122"/>
                <a:ea typeface="微软雅黑" panose="020B0503020204020204" pitchFamily="34" charset="-122"/>
              </a:rPr>
              <a:t>车辆贷款违约预测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939860" y="657966"/>
            <a:ext cx="13422191" cy="6911234"/>
            <a:chOff x="-1039190" y="657966"/>
            <a:chExt cx="13521522" cy="7089598"/>
          </a:xfrm>
        </p:grpSpPr>
        <p:pic>
          <p:nvPicPr>
            <p:cNvPr id="57" name="图片 56"/>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flipH="1">
              <a:off x="7863005" y="687775"/>
              <a:ext cx="4619327" cy="3265864"/>
            </a:xfrm>
            <a:prstGeom prst="rect">
              <a:avLst/>
            </a:prstGeom>
            <a:effectLst>
              <a:outerShdw blurRad="50800" dist="38100" dir="2700000" algn="tl" rotWithShape="0">
                <a:prstClr val="black">
                  <a:alpha val="40000"/>
                </a:prstClr>
              </a:outerShdw>
              <a:softEdge rad="12700"/>
            </a:effectLst>
          </p:spPr>
        </p:pic>
        <p:pic>
          <p:nvPicPr>
            <p:cNvPr id="56" name="图片占位符 8"/>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flipH="1">
              <a:off x="-1039190" y="1494870"/>
              <a:ext cx="6252694" cy="625269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43" name="图片 42"/>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rot="275796">
              <a:off x="2223625" y="657966"/>
              <a:ext cx="6995893" cy="699589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grpSp>
      <p:grpSp>
        <p:nvGrpSpPr>
          <p:cNvPr id="2" name="组合 1"/>
          <p:cNvGrpSpPr/>
          <p:nvPr/>
        </p:nvGrpSpPr>
        <p:grpSpPr>
          <a:xfrm>
            <a:off x="4669527" y="1698421"/>
            <a:ext cx="3670895" cy="4123285"/>
            <a:chOff x="4669527" y="1698421"/>
            <a:chExt cx="3670895" cy="4123285"/>
          </a:xfrm>
        </p:grpSpPr>
        <p:sp>
          <p:nvSpPr>
            <p:cNvPr id="45" name="文本框 44"/>
            <p:cNvSpPr txBox="1"/>
            <p:nvPr/>
          </p:nvSpPr>
          <p:spPr>
            <a:xfrm>
              <a:off x="5147279" y="1698421"/>
              <a:ext cx="3193143" cy="2245360"/>
            </a:xfrm>
            <a:prstGeom prst="rect">
              <a:avLst/>
            </a:prstGeom>
            <a:noFill/>
            <a:ln>
              <a:noFill/>
            </a:ln>
            <a:effectLst>
              <a:outerShdw blurRad="50800" dist="38100" algn="l"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altLang="zh-CN" sz="14000" dirty="0">
                  <a:solidFill>
                    <a:schemeClr val="accent6"/>
                  </a:solidFill>
                  <a:latin typeface="Times New Roman" panose="02020603050405020304" pitchFamily="18" charset="0"/>
                  <a:cs typeface="Times New Roman" panose="02020603050405020304" pitchFamily="18" charset="0"/>
                  <a:sym typeface="+mn-lt"/>
                </a:rPr>
                <a:t>04</a:t>
              </a:r>
              <a:endParaRPr lang="zh-CN" altLang="en-US" sz="14000" dirty="0">
                <a:solidFill>
                  <a:schemeClr val="accent6"/>
                </a:solidFill>
                <a:latin typeface="Times New Roman" panose="02020603050405020304" pitchFamily="18" charset="0"/>
                <a:cs typeface="Times New Roman" panose="02020603050405020304" pitchFamily="18" charset="0"/>
                <a:sym typeface="+mn-lt"/>
              </a:endParaRPr>
            </a:p>
          </p:txBody>
        </p:sp>
        <p:sp>
          <p:nvSpPr>
            <p:cNvPr id="53" name="文本框 52"/>
            <p:cNvSpPr txBox="1"/>
            <p:nvPr/>
          </p:nvSpPr>
          <p:spPr>
            <a:xfrm>
              <a:off x="4669527" y="3698048"/>
              <a:ext cx="3122480" cy="2123658"/>
            </a:xfrm>
            <a:prstGeom prst="rect">
              <a:avLst/>
            </a:prstGeom>
            <a:noFill/>
            <a:ln>
              <a:noFill/>
            </a:ln>
            <a:effectLst>
              <a:outerShdw blurRad="50800" dist="38100" algn="l"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zh-CN" altLang="en-US" sz="6600" b="1" kern="2400" spc="1200" dirty="0">
                  <a:solidFill>
                    <a:schemeClr val="accent6"/>
                  </a:solidFill>
                  <a:latin typeface="微软雅黑" panose="020B0503020204020204" pitchFamily="34" charset="-122"/>
                  <a:ea typeface="微软雅黑" panose="020B0503020204020204" pitchFamily="34" charset="-122"/>
                  <a:cs typeface="+mn-ea"/>
                  <a:sym typeface="+mn-lt"/>
                </a:rPr>
                <a:t>结果展示</a:t>
              </a:r>
            </a:p>
          </p:txBody>
        </p:sp>
      </p:grpSp>
      <p:grpSp>
        <p:nvGrpSpPr>
          <p:cNvPr id="10" name="组合 9"/>
          <p:cNvGrpSpPr/>
          <p:nvPr/>
        </p:nvGrpSpPr>
        <p:grpSpPr>
          <a:xfrm>
            <a:off x="11812" y="330084"/>
            <a:ext cx="11549824" cy="750483"/>
            <a:chOff x="96869" y="286450"/>
            <a:chExt cx="11549824" cy="750483"/>
          </a:xfrm>
          <a:solidFill>
            <a:schemeClr val="accent6"/>
          </a:solidFill>
        </p:grpSpPr>
        <p:cxnSp>
          <p:nvCxnSpPr>
            <p:cNvPr id="11" name="直接连接符 10"/>
            <p:cNvCxnSpPr/>
            <p:nvPr/>
          </p:nvCxnSpPr>
          <p:spPr>
            <a:xfrm>
              <a:off x="545308" y="674435"/>
              <a:ext cx="11101385" cy="0"/>
            </a:xfrm>
            <a:prstGeom prst="line">
              <a:avLst/>
            </a:prstGeom>
            <a:grpFill/>
            <a:ln>
              <a:solidFill>
                <a:srgbClr val="70AD47"/>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Freeform 8"/>
            <p:cNvSpPr/>
            <p:nvPr/>
          </p:nvSpPr>
          <p:spPr bwMode="auto">
            <a:xfrm>
              <a:off x="96869" y="286450"/>
              <a:ext cx="428625" cy="750483"/>
            </a:xfrm>
            <a:custGeom>
              <a:avLst/>
              <a:gdLst>
                <a:gd name="T0" fmla="*/ 0 w 560"/>
                <a:gd name="T1" fmla="*/ 0 h 973"/>
                <a:gd name="T2" fmla="*/ 516 w 560"/>
                <a:gd name="T3" fmla="*/ 420 h 973"/>
                <a:gd name="T4" fmla="*/ 516 w 560"/>
                <a:gd name="T5" fmla="*/ 552 h 973"/>
                <a:gd name="T6" fmla="*/ 0 w 560"/>
                <a:gd name="T7" fmla="*/ 973 h 973"/>
                <a:gd name="T8" fmla="*/ 0 w 560"/>
                <a:gd name="T9" fmla="*/ 0 h 973"/>
              </a:gdLst>
              <a:ahLst/>
              <a:cxnLst>
                <a:cxn ang="0">
                  <a:pos x="T0" y="T1"/>
                </a:cxn>
                <a:cxn ang="0">
                  <a:pos x="T2" y="T3"/>
                </a:cxn>
                <a:cxn ang="0">
                  <a:pos x="T4" y="T5"/>
                </a:cxn>
                <a:cxn ang="0">
                  <a:pos x="T6" y="T7"/>
                </a:cxn>
                <a:cxn ang="0">
                  <a:pos x="T8" y="T9"/>
                </a:cxn>
              </a:cxnLst>
              <a:rect l="0" t="0" r="r" b="b"/>
              <a:pathLst>
                <a:path w="560" h="973">
                  <a:moveTo>
                    <a:pt x="0" y="0"/>
                  </a:moveTo>
                  <a:lnTo>
                    <a:pt x="516" y="420"/>
                  </a:lnTo>
                  <a:cubicBezTo>
                    <a:pt x="560" y="457"/>
                    <a:pt x="560" y="516"/>
                    <a:pt x="516" y="552"/>
                  </a:cubicBezTo>
                  <a:lnTo>
                    <a:pt x="0" y="973"/>
                  </a:lnTo>
                  <a:lnTo>
                    <a:pt x="0" y="0"/>
                  </a:lnTo>
                  <a:close/>
                </a:path>
              </a:pathLst>
            </a:custGeom>
            <a:grpFill/>
            <a:ln>
              <a:noFill/>
            </a:ln>
            <a:effectLst>
              <a:outerShdw blurRad="190500" dist="228600" dir="2700000" algn="ctr">
                <a:srgbClr val="000000">
                  <a:alpha val="30000"/>
                </a:srgbClr>
              </a:outerShdw>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思源黑体 CN Normal" panose="020B0400000000000000" pitchFamily="34" charset="-122"/>
                <a:cs typeface="+mn-cs"/>
                <a:sym typeface="Century Gothic" panose="020B0502020202020204" pitchFamily="34" charset="0"/>
              </a:endParaRPr>
            </a:p>
          </p:txBody>
        </p:sp>
      </p:grpSp>
      <p:grpSp>
        <p:nvGrpSpPr>
          <p:cNvPr id="15" name="组合 14"/>
          <p:cNvGrpSpPr/>
          <p:nvPr/>
        </p:nvGrpSpPr>
        <p:grpSpPr>
          <a:xfrm>
            <a:off x="11561636" y="6332375"/>
            <a:ext cx="508000" cy="405884"/>
            <a:chOff x="11654407" y="6376997"/>
            <a:chExt cx="508000" cy="405884"/>
          </a:xfrm>
        </p:grpSpPr>
        <p:grpSp>
          <p:nvGrpSpPr>
            <p:cNvPr id="16" name="组合 15"/>
            <p:cNvGrpSpPr/>
            <p:nvPr/>
          </p:nvGrpSpPr>
          <p:grpSpPr>
            <a:xfrm>
              <a:off x="11654407" y="6376997"/>
              <a:ext cx="405883" cy="405884"/>
              <a:chOff x="8759502" y="2020280"/>
              <a:chExt cx="2856164" cy="2856164"/>
            </a:xfrm>
          </p:grpSpPr>
          <p:sp>
            <p:nvSpPr>
              <p:cNvPr id="18" name="椭圆 17"/>
              <p:cNvSpPr/>
              <p:nvPr/>
            </p:nvSpPr>
            <p:spPr>
              <a:xfrm>
                <a:off x="8759502" y="2020280"/>
                <a:ext cx="2856164" cy="2856164"/>
              </a:xfrm>
              <a:prstGeom prst="ellipse">
                <a:avLst/>
              </a:prstGeom>
              <a:gradFill>
                <a:gsLst>
                  <a:gs pos="100000">
                    <a:srgbClr val="DEDEDE"/>
                  </a:gs>
                  <a:gs pos="0">
                    <a:srgbClr val="FBFBFB"/>
                  </a:gs>
                </a:gsLst>
                <a:lin ang="5400000" scaled="1"/>
              </a:gradFill>
              <a:ln w="19050" cap="flat">
                <a:gradFill>
                  <a:gsLst>
                    <a:gs pos="0">
                      <a:sysClr val="window" lastClr="FFFFFF"/>
                    </a:gs>
                    <a:gs pos="100000">
                      <a:srgbClr val="DDDDDD"/>
                    </a:gs>
                  </a:gsLst>
                  <a:lin ang="5400000" scaled="1"/>
                </a:gradFill>
                <a:prstDash val="solid"/>
                <a:miter lim="800000"/>
              </a:ln>
              <a:effectLst>
                <a:outerShdw blurRad="228600" dist="101600" dir="5400000" algn="t" rotWithShape="0">
                  <a:sysClr val="windowText" lastClr="000000">
                    <a:lumMod val="85000"/>
                    <a:lumOff val="15000"/>
                    <a:alpha val="33000"/>
                  </a:sysClr>
                </a:outerShdw>
              </a:effec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19" name="椭圆 18"/>
              <p:cNvSpPr/>
              <p:nvPr/>
            </p:nvSpPr>
            <p:spPr>
              <a:xfrm>
                <a:off x="8983923" y="2230172"/>
                <a:ext cx="2415590" cy="2415589"/>
              </a:xfrm>
              <a:prstGeom prst="ellipse">
                <a:avLst/>
              </a:prstGeom>
              <a:solidFill>
                <a:schemeClr val="accent6"/>
              </a:solidFill>
              <a:ln w="19050" cap="flat" cmpd="sng" algn="ctr">
                <a:gradFill flip="none" rotWithShape="1">
                  <a:gsLst>
                    <a:gs pos="2000">
                      <a:srgbClr val="FDFDFD"/>
                    </a:gs>
                    <a:gs pos="100000">
                      <a:srgbClr val="CBCDCE"/>
                    </a:gs>
                  </a:gsLst>
                  <a:lin ang="16200000" scaled="0"/>
                  <a:tileRect/>
                </a:gradFill>
                <a:prstDash val="solid"/>
                <a:miter lim="800000"/>
              </a:ln>
              <a:effectLst>
                <a:innerShdw blurRad="190500" dist="50800" dir="16200000">
                  <a:prstClr val="black">
                    <a:alpha val="4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cs typeface="+mn-ea"/>
                  <a:sym typeface="+mn-lt"/>
                </a:endParaRPr>
              </a:p>
            </p:txBody>
          </p:sp>
        </p:grpSp>
        <p:sp>
          <p:nvSpPr>
            <p:cNvPr id="17" name="文本框 16"/>
            <p:cNvSpPr txBox="1"/>
            <p:nvPr/>
          </p:nvSpPr>
          <p:spPr>
            <a:xfrm>
              <a:off x="11654407" y="6410594"/>
              <a:ext cx="508000" cy="368300"/>
            </a:xfrm>
            <a:prstGeom prst="rect">
              <a:avLst/>
            </a:prstGeom>
            <a:noFill/>
          </p:spPr>
          <p:txBody>
            <a:bodyPr wrap="square" rtlCol="0">
              <a:spAutoFit/>
            </a:bodyPr>
            <a:lstStyle/>
            <a:p>
              <a:r>
                <a:rPr lang="en-US" altLang="zh-CN" b="1" dirty="0">
                  <a:solidFill>
                    <a:schemeClr val="bg1"/>
                  </a:solidFill>
                  <a:latin typeface="Times New Roman" panose="02020603050405020304" pitchFamily="18" charset="0"/>
                  <a:cs typeface="Times New Roman" panose="02020603050405020304" pitchFamily="18" charset="0"/>
                </a:rPr>
                <a:t>10</a:t>
              </a:r>
            </a:p>
          </p:txBody>
        </p:sp>
      </p:grpSp>
      <p:pic>
        <p:nvPicPr>
          <p:cNvPr id="4" name="图片 3">
            <a:extLst>
              <a:ext uri="{FF2B5EF4-FFF2-40B4-BE49-F238E27FC236}">
                <a16:creationId xmlns:a16="http://schemas.microsoft.com/office/drawing/2014/main" id="{F6154658-F142-6EAF-2B2A-7DEC3850CA5A}"/>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0033291" y="82095"/>
            <a:ext cx="1345348" cy="586349"/>
          </a:xfrm>
          <a:prstGeom prst="rect">
            <a:avLst/>
          </a:prstGeom>
        </p:spPr>
      </p:pic>
      <p:sp>
        <p:nvSpPr>
          <p:cNvPr id="5" name="文本框 4">
            <a:extLst>
              <a:ext uri="{FF2B5EF4-FFF2-40B4-BE49-F238E27FC236}">
                <a16:creationId xmlns:a16="http://schemas.microsoft.com/office/drawing/2014/main" id="{C079FF6E-C5AB-11B4-20B8-229BF8642603}"/>
              </a:ext>
            </a:extLst>
          </p:cNvPr>
          <p:cNvSpPr txBox="1"/>
          <p:nvPr/>
        </p:nvSpPr>
        <p:spPr>
          <a:xfrm>
            <a:off x="581121" y="205613"/>
            <a:ext cx="4446494" cy="461665"/>
          </a:xfrm>
          <a:prstGeom prst="rect">
            <a:avLst/>
          </a:prstGeom>
          <a:noFill/>
        </p:spPr>
        <p:txBody>
          <a:bodyPr wrap="square" rtlCol="0">
            <a:spAutoFit/>
          </a:bodyPr>
          <a:lstStyle/>
          <a:p>
            <a:r>
              <a:rPr lang="zh-CN" altLang="en-US" sz="2400" b="1" dirty="0">
                <a:solidFill>
                  <a:srgbClr val="70AD47"/>
                </a:solidFill>
                <a:latin typeface="微软雅黑" panose="020B0503020204020204" pitchFamily="34" charset="-122"/>
                <a:ea typeface="微软雅黑" panose="020B0503020204020204" pitchFamily="34" charset="-122"/>
              </a:rPr>
              <a:t>车辆贷款违约预测</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812" y="330084"/>
            <a:ext cx="11549824" cy="750483"/>
            <a:chOff x="96869" y="286450"/>
            <a:chExt cx="11549824" cy="750483"/>
          </a:xfrm>
          <a:solidFill>
            <a:schemeClr val="accent6"/>
          </a:solidFill>
        </p:grpSpPr>
        <p:cxnSp>
          <p:nvCxnSpPr>
            <p:cNvPr id="3" name="直接连接符 2"/>
            <p:cNvCxnSpPr/>
            <p:nvPr/>
          </p:nvCxnSpPr>
          <p:spPr>
            <a:xfrm>
              <a:off x="545308" y="674435"/>
              <a:ext cx="11101385" cy="0"/>
            </a:xfrm>
            <a:prstGeom prst="line">
              <a:avLst/>
            </a:prstGeom>
            <a:grpFill/>
            <a:ln>
              <a:solidFill>
                <a:srgbClr val="70AD47"/>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Freeform 8"/>
            <p:cNvSpPr/>
            <p:nvPr/>
          </p:nvSpPr>
          <p:spPr bwMode="auto">
            <a:xfrm>
              <a:off x="96869" y="286450"/>
              <a:ext cx="428625" cy="750483"/>
            </a:xfrm>
            <a:custGeom>
              <a:avLst/>
              <a:gdLst>
                <a:gd name="T0" fmla="*/ 0 w 560"/>
                <a:gd name="T1" fmla="*/ 0 h 973"/>
                <a:gd name="T2" fmla="*/ 516 w 560"/>
                <a:gd name="T3" fmla="*/ 420 h 973"/>
                <a:gd name="T4" fmla="*/ 516 w 560"/>
                <a:gd name="T5" fmla="*/ 552 h 973"/>
                <a:gd name="T6" fmla="*/ 0 w 560"/>
                <a:gd name="T7" fmla="*/ 973 h 973"/>
                <a:gd name="T8" fmla="*/ 0 w 560"/>
                <a:gd name="T9" fmla="*/ 0 h 973"/>
              </a:gdLst>
              <a:ahLst/>
              <a:cxnLst>
                <a:cxn ang="0">
                  <a:pos x="T0" y="T1"/>
                </a:cxn>
                <a:cxn ang="0">
                  <a:pos x="T2" y="T3"/>
                </a:cxn>
                <a:cxn ang="0">
                  <a:pos x="T4" y="T5"/>
                </a:cxn>
                <a:cxn ang="0">
                  <a:pos x="T6" y="T7"/>
                </a:cxn>
                <a:cxn ang="0">
                  <a:pos x="T8" y="T9"/>
                </a:cxn>
              </a:cxnLst>
              <a:rect l="0" t="0" r="r" b="b"/>
              <a:pathLst>
                <a:path w="560" h="973">
                  <a:moveTo>
                    <a:pt x="0" y="0"/>
                  </a:moveTo>
                  <a:lnTo>
                    <a:pt x="516" y="420"/>
                  </a:lnTo>
                  <a:cubicBezTo>
                    <a:pt x="560" y="457"/>
                    <a:pt x="560" y="516"/>
                    <a:pt x="516" y="552"/>
                  </a:cubicBezTo>
                  <a:lnTo>
                    <a:pt x="0" y="973"/>
                  </a:lnTo>
                  <a:lnTo>
                    <a:pt x="0" y="0"/>
                  </a:lnTo>
                  <a:close/>
                </a:path>
              </a:pathLst>
            </a:custGeom>
            <a:grpFill/>
            <a:ln>
              <a:noFill/>
            </a:ln>
            <a:effectLst>
              <a:outerShdw blurRad="190500" dist="228600" dir="2700000" algn="ctr">
                <a:srgbClr val="000000">
                  <a:alpha val="30000"/>
                </a:srgbClr>
              </a:outerShdw>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思源黑体 CN Normal" panose="020B0400000000000000" pitchFamily="34" charset="-122"/>
                <a:cs typeface="+mn-cs"/>
                <a:sym typeface="Century Gothic" panose="020B0502020202020204" pitchFamily="34" charset="0"/>
              </a:endParaRPr>
            </a:p>
          </p:txBody>
        </p:sp>
      </p:grpSp>
      <p:grpSp>
        <p:nvGrpSpPr>
          <p:cNvPr id="37" name="组合 36"/>
          <p:cNvGrpSpPr/>
          <p:nvPr/>
        </p:nvGrpSpPr>
        <p:grpSpPr>
          <a:xfrm>
            <a:off x="11561636" y="6332375"/>
            <a:ext cx="508000" cy="405884"/>
            <a:chOff x="11654407" y="6376997"/>
            <a:chExt cx="508000" cy="405884"/>
          </a:xfrm>
        </p:grpSpPr>
        <p:grpSp>
          <p:nvGrpSpPr>
            <p:cNvPr id="38" name="组合 37"/>
            <p:cNvGrpSpPr/>
            <p:nvPr/>
          </p:nvGrpSpPr>
          <p:grpSpPr>
            <a:xfrm>
              <a:off x="11654407" y="6376997"/>
              <a:ext cx="405883" cy="405884"/>
              <a:chOff x="8759502" y="2020280"/>
              <a:chExt cx="2856164" cy="2856164"/>
            </a:xfrm>
          </p:grpSpPr>
          <p:sp>
            <p:nvSpPr>
              <p:cNvPr id="40" name="椭圆 39"/>
              <p:cNvSpPr/>
              <p:nvPr/>
            </p:nvSpPr>
            <p:spPr>
              <a:xfrm>
                <a:off x="8759502" y="2020280"/>
                <a:ext cx="2856164" cy="2856164"/>
              </a:xfrm>
              <a:prstGeom prst="ellipse">
                <a:avLst/>
              </a:prstGeom>
              <a:gradFill>
                <a:gsLst>
                  <a:gs pos="100000">
                    <a:srgbClr val="DEDEDE"/>
                  </a:gs>
                  <a:gs pos="0">
                    <a:srgbClr val="FBFBFB"/>
                  </a:gs>
                </a:gsLst>
                <a:lin ang="5400000" scaled="1"/>
              </a:gradFill>
              <a:ln w="19050" cap="flat">
                <a:gradFill>
                  <a:gsLst>
                    <a:gs pos="0">
                      <a:sysClr val="window" lastClr="FFFFFF"/>
                    </a:gs>
                    <a:gs pos="100000">
                      <a:srgbClr val="DDDDDD"/>
                    </a:gs>
                  </a:gsLst>
                  <a:lin ang="5400000" scaled="1"/>
                </a:gradFill>
                <a:prstDash val="solid"/>
                <a:miter lim="800000"/>
              </a:ln>
              <a:effectLst>
                <a:outerShdw blurRad="228600" dist="101600" dir="5400000" algn="t" rotWithShape="0">
                  <a:sysClr val="windowText" lastClr="000000">
                    <a:lumMod val="85000"/>
                    <a:lumOff val="15000"/>
                    <a:alpha val="33000"/>
                  </a:sysClr>
                </a:outerShdw>
              </a:effec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41" name="椭圆 40"/>
              <p:cNvSpPr/>
              <p:nvPr/>
            </p:nvSpPr>
            <p:spPr>
              <a:xfrm>
                <a:off x="8983923" y="2230172"/>
                <a:ext cx="2415590" cy="2415589"/>
              </a:xfrm>
              <a:prstGeom prst="ellipse">
                <a:avLst/>
              </a:prstGeom>
              <a:solidFill>
                <a:schemeClr val="accent6"/>
              </a:solidFill>
              <a:ln w="19050" cap="flat" cmpd="sng" algn="ctr">
                <a:gradFill flip="none" rotWithShape="1">
                  <a:gsLst>
                    <a:gs pos="2000">
                      <a:srgbClr val="FDFDFD"/>
                    </a:gs>
                    <a:gs pos="100000">
                      <a:srgbClr val="CBCDCE"/>
                    </a:gs>
                  </a:gsLst>
                  <a:lin ang="16200000" scaled="0"/>
                  <a:tileRect/>
                </a:gradFill>
                <a:prstDash val="solid"/>
                <a:miter lim="800000"/>
              </a:ln>
              <a:effectLst>
                <a:innerShdw blurRad="190500" dist="50800" dir="16200000">
                  <a:prstClr val="black">
                    <a:alpha val="4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cs typeface="+mn-ea"/>
                  <a:sym typeface="+mn-lt"/>
                </a:endParaRPr>
              </a:p>
            </p:txBody>
          </p:sp>
        </p:grpSp>
        <p:sp>
          <p:nvSpPr>
            <p:cNvPr id="39" name="文本框 38"/>
            <p:cNvSpPr txBox="1"/>
            <p:nvPr/>
          </p:nvSpPr>
          <p:spPr>
            <a:xfrm>
              <a:off x="11654407" y="6410594"/>
              <a:ext cx="508000" cy="368300"/>
            </a:xfrm>
            <a:prstGeom prst="rect">
              <a:avLst/>
            </a:prstGeom>
            <a:noFill/>
          </p:spPr>
          <p:txBody>
            <a:bodyPr wrap="square" rtlCol="0">
              <a:spAutoFit/>
            </a:bodyPr>
            <a:lstStyle/>
            <a:p>
              <a:r>
                <a:rPr lang="en-US" altLang="zh-CN" b="1" dirty="0">
                  <a:solidFill>
                    <a:schemeClr val="bg1"/>
                  </a:solidFill>
                  <a:latin typeface="Times New Roman" panose="02020603050405020304" pitchFamily="18" charset="0"/>
                  <a:cs typeface="Times New Roman" panose="02020603050405020304" pitchFamily="18" charset="0"/>
                </a:rPr>
                <a:t>11</a:t>
              </a:r>
              <a:endParaRPr lang="zh-CN" altLang="en-US" b="1" dirty="0">
                <a:solidFill>
                  <a:schemeClr val="bg1"/>
                </a:solidFill>
                <a:latin typeface="Times New Roman" panose="02020603050405020304" pitchFamily="18" charset="0"/>
                <a:cs typeface="Times New Roman" panose="02020603050405020304" pitchFamily="18" charset="0"/>
              </a:endParaRPr>
            </a:p>
          </p:txBody>
        </p:sp>
      </p:grpSp>
      <p:graphicFrame>
        <p:nvGraphicFramePr>
          <p:cNvPr id="24" name="表格 23"/>
          <p:cNvGraphicFramePr>
            <a:graphicFrameLocks noGrp="1"/>
          </p:cNvGraphicFramePr>
          <p:nvPr>
            <p:custDataLst>
              <p:tags r:id="rId1"/>
            </p:custDataLst>
            <p:extLst>
              <p:ext uri="{D42A27DB-BD31-4B8C-83A1-F6EECF244321}">
                <p14:modId xmlns:p14="http://schemas.microsoft.com/office/powerpoint/2010/main" val="2409169587"/>
              </p:ext>
            </p:extLst>
          </p:nvPr>
        </p:nvGraphicFramePr>
        <p:xfrm>
          <a:off x="440346" y="1486164"/>
          <a:ext cx="9592945" cy="3996924"/>
        </p:xfrm>
        <a:graphic>
          <a:graphicData uri="http://schemas.openxmlformats.org/drawingml/2006/table">
            <a:tbl>
              <a:tblPr/>
              <a:tblGrid>
                <a:gridCol w="5034915">
                  <a:extLst>
                    <a:ext uri="{9D8B030D-6E8A-4147-A177-3AD203B41FA5}">
                      <a16:colId xmlns:a16="http://schemas.microsoft.com/office/drawing/2014/main" val="20000"/>
                    </a:ext>
                  </a:extLst>
                </a:gridCol>
                <a:gridCol w="1352550">
                  <a:extLst>
                    <a:ext uri="{9D8B030D-6E8A-4147-A177-3AD203B41FA5}">
                      <a16:colId xmlns:a16="http://schemas.microsoft.com/office/drawing/2014/main" val="20001"/>
                    </a:ext>
                  </a:extLst>
                </a:gridCol>
                <a:gridCol w="3205480">
                  <a:extLst>
                    <a:ext uri="{9D8B030D-6E8A-4147-A177-3AD203B41FA5}">
                      <a16:colId xmlns:a16="http://schemas.microsoft.com/office/drawing/2014/main" val="20002"/>
                    </a:ext>
                  </a:extLst>
                </a:gridCol>
              </a:tblGrid>
              <a:tr h="561301">
                <a:tc>
                  <a:txBody>
                    <a:bodyPr/>
                    <a:lstStyle/>
                    <a:p>
                      <a:pPr algn="ctr" fontAlgn="ctr"/>
                      <a:r>
                        <a:rPr lang="zh-CN" altLang="en-US" sz="2000" b="0" kern="12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建模方法</a:t>
                      </a:r>
                    </a:p>
                  </a:txBody>
                  <a:tcPr marL="4763" marR="4763" marT="4763" marB="0" anchor="ctr">
                    <a:lnL>
                      <a:noFill/>
                    </a:lnL>
                    <a:lnR>
                      <a:noFill/>
                    </a:lnR>
                    <a:lnT>
                      <a:noFill/>
                    </a:lnT>
                    <a:lnB>
                      <a:noFill/>
                    </a:lnB>
                    <a:solidFill>
                      <a:srgbClr val="69A250"/>
                    </a:solidFill>
                  </a:tcPr>
                </a:tc>
                <a:tc>
                  <a:txBody>
                    <a:bodyPr/>
                    <a:lstStyle/>
                    <a:p>
                      <a:pPr algn="ctr" fontAlgn="ctr"/>
                      <a:r>
                        <a:rPr lang="en-US" sz="2000" b="0" kern="12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Accuracy</a:t>
                      </a:r>
                    </a:p>
                  </a:txBody>
                  <a:tcPr marL="4763" marR="4763" marT="4763" marB="0" anchor="ctr">
                    <a:lnL>
                      <a:noFill/>
                    </a:lnL>
                    <a:lnR>
                      <a:noFill/>
                    </a:lnR>
                    <a:lnT>
                      <a:noFill/>
                    </a:lnT>
                    <a:lnB>
                      <a:noFill/>
                    </a:lnB>
                    <a:solidFill>
                      <a:srgbClr val="69A250"/>
                    </a:solidFill>
                  </a:tcPr>
                </a:tc>
                <a:tc>
                  <a:txBody>
                    <a:bodyPr/>
                    <a:lstStyle/>
                    <a:p>
                      <a:pPr algn="ctr" fontAlgn="ctr"/>
                      <a:r>
                        <a:rPr lang="en-US" sz="2000" b="0" kern="12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f1-score</a:t>
                      </a:r>
                    </a:p>
                  </a:txBody>
                  <a:tcPr marL="4763" marR="4763" marT="4763" marB="0" anchor="ctr">
                    <a:lnL>
                      <a:noFill/>
                    </a:lnL>
                    <a:lnR>
                      <a:noFill/>
                    </a:lnR>
                    <a:lnT>
                      <a:noFill/>
                    </a:lnT>
                    <a:lnB>
                      <a:noFill/>
                    </a:lnB>
                    <a:solidFill>
                      <a:srgbClr val="69A250"/>
                    </a:solidFill>
                  </a:tcPr>
                </a:tc>
                <a:extLst>
                  <a:ext uri="{0D108BD9-81ED-4DB2-BD59-A6C34878D82A}">
                    <a16:rowId xmlns:a16="http://schemas.microsoft.com/office/drawing/2014/main" val="10000"/>
                  </a:ext>
                </a:extLst>
              </a:tr>
              <a:tr h="409793">
                <a:tc>
                  <a:txBody>
                    <a:bodyPr/>
                    <a:lstStyle/>
                    <a:p>
                      <a:pPr indent="0" algn="ctr" fontAlgn="ctr">
                        <a:lnSpc>
                          <a:spcPct val="100000"/>
                        </a:lnSpc>
                        <a:buNone/>
                      </a:pPr>
                      <a:r>
                        <a:rPr lang="en-US" altLang="zh-CN" sz="1600" b="0" i="0" u="none" strike="noStrike" dirty="0" err="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rfe</a:t>
                      </a:r>
                      <a:r>
                        <a:rPr lang="en-US" altLang="zh-CN" sz="16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随机欠采样</a:t>
                      </a:r>
                      <a:r>
                        <a:rPr lang="en-US" altLang="zh-CN" sz="16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随机森林</a:t>
                      </a:r>
                    </a:p>
                  </a:txBody>
                  <a:tcPr marL="4763" marR="4763" marT="4763" marB="0" anchor="ctr">
                    <a:lnL>
                      <a:noFill/>
                    </a:lnL>
                    <a:lnR>
                      <a:noFill/>
                    </a:lnR>
                    <a:lnT>
                      <a:noFill/>
                    </a:lnT>
                    <a:lnB>
                      <a:noFill/>
                    </a:lnB>
                  </a:tcPr>
                </a:tc>
                <a:tc>
                  <a:txBody>
                    <a:bodyPr/>
                    <a:lstStyle/>
                    <a:p>
                      <a:pPr indent="0" algn="ctr" fontAlgn="ctr">
                        <a:lnSpc>
                          <a:spcPct val="100000"/>
                        </a:lnSpc>
                        <a:buNone/>
                      </a:pPr>
                      <a:r>
                        <a:rPr lang="en-US" altLang="en-US" sz="16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0.55</a:t>
                      </a:r>
                    </a:p>
                  </a:txBody>
                  <a:tcPr marL="4763" marR="4763" marT="4763" marB="0" anchor="ctr">
                    <a:lnL>
                      <a:noFill/>
                    </a:lnL>
                    <a:lnR>
                      <a:noFill/>
                    </a:lnR>
                    <a:lnT>
                      <a:noFill/>
                    </a:lnT>
                    <a:lnB>
                      <a:noFill/>
                    </a:lnB>
                  </a:tcPr>
                </a:tc>
                <a:tc>
                  <a:txBody>
                    <a:bodyPr/>
                    <a:lstStyle/>
                    <a:p>
                      <a:pPr indent="0" algn="ctr" fontAlgn="ctr">
                        <a:lnSpc>
                          <a:spcPct val="100000"/>
                        </a:lnSpc>
                        <a:buNone/>
                      </a:pPr>
                      <a:r>
                        <a:rPr lang="en-US" altLang="en-US" sz="16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0.490</a:t>
                      </a:r>
                    </a:p>
                  </a:txBody>
                  <a:tcPr marL="4763" marR="4763" marT="4763" marB="0" anchor="ctr">
                    <a:lnL>
                      <a:noFill/>
                    </a:lnL>
                    <a:lnR>
                      <a:noFill/>
                    </a:lnR>
                    <a:lnT>
                      <a:noFill/>
                    </a:lnT>
                    <a:lnB>
                      <a:noFill/>
                    </a:lnB>
                  </a:tcPr>
                </a:tc>
                <a:extLst>
                  <a:ext uri="{0D108BD9-81ED-4DB2-BD59-A6C34878D82A}">
                    <a16:rowId xmlns:a16="http://schemas.microsoft.com/office/drawing/2014/main" val="10005"/>
                  </a:ext>
                </a:extLst>
              </a:tr>
              <a:tr h="676015">
                <a:tc>
                  <a:txBody>
                    <a:bodyPr/>
                    <a:lstStyle/>
                    <a:p>
                      <a:pPr indent="0" algn="ctr" fontAlgn="ctr">
                        <a:lnSpc>
                          <a:spcPct val="100000"/>
                        </a:lnSpc>
                        <a:buNone/>
                      </a:pP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互信息选取</a:t>
                      </a:r>
                      <a:r>
                        <a:rPr lang="en-US" altLang="zh-CN" sz="16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个特征</a:t>
                      </a:r>
                      <a:r>
                        <a:rPr lang="en-US" altLang="zh-CN" sz="16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随机欠采样</a:t>
                      </a:r>
                      <a:r>
                        <a:rPr lang="en-US" altLang="zh-CN" sz="16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(2:1)+</a:t>
                      </a: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随机森林</a:t>
                      </a:r>
                    </a:p>
                  </a:txBody>
                  <a:tcPr marL="4763" marR="4763" marT="4763" marB="0" anchor="ctr">
                    <a:lnL>
                      <a:noFill/>
                    </a:lnL>
                    <a:lnR>
                      <a:noFill/>
                    </a:lnR>
                    <a:lnT>
                      <a:noFill/>
                    </a:lnT>
                    <a:lnB>
                      <a:noFill/>
                    </a:lnB>
                  </a:tcPr>
                </a:tc>
                <a:tc>
                  <a:txBody>
                    <a:bodyPr/>
                    <a:lstStyle/>
                    <a:p>
                      <a:pPr algn="ctr" fontAlgn="ctr">
                        <a:lnSpc>
                          <a:spcPct val="100000"/>
                        </a:lnSpc>
                        <a:buClrTx/>
                        <a:buSzTx/>
                        <a:buFontTx/>
                        <a:buNone/>
                      </a:pPr>
                      <a:r>
                        <a:rPr lang="en-US" sz="2400" b="1" i="0" u="none" strike="noStrike" dirty="0">
                          <a:solidFill>
                            <a:srgbClr val="70AD47"/>
                          </a:solidFill>
                          <a:effectLst/>
                          <a:latin typeface="微软雅黑" panose="020B0503020204020204" pitchFamily="34" charset="-122"/>
                          <a:ea typeface="微软雅黑" panose="020B0503020204020204" pitchFamily="34" charset="-122"/>
                          <a:cs typeface="Times New Roman" panose="02020603050405020304" pitchFamily="18" charset="0"/>
                        </a:rPr>
                        <a:t>0.79</a:t>
                      </a:r>
                    </a:p>
                  </a:txBody>
                  <a:tcPr marL="4763" marR="4763" marT="4763" marB="0" anchor="ctr">
                    <a:lnL>
                      <a:noFill/>
                    </a:lnL>
                    <a:lnR>
                      <a:noFill/>
                    </a:lnR>
                    <a:lnT>
                      <a:noFill/>
                    </a:lnT>
                    <a:lnB>
                      <a:noFill/>
                    </a:lnB>
                  </a:tcPr>
                </a:tc>
                <a:tc>
                  <a:txBody>
                    <a:bodyPr/>
                    <a:lstStyle/>
                    <a:p>
                      <a:pPr indent="0" algn="ctr" fontAlgn="ctr">
                        <a:lnSpc>
                          <a:spcPct val="100000"/>
                        </a:lnSpc>
                        <a:buNone/>
                      </a:pPr>
                      <a:r>
                        <a:rPr lang="en-US" altLang="en-US" sz="2400" b="1" i="0" u="none" strike="noStrike" dirty="0">
                          <a:solidFill>
                            <a:srgbClr val="70AD47"/>
                          </a:solidFill>
                          <a:effectLst/>
                          <a:latin typeface="微软雅黑" panose="020B0503020204020204" pitchFamily="34" charset="-122"/>
                          <a:ea typeface="微软雅黑" panose="020B0503020204020204" pitchFamily="34" charset="-122"/>
                          <a:cs typeface="Times New Roman" panose="02020603050405020304" pitchFamily="18" charset="0"/>
                        </a:rPr>
                        <a:t>0.550</a:t>
                      </a:r>
                    </a:p>
                  </a:txBody>
                  <a:tcPr marL="4763" marR="4763" marT="4763" marB="0" anchor="ctr">
                    <a:lnL>
                      <a:noFill/>
                    </a:lnL>
                    <a:lnR>
                      <a:noFill/>
                    </a:lnR>
                    <a:lnT>
                      <a:noFill/>
                    </a:lnT>
                    <a:lnB>
                      <a:noFill/>
                    </a:lnB>
                  </a:tcPr>
                </a:tc>
                <a:extLst>
                  <a:ext uri="{0D108BD9-81ED-4DB2-BD59-A6C34878D82A}">
                    <a16:rowId xmlns:a16="http://schemas.microsoft.com/office/drawing/2014/main" val="10006"/>
                  </a:ext>
                </a:extLst>
              </a:tr>
              <a:tr h="349911">
                <a:tc>
                  <a:txBody>
                    <a:bodyPr/>
                    <a:lstStyle/>
                    <a:p>
                      <a:pPr indent="0" algn="ctr" fontAlgn="ctr">
                        <a:lnSpc>
                          <a:spcPct val="100000"/>
                        </a:lnSpc>
                        <a:buNone/>
                      </a:pP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互信息选取</a:t>
                      </a:r>
                      <a:r>
                        <a:rPr lang="en-US" altLang="zh-CN" sz="16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个特征</a:t>
                      </a:r>
                      <a:r>
                        <a:rPr lang="en-US" altLang="zh-CN" sz="16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随机欠采样</a:t>
                      </a:r>
                      <a:r>
                        <a:rPr lang="en-US" altLang="zh-CN" sz="16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(1:1)+</a:t>
                      </a: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随机森林</a:t>
                      </a:r>
                    </a:p>
                  </a:txBody>
                  <a:tcPr marL="4763" marR="4763" marT="4763" marB="0" anchor="ctr">
                    <a:lnL>
                      <a:noFill/>
                    </a:lnL>
                    <a:lnR>
                      <a:noFill/>
                    </a:lnR>
                    <a:lnT>
                      <a:noFill/>
                    </a:lnT>
                    <a:lnB>
                      <a:noFill/>
                    </a:lnB>
                  </a:tcPr>
                </a:tc>
                <a:tc>
                  <a:txBody>
                    <a:bodyPr/>
                    <a:lstStyle/>
                    <a:p>
                      <a:pPr indent="0" algn="ctr" fontAlgn="ctr">
                        <a:lnSpc>
                          <a:spcPct val="100000"/>
                        </a:lnSpc>
                        <a:buNone/>
                      </a:pPr>
                      <a:r>
                        <a:rPr lang="en-US" altLang="en-US" sz="16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0.58</a:t>
                      </a:r>
                    </a:p>
                  </a:txBody>
                  <a:tcPr marL="4763" marR="4763" marT="4763" marB="0" anchor="ctr">
                    <a:lnL>
                      <a:noFill/>
                    </a:lnL>
                    <a:lnR>
                      <a:noFill/>
                    </a:lnR>
                    <a:lnT>
                      <a:noFill/>
                    </a:lnT>
                    <a:lnB>
                      <a:noFill/>
                    </a:lnB>
                  </a:tcPr>
                </a:tc>
                <a:tc>
                  <a:txBody>
                    <a:bodyPr/>
                    <a:lstStyle/>
                    <a:p>
                      <a:pPr indent="0" algn="ctr" fontAlgn="ctr">
                        <a:lnSpc>
                          <a:spcPct val="100000"/>
                        </a:lnSpc>
                        <a:buNone/>
                      </a:pPr>
                      <a:r>
                        <a:rPr lang="en-US" altLang="en-US" sz="16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0.510</a:t>
                      </a:r>
                    </a:p>
                  </a:txBody>
                  <a:tcPr marL="4763" marR="4763" marT="4763" marB="0" anchor="ctr">
                    <a:lnL>
                      <a:noFill/>
                    </a:lnL>
                    <a:lnR>
                      <a:noFill/>
                    </a:lnR>
                    <a:lnT>
                      <a:noFill/>
                    </a:lnT>
                    <a:lnB>
                      <a:noFill/>
                    </a:lnB>
                  </a:tcPr>
                </a:tc>
                <a:extLst>
                  <a:ext uri="{0D108BD9-81ED-4DB2-BD59-A6C34878D82A}">
                    <a16:rowId xmlns:a16="http://schemas.microsoft.com/office/drawing/2014/main" val="10007"/>
                  </a:ext>
                </a:extLst>
              </a:tr>
              <a:tr h="530999">
                <a:tc>
                  <a:txBody>
                    <a:bodyPr/>
                    <a:lstStyle/>
                    <a:p>
                      <a:pPr indent="0" algn="ctr" fontAlgn="ctr">
                        <a:lnSpc>
                          <a:spcPct val="150000"/>
                        </a:lnSpc>
                        <a:buNone/>
                      </a:pP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互信息选择4个特征+支持向量机+随机森林</a:t>
                      </a:r>
                    </a:p>
                  </a:txBody>
                  <a:tcPr marL="4763" marR="4763" marT="4763" marB="0" anchor="ctr">
                    <a:lnL>
                      <a:noFill/>
                    </a:lnL>
                    <a:lnR>
                      <a:noFill/>
                    </a:lnR>
                    <a:lnT>
                      <a:noFill/>
                    </a:lnT>
                    <a:lnB>
                      <a:noFill/>
                    </a:lnB>
                  </a:tcPr>
                </a:tc>
                <a:tc>
                  <a:txBody>
                    <a:bodyPr/>
                    <a:lstStyle/>
                    <a:p>
                      <a:pPr indent="0" algn="ctr" fontAlgn="ctr">
                        <a:lnSpc>
                          <a:spcPct val="150000"/>
                        </a:lnSpc>
                        <a:buNone/>
                      </a:pP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0.29</a:t>
                      </a:r>
                    </a:p>
                  </a:txBody>
                  <a:tcPr marL="4763" marR="4763" marT="4763" marB="0" anchor="ctr">
                    <a:lnL>
                      <a:noFill/>
                    </a:lnL>
                    <a:lnR>
                      <a:noFill/>
                    </a:lnR>
                    <a:lnT>
                      <a:noFill/>
                    </a:lnT>
                    <a:lnB>
                      <a:noFill/>
                    </a:lnB>
                  </a:tcPr>
                </a:tc>
                <a:tc>
                  <a:txBody>
                    <a:bodyPr/>
                    <a:lstStyle/>
                    <a:p>
                      <a:pPr indent="0" algn="ctr" fontAlgn="ctr">
                        <a:lnSpc>
                          <a:spcPct val="150000"/>
                        </a:lnSpc>
                        <a:buNone/>
                      </a:pP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0.292</a:t>
                      </a:r>
                    </a:p>
                  </a:txBody>
                  <a:tcPr marL="4763" marR="4763" marT="4763" marB="0" anchor="ctr">
                    <a:lnL>
                      <a:noFill/>
                    </a:lnL>
                    <a:lnR>
                      <a:noFill/>
                    </a:lnR>
                    <a:lnT>
                      <a:noFill/>
                    </a:lnT>
                    <a:lnB>
                      <a:noFill/>
                    </a:lnB>
                  </a:tcPr>
                </a:tc>
                <a:extLst>
                  <a:ext uri="{0D108BD9-81ED-4DB2-BD59-A6C34878D82A}">
                    <a16:rowId xmlns:a16="http://schemas.microsoft.com/office/drawing/2014/main" val="10008"/>
                  </a:ext>
                </a:extLst>
              </a:tr>
              <a:tr h="489154">
                <a:tc>
                  <a:txBody>
                    <a:bodyPr/>
                    <a:lstStyle/>
                    <a:p>
                      <a:pPr indent="0" algn="ctr" fontAlgn="ctr">
                        <a:lnSpc>
                          <a:spcPct val="150000"/>
                        </a:lnSpc>
                        <a:buNone/>
                      </a:pP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方差分析选择5个特征+随机欠采样+随机森林</a:t>
                      </a:r>
                    </a:p>
                  </a:txBody>
                  <a:tcPr marL="4763" marR="4763" marT="4763" marB="0" anchor="ctr">
                    <a:lnL>
                      <a:noFill/>
                    </a:lnL>
                    <a:lnR>
                      <a:noFill/>
                    </a:lnR>
                    <a:lnT>
                      <a:noFill/>
                    </a:lnT>
                    <a:lnB>
                      <a:noFill/>
                    </a:lnB>
                  </a:tcPr>
                </a:tc>
                <a:tc>
                  <a:txBody>
                    <a:bodyPr/>
                    <a:lstStyle/>
                    <a:p>
                      <a:pPr indent="0" algn="ctr" fontAlgn="ctr">
                        <a:lnSpc>
                          <a:spcPct val="150000"/>
                        </a:lnSpc>
                        <a:buNone/>
                      </a:pP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0.</a:t>
                      </a:r>
                      <a:r>
                        <a:rPr lang="en-US" altLang="zh-CN" sz="16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57</a:t>
                      </a:r>
                    </a:p>
                  </a:txBody>
                  <a:tcPr marL="4763" marR="4763" marT="4763" marB="0" anchor="ctr">
                    <a:lnL>
                      <a:noFill/>
                    </a:lnL>
                    <a:lnR>
                      <a:noFill/>
                    </a:lnR>
                    <a:lnT>
                      <a:noFill/>
                    </a:lnT>
                    <a:lnB>
                      <a:noFill/>
                    </a:lnB>
                  </a:tcPr>
                </a:tc>
                <a:tc>
                  <a:txBody>
                    <a:bodyPr/>
                    <a:lstStyle/>
                    <a:p>
                      <a:pPr indent="0" algn="ctr" fontAlgn="ctr">
                        <a:lnSpc>
                          <a:spcPct val="150000"/>
                        </a:lnSpc>
                        <a:buNone/>
                      </a:pP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0.5</a:t>
                      </a:r>
                      <a:r>
                        <a:rPr lang="en-US" altLang="zh-CN" sz="16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00</a:t>
                      </a:r>
                    </a:p>
                  </a:txBody>
                  <a:tcPr marL="4763" marR="4763" marT="4763" marB="0" anchor="ctr">
                    <a:lnL>
                      <a:noFill/>
                    </a:lnL>
                    <a:lnR>
                      <a:noFill/>
                    </a:lnR>
                    <a:lnT>
                      <a:noFill/>
                    </a:lnT>
                    <a:lnB>
                      <a:noFill/>
                    </a:lnB>
                  </a:tcPr>
                </a:tc>
                <a:extLst>
                  <a:ext uri="{0D108BD9-81ED-4DB2-BD59-A6C34878D82A}">
                    <a16:rowId xmlns:a16="http://schemas.microsoft.com/office/drawing/2014/main" val="10009"/>
                  </a:ext>
                </a:extLst>
              </a:tr>
              <a:tr h="490597">
                <a:tc>
                  <a:txBody>
                    <a:bodyPr/>
                    <a:lstStyle/>
                    <a:p>
                      <a:pPr indent="0" algn="ctr" fontAlgn="ctr">
                        <a:lnSpc>
                          <a:spcPct val="150000"/>
                        </a:lnSpc>
                        <a:buNone/>
                      </a:pP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方差分析选择5个特征+支持向量机+随机森林</a:t>
                      </a:r>
                    </a:p>
                  </a:txBody>
                  <a:tcPr marL="4763" marR="4763" marT="4763" marB="0" anchor="ctr">
                    <a:lnL>
                      <a:noFill/>
                    </a:lnL>
                    <a:lnR>
                      <a:noFill/>
                    </a:lnR>
                    <a:lnT>
                      <a:noFill/>
                    </a:lnT>
                    <a:lnB>
                      <a:noFill/>
                    </a:lnB>
                  </a:tcPr>
                </a:tc>
                <a:tc>
                  <a:txBody>
                    <a:bodyPr/>
                    <a:lstStyle/>
                    <a:p>
                      <a:pPr indent="0" algn="ctr" fontAlgn="ctr">
                        <a:lnSpc>
                          <a:spcPct val="150000"/>
                        </a:lnSpc>
                        <a:buNone/>
                      </a:pP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0.31</a:t>
                      </a:r>
                    </a:p>
                  </a:txBody>
                  <a:tcPr marL="4763" marR="4763" marT="4763" marB="0" anchor="ctr">
                    <a:lnL>
                      <a:noFill/>
                    </a:lnL>
                    <a:lnR>
                      <a:noFill/>
                    </a:lnR>
                    <a:lnT>
                      <a:noFill/>
                    </a:lnT>
                    <a:lnB>
                      <a:noFill/>
                    </a:lnB>
                  </a:tcPr>
                </a:tc>
                <a:tc>
                  <a:txBody>
                    <a:bodyPr/>
                    <a:lstStyle/>
                    <a:p>
                      <a:pPr indent="0" algn="ctr" fontAlgn="ctr">
                        <a:lnSpc>
                          <a:spcPct val="150000"/>
                        </a:lnSpc>
                        <a:buNone/>
                      </a:pP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0.313</a:t>
                      </a:r>
                    </a:p>
                  </a:txBody>
                  <a:tcPr marL="4763" marR="4763" marT="4763" marB="0" anchor="ctr">
                    <a:lnL>
                      <a:noFill/>
                    </a:lnL>
                    <a:lnR>
                      <a:noFill/>
                    </a:lnR>
                    <a:lnT>
                      <a:noFill/>
                    </a:lnT>
                    <a:lnB>
                      <a:noFill/>
                    </a:lnB>
                  </a:tcPr>
                </a:tc>
                <a:extLst>
                  <a:ext uri="{0D108BD9-81ED-4DB2-BD59-A6C34878D82A}">
                    <a16:rowId xmlns:a16="http://schemas.microsoft.com/office/drawing/2014/main" val="10010"/>
                  </a:ext>
                </a:extLst>
              </a:tr>
              <a:tr h="489154">
                <a:tc>
                  <a:txBody>
                    <a:bodyPr/>
                    <a:lstStyle/>
                    <a:p>
                      <a:pPr indent="0" algn="ctr" fontAlgn="ctr">
                        <a:lnSpc>
                          <a:spcPct val="150000"/>
                        </a:lnSpc>
                        <a:buNone/>
                      </a:pPr>
                      <a:r>
                        <a:rPr lang="en-US" altLang="zh-CN" sz="16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p</a:t>
                      </a: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ca降维+随机欠采样+随机森林</a:t>
                      </a:r>
                    </a:p>
                  </a:txBody>
                  <a:tcPr marL="4763" marR="4763" marT="4763" marB="0" anchor="ctr">
                    <a:lnL>
                      <a:noFill/>
                    </a:lnL>
                    <a:lnR>
                      <a:noFill/>
                    </a:lnR>
                    <a:lnT>
                      <a:noFill/>
                    </a:lnT>
                    <a:lnB>
                      <a:noFill/>
                    </a:lnB>
                  </a:tcPr>
                </a:tc>
                <a:tc>
                  <a:txBody>
                    <a:bodyPr/>
                    <a:lstStyle/>
                    <a:p>
                      <a:pPr indent="0" algn="ctr" fontAlgn="ctr">
                        <a:lnSpc>
                          <a:spcPct val="150000"/>
                        </a:lnSpc>
                        <a:buNone/>
                      </a:pP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0.</a:t>
                      </a:r>
                      <a:r>
                        <a:rPr lang="en-US" altLang="zh-CN" sz="16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52</a:t>
                      </a:r>
                    </a:p>
                  </a:txBody>
                  <a:tcPr marL="4763" marR="4763" marT="4763" marB="0" anchor="ctr">
                    <a:lnL>
                      <a:noFill/>
                    </a:lnL>
                    <a:lnR>
                      <a:noFill/>
                    </a:lnR>
                    <a:lnT>
                      <a:noFill/>
                    </a:lnT>
                    <a:lnB>
                      <a:noFill/>
                    </a:lnB>
                  </a:tcPr>
                </a:tc>
                <a:tc>
                  <a:txBody>
                    <a:bodyPr/>
                    <a:lstStyle/>
                    <a:p>
                      <a:pPr indent="0" algn="ctr" fontAlgn="ctr">
                        <a:lnSpc>
                          <a:spcPct val="150000"/>
                        </a:lnSpc>
                        <a:buNone/>
                      </a:pP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0.</a:t>
                      </a:r>
                      <a:r>
                        <a:rPr lang="en-US" altLang="zh-CN" sz="16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452</a:t>
                      </a:r>
                    </a:p>
                  </a:txBody>
                  <a:tcPr marL="4763" marR="4763" marT="4763" marB="0" anchor="ctr">
                    <a:lnL>
                      <a:noFill/>
                    </a:lnL>
                    <a:lnR>
                      <a:noFill/>
                    </a:lnR>
                    <a:lnT>
                      <a:noFill/>
                    </a:lnT>
                    <a:lnB>
                      <a:noFill/>
                    </a:lnB>
                  </a:tcPr>
                </a:tc>
                <a:extLst>
                  <a:ext uri="{0D108BD9-81ED-4DB2-BD59-A6C34878D82A}">
                    <a16:rowId xmlns:a16="http://schemas.microsoft.com/office/drawing/2014/main" val="10011"/>
                  </a:ext>
                </a:extLst>
              </a:tr>
            </a:tbl>
          </a:graphicData>
        </a:graphic>
      </p:graphicFrame>
      <p:sp>
        <p:nvSpPr>
          <p:cNvPr id="9" name="矩形: 圆角 8">
            <a:extLst>
              <a:ext uri="{FF2B5EF4-FFF2-40B4-BE49-F238E27FC236}">
                <a16:creationId xmlns:a16="http://schemas.microsoft.com/office/drawing/2014/main" id="{7193403B-97F9-D4A6-28CB-5BCA021E3821}"/>
              </a:ext>
            </a:extLst>
          </p:cNvPr>
          <p:cNvSpPr/>
          <p:nvPr/>
        </p:nvSpPr>
        <p:spPr>
          <a:xfrm>
            <a:off x="10407055" y="2478547"/>
            <a:ext cx="1198825" cy="555804"/>
          </a:xfrm>
          <a:prstGeom prst="roundRect">
            <a:avLst/>
          </a:prstGeom>
          <a:solidFill>
            <a:srgbClr val="70AD47"/>
          </a:solidFill>
          <a:ln>
            <a:solidFill>
              <a:srgbClr val="70AD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特征选择</a:t>
            </a:r>
          </a:p>
        </p:txBody>
      </p:sp>
      <p:sp>
        <p:nvSpPr>
          <p:cNvPr id="10" name="矩形: 圆角 9">
            <a:extLst>
              <a:ext uri="{FF2B5EF4-FFF2-40B4-BE49-F238E27FC236}">
                <a16:creationId xmlns:a16="http://schemas.microsoft.com/office/drawing/2014/main" id="{F7252D3D-695C-C5FA-A8FA-C006080A6596}"/>
              </a:ext>
            </a:extLst>
          </p:cNvPr>
          <p:cNvSpPr/>
          <p:nvPr/>
        </p:nvSpPr>
        <p:spPr>
          <a:xfrm>
            <a:off x="10407055" y="3484626"/>
            <a:ext cx="1198825" cy="555804"/>
          </a:xfrm>
          <a:prstGeom prst="roundRect">
            <a:avLst/>
          </a:prstGeom>
          <a:solidFill>
            <a:srgbClr val="70AD47"/>
          </a:solidFill>
          <a:ln>
            <a:solidFill>
              <a:srgbClr val="70AD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欠采样</a:t>
            </a:r>
          </a:p>
        </p:txBody>
      </p:sp>
      <p:sp>
        <p:nvSpPr>
          <p:cNvPr id="11" name="矩形: 圆角 10">
            <a:extLst>
              <a:ext uri="{FF2B5EF4-FFF2-40B4-BE49-F238E27FC236}">
                <a16:creationId xmlns:a16="http://schemas.microsoft.com/office/drawing/2014/main" id="{9AA22AE2-66C7-954E-2EDF-29F4CAC23BE9}"/>
              </a:ext>
            </a:extLst>
          </p:cNvPr>
          <p:cNvSpPr/>
          <p:nvPr/>
        </p:nvSpPr>
        <p:spPr>
          <a:xfrm>
            <a:off x="10394703" y="4490705"/>
            <a:ext cx="1198825" cy="555804"/>
          </a:xfrm>
          <a:prstGeom prst="roundRect">
            <a:avLst/>
          </a:prstGeom>
          <a:solidFill>
            <a:srgbClr val="70AD47"/>
          </a:solidFill>
          <a:ln>
            <a:solidFill>
              <a:srgbClr val="70AD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模型训练</a:t>
            </a:r>
          </a:p>
        </p:txBody>
      </p:sp>
      <p:sp>
        <p:nvSpPr>
          <p:cNvPr id="12" name="箭头: 下 11">
            <a:extLst>
              <a:ext uri="{FF2B5EF4-FFF2-40B4-BE49-F238E27FC236}">
                <a16:creationId xmlns:a16="http://schemas.microsoft.com/office/drawing/2014/main" id="{AE27DCB2-BEFC-B43E-BC97-43983C641BD1}"/>
              </a:ext>
            </a:extLst>
          </p:cNvPr>
          <p:cNvSpPr/>
          <p:nvPr/>
        </p:nvSpPr>
        <p:spPr>
          <a:xfrm>
            <a:off x="10895505" y="3034351"/>
            <a:ext cx="197223" cy="450275"/>
          </a:xfrm>
          <a:prstGeom prst="downArrow">
            <a:avLst/>
          </a:prstGeom>
          <a:solidFill>
            <a:srgbClr val="70AD47"/>
          </a:solidFill>
          <a:ln>
            <a:solidFill>
              <a:srgbClr val="70AD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下 12">
            <a:extLst>
              <a:ext uri="{FF2B5EF4-FFF2-40B4-BE49-F238E27FC236}">
                <a16:creationId xmlns:a16="http://schemas.microsoft.com/office/drawing/2014/main" id="{4FA32FF4-1A0D-EF3B-A109-634E89D4FCA5}"/>
              </a:ext>
            </a:extLst>
          </p:cNvPr>
          <p:cNvSpPr/>
          <p:nvPr/>
        </p:nvSpPr>
        <p:spPr>
          <a:xfrm>
            <a:off x="10931363" y="4028932"/>
            <a:ext cx="197223" cy="450275"/>
          </a:xfrm>
          <a:prstGeom prst="downArrow">
            <a:avLst/>
          </a:prstGeom>
          <a:solidFill>
            <a:srgbClr val="70AD47"/>
          </a:solidFill>
          <a:ln>
            <a:solidFill>
              <a:srgbClr val="70AD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a:extLst>
              <a:ext uri="{FF2B5EF4-FFF2-40B4-BE49-F238E27FC236}">
                <a16:creationId xmlns:a16="http://schemas.microsoft.com/office/drawing/2014/main" id="{A8755595-161A-A921-E694-9F40EAC3778B}"/>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0033291" y="82095"/>
            <a:ext cx="1345348" cy="586349"/>
          </a:xfrm>
          <a:prstGeom prst="rect">
            <a:avLst/>
          </a:prstGeom>
        </p:spPr>
      </p:pic>
      <p:sp>
        <p:nvSpPr>
          <p:cNvPr id="15" name="文本框 14">
            <a:extLst>
              <a:ext uri="{FF2B5EF4-FFF2-40B4-BE49-F238E27FC236}">
                <a16:creationId xmlns:a16="http://schemas.microsoft.com/office/drawing/2014/main" id="{5BB15601-C4F5-5F89-0314-6DA2A27CE46B}"/>
              </a:ext>
            </a:extLst>
          </p:cNvPr>
          <p:cNvSpPr txBox="1"/>
          <p:nvPr/>
        </p:nvSpPr>
        <p:spPr>
          <a:xfrm>
            <a:off x="571217" y="190968"/>
            <a:ext cx="6860524" cy="461665"/>
          </a:xfrm>
          <a:prstGeom prst="rect">
            <a:avLst/>
          </a:prstGeom>
          <a:noFill/>
        </p:spPr>
        <p:txBody>
          <a:bodyPr wrap="square" rtlCol="0">
            <a:spAutoFit/>
          </a:bodyPr>
          <a:lstStyle/>
          <a:p>
            <a:r>
              <a:rPr lang="zh-CN" altLang="en-US" sz="2400" b="1" dirty="0">
                <a:solidFill>
                  <a:srgbClr val="70AD47"/>
                </a:solidFill>
                <a:latin typeface="微软雅黑" panose="020B0503020204020204" pitchFamily="34" charset="-122"/>
                <a:ea typeface="微软雅黑" panose="020B0503020204020204" pitchFamily="34" charset="-122"/>
              </a:rPr>
              <a:t>四、车辆贷款违约预测</a:t>
            </a:r>
            <a:r>
              <a:rPr lang="en-US" altLang="zh-CN" sz="2400" b="1" dirty="0">
                <a:solidFill>
                  <a:srgbClr val="70AD47"/>
                </a:solidFill>
                <a:latin typeface="微软雅黑" panose="020B0503020204020204" pitchFamily="34" charset="-122"/>
                <a:ea typeface="微软雅黑" panose="020B0503020204020204" pitchFamily="34" charset="-122"/>
              </a:rPr>
              <a:t>——</a:t>
            </a:r>
            <a:r>
              <a:rPr lang="zh-CN" altLang="en-US" sz="2400" b="1" dirty="0">
                <a:solidFill>
                  <a:srgbClr val="70AD47"/>
                </a:solidFill>
                <a:latin typeface="微软雅黑" panose="020B0503020204020204" pitchFamily="34" charset="-122"/>
                <a:ea typeface="微软雅黑" panose="020B0503020204020204" pitchFamily="34" charset="-122"/>
              </a:rPr>
              <a:t>建模过程及结果展示</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939860" y="657966"/>
            <a:ext cx="13422191" cy="6911234"/>
            <a:chOff x="-1039190" y="657966"/>
            <a:chExt cx="13521522" cy="7089598"/>
          </a:xfrm>
        </p:grpSpPr>
        <p:pic>
          <p:nvPicPr>
            <p:cNvPr id="57" name="图片 56"/>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flipH="1">
              <a:off x="7863005" y="687775"/>
              <a:ext cx="4619327" cy="3265864"/>
            </a:xfrm>
            <a:prstGeom prst="rect">
              <a:avLst/>
            </a:prstGeom>
            <a:effectLst>
              <a:outerShdw blurRad="50800" dist="38100" dir="2700000" algn="tl" rotWithShape="0">
                <a:prstClr val="black">
                  <a:alpha val="40000"/>
                </a:prstClr>
              </a:outerShdw>
              <a:softEdge rad="12700"/>
            </a:effectLst>
          </p:spPr>
        </p:pic>
        <p:pic>
          <p:nvPicPr>
            <p:cNvPr id="56" name="图片占位符 8"/>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flipH="1">
              <a:off x="-1039190" y="1494870"/>
              <a:ext cx="6252694" cy="625269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43" name="图片 42"/>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rot="275796">
              <a:off x="2223625" y="657966"/>
              <a:ext cx="6995893" cy="699589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grpSp>
      <p:grpSp>
        <p:nvGrpSpPr>
          <p:cNvPr id="2" name="组合 1"/>
          <p:cNvGrpSpPr/>
          <p:nvPr/>
        </p:nvGrpSpPr>
        <p:grpSpPr>
          <a:xfrm>
            <a:off x="4669527" y="1698421"/>
            <a:ext cx="3670895" cy="4123285"/>
            <a:chOff x="4669527" y="1698421"/>
            <a:chExt cx="3670895" cy="4123285"/>
          </a:xfrm>
        </p:grpSpPr>
        <p:sp>
          <p:nvSpPr>
            <p:cNvPr id="45" name="文本框 44"/>
            <p:cNvSpPr txBox="1"/>
            <p:nvPr/>
          </p:nvSpPr>
          <p:spPr>
            <a:xfrm>
              <a:off x="5147279" y="1698421"/>
              <a:ext cx="3193143" cy="2245360"/>
            </a:xfrm>
            <a:prstGeom prst="rect">
              <a:avLst/>
            </a:prstGeom>
            <a:noFill/>
            <a:ln>
              <a:noFill/>
            </a:ln>
            <a:effectLst>
              <a:outerShdw blurRad="50800" dist="38100" algn="l"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altLang="zh-CN" sz="14000" dirty="0">
                  <a:solidFill>
                    <a:schemeClr val="accent6"/>
                  </a:solidFill>
                  <a:latin typeface="Times New Roman" panose="02020603050405020304" pitchFamily="18" charset="0"/>
                  <a:cs typeface="Times New Roman" panose="02020603050405020304" pitchFamily="18" charset="0"/>
                  <a:sym typeface="+mn-lt"/>
                </a:rPr>
                <a:t>05</a:t>
              </a:r>
              <a:endParaRPr lang="zh-CN" altLang="en-US" sz="14000" dirty="0">
                <a:solidFill>
                  <a:schemeClr val="accent6"/>
                </a:solidFill>
                <a:latin typeface="Times New Roman" panose="02020603050405020304" pitchFamily="18" charset="0"/>
                <a:cs typeface="Times New Roman" panose="02020603050405020304" pitchFamily="18" charset="0"/>
                <a:sym typeface="+mn-lt"/>
              </a:endParaRPr>
            </a:p>
          </p:txBody>
        </p:sp>
        <p:sp>
          <p:nvSpPr>
            <p:cNvPr id="53" name="文本框 52"/>
            <p:cNvSpPr txBox="1"/>
            <p:nvPr/>
          </p:nvSpPr>
          <p:spPr>
            <a:xfrm>
              <a:off x="4669527" y="3698048"/>
              <a:ext cx="3122480" cy="2123658"/>
            </a:xfrm>
            <a:prstGeom prst="rect">
              <a:avLst/>
            </a:prstGeom>
            <a:noFill/>
            <a:ln>
              <a:noFill/>
            </a:ln>
            <a:effectLst>
              <a:outerShdw blurRad="50800" dist="38100" algn="l"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zh-CN" altLang="en-US" sz="6600" b="1" kern="2400" spc="1200" dirty="0">
                  <a:solidFill>
                    <a:schemeClr val="accent6"/>
                  </a:solidFill>
                  <a:latin typeface="微软雅黑" panose="020B0503020204020204" pitchFamily="34" charset="-122"/>
                  <a:ea typeface="微软雅黑" panose="020B0503020204020204" pitchFamily="34" charset="-122"/>
                  <a:cs typeface="+mn-ea"/>
                  <a:sym typeface="+mn-lt"/>
                </a:rPr>
                <a:t>误判分析</a:t>
              </a:r>
            </a:p>
          </p:txBody>
        </p:sp>
      </p:grpSp>
      <p:grpSp>
        <p:nvGrpSpPr>
          <p:cNvPr id="10" name="组合 9"/>
          <p:cNvGrpSpPr/>
          <p:nvPr/>
        </p:nvGrpSpPr>
        <p:grpSpPr>
          <a:xfrm>
            <a:off x="11812" y="330084"/>
            <a:ext cx="11549824" cy="750483"/>
            <a:chOff x="96869" y="286450"/>
            <a:chExt cx="11549824" cy="750483"/>
          </a:xfrm>
          <a:solidFill>
            <a:schemeClr val="accent6"/>
          </a:solidFill>
        </p:grpSpPr>
        <p:cxnSp>
          <p:nvCxnSpPr>
            <p:cNvPr id="11" name="直接连接符 10"/>
            <p:cNvCxnSpPr/>
            <p:nvPr/>
          </p:nvCxnSpPr>
          <p:spPr>
            <a:xfrm>
              <a:off x="545308" y="674435"/>
              <a:ext cx="11101385" cy="0"/>
            </a:xfrm>
            <a:prstGeom prst="line">
              <a:avLst/>
            </a:prstGeom>
            <a:grpFill/>
            <a:ln>
              <a:solidFill>
                <a:srgbClr val="70AD47"/>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Freeform 8"/>
            <p:cNvSpPr/>
            <p:nvPr/>
          </p:nvSpPr>
          <p:spPr bwMode="auto">
            <a:xfrm>
              <a:off x="96869" y="286450"/>
              <a:ext cx="428625" cy="750483"/>
            </a:xfrm>
            <a:custGeom>
              <a:avLst/>
              <a:gdLst>
                <a:gd name="T0" fmla="*/ 0 w 560"/>
                <a:gd name="T1" fmla="*/ 0 h 973"/>
                <a:gd name="T2" fmla="*/ 516 w 560"/>
                <a:gd name="T3" fmla="*/ 420 h 973"/>
                <a:gd name="T4" fmla="*/ 516 w 560"/>
                <a:gd name="T5" fmla="*/ 552 h 973"/>
                <a:gd name="T6" fmla="*/ 0 w 560"/>
                <a:gd name="T7" fmla="*/ 973 h 973"/>
                <a:gd name="T8" fmla="*/ 0 w 560"/>
                <a:gd name="T9" fmla="*/ 0 h 973"/>
              </a:gdLst>
              <a:ahLst/>
              <a:cxnLst>
                <a:cxn ang="0">
                  <a:pos x="T0" y="T1"/>
                </a:cxn>
                <a:cxn ang="0">
                  <a:pos x="T2" y="T3"/>
                </a:cxn>
                <a:cxn ang="0">
                  <a:pos x="T4" y="T5"/>
                </a:cxn>
                <a:cxn ang="0">
                  <a:pos x="T6" y="T7"/>
                </a:cxn>
                <a:cxn ang="0">
                  <a:pos x="T8" y="T9"/>
                </a:cxn>
              </a:cxnLst>
              <a:rect l="0" t="0" r="r" b="b"/>
              <a:pathLst>
                <a:path w="560" h="973">
                  <a:moveTo>
                    <a:pt x="0" y="0"/>
                  </a:moveTo>
                  <a:lnTo>
                    <a:pt x="516" y="420"/>
                  </a:lnTo>
                  <a:cubicBezTo>
                    <a:pt x="560" y="457"/>
                    <a:pt x="560" y="516"/>
                    <a:pt x="516" y="552"/>
                  </a:cubicBezTo>
                  <a:lnTo>
                    <a:pt x="0" y="973"/>
                  </a:lnTo>
                  <a:lnTo>
                    <a:pt x="0" y="0"/>
                  </a:lnTo>
                  <a:close/>
                </a:path>
              </a:pathLst>
            </a:custGeom>
            <a:grpFill/>
            <a:ln>
              <a:noFill/>
            </a:ln>
            <a:effectLst>
              <a:outerShdw blurRad="190500" dist="228600" dir="2700000" algn="ctr">
                <a:srgbClr val="000000">
                  <a:alpha val="30000"/>
                </a:srgbClr>
              </a:outerShdw>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思源黑体 CN Normal" panose="020B0400000000000000" pitchFamily="34" charset="-122"/>
                <a:cs typeface="+mn-cs"/>
                <a:sym typeface="Century Gothic" panose="020B0502020202020204" pitchFamily="34" charset="0"/>
              </a:endParaRPr>
            </a:p>
          </p:txBody>
        </p:sp>
      </p:grpSp>
      <p:grpSp>
        <p:nvGrpSpPr>
          <p:cNvPr id="15" name="组合 14"/>
          <p:cNvGrpSpPr/>
          <p:nvPr/>
        </p:nvGrpSpPr>
        <p:grpSpPr>
          <a:xfrm>
            <a:off x="11561636" y="6332375"/>
            <a:ext cx="508000" cy="405884"/>
            <a:chOff x="11654407" y="6376997"/>
            <a:chExt cx="508000" cy="405884"/>
          </a:xfrm>
        </p:grpSpPr>
        <p:grpSp>
          <p:nvGrpSpPr>
            <p:cNvPr id="16" name="组合 15"/>
            <p:cNvGrpSpPr/>
            <p:nvPr/>
          </p:nvGrpSpPr>
          <p:grpSpPr>
            <a:xfrm>
              <a:off x="11654407" y="6376997"/>
              <a:ext cx="405883" cy="405884"/>
              <a:chOff x="8759502" y="2020280"/>
              <a:chExt cx="2856164" cy="2856164"/>
            </a:xfrm>
          </p:grpSpPr>
          <p:sp>
            <p:nvSpPr>
              <p:cNvPr id="18" name="椭圆 17"/>
              <p:cNvSpPr/>
              <p:nvPr/>
            </p:nvSpPr>
            <p:spPr>
              <a:xfrm>
                <a:off x="8759502" y="2020280"/>
                <a:ext cx="2856164" cy="2856164"/>
              </a:xfrm>
              <a:prstGeom prst="ellipse">
                <a:avLst/>
              </a:prstGeom>
              <a:gradFill>
                <a:gsLst>
                  <a:gs pos="100000">
                    <a:srgbClr val="DEDEDE"/>
                  </a:gs>
                  <a:gs pos="0">
                    <a:srgbClr val="FBFBFB"/>
                  </a:gs>
                </a:gsLst>
                <a:lin ang="5400000" scaled="1"/>
              </a:gradFill>
              <a:ln w="19050" cap="flat">
                <a:gradFill>
                  <a:gsLst>
                    <a:gs pos="0">
                      <a:sysClr val="window" lastClr="FFFFFF"/>
                    </a:gs>
                    <a:gs pos="100000">
                      <a:srgbClr val="DDDDDD"/>
                    </a:gs>
                  </a:gsLst>
                  <a:lin ang="5400000" scaled="1"/>
                </a:gradFill>
                <a:prstDash val="solid"/>
                <a:miter lim="800000"/>
              </a:ln>
              <a:effectLst>
                <a:outerShdw blurRad="228600" dist="101600" dir="5400000" algn="t" rotWithShape="0">
                  <a:sysClr val="windowText" lastClr="000000">
                    <a:lumMod val="85000"/>
                    <a:lumOff val="15000"/>
                    <a:alpha val="33000"/>
                  </a:sysClr>
                </a:outerShdw>
              </a:effec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19" name="椭圆 18"/>
              <p:cNvSpPr/>
              <p:nvPr/>
            </p:nvSpPr>
            <p:spPr>
              <a:xfrm>
                <a:off x="8983923" y="2230172"/>
                <a:ext cx="2415590" cy="2415589"/>
              </a:xfrm>
              <a:prstGeom prst="ellipse">
                <a:avLst/>
              </a:prstGeom>
              <a:solidFill>
                <a:schemeClr val="accent6"/>
              </a:solidFill>
              <a:ln w="19050" cap="flat" cmpd="sng" algn="ctr">
                <a:gradFill flip="none" rotWithShape="1">
                  <a:gsLst>
                    <a:gs pos="2000">
                      <a:srgbClr val="FDFDFD"/>
                    </a:gs>
                    <a:gs pos="100000">
                      <a:srgbClr val="CBCDCE"/>
                    </a:gs>
                  </a:gsLst>
                  <a:lin ang="16200000" scaled="0"/>
                  <a:tileRect/>
                </a:gradFill>
                <a:prstDash val="solid"/>
                <a:miter lim="800000"/>
              </a:ln>
              <a:effectLst>
                <a:innerShdw blurRad="190500" dist="50800" dir="16200000">
                  <a:prstClr val="black">
                    <a:alpha val="4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cs typeface="+mn-ea"/>
                  <a:sym typeface="+mn-lt"/>
                </a:endParaRPr>
              </a:p>
            </p:txBody>
          </p:sp>
        </p:grpSp>
        <p:sp>
          <p:nvSpPr>
            <p:cNvPr id="17" name="文本框 16"/>
            <p:cNvSpPr txBox="1"/>
            <p:nvPr/>
          </p:nvSpPr>
          <p:spPr>
            <a:xfrm>
              <a:off x="11654407" y="6410594"/>
              <a:ext cx="508000" cy="368300"/>
            </a:xfrm>
            <a:prstGeom prst="rect">
              <a:avLst/>
            </a:prstGeom>
            <a:noFill/>
          </p:spPr>
          <p:txBody>
            <a:bodyPr wrap="square" rtlCol="0">
              <a:spAutoFit/>
            </a:bodyPr>
            <a:lstStyle/>
            <a:p>
              <a:r>
                <a:rPr lang="en-US" altLang="zh-CN" b="1" dirty="0">
                  <a:solidFill>
                    <a:schemeClr val="bg1"/>
                  </a:solidFill>
                  <a:latin typeface="Times New Roman" panose="02020603050405020304" pitchFamily="18" charset="0"/>
                  <a:cs typeface="Times New Roman" panose="02020603050405020304" pitchFamily="18" charset="0"/>
                </a:rPr>
                <a:t>12</a:t>
              </a:r>
            </a:p>
          </p:txBody>
        </p:sp>
      </p:grpSp>
      <p:pic>
        <p:nvPicPr>
          <p:cNvPr id="4" name="图片 3">
            <a:extLst>
              <a:ext uri="{FF2B5EF4-FFF2-40B4-BE49-F238E27FC236}">
                <a16:creationId xmlns:a16="http://schemas.microsoft.com/office/drawing/2014/main" id="{7CD4C83D-9E95-E3F1-240E-7C128EDABD1C}"/>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0033291" y="82095"/>
            <a:ext cx="1345348" cy="586349"/>
          </a:xfrm>
          <a:prstGeom prst="rect">
            <a:avLst/>
          </a:prstGeom>
        </p:spPr>
      </p:pic>
      <p:sp>
        <p:nvSpPr>
          <p:cNvPr id="5" name="文本框 4">
            <a:extLst>
              <a:ext uri="{FF2B5EF4-FFF2-40B4-BE49-F238E27FC236}">
                <a16:creationId xmlns:a16="http://schemas.microsoft.com/office/drawing/2014/main" id="{53F6B677-2800-EB31-75E7-6981FD01EBA2}"/>
              </a:ext>
            </a:extLst>
          </p:cNvPr>
          <p:cNvSpPr txBox="1"/>
          <p:nvPr/>
        </p:nvSpPr>
        <p:spPr>
          <a:xfrm>
            <a:off x="581121" y="205613"/>
            <a:ext cx="4446494" cy="461665"/>
          </a:xfrm>
          <a:prstGeom prst="rect">
            <a:avLst/>
          </a:prstGeom>
          <a:noFill/>
        </p:spPr>
        <p:txBody>
          <a:bodyPr wrap="square" rtlCol="0">
            <a:spAutoFit/>
          </a:bodyPr>
          <a:lstStyle/>
          <a:p>
            <a:r>
              <a:rPr lang="zh-CN" altLang="en-US" sz="2400" b="1" dirty="0">
                <a:solidFill>
                  <a:srgbClr val="70AD47"/>
                </a:solidFill>
                <a:latin typeface="微软雅黑" panose="020B0503020204020204" pitchFamily="34" charset="-122"/>
                <a:ea typeface="微软雅黑" panose="020B0503020204020204" pitchFamily="34" charset="-122"/>
              </a:rPr>
              <a:t>车辆贷款违约预测</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812" y="330084"/>
            <a:ext cx="11549824" cy="750483"/>
            <a:chOff x="96869" y="286450"/>
            <a:chExt cx="11549824" cy="750483"/>
          </a:xfrm>
          <a:solidFill>
            <a:schemeClr val="accent6"/>
          </a:solidFill>
        </p:grpSpPr>
        <p:cxnSp>
          <p:nvCxnSpPr>
            <p:cNvPr id="3" name="直接连接符 2"/>
            <p:cNvCxnSpPr/>
            <p:nvPr/>
          </p:nvCxnSpPr>
          <p:spPr>
            <a:xfrm>
              <a:off x="545308" y="674435"/>
              <a:ext cx="11101385" cy="0"/>
            </a:xfrm>
            <a:prstGeom prst="line">
              <a:avLst/>
            </a:prstGeom>
            <a:grpFill/>
            <a:ln>
              <a:solidFill>
                <a:srgbClr val="70AD47"/>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Freeform 8"/>
            <p:cNvSpPr/>
            <p:nvPr/>
          </p:nvSpPr>
          <p:spPr bwMode="auto">
            <a:xfrm>
              <a:off x="96869" y="286450"/>
              <a:ext cx="428625" cy="750483"/>
            </a:xfrm>
            <a:custGeom>
              <a:avLst/>
              <a:gdLst>
                <a:gd name="T0" fmla="*/ 0 w 560"/>
                <a:gd name="T1" fmla="*/ 0 h 973"/>
                <a:gd name="T2" fmla="*/ 516 w 560"/>
                <a:gd name="T3" fmla="*/ 420 h 973"/>
                <a:gd name="T4" fmla="*/ 516 w 560"/>
                <a:gd name="T5" fmla="*/ 552 h 973"/>
                <a:gd name="T6" fmla="*/ 0 w 560"/>
                <a:gd name="T7" fmla="*/ 973 h 973"/>
                <a:gd name="T8" fmla="*/ 0 w 560"/>
                <a:gd name="T9" fmla="*/ 0 h 973"/>
              </a:gdLst>
              <a:ahLst/>
              <a:cxnLst>
                <a:cxn ang="0">
                  <a:pos x="T0" y="T1"/>
                </a:cxn>
                <a:cxn ang="0">
                  <a:pos x="T2" y="T3"/>
                </a:cxn>
                <a:cxn ang="0">
                  <a:pos x="T4" y="T5"/>
                </a:cxn>
                <a:cxn ang="0">
                  <a:pos x="T6" y="T7"/>
                </a:cxn>
                <a:cxn ang="0">
                  <a:pos x="T8" y="T9"/>
                </a:cxn>
              </a:cxnLst>
              <a:rect l="0" t="0" r="r" b="b"/>
              <a:pathLst>
                <a:path w="560" h="973">
                  <a:moveTo>
                    <a:pt x="0" y="0"/>
                  </a:moveTo>
                  <a:lnTo>
                    <a:pt x="516" y="420"/>
                  </a:lnTo>
                  <a:cubicBezTo>
                    <a:pt x="560" y="457"/>
                    <a:pt x="560" y="516"/>
                    <a:pt x="516" y="552"/>
                  </a:cubicBezTo>
                  <a:lnTo>
                    <a:pt x="0" y="973"/>
                  </a:lnTo>
                  <a:lnTo>
                    <a:pt x="0" y="0"/>
                  </a:lnTo>
                  <a:close/>
                </a:path>
              </a:pathLst>
            </a:custGeom>
            <a:grpFill/>
            <a:ln>
              <a:noFill/>
            </a:ln>
            <a:effectLst>
              <a:outerShdw blurRad="190500" dist="228600" dir="2700000" algn="ctr">
                <a:srgbClr val="000000">
                  <a:alpha val="30000"/>
                </a:srgbClr>
              </a:outerShdw>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思源黑体 CN Normal" panose="020B0400000000000000" pitchFamily="34" charset="-122"/>
                <a:cs typeface="+mn-cs"/>
                <a:sym typeface="Century Gothic" panose="020B0502020202020204" pitchFamily="34" charset="0"/>
              </a:endParaRPr>
            </a:p>
          </p:txBody>
        </p:sp>
      </p:grpSp>
      <p:grpSp>
        <p:nvGrpSpPr>
          <p:cNvPr id="37" name="组合 36"/>
          <p:cNvGrpSpPr/>
          <p:nvPr/>
        </p:nvGrpSpPr>
        <p:grpSpPr>
          <a:xfrm>
            <a:off x="11561636" y="6332375"/>
            <a:ext cx="508000" cy="405884"/>
            <a:chOff x="11654407" y="6376997"/>
            <a:chExt cx="508000" cy="405884"/>
          </a:xfrm>
        </p:grpSpPr>
        <p:grpSp>
          <p:nvGrpSpPr>
            <p:cNvPr id="38" name="组合 37"/>
            <p:cNvGrpSpPr/>
            <p:nvPr/>
          </p:nvGrpSpPr>
          <p:grpSpPr>
            <a:xfrm>
              <a:off x="11654407" y="6376997"/>
              <a:ext cx="405883" cy="405884"/>
              <a:chOff x="8759502" y="2020280"/>
              <a:chExt cx="2856164" cy="2856164"/>
            </a:xfrm>
          </p:grpSpPr>
          <p:sp>
            <p:nvSpPr>
              <p:cNvPr id="40" name="椭圆 39"/>
              <p:cNvSpPr/>
              <p:nvPr/>
            </p:nvSpPr>
            <p:spPr>
              <a:xfrm>
                <a:off x="8759502" y="2020280"/>
                <a:ext cx="2856164" cy="2856164"/>
              </a:xfrm>
              <a:prstGeom prst="ellipse">
                <a:avLst/>
              </a:prstGeom>
              <a:gradFill>
                <a:gsLst>
                  <a:gs pos="100000">
                    <a:srgbClr val="DEDEDE"/>
                  </a:gs>
                  <a:gs pos="0">
                    <a:srgbClr val="FBFBFB"/>
                  </a:gs>
                </a:gsLst>
                <a:lin ang="5400000" scaled="1"/>
              </a:gradFill>
              <a:ln w="19050" cap="flat">
                <a:gradFill>
                  <a:gsLst>
                    <a:gs pos="0">
                      <a:sysClr val="window" lastClr="FFFFFF"/>
                    </a:gs>
                    <a:gs pos="100000">
                      <a:srgbClr val="DDDDDD"/>
                    </a:gs>
                  </a:gsLst>
                  <a:lin ang="5400000" scaled="1"/>
                </a:gradFill>
                <a:prstDash val="solid"/>
                <a:miter lim="800000"/>
              </a:ln>
              <a:effectLst>
                <a:outerShdw blurRad="228600" dist="101600" dir="5400000" algn="t" rotWithShape="0">
                  <a:sysClr val="windowText" lastClr="000000">
                    <a:lumMod val="85000"/>
                    <a:lumOff val="15000"/>
                    <a:alpha val="33000"/>
                  </a:sysClr>
                </a:outerShdw>
              </a:effec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41" name="椭圆 40"/>
              <p:cNvSpPr/>
              <p:nvPr/>
            </p:nvSpPr>
            <p:spPr>
              <a:xfrm>
                <a:off x="8983923" y="2230172"/>
                <a:ext cx="2415590" cy="2415589"/>
              </a:xfrm>
              <a:prstGeom prst="ellipse">
                <a:avLst/>
              </a:prstGeom>
              <a:solidFill>
                <a:schemeClr val="accent6"/>
              </a:solidFill>
              <a:ln w="19050" cap="flat" cmpd="sng" algn="ctr">
                <a:gradFill flip="none" rotWithShape="1">
                  <a:gsLst>
                    <a:gs pos="2000">
                      <a:srgbClr val="FDFDFD"/>
                    </a:gs>
                    <a:gs pos="100000">
                      <a:srgbClr val="CBCDCE"/>
                    </a:gs>
                  </a:gsLst>
                  <a:lin ang="16200000" scaled="0"/>
                  <a:tileRect/>
                </a:gradFill>
                <a:prstDash val="solid"/>
                <a:miter lim="800000"/>
              </a:ln>
              <a:effectLst>
                <a:innerShdw blurRad="190500" dist="50800" dir="16200000">
                  <a:prstClr val="black">
                    <a:alpha val="4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cs typeface="+mn-ea"/>
                  <a:sym typeface="+mn-lt"/>
                </a:endParaRPr>
              </a:p>
            </p:txBody>
          </p:sp>
        </p:grpSp>
        <p:sp>
          <p:nvSpPr>
            <p:cNvPr id="39" name="文本框 38"/>
            <p:cNvSpPr txBox="1"/>
            <p:nvPr/>
          </p:nvSpPr>
          <p:spPr>
            <a:xfrm>
              <a:off x="11654407" y="6410594"/>
              <a:ext cx="508000" cy="368300"/>
            </a:xfrm>
            <a:prstGeom prst="rect">
              <a:avLst/>
            </a:prstGeom>
            <a:noFill/>
          </p:spPr>
          <p:txBody>
            <a:bodyPr wrap="square" rtlCol="0">
              <a:spAutoFit/>
            </a:bodyPr>
            <a:lstStyle/>
            <a:p>
              <a:r>
                <a:rPr lang="en-US" altLang="zh-CN" b="1" dirty="0">
                  <a:solidFill>
                    <a:schemeClr val="bg1"/>
                  </a:solidFill>
                  <a:latin typeface="Times New Roman" panose="02020603050405020304" pitchFamily="18" charset="0"/>
                  <a:cs typeface="Times New Roman" panose="02020603050405020304" pitchFamily="18" charset="0"/>
                </a:rPr>
                <a:t>13</a:t>
              </a:r>
            </a:p>
          </p:txBody>
        </p:sp>
      </p:grpSp>
      <p:sp>
        <p:nvSpPr>
          <p:cNvPr id="7" name="文本框 6"/>
          <p:cNvSpPr txBox="1"/>
          <p:nvPr/>
        </p:nvSpPr>
        <p:spPr>
          <a:xfrm>
            <a:off x="630364" y="1080566"/>
            <a:ext cx="4219038"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混淆矩阵</a:t>
            </a:r>
          </a:p>
        </p:txBody>
      </p:sp>
      <p:pic>
        <p:nvPicPr>
          <p:cNvPr id="10" name="图片 9" descr="图表, 树状图&#10;&#10;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925" y="1480677"/>
            <a:ext cx="6212331" cy="4659250"/>
          </a:xfrm>
          <a:prstGeom prst="rect">
            <a:avLst/>
          </a:prstGeom>
        </p:spPr>
      </p:pic>
      <p:sp>
        <p:nvSpPr>
          <p:cNvPr id="11" name="文本框 10"/>
          <p:cNvSpPr txBox="1"/>
          <p:nvPr/>
        </p:nvSpPr>
        <p:spPr>
          <a:xfrm>
            <a:off x="6489256" y="1599610"/>
            <a:ext cx="4845968" cy="4475392"/>
          </a:xfrm>
          <a:prstGeom prst="rect">
            <a:avLst/>
          </a:prstGeom>
          <a:solidFill>
            <a:srgbClr val="D5EECE"/>
          </a:solidFill>
        </p:spPr>
        <p:txBody>
          <a:bodyPr wrap="square" rtlCol="0">
            <a:spAutoFit/>
          </a:bodyPr>
          <a:lstStyle/>
          <a:p>
            <a:pPr algn="just">
              <a:lnSpc>
                <a:spcPct val="150000"/>
              </a:lnSpc>
              <a:spcAft>
                <a:spcPts val="1800"/>
              </a:spcAft>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类样本被误判为</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类样本</a:t>
            </a:r>
            <a:endParaRPr lang="en-US" altLang="zh-CN" dirty="0">
              <a:latin typeface="微软雅黑" panose="020B0503020204020204" pitchFamily="34" charset="-122"/>
              <a:ea typeface="微软雅黑" panose="020B0503020204020204" pitchFamily="34" charset="-122"/>
            </a:endParaRPr>
          </a:p>
          <a:p>
            <a:pPr algn="just">
              <a:lnSpc>
                <a:spcPct val="150000"/>
              </a:lnSpc>
              <a:spcAft>
                <a:spcPts val="1800"/>
              </a:spcAft>
            </a:pPr>
            <a:r>
              <a:rPr lang="en-US" altLang="zh-CN" dirty="0" err="1">
                <a:latin typeface="微软雅黑" panose="020B0503020204020204" pitchFamily="34" charset="-122"/>
                <a:ea typeface="微软雅黑" panose="020B0503020204020204" pitchFamily="34" charset="-122"/>
              </a:rPr>
              <a:t>supplier_id</a:t>
            </a:r>
            <a:r>
              <a:rPr lang="zh-CN" altLang="en-US" dirty="0">
                <a:latin typeface="微软雅黑" panose="020B0503020204020204" pitchFamily="34" charset="-122"/>
                <a:ea typeface="微软雅黑" panose="020B0503020204020204" pitchFamily="34" charset="-122"/>
              </a:rPr>
              <a:t>（发放贷款的车辆经销商）</a:t>
            </a:r>
            <a:r>
              <a:rPr lang="en-US" altLang="zh-CN" dirty="0" err="1">
                <a:latin typeface="微软雅黑" panose="020B0503020204020204" pitchFamily="34" charset="-122"/>
                <a:ea typeface="微软雅黑" panose="020B0503020204020204" pitchFamily="34" charset="-122"/>
              </a:rPr>
              <a:t>employee_code_id</a:t>
            </a:r>
            <a:r>
              <a:rPr lang="zh-CN" altLang="en-US" dirty="0">
                <a:latin typeface="微软雅黑" panose="020B0503020204020204" pitchFamily="34" charset="-122"/>
                <a:ea typeface="微软雅黑" panose="020B0503020204020204" pitchFamily="34" charset="-122"/>
              </a:rPr>
              <a:t>（记录付款的对接员工）</a:t>
            </a:r>
            <a:endParaRPr lang="en-US" altLang="zh-CN"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逾期具有聚集性</a:t>
            </a:r>
            <a:endParaRPr lang="en-US" altLang="zh-CN" dirty="0">
              <a:latin typeface="微软雅黑" panose="020B0503020204020204" pitchFamily="34" charset="-122"/>
              <a:ea typeface="微软雅黑" panose="020B0503020204020204" pitchFamily="34" charset="-122"/>
            </a:endParaRPr>
          </a:p>
          <a:p>
            <a:pPr algn="just">
              <a:lnSpc>
                <a:spcPct val="150000"/>
              </a:lnSpc>
            </a:pPr>
            <a:endParaRPr lang="en-US" altLang="zh-CN" dirty="0">
              <a:latin typeface="微软雅黑" panose="020B0503020204020204" pitchFamily="34" charset="-122"/>
              <a:ea typeface="微软雅黑" panose="020B0503020204020204" pitchFamily="34" charset="-122"/>
            </a:endParaRPr>
          </a:p>
          <a:p>
            <a:pPr algn="just">
              <a:lnSpc>
                <a:spcPct val="150000"/>
              </a:lnSpc>
              <a:spcAft>
                <a:spcPts val="600"/>
              </a:spcAft>
            </a:pPr>
            <a:r>
              <a:rPr lang="zh-CN" altLang="en-US" dirty="0">
                <a:latin typeface="微软雅黑" panose="020B0503020204020204" pitchFamily="34" charset="-122"/>
                <a:ea typeface="微软雅黑" panose="020B0503020204020204" pitchFamily="34" charset="-122"/>
              </a:rPr>
              <a:t>建议：</a:t>
            </a:r>
            <a:endParaRPr lang="en-US" altLang="zh-CN" dirty="0">
              <a:latin typeface="微软雅黑" panose="020B0503020204020204" pitchFamily="34" charset="-122"/>
              <a:ea typeface="微软雅黑" panose="020B0503020204020204" pitchFamily="34" charset="-122"/>
            </a:endParaRPr>
          </a:p>
          <a:p>
            <a:pPr marL="285750" indent="-285750" algn="just">
              <a:lnSpc>
                <a:spcPct val="150000"/>
              </a:lnSpc>
              <a:spcAft>
                <a:spcPts val="600"/>
              </a:spcAft>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加强对审核放贷人员的管理，进行审核培训</a:t>
            </a:r>
            <a:endParaRPr lang="en-US" altLang="zh-CN" dirty="0">
              <a:latin typeface="微软雅黑" panose="020B0503020204020204" pitchFamily="34" charset="-122"/>
              <a:ea typeface="微软雅黑" panose="020B0503020204020204" pitchFamily="34" charset="-122"/>
            </a:endParaRPr>
          </a:p>
          <a:p>
            <a:pPr marL="285750" indent="-285750" algn="just">
              <a:lnSpc>
                <a:spcPct val="150000"/>
              </a:lnSpc>
              <a:spcAft>
                <a:spcPts val="600"/>
              </a:spcAft>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编写相应的制度规定，将审核过程流程化</a:t>
            </a:r>
            <a:endParaRPr lang="en-US" altLang="zh-CN" dirty="0">
              <a:latin typeface="微软雅黑" panose="020B0503020204020204" pitchFamily="34" charset="-122"/>
              <a:ea typeface="微软雅黑" panose="020B0503020204020204" pitchFamily="34" charset="-122"/>
            </a:endParaRPr>
          </a:p>
          <a:p>
            <a:pPr algn="just">
              <a:lnSpc>
                <a:spcPct val="150000"/>
              </a:lnSpc>
              <a:spcAft>
                <a:spcPts val="600"/>
              </a:spcAft>
            </a:pPr>
            <a:endParaRPr lang="en-US" altLang="zh-CN"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6489256" y="1154321"/>
            <a:ext cx="4845968" cy="461665"/>
          </a:xfrm>
          <a:prstGeom prst="rect">
            <a:avLst/>
          </a:prstGeom>
          <a:solidFill>
            <a:srgbClr val="A9D18E"/>
          </a:solidFill>
        </p:spPr>
        <p:txBody>
          <a:bodyPr wrap="squar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针对特殊样本的分析结论</a:t>
            </a:r>
          </a:p>
        </p:txBody>
      </p:sp>
      <p:pic>
        <p:nvPicPr>
          <p:cNvPr id="9" name="图片 8">
            <a:extLst>
              <a:ext uri="{FF2B5EF4-FFF2-40B4-BE49-F238E27FC236}">
                <a16:creationId xmlns:a16="http://schemas.microsoft.com/office/drawing/2014/main" id="{793BD876-4756-C9A7-4B29-5EA83E01AE70}"/>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0033291" y="82095"/>
            <a:ext cx="1345348" cy="586349"/>
          </a:xfrm>
          <a:prstGeom prst="rect">
            <a:avLst/>
          </a:prstGeom>
        </p:spPr>
      </p:pic>
      <p:sp>
        <p:nvSpPr>
          <p:cNvPr id="13" name="文本框 12">
            <a:extLst>
              <a:ext uri="{FF2B5EF4-FFF2-40B4-BE49-F238E27FC236}">
                <a16:creationId xmlns:a16="http://schemas.microsoft.com/office/drawing/2014/main" id="{686144F8-D869-3B9A-8BEA-512DBD11A5BC}"/>
              </a:ext>
            </a:extLst>
          </p:cNvPr>
          <p:cNvSpPr txBox="1"/>
          <p:nvPr/>
        </p:nvSpPr>
        <p:spPr>
          <a:xfrm>
            <a:off x="571217" y="190968"/>
            <a:ext cx="5290762" cy="461665"/>
          </a:xfrm>
          <a:prstGeom prst="rect">
            <a:avLst/>
          </a:prstGeom>
          <a:noFill/>
        </p:spPr>
        <p:txBody>
          <a:bodyPr wrap="square" rtlCol="0">
            <a:spAutoFit/>
          </a:bodyPr>
          <a:lstStyle/>
          <a:p>
            <a:r>
              <a:rPr lang="zh-CN" altLang="en-US" sz="2400" b="1" dirty="0">
                <a:solidFill>
                  <a:srgbClr val="70AD47"/>
                </a:solidFill>
                <a:latin typeface="微软雅黑" panose="020B0503020204020204" pitchFamily="34" charset="-122"/>
                <a:ea typeface="微软雅黑" panose="020B0503020204020204" pitchFamily="34" charset="-122"/>
              </a:rPr>
              <a:t>五、车辆贷款违约预测</a:t>
            </a:r>
            <a:r>
              <a:rPr lang="en-US" altLang="zh-CN" sz="2400" b="1" dirty="0">
                <a:solidFill>
                  <a:srgbClr val="70AD47"/>
                </a:solidFill>
                <a:latin typeface="微软雅黑" panose="020B0503020204020204" pitchFamily="34" charset="-122"/>
                <a:ea typeface="微软雅黑" panose="020B0503020204020204" pitchFamily="34" charset="-122"/>
              </a:rPr>
              <a:t>——</a:t>
            </a:r>
            <a:r>
              <a:rPr lang="zh-CN" altLang="en-US" sz="2400" b="1" dirty="0">
                <a:solidFill>
                  <a:srgbClr val="70AD47"/>
                </a:solidFill>
                <a:latin typeface="微软雅黑" panose="020B0503020204020204" pitchFamily="34" charset="-122"/>
                <a:ea typeface="微软雅黑" panose="020B0503020204020204" pitchFamily="34" charset="-122"/>
              </a:rPr>
              <a:t>误判分析</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939860" y="657966"/>
            <a:ext cx="13422191" cy="6911234"/>
            <a:chOff x="-1039190" y="657966"/>
            <a:chExt cx="13521522" cy="7089598"/>
          </a:xfrm>
        </p:grpSpPr>
        <p:pic>
          <p:nvPicPr>
            <p:cNvPr id="57" name="图片 56"/>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flipH="1">
              <a:off x="7863005" y="687775"/>
              <a:ext cx="4619327" cy="3265864"/>
            </a:xfrm>
            <a:prstGeom prst="rect">
              <a:avLst/>
            </a:prstGeom>
            <a:effectLst>
              <a:outerShdw blurRad="50800" dist="38100" dir="2700000" algn="tl" rotWithShape="0">
                <a:prstClr val="black">
                  <a:alpha val="40000"/>
                </a:prstClr>
              </a:outerShdw>
              <a:softEdge rad="12700"/>
            </a:effectLst>
          </p:spPr>
        </p:pic>
        <p:pic>
          <p:nvPicPr>
            <p:cNvPr id="56" name="图片占位符 8"/>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flipH="1">
              <a:off x="-1039190" y="1494870"/>
              <a:ext cx="6252694" cy="625269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43" name="图片 42"/>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rot="275796">
              <a:off x="2223625" y="657966"/>
              <a:ext cx="6995893" cy="699589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grpSp>
      <p:grpSp>
        <p:nvGrpSpPr>
          <p:cNvPr id="2" name="组合 1"/>
          <p:cNvGrpSpPr/>
          <p:nvPr/>
        </p:nvGrpSpPr>
        <p:grpSpPr>
          <a:xfrm>
            <a:off x="4669527" y="1698421"/>
            <a:ext cx="3670895" cy="4122432"/>
            <a:chOff x="4669527" y="1698421"/>
            <a:chExt cx="3670895" cy="4122432"/>
          </a:xfrm>
        </p:grpSpPr>
        <p:sp>
          <p:nvSpPr>
            <p:cNvPr id="45" name="文本框 44"/>
            <p:cNvSpPr txBox="1"/>
            <p:nvPr/>
          </p:nvSpPr>
          <p:spPr>
            <a:xfrm>
              <a:off x="5147279" y="1698421"/>
              <a:ext cx="3193143" cy="2246769"/>
            </a:xfrm>
            <a:prstGeom prst="rect">
              <a:avLst/>
            </a:prstGeom>
            <a:noFill/>
            <a:ln>
              <a:noFill/>
            </a:ln>
            <a:effectLst>
              <a:outerShdw blurRad="50800" dist="38100" algn="l"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altLang="zh-CN" sz="14000" dirty="0">
                  <a:solidFill>
                    <a:schemeClr val="accent6"/>
                  </a:solidFill>
                  <a:latin typeface="Times New Roman" panose="02020603050405020304" pitchFamily="18" charset="0"/>
                  <a:cs typeface="Times New Roman" panose="02020603050405020304" pitchFamily="18" charset="0"/>
                  <a:sym typeface="+mn-lt"/>
                </a:rPr>
                <a:t>01</a:t>
              </a:r>
              <a:endParaRPr lang="zh-CN" altLang="en-US" sz="14000" dirty="0">
                <a:solidFill>
                  <a:schemeClr val="accent6"/>
                </a:solidFill>
                <a:latin typeface="Times New Roman" panose="02020603050405020304" pitchFamily="18" charset="0"/>
                <a:cs typeface="Times New Roman" panose="02020603050405020304" pitchFamily="18" charset="0"/>
                <a:sym typeface="+mn-lt"/>
              </a:endParaRPr>
            </a:p>
          </p:txBody>
        </p:sp>
        <p:sp>
          <p:nvSpPr>
            <p:cNvPr id="53" name="文本框 52"/>
            <p:cNvSpPr txBox="1"/>
            <p:nvPr/>
          </p:nvSpPr>
          <p:spPr>
            <a:xfrm>
              <a:off x="4669527" y="3698048"/>
              <a:ext cx="3122480" cy="2122805"/>
            </a:xfrm>
            <a:prstGeom prst="rect">
              <a:avLst/>
            </a:prstGeom>
            <a:noFill/>
            <a:ln>
              <a:noFill/>
            </a:ln>
            <a:effectLst>
              <a:outerShdw blurRad="50800" dist="38100" algn="l"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zh-CN" altLang="en-US" sz="6600" b="1" kern="2400" spc="1200" dirty="0">
                  <a:solidFill>
                    <a:schemeClr val="accent6"/>
                  </a:solidFill>
                  <a:latin typeface="微软雅黑" panose="020B0503020204020204" pitchFamily="34" charset="-122"/>
                  <a:ea typeface="微软雅黑" panose="020B0503020204020204" pitchFamily="34" charset="-122"/>
                  <a:cs typeface="+mn-ea"/>
                  <a:sym typeface="+mn-lt"/>
                </a:rPr>
                <a:t>任务描述</a:t>
              </a:r>
            </a:p>
          </p:txBody>
        </p:sp>
      </p:grpSp>
      <p:grpSp>
        <p:nvGrpSpPr>
          <p:cNvPr id="10" name="组合 9"/>
          <p:cNvGrpSpPr/>
          <p:nvPr/>
        </p:nvGrpSpPr>
        <p:grpSpPr>
          <a:xfrm>
            <a:off x="11812" y="330084"/>
            <a:ext cx="11549824" cy="750483"/>
            <a:chOff x="96869" y="286450"/>
            <a:chExt cx="11549824" cy="750483"/>
          </a:xfrm>
          <a:solidFill>
            <a:schemeClr val="accent6"/>
          </a:solidFill>
        </p:grpSpPr>
        <p:cxnSp>
          <p:nvCxnSpPr>
            <p:cNvPr id="11" name="直接连接符 10"/>
            <p:cNvCxnSpPr/>
            <p:nvPr/>
          </p:nvCxnSpPr>
          <p:spPr>
            <a:xfrm>
              <a:off x="545308" y="674435"/>
              <a:ext cx="11101385" cy="0"/>
            </a:xfrm>
            <a:prstGeom prst="line">
              <a:avLst/>
            </a:prstGeom>
            <a:grpFill/>
            <a:ln>
              <a:solidFill>
                <a:srgbClr val="70AD47"/>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Freeform 8"/>
            <p:cNvSpPr/>
            <p:nvPr/>
          </p:nvSpPr>
          <p:spPr bwMode="auto">
            <a:xfrm>
              <a:off x="96869" y="286450"/>
              <a:ext cx="428625" cy="750483"/>
            </a:xfrm>
            <a:custGeom>
              <a:avLst/>
              <a:gdLst>
                <a:gd name="T0" fmla="*/ 0 w 560"/>
                <a:gd name="T1" fmla="*/ 0 h 973"/>
                <a:gd name="T2" fmla="*/ 516 w 560"/>
                <a:gd name="T3" fmla="*/ 420 h 973"/>
                <a:gd name="T4" fmla="*/ 516 w 560"/>
                <a:gd name="T5" fmla="*/ 552 h 973"/>
                <a:gd name="T6" fmla="*/ 0 w 560"/>
                <a:gd name="T7" fmla="*/ 973 h 973"/>
                <a:gd name="T8" fmla="*/ 0 w 560"/>
                <a:gd name="T9" fmla="*/ 0 h 973"/>
              </a:gdLst>
              <a:ahLst/>
              <a:cxnLst>
                <a:cxn ang="0">
                  <a:pos x="T0" y="T1"/>
                </a:cxn>
                <a:cxn ang="0">
                  <a:pos x="T2" y="T3"/>
                </a:cxn>
                <a:cxn ang="0">
                  <a:pos x="T4" y="T5"/>
                </a:cxn>
                <a:cxn ang="0">
                  <a:pos x="T6" y="T7"/>
                </a:cxn>
                <a:cxn ang="0">
                  <a:pos x="T8" y="T9"/>
                </a:cxn>
              </a:cxnLst>
              <a:rect l="0" t="0" r="r" b="b"/>
              <a:pathLst>
                <a:path w="560" h="973">
                  <a:moveTo>
                    <a:pt x="0" y="0"/>
                  </a:moveTo>
                  <a:lnTo>
                    <a:pt x="516" y="420"/>
                  </a:lnTo>
                  <a:cubicBezTo>
                    <a:pt x="560" y="457"/>
                    <a:pt x="560" y="516"/>
                    <a:pt x="516" y="552"/>
                  </a:cubicBezTo>
                  <a:lnTo>
                    <a:pt x="0" y="973"/>
                  </a:lnTo>
                  <a:lnTo>
                    <a:pt x="0" y="0"/>
                  </a:lnTo>
                  <a:close/>
                </a:path>
              </a:pathLst>
            </a:custGeom>
            <a:grpFill/>
            <a:ln>
              <a:noFill/>
            </a:ln>
            <a:effectLst>
              <a:outerShdw blurRad="190500" dist="228600" dir="2700000" algn="ctr">
                <a:srgbClr val="000000">
                  <a:alpha val="30000"/>
                </a:srgbClr>
              </a:outerShdw>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思源黑体 CN Normal" panose="020B0400000000000000" pitchFamily="34" charset="-122"/>
                <a:cs typeface="+mn-cs"/>
                <a:sym typeface="Century Gothic" panose="020B0502020202020204" pitchFamily="34" charset="0"/>
              </a:endParaRPr>
            </a:p>
          </p:txBody>
        </p:sp>
      </p:grpSp>
      <p:grpSp>
        <p:nvGrpSpPr>
          <p:cNvPr id="15" name="组合 14"/>
          <p:cNvGrpSpPr/>
          <p:nvPr/>
        </p:nvGrpSpPr>
        <p:grpSpPr>
          <a:xfrm>
            <a:off x="11561636" y="6332375"/>
            <a:ext cx="508000" cy="405884"/>
            <a:chOff x="11654407" y="6376997"/>
            <a:chExt cx="508000" cy="405884"/>
          </a:xfrm>
        </p:grpSpPr>
        <p:grpSp>
          <p:nvGrpSpPr>
            <p:cNvPr id="16" name="组合 15"/>
            <p:cNvGrpSpPr/>
            <p:nvPr/>
          </p:nvGrpSpPr>
          <p:grpSpPr>
            <a:xfrm>
              <a:off x="11654407" y="6376997"/>
              <a:ext cx="405883" cy="405884"/>
              <a:chOff x="8759502" y="2020280"/>
              <a:chExt cx="2856164" cy="2856164"/>
            </a:xfrm>
          </p:grpSpPr>
          <p:sp>
            <p:nvSpPr>
              <p:cNvPr id="18" name="椭圆 17"/>
              <p:cNvSpPr/>
              <p:nvPr/>
            </p:nvSpPr>
            <p:spPr>
              <a:xfrm>
                <a:off x="8759502" y="2020280"/>
                <a:ext cx="2856164" cy="2856164"/>
              </a:xfrm>
              <a:prstGeom prst="ellipse">
                <a:avLst/>
              </a:prstGeom>
              <a:gradFill>
                <a:gsLst>
                  <a:gs pos="100000">
                    <a:srgbClr val="DEDEDE"/>
                  </a:gs>
                  <a:gs pos="0">
                    <a:srgbClr val="FBFBFB"/>
                  </a:gs>
                </a:gsLst>
                <a:lin ang="5400000" scaled="1"/>
              </a:gradFill>
              <a:ln w="19050" cap="flat">
                <a:gradFill>
                  <a:gsLst>
                    <a:gs pos="0">
                      <a:sysClr val="window" lastClr="FFFFFF"/>
                    </a:gs>
                    <a:gs pos="100000">
                      <a:srgbClr val="DDDDDD"/>
                    </a:gs>
                  </a:gsLst>
                  <a:lin ang="5400000" scaled="1"/>
                </a:gradFill>
                <a:prstDash val="solid"/>
                <a:miter lim="800000"/>
              </a:ln>
              <a:effectLst>
                <a:outerShdw blurRad="228600" dist="101600" dir="5400000" algn="t" rotWithShape="0">
                  <a:sysClr val="windowText" lastClr="000000">
                    <a:lumMod val="85000"/>
                    <a:lumOff val="15000"/>
                    <a:alpha val="33000"/>
                  </a:sysClr>
                </a:outerShdw>
              </a:effec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19" name="椭圆 18"/>
              <p:cNvSpPr/>
              <p:nvPr/>
            </p:nvSpPr>
            <p:spPr>
              <a:xfrm>
                <a:off x="8983923" y="2230172"/>
                <a:ext cx="2415590" cy="2415589"/>
              </a:xfrm>
              <a:prstGeom prst="ellipse">
                <a:avLst/>
              </a:prstGeom>
              <a:solidFill>
                <a:schemeClr val="accent6"/>
              </a:solidFill>
              <a:ln w="19050" cap="flat" cmpd="sng" algn="ctr">
                <a:gradFill flip="none" rotWithShape="1">
                  <a:gsLst>
                    <a:gs pos="2000">
                      <a:srgbClr val="FDFDFD"/>
                    </a:gs>
                    <a:gs pos="100000">
                      <a:srgbClr val="CBCDCE"/>
                    </a:gs>
                  </a:gsLst>
                  <a:lin ang="16200000" scaled="0"/>
                  <a:tileRect/>
                </a:gradFill>
                <a:prstDash val="solid"/>
                <a:miter lim="800000"/>
              </a:ln>
              <a:effectLst>
                <a:innerShdw blurRad="190500" dist="50800" dir="16200000">
                  <a:prstClr val="black">
                    <a:alpha val="4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cs typeface="+mn-ea"/>
                  <a:sym typeface="+mn-lt"/>
                </a:endParaRPr>
              </a:p>
            </p:txBody>
          </p:sp>
        </p:grpSp>
        <p:sp>
          <p:nvSpPr>
            <p:cNvPr id="17" name="文本框 16"/>
            <p:cNvSpPr txBox="1"/>
            <p:nvPr/>
          </p:nvSpPr>
          <p:spPr>
            <a:xfrm>
              <a:off x="11654407" y="6410594"/>
              <a:ext cx="508000" cy="369332"/>
            </a:xfrm>
            <a:prstGeom prst="rect">
              <a:avLst/>
            </a:prstGeom>
            <a:noFill/>
          </p:spPr>
          <p:txBody>
            <a:bodyPr wrap="square" rtlCol="0">
              <a:spAutoFit/>
            </a:bodyPr>
            <a:lstStyle/>
            <a:p>
              <a:r>
                <a:rPr lang="en-US" altLang="zh-CN" b="1" dirty="0">
                  <a:solidFill>
                    <a:schemeClr val="bg1"/>
                  </a:solidFill>
                  <a:latin typeface="Times New Roman" panose="02020603050405020304" pitchFamily="18" charset="0"/>
                  <a:cs typeface="Times New Roman" panose="02020603050405020304" pitchFamily="18" charset="0"/>
                </a:rPr>
                <a:t>02</a:t>
              </a:r>
              <a:endParaRPr lang="zh-CN" altLang="en-US" b="1" dirty="0">
                <a:solidFill>
                  <a:schemeClr val="bg1"/>
                </a:solidFill>
                <a:latin typeface="Times New Roman" panose="02020603050405020304" pitchFamily="18" charset="0"/>
                <a:cs typeface="Times New Roman" panose="02020603050405020304" pitchFamily="18" charset="0"/>
              </a:endParaRPr>
            </a:p>
          </p:txBody>
        </p:sp>
      </p:grpSp>
      <p:pic>
        <p:nvPicPr>
          <p:cNvPr id="5" name="图片 4">
            <a:extLst>
              <a:ext uri="{FF2B5EF4-FFF2-40B4-BE49-F238E27FC236}">
                <a16:creationId xmlns:a16="http://schemas.microsoft.com/office/drawing/2014/main" id="{7352F7B1-4BE2-7358-42F5-74326DD0164B}"/>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9997790" y="77080"/>
            <a:ext cx="1405316" cy="612485"/>
          </a:xfrm>
          <a:prstGeom prst="rect">
            <a:avLst/>
          </a:prstGeom>
        </p:spPr>
      </p:pic>
      <p:sp>
        <p:nvSpPr>
          <p:cNvPr id="7" name="文本框 6">
            <a:extLst>
              <a:ext uri="{FF2B5EF4-FFF2-40B4-BE49-F238E27FC236}">
                <a16:creationId xmlns:a16="http://schemas.microsoft.com/office/drawing/2014/main" id="{015B026E-AF85-A5F6-F51C-EE68817CD883}"/>
              </a:ext>
            </a:extLst>
          </p:cNvPr>
          <p:cNvSpPr txBox="1"/>
          <p:nvPr/>
        </p:nvSpPr>
        <p:spPr>
          <a:xfrm>
            <a:off x="790370" y="144101"/>
            <a:ext cx="4446494" cy="461665"/>
          </a:xfrm>
          <a:prstGeom prst="rect">
            <a:avLst/>
          </a:prstGeom>
          <a:noFill/>
        </p:spPr>
        <p:txBody>
          <a:bodyPr wrap="square" rtlCol="0">
            <a:spAutoFit/>
          </a:bodyPr>
          <a:lstStyle/>
          <a:p>
            <a:r>
              <a:rPr lang="zh-CN" altLang="en-US" sz="2400" b="1" dirty="0">
                <a:solidFill>
                  <a:srgbClr val="70AD47"/>
                </a:solidFill>
                <a:latin typeface="微软雅黑" panose="020B0503020204020204" pitchFamily="34" charset="-122"/>
                <a:ea typeface="微软雅黑" panose="020B0503020204020204" pitchFamily="34" charset="-122"/>
              </a:rPr>
              <a:t>车辆贷款违约预测</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703127" y="4593168"/>
            <a:ext cx="3182281" cy="1200329"/>
          </a:xfrm>
          <a:prstGeom prst="rect">
            <a:avLst/>
          </a:prstGeom>
          <a:noFill/>
        </p:spPr>
        <p:txBody>
          <a:bodyPr wrap="none" rtlCol="0">
            <a:spAutoFit/>
          </a:bodyPr>
          <a:lstStyle/>
          <a:p>
            <a:r>
              <a:rPr lang="zh-CN" altLang="en-US" sz="3600" dirty="0">
                <a:solidFill>
                  <a:schemeClr val="bg1"/>
                </a:solidFill>
              </a:rPr>
              <a:t>汇报人</a:t>
            </a:r>
            <a:r>
              <a:rPr lang="en-US" altLang="zh-CN" sz="3600" dirty="0">
                <a:solidFill>
                  <a:schemeClr val="bg1"/>
                </a:solidFill>
              </a:rPr>
              <a:t>: </a:t>
            </a:r>
            <a:r>
              <a:rPr lang="zh-CN" altLang="en-US" sz="3600" dirty="0">
                <a:solidFill>
                  <a:schemeClr val="bg1"/>
                </a:solidFill>
              </a:rPr>
              <a:t>张苗苗</a:t>
            </a:r>
            <a:endParaRPr lang="en-US" altLang="zh-CN" sz="3600" dirty="0">
              <a:solidFill>
                <a:schemeClr val="bg1"/>
              </a:solidFill>
            </a:endParaRPr>
          </a:p>
          <a:p>
            <a:endParaRPr lang="zh-CN" altLang="en-US" sz="3600" dirty="0">
              <a:solidFill>
                <a:schemeClr val="bg1"/>
              </a:solidFill>
            </a:endParaRPr>
          </a:p>
        </p:txBody>
      </p:sp>
      <p:grpSp>
        <p:nvGrpSpPr>
          <p:cNvPr id="2" name="组合 1"/>
          <p:cNvGrpSpPr/>
          <p:nvPr/>
        </p:nvGrpSpPr>
        <p:grpSpPr>
          <a:xfrm>
            <a:off x="11812" y="330084"/>
            <a:ext cx="11549824" cy="750483"/>
            <a:chOff x="96869" y="286450"/>
            <a:chExt cx="11549824" cy="750483"/>
          </a:xfrm>
          <a:solidFill>
            <a:schemeClr val="accent6"/>
          </a:solidFill>
        </p:grpSpPr>
        <p:cxnSp>
          <p:nvCxnSpPr>
            <p:cNvPr id="3" name="直接连接符 2"/>
            <p:cNvCxnSpPr/>
            <p:nvPr/>
          </p:nvCxnSpPr>
          <p:spPr>
            <a:xfrm>
              <a:off x="545308" y="674435"/>
              <a:ext cx="11101385" cy="0"/>
            </a:xfrm>
            <a:prstGeom prst="line">
              <a:avLst/>
            </a:prstGeom>
            <a:grpFill/>
            <a:ln>
              <a:solidFill>
                <a:srgbClr val="70AD47"/>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Freeform 8"/>
            <p:cNvSpPr/>
            <p:nvPr/>
          </p:nvSpPr>
          <p:spPr bwMode="auto">
            <a:xfrm>
              <a:off x="96869" y="286450"/>
              <a:ext cx="428625" cy="750483"/>
            </a:xfrm>
            <a:custGeom>
              <a:avLst/>
              <a:gdLst>
                <a:gd name="T0" fmla="*/ 0 w 560"/>
                <a:gd name="T1" fmla="*/ 0 h 973"/>
                <a:gd name="T2" fmla="*/ 516 w 560"/>
                <a:gd name="T3" fmla="*/ 420 h 973"/>
                <a:gd name="T4" fmla="*/ 516 w 560"/>
                <a:gd name="T5" fmla="*/ 552 h 973"/>
                <a:gd name="T6" fmla="*/ 0 w 560"/>
                <a:gd name="T7" fmla="*/ 973 h 973"/>
                <a:gd name="T8" fmla="*/ 0 w 560"/>
                <a:gd name="T9" fmla="*/ 0 h 973"/>
              </a:gdLst>
              <a:ahLst/>
              <a:cxnLst>
                <a:cxn ang="0">
                  <a:pos x="T0" y="T1"/>
                </a:cxn>
                <a:cxn ang="0">
                  <a:pos x="T2" y="T3"/>
                </a:cxn>
                <a:cxn ang="0">
                  <a:pos x="T4" y="T5"/>
                </a:cxn>
                <a:cxn ang="0">
                  <a:pos x="T6" y="T7"/>
                </a:cxn>
                <a:cxn ang="0">
                  <a:pos x="T8" y="T9"/>
                </a:cxn>
              </a:cxnLst>
              <a:rect l="0" t="0" r="r" b="b"/>
              <a:pathLst>
                <a:path w="560" h="973">
                  <a:moveTo>
                    <a:pt x="0" y="0"/>
                  </a:moveTo>
                  <a:lnTo>
                    <a:pt x="516" y="420"/>
                  </a:lnTo>
                  <a:cubicBezTo>
                    <a:pt x="560" y="457"/>
                    <a:pt x="560" y="516"/>
                    <a:pt x="516" y="552"/>
                  </a:cubicBezTo>
                  <a:lnTo>
                    <a:pt x="0" y="973"/>
                  </a:lnTo>
                  <a:lnTo>
                    <a:pt x="0" y="0"/>
                  </a:lnTo>
                  <a:close/>
                </a:path>
              </a:pathLst>
            </a:custGeom>
            <a:grpFill/>
            <a:ln>
              <a:noFill/>
            </a:ln>
            <a:effectLst>
              <a:outerShdw blurRad="190500" dist="228600" dir="2700000" algn="ctr">
                <a:srgbClr val="000000">
                  <a:alpha val="30000"/>
                </a:srgbClr>
              </a:outerShdw>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思源黑体 CN Normal" panose="020B0400000000000000" pitchFamily="34" charset="-122"/>
                <a:cs typeface="+mn-cs"/>
                <a:sym typeface="Century Gothic" panose="020B0502020202020204" pitchFamily="34" charset="0"/>
              </a:endParaRPr>
            </a:p>
          </p:txBody>
        </p:sp>
      </p:grpSp>
      <p:grpSp>
        <p:nvGrpSpPr>
          <p:cNvPr id="37" name="组合 36"/>
          <p:cNvGrpSpPr/>
          <p:nvPr/>
        </p:nvGrpSpPr>
        <p:grpSpPr>
          <a:xfrm>
            <a:off x="11561636" y="6332375"/>
            <a:ext cx="508000" cy="405884"/>
            <a:chOff x="11654407" y="6376997"/>
            <a:chExt cx="508000" cy="405884"/>
          </a:xfrm>
        </p:grpSpPr>
        <p:grpSp>
          <p:nvGrpSpPr>
            <p:cNvPr id="38" name="组合 37"/>
            <p:cNvGrpSpPr/>
            <p:nvPr/>
          </p:nvGrpSpPr>
          <p:grpSpPr>
            <a:xfrm>
              <a:off x="11654407" y="6376997"/>
              <a:ext cx="405883" cy="405884"/>
              <a:chOff x="8759502" y="2020280"/>
              <a:chExt cx="2856164" cy="2856164"/>
            </a:xfrm>
          </p:grpSpPr>
          <p:sp>
            <p:nvSpPr>
              <p:cNvPr id="40" name="椭圆 39"/>
              <p:cNvSpPr/>
              <p:nvPr/>
            </p:nvSpPr>
            <p:spPr>
              <a:xfrm>
                <a:off x="8759502" y="2020280"/>
                <a:ext cx="2856164" cy="2856164"/>
              </a:xfrm>
              <a:prstGeom prst="ellipse">
                <a:avLst/>
              </a:prstGeom>
              <a:gradFill>
                <a:gsLst>
                  <a:gs pos="100000">
                    <a:srgbClr val="DEDEDE"/>
                  </a:gs>
                  <a:gs pos="0">
                    <a:srgbClr val="FBFBFB"/>
                  </a:gs>
                </a:gsLst>
                <a:lin ang="5400000" scaled="1"/>
              </a:gradFill>
              <a:ln w="19050" cap="flat">
                <a:gradFill>
                  <a:gsLst>
                    <a:gs pos="0">
                      <a:sysClr val="window" lastClr="FFFFFF"/>
                    </a:gs>
                    <a:gs pos="100000">
                      <a:srgbClr val="DDDDDD"/>
                    </a:gs>
                  </a:gsLst>
                  <a:lin ang="5400000" scaled="1"/>
                </a:gradFill>
                <a:prstDash val="solid"/>
                <a:miter lim="800000"/>
              </a:ln>
              <a:effectLst>
                <a:outerShdw blurRad="228600" dist="101600" dir="5400000" algn="t" rotWithShape="0">
                  <a:sysClr val="windowText" lastClr="000000">
                    <a:lumMod val="85000"/>
                    <a:lumOff val="15000"/>
                    <a:alpha val="33000"/>
                  </a:sysClr>
                </a:outerShdw>
              </a:effec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41" name="椭圆 40"/>
              <p:cNvSpPr/>
              <p:nvPr/>
            </p:nvSpPr>
            <p:spPr>
              <a:xfrm>
                <a:off x="8983923" y="2230172"/>
                <a:ext cx="2415590" cy="2415589"/>
              </a:xfrm>
              <a:prstGeom prst="ellipse">
                <a:avLst/>
              </a:prstGeom>
              <a:solidFill>
                <a:schemeClr val="accent6"/>
              </a:solidFill>
              <a:ln w="19050" cap="flat" cmpd="sng" algn="ctr">
                <a:gradFill flip="none" rotWithShape="1">
                  <a:gsLst>
                    <a:gs pos="2000">
                      <a:srgbClr val="FDFDFD"/>
                    </a:gs>
                    <a:gs pos="100000">
                      <a:srgbClr val="CBCDCE"/>
                    </a:gs>
                  </a:gsLst>
                  <a:lin ang="16200000" scaled="0"/>
                  <a:tileRect/>
                </a:gradFill>
                <a:prstDash val="solid"/>
                <a:miter lim="800000"/>
              </a:ln>
              <a:effectLst>
                <a:innerShdw blurRad="190500" dist="50800" dir="16200000">
                  <a:prstClr val="black">
                    <a:alpha val="4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cs typeface="+mn-ea"/>
                  <a:sym typeface="+mn-lt"/>
                </a:endParaRPr>
              </a:p>
            </p:txBody>
          </p:sp>
        </p:grpSp>
        <p:sp>
          <p:nvSpPr>
            <p:cNvPr id="39" name="文本框 38"/>
            <p:cNvSpPr txBox="1"/>
            <p:nvPr/>
          </p:nvSpPr>
          <p:spPr>
            <a:xfrm>
              <a:off x="11654407" y="6410594"/>
              <a:ext cx="508000" cy="368300"/>
            </a:xfrm>
            <a:prstGeom prst="rect">
              <a:avLst/>
            </a:prstGeom>
            <a:noFill/>
          </p:spPr>
          <p:txBody>
            <a:bodyPr wrap="square" rtlCol="0">
              <a:spAutoFit/>
            </a:bodyPr>
            <a:lstStyle/>
            <a:p>
              <a:r>
                <a:rPr lang="en-US" altLang="zh-CN" b="1" dirty="0">
                  <a:solidFill>
                    <a:schemeClr val="bg1"/>
                  </a:solidFill>
                  <a:latin typeface="Times New Roman" panose="02020603050405020304" pitchFamily="18" charset="0"/>
                  <a:cs typeface="Times New Roman" panose="02020603050405020304" pitchFamily="18" charset="0"/>
                </a:rPr>
                <a:t>03</a:t>
              </a:r>
              <a:endParaRPr lang="zh-CN" altLang="en-US" b="1" dirty="0">
                <a:solidFill>
                  <a:schemeClr val="bg1"/>
                </a:solidFill>
                <a:latin typeface="Times New Roman" panose="02020603050405020304" pitchFamily="18" charset="0"/>
                <a:cs typeface="Times New Roman" panose="02020603050405020304" pitchFamily="18" charset="0"/>
              </a:endParaRPr>
            </a:p>
          </p:txBody>
        </p:sp>
      </p:grpSp>
      <p:sp>
        <p:nvSpPr>
          <p:cNvPr id="10" name="TextBox 8"/>
          <p:cNvSpPr txBox="1"/>
          <p:nvPr/>
        </p:nvSpPr>
        <p:spPr>
          <a:xfrm>
            <a:off x="4270295" y="792004"/>
            <a:ext cx="4641930" cy="584775"/>
          </a:xfrm>
          <a:prstGeom prst="rect">
            <a:avLst/>
          </a:prstGeom>
          <a:noFill/>
          <a:ln w="9525">
            <a:noFill/>
          </a:ln>
        </p:spPr>
        <p:txBody>
          <a:bodyPr wrap="square" anchor="t">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数据集描述</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12" name="TextBox 15"/>
          <p:cNvSpPr txBox="1"/>
          <p:nvPr/>
        </p:nvSpPr>
        <p:spPr>
          <a:xfrm>
            <a:off x="5814060" y="2200275"/>
            <a:ext cx="4968875" cy="325120"/>
          </a:xfrm>
          <a:prstGeom prst="rect">
            <a:avLst/>
          </a:prstGeom>
          <a:noFill/>
          <a:ln w="9525">
            <a:noFill/>
          </a:ln>
        </p:spPr>
        <p:txBody>
          <a:bodyPr anchor="t">
            <a:noAutofit/>
          </a:bodyPr>
          <a:lstStyle/>
          <a:p>
            <a:pPr marL="457200" indent="-457200">
              <a:lnSpc>
                <a:spcPct val="125000"/>
              </a:lnSpc>
              <a:buFont typeface="Wingdings" panose="05000000000000000000" pitchFamily="2" charset="2"/>
              <a:buChar char="u"/>
            </a:pPr>
            <a:endParaRPr lang="zh-CN" altLang="en-US" sz="2800" b="1" dirty="0">
              <a:latin typeface="华文中宋" panose="02010600040101010101" pitchFamily="2" charset="-122"/>
              <a:ea typeface="华文中宋" panose="02010600040101010101" pitchFamily="2" charset="-122"/>
            </a:endParaRPr>
          </a:p>
        </p:txBody>
      </p:sp>
      <p:sp>
        <p:nvSpPr>
          <p:cNvPr id="14" name="TextBox 8"/>
          <p:cNvSpPr txBox="1"/>
          <p:nvPr/>
        </p:nvSpPr>
        <p:spPr>
          <a:xfrm>
            <a:off x="4949745" y="3072206"/>
            <a:ext cx="4641930" cy="1076325"/>
          </a:xfrm>
          <a:prstGeom prst="rect">
            <a:avLst/>
          </a:prstGeom>
          <a:noFill/>
          <a:ln w="9525">
            <a:noFill/>
          </a:ln>
        </p:spPr>
        <p:txBody>
          <a:bodyPr wrap="square" anchor="t">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缺失值、重复值</a:t>
            </a:r>
            <a:r>
              <a:rPr lang="en-US" altLang="zh-CN" sz="3200" b="1" dirty="0">
                <a:solidFill>
                  <a:schemeClr val="bg1"/>
                </a:solidFill>
                <a:latin typeface="微软雅黑" panose="020B0503020204020204" pitchFamily="34" charset="-122"/>
                <a:ea typeface="微软雅黑" panose="020B0503020204020204" pitchFamily="34" charset="-122"/>
              </a:rPr>
              <a:t>\\yyichang</a:t>
            </a:r>
          </a:p>
        </p:txBody>
      </p:sp>
      <p:sp>
        <p:nvSpPr>
          <p:cNvPr id="26" name="TextBox 8"/>
          <p:cNvSpPr txBox="1"/>
          <p:nvPr/>
        </p:nvSpPr>
        <p:spPr>
          <a:xfrm>
            <a:off x="4270295" y="4427272"/>
            <a:ext cx="4641930" cy="583565"/>
          </a:xfrm>
          <a:prstGeom prst="rect">
            <a:avLst/>
          </a:prstGeom>
          <a:noFill/>
          <a:ln w="9525">
            <a:noFill/>
          </a:ln>
        </p:spPr>
        <p:txBody>
          <a:bodyPr wrap="square" anchor="t">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对的认识</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825764" y="944307"/>
            <a:ext cx="10152380" cy="5149850"/>
          </a:xfrm>
          <a:prstGeom prst="rect">
            <a:avLst/>
          </a:prstGeom>
          <a:noFill/>
        </p:spPr>
        <p:txBody>
          <a:bodyPr wrap="square" rtlCol="0">
            <a:noAutofit/>
          </a:bodyPr>
          <a:lstStyle/>
          <a:p>
            <a:pPr indent="457200">
              <a:lnSpc>
                <a:spcPct val="150000"/>
              </a:lnSpc>
            </a:pPr>
            <a:r>
              <a:rPr lang="zh-CN" altLang="en-US" sz="2000" dirty="0">
                <a:latin typeface="微软雅黑" panose="020B0503020204020204" pitchFamily="34" charset="-122"/>
                <a:ea typeface="微软雅黑" panose="020B0503020204020204" pitchFamily="34" charset="-122"/>
                <a:cs typeface="+mn-ea"/>
                <a:sym typeface="+mn-lt"/>
              </a:rPr>
              <a:t>信贷违约对金融行业的发展造成越来越严重的威胁，如何基于现有数据准确评估信贷客户的信用风险成为金融机构在信贷业务实践中的重要问题。</a:t>
            </a:r>
            <a:endParaRPr lang="en-US" altLang="zh-CN" sz="2000" dirty="0">
              <a:latin typeface="微软雅黑" panose="020B0503020204020204" pitchFamily="34" charset="-122"/>
              <a:ea typeface="微软雅黑" panose="020B0503020204020204" pitchFamily="34" charset="-122"/>
              <a:cs typeface="+mn-ea"/>
              <a:sym typeface="+mn-lt"/>
            </a:endParaRPr>
          </a:p>
          <a:p>
            <a:pPr indent="457200">
              <a:lnSpc>
                <a:spcPct val="150000"/>
              </a:lnSpc>
            </a:pPr>
            <a:r>
              <a:rPr lang="zh-CN" altLang="en-US" sz="2000" dirty="0">
                <a:latin typeface="微软雅黑" panose="020B0503020204020204" pitchFamily="34" charset="-122"/>
                <a:ea typeface="微软雅黑" panose="020B0503020204020204" pitchFamily="34" charset="-122"/>
                <a:cs typeface="+mn-ea"/>
                <a:sym typeface="+mn-lt"/>
              </a:rPr>
              <a:t>该研究问题的数据集为客户车贷违约数据。其中可用于预测的解释变量共有</a:t>
            </a:r>
            <a:r>
              <a:rPr lang="en-US" altLang="zh-CN" sz="2400" b="1" dirty="0">
                <a:solidFill>
                  <a:srgbClr val="70AD47"/>
                </a:solidFill>
                <a:latin typeface="微软雅黑" panose="020B0503020204020204" pitchFamily="34" charset="-122"/>
                <a:ea typeface="微软雅黑" panose="020B0503020204020204" pitchFamily="34" charset="-122"/>
                <a:cs typeface="Times New Roman" panose="02020603050405020304" pitchFamily="18" charset="0"/>
                <a:sym typeface="+mn-lt"/>
              </a:rPr>
              <a:t>52</a:t>
            </a:r>
            <a:r>
              <a:rPr lang="zh-CN" altLang="en-US" sz="2000" dirty="0">
                <a:latin typeface="微软雅黑" panose="020B0503020204020204" pitchFamily="34" charset="-122"/>
                <a:ea typeface="微软雅黑" panose="020B0503020204020204" pitchFamily="34" charset="-122"/>
                <a:cs typeface="+mn-ea"/>
                <a:sym typeface="+mn-lt"/>
              </a:rPr>
              <a:t>个，训练集的样本容量为</a:t>
            </a:r>
            <a:r>
              <a:rPr lang="en-US" altLang="zh-CN" sz="2400" b="1" dirty="0">
                <a:solidFill>
                  <a:srgbClr val="70AD47"/>
                </a:solidFill>
                <a:latin typeface="微软雅黑" panose="020B0503020204020204" pitchFamily="34" charset="-122"/>
                <a:ea typeface="微软雅黑" panose="020B0503020204020204" pitchFamily="34" charset="-122"/>
                <a:cs typeface="Times New Roman" panose="02020603050405020304" pitchFamily="18" charset="0"/>
                <a:sym typeface="+mn-lt"/>
              </a:rPr>
              <a:t>12w</a:t>
            </a:r>
            <a:r>
              <a:rPr lang="zh-CN" altLang="en-US" sz="2000" dirty="0">
                <a:latin typeface="微软雅黑" panose="020B0503020204020204" pitchFamily="34" charset="-122"/>
                <a:ea typeface="微软雅黑" panose="020B0503020204020204" pitchFamily="34" charset="-122"/>
                <a:cs typeface="+mn-ea"/>
                <a:sym typeface="+mn-lt"/>
              </a:rPr>
              <a:t>条，测试集数据量共</a:t>
            </a:r>
            <a:r>
              <a:rPr lang="en-US" altLang="zh-CN" sz="2400" b="1" dirty="0">
                <a:solidFill>
                  <a:srgbClr val="70AD47"/>
                </a:solidFill>
                <a:latin typeface="微软雅黑" panose="020B0503020204020204" pitchFamily="34" charset="-122"/>
                <a:ea typeface="微软雅黑" panose="020B0503020204020204" pitchFamily="34" charset="-122"/>
                <a:cs typeface="Times New Roman" panose="02020603050405020304" pitchFamily="18" charset="0"/>
                <a:sym typeface="+mn-lt"/>
              </a:rPr>
              <a:t>3w</a:t>
            </a:r>
            <a:r>
              <a:rPr lang="zh-CN" altLang="en-US" sz="2000" dirty="0">
                <a:latin typeface="微软雅黑" panose="020B0503020204020204" pitchFamily="34" charset="-122"/>
                <a:ea typeface="微软雅黑" panose="020B0503020204020204" pitchFamily="34" charset="-122"/>
                <a:cs typeface="+mn-ea"/>
                <a:sym typeface="+mn-lt"/>
              </a:rPr>
              <a:t>条。</a:t>
            </a:r>
          </a:p>
          <a:p>
            <a:pPr indent="457200">
              <a:lnSpc>
                <a:spcPct val="150000"/>
              </a:lnSpc>
            </a:pPr>
            <a:endParaRPr lang="zh-CN" altLang="en-US" sz="2000" dirty="0">
              <a:latin typeface="微软雅黑" panose="020B0503020204020204" pitchFamily="34" charset="-122"/>
              <a:ea typeface="微软雅黑" panose="020B0503020204020204" pitchFamily="34" charset="-122"/>
              <a:cs typeface="+mn-ea"/>
              <a:sym typeface="+mn-lt"/>
            </a:endParaRPr>
          </a:p>
        </p:txBody>
      </p:sp>
      <p:pic>
        <p:nvPicPr>
          <p:cNvPr id="20" name="图片 19" descr="Figure_1"/>
          <p:cNvPicPr>
            <a:picLocks noChangeAspect="1"/>
          </p:cNvPicPr>
          <p:nvPr/>
        </p:nvPicPr>
        <p:blipFill>
          <a:blip r:embed="rId3"/>
          <a:stretch>
            <a:fillRect/>
          </a:stretch>
        </p:blipFill>
        <p:spPr>
          <a:xfrm>
            <a:off x="946785" y="3197860"/>
            <a:ext cx="4363200" cy="2908800"/>
          </a:xfrm>
          <a:prstGeom prst="rect">
            <a:avLst/>
          </a:prstGeom>
        </p:spPr>
      </p:pic>
      <p:sp>
        <p:nvSpPr>
          <p:cNvPr id="21" name="文本框 20"/>
          <p:cNvSpPr txBox="1"/>
          <p:nvPr/>
        </p:nvSpPr>
        <p:spPr>
          <a:xfrm>
            <a:off x="6521450" y="3832860"/>
            <a:ext cx="3632200" cy="52197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cs typeface="+mn-ea"/>
                <a:sym typeface="+mn-lt"/>
              </a:rPr>
              <a:t>比例约为 </a:t>
            </a:r>
            <a:r>
              <a:rPr lang="en-US" altLang="zh-CN" sz="2000" dirty="0">
                <a:latin typeface="微软雅黑" panose="020B0503020204020204" pitchFamily="34" charset="-122"/>
                <a:ea typeface="微软雅黑" panose="020B0503020204020204" pitchFamily="34" charset="-122"/>
                <a:cs typeface="+mn-ea"/>
                <a:sym typeface="+mn-lt"/>
              </a:rPr>
              <a:t> </a:t>
            </a:r>
            <a:r>
              <a:rPr lang="zh-CN" altLang="en-US" sz="2800" b="1" dirty="0">
                <a:solidFill>
                  <a:srgbClr val="70AD47"/>
                </a:solidFill>
                <a:latin typeface="微软雅黑" panose="020B0503020204020204" pitchFamily="34" charset="-122"/>
                <a:ea typeface="微软雅黑" panose="020B0503020204020204" pitchFamily="34" charset="-122"/>
                <a:cs typeface="Times New Roman" panose="02020603050405020304" pitchFamily="18" charset="0"/>
                <a:sym typeface="+mn-lt"/>
              </a:rPr>
              <a:t>4.</a:t>
            </a:r>
            <a:r>
              <a:rPr lang="en-US" altLang="zh-CN" sz="2800" b="1" dirty="0">
                <a:solidFill>
                  <a:srgbClr val="70AD47"/>
                </a:solidFill>
                <a:latin typeface="微软雅黑" panose="020B0503020204020204" pitchFamily="34" charset="-122"/>
                <a:ea typeface="微软雅黑" panose="020B0503020204020204" pitchFamily="34" charset="-122"/>
                <a:cs typeface="Times New Roman" panose="02020603050405020304" pitchFamily="18" charset="0"/>
                <a:sym typeface="+mn-lt"/>
              </a:rPr>
              <a:t>56</a:t>
            </a:r>
            <a:r>
              <a:rPr lang="zh-CN" altLang="en-US" sz="2800" b="1" dirty="0">
                <a:solidFill>
                  <a:srgbClr val="70AD47"/>
                </a:solidFill>
                <a:latin typeface="微软雅黑" panose="020B0503020204020204" pitchFamily="34" charset="-122"/>
                <a:ea typeface="微软雅黑" panose="020B0503020204020204" pitchFamily="34" charset="-122"/>
                <a:cs typeface="Times New Roman" panose="02020603050405020304" pitchFamily="18" charset="0"/>
                <a:sym typeface="+mn-lt"/>
              </a:rPr>
              <a:t>：1</a:t>
            </a:r>
            <a:endParaRPr lang="zh-CN" altLang="en-US" sz="2400" b="1" dirty="0">
              <a:solidFill>
                <a:srgbClr val="70AD47"/>
              </a:solidFill>
              <a:latin typeface="微软雅黑" panose="020B0503020204020204" pitchFamily="34" charset="-122"/>
              <a:ea typeface="微软雅黑" panose="020B0503020204020204" pitchFamily="34" charset="-122"/>
              <a:cs typeface="Times New Roman" panose="02020603050405020304" pitchFamily="18" charset="0"/>
              <a:sym typeface="+mn-lt"/>
            </a:endParaRPr>
          </a:p>
        </p:txBody>
      </p:sp>
      <p:pic>
        <p:nvPicPr>
          <p:cNvPr id="7" name="图片 6">
            <a:extLst>
              <a:ext uri="{FF2B5EF4-FFF2-40B4-BE49-F238E27FC236}">
                <a16:creationId xmlns:a16="http://schemas.microsoft.com/office/drawing/2014/main" id="{EAF7C4E7-20E2-A86F-38EA-3A94B9F88F9D}"/>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9997790" y="77080"/>
            <a:ext cx="1405316" cy="612485"/>
          </a:xfrm>
          <a:prstGeom prst="rect">
            <a:avLst/>
          </a:prstGeom>
        </p:spPr>
      </p:pic>
      <p:sp>
        <p:nvSpPr>
          <p:cNvPr id="9" name="文本框 8">
            <a:extLst>
              <a:ext uri="{FF2B5EF4-FFF2-40B4-BE49-F238E27FC236}">
                <a16:creationId xmlns:a16="http://schemas.microsoft.com/office/drawing/2014/main" id="{BE5E6EB8-FA69-4266-22A5-4FF463A876E4}"/>
              </a:ext>
            </a:extLst>
          </p:cNvPr>
          <p:cNvSpPr txBox="1"/>
          <p:nvPr/>
        </p:nvSpPr>
        <p:spPr>
          <a:xfrm>
            <a:off x="571217" y="190968"/>
            <a:ext cx="5290762" cy="461665"/>
          </a:xfrm>
          <a:prstGeom prst="rect">
            <a:avLst/>
          </a:prstGeom>
          <a:noFill/>
        </p:spPr>
        <p:txBody>
          <a:bodyPr wrap="square" rtlCol="0">
            <a:spAutoFit/>
          </a:bodyPr>
          <a:lstStyle/>
          <a:p>
            <a:r>
              <a:rPr lang="zh-CN" altLang="en-US" sz="2400" b="1" dirty="0">
                <a:solidFill>
                  <a:srgbClr val="70AD47"/>
                </a:solidFill>
                <a:latin typeface="微软雅黑" panose="020B0503020204020204" pitchFamily="34" charset="-122"/>
                <a:ea typeface="微软雅黑" panose="020B0503020204020204" pitchFamily="34" charset="-122"/>
              </a:rPr>
              <a:t>一、车辆贷款违约预测</a:t>
            </a:r>
            <a:r>
              <a:rPr lang="en-US" altLang="zh-CN" sz="2400" b="1" dirty="0">
                <a:solidFill>
                  <a:srgbClr val="70AD47"/>
                </a:solidFill>
                <a:latin typeface="微软雅黑" panose="020B0503020204020204" pitchFamily="34" charset="-122"/>
                <a:ea typeface="微软雅黑" panose="020B0503020204020204" pitchFamily="34" charset="-122"/>
              </a:rPr>
              <a:t>——</a:t>
            </a:r>
            <a:r>
              <a:rPr lang="zh-CN" altLang="en-US" sz="2400" b="1" dirty="0">
                <a:solidFill>
                  <a:srgbClr val="70AD47"/>
                </a:solidFill>
                <a:latin typeface="微软雅黑" panose="020B0503020204020204" pitchFamily="34" charset="-122"/>
                <a:ea typeface="微软雅黑" panose="020B0503020204020204" pitchFamily="34" charset="-122"/>
              </a:rPr>
              <a:t>任务描述</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939860" y="657966"/>
            <a:ext cx="13422191" cy="6911234"/>
            <a:chOff x="-1039190" y="657966"/>
            <a:chExt cx="13521522" cy="7089598"/>
          </a:xfrm>
        </p:grpSpPr>
        <p:pic>
          <p:nvPicPr>
            <p:cNvPr id="57" name="图片 56"/>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flipH="1">
              <a:off x="7863005" y="687775"/>
              <a:ext cx="4619327" cy="3265864"/>
            </a:xfrm>
            <a:prstGeom prst="rect">
              <a:avLst/>
            </a:prstGeom>
            <a:effectLst>
              <a:outerShdw blurRad="50800" dist="38100" dir="2700000" algn="tl" rotWithShape="0">
                <a:prstClr val="black">
                  <a:alpha val="40000"/>
                </a:prstClr>
              </a:outerShdw>
              <a:softEdge rad="12700"/>
            </a:effectLst>
          </p:spPr>
        </p:pic>
        <p:pic>
          <p:nvPicPr>
            <p:cNvPr id="56" name="图片占位符 8"/>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flipH="1">
              <a:off x="-1039190" y="1494870"/>
              <a:ext cx="6252694" cy="625269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43" name="图片 42"/>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rot="275796">
              <a:off x="2223625" y="657966"/>
              <a:ext cx="6995893" cy="699589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grpSp>
      <p:grpSp>
        <p:nvGrpSpPr>
          <p:cNvPr id="2" name="组合 1"/>
          <p:cNvGrpSpPr/>
          <p:nvPr/>
        </p:nvGrpSpPr>
        <p:grpSpPr>
          <a:xfrm>
            <a:off x="4669527" y="1698421"/>
            <a:ext cx="3670895" cy="4122432"/>
            <a:chOff x="4669527" y="1698421"/>
            <a:chExt cx="3670895" cy="4122432"/>
          </a:xfrm>
        </p:grpSpPr>
        <p:sp>
          <p:nvSpPr>
            <p:cNvPr id="45" name="文本框 44"/>
            <p:cNvSpPr txBox="1"/>
            <p:nvPr/>
          </p:nvSpPr>
          <p:spPr>
            <a:xfrm>
              <a:off x="5147279" y="1698421"/>
              <a:ext cx="3193143" cy="2245360"/>
            </a:xfrm>
            <a:prstGeom prst="rect">
              <a:avLst/>
            </a:prstGeom>
            <a:noFill/>
            <a:ln>
              <a:noFill/>
            </a:ln>
            <a:effectLst>
              <a:outerShdw blurRad="50800" dist="38100" algn="l"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altLang="zh-CN" sz="14000" dirty="0">
                  <a:solidFill>
                    <a:schemeClr val="accent6"/>
                  </a:solidFill>
                  <a:latin typeface="Times New Roman" panose="02020603050405020304" pitchFamily="18" charset="0"/>
                  <a:cs typeface="Times New Roman" panose="02020603050405020304" pitchFamily="18" charset="0"/>
                  <a:sym typeface="+mn-lt"/>
                </a:rPr>
                <a:t>02</a:t>
              </a:r>
              <a:endParaRPr lang="zh-CN" altLang="en-US" sz="14000" dirty="0">
                <a:solidFill>
                  <a:schemeClr val="accent6"/>
                </a:solidFill>
                <a:latin typeface="Times New Roman" panose="02020603050405020304" pitchFamily="18" charset="0"/>
                <a:cs typeface="Times New Roman" panose="02020603050405020304" pitchFamily="18" charset="0"/>
                <a:sym typeface="+mn-lt"/>
              </a:endParaRPr>
            </a:p>
          </p:txBody>
        </p:sp>
        <p:sp>
          <p:nvSpPr>
            <p:cNvPr id="53" name="文本框 52"/>
            <p:cNvSpPr txBox="1"/>
            <p:nvPr/>
          </p:nvSpPr>
          <p:spPr>
            <a:xfrm>
              <a:off x="4669527" y="3698048"/>
              <a:ext cx="3122480" cy="2122805"/>
            </a:xfrm>
            <a:prstGeom prst="rect">
              <a:avLst/>
            </a:prstGeom>
            <a:noFill/>
            <a:ln>
              <a:noFill/>
            </a:ln>
            <a:effectLst>
              <a:outerShdw blurRad="50800" dist="38100" algn="l"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zh-CN" altLang="en-US" sz="6600" b="1" kern="2400" spc="1200" dirty="0">
                  <a:solidFill>
                    <a:schemeClr val="accent6"/>
                  </a:solidFill>
                  <a:latin typeface="微软雅黑" panose="020B0503020204020204" pitchFamily="34" charset="-122"/>
                  <a:ea typeface="微软雅黑" panose="020B0503020204020204" pitchFamily="34" charset="-122"/>
                  <a:cs typeface="+mn-ea"/>
                  <a:sym typeface="+mn-lt"/>
                </a:rPr>
                <a:t>数据分析</a:t>
              </a:r>
            </a:p>
          </p:txBody>
        </p:sp>
      </p:grpSp>
      <p:grpSp>
        <p:nvGrpSpPr>
          <p:cNvPr id="10" name="组合 9"/>
          <p:cNvGrpSpPr/>
          <p:nvPr/>
        </p:nvGrpSpPr>
        <p:grpSpPr>
          <a:xfrm>
            <a:off x="11812" y="330084"/>
            <a:ext cx="11549824" cy="750483"/>
            <a:chOff x="96869" y="286450"/>
            <a:chExt cx="11549824" cy="750483"/>
          </a:xfrm>
          <a:solidFill>
            <a:schemeClr val="accent6"/>
          </a:solidFill>
        </p:grpSpPr>
        <p:cxnSp>
          <p:nvCxnSpPr>
            <p:cNvPr id="11" name="直接连接符 10"/>
            <p:cNvCxnSpPr/>
            <p:nvPr/>
          </p:nvCxnSpPr>
          <p:spPr>
            <a:xfrm>
              <a:off x="545308" y="674435"/>
              <a:ext cx="11101385" cy="0"/>
            </a:xfrm>
            <a:prstGeom prst="line">
              <a:avLst/>
            </a:prstGeom>
            <a:grpFill/>
            <a:ln>
              <a:solidFill>
                <a:srgbClr val="70AD47"/>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Freeform 8"/>
            <p:cNvSpPr/>
            <p:nvPr/>
          </p:nvSpPr>
          <p:spPr bwMode="auto">
            <a:xfrm>
              <a:off x="96869" y="286450"/>
              <a:ext cx="428625" cy="750483"/>
            </a:xfrm>
            <a:custGeom>
              <a:avLst/>
              <a:gdLst>
                <a:gd name="T0" fmla="*/ 0 w 560"/>
                <a:gd name="T1" fmla="*/ 0 h 973"/>
                <a:gd name="T2" fmla="*/ 516 w 560"/>
                <a:gd name="T3" fmla="*/ 420 h 973"/>
                <a:gd name="T4" fmla="*/ 516 w 560"/>
                <a:gd name="T5" fmla="*/ 552 h 973"/>
                <a:gd name="T6" fmla="*/ 0 w 560"/>
                <a:gd name="T7" fmla="*/ 973 h 973"/>
                <a:gd name="T8" fmla="*/ 0 w 560"/>
                <a:gd name="T9" fmla="*/ 0 h 973"/>
              </a:gdLst>
              <a:ahLst/>
              <a:cxnLst>
                <a:cxn ang="0">
                  <a:pos x="T0" y="T1"/>
                </a:cxn>
                <a:cxn ang="0">
                  <a:pos x="T2" y="T3"/>
                </a:cxn>
                <a:cxn ang="0">
                  <a:pos x="T4" y="T5"/>
                </a:cxn>
                <a:cxn ang="0">
                  <a:pos x="T6" y="T7"/>
                </a:cxn>
                <a:cxn ang="0">
                  <a:pos x="T8" y="T9"/>
                </a:cxn>
              </a:cxnLst>
              <a:rect l="0" t="0" r="r" b="b"/>
              <a:pathLst>
                <a:path w="560" h="973">
                  <a:moveTo>
                    <a:pt x="0" y="0"/>
                  </a:moveTo>
                  <a:lnTo>
                    <a:pt x="516" y="420"/>
                  </a:lnTo>
                  <a:cubicBezTo>
                    <a:pt x="560" y="457"/>
                    <a:pt x="560" y="516"/>
                    <a:pt x="516" y="552"/>
                  </a:cubicBezTo>
                  <a:lnTo>
                    <a:pt x="0" y="973"/>
                  </a:lnTo>
                  <a:lnTo>
                    <a:pt x="0" y="0"/>
                  </a:lnTo>
                  <a:close/>
                </a:path>
              </a:pathLst>
            </a:custGeom>
            <a:grpFill/>
            <a:ln>
              <a:noFill/>
            </a:ln>
            <a:effectLst>
              <a:outerShdw blurRad="190500" dist="228600" dir="2700000" algn="ctr">
                <a:srgbClr val="000000">
                  <a:alpha val="30000"/>
                </a:srgbClr>
              </a:outerShdw>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思源黑体 CN Normal" panose="020B0400000000000000" pitchFamily="34" charset="-122"/>
                <a:cs typeface="+mn-cs"/>
                <a:sym typeface="Century Gothic" panose="020B0502020202020204" pitchFamily="34" charset="0"/>
              </a:endParaRPr>
            </a:p>
          </p:txBody>
        </p:sp>
      </p:grpSp>
      <p:grpSp>
        <p:nvGrpSpPr>
          <p:cNvPr id="15" name="组合 14"/>
          <p:cNvGrpSpPr/>
          <p:nvPr/>
        </p:nvGrpSpPr>
        <p:grpSpPr>
          <a:xfrm>
            <a:off x="11561636" y="6332375"/>
            <a:ext cx="508000" cy="405884"/>
            <a:chOff x="11654407" y="6376997"/>
            <a:chExt cx="508000" cy="405884"/>
          </a:xfrm>
        </p:grpSpPr>
        <p:grpSp>
          <p:nvGrpSpPr>
            <p:cNvPr id="16" name="组合 15"/>
            <p:cNvGrpSpPr/>
            <p:nvPr/>
          </p:nvGrpSpPr>
          <p:grpSpPr>
            <a:xfrm>
              <a:off x="11654407" y="6376997"/>
              <a:ext cx="405883" cy="405884"/>
              <a:chOff x="8759502" y="2020280"/>
              <a:chExt cx="2856164" cy="2856164"/>
            </a:xfrm>
          </p:grpSpPr>
          <p:sp>
            <p:nvSpPr>
              <p:cNvPr id="18" name="椭圆 17"/>
              <p:cNvSpPr/>
              <p:nvPr/>
            </p:nvSpPr>
            <p:spPr>
              <a:xfrm>
                <a:off x="8759502" y="2020280"/>
                <a:ext cx="2856164" cy="2856164"/>
              </a:xfrm>
              <a:prstGeom prst="ellipse">
                <a:avLst/>
              </a:prstGeom>
              <a:gradFill>
                <a:gsLst>
                  <a:gs pos="100000">
                    <a:srgbClr val="DEDEDE"/>
                  </a:gs>
                  <a:gs pos="0">
                    <a:srgbClr val="FBFBFB"/>
                  </a:gs>
                </a:gsLst>
                <a:lin ang="5400000" scaled="1"/>
              </a:gradFill>
              <a:ln w="19050" cap="flat">
                <a:gradFill>
                  <a:gsLst>
                    <a:gs pos="0">
                      <a:sysClr val="window" lastClr="FFFFFF"/>
                    </a:gs>
                    <a:gs pos="100000">
                      <a:srgbClr val="DDDDDD"/>
                    </a:gs>
                  </a:gsLst>
                  <a:lin ang="5400000" scaled="1"/>
                </a:gradFill>
                <a:prstDash val="solid"/>
                <a:miter lim="800000"/>
              </a:ln>
              <a:effectLst>
                <a:outerShdw blurRad="228600" dist="101600" dir="5400000" algn="t" rotWithShape="0">
                  <a:sysClr val="windowText" lastClr="000000">
                    <a:lumMod val="85000"/>
                    <a:lumOff val="15000"/>
                    <a:alpha val="33000"/>
                  </a:sysClr>
                </a:outerShdw>
              </a:effec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19" name="椭圆 18"/>
              <p:cNvSpPr/>
              <p:nvPr/>
            </p:nvSpPr>
            <p:spPr>
              <a:xfrm>
                <a:off x="8983923" y="2230172"/>
                <a:ext cx="2415590" cy="2415589"/>
              </a:xfrm>
              <a:prstGeom prst="ellipse">
                <a:avLst/>
              </a:prstGeom>
              <a:solidFill>
                <a:schemeClr val="accent6"/>
              </a:solidFill>
              <a:ln w="19050" cap="flat" cmpd="sng" algn="ctr">
                <a:gradFill flip="none" rotWithShape="1">
                  <a:gsLst>
                    <a:gs pos="2000">
                      <a:srgbClr val="FDFDFD"/>
                    </a:gs>
                    <a:gs pos="100000">
                      <a:srgbClr val="CBCDCE"/>
                    </a:gs>
                  </a:gsLst>
                  <a:lin ang="16200000" scaled="0"/>
                  <a:tileRect/>
                </a:gradFill>
                <a:prstDash val="solid"/>
                <a:miter lim="800000"/>
              </a:ln>
              <a:effectLst>
                <a:innerShdw blurRad="190500" dist="50800" dir="16200000">
                  <a:prstClr val="black">
                    <a:alpha val="4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cs typeface="+mn-ea"/>
                  <a:sym typeface="+mn-lt"/>
                </a:endParaRPr>
              </a:p>
            </p:txBody>
          </p:sp>
        </p:grpSp>
        <p:sp>
          <p:nvSpPr>
            <p:cNvPr id="17" name="文本框 16"/>
            <p:cNvSpPr txBox="1"/>
            <p:nvPr/>
          </p:nvSpPr>
          <p:spPr>
            <a:xfrm>
              <a:off x="11654407" y="6410594"/>
              <a:ext cx="508000" cy="368300"/>
            </a:xfrm>
            <a:prstGeom prst="rect">
              <a:avLst/>
            </a:prstGeom>
            <a:noFill/>
          </p:spPr>
          <p:txBody>
            <a:bodyPr wrap="square" rtlCol="0">
              <a:spAutoFit/>
            </a:bodyPr>
            <a:lstStyle/>
            <a:p>
              <a:r>
                <a:rPr lang="en-US" altLang="zh-CN" b="1" dirty="0">
                  <a:solidFill>
                    <a:schemeClr val="bg1"/>
                  </a:solidFill>
                  <a:latin typeface="Times New Roman" panose="02020603050405020304" pitchFamily="18" charset="0"/>
                  <a:cs typeface="Times New Roman" panose="02020603050405020304" pitchFamily="18" charset="0"/>
                </a:rPr>
                <a:t>04</a:t>
              </a:r>
              <a:endParaRPr lang="zh-CN" altLang="en-US" b="1" dirty="0">
                <a:solidFill>
                  <a:schemeClr val="bg1"/>
                </a:solidFill>
                <a:latin typeface="Times New Roman" panose="02020603050405020304" pitchFamily="18" charset="0"/>
                <a:cs typeface="Times New Roman" panose="02020603050405020304" pitchFamily="18" charset="0"/>
              </a:endParaRPr>
            </a:p>
          </p:txBody>
        </p:sp>
      </p:grpSp>
      <p:pic>
        <p:nvPicPr>
          <p:cNvPr id="4" name="图片 3">
            <a:extLst>
              <a:ext uri="{FF2B5EF4-FFF2-40B4-BE49-F238E27FC236}">
                <a16:creationId xmlns:a16="http://schemas.microsoft.com/office/drawing/2014/main" id="{79700A8D-61C9-A7EC-A252-841DB7215140}"/>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9997790" y="77080"/>
            <a:ext cx="1405316" cy="612485"/>
          </a:xfrm>
          <a:prstGeom prst="rect">
            <a:avLst/>
          </a:prstGeom>
        </p:spPr>
      </p:pic>
      <p:sp>
        <p:nvSpPr>
          <p:cNvPr id="6" name="文本框 5">
            <a:extLst>
              <a:ext uri="{FF2B5EF4-FFF2-40B4-BE49-F238E27FC236}">
                <a16:creationId xmlns:a16="http://schemas.microsoft.com/office/drawing/2014/main" id="{48721B20-9904-CF44-620A-50E7EF9BC611}"/>
              </a:ext>
            </a:extLst>
          </p:cNvPr>
          <p:cNvSpPr txBox="1"/>
          <p:nvPr/>
        </p:nvSpPr>
        <p:spPr>
          <a:xfrm>
            <a:off x="790370" y="144101"/>
            <a:ext cx="4446494" cy="461665"/>
          </a:xfrm>
          <a:prstGeom prst="rect">
            <a:avLst/>
          </a:prstGeom>
          <a:noFill/>
        </p:spPr>
        <p:txBody>
          <a:bodyPr wrap="square" rtlCol="0">
            <a:spAutoFit/>
          </a:bodyPr>
          <a:lstStyle/>
          <a:p>
            <a:r>
              <a:rPr lang="zh-CN" altLang="en-US" sz="2400" b="1" dirty="0">
                <a:solidFill>
                  <a:srgbClr val="70AD47"/>
                </a:solidFill>
                <a:latin typeface="微软雅黑" panose="020B0503020204020204" pitchFamily="34" charset="-122"/>
                <a:ea typeface="微软雅黑" panose="020B0503020204020204" pitchFamily="34" charset="-122"/>
              </a:rPr>
              <a:t>车辆贷款违约预测</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0" y="280459"/>
            <a:ext cx="11815797" cy="750483"/>
            <a:chOff x="96869" y="286450"/>
            <a:chExt cx="11815797" cy="750483"/>
          </a:xfrm>
        </p:grpSpPr>
        <p:cxnSp>
          <p:nvCxnSpPr>
            <p:cNvPr id="34" name="直接连接符 33"/>
            <p:cNvCxnSpPr/>
            <p:nvPr/>
          </p:nvCxnSpPr>
          <p:spPr>
            <a:xfrm>
              <a:off x="545308" y="674435"/>
              <a:ext cx="11101385" cy="0"/>
            </a:xfrm>
            <a:prstGeom prst="line">
              <a:avLst/>
            </a:prstGeom>
            <a:ln>
              <a:solidFill>
                <a:srgbClr val="70AD47"/>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11797082" y="590368"/>
              <a:ext cx="115584" cy="151085"/>
              <a:chOff x="5280229" y="2677954"/>
              <a:chExt cx="291285" cy="380753"/>
            </a:xfrm>
          </p:grpSpPr>
          <p:sp>
            <p:nvSpPr>
              <p:cNvPr id="32" name="Freeform 56"/>
              <p:cNvSpPr>
                <a:spLocks noEditPoints="1"/>
              </p:cNvSpPr>
              <p:nvPr/>
            </p:nvSpPr>
            <p:spPr bwMode="auto">
              <a:xfrm>
                <a:off x="5280229" y="2677954"/>
                <a:ext cx="151885" cy="380752"/>
              </a:xfrm>
              <a:custGeom>
                <a:avLst/>
                <a:gdLst>
                  <a:gd name="T0" fmla="*/ 17 w 31"/>
                  <a:gd name="T1" fmla="*/ 0 h 77"/>
                  <a:gd name="T2" fmla="*/ 28 w 31"/>
                  <a:gd name="T3" fmla="*/ 5 h 77"/>
                  <a:gd name="T4" fmla="*/ 31 w 31"/>
                  <a:gd name="T5" fmla="*/ 18 h 77"/>
                  <a:gd name="T6" fmla="*/ 31 w 31"/>
                  <a:gd name="T7" fmla="*/ 63 h 77"/>
                  <a:gd name="T8" fmla="*/ 27 w 31"/>
                  <a:gd name="T9" fmla="*/ 74 h 77"/>
                  <a:gd name="T10" fmla="*/ 16 w 31"/>
                  <a:gd name="T11" fmla="*/ 77 h 77"/>
                  <a:gd name="T12" fmla="*/ 2 w 31"/>
                  <a:gd name="T13" fmla="*/ 72 h 77"/>
                  <a:gd name="T14" fmla="*/ 0 w 31"/>
                  <a:gd name="T15" fmla="*/ 57 h 77"/>
                  <a:gd name="T16" fmla="*/ 0 w 31"/>
                  <a:gd name="T17" fmla="*/ 21 h 77"/>
                  <a:gd name="T18" fmla="*/ 3 w 31"/>
                  <a:gd name="T19" fmla="*/ 6 h 77"/>
                  <a:gd name="T20" fmla="*/ 17 w 31"/>
                  <a:gd name="T21" fmla="*/ 0 h 77"/>
                  <a:gd name="T22" fmla="*/ 16 w 31"/>
                  <a:gd name="T23" fmla="*/ 70 h 77"/>
                  <a:gd name="T24" fmla="*/ 22 w 31"/>
                  <a:gd name="T25" fmla="*/ 59 h 77"/>
                  <a:gd name="T26" fmla="*/ 22 w 31"/>
                  <a:gd name="T27" fmla="*/ 17 h 77"/>
                  <a:gd name="T28" fmla="*/ 16 w 31"/>
                  <a:gd name="T29" fmla="*/ 7 h 77"/>
                  <a:gd name="T30" fmla="*/ 9 w 31"/>
                  <a:gd name="T31" fmla="*/ 17 h 77"/>
                  <a:gd name="T32" fmla="*/ 9 w 31"/>
                  <a:gd name="T33" fmla="*/ 20 h 77"/>
                  <a:gd name="T34" fmla="*/ 9 w 31"/>
                  <a:gd name="T35" fmla="*/ 23 h 77"/>
                  <a:gd name="T36" fmla="*/ 9 w 31"/>
                  <a:gd name="T37" fmla="*/ 35 h 77"/>
                  <a:gd name="T38" fmla="*/ 9 w 31"/>
                  <a:gd name="T39" fmla="*/ 48 h 77"/>
                  <a:gd name="T40" fmla="*/ 9 w 31"/>
                  <a:gd name="T41" fmla="*/ 59 h 77"/>
                  <a:gd name="T42" fmla="*/ 16 w 31"/>
                  <a:gd name="T43" fmla="*/ 7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 h="77">
                    <a:moveTo>
                      <a:pt x="17" y="0"/>
                    </a:moveTo>
                    <a:cubicBezTo>
                      <a:pt x="22" y="0"/>
                      <a:pt x="26" y="2"/>
                      <a:pt x="28" y="5"/>
                    </a:cubicBezTo>
                    <a:cubicBezTo>
                      <a:pt x="30" y="8"/>
                      <a:pt x="31" y="12"/>
                      <a:pt x="31" y="18"/>
                    </a:cubicBezTo>
                    <a:cubicBezTo>
                      <a:pt x="31" y="63"/>
                      <a:pt x="31" y="63"/>
                      <a:pt x="31" y="63"/>
                    </a:cubicBezTo>
                    <a:cubicBezTo>
                      <a:pt x="31" y="67"/>
                      <a:pt x="30" y="71"/>
                      <a:pt x="27" y="74"/>
                    </a:cubicBezTo>
                    <a:cubicBezTo>
                      <a:pt x="24" y="76"/>
                      <a:pt x="21" y="77"/>
                      <a:pt x="16" y="77"/>
                    </a:cubicBezTo>
                    <a:cubicBezTo>
                      <a:pt x="9" y="77"/>
                      <a:pt x="5" y="76"/>
                      <a:pt x="2" y="72"/>
                    </a:cubicBezTo>
                    <a:cubicBezTo>
                      <a:pt x="1" y="69"/>
                      <a:pt x="0" y="64"/>
                      <a:pt x="0" y="57"/>
                    </a:cubicBezTo>
                    <a:cubicBezTo>
                      <a:pt x="0" y="21"/>
                      <a:pt x="0" y="21"/>
                      <a:pt x="0" y="21"/>
                    </a:cubicBezTo>
                    <a:cubicBezTo>
                      <a:pt x="0" y="14"/>
                      <a:pt x="1" y="8"/>
                      <a:pt x="3" y="6"/>
                    </a:cubicBezTo>
                    <a:cubicBezTo>
                      <a:pt x="5" y="2"/>
                      <a:pt x="10" y="0"/>
                      <a:pt x="17" y="0"/>
                    </a:cubicBezTo>
                    <a:close/>
                    <a:moveTo>
                      <a:pt x="16" y="70"/>
                    </a:moveTo>
                    <a:cubicBezTo>
                      <a:pt x="20" y="70"/>
                      <a:pt x="22" y="66"/>
                      <a:pt x="22" y="59"/>
                    </a:cubicBezTo>
                    <a:cubicBezTo>
                      <a:pt x="22" y="17"/>
                      <a:pt x="22" y="17"/>
                      <a:pt x="22" y="17"/>
                    </a:cubicBezTo>
                    <a:cubicBezTo>
                      <a:pt x="22" y="10"/>
                      <a:pt x="20" y="7"/>
                      <a:pt x="16" y="7"/>
                    </a:cubicBezTo>
                    <a:cubicBezTo>
                      <a:pt x="11" y="7"/>
                      <a:pt x="9" y="11"/>
                      <a:pt x="9" y="17"/>
                    </a:cubicBezTo>
                    <a:cubicBezTo>
                      <a:pt x="9" y="20"/>
                      <a:pt x="9" y="20"/>
                      <a:pt x="9" y="20"/>
                    </a:cubicBezTo>
                    <a:cubicBezTo>
                      <a:pt x="9" y="23"/>
                      <a:pt x="9" y="23"/>
                      <a:pt x="9" y="23"/>
                    </a:cubicBezTo>
                    <a:cubicBezTo>
                      <a:pt x="9" y="35"/>
                      <a:pt x="9" y="35"/>
                      <a:pt x="9" y="35"/>
                    </a:cubicBezTo>
                    <a:cubicBezTo>
                      <a:pt x="9" y="48"/>
                      <a:pt x="9" y="48"/>
                      <a:pt x="9" y="48"/>
                    </a:cubicBezTo>
                    <a:cubicBezTo>
                      <a:pt x="9" y="59"/>
                      <a:pt x="9" y="59"/>
                      <a:pt x="9" y="59"/>
                    </a:cubicBezTo>
                    <a:cubicBezTo>
                      <a:pt x="9" y="66"/>
                      <a:pt x="11" y="70"/>
                      <a:pt x="16" y="70"/>
                    </a:cubicBezTo>
                    <a:close/>
                  </a:path>
                </a:pathLst>
              </a:custGeom>
              <a:solidFill>
                <a:srgbClr val="FFFFFF"/>
              </a:solidFill>
              <a:ln w="15875" cap="flat">
                <a:noFill/>
                <a:prstDash val="solid"/>
                <a:miter lim="800000"/>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cs typeface="+mn-ea"/>
                  <a:sym typeface="+mn-lt"/>
                </a:endParaRPr>
              </a:p>
            </p:txBody>
          </p:sp>
          <p:sp>
            <p:nvSpPr>
              <p:cNvPr id="33" name="Freeform 57"/>
              <p:cNvSpPr/>
              <p:nvPr/>
            </p:nvSpPr>
            <p:spPr bwMode="auto">
              <a:xfrm>
                <a:off x="5482048" y="2682116"/>
                <a:ext cx="89466" cy="376591"/>
              </a:xfrm>
              <a:custGeom>
                <a:avLst/>
                <a:gdLst>
                  <a:gd name="T0" fmla="*/ 0 w 18"/>
                  <a:gd name="T1" fmla="*/ 11 h 76"/>
                  <a:gd name="T2" fmla="*/ 11 w 18"/>
                  <a:gd name="T3" fmla="*/ 0 h 76"/>
                  <a:gd name="T4" fmla="*/ 18 w 18"/>
                  <a:gd name="T5" fmla="*/ 0 h 76"/>
                  <a:gd name="T6" fmla="*/ 18 w 18"/>
                  <a:gd name="T7" fmla="*/ 76 h 76"/>
                  <a:gd name="T8" fmla="*/ 8 w 18"/>
                  <a:gd name="T9" fmla="*/ 76 h 76"/>
                  <a:gd name="T10" fmla="*/ 8 w 18"/>
                  <a:gd name="T11" fmla="*/ 19 h 76"/>
                  <a:gd name="T12" fmla="*/ 0 w 18"/>
                  <a:gd name="T13" fmla="*/ 19 h 76"/>
                  <a:gd name="T14" fmla="*/ 0 w 18"/>
                  <a:gd name="T15" fmla="*/ 11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76">
                    <a:moveTo>
                      <a:pt x="0" y="11"/>
                    </a:moveTo>
                    <a:cubicBezTo>
                      <a:pt x="7" y="10"/>
                      <a:pt x="10" y="7"/>
                      <a:pt x="11" y="0"/>
                    </a:cubicBezTo>
                    <a:cubicBezTo>
                      <a:pt x="18" y="0"/>
                      <a:pt x="18" y="0"/>
                      <a:pt x="18" y="0"/>
                    </a:cubicBezTo>
                    <a:cubicBezTo>
                      <a:pt x="18" y="76"/>
                      <a:pt x="18" y="76"/>
                      <a:pt x="18" y="76"/>
                    </a:cubicBezTo>
                    <a:cubicBezTo>
                      <a:pt x="8" y="76"/>
                      <a:pt x="8" y="76"/>
                      <a:pt x="8" y="76"/>
                    </a:cubicBezTo>
                    <a:cubicBezTo>
                      <a:pt x="8" y="19"/>
                      <a:pt x="8" y="19"/>
                      <a:pt x="8" y="19"/>
                    </a:cubicBezTo>
                    <a:cubicBezTo>
                      <a:pt x="0" y="19"/>
                      <a:pt x="0" y="19"/>
                      <a:pt x="0" y="19"/>
                    </a:cubicBezTo>
                    <a:lnTo>
                      <a:pt x="0" y="11"/>
                    </a:lnTo>
                    <a:close/>
                  </a:path>
                </a:pathLst>
              </a:custGeom>
              <a:solidFill>
                <a:srgbClr val="FFFFFF"/>
              </a:solidFill>
              <a:ln w="15875" cap="flat">
                <a:noFill/>
                <a:prstDash val="solid"/>
                <a:miter lim="800000"/>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cs typeface="+mn-ea"/>
                  <a:sym typeface="+mn-lt"/>
                </a:endParaRPr>
              </a:p>
            </p:txBody>
          </p:sp>
        </p:grpSp>
        <p:sp>
          <p:nvSpPr>
            <p:cNvPr id="31" name="Freeform 8"/>
            <p:cNvSpPr/>
            <p:nvPr/>
          </p:nvSpPr>
          <p:spPr bwMode="auto">
            <a:xfrm>
              <a:off x="96869" y="286450"/>
              <a:ext cx="428625" cy="750483"/>
            </a:xfrm>
            <a:custGeom>
              <a:avLst/>
              <a:gdLst>
                <a:gd name="T0" fmla="*/ 0 w 560"/>
                <a:gd name="T1" fmla="*/ 0 h 973"/>
                <a:gd name="T2" fmla="*/ 516 w 560"/>
                <a:gd name="T3" fmla="*/ 420 h 973"/>
                <a:gd name="T4" fmla="*/ 516 w 560"/>
                <a:gd name="T5" fmla="*/ 552 h 973"/>
                <a:gd name="T6" fmla="*/ 0 w 560"/>
                <a:gd name="T7" fmla="*/ 973 h 973"/>
                <a:gd name="T8" fmla="*/ 0 w 560"/>
                <a:gd name="T9" fmla="*/ 0 h 973"/>
              </a:gdLst>
              <a:ahLst/>
              <a:cxnLst>
                <a:cxn ang="0">
                  <a:pos x="T0" y="T1"/>
                </a:cxn>
                <a:cxn ang="0">
                  <a:pos x="T2" y="T3"/>
                </a:cxn>
                <a:cxn ang="0">
                  <a:pos x="T4" y="T5"/>
                </a:cxn>
                <a:cxn ang="0">
                  <a:pos x="T6" y="T7"/>
                </a:cxn>
                <a:cxn ang="0">
                  <a:pos x="T8" y="T9"/>
                </a:cxn>
              </a:cxnLst>
              <a:rect l="0" t="0" r="r" b="b"/>
              <a:pathLst>
                <a:path w="560" h="973">
                  <a:moveTo>
                    <a:pt x="0" y="0"/>
                  </a:moveTo>
                  <a:lnTo>
                    <a:pt x="516" y="420"/>
                  </a:lnTo>
                  <a:cubicBezTo>
                    <a:pt x="560" y="457"/>
                    <a:pt x="560" y="516"/>
                    <a:pt x="516" y="552"/>
                  </a:cubicBezTo>
                  <a:lnTo>
                    <a:pt x="0" y="973"/>
                  </a:lnTo>
                  <a:lnTo>
                    <a:pt x="0" y="0"/>
                  </a:lnTo>
                  <a:close/>
                </a:path>
              </a:pathLst>
            </a:custGeom>
            <a:solidFill>
              <a:schemeClr val="accent6"/>
            </a:solidFill>
            <a:ln>
              <a:noFill/>
            </a:ln>
            <a:effectLst>
              <a:outerShdw blurRad="190500" dist="228600" dir="2700000" algn="ctr">
                <a:srgbClr val="000000">
                  <a:alpha val="30000"/>
                </a:srgbClr>
              </a:outerShdw>
            </a:effectLst>
          </p:spPr>
          <p:txBody>
            <a:bodyPr vert="horz" wrap="square" lIns="91440" tIns="45720" rIns="91440" bIns="45720" numCol="1" anchor="t" anchorCtr="0" compatLnSpc="1"/>
            <a:lstStyle/>
            <a:p>
              <a:endParaRPr lang="zh-CN" altLang="en-US"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37" name="组合 36"/>
          <p:cNvGrpSpPr/>
          <p:nvPr/>
        </p:nvGrpSpPr>
        <p:grpSpPr>
          <a:xfrm>
            <a:off x="11574654" y="6391026"/>
            <a:ext cx="508000" cy="405884"/>
            <a:chOff x="11646693" y="6376997"/>
            <a:chExt cx="508000" cy="405884"/>
          </a:xfrm>
        </p:grpSpPr>
        <p:grpSp>
          <p:nvGrpSpPr>
            <p:cNvPr id="38" name="组合 37"/>
            <p:cNvGrpSpPr/>
            <p:nvPr/>
          </p:nvGrpSpPr>
          <p:grpSpPr>
            <a:xfrm>
              <a:off x="11654407" y="6376997"/>
              <a:ext cx="405883" cy="405884"/>
              <a:chOff x="8759502" y="2020280"/>
              <a:chExt cx="2856164" cy="2856164"/>
            </a:xfrm>
          </p:grpSpPr>
          <p:sp>
            <p:nvSpPr>
              <p:cNvPr id="40" name="椭圆 39"/>
              <p:cNvSpPr/>
              <p:nvPr/>
            </p:nvSpPr>
            <p:spPr>
              <a:xfrm>
                <a:off x="8759502" y="2020280"/>
                <a:ext cx="2856164" cy="2856164"/>
              </a:xfrm>
              <a:prstGeom prst="ellipse">
                <a:avLst/>
              </a:prstGeom>
              <a:gradFill>
                <a:gsLst>
                  <a:gs pos="100000">
                    <a:srgbClr val="DEDEDE"/>
                  </a:gs>
                  <a:gs pos="0">
                    <a:srgbClr val="FBFBFB"/>
                  </a:gs>
                </a:gsLst>
                <a:lin ang="5400000" scaled="1"/>
              </a:gradFill>
              <a:ln w="19050" cap="flat">
                <a:gradFill>
                  <a:gsLst>
                    <a:gs pos="0">
                      <a:sysClr val="window" lastClr="FFFFFF"/>
                    </a:gs>
                    <a:gs pos="100000">
                      <a:srgbClr val="DDDDDD"/>
                    </a:gs>
                  </a:gsLst>
                  <a:lin ang="5400000" scaled="1"/>
                </a:gradFill>
                <a:prstDash val="solid"/>
                <a:miter lim="800000"/>
              </a:ln>
              <a:effectLst>
                <a:outerShdw blurRad="228600" dist="101600" dir="5400000" algn="t" rotWithShape="0">
                  <a:sysClr val="windowText" lastClr="000000">
                    <a:lumMod val="85000"/>
                    <a:lumOff val="15000"/>
                    <a:alpha val="33000"/>
                  </a:sysClr>
                </a:outerShdw>
              </a:effec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41" name="椭圆 40"/>
              <p:cNvSpPr/>
              <p:nvPr/>
            </p:nvSpPr>
            <p:spPr>
              <a:xfrm>
                <a:off x="8983923" y="2230172"/>
                <a:ext cx="2415590" cy="2415589"/>
              </a:xfrm>
              <a:prstGeom prst="ellipse">
                <a:avLst/>
              </a:prstGeom>
              <a:solidFill>
                <a:schemeClr val="accent6"/>
              </a:solidFill>
              <a:ln w="19050" cap="flat" cmpd="sng" algn="ctr">
                <a:gradFill flip="none" rotWithShape="1">
                  <a:gsLst>
                    <a:gs pos="2000">
                      <a:srgbClr val="FDFDFD"/>
                    </a:gs>
                    <a:gs pos="100000">
                      <a:srgbClr val="CBCDCE"/>
                    </a:gs>
                  </a:gsLst>
                  <a:lin ang="16200000" scaled="0"/>
                  <a:tileRect/>
                </a:gradFill>
                <a:prstDash val="solid"/>
                <a:miter lim="800000"/>
              </a:ln>
              <a:effectLst>
                <a:innerShdw blurRad="190500" dist="50800" dir="16200000">
                  <a:prstClr val="black">
                    <a:alpha val="4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cs typeface="+mn-ea"/>
                  <a:sym typeface="+mn-lt"/>
                </a:endParaRPr>
              </a:p>
            </p:txBody>
          </p:sp>
        </p:grpSp>
        <p:sp>
          <p:nvSpPr>
            <p:cNvPr id="39" name="文本框 38"/>
            <p:cNvSpPr txBox="1"/>
            <p:nvPr/>
          </p:nvSpPr>
          <p:spPr>
            <a:xfrm>
              <a:off x="11646693" y="6393916"/>
              <a:ext cx="508000" cy="368300"/>
            </a:xfrm>
            <a:prstGeom prst="rect">
              <a:avLst/>
            </a:prstGeom>
            <a:noFill/>
          </p:spPr>
          <p:txBody>
            <a:bodyPr wrap="square" rtlCol="0">
              <a:spAutoFit/>
            </a:bodyPr>
            <a:lstStyle/>
            <a:p>
              <a:r>
                <a:rPr lang="en-US" altLang="zh-CN" b="1" dirty="0">
                  <a:solidFill>
                    <a:schemeClr val="bg1"/>
                  </a:solidFill>
                  <a:latin typeface="Times New Roman" panose="02020603050405020304" pitchFamily="18" charset="0"/>
                  <a:cs typeface="Times New Roman" panose="02020603050405020304" pitchFamily="18" charset="0"/>
                </a:rPr>
                <a:t>05</a:t>
              </a:r>
            </a:p>
          </p:txBody>
        </p:sp>
      </p:grpSp>
      <p:sp>
        <p:nvSpPr>
          <p:cNvPr id="2" name="文本框 1"/>
          <p:cNvSpPr txBox="1"/>
          <p:nvPr/>
        </p:nvSpPr>
        <p:spPr>
          <a:xfrm>
            <a:off x="656590" y="1023305"/>
            <a:ext cx="4064000" cy="39878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cs typeface="+mn-ea"/>
              </a:rPr>
              <a:t>1. </a:t>
            </a:r>
            <a:r>
              <a:rPr lang="zh-CN" altLang="en-US" sz="2000" dirty="0">
                <a:latin typeface="微软雅黑" panose="020B0503020204020204" pitchFamily="34" charset="-122"/>
                <a:ea typeface="微软雅黑" panose="020B0503020204020204" pitchFamily="34" charset="-122"/>
                <a:cs typeface="+mn-ea"/>
              </a:rPr>
              <a:t>数据预处理</a:t>
            </a:r>
          </a:p>
        </p:txBody>
      </p:sp>
      <p:sp>
        <p:nvSpPr>
          <p:cNvPr id="4" name="文本框 3"/>
          <p:cNvSpPr txBox="1"/>
          <p:nvPr/>
        </p:nvSpPr>
        <p:spPr>
          <a:xfrm>
            <a:off x="1659255" y="2169795"/>
            <a:ext cx="4064000" cy="645160"/>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solidFill>
                  <a:schemeClr val="bg1"/>
                </a:solidFill>
                <a:latin typeface="微软雅黑" panose="020B0503020204020204" pitchFamily="34" charset="-122"/>
                <a:ea typeface="微软雅黑" panose="020B0503020204020204" pitchFamily="34" charset="-122"/>
                <a:sym typeface="+mn-ea"/>
              </a:rPr>
              <a:t>缺失缺失缺失值值值、重复值缺失值、重复值</a:t>
            </a:r>
            <a:endParaRPr lang="zh-CN" altLang="en-US"/>
          </a:p>
        </p:txBody>
      </p:sp>
      <p:sp>
        <p:nvSpPr>
          <p:cNvPr id="6" name="文本框 5"/>
          <p:cNvSpPr txBox="1"/>
          <p:nvPr/>
        </p:nvSpPr>
        <p:spPr>
          <a:xfrm>
            <a:off x="1064559" y="1567606"/>
            <a:ext cx="9710420" cy="1861394"/>
          </a:xfrm>
          <a:prstGeom prst="rect">
            <a:avLst/>
          </a:prstGeom>
          <a:noFill/>
        </p:spPr>
        <p:txBody>
          <a:bodyPr wrap="square" rtlCol="0">
            <a:noAutofit/>
          </a:bodyPr>
          <a:lstStyle/>
          <a:p>
            <a:pPr marL="285750" indent="-285750">
              <a:buFont typeface="Arial" panose="020B0604020202020204" pitchFamily="34" charset="0"/>
              <a:buChar char="•"/>
            </a:pPr>
            <a:r>
              <a:rPr lang="zh-CN" altLang="en-US" sz="1600" b="1" dirty="0">
                <a:solidFill>
                  <a:srgbClr val="70AD47"/>
                </a:solidFill>
                <a:latin typeface="微软雅黑" panose="020B0503020204020204" pitchFamily="34" charset="-122"/>
                <a:ea typeface="微软雅黑" panose="020B0503020204020204" pitchFamily="34" charset="-122"/>
                <a:cs typeface="Times New Roman" panose="02020603050405020304" pitchFamily="18" charset="0"/>
                <a:sym typeface="+mn-ea"/>
              </a:rPr>
              <a:t>缺失值和重复值</a:t>
            </a:r>
            <a:r>
              <a:rPr lang="zh-CN" altLang="en-US" sz="1600" dirty="0">
                <a:solidFill>
                  <a:srgbClr val="70AD47"/>
                </a:solidFill>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rPr>
              <a:t>经过检查原始数据，没有缺失值和重复值</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b="1" dirty="0">
                <a:solidFill>
                  <a:srgbClr val="70AD47"/>
                </a:solidFill>
                <a:latin typeface="微软雅黑" panose="020B0503020204020204" pitchFamily="34" charset="-122"/>
                <a:ea typeface="微软雅黑" panose="020B0503020204020204" pitchFamily="34" charset="-122"/>
                <a:cs typeface="Times New Roman" panose="02020603050405020304" pitchFamily="18" charset="0"/>
              </a:rPr>
              <a:t>inf</a:t>
            </a:r>
            <a:r>
              <a:rPr lang="zh-CN" altLang="en-US" sz="1600" b="1" dirty="0">
                <a:solidFill>
                  <a:srgbClr val="70AD47"/>
                </a:solidFill>
                <a:latin typeface="微软雅黑" panose="020B0503020204020204" pitchFamily="34" charset="-122"/>
                <a:ea typeface="微软雅黑" panose="020B0503020204020204" pitchFamily="34" charset="-122"/>
                <a:cs typeface="Times New Roman" panose="02020603050405020304" pitchFamily="18" charset="0"/>
              </a:rPr>
              <a:t>异常值。</a:t>
            </a:r>
            <a:r>
              <a:rPr lang="zh-CN" altLang="en-US" sz="1600" dirty="0">
                <a:latin typeface="微软雅黑" panose="020B0503020204020204" pitchFamily="34" charset="-122"/>
                <a:ea typeface="微软雅黑" panose="020B0503020204020204" pitchFamily="34" charset="-122"/>
              </a:rPr>
              <a:t>在outstanding_disburse_ratio变量中发现了值为</a:t>
            </a:r>
            <a:r>
              <a:rPr lang="en-US" altLang="zh-CN" sz="1600" dirty="0">
                <a:latin typeface="微软雅黑" panose="020B0503020204020204" pitchFamily="34" charset="-122"/>
                <a:ea typeface="微软雅黑" panose="020B0503020204020204" pitchFamily="34" charset="-122"/>
              </a:rPr>
              <a:t>inf</a:t>
            </a:r>
            <a:r>
              <a:rPr lang="zh-CN" altLang="en-US" sz="1600" dirty="0">
                <a:latin typeface="微软雅黑" panose="020B0503020204020204" pitchFamily="34" charset="-122"/>
                <a:ea typeface="微软雅黑" panose="020B0503020204020204" pitchFamily="34" charset="-122"/>
              </a:rPr>
              <a:t>的异常数据，共计</a:t>
            </a:r>
            <a:r>
              <a:rPr lang="en-US" altLang="zh-CN" sz="1600" dirty="0">
                <a:latin typeface="微软雅黑" panose="020B0503020204020204" pitchFamily="34" charset="-122"/>
                <a:ea typeface="微软雅黑" panose="020B0503020204020204" pitchFamily="34" charset="-122"/>
              </a:rPr>
              <a:t>12</a:t>
            </a:r>
            <a:r>
              <a:rPr lang="zh-CN" altLang="en-US" sz="1600" dirty="0">
                <a:latin typeface="微软雅黑" panose="020B0503020204020204" pitchFamily="34" charset="-122"/>
                <a:ea typeface="微软雅黑" panose="020B0503020204020204" pitchFamily="34" charset="-122"/>
              </a:rPr>
              <a:t>个样本（违约：不违约</a:t>
            </a:r>
            <a:r>
              <a:rPr lang="en-US" altLang="zh-CN" sz="1600" dirty="0">
                <a:latin typeface="微软雅黑" panose="020B0503020204020204" pitchFamily="34" charset="-122"/>
                <a:ea typeface="微软雅黑" panose="020B0503020204020204" pitchFamily="34" charset="-122"/>
              </a:rPr>
              <a:t> = 1</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11</a:t>
            </a:r>
            <a:r>
              <a:rPr lang="zh-CN" altLang="en-US" sz="1600" dirty="0">
                <a:latin typeface="微软雅黑" panose="020B0503020204020204" pitchFamily="34" charset="-122"/>
                <a:ea typeface="微软雅黑" panose="020B0503020204020204" pitchFamily="34" charset="-122"/>
              </a:rPr>
              <a:t>），对这部分数据做了删除处理</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b="1" dirty="0">
                <a:solidFill>
                  <a:srgbClr val="70AD47"/>
                </a:solidFill>
                <a:latin typeface="微软雅黑" panose="020B0503020204020204" pitchFamily="34" charset="-122"/>
                <a:ea typeface="微软雅黑" panose="020B0503020204020204" pitchFamily="34" charset="-122"/>
                <a:cs typeface="Times New Roman" panose="02020603050405020304" pitchFamily="18" charset="0"/>
              </a:rPr>
              <a:t>数据分类。</a:t>
            </a:r>
            <a:r>
              <a:rPr lang="zh-CN" altLang="en-US" sz="1600" dirty="0">
                <a:latin typeface="微软雅黑" panose="020B0503020204020204" pitchFamily="34" charset="-122"/>
                <a:ea typeface="微软雅黑" panose="020B0503020204020204" pitchFamily="34" charset="-122"/>
                <a:sym typeface="+mn-ea"/>
              </a:rPr>
              <a:t>初始数据集中共5</a:t>
            </a:r>
            <a:r>
              <a:rPr lang="en-US" altLang="zh-CN" sz="1600" dirty="0">
                <a:latin typeface="微软雅黑" panose="020B0503020204020204" pitchFamily="34" charset="-122"/>
                <a:ea typeface="微软雅黑" panose="020B0503020204020204" pitchFamily="34" charset="-122"/>
                <a:sym typeface="+mn-ea"/>
              </a:rPr>
              <a:t>2</a:t>
            </a:r>
            <a:r>
              <a:rPr lang="zh-CN" altLang="en-US" sz="1600" dirty="0">
                <a:latin typeface="微软雅黑" panose="020B0503020204020204" pitchFamily="34" charset="-122"/>
                <a:ea typeface="微软雅黑" panose="020B0503020204020204" pitchFamily="34" charset="-122"/>
                <a:sym typeface="+mn-ea"/>
              </a:rPr>
              <a:t>个解释变量，可以分成两大类：数值型变量和分类变量。分类变量共计</a:t>
            </a:r>
            <a:r>
              <a:rPr lang="en-US" altLang="zh-CN" sz="1600" dirty="0">
                <a:latin typeface="微软雅黑" panose="020B0503020204020204" pitchFamily="34" charset="-122"/>
                <a:ea typeface="微软雅黑" panose="020B0503020204020204" pitchFamily="34" charset="-122"/>
                <a:sym typeface="+mn-ea"/>
              </a:rPr>
              <a:t>11</a:t>
            </a:r>
            <a:r>
              <a:rPr lang="zh-CN" altLang="en-US" sz="1600" dirty="0">
                <a:latin typeface="微软雅黑" panose="020B0503020204020204" pitchFamily="34" charset="-122"/>
                <a:ea typeface="微软雅黑" panose="020B0503020204020204" pitchFamily="34" charset="-122"/>
                <a:sym typeface="+mn-ea"/>
              </a:rPr>
              <a:t>个如下表所示</a:t>
            </a:r>
          </a:p>
        </p:txBody>
      </p:sp>
      <p:graphicFrame>
        <p:nvGraphicFramePr>
          <p:cNvPr id="9" name="表格 8"/>
          <p:cNvGraphicFramePr/>
          <p:nvPr>
            <p:custDataLst>
              <p:tags r:id="rId1"/>
            </p:custDataLst>
            <p:extLst>
              <p:ext uri="{D42A27DB-BD31-4B8C-83A1-F6EECF244321}">
                <p14:modId xmlns:p14="http://schemas.microsoft.com/office/powerpoint/2010/main" val="3954239471"/>
              </p:ext>
            </p:extLst>
          </p:nvPr>
        </p:nvGraphicFramePr>
        <p:xfrm>
          <a:off x="1433718" y="3720043"/>
          <a:ext cx="6231106" cy="2469513"/>
        </p:xfrm>
        <a:graphic>
          <a:graphicData uri="http://schemas.openxmlformats.org/drawingml/2006/table">
            <a:tbl>
              <a:tblPr firstRow="1" bandRow="1">
                <a:tableStyleId>{93296810-A885-4BE3-A3E7-6D5BEEA58F35}</a:tableStyleId>
              </a:tblPr>
              <a:tblGrid>
                <a:gridCol w="3115553">
                  <a:extLst>
                    <a:ext uri="{9D8B030D-6E8A-4147-A177-3AD203B41FA5}">
                      <a16:colId xmlns:a16="http://schemas.microsoft.com/office/drawing/2014/main" val="20000"/>
                    </a:ext>
                  </a:extLst>
                </a:gridCol>
                <a:gridCol w="3115553">
                  <a:extLst>
                    <a:ext uri="{9D8B030D-6E8A-4147-A177-3AD203B41FA5}">
                      <a16:colId xmlns:a16="http://schemas.microsoft.com/office/drawing/2014/main" val="20001"/>
                    </a:ext>
                  </a:extLst>
                </a:gridCol>
              </a:tblGrid>
              <a:tr h="296342">
                <a:tc>
                  <a:txBody>
                    <a:bodyPr/>
                    <a:lstStyle/>
                    <a:p>
                      <a:pPr indent="0" algn="ctr" fontAlgn="auto">
                        <a:buNone/>
                      </a:pPr>
                      <a:r>
                        <a:rPr lang="zh-CN" altLang="en-US" sz="1200" dirty="0">
                          <a:latin typeface="微软雅黑" panose="020B0503020204020204" pitchFamily="34" charset="-122"/>
                          <a:ea typeface="微软雅黑" panose="020B0503020204020204" pitchFamily="34" charset="-122"/>
                        </a:rPr>
                        <a:t>分类变量</a:t>
                      </a:r>
                    </a:p>
                  </a:txBody>
                  <a:tcPr/>
                </a:tc>
                <a:tc>
                  <a:txBody>
                    <a:bodyPr/>
                    <a:lstStyle/>
                    <a:p>
                      <a:pPr indent="0" algn="ctr" fontAlgn="auto">
                        <a:buNone/>
                      </a:pPr>
                      <a:r>
                        <a:rPr lang="zh-CN" altLang="en-US" sz="1200" dirty="0">
                          <a:latin typeface="微软雅黑" panose="020B0503020204020204" pitchFamily="34" charset="-122"/>
                          <a:ea typeface="微软雅黑" panose="020B0503020204020204" pitchFamily="34" charset="-122"/>
                        </a:rPr>
                        <a:t>变量含义</a:t>
                      </a:r>
                    </a:p>
                  </a:txBody>
                  <a:tcPr/>
                </a:tc>
                <a:extLst>
                  <a:ext uri="{0D108BD9-81ED-4DB2-BD59-A6C34878D82A}">
                    <a16:rowId xmlns:a16="http://schemas.microsoft.com/office/drawing/2014/main" val="10000"/>
                  </a:ext>
                </a:extLst>
              </a:tr>
              <a:tr h="197561">
                <a:tc>
                  <a:txBody>
                    <a:bodyPr/>
                    <a:lstStyle/>
                    <a:p>
                      <a:pPr indent="0" algn="ctr" fontAlgn="auto">
                        <a:buNone/>
                      </a:pPr>
                      <a:r>
                        <a:rPr lang="en-US" sz="1200" b="0" dirty="0" err="1">
                          <a:latin typeface="微软雅黑" panose="020B0503020204020204" pitchFamily="34" charset="-122"/>
                          <a:ea typeface="微软雅黑" panose="020B0503020204020204" pitchFamily="34" charset="-122"/>
                        </a:rPr>
                        <a:t>branch_id</a:t>
                      </a:r>
                      <a:endParaRPr lang="en-US" altLang="en-US" sz="1200" b="0" dirty="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indent="0" algn="ctr" fontAlgn="auto">
                        <a:buNone/>
                      </a:pPr>
                      <a:r>
                        <a:rPr lang="en-US" sz="1200" b="0">
                          <a:latin typeface="微软雅黑" panose="020B0503020204020204" pitchFamily="34" charset="-122"/>
                          <a:ea typeface="微软雅黑" panose="020B0503020204020204" pitchFamily="34" charset="-122"/>
                        </a:rPr>
                        <a:t>发放贷款的分行</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extLst>
                  <a:ext uri="{0D108BD9-81ED-4DB2-BD59-A6C34878D82A}">
                    <a16:rowId xmlns:a16="http://schemas.microsoft.com/office/drawing/2014/main" val="10001"/>
                  </a:ext>
                </a:extLst>
              </a:tr>
              <a:tr h="197561">
                <a:tc>
                  <a:txBody>
                    <a:bodyPr/>
                    <a:lstStyle/>
                    <a:p>
                      <a:pPr indent="0" algn="ctr" fontAlgn="auto">
                        <a:buNone/>
                      </a:pPr>
                      <a:r>
                        <a:rPr lang="en-US" sz="1200" b="0">
                          <a:latin typeface="微软雅黑" panose="020B0503020204020204" pitchFamily="34" charset="-122"/>
                          <a:ea typeface="微软雅黑" panose="020B0503020204020204" pitchFamily="34" charset="-122"/>
                        </a:rPr>
                        <a:t>supplier_id</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indent="0" algn="ctr" fontAlgn="auto">
                        <a:buNone/>
                      </a:pPr>
                      <a:r>
                        <a:rPr lang="en-US" sz="1200" b="0" dirty="0" err="1">
                          <a:latin typeface="微软雅黑" panose="020B0503020204020204" pitchFamily="34" charset="-122"/>
                          <a:ea typeface="微软雅黑" panose="020B0503020204020204" pitchFamily="34" charset="-122"/>
                        </a:rPr>
                        <a:t>发放贷款的车辆经销商</a:t>
                      </a:r>
                      <a:endParaRPr lang="en-US" altLang="en-US" sz="1200" b="0" dirty="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extLst>
                  <a:ext uri="{0D108BD9-81ED-4DB2-BD59-A6C34878D82A}">
                    <a16:rowId xmlns:a16="http://schemas.microsoft.com/office/drawing/2014/main" val="10002"/>
                  </a:ext>
                </a:extLst>
              </a:tr>
              <a:tr h="197561">
                <a:tc>
                  <a:txBody>
                    <a:bodyPr/>
                    <a:lstStyle/>
                    <a:p>
                      <a:pPr indent="0" algn="ctr" fontAlgn="auto">
                        <a:buNone/>
                      </a:pPr>
                      <a:r>
                        <a:rPr lang="en-US" sz="1200" b="0" dirty="0" err="1">
                          <a:latin typeface="微软雅黑" panose="020B0503020204020204" pitchFamily="34" charset="-122"/>
                          <a:ea typeface="微软雅黑" panose="020B0503020204020204" pitchFamily="34" charset="-122"/>
                        </a:rPr>
                        <a:t>manufacturer_id</a:t>
                      </a:r>
                      <a:endParaRPr lang="en-US" altLang="en-US" sz="1200" b="0" dirty="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indent="0" algn="ctr" fontAlgn="auto">
                        <a:buNone/>
                      </a:pPr>
                      <a:r>
                        <a:rPr lang="en-US" sz="1200" b="0" dirty="0" err="1">
                          <a:latin typeface="微软雅黑" panose="020B0503020204020204" pitchFamily="34" charset="-122"/>
                          <a:ea typeface="微软雅黑" panose="020B0503020204020204" pitchFamily="34" charset="-122"/>
                        </a:rPr>
                        <a:t>汽车制造商</a:t>
                      </a:r>
                      <a:endParaRPr lang="en-US" altLang="en-US" sz="1200" b="0" dirty="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extLst>
                  <a:ext uri="{0D108BD9-81ED-4DB2-BD59-A6C34878D82A}">
                    <a16:rowId xmlns:a16="http://schemas.microsoft.com/office/drawing/2014/main" val="10003"/>
                  </a:ext>
                </a:extLst>
              </a:tr>
              <a:tr h="197561">
                <a:tc>
                  <a:txBody>
                    <a:bodyPr/>
                    <a:lstStyle/>
                    <a:p>
                      <a:pPr indent="0" algn="ctr" fontAlgn="auto">
                        <a:buNone/>
                      </a:pPr>
                      <a:r>
                        <a:rPr lang="en-US" sz="1200" b="0" dirty="0" err="1">
                          <a:latin typeface="微软雅黑" panose="020B0503020204020204" pitchFamily="34" charset="-122"/>
                          <a:ea typeface="微软雅黑" panose="020B0503020204020204" pitchFamily="34" charset="-122"/>
                        </a:rPr>
                        <a:t>area_id</a:t>
                      </a:r>
                      <a:endParaRPr lang="en-US" altLang="en-US" sz="1200" b="0" dirty="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indent="0" algn="ctr" fontAlgn="auto">
                        <a:buNone/>
                      </a:pPr>
                      <a:r>
                        <a:rPr lang="en-US" sz="1200" b="0">
                          <a:latin typeface="微软雅黑" panose="020B0503020204020204" pitchFamily="34" charset="-122"/>
                          <a:ea typeface="微软雅黑" panose="020B0503020204020204" pitchFamily="34" charset="-122"/>
                        </a:rPr>
                        <a:t>付款区域</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extLst>
                  <a:ext uri="{0D108BD9-81ED-4DB2-BD59-A6C34878D82A}">
                    <a16:rowId xmlns:a16="http://schemas.microsoft.com/office/drawing/2014/main" val="10004"/>
                  </a:ext>
                </a:extLst>
              </a:tr>
              <a:tr h="197561">
                <a:tc>
                  <a:txBody>
                    <a:bodyPr/>
                    <a:lstStyle/>
                    <a:p>
                      <a:pPr indent="0" algn="ctr" fontAlgn="auto">
                        <a:buNone/>
                      </a:pPr>
                      <a:r>
                        <a:rPr lang="en-US" sz="1200" b="0" dirty="0" err="1">
                          <a:latin typeface="微软雅黑" panose="020B0503020204020204" pitchFamily="34" charset="-122"/>
                          <a:ea typeface="微软雅黑" panose="020B0503020204020204" pitchFamily="34" charset="-122"/>
                        </a:rPr>
                        <a:t>employee_code_id</a:t>
                      </a:r>
                      <a:endParaRPr lang="en-US" altLang="en-US" sz="1200" b="0" dirty="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indent="0" algn="ctr" fontAlgn="auto">
                        <a:buNone/>
                      </a:pPr>
                      <a:r>
                        <a:rPr lang="en-US" sz="1200" b="0">
                          <a:latin typeface="微软雅黑" panose="020B0503020204020204" pitchFamily="34" charset="-122"/>
                          <a:ea typeface="微软雅黑" panose="020B0503020204020204" pitchFamily="34" charset="-122"/>
                        </a:rPr>
                        <a:t>记录付款的对接员工</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extLst>
                  <a:ext uri="{0D108BD9-81ED-4DB2-BD59-A6C34878D82A}">
                    <a16:rowId xmlns:a16="http://schemas.microsoft.com/office/drawing/2014/main" val="10005"/>
                  </a:ext>
                </a:extLst>
              </a:tr>
              <a:tr h="197561">
                <a:tc>
                  <a:txBody>
                    <a:bodyPr/>
                    <a:lstStyle/>
                    <a:p>
                      <a:pPr indent="0" algn="ctr" fontAlgn="auto">
                        <a:buNone/>
                      </a:pPr>
                      <a:r>
                        <a:rPr lang="en-US" sz="1200" b="0" dirty="0" err="1">
                          <a:latin typeface="微软雅黑" panose="020B0503020204020204" pitchFamily="34" charset="-122"/>
                          <a:ea typeface="微软雅黑" panose="020B0503020204020204" pitchFamily="34" charset="-122"/>
                        </a:rPr>
                        <a:t>Driving_flag</a:t>
                      </a:r>
                      <a:endParaRPr lang="en-US" altLang="en-US" sz="1200" b="0" dirty="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indent="0" algn="ctr" fontAlgn="auto">
                        <a:buNone/>
                      </a:pPr>
                      <a:r>
                        <a:rPr lang="en-US" sz="1200" b="0" dirty="0" err="1">
                          <a:latin typeface="微软雅黑" panose="020B0503020204020204" pitchFamily="34" charset="-122"/>
                          <a:ea typeface="微软雅黑" panose="020B0503020204020204" pitchFamily="34" charset="-122"/>
                        </a:rPr>
                        <a:t>是否出具驾驶证</a:t>
                      </a:r>
                      <a:endParaRPr lang="en-US" altLang="en-US" sz="1200" b="0" dirty="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extLst>
                  <a:ext uri="{0D108BD9-81ED-4DB2-BD59-A6C34878D82A}">
                    <a16:rowId xmlns:a16="http://schemas.microsoft.com/office/drawing/2014/main" val="10006"/>
                  </a:ext>
                </a:extLst>
              </a:tr>
              <a:tr h="197561">
                <a:tc>
                  <a:txBody>
                    <a:bodyPr/>
                    <a:lstStyle/>
                    <a:p>
                      <a:pPr indent="0" algn="ctr" fontAlgn="auto">
                        <a:buNone/>
                      </a:pPr>
                      <a:r>
                        <a:rPr lang="en-US" sz="1200" b="0">
                          <a:latin typeface="微软雅黑" panose="020B0503020204020204" pitchFamily="34" charset="-122"/>
                          <a:ea typeface="微软雅黑" panose="020B0503020204020204" pitchFamily="34" charset="-122"/>
                        </a:rPr>
                        <a:t>passport_flag</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indent="0" algn="ctr" fontAlgn="auto">
                        <a:buNone/>
                      </a:pPr>
                      <a:r>
                        <a:rPr lang="en-US" sz="1200" b="0" dirty="0" err="1">
                          <a:latin typeface="微软雅黑" panose="020B0503020204020204" pitchFamily="34" charset="-122"/>
                          <a:ea typeface="微软雅黑" panose="020B0503020204020204" pitchFamily="34" charset="-122"/>
                        </a:rPr>
                        <a:t>是否填写护照</a:t>
                      </a:r>
                      <a:endParaRPr lang="en-US" altLang="en-US" sz="1200" b="0" dirty="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extLst>
                  <a:ext uri="{0D108BD9-81ED-4DB2-BD59-A6C34878D82A}">
                    <a16:rowId xmlns:a16="http://schemas.microsoft.com/office/drawing/2014/main" val="10007"/>
                  </a:ext>
                </a:extLst>
              </a:tr>
              <a:tr h="197561">
                <a:tc>
                  <a:txBody>
                    <a:bodyPr/>
                    <a:lstStyle/>
                    <a:p>
                      <a:pPr indent="0" algn="ctr" fontAlgn="auto">
                        <a:buNone/>
                      </a:pPr>
                      <a:r>
                        <a:rPr lang="en-US" sz="1200" b="0">
                          <a:latin typeface="微软雅黑" panose="020B0503020204020204" pitchFamily="34" charset="-122"/>
                          <a:ea typeface="微软雅黑" panose="020B0503020204020204" pitchFamily="34" charset="-122"/>
                        </a:rPr>
                        <a:t>Credit_level</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indent="0" algn="ctr" fontAlgn="auto">
                        <a:buNone/>
                      </a:pPr>
                      <a:r>
                        <a:rPr lang="en-US" sz="1200" b="0" dirty="0" err="1">
                          <a:latin typeface="微软雅黑" panose="020B0503020204020204" pitchFamily="34" charset="-122"/>
                          <a:ea typeface="微软雅黑" panose="020B0503020204020204" pitchFamily="34" charset="-122"/>
                        </a:rPr>
                        <a:t>信用评分</a:t>
                      </a:r>
                      <a:endParaRPr lang="en-US" altLang="en-US" sz="1200" b="0" dirty="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extLst>
                  <a:ext uri="{0D108BD9-81ED-4DB2-BD59-A6C34878D82A}">
                    <a16:rowId xmlns:a16="http://schemas.microsoft.com/office/drawing/2014/main" val="10008"/>
                  </a:ext>
                </a:extLst>
              </a:tr>
              <a:tr h="197561">
                <a:tc>
                  <a:txBody>
                    <a:bodyPr/>
                    <a:lstStyle/>
                    <a:p>
                      <a:pPr indent="0" algn="ctr" fontAlgn="auto">
                        <a:buNone/>
                      </a:pPr>
                      <a:r>
                        <a:rPr lang="en-US" sz="1200" b="0">
                          <a:latin typeface="微软雅黑" panose="020B0503020204020204" pitchFamily="34" charset="-122"/>
                          <a:ea typeface="微软雅黑" panose="020B0503020204020204" pitchFamily="34" charset="-122"/>
                        </a:rPr>
                        <a:t>employment_type</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indent="0" algn="ctr" fontAlgn="auto">
                        <a:buNone/>
                      </a:pPr>
                      <a:r>
                        <a:rPr lang="en-US" sz="1200" b="0" dirty="0" err="1">
                          <a:latin typeface="微软雅黑" panose="020B0503020204020204" pitchFamily="34" charset="-122"/>
                          <a:ea typeface="微软雅黑" panose="020B0503020204020204" pitchFamily="34" charset="-122"/>
                        </a:rPr>
                        <a:t>工作类型</a:t>
                      </a:r>
                      <a:endParaRPr lang="en-US" altLang="en-US" sz="1200" b="0" dirty="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extLst>
                  <a:ext uri="{0D108BD9-81ED-4DB2-BD59-A6C34878D82A}">
                    <a16:rowId xmlns:a16="http://schemas.microsoft.com/office/drawing/2014/main" val="10009"/>
                  </a:ext>
                </a:extLst>
              </a:tr>
              <a:tr h="197561">
                <a:tc>
                  <a:txBody>
                    <a:bodyPr/>
                    <a:lstStyle/>
                    <a:p>
                      <a:pPr indent="0" algn="ctr" fontAlgn="auto">
                        <a:buNone/>
                      </a:pPr>
                      <a:r>
                        <a:rPr lang="en-US" altLang="en-US" sz="1200" b="0">
                          <a:latin typeface="微软雅黑" panose="020B0503020204020204" pitchFamily="34" charset="-122"/>
                          <a:ea typeface="微软雅黑" panose="020B0503020204020204" pitchFamily="34" charset="-122"/>
                          <a:cs typeface="宋体" panose="02010600030101010101" pitchFamily="2" charset="-122"/>
                        </a:rPr>
                        <a:t>mobileno_flag</a:t>
                      </a:r>
                    </a:p>
                  </a:txBody>
                  <a:tcPr marL="68580" marR="68580" marT="0" marB="0"/>
                </a:tc>
                <a:tc>
                  <a:txBody>
                    <a:bodyPr/>
                    <a:lstStyle/>
                    <a:p>
                      <a:pPr indent="0" algn="ctr" fontAlgn="auto">
                        <a:buNone/>
                      </a:pPr>
                      <a:r>
                        <a:rPr lang="zh-CN" altLang="en-US" sz="1200" b="0" dirty="0">
                          <a:latin typeface="微软雅黑" panose="020B0503020204020204" pitchFamily="34" charset="-122"/>
                          <a:ea typeface="微软雅黑" panose="020B0503020204020204" pitchFamily="34" charset="-122"/>
                          <a:cs typeface="宋体" panose="02010600030101010101" pitchFamily="2" charset="-122"/>
                        </a:rPr>
                        <a:t>是否填写手机号</a:t>
                      </a:r>
                    </a:p>
                  </a:txBody>
                  <a:tcPr marL="68580" marR="68580" marT="0" marB="0"/>
                </a:tc>
                <a:extLst>
                  <a:ext uri="{0D108BD9-81ED-4DB2-BD59-A6C34878D82A}">
                    <a16:rowId xmlns:a16="http://schemas.microsoft.com/office/drawing/2014/main" val="10010"/>
                  </a:ext>
                </a:extLst>
              </a:tr>
              <a:tr h="197561">
                <a:tc>
                  <a:txBody>
                    <a:bodyPr/>
                    <a:lstStyle/>
                    <a:p>
                      <a:pPr indent="0" algn="ctr" fontAlgn="auto">
                        <a:buNone/>
                      </a:pPr>
                      <a:r>
                        <a:rPr lang="en-US" altLang="en-US" sz="1200" b="0">
                          <a:latin typeface="微软雅黑" panose="020B0503020204020204" pitchFamily="34" charset="-122"/>
                          <a:ea typeface="微软雅黑" panose="020B0503020204020204" pitchFamily="34" charset="-122"/>
                          <a:cs typeface="宋体" panose="02010600030101010101" pitchFamily="2" charset="-122"/>
                        </a:rPr>
                        <a:t>idcard_flag</a:t>
                      </a:r>
                    </a:p>
                  </a:txBody>
                  <a:tcPr marL="68580" marR="68580" marT="0" marB="0"/>
                </a:tc>
                <a:tc>
                  <a:txBody>
                    <a:bodyPr/>
                    <a:lstStyle/>
                    <a:p>
                      <a:pPr indent="0" algn="ctr" fontAlgn="auto">
                        <a:buNone/>
                      </a:pPr>
                      <a:r>
                        <a:rPr lang="zh-CN" altLang="en-US" sz="1200" b="0" dirty="0">
                          <a:latin typeface="微软雅黑" panose="020B0503020204020204" pitchFamily="34" charset="-122"/>
                          <a:ea typeface="微软雅黑" panose="020B0503020204020204" pitchFamily="34" charset="-122"/>
                          <a:cs typeface="宋体" panose="02010600030101010101" pitchFamily="2" charset="-122"/>
                        </a:rPr>
                        <a:t>是否填写身份证</a:t>
                      </a:r>
                    </a:p>
                  </a:txBody>
                  <a:tcPr marL="68580" marR="68580" marT="0" marB="0"/>
                </a:tc>
                <a:extLst>
                  <a:ext uri="{0D108BD9-81ED-4DB2-BD59-A6C34878D82A}">
                    <a16:rowId xmlns:a16="http://schemas.microsoft.com/office/drawing/2014/main" val="10011"/>
                  </a:ext>
                </a:extLst>
              </a:tr>
            </a:tbl>
          </a:graphicData>
        </a:graphic>
      </p:graphicFrame>
      <p:pic>
        <p:nvPicPr>
          <p:cNvPr id="5" name="图片 4">
            <a:extLst>
              <a:ext uri="{FF2B5EF4-FFF2-40B4-BE49-F238E27FC236}">
                <a16:creationId xmlns:a16="http://schemas.microsoft.com/office/drawing/2014/main" id="{9536E19E-0FE9-1D66-96B5-D93E6FDEB691}"/>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0123296" y="70495"/>
            <a:ext cx="1249578" cy="544609"/>
          </a:xfrm>
          <a:prstGeom prst="rect">
            <a:avLst/>
          </a:prstGeom>
        </p:spPr>
      </p:pic>
      <p:sp>
        <p:nvSpPr>
          <p:cNvPr id="7" name="文本框 6">
            <a:extLst>
              <a:ext uri="{FF2B5EF4-FFF2-40B4-BE49-F238E27FC236}">
                <a16:creationId xmlns:a16="http://schemas.microsoft.com/office/drawing/2014/main" id="{76EE0F39-F6A9-97DD-11B9-1779874E192B}"/>
              </a:ext>
            </a:extLst>
          </p:cNvPr>
          <p:cNvSpPr txBox="1"/>
          <p:nvPr/>
        </p:nvSpPr>
        <p:spPr>
          <a:xfrm>
            <a:off x="571217" y="190968"/>
            <a:ext cx="5290762" cy="461665"/>
          </a:xfrm>
          <a:prstGeom prst="rect">
            <a:avLst/>
          </a:prstGeom>
          <a:noFill/>
        </p:spPr>
        <p:txBody>
          <a:bodyPr wrap="square" rtlCol="0">
            <a:spAutoFit/>
          </a:bodyPr>
          <a:lstStyle/>
          <a:p>
            <a:r>
              <a:rPr lang="zh-CN" altLang="en-US" sz="2400" b="1" dirty="0">
                <a:solidFill>
                  <a:srgbClr val="70AD47"/>
                </a:solidFill>
                <a:latin typeface="微软雅黑" panose="020B0503020204020204" pitchFamily="34" charset="-122"/>
                <a:ea typeface="微软雅黑" panose="020B0503020204020204" pitchFamily="34" charset="-122"/>
              </a:rPr>
              <a:t>二、车辆贷款违约预测</a:t>
            </a:r>
            <a:r>
              <a:rPr lang="en-US" altLang="zh-CN" sz="2400" b="1" dirty="0">
                <a:solidFill>
                  <a:srgbClr val="70AD47"/>
                </a:solidFill>
                <a:latin typeface="微软雅黑" panose="020B0503020204020204" pitchFamily="34" charset="-122"/>
                <a:ea typeface="微软雅黑" panose="020B0503020204020204" pitchFamily="34" charset="-122"/>
              </a:rPr>
              <a:t>——</a:t>
            </a:r>
            <a:r>
              <a:rPr lang="zh-CN" altLang="en-US" sz="2400" b="1" dirty="0">
                <a:solidFill>
                  <a:srgbClr val="70AD47"/>
                </a:solidFill>
                <a:latin typeface="微软雅黑" panose="020B0503020204020204" pitchFamily="34" charset="-122"/>
                <a:ea typeface="微软雅黑" panose="020B0503020204020204" pitchFamily="34" charset="-122"/>
              </a:rPr>
              <a:t>数据分析</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0" y="280459"/>
            <a:ext cx="11815797" cy="750483"/>
            <a:chOff x="96869" y="286450"/>
            <a:chExt cx="11815797" cy="750483"/>
          </a:xfrm>
        </p:grpSpPr>
        <p:cxnSp>
          <p:nvCxnSpPr>
            <p:cNvPr id="34" name="直接连接符 33"/>
            <p:cNvCxnSpPr/>
            <p:nvPr/>
          </p:nvCxnSpPr>
          <p:spPr>
            <a:xfrm>
              <a:off x="545308" y="674435"/>
              <a:ext cx="11101385" cy="0"/>
            </a:xfrm>
            <a:prstGeom prst="line">
              <a:avLst/>
            </a:prstGeom>
            <a:ln>
              <a:solidFill>
                <a:srgbClr val="70AD47"/>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11797082" y="590368"/>
              <a:ext cx="115584" cy="151085"/>
              <a:chOff x="5280229" y="2677954"/>
              <a:chExt cx="291285" cy="380753"/>
            </a:xfrm>
          </p:grpSpPr>
          <p:sp>
            <p:nvSpPr>
              <p:cNvPr id="32" name="Freeform 56"/>
              <p:cNvSpPr>
                <a:spLocks noEditPoints="1"/>
              </p:cNvSpPr>
              <p:nvPr/>
            </p:nvSpPr>
            <p:spPr bwMode="auto">
              <a:xfrm>
                <a:off x="5280229" y="2677954"/>
                <a:ext cx="151885" cy="380752"/>
              </a:xfrm>
              <a:custGeom>
                <a:avLst/>
                <a:gdLst>
                  <a:gd name="T0" fmla="*/ 17 w 31"/>
                  <a:gd name="T1" fmla="*/ 0 h 77"/>
                  <a:gd name="T2" fmla="*/ 28 w 31"/>
                  <a:gd name="T3" fmla="*/ 5 h 77"/>
                  <a:gd name="T4" fmla="*/ 31 w 31"/>
                  <a:gd name="T5" fmla="*/ 18 h 77"/>
                  <a:gd name="T6" fmla="*/ 31 w 31"/>
                  <a:gd name="T7" fmla="*/ 63 h 77"/>
                  <a:gd name="T8" fmla="*/ 27 w 31"/>
                  <a:gd name="T9" fmla="*/ 74 h 77"/>
                  <a:gd name="T10" fmla="*/ 16 w 31"/>
                  <a:gd name="T11" fmla="*/ 77 h 77"/>
                  <a:gd name="T12" fmla="*/ 2 w 31"/>
                  <a:gd name="T13" fmla="*/ 72 h 77"/>
                  <a:gd name="T14" fmla="*/ 0 w 31"/>
                  <a:gd name="T15" fmla="*/ 57 h 77"/>
                  <a:gd name="T16" fmla="*/ 0 w 31"/>
                  <a:gd name="T17" fmla="*/ 21 h 77"/>
                  <a:gd name="T18" fmla="*/ 3 w 31"/>
                  <a:gd name="T19" fmla="*/ 6 h 77"/>
                  <a:gd name="T20" fmla="*/ 17 w 31"/>
                  <a:gd name="T21" fmla="*/ 0 h 77"/>
                  <a:gd name="T22" fmla="*/ 16 w 31"/>
                  <a:gd name="T23" fmla="*/ 70 h 77"/>
                  <a:gd name="T24" fmla="*/ 22 w 31"/>
                  <a:gd name="T25" fmla="*/ 59 h 77"/>
                  <a:gd name="T26" fmla="*/ 22 w 31"/>
                  <a:gd name="T27" fmla="*/ 17 h 77"/>
                  <a:gd name="T28" fmla="*/ 16 w 31"/>
                  <a:gd name="T29" fmla="*/ 7 h 77"/>
                  <a:gd name="T30" fmla="*/ 9 w 31"/>
                  <a:gd name="T31" fmla="*/ 17 h 77"/>
                  <a:gd name="T32" fmla="*/ 9 w 31"/>
                  <a:gd name="T33" fmla="*/ 20 h 77"/>
                  <a:gd name="T34" fmla="*/ 9 w 31"/>
                  <a:gd name="T35" fmla="*/ 23 h 77"/>
                  <a:gd name="T36" fmla="*/ 9 w 31"/>
                  <a:gd name="T37" fmla="*/ 35 h 77"/>
                  <a:gd name="T38" fmla="*/ 9 w 31"/>
                  <a:gd name="T39" fmla="*/ 48 h 77"/>
                  <a:gd name="T40" fmla="*/ 9 w 31"/>
                  <a:gd name="T41" fmla="*/ 59 h 77"/>
                  <a:gd name="T42" fmla="*/ 16 w 31"/>
                  <a:gd name="T43" fmla="*/ 7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 h="77">
                    <a:moveTo>
                      <a:pt x="17" y="0"/>
                    </a:moveTo>
                    <a:cubicBezTo>
                      <a:pt x="22" y="0"/>
                      <a:pt x="26" y="2"/>
                      <a:pt x="28" y="5"/>
                    </a:cubicBezTo>
                    <a:cubicBezTo>
                      <a:pt x="30" y="8"/>
                      <a:pt x="31" y="12"/>
                      <a:pt x="31" y="18"/>
                    </a:cubicBezTo>
                    <a:cubicBezTo>
                      <a:pt x="31" y="63"/>
                      <a:pt x="31" y="63"/>
                      <a:pt x="31" y="63"/>
                    </a:cubicBezTo>
                    <a:cubicBezTo>
                      <a:pt x="31" y="67"/>
                      <a:pt x="30" y="71"/>
                      <a:pt x="27" y="74"/>
                    </a:cubicBezTo>
                    <a:cubicBezTo>
                      <a:pt x="24" y="76"/>
                      <a:pt x="21" y="77"/>
                      <a:pt x="16" y="77"/>
                    </a:cubicBezTo>
                    <a:cubicBezTo>
                      <a:pt x="9" y="77"/>
                      <a:pt x="5" y="76"/>
                      <a:pt x="2" y="72"/>
                    </a:cubicBezTo>
                    <a:cubicBezTo>
                      <a:pt x="1" y="69"/>
                      <a:pt x="0" y="64"/>
                      <a:pt x="0" y="57"/>
                    </a:cubicBezTo>
                    <a:cubicBezTo>
                      <a:pt x="0" y="21"/>
                      <a:pt x="0" y="21"/>
                      <a:pt x="0" y="21"/>
                    </a:cubicBezTo>
                    <a:cubicBezTo>
                      <a:pt x="0" y="14"/>
                      <a:pt x="1" y="8"/>
                      <a:pt x="3" y="6"/>
                    </a:cubicBezTo>
                    <a:cubicBezTo>
                      <a:pt x="5" y="2"/>
                      <a:pt x="10" y="0"/>
                      <a:pt x="17" y="0"/>
                    </a:cubicBezTo>
                    <a:close/>
                    <a:moveTo>
                      <a:pt x="16" y="70"/>
                    </a:moveTo>
                    <a:cubicBezTo>
                      <a:pt x="20" y="70"/>
                      <a:pt x="22" y="66"/>
                      <a:pt x="22" y="59"/>
                    </a:cubicBezTo>
                    <a:cubicBezTo>
                      <a:pt x="22" y="17"/>
                      <a:pt x="22" y="17"/>
                      <a:pt x="22" y="17"/>
                    </a:cubicBezTo>
                    <a:cubicBezTo>
                      <a:pt x="22" y="10"/>
                      <a:pt x="20" y="7"/>
                      <a:pt x="16" y="7"/>
                    </a:cubicBezTo>
                    <a:cubicBezTo>
                      <a:pt x="11" y="7"/>
                      <a:pt x="9" y="11"/>
                      <a:pt x="9" y="17"/>
                    </a:cubicBezTo>
                    <a:cubicBezTo>
                      <a:pt x="9" y="20"/>
                      <a:pt x="9" y="20"/>
                      <a:pt x="9" y="20"/>
                    </a:cubicBezTo>
                    <a:cubicBezTo>
                      <a:pt x="9" y="23"/>
                      <a:pt x="9" y="23"/>
                      <a:pt x="9" y="23"/>
                    </a:cubicBezTo>
                    <a:cubicBezTo>
                      <a:pt x="9" y="35"/>
                      <a:pt x="9" y="35"/>
                      <a:pt x="9" y="35"/>
                    </a:cubicBezTo>
                    <a:cubicBezTo>
                      <a:pt x="9" y="48"/>
                      <a:pt x="9" y="48"/>
                      <a:pt x="9" y="48"/>
                    </a:cubicBezTo>
                    <a:cubicBezTo>
                      <a:pt x="9" y="59"/>
                      <a:pt x="9" y="59"/>
                      <a:pt x="9" y="59"/>
                    </a:cubicBezTo>
                    <a:cubicBezTo>
                      <a:pt x="9" y="66"/>
                      <a:pt x="11" y="70"/>
                      <a:pt x="16" y="70"/>
                    </a:cubicBezTo>
                    <a:close/>
                  </a:path>
                </a:pathLst>
              </a:custGeom>
              <a:solidFill>
                <a:srgbClr val="FFFFFF"/>
              </a:solidFill>
              <a:ln w="15875" cap="flat">
                <a:noFill/>
                <a:prstDash val="solid"/>
                <a:miter lim="800000"/>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cs typeface="+mn-ea"/>
                  <a:sym typeface="+mn-lt"/>
                </a:endParaRPr>
              </a:p>
            </p:txBody>
          </p:sp>
          <p:sp>
            <p:nvSpPr>
              <p:cNvPr id="33" name="Freeform 57"/>
              <p:cNvSpPr/>
              <p:nvPr/>
            </p:nvSpPr>
            <p:spPr bwMode="auto">
              <a:xfrm>
                <a:off x="5482048" y="2682116"/>
                <a:ext cx="89466" cy="376591"/>
              </a:xfrm>
              <a:custGeom>
                <a:avLst/>
                <a:gdLst>
                  <a:gd name="T0" fmla="*/ 0 w 18"/>
                  <a:gd name="T1" fmla="*/ 11 h 76"/>
                  <a:gd name="T2" fmla="*/ 11 w 18"/>
                  <a:gd name="T3" fmla="*/ 0 h 76"/>
                  <a:gd name="T4" fmla="*/ 18 w 18"/>
                  <a:gd name="T5" fmla="*/ 0 h 76"/>
                  <a:gd name="T6" fmla="*/ 18 w 18"/>
                  <a:gd name="T7" fmla="*/ 76 h 76"/>
                  <a:gd name="T8" fmla="*/ 8 w 18"/>
                  <a:gd name="T9" fmla="*/ 76 h 76"/>
                  <a:gd name="T10" fmla="*/ 8 w 18"/>
                  <a:gd name="T11" fmla="*/ 19 h 76"/>
                  <a:gd name="T12" fmla="*/ 0 w 18"/>
                  <a:gd name="T13" fmla="*/ 19 h 76"/>
                  <a:gd name="T14" fmla="*/ 0 w 18"/>
                  <a:gd name="T15" fmla="*/ 11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76">
                    <a:moveTo>
                      <a:pt x="0" y="11"/>
                    </a:moveTo>
                    <a:cubicBezTo>
                      <a:pt x="7" y="10"/>
                      <a:pt x="10" y="7"/>
                      <a:pt x="11" y="0"/>
                    </a:cubicBezTo>
                    <a:cubicBezTo>
                      <a:pt x="18" y="0"/>
                      <a:pt x="18" y="0"/>
                      <a:pt x="18" y="0"/>
                    </a:cubicBezTo>
                    <a:cubicBezTo>
                      <a:pt x="18" y="76"/>
                      <a:pt x="18" y="76"/>
                      <a:pt x="18" y="76"/>
                    </a:cubicBezTo>
                    <a:cubicBezTo>
                      <a:pt x="8" y="76"/>
                      <a:pt x="8" y="76"/>
                      <a:pt x="8" y="76"/>
                    </a:cubicBezTo>
                    <a:cubicBezTo>
                      <a:pt x="8" y="19"/>
                      <a:pt x="8" y="19"/>
                      <a:pt x="8" y="19"/>
                    </a:cubicBezTo>
                    <a:cubicBezTo>
                      <a:pt x="0" y="19"/>
                      <a:pt x="0" y="19"/>
                      <a:pt x="0" y="19"/>
                    </a:cubicBezTo>
                    <a:lnTo>
                      <a:pt x="0" y="11"/>
                    </a:lnTo>
                    <a:close/>
                  </a:path>
                </a:pathLst>
              </a:custGeom>
              <a:solidFill>
                <a:srgbClr val="FFFFFF"/>
              </a:solidFill>
              <a:ln w="15875" cap="flat">
                <a:noFill/>
                <a:prstDash val="solid"/>
                <a:miter lim="800000"/>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cs typeface="+mn-ea"/>
                  <a:sym typeface="+mn-lt"/>
                </a:endParaRPr>
              </a:p>
            </p:txBody>
          </p:sp>
        </p:grpSp>
        <p:sp>
          <p:nvSpPr>
            <p:cNvPr id="31" name="Freeform 8"/>
            <p:cNvSpPr/>
            <p:nvPr/>
          </p:nvSpPr>
          <p:spPr bwMode="auto">
            <a:xfrm>
              <a:off x="96869" y="286450"/>
              <a:ext cx="428625" cy="750483"/>
            </a:xfrm>
            <a:custGeom>
              <a:avLst/>
              <a:gdLst>
                <a:gd name="T0" fmla="*/ 0 w 560"/>
                <a:gd name="T1" fmla="*/ 0 h 973"/>
                <a:gd name="T2" fmla="*/ 516 w 560"/>
                <a:gd name="T3" fmla="*/ 420 h 973"/>
                <a:gd name="T4" fmla="*/ 516 w 560"/>
                <a:gd name="T5" fmla="*/ 552 h 973"/>
                <a:gd name="T6" fmla="*/ 0 w 560"/>
                <a:gd name="T7" fmla="*/ 973 h 973"/>
                <a:gd name="T8" fmla="*/ 0 w 560"/>
                <a:gd name="T9" fmla="*/ 0 h 973"/>
              </a:gdLst>
              <a:ahLst/>
              <a:cxnLst>
                <a:cxn ang="0">
                  <a:pos x="T0" y="T1"/>
                </a:cxn>
                <a:cxn ang="0">
                  <a:pos x="T2" y="T3"/>
                </a:cxn>
                <a:cxn ang="0">
                  <a:pos x="T4" y="T5"/>
                </a:cxn>
                <a:cxn ang="0">
                  <a:pos x="T6" y="T7"/>
                </a:cxn>
                <a:cxn ang="0">
                  <a:pos x="T8" y="T9"/>
                </a:cxn>
              </a:cxnLst>
              <a:rect l="0" t="0" r="r" b="b"/>
              <a:pathLst>
                <a:path w="560" h="973">
                  <a:moveTo>
                    <a:pt x="0" y="0"/>
                  </a:moveTo>
                  <a:lnTo>
                    <a:pt x="516" y="420"/>
                  </a:lnTo>
                  <a:cubicBezTo>
                    <a:pt x="560" y="457"/>
                    <a:pt x="560" y="516"/>
                    <a:pt x="516" y="552"/>
                  </a:cubicBezTo>
                  <a:lnTo>
                    <a:pt x="0" y="973"/>
                  </a:lnTo>
                  <a:lnTo>
                    <a:pt x="0" y="0"/>
                  </a:lnTo>
                  <a:close/>
                </a:path>
              </a:pathLst>
            </a:custGeom>
            <a:solidFill>
              <a:schemeClr val="accent6"/>
            </a:solidFill>
            <a:ln>
              <a:noFill/>
            </a:ln>
            <a:effectLst>
              <a:outerShdw blurRad="190500" dist="228600" dir="2700000" algn="ctr">
                <a:srgbClr val="000000">
                  <a:alpha val="30000"/>
                </a:srgbClr>
              </a:outerShdw>
            </a:effectLst>
          </p:spPr>
          <p:txBody>
            <a:bodyPr vert="horz" wrap="square" lIns="91440" tIns="45720" rIns="91440" bIns="45720" numCol="1" anchor="t" anchorCtr="0" compatLnSpc="1"/>
            <a:lstStyle/>
            <a:p>
              <a:endParaRPr lang="zh-CN" altLang="en-US"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37" name="组合 36"/>
          <p:cNvGrpSpPr/>
          <p:nvPr/>
        </p:nvGrpSpPr>
        <p:grpSpPr>
          <a:xfrm>
            <a:off x="11574654" y="6391026"/>
            <a:ext cx="508000" cy="405884"/>
            <a:chOff x="11646693" y="6376997"/>
            <a:chExt cx="508000" cy="405884"/>
          </a:xfrm>
        </p:grpSpPr>
        <p:grpSp>
          <p:nvGrpSpPr>
            <p:cNvPr id="38" name="组合 37"/>
            <p:cNvGrpSpPr/>
            <p:nvPr/>
          </p:nvGrpSpPr>
          <p:grpSpPr>
            <a:xfrm>
              <a:off x="11654407" y="6376997"/>
              <a:ext cx="405883" cy="405884"/>
              <a:chOff x="8759502" y="2020280"/>
              <a:chExt cx="2856164" cy="2856164"/>
            </a:xfrm>
          </p:grpSpPr>
          <p:sp>
            <p:nvSpPr>
              <p:cNvPr id="40" name="椭圆 39"/>
              <p:cNvSpPr/>
              <p:nvPr/>
            </p:nvSpPr>
            <p:spPr>
              <a:xfrm>
                <a:off x="8759502" y="2020280"/>
                <a:ext cx="2856164" cy="2856164"/>
              </a:xfrm>
              <a:prstGeom prst="ellipse">
                <a:avLst/>
              </a:prstGeom>
              <a:gradFill>
                <a:gsLst>
                  <a:gs pos="100000">
                    <a:srgbClr val="DEDEDE"/>
                  </a:gs>
                  <a:gs pos="0">
                    <a:srgbClr val="FBFBFB"/>
                  </a:gs>
                </a:gsLst>
                <a:lin ang="5400000" scaled="1"/>
              </a:gradFill>
              <a:ln w="19050" cap="flat">
                <a:gradFill>
                  <a:gsLst>
                    <a:gs pos="0">
                      <a:sysClr val="window" lastClr="FFFFFF"/>
                    </a:gs>
                    <a:gs pos="100000">
                      <a:srgbClr val="DDDDDD"/>
                    </a:gs>
                  </a:gsLst>
                  <a:lin ang="5400000" scaled="1"/>
                </a:gradFill>
                <a:prstDash val="solid"/>
                <a:miter lim="800000"/>
              </a:ln>
              <a:effectLst>
                <a:outerShdw blurRad="228600" dist="101600" dir="5400000" algn="t" rotWithShape="0">
                  <a:sysClr val="windowText" lastClr="000000">
                    <a:lumMod val="85000"/>
                    <a:lumOff val="15000"/>
                    <a:alpha val="33000"/>
                  </a:sysClr>
                </a:outerShdw>
              </a:effec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41" name="椭圆 40"/>
              <p:cNvSpPr/>
              <p:nvPr/>
            </p:nvSpPr>
            <p:spPr>
              <a:xfrm>
                <a:off x="8983923" y="2230172"/>
                <a:ext cx="2415590" cy="2415589"/>
              </a:xfrm>
              <a:prstGeom prst="ellipse">
                <a:avLst/>
              </a:prstGeom>
              <a:solidFill>
                <a:schemeClr val="accent6"/>
              </a:solidFill>
              <a:ln w="19050" cap="flat" cmpd="sng" algn="ctr">
                <a:gradFill flip="none" rotWithShape="1">
                  <a:gsLst>
                    <a:gs pos="2000">
                      <a:srgbClr val="FDFDFD"/>
                    </a:gs>
                    <a:gs pos="100000">
                      <a:srgbClr val="CBCDCE"/>
                    </a:gs>
                  </a:gsLst>
                  <a:lin ang="16200000" scaled="0"/>
                  <a:tileRect/>
                </a:gradFill>
                <a:prstDash val="solid"/>
                <a:miter lim="800000"/>
              </a:ln>
              <a:effectLst>
                <a:innerShdw blurRad="190500" dist="50800" dir="16200000">
                  <a:prstClr val="black">
                    <a:alpha val="4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cs typeface="+mn-ea"/>
                  <a:sym typeface="+mn-lt"/>
                </a:endParaRPr>
              </a:p>
            </p:txBody>
          </p:sp>
        </p:grpSp>
        <p:sp>
          <p:nvSpPr>
            <p:cNvPr id="39" name="文本框 38"/>
            <p:cNvSpPr txBox="1"/>
            <p:nvPr/>
          </p:nvSpPr>
          <p:spPr>
            <a:xfrm>
              <a:off x="11646693" y="6393916"/>
              <a:ext cx="508000" cy="368300"/>
            </a:xfrm>
            <a:prstGeom prst="rect">
              <a:avLst/>
            </a:prstGeom>
            <a:noFill/>
          </p:spPr>
          <p:txBody>
            <a:bodyPr wrap="square" rtlCol="0">
              <a:spAutoFit/>
            </a:bodyPr>
            <a:lstStyle/>
            <a:p>
              <a:r>
                <a:rPr lang="en-US" altLang="zh-CN" b="1" dirty="0">
                  <a:solidFill>
                    <a:schemeClr val="bg1"/>
                  </a:solidFill>
                  <a:latin typeface="Times New Roman" panose="02020603050405020304" pitchFamily="18" charset="0"/>
                  <a:cs typeface="Times New Roman" panose="02020603050405020304" pitchFamily="18" charset="0"/>
                </a:rPr>
                <a:t>06</a:t>
              </a:r>
            </a:p>
          </p:txBody>
        </p:sp>
      </p:grpSp>
      <p:sp>
        <p:nvSpPr>
          <p:cNvPr id="8" name="文本框 7"/>
          <p:cNvSpPr txBox="1"/>
          <p:nvPr/>
        </p:nvSpPr>
        <p:spPr>
          <a:xfrm>
            <a:off x="1107440" y="5638165"/>
            <a:ext cx="9192260" cy="757555"/>
          </a:xfrm>
          <a:prstGeom prst="rect">
            <a:avLst/>
          </a:prstGeom>
          <a:noFill/>
        </p:spPr>
        <p:txBody>
          <a:bodyPr wrap="square" rtlCol="0">
            <a:noAutofit/>
          </a:bodyPr>
          <a:lstStyle/>
          <a:p>
            <a:pPr indent="457200" algn="ctr"/>
            <a:r>
              <a:rPr lang="zh-CN" altLang="en-US" sz="2000" dirty="0">
                <a:latin typeface="微软雅黑" panose="020B0503020204020204" pitchFamily="34" charset="-122"/>
                <a:ea typeface="微软雅黑" panose="020B0503020204020204" pitchFamily="34" charset="-122"/>
                <a:cs typeface="+mn-ea"/>
              </a:rPr>
              <a:t>借款人出具信息越多越不容易违约</a:t>
            </a:r>
          </a:p>
        </p:txBody>
      </p:sp>
      <p:sp>
        <p:nvSpPr>
          <p:cNvPr id="4" name="文本框 3"/>
          <p:cNvSpPr txBox="1"/>
          <p:nvPr/>
        </p:nvSpPr>
        <p:spPr>
          <a:xfrm>
            <a:off x="1659255" y="2169795"/>
            <a:ext cx="4064000" cy="645160"/>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solidFill>
                  <a:schemeClr val="bg1"/>
                </a:solidFill>
                <a:latin typeface="微软雅黑" panose="020B0503020204020204" pitchFamily="34" charset="-122"/>
                <a:ea typeface="微软雅黑" panose="020B0503020204020204" pitchFamily="34" charset="-122"/>
                <a:sym typeface="+mn-ea"/>
              </a:rPr>
              <a:t>缺失缺失缺失值值值、重复值缺失值、重复值</a:t>
            </a:r>
            <a:endParaRPr lang="zh-CN" altLang="en-US"/>
          </a:p>
        </p:txBody>
      </p:sp>
      <p:pic>
        <p:nvPicPr>
          <p:cNvPr id="5" name="图片 4"/>
          <p:cNvPicPr>
            <a:picLocks noChangeAspect="1"/>
          </p:cNvPicPr>
          <p:nvPr/>
        </p:nvPicPr>
        <p:blipFill>
          <a:blip r:embed="rId4"/>
          <a:stretch>
            <a:fillRect/>
          </a:stretch>
        </p:blipFill>
        <p:spPr>
          <a:xfrm>
            <a:off x="656590" y="1779766"/>
            <a:ext cx="6847556" cy="3423778"/>
          </a:xfrm>
          <a:prstGeom prst="rect">
            <a:avLst/>
          </a:prstGeom>
          <a:solidFill>
            <a:srgbClr val="15B45D"/>
          </a:solidFill>
        </p:spPr>
      </p:pic>
      <p:pic>
        <p:nvPicPr>
          <p:cNvPr id="6" name="图片 5">
            <a:extLst>
              <a:ext uri="{FF2B5EF4-FFF2-40B4-BE49-F238E27FC236}">
                <a16:creationId xmlns:a16="http://schemas.microsoft.com/office/drawing/2014/main" id="{5AF72E52-A8E5-E4E5-8425-E67F71AE0F53}"/>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0033291" y="82095"/>
            <a:ext cx="1345348" cy="586349"/>
          </a:xfrm>
          <a:prstGeom prst="rect">
            <a:avLst/>
          </a:prstGeom>
        </p:spPr>
      </p:pic>
      <p:sp>
        <p:nvSpPr>
          <p:cNvPr id="7" name="文本框 6">
            <a:extLst>
              <a:ext uri="{FF2B5EF4-FFF2-40B4-BE49-F238E27FC236}">
                <a16:creationId xmlns:a16="http://schemas.microsoft.com/office/drawing/2014/main" id="{883C92E0-DD02-FE24-480C-24A19940AD47}"/>
              </a:ext>
            </a:extLst>
          </p:cNvPr>
          <p:cNvSpPr txBox="1"/>
          <p:nvPr/>
        </p:nvSpPr>
        <p:spPr>
          <a:xfrm>
            <a:off x="571217" y="190968"/>
            <a:ext cx="5290762" cy="461665"/>
          </a:xfrm>
          <a:prstGeom prst="rect">
            <a:avLst/>
          </a:prstGeom>
          <a:noFill/>
        </p:spPr>
        <p:txBody>
          <a:bodyPr wrap="square" rtlCol="0">
            <a:spAutoFit/>
          </a:bodyPr>
          <a:lstStyle/>
          <a:p>
            <a:r>
              <a:rPr lang="zh-CN" altLang="en-US" sz="2400" b="1" dirty="0">
                <a:solidFill>
                  <a:srgbClr val="70AD47"/>
                </a:solidFill>
                <a:latin typeface="微软雅黑" panose="020B0503020204020204" pitchFamily="34" charset="-122"/>
                <a:ea typeface="微软雅黑" panose="020B0503020204020204" pitchFamily="34" charset="-122"/>
              </a:rPr>
              <a:t>二、车辆贷款违约预测</a:t>
            </a:r>
            <a:r>
              <a:rPr lang="en-US" altLang="zh-CN" sz="2400" b="1" dirty="0">
                <a:solidFill>
                  <a:srgbClr val="70AD47"/>
                </a:solidFill>
                <a:latin typeface="微软雅黑" panose="020B0503020204020204" pitchFamily="34" charset="-122"/>
                <a:ea typeface="微软雅黑" panose="020B0503020204020204" pitchFamily="34" charset="-122"/>
              </a:rPr>
              <a:t>——</a:t>
            </a:r>
            <a:r>
              <a:rPr lang="zh-CN" altLang="en-US" sz="2400" b="1" dirty="0">
                <a:solidFill>
                  <a:srgbClr val="70AD47"/>
                </a:solidFill>
                <a:latin typeface="微软雅黑" panose="020B0503020204020204" pitchFamily="34" charset="-122"/>
                <a:ea typeface="微软雅黑" panose="020B0503020204020204" pitchFamily="34" charset="-122"/>
              </a:rPr>
              <a:t>数据分析</a:t>
            </a:r>
          </a:p>
        </p:txBody>
      </p:sp>
      <p:sp>
        <p:nvSpPr>
          <p:cNvPr id="10" name="文本框 9">
            <a:extLst>
              <a:ext uri="{FF2B5EF4-FFF2-40B4-BE49-F238E27FC236}">
                <a16:creationId xmlns:a16="http://schemas.microsoft.com/office/drawing/2014/main" id="{A262A895-920F-7554-A417-B000102A4BCC}"/>
              </a:ext>
            </a:extLst>
          </p:cNvPr>
          <p:cNvSpPr txBox="1"/>
          <p:nvPr/>
        </p:nvSpPr>
        <p:spPr>
          <a:xfrm>
            <a:off x="656590" y="1023305"/>
            <a:ext cx="4064000" cy="39878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cs typeface="+mn-ea"/>
              </a:rPr>
              <a:t>2. </a:t>
            </a:r>
            <a:r>
              <a:rPr lang="zh-CN" altLang="en-US" sz="2000" dirty="0">
                <a:latin typeface="微软雅黑" panose="020B0503020204020204" pitchFamily="34" charset="-122"/>
                <a:ea typeface="微软雅黑" panose="020B0503020204020204" pitchFamily="34" charset="-122"/>
                <a:cs typeface="+mn-ea"/>
              </a:rPr>
              <a:t>数据描述性分析</a:t>
            </a:r>
          </a:p>
        </p:txBody>
      </p:sp>
      <p:graphicFrame>
        <p:nvGraphicFramePr>
          <p:cNvPr id="3" name="表格 2">
            <a:extLst>
              <a:ext uri="{FF2B5EF4-FFF2-40B4-BE49-F238E27FC236}">
                <a16:creationId xmlns:a16="http://schemas.microsoft.com/office/drawing/2014/main" id="{CE77C3F6-BFFA-E945-F0E1-EE79306EA97E}"/>
              </a:ext>
            </a:extLst>
          </p:cNvPr>
          <p:cNvGraphicFramePr/>
          <p:nvPr>
            <p:custDataLst>
              <p:tags r:id="rId1"/>
            </p:custDataLst>
            <p:extLst>
              <p:ext uri="{D42A27DB-BD31-4B8C-83A1-F6EECF244321}">
                <p14:modId xmlns:p14="http://schemas.microsoft.com/office/powerpoint/2010/main" val="1921351896"/>
              </p:ext>
            </p:extLst>
          </p:nvPr>
        </p:nvGraphicFramePr>
        <p:xfrm>
          <a:off x="7808823" y="2128506"/>
          <a:ext cx="4064000" cy="815813"/>
        </p:xfrm>
        <a:graphic>
          <a:graphicData uri="http://schemas.openxmlformats.org/drawingml/2006/table">
            <a:tbl>
              <a:tblPr firstRow="1" bandRow="1">
                <a:tableStyleId>{93296810-A885-4BE3-A3E7-6D5BEEA58F35}</a:tableStyleId>
              </a:tblPr>
              <a:tblGrid>
                <a:gridCol w="988028">
                  <a:extLst>
                    <a:ext uri="{9D8B030D-6E8A-4147-A177-3AD203B41FA5}">
                      <a16:colId xmlns:a16="http://schemas.microsoft.com/office/drawing/2014/main" val="20000"/>
                    </a:ext>
                  </a:extLst>
                </a:gridCol>
                <a:gridCol w="928521">
                  <a:extLst>
                    <a:ext uri="{9D8B030D-6E8A-4147-A177-3AD203B41FA5}">
                      <a16:colId xmlns:a16="http://schemas.microsoft.com/office/drawing/2014/main" val="20001"/>
                    </a:ext>
                  </a:extLst>
                </a:gridCol>
                <a:gridCol w="709647">
                  <a:extLst>
                    <a:ext uri="{9D8B030D-6E8A-4147-A177-3AD203B41FA5}">
                      <a16:colId xmlns:a16="http://schemas.microsoft.com/office/drawing/2014/main" val="20002"/>
                    </a:ext>
                  </a:extLst>
                </a:gridCol>
                <a:gridCol w="1437804">
                  <a:extLst>
                    <a:ext uri="{9D8B030D-6E8A-4147-A177-3AD203B41FA5}">
                      <a16:colId xmlns:a16="http://schemas.microsoft.com/office/drawing/2014/main" val="20003"/>
                    </a:ext>
                  </a:extLst>
                </a:gridCol>
              </a:tblGrid>
              <a:tr h="267173">
                <a:tc>
                  <a:txBody>
                    <a:bodyPr/>
                    <a:lstStyle/>
                    <a:p>
                      <a:pPr algn="ctr" fontAlgn="ctr"/>
                      <a:r>
                        <a:rPr lang="en-US" altLang="zh-CN" sz="1200" u="none" strike="noStrike" dirty="0" err="1">
                          <a:effectLst/>
                          <a:latin typeface="微软雅黑" panose="020B0503020204020204" pitchFamily="34" charset="-122"/>
                          <a:ea typeface="微软雅黑" panose="020B0503020204020204" pitchFamily="34" charset="-122"/>
                        </a:rPr>
                        <a:t>Driving_flag</a:t>
                      </a:r>
                      <a:endParaRPr lang="en-US" altLang="zh-CN" sz="1200" u="none" strike="noStrike" dirty="0">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fontAlgn="ctr"/>
                      <a:r>
                        <a:rPr lang="en-US" sz="1200" u="none" strike="noStrike" dirty="0">
                          <a:effectLst/>
                          <a:latin typeface="微软雅黑" panose="020B0503020204020204" pitchFamily="34" charset="-122"/>
                          <a:ea typeface="微软雅黑" panose="020B0503020204020204" pitchFamily="34" charset="-122"/>
                        </a:rPr>
                        <a:t>default0</a:t>
                      </a:r>
                      <a:endParaRPr lang="zh-CN" altLang="en-US" sz="1200" u="none" strike="noStrike" dirty="0">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fontAlgn="ctr"/>
                      <a:r>
                        <a:rPr lang="en-US" sz="1200" u="none" strike="noStrike" dirty="0">
                          <a:effectLst/>
                          <a:latin typeface="微软雅黑" panose="020B0503020204020204" pitchFamily="34" charset="-122"/>
                          <a:ea typeface="微软雅黑" panose="020B0503020204020204" pitchFamily="34" charset="-122"/>
                        </a:rPr>
                        <a:t>default1</a:t>
                      </a:r>
                    </a:p>
                  </a:txBody>
                  <a:tcPr marL="4763" marR="4763" marT="4763" marB="0" anchor="ctr"/>
                </a:tc>
                <a:tc>
                  <a:txBody>
                    <a:bodyPr/>
                    <a:lstStyle/>
                    <a:p>
                      <a:pPr algn="ctr" fontAlgn="ctr"/>
                      <a:r>
                        <a:rPr lang="en-US" altLang="zh-CN" sz="1200" u="none" strike="noStrike" dirty="0">
                          <a:effectLst/>
                          <a:latin typeface="微软雅黑" panose="020B0503020204020204" pitchFamily="34" charset="-122"/>
                          <a:ea typeface="微软雅黑" panose="020B0503020204020204" pitchFamily="34" charset="-122"/>
                        </a:rPr>
                        <a:t>default1/default0</a:t>
                      </a:r>
                    </a:p>
                  </a:txBody>
                  <a:tcPr marL="4763" marR="4763" marT="4763" marB="0" anchor="ctr"/>
                </a:tc>
                <a:extLst>
                  <a:ext uri="{0D108BD9-81ED-4DB2-BD59-A6C34878D82A}">
                    <a16:rowId xmlns:a16="http://schemas.microsoft.com/office/drawing/2014/main" val="10000"/>
                  </a:ext>
                </a:extLst>
              </a:tr>
              <a:tr h="256026">
                <a:tc>
                  <a:txBody>
                    <a:bodyPr/>
                    <a:lstStyle/>
                    <a:p>
                      <a:pPr algn="ctr">
                        <a:buNone/>
                      </a:pPr>
                      <a:r>
                        <a:rPr lang="en-US" altLang="zh-CN" sz="1200" dirty="0">
                          <a:latin typeface="微软雅黑" panose="020B0503020204020204" pitchFamily="34" charset="-122"/>
                          <a:ea typeface="微软雅黑" panose="020B0503020204020204" pitchFamily="34" charset="-122"/>
                        </a:rPr>
                        <a:t>0</a:t>
                      </a:r>
                      <a:endParaRPr lang="zh-CN" altLang="en-US" sz="1200" dirty="0">
                        <a:latin typeface="微软雅黑" panose="020B0503020204020204" pitchFamily="34" charset="-122"/>
                        <a:ea typeface="微软雅黑" panose="020B0503020204020204" pitchFamily="34" charset="-122"/>
                      </a:endParaRPr>
                    </a:p>
                  </a:txBody>
                  <a:tcPr/>
                </a:tc>
                <a:tc>
                  <a:txBody>
                    <a:bodyPr/>
                    <a:lstStyle/>
                    <a:p>
                      <a:pPr algn="ctr">
                        <a:buNone/>
                      </a:pPr>
                      <a:r>
                        <a:rPr lang="en-US" altLang="zh-CN" sz="1200" b="0" u="none" strike="noStrike" dirty="0">
                          <a:solidFill>
                            <a:srgbClr val="000000"/>
                          </a:solidFill>
                          <a:effectLst/>
                          <a:latin typeface="微软雅黑" panose="020B0503020204020204" pitchFamily="34" charset="-122"/>
                          <a:ea typeface="微软雅黑" panose="020B0503020204020204" pitchFamily="34" charset="-122"/>
                        </a:rPr>
                        <a:t>120545</a:t>
                      </a:r>
                      <a:endParaRPr lang="zh-CN" altLang="en-US" sz="1200" dirty="0">
                        <a:latin typeface="微软雅黑" panose="020B0503020204020204" pitchFamily="34" charset="-122"/>
                        <a:ea typeface="微软雅黑" panose="020B0503020204020204" pitchFamily="34" charset="-122"/>
                      </a:endParaRPr>
                    </a:p>
                  </a:txBody>
                  <a:tcPr/>
                </a:tc>
                <a:tc>
                  <a:txBody>
                    <a:bodyPr/>
                    <a:lstStyle/>
                    <a:p>
                      <a:pPr algn="ctr" fontAlgn="ctr"/>
                      <a:r>
                        <a:rPr lang="en-US" altLang="zh-CN" sz="1200" b="0" u="none" strike="noStrike" dirty="0">
                          <a:solidFill>
                            <a:srgbClr val="000000"/>
                          </a:solidFill>
                          <a:effectLst/>
                          <a:latin typeface="微软雅黑" panose="020B0503020204020204" pitchFamily="34" charset="-122"/>
                          <a:ea typeface="微软雅黑" panose="020B0503020204020204" pitchFamily="34" charset="-122"/>
                        </a:rPr>
                        <a:t>26003</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tc>
                <a:tc>
                  <a:txBody>
                    <a:bodyPr/>
                    <a:lstStyle/>
                    <a:p>
                      <a:pPr algn="ctr">
                        <a:buNone/>
                      </a:pPr>
                      <a:r>
                        <a:rPr lang="en-US" altLang="zh-CN" sz="1200" dirty="0">
                          <a:latin typeface="微软雅黑" panose="020B0503020204020204" pitchFamily="34" charset="-122"/>
                          <a:ea typeface="微软雅黑" panose="020B0503020204020204" pitchFamily="34" charset="-122"/>
                        </a:rPr>
                        <a:t>0.2157</a:t>
                      </a:r>
                    </a:p>
                  </a:txBody>
                  <a:tcPr/>
                </a:tc>
                <a:extLst>
                  <a:ext uri="{0D108BD9-81ED-4DB2-BD59-A6C34878D82A}">
                    <a16:rowId xmlns:a16="http://schemas.microsoft.com/office/drawing/2014/main" val="10001"/>
                  </a:ext>
                </a:extLst>
              </a:tr>
              <a:tr h="234318">
                <a:tc>
                  <a:txBody>
                    <a:bodyPr/>
                    <a:lstStyle/>
                    <a:p>
                      <a:pPr algn="ctr">
                        <a:buNone/>
                      </a:pPr>
                      <a:r>
                        <a:rPr lang="en-US" altLang="zh-CN" sz="1200" dirty="0">
                          <a:latin typeface="微软雅黑" panose="020B0503020204020204" pitchFamily="34" charset="-122"/>
                          <a:ea typeface="微软雅黑" panose="020B0503020204020204" pitchFamily="34" charset="-122"/>
                        </a:rPr>
                        <a:t>1</a:t>
                      </a:r>
                      <a:endParaRPr lang="zh-CN" altLang="en-US" sz="1200" dirty="0">
                        <a:latin typeface="微软雅黑" panose="020B0503020204020204" pitchFamily="34" charset="-122"/>
                        <a:ea typeface="微软雅黑" panose="020B0503020204020204" pitchFamily="34" charset="-122"/>
                      </a:endParaRPr>
                    </a:p>
                  </a:txBody>
                  <a:tcPr/>
                </a:tc>
                <a:tc>
                  <a:txBody>
                    <a:bodyPr/>
                    <a:lstStyle/>
                    <a:p>
                      <a:pPr algn="ctr" fontAlgn="ctr"/>
                      <a:r>
                        <a:rPr lang="en-US" altLang="zh-CN" sz="1200" b="0" u="none" strike="noStrike" dirty="0">
                          <a:solidFill>
                            <a:srgbClr val="000000"/>
                          </a:solidFill>
                          <a:effectLst/>
                          <a:latin typeface="微软雅黑" panose="020B0503020204020204" pitchFamily="34" charset="-122"/>
                          <a:ea typeface="微软雅黑" panose="020B0503020204020204" pitchFamily="34" charset="-122"/>
                        </a:rPr>
                        <a:t>2910</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tc>
                <a:tc>
                  <a:txBody>
                    <a:bodyPr/>
                    <a:lstStyle/>
                    <a:p>
                      <a:pPr algn="ctr">
                        <a:buNone/>
                      </a:pPr>
                      <a:r>
                        <a:rPr lang="en-US" altLang="zh-CN" sz="1200" dirty="0">
                          <a:latin typeface="微软雅黑" panose="020B0503020204020204" pitchFamily="34" charset="-122"/>
                          <a:ea typeface="微软雅黑" panose="020B0503020204020204" pitchFamily="34" charset="-122"/>
                        </a:rPr>
                        <a:t>542</a:t>
                      </a:r>
                    </a:p>
                  </a:txBody>
                  <a:tcPr/>
                </a:tc>
                <a:tc>
                  <a:txBody>
                    <a:bodyPr/>
                    <a:lstStyle/>
                    <a:p>
                      <a:pPr algn="ctr" fontAlgn="ctr"/>
                      <a:r>
                        <a:rPr lang="en-US" altLang="zh-CN" sz="1200" b="0" u="none" strike="noStrike" dirty="0">
                          <a:solidFill>
                            <a:srgbClr val="000000"/>
                          </a:solidFill>
                          <a:effectLst/>
                          <a:latin typeface="微软雅黑" panose="020B0503020204020204" pitchFamily="34" charset="-122"/>
                          <a:ea typeface="微软雅黑" panose="020B0503020204020204" pitchFamily="34" charset="-122"/>
                        </a:rPr>
                        <a:t>0.1863</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2"/>
                  </a:ext>
                </a:extLst>
              </a:tr>
            </a:tbl>
          </a:graphicData>
        </a:graphic>
      </p:graphicFrame>
      <p:graphicFrame>
        <p:nvGraphicFramePr>
          <p:cNvPr id="9" name="表格 8">
            <a:extLst>
              <a:ext uri="{FF2B5EF4-FFF2-40B4-BE49-F238E27FC236}">
                <a16:creationId xmlns:a16="http://schemas.microsoft.com/office/drawing/2014/main" id="{97521664-42E1-7F83-AEA0-1EE233C5B9DE}"/>
              </a:ext>
            </a:extLst>
          </p:cNvPr>
          <p:cNvGraphicFramePr/>
          <p:nvPr>
            <p:custDataLst>
              <p:tags r:id="rId2"/>
            </p:custDataLst>
            <p:extLst>
              <p:ext uri="{D42A27DB-BD31-4B8C-83A1-F6EECF244321}">
                <p14:modId xmlns:p14="http://schemas.microsoft.com/office/powerpoint/2010/main" val="1714369651"/>
              </p:ext>
            </p:extLst>
          </p:nvPr>
        </p:nvGraphicFramePr>
        <p:xfrm>
          <a:off x="7808823" y="3649877"/>
          <a:ext cx="4063999" cy="930548"/>
        </p:xfrm>
        <a:graphic>
          <a:graphicData uri="http://schemas.openxmlformats.org/drawingml/2006/table">
            <a:tbl>
              <a:tblPr firstRow="1" bandRow="1">
                <a:tableStyleId>{93296810-A885-4BE3-A3E7-6D5BEEA58F35}</a:tableStyleId>
              </a:tblPr>
              <a:tblGrid>
                <a:gridCol w="1098432">
                  <a:extLst>
                    <a:ext uri="{9D8B030D-6E8A-4147-A177-3AD203B41FA5}">
                      <a16:colId xmlns:a16="http://schemas.microsoft.com/office/drawing/2014/main" val="20000"/>
                    </a:ext>
                  </a:extLst>
                </a:gridCol>
                <a:gridCol w="818116">
                  <a:extLst>
                    <a:ext uri="{9D8B030D-6E8A-4147-A177-3AD203B41FA5}">
                      <a16:colId xmlns:a16="http://schemas.microsoft.com/office/drawing/2014/main" val="20001"/>
                    </a:ext>
                  </a:extLst>
                </a:gridCol>
                <a:gridCol w="709647">
                  <a:extLst>
                    <a:ext uri="{9D8B030D-6E8A-4147-A177-3AD203B41FA5}">
                      <a16:colId xmlns:a16="http://schemas.microsoft.com/office/drawing/2014/main" val="20002"/>
                    </a:ext>
                  </a:extLst>
                </a:gridCol>
                <a:gridCol w="1437804">
                  <a:extLst>
                    <a:ext uri="{9D8B030D-6E8A-4147-A177-3AD203B41FA5}">
                      <a16:colId xmlns:a16="http://schemas.microsoft.com/office/drawing/2014/main" val="20003"/>
                    </a:ext>
                  </a:extLst>
                </a:gridCol>
              </a:tblGrid>
              <a:tr h="372961">
                <a:tc>
                  <a:txBody>
                    <a:bodyPr/>
                    <a:lstStyle/>
                    <a:p>
                      <a:pPr algn="ctr" fontAlgn="ctr"/>
                      <a:r>
                        <a:rPr lang="en-US" altLang="zh-CN" sz="1200" u="none" strike="noStrike" dirty="0" err="1">
                          <a:effectLst/>
                          <a:latin typeface="微软雅黑" panose="020B0503020204020204" pitchFamily="34" charset="-122"/>
                          <a:ea typeface="微软雅黑" panose="020B0503020204020204" pitchFamily="34" charset="-122"/>
                        </a:rPr>
                        <a:t>passport_flag</a:t>
                      </a:r>
                      <a:endParaRPr lang="en-US" altLang="zh-CN" sz="1200" u="none" strike="noStrike" dirty="0">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fontAlgn="ctr"/>
                      <a:r>
                        <a:rPr lang="en-US" sz="1200" u="none" strike="noStrike" dirty="0">
                          <a:effectLst/>
                          <a:latin typeface="微软雅黑" panose="020B0503020204020204" pitchFamily="34" charset="-122"/>
                          <a:ea typeface="微软雅黑" panose="020B0503020204020204" pitchFamily="34" charset="-122"/>
                        </a:rPr>
                        <a:t>default0</a:t>
                      </a:r>
                      <a:endParaRPr lang="zh-CN" altLang="en-US" sz="1200" u="none" strike="noStrike" dirty="0">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fontAlgn="ctr"/>
                      <a:r>
                        <a:rPr lang="en-US" sz="1200" u="none" strike="noStrike" dirty="0">
                          <a:effectLst/>
                          <a:latin typeface="微软雅黑" panose="020B0503020204020204" pitchFamily="34" charset="-122"/>
                          <a:ea typeface="微软雅黑" panose="020B0503020204020204" pitchFamily="34" charset="-122"/>
                        </a:rPr>
                        <a:t>default1</a:t>
                      </a:r>
                    </a:p>
                  </a:txBody>
                  <a:tcPr marL="4763" marR="4763" marT="4763" marB="0" anchor="ctr"/>
                </a:tc>
                <a:tc>
                  <a:txBody>
                    <a:bodyPr/>
                    <a:lstStyle/>
                    <a:p>
                      <a:pPr algn="ctr" fontAlgn="ctr"/>
                      <a:r>
                        <a:rPr lang="en-US" altLang="zh-CN" sz="1200" u="none" strike="noStrike" dirty="0">
                          <a:effectLst/>
                          <a:latin typeface="微软雅黑" panose="020B0503020204020204" pitchFamily="34" charset="-122"/>
                          <a:ea typeface="微软雅黑" panose="020B0503020204020204" pitchFamily="34" charset="-122"/>
                        </a:rPr>
                        <a:t>default1/default0</a:t>
                      </a:r>
                    </a:p>
                  </a:txBody>
                  <a:tcPr marL="4763" marR="4763" marT="4763" marB="0" anchor="ctr"/>
                </a:tc>
                <a:extLst>
                  <a:ext uri="{0D108BD9-81ED-4DB2-BD59-A6C34878D82A}">
                    <a16:rowId xmlns:a16="http://schemas.microsoft.com/office/drawing/2014/main" val="10000"/>
                  </a:ext>
                </a:extLst>
              </a:tr>
              <a:tr h="281462">
                <a:tc>
                  <a:txBody>
                    <a:bodyPr/>
                    <a:lstStyle/>
                    <a:p>
                      <a:pPr algn="ctr">
                        <a:buNone/>
                      </a:pPr>
                      <a:r>
                        <a:rPr lang="en-US" altLang="zh-CN" sz="1200" dirty="0">
                          <a:latin typeface="微软雅黑" panose="020B0503020204020204" pitchFamily="34" charset="-122"/>
                          <a:ea typeface="微软雅黑" panose="020B0503020204020204" pitchFamily="34" charset="-122"/>
                        </a:rPr>
                        <a:t>0</a:t>
                      </a:r>
                      <a:endParaRPr lang="zh-CN" altLang="en-US" sz="1200" dirty="0">
                        <a:latin typeface="微软雅黑" panose="020B0503020204020204" pitchFamily="34" charset="-122"/>
                        <a:ea typeface="微软雅黑" panose="020B0503020204020204" pitchFamily="34" charset="-122"/>
                      </a:endParaRPr>
                    </a:p>
                  </a:txBody>
                  <a:tcPr/>
                </a:tc>
                <a:tc>
                  <a:txBody>
                    <a:bodyPr/>
                    <a:lstStyle/>
                    <a:p>
                      <a:pPr algn="ctr">
                        <a:buNone/>
                      </a:pPr>
                      <a:r>
                        <a:rPr lang="en-US" altLang="zh-CN" sz="1200" b="0" u="none" strike="noStrike" dirty="0">
                          <a:solidFill>
                            <a:srgbClr val="000000"/>
                          </a:solidFill>
                          <a:effectLst/>
                          <a:latin typeface="微软雅黑" panose="020B0503020204020204" pitchFamily="34" charset="-122"/>
                          <a:ea typeface="微软雅黑" panose="020B0503020204020204" pitchFamily="34" charset="-122"/>
                        </a:rPr>
                        <a:t>123171</a:t>
                      </a:r>
                      <a:endParaRPr lang="zh-CN" altLang="en-US" sz="1200" dirty="0">
                        <a:latin typeface="微软雅黑" panose="020B0503020204020204" pitchFamily="34" charset="-122"/>
                        <a:ea typeface="微软雅黑" panose="020B0503020204020204" pitchFamily="34" charset="-122"/>
                      </a:endParaRPr>
                    </a:p>
                  </a:txBody>
                  <a:tcPr/>
                </a:tc>
                <a:tc>
                  <a:txBody>
                    <a:bodyPr/>
                    <a:lstStyle/>
                    <a:p>
                      <a:pPr algn="ctr" fontAlgn="ctr"/>
                      <a:r>
                        <a:rPr lang="en-US" altLang="zh-CN" sz="1200" b="0" u="none" strike="noStrike" dirty="0">
                          <a:solidFill>
                            <a:srgbClr val="000000"/>
                          </a:solidFill>
                          <a:effectLst/>
                          <a:latin typeface="微软雅黑" panose="020B0503020204020204" pitchFamily="34" charset="-122"/>
                          <a:ea typeface="微软雅黑" panose="020B0503020204020204" pitchFamily="34" charset="-122"/>
                        </a:rPr>
                        <a:t>26506</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tc>
                <a:tc>
                  <a:txBody>
                    <a:bodyPr/>
                    <a:lstStyle/>
                    <a:p>
                      <a:pPr algn="ctr">
                        <a:buNone/>
                      </a:pPr>
                      <a:r>
                        <a:rPr lang="en-US" altLang="zh-CN" sz="1200" dirty="0">
                          <a:latin typeface="微软雅黑" panose="020B0503020204020204" pitchFamily="34" charset="-122"/>
                          <a:ea typeface="微软雅黑" panose="020B0503020204020204" pitchFamily="34" charset="-122"/>
                        </a:rPr>
                        <a:t>0.2157</a:t>
                      </a:r>
                    </a:p>
                  </a:txBody>
                  <a:tcPr/>
                </a:tc>
                <a:extLst>
                  <a:ext uri="{0D108BD9-81ED-4DB2-BD59-A6C34878D82A}">
                    <a16:rowId xmlns:a16="http://schemas.microsoft.com/office/drawing/2014/main" val="10001"/>
                  </a:ext>
                </a:extLst>
              </a:tr>
              <a:tr h="276125">
                <a:tc>
                  <a:txBody>
                    <a:bodyPr/>
                    <a:lstStyle/>
                    <a:p>
                      <a:pPr algn="ctr">
                        <a:buNone/>
                      </a:pPr>
                      <a:r>
                        <a:rPr lang="en-US" altLang="zh-CN" sz="1200" dirty="0">
                          <a:latin typeface="微软雅黑" panose="020B0503020204020204" pitchFamily="34" charset="-122"/>
                          <a:ea typeface="微软雅黑" panose="020B0503020204020204" pitchFamily="34" charset="-122"/>
                        </a:rPr>
                        <a:t>1</a:t>
                      </a:r>
                      <a:endParaRPr lang="zh-CN" altLang="en-US" sz="1200" dirty="0">
                        <a:latin typeface="微软雅黑" panose="020B0503020204020204" pitchFamily="34" charset="-122"/>
                        <a:ea typeface="微软雅黑" panose="020B0503020204020204" pitchFamily="34" charset="-122"/>
                      </a:endParaRPr>
                    </a:p>
                  </a:txBody>
                  <a:tcPr/>
                </a:tc>
                <a:tc>
                  <a:txBody>
                    <a:bodyPr/>
                    <a:lstStyle/>
                    <a:p>
                      <a:pPr algn="ctr" fontAlgn="ctr"/>
                      <a:r>
                        <a:rPr lang="en-US" altLang="zh-CN" sz="1200" b="0" u="none" strike="noStrike" dirty="0">
                          <a:solidFill>
                            <a:srgbClr val="000000"/>
                          </a:solidFill>
                          <a:effectLst/>
                          <a:latin typeface="微软雅黑" panose="020B0503020204020204" pitchFamily="34" charset="-122"/>
                          <a:ea typeface="微软雅黑" panose="020B0503020204020204" pitchFamily="34" charset="-122"/>
                        </a:rPr>
                        <a:t>284</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tc>
                <a:tc>
                  <a:txBody>
                    <a:bodyPr/>
                    <a:lstStyle/>
                    <a:p>
                      <a:pPr algn="ctr">
                        <a:buNone/>
                      </a:pPr>
                      <a:r>
                        <a:rPr lang="en-US" altLang="zh-CN" sz="1200" dirty="0">
                          <a:latin typeface="微软雅黑" panose="020B0503020204020204" pitchFamily="34" charset="-122"/>
                          <a:ea typeface="微软雅黑" panose="020B0503020204020204" pitchFamily="34" charset="-122"/>
                        </a:rPr>
                        <a:t>39</a:t>
                      </a:r>
                    </a:p>
                  </a:txBody>
                  <a:tcPr/>
                </a:tc>
                <a:tc>
                  <a:txBody>
                    <a:bodyPr/>
                    <a:lstStyle/>
                    <a:p>
                      <a:pPr algn="ctr" fontAlgn="ctr"/>
                      <a:r>
                        <a:rPr lang="en-US" altLang="zh-CN" sz="1200" b="0" u="none" strike="noStrike" dirty="0">
                          <a:solidFill>
                            <a:srgbClr val="000000"/>
                          </a:solidFill>
                          <a:effectLst/>
                          <a:latin typeface="微软雅黑" panose="020B0503020204020204" pitchFamily="34" charset="-122"/>
                          <a:ea typeface="微软雅黑" panose="020B0503020204020204" pitchFamily="34" charset="-122"/>
                        </a:rPr>
                        <a:t>0.1373</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939860" y="657966"/>
            <a:ext cx="13422191" cy="6911234"/>
            <a:chOff x="-1039190" y="657966"/>
            <a:chExt cx="13521522" cy="7089598"/>
          </a:xfrm>
        </p:grpSpPr>
        <p:pic>
          <p:nvPicPr>
            <p:cNvPr id="57" name="图片 56"/>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flipH="1">
              <a:off x="7863005" y="687775"/>
              <a:ext cx="4619327" cy="3265864"/>
            </a:xfrm>
            <a:prstGeom prst="rect">
              <a:avLst/>
            </a:prstGeom>
            <a:effectLst>
              <a:outerShdw blurRad="50800" dist="38100" dir="2700000" algn="tl" rotWithShape="0">
                <a:prstClr val="black">
                  <a:alpha val="40000"/>
                </a:prstClr>
              </a:outerShdw>
              <a:softEdge rad="12700"/>
            </a:effectLst>
          </p:spPr>
        </p:pic>
        <p:pic>
          <p:nvPicPr>
            <p:cNvPr id="56" name="图片占位符 8"/>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flipH="1">
              <a:off x="-1039190" y="1494870"/>
              <a:ext cx="6252694" cy="625269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43" name="图片 42"/>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rot="275796">
              <a:off x="2223625" y="657966"/>
              <a:ext cx="6995893" cy="699589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grpSp>
      <p:grpSp>
        <p:nvGrpSpPr>
          <p:cNvPr id="2" name="组合 1"/>
          <p:cNvGrpSpPr/>
          <p:nvPr/>
        </p:nvGrpSpPr>
        <p:grpSpPr>
          <a:xfrm>
            <a:off x="4669527" y="1698421"/>
            <a:ext cx="3670895" cy="4123285"/>
            <a:chOff x="4669527" y="1698421"/>
            <a:chExt cx="3670895" cy="4123285"/>
          </a:xfrm>
        </p:grpSpPr>
        <p:sp>
          <p:nvSpPr>
            <p:cNvPr id="45" name="文本框 44"/>
            <p:cNvSpPr txBox="1"/>
            <p:nvPr/>
          </p:nvSpPr>
          <p:spPr>
            <a:xfrm>
              <a:off x="5147279" y="1698421"/>
              <a:ext cx="3193143" cy="2245360"/>
            </a:xfrm>
            <a:prstGeom prst="rect">
              <a:avLst/>
            </a:prstGeom>
            <a:noFill/>
            <a:ln>
              <a:noFill/>
            </a:ln>
            <a:effectLst>
              <a:outerShdw blurRad="50800" dist="38100" algn="l"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altLang="zh-CN" sz="14000" dirty="0">
                  <a:solidFill>
                    <a:schemeClr val="accent6"/>
                  </a:solidFill>
                  <a:latin typeface="Times New Roman" panose="02020603050405020304" pitchFamily="18" charset="0"/>
                  <a:cs typeface="Times New Roman" panose="02020603050405020304" pitchFamily="18" charset="0"/>
                  <a:sym typeface="+mn-lt"/>
                </a:rPr>
                <a:t>03</a:t>
              </a:r>
              <a:endParaRPr lang="zh-CN" altLang="en-US" sz="14000" dirty="0">
                <a:solidFill>
                  <a:schemeClr val="accent6"/>
                </a:solidFill>
                <a:latin typeface="Times New Roman" panose="02020603050405020304" pitchFamily="18" charset="0"/>
                <a:cs typeface="Times New Roman" panose="02020603050405020304" pitchFamily="18" charset="0"/>
                <a:sym typeface="+mn-lt"/>
              </a:endParaRPr>
            </a:p>
          </p:txBody>
        </p:sp>
        <p:sp>
          <p:nvSpPr>
            <p:cNvPr id="53" name="文本框 52"/>
            <p:cNvSpPr txBox="1"/>
            <p:nvPr/>
          </p:nvSpPr>
          <p:spPr>
            <a:xfrm>
              <a:off x="4669527" y="3698048"/>
              <a:ext cx="3122480" cy="2123658"/>
            </a:xfrm>
            <a:prstGeom prst="rect">
              <a:avLst/>
            </a:prstGeom>
            <a:noFill/>
            <a:ln>
              <a:noFill/>
            </a:ln>
            <a:effectLst>
              <a:outerShdw blurRad="50800" dist="38100" algn="l"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zh-CN" altLang="en-US" sz="6600" b="1" kern="2400" spc="1200" dirty="0">
                  <a:solidFill>
                    <a:schemeClr val="accent6"/>
                  </a:solidFill>
                  <a:latin typeface="微软雅黑" panose="020B0503020204020204" pitchFamily="34" charset="-122"/>
                  <a:ea typeface="微软雅黑" panose="020B0503020204020204" pitchFamily="34" charset="-122"/>
                  <a:cs typeface="+mn-ea"/>
                  <a:sym typeface="+mn-lt"/>
                </a:rPr>
                <a:t>特征工程</a:t>
              </a:r>
            </a:p>
          </p:txBody>
        </p:sp>
      </p:grpSp>
      <p:grpSp>
        <p:nvGrpSpPr>
          <p:cNvPr id="10" name="组合 9"/>
          <p:cNvGrpSpPr/>
          <p:nvPr/>
        </p:nvGrpSpPr>
        <p:grpSpPr>
          <a:xfrm>
            <a:off x="11812" y="330084"/>
            <a:ext cx="11549824" cy="750483"/>
            <a:chOff x="96869" y="286450"/>
            <a:chExt cx="11549824" cy="750483"/>
          </a:xfrm>
          <a:solidFill>
            <a:schemeClr val="accent6"/>
          </a:solidFill>
        </p:grpSpPr>
        <p:cxnSp>
          <p:nvCxnSpPr>
            <p:cNvPr id="11" name="直接连接符 10"/>
            <p:cNvCxnSpPr/>
            <p:nvPr/>
          </p:nvCxnSpPr>
          <p:spPr>
            <a:xfrm>
              <a:off x="545308" y="674435"/>
              <a:ext cx="11101385" cy="0"/>
            </a:xfrm>
            <a:prstGeom prst="line">
              <a:avLst/>
            </a:prstGeom>
            <a:grpFill/>
            <a:ln>
              <a:solidFill>
                <a:srgbClr val="70AD47"/>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Freeform 8"/>
            <p:cNvSpPr/>
            <p:nvPr/>
          </p:nvSpPr>
          <p:spPr bwMode="auto">
            <a:xfrm>
              <a:off x="96869" y="286450"/>
              <a:ext cx="428625" cy="750483"/>
            </a:xfrm>
            <a:custGeom>
              <a:avLst/>
              <a:gdLst>
                <a:gd name="T0" fmla="*/ 0 w 560"/>
                <a:gd name="T1" fmla="*/ 0 h 973"/>
                <a:gd name="T2" fmla="*/ 516 w 560"/>
                <a:gd name="T3" fmla="*/ 420 h 973"/>
                <a:gd name="T4" fmla="*/ 516 w 560"/>
                <a:gd name="T5" fmla="*/ 552 h 973"/>
                <a:gd name="T6" fmla="*/ 0 w 560"/>
                <a:gd name="T7" fmla="*/ 973 h 973"/>
                <a:gd name="T8" fmla="*/ 0 w 560"/>
                <a:gd name="T9" fmla="*/ 0 h 973"/>
              </a:gdLst>
              <a:ahLst/>
              <a:cxnLst>
                <a:cxn ang="0">
                  <a:pos x="T0" y="T1"/>
                </a:cxn>
                <a:cxn ang="0">
                  <a:pos x="T2" y="T3"/>
                </a:cxn>
                <a:cxn ang="0">
                  <a:pos x="T4" y="T5"/>
                </a:cxn>
                <a:cxn ang="0">
                  <a:pos x="T6" y="T7"/>
                </a:cxn>
                <a:cxn ang="0">
                  <a:pos x="T8" y="T9"/>
                </a:cxn>
              </a:cxnLst>
              <a:rect l="0" t="0" r="r" b="b"/>
              <a:pathLst>
                <a:path w="560" h="973">
                  <a:moveTo>
                    <a:pt x="0" y="0"/>
                  </a:moveTo>
                  <a:lnTo>
                    <a:pt x="516" y="420"/>
                  </a:lnTo>
                  <a:cubicBezTo>
                    <a:pt x="560" y="457"/>
                    <a:pt x="560" y="516"/>
                    <a:pt x="516" y="552"/>
                  </a:cubicBezTo>
                  <a:lnTo>
                    <a:pt x="0" y="973"/>
                  </a:lnTo>
                  <a:lnTo>
                    <a:pt x="0" y="0"/>
                  </a:lnTo>
                  <a:close/>
                </a:path>
              </a:pathLst>
            </a:custGeom>
            <a:grpFill/>
            <a:ln>
              <a:noFill/>
            </a:ln>
            <a:effectLst>
              <a:outerShdw blurRad="190500" dist="228600" dir="2700000" algn="ctr">
                <a:srgbClr val="000000">
                  <a:alpha val="30000"/>
                </a:srgbClr>
              </a:outerShdw>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思源黑体 CN Normal" panose="020B0400000000000000" pitchFamily="34" charset="-122"/>
                <a:cs typeface="+mn-cs"/>
                <a:sym typeface="Century Gothic" panose="020B0502020202020204" pitchFamily="34" charset="0"/>
              </a:endParaRPr>
            </a:p>
          </p:txBody>
        </p:sp>
      </p:grpSp>
      <p:grpSp>
        <p:nvGrpSpPr>
          <p:cNvPr id="15" name="组合 14"/>
          <p:cNvGrpSpPr/>
          <p:nvPr/>
        </p:nvGrpSpPr>
        <p:grpSpPr>
          <a:xfrm>
            <a:off x="11561636" y="6332375"/>
            <a:ext cx="508000" cy="405884"/>
            <a:chOff x="11654407" y="6376997"/>
            <a:chExt cx="508000" cy="405884"/>
          </a:xfrm>
        </p:grpSpPr>
        <p:grpSp>
          <p:nvGrpSpPr>
            <p:cNvPr id="16" name="组合 15"/>
            <p:cNvGrpSpPr/>
            <p:nvPr/>
          </p:nvGrpSpPr>
          <p:grpSpPr>
            <a:xfrm>
              <a:off x="11654407" y="6376997"/>
              <a:ext cx="405883" cy="405884"/>
              <a:chOff x="8759502" y="2020280"/>
              <a:chExt cx="2856164" cy="2856164"/>
            </a:xfrm>
          </p:grpSpPr>
          <p:sp>
            <p:nvSpPr>
              <p:cNvPr id="18" name="椭圆 17"/>
              <p:cNvSpPr/>
              <p:nvPr/>
            </p:nvSpPr>
            <p:spPr>
              <a:xfrm>
                <a:off x="8759502" y="2020280"/>
                <a:ext cx="2856164" cy="2856164"/>
              </a:xfrm>
              <a:prstGeom prst="ellipse">
                <a:avLst/>
              </a:prstGeom>
              <a:gradFill>
                <a:gsLst>
                  <a:gs pos="100000">
                    <a:srgbClr val="DEDEDE"/>
                  </a:gs>
                  <a:gs pos="0">
                    <a:srgbClr val="FBFBFB"/>
                  </a:gs>
                </a:gsLst>
                <a:lin ang="5400000" scaled="1"/>
              </a:gradFill>
              <a:ln w="19050" cap="flat">
                <a:gradFill>
                  <a:gsLst>
                    <a:gs pos="0">
                      <a:sysClr val="window" lastClr="FFFFFF"/>
                    </a:gs>
                    <a:gs pos="100000">
                      <a:srgbClr val="DDDDDD"/>
                    </a:gs>
                  </a:gsLst>
                  <a:lin ang="5400000" scaled="1"/>
                </a:gradFill>
                <a:prstDash val="solid"/>
                <a:miter lim="800000"/>
              </a:ln>
              <a:effectLst>
                <a:outerShdw blurRad="228600" dist="101600" dir="5400000" algn="t" rotWithShape="0">
                  <a:sysClr val="windowText" lastClr="000000">
                    <a:lumMod val="85000"/>
                    <a:lumOff val="15000"/>
                    <a:alpha val="33000"/>
                  </a:sysClr>
                </a:outerShdw>
              </a:effec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19" name="椭圆 18"/>
              <p:cNvSpPr/>
              <p:nvPr/>
            </p:nvSpPr>
            <p:spPr>
              <a:xfrm>
                <a:off x="8983923" y="2230172"/>
                <a:ext cx="2415590" cy="2415589"/>
              </a:xfrm>
              <a:prstGeom prst="ellipse">
                <a:avLst/>
              </a:prstGeom>
              <a:solidFill>
                <a:schemeClr val="accent6"/>
              </a:solidFill>
              <a:ln w="19050" cap="flat" cmpd="sng" algn="ctr">
                <a:gradFill flip="none" rotWithShape="1">
                  <a:gsLst>
                    <a:gs pos="2000">
                      <a:srgbClr val="FDFDFD"/>
                    </a:gs>
                    <a:gs pos="100000">
                      <a:srgbClr val="CBCDCE"/>
                    </a:gs>
                  </a:gsLst>
                  <a:lin ang="16200000" scaled="0"/>
                  <a:tileRect/>
                </a:gradFill>
                <a:prstDash val="solid"/>
                <a:miter lim="800000"/>
              </a:ln>
              <a:effectLst>
                <a:innerShdw blurRad="190500" dist="50800" dir="16200000">
                  <a:prstClr val="black">
                    <a:alpha val="4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cs typeface="+mn-ea"/>
                  <a:sym typeface="+mn-lt"/>
                </a:endParaRPr>
              </a:p>
            </p:txBody>
          </p:sp>
        </p:grpSp>
        <p:sp>
          <p:nvSpPr>
            <p:cNvPr id="17" name="文本框 16"/>
            <p:cNvSpPr txBox="1"/>
            <p:nvPr/>
          </p:nvSpPr>
          <p:spPr>
            <a:xfrm>
              <a:off x="11654407" y="6410594"/>
              <a:ext cx="508000" cy="368300"/>
            </a:xfrm>
            <a:prstGeom prst="rect">
              <a:avLst/>
            </a:prstGeom>
            <a:noFill/>
          </p:spPr>
          <p:txBody>
            <a:bodyPr wrap="square" rtlCol="0">
              <a:spAutoFit/>
            </a:bodyPr>
            <a:lstStyle/>
            <a:p>
              <a:r>
                <a:rPr lang="en-US" altLang="zh-CN" b="1" dirty="0">
                  <a:solidFill>
                    <a:schemeClr val="bg1"/>
                  </a:solidFill>
                  <a:latin typeface="Times New Roman" panose="02020603050405020304" pitchFamily="18" charset="0"/>
                  <a:cs typeface="Times New Roman" panose="02020603050405020304" pitchFamily="18" charset="0"/>
                </a:rPr>
                <a:t>07</a:t>
              </a:r>
              <a:endParaRPr lang="zh-CN" altLang="en-US" b="1" dirty="0">
                <a:solidFill>
                  <a:schemeClr val="bg1"/>
                </a:solidFill>
                <a:latin typeface="Times New Roman" panose="02020603050405020304" pitchFamily="18" charset="0"/>
                <a:cs typeface="Times New Roman" panose="02020603050405020304" pitchFamily="18" charset="0"/>
              </a:endParaRPr>
            </a:p>
          </p:txBody>
        </p:sp>
      </p:grpSp>
      <p:pic>
        <p:nvPicPr>
          <p:cNvPr id="4" name="图片 3">
            <a:extLst>
              <a:ext uri="{FF2B5EF4-FFF2-40B4-BE49-F238E27FC236}">
                <a16:creationId xmlns:a16="http://schemas.microsoft.com/office/drawing/2014/main" id="{0370FA8B-CE53-843A-06F0-D487F39B018C}"/>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0033291" y="82095"/>
            <a:ext cx="1345348" cy="586349"/>
          </a:xfrm>
          <a:prstGeom prst="rect">
            <a:avLst/>
          </a:prstGeom>
        </p:spPr>
      </p:pic>
      <p:sp>
        <p:nvSpPr>
          <p:cNvPr id="5" name="文本框 4">
            <a:extLst>
              <a:ext uri="{FF2B5EF4-FFF2-40B4-BE49-F238E27FC236}">
                <a16:creationId xmlns:a16="http://schemas.microsoft.com/office/drawing/2014/main" id="{013A9E66-A7EA-0BC7-1962-40C3F3A6DB92}"/>
              </a:ext>
            </a:extLst>
          </p:cNvPr>
          <p:cNvSpPr txBox="1"/>
          <p:nvPr/>
        </p:nvSpPr>
        <p:spPr>
          <a:xfrm>
            <a:off x="790370" y="144101"/>
            <a:ext cx="4446494" cy="461665"/>
          </a:xfrm>
          <a:prstGeom prst="rect">
            <a:avLst/>
          </a:prstGeom>
          <a:noFill/>
        </p:spPr>
        <p:txBody>
          <a:bodyPr wrap="square" rtlCol="0">
            <a:spAutoFit/>
          </a:bodyPr>
          <a:lstStyle/>
          <a:p>
            <a:r>
              <a:rPr lang="zh-CN" altLang="en-US" sz="2400" b="1" dirty="0">
                <a:solidFill>
                  <a:srgbClr val="70AD47"/>
                </a:solidFill>
                <a:latin typeface="微软雅黑" panose="020B0503020204020204" pitchFamily="34" charset="-122"/>
                <a:ea typeface="微软雅黑" panose="020B0503020204020204" pitchFamily="34" charset="-122"/>
              </a:rPr>
              <a:t>车辆贷款违约预测</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703127" y="4593168"/>
            <a:ext cx="3182281" cy="1200329"/>
          </a:xfrm>
          <a:prstGeom prst="rect">
            <a:avLst/>
          </a:prstGeom>
          <a:noFill/>
        </p:spPr>
        <p:txBody>
          <a:bodyPr wrap="none" rtlCol="0">
            <a:spAutoFit/>
          </a:bodyPr>
          <a:lstStyle/>
          <a:p>
            <a:r>
              <a:rPr lang="zh-CN" altLang="en-US" sz="3600" dirty="0">
                <a:solidFill>
                  <a:schemeClr val="bg1"/>
                </a:solidFill>
              </a:rPr>
              <a:t>汇报人</a:t>
            </a:r>
            <a:r>
              <a:rPr lang="en-US" altLang="zh-CN" sz="3600" dirty="0">
                <a:solidFill>
                  <a:schemeClr val="bg1"/>
                </a:solidFill>
              </a:rPr>
              <a:t>: </a:t>
            </a:r>
            <a:r>
              <a:rPr lang="zh-CN" altLang="en-US" sz="3600" dirty="0">
                <a:solidFill>
                  <a:schemeClr val="bg1"/>
                </a:solidFill>
              </a:rPr>
              <a:t>张苗苗</a:t>
            </a:r>
            <a:endParaRPr lang="en-US" altLang="zh-CN" sz="3600" dirty="0">
              <a:solidFill>
                <a:schemeClr val="bg1"/>
              </a:solidFill>
            </a:endParaRPr>
          </a:p>
          <a:p>
            <a:endParaRPr lang="zh-CN" altLang="en-US" sz="3600" dirty="0">
              <a:solidFill>
                <a:schemeClr val="bg1"/>
              </a:solidFill>
            </a:endParaRPr>
          </a:p>
        </p:txBody>
      </p:sp>
      <p:grpSp>
        <p:nvGrpSpPr>
          <p:cNvPr id="2" name="组合 1"/>
          <p:cNvGrpSpPr/>
          <p:nvPr/>
        </p:nvGrpSpPr>
        <p:grpSpPr>
          <a:xfrm>
            <a:off x="11812" y="330084"/>
            <a:ext cx="11549824" cy="750483"/>
            <a:chOff x="96869" y="286450"/>
            <a:chExt cx="11549824" cy="750483"/>
          </a:xfrm>
          <a:solidFill>
            <a:schemeClr val="accent6"/>
          </a:solidFill>
        </p:grpSpPr>
        <p:cxnSp>
          <p:nvCxnSpPr>
            <p:cNvPr id="3" name="直接连接符 2"/>
            <p:cNvCxnSpPr/>
            <p:nvPr/>
          </p:nvCxnSpPr>
          <p:spPr>
            <a:xfrm>
              <a:off x="545308" y="674435"/>
              <a:ext cx="11101385" cy="0"/>
            </a:xfrm>
            <a:prstGeom prst="line">
              <a:avLst/>
            </a:prstGeom>
            <a:grpFill/>
            <a:ln>
              <a:solidFill>
                <a:srgbClr val="70AD47"/>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Freeform 8"/>
            <p:cNvSpPr/>
            <p:nvPr/>
          </p:nvSpPr>
          <p:spPr bwMode="auto">
            <a:xfrm>
              <a:off x="96869" y="286450"/>
              <a:ext cx="428625" cy="750483"/>
            </a:xfrm>
            <a:custGeom>
              <a:avLst/>
              <a:gdLst>
                <a:gd name="T0" fmla="*/ 0 w 560"/>
                <a:gd name="T1" fmla="*/ 0 h 973"/>
                <a:gd name="T2" fmla="*/ 516 w 560"/>
                <a:gd name="T3" fmla="*/ 420 h 973"/>
                <a:gd name="T4" fmla="*/ 516 w 560"/>
                <a:gd name="T5" fmla="*/ 552 h 973"/>
                <a:gd name="T6" fmla="*/ 0 w 560"/>
                <a:gd name="T7" fmla="*/ 973 h 973"/>
                <a:gd name="T8" fmla="*/ 0 w 560"/>
                <a:gd name="T9" fmla="*/ 0 h 973"/>
              </a:gdLst>
              <a:ahLst/>
              <a:cxnLst>
                <a:cxn ang="0">
                  <a:pos x="T0" y="T1"/>
                </a:cxn>
                <a:cxn ang="0">
                  <a:pos x="T2" y="T3"/>
                </a:cxn>
                <a:cxn ang="0">
                  <a:pos x="T4" y="T5"/>
                </a:cxn>
                <a:cxn ang="0">
                  <a:pos x="T6" y="T7"/>
                </a:cxn>
                <a:cxn ang="0">
                  <a:pos x="T8" y="T9"/>
                </a:cxn>
              </a:cxnLst>
              <a:rect l="0" t="0" r="r" b="b"/>
              <a:pathLst>
                <a:path w="560" h="973">
                  <a:moveTo>
                    <a:pt x="0" y="0"/>
                  </a:moveTo>
                  <a:lnTo>
                    <a:pt x="516" y="420"/>
                  </a:lnTo>
                  <a:cubicBezTo>
                    <a:pt x="560" y="457"/>
                    <a:pt x="560" y="516"/>
                    <a:pt x="516" y="552"/>
                  </a:cubicBezTo>
                  <a:lnTo>
                    <a:pt x="0" y="973"/>
                  </a:lnTo>
                  <a:lnTo>
                    <a:pt x="0" y="0"/>
                  </a:lnTo>
                  <a:close/>
                </a:path>
              </a:pathLst>
            </a:custGeom>
            <a:grpFill/>
            <a:ln>
              <a:noFill/>
            </a:ln>
            <a:effectLst>
              <a:outerShdw blurRad="190500" dist="228600" dir="2700000" algn="ctr">
                <a:srgbClr val="000000">
                  <a:alpha val="30000"/>
                </a:srgbClr>
              </a:outerShdw>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思源黑体 CN Normal" panose="020B0400000000000000" pitchFamily="34" charset="-122"/>
                <a:cs typeface="+mn-cs"/>
                <a:sym typeface="Century Gothic" panose="020B0502020202020204" pitchFamily="34" charset="0"/>
              </a:endParaRPr>
            </a:p>
          </p:txBody>
        </p:sp>
      </p:grpSp>
      <p:grpSp>
        <p:nvGrpSpPr>
          <p:cNvPr id="37" name="组合 36"/>
          <p:cNvGrpSpPr/>
          <p:nvPr/>
        </p:nvGrpSpPr>
        <p:grpSpPr>
          <a:xfrm>
            <a:off x="11561636" y="6332375"/>
            <a:ext cx="508000" cy="405884"/>
            <a:chOff x="11654407" y="6376997"/>
            <a:chExt cx="508000" cy="405884"/>
          </a:xfrm>
        </p:grpSpPr>
        <p:grpSp>
          <p:nvGrpSpPr>
            <p:cNvPr id="38" name="组合 37"/>
            <p:cNvGrpSpPr/>
            <p:nvPr/>
          </p:nvGrpSpPr>
          <p:grpSpPr>
            <a:xfrm>
              <a:off x="11654407" y="6376997"/>
              <a:ext cx="405883" cy="405884"/>
              <a:chOff x="8759502" y="2020280"/>
              <a:chExt cx="2856164" cy="2856164"/>
            </a:xfrm>
          </p:grpSpPr>
          <p:sp>
            <p:nvSpPr>
              <p:cNvPr id="40" name="椭圆 39"/>
              <p:cNvSpPr/>
              <p:nvPr/>
            </p:nvSpPr>
            <p:spPr>
              <a:xfrm>
                <a:off x="8759502" y="2020280"/>
                <a:ext cx="2856164" cy="2856164"/>
              </a:xfrm>
              <a:prstGeom prst="ellipse">
                <a:avLst/>
              </a:prstGeom>
              <a:gradFill>
                <a:gsLst>
                  <a:gs pos="100000">
                    <a:srgbClr val="DEDEDE"/>
                  </a:gs>
                  <a:gs pos="0">
                    <a:srgbClr val="FBFBFB"/>
                  </a:gs>
                </a:gsLst>
                <a:lin ang="5400000" scaled="1"/>
              </a:gradFill>
              <a:ln w="19050" cap="flat">
                <a:gradFill>
                  <a:gsLst>
                    <a:gs pos="0">
                      <a:sysClr val="window" lastClr="FFFFFF"/>
                    </a:gs>
                    <a:gs pos="100000">
                      <a:srgbClr val="DDDDDD"/>
                    </a:gs>
                  </a:gsLst>
                  <a:lin ang="5400000" scaled="1"/>
                </a:gradFill>
                <a:prstDash val="solid"/>
                <a:miter lim="800000"/>
              </a:ln>
              <a:effectLst>
                <a:outerShdw blurRad="228600" dist="101600" dir="5400000" algn="t" rotWithShape="0">
                  <a:sysClr val="windowText" lastClr="000000">
                    <a:lumMod val="85000"/>
                    <a:lumOff val="15000"/>
                    <a:alpha val="33000"/>
                  </a:sysClr>
                </a:outerShdw>
              </a:effec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41" name="椭圆 40"/>
              <p:cNvSpPr/>
              <p:nvPr/>
            </p:nvSpPr>
            <p:spPr>
              <a:xfrm>
                <a:off x="8983923" y="2230172"/>
                <a:ext cx="2415590" cy="2415589"/>
              </a:xfrm>
              <a:prstGeom prst="ellipse">
                <a:avLst/>
              </a:prstGeom>
              <a:solidFill>
                <a:schemeClr val="accent6"/>
              </a:solidFill>
              <a:ln w="19050" cap="flat" cmpd="sng" algn="ctr">
                <a:gradFill flip="none" rotWithShape="1">
                  <a:gsLst>
                    <a:gs pos="2000">
                      <a:srgbClr val="FDFDFD"/>
                    </a:gs>
                    <a:gs pos="100000">
                      <a:srgbClr val="CBCDCE"/>
                    </a:gs>
                  </a:gsLst>
                  <a:lin ang="16200000" scaled="0"/>
                  <a:tileRect/>
                </a:gradFill>
                <a:prstDash val="solid"/>
                <a:miter lim="800000"/>
              </a:ln>
              <a:effectLst>
                <a:innerShdw blurRad="190500" dist="50800" dir="16200000">
                  <a:prstClr val="black">
                    <a:alpha val="4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cs typeface="+mn-ea"/>
                  <a:sym typeface="+mn-lt"/>
                </a:endParaRPr>
              </a:p>
            </p:txBody>
          </p:sp>
        </p:grpSp>
        <p:sp>
          <p:nvSpPr>
            <p:cNvPr id="39" name="文本框 38"/>
            <p:cNvSpPr txBox="1"/>
            <p:nvPr/>
          </p:nvSpPr>
          <p:spPr>
            <a:xfrm>
              <a:off x="11654407" y="6410594"/>
              <a:ext cx="508000" cy="368300"/>
            </a:xfrm>
            <a:prstGeom prst="rect">
              <a:avLst/>
            </a:prstGeom>
            <a:noFill/>
          </p:spPr>
          <p:txBody>
            <a:bodyPr wrap="square" rtlCol="0">
              <a:spAutoFit/>
            </a:bodyPr>
            <a:lstStyle/>
            <a:p>
              <a:r>
                <a:rPr lang="en-US" altLang="zh-CN" b="1" dirty="0">
                  <a:solidFill>
                    <a:schemeClr val="bg1"/>
                  </a:solidFill>
                  <a:latin typeface="Times New Roman" panose="02020603050405020304" pitchFamily="18" charset="0"/>
                  <a:cs typeface="Times New Roman" panose="02020603050405020304" pitchFamily="18" charset="0"/>
                </a:rPr>
                <a:t>08</a:t>
              </a:r>
              <a:endParaRPr lang="zh-CN" altLang="en-US" b="1" dirty="0">
                <a:solidFill>
                  <a:schemeClr val="bg1"/>
                </a:solidFill>
                <a:latin typeface="Times New Roman" panose="02020603050405020304" pitchFamily="18" charset="0"/>
                <a:cs typeface="Times New Roman" panose="02020603050405020304" pitchFamily="18" charset="0"/>
              </a:endParaRPr>
            </a:p>
          </p:txBody>
        </p:sp>
      </p:grpSp>
      <p:sp>
        <p:nvSpPr>
          <p:cNvPr id="7" name="文本框 6"/>
          <p:cNvSpPr txBox="1"/>
          <p:nvPr/>
        </p:nvSpPr>
        <p:spPr>
          <a:xfrm>
            <a:off x="776605" y="932816"/>
            <a:ext cx="10258425" cy="5399560"/>
          </a:xfrm>
          <a:prstGeom prst="rect">
            <a:avLst/>
          </a:prstGeom>
          <a:noFill/>
        </p:spPr>
        <p:txBody>
          <a:bodyPr wrap="square" rtlCol="0">
            <a:noAutofit/>
          </a:bodyPr>
          <a:lstStyle/>
          <a:p>
            <a:pPr marL="342900" indent="-342900" algn="l" fontAlgn="auto">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cs typeface="黑体" panose="02010609060101010101" pitchFamily="49" charset="-122"/>
              </a:rPr>
              <a:t>去除冗余特征</a:t>
            </a:r>
            <a:r>
              <a:rPr lang="zh-CN" altLang="en-US" sz="2400" b="1" dirty="0">
                <a:solidFill>
                  <a:srgbClr val="70AD47"/>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dirty="0">
                <a:solidFill>
                  <a:srgbClr val="70AD47"/>
                </a:solidFill>
                <a:latin typeface="微软雅黑" panose="020B0503020204020204" pitchFamily="34" charset="-122"/>
                <a:ea typeface="微软雅黑" panose="020B0503020204020204" pitchFamily="34" charset="-122"/>
                <a:cs typeface="Times New Roman" panose="02020603050405020304" pitchFamily="18" charset="0"/>
              </a:rPr>
              <a:t>52-5=47</a:t>
            </a:r>
            <a:r>
              <a:rPr lang="zh-CN" altLang="en-US" sz="2400" b="1" dirty="0">
                <a:solidFill>
                  <a:srgbClr val="70AD47"/>
                </a:solidFill>
                <a:latin typeface="微软雅黑" panose="020B0503020204020204" pitchFamily="34" charset="-122"/>
                <a:ea typeface="微软雅黑" panose="020B0503020204020204" pitchFamily="34" charset="-122"/>
                <a:cs typeface="Times New Roman" panose="02020603050405020304" pitchFamily="18" charset="0"/>
              </a:rPr>
              <a:t>个）</a:t>
            </a:r>
            <a:endParaRPr lang="en-US" altLang="zh-CN" sz="2400" b="1" dirty="0">
              <a:solidFill>
                <a:srgbClr val="70AD47"/>
              </a:solidFill>
              <a:latin typeface="微软雅黑" panose="020B0503020204020204" pitchFamily="34" charset="-122"/>
              <a:ea typeface="微软雅黑" panose="020B0503020204020204" pitchFamily="34" charset="-122"/>
              <a:cs typeface="Times New Roman" panose="02020603050405020304" pitchFamily="18" charset="0"/>
            </a:endParaRPr>
          </a:p>
          <a:p>
            <a:pPr marL="742950" lvl="1" indent="-285750" algn="l" fontAlgn="auto">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黑体" panose="02010609060101010101" pitchFamily="49" charset="-122"/>
              </a:rPr>
              <a:t>原数据中</a:t>
            </a:r>
            <a:r>
              <a:rPr lang="en-US" altLang="zh-CN" dirty="0">
                <a:latin typeface="微软雅黑" panose="020B0503020204020204" pitchFamily="34" charset="-122"/>
                <a:ea typeface="微软雅黑" panose="020B0503020204020204" pitchFamily="34" charset="-122"/>
                <a:cs typeface="黑体" panose="02010609060101010101" pitchFamily="49" charset="-122"/>
              </a:rPr>
              <a:t>year_of_birth</a:t>
            </a:r>
            <a:r>
              <a:rPr lang="zh-CN" altLang="en-US" dirty="0">
                <a:latin typeface="微软雅黑" panose="020B0503020204020204" pitchFamily="34" charset="-122"/>
                <a:ea typeface="微软雅黑" panose="020B0503020204020204" pitchFamily="34" charset="-122"/>
                <a:cs typeface="黑体" panose="02010609060101010101" pitchFamily="49" charset="-122"/>
              </a:rPr>
              <a:t>与</a:t>
            </a:r>
            <a:r>
              <a:rPr lang="en-US" altLang="zh-CN" dirty="0">
                <a:latin typeface="微软雅黑" panose="020B0503020204020204" pitchFamily="34" charset="-122"/>
                <a:ea typeface="微软雅黑" panose="020B0503020204020204" pitchFamily="34" charset="-122"/>
                <a:cs typeface="黑体" panose="02010609060101010101" pitchFamily="49" charset="-122"/>
              </a:rPr>
              <a:t>age</a:t>
            </a:r>
            <a:r>
              <a:rPr lang="zh-CN" altLang="en-US" dirty="0">
                <a:latin typeface="微软雅黑" panose="020B0503020204020204" pitchFamily="34" charset="-122"/>
                <a:ea typeface="微软雅黑" panose="020B0503020204020204" pitchFamily="34" charset="-122"/>
                <a:cs typeface="黑体" panose="02010609060101010101" pitchFamily="49" charset="-122"/>
              </a:rPr>
              <a:t>重复、</a:t>
            </a:r>
            <a:r>
              <a:rPr lang="en-US" altLang="zh-CN" dirty="0">
                <a:latin typeface="微软雅黑" panose="020B0503020204020204" pitchFamily="34" charset="-122"/>
                <a:ea typeface="微软雅黑" panose="020B0503020204020204" pitchFamily="34" charset="-122"/>
                <a:cs typeface="黑体" panose="02010609060101010101" pitchFamily="49" charset="-122"/>
              </a:rPr>
              <a:t>credit_score</a:t>
            </a:r>
            <a:r>
              <a:rPr lang="zh-CN" altLang="en-US" dirty="0">
                <a:latin typeface="微软雅黑" panose="020B0503020204020204" pitchFamily="34" charset="-122"/>
                <a:ea typeface="微软雅黑" panose="020B0503020204020204" pitchFamily="34" charset="-122"/>
                <a:cs typeface="黑体" panose="02010609060101010101" pitchFamily="49" charset="-122"/>
              </a:rPr>
              <a:t>与</a:t>
            </a:r>
            <a:r>
              <a:rPr lang="en-US" altLang="zh-CN" dirty="0">
                <a:latin typeface="微软雅黑" panose="020B0503020204020204" pitchFamily="34" charset="-122"/>
                <a:ea typeface="微软雅黑" panose="020B0503020204020204" pitchFamily="34" charset="-122"/>
                <a:cs typeface="黑体" panose="02010609060101010101" pitchFamily="49" charset="-122"/>
              </a:rPr>
              <a:t>credit_level</a:t>
            </a:r>
            <a:r>
              <a:rPr lang="zh-CN" altLang="en-US" dirty="0">
                <a:latin typeface="微软雅黑" panose="020B0503020204020204" pitchFamily="34" charset="-122"/>
                <a:ea typeface="微软雅黑" panose="020B0503020204020204" pitchFamily="34" charset="-122"/>
                <a:cs typeface="黑体" panose="02010609060101010101" pitchFamily="49" charset="-122"/>
              </a:rPr>
              <a:t>所含信息相同</a:t>
            </a:r>
          </a:p>
          <a:p>
            <a:pPr marL="742950" lvl="1" indent="-285750" algn="l" fontAlgn="auto">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黑体" panose="02010609060101010101" pitchFamily="49" charset="-122"/>
              </a:rPr>
              <a:t>mobileno_flag</a:t>
            </a:r>
            <a:r>
              <a:rPr lang="zh-CN" altLang="en-US" dirty="0">
                <a:latin typeface="微软雅黑" panose="020B0503020204020204" pitchFamily="34" charset="-122"/>
                <a:ea typeface="微软雅黑" panose="020B0503020204020204" pitchFamily="34" charset="-122"/>
                <a:cs typeface="黑体" panose="02010609060101010101" pitchFamily="49" charset="-122"/>
              </a:rPr>
              <a:t>、</a:t>
            </a:r>
            <a:r>
              <a:rPr lang="en-US" altLang="zh-CN" dirty="0">
                <a:latin typeface="微软雅黑" panose="020B0503020204020204" pitchFamily="34" charset="-122"/>
                <a:ea typeface="微软雅黑" panose="020B0503020204020204" pitchFamily="34" charset="-122"/>
                <a:cs typeface="黑体" panose="02010609060101010101" pitchFamily="49" charset="-122"/>
              </a:rPr>
              <a:t>idcard_flag</a:t>
            </a:r>
            <a:r>
              <a:rPr lang="zh-CN" altLang="en-US" dirty="0">
                <a:latin typeface="微软雅黑" panose="020B0503020204020204" pitchFamily="34" charset="-122"/>
                <a:ea typeface="微软雅黑" panose="020B0503020204020204" pitchFamily="34" charset="-122"/>
                <a:cs typeface="黑体" panose="02010609060101010101" pitchFamily="49" charset="-122"/>
              </a:rPr>
              <a:t>、</a:t>
            </a:r>
            <a:r>
              <a:rPr lang="en-US" altLang="zh-CN" dirty="0">
                <a:latin typeface="微软雅黑" panose="020B0503020204020204" pitchFamily="34" charset="-122"/>
                <a:ea typeface="微软雅黑" panose="020B0503020204020204" pitchFamily="34" charset="-122"/>
                <a:cs typeface="黑体" panose="02010609060101010101" pitchFamily="49" charset="-122"/>
              </a:rPr>
              <a:t>disbursed_date</a:t>
            </a:r>
            <a:r>
              <a:rPr lang="zh-CN" altLang="en-US" dirty="0">
                <a:latin typeface="微软雅黑" panose="020B0503020204020204" pitchFamily="34" charset="-122"/>
                <a:ea typeface="微软雅黑" panose="020B0503020204020204" pitchFamily="34" charset="-122"/>
                <a:cs typeface="黑体" panose="02010609060101010101" pitchFamily="49" charset="-122"/>
              </a:rPr>
              <a:t>所有数据数值相同</a:t>
            </a:r>
            <a:endParaRPr lang="en-US" altLang="zh-CN" dirty="0">
              <a:latin typeface="微软雅黑" panose="020B0503020204020204" pitchFamily="34" charset="-122"/>
              <a:ea typeface="微软雅黑" panose="020B0503020204020204" pitchFamily="34" charset="-122"/>
              <a:cs typeface="黑体" panose="02010609060101010101" pitchFamily="49" charset="-122"/>
            </a:endParaRPr>
          </a:p>
          <a:p>
            <a:pPr lvl="1" algn="l" fontAlgn="auto">
              <a:lnSpc>
                <a:spcPct val="150000"/>
              </a:lnSpc>
            </a:pPr>
            <a:endParaRPr lang="en-US" altLang="zh-CN" sz="2000" dirty="0">
              <a:latin typeface="微软雅黑" panose="020B0503020204020204" pitchFamily="34" charset="-122"/>
              <a:ea typeface="微软雅黑" panose="020B0503020204020204" pitchFamily="34" charset="-122"/>
              <a:sym typeface="+mn-ea"/>
            </a:endParaRPr>
          </a:p>
          <a:p>
            <a:pPr indent="0" algn="l" fontAlgn="auto">
              <a:lnSpc>
                <a:spcPct val="150000"/>
              </a:lnSpc>
              <a:buNone/>
            </a:pPr>
            <a:r>
              <a:rPr lang="zh-CN" altLang="en-US" sz="2000" dirty="0">
                <a:latin typeface="微软雅黑" panose="020B0503020204020204" pitchFamily="34" charset="-122"/>
                <a:ea typeface="微软雅黑" panose="020B0503020204020204" pitchFamily="34" charset="-122"/>
                <a:cs typeface="黑体" panose="02010609060101010101" pitchFamily="49" charset="-122"/>
                <a:sym typeface="+mn-ea"/>
              </a:rPr>
              <a:t>2.  特征转换</a:t>
            </a:r>
          </a:p>
          <a:p>
            <a:pPr marL="742950" lvl="1" indent="-285750" algn="l" fontAlgn="auto">
              <a:lnSpc>
                <a:spcPct val="150000"/>
              </a:lnSpc>
              <a:buClrTx/>
              <a:buSzTx/>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黑体" panose="02010609060101010101" pitchFamily="49" charset="-122"/>
                <a:sym typeface="+mn-ea"/>
              </a:rPr>
              <a:t>分箱操作</a:t>
            </a:r>
          </a:p>
          <a:p>
            <a:pPr marL="1371600" lvl="2" indent="-457200" algn="l" fontAlgn="auto">
              <a:lnSpc>
                <a:spcPct val="150000"/>
              </a:lnSpc>
              <a:buFont typeface="+mj-lt"/>
              <a:buAutoNum type="alphaLcPeriod"/>
            </a:pPr>
            <a:r>
              <a:rPr lang="en-US" altLang="zh-CN" dirty="0">
                <a:latin typeface="微软雅黑" panose="020B0503020204020204" pitchFamily="34" charset="-122"/>
                <a:ea typeface="微软雅黑" panose="020B0503020204020204" pitchFamily="34" charset="-122"/>
                <a:cs typeface="楷体" panose="02010609060101010101" charset="-122"/>
                <a:sym typeface="+mn-ea"/>
              </a:rPr>
              <a:t>对 </a:t>
            </a:r>
            <a:r>
              <a:rPr lang="en-US" altLang="zh-CN" dirty="0" err="1">
                <a:latin typeface="微软雅黑" panose="020B0503020204020204" pitchFamily="34" charset="-122"/>
                <a:ea typeface="微软雅黑" panose="020B0503020204020204" pitchFamily="34" charset="-122"/>
                <a:cs typeface="楷体" panose="02010609060101010101" charset="-122"/>
                <a:sym typeface="+mn-ea"/>
              </a:rPr>
              <a:t>loan_to_asset_ratio</a:t>
            </a:r>
            <a:r>
              <a:rPr lang="en-US" altLang="zh-CN" dirty="0">
                <a:latin typeface="微软雅黑" panose="020B0503020204020204" pitchFamily="34" charset="-122"/>
                <a:ea typeface="微软雅黑" panose="020B0503020204020204" pitchFamily="34" charset="-122"/>
                <a:cs typeface="楷体" panose="02010609060101010101" charset="-122"/>
                <a:sym typeface="+mn-ea"/>
              </a:rPr>
              <a:t> </a:t>
            </a:r>
            <a:r>
              <a:rPr lang="en-US" altLang="zh-CN" dirty="0" err="1">
                <a:latin typeface="微软雅黑" panose="020B0503020204020204" pitchFamily="34" charset="-122"/>
                <a:ea typeface="微软雅黑" panose="020B0503020204020204" pitchFamily="34" charset="-122"/>
                <a:cs typeface="楷体" panose="02010609060101010101" charset="-122"/>
                <a:sym typeface="+mn-ea"/>
              </a:rPr>
              <a:t>变量进行等宽分箱</a:t>
            </a:r>
            <a:r>
              <a:rPr lang="en-US" altLang="zh-CN" dirty="0">
                <a:latin typeface="微软雅黑" panose="020B0503020204020204" pitchFamily="34" charset="-122"/>
                <a:ea typeface="微软雅黑" panose="020B0503020204020204" pitchFamily="34" charset="-122"/>
                <a:cs typeface="楷体" panose="02010609060101010101" charset="-122"/>
                <a:sym typeface="+mn-ea"/>
              </a:rPr>
              <a:t>、</a:t>
            </a:r>
            <a:endParaRPr lang="en-US" altLang="zh-CN" dirty="0">
              <a:latin typeface="微软雅黑" panose="020B0503020204020204" pitchFamily="34" charset="-122"/>
              <a:ea typeface="微软雅黑" panose="020B0503020204020204" pitchFamily="34" charset="-122"/>
              <a:cs typeface="楷体" panose="02010609060101010101" charset="-122"/>
            </a:endParaRPr>
          </a:p>
          <a:p>
            <a:pPr marL="1371600" lvl="2" indent="-457200" algn="l" fontAlgn="auto">
              <a:lnSpc>
                <a:spcPct val="150000"/>
              </a:lnSpc>
              <a:buFont typeface="+mj-lt"/>
              <a:buAutoNum type="alphaLcPeriod"/>
            </a:pPr>
            <a:r>
              <a:rPr lang="en-US" altLang="zh-CN" dirty="0">
                <a:latin typeface="微软雅黑" panose="020B0503020204020204" pitchFamily="34" charset="-122"/>
                <a:ea typeface="微软雅黑" panose="020B0503020204020204" pitchFamily="34" charset="-122"/>
                <a:cs typeface="楷体" panose="02010609060101010101" charset="-122"/>
                <a:sym typeface="+mn-ea"/>
              </a:rPr>
              <a:t>对 </a:t>
            </a:r>
            <a:r>
              <a:rPr lang="en-US" altLang="zh-CN" dirty="0" err="1">
                <a:latin typeface="微软雅黑" panose="020B0503020204020204" pitchFamily="34" charset="-122"/>
                <a:ea typeface="微软雅黑" panose="020B0503020204020204" pitchFamily="34" charset="-122"/>
                <a:cs typeface="楷体" panose="02010609060101010101" charset="-122"/>
                <a:sym typeface="+mn-ea"/>
              </a:rPr>
              <a:t>asset_cost</a:t>
            </a:r>
            <a:r>
              <a:rPr lang="en-US" altLang="zh-CN" dirty="0">
                <a:latin typeface="微软雅黑" panose="020B0503020204020204" pitchFamily="34" charset="-122"/>
                <a:ea typeface="微软雅黑" panose="020B0503020204020204" pitchFamily="34" charset="-122"/>
                <a:cs typeface="楷体" panose="02010609060101010101" charset="-122"/>
                <a:sym typeface="+mn-ea"/>
              </a:rPr>
              <a:t> </a:t>
            </a:r>
            <a:r>
              <a:rPr lang="en-US" altLang="zh-CN" dirty="0" err="1">
                <a:latin typeface="微软雅黑" panose="020B0503020204020204" pitchFamily="34" charset="-122"/>
                <a:ea typeface="微软雅黑" panose="020B0503020204020204" pitchFamily="34" charset="-122"/>
                <a:cs typeface="楷体" panose="02010609060101010101" charset="-122"/>
                <a:sym typeface="+mn-ea"/>
              </a:rPr>
              <a:t>变量进行等频分箱</a:t>
            </a:r>
            <a:r>
              <a:rPr lang="en-US" altLang="zh-CN" dirty="0">
                <a:latin typeface="微软雅黑" panose="020B0503020204020204" pitchFamily="34" charset="-122"/>
                <a:ea typeface="微软雅黑" panose="020B0503020204020204" pitchFamily="34" charset="-122"/>
                <a:cs typeface="楷体" panose="02010609060101010101" charset="-122"/>
                <a:sym typeface="+mn-ea"/>
              </a:rPr>
              <a:t>、</a:t>
            </a:r>
          </a:p>
          <a:p>
            <a:pPr marL="1371600" lvl="2" indent="-457200" algn="l" fontAlgn="auto">
              <a:lnSpc>
                <a:spcPct val="150000"/>
              </a:lnSpc>
              <a:buFont typeface="+mj-lt"/>
              <a:buAutoNum type="alphaLcPeriod"/>
            </a:pPr>
            <a:r>
              <a:rPr lang="en-US" altLang="zh-CN" dirty="0">
                <a:latin typeface="微软雅黑" panose="020B0503020204020204" pitchFamily="34" charset="-122"/>
                <a:ea typeface="微软雅黑" panose="020B0503020204020204" pitchFamily="34" charset="-122"/>
                <a:cs typeface="楷体" panose="02010609060101010101" charset="-122"/>
                <a:sym typeface="+mn-ea"/>
              </a:rPr>
              <a:t>对 </a:t>
            </a:r>
            <a:r>
              <a:rPr lang="en-US" altLang="zh-CN" dirty="0" err="1">
                <a:latin typeface="微软雅黑" panose="020B0503020204020204" pitchFamily="34" charset="-122"/>
                <a:ea typeface="微软雅黑" panose="020B0503020204020204" pitchFamily="34" charset="-122"/>
                <a:cs typeface="楷体" panose="02010609060101010101" charset="-122"/>
                <a:sym typeface="+mn-ea"/>
              </a:rPr>
              <a:t>monthly_payment</a:t>
            </a:r>
            <a:r>
              <a:rPr lang="en-US" altLang="zh-CN" dirty="0">
                <a:latin typeface="微软雅黑" panose="020B0503020204020204" pitchFamily="34" charset="-122"/>
                <a:ea typeface="微软雅黑" panose="020B0503020204020204" pitchFamily="34" charset="-122"/>
                <a:cs typeface="楷体" panose="02010609060101010101" charset="-122"/>
                <a:sym typeface="+mn-ea"/>
              </a:rPr>
              <a:t> </a:t>
            </a:r>
            <a:r>
              <a:rPr lang="en-US" altLang="zh-CN" dirty="0" err="1">
                <a:latin typeface="微软雅黑" panose="020B0503020204020204" pitchFamily="34" charset="-122"/>
                <a:ea typeface="微软雅黑" panose="020B0503020204020204" pitchFamily="34" charset="-122"/>
                <a:cs typeface="楷体" panose="02010609060101010101" charset="-122"/>
                <a:sym typeface="+mn-ea"/>
              </a:rPr>
              <a:t>以及</a:t>
            </a:r>
            <a:r>
              <a:rPr lang="en-US" altLang="zh-CN" dirty="0">
                <a:latin typeface="微软雅黑" panose="020B0503020204020204" pitchFamily="34" charset="-122"/>
                <a:ea typeface="微软雅黑" panose="020B0503020204020204" pitchFamily="34" charset="-122"/>
                <a:cs typeface="楷体" panose="02010609060101010101" charset="-122"/>
                <a:sym typeface="+mn-ea"/>
              </a:rPr>
              <a:t> </a:t>
            </a:r>
            <a:r>
              <a:rPr lang="en-US" altLang="zh-CN" dirty="0" err="1">
                <a:latin typeface="微软雅黑" panose="020B0503020204020204" pitchFamily="34" charset="-122"/>
                <a:ea typeface="微软雅黑" panose="020B0503020204020204" pitchFamily="34" charset="-122"/>
                <a:cs typeface="楷体" panose="02010609060101010101" charset="-122"/>
                <a:sym typeface="+mn-ea"/>
              </a:rPr>
              <a:t>sanction_loan</a:t>
            </a:r>
            <a:r>
              <a:rPr lang="en-US" altLang="zh-CN" dirty="0">
                <a:latin typeface="微软雅黑" panose="020B0503020204020204" pitchFamily="34" charset="-122"/>
                <a:ea typeface="微软雅黑" panose="020B0503020204020204" pitchFamily="34" charset="-122"/>
                <a:cs typeface="楷体" panose="02010609060101010101" charset="-122"/>
                <a:sym typeface="+mn-ea"/>
              </a:rPr>
              <a:t> </a:t>
            </a:r>
            <a:r>
              <a:rPr lang="en-US" altLang="zh-CN" dirty="0" err="1">
                <a:latin typeface="微软雅黑" panose="020B0503020204020204" pitchFamily="34" charset="-122"/>
                <a:ea typeface="微软雅黑" panose="020B0503020204020204" pitchFamily="34" charset="-122"/>
                <a:cs typeface="楷体" panose="02010609060101010101" charset="-122"/>
                <a:sym typeface="+mn-ea"/>
              </a:rPr>
              <a:t>变量采取自定义分箱</a:t>
            </a:r>
            <a:endParaRPr lang="en-US" altLang="zh-CN" dirty="0">
              <a:latin typeface="微软雅黑" panose="020B0503020204020204" pitchFamily="34" charset="-122"/>
              <a:ea typeface="微软雅黑" panose="020B0503020204020204" pitchFamily="34" charset="-122"/>
              <a:cs typeface="楷体" panose="02010609060101010101" charset="-122"/>
              <a:sym typeface="+mn-ea"/>
            </a:endParaRPr>
          </a:p>
          <a:p>
            <a:pPr marL="742950" lvl="1"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sym typeface="+mn-ea"/>
              </a:rPr>
              <a:t>特征编码</a:t>
            </a:r>
            <a:endParaRPr lang="en-US" altLang="zh-CN" sz="2000" dirty="0">
              <a:latin typeface="微软雅黑" panose="020B0503020204020204" pitchFamily="34" charset="-122"/>
              <a:ea typeface="微软雅黑" panose="020B0503020204020204" pitchFamily="34" charset="-122"/>
              <a:sym typeface="+mn-ea"/>
            </a:endParaRPr>
          </a:p>
          <a:p>
            <a:pPr lvl="3">
              <a:lnSpc>
                <a:spcPct val="150000"/>
              </a:lnSpc>
            </a:pPr>
            <a:r>
              <a:rPr lang="zh-CN" altLang="en-US" dirty="0">
                <a:latin typeface="微软雅黑" panose="020B0503020204020204" pitchFamily="34" charset="-122"/>
                <a:ea typeface="微软雅黑" panose="020B0503020204020204" pitchFamily="34" charset="-122"/>
                <a:sym typeface="+mn-ea"/>
              </a:rPr>
              <a:t>对 </a:t>
            </a:r>
            <a:r>
              <a:rPr lang="en-US" altLang="zh-CN" dirty="0" err="1">
                <a:latin typeface="微软雅黑" panose="020B0503020204020204" pitchFamily="34" charset="-122"/>
                <a:ea typeface="微软雅黑" panose="020B0503020204020204" pitchFamily="34" charset="-122"/>
                <a:sym typeface="+mn-ea"/>
              </a:rPr>
              <a:t>employment_type</a:t>
            </a:r>
            <a:r>
              <a:rPr lang="zh-CN" altLang="en-US" dirty="0">
                <a:latin typeface="微软雅黑" panose="020B0503020204020204" pitchFamily="34" charset="-122"/>
                <a:ea typeface="微软雅黑" panose="020B0503020204020204" pitchFamily="34" charset="-122"/>
                <a:sym typeface="+mn-ea"/>
              </a:rPr>
              <a:t>、</a:t>
            </a:r>
            <a:r>
              <a:rPr lang="en-US" altLang="zh-CN" dirty="0" err="1">
                <a:latin typeface="微软雅黑" panose="020B0503020204020204" pitchFamily="34" charset="-122"/>
                <a:ea typeface="微软雅黑" panose="020B0503020204020204" pitchFamily="34" charset="-122"/>
                <a:sym typeface="+mn-ea"/>
              </a:rPr>
              <a:t>branch_id</a:t>
            </a:r>
            <a:r>
              <a:rPr lang="zh-CN" altLang="en-US" dirty="0">
                <a:latin typeface="微软雅黑" panose="020B0503020204020204" pitchFamily="34" charset="-122"/>
                <a:ea typeface="微软雅黑" panose="020B0503020204020204" pitchFamily="34" charset="-122"/>
                <a:sym typeface="+mn-ea"/>
              </a:rPr>
              <a:t>、</a:t>
            </a:r>
            <a:r>
              <a:rPr lang="en-US" altLang="zh-CN" dirty="0" err="1">
                <a:latin typeface="微软雅黑" panose="020B0503020204020204" pitchFamily="34" charset="-122"/>
                <a:ea typeface="微软雅黑" panose="020B0503020204020204" pitchFamily="34" charset="-122"/>
                <a:sym typeface="+mn-ea"/>
              </a:rPr>
              <a:t>supplier_id</a:t>
            </a:r>
            <a:r>
              <a:rPr lang="zh-CN" altLang="en-US" dirty="0">
                <a:latin typeface="微软雅黑" panose="020B0503020204020204" pitchFamily="34" charset="-122"/>
                <a:ea typeface="微软雅黑" panose="020B0503020204020204" pitchFamily="34" charset="-122"/>
                <a:sym typeface="+mn-ea"/>
              </a:rPr>
              <a:t>、</a:t>
            </a:r>
            <a:r>
              <a:rPr lang="en-US" altLang="zh-CN" dirty="0" err="1">
                <a:latin typeface="微软雅黑" panose="020B0503020204020204" pitchFamily="34" charset="-122"/>
                <a:ea typeface="微软雅黑" panose="020B0503020204020204" pitchFamily="34" charset="-122"/>
                <a:sym typeface="+mn-ea"/>
              </a:rPr>
              <a:t>manufacturer_id</a:t>
            </a:r>
            <a:r>
              <a:rPr lang="zh-CN" altLang="en-US" dirty="0">
                <a:latin typeface="微软雅黑" panose="020B0503020204020204" pitchFamily="34" charset="-122"/>
                <a:ea typeface="微软雅黑" panose="020B0503020204020204" pitchFamily="34" charset="-122"/>
                <a:sym typeface="+mn-ea"/>
              </a:rPr>
              <a:t>、</a:t>
            </a:r>
            <a:r>
              <a:rPr lang="en-US" altLang="zh-CN" dirty="0" err="1">
                <a:latin typeface="微软雅黑" panose="020B0503020204020204" pitchFamily="34" charset="-122"/>
                <a:ea typeface="微软雅黑" panose="020B0503020204020204" pitchFamily="34" charset="-122"/>
                <a:sym typeface="+mn-ea"/>
              </a:rPr>
              <a:t>area_id</a:t>
            </a:r>
            <a:r>
              <a:rPr lang="zh-CN" altLang="en-US" dirty="0">
                <a:latin typeface="微软雅黑" panose="020B0503020204020204" pitchFamily="34" charset="-122"/>
                <a:ea typeface="微软雅黑" panose="020B0503020204020204" pitchFamily="34" charset="-122"/>
                <a:sym typeface="+mn-ea"/>
              </a:rPr>
              <a:t>、</a:t>
            </a:r>
            <a:r>
              <a:rPr lang="en-US" altLang="zh-CN" dirty="0" err="1">
                <a:latin typeface="微软雅黑" panose="020B0503020204020204" pitchFamily="34" charset="-122"/>
                <a:ea typeface="微软雅黑" panose="020B0503020204020204" pitchFamily="34" charset="-122"/>
                <a:sym typeface="+mn-ea"/>
              </a:rPr>
              <a:t>employee_code_id</a:t>
            </a:r>
            <a:r>
              <a:rPr lang="zh-CN" altLang="en-US" dirty="0">
                <a:latin typeface="微软雅黑" panose="020B0503020204020204" pitchFamily="34" charset="-122"/>
                <a:ea typeface="微软雅黑" panose="020B0503020204020204" pitchFamily="34" charset="-122"/>
                <a:sym typeface="+mn-ea"/>
              </a:rPr>
              <a:t>、</a:t>
            </a:r>
            <a:r>
              <a:rPr lang="en-US" altLang="zh-CN" dirty="0" err="1">
                <a:latin typeface="微软雅黑" panose="020B0503020204020204" pitchFamily="34" charset="-122"/>
                <a:ea typeface="微软雅黑" panose="020B0503020204020204" pitchFamily="34" charset="-122"/>
                <a:sym typeface="+mn-ea"/>
              </a:rPr>
              <a:t>asset_cost_bin</a:t>
            </a:r>
            <a:r>
              <a:rPr lang="en-US" altLang="zh-CN" dirty="0">
                <a:latin typeface="微软雅黑" panose="020B0503020204020204" pitchFamily="34" charset="-122"/>
                <a:ea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sym typeface="+mn-ea"/>
              </a:rPr>
              <a:t>变量进行均值编码</a:t>
            </a:r>
            <a:endParaRPr lang="en-US" altLang="zh-CN" dirty="0">
              <a:latin typeface="微软雅黑" panose="020B0503020204020204" pitchFamily="34" charset="-122"/>
              <a:ea typeface="微软雅黑" panose="020B0503020204020204" pitchFamily="34" charset="-122"/>
              <a:sym typeface="+mn-ea"/>
            </a:endParaRPr>
          </a:p>
        </p:txBody>
      </p:sp>
      <p:pic>
        <p:nvPicPr>
          <p:cNvPr id="9" name="图片 8">
            <a:extLst>
              <a:ext uri="{FF2B5EF4-FFF2-40B4-BE49-F238E27FC236}">
                <a16:creationId xmlns:a16="http://schemas.microsoft.com/office/drawing/2014/main" id="{3EDEA734-F9F1-A526-F975-A402F9B7CF31}"/>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0033291" y="82095"/>
            <a:ext cx="1345348" cy="586349"/>
          </a:xfrm>
          <a:prstGeom prst="rect">
            <a:avLst/>
          </a:prstGeom>
        </p:spPr>
      </p:pic>
      <p:sp>
        <p:nvSpPr>
          <p:cNvPr id="10" name="文本框 9">
            <a:extLst>
              <a:ext uri="{FF2B5EF4-FFF2-40B4-BE49-F238E27FC236}">
                <a16:creationId xmlns:a16="http://schemas.microsoft.com/office/drawing/2014/main" id="{1C827D3A-61ED-E682-5E38-1E484256B2CF}"/>
              </a:ext>
            </a:extLst>
          </p:cNvPr>
          <p:cNvSpPr txBox="1"/>
          <p:nvPr/>
        </p:nvSpPr>
        <p:spPr>
          <a:xfrm>
            <a:off x="571217" y="190968"/>
            <a:ext cx="5290762" cy="461665"/>
          </a:xfrm>
          <a:prstGeom prst="rect">
            <a:avLst/>
          </a:prstGeom>
          <a:noFill/>
        </p:spPr>
        <p:txBody>
          <a:bodyPr wrap="square" rtlCol="0">
            <a:spAutoFit/>
          </a:bodyPr>
          <a:lstStyle/>
          <a:p>
            <a:r>
              <a:rPr lang="zh-CN" altLang="en-US" sz="2400" b="1" dirty="0">
                <a:solidFill>
                  <a:srgbClr val="70AD47"/>
                </a:solidFill>
                <a:latin typeface="微软雅黑" panose="020B0503020204020204" pitchFamily="34" charset="-122"/>
                <a:ea typeface="微软雅黑" panose="020B0503020204020204" pitchFamily="34" charset="-122"/>
              </a:rPr>
              <a:t>三、车辆贷款违约预测</a:t>
            </a:r>
            <a:r>
              <a:rPr lang="en-US" altLang="zh-CN" sz="2400" b="1" dirty="0">
                <a:solidFill>
                  <a:srgbClr val="70AD47"/>
                </a:solidFill>
                <a:latin typeface="微软雅黑" panose="020B0503020204020204" pitchFamily="34" charset="-122"/>
                <a:ea typeface="微软雅黑" panose="020B0503020204020204" pitchFamily="34" charset="-122"/>
              </a:rPr>
              <a:t>——</a:t>
            </a:r>
            <a:r>
              <a:rPr lang="zh-CN" altLang="en-US" sz="2400" b="1" dirty="0">
                <a:solidFill>
                  <a:srgbClr val="70AD47"/>
                </a:solidFill>
                <a:latin typeface="微软雅黑" panose="020B0503020204020204" pitchFamily="34" charset="-122"/>
                <a:ea typeface="微软雅黑" panose="020B0503020204020204" pitchFamily="34" charset="-122"/>
              </a:rPr>
              <a:t>特征工程</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0" y="280459"/>
            <a:ext cx="11815797" cy="750483"/>
            <a:chOff x="96869" y="286450"/>
            <a:chExt cx="11815797" cy="750483"/>
          </a:xfrm>
        </p:grpSpPr>
        <p:cxnSp>
          <p:nvCxnSpPr>
            <p:cNvPr id="34" name="直接连接符 33"/>
            <p:cNvCxnSpPr/>
            <p:nvPr/>
          </p:nvCxnSpPr>
          <p:spPr>
            <a:xfrm>
              <a:off x="545308" y="674435"/>
              <a:ext cx="11101385" cy="0"/>
            </a:xfrm>
            <a:prstGeom prst="line">
              <a:avLst/>
            </a:prstGeom>
            <a:ln>
              <a:solidFill>
                <a:srgbClr val="70AD47"/>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11797082" y="590368"/>
              <a:ext cx="115584" cy="151085"/>
              <a:chOff x="5280229" y="2677954"/>
              <a:chExt cx="291285" cy="380753"/>
            </a:xfrm>
          </p:grpSpPr>
          <p:sp>
            <p:nvSpPr>
              <p:cNvPr id="32" name="Freeform 56"/>
              <p:cNvSpPr>
                <a:spLocks noEditPoints="1"/>
              </p:cNvSpPr>
              <p:nvPr/>
            </p:nvSpPr>
            <p:spPr bwMode="auto">
              <a:xfrm>
                <a:off x="5280229" y="2677954"/>
                <a:ext cx="151885" cy="380752"/>
              </a:xfrm>
              <a:custGeom>
                <a:avLst/>
                <a:gdLst>
                  <a:gd name="T0" fmla="*/ 17 w 31"/>
                  <a:gd name="T1" fmla="*/ 0 h 77"/>
                  <a:gd name="T2" fmla="*/ 28 w 31"/>
                  <a:gd name="T3" fmla="*/ 5 h 77"/>
                  <a:gd name="T4" fmla="*/ 31 w 31"/>
                  <a:gd name="T5" fmla="*/ 18 h 77"/>
                  <a:gd name="T6" fmla="*/ 31 w 31"/>
                  <a:gd name="T7" fmla="*/ 63 h 77"/>
                  <a:gd name="T8" fmla="*/ 27 w 31"/>
                  <a:gd name="T9" fmla="*/ 74 h 77"/>
                  <a:gd name="T10" fmla="*/ 16 w 31"/>
                  <a:gd name="T11" fmla="*/ 77 h 77"/>
                  <a:gd name="T12" fmla="*/ 2 w 31"/>
                  <a:gd name="T13" fmla="*/ 72 h 77"/>
                  <a:gd name="T14" fmla="*/ 0 w 31"/>
                  <a:gd name="T15" fmla="*/ 57 h 77"/>
                  <a:gd name="T16" fmla="*/ 0 w 31"/>
                  <a:gd name="T17" fmla="*/ 21 h 77"/>
                  <a:gd name="T18" fmla="*/ 3 w 31"/>
                  <a:gd name="T19" fmla="*/ 6 h 77"/>
                  <a:gd name="T20" fmla="*/ 17 w 31"/>
                  <a:gd name="T21" fmla="*/ 0 h 77"/>
                  <a:gd name="T22" fmla="*/ 16 w 31"/>
                  <a:gd name="T23" fmla="*/ 70 h 77"/>
                  <a:gd name="T24" fmla="*/ 22 w 31"/>
                  <a:gd name="T25" fmla="*/ 59 h 77"/>
                  <a:gd name="T26" fmla="*/ 22 w 31"/>
                  <a:gd name="T27" fmla="*/ 17 h 77"/>
                  <a:gd name="T28" fmla="*/ 16 w 31"/>
                  <a:gd name="T29" fmla="*/ 7 h 77"/>
                  <a:gd name="T30" fmla="*/ 9 w 31"/>
                  <a:gd name="T31" fmla="*/ 17 h 77"/>
                  <a:gd name="T32" fmla="*/ 9 w 31"/>
                  <a:gd name="T33" fmla="*/ 20 h 77"/>
                  <a:gd name="T34" fmla="*/ 9 w 31"/>
                  <a:gd name="T35" fmla="*/ 23 h 77"/>
                  <a:gd name="T36" fmla="*/ 9 w 31"/>
                  <a:gd name="T37" fmla="*/ 35 h 77"/>
                  <a:gd name="T38" fmla="*/ 9 w 31"/>
                  <a:gd name="T39" fmla="*/ 48 h 77"/>
                  <a:gd name="T40" fmla="*/ 9 w 31"/>
                  <a:gd name="T41" fmla="*/ 59 h 77"/>
                  <a:gd name="T42" fmla="*/ 16 w 31"/>
                  <a:gd name="T43" fmla="*/ 7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 h="77">
                    <a:moveTo>
                      <a:pt x="17" y="0"/>
                    </a:moveTo>
                    <a:cubicBezTo>
                      <a:pt x="22" y="0"/>
                      <a:pt x="26" y="2"/>
                      <a:pt x="28" y="5"/>
                    </a:cubicBezTo>
                    <a:cubicBezTo>
                      <a:pt x="30" y="8"/>
                      <a:pt x="31" y="12"/>
                      <a:pt x="31" y="18"/>
                    </a:cubicBezTo>
                    <a:cubicBezTo>
                      <a:pt x="31" y="63"/>
                      <a:pt x="31" y="63"/>
                      <a:pt x="31" y="63"/>
                    </a:cubicBezTo>
                    <a:cubicBezTo>
                      <a:pt x="31" y="67"/>
                      <a:pt x="30" y="71"/>
                      <a:pt x="27" y="74"/>
                    </a:cubicBezTo>
                    <a:cubicBezTo>
                      <a:pt x="24" y="76"/>
                      <a:pt x="21" y="77"/>
                      <a:pt x="16" y="77"/>
                    </a:cubicBezTo>
                    <a:cubicBezTo>
                      <a:pt x="9" y="77"/>
                      <a:pt x="5" y="76"/>
                      <a:pt x="2" y="72"/>
                    </a:cubicBezTo>
                    <a:cubicBezTo>
                      <a:pt x="1" y="69"/>
                      <a:pt x="0" y="64"/>
                      <a:pt x="0" y="57"/>
                    </a:cubicBezTo>
                    <a:cubicBezTo>
                      <a:pt x="0" y="21"/>
                      <a:pt x="0" y="21"/>
                      <a:pt x="0" y="21"/>
                    </a:cubicBezTo>
                    <a:cubicBezTo>
                      <a:pt x="0" y="14"/>
                      <a:pt x="1" y="8"/>
                      <a:pt x="3" y="6"/>
                    </a:cubicBezTo>
                    <a:cubicBezTo>
                      <a:pt x="5" y="2"/>
                      <a:pt x="10" y="0"/>
                      <a:pt x="17" y="0"/>
                    </a:cubicBezTo>
                    <a:close/>
                    <a:moveTo>
                      <a:pt x="16" y="70"/>
                    </a:moveTo>
                    <a:cubicBezTo>
                      <a:pt x="20" y="70"/>
                      <a:pt x="22" y="66"/>
                      <a:pt x="22" y="59"/>
                    </a:cubicBezTo>
                    <a:cubicBezTo>
                      <a:pt x="22" y="17"/>
                      <a:pt x="22" y="17"/>
                      <a:pt x="22" y="17"/>
                    </a:cubicBezTo>
                    <a:cubicBezTo>
                      <a:pt x="22" y="10"/>
                      <a:pt x="20" y="7"/>
                      <a:pt x="16" y="7"/>
                    </a:cubicBezTo>
                    <a:cubicBezTo>
                      <a:pt x="11" y="7"/>
                      <a:pt x="9" y="11"/>
                      <a:pt x="9" y="17"/>
                    </a:cubicBezTo>
                    <a:cubicBezTo>
                      <a:pt x="9" y="20"/>
                      <a:pt x="9" y="20"/>
                      <a:pt x="9" y="20"/>
                    </a:cubicBezTo>
                    <a:cubicBezTo>
                      <a:pt x="9" y="23"/>
                      <a:pt x="9" y="23"/>
                      <a:pt x="9" y="23"/>
                    </a:cubicBezTo>
                    <a:cubicBezTo>
                      <a:pt x="9" y="35"/>
                      <a:pt x="9" y="35"/>
                      <a:pt x="9" y="35"/>
                    </a:cubicBezTo>
                    <a:cubicBezTo>
                      <a:pt x="9" y="48"/>
                      <a:pt x="9" y="48"/>
                      <a:pt x="9" y="48"/>
                    </a:cubicBezTo>
                    <a:cubicBezTo>
                      <a:pt x="9" y="59"/>
                      <a:pt x="9" y="59"/>
                      <a:pt x="9" y="59"/>
                    </a:cubicBezTo>
                    <a:cubicBezTo>
                      <a:pt x="9" y="66"/>
                      <a:pt x="11" y="70"/>
                      <a:pt x="16" y="70"/>
                    </a:cubicBezTo>
                    <a:close/>
                  </a:path>
                </a:pathLst>
              </a:custGeom>
              <a:solidFill>
                <a:srgbClr val="FFFFFF"/>
              </a:solidFill>
              <a:ln w="15875" cap="flat">
                <a:noFill/>
                <a:prstDash val="solid"/>
                <a:miter lim="800000"/>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cs typeface="+mn-ea"/>
                  <a:sym typeface="+mn-lt"/>
                </a:endParaRPr>
              </a:p>
            </p:txBody>
          </p:sp>
          <p:sp>
            <p:nvSpPr>
              <p:cNvPr id="33" name="Freeform 57"/>
              <p:cNvSpPr/>
              <p:nvPr/>
            </p:nvSpPr>
            <p:spPr bwMode="auto">
              <a:xfrm>
                <a:off x="5482048" y="2682116"/>
                <a:ext cx="89466" cy="376591"/>
              </a:xfrm>
              <a:custGeom>
                <a:avLst/>
                <a:gdLst>
                  <a:gd name="T0" fmla="*/ 0 w 18"/>
                  <a:gd name="T1" fmla="*/ 11 h 76"/>
                  <a:gd name="T2" fmla="*/ 11 w 18"/>
                  <a:gd name="T3" fmla="*/ 0 h 76"/>
                  <a:gd name="T4" fmla="*/ 18 w 18"/>
                  <a:gd name="T5" fmla="*/ 0 h 76"/>
                  <a:gd name="T6" fmla="*/ 18 w 18"/>
                  <a:gd name="T7" fmla="*/ 76 h 76"/>
                  <a:gd name="T8" fmla="*/ 8 w 18"/>
                  <a:gd name="T9" fmla="*/ 76 h 76"/>
                  <a:gd name="T10" fmla="*/ 8 w 18"/>
                  <a:gd name="T11" fmla="*/ 19 h 76"/>
                  <a:gd name="T12" fmla="*/ 0 w 18"/>
                  <a:gd name="T13" fmla="*/ 19 h 76"/>
                  <a:gd name="T14" fmla="*/ 0 w 18"/>
                  <a:gd name="T15" fmla="*/ 11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76">
                    <a:moveTo>
                      <a:pt x="0" y="11"/>
                    </a:moveTo>
                    <a:cubicBezTo>
                      <a:pt x="7" y="10"/>
                      <a:pt x="10" y="7"/>
                      <a:pt x="11" y="0"/>
                    </a:cubicBezTo>
                    <a:cubicBezTo>
                      <a:pt x="18" y="0"/>
                      <a:pt x="18" y="0"/>
                      <a:pt x="18" y="0"/>
                    </a:cubicBezTo>
                    <a:cubicBezTo>
                      <a:pt x="18" y="76"/>
                      <a:pt x="18" y="76"/>
                      <a:pt x="18" y="76"/>
                    </a:cubicBezTo>
                    <a:cubicBezTo>
                      <a:pt x="8" y="76"/>
                      <a:pt x="8" y="76"/>
                      <a:pt x="8" y="76"/>
                    </a:cubicBezTo>
                    <a:cubicBezTo>
                      <a:pt x="8" y="19"/>
                      <a:pt x="8" y="19"/>
                      <a:pt x="8" y="19"/>
                    </a:cubicBezTo>
                    <a:cubicBezTo>
                      <a:pt x="0" y="19"/>
                      <a:pt x="0" y="19"/>
                      <a:pt x="0" y="19"/>
                    </a:cubicBezTo>
                    <a:lnTo>
                      <a:pt x="0" y="11"/>
                    </a:lnTo>
                    <a:close/>
                  </a:path>
                </a:pathLst>
              </a:custGeom>
              <a:solidFill>
                <a:srgbClr val="FFFFFF"/>
              </a:solidFill>
              <a:ln w="15875" cap="flat">
                <a:noFill/>
                <a:prstDash val="solid"/>
                <a:miter lim="800000"/>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cs typeface="+mn-ea"/>
                  <a:sym typeface="+mn-lt"/>
                </a:endParaRPr>
              </a:p>
            </p:txBody>
          </p:sp>
        </p:grpSp>
        <p:sp>
          <p:nvSpPr>
            <p:cNvPr id="31" name="Freeform 8"/>
            <p:cNvSpPr/>
            <p:nvPr/>
          </p:nvSpPr>
          <p:spPr bwMode="auto">
            <a:xfrm>
              <a:off x="96869" y="286450"/>
              <a:ext cx="428625" cy="750483"/>
            </a:xfrm>
            <a:custGeom>
              <a:avLst/>
              <a:gdLst>
                <a:gd name="T0" fmla="*/ 0 w 560"/>
                <a:gd name="T1" fmla="*/ 0 h 973"/>
                <a:gd name="T2" fmla="*/ 516 w 560"/>
                <a:gd name="T3" fmla="*/ 420 h 973"/>
                <a:gd name="T4" fmla="*/ 516 w 560"/>
                <a:gd name="T5" fmla="*/ 552 h 973"/>
                <a:gd name="T6" fmla="*/ 0 w 560"/>
                <a:gd name="T7" fmla="*/ 973 h 973"/>
                <a:gd name="T8" fmla="*/ 0 w 560"/>
                <a:gd name="T9" fmla="*/ 0 h 973"/>
              </a:gdLst>
              <a:ahLst/>
              <a:cxnLst>
                <a:cxn ang="0">
                  <a:pos x="T0" y="T1"/>
                </a:cxn>
                <a:cxn ang="0">
                  <a:pos x="T2" y="T3"/>
                </a:cxn>
                <a:cxn ang="0">
                  <a:pos x="T4" y="T5"/>
                </a:cxn>
                <a:cxn ang="0">
                  <a:pos x="T6" y="T7"/>
                </a:cxn>
                <a:cxn ang="0">
                  <a:pos x="T8" y="T9"/>
                </a:cxn>
              </a:cxnLst>
              <a:rect l="0" t="0" r="r" b="b"/>
              <a:pathLst>
                <a:path w="560" h="973">
                  <a:moveTo>
                    <a:pt x="0" y="0"/>
                  </a:moveTo>
                  <a:lnTo>
                    <a:pt x="516" y="420"/>
                  </a:lnTo>
                  <a:cubicBezTo>
                    <a:pt x="560" y="457"/>
                    <a:pt x="560" y="516"/>
                    <a:pt x="516" y="552"/>
                  </a:cubicBezTo>
                  <a:lnTo>
                    <a:pt x="0" y="973"/>
                  </a:lnTo>
                  <a:lnTo>
                    <a:pt x="0" y="0"/>
                  </a:lnTo>
                  <a:close/>
                </a:path>
              </a:pathLst>
            </a:custGeom>
            <a:solidFill>
              <a:schemeClr val="accent6"/>
            </a:solidFill>
            <a:ln>
              <a:noFill/>
            </a:ln>
            <a:effectLst>
              <a:outerShdw blurRad="190500" dist="228600" dir="2700000" algn="ctr">
                <a:srgbClr val="000000">
                  <a:alpha val="30000"/>
                </a:srgbClr>
              </a:outerShdw>
            </a:effectLst>
          </p:spPr>
          <p:txBody>
            <a:bodyPr vert="horz" wrap="square" lIns="91440" tIns="45720" rIns="91440" bIns="45720" numCol="1" anchor="t" anchorCtr="0" compatLnSpc="1"/>
            <a:lstStyle/>
            <a:p>
              <a:endParaRPr lang="zh-CN" altLang="en-US"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37" name="组合 36"/>
          <p:cNvGrpSpPr/>
          <p:nvPr/>
        </p:nvGrpSpPr>
        <p:grpSpPr>
          <a:xfrm>
            <a:off x="11574654" y="6391026"/>
            <a:ext cx="508000" cy="405884"/>
            <a:chOff x="11646693" y="6376997"/>
            <a:chExt cx="508000" cy="405884"/>
          </a:xfrm>
        </p:grpSpPr>
        <p:grpSp>
          <p:nvGrpSpPr>
            <p:cNvPr id="38" name="组合 37"/>
            <p:cNvGrpSpPr/>
            <p:nvPr/>
          </p:nvGrpSpPr>
          <p:grpSpPr>
            <a:xfrm>
              <a:off x="11654407" y="6376997"/>
              <a:ext cx="405883" cy="405884"/>
              <a:chOff x="8759502" y="2020280"/>
              <a:chExt cx="2856164" cy="2856164"/>
            </a:xfrm>
          </p:grpSpPr>
          <p:sp>
            <p:nvSpPr>
              <p:cNvPr id="40" name="椭圆 39"/>
              <p:cNvSpPr/>
              <p:nvPr/>
            </p:nvSpPr>
            <p:spPr>
              <a:xfrm>
                <a:off x="8759502" y="2020280"/>
                <a:ext cx="2856164" cy="2856164"/>
              </a:xfrm>
              <a:prstGeom prst="ellipse">
                <a:avLst/>
              </a:prstGeom>
              <a:gradFill>
                <a:gsLst>
                  <a:gs pos="100000">
                    <a:srgbClr val="DEDEDE"/>
                  </a:gs>
                  <a:gs pos="0">
                    <a:srgbClr val="FBFBFB"/>
                  </a:gs>
                </a:gsLst>
                <a:lin ang="5400000" scaled="1"/>
              </a:gradFill>
              <a:ln w="19050" cap="flat">
                <a:gradFill>
                  <a:gsLst>
                    <a:gs pos="0">
                      <a:sysClr val="window" lastClr="FFFFFF"/>
                    </a:gs>
                    <a:gs pos="100000">
                      <a:srgbClr val="DDDDDD"/>
                    </a:gs>
                  </a:gsLst>
                  <a:lin ang="5400000" scaled="1"/>
                </a:gradFill>
                <a:prstDash val="solid"/>
                <a:miter lim="800000"/>
              </a:ln>
              <a:effectLst>
                <a:outerShdw blurRad="228600" dist="101600" dir="5400000" algn="t" rotWithShape="0">
                  <a:sysClr val="windowText" lastClr="000000">
                    <a:lumMod val="85000"/>
                    <a:lumOff val="15000"/>
                    <a:alpha val="33000"/>
                  </a:sysClr>
                </a:outerShdw>
              </a:effec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41" name="椭圆 40"/>
              <p:cNvSpPr/>
              <p:nvPr/>
            </p:nvSpPr>
            <p:spPr>
              <a:xfrm>
                <a:off x="8983923" y="2230172"/>
                <a:ext cx="2415590" cy="2415589"/>
              </a:xfrm>
              <a:prstGeom prst="ellipse">
                <a:avLst/>
              </a:prstGeom>
              <a:solidFill>
                <a:schemeClr val="accent6"/>
              </a:solidFill>
              <a:ln w="19050" cap="flat" cmpd="sng" algn="ctr">
                <a:gradFill flip="none" rotWithShape="1">
                  <a:gsLst>
                    <a:gs pos="2000">
                      <a:srgbClr val="FDFDFD"/>
                    </a:gs>
                    <a:gs pos="100000">
                      <a:srgbClr val="CBCDCE"/>
                    </a:gs>
                  </a:gsLst>
                  <a:lin ang="16200000" scaled="0"/>
                  <a:tileRect/>
                </a:gradFill>
                <a:prstDash val="solid"/>
                <a:miter lim="800000"/>
              </a:ln>
              <a:effectLst>
                <a:innerShdw blurRad="190500" dist="50800" dir="16200000">
                  <a:prstClr val="black">
                    <a:alpha val="4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cs typeface="+mn-ea"/>
                  <a:sym typeface="+mn-lt"/>
                </a:endParaRPr>
              </a:p>
            </p:txBody>
          </p:sp>
        </p:grpSp>
        <p:sp>
          <p:nvSpPr>
            <p:cNvPr id="39" name="文本框 38"/>
            <p:cNvSpPr txBox="1"/>
            <p:nvPr/>
          </p:nvSpPr>
          <p:spPr>
            <a:xfrm>
              <a:off x="11646693" y="6393916"/>
              <a:ext cx="508000" cy="368300"/>
            </a:xfrm>
            <a:prstGeom prst="rect">
              <a:avLst/>
            </a:prstGeom>
            <a:noFill/>
          </p:spPr>
          <p:txBody>
            <a:bodyPr wrap="square" rtlCol="0">
              <a:spAutoFit/>
            </a:bodyPr>
            <a:lstStyle/>
            <a:p>
              <a:r>
                <a:rPr lang="en-US" altLang="zh-CN" b="1" dirty="0">
                  <a:solidFill>
                    <a:schemeClr val="bg1"/>
                  </a:solidFill>
                  <a:latin typeface="Times New Roman" panose="02020603050405020304" pitchFamily="18" charset="0"/>
                  <a:cs typeface="Times New Roman" panose="02020603050405020304" pitchFamily="18" charset="0"/>
                </a:rPr>
                <a:t>09</a:t>
              </a:r>
            </a:p>
          </p:txBody>
        </p:sp>
      </p:grpSp>
      <p:sp>
        <p:nvSpPr>
          <p:cNvPr id="8" name="文本框 7"/>
          <p:cNvSpPr txBox="1"/>
          <p:nvPr/>
        </p:nvSpPr>
        <p:spPr>
          <a:xfrm>
            <a:off x="1107440" y="5519757"/>
            <a:ext cx="4522395" cy="669799"/>
          </a:xfrm>
          <a:prstGeom prst="rect">
            <a:avLst/>
          </a:prstGeom>
          <a:noFill/>
        </p:spPr>
        <p:txBody>
          <a:bodyPr wrap="square" rtlCol="0">
            <a:noAutofit/>
          </a:bodyPr>
          <a:lstStyle/>
          <a:p>
            <a:pPr indent="457200"/>
            <a:endParaRPr lang="zh-CN" altLang="en-US" sz="2400"/>
          </a:p>
        </p:txBody>
      </p:sp>
      <p:sp>
        <p:nvSpPr>
          <p:cNvPr id="4" name="文本框 3"/>
          <p:cNvSpPr txBox="1"/>
          <p:nvPr/>
        </p:nvSpPr>
        <p:spPr>
          <a:xfrm>
            <a:off x="1659255" y="2169795"/>
            <a:ext cx="4064000" cy="645160"/>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solidFill>
                  <a:schemeClr val="bg1"/>
                </a:solidFill>
                <a:latin typeface="微软雅黑" panose="020B0503020204020204" pitchFamily="34" charset="-122"/>
                <a:ea typeface="微软雅黑" panose="020B0503020204020204" pitchFamily="34" charset="-122"/>
                <a:sym typeface="+mn-ea"/>
              </a:rPr>
              <a:t>缺失缺失缺失值值值、重复值缺失值、重复值</a:t>
            </a:r>
            <a:endParaRPr lang="zh-CN" altLang="en-US"/>
          </a:p>
        </p:txBody>
      </p:sp>
      <p:sp>
        <p:nvSpPr>
          <p:cNvPr id="6" name="文本框 5"/>
          <p:cNvSpPr txBox="1"/>
          <p:nvPr/>
        </p:nvSpPr>
        <p:spPr>
          <a:xfrm>
            <a:off x="978008" y="1149555"/>
            <a:ext cx="4732020" cy="411434"/>
          </a:xfrm>
          <a:prstGeom prst="rect">
            <a:avLst/>
          </a:prstGeom>
          <a:noFill/>
        </p:spPr>
        <p:txBody>
          <a:bodyPr wrap="square" rtlCol="0">
            <a:noAutofit/>
          </a:bodyPr>
          <a:lstStyle/>
          <a:p>
            <a:pPr indent="0" algn="l">
              <a:buNone/>
            </a:pPr>
            <a:r>
              <a:rPr lang="en-US" altLang="zh-CN" sz="2000" dirty="0">
                <a:latin typeface="微软雅黑" panose="020B0503020204020204" pitchFamily="34" charset="-122"/>
                <a:ea typeface="微软雅黑" panose="020B0503020204020204" pitchFamily="34" charset="-122"/>
                <a:cs typeface="黑体" panose="02010609060101010101" pitchFamily="49" charset="-122"/>
                <a:sym typeface="+mn-ea"/>
              </a:rPr>
              <a:t>3. </a:t>
            </a:r>
            <a:r>
              <a:rPr lang="en-US" altLang="zh-CN" sz="2000" dirty="0" err="1">
                <a:latin typeface="微软雅黑" panose="020B0503020204020204" pitchFamily="34" charset="-122"/>
                <a:ea typeface="微软雅黑" panose="020B0503020204020204" pitchFamily="34" charset="-122"/>
                <a:cs typeface="黑体" panose="02010609060101010101" pitchFamily="49" charset="-122"/>
                <a:sym typeface="+mn-ea"/>
              </a:rPr>
              <a:t>相关性</a:t>
            </a:r>
            <a:r>
              <a:rPr lang="zh-CN" altLang="en-US" sz="2000" dirty="0">
                <a:latin typeface="微软雅黑" panose="020B0503020204020204" pitchFamily="34" charset="-122"/>
                <a:ea typeface="微软雅黑" panose="020B0503020204020204" pitchFamily="34" charset="-122"/>
                <a:cs typeface="黑体" panose="02010609060101010101" pitchFamily="49" charset="-122"/>
                <a:sym typeface="+mn-ea"/>
              </a:rPr>
              <a:t>分析</a:t>
            </a:r>
            <a:r>
              <a:rPr lang="en-US" altLang="zh-CN" sz="2400" b="1" dirty="0">
                <a:solidFill>
                  <a:srgbClr val="70AD47"/>
                </a:solidFill>
                <a:latin typeface="微软雅黑" panose="020B0503020204020204" pitchFamily="34" charset="-122"/>
                <a:ea typeface="微软雅黑" panose="020B0503020204020204" pitchFamily="34" charset="-122"/>
                <a:cs typeface="Times New Roman" panose="02020603050405020304" pitchFamily="18" charset="0"/>
                <a:sym typeface="+mn-ea"/>
              </a:rPr>
              <a:t>（47-10=37个</a:t>
            </a:r>
            <a:r>
              <a:rPr lang="zh-CN" altLang="en-US" sz="2400" b="1" dirty="0">
                <a:solidFill>
                  <a:srgbClr val="70AD47"/>
                </a:solidFill>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sz="2400" b="1" dirty="0">
              <a:solidFill>
                <a:srgbClr val="70AD47"/>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indent="457200" algn="l">
              <a:buNone/>
            </a:pPr>
            <a:endParaRPr lang="zh-CN" altLang="en-US" sz="2000" dirty="0">
              <a:sym typeface="+mn-ea"/>
            </a:endParaRPr>
          </a:p>
        </p:txBody>
      </p:sp>
      <p:pic>
        <p:nvPicPr>
          <p:cNvPr id="13" name="图片 12"/>
          <p:cNvPicPr>
            <a:picLocks noChangeAspect="1"/>
          </p:cNvPicPr>
          <p:nvPr>
            <p:custDataLst>
              <p:tags r:id="rId1"/>
            </p:custDataLst>
          </p:nvPr>
        </p:nvPicPr>
        <p:blipFill>
          <a:blip r:embed="rId4"/>
          <a:stretch>
            <a:fillRect/>
          </a:stretch>
        </p:blipFill>
        <p:spPr>
          <a:xfrm>
            <a:off x="945457" y="2001603"/>
            <a:ext cx="4216400" cy="3629025"/>
          </a:xfrm>
          <a:prstGeom prst="rect">
            <a:avLst/>
          </a:prstGeom>
        </p:spPr>
      </p:pic>
      <p:graphicFrame>
        <p:nvGraphicFramePr>
          <p:cNvPr id="10" name="表格 9"/>
          <p:cNvGraphicFramePr/>
          <p:nvPr>
            <p:custDataLst>
              <p:tags r:id="rId2"/>
            </p:custDataLst>
            <p:extLst>
              <p:ext uri="{D42A27DB-BD31-4B8C-83A1-F6EECF244321}">
                <p14:modId xmlns:p14="http://schemas.microsoft.com/office/powerpoint/2010/main" val="4095485325"/>
              </p:ext>
            </p:extLst>
          </p:nvPr>
        </p:nvGraphicFramePr>
        <p:xfrm>
          <a:off x="6391276" y="1997244"/>
          <a:ext cx="5183378" cy="3243923"/>
        </p:xfrm>
        <a:graphic>
          <a:graphicData uri="http://schemas.openxmlformats.org/drawingml/2006/table">
            <a:tbl>
              <a:tblPr firstRow="1" bandRow="1">
                <a:tableStyleId>{93296810-A885-4BE3-A3E7-6D5BEEA58F35}</a:tableStyleId>
              </a:tblPr>
              <a:tblGrid>
                <a:gridCol w="1584409">
                  <a:extLst>
                    <a:ext uri="{9D8B030D-6E8A-4147-A177-3AD203B41FA5}">
                      <a16:colId xmlns:a16="http://schemas.microsoft.com/office/drawing/2014/main" val="20000"/>
                    </a:ext>
                  </a:extLst>
                </a:gridCol>
                <a:gridCol w="1573316">
                  <a:extLst>
                    <a:ext uri="{9D8B030D-6E8A-4147-A177-3AD203B41FA5}">
                      <a16:colId xmlns:a16="http://schemas.microsoft.com/office/drawing/2014/main" val="20001"/>
                    </a:ext>
                  </a:extLst>
                </a:gridCol>
                <a:gridCol w="953973">
                  <a:extLst>
                    <a:ext uri="{9D8B030D-6E8A-4147-A177-3AD203B41FA5}">
                      <a16:colId xmlns:a16="http://schemas.microsoft.com/office/drawing/2014/main" val="20002"/>
                    </a:ext>
                  </a:extLst>
                </a:gridCol>
                <a:gridCol w="1071680">
                  <a:extLst>
                    <a:ext uri="{9D8B030D-6E8A-4147-A177-3AD203B41FA5}">
                      <a16:colId xmlns:a16="http://schemas.microsoft.com/office/drawing/2014/main" val="20003"/>
                    </a:ext>
                  </a:extLst>
                </a:gridCol>
              </a:tblGrid>
              <a:tr h="439534">
                <a:tc>
                  <a:txBody>
                    <a:bodyPr/>
                    <a:lstStyle/>
                    <a:p>
                      <a:pPr algn="ctr" fontAlgn="ctr"/>
                      <a:r>
                        <a:rPr lang="zh-CN" altLang="en-US" sz="1600" u="none" strike="noStrike" dirty="0">
                          <a:effectLst/>
                          <a:latin typeface="微软雅黑" panose="020B0503020204020204" pitchFamily="34" charset="-122"/>
                          <a:ea typeface="微软雅黑" panose="020B0503020204020204" pitchFamily="34" charset="-122"/>
                        </a:rPr>
                        <a:t>特征选择方法</a:t>
                      </a:r>
                    </a:p>
                  </a:txBody>
                  <a:tcPr marL="4763" marR="4763" marT="4763" marB="0" anchor="ctr"/>
                </a:tc>
                <a:tc>
                  <a:txBody>
                    <a:bodyPr/>
                    <a:lstStyle/>
                    <a:p>
                      <a:pPr algn="ctr" fontAlgn="ctr"/>
                      <a:r>
                        <a:rPr lang="en-US" sz="1600" u="none" strike="noStrike" dirty="0">
                          <a:effectLst/>
                          <a:latin typeface="微软雅黑" panose="020B0503020204020204" pitchFamily="34" charset="-122"/>
                          <a:ea typeface="微软雅黑" panose="020B0503020204020204" pitchFamily="34" charset="-122"/>
                        </a:rPr>
                        <a:t>Features</a:t>
                      </a:r>
                      <a:r>
                        <a:rPr lang="zh-CN" altLang="en-US" sz="1600" u="none" strike="noStrike" dirty="0">
                          <a:effectLst/>
                          <a:latin typeface="微软雅黑" panose="020B0503020204020204" pitchFamily="34" charset="-122"/>
                          <a:ea typeface="微软雅黑" panose="020B0503020204020204" pitchFamily="34" charset="-122"/>
                        </a:rPr>
                        <a:t>数量</a:t>
                      </a:r>
                    </a:p>
                  </a:txBody>
                  <a:tcPr marL="4763" marR="4763" marT="4763" marB="0" anchor="ctr"/>
                </a:tc>
                <a:tc>
                  <a:txBody>
                    <a:bodyPr/>
                    <a:lstStyle/>
                    <a:p>
                      <a:pPr algn="ctr" fontAlgn="ctr"/>
                      <a:r>
                        <a:rPr lang="en-US" sz="1600" u="none" strike="noStrike" dirty="0">
                          <a:effectLst/>
                          <a:latin typeface="微软雅黑" panose="020B0503020204020204" pitchFamily="34" charset="-122"/>
                          <a:ea typeface="微软雅黑" panose="020B0503020204020204" pitchFamily="34" charset="-122"/>
                        </a:rPr>
                        <a:t>Accuracy</a:t>
                      </a:r>
                    </a:p>
                  </a:txBody>
                  <a:tcPr marL="4763" marR="4763" marT="4763" marB="0" anchor="ctr"/>
                </a:tc>
                <a:tc>
                  <a:txBody>
                    <a:bodyPr/>
                    <a:lstStyle/>
                    <a:p>
                      <a:pPr algn="ctr" fontAlgn="ctr"/>
                      <a:r>
                        <a:rPr lang="en-US" altLang="zh-CN" sz="1600" u="none" strike="noStrike" dirty="0">
                          <a:effectLst/>
                          <a:latin typeface="微软雅黑" panose="020B0503020204020204" pitchFamily="34" charset="-122"/>
                          <a:ea typeface="微软雅黑" panose="020B0503020204020204" pitchFamily="34" charset="-122"/>
                        </a:rPr>
                        <a:t>f1-score</a:t>
                      </a:r>
                    </a:p>
                  </a:txBody>
                  <a:tcPr marL="4763" marR="4763" marT="4763" marB="0" anchor="ctr"/>
                </a:tc>
                <a:extLst>
                  <a:ext uri="{0D108BD9-81ED-4DB2-BD59-A6C34878D82A}">
                    <a16:rowId xmlns:a16="http://schemas.microsoft.com/office/drawing/2014/main" val="10000"/>
                  </a:ext>
                </a:extLst>
              </a:tr>
              <a:tr h="421196">
                <a:tc>
                  <a:txBody>
                    <a:bodyPr/>
                    <a:lstStyle/>
                    <a:p>
                      <a:pPr algn="ctr">
                        <a:buNone/>
                      </a:pPr>
                      <a:r>
                        <a:rPr lang="zh-CN" altLang="en-US" dirty="0">
                          <a:latin typeface="微软雅黑" panose="020B0503020204020204" pitchFamily="34" charset="-122"/>
                          <a:ea typeface="微软雅黑" panose="020B0503020204020204" pitchFamily="34" charset="-122"/>
                        </a:rPr>
                        <a:t>去除冗余变量</a:t>
                      </a:r>
                    </a:p>
                  </a:txBody>
                  <a:tcPr/>
                </a:tc>
                <a:tc>
                  <a:txBody>
                    <a:bodyPr/>
                    <a:lstStyle/>
                    <a:p>
                      <a:pPr algn="ctr">
                        <a:buNone/>
                      </a:pPr>
                      <a:r>
                        <a:rPr lang="en-US" altLang="zh-CN" dirty="0">
                          <a:latin typeface="微软雅黑" panose="020B0503020204020204" pitchFamily="34" charset="-122"/>
                          <a:ea typeface="微软雅黑" panose="020B0503020204020204" pitchFamily="34" charset="-122"/>
                        </a:rPr>
                        <a:t>47</a:t>
                      </a:r>
                      <a:r>
                        <a:rPr lang="zh-CN" altLang="en-US" dirty="0">
                          <a:latin typeface="微软雅黑" panose="020B0503020204020204" pitchFamily="34" charset="-122"/>
                          <a:ea typeface="微软雅黑" panose="020B0503020204020204" pitchFamily="34" charset="-122"/>
                        </a:rPr>
                        <a:t>个</a:t>
                      </a:r>
                    </a:p>
                  </a:txBody>
                  <a:tcPr/>
                </a:tc>
                <a:tc>
                  <a:txBody>
                    <a:bodyPr/>
                    <a:lstStyle/>
                    <a:p>
                      <a:pPr algn="ctr">
                        <a:buNone/>
                      </a:pPr>
                      <a:r>
                        <a:rPr lang="en-US" altLang="zh-CN" dirty="0">
                          <a:latin typeface="微软雅黑" panose="020B0503020204020204" pitchFamily="34" charset="-122"/>
                          <a:ea typeface="微软雅黑" panose="020B0503020204020204" pitchFamily="34" charset="-122"/>
                        </a:rPr>
                        <a:t>0.83</a:t>
                      </a:r>
                    </a:p>
                  </a:txBody>
                  <a:tcPr/>
                </a:tc>
                <a:tc>
                  <a:txBody>
                    <a:bodyPr/>
                    <a:lstStyle/>
                    <a:p>
                      <a:pPr algn="ctr">
                        <a:buNone/>
                      </a:pPr>
                      <a:r>
                        <a:rPr lang="en-US" altLang="zh-CN">
                          <a:latin typeface="微软雅黑" panose="020B0503020204020204" pitchFamily="34" charset="-122"/>
                          <a:ea typeface="微软雅黑" panose="020B0503020204020204" pitchFamily="34" charset="-122"/>
                        </a:rPr>
                        <a:t>0.467</a:t>
                      </a:r>
                    </a:p>
                  </a:txBody>
                  <a:tcPr/>
                </a:tc>
                <a:extLst>
                  <a:ext uri="{0D108BD9-81ED-4DB2-BD59-A6C34878D82A}">
                    <a16:rowId xmlns:a16="http://schemas.microsoft.com/office/drawing/2014/main" val="10001"/>
                  </a:ext>
                </a:extLst>
              </a:tr>
              <a:tr h="385483">
                <a:tc>
                  <a:txBody>
                    <a:bodyPr/>
                    <a:lstStyle/>
                    <a:p>
                      <a:pPr algn="ctr">
                        <a:buNone/>
                      </a:pPr>
                      <a:r>
                        <a:rPr lang="zh-CN" altLang="en-US" dirty="0">
                          <a:latin typeface="微软雅黑" panose="020B0503020204020204" pitchFamily="34" charset="-122"/>
                          <a:ea typeface="微软雅黑" panose="020B0503020204020204" pitchFamily="34" charset="-122"/>
                        </a:rPr>
                        <a:t>相关性分析</a:t>
                      </a:r>
                    </a:p>
                  </a:txBody>
                  <a:tcPr/>
                </a:tc>
                <a:tc>
                  <a:txBody>
                    <a:bodyPr/>
                    <a:lstStyle/>
                    <a:p>
                      <a:pPr algn="ctr">
                        <a:buNone/>
                      </a:pPr>
                      <a:r>
                        <a:rPr lang="en-US" altLang="zh-CN" dirty="0">
                          <a:latin typeface="微软雅黑" panose="020B0503020204020204" pitchFamily="34" charset="-122"/>
                          <a:ea typeface="微软雅黑" panose="020B0503020204020204" pitchFamily="34" charset="-122"/>
                        </a:rPr>
                        <a:t>37</a:t>
                      </a:r>
                      <a:r>
                        <a:rPr lang="zh-CN" altLang="en-US" dirty="0">
                          <a:latin typeface="微软雅黑" panose="020B0503020204020204" pitchFamily="34" charset="-122"/>
                          <a:ea typeface="微软雅黑" panose="020B0503020204020204" pitchFamily="34" charset="-122"/>
                        </a:rPr>
                        <a:t>个</a:t>
                      </a:r>
                    </a:p>
                  </a:txBody>
                  <a:tcPr/>
                </a:tc>
                <a:tc>
                  <a:txBody>
                    <a:bodyPr/>
                    <a:lstStyle/>
                    <a:p>
                      <a:pPr algn="ctr">
                        <a:buNone/>
                      </a:pPr>
                      <a:r>
                        <a:rPr lang="en-US" altLang="zh-CN" dirty="0">
                          <a:latin typeface="微软雅黑" panose="020B0503020204020204" pitchFamily="34" charset="-122"/>
                          <a:ea typeface="微软雅黑" panose="020B0503020204020204" pitchFamily="34" charset="-122"/>
                        </a:rPr>
                        <a:t>0.83</a:t>
                      </a:r>
                    </a:p>
                  </a:txBody>
                  <a:tcPr/>
                </a:tc>
                <a:tc>
                  <a:txBody>
                    <a:bodyPr/>
                    <a:lstStyle/>
                    <a:p>
                      <a:pPr algn="ctr">
                        <a:buNone/>
                      </a:pPr>
                      <a:r>
                        <a:rPr lang="en-US" altLang="zh-CN">
                          <a:latin typeface="微软雅黑" panose="020B0503020204020204" pitchFamily="34" charset="-122"/>
                          <a:ea typeface="微软雅黑" panose="020B0503020204020204" pitchFamily="34" charset="-122"/>
                        </a:rPr>
                        <a:t>0.469</a:t>
                      </a:r>
                    </a:p>
                  </a:txBody>
                  <a:tcPr/>
                </a:tc>
                <a:extLst>
                  <a:ext uri="{0D108BD9-81ED-4DB2-BD59-A6C34878D82A}">
                    <a16:rowId xmlns:a16="http://schemas.microsoft.com/office/drawing/2014/main" val="10002"/>
                  </a:ext>
                </a:extLst>
              </a:tr>
              <a:tr h="391795">
                <a:tc rowSpan="2">
                  <a:txBody>
                    <a:bodyPr/>
                    <a:lstStyle/>
                    <a:p>
                      <a:pPr algn="ctr">
                        <a:buNone/>
                      </a:pPr>
                      <a:endParaRPr lang="en-US" altLang="zh-CN" dirty="0">
                        <a:latin typeface="微软雅黑" panose="020B0503020204020204" pitchFamily="34" charset="-122"/>
                        <a:ea typeface="微软雅黑" panose="020B0503020204020204" pitchFamily="34" charset="-122"/>
                      </a:endParaRPr>
                    </a:p>
                    <a:p>
                      <a:pPr algn="ctr">
                        <a:buNone/>
                      </a:pPr>
                      <a:r>
                        <a:rPr lang="zh-CN" altLang="en-US" dirty="0">
                          <a:latin typeface="微软雅黑" panose="020B0503020204020204" pitchFamily="34" charset="-122"/>
                          <a:ea typeface="微软雅黑" panose="020B0503020204020204" pitchFamily="34" charset="-122"/>
                        </a:rPr>
                        <a:t>互信息</a:t>
                      </a:r>
                    </a:p>
                  </a:txBody>
                  <a:tcPr/>
                </a:tc>
                <a:tc>
                  <a:txBody>
                    <a:bodyPr/>
                    <a:lstStyle/>
                    <a:p>
                      <a:pPr algn="ctr">
                        <a:buNone/>
                      </a:pP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个</a:t>
                      </a:r>
                    </a:p>
                  </a:txBody>
                  <a:tcPr/>
                </a:tc>
                <a:tc>
                  <a:txBody>
                    <a:bodyPr/>
                    <a:lstStyle/>
                    <a:p>
                      <a:pPr algn="ctr">
                        <a:buNone/>
                      </a:pPr>
                      <a:r>
                        <a:rPr lang="en-US" altLang="zh-CN" dirty="0">
                          <a:latin typeface="微软雅黑" panose="020B0503020204020204" pitchFamily="34" charset="-122"/>
                          <a:ea typeface="微软雅黑" panose="020B0503020204020204" pitchFamily="34" charset="-122"/>
                        </a:rPr>
                        <a:t>0.79</a:t>
                      </a:r>
                    </a:p>
                  </a:txBody>
                  <a:tcPr/>
                </a:tc>
                <a:tc>
                  <a:txBody>
                    <a:bodyPr/>
                    <a:lstStyle/>
                    <a:p>
                      <a:pPr algn="ctr">
                        <a:buNone/>
                      </a:pPr>
                      <a:r>
                        <a:rPr lang="en-US" altLang="zh-CN" dirty="0">
                          <a:latin typeface="微软雅黑" panose="020B0503020204020204" pitchFamily="34" charset="-122"/>
                          <a:ea typeface="微软雅黑" panose="020B0503020204020204" pitchFamily="34" charset="-122"/>
                        </a:rPr>
                        <a:t>0.520</a:t>
                      </a:r>
                    </a:p>
                  </a:txBody>
                  <a:tcPr/>
                </a:tc>
                <a:extLst>
                  <a:ext uri="{0D108BD9-81ED-4DB2-BD59-A6C34878D82A}">
                    <a16:rowId xmlns:a16="http://schemas.microsoft.com/office/drawing/2014/main" val="10003"/>
                  </a:ext>
                </a:extLst>
              </a:tr>
              <a:tr h="188259">
                <a:tc vMerge="1">
                  <a:txBody>
                    <a:bodyPr/>
                    <a:lstStyle/>
                    <a:p>
                      <a:endParaRPr lang="zh-CN"/>
                    </a:p>
                  </a:txBody>
                  <a:tcPr/>
                </a:tc>
                <a:tc>
                  <a:txBody>
                    <a:bodyPr/>
                    <a:lstStyle/>
                    <a:p>
                      <a:pPr algn="ctr">
                        <a:buNone/>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个</a:t>
                      </a:r>
                    </a:p>
                  </a:txBody>
                  <a:tcPr/>
                </a:tc>
                <a:tc>
                  <a:txBody>
                    <a:bodyPr/>
                    <a:lstStyle/>
                    <a:p>
                      <a:pPr algn="ctr">
                        <a:buNone/>
                      </a:pPr>
                      <a:r>
                        <a:rPr lang="en-US" altLang="zh-CN" sz="2400" b="1" kern="1200" dirty="0">
                          <a:solidFill>
                            <a:srgbClr val="70AD47"/>
                          </a:solidFill>
                          <a:latin typeface="微软雅黑" panose="020B0503020204020204" pitchFamily="34" charset="-122"/>
                          <a:ea typeface="微软雅黑" panose="020B0503020204020204" pitchFamily="34" charset="-122"/>
                        </a:rPr>
                        <a:t>0.79</a:t>
                      </a:r>
                      <a:endParaRPr lang="en-US" altLang="zh-CN" sz="2400" b="1" kern="1200" dirty="0">
                        <a:solidFill>
                          <a:srgbClr val="70AD47"/>
                        </a:solidFill>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pPr algn="ctr">
                        <a:buNone/>
                      </a:pPr>
                      <a:r>
                        <a:rPr lang="en-US" altLang="zh-CN" sz="2400" b="1" kern="1200" dirty="0">
                          <a:solidFill>
                            <a:srgbClr val="70AD47"/>
                          </a:solidFill>
                          <a:latin typeface="微软雅黑" panose="020B0503020204020204" pitchFamily="34" charset="-122"/>
                          <a:ea typeface="微软雅黑" panose="020B0503020204020204" pitchFamily="34" charset="-122"/>
                        </a:rPr>
                        <a:t>0.524</a:t>
                      </a:r>
                      <a:endParaRPr lang="en-US" altLang="zh-CN" sz="2400" b="1" kern="1200" dirty="0">
                        <a:solidFill>
                          <a:srgbClr val="70AD47"/>
                        </a:solidFill>
                        <a:latin typeface="微软雅黑" panose="020B0503020204020204" pitchFamily="34" charset="-122"/>
                        <a:ea typeface="微软雅黑" panose="020B0503020204020204" pitchFamily="34" charset="-122"/>
                        <a:cs typeface="Times New Roman" panose="02020603050405020304" pitchFamily="18" charset="0"/>
                      </a:endParaRPr>
                    </a:p>
                  </a:txBody>
                  <a:tcPr/>
                </a:tc>
                <a:extLst>
                  <a:ext uri="{0D108BD9-81ED-4DB2-BD59-A6C34878D82A}">
                    <a16:rowId xmlns:a16="http://schemas.microsoft.com/office/drawing/2014/main" val="10004"/>
                  </a:ext>
                </a:extLst>
              </a:tr>
              <a:tr h="391160">
                <a:tc rowSpan="2">
                  <a:txBody>
                    <a:bodyPr/>
                    <a:lstStyle/>
                    <a:p>
                      <a:pPr algn="ctr">
                        <a:buNone/>
                      </a:pPr>
                      <a:endParaRPr lang="en-US" altLang="zh-CN" dirty="0">
                        <a:latin typeface="微软雅黑" panose="020B0503020204020204" pitchFamily="34" charset="-122"/>
                        <a:ea typeface="微软雅黑" panose="020B0503020204020204" pitchFamily="34" charset="-122"/>
                      </a:endParaRPr>
                    </a:p>
                    <a:p>
                      <a:pPr algn="ctr">
                        <a:buNone/>
                      </a:pPr>
                      <a:r>
                        <a:rPr lang="zh-CN" altLang="en-US" dirty="0">
                          <a:latin typeface="微软雅黑" panose="020B0503020204020204" pitchFamily="34" charset="-122"/>
                          <a:ea typeface="微软雅黑" panose="020B0503020204020204" pitchFamily="34" charset="-122"/>
                        </a:rPr>
                        <a:t>方差分析</a:t>
                      </a:r>
                    </a:p>
                  </a:txBody>
                  <a:tcPr/>
                </a:tc>
                <a:tc>
                  <a:txBody>
                    <a:bodyPr/>
                    <a:lstStyle/>
                    <a:p>
                      <a:pPr algn="ctr">
                        <a:buNone/>
                      </a:pP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个</a:t>
                      </a:r>
                    </a:p>
                  </a:txBody>
                  <a:tcPr/>
                </a:tc>
                <a:tc>
                  <a:txBody>
                    <a:bodyPr/>
                    <a:lstStyle/>
                    <a:p>
                      <a:pPr algn="ctr">
                        <a:buNone/>
                      </a:pPr>
                      <a:r>
                        <a:rPr lang="en-US" altLang="zh-CN" dirty="0">
                          <a:latin typeface="微软雅黑" panose="020B0503020204020204" pitchFamily="34" charset="-122"/>
                          <a:ea typeface="微软雅黑" panose="020B0503020204020204" pitchFamily="34" charset="-122"/>
                        </a:rPr>
                        <a:t>0.79</a:t>
                      </a:r>
                    </a:p>
                  </a:txBody>
                  <a:tcPr/>
                </a:tc>
                <a:tc>
                  <a:txBody>
                    <a:bodyPr/>
                    <a:lstStyle/>
                    <a:p>
                      <a:pPr algn="ctr">
                        <a:buNone/>
                      </a:pPr>
                      <a:r>
                        <a:rPr lang="en-US" altLang="zh-CN" sz="1800">
                          <a:latin typeface="微软雅黑" panose="020B0503020204020204" pitchFamily="34" charset="-122"/>
                          <a:ea typeface="微软雅黑" panose="020B0503020204020204" pitchFamily="34" charset="-122"/>
                        </a:rPr>
                        <a:t>0.512</a:t>
                      </a:r>
                    </a:p>
                  </a:txBody>
                  <a:tcPr/>
                </a:tc>
                <a:extLst>
                  <a:ext uri="{0D108BD9-81ED-4DB2-BD59-A6C34878D82A}">
                    <a16:rowId xmlns:a16="http://schemas.microsoft.com/office/drawing/2014/main" val="10005"/>
                  </a:ext>
                </a:extLst>
              </a:tr>
              <a:tr h="391795">
                <a:tc vMerge="1">
                  <a:txBody>
                    <a:bodyPr/>
                    <a:lstStyle/>
                    <a:p>
                      <a:endParaRPr lang="zh-CN"/>
                    </a:p>
                  </a:txBody>
                  <a:tcPr/>
                </a:tc>
                <a:tc>
                  <a:txBody>
                    <a:bodyPr/>
                    <a:lstStyle/>
                    <a:p>
                      <a:pPr algn="ctr">
                        <a:buNone/>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个</a:t>
                      </a:r>
                    </a:p>
                  </a:txBody>
                  <a:tcPr/>
                </a:tc>
                <a:tc>
                  <a:txBody>
                    <a:bodyPr/>
                    <a:lstStyle/>
                    <a:p>
                      <a:pPr algn="ctr">
                        <a:buNone/>
                      </a:pPr>
                      <a:r>
                        <a:rPr lang="en-US" altLang="zh-CN" dirty="0">
                          <a:latin typeface="微软雅黑" panose="020B0503020204020204" pitchFamily="34" charset="-122"/>
                          <a:ea typeface="微软雅黑" panose="020B0503020204020204" pitchFamily="34" charset="-122"/>
                        </a:rPr>
                        <a:t>0.79</a:t>
                      </a:r>
                    </a:p>
                  </a:txBody>
                  <a:tcPr/>
                </a:tc>
                <a:tc>
                  <a:txBody>
                    <a:bodyPr/>
                    <a:lstStyle/>
                    <a:p>
                      <a:pPr algn="ctr">
                        <a:buNone/>
                      </a:pPr>
                      <a:r>
                        <a:rPr lang="en-US" altLang="zh-CN" sz="1800" dirty="0">
                          <a:latin typeface="微软雅黑" panose="020B0503020204020204" pitchFamily="34" charset="-122"/>
                          <a:ea typeface="微软雅黑" panose="020B0503020204020204" pitchFamily="34" charset="-122"/>
                        </a:rPr>
                        <a:t>0.506</a:t>
                      </a:r>
                    </a:p>
                  </a:txBody>
                  <a:tcPr/>
                </a:tc>
                <a:extLst>
                  <a:ext uri="{0D108BD9-81ED-4DB2-BD59-A6C34878D82A}">
                    <a16:rowId xmlns:a16="http://schemas.microsoft.com/office/drawing/2014/main" val="10006"/>
                  </a:ext>
                </a:extLst>
              </a:tr>
              <a:tr h="268567">
                <a:tc>
                  <a:txBody>
                    <a:bodyPr/>
                    <a:lstStyle/>
                    <a:p>
                      <a:pPr algn="ctr">
                        <a:buNone/>
                      </a:pPr>
                      <a:r>
                        <a:rPr lang="zh-CN" altLang="en-US" dirty="0">
                          <a:latin typeface="微软雅黑" panose="020B0503020204020204" pitchFamily="34" charset="-122"/>
                          <a:ea typeface="微软雅黑" panose="020B0503020204020204" pitchFamily="34" charset="-122"/>
                        </a:rPr>
                        <a:t>主成分分析</a:t>
                      </a:r>
                    </a:p>
                  </a:txBody>
                  <a:tcPr/>
                </a:tc>
                <a:tc>
                  <a:txBody>
                    <a:bodyPr/>
                    <a:lstStyle/>
                    <a:p>
                      <a:pPr algn="ctr">
                        <a:buNone/>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个</a:t>
                      </a:r>
                    </a:p>
                  </a:txBody>
                  <a:tcPr/>
                </a:tc>
                <a:tc>
                  <a:txBody>
                    <a:bodyPr/>
                    <a:lstStyle/>
                    <a:p>
                      <a:pPr algn="ctr">
                        <a:buNone/>
                      </a:pPr>
                      <a:r>
                        <a:rPr lang="en-US" altLang="zh-CN" dirty="0">
                          <a:latin typeface="微软雅黑" panose="020B0503020204020204" pitchFamily="34" charset="-122"/>
                          <a:ea typeface="微软雅黑" panose="020B0503020204020204" pitchFamily="34" charset="-122"/>
                        </a:rPr>
                        <a:t>0.78</a:t>
                      </a:r>
                    </a:p>
                  </a:txBody>
                  <a:tcPr/>
                </a:tc>
                <a:tc>
                  <a:txBody>
                    <a:bodyPr/>
                    <a:lstStyle/>
                    <a:p>
                      <a:pPr algn="ctr">
                        <a:buNone/>
                      </a:pPr>
                      <a:r>
                        <a:rPr lang="en-US" altLang="zh-CN" sz="1800" dirty="0">
                          <a:latin typeface="微软雅黑" panose="020B0503020204020204" pitchFamily="34" charset="-122"/>
                          <a:ea typeface="微软雅黑" panose="020B0503020204020204" pitchFamily="34" charset="-122"/>
                        </a:rPr>
                        <a:t>0.500</a:t>
                      </a:r>
                    </a:p>
                  </a:txBody>
                  <a:tcPr/>
                </a:tc>
                <a:extLst>
                  <a:ext uri="{0D108BD9-81ED-4DB2-BD59-A6C34878D82A}">
                    <a16:rowId xmlns:a16="http://schemas.microsoft.com/office/drawing/2014/main" val="10007"/>
                  </a:ext>
                </a:extLst>
              </a:tr>
            </a:tbl>
          </a:graphicData>
        </a:graphic>
      </p:graphicFrame>
      <p:sp>
        <p:nvSpPr>
          <p:cNvPr id="11" name="文本框 10"/>
          <p:cNvSpPr txBox="1"/>
          <p:nvPr/>
        </p:nvSpPr>
        <p:spPr>
          <a:xfrm>
            <a:off x="1028978" y="5854656"/>
            <a:ext cx="4630079"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sym typeface="+mn-ea"/>
              </a:rPr>
              <a:t>计算变量之间的相关性，发现一些变量之间的相关性达到</a:t>
            </a:r>
            <a:r>
              <a:rPr lang="en-US" altLang="zh-CN" dirty="0">
                <a:latin typeface="微软雅黑" panose="020B0503020204020204" pitchFamily="34" charset="-122"/>
                <a:ea typeface="微软雅黑" panose="020B0503020204020204" pitchFamily="34" charset="-122"/>
                <a:sym typeface="+mn-ea"/>
              </a:rPr>
              <a:t>0.9</a:t>
            </a:r>
            <a:r>
              <a:rPr lang="zh-CN" altLang="en-US" dirty="0">
                <a:latin typeface="微软雅黑" panose="020B0503020204020204" pitchFamily="34" charset="-122"/>
                <a:ea typeface="微软雅黑" panose="020B0503020204020204" pitchFamily="34" charset="-122"/>
                <a:sym typeface="+mn-ea"/>
              </a:rPr>
              <a:t>以上，删除</a:t>
            </a:r>
            <a:r>
              <a:rPr lang="en-US" altLang="zh-CN" dirty="0">
                <a:latin typeface="微软雅黑" panose="020B0503020204020204" pitchFamily="34" charset="-122"/>
                <a:ea typeface="微软雅黑" panose="020B0503020204020204" pitchFamily="34" charset="-122"/>
                <a:sym typeface="+mn-ea"/>
              </a:rPr>
              <a:t>10</a:t>
            </a:r>
            <a:r>
              <a:rPr lang="zh-CN" altLang="en-US" dirty="0">
                <a:latin typeface="微软雅黑" panose="020B0503020204020204" pitchFamily="34" charset="-122"/>
                <a:ea typeface="微软雅黑" panose="020B0503020204020204" pitchFamily="34" charset="-122"/>
                <a:sym typeface="+mn-ea"/>
              </a:rPr>
              <a:t>个相关变量</a:t>
            </a:r>
            <a:endParaRPr lang="zh-CN" altLang="en-US"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6295191" y="1200560"/>
            <a:ext cx="5435156" cy="331586"/>
          </a:xfrm>
          <a:prstGeom prst="rect">
            <a:avLst/>
          </a:prstGeom>
          <a:noFill/>
        </p:spPr>
        <p:txBody>
          <a:bodyPr wrap="square" rtlCol="0">
            <a:noAutofit/>
          </a:bodyPr>
          <a:lstStyle/>
          <a:p>
            <a:r>
              <a:rPr lang="en-US" altLang="zh-CN" sz="2000" dirty="0">
                <a:latin typeface="微软雅黑" panose="020B0503020204020204" pitchFamily="34" charset="-122"/>
                <a:ea typeface="微软雅黑" panose="020B0503020204020204" pitchFamily="34" charset="-122"/>
                <a:sym typeface="+mn-ea"/>
              </a:rPr>
              <a:t>4. </a:t>
            </a:r>
            <a:r>
              <a:rPr lang="zh-CN" altLang="en-US" sz="2000" dirty="0">
                <a:latin typeface="微软雅黑" panose="020B0503020204020204" pitchFamily="34" charset="-122"/>
                <a:ea typeface="微软雅黑" panose="020B0503020204020204" pitchFamily="34" charset="-122"/>
                <a:sym typeface="+mn-ea"/>
              </a:rPr>
              <a:t>特征选择</a:t>
            </a:r>
            <a:endParaRPr lang="zh-CN" altLang="en-US"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2632500B-DFE3-906D-704B-47A2A4B0A0A1}"/>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0033291" y="82095"/>
            <a:ext cx="1345348" cy="586349"/>
          </a:xfrm>
          <a:prstGeom prst="rect">
            <a:avLst/>
          </a:prstGeom>
        </p:spPr>
      </p:pic>
      <p:sp>
        <p:nvSpPr>
          <p:cNvPr id="5" name="文本框 4">
            <a:extLst>
              <a:ext uri="{FF2B5EF4-FFF2-40B4-BE49-F238E27FC236}">
                <a16:creationId xmlns:a16="http://schemas.microsoft.com/office/drawing/2014/main" id="{B8ECD729-989E-8444-AAC7-D189C43CB8E2}"/>
              </a:ext>
            </a:extLst>
          </p:cNvPr>
          <p:cNvSpPr txBox="1"/>
          <p:nvPr/>
        </p:nvSpPr>
        <p:spPr>
          <a:xfrm>
            <a:off x="571217" y="190968"/>
            <a:ext cx="5290762" cy="461665"/>
          </a:xfrm>
          <a:prstGeom prst="rect">
            <a:avLst/>
          </a:prstGeom>
          <a:noFill/>
        </p:spPr>
        <p:txBody>
          <a:bodyPr wrap="square" rtlCol="0">
            <a:spAutoFit/>
          </a:bodyPr>
          <a:lstStyle/>
          <a:p>
            <a:r>
              <a:rPr lang="zh-CN" altLang="en-US" sz="2400" b="1" dirty="0">
                <a:solidFill>
                  <a:srgbClr val="70AD47"/>
                </a:solidFill>
                <a:latin typeface="微软雅黑" panose="020B0503020204020204" pitchFamily="34" charset="-122"/>
                <a:ea typeface="微软雅黑" panose="020B0503020204020204" pitchFamily="34" charset="-122"/>
              </a:rPr>
              <a:t>三、车辆贷款违约预测</a:t>
            </a:r>
            <a:r>
              <a:rPr lang="en-US" altLang="zh-CN" sz="2400" b="1" dirty="0">
                <a:solidFill>
                  <a:srgbClr val="70AD47"/>
                </a:solidFill>
                <a:latin typeface="微软雅黑" panose="020B0503020204020204" pitchFamily="34" charset="-122"/>
                <a:ea typeface="微软雅黑" panose="020B0503020204020204" pitchFamily="34" charset="-122"/>
              </a:rPr>
              <a:t>——</a:t>
            </a:r>
            <a:r>
              <a:rPr lang="zh-CN" altLang="en-US" sz="2400" b="1" dirty="0">
                <a:solidFill>
                  <a:srgbClr val="70AD47"/>
                </a:solidFill>
                <a:latin typeface="微软雅黑" panose="020B0503020204020204" pitchFamily="34" charset="-122"/>
                <a:ea typeface="微软雅黑" panose="020B0503020204020204" pitchFamily="34" charset="-122"/>
              </a:rPr>
              <a:t>特征工程</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TNkMjJmNDJiNjljYzdhODFhMTU5ZWNjNjI4OTFmZWIifQ=="/>
  <p:tag name="KSO_WPP_MARK_KEY" val="f76cf956-fe73-413e-81c4-ad6cec314bf4"/>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051a6a69-e0fc-4100-b8b1-bbefdabfce90}"/>
  <p:tag name="TABLE_ENDDRAG_ORIGIN_RECT" val="694*256"/>
  <p:tag name="TABLE_ENDDRAG_RECT" val="144*270*694*256"/>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33681a2d-81bd-4043-b424-a9e6a4c90ca3}"/>
  <p:tag name="TABLE_ENDDRAG_ORIGIN_RECT" val="420*323"/>
  <p:tag name="TABLE_ENDDRAG_RECT" val="521*123*420*323"/>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33681a2d-81bd-4043-b424-a9e6a4c90ca3}"/>
  <p:tag name="TABLE_ENDDRAG_ORIGIN_RECT" val="420*323"/>
  <p:tag name="TABLE_ENDDRAG_RECT" val="521*123*420*323"/>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UNIT_TABLE_BEAUTIFY" val="smartTable{33681a2d-81bd-4043-b424-a9e6a4c90ca3}"/>
  <p:tag name="TABLE_ENDDRAG_ORIGIN_RECT" val="420*323"/>
  <p:tag name="TABLE_ENDDRAG_RECT" val="521*123*420*323"/>
</p:tagLst>
</file>

<file path=ppt/tags/tag9.xml><?xml version="1.0" encoding="utf-8"?>
<p:tagLst xmlns:a="http://schemas.openxmlformats.org/drawingml/2006/main" xmlns:r="http://schemas.openxmlformats.org/officeDocument/2006/relationships" xmlns:p="http://schemas.openxmlformats.org/presentationml/2006/main">
  <p:tag name="KSO_WM_UNIT_TABLE_BEAUTIFY" val="smartTable{3e9535c9-d03d-4896-9e0b-9eff0ea40d5c}"/>
  <p:tag name="TABLE_ENDDRAG_ORIGIN_RECT" val="755*424"/>
  <p:tag name="TABLE_ENDDRAG_RECT" val="58*68*755*42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861</Words>
  <Application>Microsoft Office PowerPoint</Application>
  <PresentationFormat>宽屏</PresentationFormat>
  <Paragraphs>201</Paragraphs>
  <Slides>13</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Lifeline JL</vt:lpstr>
      <vt:lpstr>等线</vt:lpstr>
      <vt:lpstr>等线 Light</vt:lpstr>
      <vt:lpstr>华文中宋</vt:lpstr>
      <vt:lpstr>微软雅黑</vt:lpstr>
      <vt:lpstr>Arial</vt:lpstr>
      <vt:lpstr>Century Gothic</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 miaomiao</dc:creator>
  <cp:lastModifiedBy>莹 徐</cp:lastModifiedBy>
  <cp:revision>157</cp:revision>
  <dcterms:created xsi:type="dcterms:W3CDTF">2023-04-14T13:13:00Z</dcterms:created>
  <dcterms:modified xsi:type="dcterms:W3CDTF">2023-10-22T13:50:53Z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0C630114B3AE473F9C23EA3A6DD049CA_13</vt:lpwstr>
  </property>
  <property fmtid="{D5CDD505-2E9C-101B-9397-08002B2CF9AE}" pid="3" name="KSOProductBuildVer">
    <vt:lpwstr>2052-11.1.0.14309</vt:lpwstr>
  </property>
</Properties>
</file>