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72" r:id="rId2"/>
  </p:sldMasterIdLst>
  <p:notesMasterIdLst>
    <p:notesMasterId r:id="rId59"/>
  </p:notesMasterIdLst>
  <p:handoutMasterIdLst>
    <p:handoutMasterId r:id="rId60"/>
  </p:handoutMasterIdLst>
  <p:sldIdLst>
    <p:sldId id="296" r:id="rId3"/>
    <p:sldId id="302" r:id="rId4"/>
    <p:sldId id="785" r:id="rId5"/>
    <p:sldId id="789" r:id="rId6"/>
    <p:sldId id="790" r:id="rId7"/>
    <p:sldId id="791" r:id="rId8"/>
    <p:sldId id="792" r:id="rId9"/>
    <p:sldId id="794" r:id="rId10"/>
    <p:sldId id="793" r:id="rId11"/>
    <p:sldId id="795" r:id="rId12"/>
    <p:sldId id="796" r:id="rId13"/>
    <p:sldId id="797" r:id="rId14"/>
    <p:sldId id="798" r:id="rId15"/>
    <p:sldId id="788" r:id="rId16"/>
    <p:sldId id="786" r:id="rId17"/>
    <p:sldId id="799" r:id="rId18"/>
    <p:sldId id="800" r:id="rId19"/>
    <p:sldId id="801" r:id="rId20"/>
    <p:sldId id="802" r:id="rId21"/>
    <p:sldId id="803" r:id="rId22"/>
    <p:sldId id="784" r:id="rId23"/>
    <p:sldId id="317" r:id="rId24"/>
    <p:sldId id="775" r:id="rId25"/>
    <p:sldId id="323" r:id="rId26"/>
    <p:sldId id="318" r:id="rId27"/>
    <p:sldId id="319" r:id="rId28"/>
    <p:sldId id="320" r:id="rId29"/>
    <p:sldId id="325" r:id="rId30"/>
    <p:sldId id="774" r:id="rId31"/>
    <p:sldId id="776" r:id="rId32"/>
    <p:sldId id="777" r:id="rId33"/>
    <p:sldId id="778" r:id="rId34"/>
    <p:sldId id="779" r:id="rId35"/>
    <p:sldId id="780" r:id="rId36"/>
    <p:sldId id="781" r:id="rId37"/>
    <p:sldId id="782" r:id="rId38"/>
    <p:sldId id="783" r:id="rId39"/>
    <p:sldId id="337" r:id="rId40"/>
    <p:sldId id="804" r:id="rId41"/>
    <p:sldId id="805" r:id="rId42"/>
    <p:sldId id="806" r:id="rId43"/>
    <p:sldId id="815" r:id="rId44"/>
    <p:sldId id="809" r:id="rId45"/>
    <p:sldId id="807" r:id="rId46"/>
    <p:sldId id="810" r:id="rId47"/>
    <p:sldId id="816" r:id="rId48"/>
    <p:sldId id="817" r:id="rId49"/>
    <p:sldId id="808" r:id="rId50"/>
    <p:sldId id="818" r:id="rId51"/>
    <p:sldId id="819" r:id="rId52"/>
    <p:sldId id="820" r:id="rId53"/>
    <p:sldId id="821" r:id="rId54"/>
    <p:sldId id="822" r:id="rId55"/>
    <p:sldId id="823" r:id="rId56"/>
    <p:sldId id="824" r:id="rId57"/>
    <p:sldId id="825" r:id="rId58"/>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4">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 泳昊" initials="许" lastIdx="4" clrIdx="0">
    <p:extLst>
      <p:ext uri="{19B8F6BF-5375-455C-9EA6-DF929625EA0E}">
        <p15:presenceInfo xmlns:p15="http://schemas.microsoft.com/office/powerpoint/2012/main" userId="6a47a3425a77e7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4D1434"/>
    <a:srgbClr val="028056"/>
    <a:srgbClr val="0000FF"/>
    <a:srgbClr val="578200"/>
    <a:srgbClr val="007976"/>
    <a:srgbClr val="006666"/>
    <a:srgbClr val="008080"/>
    <a:srgbClr val="088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10" autoAdjust="0"/>
    <p:restoredTop sz="88986" autoAdjust="0"/>
  </p:normalViewPr>
  <p:slideViewPr>
    <p:cSldViewPr>
      <p:cViewPr varScale="1">
        <p:scale>
          <a:sx n="76" d="100"/>
          <a:sy n="76" d="100"/>
        </p:scale>
        <p:origin x="1186" y="67"/>
      </p:cViewPr>
      <p:guideLst>
        <p:guide orient="horz" pos="4224"/>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2208"/>
    </p:cViewPr>
  </p:sorterViewPr>
  <p:notesViewPr>
    <p:cSldViewPr>
      <p:cViewPr varScale="1">
        <p:scale>
          <a:sx n="62" d="100"/>
          <a:sy n="62" d="100"/>
        </p:scale>
        <p:origin x="-1722" y="-72"/>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MLE</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latin typeface="Times New Roman" panose="02020603050405020304" pitchFamily="18" charset="0"/>
              <a:cs typeface="Times New Roman" panose="02020603050405020304" pitchFamily="18" charset="0"/>
            </a:rPr>
            <a:t>PCA</a:t>
          </a:r>
          <a:endParaRPr lang="zh-CN" altLang="zh-CN" dirty="0">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latin typeface="Times New Roman" panose="02020603050405020304" pitchFamily="18" charset="0"/>
              <a:cs typeface="Times New Roman" panose="02020603050405020304" pitchFamily="18" charset="0"/>
            </a:rPr>
            <a:t>GMM</a:t>
          </a:r>
          <a:endParaRPr lang="zh-CN" altLang="en-US" dirty="0">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A74180C3-81FA-40C3-A9C0-70E1743F35FE}">
      <dgm:prSet/>
      <dgm:spPr/>
      <dgm:t>
        <a:bodyPr/>
        <a:lstStyle/>
        <a:p>
          <a:r>
            <a:rPr lang="en-US" altLang="zh-CN" dirty="0">
              <a:latin typeface="Times New Roman" panose="02020603050405020304" pitchFamily="18" charset="0"/>
              <a:cs typeface="Times New Roman" panose="02020603050405020304" pitchFamily="18" charset="0"/>
            </a:rPr>
            <a:t>Textual Analysis</a:t>
          </a:r>
          <a:endParaRPr lang="zh-CN" altLang="en-US" dirty="0">
            <a:latin typeface="Times New Roman" panose="02020603050405020304" pitchFamily="18" charset="0"/>
            <a:cs typeface="Times New Roman" panose="02020603050405020304" pitchFamily="18" charset="0"/>
          </a:endParaRPr>
        </a:p>
      </dgm:t>
    </dgm:pt>
    <dgm:pt modelId="{33C970EA-2A23-48B2-84D0-4905822A16D3}" type="parTrans" cxnId="{9D770A07-E115-46F7-ACDC-F696790C6215}">
      <dgm:prSet/>
      <dgm:spPr/>
      <dgm:t>
        <a:bodyPr/>
        <a:lstStyle/>
        <a:p>
          <a:endParaRPr lang="zh-CN" altLang="en-US"/>
        </a:p>
      </dgm:t>
    </dgm:pt>
    <dgm:pt modelId="{CE7DB06C-99C5-4130-AD9D-EBCAE8EECF02}" type="sibTrans" cxnId="{9D770A07-E115-46F7-ACDC-F696790C6215}">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1" presStyleCnt="4"/>
      <dgm:spPr/>
    </dgm:pt>
    <dgm:pt modelId="{159E502B-4225-4901-8448-391FED6EF22B}" type="pres">
      <dgm:prSet presAssocID="{83936393-1433-40E1-9DDC-DB460C72B0DD}" presName="txShp" presStyleLbl="node1" presStyleIdx="1" presStyleCnt="4">
        <dgm:presLayoutVars>
          <dgm:bulletEnabled val="1"/>
        </dgm:presLayoutVars>
      </dgm:prSet>
      <dgm:spPr/>
    </dgm:pt>
    <dgm:pt modelId="{61F4ACF8-A533-4759-A546-0FC002112851}" type="pres">
      <dgm:prSet presAssocID="{364DB9FE-10D3-4A5E-B820-E78BE7CCECBE}"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2" presStyleCnt="4"/>
      <dgm:spPr/>
    </dgm:pt>
    <dgm:pt modelId="{84B303D2-AD11-4154-AF2E-D797E8F69334}" type="pres">
      <dgm:prSet presAssocID="{D5BD5B1A-E6C3-4107-9EB6-E50F990ECCF4}" presName="txShp" presStyleLbl="node1" presStyleIdx="2" presStyleCnt="4">
        <dgm:presLayoutVars>
          <dgm:bulletEnabled val="1"/>
        </dgm:presLayoutVars>
      </dgm:prSet>
      <dgm:spPr/>
    </dgm:pt>
    <dgm:pt modelId="{002C7D1F-E6A9-4976-8CB9-A3B7975490F9}" type="pres">
      <dgm:prSet presAssocID="{B573A366-2FAF-4A44-A8DF-10FB8FF61AA1}" presName="spacing" presStyleCnt="0"/>
      <dgm:spPr/>
    </dgm:pt>
    <dgm:pt modelId="{2904A108-232C-4C41-8EAC-5A6CE3E52780}" type="pres">
      <dgm:prSet presAssocID="{A74180C3-81FA-40C3-A9C0-70E1743F35FE}" presName="composite" presStyleCnt="0"/>
      <dgm:spPr/>
    </dgm:pt>
    <dgm:pt modelId="{2593920C-10FD-4820-96D5-D1A53DA7AD51}" type="pres">
      <dgm:prSet presAssocID="{A74180C3-81FA-40C3-A9C0-70E1743F35FE}" presName="imgShp" presStyleLbl="fgImgPlace1" presStyleIdx="3" presStyleCnt="4"/>
      <dgm:spPr/>
    </dgm:pt>
    <dgm:pt modelId="{D3BB4445-1DFA-424D-B7A4-EBCBBD10E2F1}" type="pres">
      <dgm:prSet presAssocID="{A74180C3-81FA-40C3-A9C0-70E1743F35FE}" presName="txShp" presStyleLbl="node1" presStyleIdx="3" presStyleCnt="4">
        <dgm:presLayoutVars>
          <dgm:bulletEnabled val="1"/>
        </dgm:presLayoutVars>
      </dgm:prSet>
      <dgm:spPr/>
    </dgm:pt>
  </dgm:ptLst>
  <dgm:cxnLst>
    <dgm:cxn modelId="{067C3006-A9F5-4C48-8D80-20C3B826E895}" type="presOf" srcId="{83936393-1433-40E1-9DDC-DB460C72B0DD}" destId="{159E502B-4225-4901-8448-391FED6EF22B}" srcOrd="0" destOrd="0" presId="urn:microsoft.com/office/officeart/2005/8/layout/vList3"/>
    <dgm:cxn modelId="{9D770A07-E115-46F7-ACDC-F696790C6215}" srcId="{55C29653-906E-4529-AF53-F4EB07AABD18}" destId="{A74180C3-81FA-40C3-A9C0-70E1743F35FE}" srcOrd="3" destOrd="0" parTransId="{33C970EA-2A23-48B2-84D0-4905822A16D3}" sibTransId="{CE7DB06C-99C5-4130-AD9D-EBCAE8EECF02}"/>
    <dgm:cxn modelId="{751AA71A-7A66-43AF-8C2C-76A7B79C814C}" srcId="{55C29653-906E-4529-AF53-F4EB07AABD18}" destId="{88614102-EBA4-488D-B5D6-60C6C8786BCB}" srcOrd="0" destOrd="0" parTransId="{4CB2D89C-A7F6-42C8-AAC0-90D67B8F5619}" sibTransId="{FAFB3947-ED75-4D23-BF62-4C815A19CC9F}"/>
    <dgm:cxn modelId="{1EFD4424-FC32-4176-BD0C-9BDAD38C9CFF}" srcId="{55C29653-906E-4529-AF53-F4EB07AABD18}" destId="{D5BD5B1A-E6C3-4107-9EB6-E50F990ECCF4}" srcOrd="2" destOrd="0" parTransId="{F33DD697-5C9F-4464-8CE4-DB9294F89C60}" sibTransId="{B573A366-2FAF-4A44-A8DF-10FB8FF61AA1}"/>
    <dgm:cxn modelId="{CB18C790-1D17-4002-8E08-F1B0C0051867}" srcId="{55C29653-906E-4529-AF53-F4EB07AABD18}" destId="{83936393-1433-40E1-9DDC-DB460C72B0DD}" srcOrd="1" destOrd="0" parTransId="{FE96C25C-ED0D-4BF0-9C7E-EE3F521F92B7}" sibTransId="{364DB9FE-10D3-4A5E-B820-E78BE7CCECBE}"/>
    <dgm:cxn modelId="{D38D4A9E-91E2-4D3D-88FB-50E6E91CF4FE}" type="presOf" srcId="{D5BD5B1A-E6C3-4107-9EB6-E50F990ECCF4}" destId="{84B303D2-AD11-4154-AF2E-D797E8F69334}"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E855E9DB-930E-4199-BF1D-0FBB49D939E4}" type="presOf" srcId="{A74180C3-81FA-40C3-A9C0-70E1743F35FE}" destId="{D3BB4445-1DFA-424D-B7A4-EBCBBD10E2F1}"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8D89ADBC-27C0-4A5F-9FB3-DD918233B38E}" type="presParOf" srcId="{0AC28F20-80D1-4334-BC04-37222C6B6F3A}" destId="{4D9D80ED-36C2-4781-83D1-707E306ADB49}" srcOrd="2" destOrd="0" presId="urn:microsoft.com/office/officeart/2005/8/layout/vList3"/>
    <dgm:cxn modelId="{AF23C130-37ED-44AE-8EC4-852611C4F73D}" type="presParOf" srcId="{4D9D80ED-36C2-4781-83D1-707E306ADB49}" destId="{AFC40D45-FBDC-4FB3-B2F5-33F2723290CC}" srcOrd="0" destOrd="0" presId="urn:microsoft.com/office/officeart/2005/8/layout/vList3"/>
    <dgm:cxn modelId="{B8C0EEAC-01C6-4D67-9297-4B61617D292B}" type="presParOf" srcId="{4D9D80ED-36C2-4781-83D1-707E306ADB49}" destId="{159E502B-4225-4901-8448-391FED6EF22B}" srcOrd="1" destOrd="0" presId="urn:microsoft.com/office/officeart/2005/8/layout/vList3"/>
    <dgm:cxn modelId="{5AFA0E42-4901-47BD-A611-D945392FA5CC}" type="presParOf" srcId="{0AC28F20-80D1-4334-BC04-37222C6B6F3A}" destId="{61F4ACF8-A533-4759-A546-0FC002112851}" srcOrd="3" destOrd="0" presId="urn:microsoft.com/office/officeart/2005/8/layout/vList3"/>
    <dgm:cxn modelId="{0CD7C191-083B-406A-9B04-5ABCA10DA8D7}" type="presParOf" srcId="{0AC28F20-80D1-4334-BC04-37222C6B6F3A}" destId="{395C1C9C-D64A-4AD7-A9F2-A2F63CC48C24}" srcOrd="4" destOrd="0" presId="urn:microsoft.com/office/officeart/2005/8/layout/vList3"/>
    <dgm:cxn modelId="{C72C814F-5DCB-4E25-A7A2-D7C14F6BE9E4}" type="presParOf" srcId="{395C1C9C-D64A-4AD7-A9F2-A2F63CC48C24}" destId="{C9447599-BE6D-4F74-8B98-8A8466421C94}" srcOrd="0" destOrd="0" presId="urn:microsoft.com/office/officeart/2005/8/layout/vList3"/>
    <dgm:cxn modelId="{31E235CB-3807-46A3-A926-30F8E88D76B4}" type="presParOf" srcId="{395C1C9C-D64A-4AD7-A9F2-A2F63CC48C24}" destId="{84B303D2-AD11-4154-AF2E-D797E8F69334}" srcOrd="1" destOrd="0" presId="urn:microsoft.com/office/officeart/2005/8/layout/vList3"/>
    <dgm:cxn modelId="{63E9A1D1-24D3-4BF7-97F9-9E6DE6D496DA}" type="presParOf" srcId="{0AC28F20-80D1-4334-BC04-37222C6B6F3A}" destId="{002C7D1F-E6A9-4976-8CB9-A3B7975490F9}" srcOrd="5" destOrd="0" presId="urn:microsoft.com/office/officeart/2005/8/layout/vList3"/>
    <dgm:cxn modelId="{5CF95C66-A1F9-42E5-B8F3-253DAEF337DD}" type="presParOf" srcId="{0AC28F20-80D1-4334-BC04-37222C6B6F3A}" destId="{2904A108-232C-4C41-8EAC-5A6CE3E52780}" srcOrd="6" destOrd="0" presId="urn:microsoft.com/office/officeart/2005/8/layout/vList3"/>
    <dgm:cxn modelId="{18C63BBC-38ED-4120-8AA4-ABF44543E71C}" type="presParOf" srcId="{2904A108-232C-4C41-8EAC-5A6CE3E52780}" destId="{2593920C-10FD-4820-96D5-D1A53DA7AD51}" srcOrd="0" destOrd="0" presId="urn:microsoft.com/office/officeart/2005/8/layout/vList3"/>
    <dgm:cxn modelId="{A0959B1F-8C8A-4159-8CF0-5117C0C7AE87}" type="presParOf" srcId="{2904A108-232C-4C41-8EAC-5A6CE3E52780}" destId="{D3BB4445-1DFA-424D-B7A4-EBCBBD10E2F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377F6-46E4-4EA4-BD6C-5B151537BDF3}" type="doc">
      <dgm:prSet loTypeId="urn:microsoft.com/office/officeart/2005/8/layout/vList5" loCatId="list" qsTypeId="urn:microsoft.com/office/officeart/2005/8/quickstyle/simple1" qsCatId="simple" csTypeId="urn:microsoft.com/office/officeart/2005/8/colors/accent1_3" csCatId="accent1"/>
      <dgm:spPr/>
      <dgm:t>
        <a:bodyPr/>
        <a:lstStyle/>
        <a:p>
          <a:endParaRPr lang="zh-CN" altLang="en-US"/>
        </a:p>
      </dgm:t>
    </dgm:pt>
    <dgm:pt modelId="{C226DF26-CD76-4E82-8D75-7777CADFA91E}">
      <dgm:prSet/>
      <dgm:spPr/>
      <dgm:t>
        <a:bodyPr/>
        <a:lstStyle/>
        <a:p>
          <a:r>
            <a:rPr lang="en-US"/>
            <a:t>1</a:t>
          </a:r>
          <a:r>
            <a:rPr lang="zh-CN"/>
            <a:t>）原理</a:t>
          </a:r>
        </a:p>
      </dgm:t>
    </dgm:pt>
    <dgm:pt modelId="{D81BA572-E5E6-479C-85DC-86DF1A896932}" type="parTrans" cxnId="{86F8BA14-E3DF-45C4-9033-CDF0B668A651}">
      <dgm:prSet/>
      <dgm:spPr/>
      <dgm:t>
        <a:bodyPr/>
        <a:lstStyle/>
        <a:p>
          <a:endParaRPr lang="zh-CN" altLang="en-US"/>
        </a:p>
      </dgm:t>
    </dgm:pt>
    <dgm:pt modelId="{31F3239E-E012-4FC3-9E9C-FB2B8DE26E8C}" type="sibTrans" cxnId="{86F8BA14-E3DF-45C4-9033-CDF0B668A651}">
      <dgm:prSet/>
      <dgm:spPr/>
      <dgm:t>
        <a:bodyPr/>
        <a:lstStyle/>
        <a:p>
          <a:endParaRPr lang="zh-CN" altLang="en-US"/>
        </a:p>
      </dgm:t>
    </dgm:pt>
    <dgm:pt modelId="{2EC5A05A-D44C-489C-AE9F-8B6C2777D8A6}">
      <dgm:prSet/>
      <dgm:spPr/>
      <dgm:t>
        <a:bodyPr/>
        <a:lstStyle/>
        <a:p>
          <a:r>
            <a:rPr lang="en-US"/>
            <a:t>2</a:t>
          </a:r>
          <a:r>
            <a:rPr lang="zh-CN"/>
            <a:t>）系数与方差的估计</a:t>
          </a:r>
        </a:p>
      </dgm:t>
    </dgm:pt>
    <dgm:pt modelId="{C40031EC-DBF7-4523-8A31-768819BF7473}" type="parTrans" cxnId="{89FBC80A-718D-4013-8B69-EF9E6E4E441D}">
      <dgm:prSet/>
      <dgm:spPr/>
      <dgm:t>
        <a:bodyPr/>
        <a:lstStyle/>
        <a:p>
          <a:endParaRPr lang="zh-CN" altLang="en-US"/>
        </a:p>
      </dgm:t>
    </dgm:pt>
    <dgm:pt modelId="{0EBAFA70-205B-4D4D-8E44-DE35B4E222DE}" type="sibTrans" cxnId="{89FBC80A-718D-4013-8B69-EF9E6E4E441D}">
      <dgm:prSet/>
      <dgm:spPr/>
      <dgm:t>
        <a:bodyPr/>
        <a:lstStyle/>
        <a:p>
          <a:endParaRPr lang="zh-CN" altLang="en-US"/>
        </a:p>
      </dgm:t>
    </dgm:pt>
    <dgm:pt modelId="{E72FAE1E-3495-4882-BA3B-9608F896A4DD}">
      <dgm:prSet/>
      <dgm:spPr/>
      <dgm:t>
        <a:bodyPr/>
        <a:lstStyle/>
        <a:p>
          <a:r>
            <a:rPr lang="en-US"/>
            <a:t>3</a:t>
          </a:r>
          <a:r>
            <a:rPr lang="zh-CN"/>
            <a:t>）三种检验方法</a:t>
          </a:r>
        </a:p>
      </dgm:t>
    </dgm:pt>
    <dgm:pt modelId="{F0C037B6-CB23-44F9-8999-847D0F6784A6}" type="parTrans" cxnId="{092BC85F-D3A0-42F1-95F3-967F4CEC2CAF}">
      <dgm:prSet/>
      <dgm:spPr/>
      <dgm:t>
        <a:bodyPr/>
        <a:lstStyle/>
        <a:p>
          <a:endParaRPr lang="zh-CN" altLang="en-US"/>
        </a:p>
      </dgm:t>
    </dgm:pt>
    <dgm:pt modelId="{B2400307-81CD-4C12-842E-9E0B501864B4}" type="sibTrans" cxnId="{092BC85F-D3A0-42F1-95F3-967F4CEC2CAF}">
      <dgm:prSet/>
      <dgm:spPr/>
      <dgm:t>
        <a:bodyPr/>
        <a:lstStyle/>
        <a:p>
          <a:endParaRPr lang="zh-CN" altLang="en-US"/>
        </a:p>
      </dgm:t>
    </dgm:pt>
    <dgm:pt modelId="{05986ED1-9458-491A-B9C3-7E2080450F27}" type="pres">
      <dgm:prSet presAssocID="{B23377F6-46E4-4EA4-BD6C-5B151537BDF3}" presName="Name0" presStyleCnt="0">
        <dgm:presLayoutVars>
          <dgm:dir/>
          <dgm:animLvl val="lvl"/>
          <dgm:resizeHandles val="exact"/>
        </dgm:presLayoutVars>
      </dgm:prSet>
      <dgm:spPr/>
    </dgm:pt>
    <dgm:pt modelId="{43371C74-B961-408E-8B94-47AAAF94F8EF}" type="pres">
      <dgm:prSet presAssocID="{C226DF26-CD76-4E82-8D75-7777CADFA91E}" presName="linNode" presStyleCnt="0"/>
      <dgm:spPr/>
    </dgm:pt>
    <dgm:pt modelId="{39DDBC24-53F4-489F-B23F-76E032443808}" type="pres">
      <dgm:prSet presAssocID="{C226DF26-CD76-4E82-8D75-7777CADFA91E}" presName="parentText" presStyleLbl="node1" presStyleIdx="0" presStyleCnt="3">
        <dgm:presLayoutVars>
          <dgm:chMax val="1"/>
          <dgm:bulletEnabled val="1"/>
        </dgm:presLayoutVars>
      </dgm:prSet>
      <dgm:spPr/>
    </dgm:pt>
    <dgm:pt modelId="{10699CE4-011A-4800-9EA4-AE1376D31C77}" type="pres">
      <dgm:prSet presAssocID="{31F3239E-E012-4FC3-9E9C-FB2B8DE26E8C}" presName="sp" presStyleCnt="0"/>
      <dgm:spPr/>
    </dgm:pt>
    <dgm:pt modelId="{00C27E5D-04A6-4B01-9031-55871FCF3FE8}" type="pres">
      <dgm:prSet presAssocID="{2EC5A05A-D44C-489C-AE9F-8B6C2777D8A6}" presName="linNode" presStyleCnt="0"/>
      <dgm:spPr/>
    </dgm:pt>
    <dgm:pt modelId="{8A688D03-EED6-4FD8-A32F-4B2A5B692B8D}" type="pres">
      <dgm:prSet presAssocID="{2EC5A05A-D44C-489C-AE9F-8B6C2777D8A6}" presName="parentText" presStyleLbl="node1" presStyleIdx="1" presStyleCnt="3">
        <dgm:presLayoutVars>
          <dgm:chMax val="1"/>
          <dgm:bulletEnabled val="1"/>
        </dgm:presLayoutVars>
      </dgm:prSet>
      <dgm:spPr/>
    </dgm:pt>
    <dgm:pt modelId="{5312289D-3788-4F74-9BE6-A233097FA3A0}" type="pres">
      <dgm:prSet presAssocID="{0EBAFA70-205B-4D4D-8E44-DE35B4E222DE}" presName="sp" presStyleCnt="0"/>
      <dgm:spPr/>
    </dgm:pt>
    <dgm:pt modelId="{2FD028B2-3F3F-4D7B-A8C9-965E73E1C803}" type="pres">
      <dgm:prSet presAssocID="{E72FAE1E-3495-4882-BA3B-9608F896A4DD}" presName="linNode" presStyleCnt="0"/>
      <dgm:spPr/>
    </dgm:pt>
    <dgm:pt modelId="{E57E9B0E-C84C-4593-85A2-C7B3E2FEA749}" type="pres">
      <dgm:prSet presAssocID="{E72FAE1E-3495-4882-BA3B-9608F896A4DD}" presName="parentText" presStyleLbl="node1" presStyleIdx="2" presStyleCnt="3">
        <dgm:presLayoutVars>
          <dgm:chMax val="1"/>
          <dgm:bulletEnabled val="1"/>
        </dgm:presLayoutVars>
      </dgm:prSet>
      <dgm:spPr/>
    </dgm:pt>
  </dgm:ptLst>
  <dgm:cxnLst>
    <dgm:cxn modelId="{89FBC80A-718D-4013-8B69-EF9E6E4E441D}" srcId="{B23377F6-46E4-4EA4-BD6C-5B151537BDF3}" destId="{2EC5A05A-D44C-489C-AE9F-8B6C2777D8A6}" srcOrd="1" destOrd="0" parTransId="{C40031EC-DBF7-4523-8A31-768819BF7473}" sibTransId="{0EBAFA70-205B-4D4D-8E44-DE35B4E222DE}"/>
    <dgm:cxn modelId="{86F8BA14-E3DF-45C4-9033-CDF0B668A651}" srcId="{B23377F6-46E4-4EA4-BD6C-5B151537BDF3}" destId="{C226DF26-CD76-4E82-8D75-7777CADFA91E}" srcOrd="0" destOrd="0" parTransId="{D81BA572-E5E6-479C-85DC-86DF1A896932}" sibTransId="{31F3239E-E012-4FC3-9E9C-FB2B8DE26E8C}"/>
    <dgm:cxn modelId="{54B77723-D7A2-4F76-9761-1B6B1CD1BDAA}" type="presOf" srcId="{2EC5A05A-D44C-489C-AE9F-8B6C2777D8A6}" destId="{8A688D03-EED6-4FD8-A32F-4B2A5B692B8D}" srcOrd="0" destOrd="0" presId="urn:microsoft.com/office/officeart/2005/8/layout/vList5"/>
    <dgm:cxn modelId="{BCD85737-3446-435D-A38E-C5F29537AE76}" type="presOf" srcId="{E72FAE1E-3495-4882-BA3B-9608F896A4DD}" destId="{E57E9B0E-C84C-4593-85A2-C7B3E2FEA749}" srcOrd="0" destOrd="0" presId="urn:microsoft.com/office/officeart/2005/8/layout/vList5"/>
    <dgm:cxn modelId="{1E169840-BB23-443A-92FF-BADFC85C8476}" type="presOf" srcId="{C226DF26-CD76-4E82-8D75-7777CADFA91E}" destId="{39DDBC24-53F4-489F-B23F-76E032443808}" srcOrd="0" destOrd="0" presId="urn:microsoft.com/office/officeart/2005/8/layout/vList5"/>
    <dgm:cxn modelId="{092BC85F-D3A0-42F1-95F3-967F4CEC2CAF}" srcId="{B23377F6-46E4-4EA4-BD6C-5B151537BDF3}" destId="{E72FAE1E-3495-4882-BA3B-9608F896A4DD}" srcOrd="2" destOrd="0" parTransId="{F0C037B6-CB23-44F9-8999-847D0F6784A6}" sibTransId="{B2400307-81CD-4C12-842E-9E0B501864B4}"/>
    <dgm:cxn modelId="{B6AE3AB4-FD52-4BCF-A1DC-252BAA13265E}" type="presOf" srcId="{B23377F6-46E4-4EA4-BD6C-5B151537BDF3}" destId="{05986ED1-9458-491A-B9C3-7E2080450F27}" srcOrd="0" destOrd="0" presId="urn:microsoft.com/office/officeart/2005/8/layout/vList5"/>
    <dgm:cxn modelId="{FCABC339-BB61-455F-8ABB-95FD1F17C9F1}" type="presParOf" srcId="{05986ED1-9458-491A-B9C3-7E2080450F27}" destId="{43371C74-B961-408E-8B94-47AAAF94F8EF}" srcOrd="0" destOrd="0" presId="urn:microsoft.com/office/officeart/2005/8/layout/vList5"/>
    <dgm:cxn modelId="{5EFB6B56-8CE9-4220-BCAE-C5E68B6F1353}" type="presParOf" srcId="{43371C74-B961-408E-8B94-47AAAF94F8EF}" destId="{39DDBC24-53F4-489F-B23F-76E032443808}" srcOrd="0" destOrd="0" presId="urn:microsoft.com/office/officeart/2005/8/layout/vList5"/>
    <dgm:cxn modelId="{98D84DA0-43C6-498E-9FDB-84781EE70A74}" type="presParOf" srcId="{05986ED1-9458-491A-B9C3-7E2080450F27}" destId="{10699CE4-011A-4800-9EA4-AE1376D31C77}" srcOrd="1" destOrd="0" presId="urn:microsoft.com/office/officeart/2005/8/layout/vList5"/>
    <dgm:cxn modelId="{8177BC9C-FC29-4DCB-953C-07D9F2F390CD}" type="presParOf" srcId="{05986ED1-9458-491A-B9C3-7E2080450F27}" destId="{00C27E5D-04A6-4B01-9031-55871FCF3FE8}" srcOrd="2" destOrd="0" presId="urn:microsoft.com/office/officeart/2005/8/layout/vList5"/>
    <dgm:cxn modelId="{4EC1C99F-E929-45B9-B42D-028F0F5E6722}" type="presParOf" srcId="{00C27E5D-04A6-4B01-9031-55871FCF3FE8}" destId="{8A688D03-EED6-4FD8-A32F-4B2A5B692B8D}" srcOrd="0" destOrd="0" presId="urn:microsoft.com/office/officeart/2005/8/layout/vList5"/>
    <dgm:cxn modelId="{76561411-6011-483F-BCD6-CA60AAD6DB4B}" type="presParOf" srcId="{05986ED1-9458-491A-B9C3-7E2080450F27}" destId="{5312289D-3788-4F74-9BE6-A233097FA3A0}" srcOrd="3" destOrd="0" presId="urn:microsoft.com/office/officeart/2005/8/layout/vList5"/>
    <dgm:cxn modelId="{A463D359-27CF-4ED9-B93B-6F271BCE3CA7}" type="presParOf" srcId="{05986ED1-9458-491A-B9C3-7E2080450F27}" destId="{2FD028B2-3F3F-4D7B-A8C9-965E73E1C803}" srcOrd="4" destOrd="0" presId="urn:microsoft.com/office/officeart/2005/8/layout/vList5"/>
    <dgm:cxn modelId="{420963AD-92D7-4476-948A-F240012D537A}" type="presParOf" srcId="{2FD028B2-3F3F-4D7B-A8C9-965E73E1C803}" destId="{E57E9B0E-C84C-4593-85A2-C7B3E2FEA74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MLE</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solidFill>
                <a:srgbClr val="FFFF00"/>
              </a:solidFill>
              <a:latin typeface="Times New Roman" panose="02020603050405020304" pitchFamily="18" charset="0"/>
              <a:cs typeface="Times New Roman" panose="02020603050405020304" pitchFamily="18" charset="0"/>
            </a:rPr>
            <a:t>GMM</a:t>
          </a:r>
          <a:endParaRPr lang="zh-CN" altLang="zh-CN" dirty="0">
            <a:solidFill>
              <a:srgbClr val="FFFF00"/>
            </a:solidFill>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latin typeface="Times New Roman" panose="02020603050405020304" pitchFamily="18" charset="0"/>
              <a:cs typeface="Times New Roman" panose="02020603050405020304" pitchFamily="18" charset="0"/>
            </a:rPr>
            <a:t>PCA</a:t>
          </a:r>
          <a:endParaRPr lang="zh-CN" altLang="en-US" dirty="0">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A56244D0-E20A-40B6-BB65-673FDC2298F6}">
      <dgm:prSet/>
      <dgm:spPr/>
      <dgm:t>
        <a:bodyPr/>
        <a:lstStyle/>
        <a:p>
          <a:r>
            <a:rPr lang="en-US" altLang="zh-CN">
              <a:latin typeface="Times New Roman" panose="02020603050405020304" pitchFamily="18" charset="0"/>
              <a:cs typeface="Times New Roman" panose="02020603050405020304" pitchFamily="18" charset="0"/>
            </a:rPr>
            <a:t>Textual Analysis</a:t>
          </a:r>
          <a:endParaRPr lang="zh-CN" altLang="en-US" dirty="0">
            <a:latin typeface="Times New Roman" panose="02020603050405020304" pitchFamily="18" charset="0"/>
            <a:cs typeface="Times New Roman" panose="02020603050405020304" pitchFamily="18" charset="0"/>
          </a:endParaRPr>
        </a:p>
      </dgm:t>
    </dgm:pt>
    <dgm:pt modelId="{F3D515F1-4F5E-4BA5-A750-FB40A6F6D3BE}" type="parTrans" cxnId="{AC42FCF6-F3A5-4C61-982A-D1F898BA1F1F}">
      <dgm:prSet/>
      <dgm:spPr/>
      <dgm:t>
        <a:bodyPr/>
        <a:lstStyle/>
        <a:p>
          <a:endParaRPr lang="zh-CN" altLang="en-US"/>
        </a:p>
      </dgm:t>
    </dgm:pt>
    <dgm:pt modelId="{58710151-0122-4184-932E-BF0F20648C6B}" type="sibTrans" cxnId="{AC42FCF6-F3A5-4C61-982A-D1F898BA1F1F}">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1" presStyleCnt="4"/>
      <dgm:spPr/>
    </dgm:pt>
    <dgm:pt modelId="{84B303D2-AD11-4154-AF2E-D797E8F69334}" type="pres">
      <dgm:prSet presAssocID="{D5BD5B1A-E6C3-4107-9EB6-E50F990ECCF4}" presName="txShp" presStyleLbl="node1" presStyleIdx="1" presStyleCnt="4">
        <dgm:presLayoutVars>
          <dgm:bulletEnabled val="1"/>
        </dgm:presLayoutVars>
      </dgm:prSet>
      <dgm:spPr/>
    </dgm:pt>
    <dgm:pt modelId="{B47A3DDF-4BEC-497F-80D7-04A852545D8C}" type="pres">
      <dgm:prSet presAssocID="{B573A366-2FAF-4A44-A8DF-10FB8FF61AA1}"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2" presStyleCnt="4"/>
      <dgm:spPr/>
    </dgm:pt>
    <dgm:pt modelId="{159E502B-4225-4901-8448-391FED6EF22B}" type="pres">
      <dgm:prSet presAssocID="{83936393-1433-40E1-9DDC-DB460C72B0DD}" presName="txShp" presStyleLbl="node1" presStyleIdx="2" presStyleCnt="4">
        <dgm:presLayoutVars>
          <dgm:bulletEnabled val="1"/>
        </dgm:presLayoutVars>
      </dgm:prSet>
      <dgm:spPr/>
    </dgm:pt>
    <dgm:pt modelId="{61F4ACF8-A533-4759-A546-0FC002112851}" type="pres">
      <dgm:prSet presAssocID="{364DB9FE-10D3-4A5E-B820-E78BE7CCECBE}" presName="spacing" presStyleCnt="0"/>
      <dgm:spPr/>
    </dgm:pt>
    <dgm:pt modelId="{BDF63556-3FFC-4361-A025-81B9DC22C319}" type="pres">
      <dgm:prSet presAssocID="{A56244D0-E20A-40B6-BB65-673FDC2298F6}" presName="composite" presStyleCnt="0"/>
      <dgm:spPr/>
    </dgm:pt>
    <dgm:pt modelId="{AF2FE516-271B-4ECF-960F-6D45A67108B4}" type="pres">
      <dgm:prSet presAssocID="{A56244D0-E20A-40B6-BB65-673FDC2298F6}" presName="imgShp" presStyleLbl="fgImgPlace1" presStyleIdx="3" presStyleCnt="4"/>
      <dgm:spPr/>
    </dgm:pt>
    <dgm:pt modelId="{98A24237-6E36-486B-BE89-5A0FA00478F4}" type="pres">
      <dgm:prSet presAssocID="{A56244D0-E20A-40B6-BB65-673FDC2298F6}" presName="txShp" presStyleLbl="node1" presStyleIdx="3" presStyleCnt="4">
        <dgm:presLayoutVars>
          <dgm:bulletEnabled val="1"/>
        </dgm:presLayoutVars>
      </dgm:prSet>
      <dgm:spPr/>
    </dgm:pt>
  </dgm:ptLst>
  <dgm:cxnLst>
    <dgm:cxn modelId="{751AA71A-7A66-43AF-8C2C-76A7B79C814C}" srcId="{55C29653-906E-4529-AF53-F4EB07AABD18}" destId="{88614102-EBA4-488D-B5D6-60C6C8786BCB}" srcOrd="0" destOrd="0" parTransId="{4CB2D89C-A7F6-42C8-AAC0-90D67B8F5619}" sibTransId="{FAFB3947-ED75-4D23-BF62-4C815A19CC9F}"/>
    <dgm:cxn modelId="{82C54D22-E58B-439E-8318-9D0D6D7EB065}" type="presOf" srcId="{A56244D0-E20A-40B6-BB65-673FDC2298F6}" destId="{98A24237-6E36-486B-BE89-5A0FA00478F4}" srcOrd="0" destOrd="0" presId="urn:microsoft.com/office/officeart/2005/8/layout/vList3"/>
    <dgm:cxn modelId="{1EFD4424-FC32-4176-BD0C-9BDAD38C9CFF}" srcId="{55C29653-906E-4529-AF53-F4EB07AABD18}" destId="{D5BD5B1A-E6C3-4107-9EB6-E50F990ECCF4}" srcOrd="1" destOrd="0" parTransId="{F33DD697-5C9F-4464-8CE4-DB9294F89C60}" sibTransId="{B573A366-2FAF-4A44-A8DF-10FB8FF61AA1}"/>
    <dgm:cxn modelId="{294EEC44-0758-4008-865A-DD1DFA8332F2}" type="presOf" srcId="{88614102-EBA4-488D-B5D6-60C6C8786BCB}" destId="{7768277B-4E15-4585-9E79-C3BD4EDCFD80}" srcOrd="0" destOrd="0" presId="urn:microsoft.com/office/officeart/2005/8/layout/vList3"/>
    <dgm:cxn modelId="{61E79573-BECE-40A3-BEE3-9A6D935A56E8}" type="presOf" srcId="{D5BD5B1A-E6C3-4107-9EB6-E50F990ECCF4}" destId="{84B303D2-AD11-4154-AF2E-D797E8F69334}" srcOrd="0" destOrd="0" presId="urn:microsoft.com/office/officeart/2005/8/layout/vList3"/>
    <dgm:cxn modelId="{19C2428F-2895-499A-A9C2-82141FB2BA66}" type="presOf" srcId="{83936393-1433-40E1-9DDC-DB460C72B0DD}" destId="{159E502B-4225-4901-8448-391FED6EF22B}" srcOrd="0" destOrd="0" presId="urn:microsoft.com/office/officeart/2005/8/layout/vList3"/>
    <dgm:cxn modelId="{CB18C790-1D17-4002-8E08-F1B0C0051867}" srcId="{55C29653-906E-4529-AF53-F4EB07AABD18}" destId="{83936393-1433-40E1-9DDC-DB460C72B0DD}" srcOrd="2" destOrd="0" parTransId="{FE96C25C-ED0D-4BF0-9C7E-EE3F521F92B7}" sibTransId="{364DB9FE-10D3-4A5E-B820-E78BE7CCECBE}"/>
    <dgm:cxn modelId="{DB2C60D5-D0B5-4D6D-AC00-4E7324CE3706}" type="presOf" srcId="{55C29653-906E-4529-AF53-F4EB07AABD18}" destId="{0AC28F20-80D1-4334-BC04-37222C6B6F3A}" srcOrd="0" destOrd="0" presId="urn:microsoft.com/office/officeart/2005/8/layout/vList3"/>
    <dgm:cxn modelId="{AC42FCF6-F3A5-4C61-982A-D1F898BA1F1F}" srcId="{55C29653-906E-4529-AF53-F4EB07AABD18}" destId="{A56244D0-E20A-40B6-BB65-673FDC2298F6}" srcOrd="3" destOrd="0" parTransId="{F3D515F1-4F5E-4BA5-A750-FB40A6F6D3BE}" sibTransId="{58710151-0122-4184-932E-BF0F20648C6B}"/>
    <dgm:cxn modelId="{1591F95C-C854-4CA0-AB19-DF01E2BF12A1}" type="presParOf" srcId="{0AC28F20-80D1-4334-BC04-37222C6B6F3A}" destId="{7D5616A8-2C29-46F0-8709-CA03C9BAEB14}" srcOrd="0" destOrd="0" presId="urn:microsoft.com/office/officeart/2005/8/layout/vList3"/>
    <dgm:cxn modelId="{F2F31E42-4D39-4C78-B3A1-A03B8254F7B8}" type="presParOf" srcId="{7D5616A8-2C29-46F0-8709-CA03C9BAEB14}" destId="{0FAE4BC0-AC8E-4EE1-A809-020F0EF116F2}" srcOrd="0" destOrd="0" presId="urn:microsoft.com/office/officeart/2005/8/layout/vList3"/>
    <dgm:cxn modelId="{6C85F949-C740-4A29-8B11-C4DEDDF59614}" type="presParOf" srcId="{7D5616A8-2C29-46F0-8709-CA03C9BAEB14}" destId="{7768277B-4E15-4585-9E79-C3BD4EDCFD80}" srcOrd="1" destOrd="0" presId="urn:microsoft.com/office/officeart/2005/8/layout/vList3"/>
    <dgm:cxn modelId="{A6963896-495B-417E-A550-5DE5D3CC9886}" type="presParOf" srcId="{0AC28F20-80D1-4334-BC04-37222C6B6F3A}" destId="{185905EE-C2C6-4856-BFC9-C460039669E3}" srcOrd="1" destOrd="0" presId="urn:microsoft.com/office/officeart/2005/8/layout/vList3"/>
    <dgm:cxn modelId="{A81D2F7E-DFDE-41C1-ABD0-A868FBADF5B7}" type="presParOf" srcId="{0AC28F20-80D1-4334-BC04-37222C6B6F3A}" destId="{395C1C9C-D64A-4AD7-A9F2-A2F63CC48C24}" srcOrd="2" destOrd="0" presId="urn:microsoft.com/office/officeart/2005/8/layout/vList3"/>
    <dgm:cxn modelId="{73CF2881-63C4-433F-AD13-C2C9CB43B38A}" type="presParOf" srcId="{395C1C9C-D64A-4AD7-A9F2-A2F63CC48C24}" destId="{C9447599-BE6D-4F74-8B98-8A8466421C94}" srcOrd="0" destOrd="0" presId="urn:microsoft.com/office/officeart/2005/8/layout/vList3"/>
    <dgm:cxn modelId="{D42DCE6E-1E0F-4D92-9337-F77E75AA0E92}" type="presParOf" srcId="{395C1C9C-D64A-4AD7-A9F2-A2F63CC48C24}" destId="{84B303D2-AD11-4154-AF2E-D797E8F69334}" srcOrd="1" destOrd="0" presId="urn:microsoft.com/office/officeart/2005/8/layout/vList3"/>
    <dgm:cxn modelId="{C12D8BC1-AACE-4A9C-8C15-B532415597A3}" type="presParOf" srcId="{0AC28F20-80D1-4334-BC04-37222C6B6F3A}" destId="{B47A3DDF-4BEC-497F-80D7-04A852545D8C}" srcOrd="3" destOrd="0" presId="urn:microsoft.com/office/officeart/2005/8/layout/vList3"/>
    <dgm:cxn modelId="{855D14C8-AB0B-4D5D-899D-B0CBE204D576}" type="presParOf" srcId="{0AC28F20-80D1-4334-BC04-37222C6B6F3A}" destId="{4D9D80ED-36C2-4781-83D1-707E306ADB49}" srcOrd="4" destOrd="0" presId="urn:microsoft.com/office/officeart/2005/8/layout/vList3"/>
    <dgm:cxn modelId="{258E4958-23AF-4C1A-95D9-A7E823C1B09E}" type="presParOf" srcId="{4D9D80ED-36C2-4781-83D1-707E306ADB49}" destId="{AFC40D45-FBDC-4FB3-B2F5-33F2723290CC}" srcOrd="0" destOrd="0" presId="urn:microsoft.com/office/officeart/2005/8/layout/vList3"/>
    <dgm:cxn modelId="{10FBAE74-3DE3-4D83-9A47-662F902F219D}" type="presParOf" srcId="{4D9D80ED-36C2-4781-83D1-707E306ADB49}" destId="{159E502B-4225-4901-8448-391FED6EF22B}" srcOrd="1" destOrd="0" presId="urn:microsoft.com/office/officeart/2005/8/layout/vList3"/>
    <dgm:cxn modelId="{738B9A36-2BA7-4E99-88DD-4025EF4633B6}" type="presParOf" srcId="{0AC28F20-80D1-4334-BC04-37222C6B6F3A}" destId="{61F4ACF8-A533-4759-A546-0FC002112851}" srcOrd="5" destOrd="0" presId="urn:microsoft.com/office/officeart/2005/8/layout/vList3"/>
    <dgm:cxn modelId="{7390B23B-3D53-47F8-9068-34DE98E3D710}" type="presParOf" srcId="{0AC28F20-80D1-4334-BC04-37222C6B6F3A}" destId="{BDF63556-3FFC-4361-A025-81B9DC22C319}" srcOrd="6" destOrd="0" presId="urn:microsoft.com/office/officeart/2005/8/layout/vList3"/>
    <dgm:cxn modelId="{CFD55D5E-F5A7-452C-963D-0CDE462F914C}" type="presParOf" srcId="{BDF63556-3FFC-4361-A025-81B9DC22C319}" destId="{AF2FE516-271B-4ECF-960F-6D45A67108B4}" srcOrd="0" destOrd="0" presId="urn:microsoft.com/office/officeart/2005/8/layout/vList3"/>
    <dgm:cxn modelId="{6E813410-6A88-491B-B663-CB8AF6A52823}" type="presParOf" srcId="{BDF63556-3FFC-4361-A025-81B9DC22C319}" destId="{98A24237-6E36-486B-BE89-5A0FA00478F4}"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MLE</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latin typeface="Times New Roman" panose="02020603050405020304" pitchFamily="18" charset="0"/>
              <a:cs typeface="Times New Roman" panose="02020603050405020304" pitchFamily="18" charset="0"/>
            </a:rPr>
            <a:t>GMM</a:t>
          </a:r>
          <a:endParaRPr lang="zh-CN" altLang="zh-CN" dirty="0">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solidFill>
                <a:srgbClr val="FFFF00"/>
              </a:solidFill>
              <a:latin typeface="Times New Roman" panose="02020603050405020304" pitchFamily="18" charset="0"/>
              <a:cs typeface="Times New Roman" panose="02020603050405020304" pitchFamily="18" charset="0"/>
            </a:rPr>
            <a:t>PCA</a:t>
          </a:r>
          <a:endParaRPr lang="zh-CN" altLang="en-US" dirty="0">
            <a:solidFill>
              <a:srgbClr val="FFFF00"/>
            </a:solidFill>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A28BF2FA-D9EB-4978-B1DA-49F120DBD9CB}">
      <dgm:prSet/>
      <dgm:spPr/>
      <dgm:t>
        <a:bodyPr/>
        <a:lstStyle/>
        <a:p>
          <a:r>
            <a:rPr lang="en-US" altLang="zh-CN">
              <a:latin typeface="Times New Roman" panose="02020603050405020304" pitchFamily="18" charset="0"/>
              <a:cs typeface="Times New Roman" panose="02020603050405020304" pitchFamily="18" charset="0"/>
            </a:rPr>
            <a:t>Textual Analysis</a:t>
          </a:r>
          <a:endParaRPr lang="zh-CN" altLang="en-US" dirty="0">
            <a:latin typeface="Times New Roman" panose="02020603050405020304" pitchFamily="18" charset="0"/>
            <a:cs typeface="Times New Roman" panose="02020603050405020304" pitchFamily="18" charset="0"/>
          </a:endParaRPr>
        </a:p>
      </dgm:t>
    </dgm:pt>
    <dgm:pt modelId="{23B35DA9-E3AC-4070-BABB-1CD40929D67E}" type="parTrans" cxnId="{376D4ED2-66C0-42D5-B6AD-14114DB64176}">
      <dgm:prSet/>
      <dgm:spPr/>
      <dgm:t>
        <a:bodyPr/>
        <a:lstStyle/>
        <a:p>
          <a:endParaRPr lang="zh-CN" altLang="en-US"/>
        </a:p>
      </dgm:t>
    </dgm:pt>
    <dgm:pt modelId="{ECDB5E0D-3394-4210-AE88-06FAD64D2839}" type="sibTrans" cxnId="{376D4ED2-66C0-42D5-B6AD-14114DB64176}">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1" presStyleCnt="4"/>
      <dgm:spPr/>
    </dgm:pt>
    <dgm:pt modelId="{84B303D2-AD11-4154-AF2E-D797E8F69334}" type="pres">
      <dgm:prSet presAssocID="{D5BD5B1A-E6C3-4107-9EB6-E50F990ECCF4}" presName="txShp" presStyleLbl="node1" presStyleIdx="1" presStyleCnt="4">
        <dgm:presLayoutVars>
          <dgm:bulletEnabled val="1"/>
        </dgm:presLayoutVars>
      </dgm:prSet>
      <dgm:spPr/>
    </dgm:pt>
    <dgm:pt modelId="{C074B3D6-7D86-4C5B-81CD-7C9A72A97220}" type="pres">
      <dgm:prSet presAssocID="{B573A366-2FAF-4A44-A8DF-10FB8FF61AA1}"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2" presStyleCnt="4"/>
      <dgm:spPr/>
    </dgm:pt>
    <dgm:pt modelId="{159E502B-4225-4901-8448-391FED6EF22B}" type="pres">
      <dgm:prSet presAssocID="{83936393-1433-40E1-9DDC-DB460C72B0DD}" presName="txShp" presStyleLbl="node1" presStyleIdx="2" presStyleCnt="4">
        <dgm:presLayoutVars>
          <dgm:bulletEnabled val="1"/>
        </dgm:presLayoutVars>
      </dgm:prSet>
      <dgm:spPr/>
    </dgm:pt>
    <dgm:pt modelId="{61F4ACF8-A533-4759-A546-0FC002112851}" type="pres">
      <dgm:prSet presAssocID="{364DB9FE-10D3-4A5E-B820-E78BE7CCECBE}" presName="spacing" presStyleCnt="0"/>
      <dgm:spPr/>
    </dgm:pt>
    <dgm:pt modelId="{5F0A2026-74FC-4DDD-8D19-E060357E62BF}" type="pres">
      <dgm:prSet presAssocID="{A28BF2FA-D9EB-4978-B1DA-49F120DBD9CB}" presName="composite" presStyleCnt="0"/>
      <dgm:spPr/>
    </dgm:pt>
    <dgm:pt modelId="{352724F2-3762-46F5-98C1-EA780B3065D7}" type="pres">
      <dgm:prSet presAssocID="{A28BF2FA-D9EB-4978-B1DA-49F120DBD9CB}" presName="imgShp" presStyleLbl="fgImgPlace1" presStyleIdx="3" presStyleCnt="4"/>
      <dgm:spPr/>
    </dgm:pt>
    <dgm:pt modelId="{0669293C-D442-457A-9F3B-CFD9E32E2F72}" type="pres">
      <dgm:prSet presAssocID="{A28BF2FA-D9EB-4978-B1DA-49F120DBD9CB}" presName="txShp" presStyleLbl="node1" presStyleIdx="3" presStyleCnt="4">
        <dgm:presLayoutVars>
          <dgm:bulletEnabled val="1"/>
        </dgm:presLayoutVars>
      </dgm:prSet>
      <dgm:spPr/>
    </dgm:pt>
  </dgm:ptLst>
  <dgm:cxnLst>
    <dgm:cxn modelId="{751AA71A-7A66-43AF-8C2C-76A7B79C814C}" srcId="{55C29653-906E-4529-AF53-F4EB07AABD18}" destId="{88614102-EBA4-488D-B5D6-60C6C8786BCB}" srcOrd="0" destOrd="0" parTransId="{4CB2D89C-A7F6-42C8-AAC0-90D67B8F5619}" sibTransId="{FAFB3947-ED75-4D23-BF62-4C815A19CC9F}"/>
    <dgm:cxn modelId="{E8BF931D-9E90-4FA7-9ACB-FD8F650D5221}" type="presOf" srcId="{A28BF2FA-D9EB-4978-B1DA-49F120DBD9CB}" destId="{0669293C-D442-457A-9F3B-CFD9E32E2F72}" srcOrd="0" destOrd="0" presId="urn:microsoft.com/office/officeart/2005/8/layout/vList3"/>
    <dgm:cxn modelId="{1EFD4424-FC32-4176-BD0C-9BDAD38C9CFF}" srcId="{55C29653-906E-4529-AF53-F4EB07AABD18}" destId="{D5BD5B1A-E6C3-4107-9EB6-E50F990ECCF4}" srcOrd="1" destOrd="0" parTransId="{F33DD697-5C9F-4464-8CE4-DB9294F89C60}" sibTransId="{B573A366-2FAF-4A44-A8DF-10FB8FF61AA1}"/>
    <dgm:cxn modelId="{F572205E-AEA5-475B-AC3D-657CD13113DF}" type="presOf" srcId="{88614102-EBA4-488D-B5D6-60C6C8786BCB}" destId="{7768277B-4E15-4585-9E79-C3BD4EDCFD80}" srcOrd="0" destOrd="0" presId="urn:microsoft.com/office/officeart/2005/8/layout/vList3"/>
    <dgm:cxn modelId="{CB18C790-1D17-4002-8E08-F1B0C0051867}" srcId="{55C29653-906E-4529-AF53-F4EB07AABD18}" destId="{83936393-1433-40E1-9DDC-DB460C72B0DD}" srcOrd="2" destOrd="0" parTransId="{FE96C25C-ED0D-4BF0-9C7E-EE3F521F92B7}" sibTransId="{364DB9FE-10D3-4A5E-B820-E78BE7CCECBE}"/>
    <dgm:cxn modelId="{F05867A3-953B-4589-AACD-326EDD244B13}" type="presOf" srcId="{D5BD5B1A-E6C3-4107-9EB6-E50F990ECCF4}" destId="{84B303D2-AD11-4154-AF2E-D797E8F69334}" srcOrd="0" destOrd="0" presId="urn:microsoft.com/office/officeart/2005/8/layout/vList3"/>
    <dgm:cxn modelId="{F050EBC0-E1E9-4C16-A6F0-FF3E446DA679}" type="presOf" srcId="{83936393-1433-40E1-9DDC-DB460C72B0DD}" destId="{159E502B-4225-4901-8448-391FED6EF22B}" srcOrd="0" destOrd="0" presId="urn:microsoft.com/office/officeart/2005/8/layout/vList3"/>
    <dgm:cxn modelId="{376D4ED2-66C0-42D5-B6AD-14114DB64176}" srcId="{55C29653-906E-4529-AF53-F4EB07AABD18}" destId="{A28BF2FA-D9EB-4978-B1DA-49F120DBD9CB}" srcOrd="3" destOrd="0" parTransId="{23B35DA9-E3AC-4070-BABB-1CD40929D67E}" sibTransId="{ECDB5E0D-3394-4210-AE88-06FAD64D2839}"/>
    <dgm:cxn modelId="{DB2C60D5-D0B5-4D6D-AC00-4E7324CE3706}" type="presOf" srcId="{55C29653-906E-4529-AF53-F4EB07AABD18}" destId="{0AC28F20-80D1-4334-BC04-37222C6B6F3A}" srcOrd="0" destOrd="0" presId="urn:microsoft.com/office/officeart/2005/8/layout/vList3"/>
    <dgm:cxn modelId="{3E9C9443-41E4-4352-AA3B-6BCBDE70AB43}" type="presParOf" srcId="{0AC28F20-80D1-4334-BC04-37222C6B6F3A}" destId="{7D5616A8-2C29-46F0-8709-CA03C9BAEB14}" srcOrd="0" destOrd="0" presId="urn:microsoft.com/office/officeart/2005/8/layout/vList3"/>
    <dgm:cxn modelId="{9C0D7258-E6AD-4000-8386-2C343BF2C88D}" type="presParOf" srcId="{7D5616A8-2C29-46F0-8709-CA03C9BAEB14}" destId="{0FAE4BC0-AC8E-4EE1-A809-020F0EF116F2}" srcOrd="0" destOrd="0" presId="urn:microsoft.com/office/officeart/2005/8/layout/vList3"/>
    <dgm:cxn modelId="{24DF7795-89E4-4B4F-9F0C-5ED9CA0D104D}" type="presParOf" srcId="{7D5616A8-2C29-46F0-8709-CA03C9BAEB14}" destId="{7768277B-4E15-4585-9E79-C3BD4EDCFD80}" srcOrd="1" destOrd="0" presId="urn:microsoft.com/office/officeart/2005/8/layout/vList3"/>
    <dgm:cxn modelId="{BCFC7AF7-79E4-4412-9AC9-9BCC32F9AB2A}" type="presParOf" srcId="{0AC28F20-80D1-4334-BC04-37222C6B6F3A}" destId="{185905EE-C2C6-4856-BFC9-C460039669E3}" srcOrd="1" destOrd="0" presId="urn:microsoft.com/office/officeart/2005/8/layout/vList3"/>
    <dgm:cxn modelId="{808DFC98-4BF4-405D-954F-EC8ED20955D4}" type="presParOf" srcId="{0AC28F20-80D1-4334-BC04-37222C6B6F3A}" destId="{395C1C9C-D64A-4AD7-A9F2-A2F63CC48C24}" srcOrd="2" destOrd="0" presId="urn:microsoft.com/office/officeart/2005/8/layout/vList3"/>
    <dgm:cxn modelId="{E3FED14F-C6DF-4554-AC8F-E0ECC730CE70}" type="presParOf" srcId="{395C1C9C-D64A-4AD7-A9F2-A2F63CC48C24}" destId="{C9447599-BE6D-4F74-8B98-8A8466421C94}" srcOrd="0" destOrd="0" presId="urn:microsoft.com/office/officeart/2005/8/layout/vList3"/>
    <dgm:cxn modelId="{AE25A2C4-84D2-4691-B5D8-F5CC12C5BD15}" type="presParOf" srcId="{395C1C9C-D64A-4AD7-A9F2-A2F63CC48C24}" destId="{84B303D2-AD11-4154-AF2E-D797E8F69334}" srcOrd="1" destOrd="0" presId="urn:microsoft.com/office/officeart/2005/8/layout/vList3"/>
    <dgm:cxn modelId="{09D82D71-1E7D-4238-8C08-D9A1057E7235}" type="presParOf" srcId="{0AC28F20-80D1-4334-BC04-37222C6B6F3A}" destId="{C074B3D6-7D86-4C5B-81CD-7C9A72A97220}" srcOrd="3" destOrd="0" presId="urn:microsoft.com/office/officeart/2005/8/layout/vList3"/>
    <dgm:cxn modelId="{F5DC9EBE-9077-46AF-8CA1-D2BCA596546C}" type="presParOf" srcId="{0AC28F20-80D1-4334-BC04-37222C6B6F3A}" destId="{4D9D80ED-36C2-4781-83D1-707E306ADB49}" srcOrd="4" destOrd="0" presId="urn:microsoft.com/office/officeart/2005/8/layout/vList3"/>
    <dgm:cxn modelId="{17773298-8060-4A18-BAF3-8CC806CDE7C5}" type="presParOf" srcId="{4D9D80ED-36C2-4781-83D1-707E306ADB49}" destId="{AFC40D45-FBDC-4FB3-B2F5-33F2723290CC}" srcOrd="0" destOrd="0" presId="urn:microsoft.com/office/officeart/2005/8/layout/vList3"/>
    <dgm:cxn modelId="{FEF0E51F-D765-4A49-86C5-A8806CB4D13C}" type="presParOf" srcId="{4D9D80ED-36C2-4781-83D1-707E306ADB49}" destId="{159E502B-4225-4901-8448-391FED6EF22B}" srcOrd="1" destOrd="0" presId="urn:microsoft.com/office/officeart/2005/8/layout/vList3"/>
    <dgm:cxn modelId="{759DB099-6E12-4BA9-84E1-D3C3173DE4D2}" type="presParOf" srcId="{0AC28F20-80D1-4334-BC04-37222C6B6F3A}" destId="{61F4ACF8-A533-4759-A546-0FC002112851}" srcOrd="5" destOrd="0" presId="urn:microsoft.com/office/officeart/2005/8/layout/vList3"/>
    <dgm:cxn modelId="{5F348552-CE03-4080-ABF0-D1497003AE4A}" type="presParOf" srcId="{0AC28F20-80D1-4334-BC04-37222C6B6F3A}" destId="{5F0A2026-74FC-4DDD-8D19-E060357E62BF}" srcOrd="6" destOrd="0" presId="urn:microsoft.com/office/officeart/2005/8/layout/vList3"/>
    <dgm:cxn modelId="{23167BD7-D398-47AD-8F77-F5DAC6BA5D15}" type="presParOf" srcId="{5F0A2026-74FC-4DDD-8D19-E060357E62BF}" destId="{352724F2-3762-46F5-98C1-EA780B3065D7}" srcOrd="0" destOrd="0" presId="urn:microsoft.com/office/officeart/2005/8/layout/vList3"/>
    <dgm:cxn modelId="{6848368F-197A-428E-88BA-6AB7769FF55A}" type="presParOf" srcId="{5F0A2026-74FC-4DDD-8D19-E060357E62BF}" destId="{0669293C-D442-457A-9F3B-CFD9E32E2F72}"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MLE</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latin typeface="Times New Roman" panose="02020603050405020304" pitchFamily="18" charset="0"/>
              <a:cs typeface="Times New Roman" panose="02020603050405020304" pitchFamily="18" charset="0"/>
            </a:rPr>
            <a:t>GMM</a:t>
          </a:r>
          <a:endParaRPr lang="zh-CN" altLang="zh-CN" dirty="0">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latin typeface="Times New Roman" panose="02020603050405020304" pitchFamily="18" charset="0"/>
              <a:cs typeface="Times New Roman" panose="02020603050405020304" pitchFamily="18" charset="0"/>
            </a:rPr>
            <a:t>PCA</a:t>
          </a:r>
          <a:endParaRPr lang="zh-CN" altLang="en-US" dirty="0">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A74180C3-81FA-40C3-A9C0-70E1743F35FE}">
      <dgm:prSet/>
      <dgm:spPr/>
      <dgm:t>
        <a:bodyPr/>
        <a:lstStyle/>
        <a:p>
          <a:r>
            <a:rPr lang="en-US" altLang="zh-CN" dirty="0">
              <a:solidFill>
                <a:srgbClr val="FFFF00"/>
              </a:solidFill>
              <a:latin typeface="Times New Roman" panose="02020603050405020304" pitchFamily="18" charset="0"/>
              <a:cs typeface="Times New Roman" panose="02020603050405020304" pitchFamily="18" charset="0"/>
            </a:rPr>
            <a:t>Textual Analysis</a:t>
          </a:r>
          <a:endParaRPr lang="zh-CN" altLang="en-US" dirty="0">
            <a:solidFill>
              <a:srgbClr val="FFFF00"/>
            </a:solidFill>
            <a:latin typeface="Times New Roman" panose="02020603050405020304" pitchFamily="18" charset="0"/>
            <a:cs typeface="Times New Roman" panose="02020603050405020304" pitchFamily="18" charset="0"/>
          </a:endParaRPr>
        </a:p>
      </dgm:t>
    </dgm:pt>
    <dgm:pt modelId="{33C970EA-2A23-48B2-84D0-4905822A16D3}" type="parTrans" cxnId="{9D770A07-E115-46F7-ACDC-F696790C6215}">
      <dgm:prSet/>
      <dgm:spPr/>
      <dgm:t>
        <a:bodyPr/>
        <a:lstStyle/>
        <a:p>
          <a:endParaRPr lang="zh-CN" altLang="en-US"/>
        </a:p>
      </dgm:t>
    </dgm:pt>
    <dgm:pt modelId="{CE7DB06C-99C5-4130-AD9D-EBCAE8EECF02}" type="sibTrans" cxnId="{9D770A07-E115-46F7-ACDC-F696790C6215}">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1" presStyleCnt="4"/>
      <dgm:spPr/>
    </dgm:pt>
    <dgm:pt modelId="{159E502B-4225-4901-8448-391FED6EF22B}" type="pres">
      <dgm:prSet presAssocID="{83936393-1433-40E1-9DDC-DB460C72B0DD}" presName="txShp" presStyleLbl="node1" presStyleIdx="1" presStyleCnt="4">
        <dgm:presLayoutVars>
          <dgm:bulletEnabled val="1"/>
        </dgm:presLayoutVars>
      </dgm:prSet>
      <dgm:spPr/>
    </dgm:pt>
    <dgm:pt modelId="{61F4ACF8-A533-4759-A546-0FC002112851}" type="pres">
      <dgm:prSet presAssocID="{364DB9FE-10D3-4A5E-B820-E78BE7CCECBE}"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2" presStyleCnt="4"/>
      <dgm:spPr/>
    </dgm:pt>
    <dgm:pt modelId="{84B303D2-AD11-4154-AF2E-D797E8F69334}" type="pres">
      <dgm:prSet presAssocID="{D5BD5B1A-E6C3-4107-9EB6-E50F990ECCF4}" presName="txShp" presStyleLbl="node1" presStyleIdx="2" presStyleCnt="4">
        <dgm:presLayoutVars>
          <dgm:bulletEnabled val="1"/>
        </dgm:presLayoutVars>
      </dgm:prSet>
      <dgm:spPr/>
    </dgm:pt>
    <dgm:pt modelId="{002C7D1F-E6A9-4976-8CB9-A3B7975490F9}" type="pres">
      <dgm:prSet presAssocID="{B573A366-2FAF-4A44-A8DF-10FB8FF61AA1}" presName="spacing" presStyleCnt="0"/>
      <dgm:spPr/>
    </dgm:pt>
    <dgm:pt modelId="{2904A108-232C-4C41-8EAC-5A6CE3E52780}" type="pres">
      <dgm:prSet presAssocID="{A74180C3-81FA-40C3-A9C0-70E1743F35FE}" presName="composite" presStyleCnt="0"/>
      <dgm:spPr/>
    </dgm:pt>
    <dgm:pt modelId="{2593920C-10FD-4820-96D5-D1A53DA7AD51}" type="pres">
      <dgm:prSet presAssocID="{A74180C3-81FA-40C3-A9C0-70E1743F35FE}" presName="imgShp" presStyleLbl="fgImgPlace1" presStyleIdx="3" presStyleCnt="4"/>
      <dgm:spPr/>
    </dgm:pt>
    <dgm:pt modelId="{D3BB4445-1DFA-424D-B7A4-EBCBBD10E2F1}" type="pres">
      <dgm:prSet presAssocID="{A74180C3-81FA-40C3-A9C0-70E1743F35FE}" presName="txShp" presStyleLbl="node1" presStyleIdx="3" presStyleCnt="4">
        <dgm:presLayoutVars>
          <dgm:bulletEnabled val="1"/>
        </dgm:presLayoutVars>
      </dgm:prSet>
      <dgm:spPr/>
    </dgm:pt>
  </dgm:ptLst>
  <dgm:cxnLst>
    <dgm:cxn modelId="{067C3006-A9F5-4C48-8D80-20C3B826E895}" type="presOf" srcId="{83936393-1433-40E1-9DDC-DB460C72B0DD}" destId="{159E502B-4225-4901-8448-391FED6EF22B}" srcOrd="0" destOrd="0" presId="urn:microsoft.com/office/officeart/2005/8/layout/vList3"/>
    <dgm:cxn modelId="{9D770A07-E115-46F7-ACDC-F696790C6215}" srcId="{55C29653-906E-4529-AF53-F4EB07AABD18}" destId="{A74180C3-81FA-40C3-A9C0-70E1743F35FE}" srcOrd="3" destOrd="0" parTransId="{33C970EA-2A23-48B2-84D0-4905822A16D3}" sibTransId="{CE7DB06C-99C5-4130-AD9D-EBCAE8EECF02}"/>
    <dgm:cxn modelId="{751AA71A-7A66-43AF-8C2C-76A7B79C814C}" srcId="{55C29653-906E-4529-AF53-F4EB07AABD18}" destId="{88614102-EBA4-488D-B5D6-60C6C8786BCB}" srcOrd="0" destOrd="0" parTransId="{4CB2D89C-A7F6-42C8-AAC0-90D67B8F5619}" sibTransId="{FAFB3947-ED75-4D23-BF62-4C815A19CC9F}"/>
    <dgm:cxn modelId="{1EFD4424-FC32-4176-BD0C-9BDAD38C9CFF}" srcId="{55C29653-906E-4529-AF53-F4EB07AABD18}" destId="{D5BD5B1A-E6C3-4107-9EB6-E50F990ECCF4}" srcOrd="2" destOrd="0" parTransId="{F33DD697-5C9F-4464-8CE4-DB9294F89C60}" sibTransId="{B573A366-2FAF-4A44-A8DF-10FB8FF61AA1}"/>
    <dgm:cxn modelId="{CB18C790-1D17-4002-8E08-F1B0C0051867}" srcId="{55C29653-906E-4529-AF53-F4EB07AABD18}" destId="{83936393-1433-40E1-9DDC-DB460C72B0DD}" srcOrd="1" destOrd="0" parTransId="{FE96C25C-ED0D-4BF0-9C7E-EE3F521F92B7}" sibTransId="{364DB9FE-10D3-4A5E-B820-E78BE7CCECBE}"/>
    <dgm:cxn modelId="{D38D4A9E-91E2-4D3D-88FB-50E6E91CF4FE}" type="presOf" srcId="{D5BD5B1A-E6C3-4107-9EB6-E50F990ECCF4}" destId="{84B303D2-AD11-4154-AF2E-D797E8F69334}"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E855E9DB-930E-4199-BF1D-0FBB49D939E4}" type="presOf" srcId="{A74180C3-81FA-40C3-A9C0-70E1743F35FE}" destId="{D3BB4445-1DFA-424D-B7A4-EBCBBD10E2F1}"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8D89ADBC-27C0-4A5F-9FB3-DD918233B38E}" type="presParOf" srcId="{0AC28F20-80D1-4334-BC04-37222C6B6F3A}" destId="{4D9D80ED-36C2-4781-83D1-707E306ADB49}" srcOrd="2" destOrd="0" presId="urn:microsoft.com/office/officeart/2005/8/layout/vList3"/>
    <dgm:cxn modelId="{AF23C130-37ED-44AE-8EC4-852611C4F73D}" type="presParOf" srcId="{4D9D80ED-36C2-4781-83D1-707E306ADB49}" destId="{AFC40D45-FBDC-4FB3-B2F5-33F2723290CC}" srcOrd="0" destOrd="0" presId="urn:microsoft.com/office/officeart/2005/8/layout/vList3"/>
    <dgm:cxn modelId="{B8C0EEAC-01C6-4D67-9297-4B61617D292B}" type="presParOf" srcId="{4D9D80ED-36C2-4781-83D1-707E306ADB49}" destId="{159E502B-4225-4901-8448-391FED6EF22B}" srcOrd="1" destOrd="0" presId="urn:microsoft.com/office/officeart/2005/8/layout/vList3"/>
    <dgm:cxn modelId="{5AFA0E42-4901-47BD-A611-D945392FA5CC}" type="presParOf" srcId="{0AC28F20-80D1-4334-BC04-37222C6B6F3A}" destId="{61F4ACF8-A533-4759-A546-0FC002112851}" srcOrd="3" destOrd="0" presId="urn:microsoft.com/office/officeart/2005/8/layout/vList3"/>
    <dgm:cxn modelId="{0CD7C191-083B-406A-9B04-5ABCA10DA8D7}" type="presParOf" srcId="{0AC28F20-80D1-4334-BC04-37222C6B6F3A}" destId="{395C1C9C-D64A-4AD7-A9F2-A2F63CC48C24}" srcOrd="4" destOrd="0" presId="urn:microsoft.com/office/officeart/2005/8/layout/vList3"/>
    <dgm:cxn modelId="{C72C814F-5DCB-4E25-A7A2-D7C14F6BE9E4}" type="presParOf" srcId="{395C1C9C-D64A-4AD7-A9F2-A2F63CC48C24}" destId="{C9447599-BE6D-4F74-8B98-8A8466421C94}" srcOrd="0" destOrd="0" presId="urn:microsoft.com/office/officeart/2005/8/layout/vList3"/>
    <dgm:cxn modelId="{31E235CB-3807-46A3-A926-30F8E88D76B4}" type="presParOf" srcId="{395C1C9C-D64A-4AD7-A9F2-A2F63CC48C24}" destId="{84B303D2-AD11-4154-AF2E-D797E8F69334}" srcOrd="1" destOrd="0" presId="urn:microsoft.com/office/officeart/2005/8/layout/vList3"/>
    <dgm:cxn modelId="{63E9A1D1-24D3-4BF7-97F9-9E6DE6D496DA}" type="presParOf" srcId="{0AC28F20-80D1-4334-BC04-37222C6B6F3A}" destId="{002C7D1F-E6A9-4976-8CB9-A3B7975490F9}" srcOrd="5" destOrd="0" presId="urn:microsoft.com/office/officeart/2005/8/layout/vList3"/>
    <dgm:cxn modelId="{5CF95C66-A1F9-42E5-B8F3-253DAEF337DD}" type="presParOf" srcId="{0AC28F20-80D1-4334-BC04-37222C6B6F3A}" destId="{2904A108-232C-4C41-8EAC-5A6CE3E52780}" srcOrd="6" destOrd="0" presId="urn:microsoft.com/office/officeart/2005/8/layout/vList3"/>
    <dgm:cxn modelId="{18C63BBC-38ED-4120-8AA4-ABF44543E71C}" type="presParOf" srcId="{2904A108-232C-4C41-8EAC-5A6CE3E52780}" destId="{2593920C-10FD-4820-96D5-D1A53DA7AD51}" srcOrd="0" destOrd="0" presId="urn:microsoft.com/office/officeart/2005/8/layout/vList3"/>
    <dgm:cxn modelId="{A0959B1F-8C8A-4159-8CF0-5117C0C7AE87}" type="presParOf" srcId="{2904A108-232C-4C41-8EAC-5A6CE3E52780}" destId="{D3BB4445-1DFA-424D-B7A4-EBCBBD10E2F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25470" y="1339"/>
          <a:ext cx="4155186" cy="715454"/>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MLE</a:t>
          </a:r>
        </a:p>
      </dsp:txBody>
      <dsp:txXfrm rot="10800000">
        <a:off x="1404333" y="1339"/>
        <a:ext cx="3976323" cy="715454"/>
      </dsp:txXfrm>
    </dsp:sp>
    <dsp:sp modelId="{0FAE4BC0-AC8E-4EE1-A809-020F0EF116F2}">
      <dsp:nvSpPr>
        <dsp:cNvPr id="0" name=""/>
        <dsp:cNvSpPr/>
      </dsp:nvSpPr>
      <dsp:spPr>
        <a:xfrm>
          <a:off x="867743" y="1339"/>
          <a:ext cx="715454" cy="715454"/>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25470" y="930361"/>
          <a:ext cx="4155186" cy="715454"/>
        </a:xfrm>
        <a:prstGeom prst="homePlate">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GMM</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930361"/>
        <a:ext cx="3976323" cy="715454"/>
      </dsp:txXfrm>
    </dsp:sp>
    <dsp:sp modelId="{AFC40D45-FBDC-4FB3-B2F5-33F2723290CC}">
      <dsp:nvSpPr>
        <dsp:cNvPr id="0" name=""/>
        <dsp:cNvSpPr/>
      </dsp:nvSpPr>
      <dsp:spPr>
        <a:xfrm>
          <a:off x="867743" y="930361"/>
          <a:ext cx="715454" cy="715454"/>
        </a:xfrm>
        <a:prstGeom prst="ellipse">
          <a:avLst/>
        </a:prstGeom>
        <a:solidFill>
          <a:schemeClr val="accent1">
            <a:tint val="50000"/>
            <a:hueOff val="3751"/>
            <a:satOff val="-189"/>
            <a:lumOff val="53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225470" y="1859384"/>
          <a:ext cx="4155186" cy="715454"/>
        </a:xfrm>
        <a:prstGeom prst="homePlate">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PCA</a:t>
          </a:r>
          <a:endParaRPr lang="zh-CN" altLang="zh-CN" sz="3400" kern="1200" dirty="0">
            <a:latin typeface="Times New Roman" panose="02020603050405020304" pitchFamily="18" charset="0"/>
            <a:cs typeface="Times New Roman" panose="02020603050405020304" pitchFamily="18" charset="0"/>
          </a:endParaRPr>
        </a:p>
      </dsp:txBody>
      <dsp:txXfrm rot="10800000">
        <a:off x="1404333" y="1859384"/>
        <a:ext cx="3976323" cy="715454"/>
      </dsp:txXfrm>
    </dsp:sp>
    <dsp:sp modelId="{C9447599-BE6D-4F74-8B98-8A8466421C94}">
      <dsp:nvSpPr>
        <dsp:cNvPr id="0" name=""/>
        <dsp:cNvSpPr/>
      </dsp:nvSpPr>
      <dsp:spPr>
        <a:xfrm>
          <a:off x="867743" y="1859384"/>
          <a:ext cx="715454" cy="715454"/>
        </a:xfrm>
        <a:prstGeom prst="ellipse">
          <a:avLst/>
        </a:prstGeom>
        <a:solidFill>
          <a:schemeClr val="accent1">
            <a:tint val="50000"/>
            <a:hueOff val="7502"/>
            <a:satOff val="-379"/>
            <a:lumOff val="107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BB4445-1DFA-424D-B7A4-EBCBBD10E2F1}">
      <dsp:nvSpPr>
        <dsp:cNvPr id="0" name=""/>
        <dsp:cNvSpPr/>
      </dsp:nvSpPr>
      <dsp:spPr>
        <a:xfrm rot="10800000">
          <a:off x="1225470" y="2788406"/>
          <a:ext cx="4155186" cy="715454"/>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Textual Analysis</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2788406"/>
        <a:ext cx="3976323" cy="715454"/>
      </dsp:txXfrm>
    </dsp:sp>
    <dsp:sp modelId="{2593920C-10FD-4820-96D5-D1A53DA7AD51}">
      <dsp:nvSpPr>
        <dsp:cNvPr id="0" name=""/>
        <dsp:cNvSpPr/>
      </dsp:nvSpPr>
      <dsp:spPr>
        <a:xfrm>
          <a:off x="867743" y="2788406"/>
          <a:ext cx="715454" cy="715454"/>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DBC24-53F4-489F-B23F-76E032443808}">
      <dsp:nvSpPr>
        <dsp:cNvPr id="0" name=""/>
        <dsp:cNvSpPr/>
      </dsp:nvSpPr>
      <dsp:spPr>
        <a:xfrm>
          <a:off x="2682239" y="1413"/>
          <a:ext cx="3017520" cy="933152"/>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1</a:t>
          </a:r>
          <a:r>
            <a:rPr lang="zh-CN" sz="2200" kern="1200"/>
            <a:t>）原理</a:t>
          </a:r>
        </a:p>
      </dsp:txBody>
      <dsp:txXfrm>
        <a:off x="2727792" y="46966"/>
        <a:ext cx="2926414" cy="842046"/>
      </dsp:txXfrm>
    </dsp:sp>
    <dsp:sp modelId="{8A688D03-EED6-4FD8-A32F-4B2A5B692B8D}">
      <dsp:nvSpPr>
        <dsp:cNvPr id="0" name=""/>
        <dsp:cNvSpPr/>
      </dsp:nvSpPr>
      <dsp:spPr>
        <a:xfrm>
          <a:off x="2682239" y="981223"/>
          <a:ext cx="3017520" cy="933152"/>
        </a:xfrm>
        <a:prstGeom prst="roundRect">
          <a:avLst/>
        </a:prstGeom>
        <a:solidFill>
          <a:schemeClr val="accent1">
            <a:shade val="80000"/>
            <a:hueOff val="259810"/>
            <a:satOff val="-27698"/>
            <a:lumOff val="219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2</a:t>
          </a:r>
          <a:r>
            <a:rPr lang="zh-CN" sz="2200" kern="1200"/>
            <a:t>）系数与方差的估计</a:t>
          </a:r>
        </a:p>
      </dsp:txBody>
      <dsp:txXfrm>
        <a:off x="2727792" y="1026776"/>
        <a:ext cx="2926414" cy="842046"/>
      </dsp:txXfrm>
    </dsp:sp>
    <dsp:sp modelId="{E57E9B0E-C84C-4593-85A2-C7B3E2FEA749}">
      <dsp:nvSpPr>
        <dsp:cNvPr id="0" name=""/>
        <dsp:cNvSpPr/>
      </dsp:nvSpPr>
      <dsp:spPr>
        <a:xfrm>
          <a:off x="2682239" y="1961033"/>
          <a:ext cx="3017520" cy="933152"/>
        </a:xfrm>
        <a:prstGeom prst="roundRect">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a:t>3</a:t>
          </a:r>
          <a:r>
            <a:rPr lang="zh-CN" sz="2200" kern="1200"/>
            <a:t>）三种检验方法</a:t>
          </a:r>
        </a:p>
      </dsp:txBody>
      <dsp:txXfrm>
        <a:off x="2727792" y="2006586"/>
        <a:ext cx="2926414" cy="8420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25470" y="1339"/>
          <a:ext cx="4155186" cy="715454"/>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MLE</a:t>
          </a:r>
        </a:p>
      </dsp:txBody>
      <dsp:txXfrm rot="10800000">
        <a:off x="1404333" y="1339"/>
        <a:ext cx="3976323" cy="715454"/>
      </dsp:txXfrm>
    </dsp:sp>
    <dsp:sp modelId="{0FAE4BC0-AC8E-4EE1-A809-020F0EF116F2}">
      <dsp:nvSpPr>
        <dsp:cNvPr id="0" name=""/>
        <dsp:cNvSpPr/>
      </dsp:nvSpPr>
      <dsp:spPr>
        <a:xfrm>
          <a:off x="867743" y="1339"/>
          <a:ext cx="715454" cy="715454"/>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225470" y="930361"/>
          <a:ext cx="4155186" cy="715454"/>
        </a:xfrm>
        <a:prstGeom prst="homePlate">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solidFill>
                <a:srgbClr val="FFFF00"/>
              </a:solidFill>
              <a:latin typeface="Times New Roman" panose="02020603050405020304" pitchFamily="18" charset="0"/>
              <a:cs typeface="Times New Roman" panose="02020603050405020304" pitchFamily="18" charset="0"/>
            </a:rPr>
            <a:t>GMM</a:t>
          </a:r>
          <a:endParaRPr lang="zh-CN" altLang="zh-CN" sz="3400" kern="1200" dirty="0">
            <a:solidFill>
              <a:srgbClr val="FFFF00"/>
            </a:solidFill>
            <a:latin typeface="Times New Roman" panose="02020603050405020304" pitchFamily="18" charset="0"/>
            <a:cs typeface="Times New Roman" panose="02020603050405020304" pitchFamily="18" charset="0"/>
          </a:endParaRPr>
        </a:p>
      </dsp:txBody>
      <dsp:txXfrm rot="10800000">
        <a:off x="1404333" y="930361"/>
        <a:ext cx="3976323" cy="715454"/>
      </dsp:txXfrm>
    </dsp:sp>
    <dsp:sp modelId="{C9447599-BE6D-4F74-8B98-8A8466421C94}">
      <dsp:nvSpPr>
        <dsp:cNvPr id="0" name=""/>
        <dsp:cNvSpPr/>
      </dsp:nvSpPr>
      <dsp:spPr>
        <a:xfrm>
          <a:off x="867743" y="930361"/>
          <a:ext cx="715454" cy="715454"/>
        </a:xfrm>
        <a:prstGeom prst="ellipse">
          <a:avLst/>
        </a:prstGeom>
        <a:solidFill>
          <a:schemeClr val="accent1">
            <a:tint val="50000"/>
            <a:hueOff val="3751"/>
            <a:satOff val="-189"/>
            <a:lumOff val="53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25470" y="1859384"/>
          <a:ext cx="4155186" cy="715454"/>
        </a:xfrm>
        <a:prstGeom prst="homePlate">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PCA</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1859384"/>
        <a:ext cx="3976323" cy="715454"/>
      </dsp:txXfrm>
    </dsp:sp>
    <dsp:sp modelId="{AFC40D45-FBDC-4FB3-B2F5-33F2723290CC}">
      <dsp:nvSpPr>
        <dsp:cNvPr id="0" name=""/>
        <dsp:cNvSpPr/>
      </dsp:nvSpPr>
      <dsp:spPr>
        <a:xfrm>
          <a:off x="867743" y="1859384"/>
          <a:ext cx="715454" cy="715454"/>
        </a:xfrm>
        <a:prstGeom prst="ellipse">
          <a:avLst/>
        </a:prstGeom>
        <a:solidFill>
          <a:schemeClr val="accent1">
            <a:tint val="50000"/>
            <a:hueOff val="7502"/>
            <a:satOff val="-379"/>
            <a:lumOff val="107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24237-6E36-486B-BE89-5A0FA00478F4}">
      <dsp:nvSpPr>
        <dsp:cNvPr id="0" name=""/>
        <dsp:cNvSpPr/>
      </dsp:nvSpPr>
      <dsp:spPr>
        <a:xfrm rot="10800000">
          <a:off x="1225470" y="2788406"/>
          <a:ext cx="4155186" cy="715454"/>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a:latin typeface="Times New Roman" panose="02020603050405020304" pitchFamily="18" charset="0"/>
              <a:cs typeface="Times New Roman" panose="02020603050405020304" pitchFamily="18" charset="0"/>
            </a:rPr>
            <a:t>Textual Analysis</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2788406"/>
        <a:ext cx="3976323" cy="715454"/>
      </dsp:txXfrm>
    </dsp:sp>
    <dsp:sp modelId="{AF2FE516-271B-4ECF-960F-6D45A67108B4}">
      <dsp:nvSpPr>
        <dsp:cNvPr id="0" name=""/>
        <dsp:cNvSpPr/>
      </dsp:nvSpPr>
      <dsp:spPr>
        <a:xfrm>
          <a:off x="867743" y="2788406"/>
          <a:ext cx="715454" cy="715454"/>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25470" y="1339"/>
          <a:ext cx="4155186" cy="715454"/>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MLE</a:t>
          </a:r>
        </a:p>
      </dsp:txBody>
      <dsp:txXfrm rot="10800000">
        <a:off x="1404333" y="1339"/>
        <a:ext cx="3976323" cy="715454"/>
      </dsp:txXfrm>
    </dsp:sp>
    <dsp:sp modelId="{0FAE4BC0-AC8E-4EE1-A809-020F0EF116F2}">
      <dsp:nvSpPr>
        <dsp:cNvPr id="0" name=""/>
        <dsp:cNvSpPr/>
      </dsp:nvSpPr>
      <dsp:spPr>
        <a:xfrm>
          <a:off x="867743" y="1339"/>
          <a:ext cx="715454" cy="715454"/>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225470" y="930361"/>
          <a:ext cx="4155186" cy="715454"/>
        </a:xfrm>
        <a:prstGeom prst="homePlate">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GMM</a:t>
          </a:r>
          <a:endParaRPr lang="zh-CN" altLang="zh-CN" sz="3400" kern="1200" dirty="0">
            <a:latin typeface="Times New Roman" panose="02020603050405020304" pitchFamily="18" charset="0"/>
            <a:cs typeface="Times New Roman" panose="02020603050405020304" pitchFamily="18" charset="0"/>
          </a:endParaRPr>
        </a:p>
      </dsp:txBody>
      <dsp:txXfrm rot="10800000">
        <a:off x="1404333" y="930361"/>
        <a:ext cx="3976323" cy="715454"/>
      </dsp:txXfrm>
    </dsp:sp>
    <dsp:sp modelId="{C9447599-BE6D-4F74-8B98-8A8466421C94}">
      <dsp:nvSpPr>
        <dsp:cNvPr id="0" name=""/>
        <dsp:cNvSpPr/>
      </dsp:nvSpPr>
      <dsp:spPr>
        <a:xfrm>
          <a:off x="867743" y="930361"/>
          <a:ext cx="715454" cy="715454"/>
        </a:xfrm>
        <a:prstGeom prst="ellipse">
          <a:avLst/>
        </a:prstGeom>
        <a:solidFill>
          <a:schemeClr val="accent1">
            <a:tint val="50000"/>
            <a:hueOff val="3751"/>
            <a:satOff val="-189"/>
            <a:lumOff val="53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25470" y="1859384"/>
          <a:ext cx="4155186" cy="715454"/>
        </a:xfrm>
        <a:prstGeom prst="homePlate">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solidFill>
                <a:srgbClr val="FFFF00"/>
              </a:solidFill>
              <a:latin typeface="Times New Roman" panose="02020603050405020304" pitchFamily="18" charset="0"/>
              <a:cs typeface="Times New Roman" panose="02020603050405020304" pitchFamily="18" charset="0"/>
            </a:rPr>
            <a:t>PCA</a:t>
          </a:r>
          <a:endParaRPr lang="zh-CN" altLang="en-US" sz="3400" kern="1200" dirty="0">
            <a:solidFill>
              <a:srgbClr val="FFFF00"/>
            </a:solidFill>
            <a:latin typeface="Times New Roman" panose="02020603050405020304" pitchFamily="18" charset="0"/>
            <a:cs typeface="Times New Roman" panose="02020603050405020304" pitchFamily="18" charset="0"/>
          </a:endParaRPr>
        </a:p>
      </dsp:txBody>
      <dsp:txXfrm rot="10800000">
        <a:off x="1404333" y="1859384"/>
        <a:ext cx="3976323" cy="715454"/>
      </dsp:txXfrm>
    </dsp:sp>
    <dsp:sp modelId="{AFC40D45-FBDC-4FB3-B2F5-33F2723290CC}">
      <dsp:nvSpPr>
        <dsp:cNvPr id="0" name=""/>
        <dsp:cNvSpPr/>
      </dsp:nvSpPr>
      <dsp:spPr>
        <a:xfrm>
          <a:off x="867743" y="1859384"/>
          <a:ext cx="715454" cy="715454"/>
        </a:xfrm>
        <a:prstGeom prst="ellipse">
          <a:avLst/>
        </a:prstGeom>
        <a:solidFill>
          <a:schemeClr val="accent1">
            <a:tint val="50000"/>
            <a:hueOff val="7502"/>
            <a:satOff val="-379"/>
            <a:lumOff val="107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293C-D442-457A-9F3B-CFD9E32E2F72}">
      <dsp:nvSpPr>
        <dsp:cNvPr id="0" name=""/>
        <dsp:cNvSpPr/>
      </dsp:nvSpPr>
      <dsp:spPr>
        <a:xfrm rot="10800000">
          <a:off x="1225470" y="2788406"/>
          <a:ext cx="4155186" cy="715454"/>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a:latin typeface="Times New Roman" panose="02020603050405020304" pitchFamily="18" charset="0"/>
              <a:cs typeface="Times New Roman" panose="02020603050405020304" pitchFamily="18" charset="0"/>
            </a:rPr>
            <a:t>Textual Analysis</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2788406"/>
        <a:ext cx="3976323" cy="715454"/>
      </dsp:txXfrm>
    </dsp:sp>
    <dsp:sp modelId="{352724F2-3762-46F5-98C1-EA780B3065D7}">
      <dsp:nvSpPr>
        <dsp:cNvPr id="0" name=""/>
        <dsp:cNvSpPr/>
      </dsp:nvSpPr>
      <dsp:spPr>
        <a:xfrm>
          <a:off x="867743" y="2788406"/>
          <a:ext cx="715454" cy="715454"/>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25470" y="1339"/>
          <a:ext cx="4155186" cy="715454"/>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MLE</a:t>
          </a:r>
        </a:p>
      </dsp:txBody>
      <dsp:txXfrm rot="10800000">
        <a:off x="1404333" y="1339"/>
        <a:ext cx="3976323" cy="715454"/>
      </dsp:txXfrm>
    </dsp:sp>
    <dsp:sp modelId="{0FAE4BC0-AC8E-4EE1-A809-020F0EF116F2}">
      <dsp:nvSpPr>
        <dsp:cNvPr id="0" name=""/>
        <dsp:cNvSpPr/>
      </dsp:nvSpPr>
      <dsp:spPr>
        <a:xfrm>
          <a:off x="867743" y="1339"/>
          <a:ext cx="715454" cy="715454"/>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25470" y="930361"/>
          <a:ext cx="4155186" cy="715454"/>
        </a:xfrm>
        <a:prstGeom prst="homePlate">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PCA</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930361"/>
        <a:ext cx="3976323" cy="715454"/>
      </dsp:txXfrm>
    </dsp:sp>
    <dsp:sp modelId="{AFC40D45-FBDC-4FB3-B2F5-33F2723290CC}">
      <dsp:nvSpPr>
        <dsp:cNvPr id="0" name=""/>
        <dsp:cNvSpPr/>
      </dsp:nvSpPr>
      <dsp:spPr>
        <a:xfrm>
          <a:off x="867743" y="930361"/>
          <a:ext cx="715454" cy="715454"/>
        </a:xfrm>
        <a:prstGeom prst="ellipse">
          <a:avLst/>
        </a:prstGeom>
        <a:solidFill>
          <a:schemeClr val="accent1">
            <a:tint val="50000"/>
            <a:hueOff val="3751"/>
            <a:satOff val="-189"/>
            <a:lumOff val="53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225470" y="1859384"/>
          <a:ext cx="4155186" cy="715454"/>
        </a:xfrm>
        <a:prstGeom prst="homePlate">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GMM</a:t>
          </a:r>
          <a:endParaRPr lang="zh-CN" altLang="zh-CN" sz="3400" kern="1200" dirty="0">
            <a:latin typeface="Times New Roman" panose="02020603050405020304" pitchFamily="18" charset="0"/>
            <a:cs typeface="Times New Roman" panose="02020603050405020304" pitchFamily="18" charset="0"/>
          </a:endParaRPr>
        </a:p>
      </dsp:txBody>
      <dsp:txXfrm rot="10800000">
        <a:off x="1404333" y="1859384"/>
        <a:ext cx="3976323" cy="715454"/>
      </dsp:txXfrm>
    </dsp:sp>
    <dsp:sp modelId="{C9447599-BE6D-4F74-8B98-8A8466421C94}">
      <dsp:nvSpPr>
        <dsp:cNvPr id="0" name=""/>
        <dsp:cNvSpPr/>
      </dsp:nvSpPr>
      <dsp:spPr>
        <a:xfrm>
          <a:off x="867743" y="1859384"/>
          <a:ext cx="715454" cy="715454"/>
        </a:xfrm>
        <a:prstGeom prst="ellipse">
          <a:avLst/>
        </a:prstGeom>
        <a:solidFill>
          <a:schemeClr val="accent1">
            <a:tint val="50000"/>
            <a:hueOff val="7502"/>
            <a:satOff val="-379"/>
            <a:lumOff val="107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BB4445-1DFA-424D-B7A4-EBCBBD10E2F1}">
      <dsp:nvSpPr>
        <dsp:cNvPr id="0" name=""/>
        <dsp:cNvSpPr/>
      </dsp:nvSpPr>
      <dsp:spPr>
        <a:xfrm rot="10800000">
          <a:off x="1225470" y="2788406"/>
          <a:ext cx="4155186" cy="715454"/>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solidFill>
                <a:srgbClr val="FFFF00"/>
              </a:solidFill>
              <a:latin typeface="Times New Roman" panose="02020603050405020304" pitchFamily="18" charset="0"/>
              <a:cs typeface="Times New Roman" panose="02020603050405020304" pitchFamily="18" charset="0"/>
            </a:rPr>
            <a:t>Textual Analysis</a:t>
          </a:r>
          <a:endParaRPr lang="zh-CN" altLang="en-US" sz="3400" kern="1200" dirty="0">
            <a:solidFill>
              <a:srgbClr val="FFFF00"/>
            </a:solidFill>
            <a:latin typeface="Times New Roman" panose="02020603050405020304" pitchFamily="18" charset="0"/>
            <a:cs typeface="Times New Roman" panose="02020603050405020304" pitchFamily="18" charset="0"/>
          </a:endParaRPr>
        </a:p>
      </dsp:txBody>
      <dsp:txXfrm rot="10800000">
        <a:off x="1404333" y="2788406"/>
        <a:ext cx="3976323" cy="715454"/>
      </dsp:txXfrm>
    </dsp:sp>
    <dsp:sp modelId="{2593920C-10FD-4820-96D5-D1A53DA7AD51}">
      <dsp:nvSpPr>
        <dsp:cNvPr id="0" name=""/>
        <dsp:cNvSpPr/>
      </dsp:nvSpPr>
      <dsp:spPr>
        <a:xfrm>
          <a:off x="867743" y="2788406"/>
          <a:ext cx="715454" cy="715454"/>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70022B2-33E1-40B9-B46F-828D6595E5F5}"/>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49155" name="Rectangle 3">
            <a:extLst>
              <a:ext uri="{FF2B5EF4-FFF2-40B4-BE49-F238E27FC236}">
                <a16:creationId xmlns:a16="http://schemas.microsoft.com/office/drawing/2014/main" id="{6464BBDC-DDEF-46D3-BC98-2793589A4F7F}"/>
              </a:ext>
            </a:extLst>
          </p:cNvPr>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dirty="0"/>
          </a:p>
        </p:txBody>
      </p:sp>
      <p:sp>
        <p:nvSpPr>
          <p:cNvPr id="49156" name="Rectangle 4">
            <a:extLst>
              <a:ext uri="{FF2B5EF4-FFF2-40B4-BE49-F238E27FC236}">
                <a16:creationId xmlns:a16="http://schemas.microsoft.com/office/drawing/2014/main" id="{40EB7707-39E5-44DF-AA09-AEC4FE0B3208}"/>
              </a:ext>
            </a:extLst>
          </p:cNvPr>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49157" name="Rectangle 5">
            <a:extLst>
              <a:ext uri="{FF2B5EF4-FFF2-40B4-BE49-F238E27FC236}">
                <a16:creationId xmlns:a16="http://schemas.microsoft.com/office/drawing/2014/main" id="{71ADF1EE-756D-4F24-9227-1852EE6018D1}"/>
              </a:ext>
            </a:extLst>
          </p:cNvPr>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A90A7BE-154C-48F2-94A6-0CFCF5F608A5}" type="slidenum">
              <a:rPr lang="en-US" altLang="zh-CN"/>
              <a:pPr>
                <a:defRPr/>
              </a:pPr>
              <a:t>‹#›</a:t>
            </a:fld>
            <a:endParaRPr lang="en-US" altLang="zh-C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2E6666B-0090-4817-8934-E26DD62E3E0D}"/>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35843" name="Rectangle 3">
            <a:extLst>
              <a:ext uri="{FF2B5EF4-FFF2-40B4-BE49-F238E27FC236}">
                <a16:creationId xmlns:a16="http://schemas.microsoft.com/office/drawing/2014/main" id="{908E5968-8C19-4398-A29A-A033E166BC34}"/>
              </a:ext>
            </a:extLst>
          </p:cNvPr>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dirty="0"/>
          </a:p>
        </p:txBody>
      </p:sp>
      <p:sp>
        <p:nvSpPr>
          <p:cNvPr id="13316" name="Rectangle 4">
            <a:extLst>
              <a:ext uri="{FF2B5EF4-FFF2-40B4-BE49-F238E27FC236}">
                <a16:creationId xmlns:a16="http://schemas.microsoft.com/office/drawing/2014/main" id="{63F4ADD7-99D7-4CC6-AEDD-99708FF3AEBC}"/>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id="{0B8B298C-4E44-4304-8DBB-5C4649848B4E}"/>
              </a:ext>
            </a:extLst>
          </p:cNvPr>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a:ext uri="{FF2B5EF4-FFF2-40B4-BE49-F238E27FC236}">
                <a16:creationId xmlns:a16="http://schemas.microsoft.com/office/drawing/2014/main" id="{B168322D-279D-490F-829D-EEF6A33EA8BE}"/>
              </a:ext>
            </a:extLst>
          </p:cNvPr>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35847" name="Rectangle 7">
            <a:extLst>
              <a:ext uri="{FF2B5EF4-FFF2-40B4-BE49-F238E27FC236}">
                <a16:creationId xmlns:a16="http://schemas.microsoft.com/office/drawing/2014/main" id="{7F1106D8-4120-4E9C-95AA-EB5D940E6FFE}"/>
              </a:ext>
            </a:extLst>
          </p:cNvPr>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r>
              <a:rPr lang="en-US" altLang="zh-CN" dirty="0"/>
              <a:t>3.</a:t>
            </a:r>
            <a:fld id="{04E07B0F-2993-4E3B-9ACD-E1A42C526BB1}"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0</a:t>
            </a:fld>
            <a:endParaRPr lang="en-US" altLang="zh-CN"/>
          </a:p>
        </p:txBody>
      </p:sp>
    </p:spTree>
    <p:extLst>
      <p:ext uri="{BB962C8B-B14F-4D97-AF65-F5344CB8AC3E}">
        <p14:creationId xmlns:p14="http://schemas.microsoft.com/office/powerpoint/2010/main" val="2668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10</a:t>
            </a:fld>
            <a:endParaRPr lang="zh-CN" altLang="en-US"/>
          </a:p>
        </p:txBody>
      </p:sp>
    </p:spTree>
    <p:extLst>
      <p:ext uri="{BB962C8B-B14F-4D97-AF65-F5344CB8AC3E}">
        <p14:creationId xmlns:p14="http://schemas.microsoft.com/office/powerpoint/2010/main" val="408109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11</a:t>
            </a:fld>
            <a:endParaRPr lang="zh-CN" altLang="en-US"/>
          </a:p>
        </p:txBody>
      </p:sp>
    </p:spTree>
    <p:extLst>
      <p:ext uri="{BB962C8B-B14F-4D97-AF65-F5344CB8AC3E}">
        <p14:creationId xmlns:p14="http://schemas.microsoft.com/office/powerpoint/2010/main" val="573874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12</a:t>
            </a:fld>
            <a:endParaRPr lang="zh-CN" altLang="en-US"/>
          </a:p>
        </p:txBody>
      </p:sp>
    </p:spTree>
    <p:extLst>
      <p:ext uri="{BB962C8B-B14F-4D97-AF65-F5344CB8AC3E}">
        <p14:creationId xmlns:p14="http://schemas.microsoft.com/office/powerpoint/2010/main" val="42534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13</a:t>
            </a:fld>
            <a:endParaRPr lang="zh-CN" altLang="en-US"/>
          </a:p>
        </p:txBody>
      </p:sp>
    </p:spTree>
    <p:extLst>
      <p:ext uri="{BB962C8B-B14F-4D97-AF65-F5344CB8AC3E}">
        <p14:creationId xmlns:p14="http://schemas.microsoft.com/office/powerpoint/2010/main" val="485988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15</a:t>
            </a:fld>
            <a:endParaRPr lang="zh-CN" altLang="en-US"/>
          </a:p>
        </p:txBody>
      </p:sp>
    </p:spTree>
    <p:extLst>
      <p:ext uri="{BB962C8B-B14F-4D97-AF65-F5344CB8AC3E}">
        <p14:creationId xmlns:p14="http://schemas.microsoft.com/office/powerpoint/2010/main" val="2978934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16</a:t>
            </a:fld>
            <a:endParaRPr lang="zh-CN" altLang="en-US"/>
          </a:p>
        </p:txBody>
      </p:sp>
    </p:spTree>
    <p:extLst>
      <p:ext uri="{BB962C8B-B14F-4D97-AF65-F5344CB8AC3E}">
        <p14:creationId xmlns:p14="http://schemas.microsoft.com/office/powerpoint/2010/main" val="242237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17</a:t>
            </a:fld>
            <a:endParaRPr lang="zh-CN" altLang="en-US"/>
          </a:p>
        </p:txBody>
      </p:sp>
    </p:spTree>
    <p:extLst>
      <p:ext uri="{BB962C8B-B14F-4D97-AF65-F5344CB8AC3E}">
        <p14:creationId xmlns:p14="http://schemas.microsoft.com/office/powerpoint/2010/main" val="4067997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18</a:t>
            </a:fld>
            <a:endParaRPr lang="zh-CN" altLang="en-US"/>
          </a:p>
        </p:txBody>
      </p:sp>
    </p:spTree>
    <p:extLst>
      <p:ext uri="{BB962C8B-B14F-4D97-AF65-F5344CB8AC3E}">
        <p14:creationId xmlns:p14="http://schemas.microsoft.com/office/powerpoint/2010/main" val="1412900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19</a:t>
            </a:fld>
            <a:endParaRPr lang="zh-CN" altLang="en-US"/>
          </a:p>
        </p:txBody>
      </p:sp>
    </p:spTree>
    <p:extLst>
      <p:ext uri="{BB962C8B-B14F-4D97-AF65-F5344CB8AC3E}">
        <p14:creationId xmlns:p14="http://schemas.microsoft.com/office/powerpoint/2010/main" val="331196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21</a:t>
            </a:fld>
            <a:endParaRPr lang="zh-CN" altLang="en-US"/>
          </a:p>
        </p:txBody>
      </p:sp>
    </p:spTree>
    <p:extLst>
      <p:ext uri="{BB962C8B-B14F-4D97-AF65-F5344CB8AC3E}">
        <p14:creationId xmlns:p14="http://schemas.microsoft.com/office/powerpoint/2010/main" val="2399313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a:t>
            </a:fld>
            <a:endParaRPr lang="zh-CN" altLang="en-US"/>
          </a:p>
        </p:txBody>
      </p:sp>
    </p:spTree>
    <p:extLst>
      <p:ext uri="{BB962C8B-B14F-4D97-AF65-F5344CB8AC3E}">
        <p14:creationId xmlns:p14="http://schemas.microsoft.com/office/powerpoint/2010/main" val="1531904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22</a:t>
            </a:fld>
            <a:endParaRPr lang="zh-CN" altLang="en-US"/>
          </a:p>
        </p:txBody>
      </p:sp>
    </p:spTree>
    <p:extLst>
      <p:ext uri="{BB962C8B-B14F-4D97-AF65-F5344CB8AC3E}">
        <p14:creationId xmlns:p14="http://schemas.microsoft.com/office/powerpoint/2010/main" val="2071080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https://mp.weixin.qq.com/s?__biz=MzI1MjQ2OTQ3Ng==&amp;mid=2247501654&amp;idx=1&amp;sn=3007e88d240b2ec224dc7e72aac9bce6&amp;chksm=e9e1ceddde9647cbafb19db96f2711ded7d7df9579b0d8a575d53adb15cd59957dec22a33e72&amp;scene=27</a:t>
            </a:r>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23</a:t>
            </a:fld>
            <a:endParaRPr lang="zh-CN" altLang="en-US"/>
          </a:p>
        </p:txBody>
      </p:sp>
    </p:spTree>
    <p:extLst>
      <p:ext uri="{BB962C8B-B14F-4D97-AF65-F5344CB8AC3E}">
        <p14:creationId xmlns:p14="http://schemas.microsoft.com/office/powerpoint/2010/main" val="272009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24</a:t>
            </a:fld>
            <a:endParaRPr lang="zh-CN" altLang="en-US"/>
          </a:p>
        </p:txBody>
      </p:sp>
    </p:spTree>
    <p:extLst>
      <p:ext uri="{BB962C8B-B14F-4D97-AF65-F5344CB8AC3E}">
        <p14:creationId xmlns:p14="http://schemas.microsoft.com/office/powerpoint/2010/main" val="2695285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25</a:t>
            </a:fld>
            <a:endParaRPr lang="zh-CN" altLang="en-US"/>
          </a:p>
        </p:txBody>
      </p:sp>
    </p:spTree>
    <p:extLst>
      <p:ext uri="{BB962C8B-B14F-4D97-AF65-F5344CB8AC3E}">
        <p14:creationId xmlns:p14="http://schemas.microsoft.com/office/powerpoint/2010/main" val="2689088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26</a:t>
            </a:fld>
            <a:endParaRPr lang="zh-CN" altLang="en-US"/>
          </a:p>
        </p:txBody>
      </p:sp>
    </p:spTree>
    <p:extLst>
      <p:ext uri="{BB962C8B-B14F-4D97-AF65-F5344CB8AC3E}">
        <p14:creationId xmlns:p14="http://schemas.microsoft.com/office/powerpoint/2010/main" val="2719164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27</a:t>
            </a:fld>
            <a:endParaRPr lang="zh-CN" altLang="en-US"/>
          </a:p>
        </p:txBody>
      </p:sp>
    </p:spTree>
    <p:extLst>
      <p:ext uri="{BB962C8B-B14F-4D97-AF65-F5344CB8AC3E}">
        <p14:creationId xmlns:p14="http://schemas.microsoft.com/office/powerpoint/2010/main" val="1050159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28</a:t>
            </a:fld>
            <a:endParaRPr lang="en-US" altLang="zh-CN" dirty="0"/>
          </a:p>
        </p:txBody>
      </p:sp>
    </p:spTree>
    <p:extLst>
      <p:ext uri="{BB962C8B-B14F-4D97-AF65-F5344CB8AC3E}">
        <p14:creationId xmlns:p14="http://schemas.microsoft.com/office/powerpoint/2010/main" val="2764948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29</a:t>
            </a:fld>
            <a:endParaRPr lang="en-US" altLang="zh-CN" dirty="0"/>
          </a:p>
        </p:txBody>
      </p:sp>
    </p:spTree>
    <p:extLst>
      <p:ext uri="{BB962C8B-B14F-4D97-AF65-F5344CB8AC3E}">
        <p14:creationId xmlns:p14="http://schemas.microsoft.com/office/powerpoint/2010/main" val="1642337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30</a:t>
            </a:fld>
            <a:endParaRPr lang="en-US" altLang="zh-CN" dirty="0"/>
          </a:p>
        </p:txBody>
      </p:sp>
    </p:spTree>
    <p:extLst>
      <p:ext uri="{BB962C8B-B14F-4D97-AF65-F5344CB8AC3E}">
        <p14:creationId xmlns:p14="http://schemas.microsoft.com/office/powerpoint/2010/main" val="1206563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31</a:t>
            </a:fld>
            <a:endParaRPr lang="en-US" altLang="zh-CN" dirty="0"/>
          </a:p>
        </p:txBody>
      </p:sp>
    </p:spTree>
    <p:extLst>
      <p:ext uri="{BB962C8B-B14F-4D97-AF65-F5344CB8AC3E}">
        <p14:creationId xmlns:p14="http://schemas.microsoft.com/office/powerpoint/2010/main" val="375833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3</a:t>
            </a:fld>
            <a:endParaRPr lang="zh-CN" altLang="en-US"/>
          </a:p>
        </p:txBody>
      </p:sp>
    </p:spTree>
    <p:extLst>
      <p:ext uri="{BB962C8B-B14F-4D97-AF65-F5344CB8AC3E}">
        <p14:creationId xmlns:p14="http://schemas.microsoft.com/office/powerpoint/2010/main" val="3157135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32</a:t>
            </a:fld>
            <a:endParaRPr lang="en-US" altLang="zh-CN" dirty="0"/>
          </a:p>
        </p:txBody>
      </p:sp>
    </p:spTree>
    <p:extLst>
      <p:ext uri="{BB962C8B-B14F-4D97-AF65-F5344CB8AC3E}">
        <p14:creationId xmlns:p14="http://schemas.microsoft.com/office/powerpoint/2010/main" val="2036005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33</a:t>
            </a:fld>
            <a:endParaRPr lang="en-US" altLang="zh-CN" dirty="0"/>
          </a:p>
        </p:txBody>
      </p:sp>
    </p:spTree>
    <p:extLst>
      <p:ext uri="{BB962C8B-B14F-4D97-AF65-F5344CB8AC3E}">
        <p14:creationId xmlns:p14="http://schemas.microsoft.com/office/powerpoint/2010/main" val="591041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34</a:t>
            </a:fld>
            <a:endParaRPr lang="en-US" altLang="zh-CN" dirty="0"/>
          </a:p>
        </p:txBody>
      </p:sp>
    </p:spTree>
    <p:extLst>
      <p:ext uri="{BB962C8B-B14F-4D97-AF65-F5344CB8AC3E}">
        <p14:creationId xmlns:p14="http://schemas.microsoft.com/office/powerpoint/2010/main" val="8327125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35</a:t>
            </a:fld>
            <a:endParaRPr lang="en-US" altLang="zh-CN" dirty="0"/>
          </a:p>
        </p:txBody>
      </p:sp>
    </p:spTree>
    <p:extLst>
      <p:ext uri="{BB962C8B-B14F-4D97-AF65-F5344CB8AC3E}">
        <p14:creationId xmlns:p14="http://schemas.microsoft.com/office/powerpoint/2010/main" val="10466746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36</a:t>
            </a:fld>
            <a:endParaRPr lang="en-US" altLang="zh-CN" dirty="0"/>
          </a:p>
        </p:txBody>
      </p:sp>
    </p:spTree>
    <p:extLst>
      <p:ext uri="{BB962C8B-B14F-4D97-AF65-F5344CB8AC3E}">
        <p14:creationId xmlns:p14="http://schemas.microsoft.com/office/powerpoint/2010/main" val="491674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37</a:t>
            </a:fld>
            <a:endParaRPr lang="zh-CN" altLang="en-US"/>
          </a:p>
        </p:txBody>
      </p:sp>
    </p:spTree>
    <p:extLst>
      <p:ext uri="{BB962C8B-B14F-4D97-AF65-F5344CB8AC3E}">
        <p14:creationId xmlns:p14="http://schemas.microsoft.com/office/powerpoint/2010/main" val="1326611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39</a:t>
            </a:fld>
            <a:endParaRPr lang="zh-CN" altLang="en-US"/>
          </a:p>
        </p:txBody>
      </p:sp>
    </p:spTree>
    <p:extLst>
      <p:ext uri="{BB962C8B-B14F-4D97-AF65-F5344CB8AC3E}">
        <p14:creationId xmlns:p14="http://schemas.microsoft.com/office/powerpoint/2010/main" val="3945874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40</a:t>
            </a:fld>
            <a:endParaRPr lang="zh-CN" altLang="en-US"/>
          </a:p>
        </p:txBody>
      </p:sp>
    </p:spTree>
    <p:extLst>
      <p:ext uri="{BB962C8B-B14F-4D97-AF65-F5344CB8AC3E}">
        <p14:creationId xmlns:p14="http://schemas.microsoft.com/office/powerpoint/2010/main" val="1413975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41</a:t>
            </a:fld>
            <a:endParaRPr lang="zh-CN" altLang="en-US"/>
          </a:p>
        </p:txBody>
      </p:sp>
    </p:spTree>
    <p:extLst>
      <p:ext uri="{BB962C8B-B14F-4D97-AF65-F5344CB8AC3E}">
        <p14:creationId xmlns:p14="http://schemas.microsoft.com/office/powerpoint/2010/main" val="34054824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42</a:t>
            </a:fld>
            <a:endParaRPr lang="zh-CN" altLang="en-US"/>
          </a:p>
        </p:txBody>
      </p:sp>
    </p:spTree>
    <p:extLst>
      <p:ext uri="{BB962C8B-B14F-4D97-AF65-F5344CB8AC3E}">
        <p14:creationId xmlns:p14="http://schemas.microsoft.com/office/powerpoint/2010/main" val="3590615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a:t>
            </a:fld>
            <a:endParaRPr lang="zh-CN" altLang="en-US"/>
          </a:p>
        </p:txBody>
      </p:sp>
    </p:spTree>
    <p:extLst>
      <p:ext uri="{BB962C8B-B14F-4D97-AF65-F5344CB8AC3E}">
        <p14:creationId xmlns:p14="http://schemas.microsoft.com/office/powerpoint/2010/main" val="15257696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43</a:t>
            </a:fld>
            <a:endParaRPr lang="zh-CN" altLang="en-US"/>
          </a:p>
        </p:txBody>
      </p:sp>
    </p:spTree>
    <p:extLst>
      <p:ext uri="{BB962C8B-B14F-4D97-AF65-F5344CB8AC3E}">
        <p14:creationId xmlns:p14="http://schemas.microsoft.com/office/powerpoint/2010/main" val="24656058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44</a:t>
            </a:fld>
            <a:endParaRPr lang="zh-CN" altLang="en-US"/>
          </a:p>
        </p:txBody>
      </p:sp>
    </p:spTree>
    <p:extLst>
      <p:ext uri="{BB962C8B-B14F-4D97-AF65-F5344CB8AC3E}">
        <p14:creationId xmlns:p14="http://schemas.microsoft.com/office/powerpoint/2010/main" val="25710999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45</a:t>
            </a:fld>
            <a:endParaRPr lang="zh-CN" altLang="en-US"/>
          </a:p>
        </p:txBody>
      </p:sp>
    </p:spTree>
    <p:extLst>
      <p:ext uri="{BB962C8B-B14F-4D97-AF65-F5344CB8AC3E}">
        <p14:creationId xmlns:p14="http://schemas.microsoft.com/office/powerpoint/2010/main" val="23821671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46</a:t>
            </a:fld>
            <a:endParaRPr lang="zh-CN" altLang="en-US"/>
          </a:p>
        </p:txBody>
      </p:sp>
    </p:spTree>
    <p:extLst>
      <p:ext uri="{BB962C8B-B14F-4D97-AF65-F5344CB8AC3E}">
        <p14:creationId xmlns:p14="http://schemas.microsoft.com/office/powerpoint/2010/main" val="20353577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47</a:t>
            </a:fld>
            <a:endParaRPr lang="zh-CN" altLang="en-US"/>
          </a:p>
        </p:txBody>
      </p:sp>
    </p:spTree>
    <p:extLst>
      <p:ext uri="{BB962C8B-B14F-4D97-AF65-F5344CB8AC3E}">
        <p14:creationId xmlns:p14="http://schemas.microsoft.com/office/powerpoint/2010/main" val="15702247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48</a:t>
            </a:fld>
            <a:endParaRPr lang="zh-CN" altLang="en-US"/>
          </a:p>
        </p:txBody>
      </p:sp>
    </p:spTree>
    <p:extLst>
      <p:ext uri="{BB962C8B-B14F-4D97-AF65-F5344CB8AC3E}">
        <p14:creationId xmlns:p14="http://schemas.microsoft.com/office/powerpoint/2010/main" val="3914260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49</a:t>
            </a:fld>
            <a:endParaRPr lang="zh-CN" altLang="en-US"/>
          </a:p>
        </p:txBody>
      </p:sp>
    </p:spTree>
    <p:extLst>
      <p:ext uri="{BB962C8B-B14F-4D97-AF65-F5344CB8AC3E}">
        <p14:creationId xmlns:p14="http://schemas.microsoft.com/office/powerpoint/2010/main" val="24724722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50</a:t>
            </a:fld>
            <a:endParaRPr lang="zh-CN" altLang="en-US"/>
          </a:p>
        </p:txBody>
      </p:sp>
    </p:spTree>
    <p:extLst>
      <p:ext uri="{BB962C8B-B14F-4D97-AF65-F5344CB8AC3E}">
        <p14:creationId xmlns:p14="http://schemas.microsoft.com/office/powerpoint/2010/main" val="8383837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51</a:t>
            </a:fld>
            <a:endParaRPr lang="zh-CN" altLang="en-US"/>
          </a:p>
        </p:txBody>
      </p:sp>
    </p:spTree>
    <p:extLst>
      <p:ext uri="{BB962C8B-B14F-4D97-AF65-F5344CB8AC3E}">
        <p14:creationId xmlns:p14="http://schemas.microsoft.com/office/powerpoint/2010/main" val="17208694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52</a:t>
            </a:fld>
            <a:endParaRPr lang="zh-CN" altLang="en-US"/>
          </a:p>
        </p:txBody>
      </p:sp>
    </p:spTree>
    <p:extLst>
      <p:ext uri="{BB962C8B-B14F-4D97-AF65-F5344CB8AC3E}">
        <p14:creationId xmlns:p14="http://schemas.microsoft.com/office/powerpoint/2010/main" val="163622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5</a:t>
            </a:fld>
            <a:endParaRPr lang="zh-CN" altLang="en-US"/>
          </a:p>
        </p:txBody>
      </p:sp>
    </p:spTree>
    <p:extLst>
      <p:ext uri="{BB962C8B-B14F-4D97-AF65-F5344CB8AC3E}">
        <p14:creationId xmlns:p14="http://schemas.microsoft.com/office/powerpoint/2010/main" val="939081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53</a:t>
            </a:fld>
            <a:endParaRPr lang="zh-CN" altLang="en-US"/>
          </a:p>
        </p:txBody>
      </p:sp>
    </p:spTree>
    <p:extLst>
      <p:ext uri="{BB962C8B-B14F-4D97-AF65-F5344CB8AC3E}">
        <p14:creationId xmlns:p14="http://schemas.microsoft.com/office/powerpoint/2010/main" val="9214536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54</a:t>
            </a:fld>
            <a:endParaRPr lang="zh-CN" altLang="en-US"/>
          </a:p>
        </p:txBody>
      </p:sp>
    </p:spTree>
    <p:extLst>
      <p:ext uri="{BB962C8B-B14F-4D97-AF65-F5344CB8AC3E}">
        <p14:creationId xmlns:p14="http://schemas.microsoft.com/office/powerpoint/2010/main" val="34064091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55</a:t>
            </a:fld>
            <a:endParaRPr lang="zh-CN" altLang="en-US"/>
          </a:p>
        </p:txBody>
      </p:sp>
    </p:spTree>
    <p:extLst>
      <p:ext uri="{BB962C8B-B14F-4D97-AF65-F5344CB8AC3E}">
        <p14:creationId xmlns:p14="http://schemas.microsoft.com/office/powerpoint/2010/main" val="356228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6</a:t>
            </a:fld>
            <a:endParaRPr lang="zh-CN" altLang="en-US"/>
          </a:p>
        </p:txBody>
      </p:sp>
    </p:spTree>
    <p:extLst>
      <p:ext uri="{BB962C8B-B14F-4D97-AF65-F5344CB8AC3E}">
        <p14:creationId xmlns:p14="http://schemas.microsoft.com/office/powerpoint/2010/main" val="3820449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7</a:t>
            </a:fld>
            <a:endParaRPr lang="zh-CN" altLang="en-US"/>
          </a:p>
        </p:txBody>
      </p:sp>
    </p:spTree>
    <p:extLst>
      <p:ext uri="{BB962C8B-B14F-4D97-AF65-F5344CB8AC3E}">
        <p14:creationId xmlns:p14="http://schemas.microsoft.com/office/powerpoint/2010/main" val="283667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8</a:t>
            </a:fld>
            <a:endParaRPr lang="zh-CN" altLang="en-US"/>
          </a:p>
        </p:txBody>
      </p:sp>
    </p:spTree>
    <p:extLst>
      <p:ext uri="{BB962C8B-B14F-4D97-AF65-F5344CB8AC3E}">
        <p14:creationId xmlns:p14="http://schemas.microsoft.com/office/powerpoint/2010/main" val="2615409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6D6A01-66A6-41DB-92CC-920FC3B03F6E}" type="slidenum">
              <a:rPr lang="zh-CN" altLang="en-US" smtClean="0"/>
              <a:t>9</a:t>
            </a:fld>
            <a:endParaRPr lang="zh-CN" altLang="en-US"/>
          </a:p>
        </p:txBody>
      </p:sp>
    </p:spTree>
    <p:extLst>
      <p:ext uri="{BB962C8B-B14F-4D97-AF65-F5344CB8AC3E}">
        <p14:creationId xmlns:p14="http://schemas.microsoft.com/office/powerpoint/2010/main" val="420141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25F7B9FC-308E-4EED-9694-8B2B9679C5B0}"/>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21C3027A-9D2A-4BAA-B239-0E139D761A87}"/>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21C69A76-E36E-4204-9E49-1B39B5CE26EC}"/>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424770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650580F-0FC5-421C-A7AF-81B61797A63F}"/>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6474D72B-D1D2-4DF4-AD82-9F101AC919D3}"/>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1C0081DD-3C85-49CA-8FC1-4AE4D916DF1D}"/>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402456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274638"/>
            <a:ext cx="1817687"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0" y="274638"/>
            <a:ext cx="5300663"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9E026F2-B38B-417F-B5E2-5A5BCFD1B936}"/>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5C17661E-E36A-4BA9-B0E2-E55CE737F671}"/>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B360FF63-5223-4F16-AE77-48ED3081A2B1}"/>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18395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a:lstStyle/>
          <a:p>
            <a:pPr lvl="0"/>
            <a:endParaRPr lang="en-US" noProof="0" dirty="0"/>
          </a:p>
        </p:txBody>
      </p:sp>
      <p:sp>
        <p:nvSpPr>
          <p:cNvPr id="4" name="Rectangle 5">
            <a:extLst>
              <a:ext uri="{FF2B5EF4-FFF2-40B4-BE49-F238E27FC236}">
                <a16:creationId xmlns:a16="http://schemas.microsoft.com/office/drawing/2014/main" id="{10234B0B-D158-40A3-B3B1-ABBE9AFFADF1}"/>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69273FED-B8FD-4B98-BF96-3062E98F9AF3}"/>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83DC4A31-AB51-40B9-8A6E-A0576D4307E3}"/>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213139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CBC056D-C482-4F14-9D39-D4D3D9CDD178}"/>
              </a:ext>
            </a:extLst>
          </p:cNvPr>
          <p:cNvSpPr/>
          <p:nvPr/>
        </p:nvSpPr>
        <p:spPr>
          <a:xfrm>
            <a:off x="447675" y="3086100"/>
            <a:ext cx="8240713" cy="3305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a:extLst>
              <a:ext uri="{FF2B5EF4-FFF2-40B4-BE49-F238E27FC236}">
                <a16:creationId xmlns:a16="http://schemas.microsoft.com/office/drawing/2014/main" id="{9D489756-2445-47DE-9EC0-EC2FF6EB2552}"/>
              </a:ext>
            </a:extLst>
          </p:cNvPr>
          <p:cNvSpPr>
            <a:spLocks noGrp="1"/>
          </p:cNvSpPr>
          <p:nvPr>
            <p:ph type="dt" sz="half" idx="10"/>
          </p:nvPr>
        </p:nvSpPr>
        <p:spPr/>
        <p:txBody>
          <a:bodyPr/>
          <a:lstStyle>
            <a:lvl1pPr>
              <a:defRPr>
                <a:solidFill>
                  <a:srgbClr val="9F296B"/>
                </a:solidFill>
              </a:defRPr>
            </a:lvl1pPr>
          </a:lstStyle>
          <a:p>
            <a:endParaRPr lang="en-US" altLang="zh-CN" dirty="0"/>
          </a:p>
        </p:txBody>
      </p:sp>
      <p:sp>
        <p:nvSpPr>
          <p:cNvPr id="6" name="Footer Placeholder 4">
            <a:extLst>
              <a:ext uri="{FF2B5EF4-FFF2-40B4-BE49-F238E27FC236}">
                <a16:creationId xmlns:a16="http://schemas.microsoft.com/office/drawing/2014/main" id="{CFF94A8D-9F81-4DFD-B7DF-82819DF1C8FA}"/>
              </a:ext>
            </a:extLst>
          </p:cNvPr>
          <p:cNvSpPr>
            <a:spLocks noGrp="1"/>
          </p:cNvSpPr>
          <p:nvPr>
            <p:ph type="ftr" sz="quarter" idx="11"/>
          </p:nvPr>
        </p:nvSpPr>
        <p:spPr/>
        <p:txBody>
          <a:bodyPr/>
          <a:lstStyle>
            <a:lvl1pPr>
              <a:defRPr>
                <a:solidFill>
                  <a:srgbClr val="9F296B"/>
                </a:solidFill>
              </a:defRPr>
            </a:lvl1pPr>
          </a:lstStyle>
          <a:p>
            <a:endParaRPr lang="en-US" altLang="zh-CN" dirty="0"/>
          </a:p>
        </p:txBody>
      </p:sp>
      <p:sp>
        <p:nvSpPr>
          <p:cNvPr id="7" name="Slide Number Placeholder 5">
            <a:extLst>
              <a:ext uri="{FF2B5EF4-FFF2-40B4-BE49-F238E27FC236}">
                <a16:creationId xmlns:a16="http://schemas.microsoft.com/office/drawing/2014/main" id="{50852E77-96DC-4E6A-B5D3-995509315A3D}"/>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1035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97792E0-192A-4AEA-9C90-E7D25F899B78}"/>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38D5E4BF-64A1-419B-8190-DBB43B89AD90}"/>
              </a:ext>
            </a:extLst>
          </p:cNvPr>
          <p:cNvSpPr>
            <a:spLocks noGrp="1"/>
          </p:cNvSpPr>
          <p:nvPr>
            <p:ph type="dt" sz="half" idx="10"/>
          </p:nvPr>
        </p:nvSpPr>
        <p:spPr/>
        <p:txBody>
          <a:bodyPr/>
          <a:lstStyle>
            <a:lvl1pPr>
              <a:defRPr/>
            </a:lvl1pPr>
          </a:lstStyle>
          <a:p>
            <a:endParaRPr lang="en-US" altLang="zh-CN" dirty="0"/>
          </a:p>
        </p:txBody>
      </p:sp>
      <p:sp>
        <p:nvSpPr>
          <p:cNvPr id="6" name="Footer Placeholder 4">
            <a:extLst>
              <a:ext uri="{FF2B5EF4-FFF2-40B4-BE49-F238E27FC236}">
                <a16:creationId xmlns:a16="http://schemas.microsoft.com/office/drawing/2014/main" id="{EFA38356-935C-4060-859C-5C3477FDAFF9}"/>
              </a:ext>
            </a:extLst>
          </p:cNvPr>
          <p:cNvSpPr>
            <a:spLocks noGrp="1"/>
          </p:cNvSpPr>
          <p:nvPr>
            <p:ph type="ftr" sz="quarter" idx="11"/>
          </p:nvPr>
        </p:nvSpPr>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F529659B-A8F4-4FE3-8859-CEC938650CA8}"/>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1531160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E00D5C6-FDE9-4532-81A1-180954C4C5EC}"/>
              </a:ext>
            </a:extLst>
          </p:cNvPr>
          <p:cNvSpPr>
            <a:spLocks noChangeAspect="1"/>
          </p:cNvSpPr>
          <p:nvPr/>
        </p:nvSpPr>
        <p:spPr>
          <a:xfrm>
            <a:off x="452438" y="5141913"/>
            <a:ext cx="8239125" cy="12588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Date Placeholder 3">
            <a:extLst>
              <a:ext uri="{FF2B5EF4-FFF2-40B4-BE49-F238E27FC236}">
                <a16:creationId xmlns:a16="http://schemas.microsoft.com/office/drawing/2014/main" id="{7107DC5A-AC3F-4700-9EAE-6B35D3AD93E0}"/>
              </a:ext>
            </a:extLst>
          </p:cNvPr>
          <p:cNvSpPr>
            <a:spLocks noGrp="1"/>
          </p:cNvSpPr>
          <p:nvPr>
            <p:ph type="dt" sz="half" idx="10"/>
          </p:nvPr>
        </p:nvSpPr>
        <p:spPr/>
        <p:txBody>
          <a:bodyPr/>
          <a:lstStyle>
            <a:lvl1pPr>
              <a:defRPr>
                <a:solidFill>
                  <a:srgbClr val="9F296B"/>
                </a:solidFill>
              </a:defRPr>
            </a:lvl1pPr>
          </a:lstStyle>
          <a:p>
            <a:endParaRPr lang="en-US" altLang="zh-CN" dirty="0"/>
          </a:p>
        </p:txBody>
      </p:sp>
      <p:sp>
        <p:nvSpPr>
          <p:cNvPr id="6" name="Footer Placeholder 4">
            <a:extLst>
              <a:ext uri="{FF2B5EF4-FFF2-40B4-BE49-F238E27FC236}">
                <a16:creationId xmlns:a16="http://schemas.microsoft.com/office/drawing/2014/main" id="{3AF94601-3CAE-4801-8348-A75F43152B85}"/>
              </a:ext>
            </a:extLst>
          </p:cNvPr>
          <p:cNvSpPr>
            <a:spLocks noGrp="1"/>
          </p:cNvSpPr>
          <p:nvPr>
            <p:ph type="ftr" sz="quarter" idx="11"/>
          </p:nvPr>
        </p:nvSpPr>
        <p:spPr/>
        <p:txBody>
          <a:bodyPr/>
          <a:lstStyle>
            <a:lvl1pPr>
              <a:defRPr>
                <a:solidFill>
                  <a:srgbClr val="9F296B"/>
                </a:solidFill>
              </a:defRPr>
            </a:lvl1pPr>
          </a:lstStyle>
          <a:p>
            <a:endParaRPr lang="en-US" altLang="zh-CN" dirty="0"/>
          </a:p>
        </p:txBody>
      </p:sp>
      <p:sp>
        <p:nvSpPr>
          <p:cNvPr id="7" name="Slide Number Placeholder 5">
            <a:extLst>
              <a:ext uri="{FF2B5EF4-FFF2-40B4-BE49-F238E27FC236}">
                <a16:creationId xmlns:a16="http://schemas.microsoft.com/office/drawing/2014/main" id="{D042C29D-6BA2-4B2C-B890-A1B30DCFD842}"/>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4821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914D0A-4D72-4CE8-8DAE-DBC3D03BC4F4}"/>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a:extLst>
              <a:ext uri="{FF2B5EF4-FFF2-40B4-BE49-F238E27FC236}">
                <a16:creationId xmlns:a16="http://schemas.microsoft.com/office/drawing/2014/main" id="{B82730E0-3ECD-4E39-A011-715DA6859831}"/>
              </a:ext>
            </a:extLst>
          </p:cNvPr>
          <p:cNvSpPr>
            <a:spLocks noGrp="1"/>
          </p:cNvSpPr>
          <p:nvPr>
            <p:ph type="dt" sz="half" idx="10"/>
          </p:nvPr>
        </p:nvSpPr>
        <p:spPr/>
        <p:txBody>
          <a:bodyPr/>
          <a:lstStyle>
            <a:lvl1pPr>
              <a:defRPr/>
            </a:lvl1pPr>
          </a:lstStyle>
          <a:p>
            <a:endParaRPr lang="en-US" altLang="zh-CN" dirty="0"/>
          </a:p>
        </p:txBody>
      </p:sp>
      <p:sp>
        <p:nvSpPr>
          <p:cNvPr id="7" name="Footer Placeholder 5">
            <a:extLst>
              <a:ext uri="{FF2B5EF4-FFF2-40B4-BE49-F238E27FC236}">
                <a16:creationId xmlns:a16="http://schemas.microsoft.com/office/drawing/2014/main" id="{5F562C41-65B9-4325-9935-ADDEDA708EFB}"/>
              </a:ext>
            </a:extLst>
          </p:cNvPr>
          <p:cNvSpPr>
            <a:spLocks noGrp="1"/>
          </p:cNvSpPr>
          <p:nvPr>
            <p:ph type="ftr" sz="quarter" idx="11"/>
          </p:nvPr>
        </p:nvSpPr>
        <p:spPr/>
        <p:txBody>
          <a:bodyPr/>
          <a:lstStyle>
            <a:lvl1pPr>
              <a:defRPr/>
            </a:lvl1pPr>
          </a:lstStyle>
          <a:p>
            <a:endParaRPr lang="en-US" altLang="zh-CN" dirty="0"/>
          </a:p>
        </p:txBody>
      </p:sp>
      <p:sp>
        <p:nvSpPr>
          <p:cNvPr id="8" name="Slide Number Placeholder 6">
            <a:extLst>
              <a:ext uri="{FF2B5EF4-FFF2-40B4-BE49-F238E27FC236}">
                <a16:creationId xmlns:a16="http://schemas.microsoft.com/office/drawing/2014/main" id="{B08B5E9A-78A6-465B-BD4B-38B51282763A}"/>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294892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A74C80F-A925-4B7D-8F0C-686724C7F35F}"/>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a:extLst>
              <a:ext uri="{FF2B5EF4-FFF2-40B4-BE49-F238E27FC236}">
                <a16:creationId xmlns:a16="http://schemas.microsoft.com/office/drawing/2014/main" id="{D836AD89-11CD-48B1-BC75-4B598BD8CA99}"/>
              </a:ext>
            </a:extLst>
          </p:cNvPr>
          <p:cNvSpPr>
            <a:spLocks noGrp="1"/>
          </p:cNvSpPr>
          <p:nvPr>
            <p:ph type="dt" sz="half" idx="10"/>
          </p:nvPr>
        </p:nvSpPr>
        <p:spPr/>
        <p:txBody>
          <a:bodyPr/>
          <a:lstStyle>
            <a:lvl1pPr>
              <a:defRPr/>
            </a:lvl1pPr>
          </a:lstStyle>
          <a:p>
            <a:endParaRPr lang="en-US" altLang="zh-CN" dirty="0"/>
          </a:p>
        </p:txBody>
      </p:sp>
      <p:sp>
        <p:nvSpPr>
          <p:cNvPr id="9" name="Footer Placeholder 7">
            <a:extLst>
              <a:ext uri="{FF2B5EF4-FFF2-40B4-BE49-F238E27FC236}">
                <a16:creationId xmlns:a16="http://schemas.microsoft.com/office/drawing/2014/main" id="{513CD1B2-CC7F-46F4-9642-BE477189A694}"/>
              </a:ext>
            </a:extLst>
          </p:cNvPr>
          <p:cNvSpPr>
            <a:spLocks noGrp="1"/>
          </p:cNvSpPr>
          <p:nvPr>
            <p:ph type="ftr" sz="quarter" idx="11"/>
          </p:nvPr>
        </p:nvSpPr>
        <p:spPr/>
        <p:txBody>
          <a:bodyPr/>
          <a:lstStyle>
            <a:lvl1pPr>
              <a:defRPr/>
            </a:lvl1pPr>
          </a:lstStyle>
          <a:p>
            <a:endParaRPr lang="en-US" altLang="zh-CN" dirty="0"/>
          </a:p>
        </p:txBody>
      </p:sp>
      <p:sp>
        <p:nvSpPr>
          <p:cNvPr id="10" name="Slide Number Placeholder 8">
            <a:extLst>
              <a:ext uri="{FF2B5EF4-FFF2-40B4-BE49-F238E27FC236}">
                <a16:creationId xmlns:a16="http://schemas.microsoft.com/office/drawing/2014/main" id="{9ED2359A-48E3-4871-8ED1-65672CD01F1B}"/>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122330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43377B40-E7A1-43D8-BCDC-B6F48E9316FB}"/>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442B4D78-1107-4286-A81F-F82D06A04419}"/>
              </a:ext>
            </a:extLst>
          </p:cNvPr>
          <p:cNvSpPr>
            <a:spLocks noGrp="1"/>
          </p:cNvSpPr>
          <p:nvPr>
            <p:ph type="dt" sz="half" idx="10"/>
          </p:nvPr>
        </p:nvSpPr>
        <p:spPr/>
        <p:txBody>
          <a:bodyPr/>
          <a:lstStyle>
            <a:lvl1pPr>
              <a:defRPr/>
            </a:lvl1pPr>
          </a:lstStyle>
          <a:p>
            <a:endParaRPr lang="en-US" altLang="zh-CN" dirty="0"/>
          </a:p>
        </p:txBody>
      </p:sp>
      <p:sp>
        <p:nvSpPr>
          <p:cNvPr id="5" name="Footer Placeholder 3">
            <a:extLst>
              <a:ext uri="{FF2B5EF4-FFF2-40B4-BE49-F238E27FC236}">
                <a16:creationId xmlns:a16="http://schemas.microsoft.com/office/drawing/2014/main" id="{B59E98F5-1B7D-47BF-834F-4B9B7F9106C7}"/>
              </a:ext>
            </a:extLst>
          </p:cNvPr>
          <p:cNvSpPr>
            <a:spLocks noGrp="1"/>
          </p:cNvSpPr>
          <p:nvPr>
            <p:ph type="ftr" sz="quarter" idx="11"/>
          </p:nvPr>
        </p:nvSpPr>
        <p:spPr/>
        <p:txBody>
          <a:bodyPr/>
          <a:lstStyle>
            <a:lvl1pPr>
              <a:defRPr/>
            </a:lvl1pPr>
          </a:lstStyle>
          <a:p>
            <a:endParaRPr lang="en-US" altLang="zh-CN" dirty="0"/>
          </a:p>
        </p:txBody>
      </p:sp>
      <p:sp>
        <p:nvSpPr>
          <p:cNvPr id="6" name="Slide Number Placeholder 4">
            <a:extLst>
              <a:ext uri="{FF2B5EF4-FFF2-40B4-BE49-F238E27FC236}">
                <a16:creationId xmlns:a16="http://schemas.microsoft.com/office/drawing/2014/main" id="{75F2627B-66F7-41C2-A320-E93BCA7A8A61}"/>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70430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400B4D6-3085-4240-9E01-98FB4DB6C1FD}"/>
              </a:ext>
            </a:extLst>
          </p:cNvPr>
          <p:cNvSpPr>
            <a:spLocks noGrp="1"/>
          </p:cNvSpPr>
          <p:nvPr>
            <p:ph type="dt" sz="half" idx="10"/>
          </p:nvPr>
        </p:nvSpPr>
        <p:spPr/>
        <p:txBody>
          <a:bodyPr/>
          <a:lstStyle>
            <a:lvl1pPr>
              <a:defRPr/>
            </a:lvl1pPr>
          </a:lstStyle>
          <a:p>
            <a:endParaRPr lang="en-US" altLang="zh-CN" dirty="0"/>
          </a:p>
        </p:txBody>
      </p:sp>
      <p:sp>
        <p:nvSpPr>
          <p:cNvPr id="3" name="Footer Placeholder 4">
            <a:extLst>
              <a:ext uri="{FF2B5EF4-FFF2-40B4-BE49-F238E27FC236}">
                <a16:creationId xmlns:a16="http://schemas.microsoft.com/office/drawing/2014/main" id="{6C611F8E-17AE-4591-BDFB-E40A734937C9}"/>
              </a:ext>
            </a:extLst>
          </p:cNvPr>
          <p:cNvSpPr>
            <a:spLocks noGrp="1"/>
          </p:cNvSpPr>
          <p:nvPr>
            <p:ph type="ftr" sz="quarter" idx="11"/>
          </p:nvPr>
        </p:nvSpPr>
        <p:spPr/>
        <p:txBody>
          <a:bodyPr/>
          <a:lstStyle>
            <a:lvl1pPr>
              <a:defRPr/>
            </a:lvl1pPr>
          </a:lstStyle>
          <a:p>
            <a:endParaRPr lang="en-US" altLang="zh-CN" dirty="0"/>
          </a:p>
        </p:txBody>
      </p:sp>
      <p:sp>
        <p:nvSpPr>
          <p:cNvPr id="4" name="Slide Number Placeholder 5">
            <a:extLst>
              <a:ext uri="{FF2B5EF4-FFF2-40B4-BE49-F238E27FC236}">
                <a16:creationId xmlns:a16="http://schemas.microsoft.com/office/drawing/2014/main" id="{7327149F-D758-4EB8-B472-708AFE793D41}"/>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215822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837D41D-891E-472C-93CE-63844A09EF93}"/>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C73347ED-D0F7-479D-8FD6-56395CE16874}"/>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9ED73703-9E07-4D26-8E1A-7C3DB62E8251}"/>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373513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E23B00C-A3E2-4082-9681-CCEFE4F58279}"/>
              </a:ext>
            </a:extLst>
          </p:cNvPr>
          <p:cNvSpPr>
            <a:spLocks noChangeAspect="1"/>
          </p:cNvSpPr>
          <p:nvPr/>
        </p:nvSpPr>
        <p:spPr>
          <a:xfrm>
            <a:off x="452438" y="5141913"/>
            <a:ext cx="8239125" cy="12747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601200"/>
            <a:ext cx="8240400" cy="42048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305617" y="5262295"/>
            <a:ext cx="4265327" cy="689515"/>
          </a:xfrm>
        </p:spPr>
        <p:txBody>
          <a:bodyP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Date Placeholder 4">
            <a:extLst>
              <a:ext uri="{FF2B5EF4-FFF2-40B4-BE49-F238E27FC236}">
                <a16:creationId xmlns:a16="http://schemas.microsoft.com/office/drawing/2014/main" id="{038DE053-B430-439D-A047-556344AB4637}"/>
              </a:ext>
            </a:extLst>
          </p:cNvPr>
          <p:cNvSpPr>
            <a:spLocks noGrp="1"/>
          </p:cNvSpPr>
          <p:nvPr>
            <p:ph type="dt" sz="half" idx="10"/>
          </p:nvPr>
        </p:nvSpPr>
        <p:spPr/>
        <p:txBody>
          <a:bodyPr/>
          <a:lstStyle>
            <a:lvl1pPr>
              <a:defRPr>
                <a:solidFill>
                  <a:srgbClr val="9F296B"/>
                </a:solidFill>
              </a:defRPr>
            </a:lvl1pPr>
          </a:lstStyle>
          <a:p>
            <a:endParaRPr lang="en-US" altLang="zh-CN" dirty="0"/>
          </a:p>
        </p:txBody>
      </p:sp>
      <p:sp>
        <p:nvSpPr>
          <p:cNvPr id="7" name="Footer Placeholder 5">
            <a:extLst>
              <a:ext uri="{FF2B5EF4-FFF2-40B4-BE49-F238E27FC236}">
                <a16:creationId xmlns:a16="http://schemas.microsoft.com/office/drawing/2014/main" id="{A53651E1-80F1-48B8-8AE3-BFF4841567B9}"/>
              </a:ext>
            </a:extLst>
          </p:cNvPr>
          <p:cNvSpPr>
            <a:spLocks noGrp="1"/>
          </p:cNvSpPr>
          <p:nvPr>
            <p:ph type="ftr" sz="quarter" idx="11"/>
          </p:nvPr>
        </p:nvSpPr>
        <p:spPr/>
        <p:txBody>
          <a:bodyPr/>
          <a:lstStyle>
            <a:lvl1pPr>
              <a:defRPr>
                <a:solidFill>
                  <a:srgbClr val="9F296B"/>
                </a:solidFill>
              </a:defRPr>
            </a:lvl1pPr>
          </a:lstStyle>
          <a:p>
            <a:endParaRPr lang="en-US" altLang="zh-CN" dirty="0"/>
          </a:p>
        </p:txBody>
      </p:sp>
      <p:sp>
        <p:nvSpPr>
          <p:cNvPr id="8" name="Slide Number Placeholder 6">
            <a:extLst>
              <a:ext uri="{FF2B5EF4-FFF2-40B4-BE49-F238E27FC236}">
                <a16:creationId xmlns:a16="http://schemas.microsoft.com/office/drawing/2014/main" id="{4904AC38-5ED9-486D-B291-F7DD38A3E89F}"/>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3725814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3" y="599725"/>
            <a:ext cx="8238706"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3">
            <a:extLst>
              <a:ext uri="{FF2B5EF4-FFF2-40B4-BE49-F238E27FC236}">
                <a16:creationId xmlns:a16="http://schemas.microsoft.com/office/drawing/2014/main" id="{A6C8733C-09D3-4376-98E5-1B0C54BF581F}"/>
              </a:ext>
            </a:extLst>
          </p:cNvPr>
          <p:cNvSpPr>
            <a:spLocks noGrp="1"/>
          </p:cNvSpPr>
          <p:nvPr>
            <p:ph type="dt" sz="half" idx="10"/>
          </p:nvPr>
        </p:nvSpPr>
        <p:spPr/>
        <p:txBody>
          <a:bodyPr/>
          <a:lstStyle>
            <a:lvl1pPr>
              <a:defRPr/>
            </a:lvl1pPr>
          </a:lstStyle>
          <a:p>
            <a:endParaRPr lang="en-US" altLang="zh-CN" dirty="0"/>
          </a:p>
        </p:txBody>
      </p:sp>
      <p:sp>
        <p:nvSpPr>
          <p:cNvPr id="6" name="Footer Placeholder 4">
            <a:extLst>
              <a:ext uri="{FF2B5EF4-FFF2-40B4-BE49-F238E27FC236}">
                <a16:creationId xmlns:a16="http://schemas.microsoft.com/office/drawing/2014/main" id="{67573369-5F43-419C-A089-F2FB3919C087}"/>
              </a:ext>
            </a:extLst>
          </p:cNvPr>
          <p:cNvSpPr>
            <a:spLocks noGrp="1"/>
          </p:cNvSpPr>
          <p:nvPr>
            <p:ph type="ftr" sz="quarter" idx="11"/>
          </p:nvPr>
        </p:nvSpPr>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A6E6C0D8-1176-445D-8AB3-E339C6E3AC97}"/>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3516426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7A13D59-51C9-495C-90F7-72CB9EB3899A}"/>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C59429DD-4D52-4E56-ADBB-41A084F5BDA9}"/>
              </a:ext>
            </a:extLst>
          </p:cNvPr>
          <p:cNvSpPr>
            <a:spLocks noGrp="1"/>
          </p:cNvSpPr>
          <p:nvPr>
            <p:ph type="dt" sz="half" idx="10"/>
          </p:nvPr>
        </p:nvSpPr>
        <p:spPr/>
        <p:txBody>
          <a:bodyPr/>
          <a:lstStyle>
            <a:lvl1pPr>
              <a:defRPr/>
            </a:lvl1pPr>
          </a:lstStyle>
          <a:p>
            <a:endParaRPr lang="en-US" altLang="zh-CN" dirty="0"/>
          </a:p>
        </p:txBody>
      </p:sp>
      <p:sp>
        <p:nvSpPr>
          <p:cNvPr id="6" name="Footer Placeholder 4">
            <a:extLst>
              <a:ext uri="{FF2B5EF4-FFF2-40B4-BE49-F238E27FC236}">
                <a16:creationId xmlns:a16="http://schemas.microsoft.com/office/drawing/2014/main" id="{97C377A0-61BA-4EF3-914A-B6C9AF084AFD}"/>
              </a:ext>
            </a:extLst>
          </p:cNvPr>
          <p:cNvSpPr>
            <a:spLocks noGrp="1"/>
          </p:cNvSpPr>
          <p:nvPr>
            <p:ph type="ftr" sz="quarter" idx="11"/>
          </p:nvPr>
        </p:nvSpPr>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FF621B6D-207B-4C48-B461-5784BC2ABBD3}"/>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2489998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0266BF3-4818-4D48-A8C5-94D09D8EA461}"/>
              </a:ext>
            </a:extLst>
          </p:cNvPr>
          <p:cNvSpPr>
            <a:spLocks noChangeAspect="1"/>
          </p:cNvSpPr>
          <p:nvPr/>
        </p:nvSpPr>
        <p:spPr>
          <a:xfrm>
            <a:off x="6629400" y="600075"/>
            <a:ext cx="2057400" cy="5816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9774F917-976F-44C1-ABE7-7FA61DB8351D}"/>
              </a:ext>
            </a:extLst>
          </p:cNvPr>
          <p:cNvSpPr>
            <a:spLocks noGrp="1"/>
          </p:cNvSpPr>
          <p:nvPr>
            <p:ph type="dt" sz="half" idx="10"/>
          </p:nvPr>
        </p:nvSpPr>
        <p:spPr>
          <a:xfrm>
            <a:off x="6745288" y="5956300"/>
            <a:ext cx="947737" cy="365125"/>
          </a:xfrm>
        </p:spPr>
        <p:txBody>
          <a:bodyPr/>
          <a:lstStyle>
            <a:lvl1pPr>
              <a:defRPr>
                <a:solidFill>
                  <a:srgbClr val="9F296B"/>
                </a:solidFill>
              </a:defRPr>
            </a:lvl1pPr>
          </a:lstStyle>
          <a:p>
            <a:endParaRPr lang="en-US" altLang="zh-CN" dirty="0"/>
          </a:p>
        </p:txBody>
      </p:sp>
      <p:sp>
        <p:nvSpPr>
          <p:cNvPr id="6" name="Footer Placeholder 4">
            <a:extLst>
              <a:ext uri="{FF2B5EF4-FFF2-40B4-BE49-F238E27FC236}">
                <a16:creationId xmlns:a16="http://schemas.microsoft.com/office/drawing/2014/main" id="{56096EEB-181A-41EA-B6E1-D03ECAE303B1}"/>
              </a:ext>
            </a:extLst>
          </p:cNvPr>
          <p:cNvSpPr>
            <a:spLocks noGrp="1"/>
          </p:cNvSpPr>
          <p:nvPr>
            <p:ph type="ftr" sz="quarter" idx="11"/>
          </p:nvPr>
        </p:nvSpPr>
        <p:spPr>
          <a:xfrm>
            <a:off x="581025" y="5951538"/>
            <a:ext cx="5922963" cy="365125"/>
          </a:xfrm>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EC39067B-680B-499D-B9E0-2980C56D0EC9}"/>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1736889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rtlCol="0">
            <a:normAutofit/>
          </a:bodyPr>
          <a:lstStyle/>
          <a:p>
            <a:pPr lvl="0"/>
            <a:endParaRPr lang="en-US" noProof="0" dirty="0"/>
          </a:p>
        </p:txBody>
      </p:sp>
      <p:sp>
        <p:nvSpPr>
          <p:cNvPr id="4" name="Rectangle 5">
            <a:extLst>
              <a:ext uri="{FF2B5EF4-FFF2-40B4-BE49-F238E27FC236}">
                <a16:creationId xmlns:a16="http://schemas.microsoft.com/office/drawing/2014/main" id="{CECF1ACB-EF73-4D5F-ADE4-24ED176697C7}"/>
              </a:ext>
            </a:extLst>
          </p:cNvPr>
          <p:cNvSpPr>
            <a:spLocks noGrp="1" noChangeArrowheads="1"/>
          </p:cNvSpPr>
          <p:nvPr>
            <p:ph type="dt" sz="half" idx="10"/>
          </p:nvPr>
        </p:nvSpPr>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12F0BD2C-25F2-4630-AE6E-882A09BD6BB9}"/>
              </a:ext>
            </a:extLst>
          </p:cNvPr>
          <p:cNvSpPr>
            <a:spLocks noGrp="1" noChangeArrowheads="1"/>
          </p:cNvSpPr>
          <p:nvPr>
            <p:ph type="ftr" sz="quarter" idx="11"/>
          </p:nvPr>
        </p:nvSpPr>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40481264-CF57-4579-8722-FBCA19A15E7F}"/>
              </a:ext>
            </a:extLst>
          </p:cNvPr>
          <p:cNvSpPr>
            <a:spLocks noGrp="1" noChangeArrowheads="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308455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C63E6E6-A5A8-4BA6-B4FB-E78D88425EDE}"/>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FC5B9430-C6C6-48D9-9EF0-E199E12431C5}"/>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5553D4E4-BD2E-49C2-A66C-9370BBFEF916}"/>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3239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0"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7625"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884E11B-B7F8-49E1-B38B-1FE46BABF9D6}"/>
              </a:ext>
            </a:extLst>
          </p:cNvPr>
          <p:cNvSpPr>
            <a:spLocks noGrp="1" noChangeArrowheads="1"/>
          </p:cNvSpPr>
          <p:nvPr>
            <p:ph type="dt" sz="half" idx="10"/>
          </p:nvPr>
        </p:nvSpPr>
        <p:spPr>
          <a:ln/>
        </p:spPr>
        <p:txBody>
          <a:bodyPr/>
          <a:lstStyle>
            <a:lvl1pPr>
              <a:defRPr/>
            </a:lvl1pPr>
          </a:lstStyle>
          <a:p>
            <a:endParaRPr lang="en-US" altLang="zh-CN" dirty="0"/>
          </a:p>
        </p:txBody>
      </p:sp>
      <p:sp>
        <p:nvSpPr>
          <p:cNvPr id="6" name="Rectangle 6">
            <a:extLst>
              <a:ext uri="{FF2B5EF4-FFF2-40B4-BE49-F238E27FC236}">
                <a16:creationId xmlns:a16="http://schemas.microsoft.com/office/drawing/2014/main" id="{6E36C2F1-1F87-4F26-B221-DC99E5D9AE03}"/>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7" name="Rectangle 7">
            <a:extLst>
              <a:ext uri="{FF2B5EF4-FFF2-40B4-BE49-F238E27FC236}">
                <a16:creationId xmlns:a16="http://schemas.microsoft.com/office/drawing/2014/main" id="{D45822FD-7724-4F86-A018-325A277236F5}"/>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48164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39A82F6-AB05-438B-96F6-3A9C0470C270}"/>
              </a:ext>
            </a:extLst>
          </p:cNvPr>
          <p:cNvSpPr>
            <a:spLocks noGrp="1" noChangeArrowheads="1"/>
          </p:cNvSpPr>
          <p:nvPr>
            <p:ph type="dt" sz="half" idx="10"/>
          </p:nvPr>
        </p:nvSpPr>
        <p:spPr>
          <a:ln/>
        </p:spPr>
        <p:txBody>
          <a:bodyPr/>
          <a:lstStyle>
            <a:lvl1pPr>
              <a:defRPr/>
            </a:lvl1pPr>
          </a:lstStyle>
          <a:p>
            <a:endParaRPr lang="en-US" altLang="zh-CN" dirty="0"/>
          </a:p>
        </p:txBody>
      </p:sp>
      <p:sp>
        <p:nvSpPr>
          <p:cNvPr id="8" name="Rectangle 6">
            <a:extLst>
              <a:ext uri="{FF2B5EF4-FFF2-40B4-BE49-F238E27FC236}">
                <a16:creationId xmlns:a16="http://schemas.microsoft.com/office/drawing/2014/main" id="{4FBF094A-DC10-4579-9193-D8C4F71E0462}"/>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9" name="Rectangle 7">
            <a:extLst>
              <a:ext uri="{FF2B5EF4-FFF2-40B4-BE49-F238E27FC236}">
                <a16:creationId xmlns:a16="http://schemas.microsoft.com/office/drawing/2014/main" id="{6E9E1FC7-BA88-4DE9-9F7A-30ADDB5F7AE3}"/>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703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3843F67-37B3-4368-B1C3-5F9416732505}"/>
              </a:ext>
            </a:extLst>
          </p:cNvPr>
          <p:cNvSpPr>
            <a:spLocks noGrp="1" noChangeArrowheads="1"/>
          </p:cNvSpPr>
          <p:nvPr>
            <p:ph type="dt" sz="half" idx="10"/>
          </p:nvPr>
        </p:nvSpPr>
        <p:spPr>
          <a:ln/>
        </p:spPr>
        <p:txBody>
          <a:bodyPr/>
          <a:lstStyle>
            <a:lvl1pPr>
              <a:defRPr/>
            </a:lvl1pPr>
          </a:lstStyle>
          <a:p>
            <a:endParaRPr lang="en-US" altLang="zh-CN" dirty="0"/>
          </a:p>
        </p:txBody>
      </p:sp>
      <p:sp>
        <p:nvSpPr>
          <p:cNvPr id="4" name="Rectangle 6">
            <a:extLst>
              <a:ext uri="{FF2B5EF4-FFF2-40B4-BE49-F238E27FC236}">
                <a16:creationId xmlns:a16="http://schemas.microsoft.com/office/drawing/2014/main" id="{E4C1B649-6B44-4A40-9377-DB8E8CFBA1D7}"/>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5" name="Rectangle 7">
            <a:extLst>
              <a:ext uri="{FF2B5EF4-FFF2-40B4-BE49-F238E27FC236}">
                <a16:creationId xmlns:a16="http://schemas.microsoft.com/office/drawing/2014/main" id="{5E94A941-59D6-4FB0-AFD4-3E2F61B376D0}"/>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2132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E84359B-BA9E-4806-8894-3D14FC81BCB4}"/>
              </a:ext>
            </a:extLst>
          </p:cNvPr>
          <p:cNvSpPr>
            <a:spLocks noGrp="1" noChangeArrowheads="1"/>
          </p:cNvSpPr>
          <p:nvPr>
            <p:ph type="dt" sz="half" idx="10"/>
          </p:nvPr>
        </p:nvSpPr>
        <p:spPr>
          <a:ln/>
        </p:spPr>
        <p:txBody>
          <a:bodyPr/>
          <a:lstStyle>
            <a:lvl1pPr>
              <a:defRPr/>
            </a:lvl1pPr>
          </a:lstStyle>
          <a:p>
            <a:endParaRPr lang="en-US" altLang="zh-CN" dirty="0"/>
          </a:p>
        </p:txBody>
      </p:sp>
      <p:sp>
        <p:nvSpPr>
          <p:cNvPr id="3" name="Rectangle 6">
            <a:extLst>
              <a:ext uri="{FF2B5EF4-FFF2-40B4-BE49-F238E27FC236}">
                <a16:creationId xmlns:a16="http://schemas.microsoft.com/office/drawing/2014/main" id="{5DD8386D-BB94-4497-A13E-CF892BC32AE7}"/>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4" name="Rectangle 7">
            <a:extLst>
              <a:ext uri="{FF2B5EF4-FFF2-40B4-BE49-F238E27FC236}">
                <a16:creationId xmlns:a16="http://schemas.microsoft.com/office/drawing/2014/main" id="{84959231-951D-4089-BD6B-3D82587BC022}"/>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410053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B1CB249-0040-4A7E-8EA2-2577F02A1A4D}"/>
              </a:ext>
            </a:extLst>
          </p:cNvPr>
          <p:cNvSpPr>
            <a:spLocks noGrp="1" noChangeArrowheads="1"/>
          </p:cNvSpPr>
          <p:nvPr>
            <p:ph type="dt" sz="half" idx="10"/>
          </p:nvPr>
        </p:nvSpPr>
        <p:spPr>
          <a:ln/>
        </p:spPr>
        <p:txBody>
          <a:bodyPr/>
          <a:lstStyle>
            <a:lvl1pPr>
              <a:defRPr/>
            </a:lvl1pPr>
          </a:lstStyle>
          <a:p>
            <a:endParaRPr lang="en-US" altLang="zh-CN" dirty="0"/>
          </a:p>
        </p:txBody>
      </p:sp>
      <p:sp>
        <p:nvSpPr>
          <p:cNvPr id="6" name="Rectangle 6">
            <a:extLst>
              <a:ext uri="{FF2B5EF4-FFF2-40B4-BE49-F238E27FC236}">
                <a16:creationId xmlns:a16="http://schemas.microsoft.com/office/drawing/2014/main" id="{8FB81406-E36E-40D4-BB14-2D8DF3A3F16A}"/>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7" name="Rectangle 7">
            <a:extLst>
              <a:ext uri="{FF2B5EF4-FFF2-40B4-BE49-F238E27FC236}">
                <a16:creationId xmlns:a16="http://schemas.microsoft.com/office/drawing/2014/main" id="{F0EAFCBB-70C9-4729-8665-BD5D5C57437E}"/>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261735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992F9CE-A8A0-4442-8C8B-76AE0FED1819}"/>
              </a:ext>
            </a:extLst>
          </p:cNvPr>
          <p:cNvSpPr>
            <a:spLocks noGrp="1" noChangeArrowheads="1"/>
          </p:cNvSpPr>
          <p:nvPr>
            <p:ph type="dt" sz="half" idx="10"/>
          </p:nvPr>
        </p:nvSpPr>
        <p:spPr>
          <a:ln/>
        </p:spPr>
        <p:txBody>
          <a:bodyPr/>
          <a:lstStyle>
            <a:lvl1pPr>
              <a:defRPr/>
            </a:lvl1pPr>
          </a:lstStyle>
          <a:p>
            <a:endParaRPr lang="en-US" altLang="zh-CN" dirty="0"/>
          </a:p>
        </p:txBody>
      </p:sp>
      <p:sp>
        <p:nvSpPr>
          <p:cNvPr id="6" name="Rectangle 6">
            <a:extLst>
              <a:ext uri="{FF2B5EF4-FFF2-40B4-BE49-F238E27FC236}">
                <a16:creationId xmlns:a16="http://schemas.microsoft.com/office/drawing/2014/main" id="{F1B114AA-496D-4749-806B-70E91CAB6165}"/>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7" name="Rectangle 7">
            <a:extLst>
              <a:ext uri="{FF2B5EF4-FFF2-40B4-BE49-F238E27FC236}">
                <a16:creationId xmlns:a16="http://schemas.microsoft.com/office/drawing/2014/main" id="{98DBA757-C7A4-4CC1-A3E1-252993C55310}"/>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3990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CC2C7E7-5E37-4C44-A328-EF05A175918B}"/>
              </a:ext>
            </a:extLst>
          </p:cNvPr>
          <p:cNvSpPr>
            <a:spLocks noGrp="1" noChangeArrowheads="1"/>
          </p:cNvSpPr>
          <p:nvPr>
            <p:ph type="title"/>
          </p:nvPr>
        </p:nvSpPr>
        <p:spPr bwMode="auto">
          <a:xfrm>
            <a:off x="1416050" y="274638"/>
            <a:ext cx="7256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en-US" altLang="zh-CN"/>
              <a:t>Click to edit Master title style</a:t>
            </a:r>
          </a:p>
        </p:txBody>
      </p:sp>
      <p:sp>
        <p:nvSpPr>
          <p:cNvPr id="1027" name="Rectangle 4">
            <a:extLst>
              <a:ext uri="{FF2B5EF4-FFF2-40B4-BE49-F238E27FC236}">
                <a16:creationId xmlns:a16="http://schemas.microsoft.com/office/drawing/2014/main" id="{D3A67DC5-3B7A-4324-A5A3-90117C04D360}"/>
              </a:ext>
            </a:extLst>
          </p:cNvPr>
          <p:cNvSpPr>
            <a:spLocks noGrp="1" noChangeArrowheads="1"/>
          </p:cNvSpPr>
          <p:nvPr>
            <p:ph type="body" idx="1"/>
          </p:nvPr>
        </p:nvSpPr>
        <p:spPr bwMode="auto">
          <a:xfrm>
            <a:off x="1416050" y="1600200"/>
            <a:ext cx="7270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9269" name="Rectangle 5">
            <a:extLst>
              <a:ext uri="{FF2B5EF4-FFF2-40B4-BE49-F238E27FC236}">
                <a16:creationId xmlns:a16="http://schemas.microsoft.com/office/drawing/2014/main" id="{F2F76EE5-B753-4CA7-8C3D-1B8C2F7A90E5}"/>
              </a:ext>
            </a:extLst>
          </p:cNvPr>
          <p:cNvSpPr>
            <a:spLocks noGrp="1" noChangeArrowheads="1"/>
          </p:cNvSpPr>
          <p:nvPr>
            <p:ph type="dt" sz="half" idx="2"/>
          </p:nvPr>
        </p:nvSpPr>
        <p:spPr bwMode="auto">
          <a:xfrm>
            <a:off x="457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eaLnBrk="1" hangingPunct="1">
              <a:defRPr sz="1400">
                <a:ea typeface="宋体" panose="02010600030101010101" pitchFamily="2" charset="-122"/>
              </a:defRPr>
            </a:lvl1pPr>
          </a:lstStyle>
          <a:p>
            <a:endParaRPr lang="en-US" altLang="zh-CN" dirty="0"/>
          </a:p>
        </p:txBody>
      </p:sp>
      <p:sp>
        <p:nvSpPr>
          <p:cNvPr id="139270" name="Rectangle 6">
            <a:extLst>
              <a:ext uri="{FF2B5EF4-FFF2-40B4-BE49-F238E27FC236}">
                <a16:creationId xmlns:a16="http://schemas.microsoft.com/office/drawing/2014/main" id="{46475401-FE71-4C79-9F34-06453E1C50F1}"/>
              </a:ext>
            </a:extLst>
          </p:cNvPr>
          <p:cNvSpPr>
            <a:spLocks noGrp="1" noChangeArrowheads="1"/>
          </p:cNvSpPr>
          <p:nvPr>
            <p:ph type="ftr" sz="quarter" idx="3"/>
          </p:nvPr>
        </p:nvSpPr>
        <p:spPr bwMode="auto">
          <a:xfrm>
            <a:off x="3124200" y="6243638"/>
            <a:ext cx="2895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ctr" eaLnBrk="1" hangingPunct="1">
              <a:defRPr sz="1400">
                <a:ea typeface="宋体" panose="02010600030101010101" pitchFamily="2" charset="-122"/>
              </a:defRPr>
            </a:lvl1pPr>
          </a:lstStyle>
          <a:p>
            <a:endParaRPr lang="en-US" altLang="zh-CN" dirty="0"/>
          </a:p>
        </p:txBody>
      </p:sp>
      <p:sp>
        <p:nvSpPr>
          <p:cNvPr id="139271" name="Rectangle 7">
            <a:extLst>
              <a:ext uri="{FF2B5EF4-FFF2-40B4-BE49-F238E27FC236}">
                <a16:creationId xmlns:a16="http://schemas.microsoft.com/office/drawing/2014/main" id="{9DDCCC86-DBEA-45EF-B796-4489F4E6F4FF}"/>
              </a:ext>
            </a:extLst>
          </p:cNvPr>
          <p:cNvSpPr>
            <a:spLocks noGrp="1" noChangeArrowheads="1"/>
          </p:cNvSpPr>
          <p:nvPr>
            <p:ph type="sldNum" sz="quarter" idx="4"/>
          </p:nvPr>
        </p:nvSpPr>
        <p:spPr bwMode="auto">
          <a:xfrm>
            <a:off x="6553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ea typeface="宋体" panose="02010600030101010101" pitchFamily="2" charset="-122"/>
              </a:defRPr>
            </a:lvl1pPr>
          </a:lstStyle>
          <a:p>
            <a:endParaRPr lang="en-US" altLang="zh-CN"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4538" indent="-287338"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30D3B-1C83-4031-AD79-A191AB011854}"/>
              </a:ext>
            </a:extLst>
          </p:cNvPr>
          <p:cNvSpPr>
            <a:spLocks noGrp="1"/>
          </p:cNvSpPr>
          <p:nvPr>
            <p:ph type="title"/>
          </p:nvPr>
        </p:nvSpPr>
        <p:spPr>
          <a:xfrm>
            <a:off x="581025" y="687388"/>
            <a:ext cx="7989888" cy="1082675"/>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2051" name="Text Placeholder 2">
            <a:extLst>
              <a:ext uri="{FF2B5EF4-FFF2-40B4-BE49-F238E27FC236}">
                <a16:creationId xmlns:a16="http://schemas.microsoft.com/office/drawing/2014/main" id="{BD8AA193-AA6B-4235-B45A-39BF5DFFD52C}"/>
              </a:ext>
            </a:extLst>
          </p:cNvPr>
          <p:cNvSpPr>
            <a:spLocks noGrp="1" noChangeArrowheads="1"/>
          </p:cNvSpPr>
          <p:nvPr>
            <p:ph type="body" idx="1"/>
          </p:nvPr>
        </p:nvSpPr>
        <p:spPr bwMode="auto">
          <a:xfrm>
            <a:off x="581025" y="2227263"/>
            <a:ext cx="7989888"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3867727F-4BE9-47E3-8546-90622D93C393}"/>
              </a:ext>
            </a:extLst>
          </p:cNvPr>
          <p:cNvSpPr>
            <a:spLocks noGrp="1"/>
          </p:cNvSpPr>
          <p:nvPr>
            <p:ph type="dt" sz="half" idx="2"/>
          </p:nvPr>
        </p:nvSpPr>
        <p:spPr>
          <a:xfrm>
            <a:off x="5559425" y="59563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dirty="0"/>
          </a:p>
        </p:txBody>
      </p:sp>
      <p:sp>
        <p:nvSpPr>
          <p:cNvPr id="5" name="Footer Placeholder 4">
            <a:extLst>
              <a:ext uri="{FF2B5EF4-FFF2-40B4-BE49-F238E27FC236}">
                <a16:creationId xmlns:a16="http://schemas.microsoft.com/office/drawing/2014/main" id="{1D768425-6CC8-4B02-A528-AACF0DA393D6}"/>
              </a:ext>
            </a:extLst>
          </p:cNvPr>
          <p:cNvSpPr>
            <a:spLocks noGrp="1"/>
          </p:cNvSpPr>
          <p:nvPr>
            <p:ph type="ftr" sz="quarter" idx="3"/>
          </p:nvPr>
        </p:nvSpPr>
        <p:spPr>
          <a:xfrm>
            <a:off x="581025" y="5951538"/>
            <a:ext cx="48704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chemeClr val="accent2"/>
                </a:solidFill>
                <a:ea typeface="宋体" panose="02010600030101010101" pitchFamily="2" charset="-122"/>
              </a:defRPr>
            </a:lvl1pPr>
          </a:lstStyle>
          <a:p>
            <a:endParaRPr lang="en-US" altLang="zh-CN" dirty="0"/>
          </a:p>
        </p:txBody>
      </p:sp>
      <p:sp>
        <p:nvSpPr>
          <p:cNvPr id="6" name="Slide Number Placeholder 5">
            <a:extLst>
              <a:ext uri="{FF2B5EF4-FFF2-40B4-BE49-F238E27FC236}">
                <a16:creationId xmlns:a16="http://schemas.microsoft.com/office/drawing/2014/main" id="{8AA933CE-BDF2-42D1-9ED7-C8CB3D407C74}"/>
              </a:ext>
            </a:extLst>
          </p:cNvPr>
          <p:cNvSpPr>
            <a:spLocks noGrp="1"/>
          </p:cNvSpPr>
          <p:nvPr>
            <p:ph type="sldNum" sz="quarter" idx="4"/>
          </p:nvPr>
        </p:nvSpPr>
        <p:spPr>
          <a:xfrm>
            <a:off x="7800975" y="5956300"/>
            <a:ext cx="7699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dirty="0"/>
          </a:p>
        </p:txBody>
      </p:sp>
      <p:sp>
        <p:nvSpPr>
          <p:cNvPr id="9" name="Rectangle 8">
            <a:extLst>
              <a:ext uri="{FF2B5EF4-FFF2-40B4-BE49-F238E27FC236}">
                <a16:creationId xmlns:a16="http://schemas.microsoft.com/office/drawing/2014/main" id="{EE7B9FE2-6DCF-4549-9BD9-5FCE61EA9967}"/>
              </a:ext>
            </a:extLst>
          </p:cNvPr>
          <p:cNvSpPr/>
          <p:nvPr/>
        </p:nvSpPr>
        <p:spPr>
          <a:xfrm>
            <a:off x="447675" y="441325"/>
            <a:ext cx="2720975" cy="107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882CB035-AFB5-4665-8B10-C6C75139940D}"/>
              </a:ext>
            </a:extLst>
          </p:cNvPr>
          <p:cNvSpPr/>
          <p:nvPr/>
        </p:nvSpPr>
        <p:spPr>
          <a:xfrm>
            <a:off x="5975350" y="441325"/>
            <a:ext cx="2711450" cy="1079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E44B9003-F541-4DDD-BFC3-AC0C55062888}"/>
              </a:ext>
            </a:extLst>
          </p:cNvPr>
          <p:cNvSpPr/>
          <p:nvPr/>
        </p:nvSpPr>
        <p:spPr>
          <a:xfrm>
            <a:off x="3216275" y="441325"/>
            <a:ext cx="2711450" cy="1079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7" r:id="rId7"/>
    <p:sldLayoutId id="2147483715" r:id="rId8"/>
    <p:sldLayoutId id="2147483708" r:id="rId9"/>
    <p:sldLayoutId id="2147483716" r:id="rId10"/>
    <p:sldLayoutId id="2147483717" r:id="rId11"/>
    <p:sldLayoutId id="2147483718" r:id="rId12"/>
  </p:sldLayoutIdLst>
  <p:txStyles>
    <p:titleStyle>
      <a:lvl1pPr algn="l" defTabSz="457200" rtl="0" fontAlgn="base">
        <a:spcBef>
          <a:spcPct val="0"/>
        </a:spcBef>
        <a:spcAft>
          <a:spcPct val="0"/>
        </a:spcAft>
        <a:defRPr sz="2800" kern="1200" cap="all">
          <a:solidFill>
            <a:schemeClr val="bg1"/>
          </a:solidFill>
          <a:latin typeface="+mj-lt"/>
          <a:ea typeface="+mj-ea"/>
          <a:cs typeface="+mj-cs"/>
        </a:defRPr>
      </a:lvl1pPr>
      <a:lvl2pPr algn="l" defTabSz="457200" rtl="0" fontAlgn="base">
        <a:spcBef>
          <a:spcPct val="0"/>
        </a:spcBef>
        <a:spcAft>
          <a:spcPct val="0"/>
        </a:spcAft>
        <a:defRPr sz="2800">
          <a:solidFill>
            <a:schemeClr val="bg1"/>
          </a:solidFill>
          <a:latin typeface="Gill Sans MT" panose="020B0502020104020203" pitchFamily="34" charset="0"/>
        </a:defRPr>
      </a:lvl2pPr>
      <a:lvl3pPr algn="l" defTabSz="457200" rtl="0" fontAlgn="base">
        <a:spcBef>
          <a:spcPct val="0"/>
        </a:spcBef>
        <a:spcAft>
          <a:spcPct val="0"/>
        </a:spcAft>
        <a:defRPr sz="2800">
          <a:solidFill>
            <a:schemeClr val="bg1"/>
          </a:solidFill>
          <a:latin typeface="Gill Sans MT" panose="020B0502020104020203" pitchFamily="34" charset="0"/>
        </a:defRPr>
      </a:lvl3pPr>
      <a:lvl4pPr algn="l" defTabSz="457200" rtl="0" fontAlgn="base">
        <a:spcBef>
          <a:spcPct val="0"/>
        </a:spcBef>
        <a:spcAft>
          <a:spcPct val="0"/>
        </a:spcAft>
        <a:defRPr sz="2800">
          <a:solidFill>
            <a:schemeClr val="bg1"/>
          </a:solidFill>
          <a:latin typeface="Gill Sans MT" panose="020B0502020104020203" pitchFamily="34" charset="0"/>
        </a:defRPr>
      </a:lvl4pPr>
      <a:lvl5pPr algn="l" defTabSz="457200" rtl="0" fontAlgn="base">
        <a:spcBef>
          <a:spcPct val="0"/>
        </a:spcBef>
        <a:spcAft>
          <a:spcPct val="0"/>
        </a:spcAft>
        <a:defRPr sz="2800">
          <a:solidFill>
            <a:schemeClr val="bg1"/>
          </a:solidFill>
          <a:latin typeface="Gill Sans MT" panose="020B0502020104020203"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C731E8-2371-4312-B63C-195E8B89ACA3}"/>
              </a:ext>
            </a:extLst>
          </p:cNvPr>
          <p:cNvSpPr>
            <a:spLocks noGrp="1"/>
          </p:cNvSpPr>
          <p:nvPr>
            <p:ph type="ctrTitle"/>
          </p:nvPr>
        </p:nvSpPr>
        <p:spPr>
          <a:xfrm>
            <a:off x="570055" y="1284502"/>
            <a:ext cx="7989888" cy="1447800"/>
          </a:xfrm>
        </p:spPr>
        <p:txBody>
          <a:bodyPr>
            <a:normAutofit/>
          </a:bodyPr>
          <a:lstStyle/>
          <a:p>
            <a:pPr defTabSz="440279" fontAlgn="auto">
              <a:spcAft>
                <a:spcPts val="0"/>
              </a:spcAft>
              <a:defRPr/>
            </a:pPr>
            <a:r>
              <a:rPr lang="en-US" altLang="zh-CN" dirty="0">
                <a:latin typeface="Times New Roman" panose="02020603050405020304" pitchFamily="18" charset="0"/>
                <a:cs typeface="Times New Roman" panose="02020603050405020304" pitchFamily="18" charset="0"/>
              </a:rPr>
              <a:t>Chapter 11.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GMM - SUPPLEMENT</a:t>
            </a:r>
            <a:endParaRPr lang="zh-CN" altLang="en-US" dirty="0">
              <a:latin typeface="Times New Roman" panose="02020603050405020304" pitchFamily="18" charset="0"/>
              <a:cs typeface="Times New Roman" panose="02020603050405020304" pitchFamily="18" charset="0"/>
            </a:endParaRPr>
          </a:p>
        </p:txBody>
      </p:sp>
      <p:sp>
        <p:nvSpPr>
          <p:cNvPr id="5" name="副标题 4">
            <a:extLst>
              <a:ext uri="{FF2B5EF4-FFF2-40B4-BE49-F238E27FC236}">
                <a16:creationId xmlns:a16="http://schemas.microsoft.com/office/drawing/2014/main" id="{42D07485-8F8C-4CD4-BDAB-0CE0C51A61B5}"/>
              </a:ext>
            </a:extLst>
          </p:cNvPr>
          <p:cNvSpPr>
            <a:spLocks noGrp="1"/>
          </p:cNvSpPr>
          <p:nvPr>
            <p:ph type="subTitle" idx="1"/>
          </p:nvPr>
        </p:nvSpPr>
        <p:spPr>
          <a:xfrm>
            <a:off x="556360" y="796132"/>
            <a:ext cx="7989888" cy="569912"/>
          </a:xfrm>
        </p:spPr>
        <p:txBody>
          <a:bodyPr rtlCol="0">
            <a:normAutofit/>
          </a:bodyPr>
          <a:lstStyle/>
          <a:p>
            <a:pPr defTabSz="440279" fontAlgn="auto">
              <a:spcAft>
                <a:spcPts val="578"/>
              </a:spcAft>
              <a:buFont typeface="Wingdings 2" panose="05020102010507070707" pitchFamily="18" charset="2"/>
              <a:buNone/>
              <a:defRPr/>
            </a:pPr>
            <a:r>
              <a:rPr lang="en-US" altLang="zh-CN" sz="2400" dirty="0">
                <a:latin typeface="Times New Roman" panose="02020603050405020304" pitchFamily="18" charset="0"/>
                <a:cs typeface="Times New Roman" panose="02020603050405020304" pitchFamily="18" charset="0"/>
              </a:rPr>
              <a:t>Financial Econometrics</a:t>
            </a:r>
            <a:endParaRPr lang="zh-CN" altLang="en-US" sz="2800" dirty="0">
              <a:latin typeface="Times New Roman" panose="02020603050405020304" pitchFamily="18" charset="0"/>
              <a:cs typeface="Times New Roman" panose="02020603050405020304" pitchFamily="18" charset="0"/>
            </a:endParaRPr>
          </a:p>
        </p:txBody>
      </p:sp>
      <p:sp>
        <p:nvSpPr>
          <p:cNvPr id="13316" name="文本框 5">
            <a:extLst>
              <a:ext uri="{FF2B5EF4-FFF2-40B4-BE49-F238E27FC236}">
                <a16:creationId xmlns:a16="http://schemas.microsoft.com/office/drawing/2014/main" id="{F5AE09BA-607F-41AD-A235-19F778E68D21}"/>
              </a:ext>
            </a:extLst>
          </p:cNvPr>
          <p:cNvSpPr txBox="1">
            <a:spLocks noChangeArrowheads="1"/>
          </p:cNvSpPr>
          <p:nvPr/>
        </p:nvSpPr>
        <p:spPr bwMode="auto">
          <a:xfrm>
            <a:off x="719138" y="3429000"/>
            <a:ext cx="7705725" cy="173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defRPr/>
            </a:pPr>
            <a:endParaRPr lang="en-US" altLang="zh-CN" sz="2667"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US" altLang="zh-CN" sz="2667" dirty="0">
                <a:solidFill>
                  <a:schemeClr val="bg1"/>
                </a:solidFill>
                <a:latin typeface="Times New Roman" panose="02020603050405020304" pitchFamily="18" charset="0"/>
                <a:cs typeface="Times New Roman" panose="02020603050405020304" pitchFamily="18" charset="0"/>
              </a:rPr>
              <a:t>Department of financial engineering</a:t>
            </a:r>
          </a:p>
          <a:p>
            <a:pPr algn="ctr" eaLnBrk="1" hangingPunct="1">
              <a:defRPr/>
            </a:pPr>
            <a:r>
              <a:rPr lang="en-US" altLang="zh-CN" sz="2667" dirty="0" err="1">
                <a:solidFill>
                  <a:schemeClr val="bg1"/>
                </a:solidFill>
                <a:latin typeface="Times New Roman" panose="02020603050405020304" pitchFamily="18" charset="0"/>
                <a:cs typeface="Times New Roman" panose="02020603050405020304" pitchFamily="18" charset="0"/>
              </a:rPr>
              <a:t>Zhongnan</a:t>
            </a:r>
            <a:r>
              <a:rPr lang="en-US" altLang="zh-CN" sz="2667" dirty="0">
                <a:solidFill>
                  <a:schemeClr val="bg1"/>
                </a:solidFill>
                <a:latin typeface="Times New Roman" panose="02020603050405020304" pitchFamily="18" charset="0"/>
                <a:cs typeface="Times New Roman" panose="02020603050405020304" pitchFamily="18" charset="0"/>
              </a:rPr>
              <a:t> university of economics and law</a:t>
            </a:r>
          </a:p>
          <a:p>
            <a:pPr algn="ctr" eaLnBrk="1" hangingPunct="1">
              <a:defRPr/>
            </a:pPr>
            <a:r>
              <a:rPr lang="en-US" altLang="zh-CN" sz="2667" dirty="0">
                <a:solidFill>
                  <a:schemeClr val="bg1"/>
                </a:solidFill>
                <a:latin typeface="Times New Roman" panose="02020603050405020304" pitchFamily="18" charset="0"/>
                <a:cs typeface="Times New Roman" panose="02020603050405020304" pitchFamily="18" charset="0"/>
              </a:rPr>
              <a:t>Xu </a:t>
            </a:r>
            <a:r>
              <a:rPr lang="en-US" altLang="zh-CN" sz="2667" dirty="0" err="1">
                <a:solidFill>
                  <a:schemeClr val="bg1"/>
                </a:solidFill>
                <a:latin typeface="Times New Roman" panose="02020603050405020304" pitchFamily="18" charset="0"/>
                <a:cs typeface="Times New Roman" panose="02020603050405020304" pitchFamily="18" charset="0"/>
              </a:rPr>
              <a:t>Yonghao</a:t>
            </a:r>
            <a:r>
              <a:rPr lang="en-US" altLang="zh-CN" sz="2667" dirty="0">
                <a:solidFill>
                  <a:schemeClr val="bg1"/>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413388"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1.3 MLE – Post Estimation </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6" name="文本框 5">
            <a:extLst>
              <a:ext uri="{FF2B5EF4-FFF2-40B4-BE49-F238E27FC236}">
                <a16:creationId xmlns:a16="http://schemas.microsoft.com/office/drawing/2014/main" id="{A5412BBC-3BB7-49FE-9849-E036E429CFDC}"/>
              </a:ext>
            </a:extLst>
          </p:cNvPr>
          <p:cNvSpPr txBox="1"/>
          <p:nvPr/>
        </p:nvSpPr>
        <p:spPr>
          <a:xfrm>
            <a:off x="533400" y="2209800"/>
            <a:ext cx="7620000" cy="39303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400" dirty="0"/>
              <a:t>OLS</a:t>
            </a:r>
            <a:r>
              <a:rPr lang="zh-CN" altLang="en-US" sz="1400" dirty="0"/>
              <a:t>中我们有</a:t>
            </a:r>
            <a:r>
              <a:rPr lang="en-US" altLang="zh-CN" sz="1400" dirty="0"/>
              <a:t>t-test</a:t>
            </a:r>
            <a:r>
              <a:rPr lang="zh-CN" altLang="en-US" sz="1400" dirty="0"/>
              <a:t>和</a:t>
            </a:r>
            <a:r>
              <a:rPr lang="en-US" altLang="zh-CN" sz="1400" dirty="0"/>
              <a:t>F-test</a:t>
            </a:r>
            <a:r>
              <a:rPr lang="zh-CN" altLang="en-US" sz="1400" dirty="0"/>
              <a:t>。在</a:t>
            </a:r>
            <a:r>
              <a:rPr lang="en-US" altLang="zh-CN" sz="1400" dirty="0"/>
              <a:t>MLE</a:t>
            </a:r>
            <a:r>
              <a:rPr lang="zh-CN" altLang="en-US" sz="1400" dirty="0"/>
              <a:t>中，如何检验参数约束？</a:t>
            </a:r>
            <a:endParaRPr lang="en-US" altLang="zh-CN" sz="1400" dirty="0"/>
          </a:p>
          <a:p>
            <a:pPr marL="285750" indent="-285750">
              <a:lnSpc>
                <a:spcPct val="150000"/>
              </a:lnSpc>
              <a:buFont typeface="Arial" panose="020B0604020202020204" pitchFamily="34" charset="0"/>
              <a:buChar char="•"/>
            </a:pPr>
            <a:r>
              <a:rPr lang="zh-CN" altLang="en-US" sz="1400" dirty="0"/>
              <a:t>单个参数检验？</a:t>
            </a:r>
            <a:endParaRPr lang="en-US" altLang="zh-CN" sz="1400" dirty="0"/>
          </a:p>
          <a:p>
            <a:pPr marL="742950" lvl="1" indent="-285750">
              <a:lnSpc>
                <a:spcPct val="150000"/>
              </a:lnSpc>
              <a:buFont typeface="Arial" panose="020B0604020202020204" pitchFamily="34" charset="0"/>
              <a:buChar char="•"/>
            </a:pPr>
            <a:r>
              <a:rPr lang="zh-CN" altLang="en-US" sz="1400" dirty="0"/>
              <a:t>由于有渐进正态，故关于单个参数的</a:t>
            </a:r>
            <a:r>
              <a:rPr lang="en-US" altLang="zh-CN" sz="1400" dirty="0"/>
              <a:t>t-test</a:t>
            </a:r>
            <a:r>
              <a:rPr lang="zh-CN" altLang="en-US" sz="1400" dirty="0"/>
              <a:t>还成立</a:t>
            </a:r>
            <a:endParaRPr lang="en-US" altLang="zh-CN" sz="1400" dirty="0"/>
          </a:p>
          <a:p>
            <a:pPr marL="285750" indent="-285750">
              <a:lnSpc>
                <a:spcPct val="150000"/>
              </a:lnSpc>
              <a:buFont typeface="Arial" panose="020B0604020202020204" pitchFamily="34" charset="0"/>
              <a:buChar char="•"/>
            </a:pPr>
            <a:r>
              <a:rPr lang="zh-CN" altLang="en-US" sz="1400" dirty="0"/>
              <a:t>多个参数，单约束检验？</a:t>
            </a:r>
            <a:endParaRPr lang="en-US" altLang="zh-CN" sz="1400" dirty="0"/>
          </a:p>
          <a:p>
            <a:pPr marL="742950" lvl="1" indent="-285750">
              <a:lnSpc>
                <a:spcPct val="150000"/>
              </a:lnSpc>
              <a:buFont typeface="Arial" panose="020B0604020202020204" pitchFamily="34" charset="0"/>
              <a:buChar char="•"/>
            </a:pPr>
            <a:r>
              <a:rPr lang="zh-CN" altLang="en-US" sz="1400" dirty="0"/>
              <a:t>利用渐进正态的方差协方差矩阵，计算</a:t>
            </a:r>
            <a:r>
              <a:rPr lang="en-US" altLang="zh-CN" sz="1400" dirty="0"/>
              <a:t>t-</a:t>
            </a:r>
            <a:r>
              <a:rPr lang="zh-CN" altLang="en-US" sz="1400" dirty="0"/>
              <a:t>统计量</a:t>
            </a:r>
            <a:endParaRPr lang="en-US" altLang="zh-CN" sz="1400" dirty="0"/>
          </a:p>
          <a:p>
            <a:pPr marL="285750" indent="-285750">
              <a:lnSpc>
                <a:spcPct val="150000"/>
              </a:lnSpc>
              <a:buFont typeface="Arial" panose="020B0604020202020204" pitchFamily="34" charset="0"/>
              <a:buChar char="•"/>
            </a:pPr>
            <a:r>
              <a:rPr lang="zh-CN" altLang="en-US" sz="1400" dirty="0"/>
              <a:t>多个约束？</a:t>
            </a:r>
            <a:endParaRPr lang="en-US" altLang="zh-CN" sz="1400" dirty="0"/>
          </a:p>
          <a:p>
            <a:pPr marL="742950" lvl="1" indent="-285750">
              <a:lnSpc>
                <a:spcPct val="150000"/>
              </a:lnSpc>
              <a:buFont typeface="Arial" panose="020B0604020202020204" pitchFamily="34" charset="0"/>
              <a:buChar char="•"/>
            </a:pPr>
            <a:r>
              <a:rPr lang="zh-CN" altLang="en-US" sz="1400" dirty="0"/>
              <a:t>没有</a:t>
            </a:r>
            <a:r>
              <a:rPr lang="en-US" altLang="zh-CN" sz="1400" dirty="0"/>
              <a:t>F-test</a:t>
            </a:r>
            <a:r>
              <a:rPr lang="zh-CN" altLang="en-US" sz="1400" dirty="0"/>
              <a:t>，但有三个类似的</a:t>
            </a:r>
            <a:endParaRPr lang="en-US" altLang="zh-CN" sz="1400" dirty="0"/>
          </a:p>
          <a:p>
            <a:pPr marL="1200150" lvl="2" indent="-285750">
              <a:lnSpc>
                <a:spcPct val="150000"/>
              </a:lnSpc>
              <a:buFont typeface="Arial" panose="020B0604020202020204" pitchFamily="34" charset="0"/>
              <a:buChar char="•"/>
            </a:pPr>
            <a:r>
              <a:rPr lang="en-US" altLang="zh-CN" sz="1400" dirty="0"/>
              <a:t>Wald Test</a:t>
            </a:r>
          </a:p>
          <a:p>
            <a:pPr marL="1200150" lvl="2" indent="-285750">
              <a:lnSpc>
                <a:spcPct val="150000"/>
              </a:lnSpc>
              <a:buFont typeface="Arial" panose="020B0604020202020204" pitchFamily="34" charset="0"/>
              <a:buChar char="•"/>
            </a:pPr>
            <a:r>
              <a:rPr lang="en-US" altLang="zh-CN" sz="1400" dirty="0"/>
              <a:t>Likelihood Ratio Test</a:t>
            </a:r>
          </a:p>
          <a:p>
            <a:pPr marL="1200150" lvl="2" indent="-285750">
              <a:lnSpc>
                <a:spcPct val="150000"/>
              </a:lnSpc>
              <a:buFont typeface="Arial" panose="020B0604020202020204" pitchFamily="34" charset="0"/>
              <a:buChar char="•"/>
            </a:pPr>
            <a:r>
              <a:rPr lang="en-US" altLang="zh-CN" sz="1400" dirty="0"/>
              <a:t>Lagrange Multiplier Test</a:t>
            </a:r>
          </a:p>
          <a:p>
            <a:pPr marL="285750" indent="-285750">
              <a:lnSpc>
                <a:spcPct val="150000"/>
              </a:lnSpc>
              <a:buFont typeface="Arial" panose="020B0604020202020204" pitchFamily="34" charset="0"/>
              <a:buChar char="•"/>
            </a:pPr>
            <a:r>
              <a:rPr lang="en-US" altLang="zh-CN" sz="1400" dirty="0"/>
              <a:t>Although any of the three principles can be use to construct a test for a given hypothesis, each of these tests has their own merits and advantages.</a:t>
            </a:r>
          </a:p>
        </p:txBody>
      </p:sp>
    </p:spTree>
    <p:extLst>
      <p:ext uri="{BB962C8B-B14F-4D97-AF65-F5344CB8AC3E}">
        <p14:creationId xmlns:p14="http://schemas.microsoft.com/office/powerpoint/2010/main" val="208399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20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413388"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1.3 MLE – Post Estimation </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10" name="图片 9">
            <a:extLst>
              <a:ext uri="{FF2B5EF4-FFF2-40B4-BE49-F238E27FC236}">
                <a16:creationId xmlns:a16="http://schemas.microsoft.com/office/drawing/2014/main" id="{EA73472B-0593-442E-B4DA-1F38731017E7}"/>
              </a:ext>
            </a:extLst>
          </p:cNvPr>
          <p:cNvPicPr>
            <a:picLocks noChangeAspect="1"/>
          </p:cNvPicPr>
          <p:nvPr/>
        </p:nvPicPr>
        <p:blipFill>
          <a:blip r:embed="rId3"/>
          <a:stretch>
            <a:fillRect/>
          </a:stretch>
        </p:blipFill>
        <p:spPr>
          <a:xfrm>
            <a:off x="757244" y="2290362"/>
            <a:ext cx="6985716" cy="1138638"/>
          </a:xfrm>
          <a:prstGeom prst="rect">
            <a:avLst/>
          </a:prstGeom>
        </p:spPr>
      </p:pic>
      <p:pic>
        <p:nvPicPr>
          <p:cNvPr id="11" name="图片 10">
            <a:extLst>
              <a:ext uri="{FF2B5EF4-FFF2-40B4-BE49-F238E27FC236}">
                <a16:creationId xmlns:a16="http://schemas.microsoft.com/office/drawing/2014/main" id="{3AA1A033-8214-4FD3-817F-17D2FA9B4C8A}"/>
              </a:ext>
            </a:extLst>
          </p:cNvPr>
          <p:cNvPicPr>
            <a:picLocks noChangeAspect="1"/>
          </p:cNvPicPr>
          <p:nvPr/>
        </p:nvPicPr>
        <p:blipFill>
          <a:blip r:embed="rId4"/>
          <a:stretch>
            <a:fillRect/>
          </a:stretch>
        </p:blipFill>
        <p:spPr>
          <a:xfrm>
            <a:off x="1333308" y="3586506"/>
            <a:ext cx="6565695" cy="1076200"/>
          </a:xfrm>
          <a:prstGeom prst="rect">
            <a:avLst/>
          </a:prstGeom>
        </p:spPr>
      </p:pic>
    </p:spTree>
    <p:extLst>
      <p:ext uri="{BB962C8B-B14F-4D97-AF65-F5344CB8AC3E}">
        <p14:creationId xmlns:p14="http://schemas.microsoft.com/office/powerpoint/2010/main" val="389031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20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413388"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1.3 MLE – Post Estimation </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6" name="内容占位符 5">
            <a:extLst>
              <a:ext uri="{FF2B5EF4-FFF2-40B4-BE49-F238E27FC236}">
                <a16:creationId xmlns:a16="http://schemas.microsoft.com/office/drawing/2014/main" id="{ADB22EC3-7930-4C6C-B614-F72A8FED48E6}"/>
              </a:ext>
            </a:extLst>
          </p:cNvPr>
          <p:cNvPicPr>
            <a:picLocks noGrp="1" noChangeAspect="1"/>
          </p:cNvPicPr>
          <p:nvPr>
            <p:ph idx="1"/>
          </p:nvPr>
        </p:nvPicPr>
        <p:blipFill>
          <a:blip r:embed="rId3"/>
          <a:stretch>
            <a:fillRect/>
          </a:stretch>
        </p:blipFill>
        <p:spPr>
          <a:xfrm>
            <a:off x="1066800" y="2362200"/>
            <a:ext cx="6409652" cy="1798403"/>
          </a:xfrm>
          <a:prstGeom prst="rect">
            <a:avLst/>
          </a:prstGeom>
        </p:spPr>
      </p:pic>
      <p:pic>
        <p:nvPicPr>
          <p:cNvPr id="7" name="图片 6">
            <a:extLst>
              <a:ext uri="{FF2B5EF4-FFF2-40B4-BE49-F238E27FC236}">
                <a16:creationId xmlns:a16="http://schemas.microsoft.com/office/drawing/2014/main" id="{63D49264-2F35-4CEF-AA1A-440F9F5A39B2}"/>
              </a:ext>
            </a:extLst>
          </p:cNvPr>
          <p:cNvPicPr>
            <a:picLocks noChangeAspect="1"/>
          </p:cNvPicPr>
          <p:nvPr/>
        </p:nvPicPr>
        <p:blipFill>
          <a:blip r:embed="rId4"/>
          <a:stretch>
            <a:fillRect/>
          </a:stretch>
        </p:blipFill>
        <p:spPr>
          <a:xfrm>
            <a:off x="1195164" y="4397062"/>
            <a:ext cx="6771809" cy="1523207"/>
          </a:xfrm>
          <a:prstGeom prst="rect">
            <a:avLst/>
          </a:prstGeom>
        </p:spPr>
      </p:pic>
    </p:spTree>
    <p:extLst>
      <p:ext uri="{BB962C8B-B14F-4D97-AF65-F5344CB8AC3E}">
        <p14:creationId xmlns:p14="http://schemas.microsoft.com/office/powerpoint/2010/main" val="25352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20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413388"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1.3 MLE – Post Estimation </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8" name="内容占位符 2">
            <a:extLst>
              <a:ext uri="{FF2B5EF4-FFF2-40B4-BE49-F238E27FC236}">
                <a16:creationId xmlns:a16="http://schemas.microsoft.com/office/drawing/2014/main" id="{0D497163-21BF-4F05-BF29-725499BDF5CD}"/>
              </a:ext>
            </a:extLst>
          </p:cNvPr>
          <p:cNvSpPr>
            <a:spLocks noGrp="1"/>
          </p:cNvSpPr>
          <p:nvPr>
            <p:ph idx="1"/>
          </p:nvPr>
        </p:nvSpPr>
        <p:spPr>
          <a:xfrm>
            <a:off x="457200" y="1600200"/>
            <a:ext cx="8229600" cy="4525963"/>
          </a:xfrm>
        </p:spPr>
        <p:txBody>
          <a:bodyPr/>
          <a:lstStyle/>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While these three tests look at different aspects of the likelihood function (distance, height, slope) they are in general asymptotically equivalent under the null hypothesis. They can behave rather differently in a small sample.</a:t>
            </a:r>
          </a:p>
          <a:p>
            <a:r>
              <a:rPr lang="en-US" altLang="zh-CN" sz="1600" dirty="0">
                <a:latin typeface="Times New Roman" panose="02020603050405020304" pitchFamily="18" charset="0"/>
                <a:cs typeface="Times New Roman" panose="02020603050405020304" pitchFamily="18" charset="0"/>
              </a:rPr>
              <a:t>The choice among them is typically made on the basis of ease of computations.</a:t>
            </a:r>
          </a:p>
          <a:p>
            <a:pPr lvl="1"/>
            <a:r>
              <a:rPr lang="en-US" altLang="zh-CN" sz="1600" dirty="0">
                <a:latin typeface="Times New Roman" panose="02020603050405020304" pitchFamily="18" charset="0"/>
                <a:cs typeface="Times New Roman" panose="02020603050405020304" pitchFamily="18" charset="0"/>
              </a:rPr>
              <a:t>If the restricted and unrestricted estimator are simple to compute, the likelihood ratio test is easy to apply.</a:t>
            </a:r>
          </a:p>
          <a:p>
            <a:pPr lvl="1"/>
            <a:r>
              <a:rPr lang="en-US" altLang="zh-CN" sz="1600" dirty="0">
                <a:latin typeface="Times New Roman" panose="02020603050405020304" pitchFamily="18" charset="0"/>
                <a:cs typeface="Times New Roman" panose="02020603050405020304" pitchFamily="18" charset="0"/>
              </a:rPr>
              <a:t>The Wald test only requires the unrestricted estimator, and the Lagrange multiplier test only requires the restricted estimator.</a:t>
            </a:r>
          </a:p>
          <a:p>
            <a:r>
              <a:rPr lang="en-US" altLang="zh-CN" sz="1600" dirty="0">
                <a:latin typeface="Times New Roman" panose="02020603050405020304" pitchFamily="18" charset="0"/>
                <a:cs typeface="Times New Roman" panose="02020603050405020304" pitchFamily="18" charset="0"/>
              </a:rPr>
              <a:t>In some problems, one of there estimators may be much easier to compute than the other. For instance, </a:t>
            </a:r>
          </a:p>
          <a:p>
            <a:pPr lvl="1"/>
            <a:r>
              <a:rPr lang="en-US" altLang="zh-CN" sz="1600" dirty="0">
                <a:latin typeface="Times New Roman" panose="02020603050405020304" pitchFamily="18" charset="0"/>
                <a:cs typeface="Times New Roman" panose="02020603050405020304" pitchFamily="18" charset="0"/>
              </a:rPr>
              <a:t>the LM test may be particularly attractive when relaxing the null hypothesis substantially complicates the model (like </a:t>
            </a:r>
            <a:r>
              <a:rPr lang="en-US" altLang="zh-CN" sz="1600" dirty="0" err="1">
                <a:latin typeface="Times New Roman" panose="02020603050405020304" pitchFamily="18" charset="0"/>
                <a:cs typeface="Times New Roman" panose="02020603050405020304" pitchFamily="18" charset="0"/>
              </a:rPr>
              <a:t>heteroskedasticity</a:t>
            </a:r>
            <a:r>
              <a:rPr lang="en-US" altLang="zh-CN" sz="1600" dirty="0">
                <a:latin typeface="Times New Roman" panose="02020603050405020304" pitchFamily="18" charset="0"/>
                <a:cs typeface="Times New Roman" panose="02020603050405020304" pitchFamily="18" charset="0"/>
              </a:rPr>
              <a:t>, serial correlation, non-normality), or </a:t>
            </a:r>
          </a:p>
          <a:p>
            <a:pPr lvl="1"/>
            <a:r>
              <a:rPr lang="en-US" altLang="zh-CN" sz="1600" dirty="0">
                <a:latin typeface="Times New Roman" panose="02020603050405020304" pitchFamily="18" charset="0"/>
                <a:cs typeface="Times New Roman" panose="02020603050405020304" pitchFamily="18" charset="0"/>
              </a:rPr>
              <a:t>when the number of restrictions one wants to test is large.</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87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20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997937"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Summary of MLE</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graphicFrame>
        <p:nvGraphicFramePr>
          <p:cNvPr id="3" name="图示 2">
            <a:extLst>
              <a:ext uri="{FF2B5EF4-FFF2-40B4-BE49-F238E27FC236}">
                <a16:creationId xmlns:a16="http://schemas.microsoft.com/office/drawing/2014/main" id="{5F8ECFD7-24C9-45A8-BE35-4A560C0C4840}"/>
              </a:ext>
            </a:extLst>
          </p:cNvPr>
          <p:cNvGraphicFramePr/>
          <p:nvPr>
            <p:extLst>
              <p:ext uri="{D42A27DB-BD31-4B8C-83A1-F6EECF244321}">
                <p14:modId xmlns:p14="http://schemas.microsoft.com/office/powerpoint/2010/main" val="2050935828"/>
              </p:ext>
            </p:extLst>
          </p:nvPr>
        </p:nvGraphicFramePr>
        <p:xfrm>
          <a:off x="228600" y="2819400"/>
          <a:ext cx="83820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063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84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3945375234"/>
              </p:ext>
            </p:extLst>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738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395481"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2.1  GMM Definition</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7" name="文本框 6">
            <a:extLst>
              <a:ext uri="{FF2B5EF4-FFF2-40B4-BE49-F238E27FC236}">
                <a16:creationId xmlns:a16="http://schemas.microsoft.com/office/drawing/2014/main" id="{60F09569-9EFB-4921-888D-ABAC0E63A799}"/>
              </a:ext>
            </a:extLst>
          </p:cNvPr>
          <p:cNvSpPr txBox="1"/>
          <p:nvPr/>
        </p:nvSpPr>
        <p:spPr>
          <a:xfrm>
            <a:off x="611274" y="2506773"/>
            <a:ext cx="7772400" cy="3139321"/>
          </a:xfrm>
          <a:prstGeom prst="rect">
            <a:avLst/>
          </a:prstGeom>
          <a:noFill/>
        </p:spPr>
        <p:txBody>
          <a:bodyPr wrap="square">
            <a:spAutoFit/>
          </a:bodyPr>
          <a:lstStyle/>
          <a:p>
            <a:pPr marL="285750" indent="-285750" algn="l">
              <a:buFont typeface="Arial" panose="020B0604020202020204" pitchFamily="34" charset="0"/>
              <a:buChar char="•"/>
            </a:pPr>
            <a:r>
              <a:rPr lang="en-US" altLang="zh-CN" b="0" i="0" dirty="0">
                <a:solidFill>
                  <a:srgbClr val="24292F"/>
                </a:solidFill>
                <a:effectLst/>
                <a:latin typeface="Times New Roman" panose="02020603050405020304" pitchFamily="18" charset="0"/>
                <a:cs typeface="Times New Roman" panose="02020603050405020304" pitchFamily="18" charset="0"/>
              </a:rPr>
              <a:t>The Generalized Method of Moments (GMM) is a statistical technique used for estimating parameters in econometric and financial models. It provides a flexible and powerful framework for making inferences about economic relationships and testing economic theories.</a:t>
            </a:r>
          </a:p>
          <a:p>
            <a:pPr marL="285750" indent="-285750" algn="l">
              <a:buFont typeface="Arial" panose="020B0604020202020204" pitchFamily="34" charset="0"/>
              <a:buChar char="•"/>
            </a:pPr>
            <a:endParaRPr lang="en-US" altLang="zh-CN" b="0" i="0" dirty="0">
              <a:solidFill>
                <a:srgbClr val="24292F"/>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CN" b="0" i="0" dirty="0">
                <a:solidFill>
                  <a:srgbClr val="24292F"/>
                </a:solidFill>
                <a:effectLst/>
                <a:latin typeface="Times New Roman" panose="02020603050405020304" pitchFamily="18" charset="0"/>
                <a:cs typeface="Times New Roman" panose="02020603050405020304" pitchFamily="18" charset="0"/>
              </a:rPr>
              <a:t>In GMM, the method is based on finding parameters that make the </a:t>
            </a:r>
            <a:r>
              <a:rPr lang="en-US" altLang="zh-CN" b="1" i="0" dirty="0">
                <a:solidFill>
                  <a:srgbClr val="24292F"/>
                </a:solidFill>
                <a:effectLst/>
                <a:latin typeface="Times New Roman" panose="02020603050405020304" pitchFamily="18" charset="0"/>
                <a:cs typeface="Times New Roman" panose="02020603050405020304" pitchFamily="18" charset="0"/>
              </a:rPr>
              <a:t>sample moments of the data match the population moments</a:t>
            </a:r>
            <a:r>
              <a:rPr lang="en-US" altLang="zh-CN" b="0" i="0" dirty="0">
                <a:solidFill>
                  <a:srgbClr val="24292F"/>
                </a:solidFill>
                <a:effectLst/>
                <a:latin typeface="Times New Roman" panose="02020603050405020304" pitchFamily="18" charset="0"/>
                <a:cs typeface="Times New Roman" panose="02020603050405020304" pitchFamily="18" charset="0"/>
              </a:rPr>
              <a:t> implied by the model. </a:t>
            </a:r>
          </a:p>
          <a:p>
            <a:pPr marL="285750" indent="-285750" algn="l">
              <a:buFont typeface="Arial" panose="020B0604020202020204" pitchFamily="34" charset="0"/>
              <a:buChar char="•"/>
            </a:pPr>
            <a:endParaRPr lang="en-US" altLang="zh-CN" dirty="0">
              <a:solidFill>
                <a:srgbClr val="24292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CN" b="0" i="0" dirty="0">
                <a:solidFill>
                  <a:srgbClr val="24292F"/>
                </a:solidFill>
                <a:effectLst/>
                <a:latin typeface="Times New Roman" panose="02020603050405020304" pitchFamily="18" charset="0"/>
                <a:cs typeface="Times New Roman" panose="02020603050405020304" pitchFamily="18" charset="0"/>
              </a:rPr>
              <a:t>This approach allows for the estimation of parameters even when the </a:t>
            </a:r>
            <a:r>
              <a:rPr lang="en-US" altLang="zh-CN" b="1" i="0" dirty="0">
                <a:solidFill>
                  <a:srgbClr val="24292F"/>
                </a:solidFill>
                <a:effectLst/>
                <a:latin typeface="Times New Roman" panose="02020603050405020304" pitchFamily="18" charset="0"/>
                <a:cs typeface="Times New Roman" panose="02020603050405020304" pitchFamily="18" charset="0"/>
              </a:rPr>
              <a:t>model is not fully specified</a:t>
            </a:r>
            <a:r>
              <a:rPr lang="en-US" altLang="zh-CN" b="0" i="0" dirty="0">
                <a:solidFill>
                  <a:srgbClr val="24292F"/>
                </a:solidFill>
                <a:effectLst/>
                <a:latin typeface="Times New Roman" panose="02020603050405020304" pitchFamily="18" charset="0"/>
                <a:cs typeface="Times New Roman" panose="02020603050405020304" pitchFamily="18" charset="0"/>
              </a:rPr>
              <a:t> or when </a:t>
            </a:r>
            <a:r>
              <a:rPr lang="en-US" altLang="zh-CN" b="1" i="0" dirty="0">
                <a:solidFill>
                  <a:srgbClr val="24292F"/>
                </a:solidFill>
                <a:effectLst/>
                <a:latin typeface="Times New Roman" panose="02020603050405020304" pitchFamily="18" charset="0"/>
                <a:cs typeface="Times New Roman" panose="02020603050405020304" pitchFamily="18" charset="0"/>
              </a:rPr>
              <a:t>the distributional assumptions are not precisely known</a:t>
            </a:r>
            <a:r>
              <a:rPr lang="en-US" altLang="zh-CN" b="0" i="0" dirty="0">
                <a:solidFill>
                  <a:srgbClr val="24292F"/>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8667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395481"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2.1  GMM Definition</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7" name="文本框 6">
            <a:extLst>
              <a:ext uri="{FF2B5EF4-FFF2-40B4-BE49-F238E27FC236}">
                <a16:creationId xmlns:a16="http://schemas.microsoft.com/office/drawing/2014/main" id="{60F09569-9EFB-4921-888D-ABAC0E63A799}"/>
              </a:ext>
            </a:extLst>
          </p:cNvPr>
          <p:cNvSpPr txBox="1"/>
          <p:nvPr/>
        </p:nvSpPr>
        <p:spPr>
          <a:xfrm>
            <a:off x="611274" y="2506773"/>
            <a:ext cx="7772400" cy="2862322"/>
          </a:xfrm>
          <a:prstGeom prst="rect">
            <a:avLst/>
          </a:prstGeom>
          <a:noFill/>
        </p:spPr>
        <p:txBody>
          <a:bodyPr wrap="square">
            <a:spAutoFit/>
          </a:bodyPr>
          <a:lstStyle/>
          <a:p>
            <a:pPr marL="285750" indent="-285750" algn="l">
              <a:buFont typeface="Arial" panose="020B0604020202020204" pitchFamily="34" charset="0"/>
              <a:buChar char="•"/>
            </a:pPr>
            <a:r>
              <a:rPr lang="en-US" altLang="zh-CN" b="0" i="0" dirty="0">
                <a:solidFill>
                  <a:srgbClr val="24292F"/>
                </a:solidFill>
                <a:effectLst/>
                <a:latin typeface="Times New Roman" panose="02020603050405020304" pitchFamily="18" charset="0"/>
                <a:cs typeface="Times New Roman" panose="02020603050405020304" pitchFamily="18" charset="0"/>
              </a:rPr>
              <a:t>GMM estimation involves choosing a set of moment conditions, which are functions of the data and parameters, </a:t>
            </a:r>
          </a:p>
          <a:p>
            <a:pPr marL="285750" indent="-285750" algn="l">
              <a:buFont typeface="Arial" panose="020B0604020202020204" pitchFamily="34" charset="0"/>
              <a:buChar char="•"/>
            </a:pPr>
            <a:endParaRPr lang="en-US" altLang="zh-CN" dirty="0">
              <a:solidFill>
                <a:srgbClr val="24292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CN" b="0" i="0" dirty="0">
                <a:solidFill>
                  <a:srgbClr val="24292F"/>
                </a:solidFill>
                <a:effectLst/>
                <a:latin typeface="Times New Roman" panose="02020603050405020304" pitchFamily="18" charset="0"/>
                <a:cs typeface="Times New Roman" panose="02020603050405020304" pitchFamily="18" charset="0"/>
              </a:rPr>
              <a:t>and then minimizing a criterion function that measures the discrepancy between the sample moments and the model-implied moments. </a:t>
            </a:r>
          </a:p>
          <a:p>
            <a:pPr marL="285750" indent="-285750" algn="l">
              <a:buFont typeface="Arial" panose="020B0604020202020204" pitchFamily="34" charset="0"/>
              <a:buChar char="•"/>
            </a:pPr>
            <a:endParaRPr lang="en-US" altLang="zh-CN" dirty="0">
              <a:solidFill>
                <a:srgbClr val="24292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CN" b="0" i="0" dirty="0">
                <a:solidFill>
                  <a:srgbClr val="24292F"/>
                </a:solidFill>
                <a:effectLst/>
                <a:latin typeface="Times New Roman" panose="02020603050405020304" pitchFamily="18" charset="0"/>
                <a:cs typeface="Times New Roman" panose="02020603050405020304" pitchFamily="18" charset="0"/>
              </a:rPr>
              <a:t>This criterion function is minimized to find the parameter values that make the moments as close as possible, in a weighted sense.</a:t>
            </a:r>
          </a:p>
          <a:p>
            <a:br>
              <a:rPr lang="en-US" altLang="zh-CN" dirty="0">
                <a:latin typeface="Times New Roman" panose="02020603050405020304" pitchFamily="18" charset="0"/>
                <a:cs typeface="Times New Roman" panose="02020603050405020304" pitchFamily="18" charset="0"/>
              </a:rPr>
            </a:br>
            <a:endParaRPr lang="en-US" altLang="zh-CN" b="0" i="0" dirty="0">
              <a:solidFill>
                <a:srgbClr val="24292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65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43863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2.2  GMM Procedure</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8" name="文本框 7">
            <a:extLst>
              <a:ext uri="{FF2B5EF4-FFF2-40B4-BE49-F238E27FC236}">
                <a16:creationId xmlns:a16="http://schemas.microsoft.com/office/drawing/2014/main" id="{0B083E22-28C4-449F-B076-7A79C84AC383}"/>
              </a:ext>
            </a:extLst>
          </p:cNvPr>
          <p:cNvSpPr txBox="1"/>
          <p:nvPr/>
        </p:nvSpPr>
        <p:spPr>
          <a:xfrm>
            <a:off x="585316" y="2057400"/>
            <a:ext cx="8025284" cy="4524315"/>
          </a:xfrm>
          <a:prstGeom prst="rect">
            <a:avLst/>
          </a:prstGeom>
          <a:noFill/>
        </p:spPr>
        <p:txBody>
          <a:bodyPr wrap="square">
            <a:spAutoFit/>
          </a:bodyPr>
          <a:lstStyle/>
          <a:p>
            <a:pPr algn="l">
              <a:buFont typeface="+mj-lt"/>
              <a:buAutoNum type="arabicPeriod"/>
            </a:pPr>
            <a:r>
              <a:rPr lang="en-US" altLang="zh-CN" b="1" i="0" dirty="0">
                <a:solidFill>
                  <a:srgbClr val="24292F"/>
                </a:solidFill>
                <a:effectLst/>
                <a:latin typeface="Times New Roman" panose="02020603050405020304" pitchFamily="18" charset="0"/>
                <a:cs typeface="Times New Roman" panose="02020603050405020304" pitchFamily="18" charset="0"/>
              </a:rPr>
              <a:t>Formulation of Moment Conditions</a:t>
            </a:r>
            <a:r>
              <a:rPr lang="en-US" altLang="zh-CN" b="0" i="0" dirty="0">
                <a:solidFill>
                  <a:srgbClr val="24292F"/>
                </a:solidFill>
                <a:effectLst/>
                <a:latin typeface="Times New Roman" panose="02020603050405020304" pitchFamily="18" charset="0"/>
                <a:cs typeface="Times New Roman" panose="02020603050405020304" pitchFamily="18" charset="0"/>
              </a:rPr>
              <a:t>: The first step is to specify moment conditions, which are functions of the data and model parameters that capture the economic relationships being studied. These moment conditions can be derived from economic theory or chosen empirically based on the data.</a:t>
            </a:r>
          </a:p>
          <a:p>
            <a:pPr algn="l">
              <a:buFont typeface="+mj-lt"/>
              <a:buAutoNum type="arabicPeriod"/>
            </a:pPr>
            <a:r>
              <a:rPr lang="en-US" altLang="zh-CN" b="1" i="0" dirty="0">
                <a:solidFill>
                  <a:srgbClr val="24292F"/>
                </a:solidFill>
                <a:effectLst/>
                <a:latin typeface="Times New Roman" panose="02020603050405020304" pitchFamily="18" charset="0"/>
                <a:cs typeface="Times New Roman" panose="02020603050405020304" pitchFamily="18" charset="0"/>
              </a:rPr>
              <a:t>Choosing a Criterion Function</a:t>
            </a:r>
            <a:r>
              <a:rPr lang="en-US" altLang="zh-CN" b="0" i="0" dirty="0">
                <a:solidFill>
                  <a:srgbClr val="24292F"/>
                </a:solidFill>
                <a:effectLst/>
                <a:latin typeface="Times New Roman" panose="02020603050405020304" pitchFamily="18" charset="0"/>
                <a:cs typeface="Times New Roman" panose="02020603050405020304" pitchFamily="18" charset="0"/>
              </a:rPr>
              <a:t>: Once the moment conditions are specified, a criterion function must be chosen. The criterion function measures the discrepancy between the sample moments and the model-implied moments. The most common criterion function is the quadratic form of the moment conditions, which is minimized to find the GMM estimates.</a:t>
            </a:r>
          </a:p>
          <a:p>
            <a:pPr algn="l">
              <a:buFont typeface="+mj-lt"/>
              <a:buAutoNum type="arabicPeriod"/>
            </a:pPr>
            <a:r>
              <a:rPr lang="en-US" altLang="zh-CN" b="1" i="0" dirty="0">
                <a:solidFill>
                  <a:srgbClr val="24292F"/>
                </a:solidFill>
                <a:effectLst/>
                <a:latin typeface="Times New Roman" panose="02020603050405020304" pitchFamily="18" charset="0"/>
                <a:cs typeface="Times New Roman" panose="02020603050405020304" pitchFamily="18" charset="0"/>
              </a:rPr>
              <a:t>Minimization of the Criterion Function</a:t>
            </a:r>
            <a:r>
              <a:rPr lang="en-US" altLang="zh-CN" b="0" i="0" dirty="0">
                <a:solidFill>
                  <a:srgbClr val="24292F"/>
                </a:solidFill>
                <a:effectLst/>
                <a:latin typeface="Times New Roman" panose="02020603050405020304" pitchFamily="18" charset="0"/>
                <a:cs typeface="Times New Roman" panose="02020603050405020304" pitchFamily="18" charset="0"/>
              </a:rPr>
              <a:t>: The criterion function is minimized with respect to the parameters of interest. This involves finding the values of the parameters that make the moment conditions as close as possible, in a weighted sense, to their sample analogues.</a:t>
            </a:r>
          </a:p>
          <a:p>
            <a:pPr algn="l">
              <a:buFont typeface="+mj-lt"/>
              <a:buAutoNum type="arabicPeriod"/>
            </a:pPr>
            <a:r>
              <a:rPr lang="en-US" altLang="zh-CN" b="1" i="0" dirty="0">
                <a:solidFill>
                  <a:srgbClr val="24292F"/>
                </a:solidFill>
                <a:effectLst/>
                <a:latin typeface="Times New Roman" panose="02020603050405020304" pitchFamily="18" charset="0"/>
                <a:cs typeface="Times New Roman" panose="02020603050405020304" pitchFamily="18" charset="0"/>
              </a:rPr>
              <a:t>Estimation and Inference</a:t>
            </a:r>
            <a:r>
              <a:rPr lang="en-US" altLang="zh-CN" b="0" i="0" dirty="0">
                <a:solidFill>
                  <a:srgbClr val="24292F"/>
                </a:solidFill>
                <a:effectLst/>
                <a:latin typeface="Times New Roman" panose="02020603050405020304" pitchFamily="18" charset="0"/>
                <a:cs typeface="Times New Roman" panose="02020603050405020304" pitchFamily="18" charset="0"/>
              </a:rPr>
              <a:t>: After obtaining the GMM estimates, statistical inference can be conducted to make statements about the precision and significance of the parameter estimates.</a:t>
            </a:r>
          </a:p>
        </p:txBody>
      </p:sp>
    </p:spTree>
    <p:extLst>
      <p:ext uri="{BB962C8B-B14F-4D97-AF65-F5344CB8AC3E}">
        <p14:creationId xmlns:p14="http://schemas.microsoft.com/office/powerpoint/2010/main" val="351094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96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43863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2.2  GMM Procedure</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 name="图片 2">
            <a:extLst>
              <a:ext uri="{FF2B5EF4-FFF2-40B4-BE49-F238E27FC236}">
                <a16:creationId xmlns:a16="http://schemas.microsoft.com/office/drawing/2014/main" id="{48516E4B-98EF-4A03-B25F-3DFED1A2ACF9}"/>
              </a:ext>
            </a:extLst>
          </p:cNvPr>
          <p:cNvPicPr>
            <a:picLocks noChangeAspect="1"/>
          </p:cNvPicPr>
          <p:nvPr/>
        </p:nvPicPr>
        <p:blipFill>
          <a:blip r:embed="rId3"/>
          <a:stretch>
            <a:fillRect/>
          </a:stretch>
        </p:blipFill>
        <p:spPr>
          <a:xfrm>
            <a:off x="718103" y="2590800"/>
            <a:ext cx="7707793" cy="2335200"/>
          </a:xfrm>
          <a:prstGeom prst="rect">
            <a:avLst/>
          </a:prstGeom>
        </p:spPr>
      </p:pic>
    </p:spTree>
    <p:extLst>
      <p:ext uri="{BB962C8B-B14F-4D97-AF65-F5344CB8AC3E}">
        <p14:creationId xmlns:p14="http://schemas.microsoft.com/office/powerpoint/2010/main" val="38600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96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119256275"/>
              </p:ext>
            </p:extLst>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33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43863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2.2  GMM Procedure</a:t>
            </a:r>
          </a:p>
        </p:txBody>
      </p:sp>
      <p:pic>
        <p:nvPicPr>
          <p:cNvPr id="3" name="图片 2">
            <a:extLst>
              <a:ext uri="{FF2B5EF4-FFF2-40B4-BE49-F238E27FC236}">
                <a16:creationId xmlns:a16="http://schemas.microsoft.com/office/drawing/2014/main" id="{221F221A-8535-43EB-93F1-212442E3372E}"/>
              </a:ext>
            </a:extLst>
          </p:cNvPr>
          <p:cNvPicPr>
            <a:picLocks noChangeAspect="1"/>
          </p:cNvPicPr>
          <p:nvPr/>
        </p:nvPicPr>
        <p:blipFill>
          <a:blip r:embed="rId3"/>
          <a:stretch>
            <a:fillRect/>
          </a:stretch>
        </p:blipFill>
        <p:spPr>
          <a:xfrm>
            <a:off x="587531" y="2133600"/>
            <a:ext cx="7968937" cy="4465925"/>
          </a:xfrm>
          <a:prstGeom prst="rect">
            <a:avLst/>
          </a:prstGeom>
        </p:spPr>
      </p:pic>
    </p:spTree>
    <p:extLst>
      <p:ext uri="{BB962C8B-B14F-4D97-AF65-F5344CB8AC3E}">
        <p14:creationId xmlns:p14="http://schemas.microsoft.com/office/powerpoint/2010/main" val="2275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4121280964"/>
              </p:ext>
            </p:extLst>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98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895344"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算法简介</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8" name="文本框 7">
            <a:extLst>
              <a:ext uri="{FF2B5EF4-FFF2-40B4-BE49-F238E27FC236}">
                <a16:creationId xmlns:a16="http://schemas.microsoft.com/office/drawing/2014/main" id="{CCFBA680-3577-4743-A4FB-6533D9997A81}"/>
              </a:ext>
            </a:extLst>
          </p:cNvPr>
          <p:cNvSpPr txBox="1"/>
          <p:nvPr/>
        </p:nvSpPr>
        <p:spPr>
          <a:xfrm>
            <a:off x="585316" y="2362200"/>
            <a:ext cx="8315594" cy="3693319"/>
          </a:xfrm>
          <a:prstGeom prst="rect">
            <a:avLst/>
          </a:prstGeom>
          <a:noFill/>
        </p:spPr>
        <p:txBody>
          <a:bodyPr wrap="square">
            <a:spAutoFit/>
          </a:bodyPr>
          <a:lstStyle/>
          <a:p>
            <a:pPr marL="214313" indent="-214313">
              <a:buFont typeface="Arial" panose="020B0604020202020204" pitchFamily="34" charset="0"/>
              <a:buChar char="•"/>
            </a:pPr>
            <a:endParaRPr lang="en-US" altLang="zh-CN" dirty="0">
              <a:solidFill>
                <a:srgbClr val="333333"/>
              </a:solidFill>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r>
              <a:rPr lang="zh-CN" altLang="en-US" dirty="0">
                <a:latin typeface="宋体" panose="02010600030101010101" pitchFamily="2" charset="-122"/>
                <a:ea typeface="宋体" panose="02010600030101010101" pitchFamily="2" charset="-122"/>
              </a:rPr>
              <a:t>主成分分析（</a:t>
            </a:r>
            <a:r>
              <a:rPr lang="en-US" altLang="zh-CN" dirty="0">
                <a:latin typeface="宋体" panose="02010600030101010101" pitchFamily="2" charset="-122"/>
                <a:ea typeface="宋体" panose="02010600030101010101" pitchFamily="2" charset="-122"/>
              </a:rPr>
              <a:t>Principal Component Analysis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 是一种统计方法。通过正交变换将一组可能存在相关性的变量转换为一组线性不相关的变量，转换后的这组变量叫主成分。</a:t>
            </a:r>
            <a:endParaRPr lang="en-US" altLang="zh-CN" dirty="0">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r>
              <a:rPr lang="en-US" altLang="zh-CN" dirty="0">
                <a:latin typeface="宋体" panose="02010600030101010101" pitchFamily="2" charset="-122"/>
                <a:ea typeface="宋体" panose="02010600030101010101" pitchFamily="2" charset="-122"/>
              </a:rPr>
              <a:t>PCA</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principle component analysis</a:t>
            </a:r>
            <a:r>
              <a:rPr lang="zh-CN" altLang="en-US" dirty="0">
                <a:latin typeface="宋体" panose="02010600030101010101" pitchFamily="2" charset="-122"/>
                <a:ea typeface="宋体" panose="02010600030101010101" pitchFamily="2" charset="-122"/>
              </a:rPr>
              <a:t>），即主成分分析法，是一个非监督的机器学习算法，是一种用于探索高维数据结构的技术，主要用于对数据的降维，通过降维可以发现更便于人理解的特征，加快对样本有价值信息的处理速度，此外还可以应用于可视化（降到二维）和去噪。</a:t>
            </a:r>
            <a:endParaRPr lang="en-US" altLang="zh-CN" dirty="0">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14313" indent="-214313">
              <a:buFont typeface="Arial" panose="020B0604020202020204" pitchFamily="34" charset="0"/>
              <a:buChar char="•"/>
            </a:pPr>
            <a:r>
              <a:rPr lang="zh-CN" altLang="en-US" dirty="0">
                <a:latin typeface="宋体" panose="02010600030101010101" pitchFamily="2" charset="-122"/>
                <a:ea typeface="宋体" panose="02010600030101010101" pitchFamily="2" charset="-122"/>
              </a:rPr>
              <a:t>例如，录音去噪、人脸识别、图像存储等； </a:t>
            </a:r>
            <a:r>
              <a:rPr lang="zh-CN" altLang="en-US" dirty="0">
                <a:solidFill>
                  <a:srgbClr val="FF0000"/>
                </a:solidFill>
                <a:latin typeface="宋体" panose="02010600030101010101" pitchFamily="2" charset="-122"/>
                <a:ea typeface="宋体" panose="02010600030101010101" pitchFamily="2" charset="-122"/>
              </a:rPr>
              <a:t>指标构建</a:t>
            </a:r>
            <a:r>
              <a:rPr lang="zh-CN" altLang="en-US" dirty="0">
                <a:latin typeface="宋体" panose="02010600030101010101" pitchFamily="2" charset="-122"/>
                <a:ea typeface="宋体" panose="02010600030101010101" pitchFamily="2" charset="-122"/>
              </a:rPr>
              <a:t>（经济波动性；股票市场波动性）</a:t>
            </a:r>
          </a:p>
        </p:txBody>
      </p:sp>
    </p:spTree>
    <p:extLst>
      <p:ext uri="{BB962C8B-B14F-4D97-AF65-F5344CB8AC3E}">
        <p14:creationId xmlns:p14="http://schemas.microsoft.com/office/powerpoint/2010/main" val="109080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72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074" name="Picture 2" descr="2-dimensional dataset with principal components">
            <a:extLst>
              <a:ext uri="{FF2B5EF4-FFF2-40B4-BE49-F238E27FC236}">
                <a16:creationId xmlns:a16="http://schemas.microsoft.com/office/drawing/2014/main" id="{EC67DAB9-332C-45EE-9E8B-E7AE4AC98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2133600"/>
            <a:ext cx="5867400" cy="44005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51">
            <a:extLst>
              <a:ext uri="{FF2B5EF4-FFF2-40B4-BE49-F238E27FC236}">
                <a16:creationId xmlns:a16="http://schemas.microsoft.com/office/drawing/2014/main" id="{5181C104-7764-4394-BA87-40A9BD9CA0BE}"/>
              </a:ext>
            </a:extLst>
          </p:cNvPr>
          <p:cNvSpPr txBox="1"/>
          <p:nvPr/>
        </p:nvSpPr>
        <p:spPr>
          <a:xfrm>
            <a:off x="585316" y="1211906"/>
            <a:ext cx="3076483"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3.1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算法简介</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004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7"/>
                                        </p:tgtEl>
                                        <p:attrNameLst>
                                          <p:attrName>style.visibility</p:attrName>
                                        </p:attrNameLst>
                                      </p:cBhvr>
                                      <p:to>
                                        <p:strVal val="visible"/>
                                      </p:to>
                                    </p:set>
                                    <p:anim calcmode="lin" valueType="num">
                                      <p:cBhvr>
                                        <p:cTn id="11"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7"/>
                                        </p:tgtEl>
                                        <p:attrNameLst>
                                          <p:attrName>ppt_y</p:attrName>
                                        </p:attrNameLst>
                                      </p:cBhvr>
                                      <p:tavLst>
                                        <p:tav tm="0">
                                          <p:val>
                                            <p:strVal val="#ppt_y"/>
                                          </p:val>
                                        </p:tav>
                                        <p:tav tm="100000">
                                          <p:val>
                                            <p:strVal val="#ppt_y"/>
                                          </p:val>
                                        </p:tav>
                                      </p:tavLst>
                                    </p:anim>
                                    <p:anim calcmode="lin" valueType="num">
                                      <p:cBhvr>
                                        <p:cTn id="13"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sp>
        <p:nvSpPr>
          <p:cNvPr id="9" name="文本框 8">
            <a:extLst>
              <a:ext uri="{FF2B5EF4-FFF2-40B4-BE49-F238E27FC236}">
                <a16:creationId xmlns:a16="http://schemas.microsoft.com/office/drawing/2014/main" id="{6D141EA4-8A65-4446-8F3C-C4C583682851}"/>
              </a:ext>
            </a:extLst>
          </p:cNvPr>
          <p:cNvSpPr txBox="1"/>
          <p:nvPr/>
        </p:nvSpPr>
        <p:spPr>
          <a:xfrm>
            <a:off x="609600" y="2228671"/>
            <a:ext cx="8198426" cy="1200329"/>
          </a:xfrm>
          <a:prstGeom prst="rect">
            <a:avLst/>
          </a:prstGeom>
          <a:noFill/>
        </p:spPr>
        <p:txBody>
          <a:bodyPr wrap="square">
            <a:spAutoFit/>
          </a:bodyPr>
          <a:lstStyle/>
          <a:p>
            <a:pPr algn="just">
              <a:buFont typeface="+mj-lt"/>
              <a:buAutoNum type="arabicPeriod"/>
            </a:pPr>
            <a:r>
              <a:rPr lang="zh-CN" altLang="en-US" b="0" i="0" dirty="0">
                <a:solidFill>
                  <a:srgbClr val="222222"/>
                </a:solidFill>
                <a:effectLst/>
                <a:latin typeface="宋体" panose="02010600030101010101" pitchFamily="2" charset="-122"/>
                <a:ea typeface="宋体" panose="02010600030101010101" pitchFamily="2" charset="-122"/>
              </a:rPr>
              <a:t>找到新的</a:t>
            </a:r>
            <a:r>
              <a:rPr lang="en-US" altLang="zh-CN" b="0" i="0" dirty="0">
                <a:solidFill>
                  <a:srgbClr val="222222"/>
                </a:solidFill>
                <a:effectLst/>
                <a:latin typeface="宋体" panose="02010600030101010101" pitchFamily="2" charset="-122"/>
                <a:ea typeface="宋体" panose="02010600030101010101" pitchFamily="2" charset="-122"/>
              </a:rPr>
              <a:t>base</a:t>
            </a:r>
            <a:r>
              <a:rPr lang="zh-CN" altLang="en-US" b="0" i="0" dirty="0">
                <a:solidFill>
                  <a:srgbClr val="222222"/>
                </a:solidFill>
                <a:effectLst/>
                <a:latin typeface="宋体" panose="02010600030101010101" pitchFamily="2" charset="-122"/>
                <a:ea typeface="宋体" panose="02010600030101010101" pitchFamily="2" charset="-122"/>
              </a:rPr>
              <a:t>，使得样本点们到</a:t>
            </a:r>
            <a:r>
              <a:rPr lang="en-US" altLang="zh-CN" b="0" i="0" dirty="0">
                <a:solidFill>
                  <a:srgbClr val="222222"/>
                </a:solidFill>
                <a:effectLst/>
                <a:latin typeface="宋体" panose="02010600030101010101" pitchFamily="2" charset="-122"/>
                <a:ea typeface="宋体" panose="02010600030101010101" pitchFamily="2" charset="-122"/>
              </a:rPr>
              <a:t>base</a:t>
            </a:r>
            <a:r>
              <a:rPr lang="zh-CN" altLang="en-US" b="0" i="0" dirty="0">
                <a:solidFill>
                  <a:srgbClr val="222222"/>
                </a:solidFill>
                <a:effectLst/>
                <a:latin typeface="宋体" panose="02010600030101010101" pitchFamily="2" charset="-122"/>
                <a:ea typeface="宋体" panose="02010600030101010101" pitchFamily="2" charset="-122"/>
              </a:rPr>
              <a:t>的投影点们在新</a:t>
            </a:r>
            <a:r>
              <a:rPr lang="en-US" altLang="zh-CN" b="0" i="0" dirty="0">
                <a:solidFill>
                  <a:srgbClr val="222222"/>
                </a:solidFill>
                <a:effectLst/>
                <a:latin typeface="宋体" panose="02010600030101010101" pitchFamily="2" charset="-122"/>
                <a:ea typeface="宋体" panose="02010600030101010101" pitchFamily="2" charset="-122"/>
              </a:rPr>
              <a:t>base</a:t>
            </a:r>
            <a:r>
              <a:rPr lang="zh-CN" altLang="en-US" b="0" i="0" dirty="0">
                <a:solidFill>
                  <a:srgbClr val="222222"/>
                </a:solidFill>
                <a:effectLst/>
                <a:latin typeface="宋体" panose="02010600030101010101" pitchFamily="2" charset="-122"/>
                <a:ea typeface="宋体" panose="02010600030101010101" pitchFamily="2" charset="-122"/>
              </a:rPr>
              <a:t>下的分布数值方差最大，差异最大即信息最多</a:t>
            </a:r>
            <a:endParaRPr lang="en-US" altLang="zh-CN" b="0" i="0" dirty="0">
              <a:solidFill>
                <a:srgbClr val="222222"/>
              </a:solidFill>
              <a:effectLst/>
              <a:latin typeface="宋体" panose="02010600030101010101" pitchFamily="2" charset="-122"/>
              <a:ea typeface="宋体" panose="02010600030101010101" pitchFamily="2" charset="-122"/>
            </a:endParaRPr>
          </a:p>
          <a:p>
            <a:pPr algn="just">
              <a:buFont typeface="+mj-lt"/>
              <a:buAutoNum type="arabicPeriod"/>
            </a:pPr>
            <a:r>
              <a:rPr lang="zh-CN" altLang="en-US" b="0" i="0" dirty="0">
                <a:solidFill>
                  <a:srgbClr val="222222"/>
                </a:solidFill>
                <a:effectLst/>
                <a:latin typeface="宋体" panose="02010600030101010101" pitchFamily="2" charset="-122"/>
                <a:ea typeface="宋体" panose="02010600030101010101" pitchFamily="2" charset="-122"/>
              </a:rPr>
              <a:t>找到新的</a:t>
            </a:r>
            <a:r>
              <a:rPr lang="en-US" altLang="zh-CN" b="0" i="0" dirty="0">
                <a:solidFill>
                  <a:srgbClr val="222222"/>
                </a:solidFill>
                <a:effectLst/>
                <a:latin typeface="宋体" panose="02010600030101010101" pitchFamily="2" charset="-122"/>
                <a:ea typeface="宋体" panose="02010600030101010101" pitchFamily="2" charset="-122"/>
              </a:rPr>
              <a:t>base</a:t>
            </a:r>
            <a:r>
              <a:rPr lang="zh-CN" altLang="en-US" b="0" i="0" dirty="0">
                <a:solidFill>
                  <a:srgbClr val="222222"/>
                </a:solidFill>
                <a:effectLst/>
                <a:latin typeface="宋体" panose="02010600030101010101" pitchFamily="2" charset="-122"/>
                <a:ea typeface="宋体" panose="02010600030101010101" pitchFamily="2" charset="-122"/>
              </a:rPr>
              <a:t>，使得样本点们到</a:t>
            </a:r>
            <a:r>
              <a:rPr lang="en-US" altLang="zh-CN" b="0" i="0" dirty="0">
                <a:solidFill>
                  <a:srgbClr val="222222"/>
                </a:solidFill>
                <a:effectLst/>
                <a:latin typeface="宋体" panose="02010600030101010101" pitchFamily="2" charset="-122"/>
                <a:ea typeface="宋体" panose="02010600030101010101" pitchFamily="2" charset="-122"/>
              </a:rPr>
              <a:t>base</a:t>
            </a:r>
            <a:r>
              <a:rPr lang="zh-CN" altLang="en-US" b="0" i="0" dirty="0">
                <a:solidFill>
                  <a:srgbClr val="222222"/>
                </a:solidFill>
                <a:effectLst/>
                <a:latin typeface="宋体" panose="02010600030101010101" pitchFamily="2" charset="-122"/>
                <a:ea typeface="宋体" panose="02010600030101010101" pitchFamily="2" charset="-122"/>
              </a:rPr>
              <a:t>的投影距离平方和最小，都很小那丢弃后损失的信息就少了。</a:t>
            </a:r>
          </a:p>
        </p:txBody>
      </p:sp>
      <p:pic>
        <p:nvPicPr>
          <p:cNvPr id="4" name="图片 3">
            <a:extLst>
              <a:ext uri="{FF2B5EF4-FFF2-40B4-BE49-F238E27FC236}">
                <a16:creationId xmlns:a16="http://schemas.microsoft.com/office/drawing/2014/main" id="{91CEBCED-8D68-4E53-B007-65CC53DF2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141" y="3810001"/>
            <a:ext cx="5353859" cy="2671972"/>
          </a:xfrm>
          <a:prstGeom prst="rect">
            <a:avLst/>
          </a:prstGeom>
        </p:spPr>
      </p:pic>
      <p:sp>
        <p:nvSpPr>
          <p:cNvPr id="11" name="TextBox 51">
            <a:extLst>
              <a:ext uri="{FF2B5EF4-FFF2-40B4-BE49-F238E27FC236}">
                <a16:creationId xmlns:a16="http://schemas.microsoft.com/office/drawing/2014/main" id="{55849FFD-DC4F-465E-8C40-EF7F4108EC72}"/>
              </a:ext>
            </a:extLst>
          </p:cNvPr>
          <p:cNvSpPr txBox="1"/>
          <p:nvPr/>
        </p:nvSpPr>
        <p:spPr>
          <a:xfrm>
            <a:off x="585316" y="1211906"/>
            <a:ext cx="3076483"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3.1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算法简介</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453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4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11"/>
                                        </p:tgtEl>
                                        <p:attrNameLst>
                                          <p:attrName>ppt_y</p:attrName>
                                        </p:attrNameLst>
                                      </p:cBhvr>
                                      <p:tavLst>
                                        <p:tav tm="0">
                                          <p:val>
                                            <p:strVal val="#ppt_y"/>
                                          </p:val>
                                        </p:tav>
                                        <p:tav tm="100000">
                                          <p:val>
                                            <p:strVal val="#ppt_y"/>
                                          </p:val>
                                        </p:tav>
                                      </p:tavLst>
                                    </p:anim>
                                    <p:anim calcmode="lin" valueType="num">
                                      <p:cBhvr>
                                        <p:cTn id="13" dur="4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 name="图片 2">
            <a:extLst>
              <a:ext uri="{FF2B5EF4-FFF2-40B4-BE49-F238E27FC236}">
                <a16:creationId xmlns:a16="http://schemas.microsoft.com/office/drawing/2014/main" id="{C4FE7E1B-F502-4533-8623-251F16C55CA3}"/>
              </a:ext>
            </a:extLst>
          </p:cNvPr>
          <p:cNvPicPr>
            <a:picLocks noChangeAspect="1"/>
          </p:cNvPicPr>
          <p:nvPr/>
        </p:nvPicPr>
        <p:blipFill>
          <a:blip r:embed="rId3"/>
          <a:stretch>
            <a:fillRect/>
          </a:stretch>
        </p:blipFill>
        <p:spPr>
          <a:xfrm>
            <a:off x="1126567" y="3610973"/>
            <a:ext cx="5724496" cy="2083663"/>
          </a:xfrm>
          <a:prstGeom prst="rect">
            <a:avLst/>
          </a:prstGeom>
          <a:ln>
            <a:noFill/>
          </a:ln>
          <a:effectLst>
            <a:outerShdw blurRad="292100" dist="139700" dir="2700000" algn="tl" rotWithShape="0">
              <a:srgbClr val="333333">
                <a:alpha val="65000"/>
              </a:srgbClr>
            </a:outerShdw>
          </a:effectLst>
        </p:spPr>
      </p:pic>
      <p:sp>
        <p:nvSpPr>
          <p:cNvPr id="8" name="文本框 7">
            <a:extLst>
              <a:ext uri="{FF2B5EF4-FFF2-40B4-BE49-F238E27FC236}">
                <a16:creationId xmlns:a16="http://schemas.microsoft.com/office/drawing/2014/main" id="{ACC7A0A6-C6B4-4200-A6F6-93B607FA8E27}"/>
              </a:ext>
            </a:extLst>
          </p:cNvPr>
          <p:cNvSpPr txBox="1"/>
          <p:nvPr/>
        </p:nvSpPr>
        <p:spPr>
          <a:xfrm>
            <a:off x="381000" y="6172200"/>
            <a:ext cx="6934200" cy="369332"/>
          </a:xfrm>
          <a:prstGeom prst="rect">
            <a:avLst/>
          </a:prstGeom>
          <a:noFill/>
        </p:spPr>
        <p:txBody>
          <a:bodyPr wrap="square">
            <a:spAutoFit/>
          </a:bodyPr>
          <a:lstStyle/>
          <a:p>
            <a:r>
              <a:rPr lang="en-US" altLang="zh-CN" dirty="0"/>
              <a:t>Source: </a:t>
            </a:r>
            <a:r>
              <a:rPr lang="zh-CN" altLang="en-US" dirty="0"/>
              <a:t>https://zhuanlan.zhihu.com/p/473417003</a:t>
            </a:r>
          </a:p>
        </p:txBody>
      </p:sp>
      <p:sp>
        <p:nvSpPr>
          <p:cNvPr id="10" name="文本框 9">
            <a:extLst>
              <a:ext uri="{FF2B5EF4-FFF2-40B4-BE49-F238E27FC236}">
                <a16:creationId xmlns:a16="http://schemas.microsoft.com/office/drawing/2014/main" id="{8435D917-4BBB-4A98-AD18-16E99747EFFE}"/>
              </a:ext>
            </a:extLst>
          </p:cNvPr>
          <p:cNvSpPr txBox="1"/>
          <p:nvPr/>
        </p:nvSpPr>
        <p:spPr>
          <a:xfrm>
            <a:off x="739411" y="2088536"/>
            <a:ext cx="4848699" cy="923330"/>
          </a:xfrm>
          <a:prstGeom prst="rect">
            <a:avLst/>
          </a:prstGeom>
          <a:noFill/>
        </p:spPr>
        <p:txBody>
          <a:bodyPr wrap="square">
            <a:spAutoFit/>
          </a:bodyPr>
          <a:lstStyle/>
          <a:p>
            <a:pPr marL="214313" indent="-214313">
              <a:buFont typeface="Arial" panose="020B0604020202020204" pitchFamily="34" charset="0"/>
              <a:buChar char="•"/>
            </a:pPr>
            <a:r>
              <a:rPr lang="zh-CN" altLang="en-US" dirty="0">
                <a:solidFill>
                  <a:srgbClr val="121212"/>
                </a:solidFill>
                <a:effectLst/>
                <a:latin typeface="宋体" panose="02010600030101010101" pitchFamily="2" charset="-122"/>
                <a:ea typeface="宋体" panose="02010600030101010101" pitchFamily="2" charset="-122"/>
              </a:rPr>
              <a:t>协方差为正，两变量变化趋势相同；</a:t>
            </a:r>
          </a:p>
          <a:p>
            <a:pPr marL="214313" indent="-214313">
              <a:buFont typeface="Arial" panose="020B0604020202020204" pitchFamily="34" charset="0"/>
              <a:buChar char="•"/>
            </a:pPr>
            <a:r>
              <a:rPr lang="zh-CN" altLang="en-US" dirty="0">
                <a:solidFill>
                  <a:srgbClr val="121212"/>
                </a:solidFill>
                <a:effectLst/>
                <a:latin typeface="宋体" panose="02010600030101010101" pitchFamily="2" charset="-122"/>
                <a:ea typeface="宋体" panose="02010600030101010101" pitchFamily="2" charset="-122"/>
              </a:rPr>
              <a:t>协方差为负，变化趋势相反；</a:t>
            </a:r>
          </a:p>
          <a:p>
            <a:pPr marL="214313" indent="-214313">
              <a:buFont typeface="Arial" panose="020B0604020202020204" pitchFamily="34" charset="0"/>
              <a:buChar char="•"/>
            </a:pPr>
            <a:r>
              <a:rPr lang="zh-CN" altLang="en-US" dirty="0">
                <a:solidFill>
                  <a:srgbClr val="121212"/>
                </a:solidFill>
                <a:effectLst/>
                <a:latin typeface="宋体" panose="02010600030101010101" pitchFamily="2" charset="-122"/>
                <a:ea typeface="宋体" panose="02010600030101010101" pitchFamily="2" charset="-122"/>
              </a:rPr>
              <a:t>协方差为</a:t>
            </a:r>
            <a:r>
              <a:rPr lang="en-US" altLang="zh-CN" dirty="0">
                <a:solidFill>
                  <a:srgbClr val="121212"/>
                </a:solidFill>
                <a:effectLst/>
                <a:latin typeface="宋体" panose="02010600030101010101" pitchFamily="2" charset="-122"/>
                <a:ea typeface="宋体" panose="02010600030101010101" pitchFamily="2" charset="-122"/>
              </a:rPr>
              <a:t>0</a:t>
            </a:r>
            <a:r>
              <a:rPr lang="zh-CN" altLang="en-US" dirty="0">
                <a:solidFill>
                  <a:srgbClr val="121212"/>
                </a:solidFill>
                <a:effectLst/>
                <a:latin typeface="宋体" panose="02010600030101010101" pitchFamily="2" charset="-122"/>
                <a:ea typeface="宋体" panose="02010600030101010101" pitchFamily="2" charset="-122"/>
              </a:rPr>
              <a:t>，两变量是独立的，不相关。</a:t>
            </a:r>
          </a:p>
        </p:txBody>
      </p:sp>
      <p:pic>
        <p:nvPicPr>
          <p:cNvPr id="11" name="图片 10">
            <a:extLst>
              <a:ext uri="{FF2B5EF4-FFF2-40B4-BE49-F238E27FC236}">
                <a16:creationId xmlns:a16="http://schemas.microsoft.com/office/drawing/2014/main" id="{3FC77BBD-CA2F-4B79-9606-CF25CAE47BC2}"/>
              </a:ext>
            </a:extLst>
          </p:cNvPr>
          <p:cNvPicPr>
            <a:picLocks noChangeAspect="1"/>
          </p:cNvPicPr>
          <p:nvPr/>
        </p:nvPicPr>
        <p:blipFill>
          <a:blip r:embed="rId4"/>
          <a:stretch>
            <a:fillRect/>
          </a:stretch>
        </p:blipFill>
        <p:spPr>
          <a:xfrm>
            <a:off x="6105955" y="2105163"/>
            <a:ext cx="2298634" cy="931429"/>
          </a:xfrm>
          <a:prstGeom prst="rect">
            <a:avLst/>
          </a:prstGeom>
          <a:ln>
            <a:noFill/>
          </a:ln>
          <a:effectLst>
            <a:outerShdw blurRad="292100" dist="139700" dir="2700000" algn="tl" rotWithShape="0">
              <a:srgbClr val="333333">
                <a:alpha val="65000"/>
              </a:srgbClr>
            </a:outerShdw>
          </a:effectLst>
        </p:spPr>
      </p:pic>
      <p:sp>
        <p:nvSpPr>
          <p:cNvPr id="9" name="TextBox 51">
            <a:extLst>
              <a:ext uri="{FF2B5EF4-FFF2-40B4-BE49-F238E27FC236}">
                <a16:creationId xmlns:a16="http://schemas.microsoft.com/office/drawing/2014/main" id="{7A73BC06-71E8-477F-A401-23A607C97657}"/>
              </a:ext>
            </a:extLst>
          </p:cNvPr>
          <p:cNvSpPr txBox="1"/>
          <p:nvPr/>
        </p:nvSpPr>
        <p:spPr>
          <a:xfrm>
            <a:off x="585316" y="1211906"/>
            <a:ext cx="4881465"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3.2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算法原理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协方差</a:t>
            </a:r>
          </a:p>
        </p:txBody>
      </p:sp>
    </p:spTree>
    <p:extLst>
      <p:ext uri="{BB962C8B-B14F-4D97-AF65-F5344CB8AC3E}">
        <p14:creationId xmlns:p14="http://schemas.microsoft.com/office/powerpoint/2010/main" val="390713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9"/>
                                        </p:tgtEl>
                                        <p:attrNameLst>
                                          <p:attrName>style.visibility</p:attrName>
                                        </p:attrNameLst>
                                      </p:cBhvr>
                                      <p:to>
                                        <p:strVal val="visible"/>
                                      </p:to>
                                    </p:set>
                                    <p:anim calcmode="lin" valueType="num">
                                      <p:cBhvr>
                                        <p:cTn id="11"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9"/>
                                        </p:tgtEl>
                                        <p:attrNameLst>
                                          <p:attrName>ppt_y</p:attrName>
                                        </p:attrNameLst>
                                      </p:cBhvr>
                                      <p:tavLst>
                                        <p:tav tm="0">
                                          <p:val>
                                            <p:strVal val="#ppt_y"/>
                                          </p:val>
                                        </p:tav>
                                        <p:tav tm="100000">
                                          <p:val>
                                            <p:strVal val="#ppt_y"/>
                                          </p:val>
                                        </p:tav>
                                      </p:tavLst>
                                    </p:anim>
                                    <p:anim calcmode="lin" valueType="num">
                                      <p:cBhvr>
                                        <p:cTn id="13"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5" name="图片 4">
            <a:extLst>
              <a:ext uri="{FF2B5EF4-FFF2-40B4-BE49-F238E27FC236}">
                <a16:creationId xmlns:a16="http://schemas.microsoft.com/office/drawing/2014/main" id="{C0F1A3F8-AADD-4BE8-B9F9-F726FF14851C}"/>
              </a:ext>
            </a:extLst>
          </p:cNvPr>
          <p:cNvPicPr>
            <a:picLocks noChangeAspect="1"/>
          </p:cNvPicPr>
          <p:nvPr/>
        </p:nvPicPr>
        <p:blipFill>
          <a:blip r:embed="rId3"/>
          <a:stretch>
            <a:fillRect/>
          </a:stretch>
        </p:blipFill>
        <p:spPr>
          <a:xfrm>
            <a:off x="1066800" y="2438400"/>
            <a:ext cx="5855654" cy="3365661"/>
          </a:xfrm>
          <a:prstGeom prst="rect">
            <a:avLst/>
          </a:prstGeom>
        </p:spPr>
      </p:pic>
      <p:sp>
        <p:nvSpPr>
          <p:cNvPr id="6" name="TextBox 51">
            <a:extLst>
              <a:ext uri="{FF2B5EF4-FFF2-40B4-BE49-F238E27FC236}">
                <a16:creationId xmlns:a16="http://schemas.microsoft.com/office/drawing/2014/main" id="{CA398DE7-9641-498E-B3B4-4F5DC4458989}"/>
              </a:ext>
            </a:extLst>
          </p:cNvPr>
          <p:cNvSpPr txBox="1"/>
          <p:nvPr/>
        </p:nvSpPr>
        <p:spPr>
          <a:xfrm>
            <a:off x="585316" y="1211906"/>
            <a:ext cx="5602816"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3.2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算法原理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协方差矩阵</a:t>
            </a:r>
          </a:p>
        </p:txBody>
      </p:sp>
    </p:spTree>
    <p:extLst>
      <p:ext uri="{BB962C8B-B14F-4D97-AF65-F5344CB8AC3E}">
        <p14:creationId xmlns:p14="http://schemas.microsoft.com/office/powerpoint/2010/main" val="83183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calcmode="lin" valueType="num">
                                      <p:cBhvr>
                                        <p:cTn id="11"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
                                        </p:tgtEl>
                                        <p:attrNameLst>
                                          <p:attrName>ppt_y</p:attrName>
                                        </p:attrNameLst>
                                      </p:cBhvr>
                                      <p:tavLst>
                                        <p:tav tm="0">
                                          <p:val>
                                            <p:strVal val="#ppt_y"/>
                                          </p:val>
                                        </p:tav>
                                        <p:tav tm="100000">
                                          <p:val>
                                            <p:strVal val="#ppt_y"/>
                                          </p:val>
                                        </p:tav>
                                      </p:tavLst>
                                    </p:anim>
                                    <p:anim calcmode="lin" valueType="num">
                                      <p:cBhvr>
                                        <p:cTn id="13"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bwMode="auto">
          <a:xfrm flipH="1">
            <a:off x="739411" y="1473516"/>
            <a:ext cx="742289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 name="图片 2">
            <a:extLst>
              <a:ext uri="{FF2B5EF4-FFF2-40B4-BE49-F238E27FC236}">
                <a16:creationId xmlns:a16="http://schemas.microsoft.com/office/drawing/2014/main" id="{F9E3AE29-0E09-4B33-990B-AD0346ED3FBE}"/>
              </a:ext>
            </a:extLst>
          </p:cNvPr>
          <p:cNvPicPr>
            <a:picLocks noChangeAspect="1"/>
          </p:cNvPicPr>
          <p:nvPr/>
        </p:nvPicPr>
        <p:blipFill>
          <a:blip r:embed="rId3"/>
          <a:stretch>
            <a:fillRect/>
          </a:stretch>
        </p:blipFill>
        <p:spPr>
          <a:xfrm>
            <a:off x="640840" y="2035969"/>
            <a:ext cx="7398090" cy="2555585"/>
          </a:xfrm>
          <a:prstGeom prst="rect">
            <a:avLst/>
          </a:prstGeom>
        </p:spPr>
      </p:pic>
      <p:sp>
        <p:nvSpPr>
          <p:cNvPr id="6" name="TextBox 51">
            <a:extLst>
              <a:ext uri="{FF2B5EF4-FFF2-40B4-BE49-F238E27FC236}">
                <a16:creationId xmlns:a16="http://schemas.microsoft.com/office/drawing/2014/main" id="{08D08CE7-7F1D-4668-9180-8C5DEBAB069E}"/>
              </a:ext>
            </a:extLst>
          </p:cNvPr>
          <p:cNvSpPr txBox="1"/>
          <p:nvPr/>
        </p:nvSpPr>
        <p:spPr>
          <a:xfrm>
            <a:off x="585316" y="1211906"/>
            <a:ext cx="5602816"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3.2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算法原理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协方差矩阵</a:t>
            </a:r>
          </a:p>
        </p:txBody>
      </p:sp>
    </p:spTree>
    <p:extLst>
      <p:ext uri="{BB962C8B-B14F-4D97-AF65-F5344CB8AC3E}">
        <p14:creationId xmlns:p14="http://schemas.microsoft.com/office/powerpoint/2010/main" val="117999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10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500"/>
                                        <p:tgtEl>
                                          <p:spTgt spid="54"/>
                                        </p:tgtEl>
                                      </p:cBhvr>
                                    </p:animEffect>
                                  </p:childTnLst>
                                </p:cTn>
                              </p:par>
                            </p:childTnLst>
                          </p:cTn>
                        </p:par>
                        <p:par>
                          <p:cTn id="8" fill="hold">
                            <p:stCondLst>
                              <p:cond delay="600"/>
                            </p:stCondLst>
                            <p:childTnLst>
                              <p:par>
                                <p:cTn id="9" presetID="22" presetClass="entr" presetSubtype="4"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down)">
                                      <p:cBhvr>
                                        <p:cTn id="11" dur="500"/>
                                        <p:tgtEl>
                                          <p:spTgt spid="84"/>
                                        </p:tgtEl>
                                      </p:cBhvr>
                                    </p:animEffect>
                                  </p:childTnLst>
                                </p:cTn>
                              </p:par>
                            </p:childTnLst>
                          </p:cTn>
                        </p:par>
                        <p:par>
                          <p:cTn id="12" fill="hold">
                            <p:stCondLst>
                              <p:cond delay="11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p:cTn id="15"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6"/>
                                        </p:tgtEl>
                                        <p:attrNameLst>
                                          <p:attrName>ppt_y</p:attrName>
                                        </p:attrNameLst>
                                      </p:cBhvr>
                                      <p:tavLst>
                                        <p:tav tm="0">
                                          <p:val>
                                            <p:strVal val="#ppt_y"/>
                                          </p:val>
                                        </p:tav>
                                        <p:tav tm="100000">
                                          <p:val>
                                            <p:strVal val="#ppt_y"/>
                                          </p:val>
                                        </p:tav>
                                      </p:tavLst>
                                    </p:anim>
                                    <p:anim calcmode="lin" valueType="num">
                                      <p:cBhvr>
                                        <p:cTn id="17"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bwMode="auto">
          <a:xfrm flipH="1">
            <a:off x="739411" y="1473516"/>
            <a:ext cx="7422893"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3" name="图片 2">
            <a:extLst>
              <a:ext uri="{FF2B5EF4-FFF2-40B4-BE49-F238E27FC236}">
                <a16:creationId xmlns:a16="http://schemas.microsoft.com/office/drawing/2014/main" id="{6309254B-276B-408B-9F4D-50169CD25935}"/>
              </a:ext>
            </a:extLst>
          </p:cNvPr>
          <p:cNvPicPr>
            <a:picLocks noChangeAspect="1"/>
          </p:cNvPicPr>
          <p:nvPr/>
        </p:nvPicPr>
        <p:blipFill>
          <a:blip r:embed="rId3"/>
          <a:stretch>
            <a:fillRect/>
          </a:stretch>
        </p:blipFill>
        <p:spPr>
          <a:xfrm>
            <a:off x="152400" y="4065395"/>
            <a:ext cx="7243763" cy="2528888"/>
          </a:xfrm>
          <a:prstGeom prst="rect">
            <a:avLst/>
          </a:prstGeom>
        </p:spPr>
      </p:pic>
      <p:pic>
        <p:nvPicPr>
          <p:cNvPr id="6" name="图片 5">
            <a:extLst>
              <a:ext uri="{FF2B5EF4-FFF2-40B4-BE49-F238E27FC236}">
                <a16:creationId xmlns:a16="http://schemas.microsoft.com/office/drawing/2014/main" id="{611BC252-1EEF-42CF-9192-DDBE3556116F}"/>
              </a:ext>
            </a:extLst>
          </p:cNvPr>
          <p:cNvPicPr>
            <a:picLocks noChangeAspect="1"/>
          </p:cNvPicPr>
          <p:nvPr/>
        </p:nvPicPr>
        <p:blipFill>
          <a:blip r:embed="rId4"/>
          <a:stretch>
            <a:fillRect/>
          </a:stretch>
        </p:blipFill>
        <p:spPr>
          <a:xfrm>
            <a:off x="1447800" y="2197067"/>
            <a:ext cx="5478103" cy="1406387"/>
          </a:xfrm>
          <a:prstGeom prst="rect">
            <a:avLst/>
          </a:prstGeom>
        </p:spPr>
      </p:pic>
      <p:sp>
        <p:nvSpPr>
          <p:cNvPr id="7" name="TextBox 51">
            <a:extLst>
              <a:ext uri="{FF2B5EF4-FFF2-40B4-BE49-F238E27FC236}">
                <a16:creationId xmlns:a16="http://schemas.microsoft.com/office/drawing/2014/main" id="{AC4DA0B8-EF80-4F22-9329-D33F05E1EDA0}"/>
              </a:ext>
            </a:extLst>
          </p:cNvPr>
          <p:cNvSpPr txBox="1"/>
          <p:nvPr/>
        </p:nvSpPr>
        <p:spPr>
          <a:xfrm>
            <a:off x="585316" y="1211906"/>
            <a:ext cx="8855309"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3.3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算法原理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显示解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奇异值分解（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SVD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678183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10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500"/>
                                        <p:tgtEl>
                                          <p:spTgt spid="54"/>
                                        </p:tgtEl>
                                      </p:cBhvr>
                                    </p:animEffect>
                                  </p:childTnLst>
                                </p:cTn>
                              </p:par>
                            </p:childTnLst>
                          </p:cTn>
                        </p:par>
                        <p:par>
                          <p:cTn id="8" fill="hold">
                            <p:stCondLst>
                              <p:cond delay="600"/>
                            </p:stCondLst>
                            <p:childTnLst>
                              <p:par>
                                <p:cTn id="9" presetID="22" presetClass="entr" presetSubtype="4" fill="hold" grpId="0" nodeType="afterEffect">
                                  <p:stCondLst>
                                    <p:cond delay="0"/>
                                  </p:stCondLst>
                                  <p:childTnLst>
                                    <p:set>
                                      <p:cBhvr>
                                        <p:cTn id="10" dur="1" fill="hold">
                                          <p:stCondLst>
                                            <p:cond delay="0"/>
                                          </p:stCondLst>
                                        </p:cTn>
                                        <p:tgtEl>
                                          <p:spTgt spid="84"/>
                                        </p:tgtEl>
                                        <p:attrNameLst>
                                          <p:attrName>style.visibility</p:attrName>
                                        </p:attrNameLst>
                                      </p:cBhvr>
                                      <p:to>
                                        <p:strVal val="visible"/>
                                      </p:to>
                                    </p:set>
                                    <p:animEffect transition="in" filter="wipe(down)">
                                      <p:cBhvr>
                                        <p:cTn id="11" dur="500"/>
                                        <p:tgtEl>
                                          <p:spTgt spid="84"/>
                                        </p:tgtEl>
                                      </p:cBhvr>
                                    </p:animEffect>
                                  </p:childTnLst>
                                </p:cTn>
                              </p:par>
                            </p:childTnLst>
                          </p:cTn>
                        </p:par>
                        <p:par>
                          <p:cTn id="12" fill="hold">
                            <p:stCondLst>
                              <p:cond delay="11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 calcmode="lin" valueType="num">
                                      <p:cBhvr>
                                        <p:cTn id="15" dur="4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16" dur="400" fill="hold"/>
                                        <p:tgtEl>
                                          <p:spTgt spid="7"/>
                                        </p:tgtEl>
                                        <p:attrNameLst>
                                          <p:attrName>ppt_y</p:attrName>
                                        </p:attrNameLst>
                                      </p:cBhvr>
                                      <p:tavLst>
                                        <p:tav tm="0">
                                          <p:val>
                                            <p:strVal val="#ppt_y"/>
                                          </p:val>
                                        </p:tav>
                                        <p:tav tm="100000">
                                          <p:val>
                                            <p:strVal val="#ppt_y"/>
                                          </p:val>
                                        </p:tav>
                                      </p:tavLst>
                                    </p:anim>
                                    <p:anim calcmode="lin" valueType="num">
                                      <p:cBhvr>
                                        <p:cTn id="17" dur="4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8" dur="4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9" dur="4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3.4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算法优缺点总结</a:t>
            </a:r>
          </a:p>
        </p:txBody>
      </p:sp>
      <p:sp>
        <p:nvSpPr>
          <p:cNvPr id="3" name="Rectangle 1">
            <a:extLst>
              <a:ext uri="{FF2B5EF4-FFF2-40B4-BE49-F238E27FC236}">
                <a16:creationId xmlns:a16="http://schemas.microsoft.com/office/drawing/2014/main" id="{6AECD2ED-224E-486A-96E0-335092E77EDD}"/>
              </a:ext>
            </a:extLst>
          </p:cNvPr>
          <p:cNvSpPr>
            <a:spLocks noChangeArrowheads="1"/>
          </p:cNvSpPr>
          <p:nvPr/>
        </p:nvSpPr>
        <p:spPr bwMode="auto">
          <a:xfrm>
            <a:off x="685800" y="2200294"/>
            <a:ext cx="7391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优点 </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仅仅需要以方差衡量信息量，不受数据集以外的因素影响。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各主成分之间正交，可消除原始数据成分间的相互影响的因素。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计算方法简单，主要运算是特征值求解，易于实现。</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缺点 </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主成分各个特征维度的含义具有一定的模糊性，不如原始样本特征的解释性强。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方差小的非主成分也可能含有对样本差异的重要信息，因降维丢弃可能对后续数据处理有影响。</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020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173993"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1.1 MLE</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简介</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7" name="Picture 2">
            <a:extLst>
              <a:ext uri="{FF2B5EF4-FFF2-40B4-BE49-F238E27FC236}">
                <a16:creationId xmlns:a16="http://schemas.microsoft.com/office/drawing/2014/main" id="{6C72516F-B4AC-47C2-A950-27E5370875CC}"/>
              </a:ext>
            </a:extLst>
          </p:cNvPr>
          <p:cNvPicPr>
            <a:picLocks noChangeAspect="1" noChangeArrowheads="1"/>
          </p:cNvPicPr>
          <p:nvPr/>
        </p:nvPicPr>
        <p:blipFill>
          <a:blip r:embed="rId3"/>
          <a:srcRect/>
          <a:stretch>
            <a:fillRect/>
          </a:stretch>
        </p:blipFill>
        <p:spPr bwMode="auto">
          <a:xfrm>
            <a:off x="1371600" y="1981200"/>
            <a:ext cx="6324386" cy="4595348"/>
          </a:xfrm>
          <a:prstGeom prst="rect">
            <a:avLst/>
          </a:prstGeom>
          <a:noFill/>
          <a:ln w="9525">
            <a:noFill/>
            <a:miter lim="800000"/>
            <a:headEnd/>
            <a:tailEnd/>
          </a:ln>
          <a:effectLst/>
        </p:spPr>
      </p:pic>
    </p:spTree>
    <p:extLst>
      <p:ext uri="{BB962C8B-B14F-4D97-AF65-F5344CB8AC3E}">
        <p14:creationId xmlns:p14="http://schemas.microsoft.com/office/powerpoint/2010/main" val="132772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68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3.5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算法的经济学应用</a:t>
            </a:r>
          </a:p>
        </p:txBody>
      </p:sp>
      <p:pic>
        <p:nvPicPr>
          <p:cNvPr id="4" name="图片 3">
            <a:extLst>
              <a:ext uri="{FF2B5EF4-FFF2-40B4-BE49-F238E27FC236}">
                <a16:creationId xmlns:a16="http://schemas.microsoft.com/office/drawing/2014/main" id="{2184A386-0EAA-4EF1-92FE-266B21442C67}"/>
              </a:ext>
            </a:extLst>
          </p:cNvPr>
          <p:cNvPicPr>
            <a:picLocks noChangeAspect="1"/>
          </p:cNvPicPr>
          <p:nvPr/>
        </p:nvPicPr>
        <p:blipFill>
          <a:blip r:embed="rId3"/>
          <a:stretch>
            <a:fillRect/>
          </a:stretch>
        </p:blipFill>
        <p:spPr>
          <a:xfrm>
            <a:off x="575163" y="2362200"/>
            <a:ext cx="8126318" cy="3656012"/>
          </a:xfrm>
          <a:prstGeom prst="rect">
            <a:avLst/>
          </a:prstGeom>
        </p:spPr>
      </p:pic>
    </p:spTree>
    <p:extLst>
      <p:ext uri="{BB962C8B-B14F-4D97-AF65-F5344CB8AC3E}">
        <p14:creationId xmlns:p14="http://schemas.microsoft.com/office/powerpoint/2010/main" val="2064602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3.5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算法的经济学应用</a:t>
            </a:r>
          </a:p>
        </p:txBody>
      </p:sp>
      <p:sp>
        <p:nvSpPr>
          <p:cNvPr id="3" name="文本框 2">
            <a:extLst>
              <a:ext uri="{FF2B5EF4-FFF2-40B4-BE49-F238E27FC236}">
                <a16:creationId xmlns:a16="http://schemas.microsoft.com/office/drawing/2014/main" id="{783DA171-5A50-4E84-A9DA-49B8F6DFA5C9}"/>
              </a:ext>
            </a:extLst>
          </p:cNvPr>
          <p:cNvSpPr txBox="1"/>
          <p:nvPr/>
        </p:nvSpPr>
        <p:spPr>
          <a:xfrm>
            <a:off x="304800" y="2286000"/>
            <a:ext cx="8534400" cy="2862322"/>
          </a:xfrm>
          <a:prstGeom prst="rect">
            <a:avLst/>
          </a:prstGeom>
        </p:spPr>
        <p:txBody>
          <a:bodyPr wrap="square" rtlCol="0">
            <a:spAutoFit/>
          </a:bodyPr>
          <a:lstStyle/>
          <a:p>
            <a:pPr marL="342900" indent="-342900">
              <a:buFont typeface="Arial" panose="020B0604020202020204" pitchFamily="34" charset="0"/>
              <a:buChar char="•"/>
            </a:pPr>
            <a:r>
              <a:rPr lang="zh-CN" altLang="en-US" sz="2000" dirty="0">
                <a:latin typeface="+mj-ea"/>
                <a:ea typeface="+mj-ea"/>
              </a:rPr>
              <a:t>例如，我们想构建企业的创新能力指数</a:t>
            </a:r>
            <a:endParaRPr lang="en-US" altLang="zh-CN" sz="2000" dirty="0">
              <a:latin typeface="+mj-ea"/>
              <a:ea typeface="+mj-ea"/>
            </a:endParaRPr>
          </a:p>
          <a:p>
            <a:pPr marL="342900" indent="-342900">
              <a:buFont typeface="Arial" panose="020B0604020202020204" pitchFamily="34" charset="0"/>
              <a:buChar char="•"/>
            </a:pPr>
            <a:endParaRPr lang="en-US" altLang="zh-CN" sz="2000" dirty="0">
              <a:latin typeface="+mj-ea"/>
              <a:ea typeface="+mj-ea"/>
            </a:endParaRPr>
          </a:p>
          <a:p>
            <a:pPr marL="342900" indent="-342900">
              <a:buFont typeface="Arial" panose="020B0604020202020204" pitchFamily="34" charset="0"/>
              <a:buChar char="•"/>
            </a:pPr>
            <a:r>
              <a:rPr lang="zh-CN" altLang="en-US" sz="2000" dirty="0">
                <a:latin typeface="+mj-ea"/>
                <a:ea typeface="+mj-ea"/>
              </a:rPr>
              <a:t>如果简单对研发投入金额，研发人员数量，专利成果进行加总，就忽视了不同指标之间的差异性</a:t>
            </a:r>
            <a:endParaRPr lang="en-US" altLang="zh-CN" sz="2000" dirty="0">
              <a:latin typeface="+mj-ea"/>
              <a:ea typeface="+mj-ea"/>
            </a:endParaRPr>
          </a:p>
          <a:p>
            <a:pPr marL="342900" indent="-342900">
              <a:buFont typeface="Arial" panose="020B0604020202020204" pitchFamily="34" charset="0"/>
              <a:buChar char="•"/>
            </a:pPr>
            <a:endParaRPr lang="en-US" altLang="zh-CN" sz="2000" dirty="0">
              <a:latin typeface="+mj-ea"/>
              <a:ea typeface="+mj-ea"/>
            </a:endParaRPr>
          </a:p>
          <a:p>
            <a:pPr marL="342900" indent="-342900">
              <a:buFont typeface="Arial" panose="020B0604020202020204" pitchFamily="34" charset="0"/>
              <a:buChar char="•"/>
            </a:pPr>
            <a:r>
              <a:rPr lang="zh-CN" altLang="en-US" sz="2000" dirty="0">
                <a:latin typeface="+mj-ea"/>
                <a:ea typeface="+mj-ea"/>
              </a:rPr>
              <a:t>因此，我们考虑用主成分分析法，赋予不同类指标以不同的权重，分析主要成分因子</a:t>
            </a:r>
            <a:endParaRPr lang="en-US" altLang="zh-CN" sz="2000" dirty="0">
              <a:latin typeface="+mj-ea"/>
              <a:ea typeface="+mj-ea"/>
            </a:endParaRPr>
          </a:p>
          <a:p>
            <a:pPr marL="342900" indent="-342900">
              <a:buFont typeface="Arial" panose="020B0604020202020204" pitchFamily="34" charset="0"/>
              <a:buChar char="•"/>
            </a:pPr>
            <a:endParaRPr lang="en-US" altLang="zh-CN" sz="2000" dirty="0">
              <a:latin typeface="+mj-ea"/>
              <a:ea typeface="+mj-ea"/>
            </a:endParaRPr>
          </a:p>
          <a:p>
            <a:pPr marL="342900" indent="-342900">
              <a:buFont typeface="Arial" panose="020B0604020202020204" pitchFamily="34" charset="0"/>
              <a:buChar char="•"/>
            </a:pPr>
            <a:r>
              <a:rPr lang="zh-CN" altLang="en-US" sz="2000" dirty="0">
                <a:latin typeface="+mj-ea"/>
                <a:ea typeface="+mj-ea"/>
              </a:rPr>
              <a:t>再根据不同的成分因子赋权，进而构建综合的创新能力指标</a:t>
            </a:r>
          </a:p>
        </p:txBody>
      </p:sp>
    </p:spTree>
    <p:extLst>
      <p:ext uri="{BB962C8B-B14F-4D97-AF65-F5344CB8AC3E}">
        <p14:creationId xmlns:p14="http://schemas.microsoft.com/office/powerpoint/2010/main" val="2812158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3.5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算法的经济学应用</a:t>
            </a:r>
          </a:p>
        </p:txBody>
      </p:sp>
      <p:sp>
        <p:nvSpPr>
          <p:cNvPr id="3" name="文本框 2">
            <a:extLst>
              <a:ext uri="{FF2B5EF4-FFF2-40B4-BE49-F238E27FC236}">
                <a16:creationId xmlns:a16="http://schemas.microsoft.com/office/drawing/2014/main" id="{FE847A0A-E041-4D9C-BC95-1674C94C8DA2}"/>
              </a:ext>
            </a:extLst>
          </p:cNvPr>
          <p:cNvSpPr txBox="1"/>
          <p:nvPr/>
        </p:nvSpPr>
        <p:spPr>
          <a:xfrm>
            <a:off x="332433" y="2514600"/>
            <a:ext cx="8266113" cy="3170099"/>
          </a:xfrm>
          <a:prstGeom prst="rect">
            <a:avLst/>
          </a:prstGeom>
        </p:spPr>
        <p:txBody>
          <a:bodyPr wrap="square" rtlCol="0">
            <a:spAutoFit/>
          </a:bodyPr>
          <a:lstStyle/>
          <a:p>
            <a:pPr marL="457200" indent="-457200">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1 </a:t>
            </a:r>
            <a:r>
              <a:rPr lang="zh-CN" altLang="en-US" sz="2000" dirty="0">
                <a:latin typeface="宋体" panose="02010600030101010101" pitchFamily="2" charset="-122"/>
                <a:ea typeface="宋体" panose="02010600030101010101" pitchFamily="2" charset="-122"/>
              </a:rPr>
              <a:t>利用</a:t>
            </a:r>
            <a:r>
              <a:rPr lang="en-US" altLang="zh-CN" sz="2000" dirty="0">
                <a:latin typeface="宋体" panose="02010600030101010101" pitchFamily="2" charset="-122"/>
                <a:ea typeface="宋体" panose="02010600030101010101" pitchFamily="2" charset="-122"/>
              </a:rPr>
              <a:t>PCA</a:t>
            </a:r>
            <a:r>
              <a:rPr lang="zh-CN" altLang="en-US" sz="2000" dirty="0">
                <a:latin typeface="宋体" panose="02010600030101010101" pitchFamily="2" charset="-122"/>
                <a:ea typeface="宋体" panose="02010600030101010101" pitchFamily="2" charset="-122"/>
              </a:rPr>
              <a:t>，计算因子载荷（</a:t>
            </a:r>
            <a:r>
              <a:rPr lang="en-US" altLang="zh-CN" sz="2000" dirty="0">
                <a:latin typeface="宋体" panose="02010600030101010101" pitchFamily="2" charset="-122"/>
                <a:ea typeface="宋体" panose="02010600030101010101" pitchFamily="2" charset="-122"/>
              </a:rPr>
              <a:t>components_</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2 </a:t>
            </a:r>
            <a:r>
              <a:rPr lang="zh-CN" altLang="en-US" sz="2000" dirty="0">
                <a:latin typeface="宋体" panose="02010600030101010101" pitchFamily="2" charset="-122"/>
                <a:ea typeface="宋体" panose="02010600030101010101" pitchFamily="2" charset="-122"/>
              </a:rPr>
              <a:t>根据累计方差贡献率不低于</a:t>
            </a:r>
            <a:r>
              <a:rPr lang="en-US" altLang="zh-CN" sz="2000" dirty="0">
                <a:latin typeface="宋体" panose="02010600030101010101" pitchFamily="2" charset="-122"/>
                <a:ea typeface="宋体" panose="02010600030101010101" pitchFamily="2" charset="-122"/>
              </a:rPr>
              <a:t>80%</a:t>
            </a:r>
            <a:r>
              <a:rPr lang="zh-CN" altLang="en-US" sz="2000" dirty="0">
                <a:latin typeface="宋体" panose="02010600030101010101" pitchFamily="2" charset="-122"/>
                <a:ea typeface="宋体" panose="02010600030101010101" pitchFamily="2" charset="-122"/>
              </a:rPr>
              <a:t>的原则，确定主成分个数（例如</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）并计算特征值</a:t>
            </a:r>
            <a:endParaRPr lang="en-US" altLang="zh-CN" sz="2000" dirty="0">
              <a:latin typeface="宋体" panose="02010600030101010101" pitchFamily="2" charset="-122"/>
              <a:ea typeface="宋体" panose="02010600030101010101" pitchFamily="2" charset="-122"/>
            </a:endParaRPr>
          </a:p>
          <a:p>
            <a:pPr marL="1257300" lvl="2"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特征值一般大于</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才会是想要的主成分</a:t>
            </a: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3 </a:t>
            </a:r>
            <a:r>
              <a:rPr lang="zh-CN" altLang="en-US" sz="2000" dirty="0">
                <a:latin typeface="宋体" panose="02010600030101010101" pitchFamily="2" charset="-122"/>
                <a:ea typeface="宋体" panose="02010600030101010101" pitchFamily="2" charset="-122"/>
              </a:rPr>
              <a:t>基于因子载荷分别计算主成分</a:t>
            </a:r>
            <a:r>
              <a:rPr lang="en-US" altLang="zh-CN" sz="2000" dirty="0">
                <a:latin typeface="宋体" panose="02010600030101010101" pitchFamily="2" charset="-122"/>
                <a:ea typeface="宋体" panose="02010600030101010101" pitchFamily="2" charset="-122"/>
              </a:rPr>
              <a:t>1,2,3</a:t>
            </a:r>
            <a:r>
              <a:rPr lang="zh-CN" altLang="en-US" sz="2000" dirty="0">
                <a:latin typeface="宋体" panose="02010600030101010101" pitchFamily="2" charset="-122"/>
                <a:ea typeface="宋体" panose="02010600030101010101" pitchFamily="2" charset="-122"/>
              </a:rPr>
              <a:t>等等</a:t>
            </a: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endParaRPr lang="en-US" altLang="zh-CN" sz="2000" dirty="0">
              <a:latin typeface="宋体" panose="02010600030101010101" pitchFamily="2" charset="-122"/>
              <a:ea typeface="宋体" panose="02010600030101010101" pitchFamily="2" charset="-122"/>
            </a:endParaRPr>
          </a:p>
          <a:p>
            <a:pPr marL="457200" indent="-457200">
              <a:buFont typeface="Arial" panose="020B0604020202020204" pitchFamily="34" charset="0"/>
              <a:buChar char="•"/>
            </a:pPr>
            <a:r>
              <a:rPr lang="en-US" altLang="zh-CN" sz="2000" dirty="0">
                <a:latin typeface="宋体" panose="02010600030101010101" pitchFamily="2" charset="-122"/>
                <a:ea typeface="宋体" panose="02010600030101010101" pitchFamily="2" charset="-122"/>
              </a:rPr>
              <a:t>4 </a:t>
            </a:r>
            <a:r>
              <a:rPr lang="zh-CN" altLang="en-US" sz="2000" dirty="0">
                <a:latin typeface="宋体" panose="02010600030101010101" pitchFamily="2" charset="-122"/>
                <a:ea typeface="宋体" panose="02010600030101010101" pitchFamily="2" charset="-122"/>
              </a:rPr>
              <a:t>根据按照各主成分的方差贡献率占所提取的主成分的累计方差贡献率的比重，对主成分得分进行加权求和，得到综合指标</a:t>
            </a:r>
          </a:p>
        </p:txBody>
      </p:sp>
    </p:spTree>
    <p:extLst>
      <p:ext uri="{BB962C8B-B14F-4D97-AF65-F5344CB8AC3E}">
        <p14:creationId xmlns:p14="http://schemas.microsoft.com/office/powerpoint/2010/main" val="3928963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3.5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算法的经济学应用</a:t>
            </a:r>
          </a:p>
        </p:txBody>
      </p:sp>
      <p:sp>
        <p:nvSpPr>
          <p:cNvPr id="4" name="文本框 3">
            <a:extLst>
              <a:ext uri="{FF2B5EF4-FFF2-40B4-BE49-F238E27FC236}">
                <a16:creationId xmlns:a16="http://schemas.microsoft.com/office/drawing/2014/main" id="{94B2DF4F-63CB-4940-943E-ED7AD6CAF84D}"/>
              </a:ext>
            </a:extLst>
          </p:cNvPr>
          <p:cNvSpPr txBox="1"/>
          <p:nvPr/>
        </p:nvSpPr>
        <p:spPr>
          <a:xfrm>
            <a:off x="395001" y="2286000"/>
            <a:ext cx="8305800" cy="1477328"/>
          </a:xfrm>
          <a:prstGeom prst="rect">
            <a:avLst/>
          </a:prstGeom>
          <a:noFill/>
        </p:spPr>
        <p:txBody>
          <a:bodyPr wrap="square">
            <a:spAutoFit/>
          </a:bodyPr>
          <a:lstStyle/>
          <a:p>
            <a:pPr marL="285750" indent="-285750" algn="l" latinLnBrk="1">
              <a:buFont typeface="Arial" panose="020B0604020202020204" pitchFamily="34" charset="0"/>
              <a:buChar char="•"/>
            </a:pPr>
            <a:r>
              <a:rPr lang="zh-CN" altLang="en-US" b="0" i="0" dirty="0">
                <a:solidFill>
                  <a:srgbClr val="333333"/>
                </a:solidFill>
                <a:effectLst/>
                <a:latin typeface="宋体" panose="02010600030101010101" pitchFamily="2" charset="-122"/>
                <a:ea typeface="宋体" panose="02010600030101010101" pitchFamily="2" charset="-122"/>
              </a:rPr>
              <a:t>在因子分析中，</a:t>
            </a:r>
            <a:r>
              <a:rPr lang="en-US" altLang="zh-CN" b="0" i="0" dirty="0">
                <a:solidFill>
                  <a:srgbClr val="333333"/>
                </a:solidFill>
                <a:effectLst/>
                <a:latin typeface="宋体" panose="02010600030101010101" pitchFamily="2" charset="-122"/>
                <a:ea typeface="宋体" panose="02010600030101010101" pitchFamily="2" charset="-122"/>
              </a:rPr>
              <a:t>Bartlett</a:t>
            </a:r>
            <a:r>
              <a:rPr lang="zh-CN" altLang="en-US" b="0" i="0" dirty="0">
                <a:solidFill>
                  <a:srgbClr val="333333"/>
                </a:solidFill>
                <a:effectLst/>
                <a:latin typeface="宋体" panose="02010600030101010101" pitchFamily="2" charset="-122"/>
                <a:ea typeface="宋体" panose="02010600030101010101" pitchFamily="2" charset="-122"/>
              </a:rPr>
              <a:t>球形检验用于考察变量之间的相关矩阵是否为单位矩阵，由于不能拒绝单位矩阵的原假设，说明你的数据不适合做因子分析。</a:t>
            </a:r>
            <a:endParaRPr lang="en-US" altLang="zh-CN" b="0" i="0" dirty="0">
              <a:solidFill>
                <a:srgbClr val="333333"/>
              </a:solidFill>
              <a:effectLst/>
              <a:latin typeface="宋体" panose="02010600030101010101" pitchFamily="2" charset="-122"/>
              <a:ea typeface="宋体" panose="02010600030101010101" pitchFamily="2" charset="-122"/>
            </a:endParaRPr>
          </a:p>
          <a:p>
            <a:pPr marL="285750" indent="-285750" algn="l" latinLnBrk="1">
              <a:buFont typeface="Arial" panose="020B0604020202020204" pitchFamily="34" charset="0"/>
              <a:buChar char="•"/>
            </a:pPr>
            <a:endParaRPr lang="zh-CN" altLang="en-US" b="0" i="0" dirty="0">
              <a:solidFill>
                <a:srgbClr val="333333"/>
              </a:solidFill>
              <a:effectLst/>
              <a:latin typeface="宋体" panose="02010600030101010101" pitchFamily="2" charset="-122"/>
              <a:ea typeface="宋体" panose="02010600030101010101" pitchFamily="2" charset="-122"/>
            </a:endParaRPr>
          </a:p>
          <a:p>
            <a:pPr marL="285750" indent="-285750" algn="l" latinLnBrk="1">
              <a:buFont typeface="Arial" panose="020B0604020202020204" pitchFamily="34" charset="0"/>
              <a:buChar char="•"/>
            </a:pPr>
            <a:r>
              <a:rPr lang="zh-CN" altLang="en-US" b="0" i="0" dirty="0">
                <a:solidFill>
                  <a:srgbClr val="333333"/>
                </a:solidFill>
                <a:effectLst/>
                <a:latin typeface="宋体" panose="02010600030101010101" pitchFamily="2" charset="-122"/>
                <a:ea typeface="宋体" panose="02010600030101010101" pitchFamily="2" charset="-122"/>
              </a:rPr>
              <a:t>但是，不能拒绝原假设也有可能是样本量不足，可以结合</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的结果作出判断。</a:t>
            </a:r>
          </a:p>
        </p:txBody>
      </p:sp>
      <p:sp>
        <p:nvSpPr>
          <p:cNvPr id="5" name="文本框 4">
            <a:extLst>
              <a:ext uri="{FF2B5EF4-FFF2-40B4-BE49-F238E27FC236}">
                <a16:creationId xmlns:a16="http://schemas.microsoft.com/office/drawing/2014/main" id="{BCEF807C-8251-41FA-828E-4DB1344BDEEB}"/>
              </a:ext>
            </a:extLst>
          </p:cNvPr>
          <p:cNvSpPr txBox="1"/>
          <p:nvPr/>
        </p:nvSpPr>
        <p:spPr>
          <a:xfrm>
            <a:off x="459945" y="4038600"/>
            <a:ext cx="8175912" cy="2308324"/>
          </a:xfrm>
          <a:prstGeom prst="rect">
            <a:avLst/>
          </a:prstGeom>
          <a:noFill/>
        </p:spPr>
        <p:txBody>
          <a:bodyPr wrap="square">
            <a:spAutoFit/>
          </a:bodyPr>
          <a:lstStyle/>
          <a:p>
            <a:pPr marL="285750" indent="-285750" algn="l">
              <a:buFont typeface="Arial" panose="020B0604020202020204" pitchFamily="34" charset="0"/>
              <a:buChar char="•"/>
            </a:pPr>
            <a:r>
              <a:rPr lang="en-US" altLang="zh-CN" b="0" i="0" dirty="0">
                <a:solidFill>
                  <a:srgbClr val="333333"/>
                </a:solidFill>
                <a:effectLst/>
                <a:latin typeface="宋体" panose="02010600030101010101" pitchFamily="2" charset="-122"/>
                <a:ea typeface="宋体" panose="02010600030101010101" pitchFamily="2" charset="-122"/>
              </a:rPr>
              <a:t>Kaiser</a:t>
            </a:r>
            <a:r>
              <a:rPr lang="zh-CN" altLang="en-US" b="0" i="0" dirty="0">
                <a:solidFill>
                  <a:srgbClr val="333333"/>
                </a:solidFill>
                <a:effectLst/>
                <a:latin typeface="宋体" panose="02010600030101010101" pitchFamily="2" charset="-122"/>
                <a:ea typeface="宋体" panose="02010600030101010101" pitchFamily="2" charset="-122"/>
              </a:rPr>
              <a:t>给出了常用的</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度量标准：</a:t>
            </a:r>
            <a:r>
              <a:rPr lang="en-US" altLang="zh-CN" b="0" i="0" dirty="0">
                <a:solidFill>
                  <a:srgbClr val="333333"/>
                </a:solidFill>
                <a:effectLst/>
                <a:latin typeface="宋体" panose="02010600030101010101" pitchFamily="2" charset="-122"/>
                <a:ea typeface="宋体" panose="02010600030101010101" pitchFamily="2" charset="-122"/>
              </a:rPr>
              <a:t>0.9</a:t>
            </a:r>
            <a:r>
              <a:rPr lang="zh-CN" altLang="en-US" b="0" i="0" dirty="0">
                <a:solidFill>
                  <a:srgbClr val="333333"/>
                </a:solidFill>
                <a:effectLst/>
                <a:latin typeface="宋体" panose="02010600030101010101" pitchFamily="2" charset="-122"/>
                <a:ea typeface="宋体" panose="02010600030101010101" pitchFamily="2" charset="-122"/>
              </a:rPr>
              <a:t>以上表示非常适合；</a:t>
            </a:r>
            <a:r>
              <a:rPr lang="en-US" altLang="zh-CN" b="0" i="0" dirty="0">
                <a:solidFill>
                  <a:srgbClr val="333333"/>
                </a:solidFill>
                <a:effectLst/>
                <a:latin typeface="宋体" panose="02010600030101010101" pitchFamily="2" charset="-122"/>
                <a:ea typeface="宋体" panose="02010600030101010101" pitchFamily="2" charset="-122"/>
              </a:rPr>
              <a:t>0.8</a:t>
            </a:r>
            <a:r>
              <a:rPr lang="zh-CN" altLang="en-US" b="0" i="0" dirty="0">
                <a:solidFill>
                  <a:srgbClr val="333333"/>
                </a:solidFill>
                <a:effectLst/>
                <a:latin typeface="宋体" panose="02010600030101010101" pitchFamily="2" charset="-122"/>
                <a:ea typeface="宋体" panose="02010600030101010101" pitchFamily="2" charset="-122"/>
              </a:rPr>
              <a:t>表示适合；</a:t>
            </a:r>
            <a:r>
              <a:rPr lang="en-US" altLang="zh-CN" b="0" i="0" dirty="0">
                <a:solidFill>
                  <a:srgbClr val="333333"/>
                </a:solidFill>
                <a:effectLst/>
                <a:latin typeface="宋体" panose="02010600030101010101" pitchFamily="2" charset="-122"/>
                <a:ea typeface="宋体" panose="02010600030101010101" pitchFamily="2" charset="-122"/>
              </a:rPr>
              <a:t>0.7</a:t>
            </a:r>
            <a:r>
              <a:rPr lang="zh-CN" altLang="en-US" b="0" i="0" dirty="0">
                <a:solidFill>
                  <a:srgbClr val="333333"/>
                </a:solidFill>
                <a:effectLst/>
                <a:latin typeface="宋体" panose="02010600030101010101" pitchFamily="2" charset="-122"/>
                <a:ea typeface="宋体" panose="02010600030101010101" pitchFamily="2" charset="-122"/>
              </a:rPr>
              <a:t>表示一般；</a:t>
            </a:r>
            <a:r>
              <a:rPr lang="en-US" altLang="zh-CN" b="0" i="0" dirty="0">
                <a:solidFill>
                  <a:srgbClr val="333333"/>
                </a:solidFill>
                <a:effectLst/>
                <a:latin typeface="宋体" panose="02010600030101010101" pitchFamily="2" charset="-122"/>
                <a:ea typeface="宋体" panose="02010600030101010101" pitchFamily="2" charset="-122"/>
              </a:rPr>
              <a:t>0.6</a:t>
            </a:r>
            <a:r>
              <a:rPr lang="zh-CN" altLang="en-US" b="0" i="0" dirty="0">
                <a:solidFill>
                  <a:srgbClr val="333333"/>
                </a:solidFill>
                <a:effectLst/>
                <a:latin typeface="宋体" panose="02010600030101010101" pitchFamily="2" charset="-122"/>
                <a:ea typeface="宋体" panose="02010600030101010101" pitchFamily="2" charset="-122"/>
              </a:rPr>
              <a:t>表示不太适合；</a:t>
            </a:r>
            <a:r>
              <a:rPr lang="en-US" altLang="zh-CN" b="0" i="0" dirty="0">
                <a:solidFill>
                  <a:srgbClr val="333333"/>
                </a:solidFill>
                <a:effectLst/>
                <a:latin typeface="宋体" panose="02010600030101010101" pitchFamily="2" charset="-122"/>
                <a:ea typeface="宋体" panose="02010600030101010101" pitchFamily="2" charset="-122"/>
              </a:rPr>
              <a:t>0.5</a:t>
            </a:r>
            <a:r>
              <a:rPr lang="zh-CN" altLang="en-US" b="0" i="0" dirty="0">
                <a:solidFill>
                  <a:srgbClr val="333333"/>
                </a:solidFill>
                <a:effectLst/>
                <a:latin typeface="宋体" panose="02010600030101010101" pitchFamily="2" charset="-122"/>
                <a:ea typeface="宋体" panose="02010600030101010101" pitchFamily="2" charset="-122"/>
              </a:rPr>
              <a:t>以下表示极不适合。</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统计量是取值在</a:t>
            </a:r>
            <a:r>
              <a:rPr lang="en-US" altLang="zh-CN" b="0" i="0" dirty="0">
                <a:solidFill>
                  <a:srgbClr val="333333"/>
                </a:solidFill>
                <a:effectLst/>
                <a:latin typeface="宋体" panose="02010600030101010101" pitchFamily="2" charset="-122"/>
                <a:ea typeface="宋体" panose="02010600030101010101" pitchFamily="2" charset="-122"/>
              </a:rPr>
              <a:t>0</a:t>
            </a:r>
            <a:r>
              <a:rPr lang="zh-CN" altLang="en-US" b="0" i="0" dirty="0">
                <a:solidFill>
                  <a:srgbClr val="333333"/>
                </a:solidFill>
                <a:effectLst/>
                <a:latin typeface="宋体" panose="02010600030101010101" pitchFamily="2" charset="-122"/>
                <a:ea typeface="宋体" panose="02010600030101010101" pitchFamily="2" charset="-122"/>
              </a:rPr>
              <a:t>和</a:t>
            </a:r>
            <a:r>
              <a:rPr lang="en-US" altLang="zh-CN" b="0" i="0" dirty="0">
                <a:solidFill>
                  <a:srgbClr val="333333"/>
                </a:solidFill>
                <a:effectLst/>
                <a:latin typeface="宋体" panose="02010600030101010101" pitchFamily="2" charset="-122"/>
                <a:ea typeface="宋体" panose="02010600030101010101" pitchFamily="2" charset="-122"/>
              </a:rPr>
              <a:t>1</a:t>
            </a:r>
            <a:r>
              <a:rPr lang="zh-CN" altLang="en-US" b="0" i="0" dirty="0">
                <a:solidFill>
                  <a:srgbClr val="333333"/>
                </a:solidFill>
                <a:effectLst/>
                <a:latin typeface="宋体" panose="02010600030101010101" pitchFamily="2" charset="-122"/>
                <a:ea typeface="宋体" panose="02010600030101010101" pitchFamily="2" charset="-122"/>
              </a:rPr>
              <a:t>之间。当所有变量间的简单相关系数平方和远远大于偏相关系数平方和时，</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值接近</a:t>
            </a:r>
            <a:r>
              <a:rPr lang="en-US" altLang="zh-CN" b="0" i="0" dirty="0">
                <a:solidFill>
                  <a:srgbClr val="333333"/>
                </a:solidFill>
                <a:effectLst/>
                <a:latin typeface="宋体" panose="02010600030101010101" pitchFamily="2" charset="-122"/>
                <a:ea typeface="宋体" panose="02010600030101010101" pitchFamily="2" charset="-122"/>
              </a:rPr>
              <a:t>1</a:t>
            </a:r>
            <a:r>
              <a:rPr lang="zh-CN" altLang="en-US" b="0" i="0" dirty="0">
                <a:solidFill>
                  <a:srgbClr val="333333"/>
                </a:solidFill>
                <a:effectLst/>
                <a:latin typeface="宋体" panose="02010600030101010101" pitchFamily="2" charset="-122"/>
                <a:ea typeface="宋体" panose="02010600030101010101" pitchFamily="2" charset="-122"/>
              </a:rPr>
              <a:t>。</a:t>
            </a:r>
            <a:endParaRPr lang="en-US" altLang="zh-CN" b="0" i="0" dirty="0">
              <a:solidFill>
                <a:srgbClr val="333333"/>
              </a:solidFill>
              <a:effectLst/>
              <a:latin typeface="宋体" panose="02010600030101010101" pitchFamily="2" charset="-122"/>
              <a:ea typeface="宋体" panose="02010600030101010101" pitchFamily="2" charset="-122"/>
            </a:endParaRPr>
          </a:p>
          <a:p>
            <a:pPr marL="285750" indent="-285750" algn="l">
              <a:buFont typeface="Arial" panose="020B0604020202020204" pitchFamily="34" charset="0"/>
              <a:buChar char="•"/>
            </a:pPr>
            <a:endParaRPr lang="zh-CN" altLang="en-US" b="0" i="0" dirty="0">
              <a:solidFill>
                <a:srgbClr val="333333"/>
              </a:solidFill>
              <a:effectLst/>
              <a:latin typeface="宋体" panose="02010600030101010101" pitchFamily="2" charset="-122"/>
              <a:ea typeface="宋体" panose="02010600030101010101" pitchFamily="2" charset="-122"/>
            </a:endParaRPr>
          </a:p>
          <a:p>
            <a:pPr marL="285750" indent="-285750" algn="l">
              <a:buFont typeface="Arial" panose="020B0604020202020204" pitchFamily="34" charset="0"/>
              <a:buChar char="•"/>
            </a:pP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值越接近于</a:t>
            </a:r>
            <a:r>
              <a:rPr lang="en-US" altLang="zh-CN" b="0" i="0" dirty="0">
                <a:solidFill>
                  <a:srgbClr val="333333"/>
                </a:solidFill>
                <a:effectLst/>
                <a:latin typeface="宋体" panose="02010600030101010101" pitchFamily="2" charset="-122"/>
                <a:ea typeface="宋体" panose="02010600030101010101" pitchFamily="2" charset="-122"/>
              </a:rPr>
              <a:t>1</a:t>
            </a:r>
            <a:r>
              <a:rPr lang="zh-CN" altLang="en-US" b="0" i="0" dirty="0">
                <a:solidFill>
                  <a:srgbClr val="333333"/>
                </a:solidFill>
                <a:effectLst/>
                <a:latin typeface="宋体" panose="02010600030101010101" pitchFamily="2" charset="-122"/>
                <a:ea typeface="宋体" panose="02010600030101010101" pitchFamily="2" charset="-122"/>
              </a:rPr>
              <a:t>，意味着变量间的相关性越强，原有变量越适合作因子分析；当所有变量间的简单相关系数平方和接近</a:t>
            </a:r>
            <a:r>
              <a:rPr lang="en-US" altLang="zh-CN" b="0" i="0" dirty="0">
                <a:solidFill>
                  <a:srgbClr val="333333"/>
                </a:solidFill>
                <a:effectLst/>
                <a:latin typeface="宋体" panose="02010600030101010101" pitchFamily="2" charset="-122"/>
                <a:ea typeface="宋体" panose="02010600030101010101" pitchFamily="2" charset="-122"/>
              </a:rPr>
              <a:t>0</a:t>
            </a:r>
            <a:r>
              <a:rPr lang="zh-CN" altLang="en-US" b="0" i="0" dirty="0">
                <a:solidFill>
                  <a:srgbClr val="333333"/>
                </a:solidFill>
                <a:effectLst/>
                <a:latin typeface="宋体" panose="02010600030101010101" pitchFamily="2" charset="-122"/>
                <a:ea typeface="宋体" panose="02010600030101010101" pitchFamily="2" charset="-122"/>
              </a:rPr>
              <a:t>时，</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值接近</a:t>
            </a:r>
            <a:r>
              <a:rPr lang="en-US" altLang="zh-CN" b="0" i="0" dirty="0">
                <a:solidFill>
                  <a:srgbClr val="333333"/>
                </a:solidFill>
                <a:effectLst/>
                <a:latin typeface="宋体" panose="02010600030101010101" pitchFamily="2" charset="-122"/>
                <a:ea typeface="宋体" panose="02010600030101010101" pitchFamily="2" charset="-122"/>
              </a:rPr>
              <a:t>0</a:t>
            </a:r>
            <a:r>
              <a:rPr lang="zh-CN" altLang="en-US" b="0" i="0" dirty="0">
                <a:solidFill>
                  <a:srgbClr val="333333"/>
                </a:solidFill>
                <a:effectLst/>
                <a:latin typeface="宋体" panose="02010600030101010101" pitchFamily="2" charset="-122"/>
                <a:ea typeface="宋体" panose="02010600030101010101" pitchFamily="2" charset="-122"/>
              </a:rPr>
              <a:t>。</a:t>
            </a:r>
            <a:r>
              <a:rPr lang="en-US" altLang="zh-CN" b="0" i="0" dirty="0">
                <a:solidFill>
                  <a:srgbClr val="333333"/>
                </a:solidFill>
                <a:effectLst/>
                <a:latin typeface="宋体" panose="02010600030101010101" pitchFamily="2" charset="-122"/>
                <a:ea typeface="宋体" panose="02010600030101010101" pitchFamily="2" charset="-122"/>
              </a:rPr>
              <a:t>KMO</a:t>
            </a:r>
            <a:r>
              <a:rPr lang="zh-CN" altLang="en-US" b="0" i="0" dirty="0">
                <a:solidFill>
                  <a:srgbClr val="333333"/>
                </a:solidFill>
                <a:effectLst/>
                <a:latin typeface="宋体" panose="02010600030101010101" pitchFamily="2" charset="-122"/>
                <a:ea typeface="宋体" panose="02010600030101010101" pitchFamily="2" charset="-122"/>
              </a:rPr>
              <a:t>值越接近于</a:t>
            </a:r>
            <a:r>
              <a:rPr lang="en-US" altLang="zh-CN" b="0" i="0" dirty="0">
                <a:solidFill>
                  <a:srgbClr val="333333"/>
                </a:solidFill>
                <a:effectLst/>
                <a:latin typeface="宋体" panose="02010600030101010101" pitchFamily="2" charset="-122"/>
                <a:ea typeface="宋体" panose="02010600030101010101" pitchFamily="2" charset="-122"/>
              </a:rPr>
              <a:t>0</a:t>
            </a:r>
            <a:r>
              <a:rPr lang="zh-CN" altLang="en-US" b="0" i="0" dirty="0">
                <a:solidFill>
                  <a:srgbClr val="333333"/>
                </a:solidFill>
                <a:effectLst/>
                <a:latin typeface="宋体" panose="02010600030101010101" pitchFamily="2" charset="-122"/>
                <a:ea typeface="宋体" panose="02010600030101010101" pitchFamily="2" charset="-122"/>
              </a:rPr>
              <a:t>，意味着变量间的相关性越弱，原有变量越不适合作因子分析</a:t>
            </a:r>
          </a:p>
        </p:txBody>
      </p:sp>
    </p:spTree>
    <p:extLst>
      <p:ext uri="{BB962C8B-B14F-4D97-AF65-F5344CB8AC3E}">
        <p14:creationId xmlns:p14="http://schemas.microsoft.com/office/powerpoint/2010/main" val="427023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3.5.1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读取数据</a:t>
            </a:r>
          </a:p>
        </p:txBody>
      </p:sp>
      <p:pic>
        <p:nvPicPr>
          <p:cNvPr id="7" name="图片 6">
            <a:extLst>
              <a:ext uri="{FF2B5EF4-FFF2-40B4-BE49-F238E27FC236}">
                <a16:creationId xmlns:a16="http://schemas.microsoft.com/office/drawing/2014/main" id="{DEC85CDE-8BCC-43F9-8004-F2F9D9796334}"/>
              </a:ext>
            </a:extLst>
          </p:cNvPr>
          <p:cNvPicPr>
            <a:picLocks noChangeAspect="1"/>
          </p:cNvPicPr>
          <p:nvPr/>
        </p:nvPicPr>
        <p:blipFill>
          <a:blip r:embed="rId3"/>
          <a:stretch>
            <a:fillRect/>
          </a:stretch>
        </p:blipFill>
        <p:spPr>
          <a:xfrm>
            <a:off x="838200" y="2286000"/>
            <a:ext cx="6219825" cy="3752850"/>
          </a:xfrm>
          <a:prstGeom prst="rect">
            <a:avLst/>
          </a:prstGeom>
        </p:spPr>
      </p:pic>
    </p:spTree>
    <p:extLst>
      <p:ext uri="{BB962C8B-B14F-4D97-AF65-F5344CB8AC3E}">
        <p14:creationId xmlns:p14="http://schemas.microsoft.com/office/powerpoint/2010/main" val="2877266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3.5</a:t>
            </a:r>
            <a:r>
              <a:rPr lang="en-US" altLang="zh-CN" b="1" dirty="0">
                <a:latin typeface="宋体" panose="02010600030101010101" pitchFamily="2" charset="-122"/>
                <a:ea typeface="宋体" panose="02010600030101010101" pitchFamily="2" charset="-122"/>
                <a:cs typeface="Times New Roman" panose="02020603050405020304" pitchFamily="18" charset="0"/>
              </a:rPr>
              <a:t>.2</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数据检验是否适用</a:t>
            </a:r>
            <a:r>
              <a:rPr lang="en-US" altLang="zh-CN" sz="2800" b="1" dirty="0">
                <a:latin typeface="Times New Roman" panose="02020603050405020304" pitchFamily="18" charset="0"/>
                <a:cs typeface="Times New Roman" panose="02020603050405020304" pitchFamily="18" charset="0"/>
              </a:rPr>
              <a:t>PCA</a:t>
            </a:r>
            <a:endPar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83D7E8F1-937A-40E5-AA0B-082DA6847064}"/>
              </a:ext>
            </a:extLst>
          </p:cNvPr>
          <p:cNvPicPr>
            <a:picLocks noChangeAspect="1"/>
          </p:cNvPicPr>
          <p:nvPr/>
        </p:nvPicPr>
        <p:blipFill>
          <a:blip r:embed="rId3"/>
          <a:stretch>
            <a:fillRect/>
          </a:stretch>
        </p:blipFill>
        <p:spPr>
          <a:xfrm>
            <a:off x="457200" y="2438400"/>
            <a:ext cx="8362950" cy="3076575"/>
          </a:xfrm>
          <a:prstGeom prst="rect">
            <a:avLst/>
          </a:prstGeom>
        </p:spPr>
      </p:pic>
    </p:spTree>
    <p:extLst>
      <p:ext uri="{BB962C8B-B14F-4D97-AF65-F5344CB8AC3E}">
        <p14:creationId xmlns:p14="http://schemas.microsoft.com/office/powerpoint/2010/main" val="3729089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3.5</a:t>
            </a:r>
            <a:r>
              <a:rPr lang="en-US" altLang="zh-CN" b="1" dirty="0">
                <a:latin typeface="宋体" panose="02010600030101010101" pitchFamily="2" charset="-122"/>
                <a:ea typeface="宋体" panose="02010600030101010101" pitchFamily="2" charset="-122"/>
                <a:cs typeface="Times New Roman" panose="02020603050405020304" pitchFamily="18" charset="0"/>
              </a:rPr>
              <a:t>.2</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计算</a:t>
            </a:r>
            <a:r>
              <a:rPr lang="en-US" altLang="zh-CN" sz="2800" b="1" dirty="0">
                <a:latin typeface="Times New Roman" panose="02020603050405020304" pitchFamily="18" charset="0"/>
                <a:cs typeface="Times New Roman" panose="02020603050405020304" pitchFamily="18" charset="0"/>
              </a:rPr>
              <a:t>PCA</a:t>
            </a:r>
            <a:r>
              <a:rPr lang="zh-CN" altLang="en-US" sz="2800" b="1" dirty="0">
                <a:latin typeface="Times New Roman" panose="02020603050405020304" pitchFamily="18" charset="0"/>
                <a:cs typeface="Times New Roman" panose="02020603050405020304" pitchFamily="18" charset="0"/>
              </a:rPr>
              <a:t>模型</a:t>
            </a:r>
            <a:endPar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24EA91EF-D6FB-4E5A-A271-5AB0B1E1735A}"/>
              </a:ext>
            </a:extLst>
          </p:cNvPr>
          <p:cNvPicPr>
            <a:picLocks noChangeAspect="1"/>
          </p:cNvPicPr>
          <p:nvPr/>
        </p:nvPicPr>
        <p:blipFill>
          <a:blip r:embed="rId3"/>
          <a:stretch>
            <a:fillRect/>
          </a:stretch>
        </p:blipFill>
        <p:spPr>
          <a:xfrm>
            <a:off x="990600" y="2209800"/>
            <a:ext cx="4981575" cy="1952625"/>
          </a:xfrm>
          <a:prstGeom prst="rect">
            <a:avLst/>
          </a:prstGeom>
        </p:spPr>
      </p:pic>
      <p:pic>
        <p:nvPicPr>
          <p:cNvPr id="4" name="图片 3">
            <a:extLst>
              <a:ext uri="{FF2B5EF4-FFF2-40B4-BE49-F238E27FC236}">
                <a16:creationId xmlns:a16="http://schemas.microsoft.com/office/drawing/2014/main" id="{E1AF2D09-2E3B-45E7-B0DF-4E78539469CB}"/>
              </a:ext>
            </a:extLst>
          </p:cNvPr>
          <p:cNvPicPr>
            <a:picLocks noChangeAspect="1"/>
          </p:cNvPicPr>
          <p:nvPr/>
        </p:nvPicPr>
        <p:blipFill>
          <a:blip r:embed="rId4"/>
          <a:stretch>
            <a:fillRect/>
          </a:stretch>
        </p:blipFill>
        <p:spPr>
          <a:xfrm>
            <a:off x="953803" y="4947955"/>
            <a:ext cx="5334000" cy="1466850"/>
          </a:xfrm>
          <a:prstGeom prst="rect">
            <a:avLst/>
          </a:prstGeom>
        </p:spPr>
      </p:pic>
    </p:spTree>
    <p:extLst>
      <p:ext uri="{BB962C8B-B14F-4D97-AF65-F5344CB8AC3E}">
        <p14:creationId xmlns:p14="http://schemas.microsoft.com/office/powerpoint/2010/main" val="177842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3.5</a:t>
            </a:r>
            <a:r>
              <a:rPr lang="en-US" altLang="zh-CN" b="1" dirty="0">
                <a:latin typeface="宋体" panose="02010600030101010101" pitchFamily="2" charset="-122"/>
                <a:ea typeface="宋体" panose="02010600030101010101" pitchFamily="2" charset="-122"/>
                <a:cs typeface="Times New Roman" panose="02020603050405020304" pitchFamily="18" charset="0"/>
              </a:rPr>
              <a:t>.2</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计算</a:t>
            </a:r>
            <a:r>
              <a:rPr lang="en-US" altLang="zh-CN" sz="2800" b="1" dirty="0">
                <a:latin typeface="Times New Roman" panose="02020603050405020304" pitchFamily="18" charset="0"/>
                <a:cs typeface="Times New Roman" panose="02020603050405020304" pitchFamily="18" charset="0"/>
              </a:rPr>
              <a:t>PCA</a:t>
            </a:r>
            <a:r>
              <a:rPr lang="zh-CN" altLang="en-US" sz="2800" b="1" dirty="0">
                <a:latin typeface="Times New Roman" panose="02020603050405020304" pitchFamily="18" charset="0"/>
                <a:cs typeface="Times New Roman" panose="02020603050405020304" pitchFamily="18" charset="0"/>
              </a:rPr>
              <a:t>模型</a:t>
            </a:r>
            <a:endPar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3A138C94-5C3B-4B6A-82DA-8A604EDC3B5C}"/>
              </a:ext>
            </a:extLst>
          </p:cNvPr>
          <p:cNvPicPr>
            <a:picLocks noChangeAspect="1"/>
          </p:cNvPicPr>
          <p:nvPr/>
        </p:nvPicPr>
        <p:blipFill>
          <a:blip r:embed="rId3"/>
          <a:stretch>
            <a:fillRect/>
          </a:stretch>
        </p:blipFill>
        <p:spPr>
          <a:xfrm>
            <a:off x="581025" y="1986756"/>
            <a:ext cx="4457700" cy="2076450"/>
          </a:xfrm>
          <a:prstGeom prst="rect">
            <a:avLst/>
          </a:prstGeom>
        </p:spPr>
      </p:pic>
      <p:pic>
        <p:nvPicPr>
          <p:cNvPr id="6" name="图片 5">
            <a:extLst>
              <a:ext uri="{FF2B5EF4-FFF2-40B4-BE49-F238E27FC236}">
                <a16:creationId xmlns:a16="http://schemas.microsoft.com/office/drawing/2014/main" id="{F3688A39-618B-49E2-9CDC-47B8708EDEF7}"/>
              </a:ext>
            </a:extLst>
          </p:cNvPr>
          <p:cNvPicPr>
            <a:picLocks noChangeAspect="1"/>
          </p:cNvPicPr>
          <p:nvPr/>
        </p:nvPicPr>
        <p:blipFill rotWithShape="1">
          <a:blip r:embed="rId4"/>
          <a:srcRect t="19608"/>
          <a:stretch/>
        </p:blipFill>
        <p:spPr>
          <a:xfrm>
            <a:off x="838200" y="4419600"/>
            <a:ext cx="5715000" cy="2261481"/>
          </a:xfrm>
          <a:prstGeom prst="rect">
            <a:avLst/>
          </a:prstGeom>
        </p:spPr>
      </p:pic>
    </p:spTree>
    <p:extLst>
      <p:ext uri="{BB962C8B-B14F-4D97-AF65-F5344CB8AC3E}">
        <p14:creationId xmlns:p14="http://schemas.microsoft.com/office/powerpoint/2010/main" val="1196108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5" name="图片 4">
            <a:extLst>
              <a:ext uri="{FF2B5EF4-FFF2-40B4-BE49-F238E27FC236}">
                <a16:creationId xmlns:a16="http://schemas.microsoft.com/office/drawing/2014/main" id="{0B1DBA7F-5389-4B66-BBC7-96D79EF0856D}"/>
              </a:ext>
            </a:extLst>
          </p:cNvPr>
          <p:cNvPicPr>
            <a:picLocks noChangeAspect="1"/>
          </p:cNvPicPr>
          <p:nvPr/>
        </p:nvPicPr>
        <p:blipFill>
          <a:blip r:embed="rId3"/>
          <a:stretch>
            <a:fillRect/>
          </a:stretch>
        </p:blipFill>
        <p:spPr>
          <a:xfrm>
            <a:off x="563440" y="2286000"/>
            <a:ext cx="4312481" cy="3685127"/>
          </a:xfrm>
          <a:prstGeom prst="rect">
            <a:avLst/>
          </a:prstGeom>
        </p:spPr>
      </p:pic>
      <p:sp>
        <p:nvSpPr>
          <p:cNvPr id="6" name="Rectangle 2">
            <a:extLst>
              <a:ext uri="{FF2B5EF4-FFF2-40B4-BE49-F238E27FC236}">
                <a16:creationId xmlns:a16="http://schemas.microsoft.com/office/drawing/2014/main" id="{986C08FE-4E95-416E-8DD8-45C84666943C}"/>
              </a:ext>
            </a:extLst>
          </p:cNvPr>
          <p:cNvSpPr>
            <a:spLocks noGrp="1" noChangeArrowheads="1"/>
          </p:cNvSpPr>
          <p:nvPr>
            <p:ph type="title"/>
          </p:nvPr>
        </p:nvSpPr>
        <p:spPr>
          <a:xfrm>
            <a:off x="581025" y="687388"/>
            <a:ext cx="7989888" cy="1082675"/>
          </a:xfrm>
        </p:spPr>
        <p:txBody>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3.5</a:t>
            </a:r>
            <a:r>
              <a:rPr lang="en-US" altLang="zh-CN" b="1" dirty="0">
                <a:latin typeface="宋体" panose="02010600030101010101" pitchFamily="2" charset="-122"/>
                <a:ea typeface="宋体" panose="02010600030101010101" pitchFamily="2" charset="-122"/>
                <a:cs typeface="Times New Roman" panose="02020603050405020304" pitchFamily="18" charset="0"/>
              </a:rPr>
              <a:t>.3</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PCA</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算法</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碎石图</a:t>
            </a:r>
            <a:endPar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A04BC1AE-6145-4B8C-BCDD-AE60A0398936}"/>
              </a:ext>
            </a:extLst>
          </p:cNvPr>
          <p:cNvSpPr txBox="1"/>
          <p:nvPr/>
        </p:nvSpPr>
        <p:spPr>
          <a:xfrm>
            <a:off x="5334000" y="2743200"/>
            <a:ext cx="3124200" cy="2862322"/>
          </a:xfrm>
          <a:prstGeom prst="rect">
            <a:avLst/>
          </a:prstGeom>
          <a:noFill/>
        </p:spPr>
        <p:txBody>
          <a:bodyPr wrap="square">
            <a:spAutoFit/>
          </a:bodyPr>
          <a:lstStyle/>
          <a:p>
            <a:r>
              <a:rPr lang="zh-CN" altLang="en-US" i="0" dirty="0">
                <a:solidFill>
                  <a:srgbClr val="222222"/>
                </a:solidFill>
                <a:effectLst/>
                <a:latin typeface="宋体" panose="02010600030101010101" pitchFamily="2" charset="-122"/>
                <a:ea typeface="宋体" panose="02010600030101010101" pitchFamily="2" charset="-122"/>
              </a:rPr>
              <a:t>主成分个数提取原则为主成分对应的特征值大于</a:t>
            </a:r>
            <a:r>
              <a:rPr lang="en-US" altLang="zh-CN" i="0" dirty="0">
                <a:solidFill>
                  <a:srgbClr val="222222"/>
                </a:solidFill>
                <a:effectLst/>
                <a:latin typeface="宋体" panose="02010600030101010101" pitchFamily="2" charset="-122"/>
                <a:ea typeface="宋体" panose="02010600030101010101" pitchFamily="2" charset="-122"/>
              </a:rPr>
              <a:t>1</a:t>
            </a:r>
            <a:r>
              <a:rPr lang="zh-CN" altLang="en-US" i="0" dirty="0">
                <a:solidFill>
                  <a:srgbClr val="222222"/>
                </a:solidFill>
                <a:effectLst/>
                <a:latin typeface="宋体" panose="02010600030101010101" pitchFamily="2" charset="-122"/>
                <a:ea typeface="宋体" panose="02010600030101010101" pitchFamily="2" charset="-122"/>
              </a:rPr>
              <a:t>的前</a:t>
            </a:r>
            <a:r>
              <a:rPr lang="en-US" altLang="zh-CN" i="0" dirty="0">
                <a:solidFill>
                  <a:srgbClr val="222222"/>
                </a:solidFill>
                <a:effectLst/>
                <a:latin typeface="宋体" panose="02010600030101010101" pitchFamily="2" charset="-122"/>
                <a:ea typeface="宋体" panose="02010600030101010101" pitchFamily="2" charset="-122"/>
              </a:rPr>
              <a:t>m</a:t>
            </a:r>
            <a:r>
              <a:rPr lang="zh-CN" altLang="en-US" i="0" dirty="0">
                <a:solidFill>
                  <a:srgbClr val="222222"/>
                </a:solidFill>
                <a:effectLst/>
                <a:latin typeface="宋体" panose="02010600030101010101" pitchFamily="2" charset="-122"/>
                <a:ea typeface="宋体" panose="02010600030101010101" pitchFamily="2" charset="-122"/>
              </a:rPr>
              <a:t>个主成分。特征值在某种程度上可以被看成是表示主成分影响力度大小的指标</a:t>
            </a:r>
            <a:r>
              <a:rPr lang="en-US" altLang="zh-CN" i="0" dirty="0">
                <a:solidFill>
                  <a:srgbClr val="222222"/>
                </a:solidFill>
                <a:effectLst/>
                <a:latin typeface="宋体" panose="02010600030101010101" pitchFamily="2" charset="-122"/>
                <a:ea typeface="宋体" panose="02010600030101010101" pitchFamily="2" charset="-122"/>
              </a:rPr>
              <a:t>,</a:t>
            </a:r>
            <a:r>
              <a:rPr lang="zh-CN" altLang="en-US" i="0" dirty="0">
                <a:solidFill>
                  <a:srgbClr val="222222"/>
                </a:solidFill>
                <a:effectLst/>
                <a:latin typeface="宋体" panose="02010600030101010101" pitchFamily="2" charset="-122"/>
                <a:ea typeface="宋体" panose="02010600030101010101" pitchFamily="2" charset="-122"/>
              </a:rPr>
              <a:t>如果特征值小于</a:t>
            </a:r>
            <a:r>
              <a:rPr lang="en-US" altLang="zh-CN" i="0" dirty="0">
                <a:solidFill>
                  <a:srgbClr val="222222"/>
                </a:solidFill>
                <a:effectLst/>
                <a:latin typeface="宋体" panose="02010600030101010101" pitchFamily="2" charset="-122"/>
                <a:ea typeface="宋体" panose="02010600030101010101" pitchFamily="2" charset="-122"/>
              </a:rPr>
              <a:t>1,</a:t>
            </a:r>
            <a:r>
              <a:rPr lang="zh-CN" altLang="en-US" i="0" dirty="0">
                <a:solidFill>
                  <a:srgbClr val="222222"/>
                </a:solidFill>
                <a:effectLst/>
                <a:latin typeface="宋体" panose="02010600030101010101" pitchFamily="2" charset="-122"/>
                <a:ea typeface="宋体" panose="02010600030101010101" pitchFamily="2" charset="-122"/>
              </a:rPr>
              <a:t>说明该主成分的解释力度还不如直接引入一个原变量的平均解释力度大</a:t>
            </a:r>
            <a:r>
              <a:rPr lang="en-US" altLang="zh-CN" i="0" dirty="0">
                <a:solidFill>
                  <a:srgbClr val="222222"/>
                </a:solidFill>
                <a:effectLst/>
                <a:latin typeface="宋体" panose="02010600030101010101" pitchFamily="2" charset="-122"/>
                <a:ea typeface="宋体" panose="02010600030101010101" pitchFamily="2" charset="-122"/>
              </a:rPr>
              <a:t>,</a:t>
            </a:r>
            <a:r>
              <a:rPr lang="zh-CN" altLang="en-US" i="0" dirty="0">
                <a:solidFill>
                  <a:srgbClr val="222222"/>
                </a:solidFill>
                <a:effectLst/>
                <a:latin typeface="宋体" panose="02010600030101010101" pitchFamily="2" charset="-122"/>
                <a:ea typeface="宋体" panose="02010600030101010101" pitchFamily="2" charset="-122"/>
              </a:rPr>
              <a:t>因此一般可以用特征值大于</a:t>
            </a:r>
            <a:r>
              <a:rPr lang="en-US" altLang="zh-CN" i="0" dirty="0">
                <a:solidFill>
                  <a:srgbClr val="222222"/>
                </a:solidFill>
                <a:effectLst/>
                <a:latin typeface="宋体" panose="02010600030101010101" pitchFamily="2" charset="-122"/>
                <a:ea typeface="宋体" panose="02010600030101010101" pitchFamily="2" charset="-122"/>
              </a:rPr>
              <a:t>1</a:t>
            </a:r>
            <a:r>
              <a:rPr lang="zh-CN" altLang="en-US" i="0" dirty="0">
                <a:solidFill>
                  <a:srgbClr val="222222"/>
                </a:solidFill>
                <a:effectLst/>
                <a:latin typeface="宋体" panose="02010600030101010101" pitchFamily="2" charset="-122"/>
                <a:ea typeface="宋体" panose="02010600030101010101" pitchFamily="2" charset="-122"/>
              </a:rPr>
              <a:t>作为纳入标准。</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5852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693530021"/>
              </p:ext>
            </p:extLst>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96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520789"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1.1.1 MLE</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简介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似然函数</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8" name="图片 7">
            <a:extLst>
              <a:ext uri="{FF2B5EF4-FFF2-40B4-BE49-F238E27FC236}">
                <a16:creationId xmlns:a16="http://schemas.microsoft.com/office/drawing/2014/main" id="{ADF12363-189E-4CB9-99DA-15D325E3CFB9}"/>
              </a:ext>
            </a:extLst>
          </p:cNvPr>
          <p:cNvPicPr>
            <a:picLocks noChangeAspect="1"/>
          </p:cNvPicPr>
          <p:nvPr/>
        </p:nvPicPr>
        <p:blipFill>
          <a:blip r:embed="rId3"/>
          <a:stretch>
            <a:fillRect/>
          </a:stretch>
        </p:blipFill>
        <p:spPr>
          <a:xfrm>
            <a:off x="585316" y="2362200"/>
            <a:ext cx="7573807" cy="1259880"/>
          </a:xfrm>
          <a:prstGeom prst="rect">
            <a:avLst/>
          </a:prstGeom>
        </p:spPr>
      </p:pic>
      <p:pic>
        <p:nvPicPr>
          <p:cNvPr id="9" name="图片 8">
            <a:extLst>
              <a:ext uri="{FF2B5EF4-FFF2-40B4-BE49-F238E27FC236}">
                <a16:creationId xmlns:a16="http://schemas.microsoft.com/office/drawing/2014/main" id="{75DD2E16-B79E-41FD-9FAE-944CA2939A08}"/>
              </a:ext>
            </a:extLst>
          </p:cNvPr>
          <p:cNvPicPr>
            <a:picLocks noChangeAspect="1"/>
          </p:cNvPicPr>
          <p:nvPr/>
        </p:nvPicPr>
        <p:blipFill>
          <a:blip r:embed="rId4"/>
          <a:stretch>
            <a:fillRect/>
          </a:stretch>
        </p:blipFill>
        <p:spPr>
          <a:xfrm>
            <a:off x="614514" y="3802360"/>
            <a:ext cx="7835991" cy="1524592"/>
          </a:xfrm>
          <a:prstGeom prst="rect">
            <a:avLst/>
          </a:prstGeom>
        </p:spPr>
      </p:pic>
    </p:spTree>
    <p:extLst>
      <p:ext uri="{BB962C8B-B14F-4D97-AF65-F5344CB8AC3E}">
        <p14:creationId xmlns:p14="http://schemas.microsoft.com/office/powerpoint/2010/main" val="373253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96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408579" cy="954107"/>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4.1  Intro - Textual Analysis</a:t>
            </a:r>
          </a:p>
          <a:p>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9FBAC5E8-2C37-49E7-8596-13BDFA405A6A}"/>
              </a:ext>
            </a:extLst>
          </p:cNvPr>
          <p:cNvGraphicFramePr>
            <a:graphicFrameLocks noGrp="1"/>
          </p:cNvGraphicFramePr>
          <p:nvPr>
            <p:extLst>
              <p:ext uri="{D42A27DB-BD31-4B8C-83A1-F6EECF244321}">
                <p14:modId xmlns:p14="http://schemas.microsoft.com/office/powerpoint/2010/main" val="559144130"/>
              </p:ext>
            </p:extLst>
          </p:nvPr>
        </p:nvGraphicFramePr>
        <p:xfrm>
          <a:off x="585316" y="2439722"/>
          <a:ext cx="7864510" cy="3206372"/>
        </p:xfrm>
        <a:graphic>
          <a:graphicData uri="http://schemas.openxmlformats.org/drawingml/2006/table">
            <a:tbl>
              <a:tblPr>
                <a:tableStyleId>{0E3FDE45-AF77-4B5C-9715-49D594BDF05E}</a:tableStyleId>
              </a:tblPr>
              <a:tblGrid>
                <a:gridCol w="3932255">
                  <a:extLst>
                    <a:ext uri="{9D8B030D-6E8A-4147-A177-3AD203B41FA5}">
                      <a16:colId xmlns:a16="http://schemas.microsoft.com/office/drawing/2014/main" val="2979838121"/>
                    </a:ext>
                  </a:extLst>
                </a:gridCol>
                <a:gridCol w="3932255">
                  <a:extLst>
                    <a:ext uri="{9D8B030D-6E8A-4147-A177-3AD203B41FA5}">
                      <a16:colId xmlns:a16="http://schemas.microsoft.com/office/drawing/2014/main" val="1186074903"/>
                    </a:ext>
                  </a:extLst>
                </a:gridCol>
              </a:tblGrid>
              <a:tr h="265872">
                <a:tc>
                  <a:txBody>
                    <a:bodyPr/>
                    <a:lstStyle/>
                    <a:p>
                      <a:pPr algn="ctr" fontAlgn="b"/>
                      <a:r>
                        <a:rPr lang="en-US" sz="1600" b="1" u="none" strike="noStrike">
                          <a:solidFill>
                            <a:schemeClr val="tx1"/>
                          </a:solidFill>
                          <a:effectLst/>
                          <a:latin typeface="Times New Roman" panose="02020603050405020304" pitchFamily="18" charset="0"/>
                          <a:cs typeface="Times New Roman" panose="02020603050405020304" pitchFamily="18" charset="0"/>
                        </a:rPr>
                        <a:t>Method</a:t>
                      </a:r>
                      <a:endParaRPr lang="en-US" sz="1600" b="1"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lnB>
                      <a:noFill/>
                    </a:lnB>
                  </a:tcPr>
                </a:tc>
                <a:tc>
                  <a:txBody>
                    <a:bodyPr/>
                    <a:lstStyle/>
                    <a:p>
                      <a:pPr algn="ctr" fontAlgn="b"/>
                      <a:r>
                        <a:rPr lang="en-US" sz="1600" b="1" u="none" strike="noStrike" dirty="0">
                          <a:solidFill>
                            <a:schemeClr val="tx1"/>
                          </a:solidFill>
                          <a:effectLst/>
                          <a:latin typeface="Times New Roman" panose="02020603050405020304" pitchFamily="18" charset="0"/>
                          <a:cs typeface="Times New Roman" panose="02020603050405020304" pitchFamily="18" charset="0"/>
                        </a:rPr>
                        <a:t>Index</a:t>
                      </a:r>
                      <a:endParaRPr lang="en-US" sz="16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tc>
                <a:extLst>
                  <a:ext uri="{0D108BD9-81ED-4DB2-BD59-A6C34878D82A}">
                    <a16:rowId xmlns:a16="http://schemas.microsoft.com/office/drawing/2014/main" val="2358233761"/>
                  </a:ext>
                </a:extLst>
              </a:tr>
              <a:tr h="265872">
                <a:tc rowSpan="7">
                  <a:txBody>
                    <a:bodyPr/>
                    <a:lstStyle/>
                    <a:p>
                      <a:pPr algn="ctr" fontAlgn="b"/>
                      <a:r>
                        <a:rPr lang="en-US" sz="1600" b="1" u="none" strike="noStrike" dirty="0">
                          <a:solidFill>
                            <a:schemeClr val="tx1"/>
                          </a:solidFill>
                          <a:effectLst/>
                          <a:latin typeface="Times New Roman" panose="02020603050405020304" pitchFamily="18" charset="0"/>
                          <a:cs typeface="Times New Roman" panose="02020603050405020304" pitchFamily="18" charset="0"/>
                        </a:rPr>
                        <a:t>Dictionary based</a:t>
                      </a:r>
                      <a:endParaRPr lang="en-US" sz="16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600" b="1" u="none" strike="noStrike">
                          <a:solidFill>
                            <a:schemeClr val="tx1"/>
                          </a:solidFill>
                          <a:effectLst/>
                          <a:latin typeface="Times New Roman" panose="02020603050405020304" pitchFamily="18" charset="0"/>
                          <a:cs typeface="Times New Roman" panose="02020603050405020304" pitchFamily="18" charset="0"/>
                        </a:rPr>
                        <a:t>Positive and Negative</a:t>
                      </a:r>
                      <a:endParaRPr lang="en-US" sz="1600" b="1"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lnL>
                      <a:noFill/>
                    </a:lnL>
                  </a:tcPr>
                </a:tc>
                <a:extLst>
                  <a:ext uri="{0D108BD9-81ED-4DB2-BD59-A6C34878D82A}">
                    <a16:rowId xmlns:a16="http://schemas.microsoft.com/office/drawing/2014/main" val="1241752139"/>
                  </a:ext>
                </a:extLst>
              </a:tr>
              <a:tr h="265872">
                <a:tc vMerge="1">
                  <a:txBody>
                    <a:bodyPr/>
                    <a:lstStyle/>
                    <a:p>
                      <a:endParaRPr lang="zh-CN" altLang="en-US"/>
                    </a:p>
                  </a:txBody>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1" u="none" strike="noStrike" dirty="0">
                          <a:solidFill>
                            <a:schemeClr val="tx1"/>
                          </a:solidFill>
                          <a:effectLst/>
                          <a:latin typeface="Times New Roman" panose="02020603050405020304" pitchFamily="18" charset="0"/>
                          <a:cs typeface="Times New Roman" panose="02020603050405020304" pitchFamily="18" charset="0"/>
                        </a:rPr>
                        <a:t>Readability/</a:t>
                      </a:r>
                      <a:r>
                        <a:rPr lang="en-US" altLang="zh-CN" sz="1600" b="1" u="none" strike="noStrike" dirty="0">
                          <a:solidFill>
                            <a:schemeClr val="tx1"/>
                          </a:solidFill>
                          <a:effectLst/>
                          <a:latin typeface="Times New Roman" panose="02020603050405020304" pitchFamily="18" charset="0"/>
                          <a:cs typeface="Times New Roman" panose="02020603050405020304" pitchFamily="18" charset="0"/>
                        </a:rPr>
                        <a:t>Complexity</a:t>
                      </a:r>
                    </a:p>
                  </a:txBody>
                  <a:tcPr marL="7620" marR="7620" marT="7620" marB="0" anchor="b">
                    <a:lnL>
                      <a:noFill/>
                    </a:lnL>
                  </a:tcPr>
                </a:tc>
                <a:extLst>
                  <a:ext uri="{0D108BD9-81ED-4DB2-BD59-A6C34878D82A}">
                    <a16:rowId xmlns:a16="http://schemas.microsoft.com/office/drawing/2014/main" val="3787146327"/>
                  </a:ext>
                </a:extLst>
              </a:tr>
              <a:tr h="265872">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algn="ctr" fontAlgn="b"/>
                      <a:r>
                        <a:rPr lang="en-US" sz="1600" b="1" u="none" strike="noStrike" dirty="0">
                          <a:solidFill>
                            <a:schemeClr val="tx1"/>
                          </a:solidFill>
                          <a:effectLst/>
                          <a:latin typeface="Times New Roman" panose="02020603050405020304" pitchFamily="18" charset="0"/>
                          <a:cs typeface="Times New Roman" panose="02020603050405020304" pitchFamily="18" charset="0"/>
                        </a:rPr>
                        <a:t>Forward-looking Statements </a:t>
                      </a:r>
                      <a:endParaRPr lang="en-US" sz="16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tc>
                <a:extLst>
                  <a:ext uri="{0D108BD9-81ED-4DB2-BD59-A6C34878D82A}">
                    <a16:rowId xmlns:a16="http://schemas.microsoft.com/office/drawing/2014/main" val="4226720912"/>
                  </a:ext>
                </a:extLst>
              </a:tr>
              <a:tr h="265872">
                <a:tc vMerge="1">
                  <a:txBody>
                    <a:bodyPr/>
                    <a:lstStyle/>
                    <a:p>
                      <a:endParaRPr lang="zh-CN" altLang="en-US"/>
                    </a:p>
                  </a:txBody>
                  <a:tcPr/>
                </a:tc>
                <a:tc>
                  <a:txBody>
                    <a:bodyPr/>
                    <a:lstStyle/>
                    <a:p>
                      <a:pPr algn="ctr" fontAlgn="b"/>
                      <a:r>
                        <a:rPr lang="en-US" sz="1600" b="1" u="none" strike="noStrike" dirty="0">
                          <a:solidFill>
                            <a:schemeClr val="tx1"/>
                          </a:solidFill>
                          <a:effectLst/>
                          <a:latin typeface="Times New Roman" panose="02020603050405020304" pitchFamily="18" charset="0"/>
                          <a:cs typeface="Times New Roman" panose="02020603050405020304" pitchFamily="18" charset="0"/>
                        </a:rPr>
                        <a:t>Corporate Culture</a:t>
                      </a:r>
                      <a:endParaRPr lang="en-US" sz="16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lnL>
                      <a:noFill/>
                    </a:lnL>
                  </a:tcPr>
                </a:tc>
                <a:extLst>
                  <a:ext uri="{0D108BD9-81ED-4DB2-BD59-A6C34878D82A}">
                    <a16:rowId xmlns:a16="http://schemas.microsoft.com/office/drawing/2014/main" val="3022810944"/>
                  </a:ext>
                </a:extLst>
              </a:tr>
              <a:tr h="265872">
                <a:tc vMerge="1">
                  <a:txBody>
                    <a:bodyPr/>
                    <a:lstStyle/>
                    <a:p>
                      <a:endParaRPr lang="zh-CN" altLang="en-US"/>
                    </a:p>
                  </a:txBody>
                  <a:tcPr/>
                </a:tc>
                <a:tc>
                  <a:txBody>
                    <a:bodyPr/>
                    <a:lstStyle/>
                    <a:p>
                      <a:pPr algn="ctr" fontAlgn="b"/>
                      <a:r>
                        <a:rPr lang="en-US" sz="1600" b="1" u="none" strike="noStrike">
                          <a:solidFill>
                            <a:schemeClr val="tx1"/>
                          </a:solidFill>
                          <a:effectLst/>
                          <a:latin typeface="Times New Roman" panose="02020603050405020304" pitchFamily="18" charset="0"/>
                          <a:cs typeface="Times New Roman" panose="02020603050405020304" pitchFamily="18" charset="0"/>
                        </a:rPr>
                        <a:t>ethic</a:t>
                      </a:r>
                      <a:endParaRPr lang="en-US" sz="1600" b="1"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lnL>
                      <a:noFill/>
                    </a:lnL>
                  </a:tcPr>
                </a:tc>
                <a:extLst>
                  <a:ext uri="{0D108BD9-81ED-4DB2-BD59-A6C34878D82A}">
                    <a16:rowId xmlns:a16="http://schemas.microsoft.com/office/drawing/2014/main" val="2795520767"/>
                  </a:ext>
                </a:extLst>
              </a:tr>
              <a:tr h="265872">
                <a:tc vMerge="1">
                  <a:txBody>
                    <a:bodyPr/>
                    <a:lstStyle/>
                    <a:p>
                      <a:endParaRPr lang="zh-CN" altLang="en-US"/>
                    </a:p>
                  </a:txBody>
                  <a:tcPr/>
                </a:tc>
                <a:tc>
                  <a:txBody>
                    <a:bodyPr/>
                    <a:lstStyle/>
                    <a:p>
                      <a:pPr algn="ctr" fontAlgn="b"/>
                      <a:r>
                        <a:rPr lang="en-US" sz="1600" b="1" u="none" strike="noStrike">
                          <a:solidFill>
                            <a:schemeClr val="tx1"/>
                          </a:solidFill>
                          <a:effectLst/>
                          <a:latin typeface="Times New Roman" panose="02020603050405020304" pitchFamily="18" charset="0"/>
                          <a:cs typeface="Times New Roman" panose="02020603050405020304" pitchFamily="18" charset="0"/>
                        </a:rPr>
                        <a:t>trust</a:t>
                      </a:r>
                      <a:endParaRPr lang="en-US" sz="1600" b="1"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lnL>
                      <a:noFill/>
                    </a:lnL>
                    <a:lnB>
                      <a:noFill/>
                    </a:lnB>
                  </a:tcPr>
                </a:tc>
                <a:extLst>
                  <a:ext uri="{0D108BD9-81ED-4DB2-BD59-A6C34878D82A}">
                    <a16:rowId xmlns:a16="http://schemas.microsoft.com/office/drawing/2014/main" val="2339520846"/>
                  </a:ext>
                </a:extLst>
              </a:tr>
              <a:tr h="265872">
                <a:tc vMerge="1">
                  <a:txBody>
                    <a:bodyPr/>
                    <a:lstStyle/>
                    <a:p>
                      <a:endParaRPr lang="zh-CN" altLang="en-US"/>
                    </a:p>
                  </a:txBody>
                  <a:tcPr/>
                </a:tc>
                <a:tc>
                  <a:txBody>
                    <a:bodyPr/>
                    <a:lstStyle/>
                    <a:p>
                      <a:pPr algn="ctr" fontAlgn="b"/>
                      <a:r>
                        <a:rPr lang="en-US" sz="1600" b="1" u="none" strike="noStrike" dirty="0">
                          <a:solidFill>
                            <a:schemeClr val="tx1"/>
                          </a:solidFill>
                          <a:effectLst/>
                          <a:latin typeface="Times New Roman" panose="02020603050405020304" pitchFamily="18" charset="0"/>
                          <a:cs typeface="Times New Roman" panose="02020603050405020304" pitchFamily="18" charset="0"/>
                        </a:rPr>
                        <a:t>Economic Policy Uncertainty</a:t>
                      </a:r>
                      <a:endParaRPr lang="en-US" sz="16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9593928"/>
                  </a:ext>
                </a:extLst>
              </a:tr>
              <a:tr h="265872">
                <a:tc rowSpan="4">
                  <a:txBody>
                    <a:bodyPr/>
                    <a:lstStyle/>
                    <a:p>
                      <a:pPr algn="ctr" fontAlgn="b"/>
                      <a:r>
                        <a:rPr lang="en-US" sz="1600" b="1" u="none" strike="noStrike" dirty="0">
                          <a:solidFill>
                            <a:schemeClr val="tx1"/>
                          </a:solidFill>
                          <a:effectLst/>
                          <a:latin typeface="Times New Roman" panose="02020603050405020304" pitchFamily="18" charset="0"/>
                          <a:cs typeface="Times New Roman" panose="02020603050405020304" pitchFamily="18" charset="0"/>
                        </a:rPr>
                        <a:t>Similarity</a:t>
                      </a:r>
                      <a:endParaRPr lang="en-US" sz="16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b"/>
                      <a:r>
                        <a:rPr lang="en-US" sz="1600" b="1" u="none" strike="noStrike" dirty="0">
                          <a:solidFill>
                            <a:schemeClr val="tx1"/>
                          </a:solidFill>
                          <a:effectLst/>
                          <a:latin typeface="Times New Roman" panose="02020603050405020304" pitchFamily="18" charset="0"/>
                          <a:cs typeface="Times New Roman" panose="02020603050405020304" pitchFamily="18" charset="0"/>
                        </a:rPr>
                        <a:t>Innovation</a:t>
                      </a:r>
                      <a:endParaRPr lang="en-US" sz="16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20180687"/>
                  </a:ext>
                </a:extLst>
              </a:tr>
              <a:tr h="265872">
                <a:tc vMerge="1">
                  <a:txBody>
                    <a:bodyPr/>
                    <a:lstStyle/>
                    <a:p>
                      <a:endParaRPr lang="zh-CN" altLang="en-US"/>
                    </a:p>
                  </a:txBody>
                  <a:tcPr/>
                </a:tc>
                <a:tc>
                  <a:txBody>
                    <a:bodyPr/>
                    <a:lstStyle/>
                    <a:p>
                      <a:pPr algn="ctr" fontAlgn="b"/>
                      <a:r>
                        <a:rPr lang="en-US" sz="1600" b="1" u="none" strike="noStrike">
                          <a:solidFill>
                            <a:schemeClr val="tx1"/>
                          </a:solidFill>
                          <a:effectLst/>
                          <a:latin typeface="Times New Roman" panose="02020603050405020304" pitchFamily="18" charset="0"/>
                          <a:cs typeface="Times New Roman" panose="02020603050405020304" pitchFamily="18" charset="0"/>
                        </a:rPr>
                        <a:t>financial statement comparability.</a:t>
                      </a:r>
                      <a:endParaRPr lang="en-US" sz="1600" b="1" i="0" u="none" strike="noStrike">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tc>
                <a:extLst>
                  <a:ext uri="{0D108BD9-81ED-4DB2-BD59-A6C34878D82A}">
                    <a16:rowId xmlns:a16="http://schemas.microsoft.com/office/drawing/2014/main" val="4011535960"/>
                  </a:ext>
                </a:extLst>
              </a:tr>
              <a:tr h="265872">
                <a:tc vMerge="1">
                  <a:txBody>
                    <a:bodyPr/>
                    <a:lstStyle/>
                    <a:p>
                      <a:endParaRPr lang="zh-CN" altLang="en-US"/>
                    </a:p>
                  </a:txBody>
                  <a:tcPr/>
                </a:tc>
                <a:tc>
                  <a:txBody>
                    <a:bodyPr/>
                    <a:lstStyle/>
                    <a:p>
                      <a:pPr algn="ctr" fontAlgn="b"/>
                      <a:r>
                        <a:rPr lang="en-US" sz="1600" b="1" u="none" strike="noStrike" dirty="0">
                          <a:solidFill>
                            <a:schemeClr val="tx1"/>
                          </a:solidFill>
                          <a:effectLst/>
                          <a:latin typeface="Times New Roman" panose="02020603050405020304" pitchFamily="18" charset="0"/>
                          <a:cs typeface="Times New Roman" panose="02020603050405020304" pitchFamily="18" charset="0"/>
                        </a:rPr>
                        <a:t>Text-Based Network Industries</a:t>
                      </a:r>
                      <a:endParaRPr lang="en-US" sz="16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tc>
                <a:extLst>
                  <a:ext uri="{0D108BD9-81ED-4DB2-BD59-A6C34878D82A}">
                    <a16:rowId xmlns:a16="http://schemas.microsoft.com/office/drawing/2014/main" val="2620904732"/>
                  </a:ext>
                </a:extLst>
              </a:tr>
              <a:tr h="281780">
                <a:tc vMerge="1">
                  <a:txBody>
                    <a:bodyPr/>
                    <a:lstStyle/>
                    <a:p>
                      <a:endParaRPr lang="zh-CN" altLang="en-US"/>
                    </a:p>
                  </a:txBody>
                  <a:tcPr/>
                </a:tc>
                <a:tc>
                  <a:txBody>
                    <a:bodyPr/>
                    <a:lstStyle/>
                    <a:p>
                      <a:pPr algn="ctr" fontAlgn="b"/>
                      <a:r>
                        <a:rPr lang="en-US" sz="1600" b="1" u="none" strike="noStrike" dirty="0">
                          <a:solidFill>
                            <a:schemeClr val="tx1"/>
                          </a:solidFill>
                          <a:effectLst/>
                          <a:latin typeface="Times New Roman" panose="02020603050405020304" pitchFamily="18" charset="0"/>
                          <a:cs typeface="Times New Roman" panose="02020603050405020304" pitchFamily="18" charset="0"/>
                        </a:rPr>
                        <a:t>Text-based Vertical Relatedness</a:t>
                      </a:r>
                      <a:endParaRPr lang="en-US" sz="1600" b="1" i="0" u="none" strike="noStrike"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endParaRPr>
                    </a:p>
                  </a:txBody>
                  <a:tcPr marL="7620" marR="7620" marT="7620" marB="0" anchor="b"/>
                </a:tc>
                <a:extLst>
                  <a:ext uri="{0D108BD9-81ED-4DB2-BD59-A6C34878D82A}">
                    <a16:rowId xmlns:a16="http://schemas.microsoft.com/office/drawing/2014/main" val="4144921501"/>
                  </a:ext>
                </a:extLst>
              </a:tr>
            </a:tbl>
          </a:graphicData>
        </a:graphic>
      </p:graphicFrame>
    </p:spTree>
    <p:extLst>
      <p:ext uri="{BB962C8B-B14F-4D97-AF65-F5344CB8AC3E}">
        <p14:creationId xmlns:p14="http://schemas.microsoft.com/office/powerpoint/2010/main" val="58438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408579"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4.1  Intro - Textual Analysis</a:t>
            </a:r>
          </a:p>
        </p:txBody>
      </p:sp>
      <p:sp>
        <p:nvSpPr>
          <p:cNvPr id="4" name="文本框 3">
            <a:extLst>
              <a:ext uri="{FF2B5EF4-FFF2-40B4-BE49-F238E27FC236}">
                <a16:creationId xmlns:a16="http://schemas.microsoft.com/office/drawing/2014/main" id="{A27DED0C-5980-4C4A-BD83-CC6284961F4A}"/>
              </a:ext>
            </a:extLst>
          </p:cNvPr>
          <p:cNvSpPr txBox="1"/>
          <p:nvPr/>
        </p:nvSpPr>
        <p:spPr>
          <a:xfrm>
            <a:off x="609600" y="2286000"/>
            <a:ext cx="7924800" cy="3970318"/>
          </a:xfrm>
          <a:prstGeom prst="rect">
            <a:avLst/>
          </a:prstGeom>
          <a:noFill/>
        </p:spPr>
        <p:txBody>
          <a:bodyPr wrap="square">
            <a:spAutoFit/>
          </a:bodyPr>
          <a:lstStyle/>
          <a:p>
            <a:pPr algn="l"/>
            <a:r>
              <a:rPr lang="zh-CN" altLang="en-US" b="1" dirty="0">
                <a:solidFill>
                  <a:srgbClr val="24292F"/>
                </a:solidFill>
                <a:latin typeface="宋体" panose="02010600030101010101" pitchFamily="2" charset="-122"/>
                <a:ea typeface="宋体" panose="02010600030101010101" pitchFamily="2" charset="-122"/>
                <a:cs typeface="Times New Roman" panose="02020603050405020304" pitchFamily="18" charset="0"/>
              </a:rPr>
              <a:t>词典方法</a:t>
            </a:r>
            <a:endParaRPr lang="en-US" altLang="zh-CN" b="1"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词频统计：通过统计文本中每个词出现的频率来分析关键词和主题。应用包括关键词提取、主题建模、文本摘要等。</a:t>
            </a:r>
            <a:endPar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TF-IDF</a:t>
            </a: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（词项频率</a:t>
            </a:r>
            <a:r>
              <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逆文档频率）：通过计算词项在文本中的频率和在整个语料库中的频率，来确定词项的重要性。应用包括信息检索、关键词提取、文本分类等。</a:t>
            </a:r>
            <a:endPar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b="1" dirty="0">
                <a:solidFill>
                  <a:srgbClr val="24292F"/>
                </a:solidFill>
                <a:latin typeface="宋体" panose="02010600030101010101" pitchFamily="2" charset="-122"/>
                <a:ea typeface="宋体" panose="02010600030101010101" pitchFamily="2" charset="-122"/>
                <a:cs typeface="Times New Roman" panose="02020603050405020304" pitchFamily="18" charset="0"/>
              </a:rPr>
              <a:t>主题分类</a:t>
            </a:r>
            <a:endParaRPr lang="en-US" altLang="zh-CN" b="1" dirty="0">
              <a:solidFill>
                <a:srgbClr val="24292F"/>
              </a:solidFill>
              <a:latin typeface="宋体" panose="02010600030101010101" pitchFamily="2" charset="-122"/>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主题模型：例如 </a:t>
            </a:r>
            <a:r>
              <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LDA</a:t>
            </a: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Latent Dirichlet Allocation</a:t>
            </a: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），用于发现文本中隐藏的主题结构。应用包括主题建模、文本聚类、信息检索等。</a:t>
            </a:r>
            <a:endPar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b="1" dirty="0">
                <a:solidFill>
                  <a:srgbClr val="24292F"/>
                </a:solidFill>
                <a:latin typeface="宋体" panose="02010600030101010101" pitchFamily="2" charset="-122"/>
                <a:ea typeface="宋体" panose="02010600030101010101" pitchFamily="2" charset="-122"/>
                <a:cs typeface="Times New Roman" panose="02020603050405020304" pitchFamily="18" charset="0"/>
              </a:rPr>
              <a:t>情感语义</a:t>
            </a:r>
            <a:endParaRPr lang="en-US" altLang="zh-CN" b="1" dirty="0">
              <a:solidFill>
                <a:srgbClr val="24292F"/>
              </a:solidFill>
              <a:latin typeface="宋体" panose="02010600030101010101" pitchFamily="2" charset="-122"/>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情感分析：通过机器学习或自然语言处理技术判断文本中表达的情感倾向，如正面、负面或中立。应用包括舆情分析、社交媒体监控、消费者情感分析等。</a:t>
            </a:r>
            <a:endPar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有基于词典的无监督学习方法，也有基于</a:t>
            </a:r>
            <a:r>
              <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BERT</a:t>
            </a: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等模型的有监督学习。</a:t>
            </a:r>
          </a:p>
        </p:txBody>
      </p:sp>
    </p:spTree>
    <p:extLst>
      <p:ext uri="{BB962C8B-B14F-4D97-AF65-F5344CB8AC3E}">
        <p14:creationId xmlns:p14="http://schemas.microsoft.com/office/powerpoint/2010/main" val="252559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408579"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4.2  Intro - Textual Analysis</a:t>
            </a:r>
          </a:p>
        </p:txBody>
      </p:sp>
      <p:sp>
        <p:nvSpPr>
          <p:cNvPr id="4" name="文本框 3">
            <a:extLst>
              <a:ext uri="{FF2B5EF4-FFF2-40B4-BE49-F238E27FC236}">
                <a16:creationId xmlns:a16="http://schemas.microsoft.com/office/drawing/2014/main" id="{A27DED0C-5980-4C4A-BD83-CC6284961F4A}"/>
              </a:ext>
            </a:extLst>
          </p:cNvPr>
          <p:cNvSpPr txBox="1"/>
          <p:nvPr/>
        </p:nvSpPr>
        <p:spPr>
          <a:xfrm>
            <a:off x="609600" y="2286000"/>
            <a:ext cx="7924800" cy="3970318"/>
          </a:xfrm>
          <a:prstGeom prst="rect">
            <a:avLst/>
          </a:prstGeom>
          <a:noFill/>
        </p:spPr>
        <p:txBody>
          <a:bodyPr wrap="square">
            <a:spAutoFit/>
          </a:bodyPr>
          <a:lstStyle/>
          <a:p>
            <a:pPr algn="l"/>
            <a:r>
              <a:rPr lang="zh-CN" altLang="en-US" b="1" dirty="0">
                <a:solidFill>
                  <a:srgbClr val="24292F"/>
                </a:solidFill>
                <a:latin typeface="宋体" panose="02010600030101010101" pitchFamily="2" charset="-122"/>
                <a:ea typeface="宋体" panose="02010600030101010101" pitchFamily="2" charset="-122"/>
                <a:cs typeface="Times New Roman" panose="02020603050405020304" pitchFamily="18" charset="0"/>
              </a:rPr>
              <a:t>词典方法</a:t>
            </a:r>
            <a:endParaRPr lang="en-US" altLang="zh-CN" b="1"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词频统计：通过统计文本中每个词出现的频率来分析关键词和主题。应用包括关键词提取、主题建模、文本摘要等。</a:t>
            </a:r>
            <a:endPar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TF-IDF</a:t>
            </a: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（词项频率</a:t>
            </a:r>
            <a:r>
              <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逆文档频率）：通过计算词项在文本中的频率和在整个语料库中的频率，来确定词项的重要性。应用包括信息检索、关键词提取、文本分类等。</a:t>
            </a:r>
            <a:endPar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b="1" dirty="0">
                <a:solidFill>
                  <a:srgbClr val="24292F"/>
                </a:solidFill>
                <a:latin typeface="宋体" panose="02010600030101010101" pitchFamily="2" charset="-122"/>
                <a:ea typeface="宋体" panose="02010600030101010101" pitchFamily="2" charset="-122"/>
                <a:cs typeface="Times New Roman" panose="02020603050405020304" pitchFamily="18" charset="0"/>
              </a:rPr>
              <a:t>主题分类</a:t>
            </a:r>
            <a:endParaRPr lang="en-US" altLang="zh-CN" b="1" dirty="0">
              <a:solidFill>
                <a:srgbClr val="24292F"/>
              </a:solidFill>
              <a:latin typeface="宋体" panose="02010600030101010101" pitchFamily="2" charset="-122"/>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主题模型：例如 </a:t>
            </a:r>
            <a:r>
              <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LDA</a:t>
            </a: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Latent Dirichlet Allocation</a:t>
            </a: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），用于发现文本中隐藏的主题结构。应用包括主题建模、文本聚类、信息检索等。</a:t>
            </a:r>
            <a:endPar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endParaRPr>
          </a:p>
          <a:p>
            <a:pPr algn="l"/>
            <a:r>
              <a:rPr lang="zh-CN" altLang="en-US" b="1" dirty="0">
                <a:solidFill>
                  <a:srgbClr val="24292F"/>
                </a:solidFill>
                <a:latin typeface="宋体" panose="02010600030101010101" pitchFamily="2" charset="-122"/>
                <a:ea typeface="宋体" panose="02010600030101010101" pitchFamily="2" charset="-122"/>
                <a:cs typeface="Times New Roman" panose="02020603050405020304" pitchFamily="18" charset="0"/>
              </a:rPr>
              <a:t>情感语义</a:t>
            </a:r>
            <a:endParaRPr lang="en-US" altLang="zh-CN" b="1" dirty="0">
              <a:solidFill>
                <a:srgbClr val="24292F"/>
              </a:solidFill>
              <a:latin typeface="宋体" panose="02010600030101010101" pitchFamily="2" charset="-122"/>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情感分析：通过机器学习或自然语言处理技术判断文本中表达的情感倾向，如正面、负面或中立。应用包括舆情分析、社交媒体监控、消费者情感分析等。</a:t>
            </a:r>
            <a:endPar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有基于词典的无监督学习方法，也有基于</a:t>
            </a:r>
            <a:r>
              <a:rPr lang="en-US" altLang="zh-CN"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BERT</a:t>
            </a:r>
            <a:r>
              <a:rPr lang="zh-CN" altLang="en-US" i="0" dirty="0">
                <a:solidFill>
                  <a:srgbClr val="24292F"/>
                </a:solidFill>
                <a:effectLst/>
                <a:latin typeface="宋体" panose="02010600030101010101" pitchFamily="2" charset="-122"/>
                <a:ea typeface="宋体" panose="02010600030101010101" pitchFamily="2" charset="-122"/>
                <a:cs typeface="Times New Roman" panose="02020603050405020304" pitchFamily="18" charset="0"/>
              </a:rPr>
              <a:t>等模型的有监督学习。</a:t>
            </a:r>
          </a:p>
        </p:txBody>
      </p:sp>
    </p:spTree>
    <p:extLst>
      <p:ext uri="{BB962C8B-B14F-4D97-AF65-F5344CB8AC3E}">
        <p14:creationId xmlns:p14="http://schemas.microsoft.com/office/powerpoint/2010/main" val="990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448106"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4.2  Dictionary</a:t>
            </a:r>
          </a:p>
        </p:txBody>
      </p:sp>
      <p:sp>
        <p:nvSpPr>
          <p:cNvPr id="4" name="文本框 3">
            <a:extLst>
              <a:ext uri="{FF2B5EF4-FFF2-40B4-BE49-F238E27FC236}">
                <a16:creationId xmlns:a16="http://schemas.microsoft.com/office/drawing/2014/main" id="{85442931-6429-4D99-95F7-6BB79B14FC7D}"/>
              </a:ext>
            </a:extLst>
          </p:cNvPr>
          <p:cNvSpPr txBox="1"/>
          <p:nvPr/>
        </p:nvSpPr>
        <p:spPr>
          <a:xfrm>
            <a:off x="838200" y="2274838"/>
            <a:ext cx="6781800" cy="1938992"/>
          </a:xfrm>
          <a:prstGeom prst="rect">
            <a:avLst/>
          </a:prstGeom>
          <a:noFill/>
        </p:spPr>
        <p:txBody>
          <a:bodyPr wrap="square">
            <a:spAutoFit/>
          </a:bodyPr>
          <a:lstStyle/>
          <a:p>
            <a:pPr algn="l">
              <a:buFont typeface="+mj-lt"/>
              <a:buAutoNum type="arabicPeriod"/>
            </a:pPr>
            <a:r>
              <a:rPr lang="zh-CN" altLang="en-US" sz="2000" dirty="0">
                <a:latin typeface="宋体" panose="02010600030101010101" pitchFamily="2" charset="-122"/>
                <a:ea typeface="宋体" panose="02010600030101010101" pitchFamily="2" charset="-122"/>
              </a:rPr>
              <a:t>文本预处理：首先，您需要对文本进行预处理，包括去除停用词、标点符号和特殊字符等。您可以使用一些常见的中文分词工具，如</a:t>
            </a:r>
            <a:r>
              <a:rPr lang="en-US" altLang="zh-CN" sz="2000" dirty="0" err="1">
                <a:latin typeface="宋体" panose="02010600030101010101" pitchFamily="2" charset="-122"/>
                <a:ea typeface="宋体" panose="02010600030101010101" pitchFamily="2" charset="-122"/>
              </a:rPr>
              <a:t>jieba</a:t>
            </a:r>
            <a:r>
              <a:rPr lang="zh-CN" altLang="en-US" sz="2000" dirty="0">
                <a:latin typeface="宋体" panose="02010600030101010101" pitchFamily="2" charset="-122"/>
                <a:ea typeface="宋体" panose="02010600030101010101" pitchFamily="2" charset="-122"/>
              </a:rPr>
              <a:t>，将文本切分成单独的词语。</a:t>
            </a:r>
            <a:endParaRPr lang="en-US" altLang="zh-CN" sz="2000" dirty="0">
              <a:latin typeface="宋体" panose="02010600030101010101" pitchFamily="2" charset="-122"/>
              <a:ea typeface="宋体" panose="02010600030101010101" pitchFamily="2" charset="-122"/>
            </a:endParaRPr>
          </a:p>
          <a:p>
            <a:pPr algn="l">
              <a:buFont typeface="+mj-lt"/>
              <a:buAutoNum type="arabicPeriod"/>
            </a:pPr>
            <a:endParaRPr lang="zh-CN" altLang="en-US" sz="2000" dirty="0">
              <a:latin typeface="宋体" panose="02010600030101010101" pitchFamily="2" charset="-122"/>
              <a:ea typeface="宋体" panose="02010600030101010101" pitchFamily="2" charset="-122"/>
            </a:endParaRPr>
          </a:p>
          <a:p>
            <a:pPr algn="l">
              <a:buFont typeface="+mj-lt"/>
              <a:buAutoNum type="arabicPeriod"/>
            </a:pPr>
            <a:r>
              <a:rPr lang="zh-CN" altLang="en-US" sz="2000" dirty="0">
                <a:latin typeface="宋体" panose="02010600030101010101" pitchFamily="2" charset="-122"/>
                <a:ea typeface="宋体" panose="02010600030101010101" pitchFamily="2" charset="-122"/>
              </a:rPr>
              <a:t>计算积极词典或者消极词典中的词组在文本中出现的数量，并计算相应词组占据整个文本词组或者句子的比例。</a:t>
            </a:r>
          </a:p>
        </p:txBody>
      </p:sp>
    </p:spTree>
    <p:extLst>
      <p:ext uri="{BB962C8B-B14F-4D97-AF65-F5344CB8AC3E}">
        <p14:creationId xmlns:p14="http://schemas.microsoft.com/office/powerpoint/2010/main" val="118940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448106"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4.2  Dictionary</a:t>
            </a:r>
          </a:p>
        </p:txBody>
      </p:sp>
      <p:pic>
        <p:nvPicPr>
          <p:cNvPr id="3" name="图片 2">
            <a:extLst>
              <a:ext uri="{FF2B5EF4-FFF2-40B4-BE49-F238E27FC236}">
                <a16:creationId xmlns:a16="http://schemas.microsoft.com/office/drawing/2014/main" id="{2C5D4AC2-1C5A-4A45-8BAF-28017C9363CE}"/>
              </a:ext>
            </a:extLst>
          </p:cNvPr>
          <p:cNvPicPr>
            <a:picLocks noChangeAspect="1"/>
          </p:cNvPicPr>
          <p:nvPr/>
        </p:nvPicPr>
        <p:blipFill>
          <a:blip r:embed="rId3"/>
          <a:stretch>
            <a:fillRect/>
          </a:stretch>
        </p:blipFill>
        <p:spPr>
          <a:xfrm>
            <a:off x="2209800" y="2255468"/>
            <a:ext cx="3949486" cy="2080407"/>
          </a:xfrm>
          <a:prstGeom prst="rect">
            <a:avLst/>
          </a:prstGeom>
        </p:spPr>
      </p:pic>
      <p:pic>
        <p:nvPicPr>
          <p:cNvPr id="4" name="图片 3">
            <a:extLst>
              <a:ext uri="{FF2B5EF4-FFF2-40B4-BE49-F238E27FC236}">
                <a16:creationId xmlns:a16="http://schemas.microsoft.com/office/drawing/2014/main" id="{F573C78A-64EF-44B7-BBFC-D42BC62A8407}"/>
              </a:ext>
            </a:extLst>
          </p:cNvPr>
          <p:cNvPicPr>
            <a:picLocks noChangeAspect="1"/>
          </p:cNvPicPr>
          <p:nvPr/>
        </p:nvPicPr>
        <p:blipFill>
          <a:blip r:embed="rId4"/>
          <a:stretch>
            <a:fillRect/>
          </a:stretch>
        </p:blipFill>
        <p:spPr>
          <a:xfrm>
            <a:off x="1600200" y="4419600"/>
            <a:ext cx="5753810" cy="2080407"/>
          </a:xfrm>
          <a:prstGeom prst="rect">
            <a:avLst/>
          </a:prstGeom>
        </p:spPr>
      </p:pic>
    </p:spTree>
    <p:extLst>
      <p:ext uri="{BB962C8B-B14F-4D97-AF65-F5344CB8AC3E}">
        <p14:creationId xmlns:p14="http://schemas.microsoft.com/office/powerpoint/2010/main" val="291797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448106"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4.2  Dictionary</a:t>
            </a:r>
          </a:p>
        </p:txBody>
      </p:sp>
      <p:sp>
        <p:nvSpPr>
          <p:cNvPr id="3" name="文本框 2">
            <a:extLst>
              <a:ext uri="{FF2B5EF4-FFF2-40B4-BE49-F238E27FC236}">
                <a16:creationId xmlns:a16="http://schemas.microsoft.com/office/drawing/2014/main" id="{F95D0954-2D60-4B4D-B0FD-9112238E22B3}"/>
              </a:ext>
            </a:extLst>
          </p:cNvPr>
          <p:cNvSpPr txBox="1"/>
          <p:nvPr/>
        </p:nvSpPr>
        <p:spPr>
          <a:xfrm>
            <a:off x="457200" y="1828800"/>
            <a:ext cx="8534400" cy="4801314"/>
          </a:xfrm>
          <a:prstGeom prst="rect">
            <a:avLst/>
          </a:prstGeom>
          <a:noFill/>
        </p:spPr>
        <p:txBody>
          <a:bodyPr wrap="square">
            <a:spAutoFit/>
          </a:bodyPr>
          <a:lstStyle/>
          <a:p>
            <a:pPr algn="l">
              <a:buFont typeface="+mj-lt"/>
              <a:buAutoNum type="arabicPeriod"/>
            </a:pPr>
            <a:r>
              <a:rPr lang="zh-CN" altLang="en-US" b="0" i="0" dirty="0">
                <a:effectLst/>
                <a:latin typeface="宋体" panose="02010600030101010101" pitchFamily="2" charset="-122"/>
                <a:ea typeface="宋体" panose="02010600030101010101" pitchFamily="2" charset="-122"/>
              </a:rPr>
              <a:t>文本预处理：首先，您需要对文本进行预处理，包括去除停用词、标点符号和特殊字符等。您可以使用一些常见的中文分词工具，如</a:t>
            </a:r>
            <a:r>
              <a:rPr lang="en-US" altLang="zh-CN" b="0" i="0" dirty="0" err="1">
                <a:effectLst/>
                <a:latin typeface="宋体" panose="02010600030101010101" pitchFamily="2" charset="-122"/>
                <a:ea typeface="宋体" panose="02010600030101010101" pitchFamily="2" charset="-122"/>
              </a:rPr>
              <a:t>jieba</a:t>
            </a:r>
            <a:r>
              <a:rPr lang="zh-CN" altLang="en-US" b="0" i="0" dirty="0">
                <a:effectLst/>
                <a:latin typeface="宋体" panose="02010600030101010101" pitchFamily="2" charset="-122"/>
                <a:ea typeface="宋体" panose="02010600030101010101" pitchFamily="2" charset="-122"/>
              </a:rPr>
              <a:t>，将文本切分成单独的词语。</a:t>
            </a:r>
          </a:p>
          <a:p>
            <a:pPr algn="l">
              <a:buFont typeface="+mj-lt"/>
              <a:buAutoNum type="arabicPeriod"/>
            </a:pPr>
            <a:r>
              <a:rPr lang="zh-CN" altLang="en-US" b="0" i="0" dirty="0">
                <a:effectLst/>
                <a:latin typeface="宋体" panose="02010600030101010101" pitchFamily="2" charset="-122"/>
                <a:ea typeface="宋体" panose="02010600030101010101" pitchFamily="2" charset="-122"/>
              </a:rPr>
              <a:t>构建词汇表：接下来，您需要构建一个词汇表，将文本中的每个词语映射到一个唯一的</a:t>
            </a:r>
            <a:r>
              <a:rPr lang="en-US" altLang="zh-CN" b="0" i="0" dirty="0">
                <a:effectLst/>
                <a:latin typeface="宋体" panose="02010600030101010101" pitchFamily="2" charset="-122"/>
                <a:ea typeface="宋体" panose="02010600030101010101" pitchFamily="2" charset="-122"/>
              </a:rPr>
              <a:t>ID</a:t>
            </a:r>
            <a:r>
              <a:rPr lang="zh-CN" altLang="en-US" b="0" i="0" dirty="0">
                <a:effectLst/>
                <a:latin typeface="宋体" panose="02010600030101010101" pitchFamily="2" charset="-122"/>
                <a:ea typeface="宋体" panose="02010600030101010101" pitchFamily="2" charset="-122"/>
              </a:rPr>
              <a:t>。可以使用一个字典或哈希表来实现词汇表的构建。</a:t>
            </a:r>
            <a:endParaRPr lang="en-US" altLang="zh-CN" b="0" i="0" dirty="0">
              <a:effectLst/>
              <a:latin typeface="宋体" panose="02010600030101010101" pitchFamily="2" charset="-122"/>
              <a:ea typeface="宋体" panose="02010600030101010101" pitchFamily="2" charset="-122"/>
            </a:endParaRPr>
          </a:p>
          <a:p>
            <a:pPr algn="l">
              <a:buFont typeface="+mj-lt"/>
              <a:buAutoNum type="arabicPeriod"/>
            </a:pPr>
            <a:endParaRPr lang="zh-CN" altLang="en-US" b="0" i="0" dirty="0">
              <a:effectLst/>
              <a:latin typeface="宋体" panose="02010600030101010101" pitchFamily="2" charset="-122"/>
              <a:ea typeface="宋体" panose="02010600030101010101" pitchFamily="2" charset="-122"/>
            </a:endParaRPr>
          </a:p>
          <a:p>
            <a:pPr algn="l">
              <a:buFont typeface="+mj-lt"/>
              <a:buAutoNum type="arabicPeriod"/>
            </a:pPr>
            <a:r>
              <a:rPr lang="zh-CN" altLang="en-US" b="0" i="0" dirty="0">
                <a:effectLst/>
                <a:latin typeface="宋体" panose="02010600030101010101" pitchFamily="2" charset="-122"/>
                <a:ea typeface="宋体" panose="02010600030101010101" pitchFamily="2" charset="-122"/>
              </a:rPr>
              <a:t>计算词语的</a:t>
            </a:r>
            <a:r>
              <a:rPr lang="en-US" altLang="zh-CN" b="0" i="0" dirty="0">
                <a:effectLst/>
                <a:latin typeface="宋体" panose="02010600030101010101" pitchFamily="2" charset="-122"/>
                <a:ea typeface="宋体" panose="02010600030101010101" pitchFamily="2" charset="-122"/>
              </a:rPr>
              <a:t>TF</a:t>
            </a:r>
            <a:r>
              <a:rPr lang="zh-CN" altLang="en-US" b="0" i="0" dirty="0">
                <a:effectLst/>
                <a:latin typeface="宋体" panose="02010600030101010101" pitchFamily="2" charset="-122"/>
                <a:ea typeface="宋体" panose="02010600030101010101" pitchFamily="2" charset="-122"/>
              </a:rPr>
              <a:t>：词语频率（</a:t>
            </a:r>
            <a:r>
              <a:rPr lang="en-US" altLang="zh-CN" b="0" i="0" dirty="0">
                <a:effectLst/>
                <a:latin typeface="宋体" panose="02010600030101010101" pitchFamily="2" charset="-122"/>
                <a:ea typeface="宋体" panose="02010600030101010101" pitchFamily="2" charset="-122"/>
              </a:rPr>
              <a:t>Term Frequency</a:t>
            </a:r>
            <a:r>
              <a:rPr lang="zh-CN" altLang="en-US" b="0" i="0" dirty="0">
                <a:effectLst/>
                <a:latin typeface="宋体" panose="02010600030101010101" pitchFamily="2" charset="-122"/>
                <a:ea typeface="宋体" panose="02010600030101010101" pitchFamily="2" charset="-122"/>
              </a:rPr>
              <a:t>，</a:t>
            </a:r>
            <a:r>
              <a:rPr lang="en-US" altLang="zh-CN" b="0" i="0" dirty="0">
                <a:effectLst/>
                <a:latin typeface="宋体" panose="02010600030101010101" pitchFamily="2" charset="-122"/>
                <a:ea typeface="宋体" panose="02010600030101010101" pitchFamily="2" charset="-122"/>
              </a:rPr>
              <a:t>TF</a:t>
            </a:r>
            <a:r>
              <a:rPr lang="zh-CN" altLang="en-US" b="0" i="0" dirty="0">
                <a:effectLst/>
                <a:latin typeface="宋体" panose="02010600030101010101" pitchFamily="2" charset="-122"/>
                <a:ea typeface="宋体" panose="02010600030101010101" pitchFamily="2" charset="-122"/>
              </a:rPr>
              <a:t>）是指某个词语在文本中出现的频率。为了计算</a:t>
            </a:r>
            <a:r>
              <a:rPr lang="en-US" altLang="zh-CN" b="0" i="0" dirty="0">
                <a:effectLst/>
                <a:latin typeface="宋体" panose="02010600030101010101" pitchFamily="2" charset="-122"/>
                <a:ea typeface="宋体" panose="02010600030101010101" pitchFamily="2" charset="-122"/>
              </a:rPr>
              <a:t>TF</a:t>
            </a:r>
            <a:r>
              <a:rPr lang="zh-CN" altLang="en-US" b="0" i="0" dirty="0">
                <a:effectLst/>
                <a:latin typeface="宋体" panose="02010600030101010101" pitchFamily="2" charset="-122"/>
                <a:ea typeface="宋体" panose="02010600030101010101" pitchFamily="2" charset="-122"/>
              </a:rPr>
              <a:t>，您需要统计每个词语在文本中出现的次数，并将它们除以文本的总词数。</a:t>
            </a:r>
          </a:p>
          <a:p>
            <a:pPr algn="l">
              <a:buFont typeface="+mj-lt"/>
              <a:buAutoNum type="arabicPeriod"/>
            </a:pPr>
            <a:r>
              <a:rPr lang="zh-CN" altLang="en-US" b="0" i="0" dirty="0">
                <a:effectLst/>
                <a:latin typeface="宋体" panose="02010600030101010101" pitchFamily="2" charset="-122"/>
                <a:ea typeface="宋体" panose="02010600030101010101" pitchFamily="2" charset="-122"/>
              </a:rPr>
              <a:t>计算词语的</a:t>
            </a:r>
            <a:r>
              <a:rPr lang="en-US" altLang="zh-CN" b="0" i="0" dirty="0">
                <a:effectLst/>
                <a:latin typeface="宋体" panose="02010600030101010101" pitchFamily="2" charset="-122"/>
                <a:ea typeface="宋体" panose="02010600030101010101" pitchFamily="2" charset="-122"/>
              </a:rPr>
              <a:t>IDF</a:t>
            </a:r>
            <a:r>
              <a:rPr lang="zh-CN" altLang="en-US" b="0" i="0" dirty="0">
                <a:effectLst/>
                <a:latin typeface="宋体" panose="02010600030101010101" pitchFamily="2" charset="-122"/>
                <a:ea typeface="宋体" panose="02010600030101010101" pitchFamily="2" charset="-122"/>
              </a:rPr>
              <a:t>：逆文档频率（</a:t>
            </a:r>
            <a:r>
              <a:rPr lang="en-US" altLang="zh-CN" b="0" i="0" dirty="0">
                <a:effectLst/>
                <a:latin typeface="宋体" panose="02010600030101010101" pitchFamily="2" charset="-122"/>
                <a:ea typeface="宋体" panose="02010600030101010101" pitchFamily="2" charset="-122"/>
              </a:rPr>
              <a:t>Inverse Document Frequency</a:t>
            </a:r>
            <a:r>
              <a:rPr lang="zh-CN" altLang="en-US" b="0" i="0" dirty="0">
                <a:effectLst/>
                <a:latin typeface="宋体" panose="02010600030101010101" pitchFamily="2" charset="-122"/>
                <a:ea typeface="宋体" panose="02010600030101010101" pitchFamily="2" charset="-122"/>
              </a:rPr>
              <a:t>，</a:t>
            </a:r>
            <a:r>
              <a:rPr lang="en-US" altLang="zh-CN" b="0" i="0" dirty="0">
                <a:effectLst/>
                <a:latin typeface="宋体" panose="02010600030101010101" pitchFamily="2" charset="-122"/>
                <a:ea typeface="宋体" panose="02010600030101010101" pitchFamily="2" charset="-122"/>
              </a:rPr>
              <a:t>IDF</a:t>
            </a:r>
            <a:r>
              <a:rPr lang="zh-CN" altLang="en-US" b="0" i="0" dirty="0">
                <a:effectLst/>
                <a:latin typeface="宋体" panose="02010600030101010101" pitchFamily="2" charset="-122"/>
                <a:ea typeface="宋体" panose="02010600030101010101" pitchFamily="2" charset="-122"/>
              </a:rPr>
              <a:t>）是一个用于衡量词语重要性的指标。</a:t>
            </a:r>
            <a:r>
              <a:rPr lang="en-US" altLang="zh-CN" b="0" i="0" dirty="0">
                <a:effectLst/>
                <a:latin typeface="宋体" panose="02010600030101010101" pitchFamily="2" charset="-122"/>
                <a:ea typeface="宋体" panose="02010600030101010101" pitchFamily="2" charset="-122"/>
              </a:rPr>
              <a:t>IDF</a:t>
            </a:r>
            <a:r>
              <a:rPr lang="zh-CN" altLang="en-US" b="0" i="0" dirty="0">
                <a:effectLst/>
                <a:latin typeface="宋体" panose="02010600030101010101" pitchFamily="2" charset="-122"/>
                <a:ea typeface="宋体" panose="02010600030101010101" pitchFamily="2" charset="-122"/>
              </a:rPr>
              <a:t>越大，表示该词语在整个文本集合中的重要性越高。为了计算</a:t>
            </a:r>
            <a:r>
              <a:rPr lang="en-US" altLang="zh-CN" b="0" i="0" dirty="0">
                <a:effectLst/>
                <a:latin typeface="宋体" panose="02010600030101010101" pitchFamily="2" charset="-122"/>
                <a:ea typeface="宋体" panose="02010600030101010101" pitchFamily="2" charset="-122"/>
              </a:rPr>
              <a:t>IDF</a:t>
            </a:r>
            <a:r>
              <a:rPr lang="zh-CN" altLang="en-US" b="0" i="0" dirty="0">
                <a:effectLst/>
                <a:latin typeface="宋体" panose="02010600030101010101" pitchFamily="2" charset="-122"/>
                <a:ea typeface="宋体" panose="02010600030101010101" pitchFamily="2" charset="-122"/>
              </a:rPr>
              <a:t>，您需要先计算每个词语的文档频率（即该词语在文本集合中出现的文档数），然后对其取对数。</a:t>
            </a:r>
            <a:endParaRPr lang="en-US" altLang="zh-CN" b="0" i="0" dirty="0">
              <a:effectLst/>
              <a:latin typeface="宋体" panose="02010600030101010101" pitchFamily="2" charset="-122"/>
              <a:ea typeface="宋体" panose="02010600030101010101" pitchFamily="2" charset="-122"/>
            </a:endParaRPr>
          </a:p>
          <a:p>
            <a:pPr algn="l">
              <a:buFont typeface="+mj-lt"/>
              <a:buAutoNum type="arabicPeriod"/>
            </a:pPr>
            <a:endParaRPr lang="zh-CN" altLang="en-US" b="0" i="0" dirty="0">
              <a:effectLst/>
              <a:latin typeface="宋体" panose="02010600030101010101" pitchFamily="2" charset="-122"/>
              <a:ea typeface="宋体" panose="02010600030101010101" pitchFamily="2" charset="-122"/>
            </a:endParaRPr>
          </a:p>
          <a:p>
            <a:pPr algn="l">
              <a:buFont typeface="+mj-lt"/>
              <a:buAutoNum type="arabicPeriod"/>
            </a:pPr>
            <a:r>
              <a:rPr lang="zh-CN" altLang="en-US" b="0" i="0" dirty="0">
                <a:effectLst/>
                <a:latin typeface="宋体" panose="02010600030101010101" pitchFamily="2" charset="-122"/>
                <a:ea typeface="宋体" panose="02010600030101010101" pitchFamily="2" charset="-122"/>
              </a:rPr>
              <a:t>计算</a:t>
            </a:r>
            <a:r>
              <a:rPr lang="en-US" altLang="zh-CN" b="0" i="0" dirty="0">
                <a:effectLst/>
                <a:latin typeface="宋体" panose="02010600030101010101" pitchFamily="2" charset="-122"/>
                <a:ea typeface="宋体" panose="02010600030101010101" pitchFamily="2" charset="-122"/>
              </a:rPr>
              <a:t>TF-IDF</a:t>
            </a:r>
            <a:r>
              <a:rPr lang="zh-CN" altLang="en-US" b="0" i="0" dirty="0">
                <a:effectLst/>
                <a:latin typeface="宋体" panose="02010600030101010101" pitchFamily="2" charset="-122"/>
                <a:ea typeface="宋体" panose="02010600030101010101" pitchFamily="2" charset="-122"/>
              </a:rPr>
              <a:t>：最后，您可以计算每个词语的</a:t>
            </a:r>
            <a:r>
              <a:rPr lang="en-US" altLang="zh-CN" b="0" i="0" dirty="0">
                <a:effectLst/>
                <a:latin typeface="宋体" panose="02010600030101010101" pitchFamily="2" charset="-122"/>
                <a:ea typeface="宋体" panose="02010600030101010101" pitchFamily="2" charset="-122"/>
              </a:rPr>
              <a:t>TF-IDF</a:t>
            </a:r>
            <a:r>
              <a:rPr lang="zh-CN" altLang="en-US" b="0" i="0" dirty="0">
                <a:effectLst/>
                <a:latin typeface="宋体" panose="02010600030101010101" pitchFamily="2" charset="-122"/>
                <a:ea typeface="宋体" panose="02010600030101010101" pitchFamily="2" charset="-122"/>
              </a:rPr>
              <a:t>值。</a:t>
            </a:r>
            <a:r>
              <a:rPr lang="en-US" altLang="zh-CN" b="0" i="0" dirty="0">
                <a:effectLst/>
                <a:latin typeface="宋体" panose="02010600030101010101" pitchFamily="2" charset="-122"/>
                <a:ea typeface="宋体" panose="02010600030101010101" pitchFamily="2" charset="-122"/>
              </a:rPr>
              <a:t>TF-IDF</a:t>
            </a:r>
            <a:r>
              <a:rPr lang="zh-CN" altLang="en-US" b="0" i="0" dirty="0">
                <a:effectLst/>
                <a:latin typeface="宋体" panose="02010600030101010101" pitchFamily="2" charset="-122"/>
                <a:ea typeface="宋体" panose="02010600030101010101" pitchFamily="2" charset="-122"/>
              </a:rPr>
              <a:t>是词语在特定文档中的</a:t>
            </a:r>
            <a:r>
              <a:rPr lang="en-US" altLang="zh-CN" b="0" i="0" dirty="0">
                <a:effectLst/>
                <a:latin typeface="宋体" panose="02010600030101010101" pitchFamily="2" charset="-122"/>
                <a:ea typeface="宋体" panose="02010600030101010101" pitchFamily="2" charset="-122"/>
              </a:rPr>
              <a:t>TF</a:t>
            </a:r>
            <a:r>
              <a:rPr lang="zh-CN" altLang="en-US" b="0" i="0" dirty="0">
                <a:effectLst/>
                <a:latin typeface="宋体" panose="02010600030101010101" pitchFamily="2" charset="-122"/>
                <a:ea typeface="宋体" panose="02010600030101010101" pitchFamily="2" charset="-122"/>
              </a:rPr>
              <a:t>与其在整个文本集合中的</a:t>
            </a:r>
            <a:r>
              <a:rPr lang="en-US" altLang="zh-CN" b="0" i="0" dirty="0">
                <a:effectLst/>
                <a:latin typeface="宋体" panose="02010600030101010101" pitchFamily="2" charset="-122"/>
                <a:ea typeface="宋体" panose="02010600030101010101" pitchFamily="2" charset="-122"/>
              </a:rPr>
              <a:t>IDF</a:t>
            </a:r>
            <a:r>
              <a:rPr lang="zh-CN" altLang="en-US" b="0" i="0" dirty="0">
                <a:effectLst/>
                <a:latin typeface="宋体" panose="02010600030101010101" pitchFamily="2" charset="-122"/>
                <a:ea typeface="宋体" panose="02010600030101010101" pitchFamily="2" charset="-122"/>
              </a:rPr>
              <a:t>的乘积。您可以根据</a:t>
            </a:r>
            <a:r>
              <a:rPr lang="en-US" altLang="zh-CN" b="0" i="0" dirty="0">
                <a:effectLst/>
                <a:latin typeface="宋体" panose="02010600030101010101" pitchFamily="2" charset="-122"/>
                <a:ea typeface="宋体" panose="02010600030101010101" pitchFamily="2" charset="-122"/>
              </a:rPr>
              <a:t>TF-IDF</a:t>
            </a:r>
            <a:r>
              <a:rPr lang="zh-CN" altLang="en-US" b="0" i="0" dirty="0">
                <a:effectLst/>
                <a:latin typeface="宋体" panose="02010600030101010101" pitchFamily="2" charset="-122"/>
                <a:ea typeface="宋体" panose="02010600030101010101" pitchFamily="2" charset="-122"/>
              </a:rPr>
              <a:t>值的大小来衡量词语在特定文档中的重要性。</a:t>
            </a:r>
          </a:p>
        </p:txBody>
      </p:sp>
    </p:spTree>
    <p:extLst>
      <p:ext uri="{BB962C8B-B14F-4D97-AF65-F5344CB8AC3E}">
        <p14:creationId xmlns:p14="http://schemas.microsoft.com/office/powerpoint/2010/main" val="68863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448106"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4.2  Dictionary</a:t>
            </a:r>
          </a:p>
        </p:txBody>
      </p:sp>
      <p:pic>
        <p:nvPicPr>
          <p:cNvPr id="3" name="图片 2">
            <a:extLst>
              <a:ext uri="{FF2B5EF4-FFF2-40B4-BE49-F238E27FC236}">
                <a16:creationId xmlns:a16="http://schemas.microsoft.com/office/drawing/2014/main" id="{49FB29E0-036C-42E0-8B82-BDDCE568C3D0}"/>
              </a:ext>
            </a:extLst>
          </p:cNvPr>
          <p:cNvPicPr>
            <a:picLocks noChangeAspect="1"/>
          </p:cNvPicPr>
          <p:nvPr/>
        </p:nvPicPr>
        <p:blipFill>
          <a:blip r:embed="rId3"/>
          <a:stretch>
            <a:fillRect/>
          </a:stretch>
        </p:blipFill>
        <p:spPr>
          <a:xfrm>
            <a:off x="762000" y="2743537"/>
            <a:ext cx="5918660" cy="2732050"/>
          </a:xfrm>
          <a:prstGeom prst="rect">
            <a:avLst/>
          </a:prstGeom>
        </p:spPr>
      </p:pic>
      <p:sp>
        <p:nvSpPr>
          <p:cNvPr id="4" name="文本框 3">
            <a:extLst>
              <a:ext uri="{FF2B5EF4-FFF2-40B4-BE49-F238E27FC236}">
                <a16:creationId xmlns:a16="http://schemas.microsoft.com/office/drawing/2014/main" id="{ECA27DED-70AB-4624-B475-18104A33C4F3}"/>
              </a:ext>
            </a:extLst>
          </p:cNvPr>
          <p:cNvSpPr txBox="1"/>
          <p:nvPr/>
        </p:nvSpPr>
        <p:spPr>
          <a:xfrm>
            <a:off x="685800" y="1916166"/>
            <a:ext cx="8037229" cy="646331"/>
          </a:xfrm>
          <a:prstGeom prst="rect">
            <a:avLst/>
          </a:prstGeom>
          <a:noFill/>
        </p:spPr>
        <p:txBody>
          <a:bodyPr wrap="square">
            <a:spAutoFit/>
          </a:bodyPr>
          <a:lstStyle/>
          <a:p>
            <a:r>
              <a:rPr lang="zh-CN" altLang="en-US" dirty="0"/>
              <a:t>https://towardsdatascience.com/tf-idf-for-document-ranking-from-scratch-in-python-on-real-world-dataset-796d339a4089</a:t>
            </a:r>
          </a:p>
        </p:txBody>
      </p:sp>
    </p:spTree>
    <p:extLst>
      <p:ext uri="{BB962C8B-B14F-4D97-AF65-F5344CB8AC3E}">
        <p14:creationId xmlns:p14="http://schemas.microsoft.com/office/powerpoint/2010/main" val="197719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2448106"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4.2  Dictionary</a:t>
            </a:r>
          </a:p>
        </p:txBody>
      </p:sp>
      <p:sp>
        <p:nvSpPr>
          <p:cNvPr id="3" name="文本框 2">
            <a:extLst>
              <a:ext uri="{FF2B5EF4-FFF2-40B4-BE49-F238E27FC236}">
                <a16:creationId xmlns:a16="http://schemas.microsoft.com/office/drawing/2014/main" id="{54E23781-3F81-4D9A-AE92-35EB7D3D442A}"/>
              </a:ext>
            </a:extLst>
          </p:cNvPr>
          <p:cNvSpPr txBox="1"/>
          <p:nvPr/>
        </p:nvSpPr>
        <p:spPr>
          <a:xfrm>
            <a:off x="685800" y="2133600"/>
            <a:ext cx="8037229" cy="646331"/>
          </a:xfrm>
          <a:prstGeom prst="rect">
            <a:avLst/>
          </a:prstGeom>
          <a:noFill/>
        </p:spPr>
        <p:txBody>
          <a:bodyPr wrap="square">
            <a:spAutoFit/>
          </a:bodyPr>
          <a:lstStyle/>
          <a:p>
            <a:r>
              <a:rPr lang="en-US" altLang="zh-CN" dirty="0"/>
              <a:t>When Is a Liability Not a Liability? Textual Analysis, Dictionaries, and 10-Ks</a:t>
            </a:r>
          </a:p>
          <a:p>
            <a:r>
              <a:rPr lang="en-US" altLang="zh-CN" dirty="0"/>
              <a:t>JF 2011 TIM LOUGHRAN and BILL MCDONALD∗</a:t>
            </a:r>
            <a:endParaRPr lang="zh-CN" altLang="en-US" dirty="0"/>
          </a:p>
        </p:txBody>
      </p:sp>
      <p:pic>
        <p:nvPicPr>
          <p:cNvPr id="4" name="图片 3">
            <a:extLst>
              <a:ext uri="{FF2B5EF4-FFF2-40B4-BE49-F238E27FC236}">
                <a16:creationId xmlns:a16="http://schemas.microsoft.com/office/drawing/2014/main" id="{723B1178-880C-4383-907E-0B74E7545CF5}"/>
              </a:ext>
            </a:extLst>
          </p:cNvPr>
          <p:cNvPicPr>
            <a:picLocks noChangeAspect="1"/>
          </p:cNvPicPr>
          <p:nvPr/>
        </p:nvPicPr>
        <p:blipFill>
          <a:blip r:embed="rId3"/>
          <a:stretch>
            <a:fillRect/>
          </a:stretch>
        </p:blipFill>
        <p:spPr>
          <a:xfrm>
            <a:off x="914400" y="3178405"/>
            <a:ext cx="6896780" cy="3127540"/>
          </a:xfrm>
          <a:prstGeom prst="rect">
            <a:avLst/>
          </a:prstGeom>
        </p:spPr>
      </p:pic>
    </p:spTree>
    <p:extLst>
      <p:ext uri="{BB962C8B-B14F-4D97-AF65-F5344CB8AC3E}">
        <p14:creationId xmlns:p14="http://schemas.microsoft.com/office/powerpoint/2010/main" val="208144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155042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4.3  Case</a:t>
            </a:r>
          </a:p>
        </p:txBody>
      </p:sp>
      <p:pic>
        <p:nvPicPr>
          <p:cNvPr id="3" name="图片 2">
            <a:extLst>
              <a:ext uri="{FF2B5EF4-FFF2-40B4-BE49-F238E27FC236}">
                <a16:creationId xmlns:a16="http://schemas.microsoft.com/office/drawing/2014/main" id="{DA86562F-8856-41F9-81DD-FF06B88FFDA0}"/>
              </a:ext>
            </a:extLst>
          </p:cNvPr>
          <p:cNvPicPr>
            <a:picLocks noChangeAspect="1"/>
          </p:cNvPicPr>
          <p:nvPr/>
        </p:nvPicPr>
        <p:blipFill>
          <a:blip r:embed="rId3"/>
          <a:stretch>
            <a:fillRect/>
          </a:stretch>
        </p:blipFill>
        <p:spPr>
          <a:xfrm>
            <a:off x="3962400" y="714959"/>
            <a:ext cx="4778312" cy="1765688"/>
          </a:xfrm>
          <a:prstGeom prst="rect">
            <a:avLst/>
          </a:prstGeom>
        </p:spPr>
      </p:pic>
      <p:sp>
        <p:nvSpPr>
          <p:cNvPr id="4" name="文本框 3">
            <a:extLst>
              <a:ext uri="{FF2B5EF4-FFF2-40B4-BE49-F238E27FC236}">
                <a16:creationId xmlns:a16="http://schemas.microsoft.com/office/drawing/2014/main" id="{AA3F45CF-DEC9-4F17-9D17-FC25A8FB43C8}"/>
              </a:ext>
            </a:extLst>
          </p:cNvPr>
          <p:cNvSpPr txBox="1"/>
          <p:nvPr/>
        </p:nvSpPr>
        <p:spPr>
          <a:xfrm>
            <a:off x="533400" y="2814628"/>
            <a:ext cx="8077200" cy="3693319"/>
          </a:xfrm>
          <a:prstGeom prst="rect">
            <a:avLst/>
          </a:prstGeom>
          <a:noFill/>
        </p:spPr>
        <p:txBody>
          <a:bodyPr wrap="square">
            <a:spAutoFit/>
          </a:bodyPr>
          <a:lstStyle/>
          <a:p>
            <a:pPr marL="285750" indent="-285750" algn="l">
              <a:buFont typeface="Arial" panose="020B0604020202020204" pitchFamily="34" charset="0"/>
              <a:buChar char="•"/>
            </a:pPr>
            <a:r>
              <a:rPr lang="zh-CN" altLang="en-US" sz="1800" b="0" i="0" u="none" strike="noStrike" baseline="0" dirty="0">
                <a:latin typeface="KaiTi_GB2312" panose="02010609030101010101" pitchFamily="49" charset="-122"/>
                <a:ea typeface="KaiTi_GB2312" panose="02010609030101010101" pitchFamily="49" charset="-122"/>
              </a:rPr>
              <a:t>本文基于</a:t>
            </a:r>
            <a:r>
              <a:rPr lang="en-US" altLang="zh-CN" sz="1800" b="0" i="0" u="none" strike="noStrike" baseline="0" dirty="0">
                <a:latin typeface="NEU-BZ-Regular"/>
                <a:ea typeface="KaiTi_GB2312" panose="02010609030101010101" pitchFamily="49" charset="-122"/>
              </a:rPr>
              <a:t>2005~2012</a:t>
            </a:r>
            <a:r>
              <a:rPr lang="zh-CN" altLang="en-US" sz="1800" b="0" i="0" u="none" strike="noStrike" baseline="0" dirty="0">
                <a:latin typeface="KaiTi_GB2312" panose="02010609030101010101" pitchFamily="49" charset="-122"/>
                <a:ea typeface="KaiTi_GB2312" panose="02010609030101010101" pitchFamily="49" charset="-122"/>
              </a:rPr>
              <a:t>年上市公司年度</a:t>
            </a:r>
            <a:r>
              <a:rPr lang="zh-CN" altLang="en-US" sz="1800" b="1" i="0" u="none" strike="noStrike" baseline="0" dirty="0">
                <a:solidFill>
                  <a:srgbClr val="C00000"/>
                </a:solidFill>
                <a:latin typeface="KaiTi_GB2312" panose="02010609030101010101" pitchFamily="49" charset="-122"/>
                <a:ea typeface="KaiTi_GB2312" panose="02010609030101010101" pitchFamily="49" charset="-122"/>
              </a:rPr>
              <a:t>业绩说明会互动平台</a:t>
            </a:r>
            <a:r>
              <a:rPr lang="zh-CN" altLang="en-US" sz="1800" b="0" i="0" u="none" strike="noStrike" baseline="0" dirty="0">
                <a:latin typeface="KaiTi_GB2312" panose="02010609030101010101" pitchFamily="49" charset="-122"/>
                <a:ea typeface="KaiTi_GB2312" panose="02010609030101010101" pitchFamily="49" charset="-122"/>
              </a:rPr>
              <a:t>的相关文本信息研究发现，管理层净正面语调提高了分析师更新其荐股报告的可能性及更新人数比例，并会提高分析师荐股评级水平及其变动；而由于分析师乐观性偏差的存在，管理层正面语调对分析师荐股评级水平及其变动有显著正的影响，而负面语调则没有显著影响。</a:t>
            </a:r>
            <a:endParaRPr lang="en-US" altLang="zh-CN" sz="1800" b="0" i="0" u="none" strike="noStrike" baseline="0" dirty="0">
              <a:latin typeface="KaiTi_GB2312" panose="02010609030101010101" pitchFamily="49" charset="-122"/>
              <a:ea typeface="KaiTi_GB2312" panose="02010609030101010101" pitchFamily="49" charset="-122"/>
            </a:endParaRPr>
          </a:p>
          <a:p>
            <a:pPr marL="285750" indent="-285750" algn="l">
              <a:buFont typeface="Arial" panose="020B0604020202020204" pitchFamily="34" charset="0"/>
              <a:buChar char="•"/>
            </a:pPr>
            <a:endParaRPr lang="en-US" altLang="zh-CN" sz="1800" b="0" i="0" u="none" strike="noStrike" baseline="0" dirty="0">
              <a:latin typeface="KaiTi_GB2312" panose="02010609030101010101" pitchFamily="49" charset="-122"/>
              <a:ea typeface="KaiTi_GB2312" panose="02010609030101010101" pitchFamily="49" charset="-122"/>
            </a:endParaRPr>
          </a:p>
          <a:p>
            <a:pPr marL="285750" indent="-285750" algn="l">
              <a:buFont typeface="Arial" panose="020B0604020202020204" pitchFamily="34" charset="0"/>
              <a:buChar char="•"/>
            </a:pPr>
            <a:r>
              <a:rPr lang="zh-CN" altLang="en-US" sz="1800" b="0" i="0" u="none" strike="noStrike" baseline="0" dirty="0">
                <a:latin typeface="KaiTi_GB2312" panose="02010609030101010101" pitchFamily="49" charset="-122"/>
                <a:ea typeface="KaiTi_GB2312" panose="02010609030101010101" pitchFamily="49" charset="-122"/>
              </a:rPr>
              <a:t>本文进一步研究发现，业绩说明会与年报披露间隔时间、语调可靠性在一定程度上显著影响分析师利用管理层语调更新其荐股行为；经验丰富的分析师、非明星分析师、来自小券商和工作更为繁忙的分析师相对更充分或更有可能利用业绩说明会语调来更新其荐股行为。</a:t>
            </a:r>
            <a:endParaRPr lang="en-US" altLang="zh-CN" sz="1800" b="0" i="0" u="none" strike="noStrike" baseline="0" dirty="0">
              <a:latin typeface="KaiTi_GB2312" panose="02010609030101010101" pitchFamily="49" charset="-122"/>
              <a:ea typeface="KaiTi_GB2312" panose="02010609030101010101" pitchFamily="49" charset="-122"/>
            </a:endParaRPr>
          </a:p>
          <a:p>
            <a:pPr marL="285750" indent="-285750" algn="l">
              <a:buFont typeface="Arial" panose="020B0604020202020204" pitchFamily="34" charset="0"/>
              <a:buChar char="•"/>
            </a:pPr>
            <a:endParaRPr lang="en-US" altLang="zh-CN" sz="1800" b="0" i="0" u="none" strike="noStrike" baseline="0" dirty="0">
              <a:latin typeface="KaiTi_GB2312" panose="02010609030101010101" pitchFamily="49" charset="-122"/>
              <a:ea typeface="KaiTi_GB2312" panose="02010609030101010101" pitchFamily="49" charset="-122"/>
            </a:endParaRPr>
          </a:p>
          <a:p>
            <a:pPr marL="285750" indent="-285750" algn="l">
              <a:buFont typeface="Arial" panose="020B0604020202020204" pitchFamily="34" charset="0"/>
              <a:buChar char="•"/>
            </a:pPr>
            <a:r>
              <a:rPr lang="zh-CN" altLang="en-US" sz="1800" b="0" i="0" u="none" strike="noStrike" baseline="0" dirty="0">
                <a:latin typeface="KaiTi_GB2312" panose="02010609030101010101" pitchFamily="49" charset="-122"/>
                <a:ea typeface="KaiTi_GB2312" panose="02010609030101010101" pitchFamily="49" charset="-122"/>
              </a:rPr>
              <a:t>这些发现表明，业绩说明会管理层语调是有信息含量的，且分析师对此进行了一定程度的利用。</a:t>
            </a:r>
            <a:endParaRPr lang="zh-CN" altLang="en-US" dirty="0"/>
          </a:p>
        </p:txBody>
      </p:sp>
    </p:spTree>
    <p:extLst>
      <p:ext uri="{BB962C8B-B14F-4D97-AF65-F5344CB8AC3E}">
        <p14:creationId xmlns:p14="http://schemas.microsoft.com/office/powerpoint/2010/main" val="356635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155042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4.3  Case</a:t>
            </a:r>
          </a:p>
        </p:txBody>
      </p:sp>
      <p:pic>
        <p:nvPicPr>
          <p:cNvPr id="3" name="图片 2">
            <a:extLst>
              <a:ext uri="{FF2B5EF4-FFF2-40B4-BE49-F238E27FC236}">
                <a16:creationId xmlns:a16="http://schemas.microsoft.com/office/drawing/2014/main" id="{D0AC7E39-8F7B-4A2C-991D-A1C9352CC030}"/>
              </a:ext>
            </a:extLst>
          </p:cNvPr>
          <p:cNvPicPr>
            <a:picLocks noChangeAspect="1"/>
          </p:cNvPicPr>
          <p:nvPr/>
        </p:nvPicPr>
        <p:blipFill>
          <a:blip r:embed="rId3"/>
          <a:stretch>
            <a:fillRect/>
          </a:stretch>
        </p:blipFill>
        <p:spPr>
          <a:xfrm>
            <a:off x="762000" y="2362200"/>
            <a:ext cx="8147321" cy="3076275"/>
          </a:xfrm>
          <a:prstGeom prst="rect">
            <a:avLst/>
          </a:prstGeom>
        </p:spPr>
      </p:pic>
    </p:spTree>
    <p:extLst>
      <p:ext uri="{BB962C8B-B14F-4D97-AF65-F5344CB8AC3E}">
        <p14:creationId xmlns:p14="http://schemas.microsoft.com/office/powerpoint/2010/main" val="10549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6144631"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1.1.2 MLE</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简介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求解最大似然函数</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4" name="图片 3">
            <a:extLst>
              <a:ext uri="{FF2B5EF4-FFF2-40B4-BE49-F238E27FC236}">
                <a16:creationId xmlns:a16="http://schemas.microsoft.com/office/drawing/2014/main" id="{22B5EF0A-F3FA-49A2-9B3A-16B1F9B2AE80}"/>
              </a:ext>
            </a:extLst>
          </p:cNvPr>
          <p:cNvPicPr>
            <a:picLocks noChangeAspect="1"/>
          </p:cNvPicPr>
          <p:nvPr/>
        </p:nvPicPr>
        <p:blipFill>
          <a:blip r:embed="rId3"/>
          <a:stretch>
            <a:fillRect/>
          </a:stretch>
        </p:blipFill>
        <p:spPr>
          <a:xfrm>
            <a:off x="553897" y="2328236"/>
            <a:ext cx="8015084" cy="606404"/>
          </a:xfrm>
          <a:prstGeom prst="rect">
            <a:avLst/>
          </a:prstGeom>
        </p:spPr>
      </p:pic>
      <p:pic>
        <p:nvPicPr>
          <p:cNvPr id="5" name="图片 4">
            <a:extLst>
              <a:ext uri="{FF2B5EF4-FFF2-40B4-BE49-F238E27FC236}">
                <a16:creationId xmlns:a16="http://schemas.microsoft.com/office/drawing/2014/main" id="{87175FB5-C53B-42D5-9EB3-0477E9DD3D45}"/>
              </a:ext>
            </a:extLst>
          </p:cNvPr>
          <p:cNvPicPr>
            <a:picLocks noChangeAspect="1"/>
          </p:cNvPicPr>
          <p:nvPr/>
        </p:nvPicPr>
        <p:blipFill>
          <a:blip r:embed="rId4"/>
          <a:stretch>
            <a:fillRect/>
          </a:stretch>
        </p:blipFill>
        <p:spPr>
          <a:xfrm>
            <a:off x="567579" y="3431676"/>
            <a:ext cx="8455442" cy="1721896"/>
          </a:xfrm>
          <a:prstGeom prst="rect">
            <a:avLst/>
          </a:prstGeom>
        </p:spPr>
      </p:pic>
      <p:pic>
        <p:nvPicPr>
          <p:cNvPr id="3" name="图片 2">
            <a:extLst>
              <a:ext uri="{FF2B5EF4-FFF2-40B4-BE49-F238E27FC236}">
                <a16:creationId xmlns:a16="http://schemas.microsoft.com/office/drawing/2014/main" id="{0A7DAC7D-2018-4D73-A455-E935E92D14F0}"/>
              </a:ext>
            </a:extLst>
          </p:cNvPr>
          <p:cNvPicPr>
            <a:picLocks noChangeAspect="1"/>
          </p:cNvPicPr>
          <p:nvPr/>
        </p:nvPicPr>
        <p:blipFill>
          <a:blip r:embed="rId5"/>
          <a:stretch>
            <a:fillRect/>
          </a:stretch>
        </p:blipFill>
        <p:spPr>
          <a:xfrm>
            <a:off x="152400" y="5562600"/>
            <a:ext cx="8184821" cy="732637"/>
          </a:xfrm>
          <a:prstGeom prst="rect">
            <a:avLst/>
          </a:prstGeom>
        </p:spPr>
      </p:pic>
    </p:spTree>
    <p:extLst>
      <p:ext uri="{BB962C8B-B14F-4D97-AF65-F5344CB8AC3E}">
        <p14:creationId xmlns:p14="http://schemas.microsoft.com/office/powerpoint/2010/main" val="55188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12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155042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4.3  Case</a:t>
            </a:r>
          </a:p>
        </p:txBody>
      </p:sp>
      <p:pic>
        <p:nvPicPr>
          <p:cNvPr id="3" name="图片 2">
            <a:extLst>
              <a:ext uri="{FF2B5EF4-FFF2-40B4-BE49-F238E27FC236}">
                <a16:creationId xmlns:a16="http://schemas.microsoft.com/office/drawing/2014/main" id="{828AB1BE-F2A0-48D5-B413-A3EAD9D786CA}"/>
              </a:ext>
            </a:extLst>
          </p:cNvPr>
          <p:cNvPicPr>
            <a:picLocks noChangeAspect="1"/>
          </p:cNvPicPr>
          <p:nvPr/>
        </p:nvPicPr>
        <p:blipFill>
          <a:blip r:embed="rId3"/>
          <a:stretch>
            <a:fillRect/>
          </a:stretch>
        </p:blipFill>
        <p:spPr>
          <a:xfrm>
            <a:off x="2135740" y="1905000"/>
            <a:ext cx="5218129" cy="4694882"/>
          </a:xfrm>
          <a:prstGeom prst="rect">
            <a:avLst/>
          </a:prstGeom>
        </p:spPr>
      </p:pic>
    </p:spTree>
    <p:extLst>
      <p:ext uri="{BB962C8B-B14F-4D97-AF65-F5344CB8AC3E}">
        <p14:creationId xmlns:p14="http://schemas.microsoft.com/office/powerpoint/2010/main" val="87062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155042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4.3  Case</a:t>
            </a:r>
          </a:p>
        </p:txBody>
      </p:sp>
      <p:pic>
        <p:nvPicPr>
          <p:cNvPr id="3" name="图片 2">
            <a:extLst>
              <a:ext uri="{FF2B5EF4-FFF2-40B4-BE49-F238E27FC236}">
                <a16:creationId xmlns:a16="http://schemas.microsoft.com/office/drawing/2014/main" id="{39AB15D8-FC9C-4DA9-9C3E-5563E2FA20C4}"/>
              </a:ext>
            </a:extLst>
          </p:cNvPr>
          <p:cNvPicPr>
            <a:picLocks noChangeAspect="1"/>
          </p:cNvPicPr>
          <p:nvPr/>
        </p:nvPicPr>
        <p:blipFill>
          <a:blip r:embed="rId3"/>
          <a:stretch>
            <a:fillRect/>
          </a:stretch>
        </p:blipFill>
        <p:spPr>
          <a:xfrm>
            <a:off x="457200" y="956224"/>
            <a:ext cx="4220349" cy="5397641"/>
          </a:xfrm>
          <a:prstGeom prst="rect">
            <a:avLst/>
          </a:prstGeom>
        </p:spPr>
      </p:pic>
      <p:pic>
        <p:nvPicPr>
          <p:cNvPr id="4" name="图片 3">
            <a:extLst>
              <a:ext uri="{FF2B5EF4-FFF2-40B4-BE49-F238E27FC236}">
                <a16:creationId xmlns:a16="http://schemas.microsoft.com/office/drawing/2014/main" id="{A49EDD4A-D0B8-49CD-B1FD-1980A1B1CD7A}"/>
              </a:ext>
            </a:extLst>
          </p:cNvPr>
          <p:cNvPicPr>
            <a:picLocks noChangeAspect="1"/>
          </p:cNvPicPr>
          <p:nvPr/>
        </p:nvPicPr>
        <p:blipFill>
          <a:blip r:embed="rId4"/>
          <a:stretch>
            <a:fillRect/>
          </a:stretch>
        </p:blipFill>
        <p:spPr>
          <a:xfrm>
            <a:off x="4783894" y="956224"/>
            <a:ext cx="3911527" cy="5468662"/>
          </a:xfrm>
          <a:prstGeom prst="rect">
            <a:avLst/>
          </a:prstGeom>
        </p:spPr>
      </p:pic>
    </p:spTree>
    <p:extLst>
      <p:ext uri="{BB962C8B-B14F-4D97-AF65-F5344CB8AC3E}">
        <p14:creationId xmlns:p14="http://schemas.microsoft.com/office/powerpoint/2010/main" val="224826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155042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4.3  Case</a:t>
            </a:r>
          </a:p>
        </p:txBody>
      </p:sp>
      <p:pic>
        <p:nvPicPr>
          <p:cNvPr id="3" name="图片 2">
            <a:extLst>
              <a:ext uri="{FF2B5EF4-FFF2-40B4-BE49-F238E27FC236}">
                <a16:creationId xmlns:a16="http://schemas.microsoft.com/office/drawing/2014/main" id="{3FD27540-1BE4-43C9-821E-80086726952A}"/>
              </a:ext>
            </a:extLst>
          </p:cNvPr>
          <p:cNvPicPr>
            <a:picLocks noChangeAspect="1"/>
          </p:cNvPicPr>
          <p:nvPr/>
        </p:nvPicPr>
        <p:blipFill>
          <a:blip r:embed="rId3"/>
          <a:stretch>
            <a:fillRect/>
          </a:stretch>
        </p:blipFill>
        <p:spPr>
          <a:xfrm>
            <a:off x="237969" y="2496678"/>
            <a:ext cx="8668062" cy="4114800"/>
          </a:xfrm>
          <a:prstGeom prst="rect">
            <a:avLst/>
          </a:prstGeom>
        </p:spPr>
      </p:pic>
      <p:sp>
        <p:nvSpPr>
          <p:cNvPr id="4" name="文本框 3">
            <a:extLst>
              <a:ext uri="{FF2B5EF4-FFF2-40B4-BE49-F238E27FC236}">
                <a16:creationId xmlns:a16="http://schemas.microsoft.com/office/drawing/2014/main" id="{78F66AA4-3378-4F25-9767-E163BC84A528}"/>
              </a:ext>
            </a:extLst>
          </p:cNvPr>
          <p:cNvSpPr txBox="1"/>
          <p:nvPr/>
        </p:nvSpPr>
        <p:spPr>
          <a:xfrm>
            <a:off x="519069" y="1934591"/>
            <a:ext cx="6169842" cy="369332"/>
          </a:xfrm>
          <a:prstGeom prst="rect">
            <a:avLst/>
          </a:prstGeom>
          <a:noFill/>
        </p:spPr>
        <p:txBody>
          <a:bodyPr wrap="square">
            <a:spAutoFit/>
          </a:bodyPr>
          <a:lstStyle/>
          <a:p>
            <a:pPr marL="285750" indent="-285750">
              <a:buFont typeface="Arial" panose="020B0604020202020204" pitchFamily="34" charset="0"/>
              <a:buChar char="•"/>
            </a:pPr>
            <a:r>
              <a:rPr lang="zh-CN" altLang="en-US" sz="1800" dirty="0">
                <a:latin typeface="PingFang-SC-Regular"/>
              </a:rPr>
              <a:t>披露时间间隔 </a:t>
            </a:r>
            <a:r>
              <a:rPr lang="en-US" altLang="zh-CN" sz="1800" dirty="0">
                <a:latin typeface="PingFang-SC-Regular"/>
              </a:rPr>
              <a:t>– </a:t>
            </a:r>
            <a:r>
              <a:rPr lang="zh-CN" altLang="en-US" sz="1800" dirty="0">
                <a:latin typeface="PingFang-SC-Regular"/>
              </a:rPr>
              <a:t>信息角度</a:t>
            </a:r>
            <a:endParaRPr lang="en-US" altLang="zh-CN" sz="1800" dirty="0">
              <a:latin typeface="PingFang-SC-Regular"/>
            </a:endParaRPr>
          </a:p>
        </p:txBody>
      </p:sp>
    </p:spTree>
    <p:extLst>
      <p:ext uri="{BB962C8B-B14F-4D97-AF65-F5344CB8AC3E}">
        <p14:creationId xmlns:p14="http://schemas.microsoft.com/office/powerpoint/2010/main" val="191542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155042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4.3  Case</a:t>
            </a:r>
          </a:p>
        </p:txBody>
      </p:sp>
      <p:sp>
        <p:nvSpPr>
          <p:cNvPr id="3" name="文本框 2">
            <a:extLst>
              <a:ext uri="{FF2B5EF4-FFF2-40B4-BE49-F238E27FC236}">
                <a16:creationId xmlns:a16="http://schemas.microsoft.com/office/drawing/2014/main" id="{E1D68AA1-6954-46D5-9FDB-AFC6E4C36CCD}"/>
              </a:ext>
            </a:extLst>
          </p:cNvPr>
          <p:cNvSpPr txBox="1"/>
          <p:nvPr/>
        </p:nvSpPr>
        <p:spPr>
          <a:xfrm>
            <a:off x="762000" y="2057400"/>
            <a:ext cx="7467600" cy="4339650"/>
          </a:xfrm>
          <a:prstGeom prst="rect">
            <a:avLst/>
          </a:prstGeom>
          <a:noFill/>
        </p:spPr>
        <p:txBody>
          <a:bodyPr wrap="square">
            <a:spAutoFit/>
          </a:bodyPr>
          <a:lstStyle/>
          <a:p>
            <a:pPr marL="285750" indent="-285750">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rPr>
              <a:t>披露时间间隔 </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信息角度</a:t>
            </a:r>
            <a:endParaRPr lang="en-US" altLang="zh-CN" sz="24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i="0" dirty="0">
                <a:effectLst/>
                <a:latin typeface="宋体" panose="02010600030101010101" pitchFamily="2" charset="-122"/>
                <a:ea typeface="宋体" panose="02010600030101010101" pitchFamily="2" charset="-122"/>
              </a:rPr>
              <a:t>间隔时间较短时，业绩说明会披露的信息与年报上披露的信息有较高的重合度，或者</a:t>
            </a:r>
            <a:r>
              <a:rPr lang="zh-CN" altLang="en-US" i="0" dirty="0">
                <a:solidFill>
                  <a:srgbClr val="C00000"/>
                </a:solidFill>
                <a:effectLst/>
                <a:latin typeface="宋体" panose="02010600030101010101" pitchFamily="2" charset="-122"/>
                <a:ea typeface="宋体" panose="02010600030101010101" pitchFamily="2" charset="-122"/>
              </a:rPr>
              <a:t>业绩说明会更多地是对年报披露的一种补充</a:t>
            </a:r>
            <a:r>
              <a:rPr lang="zh-CN" altLang="en-US" i="0" dirty="0">
                <a:effectLst/>
                <a:latin typeface="宋体" panose="02010600030101010101" pitchFamily="2" charset="-122"/>
                <a:ea typeface="宋体" panose="02010600030101010101" pitchFamily="2" charset="-122"/>
              </a:rPr>
              <a:t>，使得业绩说明会管理层语调的信息含量相对较低。</a:t>
            </a:r>
            <a:endParaRPr lang="en-US" altLang="zh-CN"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i="0" dirty="0">
                <a:effectLst/>
                <a:latin typeface="宋体" panose="02010600030101010101" pitchFamily="2" charset="-122"/>
                <a:ea typeface="宋体" panose="02010600030101010101" pitchFamily="2" charset="-122"/>
              </a:rPr>
              <a:t>另外，</a:t>
            </a:r>
            <a:r>
              <a:rPr lang="zh-CN" altLang="en-US" i="0" dirty="0">
                <a:solidFill>
                  <a:srgbClr val="C00000"/>
                </a:solidFill>
                <a:effectLst/>
                <a:latin typeface="宋体" panose="02010600030101010101" pitchFamily="2" charset="-122"/>
                <a:ea typeface="宋体" panose="02010600030101010101" pitchFamily="2" charset="-122"/>
              </a:rPr>
              <a:t>短时间间隔也可能使得分析师愿意花更多的时间去解读年报而忽视业绩说明会管理层语调反映的增量信息，</a:t>
            </a:r>
            <a:r>
              <a:rPr lang="zh-CN" altLang="en-US" i="0" dirty="0">
                <a:effectLst/>
                <a:latin typeface="宋体" panose="02010600030101010101" pitchFamily="2" charset="-122"/>
                <a:ea typeface="宋体" panose="02010600030101010101" pitchFamily="2" charset="-122"/>
              </a:rPr>
              <a:t>这时候，业绩说明会管理层语调对分析师预测行为产生的影响相对变弱。</a:t>
            </a:r>
            <a:endParaRPr lang="en-US" altLang="zh-CN"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i="0" dirty="0">
                <a:effectLst/>
                <a:latin typeface="宋体" panose="02010600030101010101" pitchFamily="2" charset="-122"/>
                <a:ea typeface="宋体" panose="02010600030101010101" pitchFamily="2" charset="-122"/>
              </a:rPr>
              <a:t>相反，当业绩说明会距离年报披露间隔较长的时间时，在这一段时间里公司相关信息将有所累积，投资者在业绩说明会提及的问题会因为时间的推移而对近段时间以及未来一段时间公司相关业务产生影响，</a:t>
            </a:r>
            <a:r>
              <a:rPr lang="zh-CN" altLang="en-US" i="0" dirty="0">
                <a:solidFill>
                  <a:srgbClr val="C00000"/>
                </a:solidFill>
                <a:effectLst/>
                <a:latin typeface="宋体" panose="02010600030101010101" pitchFamily="2" charset="-122"/>
                <a:ea typeface="宋体" panose="02010600030101010101" pitchFamily="2" charset="-122"/>
              </a:rPr>
              <a:t>所以，时间间隔越长，分析师越能充分考虑管理层正面语调的乐观性偏差</a:t>
            </a:r>
            <a:r>
              <a:rPr lang="zh-CN" altLang="en-US" i="0" dirty="0">
                <a:effectLst/>
                <a:latin typeface="宋体" panose="02010600030101010101" pitchFamily="2" charset="-122"/>
                <a:ea typeface="宋体" panose="02010600030101010101" pitchFamily="2" charset="-122"/>
              </a:rPr>
              <a:t>，从而更新荐股报告，提高其荐股水平及其变动。</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3347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155042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4.3  Case</a:t>
            </a:r>
          </a:p>
        </p:txBody>
      </p:sp>
      <p:sp>
        <p:nvSpPr>
          <p:cNvPr id="3" name="文本框 2">
            <a:extLst>
              <a:ext uri="{FF2B5EF4-FFF2-40B4-BE49-F238E27FC236}">
                <a16:creationId xmlns:a16="http://schemas.microsoft.com/office/drawing/2014/main" id="{B281B019-914E-4C83-B359-FEDC53D80406}"/>
              </a:ext>
            </a:extLst>
          </p:cNvPr>
          <p:cNvSpPr txBox="1"/>
          <p:nvPr/>
        </p:nvSpPr>
        <p:spPr>
          <a:xfrm>
            <a:off x="457200" y="1900535"/>
            <a:ext cx="10188019" cy="461665"/>
          </a:xfrm>
          <a:prstGeom prst="rect">
            <a:avLst/>
          </a:prstGeom>
          <a:noFill/>
        </p:spPr>
        <p:txBody>
          <a:bodyPr wrap="square">
            <a:spAutoFit/>
          </a:bodyPr>
          <a:lstStyle/>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rPr>
              <a:t>语调可靠性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公司层面</a:t>
            </a:r>
            <a:endParaRPr lang="en-US" altLang="zh-CN"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F434C6B8-9AF1-4A3E-ADBF-C4BD3BED3B3C}"/>
              </a:ext>
            </a:extLst>
          </p:cNvPr>
          <p:cNvPicPr>
            <a:picLocks noChangeAspect="1"/>
          </p:cNvPicPr>
          <p:nvPr/>
        </p:nvPicPr>
        <p:blipFill>
          <a:blip r:embed="rId3"/>
          <a:stretch>
            <a:fillRect/>
          </a:stretch>
        </p:blipFill>
        <p:spPr>
          <a:xfrm>
            <a:off x="990600" y="2438400"/>
            <a:ext cx="6705600" cy="4326407"/>
          </a:xfrm>
          <a:prstGeom prst="rect">
            <a:avLst/>
          </a:prstGeom>
        </p:spPr>
      </p:pic>
    </p:spTree>
    <p:extLst>
      <p:ext uri="{BB962C8B-B14F-4D97-AF65-F5344CB8AC3E}">
        <p14:creationId xmlns:p14="http://schemas.microsoft.com/office/powerpoint/2010/main" val="78849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155042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4.3  Case</a:t>
            </a:r>
          </a:p>
        </p:txBody>
      </p:sp>
      <p:sp>
        <p:nvSpPr>
          <p:cNvPr id="4" name="文本框 3">
            <a:extLst>
              <a:ext uri="{FF2B5EF4-FFF2-40B4-BE49-F238E27FC236}">
                <a16:creationId xmlns:a16="http://schemas.microsoft.com/office/drawing/2014/main" id="{A8E620A4-A8D3-4F8F-AC4C-22D9DA6B7EE2}"/>
              </a:ext>
            </a:extLst>
          </p:cNvPr>
          <p:cNvSpPr txBox="1"/>
          <p:nvPr/>
        </p:nvSpPr>
        <p:spPr>
          <a:xfrm>
            <a:off x="585316" y="2222212"/>
            <a:ext cx="10188019" cy="461665"/>
          </a:xfrm>
          <a:prstGeom prst="rect">
            <a:avLst/>
          </a:prstGeom>
          <a:noFill/>
        </p:spPr>
        <p:txBody>
          <a:bodyPr wrap="square">
            <a:spAutoFit/>
          </a:bodyPr>
          <a:lstStyle/>
          <a:p>
            <a:pPr marL="285750" indent="-285750">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rPr>
              <a:t>语调可靠性 </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公司层面</a:t>
            </a:r>
            <a:endParaRPr lang="en-US" altLang="zh-CN" b="1"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BB4286EE-A1A9-4913-A9F7-F01BC74994C1}"/>
              </a:ext>
            </a:extLst>
          </p:cNvPr>
          <p:cNvSpPr txBox="1"/>
          <p:nvPr/>
        </p:nvSpPr>
        <p:spPr>
          <a:xfrm>
            <a:off x="585316" y="3203620"/>
            <a:ext cx="7796684" cy="1477328"/>
          </a:xfrm>
          <a:prstGeom prst="rect">
            <a:avLst/>
          </a:prstGeom>
          <a:noFill/>
        </p:spPr>
        <p:txBody>
          <a:bodyPr wrap="square">
            <a:spAutoFit/>
          </a:bodyPr>
          <a:lstStyle/>
          <a:p>
            <a:pPr marL="285750" indent="-285750" algn="l">
              <a:buFont typeface="Arial" panose="020B0604020202020204" pitchFamily="34" charset="0"/>
              <a:buChar char="•"/>
            </a:pPr>
            <a:r>
              <a:rPr lang="zh-CN" altLang="en-US" sz="1800" b="0" i="0" u="none" strike="noStrike" baseline="0" dirty="0">
                <a:latin typeface="宋体" panose="02010600030101010101" pitchFamily="2" charset="-122"/>
                <a:ea typeface="宋体" panose="02010600030101010101" pitchFamily="2" charset="-122"/>
              </a:rPr>
              <a:t>结果表明，业绩与语调较为一致、年收益率高、业绩好、业绩变动小以及未预期盈余幅度小的那些组均有（净）正语调显著提高分析师预测行为（指预测更改、更改比例、荐股水平及其变动，下同）</a:t>
            </a:r>
            <a:endParaRPr lang="en-US" altLang="zh-CN" sz="1800" b="0" i="0" u="none" strike="noStrike" baseline="0" dirty="0">
              <a:latin typeface="宋体" panose="02010600030101010101" pitchFamily="2" charset="-122"/>
              <a:ea typeface="宋体" panose="02010600030101010101" pitchFamily="2" charset="-122"/>
            </a:endParaRPr>
          </a:p>
          <a:p>
            <a:pPr marL="285750" indent="-285750" algn="l">
              <a:buFont typeface="Arial" panose="020B0604020202020204" pitchFamily="34" charset="0"/>
              <a:buChar char="•"/>
            </a:pPr>
            <a:r>
              <a:rPr lang="zh-CN" altLang="en-US" sz="1800" b="0" i="0" u="none" strike="noStrike" baseline="0" dirty="0">
                <a:latin typeface="宋体" panose="02010600030101010101" pitchFamily="2" charset="-122"/>
                <a:ea typeface="宋体" panose="02010600030101010101" pitchFamily="2" charset="-122"/>
              </a:rPr>
              <a:t>说明业绩、业绩变动以及其预期与语调方向更为一致时，语调的可靠性越高，有助于分析师利用语调来更新其预测行为。</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0911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1550424"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4.3  Case</a:t>
            </a:r>
          </a:p>
        </p:txBody>
      </p:sp>
      <p:sp>
        <p:nvSpPr>
          <p:cNvPr id="3" name="文本框 2">
            <a:extLst>
              <a:ext uri="{FF2B5EF4-FFF2-40B4-BE49-F238E27FC236}">
                <a16:creationId xmlns:a16="http://schemas.microsoft.com/office/drawing/2014/main" id="{BC83D006-ACF2-4752-B3CF-C1CAAEAED8AB}"/>
              </a:ext>
            </a:extLst>
          </p:cNvPr>
          <p:cNvSpPr txBox="1"/>
          <p:nvPr/>
        </p:nvSpPr>
        <p:spPr>
          <a:xfrm>
            <a:off x="585316" y="1828800"/>
            <a:ext cx="10188019" cy="461665"/>
          </a:xfrm>
          <a:prstGeom prst="rect">
            <a:avLst/>
          </a:prstGeom>
          <a:noFill/>
        </p:spPr>
        <p:txBody>
          <a:bodyPr wrap="square">
            <a:spAutoFit/>
          </a:bodyPr>
          <a:lstStyle/>
          <a:p>
            <a:pPr marL="285750" indent="-285750">
              <a:buFont typeface="Arial" panose="020B0604020202020204" pitchFamily="34" charset="0"/>
              <a:buChar char="•"/>
            </a:pPr>
            <a:r>
              <a:rPr lang="zh-CN" altLang="en-US" sz="2400" b="1" dirty="0">
                <a:latin typeface="宋体" panose="02010600030101010101" pitchFamily="2" charset="-122"/>
                <a:ea typeface="宋体" panose="02010600030101010101" pitchFamily="2" charset="-122"/>
              </a:rPr>
              <a:t>语调可靠性 </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分析师层面</a:t>
            </a:r>
            <a:endParaRPr lang="en-US" altLang="zh-CN" b="1" dirty="0">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99FE797A-80B0-4241-B742-74D8507ABDDF}"/>
              </a:ext>
            </a:extLst>
          </p:cNvPr>
          <p:cNvPicPr>
            <a:picLocks noChangeAspect="1"/>
          </p:cNvPicPr>
          <p:nvPr/>
        </p:nvPicPr>
        <p:blipFill>
          <a:blip r:embed="rId3"/>
          <a:stretch>
            <a:fillRect/>
          </a:stretch>
        </p:blipFill>
        <p:spPr>
          <a:xfrm>
            <a:off x="251632" y="2290465"/>
            <a:ext cx="4318693" cy="4122962"/>
          </a:xfrm>
          <a:prstGeom prst="rect">
            <a:avLst/>
          </a:prstGeom>
        </p:spPr>
      </p:pic>
      <p:pic>
        <p:nvPicPr>
          <p:cNvPr id="5" name="图片 4">
            <a:extLst>
              <a:ext uri="{FF2B5EF4-FFF2-40B4-BE49-F238E27FC236}">
                <a16:creationId xmlns:a16="http://schemas.microsoft.com/office/drawing/2014/main" id="{38FBABAE-43E8-41D7-96F3-9618F14A025C}"/>
              </a:ext>
            </a:extLst>
          </p:cNvPr>
          <p:cNvPicPr>
            <a:picLocks noChangeAspect="1"/>
          </p:cNvPicPr>
          <p:nvPr/>
        </p:nvPicPr>
        <p:blipFill>
          <a:blip r:embed="rId4"/>
          <a:stretch>
            <a:fillRect/>
          </a:stretch>
        </p:blipFill>
        <p:spPr>
          <a:xfrm>
            <a:off x="4558935" y="3200400"/>
            <a:ext cx="4585065" cy="1478836"/>
          </a:xfrm>
          <a:prstGeom prst="rect">
            <a:avLst/>
          </a:prstGeom>
        </p:spPr>
      </p:pic>
    </p:spTree>
    <p:extLst>
      <p:ext uri="{BB962C8B-B14F-4D97-AF65-F5344CB8AC3E}">
        <p14:creationId xmlns:p14="http://schemas.microsoft.com/office/powerpoint/2010/main" val="63224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6144631" cy="523220"/>
          </a:xfrm>
          <a:prstGeom prst="rect">
            <a:avLst/>
          </a:prstGeom>
          <a:noFill/>
        </p:spPr>
        <p:txBody>
          <a:bodyPr wrap="none" rtlCol="0">
            <a:spAutoFit/>
          </a:bodyPr>
          <a:lstStyle/>
          <a:p>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1.1.3 MLE</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简介 </a:t>
            </a:r>
            <a:r>
              <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 </a:t>
            </a:r>
            <a:r>
              <a:rPr lang="zh-CN" altLang="en-US"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rPr>
              <a:t>求解最大似然函数</a:t>
            </a:r>
            <a:endParaRPr lang="en-US" altLang="zh-CN" sz="2800" b="1" dirty="0">
              <a:solidFill>
                <a:schemeClr val="bg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4" name="图片 3">
            <a:extLst>
              <a:ext uri="{FF2B5EF4-FFF2-40B4-BE49-F238E27FC236}">
                <a16:creationId xmlns:a16="http://schemas.microsoft.com/office/drawing/2014/main" id="{22B5EF0A-F3FA-49A2-9B3A-16B1F9B2AE80}"/>
              </a:ext>
            </a:extLst>
          </p:cNvPr>
          <p:cNvPicPr>
            <a:picLocks noChangeAspect="1"/>
          </p:cNvPicPr>
          <p:nvPr/>
        </p:nvPicPr>
        <p:blipFill>
          <a:blip r:embed="rId3"/>
          <a:stretch>
            <a:fillRect/>
          </a:stretch>
        </p:blipFill>
        <p:spPr>
          <a:xfrm>
            <a:off x="553897" y="2328236"/>
            <a:ext cx="8015084" cy="606404"/>
          </a:xfrm>
          <a:prstGeom prst="rect">
            <a:avLst/>
          </a:prstGeom>
        </p:spPr>
      </p:pic>
      <p:pic>
        <p:nvPicPr>
          <p:cNvPr id="5" name="图片 4">
            <a:extLst>
              <a:ext uri="{FF2B5EF4-FFF2-40B4-BE49-F238E27FC236}">
                <a16:creationId xmlns:a16="http://schemas.microsoft.com/office/drawing/2014/main" id="{87175FB5-C53B-42D5-9EB3-0477E9DD3D45}"/>
              </a:ext>
            </a:extLst>
          </p:cNvPr>
          <p:cNvPicPr>
            <a:picLocks noChangeAspect="1"/>
          </p:cNvPicPr>
          <p:nvPr/>
        </p:nvPicPr>
        <p:blipFill>
          <a:blip r:embed="rId4"/>
          <a:stretch>
            <a:fillRect/>
          </a:stretch>
        </p:blipFill>
        <p:spPr>
          <a:xfrm>
            <a:off x="567579" y="3431676"/>
            <a:ext cx="8455442" cy="1721896"/>
          </a:xfrm>
          <a:prstGeom prst="rect">
            <a:avLst/>
          </a:prstGeom>
        </p:spPr>
      </p:pic>
      <p:pic>
        <p:nvPicPr>
          <p:cNvPr id="3" name="图片 2">
            <a:extLst>
              <a:ext uri="{FF2B5EF4-FFF2-40B4-BE49-F238E27FC236}">
                <a16:creationId xmlns:a16="http://schemas.microsoft.com/office/drawing/2014/main" id="{0A7DAC7D-2018-4D73-A455-E935E92D14F0}"/>
              </a:ext>
            </a:extLst>
          </p:cNvPr>
          <p:cNvPicPr>
            <a:picLocks noChangeAspect="1"/>
          </p:cNvPicPr>
          <p:nvPr/>
        </p:nvPicPr>
        <p:blipFill>
          <a:blip r:embed="rId5"/>
          <a:stretch>
            <a:fillRect/>
          </a:stretch>
        </p:blipFill>
        <p:spPr>
          <a:xfrm>
            <a:off x="152400" y="5562600"/>
            <a:ext cx="8184821" cy="732637"/>
          </a:xfrm>
          <a:prstGeom prst="rect">
            <a:avLst/>
          </a:prstGeom>
        </p:spPr>
      </p:pic>
    </p:spTree>
    <p:extLst>
      <p:ext uri="{BB962C8B-B14F-4D97-AF65-F5344CB8AC3E}">
        <p14:creationId xmlns:p14="http://schemas.microsoft.com/office/powerpoint/2010/main" val="296333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12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188630"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 MLE</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Property</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53" name="图片 52">
            <a:extLst>
              <a:ext uri="{FF2B5EF4-FFF2-40B4-BE49-F238E27FC236}">
                <a16:creationId xmlns:a16="http://schemas.microsoft.com/office/drawing/2014/main" id="{7D40F514-ED43-445A-80D9-8749EABEB2FA}"/>
              </a:ext>
            </a:extLst>
          </p:cNvPr>
          <p:cNvPicPr>
            <a:picLocks noChangeAspect="1"/>
          </p:cNvPicPr>
          <p:nvPr/>
        </p:nvPicPr>
        <p:blipFill>
          <a:blip r:embed="rId3"/>
          <a:stretch>
            <a:fillRect/>
          </a:stretch>
        </p:blipFill>
        <p:spPr>
          <a:xfrm>
            <a:off x="762000" y="2330952"/>
            <a:ext cx="7029789" cy="3105557"/>
          </a:xfrm>
          <a:prstGeom prst="rect">
            <a:avLst/>
          </a:prstGeom>
        </p:spPr>
      </p:pic>
    </p:spTree>
    <p:extLst>
      <p:ext uri="{BB962C8B-B14F-4D97-AF65-F5344CB8AC3E}">
        <p14:creationId xmlns:p14="http://schemas.microsoft.com/office/powerpoint/2010/main" val="411283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96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4881465"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 MLE</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Information Matrix</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5" name="图片 4">
            <a:extLst>
              <a:ext uri="{FF2B5EF4-FFF2-40B4-BE49-F238E27FC236}">
                <a16:creationId xmlns:a16="http://schemas.microsoft.com/office/drawing/2014/main" id="{FDDE8C15-5F34-4A44-A555-BDF71A97D473}"/>
              </a:ext>
            </a:extLst>
          </p:cNvPr>
          <p:cNvPicPr>
            <a:picLocks noChangeAspect="1"/>
          </p:cNvPicPr>
          <p:nvPr/>
        </p:nvPicPr>
        <p:blipFill>
          <a:blip r:embed="rId3"/>
          <a:stretch>
            <a:fillRect/>
          </a:stretch>
        </p:blipFill>
        <p:spPr>
          <a:xfrm>
            <a:off x="747400" y="2499934"/>
            <a:ext cx="6848770" cy="2590800"/>
          </a:xfrm>
          <a:prstGeom prst="rect">
            <a:avLst/>
          </a:prstGeom>
        </p:spPr>
      </p:pic>
    </p:spTree>
    <p:extLst>
      <p:ext uri="{BB962C8B-B14F-4D97-AF65-F5344CB8AC3E}">
        <p14:creationId xmlns:p14="http://schemas.microsoft.com/office/powerpoint/2010/main" val="241900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32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p:cNvSpPr txBox="1"/>
          <p:nvPr/>
        </p:nvSpPr>
        <p:spPr>
          <a:xfrm>
            <a:off x="585316" y="1211906"/>
            <a:ext cx="3664786" cy="523220"/>
          </a:xfrm>
          <a:prstGeom prst="rect">
            <a:avLst/>
          </a:prstGeom>
          <a:noFill/>
        </p:spPr>
        <p:txBody>
          <a:bodyPr wrap="non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 MLE – Estimation </a:t>
            </a:r>
          </a:p>
        </p:txBody>
      </p:sp>
      <p:sp>
        <p:nvSpPr>
          <p:cNvPr id="84" name="矩形 83"/>
          <p:cNvSpPr/>
          <p:nvPr/>
        </p:nvSpPr>
        <p:spPr>
          <a:xfrm>
            <a:off x="7596170" y="2806513"/>
            <a:ext cx="1656093" cy="1077218"/>
          </a:xfrm>
          <a:prstGeom prst="rect">
            <a:avLst/>
          </a:prstGeom>
        </p:spPr>
        <p:txBody>
          <a:bodyPr wrap="square">
            <a:spAutoFit/>
          </a:bodyPr>
          <a:lstStyle/>
          <a:p>
            <a:endParaRPr lang="en-US" altLang="zh-CN" sz="1600" dirty="0">
              <a:solidFill>
                <a:schemeClr val="bg1"/>
              </a:solidFill>
              <a:latin typeface="微软雅黑" pitchFamily="34" charset="-122"/>
              <a:ea typeface="微软雅黑" pitchFamily="34" charset="-122"/>
              <a:sym typeface="Arial" pitchFamily="34" charset="0"/>
            </a:endParaRPr>
          </a:p>
          <a:p>
            <a:endParaRPr lang="en-US" altLang="zh-CN" sz="1600" dirty="0">
              <a:solidFill>
                <a:schemeClr val="bg1"/>
              </a:solidFill>
              <a:latin typeface="微软雅黑" pitchFamily="34" charset="-122"/>
              <a:ea typeface="微软雅黑" pitchFamily="34" charset="-122"/>
              <a:sym typeface="Arial" pitchFamily="34" charset="0"/>
            </a:endParaRPr>
          </a:p>
          <a:p>
            <a:r>
              <a:rPr lang="zh-CN" altLang="en-US" sz="1600" dirty="0">
                <a:solidFill>
                  <a:schemeClr val="bg1"/>
                </a:solidFill>
                <a:latin typeface="微软雅黑" pitchFamily="34" charset="-122"/>
                <a:ea typeface="微软雅黑" pitchFamily="34" charset="-122"/>
                <a:sym typeface="Arial" pitchFamily="34" charset="0"/>
              </a:rPr>
              <a:t> </a:t>
            </a:r>
          </a:p>
          <a:p>
            <a:endParaRPr lang="en-US" altLang="zh-CN" sz="1600" dirty="0">
              <a:solidFill>
                <a:schemeClr val="bg1"/>
              </a:solidFill>
              <a:latin typeface="微软雅黑" pitchFamily="34" charset="-122"/>
              <a:ea typeface="微软雅黑" pitchFamily="34" charset="-122"/>
              <a:sym typeface="Arial" pitchFamily="34" charset="0"/>
            </a:endParaRPr>
          </a:p>
        </p:txBody>
      </p:sp>
      <p:pic>
        <p:nvPicPr>
          <p:cNvPr id="5" name="图片 4">
            <a:extLst>
              <a:ext uri="{FF2B5EF4-FFF2-40B4-BE49-F238E27FC236}">
                <a16:creationId xmlns:a16="http://schemas.microsoft.com/office/drawing/2014/main" id="{CB17E916-69A0-4D4A-8D20-C3CBBCB275F9}"/>
              </a:ext>
            </a:extLst>
          </p:cNvPr>
          <p:cNvPicPr>
            <a:picLocks noChangeAspect="1"/>
          </p:cNvPicPr>
          <p:nvPr/>
        </p:nvPicPr>
        <p:blipFill>
          <a:blip r:embed="rId3"/>
          <a:stretch>
            <a:fillRect/>
          </a:stretch>
        </p:blipFill>
        <p:spPr>
          <a:xfrm>
            <a:off x="685800" y="1905000"/>
            <a:ext cx="7315200" cy="4491160"/>
          </a:xfrm>
          <a:prstGeom prst="rect">
            <a:avLst/>
          </a:prstGeom>
        </p:spPr>
      </p:pic>
    </p:spTree>
    <p:extLst>
      <p:ext uri="{BB962C8B-B14F-4D97-AF65-F5344CB8AC3E}">
        <p14:creationId xmlns:p14="http://schemas.microsoft.com/office/powerpoint/2010/main" val="35876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2"/>
                                        </p:tgtEl>
                                        <p:attrNameLst>
                                          <p:attrName>style.visibility</p:attrName>
                                        </p:attrNameLst>
                                      </p:cBhvr>
                                      <p:to>
                                        <p:strVal val="visible"/>
                                      </p:to>
                                    </p:set>
                                    <p:anim calcmode="lin" valueType="num">
                                      <p:cBhvr>
                                        <p:cTn id="7" dur="400" fill="hold"/>
                                        <p:tgtEl>
                                          <p:spTgt spid="52"/>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52"/>
                                        </p:tgtEl>
                                        <p:attrNameLst>
                                          <p:attrName>ppt_y</p:attrName>
                                        </p:attrNameLst>
                                      </p:cBhvr>
                                      <p:tavLst>
                                        <p:tav tm="0">
                                          <p:val>
                                            <p:strVal val="#ppt_y"/>
                                          </p:val>
                                        </p:tav>
                                        <p:tav tm="100000">
                                          <p:val>
                                            <p:strVal val="#ppt_y"/>
                                          </p:val>
                                        </p:tav>
                                      </p:tavLst>
                                    </p:anim>
                                    <p:anim calcmode="lin" valueType="num">
                                      <p:cBhvr>
                                        <p:cTn id="9" dur="400" fill="hold"/>
                                        <p:tgtEl>
                                          <p:spTgt spid="52"/>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5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52"/>
                                        </p:tgtEl>
                                      </p:cBhvr>
                                    </p:animEffect>
                                  </p:childTnLst>
                                </p:cTn>
                              </p:par>
                            </p:childTnLst>
                          </p:cTn>
                        </p:par>
                        <p:par>
                          <p:cTn id="12" fill="hold">
                            <p:stCondLst>
                              <p:cond delay="1040"/>
                            </p:stCondLst>
                            <p:childTnLst>
                              <p:par>
                                <p:cTn id="13" presetID="22" presetClass="entr" presetSubtype="4" fill="hold" grpId="0" nodeType="after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84" grpId="0"/>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5509</TotalTime>
  <Words>2977</Words>
  <Application>Microsoft Office PowerPoint</Application>
  <PresentationFormat>全屏显示(4:3)</PresentationFormat>
  <Paragraphs>348</Paragraphs>
  <Slides>56</Slides>
  <Notes>52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56</vt:i4>
      </vt:variant>
    </vt:vector>
  </HeadingPairs>
  <TitlesOfParts>
    <vt:vector size="68" baseType="lpstr">
      <vt:lpstr>NEU-BZ-Regular</vt:lpstr>
      <vt:lpstr>PingFang-SC-Regular</vt:lpstr>
      <vt:lpstr>华文中宋</vt:lpstr>
      <vt:lpstr>KaiTi_GB2312</vt:lpstr>
      <vt:lpstr>宋体</vt:lpstr>
      <vt:lpstr>微软雅黑</vt:lpstr>
      <vt:lpstr>Arial</vt:lpstr>
      <vt:lpstr>Gill Sans MT</vt:lpstr>
      <vt:lpstr>Times New Roman</vt:lpstr>
      <vt:lpstr>Wingdings 2</vt:lpstr>
      <vt:lpstr>1_Default Design</vt:lpstr>
      <vt:lpstr>红利</vt:lpstr>
      <vt:lpstr>Chapter 11.  GMM - SUPPLEMENT</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PCA算法优缺点总结</vt:lpstr>
      <vt:lpstr>3.5 PCA算法的经济学应用</vt:lpstr>
      <vt:lpstr>3.5 PCA算法的经济学应用</vt:lpstr>
      <vt:lpstr>3.5 PCA算法的经济学应用</vt:lpstr>
      <vt:lpstr>3.5 PCA算法的经济学应用</vt:lpstr>
      <vt:lpstr>3.5.1 PCA算法 – 读取数据</vt:lpstr>
      <vt:lpstr>3.5.2 PCA算法-数据检验是否适用PCA</vt:lpstr>
      <vt:lpstr>3.5.2 PCA算法- 计算PCA模型</vt:lpstr>
      <vt:lpstr>3.5.2 PCA算法- 计算PCA模型</vt:lpstr>
      <vt:lpstr>3.5.3 PCA算法- 碎石图</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Tampa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Financial Statements</dc:title>
  <dc:creator>Kent P. Ragan</dc:creator>
  <cp:lastModifiedBy>admin</cp:lastModifiedBy>
  <cp:revision>692</cp:revision>
  <cp:lastPrinted>1601-01-01T00:00:00Z</cp:lastPrinted>
  <dcterms:created xsi:type="dcterms:W3CDTF">2000-08-09T23:59:09Z</dcterms:created>
  <dcterms:modified xsi:type="dcterms:W3CDTF">2023-11-15T11:41:47Z</dcterms:modified>
</cp:coreProperties>
</file>