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72" r:id="rId2"/>
  </p:sldMasterIdLst>
  <p:notesMasterIdLst>
    <p:notesMasterId r:id="rId59"/>
  </p:notesMasterIdLst>
  <p:handoutMasterIdLst>
    <p:handoutMasterId r:id="rId60"/>
  </p:handoutMasterIdLst>
  <p:sldIdLst>
    <p:sldId id="296" r:id="rId3"/>
    <p:sldId id="302" r:id="rId4"/>
    <p:sldId id="258" r:id="rId5"/>
    <p:sldId id="259" r:id="rId6"/>
    <p:sldId id="292" r:id="rId7"/>
    <p:sldId id="293" r:id="rId8"/>
    <p:sldId id="797" r:id="rId9"/>
    <p:sldId id="778" r:id="rId10"/>
    <p:sldId id="265" r:id="rId11"/>
    <p:sldId id="779" r:id="rId12"/>
    <p:sldId id="297" r:id="rId13"/>
    <p:sldId id="799" r:id="rId14"/>
    <p:sldId id="800" r:id="rId15"/>
    <p:sldId id="267" r:id="rId16"/>
    <p:sldId id="268" r:id="rId17"/>
    <p:sldId id="269" r:id="rId18"/>
    <p:sldId id="798" r:id="rId19"/>
    <p:sldId id="270" r:id="rId20"/>
    <p:sldId id="298" r:id="rId21"/>
    <p:sldId id="271" r:id="rId22"/>
    <p:sldId id="272" r:id="rId23"/>
    <p:sldId id="299" r:id="rId24"/>
    <p:sldId id="273" r:id="rId25"/>
    <p:sldId id="274" r:id="rId26"/>
    <p:sldId id="275" r:id="rId27"/>
    <p:sldId id="276" r:id="rId28"/>
    <p:sldId id="277" r:id="rId29"/>
    <p:sldId id="278" r:id="rId30"/>
    <p:sldId id="279" r:id="rId31"/>
    <p:sldId id="280" r:id="rId32"/>
    <p:sldId id="780" r:id="rId33"/>
    <p:sldId id="775" r:id="rId34"/>
    <p:sldId id="774" r:id="rId35"/>
    <p:sldId id="781" r:id="rId36"/>
    <p:sldId id="777" r:id="rId37"/>
    <p:sldId id="782" r:id="rId38"/>
    <p:sldId id="452" r:id="rId39"/>
    <p:sldId id="453" r:id="rId40"/>
    <p:sldId id="454" r:id="rId41"/>
    <p:sldId id="783" r:id="rId42"/>
    <p:sldId id="776" r:id="rId43"/>
    <p:sldId id="784" r:id="rId44"/>
    <p:sldId id="785" r:id="rId45"/>
    <p:sldId id="457" r:id="rId46"/>
    <p:sldId id="786" r:id="rId47"/>
    <p:sldId id="471" r:id="rId48"/>
    <p:sldId id="788" r:id="rId49"/>
    <p:sldId id="787" r:id="rId50"/>
    <p:sldId id="791" r:id="rId51"/>
    <p:sldId id="792" r:id="rId52"/>
    <p:sldId id="789" r:id="rId53"/>
    <p:sldId id="790" r:id="rId54"/>
    <p:sldId id="793" r:id="rId55"/>
    <p:sldId id="794" r:id="rId56"/>
    <p:sldId id="795" r:id="rId57"/>
    <p:sldId id="796" r:id="rId58"/>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4">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 泳昊" initials="许" lastIdx="4" clrIdx="0">
    <p:extLst>
      <p:ext uri="{19B8F6BF-5375-455C-9EA6-DF929625EA0E}">
        <p15:presenceInfo xmlns:p15="http://schemas.microsoft.com/office/powerpoint/2012/main" userId="6a47a3425a77e7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4D1434"/>
    <a:srgbClr val="028056"/>
    <a:srgbClr val="0000FF"/>
    <a:srgbClr val="578200"/>
    <a:srgbClr val="007976"/>
    <a:srgbClr val="006666"/>
    <a:srgbClr val="008080"/>
    <a:srgbClr val="088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33" autoAdjust="0"/>
    <p:restoredTop sz="88986" autoAdjust="0"/>
  </p:normalViewPr>
  <p:slideViewPr>
    <p:cSldViewPr>
      <p:cViewPr>
        <p:scale>
          <a:sx n="100" d="100"/>
          <a:sy n="100" d="100"/>
        </p:scale>
        <p:origin x="720" y="-965"/>
      </p:cViewPr>
      <p:guideLst>
        <p:guide orient="horz" pos="4224"/>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2208"/>
    </p:cViewPr>
  </p:sorterViewPr>
  <p:notesViewPr>
    <p:cSldViewPr>
      <p:cViewPr varScale="1">
        <p:scale>
          <a:sx n="62" d="100"/>
          <a:sy n="62" d="100"/>
        </p:scale>
        <p:origin x="-1722" y="-72"/>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commentAuthors" Target="commen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solidFill>
                <a:srgbClr val="FFFF00"/>
              </a:solidFill>
              <a:latin typeface="Times New Roman" panose="02020603050405020304" pitchFamily="18" charset="0"/>
              <a:cs typeface="Times New Roman" panose="02020603050405020304" pitchFamily="18" charset="0"/>
            </a:rPr>
            <a:t>Volatility</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latin typeface="Times New Roman" panose="02020603050405020304" pitchFamily="18" charset="0"/>
              <a:cs typeface="Times New Roman" panose="02020603050405020304" pitchFamily="18" charset="0"/>
            </a:rPr>
            <a:t>Case Study </a:t>
          </a:r>
          <a:endParaRPr lang="zh-CN" altLang="en-US" dirty="0">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7916B498-26EA-4CFB-884E-BE9ADE1A74B4}">
      <dgm:prSet/>
      <dgm:spPr/>
      <dgm:t>
        <a:bodyPr/>
        <a:lstStyle/>
        <a:p>
          <a:r>
            <a:rPr lang="en-US" altLang="zh-CN" dirty="0">
              <a:latin typeface="Times New Roman" panose="02020603050405020304" pitchFamily="18" charset="0"/>
              <a:cs typeface="Times New Roman" panose="02020603050405020304" pitchFamily="18" charset="0"/>
            </a:rPr>
            <a:t>ARCH-family</a:t>
          </a:r>
          <a:endParaRPr lang="zh-CN" altLang="en-US" dirty="0">
            <a:latin typeface="Times New Roman" panose="02020603050405020304" pitchFamily="18" charset="0"/>
            <a:cs typeface="Times New Roman" panose="02020603050405020304" pitchFamily="18" charset="0"/>
          </a:endParaRPr>
        </a:p>
      </dgm:t>
    </dgm:pt>
    <dgm:pt modelId="{8D603D95-6CD5-49CF-A954-74B9AF8AB538}" type="parTrans" cxnId="{16658439-F34F-4772-A032-3BFDCC5E997C}">
      <dgm:prSet/>
      <dgm:spPr/>
      <dgm:t>
        <a:bodyPr/>
        <a:lstStyle/>
        <a:p>
          <a:endParaRPr lang="zh-CN" altLang="en-US"/>
        </a:p>
      </dgm:t>
    </dgm:pt>
    <dgm:pt modelId="{4055494C-1F1C-4E2F-B846-0BD53EA5DDDA}" type="sibTrans" cxnId="{16658439-F34F-4772-A032-3BFDCC5E997C}">
      <dgm:prSet/>
      <dgm:spPr/>
      <dgm:t>
        <a:bodyPr/>
        <a:lstStyle/>
        <a:p>
          <a:endParaRPr lang="zh-CN" altLang="en-US"/>
        </a:p>
      </dgm:t>
    </dgm:pt>
    <dgm:pt modelId="{E8DFF89B-0E6E-4EE2-9FFF-931EAD9C5C4E}">
      <dgm:prSet/>
      <dgm:spPr/>
      <dgm:t>
        <a:bodyPr/>
        <a:lstStyle/>
        <a:p>
          <a:r>
            <a:rPr lang="en-US" altLang="zh-CN" dirty="0">
              <a:latin typeface="Times New Roman" panose="02020603050405020304" pitchFamily="18" charset="0"/>
              <a:cs typeface="Times New Roman" panose="02020603050405020304" pitchFamily="18" charset="0"/>
            </a:rPr>
            <a:t>ARCH</a:t>
          </a:r>
          <a:endParaRPr lang="zh-CN" altLang="en-US" dirty="0"/>
        </a:p>
      </dgm:t>
    </dgm:pt>
    <dgm:pt modelId="{2A9757E4-94FE-4ABC-B051-D2286DD6298A}" type="parTrans" cxnId="{51D4B190-5A64-4388-844C-80D3B8EB1172}">
      <dgm:prSet/>
      <dgm:spPr/>
      <dgm:t>
        <a:bodyPr/>
        <a:lstStyle/>
        <a:p>
          <a:endParaRPr lang="zh-CN" altLang="en-US"/>
        </a:p>
      </dgm:t>
    </dgm:pt>
    <dgm:pt modelId="{0D90843E-8A4E-4201-BC4D-4868A9085B8A}" type="sibTrans" cxnId="{51D4B190-5A64-4388-844C-80D3B8EB1172}">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1" presStyleCnt="4"/>
      <dgm:spPr/>
    </dgm:pt>
    <dgm:pt modelId="{159E502B-4225-4901-8448-391FED6EF22B}" type="pres">
      <dgm:prSet presAssocID="{83936393-1433-40E1-9DDC-DB460C72B0DD}" presName="txShp" presStyleLbl="node1" presStyleIdx="1" presStyleCnt="4">
        <dgm:presLayoutVars>
          <dgm:bulletEnabled val="1"/>
        </dgm:presLayoutVars>
      </dgm:prSet>
      <dgm:spPr/>
    </dgm:pt>
    <dgm:pt modelId="{61F4ACF8-A533-4759-A546-0FC002112851}" type="pres">
      <dgm:prSet presAssocID="{364DB9FE-10D3-4A5E-B820-E78BE7CCECBE}" presName="spacing" presStyleCnt="0"/>
      <dgm:spPr/>
    </dgm:pt>
    <dgm:pt modelId="{30BC5580-6B02-4F76-B7EA-D3AE1C5B1587}" type="pres">
      <dgm:prSet presAssocID="{E8DFF89B-0E6E-4EE2-9FFF-931EAD9C5C4E}" presName="composite" presStyleCnt="0"/>
      <dgm:spPr/>
    </dgm:pt>
    <dgm:pt modelId="{8C9150C2-3806-4FB6-82AE-2D4BB65B3CE8}" type="pres">
      <dgm:prSet presAssocID="{E8DFF89B-0E6E-4EE2-9FFF-931EAD9C5C4E}" presName="imgShp" presStyleLbl="fgImgPlace1" presStyleIdx="2" presStyleCnt="4"/>
      <dgm:spPr/>
    </dgm:pt>
    <dgm:pt modelId="{38DB0A59-232F-4621-AA38-E86519594ABE}" type="pres">
      <dgm:prSet presAssocID="{E8DFF89B-0E6E-4EE2-9FFF-931EAD9C5C4E}" presName="txShp" presStyleLbl="node1" presStyleIdx="2" presStyleCnt="4">
        <dgm:presLayoutVars>
          <dgm:bulletEnabled val="1"/>
        </dgm:presLayoutVars>
      </dgm:prSet>
      <dgm:spPr/>
    </dgm:pt>
    <dgm:pt modelId="{E8672250-EE5F-42A3-98CF-31C26AEA8895}" type="pres">
      <dgm:prSet presAssocID="{0D90843E-8A4E-4201-BC4D-4868A9085B8A}" presName="spacing" presStyleCnt="0"/>
      <dgm:spPr/>
    </dgm:pt>
    <dgm:pt modelId="{6F45664E-C23F-436F-9E1A-7416D312D1FF}" type="pres">
      <dgm:prSet presAssocID="{7916B498-26EA-4CFB-884E-BE9ADE1A74B4}" presName="composite" presStyleCnt="0"/>
      <dgm:spPr/>
    </dgm:pt>
    <dgm:pt modelId="{8A576E68-4360-49AB-B5C8-C22417549EE3}" type="pres">
      <dgm:prSet presAssocID="{7916B498-26EA-4CFB-884E-BE9ADE1A74B4}" presName="imgShp" presStyleLbl="fgImgPlace1" presStyleIdx="3" presStyleCnt="4"/>
      <dgm:spPr/>
    </dgm:pt>
    <dgm:pt modelId="{FFFF9FEB-3717-4959-BE1D-52F1C418E12D}" type="pres">
      <dgm:prSet presAssocID="{7916B498-26EA-4CFB-884E-BE9ADE1A74B4}" presName="txShp" presStyleLbl="node1" presStyleIdx="3" presStyleCnt="4">
        <dgm:presLayoutVars>
          <dgm:bulletEnabled val="1"/>
        </dgm:presLayoutVars>
      </dgm:prSet>
      <dgm:spPr/>
    </dgm:pt>
  </dgm:ptLst>
  <dgm:cxnLst>
    <dgm:cxn modelId="{067C3006-A9F5-4C48-8D80-20C3B826E895}" type="presOf" srcId="{83936393-1433-40E1-9DDC-DB460C72B0DD}" destId="{159E502B-4225-4901-8448-391FED6EF22B}" srcOrd="0" destOrd="0" presId="urn:microsoft.com/office/officeart/2005/8/layout/vList3"/>
    <dgm:cxn modelId="{B9367A15-A939-4A42-AAE7-BAF29A5EF8EF}" type="presOf" srcId="{7916B498-26EA-4CFB-884E-BE9ADE1A74B4}" destId="{FFFF9FEB-3717-4959-BE1D-52F1C418E12D}" srcOrd="0" destOrd="0" presId="urn:microsoft.com/office/officeart/2005/8/layout/vList3"/>
    <dgm:cxn modelId="{751AA71A-7A66-43AF-8C2C-76A7B79C814C}" srcId="{55C29653-906E-4529-AF53-F4EB07AABD18}" destId="{88614102-EBA4-488D-B5D6-60C6C8786BCB}" srcOrd="0" destOrd="0" parTransId="{4CB2D89C-A7F6-42C8-AAC0-90D67B8F5619}" sibTransId="{FAFB3947-ED75-4D23-BF62-4C815A19CC9F}"/>
    <dgm:cxn modelId="{16658439-F34F-4772-A032-3BFDCC5E997C}" srcId="{55C29653-906E-4529-AF53-F4EB07AABD18}" destId="{7916B498-26EA-4CFB-884E-BE9ADE1A74B4}" srcOrd="3" destOrd="0" parTransId="{8D603D95-6CD5-49CF-A954-74B9AF8AB538}" sibTransId="{4055494C-1F1C-4E2F-B846-0BD53EA5DDDA}"/>
    <dgm:cxn modelId="{51D4B190-5A64-4388-844C-80D3B8EB1172}" srcId="{55C29653-906E-4529-AF53-F4EB07AABD18}" destId="{E8DFF89B-0E6E-4EE2-9FFF-931EAD9C5C4E}" srcOrd="2" destOrd="0" parTransId="{2A9757E4-94FE-4ABC-B051-D2286DD6298A}" sibTransId="{0D90843E-8A4E-4201-BC4D-4868A9085B8A}"/>
    <dgm:cxn modelId="{CB18C790-1D17-4002-8E08-F1B0C0051867}" srcId="{55C29653-906E-4529-AF53-F4EB07AABD18}" destId="{83936393-1433-40E1-9DDC-DB460C72B0DD}" srcOrd="1" destOrd="0" parTransId="{FE96C25C-ED0D-4BF0-9C7E-EE3F521F92B7}" sibTransId="{364DB9FE-10D3-4A5E-B820-E78BE7CCECBE}"/>
    <dgm:cxn modelId="{5E0BAFBD-DDBA-41BB-B59B-9D90AF33659F}" type="presOf" srcId="{E8DFF89B-0E6E-4EE2-9FFF-931EAD9C5C4E}" destId="{38DB0A59-232F-4621-AA38-E86519594ABE}"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8D89ADBC-27C0-4A5F-9FB3-DD918233B38E}" type="presParOf" srcId="{0AC28F20-80D1-4334-BC04-37222C6B6F3A}" destId="{4D9D80ED-36C2-4781-83D1-707E306ADB49}" srcOrd="2" destOrd="0" presId="urn:microsoft.com/office/officeart/2005/8/layout/vList3"/>
    <dgm:cxn modelId="{AF23C130-37ED-44AE-8EC4-852611C4F73D}" type="presParOf" srcId="{4D9D80ED-36C2-4781-83D1-707E306ADB49}" destId="{AFC40D45-FBDC-4FB3-B2F5-33F2723290CC}" srcOrd="0" destOrd="0" presId="urn:microsoft.com/office/officeart/2005/8/layout/vList3"/>
    <dgm:cxn modelId="{B8C0EEAC-01C6-4D67-9297-4B61617D292B}" type="presParOf" srcId="{4D9D80ED-36C2-4781-83D1-707E306ADB49}" destId="{159E502B-4225-4901-8448-391FED6EF22B}" srcOrd="1" destOrd="0" presId="urn:microsoft.com/office/officeart/2005/8/layout/vList3"/>
    <dgm:cxn modelId="{5AFA0E42-4901-47BD-A611-D945392FA5CC}" type="presParOf" srcId="{0AC28F20-80D1-4334-BC04-37222C6B6F3A}" destId="{61F4ACF8-A533-4759-A546-0FC002112851}" srcOrd="3" destOrd="0" presId="urn:microsoft.com/office/officeart/2005/8/layout/vList3"/>
    <dgm:cxn modelId="{6B113D4D-3164-4179-B0BA-D083E023CFEC}" type="presParOf" srcId="{0AC28F20-80D1-4334-BC04-37222C6B6F3A}" destId="{30BC5580-6B02-4F76-B7EA-D3AE1C5B1587}" srcOrd="4" destOrd="0" presId="urn:microsoft.com/office/officeart/2005/8/layout/vList3"/>
    <dgm:cxn modelId="{C5677A66-EF46-4CBF-B4D3-C192D71C9F28}" type="presParOf" srcId="{30BC5580-6B02-4F76-B7EA-D3AE1C5B1587}" destId="{8C9150C2-3806-4FB6-82AE-2D4BB65B3CE8}" srcOrd="0" destOrd="0" presId="urn:microsoft.com/office/officeart/2005/8/layout/vList3"/>
    <dgm:cxn modelId="{111A6592-DC62-46EA-A1B2-371002CBCF64}" type="presParOf" srcId="{30BC5580-6B02-4F76-B7EA-D3AE1C5B1587}" destId="{38DB0A59-232F-4621-AA38-E86519594ABE}" srcOrd="1" destOrd="0" presId="urn:microsoft.com/office/officeart/2005/8/layout/vList3"/>
    <dgm:cxn modelId="{65D43442-B9D0-49D9-8D18-B50909316AD3}" type="presParOf" srcId="{0AC28F20-80D1-4334-BC04-37222C6B6F3A}" destId="{E8672250-EE5F-42A3-98CF-31C26AEA8895}" srcOrd="5" destOrd="0" presId="urn:microsoft.com/office/officeart/2005/8/layout/vList3"/>
    <dgm:cxn modelId="{B97D88A1-0D53-4222-BF64-C11C80241C8B}" type="presParOf" srcId="{0AC28F20-80D1-4334-BC04-37222C6B6F3A}" destId="{6F45664E-C23F-436F-9E1A-7416D312D1FF}" srcOrd="6" destOrd="0" presId="urn:microsoft.com/office/officeart/2005/8/layout/vList3"/>
    <dgm:cxn modelId="{697BF605-7927-4219-AC2E-DECA0BD622BB}" type="presParOf" srcId="{6F45664E-C23F-436F-9E1A-7416D312D1FF}" destId="{8A576E68-4360-49AB-B5C8-C22417549EE3}" srcOrd="0" destOrd="0" presId="urn:microsoft.com/office/officeart/2005/8/layout/vList3"/>
    <dgm:cxn modelId="{59D54848-D285-4B48-85C2-75F71DD76C83}" type="presParOf" srcId="{6F45664E-C23F-436F-9E1A-7416D312D1FF}" destId="{FFFF9FEB-3717-4959-BE1D-52F1C418E12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6B8A2-248B-4FF5-9925-2BBC7548AACC}"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zh-CN" altLang="en-US"/>
        </a:p>
      </dgm:t>
    </dgm:pt>
    <dgm:pt modelId="{77B5EFC3-B423-4C36-A512-EF0D8FD615B5}">
      <dgm:prSet phldrT="[文本]"/>
      <dgm:spPr/>
      <dgm:t>
        <a:bodyPr/>
        <a:lstStyle/>
        <a:p>
          <a:r>
            <a:rPr lang="en-US" altLang="zh-CN" dirty="0">
              <a:latin typeface="Times New Roman" panose="02020603050405020304" pitchFamily="18" charset="0"/>
              <a:cs typeface="Times New Roman" panose="02020603050405020304" pitchFamily="18" charset="0"/>
            </a:rPr>
            <a:t>Return Volatility</a:t>
          </a:r>
          <a:endParaRPr lang="zh-CN" altLang="en-US" dirty="0">
            <a:latin typeface="Times New Roman" panose="02020603050405020304" pitchFamily="18" charset="0"/>
            <a:cs typeface="Times New Roman" panose="02020603050405020304" pitchFamily="18" charset="0"/>
          </a:endParaRPr>
        </a:p>
      </dgm:t>
    </dgm:pt>
    <dgm:pt modelId="{6AAABABF-89CD-40E5-9FD9-76B57E42E604}" type="parTrans" cxnId="{4E8F0C07-0A6B-4845-B5AC-71418A5E934A}">
      <dgm:prSet/>
      <dgm:spPr/>
      <dgm:t>
        <a:bodyPr/>
        <a:lstStyle/>
        <a:p>
          <a:endParaRPr lang="zh-CN" altLang="en-US">
            <a:latin typeface="Times New Roman" panose="02020603050405020304" pitchFamily="18" charset="0"/>
            <a:cs typeface="Times New Roman" panose="02020603050405020304" pitchFamily="18" charset="0"/>
          </a:endParaRPr>
        </a:p>
      </dgm:t>
    </dgm:pt>
    <dgm:pt modelId="{B50CD269-E326-4683-9F89-5BC9BA7CE8D4}" type="sibTrans" cxnId="{4E8F0C07-0A6B-4845-B5AC-71418A5E934A}">
      <dgm:prSet/>
      <dgm:spPr/>
      <dgm:t>
        <a:bodyPr/>
        <a:lstStyle/>
        <a:p>
          <a:endParaRPr lang="zh-CN" altLang="en-US">
            <a:latin typeface="Times New Roman" panose="02020603050405020304" pitchFamily="18" charset="0"/>
            <a:cs typeface="Times New Roman" panose="02020603050405020304" pitchFamily="18" charset="0"/>
          </a:endParaRPr>
        </a:p>
      </dgm:t>
    </dgm:pt>
    <dgm:pt modelId="{D5626E3D-A1B5-4ED2-934F-236D1BC79327}">
      <dgm:prSet phldrT="[文本]"/>
      <dgm:spPr/>
      <dgm:t>
        <a:bodyPr/>
        <a:lstStyle/>
        <a:p>
          <a:r>
            <a:rPr lang="en-US" altLang="en-US" dirty="0">
              <a:latin typeface="Times New Roman" panose="02020603050405020304" pitchFamily="18" charset="0"/>
              <a:cs typeface="Times New Roman" panose="02020603050405020304" pitchFamily="18" charset="0"/>
            </a:rPr>
            <a:t>Volatility is a statistical measure of the dispersion of returns for a given security or market index. In most cases, the higher the volatility, the riskier the security. Volatility is often measured as either the standard deviation or variance between returns from that same security or market index.</a:t>
          </a:r>
          <a:endParaRPr lang="zh-CN" altLang="en-US" dirty="0">
            <a:latin typeface="Times New Roman" panose="02020603050405020304" pitchFamily="18" charset="0"/>
            <a:cs typeface="Times New Roman" panose="02020603050405020304" pitchFamily="18" charset="0"/>
          </a:endParaRPr>
        </a:p>
      </dgm:t>
    </dgm:pt>
    <dgm:pt modelId="{B6FE07D4-3123-4705-8288-E9FA8CB6F3B1}" type="parTrans" cxnId="{8FE4380F-5542-4284-BD1C-9FB2221FC54F}">
      <dgm:prSet/>
      <dgm:spPr/>
      <dgm:t>
        <a:bodyPr/>
        <a:lstStyle/>
        <a:p>
          <a:endParaRPr lang="zh-CN" altLang="en-US">
            <a:latin typeface="Times New Roman" panose="02020603050405020304" pitchFamily="18" charset="0"/>
            <a:cs typeface="Times New Roman" panose="02020603050405020304" pitchFamily="18" charset="0"/>
          </a:endParaRPr>
        </a:p>
      </dgm:t>
    </dgm:pt>
    <dgm:pt modelId="{BCEE27DF-2DF9-4559-906B-39C3BFD87C86}" type="sibTrans" cxnId="{8FE4380F-5542-4284-BD1C-9FB2221FC54F}">
      <dgm:prSet/>
      <dgm:spPr/>
      <dgm:t>
        <a:bodyPr/>
        <a:lstStyle/>
        <a:p>
          <a:endParaRPr lang="zh-CN" altLang="en-US">
            <a:latin typeface="Times New Roman" panose="02020603050405020304" pitchFamily="18" charset="0"/>
            <a:cs typeface="Times New Roman" panose="02020603050405020304" pitchFamily="18" charset="0"/>
          </a:endParaRPr>
        </a:p>
      </dgm:t>
    </dgm:pt>
    <dgm:pt modelId="{BD4E3C50-A9D2-4B6A-B216-63184BD4131F}">
      <dgm:prSet phldrT="[文本]"/>
      <dgm:spPr/>
      <dgm:t>
        <a:bodyPr/>
        <a:lstStyle/>
        <a:p>
          <a:r>
            <a:rPr lang="en-US" altLang="zh-CN" dirty="0">
              <a:latin typeface="Times New Roman" panose="02020603050405020304" pitchFamily="18" charset="0"/>
              <a:cs typeface="Times New Roman" panose="02020603050405020304" pitchFamily="18" charset="0"/>
            </a:rPr>
            <a:t>Idiosyncratic</a:t>
          </a:r>
          <a:endParaRPr lang="zh-CN"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Volatility</a:t>
          </a:r>
          <a:endParaRPr lang="zh-CN" altLang="en-US" dirty="0">
            <a:latin typeface="Times New Roman" panose="02020603050405020304" pitchFamily="18" charset="0"/>
            <a:cs typeface="Times New Roman" panose="02020603050405020304" pitchFamily="18" charset="0"/>
          </a:endParaRPr>
        </a:p>
      </dgm:t>
    </dgm:pt>
    <dgm:pt modelId="{8EF4162C-B449-4B49-AF83-9E7AD560908B}" type="parTrans" cxnId="{8F70BFCF-5F7C-4622-9D9F-3028407CB4A0}">
      <dgm:prSet/>
      <dgm:spPr/>
      <dgm:t>
        <a:bodyPr/>
        <a:lstStyle/>
        <a:p>
          <a:endParaRPr lang="zh-CN" altLang="en-US">
            <a:latin typeface="Times New Roman" panose="02020603050405020304" pitchFamily="18" charset="0"/>
            <a:cs typeface="Times New Roman" panose="02020603050405020304" pitchFamily="18" charset="0"/>
          </a:endParaRPr>
        </a:p>
      </dgm:t>
    </dgm:pt>
    <dgm:pt modelId="{88848ED6-91F9-44A2-9040-65230C677494}" type="sibTrans" cxnId="{8F70BFCF-5F7C-4622-9D9F-3028407CB4A0}">
      <dgm:prSet/>
      <dgm:spPr/>
      <dgm:t>
        <a:bodyPr/>
        <a:lstStyle/>
        <a:p>
          <a:endParaRPr lang="zh-CN" altLang="en-US">
            <a:latin typeface="Times New Roman" panose="02020603050405020304" pitchFamily="18" charset="0"/>
            <a:cs typeface="Times New Roman" panose="02020603050405020304" pitchFamily="18" charset="0"/>
          </a:endParaRPr>
        </a:p>
      </dgm:t>
    </dgm:pt>
    <dgm:pt modelId="{5BBAECDE-601B-4FD0-BB9B-7FEFE57EC7F5}">
      <dgm:prSet phldrT="[文本]"/>
      <dgm:spPr/>
      <dgm:t>
        <a:bodyPr/>
        <a:lstStyle/>
        <a:p>
          <a:r>
            <a:rPr lang="en-US" altLang="en-US" dirty="0">
              <a:latin typeface="Times New Roman" panose="02020603050405020304" pitchFamily="18" charset="0"/>
              <a:cs typeface="Times New Roman" panose="02020603050405020304" pitchFamily="18" charset="0"/>
            </a:rPr>
            <a:t>Based on asset-pricing models, idiosyncratic volatility measures the part of the variation in returns that cannot be explained by the particular asset-pricing model used.</a:t>
          </a:r>
          <a:endParaRPr lang="zh-CN" altLang="en-US" dirty="0">
            <a:latin typeface="Times New Roman" panose="02020603050405020304" pitchFamily="18" charset="0"/>
            <a:cs typeface="Times New Roman" panose="02020603050405020304" pitchFamily="18" charset="0"/>
          </a:endParaRPr>
        </a:p>
      </dgm:t>
    </dgm:pt>
    <dgm:pt modelId="{32FE2D30-81AB-48D7-896E-E9DC24D51C9F}" type="parTrans" cxnId="{F89297D4-6EAF-4C7D-9F85-C5C2C7144C5B}">
      <dgm:prSet/>
      <dgm:spPr/>
      <dgm:t>
        <a:bodyPr/>
        <a:lstStyle/>
        <a:p>
          <a:endParaRPr lang="zh-CN" altLang="en-US">
            <a:latin typeface="Times New Roman" panose="02020603050405020304" pitchFamily="18" charset="0"/>
            <a:cs typeface="Times New Roman" panose="02020603050405020304" pitchFamily="18" charset="0"/>
          </a:endParaRPr>
        </a:p>
      </dgm:t>
    </dgm:pt>
    <dgm:pt modelId="{B0AF8855-84DC-4626-A535-DDF015F5708B}" type="sibTrans" cxnId="{F89297D4-6EAF-4C7D-9F85-C5C2C7144C5B}">
      <dgm:prSet/>
      <dgm:spPr/>
      <dgm:t>
        <a:bodyPr/>
        <a:lstStyle/>
        <a:p>
          <a:endParaRPr lang="zh-CN" altLang="en-US">
            <a:latin typeface="Times New Roman" panose="02020603050405020304" pitchFamily="18" charset="0"/>
            <a:cs typeface="Times New Roman" panose="02020603050405020304" pitchFamily="18" charset="0"/>
          </a:endParaRPr>
        </a:p>
      </dgm:t>
    </dgm:pt>
    <dgm:pt modelId="{894EE314-72BC-45D9-A7E7-651FE3FDFFA0}">
      <dgm:prSet phldrT="[文本]"/>
      <dgm:spPr/>
      <dgm:t>
        <a:bodyPr/>
        <a:lstStyle/>
        <a:p>
          <a:r>
            <a:rPr lang="en-US" altLang="zh-CN" dirty="0">
              <a:latin typeface="Times New Roman" panose="02020603050405020304" pitchFamily="18" charset="0"/>
              <a:cs typeface="Times New Roman" panose="02020603050405020304" pitchFamily="18" charset="0"/>
            </a:rPr>
            <a:t>Implied Volatility </a:t>
          </a:r>
          <a:endParaRPr lang="zh-CN" altLang="en-US" dirty="0">
            <a:latin typeface="Times New Roman" panose="02020603050405020304" pitchFamily="18" charset="0"/>
            <a:cs typeface="Times New Roman" panose="02020603050405020304" pitchFamily="18" charset="0"/>
          </a:endParaRPr>
        </a:p>
      </dgm:t>
    </dgm:pt>
    <dgm:pt modelId="{AC2B7F1C-6C24-4458-82E6-59C465FE3A8C}" type="parTrans" cxnId="{05741324-2AE8-42EA-A705-BA51879062AF}">
      <dgm:prSet/>
      <dgm:spPr/>
      <dgm:t>
        <a:bodyPr/>
        <a:lstStyle/>
        <a:p>
          <a:endParaRPr lang="zh-CN" altLang="en-US">
            <a:latin typeface="Times New Roman" panose="02020603050405020304" pitchFamily="18" charset="0"/>
            <a:cs typeface="Times New Roman" panose="02020603050405020304" pitchFamily="18" charset="0"/>
          </a:endParaRPr>
        </a:p>
      </dgm:t>
    </dgm:pt>
    <dgm:pt modelId="{92F3DB44-9D44-4162-820F-554F5A4D4DA6}" type="sibTrans" cxnId="{05741324-2AE8-42EA-A705-BA51879062AF}">
      <dgm:prSet/>
      <dgm:spPr/>
      <dgm:t>
        <a:bodyPr/>
        <a:lstStyle/>
        <a:p>
          <a:endParaRPr lang="zh-CN" altLang="en-US">
            <a:latin typeface="Times New Roman" panose="02020603050405020304" pitchFamily="18" charset="0"/>
            <a:cs typeface="Times New Roman" panose="02020603050405020304" pitchFamily="18" charset="0"/>
          </a:endParaRPr>
        </a:p>
      </dgm:t>
    </dgm:pt>
    <dgm:pt modelId="{8FB65D03-C5FD-4285-81AC-BE089E7A4C02}">
      <dgm:prSet phldrT="[文本]"/>
      <dgm:spPr/>
      <dgm:t>
        <a:bodyPr/>
        <a:lstStyle/>
        <a:p>
          <a:r>
            <a:rPr lang="en-US" altLang="en-US" dirty="0">
              <a:latin typeface="Times New Roman" panose="02020603050405020304" pitchFamily="18" charset="0"/>
              <a:cs typeface="Times New Roman" panose="02020603050405020304" pitchFamily="18" charset="0"/>
            </a:rPr>
            <a:t>Implied volatility is the market's forecast of a likely movement in a security's price. It is a metric used by investors to estimate future fluctuations (volatility) of a security's price based on certain predictive factors.</a:t>
          </a:r>
          <a:endParaRPr lang="zh-CN" altLang="en-US" dirty="0">
            <a:latin typeface="Times New Roman" panose="02020603050405020304" pitchFamily="18" charset="0"/>
            <a:cs typeface="Times New Roman" panose="02020603050405020304" pitchFamily="18" charset="0"/>
          </a:endParaRPr>
        </a:p>
      </dgm:t>
    </dgm:pt>
    <dgm:pt modelId="{608A35BA-E411-4AB1-8CB3-68DB39894CE7}" type="parTrans" cxnId="{2127D92A-5CDA-4442-AA74-9FFB03E295A8}">
      <dgm:prSet/>
      <dgm:spPr/>
      <dgm:t>
        <a:bodyPr/>
        <a:lstStyle/>
        <a:p>
          <a:endParaRPr lang="zh-CN" altLang="en-US">
            <a:latin typeface="Times New Roman" panose="02020603050405020304" pitchFamily="18" charset="0"/>
            <a:cs typeface="Times New Roman" panose="02020603050405020304" pitchFamily="18" charset="0"/>
          </a:endParaRPr>
        </a:p>
      </dgm:t>
    </dgm:pt>
    <dgm:pt modelId="{914E1DAA-DD77-4809-B35A-4A21D60F6781}" type="sibTrans" cxnId="{2127D92A-5CDA-4442-AA74-9FFB03E295A8}">
      <dgm:prSet/>
      <dgm:spPr/>
      <dgm:t>
        <a:bodyPr/>
        <a:lstStyle/>
        <a:p>
          <a:endParaRPr lang="zh-CN" altLang="en-US">
            <a:latin typeface="Times New Roman" panose="02020603050405020304" pitchFamily="18" charset="0"/>
            <a:cs typeface="Times New Roman" panose="02020603050405020304" pitchFamily="18" charset="0"/>
          </a:endParaRPr>
        </a:p>
      </dgm:t>
    </dgm:pt>
    <dgm:pt modelId="{5C28D49D-AB8D-4C9E-8219-F8A7260006FE}" type="pres">
      <dgm:prSet presAssocID="{7EB6B8A2-248B-4FF5-9925-2BBC7548AACC}" presName="Name0" presStyleCnt="0">
        <dgm:presLayoutVars>
          <dgm:dir/>
          <dgm:animLvl val="lvl"/>
          <dgm:resizeHandles val="exact"/>
        </dgm:presLayoutVars>
      </dgm:prSet>
      <dgm:spPr/>
    </dgm:pt>
    <dgm:pt modelId="{AFA10F8E-F4C5-48E5-91E3-A46B953331FE}" type="pres">
      <dgm:prSet presAssocID="{77B5EFC3-B423-4C36-A512-EF0D8FD615B5}" presName="composite" presStyleCnt="0"/>
      <dgm:spPr/>
    </dgm:pt>
    <dgm:pt modelId="{48D6B591-07D9-4552-B41E-2DA537B6E3C0}" type="pres">
      <dgm:prSet presAssocID="{77B5EFC3-B423-4C36-A512-EF0D8FD615B5}" presName="parTx" presStyleLbl="alignNode1" presStyleIdx="0" presStyleCnt="3">
        <dgm:presLayoutVars>
          <dgm:chMax val="0"/>
          <dgm:chPref val="0"/>
          <dgm:bulletEnabled val="1"/>
        </dgm:presLayoutVars>
      </dgm:prSet>
      <dgm:spPr/>
    </dgm:pt>
    <dgm:pt modelId="{2BEB4C9E-6111-40F4-95C2-39BDEAD70E3D}" type="pres">
      <dgm:prSet presAssocID="{77B5EFC3-B423-4C36-A512-EF0D8FD615B5}" presName="desTx" presStyleLbl="alignAccFollowNode1" presStyleIdx="0" presStyleCnt="3">
        <dgm:presLayoutVars>
          <dgm:bulletEnabled val="1"/>
        </dgm:presLayoutVars>
      </dgm:prSet>
      <dgm:spPr/>
    </dgm:pt>
    <dgm:pt modelId="{D73C25CD-3139-464F-8BA8-3E6ACD7471E7}" type="pres">
      <dgm:prSet presAssocID="{B50CD269-E326-4683-9F89-5BC9BA7CE8D4}" presName="space" presStyleCnt="0"/>
      <dgm:spPr/>
    </dgm:pt>
    <dgm:pt modelId="{C8187528-88ED-44B5-AAEC-977C4ACD55A4}" type="pres">
      <dgm:prSet presAssocID="{BD4E3C50-A9D2-4B6A-B216-63184BD4131F}" presName="composite" presStyleCnt="0"/>
      <dgm:spPr/>
    </dgm:pt>
    <dgm:pt modelId="{0D415BC2-C04A-402C-90C5-E7CF9566E524}" type="pres">
      <dgm:prSet presAssocID="{BD4E3C50-A9D2-4B6A-B216-63184BD4131F}" presName="parTx" presStyleLbl="alignNode1" presStyleIdx="1" presStyleCnt="3">
        <dgm:presLayoutVars>
          <dgm:chMax val="0"/>
          <dgm:chPref val="0"/>
          <dgm:bulletEnabled val="1"/>
        </dgm:presLayoutVars>
      </dgm:prSet>
      <dgm:spPr/>
    </dgm:pt>
    <dgm:pt modelId="{D37AA287-7F90-4159-9D1B-C3C799F84AE6}" type="pres">
      <dgm:prSet presAssocID="{BD4E3C50-A9D2-4B6A-B216-63184BD4131F}" presName="desTx" presStyleLbl="alignAccFollowNode1" presStyleIdx="1" presStyleCnt="3">
        <dgm:presLayoutVars>
          <dgm:bulletEnabled val="1"/>
        </dgm:presLayoutVars>
      </dgm:prSet>
      <dgm:spPr/>
    </dgm:pt>
    <dgm:pt modelId="{FB7C19C3-34A4-447F-926A-352F108A2090}" type="pres">
      <dgm:prSet presAssocID="{88848ED6-91F9-44A2-9040-65230C677494}" presName="space" presStyleCnt="0"/>
      <dgm:spPr/>
    </dgm:pt>
    <dgm:pt modelId="{B0AC1B95-F69C-4CE3-B872-0365A70EACD1}" type="pres">
      <dgm:prSet presAssocID="{894EE314-72BC-45D9-A7E7-651FE3FDFFA0}" presName="composite" presStyleCnt="0"/>
      <dgm:spPr/>
    </dgm:pt>
    <dgm:pt modelId="{BDDB5248-0C38-4333-AA1A-FC47CD97472D}" type="pres">
      <dgm:prSet presAssocID="{894EE314-72BC-45D9-A7E7-651FE3FDFFA0}" presName="parTx" presStyleLbl="alignNode1" presStyleIdx="2" presStyleCnt="3">
        <dgm:presLayoutVars>
          <dgm:chMax val="0"/>
          <dgm:chPref val="0"/>
          <dgm:bulletEnabled val="1"/>
        </dgm:presLayoutVars>
      </dgm:prSet>
      <dgm:spPr/>
    </dgm:pt>
    <dgm:pt modelId="{08D1330F-42EA-4902-8FD3-5996EC5E9C65}" type="pres">
      <dgm:prSet presAssocID="{894EE314-72BC-45D9-A7E7-651FE3FDFFA0}" presName="desTx" presStyleLbl="alignAccFollowNode1" presStyleIdx="2" presStyleCnt="3">
        <dgm:presLayoutVars>
          <dgm:bulletEnabled val="1"/>
        </dgm:presLayoutVars>
      </dgm:prSet>
      <dgm:spPr/>
    </dgm:pt>
  </dgm:ptLst>
  <dgm:cxnLst>
    <dgm:cxn modelId="{4E8F0C07-0A6B-4845-B5AC-71418A5E934A}" srcId="{7EB6B8A2-248B-4FF5-9925-2BBC7548AACC}" destId="{77B5EFC3-B423-4C36-A512-EF0D8FD615B5}" srcOrd="0" destOrd="0" parTransId="{6AAABABF-89CD-40E5-9FD9-76B57E42E604}" sibTransId="{B50CD269-E326-4683-9F89-5BC9BA7CE8D4}"/>
    <dgm:cxn modelId="{8FE4380F-5542-4284-BD1C-9FB2221FC54F}" srcId="{77B5EFC3-B423-4C36-A512-EF0D8FD615B5}" destId="{D5626E3D-A1B5-4ED2-934F-236D1BC79327}" srcOrd="0" destOrd="0" parTransId="{B6FE07D4-3123-4705-8288-E9FA8CB6F3B1}" sibTransId="{BCEE27DF-2DF9-4559-906B-39C3BFD87C86}"/>
    <dgm:cxn modelId="{3D683114-0FAC-469C-8A26-7034FCA67BF6}" type="presOf" srcId="{5BBAECDE-601B-4FD0-BB9B-7FEFE57EC7F5}" destId="{D37AA287-7F90-4159-9D1B-C3C799F84AE6}" srcOrd="0" destOrd="0" presId="urn:microsoft.com/office/officeart/2005/8/layout/hList1"/>
    <dgm:cxn modelId="{05741324-2AE8-42EA-A705-BA51879062AF}" srcId="{7EB6B8A2-248B-4FF5-9925-2BBC7548AACC}" destId="{894EE314-72BC-45D9-A7E7-651FE3FDFFA0}" srcOrd="2" destOrd="0" parTransId="{AC2B7F1C-6C24-4458-82E6-59C465FE3A8C}" sibTransId="{92F3DB44-9D44-4162-820F-554F5A4D4DA6}"/>
    <dgm:cxn modelId="{2127D92A-5CDA-4442-AA74-9FFB03E295A8}" srcId="{894EE314-72BC-45D9-A7E7-651FE3FDFFA0}" destId="{8FB65D03-C5FD-4285-81AC-BE089E7A4C02}" srcOrd="0" destOrd="0" parTransId="{608A35BA-E411-4AB1-8CB3-68DB39894CE7}" sibTransId="{914E1DAA-DD77-4809-B35A-4A21D60F6781}"/>
    <dgm:cxn modelId="{62BE212D-9C95-42A6-9667-755C5BBA5BB1}" type="presOf" srcId="{7EB6B8A2-248B-4FF5-9925-2BBC7548AACC}" destId="{5C28D49D-AB8D-4C9E-8219-F8A7260006FE}" srcOrd="0" destOrd="0" presId="urn:microsoft.com/office/officeart/2005/8/layout/hList1"/>
    <dgm:cxn modelId="{A97D7C34-F6AA-46CB-94B8-E3EA6955EDB2}" type="presOf" srcId="{894EE314-72BC-45D9-A7E7-651FE3FDFFA0}" destId="{BDDB5248-0C38-4333-AA1A-FC47CD97472D}" srcOrd="0" destOrd="0" presId="urn:microsoft.com/office/officeart/2005/8/layout/hList1"/>
    <dgm:cxn modelId="{B9443E6B-AD3E-462A-AF8B-E1888E42EC4F}" type="presOf" srcId="{8FB65D03-C5FD-4285-81AC-BE089E7A4C02}" destId="{08D1330F-42EA-4902-8FD3-5996EC5E9C65}" srcOrd="0" destOrd="0" presId="urn:microsoft.com/office/officeart/2005/8/layout/hList1"/>
    <dgm:cxn modelId="{A361026C-831A-4444-8D80-2C008C389569}" type="presOf" srcId="{77B5EFC3-B423-4C36-A512-EF0D8FD615B5}" destId="{48D6B591-07D9-4552-B41E-2DA537B6E3C0}" srcOrd="0" destOrd="0" presId="urn:microsoft.com/office/officeart/2005/8/layout/hList1"/>
    <dgm:cxn modelId="{0E2DDEBE-2450-49D1-82C9-30DD9184154E}" type="presOf" srcId="{BD4E3C50-A9D2-4B6A-B216-63184BD4131F}" destId="{0D415BC2-C04A-402C-90C5-E7CF9566E524}" srcOrd="0" destOrd="0" presId="urn:microsoft.com/office/officeart/2005/8/layout/hList1"/>
    <dgm:cxn modelId="{8F70BFCF-5F7C-4622-9D9F-3028407CB4A0}" srcId="{7EB6B8A2-248B-4FF5-9925-2BBC7548AACC}" destId="{BD4E3C50-A9D2-4B6A-B216-63184BD4131F}" srcOrd="1" destOrd="0" parTransId="{8EF4162C-B449-4B49-AF83-9E7AD560908B}" sibTransId="{88848ED6-91F9-44A2-9040-65230C677494}"/>
    <dgm:cxn modelId="{F89297D4-6EAF-4C7D-9F85-C5C2C7144C5B}" srcId="{BD4E3C50-A9D2-4B6A-B216-63184BD4131F}" destId="{5BBAECDE-601B-4FD0-BB9B-7FEFE57EC7F5}" srcOrd="0" destOrd="0" parTransId="{32FE2D30-81AB-48D7-896E-E9DC24D51C9F}" sibTransId="{B0AF8855-84DC-4626-A535-DDF015F5708B}"/>
    <dgm:cxn modelId="{FFC10FF1-DD58-4F20-B4C4-DC124256720C}" type="presOf" srcId="{D5626E3D-A1B5-4ED2-934F-236D1BC79327}" destId="{2BEB4C9E-6111-40F4-95C2-39BDEAD70E3D}" srcOrd="0" destOrd="0" presId="urn:microsoft.com/office/officeart/2005/8/layout/hList1"/>
    <dgm:cxn modelId="{E31AA718-1AAE-4B06-A722-34EC1EA0514E}" type="presParOf" srcId="{5C28D49D-AB8D-4C9E-8219-F8A7260006FE}" destId="{AFA10F8E-F4C5-48E5-91E3-A46B953331FE}" srcOrd="0" destOrd="0" presId="urn:microsoft.com/office/officeart/2005/8/layout/hList1"/>
    <dgm:cxn modelId="{A2D3256B-C8E8-4001-8CEA-16EF1AA8FE78}" type="presParOf" srcId="{AFA10F8E-F4C5-48E5-91E3-A46B953331FE}" destId="{48D6B591-07D9-4552-B41E-2DA537B6E3C0}" srcOrd="0" destOrd="0" presId="urn:microsoft.com/office/officeart/2005/8/layout/hList1"/>
    <dgm:cxn modelId="{4410A556-61C6-4D6F-8D8E-15AFE84A3491}" type="presParOf" srcId="{AFA10F8E-F4C5-48E5-91E3-A46B953331FE}" destId="{2BEB4C9E-6111-40F4-95C2-39BDEAD70E3D}" srcOrd="1" destOrd="0" presId="urn:microsoft.com/office/officeart/2005/8/layout/hList1"/>
    <dgm:cxn modelId="{87AC0800-9205-49DF-9E2C-0AF42F296B5E}" type="presParOf" srcId="{5C28D49D-AB8D-4C9E-8219-F8A7260006FE}" destId="{D73C25CD-3139-464F-8BA8-3E6ACD7471E7}" srcOrd="1" destOrd="0" presId="urn:microsoft.com/office/officeart/2005/8/layout/hList1"/>
    <dgm:cxn modelId="{677FC99B-76CF-4B89-B749-0DAD91F3EB18}" type="presParOf" srcId="{5C28D49D-AB8D-4C9E-8219-F8A7260006FE}" destId="{C8187528-88ED-44B5-AAEC-977C4ACD55A4}" srcOrd="2" destOrd="0" presId="urn:microsoft.com/office/officeart/2005/8/layout/hList1"/>
    <dgm:cxn modelId="{36EBD5D6-2218-452E-BD2A-AE33837C5EF6}" type="presParOf" srcId="{C8187528-88ED-44B5-AAEC-977C4ACD55A4}" destId="{0D415BC2-C04A-402C-90C5-E7CF9566E524}" srcOrd="0" destOrd="0" presId="urn:microsoft.com/office/officeart/2005/8/layout/hList1"/>
    <dgm:cxn modelId="{6EEA8431-5E22-4870-B11C-7EF049CD687F}" type="presParOf" srcId="{C8187528-88ED-44B5-AAEC-977C4ACD55A4}" destId="{D37AA287-7F90-4159-9D1B-C3C799F84AE6}" srcOrd="1" destOrd="0" presId="urn:microsoft.com/office/officeart/2005/8/layout/hList1"/>
    <dgm:cxn modelId="{CF66C8F6-40C1-4B7A-9C3B-C7A1944C04E3}" type="presParOf" srcId="{5C28D49D-AB8D-4C9E-8219-F8A7260006FE}" destId="{FB7C19C3-34A4-447F-926A-352F108A2090}" srcOrd="3" destOrd="0" presId="urn:microsoft.com/office/officeart/2005/8/layout/hList1"/>
    <dgm:cxn modelId="{B5E31AB7-56E4-4956-9324-455FE795A8ED}" type="presParOf" srcId="{5C28D49D-AB8D-4C9E-8219-F8A7260006FE}" destId="{B0AC1B95-F69C-4CE3-B872-0365A70EACD1}" srcOrd="4" destOrd="0" presId="urn:microsoft.com/office/officeart/2005/8/layout/hList1"/>
    <dgm:cxn modelId="{163E3422-9977-4678-AEBE-B85A3D2BE6A7}" type="presParOf" srcId="{B0AC1B95-F69C-4CE3-B872-0365A70EACD1}" destId="{BDDB5248-0C38-4333-AA1A-FC47CD97472D}" srcOrd="0" destOrd="0" presId="urn:microsoft.com/office/officeart/2005/8/layout/hList1"/>
    <dgm:cxn modelId="{1B810890-D3B0-435D-9144-AE35A4EBCB35}" type="presParOf" srcId="{B0AC1B95-F69C-4CE3-B872-0365A70EACD1}" destId="{08D1330F-42EA-4902-8FD3-5996EC5E9C6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Volatility</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solidFill>
                <a:srgbClr val="FFFF00"/>
              </a:solidFill>
              <a:latin typeface="Times New Roman" panose="02020603050405020304" pitchFamily="18" charset="0"/>
              <a:cs typeface="Times New Roman" panose="02020603050405020304" pitchFamily="18" charset="0"/>
            </a:rPr>
            <a:t>Case Study </a:t>
          </a:r>
          <a:endParaRPr lang="zh-CN" altLang="en-US" dirty="0">
            <a:solidFill>
              <a:srgbClr val="FFFF00"/>
            </a:solidFill>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7916B498-26EA-4CFB-884E-BE9ADE1A74B4}">
      <dgm:prSet/>
      <dgm:spPr/>
      <dgm:t>
        <a:bodyPr/>
        <a:lstStyle/>
        <a:p>
          <a:r>
            <a:rPr lang="en-US" altLang="zh-CN" dirty="0">
              <a:latin typeface="Times New Roman" panose="02020603050405020304" pitchFamily="18" charset="0"/>
              <a:cs typeface="Times New Roman" panose="02020603050405020304" pitchFamily="18" charset="0"/>
            </a:rPr>
            <a:t>ARCH-family</a:t>
          </a:r>
          <a:endParaRPr lang="zh-CN" altLang="en-US" dirty="0">
            <a:latin typeface="Times New Roman" panose="02020603050405020304" pitchFamily="18" charset="0"/>
            <a:cs typeface="Times New Roman" panose="02020603050405020304" pitchFamily="18" charset="0"/>
          </a:endParaRPr>
        </a:p>
      </dgm:t>
    </dgm:pt>
    <dgm:pt modelId="{8D603D95-6CD5-49CF-A954-74B9AF8AB538}" type="parTrans" cxnId="{16658439-F34F-4772-A032-3BFDCC5E997C}">
      <dgm:prSet/>
      <dgm:spPr/>
      <dgm:t>
        <a:bodyPr/>
        <a:lstStyle/>
        <a:p>
          <a:endParaRPr lang="zh-CN" altLang="en-US"/>
        </a:p>
      </dgm:t>
    </dgm:pt>
    <dgm:pt modelId="{4055494C-1F1C-4E2F-B846-0BD53EA5DDDA}" type="sibTrans" cxnId="{16658439-F34F-4772-A032-3BFDCC5E997C}">
      <dgm:prSet/>
      <dgm:spPr/>
      <dgm:t>
        <a:bodyPr/>
        <a:lstStyle/>
        <a:p>
          <a:endParaRPr lang="zh-CN" altLang="en-US"/>
        </a:p>
      </dgm:t>
    </dgm:pt>
    <dgm:pt modelId="{E8DFF89B-0E6E-4EE2-9FFF-931EAD9C5C4E}">
      <dgm:prSet/>
      <dgm:spPr/>
      <dgm:t>
        <a:bodyPr/>
        <a:lstStyle/>
        <a:p>
          <a:r>
            <a:rPr lang="en-US" altLang="zh-CN" dirty="0">
              <a:latin typeface="Times New Roman" panose="02020603050405020304" pitchFamily="18" charset="0"/>
              <a:cs typeface="Times New Roman" panose="02020603050405020304" pitchFamily="18" charset="0"/>
            </a:rPr>
            <a:t>ARCH</a:t>
          </a:r>
          <a:endParaRPr lang="zh-CN" altLang="en-US" dirty="0"/>
        </a:p>
      </dgm:t>
    </dgm:pt>
    <dgm:pt modelId="{2A9757E4-94FE-4ABC-B051-D2286DD6298A}" type="parTrans" cxnId="{51D4B190-5A64-4388-844C-80D3B8EB1172}">
      <dgm:prSet/>
      <dgm:spPr/>
      <dgm:t>
        <a:bodyPr/>
        <a:lstStyle/>
        <a:p>
          <a:endParaRPr lang="zh-CN" altLang="en-US"/>
        </a:p>
      </dgm:t>
    </dgm:pt>
    <dgm:pt modelId="{0D90843E-8A4E-4201-BC4D-4868A9085B8A}" type="sibTrans" cxnId="{51D4B190-5A64-4388-844C-80D3B8EB1172}">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1" presStyleCnt="4"/>
      <dgm:spPr/>
    </dgm:pt>
    <dgm:pt modelId="{159E502B-4225-4901-8448-391FED6EF22B}" type="pres">
      <dgm:prSet presAssocID="{83936393-1433-40E1-9DDC-DB460C72B0DD}" presName="txShp" presStyleLbl="node1" presStyleIdx="1" presStyleCnt="4">
        <dgm:presLayoutVars>
          <dgm:bulletEnabled val="1"/>
        </dgm:presLayoutVars>
      </dgm:prSet>
      <dgm:spPr/>
    </dgm:pt>
    <dgm:pt modelId="{61F4ACF8-A533-4759-A546-0FC002112851}" type="pres">
      <dgm:prSet presAssocID="{364DB9FE-10D3-4A5E-B820-E78BE7CCECBE}" presName="spacing" presStyleCnt="0"/>
      <dgm:spPr/>
    </dgm:pt>
    <dgm:pt modelId="{30BC5580-6B02-4F76-B7EA-D3AE1C5B1587}" type="pres">
      <dgm:prSet presAssocID="{E8DFF89B-0E6E-4EE2-9FFF-931EAD9C5C4E}" presName="composite" presStyleCnt="0"/>
      <dgm:spPr/>
    </dgm:pt>
    <dgm:pt modelId="{8C9150C2-3806-4FB6-82AE-2D4BB65B3CE8}" type="pres">
      <dgm:prSet presAssocID="{E8DFF89B-0E6E-4EE2-9FFF-931EAD9C5C4E}" presName="imgShp" presStyleLbl="fgImgPlace1" presStyleIdx="2" presStyleCnt="4"/>
      <dgm:spPr/>
    </dgm:pt>
    <dgm:pt modelId="{38DB0A59-232F-4621-AA38-E86519594ABE}" type="pres">
      <dgm:prSet presAssocID="{E8DFF89B-0E6E-4EE2-9FFF-931EAD9C5C4E}" presName="txShp" presStyleLbl="node1" presStyleIdx="2" presStyleCnt="4">
        <dgm:presLayoutVars>
          <dgm:bulletEnabled val="1"/>
        </dgm:presLayoutVars>
      </dgm:prSet>
      <dgm:spPr/>
    </dgm:pt>
    <dgm:pt modelId="{E8672250-EE5F-42A3-98CF-31C26AEA8895}" type="pres">
      <dgm:prSet presAssocID="{0D90843E-8A4E-4201-BC4D-4868A9085B8A}" presName="spacing" presStyleCnt="0"/>
      <dgm:spPr/>
    </dgm:pt>
    <dgm:pt modelId="{6F45664E-C23F-436F-9E1A-7416D312D1FF}" type="pres">
      <dgm:prSet presAssocID="{7916B498-26EA-4CFB-884E-BE9ADE1A74B4}" presName="composite" presStyleCnt="0"/>
      <dgm:spPr/>
    </dgm:pt>
    <dgm:pt modelId="{8A576E68-4360-49AB-B5C8-C22417549EE3}" type="pres">
      <dgm:prSet presAssocID="{7916B498-26EA-4CFB-884E-BE9ADE1A74B4}" presName="imgShp" presStyleLbl="fgImgPlace1" presStyleIdx="3" presStyleCnt="4"/>
      <dgm:spPr/>
    </dgm:pt>
    <dgm:pt modelId="{FFFF9FEB-3717-4959-BE1D-52F1C418E12D}" type="pres">
      <dgm:prSet presAssocID="{7916B498-26EA-4CFB-884E-BE9ADE1A74B4}" presName="txShp" presStyleLbl="node1" presStyleIdx="3" presStyleCnt="4">
        <dgm:presLayoutVars>
          <dgm:bulletEnabled val="1"/>
        </dgm:presLayoutVars>
      </dgm:prSet>
      <dgm:spPr/>
    </dgm:pt>
  </dgm:ptLst>
  <dgm:cxnLst>
    <dgm:cxn modelId="{067C3006-A9F5-4C48-8D80-20C3B826E895}" type="presOf" srcId="{83936393-1433-40E1-9DDC-DB460C72B0DD}" destId="{159E502B-4225-4901-8448-391FED6EF22B}" srcOrd="0" destOrd="0" presId="urn:microsoft.com/office/officeart/2005/8/layout/vList3"/>
    <dgm:cxn modelId="{B9367A15-A939-4A42-AAE7-BAF29A5EF8EF}" type="presOf" srcId="{7916B498-26EA-4CFB-884E-BE9ADE1A74B4}" destId="{FFFF9FEB-3717-4959-BE1D-52F1C418E12D}" srcOrd="0" destOrd="0" presId="urn:microsoft.com/office/officeart/2005/8/layout/vList3"/>
    <dgm:cxn modelId="{751AA71A-7A66-43AF-8C2C-76A7B79C814C}" srcId="{55C29653-906E-4529-AF53-F4EB07AABD18}" destId="{88614102-EBA4-488D-B5D6-60C6C8786BCB}" srcOrd="0" destOrd="0" parTransId="{4CB2D89C-A7F6-42C8-AAC0-90D67B8F5619}" sibTransId="{FAFB3947-ED75-4D23-BF62-4C815A19CC9F}"/>
    <dgm:cxn modelId="{16658439-F34F-4772-A032-3BFDCC5E997C}" srcId="{55C29653-906E-4529-AF53-F4EB07AABD18}" destId="{7916B498-26EA-4CFB-884E-BE9ADE1A74B4}" srcOrd="3" destOrd="0" parTransId="{8D603D95-6CD5-49CF-A954-74B9AF8AB538}" sibTransId="{4055494C-1F1C-4E2F-B846-0BD53EA5DDDA}"/>
    <dgm:cxn modelId="{51D4B190-5A64-4388-844C-80D3B8EB1172}" srcId="{55C29653-906E-4529-AF53-F4EB07AABD18}" destId="{E8DFF89B-0E6E-4EE2-9FFF-931EAD9C5C4E}" srcOrd="2" destOrd="0" parTransId="{2A9757E4-94FE-4ABC-B051-D2286DD6298A}" sibTransId="{0D90843E-8A4E-4201-BC4D-4868A9085B8A}"/>
    <dgm:cxn modelId="{CB18C790-1D17-4002-8E08-F1B0C0051867}" srcId="{55C29653-906E-4529-AF53-F4EB07AABD18}" destId="{83936393-1433-40E1-9DDC-DB460C72B0DD}" srcOrd="1" destOrd="0" parTransId="{FE96C25C-ED0D-4BF0-9C7E-EE3F521F92B7}" sibTransId="{364DB9FE-10D3-4A5E-B820-E78BE7CCECBE}"/>
    <dgm:cxn modelId="{5E0BAFBD-DDBA-41BB-B59B-9D90AF33659F}" type="presOf" srcId="{E8DFF89B-0E6E-4EE2-9FFF-931EAD9C5C4E}" destId="{38DB0A59-232F-4621-AA38-E86519594ABE}"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8D89ADBC-27C0-4A5F-9FB3-DD918233B38E}" type="presParOf" srcId="{0AC28F20-80D1-4334-BC04-37222C6B6F3A}" destId="{4D9D80ED-36C2-4781-83D1-707E306ADB49}" srcOrd="2" destOrd="0" presId="urn:microsoft.com/office/officeart/2005/8/layout/vList3"/>
    <dgm:cxn modelId="{AF23C130-37ED-44AE-8EC4-852611C4F73D}" type="presParOf" srcId="{4D9D80ED-36C2-4781-83D1-707E306ADB49}" destId="{AFC40D45-FBDC-4FB3-B2F5-33F2723290CC}" srcOrd="0" destOrd="0" presId="urn:microsoft.com/office/officeart/2005/8/layout/vList3"/>
    <dgm:cxn modelId="{B8C0EEAC-01C6-4D67-9297-4B61617D292B}" type="presParOf" srcId="{4D9D80ED-36C2-4781-83D1-707E306ADB49}" destId="{159E502B-4225-4901-8448-391FED6EF22B}" srcOrd="1" destOrd="0" presId="urn:microsoft.com/office/officeart/2005/8/layout/vList3"/>
    <dgm:cxn modelId="{5AFA0E42-4901-47BD-A611-D945392FA5CC}" type="presParOf" srcId="{0AC28F20-80D1-4334-BC04-37222C6B6F3A}" destId="{61F4ACF8-A533-4759-A546-0FC002112851}" srcOrd="3" destOrd="0" presId="urn:microsoft.com/office/officeart/2005/8/layout/vList3"/>
    <dgm:cxn modelId="{6B113D4D-3164-4179-B0BA-D083E023CFEC}" type="presParOf" srcId="{0AC28F20-80D1-4334-BC04-37222C6B6F3A}" destId="{30BC5580-6B02-4F76-B7EA-D3AE1C5B1587}" srcOrd="4" destOrd="0" presId="urn:microsoft.com/office/officeart/2005/8/layout/vList3"/>
    <dgm:cxn modelId="{C5677A66-EF46-4CBF-B4D3-C192D71C9F28}" type="presParOf" srcId="{30BC5580-6B02-4F76-B7EA-D3AE1C5B1587}" destId="{8C9150C2-3806-4FB6-82AE-2D4BB65B3CE8}" srcOrd="0" destOrd="0" presId="urn:microsoft.com/office/officeart/2005/8/layout/vList3"/>
    <dgm:cxn modelId="{111A6592-DC62-46EA-A1B2-371002CBCF64}" type="presParOf" srcId="{30BC5580-6B02-4F76-B7EA-D3AE1C5B1587}" destId="{38DB0A59-232F-4621-AA38-E86519594ABE}" srcOrd="1" destOrd="0" presId="urn:microsoft.com/office/officeart/2005/8/layout/vList3"/>
    <dgm:cxn modelId="{65D43442-B9D0-49D9-8D18-B50909316AD3}" type="presParOf" srcId="{0AC28F20-80D1-4334-BC04-37222C6B6F3A}" destId="{E8672250-EE5F-42A3-98CF-31C26AEA8895}" srcOrd="5" destOrd="0" presId="urn:microsoft.com/office/officeart/2005/8/layout/vList3"/>
    <dgm:cxn modelId="{B97D88A1-0D53-4222-BF64-C11C80241C8B}" type="presParOf" srcId="{0AC28F20-80D1-4334-BC04-37222C6B6F3A}" destId="{6F45664E-C23F-436F-9E1A-7416D312D1FF}" srcOrd="6" destOrd="0" presId="urn:microsoft.com/office/officeart/2005/8/layout/vList3"/>
    <dgm:cxn modelId="{697BF605-7927-4219-AC2E-DECA0BD622BB}" type="presParOf" srcId="{6F45664E-C23F-436F-9E1A-7416D312D1FF}" destId="{8A576E68-4360-49AB-B5C8-C22417549EE3}" srcOrd="0" destOrd="0" presId="urn:microsoft.com/office/officeart/2005/8/layout/vList3"/>
    <dgm:cxn modelId="{59D54848-D285-4B48-85C2-75F71DD76C83}" type="presParOf" srcId="{6F45664E-C23F-436F-9E1A-7416D312D1FF}" destId="{FFFF9FEB-3717-4959-BE1D-52F1C418E12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Volatility</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latin typeface="Times New Roman" panose="02020603050405020304" pitchFamily="18" charset="0"/>
              <a:cs typeface="Times New Roman" panose="02020603050405020304" pitchFamily="18" charset="0"/>
            </a:rPr>
            <a:t>Case Study </a:t>
          </a:r>
          <a:endParaRPr lang="zh-CN" altLang="en-US" dirty="0">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7916B498-26EA-4CFB-884E-BE9ADE1A74B4}">
      <dgm:prSet/>
      <dgm:spPr/>
      <dgm:t>
        <a:bodyPr/>
        <a:lstStyle/>
        <a:p>
          <a:r>
            <a:rPr lang="en-US" altLang="zh-CN" dirty="0">
              <a:latin typeface="Times New Roman" panose="02020603050405020304" pitchFamily="18" charset="0"/>
              <a:cs typeface="Times New Roman" panose="02020603050405020304" pitchFamily="18" charset="0"/>
            </a:rPr>
            <a:t>ARCH-family</a:t>
          </a:r>
          <a:endParaRPr lang="zh-CN" altLang="en-US" dirty="0">
            <a:latin typeface="Times New Roman" panose="02020603050405020304" pitchFamily="18" charset="0"/>
            <a:cs typeface="Times New Roman" panose="02020603050405020304" pitchFamily="18" charset="0"/>
          </a:endParaRPr>
        </a:p>
      </dgm:t>
    </dgm:pt>
    <dgm:pt modelId="{8D603D95-6CD5-49CF-A954-74B9AF8AB538}" type="parTrans" cxnId="{16658439-F34F-4772-A032-3BFDCC5E997C}">
      <dgm:prSet/>
      <dgm:spPr/>
      <dgm:t>
        <a:bodyPr/>
        <a:lstStyle/>
        <a:p>
          <a:endParaRPr lang="zh-CN" altLang="en-US"/>
        </a:p>
      </dgm:t>
    </dgm:pt>
    <dgm:pt modelId="{4055494C-1F1C-4E2F-B846-0BD53EA5DDDA}" type="sibTrans" cxnId="{16658439-F34F-4772-A032-3BFDCC5E997C}">
      <dgm:prSet/>
      <dgm:spPr/>
      <dgm:t>
        <a:bodyPr/>
        <a:lstStyle/>
        <a:p>
          <a:endParaRPr lang="zh-CN" altLang="en-US"/>
        </a:p>
      </dgm:t>
    </dgm:pt>
    <dgm:pt modelId="{E8DFF89B-0E6E-4EE2-9FFF-931EAD9C5C4E}">
      <dgm:prSet/>
      <dgm:spPr/>
      <dgm:t>
        <a:bodyPr/>
        <a:lstStyle/>
        <a:p>
          <a:r>
            <a:rPr lang="en-US" altLang="zh-CN" dirty="0">
              <a:solidFill>
                <a:srgbClr val="FFFF00"/>
              </a:solidFill>
              <a:latin typeface="Times New Roman" panose="02020603050405020304" pitchFamily="18" charset="0"/>
              <a:cs typeface="Times New Roman" panose="02020603050405020304" pitchFamily="18" charset="0"/>
            </a:rPr>
            <a:t>ARCH</a:t>
          </a:r>
          <a:endParaRPr lang="zh-CN" altLang="en-US" dirty="0">
            <a:solidFill>
              <a:srgbClr val="FFFF00"/>
            </a:solidFill>
          </a:endParaRPr>
        </a:p>
      </dgm:t>
    </dgm:pt>
    <dgm:pt modelId="{2A9757E4-94FE-4ABC-B051-D2286DD6298A}" type="parTrans" cxnId="{51D4B190-5A64-4388-844C-80D3B8EB1172}">
      <dgm:prSet/>
      <dgm:spPr/>
      <dgm:t>
        <a:bodyPr/>
        <a:lstStyle/>
        <a:p>
          <a:endParaRPr lang="zh-CN" altLang="en-US"/>
        </a:p>
      </dgm:t>
    </dgm:pt>
    <dgm:pt modelId="{0D90843E-8A4E-4201-BC4D-4868A9085B8A}" type="sibTrans" cxnId="{51D4B190-5A64-4388-844C-80D3B8EB1172}">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1" presStyleCnt="4"/>
      <dgm:spPr/>
    </dgm:pt>
    <dgm:pt modelId="{159E502B-4225-4901-8448-391FED6EF22B}" type="pres">
      <dgm:prSet presAssocID="{83936393-1433-40E1-9DDC-DB460C72B0DD}" presName="txShp" presStyleLbl="node1" presStyleIdx="1" presStyleCnt="4">
        <dgm:presLayoutVars>
          <dgm:bulletEnabled val="1"/>
        </dgm:presLayoutVars>
      </dgm:prSet>
      <dgm:spPr/>
    </dgm:pt>
    <dgm:pt modelId="{61F4ACF8-A533-4759-A546-0FC002112851}" type="pres">
      <dgm:prSet presAssocID="{364DB9FE-10D3-4A5E-B820-E78BE7CCECBE}" presName="spacing" presStyleCnt="0"/>
      <dgm:spPr/>
    </dgm:pt>
    <dgm:pt modelId="{30BC5580-6B02-4F76-B7EA-D3AE1C5B1587}" type="pres">
      <dgm:prSet presAssocID="{E8DFF89B-0E6E-4EE2-9FFF-931EAD9C5C4E}" presName="composite" presStyleCnt="0"/>
      <dgm:spPr/>
    </dgm:pt>
    <dgm:pt modelId="{8C9150C2-3806-4FB6-82AE-2D4BB65B3CE8}" type="pres">
      <dgm:prSet presAssocID="{E8DFF89B-0E6E-4EE2-9FFF-931EAD9C5C4E}" presName="imgShp" presStyleLbl="fgImgPlace1" presStyleIdx="2" presStyleCnt="4"/>
      <dgm:spPr/>
    </dgm:pt>
    <dgm:pt modelId="{38DB0A59-232F-4621-AA38-E86519594ABE}" type="pres">
      <dgm:prSet presAssocID="{E8DFF89B-0E6E-4EE2-9FFF-931EAD9C5C4E}" presName="txShp" presStyleLbl="node1" presStyleIdx="2" presStyleCnt="4">
        <dgm:presLayoutVars>
          <dgm:bulletEnabled val="1"/>
        </dgm:presLayoutVars>
      </dgm:prSet>
      <dgm:spPr/>
    </dgm:pt>
    <dgm:pt modelId="{E8672250-EE5F-42A3-98CF-31C26AEA8895}" type="pres">
      <dgm:prSet presAssocID="{0D90843E-8A4E-4201-BC4D-4868A9085B8A}" presName="spacing" presStyleCnt="0"/>
      <dgm:spPr/>
    </dgm:pt>
    <dgm:pt modelId="{6F45664E-C23F-436F-9E1A-7416D312D1FF}" type="pres">
      <dgm:prSet presAssocID="{7916B498-26EA-4CFB-884E-BE9ADE1A74B4}" presName="composite" presStyleCnt="0"/>
      <dgm:spPr/>
    </dgm:pt>
    <dgm:pt modelId="{8A576E68-4360-49AB-B5C8-C22417549EE3}" type="pres">
      <dgm:prSet presAssocID="{7916B498-26EA-4CFB-884E-BE9ADE1A74B4}" presName="imgShp" presStyleLbl="fgImgPlace1" presStyleIdx="3" presStyleCnt="4"/>
      <dgm:spPr/>
    </dgm:pt>
    <dgm:pt modelId="{FFFF9FEB-3717-4959-BE1D-52F1C418E12D}" type="pres">
      <dgm:prSet presAssocID="{7916B498-26EA-4CFB-884E-BE9ADE1A74B4}" presName="txShp" presStyleLbl="node1" presStyleIdx="3" presStyleCnt="4">
        <dgm:presLayoutVars>
          <dgm:bulletEnabled val="1"/>
        </dgm:presLayoutVars>
      </dgm:prSet>
      <dgm:spPr/>
    </dgm:pt>
  </dgm:ptLst>
  <dgm:cxnLst>
    <dgm:cxn modelId="{067C3006-A9F5-4C48-8D80-20C3B826E895}" type="presOf" srcId="{83936393-1433-40E1-9DDC-DB460C72B0DD}" destId="{159E502B-4225-4901-8448-391FED6EF22B}" srcOrd="0" destOrd="0" presId="urn:microsoft.com/office/officeart/2005/8/layout/vList3"/>
    <dgm:cxn modelId="{B9367A15-A939-4A42-AAE7-BAF29A5EF8EF}" type="presOf" srcId="{7916B498-26EA-4CFB-884E-BE9ADE1A74B4}" destId="{FFFF9FEB-3717-4959-BE1D-52F1C418E12D}" srcOrd="0" destOrd="0" presId="urn:microsoft.com/office/officeart/2005/8/layout/vList3"/>
    <dgm:cxn modelId="{751AA71A-7A66-43AF-8C2C-76A7B79C814C}" srcId="{55C29653-906E-4529-AF53-F4EB07AABD18}" destId="{88614102-EBA4-488D-B5D6-60C6C8786BCB}" srcOrd="0" destOrd="0" parTransId="{4CB2D89C-A7F6-42C8-AAC0-90D67B8F5619}" sibTransId="{FAFB3947-ED75-4D23-BF62-4C815A19CC9F}"/>
    <dgm:cxn modelId="{16658439-F34F-4772-A032-3BFDCC5E997C}" srcId="{55C29653-906E-4529-AF53-F4EB07AABD18}" destId="{7916B498-26EA-4CFB-884E-BE9ADE1A74B4}" srcOrd="3" destOrd="0" parTransId="{8D603D95-6CD5-49CF-A954-74B9AF8AB538}" sibTransId="{4055494C-1F1C-4E2F-B846-0BD53EA5DDDA}"/>
    <dgm:cxn modelId="{51D4B190-5A64-4388-844C-80D3B8EB1172}" srcId="{55C29653-906E-4529-AF53-F4EB07AABD18}" destId="{E8DFF89B-0E6E-4EE2-9FFF-931EAD9C5C4E}" srcOrd="2" destOrd="0" parTransId="{2A9757E4-94FE-4ABC-B051-D2286DD6298A}" sibTransId="{0D90843E-8A4E-4201-BC4D-4868A9085B8A}"/>
    <dgm:cxn modelId="{CB18C790-1D17-4002-8E08-F1B0C0051867}" srcId="{55C29653-906E-4529-AF53-F4EB07AABD18}" destId="{83936393-1433-40E1-9DDC-DB460C72B0DD}" srcOrd="1" destOrd="0" parTransId="{FE96C25C-ED0D-4BF0-9C7E-EE3F521F92B7}" sibTransId="{364DB9FE-10D3-4A5E-B820-E78BE7CCECBE}"/>
    <dgm:cxn modelId="{5E0BAFBD-DDBA-41BB-B59B-9D90AF33659F}" type="presOf" srcId="{E8DFF89B-0E6E-4EE2-9FFF-931EAD9C5C4E}" destId="{38DB0A59-232F-4621-AA38-E86519594ABE}"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8D89ADBC-27C0-4A5F-9FB3-DD918233B38E}" type="presParOf" srcId="{0AC28F20-80D1-4334-BC04-37222C6B6F3A}" destId="{4D9D80ED-36C2-4781-83D1-707E306ADB49}" srcOrd="2" destOrd="0" presId="urn:microsoft.com/office/officeart/2005/8/layout/vList3"/>
    <dgm:cxn modelId="{AF23C130-37ED-44AE-8EC4-852611C4F73D}" type="presParOf" srcId="{4D9D80ED-36C2-4781-83D1-707E306ADB49}" destId="{AFC40D45-FBDC-4FB3-B2F5-33F2723290CC}" srcOrd="0" destOrd="0" presId="urn:microsoft.com/office/officeart/2005/8/layout/vList3"/>
    <dgm:cxn modelId="{B8C0EEAC-01C6-4D67-9297-4B61617D292B}" type="presParOf" srcId="{4D9D80ED-36C2-4781-83D1-707E306ADB49}" destId="{159E502B-4225-4901-8448-391FED6EF22B}" srcOrd="1" destOrd="0" presId="urn:microsoft.com/office/officeart/2005/8/layout/vList3"/>
    <dgm:cxn modelId="{5AFA0E42-4901-47BD-A611-D945392FA5CC}" type="presParOf" srcId="{0AC28F20-80D1-4334-BC04-37222C6B6F3A}" destId="{61F4ACF8-A533-4759-A546-0FC002112851}" srcOrd="3" destOrd="0" presId="urn:microsoft.com/office/officeart/2005/8/layout/vList3"/>
    <dgm:cxn modelId="{6B113D4D-3164-4179-B0BA-D083E023CFEC}" type="presParOf" srcId="{0AC28F20-80D1-4334-BC04-37222C6B6F3A}" destId="{30BC5580-6B02-4F76-B7EA-D3AE1C5B1587}" srcOrd="4" destOrd="0" presId="urn:microsoft.com/office/officeart/2005/8/layout/vList3"/>
    <dgm:cxn modelId="{C5677A66-EF46-4CBF-B4D3-C192D71C9F28}" type="presParOf" srcId="{30BC5580-6B02-4F76-B7EA-D3AE1C5B1587}" destId="{8C9150C2-3806-4FB6-82AE-2D4BB65B3CE8}" srcOrd="0" destOrd="0" presId="urn:microsoft.com/office/officeart/2005/8/layout/vList3"/>
    <dgm:cxn modelId="{111A6592-DC62-46EA-A1B2-371002CBCF64}" type="presParOf" srcId="{30BC5580-6B02-4F76-B7EA-D3AE1C5B1587}" destId="{38DB0A59-232F-4621-AA38-E86519594ABE}" srcOrd="1" destOrd="0" presId="urn:microsoft.com/office/officeart/2005/8/layout/vList3"/>
    <dgm:cxn modelId="{65D43442-B9D0-49D9-8D18-B50909316AD3}" type="presParOf" srcId="{0AC28F20-80D1-4334-BC04-37222C6B6F3A}" destId="{E8672250-EE5F-42A3-98CF-31C26AEA8895}" srcOrd="5" destOrd="0" presId="urn:microsoft.com/office/officeart/2005/8/layout/vList3"/>
    <dgm:cxn modelId="{B97D88A1-0D53-4222-BF64-C11C80241C8B}" type="presParOf" srcId="{0AC28F20-80D1-4334-BC04-37222C6B6F3A}" destId="{6F45664E-C23F-436F-9E1A-7416D312D1FF}" srcOrd="6" destOrd="0" presId="urn:microsoft.com/office/officeart/2005/8/layout/vList3"/>
    <dgm:cxn modelId="{697BF605-7927-4219-AC2E-DECA0BD622BB}" type="presParOf" srcId="{6F45664E-C23F-436F-9E1A-7416D312D1FF}" destId="{8A576E68-4360-49AB-B5C8-C22417549EE3}" srcOrd="0" destOrd="0" presId="urn:microsoft.com/office/officeart/2005/8/layout/vList3"/>
    <dgm:cxn modelId="{59D54848-D285-4B48-85C2-75F71DD76C83}" type="presParOf" srcId="{6F45664E-C23F-436F-9E1A-7416D312D1FF}" destId="{FFFF9FEB-3717-4959-BE1D-52F1C418E12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3"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Volatility</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83936393-1433-40E1-9DDC-DB460C72B0DD}">
      <dgm:prSet/>
      <dgm:spPr/>
      <dgm:t>
        <a:bodyPr/>
        <a:lstStyle/>
        <a:p>
          <a:r>
            <a:rPr lang="en-US" altLang="zh-CN" dirty="0">
              <a:latin typeface="Times New Roman" panose="02020603050405020304" pitchFamily="18" charset="0"/>
              <a:cs typeface="Times New Roman" panose="02020603050405020304" pitchFamily="18" charset="0"/>
            </a:rPr>
            <a:t>Case Study </a:t>
          </a:r>
          <a:endParaRPr lang="zh-CN" altLang="en-US" dirty="0">
            <a:latin typeface="Times New Roman" panose="02020603050405020304" pitchFamily="18" charset="0"/>
            <a:cs typeface="Times New Roman" panose="02020603050405020304" pitchFamily="18" charset="0"/>
          </a:endParaRPr>
        </a:p>
      </dgm:t>
    </dgm:pt>
    <dgm:pt modelId="{FE96C25C-ED0D-4BF0-9C7E-EE3F521F92B7}" type="parTrans" cxnId="{CB18C790-1D17-4002-8E08-F1B0C0051867}">
      <dgm:prSet/>
      <dgm:spPr/>
      <dgm:t>
        <a:bodyPr/>
        <a:lstStyle/>
        <a:p>
          <a:endParaRPr lang="zh-CN" altLang="en-US"/>
        </a:p>
      </dgm:t>
    </dgm:pt>
    <dgm:pt modelId="{364DB9FE-10D3-4A5E-B820-E78BE7CCECBE}" type="sibTrans" cxnId="{CB18C790-1D17-4002-8E08-F1B0C0051867}">
      <dgm:prSet/>
      <dgm:spPr/>
      <dgm:t>
        <a:bodyPr/>
        <a:lstStyle/>
        <a:p>
          <a:endParaRPr lang="zh-CN" altLang="en-US"/>
        </a:p>
      </dgm:t>
    </dgm:pt>
    <dgm:pt modelId="{7916B498-26EA-4CFB-884E-BE9ADE1A74B4}">
      <dgm:prSet/>
      <dgm:spPr/>
      <dgm:t>
        <a:bodyPr/>
        <a:lstStyle/>
        <a:p>
          <a:r>
            <a:rPr lang="en-US" altLang="zh-CN" dirty="0">
              <a:latin typeface="Times New Roman" panose="02020603050405020304" pitchFamily="18" charset="0"/>
              <a:cs typeface="Times New Roman" panose="02020603050405020304" pitchFamily="18" charset="0"/>
            </a:rPr>
            <a:t>ARCH-family</a:t>
          </a:r>
          <a:endParaRPr lang="zh-CN" altLang="en-US" dirty="0">
            <a:latin typeface="Times New Roman" panose="02020603050405020304" pitchFamily="18" charset="0"/>
            <a:cs typeface="Times New Roman" panose="02020603050405020304" pitchFamily="18" charset="0"/>
          </a:endParaRPr>
        </a:p>
      </dgm:t>
    </dgm:pt>
    <dgm:pt modelId="{8D603D95-6CD5-49CF-A954-74B9AF8AB538}" type="parTrans" cxnId="{16658439-F34F-4772-A032-3BFDCC5E997C}">
      <dgm:prSet/>
      <dgm:spPr/>
      <dgm:t>
        <a:bodyPr/>
        <a:lstStyle/>
        <a:p>
          <a:endParaRPr lang="zh-CN" altLang="en-US"/>
        </a:p>
      </dgm:t>
    </dgm:pt>
    <dgm:pt modelId="{4055494C-1F1C-4E2F-B846-0BD53EA5DDDA}" type="sibTrans" cxnId="{16658439-F34F-4772-A032-3BFDCC5E997C}">
      <dgm:prSet/>
      <dgm:spPr/>
      <dgm:t>
        <a:bodyPr/>
        <a:lstStyle/>
        <a:p>
          <a:endParaRPr lang="zh-CN" altLang="en-US"/>
        </a:p>
      </dgm:t>
    </dgm:pt>
    <dgm:pt modelId="{E8DFF89B-0E6E-4EE2-9FFF-931EAD9C5C4E}">
      <dgm:prSet/>
      <dgm:spPr/>
      <dgm:t>
        <a:bodyPr/>
        <a:lstStyle/>
        <a:p>
          <a:r>
            <a:rPr lang="en-US" altLang="zh-CN" dirty="0">
              <a:latin typeface="Times New Roman" panose="02020603050405020304" pitchFamily="18" charset="0"/>
              <a:cs typeface="Times New Roman" panose="02020603050405020304" pitchFamily="18" charset="0"/>
            </a:rPr>
            <a:t>ARCH</a:t>
          </a:r>
          <a:endParaRPr lang="zh-CN" altLang="en-US" dirty="0"/>
        </a:p>
      </dgm:t>
    </dgm:pt>
    <dgm:pt modelId="{2A9757E4-94FE-4ABC-B051-D2286DD6298A}" type="parTrans" cxnId="{51D4B190-5A64-4388-844C-80D3B8EB1172}">
      <dgm:prSet/>
      <dgm:spPr/>
      <dgm:t>
        <a:bodyPr/>
        <a:lstStyle/>
        <a:p>
          <a:endParaRPr lang="zh-CN" altLang="en-US"/>
        </a:p>
      </dgm:t>
    </dgm:pt>
    <dgm:pt modelId="{0D90843E-8A4E-4201-BC4D-4868A9085B8A}" type="sibTrans" cxnId="{51D4B190-5A64-4388-844C-80D3B8EB1172}">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4"/>
      <dgm:spPr/>
    </dgm:pt>
    <dgm:pt modelId="{7768277B-4E15-4585-9E79-C3BD4EDCFD80}" type="pres">
      <dgm:prSet presAssocID="{88614102-EBA4-488D-B5D6-60C6C8786BCB}" presName="txShp" presStyleLbl="node1" presStyleIdx="0" presStyleCnt="4">
        <dgm:presLayoutVars>
          <dgm:bulletEnabled val="1"/>
        </dgm:presLayoutVars>
      </dgm:prSet>
      <dgm:spPr/>
    </dgm:pt>
    <dgm:pt modelId="{185905EE-C2C6-4856-BFC9-C460039669E3}" type="pres">
      <dgm:prSet presAssocID="{FAFB3947-ED75-4D23-BF62-4C815A19CC9F}" presName="spacing" presStyleCnt="0"/>
      <dgm:spPr/>
    </dgm:pt>
    <dgm:pt modelId="{4D9D80ED-36C2-4781-83D1-707E306ADB49}" type="pres">
      <dgm:prSet presAssocID="{83936393-1433-40E1-9DDC-DB460C72B0DD}" presName="composite" presStyleCnt="0"/>
      <dgm:spPr/>
    </dgm:pt>
    <dgm:pt modelId="{AFC40D45-FBDC-4FB3-B2F5-33F2723290CC}" type="pres">
      <dgm:prSet presAssocID="{83936393-1433-40E1-9DDC-DB460C72B0DD}" presName="imgShp" presStyleLbl="fgImgPlace1" presStyleIdx="1" presStyleCnt="4"/>
      <dgm:spPr/>
    </dgm:pt>
    <dgm:pt modelId="{159E502B-4225-4901-8448-391FED6EF22B}" type="pres">
      <dgm:prSet presAssocID="{83936393-1433-40E1-9DDC-DB460C72B0DD}" presName="txShp" presStyleLbl="node1" presStyleIdx="1" presStyleCnt="4">
        <dgm:presLayoutVars>
          <dgm:bulletEnabled val="1"/>
        </dgm:presLayoutVars>
      </dgm:prSet>
      <dgm:spPr/>
    </dgm:pt>
    <dgm:pt modelId="{61F4ACF8-A533-4759-A546-0FC002112851}" type="pres">
      <dgm:prSet presAssocID="{364DB9FE-10D3-4A5E-B820-E78BE7CCECBE}" presName="spacing" presStyleCnt="0"/>
      <dgm:spPr/>
    </dgm:pt>
    <dgm:pt modelId="{30BC5580-6B02-4F76-B7EA-D3AE1C5B1587}" type="pres">
      <dgm:prSet presAssocID="{E8DFF89B-0E6E-4EE2-9FFF-931EAD9C5C4E}" presName="composite" presStyleCnt="0"/>
      <dgm:spPr/>
    </dgm:pt>
    <dgm:pt modelId="{8C9150C2-3806-4FB6-82AE-2D4BB65B3CE8}" type="pres">
      <dgm:prSet presAssocID="{E8DFF89B-0E6E-4EE2-9FFF-931EAD9C5C4E}" presName="imgShp" presStyleLbl="fgImgPlace1" presStyleIdx="2" presStyleCnt="4"/>
      <dgm:spPr/>
    </dgm:pt>
    <dgm:pt modelId="{38DB0A59-232F-4621-AA38-E86519594ABE}" type="pres">
      <dgm:prSet presAssocID="{E8DFF89B-0E6E-4EE2-9FFF-931EAD9C5C4E}" presName="txShp" presStyleLbl="node1" presStyleIdx="2" presStyleCnt="4">
        <dgm:presLayoutVars>
          <dgm:bulletEnabled val="1"/>
        </dgm:presLayoutVars>
      </dgm:prSet>
      <dgm:spPr/>
    </dgm:pt>
    <dgm:pt modelId="{E8672250-EE5F-42A3-98CF-31C26AEA8895}" type="pres">
      <dgm:prSet presAssocID="{0D90843E-8A4E-4201-BC4D-4868A9085B8A}" presName="spacing" presStyleCnt="0"/>
      <dgm:spPr/>
    </dgm:pt>
    <dgm:pt modelId="{6F45664E-C23F-436F-9E1A-7416D312D1FF}" type="pres">
      <dgm:prSet presAssocID="{7916B498-26EA-4CFB-884E-BE9ADE1A74B4}" presName="composite" presStyleCnt="0"/>
      <dgm:spPr/>
    </dgm:pt>
    <dgm:pt modelId="{8A576E68-4360-49AB-B5C8-C22417549EE3}" type="pres">
      <dgm:prSet presAssocID="{7916B498-26EA-4CFB-884E-BE9ADE1A74B4}" presName="imgShp" presStyleLbl="fgImgPlace1" presStyleIdx="3" presStyleCnt="4"/>
      <dgm:spPr/>
    </dgm:pt>
    <dgm:pt modelId="{FFFF9FEB-3717-4959-BE1D-52F1C418E12D}" type="pres">
      <dgm:prSet presAssocID="{7916B498-26EA-4CFB-884E-BE9ADE1A74B4}" presName="txShp" presStyleLbl="node1" presStyleIdx="3" presStyleCnt="4">
        <dgm:presLayoutVars>
          <dgm:bulletEnabled val="1"/>
        </dgm:presLayoutVars>
      </dgm:prSet>
      <dgm:spPr/>
    </dgm:pt>
  </dgm:ptLst>
  <dgm:cxnLst>
    <dgm:cxn modelId="{067C3006-A9F5-4C48-8D80-20C3B826E895}" type="presOf" srcId="{83936393-1433-40E1-9DDC-DB460C72B0DD}" destId="{159E502B-4225-4901-8448-391FED6EF22B}" srcOrd="0" destOrd="0" presId="urn:microsoft.com/office/officeart/2005/8/layout/vList3"/>
    <dgm:cxn modelId="{B9367A15-A939-4A42-AAE7-BAF29A5EF8EF}" type="presOf" srcId="{7916B498-26EA-4CFB-884E-BE9ADE1A74B4}" destId="{FFFF9FEB-3717-4959-BE1D-52F1C418E12D}" srcOrd="0" destOrd="0" presId="urn:microsoft.com/office/officeart/2005/8/layout/vList3"/>
    <dgm:cxn modelId="{751AA71A-7A66-43AF-8C2C-76A7B79C814C}" srcId="{55C29653-906E-4529-AF53-F4EB07AABD18}" destId="{88614102-EBA4-488D-B5D6-60C6C8786BCB}" srcOrd="0" destOrd="0" parTransId="{4CB2D89C-A7F6-42C8-AAC0-90D67B8F5619}" sibTransId="{FAFB3947-ED75-4D23-BF62-4C815A19CC9F}"/>
    <dgm:cxn modelId="{16658439-F34F-4772-A032-3BFDCC5E997C}" srcId="{55C29653-906E-4529-AF53-F4EB07AABD18}" destId="{7916B498-26EA-4CFB-884E-BE9ADE1A74B4}" srcOrd="3" destOrd="0" parTransId="{8D603D95-6CD5-49CF-A954-74B9AF8AB538}" sibTransId="{4055494C-1F1C-4E2F-B846-0BD53EA5DDDA}"/>
    <dgm:cxn modelId="{51D4B190-5A64-4388-844C-80D3B8EB1172}" srcId="{55C29653-906E-4529-AF53-F4EB07AABD18}" destId="{E8DFF89B-0E6E-4EE2-9FFF-931EAD9C5C4E}" srcOrd="2" destOrd="0" parTransId="{2A9757E4-94FE-4ABC-B051-D2286DD6298A}" sibTransId="{0D90843E-8A4E-4201-BC4D-4868A9085B8A}"/>
    <dgm:cxn modelId="{CB18C790-1D17-4002-8E08-F1B0C0051867}" srcId="{55C29653-906E-4529-AF53-F4EB07AABD18}" destId="{83936393-1433-40E1-9DDC-DB460C72B0DD}" srcOrd="1" destOrd="0" parTransId="{FE96C25C-ED0D-4BF0-9C7E-EE3F521F92B7}" sibTransId="{364DB9FE-10D3-4A5E-B820-E78BE7CCECBE}"/>
    <dgm:cxn modelId="{5E0BAFBD-DDBA-41BB-B59B-9D90AF33659F}" type="presOf" srcId="{E8DFF89B-0E6E-4EE2-9FFF-931EAD9C5C4E}" destId="{38DB0A59-232F-4621-AA38-E86519594ABE}"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8D89ADBC-27C0-4A5F-9FB3-DD918233B38E}" type="presParOf" srcId="{0AC28F20-80D1-4334-BC04-37222C6B6F3A}" destId="{4D9D80ED-36C2-4781-83D1-707E306ADB49}" srcOrd="2" destOrd="0" presId="urn:microsoft.com/office/officeart/2005/8/layout/vList3"/>
    <dgm:cxn modelId="{AF23C130-37ED-44AE-8EC4-852611C4F73D}" type="presParOf" srcId="{4D9D80ED-36C2-4781-83D1-707E306ADB49}" destId="{AFC40D45-FBDC-4FB3-B2F5-33F2723290CC}" srcOrd="0" destOrd="0" presId="urn:microsoft.com/office/officeart/2005/8/layout/vList3"/>
    <dgm:cxn modelId="{B8C0EEAC-01C6-4D67-9297-4B61617D292B}" type="presParOf" srcId="{4D9D80ED-36C2-4781-83D1-707E306ADB49}" destId="{159E502B-4225-4901-8448-391FED6EF22B}" srcOrd="1" destOrd="0" presId="urn:microsoft.com/office/officeart/2005/8/layout/vList3"/>
    <dgm:cxn modelId="{5AFA0E42-4901-47BD-A611-D945392FA5CC}" type="presParOf" srcId="{0AC28F20-80D1-4334-BC04-37222C6B6F3A}" destId="{61F4ACF8-A533-4759-A546-0FC002112851}" srcOrd="3" destOrd="0" presId="urn:microsoft.com/office/officeart/2005/8/layout/vList3"/>
    <dgm:cxn modelId="{6B113D4D-3164-4179-B0BA-D083E023CFEC}" type="presParOf" srcId="{0AC28F20-80D1-4334-BC04-37222C6B6F3A}" destId="{30BC5580-6B02-4F76-B7EA-D3AE1C5B1587}" srcOrd="4" destOrd="0" presId="urn:microsoft.com/office/officeart/2005/8/layout/vList3"/>
    <dgm:cxn modelId="{C5677A66-EF46-4CBF-B4D3-C192D71C9F28}" type="presParOf" srcId="{30BC5580-6B02-4F76-B7EA-D3AE1C5B1587}" destId="{8C9150C2-3806-4FB6-82AE-2D4BB65B3CE8}" srcOrd="0" destOrd="0" presId="urn:microsoft.com/office/officeart/2005/8/layout/vList3"/>
    <dgm:cxn modelId="{111A6592-DC62-46EA-A1B2-371002CBCF64}" type="presParOf" srcId="{30BC5580-6B02-4F76-B7EA-D3AE1C5B1587}" destId="{38DB0A59-232F-4621-AA38-E86519594ABE}" srcOrd="1" destOrd="0" presId="urn:microsoft.com/office/officeart/2005/8/layout/vList3"/>
    <dgm:cxn modelId="{65D43442-B9D0-49D9-8D18-B50909316AD3}" type="presParOf" srcId="{0AC28F20-80D1-4334-BC04-37222C6B6F3A}" destId="{E8672250-EE5F-42A3-98CF-31C26AEA8895}" srcOrd="5" destOrd="0" presId="urn:microsoft.com/office/officeart/2005/8/layout/vList3"/>
    <dgm:cxn modelId="{B97D88A1-0D53-4222-BF64-C11C80241C8B}" type="presParOf" srcId="{0AC28F20-80D1-4334-BC04-37222C6B6F3A}" destId="{6F45664E-C23F-436F-9E1A-7416D312D1FF}" srcOrd="6" destOrd="0" presId="urn:microsoft.com/office/officeart/2005/8/layout/vList3"/>
    <dgm:cxn modelId="{697BF605-7927-4219-AC2E-DECA0BD622BB}" type="presParOf" srcId="{6F45664E-C23F-436F-9E1A-7416D312D1FF}" destId="{8A576E68-4360-49AB-B5C8-C22417549EE3}" srcOrd="0" destOrd="0" presId="urn:microsoft.com/office/officeart/2005/8/layout/vList3"/>
    <dgm:cxn modelId="{59D54848-D285-4B48-85C2-75F71DD76C83}" type="presParOf" srcId="{6F45664E-C23F-436F-9E1A-7416D312D1FF}" destId="{FFFF9FEB-3717-4959-BE1D-52F1C418E12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25470" y="1339"/>
          <a:ext cx="4155186" cy="715454"/>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solidFill>
                <a:srgbClr val="FFFF00"/>
              </a:solidFill>
              <a:latin typeface="Times New Roman" panose="02020603050405020304" pitchFamily="18" charset="0"/>
              <a:cs typeface="Times New Roman" panose="02020603050405020304" pitchFamily="18" charset="0"/>
            </a:rPr>
            <a:t>Volatility</a:t>
          </a:r>
        </a:p>
      </dsp:txBody>
      <dsp:txXfrm rot="10800000">
        <a:off x="1404333" y="1339"/>
        <a:ext cx="3976323" cy="715454"/>
      </dsp:txXfrm>
    </dsp:sp>
    <dsp:sp modelId="{0FAE4BC0-AC8E-4EE1-A809-020F0EF116F2}">
      <dsp:nvSpPr>
        <dsp:cNvPr id="0" name=""/>
        <dsp:cNvSpPr/>
      </dsp:nvSpPr>
      <dsp:spPr>
        <a:xfrm>
          <a:off x="867743" y="1339"/>
          <a:ext cx="715454" cy="715454"/>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25470" y="930361"/>
          <a:ext cx="4155186" cy="715454"/>
        </a:xfrm>
        <a:prstGeom prst="homePlate">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Case Study </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930361"/>
        <a:ext cx="3976323" cy="715454"/>
      </dsp:txXfrm>
    </dsp:sp>
    <dsp:sp modelId="{AFC40D45-FBDC-4FB3-B2F5-33F2723290CC}">
      <dsp:nvSpPr>
        <dsp:cNvPr id="0" name=""/>
        <dsp:cNvSpPr/>
      </dsp:nvSpPr>
      <dsp:spPr>
        <a:xfrm>
          <a:off x="867743" y="930361"/>
          <a:ext cx="715454" cy="715454"/>
        </a:xfrm>
        <a:prstGeom prst="ellipse">
          <a:avLst/>
        </a:prstGeom>
        <a:solidFill>
          <a:schemeClr val="accent1">
            <a:tint val="50000"/>
            <a:hueOff val="3751"/>
            <a:satOff val="-189"/>
            <a:lumOff val="53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DB0A59-232F-4621-AA38-E86519594ABE}">
      <dsp:nvSpPr>
        <dsp:cNvPr id="0" name=""/>
        <dsp:cNvSpPr/>
      </dsp:nvSpPr>
      <dsp:spPr>
        <a:xfrm rot="10800000">
          <a:off x="1225470" y="1859384"/>
          <a:ext cx="4155186" cy="715454"/>
        </a:xfrm>
        <a:prstGeom prst="homePlate">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ARCH</a:t>
          </a:r>
          <a:endParaRPr lang="zh-CN" altLang="en-US" sz="3400" kern="1200" dirty="0"/>
        </a:p>
      </dsp:txBody>
      <dsp:txXfrm rot="10800000">
        <a:off x="1404333" y="1859384"/>
        <a:ext cx="3976323" cy="715454"/>
      </dsp:txXfrm>
    </dsp:sp>
    <dsp:sp modelId="{8C9150C2-3806-4FB6-82AE-2D4BB65B3CE8}">
      <dsp:nvSpPr>
        <dsp:cNvPr id="0" name=""/>
        <dsp:cNvSpPr/>
      </dsp:nvSpPr>
      <dsp:spPr>
        <a:xfrm>
          <a:off x="867743" y="1859384"/>
          <a:ext cx="715454" cy="715454"/>
        </a:xfrm>
        <a:prstGeom prst="ellipse">
          <a:avLst/>
        </a:prstGeom>
        <a:solidFill>
          <a:schemeClr val="accent1">
            <a:tint val="50000"/>
            <a:hueOff val="7502"/>
            <a:satOff val="-379"/>
            <a:lumOff val="107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F9FEB-3717-4959-BE1D-52F1C418E12D}">
      <dsp:nvSpPr>
        <dsp:cNvPr id="0" name=""/>
        <dsp:cNvSpPr/>
      </dsp:nvSpPr>
      <dsp:spPr>
        <a:xfrm rot="10800000">
          <a:off x="1225470" y="2788406"/>
          <a:ext cx="4155186" cy="715454"/>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ARCH-family</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2788406"/>
        <a:ext cx="3976323" cy="715454"/>
      </dsp:txXfrm>
    </dsp:sp>
    <dsp:sp modelId="{8A576E68-4360-49AB-B5C8-C22417549EE3}">
      <dsp:nvSpPr>
        <dsp:cNvPr id="0" name=""/>
        <dsp:cNvSpPr/>
      </dsp:nvSpPr>
      <dsp:spPr>
        <a:xfrm>
          <a:off x="867743" y="2788406"/>
          <a:ext cx="715454" cy="715454"/>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6B591-07D9-4552-B41E-2DA537B6E3C0}">
      <dsp:nvSpPr>
        <dsp:cNvPr id="0" name=""/>
        <dsp:cNvSpPr/>
      </dsp:nvSpPr>
      <dsp:spPr>
        <a:xfrm>
          <a:off x="2511" y="202054"/>
          <a:ext cx="2448252" cy="60303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latin typeface="Times New Roman" panose="02020603050405020304" pitchFamily="18" charset="0"/>
              <a:cs typeface="Times New Roman" panose="02020603050405020304" pitchFamily="18" charset="0"/>
            </a:rPr>
            <a:t>Return Volatility</a:t>
          </a:r>
          <a:endParaRPr lang="zh-CN" altLang="en-US" sz="1500" kern="1200" dirty="0">
            <a:latin typeface="Times New Roman" panose="02020603050405020304" pitchFamily="18" charset="0"/>
            <a:cs typeface="Times New Roman" panose="02020603050405020304" pitchFamily="18" charset="0"/>
          </a:endParaRPr>
        </a:p>
      </dsp:txBody>
      <dsp:txXfrm>
        <a:off x="2511" y="202054"/>
        <a:ext cx="2448252" cy="603031"/>
      </dsp:txXfrm>
    </dsp:sp>
    <dsp:sp modelId="{2BEB4C9E-6111-40F4-95C2-39BDEAD70E3D}">
      <dsp:nvSpPr>
        <dsp:cNvPr id="0" name=""/>
        <dsp:cNvSpPr/>
      </dsp:nvSpPr>
      <dsp:spPr>
        <a:xfrm>
          <a:off x="2511" y="805086"/>
          <a:ext cx="2448252" cy="2594025"/>
        </a:xfrm>
        <a:prstGeom prst="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en-US" sz="1500" kern="1200" dirty="0">
              <a:latin typeface="Times New Roman" panose="02020603050405020304" pitchFamily="18" charset="0"/>
              <a:cs typeface="Times New Roman" panose="02020603050405020304" pitchFamily="18" charset="0"/>
            </a:rPr>
            <a:t>Volatility is a statistical measure of the dispersion of returns for a given security or market index. In most cases, the higher the volatility, the riskier the security. Volatility is often measured as either the standard deviation or variance between returns from that same security or market index.</a:t>
          </a:r>
          <a:endParaRPr lang="zh-CN" altLang="en-US" sz="1500" kern="1200" dirty="0">
            <a:latin typeface="Times New Roman" panose="02020603050405020304" pitchFamily="18" charset="0"/>
            <a:cs typeface="Times New Roman" panose="02020603050405020304" pitchFamily="18" charset="0"/>
          </a:endParaRPr>
        </a:p>
      </dsp:txBody>
      <dsp:txXfrm>
        <a:off x="2511" y="805086"/>
        <a:ext cx="2448252" cy="2594025"/>
      </dsp:txXfrm>
    </dsp:sp>
    <dsp:sp modelId="{0D415BC2-C04A-402C-90C5-E7CF9566E524}">
      <dsp:nvSpPr>
        <dsp:cNvPr id="0" name=""/>
        <dsp:cNvSpPr/>
      </dsp:nvSpPr>
      <dsp:spPr>
        <a:xfrm>
          <a:off x="2793518" y="202054"/>
          <a:ext cx="2448252" cy="60303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latin typeface="Times New Roman" panose="02020603050405020304" pitchFamily="18" charset="0"/>
              <a:cs typeface="Times New Roman" panose="02020603050405020304" pitchFamily="18" charset="0"/>
            </a:rPr>
            <a:t>Idiosyncratic</a:t>
          </a:r>
          <a:endParaRPr lang="zh-CN" altLang="zh-CN" sz="1500" kern="1200" dirty="0">
            <a:latin typeface="Times New Roman" panose="02020603050405020304" pitchFamily="18" charset="0"/>
            <a:cs typeface="Times New Roman" panose="02020603050405020304" pitchFamily="18" charset="0"/>
          </a:endParaRPr>
        </a:p>
        <a:p>
          <a:pPr marL="0" lvl="0" indent="0" algn="ctr" defTabSz="666750">
            <a:lnSpc>
              <a:spcPct val="90000"/>
            </a:lnSpc>
            <a:spcBef>
              <a:spcPct val="0"/>
            </a:spcBef>
            <a:spcAft>
              <a:spcPct val="35000"/>
            </a:spcAft>
            <a:buNone/>
          </a:pPr>
          <a:r>
            <a:rPr lang="en-US" altLang="zh-CN" sz="1500" kern="1200" dirty="0">
              <a:latin typeface="Times New Roman" panose="02020603050405020304" pitchFamily="18" charset="0"/>
              <a:cs typeface="Times New Roman" panose="02020603050405020304" pitchFamily="18" charset="0"/>
            </a:rPr>
            <a:t>Volatility</a:t>
          </a:r>
          <a:endParaRPr lang="zh-CN" altLang="en-US" sz="1500" kern="1200" dirty="0">
            <a:latin typeface="Times New Roman" panose="02020603050405020304" pitchFamily="18" charset="0"/>
            <a:cs typeface="Times New Roman" panose="02020603050405020304" pitchFamily="18" charset="0"/>
          </a:endParaRPr>
        </a:p>
      </dsp:txBody>
      <dsp:txXfrm>
        <a:off x="2793518" y="202054"/>
        <a:ext cx="2448252" cy="603031"/>
      </dsp:txXfrm>
    </dsp:sp>
    <dsp:sp modelId="{D37AA287-7F90-4159-9D1B-C3C799F84AE6}">
      <dsp:nvSpPr>
        <dsp:cNvPr id="0" name=""/>
        <dsp:cNvSpPr/>
      </dsp:nvSpPr>
      <dsp:spPr>
        <a:xfrm>
          <a:off x="2793518" y="805086"/>
          <a:ext cx="2448252" cy="2594025"/>
        </a:xfrm>
        <a:prstGeom prst="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en-US" sz="1500" kern="1200" dirty="0">
              <a:latin typeface="Times New Roman" panose="02020603050405020304" pitchFamily="18" charset="0"/>
              <a:cs typeface="Times New Roman" panose="02020603050405020304" pitchFamily="18" charset="0"/>
            </a:rPr>
            <a:t>Based on asset-pricing models, idiosyncratic volatility measures the part of the variation in returns that cannot be explained by the particular asset-pricing model used.</a:t>
          </a:r>
          <a:endParaRPr lang="zh-CN" altLang="en-US" sz="1500" kern="1200" dirty="0">
            <a:latin typeface="Times New Roman" panose="02020603050405020304" pitchFamily="18" charset="0"/>
            <a:cs typeface="Times New Roman" panose="02020603050405020304" pitchFamily="18" charset="0"/>
          </a:endParaRPr>
        </a:p>
      </dsp:txBody>
      <dsp:txXfrm>
        <a:off x="2793518" y="805086"/>
        <a:ext cx="2448252" cy="2594025"/>
      </dsp:txXfrm>
    </dsp:sp>
    <dsp:sp modelId="{BDDB5248-0C38-4333-AA1A-FC47CD97472D}">
      <dsp:nvSpPr>
        <dsp:cNvPr id="0" name=""/>
        <dsp:cNvSpPr/>
      </dsp:nvSpPr>
      <dsp:spPr>
        <a:xfrm>
          <a:off x="5584526" y="202054"/>
          <a:ext cx="2448252" cy="603031"/>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altLang="zh-CN" sz="1500" kern="1200" dirty="0">
              <a:latin typeface="Times New Roman" panose="02020603050405020304" pitchFamily="18" charset="0"/>
              <a:cs typeface="Times New Roman" panose="02020603050405020304" pitchFamily="18" charset="0"/>
            </a:rPr>
            <a:t>Implied Volatility </a:t>
          </a:r>
          <a:endParaRPr lang="zh-CN" altLang="en-US" sz="1500" kern="1200" dirty="0">
            <a:latin typeface="Times New Roman" panose="02020603050405020304" pitchFamily="18" charset="0"/>
            <a:cs typeface="Times New Roman" panose="02020603050405020304" pitchFamily="18" charset="0"/>
          </a:endParaRPr>
        </a:p>
      </dsp:txBody>
      <dsp:txXfrm>
        <a:off x="5584526" y="202054"/>
        <a:ext cx="2448252" cy="603031"/>
      </dsp:txXfrm>
    </dsp:sp>
    <dsp:sp modelId="{08D1330F-42EA-4902-8FD3-5996EC5E9C65}">
      <dsp:nvSpPr>
        <dsp:cNvPr id="0" name=""/>
        <dsp:cNvSpPr/>
      </dsp:nvSpPr>
      <dsp:spPr>
        <a:xfrm>
          <a:off x="5584526" y="805086"/>
          <a:ext cx="2448252" cy="2594025"/>
        </a:xfrm>
        <a:prstGeom prst="rect">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altLang="en-US" sz="1500" kern="1200" dirty="0">
              <a:latin typeface="Times New Roman" panose="02020603050405020304" pitchFamily="18" charset="0"/>
              <a:cs typeface="Times New Roman" panose="02020603050405020304" pitchFamily="18" charset="0"/>
            </a:rPr>
            <a:t>Implied volatility is the market's forecast of a likely movement in a security's price. It is a metric used by investors to estimate future fluctuations (volatility) of a security's price based on certain predictive factors.</a:t>
          </a:r>
          <a:endParaRPr lang="zh-CN" altLang="en-US" sz="1500" kern="1200" dirty="0">
            <a:latin typeface="Times New Roman" panose="02020603050405020304" pitchFamily="18" charset="0"/>
            <a:cs typeface="Times New Roman" panose="02020603050405020304" pitchFamily="18" charset="0"/>
          </a:endParaRPr>
        </a:p>
      </dsp:txBody>
      <dsp:txXfrm>
        <a:off x="5584526" y="805086"/>
        <a:ext cx="2448252" cy="2594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25470" y="1339"/>
          <a:ext cx="4155186" cy="715454"/>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Volatility</a:t>
          </a:r>
        </a:p>
      </dsp:txBody>
      <dsp:txXfrm rot="10800000">
        <a:off x="1404333" y="1339"/>
        <a:ext cx="3976323" cy="715454"/>
      </dsp:txXfrm>
    </dsp:sp>
    <dsp:sp modelId="{0FAE4BC0-AC8E-4EE1-A809-020F0EF116F2}">
      <dsp:nvSpPr>
        <dsp:cNvPr id="0" name=""/>
        <dsp:cNvSpPr/>
      </dsp:nvSpPr>
      <dsp:spPr>
        <a:xfrm>
          <a:off x="867743" y="1339"/>
          <a:ext cx="715454" cy="715454"/>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25470" y="930361"/>
          <a:ext cx="4155186" cy="715454"/>
        </a:xfrm>
        <a:prstGeom prst="homePlate">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solidFill>
                <a:srgbClr val="FFFF00"/>
              </a:solidFill>
              <a:latin typeface="Times New Roman" panose="02020603050405020304" pitchFamily="18" charset="0"/>
              <a:cs typeface="Times New Roman" panose="02020603050405020304" pitchFamily="18" charset="0"/>
            </a:rPr>
            <a:t>Case Study </a:t>
          </a:r>
          <a:endParaRPr lang="zh-CN" altLang="en-US" sz="3400" kern="1200" dirty="0">
            <a:solidFill>
              <a:srgbClr val="FFFF00"/>
            </a:solidFill>
            <a:latin typeface="Times New Roman" panose="02020603050405020304" pitchFamily="18" charset="0"/>
            <a:cs typeface="Times New Roman" panose="02020603050405020304" pitchFamily="18" charset="0"/>
          </a:endParaRPr>
        </a:p>
      </dsp:txBody>
      <dsp:txXfrm rot="10800000">
        <a:off x="1404333" y="930361"/>
        <a:ext cx="3976323" cy="715454"/>
      </dsp:txXfrm>
    </dsp:sp>
    <dsp:sp modelId="{AFC40D45-FBDC-4FB3-B2F5-33F2723290CC}">
      <dsp:nvSpPr>
        <dsp:cNvPr id="0" name=""/>
        <dsp:cNvSpPr/>
      </dsp:nvSpPr>
      <dsp:spPr>
        <a:xfrm>
          <a:off x="867743" y="930361"/>
          <a:ext cx="715454" cy="715454"/>
        </a:xfrm>
        <a:prstGeom prst="ellipse">
          <a:avLst/>
        </a:prstGeom>
        <a:solidFill>
          <a:schemeClr val="accent1">
            <a:tint val="50000"/>
            <a:hueOff val="3751"/>
            <a:satOff val="-189"/>
            <a:lumOff val="53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DB0A59-232F-4621-AA38-E86519594ABE}">
      <dsp:nvSpPr>
        <dsp:cNvPr id="0" name=""/>
        <dsp:cNvSpPr/>
      </dsp:nvSpPr>
      <dsp:spPr>
        <a:xfrm rot="10800000">
          <a:off x="1225470" y="1859384"/>
          <a:ext cx="4155186" cy="715454"/>
        </a:xfrm>
        <a:prstGeom prst="homePlate">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ARCH</a:t>
          </a:r>
          <a:endParaRPr lang="zh-CN" altLang="en-US" sz="3400" kern="1200" dirty="0"/>
        </a:p>
      </dsp:txBody>
      <dsp:txXfrm rot="10800000">
        <a:off x="1404333" y="1859384"/>
        <a:ext cx="3976323" cy="715454"/>
      </dsp:txXfrm>
    </dsp:sp>
    <dsp:sp modelId="{8C9150C2-3806-4FB6-82AE-2D4BB65B3CE8}">
      <dsp:nvSpPr>
        <dsp:cNvPr id="0" name=""/>
        <dsp:cNvSpPr/>
      </dsp:nvSpPr>
      <dsp:spPr>
        <a:xfrm>
          <a:off x="867743" y="1859384"/>
          <a:ext cx="715454" cy="715454"/>
        </a:xfrm>
        <a:prstGeom prst="ellipse">
          <a:avLst/>
        </a:prstGeom>
        <a:solidFill>
          <a:schemeClr val="accent1">
            <a:tint val="50000"/>
            <a:hueOff val="7502"/>
            <a:satOff val="-379"/>
            <a:lumOff val="107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F9FEB-3717-4959-BE1D-52F1C418E12D}">
      <dsp:nvSpPr>
        <dsp:cNvPr id="0" name=""/>
        <dsp:cNvSpPr/>
      </dsp:nvSpPr>
      <dsp:spPr>
        <a:xfrm rot="10800000">
          <a:off x="1225470" y="2788406"/>
          <a:ext cx="4155186" cy="715454"/>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ARCH-family</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2788406"/>
        <a:ext cx="3976323" cy="715454"/>
      </dsp:txXfrm>
    </dsp:sp>
    <dsp:sp modelId="{8A576E68-4360-49AB-B5C8-C22417549EE3}">
      <dsp:nvSpPr>
        <dsp:cNvPr id="0" name=""/>
        <dsp:cNvSpPr/>
      </dsp:nvSpPr>
      <dsp:spPr>
        <a:xfrm>
          <a:off x="867743" y="2788406"/>
          <a:ext cx="715454" cy="715454"/>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25470" y="1339"/>
          <a:ext cx="4155186" cy="715454"/>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Volatility</a:t>
          </a:r>
        </a:p>
      </dsp:txBody>
      <dsp:txXfrm rot="10800000">
        <a:off x="1404333" y="1339"/>
        <a:ext cx="3976323" cy="715454"/>
      </dsp:txXfrm>
    </dsp:sp>
    <dsp:sp modelId="{0FAE4BC0-AC8E-4EE1-A809-020F0EF116F2}">
      <dsp:nvSpPr>
        <dsp:cNvPr id="0" name=""/>
        <dsp:cNvSpPr/>
      </dsp:nvSpPr>
      <dsp:spPr>
        <a:xfrm>
          <a:off x="867743" y="1339"/>
          <a:ext cx="715454" cy="715454"/>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25470" y="930361"/>
          <a:ext cx="4155186" cy="715454"/>
        </a:xfrm>
        <a:prstGeom prst="homePlate">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Case Study </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930361"/>
        <a:ext cx="3976323" cy="715454"/>
      </dsp:txXfrm>
    </dsp:sp>
    <dsp:sp modelId="{AFC40D45-FBDC-4FB3-B2F5-33F2723290CC}">
      <dsp:nvSpPr>
        <dsp:cNvPr id="0" name=""/>
        <dsp:cNvSpPr/>
      </dsp:nvSpPr>
      <dsp:spPr>
        <a:xfrm>
          <a:off x="867743" y="930361"/>
          <a:ext cx="715454" cy="715454"/>
        </a:xfrm>
        <a:prstGeom prst="ellipse">
          <a:avLst/>
        </a:prstGeom>
        <a:solidFill>
          <a:schemeClr val="accent1">
            <a:tint val="50000"/>
            <a:hueOff val="3751"/>
            <a:satOff val="-189"/>
            <a:lumOff val="53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DB0A59-232F-4621-AA38-E86519594ABE}">
      <dsp:nvSpPr>
        <dsp:cNvPr id="0" name=""/>
        <dsp:cNvSpPr/>
      </dsp:nvSpPr>
      <dsp:spPr>
        <a:xfrm rot="10800000">
          <a:off x="1225470" y="1859384"/>
          <a:ext cx="4155186" cy="715454"/>
        </a:xfrm>
        <a:prstGeom prst="homePlate">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solidFill>
                <a:srgbClr val="FFFF00"/>
              </a:solidFill>
              <a:latin typeface="Times New Roman" panose="02020603050405020304" pitchFamily="18" charset="0"/>
              <a:cs typeface="Times New Roman" panose="02020603050405020304" pitchFamily="18" charset="0"/>
            </a:rPr>
            <a:t>ARCH</a:t>
          </a:r>
          <a:endParaRPr lang="zh-CN" altLang="en-US" sz="3400" kern="1200" dirty="0">
            <a:solidFill>
              <a:srgbClr val="FFFF00"/>
            </a:solidFill>
          </a:endParaRPr>
        </a:p>
      </dsp:txBody>
      <dsp:txXfrm rot="10800000">
        <a:off x="1404333" y="1859384"/>
        <a:ext cx="3976323" cy="715454"/>
      </dsp:txXfrm>
    </dsp:sp>
    <dsp:sp modelId="{8C9150C2-3806-4FB6-82AE-2D4BB65B3CE8}">
      <dsp:nvSpPr>
        <dsp:cNvPr id="0" name=""/>
        <dsp:cNvSpPr/>
      </dsp:nvSpPr>
      <dsp:spPr>
        <a:xfrm>
          <a:off x="867743" y="1859384"/>
          <a:ext cx="715454" cy="715454"/>
        </a:xfrm>
        <a:prstGeom prst="ellipse">
          <a:avLst/>
        </a:prstGeom>
        <a:solidFill>
          <a:schemeClr val="accent1">
            <a:tint val="50000"/>
            <a:hueOff val="7502"/>
            <a:satOff val="-379"/>
            <a:lumOff val="107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F9FEB-3717-4959-BE1D-52F1C418E12D}">
      <dsp:nvSpPr>
        <dsp:cNvPr id="0" name=""/>
        <dsp:cNvSpPr/>
      </dsp:nvSpPr>
      <dsp:spPr>
        <a:xfrm rot="10800000">
          <a:off x="1225470" y="2788406"/>
          <a:ext cx="4155186" cy="715454"/>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ARCH-family</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2788406"/>
        <a:ext cx="3976323" cy="715454"/>
      </dsp:txXfrm>
    </dsp:sp>
    <dsp:sp modelId="{8A576E68-4360-49AB-B5C8-C22417549EE3}">
      <dsp:nvSpPr>
        <dsp:cNvPr id="0" name=""/>
        <dsp:cNvSpPr/>
      </dsp:nvSpPr>
      <dsp:spPr>
        <a:xfrm>
          <a:off x="867743" y="2788406"/>
          <a:ext cx="715454" cy="715454"/>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225470" y="1339"/>
          <a:ext cx="4155186" cy="715454"/>
        </a:xfrm>
        <a:prstGeom prst="homePlat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Volatility</a:t>
          </a:r>
        </a:p>
      </dsp:txBody>
      <dsp:txXfrm rot="10800000">
        <a:off x="1404333" y="1339"/>
        <a:ext cx="3976323" cy="715454"/>
      </dsp:txXfrm>
    </dsp:sp>
    <dsp:sp modelId="{0FAE4BC0-AC8E-4EE1-A809-020F0EF116F2}">
      <dsp:nvSpPr>
        <dsp:cNvPr id="0" name=""/>
        <dsp:cNvSpPr/>
      </dsp:nvSpPr>
      <dsp:spPr>
        <a:xfrm>
          <a:off x="867743" y="1339"/>
          <a:ext cx="715454" cy="715454"/>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9E502B-4225-4901-8448-391FED6EF22B}">
      <dsp:nvSpPr>
        <dsp:cNvPr id="0" name=""/>
        <dsp:cNvSpPr/>
      </dsp:nvSpPr>
      <dsp:spPr>
        <a:xfrm rot="10800000">
          <a:off x="1225470" y="930361"/>
          <a:ext cx="4155186" cy="715454"/>
        </a:xfrm>
        <a:prstGeom prst="homePlate">
          <a:avLst/>
        </a:prstGeom>
        <a:solidFill>
          <a:schemeClr val="accent1">
            <a:shade val="80000"/>
            <a:hueOff val="173207"/>
            <a:satOff val="-18466"/>
            <a:lumOff val="146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Case Study </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930361"/>
        <a:ext cx="3976323" cy="715454"/>
      </dsp:txXfrm>
    </dsp:sp>
    <dsp:sp modelId="{AFC40D45-FBDC-4FB3-B2F5-33F2723290CC}">
      <dsp:nvSpPr>
        <dsp:cNvPr id="0" name=""/>
        <dsp:cNvSpPr/>
      </dsp:nvSpPr>
      <dsp:spPr>
        <a:xfrm>
          <a:off x="867743" y="930361"/>
          <a:ext cx="715454" cy="715454"/>
        </a:xfrm>
        <a:prstGeom prst="ellipse">
          <a:avLst/>
        </a:prstGeom>
        <a:solidFill>
          <a:schemeClr val="accent1">
            <a:tint val="50000"/>
            <a:hueOff val="3751"/>
            <a:satOff val="-189"/>
            <a:lumOff val="539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DB0A59-232F-4621-AA38-E86519594ABE}">
      <dsp:nvSpPr>
        <dsp:cNvPr id="0" name=""/>
        <dsp:cNvSpPr/>
      </dsp:nvSpPr>
      <dsp:spPr>
        <a:xfrm rot="10800000">
          <a:off x="1225470" y="1859384"/>
          <a:ext cx="4155186" cy="715454"/>
        </a:xfrm>
        <a:prstGeom prst="homePlate">
          <a:avLst/>
        </a:prstGeom>
        <a:solidFill>
          <a:schemeClr val="accent1">
            <a:shade val="80000"/>
            <a:hueOff val="346414"/>
            <a:satOff val="-36931"/>
            <a:lumOff val="2930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ARCH</a:t>
          </a:r>
          <a:endParaRPr lang="zh-CN" altLang="en-US" sz="3400" kern="1200" dirty="0"/>
        </a:p>
      </dsp:txBody>
      <dsp:txXfrm rot="10800000">
        <a:off x="1404333" y="1859384"/>
        <a:ext cx="3976323" cy="715454"/>
      </dsp:txXfrm>
    </dsp:sp>
    <dsp:sp modelId="{8C9150C2-3806-4FB6-82AE-2D4BB65B3CE8}">
      <dsp:nvSpPr>
        <dsp:cNvPr id="0" name=""/>
        <dsp:cNvSpPr/>
      </dsp:nvSpPr>
      <dsp:spPr>
        <a:xfrm>
          <a:off x="867743" y="1859384"/>
          <a:ext cx="715454" cy="715454"/>
        </a:xfrm>
        <a:prstGeom prst="ellipse">
          <a:avLst/>
        </a:prstGeom>
        <a:solidFill>
          <a:schemeClr val="accent1">
            <a:tint val="50000"/>
            <a:hueOff val="7502"/>
            <a:satOff val="-379"/>
            <a:lumOff val="1079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FF9FEB-3717-4959-BE1D-52F1C418E12D}">
      <dsp:nvSpPr>
        <dsp:cNvPr id="0" name=""/>
        <dsp:cNvSpPr/>
      </dsp:nvSpPr>
      <dsp:spPr>
        <a:xfrm rot="10800000">
          <a:off x="1225470" y="2788406"/>
          <a:ext cx="4155186" cy="715454"/>
        </a:xfrm>
        <a:prstGeom prst="homePlate">
          <a:avLst/>
        </a:prstGeom>
        <a:solidFill>
          <a:schemeClr val="accent1">
            <a:shade val="80000"/>
            <a:hueOff val="519620"/>
            <a:satOff val="-55397"/>
            <a:lumOff val="439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495" tIns="129540" rIns="241808" bIns="129540" numCol="1" spcCol="1270" anchor="ctr" anchorCtr="0">
          <a:noAutofit/>
        </a:bodyPr>
        <a:lstStyle/>
        <a:p>
          <a:pPr marL="0" lvl="0" indent="0" algn="ctr" defTabSz="1511300">
            <a:lnSpc>
              <a:spcPct val="90000"/>
            </a:lnSpc>
            <a:spcBef>
              <a:spcPct val="0"/>
            </a:spcBef>
            <a:spcAft>
              <a:spcPct val="35000"/>
            </a:spcAft>
            <a:buNone/>
          </a:pPr>
          <a:r>
            <a:rPr lang="en-US" altLang="zh-CN" sz="3400" kern="1200" dirty="0">
              <a:latin typeface="Times New Roman" panose="02020603050405020304" pitchFamily="18" charset="0"/>
              <a:cs typeface="Times New Roman" panose="02020603050405020304" pitchFamily="18" charset="0"/>
            </a:rPr>
            <a:t>ARCH-family</a:t>
          </a:r>
          <a:endParaRPr lang="zh-CN" altLang="en-US" sz="3400" kern="1200" dirty="0">
            <a:latin typeface="Times New Roman" panose="02020603050405020304" pitchFamily="18" charset="0"/>
            <a:cs typeface="Times New Roman" panose="02020603050405020304" pitchFamily="18" charset="0"/>
          </a:endParaRPr>
        </a:p>
      </dsp:txBody>
      <dsp:txXfrm rot="10800000">
        <a:off x="1404333" y="2788406"/>
        <a:ext cx="3976323" cy="715454"/>
      </dsp:txXfrm>
    </dsp:sp>
    <dsp:sp modelId="{8A576E68-4360-49AB-B5C8-C22417549EE3}">
      <dsp:nvSpPr>
        <dsp:cNvPr id="0" name=""/>
        <dsp:cNvSpPr/>
      </dsp:nvSpPr>
      <dsp:spPr>
        <a:xfrm>
          <a:off x="867743" y="2788406"/>
          <a:ext cx="715454" cy="715454"/>
        </a:xfrm>
        <a:prstGeom prst="ellipse">
          <a:avLst/>
        </a:prstGeom>
        <a:solidFill>
          <a:schemeClr val="accent1">
            <a:tint val="50000"/>
            <a:hueOff val="11254"/>
            <a:satOff val="-568"/>
            <a:lumOff val="1619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70022B2-33E1-40B9-B46F-828D6595E5F5}"/>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49155" name="Rectangle 3">
            <a:extLst>
              <a:ext uri="{FF2B5EF4-FFF2-40B4-BE49-F238E27FC236}">
                <a16:creationId xmlns:a16="http://schemas.microsoft.com/office/drawing/2014/main" id="{6464BBDC-DDEF-46D3-BC98-2793589A4F7F}"/>
              </a:ext>
            </a:extLst>
          </p:cNvPr>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dirty="0"/>
          </a:p>
        </p:txBody>
      </p:sp>
      <p:sp>
        <p:nvSpPr>
          <p:cNvPr id="49156" name="Rectangle 4">
            <a:extLst>
              <a:ext uri="{FF2B5EF4-FFF2-40B4-BE49-F238E27FC236}">
                <a16:creationId xmlns:a16="http://schemas.microsoft.com/office/drawing/2014/main" id="{40EB7707-39E5-44DF-AA09-AEC4FE0B3208}"/>
              </a:ext>
            </a:extLst>
          </p:cNvPr>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49157" name="Rectangle 5">
            <a:extLst>
              <a:ext uri="{FF2B5EF4-FFF2-40B4-BE49-F238E27FC236}">
                <a16:creationId xmlns:a16="http://schemas.microsoft.com/office/drawing/2014/main" id="{71ADF1EE-756D-4F24-9227-1852EE6018D1}"/>
              </a:ext>
            </a:extLst>
          </p:cNvPr>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A90A7BE-154C-48F2-94A6-0CFCF5F608A5}" type="slidenum">
              <a:rPr lang="en-US" altLang="zh-CN"/>
              <a:pPr>
                <a:defRPr/>
              </a:pPr>
              <a:t>‹#›</a:t>
            </a:fld>
            <a:endParaRPr lang="en-US" altLang="zh-C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2E6666B-0090-4817-8934-E26DD62E3E0D}"/>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35843" name="Rectangle 3">
            <a:extLst>
              <a:ext uri="{FF2B5EF4-FFF2-40B4-BE49-F238E27FC236}">
                <a16:creationId xmlns:a16="http://schemas.microsoft.com/office/drawing/2014/main" id="{908E5968-8C19-4398-A29A-A033E166BC34}"/>
              </a:ext>
            </a:extLst>
          </p:cNvPr>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dirty="0"/>
          </a:p>
        </p:txBody>
      </p:sp>
      <p:sp>
        <p:nvSpPr>
          <p:cNvPr id="13316" name="Rectangle 4">
            <a:extLst>
              <a:ext uri="{FF2B5EF4-FFF2-40B4-BE49-F238E27FC236}">
                <a16:creationId xmlns:a16="http://schemas.microsoft.com/office/drawing/2014/main" id="{63F4ADD7-99D7-4CC6-AEDD-99708FF3AEBC}"/>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id="{0B8B298C-4E44-4304-8DBB-5C4649848B4E}"/>
              </a:ext>
            </a:extLst>
          </p:cNvPr>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a:ext uri="{FF2B5EF4-FFF2-40B4-BE49-F238E27FC236}">
                <a16:creationId xmlns:a16="http://schemas.microsoft.com/office/drawing/2014/main" id="{B168322D-279D-490F-829D-EEF6A33EA8BE}"/>
              </a:ext>
            </a:extLst>
          </p:cNvPr>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dirty="0"/>
          </a:p>
        </p:txBody>
      </p:sp>
      <p:sp>
        <p:nvSpPr>
          <p:cNvPr id="35847" name="Rectangle 7">
            <a:extLst>
              <a:ext uri="{FF2B5EF4-FFF2-40B4-BE49-F238E27FC236}">
                <a16:creationId xmlns:a16="http://schemas.microsoft.com/office/drawing/2014/main" id="{7F1106D8-4120-4E9C-95AA-EB5D940E6FFE}"/>
              </a:ext>
            </a:extLst>
          </p:cNvPr>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r>
              <a:rPr lang="en-US" altLang="zh-CN" dirty="0"/>
              <a:t>3.</a:t>
            </a:r>
            <a:fld id="{04E07B0F-2993-4E3B-9ACD-E1A42C526BB1}"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youtube.com/channel/UCnl7dSInObSGT0XTIOAJugQ"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optionstrategist.com/about-us/author/lawrence-mcmilla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0</a:t>
            </a:fld>
            <a:endParaRPr lang="en-US" altLang="zh-CN"/>
          </a:p>
        </p:txBody>
      </p:sp>
    </p:spTree>
    <p:extLst>
      <p:ext uri="{BB962C8B-B14F-4D97-AF65-F5344CB8AC3E}">
        <p14:creationId xmlns:p14="http://schemas.microsoft.com/office/powerpoint/2010/main" val="2668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6749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80308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01929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84151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946715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1130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248995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85878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81264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59867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15752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007393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 </a:t>
            </a:r>
            <a:r>
              <a:rPr lang="en-US" altLang="zh-CN" dirty="0"/>
              <a:t>https://www3.nd.edu/~nmark/FinancialEconometrics/Lecture%20Slides/SlidesFall2020_16.pdf</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529568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 </a:t>
            </a:r>
            <a:r>
              <a:rPr lang="en-US" altLang="zh-CN" dirty="0" err="1"/>
              <a:t>U</a:t>
            </a:r>
            <a:r>
              <a:rPr lang="en-US" altLang="zh-CN" sz="1200" b="0" i="0" kern="1200" dirty="0" err="1">
                <a:solidFill>
                  <a:schemeClr val="tx1"/>
                </a:solidFill>
                <a:effectLst/>
                <a:latin typeface="+mn-lt"/>
                <a:ea typeface="+mn-ea"/>
                <a:cs typeface="+mn-cs"/>
                <a:hlinkClick r:id="rId3"/>
              </a:rPr>
              <a:t>Chicago</a:t>
            </a:r>
            <a:r>
              <a:rPr lang="en-US" altLang="zh-CN" sz="1200" b="0" i="0" kern="1200" dirty="0">
                <a:solidFill>
                  <a:schemeClr val="tx1"/>
                </a:solidFill>
                <a:effectLst/>
                <a:latin typeface="+mn-lt"/>
                <a:ea typeface="+mn-ea"/>
                <a:cs typeface="+mn-cs"/>
                <a:hlinkClick r:id="rId3"/>
              </a:rPr>
              <a:t> Online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2.5 </a:t>
            </a:r>
            <a:r>
              <a:rPr lang="en-US" altLang="zh-CN" sz="1200" b="0" i="0" kern="1200" dirty="0" err="1">
                <a:solidFill>
                  <a:schemeClr val="tx1"/>
                </a:solidFill>
                <a:effectLst/>
                <a:latin typeface="+mn-lt"/>
                <a:ea typeface="+mn-ea"/>
                <a:cs typeface="+mn-cs"/>
              </a:rPr>
              <a:t>Fama-MacBeth</a:t>
            </a:r>
            <a:r>
              <a:rPr lang="en-US" altLang="zh-CN" sz="1200" b="0" i="0" kern="1200" dirty="0">
                <a:solidFill>
                  <a:schemeClr val="tx1"/>
                </a:solidFill>
                <a:effectLst/>
                <a:latin typeface="+mn-lt"/>
                <a:ea typeface="+mn-ea"/>
                <a:cs typeface="+mn-cs"/>
              </a:rPr>
              <a:t> Regressions</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20627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533003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1078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12788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14019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151938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74764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31</a:t>
            </a:fld>
            <a:endParaRPr lang="en-US" altLang="zh-CN" dirty="0"/>
          </a:p>
        </p:txBody>
      </p:sp>
    </p:spTree>
    <p:extLst>
      <p:ext uri="{BB962C8B-B14F-4D97-AF65-F5344CB8AC3E}">
        <p14:creationId xmlns:p14="http://schemas.microsoft.com/office/powerpoint/2010/main" val="3367922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https://seekingalpha.com/article/4143213-return-of-volatility</a:t>
            </a:r>
            <a:r>
              <a:rPr lang="zh-CN" altLang="en-US" dirty="0"/>
              <a:t>。 </a:t>
            </a:r>
            <a:r>
              <a:rPr lang="en-US" altLang="zh-CN" dirty="0"/>
              <a:t>From seeking alpha</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130797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32</a:t>
            </a:fld>
            <a:endParaRPr lang="en-US" altLang="zh-CN" dirty="0"/>
          </a:p>
        </p:txBody>
      </p:sp>
    </p:spTree>
    <p:extLst>
      <p:ext uri="{BB962C8B-B14F-4D97-AF65-F5344CB8AC3E}">
        <p14:creationId xmlns:p14="http://schemas.microsoft.com/office/powerpoint/2010/main" val="27649482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33</a:t>
            </a:fld>
            <a:endParaRPr lang="en-US" altLang="zh-CN" dirty="0"/>
          </a:p>
        </p:txBody>
      </p:sp>
    </p:spTree>
    <p:extLst>
      <p:ext uri="{BB962C8B-B14F-4D97-AF65-F5344CB8AC3E}">
        <p14:creationId xmlns:p14="http://schemas.microsoft.com/office/powerpoint/2010/main" val="36944436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34</a:t>
            </a:fld>
            <a:endParaRPr lang="en-US" altLang="zh-CN" dirty="0"/>
          </a:p>
        </p:txBody>
      </p:sp>
    </p:spTree>
    <p:extLst>
      <p:ext uri="{BB962C8B-B14F-4D97-AF65-F5344CB8AC3E}">
        <p14:creationId xmlns:p14="http://schemas.microsoft.com/office/powerpoint/2010/main" val="3495899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35</a:t>
            </a:fld>
            <a:endParaRPr lang="en-US" altLang="zh-CN" dirty="0"/>
          </a:p>
        </p:txBody>
      </p:sp>
    </p:spTree>
    <p:extLst>
      <p:ext uri="{BB962C8B-B14F-4D97-AF65-F5344CB8AC3E}">
        <p14:creationId xmlns:p14="http://schemas.microsoft.com/office/powerpoint/2010/main" val="15000747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40</a:t>
            </a:fld>
            <a:endParaRPr lang="en-US" altLang="zh-CN" dirty="0"/>
          </a:p>
        </p:txBody>
      </p:sp>
    </p:spTree>
    <p:extLst>
      <p:ext uri="{BB962C8B-B14F-4D97-AF65-F5344CB8AC3E}">
        <p14:creationId xmlns:p14="http://schemas.microsoft.com/office/powerpoint/2010/main" val="7659465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41</a:t>
            </a:fld>
            <a:endParaRPr lang="en-US" altLang="zh-CN" dirty="0"/>
          </a:p>
        </p:txBody>
      </p:sp>
    </p:spTree>
    <p:extLst>
      <p:ext uri="{BB962C8B-B14F-4D97-AF65-F5344CB8AC3E}">
        <p14:creationId xmlns:p14="http://schemas.microsoft.com/office/powerpoint/2010/main" val="2436405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42</a:t>
            </a:fld>
            <a:endParaRPr lang="en-US" altLang="zh-CN" dirty="0"/>
          </a:p>
        </p:txBody>
      </p:sp>
    </p:spTree>
    <p:extLst>
      <p:ext uri="{BB962C8B-B14F-4D97-AF65-F5344CB8AC3E}">
        <p14:creationId xmlns:p14="http://schemas.microsoft.com/office/powerpoint/2010/main" val="2219693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44</a:t>
            </a:fld>
            <a:endParaRPr lang="en-US" altLang="zh-CN" dirty="0"/>
          </a:p>
        </p:txBody>
      </p:sp>
    </p:spTree>
    <p:extLst>
      <p:ext uri="{BB962C8B-B14F-4D97-AF65-F5344CB8AC3E}">
        <p14:creationId xmlns:p14="http://schemas.microsoft.com/office/powerpoint/2010/main" val="38283000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46</a:t>
            </a:fld>
            <a:endParaRPr lang="en-US" altLang="zh-CN" dirty="0"/>
          </a:p>
        </p:txBody>
      </p:sp>
    </p:spTree>
    <p:extLst>
      <p:ext uri="{BB962C8B-B14F-4D97-AF65-F5344CB8AC3E}">
        <p14:creationId xmlns:p14="http://schemas.microsoft.com/office/powerpoint/2010/main" val="10460416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47</a:t>
            </a:fld>
            <a:endParaRPr lang="en-US" altLang="zh-CN" dirty="0"/>
          </a:p>
        </p:txBody>
      </p:sp>
    </p:spTree>
    <p:extLst>
      <p:ext uri="{BB962C8B-B14F-4D97-AF65-F5344CB8AC3E}">
        <p14:creationId xmlns:p14="http://schemas.microsoft.com/office/powerpoint/2010/main" val="275177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ctr"/>
            <a:r>
              <a:rPr lang="en-US" altLang="zh-CN" dirty="0"/>
              <a:t>https://www.researchgate.net/figure/Return-dispersion-idiosyncratic-volatility-and-market-volatility_fig1_258334027 ; from </a:t>
            </a:r>
            <a:r>
              <a:rPr lang="en-US" altLang="zh-CN" sz="1200" b="0" i="0" kern="1200" dirty="0" err="1">
                <a:solidFill>
                  <a:schemeClr val="tx1"/>
                </a:solidFill>
                <a:effectLst/>
                <a:latin typeface="+mn-lt"/>
                <a:ea typeface="+mn-ea"/>
                <a:cs typeface="+mn-cs"/>
              </a:rPr>
              <a:t>Riza</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Demirer</a:t>
            </a:r>
            <a:endParaRPr lang="en-US" altLang="zh-CN" sz="1200" b="0" i="0" kern="1200" dirty="0">
              <a:solidFill>
                <a:schemeClr val="tx1"/>
              </a:solidFill>
              <a:effectLst/>
              <a:latin typeface="+mn-lt"/>
              <a:ea typeface="+mn-ea"/>
              <a:cs typeface="+mn-cs"/>
            </a:endParaRPr>
          </a:p>
          <a:p>
            <a:br>
              <a:rPr lang="en-US" altLang="zh-CN" sz="1200" b="0" i="0" u="none" strike="noStrike" kern="1200" dirty="0">
                <a:solidFill>
                  <a:schemeClr val="tx1"/>
                </a:solidFill>
                <a:effectLst/>
                <a:latin typeface="+mn-lt"/>
                <a:ea typeface="+mn-ea"/>
                <a:cs typeface="+mn-cs"/>
              </a:rPr>
            </a:b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425331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48</a:t>
            </a:fld>
            <a:endParaRPr lang="en-US" altLang="zh-CN" dirty="0"/>
          </a:p>
        </p:txBody>
      </p:sp>
    </p:spTree>
    <p:extLst>
      <p:ext uri="{BB962C8B-B14F-4D97-AF65-F5344CB8AC3E}">
        <p14:creationId xmlns:p14="http://schemas.microsoft.com/office/powerpoint/2010/main" val="29235336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49</a:t>
            </a:fld>
            <a:endParaRPr lang="en-US" altLang="zh-CN" dirty="0"/>
          </a:p>
        </p:txBody>
      </p:sp>
    </p:spTree>
    <p:extLst>
      <p:ext uri="{BB962C8B-B14F-4D97-AF65-F5344CB8AC3E}">
        <p14:creationId xmlns:p14="http://schemas.microsoft.com/office/powerpoint/2010/main" val="2364542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50</a:t>
            </a:fld>
            <a:endParaRPr lang="en-US" altLang="zh-CN" dirty="0"/>
          </a:p>
        </p:txBody>
      </p:sp>
    </p:spTree>
    <p:extLst>
      <p:ext uri="{BB962C8B-B14F-4D97-AF65-F5344CB8AC3E}">
        <p14:creationId xmlns:p14="http://schemas.microsoft.com/office/powerpoint/2010/main" val="17487308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51</a:t>
            </a:fld>
            <a:endParaRPr lang="en-US" altLang="zh-CN" dirty="0"/>
          </a:p>
        </p:txBody>
      </p:sp>
    </p:spTree>
    <p:extLst>
      <p:ext uri="{BB962C8B-B14F-4D97-AF65-F5344CB8AC3E}">
        <p14:creationId xmlns:p14="http://schemas.microsoft.com/office/powerpoint/2010/main" val="32958407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52</a:t>
            </a:fld>
            <a:endParaRPr lang="en-US" altLang="zh-CN" dirty="0"/>
          </a:p>
        </p:txBody>
      </p:sp>
    </p:spTree>
    <p:extLst>
      <p:ext uri="{BB962C8B-B14F-4D97-AF65-F5344CB8AC3E}">
        <p14:creationId xmlns:p14="http://schemas.microsoft.com/office/powerpoint/2010/main" val="2713896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53</a:t>
            </a:fld>
            <a:endParaRPr lang="en-US" altLang="zh-CN" dirty="0"/>
          </a:p>
        </p:txBody>
      </p:sp>
    </p:spTree>
    <p:extLst>
      <p:ext uri="{BB962C8B-B14F-4D97-AF65-F5344CB8AC3E}">
        <p14:creationId xmlns:p14="http://schemas.microsoft.com/office/powerpoint/2010/main" val="33944684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54</a:t>
            </a:fld>
            <a:endParaRPr lang="en-US" altLang="zh-CN" dirty="0"/>
          </a:p>
        </p:txBody>
      </p:sp>
    </p:spTree>
    <p:extLst>
      <p:ext uri="{BB962C8B-B14F-4D97-AF65-F5344CB8AC3E}">
        <p14:creationId xmlns:p14="http://schemas.microsoft.com/office/powerpoint/2010/main" val="27482296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55</a:t>
            </a:fld>
            <a:endParaRPr lang="en-US" altLang="zh-CN" dirty="0"/>
          </a:p>
        </p:txBody>
      </p:sp>
    </p:spTree>
    <p:extLst>
      <p:ext uri="{BB962C8B-B14F-4D97-AF65-F5344CB8AC3E}">
        <p14:creationId xmlns:p14="http://schemas.microsoft.com/office/powerpoint/2010/main" val="2176054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From</a:t>
            </a:r>
            <a:r>
              <a:rPr lang="en-US" altLang="zh-CN" baseline="0" dirty="0"/>
              <a:t> https://www.optionstrategist.com/blog/2019/07/implied-volatility-good-predictor-actual-volatility-0902;</a:t>
            </a:r>
            <a:r>
              <a:rPr lang="en-US" altLang="zh-CN" sz="1200" b="1" i="0" u="none" strike="noStrike" kern="1200" dirty="0">
                <a:solidFill>
                  <a:schemeClr val="tx1"/>
                </a:solidFill>
                <a:effectLst/>
                <a:latin typeface="+mn-lt"/>
                <a:ea typeface="+mn-ea"/>
                <a:cs typeface="+mn-cs"/>
                <a:hlinkClick r:id="rId3"/>
              </a:rPr>
              <a:t> By Lawrence G. McMillan</a:t>
            </a:r>
            <a:r>
              <a:rPr lang="en-US" altLang="zh-CN" sz="1200" b="1" i="0" u="none" strike="noStrike" kern="1200" dirty="0">
                <a:solidFill>
                  <a:schemeClr val="tx1"/>
                </a:solidFill>
                <a:effectLst/>
                <a:latin typeface="+mn-lt"/>
                <a:ea typeface="+mn-ea"/>
                <a:cs typeface="+mn-cs"/>
              </a:rPr>
              <a:t>,</a:t>
            </a:r>
            <a:r>
              <a:rPr lang="zh-CN" altLang="en-US" sz="1200" b="1" i="0" u="none" strike="noStrike" kern="1200" dirty="0">
                <a:solidFill>
                  <a:schemeClr val="tx1"/>
                </a:solidFill>
                <a:effectLst/>
                <a:latin typeface="+mn-lt"/>
                <a:ea typeface="+mn-ea"/>
                <a:cs typeface="+mn-cs"/>
              </a:rPr>
              <a:t>大佬的</a:t>
            </a:r>
            <a:endParaRPr lang="en-US" altLang="zh-CN" sz="1200" b="1" i="0" kern="1200" dirty="0">
              <a:solidFill>
                <a:schemeClr val="tx1"/>
              </a:solidFill>
              <a:effectLst/>
              <a:latin typeface="+mn-lt"/>
              <a:ea typeface="+mn-ea"/>
              <a:cs typeface="+mn-cs"/>
            </a:endParaRPr>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1064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47598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14038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8256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D3EA3B-D2E9-4E05-9324-5750E33A8057}"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9347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25F7B9FC-308E-4EED-9694-8B2B9679C5B0}"/>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21C3027A-9D2A-4BAA-B239-0E139D761A87}"/>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21C69A76-E36E-4204-9E49-1B39B5CE26EC}"/>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424770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650580F-0FC5-421C-A7AF-81B61797A63F}"/>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6474D72B-D1D2-4DF4-AD82-9F101AC919D3}"/>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1C0081DD-3C85-49CA-8FC1-4AE4D916DF1D}"/>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402456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274638"/>
            <a:ext cx="1817687"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0" y="274638"/>
            <a:ext cx="5300663"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9E026F2-B38B-417F-B5E2-5A5BCFD1B936}"/>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5C17661E-E36A-4BA9-B0E2-E55CE737F671}"/>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B360FF63-5223-4F16-AE77-48ED3081A2B1}"/>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18395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a:lstStyle/>
          <a:p>
            <a:pPr lvl="0"/>
            <a:endParaRPr lang="en-US" noProof="0" dirty="0"/>
          </a:p>
        </p:txBody>
      </p:sp>
      <p:sp>
        <p:nvSpPr>
          <p:cNvPr id="4" name="Rectangle 5">
            <a:extLst>
              <a:ext uri="{FF2B5EF4-FFF2-40B4-BE49-F238E27FC236}">
                <a16:creationId xmlns:a16="http://schemas.microsoft.com/office/drawing/2014/main" id="{10234B0B-D158-40A3-B3B1-ABBE9AFFADF1}"/>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69273FED-B8FD-4B98-BF96-3062E98F9AF3}"/>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83DC4A31-AB51-40B9-8A6E-A0576D4307E3}"/>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213139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CBC056D-C482-4F14-9D39-D4D3D9CDD178}"/>
              </a:ext>
            </a:extLst>
          </p:cNvPr>
          <p:cNvSpPr/>
          <p:nvPr/>
        </p:nvSpPr>
        <p:spPr>
          <a:xfrm>
            <a:off x="447675" y="3086100"/>
            <a:ext cx="8240713" cy="3305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a:extLst>
              <a:ext uri="{FF2B5EF4-FFF2-40B4-BE49-F238E27FC236}">
                <a16:creationId xmlns:a16="http://schemas.microsoft.com/office/drawing/2014/main" id="{9D489756-2445-47DE-9EC0-EC2FF6EB2552}"/>
              </a:ext>
            </a:extLst>
          </p:cNvPr>
          <p:cNvSpPr>
            <a:spLocks noGrp="1"/>
          </p:cNvSpPr>
          <p:nvPr>
            <p:ph type="dt" sz="half" idx="10"/>
          </p:nvPr>
        </p:nvSpPr>
        <p:spPr/>
        <p:txBody>
          <a:bodyPr/>
          <a:lstStyle>
            <a:lvl1pPr>
              <a:defRPr>
                <a:solidFill>
                  <a:srgbClr val="9F296B"/>
                </a:solidFill>
              </a:defRPr>
            </a:lvl1pPr>
          </a:lstStyle>
          <a:p>
            <a:endParaRPr lang="en-US" altLang="zh-CN" dirty="0"/>
          </a:p>
        </p:txBody>
      </p:sp>
      <p:sp>
        <p:nvSpPr>
          <p:cNvPr id="6" name="Footer Placeholder 4">
            <a:extLst>
              <a:ext uri="{FF2B5EF4-FFF2-40B4-BE49-F238E27FC236}">
                <a16:creationId xmlns:a16="http://schemas.microsoft.com/office/drawing/2014/main" id="{CFF94A8D-9F81-4DFD-B7DF-82819DF1C8FA}"/>
              </a:ext>
            </a:extLst>
          </p:cNvPr>
          <p:cNvSpPr>
            <a:spLocks noGrp="1"/>
          </p:cNvSpPr>
          <p:nvPr>
            <p:ph type="ftr" sz="quarter" idx="11"/>
          </p:nvPr>
        </p:nvSpPr>
        <p:spPr/>
        <p:txBody>
          <a:bodyPr/>
          <a:lstStyle>
            <a:lvl1pPr>
              <a:defRPr>
                <a:solidFill>
                  <a:srgbClr val="9F296B"/>
                </a:solidFill>
              </a:defRPr>
            </a:lvl1pPr>
          </a:lstStyle>
          <a:p>
            <a:endParaRPr lang="en-US" altLang="zh-CN" dirty="0"/>
          </a:p>
        </p:txBody>
      </p:sp>
      <p:sp>
        <p:nvSpPr>
          <p:cNvPr id="7" name="Slide Number Placeholder 5">
            <a:extLst>
              <a:ext uri="{FF2B5EF4-FFF2-40B4-BE49-F238E27FC236}">
                <a16:creationId xmlns:a16="http://schemas.microsoft.com/office/drawing/2014/main" id="{50852E77-96DC-4E6A-B5D3-995509315A3D}"/>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1035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97792E0-192A-4AEA-9C90-E7D25F899B78}"/>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38D5E4BF-64A1-419B-8190-DBB43B89AD90}"/>
              </a:ext>
            </a:extLst>
          </p:cNvPr>
          <p:cNvSpPr>
            <a:spLocks noGrp="1"/>
          </p:cNvSpPr>
          <p:nvPr>
            <p:ph type="dt" sz="half" idx="10"/>
          </p:nvPr>
        </p:nvSpPr>
        <p:spPr/>
        <p:txBody>
          <a:bodyPr/>
          <a:lstStyle>
            <a:lvl1pPr>
              <a:defRPr/>
            </a:lvl1pPr>
          </a:lstStyle>
          <a:p>
            <a:endParaRPr lang="en-US" altLang="zh-CN" dirty="0"/>
          </a:p>
        </p:txBody>
      </p:sp>
      <p:sp>
        <p:nvSpPr>
          <p:cNvPr id="6" name="Footer Placeholder 4">
            <a:extLst>
              <a:ext uri="{FF2B5EF4-FFF2-40B4-BE49-F238E27FC236}">
                <a16:creationId xmlns:a16="http://schemas.microsoft.com/office/drawing/2014/main" id="{EFA38356-935C-4060-859C-5C3477FDAFF9}"/>
              </a:ext>
            </a:extLst>
          </p:cNvPr>
          <p:cNvSpPr>
            <a:spLocks noGrp="1"/>
          </p:cNvSpPr>
          <p:nvPr>
            <p:ph type="ftr" sz="quarter" idx="11"/>
          </p:nvPr>
        </p:nvSpPr>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F529659B-A8F4-4FE3-8859-CEC938650CA8}"/>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1531160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E00D5C6-FDE9-4532-81A1-180954C4C5EC}"/>
              </a:ext>
            </a:extLst>
          </p:cNvPr>
          <p:cNvSpPr>
            <a:spLocks noChangeAspect="1"/>
          </p:cNvSpPr>
          <p:nvPr/>
        </p:nvSpPr>
        <p:spPr>
          <a:xfrm>
            <a:off x="452438" y="5141913"/>
            <a:ext cx="8239125" cy="12588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Date Placeholder 3">
            <a:extLst>
              <a:ext uri="{FF2B5EF4-FFF2-40B4-BE49-F238E27FC236}">
                <a16:creationId xmlns:a16="http://schemas.microsoft.com/office/drawing/2014/main" id="{7107DC5A-AC3F-4700-9EAE-6B35D3AD93E0}"/>
              </a:ext>
            </a:extLst>
          </p:cNvPr>
          <p:cNvSpPr>
            <a:spLocks noGrp="1"/>
          </p:cNvSpPr>
          <p:nvPr>
            <p:ph type="dt" sz="half" idx="10"/>
          </p:nvPr>
        </p:nvSpPr>
        <p:spPr/>
        <p:txBody>
          <a:bodyPr/>
          <a:lstStyle>
            <a:lvl1pPr>
              <a:defRPr>
                <a:solidFill>
                  <a:srgbClr val="9F296B"/>
                </a:solidFill>
              </a:defRPr>
            </a:lvl1pPr>
          </a:lstStyle>
          <a:p>
            <a:endParaRPr lang="en-US" altLang="zh-CN" dirty="0"/>
          </a:p>
        </p:txBody>
      </p:sp>
      <p:sp>
        <p:nvSpPr>
          <p:cNvPr id="6" name="Footer Placeholder 4">
            <a:extLst>
              <a:ext uri="{FF2B5EF4-FFF2-40B4-BE49-F238E27FC236}">
                <a16:creationId xmlns:a16="http://schemas.microsoft.com/office/drawing/2014/main" id="{3AF94601-3CAE-4801-8348-A75F43152B85}"/>
              </a:ext>
            </a:extLst>
          </p:cNvPr>
          <p:cNvSpPr>
            <a:spLocks noGrp="1"/>
          </p:cNvSpPr>
          <p:nvPr>
            <p:ph type="ftr" sz="quarter" idx="11"/>
          </p:nvPr>
        </p:nvSpPr>
        <p:spPr/>
        <p:txBody>
          <a:bodyPr/>
          <a:lstStyle>
            <a:lvl1pPr>
              <a:defRPr>
                <a:solidFill>
                  <a:srgbClr val="9F296B"/>
                </a:solidFill>
              </a:defRPr>
            </a:lvl1pPr>
          </a:lstStyle>
          <a:p>
            <a:endParaRPr lang="en-US" altLang="zh-CN" dirty="0"/>
          </a:p>
        </p:txBody>
      </p:sp>
      <p:sp>
        <p:nvSpPr>
          <p:cNvPr id="7" name="Slide Number Placeholder 5">
            <a:extLst>
              <a:ext uri="{FF2B5EF4-FFF2-40B4-BE49-F238E27FC236}">
                <a16:creationId xmlns:a16="http://schemas.microsoft.com/office/drawing/2014/main" id="{D042C29D-6BA2-4B2C-B890-A1B30DCFD842}"/>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4821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914D0A-4D72-4CE8-8DAE-DBC3D03BC4F4}"/>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a:extLst>
              <a:ext uri="{FF2B5EF4-FFF2-40B4-BE49-F238E27FC236}">
                <a16:creationId xmlns:a16="http://schemas.microsoft.com/office/drawing/2014/main" id="{B82730E0-3ECD-4E39-A011-715DA6859831}"/>
              </a:ext>
            </a:extLst>
          </p:cNvPr>
          <p:cNvSpPr>
            <a:spLocks noGrp="1"/>
          </p:cNvSpPr>
          <p:nvPr>
            <p:ph type="dt" sz="half" idx="10"/>
          </p:nvPr>
        </p:nvSpPr>
        <p:spPr/>
        <p:txBody>
          <a:bodyPr/>
          <a:lstStyle>
            <a:lvl1pPr>
              <a:defRPr/>
            </a:lvl1pPr>
          </a:lstStyle>
          <a:p>
            <a:endParaRPr lang="en-US" altLang="zh-CN" dirty="0"/>
          </a:p>
        </p:txBody>
      </p:sp>
      <p:sp>
        <p:nvSpPr>
          <p:cNvPr id="7" name="Footer Placeholder 5">
            <a:extLst>
              <a:ext uri="{FF2B5EF4-FFF2-40B4-BE49-F238E27FC236}">
                <a16:creationId xmlns:a16="http://schemas.microsoft.com/office/drawing/2014/main" id="{5F562C41-65B9-4325-9935-ADDEDA708EFB}"/>
              </a:ext>
            </a:extLst>
          </p:cNvPr>
          <p:cNvSpPr>
            <a:spLocks noGrp="1"/>
          </p:cNvSpPr>
          <p:nvPr>
            <p:ph type="ftr" sz="quarter" idx="11"/>
          </p:nvPr>
        </p:nvSpPr>
        <p:spPr/>
        <p:txBody>
          <a:bodyPr/>
          <a:lstStyle>
            <a:lvl1pPr>
              <a:defRPr/>
            </a:lvl1pPr>
          </a:lstStyle>
          <a:p>
            <a:endParaRPr lang="en-US" altLang="zh-CN" dirty="0"/>
          </a:p>
        </p:txBody>
      </p:sp>
      <p:sp>
        <p:nvSpPr>
          <p:cNvPr id="8" name="Slide Number Placeholder 6">
            <a:extLst>
              <a:ext uri="{FF2B5EF4-FFF2-40B4-BE49-F238E27FC236}">
                <a16:creationId xmlns:a16="http://schemas.microsoft.com/office/drawing/2014/main" id="{B08B5E9A-78A6-465B-BD4B-38B51282763A}"/>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294892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A74C80F-A925-4B7D-8F0C-686724C7F35F}"/>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a:extLst>
              <a:ext uri="{FF2B5EF4-FFF2-40B4-BE49-F238E27FC236}">
                <a16:creationId xmlns:a16="http://schemas.microsoft.com/office/drawing/2014/main" id="{D836AD89-11CD-48B1-BC75-4B598BD8CA99}"/>
              </a:ext>
            </a:extLst>
          </p:cNvPr>
          <p:cNvSpPr>
            <a:spLocks noGrp="1"/>
          </p:cNvSpPr>
          <p:nvPr>
            <p:ph type="dt" sz="half" idx="10"/>
          </p:nvPr>
        </p:nvSpPr>
        <p:spPr/>
        <p:txBody>
          <a:bodyPr/>
          <a:lstStyle>
            <a:lvl1pPr>
              <a:defRPr/>
            </a:lvl1pPr>
          </a:lstStyle>
          <a:p>
            <a:endParaRPr lang="en-US" altLang="zh-CN" dirty="0"/>
          </a:p>
        </p:txBody>
      </p:sp>
      <p:sp>
        <p:nvSpPr>
          <p:cNvPr id="9" name="Footer Placeholder 7">
            <a:extLst>
              <a:ext uri="{FF2B5EF4-FFF2-40B4-BE49-F238E27FC236}">
                <a16:creationId xmlns:a16="http://schemas.microsoft.com/office/drawing/2014/main" id="{513CD1B2-CC7F-46F4-9642-BE477189A694}"/>
              </a:ext>
            </a:extLst>
          </p:cNvPr>
          <p:cNvSpPr>
            <a:spLocks noGrp="1"/>
          </p:cNvSpPr>
          <p:nvPr>
            <p:ph type="ftr" sz="quarter" idx="11"/>
          </p:nvPr>
        </p:nvSpPr>
        <p:spPr/>
        <p:txBody>
          <a:bodyPr/>
          <a:lstStyle>
            <a:lvl1pPr>
              <a:defRPr/>
            </a:lvl1pPr>
          </a:lstStyle>
          <a:p>
            <a:endParaRPr lang="en-US" altLang="zh-CN" dirty="0"/>
          </a:p>
        </p:txBody>
      </p:sp>
      <p:sp>
        <p:nvSpPr>
          <p:cNvPr id="10" name="Slide Number Placeholder 8">
            <a:extLst>
              <a:ext uri="{FF2B5EF4-FFF2-40B4-BE49-F238E27FC236}">
                <a16:creationId xmlns:a16="http://schemas.microsoft.com/office/drawing/2014/main" id="{9ED2359A-48E3-4871-8ED1-65672CD01F1B}"/>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122330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43377B40-E7A1-43D8-BCDC-B6F48E9316FB}"/>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442B4D78-1107-4286-A81F-F82D06A04419}"/>
              </a:ext>
            </a:extLst>
          </p:cNvPr>
          <p:cNvSpPr>
            <a:spLocks noGrp="1"/>
          </p:cNvSpPr>
          <p:nvPr>
            <p:ph type="dt" sz="half" idx="10"/>
          </p:nvPr>
        </p:nvSpPr>
        <p:spPr/>
        <p:txBody>
          <a:bodyPr/>
          <a:lstStyle>
            <a:lvl1pPr>
              <a:defRPr/>
            </a:lvl1pPr>
          </a:lstStyle>
          <a:p>
            <a:endParaRPr lang="en-US" altLang="zh-CN" dirty="0"/>
          </a:p>
        </p:txBody>
      </p:sp>
      <p:sp>
        <p:nvSpPr>
          <p:cNvPr id="5" name="Footer Placeholder 3">
            <a:extLst>
              <a:ext uri="{FF2B5EF4-FFF2-40B4-BE49-F238E27FC236}">
                <a16:creationId xmlns:a16="http://schemas.microsoft.com/office/drawing/2014/main" id="{B59E98F5-1B7D-47BF-834F-4B9B7F9106C7}"/>
              </a:ext>
            </a:extLst>
          </p:cNvPr>
          <p:cNvSpPr>
            <a:spLocks noGrp="1"/>
          </p:cNvSpPr>
          <p:nvPr>
            <p:ph type="ftr" sz="quarter" idx="11"/>
          </p:nvPr>
        </p:nvSpPr>
        <p:spPr/>
        <p:txBody>
          <a:bodyPr/>
          <a:lstStyle>
            <a:lvl1pPr>
              <a:defRPr/>
            </a:lvl1pPr>
          </a:lstStyle>
          <a:p>
            <a:endParaRPr lang="en-US" altLang="zh-CN" dirty="0"/>
          </a:p>
        </p:txBody>
      </p:sp>
      <p:sp>
        <p:nvSpPr>
          <p:cNvPr id="6" name="Slide Number Placeholder 4">
            <a:extLst>
              <a:ext uri="{FF2B5EF4-FFF2-40B4-BE49-F238E27FC236}">
                <a16:creationId xmlns:a16="http://schemas.microsoft.com/office/drawing/2014/main" id="{75F2627B-66F7-41C2-A320-E93BCA7A8A61}"/>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70430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400B4D6-3085-4240-9E01-98FB4DB6C1FD}"/>
              </a:ext>
            </a:extLst>
          </p:cNvPr>
          <p:cNvSpPr>
            <a:spLocks noGrp="1"/>
          </p:cNvSpPr>
          <p:nvPr>
            <p:ph type="dt" sz="half" idx="10"/>
          </p:nvPr>
        </p:nvSpPr>
        <p:spPr/>
        <p:txBody>
          <a:bodyPr/>
          <a:lstStyle>
            <a:lvl1pPr>
              <a:defRPr/>
            </a:lvl1pPr>
          </a:lstStyle>
          <a:p>
            <a:endParaRPr lang="en-US" altLang="zh-CN" dirty="0"/>
          </a:p>
        </p:txBody>
      </p:sp>
      <p:sp>
        <p:nvSpPr>
          <p:cNvPr id="3" name="Footer Placeholder 4">
            <a:extLst>
              <a:ext uri="{FF2B5EF4-FFF2-40B4-BE49-F238E27FC236}">
                <a16:creationId xmlns:a16="http://schemas.microsoft.com/office/drawing/2014/main" id="{6C611F8E-17AE-4591-BDFB-E40A734937C9}"/>
              </a:ext>
            </a:extLst>
          </p:cNvPr>
          <p:cNvSpPr>
            <a:spLocks noGrp="1"/>
          </p:cNvSpPr>
          <p:nvPr>
            <p:ph type="ftr" sz="quarter" idx="11"/>
          </p:nvPr>
        </p:nvSpPr>
        <p:spPr/>
        <p:txBody>
          <a:bodyPr/>
          <a:lstStyle>
            <a:lvl1pPr>
              <a:defRPr/>
            </a:lvl1pPr>
          </a:lstStyle>
          <a:p>
            <a:endParaRPr lang="en-US" altLang="zh-CN" dirty="0"/>
          </a:p>
        </p:txBody>
      </p:sp>
      <p:sp>
        <p:nvSpPr>
          <p:cNvPr id="4" name="Slide Number Placeholder 5">
            <a:extLst>
              <a:ext uri="{FF2B5EF4-FFF2-40B4-BE49-F238E27FC236}">
                <a16:creationId xmlns:a16="http://schemas.microsoft.com/office/drawing/2014/main" id="{7327149F-D758-4EB8-B472-708AFE793D41}"/>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215822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837D41D-891E-472C-93CE-63844A09EF93}"/>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C73347ED-D0F7-479D-8FD6-56395CE16874}"/>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9ED73703-9E07-4D26-8E1A-7C3DB62E8251}"/>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373513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E23B00C-A3E2-4082-9681-CCEFE4F58279}"/>
              </a:ext>
            </a:extLst>
          </p:cNvPr>
          <p:cNvSpPr>
            <a:spLocks noChangeAspect="1"/>
          </p:cNvSpPr>
          <p:nvPr/>
        </p:nvSpPr>
        <p:spPr>
          <a:xfrm>
            <a:off x="452438" y="5141913"/>
            <a:ext cx="8239125" cy="12747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601200"/>
            <a:ext cx="8240400" cy="42048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305617" y="5262295"/>
            <a:ext cx="4265327" cy="689515"/>
          </a:xfrm>
        </p:spPr>
        <p:txBody>
          <a:bodyP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Date Placeholder 4">
            <a:extLst>
              <a:ext uri="{FF2B5EF4-FFF2-40B4-BE49-F238E27FC236}">
                <a16:creationId xmlns:a16="http://schemas.microsoft.com/office/drawing/2014/main" id="{038DE053-B430-439D-A047-556344AB4637}"/>
              </a:ext>
            </a:extLst>
          </p:cNvPr>
          <p:cNvSpPr>
            <a:spLocks noGrp="1"/>
          </p:cNvSpPr>
          <p:nvPr>
            <p:ph type="dt" sz="half" idx="10"/>
          </p:nvPr>
        </p:nvSpPr>
        <p:spPr/>
        <p:txBody>
          <a:bodyPr/>
          <a:lstStyle>
            <a:lvl1pPr>
              <a:defRPr>
                <a:solidFill>
                  <a:srgbClr val="9F296B"/>
                </a:solidFill>
              </a:defRPr>
            </a:lvl1pPr>
          </a:lstStyle>
          <a:p>
            <a:endParaRPr lang="en-US" altLang="zh-CN" dirty="0"/>
          </a:p>
        </p:txBody>
      </p:sp>
      <p:sp>
        <p:nvSpPr>
          <p:cNvPr id="7" name="Footer Placeholder 5">
            <a:extLst>
              <a:ext uri="{FF2B5EF4-FFF2-40B4-BE49-F238E27FC236}">
                <a16:creationId xmlns:a16="http://schemas.microsoft.com/office/drawing/2014/main" id="{A53651E1-80F1-48B8-8AE3-BFF4841567B9}"/>
              </a:ext>
            </a:extLst>
          </p:cNvPr>
          <p:cNvSpPr>
            <a:spLocks noGrp="1"/>
          </p:cNvSpPr>
          <p:nvPr>
            <p:ph type="ftr" sz="quarter" idx="11"/>
          </p:nvPr>
        </p:nvSpPr>
        <p:spPr/>
        <p:txBody>
          <a:bodyPr/>
          <a:lstStyle>
            <a:lvl1pPr>
              <a:defRPr>
                <a:solidFill>
                  <a:srgbClr val="9F296B"/>
                </a:solidFill>
              </a:defRPr>
            </a:lvl1pPr>
          </a:lstStyle>
          <a:p>
            <a:endParaRPr lang="en-US" altLang="zh-CN" dirty="0"/>
          </a:p>
        </p:txBody>
      </p:sp>
      <p:sp>
        <p:nvSpPr>
          <p:cNvPr id="8" name="Slide Number Placeholder 6">
            <a:extLst>
              <a:ext uri="{FF2B5EF4-FFF2-40B4-BE49-F238E27FC236}">
                <a16:creationId xmlns:a16="http://schemas.microsoft.com/office/drawing/2014/main" id="{4904AC38-5ED9-486D-B291-F7DD38A3E89F}"/>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3725814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3" y="599725"/>
            <a:ext cx="8238706"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3">
            <a:extLst>
              <a:ext uri="{FF2B5EF4-FFF2-40B4-BE49-F238E27FC236}">
                <a16:creationId xmlns:a16="http://schemas.microsoft.com/office/drawing/2014/main" id="{A6C8733C-09D3-4376-98E5-1B0C54BF581F}"/>
              </a:ext>
            </a:extLst>
          </p:cNvPr>
          <p:cNvSpPr>
            <a:spLocks noGrp="1"/>
          </p:cNvSpPr>
          <p:nvPr>
            <p:ph type="dt" sz="half" idx="10"/>
          </p:nvPr>
        </p:nvSpPr>
        <p:spPr/>
        <p:txBody>
          <a:bodyPr/>
          <a:lstStyle>
            <a:lvl1pPr>
              <a:defRPr/>
            </a:lvl1pPr>
          </a:lstStyle>
          <a:p>
            <a:endParaRPr lang="en-US" altLang="zh-CN" dirty="0"/>
          </a:p>
        </p:txBody>
      </p:sp>
      <p:sp>
        <p:nvSpPr>
          <p:cNvPr id="6" name="Footer Placeholder 4">
            <a:extLst>
              <a:ext uri="{FF2B5EF4-FFF2-40B4-BE49-F238E27FC236}">
                <a16:creationId xmlns:a16="http://schemas.microsoft.com/office/drawing/2014/main" id="{67573369-5F43-419C-A089-F2FB3919C087}"/>
              </a:ext>
            </a:extLst>
          </p:cNvPr>
          <p:cNvSpPr>
            <a:spLocks noGrp="1"/>
          </p:cNvSpPr>
          <p:nvPr>
            <p:ph type="ftr" sz="quarter" idx="11"/>
          </p:nvPr>
        </p:nvSpPr>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A6E6C0D8-1176-445D-8AB3-E339C6E3AC97}"/>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3516426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7A13D59-51C9-495C-90F7-72CB9EB3899A}"/>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C59429DD-4D52-4E56-ADBB-41A084F5BDA9}"/>
              </a:ext>
            </a:extLst>
          </p:cNvPr>
          <p:cNvSpPr>
            <a:spLocks noGrp="1"/>
          </p:cNvSpPr>
          <p:nvPr>
            <p:ph type="dt" sz="half" idx="10"/>
          </p:nvPr>
        </p:nvSpPr>
        <p:spPr/>
        <p:txBody>
          <a:bodyPr/>
          <a:lstStyle>
            <a:lvl1pPr>
              <a:defRPr/>
            </a:lvl1pPr>
          </a:lstStyle>
          <a:p>
            <a:endParaRPr lang="en-US" altLang="zh-CN" dirty="0"/>
          </a:p>
        </p:txBody>
      </p:sp>
      <p:sp>
        <p:nvSpPr>
          <p:cNvPr id="6" name="Footer Placeholder 4">
            <a:extLst>
              <a:ext uri="{FF2B5EF4-FFF2-40B4-BE49-F238E27FC236}">
                <a16:creationId xmlns:a16="http://schemas.microsoft.com/office/drawing/2014/main" id="{97C377A0-61BA-4EF3-914A-B6C9AF084AFD}"/>
              </a:ext>
            </a:extLst>
          </p:cNvPr>
          <p:cNvSpPr>
            <a:spLocks noGrp="1"/>
          </p:cNvSpPr>
          <p:nvPr>
            <p:ph type="ftr" sz="quarter" idx="11"/>
          </p:nvPr>
        </p:nvSpPr>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FF621B6D-207B-4C48-B461-5784BC2ABBD3}"/>
              </a:ext>
            </a:extLst>
          </p:cNvPr>
          <p:cNvSpPr>
            <a:spLocks noGrp="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2489998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0266BF3-4818-4D48-A8C5-94D09D8EA461}"/>
              </a:ext>
            </a:extLst>
          </p:cNvPr>
          <p:cNvSpPr>
            <a:spLocks noChangeAspect="1"/>
          </p:cNvSpPr>
          <p:nvPr/>
        </p:nvSpPr>
        <p:spPr>
          <a:xfrm>
            <a:off x="6629400" y="600075"/>
            <a:ext cx="2057400" cy="5816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9774F917-976F-44C1-ABE7-7FA61DB8351D}"/>
              </a:ext>
            </a:extLst>
          </p:cNvPr>
          <p:cNvSpPr>
            <a:spLocks noGrp="1"/>
          </p:cNvSpPr>
          <p:nvPr>
            <p:ph type="dt" sz="half" idx="10"/>
          </p:nvPr>
        </p:nvSpPr>
        <p:spPr>
          <a:xfrm>
            <a:off x="6745288" y="5956300"/>
            <a:ext cx="947737" cy="365125"/>
          </a:xfrm>
        </p:spPr>
        <p:txBody>
          <a:bodyPr/>
          <a:lstStyle>
            <a:lvl1pPr>
              <a:defRPr>
                <a:solidFill>
                  <a:srgbClr val="9F296B"/>
                </a:solidFill>
              </a:defRPr>
            </a:lvl1pPr>
          </a:lstStyle>
          <a:p>
            <a:endParaRPr lang="en-US" altLang="zh-CN" dirty="0"/>
          </a:p>
        </p:txBody>
      </p:sp>
      <p:sp>
        <p:nvSpPr>
          <p:cNvPr id="6" name="Footer Placeholder 4">
            <a:extLst>
              <a:ext uri="{FF2B5EF4-FFF2-40B4-BE49-F238E27FC236}">
                <a16:creationId xmlns:a16="http://schemas.microsoft.com/office/drawing/2014/main" id="{56096EEB-181A-41EA-B6E1-D03ECAE303B1}"/>
              </a:ext>
            </a:extLst>
          </p:cNvPr>
          <p:cNvSpPr>
            <a:spLocks noGrp="1"/>
          </p:cNvSpPr>
          <p:nvPr>
            <p:ph type="ftr" sz="quarter" idx="11"/>
          </p:nvPr>
        </p:nvSpPr>
        <p:spPr>
          <a:xfrm>
            <a:off x="581025" y="5951538"/>
            <a:ext cx="5922963" cy="365125"/>
          </a:xfrm>
        </p:spPr>
        <p:txBody>
          <a:bodyPr/>
          <a:lstStyle>
            <a:lvl1pPr>
              <a:defRPr/>
            </a:lvl1pPr>
          </a:lstStyle>
          <a:p>
            <a:endParaRPr lang="en-US" altLang="zh-CN" dirty="0"/>
          </a:p>
        </p:txBody>
      </p:sp>
      <p:sp>
        <p:nvSpPr>
          <p:cNvPr id="7" name="Slide Number Placeholder 5">
            <a:extLst>
              <a:ext uri="{FF2B5EF4-FFF2-40B4-BE49-F238E27FC236}">
                <a16:creationId xmlns:a16="http://schemas.microsoft.com/office/drawing/2014/main" id="{EC39067B-680B-499D-B9E0-2980C56D0EC9}"/>
              </a:ext>
            </a:extLst>
          </p:cNvPr>
          <p:cNvSpPr>
            <a:spLocks noGrp="1"/>
          </p:cNvSpPr>
          <p:nvPr>
            <p:ph type="sldNum" sz="quarter" idx="12"/>
          </p:nvPr>
        </p:nvSpPr>
        <p:spPr/>
        <p:txBody>
          <a:bodyPr/>
          <a:lstStyle>
            <a:lvl1pPr>
              <a:defRPr>
                <a:solidFill>
                  <a:srgbClr val="9F296B"/>
                </a:solidFill>
              </a:defRPr>
            </a:lvl1pPr>
          </a:lstStyle>
          <a:p>
            <a:endParaRPr lang="en-US" altLang="zh-CN" dirty="0"/>
          </a:p>
        </p:txBody>
      </p:sp>
    </p:spTree>
    <p:extLst>
      <p:ext uri="{BB962C8B-B14F-4D97-AF65-F5344CB8AC3E}">
        <p14:creationId xmlns:p14="http://schemas.microsoft.com/office/powerpoint/2010/main" val="1736889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rtlCol="0">
            <a:normAutofit/>
          </a:bodyPr>
          <a:lstStyle/>
          <a:p>
            <a:pPr lvl="0"/>
            <a:endParaRPr lang="en-US" noProof="0" dirty="0"/>
          </a:p>
        </p:txBody>
      </p:sp>
      <p:sp>
        <p:nvSpPr>
          <p:cNvPr id="4" name="Rectangle 5">
            <a:extLst>
              <a:ext uri="{FF2B5EF4-FFF2-40B4-BE49-F238E27FC236}">
                <a16:creationId xmlns:a16="http://schemas.microsoft.com/office/drawing/2014/main" id="{CECF1ACB-EF73-4D5F-ADE4-24ED176697C7}"/>
              </a:ext>
            </a:extLst>
          </p:cNvPr>
          <p:cNvSpPr>
            <a:spLocks noGrp="1" noChangeArrowheads="1"/>
          </p:cNvSpPr>
          <p:nvPr>
            <p:ph type="dt" sz="half" idx="10"/>
          </p:nvPr>
        </p:nvSpPr>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12F0BD2C-25F2-4630-AE6E-882A09BD6BB9}"/>
              </a:ext>
            </a:extLst>
          </p:cNvPr>
          <p:cNvSpPr>
            <a:spLocks noGrp="1" noChangeArrowheads="1"/>
          </p:cNvSpPr>
          <p:nvPr>
            <p:ph type="ftr" sz="quarter" idx="11"/>
          </p:nvPr>
        </p:nvSpPr>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40481264-CF57-4579-8722-FBCA19A15E7F}"/>
              </a:ext>
            </a:extLst>
          </p:cNvPr>
          <p:cNvSpPr>
            <a:spLocks noGrp="1" noChangeArrowheads="1"/>
          </p:cNvSpPr>
          <p:nvPr>
            <p:ph type="sldNum" sz="quarter" idx="12"/>
          </p:nvPr>
        </p:nvSpPr>
        <p:spPr/>
        <p:txBody>
          <a:bodyPr/>
          <a:lstStyle>
            <a:lvl1pPr>
              <a:defRPr/>
            </a:lvl1pPr>
          </a:lstStyle>
          <a:p>
            <a:endParaRPr lang="en-US" altLang="zh-CN" dirty="0"/>
          </a:p>
        </p:txBody>
      </p:sp>
    </p:spTree>
    <p:extLst>
      <p:ext uri="{BB962C8B-B14F-4D97-AF65-F5344CB8AC3E}">
        <p14:creationId xmlns:p14="http://schemas.microsoft.com/office/powerpoint/2010/main" val="308455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C63E6E6-A5A8-4BA6-B4FB-E78D88425EDE}"/>
              </a:ext>
            </a:extLst>
          </p:cNvPr>
          <p:cNvSpPr>
            <a:spLocks noGrp="1" noChangeArrowheads="1"/>
          </p:cNvSpPr>
          <p:nvPr>
            <p:ph type="dt" sz="half" idx="10"/>
          </p:nvPr>
        </p:nvSpPr>
        <p:spPr>
          <a:ln/>
        </p:spPr>
        <p:txBody>
          <a:bodyPr/>
          <a:lstStyle>
            <a:lvl1pPr>
              <a:defRPr/>
            </a:lvl1pPr>
          </a:lstStyle>
          <a:p>
            <a:endParaRPr lang="en-US" altLang="zh-CN" dirty="0"/>
          </a:p>
        </p:txBody>
      </p:sp>
      <p:sp>
        <p:nvSpPr>
          <p:cNvPr id="5" name="Rectangle 6">
            <a:extLst>
              <a:ext uri="{FF2B5EF4-FFF2-40B4-BE49-F238E27FC236}">
                <a16:creationId xmlns:a16="http://schemas.microsoft.com/office/drawing/2014/main" id="{FC5B9430-C6C6-48D9-9EF0-E199E12431C5}"/>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6" name="Rectangle 7">
            <a:extLst>
              <a:ext uri="{FF2B5EF4-FFF2-40B4-BE49-F238E27FC236}">
                <a16:creationId xmlns:a16="http://schemas.microsoft.com/office/drawing/2014/main" id="{5553D4E4-BD2E-49C2-A66C-9370BBFEF916}"/>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3239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0"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7625"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884E11B-B7F8-49E1-B38B-1FE46BABF9D6}"/>
              </a:ext>
            </a:extLst>
          </p:cNvPr>
          <p:cNvSpPr>
            <a:spLocks noGrp="1" noChangeArrowheads="1"/>
          </p:cNvSpPr>
          <p:nvPr>
            <p:ph type="dt" sz="half" idx="10"/>
          </p:nvPr>
        </p:nvSpPr>
        <p:spPr>
          <a:ln/>
        </p:spPr>
        <p:txBody>
          <a:bodyPr/>
          <a:lstStyle>
            <a:lvl1pPr>
              <a:defRPr/>
            </a:lvl1pPr>
          </a:lstStyle>
          <a:p>
            <a:endParaRPr lang="en-US" altLang="zh-CN" dirty="0"/>
          </a:p>
        </p:txBody>
      </p:sp>
      <p:sp>
        <p:nvSpPr>
          <p:cNvPr id="6" name="Rectangle 6">
            <a:extLst>
              <a:ext uri="{FF2B5EF4-FFF2-40B4-BE49-F238E27FC236}">
                <a16:creationId xmlns:a16="http://schemas.microsoft.com/office/drawing/2014/main" id="{6E36C2F1-1F87-4F26-B221-DC99E5D9AE03}"/>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7" name="Rectangle 7">
            <a:extLst>
              <a:ext uri="{FF2B5EF4-FFF2-40B4-BE49-F238E27FC236}">
                <a16:creationId xmlns:a16="http://schemas.microsoft.com/office/drawing/2014/main" id="{D45822FD-7724-4F86-A018-325A277236F5}"/>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48164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39A82F6-AB05-438B-96F6-3A9C0470C270}"/>
              </a:ext>
            </a:extLst>
          </p:cNvPr>
          <p:cNvSpPr>
            <a:spLocks noGrp="1" noChangeArrowheads="1"/>
          </p:cNvSpPr>
          <p:nvPr>
            <p:ph type="dt" sz="half" idx="10"/>
          </p:nvPr>
        </p:nvSpPr>
        <p:spPr>
          <a:ln/>
        </p:spPr>
        <p:txBody>
          <a:bodyPr/>
          <a:lstStyle>
            <a:lvl1pPr>
              <a:defRPr/>
            </a:lvl1pPr>
          </a:lstStyle>
          <a:p>
            <a:endParaRPr lang="en-US" altLang="zh-CN" dirty="0"/>
          </a:p>
        </p:txBody>
      </p:sp>
      <p:sp>
        <p:nvSpPr>
          <p:cNvPr id="8" name="Rectangle 6">
            <a:extLst>
              <a:ext uri="{FF2B5EF4-FFF2-40B4-BE49-F238E27FC236}">
                <a16:creationId xmlns:a16="http://schemas.microsoft.com/office/drawing/2014/main" id="{4FBF094A-DC10-4579-9193-D8C4F71E0462}"/>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9" name="Rectangle 7">
            <a:extLst>
              <a:ext uri="{FF2B5EF4-FFF2-40B4-BE49-F238E27FC236}">
                <a16:creationId xmlns:a16="http://schemas.microsoft.com/office/drawing/2014/main" id="{6E9E1FC7-BA88-4DE9-9F7A-30ADDB5F7AE3}"/>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703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3843F67-37B3-4368-B1C3-5F9416732505}"/>
              </a:ext>
            </a:extLst>
          </p:cNvPr>
          <p:cNvSpPr>
            <a:spLocks noGrp="1" noChangeArrowheads="1"/>
          </p:cNvSpPr>
          <p:nvPr>
            <p:ph type="dt" sz="half" idx="10"/>
          </p:nvPr>
        </p:nvSpPr>
        <p:spPr>
          <a:ln/>
        </p:spPr>
        <p:txBody>
          <a:bodyPr/>
          <a:lstStyle>
            <a:lvl1pPr>
              <a:defRPr/>
            </a:lvl1pPr>
          </a:lstStyle>
          <a:p>
            <a:endParaRPr lang="en-US" altLang="zh-CN" dirty="0"/>
          </a:p>
        </p:txBody>
      </p:sp>
      <p:sp>
        <p:nvSpPr>
          <p:cNvPr id="4" name="Rectangle 6">
            <a:extLst>
              <a:ext uri="{FF2B5EF4-FFF2-40B4-BE49-F238E27FC236}">
                <a16:creationId xmlns:a16="http://schemas.microsoft.com/office/drawing/2014/main" id="{E4C1B649-6B44-4A40-9377-DB8E8CFBA1D7}"/>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5" name="Rectangle 7">
            <a:extLst>
              <a:ext uri="{FF2B5EF4-FFF2-40B4-BE49-F238E27FC236}">
                <a16:creationId xmlns:a16="http://schemas.microsoft.com/office/drawing/2014/main" id="{5E94A941-59D6-4FB0-AFD4-3E2F61B376D0}"/>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2132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E84359B-BA9E-4806-8894-3D14FC81BCB4}"/>
              </a:ext>
            </a:extLst>
          </p:cNvPr>
          <p:cNvSpPr>
            <a:spLocks noGrp="1" noChangeArrowheads="1"/>
          </p:cNvSpPr>
          <p:nvPr>
            <p:ph type="dt" sz="half" idx="10"/>
          </p:nvPr>
        </p:nvSpPr>
        <p:spPr>
          <a:ln/>
        </p:spPr>
        <p:txBody>
          <a:bodyPr/>
          <a:lstStyle>
            <a:lvl1pPr>
              <a:defRPr/>
            </a:lvl1pPr>
          </a:lstStyle>
          <a:p>
            <a:endParaRPr lang="en-US" altLang="zh-CN" dirty="0"/>
          </a:p>
        </p:txBody>
      </p:sp>
      <p:sp>
        <p:nvSpPr>
          <p:cNvPr id="3" name="Rectangle 6">
            <a:extLst>
              <a:ext uri="{FF2B5EF4-FFF2-40B4-BE49-F238E27FC236}">
                <a16:creationId xmlns:a16="http://schemas.microsoft.com/office/drawing/2014/main" id="{5DD8386D-BB94-4497-A13E-CF892BC32AE7}"/>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4" name="Rectangle 7">
            <a:extLst>
              <a:ext uri="{FF2B5EF4-FFF2-40B4-BE49-F238E27FC236}">
                <a16:creationId xmlns:a16="http://schemas.microsoft.com/office/drawing/2014/main" id="{84959231-951D-4089-BD6B-3D82587BC022}"/>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410053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B1CB249-0040-4A7E-8EA2-2577F02A1A4D}"/>
              </a:ext>
            </a:extLst>
          </p:cNvPr>
          <p:cNvSpPr>
            <a:spLocks noGrp="1" noChangeArrowheads="1"/>
          </p:cNvSpPr>
          <p:nvPr>
            <p:ph type="dt" sz="half" idx="10"/>
          </p:nvPr>
        </p:nvSpPr>
        <p:spPr>
          <a:ln/>
        </p:spPr>
        <p:txBody>
          <a:bodyPr/>
          <a:lstStyle>
            <a:lvl1pPr>
              <a:defRPr/>
            </a:lvl1pPr>
          </a:lstStyle>
          <a:p>
            <a:endParaRPr lang="en-US" altLang="zh-CN" dirty="0"/>
          </a:p>
        </p:txBody>
      </p:sp>
      <p:sp>
        <p:nvSpPr>
          <p:cNvPr id="6" name="Rectangle 6">
            <a:extLst>
              <a:ext uri="{FF2B5EF4-FFF2-40B4-BE49-F238E27FC236}">
                <a16:creationId xmlns:a16="http://schemas.microsoft.com/office/drawing/2014/main" id="{8FB81406-E36E-40D4-BB14-2D8DF3A3F16A}"/>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7" name="Rectangle 7">
            <a:extLst>
              <a:ext uri="{FF2B5EF4-FFF2-40B4-BE49-F238E27FC236}">
                <a16:creationId xmlns:a16="http://schemas.microsoft.com/office/drawing/2014/main" id="{F0EAFCBB-70C9-4729-8665-BD5D5C57437E}"/>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261735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992F9CE-A8A0-4442-8C8B-76AE0FED1819}"/>
              </a:ext>
            </a:extLst>
          </p:cNvPr>
          <p:cNvSpPr>
            <a:spLocks noGrp="1" noChangeArrowheads="1"/>
          </p:cNvSpPr>
          <p:nvPr>
            <p:ph type="dt" sz="half" idx="10"/>
          </p:nvPr>
        </p:nvSpPr>
        <p:spPr>
          <a:ln/>
        </p:spPr>
        <p:txBody>
          <a:bodyPr/>
          <a:lstStyle>
            <a:lvl1pPr>
              <a:defRPr/>
            </a:lvl1pPr>
          </a:lstStyle>
          <a:p>
            <a:endParaRPr lang="en-US" altLang="zh-CN" dirty="0"/>
          </a:p>
        </p:txBody>
      </p:sp>
      <p:sp>
        <p:nvSpPr>
          <p:cNvPr id="6" name="Rectangle 6">
            <a:extLst>
              <a:ext uri="{FF2B5EF4-FFF2-40B4-BE49-F238E27FC236}">
                <a16:creationId xmlns:a16="http://schemas.microsoft.com/office/drawing/2014/main" id="{F1B114AA-496D-4749-806B-70E91CAB6165}"/>
              </a:ext>
            </a:extLst>
          </p:cNvPr>
          <p:cNvSpPr>
            <a:spLocks noGrp="1" noChangeArrowheads="1"/>
          </p:cNvSpPr>
          <p:nvPr>
            <p:ph type="ftr" sz="quarter" idx="11"/>
          </p:nvPr>
        </p:nvSpPr>
        <p:spPr>
          <a:ln/>
        </p:spPr>
        <p:txBody>
          <a:bodyPr/>
          <a:lstStyle>
            <a:lvl1pPr>
              <a:defRPr/>
            </a:lvl1pPr>
          </a:lstStyle>
          <a:p>
            <a:endParaRPr lang="en-US" altLang="zh-CN" dirty="0"/>
          </a:p>
        </p:txBody>
      </p:sp>
      <p:sp>
        <p:nvSpPr>
          <p:cNvPr id="7" name="Rectangle 7">
            <a:extLst>
              <a:ext uri="{FF2B5EF4-FFF2-40B4-BE49-F238E27FC236}">
                <a16:creationId xmlns:a16="http://schemas.microsoft.com/office/drawing/2014/main" id="{98DBA757-C7A4-4CC1-A3E1-252993C55310}"/>
              </a:ext>
            </a:extLst>
          </p:cNvPr>
          <p:cNvSpPr>
            <a:spLocks noGrp="1" noChangeArrowheads="1"/>
          </p:cNvSpPr>
          <p:nvPr>
            <p:ph type="sldNum" sz="quarter" idx="12"/>
          </p:nvPr>
        </p:nvSpPr>
        <p:spPr>
          <a:ln/>
        </p:spPr>
        <p:txBody>
          <a:bodyPr/>
          <a:lstStyle>
            <a:lvl1pPr>
              <a:defRPr/>
            </a:lvl1pPr>
          </a:lstStyle>
          <a:p>
            <a:endParaRPr lang="en-US" altLang="zh-CN" dirty="0"/>
          </a:p>
        </p:txBody>
      </p:sp>
    </p:spTree>
    <p:extLst>
      <p:ext uri="{BB962C8B-B14F-4D97-AF65-F5344CB8AC3E}">
        <p14:creationId xmlns:p14="http://schemas.microsoft.com/office/powerpoint/2010/main" val="33990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CC2C7E7-5E37-4C44-A328-EF05A175918B}"/>
              </a:ext>
            </a:extLst>
          </p:cNvPr>
          <p:cNvSpPr>
            <a:spLocks noGrp="1" noChangeArrowheads="1"/>
          </p:cNvSpPr>
          <p:nvPr>
            <p:ph type="title"/>
          </p:nvPr>
        </p:nvSpPr>
        <p:spPr bwMode="auto">
          <a:xfrm>
            <a:off x="1416050" y="274638"/>
            <a:ext cx="7256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en-US" altLang="zh-CN"/>
              <a:t>Click to edit Master title style</a:t>
            </a:r>
          </a:p>
        </p:txBody>
      </p:sp>
      <p:sp>
        <p:nvSpPr>
          <p:cNvPr id="1027" name="Rectangle 4">
            <a:extLst>
              <a:ext uri="{FF2B5EF4-FFF2-40B4-BE49-F238E27FC236}">
                <a16:creationId xmlns:a16="http://schemas.microsoft.com/office/drawing/2014/main" id="{D3A67DC5-3B7A-4324-A5A3-90117C04D360}"/>
              </a:ext>
            </a:extLst>
          </p:cNvPr>
          <p:cNvSpPr>
            <a:spLocks noGrp="1" noChangeArrowheads="1"/>
          </p:cNvSpPr>
          <p:nvPr>
            <p:ph type="body" idx="1"/>
          </p:nvPr>
        </p:nvSpPr>
        <p:spPr bwMode="auto">
          <a:xfrm>
            <a:off x="1416050" y="1600200"/>
            <a:ext cx="7270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9269" name="Rectangle 5">
            <a:extLst>
              <a:ext uri="{FF2B5EF4-FFF2-40B4-BE49-F238E27FC236}">
                <a16:creationId xmlns:a16="http://schemas.microsoft.com/office/drawing/2014/main" id="{F2F76EE5-B753-4CA7-8C3D-1B8C2F7A90E5}"/>
              </a:ext>
            </a:extLst>
          </p:cNvPr>
          <p:cNvSpPr>
            <a:spLocks noGrp="1" noChangeArrowheads="1"/>
          </p:cNvSpPr>
          <p:nvPr>
            <p:ph type="dt" sz="half" idx="2"/>
          </p:nvPr>
        </p:nvSpPr>
        <p:spPr bwMode="auto">
          <a:xfrm>
            <a:off x="457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eaLnBrk="1" hangingPunct="1">
              <a:defRPr sz="1400">
                <a:ea typeface="宋体" panose="02010600030101010101" pitchFamily="2" charset="-122"/>
              </a:defRPr>
            </a:lvl1pPr>
          </a:lstStyle>
          <a:p>
            <a:endParaRPr lang="en-US" altLang="zh-CN" dirty="0"/>
          </a:p>
        </p:txBody>
      </p:sp>
      <p:sp>
        <p:nvSpPr>
          <p:cNvPr id="139270" name="Rectangle 6">
            <a:extLst>
              <a:ext uri="{FF2B5EF4-FFF2-40B4-BE49-F238E27FC236}">
                <a16:creationId xmlns:a16="http://schemas.microsoft.com/office/drawing/2014/main" id="{46475401-FE71-4C79-9F34-06453E1C50F1}"/>
              </a:ext>
            </a:extLst>
          </p:cNvPr>
          <p:cNvSpPr>
            <a:spLocks noGrp="1" noChangeArrowheads="1"/>
          </p:cNvSpPr>
          <p:nvPr>
            <p:ph type="ftr" sz="quarter" idx="3"/>
          </p:nvPr>
        </p:nvSpPr>
        <p:spPr bwMode="auto">
          <a:xfrm>
            <a:off x="3124200" y="6243638"/>
            <a:ext cx="2895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ctr" eaLnBrk="1" hangingPunct="1">
              <a:defRPr sz="1400">
                <a:ea typeface="宋体" panose="02010600030101010101" pitchFamily="2" charset="-122"/>
              </a:defRPr>
            </a:lvl1pPr>
          </a:lstStyle>
          <a:p>
            <a:endParaRPr lang="en-US" altLang="zh-CN" dirty="0"/>
          </a:p>
        </p:txBody>
      </p:sp>
      <p:sp>
        <p:nvSpPr>
          <p:cNvPr id="139271" name="Rectangle 7">
            <a:extLst>
              <a:ext uri="{FF2B5EF4-FFF2-40B4-BE49-F238E27FC236}">
                <a16:creationId xmlns:a16="http://schemas.microsoft.com/office/drawing/2014/main" id="{9DDCCC86-DBEA-45EF-B796-4489F4E6F4FF}"/>
              </a:ext>
            </a:extLst>
          </p:cNvPr>
          <p:cNvSpPr>
            <a:spLocks noGrp="1" noChangeArrowheads="1"/>
          </p:cNvSpPr>
          <p:nvPr>
            <p:ph type="sldNum" sz="quarter" idx="4"/>
          </p:nvPr>
        </p:nvSpPr>
        <p:spPr bwMode="auto">
          <a:xfrm>
            <a:off x="6553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ea typeface="宋体" panose="02010600030101010101" pitchFamily="2" charset="-122"/>
              </a:defRPr>
            </a:lvl1pPr>
          </a:lstStyle>
          <a:p>
            <a:endParaRPr lang="en-US" altLang="zh-CN" dirty="0"/>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4538" indent="-287338"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30D3B-1C83-4031-AD79-A191AB011854}"/>
              </a:ext>
            </a:extLst>
          </p:cNvPr>
          <p:cNvSpPr>
            <a:spLocks noGrp="1"/>
          </p:cNvSpPr>
          <p:nvPr>
            <p:ph type="title"/>
          </p:nvPr>
        </p:nvSpPr>
        <p:spPr>
          <a:xfrm>
            <a:off x="581025" y="687388"/>
            <a:ext cx="7989888" cy="1082675"/>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2051" name="Text Placeholder 2">
            <a:extLst>
              <a:ext uri="{FF2B5EF4-FFF2-40B4-BE49-F238E27FC236}">
                <a16:creationId xmlns:a16="http://schemas.microsoft.com/office/drawing/2014/main" id="{BD8AA193-AA6B-4235-B45A-39BF5DFFD52C}"/>
              </a:ext>
            </a:extLst>
          </p:cNvPr>
          <p:cNvSpPr>
            <a:spLocks noGrp="1" noChangeArrowheads="1"/>
          </p:cNvSpPr>
          <p:nvPr>
            <p:ph type="body" idx="1"/>
          </p:nvPr>
        </p:nvSpPr>
        <p:spPr bwMode="auto">
          <a:xfrm>
            <a:off x="581025" y="2227263"/>
            <a:ext cx="7989888"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3867727F-4BE9-47E3-8546-90622D93C393}"/>
              </a:ext>
            </a:extLst>
          </p:cNvPr>
          <p:cNvSpPr>
            <a:spLocks noGrp="1"/>
          </p:cNvSpPr>
          <p:nvPr>
            <p:ph type="dt" sz="half" idx="2"/>
          </p:nvPr>
        </p:nvSpPr>
        <p:spPr>
          <a:xfrm>
            <a:off x="5559425" y="59563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dirty="0"/>
          </a:p>
        </p:txBody>
      </p:sp>
      <p:sp>
        <p:nvSpPr>
          <p:cNvPr id="5" name="Footer Placeholder 4">
            <a:extLst>
              <a:ext uri="{FF2B5EF4-FFF2-40B4-BE49-F238E27FC236}">
                <a16:creationId xmlns:a16="http://schemas.microsoft.com/office/drawing/2014/main" id="{1D768425-6CC8-4B02-A528-AACF0DA393D6}"/>
              </a:ext>
            </a:extLst>
          </p:cNvPr>
          <p:cNvSpPr>
            <a:spLocks noGrp="1"/>
          </p:cNvSpPr>
          <p:nvPr>
            <p:ph type="ftr" sz="quarter" idx="3"/>
          </p:nvPr>
        </p:nvSpPr>
        <p:spPr>
          <a:xfrm>
            <a:off x="581025" y="5951538"/>
            <a:ext cx="48704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chemeClr val="accent2"/>
                </a:solidFill>
                <a:ea typeface="宋体" panose="02010600030101010101" pitchFamily="2" charset="-122"/>
              </a:defRPr>
            </a:lvl1pPr>
          </a:lstStyle>
          <a:p>
            <a:endParaRPr lang="en-US" altLang="zh-CN" dirty="0"/>
          </a:p>
        </p:txBody>
      </p:sp>
      <p:sp>
        <p:nvSpPr>
          <p:cNvPr id="6" name="Slide Number Placeholder 5">
            <a:extLst>
              <a:ext uri="{FF2B5EF4-FFF2-40B4-BE49-F238E27FC236}">
                <a16:creationId xmlns:a16="http://schemas.microsoft.com/office/drawing/2014/main" id="{8AA933CE-BDF2-42D1-9ED7-C8CB3D407C74}"/>
              </a:ext>
            </a:extLst>
          </p:cNvPr>
          <p:cNvSpPr>
            <a:spLocks noGrp="1"/>
          </p:cNvSpPr>
          <p:nvPr>
            <p:ph type="sldNum" sz="quarter" idx="4"/>
          </p:nvPr>
        </p:nvSpPr>
        <p:spPr>
          <a:xfrm>
            <a:off x="7800975" y="5956300"/>
            <a:ext cx="7699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dirty="0"/>
          </a:p>
        </p:txBody>
      </p:sp>
      <p:sp>
        <p:nvSpPr>
          <p:cNvPr id="9" name="Rectangle 8">
            <a:extLst>
              <a:ext uri="{FF2B5EF4-FFF2-40B4-BE49-F238E27FC236}">
                <a16:creationId xmlns:a16="http://schemas.microsoft.com/office/drawing/2014/main" id="{EE7B9FE2-6DCF-4549-9BD9-5FCE61EA9967}"/>
              </a:ext>
            </a:extLst>
          </p:cNvPr>
          <p:cNvSpPr/>
          <p:nvPr/>
        </p:nvSpPr>
        <p:spPr>
          <a:xfrm>
            <a:off x="447675" y="441325"/>
            <a:ext cx="2720975" cy="107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882CB035-AFB5-4665-8B10-C6C75139940D}"/>
              </a:ext>
            </a:extLst>
          </p:cNvPr>
          <p:cNvSpPr/>
          <p:nvPr/>
        </p:nvSpPr>
        <p:spPr>
          <a:xfrm>
            <a:off x="5975350" y="441325"/>
            <a:ext cx="2711450" cy="1079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E44B9003-F541-4DDD-BFC3-AC0C55062888}"/>
              </a:ext>
            </a:extLst>
          </p:cNvPr>
          <p:cNvSpPr/>
          <p:nvPr/>
        </p:nvSpPr>
        <p:spPr>
          <a:xfrm>
            <a:off x="3216275" y="441325"/>
            <a:ext cx="2711450" cy="1079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7" r:id="rId7"/>
    <p:sldLayoutId id="2147483715" r:id="rId8"/>
    <p:sldLayoutId id="2147483708" r:id="rId9"/>
    <p:sldLayoutId id="2147483716" r:id="rId10"/>
    <p:sldLayoutId id="2147483717" r:id="rId11"/>
    <p:sldLayoutId id="2147483718" r:id="rId12"/>
  </p:sldLayoutIdLst>
  <p:txStyles>
    <p:titleStyle>
      <a:lvl1pPr algn="l" defTabSz="457200" rtl="0" fontAlgn="base">
        <a:spcBef>
          <a:spcPct val="0"/>
        </a:spcBef>
        <a:spcAft>
          <a:spcPct val="0"/>
        </a:spcAft>
        <a:defRPr sz="2800" kern="1200" cap="all">
          <a:solidFill>
            <a:schemeClr val="bg1"/>
          </a:solidFill>
          <a:latin typeface="+mj-lt"/>
          <a:ea typeface="+mj-ea"/>
          <a:cs typeface="+mj-cs"/>
        </a:defRPr>
      </a:lvl1pPr>
      <a:lvl2pPr algn="l" defTabSz="457200" rtl="0" fontAlgn="base">
        <a:spcBef>
          <a:spcPct val="0"/>
        </a:spcBef>
        <a:spcAft>
          <a:spcPct val="0"/>
        </a:spcAft>
        <a:defRPr sz="2800">
          <a:solidFill>
            <a:schemeClr val="bg1"/>
          </a:solidFill>
          <a:latin typeface="Gill Sans MT" panose="020B0502020104020203" pitchFamily="34" charset="0"/>
        </a:defRPr>
      </a:lvl2pPr>
      <a:lvl3pPr algn="l" defTabSz="457200" rtl="0" fontAlgn="base">
        <a:spcBef>
          <a:spcPct val="0"/>
        </a:spcBef>
        <a:spcAft>
          <a:spcPct val="0"/>
        </a:spcAft>
        <a:defRPr sz="2800">
          <a:solidFill>
            <a:schemeClr val="bg1"/>
          </a:solidFill>
          <a:latin typeface="Gill Sans MT" panose="020B0502020104020203" pitchFamily="34" charset="0"/>
        </a:defRPr>
      </a:lvl3pPr>
      <a:lvl4pPr algn="l" defTabSz="457200" rtl="0" fontAlgn="base">
        <a:spcBef>
          <a:spcPct val="0"/>
        </a:spcBef>
        <a:spcAft>
          <a:spcPct val="0"/>
        </a:spcAft>
        <a:defRPr sz="2800">
          <a:solidFill>
            <a:schemeClr val="bg1"/>
          </a:solidFill>
          <a:latin typeface="Gill Sans MT" panose="020B0502020104020203" pitchFamily="34" charset="0"/>
        </a:defRPr>
      </a:lvl4pPr>
      <a:lvl5pPr algn="l" defTabSz="457200" rtl="0" fontAlgn="base">
        <a:spcBef>
          <a:spcPct val="0"/>
        </a:spcBef>
        <a:spcAft>
          <a:spcPct val="0"/>
        </a:spcAft>
        <a:defRPr sz="2800">
          <a:solidFill>
            <a:schemeClr val="bg1"/>
          </a:solidFill>
          <a:latin typeface="Gill Sans MT" panose="020B0502020104020203"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image" Target="../media/image37.png"/></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C731E8-2371-4312-B63C-195E8B89ACA3}"/>
              </a:ext>
            </a:extLst>
          </p:cNvPr>
          <p:cNvSpPr>
            <a:spLocks noGrp="1"/>
          </p:cNvSpPr>
          <p:nvPr>
            <p:ph type="ctrTitle"/>
          </p:nvPr>
        </p:nvSpPr>
        <p:spPr>
          <a:xfrm>
            <a:off x="570055" y="1284502"/>
            <a:ext cx="7989888" cy="1447800"/>
          </a:xfrm>
        </p:spPr>
        <p:txBody>
          <a:bodyPr>
            <a:normAutofit/>
          </a:bodyPr>
          <a:lstStyle/>
          <a:p>
            <a:pPr defTabSz="440279" fontAlgn="auto">
              <a:spcAft>
                <a:spcPts val="0"/>
              </a:spcAft>
              <a:defRPr/>
            </a:pPr>
            <a:r>
              <a:rPr lang="en-US" altLang="zh-CN" dirty="0">
                <a:latin typeface="Times New Roman" panose="02020603050405020304" pitchFamily="18" charset="0"/>
                <a:cs typeface="Times New Roman" panose="02020603050405020304" pitchFamily="18" charset="0"/>
              </a:rPr>
              <a:t>Chapter 14.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Time series models 3</a:t>
            </a:r>
            <a:endParaRPr lang="zh-CN" altLang="en-US" dirty="0">
              <a:latin typeface="Times New Roman" panose="02020603050405020304" pitchFamily="18" charset="0"/>
              <a:cs typeface="Times New Roman" panose="02020603050405020304" pitchFamily="18" charset="0"/>
            </a:endParaRPr>
          </a:p>
        </p:txBody>
      </p:sp>
      <p:sp>
        <p:nvSpPr>
          <p:cNvPr id="5" name="副标题 4">
            <a:extLst>
              <a:ext uri="{FF2B5EF4-FFF2-40B4-BE49-F238E27FC236}">
                <a16:creationId xmlns:a16="http://schemas.microsoft.com/office/drawing/2014/main" id="{42D07485-8F8C-4CD4-BDAB-0CE0C51A61B5}"/>
              </a:ext>
            </a:extLst>
          </p:cNvPr>
          <p:cNvSpPr>
            <a:spLocks noGrp="1"/>
          </p:cNvSpPr>
          <p:nvPr>
            <p:ph type="subTitle" idx="1"/>
          </p:nvPr>
        </p:nvSpPr>
        <p:spPr>
          <a:xfrm>
            <a:off x="556360" y="796132"/>
            <a:ext cx="7989888" cy="569912"/>
          </a:xfrm>
        </p:spPr>
        <p:txBody>
          <a:bodyPr rtlCol="0">
            <a:normAutofit/>
          </a:bodyPr>
          <a:lstStyle/>
          <a:p>
            <a:pPr defTabSz="440279" fontAlgn="auto">
              <a:spcAft>
                <a:spcPts val="578"/>
              </a:spcAft>
              <a:buFont typeface="Wingdings 2" panose="05020102010507070707" pitchFamily="18" charset="2"/>
              <a:buNone/>
              <a:defRPr/>
            </a:pPr>
            <a:r>
              <a:rPr lang="en-US" altLang="zh-CN" sz="2400" dirty="0">
                <a:latin typeface="Times New Roman" panose="02020603050405020304" pitchFamily="18" charset="0"/>
                <a:cs typeface="Times New Roman" panose="02020603050405020304" pitchFamily="18" charset="0"/>
              </a:rPr>
              <a:t>Financial Econometrics</a:t>
            </a:r>
            <a:endParaRPr lang="zh-CN" altLang="en-US" sz="2800" dirty="0">
              <a:latin typeface="Times New Roman" panose="02020603050405020304" pitchFamily="18" charset="0"/>
              <a:cs typeface="Times New Roman" panose="02020603050405020304" pitchFamily="18" charset="0"/>
            </a:endParaRPr>
          </a:p>
        </p:txBody>
      </p:sp>
      <p:sp>
        <p:nvSpPr>
          <p:cNvPr id="13316" name="文本框 5">
            <a:extLst>
              <a:ext uri="{FF2B5EF4-FFF2-40B4-BE49-F238E27FC236}">
                <a16:creationId xmlns:a16="http://schemas.microsoft.com/office/drawing/2014/main" id="{F5AE09BA-607F-41AD-A235-19F778E68D21}"/>
              </a:ext>
            </a:extLst>
          </p:cNvPr>
          <p:cNvSpPr txBox="1">
            <a:spLocks noChangeArrowheads="1"/>
          </p:cNvSpPr>
          <p:nvPr/>
        </p:nvSpPr>
        <p:spPr bwMode="auto">
          <a:xfrm>
            <a:off x="719138" y="3429000"/>
            <a:ext cx="7705725" cy="214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defRPr/>
            </a:pPr>
            <a:endParaRPr lang="en-US" altLang="zh-CN" sz="2667" dirty="0">
              <a:solidFill>
                <a:schemeClr val="bg1"/>
              </a:solidFill>
              <a:latin typeface="Times New Roman" panose="02020603050405020304" pitchFamily="18" charset="0"/>
              <a:cs typeface="Times New Roman" panose="02020603050405020304" pitchFamily="18" charset="0"/>
            </a:endParaRPr>
          </a:p>
          <a:p>
            <a:pPr algn="ctr" eaLnBrk="1" hangingPunct="1">
              <a:defRPr/>
            </a:pPr>
            <a:r>
              <a:rPr lang="en-US" altLang="zh-CN" sz="2667" dirty="0">
                <a:solidFill>
                  <a:schemeClr val="bg1"/>
                </a:solidFill>
                <a:latin typeface="Times New Roman" panose="02020603050405020304" pitchFamily="18" charset="0"/>
                <a:cs typeface="Times New Roman" panose="02020603050405020304" pitchFamily="18" charset="0"/>
              </a:rPr>
              <a:t>Department of financial engineering</a:t>
            </a:r>
          </a:p>
          <a:p>
            <a:pPr algn="ctr" eaLnBrk="1" hangingPunct="1">
              <a:defRPr/>
            </a:pPr>
            <a:r>
              <a:rPr lang="en-US" altLang="zh-CN" sz="2667" dirty="0" err="1">
                <a:solidFill>
                  <a:schemeClr val="bg1"/>
                </a:solidFill>
                <a:latin typeface="Times New Roman" panose="02020603050405020304" pitchFamily="18" charset="0"/>
                <a:cs typeface="Times New Roman" panose="02020603050405020304" pitchFamily="18" charset="0"/>
              </a:rPr>
              <a:t>Zhongnan</a:t>
            </a:r>
            <a:r>
              <a:rPr lang="en-US" altLang="zh-CN" sz="2667" dirty="0">
                <a:solidFill>
                  <a:schemeClr val="bg1"/>
                </a:solidFill>
                <a:latin typeface="Times New Roman" panose="02020603050405020304" pitchFamily="18" charset="0"/>
                <a:cs typeface="Times New Roman" panose="02020603050405020304" pitchFamily="18" charset="0"/>
              </a:rPr>
              <a:t> university of economics and law</a:t>
            </a:r>
          </a:p>
          <a:p>
            <a:pPr algn="ctr" eaLnBrk="1" hangingPunct="1">
              <a:defRPr/>
            </a:pPr>
            <a:r>
              <a:rPr lang="en-US" altLang="zh-CN" sz="2667" dirty="0">
                <a:solidFill>
                  <a:schemeClr val="bg1"/>
                </a:solidFill>
                <a:latin typeface="Times New Roman" panose="02020603050405020304" pitchFamily="18" charset="0"/>
                <a:cs typeface="Times New Roman" panose="02020603050405020304" pitchFamily="18" charset="0"/>
              </a:rPr>
              <a:t>Xu </a:t>
            </a:r>
            <a:r>
              <a:rPr lang="en-US" altLang="zh-CN" sz="2667" dirty="0" err="1">
                <a:solidFill>
                  <a:schemeClr val="bg1"/>
                </a:solidFill>
                <a:latin typeface="Times New Roman" panose="02020603050405020304" pitchFamily="18" charset="0"/>
                <a:cs typeface="Times New Roman" panose="02020603050405020304" pitchFamily="18" charset="0"/>
              </a:rPr>
              <a:t>Yonghao</a:t>
            </a:r>
            <a:r>
              <a:rPr lang="en-US" altLang="zh-CN" sz="2667" dirty="0">
                <a:solidFill>
                  <a:schemeClr val="bg1"/>
                </a:solidFill>
                <a:latin typeface="Times New Roman" panose="02020603050405020304" pitchFamily="18" charset="0"/>
                <a:cs typeface="Times New Roman" panose="02020603050405020304" pitchFamily="18" charset="0"/>
              </a:rPr>
              <a:t> </a:t>
            </a:r>
          </a:p>
          <a:p>
            <a:pPr algn="ctr" eaLnBrk="1" hangingPunct="1">
              <a:defRPr/>
            </a:pPr>
            <a:endParaRPr lang="zh-CN" altLang="en-US" sz="26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2.2 What determines the volatility?</a:t>
            </a: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9</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5" name="矩形 4"/>
          <p:cNvSpPr/>
          <p:nvPr/>
        </p:nvSpPr>
        <p:spPr>
          <a:xfrm>
            <a:off x="822080" y="1978759"/>
            <a:ext cx="7499840" cy="3936142"/>
          </a:xfrm>
          <a:prstGeom prst="rect">
            <a:avLst/>
          </a:prstGeom>
        </p:spPr>
        <p:txBody>
          <a:bodyPr wrap="square">
            <a:spAutoFit/>
          </a:bodyPr>
          <a:lstStyle/>
          <a:p>
            <a:pPr marL="214313" indent="-214313">
              <a:lnSpc>
                <a:spcPct val="150000"/>
              </a:lnSpc>
              <a:buFont typeface="Arial" panose="020B0604020202020204" pitchFamily="34" charset="0"/>
              <a:buChar char="•"/>
              <a:defRPr/>
            </a:pPr>
            <a:endParaRPr lang="en-US" altLang="zh-CN" sz="1200" b="1" dirty="0">
              <a:solidFill>
                <a:prstClr val="black"/>
              </a:solidFill>
            </a:endParaRPr>
          </a:p>
          <a:p>
            <a:pPr marL="214313" indent="-214313">
              <a:lnSpc>
                <a:spcPct val="150000"/>
              </a:lnSpc>
              <a:buFont typeface="Arial" panose="020B0604020202020204" pitchFamily="34" charset="0"/>
              <a:buChar char="•"/>
              <a:defRPr/>
            </a:pPr>
            <a:r>
              <a:rPr lang="en-US" altLang="zh-CN" sz="1200" b="1" dirty="0">
                <a:solidFill>
                  <a:prstClr val="black"/>
                </a:solidFill>
              </a:rPr>
              <a:t>Past Vol</a:t>
            </a:r>
          </a:p>
          <a:p>
            <a:pPr marL="214313" indent="-214313">
              <a:lnSpc>
                <a:spcPct val="150000"/>
              </a:lnSpc>
              <a:buFont typeface="Arial" panose="020B0604020202020204" pitchFamily="34" charset="0"/>
              <a:buChar char="•"/>
              <a:defRPr/>
            </a:pPr>
            <a:r>
              <a:rPr lang="en-US" altLang="zh-CN" sz="1200" b="1" dirty="0">
                <a:solidFill>
                  <a:prstClr val="black"/>
                </a:solidFill>
              </a:rPr>
              <a:t>Turnover</a:t>
            </a:r>
          </a:p>
          <a:p>
            <a:pPr marL="214313" indent="-214313">
              <a:lnSpc>
                <a:spcPct val="150000"/>
              </a:lnSpc>
              <a:buFont typeface="Arial" panose="020B0604020202020204" pitchFamily="34" charset="0"/>
              <a:buChar char="•"/>
              <a:defRPr/>
            </a:pPr>
            <a:r>
              <a:rPr lang="en-US" altLang="zh-CN" sz="1200" b="1" dirty="0">
                <a:solidFill>
                  <a:prstClr val="black"/>
                </a:solidFill>
              </a:rPr>
              <a:t>Profitability</a:t>
            </a:r>
          </a:p>
          <a:p>
            <a:pPr marL="214313" indent="-214313">
              <a:lnSpc>
                <a:spcPct val="150000"/>
              </a:lnSpc>
              <a:buFont typeface="Arial" panose="020B0604020202020204" pitchFamily="34" charset="0"/>
              <a:buChar char="•"/>
              <a:defRPr/>
            </a:pPr>
            <a:r>
              <a:rPr lang="en-US" altLang="zh-CN" sz="1200" b="1" dirty="0">
                <a:solidFill>
                  <a:prstClr val="black"/>
                </a:solidFill>
              </a:rPr>
              <a:t>Debt</a:t>
            </a:r>
          </a:p>
          <a:p>
            <a:pPr marL="214313" indent="-214313">
              <a:lnSpc>
                <a:spcPct val="150000"/>
              </a:lnSpc>
              <a:buFont typeface="Arial" panose="020B0604020202020204" pitchFamily="34" charset="0"/>
              <a:buChar char="•"/>
              <a:defRPr/>
            </a:pPr>
            <a:r>
              <a:rPr lang="en-US" altLang="zh-CN" sz="1200" b="1" dirty="0">
                <a:solidFill>
                  <a:prstClr val="black"/>
                </a:solidFill>
              </a:rPr>
              <a:t>Asset</a:t>
            </a:r>
          </a:p>
          <a:p>
            <a:pPr marL="214313" indent="-214313">
              <a:lnSpc>
                <a:spcPct val="150000"/>
              </a:lnSpc>
              <a:buFont typeface="Arial" panose="020B0604020202020204" pitchFamily="34" charset="0"/>
              <a:buChar char="•"/>
              <a:defRPr/>
            </a:pPr>
            <a:r>
              <a:rPr lang="en-US" altLang="zh-CN" sz="1200" b="1" dirty="0">
                <a:solidFill>
                  <a:prstClr val="black"/>
                </a:solidFill>
              </a:rPr>
              <a:t>Innovation</a:t>
            </a:r>
          </a:p>
          <a:p>
            <a:pPr marL="214313" indent="-214313">
              <a:lnSpc>
                <a:spcPct val="150000"/>
              </a:lnSpc>
              <a:buFont typeface="Arial" panose="020B0604020202020204" pitchFamily="34" charset="0"/>
              <a:buChar char="•"/>
              <a:defRPr/>
            </a:pPr>
            <a:r>
              <a:rPr lang="en-US" altLang="zh-CN" sz="1200" b="1" dirty="0">
                <a:solidFill>
                  <a:prstClr val="black"/>
                </a:solidFill>
              </a:rPr>
              <a:t>Trading Cost </a:t>
            </a:r>
          </a:p>
          <a:p>
            <a:pPr marL="214313" indent="-214313">
              <a:lnSpc>
                <a:spcPct val="150000"/>
              </a:lnSpc>
              <a:buFont typeface="Arial" panose="020B0604020202020204" pitchFamily="34" charset="0"/>
              <a:buChar char="•"/>
              <a:defRPr/>
            </a:pPr>
            <a:endParaRPr lang="en-US" altLang="zh-CN" sz="1200" b="1" dirty="0">
              <a:solidFill>
                <a:prstClr val="black"/>
              </a:solidFill>
            </a:endParaRPr>
          </a:p>
          <a:p>
            <a:pPr marL="214313" indent="-214313">
              <a:lnSpc>
                <a:spcPct val="150000"/>
              </a:lnSpc>
              <a:buFont typeface="Arial" panose="020B0604020202020204" pitchFamily="34" charset="0"/>
              <a:buChar char="•"/>
              <a:defRPr/>
            </a:pPr>
            <a:endParaRPr lang="en-US" altLang="zh-CN" sz="1200" b="1" dirty="0">
              <a:solidFill>
                <a:prstClr val="black"/>
              </a:solidFill>
            </a:endParaRPr>
          </a:p>
          <a:p>
            <a:pPr marL="214313" indent="-214313">
              <a:lnSpc>
                <a:spcPct val="150000"/>
              </a:lnSpc>
              <a:buFont typeface="Arial" panose="020B0604020202020204" pitchFamily="34" charset="0"/>
              <a:buChar char="•"/>
              <a:defRPr/>
            </a:pPr>
            <a:endParaRPr lang="en-US" altLang="zh-CN" sz="1200" b="1" dirty="0">
              <a:solidFill>
                <a:prstClr val="black"/>
              </a:solidFill>
            </a:endParaRPr>
          </a:p>
          <a:p>
            <a:pPr marL="214313" indent="-214313">
              <a:lnSpc>
                <a:spcPct val="150000"/>
              </a:lnSpc>
              <a:buFont typeface="Arial" panose="020B0604020202020204" pitchFamily="34" charset="0"/>
              <a:buChar char="•"/>
              <a:defRPr/>
            </a:pPr>
            <a:endParaRPr lang="en-US" altLang="zh-CN" sz="1200" b="1" dirty="0">
              <a:solidFill>
                <a:prstClr val="black"/>
              </a:solidFill>
            </a:endParaRPr>
          </a:p>
          <a:p>
            <a:pPr marL="214313" indent="-214313">
              <a:lnSpc>
                <a:spcPct val="150000"/>
              </a:lnSpc>
              <a:buFont typeface="Arial" panose="020B0604020202020204" pitchFamily="34" charset="0"/>
              <a:buChar char="•"/>
              <a:defRPr/>
            </a:pPr>
            <a:endParaRPr lang="en-US" altLang="zh-CN" sz="1200" dirty="0">
              <a:solidFill>
                <a:prstClr val="black"/>
              </a:solidFill>
            </a:endParaRPr>
          </a:p>
          <a:p>
            <a:pPr marL="214313" indent="-214313">
              <a:lnSpc>
                <a:spcPct val="150000"/>
              </a:lnSpc>
              <a:buFont typeface="Arial" panose="020B0604020202020204" pitchFamily="34" charset="0"/>
              <a:buChar char="•"/>
              <a:defRPr/>
            </a:pPr>
            <a:endParaRPr lang="en-US" altLang="zh-CN" sz="1200" dirty="0">
              <a:solidFill>
                <a:prstClr val="black"/>
              </a:solidFill>
            </a:endParaRPr>
          </a:p>
        </p:txBody>
      </p:sp>
    </p:spTree>
    <p:extLst>
      <p:ext uri="{BB962C8B-B14F-4D97-AF65-F5344CB8AC3E}">
        <p14:creationId xmlns:p14="http://schemas.microsoft.com/office/powerpoint/2010/main" val="4276812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2.3 The impacts of volatility</a:t>
            </a: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10</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5" name="矩形 4"/>
          <p:cNvSpPr/>
          <p:nvPr/>
        </p:nvSpPr>
        <p:spPr>
          <a:xfrm>
            <a:off x="822080" y="1978759"/>
            <a:ext cx="7499840" cy="5045099"/>
          </a:xfrm>
          <a:prstGeom prst="rect">
            <a:avLst/>
          </a:prstGeom>
        </p:spPr>
        <p:txBody>
          <a:bodyPr wrap="square">
            <a:spAutoFit/>
          </a:bodyPr>
          <a:lstStyle/>
          <a:p>
            <a:pPr marL="214313" indent="-214313">
              <a:lnSpc>
                <a:spcPct val="150000"/>
              </a:lnSpc>
              <a:buFont typeface="Arial" panose="020B0604020202020204" pitchFamily="34" charset="0"/>
              <a:buChar char="•"/>
              <a:defRPr/>
            </a:pPr>
            <a:r>
              <a:rPr lang="en-US" altLang="zh-CN" sz="1200" dirty="0">
                <a:solidFill>
                  <a:prstClr val="black"/>
                </a:solidFill>
                <a:latin typeface="Times New Roman" panose="02020603050405020304" pitchFamily="18" charset="0"/>
                <a:cs typeface="Times New Roman" panose="02020603050405020304" pitchFamily="18" charset="0"/>
              </a:rPr>
              <a:t>Return (Idiosyncratic Volatility Puzzle)</a:t>
            </a:r>
          </a:p>
          <a:p>
            <a:pPr marL="214313"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a:p>
            <a:pPr marL="557213" lvl="1" indent="-214313">
              <a:lnSpc>
                <a:spcPct val="150000"/>
              </a:lnSpc>
              <a:buFont typeface="Arial" panose="020B0604020202020204" pitchFamily="34" charset="0"/>
              <a:buChar char="•"/>
              <a:defRPr/>
            </a:pPr>
            <a:r>
              <a:rPr lang="en-US" altLang="zh-CN" sz="1200" dirty="0">
                <a:solidFill>
                  <a:prstClr val="black"/>
                </a:solidFill>
                <a:latin typeface="Times New Roman" panose="02020603050405020304" pitchFamily="18" charset="0"/>
                <a:cs typeface="Times New Roman" panose="02020603050405020304" pitchFamily="18" charset="0"/>
              </a:rPr>
              <a:t>No relation: A more recent study finding no relation is Bali and </a:t>
            </a:r>
            <a:r>
              <a:rPr lang="en-US" altLang="zh-CN" sz="1200" dirty="0" err="1">
                <a:solidFill>
                  <a:prstClr val="black"/>
                </a:solidFill>
                <a:latin typeface="Times New Roman" panose="02020603050405020304" pitchFamily="18" charset="0"/>
                <a:cs typeface="Times New Roman" panose="02020603050405020304" pitchFamily="18" charset="0"/>
              </a:rPr>
              <a:t>Cakici</a:t>
            </a:r>
            <a:r>
              <a:rPr lang="en-US" altLang="zh-CN" sz="1200" dirty="0">
                <a:solidFill>
                  <a:prstClr val="black"/>
                </a:solidFill>
                <a:latin typeface="Times New Roman" panose="02020603050405020304" pitchFamily="18" charset="0"/>
                <a:cs typeface="Times New Roman" panose="02020603050405020304" pitchFamily="18" charset="0"/>
              </a:rPr>
              <a:t> (2008).</a:t>
            </a:r>
          </a:p>
          <a:p>
            <a:pPr marL="557213" lvl="1" indent="-214313">
              <a:lnSpc>
                <a:spcPct val="150000"/>
              </a:lnSpc>
              <a:buFont typeface="Arial" panose="020B0604020202020204" pitchFamily="34" charset="0"/>
              <a:buChar char="•"/>
              <a:defRPr/>
            </a:pPr>
            <a:r>
              <a:rPr lang="en-US" altLang="zh-CN" sz="1200" dirty="0">
                <a:solidFill>
                  <a:prstClr val="black"/>
                </a:solidFill>
                <a:latin typeface="Times New Roman" panose="02020603050405020304" pitchFamily="18" charset="0"/>
                <a:cs typeface="Times New Roman" panose="02020603050405020304" pitchFamily="18" charset="0"/>
              </a:rPr>
              <a:t>Negative relation: Recent empirical research on this topic, beginning notably with </a:t>
            </a:r>
            <a:r>
              <a:rPr lang="en-US" altLang="zh-CN" sz="1200" dirty="0" err="1">
                <a:solidFill>
                  <a:prstClr val="black"/>
                </a:solidFill>
                <a:latin typeface="Times New Roman" panose="02020603050405020304" pitchFamily="18" charset="0"/>
                <a:cs typeface="Times New Roman" panose="02020603050405020304" pitchFamily="18" charset="0"/>
              </a:rPr>
              <a:t>Ang</a:t>
            </a:r>
            <a:r>
              <a:rPr lang="en-US" altLang="zh-CN" sz="1200" dirty="0">
                <a:solidFill>
                  <a:prstClr val="black"/>
                </a:solidFill>
                <a:latin typeface="Times New Roman" panose="02020603050405020304" pitchFamily="18" charset="0"/>
                <a:cs typeface="Times New Roman" panose="02020603050405020304" pitchFamily="18" charset="0"/>
              </a:rPr>
              <a:t> et al. (2006), instead tends to find a negative relation between expected return. Also in Chen et al. (2012).</a:t>
            </a:r>
          </a:p>
          <a:p>
            <a:pPr marL="557213" lvl="1" indent="-214313">
              <a:lnSpc>
                <a:spcPct val="150000"/>
              </a:lnSpc>
              <a:buFont typeface="Arial" panose="020B0604020202020204" pitchFamily="34" charset="0"/>
              <a:buChar char="•"/>
              <a:defRPr/>
            </a:pPr>
            <a:r>
              <a:rPr lang="en-US" altLang="zh-CN" sz="1200" dirty="0">
                <a:solidFill>
                  <a:prstClr val="black"/>
                </a:solidFill>
                <a:latin typeface="Times New Roman" panose="02020603050405020304" pitchFamily="18" charset="0"/>
                <a:cs typeface="Times New Roman" panose="02020603050405020304" pitchFamily="18" charset="0"/>
              </a:rPr>
              <a:t>Positive relation: positive relation are provided in, for example, Merton (1987), </a:t>
            </a:r>
            <a:r>
              <a:rPr lang="en-US" altLang="zh-CN" sz="1200" dirty="0" err="1">
                <a:solidFill>
                  <a:prstClr val="black"/>
                </a:solidFill>
                <a:latin typeface="Times New Roman" panose="02020603050405020304" pitchFamily="18" charset="0"/>
                <a:cs typeface="Times New Roman" panose="02020603050405020304" pitchFamily="18" charset="0"/>
              </a:rPr>
              <a:t>Barberis</a:t>
            </a:r>
            <a:r>
              <a:rPr lang="en-US" altLang="zh-CN" sz="1200" dirty="0">
                <a:solidFill>
                  <a:prstClr val="black"/>
                </a:solidFill>
                <a:latin typeface="Times New Roman" panose="02020603050405020304" pitchFamily="18" charset="0"/>
                <a:cs typeface="Times New Roman" panose="02020603050405020304" pitchFamily="18" charset="0"/>
              </a:rPr>
              <a:t> and Huang (2001), </a:t>
            </a:r>
            <a:r>
              <a:rPr lang="en-US" altLang="zh-CN" sz="1200" dirty="0" err="1">
                <a:solidFill>
                  <a:prstClr val="black"/>
                </a:solidFill>
                <a:latin typeface="Times New Roman" panose="02020603050405020304" pitchFamily="18" charset="0"/>
                <a:cs typeface="Times New Roman" panose="02020603050405020304" pitchFamily="18" charset="0"/>
              </a:rPr>
              <a:t>Malkiel</a:t>
            </a:r>
            <a:r>
              <a:rPr lang="en-US" altLang="zh-CN" sz="1200" dirty="0">
                <a:solidFill>
                  <a:prstClr val="black"/>
                </a:solidFill>
                <a:latin typeface="Times New Roman" panose="02020603050405020304" pitchFamily="18" charset="0"/>
                <a:cs typeface="Times New Roman" panose="02020603050405020304" pitchFamily="18" charset="0"/>
              </a:rPr>
              <a:t> and Xu (2002), and </a:t>
            </a:r>
            <a:r>
              <a:rPr lang="en-US" altLang="zh-CN" sz="1200" dirty="0" err="1">
                <a:solidFill>
                  <a:prstClr val="black"/>
                </a:solidFill>
                <a:latin typeface="Times New Roman" panose="02020603050405020304" pitchFamily="18" charset="0"/>
                <a:cs typeface="Times New Roman" panose="02020603050405020304" pitchFamily="18" charset="0"/>
              </a:rPr>
              <a:t>Ewens</a:t>
            </a:r>
            <a:r>
              <a:rPr lang="en-US" altLang="zh-CN" sz="1200" dirty="0">
                <a:solidFill>
                  <a:prstClr val="black"/>
                </a:solidFill>
                <a:latin typeface="Times New Roman" panose="02020603050405020304" pitchFamily="18" charset="0"/>
                <a:cs typeface="Times New Roman" panose="02020603050405020304" pitchFamily="18" charset="0"/>
              </a:rPr>
              <a:t>, Jones, and Rhodes-</a:t>
            </a:r>
            <a:r>
              <a:rPr lang="en-US" altLang="zh-CN" sz="1200" dirty="0" err="1">
                <a:solidFill>
                  <a:prstClr val="black"/>
                </a:solidFill>
                <a:latin typeface="Times New Roman" panose="02020603050405020304" pitchFamily="18" charset="0"/>
                <a:cs typeface="Times New Roman" panose="02020603050405020304" pitchFamily="18" charset="0"/>
              </a:rPr>
              <a:t>Kropf</a:t>
            </a:r>
            <a:r>
              <a:rPr lang="en-US" altLang="zh-CN" sz="1200" dirty="0">
                <a:solidFill>
                  <a:prstClr val="black"/>
                </a:solidFill>
                <a:latin typeface="Times New Roman" panose="02020603050405020304" pitchFamily="18" charset="0"/>
                <a:cs typeface="Times New Roman" panose="02020603050405020304" pitchFamily="18" charset="0"/>
              </a:rPr>
              <a:t> (2013).</a:t>
            </a:r>
          </a:p>
          <a:p>
            <a:pPr marL="214313"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r>
              <a:rPr lang="en-US" altLang="zh-CN" sz="1200" dirty="0">
                <a:solidFill>
                  <a:prstClr val="black"/>
                </a:solidFill>
                <a:latin typeface="Times New Roman" panose="02020603050405020304" pitchFamily="18" charset="0"/>
                <a:cs typeface="Times New Roman" panose="02020603050405020304" pitchFamily="18" charset="0"/>
              </a:rPr>
              <a:t>Option Price</a:t>
            </a:r>
          </a:p>
          <a:p>
            <a:pPr marL="557213" lvl="1"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endParaRPr lang="en-US" altLang="zh-CN" sz="1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891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 Individual Investors and Volatility</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11</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6" name="Rectangle 3"/>
          <p:cNvSpPr txBox="1">
            <a:spLocks noChangeArrowheads="1"/>
          </p:cNvSpPr>
          <p:nvPr/>
        </p:nvSpPr>
        <p:spPr bwMode="auto">
          <a:xfrm>
            <a:off x="722313" y="1942758"/>
            <a:ext cx="7848600" cy="4008518"/>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57175" indent="-257175" defTabSz="685800">
              <a:lnSpc>
                <a:spcPct val="150000"/>
              </a:lnSpc>
              <a:defRPr/>
            </a:pPr>
            <a:endParaRPr lang="en-US" altLang="zh-CN" sz="1600" kern="100" dirty="0">
              <a:solidFill>
                <a:srgbClr val="000000"/>
              </a:solidFill>
              <a:latin typeface="Times New Roman" panose="02020603050405020304" pitchFamily="18" charset="0"/>
              <a:ea typeface="宋体"/>
              <a:cs typeface="Times New Roman" panose="02020603050405020304" pitchFamily="18" charset="0"/>
            </a:endParaRPr>
          </a:p>
          <a:p>
            <a:pPr marL="257175" indent="-257175" defTabSz="685800">
              <a:lnSpc>
                <a:spcPct val="150000"/>
              </a:lnSpc>
              <a:defRPr/>
            </a:pPr>
            <a:r>
              <a:rPr lang="en-US" altLang="zh-CN" sz="1600" kern="100" dirty="0">
                <a:solidFill>
                  <a:srgbClr val="000000"/>
                </a:solidFill>
                <a:latin typeface="Times New Roman" panose="02020603050405020304" pitchFamily="18" charset="0"/>
                <a:ea typeface="宋体"/>
                <a:cs typeface="Times New Roman" panose="02020603050405020304" pitchFamily="18" charset="0"/>
              </a:rPr>
              <a:t>We show that retail trading activity has </a:t>
            </a:r>
            <a:r>
              <a:rPr lang="en-US" altLang="zh-CN" sz="1600" kern="100" dirty="0">
                <a:solidFill>
                  <a:srgbClr val="FF0000"/>
                </a:solidFill>
                <a:latin typeface="Times New Roman" panose="02020603050405020304" pitchFamily="18" charset="0"/>
                <a:ea typeface="宋体"/>
                <a:cs typeface="Times New Roman" panose="02020603050405020304" pitchFamily="18" charset="0"/>
              </a:rPr>
              <a:t>a positive effect </a:t>
            </a:r>
            <a:r>
              <a:rPr lang="en-US" altLang="zh-CN" sz="1600" kern="100" dirty="0">
                <a:solidFill>
                  <a:srgbClr val="000000"/>
                </a:solidFill>
                <a:latin typeface="Times New Roman" panose="02020603050405020304" pitchFamily="18" charset="0"/>
                <a:ea typeface="宋体"/>
                <a:cs typeface="Times New Roman" panose="02020603050405020304" pitchFamily="18" charset="0"/>
              </a:rPr>
              <a:t>on the volatility of stock returns, which suggests that retail investors </a:t>
            </a:r>
            <a:r>
              <a:rPr lang="en-US" altLang="zh-CN" sz="1600" kern="100" dirty="0">
                <a:solidFill>
                  <a:srgbClr val="FF0000"/>
                </a:solidFill>
                <a:latin typeface="Times New Roman" panose="02020603050405020304" pitchFamily="18" charset="0"/>
                <a:ea typeface="宋体"/>
                <a:cs typeface="Times New Roman" panose="02020603050405020304" pitchFamily="18" charset="0"/>
              </a:rPr>
              <a:t>behave as noise traders. </a:t>
            </a:r>
          </a:p>
          <a:p>
            <a:pPr marL="257175" indent="-257175" defTabSz="685800">
              <a:lnSpc>
                <a:spcPct val="150000"/>
              </a:lnSpc>
              <a:defRPr/>
            </a:pPr>
            <a:endParaRPr lang="en-US" altLang="zh-CN" sz="1600" kern="100" dirty="0">
              <a:solidFill>
                <a:srgbClr val="000000"/>
              </a:solidFill>
              <a:latin typeface="Times New Roman" panose="02020603050405020304" pitchFamily="18" charset="0"/>
              <a:ea typeface="宋体"/>
              <a:cs typeface="Times New Roman" panose="02020603050405020304" pitchFamily="18" charset="0"/>
            </a:endParaRPr>
          </a:p>
          <a:p>
            <a:pPr marL="257175" indent="-257175" defTabSz="685800">
              <a:lnSpc>
                <a:spcPct val="150000"/>
              </a:lnSpc>
              <a:defRPr/>
            </a:pPr>
            <a:r>
              <a:rPr lang="en-US" altLang="zh-CN" sz="1600" kern="100" dirty="0">
                <a:solidFill>
                  <a:srgbClr val="000000"/>
                </a:solidFill>
                <a:latin typeface="Times New Roman" panose="02020603050405020304" pitchFamily="18" charset="0"/>
                <a:ea typeface="宋体"/>
                <a:cs typeface="Times New Roman" panose="02020603050405020304" pitchFamily="18" charset="0"/>
              </a:rPr>
              <a:t>To identify this effect, we use a reform of the French stock market </a:t>
            </a:r>
            <a:r>
              <a:rPr lang="en-US" altLang="zh-CN" sz="1600" kern="100" dirty="0">
                <a:solidFill>
                  <a:srgbClr val="FF0000"/>
                </a:solidFill>
                <a:latin typeface="Times New Roman" panose="02020603050405020304" pitchFamily="18" charset="0"/>
                <a:ea typeface="宋体"/>
                <a:cs typeface="Times New Roman" panose="02020603050405020304" pitchFamily="18" charset="0"/>
              </a:rPr>
              <a:t>that raises the relative cost of speculative trading for retail investors.  </a:t>
            </a:r>
            <a:r>
              <a:rPr lang="en-US" altLang="zh-CN" sz="1600" kern="100" dirty="0">
                <a:solidFill>
                  <a:srgbClr val="000000"/>
                </a:solidFill>
                <a:latin typeface="Times New Roman" panose="02020603050405020304" pitchFamily="18" charset="0"/>
                <a:ea typeface="宋体"/>
                <a:cs typeface="Times New Roman" panose="02020603050405020304" pitchFamily="18" charset="0"/>
              </a:rPr>
              <a:t>The </a:t>
            </a:r>
            <a:r>
              <a:rPr lang="en-US" altLang="zh-CN" sz="1600" kern="100" dirty="0">
                <a:solidFill>
                  <a:srgbClr val="FF0000"/>
                </a:solidFill>
                <a:latin typeface="Times New Roman" panose="02020603050405020304" pitchFamily="18" charset="0"/>
                <a:ea typeface="宋体"/>
                <a:cs typeface="Times New Roman" panose="02020603050405020304" pitchFamily="18" charset="0"/>
              </a:rPr>
              <a:t>daily return volatility of the stocks </a:t>
            </a:r>
            <a:r>
              <a:rPr lang="en-US" altLang="zh-CN" sz="1600" kern="100" dirty="0">
                <a:solidFill>
                  <a:srgbClr val="000000"/>
                </a:solidFill>
                <a:latin typeface="Times New Roman" panose="02020603050405020304" pitchFamily="18" charset="0"/>
                <a:ea typeface="宋体"/>
                <a:cs typeface="Times New Roman" panose="02020603050405020304" pitchFamily="18" charset="0"/>
              </a:rPr>
              <a:t>affected by the reform falls by 20 basis points (a quarter of the sample standard deviation of the return volatility) relative to other stocks.</a:t>
            </a:r>
          </a:p>
          <a:p>
            <a:pPr marL="257175" indent="-257175" defTabSz="685800">
              <a:lnSpc>
                <a:spcPct val="150000"/>
              </a:lnSpc>
              <a:defRPr/>
            </a:pPr>
            <a:endParaRPr lang="en-US" altLang="zh-CN" sz="1600" kern="100" dirty="0">
              <a:solidFill>
                <a:srgbClr val="000000"/>
              </a:solidFill>
              <a:latin typeface="Times New Roman" panose="02020603050405020304" pitchFamily="18" charset="0"/>
              <a:ea typeface="宋体"/>
              <a:cs typeface="Times New Roman" panose="02020603050405020304" pitchFamily="18" charset="0"/>
            </a:endParaRPr>
          </a:p>
          <a:p>
            <a:pPr marL="257175" indent="-257175" defTabSz="685800">
              <a:lnSpc>
                <a:spcPct val="150000"/>
              </a:lnSpc>
              <a:defRPr/>
            </a:pPr>
            <a:r>
              <a:rPr lang="en-US" altLang="zh-CN" sz="1600" kern="100" dirty="0">
                <a:solidFill>
                  <a:srgbClr val="000000"/>
                </a:solidFill>
                <a:latin typeface="Times New Roman" panose="02020603050405020304" pitchFamily="18" charset="0"/>
                <a:ea typeface="宋体"/>
                <a:cs typeface="Times New Roman" panose="02020603050405020304" pitchFamily="18" charset="0"/>
              </a:rPr>
              <a:t> For affected stocks, we also find a significant decrease in the magnitude of return reversals and the price impact of trades.</a:t>
            </a:r>
          </a:p>
        </p:txBody>
      </p:sp>
    </p:spTree>
    <p:extLst>
      <p:ext uri="{BB962C8B-B14F-4D97-AF65-F5344CB8AC3E}">
        <p14:creationId xmlns:p14="http://schemas.microsoft.com/office/powerpoint/2010/main" val="117111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blinds(horizontal)">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 Individual Investors and Volatility</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12</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5" name="图片 4">
            <a:extLst>
              <a:ext uri="{FF2B5EF4-FFF2-40B4-BE49-F238E27FC236}">
                <a16:creationId xmlns:a16="http://schemas.microsoft.com/office/drawing/2014/main" id="{705AB8A6-FEFA-4B44-9536-4F6A70E3FAE6}"/>
              </a:ext>
            </a:extLst>
          </p:cNvPr>
          <p:cNvPicPr>
            <a:picLocks noChangeAspect="1"/>
          </p:cNvPicPr>
          <p:nvPr/>
        </p:nvPicPr>
        <p:blipFill>
          <a:blip r:embed="rId3"/>
          <a:stretch>
            <a:fillRect/>
          </a:stretch>
        </p:blipFill>
        <p:spPr>
          <a:xfrm>
            <a:off x="581025" y="2286000"/>
            <a:ext cx="7556918" cy="3276600"/>
          </a:xfrm>
          <a:prstGeom prst="rect">
            <a:avLst/>
          </a:prstGeom>
        </p:spPr>
      </p:pic>
    </p:spTree>
    <p:extLst>
      <p:ext uri="{BB962C8B-B14F-4D97-AF65-F5344CB8AC3E}">
        <p14:creationId xmlns:p14="http://schemas.microsoft.com/office/powerpoint/2010/main" val="398488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 Individual Investors and Volatility</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13</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6" name="Rectangle 3"/>
          <p:cNvSpPr txBox="1">
            <a:spLocks noChangeArrowheads="1"/>
          </p:cNvSpPr>
          <p:nvPr/>
        </p:nvSpPr>
        <p:spPr bwMode="auto">
          <a:xfrm>
            <a:off x="924886" y="1873252"/>
            <a:ext cx="7054133" cy="4237118"/>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257175" indent="-257175" defTabSz="685800">
              <a:lnSpc>
                <a:spcPct val="150000"/>
              </a:lnSpc>
              <a:defRPr/>
            </a:pPr>
            <a:r>
              <a:rPr lang="zh-CN" altLang="en-US" sz="1200" kern="100" dirty="0">
                <a:solidFill>
                  <a:srgbClr val="000000"/>
                </a:solidFill>
                <a:latin typeface="Times New Roman" panose="02020603050405020304" pitchFamily="18" charset="0"/>
                <a:ea typeface="宋体"/>
                <a:cs typeface="Times New Roman" panose="02020603050405020304" pitchFamily="18" charset="0"/>
              </a:rPr>
              <a:t>核心贡献</a:t>
            </a:r>
            <a:endParaRPr lang="en-US" altLang="zh-CN" sz="1200" kern="100" dirty="0">
              <a:solidFill>
                <a:srgbClr val="000000"/>
              </a:solidFill>
              <a:latin typeface="Times New Roman" panose="02020603050405020304" pitchFamily="18" charset="0"/>
              <a:ea typeface="宋体"/>
              <a:cs typeface="Times New Roman" panose="02020603050405020304" pitchFamily="18" charset="0"/>
            </a:endParaRPr>
          </a:p>
          <a:p>
            <a:pPr marL="257175" indent="-257175" defTabSz="685800">
              <a:lnSpc>
                <a:spcPct val="150000"/>
              </a:lnSpc>
              <a:defRPr/>
            </a:pPr>
            <a:endParaRPr lang="en-US" altLang="zh-CN" sz="1200" kern="100" dirty="0">
              <a:solidFill>
                <a:srgbClr val="000000"/>
              </a:solidFill>
              <a:latin typeface="Times New Roman" panose="02020603050405020304" pitchFamily="18" charset="0"/>
              <a:ea typeface="宋体"/>
              <a:cs typeface="Times New Roman" panose="02020603050405020304" pitchFamily="18" charset="0"/>
            </a:endParaRPr>
          </a:p>
          <a:p>
            <a:pPr lvl="1" indent="-257175">
              <a:lnSpc>
                <a:spcPct val="150000"/>
              </a:lnSpc>
              <a:buFontTx/>
              <a:buChar char="•"/>
              <a:defRPr/>
            </a:pPr>
            <a:r>
              <a:rPr lang="en-US" altLang="zh-CN" sz="1200" kern="100" dirty="0">
                <a:solidFill>
                  <a:srgbClr val="000000"/>
                </a:solidFill>
                <a:latin typeface="Times New Roman" panose="02020603050405020304" pitchFamily="18" charset="0"/>
                <a:ea typeface="宋体"/>
                <a:cs typeface="Times New Roman" panose="02020603050405020304" pitchFamily="18" charset="0"/>
              </a:rPr>
              <a:t>whether retail trading is a determinant of the idiosyncratic volatility of stock returns</a:t>
            </a:r>
          </a:p>
          <a:p>
            <a:pPr marL="257175" indent="-257175" defTabSz="685800">
              <a:lnSpc>
                <a:spcPct val="150000"/>
              </a:lnSpc>
              <a:defRPr/>
            </a:pPr>
            <a:endParaRPr lang="en-US" altLang="zh-CN" sz="1200" kern="100" dirty="0">
              <a:solidFill>
                <a:srgbClr val="000000"/>
              </a:solidFill>
              <a:latin typeface="Times New Roman" panose="02020603050405020304" pitchFamily="18" charset="0"/>
              <a:ea typeface="宋体"/>
              <a:cs typeface="Times New Roman" panose="02020603050405020304" pitchFamily="18" charset="0"/>
            </a:endParaRPr>
          </a:p>
          <a:p>
            <a:pPr>
              <a:lnSpc>
                <a:spcPct val="150000"/>
              </a:lnSpc>
              <a:defRPr/>
            </a:pPr>
            <a:r>
              <a:rPr lang="zh-CN" altLang="en-US" sz="1200" kern="100" dirty="0">
                <a:solidFill>
                  <a:srgbClr val="000000"/>
                </a:solidFill>
                <a:latin typeface="Times New Roman" panose="02020603050405020304" pitchFamily="18" charset="0"/>
                <a:ea typeface="宋体"/>
                <a:cs typeface="Times New Roman" panose="02020603050405020304" pitchFamily="18" charset="0"/>
              </a:rPr>
              <a:t>主要难点（内生性）</a:t>
            </a:r>
            <a:endParaRPr lang="en-US" altLang="zh-CN" sz="900" kern="100" dirty="0">
              <a:solidFill>
                <a:srgbClr val="000000"/>
              </a:solidFill>
              <a:latin typeface="Times New Roman" panose="02020603050405020304" pitchFamily="18" charset="0"/>
              <a:ea typeface="宋体"/>
              <a:cs typeface="Times New Roman" panose="02020603050405020304" pitchFamily="18" charset="0"/>
            </a:endParaRPr>
          </a:p>
          <a:p>
            <a:pPr lvl="1" indent="-257175">
              <a:lnSpc>
                <a:spcPct val="150000"/>
              </a:lnSpc>
              <a:buFontTx/>
              <a:buChar char="•"/>
              <a:defRPr/>
            </a:pPr>
            <a:endParaRPr lang="en-US" altLang="zh-CN" sz="1200" kern="100" dirty="0">
              <a:solidFill>
                <a:srgbClr val="000000"/>
              </a:solidFill>
              <a:latin typeface="Times New Roman" panose="02020603050405020304" pitchFamily="18" charset="0"/>
              <a:ea typeface="宋体"/>
              <a:cs typeface="Times New Roman" panose="02020603050405020304" pitchFamily="18" charset="0"/>
            </a:endParaRPr>
          </a:p>
          <a:p>
            <a:pPr lvl="1" indent="-257175">
              <a:lnSpc>
                <a:spcPct val="150000"/>
              </a:lnSpc>
              <a:buFontTx/>
              <a:buChar char="•"/>
              <a:defRPr/>
            </a:pPr>
            <a:r>
              <a:rPr lang="en-US" altLang="zh-CN" sz="1200" kern="100" dirty="0">
                <a:solidFill>
                  <a:srgbClr val="000000"/>
                </a:solidFill>
                <a:latin typeface="Times New Roman" panose="02020603050405020304" pitchFamily="18" charset="0"/>
                <a:ea typeface="宋体"/>
                <a:cs typeface="Times New Roman" panose="02020603050405020304" pitchFamily="18" charset="0"/>
              </a:rPr>
              <a:t>Identifying the effect of retail investors on volatility is challenging because retail trading activity in a stock is endogenous and could itself be determined by idiosyncratic volatility.</a:t>
            </a:r>
          </a:p>
        </p:txBody>
      </p:sp>
    </p:spTree>
    <p:extLst>
      <p:ext uri="{BB962C8B-B14F-4D97-AF65-F5344CB8AC3E}">
        <p14:creationId xmlns:p14="http://schemas.microsoft.com/office/powerpoint/2010/main" val="299500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2.4.1 Institutional Background</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14</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5" name="Rectangle 3"/>
          <p:cNvSpPr txBox="1">
            <a:spLocks noChangeArrowheads="1"/>
          </p:cNvSpPr>
          <p:nvPr/>
        </p:nvSpPr>
        <p:spPr bwMode="auto">
          <a:xfrm>
            <a:off x="628651" y="2058287"/>
            <a:ext cx="7357556" cy="3118185"/>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nSpc>
                <a:spcPct val="150000"/>
              </a:lnSpc>
              <a:defRPr/>
            </a:pPr>
            <a:r>
              <a:rPr lang="en-US" altLang="zh-CN" sz="1350" kern="0" dirty="0">
                <a:solidFill>
                  <a:srgbClr val="000000"/>
                </a:solidFill>
                <a:latin typeface="Times New Roman"/>
                <a:ea typeface="宋体"/>
              </a:rPr>
              <a:t>Until 2000, each stock listed on Euronext Paris was traded either on a market with end-of-month settlement (the “</a:t>
            </a:r>
            <a:r>
              <a:rPr lang="en-US" altLang="zh-CN" sz="1350" kern="0" dirty="0" err="1">
                <a:solidFill>
                  <a:srgbClr val="000000"/>
                </a:solidFill>
                <a:latin typeface="Times New Roman"/>
                <a:ea typeface="宋体"/>
              </a:rPr>
              <a:t>Reglement</a:t>
            </a:r>
            <a:r>
              <a:rPr lang="en-US" altLang="zh-CN" sz="1350" kern="0" dirty="0">
                <a:solidFill>
                  <a:srgbClr val="000000"/>
                </a:solidFill>
                <a:latin typeface="Times New Roman"/>
                <a:ea typeface="宋体"/>
              </a:rPr>
              <a:t> </a:t>
            </a:r>
            <a:r>
              <a:rPr lang="en-US" altLang="zh-CN" sz="1350" kern="0" dirty="0" err="1">
                <a:solidFill>
                  <a:srgbClr val="000000"/>
                </a:solidFill>
                <a:latin typeface="Times New Roman"/>
                <a:ea typeface="宋体"/>
              </a:rPr>
              <a:t>Mensuel</a:t>
            </a:r>
            <a:r>
              <a:rPr lang="en-US" altLang="zh-CN" sz="1350" kern="0" dirty="0">
                <a:solidFill>
                  <a:srgbClr val="000000"/>
                </a:solidFill>
                <a:latin typeface="Times New Roman"/>
                <a:ea typeface="宋体"/>
              </a:rPr>
              <a:t>,” henceforth the RM) or on a market with a fixed settlement lag of 5 business days (the “</a:t>
            </a:r>
            <a:r>
              <a:rPr lang="en-US" altLang="zh-CN" sz="1350" kern="0" dirty="0" err="1">
                <a:solidFill>
                  <a:srgbClr val="000000"/>
                </a:solidFill>
                <a:latin typeface="Times New Roman"/>
                <a:ea typeface="宋体"/>
              </a:rPr>
              <a:t>March´e</a:t>
            </a:r>
            <a:r>
              <a:rPr lang="en-US" altLang="zh-CN" sz="1350" kern="0" dirty="0">
                <a:solidFill>
                  <a:srgbClr val="000000"/>
                </a:solidFill>
                <a:latin typeface="Times New Roman"/>
                <a:ea typeface="宋体"/>
              </a:rPr>
              <a:t> au </a:t>
            </a:r>
            <a:r>
              <a:rPr lang="en-US" altLang="zh-CN" sz="1350" kern="0" dirty="0" err="1">
                <a:solidFill>
                  <a:srgbClr val="000000"/>
                </a:solidFill>
                <a:latin typeface="Times New Roman"/>
                <a:ea typeface="宋体"/>
              </a:rPr>
              <a:t>Comptant</a:t>
            </a:r>
            <a:r>
              <a:rPr lang="en-US" altLang="zh-CN" sz="1350" kern="0" dirty="0">
                <a:solidFill>
                  <a:srgbClr val="000000"/>
                </a:solidFill>
                <a:latin typeface="Times New Roman"/>
                <a:ea typeface="宋体"/>
              </a:rPr>
              <a:t>,” that is, the spot market). </a:t>
            </a:r>
          </a:p>
          <a:p>
            <a:pPr lvl="0">
              <a:lnSpc>
                <a:spcPct val="150000"/>
              </a:lnSpc>
              <a:defRPr/>
            </a:pPr>
            <a:r>
              <a:rPr lang="en-US" altLang="zh-CN" sz="1350" kern="0" dirty="0">
                <a:solidFill>
                  <a:srgbClr val="000000"/>
                </a:solidFill>
                <a:latin typeface="Times New Roman"/>
                <a:ea typeface="宋体"/>
              </a:rPr>
              <a:t>Stocks traded on the RM were not simultaneously traded on the spot market. The monthly settlement procedure was suppressed and replaced by the fixed settlement lag procedure on September 25, 2000 to align the organization of Euronext Paris with other equity markets. </a:t>
            </a:r>
          </a:p>
          <a:p>
            <a:pPr lvl="0">
              <a:lnSpc>
                <a:spcPct val="150000"/>
              </a:lnSpc>
              <a:defRPr/>
            </a:pPr>
            <a:r>
              <a:rPr lang="en-US" altLang="zh-CN" sz="1350" kern="0" dirty="0">
                <a:solidFill>
                  <a:srgbClr val="000000"/>
                </a:solidFill>
                <a:latin typeface="Times New Roman"/>
                <a:ea typeface="宋体"/>
              </a:rPr>
              <a:t>Thus, since this date, all stocks listed on Euronext trade only on the spot market.</a:t>
            </a:r>
          </a:p>
        </p:txBody>
      </p:sp>
    </p:spTree>
    <p:extLst>
      <p:ext uri="{BB962C8B-B14F-4D97-AF65-F5344CB8AC3E}">
        <p14:creationId xmlns:p14="http://schemas.microsoft.com/office/powerpoint/2010/main" val="3820136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2.4.2 Hypothesis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15</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6" name="Rectangle 3"/>
          <p:cNvSpPr txBox="1">
            <a:spLocks noChangeArrowheads="1"/>
          </p:cNvSpPr>
          <p:nvPr/>
        </p:nvSpPr>
        <p:spPr bwMode="auto">
          <a:xfrm>
            <a:off x="596265" y="2286000"/>
            <a:ext cx="7760970" cy="445314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nSpc>
                <a:spcPct val="120000"/>
              </a:lnSpc>
              <a:defRPr/>
            </a:pPr>
            <a:r>
              <a:rPr lang="en-US" altLang="zh-CN" sz="1500" b="1" kern="0">
                <a:solidFill>
                  <a:srgbClr val="000000"/>
                </a:solidFill>
                <a:latin typeface="Times New Roman"/>
                <a:ea typeface="宋体"/>
              </a:rPr>
              <a:t>The volatility of returns for stocks listed on the RM declines after the reform.</a:t>
            </a:r>
          </a:p>
          <a:p>
            <a:pPr lvl="0">
              <a:lnSpc>
                <a:spcPct val="120000"/>
              </a:lnSpc>
              <a:defRPr/>
            </a:pPr>
            <a:endParaRPr lang="en-US" altLang="zh-CN" sz="1500" b="1" kern="0">
              <a:solidFill>
                <a:srgbClr val="000000"/>
              </a:solidFill>
              <a:latin typeface="Times New Roman"/>
              <a:ea typeface="宋体"/>
            </a:endParaRPr>
          </a:p>
          <a:p>
            <a:pPr lvl="0">
              <a:lnSpc>
                <a:spcPct val="120000"/>
              </a:lnSpc>
              <a:defRPr/>
            </a:pPr>
            <a:r>
              <a:rPr lang="en-US" altLang="zh-CN" sz="1500" b="1" kern="0">
                <a:solidFill>
                  <a:srgbClr val="000000"/>
                </a:solidFill>
                <a:latin typeface="Times New Roman"/>
                <a:ea typeface="宋体"/>
              </a:rPr>
              <a:t>The auto-covariance of stock returns for stocks listed on the RM is smaller (in absolute value) after the reform</a:t>
            </a:r>
          </a:p>
          <a:p>
            <a:pPr lvl="0">
              <a:lnSpc>
                <a:spcPct val="120000"/>
              </a:lnSpc>
              <a:defRPr/>
            </a:pPr>
            <a:endParaRPr lang="en-US" altLang="zh-CN" sz="1500" b="1" kern="0">
              <a:solidFill>
                <a:srgbClr val="000000"/>
              </a:solidFill>
              <a:latin typeface="Times New Roman"/>
              <a:ea typeface="宋体"/>
            </a:endParaRPr>
          </a:p>
          <a:p>
            <a:pPr lvl="0">
              <a:lnSpc>
                <a:spcPct val="120000"/>
              </a:lnSpc>
              <a:defRPr/>
            </a:pPr>
            <a:r>
              <a:rPr lang="en-US" altLang="zh-CN" sz="1500" b="1" kern="0">
                <a:solidFill>
                  <a:srgbClr val="000000"/>
                </a:solidFill>
                <a:latin typeface="Times New Roman"/>
                <a:ea typeface="宋体"/>
              </a:rPr>
              <a:t>The price impact of retail trades for stocks listed on the RM declines after the reform.</a:t>
            </a:r>
          </a:p>
          <a:p>
            <a:pPr marL="857250" lvl="2" indent="-171450" defTabSz="685800">
              <a:lnSpc>
                <a:spcPct val="80000"/>
              </a:lnSpc>
              <a:defRPr/>
            </a:pPr>
            <a:endParaRPr lang="en-US" altLang="zh-CN" sz="1500" b="1" kern="0">
              <a:solidFill>
                <a:srgbClr val="000000"/>
              </a:solidFill>
              <a:latin typeface="Times New Roman"/>
              <a:ea typeface="宋体"/>
            </a:endParaRPr>
          </a:p>
          <a:p>
            <a:pPr marL="557213" lvl="1" indent="-214313" defTabSz="685800">
              <a:lnSpc>
                <a:spcPct val="80000"/>
              </a:lnSpc>
              <a:defRPr/>
            </a:pPr>
            <a:endParaRPr lang="zh-CN" altLang="en-US" sz="1500" b="1" kern="0" dirty="0">
              <a:solidFill>
                <a:srgbClr val="000000"/>
              </a:solidFill>
              <a:latin typeface="Times New Roman"/>
              <a:ea typeface="宋体"/>
            </a:endParaRPr>
          </a:p>
        </p:txBody>
      </p:sp>
    </p:spTree>
    <p:extLst>
      <p:ext uri="{BB962C8B-B14F-4D97-AF65-F5344CB8AC3E}">
        <p14:creationId xmlns:p14="http://schemas.microsoft.com/office/powerpoint/2010/main" val="33653912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2.4.2 Hypothesis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16</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6" name="Rectangle 3"/>
          <p:cNvSpPr txBox="1">
            <a:spLocks noChangeArrowheads="1"/>
          </p:cNvSpPr>
          <p:nvPr/>
        </p:nvSpPr>
        <p:spPr bwMode="auto">
          <a:xfrm>
            <a:off x="596265" y="2286000"/>
            <a:ext cx="7760970" cy="4453142"/>
          </a:xfrm>
          <a:prstGeom prst="rect">
            <a:avLst/>
          </a:prstGeom>
          <a:noFill/>
          <a:ln w="9525">
            <a:noFill/>
            <a:miter lim="800000"/>
            <a:headEnd/>
            <a:tailEnd/>
          </a:ln>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lvl="0">
              <a:lnSpc>
                <a:spcPct val="120000"/>
              </a:lnSpc>
              <a:defRPr/>
            </a:pPr>
            <a:r>
              <a:rPr lang="en-US" altLang="zh-CN" sz="1500" b="1" kern="0" dirty="0">
                <a:solidFill>
                  <a:srgbClr val="000000"/>
                </a:solidFill>
                <a:latin typeface="Times New Roman"/>
                <a:ea typeface="宋体"/>
              </a:rPr>
              <a:t> Volatility1 is the monthly standard deviation of daily raw returns. </a:t>
            </a:r>
          </a:p>
          <a:p>
            <a:pPr lvl="0">
              <a:lnSpc>
                <a:spcPct val="120000"/>
              </a:lnSpc>
              <a:defRPr/>
            </a:pPr>
            <a:endParaRPr lang="en-US" altLang="zh-CN" sz="1500" b="1" kern="0" dirty="0">
              <a:solidFill>
                <a:srgbClr val="000000"/>
              </a:solidFill>
              <a:latin typeface="Times New Roman"/>
              <a:ea typeface="宋体"/>
            </a:endParaRPr>
          </a:p>
          <a:p>
            <a:pPr lvl="0">
              <a:lnSpc>
                <a:spcPct val="120000"/>
              </a:lnSpc>
              <a:defRPr/>
            </a:pPr>
            <a:r>
              <a:rPr lang="en-US" altLang="zh-CN" sz="1500" b="1" kern="0" dirty="0">
                <a:solidFill>
                  <a:srgbClr val="000000"/>
                </a:solidFill>
                <a:latin typeface="Times New Roman"/>
                <a:ea typeface="宋体"/>
              </a:rPr>
              <a:t> Volatility2 is the monthly standard deviation of the daily difference between the raw return and the market return. </a:t>
            </a:r>
          </a:p>
          <a:p>
            <a:pPr lvl="0">
              <a:lnSpc>
                <a:spcPct val="120000"/>
              </a:lnSpc>
              <a:defRPr/>
            </a:pPr>
            <a:endParaRPr lang="en-US" altLang="zh-CN" sz="1500" b="1" kern="0" dirty="0">
              <a:solidFill>
                <a:srgbClr val="000000"/>
              </a:solidFill>
              <a:latin typeface="Times New Roman"/>
              <a:ea typeface="宋体"/>
            </a:endParaRPr>
          </a:p>
          <a:p>
            <a:pPr lvl="0">
              <a:lnSpc>
                <a:spcPct val="120000"/>
              </a:lnSpc>
              <a:defRPr/>
            </a:pPr>
            <a:r>
              <a:rPr lang="en-US" altLang="zh-CN" sz="1500" b="1" kern="0" dirty="0">
                <a:solidFill>
                  <a:srgbClr val="000000"/>
                </a:solidFill>
                <a:latin typeface="Times New Roman"/>
                <a:ea typeface="宋体"/>
              </a:rPr>
              <a:t> Volatility 3 is the monthly standard deviation of the residual of the time series regression of the daily excess return for a stock on the daily excess market return. </a:t>
            </a:r>
            <a:endParaRPr lang="zh-CN" altLang="en-US" sz="1500" b="1" kern="0" dirty="0">
              <a:solidFill>
                <a:srgbClr val="000000"/>
              </a:solidFill>
              <a:latin typeface="Times New Roman"/>
              <a:ea typeface="宋体"/>
            </a:endParaRPr>
          </a:p>
        </p:txBody>
      </p:sp>
    </p:spTree>
    <p:extLst>
      <p:ext uri="{BB962C8B-B14F-4D97-AF65-F5344CB8AC3E}">
        <p14:creationId xmlns:p14="http://schemas.microsoft.com/office/powerpoint/2010/main" val="351191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2.4.3 Summary Statistics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17</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3" name="图片 2"/>
          <p:cNvPicPr>
            <a:picLocks noChangeAspect="1"/>
          </p:cNvPicPr>
          <p:nvPr/>
        </p:nvPicPr>
        <p:blipFill>
          <a:blip r:embed="rId3"/>
          <a:stretch>
            <a:fillRect/>
          </a:stretch>
        </p:blipFill>
        <p:spPr>
          <a:xfrm>
            <a:off x="1447800" y="1905000"/>
            <a:ext cx="5486400" cy="4806626"/>
          </a:xfrm>
          <a:prstGeom prst="rect">
            <a:avLst/>
          </a:prstGeom>
        </p:spPr>
      </p:pic>
    </p:spTree>
    <p:extLst>
      <p:ext uri="{BB962C8B-B14F-4D97-AF65-F5344CB8AC3E}">
        <p14:creationId xmlns:p14="http://schemas.microsoft.com/office/powerpoint/2010/main" val="3980205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2.4.3 Summary Statistics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18</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5" name="图片 4"/>
          <p:cNvPicPr>
            <a:picLocks noChangeAspect="1"/>
          </p:cNvPicPr>
          <p:nvPr/>
        </p:nvPicPr>
        <p:blipFill>
          <a:blip r:embed="rId3"/>
          <a:stretch>
            <a:fillRect/>
          </a:stretch>
        </p:blipFill>
        <p:spPr>
          <a:xfrm>
            <a:off x="292609" y="2412040"/>
            <a:ext cx="4099394" cy="2463998"/>
          </a:xfrm>
          <a:prstGeom prst="rect">
            <a:avLst/>
          </a:prstGeom>
        </p:spPr>
      </p:pic>
      <p:pic>
        <p:nvPicPr>
          <p:cNvPr id="6" name="图片 5"/>
          <p:cNvPicPr>
            <a:picLocks noChangeAspect="1"/>
          </p:cNvPicPr>
          <p:nvPr/>
        </p:nvPicPr>
        <p:blipFill>
          <a:blip r:embed="rId4"/>
          <a:stretch>
            <a:fillRect/>
          </a:stretch>
        </p:blipFill>
        <p:spPr>
          <a:xfrm>
            <a:off x="4140648" y="2502108"/>
            <a:ext cx="4374702" cy="2373931"/>
          </a:xfrm>
          <a:prstGeom prst="rect">
            <a:avLst/>
          </a:prstGeom>
        </p:spPr>
      </p:pic>
    </p:spTree>
    <p:extLst>
      <p:ext uri="{BB962C8B-B14F-4D97-AF65-F5344CB8AC3E}">
        <p14:creationId xmlns:p14="http://schemas.microsoft.com/office/powerpoint/2010/main" val="1813578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39109077"/>
              </p:ext>
            </p:extLst>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733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2.4.3 Summary Statistics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19</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6" name="图片 5"/>
          <p:cNvPicPr>
            <a:picLocks noChangeAspect="1"/>
          </p:cNvPicPr>
          <p:nvPr/>
        </p:nvPicPr>
        <p:blipFill>
          <a:blip r:embed="rId3"/>
          <a:stretch>
            <a:fillRect/>
          </a:stretch>
        </p:blipFill>
        <p:spPr>
          <a:xfrm>
            <a:off x="1682496" y="1873251"/>
            <a:ext cx="5441252" cy="3911488"/>
          </a:xfrm>
          <a:prstGeom prst="rect">
            <a:avLst/>
          </a:prstGeom>
        </p:spPr>
      </p:pic>
    </p:spTree>
    <p:extLst>
      <p:ext uri="{BB962C8B-B14F-4D97-AF65-F5344CB8AC3E}">
        <p14:creationId xmlns:p14="http://schemas.microsoft.com/office/powerpoint/2010/main" val="4215875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2.4.4.1 Empirical Tests – Simple OLS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20</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3" name="图片 2"/>
          <p:cNvPicPr>
            <a:picLocks noChangeAspect="1"/>
          </p:cNvPicPr>
          <p:nvPr/>
        </p:nvPicPr>
        <p:blipFill>
          <a:blip r:embed="rId3"/>
          <a:stretch>
            <a:fillRect/>
          </a:stretch>
        </p:blipFill>
        <p:spPr>
          <a:xfrm>
            <a:off x="457200" y="2241591"/>
            <a:ext cx="7875229" cy="1505163"/>
          </a:xfrm>
          <a:prstGeom prst="rect">
            <a:avLst/>
          </a:prstGeom>
        </p:spPr>
      </p:pic>
    </p:spTree>
    <p:extLst>
      <p:ext uri="{BB962C8B-B14F-4D97-AF65-F5344CB8AC3E}">
        <p14:creationId xmlns:p14="http://schemas.microsoft.com/office/powerpoint/2010/main" val="674140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2.4.4.1 Simple OLS</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21</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6" name="图片 5"/>
          <p:cNvPicPr>
            <a:picLocks noChangeAspect="1"/>
          </p:cNvPicPr>
          <p:nvPr/>
        </p:nvPicPr>
        <p:blipFill>
          <a:blip r:embed="rId3"/>
          <a:stretch>
            <a:fillRect/>
          </a:stretch>
        </p:blipFill>
        <p:spPr>
          <a:xfrm>
            <a:off x="517771" y="2247138"/>
            <a:ext cx="7435203" cy="2843784"/>
          </a:xfrm>
          <a:prstGeom prst="rect">
            <a:avLst/>
          </a:prstGeom>
        </p:spPr>
      </p:pic>
    </p:spTree>
    <p:extLst>
      <p:ext uri="{BB962C8B-B14F-4D97-AF65-F5344CB8AC3E}">
        <p14:creationId xmlns:p14="http://schemas.microsoft.com/office/powerpoint/2010/main" val="2510778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2.4.4.2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 </a:t>
            </a:r>
            <a:r>
              <a:rPr lang="en-US" altLang="zh-CN" dirty="0" err="1">
                <a:latin typeface="Times New Roman" panose="02020603050405020304" pitchFamily="18" charset="0"/>
                <a:cs typeface="Times New Roman" panose="02020603050405020304" pitchFamily="18" charset="0"/>
              </a:rPr>
              <a:t>Dif</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22</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5" name="图片 4"/>
          <p:cNvPicPr>
            <a:picLocks noChangeAspect="1"/>
          </p:cNvPicPr>
          <p:nvPr/>
        </p:nvPicPr>
        <p:blipFill>
          <a:blip r:embed="rId3"/>
          <a:stretch>
            <a:fillRect/>
          </a:stretch>
        </p:blipFill>
        <p:spPr>
          <a:xfrm>
            <a:off x="347473" y="2498176"/>
            <a:ext cx="8000285" cy="1634054"/>
          </a:xfrm>
          <a:prstGeom prst="rect">
            <a:avLst/>
          </a:prstGeom>
        </p:spPr>
      </p:pic>
    </p:spTree>
    <p:extLst>
      <p:ext uri="{BB962C8B-B14F-4D97-AF65-F5344CB8AC3E}">
        <p14:creationId xmlns:p14="http://schemas.microsoft.com/office/powerpoint/2010/main" val="39253029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2.4.4.2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(Matching)</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23</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7" name="文本框 6"/>
          <p:cNvSpPr txBox="1"/>
          <p:nvPr/>
        </p:nvSpPr>
        <p:spPr>
          <a:xfrm>
            <a:off x="800100" y="1940814"/>
            <a:ext cx="1556836" cy="323165"/>
          </a:xfrm>
          <a:prstGeom prst="rect">
            <a:avLst/>
          </a:prstGeom>
        </p:spPr>
        <p:txBody>
          <a:bodyPr wrap="none" rtlCol="0">
            <a:spAutoFit/>
          </a:bodyPr>
          <a:lstStyle/>
          <a:p>
            <a:r>
              <a:rPr lang="en-US" altLang="zh-CN" sz="1500" dirty="0">
                <a:latin typeface="Times New Roman" panose="02020603050405020304" pitchFamily="18" charset="0"/>
                <a:ea typeface="冬青黑体简体中文 W3" panose="020B0300000000000000" pitchFamily="34" charset="-122"/>
                <a:cs typeface="Times New Roman" panose="02020603050405020304" pitchFamily="18" charset="0"/>
              </a:rPr>
              <a:t>Matching Process</a:t>
            </a:r>
            <a:endParaRPr lang="zh-CN" altLang="en-US" sz="1500" dirty="0">
              <a:latin typeface="Times New Roman" panose="02020603050405020304" pitchFamily="18" charset="0"/>
              <a:ea typeface="冬青黑体简体中文 W3" panose="020B0300000000000000" pitchFamily="34" charset="-122"/>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288036" y="2512628"/>
            <a:ext cx="8406659" cy="2157670"/>
          </a:xfrm>
          <a:prstGeom prst="rect">
            <a:avLst/>
          </a:prstGeom>
        </p:spPr>
      </p:pic>
    </p:spTree>
    <p:extLst>
      <p:ext uri="{BB962C8B-B14F-4D97-AF65-F5344CB8AC3E}">
        <p14:creationId xmlns:p14="http://schemas.microsoft.com/office/powerpoint/2010/main" val="3287921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2.4.4.3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(Individual Trading)</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24</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5" name="图片 4"/>
          <p:cNvPicPr>
            <a:picLocks noChangeAspect="1"/>
          </p:cNvPicPr>
          <p:nvPr/>
        </p:nvPicPr>
        <p:blipFill>
          <a:blip r:embed="rId3"/>
          <a:stretch>
            <a:fillRect/>
          </a:stretch>
        </p:blipFill>
        <p:spPr>
          <a:xfrm>
            <a:off x="965835" y="1873252"/>
            <a:ext cx="7212330" cy="3798911"/>
          </a:xfrm>
          <a:prstGeom prst="rect">
            <a:avLst/>
          </a:prstGeom>
        </p:spPr>
      </p:pic>
    </p:spTree>
    <p:extLst>
      <p:ext uri="{BB962C8B-B14F-4D97-AF65-F5344CB8AC3E}">
        <p14:creationId xmlns:p14="http://schemas.microsoft.com/office/powerpoint/2010/main" val="2419941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2.4.4.4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(Individual Trading)</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25</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5" name="图片 4"/>
          <p:cNvPicPr>
            <a:picLocks noChangeAspect="1"/>
          </p:cNvPicPr>
          <p:nvPr/>
        </p:nvPicPr>
        <p:blipFill>
          <a:blip r:embed="rId3"/>
          <a:stretch>
            <a:fillRect/>
          </a:stretch>
        </p:blipFill>
        <p:spPr>
          <a:xfrm>
            <a:off x="1524000" y="2286000"/>
            <a:ext cx="5204698" cy="4166609"/>
          </a:xfrm>
          <a:prstGeom prst="rect">
            <a:avLst/>
          </a:prstGeom>
        </p:spPr>
      </p:pic>
    </p:spTree>
    <p:extLst>
      <p:ext uri="{BB962C8B-B14F-4D97-AF65-F5344CB8AC3E}">
        <p14:creationId xmlns:p14="http://schemas.microsoft.com/office/powerpoint/2010/main" val="1496859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2.4.4.4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(Individual Trading)</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26</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5" name="图片 4"/>
          <p:cNvPicPr>
            <a:picLocks noChangeAspect="1"/>
          </p:cNvPicPr>
          <p:nvPr/>
        </p:nvPicPr>
        <p:blipFill>
          <a:blip r:embed="rId3"/>
          <a:stretch>
            <a:fillRect/>
          </a:stretch>
        </p:blipFill>
        <p:spPr>
          <a:xfrm>
            <a:off x="1531620" y="2057227"/>
            <a:ext cx="5896451" cy="3257246"/>
          </a:xfrm>
          <a:prstGeom prst="rect">
            <a:avLst/>
          </a:prstGeom>
        </p:spPr>
      </p:pic>
    </p:spTree>
    <p:extLst>
      <p:ext uri="{BB962C8B-B14F-4D97-AF65-F5344CB8AC3E}">
        <p14:creationId xmlns:p14="http://schemas.microsoft.com/office/powerpoint/2010/main" val="1339425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2.4.4.4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(Vol)</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27</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5" name="图片 4"/>
          <p:cNvPicPr>
            <a:picLocks noChangeAspect="1"/>
          </p:cNvPicPr>
          <p:nvPr/>
        </p:nvPicPr>
        <p:blipFill>
          <a:blip r:embed="rId3"/>
          <a:stretch>
            <a:fillRect/>
          </a:stretch>
        </p:blipFill>
        <p:spPr>
          <a:xfrm>
            <a:off x="544830" y="1873251"/>
            <a:ext cx="7216426" cy="3399753"/>
          </a:xfrm>
          <a:prstGeom prst="rect">
            <a:avLst/>
          </a:prstGeom>
        </p:spPr>
      </p:pic>
    </p:spTree>
    <p:extLst>
      <p:ext uri="{BB962C8B-B14F-4D97-AF65-F5344CB8AC3E}">
        <p14:creationId xmlns:p14="http://schemas.microsoft.com/office/powerpoint/2010/main" val="1731219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2.4.4.4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(Auto Vol)</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28</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3" name="图片 2"/>
          <p:cNvPicPr>
            <a:picLocks noChangeAspect="1"/>
          </p:cNvPicPr>
          <p:nvPr/>
        </p:nvPicPr>
        <p:blipFill>
          <a:blip r:embed="rId3"/>
          <a:stretch>
            <a:fillRect/>
          </a:stretch>
        </p:blipFill>
        <p:spPr>
          <a:xfrm>
            <a:off x="628651" y="2489029"/>
            <a:ext cx="7578266" cy="2665901"/>
          </a:xfrm>
          <a:prstGeom prst="rect">
            <a:avLst/>
          </a:prstGeom>
        </p:spPr>
      </p:pic>
    </p:spTree>
    <p:extLst>
      <p:ext uri="{BB962C8B-B14F-4D97-AF65-F5344CB8AC3E}">
        <p14:creationId xmlns:p14="http://schemas.microsoft.com/office/powerpoint/2010/main" val="2597317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1. Volatility</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graphicFrame>
        <p:nvGraphicFramePr>
          <p:cNvPr id="11" name="图示 10"/>
          <p:cNvGraphicFramePr/>
          <p:nvPr>
            <p:extLst>
              <p:ext uri="{D42A27DB-BD31-4B8C-83A1-F6EECF244321}">
                <p14:modId xmlns:p14="http://schemas.microsoft.com/office/powerpoint/2010/main" val="135449421"/>
              </p:ext>
            </p:extLst>
          </p:nvPr>
        </p:nvGraphicFramePr>
        <p:xfrm>
          <a:off x="628650" y="2160270"/>
          <a:ext cx="8035290" cy="3601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2296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2.4.4.4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in </a:t>
            </a:r>
            <a:r>
              <a:rPr lang="en-US" altLang="zh-CN" dirty="0" err="1">
                <a:latin typeface="Times New Roman" panose="02020603050405020304" pitchFamily="18" charset="0"/>
                <a:cs typeface="Times New Roman" panose="02020603050405020304" pitchFamily="18" charset="0"/>
              </a:rPr>
              <a:t>Dif</a:t>
            </a:r>
            <a:r>
              <a:rPr lang="en-US" altLang="zh-CN" dirty="0">
                <a:latin typeface="Times New Roman" panose="02020603050405020304" pitchFamily="18" charset="0"/>
                <a:cs typeface="Times New Roman" panose="02020603050405020304" pitchFamily="18" charset="0"/>
              </a:rPr>
              <a:t> (Price Impact)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29</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pic>
        <p:nvPicPr>
          <p:cNvPr id="3" name="图片 2"/>
          <p:cNvPicPr>
            <a:picLocks noChangeAspect="1"/>
          </p:cNvPicPr>
          <p:nvPr/>
        </p:nvPicPr>
        <p:blipFill>
          <a:blip r:embed="rId3"/>
          <a:stretch>
            <a:fillRect/>
          </a:stretch>
        </p:blipFill>
        <p:spPr>
          <a:xfrm>
            <a:off x="1295400" y="2923217"/>
            <a:ext cx="6258201" cy="3062208"/>
          </a:xfrm>
          <a:prstGeom prst="rect">
            <a:avLst/>
          </a:prstGeom>
        </p:spPr>
      </p:pic>
      <p:sp>
        <p:nvSpPr>
          <p:cNvPr id="5" name="矩形 4"/>
          <p:cNvSpPr/>
          <p:nvPr/>
        </p:nvSpPr>
        <p:spPr>
          <a:xfrm>
            <a:off x="1002030" y="1873252"/>
            <a:ext cx="7139940" cy="923330"/>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They use the monthly average of the daily ratio of the absolute return of a stock divided by its trading volume in euros. This ratio is sometimes called the </a:t>
            </a:r>
            <a:r>
              <a:rPr lang="en-US" altLang="zh-CN" dirty="0" err="1">
                <a:latin typeface="Times New Roman" panose="02020603050405020304" pitchFamily="18" charset="0"/>
                <a:cs typeface="Times New Roman" panose="02020603050405020304" pitchFamily="18" charset="0"/>
              </a:rPr>
              <a:t>Amihud</a:t>
            </a:r>
            <a:r>
              <a:rPr lang="en-US" altLang="zh-CN" dirty="0">
                <a:latin typeface="Times New Roman" panose="02020603050405020304" pitchFamily="18" charset="0"/>
                <a:cs typeface="Times New Roman" panose="02020603050405020304" pitchFamily="18" charset="0"/>
              </a:rPr>
              <a:t> measure or the Illiquidity ratio.</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218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984766512"/>
              </p:ext>
            </p:extLst>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5375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3.1 definition:  ARCH</a:t>
            </a:r>
            <a:endParaRPr lang="zh-CN" altLang="zh-CN"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11214075-021A-4B55-B5AA-015D476319A6}"/>
              </a:ext>
            </a:extLst>
          </p:cNvPr>
          <p:cNvSpPr txBox="1"/>
          <p:nvPr/>
        </p:nvSpPr>
        <p:spPr>
          <a:xfrm>
            <a:off x="457200" y="2286000"/>
            <a:ext cx="8458200" cy="286232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In econometrics, the autoregressive conditional heteroskedasticity (ARCH) model is a statistical model for time series data that </a:t>
            </a:r>
            <a:r>
              <a:rPr lang="en-US" altLang="zh-CN" dirty="0">
                <a:solidFill>
                  <a:srgbClr val="FF0000"/>
                </a:solidFill>
                <a:latin typeface="Times New Roman" panose="02020603050405020304" pitchFamily="18" charset="0"/>
                <a:cs typeface="Times New Roman" panose="02020603050405020304" pitchFamily="18" charset="0"/>
              </a:rPr>
              <a:t>describes the variance of the current error term</a:t>
            </a:r>
            <a:r>
              <a:rPr lang="en-US" altLang="zh-CN" dirty="0">
                <a:latin typeface="Times New Roman" panose="02020603050405020304" pitchFamily="18" charset="0"/>
                <a:cs typeface="Times New Roman" panose="02020603050405020304" pitchFamily="18" charset="0"/>
              </a:rPr>
              <a:t> as a function of the actual sizes of the previous time periods error terms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ARCH model is appropriate when the error variance in a time series follows an autoregressive (AR) model;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an autoregressive moving average (ARMA) model is assumed for the error variance, the model is a generalized autoregressive conditional heteroskedasticity (GARCH) model</a:t>
            </a:r>
          </a:p>
          <a:p>
            <a:r>
              <a:rPr lang="zh-CN" alt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84635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3.1  ARCH(1)</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27ADCCF-996E-4EEB-A93A-3BC8C14042D9}"/>
              </a:ext>
            </a:extLst>
          </p:cNvPr>
          <p:cNvPicPr>
            <a:picLocks noChangeAspect="1"/>
          </p:cNvPicPr>
          <p:nvPr/>
        </p:nvPicPr>
        <p:blipFill>
          <a:blip r:embed="rId3"/>
          <a:stretch>
            <a:fillRect/>
          </a:stretch>
        </p:blipFill>
        <p:spPr>
          <a:xfrm>
            <a:off x="581025" y="2209800"/>
            <a:ext cx="7485126" cy="3352800"/>
          </a:xfrm>
          <a:prstGeom prst="rect">
            <a:avLst/>
          </a:prstGeom>
        </p:spPr>
      </p:pic>
    </p:spTree>
    <p:extLst>
      <p:ext uri="{BB962C8B-B14F-4D97-AF65-F5344CB8AC3E}">
        <p14:creationId xmlns:p14="http://schemas.microsoft.com/office/powerpoint/2010/main" val="23702094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3.1  ARCH(1) and AR (1) </a:t>
            </a:r>
            <a:endParaRPr lang="zh-CN" altLang="zh-CN"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A32646E5-9D99-43F3-BC5A-F794A42B15F4}"/>
              </a:ext>
            </a:extLst>
          </p:cNvPr>
          <p:cNvPicPr>
            <a:picLocks noChangeAspect="1"/>
          </p:cNvPicPr>
          <p:nvPr/>
        </p:nvPicPr>
        <p:blipFill>
          <a:blip r:embed="rId3"/>
          <a:stretch>
            <a:fillRect/>
          </a:stretch>
        </p:blipFill>
        <p:spPr>
          <a:xfrm>
            <a:off x="603885" y="1981200"/>
            <a:ext cx="7653337" cy="3822275"/>
          </a:xfrm>
          <a:prstGeom prst="rect">
            <a:avLst/>
          </a:prstGeom>
        </p:spPr>
      </p:pic>
    </p:spTree>
    <p:extLst>
      <p:ext uri="{BB962C8B-B14F-4D97-AF65-F5344CB8AC3E}">
        <p14:creationId xmlns:p14="http://schemas.microsoft.com/office/powerpoint/2010/main" val="3674551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3.1  ARCH(1) property</a:t>
            </a:r>
            <a:endParaRPr lang="zh-CN" altLang="zh-CN" b="1"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0A1B89BB-4918-449A-8652-3CFECEFB2939}"/>
              </a:ext>
            </a:extLst>
          </p:cNvPr>
          <p:cNvPicPr>
            <a:picLocks noChangeAspect="1"/>
          </p:cNvPicPr>
          <p:nvPr/>
        </p:nvPicPr>
        <p:blipFill>
          <a:blip r:embed="rId3"/>
          <a:stretch>
            <a:fillRect/>
          </a:stretch>
        </p:blipFill>
        <p:spPr>
          <a:xfrm>
            <a:off x="838200" y="2133600"/>
            <a:ext cx="6191250" cy="3962400"/>
          </a:xfrm>
          <a:prstGeom prst="rect">
            <a:avLst/>
          </a:prstGeom>
        </p:spPr>
      </p:pic>
    </p:spTree>
    <p:extLst>
      <p:ext uri="{BB962C8B-B14F-4D97-AF65-F5344CB8AC3E}">
        <p14:creationId xmlns:p14="http://schemas.microsoft.com/office/powerpoint/2010/main" val="3158008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3.2  ARCH(p)</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6D03C9D-689D-4ABC-93E7-57B0769A8564}"/>
              </a:ext>
            </a:extLst>
          </p:cNvPr>
          <p:cNvPicPr>
            <a:picLocks noChangeAspect="1"/>
          </p:cNvPicPr>
          <p:nvPr/>
        </p:nvPicPr>
        <p:blipFill>
          <a:blip r:embed="rId3"/>
          <a:stretch>
            <a:fillRect/>
          </a:stretch>
        </p:blipFill>
        <p:spPr>
          <a:xfrm>
            <a:off x="1143000" y="2133600"/>
            <a:ext cx="6705600" cy="4170981"/>
          </a:xfrm>
          <a:prstGeom prst="rect">
            <a:avLst/>
          </a:prstGeom>
        </p:spPr>
      </p:pic>
    </p:spTree>
    <p:extLst>
      <p:ext uri="{BB962C8B-B14F-4D97-AF65-F5344CB8AC3E}">
        <p14:creationId xmlns:p14="http://schemas.microsoft.com/office/powerpoint/2010/main" val="343466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734BE7C7-4F17-477D-8738-7B6636C8D00D}"/>
              </a:ext>
            </a:extLst>
          </p:cNvPr>
          <p:cNvSpPr>
            <a:spLocks noGrp="1"/>
          </p:cNvSpPr>
          <p:nvPr>
            <p:ph type="sldNum" sz="quarter" idx="12"/>
          </p:nvPr>
        </p:nvSpPr>
        <p:spPr/>
        <p:txBody>
          <a:bodyPr/>
          <a:lstStyle/>
          <a:p>
            <a:fld id="{005E5F48-75E7-4379-853B-F66B3852478B}" type="slidenum">
              <a:rPr lang="en-GB" altLang="zh-CN"/>
              <a:pPr/>
              <a:t>36</a:t>
            </a:fld>
            <a:endParaRPr lang="en-GB" altLang="zh-CN"/>
          </a:p>
        </p:txBody>
      </p:sp>
      <p:sp>
        <p:nvSpPr>
          <p:cNvPr id="250882" name="Rectangle 2">
            <a:extLst>
              <a:ext uri="{FF2B5EF4-FFF2-40B4-BE49-F238E27FC236}">
                <a16:creationId xmlns:a16="http://schemas.microsoft.com/office/drawing/2014/main" id="{3BCFD666-E72A-405A-82C2-5F2C016FF0C1}"/>
              </a:ext>
            </a:extLst>
          </p:cNvPr>
          <p:cNvSpPr>
            <a:spLocks noGrp="1" noChangeArrowheads="1"/>
          </p:cNvSpPr>
          <p:nvPr>
            <p:ph type="title"/>
          </p:nvPr>
        </p:nvSpPr>
        <p:spPr>
          <a:xfrm>
            <a:off x="508000" y="1143000"/>
            <a:ext cx="7989888" cy="760412"/>
          </a:xfrm>
        </p:spPr>
        <p:txBody>
          <a:bodyPr>
            <a:normAutofit fontScale="90000"/>
          </a:bodyPr>
          <a:lstStyle/>
          <a:p>
            <a:r>
              <a:rPr lang="en-US" altLang="zh-CN" sz="2400" b="1" dirty="0">
                <a:latin typeface="Times New Roman" panose="02020603050405020304" pitchFamily="18" charset="0"/>
                <a:cs typeface="Times New Roman" panose="02020603050405020304" pitchFamily="18" charset="0"/>
              </a:rPr>
              <a:t>3.3 </a:t>
            </a:r>
            <a:r>
              <a:rPr lang="en-GB" altLang="zh-CN" sz="2500" b="1" dirty="0">
                <a:latin typeface="Times New Roman" panose="02020603050405020304" pitchFamily="18" charset="0"/>
                <a:cs typeface="Times New Roman" panose="02020603050405020304" pitchFamily="18" charset="0"/>
              </a:rPr>
              <a:t>Testing for “ARCH Effects”</a:t>
            </a:r>
            <a:br>
              <a:rPr lang="en-GB" altLang="zh-CN" sz="2500" b="1" dirty="0">
                <a:latin typeface="Times New Roman" panose="02020603050405020304" pitchFamily="18" charset="0"/>
                <a:cs typeface="Times New Roman" panose="02020603050405020304" pitchFamily="18" charset="0"/>
              </a:rPr>
            </a:br>
            <a:endParaRPr lang="en-GB" altLang="zh-CN" sz="2000" b="1" dirty="0">
              <a:latin typeface="Times New Roman" panose="02020603050405020304" pitchFamily="18" charset="0"/>
              <a:cs typeface="Times New Roman" panose="02020603050405020304" pitchFamily="18" charset="0"/>
            </a:endParaRPr>
          </a:p>
        </p:txBody>
      </p:sp>
      <p:sp>
        <p:nvSpPr>
          <p:cNvPr id="250883" name="Rectangle 3">
            <a:extLst>
              <a:ext uri="{FF2B5EF4-FFF2-40B4-BE49-F238E27FC236}">
                <a16:creationId xmlns:a16="http://schemas.microsoft.com/office/drawing/2014/main" id="{AE9B6318-5C41-4D01-B407-85E71B7E1071}"/>
              </a:ext>
            </a:extLst>
          </p:cNvPr>
          <p:cNvSpPr>
            <a:spLocks noGrp="1" noChangeArrowheads="1"/>
          </p:cNvSpPr>
          <p:nvPr>
            <p:ph type="body" idx="1"/>
          </p:nvPr>
        </p:nvSpPr>
        <p:spPr>
          <a:xfrm>
            <a:off x="457200" y="1752600"/>
            <a:ext cx="8178800" cy="4305300"/>
          </a:xfrm>
        </p:spPr>
        <p:txBody>
          <a:bodyPr/>
          <a:lstStyle/>
          <a:p>
            <a:pPr algn="just">
              <a:buFontTx/>
              <a:buNone/>
            </a:pPr>
            <a:r>
              <a:rPr lang="en-GB" altLang="zh-CN" sz="1600" dirty="0">
                <a:latin typeface="Times New Roman" panose="02020603050405020304" pitchFamily="18" charset="0"/>
                <a:cs typeface="Times New Roman" panose="02020603050405020304" pitchFamily="18" charset="0"/>
              </a:rPr>
              <a:t>1. First, run any postulated linear regression of the form given in the equation</a:t>
            </a:r>
          </a:p>
          <a:p>
            <a:pPr algn="just">
              <a:buFontTx/>
              <a:buNone/>
            </a:pPr>
            <a:r>
              <a:rPr lang="en-GB" altLang="zh-CN" sz="1600" dirty="0">
                <a:latin typeface="Times New Roman" panose="02020603050405020304" pitchFamily="18" charset="0"/>
                <a:cs typeface="Times New Roman" panose="02020603050405020304" pitchFamily="18" charset="0"/>
              </a:rPr>
              <a:t>    above,  e.g.</a:t>
            </a:r>
            <a:r>
              <a:rPr lang="en-GB" altLang="zh-CN" sz="1600" i="1" dirty="0">
                <a:latin typeface="Times New Roman" panose="02020603050405020304" pitchFamily="18" charset="0"/>
                <a:cs typeface="Times New Roman" panose="02020603050405020304" pitchFamily="18" charset="0"/>
              </a:rPr>
              <a:t>	 </a:t>
            </a:r>
            <a:r>
              <a:rPr lang="en-GB" altLang="zh-CN" sz="1600" i="1" dirty="0" err="1">
                <a:latin typeface="Times New Roman" panose="02020603050405020304" pitchFamily="18" charset="0"/>
              </a:rPr>
              <a:t>y</a:t>
            </a:r>
            <a:r>
              <a:rPr lang="en-GB" altLang="zh-CN" sz="1600" i="1" baseline="-25000" dirty="0" err="1">
                <a:latin typeface="Times New Roman" panose="02020603050405020304" pitchFamily="18" charset="0"/>
              </a:rPr>
              <a:t>t</a:t>
            </a:r>
            <a:r>
              <a:rPr lang="en-GB" altLang="zh-CN" sz="1600" i="1" dirty="0">
                <a:latin typeface="Times New Roman" panose="02020603050405020304" pitchFamily="18" charset="0"/>
              </a:rPr>
              <a:t> = </a:t>
            </a:r>
            <a:r>
              <a:rPr lang="en-GB" altLang="zh-CN" sz="1600" i="1" dirty="0">
                <a:latin typeface="Times New Roman" panose="02020603050405020304" pitchFamily="18" charset="0"/>
                <a:sym typeface="Symbol" panose="05050102010706020507" pitchFamily="18" charset="2"/>
              </a:rPr>
              <a:t></a:t>
            </a:r>
            <a:r>
              <a:rPr lang="en-GB" altLang="zh-CN" sz="1600" baseline="-25000" dirty="0">
                <a:latin typeface="Times New Roman" panose="02020603050405020304" pitchFamily="18" charset="0"/>
              </a:rPr>
              <a:t>1</a:t>
            </a:r>
            <a:r>
              <a:rPr lang="en-GB" altLang="zh-CN" sz="1600" i="1" dirty="0">
                <a:latin typeface="Times New Roman" panose="02020603050405020304" pitchFamily="18" charset="0"/>
              </a:rPr>
              <a:t> + </a:t>
            </a:r>
            <a:r>
              <a:rPr lang="en-GB" altLang="zh-CN" sz="1600" i="1" dirty="0">
                <a:latin typeface="Times New Roman" panose="02020603050405020304" pitchFamily="18" charset="0"/>
                <a:sym typeface="Symbol" panose="05050102010706020507" pitchFamily="18" charset="2"/>
              </a:rPr>
              <a:t></a:t>
            </a:r>
            <a:r>
              <a:rPr lang="en-GB" altLang="zh-CN" sz="1600" baseline="-25000" dirty="0">
                <a:latin typeface="Times New Roman" panose="02020603050405020304" pitchFamily="18" charset="0"/>
              </a:rPr>
              <a:t>2</a:t>
            </a:r>
            <a:r>
              <a:rPr lang="en-GB" altLang="zh-CN" sz="1600" i="1" dirty="0">
                <a:latin typeface="Times New Roman" panose="02020603050405020304" pitchFamily="18" charset="0"/>
              </a:rPr>
              <a:t>x</a:t>
            </a:r>
            <a:r>
              <a:rPr lang="en-GB" altLang="zh-CN" sz="1600" baseline="-25000" dirty="0">
                <a:latin typeface="Times New Roman" panose="02020603050405020304" pitchFamily="18" charset="0"/>
              </a:rPr>
              <a:t>2</a:t>
            </a:r>
            <a:r>
              <a:rPr lang="en-GB" altLang="zh-CN" sz="1600" i="1" baseline="-25000" dirty="0">
                <a:latin typeface="Times New Roman" panose="02020603050405020304" pitchFamily="18" charset="0"/>
              </a:rPr>
              <a:t>t</a:t>
            </a:r>
            <a:r>
              <a:rPr lang="en-GB" altLang="zh-CN" sz="1600" i="1" dirty="0">
                <a:latin typeface="Times New Roman" panose="02020603050405020304" pitchFamily="18" charset="0"/>
              </a:rPr>
              <a:t> + ... + </a:t>
            </a:r>
            <a:r>
              <a:rPr lang="en-GB" altLang="zh-CN" sz="1600" i="1" dirty="0">
                <a:latin typeface="Times New Roman" panose="02020603050405020304" pitchFamily="18" charset="0"/>
                <a:sym typeface="Symbol" panose="05050102010706020507" pitchFamily="18" charset="2"/>
              </a:rPr>
              <a:t></a:t>
            </a:r>
            <a:r>
              <a:rPr lang="en-GB" altLang="zh-CN" sz="1600" i="1" baseline="-25000" dirty="0" err="1">
                <a:latin typeface="Times New Roman" panose="02020603050405020304" pitchFamily="18" charset="0"/>
              </a:rPr>
              <a:t>k</a:t>
            </a:r>
            <a:r>
              <a:rPr lang="en-GB" altLang="zh-CN" sz="1600" i="1" dirty="0" err="1">
                <a:latin typeface="Times New Roman" panose="02020603050405020304" pitchFamily="18" charset="0"/>
              </a:rPr>
              <a:t>x</a:t>
            </a:r>
            <a:r>
              <a:rPr lang="en-GB" altLang="zh-CN" sz="1600" i="1" baseline="-25000" dirty="0" err="1">
                <a:latin typeface="Times New Roman" panose="02020603050405020304" pitchFamily="18" charset="0"/>
              </a:rPr>
              <a:t>kt</a:t>
            </a:r>
            <a:r>
              <a:rPr lang="en-GB" altLang="zh-CN" sz="1600" i="1" dirty="0">
                <a:latin typeface="Times New Roman" panose="02020603050405020304" pitchFamily="18" charset="0"/>
              </a:rPr>
              <a:t> + </a:t>
            </a:r>
            <a:r>
              <a:rPr lang="en-GB" altLang="zh-CN" sz="1600" i="1" dirty="0" err="1">
                <a:latin typeface="Times New Roman" panose="02020603050405020304" pitchFamily="18" charset="0"/>
              </a:rPr>
              <a:t>u</a:t>
            </a:r>
            <a:r>
              <a:rPr lang="en-GB" altLang="zh-CN" sz="1600" i="1" baseline="-25000" dirty="0" err="1">
                <a:latin typeface="Times New Roman" panose="02020603050405020304" pitchFamily="18" charset="0"/>
              </a:rPr>
              <a:t>t</a:t>
            </a:r>
            <a:r>
              <a:rPr lang="en-GB" altLang="zh-CN" sz="1600" i="1" baseline="-25000" dirty="0">
                <a:latin typeface="Times New Roman" panose="02020603050405020304" pitchFamily="18" charset="0"/>
              </a:rPr>
              <a:t> </a:t>
            </a:r>
            <a:endParaRPr lang="en-GB" altLang="zh-CN" sz="1600" dirty="0">
              <a:latin typeface="Times New Roman" panose="02020603050405020304" pitchFamily="18" charset="0"/>
              <a:cs typeface="Times New Roman" panose="02020603050405020304" pitchFamily="18" charset="0"/>
            </a:endParaRPr>
          </a:p>
          <a:p>
            <a:pPr algn="just">
              <a:buFontTx/>
              <a:buNone/>
            </a:pPr>
            <a:r>
              <a:rPr lang="en-GB" altLang="zh-CN" sz="1600" dirty="0">
                <a:latin typeface="Times New Roman" panose="02020603050405020304" pitchFamily="18" charset="0"/>
                <a:cs typeface="Times New Roman" panose="02020603050405020304" pitchFamily="18" charset="0"/>
              </a:rPr>
              <a:t>    saving the residuals,    .</a:t>
            </a:r>
          </a:p>
          <a:p>
            <a:pPr algn="just">
              <a:buFontTx/>
              <a:buNone/>
            </a:pPr>
            <a:endParaRPr lang="en-GB" altLang="zh-CN" sz="1600" dirty="0">
              <a:latin typeface="Times New Roman" panose="02020603050405020304" pitchFamily="18" charset="0"/>
              <a:cs typeface="Times New Roman" panose="02020603050405020304" pitchFamily="18" charset="0"/>
            </a:endParaRPr>
          </a:p>
          <a:p>
            <a:pPr algn="just">
              <a:buFontTx/>
              <a:buNone/>
            </a:pPr>
            <a:r>
              <a:rPr lang="en-GB" altLang="zh-CN" sz="1600" dirty="0">
                <a:latin typeface="Times New Roman" panose="02020603050405020304" pitchFamily="18" charset="0"/>
                <a:cs typeface="Times New Roman" panose="02020603050405020304" pitchFamily="18" charset="0"/>
              </a:rPr>
              <a:t>2. Then square the residuals, and regress them on </a:t>
            </a:r>
            <a:r>
              <a:rPr lang="en-GB" altLang="zh-CN" sz="1600" i="1" dirty="0">
                <a:latin typeface="Times New Roman" panose="02020603050405020304" pitchFamily="18" charset="0"/>
                <a:cs typeface="Times New Roman" panose="02020603050405020304" pitchFamily="18" charset="0"/>
              </a:rPr>
              <a:t>q</a:t>
            </a:r>
            <a:r>
              <a:rPr lang="en-GB" altLang="zh-CN" sz="1600" dirty="0">
                <a:latin typeface="Times New Roman" panose="02020603050405020304" pitchFamily="18" charset="0"/>
                <a:cs typeface="Times New Roman" panose="02020603050405020304" pitchFamily="18" charset="0"/>
              </a:rPr>
              <a:t> own lags to test for ARCH</a:t>
            </a:r>
          </a:p>
          <a:p>
            <a:pPr algn="just">
              <a:buFontTx/>
              <a:buNone/>
            </a:pPr>
            <a:r>
              <a:rPr lang="en-GB" altLang="zh-CN" sz="1600" dirty="0">
                <a:latin typeface="Times New Roman" panose="02020603050405020304" pitchFamily="18" charset="0"/>
                <a:cs typeface="Times New Roman" panose="02020603050405020304" pitchFamily="18" charset="0"/>
              </a:rPr>
              <a:t>    of order </a:t>
            </a:r>
            <a:r>
              <a:rPr lang="en-GB" altLang="zh-CN" sz="1600" i="1" dirty="0">
                <a:latin typeface="Times New Roman" panose="02020603050405020304" pitchFamily="18" charset="0"/>
                <a:cs typeface="Times New Roman" panose="02020603050405020304" pitchFamily="18" charset="0"/>
              </a:rPr>
              <a:t>q</a:t>
            </a:r>
            <a:r>
              <a:rPr lang="en-GB" altLang="zh-CN" sz="1600" dirty="0">
                <a:latin typeface="Times New Roman" panose="02020603050405020304" pitchFamily="18" charset="0"/>
                <a:cs typeface="Times New Roman" panose="02020603050405020304" pitchFamily="18" charset="0"/>
              </a:rPr>
              <a:t>, i.e. run the regression </a:t>
            </a:r>
          </a:p>
          <a:p>
            <a:pPr algn="just">
              <a:buFontTx/>
              <a:buNone/>
            </a:pPr>
            <a:r>
              <a:rPr lang="en-GB" altLang="zh-CN" sz="1600" dirty="0">
                <a:latin typeface="Times New Roman" panose="02020603050405020304" pitchFamily="18" charset="0"/>
                <a:cs typeface="Times New Roman" panose="02020603050405020304" pitchFamily="18" charset="0"/>
              </a:rPr>
              <a:t>	    </a:t>
            </a:r>
          </a:p>
          <a:p>
            <a:pPr algn="just">
              <a:buFontTx/>
              <a:buNone/>
            </a:pPr>
            <a:r>
              <a:rPr lang="en-GB" altLang="zh-CN" sz="1600" dirty="0">
                <a:latin typeface="Times New Roman" panose="02020603050405020304" pitchFamily="18" charset="0"/>
                <a:cs typeface="Times New Roman" panose="02020603050405020304" pitchFamily="18" charset="0"/>
              </a:rPr>
              <a:t>    where </a:t>
            </a:r>
            <a:r>
              <a:rPr lang="en-GB" altLang="zh-CN" sz="1600" i="1" dirty="0" err="1">
                <a:latin typeface="Times New Roman" panose="02020603050405020304" pitchFamily="18" charset="0"/>
                <a:cs typeface="Times New Roman" panose="02020603050405020304" pitchFamily="18" charset="0"/>
              </a:rPr>
              <a:t>v</a:t>
            </a:r>
            <a:r>
              <a:rPr lang="en-GB" altLang="zh-CN" sz="1600" i="1" baseline="-30000" dirty="0" err="1">
                <a:latin typeface="Times New Roman" panose="02020603050405020304" pitchFamily="18" charset="0"/>
                <a:cs typeface="Times New Roman" panose="02020603050405020304" pitchFamily="18" charset="0"/>
              </a:rPr>
              <a:t>t</a:t>
            </a:r>
            <a:r>
              <a:rPr lang="en-GB" altLang="zh-CN" sz="1600" dirty="0">
                <a:latin typeface="Times New Roman" panose="02020603050405020304" pitchFamily="18" charset="0"/>
                <a:cs typeface="Times New Roman" panose="02020603050405020304" pitchFamily="18" charset="0"/>
              </a:rPr>
              <a:t> is </a:t>
            </a:r>
            <a:r>
              <a:rPr lang="en-GB" altLang="zh-CN" sz="1600" dirty="0" err="1">
                <a:latin typeface="Times New Roman" panose="02020603050405020304" pitchFamily="18" charset="0"/>
                <a:cs typeface="Times New Roman" panose="02020603050405020304" pitchFamily="18" charset="0"/>
              </a:rPr>
              <a:t>iid</a:t>
            </a:r>
            <a:r>
              <a:rPr lang="en-GB" altLang="zh-CN" sz="1600" dirty="0">
                <a:latin typeface="Times New Roman" panose="02020603050405020304" pitchFamily="18" charset="0"/>
                <a:cs typeface="Times New Roman" panose="02020603050405020304" pitchFamily="18" charset="0"/>
              </a:rPr>
              <a:t>.</a:t>
            </a:r>
          </a:p>
          <a:p>
            <a:pPr algn="just">
              <a:buFontTx/>
              <a:buNone/>
            </a:pPr>
            <a:r>
              <a:rPr lang="en-GB" altLang="zh-CN" sz="1600" dirty="0">
                <a:latin typeface="Times New Roman" panose="02020603050405020304" pitchFamily="18" charset="0"/>
                <a:cs typeface="Times New Roman" panose="02020603050405020304" pitchFamily="18" charset="0"/>
              </a:rPr>
              <a:t>    Obtain </a:t>
            </a:r>
            <a:r>
              <a:rPr lang="en-GB" altLang="zh-CN" sz="1600" i="1" dirty="0">
                <a:latin typeface="Times New Roman" panose="02020603050405020304" pitchFamily="18" charset="0"/>
                <a:cs typeface="Times New Roman" panose="02020603050405020304" pitchFamily="18" charset="0"/>
              </a:rPr>
              <a:t>R</a:t>
            </a:r>
            <a:r>
              <a:rPr lang="en-GB" altLang="zh-CN" sz="1600" baseline="30000" dirty="0">
                <a:latin typeface="Times New Roman" panose="02020603050405020304" pitchFamily="18" charset="0"/>
                <a:cs typeface="Times New Roman" panose="02020603050405020304" pitchFamily="18" charset="0"/>
              </a:rPr>
              <a:t>2</a:t>
            </a:r>
            <a:r>
              <a:rPr lang="en-GB" altLang="zh-CN" sz="1600" dirty="0">
                <a:latin typeface="Times New Roman" panose="02020603050405020304" pitchFamily="18" charset="0"/>
                <a:cs typeface="Times New Roman" panose="02020603050405020304" pitchFamily="18" charset="0"/>
              </a:rPr>
              <a:t> from this regression</a:t>
            </a:r>
          </a:p>
          <a:p>
            <a:pPr algn="just">
              <a:buFontTx/>
              <a:buNone/>
            </a:pPr>
            <a:endParaRPr lang="en-GB" altLang="zh-CN" sz="1600" dirty="0">
              <a:latin typeface="Times New Roman" panose="02020603050405020304" pitchFamily="18" charset="0"/>
              <a:cs typeface="Times New Roman" panose="02020603050405020304" pitchFamily="18" charset="0"/>
            </a:endParaRPr>
          </a:p>
          <a:p>
            <a:pPr algn="just">
              <a:buFontTx/>
              <a:buNone/>
            </a:pPr>
            <a:r>
              <a:rPr lang="en-GB" altLang="zh-CN" sz="1600" dirty="0">
                <a:latin typeface="Times New Roman" panose="02020603050405020304" pitchFamily="18" charset="0"/>
                <a:cs typeface="Times New Roman" panose="02020603050405020304" pitchFamily="18" charset="0"/>
              </a:rPr>
              <a:t>3. The test statistic is defined as </a:t>
            </a:r>
            <a:r>
              <a:rPr lang="en-GB" altLang="zh-CN" sz="1600" i="1" dirty="0">
                <a:latin typeface="Times New Roman" panose="02020603050405020304" pitchFamily="18" charset="0"/>
                <a:cs typeface="Times New Roman" panose="02020603050405020304" pitchFamily="18" charset="0"/>
              </a:rPr>
              <a:t>TR</a:t>
            </a:r>
            <a:r>
              <a:rPr lang="en-GB" altLang="zh-CN" sz="1600" baseline="30000" dirty="0">
                <a:latin typeface="Times New Roman" panose="02020603050405020304" pitchFamily="18" charset="0"/>
                <a:cs typeface="Times New Roman" panose="02020603050405020304" pitchFamily="18" charset="0"/>
              </a:rPr>
              <a:t>2</a:t>
            </a:r>
            <a:r>
              <a:rPr lang="en-GB" altLang="zh-CN" sz="1600" dirty="0">
                <a:latin typeface="Times New Roman" panose="02020603050405020304" pitchFamily="18" charset="0"/>
                <a:cs typeface="Times New Roman" panose="02020603050405020304" pitchFamily="18" charset="0"/>
              </a:rPr>
              <a:t> (the number of observations multiplied by the coefficient of multiple correlation) from the last regression, and is distributed as a </a:t>
            </a:r>
            <a:r>
              <a:rPr lang="en-GB" altLang="zh-CN" sz="16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1600" baseline="30000" dirty="0">
                <a:latin typeface="Times New Roman" panose="02020603050405020304" pitchFamily="18" charset="0"/>
                <a:cs typeface="Times New Roman" panose="02020603050405020304" pitchFamily="18" charset="0"/>
              </a:rPr>
              <a:t>2</a:t>
            </a:r>
            <a:r>
              <a:rPr lang="en-GB" altLang="zh-CN" sz="1600" dirty="0">
                <a:latin typeface="Times New Roman" panose="02020603050405020304" pitchFamily="18" charset="0"/>
                <a:cs typeface="Times New Roman" panose="02020603050405020304" pitchFamily="18" charset="0"/>
              </a:rPr>
              <a:t>(</a:t>
            </a:r>
            <a:r>
              <a:rPr lang="en-GB" altLang="zh-CN" sz="1600" i="1" dirty="0">
                <a:latin typeface="Times New Roman" panose="02020603050405020304" pitchFamily="18" charset="0"/>
                <a:cs typeface="Times New Roman" panose="02020603050405020304" pitchFamily="18" charset="0"/>
              </a:rPr>
              <a:t>q</a:t>
            </a:r>
            <a:r>
              <a:rPr lang="en-GB" altLang="zh-CN" sz="1600" dirty="0">
                <a:latin typeface="Times New Roman" panose="02020603050405020304" pitchFamily="18" charset="0"/>
                <a:cs typeface="Times New Roman" panose="02020603050405020304" pitchFamily="18" charset="0"/>
              </a:rPr>
              <a:t>).</a:t>
            </a:r>
          </a:p>
        </p:txBody>
      </p:sp>
      <p:pic>
        <p:nvPicPr>
          <p:cNvPr id="250886" name="Picture 6">
            <a:extLst>
              <a:ext uri="{FF2B5EF4-FFF2-40B4-BE49-F238E27FC236}">
                <a16:creationId xmlns:a16="http://schemas.microsoft.com/office/drawing/2014/main" id="{56745234-C872-4F88-8B5E-ADDE6FE02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526852"/>
            <a:ext cx="2381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0887" name="Picture 7">
            <a:extLst>
              <a:ext uri="{FF2B5EF4-FFF2-40B4-BE49-F238E27FC236}">
                <a16:creationId xmlns:a16="http://schemas.microsoft.com/office/drawing/2014/main" id="{1C0A4BC5-BE69-4B65-B93E-F89932793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50149"/>
            <a:ext cx="3962400"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B6ADB6B-2E7E-4181-899F-3E8D582BFB65}"/>
              </a:ext>
            </a:extLst>
          </p:cNvPr>
          <p:cNvSpPr>
            <a:spLocks noGrp="1"/>
          </p:cNvSpPr>
          <p:nvPr>
            <p:ph type="sldNum" sz="quarter" idx="12"/>
          </p:nvPr>
        </p:nvSpPr>
        <p:spPr/>
        <p:txBody>
          <a:bodyPr/>
          <a:lstStyle/>
          <a:p>
            <a:fld id="{83B01AB5-2172-4F0A-87BE-B00EA1725C4F}" type="slidenum">
              <a:rPr lang="en-GB" altLang="zh-CN"/>
              <a:pPr/>
              <a:t>37</a:t>
            </a:fld>
            <a:endParaRPr lang="en-GB" altLang="zh-CN"/>
          </a:p>
        </p:txBody>
      </p:sp>
      <p:sp>
        <p:nvSpPr>
          <p:cNvPr id="251906" name="Rectangle 2">
            <a:extLst>
              <a:ext uri="{FF2B5EF4-FFF2-40B4-BE49-F238E27FC236}">
                <a16:creationId xmlns:a16="http://schemas.microsoft.com/office/drawing/2014/main" id="{814D696E-8227-44EE-B90B-495638E3E1C9}"/>
              </a:ext>
            </a:extLst>
          </p:cNvPr>
          <p:cNvSpPr>
            <a:spLocks noGrp="1" noChangeArrowheads="1"/>
          </p:cNvSpPr>
          <p:nvPr>
            <p:ph type="title"/>
          </p:nvPr>
        </p:nvSpPr>
        <p:spPr/>
        <p:txBody>
          <a:bodyPr/>
          <a:lstStyle/>
          <a:p>
            <a:r>
              <a:rPr lang="en-US" altLang="zh-CN" sz="2400" b="1" dirty="0">
                <a:latin typeface="Times New Roman" panose="02020603050405020304" pitchFamily="18" charset="0"/>
                <a:cs typeface="Times New Roman" panose="02020603050405020304" pitchFamily="18" charset="0"/>
              </a:rPr>
              <a:t>3.3 </a:t>
            </a:r>
            <a:r>
              <a:rPr lang="en-GB" altLang="zh-CN" sz="2500" b="1" dirty="0">
                <a:latin typeface="Times New Roman" panose="02020603050405020304" pitchFamily="18" charset="0"/>
                <a:cs typeface="Times New Roman" panose="02020603050405020304" pitchFamily="18" charset="0"/>
              </a:rPr>
              <a:t>Testing for “ARCH Effects”</a:t>
            </a:r>
            <a:br>
              <a:rPr lang="en-GB" altLang="zh-CN" sz="2500" b="1" dirty="0">
                <a:latin typeface="Times New Roman" panose="02020603050405020304" pitchFamily="18" charset="0"/>
                <a:cs typeface="Times New Roman" panose="02020603050405020304" pitchFamily="18" charset="0"/>
              </a:rPr>
            </a:br>
            <a:endParaRPr lang="en-GB" altLang="zh-CN" sz="2000" b="1" dirty="0">
              <a:latin typeface="Times New Roman" panose="02020603050405020304" pitchFamily="18" charset="0"/>
              <a:cs typeface="Times New Roman" panose="02020603050405020304" pitchFamily="18" charset="0"/>
            </a:endParaRPr>
          </a:p>
        </p:txBody>
      </p:sp>
      <p:sp>
        <p:nvSpPr>
          <p:cNvPr id="251907" name="Rectangle 3">
            <a:extLst>
              <a:ext uri="{FF2B5EF4-FFF2-40B4-BE49-F238E27FC236}">
                <a16:creationId xmlns:a16="http://schemas.microsoft.com/office/drawing/2014/main" id="{67EBEBD6-10F4-411A-84F6-1F2F4448B0E7}"/>
              </a:ext>
            </a:extLst>
          </p:cNvPr>
          <p:cNvSpPr>
            <a:spLocks noGrp="1" noChangeArrowheads="1"/>
          </p:cNvSpPr>
          <p:nvPr>
            <p:ph type="body" idx="1"/>
          </p:nvPr>
        </p:nvSpPr>
        <p:spPr>
          <a:xfrm>
            <a:off x="581161" y="1981200"/>
            <a:ext cx="7989752" cy="4724400"/>
          </a:xfrm>
        </p:spPr>
        <p:txBody>
          <a:bodyPr/>
          <a:lstStyle/>
          <a:p>
            <a:pPr algn="just">
              <a:buFontTx/>
              <a:buNone/>
            </a:pPr>
            <a:r>
              <a:rPr lang="en-GB" altLang="zh-CN" sz="2000" dirty="0">
                <a:latin typeface="Times New Roman" panose="02020603050405020304" pitchFamily="18" charset="0"/>
                <a:cs typeface="Times New Roman" panose="02020603050405020304" pitchFamily="18" charset="0"/>
              </a:rPr>
              <a:t>4. The null and alternative hypotheses are</a:t>
            </a:r>
          </a:p>
          <a:p>
            <a:pPr algn="just">
              <a:buFontTx/>
              <a:buNone/>
            </a:pPr>
            <a:r>
              <a:rPr lang="en-GB" altLang="zh-CN" sz="2000" dirty="0">
                <a:latin typeface="Times New Roman" panose="02020603050405020304" pitchFamily="18" charset="0"/>
                <a:cs typeface="Times New Roman" panose="02020603050405020304" pitchFamily="18" charset="0"/>
              </a:rPr>
              <a:t>	H</a:t>
            </a:r>
            <a:r>
              <a:rPr lang="en-GB" altLang="zh-CN" sz="2000" baseline="-30000" dirty="0">
                <a:latin typeface="Times New Roman" panose="02020603050405020304" pitchFamily="18" charset="0"/>
                <a:cs typeface="Times New Roman" panose="02020603050405020304" pitchFamily="18" charset="0"/>
              </a:rPr>
              <a:t>0</a:t>
            </a:r>
            <a:r>
              <a:rPr lang="en-GB" altLang="zh-CN" sz="2000" dirty="0">
                <a:latin typeface="Times New Roman" panose="02020603050405020304" pitchFamily="18" charset="0"/>
                <a:cs typeface="Times New Roman" panose="02020603050405020304" pitchFamily="18" charset="0"/>
              </a:rPr>
              <a:t> :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1</a:t>
            </a:r>
            <a:r>
              <a:rPr lang="en-GB" altLang="zh-CN" sz="2000" i="1" dirty="0">
                <a:latin typeface="Times New Roman" panose="02020603050405020304" pitchFamily="18" charset="0"/>
                <a:cs typeface="Times New Roman" panose="02020603050405020304" pitchFamily="18" charset="0"/>
              </a:rPr>
              <a:t> = </a:t>
            </a:r>
            <a:r>
              <a:rPr lang="en-GB" altLang="zh-CN" sz="2000" dirty="0">
                <a:latin typeface="Times New Roman" panose="02020603050405020304" pitchFamily="18" charset="0"/>
                <a:cs typeface="Times New Roman" panose="02020603050405020304" pitchFamily="18" charset="0"/>
              </a:rPr>
              <a:t>0 and</a:t>
            </a:r>
            <a:r>
              <a:rPr lang="en-GB" altLang="zh-CN" sz="2000" i="1" dirty="0">
                <a:latin typeface="Times New Roman" panose="02020603050405020304" pitchFamily="18" charset="0"/>
                <a:cs typeface="Times New Roman" panose="02020603050405020304" pitchFamily="18" charset="0"/>
              </a:rPr>
              <a:t>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2</a:t>
            </a:r>
            <a:r>
              <a:rPr lang="en-GB" altLang="zh-CN" sz="2000" i="1" dirty="0">
                <a:latin typeface="Times New Roman" panose="02020603050405020304" pitchFamily="18" charset="0"/>
                <a:cs typeface="Times New Roman" panose="02020603050405020304" pitchFamily="18" charset="0"/>
              </a:rPr>
              <a:t> = </a:t>
            </a:r>
            <a:r>
              <a:rPr lang="en-GB" altLang="zh-CN" sz="2000" dirty="0">
                <a:latin typeface="Times New Roman" panose="02020603050405020304" pitchFamily="18" charset="0"/>
                <a:cs typeface="Times New Roman" panose="02020603050405020304" pitchFamily="18" charset="0"/>
              </a:rPr>
              <a:t>0 and</a:t>
            </a:r>
            <a:r>
              <a:rPr lang="en-GB" altLang="zh-CN" sz="2000" i="1" dirty="0">
                <a:latin typeface="Times New Roman" panose="02020603050405020304" pitchFamily="18" charset="0"/>
                <a:cs typeface="Times New Roman" panose="02020603050405020304" pitchFamily="18" charset="0"/>
              </a:rPr>
              <a:t>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3</a:t>
            </a:r>
            <a:r>
              <a:rPr lang="en-GB" altLang="zh-CN" sz="2000" i="1" dirty="0">
                <a:latin typeface="Times New Roman" panose="02020603050405020304" pitchFamily="18" charset="0"/>
                <a:cs typeface="Times New Roman" panose="02020603050405020304" pitchFamily="18" charset="0"/>
              </a:rPr>
              <a:t> = </a:t>
            </a:r>
            <a:r>
              <a:rPr lang="en-GB" altLang="zh-CN" sz="2000" dirty="0">
                <a:latin typeface="Times New Roman" panose="02020603050405020304" pitchFamily="18" charset="0"/>
                <a:cs typeface="Times New Roman" panose="02020603050405020304" pitchFamily="18" charset="0"/>
              </a:rPr>
              <a:t>0 and ... and</a:t>
            </a:r>
            <a:r>
              <a:rPr lang="en-GB" altLang="zh-CN" sz="2000" i="1" dirty="0">
                <a:latin typeface="Times New Roman" panose="02020603050405020304" pitchFamily="18" charset="0"/>
                <a:cs typeface="Times New Roman" panose="02020603050405020304" pitchFamily="18" charset="0"/>
              </a:rPr>
              <a:t>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q</a:t>
            </a:r>
            <a:r>
              <a:rPr lang="en-GB" altLang="zh-CN" sz="2000" i="1" dirty="0">
                <a:latin typeface="Times New Roman" panose="02020603050405020304" pitchFamily="18" charset="0"/>
                <a:cs typeface="Times New Roman" panose="02020603050405020304" pitchFamily="18" charset="0"/>
              </a:rPr>
              <a:t> = </a:t>
            </a:r>
            <a:r>
              <a:rPr lang="en-GB" altLang="zh-CN" sz="2000" dirty="0">
                <a:latin typeface="Times New Roman" panose="02020603050405020304" pitchFamily="18" charset="0"/>
                <a:cs typeface="Times New Roman" panose="02020603050405020304" pitchFamily="18" charset="0"/>
              </a:rPr>
              <a:t>0</a:t>
            </a:r>
          </a:p>
          <a:p>
            <a:pPr algn="just">
              <a:buFontTx/>
              <a:buNone/>
            </a:pPr>
            <a:r>
              <a:rPr lang="en-GB" altLang="zh-CN" sz="2000" dirty="0">
                <a:latin typeface="Times New Roman" panose="02020603050405020304" pitchFamily="18" charset="0"/>
                <a:cs typeface="Times New Roman" panose="02020603050405020304" pitchFamily="18" charset="0"/>
              </a:rPr>
              <a:t>	H</a:t>
            </a:r>
            <a:r>
              <a:rPr lang="en-GB" altLang="zh-CN" sz="2000" baseline="-30000" dirty="0">
                <a:latin typeface="Times New Roman" panose="02020603050405020304" pitchFamily="18" charset="0"/>
                <a:cs typeface="Times New Roman" panose="02020603050405020304" pitchFamily="18" charset="0"/>
              </a:rPr>
              <a:t>1</a:t>
            </a:r>
            <a:r>
              <a:rPr lang="en-GB" altLang="zh-CN" sz="2000" dirty="0">
                <a:latin typeface="Times New Roman" panose="02020603050405020304" pitchFamily="18" charset="0"/>
                <a:cs typeface="Times New Roman" panose="02020603050405020304" pitchFamily="18" charset="0"/>
              </a:rPr>
              <a:t> :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1</a:t>
            </a:r>
            <a:r>
              <a:rPr lang="en-GB" altLang="zh-CN" sz="2000" i="1" dirty="0">
                <a:latin typeface="Times New Roman" panose="02020603050405020304" pitchFamily="18" charset="0"/>
                <a:cs typeface="Times New Roman" panose="02020603050405020304" pitchFamily="18" charset="0"/>
              </a:rPr>
              <a:t>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dirty="0">
                <a:latin typeface="Times New Roman" panose="02020603050405020304" pitchFamily="18" charset="0"/>
                <a:cs typeface="Times New Roman" panose="02020603050405020304" pitchFamily="18" charset="0"/>
              </a:rPr>
              <a:t> 0 or </a:t>
            </a:r>
            <a:r>
              <a:rPr lang="en-GB" altLang="zh-CN" sz="2000" i="1" dirty="0">
                <a:latin typeface="Times New Roman" panose="02020603050405020304" pitchFamily="18" charset="0"/>
                <a:cs typeface="Times New Roman" panose="02020603050405020304" pitchFamily="18" charset="0"/>
              </a:rPr>
              <a:t>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2</a:t>
            </a:r>
            <a:r>
              <a:rPr lang="en-GB" altLang="zh-CN" sz="2000" i="1" dirty="0">
                <a:latin typeface="Times New Roman" panose="02020603050405020304" pitchFamily="18" charset="0"/>
                <a:cs typeface="Times New Roman" panose="02020603050405020304" pitchFamily="18" charset="0"/>
              </a:rPr>
              <a:t>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dirty="0">
                <a:latin typeface="Times New Roman" panose="02020603050405020304" pitchFamily="18" charset="0"/>
                <a:cs typeface="Times New Roman" panose="02020603050405020304" pitchFamily="18" charset="0"/>
              </a:rPr>
              <a:t> </a:t>
            </a:r>
            <a:r>
              <a:rPr lang="en-GB" altLang="zh-CN" sz="2000" dirty="0">
                <a:latin typeface="Times New Roman" panose="02020603050405020304" pitchFamily="18" charset="0"/>
                <a:cs typeface="Times New Roman" panose="02020603050405020304" pitchFamily="18" charset="0"/>
              </a:rPr>
              <a:t>0 or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3</a:t>
            </a:r>
            <a:r>
              <a:rPr lang="en-GB" altLang="zh-CN" sz="2000" i="1" dirty="0">
                <a:latin typeface="Times New Roman" panose="02020603050405020304" pitchFamily="18" charset="0"/>
                <a:cs typeface="Times New Roman" panose="02020603050405020304" pitchFamily="18" charset="0"/>
              </a:rPr>
              <a:t>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dirty="0">
                <a:latin typeface="Times New Roman" panose="02020603050405020304" pitchFamily="18" charset="0"/>
                <a:cs typeface="Times New Roman" panose="02020603050405020304" pitchFamily="18" charset="0"/>
              </a:rPr>
              <a:t> </a:t>
            </a:r>
            <a:r>
              <a:rPr lang="en-GB" altLang="zh-CN" sz="2000" dirty="0">
                <a:latin typeface="Times New Roman" panose="02020603050405020304" pitchFamily="18" charset="0"/>
                <a:cs typeface="Times New Roman" panose="02020603050405020304" pitchFamily="18" charset="0"/>
              </a:rPr>
              <a:t>0 or  ... or</a:t>
            </a:r>
            <a:r>
              <a:rPr lang="en-GB" altLang="zh-CN" sz="2000" i="1" dirty="0">
                <a:latin typeface="Times New Roman" panose="02020603050405020304" pitchFamily="18" charset="0"/>
                <a:cs typeface="Times New Roman" panose="02020603050405020304" pitchFamily="18" charset="0"/>
              </a:rPr>
              <a:t>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q</a:t>
            </a:r>
            <a:r>
              <a:rPr lang="en-GB" altLang="zh-CN" sz="2000" i="1" dirty="0">
                <a:latin typeface="Times New Roman" panose="02020603050405020304" pitchFamily="18" charset="0"/>
                <a:cs typeface="Times New Roman" panose="02020603050405020304" pitchFamily="18" charset="0"/>
              </a:rPr>
              <a:t>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dirty="0">
                <a:latin typeface="Times New Roman" panose="02020603050405020304" pitchFamily="18" charset="0"/>
                <a:cs typeface="Times New Roman" panose="02020603050405020304" pitchFamily="18" charset="0"/>
              </a:rPr>
              <a:t> 0</a:t>
            </a:r>
            <a:r>
              <a:rPr lang="en-GB" altLang="zh-CN" sz="2000" i="1" dirty="0">
                <a:latin typeface="Times New Roman" panose="02020603050405020304" pitchFamily="18" charset="0"/>
                <a:cs typeface="Times New Roman" panose="02020603050405020304" pitchFamily="18" charset="0"/>
              </a:rPr>
              <a:t>.</a:t>
            </a:r>
            <a:endParaRPr lang="en-GB" altLang="zh-CN" sz="2000" dirty="0">
              <a:latin typeface="Times New Roman" panose="02020603050405020304" pitchFamily="18" charset="0"/>
              <a:cs typeface="Times New Roman" panose="02020603050405020304" pitchFamily="18" charset="0"/>
            </a:endParaRPr>
          </a:p>
          <a:p>
            <a:pPr algn="just">
              <a:buFontTx/>
              <a:buNone/>
            </a:pPr>
            <a:r>
              <a:rPr lang="en-GB" altLang="zh-CN" sz="2000" dirty="0">
                <a:latin typeface="Times New Roman" panose="02020603050405020304" pitchFamily="18" charset="0"/>
                <a:cs typeface="Times New Roman" panose="02020603050405020304" pitchFamily="18" charset="0"/>
              </a:rPr>
              <a:t>    </a:t>
            </a:r>
          </a:p>
          <a:p>
            <a:pPr algn="just">
              <a:buFontTx/>
              <a:buNone/>
            </a:pPr>
            <a:r>
              <a:rPr lang="en-GB" altLang="zh-CN" sz="2000" dirty="0">
                <a:latin typeface="Times New Roman" panose="02020603050405020304" pitchFamily="18" charset="0"/>
                <a:cs typeface="Times New Roman" panose="02020603050405020304" pitchFamily="18" charset="0"/>
              </a:rPr>
              <a:t>    If the value of the test statistic is greater than the critical value from the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2 </a:t>
            </a:r>
            <a:r>
              <a:rPr lang="en-GB" altLang="zh-CN" sz="2000" dirty="0">
                <a:latin typeface="Times New Roman" panose="02020603050405020304" pitchFamily="18" charset="0"/>
                <a:cs typeface="Times New Roman" panose="02020603050405020304" pitchFamily="18" charset="0"/>
              </a:rPr>
              <a:t>distribution, then reject the null hypothesis.</a:t>
            </a:r>
          </a:p>
          <a:p>
            <a:pPr algn="just">
              <a:buFontTx/>
              <a:buNone/>
            </a:pPr>
            <a:endParaRPr lang="en-GB" altLang="zh-CN" sz="2000" dirty="0">
              <a:latin typeface="Times New Roman" panose="02020603050405020304" pitchFamily="18" charset="0"/>
              <a:cs typeface="Times New Roman" panose="02020603050405020304" pitchFamily="18" charset="0"/>
            </a:endParaRPr>
          </a:p>
          <a:p>
            <a:pPr algn="just"/>
            <a:r>
              <a:rPr lang="en-GB" altLang="zh-CN" sz="2000" dirty="0">
                <a:latin typeface="Times New Roman" panose="02020603050405020304" pitchFamily="18" charset="0"/>
                <a:cs typeface="Times New Roman" panose="02020603050405020304" pitchFamily="18" charset="0"/>
              </a:rPr>
              <a:t>Note that the ARCH test is also sometimes applied directly to returns instead of the residuals from Stage 1 above.</a:t>
            </a:r>
          </a:p>
          <a:p>
            <a:pPr>
              <a:buFontTx/>
              <a:buNone/>
            </a:pPr>
            <a:endParaRPr lang="en-GB" altLang="zh-CN" sz="2000" dirty="0">
              <a:latin typeface="Times New Roman" panose="02020603050405020304" pitchFamily="18" charset="0"/>
            </a:endParaRPr>
          </a:p>
          <a:p>
            <a:endParaRPr lang="en-GB" altLang="zh-CN" sz="2000" dirty="0">
              <a:latin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76F241F-5871-4009-B5B4-951EE8CECC69}"/>
              </a:ext>
            </a:extLst>
          </p:cNvPr>
          <p:cNvSpPr>
            <a:spLocks noGrp="1"/>
          </p:cNvSpPr>
          <p:nvPr>
            <p:ph type="dt" sz="half" idx="10"/>
          </p:nvPr>
        </p:nvSpPr>
        <p:spPr/>
        <p:txBody>
          <a:bodyPr/>
          <a:lstStyle/>
          <a:p>
            <a:r>
              <a:rPr lang="en-US" altLang="zh-TW"/>
              <a:t>‘Introductory Econometrics for Finance’ © Chris Brooks 2002</a:t>
            </a:r>
          </a:p>
        </p:txBody>
      </p:sp>
      <p:sp>
        <p:nvSpPr>
          <p:cNvPr id="5" name="灯片编号占位符 5">
            <a:extLst>
              <a:ext uri="{FF2B5EF4-FFF2-40B4-BE49-F238E27FC236}">
                <a16:creationId xmlns:a16="http://schemas.microsoft.com/office/drawing/2014/main" id="{F7BEAB0E-E096-4C76-AD32-B281FBF0F698}"/>
              </a:ext>
            </a:extLst>
          </p:cNvPr>
          <p:cNvSpPr>
            <a:spLocks noGrp="1"/>
          </p:cNvSpPr>
          <p:nvPr>
            <p:ph type="sldNum" sz="quarter" idx="12"/>
          </p:nvPr>
        </p:nvSpPr>
        <p:spPr/>
        <p:txBody>
          <a:bodyPr/>
          <a:lstStyle/>
          <a:p>
            <a:fld id="{EF179B8C-10E2-4346-8C2D-AC0B6B78C6DF}" type="slidenum">
              <a:rPr lang="en-GB" altLang="zh-CN"/>
              <a:pPr/>
              <a:t>38</a:t>
            </a:fld>
            <a:endParaRPr lang="en-GB" altLang="zh-CN"/>
          </a:p>
        </p:txBody>
      </p:sp>
      <p:sp>
        <p:nvSpPr>
          <p:cNvPr id="252930" name="Rectangle 2">
            <a:extLst>
              <a:ext uri="{FF2B5EF4-FFF2-40B4-BE49-F238E27FC236}">
                <a16:creationId xmlns:a16="http://schemas.microsoft.com/office/drawing/2014/main" id="{3939AFB8-B389-4D3F-9999-61B79DE7341A}"/>
              </a:ext>
            </a:extLst>
          </p:cNvPr>
          <p:cNvSpPr>
            <a:spLocks noGrp="1" noChangeArrowheads="1"/>
          </p:cNvSpPr>
          <p:nvPr>
            <p:ph type="title"/>
          </p:nvPr>
        </p:nvSpPr>
        <p:spPr/>
        <p:txBody>
          <a:bodyPr/>
          <a:lstStyle/>
          <a:p>
            <a:r>
              <a:rPr lang="en-GB" altLang="zh-CN" sz="2500" b="1" dirty="0">
                <a:latin typeface="Times New Roman" panose="02020603050405020304" pitchFamily="18" charset="0"/>
                <a:cs typeface="Times New Roman" panose="02020603050405020304" pitchFamily="18" charset="0"/>
              </a:rPr>
              <a:t>3.4 Problems with ARCH(</a:t>
            </a:r>
            <a:r>
              <a:rPr lang="en-GB" altLang="zh-CN" sz="2500" b="1" i="1" dirty="0">
                <a:latin typeface="Times New Roman" panose="02020603050405020304" pitchFamily="18" charset="0"/>
                <a:cs typeface="Times New Roman" panose="02020603050405020304" pitchFamily="18" charset="0"/>
              </a:rPr>
              <a:t>q</a:t>
            </a:r>
            <a:r>
              <a:rPr lang="en-GB" altLang="zh-CN" sz="2500" b="1" dirty="0">
                <a:latin typeface="Times New Roman" panose="02020603050405020304" pitchFamily="18" charset="0"/>
                <a:cs typeface="Times New Roman" panose="02020603050405020304" pitchFamily="18" charset="0"/>
              </a:rPr>
              <a:t>) Models</a:t>
            </a:r>
            <a:br>
              <a:rPr lang="en-GB" altLang="zh-CN" sz="2500" b="1" dirty="0">
                <a:latin typeface="Times New Roman" panose="02020603050405020304" pitchFamily="18" charset="0"/>
                <a:cs typeface="Times New Roman" panose="02020603050405020304" pitchFamily="18" charset="0"/>
              </a:rPr>
            </a:br>
            <a:endParaRPr lang="en-GB" altLang="zh-CN" sz="2000" b="1" dirty="0">
              <a:latin typeface="Times New Roman" panose="02020603050405020304" pitchFamily="18" charset="0"/>
              <a:cs typeface="Times New Roman" panose="02020603050405020304" pitchFamily="18" charset="0"/>
            </a:endParaRPr>
          </a:p>
        </p:txBody>
      </p:sp>
      <p:sp>
        <p:nvSpPr>
          <p:cNvPr id="252931" name="Rectangle 3">
            <a:extLst>
              <a:ext uri="{FF2B5EF4-FFF2-40B4-BE49-F238E27FC236}">
                <a16:creationId xmlns:a16="http://schemas.microsoft.com/office/drawing/2014/main" id="{C24B6A83-64DE-4FC9-BCF1-557F190F923E}"/>
              </a:ext>
            </a:extLst>
          </p:cNvPr>
          <p:cNvSpPr>
            <a:spLocks noGrp="1" noChangeArrowheads="1"/>
          </p:cNvSpPr>
          <p:nvPr>
            <p:ph type="body" idx="1"/>
          </p:nvPr>
        </p:nvSpPr>
        <p:spPr/>
        <p:txBody>
          <a:bodyPr/>
          <a:lstStyle/>
          <a:p>
            <a:pPr algn="just"/>
            <a:r>
              <a:rPr lang="en-GB" altLang="zh-CN" sz="2000" dirty="0">
                <a:latin typeface="Times New Roman" panose="02020603050405020304" pitchFamily="18" charset="0"/>
                <a:cs typeface="Times New Roman" panose="02020603050405020304" pitchFamily="18" charset="0"/>
              </a:rPr>
              <a:t>How do we decide on </a:t>
            </a:r>
            <a:r>
              <a:rPr lang="en-GB" altLang="zh-CN" sz="2000" i="1" dirty="0">
                <a:latin typeface="Times New Roman" panose="02020603050405020304" pitchFamily="18" charset="0"/>
                <a:cs typeface="Times New Roman" panose="02020603050405020304" pitchFamily="18" charset="0"/>
              </a:rPr>
              <a:t>q</a:t>
            </a:r>
            <a:r>
              <a:rPr lang="en-GB" altLang="zh-CN" sz="2000" dirty="0">
                <a:latin typeface="Times New Roman" panose="02020603050405020304" pitchFamily="18" charset="0"/>
                <a:cs typeface="Times New Roman" panose="02020603050405020304" pitchFamily="18" charset="0"/>
              </a:rPr>
              <a:t>?</a:t>
            </a:r>
          </a:p>
          <a:p>
            <a:pPr algn="just"/>
            <a:r>
              <a:rPr lang="en-GB" altLang="zh-CN" sz="2000" dirty="0">
                <a:latin typeface="Times New Roman" panose="02020603050405020304" pitchFamily="18" charset="0"/>
                <a:cs typeface="Times New Roman" panose="02020603050405020304" pitchFamily="18" charset="0"/>
              </a:rPr>
              <a:t>The required value of </a:t>
            </a:r>
            <a:r>
              <a:rPr lang="en-GB" altLang="zh-CN" sz="2000" i="1" dirty="0">
                <a:latin typeface="Times New Roman" panose="02020603050405020304" pitchFamily="18" charset="0"/>
                <a:cs typeface="Times New Roman" panose="02020603050405020304" pitchFamily="18" charset="0"/>
              </a:rPr>
              <a:t>q</a:t>
            </a:r>
            <a:r>
              <a:rPr lang="en-GB" altLang="zh-CN" sz="2000" dirty="0">
                <a:latin typeface="Times New Roman" panose="02020603050405020304" pitchFamily="18" charset="0"/>
                <a:cs typeface="Times New Roman" panose="02020603050405020304" pitchFamily="18" charset="0"/>
              </a:rPr>
              <a:t> might be very large</a:t>
            </a:r>
          </a:p>
          <a:p>
            <a:pPr algn="just"/>
            <a:r>
              <a:rPr lang="en-GB" altLang="zh-CN" sz="2000" dirty="0">
                <a:solidFill>
                  <a:srgbClr val="FF0000"/>
                </a:solidFill>
                <a:latin typeface="Times New Roman" panose="02020603050405020304" pitchFamily="18" charset="0"/>
                <a:cs typeface="Times New Roman" panose="02020603050405020304" pitchFamily="18" charset="0"/>
              </a:rPr>
              <a:t>Non-negativity </a:t>
            </a:r>
            <a:r>
              <a:rPr lang="en-GB" altLang="zh-CN" sz="2000" dirty="0">
                <a:latin typeface="Times New Roman" panose="02020603050405020304" pitchFamily="18" charset="0"/>
                <a:cs typeface="Times New Roman" panose="02020603050405020304" pitchFamily="18" charset="0"/>
              </a:rPr>
              <a:t>constraints might be violated. </a:t>
            </a:r>
          </a:p>
          <a:p>
            <a:pPr lvl="1" algn="just"/>
            <a:r>
              <a:rPr lang="en-GB" altLang="zh-CN" dirty="0">
                <a:latin typeface="Times New Roman" panose="02020603050405020304" pitchFamily="18" charset="0"/>
                <a:cs typeface="Times New Roman" panose="02020603050405020304" pitchFamily="18" charset="0"/>
              </a:rPr>
              <a:t>When we estimate an ARCH model, we require </a:t>
            </a:r>
            <a:r>
              <a:rPr lang="en-GB" altLang="zh-CN"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i="1" baseline="-30000" dirty="0" err="1">
                <a:latin typeface="Times New Roman" panose="02020603050405020304" pitchFamily="18" charset="0"/>
                <a:cs typeface="Times New Roman" panose="02020603050405020304" pitchFamily="18" charset="0"/>
              </a:rPr>
              <a:t>i</a:t>
            </a:r>
            <a:r>
              <a:rPr lang="en-GB" altLang="zh-CN" dirty="0">
                <a:latin typeface="Times New Roman" panose="02020603050405020304" pitchFamily="18" charset="0"/>
                <a:cs typeface="Times New Roman" panose="02020603050405020304" pitchFamily="18" charset="0"/>
              </a:rPr>
              <a:t> &gt;0 </a:t>
            </a:r>
            <a:r>
              <a:rPr lang="en-GB" altLang="zh-CN" dirty="0">
                <a:latin typeface="Times New Roman" panose="02020603050405020304" pitchFamily="18" charset="0"/>
                <a:cs typeface="Times New Roman" panose="02020603050405020304" pitchFamily="18" charset="0"/>
                <a:sym typeface="Symbol" panose="05050102010706020507" pitchFamily="18" charset="2"/>
              </a:rPr>
              <a:t></a:t>
            </a:r>
            <a:r>
              <a:rPr lang="en-GB" altLang="zh-CN" dirty="0">
                <a:latin typeface="Times New Roman" panose="02020603050405020304" pitchFamily="18" charset="0"/>
                <a:cs typeface="Times New Roman" panose="02020603050405020304" pitchFamily="18" charset="0"/>
              </a:rPr>
              <a:t> </a:t>
            </a:r>
            <a:r>
              <a:rPr lang="en-GB" altLang="zh-CN" i="1" dirty="0" err="1">
                <a:latin typeface="Times New Roman" panose="02020603050405020304" pitchFamily="18" charset="0"/>
                <a:cs typeface="Times New Roman" panose="02020603050405020304" pitchFamily="18" charset="0"/>
              </a:rPr>
              <a:t>i</a:t>
            </a:r>
            <a:r>
              <a:rPr lang="en-GB" altLang="zh-CN" dirty="0">
                <a:latin typeface="Times New Roman" panose="02020603050405020304" pitchFamily="18" charset="0"/>
                <a:cs typeface="Times New Roman" panose="02020603050405020304" pitchFamily="18" charset="0"/>
              </a:rPr>
              <a:t>=1,2,...,</a:t>
            </a:r>
            <a:r>
              <a:rPr lang="en-GB" altLang="zh-CN" i="1" dirty="0">
                <a:latin typeface="Times New Roman" panose="02020603050405020304" pitchFamily="18" charset="0"/>
                <a:cs typeface="Times New Roman" panose="02020603050405020304" pitchFamily="18" charset="0"/>
              </a:rPr>
              <a:t>q</a:t>
            </a:r>
            <a:r>
              <a:rPr lang="en-GB" altLang="zh-CN" dirty="0">
                <a:latin typeface="Times New Roman" panose="02020603050405020304" pitchFamily="18" charset="0"/>
                <a:cs typeface="Times New Roman" panose="02020603050405020304" pitchFamily="18" charset="0"/>
              </a:rPr>
              <a:t> (since variance cannot be negative)</a:t>
            </a:r>
          </a:p>
          <a:p>
            <a:pPr>
              <a:buFontTx/>
              <a:buNone/>
            </a:pPr>
            <a:r>
              <a:rPr lang="en-GB" altLang="zh-CN" sz="2000" dirty="0">
                <a:latin typeface="Times New Roman" panose="02020603050405020304" pitchFamily="18" charset="0"/>
                <a:cs typeface="Times New Roman" panose="02020603050405020304" pitchFamily="18" charset="0"/>
              </a:rPr>
              <a:t> </a:t>
            </a:r>
          </a:p>
          <a:p>
            <a:pPr algn="just"/>
            <a:r>
              <a:rPr lang="en-GB" altLang="zh-CN" sz="2000" dirty="0">
                <a:latin typeface="Times New Roman" panose="02020603050405020304" pitchFamily="18" charset="0"/>
                <a:cs typeface="Times New Roman" panose="02020603050405020304" pitchFamily="18" charset="0"/>
              </a:rPr>
              <a:t>A natural extension of an ARCH(</a:t>
            </a:r>
            <a:r>
              <a:rPr lang="en-GB" altLang="zh-CN" sz="2000" i="1" dirty="0">
                <a:latin typeface="Times New Roman" panose="02020603050405020304" pitchFamily="18" charset="0"/>
                <a:cs typeface="Times New Roman" panose="02020603050405020304" pitchFamily="18" charset="0"/>
              </a:rPr>
              <a:t>q</a:t>
            </a:r>
            <a:r>
              <a:rPr lang="en-GB" altLang="zh-CN" sz="2000" dirty="0">
                <a:latin typeface="Times New Roman" panose="02020603050405020304" pitchFamily="18" charset="0"/>
                <a:cs typeface="Times New Roman" panose="02020603050405020304" pitchFamily="18" charset="0"/>
              </a:rPr>
              <a:t>) model which gets around some of these problems is a GARCH model.</a:t>
            </a:r>
          </a:p>
          <a:p>
            <a:pPr>
              <a:buFontTx/>
              <a:buNone/>
            </a:pPr>
            <a:endParaRPr lang="en-GB" altLang="zh-CN" sz="2000"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1.1 Return Volatility</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3</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defRPr/>
            </a:pPr>
            <a:endParaRPr lang="zh-CN" altLang="en-US" sz="1350">
              <a:solidFill>
                <a:prstClr val="black"/>
              </a:solidFill>
              <a:latin typeface="Calibri"/>
              <a:ea typeface="宋体" panose="02010600030101010101" pitchFamily="2" charset="-122"/>
              <a:cs typeface="+mn-cs"/>
            </a:endParaRPr>
          </a:p>
        </p:txBody>
      </p:sp>
      <p:pic>
        <p:nvPicPr>
          <p:cNvPr id="7" name="图片 6"/>
          <p:cNvPicPr>
            <a:picLocks noChangeAspect="1"/>
          </p:cNvPicPr>
          <p:nvPr/>
        </p:nvPicPr>
        <p:blipFill>
          <a:blip r:embed="rId3"/>
          <a:stretch>
            <a:fillRect/>
          </a:stretch>
        </p:blipFill>
        <p:spPr>
          <a:xfrm>
            <a:off x="1400175" y="1873251"/>
            <a:ext cx="5818584" cy="3509740"/>
          </a:xfrm>
          <a:prstGeom prst="rect">
            <a:avLst/>
          </a:prstGeom>
        </p:spPr>
      </p:pic>
    </p:spTree>
    <p:extLst>
      <p:ext uri="{BB962C8B-B14F-4D97-AF65-F5344CB8AC3E}">
        <p14:creationId xmlns:p14="http://schemas.microsoft.com/office/powerpoint/2010/main" val="2129483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617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4.1.1  GARCH (1,1)</a:t>
            </a:r>
            <a:endParaRPr lang="zh-CN" altLang="zh-CN" b="1"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876BADE3-BA38-4130-BC70-7306433384EF}"/>
              </a:ext>
            </a:extLst>
          </p:cNvPr>
          <p:cNvPicPr>
            <a:picLocks noChangeAspect="1"/>
          </p:cNvPicPr>
          <p:nvPr/>
        </p:nvPicPr>
        <p:blipFill>
          <a:blip r:embed="rId3"/>
          <a:stretch>
            <a:fillRect/>
          </a:stretch>
        </p:blipFill>
        <p:spPr>
          <a:xfrm>
            <a:off x="762000" y="2057400"/>
            <a:ext cx="7391400" cy="4025327"/>
          </a:xfrm>
          <a:prstGeom prst="rect">
            <a:avLst/>
          </a:prstGeom>
        </p:spPr>
      </p:pic>
    </p:spTree>
    <p:extLst>
      <p:ext uri="{BB962C8B-B14F-4D97-AF65-F5344CB8AC3E}">
        <p14:creationId xmlns:p14="http://schemas.microsoft.com/office/powerpoint/2010/main" val="1276823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4.1.2  GARCH (1,1) = arch(inf)</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1A8A78E0-5A49-42BA-A64D-951513CF3E14}"/>
              </a:ext>
            </a:extLst>
          </p:cNvPr>
          <p:cNvPicPr>
            <a:picLocks noChangeAspect="1"/>
          </p:cNvPicPr>
          <p:nvPr/>
        </p:nvPicPr>
        <p:blipFill>
          <a:blip r:embed="rId3"/>
          <a:stretch>
            <a:fillRect/>
          </a:stretch>
        </p:blipFill>
        <p:spPr>
          <a:xfrm>
            <a:off x="498474" y="2133600"/>
            <a:ext cx="8147051" cy="4471057"/>
          </a:xfrm>
          <a:prstGeom prst="rect">
            <a:avLst/>
          </a:prstGeom>
        </p:spPr>
      </p:pic>
    </p:spTree>
    <p:extLst>
      <p:ext uri="{BB962C8B-B14F-4D97-AF65-F5344CB8AC3E}">
        <p14:creationId xmlns:p14="http://schemas.microsoft.com/office/powerpoint/2010/main" val="523884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4.1.3  GARCH - property</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16B93EFC-54CF-4BD6-9BBB-6E3A8E2D887E}"/>
              </a:ext>
            </a:extLst>
          </p:cNvPr>
          <p:cNvPicPr>
            <a:picLocks noChangeAspect="1"/>
          </p:cNvPicPr>
          <p:nvPr/>
        </p:nvPicPr>
        <p:blipFill>
          <a:blip r:embed="rId3"/>
          <a:stretch>
            <a:fillRect/>
          </a:stretch>
        </p:blipFill>
        <p:spPr>
          <a:xfrm>
            <a:off x="838200" y="2133600"/>
            <a:ext cx="7186613" cy="4359237"/>
          </a:xfrm>
          <a:prstGeom prst="rect">
            <a:avLst/>
          </a:prstGeom>
        </p:spPr>
      </p:pic>
    </p:spTree>
    <p:extLst>
      <p:ext uri="{BB962C8B-B14F-4D97-AF65-F5344CB8AC3E}">
        <p14:creationId xmlns:p14="http://schemas.microsoft.com/office/powerpoint/2010/main" val="4067095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E8402F4-6EEE-4CEF-9B51-E05A3D11D5A5}"/>
              </a:ext>
            </a:extLst>
          </p:cNvPr>
          <p:cNvSpPr>
            <a:spLocks noGrp="1"/>
          </p:cNvSpPr>
          <p:nvPr>
            <p:ph type="sldNum" sz="quarter" idx="12"/>
          </p:nvPr>
        </p:nvSpPr>
        <p:spPr/>
        <p:txBody>
          <a:bodyPr/>
          <a:lstStyle/>
          <a:p>
            <a:fld id="{58AE9318-1F6D-42E3-9D64-E8880DA9185F}" type="slidenum">
              <a:rPr lang="en-GB" altLang="zh-CN"/>
              <a:pPr/>
              <a:t>43</a:t>
            </a:fld>
            <a:endParaRPr lang="en-GB" altLang="zh-CN"/>
          </a:p>
        </p:txBody>
      </p:sp>
      <p:sp>
        <p:nvSpPr>
          <p:cNvPr id="256003" name="Rectangle 3">
            <a:extLst>
              <a:ext uri="{FF2B5EF4-FFF2-40B4-BE49-F238E27FC236}">
                <a16:creationId xmlns:a16="http://schemas.microsoft.com/office/drawing/2014/main" id="{6C5C3187-535E-41A5-AE89-C730A24DDC76}"/>
              </a:ext>
            </a:extLst>
          </p:cNvPr>
          <p:cNvSpPr>
            <a:spLocks noGrp="1" noChangeArrowheads="1"/>
          </p:cNvSpPr>
          <p:nvPr>
            <p:ph type="body" idx="1"/>
          </p:nvPr>
        </p:nvSpPr>
        <p:spPr>
          <a:xfrm>
            <a:off x="581161" y="1981200"/>
            <a:ext cx="7989752" cy="4088735"/>
          </a:xfrm>
        </p:spPr>
        <p:txBody>
          <a:bodyPr/>
          <a:lstStyle/>
          <a:p>
            <a:pPr algn="just"/>
            <a:r>
              <a:rPr lang="en-GB" altLang="zh-CN" sz="2000" dirty="0">
                <a:latin typeface="Times New Roman" panose="02020603050405020304" pitchFamily="18" charset="0"/>
                <a:cs typeface="Times New Roman" panose="02020603050405020304" pitchFamily="18" charset="0"/>
              </a:rPr>
              <a:t>In general a GARCH(1,1) model will be sufficient to capture the volatility clustering in the data.</a:t>
            </a:r>
          </a:p>
          <a:p>
            <a:pPr algn="just">
              <a:buFontTx/>
              <a:buNone/>
            </a:pPr>
            <a:r>
              <a:rPr lang="en-GB" altLang="zh-CN" sz="2000" dirty="0">
                <a:latin typeface="Times New Roman" panose="02020603050405020304" pitchFamily="18" charset="0"/>
                <a:cs typeface="Times New Roman" panose="02020603050405020304" pitchFamily="18" charset="0"/>
              </a:rPr>
              <a:t> </a:t>
            </a:r>
          </a:p>
          <a:p>
            <a:pPr algn="just"/>
            <a:r>
              <a:rPr lang="en-GB" altLang="zh-CN" sz="2000" dirty="0">
                <a:latin typeface="Times New Roman" panose="02020603050405020304" pitchFamily="18" charset="0"/>
                <a:cs typeface="Times New Roman" panose="02020603050405020304" pitchFamily="18" charset="0"/>
              </a:rPr>
              <a:t>Why is GARCH Better than ARCH?</a:t>
            </a:r>
          </a:p>
          <a:p>
            <a:pPr algn="just">
              <a:buFontTx/>
              <a:buNone/>
            </a:pPr>
            <a:r>
              <a:rPr lang="en-GB" altLang="zh-CN" sz="2000" dirty="0">
                <a:latin typeface="Times New Roman" panose="02020603050405020304" pitchFamily="18" charset="0"/>
                <a:cs typeface="Times New Roman" panose="02020603050405020304" pitchFamily="18" charset="0"/>
              </a:rPr>
              <a:t>	- more parsimonious - avoids overfitting (the previous page show that     a GRACH(1,1) </a:t>
            </a:r>
            <a:r>
              <a:rPr lang="en-GB" altLang="zh-CN" sz="2000" dirty="0">
                <a:solidFill>
                  <a:srgbClr val="FF0000"/>
                </a:solidFill>
                <a:latin typeface="Times New Roman" panose="02020603050405020304" pitchFamily="18" charset="0"/>
                <a:cs typeface="Times New Roman" panose="02020603050405020304" pitchFamily="18" charset="0"/>
              </a:rPr>
              <a:t>is equivalent to an ARCH(∞), but with only 3 parameters</a:t>
            </a:r>
            <a:r>
              <a:rPr lang="en-GB" altLang="zh-CN" sz="2000" dirty="0">
                <a:latin typeface="Times New Roman" panose="02020603050405020304" pitchFamily="18" charset="0"/>
                <a:cs typeface="Times New Roman" panose="02020603050405020304" pitchFamily="18" charset="0"/>
              </a:rPr>
              <a:t>)</a:t>
            </a:r>
          </a:p>
          <a:p>
            <a:pPr algn="just">
              <a:buFontTx/>
              <a:buNone/>
            </a:pPr>
            <a:r>
              <a:rPr lang="en-GB" altLang="zh-CN" sz="2000" dirty="0">
                <a:latin typeface="Times New Roman" panose="02020603050405020304" pitchFamily="18" charset="0"/>
                <a:cs typeface="Times New Roman" panose="02020603050405020304" pitchFamily="18" charset="0"/>
              </a:rPr>
              <a:t>	- less likely to </a:t>
            </a:r>
            <a:r>
              <a:rPr lang="en-GB" altLang="zh-CN" sz="2000" dirty="0">
                <a:solidFill>
                  <a:srgbClr val="FF0000"/>
                </a:solidFill>
                <a:latin typeface="Times New Roman" panose="02020603050405020304" pitchFamily="18" charset="0"/>
                <a:cs typeface="Times New Roman" panose="02020603050405020304" pitchFamily="18" charset="0"/>
              </a:rPr>
              <a:t>breech non-negativity constraints</a:t>
            </a:r>
          </a:p>
          <a:p>
            <a:pPr>
              <a:buFontTx/>
              <a:buNone/>
            </a:pPr>
            <a:endParaRPr lang="en-GB" altLang="zh-CN" sz="2000" dirty="0">
              <a:latin typeface="Times New Roman" panose="02020603050405020304" pitchFamily="18" charset="0"/>
            </a:endParaRPr>
          </a:p>
          <a:p>
            <a:endParaRPr lang="en-GB" altLang="zh-CN" sz="2000" dirty="0">
              <a:latin typeface="Times New Roman" panose="02020603050405020304" pitchFamily="18" charset="0"/>
            </a:endParaRPr>
          </a:p>
          <a:p>
            <a:endParaRPr lang="en-GB" altLang="zh-CN" sz="2000" dirty="0">
              <a:latin typeface="Times New Roman" panose="02020603050405020304" pitchFamily="18" charset="0"/>
            </a:endParaRPr>
          </a:p>
        </p:txBody>
      </p:sp>
      <p:sp>
        <p:nvSpPr>
          <p:cNvPr id="8" name="Rectangle 2">
            <a:extLst>
              <a:ext uri="{FF2B5EF4-FFF2-40B4-BE49-F238E27FC236}">
                <a16:creationId xmlns:a16="http://schemas.microsoft.com/office/drawing/2014/main" id="{280DA553-9F81-411D-9DAB-32A959821282}"/>
              </a:ext>
            </a:extLst>
          </p:cNvPr>
          <p:cNvSpPr>
            <a:spLocks noGrp="1" noChangeArrowheads="1"/>
          </p:cNvSpPr>
          <p:nvPr>
            <p:ph type="title"/>
          </p:nvPr>
        </p:nvSpPr>
        <p:spPr>
          <a:xfrm>
            <a:off x="581025" y="687388"/>
            <a:ext cx="7989888" cy="1082675"/>
          </a:xfrm>
        </p:spPr>
        <p:txBody>
          <a:bodyPr/>
          <a:lstStyle/>
          <a:p>
            <a:r>
              <a:rPr lang="en-US" altLang="zh-CN" b="1" dirty="0">
                <a:latin typeface="Times New Roman" panose="02020603050405020304" pitchFamily="18" charset="0"/>
                <a:cs typeface="Times New Roman" panose="02020603050405020304" pitchFamily="18" charset="0"/>
              </a:rPr>
              <a:t>4.1.3  GARCH - property</a:t>
            </a:r>
            <a:endParaRPr lang="zh-CN" altLang="zh-C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4.1.4  GARCH</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P,Q</a:t>
            </a:r>
            <a:r>
              <a:rPr lang="zh-CN" altLang="en-US" b="1" dirty="0">
                <a:latin typeface="Times New Roman" panose="02020603050405020304" pitchFamily="18" charset="0"/>
                <a:cs typeface="Times New Roman" panose="02020603050405020304" pitchFamily="18" charset="0"/>
              </a:rPr>
              <a:t>）</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0692B68-B035-4F57-AFC4-9F2F36D87068}"/>
              </a:ext>
            </a:extLst>
          </p:cNvPr>
          <p:cNvPicPr>
            <a:picLocks noChangeAspect="1"/>
          </p:cNvPicPr>
          <p:nvPr/>
        </p:nvPicPr>
        <p:blipFill>
          <a:blip r:embed="rId3"/>
          <a:stretch>
            <a:fillRect/>
          </a:stretch>
        </p:blipFill>
        <p:spPr>
          <a:xfrm>
            <a:off x="417513" y="2286000"/>
            <a:ext cx="8153400" cy="4093581"/>
          </a:xfrm>
          <a:prstGeom prst="rect">
            <a:avLst/>
          </a:prstGeom>
        </p:spPr>
      </p:pic>
    </p:spTree>
    <p:extLst>
      <p:ext uri="{BB962C8B-B14F-4D97-AF65-F5344CB8AC3E}">
        <p14:creationId xmlns:p14="http://schemas.microsoft.com/office/powerpoint/2010/main" val="27596654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7F96267-9F77-4AF4-8887-B3911B25B003}"/>
              </a:ext>
            </a:extLst>
          </p:cNvPr>
          <p:cNvSpPr>
            <a:spLocks noGrp="1"/>
          </p:cNvSpPr>
          <p:nvPr>
            <p:ph type="sldNum" sz="quarter" idx="12"/>
          </p:nvPr>
        </p:nvSpPr>
        <p:spPr/>
        <p:txBody>
          <a:bodyPr/>
          <a:lstStyle/>
          <a:p>
            <a:fld id="{7FE58FAF-5641-49AC-AD58-3F16BF9B73B9}" type="slidenum">
              <a:rPr lang="en-GB" altLang="zh-CN"/>
              <a:pPr/>
              <a:t>45</a:t>
            </a:fld>
            <a:endParaRPr lang="en-GB" altLang="zh-CN"/>
          </a:p>
        </p:txBody>
      </p:sp>
      <p:sp>
        <p:nvSpPr>
          <p:cNvPr id="270338" name="Rectangle 1026">
            <a:extLst>
              <a:ext uri="{FF2B5EF4-FFF2-40B4-BE49-F238E27FC236}">
                <a16:creationId xmlns:a16="http://schemas.microsoft.com/office/drawing/2014/main" id="{B4D34475-F662-496B-A865-AA8DE70BE15E}"/>
              </a:ext>
            </a:extLst>
          </p:cNvPr>
          <p:cNvSpPr>
            <a:spLocks noGrp="1" noChangeArrowheads="1"/>
          </p:cNvSpPr>
          <p:nvPr>
            <p:ph type="title"/>
          </p:nvPr>
        </p:nvSpPr>
        <p:spPr/>
        <p:txBody>
          <a:bodyPr/>
          <a:lstStyle/>
          <a:p>
            <a:r>
              <a:rPr lang="en-GB" altLang="zh-CN" sz="2500" b="1" dirty="0">
                <a:latin typeface="Times New Roman" panose="02020603050405020304" pitchFamily="18" charset="0"/>
                <a:cs typeface="Times New Roman" panose="02020603050405020304" pitchFamily="18" charset="0"/>
              </a:rPr>
              <a:t>Extensions to the Basic GARCH Model</a:t>
            </a:r>
            <a:endParaRPr lang="en-GB" altLang="zh-CN" sz="2000" b="1" dirty="0">
              <a:latin typeface="Times New Roman" panose="02020603050405020304" pitchFamily="18" charset="0"/>
              <a:cs typeface="Times New Roman" panose="02020603050405020304" pitchFamily="18" charset="0"/>
            </a:endParaRPr>
          </a:p>
        </p:txBody>
      </p:sp>
      <p:sp>
        <p:nvSpPr>
          <p:cNvPr id="270339" name="Rectangle 1027">
            <a:extLst>
              <a:ext uri="{FF2B5EF4-FFF2-40B4-BE49-F238E27FC236}">
                <a16:creationId xmlns:a16="http://schemas.microsoft.com/office/drawing/2014/main" id="{11B81923-DEE9-4932-AB19-DF52A62B381D}"/>
              </a:ext>
            </a:extLst>
          </p:cNvPr>
          <p:cNvSpPr>
            <a:spLocks noGrp="1" noChangeArrowheads="1"/>
          </p:cNvSpPr>
          <p:nvPr>
            <p:ph type="body" idx="1"/>
          </p:nvPr>
        </p:nvSpPr>
        <p:spPr>
          <a:xfrm>
            <a:off x="573087" y="1982427"/>
            <a:ext cx="7989752" cy="4875212"/>
          </a:xfrm>
        </p:spPr>
        <p:txBody>
          <a:bodyPr/>
          <a:lstStyle/>
          <a:p>
            <a:pPr algn="just"/>
            <a:r>
              <a:rPr lang="en-GB" altLang="zh-CN" sz="2000" dirty="0">
                <a:latin typeface="Times New Roman" panose="02020603050405020304" pitchFamily="18" charset="0"/>
                <a:cs typeface="Times New Roman" panose="02020603050405020304" pitchFamily="18" charset="0"/>
              </a:rPr>
              <a:t>Since the GARCH model was developed, a huge number of extensions and variants have been proposed. Three of the most important examples are EGARCH, GJR, and GARCH-M models.</a:t>
            </a:r>
          </a:p>
          <a:p>
            <a:pPr algn="just">
              <a:buFontTx/>
              <a:buNone/>
            </a:pPr>
            <a:r>
              <a:rPr lang="en-GB" altLang="zh-CN" sz="2000" dirty="0">
                <a:latin typeface="Times New Roman" panose="02020603050405020304" pitchFamily="18" charset="0"/>
                <a:cs typeface="Times New Roman" panose="02020603050405020304" pitchFamily="18" charset="0"/>
              </a:rPr>
              <a:t> </a:t>
            </a:r>
          </a:p>
          <a:p>
            <a:pPr algn="just"/>
            <a:r>
              <a:rPr lang="en-GB" altLang="zh-CN" sz="2000" dirty="0">
                <a:latin typeface="Times New Roman" panose="02020603050405020304" pitchFamily="18" charset="0"/>
                <a:cs typeface="Times New Roman" panose="02020603050405020304" pitchFamily="18" charset="0"/>
              </a:rPr>
              <a:t>Problems with GARCH(</a:t>
            </a:r>
            <a:r>
              <a:rPr lang="en-GB" altLang="zh-CN" sz="2000" i="1" dirty="0" err="1">
                <a:latin typeface="Times New Roman" panose="02020603050405020304" pitchFamily="18" charset="0"/>
                <a:cs typeface="Times New Roman" panose="02020603050405020304" pitchFamily="18" charset="0"/>
              </a:rPr>
              <a:t>p,q</a:t>
            </a:r>
            <a:r>
              <a:rPr lang="en-GB" altLang="zh-CN" sz="2000" dirty="0">
                <a:latin typeface="Times New Roman" panose="02020603050405020304" pitchFamily="18" charset="0"/>
                <a:cs typeface="Times New Roman" panose="02020603050405020304" pitchFamily="18" charset="0"/>
              </a:rPr>
              <a:t>) Models:</a:t>
            </a:r>
          </a:p>
          <a:p>
            <a:pPr algn="just">
              <a:buFontTx/>
              <a:buNone/>
            </a:pPr>
            <a:r>
              <a:rPr lang="en-GB" altLang="zh-CN" sz="2000" dirty="0">
                <a:latin typeface="Times New Roman" panose="02020603050405020304" pitchFamily="18" charset="0"/>
                <a:cs typeface="Times New Roman" panose="02020603050405020304" pitchFamily="18" charset="0"/>
              </a:rPr>
              <a:t>	- Non-negativity constraints may still be violated</a:t>
            </a:r>
          </a:p>
          <a:p>
            <a:pPr algn="just">
              <a:buFontTx/>
              <a:buNone/>
            </a:pPr>
            <a:r>
              <a:rPr lang="en-GB" altLang="zh-CN" sz="2000" dirty="0">
                <a:latin typeface="Times New Roman" panose="02020603050405020304" pitchFamily="18" charset="0"/>
                <a:cs typeface="Times New Roman" panose="02020603050405020304" pitchFamily="18" charset="0"/>
              </a:rPr>
              <a:t>	- GARCH models cannot account for </a:t>
            </a:r>
            <a:r>
              <a:rPr lang="en-GB" altLang="zh-CN" sz="2000" dirty="0">
                <a:solidFill>
                  <a:srgbClr val="FF0000"/>
                </a:solidFill>
                <a:latin typeface="Times New Roman" panose="02020603050405020304" pitchFamily="18" charset="0"/>
                <a:cs typeface="Times New Roman" panose="02020603050405020304" pitchFamily="18" charset="0"/>
              </a:rPr>
              <a:t>leverage effects</a:t>
            </a:r>
          </a:p>
          <a:p>
            <a:pPr algn="just">
              <a:buFontTx/>
              <a:buNone/>
            </a:pPr>
            <a:r>
              <a:rPr lang="en-GB" altLang="zh-CN" sz="2000" dirty="0">
                <a:latin typeface="Times New Roman" panose="02020603050405020304" pitchFamily="18" charset="0"/>
                <a:cs typeface="Times New Roman" panose="02020603050405020304" pitchFamily="18" charset="0"/>
              </a:rPr>
              <a:t> </a:t>
            </a:r>
          </a:p>
          <a:p>
            <a:pPr algn="just"/>
            <a:r>
              <a:rPr lang="en-GB" altLang="zh-CN" sz="2000" dirty="0">
                <a:latin typeface="Times New Roman" panose="02020603050405020304" pitchFamily="18" charset="0"/>
                <a:cs typeface="Times New Roman" panose="02020603050405020304" pitchFamily="18" charset="0"/>
              </a:rPr>
              <a:t>Possible solutions: the exponential GARCH (EGARCH) model or the GJR model, which are asymmetric GARCH models.</a:t>
            </a:r>
          </a:p>
          <a:p>
            <a:pPr algn="just">
              <a:buFontTx/>
              <a:buNone/>
            </a:pPr>
            <a:r>
              <a:rPr lang="en-GB" altLang="zh-CN" sz="2000" dirty="0">
                <a:latin typeface="Times New Roman" panose="02020603050405020304" pitchFamily="18" charset="0"/>
                <a:cs typeface="Times New Roman" panose="02020603050405020304" pitchFamily="18" charset="0"/>
              </a:rPr>
              <a:t> </a:t>
            </a:r>
          </a:p>
          <a:p>
            <a:pPr>
              <a:buFontTx/>
              <a:buNone/>
            </a:pPr>
            <a:endParaRPr lang="en-GB" altLang="zh-CN" sz="2000" dirty="0">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4.2  E-GARCH</a:t>
            </a:r>
            <a:endParaRPr lang="zh-CN" altLang="zh-CN"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8C621C5-B694-497C-AA54-AE90C27CE1DA}"/>
              </a:ext>
            </a:extLst>
          </p:cNvPr>
          <p:cNvSpPr txBox="1"/>
          <p:nvPr/>
        </p:nvSpPr>
        <p:spPr>
          <a:xfrm>
            <a:off x="381000" y="5410200"/>
            <a:ext cx="8686800" cy="1323439"/>
          </a:xfrm>
          <a:prstGeom prst="rect">
            <a:avLst/>
          </a:prstGeom>
          <a:noFill/>
        </p:spPr>
        <p:txBody>
          <a:bodyPr wrap="square">
            <a:spAutoFit/>
          </a:bodyPr>
          <a:lstStyle/>
          <a:p>
            <a:pPr algn="just"/>
            <a:r>
              <a:rPr lang="en-GB" altLang="zh-CN" sz="1600" dirty="0">
                <a:latin typeface="Times New Roman" panose="02020603050405020304" pitchFamily="18" charset="0"/>
                <a:cs typeface="Times New Roman" panose="02020603050405020304" pitchFamily="18" charset="0"/>
              </a:rPr>
              <a:t>Advantages of the model</a:t>
            </a:r>
          </a:p>
          <a:p>
            <a:pPr algn="just">
              <a:buFontTx/>
              <a:buNone/>
            </a:pPr>
            <a:r>
              <a:rPr lang="en-GB" altLang="zh-CN" sz="1600" dirty="0">
                <a:latin typeface="Times New Roman" panose="02020603050405020304" pitchFamily="18" charset="0"/>
                <a:cs typeface="Times New Roman" panose="02020603050405020304" pitchFamily="18" charset="0"/>
              </a:rPr>
              <a:t>1 Since we model the log(</a:t>
            </a:r>
            <a:r>
              <a:rPr lang="en-GB" altLang="zh-CN" sz="16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1600" i="1" baseline="-30000" dirty="0">
                <a:latin typeface="Times New Roman" panose="02020603050405020304" pitchFamily="18" charset="0"/>
                <a:cs typeface="Times New Roman" panose="02020603050405020304" pitchFamily="18" charset="0"/>
              </a:rPr>
              <a:t>t</a:t>
            </a:r>
            <a:r>
              <a:rPr lang="en-GB" altLang="zh-CN" sz="1600" baseline="30000" dirty="0">
                <a:latin typeface="Times New Roman" panose="02020603050405020304" pitchFamily="18" charset="0"/>
                <a:cs typeface="Times New Roman" panose="02020603050405020304" pitchFamily="18" charset="0"/>
              </a:rPr>
              <a:t>2</a:t>
            </a:r>
            <a:r>
              <a:rPr lang="en-GB" altLang="zh-CN" sz="1600" dirty="0">
                <a:latin typeface="Times New Roman" panose="02020603050405020304" pitchFamily="18" charset="0"/>
                <a:cs typeface="Times New Roman" panose="02020603050405020304" pitchFamily="18" charset="0"/>
              </a:rPr>
              <a:t>), then even if the parameters are negative, </a:t>
            </a:r>
            <a:r>
              <a:rPr lang="en-GB" altLang="zh-CN" sz="16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1600" i="1" baseline="-30000" dirty="0">
                <a:latin typeface="Times New Roman" panose="02020603050405020304" pitchFamily="18" charset="0"/>
                <a:cs typeface="Times New Roman" panose="02020603050405020304" pitchFamily="18" charset="0"/>
              </a:rPr>
              <a:t>t</a:t>
            </a:r>
            <a:r>
              <a:rPr lang="en-GB" altLang="zh-CN" sz="1600" baseline="30000" dirty="0">
                <a:latin typeface="Times New Roman" panose="02020603050405020304" pitchFamily="18" charset="0"/>
                <a:cs typeface="Times New Roman" panose="02020603050405020304" pitchFamily="18" charset="0"/>
              </a:rPr>
              <a:t>2</a:t>
            </a:r>
            <a:r>
              <a:rPr lang="en-GB" altLang="zh-CN" sz="1600" baseline="-30000" dirty="0">
                <a:latin typeface="Times New Roman" panose="02020603050405020304" pitchFamily="18" charset="0"/>
                <a:cs typeface="Times New Roman" panose="02020603050405020304" pitchFamily="18" charset="0"/>
              </a:rPr>
              <a:t> </a:t>
            </a:r>
            <a:r>
              <a:rPr lang="en-GB" altLang="zh-CN" sz="1600" dirty="0">
                <a:latin typeface="Times New Roman" panose="02020603050405020304" pitchFamily="18" charset="0"/>
                <a:cs typeface="Times New Roman" panose="02020603050405020304" pitchFamily="18" charset="0"/>
              </a:rPr>
              <a:t>will be positive.</a:t>
            </a:r>
          </a:p>
          <a:p>
            <a:pPr algn="just">
              <a:buFontTx/>
              <a:buNone/>
            </a:pPr>
            <a:r>
              <a:rPr lang="en-GB" altLang="zh-CN" sz="1600" dirty="0">
                <a:latin typeface="Times New Roman" panose="02020603050405020304" pitchFamily="18" charset="0"/>
                <a:cs typeface="Times New Roman" panose="02020603050405020304" pitchFamily="18" charset="0"/>
              </a:rPr>
              <a:t>2 We can account for the leverage effect: if the relationship between volatility and returns is negative, </a:t>
            </a:r>
            <a:r>
              <a:rPr lang="en-GB" altLang="zh-CN" sz="16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1600" dirty="0">
                <a:latin typeface="Times New Roman" panose="02020603050405020304" pitchFamily="18" charset="0"/>
                <a:cs typeface="Times New Roman" panose="02020603050405020304" pitchFamily="18" charset="0"/>
              </a:rPr>
              <a:t>, will be negative.</a:t>
            </a:r>
            <a:r>
              <a:rPr lang="en-US" altLang="zh-CN" sz="1600" b="0" i="0" dirty="0">
                <a:solidFill>
                  <a:srgbClr val="000000"/>
                </a:solidFill>
                <a:effectLst/>
                <a:latin typeface="Times New Roman" panose="02020603050405020304" pitchFamily="18" charset="0"/>
                <a:ea typeface="Microsoft YaHei" panose="020B0503020204020204" pitchFamily="34" charset="-122"/>
                <a:cs typeface="Times New Roman" panose="02020603050405020304" pitchFamily="18" charset="0"/>
              </a:rPr>
              <a:t> Volatility can react asymmetrically to the good and bad news.</a:t>
            </a:r>
          </a:p>
          <a:p>
            <a:pPr algn="just">
              <a:buFontTx/>
              <a:buNone/>
            </a:pPr>
            <a:endParaRPr lang="en-GB" altLang="zh-CN" sz="1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19377C29-BF36-48FB-BAA3-13675C77AD48}"/>
              </a:ext>
            </a:extLst>
          </p:cNvPr>
          <p:cNvPicPr>
            <a:picLocks noChangeAspect="1"/>
          </p:cNvPicPr>
          <p:nvPr/>
        </p:nvPicPr>
        <p:blipFill>
          <a:blip r:embed="rId3"/>
          <a:stretch>
            <a:fillRect/>
          </a:stretch>
        </p:blipFill>
        <p:spPr>
          <a:xfrm>
            <a:off x="457200" y="1981200"/>
            <a:ext cx="7989888" cy="3341383"/>
          </a:xfrm>
          <a:prstGeom prst="rect">
            <a:avLst/>
          </a:prstGeom>
        </p:spPr>
      </p:pic>
    </p:spTree>
    <p:extLst>
      <p:ext uri="{BB962C8B-B14F-4D97-AF65-F5344CB8AC3E}">
        <p14:creationId xmlns:p14="http://schemas.microsoft.com/office/powerpoint/2010/main" val="13759355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4.2  E-GARCH(1,1,1)</a:t>
            </a:r>
            <a:endParaRPr lang="zh-CN" altLang="zh-CN"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9053D733-FAD1-47CE-93E1-701BB9BE1F76}"/>
              </a:ext>
            </a:extLst>
          </p:cNvPr>
          <p:cNvSpPr txBox="1"/>
          <p:nvPr/>
        </p:nvSpPr>
        <p:spPr>
          <a:xfrm>
            <a:off x="847725" y="4953000"/>
            <a:ext cx="7239000" cy="646331"/>
          </a:xfrm>
          <a:prstGeom prst="rect">
            <a:avLst/>
          </a:prstGeom>
          <a:noFill/>
        </p:spPr>
        <p:txBody>
          <a:bodyPr wrap="square">
            <a:spAutoFit/>
          </a:bodyPr>
          <a:lstStyle/>
          <a:p>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BFC84A7A-17F1-4659-A6DA-F9D51795D548}"/>
              </a:ext>
            </a:extLst>
          </p:cNvPr>
          <p:cNvSpPr txBox="1">
            <a:spLocks noChangeArrowheads="1"/>
          </p:cNvSpPr>
          <p:nvPr/>
        </p:nvSpPr>
        <p:spPr bwMode="auto">
          <a:xfrm>
            <a:off x="457200" y="2286000"/>
            <a:ext cx="9220200" cy="443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eaLnBrk="1" hangingPunct="1"/>
            <a:r>
              <a:rPr lang="en-GB" altLang="zh-CN" sz="2000" dirty="0">
                <a:latin typeface="Times New Roman" panose="02020603050405020304" pitchFamily="18" charset="0"/>
                <a:cs typeface="Times New Roman" panose="02020603050405020304" pitchFamily="18" charset="0"/>
              </a:rPr>
              <a:t>Suggested by Nelson (1991). The variance equation is given by</a:t>
            </a:r>
          </a:p>
          <a:p>
            <a:pPr algn="just" eaLnBrk="1" hangingPunct="1">
              <a:buFontTx/>
              <a:buNone/>
            </a:pPr>
            <a:r>
              <a:rPr lang="en-GB" altLang="zh-CN" sz="2000" dirty="0">
                <a:latin typeface="Times New Roman" panose="02020603050405020304" pitchFamily="18" charset="0"/>
                <a:cs typeface="Times New Roman" panose="02020603050405020304" pitchFamily="18" charset="0"/>
              </a:rPr>
              <a:t> </a:t>
            </a:r>
          </a:p>
          <a:p>
            <a:pPr algn="just" eaLnBrk="1" hangingPunct="1">
              <a:buFontTx/>
              <a:buNone/>
            </a:pPr>
            <a:endParaRPr lang="en-GB" altLang="zh-CN" sz="2000" dirty="0">
              <a:latin typeface="Times New Roman" panose="02020603050405020304" pitchFamily="18" charset="0"/>
              <a:cs typeface="Times New Roman" panose="02020603050405020304" pitchFamily="18" charset="0"/>
            </a:endParaRPr>
          </a:p>
          <a:p>
            <a:pPr algn="just" eaLnBrk="1" hangingPunct="1">
              <a:buFontTx/>
              <a:buNone/>
            </a:pPr>
            <a:endParaRPr lang="en-GB" altLang="zh-CN" sz="2000" dirty="0">
              <a:latin typeface="Times New Roman" panose="02020603050405020304" pitchFamily="18" charset="0"/>
              <a:cs typeface="Times New Roman" panose="02020603050405020304" pitchFamily="18" charset="0"/>
            </a:endParaRPr>
          </a:p>
          <a:p>
            <a:pPr algn="just" eaLnBrk="1" hangingPunct="1"/>
            <a:r>
              <a:rPr lang="en-GB" altLang="zh-CN" sz="2000" dirty="0">
                <a:latin typeface="Times New Roman" panose="02020603050405020304" pitchFamily="18" charset="0"/>
                <a:cs typeface="Times New Roman" panose="02020603050405020304" pitchFamily="18" charset="0"/>
              </a:rPr>
              <a:t>Advantages of the model</a:t>
            </a:r>
          </a:p>
          <a:p>
            <a:pPr algn="just" eaLnBrk="1" hangingPunct="1">
              <a:buFontTx/>
              <a:buNone/>
            </a:pPr>
            <a:r>
              <a:rPr lang="en-GB" altLang="zh-CN" sz="2000" dirty="0">
                <a:latin typeface="Times New Roman" panose="02020603050405020304" pitchFamily="18" charset="0"/>
                <a:cs typeface="Times New Roman" panose="02020603050405020304" pitchFamily="18" charset="0"/>
              </a:rPr>
              <a:t>- Since we model the log(</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t</a:t>
            </a:r>
            <a:r>
              <a:rPr lang="en-GB" altLang="zh-CN" sz="2000" baseline="30000" dirty="0">
                <a:latin typeface="Times New Roman" panose="02020603050405020304" pitchFamily="18" charset="0"/>
                <a:cs typeface="Times New Roman" panose="02020603050405020304" pitchFamily="18" charset="0"/>
              </a:rPr>
              <a:t>2</a:t>
            </a:r>
            <a:r>
              <a:rPr lang="en-GB" altLang="zh-CN" sz="2000" dirty="0">
                <a:latin typeface="Times New Roman" panose="02020603050405020304" pitchFamily="18" charset="0"/>
                <a:cs typeface="Times New Roman" panose="02020603050405020304" pitchFamily="18" charset="0"/>
              </a:rPr>
              <a:t>), then even if the parameters are negative,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i="1" baseline="-30000" dirty="0">
                <a:latin typeface="Times New Roman" panose="02020603050405020304" pitchFamily="18" charset="0"/>
                <a:cs typeface="Times New Roman" panose="02020603050405020304" pitchFamily="18" charset="0"/>
              </a:rPr>
              <a:t>t</a:t>
            </a:r>
            <a:r>
              <a:rPr lang="en-GB" altLang="zh-CN" sz="2000" baseline="30000" dirty="0">
                <a:latin typeface="Times New Roman" panose="02020603050405020304" pitchFamily="18" charset="0"/>
                <a:cs typeface="Times New Roman" panose="02020603050405020304" pitchFamily="18" charset="0"/>
              </a:rPr>
              <a:t>2</a:t>
            </a:r>
            <a:endParaRPr lang="en-GB" altLang="zh-CN" sz="2000" baseline="-30000" dirty="0">
              <a:latin typeface="Times New Roman" panose="02020603050405020304" pitchFamily="18" charset="0"/>
              <a:cs typeface="Times New Roman" panose="02020603050405020304" pitchFamily="18" charset="0"/>
            </a:endParaRPr>
          </a:p>
          <a:p>
            <a:pPr algn="just" eaLnBrk="1" hangingPunct="1">
              <a:buFontTx/>
              <a:buNone/>
            </a:pPr>
            <a:r>
              <a:rPr lang="en-GB" altLang="zh-CN" sz="2000" i="1" baseline="-30000" dirty="0">
                <a:latin typeface="Times New Roman" panose="02020603050405020304" pitchFamily="18" charset="0"/>
                <a:cs typeface="Times New Roman" panose="02020603050405020304" pitchFamily="18" charset="0"/>
              </a:rPr>
              <a:t>  </a:t>
            </a:r>
            <a:r>
              <a:rPr lang="en-GB" altLang="zh-CN" sz="2000" dirty="0">
                <a:latin typeface="Times New Roman" panose="02020603050405020304" pitchFamily="18" charset="0"/>
                <a:cs typeface="Times New Roman" panose="02020603050405020304" pitchFamily="18" charset="0"/>
              </a:rPr>
              <a:t> will be positive.</a:t>
            </a:r>
          </a:p>
          <a:p>
            <a:pPr algn="just" eaLnBrk="1" hangingPunct="1">
              <a:buFontTx/>
              <a:buNone/>
            </a:pPr>
            <a:r>
              <a:rPr lang="en-GB" altLang="zh-CN" sz="2000" dirty="0">
                <a:latin typeface="Times New Roman" panose="02020603050405020304" pitchFamily="18" charset="0"/>
                <a:cs typeface="Times New Roman" panose="02020603050405020304" pitchFamily="18" charset="0"/>
              </a:rPr>
              <a:t>- We can account for the leverage effect: if the relationship between</a:t>
            </a:r>
          </a:p>
          <a:p>
            <a:pPr algn="just" eaLnBrk="1" hangingPunct="1">
              <a:buFontTx/>
              <a:buNone/>
            </a:pPr>
            <a:r>
              <a:rPr lang="en-GB" altLang="zh-CN" sz="2000" dirty="0">
                <a:latin typeface="Times New Roman" panose="02020603050405020304" pitchFamily="18" charset="0"/>
                <a:cs typeface="Times New Roman" panose="02020603050405020304" pitchFamily="18" charset="0"/>
              </a:rPr>
              <a:t>   volatility and returns is negative, </a:t>
            </a:r>
            <a:r>
              <a:rPr lang="en-GB"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GB" altLang="zh-CN" sz="2000" dirty="0">
                <a:latin typeface="Times New Roman" panose="02020603050405020304" pitchFamily="18" charset="0"/>
                <a:cs typeface="Times New Roman" panose="02020603050405020304" pitchFamily="18" charset="0"/>
              </a:rPr>
              <a:t>, will be negative.</a:t>
            </a:r>
          </a:p>
          <a:p>
            <a:pPr eaLnBrk="1" hangingPunct="1">
              <a:buFontTx/>
              <a:buNone/>
            </a:pPr>
            <a:endParaRPr lang="en-GB" altLang="zh-CN" sz="2000" dirty="0">
              <a:latin typeface="Times New Roman" panose="02020603050405020304" pitchFamily="18" charset="0"/>
            </a:endParaRPr>
          </a:p>
        </p:txBody>
      </p:sp>
      <p:pic>
        <p:nvPicPr>
          <p:cNvPr id="11" name="Picture 5">
            <a:extLst>
              <a:ext uri="{FF2B5EF4-FFF2-40B4-BE49-F238E27FC236}">
                <a16:creationId xmlns:a16="http://schemas.microsoft.com/office/drawing/2014/main" id="{10284A33-F7D1-48D7-9B70-FC187E4D1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03537"/>
            <a:ext cx="6172200"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0603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4.3  </a:t>
            </a:r>
            <a:r>
              <a:rPr lang="en-US" altLang="zh-CN" b="1" dirty="0" err="1">
                <a:latin typeface="Times New Roman" panose="02020603050405020304" pitchFamily="18" charset="0"/>
                <a:cs typeface="Times New Roman" panose="02020603050405020304" pitchFamily="18" charset="0"/>
              </a:rPr>
              <a:t>gjr</a:t>
            </a:r>
            <a:r>
              <a:rPr lang="en-US" altLang="zh-CN" b="1" dirty="0">
                <a:latin typeface="Times New Roman" panose="02020603050405020304" pitchFamily="18" charset="0"/>
                <a:cs typeface="Times New Roman" panose="02020603050405020304" pitchFamily="18" charset="0"/>
              </a:rPr>
              <a:t>-GARCH</a:t>
            </a:r>
            <a:endParaRPr lang="zh-CN" altLang="zh-CN"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9053D733-FAD1-47CE-93E1-701BB9BE1F76}"/>
              </a:ext>
            </a:extLst>
          </p:cNvPr>
          <p:cNvSpPr txBox="1"/>
          <p:nvPr/>
        </p:nvSpPr>
        <p:spPr>
          <a:xfrm>
            <a:off x="847725" y="4953000"/>
            <a:ext cx="7239000" cy="646331"/>
          </a:xfrm>
          <a:prstGeom prst="rect">
            <a:avLst/>
          </a:prstGeom>
          <a:noFill/>
        </p:spPr>
        <p:txBody>
          <a:bodyPr wrap="square">
            <a:spAutoFit/>
          </a:bodyPr>
          <a:lstStyle/>
          <a:p>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6B2EE378-69C2-40CB-89BB-ED9C0814CFD0}"/>
              </a:ext>
            </a:extLst>
          </p:cNvPr>
          <p:cNvSpPr txBox="1"/>
          <p:nvPr/>
        </p:nvSpPr>
        <p:spPr>
          <a:xfrm>
            <a:off x="685800" y="1843365"/>
            <a:ext cx="4572000" cy="369332"/>
          </a:xfrm>
          <a:prstGeom prst="rect">
            <a:avLst/>
          </a:prstGeom>
          <a:noFill/>
        </p:spPr>
        <p:txBody>
          <a:bodyPr wrap="square">
            <a:spAutoFit/>
          </a:bodyPr>
          <a:lstStyle/>
          <a:p>
            <a:pPr algn="just" eaLnBrk="1" hangingPunct="1"/>
            <a:r>
              <a:rPr lang="en-GB" altLang="zh-CN" sz="1800" dirty="0" err="1">
                <a:latin typeface="Times New Roman" panose="02020603050405020304" pitchFamily="18" charset="0"/>
                <a:cs typeface="Times New Roman" panose="02020603050405020304" pitchFamily="18" charset="0"/>
              </a:rPr>
              <a:t>Glosten</a:t>
            </a:r>
            <a:r>
              <a:rPr lang="en-GB" altLang="zh-CN" sz="1800" dirty="0">
                <a:latin typeface="Times New Roman" panose="02020603050405020304" pitchFamily="18" charset="0"/>
                <a:cs typeface="Times New Roman" panose="02020603050405020304" pitchFamily="18" charset="0"/>
              </a:rPr>
              <a:t>, </a:t>
            </a:r>
            <a:r>
              <a:rPr lang="en-GB" altLang="zh-CN" sz="1800" dirty="0" err="1">
                <a:latin typeface="Times New Roman" panose="02020603050405020304" pitchFamily="18" charset="0"/>
                <a:cs typeface="Times New Roman" panose="02020603050405020304" pitchFamily="18" charset="0"/>
              </a:rPr>
              <a:t>Jaganathan</a:t>
            </a:r>
            <a:r>
              <a:rPr lang="en-GB" altLang="zh-CN" sz="1800" dirty="0">
                <a:latin typeface="Times New Roman" panose="02020603050405020304" pitchFamily="18" charset="0"/>
                <a:cs typeface="Times New Roman" panose="02020603050405020304" pitchFamily="18" charset="0"/>
              </a:rPr>
              <a:t> and Runkle	</a:t>
            </a:r>
          </a:p>
        </p:txBody>
      </p:sp>
      <p:pic>
        <p:nvPicPr>
          <p:cNvPr id="6" name="图片 5">
            <a:extLst>
              <a:ext uri="{FF2B5EF4-FFF2-40B4-BE49-F238E27FC236}">
                <a16:creationId xmlns:a16="http://schemas.microsoft.com/office/drawing/2014/main" id="{B7C8DD15-A486-4D97-A062-FB9D19E469A8}"/>
              </a:ext>
            </a:extLst>
          </p:cNvPr>
          <p:cNvPicPr>
            <a:picLocks noChangeAspect="1"/>
          </p:cNvPicPr>
          <p:nvPr/>
        </p:nvPicPr>
        <p:blipFill>
          <a:blip r:embed="rId3"/>
          <a:stretch>
            <a:fillRect/>
          </a:stretch>
        </p:blipFill>
        <p:spPr>
          <a:xfrm>
            <a:off x="586803" y="2590800"/>
            <a:ext cx="7772400" cy="3620132"/>
          </a:xfrm>
          <a:prstGeom prst="rect">
            <a:avLst/>
          </a:prstGeom>
        </p:spPr>
      </p:pic>
    </p:spTree>
    <p:extLst>
      <p:ext uri="{BB962C8B-B14F-4D97-AF65-F5344CB8AC3E}">
        <p14:creationId xmlns:p14="http://schemas.microsoft.com/office/powerpoint/2010/main" val="180762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1.2 Idiosyncratic Volatility</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4</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defRPr/>
            </a:pPr>
            <a:endParaRPr lang="zh-CN" altLang="en-US" sz="1350">
              <a:solidFill>
                <a:prstClr val="black"/>
              </a:solidFill>
              <a:latin typeface="Calibri"/>
              <a:ea typeface="宋体" panose="02010600030101010101" pitchFamily="2" charset="-122"/>
              <a:cs typeface="+mn-cs"/>
            </a:endParaRPr>
          </a:p>
        </p:txBody>
      </p:sp>
      <p:pic>
        <p:nvPicPr>
          <p:cNvPr id="6" name="图片 5"/>
          <p:cNvPicPr>
            <a:picLocks noChangeAspect="1"/>
          </p:cNvPicPr>
          <p:nvPr/>
        </p:nvPicPr>
        <p:blipFill rotWithShape="1">
          <a:blip r:embed="rId3"/>
          <a:srcRect b="85075"/>
          <a:stretch/>
        </p:blipFill>
        <p:spPr>
          <a:xfrm>
            <a:off x="762000" y="2057400"/>
            <a:ext cx="4964035" cy="389009"/>
          </a:xfrm>
          <a:prstGeom prst="rect">
            <a:avLst/>
          </a:prstGeom>
        </p:spPr>
      </p:pic>
      <p:pic>
        <p:nvPicPr>
          <p:cNvPr id="1026" name="Picture 2" descr="Return dispersion, idiosyncratic volatility and market volatility. |  Download Scientific Diagra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34272"/>
            <a:ext cx="4545847" cy="3604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0475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4.3  </a:t>
            </a:r>
            <a:r>
              <a:rPr lang="en-US" altLang="zh-CN" b="1" dirty="0" err="1">
                <a:latin typeface="Times New Roman" panose="02020603050405020304" pitchFamily="18" charset="0"/>
                <a:cs typeface="Times New Roman" panose="02020603050405020304" pitchFamily="18" charset="0"/>
              </a:rPr>
              <a:t>gjr</a:t>
            </a:r>
            <a:r>
              <a:rPr lang="en-US" altLang="zh-CN" b="1" dirty="0">
                <a:latin typeface="Times New Roman" panose="02020603050405020304" pitchFamily="18" charset="0"/>
                <a:cs typeface="Times New Roman" panose="02020603050405020304" pitchFamily="18" charset="0"/>
              </a:rPr>
              <a:t>-GARCH</a:t>
            </a:r>
            <a:endParaRPr lang="zh-CN" altLang="zh-CN"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9053D733-FAD1-47CE-93E1-701BB9BE1F76}"/>
              </a:ext>
            </a:extLst>
          </p:cNvPr>
          <p:cNvSpPr txBox="1"/>
          <p:nvPr/>
        </p:nvSpPr>
        <p:spPr>
          <a:xfrm>
            <a:off x="847725" y="4953000"/>
            <a:ext cx="7239000" cy="646331"/>
          </a:xfrm>
          <a:prstGeom prst="rect">
            <a:avLst/>
          </a:prstGeom>
          <a:noFill/>
        </p:spPr>
        <p:txBody>
          <a:bodyPr wrap="square">
            <a:spAutoFit/>
          </a:bodyPr>
          <a:lstStyle/>
          <a:p>
            <a:br>
              <a:rPr lang="en-US" altLang="zh-CN" dirty="0">
                <a:latin typeface="Times New Roman" panose="02020603050405020304" pitchFamily="18" charset="0"/>
                <a:cs typeface="Times New Roman" panose="02020603050405020304" pitchFamily="18" charset="0"/>
              </a:rPr>
            </a:b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7997D59-A8E9-4F17-88B4-F98AF75C7922}"/>
              </a:ext>
            </a:extLst>
          </p:cNvPr>
          <p:cNvPicPr>
            <a:picLocks noChangeAspect="1"/>
          </p:cNvPicPr>
          <p:nvPr/>
        </p:nvPicPr>
        <p:blipFill>
          <a:blip r:embed="rId3"/>
          <a:stretch>
            <a:fillRect/>
          </a:stretch>
        </p:blipFill>
        <p:spPr>
          <a:xfrm>
            <a:off x="609600" y="2402378"/>
            <a:ext cx="7801119" cy="3229817"/>
          </a:xfrm>
          <a:prstGeom prst="rect">
            <a:avLst/>
          </a:prstGeom>
        </p:spPr>
      </p:pic>
    </p:spTree>
    <p:extLst>
      <p:ext uri="{BB962C8B-B14F-4D97-AF65-F5344CB8AC3E}">
        <p14:creationId xmlns:p14="http://schemas.microsoft.com/office/powerpoint/2010/main" val="1586603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4.4  T-ARCH</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6F71DE1-D1E2-4B4B-A7B3-3B8F9D3811A1}"/>
              </a:ext>
            </a:extLst>
          </p:cNvPr>
          <p:cNvPicPr>
            <a:picLocks noChangeAspect="1"/>
          </p:cNvPicPr>
          <p:nvPr/>
        </p:nvPicPr>
        <p:blipFill>
          <a:blip r:embed="rId3"/>
          <a:stretch>
            <a:fillRect/>
          </a:stretch>
        </p:blipFill>
        <p:spPr>
          <a:xfrm>
            <a:off x="1029641" y="2600471"/>
            <a:ext cx="7543800" cy="2794293"/>
          </a:xfrm>
          <a:prstGeom prst="rect">
            <a:avLst/>
          </a:prstGeom>
        </p:spPr>
      </p:pic>
      <p:sp>
        <p:nvSpPr>
          <p:cNvPr id="8" name="文本框 7">
            <a:extLst>
              <a:ext uri="{FF2B5EF4-FFF2-40B4-BE49-F238E27FC236}">
                <a16:creationId xmlns:a16="http://schemas.microsoft.com/office/drawing/2014/main" id="{AFE46DE0-EAEE-4B01-91C9-D9487EDB95E9}"/>
              </a:ext>
            </a:extLst>
          </p:cNvPr>
          <p:cNvSpPr txBox="1"/>
          <p:nvPr/>
        </p:nvSpPr>
        <p:spPr>
          <a:xfrm>
            <a:off x="838200" y="5715000"/>
            <a:ext cx="8382000" cy="707886"/>
          </a:xfrm>
          <a:prstGeom prst="rect">
            <a:avLst/>
          </a:prstGeom>
          <a:noFill/>
        </p:spPr>
        <p:txBody>
          <a:bodyPr wrap="square">
            <a:spAutoFit/>
          </a:bodyPr>
          <a:lstStyle/>
          <a:p>
            <a:pPr algn="l"/>
            <a:r>
              <a:rPr lang="en-US" altLang="zh-CN" sz="2000" b="0" i="0" u="none" strike="noStrike" baseline="0" dirty="0">
                <a:latin typeface="Times New Roman" panose="02020603050405020304" pitchFamily="18" charset="0"/>
                <a:cs typeface="Times New Roman" panose="02020603050405020304" pitchFamily="18" charset="0"/>
              </a:rPr>
              <a:t>Where            is an indicator function that takes the value 1 if     </a:t>
            </a:r>
            <a:r>
              <a:rPr lang="en-US" altLang="zh-CN" sz="2000" dirty="0">
                <a:latin typeface="Times New Roman" panose="02020603050405020304" pitchFamily="18" charset="0"/>
                <a:cs typeface="Times New Roman" panose="02020603050405020304" pitchFamily="18" charset="0"/>
              </a:rPr>
              <a:t>      </a:t>
            </a:r>
            <a:r>
              <a:rPr lang="en-US" altLang="zh-CN" sz="2000" b="0" i="0" u="none" strike="noStrike" baseline="0" dirty="0">
                <a:latin typeface="Times New Roman" panose="02020603050405020304" pitchFamily="18" charset="0"/>
                <a:cs typeface="Times New Roman" panose="02020603050405020304" pitchFamily="18" charset="0"/>
              </a:rPr>
              <a:t>&lt; 0 and 0 otherwise.</a:t>
            </a:r>
            <a:endParaRPr lang="zh-CN" altLang="en-US" sz="20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9A8FDA68-388C-4DA1-80CD-A7EEEB72E152}"/>
              </a:ext>
            </a:extLst>
          </p:cNvPr>
          <p:cNvPicPr>
            <a:picLocks noChangeAspect="1"/>
          </p:cNvPicPr>
          <p:nvPr/>
        </p:nvPicPr>
        <p:blipFill>
          <a:blip r:embed="rId4"/>
          <a:stretch>
            <a:fillRect/>
          </a:stretch>
        </p:blipFill>
        <p:spPr>
          <a:xfrm>
            <a:off x="1676400" y="5717167"/>
            <a:ext cx="685800" cy="433138"/>
          </a:xfrm>
          <a:prstGeom prst="rect">
            <a:avLst/>
          </a:prstGeom>
        </p:spPr>
      </p:pic>
      <p:pic>
        <p:nvPicPr>
          <p:cNvPr id="13" name="图片 12">
            <a:extLst>
              <a:ext uri="{FF2B5EF4-FFF2-40B4-BE49-F238E27FC236}">
                <a16:creationId xmlns:a16="http://schemas.microsoft.com/office/drawing/2014/main" id="{262680F3-2953-4A9E-AEA9-B7C45FA1E8DF}"/>
              </a:ext>
            </a:extLst>
          </p:cNvPr>
          <p:cNvPicPr>
            <a:picLocks noChangeAspect="1"/>
          </p:cNvPicPr>
          <p:nvPr/>
        </p:nvPicPr>
        <p:blipFill rotWithShape="1">
          <a:blip r:embed="rId5"/>
          <a:srcRect l="6779" r="45763"/>
          <a:stretch/>
        </p:blipFill>
        <p:spPr>
          <a:xfrm>
            <a:off x="7239000" y="5649098"/>
            <a:ext cx="533400" cy="438150"/>
          </a:xfrm>
          <a:prstGeom prst="rect">
            <a:avLst/>
          </a:prstGeom>
        </p:spPr>
      </p:pic>
      <p:sp>
        <p:nvSpPr>
          <p:cNvPr id="16" name="文本框 15">
            <a:extLst>
              <a:ext uri="{FF2B5EF4-FFF2-40B4-BE49-F238E27FC236}">
                <a16:creationId xmlns:a16="http://schemas.microsoft.com/office/drawing/2014/main" id="{0EB4D267-EFE1-429C-8787-5D3098BEF097}"/>
              </a:ext>
            </a:extLst>
          </p:cNvPr>
          <p:cNvSpPr txBox="1"/>
          <p:nvPr/>
        </p:nvSpPr>
        <p:spPr>
          <a:xfrm>
            <a:off x="1029641" y="2045390"/>
            <a:ext cx="4611002" cy="369332"/>
          </a:xfrm>
          <a:prstGeom prst="rect">
            <a:avLst/>
          </a:prstGeom>
          <a:noFill/>
        </p:spPr>
        <p:txBody>
          <a:bodyPr wrap="square">
            <a:spAutoFit/>
          </a:bodyPr>
          <a:lstStyle/>
          <a:p>
            <a:r>
              <a:rPr lang="en-US" altLang="zh-CN" sz="1800" b="0" i="0" u="none" strike="noStrike" baseline="0" dirty="0">
                <a:latin typeface="Times New Roman" panose="02020603050405020304" pitchFamily="18" charset="0"/>
                <a:cs typeface="Times New Roman" panose="02020603050405020304" pitchFamily="18" charset="0"/>
              </a:rPr>
              <a:t>Threshold ARCH is similar to GJR-GARCH</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72146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4.4  T-ARCH(1,1,1)</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09E8FF3-B788-4464-9A7A-548C5BB69D9A}"/>
              </a:ext>
            </a:extLst>
          </p:cNvPr>
          <p:cNvPicPr>
            <a:picLocks noChangeAspect="1"/>
          </p:cNvPicPr>
          <p:nvPr/>
        </p:nvPicPr>
        <p:blipFill>
          <a:blip r:embed="rId3"/>
          <a:stretch>
            <a:fillRect/>
          </a:stretch>
        </p:blipFill>
        <p:spPr>
          <a:xfrm>
            <a:off x="493713" y="2209800"/>
            <a:ext cx="7824788" cy="4303194"/>
          </a:xfrm>
          <a:prstGeom prst="rect">
            <a:avLst/>
          </a:prstGeom>
        </p:spPr>
      </p:pic>
    </p:spTree>
    <p:extLst>
      <p:ext uri="{BB962C8B-B14F-4D97-AF65-F5344CB8AC3E}">
        <p14:creationId xmlns:p14="http://schemas.microsoft.com/office/powerpoint/2010/main" val="21952872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4.5  other – ARCH family</a:t>
            </a:r>
            <a:endParaRPr lang="zh-CN" altLang="zh-CN" b="1"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D9080CEA-483F-4203-A581-ABC9F7D83670}"/>
              </a:ext>
            </a:extLst>
          </p:cNvPr>
          <p:cNvSpPr txBox="1"/>
          <p:nvPr/>
        </p:nvSpPr>
        <p:spPr>
          <a:xfrm>
            <a:off x="990600" y="2514600"/>
            <a:ext cx="7580313"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I-GARCH</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Integrated </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persistent parameters sum up to one, and imports a unit root in the GARCH process</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M-GARCH (GARCH in mean)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Adds a heteroskedasticity term into the mean equation.</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P-ARCH (Higgins and </a:t>
            </a:r>
            <a:r>
              <a:rPr lang="en-US" altLang="zh-CN" dirty="0" err="1">
                <a:latin typeface="Times New Roman" panose="02020603050405020304" pitchFamily="18" charset="0"/>
                <a:cs typeface="Times New Roman" panose="02020603050405020304" pitchFamily="18" charset="0"/>
              </a:rPr>
              <a:t>Bera</a:t>
            </a:r>
            <a:r>
              <a:rPr lang="en-US" altLang="zh-CN" dirty="0">
                <a:latin typeface="Times New Roman" panose="02020603050405020304" pitchFamily="18" charset="0"/>
                <a:cs typeface="Times New Roman" panose="02020603050405020304" pitchFamily="18" charset="0"/>
              </a:rPr>
              <a:t>, 1992;power arch)</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SA-ARCH(Engle, 1990, simple asymmetric arch)</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9111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4.6  Forecast</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3C01D75-FABB-4089-8B5A-29AFE1E21DC5}"/>
              </a:ext>
            </a:extLst>
          </p:cNvPr>
          <p:cNvPicPr>
            <a:picLocks noChangeAspect="1"/>
          </p:cNvPicPr>
          <p:nvPr/>
        </p:nvPicPr>
        <p:blipFill>
          <a:blip r:embed="rId3"/>
          <a:stretch>
            <a:fillRect/>
          </a:stretch>
        </p:blipFill>
        <p:spPr>
          <a:xfrm>
            <a:off x="838200" y="2133600"/>
            <a:ext cx="7105650" cy="3723485"/>
          </a:xfrm>
          <a:prstGeom prst="rect">
            <a:avLst/>
          </a:prstGeom>
        </p:spPr>
      </p:pic>
    </p:spTree>
    <p:extLst>
      <p:ext uri="{BB962C8B-B14F-4D97-AF65-F5344CB8AC3E}">
        <p14:creationId xmlns:p14="http://schemas.microsoft.com/office/powerpoint/2010/main" val="32163532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4.6  Forecast</a:t>
            </a:r>
            <a:endParaRPr lang="zh-CN" altLang="zh-CN"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5202A14-5D4D-4FBF-AEB5-EECD12D65CED}"/>
              </a:ext>
            </a:extLst>
          </p:cNvPr>
          <p:cNvPicPr>
            <a:picLocks noChangeAspect="1"/>
          </p:cNvPicPr>
          <p:nvPr/>
        </p:nvPicPr>
        <p:blipFill>
          <a:blip r:embed="rId3"/>
          <a:stretch>
            <a:fillRect/>
          </a:stretch>
        </p:blipFill>
        <p:spPr>
          <a:xfrm>
            <a:off x="581025" y="2258256"/>
            <a:ext cx="7467600" cy="3912356"/>
          </a:xfrm>
          <a:prstGeom prst="rect">
            <a:avLst/>
          </a:prstGeom>
        </p:spPr>
      </p:pic>
    </p:spTree>
    <p:extLst>
      <p:ext uri="{BB962C8B-B14F-4D97-AF65-F5344CB8AC3E}">
        <p14:creationId xmlns:p14="http://schemas.microsoft.com/office/powerpoint/2010/main" val="4577130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4.6  Forecast</a:t>
            </a:r>
            <a:endParaRPr lang="zh-CN" altLang="zh-CN"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EED9431B-7CE2-4A6B-90D2-E34E8710FC63}"/>
              </a:ext>
            </a:extLst>
          </p:cNvPr>
          <p:cNvPicPr>
            <a:picLocks noChangeAspect="1"/>
          </p:cNvPicPr>
          <p:nvPr/>
        </p:nvPicPr>
        <p:blipFill>
          <a:blip r:embed="rId3"/>
          <a:stretch>
            <a:fillRect/>
          </a:stretch>
        </p:blipFill>
        <p:spPr>
          <a:xfrm>
            <a:off x="457199" y="2514600"/>
            <a:ext cx="8018171" cy="3159450"/>
          </a:xfrm>
          <a:prstGeom prst="rect">
            <a:avLst/>
          </a:prstGeom>
        </p:spPr>
      </p:pic>
    </p:spTree>
    <p:extLst>
      <p:ext uri="{BB962C8B-B14F-4D97-AF65-F5344CB8AC3E}">
        <p14:creationId xmlns:p14="http://schemas.microsoft.com/office/powerpoint/2010/main" val="231230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1.3 Implied Volatility</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5</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defRPr/>
            </a:pPr>
            <a:endParaRPr lang="zh-CN" altLang="en-US" sz="1350">
              <a:solidFill>
                <a:prstClr val="black"/>
              </a:solidFill>
              <a:latin typeface="Calibri"/>
              <a:ea typeface="宋体" panose="02010600030101010101" pitchFamily="2" charset="-122"/>
              <a:cs typeface="+mn-cs"/>
            </a:endParaRPr>
          </a:p>
        </p:txBody>
      </p:sp>
      <p:pic>
        <p:nvPicPr>
          <p:cNvPr id="6" name="图片 5"/>
          <p:cNvPicPr>
            <a:picLocks noChangeAspect="1"/>
          </p:cNvPicPr>
          <p:nvPr/>
        </p:nvPicPr>
        <p:blipFill>
          <a:blip r:embed="rId3"/>
          <a:stretch>
            <a:fillRect/>
          </a:stretch>
        </p:blipFill>
        <p:spPr>
          <a:xfrm>
            <a:off x="628650" y="1873251"/>
            <a:ext cx="4500563" cy="3857625"/>
          </a:xfrm>
          <a:prstGeom prst="rect">
            <a:avLst/>
          </a:prstGeom>
        </p:spPr>
      </p:pic>
      <p:pic>
        <p:nvPicPr>
          <p:cNvPr id="5" name="图片 4"/>
          <p:cNvPicPr>
            <a:picLocks noChangeAspect="1"/>
          </p:cNvPicPr>
          <p:nvPr/>
        </p:nvPicPr>
        <p:blipFill>
          <a:blip r:embed="rId4"/>
          <a:stretch>
            <a:fillRect/>
          </a:stretch>
        </p:blipFill>
        <p:spPr>
          <a:xfrm>
            <a:off x="4646295" y="2112800"/>
            <a:ext cx="4170929" cy="3045147"/>
          </a:xfrm>
          <a:prstGeom prst="rect">
            <a:avLst/>
          </a:prstGeom>
        </p:spPr>
      </p:pic>
    </p:spTree>
    <p:extLst>
      <p:ext uri="{BB962C8B-B14F-4D97-AF65-F5344CB8AC3E}">
        <p14:creationId xmlns:p14="http://schemas.microsoft.com/office/powerpoint/2010/main" val="7635418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1.4 Tail Risk</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6</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3" name="AutoShape 2" descr="Eugene Fama at Nobel Prize, 2013.jpg"/>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eaLnBrk="1" fontAlgn="auto" hangingPunct="1">
              <a:spcBef>
                <a:spcPts val="0"/>
              </a:spcBef>
              <a:spcAft>
                <a:spcPts val="0"/>
              </a:spcAft>
              <a:defRPr/>
            </a:pPr>
            <a:endParaRPr lang="zh-CN" altLang="en-US" sz="1350">
              <a:solidFill>
                <a:prstClr val="black"/>
              </a:solidFill>
              <a:latin typeface="Calibri"/>
              <a:ea typeface="宋体" panose="02010600030101010101" pitchFamily="2" charset="-122"/>
              <a:cs typeface="+mn-cs"/>
            </a:endParaRPr>
          </a:p>
        </p:txBody>
      </p:sp>
      <p:pic>
        <p:nvPicPr>
          <p:cNvPr id="8" name="图片 7">
            <a:extLst>
              <a:ext uri="{FF2B5EF4-FFF2-40B4-BE49-F238E27FC236}">
                <a16:creationId xmlns:a16="http://schemas.microsoft.com/office/drawing/2014/main" id="{E9C1230D-269D-480A-9904-585F5C6A459A}"/>
              </a:ext>
            </a:extLst>
          </p:cNvPr>
          <p:cNvPicPr>
            <a:picLocks noChangeAspect="1"/>
          </p:cNvPicPr>
          <p:nvPr/>
        </p:nvPicPr>
        <p:blipFill>
          <a:blip r:embed="rId3"/>
          <a:stretch>
            <a:fillRect/>
          </a:stretch>
        </p:blipFill>
        <p:spPr>
          <a:xfrm>
            <a:off x="1619505" y="1905000"/>
            <a:ext cx="5904990" cy="4628795"/>
          </a:xfrm>
          <a:prstGeom prst="rect">
            <a:avLst/>
          </a:prstGeom>
        </p:spPr>
      </p:pic>
    </p:spTree>
    <p:extLst>
      <p:ext uri="{BB962C8B-B14F-4D97-AF65-F5344CB8AC3E}">
        <p14:creationId xmlns:p14="http://schemas.microsoft.com/office/powerpoint/2010/main" val="3009476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latin typeface="Times New Roman" panose="02020603050405020304" pitchFamily="18" charset="0"/>
                <a:cs typeface="Times New Roman" panose="02020603050405020304" pitchFamily="18" charset="0"/>
              </a:rPr>
              <a:t>oUTLINE</a:t>
            </a:r>
            <a:endParaRPr lang="zh-CN" altLang="en-US" dirty="0">
              <a:latin typeface="Times New Roman" panose="02020603050405020304" pitchFamily="18" charset="0"/>
              <a:cs typeface="Times New Roman" panose="02020603050405020304" pitchFamily="18" charset="0"/>
            </a:endParaRPr>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3380087451"/>
              </p:ext>
            </p:extLst>
          </p:nvPr>
        </p:nvGraphicFramePr>
        <p:xfrm>
          <a:off x="1219200" y="2362200"/>
          <a:ext cx="62484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24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E0F371-34EC-4BF9-A4EE-18947799DE36}"/>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2.1 Equity Premium &amp; Volatility puzzle </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A66B64FB-765F-43F4-AB94-62A730848CB0}"/>
              </a:ext>
            </a:extLst>
          </p:cNvPr>
          <p:cNvSpPr>
            <a:spLocks noGrp="1"/>
          </p:cNvSpPr>
          <p:nvPr>
            <p:ph type="sldNum" sz="quarter" idx="12"/>
          </p:nvPr>
        </p:nvSpPr>
        <p:spPr/>
        <p:txBody>
          <a:bodyPr/>
          <a:lstStyle/>
          <a:p>
            <a:pPr defTabSz="685800" fontAlgn="auto">
              <a:spcBef>
                <a:spcPts val="0"/>
              </a:spcBef>
              <a:spcAft>
                <a:spcPts val="0"/>
              </a:spcAft>
              <a:defRPr/>
            </a:pPr>
            <a:fld id="{8DC26731-CFE5-4559-B1C0-46E1EFA1A71F}" type="slidenum">
              <a:rPr lang="zh-CN" altLang="en-US" sz="1050" b="1">
                <a:solidFill>
                  <a:srgbClr val="8B0012"/>
                </a:solidFill>
                <a:latin typeface="LM Roman 10" panose="00000500000000000000" pitchFamily="50" charset="0"/>
                <a:cs typeface="+mn-cs"/>
              </a:rPr>
              <a:pPr defTabSz="685800" fontAlgn="auto">
                <a:spcBef>
                  <a:spcPts val="0"/>
                </a:spcBef>
                <a:spcAft>
                  <a:spcPts val="0"/>
                </a:spcAft>
                <a:defRPr/>
              </a:pPr>
              <a:t>8</a:t>
            </a:fld>
            <a:r>
              <a:rPr lang="en-US" altLang="zh-CN" sz="1050" b="1" dirty="0">
                <a:solidFill>
                  <a:srgbClr val="8B0012"/>
                </a:solidFill>
                <a:latin typeface="LM Roman 10" panose="00000500000000000000" pitchFamily="50" charset="0"/>
                <a:cs typeface="+mn-cs"/>
              </a:rPr>
              <a:t>/35</a:t>
            </a:r>
            <a:endParaRPr lang="zh-CN" altLang="en-US" sz="1050" b="1" dirty="0">
              <a:solidFill>
                <a:srgbClr val="8B0012"/>
              </a:solidFill>
              <a:latin typeface="LM Roman 10" panose="00000500000000000000" pitchFamily="50" charset="0"/>
              <a:cs typeface="+mn-cs"/>
            </a:endParaRPr>
          </a:p>
        </p:txBody>
      </p:sp>
      <p:sp>
        <p:nvSpPr>
          <p:cNvPr id="5" name="矩形 4"/>
          <p:cNvSpPr/>
          <p:nvPr/>
        </p:nvSpPr>
        <p:spPr>
          <a:xfrm>
            <a:off x="822080" y="1978759"/>
            <a:ext cx="7499840" cy="4480073"/>
          </a:xfrm>
          <a:prstGeom prst="rect">
            <a:avLst/>
          </a:prstGeom>
        </p:spPr>
        <p:txBody>
          <a:bodyPr wrap="square">
            <a:spAutoFit/>
          </a:bodyPr>
          <a:lstStyle/>
          <a:p>
            <a:pPr marL="214313" indent="-214313">
              <a:lnSpc>
                <a:spcPct val="150000"/>
              </a:lnSpc>
              <a:buFont typeface="Arial" panose="020B0604020202020204" pitchFamily="34" charset="0"/>
              <a:buChar char="•"/>
              <a:defRPr/>
            </a:pPr>
            <a:endParaRPr lang="en-US" altLang="zh-CN" sz="1600" b="1"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r>
              <a:rPr lang="en-US" altLang="zh-CN" sz="1600" dirty="0">
                <a:solidFill>
                  <a:prstClr val="black"/>
                </a:solidFill>
                <a:latin typeface="Times New Roman" panose="02020603050405020304" pitchFamily="18" charset="0"/>
                <a:cs typeface="Times New Roman" panose="02020603050405020304" pitchFamily="18" charset="0"/>
              </a:rPr>
              <a:t>While the models of </a:t>
            </a:r>
            <a:r>
              <a:rPr lang="en-US" altLang="zh-CN" sz="1600" dirty="0" err="1">
                <a:solidFill>
                  <a:prstClr val="black"/>
                </a:solidFill>
                <a:latin typeface="Times New Roman" panose="02020603050405020304" pitchFamily="18" charset="0"/>
                <a:cs typeface="Times New Roman" panose="02020603050405020304" pitchFamily="18" charset="0"/>
              </a:rPr>
              <a:t>Rietz</a:t>
            </a:r>
            <a:r>
              <a:rPr lang="en-US" altLang="zh-CN" sz="1600" dirty="0">
                <a:solidFill>
                  <a:prstClr val="black"/>
                </a:solidFill>
                <a:latin typeface="Times New Roman" panose="02020603050405020304" pitchFamily="18" charset="0"/>
                <a:cs typeface="Times New Roman" panose="02020603050405020304" pitchFamily="18" charset="0"/>
              </a:rPr>
              <a:t> (1988) and </a:t>
            </a:r>
            <a:r>
              <a:rPr lang="en-US" altLang="zh-CN" sz="1600" dirty="0" err="1">
                <a:solidFill>
                  <a:prstClr val="black"/>
                </a:solidFill>
                <a:latin typeface="Times New Roman" panose="02020603050405020304" pitchFamily="18" charset="0"/>
                <a:cs typeface="Times New Roman" panose="02020603050405020304" pitchFamily="18" charset="0"/>
              </a:rPr>
              <a:t>Barro</a:t>
            </a:r>
            <a:r>
              <a:rPr lang="en-US" altLang="zh-CN" sz="1600" dirty="0">
                <a:solidFill>
                  <a:prstClr val="black"/>
                </a:solidFill>
                <a:latin typeface="Times New Roman" panose="02020603050405020304" pitchFamily="18" charset="0"/>
                <a:cs typeface="Times New Roman" panose="02020603050405020304" pitchFamily="18" charset="0"/>
              </a:rPr>
              <a:t> (2006) advance our understanding of the equity premium, they fall short in other respects. Most importantly, these models predict that the volatility of stock market returns equals the volatility of dividends. </a:t>
            </a:r>
          </a:p>
          <a:p>
            <a:pPr marL="214313" indent="-214313">
              <a:lnSpc>
                <a:spcPct val="150000"/>
              </a:lnSpc>
              <a:buFont typeface="Arial" panose="020B0604020202020204" pitchFamily="34" charset="0"/>
              <a:buChar char="•"/>
              <a:defRPr/>
            </a:pPr>
            <a:endParaRPr lang="en-US" altLang="zh-CN" sz="1600" dirty="0">
              <a:solidFill>
                <a:prstClr val="black"/>
              </a:solidFill>
              <a:latin typeface="Times New Roman" panose="02020603050405020304" pitchFamily="18" charset="0"/>
              <a:cs typeface="Times New Roman" panose="02020603050405020304" pitchFamily="18" charset="0"/>
            </a:endParaRPr>
          </a:p>
          <a:p>
            <a:pPr marL="214313" indent="-214313">
              <a:lnSpc>
                <a:spcPct val="150000"/>
              </a:lnSpc>
              <a:buFont typeface="Arial" panose="020B0604020202020204" pitchFamily="34" charset="0"/>
              <a:buChar char="•"/>
              <a:defRPr/>
            </a:pPr>
            <a:r>
              <a:rPr lang="en-US" altLang="zh-CN" sz="1600" dirty="0">
                <a:solidFill>
                  <a:prstClr val="black"/>
                </a:solidFill>
                <a:latin typeface="Times New Roman" panose="02020603050405020304" pitchFamily="18" charset="0"/>
                <a:cs typeface="Times New Roman" panose="02020603050405020304" pitchFamily="18" charset="0"/>
              </a:rPr>
              <a:t>Numerous studies have shown, however, that this is not the case. In fact, there is excess stock market volatility; the volatility of stock returns far exceeds that of dividends (e.g. Shiller (1981), LeRoy and Porter (1981), </a:t>
            </a:r>
            <a:r>
              <a:rPr lang="en-US" altLang="zh-CN" sz="1600" dirty="0" err="1">
                <a:solidFill>
                  <a:prstClr val="black"/>
                </a:solidFill>
                <a:latin typeface="Times New Roman" panose="02020603050405020304" pitchFamily="18" charset="0"/>
                <a:cs typeface="Times New Roman" panose="02020603050405020304" pitchFamily="18" charset="0"/>
              </a:rPr>
              <a:t>Keim</a:t>
            </a:r>
            <a:r>
              <a:rPr lang="en-US" altLang="zh-CN" sz="1600" dirty="0">
                <a:solidFill>
                  <a:prstClr val="black"/>
                </a:solidFill>
                <a:latin typeface="Times New Roman" panose="02020603050405020304" pitchFamily="18" charset="0"/>
                <a:cs typeface="Times New Roman" panose="02020603050405020304" pitchFamily="18" charset="0"/>
              </a:rPr>
              <a:t> and </a:t>
            </a:r>
            <a:r>
              <a:rPr lang="en-US" altLang="zh-CN" sz="1600" dirty="0" err="1">
                <a:solidFill>
                  <a:prstClr val="black"/>
                </a:solidFill>
                <a:latin typeface="Times New Roman" panose="02020603050405020304" pitchFamily="18" charset="0"/>
                <a:cs typeface="Times New Roman" panose="02020603050405020304" pitchFamily="18" charset="0"/>
              </a:rPr>
              <a:t>Stambaugh</a:t>
            </a:r>
            <a:r>
              <a:rPr lang="en-US" altLang="zh-CN" sz="1600" dirty="0">
                <a:solidFill>
                  <a:prstClr val="black"/>
                </a:solidFill>
                <a:latin typeface="Times New Roman" panose="02020603050405020304" pitchFamily="18" charset="0"/>
                <a:cs typeface="Times New Roman" panose="02020603050405020304" pitchFamily="18" charset="0"/>
              </a:rPr>
              <a:t> (1986), Campbell and Shiller (1988), Cochrane (1992), </a:t>
            </a:r>
            <a:r>
              <a:rPr lang="en-US" altLang="zh-CN" sz="1600" dirty="0" err="1">
                <a:solidFill>
                  <a:prstClr val="black"/>
                </a:solidFill>
                <a:latin typeface="Times New Roman" panose="02020603050405020304" pitchFamily="18" charset="0"/>
                <a:cs typeface="Times New Roman" panose="02020603050405020304" pitchFamily="18" charset="0"/>
              </a:rPr>
              <a:t>Hodrick</a:t>
            </a:r>
            <a:r>
              <a:rPr lang="en-US" altLang="zh-CN" sz="1600" dirty="0">
                <a:solidFill>
                  <a:prstClr val="black"/>
                </a:solidFill>
                <a:latin typeface="Times New Roman" panose="02020603050405020304" pitchFamily="18" charset="0"/>
                <a:cs typeface="Times New Roman" panose="02020603050405020304" pitchFamily="18" charset="0"/>
              </a:rPr>
              <a:t> (1992)). </a:t>
            </a:r>
          </a:p>
          <a:p>
            <a:pPr marL="214313" indent="-214313">
              <a:lnSpc>
                <a:spcPct val="150000"/>
              </a:lnSpc>
              <a:buFont typeface="Arial" panose="020B0604020202020204" pitchFamily="34" charset="0"/>
              <a:buChar char="•"/>
              <a:defRPr/>
            </a:pPr>
            <a:endParaRPr lang="en-US" altLang="zh-CN" sz="1600" dirty="0">
              <a:solidFill>
                <a:prstClr val="black"/>
              </a:solidFill>
              <a:latin typeface="Times New Roman" panose="02020603050405020304" pitchFamily="18" charset="0"/>
              <a:cs typeface="Times New Roman" panose="02020603050405020304" pitchFamily="18" charset="0"/>
            </a:endParaRPr>
          </a:p>
          <a:p>
            <a:pPr lvl="0" algn="r">
              <a:lnSpc>
                <a:spcPct val="150000"/>
              </a:lnSpc>
              <a:defRPr/>
            </a:pPr>
            <a:r>
              <a:rPr lang="en-US" altLang="zh-CN" sz="1600" dirty="0">
                <a:solidFill>
                  <a:prstClr val="black"/>
                </a:solidFill>
                <a:latin typeface="Times New Roman" panose="02020603050405020304" pitchFamily="18" charset="0"/>
                <a:cs typeface="Times New Roman" panose="02020603050405020304" pitchFamily="18" charset="0"/>
              </a:rPr>
              <a:t> -- </a:t>
            </a:r>
            <a:r>
              <a:rPr lang="en-US" altLang="zh-CN" sz="1600" dirty="0" err="1">
                <a:solidFill>
                  <a:prstClr val="black"/>
                </a:solidFill>
                <a:latin typeface="Times New Roman" panose="02020603050405020304" pitchFamily="18" charset="0"/>
                <a:cs typeface="Times New Roman" panose="02020603050405020304" pitchFamily="18" charset="0"/>
              </a:rPr>
              <a:t>Wachter</a:t>
            </a:r>
            <a:r>
              <a:rPr lang="en-US" altLang="zh-CN" sz="1600" dirty="0">
                <a:solidFill>
                  <a:prstClr val="black"/>
                </a:solidFill>
                <a:latin typeface="Times New Roman" panose="02020603050405020304" pitchFamily="18" charset="0"/>
                <a:cs typeface="Times New Roman" panose="02020603050405020304" pitchFamily="18" charset="0"/>
              </a:rPr>
              <a:t>  (2013)</a:t>
            </a:r>
          </a:p>
          <a:p>
            <a:pPr marL="214313" indent="-214313">
              <a:lnSpc>
                <a:spcPct val="150000"/>
              </a:lnSpc>
              <a:buFont typeface="Arial" panose="020B0604020202020204" pitchFamily="34" charset="0"/>
              <a:buChar char="•"/>
              <a:defRPr/>
            </a:pPr>
            <a:endParaRPr lang="en-US" altLang="zh-CN" sz="16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6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5686</TotalTime>
  <Words>2029</Words>
  <Application>Microsoft Office PowerPoint</Application>
  <PresentationFormat>全屏显示(4:3)</PresentationFormat>
  <Paragraphs>301</Paragraphs>
  <Slides>56</Slides>
  <Notes>47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56</vt:i4>
      </vt:variant>
    </vt:vector>
  </HeadingPairs>
  <TitlesOfParts>
    <vt:vector size="64" baseType="lpstr">
      <vt:lpstr>LM Roman 10</vt:lpstr>
      <vt:lpstr>Arial</vt:lpstr>
      <vt:lpstr>Calibri</vt:lpstr>
      <vt:lpstr>Gill Sans MT</vt:lpstr>
      <vt:lpstr>Times New Roman</vt:lpstr>
      <vt:lpstr>Wingdings 2</vt:lpstr>
      <vt:lpstr>1_Default Design</vt:lpstr>
      <vt:lpstr>红利</vt:lpstr>
      <vt:lpstr>Chapter 14.  Time series models 3</vt:lpstr>
      <vt:lpstr>oUTLINE</vt:lpstr>
      <vt:lpstr>1. Volatility</vt:lpstr>
      <vt:lpstr>1.1 Return Volatility</vt:lpstr>
      <vt:lpstr>1.2 Idiosyncratic Volatility</vt:lpstr>
      <vt:lpstr>1.3 Implied Volatility</vt:lpstr>
      <vt:lpstr>1.4 Tail Risk</vt:lpstr>
      <vt:lpstr>oUTLINE</vt:lpstr>
      <vt:lpstr>2.1 Equity Premium &amp; Volatility puzzle </vt:lpstr>
      <vt:lpstr>2.2 What determines the volatility?</vt:lpstr>
      <vt:lpstr>2.3 The impacts of volatility</vt:lpstr>
      <vt:lpstr>2.4 Individual Investors and Volatility</vt:lpstr>
      <vt:lpstr>2.4 Individual Investors and Volatility</vt:lpstr>
      <vt:lpstr>2.4 Individual Investors and Volatility</vt:lpstr>
      <vt:lpstr>2.4.1 Institutional Background</vt:lpstr>
      <vt:lpstr>2.4.2 Hypothesis</vt:lpstr>
      <vt:lpstr>2.4.2 Hypothesis</vt:lpstr>
      <vt:lpstr>2.4.3 Summary Statistics</vt:lpstr>
      <vt:lpstr>2.4.3 Summary Statistics</vt:lpstr>
      <vt:lpstr>2.4.3 Summary Statistics</vt:lpstr>
      <vt:lpstr>2.4.4.1 Empirical Tests – Simple OLS</vt:lpstr>
      <vt:lpstr>2.4.4.1 Simple OLS</vt:lpstr>
      <vt:lpstr>2.4.4.2 Dif in Dif</vt:lpstr>
      <vt:lpstr>2.4.4.2 Dif in Dif (Matching)</vt:lpstr>
      <vt:lpstr>2.4.4.3 Dif in Dif (Individual Trading)</vt:lpstr>
      <vt:lpstr>2.4.4.4 Dif in Dif (Individual Trading)</vt:lpstr>
      <vt:lpstr>2.4.4.4 Dif in Dif (Individual Trading)</vt:lpstr>
      <vt:lpstr>2.4.4.4 Dif in Dif (Vol)</vt:lpstr>
      <vt:lpstr>2.4.4.4 Dif in Dif (Auto Vol)</vt:lpstr>
      <vt:lpstr>2.4.4.4 Dif in Dif (Price Impact)</vt:lpstr>
      <vt:lpstr>oUTLINE</vt:lpstr>
      <vt:lpstr>3.1 definition:  ARCH</vt:lpstr>
      <vt:lpstr>3.1  ARCH(1)</vt:lpstr>
      <vt:lpstr>3.1  ARCH(1) and AR (1) </vt:lpstr>
      <vt:lpstr>3.1  ARCH(1) property</vt:lpstr>
      <vt:lpstr>3.2  ARCH(p)</vt:lpstr>
      <vt:lpstr>3.3 Testing for “ARCH Effects” </vt:lpstr>
      <vt:lpstr>3.3 Testing for “ARCH Effects” </vt:lpstr>
      <vt:lpstr>3.4 Problems with ARCH(q) Models </vt:lpstr>
      <vt:lpstr>oUTLINE</vt:lpstr>
      <vt:lpstr>4.1.1  GARCH (1,1)</vt:lpstr>
      <vt:lpstr>4.1.2  GARCH (1,1) = arch(inf)</vt:lpstr>
      <vt:lpstr>4.1.3  GARCH - property</vt:lpstr>
      <vt:lpstr>4.1.3  GARCH - property</vt:lpstr>
      <vt:lpstr>4.1.4  GARCH（P,Q）</vt:lpstr>
      <vt:lpstr>Extensions to the Basic GARCH Model</vt:lpstr>
      <vt:lpstr>4.2  E-GARCH</vt:lpstr>
      <vt:lpstr>4.2  E-GARCH(1,1,1)</vt:lpstr>
      <vt:lpstr>4.3  gjr-GARCH</vt:lpstr>
      <vt:lpstr>4.3  gjr-GARCH</vt:lpstr>
      <vt:lpstr>4.4  T-ARCH</vt:lpstr>
      <vt:lpstr>4.4  T-ARCH(1,1,1)</vt:lpstr>
      <vt:lpstr>4.5  other – ARCH family</vt:lpstr>
      <vt:lpstr>4.6  Forecast</vt:lpstr>
      <vt:lpstr>4.6  Forecast</vt:lpstr>
      <vt:lpstr>4.6  Forecast</vt:lpstr>
    </vt:vector>
  </TitlesOfParts>
  <Company>University of Tampa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Financial Statements</dc:title>
  <dc:creator>Kent P. Ragan</dc:creator>
  <cp:lastModifiedBy>admin</cp:lastModifiedBy>
  <cp:revision>680</cp:revision>
  <cp:lastPrinted>1601-01-01T00:00:00Z</cp:lastPrinted>
  <dcterms:created xsi:type="dcterms:W3CDTF">2000-08-09T23:59:09Z</dcterms:created>
  <dcterms:modified xsi:type="dcterms:W3CDTF">2023-12-06T15:24:53Z</dcterms:modified>
</cp:coreProperties>
</file>