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72" r:id="rId2"/>
  </p:sldMasterIdLst>
  <p:notesMasterIdLst>
    <p:notesMasterId r:id="rId42"/>
  </p:notesMasterIdLst>
  <p:handoutMasterIdLst>
    <p:handoutMasterId r:id="rId43"/>
  </p:handoutMasterIdLst>
  <p:sldIdLst>
    <p:sldId id="296" r:id="rId3"/>
    <p:sldId id="715" r:id="rId4"/>
    <p:sldId id="716" r:id="rId5"/>
    <p:sldId id="745" r:id="rId6"/>
    <p:sldId id="717" r:id="rId7"/>
    <p:sldId id="744" r:id="rId8"/>
    <p:sldId id="718" r:id="rId9"/>
    <p:sldId id="749" r:id="rId10"/>
    <p:sldId id="719" r:id="rId11"/>
    <p:sldId id="720" r:id="rId12"/>
    <p:sldId id="746" r:id="rId13"/>
    <p:sldId id="748" r:id="rId14"/>
    <p:sldId id="747" r:id="rId15"/>
    <p:sldId id="721" r:id="rId16"/>
    <p:sldId id="722" r:id="rId17"/>
    <p:sldId id="864" r:id="rId18"/>
    <p:sldId id="865" r:id="rId19"/>
    <p:sldId id="723" r:id="rId20"/>
    <p:sldId id="724" r:id="rId21"/>
    <p:sldId id="725" r:id="rId22"/>
    <p:sldId id="726" r:id="rId23"/>
    <p:sldId id="728" r:id="rId24"/>
    <p:sldId id="729" r:id="rId25"/>
    <p:sldId id="750" r:id="rId26"/>
    <p:sldId id="730" r:id="rId27"/>
    <p:sldId id="751" r:id="rId28"/>
    <p:sldId id="731" r:id="rId29"/>
    <p:sldId id="732" r:id="rId30"/>
    <p:sldId id="733" r:id="rId31"/>
    <p:sldId id="752" r:id="rId32"/>
    <p:sldId id="753" r:id="rId33"/>
    <p:sldId id="754" r:id="rId34"/>
    <p:sldId id="734" r:id="rId35"/>
    <p:sldId id="863" r:id="rId36"/>
    <p:sldId id="736" r:id="rId37"/>
    <p:sldId id="737" r:id="rId38"/>
    <p:sldId id="740" r:id="rId39"/>
    <p:sldId id="866" r:id="rId40"/>
    <p:sldId id="743" r:id="rId4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许 泳昊" initials="许" lastIdx="3" clrIdx="0">
    <p:extLst>
      <p:ext uri="{19B8F6BF-5375-455C-9EA6-DF929625EA0E}">
        <p15:presenceInfo xmlns:p15="http://schemas.microsoft.com/office/powerpoint/2012/main" userId="6a47a3425a77e7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FF9966"/>
    <a:srgbClr val="028056"/>
    <a:srgbClr val="0000FF"/>
    <a:srgbClr val="578200"/>
    <a:srgbClr val="007976"/>
    <a:srgbClr val="006666"/>
    <a:srgbClr val="008080"/>
    <a:srgbClr val="08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1865" autoAdjust="0"/>
  </p:normalViewPr>
  <p:slideViewPr>
    <p:cSldViewPr>
      <p:cViewPr varScale="1">
        <p:scale>
          <a:sx n="79" d="100"/>
          <a:sy n="79" d="100"/>
        </p:scale>
        <p:origin x="1344" y="72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62" d="100"/>
          <a:sy n="62" d="100"/>
        </p:scale>
        <p:origin x="-1722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FDAB-15D9-484A-A639-1DBBD87158B7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3E248B51-4213-4440-942D-B543948FCB02}">
      <dgm:prSet phldrT="[文本]" custT="1"/>
      <dgm:spPr/>
      <dgm:t>
        <a:bodyPr/>
        <a:lstStyle/>
        <a:p>
          <a:r>
            <a:rPr lang="zh-CN" altLang="en-US" sz="1400" dirty="0">
              <a:latin typeface="宋体" panose="02010600030101010101" pitchFamily="2" charset="-122"/>
              <a:ea typeface="宋体" panose="02010600030101010101" pitchFamily="2" charset="-122"/>
            </a:rPr>
            <a:t>数据</a:t>
          </a:r>
        </a:p>
      </dgm:t>
    </dgm:pt>
    <dgm:pt modelId="{3F4EE182-537F-44B9-89A4-1D80CB880F0A}" type="parTrans" cxnId="{967B73A4-BF15-4D48-B063-765D982D42E4}">
      <dgm:prSet/>
      <dgm:spPr/>
      <dgm:t>
        <a:bodyPr/>
        <a:lstStyle/>
        <a:p>
          <a:endParaRPr lang="zh-CN" altLang="en-US"/>
        </a:p>
      </dgm:t>
    </dgm:pt>
    <dgm:pt modelId="{5F943693-D061-43CD-AD56-21EB700CAF5D}" type="sibTrans" cxnId="{967B73A4-BF15-4D48-B063-765D982D42E4}">
      <dgm:prSet/>
      <dgm:spPr/>
      <dgm:t>
        <a:bodyPr/>
        <a:lstStyle/>
        <a:p>
          <a:endParaRPr lang="zh-CN" altLang="en-US"/>
        </a:p>
      </dgm:t>
    </dgm:pt>
    <dgm:pt modelId="{6349045D-C893-4F11-9B7E-7454CB0B5846}">
      <dgm:prSet phldrT="[文本]" custT="1"/>
      <dgm:spPr/>
      <dgm:t>
        <a:bodyPr/>
        <a:lstStyle/>
        <a:p>
          <a:r>
            <a:rPr lang="zh-CN" altLang="en-US" sz="1400" dirty="0"/>
            <a:t>截面 </a:t>
          </a:r>
        </a:p>
      </dgm:t>
    </dgm:pt>
    <dgm:pt modelId="{F17AACC8-4E9B-46A9-ACBB-FC14274923EA}" type="parTrans" cxnId="{3E1751D7-BB30-433C-A805-48F362E8D084}">
      <dgm:prSet/>
      <dgm:spPr/>
      <dgm:t>
        <a:bodyPr/>
        <a:lstStyle/>
        <a:p>
          <a:endParaRPr lang="zh-CN" altLang="en-US"/>
        </a:p>
      </dgm:t>
    </dgm:pt>
    <dgm:pt modelId="{3EB7FB31-A8BB-47B5-B718-F3EA30C1AE47}" type="sibTrans" cxnId="{3E1751D7-BB30-433C-A805-48F362E8D084}">
      <dgm:prSet/>
      <dgm:spPr/>
      <dgm:t>
        <a:bodyPr/>
        <a:lstStyle/>
        <a:p>
          <a:endParaRPr lang="zh-CN" altLang="en-US"/>
        </a:p>
      </dgm:t>
    </dgm:pt>
    <dgm:pt modelId="{A91E1655-4703-4C3E-B749-13EC4316D9C0}">
      <dgm:prSet phldrT="[文本]" custT="1"/>
      <dgm:spPr/>
      <dgm:t>
        <a:bodyPr/>
        <a:lstStyle/>
        <a:p>
          <a:r>
            <a:rPr lang="zh-CN" altLang="en-US" sz="1400" dirty="0"/>
            <a:t>时序</a:t>
          </a:r>
        </a:p>
      </dgm:t>
    </dgm:pt>
    <dgm:pt modelId="{8B0F774D-F87D-4DE3-AB33-13D9566FD81B}" type="parTrans" cxnId="{563BFD10-57E6-4D70-91EA-77E8DFCB1FD7}">
      <dgm:prSet/>
      <dgm:spPr/>
      <dgm:t>
        <a:bodyPr/>
        <a:lstStyle/>
        <a:p>
          <a:endParaRPr lang="zh-CN" altLang="en-US"/>
        </a:p>
      </dgm:t>
    </dgm:pt>
    <dgm:pt modelId="{07528F88-D795-4D3E-807D-6830ED8F8092}" type="sibTrans" cxnId="{563BFD10-57E6-4D70-91EA-77E8DFCB1FD7}">
      <dgm:prSet/>
      <dgm:spPr/>
      <dgm:t>
        <a:bodyPr/>
        <a:lstStyle/>
        <a:p>
          <a:endParaRPr lang="zh-CN" altLang="en-US"/>
        </a:p>
      </dgm:t>
    </dgm:pt>
    <dgm:pt modelId="{651F8C63-D209-4846-B950-35A4CB5A65CA}">
      <dgm:prSet phldrT="[文本]" custT="1"/>
      <dgm:spPr/>
      <dgm:t>
        <a:bodyPr/>
        <a:lstStyle/>
        <a:p>
          <a:r>
            <a:rPr lang="zh-CN" altLang="en-US" sz="1400" dirty="0"/>
            <a:t>回归模型</a:t>
          </a:r>
        </a:p>
      </dgm:t>
    </dgm:pt>
    <dgm:pt modelId="{2B25C9E2-6F8D-4723-9486-CFF039E043FB}" type="parTrans" cxnId="{6945E889-A04A-46F8-B86F-8C8010EC5B07}">
      <dgm:prSet/>
      <dgm:spPr/>
      <dgm:t>
        <a:bodyPr/>
        <a:lstStyle/>
        <a:p>
          <a:endParaRPr lang="zh-CN" altLang="en-US"/>
        </a:p>
      </dgm:t>
    </dgm:pt>
    <dgm:pt modelId="{61770DC1-7C0B-4719-B9DA-316B91DDA26F}" type="sibTrans" cxnId="{6945E889-A04A-46F8-B86F-8C8010EC5B07}">
      <dgm:prSet/>
      <dgm:spPr/>
      <dgm:t>
        <a:bodyPr/>
        <a:lstStyle/>
        <a:p>
          <a:endParaRPr lang="zh-CN" altLang="en-US"/>
        </a:p>
      </dgm:t>
    </dgm:pt>
    <dgm:pt modelId="{BBF2E02A-08F5-4EA6-91EF-70B9BBCB7B2F}">
      <dgm:prSet phldrT="[文本]" custT="1"/>
      <dgm:spPr/>
      <dgm:t>
        <a:bodyPr/>
        <a:lstStyle/>
        <a:p>
          <a:r>
            <a:rPr lang="en-US" altLang="zh-CN" sz="1400" dirty="0"/>
            <a:t>1 </a:t>
          </a:r>
          <a:r>
            <a:rPr lang="zh-CN" altLang="en-US" sz="1400" dirty="0"/>
            <a:t>简单</a:t>
          </a:r>
          <a:r>
            <a:rPr lang="en-US" altLang="zh-CN" sz="1400" dirty="0"/>
            <a:t>OLS</a:t>
          </a:r>
        </a:p>
        <a:p>
          <a:r>
            <a:rPr lang="en-US" altLang="zh-CN" sz="1400" dirty="0"/>
            <a:t>2</a:t>
          </a:r>
          <a:r>
            <a:rPr lang="zh-CN" altLang="en-US" sz="1400" dirty="0"/>
            <a:t>固定效应</a:t>
          </a:r>
          <a:r>
            <a:rPr lang="en-US" altLang="zh-CN" sz="1400" dirty="0"/>
            <a:t>(FE,RE)</a:t>
          </a:r>
          <a:r>
            <a:rPr lang="zh-CN" altLang="en-US" sz="1400" dirty="0"/>
            <a:t>）</a:t>
          </a:r>
        </a:p>
      </dgm:t>
    </dgm:pt>
    <dgm:pt modelId="{7E23D68A-F1F5-440C-A73D-349151F8965D}" type="parTrans" cxnId="{307BA030-9C08-4A6A-853D-B0BCD1A65B15}">
      <dgm:prSet/>
      <dgm:spPr/>
      <dgm:t>
        <a:bodyPr/>
        <a:lstStyle/>
        <a:p>
          <a:endParaRPr lang="zh-CN" altLang="en-US"/>
        </a:p>
      </dgm:t>
    </dgm:pt>
    <dgm:pt modelId="{A9A06F89-5367-4FBC-9AB4-C9BE4C898C11}" type="sibTrans" cxnId="{307BA030-9C08-4A6A-853D-B0BCD1A65B15}">
      <dgm:prSet/>
      <dgm:spPr/>
      <dgm:t>
        <a:bodyPr/>
        <a:lstStyle/>
        <a:p>
          <a:endParaRPr lang="zh-CN" altLang="en-US"/>
        </a:p>
      </dgm:t>
    </dgm:pt>
    <dgm:pt modelId="{469A74BF-ABC8-420F-9A72-60D3BB73167D}">
      <dgm:prSet phldrT="[文本]" custT="1"/>
      <dgm:spPr/>
      <dgm:t>
        <a:bodyPr/>
        <a:lstStyle/>
        <a:p>
          <a:r>
            <a:rPr lang="en-US" altLang="zh-CN" sz="1400" dirty="0"/>
            <a:t>1ARMA;ARCH</a:t>
          </a:r>
        </a:p>
        <a:p>
          <a:r>
            <a:rPr lang="en-US" altLang="zh-CN" sz="1400" dirty="0"/>
            <a:t>2 VAR</a:t>
          </a:r>
        </a:p>
      </dgm:t>
    </dgm:pt>
    <dgm:pt modelId="{06421211-8B7E-40C8-921C-D48CF71AD199}" type="parTrans" cxnId="{6E6D3222-2F47-4B5A-BA11-1D7DAA8CDDB4}">
      <dgm:prSet/>
      <dgm:spPr/>
      <dgm:t>
        <a:bodyPr/>
        <a:lstStyle/>
        <a:p>
          <a:endParaRPr lang="zh-CN" altLang="en-US"/>
        </a:p>
      </dgm:t>
    </dgm:pt>
    <dgm:pt modelId="{56A15859-978C-49C2-A540-DE7D8F88D360}" type="sibTrans" cxnId="{6E6D3222-2F47-4B5A-BA11-1D7DAA8CDDB4}">
      <dgm:prSet/>
      <dgm:spPr/>
      <dgm:t>
        <a:bodyPr/>
        <a:lstStyle/>
        <a:p>
          <a:endParaRPr lang="zh-CN" altLang="en-US"/>
        </a:p>
      </dgm:t>
    </dgm:pt>
    <dgm:pt modelId="{DB428FB5-9A7F-4FE6-B636-688AC5E6AAC7}">
      <dgm:prSet phldrT="[文本]" custT="1"/>
      <dgm:spPr/>
      <dgm:t>
        <a:bodyPr/>
        <a:lstStyle/>
        <a:p>
          <a:r>
            <a:rPr lang="zh-CN" altLang="en-US" sz="1400" dirty="0"/>
            <a:t>内生性问题</a:t>
          </a:r>
        </a:p>
      </dgm:t>
    </dgm:pt>
    <dgm:pt modelId="{C36F29FB-D7B2-41F2-8226-A8F976A61952}" type="parTrans" cxnId="{96374A83-0443-4210-8CC2-3D1CAA2AFFAF}">
      <dgm:prSet/>
      <dgm:spPr/>
      <dgm:t>
        <a:bodyPr/>
        <a:lstStyle/>
        <a:p>
          <a:endParaRPr lang="zh-CN" altLang="en-US"/>
        </a:p>
      </dgm:t>
    </dgm:pt>
    <dgm:pt modelId="{5FD98AE4-91C7-47C9-8F16-D59A9ADB7A2F}" type="sibTrans" cxnId="{96374A83-0443-4210-8CC2-3D1CAA2AFFAF}">
      <dgm:prSet/>
      <dgm:spPr/>
      <dgm:t>
        <a:bodyPr/>
        <a:lstStyle/>
        <a:p>
          <a:endParaRPr lang="zh-CN" altLang="en-US"/>
        </a:p>
      </dgm:t>
    </dgm:pt>
    <dgm:pt modelId="{509D7B7B-069E-48DE-986F-F203CB182327}">
      <dgm:prSet phldrT="[文本]" custT="1"/>
      <dgm:spPr/>
      <dgm:t>
        <a:bodyPr/>
        <a:lstStyle/>
        <a:p>
          <a:r>
            <a:rPr lang="en-US" altLang="zh-CN" sz="1400" dirty="0"/>
            <a:t>1</a:t>
          </a:r>
          <a:r>
            <a:rPr lang="zh-CN" altLang="en-US" sz="1400" dirty="0"/>
            <a:t>） </a:t>
          </a:r>
          <a:r>
            <a:rPr lang="en-US" altLang="zh-CN" sz="1400" dirty="0"/>
            <a:t>DID</a:t>
          </a:r>
        </a:p>
        <a:p>
          <a:r>
            <a:rPr lang="en-US" altLang="zh-CN" sz="1400" dirty="0"/>
            <a:t>2) PSM+DID</a:t>
          </a:r>
          <a:endParaRPr lang="zh-CN" altLang="en-US" sz="1400" dirty="0"/>
        </a:p>
      </dgm:t>
    </dgm:pt>
    <dgm:pt modelId="{91C4BEBC-7A24-4F94-B488-5B700B2E42CC}" type="parTrans" cxnId="{451CAAFE-8A07-4366-8539-BF5EB9356E4F}">
      <dgm:prSet/>
      <dgm:spPr/>
      <dgm:t>
        <a:bodyPr/>
        <a:lstStyle/>
        <a:p>
          <a:endParaRPr lang="zh-CN" altLang="en-US"/>
        </a:p>
      </dgm:t>
    </dgm:pt>
    <dgm:pt modelId="{D756AA8A-5AF6-4351-95EA-686881B06650}" type="sibTrans" cxnId="{451CAAFE-8A07-4366-8539-BF5EB9356E4F}">
      <dgm:prSet/>
      <dgm:spPr/>
      <dgm:t>
        <a:bodyPr/>
        <a:lstStyle/>
        <a:p>
          <a:endParaRPr lang="zh-CN" altLang="en-US"/>
        </a:p>
      </dgm:t>
    </dgm:pt>
    <dgm:pt modelId="{528A5520-3B65-44EA-BE47-CFB8EF929017}">
      <dgm:prSet phldrT="[文本]" custT="1"/>
      <dgm:spPr/>
      <dgm:t>
        <a:bodyPr/>
        <a:lstStyle/>
        <a:p>
          <a:r>
            <a:rPr lang="en-US" altLang="zh-CN" sz="1400" dirty="0"/>
            <a:t>IV  </a:t>
          </a:r>
          <a:r>
            <a:rPr lang="zh-CN" altLang="en-US" sz="1400" dirty="0"/>
            <a:t>相关性和外生性</a:t>
          </a:r>
          <a:endParaRPr lang="en-US" altLang="zh-CN" sz="1400" dirty="0"/>
        </a:p>
      </dgm:t>
    </dgm:pt>
    <dgm:pt modelId="{F6B45E87-9A1C-46A8-B852-B1262B742C1E}" type="parTrans" cxnId="{8434AD30-FF9B-4D18-8DB5-696490743C37}">
      <dgm:prSet/>
      <dgm:spPr/>
      <dgm:t>
        <a:bodyPr/>
        <a:lstStyle/>
        <a:p>
          <a:endParaRPr lang="zh-CN" altLang="en-US"/>
        </a:p>
      </dgm:t>
    </dgm:pt>
    <dgm:pt modelId="{B3AF5E70-E57C-4766-BEFD-C18AD6A82CE6}" type="sibTrans" cxnId="{8434AD30-FF9B-4D18-8DB5-696490743C37}">
      <dgm:prSet/>
      <dgm:spPr/>
      <dgm:t>
        <a:bodyPr/>
        <a:lstStyle/>
        <a:p>
          <a:endParaRPr lang="zh-CN" altLang="en-US"/>
        </a:p>
      </dgm:t>
    </dgm:pt>
    <dgm:pt modelId="{9766AD6C-567E-498D-AD48-555211C95DEB}">
      <dgm:prSet custT="1"/>
      <dgm:spPr/>
      <dgm:t>
        <a:bodyPr/>
        <a:lstStyle/>
        <a:p>
          <a:r>
            <a:rPr lang="zh-CN" altLang="en-US" sz="1400" dirty="0"/>
            <a:t>面板</a:t>
          </a:r>
        </a:p>
      </dgm:t>
    </dgm:pt>
    <dgm:pt modelId="{3F96CFC1-3542-4BCB-91E7-F2AC5B5AC151}" type="parTrans" cxnId="{DEAB1258-74E4-453E-AD93-C76CB9180E8E}">
      <dgm:prSet/>
      <dgm:spPr/>
      <dgm:t>
        <a:bodyPr/>
        <a:lstStyle/>
        <a:p>
          <a:endParaRPr lang="zh-CN" altLang="en-US"/>
        </a:p>
      </dgm:t>
    </dgm:pt>
    <dgm:pt modelId="{70B0BF1C-AC8C-4BFE-B0B7-993105A84B4C}" type="sibTrans" cxnId="{DEAB1258-74E4-453E-AD93-C76CB9180E8E}">
      <dgm:prSet/>
      <dgm:spPr/>
      <dgm:t>
        <a:bodyPr/>
        <a:lstStyle/>
        <a:p>
          <a:endParaRPr lang="zh-CN" altLang="en-US"/>
        </a:p>
      </dgm:t>
    </dgm:pt>
    <dgm:pt modelId="{2C9E51A5-9037-4C4B-A615-F4152B71BBE6}">
      <dgm:prSet custT="1"/>
      <dgm:spPr/>
      <dgm:t>
        <a:bodyPr/>
        <a:lstStyle/>
        <a:p>
          <a:r>
            <a:rPr lang="en-US" altLang="zh-CN" sz="1400" dirty="0"/>
            <a:t>1 Logit</a:t>
          </a:r>
          <a:r>
            <a:rPr lang="zh-CN" altLang="en-US" sz="1400" dirty="0"/>
            <a:t>；</a:t>
          </a:r>
          <a:r>
            <a:rPr lang="en-US" altLang="zh-CN" sz="1400" dirty="0" err="1"/>
            <a:t>Probit</a:t>
          </a:r>
          <a:endParaRPr lang="en-US" altLang="zh-CN" sz="1400" dirty="0"/>
        </a:p>
        <a:p>
          <a:r>
            <a:rPr lang="en-US" altLang="zh-CN" sz="1400" dirty="0"/>
            <a:t>2 truncate</a:t>
          </a:r>
          <a:endParaRPr lang="zh-CN" altLang="en-US" sz="1400" dirty="0"/>
        </a:p>
      </dgm:t>
    </dgm:pt>
    <dgm:pt modelId="{C9EF0B55-46C2-4425-9F3E-72EA81290D93}" type="parTrans" cxnId="{B1BA5912-BB36-4CEB-9045-4C04EA62ED77}">
      <dgm:prSet/>
      <dgm:spPr/>
      <dgm:t>
        <a:bodyPr/>
        <a:lstStyle/>
        <a:p>
          <a:endParaRPr lang="zh-CN" altLang="en-US"/>
        </a:p>
      </dgm:t>
    </dgm:pt>
    <dgm:pt modelId="{50969CAE-EAEF-4AB1-A28B-6AE1F54AC4C7}" type="sibTrans" cxnId="{B1BA5912-BB36-4CEB-9045-4C04EA62ED77}">
      <dgm:prSet/>
      <dgm:spPr/>
      <dgm:t>
        <a:bodyPr/>
        <a:lstStyle/>
        <a:p>
          <a:endParaRPr lang="zh-CN" altLang="en-US"/>
        </a:p>
      </dgm:t>
    </dgm:pt>
    <dgm:pt modelId="{AFE05084-48E9-46CF-8DF4-2070BB4225E2}" type="pres">
      <dgm:prSet presAssocID="{28D0FDAB-15D9-484A-A639-1DBBD87158B7}" presName="Name0" presStyleCnt="0">
        <dgm:presLayoutVars>
          <dgm:dir/>
          <dgm:animLvl val="lvl"/>
          <dgm:resizeHandles val="exact"/>
        </dgm:presLayoutVars>
      </dgm:prSet>
      <dgm:spPr/>
    </dgm:pt>
    <dgm:pt modelId="{1E2C4BB4-5A7B-4D84-918A-0E5AA235215F}" type="pres">
      <dgm:prSet presAssocID="{DB428FB5-9A7F-4FE6-B636-688AC5E6AAC7}" presName="boxAndChildren" presStyleCnt="0"/>
      <dgm:spPr/>
    </dgm:pt>
    <dgm:pt modelId="{DC30152F-0E78-4D86-A4A7-3FDA7DE54F29}" type="pres">
      <dgm:prSet presAssocID="{DB428FB5-9A7F-4FE6-B636-688AC5E6AAC7}" presName="parentTextBox" presStyleLbl="node1" presStyleIdx="0" presStyleCnt="3"/>
      <dgm:spPr/>
    </dgm:pt>
    <dgm:pt modelId="{E9A81DA1-366E-4CC9-B031-F09E53CF5855}" type="pres">
      <dgm:prSet presAssocID="{DB428FB5-9A7F-4FE6-B636-688AC5E6AAC7}" presName="entireBox" presStyleLbl="node1" presStyleIdx="0" presStyleCnt="3"/>
      <dgm:spPr/>
    </dgm:pt>
    <dgm:pt modelId="{F710C2EF-A35A-4E53-A301-0D6E8CE784F6}" type="pres">
      <dgm:prSet presAssocID="{DB428FB5-9A7F-4FE6-B636-688AC5E6AAC7}" presName="descendantBox" presStyleCnt="0"/>
      <dgm:spPr/>
    </dgm:pt>
    <dgm:pt modelId="{6EBAA21F-6BD7-4442-AE98-79F65C58DCEE}" type="pres">
      <dgm:prSet presAssocID="{509D7B7B-069E-48DE-986F-F203CB182327}" presName="childTextBox" presStyleLbl="fgAccFollowNode1" presStyleIdx="0" presStyleCnt="8" custLinFactNeighborX="-1607" custLinFactNeighborY="2121">
        <dgm:presLayoutVars>
          <dgm:bulletEnabled val="1"/>
        </dgm:presLayoutVars>
      </dgm:prSet>
      <dgm:spPr/>
    </dgm:pt>
    <dgm:pt modelId="{086FB93F-E6FE-41C8-9A52-C8EF90D8EE72}" type="pres">
      <dgm:prSet presAssocID="{528A5520-3B65-44EA-BE47-CFB8EF929017}" presName="childTextBox" presStyleLbl="fgAccFollowNode1" presStyleIdx="1" presStyleCnt="8">
        <dgm:presLayoutVars>
          <dgm:bulletEnabled val="1"/>
        </dgm:presLayoutVars>
      </dgm:prSet>
      <dgm:spPr/>
    </dgm:pt>
    <dgm:pt modelId="{D611A205-3E8D-4865-8712-21C5777408FF}" type="pres">
      <dgm:prSet presAssocID="{61770DC1-7C0B-4719-B9DA-316B91DDA26F}" presName="sp" presStyleCnt="0"/>
      <dgm:spPr/>
    </dgm:pt>
    <dgm:pt modelId="{97A22D58-0F33-479F-9DCB-D3B6CF939850}" type="pres">
      <dgm:prSet presAssocID="{651F8C63-D209-4846-B950-35A4CB5A65CA}" presName="arrowAndChildren" presStyleCnt="0"/>
      <dgm:spPr/>
    </dgm:pt>
    <dgm:pt modelId="{179E1D65-AAC2-4B6F-9E3D-6B67CC63A9B1}" type="pres">
      <dgm:prSet presAssocID="{651F8C63-D209-4846-B950-35A4CB5A65CA}" presName="parentTextArrow" presStyleLbl="node1" presStyleIdx="0" presStyleCnt="3"/>
      <dgm:spPr/>
    </dgm:pt>
    <dgm:pt modelId="{206BBAD7-68E7-4513-B258-5F9E37D944B2}" type="pres">
      <dgm:prSet presAssocID="{651F8C63-D209-4846-B950-35A4CB5A65CA}" presName="arrow" presStyleLbl="node1" presStyleIdx="1" presStyleCnt="3"/>
      <dgm:spPr/>
    </dgm:pt>
    <dgm:pt modelId="{34EB8490-DF40-4434-895A-43AFA149274C}" type="pres">
      <dgm:prSet presAssocID="{651F8C63-D209-4846-B950-35A4CB5A65CA}" presName="descendantArrow" presStyleCnt="0"/>
      <dgm:spPr/>
    </dgm:pt>
    <dgm:pt modelId="{F7112C84-51C9-4970-B843-2EDCA02CF24A}" type="pres">
      <dgm:prSet presAssocID="{BBF2E02A-08F5-4EA6-91EF-70B9BBCB7B2F}" presName="childTextArrow" presStyleLbl="fgAccFollowNode1" presStyleIdx="2" presStyleCnt="8">
        <dgm:presLayoutVars>
          <dgm:bulletEnabled val="1"/>
        </dgm:presLayoutVars>
      </dgm:prSet>
      <dgm:spPr/>
    </dgm:pt>
    <dgm:pt modelId="{4761222C-4108-462E-809A-534F07E49B9A}" type="pres">
      <dgm:prSet presAssocID="{2C9E51A5-9037-4C4B-A615-F4152B71BBE6}" presName="childTextArrow" presStyleLbl="fgAccFollowNode1" presStyleIdx="3" presStyleCnt="8">
        <dgm:presLayoutVars>
          <dgm:bulletEnabled val="1"/>
        </dgm:presLayoutVars>
      </dgm:prSet>
      <dgm:spPr/>
    </dgm:pt>
    <dgm:pt modelId="{3AABEDDC-5E7F-4268-959D-27F83FEF33F8}" type="pres">
      <dgm:prSet presAssocID="{469A74BF-ABC8-420F-9A72-60D3BB73167D}" presName="childTextArrow" presStyleLbl="fgAccFollowNode1" presStyleIdx="4" presStyleCnt="8">
        <dgm:presLayoutVars>
          <dgm:bulletEnabled val="1"/>
        </dgm:presLayoutVars>
      </dgm:prSet>
      <dgm:spPr/>
    </dgm:pt>
    <dgm:pt modelId="{943AF2F3-7A0C-4ED0-8346-B618EAA257D7}" type="pres">
      <dgm:prSet presAssocID="{5F943693-D061-43CD-AD56-21EB700CAF5D}" presName="sp" presStyleCnt="0"/>
      <dgm:spPr/>
    </dgm:pt>
    <dgm:pt modelId="{4186F336-D2B9-4CE1-BF65-8D33005C270F}" type="pres">
      <dgm:prSet presAssocID="{3E248B51-4213-4440-942D-B543948FCB02}" presName="arrowAndChildren" presStyleCnt="0"/>
      <dgm:spPr/>
    </dgm:pt>
    <dgm:pt modelId="{CFEDCE2C-47F7-4C34-A2D6-C941B159BD3C}" type="pres">
      <dgm:prSet presAssocID="{3E248B51-4213-4440-942D-B543948FCB02}" presName="parentTextArrow" presStyleLbl="node1" presStyleIdx="1" presStyleCnt="3"/>
      <dgm:spPr/>
    </dgm:pt>
    <dgm:pt modelId="{47FAAB24-3A8F-4919-9965-807FC46BDE06}" type="pres">
      <dgm:prSet presAssocID="{3E248B51-4213-4440-942D-B543948FCB02}" presName="arrow" presStyleLbl="node1" presStyleIdx="2" presStyleCnt="3" custLinFactNeighborY="-15860"/>
      <dgm:spPr/>
    </dgm:pt>
    <dgm:pt modelId="{011EBD9F-3908-4B90-9681-227E33C0745A}" type="pres">
      <dgm:prSet presAssocID="{3E248B51-4213-4440-942D-B543948FCB02}" presName="descendantArrow" presStyleCnt="0"/>
      <dgm:spPr/>
    </dgm:pt>
    <dgm:pt modelId="{2E41FB7D-83B6-407A-89EB-F1CA1BD9BC30}" type="pres">
      <dgm:prSet presAssocID="{6349045D-C893-4F11-9B7E-7454CB0B5846}" presName="childTextArrow" presStyleLbl="fgAccFollowNode1" presStyleIdx="5" presStyleCnt="8">
        <dgm:presLayoutVars>
          <dgm:bulletEnabled val="1"/>
        </dgm:presLayoutVars>
      </dgm:prSet>
      <dgm:spPr/>
    </dgm:pt>
    <dgm:pt modelId="{4A91144B-5DD2-4C31-963D-C0FE17183308}" type="pres">
      <dgm:prSet presAssocID="{9766AD6C-567E-498D-AD48-555211C95DEB}" presName="childTextArrow" presStyleLbl="fgAccFollowNode1" presStyleIdx="6" presStyleCnt="8">
        <dgm:presLayoutVars>
          <dgm:bulletEnabled val="1"/>
        </dgm:presLayoutVars>
      </dgm:prSet>
      <dgm:spPr/>
    </dgm:pt>
    <dgm:pt modelId="{9BF34750-5D6F-4DCF-8084-E5CE55427EB4}" type="pres">
      <dgm:prSet presAssocID="{A91E1655-4703-4C3E-B749-13EC4316D9C0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563BFD10-57E6-4D70-91EA-77E8DFCB1FD7}" srcId="{3E248B51-4213-4440-942D-B543948FCB02}" destId="{A91E1655-4703-4C3E-B749-13EC4316D9C0}" srcOrd="2" destOrd="0" parTransId="{8B0F774D-F87D-4DE3-AB33-13D9566FD81B}" sibTransId="{07528F88-D795-4D3E-807D-6830ED8F8092}"/>
    <dgm:cxn modelId="{B1BA5912-BB36-4CEB-9045-4C04EA62ED77}" srcId="{651F8C63-D209-4846-B950-35A4CB5A65CA}" destId="{2C9E51A5-9037-4C4B-A615-F4152B71BBE6}" srcOrd="1" destOrd="0" parTransId="{C9EF0B55-46C2-4425-9F3E-72EA81290D93}" sibTransId="{50969CAE-EAEF-4AB1-A28B-6AE1F54AC4C7}"/>
    <dgm:cxn modelId="{865B8B1A-584D-4B34-A9BC-9CC293EC46CB}" type="presOf" srcId="{A91E1655-4703-4C3E-B749-13EC4316D9C0}" destId="{9BF34750-5D6F-4DCF-8084-E5CE55427EB4}" srcOrd="0" destOrd="0" presId="urn:microsoft.com/office/officeart/2005/8/layout/process4"/>
    <dgm:cxn modelId="{41394E1F-3732-4474-A990-29F9643A5722}" type="presOf" srcId="{651F8C63-D209-4846-B950-35A4CB5A65CA}" destId="{206BBAD7-68E7-4513-B258-5F9E37D944B2}" srcOrd="1" destOrd="0" presId="urn:microsoft.com/office/officeart/2005/8/layout/process4"/>
    <dgm:cxn modelId="{6E6D3222-2F47-4B5A-BA11-1D7DAA8CDDB4}" srcId="{651F8C63-D209-4846-B950-35A4CB5A65CA}" destId="{469A74BF-ABC8-420F-9A72-60D3BB73167D}" srcOrd="2" destOrd="0" parTransId="{06421211-8B7E-40C8-921C-D48CF71AD199}" sibTransId="{56A15859-978C-49C2-A540-DE7D8F88D360}"/>
    <dgm:cxn modelId="{307BA030-9C08-4A6A-853D-B0BCD1A65B15}" srcId="{651F8C63-D209-4846-B950-35A4CB5A65CA}" destId="{BBF2E02A-08F5-4EA6-91EF-70B9BBCB7B2F}" srcOrd="0" destOrd="0" parTransId="{7E23D68A-F1F5-440C-A73D-349151F8965D}" sibTransId="{A9A06F89-5367-4FBC-9AB4-C9BE4C898C11}"/>
    <dgm:cxn modelId="{8434AD30-FF9B-4D18-8DB5-696490743C37}" srcId="{DB428FB5-9A7F-4FE6-B636-688AC5E6AAC7}" destId="{528A5520-3B65-44EA-BE47-CFB8EF929017}" srcOrd="1" destOrd="0" parTransId="{F6B45E87-9A1C-46A8-B852-B1262B742C1E}" sibTransId="{B3AF5E70-E57C-4766-BEFD-C18AD6A82CE6}"/>
    <dgm:cxn modelId="{B9F9FF32-65AD-4F87-B66C-719C47157DD4}" type="presOf" srcId="{DB428FB5-9A7F-4FE6-B636-688AC5E6AAC7}" destId="{DC30152F-0E78-4D86-A4A7-3FDA7DE54F29}" srcOrd="0" destOrd="0" presId="urn:microsoft.com/office/officeart/2005/8/layout/process4"/>
    <dgm:cxn modelId="{F469E166-DF59-47B2-9AB7-5B35C9EA7A6B}" type="presOf" srcId="{DB428FB5-9A7F-4FE6-B636-688AC5E6AAC7}" destId="{E9A81DA1-366E-4CC9-B031-F09E53CF5855}" srcOrd="1" destOrd="0" presId="urn:microsoft.com/office/officeart/2005/8/layout/process4"/>
    <dgm:cxn modelId="{2615F255-5F03-4BDB-AFDE-6A6EEB88B642}" type="presOf" srcId="{469A74BF-ABC8-420F-9A72-60D3BB73167D}" destId="{3AABEDDC-5E7F-4268-959D-27F83FEF33F8}" srcOrd="0" destOrd="0" presId="urn:microsoft.com/office/officeart/2005/8/layout/process4"/>
    <dgm:cxn modelId="{DEAB1258-74E4-453E-AD93-C76CB9180E8E}" srcId="{3E248B51-4213-4440-942D-B543948FCB02}" destId="{9766AD6C-567E-498D-AD48-555211C95DEB}" srcOrd="1" destOrd="0" parTransId="{3F96CFC1-3542-4BCB-91E7-F2AC5B5AC151}" sibTransId="{70B0BF1C-AC8C-4BFE-B0B7-993105A84B4C}"/>
    <dgm:cxn modelId="{96374A83-0443-4210-8CC2-3D1CAA2AFFAF}" srcId="{28D0FDAB-15D9-484A-A639-1DBBD87158B7}" destId="{DB428FB5-9A7F-4FE6-B636-688AC5E6AAC7}" srcOrd="2" destOrd="0" parTransId="{C36F29FB-D7B2-41F2-8226-A8F976A61952}" sibTransId="{5FD98AE4-91C7-47C9-8F16-D59A9ADB7A2F}"/>
    <dgm:cxn modelId="{6945E889-A04A-46F8-B86F-8C8010EC5B07}" srcId="{28D0FDAB-15D9-484A-A639-1DBBD87158B7}" destId="{651F8C63-D209-4846-B950-35A4CB5A65CA}" srcOrd="1" destOrd="0" parTransId="{2B25C9E2-6F8D-4723-9486-CFF039E043FB}" sibTransId="{61770DC1-7C0B-4719-B9DA-316B91DDA26F}"/>
    <dgm:cxn modelId="{B02D7F8C-0D1C-42B7-8E0F-E2391C713227}" type="presOf" srcId="{3E248B51-4213-4440-942D-B543948FCB02}" destId="{47FAAB24-3A8F-4919-9965-807FC46BDE06}" srcOrd="1" destOrd="0" presId="urn:microsoft.com/office/officeart/2005/8/layout/process4"/>
    <dgm:cxn modelId="{5FC71192-8009-4DF2-BE43-BC168F5255CA}" type="presOf" srcId="{BBF2E02A-08F5-4EA6-91EF-70B9BBCB7B2F}" destId="{F7112C84-51C9-4970-B843-2EDCA02CF24A}" srcOrd="0" destOrd="0" presId="urn:microsoft.com/office/officeart/2005/8/layout/process4"/>
    <dgm:cxn modelId="{967B73A4-BF15-4D48-B063-765D982D42E4}" srcId="{28D0FDAB-15D9-484A-A639-1DBBD87158B7}" destId="{3E248B51-4213-4440-942D-B543948FCB02}" srcOrd="0" destOrd="0" parTransId="{3F4EE182-537F-44B9-89A4-1D80CB880F0A}" sibTransId="{5F943693-D061-43CD-AD56-21EB700CAF5D}"/>
    <dgm:cxn modelId="{EE24E1AC-002B-48B7-BC20-A2E7423FDD56}" type="presOf" srcId="{509D7B7B-069E-48DE-986F-F203CB182327}" destId="{6EBAA21F-6BD7-4442-AE98-79F65C58DCEE}" srcOrd="0" destOrd="0" presId="urn:microsoft.com/office/officeart/2005/8/layout/process4"/>
    <dgm:cxn modelId="{9CD53BB6-4B78-416D-889F-14CBBF6AA409}" type="presOf" srcId="{9766AD6C-567E-498D-AD48-555211C95DEB}" destId="{4A91144B-5DD2-4C31-963D-C0FE17183308}" srcOrd="0" destOrd="0" presId="urn:microsoft.com/office/officeart/2005/8/layout/process4"/>
    <dgm:cxn modelId="{4E1CC3BE-76B2-4B4B-AE82-D91328B33F05}" type="presOf" srcId="{6349045D-C893-4F11-9B7E-7454CB0B5846}" destId="{2E41FB7D-83B6-407A-89EB-F1CA1BD9BC30}" srcOrd="0" destOrd="0" presId="urn:microsoft.com/office/officeart/2005/8/layout/process4"/>
    <dgm:cxn modelId="{763BA6CA-8739-4C1E-90ED-3BD45DF459D8}" type="presOf" srcId="{2C9E51A5-9037-4C4B-A615-F4152B71BBE6}" destId="{4761222C-4108-462E-809A-534F07E49B9A}" srcOrd="0" destOrd="0" presId="urn:microsoft.com/office/officeart/2005/8/layout/process4"/>
    <dgm:cxn modelId="{B59950CE-48F3-433C-B251-68FC86BED2F5}" type="presOf" srcId="{28D0FDAB-15D9-484A-A639-1DBBD87158B7}" destId="{AFE05084-48E9-46CF-8DF4-2070BB4225E2}" srcOrd="0" destOrd="0" presId="urn:microsoft.com/office/officeart/2005/8/layout/process4"/>
    <dgm:cxn modelId="{69C84CD7-877B-4C5C-952C-8420EDE1D53E}" type="presOf" srcId="{651F8C63-D209-4846-B950-35A4CB5A65CA}" destId="{179E1D65-AAC2-4B6F-9E3D-6B67CC63A9B1}" srcOrd="0" destOrd="0" presId="urn:microsoft.com/office/officeart/2005/8/layout/process4"/>
    <dgm:cxn modelId="{3E1751D7-BB30-433C-A805-48F362E8D084}" srcId="{3E248B51-4213-4440-942D-B543948FCB02}" destId="{6349045D-C893-4F11-9B7E-7454CB0B5846}" srcOrd="0" destOrd="0" parTransId="{F17AACC8-4E9B-46A9-ACBB-FC14274923EA}" sibTransId="{3EB7FB31-A8BB-47B5-B718-F3EA30C1AE47}"/>
    <dgm:cxn modelId="{0F6198DF-8389-4454-BE0E-1697431ADA88}" type="presOf" srcId="{528A5520-3B65-44EA-BE47-CFB8EF929017}" destId="{086FB93F-E6FE-41C8-9A52-C8EF90D8EE72}" srcOrd="0" destOrd="0" presId="urn:microsoft.com/office/officeart/2005/8/layout/process4"/>
    <dgm:cxn modelId="{A302AAEC-8CC6-4EE3-B59C-800A6B76315D}" type="presOf" srcId="{3E248B51-4213-4440-942D-B543948FCB02}" destId="{CFEDCE2C-47F7-4C34-A2D6-C941B159BD3C}" srcOrd="0" destOrd="0" presId="urn:microsoft.com/office/officeart/2005/8/layout/process4"/>
    <dgm:cxn modelId="{451CAAFE-8A07-4366-8539-BF5EB9356E4F}" srcId="{DB428FB5-9A7F-4FE6-B636-688AC5E6AAC7}" destId="{509D7B7B-069E-48DE-986F-F203CB182327}" srcOrd="0" destOrd="0" parTransId="{91C4BEBC-7A24-4F94-B488-5B700B2E42CC}" sibTransId="{D756AA8A-5AF6-4351-95EA-686881B06650}"/>
    <dgm:cxn modelId="{2C44FC24-78D8-407B-A74A-86912BEA4CAC}" type="presParOf" srcId="{AFE05084-48E9-46CF-8DF4-2070BB4225E2}" destId="{1E2C4BB4-5A7B-4D84-918A-0E5AA235215F}" srcOrd="0" destOrd="0" presId="urn:microsoft.com/office/officeart/2005/8/layout/process4"/>
    <dgm:cxn modelId="{287779A0-0E8E-4F95-B3F9-94031A3DCB0E}" type="presParOf" srcId="{1E2C4BB4-5A7B-4D84-918A-0E5AA235215F}" destId="{DC30152F-0E78-4D86-A4A7-3FDA7DE54F29}" srcOrd="0" destOrd="0" presId="urn:microsoft.com/office/officeart/2005/8/layout/process4"/>
    <dgm:cxn modelId="{59853B45-2C1B-4775-89E5-1631773EB116}" type="presParOf" srcId="{1E2C4BB4-5A7B-4D84-918A-0E5AA235215F}" destId="{E9A81DA1-366E-4CC9-B031-F09E53CF5855}" srcOrd="1" destOrd="0" presId="urn:microsoft.com/office/officeart/2005/8/layout/process4"/>
    <dgm:cxn modelId="{B5914C41-098C-47D5-A99B-EE2C00341E55}" type="presParOf" srcId="{1E2C4BB4-5A7B-4D84-918A-0E5AA235215F}" destId="{F710C2EF-A35A-4E53-A301-0D6E8CE784F6}" srcOrd="2" destOrd="0" presId="urn:microsoft.com/office/officeart/2005/8/layout/process4"/>
    <dgm:cxn modelId="{50D21C2A-444B-4493-825E-A27A2C0C4403}" type="presParOf" srcId="{F710C2EF-A35A-4E53-A301-0D6E8CE784F6}" destId="{6EBAA21F-6BD7-4442-AE98-79F65C58DCEE}" srcOrd="0" destOrd="0" presId="urn:microsoft.com/office/officeart/2005/8/layout/process4"/>
    <dgm:cxn modelId="{0FD9F077-6FA1-4953-80F7-BEA5CB9E29FD}" type="presParOf" srcId="{F710C2EF-A35A-4E53-A301-0D6E8CE784F6}" destId="{086FB93F-E6FE-41C8-9A52-C8EF90D8EE72}" srcOrd="1" destOrd="0" presId="urn:microsoft.com/office/officeart/2005/8/layout/process4"/>
    <dgm:cxn modelId="{E01A8B54-5E6C-4720-829A-FD2712DD8EE6}" type="presParOf" srcId="{AFE05084-48E9-46CF-8DF4-2070BB4225E2}" destId="{D611A205-3E8D-4865-8712-21C5777408FF}" srcOrd="1" destOrd="0" presId="urn:microsoft.com/office/officeart/2005/8/layout/process4"/>
    <dgm:cxn modelId="{4B5A0CEC-EFA5-4984-8786-F2D41CED492C}" type="presParOf" srcId="{AFE05084-48E9-46CF-8DF4-2070BB4225E2}" destId="{97A22D58-0F33-479F-9DCB-D3B6CF939850}" srcOrd="2" destOrd="0" presId="urn:microsoft.com/office/officeart/2005/8/layout/process4"/>
    <dgm:cxn modelId="{290BF931-961F-4BF6-ACBB-CF2D2021475E}" type="presParOf" srcId="{97A22D58-0F33-479F-9DCB-D3B6CF939850}" destId="{179E1D65-AAC2-4B6F-9E3D-6B67CC63A9B1}" srcOrd="0" destOrd="0" presId="urn:microsoft.com/office/officeart/2005/8/layout/process4"/>
    <dgm:cxn modelId="{3BBE608B-8328-49F0-9084-CE3F9A09A4B0}" type="presParOf" srcId="{97A22D58-0F33-479F-9DCB-D3B6CF939850}" destId="{206BBAD7-68E7-4513-B258-5F9E37D944B2}" srcOrd="1" destOrd="0" presId="urn:microsoft.com/office/officeart/2005/8/layout/process4"/>
    <dgm:cxn modelId="{10F628F9-1F54-484C-82BF-89FD92C75554}" type="presParOf" srcId="{97A22D58-0F33-479F-9DCB-D3B6CF939850}" destId="{34EB8490-DF40-4434-895A-43AFA149274C}" srcOrd="2" destOrd="0" presId="urn:microsoft.com/office/officeart/2005/8/layout/process4"/>
    <dgm:cxn modelId="{13203A5F-AD08-466E-8472-FCC99C166A63}" type="presParOf" srcId="{34EB8490-DF40-4434-895A-43AFA149274C}" destId="{F7112C84-51C9-4970-B843-2EDCA02CF24A}" srcOrd="0" destOrd="0" presId="urn:microsoft.com/office/officeart/2005/8/layout/process4"/>
    <dgm:cxn modelId="{554FB861-E76F-43CC-B71F-293BC5161D3E}" type="presParOf" srcId="{34EB8490-DF40-4434-895A-43AFA149274C}" destId="{4761222C-4108-462E-809A-534F07E49B9A}" srcOrd="1" destOrd="0" presId="urn:microsoft.com/office/officeart/2005/8/layout/process4"/>
    <dgm:cxn modelId="{D36EFAD0-FF38-40C3-9AEE-21642D0B7DEF}" type="presParOf" srcId="{34EB8490-DF40-4434-895A-43AFA149274C}" destId="{3AABEDDC-5E7F-4268-959D-27F83FEF33F8}" srcOrd="2" destOrd="0" presId="urn:microsoft.com/office/officeart/2005/8/layout/process4"/>
    <dgm:cxn modelId="{9531F07B-6F61-448D-9D25-92BB9B562322}" type="presParOf" srcId="{AFE05084-48E9-46CF-8DF4-2070BB4225E2}" destId="{943AF2F3-7A0C-4ED0-8346-B618EAA257D7}" srcOrd="3" destOrd="0" presId="urn:microsoft.com/office/officeart/2005/8/layout/process4"/>
    <dgm:cxn modelId="{F5C7739E-966F-4E26-A8F3-4F95D2FE56AD}" type="presParOf" srcId="{AFE05084-48E9-46CF-8DF4-2070BB4225E2}" destId="{4186F336-D2B9-4CE1-BF65-8D33005C270F}" srcOrd="4" destOrd="0" presId="urn:microsoft.com/office/officeart/2005/8/layout/process4"/>
    <dgm:cxn modelId="{5AC38DE3-2860-4F7C-B9AA-DACC2971B859}" type="presParOf" srcId="{4186F336-D2B9-4CE1-BF65-8D33005C270F}" destId="{CFEDCE2C-47F7-4C34-A2D6-C941B159BD3C}" srcOrd="0" destOrd="0" presId="urn:microsoft.com/office/officeart/2005/8/layout/process4"/>
    <dgm:cxn modelId="{31D2BCDA-A940-4459-B31B-343039C16501}" type="presParOf" srcId="{4186F336-D2B9-4CE1-BF65-8D33005C270F}" destId="{47FAAB24-3A8F-4919-9965-807FC46BDE06}" srcOrd="1" destOrd="0" presId="urn:microsoft.com/office/officeart/2005/8/layout/process4"/>
    <dgm:cxn modelId="{C2236714-257A-4F1A-B3AB-3F74D08BE4BD}" type="presParOf" srcId="{4186F336-D2B9-4CE1-BF65-8D33005C270F}" destId="{011EBD9F-3908-4B90-9681-227E33C0745A}" srcOrd="2" destOrd="0" presId="urn:microsoft.com/office/officeart/2005/8/layout/process4"/>
    <dgm:cxn modelId="{E056CACD-0B47-4F63-80EF-588F22BBB360}" type="presParOf" srcId="{011EBD9F-3908-4B90-9681-227E33C0745A}" destId="{2E41FB7D-83B6-407A-89EB-F1CA1BD9BC30}" srcOrd="0" destOrd="0" presId="urn:microsoft.com/office/officeart/2005/8/layout/process4"/>
    <dgm:cxn modelId="{5537270A-425A-4551-833F-CB5C489A8EE0}" type="presParOf" srcId="{011EBD9F-3908-4B90-9681-227E33C0745A}" destId="{4A91144B-5DD2-4C31-963D-C0FE17183308}" srcOrd="1" destOrd="0" presId="urn:microsoft.com/office/officeart/2005/8/layout/process4"/>
    <dgm:cxn modelId="{4A13F17E-AD32-4C78-8DAC-EC2EC5156413}" type="presParOf" srcId="{011EBD9F-3908-4B90-9681-227E33C0745A}" destId="{9BF34750-5D6F-4DCF-8084-E5CE55427EB4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81DA1-366E-4CC9-B031-F09E53CF5855}">
      <dsp:nvSpPr>
        <dsp:cNvPr id="0" name=""/>
        <dsp:cNvSpPr/>
      </dsp:nvSpPr>
      <dsp:spPr>
        <a:xfrm>
          <a:off x="0" y="3269507"/>
          <a:ext cx="6553200" cy="1073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内生性问题</a:t>
          </a:r>
        </a:p>
      </dsp:txBody>
      <dsp:txXfrm>
        <a:off x="0" y="3269507"/>
        <a:ext cx="6553200" cy="579487"/>
      </dsp:txXfrm>
    </dsp:sp>
    <dsp:sp modelId="{6EBAA21F-6BD7-4442-AE98-79F65C58DCEE}">
      <dsp:nvSpPr>
        <dsp:cNvPr id="0" name=""/>
        <dsp:cNvSpPr/>
      </dsp:nvSpPr>
      <dsp:spPr>
        <a:xfrm>
          <a:off x="0" y="3838002"/>
          <a:ext cx="3276600" cy="4936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</a:t>
          </a:r>
          <a:r>
            <a:rPr lang="zh-CN" altLang="en-US" sz="1400" kern="1200" dirty="0"/>
            <a:t>） </a:t>
          </a:r>
          <a:r>
            <a:rPr lang="en-US" altLang="zh-CN" sz="1400" kern="1200" dirty="0"/>
            <a:t>DID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2) PSM+DID</a:t>
          </a:r>
          <a:endParaRPr lang="zh-CN" altLang="en-US" sz="1400" kern="1200" dirty="0"/>
        </a:p>
      </dsp:txBody>
      <dsp:txXfrm>
        <a:off x="0" y="3838002"/>
        <a:ext cx="3276600" cy="493637"/>
      </dsp:txXfrm>
    </dsp:sp>
    <dsp:sp modelId="{086FB93F-E6FE-41C8-9A52-C8EF90D8EE72}">
      <dsp:nvSpPr>
        <dsp:cNvPr id="0" name=""/>
        <dsp:cNvSpPr/>
      </dsp:nvSpPr>
      <dsp:spPr>
        <a:xfrm>
          <a:off x="3276600" y="3827532"/>
          <a:ext cx="3276600" cy="493637"/>
        </a:xfrm>
        <a:prstGeom prst="rect">
          <a:avLst/>
        </a:prstGeom>
        <a:solidFill>
          <a:schemeClr val="accent2">
            <a:tint val="40000"/>
            <a:alpha val="90000"/>
            <a:hueOff val="149256"/>
            <a:satOff val="1921"/>
            <a:lumOff val="2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49256"/>
              <a:satOff val="1921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IV  </a:t>
          </a:r>
          <a:r>
            <a:rPr lang="zh-CN" altLang="en-US" sz="1400" kern="1200" dirty="0"/>
            <a:t>相关性和外生性</a:t>
          </a:r>
          <a:endParaRPr lang="en-US" altLang="zh-CN" sz="1400" kern="1200" dirty="0"/>
        </a:p>
      </dsp:txBody>
      <dsp:txXfrm>
        <a:off x="3276600" y="3827532"/>
        <a:ext cx="3276600" cy="493637"/>
      </dsp:txXfrm>
    </dsp:sp>
    <dsp:sp modelId="{206BBAD7-68E7-4513-B258-5F9E37D944B2}">
      <dsp:nvSpPr>
        <dsp:cNvPr id="0" name=""/>
        <dsp:cNvSpPr/>
      </dsp:nvSpPr>
      <dsp:spPr>
        <a:xfrm rot="10800000">
          <a:off x="0" y="1635137"/>
          <a:ext cx="6553200" cy="1650466"/>
        </a:xfrm>
        <a:prstGeom prst="upArrowCallout">
          <a:avLst/>
        </a:prstGeom>
        <a:solidFill>
          <a:schemeClr val="accent2">
            <a:hueOff val="595867"/>
            <a:satOff val="3457"/>
            <a:lumOff val="343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回归模型</a:t>
          </a:r>
        </a:p>
      </dsp:txBody>
      <dsp:txXfrm rot="-10800000">
        <a:off x="0" y="1635137"/>
        <a:ext cx="6553200" cy="579313"/>
      </dsp:txXfrm>
    </dsp:sp>
    <dsp:sp modelId="{F7112C84-51C9-4970-B843-2EDCA02CF24A}">
      <dsp:nvSpPr>
        <dsp:cNvPr id="0" name=""/>
        <dsp:cNvSpPr/>
      </dsp:nvSpPr>
      <dsp:spPr>
        <a:xfrm>
          <a:off x="3199" y="2214451"/>
          <a:ext cx="2182266" cy="493489"/>
        </a:xfrm>
        <a:prstGeom prst="rect">
          <a:avLst/>
        </a:prstGeom>
        <a:solidFill>
          <a:schemeClr val="accent2">
            <a:tint val="40000"/>
            <a:alpha val="90000"/>
            <a:hueOff val="298511"/>
            <a:satOff val="3842"/>
            <a:lumOff val="50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98511"/>
              <a:satOff val="3842"/>
              <a:lumOff val="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 </a:t>
          </a:r>
          <a:r>
            <a:rPr lang="zh-CN" altLang="en-US" sz="1400" kern="1200" dirty="0"/>
            <a:t>简单</a:t>
          </a:r>
          <a:r>
            <a:rPr lang="en-US" altLang="zh-CN" sz="1400" kern="1200" dirty="0"/>
            <a:t>OLS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</a:t>
          </a:r>
          <a:r>
            <a:rPr lang="zh-CN" altLang="en-US" sz="1400" kern="1200" dirty="0"/>
            <a:t>固定效应</a:t>
          </a:r>
          <a:r>
            <a:rPr lang="en-US" altLang="zh-CN" sz="1400" kern="1200" dirty="0"/>
            <a:t>(FE,RE)</a:t>
          </a:r>
          <a:r>
            <a:rPr lang="zh-CN" altLang="en-US" sz="1400" kern="1200" dirty="0"/>
            <a:t>）</a:t>
          </a:r>
        </a:p>
      </dsp:txBody>
      <dsp:txXfrm>
        <a:off x="3199" y="2214451"/>
        <a:ext cx="2182266" cy="493489"/>
      </dsp:txXfrm>
    </dsp:sp>
    <dsp:sp modelId="{4761222C-4108-462E-809A-534F07E49B9A}">
      <dsp:nvSpPr>
        <dsp:cNvPr id="0" name=""/>
        <dsp:cNvSpPr/>
      </dsp:nvSpPr>
      <dsp:spPr>
        <a:xfrm>
          <a:off x="2185466" y="2214451"/>
          <a:ext cx="2182266" cy="493489"/>
        </a:xfrm>
        <a:prstGeom prst="rect">
          <a:avLst/>
        </a:prstGeom>
        <a:solidFill>
          <a:schemeClr val="accent2">
            <a:tint val="40000"/>
            <a:alpha val="90000"/>
            <a:hueOff val="447767"/>
            <a:satOff val="5763"/>
            <a:lumOff val="7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47767"/>
              <a:satOff val="5763"/>
              <a:lumOff val="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 Logit</a:t>
          </a:r>
          <a:r>
            <a:rPr lang="zh-CN" altLang="en-US" sz="1400" kern="1200" dirty="0"/>
            <a:t>；</a:t>
          </a:r>
          <a:r>
            <a:rPr lang="en-US" altLang="zh-CN" sz="1400" kern="1200" dirty="0" err="1"/>
            <a:t>Probit</a:t>
          </a:r>
          <a:endParaRPr lang="en-US" altLang="zh-CN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 truncate</a:t>
          </a:r>
          <a:endParaRPr lang="zh-CN" altLang="en-US" sz="1400" kern="1200" dirty="0"/>
        </a:p>
      </dsp:txBody>
      <dsp:txXfrm>
        <a:off x="2185466" y="2214451"/>
        <a:ext cx="2182266" cy="493489"/>
      </dsp:txXfrm>
    </dsp:sp>
    <dsp:sp modelId="{3AABEDDC-5E7F-4268-959D-27F83FEF33F8}">
      <dsp:nvSpPr>
        <dsp:cNvPr id="0" name=""/>
        <dsp:cNvSpPr/>
      </dsp:nvSpPr>
      <dsp:spPr>
        <a:xfrm>
          <a:off x="4367733" y="2214451"/>
          <a:ext cx="2182266" cy="493489"/>
        </a:xfrm>
        <a:prstGeom prst="rect">
          <a:avLst/>
        </a:prstGeom>
        <a:solidFill>
          <a:schemeClr val="accent2">
            <a:tint val="40000"/>
            <a:alpha val="90000"/>
            <a:hueOff val="597022"/>
            <a:satOff val="7683"/>
            <a:lumOff val="10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97022"/>
              <a:satOff val="7683"/>
              <a:lumOff val="1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1ARMA;ARCH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 VAR</a:t>
          </a:r>
        </a:p>
      </dsp:txBody>
      <dsp:txXfrm>
        <a:off x="4367733" y="2214451"/>
        <a:ext cx="2182266" cy="493489"/>
      </dsp:txXfrm>
    </dsp:sp>
    <dsp:sp modelId="{47FAAB24-3A8F-4919-9965-807FC46BDE06}">
      <dsp:nvSpPr>
        <dsp:cNvPr id="0" name=""/>
        <dsp:cNvSpPr/>
      </dsp:nvSpPr>
      <dsp:spPr>
        <a:xfrm rot="10800000">
          <a:off x="0" y="0"/>
          <a:ext cx="6553200" cy="1650466"/>
        </a:xfrm>
        <a:prstGeom prst="upArrowCallou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宋体" panose="02010600030101010101" pitchFamily="2" charset="-122"/>
              <a:ea typeface="宋体" panose="02010600030101010101" pitchFamily="2" charset="-122"/>
            </a:rPr>
            <a:t>数据</a:t>
          </a:r>
        </a:p>
      </dsp:txBody>
      <dsp:txXfrm rot="-10800000">
        <a:off x="0" y="0"/>
        <a:ext cx="6553200" cy="579313"/>
      </dsp:txXfrm>
    </dsp:sp>
    <dsp:sp modelId="{2E41FB7D-83B6-407A-89EB-F1CA1BD9BC30}">
      <dsp:nvSpPr>
        <dsp:cNvPr id="0" name=""/>
        <dsp:cNvSpPr/>
      </dsp:nvSpPr>
      <dsp:spPr>
        <a:xfrm>
          <a:off x="3199" y="580081"/>
          <a:ext cx="2182266" cy="493489"/>
        </a:xfrm>
        <a:prstGeom prst="rect">
          <a:avLst/>
        </a:prstGeom>
        <a:solidFill>
          <a:schemeClr val="accent2">
            <a:tint val="40000"/>
            <a:alpha val="90000"/>
            <a:hueOff val="746278"/>
            <a:satOff val="9604"/>
            <a:lumOff val="12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746278"/>
              <a:satOff val="9604"/>
              <a:lumOff val="1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截面 </a:t>
          </a:r>
        </a:p>
      </dsp:txBody>
      <dsp:txXfrm>
        <a:off x="3199" y="580081"/>
        <a:ext cx="2182266" cy="493489"/>
      </dsp:txXfrm>
    </dsp:sp>
    <dsp:sp modelId="{4A91144B-5DD2-4C31-963D-C0FE17183308}">
      <dsp:nvSpPr>
        <dsp:cNvPr id="0" name=""/>
        <dsp:cNvSpPr/>
      </dsp:nvSpPr>
      <dsp:spPr>
        <a:xfrm>
          <a:off x="2185466" y="580081"/>
          <a:ext cx="2182266" cy="493489"/>
        </a:xfrm>
        <a:prstGeom prst="rect">
          <a:avLst/>
        </a:prstGeom>
        <a:solidFill>
          <a:schemeClr val="accent2">
            <a:tint val="40000"/>
            <a:alpha val="90000"/>
            <a:hueOff val="895533"/>
            <a:satOff val="11525"/>
            <a:lumOff val="15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95533"/>
              <a:satOff val="11525"/>
              <a:lumOff val="1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面板</a:t>
          </a:r>
        </a:p>
      </dsp:txBody>
      <dsp:txXfrm>
        <a:off x="2185466" y="580081"/>
        <a:ext cx="2182266" cy="493489"/>
      </dsp:txXfrm>
    </dsp:sp>
    <dsp:sp modelId="{9BF34750-5D6F-4DCF-8084-E5CE55427EB4}">
      <dsp:nvSpPr>
        <dsp:cNvPr id="0" name=""/>
        <dsp:cNvSpPr/>
      </dsp:nvSpPr>
      <dsp:spPr>
        <a:xfrm>
          <a:off x="4367733" y="580081"/>
          <a:ext cx="2182266" cy="493489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时序</a:t>
          </a:r>
        </a:p>
      </dsp:txBody>
      <dsp:txXfrm>
        <a:off x="4367733" y="580081"/>
        <a:ext cx="2182266" cy="493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0022B2-33E1-40B9-B46F-828D6595E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64BBDC-DDEF-46D3-BC98-2793589A4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0EB7707-39E5-44DF-AA09-AEC4FE0B3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ADF1EE-756D-4F24-9227-1852EE60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90A7BE-154C-48F2-94A6-0CFCF5F60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E6666B-0090-4817-8934-E26DD62E3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8E5968-8C19-4398-A29A-A033E166B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F4ADD7-99D7-4CC6-AEDD-99708FF3A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B8B298C-4E44-4304-8DBB-5C4649848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68322D-279D-490F-829D-EEF6A33E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F1106D8-4120-4E9C-95AA-EB5D940E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1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83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7B9FC-308E-4EED-9694-8B2B9679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3027A-9D2A-4BAA-B239-0E139D761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C69A76-E36E-4204-9E49-1B39B5CE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0580F-0FC5-421C-A7AF-81B61797A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4D72B-D1D2-4DF4-AD82-9F101AC91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0081DD-3C85-49CA-8FC1-4AE4D916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274638"/>
            <a:ext cx="1817687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274638"/>
            <a:ext cx="530066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E026F2-B38B-417F-B5E2-5A5BCFD1B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17661E-E36A-4BA9-B0E2-E55CE737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60FF63-5223-4F16-AE77-48ED3081A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4B0B-D158-40A3-B3B1-ABBE9AFFA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73FED-B8FD-4B98-BF96-3062E98F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DC4A31-AB51-40B9-8A6E-A0576D43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3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CBC056D-C482-4F14-9D39-D4D3D9CDD178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89756-2445-47DE-9EC0-EC2FF6E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94A8D-9F81-4DFD-B7DF-82819DF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852E77-96DC-4E6A-B5D3-9955093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97792E0-192A-4AEA-9C90-E7D25F899B78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D5E4BF-64A1-419B-8190-DBB43B8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38356-935C-4060-859C-5C3477F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9659B-A8F4-4FE3-8859-CEC9386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00D5C6-FDE9-4532-81A1-180954C4C5EC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7DC5A-AC3F-4700-9EAE-6B35D3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4601-3CAE-4801-8348-A75F4315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2C29D-6BA2-4B2C-B890-A1B30DC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914D0A-4D72-4CE8-8DAE-DBC3D03BC4F4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730E0-3ECD-4E39-A011-715DA6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562C41-65B9-4325-9935-ADDEDA7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8B5E9A-78A6-465B-BD4B-38B5128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2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74C80F-A925-4B7D-8F0C-686724C7F35F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36AD89-11CD-48B1-BC75-4B598BD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13CD1B2-CC7F-46F4-9642-BE4771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ED2359A-48E3-4871-8ED1-65672CD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43377B40-E7A1-43D8-BCDC-B6F48E9316FB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42B4D78-1107-4286-A81F-F82D06A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E98F5-1B7D-47BF-834F-4B9B7F9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5F2627B-66F7-41C2-A320-E93BCA7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30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0B4D6-3085-4240-9E01-98FB4DB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611F8E-17AE-4591-BDFB-E40A73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7149F-D758-4EB8-B472-708AFE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2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7D41D-891E-472C-93CE-63844A0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47ED-D0F7-479D-8FD6-56395CE16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D73703-9E07-4D26-8E1A-7C3DB62E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1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23B00C-A3E2-4082-9681-CCEFE4F58279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DE053-B430-439D-A047-556344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3651E1-80F1-48B8-8AE3-BFF4841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904AC38-5ED9-486D-B291-F7DD38A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14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733C-09D3-4376-98E5-1B0C54B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3369-5F43-419C-A089-F2FB391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E6C0D8-1176-445D-8AB3-E339C6E3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42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7A13D59-51C9-495C-90F7-72CB9EB3899A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9429DD-4D52-4E56-ADBB-41A084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C377A0-61BA-4EF3-914A-B6C9AF0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621B6D-207B-4C48-B461-5784BC2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8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266BF3-4818-4D48-A8C5-94D09D8EA461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74F917-976F-44C1-ABE7-7FA61DB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096EEB-181A-41EA-B6E1-D03ECA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39067B-680B-499D-B9E0-2980C56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8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CF1ACB-EF73-4D5F-ADE4-24ED17669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F0BD2C-25F2-4630-AE6E-882A09BD6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481264-CF57-4579-8722-FBCA19A1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3E6E6-A5A8-4BA6-B4FB-E78D88425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5B9430-C6C6-48D9-9EF0-E199E124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53D4E4-BD2E-49C2-A66C-9370BBFEF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7625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4E11B-B7F8-49E1-B38B-1FE46BABF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6C2F1-1F87-4F26-B221-DC99E5D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822FD-7724-4F86-A018-325A27723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9A82F6-AB05-438B-96F6-3A9C0470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BF094A-DC10-4579-9193-D8C4F71E0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E1FC7-BA88-4DE9-9F7A-30ADDB5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43F67-37B3-4368-B1C3-5F9416732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C1B649-6B44-4A40-9377-DB8E8CFBA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4A941-59D6-4FB0-AFD4-3E2F61B3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84359B-BA9E-4806-8894-3D14FC81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8386D-BB94-4497-A13E-CF892BC32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959231-951D-4089-BD6B-3D82587B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CB249-0040-4A7E-8EA2-2577F02A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B81406-E36E-40D4-BB14-2D8DF3A3F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EAFCBB-70C9-4729-8665-BD5D5C574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92F9CE-A8A0-4442-8C8B-76AE0FED1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114AA-496D-4749-806B-70E91CAB6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DBA757-C7A4-4CC1-A3E1-252993C5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CC2C7E7-5E37-4C44-A328-EF05A175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274638"/>
            <a:ext cx="725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A67DC5-3B7A-4324-A5A3-90117C04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1600200"/>
            <a:ext cx="7270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2F76EE5-B753-4CA7-8C3D-1B8C2F7A90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46475401-FE71-4C79-9F34-06453E1C50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DDCCC86-DBEA-45EF-B796-4489F4E6F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0D3B-1C83-4031-AD79-A191AB0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8AA193-AA6B-4235-B45A-39BF5DFF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727F-4BE9-47E3-8546-90622D93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425-6CC8-4B02-A528-AACF0DA3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33CE-BDF2-42D1-9ED7-C8CB3D4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9FE2-6DCF-4549-9BD9-5FCE61EA9967}"/>
              </a:ext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B035-AFB5-4665-8B10-C6C75139940D}"/>
              </a:ext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B9003-F541-4DDD-BFC3-AC0C55062888}"/>
              </a:ext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7" r:id="rId7"/>
    <p:sldLayoutId id="2147483715" r:id="rId8"/>
    <p:sldLayoutId id="2147483708" r:id="rId9"/>
    <p:sldLayoutId id="2147483716" r:id="rId10"/>
    <p:sldLayoutId id="2147483717" r:id="rId11"/>
    <p:sldLayoutId id="214748371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C731E8-2371-4312-B63C-195E8B8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055" y="1447800"/>
            <a:ext cx="7989888" cy="827302"/>
          </a:xfrm>
        </p:spPr>
        <p:txBody>
          <a:bodyPr>
            <a:normAutofit/>
          </a:bodyPr>
          <a:lstStyle/>
          <a:p>
            <a:pPr defTabSz="440279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 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2D07485-8F8C-4CD4-BDAB-0CE0C51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360" y="796132"/>
            <a:ext cx="7989888" cy="569912"/>
          </a:xfrm>
        </p:spPr>
        <p:txBody>
          <a:bodyPr rtlCol="0">
            <a:normAutofit/>
          </a:bodyPr>
          <a:lstStyle/>
          <a:p>
            <a:pPr defTabSz="440279" fontAlgn="auto">
              <a:spcAft>
                <a:spcPts val="578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Econometrics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文本框 5">
            <a:extLst>
              <a:ext uri="{FF2B5EF4-FFF2-40B4-BE49-F238E27FC236}">
                <a16:creationId xmlns:a16="http://schemas.microsoft.com/office/drawing/2014/main" id="{F5AE09BA-607F-41AD-A235-19F778E6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429000"/>
            <a:ext cx="7705725" cy="21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667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Department of financial engineering</a:t>
            </a:r>
          </a:p>
          <a:p>
            <a:pPr algn="ctr" eaLnBrk="1" hangingPunct="1">
              <a:defRPr/>
            </a:pPr>
            <a:r>
              <a:rPr lang="en-US" altLang="zh-CN" sz="2667" dirty="0" err="1">
                <a:solidFill>
                  <a:schemeClr val="bg1"/>
                </a:solidFill>
              </a:rPr>
              <a:t>Zhongnan</a:t>
            </a:r>
            <a:r>
              <a:rPr lang="en-US" altLang="zh-CN" sz="2667" dirty="0">
                <a:solidFill>
                  <a:schemeClr val="bg1"/>
                </a:solidFill>
              </a:rPr>
              <a:t> university of economics and law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Xu </a:t>
            </a:r>
            <a:r>
              <a:rPr lang="en-US" altLang="zh-CN" sz="2667" dirty="0" err="1">
                <a:solidFill>
                  <a:schemeClr val="bg1"/>
                </a:solidFill>
              </a:rPr>
              <a:t>Yonghao</a:t>
            </a:r>
            <a:r>
              <a:rPr lang="en-US" altLang="zh-CN" sz="2667" dirty="0">
                <a:solidFill>
                  <a:schemeClr val="bg1"/>
                </a:solidFill>
              </a:rPr>
              <a:t> </a:t>
            </a:r>
          </a:p>
          <a:p>
            <a:pPr algn="ctr" eaLnBrk="1" hangingPunct="1">
              <a:defRPr/>
            </a:pPr>
            <a:endParaRPr lang="zh-CN" altLang="en-US" sz="26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Panel data : Fixed effect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267E40-DE2E-4DA8-BAA1-F923AA5640FB}"/>
              </a:ext>
            </a:extLst>
          </p:cNvPr>
          <p:cNvSpPr txBox="1"/>
          <p:nvPr/>
        </p:nvSpPr>
        <p:spPr>
          <a:xfrm>
            <a:off x="838200" y="20574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固定面板效应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随机效应的实现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49E4BC-2DF1-488B-BDCC-4508C3AA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53789"/>
            <a:ext cx="7086600" cy="999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C61605-91DF-4653-9054-C4ADFCF8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457030"/>
            <a:ext cx="3352800" cy="8933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B6982B-745E-43B9-8240-D390B2B2D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36975"/>
            <a:ext cx="3657600" cy="7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5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Panel data : Fixed effect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56CC4-E1FC-4848-BD10-1C41C7376D36}"/>
              </a:ext>
            </a:extLst>
          </p:cNvPr>
          <p:cNvSpPr txBox="1"/>
          <p:nvPr/>
        </p:nvSpPr>
        <p:spPr>
          <a:xfrm>
            <a:off x="685800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如何选取模型？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Hausman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9C4D5E-F12E-44CE-AD17-908BD4358B36}"/>
              </a:ext>
            </a:extLst>
          </p:cNvPr>
          <p:cNvSpPr txBox="1"/>
          <p:nvPr/>
        </p:nvSpPr>
        <p:spPr>
          <a:xfrm>
            <a:off x="610171" y="2743200"/>
            <a:ext cx="75438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marR="0" lvl="0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82" charset="2"/>
              <a:buChar char="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Which model to use in practice?</a:t>
            </a:r>
          </a:p>
          <a:p>
            <a:pPr marL="628650" marR="0" lvl="1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82" charset="2"/>
              <a:buChar char="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Economic intuition</a:t>
            </a:r>
          </a:p>
          <a:p>
            <a:pPr marL="628650" marR="0" lvl="1" indent="-3048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82" charset="2"/>
              <a:buChar char="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Statistical test, from general to restricted</a:t>
            </a:r>
          </a:p>
          <a:p>
            <a:pPr marL="898525" marR="0" lvl="2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82" charset="2"/>
              <a:buChar char="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First, is it fixed effect or random effect? </a:t>
            </a:r>
          </a:p>
          <a:p>
            <a:pPr marL="1241425" marR="0" lvl="3" indent="-233363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82" charset="2"/>
              <a:buChar char="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Hausman test, H0: random effect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898525" marR="0" lvl="2" indent="-269875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  <a:buFont typeface="Wingdings 2" panose="05020102010507070707" pitchFamily="82" charset="2"/>
              <a:buChar char="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 it does not pass the test (refuse H0), then use F.E. </a:t>
            </a:r>
          </a:p>
        </p:txBody>
      </p:sp>
    </p:spTree>
    <p:extLst>
      <p:ext uri="{BB962C8B-B14F-4D97-AF65-F5344CB8AC3E}">
        <p14:creationId xmlns:p14="http://schemas.microsoft.com/office/powerpoint/2010/main" val="288106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Panel data : Fixed effect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A56CC4-E1FC-4848-BD10-1C41C7376D36}"/>
              </a:ext>
            </a:extLst>
          </p:cNvPr>
          <p:cNvSpPr txBox="1"/>
          <p:nvPr/>
        </p:nvSpPr>
        <p:spPr>
          <a:xfrm>
            <a:off x="685800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如何选取模型？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Hausman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26BD5F-EED1-45D7-B0C9-7CD56782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10200"/>
            <a:ext cx="7925422" cy="838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E2E30B-2A81-4EB1-9BCD-A0148DF5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4012"/>
            <a:ext cx="3320889" cy="249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Panel data : Fixed effect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74A339-FB37-433E-8B7D-143517047E8C}"/>
              </a:ext>
            </a:extLst>
          </p:cNvPr>
          <p:cNvSpPr txBox="1"/>
          <p:nvPr/>
        </p:nvSpPr>
        <p:spPr>
          <a:xfrm>
            <a:off x="914400" y="220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 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模型下，什么系数无法估计？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43D26FA-5312-44F6-9A00-65AF66D70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86443"/>
            <a:ext cx="4114800" cy="223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9F0237-D835-4BC7-AEFC-3C34EF24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5387572"/>
            <a:ext cx="8229600" cy="1463673"/>
          </a:xfrm>
        </p:spPr>
        <p:txBody>
          <a:bodyPr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the coefficient of educ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hispan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disappear in the F.E. model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that do not change over time enter the fixed effects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3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Panel data : Fixed effect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98EBE-8F3B-4C5C-84A3-B3885D7D2434}"/>
              </a:ext>
            </a:extLst>
          </p:cNvPr>
          <p:cNvSpPr txBox="1"/>
          <p:nvPr/>
        </p:nvSpPr>
        <p:spPr>
          <a:xfrm>
            <a:off x="533400" y="2057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误差项如何调整？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6DEBE-2696-4BAA-83F3-AA06FDF2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6" y="2895600"/>
            <a:ext cx="7181850" cy="1628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30684F-16F5-484C-8474-4F4F44FA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5" y="4754562"/>
            <a:ext cx="43338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IV	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6F923-9B93-4131-AA7D-BEEFB289EEC8}"/>
              </a:ext>
            </a:extLst>
          </p:cNvPr>
          <p:cNvSpPr txBox="1"/>
          <p:nvPr/>
        </p:nvSpPr>
        <p:spPr>
          <a:xfrm>
            <a:off x="914400" y="259080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IV</a:t>
            </a:r>
            <a:r>
              <a:rPr lang="zh-CN" altLang="en-US" dirty="0"/>
              <a:t>的要求</a:t>
            </a:r>
            <a:endParaRPr lang="en-US" altLang="zh-CN" dirty="0"/>
          </a:p>
          <a:p>
            <a:pPr lvl="1"/>
            <a:r>
              <a:rPr lang="zh-CN" altLang="en-US" dirty="0"/>
              <a:t>相关性；外生性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IV</a:t>
            </a:r>
            <a:r>
              <a:rPr lang="zh-CN" altLang="en-US" dirty="0"/>
              <a:t>的实现：</a:t>
            </a:r>
            <a:r>
              <a:rPr lang="en-US" altLang="zh-CN" dirty="0"/>
              <a:t>IV2SLS</a:t>
            </a:r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IV</a:t>
            </a:r>
            <a:r>
              <a:rPr lang="zh-CN" altLang="en-US" dirty="0"/>
              <a:t>的检验：</a:t>
            </a:r>
            <a:r>
              <a:rPr lang="en-US" altLang="zh-CN" dirty="0" err="1"/>
              <a:t>hausaman</a:t>
            </a:r>
            <a:r>
              <a:rPr lang="en-US" altLang="zh-CN" dirty="0"/>
              <a:t>; </a:t>
            </a:r>
            <a:r>
              <a:rPr lang="en-US" altLang="zh-CN" dirty="0" err="1"/>
              <a:t>overid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70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IV	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6F923-9B93-4131-AA7D-BEEFB289EEC8}"/>
              </a:ext>
            </a:extLst>
          </p:cNvPr>
          <p:cNvSpPr txBox="1"/>
          <p:nvPr/>
        </p:nvSpPr>
        <p:spPr>
          <a:xfrm>
            <a:off x="914400" y="1905000"/>
            <a:ext cx="6858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IV</a:t>
            </a:r>
            <a:r>
              <a:rPr lang="zh-CN" altLang="en-US" dirty="0"/>
              <a:t>的要求</a:t>
            </a:r>
            <a:endParaRPr lang="en-US" altLang="zh-CN" dirty="0"/>
          </a:p>
          <a:p>
            <a:pPr lvl="1"/>
            <a:r>
              <a:rPr lang="zh-CN" altLang="en-US" dirty="0"/>
              <a:t>相关性；外生性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Case 1</a:t>
            </a:r>
            <a:r>
              <a:rPr lang="zh-CN" altLang="en-US" dirty="0"/>
              <a:t>：</a:t>
            </a:r>
            <a:r>
              <a:rPr lang="en-US" altLang="zh-CN" dirty="0"/>
              <a:t> X</a:t>
            </a:r>
            <a:r>
              <a:rPr lang="zh-CN" altLang="en-US" dirty="0"/>
              <a:t>高铁建设对于</a:t>
            </a:r>
            <a:r>
              <a:rPr lang="en-US" altLang="zh-CN" dirty="0"/>
              <a:t>Y</a:t>
            </a:r>
            <a:r>
              <a:rPr lang="zh-CN" altLang="en-US" dirty="0"/>
              <a:t>地区创新的影响</a:t>
            </a:r>
            <a:endParaRPr lang="en-US" altLang="zh-CN" dirty="0"/>
          </a:p>
          <a:p>
            <a:pPr lvl="1"/>
            <a:r>
              <a:rPr lang="en-US" altLang="zh-CN" dirty="0"/>
              <a:t>IV</a:t>
            </a:r>
            <a:r>
              <a:rPr lang="zh-CN" altLang="en-US" dirty="0"/>
              <a:t>：地区的地形起伏度</a:t>
            </a:r>
            <a:endParaRPr lang="en-US" altLang="zh-CN" dirty="0"/>
          </a:p>
          <a:p>
            <a:pPr lvl="1"/>
            <a:r>
              <a:rPr lang="zh-CN" altLang="en-US" dirty="0"/>
              <a:t>相关性：地形坡度大，建设概率小。</a:t>
            </a:r>
            <a:endParaRPr lang="en-US" altLang="zh-CN" dirty="0"/>
          </a:p>
          <a:p>
            <a:pPr lvl="1"/>
            <a:r>
              <a:rPr lang="zh-CN" altLang="en-US" dirty="0"/>
              <a:t>外生性：只能说还可以的。文化： </a:t>
            </a:r>
            <a:r>
              <a:rPr lang="en-US" altLang="zh-CN" dirty="0"/>
              <a:t>-》</a:t>
            </a:r>
            <a:r>
              <a:rPr lang="zh-CN" altLang="en-US" dirty="0"/>
              <a:t>创新。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Case2:    X CEO</a:t>
            </a:r>
            <a:r>
              <a:rPr lang="zh-CN" altLang="en-US" dirty="0"/>
              <a:t>对高管的掌控力对</a:t>
            </a:r>
            <a:r>
              <a:rPr lang="en-US" altLang="zh-CN" dirty="0"/>
              <a:t>Y</a:t>
            </a:r>
            <a:r>
              <a:rPr lang="zh-CN" altLang="en-US" dirty="0"/>
              <a:t>企业违规行为的影响</a:t>
            </a:r>
            <a:endParaRPr lang="en-US" altLang="zh-CN" dirty="0"/>
          </a:p>
          <a:p>
            <a:pPr lvl="1"/>
            <a:r>
              <a:rPr lang="en-US" altLang="zh-CN" dirty="0"/>
              <a:t>CEO</a:t>
            </a:r>
            <a:r>
              <a:rPr lang="zh-CN" altLang="en-US" dirty="0"/>
              <a:t>对高管的掌控力</a:t>
            </a:r>
            <a:r>
              <a:rPr lang="en-US" altLang="zh-CN" dirty="0"/>
              <a:t>:</a:t>
            </a:r>
            <a:r>
              <a:rPr lang="zh-CN" altLang="en-US" dirty="0"/>
              <a:t>有多少比例的高管是</a:t>
            </a:r>
            <a:r>
              <a:rPr lang="en-US" altLang="zh-CN" dirty="0"/>
              <a:t>CEO</a:t>
            </a:r>
            <a:r>
              <a:rPr lang="zh-CN" altLang="en-US" dirty="0"/>
              <a:t>上任之后提拔</a:t>
            </a:r>
            <a:endParaRPr lang="en-US" altLang="zh-CN" dirty="0"/>
          </a:p>
          <a:p>
            <a:pPr lvl="1"/>
            <a:r>
              <a:rPr lang="en-US" altLang="zh-CN" dirty="0"/>
              <a:t>IV</a:t>
            </a:r>
            <a:r>
              <a:rPr lang="zh-CN" altLang="en-US" dirty="0"/>
              <a:t>：高管的意外死亡。</a:t>
            </a:r>
            <a:endParaRPr lang="en-US" altLang="zh-CN" dirty="0"/>
          </a:p>
          <a:p>
            <a:pPr lvl="1"/>
            <a:r>
              <a:rPr lang="zh-CN" altLang="en-US" dirty="0"/>
              <a:t>相关性</a:t>
            </a:r>
            <a:r>
              <a:rPr lang="en-US" altLang="zh-CN" dirty="0"/>
              <a:t>: </a:t>
            </a:r>
            <a:r>
              <a:rPr lang="zh-CN" altLang="en-US" dirty="0"/>
              <a:t>高管的意外死亡会提升掌控力。</a:t>
            </a:r>
            <a:r>
              <a:rPr lang="en-US" altLang="zh-CN" dirty="0"/>
              <a:t>JFE</a:t>
            </a:r>
          </a:p>
          <a:p>
            <a:pPr lvl="1"/>
            <a:r>
              <a:rPr lang="zh-CN" altLang="en-US" dirty="0"/>
              <a:t>外生性：只能说还可以的。 公司短暂治理能力。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46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IV	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6F923-9B93-4131-AA7D-BEEFB289EEC8}"/>
              </a:ext>
            </a:extLst>
          </p:cNvPr>
          <p:cNvSpPr txBox="1"/>
          <p:nvPr/>
        </p:nvSpPr>
        <p:spPr>
          <a:xfrm>
            <a:off x="914400" y="1905000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IV</a:t>
            </a:r>
            <a:r>
              <a:rPr lang="zh-CN" altLang="en-US" dirty="0"/>
              <a:t>的要求</a:t>
            </a:r>
            <a:endParaRPr lang="en-US" altLang="zh-CN" dirty="0"/>
          </a:p>
          <a:p>
            <a:pPr lvl="1"/>
            <a:r>
              <a:rPr lang="zh-CN" altLang="en-US" dirty="0"/>
              <a:t>相关性；外生性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Case 1</a:t>
            </a:r>
            <a:r>
              <a:rPr lang="zh-CN" altLang="en-US" dirty="0"/>
              <a:t>：</a:t>
            </a:r>
            <a:r>
              <a:rPr lang="en-US" altLang="zh-CN" dirty="0"/>
              <a:t> X CEO</a:t>
            </a:r>
            <a:r>
              <a:rPr lang="zh-CN" altLang="en-US" dirty="0"/>
              <a:t>对高管的掌控力对</a:t>
            </a:r>
            <a:r>
              <a:rPr lang="en-US" altLang="zh-CN" dirty="0"/>
              <a:t>Y</a:t>
            </a:r>
            <a:r>
              <a:rPr lang="zh-CN" altLang="en-US" dirty="0"/>
              <a:t>企业违规行为的影响</a:t>
            </a:r>
            <a:endParaRPr lang="en-US" altLang="zh-CN" dirty="0"/>
          </a:p>
          <a:p>
            <a:pPr lvl="1"/>
            <a:r>
              <a:rPr lang="zh-CN" altLang="en-US" dirty="0"/>
              <a:t>不是</a:t>
            </a:r>
            <a:r>
              <a:rPr lang="en-US" altLang="zh-CN" dirty="0"/>
              <a:t>IV</a:t>
            </a:r>
            <a:r>
              <a:rPr lang="zh-CN" altLang="en-US" dirty="0"/>
              <a:t>的</a:t>
            </a:r>
            <a:r>
              <a:rPr lang="en-US" altLang="zh-CN" dirty="0"/>
              <a:t>IV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IV</a:t>
            </a:r>
            <a:r>
              <a:rPr lang="zh-CN" altLang="en-US" dirty="0"/>
              <a:t>： 同行业里，其他</a:t>
            </a:r>
            <a:r>
              <a:rPr lang="en-US" altLang="zh-CN" dirty="0"/>
              <a:t>CEO</a:t>
            </a:r>
            <a:r>
              <a:rPr lang="zh-CN" altLang="en-US" dirty="0"/>
              <a:t>对高管的掌控力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3698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IV	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6B196C-1F4C-41B5-AC3E-1BEFA1CA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362200"/>
            <a:ext cx="7543800" cy="1337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92DAF0-8807-4C44-B244-2E0A0CFD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33640"/>
            <a:ext cx="3886200" cy="23369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F0A2D4-D28C-455A-AA0A-8B0C824F9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657600"/>
            <a:ext cx="2161972" cy="29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14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IV	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763D2A-1BB9-4425-AECA-96DAB23E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1044"/>
            <a:ext cx="7848600" cy="25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9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0D235020-7A56-4CE2-95C5-06155B5BB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94738"/>
              </p:ext>
            </p:extLst>
          </p:nvPr>
        </p:nvGraphicFramePr>
        <p:xfrm>
          <a:off x="1143000" y="1981200"/>
          <a:ext cx="6553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406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DID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F43CD6-00DA-4297-97A7-8EAA664057B3}"/>
              </a:ext>
            </a:extLst>
          </p:cNvPr>
          <p:cNvSpPr txBox="1"/>
          <p:nvPr/>
        </p:nvSpPr>
        <p:spPr>
          <a:xfrm>
            <a:off x="914400" y="2667000"/>
            <a:ext cx="719940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DID</a:t>
            </a:r>
            <a:r>
              <a:rPr lang="zh-CN" altLang="en-US" dirty="0"/>
              <a:t>的理念</a:t>
            </a:r>
            <a:endParaRPr lang="en-US" altLang="zh-CN" dirty="0"/>
          </a:p>
          <a:p>
            <a:pPr lvl="1"/>
            <a:r>
              <a:rPr lang="en-US" altLang="zh-CN" dirty="0"/>
              <a:t>1.1</a:t>
            </a:r>
            <a:r>
              <a:rPr lang="zh-CN" altLang="en-US" dirty="0"/>
              <a:t>） 外生事件</a:t>
            </a:r>
            <a:endParaRPr lang="en-US" altLang="zh-CN" dirty="0"/>
          </a:p>
          <a:p>
            <a:pPr lvl="1"/>
            <a:r>
              <a:rPr lang="en-US" altLang="zh-CN" dirty="0"/>
              <a:t>1.2</a:t>
            </a:r>
            <a:r>
              <a:rPr lang="zh-CN" altLang="en-US" dirty="0"/>
              <a:t>） 随机的对</a:t>
            </a:r>
            <a:r>
              <a:rPr lang="en-US" altLang="zh-CN" dirty="0"/>
              <a:t>A</a:t>
            </a:r>
            <a:r>
              <a:rPr lang="zh-CN" altLang="en-US" dirty="0"/>
              <a:t>样本产生影响，对</a:t>
            </a:r>
            <a:r>
              <a:rPr lang="en-US" altLang="zh-CN" dirty="0"/>
              <a:t>B</a:t>
            </a:r>
            <a:r>
              <a:rPr lang="zh-CN" altLang="en-US" dirty="0"/>
              <a:t>样本不产生影响。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就是实验组，</a:t>
            </a:r>
            <a:r>
              <a:rPr lang="en-US" altLang="zh-CN" dirty="0"/>
              <a:t>treatment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就控制组，</a:t>
            </a:r>
            <a:r>
              <a:rPr lang="en-US" altLang="zh-CN" dirty="0"/>
              <a:t>control group</a:t>
            </a:r>
          </a:p>
          <a:p>
            <a:pPr lvl="1"/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DID</a:t>
            </a:r>
            <a:r>
              <a:rPr lang="zh-CN" altLang="en-US" dirty="0"/>
              <a:t>的实现</a:t>
            </a:r>
            <a:r>
              <a:rPr lang="en-US" altLang="zh-CN" dirty="0"/>
              <a:t>:</a:t>
            </a:r>
            <a:r>
              <a:rPr lang="zh-CN" altLang="en-US" dirty="0"/>
              <a:t>本质上就是</a:t>
            </a:r>
            <a:r>
              <a:rPr lang="en-US" altLang="zh-CN" dirty="0"/>
              <a:t>OLS</a:t>
            </a:r>
            <a:r>
              <a:rPr lang="zh-CN" altLang="en-US" dirty="0"/>
              <a:t>或者加入了</a:t>
            </a:r>
            <a:r>
              <a:rPr lang="en-US" altLang="zh-CN" dirty="0"/>
              <a:t>F.E.</a:t>
            </a:r>
            <a:r>
              <a:rPr lang="zh-CN" altLang="en-US" dirty="0"/>
              <a:t>的</a:t>
            </a:r>
            <a:r>
              <a:rPr lang="en-US" altLang="zh-CN" dirty="0"/>
              <a:t>OLS</a:t>
            </a:r>
          </a:p>
          <a:p>
            <a:pPr lvl="1"/>
            <a:r>
              <a:rPr lang="en-US" altLang="zh-CN" dirty="0"/>
              <a:t>Y=</a:t>
            </a:r>
            <a:r>
              <a:rPr lang="en-US" altLang="zh-CN" dirty="0" err="1"/>
              <a:t>treat+post+treat</a:t>
            </a:r>
            <a:r>
              <a:rPr lang="en-US" altLang="zh-CN" dirty="0"/>
              <a:t>*</a:t>
            </a:r>
            <a:r>
              <a:rPr lang="en-US" altLang="zh-CN" dirty="0" err="1"/>
              <a:t>post+ui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平行趋势检验</a:t>
            </a:r>
            <a:endParaRPr lang="en-US" altLang="zh-CN" dirty="0"/>
          </a:p>
          <a:p>
            <a:r>
              <a:rPr lang="en-US" altLang="zh-CN" dirty="0"/>
              <a:t>       Y=treat+p1year+p2year+p0+before1year+before2year</a:t>
            </a:r>
          </a:p>
          <a:p>
            <a:r>
              <a:rPr lang="en-US" altLang="zh-CN" dirty="0"/>
              <a:t>	+treat* p1year +treat* p2year +`````+</a:t>
            </a:r>
            <a:r>
              <a:rPr lang="en-US" altLang="zh-CN" dirty="0" err="1"/>
              <a:t>ui</a:t>
            </a:r>
            <a:endParaRPr lang="en-US" altLang="zh-CN" dirty="0"/>
          </a:p>
          <a:p>
            <a:r>
              <a:rPr lang="en-US" altLang="zh-CN" dirty="0"/>
              <a:t>DID</a:t>
            </a:r>
            <a:r>
              <a:rPr lang="zh-CN" altLang="en-US" dirty="0"/>
              <a:t>一定要满足平行趋势检验：检验事前对照组和实验组在</a:t>
            </a:r>
            <a:r>
              <a:rPr lang="en-US" altLang="zh-CN" dirty="0"/>
              <a:t>Y</a:t>
            </a:r>
            <a:r>
              <a:rPr lang="zh-CN" altLang="en-US" dirty="0"/>
              <a:t>上无差异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反过来不成立，即满足了平行趋势检验，不意味着是外生的。</a:t>
            </a: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5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DID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90362A-5987-410B-89C6-38F86F6C4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6211192" cy="45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PSM and SC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20C260-87D5-4D61-9198-507C4FD6053E}"/>
              </a:ext>
            </a:extLst>
          </p:cNvPr>
          <p:cNvSpPr txBox="1"/>
          <p:nvPr/>
        </p:nvSpPr>
        <p:spPr>
          <a:xfrm>
            <a:off x="1447800" y="26670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PSM</a:t>
            </a:r>
            <a:r>
              <a:rPr lang="zh-CN" altLang="en-US" dirty="0"/>
              <a:t>的实现：</a:t>
            </a:r>
            <a:endParaRPr lang="en-US" altLang="zh-CN" dirty="0"/>
          </a:p>
          <a:p>
            <a:pPr lvl="1"/>
            <a:r>
              <a:rPr lang="en-US" altLang="zh-CN" dirty="0"/>
              <a:t>1.1</a:t>
            </a:r>
            <a:r>
              <a:rPr lang="zh-CN" altLang="en-US" dirty="0"/>
              <a:t>）</a:t>
            </a:r>
            <a:r>
              <a:rPr lang="en-US" altLang="zh-CN" dirty="0"/>
              <a:t>outcome</a:t>
            </a:r>
            <a:r>
              <a:rPr lang="zh-CN" altLang="en-US" dirty="0"/>
              <a:t>： 薪酬  </a:t>
            </a:r>
            <a:r>
              <a:rPr lang="en-US" altLang="zh-CN" dirty="0"/>
              <a:t>Y</a:t>
            </a:r>
          </a:p>
          <a:p>
            <a:pPr lvl="1"/>
            <a:r>
              <a:rPr lang="en-US" altLang="zh-CN" dirty="0"/>
              <a:t>1.2</a:t>
            </a:r>
            <a:r>
              <a:rPr lang="zh-CN" altLang="en-US" dirty="0"/>
              <a:t>）</a:t>
            </a:r>
            <a:r>
              <a:rPr lang="en-US" altLang="zh-CN" dirty="0"/>
              <a:t>treatment</a:t>
            </a:r>
            <a:r>
              <a:rPr lang="zh-CN" altLang="en-US" dirty="0"/>
              <a:t>：性别  </a:t>
            </a:r>
            <a:r>
              <a:rPr lang="en-US" altLang="zh-CN" dirty="0"/>
              <a:t>Z</a:t>
            </a:r>
          </a:p>
          <a:p>
            <a:pPr lvl="1"/>
            <a:r>
              <a:rPr lang="en-US" altLang="zh-CN" dirty="0"/>
              <a:t>1.3</a:t>
            </a:r>
            <a:r>
              <a:rPr lang="zh-CN" altLang="en-US" dirty="0"/>
              <a:t>）</a:t>
            </a:r>
            <a:r>
              <a:rPr lang="en-US" altLang="zh-CN" dirty="0"/>
              <a:t>confounding : </a:t>
            </a:r>
            <a:r>
              <a:rPr lang="en-US" altLang="zh-CN" dirty="0" err="1"/>
              <a:t>ROA,asset</a:t>
            </a:r>
            <a:endParaRPr lang="en-US" altLang="zh-CN" dirty="0"/>
          </a:p>
          <a:p>
            <a:pPr lvl="1"/>
            <a:r>
              <a:rPr lang="en-US" altLang="zh-CN" dirty="0"/>
              <a:t>Logit</a:t>
            </a:r>
            <a:r>
              <a:rPr lang="zh-CN" altLang="en-US" dirty="0"/>
              <a:t>回归的</a:t>
            </a:r>
            <a:r>
              <a:rPr lang="en-US" altLang="zh-CN" dirty="0"/>
              <a:t>-&gt;treatment</a:t>
            </a:r>
            <a:r>
              <a:rPr lang="zh-CN" altLang="en-US" dirty="0"/>
              <a:t>的概率分布</a:t>
            </a:r>
            <a:endParaRPr lang="en-US" altLang="zh-CN" dirty="0"/>
          </a:p>
          <a:p>
            <a:pPr lvl="1"/>
            <a:r>
              <a:rPr lang="en-US" altLang="zh-CN" dirty="0"/>
              <a:t>Logit </a:t>
            </a:r>
            <a:r>
              <a:rPr lang="zh-CN" altLang="en-US" dirty="0"/>
              <a:t>性别</a:t>
            </a:r>
            <a:r>
              <a:rPr lang="en-US" altLang="zh-CN" dirty="0"/>
              <a:t>Z on : </a:t>
            </a:r>
            <a:r>
              <a:rPr lang="en-US" altLang="zh-CN" dirty="0" err="1"/>
              <a:t>ROA,asset</a:t>
            </a:r>
            <a:endParaRPr lang="en-US" altLang="zh-CN" dirty="0"/>
          </a:p>
          <a:p>
            <a:pPr lvl="1"/>
            <a:r>
              <a:rPr lang="en-US" altLang="zh-CN" dirty="0"/>
              <a:t>	</a:t>
            </a:r>
          </a:p>
          <a:p>
            <a:pPr marL="342900" indent="-342900">
              <a:buAutoNum type="arabicParenR"/>
            </a:pPr>
            <a:r>
              <a:rPr lang="en-US" altLang="zh-CN" dirty="0"/>
              <a:t>PSM</a:t>
            </a:r>
            <a:r>
              <a:rPr lang="zh-CN" altLang="en-US" dirty="0"/>
              <a:t>的匹配效果检验</a:t>
            </a:r>
            <a:endParaRPr lang="en-US" altLang="zh-CN" dirty="0"/>
          </a:p>
          <a:p>
            <a:pPr lvl="1"/>
            <a:r>
              <a:rPr lang="zh-CN" altLang="en-US" dirty="0"/>
              <a:t>实验组和对照组不一样。</a:t>
            </a:r>
            <a:endParaRPr lang="en-US" altLang="zh-CN" dirty="0"/>
          </a:p>
          <a:p>
            <a:pPr lvl="1"/>
            <a:r>
              <a:rPr lang="en-US" altLang="zh-CN" dirty="0"/>
              <a:t>2.1</a:t>
            </a:r>
            <a:r>
              <a:rPr lang="zh-CN" altLang="en-US" dirty="0"/>
              <a:t>）实验组和对照组在 </a:t>
            </a:r>
            <a:r>
              <a:rPr lang="en-US" altLang="zh-CN" dirty="0"/>
              <a:t>treatment</a:t>
            </a:r>
            <a:r>
              <a:rPr lang="zh-CN" altLang="en-US" dirty="0"/>
              <a:t>的概率预测上的分布是否接近。</a:t>
            </a:r>
            <a:endParaRPr lang="en-US" altLang="zh-CN" dirty="0"/>
          </a:p>
          <a:p>
            <a:pPr lvl="1"/>
            <a:r>
              <a:rPr lang="en-US" altLang="zh-CN" dirty="0"/>
              <a:t>2.2</a:t>
            </a:r>
            <a:r>
              <a:rPr lang="zh-CN" altLang="en-US" dirty="0"/>
              <a:t>）实验组和对照组在</a:t>
            </a:r>
            <a:r>
              <a:rPr lang="en-US" altLang="zh-CN" dirty="0"/>
              <a:t>confounding</a:t>
            </a:r>
            <a:r>
              <a:rPr lang="zh-CN" altLang="en-US" dirty="0"/>
              <a:t>是相似的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43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PSM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D3D8DB-496E-4D79-AB38-1B63E90F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85" y="2514600"/>
            <a:ext cx="788969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8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PSM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99B735-3711-4556-8143-D2C16C8A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40140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5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PSM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96855-FB0C-4E4B-ADBA-B2AF738D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14600"/>
            <a:ext cx="6014097" cy="35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4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PSM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CA4732-8BE1-40D3-9805-B898C4F2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592388"/>
            <a:ext cx="4304465" cy="31226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AB49E2-C002-4ED5-BE25-E62104B99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895600"/>
            <a:ext cx="2748402" cy="3429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7CC20D-081D-4EBF-A771-2D26A2D4C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641" y="1901342"/>
            <a:ext cx="3429000" cy="6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logit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EFBB48-A54E-4C2A-B640-59A677F7AB48}"/>
              </a:ext>
            </a:extLst>
          </p:cNvPr>
          <p:cNvSpPr txBox="1"/>
          <p:nvPr/>
        </p:nvSpPr>
        <p:spPr>
          <a:xfrm>
            <a:off x="1295400" y="2895600"/>
            <a:ext cx="2146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zh-CN" altLang="en-US" dirty="0"/>
              <a:t>模型的实现</a:t>
            </a: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zh-CN" altLang="en-US" dirty="0"/>
              <a:t>系数的偏导求解</a:t>
            </a:r>
            <a:endParaRPr lang="en-US" altLang="zh-CN" dirty="0"/>
          </a:p>
          <a:p>
            <a:pPr marL="342900" indent="-342900">
              <a:buAutoNum type="arabicParenR"/>
            </a:pPr>
            <a:endParaRPr lang="en-US" altLang="zh-CN" dirty="0"/>
          </a:p>
          <a:p>
            <a:pPr marL="342900" indent="-342900">
              <a:buAutoNum type="arabicParenR"/>
            </a:pPr>
            <a:r>
              <a:rPr lang="en-US" altLang="zh-CN" dirty="0"/>
              <a:t>Pseudo R2</a:t>
            </a:r>
          </a:p>
        </p:txBody>
      </p:sp>
    </p:spTree>
    <p:extLst>
      <p:ext uri="{BB962C8B-B14F-4D97-AF65-F5344CB8AC3E}">
        <p14:creationId xmlns:p14="http://schemas.microsoft.com/office/powerpoint/2010/main" val="207363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logit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5023E-6F3D-49FF-B898-3C9CC9942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7162800" cy="44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11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logit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C6ADF-A687-4F52-B1EC-D1F8F90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0"/>
            <a:ext cx="6934200" cy="34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1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OLS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369388-8761-40D6-8D2B-33ACE7955204}"/>
              </a:ext>
            </a:extLst>
          </p:cNvPr>
          <p:cNvSpPr txBox="1"/>
          <p:nvPr/>
        </p:nvSpPr>
        <p:spPr>
          <a:xfrm>
            <a:off x="1295400" y="2819400"/>
            <a:ext cx="632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VIF –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多重线性相关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模型估计：从多到少加控制变量；反向展示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系数解读；系数差异比较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交互项回归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异质性分析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）细节：误差项的调整</a:t>
            </a:r>
          </a:p>
        </p:txBody>
      </p:sp>
    </p:spTree>
    <p:extLst>
      <p:ext uri="{BB962C8B-B14F-4D97-AF65-F5344CB8AC3E}">
        <p14:creationId xmlns:p14="http://schemas.microsoft.com/office/powerpoint/2010/main" val="1299732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logit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A42131-E5CC-471A-BE83-6C19068C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6248400" cy="43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2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logit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23DDD-CAB6-4624-864D-47B63BDE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4952999" cy="14866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D9A857-A864-425E-A6CE-9E78AF98F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67015"/>
            <a:ext cx="7848600" cy="284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92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tobit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691B6E-B578-42A8-B946-12EA9D533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229600" cy="419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Married women labor supply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zh-CN" sz="1200" i="1" dirty="0">
                <a:ea typeface="宋体" charset="-122"/>
              </a:rPr>
              <a:t>use "D:\current_teaching\econometrics_II_2\data\MROZ.DTA", clear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zh-CN" sz="1200" i="1" dirty="0">
                <a:ea typeface="宋体" charset="-122"/>
              </a:rPr>
              <a:t>sum hours, detail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82" charset="2"/>
              <a:buNone/>
            </a:pPr>
            <a:r>
              <a:rPr lang="en-US" altLang="zh-CN" sz="1200" i="1" dirty="0" err="1">
                <a:ea typeface="宋体" charset="-122"/>
              </a:rPr>
              <a:t>tobit</a:t>
            </a:r>
            <a:r>
              <a:rPr lang="en-US" altLang="zh-CN" sz="1200" i="1" dirty="0">
                <a:ea typeface="宋体" charset="-122"/>
              </a:rPr>
              <a:t> hours </a:t>
            </a:r>
            <a:r>
              <a:rPr lang="en-US" altLang="zh-CN" sz="1200" i="1" dirty="0" err="1">
                <a:ea typeface="宋体" charset="-122"/>
              </a:rPr>
              <a:t>nwifeinc</a:t>
            </a:r>
            <a:r>
              <a:rPr lang="en-US" altLang="zh-CN" sz="1200" i="1" dirty="0">
                <a:ea typeface="宋体" charset="-122"/>
              </a:rPr>
              <a:t> educ </a:t>
            </a:r>
            <a:r>
              <a:rPr lang="en-US" altLang="zh-CN" sz="1200" i="1" dirty="0" err="1">
                <a:ea typeface="宋体" charset="-122"/>
              </a:rPr>
              <a:t>exper</a:t>
            </a:r>
            <a:r>
              <a:rPr lang="en-US" altLang="zh-CN" sz="1200" i="1" dirty="0">
                <a:ea typeface="宋体" charset="-122"/>
              </a:rPr>
              <a:t> </a:t>
            </a:r>
            <a:r>
              <a:rPr lang="en-US" altLang="zh-CN" sz="1200" i="1" dirty="0" err="1">
                <a:ea typeface="宋体" charset="-122"/>
              </a:rPr>
              <a:t>expersq</a:t>
            </a:r>
            <a:r>
              <a:rPr lang="en-US" altLang="zh-CN" sz="1200" i="1" dirty="0">
                <a:ea typeface="宋体" charset="-122"/>
              </a:rPr>
              <a:t> age kidslt6 kidsge6, </a:t>
            </a:r>
            <a:r>
              <a:rPr lang="en-US" altLang="zh-CN" sz="1200" i="1" dirty="0" err="1">
                <a:solidFill>
                  <a:srgbClr val="FF0000"/>
                </a:solidFill>
                <a:ea typeface="宋体" charset="-122"/>
              </a:rPr>
              <a:t>ll</a:t>
            </a:r>
            <a:r>
              <a:rPr lang="en-US" altLang="zh-CN" sz="1200" i="1" dirty="0">
                <a:solidFill>
                  <a:srgbClr val="FF0000"/>
                </a:solidFill>
                <a:ea typeface="宋体" charset="-122"/>
              </a:rPr>
              <a:t>(0)</a:t>
            </a: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ea typeface="宋体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99894-E420-4F93-893E-0DF166E0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959078"/>
            <a:ext cx="3081161" cy="1756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7BACB54-3DAC-479F-AF9B-BA05C81CA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05200"/>
            <a:ext cx="4587411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63F5344-2924-4632-A49E-54262B5EF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3843407"/>
            <a:ext cx="3406992" cy="2712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EEEA42-9CC4-46AC-B925-1B9639950EFD}"/>
              </a:ext>
            </a:extLst>
          </p:cNvPr>
          <p:cNvSpPr/>
          <p:nvPr/>
        </p:nvSpPr>
        <p:spPr>
          <a:xfrm>
            <a:off x="334059" y="4513720"/>
            <a:ext cx="2714644" cy="1428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824256-312C-4266-899B-958ADEEE22E5}"/>
              </a:ext>
            </a:extLst>
          </p:cNvPr>
          <p:cNvSpPr/>
          <p:nvPr/>
        </p:nvSpPr>
        <p:spPr>
          <a:xfrm>
            <a:off x="304800" y="5199895"/>
            <a:ext cx="2714644" cy="1428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4F20F4-1927-4582-A118-B49A147E1949}"/>
              </a:ext>
            </a:extLst>
          </p:cNvPr>
          <p:cNvSpPr txBox="1"/>
          <p:nvPr/>
        </p:nvSpPr>
        <p:spPr>
          <a:xfrm>
            <a:off x="218441" y="6488668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line is the result that we estimate using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tobit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EE620E-112C-44A8-9132-FAAF5CCD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88" y="2209800"/>
            <a:ext cx="7391400" cy="37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1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Truncated Regression Model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7F3C9E8-2BEF-4884-A7A1-BA4AEBB5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096169"/>
            <a:ext cx="8229600" cy="407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0480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8650" indent="-304800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8525" indent="-2698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425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788" indent="-233363" algn="l" defTabSz="457200" rtl="0" fontAlgn="base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82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Unlike the data in </a:t>
            </a:r>
            <a:r>
              <a:rPr lang="en-US" altLang="zh-CN" sz="16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tobit</a:t>
            </a: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model,  if the affected data are deleted from the observed sample, the </a:t>
            </a:r>
            <a:r>
              <a:rPr lang="en-US" altLang="zh-CN" sz="16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tobit</a:t>
            </a: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model does not work in this case.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Following the idea of latent regression, the question can be rewritten as</a:t>
            </a:r>
            <a:r>
              <a:rPr lang="zh-CN" altLang="en-US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y = </a:t>
            </a:r>
            <a:r>
              <a:rPr lang="en-US" altLang="zh-CN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+ u, </a:t>
            </a:r>
            <a:r>
              <a:rPr lang="en-US" altLang="zh-CN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u|</a:t>
            </a:r>
            <a:r>
              <a:rPr lang="en-US" altLang="zh-CN" b="1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,c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~ Normal(0,s</a:t>
            </a:r>
            <a:r>
              <a:rPr lang="en-US" altLang="zh-CN" baseline="300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), but we only observe those y when y&lt;c (or y&gt;c if lower limit truncated)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Obviously, the OLS gives biased results.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Towards?;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Intuitively, toward zero.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But is it?</a:t>
            </a:r>
          </a:p>
          <a:p>
            <a:pPr eaLnBrk="1" hangingPunct="1">
              <a:lnSpc>
                <a:spcPct val="120000"/>
              </a:lnSpc>
            </a:pPr>
            <a:endParaRPr lang="en-US" altLang="zh-CN" sz="16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5BD3186-AD01-4AFF-B3ED-77215835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3886200"/>
            <a:ext cx="4114800" cy="287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060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truncate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B709B-E578-4365-85D1-F614AE16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8153400" cy="10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55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ARMA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3C2C31-BC39-4727-9EF6-7C05E4CDBDE1}"/>
              </a:ext>
            </a:extLst>
          </p:cNvPr>
          <p:cNvSpPr txBox="1"/>
          <p:nvPr/>
        </p:nvSpPr>
        <p:spPr>
          <a:xfrm>
            <a:off x="990600" y="2209800"/>
            <a:ext cx="7924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visual inspecting the stationary condition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先取对数？粗略看下平稳性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平稳性检验及平稳化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取对数差分 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直接差分 ； 多次差分等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粗略决定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的范围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信息准则）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同时，根据简约原则，选取尽量简洁的模型（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小）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进一步根据样本内与样本外预测误差，微调模型的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10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56" y="685800"/>
            <a:ext cx="7989888" cy="10826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var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79191-FE1A-4609-84BA-1EE3C35CCF08}"/>
              </a:ext>
            </a:extLst>
          </p:cNvPr>
          <p:cNvSpPr txBox="1"/>
          <p:nvPr/>
        </p:nvSpPr>
        <p:spPr>
          <a:xfrm>
            <a:off x="838200" y="1981200"/>
            <a:ext cx="77287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visual inspecting the stationary condition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先取对数？粗略看下平稳性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平稳性检验及平稳化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取对数差分 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直接差分 ； 多次差分等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VAR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估计参数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同时，根据简约原则，选取尽量简洁的模型（即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脉冲响应分析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的估计与解读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思想：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VAR(K)-&gt;VAR(1)-&gt;MA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（无穷）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误差项的方差分解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8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56" y="685800"/>
            <a:ext cx="7989888" cy="10826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var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79191-FE1A-4609-84BA-1EE3C35CCF08}"/>
              </a:ext>
            </a:extLst>
          </p:cNvPr>
          <p:cNvSpPr txBox="1"/>
          <p:nvPr/>
        </p:nvSpPr>
        <p:spPr>
          <a:xfrm>
            <a:off x="838200" y="1981200"/>
            <a:ext cx="77287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时序模型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格兰杰因果检验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不是前面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逻辑因果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7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7056" y="685800"/>
            <a:ext cx="7989888" cy="108267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量化投资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7485AF8-34C3-4804-8580-BD7B309DA3BE}"/>
              </a:ext>
            </a:extLst>
          </p:cNvPr>
          <p:cNvSpPr txBox="1"/>
          <p:nvPr/>
        </p:nvSpPr>
        <p:spPr>
          <a:xfrm>
            <a:off x="1143000" y="2286000"/>
            <a:ext cx="48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事件研究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投资组合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 </a:t>
            </a:r>
            <a:r>
              <a:rPr lang="en-US" altLang="zh-CN" dirty="0" err="1"/>
              <a:t>Fama</a:t>
            </a:r>
            <a:r>
              <a:rPr lang="en-US" altLang="zh-CN" dirty="0"/>
              <a:t>-Macbeth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4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OLS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CDB2DD-BBD6-4855-9524-33E952C552F6}"/>
              </a:ext>
            </a:extLst>
          </p:cNvPr>
          <p:cNvSpPr txBox="1"/>
          <p:nvPr/>
        </p:nvSpPr>
        <p:spPr>
          <a:xfrm>
            <a:off x="914400" y="1981200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 VIF –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多重线性相关；小于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，最好在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附近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FD12F-4706-404D-9BFC-0EAD8D8C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7690875" cy="29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9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OLS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CDB2DD-BBD6-4855-9524-33E952C552F6}"/>
              </a:ext>
            </a:extLst>
          </p:cNvPr>
          <p:cNvSpPr txBox="1"/>
          <p:nvPr/>
        </p:nvSpPr>
        <p:spPr>
          <a:xfrm>
            <a:off x="1524000" y="1981200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模型估计从多到少加入控制变量；反向展示的准则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AD2AF0-3F23-4A73-BABE-9D20370E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6858000" cy="163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56C9C3-8D77-48F2-9F2F-BF451EB0D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051928"/>
            <a:ext cx="3328988" cy="25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7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OLS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B3D03-92AB-4FF3-9224-869D363E6024}"/>
              </a:ext>
            </a:extLst>
          </p:cNvPr>
          <p:cNvSpPr txBox="1"/>
          <p:nvPr/>
        </p:nvSpPr>
        <p:spPr>
          <a:xfrm>
            <a:off x="609600" y="220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系数解读；系数差异比较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3F27B-7F67-454C-B5C1-84FCED3D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3124200"/>
            <a:ext cx="78009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6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OLS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B3D03-92AB-4FF3-9224-869D363E6024}"/>
              </a:ext>
            </a:extLst>
          </p:cNvPr>
          <p:cNvSpPr txBox="1"/>
          <p:nvPr/>
        </p:nvSpPr>
        <p:spPr>
          <a:xfrm>
            <a:off x="914400" y="220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交互项回归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异质性分析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4A095A-1C72-4E18-ABFF-BA4CC83D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620000" cy="17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0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OLS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4B3D03-92AB-4FF3-9224-869D363E6024}"/>
              </a:ext>
            </a:extLst>
          </p:cNvPr>
          <p:cNvSpPr txBox="1"/>
          <p:nvPr/>
        </p:nvSpPr>
        <p:spPr>
          <a:xfrm>
            <a:off x="914400" y="220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误差项的调整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8AF290-37E6-484A-8511-16E57A28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80" y="3124200"/>
            <a:ext cx="6086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7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Panel data : Fixed effect model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F5C6C2-1D1D-4594-AE65-EBECA3EFD889}"/>
              </a:ext>
            </a:extLst>
          </p:cNvPr>
          <p:cNvSpPr txBox="1"/>
          <p:nvPr/>
        </p:nvSpPr>
        <p:spPr>
          <a:xfrm>
            <a:off x="990600" y="2590800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Code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如何估计？ 固定面板效应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随机效应的实现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如何选取模型？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Hausman LP</a:t>
            </a:r>
          </a:p>
          <a:p>
            <a:pPr marL="342900" indent="-342900">
              <a:buAutoNum type="arabicParenR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模型下，什么系数无法估计？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误差项如何调整？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arenR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42899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</TotalTime>
  <Words>1215</Words>
  <Application>Microsoft Office PowerPoint</Application>
  <PresentationFormat>全屏显示(4:3)</PresentationFormat>
  <Paragraphs>207</Paragraphs>
  <Slides>39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宋体</vt:lpstr>
      <vt:lpstr>Arial</vt:lpstr>
      <vt:lpstr>Gill Sans MT</vt:lpstr>
      <vt:lpstr>Times New Roman</vt:lpstr>
      <vt:lpstr>Wingdings 2</vt:lpstr>
      <vt:lpstr>1_Default Design</vt:lpstr>
      <vt:lpstr>红利</vt:lpstr>
      <vt:lpstr>Chap 15：Review</vt:lpstr>
      <vt:lpstr>1 框架</vt:lpstr>
      <vt:lpstr>1 OLS</vt:lpstr>
      <vt:lpstr>1 OLS</vt:lpstr>
      <vt:lpstr>1 OLS</vt:lpstr>
      <vt:lpstr>1 OLS</vt:lpstr>
      <vt:lpstr>1 OLS</vt:lpstr>
      <vt:lpstr>1 OLS</vt:lpstr>
      <vt:lpstr>2 Panel data : Fixed effect model</vt:lpstr>
      <vt:lpstr>2 Panel data : Fixed effect model</vt:lpstr>
      <vt:lpstr>2 Panel data : Fixed effect model</vt:lpstr>
      <vt:lpstr>2 Panel data : Fixed effect model</vt:lpstr>
      <vt:lpstr>2 Panel data : Fixed effect model</vt:lpstr>
      <vt:lpstr>2 Panel data : Fixed effect model</vt:lpstr>
      <vt:lpstr>3 IV </vt:lpstr>
      <vt:lpstr>3 IV </vt:lpstr>
      <vt:lpstr>3 IV </vt:lpstr>
      <vt:lpstr>3 IV </vt:lpstr>
      <vt:lpstr>3 IV </vt:lpstr>
      <vt:lpstr>4 DID</vt:lpstr>
      <vt:lpstr>4 DID</vt:lpstr>
      <vt:lpstr>5 PSM and SC</vt:lpstr>
      <vt:lpstr>5 PSM</vt:lpstr>
      <vt:lpstr>5 PSM</vt:lpstr>
      <vt:lpstr>5 PSM</vt:lpstr>
      <vt:lpstr>5 PSM</vt:lpstr>
      <vt:lpstr>6 logit probit</vt:lpstr>
      <vt:lpstr>6 logit probit</vt:lpstr>
      <vt:lpstr>6 logit probit</vt:lpstr>
      <vt:lpstr>6 logit probit</vt:lpstr>
      <vt:lpstr>6 logit probit</vt:lpstr>
      <vt:lpstr>7 tobit</vt:lpstr>
      <vt:lpstr>7 tobit</vt:lpstr>
      <vt:lpstr>7 Truncated Regression Model </vt:lpstr>
      <vt:lpstr>7 truncate</vt:lpstr>
      <vt:lpstr>8 ARMA</vt:lpstr>
      <vt:lpstr>9 var</vt:lpstr>
      <vt:lpstr>9 var</vt:lpstr>
      <vt:lpstr>10 量化投资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Financial Statements</dc:title>
  <dc:creator>Kent P. Ragan</dc:creator>
  <cp:lastModifiedBy>admin</cp:lastModifiedBy>
  <cp:revision>639</cp:revision>
  <cp:lastPrinted>1601-01-01T00:00:00Z</cp:lastPrinted>
  <dcterms:created xsi:type="dcterms:W3CDTF">2000-08-09T23:59:09Z</dcterms:created>
  <dcterms:modified xsi:type="dcterms:W3CDTF">2023-12-05T01:23:25Z</dcterms:modified>
</cp:coreProperties>
</file>