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1"/>
    <p:sldMasterId id="2147483672" r:id="rId2"/>
  </p:sldMasterIdLst>
  <p:notesMasterIdLst>
    <p:notesMasterId r:id="rId49"/>
  </p:notesMasterIdLst>
  <p:handoutMasterIdLst>
    <p:handoutMasterId r:id="rId50"/>
  </p:handoutMasterIdLst>
  <p:sldIdLst>
    <p:sldId id="296" r:id="rId3"/>
    <p:sldId id="302" r:id="rId4"/>
    <p:sldId id="715" r:id="rId5"/>
    <p:sldId id="714" r:id="rId6"/>
    <p:sldId id="716" r:id="rId7"/>
    <p:sldId id="717" r:id="rId8"/>
    <p:sldId id="718" r:id="rId9"/>
    <p:sldId id="719" r:id="rId10"/>
    <p:sldId id="721" r:id="rId11"/>
    <p:sldId id="722" r:id="rId12"/>
    <p:sldId id="726" r:id="rId13"/>
    <p:sldId id="723" r:id="rId14"/>
    <p:sldId id="724" r:id="rId15"/>
    <p:sldId id="725" r:id="rId16"/>
    <p:sldId id="746" r:id="rId17"/>
    <p:sldId id="727" r:id="rId18"/>
    <p:sldId id="728" r:id="rId19"/>
    <p:sldId id="731" r:id="rId20"/>
    <p:sldId id="730" r:id="rId21"/>
    <p:sldId id="732" r:id="rId22"/>
    <p:sldId id="733" r:id="rId23"/>
    <p:sldId id="729" r:id="rId24"/>
    <p:sldId id="734" r:id="rId25"/>
    <p:sldId id="735" r:id="rId26"/>
    <p:sldId id="736" r:id="rId27"/>
    <p:sldId id="741" r:id="rId28"/>
    <p:sldId id="740" r:id="rId29"/>
    <p:sldId id="743" r:id="rId30"/>
    <p:sldId id="744" r:id="rId31"/>
    <p:sldId id="742" r:id="rId32"/>
    <p:sldId id="745" r:id="rId33"/>
    <p:sldId id="747" r:id="rId34"/>
    <p:sldId id="748" r:id="rId35"/>
    <p:sldId id="749" r:id="rId36"/>
    <p:sldId id="750" r:id="rId37"/>
    <p:sldId id="751" r:id="rId38"/>
    <p:sldId id="737" r:id="rId39"/>
    <p:sldId id="738" r:id="rId40"/>
    <p:sldId id="739" r:id="rId41"/>
    <p:sldId id="752" r:id="rId42"/>
    <p:sldId id="753" r:id="rId43"/>
    <p:sldId id="754" r:id="rId44"/>
    <p:sldId id="755" r:id="rId45"/>
    <p:sldId id="756" r:id="rId46"/>
    <p:sldId id="757" r:id="rId47"/>
    <p:sldId id="758" r:id="rId48"/>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224">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许 泳昊" initials="许" lastIdx="3" clrIdx="0">
    <p:extLst>
      <p:ext uri="{19B8F6BF-5375-455C-9EA6-DF929625EA0E}">
        <p15:presenceInfo xmlns:p15="http://schemas.microsoft.com/office/powerpoint/2012/main" userId="6a47a3425a77e7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1434"/>
    <a:srgbClr val="FF9966"/>
    <a:srgbClr val="028056"/>
    <a:srgbClr val="0000FF"/>
    <a:srgbClr val="578200"/>
    <a:srgbClr val="007976"/>
    <a:srgbClr val="006666"/>
    <a:srgbClr val="008080"/>
    <a:srgbClr val="0889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1865" autoAdjust="0"/>
  </p:normalViewPr>
  <p:slideViewPr>
    <p:cSldViewPr>
      <p:cViewPr>
        <p:scale>
          <a:sx n="125" d="100"/>
          <a:sy n="125" d="100"/>
        </p:scale>
        <p:origin x="-72" y="-984"/>
      </p:cViewPr>
      <p:guideLst>
        <p:guide orient="horz" pos="4224"/>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2208"/>
    </p:cViewPr>
  </p:sorterViewPr>
  <p:notesViewPr>
    <p:cSldViewPr>
      <p:cViewPr varScale="1">
        <p:scale>
          <a:sx n="62" d="100"/>
          <a:sy n="62" d="100"/>
        </p:scale>
        <p:origin x="-1722" y="-72"/>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29653-906E-4529-AF53-F4EB07AABD1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88614102-EBA4-488D-B5D6-60C6C8786BCB}">
      <dgm:prSet/>
      <dgm:spPr/>
      <dgm:t>
        <a:bodyPr/>
        <a:lstStyle/>
        <a:p>
          <a:r>
            <a:rPr lang="en-US" altLang="zh-CN" dirty="0">
              <a:latin typeface="Times New Roman" panose="02020603050405020304" pitchFamily="18" charset="0"/>
              <a:cs typeface="Times New Roman" panose="02020603050405020304" pitchFamily="18" charset="0"/>
            </a:rPr>
            <a:t>Introduction</a:t>
          </a:r>
        </a:p>
      </dgm:t>
    </dgm:pt>
    <dgm:pt modelId="{4CB2D89C-A7F6-42C8-AAC0-90D67B8F5619}" type="par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FAFB3947-ED75-4D23-BF62-4C815A19CC9F}" type="sib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D5BD5B1A-E6C3-4107-9EB6-E50F990ECCF4}">
      <dgm:prSet/>
      <dgm:spPr/>
      <dgm:t>
        <a:bodyPr/>
        <a:lstStyle/>
        <a:p>
          <a:r>
            <a:rPr lang="en-US" altLang="zh-CN" dirty="0">
              <a:latin typeface="Times New Roman" panose="02020603050405020304" pitchFamily="18" charset="0"/>
              <a:cs typeface="Times New Roman" panose="02020603050405020304" pitchFamily="18" charset="0"/>
            </a:rPr>
            <a:t>No Control Group</a:t>
          </a:r>
          <a:endParaRPr lang="zh-CN" altLang="zh-CN" dirty="0">
            <a:latin typeface="Times New Roman" panose="02020603050405020304" pitchFamily="18" charset="0"/>
            <a:cs typeface="Times New Roman" panose="02020603050405020304" pitchFamily="18" charset="0"/>
          </a:endParaRPr>
        </a:p>
      </dgm:t>
    </dgm:pt>
    <dgm:pt modelId="{F33DD697-5C9F-4464-8CE4-DB9294F89C60}" type="par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B573A366-2FAF-4A44-A8DF-10FB8FF61AA1}" type="sib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C1AADF34-AB77-4156-A09E-5D3FD5E40D45}">
      <dgm:prSet/>
      <dgm:spPr/>
      <dgm:t>
        <a:bodyPr/>
        <a:lstStyle/>
        <a:p>
          <a:r>
            <a:rPr lang="en-US" altLang="zh-CN" dirty="0">
              <a:latin typeface="Times New Roman" panose="02020603050405020304" pitchFamily="18" charset="0"/>
              <a:cs typeface="Times New Roman" panose="02020603050405020304" pitchFamily="18" charset="0"/>
            </a:rPr>
            <a:t>With Control Group</a:t>
          </a:r>
          <a:endParaRPr lang="zh-CN" dirty="0">
            <a:latin typeface="Times New Roman" panose="02020603050405020304" pitchFamily="18" charset="0"/>
            <a:cs typeface="Times New Roman" panose="02020603050405020304" pitchFamily="18" charset="0"/>
          </a:endParaRPr>
        </a:p>
      </dgm:t>
    </dgm:pt>
    <dgm:pt modelId="{12399463-D076-4BC2-B5C0-BE825C9C1B66}" type="parTrans" cxnId="{93771C53-D4C5-431B-8D6F-EA7FEBE419C7}">
      <dgm:prSet/>
      <dgm:spPr/>
      <dgm:t>
        <a:bodyPr/>
        <a:lstStyle/>
        <a:p>
          <a:endParaRPr lang="zh-CN" altLang="en-US">
            <a:latin typeface="Times New Roman" panose="02020603050405020304" pitchFamily="18" charset="0"/>
            <a:cs typeface="Times New Roman" panose="02020603050405020304" pitchFamily="18" charset="0"/>
          </a:endParaRPr>
        </a:p>
      </dgm:t>
    </dgm:pt>
    <dgm:pt modelId="{D9765D69-D3FA-4BA5-802A-A17FF28C6DA9}" type="sibTrans" cxnId="{93771C53-D4C5-431B-8D6F-EA7FEBE419C7}">
      <dgm:prSet/>
      <dgm:spPr/>
      <dgm:t>
        <a:bodyPr/>
        <a:lstStyle/>
        <a:p>
          <a:endParaRPr lang="zh-CN" altLang="en-US">
            <a:latin typeface="Times New Roman" panose="02020603050405020304" pitchFamily="18" charset="0"/>
            <a:cs typeface="Times New Roman" panose="02020603050405020304" pitchFamily="18" charset="0"/>
          </a:endParaRPr>
        </a:p>
      </dgm:t>
    </dgm:pt>
    <dgm:pt modelId="{66D178C9-6907-4A4C-B62D-831ADE972699}">
      <dgm:prSet/>
      <dgm:spPr/>
      <dgm:t>
        <a:bodyPr/>
        <a:lstStyle/>
        <a:p>
          <a:r>
            <a:rPr lang="en-US" altLang="zh-CN" dirty="0">
              <a:latin typeface="Times New Roman" panose="02020603050405020304" pitchFamily="18" charset="0"/>
              <a:cs typeface="Times New Roman" panose="02020603050405020304" pitchFamily="18" charset="0"/>
            </a:rPr>
            <a:t>EMH &amp; Behavior Finance </a:t>
          </a:r>
          <a:endParaRPr lang="zh-CN" dirty="0">
            <a:latin typeface="Times New Roman" panose="02020603050405020304" pitchFamily="18" charset="0"/>
            <a:cs typeface="Times New Roman" panose="02020603050405020304" pitchFamily="18" charset="0"/>
          </a:endParaRPr>
        </a:p>
      </dgm:t>
    </dgm:pt>
    <dgm:pt modelId="{4DD4A425-0FA7-4655-92E2-FFA61D279162}" type="parTrans" cxnId="{A84A067A-DB08-47C3-AA9E-F9BEAA2CB22C}">
      <dgm:prSet/>
      <dgm:spPr/>
      <dgm:t>
        <a:bodyPr/>
        <a:lstStyle/>
        <a:p>
          <a:endParaRPr lang="zh-CN" altLang="en-US">
            <a:latin typeface="Times New Roman" panose="02020603050405020304" pitchFamily="18" charset="0"/>
            <a:cs typeface="Times New Roman" panose="02020603050405020304" pitchFamily="18" charset="0"/>
          </a:endParaRPr>
        </a:p>
      </dgm:t>
    </dgm:pt>
    <dgm:pt modelId="{414486A8-E357-4CB2-86E3-41C2BE05D628}" type="sibTrans" cxnId="{A84A067A-DB08-47C3-AA9E-F9BEAA2CB22C}">
      <dgm:prSet/>
      <dgm:spPr/>
      <dgm:t>
        <a:bodyPr/>
        <a:lstStyle/>
        <a:p>
          <a:endParaRPr lang="zh-CN" altLang="en-US">
            <a:latin typeface="Times New Roman" panose="02020603050405020304" pitchFamily="18" charset="0"/>
            <a:cs typeface="Times New Roman" panose="02020603050405020304" pitchFamily="18" charset="0"/>
          </a:endParaRPr>
        </a:p>
      </dgm:t>
    </dgm:pt>
    <dgm:pt modelId="{0AC28F20-80D1-4334-BC04-37222C6B6F3A}" type="pres">
      <dgm:prSet presAssocID="{55C29653-906E-4529-AF53-F4EB07AABD18}" presName="linearFlow" presStyleCnt="0">
        <dgm:presLayoutVars>
          <dgm:dir/>
          <dgm:resizeHandles val="exact"/>
        </dgm:presLayoutVars>
      </dgm:prSet>
      <dgm:spPr/>
    </dgm:pt>
    <dgm:pt modelId="{7D5616A8-2C29-46F0-8709-CA03C9BAEB14}" type="pres">
      <dgm:prSet presAssocID="{88614102-EBA4-488D-B5D6-60C6C8786BCB}" presName="composite" presStyleCnt="0"/>
      <dgm:spPr/>
    </dgm:pt>
    <dgm:pt modelId="{0FAE4BC0-AC8E-4EE1-A809-020F0EF116F2}" type="pres">
      <dgm:prSet presAssocID="{88614102-EBA4-488D-B5D6-60C6C8786BCB}" presName="imgShp" presStyleLbl="fgImgPlace1" presStyleIdx="0" presStyleCnt="4"/>
      <dgm:spPr/>
    </dgm:pt>
    <dgm:pt modelId="{7768277B-4E15-4585-9E79-C3BD4EDCFD80}" type="pres">
      <dgm:prSet presAssocID="{88614102-EBA4-488D-B5D6-60C6C8786BCB}" presName="txShp" presStyleLbl="node1" presStyleIdx="0" presStyleCnt="4">
        <dgm:presLayoutVars>
          <dgm:bulletEnabled val="1"/>
        </dgm:presLayoutVars>
      </dgm:prSet>
      <dgm:spPr/>
    </dgm:pt>
    <dgm:pt modelId="{185905EE-C2C6-4856-BFC9-C460039669E3}" type="pres">
      <dgm:prSet presAssocID="{FAFB3947-ED75-4D23-BF62-4C815A19CC9F}" presName="spacing" presStyleCnt="0"/>
      <dgm:spPr/>
    </dgm:pt>
    <dgm:pt modelId="{395C1C9C-D64A-4AD7-A9F2-A2F63CC48C24}" type="pres">
      <dgm:prSet presAssocID="{D5BD5B1A-E6C3-4107-9EB6-E50F990ECCF4}" presName="composite" presStyleCnt="0"/>
      <dgm:spPr/>
    </dgm:pt>
    <dgm:pt modelId="{C9447599-BE6D-4F74-8B98-8A8466421C94}" type="pres">
      <dgm:prSet presAssocID="{D5BD5B1A-E6C3-4107-9EB6-E50F990ECCF4}" presName="imgShp" presStyleLbl="fgImgPlace1" presStyleIdx="1" presStyleCnt="4"/>
      <dgm:spPr/>
    </dgm:pt>
    <dgm:pt modelId="{84B303D2-AD11-4154-AF2E-D797E8F69334}" type="pres">
      <dgm:prSet presAssocID="{D5BD5B1A-E6C3-4107-9EB6-E50F990ECCF4}" presName="txShp" presStyleLbl="node1" presStyleIdx="1" presStyleCnt="4">
        <dgm:presLayoutVars>
          <dgm:bulletEnabled val="1"/>
        </dgm:presLayoutVars>
      </dgm:prSet>
      <dgm:spPr/>
    </dgm:pt>
    <dgm:pt modelId="{D6012E0C-9FB4-40B3-8ED8-08C3035F198E}" type="pres">
      <dgm:prSet presAssocID="{B573A366-2FAF-4A44-A8DF-10FB8FF61AA1}" presName="spacing" presStyleCnt="0"/>
      <dgm:spPr/>
    </dgm:pt>
    <dgm:pt modelId="{8C3505DF-DC6F-497B-90B8-4C8F98715235}" type="pres">
      <dgm:prSet presAssocID="{C1AADF34-AB77-4156-A09E-5D3FD5E40D45}" presName="composite" presStyleCnt="0"/>
      <dgm:spPr/>
    </dgm:pt>
    <dgm:pt modelId="{378BCDC3-1182-4273-A154-A6FAA47F16E4}" type="pres">
      <dgm:prSet presAssocID="{C1AADF34-AB77-4156-A09E-5D3FD5E40D45}" presName="imgShp" presStyleLbl="fgImgPlace1" presStyleIdx="2" presStyleCnt="4"/>
      <dgm:spPr/>
    </dgm:pt>
    <dgm:pt modelId="{B83DA8E3-B848-4911-98C7-270561392832}" type="pres">
      <dgm:prSet presAssocID="{C1AADF34-AB77-4156-A09E-5D3FD5E40D45}" presName="txShp" presStyleLbl="node1" presStyleIdx="2" presStyleCnt="4">
        <dgm:presLayoutVars>
          <dgm:bulletEnabled val="1"/>
        </dgm:presLayoutVars>
      </dgm:prSet>
      <dgm:spPr/>
    </dgm:pt>
    <dgm:pt modelId="{830CC8D1-B230-4AE7-84FC-7D328E72F7E9}" type="pres">
      <dgm:prSet presAssocID="{D9765D69-D3FA-4BA5-802A-A17FF28C6DA9}" presName="spacing" presStyleCnt="0"/>
      <dgm:spPr/>
    </dgm:pt>
    <dgm:pt modelId="{E171E49F-78C2-4888-B1E3-02C491269B23}" type="pres">
      <dgm:prSet presAssocID="{66D178C9-6907-4A4C-B62D-831ADE972699}" presName="composite" presStyleCnt="0"/>
      <dgm:spPr/>
    </dgm:pt>
    <dgm:pt modelId="{8A0BEE22-0367-4FAE-ADD9-307E25D95246}" type="pres">
      <dgm:prSet presAssocID="{66D178C9-6907-4A4C-B62D-831ADE972699}" presName="imgShp" presStyleLbl="fgImgPlace1" presStyleIdx="3" presStyleCnt="4"/>
      <dgm:spPr/>
    </dgm:pt>
    <dgm:pt modelId="{D15F03E0-9249-4A42-845A-51E00FCA9F41}" type="pres">
      <dgm:prSet presAssocID="{66D178C9-6907-4A4C-B62D-831ADE972699}" presName="txShp" presStyleLbl="node1" presStyleIdx="3" presStyleCnt="4">
        <dgm:presLayoutVars>
          <dgm:bulletEnabled val="1"/>
        </dgm:presLayoutVars>
      </dgm:prSet>
      <dgm:spPr/>
    </dgm:pt>
  </dgm:ptLst>
  <dgm:cxnLst>
    <dgm:cxn modelId="{751AA71A-7A66-43AF-8C2C-76A7B79C814C}" srcId="{55C29653-906E-4529-AF53-F4EB07AABD18}" destId="{88614102-EBA4-488D-B5D6-60C6C8786BCB}" srcOrd="0" destOrd="0" parTransId="{4CB2D89C-A7F6-42C8-AAC0-90D67B8F5619}" sibTransId="{FAFB3947-ED75-4D23-BF62-4C815A19CC9F}"/>
    <dgm:cxn modelId="{1EFD4424-FC32-4176-BD0C-9BDAD38C9CFF}" srcId="{55C29653-906E-4529-AF53-F4EB07AABD18}" destId="{D5BD5B1A-E6C3-4107-9EB6-E50F990ECCF4}" srcOrd="1" destOrd="0" parTransId="{F33DD697-5C9F-4464-8CE4-DB9294F89C60}" sibTransId="{B573A366-2FAF-4A44-A8DF-10FB8FF61AA1}"/>
    <dgm:cxn modelId="{2D468825-BDCD-405B-9ABD-E6B350BAC455}" type="presOf" srcId="{66D178C9-6907-4A4C-B62D-831ADE972699}" destId="{D15F03E0-9249-4A42-845A-51E00FCA9F41}" srcOrd="0" destOrd="0" presId="urn:microsoft.com/office/officeart/2005/8/layout/vList3"/>
    <dgm:cxn modelId="{181B936E-29DE-41BE-AAA6-8C5E86A38068}" type="presOf" srcId="{C1AADF34-AB77-4156-A09E-5D3FD5E40D45}" destId="{B83DA8E3-B848-4911-98C7-270561392832}" srcOrd="0" destOrd="0" presId="urn:microsoft.com/office/officeart/2005/8/layout/vList3"/>
    <dgm:cxn modelId="{93771C53-D4C5-431B-8D6F-EA7FEBE419C7}" srcId="{55C29653-906E-4529-AF53-F4EB07AABD18}" destId="{C1AADF34-AB77-4156-A09E-5D3FD5E40D45}" srcOrd="2" destOrd="0" parTransId="{12399463-D076-4BC2-B5C0-BE825C9C1B66}" sibTransId="{D9765D69-D3FA-4BA5-802A-A17FF28C6DA9}"/>
    <dgm:cxn modelId="{A84A067A-DB08-47C3-AA9E-F9BEAA2CB22C}" srcId="{55C29653-906E-4529-AF53-F4EB07AABD18}" destId="{66D178C9-6907-4A4C-B62D-831ADE972699}" srcOrd="3" destOrd="0" parTransId="{4DD4A425-0FA7-4655-92E2-FFA61D279162}" sibTransId="{414486A8-E357-4CB2-86E3-41C2BE05D628}"/>
    <dgm:cxn modelId="{D38D4A9E-91E2-4D3D-88FB-50E6E91CF4FE}" type="presOf" srcId="{D5BD5B1A-E6C3-4107-9EB6-E50F990ECCF4}" destId="{84B303D2-AD11-4154-AF2E-D797E8F69334}" srcOrd="0" destOrd="0" presId="urn:microsoft.com/office/officeart/2005/8/layout/vList3"/>
    <dgm:cxn modelId="{CCFE66C5-E806-48C9-9F44-A30244D30B29}" type="presOf" srcId="{88614102-EBA4-488D-B5D6-60C6C8786BCB}" destId="{7768277B-4E15-4585-9E79-C3BD4EDCFD80}" srcOrd="0" destOrd="0" presId="urn:microsoft.com/office/officeart/2005/8/layout/vList3"/>
    <dgm:cxn modelId="{DB2C60D5-D0B5-4D6D-AC00-4E7324CE3706}" type="presOf" srcId="{55C29653-906E-4529-AF53-F4EB07AABD18}" destId="{0AC28F20-80D1-4334-BC04-37222C6B6F3A}" srcOrd="0" destOrd="0" presId="urn:microsoft.com/office/officeart/2005/8/layout/vList3"/>
    <dgm:cxn modelId="{B7C4E128-11FD-465B-B313-A1B25D5D2B2E}" type="presParOf" srcId="{0AC28F20-80D1-4334-BC04-37222C6B6F3A}" destId="{7D5616A8-2C29-46F0-8709-CA03C9BAEB14}" srcOrd="0" destOrd="0" presId="urn:microsoft.com/office/officeart/2005/8/layout/vList3"/>
    <dgm:cxn modelId="{9EE7BEFB-DE9B-467B-9F4A-C0B3C67331D7}" type="presParOf" srcId="{7D5616A8-2C29-46F0-8709-CA03C9BAEB14}" destId="{0FAE4BC0-AC8E-4EE1-A809-020F0EF116F2}" srcOrd="0" destOrd="0" presId="urn:microsoft.com/office/officeart/2005/8/layout/vList3"/>
    <dgm:cxn modelId="{49028F4E-4282-430E-9115-0772F1BA2A6D}" type="presParOf" srcId="{7D5616A8-2C29-46F0-8709-CA03C9BAEB14}" destId="{7768277B-4E15-4585-9E79-C3BD4EDCFD80}" srcOrd="1" destOrd="0" presId="urn:microsoft.com/office/officeart/2005/8/layout/vList3"/>
    <dgm:cxn modelId="{08621741-70B1-4BE5-A17A-418D842424E2}" type="presParOf" srcId="{0AC28F20-80D1-4334-BC04-37222C6B6F3A}" destId="{185905EE-C2C6-4856-BFC9-C460039669E3}" srcOrd="1" destOrd="0" presId="urn:microsoft.com/office/officeart/2005/8/layout/vList3"/>
    <dgm:cxn modelId="{0CD7C191-083B-406A-9B04-5ABCA10DA8D7}" type="presParOf" srcId="{0AC28F20-80D1-4334-BC04-37222C6B6F3A}" destId="{395C1C9C-D64A-4AD7-A9F2-A2F63CC48C24}" srcOrd="2" destOrd="0" presId="urn:microsoft.com/office/officeart/2005/8/layout/vList3"/>
    <dgm:cxn modelId="{C72C814F-5DCB-4E25-A7A2-D7C14F6BE9E4}" type="presParOf" srcId="{395C1C9C-D64A-4AD7-A9F2-A2F63CC48C24}" destId="{C9447599-BE6D-4F74-8B98-8A8466421C94}" srcOrd="0" destOrd="0" presId="urn:microsoft.com/office/officeart/2005/8/layout/vList3"/>
    <dgm:cxn modelId="{31E235CB-3807-46A3-A926-30F8E88D76B4}" type="presParOf" srcId="{395C1C9C-D64A-4AD7-A9F2-A2F63CC48C24}" destId="{84B303D2-AD11-4154-AF2E-D797E8F69334}" srcOrd="1" destOrd="0" presId="urn:microsoft.com/office/officeart/2005/8/layout/vList3"/>
    <dgm:cxn modelId="{3439257E-7535-4DB8-A8B4-FE4F0E0EC586}" type="presParOf" srcId="{0AC28F20-80D1-4334-BC04-37222C6B6F3A}" destId="{D6012E0C-9FB4-40B3-8ED8-08C3035F198E}" srcOrd="3" destOrd="0" presId="urn:microsoft.com/office/officeart/2005/8/layout/vList3"/>
    <dgm:cxn modelId="{23BADAEB-EA86-4BC0-B8D7-6EE1A8BE5BC6}" type="presParOf" srcId="{0AC28F20-80D1-4334-BC04-37222C6B6F3A}" destId="{8C3505DF-DC6F-497B-90B8-4C8F98715235}" srcOrd="4" destOrd="0" presId="urn:microsoft.com/office/officeart/2005/8/layout/vList3"/>
    <dgm:cxn modelId="{4C412E4B-7442-4D9C-9354-9825B3F698BA}" type="presParOf" srcId="{8C3505DF-DC6F-497B-90B8-4C8F98715235}" destId="{378BCDC3-1182-4273-A154-A6FAA47F16E4}" srcOrd="0" destOrd="0" presId="urn:microsoft.com/office/officeart/2005/8/layout/vList3"/>
    <dgm:cxn modelId="{A69ADAB9-12C2-4772-BA05-14629F45A627}" type="presParOf" srcId="{8C3505DF-DC6F-497B-90B8-4C8F98715235}" destId="{B83DA8E3-B848-4911-98C7-270561392832}" srcOrd="1" destOrd="0" presId="urn:microsoft.com/office/officeart/2005/8/layout/vList3"/>
    <dgm:cxn modelId="{7BC9E312-EBE8-46BA-A2E9-CEF0F6FE7EAF}" type="presParOf" srcId="{0AC28F20-80D1-4334-BC04-37222C6B6F3A}" destId="{830CC8D1-B230-4AE7-84FC-7D328E72F7E9}" srcOrd="5" destOrd="0" presId="urn:microsoft.com/office/officeart/2005/8/layout/vList3"/>
    <dgm:cxn modelId="{4A5A5ED4-BB8B-4B5F-A105-6FCF71CDFFC6}" type="presParOf" srcId="{0AC28F20-80D1-4334-BC04-37222C6B6F3A}" destId="{E171E49F-78C2-4888-B1E3-02C491269B23}" srcOrd="6" destOrd="0" presId="urn:microsoft.com/office/officeart/2005/8/layout/vList3"/>
    <dgm:cxn modelId="{D906DD24-6EBA-4ED1-BAAE-157AA64D94EE}" type="presParOf" srcId="{E171E49F-78C2-4888-B1E3-02C491269B23}" destId="{8A0BEE22-0367-4FAE-ADD9-307E25D95246}" srcOrd="0" destOrd="0" presId="urn:microsoft.com/office/officeart/2005/8/layout/vList3"/>
    <dgm:cxn modelId="{D8341B11-B95F-4669-ACDE-1E875AEBBCFF}" type="presParOf" srcId="{E171E49F-78C2-4888-B1E3-02C491269B23}" destId="{D15F03E0-9249-4A42-845A-51E00FCA9F4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277B-4E15-4585-9E79-C3BD4EDCFD80}">
      <dsp:nvSpPr>
        <dsp:cNvPr id="0" name=""/>
        <dsp:cNvSpPr/>
      </dsp:nvSpPr>
      <dsp:spPr>
        <a:xfrm rot="10800000">
          <a:off x="1142108" y="2196"/>
          <a:ext cx="3901821" cy="637277"/>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02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Times New Roman" panose="02020603050405020304" pitchFamily="18" charset="0"/>
              <a:cs typeface="Times New Roman" panose="02020603050405020304" pitchFamily="18" charset="0"/>
            </a:rPr>
            <a:t>Introduction</a:t>
          </a:r>
        </a:p>
      </dsp:txBody>
      <dsp:txXfrm rot="10800000">
        <a:off x="1301427" y="2196"/>
        <a:ext cx="3742502" cy="637277"/>
      </dsp:txXfrm>
    </dsp:sp>
    <dsp:sp modelId="{0FAE4BC0-AC8E-4EE1-A809-020F0EF116F2}">
      <dsp:nvSpPr>
        <dsp:cNvPr id="0" name=""/>
        <dsp:cNvSpPr/>
      </dsp:nvSpPr>
      <dsp:spPr>
        <a:xfrm>
          <a:off x="823470" y="2196"/>
          <a:ext cx="637277" cy="637277"/>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303D2-AD11-4154-AF2E-D797E8F69334}">
      <dsp:nvSpPr>
        <dsp:cNvPr id="0" name=""/>
        <dsp:cNvSpPr/>
      </dsp:nvSpPr>
      <dsp:spPr>
        <a:xfrm rot="10800000">
          <a:off x="1142108" y="829706"/>
          <a:ext cx="3901821" cy="637277"/>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02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Times New Roman" panose="02020603050405020304" pitchFamily="18" charset="0"/>
              <a:cs typeface="Times New Roman" panose="02020603050405020304" pitchFamily="18" charset="0"/>
            </a:rPr>
            <a:t>No Control Group</a:t>
          </a:r>
          <a:endParaRPr lang="zh-CN" altLang="zh-CN" sz="2400" kern="1200" dirty="0">
            <a:latin typeface="Times New Roman" panose="02020603050405020304" pitchFamily="18" charset="0"/>
            <a:cs typeface="Times New Roman" panose="02020603050405020304" pitchFamily="18" charset="0"/>
          </a:endParaRPr>
        </a:p>
      </dsp:txBody>
      <dsp:txXfrm rot="10800000">
        <a:off x="1301427" y="829706"/>
        <a:ext cx="3742502" cy="637277"/>
      </dsp:txXfrm>
    </dsp:sp>
    <dsp:sp modelId="{C9447599-BE6D-4F74-8B98-8A8466421C94}">
      <dsp:nvSpPr>
        <dsp:cNvPr id="0" name=""/>
        <dsp:cNvSpPr/>
      </dsp:nvSpPr>
      <dsp:spPr>
        <a:xfrm>
          <a:off x="823470" y="829706"/>
          <a:ext cx="637277" cy="637277"/>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3DA8E3-B848-4911-98C7-270561392832}">
      <dsp:nvSpPr>
        <dsp:cNvPr id="0" name=""/>
        <dsp:cNvSpPr/>
      </dsp:nvSpPr>
      <dsp:spPr>
        <a:xfrm rot="10800000">
          <a:off x="1142108" y="1657216"/>
          <a:ext cx="3901821" cy="637277"/>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02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Times New Roman" panose="02020603050405020304" pitchFamily="18" charset="0"/>
              <a:cs typeface="Times New Roman" panose="02020603050405020304" pitchFamily="18" charset="0"/>
            </a:rPr>
            <a:t>With Control Group</a:t>
          </a:r>
          <a:endParaRPr lang="zh-CN" sz="2400" kern="1200" dirty="0">
            <a:latin typeface="Times New Roman" panose="02020603050405020304" pitchFamily="18" charset="0"/>
            <a:cs typeface="Times New Roman" panose="02020603050405020304" pitchFamily="18" charset="0"/>
          </a:endParaRPr>
        </a:p>
      </dsp:txBody>
      <dsp:txXfrm rot="10800000">
        <a:off x="1301427" y="1657216"/>
        <a:ext cx="3742502" cy="637277"/>
      </dsp:txXfrm>
    </dsp:sp>
    <dsp:sp modelId="{378BCDC3-1182-4273-A154-A6FAA47F16E4}">
      <dsp:nvSpPr>
        <dsp:cNvPr id="0" name=""/>
        <dsp:cNvSpPr/>
      </dsp:nvSpPr>
      <dsp:spPr>
        <a:xfrm>
          <a:off x="823470" y="1657216"/>
          <a:ext cx="637277" cy="637277"/>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5F03E0-9249-4A42-845A-51E00FCA9F41}">
      <dsp:nvSpPr>
        <dsp:cNvPr id="0" name=""/>
        <dsp:cNvSpPr/>
      </dsp:nvSpPr>
      <dsp:spPr>
        <a:xfrm rot="10800000">
          <a:off x="1142108" y="2484725"/>
          <a:ext cx="3901821" cy="637277"/>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022" tIns="91440" rIns="170688"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Times New Roman" panose="02020603050405020304" pitchFamily="18" charset="0"/>
              <a:cs typeface="Times New Roman" panose="02020603050405020304" pitchFamily="18" charset="0"/>
            </a:rPr>
            <a:t>EMH &amp; Behavior Finance </a:t>
          </a:r>
          <a:endParaRPr lang="zh-CN" sz="2400" kern="1200" dirty="0">
            <a:latin typeface="Times New Roman" panose="02020603050405020304" pitchFamily="18" charset="0"/>
            <a:cs typeface="Times New Roman" panose="02020603050405020304" pitchFamily="18" charset="0"/>
          </a:endParaRPr>
        </a:p>
      </dsp:txBody>
      <dsp:txXfrm rot="10800000">
        <a:off x="1301427" y="2484725"/>
        <a:ext cx="3742502" cy="637277"/>
      </dsp:txXfrm>
    </dsp:sp>
    <dsp:sp modelId="{8A0BEE22-0367-4FAE-ADD9-307E25D95246}">
      <dsp:nvSpPr>
        <dsp:cNvPr id="0" name=""/>
        <dsp:cNvSpPr/>
      </dsp:nvSpPr>
      <dsp:spPr>
        <a:xfrm>
          <a:off x="823470" y="2484725"/>
          <a:ext cx="637277" cy="637277"/>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70022B2-33E1-40B9-B46F-828D6595E5F5}"/>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49155" name="Rectangle 3">
            <a:extLst>
              <a:ext uri="{FF2B5EF4-FFF2-40B4-BE49-F238E27FC236}">
                <a16:creationId xmlns:a16="http://schemas.microsoft.com/office/drawing/2014/main" id="{6464BBDC-DDEF-46D3-BC98-2793589A4F7F}"/>
              </a:ext>
            </a:extLst>
          </p:cNvPr>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a:p>
        </p:txBody>
      </p:sp>
      <p:sp>
        <p:nvSpPr>
          <p:cNvPr id="49156" name="Rectangle 4">
            <a:extLst>
              <a:ext uri="{FF2B5EF4-FFF2-40B4-BE49-F238E27FC236}">
                <a16:creationId xmlns:a16="http://schemas.microsoft.com/office/drawing/2014/main" id="{40EB7707-39E5-44DF-AA09-AEC4FE0B3208}"/>
              </a:ext>
            </a:extLst>
          </p:cNvPr>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49157" name="Rectangle 5">
            <a:extLst>
              <a:ext uri="{FF2B5EF4-FFF2-40B4-BE49-F238E27FC236}">
                <a16:creationId xmlns:a16="http://schemas.microsoft.com/office/drawing/2014/main" id="{71ADF1EE-756D-4F24-9227-1852EE6018D1}"/>
              </a:ext>
            </a:extLst>
          </p:cNvPr>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4A90A7BE-154C-48F2-94A6-0CFCF5F608A5}"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2E6666B-0090-4817-8934-E26DD62E3E0D}"/>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35843" name="Rectangle 3">
            <a:extLst>
              <a:ext uri="{FF2B5EF4-FFF2-40B4-BE49-F238E27FC236}">
                <a16:creationId xmlns:a16="http://schemas.microsoft.com/office/drawing/2014/main" id="{908E5968-8C19-4398-A29A-A033E166BC34}"/>
              </a:ext>
            </a:extLst>
          </p:cNvPr>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a:p>
        </p:txBody>
      </p:sp>
      <p:sp>
        <p:nvSpPr>
          <p:cNvPr id="13316" name="Rectangle 4">
            <a:extLst>
              <a:ext uri="{FF2B5EF4-FFF2-40B4-BE49-F238E27FC236}">
                <a16:creationId xmlns:a16="http://schemas.microsoft.com/office/drawing/2014/main" id="{63F4ADD7-99D7-4CC6-AEDD-99708FF3AEBC}"/>
              </a:ext>
            </a:extLst>
          </p:cNvPr>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a:extLst>
              <a:ext uri="{FF2B5EF4-FFF2-40B4-BE49-F238E27FC236}">
                <a16:creationId xmlns:a16="http://schemas.microsoft.com/office/drawing/2014/main" id="{0B8B298C-4E44-4304-8DBB-5C4649848B4E}"/>
              </a:ext>
            </a:extLst>
          </p:cNvPr>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a:extLst>
              <a:ext uri="{FF2B5EF4-FFF2-40B4-BE49-F238E27FC236}">
                <a16:creationId xmlns:a16="http://schemas.microsoft.com/office/drawing/2014/main" id="{B168322D-279D-490F-829D-EEF6A33EA8BE}"/>
              </a:ext>
            </a:extLst>
          </p:cNvPr>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35847" name="Rectangle 7">
            <a:extLst>
              <a:ext uri="{FF2B5EF4-FFF2-40B4-BE49-F238E27FC236}">
                <a16:creationId xmlns:a16="http://schemas.microsoft.com/office/drawing/2014/main" id="{7F1106D8-4120-4E9C-95AA-EB5D940E6FFE}"/>
              </a:ext>
            </a:extLst>
          </p:cNvPr>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r>
              <a:rPr lang="en-US" altLang="zh-CN"/>
              <a:t>3.</a:t>
            </a:r>
            <a:fld id="{04E07B0F-2993-4E3B-9ACD-E1A42C526BB1}"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0</a:t>
            </a:fld>
            <a:endParaRPr lang="en-US" altLang="zh-CN"/>
          </a:p>
        </p:txBody>
      </p:sp>
    </p:spTree>
    <p:extLst>
      <p:ext uri="{BB962C8B-B14F-4D97-AF65-F5344CB8AC3E}">
        <p14:creationId xmlns:p14="http://schemas.microsoft.com/office/powerpoint/2010/main" val="2668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a:t>
            </a:r>
            <a:r>
              <a:rPr lang="en-US" altLang="zh-CN" b="0" i="0" dirty="0">
                <a:solidFill>
                  <a:srgbClr val="212529"/>
                </a:solidFill>
                <a:effectLst/>
                <a:latin typeface="Open Sans" panose="020B0606030504020204" pitchFamily="34" charset="0"/>
              </a:rPr>
              <a:t> Kaplan Financial Education</a:t>
            </a:r>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45</a:t>
            </a:fld>
            <a:endParaRPr lang="en-US" altLang="zh-CN"/>
          </a:p>
        </p:txBody>
      </p:sp>
    </p:spTree>
    <p:extLst>
      <p:ext uri="{BB962C8B-B14F-4D97-AF65-F5344CB8AC3E}">
        <p14:creationId xmlns:p14="http://schemas.microsoft.com/office/powerpoint/2010/main" val="1667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25F7B9FC-308E-4EED-9694-8B2B9679C5B0}"/>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21C3027A-9D2A-4BAA-B239-0E139D761A87}"/>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21C69A76-E36E-4204-9E49-1B39B5CE26EC}"/>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424770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650580F-0FC5-421C-A7AF-81B61797A63F}"/>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6474D72B-D1D2-4DF4-AD82-9F101AC919D3}"/>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1C0081DD-3C85-49CA-8FC1-4AE4D916DF1D}"/>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402456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274638"/>
            <a:ext cx="1817687"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6050" y="274638"/>
            <a:ext cx="5300663"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9E026F2-B38B-417F-B5E2-5A5BCFD1B936}"/>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5C17661E-E36A-4BA9-B0E2-E55CE737F671}"/>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B360FF63-5223-4F16-AE77-48ED3081A2B1}"/>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183951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16050" y="274638"/>
            <a:ext cx="7256463" cy="1143000"/>
          </a:xfrm>
        </p:spPr>
        <p:txBody>
          <a:bodyPr/>
          <a:lstStyle/>
          <a:p>
            <a:r>
              <a:rPr lang="en-US"/>
              <a:t>Click to edit Master title style</a:t>
            </a:r>
          </a:p>
        </p:txBody>
      </p:sp>
      <p:sp>
        <p:nvSpPr>
          <p:cNvPr id="3" name="Table Placeholder 2"/>
          <p:cNvSpPr>
            <a:spLocks noGrp="1"/>
          </p:cNvSpPr>
          <p:nvPr>
            <p:ph type="tbl" idx="1"/>
          </p:nvPr>
        </p:nvSpPr>
        <p:spPr>
          <a:xfrm>
            <a:off x="1416050" y="1600200"/>
            <a:ext cx="7270750" cy="4524375"/>
          </a:xfrm>
        </p:spPr>
        <p:txBody>
          <a:bodyPr/>
          <a:lstStyle/>
          <a:p>
            <a:pPr lvl="0"/>
            <a:endParaRPr lang="en-US" noProof="0"/>
          </a:p>
        </p:txBody>
      </p:sp>
      <p:sp>
        <p:nvSpPr>
          <p:cNvPr id="4" name="Rectangle 5">
            <a:extLst>
              <a:ext uri="{FF2B5EF4-FFF2-40B4-BE49-F238E27FC236}">
                <a16:creationId xmlns:a16="http://schemas.microsoft.com/office/drawing/2014/main" id="{10234B0B-D158-40A3-B3B1-ABBE9AFFADF1}"/>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69273FED-B8FD-4B98-BF96-3062E98F9AF3}"/>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83DC4A31-AB51-40B9-8A6E-A0576D4307E3}"/>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2131394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CBC056D-C482-4F14-9D39-D4D3D9CDD178}"/>
              </a:ext>
            </a:extLst>
          </p:cNvPr>
          <p:cNvSpPr/>
          <p:nvPr/>
        </p:nvSpPr>
        <p:spPr>
          <a:xfrm>
            <a:off x="447675" y="3086100"/>
            <a:ext cx="8240713" cy="3305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a:extLst>
              <a:ext uri="{FF2B5EF4-FFF2-40B4-BE49-F238E27FC236}">
                <a16:creationId xmlns:a16="http://schemas.microsoft.com/office/drawing/2014/main" id="{9D489756-2445-47DE-9EC0-EC2FF6EB2552}"/>
              </a:ext>
            </a:extLst>
          </p:cNvPr>
          <p:cNvSpPr>
            <a:spLocks noGrp="1"/>
          </p:cNvSpPr>
          <p:nvPr>
            <p:ph type="dt" sz="half" idx="10"/>
          </p:nvPr>
        </p:nvSpPr>
        <p:spPr/>
        <p:txBody>
          <a:bodyPr/>
          <a:lstStyle>
            <a:lvl1pPr>
              <a:defRPr>
                <a:solidFill>
                  <a:srgbClr val="9F296B"/>
                </a:solidFill>
              </a:defRPr>
            </a:lvl1pPr>
          </a:lstStyle>
          <a:p>
            <a:endParaRPr lang="en-US" altLang="zh-CN"/>
          </a:p>
        </p:txBody>
      </p:sp>
      <p:sp>
        <p:nvSpPr>
          <p:cNvPr id="6" name="Footer Placeholder 4">
            <a:extLst>
              <a:ext uri="{FF2B5EF4-FFF2-40B4-BE49-F238E27FC236}">
                <a16:creationId xmlns:a16="http://schemas.microsoft.com/office/drawing/2014/main" id="{CFF94A8D-9F81-4DFD-B7DF-82819DF1C8FA}"/>
              </a:ext>
            </a:extLst>
          </p:cNvPr>
          <p:cNvSpPr>
            <a:spLocks noGrp="1"/>
          </p:cNvSpPr>
          <p:nvPr>
            <p:ph type="ftr" sz="quarter" idx="11"/>
          </p:nvPr>
        </p:nvSpPr>
        <p:spPr/>
        <p:txBody>
          <a:bodyPr/>
          <a:lstStyle>
            <a:lvl1pPr>
              <a:defRPr>
                <a:solidFill>
                  <a:srgbClr val="9F296B"/>
                </a:solidFill>
              </a:defRPr>
            </a:lvl1pPr>
          </a:lstStyle>
          <a:p>
            <a:endParaRPr lang="en-US" altLang="zh-CN"/>
          </a:p>
        </p:txBody>
      </p:sp>
      <p:sp>
        <p:nvSpPr>
          <p:cNvPr id="7" name="Slide Number Placeholder 5">
            <a:extLst>
              <a:ext uri="{FF2B5EF4-FFF2-40B4-BE49-F238E27FC236}">
                <a16:creationId xmlns:a16="http://schemas.microsoft.com/office/drawing/2014/main" id="{50852E77-96DC-4E6A-B5D3-995509315A3D}"/>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10352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97792E0-192A-4AEA-9C90-E7D25F899B78}"/>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38D5E4BF-64A1-419B-8190-DBB43B89AD90}"/>
              </a:ext>
            </a:extLst>
          </p:cNvPr>
          <p:cNvSpPr>
            <a:spLocks noGrp="1"/>
          </p:cNvSpPr>
          <p:nvPr>
            <p:ph type="dt" sz="half" idx="10"/>
          </p:nvPr>
        </p:nvSpPr>
        <p:spPr/>
        <p:txBody>
          <a:bodyPr/>
          <a:lstStyle>
            <a:lvl1pPr>
              <a:defRPr/>
            </a:lvl1pPr>
          </a:lstStyle>
          <a:p>
            <a:endParaRPr lang="en-US" altLang="zh-CN"/>
          </a:p>
        </p:txBody>
      </p:sp>
      <p:sp>
        <p:nvSpPr>
          <p:cNvPr id="6" name="Footer Placeholder 4">
            <a:extLst>
              <a:ext uri="{FF2B5EF4-FFF2-40B4-BE49-F238E27FC236}">
                <a16:creationId xmlns:a16="http://schemas.microsoft.com/office/drawing/2014/main" id="{EFA38356-935C-4060-859C-5C3477FDAFF9}"/>
              </a:ext>
            </a:extLst>
          </p:cNvPr>
          <p:cNvSpPr>
            <a:spLocks noGrp="1"/>
          </p:cNvSpPr>
          <p:nvPr>
            <p:ph type="ftr" sz="quarter" idx="11"/>
          </p:nvPr>
        </p:nvSpPr>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F529659B-A8F4-4FE3-8859-CEC938650CA8}"/>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1531160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E00D5C6-FDE9-4532-81A1-180954C4C5EC}"/>
              </a:ext>
            </a:extLst>
          </p:cNvPr>
          <p:cNvSpPr>
            <a:spLocks noChangeAspect="1"/>
          </p:cNvSpPr>
          <p:nvPr/>
        </p:nvSpPr>
        <p:spPr>
          <a:xfrm>
            <a:off x="452438" y="5141913"/>
            <a:ext cx="8239125" cy="12588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Date Placeholder 3">
            <a:extLst>
              <a:ext uri="{FF2B5EF4-FFF2-40B4-BE49-F238E27FC236}">
                <a16:creationId xmlns:a16="http://schemas.microsoft.com/office/drawing/2014/main" id="{7107DC5A-AC3F-4700-9EAE-6B35D3AD93E0}"/>
              </a:ext>
            </a:extLst>
          </p:cNvPr>
          <p:cNvSpPr>
            <a:spLocks noGrp="1"/>
          </p:cNvSpPr>
          <p:nvPr>
            <p:ph type="dt" sz="half" idx="10"/>
          </p:nvPr>
        </p:nvSpPr>
        <p:spPr/>
        <p:txBody>
          <a:bodyPr/>
          <a:lstStyle>
            <a:lvl1pPr>
              <a:defRPr>
                <a:solidFill>
                  <a:srgbClr val="9F296B"/>
                </a:solidFill>
              </a:defRPr>
            </a:lvl1pPr>
          </a:lstStyle>
          <a:p>
            <a:endParaRPr lang="en-US" altLang="zh-CN"/>
          </a:p>
        </p:txBody>
      </p:sp>
      <p:sp>
        <p:nvSpPr>
          <p:cNvPr id="6" name="Footer Placeholder 4">
            <a:extLst>
              <a:ext uri="{FF2B5EF4-FFF2-40B4-BE49-F238E27FC236}">
                <a16:creationId xmlns:a16="http://schemas.microsoft.com/office/drawing/2014/main" id="{3AF94601-3CAE-4801-8348-A75F43152B85}"/>
              </a:ext>
            </a:extLst>
          </p:cNvPr>
          <p:cNvSpPr>
            <a:spLocks noGrp="1"/>
          </p:cNvSpPr>
          <p:nvPr>
            <p:ph type="ftr" sz="quarter" idx="11"/>
          </p:nvPr>
        </p:nvSpPr>
        <p:spPr/>
        <p:txBody>
          <a:bodyPr/>
          <a:lstStyle>
            <a:lvl1pPr>
              <a:defRPr>
                <a:solidFill>
                  <a:srgbClr val="9F296B"/>
                </a:solidFill>
              </a:defRPr>
            </a:lvl1pPr>
          </a:lstStyle>
          <a:p>
            <a:endParaRPr lang="en-US" altLang="zh-CN"/>
          </a:p>
        </p:txBody>
      </p:sp>
      <p:sp>
        <p:nvSpPr>
          <p:cNvPr id="7" name="Slide Number Placeholder 5">
            <a:extLst>
              <a:ext uri="{FF2B5EF4-FFF2-40B4-BE49-F238E27FC236}">
                <a16:creationId xmlns:a16="http://schemas.microsoft.com/office/drawing/2014/main" id="{D042C29D-6BA2-4B2C-B890-A1B30DCFD842}"/>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48210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914D0A-4D72-4CE8-8DAE-DBC3D03BC4F4}"/>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4">
            <a:extLst>
              <a:ext uri="{FF2B5EF4-FFF2-40B4-BE49-F238E27FC236}">
                <a16:creationId xmlns:a16="http://schemas.microsoft.com/office/drawing/2014/main" id="{B82730E0-3ECD-4E39-A011-715DA6859831}"/>
              </a:ext>
            </a:extLst>
          </p:cNvPr>
          <p:cNvSpPr>
            <a:spLocks noGrp="1"/>
          </p:cNvSpPr>
          <p:nvPr>
            <p:ph type="dt" sz="half" idx="10"/>
          </p:nvPr>
        </p:nvSpPr>
        <p:spPr/>
        <p:txBody>
          <a:bodyPr/>
          <a:lstStyle>
            <a:lvl1pPr>
              <a:defRPr/>
            </a:lvl1pPr>
          </a:lstStyle>
          <a:p>
            <a:endParaRPr lang="en-US" altLang="zh-CN"/>
          </a:p>
        </p:txBody>
      </p:sp>
      <p:sp>
        <p:nvSpPr>
          <p:cNvPr id="7" name="Footer Placeholder 5">
            <a:extLst>
              <a:ext uri="{FF2B5EF4-FFF2-40B4-BE49-F238E27FC236}">
                <a16:creationId xmlns:a16="http://schemas.microsoft.com/office/drawing/2014/main" id="{5F562C41-65B9-4325-9935-ADDEDA708EFB}"/>
              </a:ext>
            </a:extLst>
          </p:cNvPr>
          <p:cNvSpPr>
            <a:spLocks noGrp="1"/>
          </p:cNvSpPr>
          <p:nvPr>
            <p:ph type="ftr" sz="quarter" idx="11"/>
          </p:nvPr>
        </p:nvSpPr>
        <p:spPr/>
        <p:txBody>
          <a:bodyPr/>
          <a:lstStyle>
            <a:lvl1pPr>
              <a:defRPr/>
            </a:lvl1pPr>
          </a:lstStyle>
          <a:p>
            <a:endParaRPr lang="en-US" altLang="zh-CN"/>
          </a:p>
        </p:txBody>
      </p:sp>
      <p:sp>
        <p:nvSpPr>
          <p:cNvPr id="8" name="Slide Number Placeholder 6">
            <a:extLst>
              <a:ext uri="{FF2B5EF4-FFF2-40B4-BE49-F238E27FC236}">
                <a16:creationId xmlns:a16="http://schemas.microsoft.com/office/drawing/2014/main" id="{B08B5E9A-78A6-465B-BD4B-38B51282763A}"/>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94892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A74C80F-A925-4B7D-8F0C-686724C7F35F}"/>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6">
            <a:extLst>
              <a:ext uri="{FF2B5EF4-FFF2-40B4-BE49-F238E27FC236}">
                <a16:creationId xmlns:a16="http://schemas.microsoft.com/office/drawing/2014/main" id="{D836AD89-11CD-48B1-BC75-4B598BD8CA99}"/>
              </a:ext>
            </a:extLst>
          </p:cNvPr>
          <p:cNvSpPr>
            <a:spLocks noGrp="1"/>
          </p:cNvSpPr>
          <p:nvPr>
            <p:ph type="dt" sz="half" idx="10"/>
          </p:nvPr>
        </p:nvSpPr>
        <p:spPr/>
        <p:txBody>
          <a:bodyPr/>
          <a:lstStyle>
            <a:lvl1pPr>
              <a:defRPr/>
            </a:lvl1pPr>
          </a:lstStyle>
          <a:p>
            <a:endParaRPr lang="en-US" altLang="zh-CN"/>
          </a:p>
        </p:txBody>
      </p:sp>
      <p:sp>
        <p:nvSpPr>
          <p:cNvPr id="9" name="Footer Placeholder 7">
            <a:extLst>
              <a:ext uri="{FF2B5EF4-FFF2-40B4-BE49-F238E27FC236}">
                <a16:creationId xmlns:a16="http://schemas.microsoft.com/office/drawing/2014/main" id="{513CD1B2-CC7F-46F4-9642-BE477189A694}"/>
              </a:ext>
            </a:extLst>
          </p:cNvPr>
          <p:cNvSpPr>
            <a:spLocks noGrp="1"/>
          </p:cNvSpPr>
          <p:nvPr>
            <p:ph type="ftr" sz="quarter" idx="11"/>
          </p:nvPr>
        </p:nvSpPr>
        <p:spPr/>
        <p:txBody>
          <a:bodyPr/>
          <a:lstStyle>
            <a:lvl1pPr>
              <a:defRPr/>
            </a:lvl1pPr>
          </a:lstStyle>
          <a:p>
            <a:endParaRPr lang="en-US" altLang="zh-CN"/>
          </a:p>
        </p:txBody>
      </p:sp>
      <p:sp>
        <p:nvSpPr>
          <p:cNvPr id="10" name="Slide Number Placeholder 8">
            <a:extLst>
              <a:ext uri="{FF2B5EF4-FFF2-40B4-BE49-F238E27FC236}">
                <a16:creationId xmlns:a16="http://schemas.microsoft.com/office/drawing/2014/main" id="{9ED2359A-48E3-4871-8ED1-65672CD01F1B}"/>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1223308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43377B40-E7A1-43D8-BCDC-B6F48E9316FB}"/>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Date Placeholder 2">
            <a:extLst>
              <a:ext uri="{FF2B5EF4-FFF2-40B4-BE49-F238E27FC236}">
                <a16:creationId xmlns:a16="http://schemas.microsoft.com/office/drawing/2014/main" id="{442B4D78-1107-4286-A81F-F82D06A04419}"/>
              </a:ext>
            </a:extLst>
          </p:cNvPr>
          <p:cNvSpPr>
            <a:spLocks noGrp="1"/>
          </p:cNvSpPr>
          <p:nvPr>
            <p:ph type="dt" sz="half" idx="10"/>
          </p:nvPr>
        </p:nvSpPr>
        <p:spPr/>
        <p:txBody>
          <a:bodyPr/>
          <a:lstStyle>
            <a:lvl1pPr>
              <a:defRPr/>
            </a:lvl1pPr>
          </a:lstStyle>
          <a:p>
            <a:endParaRPr lang="en-US" altLang="zh-CN"/>
          </a:p>
        </p:txBody>
      </p:sp>
      <p:sp>
        <p:nvSpPr>
          <p:cNvPr id="5" name="Footer Placeholder 3">
            <a:extLst>
              <a:ext uri="{FF2B5EF4-FFF2-40B4-BE49-F238E27FC236}">
                <a16:creationId xmlns:a16="http://schemas.microsoft.com/office/drawing/2014/main" id="{B59E98F5-1B7D-47BF-834F-4B9B7F9106C7}"/>
              </a:ext>
            </a:extLst>
          </p:cNvPr>
          <p:cNvSpPr>
            <a:spLocks noGrp="1"/>
          </p:cNvSpPr>
          <p:nvPr>
            <p:ph type="ftr" sz="quarter" idx="11"/>
          </p:nvPr>
        </p:nvSpPr>
        <p:spPr/>
        <p:txBody>
          <a:bodyPr/>
          <a:lstStyle>
            <a:lvl1pPr>
              <a:defRPr/>
            </a:lvl1pPr>
          </a:lstStyle>
          <a:p>
            <a:endParaRPr lang="en-US" altLang="zh-CN"/>
          </a:p>
        </p:txBody>
      </p:sp>
      <p:sp>
        <p:nvSpPr>
          <p:cNvPr id="6" name="Slide Number Placeholder 4">
            <a:extLst>
              <a:ext uri="{FF2B5EF4-FFF2-40B4-BE49-F238E27FC236}">
                <a16:creationId xmlns:a16="http://schemas.microsoft.com/office/drawing/2014/main" id="{75F2627B-66F7-41C2-A320-E93BCA7A8A61}"/>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704301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400B4D6-3085-4240-9E01-98FB4DB6C1FD}"/>
              </a:ext>
            </a:extLst>
          </p:cNvPr>
          <p:cNvSpPr>
            <a:spLocks noGrp="1"/>
          </p:cNvSpPr>
          <p:nvPr>
            <p:ph type="dt" sz="half" idx="10"/>
          </p:nvPr>
        </p:nvSpPr>
        <p:spPr/>
        <p:txBody>
          <a:bodyPr/>
          <a:lstStyle>
            <a:lvl1pPr>
              <a:defRPr/>
            </a:lvl1pPr>
          </a:lstStyle>
          <a:p>
            <a:endParaRPr lang="en-US" altLang="zh-CN"/>
          </a:p>
        </p:txBody>
      </p:sp>
      <p:sp>
        <p:nvSpPr>
          <p:cNvPr id="3" name="Footer Placeholder 4">
            <a:extLst>
              <a:ext uri="{FF2B5EF4-FFF2-40B4-BE49-F238E27FC236}">
                <a16:creationId xmlns:a16="http://schemas.microsoft.com/office/drawing/2014/main" id="{6C611F8E-17AE-4591-BDFB-E40A734937C9}"/>
              </a:ext>
            </a:extLst>
          </p:cNvPr>
          <p:cNvSpPr>
            <a:spLocks noGrp="1"/>
          </p:cNvSpPr>
          <p:nvPr>
            <p:ph type="ftr" sz="quarter" idx="11"/>
          </p:nvPr>
        </p:nvSpPr>
        <p:spPr/>
        <p:txBody>
          <a:bodyPr/>
          <a:lstStyle>
            <a:lvl1pPr>
              <a:defRPr/>
            </a:lvl1pPr>
          </a:lstStyle>
          <a:p>
            <a:endParaRPr lang="en-US" altLang="zh-CN"/>
          </a:p>
        </p:txBody>
      </p:sp>
      <p:sp>
        <p:nvSpPr>
          <p:cNvPr id="4" name="Slide Number Placeholder 5">
            <a:extLst>
              <a:ext uri="{FF2B5EF4-FFF2-40B4-BE49-F238E27FC236}">
                <a16:creationId xmlns:a16="http://schemas.microsoft.com/office/drawing/2014/main" id="{7327149F-D758-4EB8-B472-708AFE793D41}"/>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15822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837D41D-891E-472C-93CE-63844A09EF93}"/>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C73347ED-D0F7-479D-8FD6-56395CE16874}"/>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9ED73703-9E07-4D26-8E1A-7C3DB62E8251}"/>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373513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BE23B00C-A3E2-4082-9681-CCEFE4F58279}"/>
              </a:ext>
            </a:extLst>
          </p:cNvPr>
          <p:cNvSpPr>
            <a:spLocks noChangeAspect="1"/>
          </p:cNvSpPr>
          <p:nvPr/>
        </p:nvSpPr>
        <p:spPr>
          <a:xfrm>
            <a:off x="452438" y="5141913"/>
            <a:ext cx="8239125" cy="12747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6399" y="601200"/>
            <a:ext cx="8240400" cy="4204800"/>
          </a:xfrm>
        </p:spPr>
        <p:txBody>
          <a:bodyP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305617" y="5262295"/>
            <a:ext cx="4265327" cy="689515"/>
          </a:xfrm>
        </p:spPr>
        <p:txBody>
          <a:bodyP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Date Placeholder 4">
            <a:extLst>
              <a:ext uri="{FF2B5EF4-FFF2-40B4-BE49-F238E27FC236}">
                <a16:creationId xmlns:a16="http://schemas.microsoft.com/office/drawing/2014/main" id="{038DE053-B430-439D-A047-556344AB4637}"/>
              </a:ext>
            </a:extLst>
          </p:cNvPr>
          <p:cNvSpPr>
            <a:spLocks noGrp="1"/>
          </p:cNvSpPr>
          <p:nvPr>
            <p:ph type="dt" sz="half" idx="10"/>
          </p:nvPr>
        </p:nvSpPr>
        <p:spPr/>
        <p:txBody>
          <a:bodyPr/>
          <a:lstStyle>
            <a:lvl1pPr>
              <a:defRPr>
                <a:solidFill>
                  <a:srgbClr val="9F296B"/>
                </a:solidFill>
              </a:defRPr>
            </a:lvl1pPr>
          </a:lstStyle>
          <a:p>
            <a:endParaRPr lang="en-US" altLang="zh-CN"/>
          </a:p>
        </p:txBody>
      </p:sp>
      <p:sp>
        <p:nvSpPr>
          <p:cNvPr id="7" name="Footer Placeholder 5">
            <a:extLst>
              <a:ext uri="{FF2B5EF4-FFF2-40B4-BE49-F238E27FC236}">
                <a16:creationId xmlns:a16="http://schemas.microsoft.com/office/drawing/2014/main" id="{A53651E1-80F1-48B8-8AE3-BFF4841567B9}"/>
              </a:ext>
            </a:extLst>
          </p:cNvPr>
          <p:cNvSpPr>
            <a:spLocks noGrp="1"/>
          </p:cNvSpPr>
          <p:nvPr>
            <p:ph type="ftr" sz="quarter" idx="11"/>
          </p:nvPr>
        </p:nvSpPr>
        <p:spPr/>
        <p:txBody>
          <a:bodyPr/>
          <a:lstStyle>
            <a:lvl1pPr>
              <a:defRPr>
                <a:solidFill>
                  <a:srgbClr val="9F296B"/>
                </a:solidFill>
              </a:defRPr>
            </a:lvl1pPr>
          </a:lstStyle>
          <a:p>
            <a:endParaRPr lang="en-US" altLang="zh-CN"/>
          </a:p>
        </p:txBody>
      </p:sp>
      <p:sp>
        <p:nvSpPr>
          <p:cNvPr id="8" name="Slide Number Placeholder 6">
            <a:extLst>
              <a:ext uri="{FF2B5EF4-FFF2-40B4-BE49-F238E27FC236}">
                <a16:creationId xmlns:a16="http://schemas.microsoft.com/office/drawing/2014/main" id="{4904AC38-5ED9-486D-B291-F7DD38A3E89F}"/>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3725814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8093" y="599725"/>
            <a:ext cx="8238706"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3">
            <a:extLst>
              <a:ext uri="{FF2B5EF4-FFF2-40B4-BE49-F238E27FC236}">
                <a16:creationId xmlns:a16="http://schemas.microsoft.com/office/drawing/2014/main" id="{A6C8733C-09D3-4376-98E5-1B0C54BF581F}"/>
              </a:ext>
            </a:extLst>
          </p:cNvPr>
          <p:cNvSpPr>
            <a:spLocks noGrp="1"/>
          </p:cNvSpPr>
          <p:nvPr>
            <p:ph type="dt" sz="half" idx="10"/>
          </p:nvPr>
        </p:nvSpPr>
        <p:spPr/>
        <p:txBody>
          <a:bodyPr/>
          <a:lstStyle>
            <a:lvl1pPr>
              <a:defRPr/>
            </a:lvl1pPr>
          </a:lstStyle>
          <a:p>
            <a:endParaRPr lang="en-US" altLang="zh-CN"/>
          </a:p>
        </p:txBody>
      </p:sp>
      <p:sp>
        <p:nvSpPr>
          <p:cNvPr id="6" name="Footer Placeholder 4">
            <a:extLst>
              <a:ext uri="{FF2B5EF4-FFF2-40B4-BE49-F238E27FC236}">
                <a16:creationId xmlns:a16="http://schemas.microsoft.com/office/drawing/2014/main" id="{67573369-5F43-419C-A089-F2FB3919C087}"/>
              </a:ext>
            </a:extLst>
          </p:cNvPr>
          <p:cNvSpPr>
            <a:spLocks noGrp="1"/>
          </p:cNvSpPr>
          <p:nvPr>
            <p:ph type="ftr" sz="quarter" idx="11"/>
          </p:nvPr>
        </p:nvSpPr>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A6E6C0D8-1176-445D-8AB3-E339C6E3AC97}"/>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3516426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7A13D59-51C9-495C-90F7-72CB9EB3899A}"/>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C59429DD-4D52-4E56-ADBB-41A084F5BDA9}"/>
              </a:ext>
            </a:extLst>
          </p:cNvPr>
          <p:cNvSpPr>
            <a:spLocks noGrp="1"/>
          </p:cNvSpPr>
          <p:nvPr>
            <p:ph type="dt" sz="half" idx="10"/>
          </p:nvPr>
        </p:nvSpPr>
        <p:spPr/>
        <p:txBody>
          <a:bodyPr/>
          <a:lstStyle>
            <a:lvl1pPr>
              <a:defRPr/>
            </a:lvl1pPr>
          </a:lstStyle>
          <a:p>
            <a:endParaRPr lang="en-US" altLang="zh-CN"/>
          </a:p>
        </p:txBody>
      </p:sp>
      <p:sp>
        <p:nvSpPr>
          <p:cNvPr id="6" name="Footer Placeholder 4">
            <a:extLst>
              <a:ext uri="{FF2B5EF4-FFF2-40B4-BE49-F238E27FC236}">
                <a16:creationId xmlns:a16="http://schemas.microsoft.com/office/drawing/2014/main" id="{97C377A0-61BA-4EF3-914A-B6C9AF084AFD}"/>
              </a:ext>
            </a:extLst>
          </p:cNvPr>
          <p:cNvSpPr>
            <a:spLocks noGrp="1"/>
          </p:cNvSpPr>
          <p:nvPr>
            <p:ph type="ftr" sz="quarter" idx="11"/>
          </p:nvPr>
        </p:nvSpPr>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FF621B6D-207B-4C48-B461-5784BC2ABBD3}"/>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489998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0266BF3-4818-4D48-A8C5-94D09D8EA461}"/>
              </a:ext>
            </a:extLst>
          </p:cNvPr>
          <p:cNvSpPr>
            <a:spLocks noChangeAspect="1"/>
          </p:cNvSpPr>
          <p:nvPr/>
        </p:nvSpPr>
        <p:spPr>
          <a:xfrm>
            <a:off x="6629400" y="600075"/>
            <a:ext cx="2057400" cy="5816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9774F917-976F-44C1-ABE7-7FA61DB8351D}"/>
              </a:ext>
            </a:extLst>
          </p:cNvPr>
          <p:cNvSpPr>
            <a:spLocks noGrp="1"/>
          </p:cNvSpPr>
          <p:nvPr>
            <p:ph type="dt" sz="half" idx="10"/>
          </p:nvPr>
        </p:nvSpPr>
        <p:spPr>
          <a:xfrm>
            <a:off x="6745288" y="5956300"/>
            <a:ext cx="947737" cy="365125"/>
          </a:xfrm>
        </p:spPr>
        <p:txBody>
          <a:bodyPr/>
          <a:lstStyle>
            <a:lvl1pPr>
              <a:defRPr>
                <a:solidFill>
                  <a:srgbClr val="9F296B"/>
                </a:solidFill>
              </a:defRPr>
            </a:lvl1pPr>
          </a:lstStyle>
          <a:p>
            <a:endParaRPr lang="en-US" altLang="zh-CN"/>
          </a:p>
        </p:txBody>
      </p:sp>
      <p:sp>
        <p:nvSpPr>
          <p:cNvPr id="6" name="Footer Placeholder 4">
            <a:extLst>
              <a:ext uri="{FF2B5EF4-FFF2-40B4-BE49-F238E27FC236}">
                <a16:creationId xmlns:a16="http://schemas.microsoft.com/office/drawing/2014/main" id="{56096EEB-181A-41EA-B6E1-D03ECAE303B1}"/>
              </a:ext>
            </a:extLst>
          </p:cNvPr>
          <p:cNvSpPr>
            <a:spLocks noGrp="1"/>
          </p:cNvSpPr>
          <p:nvPr>
            <p:ph type="ftr" sz="quarter" idx="11"/>
          </p:nvPr>
        </p:nvSpPr>
        <p:spPr>
          <a:xfrm>
            <a:off x="581025" y="5951538"/>
            <a:ext cx="5922963" cy="365125"/>
          </a:xfrm>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EC39067B-680B-499D-B9E0-2980C56D0EC9}"/>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1736889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16050" y="274638"/>
            <a:ext cx="7256463" cy="1143000"/>
          </a:xfrm>
        </p:spPr>
        <p:txBody>
          <a:bodyPr/>
          <a:lstStyle/>
          <a:p>
            <a:r>
              <a:rPr lang="en-US"/>
              <a:t>Click to edit Master title style</a:t>
            </a:r>
          </a:p>
        </p:txBody>
      </p:sp>
      <p:sp>
        <p:nvSpPr>
          <p:cNvPr id="3" name="Table Placeholder 2"/>
          <p:cNvSpPr>
            <a:spLocks noGrp="1"/>
          </p:cNvSpPr>
          <p:nvPr>
            <p:ph type="tbl" idx="1"/>
          </p:nvPr>
        </p:nvSpPr>
        <p:spPr>
          <a:xfrm>
            <a:off x="1416050" y="1600200"/>
            <a:ext cx="7270750" cy="4524375"/>
          </a:xfrm>
        </p:spPr>
        <p:txBody>
          <a:bodyPr rtlCol="0">
            <a:normAutofit/>
          </a:bodyPr>
          <a:lstStyle/>
          <a:p>
            <a:pPr lvl="0"/>
            <a:endParaRPr lang="en-US" noProof="0"/>
          </a:p>
        </p:txBody>
      </p:sp>
      <p:sp>
        <p:nvSpPr>
          <p:cNvPr id="4" name="Rectangle 5">
            <a:extLst>
              <a:ext uri="{FF2B5EF4-FFF2-40B4-BE49-F238E27FC236}">
                <a16:creationId xmlns:a16="http://schemas.microsoft.com/office/drawing/2014/main" id="{CECF1ACB-EF73-4D5F-ADE4-24ED176697C7}"/>
              </a:ext>
            </a:extLst>
          </p:cNvPr>
          <p:cNvSpPr>
            <a:spLocks noGrp="1" noChangeArrowheads="1"/>
          </p:cNvSpPr>
          <p:nvPr>
            <p:ph type="dt" sz="half" idx="10"/>
          </p:nvPr>
        </p:nvSpPr>
        <p:spPr/>
        <p:txBody>
          <a:bodyPr/>
          <a:lstStyle>
            <a:lvl1pPr>
              <a:defRPr/>
            </a:lvl1pPr>
          </a:lstStyle>
          <a:p>
            <a:endParaRPr lang="en-US" altLang="zh-CN"/>
          </a:p>
        </p:txBody>
      </p:sp>
      <p:sp>
        <p:nvSpPr>
          <p:cNvPr id="5" name="Rectangle 6">
            <a:extLst>
              <a:ext uri="{FF2B5EF4-FFF2-40B4-BE49-F238E27FC236}">
                <a16:creationId xmlns:a16="http://schemas.microsoft.com/office/drawing/2014/main" id="{12F0BD2C-25F2-4630-AE6E-882A09BD6BB9}"/>
              </a:ext>
            </a:extLst>
          </p:cNvPr>
          <p:cNvSpPr>
            <a:spLocks noGrp="1" noChangeArrowheads="1"/>
          </p:cNvSpPr>
          <p:nvPr>
            <p:ph type="ftr" sz="quarter" idx="11"/>
          </p:nvPr>
        </p:nvSpPr>
        <p:spPr/>
        <p:txBody>
          <a:bodyPr/>
          <a:lstStyle>
            <a:lvl1pPr>
              <a:defRPr/>
            </a:lvl1pPr>
          </a:lstStyle>
          <a:p>
            <a:endParaRPr lang="en-US" altLang="zh-CN"/>
          </a:p>
        </p:txBody>
      </p:sp>
      <p:sp>
        <p:nvSpPr>
          <p:cNvPr id="6" name="Rectangle 7">
            <a:extLst>
              <a:ext uri="{FF2B5EF4-FFF2-40B4-BE49-F238E27FC236}">
                <a16:creationId xmlns:a16="http://schemas.microsoft.com/office/drawing/2014/main" id="{40481264-CF57-4579-8722-FBCA19A15E7F}"/>
              </a:ext>
            </a:extLst>
          </p:cNvPr>
          <p:cNvSpPr>
            <a:spLocks noGrp="1" noChangeArrowheads="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308455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4C63E6E6-A5A8-4BA6-B4FB-E78D88425EDE}"/>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FC5B9430-C6C6-48D9-9EF0-E199E12431C5}"/>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5553D4E4-BD2E-49C2-A66C-9370BBFEF916}"/>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32394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6050" y="1600200"/>
            <a:ext cx="35591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27625" y="1600200"/>
            <a:ext cx="35591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884E11B-B7F8-49E1-B38B-1FE46BABF9D6}"/>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6E36C2F1-1F87-4F26-B221-DC99E5D9AE03}"/>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7">
            <a:extLst>
              <a:ext uri="{FF2B5EF4-FFF2-40B4-BE49-F238E27FC236}">
                <a16:creationId xmlns:a16="http://schemas.microsoft.com/office/drawing/2014/main" id="{D45822FD-7724-4F86-A018-325A277236F5}"/>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48164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A39A82F6-AB05-438B-96F6-3A9C0470C270}"/>
              </a:ext>
            </a:extLst>
          </p:cNvPr>
          <p:cNvSpPr>
            <a:spLocks noGrp="1" noChangeArrowheads="1"/>
          </p:cNvSpPr>
          <p:nvPr>
            <p:ph type="dt" sz="half" idx="10"/>
          </p:nvPr>
        </p:nvSpPr>
        <p:spPr>
          <a:ln/>
        </p:spPr>
        <p:txBody>
          <a:bodyPr/>
          <a:lstStyle>
            <a:lvl1pPr>
              <a:defRPr/>
            </a:lvl1pPr>
          </a:lstStyle>
          <a:p>
            <a:endParaRPr lang="en-US" altLang="zh-CN"/>
          </a:p>
        </p:txBody>
      </p:sp>
      <p:sp>
        <p:nvSpPr>
          <p:cNvPr id="8" name="Rectangle 6">
            <a:extLst>
              <a:ext uri="{FF2B5EF4-FFF2-40B4-BE49-F238E27FC236}">
                <a16:creationId xmlns:a16="http://schemas.microsoft.com/office/drawing/2014/main" id="{4FBF094A-DC10-4579-9193-D8C4F71E0462}"/>
              </a:ext>
            </a:extLst>
          </p:cNvPr>
          <p:cNvSpPr>
            <a:spLocks noGrp="1" noChangeArrowheads="1"/>
          </p:cNvSpPr>
          <p:nvPr>
            <p:ph type="ftr" sz="quarter" idx="11"/>
          </p:nvPr>
        </p:nvSpPr>
        <p:spPr>
          <a:ln/>
        </p:spPr>
        <p:txBody>
          <a:bodyPr/>
          <a:lstStyle>
            <a:lvl1pPr>
              <a:defRPr/>
            </a:lvl1pPr>
          </a:lstStyle>
          <a:p>
            <a:endParaRPr lang="en-US" altLang="zh-CN"/>
          </a:p>
        </p:txBody>
      </p:sp>
      <p:sp>
        <p:nvSpPr>
          <p:cNvPr id="9" name="Rectangle 7">
            <a:extLst>
              <a:ext uri="{FF2B5EF4-FFF2-40B4-BE49-F238E27FC236}">
                <a16:creationId xmlns:a16="http://schemas.microsoft.com/office/drawing/2014/main" id="{6E9E1FC7-BA88-4DE9-9F7A-30ADDB5F7AE3}"/>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70347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E3843F67-37B3-4368-B1C3-5F9416732505}"/>
              </a:ext>
            </a:extLst>
          </p:cNvPr>
          <p:cNvSpPr>
            <a:spLocks noGrp="1" noChangeArrowheads="1"/>
          </p:cNvSpPr>
          <p:nvPr>
            <p:ph type="dt" sz="half" idx="10"/>
          </p:nvPr>
        </p:nvSpPr>
        <p:spPr>
          <a:ln/>
        </p:spPr>
        <p:txBody>
          <a:bodyPr/>
          <a:lstStyle>
            <a:lvl1pPr>
              <a:defRPr/>
            </a:lvl1pPr>
          </a:lstStyle>
          <a:p>
            <a:endParaRPr lang="en-US" altLang="zh-CN"/>
          </a:p>
        </p:txBody>
      </p:sp>
      <p:sp>
        <p:nvSpPr>
          <p:cNvPr id="4" name="Rectangle 6">
            <a:extLst>
              <a:ext uri="{FF2B5EF4-FFF2-40B4-BE49-F238E27FC236}">
                <a16:creationId xmlns:a16="http://schemas.microsoft.com/office/drawing/2014/main" id="{E4C1B649-6B44-4A40-9377-DB8E8CFBA1D7}"/>
              </a:ext>
            </a:extLst>
          </p:cNvPr>
          <p:cNvSpPr>
            <a:spLocks noGrp="1" noChangeArrowheads="1"/>
          </p:cNvSpPr>
          <p:nvPr>
            <p:ph type="ftr" sz="quarter" idx="11"/>
          </p:nvPr>
        </p:nvSpPr>
        <p:spPr>
          <a:ln/>
        </p:spPr>
        <p:txBody>
          <a:bodyPr/>
          <a:lstStyle>
            <a:lvl1pPr>
              <a:defRPr/>
            </a:lvl1pPr>
          </a:lstStyle>
          <a:p>
            <a:endParaRPr lang="en-US" altLang="zh-CN"/>
          </a:p>
        </p:txBody>
      </p:sp>
      <p:sp>
        <p:nvSpPr>
          <p:cNvPr id="5" name="Rectangle 7">
            <a:extLst>
              <a:ext uri="{FF2B5EF4-FFF2-40B4-BE49-F238E27FC236}">
                <a16:creationId xmlns:a16="http://schemas.microsoft.com/office/drawing/2014/main" id="{5E94A941-59D6-4FB0-AFD4-3E2F61B376D0}"/>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2132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5E84359B-BA9E-4806-8894-3D14FC81BCB4}"/>
              </a:ext>
            </a:extLst>
          </p:cNvPr>
          <p:cNvSpPr>
            <a:spLocks noGrp="1" noChangeArrowheads="1"/>
          </p:cNvSpPr>
          <p:nvPr>
            <p:ph type="dt" sz="half" idx="10"/>
          </p:nvPr>
        </p:nvSpPr>
        <p:spPr>
          <a:ln/>
        </p:spPr>
        <p:txBody>
          <a:bodyPr/>
          <a:lstStyle>
            <a:lvl1pPr>
              <a:defRPr/>
            </a:lvl1pPr>
          </a:lstStyle>
          <a:p>
            <a:endParaRPr lang="en-US" altLang="zh-CN"/>
          </a:p>
        </p:txBody>
      </p:sp>
      <p:sp>
        <p:nvSpPr>
          <p:cNvPr id="3" name="Rectangle 6">
            <a:extLst>
              <a:ext uri="{FF2B5EF4-FFF2-40B4-BE49-F238E27FC236}">
                <a16:creationId xmlns:a16="http://schemas.microsoft.com/office/drawing/2014/main" id="{5DD8386D-BB94-4497-A13E-CF892BC32AE7}"/>
              </a:ext>
            </a:extLst>
          </p:cNvPr>
          <p:cNvSpPr>
            <a:spLocks noGrp="1" noChangeArrowheads="1"/>
          </p:cNvSpPr>
          <p:nvPr>
            <p:ph type="ftr" sz="quarter" idx="11"/>
          </p:nvPr>
        </p:nvSpPr>
        <p:spPr>
          <a:ln/>
        </p:spPr>
        <p:txBody>
          <a:bodyPr/>
          <a:lstStyle>
            <a:lvl1pPr>
              <a:defRPr/>
            </a:lvl1pPr>
          </a:lstStyle>
          <a:p>
            <a:endParaRPr lang="en-US" altLang="zh-CN"/>
          </a:p>
        </p:txBody>
      </p:sp>
      <p:sp>
        <p:nvSpPr>
          <p:cNvPr id="4" name="Rectangle 7">
            <a:extLst>
              <a:ext uri="{FF2B5EF4-FFF2-40B4-BE49-F238E27FC236}">
                <a16:creationId xmlns:a16="http://schemas.microsoft.com/office/drawing/2014/main" id="{84959231-951D-4089-BD6B-3D82587BC022}"/>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410053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0B1CB249-0040-4A7E-8EA2-2577F02A1A4D}"/>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8FB81406-E36E-40D4-BB14-2D8DF3A3F16A}"/>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7">
            <a:extLst>
              <a:ext uri="{FF2B5EF4-FFF2-40B4-BE49-F238E27FC236}">
                <a16:creationId xmlns:a16="http://schemas.microsoft.com/office/drawing/2014/main" id="{F0EAFCBB-70C9-4729-8665-BD5D5C57437E}"/>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261735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A992F9CE-A8A0-4442-8C8B-76AE0FED1819}"/>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F1B114AA-496D-4749-806B-70E91CAB6165}"/>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7">
            <a:extLst>
              <a:ext uri="{FF2B5EF4-FFF2-40B4-BE49-F238E27FC236}">
                <a16:creationId xmlns:a16="http://schemas.microsoft.com/office/drawing/2014/main" id="{98DBA757-C7A4-4CC1-A3E1-252993C55310}"/>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39906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CC2C7E7-5E37-4C44-A328-EF05A175918B}"/>
              </a:ext>
            </a:extLst>
          </p:cNvPr>
          <p:cNvSpPr>
            <a:spLocks noGrp="1" noChangeArrowheads="1"/>
          </p:cNvSpPr>
          <p:nvPr>
            <p:ph type="title"/>
          </p:nvPr>
        </p:nvSpPr>
        <p:spPr bwMode="auto">
          <a:xfrm>
            <a:off x="1416050" y="274638"/>
            <a:ext cx="72564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en-US" altLang="zh-CN"/>
              <a:t>Click to edit Master title style</a:t>
            </a:r>
          </a:p>
        </p:txBody>
      </p:sp>
      <p:sp>
        <p:nvSpPr>
          <p:cNvPr id="1027" name="Rectangle 4">
            <a:extLst>
              <a:ext uri="{FF2B5EF4-FFF2-40B4-BE49-F238E27FC236}">
                <a16:creationId xmlns:a16="http://schemas.microsoft.com/office/drawing/2014/main" id="{D3A67DC5-3B7A-4324-A5A3-90117C04D360}"/>
              </a:ext>
            </a:extLst>
          </p:cNvPr>
          <p:cNvSpPr>
            <a:spLocks noGrp="1" noChangeArrowheads="1"/>
          </p:cNvSpPr>
          <p:nvPr>
            <p:ph type="body" idx="1"/>
          </p:nvPr>
        </p:nvSpPr>
        <p:spPr bwMode="auto">
          <a:xfrm>
            <a:off x="1416050" y="1600200"/>
            <a:ext cx="72707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39269" name="Rectangle 5">
            <a:extLst>
              <a:ext uri="{FF2B5EF4-FFF2-40B4-BE49-F238E27FC236}">
                <a16:creationId xmlns:a16="http://schemas.microsoft.com/office/drawing/2014/main" id="{F2F76EE5-B753-4CA7-8C3D-1B8C2F7A90E5}"/>
              </a:ext>
            </a:extLst>
          </p:cNvPr>
          <p:cNvSpPr>
            <a:spLocks noGrp="1" noChangeArrowheads="1"/>
          </p:cNvSpPr>
          <p:nvPr>
            <p:ph type="dt" sz="half" idx="2"/>
          </p:nvPr>
        </p:nvSpPr>
        <p:spPr bwMode="auto">
          <a:xfrm>
            <a:off x="457200" y="6243638"/>
            <a:ext cx="2133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eaLnBrk="1" hangingPunct="1">
              <a:defRPr sz="1400">
                <a:ea typeface="宋体" panose="02010600030101010101" pitchFamily="2" charset="-122"/>
              </a:defRPr>
            </a:lvl1pPr>
          </a:lstStyle>
          <a:p>
            <a:endParaRPr lang="en-US" altLang="zh-CN"/>
          </a:p>
        </p:txBody>
      </p:sp>
      <p:sp>
        <p:nvSpPr>
          <p:cNvPr id="139270" name="Rectangle 6">
            <a:extLst>
              <a:ext uri="{FF2B5EF4-FFF2-40B4-BE49-F238E27FC236}">
                <a16:creationId xmlns:a16="http://schemas.microsoft.com/office/drawing/2014/main" id="{46475401-FE71-4C79-9F34-06453E1C50F1}"/>
              </a:ext>
            </a:extLst>
          </p:cNvPr>
          <p:cNvSpPr>
            <a:spLocks noGrp="1" noChangeArrowheads="1"/>
          </p:cNvSpPr>
          <p:nvPr>
            <p:ph type="ftr" sz="quarter" idx="3"/>
          </p:nvPr>
        </p:nvSpPr>
        <p:spPr bwMode="auto">
          <a:xfrm>
            <a:off x="3124200" y="6243638"/>
            <a:ext cx="2895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ctr" eaLnBrk="1" hangingPunct="1">
              <a:defRPr sz="1400">
                <a:ea typeface="宋体" panose="02010600030101010101" pitchFamily="2" charset="-122"/>
              </a:defRPr>
            </a:lvl1pPr>
          </a:lstStyle>
          <a:p>
            <a:endParaRPr lang="en-US" altLang="zh-CN"/>
          </a:p>
        </p:txBody>
      </p:sp>
      <p:sp>
        <p:nvSpPr>
          <p:cNvPr id="139271" name="Rectangle 7">
            <a:extLst>
              <a:ext uri="{FF2B5EF4-FFF2-40B4-BE49-F238E27FC236}">
                <a16:creationId xmlns:a16="http://schemas.microsoft.com/office/drawing/2014/main" id="{9DDCCC86-DBEA-45EF-B796-4489F4E6F4FF}"/>
              </a:ext>
            </a:extLst>
          </p:cNvPr>
          <p:cNvSpPr>
            <a:spLocks noGrp="1" noChangeArrowheads="1"/>
          </p:cNvSpPr>
          <p:nvPr>
            <p:ph type="sldNum" sz="quarter" idx="4"/>
          </p:nvPr>
        </p:nvSpPr>
        <p:spPr bwMode="auto">
          <a:xfrm>
            <a:off x="6553200" y="6243638"/>
            <a:ext cx="2133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ea typeface="宋体" panose="02010600030101010101" pitchFamily="2"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4538" indent="-287338"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330D3B-1C83-4031-AD79-A191AB011854}"/>
              </a:ext>
            </a:extLst>
          </p:cNvPr>
          <p:cNvSpPr>
            <a:spLocks noGrp="1"/>
          </p:cNvSpPr>
          <p:nvPr>
            <p:ph type="title"/>
          </p:nvPr>
        </p:nvSpPr>
        <p:spPr>
          <a:xfrm>
            <a:off x="581025" y="687388"/>
            <a:ext cx="7989888" cy="1082675"/>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2051" name="Text Placeholder 2">
            <a:extLst>
              <a:ext uri="{FF2B5EF4-FFF2-40B4-BE49-F238E27FC236}">
                <a16:creationId xmlns:a16="http://schemas.microsoft.com/office/drawing/2014/main" id="{BD8AA193-AA6B-4235-B45A-39BF5DFFD52C}"/>
              </a:ext>
            </a:extLst>
          </p:cNvPr>
          <p:cNvSpPr>
            <a:spLocks noGrp="1" noChangeArrowheads="1"/>
          </p:cNvSpPr>
          <p:nvPr>
            <p:ph type="body" idx="1"/>
          </p:nvPr>
        </p:nvSpPr>
        <p:spPr bwMode="auto">
          <a:xfrm>
            <a:off x="581025" y="2227263"/>
            <a:ext cx="7989888"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3867727F-4BE9-47E3-8546-90622D93C393}"/>
              </a:ext>
            </a:extLst>
          </p:cNvPr>
          <p:cNvSpPr>
            <a:spLocks noGrp="1"/>
          </p:cNvSpPr>
          <p:nvPr>
            <p:ph type="dt" sz="half" idx="2"/>
          </p:nvPr>
        </p:nvSpPr>
        <p:spPr>
          <a:xfrm>
            <a:off x="5559425" y="595630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2"/>
                </a:solidFill>
                <a:ea typeface="宋体" panose="02010600030101010101" pitchFamily="2" charset="-122"/>
              </a:defRPr>
            </a:lvl1pPr>
          </a:lstStyle>
          <a:p>
            <a:endParaRPr lang="en-US" altLang="zh-CN"/>
          </a:p>
        </p:txBody>
      </p:sp>
      <p:sp>
        <p:nvSpPr>
          <p:cNvPr id="5" name="Footer Placeholder 4">
            <a:extLst>
              <a:ext uri="{FF2B5EF4-FFF2-40B4-BE49-F238E27FC236}">
                <a16:creationId xmlns:a16="http://schemas.microsoft.com/office/drawing/2014/main" id="{1D768425-6CC8-4B02-A528-AACF0DA393D6}"/>
              </a:ext>
            </a:extLst>
          </p:cNvPr>
          <p:cNvSpPr>
            <a:spLocks noGrp="1"/>
          </p:cNvSpPr>
          <p:nvPr>
            <p:ph type="ftr" sz="quarter" idx="3"/>
          </p:nvPr>
        </p:nvSpPr>
        <p:spPr>
          <a:xfrm>
            <a:off x="581025" y="5951538"/>
            <a:ext cx="487045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chemeClr val="accent2"/>
                </a:solidFill>
                <a:ea typeface="宋体" panose="02010600030101010101" pitchFamily="2" charset="-122"/>
              </a:defRPr>
            </a:lvl1pPr>
          </a:lstStyle>
          <a:p>
            <a:endParaRPr lang="en-US" altLang="zh-CN"/>
          </a:p>
        </p:txBody>
      </p:sp>
      <p:sp>
        <p:nvSpPr>
          <p:cNvPr id="6" name="Slide Number Placeholder 5">
            <a:extLst>
              <a:ext uri="{FF2B5EF4-FFF2-40B4-BE49-F238E27FC236}">
                <a16:creationId xmlns:a16="http://schemas.microsoft.com/office/drawing/2014/main" id="{8AA933CE-BDF2-42D1-9ED7-C8CB3D407C74}"/>
              </a:ext>
            </a:extLst>
          </p:cNvPr>
          <p:cNvSpPr>
            <a:spLocks noGrp="1"/>
          </p:cNvSpPr>
          <p:nvPr>
            <p:ph type="sldNum" sz="quarter" idx="4"/>
          </p:nvPr>
        </p:nvSpPr>
        <p:spPr>
          <a:xfrm>
            <a:off x="7800975" y="5956300"/>
            <a:ext cx="76993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2"/>
                </a:solidFill>
                <a:ea typeface="宋体" panose="02010600030101010101" pitchFamily="2" charset="-122"/>
              </a:defRPr>
            </a:lvl1pPr>
          </a:lstStyle>
          <a:p>
            <a:endParaRPr lang="en-US" altLang="zh-CN"/>
          </a:p>
        </p:txBody>
      </p:sp>
      <p:sp>
        <p:nvSpPr>
          <p:cNvPr id="9" name="Rectangle 8">
            <a:extLst>
              <a:ext uri="{FF2B5EF4-FFF2-40B4-BE49-F238E27FC236}">
                <a16:creationId xmlns:a16="http://schemas.microsoft.com/office/drawing/2014/main" id="{EE7B9FE2-6DCF-4549-9BD9-5FCE61EA9967}"/>
              </a:ext>
            </a:extLst>
          </p:cNvPr>
          <p:cNvSpPr/>
          <p:nvPr/>
        </p:nvSpPr>
        <p:spPr>
          <a:xfrm>
            <a:off x="447675" y="441325"/>
            <a:ext cx="2720975" cy="107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882CB035-AFB5-4665-8B10-C6C75139940D}"/>
              </a:ext>
            </a:extLst>
          </p:cNvPr>
          <p:cNvSpPr/>
          <p:nvPr/>
        </p:nvSpPr>
        <p:spPr>
          <a:xfrm>
            <a:off x="5975350" y="441325"/>
            <a:ext cx="2711450" cy="1079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E44B9003-F541-4DDD-BFC3-AC0C55062888}"/>
              </a:ext>
            </a:extLst>
          </p:cNvPr>
          <p:cNvSpPr/>
          <p:nvPr/>
        </p:nvSpPr>
        <p:spPr>
          <a:xfrm>
            <a:off x="3216275" y="441325"/>
            <a:ext cx="2711450" cy="1079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7" r:id="rId7"/>
    <p:sldLayoutId id="2147483715" r:id="rId8"/>
    <p:sldLayoutId id="2147483708" r:id="rId9"/>
    <p:sldLayoutId id="2147483716" r:id="rId10"/>
    <p:sldLayoutId id="2147483717" r:id="rId11"/>
    <p:sldLayoutId id="2147483718" r:id="rId12"/>
  </p:sldLayoutIdLst>
  <p:txStyles>
    <p:titleStyle>
      <a:lvl1pPr algn="l" defTabSz="457200" rtl="0" fontAlgn="base">
        <a:spcBef>
          <a:spcPct val="0"/>
        </a:spcBef>
        <a:spcAft>
          <a:spcPct val="0"/>
        </a:spcAft>
        <a:defRPr sz="2800" kern="1200" cap="all">
          <a:solidFill>
            <a:schemeClr val="bg1"/>
          </a:solidFill>
          <a:latin typeface="+mj-lt"/>
          <a:ea typeface="+mj-ea"/>
          <a:cs typeface="+mj-cs"/>
        </a:defRPr>
      </a:lvl1pPr>
      <a:lvl2pPr algn="l" defTabSz="457200" rtl="0" fontAlgn="base">
        <a:spcBef>
          <a:spcPct val="0"/>
        </a:spcBef>
        <a:spcAft>
          <a:spcPct val="0"/>
        </a:spcAft>
        <a:defRPr sz="2800">
          <a:solidFill>
            <a:schemeClr val="bg1"/>
          </a:solidFill>
          <a:latin typeface="Gill Sans MT" panose="020B0502020104020203" pitchFamily="34" charset="0"/>
        </a:defRPr>
      </a:lvl2pPr>
      <a:lvl3pPr algn="l" defTabSz="457200" rtl="0" fontAlgn="base">
        <a:spcBef>
          <a:spcPct val="0"/>
        </a:spcBef>
        <a:spcAft>
          <a:spcPct val="0"/>
        </a:spcAft>
        <a:defRPr sz="2800">
          <a:solidFill>
            <a:schemeClr val="bg1"/>
          </a:solidFill>
          <a:latin typeface="Gill Sans MT" panose="020B0502020104020203" pitchFamily="34" charset="0"/>
        </a:defRPr>
      </a:lvl3pPr>
      <a:lvl4pPr algn="l" defTabSz="457200" rtl="0" fontAlgn="base">
        <a:spcBef>
          <a:spcPct val="0"/>
        </a:spcBef>
        <a:spcAft>
          <a:spcPct val="0"/>
        </a:spcAft>
        <a:defRPr sz="2800">
          <a:solidFill>
            <a:schemeClr val="bg1"/>
          </a:solidFill>
          <a:latin typeface="Gill Sans MT" panose="020B0502020104020203" pitchFamily="34" charset="0"/>
        </a:defRPr>
      </a:lvl4pPr>
      <a:lvl5pPr algn="l" defTabSz="457200" rtl="0" fontAlgn="base">
        <a:spcBef>
          <a:spcPct val="0"/>
        </a:spcBef>
        <a:spcAft>
          <a:spcPct val="0"/>
        </a:spcAft>
        <a:defRPr sz="2800">
          <a:solidFill>
            <a:schemeClr val="bg1"/>
          </a:solidFill>
          <a:latin typeface="Gill Sans MT" panose="020B0502020104020203"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6C731E8-2371-4312-B63C-195E8B89ACA3}"/>
              </a:ext>
            </a:extLst>
          </p:cNvPr>
          <p:cNvSpPr>
            <a:spLocks noGrp="1"/>
          </p:cNvSpPr>
          <p:nvPr>
            <p:ph type="ctrTitle"/>
          </p:nvPr>
        </p:nvSpPr>
        <p:spPr>
          <a:xfrm>
            <a:off x="581025" y="1081088"/>
            <a:ext cx="7989888" cy="1447800"/>
          </a:xfrm>
        </p:spPr>
        <p:txBody>
          <a:bodyPr>
            <a:normAutofit/>
          </a:bodyPr>
          <a:lstStyle/>
          <a:p>
            <a:pPr defTabSz="440279" fontAlgn="auto">
              <a:spcAft>
                <a:spcPts val="0"/>
              </a:spcAft>
              <a:defRPr/>
            </a:pPr>
            <a:r>
              <a:rPr lang="en-US" altLang="zh-CN" dirty="0">
                <a:latin typeface="Times New Roman" panose="02020603050405020304" pitchFamily="18" charset="0"/>
                <a:cs typeface="Times New Roman" panose="02020603050405020304" pitchFamily="18" charset="0"/>
              </a:rPr>
              <a:t>Chapter 7.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Event study</a:t>
            </a:r>
            <a:endParaRPr lang="zh-CN" altLang="en-US" dirty="0">
              <a:latin typeface="Times New Roman" panose="02020603050405020304" pitchFamily="18" charset="0"/>
              <a:cs typeface="Times New Roman" panose="02020603050405020304" pitchFamily="18" charset="0"/>
            </a:endParaRPr>
          </a:p>
        </p:txBody>
      </p:sp>
      <p:sp>
        <p:nvSpPr>
          <p:cNvPr id="5" name="副标题 4">
            <a:extLst>
              <a:ext uri="{FF2B5EF4-FFF2-40B4-BE49-F238E27FC236}">
                <a16:creationId xmlns:a16="http://schemas.microsoft.com/office/drawing/2014/main" id="{42D07485-8F8C-4CD4-BDAB-0CE0C51A61B5}"/>
              </a:ext>
            </a:extLst>
          </p:cNvPr>
          <p:cNvSpPr>
            <a:spLocks noGrp="1"/>
          </p:cNvSpPr>
          <p:nvPr>
            <p:ph type="subTitle" idx="1"/>
          </p:nvPr>
        </p:nvSpPr>
        <p:spPr>
          <a:xfrm>
            <a:off x="556360" y="796132"/>
            <a:ext cx="7989888" cy="569912"/>
          </a:xfrm>
        </p:spPr>
        <p:txBody>
          <a:bodyPr rtlCol="0">
            <a:normAutofit/>
          </a:bodyPr>
          <a:lstStyle/>
          <a:p>
            <a:pPr defTabSz="440279" fontAlgn="auto">
              <a:spcAft>
                <a:spcPts val="578"/>
              </a:spcAft>
              <a:buFont typeface="Wingdings 2" panose="05020102010507070707" pitchFamily="18" charset="2"/>
              <a:buNone/>
              <a:defRPr/>
            </a:pPr>
            <a:r>
              <a:rPr lang="en-US" altLang="zh-CN" sz="2400" dirty="0">
                <a:latin typeface="Times New Roman" panose="02020603050405020304" pitchFamily="18" charset="0"/>
                <a:cs typeface="Times New Roman" panose="02020603050405020304" pitchFamily="18" charset="0"/>
              </a:rPr>
              <a:t>Financial Econometrics</a:t>
            </a:r>
            <a:endParaRPr lang="zh-CN" altLang="en-US" sz="2800" dirty="0">
              <a:latin typeface="Times New Roman" panose="02020603050405020304" pitchFamily="18" charset="0"/>
              <a:cs typeface="Times New Roman" panose="02020603050405020304" pitchFamily="18" charset="0"/>
            </a:endParaRPr>
          </a:p>
        </p:txBody>
      </p:sp>
      <p:sp>
        <p:nvSpPr>
          <p:cNvPr id="13316" name="文本框 5">
            <a:extLst>
              <a:ext uri="{FF2B5EF4-FFF2-40B4-BE49-F238E27FC236}">
                <a16:creationId xmlns:a16="http://schemas.microsoft.com/office/drawing/2014/main" id="{F5AE09BA-607F-41AD-A235-19F778E68D21}"/>
              </a:ext>
            </a:extLst>
          </p:cNvPr>
          <p:cNvSpPr txBox="1">
            <a:spLocks noChangeArrowheads="1"/>
          </p:cNvSpPr>
          <p:nvPr/>
        </p:nvSpPr>
        <p:spPr bwMode="auto">
          <a:xfrm>
            <a:off x="719138" y="3429000"/>
            <a:ext cx="7705725" cy="173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algn="ctr" eaLnBrk="1" hangingPunct="1">
              <a:defRPr/>
            </a:pPr>
            <a:endParaRPr lang="en-US" altLang="zh-CN" sz="2667" dirty="0">
              <a:solidFill>
                <a:schemeClr val="bg1"/>
              </a:solidFill>
            </a:endParaRPr>
          </a:p>
          <a:p>
            <a:pPr algn="ctr" eaLnBrk="1" hangingPunct="1">
              <a:defRPr/>
            </a:pPr>
            <a:r>
              <a:rPr lang="en-US" altLang="zh-CN" sz="2667" dirty="0">
                <a:solidFill>
                  <a:schemeClr val="bg1"/>
                </a:solidFill>
              </a:rPr>
              <a:t>Department of financial engineering</a:t>
            </a:r>
          </a:p>
          <a:p>
            <a:pPr algn="ctr" eaLnBrk="1" hangingPunct="1">
              <a:defRPr/>
            </a:pPr>
            <a:r>
              <a:rPr lang="en-US" altLang="zh-CN" sz="2667" dirty="0" err="1">
                <a:solidFill>
                  <a:schemeClr val="bg1"/>
                </a:solidFill>
              </a:rPr>
              <a:t>Zhongnan</a:t>
            </a:r>
            <a:r>
              <a:rPr lang="en-US" altLang="zh-CN" sz="2667" dirty="0">
                <a:solidFill>
                  <a:schemeClr val="bg1"/>
                </a:solidFill>
              </a:rPr>
              <a:t> university of economics and law</a:t>
            </a:r>
          </a:p>
          <a:p>
            <a:pPr algn="ctr" eaLnBrk="1" hangingPunct="1">
              <a:defRPr/>
            </a:pPr>
            <a:r>
              <a:rPr lang="en-US" altLang="zh-CN" sz="2667" dirty="0">
                <a:solidFill>
                  <a:schemeClr val="bg1"/>
                </a:solidFill>
              </a:rPr>
              <a:t>Xu </a:t>
            </a:r>
            <a:r>
              <a:rPr lang="en-US" altLang="zh-CN" sz="2667" dirty="0" err="1">
                <a:solidFill>
                  <a:schemeClr val="bg1"/>
                </a:solidFill>
              </a:rPr>
              <a:t>Yonghao</a:t>
            </a:r>
            <a:r>
              <a:rPr lang="en-US" altLang="zh-CN" sz="2667" dirty="0">
                <a:solidFill>
                  <a:schemeClr val="bg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lvl="0"/>
            <a:r>
              <a:rPr lang="en-US" altLang="zh-CN" b="1" dirty="0">
                <a:latin typeface="Times New Roman" panose="02020603050405020304" pitchFamily="18" charset="0"/>
                <a:cs typeface="Times New Roman" panose="02020603050405020304" pitchFamily="18" charset="0"/>
              </a:rPr>
              <a:t>1.3 abnormal return estimation</a:t>
            </a:r>
            <a:endParaRPr lang="zh-CN" altLang="zh-CN" b="1"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F1E7F86C-A751-4784-9713-FF4A1AF092CC}"/>
              </a:ext>
            </a:extLst>
          </p:cNvPr>
          <p:cNvSpPr txBox="1">
            <a:spLocks noChangeArrowheads="1"/>
          </p:cNvSpPr>
          <p:nvPr/>
        </p:nvSpPr>
        <p:spPr bwMode="auto">
          <a:xfrm>
            <a:off x="457200" y="1981200"/>
            <a:ext cx="7848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r>
              <a:rPr lang="en-US" altLang="zh-CN" sz="1600" dirty="0">
                <a:latin typeface="Times New Roman" panose="02020603050405020304" pitchFamily="18" charset="0"/>
                <a:cs typeface="Times New Roman" panose="02020603050405020304" pitchFamily="18" charset="0"/>
              </a:rPr>
              <a:t>Model used for normal return estimation </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factor model</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a:t>
            </a:r>
          </a:p>
          <a:p>
            <a:pPr eaLnBrk="1" hangingPunct="1">
              <a:buFontTx/>
              <a:buNone/>
            </a:pPr>
            <a:r>
              <a:rPr lang="en-US" altLang="zh-CN" sz="1600" dirty="0">
                <a:latin typeface="Times New Roman" panose="02020603050405020304" pitchFamily="18" charset="0"/>
                <a:cs typeface="Times New Roman" panose="02020603050405020304" pitchFamily="18" charset="0"/>
              </a:rPr>
              <a:t>        -- constant mean return</a:t>
            </a:r>
          </a:p>
          <a:p>
            <a:pPr eaLnBrk="1" hangingPunct="1">
              <a:buFontTx/>
              <a:buNone/>
            </a:pPr>
            <a:r>
              <a:rPr lang="en-US" altLang="zh-CN" sz="1600" dirty="0">
                <a:latin typeface="Times New Roman" panose="02020603050405020304" pitchFamily="18" charset="0"/>
                <a:cs typeface="Times New Roman" panose="02020603050405020304" pitchFamily="18" charset="0"/>
              </a:rPr>
              <a:t>        -- market model</a:t>
            </a:r>
          </a:p>
          <a:p>
            <a:pPr eaLnBrk="1" hangingPunct="1">
              <a:buFontTx/>
              <a:buNone/>
            </a:pP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Fama</a:t>
            </a:r>
            <a:r>
              <a:rPr lang="en-US" altLang="zh-CN" sz="1600" dirty="0">
                <a:latin typeface="Times New Roman" panose="02020603050405020304" pitchFamily="18" charset="0"/>
                <a:cs typeface="Times New Roman" panose="02020603050405020304" pitchFamily="18" charset="0"/>
              </a:rPr>
              <a:t>-French 3 factor model</a:t>
            </a:r>
          </a:p>
          <a:p>
            <a:pPr eaLnBrk="1" hangingPunct="1">
              <a:buFontTx/>
              <a:buNone/>
            </a:pPr>
            <a:r>
              <a:rPr lang="en-US" altLang="zh-CN" sz="1600" dirty="0">
                <a:latin typeface="Times New Roman" panose="02020603050405020304" pitchFamily="18" charset="0"/>
                <a:cs typeface="Times New Roman" panose="02020603050405020304" pitchFamily="18" charset="0"/>
              </a:rPr>
              <a:t>        -- extended 3 factor model, adding momentum factor </a:t>
            </a:r>
          </a:p>
          <a:p>
            <a:pPr eaLnBrk="1" hangingPunct="1">
              <a:buFontTx/>
              <a:buNone/>
            </a:pPr>
            <a:r>
              <a:rPr lang="en-US" altLang="zh-CN" sz="1600" dirty="0">
                <a:latin typeface="Times New Roman" panose="02020603050405020304" pitchFamily="18" charset="0"/>
                <a:cs typeface="Times New Roman" panose="02020603050405020304" pitchFamily="18" charset="0"/>
              </a:rPr>
              <a:t>        -- market-adjusted model</a:t>
            </a:r>
          </a:p>
          <a:p>
            <a:pPr eaLnBrk="1" hangingPunct="1">
              <a:buFontTx/>
              <a:buNone/>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 size-industry portfolio adjusted model</a:t>
            </a:r>
            <a:endParaRPr lang="zh-CN" altLang="en-US" sz="1600" dirty="0">
              <a:latin typeface="Times New Roman" panose="02020603050405020304" pitchFamily="18" charset="0"/>
              <a:cs typeface="Times New Roman" panose="02020603050405020304" pitchFamily="18" charset="0"/>
            </a:endParaRPr>
          </a:p>
          <a:p>
            <a:pPr eaLnBrk="1" hangingPunct="1"/>
            <a:r>
              <a:rPr lang="en-US" altLang="zh-CN" sz="1600" dirty="0">
                <a:latin typeface="Times New Roman" panose="02020603050405020304" pitchFamily="18" charset="0"/>
                <a:cs typeface="Times New Roman" panose="02020603050405020304" pitchFamily="18" charset="0"/>
              </a:rPr>
              <a:t>Data used to estimate normal return:</a:t>
            </a:r>
          </a:p>
          <a:p>
            <a:pPr eaLnBrk="1" hangingPunct="1">
              <a:buFontTx/>
              <a:buNone/>
            </a:pPr>
            <a:r>
              <a:rPr lang="en-US" altLang="zh-CN" sz="1600" dirty="0">
                <a:latin typeface="Times New Roman" panose="02020603050405020304" pitchFamily="18" charset="0"/>
                <a:cs typeface="Times New Roman" panose="02020603050405020304" pitchFamily="18" charset="0"/>
              </a:rPr>
              <a:t>     -- Event window and estimation window cannot overlap</a:t>
            </a:r>
          </a:p>
          <a:p>
            <a:pPr eaLnBrk="1" hangingPunct="1">
              <a:buFontTx/>
              <a:buNone/>
            </a:pPr>
            <a:r>
              <a:rPr lang="en-US" altLang="zh-CN" sz="1600" dirty="0">
                <a:latin typeface="Times New Roman" panose="02020603050405020304" pitchFamily="18" charset="0"/>
                <a:cs typeface="Times New Roman" panose="02020603050405020304" pitchFamily="18" charset="0"/>
              </a:rPr>
              <a:t>     -- Estimation window usually ends at –10 because of possible information leak.</a:t>
            </a:r>
          </a:p>
          <a:p>
            <a:pPr eaLnBrk="1" hangingPunct="1">
              <a:buFontTx/>
              <a:buNone/>
            </a:pPr>
            <a:r>
              <a:rPr lang="en-US" altLang="zh-CN" sz="1600" dirty="0">
                <a:latin typeface="Times New Roman" panose="02020603050405020304" pitchFamily="18" charset="0"/>
                <a:cs typeface="Times New Roman" panose="02020603050405020304" pitchFamily="18" charset="0"/>
              </a:rPr>
              <a:t>     -- The length of estimation window?</a:t>
            </a:r>
          </a:p>
          <a:p>
            <a:pPr eaLnBrk="1" hangingPunct="1">
              <a:buFontTx/>
              <a:buNone/>
            </a:pPr>
            <a:r>
              <a:rPr lang="en-US" altLang="zh-CN" sz="1600" dirty="0">
                <a:latin typeface="Times New Roman" panose="02020603050405020304" pitchFamily="18" charset="0"/>
                <a:cs typeface="Times New Roman" panose="02020603050405020304" pitchFamily="18" charset="0"/>
              </a:rPr>
              <a:t>        -- enough to estimate the normal return model.</a:t>
            </a:r>
          </a:p>
          <a:p>
            <a:pPr eaLnBrk="1" hangingPunct="1">
              <a:buFontTx/>
              <a:buNone/>
            </a:pPr>
            <a:r>
              <a:rPr lang="en-US" altLang="zh-CN" sz="1600" dirty="0">
                <a:latin typeface="Times New Roman" panose="02020603050405020304" pitchFamily="18" charset="0"/>
                <a:cs typeface="Times New Roman" panose="02020603050405020304" pitchFamily="18" charset="0"/>
              </a:rPr>
              <a:t>        -- around 200</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73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blinds(horizontal)">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blinds(horizontal)">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blinds(horizontal)">
                                      <p:cBhvr>
                                        <p:cTn id="57" dur="50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
                                            <p:txEl>
                                              <p:pRg st="11" end="11"/>
                                            </p:txEl>
                                          </p:spTgt>
                                        </p:tgtEl>
                                        <p:attrNameLst>
                                          <p:attrName>style.visibility</p:attrName>
                                        </p:attrNameLst>
                                      </p:cBhvr>
                                      <p:to>
                                        <p:strVal val="visible"/>
                                      </p:to>
                                    </p:set>
                                    <p:animEffect transition="in" filter="blinds(horizontal)">
                                      <p:cBhvr>
                                        <p:cTn id="62" dur="500"/>
                                        <p:tgtEl>
                                          <p:spTgt spid="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
                                            <p:txEl>
                                              <p:pRg st="12" end="12"/>
                                            </p:txEl>
                                          </p:spTgt>
                                        </p:tgtEl>
                                        <p:attrNameLst>
                                          <p:attrName>style.visibility</p:attrName>
                                        </p:attrNameLst>
                                      </p:cBhvr>
                                      <p:to>
                                        <p:strVal val="visible"/>
                                      </p:to>
                                    </p:set>
                                    <p:animEffect transition="in" filter="blinds(horizontal)">
                                      <p:cBhvr>
                                        <p:cTn id="67"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lvl="0"/>
            <a:r>
              <a:rPr lang="en-US" altLang="zh-CN" b="1" dirty="0">
                <a:latin typeface="Times New Roman" panose="02020603050405020304" pitchFamily="18" charset="0"/>
                <a:cs typeface="Times New Roman" panose="02020603050405020304" pitchFamily="18" charset="0"/>
              </a:rPr>
              <a:t>1.3 abnormal return estimation</a:t>
            </a:r>
            <a:endParaRPr lang="zh-CN" altLang="zh-CN"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0FAB27CA-A438-4398-940A-C26BCA5BF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00400"/>
            <a:ext cx="7118418" cy="116427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B8703371-74D1-4919-A671-AB0C71E642CE}"/>
              </a:ext>
            </a:extLst>
          </p:cNvPr>
          <p:cNvSpPr txBox="1"/>
          <p:nvPr/>
        </p:nvSpPr>
        <p:spPr>
          <a:xfrm>
            <a:off x="2590800" y="5148681"/>
            <a:ext cx="3698448" cy="64633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By stock level, OLS regression.</a:t>
            </a:r>
          </a:p>
          <a:p>
            <a:r>
              <a:rPr lang="en-US" altLang="zh-CN" dirty="0">
                <a:latin typeface="Times New Roman" panose="02020603050405020304" pitchFamily="18" charset="0"/>
                <a:cs typeface="Times New Roman" panose="02020603050405020304" pitchFamily="18" charset="0"/>
              </a:rPr>
              <a:t>Regress the FF3 model for each firm.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19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lvl="0"/>
            <a:r>
              <a:rPr lang="en-US" altLang="zh-CN" b="1" dirty="0">
                <a:latin typeface="Times New Roman" panose="02020603050405020304" pitchFamily="18" charset="0"/>
                <a:cs typeface="Times New Roman" panose="02020603050405020304" pitchFamily="18" charset="0"/>
              </a:rPr>
              <a:t>1.4 Statistical test and regression</a:t>
            </a:r>
            <a:endParaRPr lang="zh-CN" altLang="zh-CN"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E55625F0-1049-4C30-B609-FC3C8470BEAF}"/>
              </a:ext>
            </a:extLst>
          </p:cNvPr>
          <p:cNvSpPr txBox="1"/>
          <p:nvPr/>
        </p:nvSpPr>
        <p:spPr>
          <a:xfrm>
            <a:off x="581024" y="2133600"/>
            <a:ext cx="8334376" cy="4247317"/>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Whether there is abnormal return: t-test the calculated abnormal return at each time point directly</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One day abnormal return </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if</a:t>
            </a:r>
            <a:r>
              <a:rPr lang="zh-CN" altLang="en-US" dirty="0">
                <a:latin typeface="Times New Roman" panose="02020603050405020304" pitchFamily="18" charset="0"/>
                <a:cs typeface="Times New Roman" panose="02020603050405020304" pitchFamily="18" charset="0"/>
              </a:rPr>
              <a:t> there is significant abnormal return on - 3 days, it means that:</a:t>
            </a:r>
            <a:endParaRPr lang="en-US" altLang="zh-C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Information leaked in advance</a:t>
            </a:r>
            <a:endParaRPr lang="en-US" altLang="zh-C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There is a problem with the event date you defined</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If there is significant abnormal return on day + 2 and the response is consistent with that on day 0, it means that:</a:t>
            </a:r>
            <a:endParaRPr lang="en-US" altLang="zh-C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Lag reaction</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If there is a significant abnormal return on day + T, which is opposite to the reaction on day 0, it means that:</a:t>
            </a:r>
            <a:endParaRPr lang="en-US" altLang="zh-C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Reversal reactionThe previous reaction was “noise” </a:t>
            </a:r>
            <a:r>
              <a:rPr lang="en-US" altLang="zh-CN" dirty="0">
                <a:latin typeface="Times New Roman" panose="02020603050405020304" pitchFamily="18" charset="0"/>
                <a:cs typeface="Times New Roman" panose="02020603050405020304" pitchFamily="18" charset="0"/>
              </a:rPr>
              <a:t>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sentimental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factors</a:t>
            </a:r>
          </a:p>
          <a:p>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Testing</a:t>
            </a:r>
            <a:r>
              <a:rPr lang="zh-CN" altLang="en-US" dirty="0">
                <a:latin typeface="Times New Roman" panose="02020603050405020304" pitchFamily="18" charset="0"/>
                <a:cs typeface="Times New Roman" panose="02020603050405020304" pitchFamily="18" charset="0"/>
              </a:rPr>
              <a:t> and drawing </a:t>
            </a:r>
            <a:r>
              <a:rPr lang="en-US" altLang="zh-CN" dirty="0">
                <a:latin typeface="Times New Roman" panose="02020603050405020304" pitchFamily="18" charset="0"/>
                <a:cs typeface="Times New Roman" panose="02020603050405020304" pitchFamily="18" charset="0"/>
              </a:rPr>
              <a:t>picture </a:t>
            </a:r>
            <a:r>
              <a:rPr lang="zh-CN" altLang="en-US" dirty="0">
                <a:latin typeface="Times New Roman" panose="02020603050405020304" pitchFamily="18" charset="0"/>
                <a:cs typeface="Times New Roman" panose="02020603050405020304" pitchFamily="18" charset="0"/>
              </a:rPr>
              <a:t>of accumulated abnormal income</a:t>
            </a:r>
          </a:p>
        </p:txBody>
      </p:sp>
    </p:spTree>
    <p:extLst>
      <p:ext uri="{BB962C8B-B14F-4D97-AF65-F5344CB8AC3E}">
        <p14:creationId xmlns:p14="http://schemas.microsoft.com/office/powerpoint/2010/main" val="1109613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lvl="0"/>
            <a:r>
              <a:rPr lang="en-US" altLang="zh-CN" b="1" dirty="0">
                <a:latin typeface="Times New Roman" panose="02020603050405020304" pitchFamily="18" charset="0"/>
                <a:cs typeface="Times New Roman" panose="02020603050405020304" pitchFamily="18" charset="0"/>
              </a:rPr>
              <a:t>1.4 Statistical test and regression</a:t>
            </a:r>
            <a:endParaRPr lang="zh-CN" altLang="zh-CN" b="1" dirty="0">
              <a:latin typeface="Times New Roman" panose="02020603050405020304" pitchFamily="18" charset="0"/>
              <a:cs typeface="Times New Roman" panose="02020603050405020304" pitchFamily="18" charset="0"/>
            </a:endParaRPr>
          </a:p>
        </p:txBody>
      </p:sp>
      <p:graphicFrame>
        <p:nvGraphicFramePr>
          <p:cNvPr id="3" name="Object 1024">
            <a:extLst>
              <a:ext uri="{FF2B5EF4-FFF2-40B4-BE49-F238E27FC236}">
                <a16:creationId xmlns:a16="http://schemas.microsoft.com/office/drawing/2014/main" id="{FDFB767F-00CE-40B7-81F1-BA242E2EF1D7}"/>
              </a:ext>
            </a:extLst>
          </p:cNvPr>
          <p:cNvGraphicFramePr>
            <a:graphicFrameLocks noGrp="1" noChangeAspect="1"/>
          </p:cNvGraphicFramePr>
          <p:nvPr>
            <p:ph idx="1"/>
          </p:nvPr>
        </p:nvGraphicFramePr>
        <p:xfrm>
          <a:off x="1295400" y="2057400"/>
          <a:ext cx="5874996" cy="4376980"/>
        </p:xfrm>
        <a:graphic>
          <a:graphicData uri="http://schemas.openxmlformats.org/presentationml/2006/ole">
            <mc:AlternateContent xmlns:mc="http://schemas.openxmlformats.org/markup-compatibility/2006">
              <mc:Choice xmlns:v="urn:schemas-microsoft-com:vml" Requires="v">
                <p:oleObj spid="_x0000_s2061" name="位图图像" r:id="rId3" imgW="6276190" imgH="4676190" progId="PBrush">
                  <p:embed/>
                </p:oleObj>
              </mc:Choice>
              <mc:Fallback>
                <p:oleObj name="位图图像" r:id="rId3" imgW="6276190" imgH="4676190" progId="PBrush">
                  <p:embed/>
                  <p:pic>
                    <p:nvPicPr>
                      <p:cNvPr id="3" name="Object 1024">
                        <a:extLst>
                          <a:ext uri="{FF2B5EF4-FFF2-40B4-BE49-F238E27FC236}">
                            <a16:creationId xmlns:a16="http://schemas.microsoft.com/office/drawing/2014/main" id="{FDFB767F-00CE-40B7-81F1-BA242E2EF1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057400"/>
                        <a:ext cx="5874996" cy="437698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935024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lvl="0"/>
            <a:r>
              <a:rPr lang="en-US" altLang="zh-CN" b="1" dirty="0">
                <a:latin typeface="Times New Roman" panose="02020603050405020304" pitchFamily="18" charset="0"/>
                <a:cs typeface="Times New Roman" panose="02020603050405020304" pitchFamily="18" charset="0"/>
              </a:rPr>
              <a:t>1.4 Statistical test and regression</a:t>
            </a:r>
            <a:endParaRPr lang="zh-CN" altLang="zh-CN"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E55625F0-1049-4C30-B609-FC3C8470BEAF}"/>
              </a:ext>
            </a:extLst>
          </p:cNvPr>
          <p:cNvSpPr txBox="1"/>
          <p:nvPr/>
        </p:nvSpPr>
        <p:spPr>
          <a:xfrm>
            <a:off x="581025" y="2057400"/>
            <a:ext cx="8334376" cy="5078313"/>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limitation of t test. </a:t>
            </a:r>
            <a:endParaRPr lang="zh-CN" alt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correlation of AR should not exist</a:t>
            </a:r>
            <a:endParaRPr lang="zh-CN" alt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Macro event:</a:t>
            </a: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i.e., interest rate change of central bank</a:t>
            </a:r>
            <a:endParaRPr lang="zh-CN" alt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Only correlation</a:t>
            </a:r>
          </a:p>
          <a:p>
            <a:pPr marL="742950" lvl="1" indent="-285750">
              <a:buFont typeface="Arial" panose="020B0604020202020204" pitchFamily="34" charset="0"/>
              <a:buChar char="•"/>
            </a:pPr>
            <a:endParaRPr lang="zh-CN" alt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Overlapping problem of different event date.</a:t>
            </a:r>
            <a:endParaRPr lang="zh-CN" alt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What if events happens in the consecutive days</a:t>
            </a:r>
            <a:r>
              <a:rPr lang="zh-CN" alt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Causing correlation of AR between different event dates.</a:t>
            </a:r>
            <a:endParaRPr lang="zh-CN" alt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Bootstrapping</a:t>
            </a:r>
          </a:p>
          <a:p>
            <a:pPr marL="1200150" lvl="2"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pseudo-portfolio</a:t>
            </a:r>
          </a:p>
          <a:p>
            <a:pPr marL="1200150" lvl="2"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Regression models(</a:t>
            </a:r>
            <a:r>
              <a:rPr lang="en-US" altLang="zh-CN" dirty="0" err="1">
                <a:latin typeface="Times New Roman" panose="02020603050405020304" pitchFamily="18" charset="0"/>
                <a:cs typeface="Times New Roman" panose="02020603050405020304" pitchFamily="18" charset="0"/>
              </a:rPr>
              <a:t>Fama</a:t>
            </a:r>
            <a:r>
              <a:rPr lang="en-US" altLang="zh-CN" dirty="0">
                <a:latin typeface="Times New Roman" panose="02020603050405020304" pitchFamily="18" charset="0"/>
                <a:cs typeface="Times New Roman" panose="02020603050405020304" pitchFamily="18" charset="0"/>
              </a:rPr>
              <a:t>-Macbeth regression; DID)</a:t>
            </a:r>
            <a:endParaRPr lang="zh-CN" alt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Explore and eliminate other factors that affects AR.</a:t>
            </a:r>
          </a:p>
          <a:p>
            <a:pPr marL="742950" lvl="1" indent="-285750">
              <a:buFont typeface="Arial" panose="020B0604020202020204" pitchFamily="34" charset="0"/>
              <a:buChar char="•"/>
            </a:pPr>
            <a:endParaRPr lang="zh-CN" alt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 test first, then comes other tests.</a:t>
            </a:r>
            <a:endParaRPr lang="zh-CN" alt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CN" alt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789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Market Wide Event</a:t>
            </a:r>
            <a:endParaRPr lang="zh-CN" altLang="zh-CN"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38734721-AE76-4B28-B011-A246CFCAE3EA}"/>
              </a:ext>
            </a:extLst>
          </p:cNvPr>
          <p:cNvSpPr txBox="1"/>
          <p:nvPr/>
        </p:nvSpPr>
        <p:spPr>
          <a:xfrm>
            <a:off x="581025" y="2359461"/>
            <a:ext cx="7431087" cy="4085798"/>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All firms are affected by one market wide event.</a:t>
            </a:r>
          </a:p>
          <a:p>
            <a:pPr marL="285750" indent="-285750">
              <a:lnSpc>
                <a:spcPct val="120000"/>
              </a:lnSpc>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lnSpc>
                <a:spcPct val="12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Therefore, there are no treated groups and control groups.</a:t>
            </a:r>
          </a:p>
          <a:p>
            <a:pPr marL="285750" indent="-285750">
              <a:lnSpc>
                <a:spcPct val="120000"/>
              </a:lnSpc>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lnSpc>
                <a:spcPct val="12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endogeneity are generally considered unsolvable in this case.</a:t>
            </a:r>
          </a:p>
          <a:p>
            <a:pPr marL="285750" indent="-285750">
              <a:lnSpc>
                <a:spcPct val="120000"/>
              </a:lnSpc>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lnSpc>
                <a:spcPct val="12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Unless the events themselves are exogenous.   </a:t>
            </a:r>
          </a:p>
          <a:p>
            <a:pPr marL="285750" indent="-285750">
              <a:lnSpc>
                <a:spcPct val="120000"/>
              </a:lnSpc>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lnSpc>
                <a:spcPct val="12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Therefore, mechanism analysis is important.</a:t>
            </a:r>
          </a:p>
          <a:p>
            <a:pPr marL="1200150" lvl="2" indent="-285750">
              <a:lnSpc>
                <a:spcPct val="120000"/>
              </a:lnSpc>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1200150" lvl="2" indent="-285750">
              <a:lnSpc>
                <a:spcPct val="120000"/>
              </a:lnSpc>
              <a:buFont typeface="Arial" panose="020B0604020202020204" pitchFamily="34" charset="0"/>
              <a:buChar char="•"/>
            </a:pPr>
            <a:endParaRPr lang="zh-CN" altLang="en-US" dirty="0">
              <a:latin typeface="Times New Roman" panose="02020603050405020304" pitchFamily="18" charset="0"/>
              <a:cs typeface="Times New Roman" panose="02020603050405020304" pitchFamily="18" charset="0"/>
            </a:endParaRPr>
          </a:p>
          <a:p>
            <a:pPr>
              <a:lnSpc>
                <a:spcPct val="120000"/>
              </a:lnSpc>
            </a:pP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79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Market Wide Event</a:t>
            </a:r>
            <a:endParaRPr lang="zh-CN" altLang="zh-CN"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674D78DB-873A-4091-93C5-0CC1CBA80EF6}"/>
              </a:ext>
            </a:extLst>
          </p:cNvPr>
          <p:cNvSpPr txBox="1"/>
          <p:nvPr/>
        </p:nvSpPr>
        <p:spPr>
          <a:xfrm>
            <a:off x="556706" y="2362200"/>
            <a:ext cx="8153400" cy="3970318"/>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1. Analysis based On Market Index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2. Analysis based On Industry Index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3. Analysis based On Stock Return </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AutoNum type="arabicPeriod"/>
            </a:pPr>
            <a:r>
              <a:rPr lang="en-US" altLang="zh-CN" dirty="0">
                <a:latin typeface="Times New Roman" panose="02020603050405020304" pitchFamily="18" charset="0"/>
                <a:ea typeface="宋体" panose="02010600030101010101" pitchFamily="2" charset="-122"/>
                <a:cs typeface="Times New Roman" panose="02020603050405020304" pitchFamily="18" charset="0"/>
              </a:rPr>
              <a:t>T test. </a:t>
            </a:r>
          </a:p>
          <a:p>
            <a:pPr marL="342900" indent="-342900">
              <a:buAutoNum type="arabicPeriod"/>
            </a:pPr>
            <a:r>
              <a:rPr lang="en-US" altLang="zh-CN" dirty="0">
                <a:latin typeface="Times New Roman" panose="02020603050405020304" pitchFamily="18" charset="0"/>
                <a:ea typeface="宋体" panose="02010600030101010101" pitchFamily="2" charset="-122"/>
                <a:cs typeface="Times New Roman" panose="02020603050405020304" pitchFamily="18" charset="0"/>
              </a:rPr>
              <a:t>Regression.</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邹文理</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王曦</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谢小平</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中央银行沟通的金融市场响应</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基于股票市场的事件研究</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t>
            </a:r>
            <a:r>
              <a:rPr lang="zh-CN" altLang="en-US" dirty="0">
                <a:latin typeface="Times New Roman" panose="02020603050405020304" pitchFamily="18" charset="0"/>
                <a:ea typeface="宋体" panose="02010600030101010101" pitchFamily="2" charset="-122"/>
                <a:cs typeface="Times New Roman" panose="02020603050405020304" pitchFamily="18" charset="0"/>
              </a:rPr>
              <a:t>金融研究</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,2020(02):34-50.</a:t>
            </a:r>
          </a:p>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Kaplanski</a:t>
            </a:r>
            <a:r>
              <a:rPr lang="en-US" altLang="zh-CN" dirty="0">
                <a:latin typeface="Times New Roman" panose="02020603050405020304" pitchFamily="18" charset="0"/>
                <a:ea typeface="宋体" panose="02010600030101010101" pitchFamily="2" charset="-122"/>
                <a:cs typeface="Times New Roman" panose="02020603050405020304" pitchFamily="18" charset="0"/>
              </a:rPr>
              <a:t> G, Levy H. Sentiment and stock prices: The case of aviation disasters[J]. Journal of financial economics, 2010, 95(2): 174-201.</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Liu L X, Shu H, Wei K C J. The impacts of political uncertainty on asset prices: Evidence from the Bo scandal in China[J]. Journal of financial economics, 2017, 125(2): 286-310.</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51393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2.1 </a:t>
            </a:r>
            <a:r>
              <a:rPr lang="en-US" altLang="zh-CN" dirty="0">
                <a:latin typeface="Times New Roman" panose="02020603050405020304" pitchFamily="18" charset="0"/>
                <a:ea typeface="宋体" panose="02010600030101010101" pitchFamily="2" charset="-122"/>
                <a:cs typeface="Times New Roman" panose="02020603050405020304" pitchFamily="18" charset="0"/>
              </a:rPr>
              <a:t>Industry</a:t>
            </a:r>
            <a:r>
              <a:rPr lang="en-US" altLang="zh-CN" dirty="0">
                <a:latin typeface="Times New Roman" panose="02020603050405020304" pitchFamily="18" charset="0"/>
                <a:cs typeface="Times New Roman" panose="02020603050405020304" pitchFamily="18" charset="0"/>
              </a:rPr>
              <a:t> Level analysis </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83274D61-9AB7-47E8-9E46-59B37C0C5587}"/>
              </a:ext>
            </a:extLst>
          </p:cNvPr>
          <p:cNvPicPr>
            <a:picLocks noChangeAspect="1"/>
          </p:cNvPicPr>
          <p:nvPr/>
        </p:nvPicPr>
        <p:blipFill>
          <a:blip r:embed="rId2"/>
          <a:stretch>
            <a:fillRect/>
          </a:stretch>
        </p:blipFill>
        <p:spPr>
          <a:xfrm>
            <a:off x="457200" y="4115441"/>
            <a:ext cx="8010525" cy="2085975"/>
          </a:xfrm>
          <a:prstGeom prst="rect">
            <a:avLst/>
          </a:prstGeom>
        </p:spPr>
      </p:pic>
      <p:pic>
        <p:nvPicPr>
          <p:cNvPr id="9" name="图片 8">
            <a:extLst>
              <a:ext uri="{FF2B5EF4-FFF2-40B4-BE49-F238E27FC236}">
                <a16:creationId xmlns:a16="http://schemas.microsoft.com/office/drawing/2014/main" id="{C0D9B153-333C-4ED1-9BB8-DACF71BD45E0}"/>
              </a:ext>
            </a:extLst>
          </p:cNvPr>
          <p:cNvPicPr>
            <a:picLocks noChangeAspect="1"/>
          </p:cNvPicPr>
          <p:nvPr/>
        </p:nvPicPr>
        <p:blipFill>
          <a:blip r:embed="rId3"/>
          <a:stretch>
            <a:fillRect/>
          </a:stretch>
        </p:blipFill>
        <p:spPr>
          <a:xfrm>
            <a:off x="1371600" y="1905000"/>
            <a:ext cx="5472113" cy="1969045"/>
          </a:xfrm>
          <a:prstGeom prst="rect">
            <a:avLst/>
          </a:prstGeom>
        </p:spPr>
      </p:pic>
    </p:spTree>
    <p:extLst>
      <p:ext uri="{BB962C8B-B14F-4D97-AF65-F5344CB8AC3E}">
        <p14:creationId xmlns:p14="http://schemas.microsoft.com/office/powerpoint/2010/main" val="1144761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2.1.1</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Event Category</a:t>
            </a:r>
            <a:endParaRPr lang="zh-CN"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7243E57-2FE9-4B59-ACB6-EDE1BF2E338A}"/>
              </a:ext>
            </a:extLst>
          </p:cNvPr>
          <p:cNvPicPr>
            <a:picLocks noChangeAspect="1"/>
          </p:cNvPicPr>
          <p:nvPr/>
        </p:nvPicPr>
        <p:blipFill>
          <a:blip r:embed="rId2"/>
          <a:stretch>
            <a:fillRect/>
          </a:stretch>
        </p:blipFill>
        <p:spPr>
          <a:xfrm>
            <a:off x="804862" y="2357437"/>
            <a:ext cx="7534275" cy="2143125"/>
          </a:xfrm>
          <a:prstGeom prst="rect">
            <a:avLst/>
          </a:prstGeom>
        </p:spPr>
      </p:pic>
    </p:spTree>
    <p:extLst>
      <p:ext uri="{BB962C8B-B14F-4D97-AF65-F5344CB8AC3E}">
        <p14:creationId xmlns:p14="http://schemas.microsoft.com/office/powerpoint/2010/main" val="432864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2.1.2 </a:t>
            </a:r>
            <a:r>
              <a:rPr lang="en-US" altLang="zh-CN" dirty="0">
                <a:latin typeface="Times New Roman" panose="02020603050405020304" pitchFamily="18" charset="0"/>
                <a:cs typeface="Times New Roman" panose="02020603050405020304" pitchFamily="18" charset="0"/>
              </a:rPr>
              <a:t>Market Wide Event - TIME</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A0EEE28-46C6-4DB3-AE59-962CE90A4DA1}"/>
              </a:ext>
            </a:extLst>
          </p:cNvPr>
          <p:cNvPicPr>
            <a:picLocks noChangeAspect="1"/>
          </p:cNvPicPr>
          <p:nvPr/>
        </p:nvPicPr>
        <p:blipFill>
          <a:blip r:embed="rId2"/>
          <a:stretch>
            <a:fillRect/>
          </a:stretch>
        </p:blipFill>
        <p:spPr>
          <a:xfrm>
            <a:off x="742950" y="2362200"/>
            <a:ext cx="7658100" cy="2400300"/>
          </a:xfrm>
          <a:prstGeom prst="rect">
            <a:avLst/>
          </a:prstGeom>
        </p:spPr>
      </p:pic>
    </p:spTree>
    <p:extLst>
      <p:ext uri="{BB962C8B-B14F-4D97-AF65-F5344CB8AC3E}">
        <p14:creationId xmlns:p14="http://schemas.microsoft.com/office/powerpoint/2010/main" val="293936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r>
              <a:rPr lang="en-US" altLang="zh-CN" spc="-5" dirty="0" err="1"/>
              <a:t>oUTLINE</a:t>
            </a:r>
            <a:endParaRPr lang="zh-CN" altLang="en-US" dirty="0"/>
          </a:p>
        </p:txBody>
      </p:sp>
      <p:graphicFrame>
        <p:nvGraphicFramePr>
          <p:cNvPr id="3" name="图示 2">
            <a:extLst>
              <a:ext uri="{FF2B5EF4-FFF2-40B4-BE49-F238E27FC236}">
                <a16:creationId xmlns:a16="http://schemas.microsoft.com/office/drawing/2014/main" id="{345B56DA-A442-4B2A-BA4F-4E8E545ADFBA}"/>
              </a:ext>
            </a:extLst>
          </p:cNvPr>
          <p:cNvGraphicFramePr/>
          <p:nvPr>
            <p:extLst>
              <p:ext uri="{D42A27DB-BD31-4B8C-83A1-F6EECF244321}">
                <p14:modId xmlns:p14="http://schemas.microsoft.com/office/powerpoint/2010/main" val="659599677"/>
              </p:ext>
            </p:extLst>
          </p:nvPr>
        </p:nvGraphicFramePr>
        <p:xfrm>
          <a:off x="1524000" y="2441776"/>
          <a:ext cx="58674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733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2.1.3 </a:t>
            </a:r>
            <a:r>
              <a:rPr lang="en-US" altLang="zh-CN" dirty="0">
                <a:latin typeface="Times New Roman" panose="02020603050405020304" pitchFamily="18" charset="0"/>
                <a:cs typeface="Times New Roman" panose="02020603050405020304" pitchFamily="18" charset="0"/>
              </a:rPr>
              <a:t>Market Wide Event – AR and CAR</a:t>
            </a:r>
            <a:endParaRPr lang="zh-CN"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D8D536F-2E7F-4C6A-A0D8-21086319A99A}"/>
              </a:ext>
            </a:extLst>
          </p:cNvPr>
          <p:cNvPicPr>
            <a:picLocks noChangeAspect="1"/>
          </p:cNvPicPr>
          <p:nvPr/>
        </p:nvPicPr>
        <p:blipFill>
          <a:blip r:embed="rId2"/>
          <a:stretch>
            <a:fillRect/>
          </a:stretch>
        </p:blipFill>
        <p:spPr>
          <a:xfrm>
            <a:off x="685800" y="2133600"/>
            <a:ext cx="7429500" cy="4438650"/>
          </a:xfrm>
          <a:prstGeom prst="rect">
            <a:avLst/>
          </a:prstGeom>
        </p:spPr>
      </p:pic>
    </p:spTree>
    <p:extLst>
      <p:ext uri="{BB962C8B-B14F-4D97-AF65-F5344CB8AC3E}">
        <p14:creationId xmlns:p14="http://schemas.microsoft.com/office/powerpoint/2010/main" val="68196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2.1.3 </a:t>
            </a:r>
            <a:r>
              <a:rPr lang="en-US" altLang="zh-CN" dirty="0">
                <a:latin typeface="Times New Roman" panose="02020603050405020304" pitchFamily="18" charset="0"/>
                <a:cs typeface="Times New Roman" panose="02020603050405020304" pitchFamily="18" charset="0"/>
              </a:rPr>
              <a:t>Market Wide Event – AR and CAR</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B61B2F3A-FA06-4F20-840A-95E32C7EC26C}"/>
              </a:ext>
            </a:extLst>
          </p:cNvPr>
          <p:cNvPicPr>
            <a:picLocks noChangeAspect="1"/>
          </p:cNvPicPr>
          <p:nvPr/>
        </p:nvPicPr>
        <p:blipFill>
          <a:blip r:embed="rId2"/>
          <a:stretch>
            <a:fillRect/>
          </a:stretch>
        </p:blipFill>
        <p:spPr>
          <a:xfrm>
            <a:off x="990600" y="2514600"/>
            <a:ext cx="7363285" cy="3124200"/>
          </a:xfrm>
          <a:prstGeom prst="rect">
            <a:avLst/>
          </a:prstGeom>
        </p:spPr>
      </p:pic>
    </p:spTree>
    <p:extLst>
      <p:ext uri="{BB962C8B-B14F-4D97-AF65-F5344CB8AC3E}">
        <p14:creationId xmlns:p14="http://schemas.microsoft.com/office/powerpoint/2010/main" val="1446728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2.1.3 </a:t>
            </a:r>
            <a:r>
              <a:rPr lang="en-US" altLang="zh-CN" dirty="0">
                <a:latin typeface="Times New Roman" panose="02020603050405020304" pitchFamily="18" charset="0"/>
                <a:cs typeface="Times New Roman" panose="02020603050405020304" pitchFamily="18" charset="0"/>
              </a:rPr>
              <a:t>Market Wide Event – AR and CAR</a:t>
            </a:r>
            <a:endParaRPr lang="zh-CN" altLang="zh-CN"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7D061BCF-D3C4-4212-B31A-62646806D8D7}"/>
              </a:ext>
            </a:extLst>
          </p:cNvPr>
          <p:cNvPicPr>
            <a:picLocks noChangeAspect="1"/>
          </p:cNvPicPr>
          <p:nvPr/>
        </p:nvPicPr>
        <p:blipFill>
          <a:blip r:embed="rId2"/>
          <a:stretch>
            <a:fillRect/>
          </a:stretch>
        </p:blipFill>
        <p:spPr>
          <a:xfrm>
            <a:off x="852487" y="2286000"/>
            <a:ext cx="7439025" cy="3810000"/>
          </a:xfrm>
          <a:prstGeom prst="rect">
            <a:avLst/>
          </a:prstGeom>
        </p:spPr>
      </p:pic>
    </p:spTree>
    <p:extLst>
      <p:ext uri="{BB962C8B-B14F-4D97-AF65-F5344CB8AC3E}">
        <p14:creationId xmlns:p14="http://schemas.microsoft.com/office/powerpoint/2010/main" val="580521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2.1.3 </a:t>
            </a:r>
            <a:r>
              <a:rPr lang="en-US" altLang="zh-CN" dirty="0">
                <a:latin typeface="Times New Roman" panose="02020603050405020304" pitchFamily="18" charset="0"/>
                <a:cs typeface="Times New Roman" panose="02020603050405020304" pitchFamily="18" charset="0"/>
              </a:rPr>
              <a:t>Market Wide Event – AR and CAR</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ED04848E-77F6-4252-A973-AC0C724FD1B8}"/>
              </a:ext>
            </a:extLst>
          </p:cNvPr>
          <p:cNvPicPr>
            <a:picLocks noChangeAspect="1"/>
          </p:cNvPicPr>
          <p:nvPr/>
        </p:nvPicPr>
        <p:blipFill>
          <a:blip r:embed="rId2"/>
          <a:stretch>
            <a:fillRect/>
          </a:stretch>
        </p:blipFill>
        <p:spPr>
          <a:xfrm>
            <a:off x="823928" y="2667000"/>
            <a:ext cx="7279031" cy="2895600"/>
          </a:xfrm>
          <a:prstGeom prst="rect">
            <a:avLst/>
          </a:prstGeom>
        </p:spPr>
      </p:pic>
    </p:spTree>
    <p:extLst>
      <p:ext uri="{BB962C8B-B14F-4D97-AF65-F5344CB8AC3E}">
        <p14:creationId xmlns:p14="http://schemas.microsoft.com/office/powerpoint/2010/main" val="1037541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2.1.3 </a:t>
            </a:r>
            <a:r>
              <a:rPr lang="en-US" altLang="zh-CN" dirty="0">
                <a:latin typeface="Times New Roman" panose="02020603050405020304" pitchFamily="18" charset="0"/>
                <a:cs typeface="Times New Roman" panose="02020603050405020304" pitchFamily="18" charset="0"/>
              </a:rPr>
              <a:t>Market Wide Event – AR and CAR</a:t>
            </a:r>
            <a:endParaRPr lang="zh-CN"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A556CD6-8B35-4EBE-B5E6-326BDB8880C1}"/>
              </a:ext>
            </a:extLst>
          </p:cNvPr>
          <p:cNvPicPr>
            <a:picLocks noChangeAspect="1"/>
          </p:cNvPicPr>
          <p:nvPr/>
        </p:nvPicPr>
        <p:blipFill>
          <a:blip r:embed="rId2"/>
          <a:stretch>
            <a:fillRect/>
          </a:stretch>
        </p:blipFill>
        <p:spPr>
          <a:xfrm>
            <a:off x="838200" y="2438400"/>
            <a:ext cx="7141525" cy="2801938"/>
          </a:xfrm>
          <a:prstGeom prst="rect">
            <a:avLst/>
          </a:prstGeom>
        </p:spPr>
      </p:pic>
    </p:spTree>
    <p:extLst>
      <p:ext uri="{BB962C8B-B14F-4D97-AF65-F5344CB8AC3E}">
        <p14:creationId xmlns:p14="http://schemas.microsoft.com/office/powerpoint/2010/main" val="3929720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2.1.4 </a:t>
            </a:r>
            <a:r>
              <a:rPr lang="en-US" altLang="zh-CN" dirty="0">
                <a:latin typeface="Times New Roman" panose="02020603050405020304" pitchFamily="18" charset="0"/>
                <a:cs typeface="Times New Roman" panose="02020603050405020304" pitchFamily="18" charset="0"/>
              </a:rPr>
              <a:t>Market Wide Event - </a:t>
            </a:r>
            <a:r>
              <a:rPr lang="en-US" altLang="zh-CN" dirty="0" err="1">
                <a:latin typeface="Times New Roman" panose="02020603050405020304" pitchFamily="18" charset="0"/>
                <a:cs typeface="Times New Roman" panose="02020603050405020304" pitchFamily="18" charset="0"/>
              </a:rPr>
              <a:t>Hete</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35B7FAF3-0B9C-46BD-9D3C-AC22F9832162}"/>
              </a:ext>
            </a:extLst>
          </p:cNvPr>
          <p:cNvPicPr>
            <a:picLocks noChangeAspect="1"/>
          </p:cNvPicPr>
          <p:nvPr/>
        </p:nvPicPr>
        <p:blipFill>
          <a:blip r:embed="rId2"/>
          <a:stretch>
            <a:fillRect/>
          </a:stretch>
        </p:blipFill>
        <p:spPr>
          <a:xfrm>
            <a:off x="685800" y="2209800"/>
            <a:ext cx="7445584" cy="3657600"/>
          </a:xfrm>
          <a:prstGeom prst="rect">
            <a:avLst/>
          </a:prstGeom>
        </p:spPr>
      </p:pic>
    </p:spTree>
    <p:extLst>
      <p:ext uri="{BB962C8B-B14F-4D97-AF65-F5344CB8AC3E}">
        <p14:creationId xmlns:p14="http://schemas.microsoft.com/office/powerpoint/2010/main" val="3518727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2.2 </a:t>
            </a:r>
            <a:r>
              <a:rPr lang="en-US" altLang="zh-CN" dirty="0">
                <a:latin typeface="Times New Roman" panose="02020603050405020304" pitchFamily="18" charset="0"/>
                <a:cs typeface="Times New Roman" panose="02020603050405020304" pitchFamily="18" charset="0"/>
              </a:rPr>
              <a:t>Market level analysis</a:t>
            </a:r>
            <a:endParaRPr lang="zh-CN"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AF014B64-06C9-408E-B50F-C88C9808C785}"/>
              </a:ext>
            </a:extLst>
          </p:cNvPr>
          <p:cNvPicPr>
            <a:picLocks noChangeAspect="1"/>
          </p:cNvPicPr>
          <p:nvPr/>
        </p:nvPicPr>
        <p:blipFill>
          <a:blip r:embed="rId2"/>
          <a:stretch>
            <a:fillRect/>
          </a:stretch>
        </p:blipFill>
        <p:spPr>
          <a:xfrm>
            <a:off x="838200" y="2438400"/>
            <a:ext cx="7656513" cy="3380635"/>
          </a:xfrm>
          <a:prstGeom prst="rect">
            <a:avLst/>
          </a:prstGeom>
        </p:spPr>
      </p:pic>
    </p:spTree>
    <p:extLst>
      <p:ext uri="{BB962C8B-B14F-4D97-AF65-F5344CB8AC3E}">
        <p14:creationId xmlns:p14="http://schemas.microsoft.com/office/powerpoint/2010/main" val="2262394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2.2.1 </a:t>
            </a:r>
            <a:r>
              <a:rPr lang="en-US" altLang="zh-CN" dirty="0">
                <a:latin typeface="Times New Roman" panose="02020603050405020304" pitchFamily="18" charset="0"/>
                <a:cs typeface="Times New Roman" panose="02020603050405020304" pitchFamily="18" charset="0"/>
              </a:rPr>
              <a:t>Market level analysis - Graphics</a:t>
            </a:r>
            <a:endParaRPr lang="zh-CN" altLang="zh-CN"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48F9D386-C9C7-4707-888F-6A0D76079BC4}"/>
              </a:ext>
            </a:extLst>
          </p:cNvPr>
          <p:cNvPicPr>
            <a:picLocks noChangeAspect="1"/>
          </p:cNvPicPr>
          <p:nvPr/>
        </p:nvPicPr>
        <p:blipFill>
          <a:blip r:embed="rId2"/>
          <a:stretch>
            <a:fillRect/>
          </a:stretch>
        </p:blipFill>
        <p:spPr>
          <a:xfrm>
            <a:off x="762000" y="2438400"/>
            <a:ext cx="6923713" cy="3429000"/>
          </a:xfrm>
          <a:prstGeom prst="rect">
            <a:avLst/>
          </a:prstGeom>
        </p:spPr>
      </p:pic>
    </p:spTree>
    <p:extLst>
      <p:ext uri="{BB962C8B-B14F-4D97-AF65-F5344CB8AC3E}">
        <p14:creationId xmlns:p14="http://schemas.microsoft.com/office/powerpoint/2010/main" val="4053832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2.2.1 </a:t>
            </a:r>
            <a:r>
              <a:rPr lang="en-US" altLang="zh-CN" dirty="0">
                <a:latin typeface="Times New Roman" panose="02020603050405020304" pitchFamily="18" charset="0"/>
                <a:cs typeface="Times New Roman" panose="02020603050405020304" pitchFamily="18" charset="0"/>
              </a:rPr>
              <a:t>Market level analysis - Graphics</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78C3E1D-4282-44AA-8216-B9705B32A599}"/>
              </a:ext>
            </a:extLst>
          </p:cNvPr>
          <p:cNvPicPr>
            <a:picLocks noChangeAspect="1"/>
          </p:cNvPicPr>
          <p:nvPr/>
        </p:nvPicPr>
        <p:blipFill>
          <a:blip r:embed="rId2"/>
          <a:stretch>
            <a:fillRect/>
          </a:stretch>
        </p:blipFill>
        <p:spPr>
          <a:xfrm>
            <a:off x="524290" y="2133600"/>
            <a:ext cx="8035035" cy="3757511"/>
          </a:xfrm>
          <a:prstGeom prst="rect">
            <a:avLst/>
          </a:prstGeom>
        </p:spPr>
      </p:pic>
    </p:spTree>
    <p:extLst>
      <p:ext uri="{BB962C8B-B14F-4D97-AF65-F5344CB8AC3E}">
        <p14:creationId xmlns:p14="http://schemas.microsoft.com/office/powerpoint/2010/main" val="1564986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2.2.1 </a:t>
            </a:r>
            <a:r>
              <a:rPr lang="en-US" altLang="zh-CN" dirty="0">
                <a:latin typeface="Times New Roman" panose="02020603050405020304" pitchFamily="18" charset="0"/>
                <a:cs typeface="Times New Roman" panose="02020603050405020304" pitchFamily="18" charset="0"/>
              </a:rPr>
              <a:t>Market level analysis - Graphics</a:t>
            </a:r>
            <a:endParaRPr lang="zh-CN"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76F74D9-4D74-4836-8C1D-671B904690AD}"/>
              </a:ext>
            </a:extLst>
          </p:cNvPr>
          <p:cNvPicPr>
            <a:picLocks noChangeAspect="1"/>
          </p:cNvPicPr>
          <p:nvPr/>
        </p:nvPicPr>
        <p:blipFill>
          <a:blip r:embed="rId2"/>
          <a:stretch>
            <a:fillRect/>
          </a:stretch>
        </p:blipFill>
        <p:spPr>
          <a:xfrm>
            <a:off x="352425" y="2223578"/>
            <a:ext cx="7989888" cy="4310572"/>
          </a:xfrm>
          <a:prstGeom prst="rect">
            <a:avLst/>
          </a:prstGeom>
        </p:spPr>
      </p:pic>
    </p:spTree>
    <p:extLst>
      <p:ext uri="{BB962C8B-B14F-4D97-AF65-F5344CB8AC3E}">
        <p14:creationId xmlns:p14="http://schemas.microsoft.com/office/powerpoint/2010/main" val="29308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 event study </a:t>
            </a:r>
            <a:r>
              <a:rPr lang="en-US" altLang="zh-CN" dirty="0">
                <a:latin typeface="Times New Roman" panose="02020603050405020304" pitchFamily="18" charset="0"/>
                <a:cs typeface="Times New Roman" panose="02020603050405020304" pitchFamily="18" charset="0"/>
              </a:rPr>
              <a:t>Introduction</a:t>
            </a:r>
            <a:endParaRPr lang="zh-CN" altLang="zh-CN" b="1" dirty="0">
              <a:latin typeface="Times New Roman" panose="02020603050405020304" pitchFamily="18" charset="0"/>
              <a:cs typeface="Times New Roman" panose="02020603050405020304" pitchFamily="18" charset="0"/>
            </a:endParaRPr>
          </a:p>
        </p:txBody>
      </p:sp>
      <p:sp>
        <p:nvSpPr>
          <p:cNvPr id="4099" name="Rectangle 3"/>
          <p:cNvSpPr>
            <a:spLocks noGrp="1" noChangeArrowheads="1"/>
          </p:cNvSpPr>
          <p:nvPr>
            <p:ph type="body" idx="1"/>
          </p:nvPr>
        </p:nvSpPr>
        <p:spPr>
          <a:xfrm>
            <a:off x="581025" y="2438400"/>
            <a:ext cx="8037513" cy="3505200"/>
          </a:xfrm>
        </p:spPr>
        <p:txBody>
          <a:bodyPr/>
          <a:lstStyle/>
          <a:p>
            <a:pPr>
              <a:lnSpc>
                <a:spcPct val="150000"/>
              </a:lnSpc>
            </a:pPr>
            <a:r>
              <a:rPr lang="en-US" altLang="zh-CN" dirty="0">
                <a:latin typeface="Times New Roman" panose="02020603050405020304" pitchFamily="18" charset="0"/>
                <a:cs typeface="Times New Roman" panose="02020603050405020304" pitchFamily="18" charset="0"/>
              </a:rPr>
              <a:t>The procedure of event study</a:t>
            </a:r>
          </a:p>
          <a:p>
            <a:pPr lvl="1">
              <a:lnSpc>
                <a:spcPct val="150000"/>
              </a:lnSpc>
            </a:pPr>
            <a:r>
              <a:rPr lang="en-US" altLang="zh-CN" sz="1800" dirty="0">
                <a:latin typeface="Times New Roman" panose="02020603050405020304" pitchFamily="18" charset="0"/>
                <a:cs typeface="Times New Roman" panose="02020603050405020304" pitchFamily="18" charset="0"/>
              </a:rPr>
              <a:t>Define the event</a:t>
            </a:r>
          </a:p>
          <a:p>
            <a:pPr lvl="1">
              <a:lnSpc>
                <a:spcPct val="150000"/>
              </a:lnSpc>
            </a:pPr>
            <a:r>
              <a:rPr lang="en-US" altLang="zh-CN" sz="1800" dirty="0">
                <a:latin typeface="Times New Roman" panose="02020603050405020304" pitchFamily="18" charset="0"/>
                <a:cs typeface="Times New Roman" panose="02020603050405020304" pitchFamily="18" charset="0"/>
              </a:rPr>
              <a:t>Data collection</a:t>
            </a:r>
          </a:p>
          <a:p>
            <a:pPr lvl="1">
              <a:lnSpc>
                <a:spcPct val="150000"/>
              </a:lnSpc>
            </a:pPr>
            <a:r>
              <a:rPr lang="en-US" altLang="zh-CN" sz="1800" dirty="0">
                <a:latin typeface="Times New Roman" panose="02020603050405020304" pitchFamily="18" charset="0"/>
                <a:cs typeface="Times New Roman" panose="02020603050405020304" pitchFamily="18" charset="0"/>
              </a:rPr>
              <a:t>Estimate raw and abnormal (adjusted) return</a:t>
            </a:r>
          </a:p>
          <a:p>
            <a:pPr lvl="1">
              <a:lnSpc>
                <a:spcPct val="150000"/>
              </a:lnSpc>
            </a:pPr>
            <a:r>
              <a:rPr lang="en-US" altLang="zh-CN" sz="1800" dirty="0">
                <a:latin typeface="Times New Roman" panose="02020603050405020304" pitchFamily="18" charset="0"/>
                <a:cs typeface="Times New Roman" panose="02020603050405020304" pitchFamily="18" charset="0"/>
              </a:rPr>
              <a:t>Statistical test and/or regression analysis</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406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2.2.2 </a:t>
            </a:r>
            <a:r>
              <a:rPr lang="en-US" altLang="zh-CN" dirty="0">
                <a:latin typeface="Times New Roman" panose="02020603050405020304" pitchFamily="18" charset="0"/>
                <a:cs typeface="Times New Roman" panose="02020603050405020304" pitchFamily="18" charset="0"/>
              </a:rPr>
              <a:t>Market level analysis - regression</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DC7EB902-6137-4433-AB17-EA67F6A6BD94}"/>
              </a:ext>
            </a:extLst>
          </p:cNvPr>
          <p:cNvPicPr>
            <a:picLocks noChangeAspect="1"/>
          </p:cNvPicPr>
          <p:nvPr/>
        </p:nvPicPr>
        <p:blipFill>
          <a:blip r:embed="rId2"/>
          <a:stretch>
            <a:fillRect/>
          </a:stretch>
        </p:blipFill>
        <p:spPr>
          <a:xfrm>
            <a:off x="1752600" y="1981200"/>
            <a:ext cx="4724793" cy="4749317"/>
          </a:xfrm>
          <a:prstGeom prst="rect">
            <a:avLst/>
          </a:prstGeom>
        </p:spPr>
      </p:pic>
    </p:spTree>
    <p:extLst>
      <p:ext uri="{BB962C8B-B14F-4D97-AF65-F5344CB8AC3E}">
        <p14:creationId xmlns:p14="http://schemas.microsoft.com/office/powerpoint/2010/main" val="1394939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2.2.2 </a:t>
            </a:r>
            <a:r>
              <a:rPr lang="en-US" altLang="zh-CN" dirty="0">
                <a:latin typeface="Times New Roman" panose="02020603050405020304" pitchFamily="18" charset="0"/>
                <a:cs typeface="Times New Roman" panose="02020603050405020304" pitchFamily="18" charset="0"/>
              </a:rPr>
              <a:t>Market level analysis - regression</a:t>
            </a:r>
            <a:endParaRPr lang="zh-CN" altLang="zh-CN"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6B1ECC19-66F8-4E9D-9E65-62F8179951E1}"/>
              </a:ext>
            </a:extLst>
          </p:cNvPr>
          <p:cNvPicPr>
            <a:picLocks noChangeAspect="1"/>
          </p:cNvPicPr>
          <p:nvPr/>
        </p:nvPicPr>
        <p:blipFill>
          <a:blip r:embed="rId2"/>
          <a:stretch>
            <a:fillRect/>
          </a:stretch>
        </p:blipFill>
        <p:spPr>
          <a:xfrm>
            <a:off x="397059" y="2011399"/>
            <a:ext cx="8349882" cy="4189412"/>
          </a:xfrm>
          <a:prstGeom prst="rect">
            <a:avLst/>
          </a:prstGeom>
        </p:spPr>
      </p:pic>
      <p:cxnSp>
        <p:nvCxnSpPr>
          <p:cNvPr id="10" name="直接连接符 9">
            <a:extLst>
              <a:ext uri="{FF2B5EF4-FFF2-40B4-BE49-F238E27FC236}">
                <a16:creationId xmlns:a16="http://schemas.microsoft.com/office/drawing/2014/main" id="{D01C16A7-CC29-4FE5-B09C-DA9AE4E06EDE}"/>
              </a:ext>
            </a:extLst>
          </p:cNvPr>
          <p:cNvCxnSpPr/>
          <p:nvPr/>
        </p:nvCxnSpPr>
        <p:spPr>
          <a:xfrm>
            <a:off x="7010400" y="2560320"/>
            <a:ext cx="0" cy="3352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9C81E03-17AA-4D23-A7A7-B03266593CC4}"/>
              </a:ext>
            </a:extLst>
          </p:cNvPr>
          <p:cNvCxnSpPr/>
          <p:nvPr/>
        </p:nvCxnSpPr>
        <p:spPr>
          <a:xfrm>
            <a:off x="7391400" y="2560320"/>
            <a:ext cx="0" cy="3352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554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2.3 </a:t>
            </a:r>
            <a:r>
              <a:rPr lang="en-US" altLang="zh-CN" dirty="0">
                <a:latin typeface="Times New Roman" panose="02020603050405020304" pitchFamily="18" charset="0"/>
                <a:cs typeface="Times New Roman" panose="02020603050405020304" pitchFamily="18" charset="0"/>
              </a:rPr>
              <a:t>Firm level analysis</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C2188C9-24C1-4DF0-9C5B-2E85EBC8148E}"/>
              </a:ext>
            </a:extLst>
          </p:cNvPr>
          <p:cNvPicPr>
            <a:picLocks noChangeAspect="1"/>
          </p:cNvPicPr>
          <p:nvPr/>
        </p:nvPicPr>
        <p:blipFill>
          <a:blip r:embed="rId2"/>
          <a:stretch>
            <a:fillRect/>
          </a:stretch>
        </p:blipFill>
        <p:spPr>
          <a:xfrm>
            <a:off x="152400" y="2583327"/>
            <a:ext cx="8570913" cy="2027895"/>
          </a:xfrm>
          <a:prstGeom prst="rect">
            <a:avLst/>
          </a:prstGeom>
        </p:spPr>
      </p:pic>
    </p:spTree>
    <p:extLst>
      <p:ext uri="{BB962C8B-B14F-4D97-AF65-F5344CB8AC3E}">
        <p14:creationId xmlns:p14="http://schemas.microsoft.com/office/powerpoint/2010/main" val="2677742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2.3.1 </a:t>
            </a:r>
            <a:r>
              <a:rPr lang="en-US" altLang="zh-CN" dirty="0">
                <a:latin typeface="Times New Roman" panose="02020603050405020304" pitchFamily="18" charset="0"/>
                <a:cs typeface="Times New Roman" panose="02020603050405020304" pitchFamily="18" charset="0"/>
              </a:rPr>
              <a:t>Firm level analysis</a:t>
            </a:r>
            <a:endParaRPr lang="zh-CN"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7037FE3D-10E4-47EE-BB7E-42CB3DD423D5}"/>
              </a:ext>
            </a:extLst>
          </p:cNvPr>
          <p:cNvPicPr>
            <a:picLocks noChangeAspect="1"/>
          </p:cNvPicPr>
          <p:nvPr/>
        </p:nvPicPr>
        <p:blipFill>
          <a:blip r:embed="rId2"/>
          <a:stretch>
            <a:fillRect/>
          </a:stretch>
        </p:blipFill>
        <p:spPr>
          <a:xfrm>
            <a:off x="563191" y="2133600"/>
            <a:ext cx="7980160" cy="3728149"/>
          </a:xfrm>
          <a:prstGeom prst="rect">
            <a:avLst/>
          </a:prstGeom>
        </p:spPr>
      </p:pic>
    </p:spTree>
    <p:extLst>
      <p:ext uri="{BB962C8B-B14F-4D97-AF65-F5344CB8AC3E}">
        <p14:creationId xmlns:p14="http://schemas.microsoft.com/office/powerpoint/2010/main" val="2531191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2.3.1 </a:t>
            </a:r>
            <a:r>
              <a:rPr lang="en-US" altLang="zh-CN" dirty="0">
                <a:latin typeface="Times New Roman" panose="02020603050405020304" pitchFamily="18" charset="0"/>
                <a:cs typeface="Times New Roman" panose="02020603050405020304" pitchFamily="18" charset="0"/>
              </a:rPr>
              <a:t>Firm level analysis – t TEST</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8B71812-3B3B-4953-AB12-7A5AF9BA35FA}"/>
              </a:ext>
            </a:extLst>
          </p:cNvPr>
          <p:cNvPicPr>
            <a:picLocks noChangeAspect="1"/>
          </p:cNvPicPr>
          <p:nvPr/>
        </p:nvPicPr>
        <p:blipFill>
          <a:blip r:embed="rId2"/>
          <a:stretch>
            <a:fillRect/>
          </a:stretch>
        </p:blipFill>
        <p:spPr>
          <a:xfrm>
            <a:off x="1028700" y="2057400"/>
            <a:ext cx="7086600" cy="4507378"/>
          </a:xfrm>
          <a:prstGeom prst="rect">
            <a:avLst/>
          </a:prstGeom>
        </p:spPr>
      </p:pic>
    </p:spTree>
    <p:extLst>
      <p:ext uri="{BB962C8B-B14F-4D97-AF65-F5344CB8AC3E}">
        <p14:creationId xmlns:p14="http://schemas.microsoft.com/office/powerpoint/2010/main" val="496062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2.3.2 </a:t>
            </a:r>
            <a:r>
              <a:rPr lang="en-US" altLang="zh-CN" dirty="0">
                <a:latin typeface="Times New Roman" panose="02020603050405020304" pitchFamily="18" charset="0"/>
                <a:cs typeface="Times New Roman" panose="02020603050405020304" pitchFamily="18" charset="0"/>
              </a:rPr>
              <a:t>Firm level analysis - regression</a:t>
            </a:r>
            <a:endParaRPr lang="zh-CN"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6BB2795-CA79-439F-9FE7-B88A367E5C4A}"/>
              </a:ext>
            </a:extLst>
          </p:cNvPr>
          <p:cNvPicPr>
            <a:picLocks noChangeAspect="1"/>
          </p:cNvPicPr>
          <p:nvPr/>
        </p:nvPicPr>
        <p:blipFill>
          <a:blip r:embed="rId2"/>
          <a:stretch>
            <a:fillRect/>
          </a:stretch>
        </p:blipFill>
        <p:spPr>
          <a:xfrm>
            <a:off x="685800" y="1981200"/>
            <a:ext cx="7772400" cy="4736880"/>
          </a:xfrm>
          <a:prstGeom prst="rect">
            <a:avLst/>
          </a:prstGeom>
        </p:spPr>
      </p:pic>
    </p:spTree>
    <p:extLst>
      <p:ext uri="{BB962C8B-B14F-4D97-AF65-F5344CB8AC3E}">
        <p14:creationId xmlns:p14="http://schemas.microsoft.com/office/powerpoint/2010/main" val="1513816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2.3.2 </a:t>
            </a:r>
            <a:r>
              <a:rPr lang="en-US" altLang="zh-CN" dirty="0">
                <a:latin typeface="Times New Roman" panose="02020603050405020304" pitchFamily="18" charset="0"/>
                <a:cs typeface="Times New Roman" panose="02020603050405020304" pitchFamily="18" charset="0"/>
              </a:rPr>
              <a:t>Firm level analysis - </a:t>
            </a:r>
            <a:r>
              <a:rPr lang="en-US" altLang="zh-CN" dirty="0" err="1">
                <a:latin typeface="Times New Roman" panose="02020603050405020304" pitchFamily="18" charset="0"/>
                <a:cs typeface="Times New Roman" panose="02020603050405020304" pitchFamily="18" charset="0"/>
              </a:rPr>
              <a:t>Hete</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4F26394-3A94-4B04-A0D1-A1DDB2E75C62}"/>
              </a:ext>
            </a:extLst>
          </p:cNvPr>
          <p:cNvPicPr>
            <a:picLocks noChangeAspect="1"/>
          </p:cNvPicPr>
          <p:nvPr/>
        </p:nvPicPr>
        <p:blipFill>
          <a:blip r:embed="rId2"/>
          <a:stretch>
            <a:fillRect/>
          </a:stretch>
        </p:blipFill>
        <p:spPr>
          <a:xfrm>
            <a:off x="545357" y="1993174"/>
            <a:ext cx="7467600" cy="2102241"/>
          </a:xfrm>
          <a:prstGeom prst="rect">
            <a:avLst/>
          </a:prstGeom>
        </p:spPr>
      </p:pic>
      <p:pic>
        <p:nvPicPr>
          <p:cNvPr id="6" name="图片 5">
            <a:extLst>
              <a:ext uri="{FF2B5EF4-FFF2-40B4-BE49-F238E27FC236}">
                <a16:creationId xmlns:a16="http://schemas.microsoft.com/office/drawing/2014/main" id="{65F3750B-BDA8-453A-962C-93E46C74E9EC}"/>
              </a:ext>
            </a:extLst>
          </p:cNvPr>
          <p:cNvPicPr>
            <a:picLocks noChangeAspect="1"/>
          </p:cNvPicPr>
          <p:nvPr/>
        </p:nvPicPr>
        <p:blipFill>
          <a:blip r:embed="rId3"/>
          <a:stretch>
            <a:fillRect/>
          </a:stretch>
        </p:blipFill>
        <p:spPr>
          <a:xfrm>
            <a:off x="457200" y="4318526"/>
            <a:ext cx="7467600" cy="2289554"/>
          </a:xfrm>
          <a:prstGeom prst="rect">
            <a:avLst/>
          </a:prstGeom>
        </p:spPr>
      </p:pic>
    </p:spTree>
    <p:extLst>
      <p:ext uri="{BB962C8B-B14F-4D97-AF65-F5344CB8AC3E}">
        <p14:creationId xmlns:p14="http://schemas.microsoft.com/office/powerpoint/2010/main" val="118854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rPr>
              <a:t>With Control Group</a:t>
            </a:r>
            <a:endParaRPr lang="zh-CN"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4851045-8739-43B1-B39D-82F6DCFB76CC}"/>
              </a:ext>
            </a:extLst>
          </p:cNvPr>
          <p:cNvPicPr>
            <a:picLocks noChangeAspect="1"/>
          </p:cNvPicPr>
          <p:nvPr/>
        </p:nvPicPr>
        <p:blipFill>
          <a:blip r:embed="rId2"/>
          <a:stretch>
            <a:fillRect/>
          </a:stretch>
        </p:blipFill>
        <p:spPr>
          <a:xfrm>
            <a:off x="762000" y="2362200"/>
            <a:ext cx="7436844" cy="3886200"/>
          </a:xfrm>
          <a:prstGeom prst="rect">
            <a:avLst/>
          </a:prstGeom>
        </p:spPr>
      </p:pic>
    </p:spTree>
    <p:extLst>
      <p:ext uri="{BB962C8B-B14F-4D97-AF65-F5344CB8AC3E}">
        <p14:creationId xmlns:p14="http://schemas.microsoft.com/office/powerpoint/2010/main" val="431606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3.1 </a:t>
            </a:r>
            <a:r>
              <a:rPr lang="en-US" altLang="zh-CN" dirty="0">
                <a:latin typeface="Times New Roman" panose="02020603050405020304" pitchFamily="18" charset="0"/>
                <a:cs typeface="Times New Roman" panose="02020603050405020304" pitchFamily="18" charset="0"/>
              </a:rPr>
              <a:t>Firm level Event</a:t>
            </a:r>
            <a:endParaRPr lang="zh-CN" altLang="zh-CN"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00A415AB-C5BB-4479-878B-F387643D2C40}"/>
              </a:ext>
            </a:extLst>
          </p:cNvPr>
          <p:cNvPicPr>
            <a:picLocks noChangeAspect="1"/>
          </p:cNvPicPr>
          <p:nvPr/>
        </p:nvPicPr>
        <p:blipFill rotWithShape="1">
          <a:blip r:embed="rId2"/>
          <a:srcRect b="64444"/>
          <a:stretch/>
        </p:blipFill>
        <p:spPr>
          <a:xfrm>
            <a:off x="581727" y="2649538"/>
            <a:ext cx="3622492" cy="2438400"/>
          </a:xfrm>
          <a:prstGeom prst="rect">
            <a:avLst/>
          </a:prstGeom>
        </p:spPr>
      </p:pic>
      <p:pic>
        <p:nvPicPr>
          <p:cNvPr id="8" name="图片 7">
            <a:extLst>
              <a:ext uri="{FF2B5EF4-FFF2-40B4-BE49-F238E27FC236}">
                <a16:creationId xmlns:a16="http://schemas.microsoft.com/office/drawing/2014/main" id="{FD7D4A15-CE5B-4B7F-9499-F30DF38E7FB1}"/>
              </a:ext>
            </a:extLst>
          </p:cNvPr>
          <p:cNvPicPr>
            <a:picLocks noChangeAspect="1"/>
          </p:cNvPicPr>
          <p:nvPr/>
        </p:nvPicPr>
        <p:blipFill rotWithShape="1">
          <a:blip r:embed="rId2"/>
          <a:srcRect t="35555"/>
          <a:stretch/>
        </p:blipFill>
        <p:spPr>
          <a:xfrm>
            <a:off x="4419600" y="2057400"/>
            <a:ext cx="3622492" cy="4419600"/>
          </a:xfrm>
          <a:prstGeom prst="rect">
            <a:avLst/>
          </a:prstGeom>
        </p:spPr>
      </p:pic>
    </p:spTree>
    <p:extLst>
      <p:ext uri="{BB962C8B-B14F-4D97-AF65-F5344CB8AC3E}">
        <p14:creationId xmlns:p14="http://schemas.microsoft.com/office/powerpoint/2010/main" val="1367016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3.2 control vs treated</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AB19E797-D65A-4529-9121-71AC1E6683A0}"/>
              </a:ext>
            </a:extLst>
          </p:cNvPr>
          <p:cNvPicPr>
            <a:picLocks noChangeAspect="1"/>
          </p:cNvPicPr>
          <p:nvPr/>
        </p:nvPicPr>
        <p:blipFill>
          <a:blip r:embed="rId2"/>
          <a:stretch>
            <a:fillRect/>
          </a:stretch>
        </p:blipFill>
        <p:spPr>
          <a:xfrm>
            <a:off x="1605591" y="1905000"/>
            <a:ext cx="5932817" cy="4839268"/>
          </a:xfrm>
          <a:prstGeom prst="rect">
            <a:avLst/>
          </a:prstGeom>
        </p:spPr>
      </p:pic>
    </p:spTree>
    <p:extLst>
      <p:ext uri="{BB962C8B-B14F-4D97-AF65-F5344CB8AC3E}">
        <p14:creationId xmlns:p14="http://schemas.microsoft.com/office/powerpoint/2010/main" val="71152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lvl="0"/>
            <a:r>
              <a:rPr lang="en-US" altLang="zh-CN" b="1" dirty="0">
                <a:latin typeface="Times New Roman" panose="02020603050405020304" pitchFamily="18" charset="0"/>
                <a:cs typeface="Times New Roman" panose="02020603050405020304" pitchFamily="18" charset="0"/>
              </a:rPr>
              <a:t>1.1 Define the event</a:t>
            </a:r>
            <a:endParaRPr lang="zh-CN" altLang="zh-CN"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38734721-AE76-4B28-B011-A246CFCAE3EA}"/>
              </a:ext>
            </a:extLst>
          </p:cNvPr>
          <p:cNvSpPr txBox="1"/>
          <p:nvPr/>
        </p:nvSpPr>
        <p:spPr>
          <a:xfrm>
            <a:off x="581025" y="2359461"/>
            <a:ext cx="7431087" cy="4498539"/>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What event and when? Notes when defining events :</a:t>
            </a:r>
          </a:p>
          <a:p>
            <a:pPr marL="742950" lvl="1" indent="-285750">
              <a:lnSpc>
                <a:spcPct val="12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If the events are of the same kind, the direction of market reaction should be considered. </a:t>
            </a:r>
          </a:p>
          <a:p>
            <a:pPr marL="1200150" lvl="2" indent="-285750">
              <a:lnSpc>
                <a:spcPct val="12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For example, in M&amp;A research, the reactions of the acquirer and the acquiree may be different, so we should only look at the acquirer (or the acquiree). </a:t>
            </a:r>
          </a:p>
          <a:p>
            <a:pPr marL="1200150" lvl="2" indent="-285750">
              <a:lnSpc>
                <a:spcPct val="12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Analysts' reports, which have been revised up and down, should be separated.</a:t>
            </a:r>
          </a:p>
          <a:p>
            <a:pPr marL="742950" lvl="1" indent="-285750">
              <a:lnSpc>
                <a:spcPct val="12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The change of events relative to the stock market price is exogenous;</a:t>
            </a:r>
          </a:p>
          <a:p>
            <a:pPr marL="1200150" lvl="2" indent="-285750">
              <a:lnSpc>
                <a:spcPct val="12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Whether the event affects the stock price or triggers the event.</a:t>
            </a:r>
          </a:p>
          <a:p>
            <a:pPr marL="742950" lvl="1" indent="-285750">
              <a:lnSpc>
                <a:spcPct val="12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Announcement of abnormal fluctuation of stock price?</a:t>
            </a:r>
          </a:p>
          <a:p>
            <a:pPr marL="1200150" lvl="2" indent="-285750">
              <a:lnSpc>
                <a:spcPct val="12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Stock price trigger event, Or the other way around?</a:t>
            </a:r>
          </a:p>
          <a:p>
            <a:pPr marL="1200150" lvl="2" indent="-285750">
              <a:lnSpc>
                <a:spcPct val="12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CEO turnover?  Either direction is possible</a:t>
            </a:r>
          </a:p>
          <a:p>
            <a:pPr marL="742950" lvl="1" indent="-285750">
              <a:lnSpc>
                <a:spcPct val="12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For endogenous event, can we do event study?</a:t>
            </a:r>
          </a:p>
          <a:p>
            <a:pPr marL="1200150" lvl="2" indent="-285750">
              <a:lnSpc>
                <a:spcPct val="12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Yes and no, because the explanation is different. The result shows correlation, not causality.</a:t>
            </a:r>
          </a:p>
          <a:p>
            <a:pPr marL="1200150" lvl="2" indent="-285750">
              <a:lnSpc>
                <a:spcPct val="120000"/>
              </a:lnSpc>
              <a:buFont typeface="Arial" panose="020B0604020202020204" pitchFamily="34" charset="0"/>
              <a:buChar char="•"/>
            </a:pPr>
            <a:endParaRPr lang="en-US" altLang="zh-CN" sz="1400" dirty="0">
              <a:latin typeface="Times New Roman" panose="02020603050405020304" pitchFamily="18" charset="0"/>
              <a:cs typeface="Times New Roman" panose="02020603050405020304" pitchFamily="18" charset="0"/>
            </a:endParaRPr>
          </a:p>
          <a:p>
            <a:pPr marL="1200150" lvl="2" indent="-285750">
              <a:lnSpc>
                <a:spcPct val="120000"/>
              </a:lnSpc>
              <a:buFont typeface="Arial" panose="020B0604020202020204" pitchFamily="34" charset="0"/>
              <a:buChar char="•"/>
            </a:pPr>
            <a:endParaRPr lang="en-US" altLang="zh-CN" sz="1400" dirty="0">
              <a:latin typeface="Times New Roman" panose="02020603050405020304" pitchFamily="18" charset="0"/>
              <a:cs typeface="Times New Roman" panose="02020603050405020304" pitchFamily="18" charset="0"/>
            </a:endParaRPr>
          </a:p>
          <a:p>
            <a:pPr marL="1200150" lvl="2" indent="-285750">
              <a:lnSpc>
                <a:spcPct val="120000"/>
              </a:lnSpc>
              <a:buFont typeface="Arial" panose="020B0604020202020204" pitchFamily="34" charset="0"/>
              <a:buChar char="•"/>
            </a:pPr>
            <a:endParaRPr lang="zh-CN" altLang="en-US" sz="1400" dirty="0">
              <a:latin typeface="Times New Roman" panose="02020603050405020304" pitchFamily="18" charset="0"/>
              <a:cs typeface="Times New Roman" panose="02020603050405020304" pitchFamily="18" charset="0"/>
            </a:endParaRPr>
          </a:p>
          <a:p>
            <a:pPr>
              <a:lnSpc>
                <a:spcPct val="120000"/>
              </a:lnSpc>
            </a:pP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567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3.3 </a:t>
            </a:r>
            <a:r>
              <a:rPr lang="en-US" altLang="zh-CN" dirty="0">
                <a:latin typeface="Times New Roman" panose="02020603050405020304" pitchFamily="18" charset="0"/>
                <a:cs typeface="Times New Roman" panose="02020603050405020304" pitchFamily="18" charset="0"/>
              </a:rPr>
              <a:t>AR AND CAR</a:t>
            </a:r>
            <a:endParaRPr lang="zh-CN"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018B448-D6CE-4D90-A442-FACD265B560E}"/>
              </a:ext>
            </a:extLst>
          </p:cNvPr>
          <p:cNvPicPr>
            <a:picLocks noChangeAspect="1"/>
          </p:cNvPicPr>
          <p:nvPr/>
        </p:nvPicPr>
        <p:blipFill>
          <a:blip r:embed="rId2"/>
          <a:stretch>
            <a:fillRect/>
          </a:stretch>
        </p:blipFill>
        <p:spPr>
          <a:xfrm>
            <a:off x="394207" y="2667000"/>
            <a:ext cx="7772400" cy="2995823"/>
          </a:xfrm>
          <a:prstGeom prst="rect">
            <a:avLst/>
          </a:prstGeom>
        </p:spPr>
      </p:pic>
    </p:spTree>
    <p:extLst>
      <p:ext uri="{BB962C8B-B14F-4D97-AF65-F5344CB8AC3E}">
        <p14:creationId xmlns:p14="http://schemas.microsoft.com/office/powerpoint/2010/main" val="3201378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3.4 mechanism analysis - independence</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897D4F8-2407-44ED-992D-2AF3998BEDB8}"/>
              </a:ext>
            </a:extLst>
          </p:cNvPr>
          <p:cNvPicPr>
            <a:picLocks noChangeAspect="1"/>
          </p:cNvPicPr>
          <p:nvPr/>
        </p:nvPicPr>
        <p:blipFill>
          <a:blip r:embed="rId2"/>
          <a:stretch>
            <a:fillRect/>
          </a:stretch>
        </p:blipFill>
        <p:spPr>
          <a:xfrm>
            <a:off x="457200" y="2153572"/>
            <a:ext cx="7989888" cy="4017040"/>
          </a:xfrm>
          <a:prstGeom prst="rect">
            <a:avLst/>
          </a:prstGeom>
        </p:spPr>
      </p:pic>
    </p:spTree>
    <p:extLst>
      <p:ext uri="{BB962C8B-B14F-4D97-AF65-F5344CB8AC3E}">
        <p14:creationId xmlns:p14="http://schemas.microsoft.com/office/powerpoint/2010/main" val="3527027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3.5 endogeneity – comparison1</a:t>
            </a:r>
            <a:endParaRPr lang="zh-CN"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812949E-F8EA-4807-8537-C9530E62A099}"/>
              </a:ext>
            </a:extLst>
          </p:cNvPr>
          <p:cNvPicPr>
            <a:picLocks noChangeAspect="1"/>
          </p:cNvPicPr>
          <p:nvPr/>
        </p:nvPicPr>
        <p:blipFill>
          <a:blip r:embed="rId2"/>
          <a:stretch>
            <a:fillRect/>
          </a:stretch>
        </p:blipFill>
        <p:spPr>
          <a:xfrm>
            <a:off x="228600" y="2362200"/>
            <a:ext cx="8142767" cy="3429000"/>
          </a:xfrm>
          <a:prstGeom prst="rect">
            <a:avLst/>
          </a:prstGeom>
        </p:spPr>
      </p:pic>
    </p:spTree>
    <p:extLst>
      <p:ext uri="{BB962C8B-B14F-4D97-AF65-F5344CB8AC3E}">
        <p14:creationId xmlns:p14="http://schemas.microsoft.com/office/powerpoint/2010/main" val="547151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3.5 endogeneity – comparison2</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D4D7112A-4473-407B-8AA7-AF513CAD9A13}"/>
              </a:ext>
            </a:extLst>
          </p:cNvPr>
          <p:cNvPicPr>
            <a:picLocks noChangeAspect="1"/>
          </p:cNvPicPr>
          <p:nvPr/>
        </p:nvPicPr>
        <p:blipFill>
          <a:blip r:embed="rId2"/>
          <a:stretch>
            <a:fillRect/>
          </a:stretch>
        </p:blipFill>
        <p:spPr>
          <a:xfrm>
            <a:off x="4249366" y="1905000"/>
            <a:ext cx="4016642" cy="4724400"/>
          </a:xfrm>
          <a:prstGeom prst="rect">
            <a:avLst/>
          </a:prstGeom>
        </p:spPr>
      </p:pic>
      <p:pic>
        <p:nvPicPr>
          <p:cNvPr id="6" name="图片 5">
            <a:extLst>
              <a:ext uri="{FF2B5EF4-FFF2-40B4-BE49-F238E27FC236}">
                <a16:creationId xmlns:a16="http://schemas.microsoft.com/office/drawing/2014/main" id="{33300932-2C07-4C6C-924C-96B80277119E}"/>
              </a:ext>
            </a:extLst>
          </p:cNvPr>
          <p:cNvPicPr>
            <a:picLocks noChangeAspect="1"/>
          </p:cNvPicPr>
          <p:nvPr/>
        </p:nvPicPr>
        <p:blipFill>
          <a:blip r:embed="rId3"/>
          <a:stretch>
            <a:fillRect/>
          </a:stretch>
        </p:blipFill>
        <p:spPr>
          <a:xfrm>
            <a:off x="152400" y="2514600"/>
            <a:ext cx="4114800" cy="1396175"/>
          </a:xfrm>
          <a:prstGeom prst="rect">
            <a:avLst/>
          </a:prstGeom>
        </p:spPr>
      </p:pic>
    </p:spTree>
    <p:extLst>
      <p:ext uri="{BB962C8B-B14F-4D97-AF65-F5344CB8AC3E}">
        <p14:creationId xmlns:p14="http://schemas.microsoft.com/office/powerpoint/2010/main" val="2358218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3.7 analysis– comparison Liu(2017)</a:t>
            </a:r>
            <a:endParaRPr lang="zh-CN"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00D3237-2D51-4A31-AFB1-4CEF0C66820A}"/>
              </a:ext>
            </a:extLst>
          </p:cNvPr>
          <p:cNvPicPr>
            <a:picLocks noChangeAspect="1"/>
          </p:cNvPicPr>
          <p:nvPr/>
        </p:nvPicPr>
        <p:blipFill>
          <a:blip r:embed="rId2"/>
          <a:stretch>
            <a:fillRect/>
          </a:stretch>
        </p:blipFill>
        <p:spPr>
          <a:xfrm>
            <a:off x="590753" y="2743200"/>
            <a:ext cx="7086600" cy="2223850"/>
          </a:xfrm>
          <a:prstGeom prst="rect">
            <a:avLst/>
          </a:prstGeom>
        </p:spPr>
      </p:pic>
    </p:spTree>
    <p:extLst>
      <p:ext uri="{BB962C8B-B14F-4D97-AF65-F5344CB8AC3E}">
        <p14:creationId xmlns:p14="http://schemas.microsoft.com/office/powerpoint/2010/main" val="4038307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 </a:t>
            </a:r>
            <a:r>
              <a:rPr lang="en-US" altLang="zh-CN" dirty="0">
                <a:latin typeface="Times New Roman" panose="02020603050405020304" pitchFamily="18" charset="0"/>
                <a:cs typeface="Times New Roman" panose="02020603050405020304" pitchFamily="18" charset="0"/>
              </a:rPr>
              <a:t>EMH &amp; Behavior Finance </a:t>
            </a:r>
            <a:endParaRPr lang="zh-CN" altLang="zh-CN"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69B37929-E1E7-4084-B548-1724B6F37B5C}"/>
              </a:ext>
            </a:extLst>
          </p:cNvPr>
          <p:cNvSpPr txBox="1"/>
          <p:nvPr/>
        </p:nvSpPr>
        <p:spPr>
          <a:xfrm>
            <a:off x="457200" y="2514600"/>
            <a:ext cx="8229600" cy="313932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The efficient market hypothesis (EMH), alternatively known as the efficient market theory, is a hypothesis that states that share prices reflect all information and consistent alpha generation is impossible.</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According to the EMH, stocks always trade at their fair value on exchanges, making it impossible for investors to purchase undervalued stocks or sell stocks for inflated prices.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Therefore, it should be impossible to outperform the overall market through expert stock selection or market timing, and the only way an investor can obtain higher returns is by purchasing riskier investments.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9076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 </a:t>
            </a:r>
            <a:r>
              <a:rPr lang="en-US" altLang="zh-CN" dirty="0">
                <a:latin typeface="Times New Roman" panose="02020603050405020304" pitchFamily="18" charset="0"/>
                <a:cs typeface="Times New Roman" panose="02020603050405020304" pitchFamily="18" charset="0"/>
              </a:rPr>
              <a:t>EMH &amp; Behavior Finance </a:t>
            </a:r>
            <a:endParaRPr lang="zh-CN" altLang="zh-CN"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D180ABB2-3E02-40C6-BBCF-7DBE941B5C08}"/>
              </a:ext>
            </a:extLst>
          </p:cNvPr>
          <p:cNvSpPr txBox="1"/>
          <p:nvPr/>
        </p:nvSpPr>
        <p:spPr>
          <a:xfrm>
            <a:off x="581024" y="2514600"/>
            <a:ext cx="8105775" cy="341632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Behavioral finance is the study of the effects of psychology on investors and financial markets. It focuses on explaining why investors often appear to lack self-control, act against their own best interest, and make decisions based on personal biases instead of facts.</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b="0" i="0" dirty="0">
                <a:solidFill>
                  <a:srgbClr val="222121"/>
                </a:solidFill>
                <a:effectLst/>
                <a:latin typeface="Times New Roman" panose="02020603050405020304" pitchFamily="18" charset="0"/>
                <a:cs typeface="Times New Roman" panose="02020603050405020304" pitchFamily="18" charset="0"/>
              </a:rPr>
              <a:t>Behavioral finance is the study of psychological influences on investors and financial markets. At its core, behavioral finance is about identifying and explaining inefficiency and mispricing in financial markets. It uses experiments and research to demonstrate that humans and financial markets are not always rational, and the decisions they make are often flawed. </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14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lvl="0"/>
            <a:r>
              <a:rPr lang="en-US" altLang="zh-CN" b="1" dirty="0">
                <a:latin typeface="Times New Roman" panose="02020603050405020304" pitchFamily="18" charset="0"/>
                <a:cs typeface="Times New Roman" panose="02020603050405020304" pitchFamily="18" charset="0"/>
              </a:rPr>
              <a:t>1.1 Define the event</a:t>
            </a:r>
            <a:endParaRPr lang="zh-CN" altLang="zh-CN"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3E45BE1C-71FE-4CCE-B749-C7B697776F5C}"/>
              </a:ext>
            </a:extLst>
          </p:cNvPr>
          <p:cNvSpPr txBox="1"/>
          <p:nvPr/>
        </p:nvSpPr>
        <p:spPr>
          <a:xfrm>
            <a:off x="417513" y="1828800"/>
            <a:ext cx="8153400" cy="490115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Event Date</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1. The time when the event happens; 2. The event known by the market.</a:t>
            </a:r>
          </a:p>
          <a:p>
            <a:pPr lvl="2">
              <a:lnSpc>
                <a:spcPct val="150000"/>
              </a:lnSpc>
            </a:pPr>
            <a:endParaRPr lang="en-US" altLang="zh-CN" sz="1400" dirty="0">
              <a:latin typeface="Times New Roman" panose="02020603050405020304" pitchFamily="18" charset="0"/>
              <a:cs typeface="Times New Roman" panose="02020603050405020304" pitchFamily="18" charset="0"/>
            </a:endParaRPr>
          </a:p>
          <a:p>
            <a:pPr lvl="2">
              <a:lnSpc>
                <a:spcPct val="150000"/>
              </a:lnSpc>
            </a:pPr>
            <a:endParaRPr lang="en-US" altLang="zh-CN" sz="1400" dirty="0">
              <a:latin typeface="Times New Roman" panose="02020603050405020304" pitchFamily="18" charset="0"/>
              <a:cs typeface="Times New Roman" panose="02020603050405020304" pitchFamily="18" charset="0"/>
            </a:endParaRPr>
          </a:p>
          <a:p>
            <a:pPr lvl="2">
              <a:lnSpc>
                <a:spcPct val="150000"/>
              </a:lnSpc>
            </a:pPr>
            <a:endParaRPr lang="en-US" altLang="zh-CN" sz="1400" dirty="0">
              <a:latin typeface="Times New Roman" panose="02020603050405020304" pitchFamily="18" charset="0"/>
              <a:cs typeface="Times New Roman" panose="02020603050405020304" pitchFamily="18" charset="0"/>
            </a:endParaRPr>
          </a:p>
          <a:p>
            <a:pPr lvl="2">
              <a:lnSpc>
                <a:spcPct val="150000"/>
              </a:lnSpc>
            </a:pPr>
            <a:endParaRPr lang="en-US" altLang="zh-CN" sz="1400" dirty="0">
              <a:latin typeface="Times New Roman" panose="02020603050405020304" pitchFamily="18" charset="0"/>
              <a:cs typeface="Times New Roman" panose="02020603050405020304" pitchFamily="18" charset="0"/>
            </a:endParaRPr>
          </a:p>
          <a:p>
            <a:pPr lvl="2">
              <a:lnSpc>
                <a:spcPct val="150000"/>
              </a:lnSpc>
            </a:pPr>
            <a:endParaRPr lang="en-US" altLang="zh-CN" sz="1400" dirty="0">
              <a:latin typeface="Times New Roman" panose="02020603050405020304" pitchFamily="18" charset="0"/>
              <a:cs typeface="Times New Roman" panose="02020603050405020304" pitchFamily="18" charset="0"/>
            </a:endParaRPr>
          </a:p>
          <a:p>
            <a:pPr lvl="2">
              <a:lnSpc>
                <a:spcPct val="150000"/>
              </a:lnSpc>
            </a:pPr>
            <a:endParaRPr lang="en-US" altLang="zh-CN" sz="1400" dirty="0">
              <a:latin typeface="Times New Roman" panose="02020603050405020304" pitchFamily="18" charset="0"/>
              <a:cs typeface="Times New Roman" panose="02020603050405020304" pitchFamily="18" charset="0"/>
            </a:endParaRPr>
          </a:p>
          <a:p>
            <a:pPr lvl="2">
              <a:lnSpc>
                <a:spcPct val="150000"/>
              </a:lnSpc>
            </a:pPr>
            <a:r>
              <a:rPr lang="zh-CN" altLang="en-US" sz="1400" dirty="0">
                <a:latin typeface="宋体" panose="02010600030101010101" pitchFamily="2" charset="-122"/>
                <a:ea typeface="宋体" panose="02010600030101010101" pitchFamily="2" charset="-122"/>
                <a:cs typeface="Times New Roman" panose="02020603050405020304" pitchFamily="18" charset="0"/>
              </a:rPr>
              <a:t>“预案公布日期”（可能还有董事会会议日期）可以是事件的时间。它们对应的事件主要考察是“市场猜公司为什么增发”</a:t>
            </a:r>
            <a:endParaRPr lang="en-US" altLang="zh-CN" sz="1400" dirty="0">
              <a:latin typeface="宋体" panose="02010600030101010101" pitchFamily="2" charset="-122"/>
              <a:ea typeface="宋体" panose="02010600030101010101" pitchFamily="2" charset="-122"/>
              <a:cs typeface="Times New Roman" panose="02020603050405020304" pitchFamily="18" charset="0"/>
            </a:endParaRPr>
          </a:p>
          <a:p>
            <a:pPr lvl="2">
              <a:lnSpc>
                <a:spcPct val="150000"/>
              </a:lnSpc>
            </a:pPr>
            <a:r>
              <a:rPr lang="zh-CN" altLang="en-US" sz="1400" dirty="0">
                <a:latin typeface="宋体" panose="02010600030101010101" pitchFamily="2" charset="-122"/>
                <a:ea typeface="宋体" panose="02010600030101010101" pitchFamily="2" charset="-122"/>
                <a:cs typeface="Times New Roman" panose="02020603050405020304" pitchFamily="18" charset="0"/>
              </a:rPr>
              <a:t>“决议公告日期”也可以是事件的时间。它们对应的事件主要“预案公告是有部分人没注意到，从而还有信息含量”</a:t>
            </a:r>
            <a:endParaRPr lang="en-US" altLang="zh-CN" sz="1400" dirty="0">
              <a:latin typeface="宋体" panose="02010600030101010101" pitchFamily="2" charset="-122"/>
              <a:ea typeface="宋体" panose="02010600030101010101" pitchFamily="2" charset="-122"/>
              <a:cs typeface="Times New Roman" panose="02020603050405020304" pitchFamily="18" charset="0"/>
            </a:endParaRPr>
          </a:p>
          <a:p>
            <a:pPr lvl="2">
              <a:lnSpc>
                <a:spcPct val="150000"/>
              </a:lnSpc>
            </a:pPr>
            <a:r>
              <a:rPr lang="zh-CN" altLang="en-US" sz="1400" dirty="0">
                <a:latin typeface="宋体" panose="02010600030101010101" pitchFamily="2" charset="-122"/>
                <a:ea typeface="宋体" panose="02010600030101010101" pitchFamily="2" charset="-122"/>
                <a:cs typeface="Times New Roman" panose="02020603050405020304" pitchFamily="18" charset="0"/>
              </a:rPr>
              <a:t>“预案有效截止日”对应的事件是“增发导致市场的流动性变化”</a:t>
            </a:r>
            <a:endParaRPr lang="en-US" altLang="zh-CN" sz="1400" dirty="0">
              <a:latin typeface="宋体" panose="02010600030101010101" pitchFamily="2" charset="-122"/>
              <a:ea typeface="宋体" panose="02010600030101010101" pitchFamily="2" charset="-122"/>
              <a:cs typeface="Times New Roman" panose="02020603050405020304" pitchFamily="18" charset="0"/>
            </a:endParaRPr>
          </a:p>
          <a:p>
            <a:pPr lvl="2">
              <a:lnSpc>
                <a:spcPct val="150000"/>
              </a:lnSpc>
            </a:pPr>
            <a:r>
              <a:rPr lang="zh-CN" altLang="en-US" sz="1400" dirty="0">
                <a:latin typeface="宋体" panose="02010600030101010101" pitchFamily="2" charset="-122"/>
                <a:ea typeface="宋体" panose="02010600030101010101" pitchFamily="2" charset="-122"/>
                <a:cs typeface="Times New Roman" panose="02020603050405020304" pitchFamily="18" charset="0"/>
              </a:rPr>
              <a:t>大部分研究关注的是事件为什么发生，即市场知道的时间，这里就是“预案公布日期”</a:t>
            </a:r>
            <a:endParaRPr lang="en-US" altLang="zh-CN" sz="1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Event Window</a:t>
            </a:r>
            <a:endParaRPr lang="zh-CN" altLang="en-US" sz="1400" dirty="0">
              <a:latin typeface="Times New Roman" panose="02020603050405020304" pitchFamily="18" charset="0"/>
              <a:cs typeface="Times New Roman" panose="02020603050405020304" pitchFamily="18" charset="0"/>
            </a:endParaRPr>
          </a:p>
          <a:p>
            <a:pPr lvl="1">
              <a:lnSpc>
                <a:spcPct val="150000"/>
              </a:lnSpc>
            </a:pPr>
            <a:r>
              <a:rPr lang="en-US" altLang="zh-CN" sz="1400" dirty="0">
                <a:latin typeface="Times New Roman" panose="02020603050405020304" pitchFamily="18" charset="0"/>
                <a:cs typeface="Times New Roman" panose="02020603050405020304" pitchFamily="18" charset="0"/>
              </a:rPr>
              <a:t>Because of possible information leak, event window usually starts at –5, (-5, 10)</a:t>
            </a:r>
          </a:p>
        </p:txBody>
      </p:sp>
      <p:pic>
        <p:nvPicPr>
          <p:cNvPr id="5" name="图片 4">
            <a:extLst>
              <a:ext uri="{FF2B5EF4-FFF2-40B4-BE49-F238E27FC236}">
                <a16:creationId xmlns:a16="http://schemas.microsoft.com/office/drawing/2014/main" id="{459C5CC3-6908-43D7-A152-094DCCCF8B4E}"/>
              </a:ext>
            </a:extLst>
          </p:cNvPr>
          <p:cNvPicPr>
            <a:picLocks noChangeAspect="1"/>
          </p:cNvPicPr>
          <p:nvPr/>
        </p:nvPicPr>
        <p:blipFill>
          <a:blip r:embed="rId2"/>
          <a:stretch>
            <a:fillRect/>
          </a:stretch>
        </p:blipFill>
        <p:spPr>
          <a:xfrm>
            <a:off x="1752600" y="2286000"/>
            <a:ext cx="5029200" cy="1699055"/>
          </a:xfrm>
          <a:prstGeom prst="rect">
            <a:avLst/>
          </a:prstGeom>
        </p:spPr>
      </p:pic>
    </p:spTree>
    <p:extLst>
      <p:ext uri="{BB962C8B-B14F-4D97-AF65-F5344CB8AC3E}">
        <p14:creationId xmlns:p14="http://schemas.microsoft.com/office/powerpoint/2010/main" val="771495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lvl="0"/>
            <a:r>
              <a:rPr lang="en-US" altLang="zh-CN" b="1" dirty="0">
                <a:latin typeface="Times New Roman" panose="02020603050405020304" pitchFamily="18" charset="0"/>
                <a:cs typeface="Times New Roman" panose="02020603050405020304" pitchFamily="18" charset="0"/>
              </a:rPr>
              <a:t>1.1 Define the event</a:t>
            </a:r>
            <a:endParaRPr lang="zh-CN" altLang="zh-CN" b="1"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B12DAF2D-DB8B-4329-A512-0B1190FED68E}"/>
              </a:ext>
            </a:extLst>
          </p:cNvPr>
          <p:cNvSpPr txBox="1">
            <a:spLocks noChangeArrowheads="1"/>
          </p:cNvSpPr>
          <p:nvPr/>
        </p:nvSpPr>
        <p:spPr bwMode="auto">
          <a:xfrm>
            <a:off x="581025" y="2057400"/>
            <a:ext cx="803751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50000"/>
              </a:lnSpc>
            </a:pPr>
            <a:r>
              <a:rPr lang="en-US" altLang="zh-CN" dirty="0">
                <a:latin typeface="Times New Roman" panose="02020603050405020304" pitchFamily="18" charset="0"/>
                <a:cs typeface="Times New Roman" panose="02020603050405020304" pitchFamily="18" charset="0"/>
              </a:rPr>
              <a:t>A single event</a:t>
            </a:r>
          </a:p>
          <a:p>
            <a:pPr lvl="1" eaLnBrk="1" hangingPunct="1">
              <a:lnSpc>
                <a:spcPct val="150000"/>
              </a:lnSpc>
            </a:pPr>
            <a:r>
              <a:rPr lang="en-US" altLang="zh-CN" sz="1800" dirty="0">
                <a:latin typeface="Times New Roman" panose="02020603050405020304" pitchFamily="18" charset="0"/>
                <a:cs typeface="Times New Roman" panose="02020603050405020304" pitchFamily="18" charset="0"/>
              </a:rPr>
              <a:t>All firms are impacted by the event. </a:t>
            </a:r>
          </a:p>
          <a:p>
            <a:pPr lvl="1" eaLnBrk="1" hangingPunct="1">
              <a:lnSpc>
                <a:spcPct val="150000"/>
              </a:lnSpc>
            </a:pPr>
            <a:r>
              <a:rPr lang="en-US" altLang="zh-CN" sz="1800" dirty="0">
                <a:latin typeface="Times New Roman" panose="02020603050405020304" pitchFamily="18" charset="0"/>
                <a:cs typeface="Times New Roman" panose="02020603050405020304" pitchFamily="18" charset="0"/>
              </a:rPr>
              <a:t>A selected group of firms are impacted by the event. </a:t>
            </a:r>
          </a:p>
          <a:p>
            <a:pPr lvl="1" eaLnBrk="1" hangingPunct="1">
              <a:lnSpc>
                <a:spcPct val="150000"/>
              </a:lnSpc>
            </a:pPr>
            <a:r>
              <a:rPr lang="en-US" altLang="zh-CN" sz="1800" dirty="0">
                <a:latin typeface="Times New Roman" panose="02020603050405020304" pitchFamily="18" charset="0"/>
                <a:cs typeface="Times New Roman" panose="02020603050405020304" pitchFamily="18" charset="0"/>
              </a:rPr>
              <a:t>A random group of firms are impacted by the event. </a:t>
            </a:r>
          </a:p>
        </p:txBody>
      </p:sp>
    </p:spTree>
    <p:extLst>
      <p:ext uri="{BB962C8B-B14F-4D97-AF65-F5344CB8AC3E}">
        <p14:creationId xmlns:p14="http://schemas.microsoft.com/office/powerpoint/2010/main" val="357834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lvl="0"/>
            <a:r>
              <a:rPr lang="en-US" altLang="zh-CN" b="1" dirty="0">
                <a:latin typeface="Times New Roman" panose="02020603050405020304" pitchFamily="18" charset="0"/>
                <a:cs typeface="Times New Roman" panose="02020603050405020304" pitchFamily="18" charset="0"/>
              </a:rPr>
              <a:t>1.2 collecting data</a:t>
            </a:r>
            <a:endParaRPr lang="zh-CN" altLang="zh-CN" b="1"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20D3078D-BFDA-4A32-B98F-576104A99057}"/>
              </a:ext>
            </a:extLst>
          </p:cNvPr>
          <p:cNvSpPr txBox="1">
            <a:spLocks noChangeArrowheads="1"/>
          </p:cNvSpPr>
          <p:nvPr/>
        </p:nvSpPr>
        <p:spPr bwMode="auto">
          <a:xfrm>
            <a:off x="533400" y="2212974"/>
            <a:ext cx="8229600" cy="395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50000"/>
              </a:lnSpc>
            </a:pPr>
            <a:r>
              <a:rPr lang="en-US" altLang="zh-CN" sz="1600" dirty="0">
                <a:latin typeface="Times New Roman" panose="02020603050405020304" pitchFamily="18" charset="0"/>
                <a:cs typeface="Times New Roman" panose="02020603050405020304" pitchFamily="18" charset="0"/>
              </a:rPr>
              <a:t>Data needed:</a:t>
            </a:r>
          </a:p>
          <a:p>
            <a:pPr eaLnBrk="1" hangingPunct="1">
              <a:lnSpc>
                <a:spcPct val="150000"/>
              </a:lnSpc>
              <a:buFontTx/>
              <a:buNone/>
            </a:pPr>
            <a:r>
              <a:rPr lang="en-US" altLang="zh-CN" sz="1600" dirty="0">
                <a:latin typeface="Times New Roman" panose="02020603050405020304" pitchFamily="18" charset="0"/>
                <a:cs typeface="Times New Roman" panose="02020603050405020304" pitchFamily="18" charset="0"/>
              </a:rPr>
              <a:t>    -- event date</a:t>
            </a:r>
          </a:p>
          <a:p>
            <a:pPr eaLnBrk="1" hangingPunct="1">
              <a:lnSpc>
                <a:spcPct val="150000"/>
              </a:lnSpc>
              <a:buFontTx/>
              <a:buNone/>
            </a:pPr>
            <a:r>
              <a:rPr lang="en-US" altLang="zh-CN" sz="1600" dirty="0">
                <a:latin typeface="Times New Roman" panose="02020603050405020304" pitchFamily="18" charset="0"/>
                <a:cs typeface="Times New Roman" panose="02020603050405020304" pitchFamily="18" charset="0"/>
              </a:rPr>
              <a:t>    -- returns</a:t>
            </a:r>
          </a:p>
          <a:p>
            <a:pPr eaLnBrk="1" hangingPunct="1">
              <a:lnSpc>
                <a:spcPct val="150000"/>
              </a:lnSpc>
              <a:buFontTx/>
              <a:buNone/>
            </a:pPr>
            <a:r>
              <a:rPr lang="en-US" altLang="zh-CN" sz="1600" dirty="0">
                <a:latin typeface="Times New Roman" panose="02020603050405020304" pitchFamily="18" charset="0"/>
                <a:cs typeface="Times New Roman" panose="02020603050405020304" pitchFamily="18" charset="0"/>
              </a:rPr>
              <a:t>    -- factors will be used to estimate normal return</a:t>
            </a:r>
          </a:p>
          <a:p>
            <a:pPr eaLnBrk="1" hangingPunct="1">
              <a:lnSpc>
                <a:spcPct val="150000"/>
              </a:lnSpc>
              <a:buFontTx/>
              <a:buNone/>
            </a:pPr>
            <a:r>
              <a:rPr lang="en-US" altLang="zh-CN" sz="1600" dirty="0">
                <a:latin typeface="Times New Roman" panose="02020603050405020304" pitchFamily="18" charset="0"/>
                <a:cs typeface="Times New Roman" panose="02020603050405020304" pitchFamily="18" charset="0"/>
              </a:rPr>
              <a:t>    -- fundamental information of all firms</a:t>
            </a:r>
          </a:p>
          <a:p>
            <a:pPr eaLnBrk="1" hangingPunct="1">
              <a:lnSpc>
                <a:spcPct val="150000"/>
              </a:lnSpc>
              <a:buFontTx/>
              <a:buNone/>
            </a:pP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9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lvl="0"/>
            <a:r>
              <a:rPr lang="en-US" altLang="zh-CN" b="1" dirty="0">
                <a:latin typeface="Times New Roman" panose="02020603050405020304" pitchFamily="18" charset="0"/>
                <a:cs typeface="Times New Roman" panose="02020603050405020304" pitchFamily="18" charset="0"/>
              </a:rPr>
              <a:t>1.3 abnormal return estimation</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2DD28E15-2493-4862-8FFB-BA52A869C5DE}"/>
              </a:ext>
            </a:extLst>
          </p:cNvPr>
          <p:cNvPicPr>
            <a:picLocks noChangeAspect="1"/>
          </p:cNvPicPr>
          <p:nvPr/>
        </p:nvPicPr>
        <p:blipFill>
          <a:blip r:embed="rId3"/>
          <a:stretch>
            <a:fillRect/>
          </a:stretch>
        </p:blipFill>
        <p:spPr>
          <a:xfrm>
            <a:off x="575945" y="2286000"/>
            <a:ext cx="7981950" cy="2286000"/>
          </a:xfrm>
          <a:prstGeom prst="rect">
            <a:avLst/>
          </a:prstGeom>
        </p:spPr>
      </p:pic>
      <p:graphicFrame>
        <p:nvGraphicFramePr>
          <p:cNvPr id="6" name="Object 4">
            <a:extLst>
              <a:ext uri="{FF2B5EF4-FFF2-40B4-BE49-F238E27FC236}">
                <a16:creationId xmlns:a16="http://schemas.microsoft.com/office/drawing/2014/main" id="{8155A69C-5631-4856-9F92-52542AC9A564}"/>
              </a:ext>
            </a:extLst>
          </p:cNvPr>
          <p:cNvGraphicFramePr>
            <a:graphicFrameLocks noChangeAspect="1"/>
          </p:cNvGraphicFramePr>
          <p:nvPr/>
        </p:nvGraphicFramePr>
        <p:xfrm>
          <a:off x="685800" y="5486400"/>
          <a:ext cx="1583060" cy="527687"/>
        </p:xfrm>
        <a:graphic>
          <a:graphicData uri="http://schemas.openxmlformats.org/presentationml/2006/ole">
            <mc:AlternateContent xmlns:mc="http://schemas.openxmlformats.org/markup-compatibility/2006">
              <mc:Choice xmlns:v="urn:schemas-microsoft-com:vml" Requires="v">
                <p:oleObj spid="_x0000_s4109" name="Equation" r:id="rId4" imgW="1409400" imgH="469800" progId="">
                  <p:embed/>
                </p:oleObj>
              </mc:Choice>
              <mc:Fallback>
                <p:oleObj name="Equation" r:id="rId4" imgW="1409400" imgH="469800" progId="">
                  <p:embed/>
                  <p:pic>
                    <p:nvPicPr>
                      <p:cNvPr id="6" name="Object 4">
                        <a:extLst>
                          <a:ext uri="{FF2B5EF4-FFF2-40B4-BE49-F238E27FC236}">
                            <a16:creationId xmlns:a16="http://schemas.microsoft.com/office/drawing/2014/main" id="{8155A69C-5631-4856-9F92-52542AC9A5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486400"/>
                        <a:ext cx="1583060" cy="527687"/>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89480665-4207-4127-A70E-CAA05E379A7C}"/>
              </a:ext>
            </a:extLst>
          </p:cNvPr>
          <p:cNvSpPr txBox="1"/>
          <p:nvPr/>
        </p:nvSpPr>
        <p:spPr>
          <a:xfrm>
            <a:off x="586105" y="4903271"/>
            <a:ext cx="8382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Cumulative abnormal return, or CAR, is the sum of all abnormal returns.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85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lvl="0"/>
            <a:r>
              <a:rPr lang="en-US" altLang="zh-CN" b="1" dirty="0">
                <a:latin typeface="Times New Roman" panose="02020603050405020304" pitchFamily="18" charset="0"/>
                <a:cs typeface="Times New Roman" panose="02020603050405020304" pitchFamily="18" charset="0"/>
              </a:rPr>
              <a:t>1.3 abnormal return estimation</a:t>
            </a:r>
            <a:endParaRPr lang="zh-CN" altLang="zh-CN" b="1" dirty="0">
              <a:latin typeface="Times New Roman" panose="02020603050405020304" pitchFamily="18" charset="0"/>
              <a:cs typeface="Times New Roman" panose="02020603050405020304" pitchFamily="18" charset="0"/>
            </a:endParaRPr>
          </a:p>
        </p:txBody>
      </p:sp>
      <p:graphicFrame>
        <p:nvGraphicFramePr>
          <p:cNvPr id="6" name="Object 4">
            <a:extLst>
              <a:ext uri="{FF2B5EF4-FFF2-40B4-BE49-F238E27FC236}">
                <a16:creationId xmlns:a16="http://schemas.microsoft.com/office/drawing/2014/main" id="{8155A69C-5631-4856-9F92-52542AC9A564}"/>
              </a:ext>
            </a:extLst>
          </p:cNvPr>
          <p:cNvGraphicFramePr>
            <a:graphicFrameLocks noChangeAspect="1"/>
          </p:cNvGraphicFramePr>
          <p:nvPr/>
        </p:nvGraphicFramePr>
        <p:xfrm>
          <a:off x="533400" y="3165156"/>
          <a:ext cx="1583060" cy="527687"/>
        </p:xfrm>
        <a:graphic>
          <a:graphicData uri="http://schemas.openxmlformats.org/presentationml/2006/ole">
            <mc:AlternateContent xmlns:mc="http://schemas.openxmlformats.org/markup-compatibility/2006">
              <mc:Choice xmlns:v="urn:schemas-microsoft-com:vml" Requires="v">
                <p:oleObj spid="_x0000_s3085" name="Equation" r:id="rId3" imgW="1409400" imgH="469800" progId="">
                  <p:embed/>
                </p:oleObj>
              </mc:Choice>
              <mc:Fallback>
                <p:oleObj name="Equation" r:id="rId3" imgW="1409400" imgH="469800" progId="">
                  <p:embed/>
                  <p:pic>
                    <p:nvPicPr>
                      <p:cNvPr id="6" name="Object 4">
                        <a:extLst>
                          <a:ext uri="{FF2B5EF4-FFF2-40B4-BE49-F238E27FC236}">
                            <a16:creationId xmlns:a16="http://schemas.microsoft.com/office/drawing/2014/main" id="{8155A69C-5631-4856-9F92-52542AC9A5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165156"/>
                        <a:ext cx="1583060" cy="527687"/>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89480665-4207-4127-A70E-CAA05E379A7C}"/>
              </a:ext>
            </a:extLst>
          </p:cNvPr>
          <p:cNvSpPr txBox="1"/>
          <p:nvPr/>
        </p:nvSpPr>
        <p:spPr>
          <a:xfrm>
            <a:off x="381000" y="2438400"/>
            <a:ext cx="8382000" cy="2862322"/>
          </a:xfrm>
          <a:prstGeom prst="rect">
            <a:avLst/>
          </a:prstGeom>
          <a:noFill/>
        </p:spPr>
        <p:txBody>
          <a:bodyPr wrap="square">
            <a:spAutoFit/>
          </a:bodyPr>
          <a:lstStyle/>
          <a:p>
            <a:pPr marL="342900" indent="-342900">
              <a:buAutoNum type="arabicPeriod"/>
            </a:pPr>
            <a:r>
              <a:rPr lang="en-US" altLang="zh-CN" b="1" dirty="0">
                <a:latin typeface="Times New Roman" panose="02020603050405020304" pitchFamily="18" charset="0"/>
                <a:cs typeface="Times New Roman" panose="02020603050405020304" pitchFamily="18" charset="0"/>
              </a:rPr>
              <a:t>Cumulative abnormal return(CAR)</a:t>
            </a:r>
          </a:p>
          <a:p>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the sum of all abnormal returns.</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2. Buy-and-hold abnormal return (BHAR)</a:t>
            </a:r>
          </a:p>
          <a:p>
            <a:r>
              <a:rPr lang="en-US" altLang="zh-CN" dirty="0">
                <a:latin typeface="Times New Roman" panose="02020603050405020304" pitchFamily="18" charset="0"/>
                <a:cs typeface="Times New Roman" panose="02020603050405020304" pitchFamily="18" charset="0"/>
              </a:rPr>
              <a:t>The BHAR is based on this principle and calculates abnormal returns by deducting the normal buy-and-hold return from the realized buy-and-hold return.</a:t>
            </a:r>
          </a:p>
          <a:p>
            <a:endParaRPr lang="en-US" altLang="zh-CN" b="1"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A8853303-900D-46CE-BAC3-6D5778BB8EC2}"/>
              </a:ext>
            </a:extLst>
          </p:cNvPr>
          <p:cNvPicPr>
            <a:picLocks noChangeAspect="1"/>
          </p:cNvPicPr>
          <p:nvPr/>
        </p:nvPicPr>
        <p:blipFill>
          <a:blip r:embed="rId5"/>
          <a:stretch>
            <a:fillRect/>
          </a:stretch>
        </p:blipFill>
        <p:spPr>
          <a:xfrm>
            <a:off x="325120" y="4918407"/>
            <a:ext cx="4267200" cy="681389"/>
          </a:xfrm>
          <a:prstGeom prst="rect">
            <a:avLst/>
          </a:prstGeom>
        </p:spPr>
      </p:pic>
    </p:spTree>
    <p:extLst>
      <p:ext uri="{BB962C8B-B14F-4D97-AF65-F5344CB8AC3E}">
        <p14:creationId xmlns:p14="http://schemas.microsoft.com/office/powerpoint/2010/main" val="20886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3221</TotalTime>
  <Words>1394</Words>
  <Application>Microsoft Office PowerPoint</Application>
  <PresentationFormat>全屏显示(4:3)</PresentationFormat>
  <Paragraphs>178</Paragraphs>
  <Slides>46</Slides>
  <Notes>2</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46</vt:i4>
      </vt:variant>
    </vt:vector>
  </HeadingPairs>
  <TitlesOfParts>
    <vt:vector size="56" baseType="lpstr">
      <vt:lpstr>宋体</vt:lpstr>
      <vt:lpstr>Arial</vt:lpstr>
      <vt:lpstr>Gill Sans MT</vt:lpstr>
      <vt:lpstr>Open Sans</vt:lpstr>
      <vt:lpstr>Times New Roman</vt:lpstr>
      <vt:lpstr>Wingdings 2</vt:lpstr>
      <vt:lpstr>1_Default Design</vt:lpstr>
      <vt:lpstr>红利</vt:lpstr>
      <vt:lpstr>Equation</vt:lpstr>
      <vt:lpstr>位图图像</vt:lpstr>
      <vt:lpstr>Chapter 7.  Event study</vt:lpstr>
      <vt:lpstr>oUTLINE</vt:lpstr>
      <vt:lpstr>1 event study Introduction</vt:lpstr>
      <vt:lpstr>1.1 Define the event</vt:lpstr>
      <vt:lpstr>1.1 Define the event</vt:lpstr>
      <vt:lpstr>1.1 Define the event</vt:lpstr>
      <vt:lpstr>1.2 collecting data</vt:lpstr>
      <vt:lpstr>1.3 abnormal return estimation</vt:lpstr>
      <vt:lpstr>1.3 abnormal return estimation</vt:lpstr>
      <vt:lpstr>1.3 abnormal return estimation</vt:lpstr>
      <vt:lpstr>1.3 abnormal return estimation</vt:lpstr>
      <vt:lpstr>1.4 Statistical test and regression</vt:lpstr>
      <vt:lpstr>1.4 Statistical test and regression</vt:lpstr>
      <vt:lpstr>1.4 Statistical test and regression</vt:lpstr>
      <vt:lpstr>2 Market Wide Event</vt:lpstr>
      <vt:lpstr>2 Market Wide Event</vt:lpstr>
      <vt:lpstr>2.1 Industry Level analysis </vt:lpstr>
      <vt:lpstr>2.1.1  Event Category</vt:lpstr>
      <vt:lpstr>2.1.2 Market Wide Event - TIME</vt:lpstr>
      <vt:lpstr>2.1.3 Market Wide Event – AR and CAR</vt:lpstr>
      <vt:lpstr>2.1.3 Market Wide Event – AR and CAR</vt:lpstr>
      <vt:lpstr>2.1.3 Market Wide Event – AR and CAR</vt:lpstr>
      <vt:lpstr>2.1.3 Market Wide Event – AR and CAR</vt:lpstr>
      <vt:lpstr>2.1.3 Market Wide Event – AR and CAR</vt:lpstr>
      <vt:lpstr>2.1.4 Market Wide Event - Hete</vt:lpstr>
      <vt:lpstr>2.2 Market level analysis</vt:lpstr>
      <vt:lpstr>2.2.1 Market level analysis - Graphics</vt:lpstr>
      <vt:lpstr>2.2.1 Market level analysis - Graphics</vt:lpstr>
      <vt:lpstr>2.2.1 Market level analysis - Graphics</vt:lpstr>
      <vt:lpstr>2.2.2 Market level analysis - regression</vt:lpstr>
      <vt:lpstr>2.2.2 Market level analysis - regression</vt:lpstr>
      <vt:lpstr>2.3 Firm level analysis</vt:lpstr>
      <vt:lpstr>2.3.1 Firm level analysis</vt:lpstr>
      <vt:lpstr>2.3.1 Firm level analysis – t TEST</vt:lpstr>
      <vt:lpstr>2.3.2 Firm level analysis - regression</vt:lpstr>
      <vt:lpstr>2.3.2 Firm level analysis - Hete</vt:lpstr>
      <vt:lpstr>3 With Control Group</vt:lpstr>
      <vt:lpstr>3.1 Firm level Event</vt:lpstr>
      <vt:lpstr>3.2 control vs treated</vt:lpstr>
      <vt:lpstr>3.3 AR AND CAR</vt:lpstr>
      <vt:lpstr>3.4 mechanism analysis - independence</vt:lpstr>
      <vt:lpstr>3.5 endogeneity – comparison1</vt:lpstr>
      <vt:lpstr>3.5 endogeneity – comparison2</vt:lpstr>
      <vt:lpstr>3.7 analysis– comparison Liu(2017)</vt:lpstr>
      <vt:lpstr>4 EMH &amp; Behavior Finance </vt:lpstr>
      <vt:lpstr>4 EMH &amp; Behavior Finance </vt:lpstr>
    </vt:vector>
  </TitlesOfParts>
  <Company>University of Tampa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Financial Statements</dc:title>
  <dc:creator>Kent P. Ragan</dc:creator>
  <cp:lastModifiedBy>admin</cp:lastModifiedBy>
  <cp:revision>531</cp:revision>
  <cp:lastPrinted>1601-01-01T00:00:00Z</cp:lastPrinted>
  <dcterms:created xsi:type="dcterms:W3CDTF">2000-08-09T23:59:09Z</dcterms:created>
  <dcterms:modified xsi:type="dcterms:W3CDTF">2023-10-18T14:11:23Z</dcterms:modified>
</cp:coreProperties>
</file>