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72" r:id="rId2"/>
  </p:sldMasterIdLst>
  <p:notesMasterIdLst>
    <p:notesMasterId r:id="rId50"/>
  </p:notesMasterIdLst>
  <p:handoutMasterIdLst>
    <p:handoutMasterId r:id="rId51"/>
  </p:handoutMasterIdLst>
  <p:sldIdLst>
    <p:sldId id="296" r:id="rId3"/>
    <p:sldId id="302" r:id="rId4"/>
    <p:sldId id="715" r:id="rId5"/>
    <p:sldId id="716" r:id="rId6"/>
    <p:sldId id="717" r:id="rId7"/>
    <p:sldId id="718" r:id="rId8"/>
    <p:sldId id="719" r:id="rId9"/>
    <p:sldId id="720" r:id="rId10"/>
    <p:sldId id="721" r:id="rId11"/>
    <p:sldId id="722" r:id="rId12"/>
    <p:sldId id="723" r:id="rId13"/>
    <p:sldId id="724" r:id="rId14"/>
    <p:sldId id="725" r:id="rId15"/>
    <p:sldId id="726" r:id="rId16"/>
    <p:sldId id="627" r:id="rId17"/>
    <p:sldId id="732" r:id="rId18"/>
    <p:sldId id="637" r:id="rId19"/>
    <p:sldId id="728" r:id="rId20"/>
    <p:sldId id="729" r:id="rId21"/>
    <p:sldId id="730" r:id="rId22"/>
    <p:sldId id="731" r:id="rId23"/>
    <p:sldId id="733" r:id="rId24"/>
    <p:sldId id="734" r:id="rId25"/>
    <p:sldId id="735" r:id="rId26"/>
    <p:sldId id="736" r:id="rId27"/>
    <p:sldId id="860" r:id="rId28"/>
    <p:sldId id="737" r:id="rId29"/>
    <p:sldId id="738" r:id="rId30"/>
    <p:sldId id="739" r:id="rId31"/>
    <p:sldId id="861" r:id="rId32"/>
    <p:sldId id="862" r:id="rId33"/>
    <p:sldId id="864" r:id="rId34"/>
    <p:sldId id="847" r:id="rId35"/>
    <p:sldId id="863" r:id="rId36"/>
    <p:sldId id="865" r:id="rId37"/>
    <p:sldId id="876" r:id="rId38"/>
    <p:sldId id="866" r:id="rId39"/>
    <p:sldId id="867" r:id="rId40"/>
    <p:sldId id="877" r:id="rId41"/>
    <p:sldId id="878" r:id="rId42"/>
    <p:sldId id="879" r:id="rId43"/>
    <p:sldId id="881" r:id="rId44"/>
    <p:sldId id="880" r:id="rId45"/>
    <p:sldId id="882" r:id="rId46"/>
    <p:sldId id="883" r:id="rId47"/>
    <p:sldId id="884" r:id="rId48"/>
    <p:sldId id="868" r:id="rId49"/>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224">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 泳昊" initials="许" lastIdx="3" clrIdx="0">
    <p:extLst>
      <p:ext uri="{19B8F6BF-5375-455C-9EA6-DF929625EA0E}">
        <p15:presenceInfo xmlns:p15="http://schemas.microsoft.com/office/powerpoint/2012/main" userId="6a47a3425a77e7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1434"/>
    <a:srgbClr val="FF9966"/>
    <a:srgbClr val="028056"/>
    <a:srgbClr val="0000FF"/>
    <a:srgbClr val="578200"/>
    <a:srgbClr val="007976"/>
    <a:srgbClr val="006666"/>
    <a:srgbClr val="008080"/>
    <a:srgbClr val="088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1865" autoAdjust="0"/>
  </p:normalViewPr>
  <p:slideViewPr>
    <p:cSldViewPr>
      <p:cViewPr varScale="1">
        <p:scale>
          <a:sx n="79" d="100"/>
          <a:sy n="79" d="100"/>
        </p:scale>
        <p:origin x="1344" y="72"/>
      </p:cViewPr>
      <p:guideLst>
        <p:guide orient="horz" pos="4224"/>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2208"/>
    </p:cViewPr>
  </p:sorterViewPr>
  <p:notesViewPr>
    <p:cSldViewPr>
      <p:cViewPr varScale="1">
        <p:scale>
          <a:sx n="62" d="100"/>
          <a:sy n="62" d="100"/>
        </p:scale>
        <p:origin x="-1722" y="-72"/>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Introduction</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altLang="zh-CN" dirty="0">
              <a:latin typeface="Times New Roman" panose="02020603050405020304" pitchFamily="18" charset="0"/>
              <a:cs typeface="Times New Roman" panose="02020603050405020304" pitchFamily="18" charset="0"/>
            </a:rPr>
            <a:t>Binary Choice Model</a:t>
          </a:r>
          <a:endParaRPr lang="zh-CN" altLang="zh-CN" dirty="0">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C1AADF34-AB77-4156-A09E-5D3FD5E40D45}">
      <dgm:prSet/>
      <dgm:spPr/>
      <dgm:t>
        <a:bodyPr/>
        <a:lstStyle/>
        <a:p>
          <a:r>
            <a:rPr lang="en-US" altLang="zh-CN" dirty="0">
              <a:latin typeface="Times New Roman" panose="02020603050405020304" pitchFamily="18" charset="0"/>
              <a:cs typeface="Times New Roman" panose="02020603050405020304" pitchFamily="18" charset="0"/>
            </a:rPr>
            <a:t>Tobit Model</a:t>
          </a:r>
          <a:endParaRPr lang="zh-CN" altLang="zh-CN" dirty="0">
            <a:latin typeface="Times New Roman" panose="02020603050405020304" pitchFamily="18" charset="0"/>
            <a:cs typeface="Times New Roman" panose="02020603050405020304" pitchFamily="18" charset="0"/>
          </a:endParaRPr>
        </a:p>
      </dgm:t>
    </dgm:pt>
    <dgm:pt modelId="{12399463-D076-4BC2-B5C0-BE825C9C1B66}" type="parTrans" cxnId="{93771C53-D4C5-431B-8D6F-EA7FEBE419C7}">
      <dgm:prSet/>
      <dgm:spPr/>
      <dgm:t>
        <a:bodyPr/>
        <a:lstStyle/>
        <a:p>
          <a:endParaRPr lang="zh-CN" altLang="en-US">
            <a:latin typeface="Times New Roman" panose="02020603050405020304" pitchFamily="18" charset="0"/>
            <a:cs typeface="Times New Roman" panose="02020603050405020304" pitchFamily="18" charset="0"/>
          </a:endParaRPr>
        </a:p>
      </dgm:t>
    </dgm:pt>
    <dgm:pt modelId="{D9765D69-D3FA-4BA5-802A-A17FF28C6DA9}" type="sibTrans" cxnId="{93771C53-D4C5-431B-8D6F-EA7FEBE419C7}">
      <dgm:prSet/>
      <dgm:spPr/>
      <dgm:t>
        <a:bodyPr/>
        <a:lstStyle/>
        <a:p>
          <a:endParaRPr lang="zh-CN" altLang="en-US">
            <a:latin typeface="Times New Roman" panose="02020603050405020304" pitchFamily="18" charset="0"/>
            <a:cs typeface="Times New Roman" panose="02020603050405020304" pitchFamily="18" charset="0"/>
          </a:endParaRPr>
        </a:p>
      </dgm:t>
    </dgm:pt>
    <dgm:pt modelId="{66D178C9-6907-4A4C-B62D-831ADE972699}">
      <dgm:prSet/>
      <dgm:spPr/>
      <dgm:t>
        <a:bodyPr/>
        <a:lstStyle/>
        <a:p>
          <a:r>
            <a:rPr lang="en-US" altLang="zh-CN" dirty="0">
              <a:latin typeface="Times New Roman" panose="02020603050405020304" pitchFamily="18" charset="0"/>
              <a:cs typeface="Times New Roman" panose="02020603050405020304" pitchFamily="18" charset="0"/>
            </a:rPr>
            <a:t>Truncated Regression Model</a:t>
          </a:r>
          <a:endParaRPr lang="zh-CN" altLang="zh-CN" dirty="0">
            <a:latin typeface="Times New Roman" panose="02020603050405020304" pitchFamily="18" charset="0"/>
            <a:cs typeface="Times New Roman" panose="02020603050405020304" pitchFamily="18" charset="0"/>
          </a:endParaRPr>
        </a:p>
      </dgm:t>
    </dgm:pt>
    <dgm:pt modelId="{4DD4A425-0FA7-4655-92E2-FFA61D279162}" type="parTrans" cxnId="{A84A067A-DB08-47C3-AA9E-F9BEAA2CB22C}">
      <dgm:prSet/>
      <dgm:spPr/>
      <dgm:t>
        <a:bodyPr/>
        <a:lstStyle/>
        <a:p>
          <a:endParaRPr lang="zh-CN" altLang="en-US">
            <a:latin typeface="Times New Roman" panose="02020603050405020304" pitchFamily="18" charset="0"/>
            <a:cs typeface="Times New Roman" panose="02020603050405020304" pitchFamily="18" charset="0"/>
          </a:endParaRPr>
        </a:p>
      </dgm:t>
    </dgm:pt>
    <dgm:pt modelId="{414486A8-E357-4CB2-86E3-41C2BE05D628}" type="sibTrans" cxnId="{A84A067A-DB08-47C3-AA9E-F9BEAA2CB22C}">
      <dgm:prSet/>
      <dgm:spPr/>
      <dgm:t>
        <a:bodyPr/>
        <a:lstStyle/>
        <a:p>
          <a:endParaRPr lang="zh-CN" altLang="en-US">
            <a:latin typeface="Times New Roman" panose="02020603050405020304" pitchFamily="18" charset="0"/>
            <a:cs typeface="Times New Roman" panose="02020603050405020304" pitchFamily="18" charset="0"/>
          </a:endParaRPr>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4"/>
      <dgm:spPr/>
    </dgm:pt>
    <dgm:pt modelId="{7768277B-4E15-4585-9E79-C3BD4EDCFD80}" type="pres">
      <dgm:prSet presAssocID="{88614102-EBA4-488D-B5D6-60C6C8786BCB}" presName="txShp" presStyleLbl="node1" presStyleIdx="0" presStyleCnt="4">
        <dgm:presLayoutVars>
          <dgm:bulletEnabled val="1"/>
        </dgm:presLayoutVars>
      </dgm:prSet>
      <dgm:spPr/>
    </dgm:pt>
    <dgm:pt modelId="{185905EE-C2C6-4856-BFC9-C460039669E3}" type="pres">
      <dgm:prSet presAssocID="{FAFB3947-ED75-4D23-BF62-4C815A19CC9F}"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1" presStyleCnt="4"/>
      <dgm:spPr/>
    </dgm:pt>
    <dgm:pt modelId="{84B303D2-AD11-4154-AF2E-D797E8F69334}" type="pres">
      <dgm:prSet presAssocID="{D5BD5B1A-E6C3-4107-9EB6-E50F990ECCF4}" presName="txShp" presStyleLbl="node1" presStyleIdx="1" presStyleCnt="4">
        <dgm:presLayoutVars>
          <dgm:bulletEnabled val="1"/>
        </dgm:presLayoutVars>
      </dgm:prSet>
      <dgm:spPr/>
    </dgm:pt>
    <dgm:pt modelId="{D6012E0C-9FB4-40B3-8ED8-08C3035F198E}" type="pres">
      <dgm:prSet presAssocID="{B573A366-2FAF-4A44-A8DF-10FB8FF61AA1}" presName="spacing" presStyleCnt="0"/>
      <dgm:spPr/>
    </dgm:pt>
    <dgm:pt modelId="{8C3505DF-DC6F-497B-90B8-4C8F98715235}" type="pres">
      <dgm:prSet presAssocID="{C1AADF34-AB77-4156-A09E-5D3FD5E40D45}" presName="composite" presStyleCnt="0"/>
      <dgm:spPr/>
    </dgm:pt>
    <dgm:pt modelId="{378BCDC3-1182-4273-A154-A6FAA47F16E4}" type="pres">
      <dgm:prSet presAssocID="{C1AADF34-AB77-4156-A09E-5D3FD5E40D45}" presName="imgShp" presStyleLbl="fgImgPlace1" presStyleIdx="2" presStyleCnt="4"/>
      <dgm:spPr/>
    </dgm:pt>
    <dgm:pt modelId="{B83DA8E3-B848-4911-98C7-270561392832}" type="pres">
      <dgm:prSet presAssocID="{C1AADF34-AB77-4156-A09E-5D3FD5E40D45}" presName="txShp" presStyleLbl="node1" presStyleIdx="2" presStyleCnt="4">
        <dgm:presLayoutVars>
          <dgm:bulletEnabled val="1"/>
        </dgm:presLayoutVars>
      </dgm:prSet>
      <dgm:spPr/>
    </dgm:pt>
    <dgm:pt modelId="{830CC8D1-B230-4AE7-84FC-7D328E72F7E9}" type="pres">
      <dgm:prSet presAssocID="{D9765D69-D3FA-4BA5-802A-A17FF28C6DA9}" presName="spacing" presStyleCnt="0"/>
      <dgm:spPr/>
    </dgm:pt>
    <dgm:pt modelId="{E171E49F-78C2-4888-B1E3-02C491269B23}" type="pres">
      <dgm:prSet presAssocID="{66D178C9-6907-4A4C-B62D-831ADE972699}" presName="composite" presStyleCnt="0"/>
      <dgm:spPr/>
    </dgm:pt>
    <dgm:pt modelId="{8A0BEE22-0367-4FAE-ADD9-307E25D95246}" type="pres">
      <dgm:prSet presAssocID="{66D178C9-6907-4A4C-B62D-831ADE972699}" presName="imgShp" presStyleLbl="fgImgPlace1" presStyleIdx="3" presStyleCnt="4"/>
      <dgm:spPr/>
    </dgm:pt>
    <dgm:pt modelId="{D15F03E0-9249-4A42-845A-51E00FCA9F41}" type="pres">
      <dgm:prSet presAssocID="{66D178C9-6907-4A4C-B62D-831ADE972699}" presName="txShp" presStyleLbl="node1" presStyleIdx="3" presStyleCnt="4">
        <dgm:presLayoutVars>
          <dgm:bulletEnabled val="1"/>
        </dgm:presLayoutVars>
      </dgm:prSet>
      <dgm:spPr/>
    </dgm:pt>
  </dgm:ptLst>
  <dgm:cxnLst>
    <dgm:cxn modelId="{751AA71A-7A66-43AF-8C2C-76A7B79C814C}" srcId="{55C29653-906E-4529-AF53-F4EB07AABD18}" destId="{88614102-EBA4-488D-B5D6-60C6C8786BCB}" srcOrd="0" destOrd="0" parTransId="{4CB2D89C-A7F6-42C8-AAC0-90D67B8F5619}" sibTransId="{FAFB3947-ED75-4D23-BF62-4C815A19CC9F}"/>
    <dgm:cxn modelId="{1EFD4424-FC32-4176-BD0C-9BDAD38C9CFF}" srcId="{55C29653-906E-4529-AF53-F4EB07AABD18}" destId="{D5BD5B1A-E6C3-4107-9EB6-E50F990ECCF4}" srcOrd="1" destOrd="0" parTransId="{F33DD697-5C9F-4464-8CE4-DB9294F89C60}" sibTransId="{B573A366-2FAF-4A44-A8DF-10FB8FF61AA1}"/>
    <dgm:cxn modelId="{2D468825-BDCD-405B-9ABD-E6B350BAC455}" type="presOf" srcId="{66D178C9-6907-4A4C-B62D-831ADE972699}" destId="{D15F03E0-9249-4A42-845A-51E00FCA9F41}" srcOrd="0" destOrd="0" presId="urn:microsoft.com/office/officeart/2005/8/layout/vList3"/>
    <dgm:cxn modelId="{181B936E-29DE-41BE-AAA6-8C5E86A38068}" type="presOf" srcId="{C1AADF34-AB77-4156-A09E-5D3FD5E40D45}" destId="{B83DA8E3-B848-4911-98C7-270561392832}" srcOrd="0" destOrd="0" presId="urn:microsoft.com/office/officeart/2005/8/layout/vList3"/>
    <dgm:cxn modelId="{93771C53-D4C5-431B-8D6F-EA7FEBE419C7}" srcId="{55C29653-906E-4529-AF53-F4EB07AABD18}" destId="{C1AADF34-AB77-4156-A09E-5D3FD5E40D45}" srcOrd="2" destOrd="0" parTransId="{12399463-D076-4BC2-B5C0-BE825C9C1B66}" sibTransId="{D9765D69-D3FA-4BA5-802A-A17FF28C6DA9}"/>
    <dgm:cxn modelId="{A84A067A-DB08-47C3-AA9E-F9BEAA2CB22C}" srcId="{55C29653-906E-4529-AF53-F4EB07AABD18}" destId="{66D178C9-6907-4A4C-B62D-831ADE972699}" srcOrd="3" destOrd="0" parTransId="{4DD4A425-0FA7-4655-92E2-FFA61D279162}" sibTransId="{414486A8-E357-4CB2-86E3-41C2BE05D628}"/>
    <dgm:cxn modelId="{D38D4A9E-91E2-4D3D-88FB-50E6E91CF4FE}" type="presOf" srcId="{D5BD5B1A-E6C3-4107-9EB6-E50F990ECCF4}" destId="{84B303D2-AD11-4154-AF2E-D797E8F69334}"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0CD7C191-083B-406A-9B04-5ABCA10DA8D7}" type="presParOf" srcId="{0AC28F20-80D1-4334-BC04-37222C6B6F3A}" destId="{395C1C9C-D64A-4AD7-A9F2-A2F63CC48C24}" srcOrd="2" destOrd="0" presId="urn:microsoft.com/office/officeart/2005/8/layout/vList3"/>
    <dgm:cxn modelId="{C72C814F-5DCB-4E25-A7A2-D7C14F6BE9E4}" type="presParOf" srcId="{395C1C9C-D64A-4AD7-A9F2-A2F63CC48C24}" destId="{C9447599-BE6D-4F74-8B98-8A8466421C94}" srcOrd="0" destOrd="0" presId="urn:microsoft.com/office/officeart/2005/8/layout/vList3"/>
    <dgm:cxn modelId="{31E235CB-3807-46A3-A926-30F8E88D76B4}" type="presParOf" srcId="{395C1C9C-D64A-4AD7-A9F2-A2F63CC48C24}" destId="{84B303D2-AD11-4154-AF2E-D797E8F69334}" srcOrd="1" destOrd="0" presId="urn:microsoft.com/office/officeart/2005/8/layout/vList3"/>
    <dgm:cxn modelId="{3439257E-7535-4DB8-A8B4-FE4F0E0EC586}" type="presParOf" srcId="{0AC28F20-80D1-4334-BC04-37222C6B6F3A}" destId="{D6012E0C-9FB4-40B3-8ED8-08C3035F198E}" srcOrd="3" destOrd="0" presId="urn:microsoft.com/office/officeart/2005/8/layout/vList3"/>
    <dgm:cxn modelId="{23BADAEB-EA86-4BC0-B8D7-6EE1A8BE5BC6}" type="presParOf" srcId="{0AC28F20-80D1-4334-BC04-37222C6B6F3A}" destId="{8C3505DF-DC6F-497B-90B8-4C8F98715235}" srcOrd="4" destOrd="0" presId="urn:microsoft.com/office/officeart/2005/8/layout/vList3"/>
    <dgm:cxn modelId="{4C412E4B-7442-4D9C-9354-9825B3F698BA}" type="presParOf" srcId="{8C3505DF-DC6F-497B-90B8-4C8F98715235}" destId="{378BCDC3-1182-4273-A154-A6FAA47F16E4}" srcOrd="0" destOrd="0" presId="urn:microsoft.com/office/officeart/2005/8/layout/vList3"/>
    <dgm:cxn modelId="{A69ADAB9-12C2-4772-BA05-14629F45A627}" type="presParOf" srcId="{8C3505DF-DC6F-497B-90B8-4C8F98715235}" destId="{B83DA8E3-B848-4911-98C7-270561392832}" srcOrd="1" destOrd="0" presId="urn:microsoft.com/office/officeart/2005/8/layout/vList3"/>
    <dgm:cxn modelId="{7BC9E312-EBE8-46BA-A2E9-CEF0F6FE7EAF}" type="presParOf" srcId="{0AC28F20-80D1-4334-BC04-37222C6B6F3A}" destId="{830CC8D1-B230-4AE7-84FC-7D328E72F7E9}" srcOrd="5" destOrd="0" presId="urn:microsoft.com/office/officeart/2005/8/layout/vList3"/>
    <dgm:cxn modelId="{4A5A5ED4-BB8B-4B5F-A105-6FCF71CDFFC6}" type="presParOf" srcId="{0AC28F20-80D1-4334-BC04-37222C6B6F3A}" destId="{E171E49F-78C2-4888-B1E3-02C491269B23}" srcOrd="6" destOrd="0" presId="urn:microsoft.com/office/officeart/2005/8/layout/vList3"/>
    <dgm:cxn modelId="{D906DD24-6EBA-4ED1-BAAE-157AA64D94EE}" type="presParOf" srcId="{E171E49F-78C2-4888-B1E3-02C491269B23}" destId="{8A0BEE22-0367-4FAE-ADD9-307E25D95246}" srcOrd="0" destOrd="0" presId="urn:microsoft.com/office/officeart/2005/8/layout/vList3"/>
    <dgm:cxn modelId="{D8341B11-B95F-4669-ACDE-1E875AEBBCFF}" type="presParOf" srcId="{E171E49F-78C2-4888-B1E3-02C491269B23}" destId="{D15F03E0-9249-4A42-845A-51E00FCA9F4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142108" y="2196"/>
          <a:ext cx="3901821" cy="637277"/>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022" tIns="83820" rIns="156464"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Times New Roman" panose="02020603050405020304" pitchFamily="18" charset="0"/>
              <a:cs typeface="Times New Roman" panose="02020603050405020304" pitchFamily="18" charset="0"/>
            </a:rPr>
            <a:t>Introduction</a:t>
          </a:r>
        </a:p>
      </dsp:txBody>
      <dsp:txXfrm rot="10800000">
        <a:off x="1301427" y="2196"/>
        <a:ext cx="3742502" cy="637277"/>
      </dsp:txXfrm>
    </dsp:sp>
    <dsp:sp modelId="{0FAE4BC0-AC8E-4EE1-A809-020F0EF116F2}">
      <dsp:nvSpPr>
        <dsp:cNvPr id="0" name=""/>
        <dsp:cNvSpPr/>
      </dsp:nvSpPr>
      <dsp:spPr>
        <a:xfrm>
          <a:off x="823470" y="2196"/>
          <a:ext cx="637277" cy="637277"/>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1142108" y="829706"/>
          <a:ext cx="3901821" cy="637277"/>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022" tIns="83820" rIns="156464"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Times New Roman" panose="02020603050405020304" pitchFamily="18" charset="0"/>
              <a:cs typeface="Times New Roman" panose="02020603050405020304" pitchFamily="18" charset="0"/>
            </a:rPr>
            <a:t>Binary Choice Model</a:t>
          </a:r>
          <a:endParaRPr lang="zh-CN" altLang="zh-CN" sz="2200" kern="1200" dirty="0">
            <a:latin typeface="Times New Roman" panose="02020603050405020304" pitchFamily="18" charset="0"/>
            <a:cs typeface="Times New Roman" panose="02020603050405020304" pitchFamily="18" charset="0"/>
          </a:endParaRPr>
        </a:p>
      </dsp:txBody>
      <dsp:txXfrm rot="10800000">
        <a:off x="1301427" y="829706"/>
        <a:ext cx="3742502" cy="637277"/>
      </dsp:txXfrm>
    </dsp:sp>
    <dsp:sp modelId="{C9447599-BE6D-4F74-8B98-8A8466421C94}">
      <dsp:nvSpPr>
        <dsp:cNvPr id="0" name=""/>
        <dsp:cNvSpPr/>
      </dsp:nvSpPr>
      <dsp:spPr>
        <a:xfrm>
          <a:off x="823470" y="829706"/>
          <a:ext cx="637277" cy="637277"/>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3DA8E3-B848-4911-98C7-270561392832}">
      <dsp:nvSpPr>
        <dsp:cNvPr id="0" name=""/>
        <dsp:cNvSpPr/>
      </dsp:nvSpPr>
      <dsp:spPr>
        <a:xfrm rot="10800000">
          <a:off x="1142108" y="1657216"/>
          <a:ext cx="3901821" cy="637277"/>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022" tIns="83820" rIns="156464"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Times New Roman" panose="02020603050405020304" pitchFamily="18" charset="0"/>
              <a:cs typeface="Times New Roman" panose="02020603050405020304" pitchFamily="18" charset="0"/>
            </a:rPr>
            <a:t>Tobit Model</a:t>
          </a:r>
          <a:endParaRPr lang="zh-CN" altLang="zh-CN" sz="2200" kern="1200" dirty="0">
            <a:latin typeface="Times New Roman" panose="02020603050405020304" pitchFamily="18" charset="0"/>
            <a:cs typeface="Times New Roman" panose="02020603050405020304" pitchFamily="18" charset="0"/>
          </a:endParaRPr>
        </a:p>
      </dsp:txBody>
      <dsp:txXfrm rot="10800000">
        <a:off x="1301427" y="1657216"/>
        <a:ext cx="3742502" cy="637277"/>
      </dsp:txXfrm>
    </dsp:sp>
    <dsp:sp modelId="{378BCDC3-1182-4273-A154-A6FAA47F16E4}">
      <dsp:nvSpPr>
        <dsp:cNvPr id="0" name=""/>
        <dsp:cNvSpPr/>
      </dsp:nvSpPr>
      <dsp:spPr>
        <a:xfrm>
          <a:off x="823470" y="1657216"/>
          <a:ext cx="637277" cy="637277"/>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5F03E0-9249-4A42-845A-51E00FCA9F41}">
      <dsp:nvSpPr>
        <dsp:cNvPr id="0" name=""/>
        <dsp:cNvSpPr/>
      </dsp:nvSpPr>
      <dsp:spPr>
        <a:xfrm rot="10800000">
          <a:off x="1142108" y="2484725"/>
          <a:ext cx="3901821" cy="637277"/>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022" tIns="83820" rIns="156464"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Times New Roman" panose="02020603050405020304" pitchFamily="18" charset="0"/>
              <a:cs typeface="Times New Roman" panose="02020603050405020304" pitchFamily="18" charset="0"/>
            </a:rPr>
            <a:t>Truncated Regression Model</a:t>
          </a:r>
          <a:endParaRPr lang="zh-CN" altLang="zh-CN" sz="2200" kern="1200" dirty="0">
            <a:latin typeface="Times New Roman" panose="02020603050405020304" pitchFamily="18" charset="0"/>
            <a:cs typeface="Times New Roman" panose="02020603050405020304" pitchFamily="18" charset="0"/>
          </a:endParaRPr>
        </a:p>
      </dsp:txBody>
      <dsp:txXfrm rot="10800000">
        <a:off x="1301427" y="2484725"/>
        <a:ext cx="3742502" cy="637277"/>
      </dsp:txXfrm>
    </dsp:sp>
    <dsp:sp modelId="{8A0BEE22-0367-4FAE-ADD9-307E25D95246}">
      <dsp:nvSpPr>
        <dsp:cNvPr id="0" name=""/>
        <dsp:cNvSpPr/>
      </dsp:nvSpPr>
      <dsp:spPr>
        <a:xfrm>
          <a:off x="823470" y="2484725"/>
          <a:ext cx="637277" cy="637277"/>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70022B2-33E1-40B9-B46F-828D6595E5F5}"/>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49155" name="Rectangle 3">
            <a:extLst>
              <a:ext uri="{FF2B5EF4-FFF2-40B4-BE49-F238E27FC236}">
                <a16:creationId xmlns:a16="http://schemas.microsoft.com/office/drawing/2014/main" id="{6464BBDC-DDEF-46D3-BC98-2793589A4F7F}"/>
              </a:ext>
            </a:extLst>
          </p:cNvPr>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a:p>
        </p:txBody>
      </p:sp>
      <p:sp>
        <p:nvSpPr>
          <p:cNvPr id="49156" name="Rectangle 4">
            <a:extLst>
              <a:ext uri="{FF2B5EF4-FFF2-40B4-BE49-F238E27FC236}">
                <a16:creationId xmlns:a16="http://schemas.microsoft.com/office/drawing/2014/main" id="{40EB7707-39E5-44DF-AA09-AEC4FE0B3208}"/>
              </a:ext>
            </a:extLst>
          </p:cNvPr>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49157" name="Rectangle 5">
            <a:extLst>
              <a:ext uri="{FF2B5EF4-FFF2-40B4-BE49-F238E27FC236}">
                <a16:creationId xmlns:a16="http://schemas.microsoft.com/office/drawing/2014/main" id="{71ADF1EE-756D-4F24-9227-1852EE6018D1}"/>
              </a:ext>
            </a:extLst>
          </p:cNvPr>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A90A7BE-154C-48F2-94A6-0CFCF5F608A5}"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2E6666B-0090-4817-8934-E26DD62E3E0D}"/>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35843" name="Rectangle 3">
            <a:extLst>
              <a:ext uri="{FF2B5EF4-FFF2-40B4-BE49-F238E27FC236}">
                <a16:creationId xmlns:a16="http://schemas.microsoft.com/office/drawing/2014/main" id="{908E5968-8C19-4398-A29A-A033E166BC34}"/>
              </a:ext>
            </a:extLst>
          </p:cNvPr>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a:p>
        </p:txBody>
      </p:sp>
      <p:sp>
        <p:nvSpPr>
          <p:cNvPr id="13316" name="Rectangle 4">
            <a:extLst>
              <a:ext uri="{FF2B5EF4-FFF2-40B4-BE49-F238E27FC236}">
                <a16:creationId xmlns:a16="http://schemas.microsoft.com/office/drawing/2014/main" id="{63F4ADD7-99D7-4CC6-AEDD-99708FF3AEBC}"/>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a:extLst>
              <a:ext uri="{FF2B5EF4-FFF2-40B4-BE49-F238E27FC236}">
                <a16:creationId xmlns:a16="http://schemas.microsoft.com/office/drawing/2014/main" id="{0B8B298C-4E44-4304-8DBB-5C4649848B4E}"/>
              </a:ext>
            </a:extLst>
          </p:cNvPr>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a:ext uri="{FF2B5EF4-FFF2-40B4-BE49-F238E27FC236}">
                <a16:creationId xmlns:a16="http://schemas.microsoft.com/office/drawing/2014/main" id="{B168322D-279D-490F-829D-EEF6A33EA8BE}"/>
              </a:ext>
            </a:extLst>
          </p:cNvPr>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35847" name="Rectangle 7">
            <a:extLst>
              <a:ext uri="{FF2B5EF4-FFF2-40B4-BE49-F238E27FC236}">
                <a16:creationId xmlns:a16="http://schemas.microsoft.com/office/drawing/2014/main" id="{7F1106D8-4120-4E9C-95AA-EB5D940E6FFE}"/>
              </a:ext>
            </a:extLst>
          </p:cNvPr>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r>
              <a:rPr lang="en-US" altLang="zh-CN"/>
              <a:t>3.</a:t>
            </a:r>
            <a:fld id="{04E07B0F-2993-4E3B-9ACD-E1A42C526BB1}"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0</a:t>
            </a:fld>
            <a:endParaRPr lang="en-US" altLang="zh-CN"/>
          </a:p>
        </p:txBody>
      </p:sp>
    </p:spTree>
    <p:extLst>
      <p:ext uri="{BB962C8B-B14F-4D97-AF65-F5344CB8AC3E}">
        <p14:creationId xmlns:p14="http://schemas.microsoft.com/office/powerpoint/2010/main" val="2668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15</a:t>
            </a:fld>
            <a:endParaRPr lang="en-US" altLang="zh-CN"/>
          </a:p>
        </p:txBody>
      </p:sp>
    </p:spTree>
    <p:extLst>
      <p:ext uri="{BB962C8B-B14F-4D97-AF65-F5344CB8AC3E}">
        <p14:creationId xmlns:p14="http://schemas.microsoft.com/office/powerpoint/2010/main" val="2826915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26</a:t>
            </a:fld>
            <a:endParaRPr lang="en-US" altLang="zh-CN"/>
          </a:p>
        </p:txBody>
      </p:sp>
    </p:spTree>
    <p:extLst>
      <p:ext uri="{BB962C8B-B14F-4D97-AF65-F5344CB8AC3E}">
        <p14:creationId xmlns:p14="http://schemas.microsoft.com/office/powerpoint/2010/main" val="297283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25F7B9FC-308E-4EED-9694-8B2B9679C5B0}"/>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21C3027A-9D2A-4BAA-B239-0E139D761A87}"/>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21C69A76-E36E-4204-9E49-1B39B5CE26EC}"/>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24770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650580F-0FC5-421C-A7AF-81B61797A63F}"/>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6474D72B-D1D2-4DF4-AD82-9F101AC919D3}"/>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1C0081DD-3C85-49CA-8FC1-4AE4D916DF1D}"/>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02456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274638"/>
            <a:ext cx="1817687"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0" y="274638"/>
            <a:ext cx="5300663"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9E026F2-B38B-417F-B5E2-5A5BCFD1B936}"/>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5C17661E-E36A-4BA9-B0E2-E55CE737F671}"/>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B360FF63-5223-4F16-AE77-48ED3081A2B1}"/>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18395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a:lstStyle/>
          <a:p>
            <a:pPr lvl="0"/>
            <a:endParaRPr lang="en-US" noProof="0"/>
          </a:p>
        </p:txBody>
      </p:sp>
      <p:sp>
        <p:nvSpPr>
          <p:cNvPr id="4" name="Rectangle 5">
            <a:extLst>
              <a:ext uri="{FF2B5EF4-FFF2-40B4-BE49-F238E27FC236}">
                <a16:creationId xmlns:a16="http://schemas.microsoft.com/office/drawing/2014/main" id="{10234B0B-D158-40A3-B3B1-ABBE9AFFADF1}"/>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69273FED-B8FD-4B98-BF96-3062E98F9AF3}"/>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83DC4A31-AB51-40B9-8A6E-A0576D4307E3}"/>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13139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CBC056D-C482-4F14-9D39-D4D3D9CDD178}"/>
              </a:ext>
            </a:extLst>
          </p:cNvPr>
          <p:cNvSpPr/>
          <p:nvPr/>
        </p:nvSpPr>
        <p:spPr>
          <a:xfrm>
            <a:off x="447675" y="3086100"/>
            <a:ext cx="8240713" cy="3305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a:extLst>
              <a:ext uri="{FF2B5EF4-FFF2-40B4-BE49-F238E27FC236}">
                <a16:creationId xmlns:a16="http://schemas.microsoft.com/office/drawing/2014/main" id="{9D489756-2445-47DE-9EC0-EC2FF6EB2552}"/>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CFF94A8D-9F81-4DFD-B7DF-82819DF1C8FA}"/>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7" name="Slide Number Placeholder 5">
            <a:extLst>
              <a:ext uri="{FF2B5EF4-FFF2-40B4-BE49-F238E27FC236}">
                <a16:creationId xmlns:a16="http://schemas.microsoft.com/office/drawing/2014/main" id="{50852E77-96DC-4E6A-B5D3-995509315A3D}"/>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1035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97792E0-192A-4AEA-9C90-E7D25F899B78}"/>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38D5E4BF-64A1-419B-8190-DBB43B89AD90}"/>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EFA38356-935C-4060-859C-5C3477FDAFF9}"/>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F529659B-A8F4-4FE3-8859-CEC938650CA8}"/>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531160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E00D5C6-FDE9-4532-81A1-180954C4C5EC}"/>
              </a:ext>
            </a:extLst>
          </p:cNvPr>
          <p:cNvSpPr>
            <a:spLocks noChangeAspect="1"/>
          </p:cNvSpPr>
          <p:nvPr/>
        </p:nvSpPr>
        <p:spPr>
          <a:xfrm>
            <a:off x="452438" y="5141913"/>
            <a:ext cx="8239125" cy="12588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Date Placeholder 3">
            <a:extLst>
              <a:ext uri="{FF2B5EF4-FFF2-40B4-BE49-F238E27FC236}">
                <a16:creationId xmlns:a16="http://schemas.microsoft.com/office/drawing/2014/main" id="{7107DC5A-AC3F-4700-9EAE-6B35D3AD93E0}"/>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3AF94601-3CAE-4801-8348-A75F43152B85}"/>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7" name="Slide Number Placeholder 5">
            <a:extLst>
              <a:ext uri="{FF2B5EF4-FFF2-40B4-BE49-F238E27FC236}">
                <a16:creationId xmlns:a16="http://schemas.microsoft.com/office/drawing/2014/main" id="{D042C29D-6BA2-4B2C-B890-A1B30DCFD842}"/>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4821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914D0A-4D72-4CE8-8DAE-DBC3D03BC4F4}"/>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a:extLst>
              <a:ext uri="{FF2B5EF4-FFF2-40B4-BE49-F238E27FC236}">
                <a16:creationId xmlns:a16="http://schemas.microsoft.com/office/drawing/2014/main" id="{B82730E0-3ECD-4E39-A011-715DA6859831}"/>
              </a:ext>
            </a:extLst>
          </p:cNvPr>
          <p:cNvSpPr>
            <a:spLocks noGrp="1"/>
          </p:cNvSpPr>
          <p:nvPr>
            <p:ph type="dt" sz="half" idx="10"/>
          </p:nvPr>
        </p:nvSpPr>
        <p:spPr/>
        <p:txBody>
          <a:bodyPr/>
          <a:lstStyle>
            <a:lvl1pPr>
              <a:defRPr/>
            </a:lvl1pPr>
          </a:lstStyle>
          <a:p>
            <a:endParaRPr lang="en-US" altLang="zh-CN"/>
          </a:p>
        </p:txBody>
      </p:sp>
      <p:sp>
        <p:nvSpPr>
          <p:cNvPr id="7" name="Footer Placeholder 5">
            <a:extLst>
              <a:ext uri="{FF2B5EF4-FFF2-40B4-BE49-F238E27FC236}">
                <a16:creationId xmlns:a16="http://schemas.microsoft.com/office/drawing/2014/main" id="{5F562C41-65B9-4325-9935-ADDEDA708EFB}"/>
              </a:ext>
            </a:extLst>
          </p:cNvPr>
          <p:cNvSpPr>
            <a:spLocks noGrp="1"/>
          </p:cNvSpPr>
          <p:nvPr>
            <p:ph type="ftr" sz="quarter" idx="11"/>
          </p:nvPr>
        </p:nvSpPr>
        <p:spPr/>
        <p:txBody>
          <a:bodyPr/>
          <a:lstStyle>
            <a:lvl1pPr>
              <a:defRPr/>
            </a:lvl1pPr>
          </a:lstStyle>
          <a:p>
            <a:endParaRPr lang="en-US" altLang="zh-CN"/>
          </a:p>
        </p:txBody>
      </p:sp>
      <p:sp>
        <p:nvSpPr>
          <p:cNvPr id="8" name="Slide Number Placeholder 6">
            <a:extLst>
              <a:ext uri="{FF2B5EF4-FFF2-40B4-BE49-F238E27FC236}">
                <a16:creationId xmlns:a16="http://schemas.microsoft.com/office/drawing/2014/main" id="{B08B5E9A-78A6-465B-BD4B-38B51282763A}"/>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94892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A74C80F-A925-4B7D-8F0C-686724C7F35F}"/>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a:extLst>
              <a:ext uri="{FF2B5EF4-FFF2-40B4-BE49-F238E27FC236}">
                <a16:creationId xmlns:a16="http://schemas.microsoft.com/office/drawing/2014/main" id="{D836AD89-11CD-48B1-BC75-4B598BD8CA99}"/>
              </a:ext>
            </a:extLst>
          </p:cNvPr>
          <p:cNvSpPr>
            <a:spLocks noGrp="1"/>
          </p:cNvSpPr>
          <p:nvPr>
            <p:ph type="dt" sz="half" idx="10"/>
          </p:nvPr>
        </p:nvSpPr>
        <p:spPr/>
        <p:txBody>
          <a:bodyPr/>
          <a:lstStyle>
            <a:lvl1pPr>
              <a:defRPr/>
            </a:lvl1pPr>
          </a:lstStyle>
          <a:p>
            <a:endParaRPr lang="en-US" altLang="zh-CN"/>
          </a:p>
        </p:txBody>
      </p:sp>
      <p:sp>
        <p:nvSpPr>
          <p:cNvPr id="9" name="Footer Placeholder 7">
            <a:extLst>
              <a:ext uri="{FF2B5EF4-FFF2-40B4-BE49-F238E27FC236}">
                <a16:creationId xmlns:a16="http://schemas.microsoft.com/office/drawing/2014/main" id="{513CD1B2-CC7F-46F4-9642-BE477189A694}"/>
              </a:ext>
            </a:extLst>
          </p:cNvPr>
          <p:cNvSpPr>
            <a:spLocks noGrp="1"/>
          </p:cNvSpPr>
          <p:nvPr>
            <p:ph type="ftr" sz="quarter" idx="11"/>
          </p:nvPr>
        </p:nvSpPr>
        <p:spPr/>
        <p:txBody>
          <a:bodyPr/>
          <a:lstStyle>
            <a:lvl1pPr>
              <a:defRPr/>
            </a:lvl1pPr>
          </a:lstStyle>
          <a:p>
            <a:endParaRPr lang="en-US" altLang="zh-CN"/>
          </a:p>
        </p:txBody>
      </p:sp>
      <p:sp>
        <p:nvSpPr>
          <p:cNvPr id="10" name="Slide Number Placeholder 8">
            <a:extLst>
              <a:ext uri="{FF2B5EF4-FFF2-40B4-BE49-F238E27FC236}">
                <a16:creationId xmlns:a16="http://schemas.microsoft.com/office/drawing/2014/main" id="{9ED2359A-48E3-4871-8ED1-65672CD01F1B}"/>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223308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43377B40-E7A1-43D8-BCDC-B6F48E9316FB}"/>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442B4D78-1107-4286-A81F-F82D06A04419}"/>
              </a:ext>
            </a:extLst>
          </p:cNvPr>
          <p:cNvSpPr>
            <a:spLocks noGrp="1"/>
          </p:cNvSpPr>
          <p:nvPr>
            <p:ph type="dt" sz="half" idx="10"/>
          </p:nvPr>
        </p:nvSpPr>
        <p:spPr/>
        <p:txBody>
          <a:bodyPr/>
          <a:lstStyle>
            <a:lvl1pPr>
              <a:defRPr/>
            </a:lvl1pPr>
          </a:lstStyle>
          <a:p>
            <a:endParaRPr lang="en-US" altLang="zh-CN"/>
          </a:p>
        </p:txBody>
      </p:sp>
      <p:sp>
        <p:nvSpPr>
          <p:cNvPr id="5" name="Footer Placeholder 3">
            <a:extLst>
              <a:ext uri="{FF2B5EF4-FFF2-40B4-BE49-F238E27FC236}">
                <a16:creationId xmlns:a16="http://schemas.microsoft.com/office/drawing/2014/main" id="{B59E98F5-1B7D-47BF-834F-4B9B7F9106C7}"/>
              </a:ext>
            </a:extLst>
          </p:cNvPr>
          <p:cNvSpPr>
            <a:spLocks noGrp="1"/>
          </p:cNvSpPr>
          <p:nvPr>
            <p:ph type="ftr" sz="quarter" idx="11"/>
          </p:nvPr>
        </p:nvSpPr>
        <p:spPr/>
        <p:txBody>
          <a:bodyPr/>
          <a:lstStyle>
            <a:lvl1pPr>
              <a:defRPr/>
            </a:lvl1pPr>
          </a:lstStyle>
          <a:p>
            <a:endParaRPr lang="en-US" altLang="zh-CN"/>
          </a:p>
        </p:txBody>
      </p:sp>
      <p:sp>
        <p:nvSpPr>
          <p:cNvPr id="6" name="Slide Number Placeholder 4">
            <a:extLst>
              <a:ext uri="{FF2B5EF4-FFF2-40B4-BE49-F238E27FC236}">
                <a16:creationId xmlns:a16="http://schemas.microsoft.com/office/drawing/2014/main" id="{75F2627B-66F7-41C2-A320-E93BCA7A8A61}"/>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70430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400B4D6-3085-4240-9E01-98FB4DB6C1FD}"/>
              </a:ext>
            </a:extLst>
          </p:cNvPr>
          <p:cNvSpPr>
            <a:spLocks noGrp="1"/>
          </p:cNvSpPr>
          <p:nvPr>
            <p:ph type="dt" sz="half" idx="10"/>
          </p:nvPr>
        </p:nvSpPr>
        <p:spPr/>
        <p:txBody>
          <a:bodyPr/>
          <a:lstStyle>
            <a:lvl1pPr>
              <a:defRPr/>
            </a:lvl1pPr>
          </a:lstStyle>
          <a:p>
            <a:endParaRPr lang="en-US" altLang="zh-CN"/>
          </a:p>
        </p:txBody>
      </p:sp>
      <p:sp>
        <p:nvSpPr>
          <p:cNvPr id="3" name="Footer Placeholder 4">
            <a:extLst>
              <a:ext uri="{FF2B5EF4-FFF2-40B4-BE49-F238E27FC236}">
                <a16:creationId xmlns:a16="http://schemas.microsoft.com/office/drawing/2014/main" id="{6C611F8E-17AE-4591-BDFB-E40A734937C9}"/>
              </a:ext>
            </a:extLst>
          </p:cNvPr>
          <p:cNvSpPr>
            <a:spLocks noGrp="1"/>
          </p:cNvSpPr>
          <p:nvPr>
            <p:ph type="ftr" sz="quarter" idx="11"/>
          </p:nvPr>
        </p:nvSpPr>
        <p:spPr/>
        <p:txBody>
          <a:bodyPr/>
          <a:lstStyle>
            <a:lvl1pPr>
              <a:defRPr/>
            </a:lvl1pPr>
          </a:lstStyle>
          <a:p>
            <a:endParaRPr lang="en-US" altLang="zh-CN"/>
          </a:p>
        </p:txBody>
      </p:sp>
      <p:sp>
        <p:nvSpPr>
          <p:cNvPr id="4" name="Slide Number Placeholder 5">
            <a:extLst>
              <a:ext uri="{FF2B5EF4-FFF2-40B4-BE49-F238E27FC236}">
                <a16:creationId xmlns:a16="http://schemas.microsoft.com/office/drawing/2014/main" id="{7327149F-D758-4EB8-B472-708AFE793D41}"/>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15822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837D41D-891E-472C-93CE-63844A09EF93}"/>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C73347ED-D0F7-479D-8FD6-56395CE16874}"/>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9ED73703-9E07-4D26-8E1A-7C3DB62E8251}"/>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73513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E23B00C-A3E2-4082-9681-CCEFE4F58279}"/>
              </a:ext>
            </a:extLst>
          </p:cNvPr>
          <p:cNvSpPr>
            <a:spLocks noChangeAspect="1"/>
          </p:cNvSpPr>
          <p:nvPr/>
        </p:nvSpPr>
        <p:spPr>
          <a:xfrm>
            <a:off x="452438" y="5141913"/>
            <a:ext cx="8239125" cy="12747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6399" y="601200"/>
            <a:ext cx="8240400" cy="42048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305617" y="5262295"/>
            <a:ext cx="4265327" cy="689515"/>
          </a:xfrm>
        </p:spPr>
        <p:txBody>
          <a:bodyP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Date Placeholder 4">
            <a:extLst>
              <a:ext uri="{FF2B5EF4-FFF2-40B4-BE49-F238E27FC236}">
                <a16:creationId xmlns:a16="http://schemas.microsoft.com/office/drawing/2014/main" id="{038DE053-B430-439D-A047-556344AB4637}"/>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7" name="Footer Placeholder 5">
            <a:extLst>
              <a:ext uri="{FF2B5EF4-FFF2-40B4-BE49-F238E27FC236}">
                <a16:creationId xmlns:a16="http://schemas.microsoft.com/office/drawing/2014/main" id="{A53651E1-80F1-48B8-8AE3-BFF4841567B9}"/>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8" name="Slide Number Placeholder 6">
            <a:extLst>
              <a:ext uri="{FF2B5EF4-FFF2-40B4-BE49-F238E27FC236}">
                <a16:creationId xmlns:a16="http://schemas.microsoft.com/office/drawing/2014/main" id="{4904AC38-5ED9-486D-B291-F7DD38A3E89F}"/>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3725814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8093" y="599725"/>
            <a:ext cx="8238706"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3">
            <a:extLst>
              <a:ext uri="{FF2B5EF4-FFF2-40B4-BE49-F238E27FC236}">
                <a16:creationId xmlns:a16="http://schemas.microsoft.com/office/drawing/2014/main" id="{A6C8733C-09D3-4376-98E5-1B0C54BF581F}"/>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67573369-5F43-419C-A089-F2FB3919C087}"/>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A6E6C0D8-1176-445D-8AB3-E339C6E3AC97}"/>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516426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7A13D59-51C9-495C-90F7-72CB9EB3899A}"/>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C59429DD-4D52-4E56-ADBB-41A084F5BDA9}"/>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97C377A0-61BA-4EF3-914A-B6C9AF084AFD}"/>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FF621B6D-207B-4C48-B461-5784BC2ABBD3}"/>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489998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0266BF3-4818-4D48-A8C5-94D09D8EA461}"/>
              </a:ext>
            </a:extLst>
          </p:cNvPr>
          <p:cNvSpPr>
            <a:spLocks noChangeAspect="1"/>
          </p:cNvSpPr>
          <p:nvPr/>
        </p:nvSpPr>
        <p:spPr>
          <a:xfrm>
            <a:off x="6629400" y="600075"/>
            <a:ext cx="2057400" cy="5816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9774F917-976F-44C1-ABE7-7FA61DB8351D}"/>
              </a:ext>
            </a:extLst>
          </p:cNvPr>
          <p:cNvSpPr>
            <a:spLocks noGrp="1"/>
          </p:cNvSpPr>
          <p:nvPr>
            <p:ph type="dt" sz="half" idx="10"/>
          </p:nvPr>
        </p:nvSpPr>
        <p:spPr>
          <a:xfrm>
            <a:off x="6745288" y="5956300"/>
            <a:ext cx="947737" cy="365125"/>
          </a:xfrm>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56096EEB-181A-41EA-B6E1-D03ECAE303B1}"/>
              </a:ext>
            </a:extLst>
          </p:cNvPr>
          <p:cNvSpPr>
            <a:spLocks noGrp="1"/>
          </p:cNvSpPr>
          <p:nvPr>
            <p:ph type="ftr" sz="quarter" idx="11"/>
          </p:nvPr>
        </p:nvSpPr>
        <p:spPr>
          <a:xfrm>
            <a:off x="581025" y="5951538"/>
            <a:ext cx="5922963" cy="365125"/>
          </a:xfrm>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EC39067B-680B-499D-B9E0-2980C56D0EC9}"/>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1736889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rtlCol="0">
            <a:normAutofit/>
          </a:bodyPr>
          <a:lstStyle/>
          <a:p>
            <a:pPr lvl="0"/>
            <a:endParaRPr lang="en-US" noProof="0"/>
          </a:p>
        </p:txBody>
      </p:sp>
      <p:sp>
        <p:nvSpPr>
          <p:cNvPr id="4" name="Rectangle 5">
            <a:extLst>
              <a:ext uri="{FF2B5EF4-FFF2-40B4-BE49-F238E27FC236}">
                <a16:creationId xmlns:a16="http://schemas.microsoft.com/office/drawing/2014/main" id="{CECF1ACB-EF73-4D5F-ADE4-24ED176697C7}"/>
              </a:ext>
            </a:extLst>
          </p:cNvPr>
          <p:cNvSpPr>
            <a:spLocks noGrp="1" noChangeArrowheads="1"/>
          </p:cNvSpPr>
          <p:nvPr>
            <p:ph type="dt" sz="half" idx="10"/>
          </p:nvPr>
        </p:nvSpPr>
        <p:spPr/>
        <p:txBody>
          <a:bodyPr/>
          <a:lstStyle>
            <a:lvl1pPr>
              <a:defRPr/>
            </a:lvl1pPr>
          </a:lstStyle>
          <a:p>
            <a:endParaRPr lang="en-US" altLang="zh-CN"/>
          </a:p>
        </p:txBody>
      </p:sp>
      <p:sp>
        <p:nvSpPr>
          <p:cNvPr id="5" name="Rectangle 6">
            <a:extLst>
              <a:ext uri="{FF2B5EF4-FFF2-40B4-BE49-F238E27FC236}">
                <a16:creationId xmlns:a16="http://schemas.microsoft.com/office/drawing/2014/main" id="{12F0BD2C-25F2-4630-AE6E-882A09BD6BB9}"/>
              </a:ext>
            </a:extLst>
          </p:cNvPr>
          <p:cNvSpPr>
            <a:spLocks noGrp="1" noChangeArrowheads="1"/>
          </p:cNvSpPr>
          <p:nvPr>
            <p:ph type="ftr" sz="quarter" idx="11"/>
          </p:nvPr>
        </p:nvSpPr>
        <p:spPr/>
        <p:txBody>
          <a:bodyPr/>
          <a:lstStyle>
            <a:lvl1pPr>
              <a:defRPr/>
            </a:lvl1pPr>
          </a:lstStyle>
          <a:p>
            <a:endParaRPr lang="en-US" altLang="zh-CN"/>
          </a:p>
        </p:txBody>
      </p:sp>
      <p:sp>
        <p:nvSpPr>
          <p:cNvPr id="6" name="Rectangle 7">
            <a:extLst>
              <a:ext uri="{FF2B5EF4-FFF2-40B4-BE49-F238E27FC236}">
                <a16:creationId xmlns:a16="http://schemas.microsoft.com/office/drawing/2014/main" id="{40481264-CF57-4579-8722-FBCA19A15E7F}"/>
              </a:ext>
            </a:extLst>
          </p:cNvPr>
          <p:cNvSpPr>
            <a:spLocks noGrp="1" noChangeArrowheads="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08455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C63E6E6-A5A8-4BA6-B4FB-E78D88425EDE}"/>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FC5B9430-C6C6-48D9-9EF0-E199E12431C5}"/>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5553D4E4-BD2E-49C2-A66C-9370BBFEF916}"/>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2394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0"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7625"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884E11B-B7F8-49E1-B38B-1FE46BABF9D6}"/>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6E36C2F1-1F87-4F26-B221-DC99E5D9AE03}"/>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D45822FD-7724-4F86-A018-325A277236F5}"/>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48164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A39A82F6-AB05-438B-96F6-3A9C0470C270}"/>
              </a:ext>
            </a:extLst>
          </p:cNvPr>
          <p:cNvSpPr>
            <a:spLocks noGrp="1" noChangeArrowheads="1"/>
          </p:cNvSpPr>
          <p:nvPr>
            <p:ph type="dt" sz="half" idx="10"/>
          </p:nvPr>
        </p:nvSpPr>
        <p:spPr>
          <a:ln/>
        </p:spPr>
        <p:txBody>
          <a:bodyPr/>
          <a:lstStyle>
            <a:lvl1pPr>
              <a:defRPr/>
            </a:lvl1pPr>
          </a:lstStyle>
          <a:p>
            <a:endParaRPr lang="en-US" altLang="zh-CN"/>
          </a:p>
        </p:txBody>
      </p:sp>
      <p:sp>
        <p:nvSpPr>
          <p:cNvPr id="8" name="Rectangle 6">
            <a:extLst>
              <a:ext uri="{FF2B5EF4-FFF2-40B4-BE49-F238E27FC236}">
                <a16:creationId xmlns:a16="http://schemas.microsoft.com/office/drawing/2014/main" id="{4FBF094A-DC10-4579-9193-D8C4F71E0462}"/>
              </a:ext>
            </a:extLst>
          </p:cNvPr>
          <p:cNvSpPr>
            <a:spLocks noGrp="1" noChangeArrowheads="1"/>
          </p:cNvSpPr>
          <p:nvPr>
            <p:ph type="ftr" sz="quarter" idx="11"/>
          </p:nvPr>
        </p:nvSpPr>
        <p:spPr>
          <a:ln/>
        </p:spPr>
        <p:txBody>
          <a:bodyPr/>
          <a:lstStyle>
            <a:lvl1pPr>
              <a:defRPr/>
            </a:lvl1pPr>
          </a:lstStyle>
          <a:p>
            <a:endParaRPr lang="en-US" altLang="zh-CN"/>
          </a:p>
        </p:txBody>
      </p:sp>
      <p:sp>
        <p:nvSpPr>
          <p:cNvPr id="9" name="Rectangle 7">
            <a:extLst>
              <a:ext uri="{FF2B5EF4-FFF2-40B4-BE49-F238E27FC236}">
                <a16:creationId xmlns:a16="http://schemas.microsoft.com/office/drawing/2014/main" id="{6E9E1FC7-BA88-4DE9-9F7A-30ADDB5F7AE3}"/>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7034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3843F67-37B3-4368-B1C3-5F9416732505}"/>
              </a:ext>
            </a:extLst>
          </p:cNvPr>
          <p:cNvSpPr>
            <a:spLocks noGrp="1" noChangeArrowheads="1"/>
          </p:cNvSpPr>
          <p:nvPr>
            <p:ph type="dt" sz="half" idx="10"/>
          </p:nvPr>
        </p:nvSpPr>
        <p:spPr>
          <a:ln/>
        </p:spPr>
        <p:txBody>
          <a:bodyPr/>
          <a:lstStyle>
            <a:lvl1pPr>
              <a:defRPr/>
            </a:lvl1pPr>
          </a:lstStyle>
          <a:p>
            <a:endParaRPr lang="en-US" altLang="zh-CN"/>
          </a:p>
        </p:txBody>
      </p:sp>
      <p:sp>
        <p:nvSpPr>
          <p:cNvPr id="4" name="Rectangle 6">
            <a:extLst>
              <a:ext uri="{FF2B5EF4-FFF2-40B4-BE49-F238E27FC236}">
                <a16:creationId xmlns:a16="http://schemas.microsoft.com/office/drawing/2014/main" id="{E4C1B649-6B44-4A40-9377-DB8E8CFBA1D7}"/>
              </a:ext>
            </a:extLst>
          </p:cNvPr>
          <p:cNvSpPr>
            <a:spLocks noGrp="1" noChangeArrowheads="1"/>
          </p:cNvSpPr>
          <p:nvPr>
            <p:ph type="ftr" sz="quarter" idx="11"/>
          </p:nvPr>
        </p:nvSpPr>
        <p:spPr>
          <a:ln/>
        </p:spPr>
        <p:txBody>
          <a:bodyPr/>
          <a:lstStyle>
            <a:lvl1pPr>
              <a:defRPr/>
            </a:lvl1pPr>
          </a:lstStyle>
          <a:p>
            <a:endParaRPr lang="en-US" altLang="zh-CN"/>
          </a:p>
        </p:txBody>
      </p:sp>
      <p:sp>
        <p:nvSpPr>
          <p:cNvPr id="5" name="Rectangle 7">
            <a:extLst>
              <a:ext uri="{FF2B5EF4-FFF2-40B4-BE49-F238E27FC236}">
                <a16:creationId xmlns:a16="http://schemas.microsoft.com/office/drawing/2014/main" id="{5E94A941-59D6-4FB0-AFD4-3E2F61B376D0}"/>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132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E84359B-BA9E-4806-8894-3D14FC81BCB4}"/>
              </a:ext>
            </a:extLst>
          </p:cNvPr>
          <p:cNvSpPr>
            <a:spLocks noGrp="1" noChangeArrowheads="1"/>
          </p:cNvSpPr>
          <p:nvPr>
            <p:ph type="dt" sz="half" idx="10"/>
          </p:nvPr>
        </p:nvSpPr>
        <p:spPr>
          <a:ln/>
        </p:spPr>
        <p:txBody>
          <a:bodyPr/>
          <a:lstStyle>
            <a:lvl1pPr>
              <a:defRPr/>
            </a:lvl1pPr>
          </a:lstStyle>
          <a:p>
            <a:endParaRPr lang="en-US" altLang="zh-CN"/>
          </a:p>
        </p:txBody>
      </p:sp>
      <p:sp>
        <p:nvSpPr>
          <p:cNvPr id="3" name="Rectangle 6">
            <a:extLst>
              <a:ext uri="{FF2B5EF4-FFF2-40B4-BE49-F238E27FC236}">
                <a16:creationId xmlns:a16="http://schemas.microsoft.com/office/drawing/2014/main" id="{5DD8386D-BB94-4497-A13E-CF892BC32AE7}"/>
              </a:ext>
            </a:extLst>
          </p:cNvPr>
          <p:cNvSpPr>
            <a:spLocks noGrp="1" noChangeArrowheads="1"/>
          </p:cNvSpPr>
          <p:nvPr>
            <p:ph type="ftr" sz="quarter" idx="11"/>
          </p:nvPr>
        </p:nvSpPr>
        <p:spPr>
          <a:ln/>
        </p:spPr>
        <p:txBody>
          <a:bodyPr/>
          <a:lstStyle>
            <a:lvl1pPr>
              <a:defRPr/>
            </a:lvl1pPr>
          </a:lstStyle>
          <a:p>
            <a:endParaRPr lang="en-US" altLang="zh-CN"/>
          </a:p>
        </p:txBody>
      </p:sp>
      <p:sp>
        <p:nvSpPr>
          <p:cNvPr id="4" name="Rectangle 7">
            <a:extLst>
              <a:ext uri="{FF2B5EF4-FFF2-40B4-BE49-F238E27FC236}">
                <a16:creationId xmlns:a16="http://schemas.microsoft.com/office/drawing/2014/main" id="{84959231-951D-4089-BD6B-3D82587BC022}"/>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10053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B1CB249-0040-4A7E-8EA2-2577F02A1A4D}"/>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8FB81406-E36E-40D4-BB14-2D8DF3A3F16A}"/>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F0EAFCBB-70C9-4729-8665-BD5D5C57437E}"/>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61735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992F9CE-A8A0-4442-8C8B-76AE0FED1819}"/>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F1B114AA-496D-4749-806B-70E91CAB6165}"/>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98DBA757-C7A4-4CC1-A3E1-252993C55310}"/>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9906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CC2C7E7-5E37-4C44-A328-EF05A175918B}"/>
              </a:ext>
            </a:extLst>
          </p:cNvPr>
          <p:cNvSpPr>
            <a:spLocks noGrp="1" noChangeArrowheads="1"/>
          </p:cNvSpPr>
          <p:nvPr>
            <p:ph type="title"/>
          </p:nvPr>
        </p:nvSpPr>
        <p:spPr bwMode="auto">
          <a:xfrm>
            <a:off x="1416050" y="274638"/>
            <a:ext cx="7256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en-US" altLang="zh-CN"/>
              <a:t>Click to edit Master title style</a:t>
            </a:r>
          </a:p>
        </p:txBody>
      </p:sp>
      <p:sp>
        <p:nvSpPr>
          <p:cNvPr id="1027" name="Rectangle 4">
            <a:extLst>
              <a:ext uri="{FF2B5EF4-FFF2-40B4-BE49-F238E27FC236}">
                <a16:creationId xmlns:a16="http://schemas.microsoft.com/office/drawing/2014/main" id="{D3A67DC5-3B7A-4324-A5A3-90117C04D360}"/>
              </a:ext>
            </a:extLst>
          </p:cNvPr>
          <p:cNvSpPr>
            <a:spLocks noGrp="1" noChangeArrowheads="1"/>
          </p:cNvSpPr>
          <p:nvPr>
            <p:ph type="body" idx="1"/>
          </p:nvPr>
        </p:nvSpPr>
        <p:spPr bwMode="auto">
          <a:xfrm>
            <a:off x="1416050" y="1600200"/>
            <a:ext cx="7270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9269" name="Rectangle 5">
            <a:extLst>
              <a:ext uri="{FF2B5EF4-FFF2-40B4-BE49-F238E27FC236}">
                <a16:creationId xmlns:a16="http://schemas.microsoft.com/office/drawing/2014/main" id="{F2F76EE5-B753-4CA7-8C3D-1B8C2F7A90E5}"/>
              </a:ext>
            </a:extLst>
          </p:cNvPr>
          <p:cNvSpPr>
            <a:spLocks noGrp="1" noChangeArrowheads="1"/>
          </p:cNvSpPr>
          <p:nvPr>
            <p:ph type="dt" sz="half" idx="2"/>
          </p:nvPr>
        </p:nvSpPr>
        <p:spPr bwMode="auto">
          <a:xfrm>
            <a:off x="457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eaLnBrk="1" hangingPunct="1">
              <a:defRPr sz="1400">
                <a:ea typeface="宋体" panose="02010600030101010101" pitchFamily="2" charset="-122"/>
              </a:defRPr>
            </a:lvl1pPr>
          </a:lstStyle>
          <a:p>
            <a:endParaRPr lang="en-US" altLang="zh-CN"/>
          </a:p>
        </p:txBody>
      </p:sp>
      <p:sp>
        <p:nvSpPr>
          <p:cNvPr id="139270" name="Rectangle 6">
            <a:extLst>
              <a:ext uri="{FF2B5EF4-FFF2-40B4-BE49-F238E27FC236}">
                <a16:creationId xmlns:a16="http://schemas.microsoft.com/office/drawing/2014/main" id="{46475401-FE71-4C79-9F34-06453E1C50F1}"/>
              </a:ext>
            </a:extLst>
          </p:cNvPr>
          <p:cNvSpPr>
            <a:spLocks noGrp="1" noChangeArrowheads="1"/>
          </p:cNvSpPr>
          <p:nvPr>
            <p:ph type="ftr" sz="quarter" idx="3"/>
          </p:nvPr>
        </p:nvSpPr>
        <p:spPr bwMode="auto">
          <a:xfrm>
            <a:off x="3124200" y="6243638"/>
            <a:ext cx="2895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ctr" eaLnBrk="1" hangingPunct="1">
              <a:defRPr sz="1400">
                <a:ea typeface="宋体" panose="02010600030101010101" pitchFamily="2" charset="-122"/>
              </a:defRPr>
            </a:lvl1pPr>
          </a:lstStyle>
          <a:p>
            <a:endParaRPr lang="en-US" altLang="zh-CN"/>
          </a:p>
        </p:txBody>
      </p:sp>
      <p:sp>
        <p:nvSpPr>
          <p:cNvPr id="139271" name="Rectangle 7">
            <a:extLst>
              <a:ext uri="{FF2B5EF4-FFF2-40B4-BE49-F238E27FC236}">
                <a16:creationId xmlns:a16="http://schemas.microsoft.com/office/drawing/2014/main" id="{9DDCCC86-DBEA-45EF-B796-4489F4E6F4FF}"/>
              </a:ext>
            </a:extLst>
          </p:cNvPr>
          <p:cNvSpPr>
            <a:spLocks noGrp="1" noChangeArrowheads="1"/>
          </p:cNvSpPr>
          <p:nvPr>
            <p:ph type="sldNum" sz="quarter" idx="4"/>
          </p:nvPr>
        </p:nvSpPr>
        <p:spPr bwMode="auto">
          <a:xfrm>
            <a:off x="6553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ea typeface="宋体" panose="02010600030101010101"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4538" indent="-287338"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30D3B-1C83-4031-AD79-A191AB011854}"/>
              </a:ext>
            </a:extLst>
          </p:cNvPr>
          <p:cNvSpPr>
            <a:spLocks noGrp="1"/>
          </p:cNvSpPr>
          <p:nvPr>
            <p:ph type="title"/>
          </p:nvPr>
        </p:nvSpPr>
        <p:spPr>
          <a:xfrm>
            <a:off x="581025" y="687388"/>
            <a:ext cx="7989888" cy="1082675"/>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2051" name="Text Placeholder 2">
            <a:extLst>
              <a:ext uri="{FF2B5EF4-FFF2-40B4-BE49-F238E27FC236}">
                <a16:creationId xmlns:a16="http://schemas.microsoft.com/office/drawing/2014/main" id="{BD8AA193-AA6B-4235-B45A-39BF5DFFD52C}"/>
              </a:ext>
            </a:extLst>
          </p:cNvPr>
          <p:cNvSpPr>
            <a:spLocks noGrp="1" noChangeArrowheads="1"/>
          </p:cNvSpPr>
          <p:nvPr>
            <p:ph type="body" idx="1"/>
          </p:nvPr>
        </p:nvSpPr>
        <p:spPr bwMode="auto">
          <a:xfrm>
            <a:off x="581025" y="2227263"/>
            <a:ext cx="7989888"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3867727F-4BE9-47E3-8546-90622D93C393}"/>
              </a:ext>
            </a:extLst>
          </p:cNvPr>
          <p:cNvSpPr>
            <a:spLocks noGrp="1"/>
          </p:cNvSpPr>
          <p:nvPr>
            <p:ph type="dt" sz="half" idx="2"/>
          </p:nvPr>
        </p:nvSpPr>
        <p:spPr>
          <a:xfrm>
            <a:off x="5559425" y="59563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a:p>
        </p:txBody>
      </p:sp>
      <p:sp>
        <p:nvSpPr>
          <p:cNvPr id="5" name="Footer Placeholder 4">
            <a:extLst>
              <a:ext uri="{FF2B5EF4-FFF2-40B4-BE49-F238E27FC236}">
                <a16:creationId xmlns:a16="http://schemas.microsoft.com/office/drawing/2014/main" id="{1D768425-6CC8-4B02-A528-AACF0DA393D6}"/>
              </a:ext>
            </a:extLst>
          </p:cNvPr>
          <p:cNvSpPr>
            <a:spLocks noGrp="1"/>
          </p:cNvSpPr>
          <p:nvPr>
            <p:ph type="ftr" sz="quarter" idx="3"/>
          </p:nvPr>
        </p:nvSpPr>
        <p:spPr>
          <a:xfrm>
            <a:off x="581025" y="5951538"/>
            <a:ext cx="487045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chemeClr val="accent2"/>
                </a:solidFill>
                <a:ea typeface="宋体" panose="02010600030101010101" pitchFamily="2" charset="-122"/>
              </a:defRPr>
            </a:lvl1pPr>
          </a:lstStyle>
          <a:p>
            <a:endParaRPr lang="en-US" altLang="zh-CN"/>
          </a:p>
        </p:txBody>
      </p:sp>
      <p:sp>
        <p:nvSpPr>
          <p:cNvPr id="6" name="Slide Number Placeholder 5">
            <a:extLst>
              <a:ext uri="{FF2B5EF4-FFF2-40B4-BE49-F238E27FC236}">
                <a16:creationId xmlns:a16="http://schemas.microsoft.com/office/drawing/2014/main" id="{8AA933CE-BDF2-42D1-9ED7-C8CB3D407C74}"/>
              </a:ext>
            </a:extLst>
          </p:cNvPr>
          <p:cNvSpPr>
            <a:spLocks noGrp="1"/>
          </p:cNvSpPr>
          <p:nvPr>
            <p:ph type="sldNum" sz="quarter" idx="4"/>
          </p:nvPr>
        </p:nvSpPr>
        <p:spPr>
          <a:xfrm>
            <a:off x="7800975" y="5956300"/>
            <a:ext cx="7699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a:p>
        </p:txBody>
      </p:sp>
      <p:sp>
        <p:nvSpPr>
          <p:cNvPr id="9" name="Rectangle 8">
            <a:extLst>
              <a:ext uri="{FF2B5EF4-FFF2-40B4-BE49-F238E27FC236}">
                <a16:creationId xmlns:a16="http://schemas.microsoft.com/office/drawing/2014/main" id="{EE7B9FE2-6DCF-4549-9BD9-5FCE61EA9967}"/>
              </a:ext>
            </a:extLst>
          </p:cNvPr>
          <p:cNvSpPr/>
          <p:nvPr/>
        </p:nvSpPr>
        <p:spPr>
          <a:xfrm>
            <a:off x="447675" y="441325"/>
            <a:ext cx="2720975" cy="107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882CB035-AFB5-4665-8B10-C6C75139940D}"/>
              </a:ext>
            </a:extLst>
          </p:cNvPr>
          <p:cNvSpPr/>
          <p:nvPr/>
        </p:nvSpPr>
        <p:spPr>
          <a:xfrm>
            <a:off x="5975350" y="441325"/>
            <a:ext cx="2711450" cy="1079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E44B9003-F541-4DDD-BFC3-AC0C55062888}"/>
              </a:ext>
            </a:extLst>
          </p:cNvPr>
          <p:cNvSpPr/>
          <p:nvPr/>
        </p:nvSpPr>
        <p:spPr>
          <a:xfrm>
            <a:off x="3216275" y="441325"/>
            <a:ext cx="2711450" cy="1079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7" r:id="rId7"/>
    <p:sldLayoutId id="2147483715" r:id="rId8"/>
    <p:sldLayoutId id="2147483708" r:id="rId9"/>
    <p:sldLayoutId id="2147483716" r:id="rId10"/>
    <p:sldLayoutId id="2147483717" r:id="rId11"/>
    <p:sldLayoutId id="2147483718" r:id="rId12"/>
  </p:sldLayoutIdLst>
  <p:txStyles>
    <p:titleStyle>
      <a:lvl1pPr algn="l" defTabSz="457200" rtl="0" fontAlgn="base">
        <a:spcBef>
          <a:spcPct val="0"/>
        </a:spcBef>
        <a:spcAft>
          <a:spcPct val="0"/>
        </a:spcAft>
        <a:defRPr sz="2800" kern="1200" cap="all">
          <a:solidFill>
            <a:schemeClr val="bg1"/>
          </a:solidFill>
          <a:latin typeface="+mj-lt"/>
          <a:ea typeface="+mj-ea"/>
          <a:cs typeface="+mj-cs"/>
        </a:defRPr>
      </a:lvl1pPr>
      <a:lvl2pPr algn="l" defTabSz="457200" rtl="0" fontAlgn="base">
        <a:spcBef>
          <a:spcPct val="0"/>
        </a:spcBef>
        <a:spcAft>
          <a:spcPct val="0"/>
        </a:spcAft>
        <a:defRPr sz="2800">
          <a:solidFill>
            <a:schemeClr val="bg1"/>
          </a:solidFill>
          <a:latin typeface="Gill Sans MT" panose="020B0502020104020203" pitchFamily="34" charset="0"/>
        </a:defRPr>
      </a:lvl2pPr>
      <a:lvl3pPr algn="l" defTabSz="457200" rtl="0" fontAlgn="base">
        <a:spcBef>
          <a:spcPct val="0"/>
        </a:spcBef>
        <a:spcAft>
          <a:spcPct val="0"/>
        </a:spcAft>
        <a:defRPr sz="2800">
          <a:solidFill>
            <a:schemeClr val="bg1"/>
          </a:solidFill>
          <a:latin typeface="Gill Sans MT" panose="020B0502020104020203" pitchFamily="34" charset="0"/>
        </a:defRPr>
      </a:lvl3pPr>
      <a:lvl4pPr algn="l" defTabSz="457200" rtl="0" fontAlgn="base">
        <a:spcBef>
          <a:spcPct val="0"/>
        </a:spcBef>
        <a:spcAft>
          <a:spcPct val="0"/>
        </a:spcAft>
        <a:defRPr sz="2800">
          <a:solidFill>
            <a:schemeClr val="bg1"/>
          </a:solidFill>
          <a:latin typeface="Gill Sans MT" panose="020B0502020104020203" pitchFamily="34" charset="0"/>
        </a:defRPr>
      </a:lvl4pPr>
      <a:lvl5pPr algn="l" defTabSz="457200" rtl="0" fontAlgn="base">
        <a:spcBef>
          <a:spcPct val="0"/>
        </a:spcBef>
        <a:spcAft>
          <a:spcPct val="0"/>
        </a:spcAft>
        <a:defRPr sz="2800">
          <a:solidFill>
            <a:schemeClr val="bg1"/>
          </a:solidFill>
          <a:latin typeface="Gill Sans MT" panose="020B0502020104020203"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webp"/></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4.png"/><Relationship Id="rId1" Type="http://schemas.openxmlformats.org/officeDocument/2006/relationships/slideLayout" Target="../slideLayouts/slideLayout14.xml"/><Relationship Id="rId5" Type="http://schemas.openxmlformats.org/officeDocument/2006/relationships/image" Target="../media/image16.wmf"/><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5" Type="http://schemas.openxmlformats.org/officeDocument/2006/relationships/image" Target="../media/image27.emf"/><Relationship Id="rId4" Type="http://schemas.openxmlformats.org/officeDocument/2006/relationships/image" Target="../media/image26.emf"/></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8.png"/><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3.png"/><Relationship Id="rId1" Type="http://schemas.openxmlformats.org/officeDocument/2006/relationships/slideLayout" Target="../slideLayouts/slideLayout14.xml"/><Relationship Id="rId4" Type="http://schemas.openxmlformats.org/officeDocument/2006/relationships/image" Target="../media/image43.emf"/></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4.png"/><Relationship Id="rId1" Type="http://schemas.openxmlformats.org/officeDocument/2006/relationships/slideLayout" Target="../slideLayouts/slideLayout14.xml"/><Relationship Id="rId4" Type="http://schemas.openxmlformats.org/officeDocument/2006/relationships/image" Target="../media/image45.emf"/></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4.xml"/><Relationship Id="rId5" Type="http://schemas.openxmlformats.org/officeDocument/2006/relationships/image" Target="../media/image50.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en.wikipedia.org/wiki/Compositional_data#Additive_logratio_transform" TargetMode="External"/><Relationship Id="rId1" Type="http://schemas.openxmlformats.org/officeDocument/2006/relationships/slideLayout" Target="../slideLayouts/slideLayout14.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4.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4.x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C731E8-2371-4312-B63C-195E8B89ACA3}"/>
              </a:ext>
            </a:extLst>
          </p:cNvPr>
          <p:cNvSpPr>
            <a:spLocks noGrp="1"/>
          </p:cNvSpPr>
          <p:nvPr>
            <p:ph type="ctrTitle"/>
          </p:nvPr>
        </p:nvSpPr>
        <p:spPr>
          <a:xfrm>
            <a:off x="570055" y="1284502"/>
            <a:ext cx="7989888" cy="1447800"/>
          </a:xfrm>
        </p:spPr>
        <p:txBody>
          <a:bodyPr>
            <a:normAutofit fontScale="90000"/>
          </a:bodyPr>
          <a:lstStyle/>
          <a:p>
            <a:pPr defTabSz="440279" fontAlgn="auto">
              <a:spcAft>
                <a:spcPts val="0"/>
              </a:spcAft>
              <a:defRPr/>
            </a:pPr>
            <a:r>
              <a:rPr lang="en-US" altLang="zh-CN" dirty="0">
                <a:latin typeface="Times New Roman" panose="02020603050405020304" pitchFamily="18" charset="0"/>
                <a:cs typeface="Times New Roman" panose="02020603050405020304" pitchFamily="18" charset="0"/>
              </a:rPr>
              <a:t>Chapter 9.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Limited Dependent Variable</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models</a:t>
            </a:r>
            <a:endParaRPr lang="zh-CN" altLang="en-US" dirty="0">
              <a:latin typeface="Times New Roman" panose="02020603050405020304" pitchFamily="18" charset="0"/>
              <a:cs typeface="Times New Roman" panose="02020603050405020304" pitchFamily="18" charset="0"/>
            </a:endParaRPr>
          </a:p>
        </p:txBody>
      </p:sp>
      <p:sp>
        <p:nvSpPr>
          <p:cNvPr id="5" name="副标题 4">
            <a:extLst>
              <a:ext uri="{FF2B5EF4-FFF2-40B4-BE49-F238E27FC236}">
                <a16:creationId xmlns:a16="http://schemas.microsoft.com/office/drawing/2014/main" id="{42D07485-8F8C-4CD4-BDAB-0CE0C51A61B5}"/>
              </a:ext>
            </a:extLst>
          </p:cNvPr>
          <p:cNvSpPr>
            <a:spLocks noGrp="1"/>
          </p:cNvSpPr>
          <p:nvPr>
            <p:ph type="subTitle" idx="1"/>
          </p:nvPr>
        </p:nvSpPr>
        <p:spPr>
          <a:xfrm>
            <a:off x="556360" y="796132"/>
            <a:ext cx="7989888" cy="569912"/>
          </a:xfrm>
        </p:spPr>
        <p:txBody>
          <a:bodyPr rtlCol="0">
            <a:normAutofit/>
          </a:bodyPr>
          <a:lstStyle/>
          <a:p>
            <a:pPr defTabSz="440279" fontAlgn="auto">
              <a:spcAft>
                <a:spcPts val="578"/>
              </a:spcAft>
              <a:buFont typeface="Wingdings 2" panose="05020102010507070707" pitchFamily="18" charset="2"/>
              <a:buNone/>
              <a:defRPr/>
            </a:pPr>
            <a:r>
              <a:rPr lang="en-US" altLang="zh-CN" sz="2400" dirty="0">
                <a:latin typeface="Times New Roman" panose="02020603050405020304" pitchFamily="18" charset="0"/>
                <a:cs typeface="Times New Roman" panose="02020603050405020304" pitchFamily="18" charset="0"/>
              </a:rPr>
              <a:t>Financial Econometrics</a:t>
            </a:r>
            <a:endParaRPr lang="zh-CN" altLang="en-US" sz="2800" dirty="0">
              <a:latin typeface="Times New Roman" panose="02020603050405020304" pitchFamily="18" charset="0"/>
              <a:cs typeface="Times New Roman" panose="02020603050405020304" pitchFamily="18" charset="0"/>
            </a:endParaRPr>
          </a:p>
        </p:txBody>
      </p:sp>
      <p:sp>
        <p:nvSpPr>
          <p:cNvPr id="13316" name="文本框 5">
            <a:extLst>
              <a:ext uri="{FF2B5EF4-FFF2-40B4-BE49-F238E27FC236}">
                <a16:creationId xmlns:a16="http://schemas.microsoft.com/office/drawing/2014/main" id="{F5AE09BA-607F-41AD-A235-19F778E68D21}"/>
              </a:ext>
            </a:extLst>
          </p:cNvPr>
          <p:cNvSpPr txBox="1">
            <a:spLocks noChangeArrowheads="1"/>
          </p:cNvSpPr>
          <p:nvPr/>
        </p:nvSpPr>
        <p:spPr bwMode="auto">
          <a:xfrm>
            <a:off x="719138" y="3429000"/>
            <a:ext cx="7705725" cy="214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defRPr/>
            </a:pPr>
            <a:endParaRPr lang="en-US" altLang="zh-CN" sz="2667"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US" altLang="zh-CN" sz="2667" dirty="0">
                <a:solidFill>
                  <a:schemeClr val="bg1"/>
                </a:solidFill>
                <a:latin typeface="Times New Roman" panose="02020603050405020304" pitchFamily="18" charset="0"/>
                <a:cs typeface="Times New Roman" panose="02020603050405020304" pitchFamily="18" charset="0"/>
              </a:rPr>
              <a:t>Department of financial engineering</a:t>
            </a:r>
          </a:p>
          <a:p>
            <a:pPr algn="ctr" eaLnBrk="1" hangingPunct="1">
              <a:defRPr/>
            </a:pPr>
            <a:r>
              <a:rPr lang="en-US" altLang="zh-CN" sz="2667" dirty="0" err="1">
                <a:solidFill>
                  <a:schemeClr val="bg1"/>
                </a:solidFill>
                <a:latin typeface="Times New Roman" panose="02020603050405020304" pitchFamily="18" charset="0"/>
                <a:cs typeface="Times New Roman" panose="02020603050405020304" pitchFamily="18" charset="0"/>
              </a:rPr>
              <a:t>Zhongnan</a:t>
            </a:r>
            <a:r>
              <a:rPr lang="en-US" altLang="zh-CN" sz="2667" dirty="0">
                <a:solidFill>
                  <a:schemeClr val="bg1"/>
                </a:solidFill>
                <a:latin typeface="Times New Roman" panose="02020603050405020304" pitchFamily="18" charset="0"/>
                <a:cs typeface="Times New Roman" panose="02020603050405020304" pitchFamily="18" charset="0"/>
              </a:rPr>
              <a:t> university of economics and law</a:t>
            </a:r>
          </a:p>
          <a:p>
            <a:pPr algn="ctr" eaLnBrk="1" hangingPunct="1">
              <a:defRPr/>
            </a:pPr>
            <a:r>
              <a:rPr lang="en-US" altLang="zh-CN" sz="2667" dirty="0">
                <a:solidFill>
                  <a:schemeClr val="bg1"/>
                </a:solidFill>
                <a:latin typeface="Times New Roman" panose="02020603050405020304" pitchFamily="18" charset="0"/>
                <a:cs typeface="Times New Roman" panose="02020603050405020304" pitchFamily="18" charset="0"/>
              </a:rPr>
              <a:t>Xu </a:t>
            </a:r>
            <a:r>
              <a:rPr lang="en-US" altLang="zh-CN" sz="2667" dirty="0" err="1">
                <a:solidFill>
                  <a:schemeClr val="bg1"/>
                </a:solidFill>
                <a:latin typeface="Times New Roman" panose="02020603050405020304" pitchFamily="18" charset="0"/>
                <a:cs typeface="Times New Roman" panose="02020603050405020304" pitchFamily="18" charset="0"/>
              </a:rPr>
              <a:t>Yonghao</a:t>
            </a:r>
            <a:r>
              <a:rPr lang="en-US" altLang="zh-CN" sz="2667" dirty="0">
                <a:solidFill>
                  <a:schemeClr val="bg1"/>
                </a:solidFill>
                <a:latin typeface="Times New Roman" panose="02020603050405020304" pitchFamily="18" charset="0"/>
                <a:cs typeface="Times New Roman" panose="02020603050405020304" pitchFamily="18" charset="0"/>
              </a:rPr>
              <a:t> </a:t>
            </a:r>
          </a:p>
          <a:p>
            <a:pPr algn="ctr" eaLnBrk="1" hangingPunct="1">
              <a:defRPr/>
            </a:pPr>
            <a:r>
              <a:rPr lang="en-US" altLang="zh-CN" sz="2667" dirty="0">
                <a:solidFill>
                  <a:schemeClr val="bg1"/>
                </a:solidFill>
                <a:latin typeface="Times New Roman" panose="02020603050405020304" pitchFamily="18" charset="0"/>
                <a:cs typeface="Times New Roman" panose="02020603050405020304" pitchFamily="18" charset="0"/>
              </a:rPr>
              <a:t>2022</a:t>
            </a:r>
            <a:endParaRPr lang="zh-CN" altLang="en-US" sz="266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 </a:t>
            </a:r>
            <a:r>
              <a:rPr lang="en-US" altLang="zh-CN" dirty="0">
                <a:latin typeface="Times New Roman" panose="02020603050405020304" pitchFamily="18" charset="0"/>
                <a:cs typeface="Times New Roman" panose="02020603050405020304" pitchFamily="18" charset="0"/>
              </a:rPr>
              <a:t>Binary Choice Model - Logit</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A4D4137-8E18-49E3-978A-2F11D6C73AE7}"/>
              </a:ext>
            </a:extLst>
          </p:cNvPr>
          <p:cNvSpPr>
            <a:spLocks noGrp="1"/>
          </p:cNvSpPr>
          <p:nvPr>
            <p:ph idx="1"/>
          </p:nvPr>
        </p:nvSpPr>
        <p:spPr>
          <a:xfrm>
            <a:off x="457200" y="2209800"/>
            <a:ext cx="8229600" cy="3992563"/>
          </a:xfrm>
        </p:spPr>
        <p:txBody>
          <a:bodyPr/>
          <a:lstStyle/>
          <a:p>
            <a:r>
              <a:rPr lang="en-US" altLang="zh-CN" sz="1600" dirty="0">
                <a:latin typeface="Times New Roman" panose="02020603050405020304" pitchFamily="18" charset="0"/>
                <a:cs typeface="Times New Roman" panose="02020603050405020304" pitchFamily="18" charset="0"/>
              </a:rPr>
              <a:t>The interpretation of the coefficients for the </a:t>
            </a:r>
            <a:r>
              <a:rPr lang="en-US" altLang="zh-CN" sz="1600" dirty="0" err="1">
                <a:latin typeface="Times New Roman" panose="02020603050405020304" pitchFamily="18" charset="0"/>
                <a:cs typeface="Times New Roman" panose="02020603050405020304" pitchFamily="18" charset="0"/>
              </a:rPr>
              <a:t>logit</a:t>
            </a:r>
            <a:r>
              <a:rPr lang="en-US" altLang="zh-CN" sz="1600" dirty="0">
                <a:latin typeface="Times New Roman" panose="02020603050405020304" pitchFamily="18" charset="0"/>
                <a:cs typeface="Times New Roman" panose="02020603050405020304" pitchFamily="18" charset="0"/>
              </a:rPr>
              <a:t> is the same as in OLS</a:t>
            </a:r>
          </a:p>
          <a:p>
            <a:pPr lvl="1"/>
            <a:r>
              <a:rPr lang="en-US" altLang="zh-CN" sz="1600" dirty="0">
                <a:latin typeface="Times New Roman" panose="02020603050405020304" pitchFamily="18" charset="0"/>
                <a:cs typeface="Times New Roman" panose="02020603050405020304" pitchFamily="18" charset="0"/>
              </a:rPr>
              <a:t>L = a</a:t>
            </a:r>
            <a:r>
              <a:rPr lang="en-US" altLang="zh-CN" sz="1600" baseline="-25000" dirty="0">
                <a:latin typeface="Times New Roman" panose="02020603050405020304" pitchFamily="18" charset="0"/>
                <a:cs typeface="Times New Roman" panose="02020603050405020304" pitchFamily="18" charset="0"/>
              </a:rPr>
              <a:t>0</a:t>
            </a:r>
            <a:r>
              <a:rPr lang="en-US" altLang="zh-CN" sz="1600" dirty="0">
                <a:latin typeface="Times New Roman" panose="02020603050405020304" pitchFamily="18" charset="0"/>
                <a:cs typeface="Times New Roman" panose="02020603050405020304" pitchFamily="18" charset="0"/>
              </a:rPr>
              <a:t>+ a</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X</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 a</a:t>
            </a:r>
            <a:r>
              <a:rPr lang="en-US" altLang="zh-CN" sz="1600" baseline="-25000" dirty="0">
                <a:latin typeface="Times New Roman" panose="02020603050405020304" pitchFamily="18" charset="0"/>
                <a:cs typeface="Times New Roman" panose="02020603050405020304" pitchFamily="18" charset="0"/>
              </a:rPr>
              <a:t>2</a:t>
            </a:r>
            <a:r>
              <a:rPr lang="en-US" altLang="zh-CN" sz="1600" dirty="0">
                <a:latin typeface="Times New Roman" panose="02020603050405020304" pitchFamily="18" charset="0"/>
                <a:cs typeface="Times New Roman" panose="02020603050405020304" pitchFamily="18" charset="0"/>
              </a:rPr>
              <a:t> X</a:t>
            </a:r>
            <a:r>
              <a:rPr lang="en-US" altLang="zh-CN" sz="1600" baseline="-25000" dirty="0">
                <a:latin typeface="Times New Roman" panose="02020603050405020304" pitchFamily="18" charset="0"/>
                <a:cs typeface="Times New Roman" panose="02020603050405020304" pitchFamily="18" charset="0"/>
              </a:rPr>
              <a:t>2</a:t>
            </a:r>
            <a:r>
              <a:rPr lang="en-US" altLang="zh-CN" sz="1600" dirty="0">
                <a:latin typeface="Times New Roman" panose="02020603050405020304" pitchFamily="18" charset="0"/>
                <a:cs typeface="Times New Roman" panose="02020603050405020304" pitchFamily="18" charset="0"/>
              </a:rPr>
              <a:t> </a:t>
            </a:r>
          </a:p>
          <a:p>
            <a:pPr lvl="1"/>
            <a:r>
              <a:rPr lang="en-US" altLang="zh-CN" sz="1600" dirty="0">
                <a:latin typeface="Times New Roman" panose="02020603050405020304" pitchFamily="18" charset="0"/>
                <a:cs typeface="Times New Roman" panose="02020603050405020304" pitchFamily="18" charset="0"/>
              </a:rPr>
              <a:t>For example when X</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increases by one unit, the predicted values of the </a:t>
            </a:r>
            <a:r>
              <a:rPr lang="en-US" altLang="zh-CN" sz="1600" dirty="0" err="1">
                <a:latin typeface="Times New Roman" panose="02020603050405020304" pitchFamily="18" charset="0"/>
                <a:cs typeface="Times New Roman" panose="02020603050405020304" pitchFamily="18" charset="0"/>
              </a:rPr>
              <a:t>logit</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L</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 increase by a</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Or we care about the effect of </a:t>
            </a:r>
            <a:r>
              <a:rPr lang="en-US" altLang="zh-CN" sz="1600" i="1"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 on P(</a:t>
            </a:r>
            <a:r>
              <a:rPr lang="en-US" altLang="zh-CN" sz="1600" i="1" dirty="0">
                <a:latin typeface="Times New Roman" panose="02020603050405020304" pitchFamily="18" charset="0"/>
                <a:cs typeface="Times New Roman" panose="02020603050405020304" pitchFamily="18" charset="0"/>
              </a:rPr>
              <a:t>y = </a:t>
            </a:r>
            <a:r>
              <a:rPr lang="en-US" altLang="zh-CN" sz="1600" dirty="0">
                <a:latin typeface="Times New Roman" panose="02020603050405020304" pitchFamily="18" charset="0"/>
                <a:cs typeface="Times New Roman" panose="02020603050405020304" pitchFamily="18" charset="0"/>
              </a:rPr>
              <a:t>1</a:t>
            </a:r>
            <a:r>
              <a:rPr lang="en-US" altLang="zh-CN" sz="1600" i="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 that is, we care about ∂</a:t>
            </a:r>
            <a:r>
              <a:rPr lang="en-US" altLang="zh-CN" sz="1600" i="1" dirty="0">
                <a:latin typeface="Times New Roman" panose="02020603050405020304" pitchFamily="18" charset="0"/>
                <a:cs typeface="Times New Roman" panose="02020603050405020304" pitchFamily="18" charset="0"/>
              </a:rPr>
              <a:t>p</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x</a:t>
            </a:r>
            <a:endParaRPr lang="en-US" altLang="zh-CN" sz="1600" dirty="0">
              <a:latin typeface="Times New Roman" panose="02020603050405020304" pitchFamily="18" charset="0"/>
              <a:cs typeface="Times New Roman" panose="02020603050405020304" pitchFamily="18" charset="0"/>
            </a:endParaRPr>
          </a:p>
          <a:p>
            <a:pPr lvl="1"/>
            <a:r>
              <a:rPr lang="en-US" altLang="zh-CN" sz="1600" dirty="0">
                <a:latin typeface="Times New Roman" panose="02020603050405020304" pitchFamily="18" charset="0"/>
                <a:cs typeface="Times New Roman" panose="02020603050405020304" pitchFamily="18" charset="0"/>
              </a:rPr>
              <a:t>For the </a:t>
            </a:r>
            <a:r>
              <a:rPr lang="en-US" altLang="zh-CN" sz="1600" dirty="0" err="1">
                <a:latin typeface="Times New Roman" panose="02020603050405020304" pitchFamily="18" charset="0"/>
                <a:cs typeface="Times New Roman" panose="02020603050405020304" pitchFamily="18" charset="0"/>
              </a:rPr>
              <a:t>logit</a:t>
            </a:r>
            <a:r>
              <a:rPr lang="en-US" altLang="zh-CN" sz="1600" dirty="0">
                <a:latin typeface="Times New Roman" panose="02020603050405020304" pitchFamily="18" charset="0"/>
                <a:cs typeface="Times New Roman" panose="02020603050405020304" pitchFamily="18" charset="0"/>
              </a:rPr>
              <a:t> models:</a:t>
            </a:r>
          </a:p>
          <a:p>
            <a:pPr>
              <a:buNone/>
            </a:pP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p</a:t>
            </a:r>
            <a:r>
              <a:rPr lang="en-US" altLang="zh-CN" sz="1600"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x</a:t>
            </a:r>
            <a:r>
              <a:rPr lang="en-US" altLang="zh-CN" sz="1600" i="1" baseline="-250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 = g(</a:t>
            </a:r>
            <a:r>
              <a:rPr lang="en-US" altLang="zh-CN" sz="1600" i="1" dirty="0">
                <a:latin typeface="Times New Roman" panose="02020603050405020304" pitchFamily="18" charset="0"/>
                <a:cs typeface="Times New Roman" panose="02020603050405020304" pitchFamily="18" charset="0"/>
              </a:rPr>
              <a:t>L</a:t>
            </a:r>
            <a:r>
              <a:rPr lang="en-US" altLang="zh-CN" sz="1600"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b</a:t>
            </a:r>
            <a:r>
              <a:rPr lang="en-US" altLang="zh-CN" sz="1600" i="1" baseline="-250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 where </a:t>
            </a:r>
            <a:r>
              <a:rPr lang="en-US" altLang="zh-CN" sz="1600" i="1" dirty="0">
                <a:latin typeface="Times New Roman" panose="02020603050405020304" pitchFamily="18" charset="0"/>
                <a:cs typeface="Times New Roman" panose="02020603050405020304" pitchFamily="18" charset="0"/>
              </a:rPr>
              <a:t>g</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L</a:t>
            </a:r>
            <a:r>
              <a:rPr lang="en-US" altLang="zh-CN" sz="1600" dirty="0">
                <a:latin typeface="Times New Roman" panose="02020603050405020304" pitchFamily="18" charset="0"/>
                <a:cs typeface="Times New Roman" panose="02020603050405020304" pitchFamily="18" charset="0"/>
              </a:rPr>
              <a:t>) is </a:t>
            </a:r>
            <a:r>
              <a:rPr lang="en-US" altLang="zh-CN" sz="1600" dirty="0" err="1">
                <a:latin typeface="Times New Roman" panose="02020603050405020304" pitchFamily="18" charset="0"/>
                <a:cs typeface="Times New Roman" panose="02020603050405020304" pitchFamily="18" charset="0"/>
              </a:rPr>
              <a:t>d</a:t>
            </a:r>
            <a:r>
              <a:rPr lang="en-US" altLang="zh-CN" sz="1600" i="1" dirty="0" err="1">
                <a:latin typeface="Times New Roman" panose="02020603050405020304" pitchFamily="18" charset="0"/>
                <a:cs typeface="Times New Roman" panose="02020603050405020304" pitchFamily="18" charset="0"/>
              </a:rPr>
              <a:t>Prob</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d</a:t>
            </a:r>
            <a:r>
              <a:rPr lang="en-US" altLang="zh-CN" sz="1600" i="1" dirty="0" err="1">
                <a:latin typeface="Times New Roman" panose="02020603050405020304" pitchFamily="18" charset="0"/>
                <a:cs typeface="Times New Roman" panose="02020603050405020304" pitchFamily="18" charset="0"/>
              </a:rPr>
              <a:t>L</a:t>
            </a:r>
            <a:endParaRPr lang="en-US" altLang="zh-CN" sz="1600" i="1" dirty="0">
              <a:latin typeface="Times New Roman" panose="02020603050405020304" pitchFamily="18" charset="0"/>
              <a:cs typeface="Times New Roman" panose="02020603050405020304" pitchFamily="18" charset="0"/>
            </a:endParaRPr>
          </a:p>
          <a:p>
            <a:pPr lvl="1"/>
            <a:r>
              <a:rPr lang="zh-CN" altLang="en-US" sz="1600" dirty="0">
                <a:latin typeface="Times New Roman" panose="02020603050405020304" pitchFamily="18" charset="0"/>
                <a:cs typeface="Times New Roman" panose="02020603050405020304" pitchFamily="18" charset="0"/>
              </a:rPr>
              <a:t>由于</a:t>
            </a:r>
            <a:r>
              <a:rPr lang="en-US" altLang="zh-CN" sz="1600" i="1" dirty="0">
                <a:latin typeface="Times New Roman" panose="02020603050405020304" pitchFamily="18" charset="0"/>
                <a:cs typeface="Times New Roman" panose="02020603050405020304" pitchFamily="18" charset="0"/>
              </a:rPr>
              <a:t>g</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L</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依赖于</a:t>
            </a:r>
            <a:r>
              <a:rPr lang="en-US" altLang="zh-CN" sz="1600" dirty="0">
                <a:latin typeface="Times New Roman" panose="02020603050405020304" pitchFamily="18" charset="0"/>
                <a:cs typeface="Times New Roman" panose="02020603050405020304" pitchFamily="18" charset="0"/>
              </a:rPr>
              <a:t>x</a:t>
            </a:r>
            <a:r>
              <a:rPr lang="zh-CN" altLang="en-US" sz="1600" dirty="0">
                <a:latin typeface="Times New Roman" panose="02020603050405020304" pitchFamily="18" charset="0"/>
                <a:cs typeface="Times New Roman" panose="02020603050405020304" pitchFamily="18" charset="0"/>
              </a:rPr>
              <a:t>，对概率的边际影响，</a:t>
            </a:r>
            <a:r>
              <a:rPr lang="en-US" altLang="zh-CN" sz="1600" dirty="0" err="1">
                <a:latin typeface="Times New Roman" panose="02020603050405020304" pitchFamily="18" charset="0"/>
                <a:cs typeface="Times New Roman" panose="02020603050405020304" pitchFamily="18" charset="0"/>
              </a:rPr>
              <a:t>logit</a:t>
            </a:r>
            <a:r>
              <a:rPr lang="zh-CN" altLang="en-US" sz="1600" dirty="0">
                <a:latin typeface="Times New Roman" panose="02020603050405020304" pitchFamily="18" charset="0"/>
                <a:cs typeface="Times New Roman" panose="02020603050405020304" pitchFamily="18" charset="0"/>
              </a:rPr>
              <a:t>模型中是非线性。</a:t>
            </a:r>
            <a:endParaRPr lang="en-US" altLang="zh-CN" sz="1600" dirty="0">
              <a:latin typeface="Times New Roman" panose="02020603050405020304" pitchFamily="18" charset="0"/>
              <a:cs typeface="Times New Roman" panose="02020603050405020304" pitchFamily="18" charset="0"/>
            </a:endParaRPr>
          </a:p>
          <a:p>
            <a:pPr lvl="1"/>
            <a:r>
              <a:rPr lang="en-US" altLang="zh-CN" sz="1600" dirty="0" err="1">
                <a:latin typeface="Times New Roman" panose="02020603050405020304" pitchFamily="18" charset="0"/>
                <a:cs typeface="Times New Roman" panose="02020603050405020304" pitchFamily="18" charset="0"/>
              </a:rPr>
              <a:t>Stata</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能计算这个边际影响，</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但用得是</a:t>
            </a:r>
            <a:r>
              <a:rPr lang="en-US" altLang="zh-CN" sz="1600" dirty="0">
                <a:latin typeface="Times New Roman" panose="02020603050405020304" pitchFamily="18" charset="0"/>
                <a:cs typeface="Times New Roman" panose="02020603050405020304" pitchFamily="18" charset="0"/>
              </a:rPr>
              <a:t>x</a:t>
            </a:r>
            <a:r>
              <a:rPr lang="zh-CN" altLang="en-US" sz="1600" dirty="0">
                <a:latin typeface="Times New Roman" panose="02020603050405020304" pitchFamily="18" charset="0"/>
                <a:cs typeface="Times New Roman" panose="02020603050405020304" pitchFamily="18" charset="0"/>
              </a:rPr>
              <a:t>的平均值。我们后面再讨论。</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For prediction, we care ∂</a:t>
            </a:r>
            <a:r>
              <a:rPr lang="en-US" altLang="zh-CN" sz="1600" i="1" dirty="0">
                <a:latin typeface="Times New Roman" panose="02020603050405020304" pitchFamily="18" charset="0"/>
                <a:cs typeface="Times New Roman" panose="02020603050405020304" pitchFamily="18" charset="0"/>
              </a:rPr>
              <a:t>p</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x; </a:t>
            </a:r>
          </a:p>
          <a:p>
            <a:r>
              <a:rPr lang="en-US" altLang="zh-CN" sz="1600" dirty="0">
                <a:latin typeface="Times New Roman" panose="02020603050405020304" pitchFamily="18" charset="0"/>
                <a:cs typeface="Times New Roman" panose="02020603050405020304" pitchFamily="18" charset="0"/>
              </a:rPr>
              <a:t>For inference, the coefficients themselves are more simpler.</a:t>
            </a:r>
          </a:p>
          <a:p>
            <a:pPr lvl="1"/>
            <a:endParaRPr lang="en-US" altLang="zh-CN" sz="2400"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114805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 </a:t>
            </a:r>
            <a:r>
              <a:rPr lang="en-US" altLang="zh-CN" dirty="0">
                <a:latin typeface="Times New Roman" panose="02020603050405020304" pitchFamily="18" charset="0"/>
                <a:cs typeface="Times New Roman" panose="02020603050405020304" pitchFamily="18" charset="0"/>
              </a:rPr>
              <a:t>Binary Choice Model - Logit</a:t>
            </a:r>
            <a:endParaRPr lang="zh-CN" altLang="zh-CN" b="1" dirty="0">
              <a:latin typeface="Times New Roman" panose="02020603050405020304" pitchFamily="18" charset="0"/>
              <a:cs typeface="Times New Roman" panose="02020603050405020304" pitchFamily="18" charset="0"/>
            </a:endParaRPr>
          </a:p>
        </p:txBody>
      </p:sp>
      <p:pic>
        <p:nvPicPr>
          <p:cNvPr id="3" name="Picture 5">
            <a:extLst>
              <a:ext uri="{FF2B5EF4-FFF2-40B4-BE49-F238E27FC236}">
                <a16:creationId xmlns:a16="http://schemas.microsoft.com/office/drawing/2014/main" id="{CFCAA3E1-F0F3-4348-A4D6-5398C650F2B8}"/>
              </a:ext>
            </a:extLst>
          </p:cNvPr>
          <p:cNvPicPr>
            <a:picLocks noChangeAspect="1" noChangeArrowheads="1"/>
          </p:cNvPicPr>
          <p:nvPr/>
        </p:nvPicPr>
        <p:blipFill>
          <a:blip r:embed="rId2"/>
          <a:srcRect/>
          <a:stretch>
            <a:fillRect/>
          </a:stretch>
        </p:blipFill>
        <p:spPr bwMode="auto">
          <a:xfrm>
            <a:off x="264316" y="2687333"/>
            <a:ext cx="5172075" cy="2043114"/>
          </a:xfrm>
          <a:prstGeom prst="rect">
            <a:avLst/>
          </a:prstGeom>
          <a:noFill/>
          <a:ln w="9525">
            <a:noFill/>
            <a:miter lim="800000"/>
            <a:headEnd/>
            <a:tailEnd/>
          </a:ln>
          <a:effectLst/>
        </p:spPr>
      </p:pic>
      <p:sp>
        <p:nvSpPr>
          <p:cNvPr id="5" name="文本框 4">
            <a:extLst>
              <a:ext uri="{FF2B5EF4-FFF2-40B4-BE49-F238E27FC236}">
                <a16:creationId xmlns:a16="http://schemas.microsoft.com/office/drawing/2014/main" id="{38DCFC2F-DDF9-4CEA-86F0-3F5A2AFFBF03}"/>
              </a:ext>
            </a:extLst>
          </p:cNvPr>
          <p:cNvSpPr txBox="1"/>
          <p:nvPr/>
        </p:nvSpPr>
        <p:spPr>
          <a:xfrm>
            <a:off x="427352" y="2060724"/>
            <a:ext cx="7989888" cy="412485"/>
          </a:xfrm>
          <a:prstGeom prst="rect">
            <a:avLst/>
          </a:prstGeom>
          <a:noFill/>
        </p:spPr>
        <p:txBody>
          <a:bodyPr wrap="square">
            <a:spAutoFit/>
          </a:bodyPr>
          <a:lstStyle/>
          <a:p>
            <a:pPr>
              <a:lnSpc>
                <a:spcPct val="130000"/>
              </a:lnSpc>
              <a:buNone/>
            </a:pPr>
            <a:r>
              <a:rPr lang="en-US" altLang="zh-CN" sz="1800" dirty="0">
                <a:latin typeface="Times New Roman" panose="02020603050405020304" pitchFamily="18" charset="0"/>
                <a:ea typeface="宋体" charset="-122"/>
                <a:cs typeface="Times New Roman" panose="02020603050405020304" pitchFamily="18" charset="0"/>
              </a:rPr>
              <a:t>Testing significance</a:t>
            </a:r>
            <a:r>
              <a:rPr lang="en-US" altLang="zh-CN" dirty="0">
                <a:latin typeface="Times New Roman" panose="02020603050405020304" pitchFamily="18" charset="0"/>
                <a:ea typeface="宋体" charset="-122"/>
                <a:cs typeface="Times New Roman" panose="02020603050405020304" pitchFamily="18" charset="0"/>
              </a:rPr>
              <a:t>, </a:t>
            </a:r>
            <a:r>
              <a:rPr lang="en-US" altLang="zh-CN" sz="1800" dirty="0">
                <a:latin typeface="Times New Roman" panose="02020603050405020304" pitchFamily="18" charset="0"/>
                <a:ea typeface="宋体" charset="-122"/>
                <a:cs typeface="Times New Roman" panose="02020603050405020304" pitchFamily="18" charset="0"/>
              </a:rPr>
              <a:t>asymptotic t </a:t>
            </a:r>
            <a:r>
              <a:rPr lang="zh-CN" altLang="en-US" sz="1800" dirty="0">
                <a:latin typeface="Times New Roman" panose="02020603050405020304" pitchFamily="18" charset="0"/>
                <a:ea typeface="宋体" charset="-122"/>
                <a:cs typeface="Times New Roman" panose="02020603050405020304" pitchFamily="18" charset="0"/>
              </a:rPr>
              <a:t> </a:t>
            </a:r>
            <a:r>
              <a:rPr lang="en-US" altLang="zh-CN" sz="1800" dirty="0">
                <a:latin typeface="Times New Roman" panose="02020603050405020304" pitchFamily="18" charset="0"/>
                <a:ea typeface="宋体" charset="-122"/>
                <a:cs typeface="Times New Roman" panose="02020603050405020304" pitchFamily="18" charset="0"/>
              </a:rPr>
              <a:t>test</a:t>
            </a:r>
            <a:r>
              <a:rPr lang="zh-CN" altLang="en-US" sz="1800" dirty="0">
                <a:latin typeface="Times New Roman" panose="02020603050405020304" pitchFamily="18" charset="0"/>
                <a:ea typeface="宋体" charset="-122"/>
                <a:cs typeface="Times New Roman" panose="02020603050405020304" pitchFamily="18" charset="0"/>
              </a:rPr>
              <a:t>（</a:t>
            </a:r>
            <a:r>
              <a:rPr lang="en-US" altLang="zh-CN" sz="1800" dirty="0">
                <a:latin typeface="Times New Roman" panose="02020603050405020304" pitchFamily="18" charset="0"/>
                <a:ea typeface="宋体" charset="-122"/>
                <a:cs typeface="Times New Roman" panose="02020603050405020304" pitchFamily="18" charset="0"/>
              </a:rPr>
              <a:t>also called z test </a:t>
            </a:r>
            <a:r>
              <a:rPr lang="zh-CN" altLang="en-US" sz="1800" dirty="0">
                <a:latin typeface="Times New Roman" panose="02020603050405020304" pitchFamily="18" charset="0"/>
                <a:ea typeface="宋体" charset="-122"/>
                <a:cs typeface="Times New Roman" panose="02020603050405020304" pitchFamily="18" charset="0"/>
              </a:rPr>
              <a:t>）</a:t>
            </a:r>
            <a:endParaRPr lang="en-US" altLang="zh-CN" sz="1800" dirty="0">
              <a:latin typeface="Times New Roman" panose="02020603050405020304" pitchFamily="18" charset="0"/>
              <a:ea typeface="宋体" charset="-122"/>
              <a:cs typeface="Times New Roman" panose="02020603050405020304" pitchFamily="18" charset="0"/>
            </a:endParaRPr>
          </a:p>
        </p:txBody>
      </p:sp>
      <p:pic>
        <p:nvPicPr>
          <p:cNvPr id="6" name="Picture 2">
            <a:extLst>
              <a:ext uri="{FF2B5EF4-FFF2-40B4-BE49-F238E27FC236}">
                <a16:creationId xmlns:a16="http://schemas.microsoft.com/office/drawing/2014/main" id="{2BA1F470-993E-4986-B640-4193975E918D}"/>
              </a:ext>
            </a:extLst>
          </p:cNvPr>
          <p:cNvPicPr>
            <a:picLocks noChangeAspect="1" noChangeArrowheads="1"/>
          </p:cNvPicPr>
          <p:nvPr/>
        </p:nvPicPr>
        <p:blipFill>
          <a:blip r:embed="rId3"/>
          <a:srcRect/>
          <a:stretch>
            <a:fillRect/>
          </a:stretch>
        </p:blipFill>
        <p:spPr bwMode="auto">
          <a:xfrm>
            <a:off x="427352" y="4953000"/>
            <a:ext cx="4786309" cy="1533525"/>
          </a:xfrm>
          <a:prstGeom prst="rect">
            <a:avLst/>
          </a:prstGeom>
          <a:noFill/>
          <a:ln w="9525">
            <a:noFill/>
            <a:miter lim="800000"/>
            <a:headEnd/>
            <a:tailEnd/>
          </a:ln>
          <a:effectLst/>
        </p:spPr>
      </p:pic>
      <p:sp>
        <p:nvSpPr>
          <p:cNvPr id="8" name="文本框 7">
            <a:extLst>
              <a:ext uri="{FF2B5EF4-FFF2-40B4-BE49-F238E27FC236}">
                <a16:creationId xmlns:a16="http://schemas.microsoft.com/office/drawing/2014/main" id="{1BBACB1A-DC91-400B-89F0-590E8DAB4BD3}"/>
              </a:ext>
            </a:extLst>
          </p:cNvPr>
          <p:cNvSpPr txBox="1"/>
          <p:nvPr/>
        </p:nvSpPr>
        <p:spPr>
          <a:xfrm>
            <a:off x="5607196" y="2703873"/>
            <a:ext cx="3505200" cy="1754326"/>
          </a:xfrm>
          <a:prstGeom prst="rect">
            <a:avLst/>
          </a:prstGeom>
          <a:noFill/>
        </p:spPr>
        <p:txBody>
          <a:bodyPr wrap="square">
            <a:spAutoFit/>
          </a:bodyPr>
          <a:lstStyle/>
          <a:p>
            <a:r>
              <a:rPr lang="en-US" altLang="zh-CN" sz="1800" dirty="0">
                <a:latin typeface="Times New Roman" panose="02020603050405020304" pitchFamily="18" charset="0"/>
                <a:ea typeface="宋体" charset="-122"/>
                <a:cs typeface="Times New Roman" panose="02020603050405020304" pitchFamily="18" charset="0"/>
              </a:rPr>
              <a:t>Beta: g(</a:t>
            </a:r>
            <a:r>
              <a:rPr lang="en-US" altLang="zh-CN" sz="1800" i="1" dirty="0">
                <a:latin typeface="Times New Roman" panose="02020603050405020304" pitchFamily="18" charset="0"/>
                <a:ea typeface="宋体" charset="-122"/>
                <a:cs typeface="Times New Roman" panose="02020603050405020304" pitchFamily="18" charset="0"/>
              </a:rPr>
              <a:t>L</a:t>
            </a:r>
            <a:r>
              <a:rPr lang="en-US" altLang="zh-CN" sz="1800" dirty="0">
                <a:latin typeface="Times New Roman" panose="02020603050405020304" pitchFamily="18" charset="0"/>
                <a:ea typeface="宋体" charset="-122"/>
                <a:cs typeface="Times New Roman" panose="02020603050405020304" pitchFamily="18" charset="0"/>
              </a:rPr>
              <a:t>)</a:t>
            </a:r>
            <a:r>
              <a:rPr lang="en-US" altLang="zh-CN" sz="1800" i="1" dirty="0">
                <a:latin typeface="Times New Roman" panose="02020603050405020304" pitchFamily="18" charset="0"/>
                <a:ea typeface="宋体" charset="-122"/>
                <a:cs typeface="Times New Roman" panose="02020603050405020304" pitchFamily="18" charset="0"/>
              </a:rPr>
              <a:t> = </a:t>
            </a:r>
            <a:r>
              <a:rPr lang="en-US" altLang="zh-CN" sz="1800" dirty="0" err="1">
                <a:latin typeface="Times New Roman" panose="02020603050405020304" pitchFamily="18" charset="0"/>
                <a:ea typeface="宋体" charset="-122"/>
                <a:cs typeface="Times New Roman" panose="02020603050405020304" pitchFamily="18" charset="0"/>
              </a:rPr>
              <a:t>d</a:t>
            </a:r>
            <a:r>
              <a:rPr lang="en-US" altLang="zh-CN" sz="1800" i="1" dirty="0" err="1">
                <a:latin typeface="Times New Roman" panose="02020603050405020304" pitchFamily="18" charset="0"/>
                <a:ea typeface="宋体" charset="-122"/>
                <a:cs typeface="Times New Roman" panose="02020603050405020304" pitchFamily="18" charset="0"/>
              </a:rPr>
              <a:t>Prob</a:t>
            </a:r>
            <a:r>
              <a:rPr lang="en-US" altLang="zh-CN" sz="1800" dirty="0">
                <a:latin typeface="Times New Roman" panose="02020603050405020304" pitchFamily="18" charset="0"/>
                <a:ea typeface="宋体" charset="-122"/>
                <a:cs typeface="Times New Roman" panose="02020603050405020304" pitchFamily="18" charset="0"/>
              </a:rPr>
              <a:t>/d</a:t>
            </a:r>
            <a:r>
              <a:rPr lang="en-US" altLang="zh-CN" sz="1800" i="1" dirty="0">
                <a:latin typeface="Times New Roman" panose="02020603050405020304" pitchFamily="18" charset="0"/>
                <a:ea typeface="宋体" charset="-122"/>
                <a:cs typeface="Times New Roman" panose="02020603050405020304" pitchFamily="18" charset="0"/>
              </a:rPr>
              <a:t>L</a:t>
            </a:r>
          </a:p>
          <a:p>
            <a:r>
              <a:rPr lang="en-US" altLang="zh-CN" sz="1800" dirty="0">
                <a:latin typeface="+mn-ea"/>
              </a:rPr>
              <a:t>The original beta, 0.367 here is the marginal effect of size on L, not probability.</a:t>
            </a:r>
          </a:p>
          <a:p>
            <a:endParaRPr lang="en-US" altLang="zh-CN" i="1" dirty="0">
              <a:latin typeface="Times New Roman" panose="02020603050405020304" pitchFamily="18" charset="0"/>
              <a:ea typeface="宋体"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2B9B6197-6328-43BE-8BE2-D3AEDF729EF6}"/>
              </a:ext>
            </a:extLst>
          </p:cNvPr>
          <p:cNvPicPr>
            <a:picLocks noChangeAspect="1" noChangeArrowheads="1"/>
          </p:cNvPicPr>
          <p:nvPr/>
        </p:nvPicPr>
        <p:blipFill rotWithShape="1">
          <a:blip r:embed="rId4"/>
          <a:srcRect r="30480"/>
          <a:stretch/>
        </p:blipFill>
        <p:spPr bwMode="auto">
          <a:xfrm>
            <a:off x="5943600" y="4944571"/>
            <a:ext cx="2590800" cy="1757880"/>
          </a:xfrm>
          <a:prstGeom prst="rect">
            <a:avLst/>
          </a:prstGeom>
          <a:noFill/>
          <a:ln w="9525">
            <a:noFill/>
            <a:miter lim="800000"/>
            <a:headEnd/>
            <a:tailEnd/>
          </a:ln>
          <a:effectLst/>
        </p:spPr>
      </p:pic>
      <p:cxnSp>
        <p:nvCxnSpPr>
          <p:cNvPr id="10" name="直接连接符 9">
            <a:extLst>
              <a:ext uri="{FF2B5EF4-FFF2-40B4-BE49-F238E27FC236}">
                <a16:creationId xmlns:a16="http://schemas.microsoft.com/office/drawing/2014/main" id="{53942CEE-CCEB-4EF3-BD7C-D49D85C793CC}"/>
              </a:ext>
            </a:extLst>
          </p:cNvPr>
          <p:cNvCxnSpPr/>
          <p:nvPr/>
        </p:nvCxnSpPr>
        <p:spPr>
          <a:xfrm>
            <a:off x="762000" y="4267200"/>
            <a:ext cx="1752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347E9AF-8AC4-4E67-80F2-435C2AD6C756}"/>
              </a:ext>
            </a:extLst>
          </p:cNvPr>
          <p:cNvCxnSpPr/>
          <p:nvPr/>
        </p:nvCxnSpPr>
        <p:spPr>
          <a:xfrm>
            <a:off x="762000" y="6248400"/>
            <a:ext cx="1752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6641CF6-B32F-43F7-A315-9E5112D69181}"/>
              </a:ext>
            </a:extLst>
          </p:cNvPr>
          <p:cNvCxnSpPr/>
          <p:nvPr/>
        </p:nvCxnSpPr>
        <p:spPr>
          <a:xfrm>
            <a:off x="6324600" y="6400800"/>
            <a:ext cx="1752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5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 </a:t>
            </a:r>
            <a:r>
              <a:rPr lang="en-US" altLang="zh-CN" dirty="0">
                <a:latin typeface="Times New Roman" panose="02020603050405020304" pitchFamily="18" charset="0"/>
                <a:cs typeface="Times New Roman" panose="02020603050405020304" pitchFamily="18" charset="0"/>
              </a:rPr>
              <a:t>Binary Choice Model - Logit</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2CEC891-9000-4420-82D4-514567AF7D05}"/>
              </a:ext>
            </a:extLst>
          </p:cNvPr>
          <p:cNvSpPr>
            <a:spLocks noGrp="1"/>
          </p:cNvSpPr>
          <p:nvPr>
            <p:ph idx="1"/>
          </p:nvPr>
        </p:nvSpPr>
        <p:spPr>
          <a:xfrm>
            <a:off x="457200" y="1905000"/>
            <a:ext cx="8229600" cy="4911741"/>
          </a:xfrm>
        </p:spPr>
        <p:txBody>
          <a:bodyPr/>
          <a:lstStyle/>
          <a:p>
            <a:pPr>
              <a:lnSpc>
                <a:spcPct val="150000"/>
              </a:lnSpc>
            </a:pPr>
            <a:r>
              <a:rPr lang="en-US" altLang="zh-CN" sz="1600" dirty="0">
                <a:latin typeface="Times New Roman" panose="02020603050405020304" pitchFamily="18" charset="0"/>
                <a:ea typeface="宋体" charset="-122"/>
                <a:cs typeface="Times New Roman" panose="02020603050405020304" pitchFamily="18" charset="0"/>
              </a:rPr>
              <a:t>Usually, we are mainly interested in the signs and statistical significance of the coefficients</a:t>
            </a:r>
          </a:p>
          <a:p>
            <a:pPr lvl="1">
              <a:lnSpc>
                <a:spcPct val="150000"/>
              </a:lnSpc>
            </a:pPr>
            <a:r>
              <a:rPr lang="en-US" altLang="zh-CN" dirty="0">
                <a:latin typeface="Times New Roman" panose="02020603050405020304" pitchFamily="18" charset="0"/>
                <a:ea typeface="宋体" charset="-122"/>
                <a:cs typeface="Times New Roman" panose="02020603050405020304" pitchFamily="18" charset="0"/>
              </a:rPr>
              <a:t>In </a:t>
            </a:r>
            <a:r>
              <a:rPr lang="en-US" altLang="zh-CN" sz="1600" dirty="0">
                <a:latin typeface="Times New Roman" panose="02020603050405020304" pitchFamily="18" charset="0"/>
                <a:ea typeface="宋体" charset="-122"/>
                <a:cs typeface="Times New Roman" panose="02020603050405020304" pitchFamily="18" charset="0"/>
              </a:rPr>
              <a:t>logit</a:t>
            </a:r>
            <a:r>
              <a:rPr lang="zh-CN" altLang="en-US" sz="1600"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model using Wald – test</a:t>
            </a:r>
            <a:r>
              <a:rPr lang="zh-CN" altLang="en-US" sz="1600"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or asymptotic t-test</a:t>
            </a:r>
          </a:p>
          <a:p>
            <a:pPr lvl="1">
              <a:lnSpc>
                <a:spcPct val="150000"/>
              </a:lnSpc>
            </a:pPr>
            <a:r>
              <a:rPr lang="en-US" altLang="zh-CN" sz="1600" dirty="0">
                <a:latin typeface="Times New Roman" panose="02020603050405020304" pitchFamily="18" charset="0"/>
                <a:ea typeface="宋体" charset="-122"/>
                <a:cs typeface="Times New Roman" panose="02020603050405020304" pitchFamily="18" charset="0"/>
              </a:rPr>
              <a:t>We find that </a:t>
            </a:r>
            <a:r>
              <a:rPr lang="en-US" altLang="zh-CN" sz="1600" dirty="0" err="1">
                <a:latin typeface="Times New Roman" panose="02020603050405020304" pitchFamily="18" charset="0"/>
                <a:ea typeface="宋体" charset="-122"/>
                <a:cs typeface="Times New Roman" panose="02020603050405020304" pitchFamily="18" charset="0"/>
              </a:rPr>
              <a:t>lnta</a:t>
            </a:r>
            <a:r>
              <a:rPr lang="en-US" altLang="zh-CN" sz="1600" dirty="0">
                <a:latin typeface="Times New Roman" panose="02020603050405020304" pitchFamily="18" charset="0"/>
                <a:ea typeface="宋体" charset="-122"/>
                <a:cs typeface="Times New Roman" panose="02020603050405020304" pitchFamily="18" charset="0"/>
              </a:rPr>
              <a:t> is significant, means that larger companies are significantly more likely to hire big8 auditors. </a:t>
            </a:r>
          </a:p>
          <a:p>
            <a:pPr>
              <a:lnSpc>
                <a:spcPct val="150000"/>
              </a:lnSpc>
            </a:pPr>
            <a:r>
              <a:rPr lang="zh-CN" altLang="en-US" sz="1400" dirty="0">
                <a:latin typeface="Times New Roman" panose="02020603050405020304" pitchFamily="18" charset="0"/>
                <a:ea typeface="宋体" charset="-122"/>
                <a:cs typeface="Times New Roman" panose="02020603050405020304" pitchFamily="18" charset="0"/>
              </a:rPr>
              <a:t>对多约束的检验，</a:t>
            </a:r>
            <a:r>
              <a:rPr lang="en-US" altLang="zh-CN" sz="1400" dirty="0">
                <a:latin typeface="Times New Roman" panose="02020603050405020304" pitchFamily="18" charset="0"/>
                <a:ea typeface="宋体" charset="-122"/>
                <a:cs typeface="Times New Roman" panose="02020603050405020304" pitchFamily="18" charset="0"/>
              </a:rPr>
              <a:t>using MLE</a:t>
            </a:r>
            <a:r>
              <a:rPr lang="zh-CN" altLang="en-US" sz="1400" dirty="0">
                <a:latin typeface="Times New Roman" panose="02020603050405020304" pitchFamily="18" charset="0"/>
                <a:ea typeface="宋体" charset="-122"/>
                <a:cs typeface="Times New Roman" panose="02020603050405020304" pitchFamily="18" charset="0"/>
              </a:rPr>
              <a:t> </a:t>
            </a:r>
            <a:r>
              <a:rPr lang="en-US" altLang="zh-CN" sz="1400" dirty="0">
                <a:latin typeface="Times New Roman" panose="02020603050405020304" pitchFamily="18" charset="0"/>
                <a:ea typeface="宋体" charset="-122"/>
                <a:cs typeface="Times New Roman" panose="02020603050405020304" pitchFamily="18" charset="0"/>
              </a:rPr>
              <a:t>estimation, we have Wald, LR, LM</a:t>
            </a:r>
            <a:r>
              <a:rPr lang="zh-CN" altLang="en-US" sz="1400" dirty="0">
                <a:latin typeface="Times New Roman" panose="02020603050405020304" pitchFamily="18" charset="0"/>
                <a:ea typeface="宋体" charset="-122"/>
                <a:cs typeface="Times New Roman" panose="02020603050405020304" pitchFamily="18" charset="0"/>
              </a:rPr>
              <a:t> </a:t>
            </a:r>
            <a:r>
              <a:rPr lang="en-US" altLang="zh-CN" sz="1400" dirty="0">
                <a:latin typeface="Times New Roman" panose="02020603050405020304" pitchFamily="18" charset="0"/>
                <a:ea typeface="宋体" charset="-122"/>
                <a:cs typeface="Times New Roman" panose="02020603050405020304" pitchFamily="18" charset="0"/>
              </a:rPr>
              <a:t>test. </a:t>
            </a:r>
          </a:p>
          <a:p>
            <a:pPr>
              <a:lnSpc>
                <a:spcPct val="150000"/>
              </a:lnSpc>
            </a:pPr>
            <a:r>
              <a:rPr lang="en-US" altLang="zh-CN" sz="1400" dirty="0">
                <a:latin typeface="Times New Roman" panose="02020603050405020304" pitchFamily="18" charset="0"/>
                <a:ea typeface="宋体" charset="-122"/>
                <a:cs typeface="Times New Roman" panose="02020603050405020304" pitchFamily="18" charset="0"/>
              </a:rPr>
              <a:t> </a:t>
            </a:r>
            <a:r>
              <a:rPr lang="en-US" altLang="zh-CN" sz="1600" i="1" dirty="0">
                <a:latin typeface="Times New Roman" panose="02020603050405020304" pitchFamily="18" charset="0"/>
                <a:ea typeface="宋体" charset="-122"/>
                <a:cs typeface="Times New Roman" panose="02020603050405020304" pitchFamily="18" charset="0"/>
              </a:rPr>
              <a:t>logit big8 </a:t>
            </a:r>
            <a:r>
              <a:rPr lang="en-US" altLang="zh-CN" sz="1600" i="1" dirty="0" err="1">
                <a:latin typeface="Times New Roman" panose="02020603050405020304" pitchFamily="18" charset="0"/>
                <a:ea typeface="宋体" charset="-122"/>
                <a:cs typeface="Times New Roman" panose="02020603050405020304" pitchFamily="18" charset="0"/>
              </a:rPr>
              <a:t>lnta</a:t>
            </a:r>
            <a:r>
              <a:rPr lang="en-US" altLang="zh-CN" sz="1600" i="1" dirty="0">
                <a:latin typeface="Times New Roman" panose="02020603050405020304" pitchFamily="18" charset="0"/>
                <a:ea typeface="宋体" charset="-122"/>
                <a:cs typeface="Times New Roman" panose="02020603050405020304" pitchFamily="18" charset="0"/>
              </a:rPr>
              <a:t> debt </a:t>
            </a:r>
          </a:p>
          <a:p>
            <a:pPr lvl="1">
              <a:lnSpc>
                <a:spcPct val="150000"/>
              </a:lnSpc>
              <a:buNone/>
            </a:pPr>
            <a:r>
              <a:rPr lang="en-US" altLang="zh-CN" sz="1600" i="1" dirty="0">
                <a:latin typeface="Times New Roman" panose="02020603050405020304" pitchFamily="18" charset="0"/>
                <a:ea typeface="宋体" charset="-122"/>
                <a:cs typeface="Times New Roman" panose="02020603050405020304" pitchFamily="18" charset="0"/>
              </a:rPr>
              <a:t>test </a:t>
            </a:r>
            <a:r>
              <a:rPr lang="en-US" altLang="zh-CN" sz="1600" i="1" dirty="0" err="1">
                <a:latin typeface="Times New Roman" panose="02020603050405020304" pitchFamily="18" charset="0"/>
                <a:ea typeface="宋体" charset="-122"/>
                <a:cs typeface="Times New Roman" panose="02020603050405020304" pitchFamily="18" charset="0"/>
              </a:rPr>
              <a:t>lnta</a:t>
            </a:r>
            <a:r>
              <a:rPr lang="en-US" altLang="zh-CN" sz="1600" i="1" dirty="0">
                <a:latin typeface="Times New Roman" panose="02020603050405020304" pitchFamily="18" charset="0"/>
                <a:ea typeface="宋体" charset="-122"/>
                <a:cs typeface="Times New Roman" panose="02020603050405020304" pitchFamily="18" charset="0"/>
              </a:rPr>
              <a:t>=debt</a:t>
            </a:r>
          </a:p>
          <a:p>
            <a:pPr lvl="1">
              <a:lnSpc>
                <a:spcPct val="150000"/>
              </a:lnSpc>
              <a:buNone/>
            </a:pPr>
            <a:r>
              <a:rPr lang="en-US" altLang="zh-CN" sz="1600" i="1"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(code in </a:t>
            </a:r>
            <a:r>
              <a:rPr lang="en-US" altLang="zh-CN" dirty="0" err="1">
                <a:latin typeface="Times New Roman" panose="02020603050405020304" pitchFamily="18" charset="0"/>
                <a:ea typeface="宋体" charset="-122"/>
                <a:cs typeface="Times New Roman" panose="02020603050405020304" pitchFamily="18" charset="0"/>
              </a:rPr>
              <a:t>stata</a:t>
            </a:r>
            <a:r>
              <a:rPr lang="en-US" altLang="zh-CN" dirty="0">
                <a:latin typeface="Times New Roman" panose="02020603050405020304" pitchFamily="18" charset="0"/>
                <a:ea typeface="宋体" charset="-122"/>
                <a:cs typeface="Times New Roman" panose="02020603050405020304" pitchFamily="18" charset="0"/>
              </a:rPr>
              <a:t>)</a:t>
            </a:r>
          </a:p>
          <a:p>
            <a:pPr lvl="1">
              <a:lnSpc>
                <a:spcPct val="150000"/>
              </a:lnSpc>
              <a:buNone/>
            </a:pPr>
            <a:endParaRPr lang="en-US" altLang="zh-CN" sz="1600" i="1"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412016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 </a:t>
            </a:r>
            <a:r>
              <a:rPr lang="en-US" altLang="zh-CN" dirty="0">
                <a:latin typeface="Times New Roman" panose="02020603050405020304" pitchFamily="18" charset="0"/>
                <a:cs typeface="Times New Roman" panose="02020603050405020304" pitchFamily="18" charset="0"/>
              </a:rPr>
              <a:t>Binary Choice Model - logit</a:t>
            </a:r>
            <a:endParaRPr lang="zh-CN" altLang="zh-CN" b="1" dirty="0">
              <a:latin typeface="Times New Roman" panose="02020603050405020304" pitchFamily="18" charset="0"/>
              <a:cs typeface="Times New Roman" panose="02020603050405020304" pitchFamily="18"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28478CC8-ADE0-4FEF-9119-25190924D2D9}"/>
              </a:ext>
            </a:extLst>
          </p:cNvPr>
          <p:cNvSpPr txBox="1">
            <a:spLocks noChangeArrowheads="1"/>
          </p:cNvSpPr>
          <p:nvPr/>
        </p:nvSpPr>
        <p:spPr bwMode="auto">
          <a:xfrm>
            <a:off x="381000" y="1828800"/>
            <a:ext cx="4686304" cy="4768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dirty="0">
                <a:latin typeface="Times New Roman" panose="02020603050405020304" pitchFamily="18" charset="0"/>
                <a:ea typeface="宋体" charset="-122"/>
                <a:cs typeface="Times New Roman" panose="02020603050405020304" pitchFamily="18" charset="0"/>
              </a:rPr>
              <a:t>Unlike the OLS, where we can compute an R</a:t>
            </a:r>
            <a:r>
              <a:rPr lang="en-US" altLang="zh-CN" baseline="30000" dirty="0">
                <a:latin typeface="Times New Roman" panose="02020603050405020304" pitchFamily="18" charset="0"/>
                <a:ea typeface="宋体" charset="-122"/>
                <a:cs typeface="Times New Roman" panose="02020603050405020304" pitchFamily="18" charset="0"/>
              </a:rPr>
              <a:t>2</a:t>
            </a:r>
            <a:r>
              <a:rPr lang="en-US" altLang="zh-CN" dirty="0">
                <a:latin typeface="Times New Roman" panose="02020603050405020304" pitchFamily="18" charset="0"/>
                <a:ea typeface="宋体" charset="-122"/>
                <a:cs typeface="Times New Roman" panose="02020603050405020304" pitchFamily="18" charset="0"/>
              </a:rPr>
              <a:t> to judge goodness of fit, we need new measures of goodness of fit</a:t>
            </a:r>
          </a:p>
          <a:p>
            <a:pPr eaLnBrk="1" hangingPunct="1">
              <a:lnSpc>
                <a:spcPct val="150000"/>
              </a:lnSpc>
            </a:pPr>
            <a:r>
              <a:rPr lang="en-US" altLang="zh-CN" dirty="0">
                <a:latin typeface="Times New Roman" panose="02020603050405020304" pitchFamily="18" charset="0"/>
                <a:ea typeface="宋体" charset="-122"/>
                <a:cs typeface="Times New Roman" panose="02020603050405020304" pitchFamily="18" charset="0"/>
              </a:rPr>
              <a:t> One way is to look at the percent correctly predicted – if predict a probability &gt;.5 then that matches y = 1 and vice versa</a:t>
            </a:r>
            <a:endParaRPr lang="en-US" altLang="zh-CN" baseline="-25000" dirty="0">
              <a:latin typeface="Times New Roman" panose="02020603050405020304" pitchFamily="18" charset="0"/>
              <a:ea typeface="宋体" charset="-122"/>
              <a:cs typeface="Times New Roman" panose="02020603050405020304" pitchFamily="18" charset="0"/>
            </a:endParaRPr>
          </a:p>
          <a:p>
            <a:pPr eaLnBrk="1" hangingPunct="1">
              <a:lnSpc>
                <a:spcPct val="150000"/>
              </a:lnSpc>
            </a:pPr>
            <a:r>
              <a:rPr lang="en-US" altLang="zh-CN" dirty="0">
                <a:latin typeface="Times New Roman" panose="02020603050405020304" pitchFamily="18" charset="0"/>
                <a:ea typeface="宋体" charset="-122"/>
                <a:cs typeface="Times New Roman" panose="02020603050405020304" pitchFamily="18" charset="0"/>
              </a:rPr>
              <a:t>Example:</a:t>
            </a:r>
          </a:p>
          <a:p>
            <a:pPr lvl="1" eaLnBrk="1" hangingPunct="1">
              <a:lnSpc>
                <a:spcPct val="90000"/>
              </a:lnSpc>
              <a:buFont typeface="Wingdings 2" panose="05020102010507070707" pitchFamily="82" charset="2"/>
              <a:buNone/>
            </a:pPr>
            <a:r>
              <a:rPr lang="en-US" altLang="zh-CN" sz="1800" i="1" dirty="0">
                <a:latin typeface="Times New Roman" panose="02020603050405020304" pitchFamily="18" charset="0"/>
                <a:ea typeface="宋体" charset="-122"/>
                <a:cs typeface="Times New Roman" panose="02020603050405020304" pitchFamily="18" charset="0"/>
              </a:rPr>
              <a:t>logit big8 </a:t>
            </a:r>
            <a:r>
              <a:rPr lang="en-US" altLang="zh-CN" sz="1800" i="1" dirty="0" err="1">
                <a:latin typeface="Times New Roman" panose="02020603050405020304" pitchFamily="18" charset="0"/>
                <a:ea typeface="宋体" charset="-122"/>
                <a:cs typeface="Times New Roman" panose="02020603050405020304" pitchFamily="18" charset="0"/>
              </a:rPr>
              <a:t>lnta</a:t>
            </a:r>
            <a:r>
              <a:rPr lang="en-US" altLang="zh-CN" sz="1800" i="1" dirty="0">
                <a:latin typeface="Times New Roman" panose="02020603050405020304" pitchFamily="18" charset="0"/>
                <a:ea typeface="宋体" charset="-122"/>
                <a:cs typeface="Times New Roman" panose="02020603050405020304" pitchFamily="18" charset="0"/>
              </a:rPr>
              <a:t> debt</a:t>
            </a:r>
          </a:p>
          <a:p>
            <a:pPr lvl="1" eaLnBrk="1" hangingPunct="1">
              <a:lnSpc>
                <a:spcPct val="90000"/>
              </a:lnSpc>
              <a:buFont typeface="Wingdings 2" panose="05020102010507070707" pitchFamily="82" charset="2"/>
              <a:buNone/>
            </a:pPr>
            <a:r>
              <a:rPr lang="en-US" altLang="zh-CN" sz="2000" i="1" dirty="0" err="1">
                <a:latin typeface="Times New Roman" panose="02020603050405020304" pitchFamily="18" charset="0"/>
                <a:ea typeface="宋体" charset="-122"/>
                <a:cs typeface="Times New Roman" panose="02020603050405020304" pitchFamily="18" charset="0"/>
              </a:rPr>
              <a:t>es</a:t>
            </a:r>
            <a:r>
              <a:rPr lang="en-US" altLang="zh-CN" sz="1800" i="1" dirty="0" err="1">
                <a:latin typeface="Times New Roman" panose="02020603050405020304" pitchFamily="18" charset="0"/>
                <a:ea typeface="宋体" charset="-122"/>
                <a:cs typeface="Times New Roman" panose="02020603050405020304" pitchFamily="18" charset="0"/>
              </a:rPr>
              <a:t>tat</a:t>
            </a:r>
            <a:r>
              <a:rPr lang="en-US" altLang="zh-CN" sz="1800" i="1" dirty="0">
                <a:latin typeface="Times New Roman" panose="02020603050405020304" pitchFamily="18" charset="0"/>
                <a:ea typeface="宋体" charset="-122"/>
                <a:cs typeface="Times New Roman" panose="02020603050405020304" pitchFamily="18" charset="0"/>
              </a:rPr>
              <a:t> classification</a:t>
            </a:r>
          </a:p>
        </p:txBody>
      </p:sp>
      <p:pic>
        <p:nvPicPr>
          <p:cNvPr id="4" name="Picture 1">
            <a:extLst>
              <a:ext uri="{FF2B5EF4-FFF2-40B4-BE49-F238E27FC236}">
                <a16:creationId xmlns:a16="http://schemas.microsoft.com/office/drawing/2014/main" id="{E22F2730-9835-441C-BC3E-AA3D4D66C773}"/>
              </a:ext>
            </a:extLst>
          </p:cNvPr>
          <p:cNvPicPr>
            <a:picLocks noChangeAspect="1" noChangeArrowheads="1"/>
          </p:cNvPicPr>
          <p:nvPr/>
        </p:nvPicPr>
        <p:blipFill>
          <a:blip r:embed="rId2"/>
          <a:srcRect/>
          <a:stretch>
            <a:fillRect/>
          </a:stretch>
        </p:blipFill>
        <p:spPr bwMode="auto">
          <a:xfrm>
            <a:off x="5210175" y="1924849"/>
            <a:ext cx="3552825" cy="4576766"/>
          </a:xfrm>
          <a:prstGeom prst="rect">
            <a:avLst/>
          </a:prstGeom>
          <a:noFill/>
          <a:ln w="9525">
            <a:noFill/>
            <a:miter lim="800000"/>
            <a:headEnd/>
            <a:tailEnd/>
          </a:ln>
          <a:effectLst/>
        </p:spPr>
      </p:pic>
    </p:spTree>
    <p:extLst>
      <p:ext uri="{BB962C8B-B14F-4D97-AF65-F5344CB8AC3E}">
        <p14:creationId xmlns:p14="http://schemas.microsoft.com/office/powerpoint/2010/main" val="374681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 </a:t>
            </a:r>
            <a:r>
              <a:rPr lang="en-US" altLang="zh-CN" dirty="0">
                <a:latin typeface="Times New Roman" panose="02020603050405020304" pitchFamily="18" charset="0"/>
                <a:cs typeface="Times New Roman" panose="02020603050405020304" pitchFamily="18" charset="0"/>
              </a:rPr>
              <a:t>Binary Choice Model - logit</a:t>
            </a:r>
            <a:endParaRPr lang="zh-CN" altLang="zh-CN" b="1" dirty="0">
              <a:latin typeface="Times New Roman" panose="02020603050405020304" pitchFamily="18" charset="0"/>
              <a:cs typeface="Times New Roman" panose="02020603050405020304" pitchFamily="18"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15A35F19-2F83-454C-99EC-76204A938D2C}"/>
              </a:ext>
            </a:extLst>
          </p:cNvPr>
          <p:cNvSpPr txBox="1">
            <a:spLocks noChangeArrowheads="1"/>
          </p:cNvSpPr>
          <p:nvPr/>
        </p:nvSpPr>
        <p:spPr bwMode="auto">
          <a:xfrm>
            <a:off x="457200" y="1905000"/>
            <a:ext cx="8229600" cy="352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30000"/>
              </a:lnSpc>
            </a:pPr>
            <a:r>
              <a:rPr lang="en-US" altLang="zh-CN" dirty="0">
                <a:latin typeface="Times New Roman" panose="02020603050405020304" pitchFamily="18" charset="0"/>
                <a:ea typeface="宋体" charset="-122"/>
                <a:cs typeface="Times New Roman" panose="02020603050405020304" pitchFamily="18" charset="0"/>
              </a:rPr>
              <a:t>Another method is the pseudo R2 based on the log likelihood and defined as (Lur-Lr)/|Lr|</a:t>
            </a:r>
            <a:r>
              <a:rPr lang="zh-CN" altLang="en-US"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(Maximum Likelihood Estimation )</a:t>
            </a:r>
          </a:p>
          <a:p>
            <a:pPr eaLnBrk="1" hangingPunct="1">
              <a:lnSpc>
                <a:spcPct val="130000"/>
              </a:lnSpc>
            </a:pPr>
            <a:r>
              <a:rPr lang="en-US" altLang="zh-CN" dirty="0">
                <a:latin typeface="Times New Roman" panose="02020603050405020304" pitchFamily="18" charset="0"/>
                <a:ea typeface="宋体" charset="-122"/>
                <a:cs typeface="Times New Roman" panose="02020603050405020304" pitchFamily="18" charset="0"/>
              </a:rPr>
              <a:t>It is actually the difference between the first and last values of the likelihood function. 0.0259=(3423.9655-3335.252)/3423.9655</a:t>
            </a:r>
          </a:p>
          <a:p>
            <a:pPr lvl="1" eaLnBrk="1" hangingPunct="1">
              <a:lnSpc>
                <a:spcPct val="130000"/>
              </a:lnSpc>
            </a:pPr>
            <a:r>
              <a:rPr lang="en-US" altLang="zh-CN" sz="1800" dirty="0">
                <a:latin typeface="Times New Roman" panose="02020603050405020304" pitchFamily="18" charset="0"/>
                <a:ea typeface="宋体" charset="-122"/>
                <a:cs typeface="Times New Roman" panose="02020603050405020304" pitchFamily="18" charset="0"/>
              </a:rPr>
              <a:t>The first one is taken when all coefficients  of the independent variables being zero</a:t>
            </a:r>
          </a:p>
          <a:p>
            <a:pPr lvl="1" eaLnBrk="1" hangingPunct="1">
              <a:lnSpc>
                <a:spcPct val="130000"/>
              </a:lnSpc>
            </a:pPr>
            <a:r>
              <a:rPr lang="en-US" altLang="zh-CN" sz="1800" dirty="0">
                <a:latin typeface="Times New Roman" panose="02020603050405020304" pitchFamily="18" charset="0"/>
                <a:ea typeface="宋体" charset="-122"/>
                <a:cs typeface="Times New Roman" panose="02020603050405020304" pitchFamily="18" charset="0"/>
              </a:rPr>
              <a:t> The larger the difference between these two values, the greater the explanatory power of the independent variables in explaining the dependent variable.</a:t>
            </a:r>
          </a:p>
        </p:txBody>
      </p:sp>
      <p:pic>
        <p:nvPicPr>
          <p:cNvPr id="4" name="Picture 1">
            <a:extLst>
              <a:ext uri="{FF2B5EF4-FFF2-40B4-BE49-F238E27FC236}">
                <a16:creationId xmlns:a16="http://schemas.microsoft.com/office/drawing/2014/main" id="{AB0296E8-3414-447C-A649-4B561A16BA4A}"/>
              </a:ext>
            </a:extLst>
          </p:cNvPr>
          <p:cNvPicPr>
            <a:picLocks noChangeAspect="1" noChangeArrowheads="1"/>
          </p:cNvPicPr>
          <p:nvPr/>
        </p:nvPicPr>
        <p:blipFill rotWithShape="1">
          <a:blip r:embed="rId2"/>
          <a:srcRect l="57692" t="27769" b="32561"/>
          <a:stretch/>
        </p:blipFill>
        <p:spPr bwMode="auto">
          <a:xfrm>
            <a:off x="5715000" y="5410200"/>
            <a:ext cx="2590800" cy="1177638"/>
          </a:xfrm>
          <a:prstGeom prst="rect">
            <a:avLst/>
          </a:prstGeom>
          <a:noFill/>
          <a:ln w="9525">
            <a:noFill/>
            <a:miter lim="800000"/>
            <a:headEnd/>
            <a:tailEnd/>
          </a:ln>
          <a:effectLst/>
        </p:spPr>
      </p:pic>
      <p:pic>
        <p:nvPicPr>
          <p:cNvPr id="5" name="图片 4">
            <a:extLst>
              <a:ext uri="{FF2B5EF4-FFF2-40B4-BE49-F238E27FC236}">
                <a16:creationId xmlns:a16="http://schemas.microsoft.com/office/drawing/2014/main" id="{ABAB7D37-2BE5-4499-A2F5-D04E79C8BB18}"/>
              </a:ext>
            </a:extLst>
          </p:cNvPr>
          <p:cNvPicPr>
            <a:picLocks noChangeAspect="1"/>
          </p:cNvPicPr>
          <p:nvPr/>
        </p:nvPicPr>
        <p:blipFill>
          <a:blip r:embed="rId3"/>
          <a:stretch>
            <a:fillRect/>
          </a:stretch>
        </p:blipFill>
        <p:spPr>
          <a:xfrm>
            <a:off x="838200" y="5638800"/>
            <a:ext cx="3888790" cy="889972"/>
          </a:xfrm>
          <a:prstGeom prst="rect">
            <a:avLst/>
          </a:prstGeom>
        </p:spPr>
      </p:pic>
    </p:spTree>
    <p:extLst>
      <p:ext uri="{BB962C8B-B14F-4D97-AF65-F5344CB8AC3E}">
        <p14:creationId xmlns:p14="http://schemas.microsoft.com/office/powerpoint/2010/main" val="232241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9789FB3-25D0-4E9B-85C2-BD3D56D22FB1}" type="slidenum">
              <a:rPr lang="en-US" altLang="zh-CN"/>
              <a:pPr/>
              <a:t>14</a:t>
            </a:fld>
            <a:endParaRPr lang="en-US" altLang="zh-CN"/>
          </a:p>
        </p:txBody>
      </p:sp>
      <p:sp>
        <p:nvSpPr>
          <p:cNvPr id="370691" name="Rectangle 3"/>
          <p:cNvSpPr>
            <a:spLocks noGrp="1" noChangeArrowheads="1"/>
          </p:cNvSpPr>
          <p:nvPr>
            <p:ph type="body" idx="1"/>
          </p:nvPr>
        </p:nvSpPr>
        <p:spPr>
          <a:xfrm>
            <a:off x="320946" y="1874052"/>
            <a:ext cx="8229600" cy="4238213"/>
          </a:xfrm>
        </p:spPr>
        <p:txBody>
          <a:bodyPr/>
          <a:lstStyle/>
          <a:p>
            <a:pPr>
              <a:lnSpc>
                <a:spcPct val="150000"/>
              </a:lnSpc>
            </a:pPr>
            <a:r>
              <a:rPr lang="en-US" altLang="zh-CN" sz="1400" dirty="0">
                <a:latin typeface="Times New Roman" panose="02020603050405020304" pitchFamily="18" charset="0"/>
                <a:ea typeface="宋体" charset="-122"/>
                <a:cs typeface="Times New Roman" panose="02020603050405020304" pitchFamily="18" charset="0"/>
              </a:rPr>
              <a:t>In OLS, we have an F test for R-square, we also have a test for  the pseudo-R2</a:t>
            </a:r>
          </a:p>
          <a:p>
            <a:pPr lvl="1">
              <a:lnSpc>
                <a:spcPct val="150000"/>
              </a:lnSpc>
            </a:pPr>
            <a:r>
              <a:rPr lang="en-US" altLang="zh-CN" sz="1400" dirty="0">
                <a:latin typeface="Times New Roman" panose="02020603050405020304" pitchFamily="18" charset="0"/>
                <a:ea typeface="宋体" charset="-122"/>
                <a:cs typeface="Times New Roman" panose="02020603050405020304" pitchFamily="18" charset="0"/>
              </a:rPr>
              <a:t>We can use the likelihood-ratio statistic to test the hypothesis that the independent variables have no explanatory power (i.e., all coefficients except the intercept are zero).</a:t>
            </a:r>
          </a:p>
          <a:p>
            <a:pPr lvl="1">
              <a:lnSpc>
                <a:spcPct val="150000"/>
              </a:lnSpc>
            </a:pPr>
            <a:r>
              <a:rPr lang="en-US" altLang="zh-CN" sz="1400" dirty="0">
                <a:latin typeface="Times New Roman" panose="02020603050405020304" pitchFamily="18" charset="0"/>
                <a:ea typeface="宋体" charset="-122"/>
                <a:cs typeface="Times New Roman" panose="02020603050405020304" pitchFamily="18" charset="0"/>
              </a:rPr>
              <a:t>The probability that this hypothesis is true is reported in the line “</a:t>
            </a:r>
            <a:r>
              <a:rPr lang="en-US" altLang="zh-CN" sz="1400" dirty="0" err="1">
                <a:latin typeface="Times New Roman" panose="02020603050405020304" pitchFamily="18" charset="0"/>
                <a:ea typeface="宋体" charset="-122"/>
                <a:cs typeface="Times New Roman" panose="02020603050405020304" pitchFamily="18" charset="0"/>
              </a:rPr>
              <a:t>Prob</a:t>
            </a:r>
            <a:r>
              <a:rPr lang="en-US" altLang="zh-CN" sz="1400" dirty="0">
                <a:latin typeface="Times New Roman" panose="02020603050405020304" pitchFamily="18" charset="0"/>
                <a:ea typeface="宋体" charset="-122"/>
                <a:cs typeface="Times New Roman" panose="02020603050405020304" pitchFamily="18" charset="0"/>
              </a:rPr>
              <a:t> &gt; chi2”. In our example we can reject this hypothesis because the probability is virtually zero.</a:t>
            </a:r>
          </a:p>
          <a:p>
            <a:pPr>
              <a:lnSpc>
                <a:spcPct val="150000"/>
              </a:lnSpc>
            </a:pPr>
            <a:r>
              <a:rPr lang="en-US" altLang="zh-CN" sz="1400" dirty="0">
                <a:latin typeface="Times New Roman" panose="02020603050405020304" pitchFamily="18" charset="0"/>
                <a:ea typeface="宋体" charset="-122"/>
                <a:cs typeface="Times New Roman" panose="02020603050405020304" pitchFamily="18" charset="0"/>
              </a:rPr>
              <a:t>Just as with OLS, we can use the robust option to correct for any </a:t>
            </a:r>
            <a:r>
              <a:rPr lang="en-US" altLang="zh-CN" sz="1400" dirty="0" err="1">
                <a:latin typeface="Times New Roman" panose="02020603050405020304" pitchFamily="18" charset="0"/>
                <a:ea typeface="宋体" charset="-122"/>
                <a:cs typeface="Times New Roman" panose="02020603050405020304" pitchFamily="18" charset="0"/>
              </a:rPr>
              <a:t>heteroscedasticity</a:t>
            </a:r>
            <a:r>
              <a:rPr lang="en-US" altLang="zh-CN" sz="1400" dirty="0">
                <a:latin typeface="Times New Roman" panose="02020603050405020304" pitchFamily="18" charset="0"/>
                <a:ea typeface="宋体" charset="-122"/>
                <a:cs typeface="Times New Roman" panose="02020603050405020304" pitchFamily="18" charset="0"/>
              </a:rPr>
              <a:t> and we can use the cluster() option to control for correlated errors</a:t>
            </a:r>
          </a:p>
          <a:p>
            <a:pPr lvl="1">
              <a:buNone/>
            </a:pPr>
            <a:r>
              <a:rPr lang="en-US" altLang="zh-CN" sz="1200" i="1" dirty="0" err="1">
                <a:latin typeface="Times New Roman" panose="02020603050405020304" pitchFamily="18" charset="0"/>
                <a:ea typeface="宋体" charset="-122"/>
                <a:cs typeface="Times New Roman" panose="02020603050405020304" pitchFamily="18" charset="0"/>
              </a:rPr>
              <a:t>logit</a:t>
            </a:r>
            <a:r>
              <a:rPr lang="en-US" altLang="zh-CN" sz="1200" i="1" dirty="0">
                <a:latin typeface="Times New Roman" panose="02020603050405020304" pitchFamily="18" charset="0"/>
                <a:ea typeface="宋体" charset="-122"/>
                <a:cs typeface="Times New Roman" panose="02020603050405020304" pitchFamily="18" charset="0"/>
              </a:rPr>
              <a:t> big8 </a:t>
            </a:r>
            <a:r>
              <a:rPr lang="en-US" altLang="zh-CN" sz="1200" i="1" dirty="0" err="1">
                <a:latin typeface="Times New Roman" panose="02020603050405020304" pitchFamily="18" charset="0"/>
                <a:ea typeface="宋体" charset="-122"/>
                <a:cs typeface="Times New Roman" panose="02020603050405020304" pitchFamily="18" charset="0"/>
              </a:rPr>
              <a:t>lnta</a:t>
            </a:r>
            <a:endParaRPr lang="en-US" altLang="zh-CN" sz="1200" i="1" dirty="0">
              <a:latin typeface="Times New Roman" panose="02020603050405020304" pitchFamily="18" charset="0"/>
              <a:ea typeface="宋体" charset="-122"/>
              <a:cs typeface="Times New Roman" panose="02020603050405020304" pitchFamily="18" charset="0"/>
            </a:endParaRPr>
          </a:p>
          <a:p>
            <a:pPr lvl="1">
              <a:buNone/>
            </a:pPr>
            <a:r>
              <a:rPr lang="en-US" altLang="zh-CN" sz="1200" i="1" dirty="0" err="1">
                <a:latin typeface="Times New Roman" panose="02020603050405020304" pitchFamily="18" charset="0"/>
                <a:ea typeface="宋体" charset="-122"/>
                <a:cs typeface="Times New Roman" panose="02020603050405020304" pitchFamily="18" charset="0"/>
              </a:rPr>
              <a:t>logit</a:t>
            </a:r>
            <a:r>
              <a:rPr lang="en-US" altLang="zh-CN" sz="1200" i="1" dirty="0">
                <a:latin typeface="Times New Roman" panose="02020603050405020304" pitchFamily="18" charset="0"/>
                <a:ea typeface="宋体" charset="-122"/>
                <a:cs typeface="Times New Roman" panose="02020603050405020304" pitchFamily="18" charset="0"/>
              </a:rPr>
              <a:t> big8 </a:t>
            </a:r>
            <a:r>
              <a:rPr lang="en-US" altLang="zh-CN" sz="1200" i="1" dirty="0" err="1">
                <a:latin typeface="Times New Roman" panose="02020603050405020304" pitchFamily="18" charset="0"/>
                <a:ea typeface="宋体" charset="-122"/>
                <a:cs typeface="Times New Roman" panose="02020603050405020304" pitchFamily="18" charset="0"/>
              </a:rPr>
              <a:t>lnta</a:t>
            </a:r>
            <a:r>
              <a:rPr lang="en-US" altLang="zh-CN" sz="1200" i="1" dirty="0">
                <a:latin typeface="Times New Roman" panose="02020603050405020304" pitchFamily="18" charset="0"/>
                <a:ea typeface="宋体" charset="-122"/>
                <a:cs typeface="Times New Roman" panose="02020603050405020304" pitchFamily="18" charset="0"/>
              </a:rPr>
              <a:t>, robust </a:t>
            </a:r>
          </a:p>
          <a:p>
            <a:pPr lvl="1">
              <a:buNone/>
            </a:pPr>
            <a:r>
              <a:rPr lang="en-US" altLang="zh-CN" sz="1200" i="1" dirty="0" err="1">
                <a:latin typeface="Times New Roman" panose="02020603050405020304" pitchFamily="18" charset="0"/>
                <a:ea typeface="宋体" charset="-122"/>
                <a:cs typeface="Times New Roman" panose="02020603050405020304" pitchFamily="18" charset="0"/>
              </a:rPr>
              <a:t>logit</a:t>
            </a:r>
            <a:r>
              <a:rPr lang="en-US" altLang="zh-CN" sz="1200" i="1" dirty="0">
                <a:latin typeface="Times New Roman" panose="02020603050405020304" pitchFamily="18" charset="0"/>
                <a:ea typeface="宋体" charset="-122"/>
                <a:cs typeface="Times New Roman" panose="02020603050405020304" pitchFamily="18" charset="0"/>
              </a:rPr>
              <a:t> big8 </a:t>
            </a:r>
            <a:r>
              <a:rPr lang="en-US" altLang="zh-CN" sz="1200" i="1" dirty="0" err="1">
                <a:latin typeface="Times New Roman" panose="02020603050405020304" pitchFamily="18" charset="0"/>
                <a:ea typeface="宋体" charset="-122"/>
                <a:cs typeface="Times New Roman" panose="02020603050405020304" pitchFamily="18" charset="0"/>
              </a:rPr>
              <a:t>lnta</a:t>
            </a:r>
            <a:r>
              <a:rPr lang="en-US" altLang="zh-CN" sz="1200" i="1" dirty="0">
                <a:latin typeface="Times New Roman" panose="02020603050405020304" pitchFamily="18" charset="0"/>
                <a:ea typeface="宋体" charset="-122"/>
                <a:cs typeface="Times New Roman" panose="02020603050405020304" pitchFamily="18" charset="0"/>
              </a:rPr>
              <a:t>, robust cluster(id)</a:t>
            </a:r>
            <a:endParaRPr lang="en-US" altLang="zh-CN" sz="1200" dirty="0">
              <a:latin typeface="Times New Roman" panose="02020603050405020304" pitchFamily="18" charset="0"/>
              <a:ea typeface="宋体" charset="-122"/>
              <a:cs typeface="Times New Roman" panose="02020603050405020304" pitchFamily="18" charset="0"/>
            </a:endParaRPr>
          </a:p>
        </p:txBody>
      </p:sp>
      <p:pic>
        <p:nvPicPr>
          <p:cNvPr id="7" name="Picture 1"/>
          <p:cNvPicPr>
            <a:picLocks noChangeAspect="1" noChangeArrowheads="1"/>
          </p:cNvPicPr>
          <p:nvPr/>
        </p:nvPicPr>
        <p:blipFill>
          <a:blip r:embed="rId2"/>
          <a:srcRect/>
          <a:stretch>
            <a:fillRect/>
          </a:stretch>
        </p:blipFill>
        <p:spPr bwMode="auto">
          <a:xfrm>
            <a:off x="4724400" y="4767262"/>
            <a:ext cx="3394034" cy="1371600"/>
          </a:xfrm>
          <a:prstGeom prst="rect">
            <a:avLst/>
          </a:prstGeom>
          <a:noFill/>
          <a:ln w="9525">
            <a:noFill/>
            <a:miter lim="800000"/>
            <a:headEnd/>
            <a:tailEnd/>
          </a:ln>
          <a:effectLst/>
        </p:spPr>
      </p:pic>
      <p:sp>
        <p:nvSpPr>
          <p:cNvPr id="8" name="椭圆 7"/>
          <p:cNvSpPr/>
          <p:nvPr/>
        </p:nvSpPr>
        <p:spPr>
          <a:xfrm>
            <a:off x="6553200" y="5215106"/>
            <a:ext cx="2214578" cy="526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2">
            <a:extLst>
              <a:ext uri="{FF2B5EF4-FFF2-40B4-BE49-F238E27FC236}">
                <a16:creationId xmlns:a16="http://schemas.microsoft.com/office/drawing/2014/main" id="{5FFCC6CE-C284-4E50-BB17-5EF7C97392F3}"/>
              </a:ext>
            </a:extLst>
          </p:cNvPr>
          <p:cNvSpPr>
            <a:spLocks noGrp="1" noChangeArrowheads="1"/>
          </p:cNvSpPr>
          <p:nvPr>
            <p:ph type="title"/>
          </p:nvPr>
        </p:nvSpPr>
        <p:spPr>
          <a:xfrm>
            <a:off x="581025" y="687388"/>
            <a:ext cx="7989888" cy="1082675"/>
          </a:xfrm>
        </p:spPr>
        <p:txBody>
          <a:bodyPr/>
          <a:lstStyle/>
          <a:p>
            <a:r>
              <a:rPr lang="en-US" altLang="zh-CN" b="1" dirty="0">
                <a:latin typeface="Times New Roman" panose="02020603050405020304" pitchFamily="18" charset="0"/>
                <a:cs typeface="Times New Roman" panose="02020603050405020304" pitchFamily="18" charset="0"/>
              </a:rPr>
              <a:t>2.2 </a:t>
            </a:r>
            <a:r>
              <a:rPr lang="en-US" altLang="zh-CN" dirty="0">
                <a:latin typeface="Times New Roman" panose="02020603050405020304" pitchFamily="18" charset="0"/>
                <a:cs typeface="Times New Roman" panose="02020603050405020304" pitchFamily="18" charset="0"/>
              </a:rPr>
              <a:t>Binary Choice Model - logit</a:t>
            </a:r>
            <a:endParaRPr lang="zh-CN" altLang="zh-C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blinds(horizontal)">
                                      <p:cBhvr>
                                        <p:cTn id="7" dur="500"/>
                                        <p:tgtEl>
                                          <p:spTgt spid="370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blinds(horizontal)">
                                      <p:cBhvr>
                                        <p:cTn id="12" dur="500"/>
                                        <p:tgtEl>
                                          <p:spTgt spid="370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Effect transition="in" filter="blinds(horizontal)">
                                      <p:cBhvr>
                                        <p:cTn id="17" dur="500"/>
                                        <p:tgtEl>
                                          <p:spTgt spid="370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0691">
                                            <p:txEl>
                                              <p:pRg st="3" end="3"/>
                                            </p:txEl>
                                          </p:spTgt>
                                        </p:tgtEl>
                                        <p:attrNameLst>
                                          <p:attrName>style.visibility</p:attrName>
                                        </p:attrNameLst>
                                      </p:cBhvr>
                                      <p:to>
                                        <p:strVal val="visible"/>
                                      </p:to>
                                    </p:set>
                                    <p:animEffect transition="in" filter="blinds(horizontal)">
                                      <p:cBhvr>
                                        <p:cTn id="32" dur="500"/>
                                        <p:tgtEl>
                                          <p:spTgt spid="37069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70691">
                                            <p:txEl>
                                              <p:pRg st="4" end="4"/>
                                            </p:txEl>
                                          </p:spTgt>
                                        </p:tgtEl>
                                        <p:attrNameLst>
                                          <p:attrName>style.visibility</p:attrName>
                                        </p:attrNameLst>
                                      </p:cBhvr>
                                      <p:to>
                                        <p:strVal val="visible"/>
                                      </p:to>
                                    </p:set>
                                    <p:animEffect transition="in" filter="blinds(horizontal)">
                                      <p:cBhvr>
                                        <p:cTn id="37" dur="500"/>
                                        <p:tgtEl>
                                          <p:spTgt spid="370691">
                                            <p:txEl>
                                              <p:pRg st="4" end="4"/>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70691">
                                            <p:txEl>
                                              <p:pRg st="5" end="5"/>
                                            </p:txEl>
                                          </p:spTgt>
                                        </p:tgtEl>
                                        <p:attrNameLst>
                                          <p:attrName>style.visibility</p:attrName>
                                        </p:attrNameLst>
                                      </p:cBhvr>
                                      <p:to>
                                        <p:strVal val="visible"/>
                                      </p:to>
                                    </p:set>
                                    <p:animEffect transition="in" filter="blinds(horizontal)">
                                      <p:cBhvr>
                                        <p:cTn id="40" dur="500"/>
                                        <p:tgtEl>
                                          <p:spTgt spid="370691">
                                            <p:txEl>
                                              <p:pRg st="5" end="5"/>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70691">
                                            <p:txEl>
                                              <p:pRg st="6" end="6"/>
                                            </p:txEl>
                                          </p:spTgt>
                                        </p:tgtEl>
                                        <p:attrNameLst>
                                          <p:attrName>style.visibility</p:attrName>
                                        </p:attrNameLst>
                                      </p:cBhvr>
                                      <p:to>
                                        <p:strVal val="visible"/>
                                      </p:to>
                                    </p:set>
                                    <p:animEffect transition="in" filter="blinds(horizontal)">
                                      <p:cBhvr>
                                        <p:cTn id="43" dur="500"/>
                                        <p:tgtEl>
                                          <p:spTgt spid="3706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2.3 </a:t>
            </a:r>
            <a:r>
              <a:rPr lang="en-US" altLang="zh-CN" dirty="0">
                <a:latin typeface="Times New Roman" panose="02020603050405020304" pitchFamily="18" charset="0"/>
                <a:cs typeface="Times New Roman" panose="02020603050405020304" pitchFamily="18" charset="0"/>
              </a:rPr>
              <a:t>Binary Choice Model - </a:t>
            </a:r>
            <a:r>
              <a:rPr lang="en-US" altLang="zh-CN" dirty="0" err="1">
                <a:latin typeface="Times New Roman" panose="02020603050405020304" pitchFamily="18" charset="0"/>
                <a:cs typeface="Times New Roman" panose="02020603050405020304" pitchFamily="18" charset="0"/>
              </a:rPr>
              <a:t>Probit</a:t>
            </a:r>
            <a:endParaRPr lang="zh-CN" altLang="zh-CN"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30BB45B-4EB5-424F-84AC-DC27C99A13C1}"/>
              </a:ext>
            </a:extLst>
          </p:cNvPr>
          <p:cNvPicPr>
            <a:picLocks noChangeAspect="1"/>
          </p:cNvPicPr>
          <p:nvPr/>
        </p:nvPicPr>
        <p:blipFill rotWithShape="1">
          <a:blip r:embed="rId3">
            <a:extLst>
              <a:ext uri="{28A0092B-C50C-407E-A947-70E740481C1C}">
                <a14:useLocalDpi xmlns:a14="http://schemas.microsoft.com/office/drawing/2010/main" val="0"/>
              </a:ext>
            </a:extLst>
          </a:blip>
          <a:srcRect r="53285"/>
          <a:stretch/>
        </p:blipFill>
        <p:spPr>
          <a:xfrm>
            <a:off x="4603955" y="2794880"/>
            <a:ext cx="4267200" cy="3400425"/>
          </a:xfrm>
          <a:prstGeom prst="rect">
            <a:avLst/>
          </a:prstGeom>
        </p:spPr>
      </p:pic>
      <p:pic>
        <p:nvPicPr>
          <p:cNvPr id="7" name="图片 6">
            <a:extLst>
              <a:ext uri="{FF2B5EF4-FFF2-40B4-BE49-F238E27FC236}">
                <a16:creationId xmlns:a16="http://schemas.microsoft.com/office/drawing/2014/main" id="{9EA1D59C-8790-4E4C-B84F-17275B0A5D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49" y="2794880"/>
            <a:ext cx="3835400" cy="3339212"/>
          </a:xfrm>
          <a:prstGeom prst="rect">
            <a:avLst/>
          </a:prstGeom>
        </p:spPr>
      </p:pic>
      <p:pic>
        <p:nvPicPr>
          <p:cNvPr id="9" name="图形 8">
            <a:extLst>
              <a:ext uri="{FF2B5EF4-FFF2-40B4-BE49-F238E27FC236}">
                <a16:creationId xmlns:a16="http://schemas.microsoft.com/office/drawing/2014/main" id="{4ED12985-62F2-4863-B6C9-D8957008A0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38400" y="1973816"/>
            <a:ext cx="3818993" cy="744214"/>
          </a:xfrm>
          <a:prstGeom prst="rect">
            <a:avLst/>
          </a:prstGeom>
        </p:spPr>
      </p:pic>
    </p:spTree>
    <p:extLst>
      <p:ext uri="{BB962C8B-B14F-4D97-AF65-F5344CB8AC3E}">
        <p14:creationId xmlns:p14="http://schemas.microsoft.com/office/powerpoint/2010/main" val="149991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2E061E6-771B-437D-8F3B-A104F3306C79}" type="slidenum">
              <a:rPr lang="en-US" altLang="zh-CN"/>
              <a:pPr/>
              <a:t>16</a:t>
            </a:fld>
            <a:endParaRPr lang="en-US" altLang="zh-CN"/>
          </a:p>
        </p:txBody>
      </p:sp>
      <mc:AlternateContent xmlns:mc="http://schemas.openxmlformats.org/markup-compatibility/2006" xmlns:a14="http://schemas.microsoft.com/office/drawing/2010/main">
        <mc:Choice Requires="a14">
          <p:sp>
            <p:nvSpPr>
              <p:cNvPr id="382979" name="Rectangle 3"/>
              <p:cNvSpPr>
                <a:spLocks noGrp="1" noChangeArrowheads="1"/>
              </p:cNvSpPr>
              <p:nvPr>
                <p:ph type="body" idx="1"/>
              </p:nvPr>
            </p:nvSpPr>
            <p:spPr>
              <a:xfrm>
                <a:off x="609600" y="2571750"/>
                <a:ext cx="8229600" cy="4000500"/>
              </a:xfrm>
            </p:spPr>
            <p:txBody>
              <a:bodyPr/>
              <a:lstStyle/>
              <a:p>
                <a:pPr>
                  <a:lnSpc>
                    <a:spcPct val="90000"/>
                  </a:lnSpc>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pPr>
                <a:r>
                  <a:rPr lang="en-US" altLang="zh-CN" sz="1800" dirty="0">
                    <a:latin typeface="Times New Roman" panose="02020603050405020304" pitchFamily="18" charset="0"/>
                    <a:ea typeface="宋体" charset="-122"/>
                    <a:cs typeface="Times New Roman" panose="02020603050405020304" pitchFamily="18" charset="0"/>
                  </a:rPr>
                  <a:t>In the logit model, the likelihood function is</a:t>
                </a:r>
              </a:p>
              <a:p>
                <a:pPr>
                  <a:lnSpc>
                    <a:spcPct val="90000"/>
                  </a:lnSpc>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pPr>
                <a:r>
                  <a:rPr lang="en-US" altLang="zh-CN" sz="1800" dirty="0">
                    <a:latin typeface="Times New Roman" panose="02020603050405020304" pitchFamily="18" charset="0"/>
                    <a:ea typeface="宋体" charset="-122"/>
                    <a:cs typeface="Times New Roman" panose="02020603050405020304" pitchFamily="18" charset="0"/>
                  </a:rPr>
                  <a:t>In the </a:t>
                </a:r>
                <a:r>
                  <a:rPr lang="en-US" altLang="zh-CN" sz="1800" dirty="0" err="1">
                    <a:latin typeface="Times New Roman" panose="02020603050405020304" pitchFamily="18" charset="0"/>
                    <a:ea typeface="宋体" charset="-122"/>
                    <a:cs typeface="Times New Roman" panose="02020603050405020304" pitchFamily="18" charset="0"/>
                  </a:rPr>
                  <a:t>probit</a:t>
                </a:r>
                <a:r>
                  <a:rPr lang="en-US" altLang="zh-CN" sz="1800" dirty="0">
                    <a:latin typeface="Times New Roman" panose="02020603050405020304" pitchFamily="18" charset="0"/>
                    <a:ea typeface="宋体" charset="-122"/>
                    <a:cs typeface="Times New Roman" panose="02020603050405020304" pitchFamily="18" charset="0"/>
                  </a:rPr>
                  <a:t> model, the likelihood is</a:t>
                </a:r>
              </a:p>
              <a:p>
                <a:pPr>
                  <a:lnSpc>
                    <a:spcPct val="90000"/>
                  </a:lnSpc>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buFont typeface="Wingdings" pitchFamily="2" charset="2"/>
                  <a:buNone/>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pPr>
                <a:r>
                  <a:rPr lang="en-US" altLang="zh-CN" sz="1800" dirty="0">
                    <a:latin typeface="Times New Roman" panose="02020603050405020304" pitchFamily="18" charset="0"/>
                    <a:ea typeface="宋体" charset="-122"/>
                    <a:cs typeface="Times New Roman" panose="02020603050405020304" pitchFamily="18" charset="0"/>
                  </a:rPr>
                  <a:t>where </a:t>
                </a:r>
                <a:r>
                  <a:rPr lang="en-US" altLang="zh-CN" sz="1800" dirty="0">
                    <a:latin typeface="Times New Roman" panose="02020603050405020304" pitchFamily="18" charset="0"/>
                    <a:ea typeface="宋体" charset="-122"/>
                    <a:cs typeface="Times New Roman" panose="02020603050405020304" pitchFamily="18" charset="0"/>
                    <a:sym typeface="Symbol" pitchFamily="18" charset="2"/>
                  </a:rPr>
                  <a:t></a:t>
                </a:r>
                <a:r>
                  <a:rPr lang="en-US" altLang="zh-CN" sz="1800" dirty="0">
                    <a:latin typeface="Times New Roman" panose="02020603050405020304" pitchFamily="18" charset="0"/>
                    <a:ea typeface="宋体" charset="-122"/>
                    <a:cs typeface="Times New Roman" panose="02020603050405020304" pitchFamily="18" charset="0"/>
                  </a:rPr>
                  <a:t> is the cumulative normal distribution function </a:t>
                </a:r>
              </a:p>
              <a:p>
                <a:pPr>
                  <a:lnSpc>
                    <a:spcPct val="90000"/>
                  </a:lnSpc>
                </a:pPr>
                <a:endParaRPr lang="en-US" altLang="zh-CN" dirty="0">
                  <a:latin typeface="Times New Roman" panose="02020603050405020304" pitchFamily="18" charset="0"/>
                  <a:ea typeface="宋体" charset="-122"/>
                  <a:cs typeface="Times New Roman" panose="02020603050405020304" pitchFamily="18" charset="0"/>
                </a:endParaRPr>
              </a:p>
              <a:p>
                <a:pPr>
                  <a:lnSpc>
                    <a:spcPct val="90000"/>
                  </a:lnSpc>
                </a:pPr>
                <a:r>
                  <a:rPr lang="en-US" altLang="zh-CN" dirty="0">
                    <a:latin typeface="Times New Roman" panose="02020603050405020304" pitchFamily="18" charset="0"/>
                    <a:ea typeface="宋体" charset="-122"/>
                    <a:cs typeface="Times New Roman" panose="02020603050405020304" pitchFamily="18" charset="0"/>
                  </a:rPr>
                  <a:t>F(x, b)=</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Φ</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宋体" charset="-122"/>
                          </a:rPr>
                          <m:t>𝑥</m:t>
                        </m:r>
                        <m:r>
                          <a:rPr lang="zh-CN" altLang="en-US" i="1" dirty="0">
                            <a:latin typeface="Cambria Math" panose="02040503050406030204" pitchFamily="18" charset="0"/>
                            <a:ea typeface="宋体" charset="-122"/>
                          </a:rPr>
                          <m:t>𝛽</m:t>
                        </m:r>
                      </m:e>
                    </m:d>
                  </m:oMath>
                </a14:m>
                <a:r>
                  <a:rPr lang="zh-CN" altLang="en-US" dirty="0">
                    <a:latin typeface="Times New Roman" panose="02020603050405020304" pitchFamily="18" charset="0"/>
                    <a:ea typeface="宋体" charset="-122"/>
                    <a:cs typeface="Times New Roman" panose="02020603050405020304" pitchFamily="18" charset="0"/>
                  </a:rPr>
                  <a:t>，</a:t>
                </a:r>
                <a:r>
                  <a:rPr lang="en-US" altLang="zh-CN" dirty="0">
                    <a:latin typeface="Times New Roman" panose="02020603050405020304" pitchFamily="18" charset="0"/>
                    <a:ea typeface="宋体" charset="-122"/>
                    <a:cs typeface="Times New Roman" panose="02020603050405020304" pitchFamily="18" charset="0"/>
                    <a:sym typeface="Symbol" pitchFamily="18" charset="2"/>
                  </a:rPr>
                  <a:t>  is the standard normal CDF</a:t>
                </a:r>
                <a:endParaRPr lang="en-US" altLang="zh-CN" dirty="0">
                  <a:latin typeface="Times New Roman" panose="02020603050405020304" pitchFamily="18" charset="0"/>
                  <a:ea typeface="宋体" charset="-122"/>
                  <a:cs typeface="Times New Roman" panose="02020603050405020304" pitchFamily="18" charset="0"/>
                </a:endParaRPr>
              </a:p>
              <a:p>
                <a:pPr>
                  <a:lnSpc>
                    <a:spcPct val="90000"/>
                  </a:lnSpc>
                </a:pPr>
                <a:r>
                  <a:rPr lang="zh-CN" altLang="en-US" dirty="0">
                    <a:latin typeface="Times New Roman" panose="02020603050405020304" pitchFamily="18" charset="0"/>
                    <a:ea typeface="宋体" charset="-122"/>
                    <a:cs typeface="Times New Roman" panose="02020603050405020304" pitchFamily="18" charset="0"/>
                  </a:rPr>
                  <a:t>反函数变换（求逆）</a:t>
                </a:r>
                <a:r>
                  <a:rPr lang="en-US" altLang="zh-CN" dirty="0">
                    <a:latin typeface="Times New Roman" panose="02020603050405020304" pitchFamily="18" charset="0"/>
                    <a:ea typeface="宋体" charset="-122"/>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ea typeface="宋体" charset="-122"/>
                      </a:rPr>
                      <m:t>𝑥</m:t>
                    </m:r>
                    <m:r>
                      <a:rPr lang="zh-CN" altLang="en-US" i="1" dirty="0">
                        <a:latin typeface="Cambria Math" panose="02040503050406030204" pitchFamily="18" charset="0"/>
                        <a:ea typeface="宋体" charset="-122"/>
                      </a:rPr>
                      <m:t>𝛽</m:t>
                    </m:r>
                    <m:r>
                      <a:rPr lang="en-US" altLang="zh-CN" i="1" dirty="0">
                        <a:latin typeface="Cambria Math" panose="02040503050406030204" pitchFamily="18" charset="0"/>
                        <a:ea typeface="宋体" charset="-122"/>
                      </a:rPr>
                      <m:t>=</m:t>
                    </m:r>
                    <m:sSup>
                      <m:sSupPr>
                        <m:ctrlPr>
                          <a:rPr lang="en-US" altLang="zh-CN" i="1" dirty="0">
                            <a:latin typeface="Cambria Math" panose="02040503050406030204" pitchFamily="18" charset="0"/>
                            <a:ea typeface="宋体" charset="-122"/>
                          </a:rPr>
                        </m:ctrlPr>
                      </m:sSupPr>
                      <m:e>
                        <m:r>
                          <m:rPr>
                            <m:sty m:val="p"/>
                          </m:rPr>
                          <a:rPr lang="el-GR" altLang="zh-CN" i="1" dirty="0">
                            <a:latin typeface="Cambria Math" panose="02040503050406030204" pitchFamily="18" charset="0"/>
                            <a:ea typeface="Cambria Math" panose="02040503050406030204" pitchFamily="18" charset="0"/>
                          </a:rPr>
                          <m:t>Φ</m:t>
                        </m:r>
                      </m:e>
                      <m:sup>
                        <m:r>
                          <a:rPr lang="en-US" altLang="zh-CN" i="1" dirty="0">
                            <a:latin typeface="Cambria Math" panose="02040503050406030204" pitchFamily="18" charset="0"/>
                            <a:ea typeface="宋体" charset="-122"/>
                          </a:rPr>
                          <m:t>−1</m:t>
                        </m:r>
                      </m:sup>
                    </m:sSup>
                    <m:r>
                      <a:rPr lang="en-US" altLang="zh-CN" i="1" dirty="0">
                        <a:latin typeface="Cambria Math" panose="02040503050406030204" pitchFamily="18" charset="0"/>
                        <a:ea typeface="宋体" charset="-122"/>
                      </a:rPr>
                      <m:t>(</m:t>
                    </m:r>
                    <m:r>
                      <a:rPr lang="en-US" altLang="zh-CN" i="1" dirty="0">
                        <a:latin typeface="Cambria Math" panose="02040503050406030204" pitchFamily="18" charset="0"/>
                        <a:ea typeface="宋体" charset="-122"/>
                      </a:rPr>
                      <m:t>𝐹</m:t>
                    </m:r>
                    <m:r>
                      <a:rPr lang="en-US" altLang="zh-CN" i="1" dirty="0">
                        <a:latin typeface="Cambria Math" panose="02040503050406030204" pitchFamily="18" charset="0"/>
                        <a:ea typeface="宋体" charset="-122"/>
                      </a:rPr>
                      <m:t>) =</m:t>
                    </m:r>
                    <m:sSup>
                      <m:sSupPr>
                        <m:ctrlPr>
                          <a:rPr lang="en-US" altLang="zh-CN" i="1" dirty="0">
                            <a:latin typeface="Cambria Math" panose="02040503050406030204" pitchFamily="18" charset="0"/>
                            <a:ea typeface="宋体" charset="-122"/>
                          </a:rPr>
                        </m:ctrlPr>
                      </m:sSupPr>
                      <m:e>
                        <m:r>
                          <m:rPr>
                            <m:sty m:val="p"/>
                          </m:rPr>
                          <a:rPr lang="el-GR" altLang="zh-CN" i="1" dirty="0">
                            <a:latin typeface="Cambria Math" panose="02040503050406030204" pitchFamily="18" charset="0"/>
                            <a:ea typeface="Cambria Math" panose="02040503050406030204" pitchFamily="18" charset="0"/>
                          </a:rPr>
                          <m:t>Φ</m:t>
                        </m:r>
                      </m:e>
                      <m:sup>
                        <m:r>
                          <a:rPr lang="en-US" altLang="zh-CN" i="1" dirty="0">
                            <a:latin typeface="Cambria Math" panose="02040503050406030204" pitchFamily="18" charset="0"/>
                            <a:ea typeface="宋体" charset="-122"/>
                          </a:rPr>
                          <m:t>−1</m:t>
                        </m:r>
                      </m:sup>
                    </m:sSup>
                    <m:r>
                      <a:rPr lang="en-US" altLang="zh-CN" i="1" dirty="0">
                        <a:latin typeface="Cambria Math" panose="02040503050406030204" pitchFamily="18" charset="0"/>
                        <a:ea typeface="宋体" charset="-122"/>
                      </a:rPr>
                      <m:t>(</m:t>
                    </m:r>
                    <m:r>
                      <a:rPr lang="en-US" altLang="zh-CN" i="1" dirty="0">
                        <a:latin typeface="Cambria Math" panose="02040503050406030204" pitchFamily="18" charset="0"/>
                        <a:ea typeface="宋体" charset="-122"/>
                      </a:rPr>
                      <m:t>𝑝𝑟𝑜𝑏</m:t>
                    </m:r>
                    <m:r>
                      <a:rPr lang="en-US" altLang="zh-CN" i="1" dirty="0">
                        <a:latin typeface="Cambria Math" panose="02040503050406030204" pitchFamily="18" charset="0"/>
                        <a:ea typeface="宋体" charset="-122"/>
                      </a:rPr>
                      <m:t>(</m:t>
                    </m:r>
                    <m:r>
                      <a:rPr lang="en-US" altLang="zh-CN" i="1" dirty="0">
                        <a:latin typeface="Cambria Math" panose="02040503050406030204" pitchFamily="18" charset="0"/>
                        <a:ea typeface="宋体" charset="-122"/>
                      </a:rPr>
                      <m:t>𝑦𝑒𝑠</m:t>
                    </m:r>
                    <m:r>
                      <a:rPr lang="en-US" altLang="zh-CN" i="1" dirty="0">
                        <a:latin typeface="Cambria Math" panose="02040503050406030204" pitchFamily="18" charset="0"/>
                        <a:ea typeface="宋体" charset="-122"/>
                      </a:rPr>
                      <m:t>|</m:t>
                    </m:r>
                    <m:r>
                      <a:rPr lang="en-US" altLang="zh-CN" i="1" dirty="0">
                        <a:latin typeface="Cambria Math" panose="02040503050406030204" pitchFamily="18" charset="0"/>
                        <a:ea typeface="宋体" charset="-122"/>
                      </a:rPr>
                      <m:t>𝑥</m:t>
                    </m:r>
                    <m:r>
                      <a:rPr lang="en-US" altLang="zh-CN" i="1" dirty="0">
                        <a:latin typeface="Cambria Math" panose="02040503050406030204" pitchFamily="18" charset="0"/>
                        <a:ea typeface="宋体" charset="-122"/>
                      </a:rPr>
                      <m:t>))</m:t>
                    </m:r>
                  </m:oMath>
                </a14:m>
                <a:endParaRPr lang="en-US" altLang="zh-CN"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buFont typeface="Wingdings" pitchFamily="2" charset="2"/>
                  <a:buNone/>
                </a:pPr>
                <a:endParaRPr lang="en-US" altLang="zh-CN" sz="1800" dirty="0">
                  <a:latin typeface="Times New Roman" panose="02020603050405020304" pitchFamily="18" charset="0"/>
                  <a:ea typeface="宋体" charset="-122"/>
                  <a:cs typeface="Times New Roman" panose="02020603050405020304" pitchFamily="18" charset="0"/>
                </a:endParaRPr>
              </a:p>
              <a:p>
                <a:pPr>
                  <a:lnSpc>
                    <a:spcPct val="90000"/>
                  </a:lnSpc>
                </a:pPr>
                <a:endParaRPr lang="en-US" altLang="zh-CN" sz="2400" dirty="0">
                  <a:latin typeface="Times New Roman" panose="02020603050405020304" pitchFamily="18" charset="0"/>
                  <a:ea typeface="宋体" charset="-122"/>
                  <a:cs typeface="Times New Roman" panose="02020603050405020304" pitchFamily="18" charset="0"/>
                </a:endParaRPr>
              </a:p>
            </p:txBody>
          </p:sp>
        </mc:Choice>
        <mc:Fallback xmlns="">
          <p:sp>
            <p:nvSpPr>
              <p:cNvPr id="382979" name="Rectangle 3"/>
              <p:cNvSpPr>
                <a:spLocks noGrp="1" noRot="1" noChangeAspect="1" noMove="1" noResize="1" noEditPoints="1" noAdjustHandles="1" noChangeArrowheads="1" noChangeShapeType="1" noTextEdit="1"/>
              </p:cNvSpPr>
              <p:nvPr>
                <p:ph type="body" idx="1"/>
              </p:nvPr>
            </p:nvSpPr>
            <p:spPr>
              <a:xfrm>
                <a:off x="609600" y="2571750"/>
                <a:ext cx="8229600" cy="4000500"/>
              </a:xfrm>
              <a:blipFill>
                <a:blip r:embed="rId2"/>
                <a:stretch>
                  <a:fillRect l="-296" t="-13567" b="-2744"/>
                </a:stretch>
              </a:blipFill>
            </p:spPr>
            <p:txBody>
              <a:bodyPr/>
              <a:lstStyle/>
              <a:p>
                <a:r>
                  <a:rPr lang="zh-CN" altLang="en-US">
                    <a:noFill/>
                  </a:rPr>
                  <a:t> </a:t>
                </a:r>
              </a:p>
            </p:txBody>
          </p:sp>
        </mc:Fallback>
      </mc:AlternateContent>
      <p:pic>
        <p:nvPicPr>
          <p:cNvPr id="382980" name="Picture 4"/>
          <p:cNvPicPr>
            <a:picLocks noChangeAspect="1" noChangeArrowheads="1"/>
          </p:cNvPicPr>
          <p:nvPr/>
        </p:nvPicPr>
        <p:blipFill>
          <a:blip r:embed="rId3" cstate="print"/>
          <a:srcRect/>
          <a:stretch>
            <a:fillRect/>
          </a:stretch>
        </p:blipFill>
        <p:spPr bwMode="auto">
          <a:xfrm>
            <a:off x="1024559" y="2500759"/>
            <a:ext cx="3505200" cy="946150"/>
          </a:xfrm>
          <a:prstGeom prst="rect">
            <a:avLst/>
          </a:prstGeom>
          <a:noFill/>
          <a:ln w="9525">
            <a:noFill/>
            <a:miter lim="800000"/>
            <a:headEnd/>
            <a:tailEnd/>
          </a:ln>
          <a:effectLst/>
        </p:spPr>
      </p:pic>
      <p:pic>
        <p:nvPicPr>
          <p:cNvPr id="382981" name="Picture 5"/>
          <p:cNvPicPr>
            <a:picLocks noChangeAspect="1" noChangeArrowheads="1"/>
          </p:cNvPicPr>
          <p:nvPr/>
        </p:nvPicPr>
        <p:blipFill>
          <a:blip r:embed="rId4" cstate="print"/>
          <a:srcRect/>
          <a:stretch>
            <a:fillRect/>
          </a:stretch>
        </p:blipFill>
        <p:spPr bwMode="auto">
          <a:xfrm>
            <a:off x="1046784" y="3571805"/>
            <a:ext cx="3482975" cy="468313"/>
          </a:xfrm>
          <a:prstGeom prst="rect">
            <a:avLst/>
          </a:prstGeom>
          <a:noFill/>
          <a:ln w="9525">
            <a:noFill/>
            <a:miter lim="800000"/>
            <a:headEnd/>
            <a:tailEnd/>
          </a:ln>
          <a:effectLst/>
        </p:spPr>
      </p:pic>
      <p:pic>
        <p:nvPicPr>
          <p:cNvPr id="382982" name="Picture 6"/>
          <p:cNvPicPr>
            <a:picLocks noChangeAspect="1" noChangeArrowheads="1"/>
          </p:cNvPicPr>
          <p:nvPr/>
        </p:nvPicPr>
        <p:blipFill>
          <a:blip r:embed="rId5" cstate="print"/>
          <a:srcRect/>
          <a:stretch>
            <a:fillRect/>
          </a:stretch>
        </p:blipFill>
        <p:spPr bwMode="auto">
          <a:xfrm>
            <a:off x="1219200" y="4572000"/>
            <a:ext cx="2590800" cy="503124"/>
          </a:xfrm>
          <a:prstGeom prst="rect">
            <a:avLst/>
          </a:prstGeom>
          <a:noFill/>
          <a:ln w="9525">
            <a:noFill/>
            <a:miter lim="800000"/>
            <a:headEnd/>
            <a:tailEnd/>
          </a:ln>
          <a:effectLst/>
        </p:spPr>
      </p:pic>
      <p:sp>
        <p:nvSpPr>
          <p:cNvPr id="8" name="Rectangle 2">
            <a:extLst>
              <a:ext uri="{FF2B5EF4-FFF2-40B4-BE49-F238E27FC236}">
                <a16:creationId xmlns:a16="http://schemas.microsoft.com/office/drawing/2014/main" id="{386CD0FB-2AE2-48FF-94A2-D28DED425921}"/>
              </a:ext>
            </a:extLst>
          </p:cNvPr>
          <p:cNvSpPr>
            <a:spLocks noGrp="1" noChangeArrowheads="1"/>
          </p:cNvSpPr>
          <p:nvPr>
            <p:ph type="title"/>
          </p:nvPr>
        </p:nvSpPr>
        <p:spPr>
          <a:xfrm>
            <a:off x="581025" y="687388"/>
            <a:ext cx="7989888" cy="1082675"/>
          </a:xfrm>
        </p:spPr>
        <p:txBody>
          <a:bodyPr/>
          <a:lstStyle/>
          <a:p>
            <a:r>
              <a:rPr lang="en-US" altLang="zh-CN" b="1" dirty="0">
                <a:latin typeface="Times New Roman" panose="02020603050405020304" pitchFamily="18" charset="0"/>
                <a:cs typeface="Times New Roman" panose="02020603050405020304" pitchFamily="18" charset="0"/>
              </a:rPr>
              <a:t>2.3 </a:t>
            </a:r>
            <a:r>
              <a:rPr lang="en-US" altLang="zh-CN" dirty="0">
                <a:latin typeface="Times New Roman" panose="02020603050405020304" pitchFamily="18" charset="0"/>
                <a:cs typeface="Times New Roman" panose="02020603050405020304" pitchFamily="18" charset="0"/>
              </a:rPr>
              <a:t>Binary Choice Model - </a:t>
            </a:r>
            <a:r>
              <a:rPr lang="en-US" altLang="zh-CN" dirty="0" err="1">
                <a:latin typeface="Times New Roman" panose="02020603050405020304" pitchFamily="18" charset="0"/>
                <a:cs typeface="Times New Roman" panose="02020603050405020304" pitchFamily="18" charset="0"/>
              </a:rPr>
              <a:t>Probit</a:t>
            </a:r>
            <a:endParaRPr lang="zh-CN" altLang="zh-C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2979">
                                            <p:txEl>
                                              <p:pRg st="5" end="5"/>
                                            </p:txEl>
                                          </p:spTgt>
                                        </p:tgtEl>
                                        <p:attrNameLst>
                                          <p:attrName>style.visibility</p:attrName>
                                        </p:attrNameLst>
                                      </p:cBhvr>
                                      <p:to>
                                        <p:strVal val="visible"/>
                                      </p:to>
                                    </p:set>
                                    <p:animEffect transition="in" filter="blinds(horizontal)">
                                      <p:cBhvr>
                                        <p:cTn id="7" dur="500"/>
                                        <p:tgtEl>
                                          <p:spTgt spid="38297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2980"/>
                                        </p:tgtEl>
                                        <p:attrNameLst>
                                          <p:attrName>style.visibility</p:attrName>
                                        </p:attrNameLst>
                                      </p:cBhvr>
                                      <p:to>
                                        <p:strVal val="visible"/>
                                      </p:to>
                                    </p:set>
                                    <p:animEffect transition="in" filter="blinds(horizontal)">
                                      <p:cBhvr>
                                        <p:cTn id="12" dur="500"/>
                                        <p:tgtEl>
                                          <p:spTgt spid="3829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2981"/>
                                        </p:tgtEl>
                                        <p:attrNameLst>
                                          <p:attrName>style.visibility</p:attrName>
                                        </p:attrNameLst>
                                      </p:cBhvr>
                                      <p:to>
                                        <p:strVal val="visible"/>
                                      </p:to>
                                    </p:set>
                                    <p:animEffect transition="in" filter="blinds(horizontal)">
                                      <p:cBhvr>
                                        <p:cTn id="17" dur="500"/>
                                        <p:tgtEl>
                                          <p:spTgt spid="3829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2979">
                                            <p:txEl>
                                              <p:pRg st="10" end="10"/>
                                            </p:txEl>
                                          </p:spTgt>
                                        </p:tgtEl>
                                        <p:attrNameLst>
                                          <p:attrName>style.visibility</p:attrName>
                                        </p:attrNameLst>
                                      </p:cBhvr>
                                      <p:to>
                                        <p:strVal val="visible"/>
                                      </p:to>
                                    </p:set>
                                    <p:animEffect transition="in" filter="blinds(horizontal)">
                                      <p:cBhvr>
                                        <p:cTn id="22" dur="500"/>
                                        <p:tgtEl>
                                          <p:spTgt spid="382979">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2982"/>
                                        </p:tgtEl>
                                        <p:attrNameLst>
                                          <p:attrName>style.visibility</p:attrName>
                                        </p:attrNameLst>
                                      </p:cBhvr>
                                      <p:to>
                                        <p:strVal val="visible"/>
                                      </p:to>
                                    </p:set>
                                    <p:animEffect transition="in" filter="blinds(horizontal)">
                                      <p:cBhvr>
                                        <p:cTn id="27" dur="500"/>
                                        <p:tgtEl>
                                          <p:spTgt spid="3829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2979">
                                            <p:txEl>
                                              <p:pRg st="13" end="13"/>
                                            </p:txEl>
                                          </p:spTgt>
                                        </p:tgtEl>
                                        <p:attrNameLst>
                                          <p:attrName>style.visibility</p:attrName>
                                        </p:attrNameLst>
                                      </p:cBhvr>
                                      <p:to>
                                        <p:strVal val="visible"/>
                                      </p:to>
                                    </p:set>
                                    <p:animEffect transition="in" filter="blinds(horizontal)">
                                      <p:cBhvr>
                                        <p:cTn id="32" dur="500"/>
                                        <p:tgtEl>
                                          <p:spTgt spid="382979">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2979">
                                            <p:txEl>
                                              <p:pRg st="15" end="15"/>
                                            </p:txEl>
                                          </p:spTgt>
                                        </p:tgtEl>
                                        <p:attrNameLst>
                                          <p:attrName>style.visibility</p:attrName>
                                        </p:attrNameLst>
                                      </p:cBhvr>
                                      <p:to>
                                        <p:strVal val="visible"/>
                                      </p:to>
                                    </p:set>
                                    <p:animEffect transition="in" filter="blinds(horizontal)">
                                      <p:cBhvr>
                                        <p:cTn id="37" dur="500"/>
                                        <p:tgtEl>
                                          <p:spTgt spid="382979">
                                            <p:txEl>
                                              <p:pRg st="15" end="1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82979">
                                            <p:txEl>
                                              <p:pRg st="16" end="16"/>
                                            </p:txEl>
                                          </p:spTgt>
                                        </p:tgtEl>
                                        <p:attrNameLst>
                                          <p:attrName>style.visibility</p:attrName>
                                        </p:attrNameLst>
                                      </p:cBhvr>
                                      <p:to>
                                        <p:strVal val="visible"/>
                                      </p:to>
                                    </p:set>
                                    <p:animEffect transition="in" filter="blinds(horizontal)">
                                      <p:cBhvr>
                                        <p:cTn id="42" dur="500"/>
                                        <p:tgtEl>
                                          <p:spTgt spid="38297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2.3 </a:t>
            </a:r>
            <a:r>
              <a:rPr lang="en-US" altLang="zh-CN" dirty="0">
                <a:latin typeface="Times New Roman" panose="02020603050405020304" pitchFamily="18" charset="0"/>
                <a:cs typeface="Times New Roman" panose="02020603050405020304" pitchFamily="18" charset="0"/>
              </a:rPr>
              <a:t>Binary Choice Model - </a:t>
            </a:r>
            <a:r>
              <a:rPr lang="en-US" altLang="zh-CN" dirty="0" err="1">
                <a:latin typeface="Times New Roman" panose="02020603050405020304" pitchFamily="18" charset="0"/>
                <a:cs typeface="Times New Roman" panose="02020603050405020304" pitchFamily="18" charset="0"/>
              </a:rPr>
              <a:t>Probit</a:t>
            </a:r>
            <a:endParaRPr lang="zh-CN" altLang="zh-CN"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CCC06A1-206B-4107-878C-BA6B06386776}"/>
              </a:ext>
            </a:extLst>
          </p:cNvPr>
          <p:cNvSpPr txBox="1">
            <a:spLocks noChangeArrowheads="1"/>
          </p:cNvSpPr>
          <p:nvPr/>
        </p:nvSpPr>
        <p:spPr bwMode="auto">
          <a:xfrm>
            <a:off x="478617" y="1828800"/>
            <a:ext cx="8186766"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20000"/>
              </a:lnSpc>
            </a:pPr>
            <a:r>
              <a:rPr lang="en-US" altLang="zh-CN" sz="1600" dirty="0" err="1">
                <a:latin typeface="Times New Roman" panose="02020603050405020304" pitchFamily="18" charset="0"/>
                <a:ea typeface="宋体" charset="-122"/>
                <a:cs typeface="Times New Roman" panose="02020603050405020304" pitchFamily="18" charset="0"/>
              </a:rPr>
              <a:t>Probit</a:t>
            </a:r>
            <a:r>
              <a:rPr lang="en-US" altLang="zh-CN" sz="1600" dirty="0">
                <a:latin typeface="Times New Roman" panose="02020603050405020304" pitchFamily="18" charset="0"/>
                <a:ea typeface="宋体" charset="-122"/>
                <a:cs typeface="Times New Roman" panose="02020603050405020304" pitchFamily="18" charset="0"/>
              </a:rPr>
              <a:t> vs. logit</a:t>
            </a:r>
          </a:p>
          <a:p>
            <a:pPr lvl="1" eaLnBrk="1" hangingPunct="1">
              <a:lnSpc>
                <a:spcPct val="120000"/>
              </a:lnSpc>
            </a:pPr>
            <a:r>
              <a:rPr lang="en-US" altLang="zh-CN" dirty="0">
                <a:latin typeface="Times New Roman" panose="02020603050405020304" pitchFamily="18" charset="0"/>
                <a:ea typeface="宋体" charset="-122"/>
                <a:cs typeface="Times New Roman" panose="02020603050405020304" pitchFamily="18" charset="0"/>
              </a:rPr>
              <a:t>Their coefficients </a:t>
            </a:r>
            <a:r>
              <a:rPr lang="en-US" altLang="zh-CN" b="1" dirty="0">
                <a:solidFill>
                  <a:srgbClr val="FF0000"/>
                </a:solidFill>
                <a:latin typeface="Times New Roman" panose="02020603050405020304" pitchFamily="18" charset="0"/>
                <a:ea typeface="宋体" charset="-122"/>
                <a:cs typeface="Times New Roman" panose="02020603050405020304" pitchFamily="18" charset="0"/>
              </a:rPr>
              <a:t>are not comparable </a:t>
            </a:r>
            <a:r>
              <a:rPr lang="en-US" altLang="zh-CN" dirty="0">
                <a:latin typeface="Times New Roman" panose="02020603050405020304" pitchFamily="18" charset="0"/>
                <a:ea typeface="宋体" charset="-122"/>
                <a:cs typeface="Times New Roman" panose="02020603050405020304" pitchFamily="18" charset="0"/>
              </a:rPr>
              <a:t>by specification. </a:t>
            </a:r>
          </a:p>
          <a:p>
            <a:pPr lvl="2" eaLnBrk="1" hangingPunct="1">
              <a:lnSpc>
                <a:spcPct val="120000"/>
              </a:lnSpc>
            </a:pPr>
            <a:r>
              <a:rPr lang="en-US" altLang="zh-CN" sz="1600" dirty="0">
                <a:latin typeface="Times New Roman" panose="02020603050405020304" pitchFamily="18" charset="0"/>
                <a:ea typeface="宋体" charset="-122"/>
                <a:cs typeface="Times New Roman" panose="02020603050405020304" pitchFamily="18" charset="0"/>
              </a:rPr>
              <a:t>but </a:t>
            </a:r>
            <a:r>
              <a:rPr lang="en-US" altLang="zh-CN" sz="1600" b="1" dirty="0">
                <a:solidFill>
                  <a:srgbClr val="FF0000"/>
                </a:solidFill>
                <a:latin typeface="Times New Roman" panose="02020603050405020304" pitchFamily="18" charset="0"/>
                <a:ea typeface="宋体" charset="-122"/>
                <a:cs typeface="Times New Roman" panose="02020603050405020304" pitchFamily="18" charset="0"/>
              </a:rPr>
              <a:t>the partial effect </a:t>
            </a:r>
            <a:r>
              <a:rPr lang="en-US" altLang="zh-CN" sz="1600" dirty="0">
                <a:latin typeface="Times New Roman" panose="02020603050405020304" pitchFamily="18" charset="0"/>
                <a:ea typeface="宋体" charset="-122"/>
                <a:cs typeface="Times New Roman" panose="02020603050405020304" pitchFamily="18" charset="0"/>
              </a:rPr>
              <a:t>on probability are similar</a:t>
            </a:r>
          </a:p>
          <a:p>
            <a:pPr lvl="1" eaLnBrk="1" hangingPunct="1">
              <a:lnSpc>
                <a:spcPct val="120000"/>
              </a:lnSpc>
            </a:pPr>
            <a:r>
              <a:rPr lang="en-US" altLang="zh-CN" dirty="0">
                <a:latin typeface="Times New Roman" panose="02020603050405020304" pitchFamily="18" charset="0"/>
                <a:ea typeface="宋体" charset="-122"/>
                <a:cs typeface="Times New Roman" panose="02020603050405020304" pitchFamily="18" charset="0"/>
              </a:rPr>
              <a:t>The levels of statistical significance are often similar</a:t>
            </a:r>
          </a:p>
        </p:txBody>
      </p:sp>
      <p:pic>
        <p:nvPicPr>
          <p:cNvPr id="5" name="图片 4">
            <a:extLst>
              <a:ext uri="{FF2B5EF4-FFF2-40B4-BE49-F238E27FC236}">
                <a16:creationId xmlns:a16="http://schemas.microsoft.com/office/drawing/2014/main" id="{146224C3-A806-4827-875A-DF7E0FB80FC2}"/>
              </a:ext>
            </a:extLst>
          </p:cNvPr>
          <p:cNvPicPr>
            <a:picLocks noChangeAspect="1"/>
          </p:cNvPicPr>
          <p:nvPr/>
        </p:nvPicPr>
        <p:blipFill>
          <a:blip r:embed="rId2"/>
          <a:stretch>
            <a:fillRect/>
          </a:stretch>
        </p:blipFill>
        <p:spPr>
          <a:xfrm>
            <a:off x="457200" y="5223036"/>
            <a:ext cx="3657600" cy="1284861"/>
          </a:xfrm>
          <a:prstGeom prst="rect">
            <a:avLst/>
          </a:prstGeom>
        </p:spPr>
      </p:pic>
      <p:pic>
        <p:nvPicPr>
          <p:cNvPr id="6" name="图片 5">
            <a:extLst>
              <a:ext uri="{FF2B5EF4-FFF2-40B4-BE49-F238E27FC236}">
                <a16:creationId xmlns:a16="http://schemas.microsoft.com/office/drawing/2014/main" id="{73A3C31B-B70F-471D-BCEC-9F793EFE4D1F}"/>
              </a:ext>
            </a:extLst>
          </p:cNvPr>
          <p:cNvPicPr>
            <a:picLocks noChangeAspect="1"/>
          </p:cNvPicPr>
          <p:nvPr/>
        </p:nvPicPr>
        <p:blipFill>
          <a:blip r:embed="rId3"/>
          <a:stretch>
            <a:fillRect/>
          </a:stretch>
        </p:blipFill>
        <p:spPr>
          <a:xfrm>
            <a:off x="481777" y="3749879"/>
            <a:ext cx="3379971" cy="1097119"/>
          </a:xfrm>
          <a:prstGeom prst="rect">
            <a:avLst/>
          </a:prstGeom>
        </p:spPr>
      </p:pic>
      <p:pic>
        <p:nvPicPr>
          <p:cNvPr id="7" name="图片 6">
            <a:extLst>
              <a:ext uri="{FF2B5EF4-FFF2-40B4-BE49-F238E27FC236}">
                <a16:creationId xmlns:a16="http://schemas.microsoft.com/office/drawing/2014/main" id="{22ACBF92-9687-46C9-868A-64FDBF999339}"/>
              </a:ext>
            </a:extLst>
          </p:cNvPr>
          <p:cNvPicPr>
            <a:picLocks noChangeAspect="1"/>
          </p:cNvPicPr>
          <p:nvPr/>
        </p:nvPicPr>
        <p:blipFill>
          <a:blip r:embed="rId4"/>
          <a:stretch>
            <a:fillRect/>
          </a:stretch>
        </p:blipFill>
        <p:spPr>
          <a:xfrm>
            <a:off x="4724400" y="5257800"/>
            <a:ext cx="3672660" cy="1349287"/>
          </a:xfrm>
          <a:prstGeom prst="rect">
            <a:avLst/>
          </a:prstGeom>
        </p:spPr>
      </p:pic>
      <p:pic>
        <p:nvPicPr>
          <p:cNvPr id="8" name="图片 7">
            <a:extLst>
              <a:ext uri="{FF2B5EF4-FFF2-40B4-BE49-F238E27FC236}">
                <a16:creationId xmlns:a16="http://schemas.microsoft.com/office/drawing/2014/main" id="{68F04F9D-9493-4248-A262-4D6D3C953A87}"/>
              </a:ext>
            </a:extLst>
          </p:cNvPr>
          <p:cNvPicPr>
            <a:picLocks noChangeAspect="1"/>
          </p:cNvPicPr>
          <p:nvPr/>
        </p:nvPicPr>
        <p:blipFill>
          <a:blip r:embed="rId5"/>
          <a:stretch>
            <a:fillRect/>
          </a:stretch>
        </p:blipFill>
        <p:spPr>
          <a:xfrm>
            <a:off x="4724400" y="3651725"/>
            <a:ext cx="3124200" cy="1219639"/>
          </a:xfrm>
          <a:prstGeom prst="rect">
            <a:avLst/>
          </a:prstGeom>
        </p:spPr>
      </p:pic>
    </p:spTree>
    <p:extLst>
      <p:ext uri="{BB962C8B-B14F-4D97-AF65-F5344CB8AC3E}">
        <p14:creationId xmlns:p14="http://schemas.microsoft.com/office/powerpoint/2010/main" val="62998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2.3 </a:t>
            </a:r>
            <a:r>
              <a:rPr lang="en-US" altLang="zh-CN" dirty="0">
                <a:latin typeface="Times New Roman" panose="02020603050405020304" pitchFamily="18" charset="0"/>
                <a:cs typeface="Times New Roman" panose="02020603050405020304" pitchFamily="18" charset="0"/>
              </a:rPr>
              <a:t>Binary Choice Model - </a:t>
            </a:r>
            <a:r>
              <a:rPr lang="en-US" altLang="zh-CN" dirty="0" err="1">
                <a:latin typeface="Times New Roman" panose="02020603050405020304" pitchFamily="18" charset="0"/>
                <a:cs typeface="Times New Roman" panose="02020603050405020304" pitchFamily="18" charset="0"/>
              </a:rPr>
              <a:t>Probit</a:t>
            </a:r>
            <a:endParaRPr lang="zh-CN" altLang="zh-CN" b="1" dirty="0">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7ECE84FB-28C4-47B1-8F2B-753D13C2DEFF}"/>
              </a:ext>
            </a:extLst>
          </p:cNvPr>
          <p:cNvSpPr txBox="1">
            <a:spLocks noChangeArrowheads="1"/>
          </p:cNvSpPr>
          <p:nvPr/>
        </p:nvSpPr>
        <p:spPr bwMode="auto">
          <a:xfrm>
            <a:off x="228600" y="1981200"/>
            <a:ext cx="8534400" cy="548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20000"/>
              </a:lnSpc>
            </a:pPr>
            <a:r>
              <a:rPr lang="en-US" altLang="zh-CN" dirty="0" err="1">
                <a:latin typeface="Times New Roman" panose="02020603050405020304" pitchFamily="18" charset="0"/>
                <a:ea typeface="宋体" charset="-122"/>
                <a:cs typeface="Times New Roman" panose="02020603050405020304" pitchFamily="18" charset="0"/>
              </a:rPr>
              <a:t>Probit</a:t>
            </a:r>
            <a:r>
              <a:rPr lang="en-US" altLang="zh-CN" dirty="0">
                <a:latin typeface="Times New Roman" panose="02020603050405020304" pitchFamily="18" charset="0"/>
                <a:ea typeface="宋体" charset="-122"/>
                <a:cs typeface="Times New Roman" panose="02020603050405020304" pitchFamily="18" charset="0"/>
              </a:rPr>
              <a:t> vs. logit</a:t>
            </a:r>
          </a:p>
          <a:p>
            <a:pPr lvl="1" eaLnBrk="1" hangingPunct="1">
              <a:lnSpc>
                <a:spcPct val="120000"/>
              </a:lnSpc>
            </a:pPr>
            <a:r>
              <a:rPr lang="en-US" altLang="zh-CN" sz="1800" dirty="0">
                <a:latin typeface="Times New Roman" panose="02020603050405020304" pitchFamily="18" charset="0"/>
                <a:ea typeface="宋体" charset="-122"/>
                <a:cs typeface="Times New Roman" panose="02020603050405020304" pitchFamily="18" charset="0"/>
              </a:rPr>
              <a:t>The predicted probabilities of </a:t>
            </a:r>
            <a:r>
              <a:rPr lang="en-US" altLang="zh-CN" sz="1800" dirty="0" err="1">
                <a:latin typeface="Times New Roman" panose="02020603050405020304" pitchFamily="18" charset="0"/>
                <a:ea typeface="宋体" charset="-122"/>
                <a:cs typeface="Times New Roman" panose="02020603050405020304" pitchFamily="18" charset="0"/>
              </a:rPr>
              <a:t>probit</a:t>
            </a:r>
            <a:r>
              <a:rPr lang="en-US" altLang="zh-CN" sz="1800" dirty="0">
                <a:latin typeface="Times New Roman" panose="02020603050405020304" pitchFamily="18" charset="0"/>
                <a:ea typeface="宋体" charset="-122"/>
                <a:cs typeface="Times New Roman" panose="02020603050405020304" pitchFamily="18" charset="0"/>
              </a:rPr>
              <a:t> models are very close to those of logit models</a:t>
            </a:r>
          </a:p>
          <a:p>
            <a:pPr lvl="1" eaLnBrk="1" hangingPunct="1">
              <a:lnSpc>
                <a:spcPct val="120000"/>
              </a:lnSpc>
            </a:pPr>
            <a:r>
              <a:rPr lang="en-US" altLang="zh-CN" sz="1800" dirty="0">
                <a:latin typeface="Times New Roman" panose="02020603050405020304" pitchFamily="18" charset="0"/>
                <a:ea typeface="宋体" charset="-122"/>
                <a:cs typeface="Times New Roman" panose="02020603050405020304" pitchFamily="18" charset="0"/>
              </a:rPr>
              <a:t>No real reason to prefer one over the other</a:t>
            </a:r>
          </a:p>
          <a:p>
            <a:pPr lvl="1" eaLnBrk="1" hangingPunct="1">
              <a:lnSpc>
                <a:spcPct val="120000"/>
              </a:lnSpc>
            </a:pPr>
            <a:r>
              <a:rPr lang="en-US" altLang="zh-CN" sz="1800" dirty="0">
                <a:latin typeface="Times New Roman" panose="02020603050405020304" pitchFamily="18" charset="0"/>
                <a:ea typeface="宋体" charset="-122"/>
                <a:cs typeface="Times New Roman" panose="02020603050405020304" pitchFamily="18" charset="0"/>
              </a:rPr>
              <a:t>But there are some difference</a:t>
            </a:r>
          </a:p>
          <a:p>
            <a:pPr lvl="2" eaLnBrk="1" hangingPunct="1">
              <a:lnSpc>
                <a:spcPct val="120000"/>
              </a:lnSpc>
            </a:pPr>
            <a:r>
              <a:rPr lang="en-US" altLang="zh-CN" sz="1800" dirty="0">
                <a:latin typeface="Times New Roman" panose="02020603050405020304" pitchFamily="18" charset="0"/>
                <a:ea typeface="宋体" charset="-122"/>
                <a:cs typeface="Times New Roman" panose="02020603050405020304" pitchFamily="18" charset="0"/>
              </a:rPr>
              <a:t>Traditionally saw more of the logit, mainly because the logistic function leads to a more easily computed model. Today, </a:t>
            </a:r>
            <a:r>
              <a:rPr lang="en-US" altLang="zh-CN" sz="1800" dirty="0" err="1">
                <a:latin typeface="Times New Roman" panose="02020603050405020304" pitchFamily="18" charset="0"/>
                <a:ea typeface="宋体" charset="-122"/>
                <a:cs typeface="Times New Roman" panose="02020603050405020304" pitchFamily="18" charset="0"/>
              </a:rPr>
              <a:t>probit</a:t>
            </a:r>
            <a:r>
              <a:rPr lang="en-US" altLang="zh-CN" sz="1800" dirty="0">
                <a:latin typeface="Times New Roman" panose="02020603050405020304" pitchFamily="18" charset="0"/>
                <a:ea typeface="宋体" charset="-122"/>
                <a:cs typeface="Times New Roman" panose="02020603050405020304" pitchFamily="18" charset="0"/>
              </a:rPr>
              <a:t> is easy to compute with standard packages, so more popular</a:t>
            </a:r>
          </a:p>
          <a:p>
            <a:pPr lvl="2" eaLnBrk="1" hangingPunct="1">
              <a:lnSpc>
                <a:spcPct val="120000"/>
              </a:lnSpc>
            </a:pPr>
            <a:r>
              <a:rPr lang="en-US" altLang="zh-CN" sz="1800" dirty="0">
                <a:latin typeface="Times New Roman" panose="02020603050405020304" pitchFamily="18" charset="0"/>
                <a:ea typeface="宋体" charset="-122"/>
                <a:cs typeface="Times New Roman" panose="02020603050405020304" pitchFamily="18" charset="0"/>
              </a:rPr>
              <a:t>Logistic distribution </a:t>
            </a:r>
            <a:r>
              <a:rPr lang="en-US" altLang="zh-CN" sz="1800" dirty="0">
                <a:solidFill>
                  <a:srgbClr val="FF0000"/>
                </a:solidFill>
                <a:latin typeface="Times New Roman" panose="02020603050405020304" pitchFamily="18" charset="0"/>
                <a:ea typeface="宋体" charset="-122"/>
                <a:cs typeface="Times New Roman" panose="02020603050405020304" pitchFamily="18" charset="0"/>
              </a:rPr>
              <a:t>has heavier tail than </a:t>
            </a:r>
            <a:r>
              <a:rPr lang="en-US" altLang="zh-CN" sz="1800" dirty="0">
                <a:latin typeface="Times New Roman" panose="02020603050405020304" pitchFamily="18" charset="0"/>
                <a:ea typeface="宋体" charset="-122"/>
                <a:cs typeface="Times New Roman" panose="02020603050405020304" pitchFamily="18" charset="0"/>
              </a:rPr>
              <a:t>normal distribution. For intermediate value of beta*X (say -1.2 to 1.2), both models gave similar probability. But for smaller </a:t>
            </a:r>
            <a:r>
              <a:rPr lang="en-US" altLang="zh-CN" sz="1800" dirty="0" err="1">
                <a:latin typeface="Times New Roman" panose="02020603050405020304" pitchFamily="18" charset="0"/>
                <a:ea typeface="宋体" charset="-122"/>
                <a:cs typeface="Times New Roman" panose="02020603050405020304" pitchFamily="18" charset="0"/>
              </a:rPr>
              <a:t>betaX</a:t>
            </a:r>
            <a:r>
              <a:rPr lang="en-US" altLang="zh-CN" sz="1800" dirty="0">
                <a:latin typeface="Times New Roman" panose="02020603050405020304" pitchFamily="18" charset="0"/>
                <a:ea typeface="宋体" charset="-122"/>
                <a:cs typeface="Times New Roman" panose="02020603050405020304" pitchFamily="18" charset="0"/>
              </a:rPr>
              <a:t>, logit model tends to give larger probability to y=1. ( smaller probability to y=0).</a:t>
            </a:r>
          </a:p>
          <a:p>
            <a:pPr lvl="1" eaLnBrk="1" hangingPunct="1">
              <a:lnSpc>
                <a:spcPct val="80000"/>
              </a:lnSpc>
              <a:buFont typeface="Wingdings 2" panose="05020102010507070707" pitchFamily="82" charset="2"/>
              <a:buNone/>
            </a:pPr>
            <a:endParaRPr lang="en-US" altLang="zh-CN" sz="1800" i="1" dirty="0">
              <a:latin typeface="Times New Roman" panose="02020603050405020304" pitchFamily="18" charset="0"/>
              <a:ea typeface="宋体" charset="-122"/>
              <a:cs typeface="Times New Roman" panose="02020603050405020304" pitchFamily="18" charset="0"/>
            </a:endParaRPr>
          </a:p>
          <a:p>
            <a:pPr eaLnBrk="1" hangingPunct="1">
              <a:lnSpc>
                <a:spcPct val="80000"/>
              </a:lnSpc>
            </a:pPr>
            <a:endParaRPr lang="en-US" altLang="zh-CN" sz="2400" dirty="0">
              <a:latin typeface="Times New Roman" panose="02020603050405020304" pitchFamily="18" charset="0"/>
              <a:ea typeface="宋体" charset="-122"/>
              <a:cs typeface="Times New Roman" panose="02020603050405020304" pitchFamily="18" charset="0"/>
            </a:endParaRPr>
          </a:p>
          <a:p>
            <a:pPr lvl="1" eaLnBrk="1" hangingPunct="1">
              <a:lnSpc>
                <a:spcPct val="80000"/>
              </a:lnSpc>
            </a:pPr>
            <a:endParaRPr lang="en-US" altLang="zh-CN" sz="1800" i="1"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286315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585924581"/>
              </p:ext>
            </p:extLst>
          </p:nvPr>
        </p:nvGraphicFramePr>
        <p:xfrm>
          <a:off x="1524000" y="2286000"/>
          <a:ext cx="58674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D6DAE970-9A9D-48A5-8B91-51BCC2F1183D}"/>
              </a:ext>
            </a:extLst>
          </p:cNvPr>
          <p:cNvSpPr txBox="1"/>
          <p:nvPr/>
        </p:nvSpPr>
        <p:spPr>
          <a:xfrm>
            <a:off x="1792356" y="6134977"/>
            <a:ext cx="6781800" cy="369332"/>
          </a:xfrm>
          <a:prstGeom prst="rect">
            <a:avLst/>
          </a:prstGeom>
          <a:noFill/>
        </p:spPr>
        <p:txBody>
          <a:bodyPr wrap="square">
            <a:spAutoFit/>
          </a:bodyPr>
          <a:lstStyle/>
          <a:p>
            <a:pPr eaLnBrk="1" hangingPunct="1">
              <a:buNone/>
            </a:pPr>
            <a:r>
              <a:rPr lang="en-US" altLang="zh-CN" sz="1800" dirty="0">
                <a:latin typeface="Times New Roman" panose="02020603050405020304" pitchFamily="18" charset="0"/>
                <a:ea typeface="宋体" charset="-122"/>
                <a:cs typeface="Times New Roman" panose="02020603050405020304" pitchFamily="18" charset="0"/>
              </a:rPr>
              <a:t>Reference</a:t>
            </a:r>
            <a:r>
              <a:rPr lang="zh-CN" altLang="en-US" sz="1800" dirty="0">
                <a:latin typeface="Times New Roman" panose="02020603050405020304" pitchFamily="18" charset="0"/>
                <a:ea typeface="宋体" charset="-122"/>
                <a:cs typeface="Times New Roman" panose="02020603050405020304" pitchFamily="18" charset="0"/>
              </a:rPr>
              <a:t>：</a:t>
            </a:r>
            <a:r>
              <a:rPr lang="en-US" altLang="zh-CN" sz="1800" dirty="0">
                <a:latin typeface="Times New Roman" panose="02020603050405020304" pitchFamily="18" charset="0"/>
                <a:ea typeface="宋体" charset="-122"/>
                <a:cs typeface="Times New Roman" panose="02020603050405020304" pitchFamily="18" charset="0"/>
              </a:rPr>
              <a:t>Wooldridge</a:t>
            </a:r>
            <a:r>
              <a:rPr lang="en-US" altLang="zh-CN" dirty="0">
                <a:latin typeface="Times New Roman" panose="02020603050405020304" pitchFamily="18" charset="0"/>
                <a:ea typeface="宋体" charset="-122"/>
                <a:cs typeface="Times New Roman" panose="02020603050405020304" pitchFamily="18" charset="0"/>
              </a:rPr>
              <a:t>,</a:t>
            </a:r>
            <a:r>
              <a:rPr lang="zh-CN" altLang="en-US"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Chap</a:t>
            </a:r>
            <a:r>
              <a:rPr lang="zh-CN" altLang="en-US"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17</a:t>
            </a:r>
            <a:r>
              <a:rPr lang="zh-CN" altLang="en-US" sz="1800" dirty="0">
                <a:latin typeface="Times New Roman" panose="02020603050405020304" pitchFamily="18" charset="0"/>
                <a:ea typeface="宋体" charset="-122"/>
                <a:cs typeface="Times New Roman" panose="02020603050405020304" pitchFamily="18" charset="0"/>
              </a:rPr>
              <a:t>；</a:t>
            </a:r>
            <a:r>
              <a:rPr lang="en-US" altLang="zh-CN" sz="1800" dirty="0">
                <a:latin typeface="Times New Roman" panose="02020603050405020304" pitchFamily="18" charset="0"/>
                <a:ea typeface="宋体" charset="-122"/>
                <a:cs typeface="Times New Roman" panose="02020603050405020304" pitchFamily="18" charset="0"/>
              </a:rPr>
              <a:t>Greene</a:t>
            </a:r>
            <a:r>
              <a:rPr lang="en-US" altLang="zh-CN" dirty="0">
                <a:latin typeface="Times New Roman" panose="02020603050405020304" pitchFamily="18" charset="0"/>
                <a:ea typeface="宋体" charset="-122"/>
                <a:cs typeface="Times New Roman" panose="02020603050405020304" pitchFamily="18" charset="0"/>
              </a:rPr>
              <a:t>,</a:t>
            </a:r>
            <a:r>
              <a:rPr lang="zh-CN" altLang="en-US"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Chap</a:t>
            </a:r>
            <a:r>
              <a:rPr lang="zh-CN" altLang="en-US"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17-19</a:t>
            </a:r>
            <a:endParaRPr lang="en-US" altLang="zh-CN" sz="1800"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63733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2.4 </a:t>
            </a:r>
            <a:r>
              <a:rPr lang="en-US" altLang="zh-CN" dirty="0">
                <a:latin typeface="Times New Roman" panose="02020603050405020304" pitchFamily="18" charset="0"/>
                <a:cs typeface="Times New Roman" panose="02020603050405020304" pitchFamily="18" charset="0"/>
              </a:rPr>
              <a:t>Binary Choice Model - comparison</a:t>
            </a:r>
            <a:endParaRPr lang="zh-CN" altLang="zh-CN" b="1" dirty="0">
              <a:latin typeface="Times New Roman" panose="02020603050405020304" pitchFamily="18" charset="0"/>
              <a:cs typeface="Times New Roman" panose="02020603050405020304" pitchFamily="18"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CD78723B-B1B0-49A8-9E8C-2932238BFB66}"/>
              </a:ext>
            </a:extLst>
          </p:cNvPr>
          <p:cNvSpPr txBox="1">
            <a:spLocks noChangeArrowheads="1"/>
          </p:cNvSpPr>
          <p:nvPr/>
        </p:nvSpPr>
        <p:spPr bwMode="auto">
          <a:xfrm>
            <a:off x="457200" y="1828801"/>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30000"/>
              </a:lnSpc>
            </a:pPr>
            <a:r>
              <a:rPr lang="en-US" altLang="zh-CN" sz="1600" dirty="0">
                <a:latin typeface="Times New Roman" panose="02020603050405020304" pitchFamily="18" charset="0"/>
                <a:ea typeface="宋体" charset="-122"/>
                <a:cs typeface="Times New Roman" panose="02020603050405020304" pitchFamily="18" charset="0"/>
              </a:rPr>
              <a:t>LPM vs. logit (</a:t>
            </a:r>
            <a:r>
              <a:rPr lang="en-US" altLang="zh-CN" sz="1600" dirty="0" err="1">
                <a:latin typeface="Times New Roman" panose="02020603050405020304" pitchFamily="18" charset="0"/>
                <a:ea typeface="宋体" charset="-122"/>
                <a:cs typeface="Times New Roman" panose="02020603050405020304" pitchFamily="18" charset="0"/>
              </a:rPr>
              <a:t>probit</a:t>
            </a:r>
            <a:r>
              <a:rPr lang="en-US" altLang="zh-CN" sz="1600" dirty="0">
                <a:latin typeface="Times New Roman" panose="02020603050405020304" pitchFamily="18" charset="0"/>
                <a:ea typeface="宋体" charset="-122"/>
                <a:cs typeface="Times New Roman" panose="02020603050405020304" pitchFamily="18" charset="0"/>
              </a:rPr>
              <a:t>)</a:t>
            </a:r>
          </a:p>
          <a:p>
            <a:pPr lvl="1" eaLnBrk="1" hangingPunct="1">
              <a:lnSpc>
                <a:spcPct val="130000"/>
              </a:lnSpc>
            </a:pPr>
            <a:r>
              <a:rPr lang="zh-CN" altLang="en-US" dirty="0">
                <a:latin typeface="Times New Roman" panose="02020603050405020304" pitchFamily="18" charset="0"/>
                <a:ea typeface="宋体" charset="-122"/>
                <a:cs typeface="Times New Roman" panose="02020603050405020304" pitchFamily="18" charset="0"/>
              </a:rPr>
              <a:t>前面演示过，它们估计出的系数（对概率的边际影响）比较接近</a:t>
            </a:r>
            <a:endParaRPr lang="en-US" altLang="zh-CN" dirty="0">
              <a:latin typeface="Times New Roman" panose="02020603050405020304" pitchFamily="18" charset="0"/>
              <a:ea typeface="宋体" charset="-122"/>
              <a:cs typeface="Times New Roman" panose="02020603050405020304" pitchFamily="18" charset="0"/>
            </a:endParaRPr>
          </a:p>
          <a:p>
            <a:pPr lvl="1" eaLnBrk="1" hangingPunct="1"/>
            <a:r>
              <a:rPr lang="zh-CN" altLang="en-US" dirty="0">
                <a:latin typeface="Times New Roman" panose="02020603050405020304" pitchFamily="18" charset="0"/>
                <a:ea typeface="宋体" charset="-122"/>
                <a:cs typeface="Times New Roman" panose="02020603050405020304" pitchFamily="18" charset="0"/>
              </a:rPr>
              <a:t>但那是在给定平均观察值时计算的：在</a:t>
            </a:r>
            <a:r>
              <a:rPr lang="en-US" altLang="zh-CN" dirty="0">
                <a:latin typeface="Times New Roman" panose="02020603050405020304" pitchFamily="18" charset="0"/>
                <a:ea typeface="宋体" charset="-122"/>
                <a:cs typeface="Times New Roman" panose="02020603050405020304" pitchFamily="18" charset="0"/>
              </a:rPr>
              <a:t>LPM</a:t>
            </a:r>
            <a:r>
              <a:rPr lang="zh-CN" altLang="en-US" dirty="0">
                <a:latin typeface="Times New Roman" panose="02020603050405020304" pitchFamily="18" charset="0"/>
                <a:ea typeface="宋体" charset="-122"/>
                <a:cs typeface="Times New Roman" panose="02020603050405020304" pitchFamily="18" charset="0"/>
              </a:rPr>
              <a:t>中</a:t>
            </a:r>
            <a:r>
              <a:rPr lang="en-US" altLang="zh-CN" i="1" dirty="0" err="1">
                <a:latin typeface="Times New Roman" panose="02020603050405020304" pitchFamily="18" charset="0"/>
                <a:ea typeface="宋体" charset="-122"/>
                <a:cs typeface="Times New Roman" panose="02020603050405020304" pitchFamily="18" charset="0"/>
              </a:rPr>
              <a:t>dProb</a:t>
            </a:r>
            <a:r>
              <a:rPr lang="en-US" altLang="zh-CN" i="1" dirty="0">
                <a:latin typeface="Times New Roman" panose="02020603050405020304" pitchFamily="18" charset="0"/>
                <a:ea typeface="宋体" charset="-122"/>
                <a:cs typeface="Times New Roman" panose="02020603050405020304" pitchFamily="18" charset="0"/>
              </a:rPr>
              <a:t>/dx=beta,</a:t>
            </a:r>
            <a:r>
              <a:rPr lang="en-US" altLang="zh-CN" dirty="0">
                <a:latin typeface="Times New Roman" panose="02020603050405020304" pitchFamily="18" charset="0"/>
                <a:ea typeface="宋体" charset="-122"/>
                <a:cs typeface="Times New Roman" panose="02020603050405020304" pitchFamily="18" charset="0"/>
              </a:rPr>
              <a:t> </a:t>
            </a:r>
            <a:r>
              <a:rPr lang="zh-CN" altLang="en-US" dirty="0">
                <a:latin typeface="Times New Roman" panose="02020603050405020304" pitchFamily="18" charset="0"/>
                <a:ea typeface="宋体" charset="-122"/>
                <a:cs typeface="Times New Roman" panose="02020603050405020304" pitchFamily="18" charset="0"/>
              </a:rPr>
              <a:t>而在</a:t>
            </a:r>
            <a:r>
              <a:rPr lang="en-US" altLang="zh-CN" dirty="0">
                <a:latin typeface="Times New Roman" panose="02020603050405020304" pitchFamily="18" charset="0"/>
                <a:ea typeface="宋体" charset="-122"/>
                <a:cs typeface="Times New Roman" panose="02020603050405020304" pitchFamily="18" charset="0"/>
              </a:rPr>
              <a:t>logit</a:t>
            </a:r>
            <a:r>
              <a:rPr lang="zh-CN" altLang="en-US" dirty="0">
                <a:latin typeface="Times New Roman" panose="02020603050405020304" pitchFamily="18" charset="0"/>
                <a:ea typeface="宋体" charset="-122"/>
                <a:cs typeface="Times New Roman" panose="02020603050405020304" pitchFamily="18" charset="0"/>
              </a:rPr>
              <a:t>模型中</a:t>
            </a:r>
            <a:r>
              <a:rPr lang="en-US" altLang="zh-CN" i="1" dirty="0" err="1">
                <a:latin typeface="Times New Roman" panose="02020603050405020304" pitchFamily="18" charset="0"/>
                <a:ea typeface="宋体" charset="-122"/>
                <a:cs typeface="Times New Roman" panose="02020603050405020304" pitchFamily="18" charset="0"/>
              </a:rPr>
              <a:t>dProb</a:t>
            </a:r>
            <a:r>
              <a:rPr lang="en-US" altLang="zh-CN" i="1" dirty="0">
                <a:latin typeface="Times New Roman" panose="02020603050405020304" pitchFamily="18" charset="0"/>
                <a:ea typeface="宋体" charset="-122"/>
                <a:cs typeface="Times New Roman" panose="02020603050405020304" pitchFamily="18" charset="0"/>
              </a:rPr>
              <a:t>/dx= </a:t>
            </a:r>
            <a:r>
              <a:rPr lang="en-US" altLang="zh-CN" i="1" dirty="0" err="1">
                <a:latin typeface="Times New Roman" panose="02020603050405020304" pitchFamily="18" charset="0"/>
                <a:ea typeface="宋体" charset="-122"/>
                <a:cs typeface="Times New Roman" panose="02020603050405020304" pitchFamily="18" charset="0"/>
              </a:rPr>
              <a:t>dProb</a:t>
            </a:r>
            <a:r>
              <a:rPr lang="en-US" altLang="zh-CN" i="1" dirty="0">
                <a:latin typeface="Times New Roman" panose="02020603050405020304" pitchFamily="18" charset="0"/>
                <a:ea typeface="宋体" charset="-122"/>
                <a:cs typeface="Times New Roman" panose="02020603050405020304" pitchFamily="18" charset="0"/>
              </a:rPr>
              <a:t>/dL </a:t>
            </a:r>
            <a:r>
              <a:rPr lang="zh-CN" altLang="en-US" i="1" dirty="0">
                <a:latin typeface="Times New Roman" panose="02020603050405020304" pitchFamily="18" charset="0"/>
                <a:ea typeface="宋体" charset="-122"/>
                <a:cs typeface="Times New Roman" panose="02020603050405020304" pitchFamily="18" charset="0"/>
              </a:rPr>
              <a:t>*</a:t>
            </a:r>
            <a:r>
              <a:rPr lang="en-US" altLang="zh-CN" i="1" dirty="0">
                <a:latin typeface="Times New Roman" panose="02020603050405020304" pitchFamily="18" charset="0"/>
                <a:ea typeface="宋体" charset="-122"/>
                <a:cs typeface="Times New Roman" panose="02020603050405020304" pitchFamily="18" charset="0"/>
              </a:rPr>
              <a:t>beta</a:t>
            </a:r>
            <a:r>
              <a:rPr lang="zh-CN" altLang="en-US" i="1" dirty="0">
                <a:latin typeface="Times New Roman" panose="02020603050405020304" pitchFamily="18" charset="0"/>
                <a:ea typeface="宋体" charset="-122"/>
                <a:cs typeface="Times New Roman" panose="02020603050405020304" pitchFamily="18" charset="0"/>
              </a:rPr>
              <a:t>，</a:t>
            </a:r>
            <a:r>
              <a:rPr lang="en-US" altLang="zh-CN" dirty="0">
                <a:latin typeface="Times New Roman" panose="02020603050405020304" pitchFamily="18" charset="0"/>
                <a:ea typeface="宋体" charset="-122"/>
                <a:cs typeface="Times New Roman" panose="02020603050405020304" pitchFamily="18" charset="0"/>
              </a:rPr>
              <a:t> </a:t>
            </a:r>
            <a:r>
              <a:rPr lang="en-US" altLang="zh-CN" dirty="0" err="1">
                <a:latin typeface="Times New Roman" panose="02020603050405020304" pitchFamily="18" charset="0"/>
                <a:ea typeface="宋体" charset="-122"/>
                <a:cs typeface="Times New Roman" panose="02020603050405020304" pitchFamily="18" charset="0"/>
              </a:rPr>
              <a:t>d</a:t>
            </a:r>
            <a:r>
              <a:rPr lang="en-US" altLang="zh-CN" i="1" dirty="0" err="1">
                <a:latin typeface="Times New Roman" panose="02020603050405020304" pitchFamily="18" charset="0"/>
                <a:ea typeface="宋体" charset="-122"/>
                <a:cs typeface="Times New Roman" panose="02020603050405020304" pitchFamily="18" charset="0"/>
              </a:rPr>
              <a:t>Prob</a:t>
            </a:r>
            <a:r>
              <a:rPr lang="en-US" altLang="zh-CN" dirty="0">
                <a:latin typeface="Times New Roman" panose="02020603050405020304" pitchFamily="18" charset="0"/>
                <a:ea typeface="宋体" charset="-122"/>
                <a:cs typeface="Times New Roman" panose="02020603050405020304" pitchFamily="18" charset="0"/>
              </a:rPr>
              <a:t>/d</a:t>
            </a:r>
            <a:r>
              <a:rPr lang="en-US" altLang="zh-CN" i="1" dirty="0">
                <a:latin typeface="Times New Roman" panose="02020603050405020304" pitchFamily="18" charset="0"/>
                <a:ea typeface="宋体" charset="-122"/>
                <a:cs typeface="Times New Roman" panose="02020603050405020304" pitchFamily="18" charset="0"/>
              </a:rPr>
              <a:t>L</a:t>
            </a:r>
            <a:r>
              <a:rPr lang="zh-CN" altLang="en-US" dirty="0">
                <a:latin typeface="Times New Roman" panose="02020603050405020304" pitchFamily="18" charset="0"/>
                <a:ea typeface="宋体" charset="-122"/>
                <a:cs typeface="Times New Roman" panose="02020603050405020304" pitchFamily="18" charset="0"/>
              </a:rPr>
              <a:t>的值是在平均观察值（平均</a:t>
            </a:r>
            <a:r>
              <a:rPr lang="en-US" altLang="zh-CN" dirty="0">
                <a:latin typeface="Times New Roman" panose="02020603050405020304" pitchFamily="18" charset="0"/>
                <a:ea typeface="宋体" charset="-122"/>
                <a:cs typeface="Times New Roman" panose="02020603050405020304" pitchFamily="18" charset="0"/>
              </a:rPr>
              <a:t>x</a:t>
            </a:r>
            <a:r>
              <a:rPr lang="zh-CN" altLang="en-US" dirty="0">
                <a:latin typeface="Times New Roman" panose="02020603050405020304" pitchFamily="18" charset="0"/>
                <a:ea typeface="宋体" charset="-122"/>
                <a:cs typeface="Times New Roman" panose="02020603050405020304" pitchFamily="18" charset="0"/>
              </a:rPr>
              <a:t>）时计算的，事实上它是</a:t>
            </a:r>
            <a:r>
              <a:rPr lang="en-US" altLang="zh-CN" dirty="0">
                <a:latin typeface="Times New Roman" panose="02020603050405020304" pitchFamily="18" charset="0"/>
                <a:ea typeface="宋体" charset="-122"/>
                <a:cs typeface="Times New Roman" panose="02020603050405020304" pitchFamily="18" charset="0"/>
              </a:rPr>
              <a:t>x</a:t>
            </a:r>
            <a:r>
              <a:rPr lang="zh-CN" altLang="en-US" dirty="0">
                <a:latin typeface="Times New Roman" panose="02020603050405020304" pitchFamily="18" charset="0"/>
                <a:ea typeface="宋体" charset="-122"/>
                <a:cs typeface="Times New Roman" panose="02020603050405020304" pitchFamily="18" charset="0"/>
              </a:rPr>
              <a:t>的函数</a:t>
            </a:r>
            <a:endParaRPr lang="en-US" altLang="zh-CN" dirty="0">
              <a:latin typeface="Times New Roman" panose="02020603050405020304" pitchFamily="18" charset="0"/>
              <a:ea typeface="宋体" charset="-122"/>
              <a:cs typeface="Times New Roman" panose="02020603050405020304" pitchFamily="18" charset="0"/>
            </a:endParaRPr>
          </a:p>
          <a:p>
            <a:pPr lvl="2" eaLnBrk="1" hangingPunct="1">
              <a:lnSpc>
                <a:spcPct val="130000"/>
              </a:lnSpc>
            </a:pPr>
            <a:r>
              <a:rPr lang="zh-CN" altLang="en-US" sz="1600" dirty="0">
                <a:latin typeface="Times New Roman" panose="02020603050405020304" pitchFamily="18" charset="0"/>
                <a:ea typeface="宋体" charset="-122"/>
                <a:cs typeface="Times New Roman" panose="02020603050405020304" pitchFamily="18" charset="0"/>
              </a:rPr>
              <a:t>因此，在</a:t>
            </a:r>
            <a:r>
              <a:rPr lang="en-US" altLang="zh-CN" sz="1600" dirty="0" err="1">
                <a:latin typeface="Times New Roman" panose="02020603050405020304" pitchFamily="18" charset="0"/>
                <a:ea typeface="宋体" charset="-122"/>
                <a:cs typeface="Times New Roman" panose="02020603050405020304" pitchFamily="18" charset="0"/>
              </a:rPr>
              <a:t>Probit</a:t>
            </a:r>
            <a:r>
              <a:rPr lang="en-US" altLang="zh-CN" sz="1600" dirty="0">
                <a:latin typeface="Times New Roman" panose="02020603050405020304" pitchFamily="18" charset="0"/>
                <a:ea typeface="宋体" charset="-122"/>
                <a:cs typeface="Times New Roman" panose="02020603050405020304" pitchFamily="18" charset="0"/>
              </a:rPr>
              <a:t> (logit) </a:t>
            </a:r>
            <a:r>
              <a:rPr lang="zh-CN" altLang="en-US" sz="1600" dirty="0">
                <a:latin typeface="Times New Roman" panose="02020603050405020304" pitchFamily="18" charset="0"/>
                <a:ea typeface="宋体" charset="-122"/>
                <a:cs typeface="Times New Roman" panose="02020603050405020304" pitchFamily="18" charset="0"/>
              </a:rPr>
              <a:t>模型中，</a:t>
            </a:r>
            <a:r>
              <a:rPr lang="en-US" altLang="zh-CN" sz="1600" dirty="0">
                <a:latin typeface="Times New Roman" panose="02020603050405020304" pitchFamily="18" charset="0"/>
                <a:ea typeface="宋体" charset="-122"/>
                <a:cs typeface="Times New Roman" panose="02020603050405020304" pitchFamily="18" charset="0"/>
              </a:rPr>
              <a:t>x</a:t>
            </a:r>
            <a:r>
              <a:rPr lang="zh-CN" altLang="en-US" sz="1600" dirty="0">
                <a:latin typeface="Times New Roman" panose="02020603050405020304" pitchFamily="18" charset="0"/>
                <a:ea typeface="宋体" charset="-122"/>
                <a:cs typeface="Times New Roman" panose="02020603050405020304" pitchFamily="18" charset="0"/>
              </a:rPr>
              <a:t>与概率的关系是非线性的</a:t>
            </a:r>
            <a:endParaRPr lang="en-US" altLang="zh-CN" sz="1600" dirty="0">
              <a:latin typeface="Times New Roman" panose="02020603050405020304" pitchFamily="18" charset="0"/>
              <a:ea typeface="宋体" charset="-122"/>
              <a:cs typeface="Times New Roman" panose="02020603050405020304" pitchFamily="18" charset="0"/>
            </a:endParaRPr>
          </a:p>
          <a:p>
            <a:pPr lvl="2" eaLnBrk="1" hangingPunct="1">
              <a:lnSpc>
                <a:spcPct val="130000"/>
              </a:lnSpc>
            </a:pPr>
            <a:r>
              <a:rPr lang="zh-CN" altLang="en-US" sz="1600" dirty="0">
                <a:latin typeface="Times New Roman" panose="02020603050405020304" pitchFamily="18" charset="0"/>
                <a:ea typeface="宋体" charset="-122"/>
                <a:cs typeface="Times New Roman" panose="02020603050405020304" pitchFamily="18" charset="0"/>
              </a:rPr>
              <a:t>这里</a:t>
            </a:r>
            <a:r>
              <a:rPr lang="en-US" altLang="zh-CN" sz="1600" dirty="0">
                <a:latin typeface="Times New Roman" panose="02020603050405020304" pitchFamily="18" charset="0"/>
                <a:ea typeface="宋体" charset="-122"/>
                <a:cs typeface="Times New Roman" panose="02020603050405020304" pitchFamily="18" charset="0"/>
              </a:rPr>
              <a:t>x</a:t>
            </a:r>
            <a:r>
              <a:rPr lang="zh-CN" altLang="en-US" sz="1600" dirty="0">
                <a:latin typeface="Times New Roman" panose="02020603050405020304" pitchFamily="18" charset="0"/>
                <a:ea typeface="宋体" charset="-122"/>
                <a:cs typeface="Times New Roman" panose="02020603050405020304" pitchFamily="18" charset="0"/>
              </a:rPr>
              <a:t>对概率的边际影响依赖于</a:t>
            </a:r>
            <a:r>
              <a:rPr lang="en-US" altLang="zh-CN" sz="1600" dirty="0">
                <a:latin typeface="Times New Roman" panose="02020603050405020304" pitchFamily="18" charset="0"/>
                <a:ea typeface="宋体" charset="-122"/>
                <a:cs typeface="Times New Roman" panose="02020603050405020304" pitchFamily="18" charset="0"/>
              </a:rPr>
              <a:t>x</a:t>
            </a:r>
            <a:r>
              <a:rPr lang="zh-CN" altLang="en-US" sz="1600" dirty="0">
                <a:latin typeface="Times New Roman" panose="02020603050405020304" pitchFamily="18" charset="0"/>
                <a:ea typeface="宋体" charset="-122"/>
                <a:cs typeface="Times New Roman" panose="02020603050405020304" pitchFamily="18" charset="0"/>
              </a:rPr>
              <a:t>的取值，并且经常是递减的。</a:t>
            </a:r>
            <a:endParaRPr lang="en-US" altLang="zh-CN" sz="1600" dirty="0">
              <a:latin typeface="Times New Roman" panose="02020603050405020304" pitchFamily="18" charset="0"/>
              <a:ea typeface="宋体" charset="-122"/>
              <a:cs typeface="Times New Roman" panose="02020603050405020304" pitchFamily="18" charset="0"/>
            </a:endParaRPr>
          </a:p>
          <a:p>
            <a:pPr lvl="2" eaLnBrk="1" hangingPunct="1">
              <a:lnSpc>
                <a:spcPct val="130000"/>
              </a:lnSpc>
            </a:pPr>
            <a:r>
              <a:rPr lang="zh-CN" altLang="en-US" sz="1600" dirty="0">
                <a:latin typeface="Times New Roman" panose="02020603050405020304" pitchFamily="18" charset="0"/>
                <a:ea typeface="宋体" charset="-122"/>
                <a:cs typeface="Times New Roman" panose="02020603050405020304" pitchFamily="18" charset="0"/>
              </a:rPr>
              <a:t>递减的边际影响更符合经济学直观</a:t>
            </a:r>
            <a:endParaRPr lang="en-US" altLang="zh-CN" sz="1600" dirty="0">
              <a:latin typeface="Times New Roman" panose="02020603050405020304" pitchFamily="18" charset="0"/>
              <a:ea typeface="宋体" charset="-122"/>
              <a:cs typeface="Times New Roman" panose="02020603050405020304" pitchFamily="18" charset="0"/>
            </a:endParaRPr>
          </a:p>
          <a:p>
            <a:pPr lvl="1" eaLnBrk="1" hangingPunct="1">
              <a:lnSpc>
                <a:spcPct val="130000"/>
              </a:lnSpc>
            </a:pPr>
            <a:r>
              <a:rPr lang="zh-CN" altLang="en-US" dirty="0">
                <a:latin typeface="Times New Roman" panose="02020603050405020304" pitchFamily="18" charset="0"/>
                <a:ea typeface="宋体" charset="-122"/>
                <a:cs typeface="Times New Roman" panose="02020603050405020304" pitchFamily="18" charset="0"/>
              </a:rPr>
              <a:t>因此，一般不用</a:t>
            </a:r>
            <a:r>
              <a:rPr lang="en-US" altLang="zh-CN" dirty="0">
                <a:latin typeface="Times New Roman" panose="02020603050405020304" pitchFamily="18" charset="0"/>
                <a:ea typeface="宋体" charset="-122"/>
                <a:cs typeface="Times New Roman" panose="02020603050405020304" pitchFamily="18" charset="0"/>
              </a:rPr>
              <a:t>LPM</a:t>
            </a:r>
          </a:p>
          <a:p>
            <a:pPr lvl="2" eaLnBrk="1" hangingPunct="1">
              <a:lnSpc>
                <a:spcPct val="130000"/>
              </a:lnSpc>
            </a:pPr>
            <a:r>
              <a:rPr lang="en-US" altLang="zh-CN" sz="1600" dirty="0">
                <a:latin typeface="Times New Roman" panose="02020603050405020304" pitchFamily="18" charset="0"/>
                <a:ea typeface="宋体" charset="-122"/>
                <a:cs typeface="Times New Roman" panose="02020603050405020304" pitchFamily="18" charset="0"/>
              </a:rPr>
              <a:t>LPM</a:t>
            </a:r>
            <a:r>
              <a:rPr lang="zh-CN" altLang="en-US" sz="1600" dirty="0">
                <a:latin typeface="Times New Roman" panose="02020603050405020304" pitchFamily="18" charset="0"/>
                <a:ea typeface="宋体" charset="-122"/>
                <a:cs typeface="Times New Roman" panose="02020603050405020304" pitchFamily="18" charset="0"/>
              </a:rPr>
              <a:t>有异方差问题</a:t>
            </a:r>
            <a:endParaRPr lang="en-US" altLang="zh-CN" sz="1600" dirty="0">
              <a:latin typeface="Times New Roman" panose="02020603050405020304" pitchFamily="18" charset="0"/>
              <a:ea typeface="宋体" charset="-122"/>
              <a:cs typeface="Times New Roman" panose="02020603050405020304" pitchFamily="18" charset="0"/>
            </a:endParaRPr>
          </a:p>
          <a:p>
            <a:pPr lvl="2" eaLnBrk="1" hangingPunct="1">
              <a:lnSpc>
                <a:spcPct val="130000"/>
              </a:lnSpc>
            </a:pPr>
            <a:r>
              <a:rPr lang="en-US" altLang="zh-CN" sz="1600" dirty="0">
                <a:latin typeface="Times New Roman" panose="02020603050405020304" pitchFamily="18" charset="0"/>
                <a:ea typeface="宋体" charset="-122"/>
                <a:cs typeface="Times New Roman" panose="02020603050405020304" pitchFamily="18" charset="0"/>
              </a:rPr>
              <a:t>LPM</a:t>
            </a:r>
            <a:r>
              <a:rPr lang="zh-CN" altLang="en-US" sz="1600" dirty="0">
                <a:latin typeface="Times New Roman" panose="02020603050405020304" pitchFamily="18" charset="0"/>
                <a:ea typeface="宋体" charset="-122"/>
                <a:cs typeface="Times New Roman" panose="02020603050405020304" pitchFamily="18" charset="0"/>
              </a:rPr>
              <a:t>有拟合值不合理问题</a:t>
            </a:r>
            <a:endParaRPr lang="en-US" altLang="zh-CN" sz="1600" dirty="0">
              <a:latin typeface="Times New Roman" panose="02020603050405020304" pitchFamily="18" charset="0"/>
              <a:ea typeface="宋体" charset="-122"/>
              <a:cs typeface="Times New Roman" panose="02020603050405020304" pitchFamily="18" charset="0"/>
            </a:endParaRPr>
          </a:p>
          <a:p>
            <a:pPr lvl="2" eaLnBrk="1" hangingPunct="1">
              <a:lnSpc>
                <a:spcPct val="130000"/>
              </a:lnSpc>
            </a:pPr>
            <a:r>
              <a:rPr lang="en-US" altLang="zh-CN" sz="1600" dirty="0">
                <a:latin typeface="Times New Roman" panose="02020603050405020304" pitchFamily="18" charset="0"/>
                <a:ea typeface="宋体" charset="-122"/>
                <a:cs typeface="Times New Roman" panose="02020603050405020304" pitchFamily="18" charset="0"/>
              </a:rPr>
              <a:t>LPM</a:t>
            </a:r>
            <a:r>
              <a:rPr lang="zh-CN" altLang="en-US" sz="1600" dirty="0">
                <a:latin typeface="Times New Roman" panose="02020603050405020304" pitchFamily="18" charset="0"/>
                <a:ea typeface="宋体" charset="-122"/>
                <a:cs typeface="Times New Roman" panose="02020603050405020304" pitchFamily="18" charset="0"/>
              </a:rPr>
              <a:t>不能产生递减的边际影响</a:t>
            </a:r>
            <a:endParaRPr lang="en-US" altLang="zh-CN" sz="1600"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264139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2.5 </a:t>
            </a:r>
            <a:r>
              <a:rPr lang="en-US" altLang="zh-CN" dirty="0">
                <a:latin typeface="Times New Roman" panose="02020603050405020304" pitchFamily="18" charset="0"/>
                <a:cs typeface="Times New Roman" panose="02020603050405020304" pitchFamily="18" charset="0"/>
              </a:rPr>
              <a:t>latent regression </a:t>
            </a:r>
            <a:endParaRPr lang="zh-CN"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20547D-8209-448C-A313-24F29BB37D2F}"/>
                  </a:ext>
                </a:extLst>
              </p:cNvPr>
              <p:cNvSpPr>
                <a:spLocks noGrp="1"/>
              </p:cNvSpPr>
              <p:nvPr>
                <p:ph idx="1"/>
              </p:nvPr>
            </p:nvSpPr>
            <p:spPr>
              <a:xfrm>
                <a:off x="304800" y="1981200"/>
                <a:ext cx="8534400" cy="4724401"/>
              </a:xfrm>
            </p:spPr>
            <p:txBody>
              <a:bodyPr/>
              <a:lstStyle/>
              <a:p>
                <a:r>
                  <a:rPr lang="zh-CN" altLang="en-US" sz="1400" dirty="0">
                    <a:latin typeface="宋体" panose="02010600030101010101" pitchFamily="2" charset="-122"/>
                    <a:ea typeface="宋体" panose="02010600030101010101" pitchFamily="2" charset="-122"/>
                  </a:rPr>
                  <a:t>为后来讨论方便，我们还可以在更经济学的基础上理解这个两元选择模型：</a:t>
                </a:r>
                <a:endParaRPr lang="en-US" altLang="zh-CN" sz="1400" dirty="0">
                  <a:latin typeface="宋体" panose="02010600030101010101" pitchFamily="2" charset="-122"/>
                  <a:ea typeface="宋体" panose="02010600030101010101" pitchFamily="2" charset="-122"/>
                </a:endParaRPr>
              </a:p>
              <a:p>
                <a:pPr marL="742950" lvl="2" indent="-342900"/>
                <a:r>
                  <a:rPr lang="zh-CN" altLang="en-US" sz="1400" dirty="0">
                    <a:latin typeface="宋体" panose="02010600030101010101" pitchFamily="2" charset="-122"/>
                    <a:ea typeface="宋体" panose="02010600030101010101" pitchFamily="2" charset="-122"/>
                  </a:rPr>
                  <a:t>有很多因素</a:t>
                </a:r>
                <a:r>
                  <a:rPr lang="en-US" altLang="zh-CN" sz="1400" dirty="0">
                    <a:latin typeface="宋体" panose="02010600030101010101" pitchFamily="2" charset="-122"/>
                    <a:ea typeface="宋体" panose="02010600030101010101" pitchFamily="2" charset="-122"/>
                  </a:rPr>
                  <a:t>X</a:t>
                </a:r>
                <a:r>
                  <a:rPr lang="zh-CN" altLang="en-US" sz="1400" dirty="0">
                    <a:latin typeface="宋体" panose="02010600030101010101" pitchFamily="2" charset="-122"/>
                    <a:ea typeface="宋体" panose="02010600030101010101" pitchFamily="2" charset="-122"/>
                  </a:rPr>
                  <a:t>会影响选择“</a:t>
                </a:r>
                <a:r>
                  <a:rPr lang="en-US" altLang="zh-CN" sz="1400" dirty="0">
                    <a:latin typeface="宋体" panose="02010600030101010101" pitchFamily="2" charset="-122"/>
                    <a:ea typeface="宋体" panose="02010600030101010101" pitchFamily="2" charset="-122"/>
                  </a:rPr>
                  <a:t>yes</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选择主体考虑选择时，比较选 “</a:t>
                </a:r>
                <a:r>
                  <a:rPr lang="en-US" altLang="zh-CN" sz="1400" dirty="0">
                    <a:latin typeface="宋体" panose="02010600030101010101" pitchFamily="2" charset="-122"/>
                    <a:ea typeface="宋体" panose="02010600030101010101" pitchFamily="2" charset="-122"/>
                  </a:rPr>
                  <a:t>yes</a:t>
                </a:r>
                <a:r>
                  <a:rPr lang="zh-CN" altLang="en-US" sz="1400" dirty="0">
                    <a:latin typeface="宋体" panose="02010600030101010101" pitchFamily="2" charset="-122"/>
                    <a:ea typeface="宋体" panose="02010600030101010101" pitchFamily="2" charset="-122"/>
                  </a:rPr>
                  <a:t>” 净收益是否大于</a:t>
                </a:r>
                <a:r>
                  <a:rPr lang="en-US" altLang="zh-CN" sz="1400" dirty="0">
                    <a:latin typeface="宋体" panose="02010600030101010101" pitchFamily="2" charset="-122"/>
                    <a:ea typeface="宋体" panose="02010600030101010101" pitchFamily="2" charset="-122"/>
                  </a:rPr>
                  <a:t>0</a:t>
                </a:r>
              </a:p>
              <a:p>
                <a:pPr marL="742950" lvl="2" indent="-342900"/>
                <a:r>
                  <a:rPr lang="zh-CN" altLang="en-US" sz="1400" dirty="0">
                    <a:latin typeface="宋体" panose="02010600030101010101" pitchFamily="2" charset="-122"/>
                    <a:ea typeface="宋体" panose="02010600030101010101" pitchFamily="2" charset="-122"/>
                  </a:rPr>
                  <a:t>我们假设净收益（效用函数）是由下列模型刻画：</a:t>
                </a:r>
                <a14:m>
                  <m:oMath xmlns:m="http://schemas.openxmlformats.org/officeDocument/2006/math">
                    <m:sSup>
                      <m:sSupPr>
                        <m:ctrlPr>
                          <a:rPr lang="en-US" altLang="zh-CN" sz="1400" i="1" smtClean="0">
                            <a:latin typeface="Cambria Math" panose="02040503050406030204" pitchFamily="18" charset="0"/>
                            <a:ea typeface="宋体" charset="-122"/>
                          </a:rPr>
                        </m:ctrlPr>
                      </m:sSupPr>
                      <m:e>
                        <m:r>
                          <a:rPr lang="en-US" altLang="zh-CN" sz="1400" b="0" i="1" smtClean="0">
                            <a:latin typeface="Cambria Math" panose="02040503050406030204" pitchFamily="18" charset="0"/>
                            <a:ea typeface="宋体" charset="-122"/>
                          </a:rPr>
                          <m:t>𝑦</m:t>
                        </m:r>
                      </m:e>
                      <m:sup>
                        <m:r>
                          <a:rPr lang="zh-CN" altLang="en-US" sz="1400" b="0" i="1" smtClean="0">
                            <a:latin typeface="Cambria Math" panose="02040503050406030204" pitchFamily="18" charset="0"/>
                            <a:ea typeface="宋体" charset="-122"/>
                          </a:rPr>
                          <m:t>∗</m:t>
                        </m:r>
                      </m:sup>
                    </m:sSup>
                    <m:r>
                      <a:rPr lang="en-US" altLang="zh-CN" sz="1400" b="0" i="1" smtClean="0">
                        <a:latin typeface="Cambria Math" panose="02040503050406030204" pitchFamily="18" charset="0"/>
                        <a:ea typeface="宋体" charset="-122"/>
                      </a:rPr>
                      <m:t>=</m:t>
                    </m:r>
                    <m:r>
                      <a:rPr lang="en-US" altLang="zh-CN" sz="1400" b="0" i="1" smtClean="0">
                        <a:latin typeface="Cambria Math" panose="02040503050406030204" pitchFamily="18" charset="0"/>
                        <a:ea typeface="宋体" charset="-122"/>
                      </a:rPr>
                      <m:t>𝑓</m:t>
                    </m:r>
                    <m:r>
                      <a:rPr lang="en-US" altLang="zh-CN" sz="1400" b="0" i="1" smtClean="0">
                        <a:latin typeface="Cambria Math" panose="02040503050406030204" pitchFamily="18" charset="0"/>
                        <a:ea typeface="宋体" charset="-122"/>
                      </a:rPr>
                      <m:t>(</m:t>
                    </m:r>
                    <m:r>
                      <a:rPr lang="en-US" altLang="zh-CN" sz="1400" b="0" i="1" smtClean="0">
                        <a:latin typeface="Cambria Math" panose="02040503050406030204" pitchFamily="18" charset="0"/>
                        <a:ea typeface="宋体" charset="-122"/>
                      </a:rPr>
                      <m:t>𝑥</m:t>
                    </m:r>
                    <m:r>
                      <a:rPr lang="en-US" altLang="zh-CN" sz="1400" b="0" i="1" smtClean="0">
                        <a:latin typeface="Cambria Math" panose="02040503050406030204" pitchFamily="18" charset="0"/>
                        <a:ea typeface="宋体" charset="-122"/>
                      </a:rPr>
                      <m:t>,</m:t>
                    </m:r>
                    <m:r>
                      <a:rPr lang="zh-CN" altLang="en-US" sz="1400" b="0" i="1" smtClean="0">
                        <a:latin typeface="Cambria Math" panose="02040503050406030204" pitchFamily="18" charset="0"/>
                        <a:ea typeface="宋体" charset="-122"/>
                      </a:rPr>
                      <m:t>𝛽</m:t>
                    </m:r>
                    <m:r>
                      <a:rPr lang="en-US" altLang="zh-CN" sz="1400" b="0" i="1" smtClean="0">
                        <a:latin typeface="Cambria Math" panose="02040503050406030204" pitchFamily="18" charset="0"/>
                        <a:ea typeface="宋体" charset="-122"/>
                      </a:rPr>
                      <m:t>)+</m:t>
                    </m:r>
                    <m:r>
                      <a:rPr lang="zh-CN" altLang="en-US" sz="1400" b="0" i="1" smtClean="0">
                        <a:latin typeface="Cambria Math" panose="02040503050406030204" pitchFamily="18" charset="0"/>
                        <a:ea typeface="宋体" charset="-122"/>
                      </a:rPr>
                      <m:t>𝜀</m:t>
                    </m:r>
                  </m:oMath>
                </a14:m>
                <a:endParaRPr lang="en-US" altLang="zh-CN" sz="1400" dirty="0">
                  <a:latin typeface="宋体" panose="02010600030101010101" pitchFamily="2" charset="-122"/>
                  <a:ea typeface="宋体" panose="02010600030101010101" pitchFamily="2" charset="-122"/>
                </a:endParaRPr>
              </a:p>
              <a:p>
                <a:pPr marL="742950" lvl="2" indent="-342900"/>
                <a:r>
                  <a:rPr lang="zh-CN" altLang="en-US" sz="1400" dirty="0">
                    <a:latin typeface="宋体" panose="02010600030101010101" pitchFamily="2" charset="-122"/>
                    <a:ea typeface="宋体" panose="02010600030101010101" pitchFamily="2" charset="-122"/>
                  </a:rPr>
                  <a:t>如果</a:t>
                </a:r>
                <a14:m>
                  <m:oMath xmlns:m="http://schemas.openxmlformats.org/officeDocument/2006/math">
                    <m:sSup>
                      <m:sSupPr>
                        <m:ctrlPr>
                          <a:rPr lang="en-US" altLang="zh-CN" sz="1400" i="1">
                            <a:latin typeface="Cambria Math" panose="02040503050406030204" pitchFamily="18" charset="0"/>
                            <a:ea typeface="宋体" charset="-122"/>
                          </a:rPr>
                        </m:ctrlPr>
                      </m:sSupPr>
                      <m:e>
                        <m:r>
                          <a:rPr lang="en-US" altLang="zh-CN" sz="1400" i="1">
                            <a:latin typeface="Cambria Math" panose="02040503050406030204" pitchFamily="18" charset="0"/>
                            <a:ea typeface="宋体" charset="-122"/>
                          </a:rPr>
                          <m:t>𝑦</m:t>
                        </m:r>
                      </m:e>
                      <m:sup>
                        <m:r>
                          <a:rPr lang="zh-CN" altLang="en-US" sz="1400" i="1">
                            <a:latin typeface="Cambria Math" panose="02040503050406030204" pitchFamily="18" charset="0"/>
                            <a:ea typeface="宋体" charset="-122"/>
                          </a:rPr>
                          <m:t>∗</m:t>
                        </m:r>
                      </m:sup>
                    </m:sSup>
                    <m:r>
                      <a:rPr lang="en-US" altLang="zh-CN" sz="1400" b="0" i="0" smtClean="0">
                        <a:latin typeface="Cambria Math" panose="02040503050406030204" pitchFamily="18" charset="0"/>
                        <a:ea typeface="宋体" charset="-122"/>
                      </a:rPr>
                      <m:t>&gt;0</m:t>
                    </m:r>
                    <m:r>
                      <a:rPr lang="zh-CN" altLang="en-US" sz="1400" i="1">
                        <a:latin typeface="Cambria Math" panose="02040503050406030204" pitchFamily="18" charset="0"/>
                        <a:ea typeface="宋体" charset="-122"/>
                      </a:rPr>
                      <m:t>选择</m:t>
                    </m:r>
                    <m:r>
                      <a:rPr lang="zh-CN" altLang="en-US" sz="1400" i="1" smtClean="0">
                        <a:latin typeface="Cambria Math" panose="02040503050406030204" pitchFamily="18" charset="0"/>
                        <a:ea typeface="宋体" charset="-122"/>
                      </a:rPr>
                      <m:t>“</m:t>
                    </m:r>
                    <m:r>
                      <m:rPr>
                        <m:sty m:val="p"/>
                      </m:rPr>
                      <a:rPr lang="en-US" altLang="zh-CN" sz="1400" i="1">
                        <a:latin typeface="Cambria Math" panose="02040503050406030204" pitchFamily="18" charset="0"/>
                        <a:ea typeface="宋体" charset="-122"/>
                      </a:rPr>
                      <m:t>yes</m:t>
                    </m:r>
                    <m:r>
                      <a:rPr lang="zh-CN" altLang="en-US" sz="1400" i="1" smtClean="0">
                        <a:latin typeface="Cambria Math" panose="02040503050406030204" pitchFamily="18" charset="0"/>
                        <a:ea typeface="宋体" charset="-122"/>
                      </a:rPr>
                      <m:t>”</m:t>
                    </m:r>
                    <m:r>
                      <a:rPr lang="zh-CN" altLang="en-US" sz="1400" b="0" i="1" smtClean="0">
                        <a:latin typeface="Cambria Math" panose="02040503050406030204" pitchFamily="18" charset="0"/>
                        <a:ea typeface="宋体" charset="-122"/>
                      </a:rPr>
                      <m:t>，</m:t>
                    </m:r>
                    <m:r>
                      <a:rPr lang="zh-CN" altLang="en-US" sz="1400" i="1">
                        <a:latin typeface="Cambria Math" panose="02040503050406030204" pitchFamily="18" charset="0"/>
                        <a:ea typeface="宋体" charset="-122"/>
                      </a:rPr>
                      <m:t>否则</m:t>
                    </m:r>
                    <m:r>
                      <a:rPr lang="zh-CN" altLang="en-US" sz="1400" i="1" smtClean="0">
                        <a:latin typeface="Cambria Math" panose="02040503050406030204" pitchFamily="18" charset="0"/>
                        <a:ea typeface="宋体" charset="-122"/>
                      </a:rPr>
                      <m:t>选择</m:t>
                    </m:r>
                    <m:r>
                      <a:rPr lang="zh-CN" altLang="en-US" sz="1400" i="1">
                        <a:latin typeface="Cambria Math" panose="02040503050406030204" pitchFamily="18" charset="0"/>
                        <a:ea typeface="宋体" charset="-122"/>
                      </a:rPr>
                      <m:t>“</m:t>
                    </m:r>
                    <m:r>
                      <m:rPr>
                        <m:sty m:val="p"/>
                      </m:rPr>
                      <a:rPr lang="en-US" altLang="zh-CN" sz="1400" i="1" smtClean="0">
                        <a:latin typeface="Cambria Math" panose="02040503050406030204" pitchFamily="18" charset="0"/>
                        <a:ea typeface="宋体" charset="-122"/>
                      </a:rPr>
                      <m:t>No</m:t>
                    </m:r>
                    <m:r>
                      <a:rPr lang="zh-CN" altLang="en-US" sz="1400" i="1">
                        <a:latin typeface="Cambria Math" panose="02040503050406030204" pitchFamily="18" charset="0"/>
                        <a:ea typeface="宋体" charset="-122"/>
                      </a:rPr>
                      <m:t>”</m:t>
                    </m:r>
                    <m:r>
                      <a:rPr lang="zh-CN" altLang="en-US" sz="1400" b="0" i="1" smtClean="0">
                        <a:latin typeface="Cambria Math" panose="02040503050406030204" pitchFamily="18" charset="0"/>
                        <a:ea typeface="宋体" charset="-122"/>
                      </a:rPr>
                      <m:t>，即</m:t>
                    </m:r>
                  </m:oMath>
                </a14:m>
                <a:endParaRPr lang="en-US" altLang="zh-CN" sz="1400" b="0" dirty="0">
                  <a:latin typeface="宋体" panose="02010600030101010101" pitchFamily="2" charset="-122"/>
                  <a:ea typeface="宋体" panose="02010600030101010101" pitchFamily="2" charset="-122"/>
                </a:endParaRPr>
              </a:p>
              <a:p>
                <a:pPr marL="742950" lvl="2" indent="-342900"/>
                <a:r>
                  <a:rPr lang="en-US" altLang="zh-CN" sz="1400" dirty="0">
                    <a:latin typeface="宋体" panose="02010600030101010101" pitchFamily="2" charset="-122"/>
                    <a:ea typeface="宋体" panose="02010600030101010101" pitchFamily="2" charset="-122"/>
                  </a:rPr>
                  <a:t>Y=1 if </a:t>
                </a:r>
                <a14:m>
                  <m:oMath xmlns:m="http://schemas.openxmlformats.org/officeDocument/2006/math">
                    <m:sSup>
                      <m:sSupPr>
                        <m:ctrlPr>
                          <a:rPr lang="en-US" altLang="zh-CN" sz="1400" i="1">
                            <a:latin typeface="Cambria Math" panose="02040503050406030204" pitchFamily="18" charset="0"/>
                            <a:ea typeface="宋体" charset="-122"/>
                          </a:rPr>
                        </m:ctrlPr>
                      </m:sSupPr>
                      <m:e>
                        <m:r>
                          <a:rPr lang="en-US" altLang="zh-CN" sz="1400" i="1">
                            <a:latin typeface="Cambria Math" panose="02040503050406030204" pitchFamily="18" charset="0"/>
                            <a:ea typeface="宋体" charset="-122"/>
                          </a:rPr>
                          <m:t>𝑦</m:t>
                        </m:r>
                      </m:e>
                      <m:sup>
                        <m:r>
                          <a:rPr lang="zh-CN" altLang="en-US" sz="1400" i="1">
                            <a:latin typeface="Cambria Math" panose="02040503050406030204" pitchFamily="18" charset="0"/>
                            <a:ea typeface="宋体" charset="-122"/>
                          </a:rPr>
                          <m:t>∗</m:t>
                        </m:r>
                      </m:sup>
                    </m:sSup>
                    <m:r>
                      <a:rPr lang="en-US" altLang="zh-CN" sz="1400">
                        <a:latin typeface="Cambria Math" panose="02040503050406030204" pitchFamily="18" charset="0"/>
                        <a:ea typeface="宋体" charset="-122"/>
                      </a:rPr>
                      <m:t>&gt;0</m:t>
                    </m:r>
                  </m:oMath>
                </a14:m>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y=0 if </a:t>
                </a:r>
                <a14:m>
                  <m:oMath xmlns:m="http://schemas.openxmlformats.org/officeDocument/2006/math">
                    <m:sSup>
                      <m:sSupPr>
                        <m:ctrlPr>
                          <a:rPr lang="en-US" altLang="zh-CN" sz="1400" i="1">
                            <a:latin typeface="Cambria Math" panose="02040503050406030204" pitchFamily="18" charset="0"/>
                            <a:ea typeface="宋体" charset="-122"/>
                          </a:rPr>
                        </m:ctrlPr>
                      </m:sSupPr>
                      <m:e>
                        <m:r>
                          <a:rPr lang="en-US" altLang="zh-CN" sz="1400" i="1">
                            <a:latin typeface="Cambria Math" panose="02040503050406030204" pitchFamily="18" charset="0"/>
                            <a:ea typeface="宋体" charset="-122"/>
                          </a:rPr>
                          <m:t>𝑦</m:t>
                        </m:r>
                      </m:e>
                      <m:sup>
                        <m:r>
                          <a:rPr lang="zh-CN" altLang="en-US" sz="1400" i="1">
                            <a:latin typeface="Cambria Math" panose="02040503050406030204" pitchFamily="18" charset="0"/>
                            <a:ea typeface="宋体" charset="-122"/>
                          </a:rPr>
                          <m:t>∗</m:t>
                        </m:r>
                      </m:sup>
                    </m:sSup>
                    <m:r>
                      <a:rPr lang="en-US" altLang="zh-CN" sz="1400" b="0" i="1" smtClean="0">
                        <a:latin typeface="Cambria Math" panose="02040503050406030204" pitchFamily="18" charset="0"/>
                        <a:ea typeface="宋体" charset="-122"/>
                      </a:rPr>
                      <m:t>≤</m:t>
                    </m:r>
                    <m:r>
                      <a:rPr lang="en-US" altLang="zh-CN" sz="1400">
                        <a:latin typeface="Cambria Math" panose="02040503050406030204" pitchFamily="18" charset="0"/>
                        <a:ea typeface="宋体" charset="-122"/>
                      </a:rPr>
                      <m:t>0</m:t>
                    </m:r>
                  </m:oMath>
                </a14:m>
                <a:endParaRPr lang="en-US" altLang="zh-CN" sz="1400" dirty="0">
                  <a:latin typeface="宋体" panose="02010600030101010101" pitchFamily="2" charset="-122"/>
                  <a:ea typeface="宋体" panose="02010600030101010101" pitchFamily="2" charset="-122"/>
                </a:endParaRPr>
              </a:p>
              <a:p>
                <a:pPr marL="742950" lvl="2" indent="-342900"/>
                <a:r>
                  <a:rPr lang="zh-CN" altLang="en-US" sz="1400" dirty="0">
                    <a:latin typeface="宋体" panose="02010600030101010101" pitchFamily="2" charset="-122"/>
                    <a:ea typeface="宋体" panose="02010600030101010101" pitchFamily="2" charset="-122"/>
                  </a:rPr>
                  <a:t>除了选择者外，别人观察不到</a:t>
                </a:r>
                <a14:m>
                  <m:oMath xmlns:m="http://schemas.openxmlformats.org/officeDocument/2006/math">
                    <m:sSup>
                      <m:sSupPr>
                        <m:ctrlPr>
                          <a:rPr lang="en-US" altLang="zh-CN" sz="1400" i="1">
                            <a:latin typeface="Cambria Math" panose="02040503050406030204" pitchFamily="18" charset="0"/>
                            <a:ea typeface="宋体" charset="-122"/>
                          </a:rPr>
                        </m:ctrlPr>
                      </m:sSupPr>
                      <m:e>
                        <m:r>
                          <a:rPr lang="en-US" altLang="zh-CN" sz="1400" i="1">
                            <a:latin typeface="Cambria Math" panose="02040503050406030204" pitchFamily="18" charset="0"/>
                            <a:ea typeface="宋体" charset="-122"/>
                          </a:rPr>
                          <m:t>𝑦</m:t>
                        </m:r>
                      </m:e>
                      <m:sup>
                        <m:r>
                          <a:rPr lang="zh-CN" altLang="en-US" sz="1400" i="1">
                            <a:latin typeface="Cambria Math" panose="02040503050406030204" pitchFamily="18" charset="0"/>
                            <a:ea typeface="宋体" charset="-122"/>
                          </a:rPr>
                          <m:t>∗</m:t>
                        </m:r>
                      </m:sup>
                    </m:sSup>
                  </m:oMath>
                </a14:m>
                <a:r>
                  <a:rPr lang="zh-CN" altLang="en-US" sz="1400" dirty="0">
                    <a:latin typeface="宋体" panose="02010600030101010101" pitchFamily="2" charset="-122"/>
                    <a:ea typeface="宋体" panose="02010600030101010101" pitchFamily="2" charset="-122"/>
                  </a:rPr>
                  <a:t>，只能观察到</a:t>
                </a:r>
                <a:r>
                  <a:rPr lang="en-US" altLang="zh-CN" sz="1400" dirty="0">
                    <a:latin typeface="宋体" panose="02010600030101010101" pitchFamily="2" charset="-122"/>
                    <a:ea typeface="宋体" panose="02010600030101010101" pitchFamily="2" charset="-122"/>
                  </a:rPr>
                  <a:t>y</a:t>
                </a:r>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pPr marL="742950" lvl="2" indent="-342900"/>
                <a:r>
                  <a:rPr lang="zh-CN" altLang="en-US" sz="1400" dirty="0">
                    <a:latin typeface="宋体" panose="02010600030101010101" pitchFamily="2" charset="-122"/>
                    <a:ea typeface="宋体" panose="02010600030101010101" pitchFamily="2" charset="-122"/>
                  </a:rPr>
                  <a:t>这样，</a:t>
                </a:r>
                <a:r>
                  <a:rPr lang="en-US" altLang="zh-CN" sz="1400" dirty="0">
                    <a:latin typeface="宋体" panose="02010600030101010101" pitchFamily="2" charset="-122"/>
                    <a:ea typeface="宋体" panose="02010600030101010101" pitchFamily="2" charset="-122"/>
                  </a:rPr>
                  <a:t> </a:t>
                </a:r>
                <a14:m>
                  <m:oMath xmlns:m="http://schemas.openxmlformats.org/officeDocument/2006/math">
                    <m:r>
                      <m:rPr>
                        <m:sty m:val="p"/>
                      </m:rPr>
                      <a:rPr lang="en-US" altLang="zh-CN" sz="1400" b="0" i="0" smtClean="0">
                        <a:latin typeface="Cambria Math" panose="02040503050406030204" pitchFamily="18" charset="0"/>
                        <a:ea typeface="宋体" charset="-122"/>
                      </a:rPr>
                      <m:t>prob</m:t>
                    </m:r>
                    <m:r>
                      <a:rPr lang="en-US" altLang="zh-CN" sz="1400" b="0" i="0" smtClean="0">
                        <a:latin typeface="Cambria Math" panose="02040503050406030204" pitchFamily="18" charset="0"/>
                        <a:ea typeface="宋体" charset="-122"/>
                      </a:rPr>
                      <m:t> </m:t>
                    </m:r>
                    <m:d>
                      <m:dPr>
                        <m:ctrlPr>
                          <a:rPr lang="en-US" altLang="zh-CN" sz="1400" b="0" i="1" smtClean="0">
                            <a:latin typeface="Cambria Math" panose="02040503050406030204" pitchFamily="18" charset="0"/>
                            <a:ea typeface="宋体" charset="-122"/>
                          </a:rPr>
                        </m:ctrlPr>
                      </m:dPr>
                      <m:e>
                        <m:r>
                          <m:rPr>
                            <m:sty m:val="p"/>
                          </m:rPr>
                          <a:rPr lang="en-US" altLang="zh-CN" sz="1400" b="0" i="0" smtClean="0">
                            <a:latin typeface="Cambria Math" panose="02040503050406030204" pitchFamily="18" charset="0"/>
                            <a:ea typeface="宋体" charset="-122"/>
                          </a:rPr>
                          <m:t>y</m:t>
                        </m:r>
                        <m:r>
                          <a:rPr lang="en-US" altLang="zh-CN" sz="1400" b="0" i="0" smtClean="0">
                            <a:latin typeface="Cambria Math" panose="02040503050406030204" pitchFamily="18" charset="0"/>
                            <a:ea typeface="宋体" charset="-122"/>
                          </a:rPr>
                          <m:t>=1</m:t>
                        </m:r>
                      </m:e>
                      <m:e>
                        <m:r>
                          <m:rPr>
                            <m:sty m:val="p"/>
                          </m:rPr>
                          <a:rPr lang="en-US" altLang="zh-CN" sz="1400" b="0" i="0" smtClean="0">
                            <a:latin typeface="Cambria Math" panose="02040503050406030204" pitchFamily="18" charset="0"/>
                            <a:ea typeface="宋体" charset="-122"/>
                          </a:rPr>
                          <m:t>x</m:t>
                        </m:r>
                      </m:e>
                    </m:d>
                    <m:r>
                      <a:rPr lang="en-US" altLang="zh-CN" sz="1400" b="0" i="0" smtClean="0">
                        <a:latin typeface="Cambria Math" panose="02040503050406030204" pitchFamily="18" charset="0"/>
                        <a:ea typeface="宋体" charset="-122"/>
                      </a:rPr>
                      <m:t>=</m:t>
                    </m:r>
                    <m:r>
                      <m:rPr>
                        <m:sty m:val="p"/>
                      </m:rPr>
                      <a:rPr lang="en-US" altLang="zh-CN" sz="1400" b="0" i="0" smtClean="0">
                        <a:latin typeface="Cambria Math" panose="02040503050406030204" pitchFamily="18" charset="0"/>
                        <a:ea typeface="宋体" charset="-122"/>
                      </a:rPr>
                      <m:t>prob</m:t>
                    </m:r>
                    <m:d>
                      <m:dPr>
                        <m:ctrlPr>
                          <a:rPr lang="en-US" altLang="zh-CN" sz="1400" b="0" i="1" smtClean="0">
                            <a:latin typeface="Cambria Math" panose="02040503050406030204" pitchFamily="18" charset="0"/>
                            <a:ea typeface="宋体" charset="-122"/>
                          </a:rPr>
                        </m:ctrlPr>
                      </m:dPr>
                      <m:e>
                        <m:r>
                          <a:rPr lang="en-US" altLang="zh-CN" sz="1400" i="1">
                            <a:latin typeface="Cambria Math" panose="02040503050406030204" pitchFamily="18" charset="0"/>
                            <a:ea typeface="宋体" charset="-122"/>
                          </a:rPr>
                          <m:t>𝑓</m:t>
                        </m:r>
                        <m:d>
                          <m:dPr>
                            <m:ctrlPr>
                              <a:rPr lang="en-US" altLang="zh-CN" sz="1400" i="1">
                                <a:latin typeface="Cambria Math" panose="02040503050406030204" pitchFamily="18" charset="0"/>
                                <a:ea typeface="宋体" charset="-122"/>
                              </a:rPr>
                            </m:ctrlPr>
                          </m:dPr>
                          <m:e>
                            <m:r>
                              <a:rPr lang="en-US" altLang="zh-CN" sz="1400" i="1">
                                <a:latin typeface="Cambria Math" panose="02040503050406030204" pitchFamily="18" charset="0"/>
                                <a:ea typeface="宋体" charset="-122"/>
                              </a:rPr>
                              <m:t>𝑥</m:t>
                            </m:r>
                            <m:r>
                              <a:rPr lang="en-US" altLang="zh-CN" sz="1400" i="1">
                                <a:latin typeface="Cambria Math" panose="02040503050406030204" pitchFamily="18" charset="0"/>
                                <a:ea typeface="宋体" charset="-122"/>
                              </a:rPr>
                              <m:t>,</m:t>
                            </m:r>
                            <m:r>
                              <a:rPr lang="zh-CN" altLang="en-US" sz="1400" i="1">
                                <a:latin typeface="Cambria Math" panose="02040503050406030204" pitchFamily="18" charset="0"/>
                                <a:ea typeface="宋体" charset="-122"/>
                              </a:rPr>
                              <m:t>𝛽</m:t>
                            </m:r>
                          </m:e>
                        </m:d>
                        <m:r>
                          <a:rPr lang="en-US" altLang="zh-CN" sz="1400" i="1">
                            <a:latin typeface="Cambria Math" panose="02040503050406030204" pitchFamily="18" charset="0"/>
                            <a:ea typeface="宋体" charset="-122"/>
                          </a:rPr>
                          <m:t>+</m:t>
                        </m:r>
                        <m:r>
                          <a:rPr lang="zh-CN" altLang="en-US" sz="1400" i="1">
                            <a:latin typeface="Cambria Math" panose="02040503050406030204" pitchFamily="18" charset="0"/>
                            <a:ea typeface="宋体" charset="-122"/>
                          </a:rPr>
                          <m:t>𝜀</m:t>
                        </m:r>
                        <m:r>
                          <a:rPr lang="en-US" altLang="zh-CN" sz="1400" b="0" i="0" smtClean="0">
                            <a:latin typeface="Cambria Math" panose="02040503050406030204" pitchFamily="18" charset="0"/>
                            <a:ea typeface="宋体" charset="-122"/>
                          </a:rPr>
                          <m:t>&gt;0</m:t>
                        </m:r>
                      </m:e>
                    </m:d>
                    <m:r>
                      <a:rPr lang="en-US" altLang="zh-CN" sz="1400" b="0" i="0" smtClean="0">
                        <a:latin typeface="Cambria Math" panose="02040503050406030204" pitchFamily="18" charset="0"/>
                        <a:ea typeface="宋体" charset="-122"/>
                      </a:rPr>
                      <m:t>=</m:t>
                    </m:r>
                    <m:r>
                      <m:rPr>
                        <m:sty m:val="p"/>
                      </m:rPr>
                      <a:rPr lang="en-US" altLang="zh-CN" sz="1400">
                        <a:latin typeface="Cambria Math" panose="02040503050406030204" pitchFamily="18" charset="0"/>
                        <a:ea typeface="宋体" charset="-122"/>
                      </a:rPr>
                      <m:t>prob</m:t>
                    </m:r>
                    <m:d>
                      <m:dPr>
                        <m:ctrlPr>
                          <a:rPr lang="en-US" altLang="zh-CN" sz="1400" i="1">
                            <a:latin typeface="Cambria Math" panose="02040503050406030204" pitchFamily="18" charset="0"/>
                            <a:ea typeface="宋体" charset="-122"/>
                          </a:rPr>
                        </m:ctrlPr>
                      </m:dPr>
                      <m:e>
                        <m:r>
                          <a:rPr lang="zh-CN" altLang="en-US" sz="1400" i="1">
                            <a:latin typeface="Cambria Math" panose="02040503050406030204" pitchFamily="18" charset="0"/>
                            <a:ea typeface="宋体" charset="-122"/>
                          </a:rPr>
                          <m:t>𝜀</m:t>
                        </m:r>
                        <m:r>
                          <a:rPr lang="en-US" altLang="zh-CN" sz="1400" b="0" i="1" smtClean="0">
                            <a:latin typeface="Cambria Math" panose="02040503050406030204" pitchFamily="18" charset="0"/>
                            <a:ea typeface="宋体" charset="-122"/>
                          </a:rPr>
                          <m:t>&gt;−</m:t>
                        </m:r>
                        <m:r>
                          <a:rPr lang="en-US" altLang="zh-CN" sz="1400" i="1">
                            <a:latin typeface="Cambria Math" panose="02040503050406030204" pitchFamily="18" charset="0"/>
                            <a:ea typeface="宋体" charset="-122"/>
                          </a:rPr>
                          <m:t>𝑓</m:t>
                        </m:r>
                        <m:d>
                          <m:dPr>
                            <m:ctrlPr>
                              <a:rPr lang="en-US" altLang="zh-CN" sz="1400" i="1">
                                <a:latin typeface="Cambria Math" panose="02040503050406030204" pitchFamily="18" charset="0"/>
                                <a:ea typeface="宋体" charset="-122"/>
                              </a:rPr>
                            </m:ctrlPr>
                          </m:dPr>
                          <m:e>
                            <m:r>
                              <a:rPr lang="en-US" altLang="zh-CN" sz="1400" i="1">
                                <a:latin typeface="Cambria Math" panose="02040503050406030204" pitchFamily="18" charset="0"/>
                                <a:ea typeface="宋体" charset="-122"/>
                              </a:rPr>
                              <m:t>𝑥</m:t>
                            </m:r>
                            <m:r>
                              <a:rPr lang="en-US" altLang="zh-CN" sz="1400" i="1">
                                <a:latin typeface="Cambria Math" panose="02040503050406030204" pitchFamily="18" charset="0"/>
                                <a:ea typeface="宋体" charset="-122"/>
                              </a:rPr>
                              <m:t>,</m:t>
                            </m:r>
                            <m:r>
                              <a:rPr lang="zh-CN" altLang="en-US" sz="1400" i="1">
                                <a:latin typeface="Cambria Math" panose="02040503050406030204" pitchFamily="18" charset="0"/>
                                <a:ea typeface="宋体" charset="-122"/>
                              </a:rPr>
                              <m:t>𝛽</m:t>
                            </m:r>
                          </m:e>
                        </m:d>
                      </m:e>
                    </m:d>
                  </m:oMath>
                </a14:m>
                <a:endParaRPr lang="en-US" altLang="zh-CN" sz="1400" dirty="0">
                  <a:latin typeface="宋体" panose="02010600030101010101" pitchFamily="2" charset="-122"/>
                  <a:ea typeface="宋体" panose="02010600030101010101" pitchFamily="2" charset="-122"/>
                </a:endParaRPr>
              </a:p>
              <a:p>
                <a:pPr marL="742950" lvl="2" indent="-342900"/>
                <a:r>
                  <a:rPr lang="zh-CN" altLang="en-US" sz="1400" dirty="0">
                    <a:latin typeface="宋体" panose="02010600030101010101" pitchFamily="2" charset="-122"/>
                    <a:ea typeface="宋体" panose="02010600030101010101" pitchFamily="2" charset="-122"/>
                  </a:rPr>
                  <a:t>如果我们假定</a:t>
                </a:r>
                <a14:m>
                  <m:oMath xmlns:m="http://schemas.openxmlformats.org/officeDocument/2006/math">
                    <m:r>
                      <a:rPr lang="en-US" altLang="zh-CN" sz="1400" i="1">
                        <a:latin typeface="Cambria Math" panose="02040503050406030204" pitchFamily="18" charset="0"/>
                        <a:ea typeface="宋体" charset="-122"/>
                      </a:rPr>
                      <m:t>𝑓</m:t>
                    </m:r>
                    <m:d>
                      <m:dPr>
                        <m:ctrlPr>
                          <a:rPr lang="en-US" altLang="zh-CN" sz="1400" i="1">
                            <a:latin typeface="Cambria Math" panose="02040503050406030204" pitchFamily="18" charset="0"/>
                            <a:ea typeface="宋体" charset="-122"/>
                          </a:rPr>
                        </m:ctrlPr>
                      </m:dPr>
                      <m:e>
                        <m:r>
                          <a:rPr lang="en-US" altLang="zh-CN" sz="1400" i="1">
                            <a:latin typeface="Cambria Math" panose="02040503050406030204" pitchFamily="18" charset="0"/>
                            <a:ea typeface="宋体" charset="-122"/>
                          </a:rPr>
                          <m:t>𝑥</m:t>
                        </m:r>
                        <m:r>
                          <a:rPr lang="en-US" altLang="zh-CN" sz="1400" i="1">
                            <a:latin typeface="Cambria Math" panose="02040503050406030204" pitchFamily="18" charset="0"/>
                            <a:ea typeface="宋体" charset="-122"/>
                          </a:rPr>
                          <m:t>,</m:t>
                        </m:r>
                        <m:r>
                          <a:rPr lang="zh-CN" altLang="en-US" sz="1400" i="1">
                            <a:latin typeface="Cambria Math" panose="02040503050406030204" pitchFamily="18" charset="0"/>
                            <a:ea typeface="宋体" charset="-122"/>
                          </a:rPr>
                          <m:t>𝛽</m:t>
                        </m:r>
                      </m:e>
                    </m:d>
                    <m:r>
                      <a:rPr lang="en-US" altLang="zh-CN" sz="1400" b="0" i="1" smtClean="0">
                        <a:latin typeface="Cambria Math" panose="02040503050406030204" pitchFamily="18" charset="0"/>
                        <a:ea typeface="宋体" charset="-122"/>
                      </a:rPr>
                      <m:t>=</m:t>
                    </m:r>
                    <m:r>
                      <a:rPr lang="en-US" altLang="zh-CN" sz="1400" b="0" i="1" smtClean="0">
                        <a:latin typeface="Cambria Math" panose="02040503050406030204" pitchFamily="18" charset="0"/>
                        <a:ea typeface="宋体" charset="-122"/>
                      </a:rPr>
                      <m:t>𝑥</m:t>
                    </m:r>
                    <m:r>
                      <a:rPr lang="zh-CN" altLang="en-US" sz="1400" b="0" i="1" smtClean="0">
                        <a:latin typeface="Cambria Math" panose="02040503050406030204" pitchFamily="18" charset="0"/>
                        <a:ea typeface="宋体" charset="-122"/>
                      </a:rPr>
                      <m:t>𝛽</m:t>
                    </m:r>
                    <m:r>
                      <a:rPr lang="zh-CN" altLang="en-US" sz="1400" b="0" i="1" smtClean="0">
                        <a:latin typeface="Cambria Math" panose="02040503050406030204" pitchFamily="18" charset="0"/>
                        <a:ea typeface="宋体" charset="-122"/>
                      </a:rPr>
                      <m:t>，</m:t>
                    </m:r>
                    <m:r>
                      <a:rPr lang="zh-CN" altLang="en-US" sz="1400" i="1">
                        <a:latin typeface="Cambria Math" panose="02040503050406030204" pitchFamily="18" charset="0"/>
                        <a:ea typeface="宋体" charset="-122"/>
                      </a:rPr>
                      <m:t>𝜀</m:t>
                    </m:r>
                    <m:r>
                      <a:rPr lang="zh-CN" altLang="en-US" sz="1400" b="0" i="1" smtClean="0">
                        <a:latin typeface="Cambria Math" panose="02040503050406030204" pitchFamily="18" charset="0"/>
                        <a:ea typeface="宋体" charset="-122"/>
                      </a:rPr>
                      <m:t>为</m:t>
                    </m:r>
                    <m:r>
                      <a:rPr lang="zh-CN" altLang="en-US" sz="1400" i="1">
                        <a:latin typeface="Cambria Math" panose="02040503050406030204" pitchFamily="18" charset="0"/>
                        <a:ea typeface="宋体" charset="-122"/>
                      </a:rPr>
                      <m:t>正态</m:t>
                    </m:r>
                    <m:r>
                      <a:rPr lang="zh-CN" altLang="en-US" sz="1400" i="1" smtClean="0">
                        <a:latin typeface="Cambria Math" panose="02040503050406030204" pitchFamily="18" charset="0"/>
                        <a:ea typeface="宋体" charset="-122"/>
                      </a:rPr>
                      <m:t>分布</m:t>
                    </m:r>
                  </m:oMath>
                </a14:m>
                <a:r>
                  <a:rPr lang="zh-CN" altLang="en-US" sz="1400" dirty="0">
                    <a:latin typeface="宋体" panose="02010600030101010101" pitchFamily="2" charset="-122"/>
                    <a:ea typeface="宋体" panose="02010600030101010101" pitchFamily="2" charset="-122"/>
                  </a:rPr>
                  <a:t>，那么</a:t>
                </a:r>
                <a:endParaRPr lang="en-US" altLang="zh-CN" sz="1400" dirty="0">
                  <a:latin typeface="宋体" panose="02010600030101010101" pitchFamily="2" charset="-122"/>
                  <a:ea typeface="宋体" panose="02010600030101010101" pitchFamily="2" charset="-122"/>
                </a:endParaRPr>
              </a:p>
              <a:p>
                <a:pPr marL="400050" lvl="2" indent="0">
                  <a:buNone/>
                </a:pPr>
                <a14:m>
                  <m:oMathPara xmlns:m="http://schemas.openxmlformats.org/officeDocument/2006/math">
                    <m:oMathParaPr>
                      <m:jc m:val="centerGroup"/>
                    </m:oMathParaPr>
                    <m:oMath xmlns:m="http://schemas.openxmlformats.org/officeDocument/2006/math">
                      <m:r>
                        <m:rPr>
                          <m:sty m:val="p"/>
                        </m:rPr>
                        <a:rPr lang="en-US" altLang="zh-CN" sz="1400">
                          <a:latin typeface="Cambria Math" panose="02040503050406030204" pitchFamily="18" charset="0"/>
                          <a:ea typeface="宋体" charset="-122"/>
                        </a:rPr>
                        <m:t>prob</m:t>
                      </m:r>
                      <m:r>
                        <a:rPr lang="en-US" altLang="zh-CN" sz="1400">
                          <a:latin typeface="Cambria Math" panose="02040503050406030204" pitchFamily="18" charset="0"/>
                          <a:ea typeface="宋体" charset="-122"/>
                        </a:rPr>
                        <m:t> </m:t>
                      </m:r>
                      <m:d>
                        <m:dPr>
                          <m:ctrlPr>
                            <a:rPr lang="en-US" altLang="zh-CN" sz="1400" i="1">
                              <a:latin typeface="Cambria Math" panose="02040503050406030204" pitchFamily="18" charset="0"/>
                              <a:ea typeface="宋体" charset="-122"/>
                            </a:rPr>
                          </m:ctrlPr>
                        </m:dPr>
                        <m:e>
                          <m:r>
                            <m:rPr>
                              <m:sty m:val="p"/>
                            </m:rPr>
                            <a:rPr lang="en-US" altLang="zh-CN" sz="1400">
                              <a:latin typeface="Cambria Math" panose="02040503050406030204" pitchFamily="18" charset="0"/>
                              <a:ea typeface="宋体" charset="-122"/>
                            </a:rPr>
                            <m:t>y</m:t>
                          </m:r>
                          <m:r>
                            <a:rPr lang="en-US" altLang="zh-CN" sz="1400">
                              <a:latin typeface="Cambria Math" panose="02040503050406030204" pitchFamily="18" charset="0"/>
                              <a:ea typeface="宋体" charset="-122"/>
                            </a:rPr>
                            <m:t>=1</m:t>
                          </m:r>
                        </m:e>
                        <m:e>
                          <m:r>
                            <m:rPr>
                              <m:sty m:val="p"/>
                            </m:rPr>
                            <a:rPr lang="en-US" altLang="zh-CN" sz="1400">
                              <a:latin typeface="Cambria Math" panose="02040503050406030204" pitchFamily="18" charset="0"/>
                              <a:ea typeface="宋体" charset="-122"/>
                            </a:rPr>
                            <m:t>x</m:t>
                          </m:r>
                        </m:e>
                      </m:d>
                      <m:r>
                        <a:rPr lang="en-US" altLang="zh-CN" sz="1400">
                          <a:latin typeface="Cambria Math" panose="02040503050406030204" pitchFamily="18" charset="0"/>
                          <a:ea typeface="宋体" charset="-122"/>
                        </a:rPr>
                        <m:t>=</m:t>
                      </m:r>
                      <m:r>
                        <m:rPr>
                          <m:sty m:val="p"/>
                        </m:rPr>
                        <a:rPr lang="en-US" altLang="zh-CN" sz="1400">
                          <a:latin typeface="Cambria Math" panose="02040503050406030204" pitchFamily="18" charset="0"/>
                          <a:ea typeface="宋体" charset="-122"/>
                        </a:rPr>
                        <m:t>prob</m:t>
                      </m:r>
                      <m:d>
                        <m:dPr>
                          <m:ctrlPr>
                            <a:rPr lang="en-US" altLang="zh-CN" sz="1400" i="1">
                              <a:latin typeface="Cambria Math" panose="02040503050406030204" pitchFamily="18" charset="0"/>
                              <a:ea typeface="宋体" charset="-122"/>
                            </a:rPr>
                          </m:ctrlPr>
                        </m:dPr>
                        <m:e>
                          <m:r>
                            <a:rPr lang="zh-CN" altLang="en-US" sz="1400" i="1">
                              <a:latin typeface="Cambria Math" panose="02040503050406030204" pitchFamily="18" charset="0"/>
                              <a:ea typeface="宋体" charset="-122"/>
                            </a:rPr>
                            <m:t>𝜀</m:t>
                          </m:r>
                          <m:r>
                            <a:rPr lang="en-US" altLang="zh-CN" sz="1400" b="0" i="1" smtClean="0">
                              <a:latin typeface="Cambria Math" panose="02040503050406030204" pitchFamily="18" charset="0"/>
                              <a:ea typeface="宋体" charset="-122"/>
                            </a:rPr>
                            <m:t>&gt;−</m:t>
                          </m:r>
                          <m:r>
                            <a:rPr lang="en-US" altLang="zh-CN" sz="1400" i="1">
                              <a:latin typeface="Cambria Math" panose="02040503050406030204" pitchFamily="18" charset="0"/>
                              <a:ea typeface="宋体" charset="-122"/>
                            </a:rPr>
                            <m:t>𝑥</m:t>
                          </m:r>
                          <m:r>
                            <a:rPr lang="zh-CN" altLang="en-US" sz="1400" i="1">
                              <a:latin typeface="Cambria Math" panose="02040503050406030204" pitchFamily="18" charset="0"/>
                              <a:ea typeface="宋体" charset="-122"/>
                            </a:rPr>
                            <m:t>𝛽</m:t>
                          </m:r>
                        </m:e>
                      </m:d>
                      <m:r>
                        <a:rPr lang="en-US" altLang="zh-CN" sz="1400" b="0" i="1" smtClean="0">
                          <a:latin typeface="Cambria Math" panose="02040503050406030204" pitchFamily="18" charset="0"/>
                          <a:ea typeface="宋体" charset="-122"/>
                        </a:rPr>
                        <m:t>=</m:t>
                      </m:r>
                      <m:r>
                        <m:rPr>
                          <m:sty m:val="p"/>
                        </m:rPr>
                        <a:rPr lang="en-US" altLang="zh-CN" sz="1400">
                          <a:latin typeface="Cambria Math" panose="02040503050406030204" pitchFamily="18" charset="0"/>
                          <a:ea typeface="宋体" charset="-122"/>
                        </a:rPr>
                        <m:t>prob</m:t>
                      </m:r>
                      <m:d>
                        <m:dPr>
                          <m:ctrlPr>
                            <a:rPr lang="en-US" altLang="zh-CN" sz="1400" i="1">
                              <a:latin typeface="Cambria Math" panose="02040503050406030204" pitchFamily="18" charset="0"/>
                              <a:ea typeface="宋体" charset="-122"/>
                            </a:rPr>
                          </m:ctrlPr>
                        </m:dPr>
                        <m:e>
                          <m:r>
                            <a:rPr lang="zh-CN" altLang="en-US" sz="1400" i="1">
                              <a:latin typeface="Cambria Math" panose="02040503050406030204" pitchFamily="18" charset="0"/>
                              <a:ea typeface="宋体" charset="-122"/>
                            </a:rPr>
                            <m:t>𝜀</m:t>
                          </m:r>
                          <m:r>
                            <a:rPr lang="en-US" altLang="zh-CN" sz="1400" b="0" i="1" smtClean="0">
                              <a:latin typeface="Cambria Math" panose="02040503050406030204" pitchFamily="18" charset="0"/>
                              <a:ea typeface="宋体" charset="-122"/>
                            </a:rPr>
                            <m:t>&lt;</m:t>
                          </m:r>
                          <m:r>
                            <a:rPr lang="en-US" altLang="zh-CN" sz="1400" i="1">
                              <a:latin typeface="Cambria Math" panose="02040503050406030204" pitchFamily="18" charset="0"/>
                              <a:ea typeface="宋体" charset="-122"/>
                            </a:rPr>
                            <m:t>𝑥</m:t>
                          </m:r>
                          <m:r>
                            <a:rPr lang="zh-CN" altLang="en-US" sz="1400" i="1">
                              <a:latin typeface="Cambria Math" panose="02040503050406030204" pitchFamily="18" charset="0"/>
                              <a:ea typeface="宋体" charset="-122"/>
                            </a:rPr>
                            <m:t>𝛽</m:t>
                          </m:r>
                        </m:e>
                      </m:d>
                      <m:r>
                        <a:rPr lang="en-US" altLang="zh-CN" sz="1400" b="0" i="1" smtClean="0">
                          <a:latin typeface="Cambria Math" panose="02040503050406030204" pitchFamily="18" charset="0"/>
                          <a:ea typeface="宋体" charset="-122"/>
                        </a:rPr>
                        <m:t>=</m:t>
                      </m:r>
                      <m:r>
                        <m:rPr>
                          <m:sty m:val="p"/>
                        </m:rPr>
                        <a:rPr lang="el-GR" altLang="zh-CN" sz="1400" b="0" i="1" smtClean="0">
                          <a:latin typeface="Cambria Math" panose="02040503050406030204" pitchFamily="18" charset="0"/>
                          <a:ea typeface="Cambria Math" panose="02040503050406030204" pitchFamily="18" charset="0"/>
                        </a:rPr>
                        <m:t>Φ</m:t>
                      </m:r>
                      <m:r>
                        <a:rPr lang="en-US" altLang="zh-CN" sz="1400" b="0" i="1" smtClean="0">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宋体" charset="-122"/>
                        </a:rPr>
                        <m:t>𝑥</m:t>
                      </m:r>
                      <m:r>
                        <a:rPr lang="zh-CN" altLang="en-US" sz="1400" i="1">
                          <a:latin typeface="Cambria Math" panose="02040503050406030204" pitchFamily="18" charset="0"/>
                          <a:ea typeface="宋体" charset="-122"/>
                        </a:rPr>
                        <m:t>𝛽</m:t>
                      </m:r>
                      <m:r>
                        <a:rPr lang="en-US" altLang="zh-CN" sz="1400" b="0" i="1" smtClean="0">
                          <a:latin typeface="Cambria Math" panose="02040503050406030204" pitchFamily="18" charset="0"/>
                          <a:ea typeface="宋体" charset="-122"/>
                        </a:rPr>
                        <m:t>)</m:t>
                      </m:r>
                    </m:oMath>
                  </m:oMathPara>
                </a14:m>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正好是</a:t>
                </a:r>
                <a:r>
                  <a:rPr lang="en-US" altLang="zh-CN" sz="1400" dirty="0" err="1">
                    <a:latin typeface="宋体" panose="02010600030101010101" pitchFamily="2" charset="-122"/>
                    <a:ea typeface="宋体" panose="02010600030101010101" pitchFamily="2" charset="-122"/>
                  </a:rPr>
                  <a:t>Probit</a:t>
                </a:r>
                <a:r>
                  <a:rPr lang="zh-CN" altLang="en-US" sz="1400" dirty="0">
                    <a:latin typeface="宋体" panose="02010600030101010101" pitchFamily="2" charset="-122"/>
                    <a:ea typeface="宋体" panose="02010600030101010101" pitchFamily="2" charset="-122"/>
                  </a:rPr>
                  <a:t>模型。类似的，我们可以有</a:t>
                </a:r>
                <a:r>
                  <a:rPr lang="en-US" altLang="zh-CN" sz="1400" dirty="0" err="1">
                    <a:latin typeface="宋体" panose="02010600030101010101" pitchFamily="2" charset="-122"/>
                    <a:ea typeface="宋体" panose="02010600030101010101" pitchFamily="2" charset="-122"/>
                  </a:rPr>
                  <a:t>logit</a:t>
                </a:r>
                <a:r>
                  <a:rPr lang="zh-CN" altLang="en-US" sz="1400" dirty="0">
                    <a:latin typeface="宋体" panose="02010600030101010101" pitchFamily="2" charset="-122"/>
                    <a:ea typeface="宋体" panose="02010600030101010101" pitchFamily="2" charset="-122"/>
                  </a:rPr>
                  <a:t>模型或其它模型</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这种模型推导，称作</a:t>
                </a:r>
                <a:r>
                  <a:rPr lang="en-US" altLang="zh-CN" sz="1400" dirty="0">
                    <a:latin typeface="宋体" panose="02010600030101010101" pitchFamily="2" charset="-122"/>
                    <a:ea typeface="宋体" panose="02010600030101010101" pitchFamily="2" charset="-122"/>
                  </a:rPr>
                  <a:t>latent regression </a:t>
                </a:r>
                <a:r>
                  <a:rPr lang="zh-CN" altLang="en-US" sz="1400" dirty="0">
                    <a:latin typeface="宋体" panose="02010600030101010101" pitchFamily="2" charset="-122"/>
                    <a:ea typeface="宋体" panose="02010600030101010101" pitchFamily="2" charset="-122"/>
                  </a:rPr>
                  <a:t>方法：</a:t>
                </a:r>
                <a:endParaRPr lang="en-US" altLang="zh-CN" sz="1400" dirty="0">
                  <a:latin typeface="宋体" panose="02010600030101010101" pitchFamily="2" charset="-122"/>
                  <a:ea typeface="宋体" panose="02010600030101010101" pitchFamily="2" charset="-122"/>
                </a:endParaRPr>
              </a:p>
              <a:p>
                <a:pPr marL="800100" lvl="3" indent="-342900"/>
                <a14:m>
                  <m:oMath xmlns:m="http://schemas.openxmlformats.org/officeDocument/2006/math">
                    <m:sSup>
                      <m:sSupPr>
                        <m:ctrlPr>
                          <a:rPr lang="en-US" altLang="zh-CN" sz="1400" i="1">
                            <a:latin typeface="Cambria Math" panose="02040503050406030204" pitchFamily="18" charset="0"/>
                            <a:ea typeface="宋体" charset="-122"/>
                          </a:rPr>
                        </m:ctrlPr>
                      </m:sSupPr>
                      <m:e>
                        <m:r>
                          <a:rPr lang="en-US" altLang="zh-CN" sz="1400" i="1">
                            <a:latin typeface="Cambria Math" panose="02040503050406030204" pitchFamily="18" charset="0"/>
                            <a:ea typeface="宋体" charset="-122"/>
                          </a:rPr>
                          <m:t>𝑦</m:t>
                        </m:r>
                      </m:e>
                      <m:sup>
                        <m:r>
                          <a:rPr lang="zh-CN" altLang="en-US" sz="1400" i="1">
                            <a:latin typeface="Cambria Math" panose="02040503050406030204" pitchFamily="18" charset="0"/>
                            <a:ea typeface="宋体" charset="-122"/>
                          </a:rPr>
                          <m:t>∗</m:t>
                        </m:r>
                      </m:sup>
                    </m:sSup>
                    <m:r>
                      <a:rPr lang="en-US" altLang="zh-CN" sz="1400" b="0" i="1" smtClean="0">
                        <a:latin typeface="Cambria Math" panose="02040503050406030204" pitchFamily="18" charset="0"/>
                        <a:ea typeface="宋体" charset="-122"/>
                      </a:rPr>
                      <m:t>=</m:t>
                    </m:r>
                    <m:r>
                      <a:rPr lang="en-US" altLang="zh-CN" sz="1400" b="0" i="1" smtClean="0">
                        <a:latin typeface="Cambria Math" panose="02040503050406030204" pitchFamily="18" charset="0"/>
                        <a:ea typeface="宋体" charset="-122"/>
                      </a:rPr>
                      <m:t>𝑥</m:t>
                    </m:r>
                    <m:r>
                      <a:rPr lang="zh-CN" altLang="en-US" sz="1400" i="1">
                        <a:latin typeface="Cambria Math" panose="02040503050406030204" pitchFamily="18" charset="0"/>
                        <a:ea typeface="宋体" charset="-122"/>
                      </a:rPr>
                      <m:t>𝛽</m:t>
                    </m:r>
                    <m:r>
                      <a:rPr lang="en-US" altLang="zh-CN" sz="1400" i="1">
                        <a:latin typeface="Cambria Math" panose="02040503050406030204" pitchFamily="18" charset="0"/>
                        <a:ea typeface="宋体" charset="-122"/>
                      </a:rPr>
                      <m:t>+</m:t>
                    </m:r>
                    <m:r>
                      <a:rPr lang="zh-CN" altLang="en-US" sz="1400" i="1">
                        <a:latin typeface="Cambria Math" panose="02040503050406030204" pitchFamily="18" charset="0"/>
                        <a:ea typeface="宋体" charset="-122"/>
                      </a:rPr>
                      <m:t>𝜀</m:t>
                    </m:r>
                  </m:oMath>
                </a14:m>
                <a:endParaRPr lang="en-US" altLang="zh-CN" sz="1400" dirty="0">
                  <a:latin typeface="宋体" panose="02010600030101010101" pitchFamily="2" charset="-122"/>
                  <a:ea typeface="宋体" panose="02010600030101010101" pitchFamily="2" charset="-122"/>
                </a:endParaRPr>
              </a:p>
              <a:p>
                <a:pPr lvl="1"/>
                <a:r>
                  <a:rPr lang="en-US" altLang="zh-CN" sz="1400" dirty="0">
                    <a:latin typeface="宋体" panose="02010600030101010101" pitchFamily="2" charset="-122"/>
                    <a:ea typeface="宋体" panose="02010600030101010101" pitchFamily="2" charset="-122"/>
                  </a:rPr>
                  <a:t>y=1 if </a:t>
                </a:r>
                <a14:m>
                  <m:oMath xmlns:m="http://schemas.openxmlformats.org/officeDocument/2006/math">
                    <m:sSup>
                      <m:sSupPr>
                        <m:ctrlPr>
                          <a:rPr lang="en-US" altLang="zh-CN" sz="1400" i="1">
                            <a:latin typeface="Cambria Math" panose="02040503050406030204" pitchFamily="18" charset="0"/>
                            <a:ea typeface="宋体" charset="-122"/>
                          </a:rPr>
                        </m:ctrlPr>
                      </m:sSupPr>
                      <m:e>
                        <m:r>
                          <a:rPr lang="en-US" altLang="zh-CN" sz="1400" i="1">
                            <a:latin typeface="Cambria Math" panose="02040503050406030204" pitchFamily="18" charset="0"/>
                            <a:ea typeface="宋体" charset="-122"/>
                          </a:rPr>
                          <m:t>𝑦</m:t>
                        </m:r>
                      </m:e>
                      <m:sup>
                        <m:r>
                          <a:rPr lang="zh-CN" altLang="en-US" sz="1400" i="1">
                            <a:latin typeface="Cambria Math" panose="02040503050406030204" pitchFamily="18" charset="0"/>
                            <a:ea typeface="宋体" charset="-122"/>
                          </a:rPr>
                          <m:t>∗</m:t>
                        </m:r>
                      </m:sup>
                    </m:sSup>
                    <m:r>
                      <a:rPr lang="en-US" altLang="zh-CN" sz="1400">
                        <a:latin typeface="Cambria Math" panose="02040503050406030204" pitchFamily="18" charset="0"/>
                        <a:ea typeface="宋体" charset="-122"/>
                      </a:rPr>
                      <m:t>&gt;0</m:t>
                    </m:r>
                  </m:oMath>
                </a14:m>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pPr lvl="1"/>
                <a:r>
                  <a:rPr lang="en-US" altLang="zh-CN" sz="1400" dirty="0">
                    <a:latin typeface="宋体" panose="02010600030101010101" pitchFamily="2" charset="-122"/>
                    <a:ea typeface="宋体" panose="02010600030101010101" pitchFamily="2" charset="-122"/>
                  </a:rPr>
                  <a:t>y=0 if </a:t>
                </a:r>
                <a14:m>
                  <m:oMath xmlns:m="http://schemas.openxmlformats.org/officeDocument/2006/math">
                    <m:sSup>
                      <m:sSupPr>
                        <m:ctrlPr>
                          <a:rPr lang="en-US" altLang="zh-CN" sz="1400" i="1">
                            <a:latin typeface="Cambria Math" panose="02040503050406030204" pitchFamily="18" charset="0"/>
                            <a:ea typeface="宋体" charset="-122"/>
                          </a:rPr>
                        </m:ctrlPr>
                      </m:sSupPr>
                      <m:e>
                        <m:r>
                          <a:rPr lang="en-US" altLang="zh-CN" sz="1400" i="1">
                            <a:latin typeface="Cambria Math" panose="02040503050406030204" pitchFamily="18" charset="0"/>
                            <a:ea typeface="宋体" charset="-122"/>
                          </a:rPr>
                          <m:t>𝑦</m:t>
                        </m:r>
                      </m:e>
                      <m:sup>
                        <m:r>
                          <a:rPr lang="zh-CN" altLang="en-US" sz="1400" i="1">
                            <a:latin typeface="Cambria Math" panose="02040503050406030204" pitchFamily="18" charset="0"/>
                            <a:ea typeface="宋体" charset="-122"/>
                          </a:rPr>
                          <m:t>∗</m:t>
                        </m:r>
                      </m:sup>
                    </m:sSup>
                    <m:r>
                      <a:rPr lang="en-US" altLang="zh-CN" sz="1400" i="1">
                        <a:latin typeface="Cambria Math" panose="02040503050406030204" pitchFamily="18" charset="0"/>
                        <a:ea typeface="宋体" charset="-122"/>
                      </a:rPr>
                      <m:t>≤</m:t>
                    </m:r>
                    <m:r>
                      <a:rPr lang="en-US" altLang="zh-CN" sz="1400">
                        <a:latin typeface="Cambria Math" panose="02040503050406030204" pitchFamily="18" charset="0"/>
                        <a:ea typeface="宋体" charset="-122"/>
                      </a:rPr>
                      <m:t>0</m:t>
                    </m:r>
                  </m:oMath>
                </a14:m>
                <a:endParaRPr lang="en-US" altLang="zh-CN" sz="1400"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E820547D-8209-448C-A313-24F29BB37D2F}"/>
                  </a:ext>
                </a:extLst>
              </p:cNvPr>
              <p:cNvSpPr>
                <a:spLocks noGrp="1" noRot="1" noChangeAspect="1" noMove="1" noResize="1" noEditPoints="1" noAdjustHandles="1" noChangeArrowheads="1" noChangeShapeType="1" noTextEdit="1"/>
              </p:cNvSpPr>
              <p:nvPr>
                <p:ph idx="1"/>
              </p:nvPr>
            </p:nvSpPr>
            <p:spPr>
              <a:xfrm>
                <a:off x="304800" y="1981200"/>
                <a:ext cx="8534400" cy="4724401"/>
              </a:xfrm>
              <a:blipFill>
                <a:blip r:embed="rId2"/>
                <a:stretch>
                  <a:fillRect b="-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19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sp>
        <p:nvSpPr>
          <p:cNvPr id="4" name="Rectangle 3" descr="Rectangle: Click to edit Master text styles&#10;Second level&#10;Third level&#10;Fourth level&#10;Fifth level">
            <a:extLst>
              <a:ext uri="{FF2B5EF4-FFF2-40B4-BE49-F238E27FC236}">
                <a16:creationId xmlns:a16="http://schemas.microsoft.com/office/drawing/2014/main" id="{A261784A-D52D-40CC-BE16-92FEFEDC9AA6}"/>
              </a:ext>
            </a:extLst>
          </p:cNvPr>
          <p:cNvSpPr txBox="1">
            <a:spLocks noChangeArrowheads="1"/>
          </p:cNvSpPr>
          <p:nvPr/>
        </p:nvSpPr>
        <p:spPr bwMode="auto">
          <a:xfrm>
            <a:off x="304800" y="1828800"/>
            <a:ext cx="9753600" cy="537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14000"/>
              </a:lnSpc>
            </a:pPr>
            <a:r>
              <a:rPr lang="en-US" altLang="zh-CN" sz="1200" dirty="0">
                <a:latin typeface="Times New Roman" panose="02020603050405020304" pitchFamily="18" charset="0"/>
                <a:ea typeface="宋体" charset="-122"/>
                <a:cs typeface="Times New Roman" panose="02020603050405020304" pitchFamily="18" charset="0"/>
              </a:rPr>
              <a:t>We often observe that most of the data concentrates on certain numbers, </a:t>
            </a:r>
            <a:r>
              <a:rPr lang="en-US" altLang="zh-CN" sz="1200" b="1" dirty="0">
                <a:solidFill>
                  <a:srgbClr val="FF0000"/>
                </a:solidFill>
                <a:latin typeface="Times New Roman" panose="02020603050405020304" pitchFamily="18" charset="0"/>
                <a:ea typeface="宋体" charset="-122"/>
                <a:cs typeface="Times New Roman" panose="02020603050405020304" pitchFamily="18" charset="0"/>
              </a:rPr>
              <a:t>say GPA 89, share of bonus 0.</a:t>
            </a:r>
          </a:p>
          <a:p>
            <a:pPr eaLnBrk="1" hangingPunct="1">
              <a:lnSpc>
                <a:spcPct val="114000"/>
              </a:lnSpc>
            </a:pPr>
            <a:r>
              <a:rPr lang="en-US" altLang="zh-CN" sz="1200" dirty="0">
                <a:latin typeface="Times New Roman" panose="02020603050405020304" pitchFamily="18" charset="0"/>
                <a:ea typeface="宋体" charset="-122"/>
                <a:cs typeface="Times New Roman" panose="02020603050405020304" pitchFamily="18" charset="0"/>
              </a:rPr>
              <a:t>There are two possible reasons for mess distributed data</a:t>
            </a:r>
          </a:p>
          <a:p>
            <a:pPr lvl="1" eaLnBrk="1" hangingPunct="1">
              <a:lnSpc>
                <a:spcPct val="114000"/>
              </a:lnSpc>
            </a:pPr>
            <a:r>
              <a:rPr lang="en-US" altLang="zh-CN" sz="1200" dirty="0">
                <a:latin typeface="Times New Roman" panose="02020603050405020304" pitchFamily="18" charset="0"/>
                <a:ea typeface="宋体" charset="-122"/>
                <a:cs typeface="Times New Roman" panose="02020603050405020304" pitchFamily="18" charset="0"/>
              </a:rPr>
              <a:t>Corner solution</a:t>
            </a:r>
            <a:r>
              <a:rPr lang="zh-CN" altLang="en-US" sz="1200" dirty="0">
                <a:latin typeface="Times New Roman" panose="02020603050405020304" pitchFamily="18" charset="0"/>
                <a:ea typeface="宋体" charset="-122"/>
                <a:cs typeface="Times New Roman" panose="02020603050405020304" pitchFamily="18" charset="0"/>
              </a:rPr>
              <a:t>（角点解）</a:t>
            </a:r>
            <a:endParaRPr lang="en-US" altLang="zh-CN" sz="1200" dirty="0">
              <a:latin typeface="Times New Roman" panose="02020603050405020304" pitchFamily="18" charset="0"/>
              <a:ea typeface="宋体" charset="-122"/>
              <a:cs typeface="Times New Roman" panose="02020603050405020304" pitchFamily="18" charset="0"/>
            </a:endParaRPr>
          </a:p>
          <a:p>
            <a:pPr lvl="2" eaLnBrk="1" hangingPunct="1">
              <a:lnSpc>
                <a:spcPct val="114000"/>
              </a:lnSpc>
            </a:pPr>
            <a:r>
              <a:rPr lang="en-US" altLang="zh-CN" sz="1200" dirty="0">
                <a:latin typeface="Times New Roman" panose="02020603050405020304" pitchFamily="18" charset="0"/>
                <a:ea typeface="宋体" charset="-122"/>
                <a:cs typeface="Times New Roman" panose="02020603050405020304" pitchFamily="18" charset="0"/>
              </a:rPr>
              <a:t>Utility maximization-based rational choice should give unlimited continuous result, but actually, the outcome is limited</a:t>
            </a:r>
          </a:p>
          <a:p>
            <a:pPr lvl="2" eaLnBrk="1" hangingPunct="1">
              <a:lnSpc>
                <a:spcPct val="114000"/>
              </a:lnSpc>
            </a:pPr>
            <a:r>
              <a:rPr lang="en-US" altLang="zh-CN" sz="1200" dirty="0">
                <a:latin typeface="Times New Roman" panose="02020603050405020304" pitchFamily="18" charset="0"/>
                <a:ea typeface="宋体" charset="-122"/>
                <a:cs typeface="Times New Roman" panose="02020603050405020304" pitchFamily="18" charset="0"/>
              </a:rPr>
              <a:t>For example, the demand for cigarettes</a:t>
            </a:r>
          </a:p>
          <a:p>
            <a:pPr lvl="3" eaLnBrk="1" hangingPunct="1">
              <a:lnSpc>
                <a:spcPct val="114000"/>
              </a:lnSpc>
            </a:pPr>
            <a:r>
              <a:rPr lang="en-US" altLang="zh-CN" dirty="0">
                <a:latin typeface="Times New Roman" panose="02020603050405020304" pitchFamily="18" charset="0"/>
                <a:ea typeface="宋体" charset="-122"/>
                <a:cs typeface="Times New Roman" panose="02020603050405020304" pitchFamily="18" charset="0"/>
              </a:rPr>
              <a:t>we do not observe the demand, only the number of cigarettes purchased</a:t>
            </a:r>
          </a:p>
          <a:p>
            <a:pPr lvl="3" eaLnBrk="1" hangingPunct="1">
              <a:lnSpc>
                <a:spcPct val="114000"/>
              </a:lnSpc>
            </a:pPr>
            <a:r>
              <a:rPr lang="en-US" altLang="zh-CN" b="1" dirty="0">
                <a:solidFill>
                  <a:srgbClr val="FF0000"/>
                </a:solidFill>
                <a:latin typeface="Times New Roman" panose="02020603050405020304" pitchFamily="18" charset="0"/>
                <a:ea typeface="宋体" charset="-122"/>
                <a:cs typeface="Times New Roman" panose="02020603050405020304" pitchFamily="18" charset="0"/>
              </a:rPr>
              <a:t>the non-smoker may not smoke even if cigarettes were given away for free.</a:t>
            </a:r>
          </a:p>
          <a:p>
            <a:pPr lvl="3" eaLnBrk="1" hangingPunct="1">
              <a:lnSpc>
                <a:spcPct val="114000"/>
              </a:lnSpc>
            </a:pPr>
            <a:r>
              <a:rPr lang="en-US" altLang="zh-CN" dirty="0">
                <a:latin typeface="Times New Roman" panose="02020603050405020304" pitchFamily="18" charset="0"/>
                <a:ea typeface="宋体" charset="-122"/>
                <a:cs typeface="Times New Roman" panose="02020603050405020304" pitchFamily="18" charset="0"/>
              </a:rPr>
              <a:t>the amount purchased will be zero for all non-smokers </a:t>
            </a:r>
          </a:p>
          <a:p>
            <a:pPr lvl="3" eaLnBrk="1" hangingPunct="1">
              <a:lnSpc>
                <a:spcPct val="114000"/>
              </a:lnSpc>
            </a:pPr>
            <a:r>
              <a:rPr lang="en-US" altLang="zh-CN" dirty="0">
                <a:latin typeface="Times New Roman" panose="02020603050405020304" pitchFamily="18" charset="0"/>
                <a:ea typeface="宋体" charset="-122"/>
                <a:cs typeface="Times New Roman" panose="02020603050405020304" pitchFamily="18" charset="0"/>
              </a:rPr>
              <a:t>in this case, the data are “left-censored at zero”</a:t>
            </a:r>
          </a:p>
          <a:p>
            <a:pPr lvl="1" eaLnBrk="1" hangingPunct="1">
              <a:lnSpc>
                <a:spcPct val="114000"/>
              </a:lnSpc>
            </a:pPr>
            <a:r>
              <a:rPr lang="en-US" altLang="zh-CN" sz="1200" dirty="0">
                <a:latin typeface="Times New Roman" panose="02020603050405020304" pitchFamily="18" charset="0"/>
                <a:ea typeface="宋体" charset="-122"/>
                <a:cs typeface="Times New Roman" panose="02020603050405020304" pitchFamily="18" charset="0"/>
              </a:rPr>
              <a:t>Data censoring </a:t>
            </a:r>
          </a:p>
          <a:p>
            <a:pPr lvl="2" eaLnBrk="1" hangingPunct="1">
              <a:lnSpc>
                <a:spcPct val="114000"/>
              </a:lnSpc>
            </a:pPr>
            <a:r>
              <a:rPr lang="en-US" altLang="zh-CN" sz="1200" dirty="0">
                <a:latin typeface="Times New Roman" panose="02020603050405020304" pitchFamily="18" charset="0"/>
                <a:ea typeface="宋体" charset="-122"/>
                <a:cs typeface="Times New Roman" panose="02020603050405020304" pitchFamily="18" charset="0"/>
              </a:rPr>
              <a:t>Data censoring is top (bottom) coding, i.e., its value only up (down) to a certain threshold</a:t>
            </a:r>
          </a:p>
          <a:p>
            <a:pPr lvl="2" eaLnBrk="1" hangingPunct="1"/>
            <a:r>
              <a:rPr lang="en-US" altLang="zh-CN" sz="1200" dirty="0">
                <a:latin typeface="Times New Roman" panose="02020603050405020304" pitchFamily="18" charset="0"/>
                <a:cs typeface="Times New Roman" panose="02020603050405020304" pitchFamily="18" charset="0"/>
              </a:rPr>
              <a:t>Example: household income survey data</a:t>
            </a:r>
          </a:p>
          <a:p>
            <a:pPr lvl="3" eaLnBrk="1" hangingPunct="1">
              <a:lnSpc>
                <a:spcPct val="114000"/>
              </a:lnSpc>
            </a:pPr>
            <a:r>
              <a:rPr lang="en-US" altLang="zh-CN" dirty="0">
                <a:latin typeface="Times New Roman" panose="02020603050405020304" pitchFamily="18" charset="0"/>
                <a:cs typeface="Times New Roman" panose="02020603050405020304" pitchFamily="18" charset="0"/>
              </a:rPr>
              <a:t>Suppose that respondents are asked their wealth, </a:t>
            </a:r>
          </a:p>
          <a:p>
            <a:pPr lvl="3" eaLnBrk="1" hangingPunct="1">
              <a:lnSpc>
                <a:spcPct val="114000"/>
              </a:lnSpc>
            </a:pPr>
            <a:r>
              <a:rPr lang="en-US" altLang="zh-CN" dirty="0">
                <a:latin typeface="Times New Roman" panose="02020603050405020304" pitchFamily="18" charset="0"/>
                <a:cs typeface="Times New Roman" panose="02020603050405020304" pitchFamily="18" charset="0"/>
              </a:rPr>
              <a:t>but people are allowed to respond with “more than $500,000.”</a:t>
            </a:r>
          </a:p>
          <a:p>
            <a:pPr eaLnBrk="1" hangingPunct="1">
              <a:lnSpc>
                <a:spcPct val="114000"/>
              </a:lnSpc>
            </a:pPr>
            <a:r>
              <a:rPr lang="en-US" altLang="zh-CN" sz="1200" dirty="0">
                <a:latin typeface="Times New Roman" panose="02020603050405020304" pitchFamily="18" charset="0"/>
                <a:cs typeface="Times New Roman" panose="02020603050405020304" pitchFamily="18" charset="0"/>
              </a:rPr>
              <a:t>All these two cases lead to biased OLS estimation.</a:t>
            </a:r>
          </a:p>
          <a:p>
            <a:pPr eaLnBrk="1" hangingPunct="1">
              <a:lnSpc>
                <a:spcPct val="114000"/>
              </a:lnSpc>
            </a:pPr>
            <a:endParaRPr lang="en-US" altLang="zh-CN" sz="1600"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121020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blinds(horizontal)">
                                      <p:cBhvr>
                                        <p:cTn id="22" dur="500"/>
                                        <p:tgtEl>
                                          <p:spTgt spid="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blinds(horizontal)">
                                      <p:cBhvr>
                                        <p:cTn id="27" dur="500"/>
                                        <p:tgtEl>
                                          <p:spTgt spid="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linds(horizontal)">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linds(horizontal)">
                                      <p:cBhvr>
                                        <p:cTn id="37" dur="500"/>
                                        <p:tgtEl>
                                          <p:spTgt spid="4">
                                            <p:txEl>
                                              <p:pRg st="4" end="4"/>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blinds(horizontal)">
                                      <p:cBhvr>
                                        <p:cTn id="40" dur="5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blinds(horizontal)">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blinds(horizontal)">
                                      <p:cBhvr>
                                        <p:cTn id="50" dur="500"/>
                                        <p:tgtEl>
                                          <p:spTgt spid="4">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blinds(horizontal)">
                                      <p:cBhvr>
                                        <p:cTn id="55" dur="500"/>
                                        <p:tgtEl>
                                          <p:spTgt spid="4">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
                                            <p:txEl>
                                              <p:pRg st="11" end="11"/>
                                            </p:txEl>
                                          </p:spTgt>
                                        </p:tgtEl>
                                        <p:attrNameLst>
                                          <p:attrName>style.visibility</p:attrName>
                                        </p:attrNameLst>
                                      </p:cBhvr>
                                      <p:to>
                                        <p:strVal val="visible"/>
                                      </p:to>
                                    </p:set>
                                    <p:animEffect transition="in" filter="blinds(horizontal)">
                                      <p:cBhvr>
                                        <p:cTn id="60" dur="500"/>
                                        <p:tgtEl>
                                          <p:spTgt spid="4">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
                                            <p:txEl>
                                              <p:pRg st="12" end="12"/>
                                            </p:txEl>
                                          </p:spTgt>
                                        </p:tgtEl>
                                        <p:attrNameLst>
                                          <p:attrName>style.visibility</p:attrName>
                                        </p:attrNameLst>
                                      </p:cBhvr>
                                      <p:to>
                                        <p:strVal val="visible"/>
                                      </p:to>
                                    </p:set>
                                    <p:animEffect transition="in" filter="blinds(horizontal)">
                                      <p:cBhvr>
                                        <p:cTn id="65" dur="500"/>
                                        <p:tgtEl>
                                          <p:spTgt spid="4">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4">
                                            <p:txEl>
                                              <p:pRg st="13" end="13"/>
                                            </p:txEl>
                                          </p:spTgt>
                                        </p:tgtEl>
                                        <p:attrNameLst>
                                          <p:attrName>style.visibility</p:attrName>
                                        </p:attrNameLst>
                                      </p:cBhvr>
                                      <p:to>
                                        <p:strVal val="visible"/>
                                      </p:to>
                                    </p:set>
                                    <p:animEffect transition="in" filter="blinds(horizontal)">
                                      <p:cBhvr>
                                        <p:cTn id="70" dur="500"/>
                                        <p:tgtEl>
                                          <p:spTgt spid="4">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
                                            <p:txEl>
                                              <p:pRg st="14" end="14"/>
                                            </p:txEl>
                                          </p:spTgt>
                                        </p:tgtEl>
                                        <p:attrNameLst>
                                          <p:attrName>style.visibility</p:attrName>
                                        </p:attrNameLst>
                                      </p:cBhvr>
                                      <p:to>
                                        <p:strVal val="visible"/>
                                      </p:to>
                                    </p:set>
                                    <p:animEffect transition="in" filter="blinds(horizontal)">
                                      <p:cBhvr>
                                        <p:cTn id="75" dur="500"/>
                                        <p:tgtEl>
                                          <p:spTgt spid="4">
                                            <p:txEl>
                                              <p:pRg st="14" end="1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4">
                                            <p:txEl>
                                              <p:pRg st="2" end="2"/>
                                            </p:txEl>
                                          </p:spTgt>
                                        </p:tgtEl>
                                        <p:attrNameLst>
                                          <p:attrName>style.visibility</p:attrName>
                                        </p:attrNameLst>
                                      </p:cBhvr>
                                      <p:to>
                                        <p:strVal val="visible"/>
                                      </p:to>
                                    </p:set>
                                    <p:animEffect transition="in" filter="blinds(horizontal)">
                                      <p:cBhvr>
                                        <p:cTn id="8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sp>
        <p:nvSpPr>
          <p:cNvPr id="5" name="内容占位符 2">
            <a:extLst>
              <a:ext uri="{FF2B5EF4-FFF2-40B4-BE49-F238E27FC236}">
                <a16:creationId xmlns:a16="http://schemas.microsoft.com/office/drawing/2014/main" id="{1BDA1C97-6776-4DB9-AB4D-DDCAFBFFB3A1}"/>
              </a:ext>
            </a:extLst>
          </p:cNvPr>
          <p:cNvSpPr>
            <a:spLocks noGrp="1"/>
          </p:cNvSpPr>
          <p:nvPr>
            <p:ph idx="1"/>
          </p:nvPr>
        </p:nvSpPr>
        <p:spPr>
          <a:xfrm>
            <a:off x="341313" y="1981200"/>
            <a:ext cx="8229600" cy="534988"/>
          </a:xfrm>
        </p:spPr>
        <p:txBody>
          <a:bodyPr/>
          <a:lstStyle/>
          <a:p>
            <a:r>
              <a:rPr lang="en-US" altLang="zh-CN" dirty="0">
                <a:latin typeface="Times New Roman" panose="02020603050405020304" pitchFamily="18" charset="0"/>
                <a:cs typeface="Times New Roman" panose="02020603050405020304" pitchFamily="18" charset="0"/>
              </a:rPr>
              <a:t>The next two figures clearly show the bias in OLS estimation</a:t>
            </a:r>
            <a:endParaRPr lang="zh-CN" altLang="en-US"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A4E45BDB-F12E-4C12-862D-79521A0495F1}"/>
              </a:ext>
            </a:extLst>
          </p:cNvPr>
          <p:cNvPicPr>
            <a:picLocks noChangeAspect="1" noChangeArrowheads="1"/>
          </p:cNvPicPr>
          <p:nvPr/>
        </p:nvPicPr>
        <p:blipFill>
          <a:blip r:embed="rId2" cstate="print"/>
          <a:srcRect/>
          <a:stretch>
            <a:fillRect/>
          </a:stretch>
        </p:blipFill>
        <p:spPr bwMode="auto">
          <a:xfrm>
            <a:off x="457200" y="3048000"/>
            <a:ext cx="6015088" cy="3455688"/>
          </a:xfrm>
          <a:prstGeom prst="rect">
            <a:avLst/>
          </a:prstGeom>
          <a:noFill/>
          <a:ln w="9525">
            <a:noFill/>
            <a:miter lim="800000"/>
            <a:headEnd/>
            <a:tailEnd/>
          </a:ln>
          <a:effectLst/>
        </p:spPr>
      </p:pic>
    </p:spTree>
    <p:extLst>
      <p:ext uri="{BB962C8B-B14F-4D97-AF65-F5344CB8AC3E}">
        <p14:creationId xmlns:p14="http://schemas.microsoft.com/office/powerpoint/2010/main" val="4015874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09FBC94-8567-4544-A0FF-F9F3CE2C2DC3}"/>
              </a:ext>
            </a:extLst>
          </p:cNvPr>
          <p:cNvPicPr>
            <a:picLocks noChangeAspect="1" noChangeArrowheads="1"/>
          </p:cNvPicPr>
          <p:nvPr/>
        </p:nvPicPr>
        <p:blipFill>
          <a:blip r:embed="rId2" cstate="print"/>
          <a:srcRect/>
          <a:stretch>
            <a:fillRect/>
          </a:stretch>
        </p:blipFill>
        <p:spPr bwMode="auto">
          <a:xfrm>
            <a:off x="685800" y="2057400"/>
            <a:ext cx="4804863" cy="3200400"/>
          </a:xfrm>
          <a:prstGeom prst="rect">
            <a:avLst/>
          </a:prstGeom>
          <a:noFill/>
          <a:ln w="9525">
            <a:noFill/>
            <a:miter lim="800000"/>
            <a:headEnd/>
            <a:tailEnd/>
          </a:ln>
          <a:effectLst/>
        </p:spPr>
      </p:pic>
      <p:sp>
        <p:nvSpPr>
          <p:cNvPr id="5" name="文本框 4">
            <a:extLst>
              <a:ext uri="{FF2B5EF4-FFF2-40B4-BE49-F238E27FC236}">
                <a16:creationId xmlns:a16="http://schemas.microsoft.com/office/drawing/2014/main" id="{52A2AB6E-7E33-4ACF-BD4A-35FAB39D93B1}"/>
              </a:ext>
            </a:extLst>
          </p:cNvPr>
          <p:cNvSpPr txBox="1"/>
          <p:nvPr/>
        </p:nvSpPr>
        <p:spPr>
          <a:xfrm>
            <a:off x="914400" y="5410200"/>
            <a:ext cx="5943600" cy="1077218"/>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Bias direction? </a:t>
            </a:r>
          </a:p>
          <a:p>
            <a:pPr lvl="1"/>
            <a:r>
              <a:rPr lang="en-US" altLang="zh-CN" sz="2000" dirty="0">
                <a:latin typeface="Times New Roman" panose="02020603050405020304" pitchFamily="18" charset="0"/>
                <a:cs typeface="Times New Roman" panose="02020603050405020304" pitchFamily="18" charset="0"/>
              </a:rPr>
              <a:t>For lower bounded, to zero</a:t>
            </a:r>
          </a:p>
          <a:p>
            <a:pPr lvl="1"/>
            <a:r>
              <a:rPr lang="en-US" altLang="zh-CN" sz="2000" dirty="0">
                <a:latin typeface="Times New Roman" panose="02020603050405020304" pitchFamily="18" charset="0"/>
                <a:cs typeface="Times New Roman" panose="02020603050405020304" pitchFamily="18" charset="0"/>
              </a:rPr>
              <a:t>For upper bonded?</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30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4C2DFAD2-8A89-4F21-8CD5-33C9C523F47D}"/>
              </a:ext>
            </a:extLst>
          </p:cNvPr>
          <p:cNvSpPr txBox="1">
            <a:spLocks noChangeArrowheads="1"/>
          </p:cNvSpPr>
          <p:nvPr/>
        </p:nvSpPr>
        <p:spPr bwMode="auto">
          <a:xfrm>
            <a:off x="457200" y="2286000"/>
            <a:ext cx="8229600" cy="4768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The mess observation problem can be solved by estimating a “Tobit” model </a:t>
            </a:r>
          </a:p>
          <a:p>
            <a:pPr lvl="1"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the name Tobit refers to an economist, James Tobin, who first proposed the model (Tobin 1958).</a:t>
            </a:r>
          </a:p>
          <a:p>
            <a:pPr lvl="1"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Also the idea of</a:t>
            </a:r>
            <a:r>
              <a:rPr lang="zh-CN" altLang="en-US" sz="1400"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latent regression</a:t>
            </a:r>
            <a:r>
              <a:rPr lang="zh-CN" altLang="en-US" sz="1400"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model</a:t>
            </a:r>
          </a:p>
          <a:p>
            <a:pPr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We assume an linear model for the unobserved continuous variable (Y*)</a:t>
            </a:r>
          </a:p>
          <a:p>
            <a:pPr lvl="1"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Y* = a</a:t>
            </a:r>
            <a:r>
              <a:rPr lang="en-US" altLang="zh-CN" sz="1400" baseline="-25000" dirty="0">
                <a:latin typeface="Times New Roman" panose="02020603050405020304" pitchFamily="18" charset="0"/>
                <a:ea typeface="宋体" charset="-122"/>
                <a:cs typeface="Times New Roman" panose="02020603050405020304" pitchFamily="18" charset="0"/>
              </a:rPr>
              <a:t>0</a:t>
            </a:r>
            <a:r>
              <a:rPr lang="en-US" altLang="zh-CN" sz="1400" dirty="0">
                <a:latin typeface="Times New Roman" panose="02020603050405020304" pitchFamily="18" charset="0"/>
                <a:ea typeface="宋体" charset="-122"/>
                <a:cs typeface="Times New Roman" panose="02020603050405020304" pitchFamily="18" charset="0"/>
              </a:rPr>
              <a:t>+ a</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 X + e</a:t>
            </a:r>
          </a:p>
          <a:p>
            <a:pPr lvl="1"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and a mapping between an unobserved continuous variable (Y*) and the observed variable (Y):</a:t>
            </a:r>
          </a:p>
          <a:p>
            <a:pPr lvl="1"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Y = 0      if      -</a:t>
            </a:r>
            <a:r>
              <a:rPr lang="en-US" altLang="zh-CN" sz="1400" dirty="0">
                <a:latin typeface="Times New Roman" panose="02020603050405020304" pitchFamily="18" charset="0"/>
                <a:ea typeface="宋体" charset="-122"/>
                <a:cs typeface="Times New Roman" panose="02020603050405020304" pitchFamily="18" charset="0"/>
                <a:sym typeface="Symbol" pitchFamily="18" charset="2"/>
              </a:rPr>
              <a:t> &lt;</a:t>
            </a:r>
            <a:r>
              <a:rPr lang="en-US" altLang="zh-CN" sz="1400" dirty="0">
                <a:latin typeface="Times New Roman" panose="02020603050405020304" pitchFamily="18" charset="0"/>
                <a:ea typeface="宋体" charset="-122"/>
                <a:cs typeface="Times New Roman" panose="02020603050405020304" pitchFamily="18" charset="0"/>
              </a:rPr>
              <a:t> Y* </a:t>
            </a:r>
            <a:r>
              <a:rPr lang="en-US" altLang="zh-CN" sz="1400" dirty="0">
                <a:latin typeface="Times New Roman" panose="02020603050405020304" pitchFamily="18" charset="0"/>
                <a:ea typeface="宋体" charset="-122"/>
                <a:cs typeface="Times New Roman" panose="02020603050405020304" pitchFamily="18" charset="0"/>
                <a:sym typeface="Symbol" pitchFamily="18" charset="2"/>
              </a:rPr>
              <a:t></a:t>
            </a:r>
            <a:r>
              <a:rPr lang="en-US" altLang="zh-CN" sz="1400" dirty="0">
                <a:latin typeface="Times New Roman" panose="02020603050405020304" pitchFamily="18" charset="0"/>
                <a:ea typeface="宋体" charset="-122"/>
                <a:cs typeface="Times New Roman" panose="02020603050405020304" pitchFamily="18" charset="0"/>
              </a:rPr>
              <a:t> 0</a:t>
            </a:r>
          </a:p>
          <a:p>
            <a:pPr lvl="1"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Y = Y*    if       0 &lt;</a:t>
            </a:r>
            <a:r>
              <a:rPr lang="en-US" altLang="zh-CN" sz="1400" dirty="0">
                <a:latin typeface="Times New Roman" panose="02020603050405020304" pitchFamily="18" charset="0"/>
                <a:ea typeface="宋体" charset="-122"/>
                <a:cs typeface="Times New Roman" panose="02020603050405020304" pitchFamily="18" charset="0"/>
                <a:sym typeface="Symbol" pitchFamily="18" charset="2"/>
              </a:rPr>
              <a:t> Y*</a:t>
            </a:r>
            <a:r>
              <a:rPr lang="en-US" altLang="zh-CN" sz="1400" dirty="0">
                <a:latin typeface="Times New Roman" panose="02020603050405020304" pitchFamily="18" charset="0"/>
                <a:ea typeface="宋体" charset="-122"/>
                <a:cs typeface="Times New Roman" panose="02020603050405020304" pitchFamily="18" charset="0"/>
              </a:rPr>
              <a:t> &lt; +</a:t>
            </a:r>
            <a:r>
              <a:rPr lang="en-US" altLang="zh-CN" sz="1400" dirty="0">
                <a:latin typeface="Times New Roman" panose="02020603050405020304" pitchFamily="18" charset="0"/>
                <a:ea typeface="宋体" charset="-122"/>
                <a:cs typeface="Times New Roman" panose="02020603050405020304" pitchFamily="18" charset="0"/>
                <a:sym typeface="Symbol" pitchFamily="18" charset="2"/>
              </a:rPr>
              <a:t> </a:t>
            </a:r>
            <a:endParaRPr lang="en-US" altLang="zh-CN" sz="1400" dirty="0">
              <a:latin typeface="Times New Roman" panose="02020603050405020304" pitchFamily="18" charset="0"/>
              <a:ea typeface="宋体" charset="-122"/>
              <a:cs typeface="Times New Roman" panose="02020603050405020304" pitchFamily="18" charset="0"/>
            </a:endParaRPr>
          </a:p>
          <a:p>
            <a:pPr eaLnBrk="1" hangingPunct="1">
              <a:lnSpc>
                <a:spcPct val="150000"/>
              </a:lnSpc>
            </a:pPr>
            <a:r>
              <a:rPr lang="en-US" altLang="zh-CN" sz="1400" dirty="0">
                <a:solidFill>
                  <a:srgbClr val="FF0000"/>
                </a:solidFill>
                <a:latin typeface="Times New Roman" panose="02020603050405020304" pitchFamily="18" charset="0"/>
                <a:ea typeface="宋体" charset="-122"/>
                <a:cs typeface="Times New Roman" panose="02020603050405020304" pitchFamily="18" charset="0"/>
              </a:rPr>
              <a:t>It is assumed that the uncensored distribution of the dependent variable is normal, and hence errors (e) are normally distributed.</a:t>
            </a:r>
          </a:p>
          <a:p>
            <a:pPr eaLnBrk="1" hangingPunct="1">
              <a:lnSpc>
                <a:spcPct val="80000"/>
              </a:lnSpc>
            </a:pPr>
            <a:endParaRPr lang="en-US" altLang="zh-CN" sz="2400" dirty="0">
              <a:latin typeface="Times New Roman" panose="02020603050405020304" pitchFamily="18" charset="0"/>
              <a:ea typeface="宋体" charset="-122"/>
              <a:cs typeface="Times New Roman" panose="02020603050405020304" pitchFamily="18" charset="0"/>
            </a:endParaRPr>
          </a:p>
          <a:p>
            <a:pPr lvl="1" eaLnBrk="1" hangingPunct="1"/>
            <a:endParaRPr lang="en-US" altLang="zh-CN" sz="2400"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25465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914F106-FDDA-4B97-84AA-FB1BC0FEA646}" type="slidenum">
              <a:rPr lang="en-US" altLang="zh-CN"/>
              <a:pPr/>
              <a:t>25</a:t>
            </a:fld>
            <a:endParaRPr lang="en-US" altLang="zh-CN"/>
          </a:p>
        </p:txBody>
      </p:sp>
      <p:sp>
        <p:nvSpPr>
          <p:cNvPr id="113667" name="Rectangle 3" descr="Rectangle: Click to edit Master text styles&#10;Second level&#10;Third level&#10;Fourth level&#10;Fifth level"/>
          <p:cNvSpPr>
            <a:spLocks noGrp="1" noChangeArrowheads="1"/>
          </p:cNvSpPr>
          <p:nvPr>
            <p:ph type="body" idx="1"/>
          </p:nvPr>
        </p:nvSpPr>
        <p:spPr>
          <a:xfrm>
            <a:off x="457200" y="1981200"/>
            <a:ext cx="8229600" cy="5077601"/>
          </a:xfrm>
        </p:spPr>
        <p:txBody>
          <a:bodyPr/>
          <a:lstStyle/>
          <a:p>
            <a:pPr>
              <a:lnSpc>
                <a:spcPct val="150000"/>
              </a:lnSpc>
            </a:pPr>
            <a:r>
              <a:rPr lang="en-US" altLang="zh-CN" sz="1400" dirty="0">
                <a:latin typeface="Times New Roman" panose="02020603050405020304" pitchFamily="18" charset="0"/>
                <a:ea typeface="宋体" charset="-122"/>
                <a:cs typeface="Times New Roman" panose="02020603050405020304" pitchFamily="18" charset="0"/>
              </a:rPr>
              <a:t>MLE</a:t>
            </a:r>
          </a:p>
          <a:p>
            <a:pPr marL="0" indent="0">
              <a:lnSpc>
                <a:spcPct val="150000"/>
              </a:lnSpc>
              <a:buNone/>
            </a:pPr>
            <a:endParaRPr lang="en-US" altLang="zh-CN" sz="1400" dirty="0">
              <a:latin typeface="Times New Roman" panose="02020603050405020304" pitchFamily="18" charset="0"/>
              <a:ea typeface="宋体" charset="-122"/>
              <a:cs typeface="Times New Roman" panose="02020603050405020304" pitchFamily="18" charset="0"/>
            </a:endParaRPr>
          </a:p>
          <a:p>
            <a:pPr lvl="1">
              <a:lnSpc>
                <a:spcPct val="150000"/>
              </a:lnSpc>
            </a:pPr>
            <a:r>
              <a:rPr lang="en-US" altLang="zh-CN" sz="1400" dirty="0">
                <a:latin typeface="Times New Roman" panose="02020603050405020304" pitchFamily="18" charset="0"/>
                <a:ea typeface="宋体" charset="-122"/>
                <a:cs typeface="Times New Roman" panose="02020603050405020304" pitchFamily="18" charset="0"/>
              </a:rPr>
              <a:t>For censored</a:t>
            </a:r>
            <a:r>
              <a:rPr lang="zh-CN" altLang="en-US" sz="1400" dirty="0">
                <a:latin typeface="Times New Roman" panose="02020603050405020304" pitchFamily="18" charset="0"/>
                <a:ea typeface="宋体" charset="-122"/>
                <a:cs typeface="Times New Roman" panose="02020603050405020304" pitchFamily="18" charset="0"/>
              </a:rPr>
              <a:t> </a:t>
            </a:r>
            <a:r>
              <a:rPr lang="en-US" altLang="zh-CN" sz="1400" dirty="0">
                <a:latin typeface="Times New Roman" panose="02020603050405020304" pitchFamily="18" charset="0"/>
                <a:ea typeface="宋体" charset="-122"/>
                <a:cs typeface="Times New Roman" panose="02020603050405020304" pitchFamily="18" charset="0"/>
              </a:rPr>
              <a:t>data</a:t>
            </a:r>
          </a:p>
          <a:p>
            <a:pPr lvl="1">
              <a:lnSpc>
                <a:spcPct val="150000"/>
              </a:lnSpc>
            </a:pPr>
            <a:endParaRPr lang="en-US" altLang="zh-CN" sz="1400" dirty="0">
              <a:latin typeface="Times New Roman" panose="02020603050405020304" pitchFamily="18" charset="0"/>
              <a:ea typeface="宋体" charset="-122"/>
              <a:cs typeface="Times New Roman" panose="02020603050405020304" pitchFamily="18" charset="0"/>
            </a:endParaRPr>
          </a:p>
          <a:p>
            <a:pPr lvl="1">
              <a:lnSpc>
                <a:spcPct val="150000"/>
              </a:lnSpc>
            </a:pPr>
            <a:r>
              <a:rPr lang="en-US" altLang="zh-CN" sz="1400" dirty="0">
                <a:latin typeface="Times New Roman" panose="02020603050405020304" pitchFamily="18" charset="0"/>
                <a:ea typeface="宋体" charset="-122"/>
                <a:cs typeface="Times New Roman" panose="02020603050405020304" pitchFamily="18" charset="0"/>
              </a:rPr>
              <a:t>For uncensored data</a:t>
            </a:r>
          </a:p>
          <a:p>
            <a:pPr>
              <a:lnSpc>
                <a:spcPct val="150000"/>
              </a:lnSpc>
            </a:pPr>
            <a:endParaRPr lang="en-US" altLang="zh-CN" sz="1400" dirty="0">
              <a:latin typeface="Times New Roman" panose="02020603050405020304" pitchFamily="18" charset="0"/>
              <a:ea typeface="宋体" charset="-122"/>
              <a:cs typeface="Times New Roman" panose="02020603050405020304" pitchFamily="18" charset="0"/>
            </a:endParaRPr>
          </a:p>
          <a:p>
            <a:pPr lvl="1">
              <a:lnSpc>
                <a:spcPct val="150000"/>
              </a:lnSpc>
            </a:pPr>
            <a:r>
              <a:rPr lang="en-US" altLang="zh-CN" sz="1400" dirty="0">
                <a:latin typeface="Times New Roman" panose="02020603050405020304" pitchFamily="18" charset="0"/>
                <a:ea typeface="宋体" charset="-122"/>
                <a:cs typeface="Times New Roman" panose="02020603050405020304" pitchFamily="18" charset="0"/>
              </a:rPr>
              <a:t>To put it together</a:t>
            </a:r>
          </a:p>
          <a:p>
            <a:pPr lvl="1">
              <a:lnSpc>
                <a:spcPct val="150000"/>
              </a:lnSpc>
            </a:pPr>
            <a:endParaRPr lang="en-US" altLang="zh-CN" sz="1400" dirty="0">
              <a:latin typeface="Times New Roman" panose="02020603050405020304" pitchFamily="18" charset="0"/>
              <a:ea typeface="宋体" charset="-122"/>
              <a:cs typeface="Times New Roman" panose="02020603050405020304" pitchFamily="18" charset="0"/>
            </a:endParaRPr>
          </a:p>
          <a:p>
            <a:pPr lvl="1">
              <a:lnSpc>
                <a:spcPct val="150000"/>
              </a:lnSpc>
            </a:pPr>
            <a:endParaRPr lang="en-US" altLang="zh-CN" sz="1400" dirty="0">
              <a:latin typeface="Times New Roman" panose="02020603050405020304" pitchFamily="18" charset="0"/>
              <a:ea typeface="宋体" charset="-122"/>
              <a:cs typeface="Times New Roman" panose="02020603050405020304" pitchFamily="18" charset="0"/>
            </a:endParaRPr>
          </a:p>
          <a:p>
            <a:pPr lvl="2"/>
            <a:r>
              <a:rPr lang="en-US" altLang="zh-CN" sz="1400" dirty="0">
                <a:latin typeface="Times New Roman" panose="02020603050405020304" pitchFamily="18" charset="0"/>
                <a:ea typeface="宋体" charset="-122"/>
                <a:cs typeface="Times New Roman" panose="02020603050405020304" pitchFamily="18" charset="0"/>
              </a:rPr>
              <a:t>L(y=0)=1 if y=0</a:t>
            </a:r>
            <a:r>
              <a:rPr lang="en-US" altLang="zh-CN"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L(y=0)=</a:t>
            </a:r>
            <a:r>
              <a:rPr lang="en-US" altLang="zh-CN" sz="1400" dirty="0">
                <a:latin typeface="Times New Roman" panose="02020603050405020304" pitchFamily="18" charset="0"/>
                <a:ea typeface="宋体" charset="-122"/>
                <a:cs typeface="Times New Roman" panose="02020603050405020304" pitchFamily="18" charset="0"/>
              </a:rPr>
              <a:t>0 otherwise</a:t>
            </a:r>
            <a:r>
              <a:rPr lang="en-US" altLang="zh-CN" dirty="0">
                <a:latin typeface="Times New Roman" panose="02020603050405020304" pitchFamily="18" charset="0"/>
                <a:ea typeface="宋体" charset="-122"/>
                <a:cs typeface="Times New Roman" panose="02020603050405020304" pitchFamily="18" charset="0"/>
              </a:rPr>
              <a:t>. </a:t>
            </a:r>
          </a:p>
          <a:p>
            <a:pPr lvl="2"/>
            <a:r>
              <a:rPr lang="en-US" altLang="zh-CN" sz="1400" dirty="0">
                <a:latin typeface="Times New Roman" panose="02020603050405020304" pitchFamily="18" charset="0"/>
                <a:ea typeface="宋体" charset="-122"/>
                <a:cs typeface="Times New Roman" panose="02020603050405020304" pitchFamily="18" charset="0"/>
              </a:rPr>
              <a:t>For censored</a:t>
            </a:r>
            <a:r>
              <a:rPr lang="zh-CN" altLang="en-US" sz="1400" dirty="0">
                <a:latin typeface="Times New Roman" panose="02020603050405020304" pitchFamily="18" charset="0"/>
                <a:ea typeface="宋体" charset="-122"/>
                <a:cs typeface="Times New Roman" panose="02020603050405020304" pitchFamily="18" charset="0"/>
              </a:rPr>
              <a:t> </a:t>
            </a:r>
            <a:r>
              <a:rPr lang="en-US" altLang="zh-CN" sz="1400" dirty="0">
                <a:latin typeface="Times New Roman" panose="02020603050405020304" pitchFamily="18" charset="0"/>
                <a:ea typeface="宋体" charset="-122"/>
                <a:cs typeface="Times New Roman" panose="02020603050405020304" pitchFamily="18" charset="0"/>
              </a:rPr>
              <a:t>data using the first part of the model</a:t>
            </a:r>
            <a:r>
              <a:rPr lang="en-US" altLang="zh-CN" dirty="0">
                <a:latin typeface="Times New Roman" panose="02020603050405020304" pitchFamily="18" charset="0"/>
                <a:ea typeface="宋体" charset="-122"/>
                <a:cs typeface="Times New Roman" panose="02020603050405020304" pitchFamily="18" charset="0"/>
              </a:rPr>
              <a:t>, and second part for uncensored data.</a:t>
            </a:r>
            <a:endParaRPr lang="en-US" altLang="zh-CN" sz="1400" dirty="0">
              <a:latin typeface="Times New Roman" panose="02020603050405020304" pitchFamily="18" charset="0"/>
              <a:ea typeface="宋体" charset="-122"/>
              <a:cs typeface="Times New Roman" panose="02020603050405020304" pitchFamily="18" charset="0"/>
            </a:endParaRPr>
          </a:p>
          <a:p>
            <a:pPr>
              <a:lnSpc>
                <a:spcPct val="150000"/>
              </a:lnSpc>
            </a:pPr>
            <a:r>
              <a:rPr lang="en-US" altLang="zh-CN" sz="1400" dirty="0">
                <a:latin typeface="Times New Roman" panose="02020603050405020304" pitchFamily="18" charset="0"/>
                <a:ea typeface="宋体" charset="-122"/>
                <a:cs typeface="Times New Roman" panose="02020603050405020304" pitchFamily="18" charset="0"/>
              </a:rPr>
              <a:t>The usual test (t and Wald) apply.</a:t>
            </a:r>
          </a:p>
          <a:p>
            <a:pPr>
              <a:lnSpc>
                <a:spcPct val="90000"/>
              </a:lnSpc>
              <a:buNone/>
            </a:pPr>
            <a:endParaRPr lang="en-US" altLang="zh-CN" sz="2400" dirty="0">
              <a:latin typeface="Times New Roman" panose="02020603050405020304" pitchFamily="18" charset="0"/>
              <a:ea typeface="宋体" charset="-122"/>
              <a:cs typeface="Times New Roman" panose="02020603050405020304" pitchFamily="18" charset="0"/>
            </a:endParaRPr>
          </a:p>
        </p:txBody>
      </p:sp>
      <p:pic>
        <p:nvPicPr>
          <p:cNvPr id="43010" name="Picture 2"/>
          <p:cNvPicPr>
            <a:picLocks noChangeAspect="1" noChangeArrowheads="1"/>
          </p:cNvPicPr>
          <p:nvPr/>
        </p:nvPicPr>
        <p:blipFill>
          <a:blip r:embed="rId2" cstate="print"/>
          <a:srcRect/>
          <a:stretch>
            <a:fillRect/>
          </a:stretch>
        </p:blipFill>
        <p:spPr bwMode="auto">
          <a:xfrm>
            <a:off x="1219200" y="4827349"/>
            <a:ext cx="5874955" cy="683134"/>
          </a:xfrm>
          <a:prstGeom prst="rect">
            <a:avLst/>
          </a:prstGeom>
          <a:noFill/>
          <a:ln w="9525">
            <a:noFill/>
            <a:miter lim="800000"/>
            <a:headEnd/>
            <a:tailEnd/>
          </a:ln>
          <a:effectLst/>
        </p:spPr>
      </p:pic>
      <p:pic>
        <p:nvPicPr>
          <p:cNvPr id="43011" name="Picture 3"/>
          <p:cNvPicPr>
            <a:picLocks noChangeAspect="1" noChangeArrowheads="1"/>
          </p:cNvPicPr>
          <p:nvPr/>
        </p:nvPicPr>
        <p:blipFill>
          <a:blip r:embed="rId3"/>
          <a:srcRect/>
          <a:stretch>
            <a:fillRect/>
          </a:stretch>
        </p:blipFill>
        <p:spPr bwMode="auto">
          <a:xfrm>
            <a:off x="1076711" y="4001659"/>
            <a:ext cx="6115064" cy="368713"/>
          </a:xfrm>
          <a:prstGeom prst="rect">
            <a:avLst/>
          </a:prstGeom>
          <a:noFill/>
          <a:ln w="9525">
            <a:noFill/>
            <a:miter lim="800000"/>
            <a:headEnd/>
            <a:tailEnd/>
          </a:ln>
          <a:effectLst/>
        </p:spPr>
      </p:pic>
      <p:pic>
        <p:nvPicPr>
          <p:cNvPr id="3" name="图片 2"/>
          <p:cNvPicPr>
            <a:picLocks noChangeAspect="1"/>
          </p:cNvPicPr>
          <p:nvPr/>
        </p:nvPicPr>
        <p:blipFill>
          <a:blip r:embed="rId4"/>
          <a:stretch>
            <a:fillRect/>
          </a:stretch>
        </p:blipFill>
        <p:spPr>
          <a:xfrm>
            <a:off x="914400" y="2133396"/>
            <a:ext cx="4816811" cy="601924"/>
          </a:xfrm>
          <a:prstGeom prst="rect">
            <a:avLst/>
          </a:prstGeom>
        </p:spPr>
      </p:pic>
      <p:pic>
        <p:nvPicPr>
          <p:cNvPr id="4" name="图片 3"/>
          <p:cNvPicPr>
            <a:picLocks noChangeAspect="1"/>
          </p:cNvPicPr>
          <p:nvPr/>
        </p:nvPicPr>
        <p:blipFill>
          <a:blip r:embed="rId5"/>
          <a:stretch>
            <a:fillRect/>
          </a:stretch>
        </p:blipFill>
        <p:spPr>
          <a:xfrm>
            <a:off x="1143000" y="3007299"/>
            <a:ext cx="4047376" cy="537383"/>
          </a:xfrm>
          <a:prstGeom prst="rect">
            <a:avLst/>
          </a:prstGeom>
        </p:spPr>
      </p:pic>
      <p:sp>
        <p:nvSpPr>
          <p:cNvPr id="12" name="Rectangle 2">
            <a:extLst>
              <a:ext uri="{FF2B5EF4-FFF2-40B4-BE49-F238E27FC236}">
                <a16:creationId xmlns:a16="http://schemas.microsoft.com/office/drawing/2014/main" id="{C7DA0C14-F4E0-4A9E-ACBB-43DF794A9ED2}"/>
              </a:ext>
            </a:extLst>
          </p:cNvPr>
          <p:cNvSpPr>
            <a:spLocks noGrp="1" noChangeArrowheads="1"/>
          </p:cNvSpPr>
          <p:nvPr>
            <p:ph type="title"/>
          </p:nvPr>
        </p:nvSpPr>
        <p:spPr>
          <a:xfrm>
            <a:off x="581025" y="687388"/>
            <a:ext cx="7989888" cy="1082675"/>
          </a:xfrm>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16" dur="500"/>
                                        <p:tgtEl>
                                          <p:spTgt spid="11366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3667">
                                            <p:txEl>
                                              <p:pRg st="4" end="4"/>
                                            </p:txEl>
                                          </p:spTgt>
                                        </p:tgtEl>
                                        <p:attrNameLst>
                                          <p:attrName>style.visibility</p:attrName>
                                        </p:attrNameLst>
                                      </p:cBhvr>
                                      <p:to>
                                        <p:strVal val="visible"/>
                                      </p:to>
                                    </p:set>
                                    <p:animEffect transition="in" filter="blinds(horizontal)">
                                      <p:cBhvr>
                                        <p:cTn id="25" dur="500"/>
                                        <p:tgtEl>
                                          <p:spTgt spid="11366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3011"/>
                                        </p:tgtEl>
                                        <p:attrNameLst>
                                          <p:attrName>style.visibility</p:attrName>
                                        </p:attrNameLst>
                                      </p:cBhvr>
                                      <p:to>
                                        <p:strVal val="visible"/>
                                      </p:to>
                                    </p:set>
                                    <p:animEffect transition="in" filter="blinds(horizontal)">
                                      <p:cBhvr>
                                        <p:cTn id="30" dur="500"/>
                                        <p:tgtEl>
                                          <p:spTgt spid="430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3667">
                                            <p:txEl>
                                              <p:pRg st="6" end="6"/>
                                            </p:txEl>
                                          </p:spTgt>
                                        </p:tgtEl>
                                        <p:attrNameLst>
                                          <p:attrName>style.visibility</p:attrName>
                                        </p:attrNameLst>
                                      </p:cBhvr>
                                      <p:to>
                                        <p:strVal val="visible"/>
                                      </p:to>
                                    </p:set>
                                    <p:animEffect transition="in" filter="blinds(horizontal)">
                                      <p:cBhvr>
                                        <p:cTn id="35" dur="500"/>
                                        <p:tgtEl>
                                          <p:spTgt spid="11366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3010"/>
                                        </p:tgtEl>
                                        <p:attrNameLst>
                                          <p:attrName>style.visibility</p:attrName>
                                        </p:attrNameLst>
                                      </p:cBhvr>
                                      <p:to>
                                        <p:strVal val="visible"/>
                                      </p:to>
                                    </p:set>
                                    <p:animEffect transition="in" filter="blinds(horizontal)">
                                      <p:cBhvr>
                                        <p:cTn id="40" dur="500"/>
                                        <p:tgtEl>
                                          <p:spTgt spid="430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3667">
                                            <p:txEl>
                                              <p:pRg st="9" end="9"/>
                                            </p:txEl>
                                          </p:spTgt>
                                        </p:tgtEl>
                                        <p:attrNameLst>
                                          <p:attrName>style.visibility</p:attrName>
                                        </p:attrNameLst>
                                      </p:cBhvr>
                                      <p:to>
                                        <p:strVal val="visible"/>
                                      </p:to>
                                    </p:set>
                                    <p:animEffect transition="in" filter="blinds(horizontal)">
                                      <p:cBhvr>
                                        <p:cTn id="45" dur="500"/>
                                        <p:tgtEl>
                                          <p:spTgt spid="113667">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13667">
                                            <p:txEl>
                                              <p:pRg st="10" end="10"/>
                                            </p:txEl>
                                          </p:spTgt>
                                        </p:tgtEl>
                                        <p:attrNameLst>
                                          <p:attrName>style.visibility</p:attrName>
                                        </p:attrNameLst>
                                      </p:cBhvr>
                                      <p:to>
                                        <p:strVal val="visible"/>
                                      </p:to>
                                    </p:set>
                                    <p:animEffect transition="in" filter="blinds(horizontal)">
                                      <p:cBhvr>
                                        <p:cTn id="50" dur="500"/>
                                        <p:tgtEl>
                                          <p:spTgt spid="113667">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13667">
                                            <p:txEl>
                                              <p:pRg st="11" end="11"/>
                                            </p:txEl>
                                          </p:spTgt>
                                        </p:tgtEl>
                                        <p:attrNameLst>
                                          <p:attrName>style.visibility</p:attrName>
                                        </p:attrNameLst>
                                      </p:cBhvr>
                                      <p:to>
                                        <p:strVal val="visible"/>
                                      </p:to>
                                    </p:set>
                                    <p:animEffect transition="in" filter="blinds(horizontal)">
                                      <p:cBhvr>
                                        <p:cTn id="55" dur="500"/>
                                        <p:tgtEl>
                                          <p:spTgt spid="1136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DB691B6E-B578-42A8-B946-12EA9D5335A4}"/>
              </a:ext>
            </a:extLst>
          </p:cNvPr>
          <p:cNvSpPr txBox="1">
            <a:spLocks noChangeArrowheads="1"/>
          </p:cNvSpPr>
          <p:nvPr/>
        </p:nvSpPr>
        <p:spPr bwMode="auto">
          <a:xfrm>
            <a:off x="533400" y="1905000"/>
            <a:ext cx="8229600" cy="4197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90000"/>
              </a:lnSpc>
            </a:pPr>
            <a:r>
              <a:rPr lang="en-US" altLang="zh-CN" sz="2400" dirty="0">
                <a:ea typeface="宋体" charset="-122"/>
              </a:rPr>
              <a:t>Married women labor supply</a:t>
            </a:r>
          </a:p>
          <a:p>
            <a:pPr eaLnBrk="1" hangingPunct="1">
              <a:lnSpc>
                <a:spcPct val="90000"/>
              </a:lnSpc>
              <a:buFont typeface="Wingdings 2" panose="05020102010507070707" pitchFamily="82" charset="2"/>
              <a:buNone/>
            </a:pPr>
            <a:r>
              <a:rPr lang="en-US" altLang="zh-CN" sz="1200" i="1" dirty="0">
                <a:ea typeface="宋体" charset="-122"/>
              </a:rPr>
              <a:t>use "D:\current_teaching\econometrics_II_2\data\MROZ.DTA", clear</a:t>
            </a:r>
          </a:p>
          <a:p>
            <a:pPr eaLnBrk="1" hangingPunct="1">
              <a:lnSpc>
                <a:spcPct val="90000"/>
              </a:lnSpc>
              <a:buFont typeface="Wingdings 2" panose="05020102010507070707" pitchFamily="82" charset="2"/>
              <a:buNone/>
            </a:pPr>
            <a:r>
              <a:rPr lang="en-US" altLang="zh-CN" sz="1200" i="1" dirty="0">
                <a:ea typeface="宋体" charset="-122"/>
              </a:rPr>
              <a:t>sum hours, detail</a:t>
            </a:r>
          </a:p>
          <a:p>
            <a:pPr eaLnBrk="1" hangingPunct="1">
              <a:lnSpc>
                <a:spcPct val="90000"/>
              </a:lnSpc>
              <a:buFont typeface="Wingdings 2" panose="05020102010507070707" pitchFamily="82" charset="2"/>
              <a:buNone/>
            </a:pPr>
            <a:r>
              <a:rPr lang="en-US" altLang="zh-CN" sz="1200" i="1" dirty="0" err="1">
                <a:ea typeface="宋体" charset="-122"/>
              </a:rPr>
              <a:t>tobit</a:t>
            </a:r>
            <a:r>
              <a:rPr lang="en-US" altLang="zh-CN" sz="1200" i="1" dirty="0">
                <a:ea typeface="宋体" charset="-122"/>
              </a:rPr>
              <a:t> hours </a:t>
            </a:r>
            <a:r>
              <a:rPr lang="en-US" altLang="zh-CN" sz="1200" i="1" dirty="0" err="1">
                <a:ea typeface="宋体" charset="-122"/>
              </a:rPr>
              <a:t>nwifeinc</a:t>
            </a:r>
            <a:r>
              <a:rPr lang="en-US" altLang="zh-CN" sz="1200" i="1" dirty="0">
                <a:ea typeface="宋体" charset="-122"/>
              </a:rPr>
              <a:t> educ </a:t>
            </a:r>
            <a:r>
              <a:rPr lang="en-US" altLang="zh-CN" sz="1200" i="1" dirty="0" err="1">
                <a:ea typeface="宋体" charset="-122"/>
              </a:rPr>
              <a:t>exper</a:t>
            </a:r>
            <a:r>
              <a:rPr lang="en-US" altLang="zh-CN" sz="1200" i="1" dirty="0">
                <a:ea typeface="宋体" charset="-122"/>
              </a:rPr>
              <a:t> </a:t>
            </a:r>
            <a:r>
              <a:rPr lang="en-US" altLang="zh-CN" sz="1200" i="1" dirty="0" err="1">
                <a:ea typeface="宋体" charset="-122"/>
              </a:rPr>
              <a:t>expersq</a:t>
            </a:r>
            <a:r>
              <a:rPr lang="en-US" altLang="zh-CN" sz="1200" i="1" dirty="0">
                <a:ea typeface="宋体" charset="-122"/>
              </a:rPr>
              <a:t> age kidslt6 kidsge6, </a:t>
            </a:r>
            <a:r>
              <a:rPr lang="en-US" altLang="zh-CN" sz="1200" i="1" dirty="0" err="1">
                <a:solidFill>
                  <a:srgbClr val="FF0000"/>
                </a:solidFill>
                <a:ea typeface="宋体" charset="-122"/>
              </a:rPr>
              <a:t>ll</a:t>
            </a:r>
            <a:r>
              <a:rPr lang="en-US" altLang="zh-CN" sz="1200" i="1" dirty="0">
                <a:solidFill>
                  <a:srgbClr val="FF0000"/>
                </a:solidFill>
                <a:ea typeface="宋体" charset="-122"/>
              </a:rPr>
              <a:t>(0)</a:t>
            </a:r>
          </a:p>
          <a:p>
            <a:pPr eaLnBrk="1" hangingPunct="1">
              <a:lnSpc>
                <a:spcPct val="90000"/>
              </a:lnSpc>
            </a:pPr>
            <a:endParaRPr lang="en-US" altLang="zh-CN" sz="2200" dirty="0">
              <a:ea typeface="宋体" charset="-122"/>
            </a:endParaRPr>
          </a:p>
          <a:p>
            <a:pPr eaLnBrk="1" hangingPunct="1">
              <a:lnSpc>
                <a:spcPct val="90000"/>
              </a:lnSpc>
            </a:pPr>
            <a:endParaRPr lang="en-US" altLang="zh-CN" sz="2200" dirty="0">
              <a:ea typeface="宋体" charset="-122"/>
            </a:endParaRPr>
          </a:p>
          <a:p>
            <a:pPr marL="0" indent="0" eaLnBrk="1" hangingPunct="1">
              <a:lnSpc>
                <a:spcPct val="90000"/>
              </a:lnSpc>
              <a:buNone/>
            </a:pPr>
            <a:endParaRPr lang="en-US" altLang="zh-CN" sz="2200" dirty="0">
              <a:ea typeface="宋体" charset="-122"/>
            </a:endParaRPr>
          </a:p>
          <a:p>
            <a:pPr eaLnBrk="1" hangingPunct="1">
              <a:lnSpc>
                <a:spcPct val="90000"/>
              </a:lnSpc>
            </a:pPr>
            <a:endParaRPr lang="en-US" altLang="zh-CN" sz="2200" dirty="0">
              <a:ea typeface="宋体" charset="-122"/>
            </a:endParaRPr>
          </a:p>
          <a:p>
            <a:pPr eaLnBrk="1" hangingPunct="1">
              <a:lnSpc>
                <a:spcPct val="90000"/>
              </a:lnSpc>
            </a:pPr>
            <a:endParaRPr lang="en-US" altLang="zh-CN" sz="2200" dirty="0">
              <a:ea typeface="宋体" charset="-122"/>
            </a:endParaRPr>
          </a:p>
          <a:p>
            <a:pPr eaLnBrk="1" hangingPunct="1">
              <a:lnSpc>
                <a:spcPct val="90000"/>
              </a:lnSpc>
            </a:pPr>
            <a:endParaRPr lang="en-US" altLang="zh-CN" sz="2200" dirty="0">
              <a:ea typeface="宋体" charset="-122"/>
            </a:endParaRPr>
          </a:p>
        </p:txBody>
      </p:sp>
      <p:pic>
        <p:nvPicPr>
          <p:cNvPr id="4" name="Picture 3">
            <a:extLst>
              <a:ext uri="{FF2B5EF4-FFF2-40B4-BE49-F238E27FC236}">
                <a16:creationId xmlns:a16="http://schemas.microsoft.com/office/drawing/2014/main" id="{11299894-E420-4F93-893E-0DF166E02C12}"/>
              </a:ext>
            </a:extLst>
          </p:cNvPr>
          <p:cNvPicPr>
            <a:picLocks noChangeAspect="1" noChangeArrowheads="1"/>
          </p:cNvPicPr>
          <p:nvPr/>
        </p:nvPicPr>
        <p:blipFill>
          <a:blip r:embed="rId3"/>
          <a:srcRect/>
          <a:stretch>
            <a:fillRect/>
          </a:stretch>
        </p:blipFill>
        <p:spPr bwMode="auto">
          <a:xfrm>
            <a:off x="5334000" y="1959078"/>
            <a:ext cx="3081161" cy="1756802"/>
          </a:xfrm>
          <a:prstGeom prst="rect">
            <a:avLst/>
          </a:prstGeom>
          <a:ln>
            <a:noFill/>
          </a:ln>
          <a:effectLst>
            <a:outerShdw blurRad="292100" dist="139700" dir="2700000" algn="tl" rotWithShape="0">
              <a:srgbClr val="333333">
                <a:alpha val="65000"/>
              </a:srgbClr>
            </a:outerShdw>
          </a:effectLst>
        </p:spPr>
      </p:pic>
      <p:pic>
        <p:nvPicPr>
          <p:cNvPr id="5" name="Picture 2">
            <a:extLst>
              <a:ext uri="{FF2B5EF4-FFF2-40B4-BE49-F238E27FC236}">
                <a16:creationId xmlns:a16="http://schemas.microsoft.com/office/drawing/2014/main" id="{47BACB54-3DAC-479F-AF9B-BA05C81CA6FC}"/>
              </a:ext>
            </a:extLst>
          </p:cNvPr>
          <p:cNvPicPr>
            <a:picLocks noChangeAspect="1" noChangeArrowheads="1"/>
          </p:cNvPicPr>
          <p:nvPr/>
        </p:nvPicPr>
        <p:blipFill>
          <a:blip r:embed="rId4"/>
          <a:srcRect/>
          <a:stretch>
            <a:fillRect/>
          </a:stretch>
        </p:blipFill>
        <p:spPr bwMode="auto">
          <a:xfrm>
            <a:off x="304800" y="3505200"/>
            <a:ext cx="4587411" cy="2895600"/>
          </a:xfrm>
          <a:prstGeom prst="rect">
            <a:avLst/>
          </a:prstGeom>
          <a:ln>
            <a:noFill/>
          </a:ln>
          <a:effectLst>
            <a:outerShdw blurRad="292100" dist="139700" dir="2700000" algn="tl" rotWithShape="0">
              <a:srgbClr val="333333">
                <a:alpha val="65000"/>
              </a:srgbClr>
            </a:outerShdw>
          </a:effectLst>
        </p:spPr>
      </p:pic>
      <p:pic>
        <p:nvPicPr>
          <p:cNvPr id="6" name="Picture 2">
            <a:extLst>
              <a:ext uri="{FF2B5EF4-FFF2-40B4-BE49-F238E27FC236}">
                <a16:creationId xmlns:a16="http://schemas.microsoft.com/office/drawing/2014/main" id="{063F5344-2924-4632-A49E-54262B5EFD1B}"/>
              </a:ext>
            </a:extLst>
          </p:cNvPr>
          <p:cNvPicPr>
            <a:picLocks noChangeAspect="1" noChangeArrowheads="1"/>
          </p:cNvPicPr>
          <p:nvPr/>
        </p:nvPicPr>
        <p:blipFill>
          <a:blip r:embed="rId5" cstate="print"/>
          <a:srcRect/>
          <a:stretch>
            <a:fillRect/>
          </a:stretch>
        </p:blipFill>
        <p:spPr bwMode="auto">
          <a:xfrm>
            <a:off x="5334000" y="3843407"/>
            <a:ext cx="3406992" cy="2712976"/>
          </a:xfrm>
          <a:prstGeom prst="rect">
            <a:avLst/>
          </a:prstGeom>
          <a:ln>
            <a:noFill/>
          </a:ln>
          <a:effectLst>
            <a:outerShdw blurRad="292100" dist="139700" dir="2700000" algn="tl" rotWithShape="0">
              <a:srgbClr val="333333">
                <a:alpha val="65000"/>
              </a:srgbClr>
            </a:outerShdw>
          </a:effectLst>
        </p:spPr>
      </p:pic>
      <p:sp>
        <p:nvSpPr>
          <p:cNvPr id="7" name="矩形 6">
            <a:extLst>
              <a:ext uri="{FF2B5EF4-FFF2-40B4-BE49-F238E27FC236}">
                <a16:creationId xmlns:a16="http://schemas.microsoft.com/office/drawing/2014/main" id="{FFEEEA42-9CC4-46AC-B925-1B9639950EFD}"/>
              </a:ext>
            </a:extLst>
          </p:cNvPr>
          <p:cNvSpPr/>
          <p:nvPr/>
        </p:nvSpPr>
        <p:spPr>
          <a:xfrm>
            <a:off x="334059" y="4513720"/>
            <a:ext cx="2714644" cy="1428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1824256-312C-4266-899B-958ADEEE22E5}"/>
              </a:ext>
            </a:extLst>
          </p:cNvPr>
          <p:cNvSpPr/>
          <p:nvPr/>
        </p:nvSpPr>
        <p:spPr>
          <a:xfrm>
            <a:off x="304800" y="5199895"/>
            <a:ext cx="2714644" cy="1428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64F20F4-1927-4582-A118-B49A147E1949}"/>
              </a:ext>
            </a:extLst>
          </p:cNvPr>
          <p:cNvSpPr txBox="1"/>
          <p:nvPr/>
        </p:nvSpPr>
        <p:spPr>
          <a:xfrm>
            <a:off x="218441" y="6488668"/>
            <a:ext cx="566052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Which line is the result that we estimate using </a:t>
            </a:r>
            <a:r>
              <a:rPr lang="en-US" altLang="zh-CN" dirty="0" err="1">
                <a:latin typeface="Times New Roman" panose="02020603050405020304" pitchFamily="18" charset="0"/>
                <a:cs typeface="Times New Roman" panose="02020603050405020304" pitchFamily="18" charset="0"/>
              </a:rPr>
              <a:t>tobit</a:t>
            </a:r>
            <a:r>
              <a:rPr lang="en-US" altLang="zh-CN" dirty="0">
                <a:latin typeface="Times New Roman" panose="02020603050405020304" pitchFamily="18" charset="0"/>
                <a:cs typeface="Times New Roman" panose="02020603050405020304" pitchFamily="18" charset="0"/>
              </a:rPr>
              <a:t> model?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07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62DE4B6-6E52-469F-9BAE-AF95CADCCCA3}"/>
              </a:ext>
            </a:extLst>
          </p:cNvPr>
          <p:cNvSpPr>
            <a:spLocks noGrp="1"/>
          </p:cNvSpPr>
          <p:nvPr>
            <p:ph idx="1"/>
          </p:nvPr>
        </p:nvSpPr>
        <p:spPr>
          <a:xfrm>
            <a:off x="533400" y="2057400"/>
            <a:ext cx="8229600" cy="2420959"/>
          </a:xfrm>
        </p:spPr>
        <p:txBody>
          <a:bodyPr/>
          <a:lstStyle/>
          <a:p>
            <a:pPr>
              <a:lnSpc>
                <a:spcPct val="130000"/>
              </a:lnSpc>
            </a:pPr>
            <a:r>
              <a:rPr lang="en-US" altLang="zh-CN" sz="1400" dirty="0">
                <a:latin typeface="Times New Roman" panose="02020603050405020304" pitchFamily="18" charset="0"/>
                <a:cs typeface="Times New Roman" panose="02020603050405020304" pitchFamily="18" charset="0"/>
              </a:rPr>
              <a:t>The result of </a:t>
            </a:r>
            <a:r>
              <a:rPr lang="en-US" altLang="zh-CN" sz="1400" dirty="0" err="1">
                <a:latin typeface="Times New Roman" panose="02020603050405020304" pitchFamily="18" charset="0"/>
                <a:cs typeface="Times New Roman" panose="02020603050405020304" pitchFamily="18" charset="0"/>
              </a:rPr>
              <a:t>tobit</a:t>
            </a:r>
            <a:r>
              <a:rPr lang="en-US" altLang="zh-CN" sz="1400" dirty="0">
                <a:latin typeface="Times New Roman" panose="02020603050405020304" pitchFamily="18" charset="0"/>
                <a:cs typeface="Times New Roman" panose="02020603050405020304" pitchFamily="18" charset="0"/>
              </a:rPr>
              <a:t> model depicts the dotted line, the y*</a:t>
            </a:r>
          </a:p>
          <a:p>
            <a:pPr>
              <a:lnSpc>
                <a:spcPct val="130000"/>
              </a:lnSpc>
            </a:pPr>
            <a:r>
              <a:rPr lang="en-US" altLang="zh-CN" sz="1400" dirty="0">
                <a:latin typeface="Times New Roman" panose="02020603050405020304" pitchFamily="18" charset="0"/>
                <a:cs typeface="Times New Roman" panose="02020603050405020304" pitchFamily="18" charset="0"/>
              </a:rPr>
              <a:t>Compared with OLS</a:t>
            </a:r>
          </a:p>
          <a:p>
            <a:pPr>
              <a:lnSpc>
                <a:spcPct val="130000"/>
              </a:lnSpc>
              <a:buNone/>
            </a:pPr>
            <a:r>
              <a:rPr lang="en-US" altLang="zh-CN" sz="1100" i="1" dirty="0" err="1">
                <a:latin typeface="Times New Roman" panose="02020603050405020304" pitchFamily="18" charset="0"/>
                <a:ea typeface="宋体" charset="-122"/>
                <a:cs typeface="Times New Roman" panose="02020603050405020304" pitchFamily="18" charset="0"/>
              </a:rPr>
              <a:t>tobit</a:t>
            </a:r>
            <a:r>
              <a:rPr lang="en-US" altLang="zh-CN" sz="1100" i="1" dirty="0">
                <a:latin typeface="Times New Roman" panose="02020603050405020304" pitchFamily="18" charset="0"/>
                <a:ea typeface="宋体" charset="-122"/>
                <a:cs typeface="Times New Roman" panose="02020603050405020304" pitchFamily="18" charset="0"/>
              </a:rPr>
              <a:t> hours </a:t>
            </a:r>
            <a:r>
              <a:rPr lang="en-US" altLang="zh-CN" sz="1100" i="1" dirty="0" err="1">
                <a:latin typeface="Times New Roman" panose="02020603050405020304" pitchFamily="18" charset="0"/>
                <a:ea typeface="宋体" charset="-122"/>
                <a:cs typeface="Times New Roman" panose="02020603050405020304" pitchFamily="18" charset="0"/>
              </a:rPr>
              <a:t>nwifeinc</a:t>
            </a:r>
            <a:r>
              <a:rPr lang="en-US" altLang="zh-CN" sz="1100" i="1" dirty="0">
                <a:latin typeface="Times New Roman" panose="02020603050405020304" pitchFamily="18" charset="0"/>
                <a:ea typeface="宋体" charset="-122"/>
                <a:cs typeface="Times New Roman" panose="02020603050405020304" pitchFamily="18" charset="0"/>
              </a:rPr>
              <a:t> educ </a:t>
            </a:r>
            <a:r>
              <a:rPr lang="en-US" altLang="zh-CN" sz="1100" i="1" dirty="0" err="1">
                <a:latin typeface="Times New Roman" panose="02020603050405020304" pitchFamily="18" charset="0"/>
                <a:ea typeface="宋体" charset="-122"/>
                <a:cs typeface="Times New Roman" panose="02020603050405020304" pitchFamily="18" charset="0"/>
              </a:rPr>
              <a:t>exper</a:t>
            </a:r>
            <a:r>
              <a:rPr lang="en-US" altLang="zh-CN" sz="1100" i="1" dirty="0">
                <a:latin typeface="Times New Roman" panose="02020603050405020304" pitchFamily="18" charset="0"/>
                <a:ea typeface="宋体" charset="-122"/>
                <a:cs typeface="Times New Roman" panose="02020603050405020304" pitchFamily="18" charset="0"/>
              </a:rPr>
              <a:t> </a:t>
            </a:r>
            <a:r>
              <a:rPr lang="en-US" altLang="zh-CN" sz="1100" i="1" dirty="0" err="1">
                <a:latin typeface="Times New Roman" panose="02020603050405020304" pitchFamily="18" charset="0"/>
                <a:ea typeface="宋体" charset="-122"/>
                <a:cs typeface="Times New Roman" panose="02020603050405020304" pitchFamily="18" charset="0"/>
              </a:rPr>
              <a:t>expersq</a:t>
            </a:r>
            <a:r>
              <a:rPr lang="en-US" altLang="zh-CN" sz="1100" i="1" dirty="0">
                <a:latin typeface="Times New Roman" panose="02020603050405020304" pitchFamily="18" charset="0"/>
                <a:ea typeface="宋体" charset="-122"/>
                <a:cs typeface="Times New Roman" panose="02020603050405020304" pitchFamily="18" charset="0"/>
              </a:rPr>
              <a:t> age kidslt6 kidsge6, </a:t>
            </a:r>
            <a:r>
              <a:rPr lang="en-US" altLang="zh-CN" sz="1100" i="1" dirty="0" err="1">
                <a:latin typeface="Times New Roman" panose="02020603050405020304" pitchFamily="18" charset="0"/>
                <a:ea typeface="宋体" charset="-122"/>
                <a:cs typeface="Times New Roman" panose="02020603050405020304" pitchFamily="18" charset="0"/>
              </a:rPr>
              <a:t>ll</a:t>
            </a:r>
            <a:r>
              <a:rPr lang="en-US" altLang="zh-CN" sz="1100" i="1" dirty="0">
                <a:latin typeface="Times New Roman" panose="02020603050405020304" pitchFamily="18" charset="0"/>
                <a:ea typeface="宋体" charset="-122"/>
                <a:cs typeface="Times New Roman" panose="02020603050405020304" pitchFamily="18" charset="0"/>
              </a:rPr>
              <a:t>(0)</a:t>
            </a:r>
          </a:p>
          <a:p>
            <a:pPr>
              <a:lnSpc>
                <a:spcPct val="130000"/>
              </a:lnSpc>
              <a:buNone/>
            </a:pPr>
            <a:r>
              <a:rPr lang="en-US" altLang="zh-CN" sz="1100" i="1" dirty="0">
                <a:latin typeface="Times New Roman" panose="02020603050405020304" pitchFamily="18" charset="0"/>
                <a:ea typeface="宋体" charset="-122"/>
                <a:cs typeface="Times New Roman" panose="02020603050405020304" pitchFamily="18" charset="0"/>
              </a:rPr>
              <a:t>reg hours </a:t>
            </a:r>
            <a:r>
              <a:rPr lang="en-US" altLang="zh-CN" sz="1100" i="1" dirty="0" err="1">
                <a:latin typeface="Times New Roman" panose="02020603050405020304" pitchFamily="18" charset="0"/>
                <a:ea typeface="宋体" charset="-122"/>
                <a:cs typeface="Times New Roman" panose="02020603050405020304" pitchFamily="18" charset="0"/>
              </a:rPr>
              <a:t>nwifeinc</a:t>
            </a:r>
            <a:r>
              <a:rPr lang="en-US" altLang="zh-CN" sz="1100" i="1" dirty="0">
                <a:latin typeface="Times New Roman" panose="02020603050405020304" pitchFamily="18" charset="0"/>
                <a:ea typeface="宋体" charset="-122"/>
                <a:cs typeface="Times New Roman" panose="02020603050405020304" pitchFamily="18" charset="0"/>
              </a:rPr>
              <a:t> educ </a:t>
            </a:r>
            <a:r>
              <a:rPr lang="en-US" altLang="zh-CN" sz="1100" i="1" dirty="0" err="1">
                <a:latin typeface="Times New Roman" panose="02020603050405020304" pitchFamily="18" charset="0"/>
                <a:ea typeface="宋体" charset="-122"/>
                <a:cs typeface="Times New Roman" panose="02020603050405020304" pitchFamily="18" charset="0"/>
              </a:rPr>
              <a:t>exper</a:t>
            </a:r>
            <a:r>
              <a:rPr lang="en-US" altLang="zh-CN" sz="1100" i="1" dirty="0">
                <a:latin typeface="Times New Roman" panose="02020603050405020304" pitchFamily="18" charset="0"/>
                <a:ea typeface="宋体" charset="-122"/>
                <a:cs typeface="Times New Roman" panose="02020603050405020304" pitchFamily="18" charset="0"/>
              </a:rPr>
              <a:t> </a:t>
            </a:r>
            <a:r>
              <a:rPr lang="en-US" altLang="zh-CN" sz="1100" i="1" dirty="0" err="1">
                <a:latin typeface="Times New Roman" panose="02020603050405020304" pitchFamily="18" charset="0"/>
                <a:ea typeface="宋体" charset="-122"/>
                <a:cs typeface="Times New Roman" panose="02020603050405020304" pitchFamily="18" charset="0"/>
              </a:rPr>
              <a:t>expersq</a:t>
            </a:r>
            <a:r>
              <a:rPr lang="en-US" altLang="zh-CN" sz="1100" i="1" dirty="0">
                <a:latin typeface="Times New Roman" panose="02020603050405020304" pitchFamily="18" charset="0"/>
                <a:ea typeface="宋体" charset="-122"/>
                <a:cs typeface="Times New Roman" panose="02020603050405020304" pitchFamily="18" charset="0"/>
              </a:rPr>
              <a:t> age kidslt6 kidsge6</a:t>
            </a:r>
          </a:p>
          <a:p>
            <a:pPr lvl="1">
              <a:lnSpc>
                <a:spcPct val="130000"/>
              </a:lnSpc>
            </a:pPr>
            <a:r>
              <a:rPr lang="en-US" altLang="zh-CN" sz="1400" dirty="0">
                <a:latin typeface="Times New Roman" panose="02020603050405020304" pitchFamily="18" charset="0"/>
                <a:ea typeface="宋体" charset="-122"/>
                <a:cs typeface="Times New Roman" panose="02020603050405020304" pitchFamily="18" charset="0"/>
              </a:rPr>
              <a:t>All estimates of OLS biased towards zero.</a:t>
            </a:r>
          </a:p>
        </p:txBody>
      </p:sp>
      <p:pic>
        <p:nvPicPr>
          <p:cNvPr id="4" name="Picture 2">
            <a:extLst>
              <a:ext uri="{FF2B5EF4-FFF2-40B4-BE49-F238E27FC236}">
                <a16:creationId xmlns:a16="http://schemas.microsoft.com/office/drawing/2014/main" id="{8DB697B0-D734-4876-BC72-9224E6135F79}"/>
              </a:ext>
            </a:extLst>
          </p:cNvPr>
          <p:cNvPicPr>
            <a:picLocks noChangeAspect="1" noChangeArrowheads="1"/>
          </p:cNvPicPr>
          <p:nvPr/>
        </p:nvPicPr>
        <p:blipFill>
          <a:blip r:embed="rId2" cstate="print"/>
          <a:srcRect/>
          <a:stretch>
            <a:fillRect/>
          </a:stretch>
        </p:blipFill>
        <p:spPr bwMode="auto">
          <a:xfrm>
            <a:off x="5144173" y="1952055"/>
            <a:ext cx="3426740" cy="2226479"/>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3B110A0C-25D1-4609-AD6F-8E395505D766}"/>
              </a:ext>
            </a:extLst>
          </p:cNvPr>
          <p:cNvPicPr>
            <a:picLocks noChangeAspect="1" noChangeArrowheads="1"/>
          </p:cNvPicPr>
          <p:nvPr/>
        </p:nvPicPr>
        <p:blipFill rotWithShape="1">
          <a:blip r:embed="rId3"/>
          <a:srcRect b="17541"/>
          <a:stretch/>
        </p:blipFill>
        <p:spPr bwMode="auto">
          <a:xfrm>
            <a:off x="581025" y="4494863"/>
            <a:ext cx="2514600" cy="2133600"/>
          </a:xfrm>
          <a:prstGeom prst="rect">
            <a:avLst/>
          </a:prstGeom>
          <a:noFill/>
          <a:ln w="9525">
            <a:noFill/>
            <a:miter lim="800000"/>
            <a:headEnd/>
            <a:tailEnd/>
          </a:ln>
          <a:effectLst/>
        </p:spPr>
      </p:pic>
      <p:pic>
        <p:nvPicPr>
          <p:cNvPr id="6" name="Picture 3">
            <a:extLst>
              <a:ext uri="{FF2B5EF4-FFF2-40B4-BE49-F238E27FC236}">
                <a16:creationId xmlns:a16="http://schemas.microsoft.com/office/drawing/2014/main" id="{CF3B6D7D-2F03-430B-97F2-8D2D626D007C}"/>
              </a:ext>
            </a:extLst>
          </p:cNvPr>
          <p:cNvPicPr>
            <a:picLocks noChangeAspect="1" noChangeArrowheads="1"/>
          </p:cNvPicPr>
          <p:nvPr/>
        </p:nvPicPr>
        <p:blipFill rotWithShape="1">
          <a:blip r:embed="rId4"/>
          <a:srcRect t="39800"/>
          <a:stretch/>
        </p:blipFill>
        <p:spPr bwMode="auto">
          <a:xfrm>
            <a:off x="5144173" y="4782200"/>
            <a:ext cx="3228976" cy="2021838"/>
          </a:xfrm>
          <a:prstGeom prst="rect">
            <a:avLst/>
          </a:prstGeom>
          <a:noFill/>
          <a:ln w="9525">
            <a:noFill/>
            <a:miter lim="800000"/>
            <a:headEnd/>
            <a:tailEnd/>
          </a:ln>
          <a:effectLst/>
        </p:spPr>
      </p:pic>
      <p:pic>
        <p:nvPicPr>
          <p:cNvPr id="7" name="Picture 3">
            <a:extLst>
              <a:ext uri="{FF2B5EF4-FFF2-40B4-BE49-F238E27FC236}">
                <a16:creationId xmlns:a16="http://schemas.microsoft.com/office/drawing/2014/main" id="{6F459954-E6ED-4FFC-8E14-988BC8EB4198}"/>
              </a:ext>
            </a:extLst>
          </p:cNvPr>
          <p:cNvPicPr>
            <a:picLocks noChangeAspect="1" noChangeArrowheads="1"/>
          </p:cNvPicPr>
          <p:nvPr/>
        </p:nvPicPr>
        <p:blipFill rotWithShape="1">
          <a:blip r:embed="rId4"/>
          <a:srcRect b="90665"/>
          <a:stretch/>
        </p:blipFill>
        <p:spPr bwMode="auto">
          <a:xfrm>
            <a:off x="5144173" y="4482375"/>
            <a:ext cx="3228976" cy="313521"/>
          </a:xfrm>
          <a:prstGeom prst="rect">
            <a:avLst/>
          </a:prstGeom>
          <a:noFill/>
          <a:ln w="9525">
            <a:noFill/>
            <a:miter lim="800000"/>
            <a:headEnd/>
            <a:tailEnd/>
          </a:ln>
          <a:effectLst/>
        </p:spPr>
      </p:pic>
    </p:spTree>
    <p:extLst>
      <p:ext uri="{BB962C8B-B14F-4D97-AF65-F5344CB8AC3E}">
        <p14:creationId xmlns:p14="http://schemas.microsoft.com/office/powerpoint/2010/main" val="183459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DF324E9D-5746-498A-B271-92AF374F6E5D}"/>
              </a:ext>
            </a:extLst>
          </p:cNvPr>
          <p:cNvSpPr txBox="1">
            <a:spLocks noChangeArrowheads="1"/>
          </p:cNvSpPr>
          <p:nvPr/>
        </p:nvSpPr>
        <p:spPr bwMode="auto">
          <a:xfrm>
            <a:off x="455585" y="1876557"/>
            <a:ext cx="8115328" cy="548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eaLnBrk="1" hangingPunct="1"/>
            <a:r>
              <a:rPr lang="en-US" altLang="zh-CN" sz="1400" b="1" dirty="0">
                <a:latin typeface="Times New Roman" panose="02020603050405020304" pitchFamily="18" charset="0"/>
                <a:ea typeface="宋体" charset="-122"/>
                <a:cs typeface="Times New Roman" panose="02020603050405020304" pitchFamily="18" charset="0"/>
              </a:rPr>
              <a:t>Interpretation of Model</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Y* = b</a:t>
            </a:r>
            <a:r>
              <a:rPr lang="en-US" altLang="zh-CN" sz="1400" baseline="-25000" dirty="0">
                <a:latin typeface="Times New Roman" panose="02020603050405020304" pitchFamily="18" charset="0"/>
                <a:ea typeface="宋体" charset="-122"/>
                <a:cs typeface="Times New Roman" panose="02020603050405020304" pitchFamily="18" charset="0"/>
              </a:rPr>
              <a:t>0</a:t>
            </a:r>
            <a:r>
              <a:rPr lang="en-US" altLang="zh-CN" sz="1400" dirty="0">
                <a:latin typeface="Times New Roman" panose="02020603050405020304" pitchFamily="18" charset="0"/>
                <a:ea typeface="宋体" charset="-122"/>
                <a:cs typeface="Times New Roman" panose="02020603050405020304" pitchFamily="18" charset="0"/>
              </a:rPr>
              <a:t>+ b</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 X + e</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Y = 0      if      -</a:t>
            </a:r>
            <a:r>
              <a:rPr lang="en-US" altLang="zh-CN" sz="1400" dirty="0">
                <a:latin typeface="Times New Roman" panose="02020603050405020304" pitchFamily="18" charset="0"/>
                <a:ea typeface="宋体" charset="-122"/>
                <a:cs typeface="Times New Roman" panose="02020603050405020304" pitchFamily="18" charset="0"/>
                <a:sym typeface="Symbol" pitchFamily="18" charset="2"/>
              </a:rPr>
              <a:t> &lt;</a:t>
            </a:r>
            <a:r>
              <a:rPr lang="en-US" altLang="zh-CN" sz="1400" dirty="0">
                <a:latin typeface="Times New Roman" panose="02020603050405020304" pitchFamily="18" charset="0"/>
                <a:ea typeface="宋体" charset="-122"/>
                <a:cs typeface="Times New Roman" panose="02020603050405020304" pitchFamily="18" charset="0"/>
              </a:rPr>
              <a:t> Y* </a:t>
            </a:r>
            <a:r>
              <a:rPr lang="en-US" altLang="zh-CN" sz="1400" dirty="0">
                <a:latin typeface="Times New Roman" panose="02020603050405020304" pitchFamily="18" charset="0"/>
                <a:ea typeface="宋体" charset="-122"/>
                <a:cs typeface="Times New Roman" panose="02020603050405020304" pitchFamily="18" charset="0"/>
                <a:sym typeface="Symbol" pitchFamily="18" charset="2"/>
              </a:rPr>
              <a:t></a:t>
            </a:r>
            <a:r>
              <a:rPr lang="en-US" altLang="zh-CN" sz="1400" dirty="0">
                <a:latin typeface="Times New Roman" panose="02020603050405020304" pitchFamily="18" charset="0"/>
                <a:ea typeface="宋体" charset="-122"/>
                <a:cs typeface="Times New Roman" panose="02020603050405020304" pitchFamily="18" charset="0"/>
              </a:rPr>
              <a:t> 0</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Y = Y*    if       0 &lt;</a:t>
            </a:r>
            <a:r>
              <a:rPr lang="en-US" altLang="zh-CN" sz="1400" dirty="0">
                <a:latin typeface="Times New Roman" panose="02020603050405020304" pitchFamily="18" charset="0"/>
                <a:ea typeface="宋体" charset="-122"/>
                <a:cs typeface="Times New Roman" panose="02020603050405020304" pitchFamily="18" charset="0"/>
                <a:sym typeface="Symbol" pitchFamily="18" charset="2"/>
              </a:rPr>
              <a:t> Y*</a:t>
            </a:r>
            <a:r>
              <a:rPr lang="en-US" altLang="zh-CN" sz="1400" dirty="0">
                <a:latin typeface="Times New Roman" panose="02020603050405020304" pitchFamily="18" charset="0"/>
                <a:ea typeface="宋体" charset="-122"/>
                <a:cs typeface="Times New Roman" panose="02020603050405020304" pitchFamily="18" charset="0"/>
              </a:rPr>
              <a:t> &lt; +</a:t>
            </a:r>
            <a:r>
              <a:rPr lang="en-US" altLang="zh-CN" sz="1400" dirty="0">
                <a:latin typeface="Times New Roman" panose="02020603050405020304" pitchFamily="18" charset="0"/>
                <a:ea typeface="宋体" charset="-122"/>
                <a:cs typeface="Times New Roman" panose="02020603050405020304" pitchFamily="18" charset="0"/>
                <a:sym typeface="Symbol" pitchFamily="18" charset="2"/>
              </a:rPr>
              <a:t> </a:t>
            </a:r>
            <a:endParaRPr lang="en-US" altLang="zh-CN" sz="1400" dirty="0">
              <a:latin typeface="Times New Roman" panose="02020603050405020304" pitchFamily="18" charset="0"/>
              <a:ea typeface="宋体" charset="-122"/>
              <a:cs typeface="Times New Roman" panose="02020603050405020304" pitchFamily="18" charset="0"/>
            </a:endParaRPr>
          </a:p>
          <a:p>
            <a:pPr eaLnBrk="1" hangingPunct="1"/>
            <a:r>
              <a:rPr lang="en-US" altLang="zh-CN" sz="1600" dirty="0">
                <a:latin typeface="Times New Roman" panose="02020603050405020304" pitchFamily="18" charset="0"/>
                <a:ea typeface="宋体" charset="-122"/>
                <a:cs typeface="Times New Roman" panose="02020603050405020304" pitchFamily="18" charset="0"/>
              </a:rPr>
              <a:t>the marginal effect of x on </a:t>
            </a:r>
            <a:r>
              <a:rPr lang="en-US" altLang="zh-CN" sz="1600" i="1" dirty="0">
                <a:latin typeface="Times New Roman" panose="02020603050405020304" pitchFamily="18" charset="0"/>
                <a:ea typeface="宋体" charset="-122"/>
                <a:cs typeface="Times New Roman" panose="02020603050405020304" pitchFamily="18" charset="0"/>
              </a:rPr>
              <a:t>y</a:t>
            </a:r>
            <a:r>
              <a:rPr lang="en-US" altLang="zh-CN" sz="1600" dirty="0">
                <a:latin typeface="Times New Roman" panose="02020603050405020304" pitchFamily="18" charset="0"/>
                <a:ea typeface="宋体" charset="-122"/>
                <a:cs typeface="Times New Roman" panose="02020603050405020304" pitchFamily="18" charset="0"/>
              </a:rPr>
              <a:t>*: coefficient b</a:t>
            </a:r>
            <a:r>
              <a:rPr lang="en-US" altLang="zh-CN" sz="1600" baseline="-25000" dirty="0">
                <a:latin typeface="Times New Roman" panose="02020603050405020304" pitchFamily="18" charset="0"/>
                <a:ea typeface="宋体" charset="-122"/>
                <a:cs typeface="Times New Roman" panose="02020603050405020304" pitchFamily="18" charset="0"/>
              </a:rPr>
              <a:t>1</a:t>
            </a:r>
            <a:r>
              <a:rPr lang="en-US" altLang="zh-CN" sz="1600" dirty="0">
                <a:latin typeface="Times New Roman" panose="02020603050405020304" pitchFamily="18" charset="0"/>
                <a:ea typeface="宋体" charset="-122"/>
                <a:cs typeface="Times New Roman" panose="02020603050405020304" pitchFamily="18" charset="0"/>
              </a:rPr>
              <a:t> </a:t>
            </a:r>
          </a:p>
          <a:p>
            <a:pPr eaLnBrk="1" hangingPunct="1"/>
            <a:r>
              <a:rPr lang="en-US" altLang="zh-CN" sz="1600" dirty="0">
                <a:latin typeface="Times New Roman" panose="02020603050405020304" pitchFamily="18" charset="0"/>
                <a:ea typeface="宋体" charset="-122"/>
                <a:cs typeface="Times New Roman" panose="02020603050405020304" pitchFamily="18" charset="0"/>
              </a:rPr>
              <a:t>the marginal effect of x on </a:t>
            </a:r>
            <a:r>
              <a:rPr lang="en-US" altLang="zh-CN" sz="1600" i="1" dirty="0">
                <a:latin typeface="Times New Roman" panose="02020603050405020304" pitchFamily="18" charset="0"/>
                <a:ea typeface="宋体" charset="-122"/>
                <a:cs typeface="Times New Roman" panose="02020603050405020304" pitchFamily="18" charset="0"/>
              </a:rPr>
              <a:t>y </a:t>
            </a:r>
            <a:r>
              <a:rPr lang="en-US" altLang="zh-CN" sz="1600" dirty="0">
                <a:latin typeface="Times New Roman" panose="02020603050405020304" pitchFamily="18" charset="0"/>
                <a:ea typeface="宋体" charset="-122"/>
                <a:cs typeface="Times New Roman" panose="02020603050405020304" pitchFamily="18" charset="0"/>
              </a:rPr>
              <a:t>is</a:t>
            </a:r>
          </a:p>
          <a:p>
            <a:pPr eaLnBrk="1" hangingPunct="1"/>
            <a:endParaRPr lang="en-US" altLang="zh-CN" sz="1600" dirty="0">
              <a:latin typeface="Times New Roman" panose="02020603050405020304" pitchFamily="18" charset="0"/>
              <a:ea typeface="宋体" charset="-122"/>
              <a:cs typeface="Times New Roman" panose="02020603050405020304" pitchFamily="18" charset="0"/>
            </a:endParaRPr>
          </a:p>
          <a:p>
            <a:pPr eaLnBrk="1" hangingPunct="1"/>
            <a:endParaRPr lang="en-US" altLang="zh-CN" sz="1600" dirty="0">
              <a:latin typeface="Times New Roman" panose="02020603050405020304" pitchFamily="18" charset="0"/>
              <a:ea typeface="宋体" charset="-122"/>
              <a:cs typeface="Times New Roman" panose="02020603050405020304" pitchFamily="18" charset="0"/>
            </a:endParaRP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Smaller than b</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 (absolute value</a:t>
            </a:r>
            <a:r>
              <a:rPr lang="zh-CN" altLang="en-US" sz="1400"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 there the solid line</a:t>
            </a:r>
          </a:p>
          <a:p>
            <a:pPr eaLnBrk="1" hangingPunct="1"/>
            <a:endParaRPr lang="en-US" altLang="zh-CN" dirty="0">
              <a:latin typeface="Times New Roman" panose="02020603050405020304" pitchFamily="18" charset="0"/>
              <a:ea typeface="宋体" charset="-122"/>
              <a:cs typeface="Times New Roman" panose="02020603050405020304" pitchFamily="18" charset="0"/>
            </a:endParaRPr>
          </a:p>
          <a:p>
            <a:pPr eaLnBrk="1" hangingPunct="1">
              <a:buFont typeface="Wingdings 2" panose="05020102010507070707" pitchFamily="82" charset="2"/>
              <a:buNone/>
            </a:pPr>
            <a:endParaRPr lang="en-US" altLang="zh-CN" dirty="0">
              <a:latin typeface="Times New Roman" panose="02020603050405020304" pitchFamily="18" charset="0"/>
              <a:ea typeface="宋体" charset="-122"/>
              <a:cs typeface="Times New Roman" panose="02020603050405020304" pitchFamily="18" charset="0"/>
            </a:endParaRPr>
          </a:p>
          <a:p>
            <a:pPr eaLnBrk="1" hangingPunct="1"/>
            <a:endParaRPr lang="en-US" altLang="zh-CN" dirty="0">
              <a:latin typeface="Times New Roman" panose="02020603050405020304" pitchFamily="18" charset="0"/>
              <a:ea typeface="宋体" charset="-122"/>
              <a:cs typeface="Times New Roman" panose="02020603050405020304" pitchFamily="18" charset="0"/>
            </a:endParaRPr>
          </a:p>
          <a:p>
            <a:pPr eaLnBrk="1" hangingPunct="1">
              <a:buFont typeface="Wingdings 2" panose="05020102010507070707" pitchFamily="82" charset="2"/>
              <a:buNone/>
            </a:pPr>
            <a:endParaRPr lang="en-US" altLang="zh-CN" sz="2400" dirty="0">
              <a:latin typeface="Times New Roman" panose="02020603050405020304" pitchFamily="18" charset="0"/>
              <a:ea typeface="宋体" charset="-122"/>
              <a:cs typeface="Times New Roman" panose="02020603050405020304" pitchFamily="18" charset="0"/>
            </a:endParaRPr>
          </a:p>
        </p:txBody>
      </p:sp>
      <p:pic>
        <p:nvPicPr>
          <p:cNvPr id="4" name="Picture 3">
            <a:extLst>
              <a:ext uri="{FF2B5EF4-FFF2-40B4-BE49-F238E27FC236}">
                <a16:creationId xmlns:a16="http://schemas.microsoft.com/office/drawing/2014/main" id="{A0390DAF-FBEF-4D55-A15E-9C49209E9F08}"/>
              </a:ext>
            </a:extLst>
          </p:cNvPr>
          <p:cNvPicPr>
            <a:picLocks noChangeAspect="1" noChangeArrowheads="1"/>
          </p:cNvPicPr>
          <p:nvPr/>
        </p:nvPicPr>
        <p:blipFill>
          <a:blip r:embed="rId2" cstate="print"/>
          <a:srcRect/>
          <a:stretch>
            <a:fillRect/>
          </a:stretch>
        </p:blipFill>
        <p:spPr bwMode="auto">
          <a:xfrm>
            <a:off x="685800" y="4334140"/>
            <a:ext cx="5304979" cy="568078"/>
          </a:xfrm>
          <a:prstGeom prst="rect">
            <a:avLst/>
          </a:prstGeom>
          <a:noFill/>
          <a:ln w="9525">
            <a:noFill/>
            <a:miter lim="800000"/>
            <a:headEnd/>
            <a:tailEnd/>
          </a:ln>
          <a:effectLst/>
        </p:spPr>
      </p:pic>
      <p:pic>
        <p:nvPicPr>
          <p:cNvPr id="5" name="Picture 2">
            <a:extLst>
              <a:ext uri="{FF2B5EF4-FFF2-40B4-BE49-F238E27FC236}">
                <a16:creationId xmlns:a16="http://schemas.microsoft.com/office/drawing/2014/main" id="{F76F5A12-B051-45D4-B00E-ECAB3EABAC8A}"/>
              </a:ext>
            </a:extLst>
          </p:cNvPr>
          <p:cNvPicPr>
            <a:picLocks noChangeAspect="1" noChangeArrowheads="1"/>
          </p:cNvPicPr>
          <p:nvPr/>
        </p:nvPicPr>
        <p:blipFill>
          <a:blip r:embed="rId3" cstate="print"/>
          <a:srcRect/>
          <a:stretch>
            <a:fillRect/>
          </a:stretch>
        </p:blipFill>
        <p:spPr bwMode="auto">
          <a:xfrm>
            <a:off x="6096000" y="1905000"/>
            <a:ext cx="2435300" cy="19392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905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Introduction</a:t>
            </a:r>
            <a:endParaRPr lang="zh-CN" altLang="zh-CN" b="1" dirty="0">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1C94D8E7-0104-401A-A777-AFEA3A3A2207}"/>
              </a:ext>
            </a:extLst>
          </p:cNvPr>
          <p:cNvSpPr txBox="1">
            <a:spLocks noChangeArrowheads="1"/>
          </p:cNvSpPr>
          <p:nvPr/>
        </p:nvSpPr>
        <p:spPr bwMode="auto">
          <a:xfrm>
            <a:off x="685800" y="1905000"/>
            <a:ext cx="7948640" cy="454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600" dirty="0">
                <a:latin typeface="Times New Roman" panose="02020603050405020304" pitchFamily="18" charset="0"/>
                <a:cs typeface="Times New Roman" panose="02020603050405020304" pitchFamily="18" charset="0"/>
              </a:rPr>
              <a:t>Question</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Whether you attend graduate school?</a:t>
            </a:r>
          </a:p>
          <a:p>
            <a:pPr eaLnBrk="1" hangingPunct="1">
              <a:lnSpc>
                <a:spcPct val="150000"/>
              </a:lnSpc>
            </a:pPr>
            <a:r>
              <a:rPr lang="en-US" altLang="zh-CN" sz="1600" dirty="0">
                <a:latin typeface="Times New Roman" panose="02020603050405020304" pitchFamily="18" charset="0"/>
                <a:cs typeface="Times New Roman" panose="02020603050405020304" pitchFamily="18" charset="0"/>
              </a:rPr>
              <a:t>Binary choice model</a:t>
            </a:r>
          </a:p>
          <a:p>
            <a:pPr marL="612775" lvl="2" indent="-342900" eaLnBrk="1" hangingPunct="1">
              <a:lnSpc>
                <a:spcPct val="150000"/>
              </a:lnSpc>
              <a:buFontTx/>
              <a:buChar char="•"/>
            </a:pPr>
            <a:r>
              <a:rPr lang="en-US" altLang="zh-CN" dirty="0">
                <a:latin typeface="Times New Roman" panose="02020603050405020304" pitchFamily="18" charset="0"/>
                <a:cs typeface="Times New Roman" panose="02020603050405020304" pitchFamily="18" charset="0"/>
              </a:rPr>
              <a:t>Using binary variable to depict whether you attend graduate school; Unlike the OLS case, the y takes from –infinity to + infinity</a:t>
            </a:r>
          </a:p>
          <a:p>
            <a:pPr marL="342900" lvl="1" indent="-342900" eaLnBrk="1" hangingPunct="1">
              <a:lnSpc>
                <a:spcPct val="150000"/>
              </a:lnSpc>
              <a:buFontTx/>
              <a:buChar char="•"/>
            </a:pPr>
            <a:r>
              <a:rPr lang="en-US" altLang="zh-CN" dirty="0">
                <a:latin typeface="Times New Roman" panose="02020603050405020304" pitchFamily="18" charset="0"/>
                <a:cs typeface="Times New Roman" panose="02020603050405020304" pitchFamily="18" charset="0"/>
              </a:rPr>
              <a:t>More complicated cases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Multinomial Choice: location - Domestic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US? UK?</a:t>
            </a:r>
          </a:p>
          <a:p>
            <a:pPr lvl="2" eaLnBrk="1" hangingPunct="1">
              <a:lnSpc>
                <a:spcPct val="150000"/>
              </a:lnSpc>
            </a:pPr>
            <a:r>
              <a:rPr lang="en-US" altLang="zh-CN" sz="1600" dirty="0">
                <a:latin typeface="Times New Roman" panose="02020603050405020304" pitchFamily="18" charset="0"/>
                <a:cs typeface="Times New Roman" panose="02020603050405020304" pitchFamily="18" charset="0"/>
              </a:rPr>
              <a:t>Multinomial logit model</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Ordinal Choice: Domestic schools - Top2? 985? 211?</a:t>
            </a:r>
          </a:p>
          <a:p>
            <a:pPr lvl="2" eaLnBrk="1" hangingPunct="1">
              <a:lnSpc>
                <a:spcPct val="150000"/>
              </a:lnSpc>
            </a:pPr>
            <a:r>
              <a:rPr lang="en-US" altLang="zh-CN" sz="1600" dirty="0">
                <a:latin typeface="Times New Roman" panose="02020603050405020304" pitchFamily="18" charset="0"/>
                <a:cs typeface="Times New Roman" panose="02020603050405020304" pitchFamily="18" charset="0"/>
              </a:rPr>
              <a:t>Ordinal logit model</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40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DF324E9D-5746-498A-B271-92AF374F6E5D}"/>
              </a:ext>
            </a:extLst>
          </p:cNvPr>
          <p:cNvSpPr txBox="1">
            <a:spLocks noChangeArrowheads="1"/>
          </p:cNvSpPr>
          <p:nvPr/>
        </p:nvSpPr>
        <p:spPr bwMode="auto">
          <a:xfrm>
            <a:off x="302780" y="2438400"/>
            <a:ext cx="8115328" cy="35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600" dirty="0">
                <a:latin typeface="Times New Roman" panose="02020603050405020304" pitchFamily="18" charset="0"/>
                <a:ea typeface="宋体" charset="-122"/>
                <a:cs typeface="Times New Roman" panose="02020603050405020304" pitchFamily="18" charset="0"/>
              </a:rPr>
              <a:t>the marginal effect of x on </a:t>
            </a:r>
            <a:r>
              <a:rPr lang="en-US" altLang="zh-CN" sz="1600" i="1" dirty="0">
                <a:latin typeface="Times New Roman" panose="02020603050405020304" pitchFamily="18" charset="0"/>
                <a:ea typeface="宋体" charset="-122"/>
                <a:cs typeface="Times New Roman" panose="02020603050405020304" pitchFamily="18" charset="0"/>
              </a:rPr>
              <a:t>y </a:t>
            </a:r>
            <a:r>
              <a:rPr lang="en-US" altLang="zh-CN" sz="1600" dirty="0">
                <a:latin typeface="Times New Roman" panose="02020603050405020304" pitchFamily="18" charset="0"/>
                <a:ea typeface="宋体" charset="-122"/>
                <a:cs typeface="Times New Roman" panose="02020603050405020304" pitchFamily="18" charset="0"/>
              </a:rPr>
              <a:t>given</a:t>
            </a:r>
            <a:r>
              <a:rPr lang="en-US" altLang="zh-CN" sz="1600" i="1" dirty="0">
                <a:latin typeface="Times New Roman" panose="02020603050405020304" pitchFamily="18" charset="0"/>
                <a:ea typeface="宋体" charset="-122"/>
                <a:cs typeface="Times New Roman" panose="02020603050405020304" pitchFamily="18" charset="0"/>
              </a:rPr>
              <a:t> y&gt;0</a:t>
            </a:r>
          </a:p>
          <a:p>
            <a:pPr eaLnBrk="1" hangingPunct="1"/>
            <a:endParaRPr lang="en-US" altLang="zh-CN" sz="1600" i="1" dirty="0">
              <a:latin typeface="Times New Roman" panose="02020603050405020304" pitchFamily="18" charset="0"/>
              <a:ea typeface="宋体" charset="-122"/>
              <a:cs typeface="Times New Roman" panose="02020603050405020304" pitchFamily="18" charset="0"/>
            </a:endParaRPr>
          </a:p>
          <a:p>
            <a:pPr eaLnBrk="1" hangingPunct="1"/>
            <a:endParaRPr lang="en-US" altLang="zh-CN" sz="1600" i="1" dirty="0">
              <a:latin typeface="Times New Roman" panose="02020603050405020304" pitchFamily="18" charset="0"/>
              <a:ea typeface="宋体" charset="-122"/>
              <a:cs typeface="Times New Roman" panose="02020603050405020304" pitchFamily="18" charset="0"/>
            </a:endParaRPr>
          </a:p>
          <a:p>
            <a:pPr lvl="1" eaLnBrk="1" hangingPunct="1"/>
            <a:endParaRPr lang="en-US" altLang="zh-CN" i="1" dirty="0">
              <a:latin typeface="Times New Roman" panose="02020603050405020304" pitchFamily="18" charset="0"/>
              <a:ea typeface="宋体" charset="-122"/>
              <a:cs typeface="Times New Roman" panose="02020603050405020304" pitchFamily="18" charset="0"/>
            </a:endParaRP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It is also Smaller than b</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 (absolute value</a:t>
            </a:r>
            <a:r>
              <a:rPr lang="zh-CN" altLang="en-US" sz="1400"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 there the solid line</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Why does not it equal b1 ?Because when y&gt;0,</a:t>
            </a:r>
            <a:r>
              <a:rPr lang="zh-CN" altLang="en-US" sz="1400" dirty="0">
                <a:latin typeface="Times New Roman" panose="02020603050405020304" pitchFamily="18" charset="0"/>
                <a:ea typeface="宋体" charset="-122"/>
                <a:cs typeface="Times New Roman" panose="02020603050405020304" pitchFamily="18" charset="0"/>
              </a:rPr>
              <a:t> </a:t>
            </a:r>
            <a:r>
              <a:rPr lang="en-US" altLang="zh-CN" sz="1400" dirty="0">
                <a:latin typeface="Times New Roman" panose="02020603050405020304" pitchFamily="18" charset="0"/>
                <a:ea typeface="宋体" charset="-122"/>
                <a:cs typeface="Times New Roman" panose="02020603050405020304" pitchFamily="18" charset="0"/>
              </a:rPr>
              <a:t>y equals y*</a:t>
            </a:r>
            <a:r>
              <a:rPr lang="zh-CN" altLang="en-US" sz="1400" dirty="0">
                <a:latin typeface="Times New Roman" panose="02020603050405020304" pitchFamily="18" charset="0"/>
                <a:ea typeface="宋体" charset="-122"/>
                <a:cs typeface="Times New Roman" panose="02020603050405020304" pitchFamily="18" charset="0"/>
              </a:rPr>
              <a:t>？</a:t>
            </a:r>
            <a:endParaRPr lang="en-US" altLang="zh-CN" sz="1400" dirty="0">
              <a:latin typeface="Times New Roman" panose="02020603050405020304" pitchFamily="18" charset="0"/>
              <a:ea typeface="宋体" charset="-122"/>
              <a:cs typeface="Times New Roman" panose="02020603050405020304" pitchFamily="18" charset="0"/>
            </a:endParaRP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Even if y=y* under the condition that y&gt;0, b</a:t>
            </a:r>
            <a:r>
              <a:rPr lang="en-US" altLang="zh-CN" sz="1400" baseline="-25000" dirty="0">
                <a:latin typeface="Times New Roman" panose="02020603050405020304" pitchFamily="18" charset="0"/>
                <a:ea typeface="宋体" charset="-122"/>
                <a:cs typeface="Times New Roman" panose="02020603050405020304" pitchFamily="18" charset="0"/>
              </a:rPr>
              <a:t>1 </a:t>
            </a:r>
            <a:r>
              <a:rPr lang="en-US" altLang="zh-CN" sz="1400" dirty="0">
                <a:latin typeface="Times New Roman" panose="02020603050405020304" pitchFamily="18" charset="0"/>
                <a:ea typeface="宋体" charset="-122"/>
                <a:cs typeface="Times New Roman" panose="02020603050405020304" pitchFamily="18" charset="0"/>
              </a:rPr>
              <a:t>is the average effect of x on all y*, but the estimate here is the effect of x on y* &gt;0</a:t>
            </a:r>
          </a:p>
          <a:p>
            <a:pPr eaLnBrk="1" hangingPunct="1">
              <a:buFont typeface="Wingdings 2" panose="05020102010507070707" pitchFamily="82" charset="2"/>
              <a:buNone/>
            </a:pPr>
            <a:endParaRPr lang="en-US" altLang="zh-CN" dirty="0">
              <a:latin typeface="Times New Roman" panose="02020603050405020304" pitchFamily="18" charset="0"/>
              <a:ea typeface="宋体" charset="-122"/>
              <a:cs typeface="Times New Roman" panose="02020603050405020304" pitchFamily="18" charset="0"/>
            </a:endParaRPr>
          </a:p>
          <a:p>
            <a:pPr eaLnBrk="1" hangingPunct="1"/>
            <a:endParaRPr lang="en-US" altLang="zh-CN" dirty="0">
              <a:latin typeface="Times New Roman" panose="02020603050405020304" pitchFamily="18" charset="0"/>
              <a:ea typeface="宋体" charset="-122"/>
              <a:cs typeface="Times New Roman" panose="02020603050405020304" pitchFamily="18" charset="0"/>
            </a:endParaRPr>
          </a:p>
          <a:p>
            <a:pPr eaLnBrk="1" hangingPunct="1">
              <a:buFont typeface="Wingdings 2" panose="05020102010507070707" pitchFamily="82" charset="2"/>
              <a:buNone/>
            </a:pPr>
            <a:endParaRPr lang="en-US" altLang="zh-CN" sz="2400" dirty="0">
              <a:latin typeface="Times New Roman" panose="02020603050405020304" pitchFamily="18" charset="0"/>
              <a:ea typeface="宋体" charset="-122"/>
              <a:cs typeface="Times New Roman" panose="02020603050405020304" pitchFamily="18" charset="0"/>
            </a:endParaRPr>
          </a:p>
        </p:txBody>
      </p:sp>
      <p:pic>
        <p:nvPicPr>
          <p:cNvPr id="5" name="Picture 2">
            <a:extLst>
              <a:ext uri="{FF2B5EF4-FFF2-40B4-BE49-F238E27FC236}">
                <a16:creationId xmlns:a16="http://schemas.microsoft.com/office/drawing/2014/main" id="{F76F5A12-B051-45D4-B00E-ECAB3EABAC8A}"/>
              </a:ext>
            </a:extLst>
          </p:cNvPr>
          <p:cNvPicPr>
            <a:picLocks noChangeAspect="1" noChangeArrowheads="1"/>
          </p:cNvPicPr>
          <p:nvPr/>
        </p:nvPicPr>
        <p:blipFill>
          <a:blip r:embed="rId2" cstate="print"/>
          <a:srcRect/>
          <a:stretch>
            <a:fillRect/>
          </a:stretch>
        </p:blipFill>
        <p:spPr bwMode="auto">
          <a:xfrm>
            <a:off x="6172200" y="2133600"/>
            <a:ext cx="2435300" cy="1939221"/>
          </a:xfrm>
          <a:prstGeom prst="rect">
            <a:avLst/>
          </a:prstGeom>
          <a:ln>
            <a:noFill/>
          </a:ln>
          <a:effectLst>
            <a:outerShdw blurRad="292100" dist="139700" dir="2700000" algn="tl" rotWithShape="0">
              <a:srgbClr val="333333">
                <a:alpha val="65000"/>
              </a:srgbClr>
            </a:outerShdw>
          </a:effectLst>
        </p:spPr>
      </p:pic>
      <p:pic>
        <p:nvPicPr>
          <p:cNvPr id="6" name="Picture 2">
            <a:extLst>
              <a:ext uri="{FF2B5EF4-FFF2-40B4-BE49-F238E27FC236}">
                <a16:creationId xmlns:a16="http://schemas.microsoft.com/office/drawing/2014/main" id="{108BECB5-3562-4E90-B05B-45978E963FDB}"/>
              </a:ext>
            </a:extLst>
          </p:cNvPr>
          <p:cNvPicPr>
            <a:picLocks noChangeAspect="1" noChangeArrowheads="1"/>
          </p:cNvPicPr>
          <p:nvPr/>
        </p:nvPicPr>
        <p:blipFill>
          <a:blip r:embed="rId3"/>
          <a:srcRect/>
          <a:stretch>
            <a:fillRect/>
          </a:stretch>
        </p:blipFill>
        <p:spPr bwMode="auto">
          <a:xfrm>
            <a:off x="340909" y="2626093"/>
            <a:ext cx="5605473" cy="364160"/>
          </a:xfrm>
          <a:prstGeom prst="rect">
            <a:avLst/>
          </a:prstGeom>
          <a:noFill/>
          <a:ln w="9525">
            <a:noFill/>
            <a:miter lim="800000"/>
            <a:headEnd/>
            <a:tailEnd/>
          </a:ln>
          <a:effectLst/>
        </p:spPr>
      </p:pic>
      <p:pic>
        <p:nvPicPr>
          <p:cNvPr id="7" name="Picture 2">
            <a:extLst>
              <a:ext uri="{FF2B5EF4-FFF2-40B4-BE49-F238E27FC236}">
                <a16:creationId xmlns:a16="http://schemas.microsoft.com/office/drawing/2014/main" id="{38C75B04-4273-49BD-BFC4-FCACBC82CF79}"/>
              </a:ext>
            </a:extLst>
          </p:cNvPr>
          <p:cNvPicPr>
            <a:picLocks noChangeAspect="1" noChangeArrowheads="1"/>
          </p:cNvPicPr>
          <p:nvPr/>
        </p:nvPicPr>
        <p:blipFill>
          <a:blip r:embed="rId4"/>
          <a:srcRect/>
          <a:stretch>
            <a:fillRect/>
          </a:stretch>
        </p:blipFill>
        <p:spPr bwMode="auto">
          <a:xfrm>
            <a:off x="302780" y="3200400"/>
            <a:ext cx="5643602" cy="287775"/>
          </a:xfrm>
          <a:prstGeom prst="rect">
            <a:avLst/>
          </a:prstGeom>
          <a:noFill/>
          <a:ln w="9525">
            <a:noFill/>
            <a:miter lim="800000"/>
            <a:headEnd/>
            <a:tailEnd/>
          </a:ln>
          <a:effectLst/>
        </p:spPr>
      </p:pic>
      <p:sp>
        <p:nvSpPr>
          <p:cNvPr id="9" name="文本框 8">
            <a:extLst>
              <a:ext uri="{FF2B5EF4-FFF2-40B4-BE49-F238E27FC236}">
                <a16:creationId xmlns:a16="http://schemas.microsoft.com/office/drawing/2014/main" id="{2D4D9FCB-19CD-4C8C-9E5E-352971C0FCF1}"/>
              </a:ext>
            </a:extLst>
          </p:cNvPr>
          <p:cNvSpPr txBox="1"/>
          <p:nvPr/>
        </p:nvSpPr>
        <p:spPr>
          <a:xfrm>
            <a:off x="208584" y="5243964"/>
            <a:ext cx="8189508" cy="1015663"/>
          </a:xfrm>
          <a:prstGeom prst="rect">
            <a:avLst/>
          </a:prstGeom>
          <a:noFill/>
        </p:spPr>
        <p:txBody>
          <a:bodyPr wrap="square">
            <a:spAutoFit/>
          </a:bodyPr>
          <a:lstStyle/>
          <a:p>
            <a:pPr eaLnBrk="1" hangingPunct="1"/>
            <a:endParaRPr lang="en-US" altLang="zh-CN" dirty="0">
              <a:latin typeface="Times New Roman" panose="02020603050405020304" pitchFamily="18" charset="0"/>
              <a:ea typeface="宋体" charset="-122"/>
              <a:cs typeface="Times New Roman" panose="02020603050405020304" pitchFamily="18" charset="0"/>
            </a:endParaRPr>
          </a:p>
          <a:p>
            <a:pPr marL="609600" lvl="1" indent="-285750" eaLnBrk="1" hangingPunct="1">
              <a:buFont typeface="Arial" panose="020B0604020202020204" pitchFamily="34" charset="0"/>
              <a:buChar char="•"/>
            </a:pPr>
            <a:r>
              <a:rPr lang="en-US" altLang="zh-CN" sz="1400" dirty="0">
                <a:latin typeface="Times New Roman" panose="02020603050405020304" pitchFamily="18" charset="0"/>
                <a:ea typeface="宋体" charset="-122"/>
                <a:cs typeface="Times New Roman" panose="02020603050405020304" pitchFamily="18" charset="0"/>
              </a:rPr>
              <a:t>Which is the one that we cares about?</a:t>
            </a:r>
          </a:p>
          <a:p>
            <a:pPr marL="742950" lvl="1" indent="-285750" eaLnBrk="1" hangingPunct="1">
              <a:buFont typeface="Arial" panose="020B0604020202020204" pitchFamily="34" charset="0"/>
              <a:buChar char="•"/>
            </a:pPr>
            <a:r>
              <a:rPr lang="en-US" altLang="zh-CN" sz="1400" dirty="0">
                <a:latin typeface="Times New Roman" panose="02020603050405020304" pitchFamily="18" charset="0"/>
                <a:ea typeface="宋体" charset="-122"/>
                <a:cs typeface="Times New Roman" panose="02020603050405020304" pitchFamily="18" charset="0"/>
              </a:rPr>
              <a:t>Pure data censoring</a:t>
            </a:r>
            <a:r>
              <a:rPr lang="zh-CN" altLang="en-US" sz="1400"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 effect of x on </a:t>
            </a:r>
            <a:r>
              <a:rPr lang="en-US" altLang="zh-CN" sz="1400" i="1" dirty="0">
                <a:latin typeface="Times New Roman" panose="02020603050405020304" pitchFamily="18" charset="0"/>
                <a:ea typeface="宋体" charset="-122"/>
                <a:cs typeface="Times New Roman" panose="02020603050405020304" pitchFamily="18" charset="0"/>
              </a:rPr>
              <a:t>y</a:t>
            </a:r>
            <a:r>
              <a:rPr lang="en-US" altLang="zh-CN" sz="1400" dirty="0">
                <a:latin typeface="Times New Roman" panose="02020603050405020304" pitchFamily="18" charset="0"/>
                <a:ea typeface="宋体" charset="-122"/>
                <a:cs typeface="Times New Roman" panose="02020603050405020304" pitchFamily="18" charset="0"/>
              </a:rPr>
              <a:t>*: </a:t>
            </a:r>
          </a:p>
          <a:p>
            <a:pPr marL="742950" lvl="1" indent="-285750" eaLnBrk="1" hangingPunct="1">
              <a:buFont typeface="Arial" panose="020B0604020202020204" pitchFamily="34" charset="0"/>
              <a:buChar char="•"/>
            </a:pPr>
            <a:r>
              <a:rPr lang="en-US" altLang="zh-CN" sz="1400" dirty="0">
                <a:latin typeface="Times New Roman" panose="02020603050405020304" pitchFamily="18" charset="0"/>
                <a:ea typeface="宋体" charset="-122"/>
                <a:cs typeface="Times New Roman" panose="02020603050405020304" pitchFamily="18" charset="0"/>
              </a:rPr>
              <a:t>Corner solution</a:t>
            </a:r>
            <a:r>
              <a:rPr lang="zh-CN" altLang="en-US" sz="1400"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 effect of x on </a:t>
            </a:r>
            <a:r>
              <a:rPr lang="en-US" altLang="zh-CN" sz="1400" i="1" dirty="0">
                <a:latin typeface="Times New Roman" panose="02020603050405020304" pitchFamily="18" charset="0"/>
                <a:ea typeface="宋体" charset="-122"/>
                <a:cs typeface="Times New Roman" panose="02020603050405020304" pitchFamily="18" charset="0"/>
              </a:rPr>
              <a:t>y </a:t>
            </a:r>
            <a:r>
              <a:rPr lang="en-US" altLang="zh-CN" sz="1400" dirty="0">
                <a:latin typeface="Times New Roman" panose="02020603050405020304" pitchFamily="18" charset="0"/>
                <a:ea typeface="宋体" charset="-122"/>
                <a:cs typeface="Times New Roman" panose="02020603050405020304" pitchFamily="18" charset="0"/>
              </a:rPr>
              <a:t>given</a:t>
            </a:r>
            <a:r>
              <a:rPr lang="en-US" altLang="zh-CN" sz="1400" i="1" dirty="0">
                <a:latin typeface="Times New Roman" panose="02020603050405020304" pitchFamily="18" charset="0"/>
                <a:ea typeface="宋体" charset="-122"/>
                <a:cs typeface="Times New Roman" panose="02020603050405020304" pitchFamily="18" charset="0"/>
              </a:rPr>
              <a:t> y&gt;0</a:t>
            </a:r>
          </a:p>
        </p:txBody>
      </p:sp>
    </p:spTree>
    <p:extLst>
      <p:ext uri="{BB962C8B-B14F-4D97-AF65-F5344CB8AC3E}">
        <p14:creationId xmlns:p14="http://schemas.microsoft.com/office/powerpoint/2010/main" val="28598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E940CCFC-BF11-4C80-9FC8-57D4729ABCF1}"/>
              </a:ext>
            </a:extLst>
          </p:cNvPr>
          <p:cNvPicPr>
            <a:picLocks noChangeAspect="1" noChangeArrowheads="1"/>
          </p:cNvPicPr>
          <p:nvPr/>
        </p:nvPicPr>
        <p:blipFill>
          <a:blip r:embed="rId2" cstate="print"/>
          <a:srcRect/>
          <a:stretch>
            <a:fillRect/>
          </a:stretch>
        </p:blipFill>
        <p:spPr bwMode="auto">
          <a:xfrm>
            <a:off x="1371600" y="2080572"/>
            <a:ext cx="5915025" cy="971550"/>
          </a:xfrm>
          <a:prstGeom prst="rect">
            <a:avLst/>
          </a:prstGeom>
          <a:noFill/>
          <a:ln w="9525">
            <a:noFill/>
            <a:miter lim="800000"/>
            <a:headEnd/>
            <a:tailEnd/>
          </a:ln>
          <a:effectLst/>
        </p:spPr>
      </p:pic>
      <p:pic>
        <p:nvPicPr>
          <p:cNvPr id="7" name="Picture 3">
            <a:extLst>
              <a:ext uri="{FF2B5EF4-FFF2-40B4-BE49-F238E27FC236}">
                <a16:creationId xmlns:a16="http://schemas.microsoft.com/office/drawing/2014/main" id="{AF534BB6-7CAF-4376-8569-252AB5684A84}"/>
              </a:ext>
            </a:extLst>
          </p:cNvPr>
          <p:cNvPicPr>
            <a:picLocks noChangeAspect="1" noChangeArrowheads="1"/>
          </p:cNvPicPr>
          <p:nvPr/>
        </p:nvPicPr>
        <p:blipFill>
          <a:blip r:embed="rId3" cstate="print"/>
          <a:srcRect/>
          <a:stretch>
            <a:fillRect/>
          </a:stretch>
        </p:blipFill>
        <p:spPr bwMode="auto">
          <a:xfrm>
            <a:off x="1447800" y="3200400"/>
            <a:ext cx="5972175" cy="1771650"/>
          </a:xfrm>
          <a:prstGeom prst="rect">
            <a:avLst/>
          </a:prstGeom>
          <a:noFill/>
          <a:ln w="9525">
            <a:noFill/>
            <a:miter lim="800000"/>
            <a:headEnd/>
            <a:tailEnd/>
          </a:ln>
          <a:effectLst/>
        </p:spPr>
      </p:pic>
      <p:pic>
        <p:nvPicPr>
          <p:cNvPr id="8" name="Picture 2">
            <a:extLst>
              <a:ext uri="{FF2B5EF4-FFF2-40B4-BE49-F238E27FC236}">
                <a16:creationId xmlns:a16="http://schemas.microsoft.com/office/drawing/2014/main" id="{95FCF1CE-64F8-46E9-99D1-043468782250}"/>
              </a:ext>
            </a:extLst>
          </p:cNvPr>
          <p:cNvPicPr>
            <a:picLocks noChangeAspect="1" noChangeArrowheads="1"/>
          </p:cNvPicPr>
          <p:nvPr/>
        </p:nvPicPr>
        <p:blipFill>
          <a:blip r:embed="rId4" cstate="print"/>
          <a:srcRect/>
          <a:stretch>
            <a:fillRect/>
          </a:stretch>
        </p:blipFill>
        <p:spPr bwMode="auto">
          <a:xfrm>
            <a:off x="1524000" y="5120328"/>
            <a:ext cx="5819775" cy="581025"/>
          </a:xfrm>
          <a:prstGeom prst="rect">
            <a:avLst/>
          </a:prstGeom>
          <a:noFill/>
          <a:ln w="9525">
            <a:noFill/>
            <a:miter lim="800000"/>
            <a:headEnd/>
            <a:tailEnd/>
          </a:ln>
          <a:effectLst/>
        </p:spPr>
      </p:pic>
      <p:pic>
        <p:nvPicPr>
          <p:cNvPr id="9" name="Picture 3">
            <a:extLst>
              <a:ext uri="{FF2B5EF4-FFF2-40B4-BE49-F238E27FC236}">
                <a16:creationId xmlns:a16="http://schemas.microsoft.com/office/drawing/2014/main" id="{FD7F40AD-2F04-4966-8725-89D814C54220}"/>
              </a:ext>
            </a:extLst>
          </p:cNvPr>
          <p:cNvPicPr>
            <a:picLocks noChangeAspect="1" noChangeArrowheads="1"/>
          </p:cNvPicPr>
          <p:nvPr/>
        </p:nvPicPr>
        <p:blipFill>
          <a:blip r:embed="rId5" cstate="print"/>
          <a:srcRect/>
          <a:stretch>
            <a:fillRect/>
          </a:stretch>
        </p:blipFill>
        <p:spPr bwMode="auto">
          <a:xfrm>
            <a:off x="1524000" y="5834708"/>
            <a:ext cx="5781675" cy="619125"/>
          </a:xfrm>
          <a:prstGeom prst="rect">
            <a:avLst/>
          </a:prstGeom>
          <a:noFill/>
          <a:ln w="9525">
            <a:noFill/>
            <a:miter lim="800000"/>
            <a:headEnd/>
            <a:tailEnd/>
          </a:ln>
          <a:effectLst/>
        </p:spPr>
      </p:pic>
    </p:spTree>
    <p:extLst>
      <p:ext uri="{BB962C8B-B14F-4D97-AF65-F5344CB8AC3E}">
        <p14:creationId xmlns:p14="http://schemas.microsoft.com/office/powerpoint/2010/main" val="377759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87041477-10F5-4BEB-8BA7-3D1796B5BBBB}"/>
              </a:ext>
            </a:extLst>
          </p:cNvPr>
          <p:cNvSpPr txBox="1"/>
          <p:nvPr/>
        </p:nvSpPr>
        <p:spPr>
          <a:xfrm>
            <a:off x="381000" y="1905000"/>
            <a:ext cx="4648200" cy="3539430"/>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Stata</a:t>
            </a:r>
          </a:p>
          <a:p>
            <a:r>
              <a:rPr lang="en-US" altLang="zh-CN" sz="1400" i="1" dirty="0" err="1">
                <a:latin typeface="Times New Roman" panose="02020603050405020304" pitchFamily="18" charset="0"/>
                <a:ea typeface="宋体" charset="-122"/>
                <a:cs typeface="Times New Roman" panose="02020603050405020304" pitchFamily="18" charset="0"/>
              </a:rPr>
              <a:t>tobit</a:t>
            </a:r>
            <a:r>
              <a:rPr lang="en-US" altLang="zh-CN" sz="1400" i="1" dirty="0">
                <a:latin typeface="Times New Roman" panose="02020603050405020304" pitchFamily="18" charset="0"/>
                <a:ea typeface="宋体" charset="-122"/>
                <a:cs typeface="Times New Roman" panose="02020603050405020304" pitchFamily="18" charset="0"/>
              </a:rPr>
              <a:t> hours </a:t>
            </a:r>
            <a:r>
              <a:rPr lang="en-US" altLang="zh-CN" sz="1400" i="1" dirty="0" err="1">
                <a:latin typeface="Times New Roman" panose="02020603050405020304" pitchFamily="18" charset="0"/>
                <a:ea typeface="宋体" charset="-122"/>
                <a:cs typeface="Times New Roman" panose="02020603050405020304" pitchFamily="18" charset="0"/>
              </a:rPr>
              <a:t>nwifeinc</a:t>
            </a:r>
            <a:r>
              <a:rPr lang="en-US" altLang="zh-CN" sz="1400" i="1" dirty="0">
                <a:latin typeface="Times New Roman" panose="02020603050405020304" pitchFamily="18" charset="0"/>
                <a:ea typeface="宋体" charset="-122"/>
                <a:cs typeface="Times New Roman" panose="02020603050405020304" pitchFamily="18" charset="0"/>
              </a:rPr>
              <a:t> educ </a:t>
            </a:r>
            <a:r>
              <a:rPr lang="en-US" altLang="zh-CN" sz="1400" i="1" dirty="0" err="1">
                <a:latin typeface="Times New Roman" panose="02020603050405020304" pitchFamily="18" charset="0"/>
                <a:ea typeface="宋体" charset="-122"/>
                <a:cs typeface="Times New Roman" panose="02020603050405020304" pitchFamily="18" charset="0"/>
              </a:rPr>
              <a:t>exper</a:t>
            </a:r>
            <a:r>
              <a:rPr lang="en-US" altLang="zh-CN" sz="1400" i="1" dirty="0">
                <a:latin typeface="Times New Roman" panose="02020603050405020304" pitchFamily="18" charset="0"/>
                <a:ea typeface="宋体" charset="-122"/>
                <a:cs typeface="Times New Roman" panose="02020603050405020304" pitchFamily="18" charset="0"/>
              </a:rPr>
              <a:t> </a:t>
            </a:r>
            <a:r>
              <a:rPr lang="en-US" altLang="zh-CN" sz="1400" i="1" dirty="0" err="1">
                <a:latin typeface="Times New Roman" panose="02020603050405020304" pitchFamily="18" charset="0"/>
                <a:ea typeface="宋体" charset="-122"/>
                <a:cs typeface="Times New Roman" panose="02020603050405020304" pitchFamily="18" charset="0"/>
              </a:rPr>
              <a:t>expersq</a:t>
            </a:r>
            <a:r>
              <a:rPr lang="en-US" altLang="zh-CN" sz="1400" i="1" dirty="0">
                <a:latin typeface="Times New Roman" panose="02020603050405020304" pitchFamily="18" charset="0"/>
                <a:ea typeface="宋体" charset="-122"/>
                <a:cs typeface="Times New Roman" panose="02020603050405020304" pitchFamily="18" charset="0"/>
              </a:rPr>
              <a:t> age kidslt6 kidsge6, </a:t>
            </a:r>
            <a:r>
              <a:rPr lang="en-US" altLang="zh-CN" sz="1400" i="1" dirty="0" err="1">
                <a:latin typeface="Times New Roman" panose="02020603050405020304" pitchFamily="18" charset="0"/>
                <a:ea typeface="宋体" charset="-122"/>
                <a:cs typeface="Times New Roman" panose="02020603050405020304" pitchFamily="18" charset="0"/>
              </a:rPr>
              <a:t>ll</a:t>
            </a:r>
            <a:r>
              <a:rPr lang="en-US" altLang="zh-CN" sz="1400" i="1" dirty="0">
                <a:latin typeface="Times New Roman" panose="02020603050405020304" pitchFamily="18" charset="0"/>
                <a:ea typeface="宋体" charset="-122"/>
                <a:cs typeface="Times New Roman" panose="02020603050405020304" pitchFamily="18" charset="0"/>
              </a:rPr>
              <a:t>(0)</a:t>
            </a:r>
          </a:p>
          <a:p>
            <a:endParaRPr lang="en-US" altLang="zh-C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The marginal effect of x on </a:t>
            </a:r>
            <a:r>
              <a:rPr lang="en-US" altLang="zh-CN" sz="1400" dirty="0" err="1">
                <a:latin typeface="Times New Roman" panose="02020603050405020304" pitchFamily="18" charset="0"/>
                <a:cs typeface="Times New Roman" panose="02020603050405020304" pitchFamily="18" charset="0"/>
              </a:rPr>
              <a:t>y|y</a:t>
            </a:r>
            <a:r>
              <a:rPr lang="en-US" altLang="zh-CN" sz="1400" dirty="0">
                <a:latin typeface="Times New Roman" panose="02020603050405020304" pitchFamily="18" charset="0"/>
                <a:cs typeface="Times New Roman" panose="02020603050405020304" pitchFamily="18" charset="0"/>
              </a:rPr>
              <a:t>&gt;0?</a:t>
            </a:r>
          </a:p>
          <a:p>
            <a:pPr lvl="1"/>
            <a:r>
              <a:rPr lang="en-US" altLang="zh-CN" sz="1400" dirty="0" err="1">
                <a:latin typeface="Times New Roman" panose="02020603050405020304" pitchFamily="18" charset="0"/>
                <a:cs typeface="Times New Roman" panose="02020603050405020304" pitchFamily="18" charset="0"/>
              </a:rPr>
              <a:t>mfx</a:t>
            </a:r>
            <a:r>
              <a:rPr lang="en-US" altLang="zh-CN" sz="1400" dirty="0">
                <a:latin typeface="Times New Roman" panose="02020603050405020304" pitchFamily="18" charset="0"/>
                <a:cs typeface="Times New Roman" panose="02020603050405020304" pitchFamily="18" charset="0"/>
              </a:rPr>
              <a:t>, predict (</a:t>
            </a:r>
            <a:r>
              <a:rPr lang="en-US" altLang="zh-CN" sz="1400" dirty="0" err="1">
                <a:latin typeface="Times New Roman" panose="02020603050405020304" pitchFamily="18" charset="0"/>
                <a:cs typeface="Times New Roman" panose="02020603050405020304" pitchFamily="18" charset="0"/>
              </a:rPr>
              <a:t>ystar</a:t>
            </a:r>
            <a:r>
              <a:rPr lang="en-US" altLang="zh-CN" sz="1400" dirty="0">
                <a:latin typeface="Times New Roman" panose="02020603050405020304" pitchFamily="18" charset="0"/>
                <a:cs typeface="Times New Roman" panose="02020603050405020304" pitchFamily="18" charset="0"/>
              </a:rPr>
              <a:t>(0,.))</a:t>
            </a:r>
          </a:p>
          <a:p>
            <a:pPr lvl="1"/>
            <a:r>
              <a:rPr lang="en-US" altLang="zh-CN" sz="1400" dirty="0">
                <a:latin typeface="Times New Roman" panose="02020603050405020304" pitchFamily="18" charset="0"/>
                <a:cs typeface="Times New Roman" panose="02020603050405020304" pitchFamily="18" charset="0"/>
              </a:rPr>
              <a:t>Smaller than beta</a:t>
            </a:r>
            <a:r>
              <a:rPr lang="zh-CN" alt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The marginal effect of x on y?</a:t>
            </a:r>
          </a:p>
          <a:p>
            <a:endParaRPr lang="en-US" altLang="zh-CN" sz="1400" dirty="0">
              <a:latin typeface="Times New Roman" panose="02020603050405020304" pitchFamily="18" charset="0"/>
              <a:cs typeface="Times New Roman" panose="02020603050405020304" pitchFamily="18" charset="0"/>
            </a:endParaRPr>
          </a:p>
          <a:p>
            <a:pPr lvl="1"/>
            <a:endParaRPr lang="en-US" altLang="zh-CN" sz="1400" dirty="0">
              <a:latin typeface="Times New Roman" panose="02020603050405020304" pitchFamily="18" charset="0"/>
              <a:cs typeface="Times New Roman" panose="02020603050405020304" pitchFamily="18" charset="0"/>
            </a:endParaRPr>
          </a:p>
          <a:p>
            <a:pPr lvl="1"/>
            <a:r>
              <a:rPr lang="en-US" altLang="zh-CN" sz="1400" dirty="0" err="1">
                <a:latin typeface="Times New Roman" panose="02020603050405020304" pitchFamily="18" charset="0"/>
                <a:cs typeface="Times New Roman" panose="02020603050405020304" pitchFamily="18" charset="0"/>
              </a:rPr>
              <a:t>mfx</a:t>
            </a:r>
            <a:r>
              <a:rPr lang="en-US" altLang="zh-CN" sz="1400" dirty="0">
                <a:latin typeface="Times New Roman" panose="02020603050405020304" pitchFamily="18" charset="0"/>
                <a:cs typeface="Times New Roman" panose="02020603050405020304" pitchFamily="18" charset="0"/>
              </a:rPr>
              <a:t>, predict (e(0,.))</a:t>
            </a:r>
          </a:p>
          <a:p>
            <a:pPr lvl="1"/>
            <a:r>
              <a:rPr lang="en-US" altLang="zh-CN" sz="1400" dirty="0">
                <a:latin typeface="Times New Roman" panose="02020603050405020304" pitchFamily="18" charset="0"/>
                <a:cs typeface="Times New Roman" panose="02020603050405020304" pitchFamily="18" charset="0"/>
              </a:rPr>
              <a:t>Also smaller than beta</a:t>
            </a:r>
          </a:p>
          <a:p>
            <a:pPr marL="285750"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Compared with OLS</a:t>
            </a:r>
            <a:r>
              <a:rPr lang="zh-CN" altLang="en-US" sz="1400" dirty="0">
                <a:latin typeface="Times New Roman" panose="02020603050405020304" pitchFamily="18" charset="0"/>
                <a:cs typeface="Times New Roman" panose="02020603050405020304" pitchFamily="18" charset="0"/>
              </a:rPr>
              <a:t>与</a:t>
            </a:r>
            <a:r>
              <a:rPr lang="en-US" altLang="zh-CN" sz="1400" dirty="0">
                <a:latin typeface="Times New Roman" panose="02020603050405020304" pitchFamily="18" charset="0"/>
                <a:cs typeface="Times New Roman" panose="02020603050405020304" pitchFamily="18" charset="0"/>
              </a:rPr>
              <a:t>OLS</a:t>
            </a:r>
            <a:r>
              <a:rPr lang="zh-CN" altLang="en-US" sz="1400" dirty="0">
                <a:latin typeface="Times New Roman" panose="02020603050405020304" pitchFamily="18" charset="0"/>
                <a:cs typeface="Times New Roman" panose="02020603050405020304" pitchFamily="18" charset="0"/>
              </a:rPr>
              <a:t>回归的比较</a:t>
            </a:r>
            <a:endParaRPr lang="en-US" altLang="zh-CN" sz="1400" dirty="0">
              <a:latin typeface="Times New Roman" panose="02020603050405020304" pitchFamily="18" charset="0"/>
              <a:cs typeface="Times New Roman" panose="02020603050405020304" pitchFamily="18" charset="0"/>
            </a:endParaRPr>
          </a:p>
          <a:p>
            <a:pPr lvl="1"/>
            <a:r>
              <a:rPr lang="en-US" altLang="zh-CN" sz="1400" dirty="0">
                <a:latin typeface="Times New Roman" panose="02020603050405020304" pitchFamily="18" charset="0"/>
                <a:cs typeface="Times New Roman" panose="02020603050405020304" pitchFamily="18" charset="0"/>
              </a:rPr>
              <a:t>reg hours </a:t>
            </a:r>
            <a:r>
              <a:rPr lang="en-US" altLang="zh-CN" sz="1400" dirty="0" err="1">
                <a:latin typeface="Times New Roman" panose="02020603050405020304" pitchFamily="18" charset="0"/>
                <a:cs typeface="Times New Roman" panose="02020603050405020304" pitchFamily="18" charset="0"/>
              </a:rPr>
              <a:t>nwifeinc</a:t>
            </a:r>
            <a:r>
              <a:rPr lang="en-US" altLang="zh-CN" sz="1400" dirty="0">
                <a:latin typeface="Times New Roman" panose="02020603050405020304" pitchFamily="18" charset="0"/>
                <a:cs typeface="Times New Roman" panose="02020603050405020304" pitchFamily="18" charset="0"/>
              </a:rPr>
              <a:t> educ </a:t>
            </a:r>
            <a:r>
              <a:rPr lang="en-US" altLang="zh-CN" sz="1400" dirty="0" err="1">
                <a:latin typeface="Times New Roman" panose="02020603050405020304" pitchFamily="18" charset="0"/>
                <a:cs typeface="Times New Roman" panose="02020603050405020304" pitchFamily="18" charset="0"/>
              </a:rPr>
              <a:t>exper</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expersq</a:t>
            </a:r>
            <a:r>
              <a:rPr lang="en-US" altLang="zh-CN" sz="1400" dirty="0">
                <a:latin typeface="Times New Roman" panose="02020603050405020304" pitchFamily="18" charset="0"/>
                <a:cs typeface="Times New Roman" panose="02020603050405020304" pitchFamily="18" charset="0"/>
              </a:rPr>
              <a:t> age kidslt6 kidsge6</a:t>
            </a:r>
          </a:p>
          <a:p>
            <a:pPr lvl="1"/>
            <a:r>
              <a:rPr lang="en-US" altLang="zh-CN" sz="1400" dirty="0">
                <a:latin typeface="Times New Roman" panose="02020603050405020304" pitchFamily="18" charset="0"/>
                <a:cs typeface="Times New Roman" panose="02020603050405020304" pitchFamily="18" charset="0"/>
              </a:rPr>
              <a:t>Similar to the marginal effect of x on y</a:t>
            </a:r>
          </a:p>
        </p:txBody>
      </p:sp>
      <p:pic>
        <p:nvPicPr>
          <p:cNvPr id="5" name="Picture 3">
            <a:extLst>
              <a:ext uri="{FF2B5EF4-FFF2-40B4-BE49-F238E27FC236}">
                <a16:creationId xmlns:a16="http://schemas.microsoft.com/office/drawing/2014/main" id="{DDDDE11A-35C6-4645-9634-B8539B8177E9}"/>
              </a:ext>
            </a:extLst>
          </p:cNvPr>
          <p:cNvPicPr>
            <a:picLocks noChangeAspect="1" noChangeArrowheads="1"/>
          </p:cNvPicPr>
          <p:nvPr/>
        </p:nvPicPr>
        <p:blipFill>
          <a:blip r:embed="rId2"/>
          <a:srcRect/>
          <a:stretch>
            <a:fillRect/>
          </a:stretch>
        </p:blipFill>
        <p:spPr bwMode="auto">
          <a:xfrm>
            <a:off x="914400" y="3686654"/>
            <a:ext cx="1357322" cy="366336"/>
          </a:xfrm>
          <a:prstGeom prst="rect">
            <a:avLst/>
          </a:prstGeom>
          <a:noFill/>
          <a:ln w="9525">
            <a:noFill/>
            <a:miter lim="800000"/>
            <a:headEnd/>
            <a:tailEnd/>
          </a:ln>
          <a:effectLst/>
        </p:spPr>
      </p:pic>
      <p:pic>
        <p:nvPicPr>
          <p:cNvPr id="6" name="Picture 2">
            <a:extLst>
              <a:ext uri="{FF2B5EF4-FFF2-40B4-BE49-F238E27FC236}">
                <a16:creationId xmlns:a16="http://schemas.microsoft.com/office/drawing/2014/main" id="{F1F64D83-772B-44A7-8793-5F0F73AD00F9}"/>
              </a:ext>
            </a:extLst>
          </p:cNvPr>
          <p:cNvPicPr>
            <a:picLocks noChangeAspect="1" noChangeArrowheads="1"/>
          </p:cNvPicPr>
          <p:nvPr/>
        </p:nvPicPr>
        <p:blipFill rotWithShape="1">
          <a:blip r:embed="rId3"/>
          <a:srcRect b="16000"/>
          <a:stretch/>
        </p:blipFill>
        <p:spPr bwMode="auto">
          <a:xfrm>
            <a:off x="5486518" y="2057400"/>
            <a:ext cx="3018034" cy="1600200"/>
          </a:xfrm>
          <a:prstGeom prst="rect">
            <a:avLst/>
          </a:prstGeom>
          <a:noFill/>
          <a:ln w="9525">
            <a:noFill/>
            <a:miter lim="800000"/>
            <a:headEnd/>
            <a:tailEnd/>
          </a:ln>
          <a:effectLst/>
        </p:spPr>
      </p:pic>
      <p:pic>
        <p:nvPicPr>
          <p:cNvPr id="7" name="Picture 2">
            <a:extLst>
              <a:ext uri="{FF2B5EF4-FFF2-40B4-BE49-F238E27FC236}">
                <a16:creationId xmlns:a16="http://schemas.microsoft.com/office/drawing/2014/main" id="{736F036D-B859-4D7E-A6FC-54219FEB20DF}"/>
              </a:ext>
            </a:extLst>
          </p:cNvPr>
          <p:cNvPicPr>
            <a:picLocks noChangeAspect="1" noChangeArrowheads="1"/>
          </p:cNvPicPr>
          <p:nvPr/>
        </p:nvPicPr>
        <p:blipFill>
          <a:blip r:embed="rId4"/>
          <a:srcRect/>
          <a:stretch>
            <a:fillRect/>
          </a:stretch>
        </p:blipFill>
        <p:spPr bwMode="auto">
          <a:xfrm>
            <a:off x="5486518" y="3810000"/>
            <a:ext cx="3192288" cy="1647555"/>
          </a:xfrm>
          <a:prstGeom prst="rect">
            <a:avLst/>
          </a:prstGeom>
          <a:noFill/>
          <a:ln w="9525">
            <a:noFill/>
            <a:miter lim="800000"/>
            <a:headEnd/>
            <a:tailEnd/>
          </a:ln>
          <a:effectLst/>
        </p:spPr>
      </p:pic>
      <p:pic>
        <p:nvPicPr>
          <p:cNvPr id="8" name="Picture 5">
            <a:extLst>
              <a:ext uri="{FF2B5EF4-FFF2-40B4-BE49-F238E27FC236}">
                <a16:creationId xmlns:a16="http://schemas.microsoft.com/office/drawing/2014/main" id="{5346F779-B867-4A69-A6F4-25469250DA75}"/>
              </a:ext>
            </a:extLst>
          </p:cNvPr>
          <p:cNvPicPr>
            <a:picLocks noChangeAspect="1" noChangeArrowheads="1"/>
          </p:cNvPicPr>
          <p:nvPr/>
        </p:nvPicPr>
        <p:blipFill>
          <a:blip r:embed="rId5"/>
          <a:srcRect/>
          <a:stretch>
            <a:fillRect/>
          </a:stretch>
        </p:blipFill>
        <p:spPr bwMode="auto">
          <a:xfrm>
            <a:off x="5562600" y="5565139"/>
            <a:ext cx="2769557" cy="1208262"/>
          </a:xfrm>
          <a:prstGeom prst="rect">
            <a:avLst/>
          </a:prstGeom>
          <a:noFill/>
          <a:ln w="9525">
            <a:noFill/>
            <a:miter lim="800000"/>
            <a:headEnd/>
            <a:tailEnd/>
          </a:ln>
          <a:effectLst/>
        </p:spPr>
      </p:pic>
      <p:pic>
        <p:nvPicPr>
          <p:cNvPr id="10" name="Picture 3">
            <a:extLst>
              <a:ext uri="{FF2B5EF4-FFF2-40B4-BE49-F238E27FC236}">
                <a16:creationId xmlns:a16="http://schemas.microsoft.com/office/drawing/2014/main" id="{530B2EEA-C8FA-4D1F-8D3F-6263A4340E45}"/>
              </a:ext>
            </a:extLst>
          </p:cNvPr>
          <p:cNvPicPr>
            <a:picLocks noChangeAspect="1" noChangeArrowheads="1"/>
          </p:cNvPicPr>
          <p:nvPr/>
        </p:nvPicPr>
        <p:blipFill rotWithShape="1">
          <a:blip r:embed="rId6"/>
          <a:srcRect t="44282"/>
          <a:stretch/>
        </p:blipFill>
        <p:spPr bwMode="auto">
          <a:xfrm>
            <a:off x="756383" y="5479577"/>
            <a:ext cx="2819400" cy="1379386"/>
          </a:xfrm>
          <a:prstGeom prst="rect">
            <a:avLst/>
          </a:prstGeom>
          <a:noFill/>
          <a:ln w="9525">
            <a:noFill/>
            <a:miter lim="800000"/>
            <a:headEnd/>
            <a:tailEnd/>
          </a:ln>
          <a:effectLst/>
        </p:spPr>
      </p:pic>
      <p:sp>
        <p:nvSpPr>
          <p:cNvPr id="11" name="矩形 10">
            <a:extLst>
              <a:ext uri="{FF2B5EF4-FFF2-40B4-BE49-F238E27FC236}">
                <a16:creationId xmlns:a16="http://schemas.microsoft.com/office/drawing/2014/main" id="{21F672B2-F717-43C8-ACC1-019BA1E84288}"/>
              </a:ext>
            </a:extLst>
          </p:cNvPr>
          <p:cNvSpPr/>
          <p:nvPr/>
        </p:nvSpPr>
        <p:spPr>
          <a:xfrm>
            <a:off x="642910" y="5715016"/>
            <a:ext cx="3214710" cy="21431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8255E02-F10D-4836-948B-3A0BC565C130}"/>
              </a:ext>
            </a:extLst>
          </p:cNvPr>
          <p:cNvSpPr/>
          <p:nvPr/>
        </p:nvSpPr>
        <p:spPr>
          <a:xfrm>
            <a:off x="5340023" y="6096000"/>
            <a:ext cx="3214710" cy="21431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629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C5AED2E-4312-4635-9E28-6D52199B1BC5}" type="slidenum">
              <a:rPr lang="en-US" altLang="zh-CN"/>
              <a:pPr/>
              <a:t>32</a:t>
            </a:fld>
            <a:endParaRPr lang="en-US" altLang="zh-CN"/>
          </a:p>
        </p:txBody>
      </p:sp>
      <p:sp>
        <p:nvSpPr>
          <p:cNvPr id="453635" name="Rectangle 3"/>
          <p:cNvSpPr>
            <a:spLocks noGrp="1" noChangeArrowheads="1"/>
          </p:cNvSpPr>
          <p:nvPr>
            <p:ph type="body" idx="1"/>
          </p:nvPr>
        </p:nvSpPr>
        <p:spPr>
          <a:xfrm>
            <a:off x="533400" y="2133600"/>
            <a:ext cx="8229600" cy="3559197"/>
          </a:xfrm>
        </p:spPr>
        <p:txBody>
          <a:bodyPr/>
          <a:lstStyle/>
          <a:p>
            <a:pPr marL="342900" lvl="1" indent="-342900">
              <a:lnSpc>
                <a:spcPct val="150000"/>
              </a:lnSpc>
              <a:buFont typeface="Arial" pitchFamily="34" charset="0"/>
              <a:buChar char="•"/>
            </a:pPr>
            <a:r>
              <a:rPr lang="en-US" altLang="zh-CN" dirty="0" err="1">
                <a:latin typeface="Times New Roman" panose="02020603050405020304" pitchFamily="18" charset="0"/>
                <a:ea typeface="宋体" charset="-122"/>
                <a:cs typeface="Times New Roman" panose="02020603050405020304" pitchFamily="18" charset="0"/>
              </a:rPr>
              <a:t>Tobit</a:t>
            </a:r>
            <a:r>
              <a:rPr lang="en-US" altLang="zh-CN" dirty="0">
                <a:latin typeface="Times New Roman" panose="02020603050405020304" pitchFamily="18" charset="0"/>
                <a:ea typeface="宋体" charset="-122"/>
                <a:cs typeface="Times New Roman" panose="02020603050405020304" pitchFamily="18" charset="0"/>
              </a:rPr>
              <a:t> vs. OLS</a:t>
            </a:r>
          </a:p>
          <a:p>
            <a:pPr marL="742950" lvl="2" indent="-342900">
              <a:lnSpc>
                <a:spcPct val="150000"/>
              </a:lnSpc>
            </a:pPr>
            <a:r>
              <a:rPr lang="en-US" altLang="zh-CN" sz="1600" dirty="0">
                <a:latin typeface="Times New Roman" panose="02020603050405020304" pitchFamily="18" charset="0"/>
                <a:ea typeface="宋体" charset="-122"/>
                <a:cs typeface="Times New Roman" panose="02020603050405020304" pitchFamily="18" charset="0"/>
              </a:rPr>
              <a:t>OLS gets biased results</a:t>
            </a:r>
          </a:p>
          <a:p>
            <a:pPr marL="742950" lvl="2" indent="-342900">
              <a:lnSpc>
                <a:spcPct val="150000"/>
              </a:lnSpc>
            </a:pPr>
            <a:r>
              <a:rPr lang="en-US" altLang="zh-CN" sz="1600" dirty="0">
                <a:latin typeface="Times New Roman" panose="02020603050405020304" pitchFamily="18" charset="0"/>
                <a:ea typeface="宋体" charset="-122"/>
                <a:cs typeface="Times New Roman" panose="02020603050405020304" pitchFamily="18" charset="0"/>
              </a:rPr>
              <a:t>OLS does not estimate the impact of x</a:t>
            </a:r>
            <a:r>
              <a:rPr lang="zh-CN" altLang="en-US" sz="1600"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on y</a:t>
            </a:r>
            <a:r>
              <a:rPr lang="zh-CN" altLang="en-US" sz="1600" dirty="0">
                <a:latin typeface="Times New Roman" panose="02020603050405020304" pitchFamily="18" charset="0"/>
                <a:ea typeface="宋体" charset="-122"/>
                <a:cs typeface="Times New Roman" panose="02020603050405020304" pitchFamily="18" charset="0"/>
              </a:rPr>
              <a:t>*</a:t>
            </a:r>
            <a:endParaRPr lang="en-US" altLang="zh-CN" sz="1600" dirty="0">
              <a:latin typeface="Times New Roman" panose="02020603050405020304" pitchFamily="18" charset="0"/>
              <a:ea typeface="宋体" charset="-122"/>
              <a:cs typeface="Times New Roman" panose="02020603050405020304" pitchFamily="18" charset="0"/>
            </a:endParaRPr>
          </a:p>
          <a:p>
            <a:pPr>
              <a:lnSpc>
                <a:spcPct val="150000"/>
              </a:lnSpc>
            </a:pPr>
            <a:r>
              <a:rPr lang="en-US" altLang="zh-CN" sz="1600" dirty="0">
                <a:latin typeface="Times New Roman" panose="02020603050405020304" pitchFamily="18" charset="0"/>
                <a:ea typeface="宋体" charset="-122"/>
                <a:cs typeface="Times New Roman" panose="02020603050405020304" pitchFamily="18" charset="0"/>
              </a:rPr>
              <a:t>The option</a:t>
            </a:r>
            <a:r>
              <a:rPr lang="en-US" altLang="zh-CN" sz="1600" dirty="0">
                <a:solidFill>
                  <a:srgbClr val="FF3300"/>
                </a:solidFill>
                <a:latin typeface="Times New Roman" panose="02020603050405020304" pitchFamily="18" charset="0"/>
                <a:ea typeface="宋体" charset="-122"/>
                <a:cs typeface="Times New Roman" panose="02020603050405020304" pitchFamily="18" charset="0"/>
              </a:rPr>
              <a:t> </a:t>
            </a:r>
            <a:r>
              <a:rPr lang="en-US" altLang="zh-CN" sz="1600" dirty="0" err="1">
                <a:solidFill>
                  <a:srgbClr val="FF3300"/>
                </a:solidFill>
                <a:latin typeface="Times New Roman" panose="02020603050405020304" pitchFamily="18" charset="0"/>
                <a:ea typeface="宋体" charset="-122"/>
                <a:cs typeface="Times New Roman" panose="02020603050405020304" pitchFamily="18" charset="0"/>
              </a:rPr>
              <a:t>ll</a:t>
            </a:r>
            <a:r>
              <a:rPr lang="en-US" altLang="zh-CN" sz="1600" dirty="0">
                <a:solidFill>
                  <a:srgbClr val="FF3300"/>
                </a:solidFill>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specifies the lower limit at which the dependent variable is left-censored</a:t>
            </a:r>
          </a:p>
          <a:p>
            <a:pPr lvl="1">
              <a:lnSpc>
                <a:spcPct val="150000"/>
              </a:lnSpc>
            </a:pPr>
            <a:r>
              <a:rPr lang="en-US" altLang="zh-CN" dirty="0">
                <a:latin typeface="Times New Roman" panose="02020603050405020304" pitchFamily="18" charset="0"/>
                <a:ea typeface="宋体" charset="-122"/>
                <a:cs typeface="Times New Roman" panose="02020603050405020304" pitchFamily="18" charset="0"/>
              </a:rPr>
              <a:t>For example, non-audit fees are left-censored at zero, so we type </a:t>
            </a:r>
            <a:r>
              <a:rPr lang="en-US" altLang="zh-CN" dirty="0" err="1">
                <a:solidFill>
                  <a:srgbClr val="FF3300"/>
                </a:solidFill>
                <a:latin typeface="Times New Roman" panose="02020603050405020304" pitchFamily="18" charset="0"/>
                <a:ea typeface="宋体" charset="-122"/>
                <a:cs typeface="Times New Roman" panose="02020603050405020304" pitchFamily="18" charset="0"/>
              </a:rPr>
              <a:t>ll</a:t>
            </a:r>
            <a:r>
              <a:rPr lang="en-US" altLang="zh-CN" dirty="0">
                <a:solidFill>
                  <a:srgbClr val="FF3300"/>
                </a:solidFill>
                <a:latin typeface="Times New Roman" panose="02020603050405020304" pitchFamily="18" charset="0"/>
                <a:ea typeface="宋体" charset="-122"/>
                <a:cs typeface="Times New Roman" panose="02020603050405020304" pitchFamily="18" charset="0"/>
              </a:rPr>
              <a:t>(0)</a:t>
            </a:r>
          </a:p>
          <a:p>
            <a:pPr>
              <a:lnSpc>
                <a:spcPct val="150000"/>
              </a:lnSpc>
            </a:pPr>
            <a:r>
              <a:rPr lang="en-US" altLang="zh-CN" sz="1600" dirty="0">
                <a:latin typeface="Times New Roman" panose="02020603050405020304" pitchFamily="18" charset="0"/>
                <a:ea typeface="宋体" charset="-122"/>
                <a:cs typeface="Times New Roman" panose="02020603050405020304" pitchFamily="18" charset="0"/>
              </a:rPr>
              <a:t>The option</a:t>
            </a:r>
            <a:r>
              <a:rPr lang="en-US" altLang="zh-CN" sz="1600" dirty="0">
                <a:solidFill>
                  <a:srgbClr val="FF3300"/>
                </a:solidFill>
                <a:latin typeface="Times New Roman" panose="02020603050405020304" pitchFamily="18" charset="0"/>
                <a:ea typeface="宋体" charset="-122"/>
                <a:cs typeface="Times New Roman" panose="02020603050405020304" pitchFamily="18" charset="0"/>
              </a:rPr>
              <a:t> </a:t>
            </a:r>
            <a:r>
              <a:rPr lang="en-US" altLang="zh-CN" sz="1600" dirty="0" err="1">
                <a:solidFill>
                  <a:srgbClr val="FF3300"/>
                </a:solidFill>
                <a:latin typeface="Times New Roman" panose="02020603050405020304" pitchFamily="18" charset="0"/>
                <a:ea typeface="宋体" charset="-122"/>
                <a:cs typeface="Times New Roman" panose="02020603050405020304" pitchFamily="18" charset="0"/>
              </a:rPr>
              <a:t>ul</a:t>
            </a:r>
            <a:r>
              <a:rPr lang="en-US" altLang="zh-CN" sz="1600" dirty="0">
                <a:solidFill>
                  <a:srgbClr val="FF3300"/>
                </a:solidFill>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specifies the upper limit at which the dependent variable is right-censored</a:t>
            </a:r>
          </a:p>
          <a:p>
            <a:pPr>
              <a:lnSpc>
                <a:spcPct val="150000"/>
              </a:lnSpc>
            </a:pPr>
            <a:r>
              <a:rPr lang="en-US" altLang="zh-CN" sz="1600" dirty="0">
                <a:latin typeface="Times New Roman" panose="02020603050405020304" pitchFamily="18" charset="0"/>
                <a:ea typeface="宋体" charset="-122"/>
                <a:cs typeface="Times New Roman" panose="02020603050405020304" pitchFamily="18" charset="0"/>
              </a:rPr>
              <a:t>It can also estimate the data being both left-censored and</a:t>
            </a:r>
            <a:r>
              <a:rPr lang="zh-CN" altLang="en-US" sz="1600"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right-censored </a:t>
            </a:r>
          </a:p>
          <a:p>
            <a:pPr lvl="1">
              <a:lnSpc>
                <a:spcPct val="150000"/>
              </a:lnSpc>
            </a:pPr>
            <a:r>
              <a:rPr lang="en-US" altLang="zh-CN" dirty="0" err="1">
                <a:latin typeface="Times New Roman" panose="02020603050405020304" pitchFamily="18" charset="0"/>
                <a:ea typeface="宋体" charset="-122"/>
                <a:cs typeface="Times New Roman" panose="02020603050405020304" pitchFamily="18" charset="0"/>
              </a:rPr>
              <a:t>tobit</a:t>
            </a:r>
            <a:r>
              <a:rPr lang="en-US" altLang="zh-CN" dirty="0">
                <a:latin typeface="Times New Roman" panose="02020603050405020304" pitchFamily="18" charset="0"/>
                <a:ea typeface="宋体" charset="-122"/>
                <a:cs typeface="Times New Roman" panose="02020603050405020304" pitchFamily="18" charset="0"/>
              </a:rPr>
              <a:t> y x1 x2, </a:t>
            </a:r>
            <a:r>
              <a:rPr lang="en-US" altLang="zh-CN" dirty="0" err="1">
                <a:latin typeface="Times New Roman" panose="02020603050405020304" pitchFamily="18" charset="0"/>
                <a:ea typeface="宋体" charset="-122"/>
                <a:cs typeface="Times New Roman" panose="02020603050405020304" pitchFamily="18" charset="0"/>
              </a:rPr>
              <a:t>ll</a:t>
            </a:r>
            <a:r>
              <a:rPr lang="en-US" altLang="zh-CN" dirty="0">
                <a:latin typeface="Times New Roman" panose="02020603050405020304" pitchFamily="18" charset="0"/>
                <a:ea typeface="宋体" charset="-122"/>
                <a:cs typeface="Times New Roman" panose="02020603050405020304" pitchFamily="18" charset="0"/>
              </a:rPr>
              <a:t>(a) </a:t>
            </a:r>
            <a:r>
              <a:rPr lang="en-US" altLang="zh-CN" dirty="0" err="1">
                <a:latin typeface="Times New Roman" panose="02020603050405020304" pitchFamily="18" charset="0"/>
                <a:ea typeface="宋体" charset="-122"/>
                <a:cs typeface="Times New Roman" panose="02020603050405020304" pitchFamily="18" charset="0"/>
              </a:rPr>
              <a:t>ul</a:t>
            </a:r>
            <a:r>
              <a:rPr lang="en-US" altLang="zh-CN" dirty="0">
                <a:latin typeface="Times New Roman" panose="02020603050405020304" pitchFamily="18" charset="0"/>
                <a:ea typeface="宋体" charset="-122"/>
                <a:cs typeface="Times New Roman" panose="02020603050405020304" pitchFamily="18" charset="0"/>
              </a:rPr>
              <a:t>(b)</a:t>
            </a:r>
          </a:p>
        </p:txBody>
      </p:sp>
      <p:sp>
        <p:nvSpPr>
          <p:cNvPr id="5" name="Rectangle 2">
            <a:extLst>
              <a:ext uri="{FF2B5EF4-FFF2-40B4-BE49-F238E27FC236}">
                <a16:creationId xmlns:a16="http://schemas.microsoft.com/office/drawing/2014/main" id="{B477AB6D-3CCC-4B29-8060-9F11943373A6}"/>
              </a:ext>
            </a:extLst>
          </p:cNvPr>
          <p:cNvSpPr>
            <a:spLocks noGrp="1" noChangeArrowheads="1"/>
          </p:cNvSpPr>
          <p:nvPr>
            <p:ph type="title"/>
          </p:nvPr>
        </p:nvSpPr>
        <p:spPr>
          <a:xfrm>
            <a:off x="581025" y="687388"/>
            <a:ext cx="7989888" cy="1082675"/>
          </a:xfrm>
        </p:spPr>
        <p:txBody>
          <a:bodyPr/>
          <a:lstStyle/>
          <a:p>
            <a:r>
              <a:rPr lang="en-US" altLang="zh-CN" dirty="0">
                <a:latin typeface="Times New Roman" panose="02020603050405020304" pitchFamily="18" charset="0"/>
                <a:cs typeface="Times New Roman" panose="02020603050405020304" pitchFamily="18" charset="0"/>
              </a:rPr>
              <a:t>3 Tobit Model</a:t>
            </a: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blinds(horizontal)">
                                      <p:cBhvr>
                                        <p:cTn id="7" dur="500"/>
                                        <p:tgtEl>
                                          <p:spTgt spid="453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3635">
                                            <p:txEl>
                                              <p:pRg st="1" end="1"/>
                                            </p:txEl>
                                          </p:spTgt>
                                        </p:tgtEl>
                                        <p:attrNameLst>
                                          <p:attrName>style.visibility</p:attrName>
                                        </p:attrNameLst>
                                      </p:cBhvr>
                                      <p:to>
                                        <p:strVal val="visible"/>
                                      </p:to>
                                    </p:set>
                                    <p:animEffect transition="in" filter="blinds(horizontal)">
                                      <p:cBhvr>
                                        <p:cTn id="12" dur="500"/>
                                        <p:tgtEl>
                                          <p:spTgt spid="453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3635">
                                            <p:txEl>
                                              <p:pRg st="2" end="2"/>
                                            </p:txEl>
                                          </p:spTgt>
                                        </p:tgtEl>
                                        <p:attrNameLst>
                                          <p:attrName>style.visibility</p:attrName>
                                        </p:attrNameLst>
                                      </p:cBhvr>
                                      <p:to>
                                        <p:strVal val="visible"/>
                                      </p:to>
                                    </p:set>
                                    <p:animEffect transition="in" filter="blinds(horizontal)">
                                      <p:cBhvr>
                                        <p:cTn id="17" dur="500"/>
                                        <p:tgtEl>
                                          <p:spTgt spid="453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3635">
                                            <p:txEl>
                                              <p:pRg st="3" end="3"/>
                                            </p:txEl>
                                          </p:spTgt>
                                        </p:tgtEl>
                                        <p:attrNameLst>
                                          <p:attrName>style.visibility</p:attrName>
                                        </p:attrNameLst>
                                      </p:cBhvr>
                                      <p:to>
                                        <p:strVal val="visible"/>
                                      </p:to>
                                    </p:set>
                                    <p:animEffect transition="in" filter="blinds(horizontal)">
                                      <p:cBhvr>
                                        <p:cTn id="22" dur="500"/>
                                        <p:tgtEl>
                                          <p:spTgt spid="45363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53635">
                                            <p:txEl>
                                              <p:pRg st="4" end="4"/>
                                            </p:txEl>
                                          </p:spTgt>
                                        </p:tgtEl>
                                        <p:attrNameLst>
                                          <p:attrName>style.visibility</p:attrName>
                                        </p:attrNameLst>
                                      </p:cBhvr>
                                      <p:to>
                                        <p:strVal val="visible"/>
                                      </p:to>
                                    </p:set>
                                    <p:animEffect transition="in" filter="blinds(horizontal)">
                                      <p:cBhvr>
                                        <p:cTn id="25" dur="500"/>
                                        <p:tgtEl>
                                          <p:spTgt spid="45363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53635">
                                            <p:txEl>
                                              <p:pRg st="5" end="5"/>
                                            </p:txEl>
                                          </p:spTgt>
                                        </p:tgtEl>
                                        <p:attrNameLst>
                                          <p:attrName>style.visibility</p:attrName>
                                        </p:attrNameLst>
                                      </p:cBhvr>
                                      <p:to>
                                        <p:strVal val="visible"/>
                                      </p:to>
                                    </p:set>
                                    <p:animEffect transition="in" filter="blinds(horizontal)">
                                      <p:cBhvr>
                                        <p:cTn id="30" dur="500"/>
                                        <p:tgtEl>
                                          <p:spTgt spid="45363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53635">
                                            <p:txEl>
                                              <p:pRg st="6" end="6"/>
                                            </p:txEl>
                                          </p:spTgt>
                                        </p:tgtEl>
                                        <p:attrNameLst>
                                          <p:attrName>style.visibility</p:attrName>
                                        </p:attrNameLst>
                                      </p:cBhvr>
                                      <p:to>
                                        <p:strVal val="visible"/>
                                      </p:to>
                                    </p:set>
                                    <p:animEffect transition="in" filter="blinds(horizontal)">
                                      <p:cBhvr>
                                        <p:cTn id="35" dur="500"/>
                                        <p:tgtEl>
                                          <p:spTgt spid="45363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53635">
                                            <p:txEl>
                                              <p:pRg st="7" end="7"/>
                                            </p:txEl>
                                          </p:spTgt>
                                        </p:tgtEl>
                                        <p:attrNameLst>
                                          <p:attrName>style.visibility</p:attrName>
                                        </p:attrNameLst>
                                      </p:cBhvr>
                                      <p:to>
                                        <p:strVal val="visible"/>
                                      </p:to>
                                    </p:set>
                                    <p:animEffect transition="in" filter="blinds(horizontal)">
                                      <p:cBhvr>
                                        <p:cTn id="40" dur="500"/>
                                        <p:tgtEl>
                                          <p:spTgt spid="4536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 Truncated Regression Model </a:t>
            </a:r>
            <a:endParaRPr lang="zh-CN" altLang="zh-CN" dirty="0">
              <a:latin typeface="Times New Roman" panose="02020603050405020304" pitchFamily="18" charset="0"/>
              <a:cs typeface="Times New Roman" panose="02020603050405020304" pitchFamily="18" charset="0"/>
            </a:endParaRPr>
          </a:p>
        </p:txBody>
      </p:sp>
      <p:sp>
        <p:nvSpPr>
          <p:cNvPr id="11" name="Rectangle 3" descr="Rectangle: Click to edit Master text styles&#10;Second level&#10;Third level&#10;Fourth level&#10;Fifth level">
            <a:extLst>
              <a:ext uri="{FF2B5EF4-FFF2-40B4-BE49-F238E27FC236}">
                <a16:creationId xmlns:a16="http://schemas.microsoft.com/office/drawing/2014/main" id="{87F3C9E8-2BEF-4884-A7A1-BA4AEBB5C574}"/>
              </a:ext>
            </a:extLst>
          </p:cNvPr>
          <p:cNvSpPr txBox="1">
            <a:spLocks noChangeArrowheads="1"/>
          </p:cNvSpPr>
          <p:nvPr/>
        </p:nvSpPr>
        <p:spPr bwMode="auto">
          <a:xfrm>
            <a:off x="341313" y="2096169"/>
            <a:ext cx="8229600" cy="407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20000"/>
              </a:lnSpc>
            </a:pPr>
            <a:r>
              <a:rPr lang="en-US" altLang="zh-CN" sz="1600" dirty="0">
                <a:latin typeface="Times New Roman" panose="02020603050405020304" pitchFamily="18" charset="0"/>
                <a:ea typeface="宋体" charset="-122"/>
                <a:cs typeface="Times New Roman" panose="02020603050405020304" pitchFamily="18" charset="0"/>
              </a:rPr>
              <a:t>Unlike the data in </a:t>
            </a:r>
            <a:r>
              <a:rPr lang="en-US" altLang="zh-CN" sz="1600" dirty="0" err="1">
                <a:latin typeface="Times New Roman" panose="02020603050405020304" pitchFamily="18" charset="0"/>
                <a:ea typeface="宋体" charset="-122"/>
                <a:cs typeface="Times New Roman" panose="02020603050405020304" pitchFamily="18" charset="0"/>
              </a:rPr>
              <a:t>tobit</a:t>
            </a:r>
            <a:r>
              <a:rPr lang="en-US" altLang="zh-CN" sz="1600" dirty="0">
                <a:latin typeface="Times New Roman" panose="02020603050405020304" pitchFamily="18" charset="0"/>
                <a:ea typeface="宋体" charset="-122"/>
                <a:cs typeface="Times New Roman" panose="02020603050405020304" pitchFamily="18" charset="0"/>
              </a:rPr>
              <a:t> model,  if the affected data are deleted from the observed sample, the </a:t>
            </a:r>
            <a:r>
              <a:rPr lang="en-US" altLang="zh-CN" sz="1600" dirty="0" err="1">
                <a:latin typeface="Times New Roman" panose="02020603050405020304" pitchFamily="18" charset="0"/>
                <a:ea typeface="宋体" charset="-122"/>
                <a:cs typeface="Times New Roman" panose="02020603050405020304" pitchFamily="18" charset="0"/>
              </a:rPr>
              <a:t>tobit</a:t>
            </a:r>
            <a:r>
              <a:rPr lang="en-US" altLang="zh-CN" sz="1600" dirty="0">
                <a:latin typeface="Times New Roman" panose="02020603050405020304" pitchFamily="18" charset="0"/>
                <a:ea typeface="宋体" charset="-122"/>
                <a:cs typeface="Times New Roman" panose="02020603050405020304" pitchFamily="18" charset="0"/>
              </a:rPr>
              <a:t> model does not work in this case.</a:t>
            </a:r>
          </a:p>
          <a:p>
            <a:pPr eaLnBrk="1" hangingPunct="1">
              <a:lnSpc>
                <a:spcPct val="120000"/>
              </a:lnSpc>
            </a:pPr>
            <a:r>
              <a:rPr lang="en-US" altLang="zh-CN" sz="1600" dirty="0">
                <a:latin typeface="Times New Roman" panose="02020603050405020304" pitchFamily="18" charset="0"/>
                <a:ea typeface="宋体" charset="-122"/>
                <a:cs typeface="Times New Roman" panose="02020603050405020304" pitchFamily="18" charset="0"/>
              </a:rPr>
              <a:t>Following the idea of latent regression, the question can be rewritten as</a:t>
            </a:r>
            <a:r>
              <a:rPr lang="zh-CN" altLang="en-US" sz="1600" dirty="0">
                <a:latin typeface="Times New Roman" panose="02020603050405020304" pitchFamily="18" charset="0"/>
                <a:ea typeface="宋体" charset="-122"/>
                <a:cs typeface="Times New Roman" panose="02020603050405020304" pitchFamily="18" charset="0"/>
              </a:rPr>
              <a:t>：</a:t>
            </a:r>
            <a:endParaRPr lang="en-US" altLang="zh-CN" sz="1600" dirty="0">
              <a:latin typeface="Times New Roman" panose="02020603050405020304" pitchFamily="18" charset="0"/>
              <a:ea typeface="宋体" charset="-122"/>
              <a:cs typeface="Times New Roman" panose="02020603050405020304" pitchFamily="18" charset="0"/>
            </a:endParaRPr>
          </a:p>
          <a:p>
            <a:pPr lvl="1" eaLnBrk="1" hangingPunct="1">
              <a:lnSpc>
                <a:spcPct val="120000"/>
              </a:lnSpc>
            </a:pPr>
            <a:r>
              <a:rPr lang="en-US" altLang="zh-CN" dirty="0">
                <a:latin typeface="Times New Roman" panose="02020603050405020304" pitchFamily="18" charset="0"/>
                <a:ea typeface="宋体" charset="-122"/>
                <a:cs typeface="Times New Roman" panose="02020603050405020304" pitchFamily="18" charset="0"/>
              </a:rPr>
              <a:t>y = </a:t>
            </a:r>
            <a:r>
              <a:rPr lang="en-US" altLang="zh-CN" b="1" dirty="0" err="1">
                <a:latin typeface="Times New Roman" panose="02020603050405020304" pitchFamily="18" charset="0"/>
                <a:ea typeface="宋体" charset="-122"/>
                <a:cs typeface="Times New Roman" panose="02020603050405020304" pitchFamily="18" charset="0"/>
              </a:rPr>
              <a:t>xb</a:t>
            </a:r>
            <a:r>
              <a:rPr lang="en-US" altLang="zh-CN" dirty="0">
                <a:latin typeface="Times New Roman" panose="02020603050405020304" pitchFamily="18" charset="0"/>
                <a:ea typeface="宋体" charset="-122"/>
                <a:cs typeface="Times New Roman" panose="02020603050405020304" pitchFamily="18" charset="0"/>
              </a:rPr>
              <a:t> + u, </a:t>
            </a:r>
            <a:r>
              <a:rPr lang="en-US" altLang="zh-CN" dirty="0" err="1">
                <a:latin typeface="Times New Roman" panose="02020603050405020304" pitchFamily="18" charset="0"/>
                <a:ea typeface="宋体" charset="-122"/>
                <a:cs typeface="Times New Roman" panose="02020603050405020304" pitchFamily="18" charset="0"/>
              </a:rPr>
              <a:t>u|</a:t>
            </a:r>
            <a:r>
              <a:rPr lang="en-US" altLang="zh-CN" b="1" dirty="0" err="1">
                <a:latin typeface="Times New Roman" panose="02020603050405020304" pitchFamily="18" charset="0"/>
                <a:ea typeface="宋体" charset="-122"/>
                <a:cs typeface="Times New Roman" panose="02020603050405020304" pitchFamily="18" charset="0"/>
              </a:rPr>
              <a:t>x</a:t>
            </a:r>
            <a:r>
              <a:rPr lang="en-US" altLang="zh-CN" dirty="0" err="1">
                <a:latin typeface="Times New Roman" panose="02020603050405020304" pitchFamily="18" charset="0"/>
                <a:ea typeface="宋体" charset="-122"/>
                <a:cs typeface="Times New Roman" panose="02020603050405020304" pitchFamily="18" charset="0"/>
              </a:rPr>
              <a:t>,c</a:t>
            </a:r>
            <a:r>
              <a:rPr lang="en-US" altLang="zh-CN" dirty="0">
                <a:latin typeface="Times New Roman" panose="02020603050405020304" pitchFamily="18" charset="0"/>
                <a:ea typeface="宋体" charset="-122"/>
                <a:cs typeface="Times New Roman" panose="02020603050405020304" pitchFamily="18" charset="0"/>
              </a:rPr>
              <a:t> ~ Normal(0,s</a:t>
            </a:r>
            <a:r>
              <a:rPr lang="en-US" altLang="zh-CN" baseline="30000" dirty="0">
                <a:latin typeface="Times New Roman" panose="02020603050405020304" pitchFamily="18" charset="0"/>
                <a:ea typeface="宋体" charset="-122"/>
                <a:cs typeface="Times New Roman" panose="02020603050405020304" pitchFamily="18" charset="0"/>
              </a:rPr>
              <a:t>2</a:t>
            </a:r>
            <a:r>
              <a:rPr lang="en-US" altLang="zh-CN" dirty="0">
                <a:latin typeface="Times New Roman" panose="02020603050405020304" pitchFamily="18" charset="0"/>
                <a:ea typeface="宋体" charset="-122"/>
                <a:cs typeface="Times New Roman" panose="02020603050405020304" pitchFamily="18" charset="0"/>
              </a:rPr>
              <a:t>), but we only observe those y when y&lt;c (or y&gt;c if lower limit truncated)</a:t>
            </a:r>
          </a:p>
          <a:p>
            <a:pPr eaLnBrk="1" hangingPunct="1">
              <a:lnSpc>
                <a:spcPct val="120000"/>
              </a:lnSpc>
            </a:pPr>
            <a:r>
              <a:rPr lang="en-US" altLang="zh-CN" sz="1600" dirty="0">
                <a:latin typeface="Times New Roman" panose="02020603050405020304" pitchFamily="18" charset="0"/>
                <a:ea typeface="宋体" charset="-122"/>
                <a:cs typeface="Times New Roman" panose="02020603050405020304" pitchFamily="18" charset="0"/>
              </a:rPr>
              <a:t>Obviously, the OLS gives biased results.</a:t>
            </a:r>
          </a:p>
          <a:p>
            <a:pPr eaLnBrk="1" hangingPunct="1">
              <a:lnSpc>
                <a:spcPct val="120000"/>
              </a:lnSpc>
            </a:pPr>
            <a:r>
              <a:rPr lang="en-US" altLang="zh-CN" sz="1600" dirty="0">
                <a:latin typeface="Times New Roman" panose="02020603050405020304" pitchFamily="18" charset="0"/>
                <a:ea typeface="宋体" charset="-122"/>
                <a:cs typeface="Times New Roman" panose="02020603050405020304" pitchFamily="18" charset="0"/>
              </a:rPr>
              <a:t>Towards?; </a:t>
            </a:r>
          </a:p>
          <a:p>
            <a:pPr lvl="1" eaLnBrk="1" hangingPunct="1">
              <a:lnSpc>
                <a:spcPct val="120000"/>
              </a:lnSpc>
            </a:pPr>
            <a:r>
              <a:rPr lang="en-US" altLang="zh-CN" dirty="0">
                <a:latin typeface="Times New Roman" panose="02020603050405020304" pitchFamily="18" charset="0"/>
                <a:ea typeface="宋体" charset="-122"/>
                <a:cs typeface="Times New Roman" panose="02020603050405020304" pitchFamily="18" charset="0"/>
              </a:rPr>
              <a:t>Intuitively, toward zero.</a:t>
            </a:r>
          </a:p>
          <a:p>
            <a:pPr lvl="1" eaLnBrk="1" hangingPunct="1">
              <a:lnSpc>
                <a:spcPct val="120000"/>
              </a:lnSpc>
            </a:pPr>
            <a:r>
              <a:rPr lang="en-US" altLang="zh-CN" dirty="0">
                <a:latin typeface="Times New Roman" panose="02020603050405020304" pitchFamily="18" charset="0"/>
                <a:ea typeface="宋体" charset="-122"/>
                <a:cs typeface="Times New Roman" panose="02020603050405020304" pitchFamily="18" charset="0"/>
              </a:rPr>
              <a:t>But is it?</a:t>
            </a:r>
          </a:p>
          <a:p>
            <a:pPr eaLnBrk="1" hangingPunct="1">
              <a:lnSpc>
                <a:spcPct val="120000"/>
              </a:lnSpc>
            </a:pPr>
            <a:endParaRPr lang="en-US" altLang="zh-CN" sz="1600" dirty="0">
              <a:latin typeface="Times New Roman" panose="02020603050405020304" pitchFamily="18" charset="0"/>
              <a:ea typeface="宋体" charset="-122"/>
              <a:cs typeface="Times New Roman" panose="02020603050405020304" pitchFamily="18" charset="0"/>
            </a:endParaRPr>
          </a:p>
        </p:txBody>
      </p:sp>
      <p:pic>
        <p:nvPicPr>
          <p:cNvPr id="12" name="Picture 2">
            <a:extLst>
              <a:ext uri="{FF2B5EF4-FFF2-40B4-BE49-F238E27FC236}">
                <a16:creationId xmlns:a16="http://schemas.microsoft.com/office/drawing/2014/main" id="{25BD3186-AD01-4AFF-B3ED-7721583511DE}"/>
              </a:ext>
            </a:extLst>
          </p:cNvPr>
          <p:cNvPicPr>
            <a:picLocks noChangeAspect="1" noChangeArrowheads="1"/>
          </p:cNvPicPr>
          <p:nvPr/>
        </p:nvPicPr>
        <p:blipFill>
          <a:blip r:embed="rId2" cstate="print"/>
          <a:srcRect/>
          <a:stretch>
            <a:fillRect/>
          </a:stretch>
        </p:blipFill>
        <p:spPr bwMode="auto">
          <a:xfrm>
            <a:off x="3886200" y="3886200"/>
            <a:ext cx="4114800" cy="2874888"/>
          </a:xfrm>
          <a:prstGeom prst="rect">
            <a:avLst/>
          </a:prstGeom>
          <a:noFill/>
          <a:ln w="9525">
            <a:noFill/>
            <a:miter lim="800000"/>
            <a:headEnd/>
            <a:tailEnd/>
          </a:ln>
          <a:effectLst/>
        </p:spPr>
      </p:pic>
    </p:spTree>
    <p:extLst>
      <p:ext uri="{BB962C8B-B14F-4D97-AF65-F5344CB8AC3E}">
        <p14:creationId xmlns:p14="http://schemas.microsoft.com/office/powerpoint/2010/main" val="313060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 Truncated Regression Model </a:t>
            </a:r>
            <a:endParaRPr lang="zh-CN"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3" descr="Rectangle: Click to edit Master text styles&#10;Second level&#10;Third level&#10;Fourth level&#10;Fifth level">
                <a:extLst>
                  <a:ext uri="{FF2B5EF4-FFF2-40B4-BE49-F238E27FC236}">
                    <a16:creationId xmlns:a16="http://schemas.microsoft.com/office/drawing/2014/main" id="{E55A184F-5C13-4E66-B6C2-77353AD5D06F}"/>
                  </a:ext>
                </a:extLst>
              </p:cNvPr>
              <p:cNvSpPr txBox="1">
                <a:spLocks noChangeArrowheads="1"/>
              </p:cNvSpPr>
              <p:nvPr/>
            </p:nvSpPr>
            <p:spPr bwMode="auto">
              <a:xfrm>
                <a:off x="381000" y="1752600"/>
                <a:ext cx="8229600" cy="54845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lvl="1" indent="-342900" eaLnBrk="1" hangingPunct="1">
                  <a:buFontTx/>
                  <a:buChar char="•"/>
                </a:pPr>
                <a:r>
                  <a:rPr lang="en-US" altLang="zh-CN" sz="1400" dirty="0">
                    <a:latin typeface="Times New Roman" panose="02020603050405020304" pitchFamily="18" charset="0"/>
                    <a:ea typeface="宋体" charset="-122"/>
                    <a:cs typeface="Times New Roman" panose="02020603050405020304" pitchFamily="18" charset="0"/>
                  </a:rPr>
                  <a:t>model</a:t>
                </a:r>
                <a:r>
                  <a:rPr lang="zh-CN" altLang="en-US" sz="1400"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 y = </a:t>
                </a:r>
                <a:r>
                  <a:rPr lang="en-US" altLang="zh-CN" sz="1400" b="1" dirty="0" err="1">
                    <a:latin typeface="Times New Roman" panose="02020603050405020304" pitchFamily="18" charset="0"/>
                    <a:ea typeface="宋体" charset="-122"/>
                    <a:cs typeface="Times New Roman" panose="02020603050405020304" pitchFamily="18" charset="0"/>
                  </a:rPr>
                  <a:t>xb</a:t>
                </a:r>
                <a:r>
                  <a:rPr lang="en-US" altLang="zh-CN" sz="1400" dirty="0">
                    <a:latin typeface="Times New Roman" panose="02020603050405020304" pitchFamily="18" charset="0"/>
                    <a:ea typeface="宋体" charset="-122"/>
                    <a:cs typeface="Times New Roman" panose="02020603050405020304" pitchFamily="18" charset="0"/>
                  </a:rPr>
                  <a:t> + u, </a:t>
                </a:r>
                <a:r>
                  <a:rPr lang="en-US" altLang="zh-CN" sz="1400" dirty="0" err="1">
                    <a:latin typeface="Times New Roman" panose="02020603050405020304" pitchFamily="18" charset="0"/>
                    <a:ea typeface="宋体" charset="-122"/>
                    <a:cs typeface="Times New Roman" panose="02020603050405020304" pitchFamily="18" charset="0"/>
                  </a:rPr>
                  <a:t>u|</a:t>
                </a:r>
                <a:r>
                  <a:rPr lang="en-US" altLang="zh-CN" sz="1400" b="1" dirty="0" err="1">
                    <a:latin typeface="Times New Roman" panose="02020603050405020304" pitchFamily="18" charset="0"/>
                    <a:ea typeface="宋体" charset="-122"/>
                    <a:cs typeface="Times New Roman" panose="02020603050405020304" pitchFamily="18" charset="0"/>
                  </a:rPr>
                  <a:t>x</a:t>
                </a:r>
                <a:r>
                  <a:rPr lang="en-US" altLang="zh-CN" sz="1400" dirty="0">
                    <a:latin typeface="Times New Roman" panose="02020603050405020304" pitchFamily="18" charset="0"/>
                    <a:ea typeface="宋体" charset="-122"/>
                    <a:cs typeface="Times New Roman" panose="02020603050405020304" pitchFamily="18" charset="0"/>
                  </a:rPr>
                  <a:t> ~ Normal(0,s</a:t>
                </a:r>
                <a:r>
                  <a:rPr lang="en-US" altLang="zh-CN" sz="1400" baseline="30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but we only observe those y when y&gt;a</a:t>
                </a:r>
              </a:p>
              <a:p>
                <a:pPr lvl="1" eaLnBrk="1" hangingPunct="1"/>
                <a:r>
                  <a:rPr lang="en-US" altLang="zh-CN" sz="1400" dirty="0">
                    <a:latin typeface="Times New Roman" panose="02020603050405020304" pitchFamily="18" charset="0"/>
                    <a:cs typeface="Times New Roman" panose="02020603050405020304" pitchFamily="18" charset="0"/>
                  </a:rPr>
                  <a:t>The marginal effect of x on y</a:t>
                </a:r>
                <a:r>
                  <a:rPr lang="zh-CN" altLang="en-US" sz="1400" dirty="0">
                    <a:latin typeface="Times New Roman" panose="02020603050405020304" pitchFamily="18" charset="0"/>
                    <a:ea typeface="宋体" charset="-122"/>
                    <a:cs typeface="Times New Roman" panose="02020603050405020304" pitchFamily="18" charset="0"/>
                  </a:rPr>
                  <a:t>：</a:t>
                </a:r>
                <a14:m>
                  <m:oMath xmlns:m="http://schemas.openxmlformats.org/officeDocument/2006/math">
                    <m:f>
                      <m:fPr>
                        <m:ctrlPr>
                          <a:rPr lang="en-US" altLang="zh-CN" sz="1400" i="1" smtClean="0">
                            <a:latin typeface="Cambria Math" panose="02040503050406030204" pitchFamily="18" charset="0"/>
                            <a:ea typeface="宋体" charset="-122"/>
                          </a:rPr>
                        </m:ctrlPr>
                      </m:fPr>
                      <m:num>
                        <m:r>
                          <a:rPr lang="en-US" altLang="zh-CN" sz="1400" i="1" smtClean="0">
                            <a:latin typeface="Cambria Math" panose="02040503050406030204" pitchFamily="18" charset="0"/>
                            <a:ea typeface="宋体" charset="-122"/>
                          </a:rPr>
                          <m:t>𝜕</m:t>
                        </m:r>
                        <m:r>
                          <a:rPr lang="en-US" altLang="zh-CN" sz="1400" i="1" smtClean="0">
                            <a:latin typeface="Cambria Math" panose="02040503050406030204" pitchFamily="18" charset="0"/>
                            <a:ea typeface="宋体" charset="-122"/>
                          </a:rPr>
                          <m:t>𝐸</m:t>
                        </m:r>
                        <m:r>
                          <a:rPr lang="en-US" altLang="zh-CN" sz="1400" i="1" smtClean="0">
                            <a:latin typeface="Cambria Math" panose="02040503050406030204" pitchFamily="18" charset="0"/>
                            <a:ea typeface="宋体" charset="-122"/>
                          </a:rPr>
                          <m:t>(</m:t>
                        </m:r>
                        <m:r>
                          <a:rPr lang="en-US" altLang="zh-CN" sz="1400" i="1" smtClean="0">
                            <a:latin typeface="Cambria Math" panose="02040503050406030204" pitchFamily="18" charset="0"/>
                            <a:ea typeface="宋体" charset="-122"/>
                          </a:rPr>
                          <m:t>𝑦</m:t>
                        </m:r>
                        <m:r>
                          <a:rPr lang="en-US" altLang="zh-CN" sz="1400" i="1" smtClean="0">
                            <a:latin typeface="Cambria Math" panose="02040503050406030204" pitchFamily="18" charset="0"/>
                            <a:ea typeface="宋体" charset="-122"/>
                          </a:rPr>
                          <m:t>|</m:t>
                        </m:r>
                        <m:r>
                          <a:rPr lang="en-US" altLang="zh-CN" sz="1400" i="1" smtClean="0">
                            <a:latin typeface="Cambria Math" panose="02040503050406030204" pitchFamily="18" charset="0"/>
                            <a:ea typeface="宋体" charset="-122"/>
                          </a:rPr>
                          <m:t>𝑥</m:t>
                        </m:r>
                        <m:r>
                          <a:rPr lang="en-US" altLang="zh-CN" sz="1400" i="1" smtClean="0">
                            <a:latin typeface="Cambria Math" panose="02040503050406030204" pitchFamily="18" charset="0"/>
                            <a:ea typeface="宋体" charset="-122"/>
                          </a:rPr>
                          <m:t>)</m:t>
                        </m:r>
                      </m:num>
                      <m:den>
                        <m:r>
                          <a:rPr lang="en-US" altLang="zh-CN" sz="1400" i="1" smtClean="0">
                            <a:latin typeface="Cambria Math" panose="02040503050406030204" pitchFamily="18" charset="0"/>
                            <a:ea typeface="宋体" charset="-122"/>
                          </a:rPr>
                          <m:t>𝜕</m:t>
                        </m:r>
                        <m:r>
                          <a:rPr lang="en-US" altLang="zh-CN" sz="1400" i="1" smtClean="0">
                            <a:latin typeface="Cambria Math" panose="02040503050406030204" pitchFamily="18" charset="0"/>
                            <a:ea typeface="宋体" charset="-122"/>
                          </a:rPr>
                          <m:t>𝑥</m:t>
                        </m:r>
                      </m:den>
                    </m:f>
                    <m:r>
                      <a:rPr lang="en-US" altLang="zh-CN" sz="1400" i="1" smtClean="0">
                        <a:latin typeface="Cambria Math" panose="02040503050406030204" pitchFamily="18" charset="0"/>
                        <a:ea typeface="宋体" charset="-122"/>
                      </a:rPr>
                      <m:t>=</m:t>
                    </m:r>
                    <m:r>
                      <a:rPr lang="zh-CN" altLang="en-US" sz="1400" i="1" smtClean="0">
                        <a:latin typeface="Cambria Math" panose="02040503050406030204" pitchFamily="18" charset="0"/>
                        <a:ea typeface="宋体" charset="-122"/>
                      </a:rPr>
                      <m:t>𝛽</m:t>
                    </m:r>
                  </m:oMath>
                </a14:m>
                <a:endParaRPr lang="en-US" altLang="zh-CN" sz="1400" dirty="0">
                  <a:latin typeface="Times New Roman" panose="02020603050405020304" pitchFamily="18" charset="0"/>
                  <a:ea typeface="宋体" charset="-122"/>
                  <a:cs typeface="Times New Roman" panose="02020603050405020304" pitchFamily="18" charset="0"/>
                </a:endParaRP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When y&gt;0, </a:t>
                </a:r>
                <a:r>
                  <a:rPr lang="en-US" altLang="zh-CN" sz="1400" dirty="0">
                    <a:latin typeface="Times New Roman" panose="02020603050405020304" pitchFamily="18" charset="0"/>
                    <a:cs typeface="Times New Roman" panose="02020603050405020304" pitchFamily="18" charset="0"/>
                  </a:rPr>
                  <a:t>the marginal effect of x on y </a:t>
                </a:r>
                <a:r>
                  <a:rPr lang="zh-CN" altLang="en-US" sz="1400" dirty="0">
                    <a:latin typeface="Times New Roman" panose="02020603050405020304" pitchFamily="18" charset="0"/>
                    <a:ea typeface="宋体" charset="-122"/>
                    <a:cs typeface="Times New Roman" panose="02020603050405020304" pitchFamily="18" charset="0"/>
                  </a:rPr>
                  <a:t>：</a:t>
                </a:r>
                <a:endParaRPr lang="en-US" altLang="zh-CN" sz="1400" dirty="0">
                  <a:latin typeface="Times New Roman" panose="02020603050405020304" pitchFamily="18" charset="0"/>
                  <a:ea typeface="宋体" charset="-122"/>
                  <a:cs typeface="Times New Roman" panose="02020603050405020304" pitchFamily="18" charset="0"/>
                </a:endParaRPr>
              </a:p>
              <a:p>
                <a:pPr lvl="2" eaLnBrk="1" hangingPunct="1"/>
                <a:r>
                  <a:rPr lang="en-US" altLang="zh-CN" dirty="0">
                    <a:latin typeface="Times New Roman" panose="02020603050405020304" pitchFamily="18" charset="0"/>
                    <a:ea typeface="宋体" charset="-122"/>
                    <a:cs typeface="Times New Roman" panose="02020603050405020304" pitchFamily="18" charset="0"/>
                  </a:rPr>
                  <a:t>GMM estimates. </a:t>
                </a:r>
              </a:p>
              <a:p>
                <a:pPr lvl="2" eaLnBrk="1" hangingPunct="1">
                  <a:lnSpc>
                    <a:spcPct val="120000"/>
                  </a:lnSpc>
                </a:pPr>
                <a:endParaRPr lang="en-US" altLang="zh-CN" dirty="0">
                  <a:latin typeface="Times New Roman" panose="02020603050405020304" pitchFamily="18" charset="0"/>
                  <a:ea typeface="宋体" charset="-122"/>
                  <a:cs typeface="Times New Roman" panose="02020603050405020304" pitchFamily="18" charset="0"/>
                </a:endParaRPr>
              </a:p>
              <a:p>
                <a:pPr lvl="2" eaLnBrk="1" hangingPunct="1"/>
                <a:endParaRPr lang="en-US" altLang="zh-CN" dirty="0">
                  <a:latin typeface="Times New Roman" panose="02020603050405020304" pitchFamily="18" charset="0"/>
                  <a:ea typeface="宋体" charset="-122"/>
                  <a:cs typeface="Times New Roman" panose="02020603050405020304" pitchFamily="18" charset="0"/>
                </a:endParaRPr>
              </a:p>
              <a:p>
                <a:pPr lvl="2" eaLnBrk="1" hangingPunct="1">
                  <a:lnSpc>
                    <a:spcPct val="120000"/>
                  </a:lnSpc>
                </a:pPr>
                <a:endParaRPr lang="en-US" altLang="zh-CN" dirty="0">
                  <a:latin typeface="Times New Roman" panose="02020603050405020304" pitchFamily="18" charset="0"/>
                  <a:ea typeface="宋体" charset="-122"/>
                  <a:cs typeface="Times New Roman" panose="02020603050405020304" pitchFamily="18" charset="0"/>
                </a:endParaRPr>
              </a:p>
              <a:p>
                <a:pPr lvl="2" eaLnBrk="1" hangingPunct="1">
                  <a:lnSpc>
                    <a:spcPct val="120000"/>
                  </a:lnSpc>
                </a:pPr>
                <a:endParaRPr lang="en-US" altLang="zh-CN" dirty="0">
                  <a:latin typeface="Times New Roman" panose="02020603050405020304" pitchFamily="18" charset="0"/>
                  <a:ea typeface="宋体" charset="-122"/>
                  <a:cs typeface="Times New Roman" panose="02020603050405020304" pitchFamily="18" charset="0"/>
                </a:endParaRPr>
              </a:p>
              <a:p>
                <a:pPr lvl="2" eaLnBrk="1" hangingPunct="1">
                  <a:lnSpc>
                    <a:spcPct val="120000"/>
                  </a:lnSpc>
                </a:pPr>
                <a:endParaRPr lang="en-US" altLang="zh-CN" dirty="0">
                  <a:latin typeface="Times New Roman" panose="02020603050405020304" pitchFamily="18" charset="0"/>
                  <a:ea typeface="宋体" charset="-122"/>
                  <a:cs typeface="Times New Roman" panose="02020603050405020304" pitchFamily="18" charset="0"/>
                </a:endParaRPr>
              </a:p>
              <a:p>
                <a:pPr marL="628650" lvl="2" indent="0" eaLnBrk="1" hangingPunct="1">
                  <a:lnSpc>
                    <a:spcPct val="120000"/>
                  </a:lnSpc>
                  <a:buNone/>
                </a:pPr>
                <a:endParaRPr lang="en-US" altLang="zh-CN" dirty="0">
                  <a:latin typeface="Times New Roman" panose="02020603050405020304" pitchFamily="18" charset="0"/>
                  <a:ea typeface="宋体" charset="-122"/>
                  <a:cs typeface="Times New Roman" panose="02020603050405020304" pitchFamily="18" charset="0"/>
                </a:endParaRPr>
              </a:p>
              <a:p>
                <a:pPr lvl="3" eaLnBrk="1" hangingPunct="1">
                  <a:lnSpc>
                    <a:spcPct val="120000"/>
                  </a:lnSpc>
                </a:pPr>
                <a:r>
                  <a:rPr lang="en-US" altLang="zh-CN" sz="1400" dirty="0">
                    <a:latin typeface="Times New Roman" panose="02020603050405020304" pitchFamily="18" charset="0"/>
                    <a:cs typeface="Times New Roman" panose="02020603050405020304" pitchFamily="18" charset="0"/>
                  </a:rPr>
                  <a:t>The function </a:t>
                </a:r>
                <a:r>
                  <a:rPr lang="en-US" altLang="zh-CN" sz="1400" i="1" dirty="0">
                    <a:latin typeface="Times New Roman" panose="02020603050405020304" pitchFamily="18" charset="0"/>
                    <a:cs typeface="Times New Roman" panose="02020603050405020304" pitchFamily="18" charset="0"/>
                  </a:rPr>
                  <a:t>λ(α) </a:t>
                </a:r>
                <a:r>
                  <a:rPr lang="en-US" altLang="zh-CN" sz="1400" dirty="0">
                    <a:latin typeface="Times New Roman" panose="02020603050405020304" pitchFamily="18" charset="0"/>
                    <a:cs typeface="Times New Roman" panose="02020603050405020304" pitchFamily="18" charset="0"/>
                  </a:rPr>
                  <a:t>is called the </a:t>
                </a:r>
                <a:r>
                  <a:rPr lang="en-US" altLang="zh-CN" sz="1400" b="1" dirty="0">
                    <a:latin typeface="Times New Roman" panose="02020603050405020304" pitchFamily="18" charset="0"/>
                    <a:cs typeface="Times New Roman" panose="02020603050405020304" pitchFamily="18" charset="0"/>
                  </a:rPr>
                  <a:t>inverse Mills ratio</a:t>
                </a:r>
              </a:p>
              <a:p>
                <a:pPr lvl="2" eaLnBrk="1" hangingPunct="1">
                  <a:lnSpc>
                    <a:spcPct val="120000"/>
                  </a:lnSpc>
                </a:pPr>
                <a:r>
                  <a:rPr lang="en-US" altLang="zh-CN" dirty="0">
                    <a:latin typeface="Times New Roman" panose="02020603050405020304" pitchFamily="18" charset="0"/>
                    <a:ea typeface="宋体" charset="-122"/>
                    <a:cs typeface="Times New Roman" panose="02020603050405020304" pitchFamily="18" charset="0"/>
                  </a:rPr>
                  <a:t>Therefore</a:t>
                </a:r>
                <a:r>
                  <a:rPr lang="zh-CN" altLang="en-US" dirty="0">
                    <a:latin typeface="Times New Roman" panose="02020603050405020304" pitchFamily="18" charset="0"/>
                    <a:ea typeface="宋体" charset="-122"/>
                    <a:cs typeface="Times New Roman" panose="02020603050405020304" pitchFamily="18" charset="0"/>
                  </a:rPr>
                  <a:t>：</a:t>
                </a:r>
                <a:endParaRPr lang="en-US" altLang="zh-CN" dirty="0">
                  <a:latin typeface="Times New Roman" panose="02020603050405020304" pitchFamily="18" charset="0"/>
                  <a:ea typeface="宋体" charset="-122"/>
                  <a:cs typeface="Times New Roman" panose="02020603050405020304" pitchFamily="18" charset="0"/>
                </a:endParaRPr>
              </a:p>
              <a:p>
                <a:pPr lvl="1" eaLnBrk="1" hangingPunct="1">
                  <a:lnSpc>
                    <a:spcPct val="120000"/>
                  </a:lnSpc>
                </a:pPr>
                <a:endParaRPr lang="en-US" altLang="zh-CN" sz="1400" dirty="0">
                  <a:latin typeface="Times New Roman" panose="02020603050405020304" pitchFamily="18" charset="0"/>
                  <a:ea typeface="宋体" charset="-122"/>
                  <a:cs typeface="Times New Roman" panose="02020603050405020304" pitchFamily="18" charset="0"/>
                </a:endParaRPr>
              </a:p>
              <a:p>
                <a:pPr eaLnBrk="1" hangingPunct="1">
                  <a:lnSpc>
                    <a:spcPct val="120000"/>
                  </a:lnSpc>
                </a:pPr>
                <a:endParaRPr lang="en-US" altLang="zh-CN" sz="1400" dirty="0">
                  <a:latin typeface="Times New Roman" panose="02020603050405020304" pitchFamily="18" charset="0"/>
                  <a:ea typeface="宋体" charset="-122"/>
                  <a:cs typeface="Times New Roman" panose="02020603050405020304" pitchFamily="18" charset="0"/>
                </a:endParaRPr>
              </a:p>
            </p:txBody>
          </p:sp>
        </mc:Choice>
        <mc:Fallback xmlns="">
          <p:sp>
            <p:nvSpPr>
              <p:cNvPr id="5" name="Rectangle 3" descr="Rectangle: Click to edit Master text styles&#10;Second level&#10;Third level&#10;Fourth level&#10;Fifth level">
                <a:extLst>
                  <a:ext uri="{FF2B5EF4-FFF2-40B4-BE49-F238E27FC236}">
                    <a16:creationId xmlns:a16="http://schemas.microsoft.com/office/drawing/2014/main" id="{E55A184F-5C13-4E66-B6C2-77353AD5D06F}"/>
                  </a:ext>
                </a:extLst>
              </p:cNvPr>
              <p:cNvSpPr txBox="1">
                <a:spLocks noRot="1" noChangeAspect="1" noMove="1" noResize="1" noEditPoints="1" noAdjustHandles="1" noChangeArrowheads="1" noChangeShapeType="1" noTextEdit="1"/>
              </p:cNvSpPr>
              <p:nvPr/>
            </p:nvSpPr>
            <p:spPr bwMode="auto">
              <a:xfrm>
                <a:off x="381000" y="1752600"/>
                <a:ext cx="8229600" cy="5484515"/>
              </a:xfrm>
              <a:prstGeom prst="rect">
                <a:avLst/>
              </a:prstGeom>
              <a:blipFill>
                <a:blip r:embed="rId2"/>
                <a:stretch>
                  <a:fillRect l="-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4CF8DA2-FBF1-490D-B924-C1C215466610}"/>
              </a:ext>
            </a:extLst>
          </p:cNvPr>
          <p:cNvPicPr>
            <a:picLocks noChangeAspect="1"/>
          </p:cNvPicPr>
          <p:nvPr/>
        </p:nvPicPr>
        <p:blipFill>
          <a:blip r:embed="rId3"/>
          <a:stretch>
            <a:fillRect/>
          </a:stretch>
        </p:blipFill>
        <p:spPr>
          <a:xfrm>
            <a:off x="1143000" y="3393885"/>
            <a:ext cx="4799619" cy="2147021"/>
          </a:xfrm>
          <a:prstGeom prst="rect">
            <a:avLst/>
          </a:prstGeom>
        </p:spPr>
      </p:pic>
      <p:pic>
        <p:nvPicPr>
          <p:cNvPr id="7" name="图片 6">
            <a:extLst>
              <a:ext uri="{FF2B5EF4-FFF2-40B4-BE49-F238E27FC236}">
                <a16:creationId xmlns:a16="http://schemas.microsoft.com/office/drawing/2014/main" id="{C4080A6F-DE62-48F8-9FCA-62E5AB5F7914}"/>
              </a:ext>
            </a:extLst>
          </p:cNvPr>
          <p:cNvPicPr>
            <a:picLocks noChangeAspect="1"/>
          </p:cNvPicPr>
          <p:nvPr/>
        </p:nvPicPr>
        <p:blipFill rotWithShape="1">
          <a:blip r:embed="rId4"/>
          <a:srcRect l="9873"/>
          <a:stretch/>
        </p:blipFill>
        <p:spPr>
          <a:xfrm>
            <a:off x="2527607" y="5929451"/>
            <a:ext cx="3936385" cy="482322"/>
          </a:xfrm>
          <a:prstGeom prst="rect">
            <a:avLst/>
          </a:prstGeom>
        </p:spPr>
      </p:pic>
    </p:spTree>
    <p:extLst>
      <p:ext uri="{BB962C8B-B14F-4D97-AF65-F5344CB8AC3E}">
        <p14:creationId xmlns:p14="http://schemas.microsoft.com/office/powerpoint/2010/main" val="74324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blinds(horizontal)">
                                      <p:cBhvr>
                                        <p:cTn id="27" dur="500"/>
                                        <p:tgtEl>
                                          <p:spTgt spid="5">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blinds(horizontal)">
                                      <p:cBhvr>
                                        <p:cTn id="32" dur="500"/>
                                        <p:tgtEl>
                                          <p:spTgt spid="5">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5AD991E-E206-4261-8C62-15AEF773990B}" type="slidenum">
              <a:rPr lang="en-US" altLang="zh-CN"/>
              <a:pPr/>
              <a:t>35</a:t>
            </a:fld>
            <a:endParaRPr lang="en-US" altLang="zh-CN"/>
          </a:p>
        </p:txBody>
      </p:sp>
      <mc:AlternateContent xmlns:mc="http://schemas.openxmlformats.org/markup-compatibility/2006">
        <mc:Choice xmlns:a14="http://schemas.microsoft.com/office/drawing/2010/main" Requires="a14">
          <p:sp>
            <p:nvSpPr>
              <p:cNvPr id="115715" name="Rectangle 3" descr="Rectangle: Click to edit Master text styles&#10;Second level&#10;Third level&#10;Fourth level&#10;Fifth level"/>
              <p:cNvSpPr>
                <a:spLocks noGrp="1" noChangeArrowheads="1"/>
              </p:cNvSpPr>
              <p:nvPr>
                <p:ph type="body" idx="1"/>
              </p:nvPr>
            </p:nvSpPr>
            <p:spPr>
              <a:xfrm>
                <a:off x="274590" y="1705009"/>
                <a:ext cx="8229600" cy="5865515"/>
              </a:xfrm>
            </p:spPr>
            <p:txBody>
              <a:bodyPr/>
              <a:lstStyle/>
              <a:p>
                <a:pPr marL="342900" lvl="1" indent="-342900">
                  <a:lnSpc>
                    <a:spcPct val="130000"/>
                  </a:lnSpc>
                  <a:buFontTx/>
                  <a:buChar char="•"/>
                </a:pPr>
                <a:r>
                  <a:rPr lang="en-US" altLang="zh-CN" sz="1400" dirty="0">
                    <a:latin typeface="Times New Roman" panose="02020603050405020304" pitchFamily="18" charset="0"/>
                    <a:ea typeface="宋体" charset="-122"/>
                    <a:cs typeface="Times New Roman" panose="02020603050405020304" pitchFamily="18" charset="0"/>
                  </a:rPr>
                  <a:t>Model</a:t>
                </a:r>
                <a:r>
                  <a:rPr lang="zh-CN" altLang="en-US" sz="1400"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 y = </a:t>
                </a:r>
                <a:r>
                  <a:rPr lang="en-US" altLang="zh-CN" sz="1400" b="1" dirty="0" err="1">
                    <a:latin typeface="Times New Roman" panose="02020603050405020304" pitchFamily="18" charset="0"/>
                    <a:ea typeface="宋体" charset="-122"/>
                    <a:cs typeface="Times New Roman" panose="02020603050405020304" pitchFamily="18" charset="0"/>
                  </a:rPr>
                  <a:t>xb</a:t>
                </a:r>
                <a:r>
                  <a:rPr lang="en-US" altLang="zh-CN" sz="1400" dirty="0">
                    <a:latin typeface="Times New Roman" panose="02020603050405020304" pitchFamily="18" charset="0"/>
                    <a:ea typeface="宋体" charset="-122"/>
                    <a:cs typeface="Times New Roman" panose="02020603050405020304" pitchFamily="18" charset="0"/>
                  </a:rPr>
                  <a:t> + u, </a:t>
                </a:r>
                <a:r>
                  <a:rPr lang="en-US" altLang="zh-CN" sz="1400" dirty="0" err="1">
                    <a:latin typeface="Times New Roman" panose="02020603050405020304" pitchFamily="18" charset="0"/>
                    <a:ea typeface="宋体" charset="-122"/>
                    <a:cs typeface="Times New Roman" panose="02020603050405020304" pitchFamily="18" charset="0"/>
                  </a:rPr>
                  <a:t>u|</a:t>
                </a:r>
                <a:r>
                  <a:rPr lang="en-US" altLang="zh-CN" sz="1400" b="1" dirty="0" err="1">
                    <a:latin typeface="Times New Roman" panose="02020603050405020304" pitchFamily="18" charset="0"/>
                    <a:ea typeface="宋体" charset="-122"/>
                    <a:cs typeface="Times New Roman" panose="02020603050405020304" pitchFamily="18" charset="0"/>
                  </a:rPr>
                  <a:t>x</a:t>
                </a:r>
                <a:r>
                  <a:rPr lang="en-US" altLang="zh-CN" sz="1400" dirty="0">
                    <a:latin typeface="Times New Roman" panose="02020603050405020304" pitchFamily="18" charset="0"/>
                    <a:ea typeface="宋体" charset="-122"/>
                    <a:cs typeface="Times New Roman" panose="02020603050405020304" pitchFamily="18" charset="0"/>
                  </a:rPr>
                  <a:t> ~ Normal(0,s</a:t>
                </a:r>
                <a:r>
                  <a:rPr lang="en-US" altLang="zh-CN" sz="1400" baseline="30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but we only observe those y when y&gt;a</a:t>
                </a:r>
              </a:p>
              <a:p>
                <a:pPr lvl="1">
                  <a:lnSpc>
                    <a:spcPct val="130000"/>
                  </a:lnSpc>
                </a:pPr>
                <a:r>
                  <a:rPr lang="en-US" altLang="zh-CN" sz="1400" dirty="0">
                    <a:latin typeface="Times New Roman" panose="02020603050405020304" pitchFamily="18" charset="0"/>
                    <a:cs typeface="Times New Roman" panose="02020603050405020304" pitchFamily="18" charset="0"/>
                  </a:rPr>
                  <a:t>The marginal effect of x on y </a:t>
                </a:r>
                <a:r>
                  <a:rPr lang="zh-CN" altLang="en-US" sz="1400" dirty="0">
                    <a:latin typeface="Times New Roman" panose="02020603050405020304" pitchFamily="18" charset="0"/>
                    <a:ea typeface="宋体" charset="-122"/>
                    <a:cs typeface="Times New Roman" panose="02020603050405020304" pitchFamily="18" charset="0"/>
                  </a:rPr>
                  <a:t>：</a:t>
                </a:r>
                <a14:m>
                  <m:oMath xmlns:m="http://schemas.openxmlformats.org/officeDocument/2006/math">
                    <m:f>
                      <m:fPr>
                        <m:ctrlPr>
                          <a:rPr lang="en-US" altLang="zh-CN" sz="1400" i="1" smtClean="0">
                            <a:latin typeface="Cambria Math" panose="02040503050406030204" pitchFamily="18" charset="0"/>
                            <a:ea typeface="宋体" charset="-122"/>
                          </a:rPr>
                        </m:ctrlPr>
                      </m:fPr>
                      <m:num>
                        <m:r>
                          <a:rPr lang="en-US" altLang="zh-CN" sz="1400" i="1" smtClean="0">
                            <a:latin typeface="Cambria Math" panose="02040503050406030204" pitchFamily="18" charset="0"/>
                            <a:ea typeface="宋体" charset="-122"/>
                          </a:rPr>
                          <m:t>𝜕</m:t>
                        </m:r>
                        <m:r>
                          <a:rPr lang="en-US" altLang="zh-CN" sz="1400" b="0" i="1" smtClean="0">
                            <a:latin typeface="Cambria Math" panose="02040503050406030204" pitchFamily="18" charset="0"/>
                            <a:ea typeface="宋体" charset="-122"/>
                          </a:rPr>
                          <m:t>𝐸</m:t>
                        </m:r>
                        <m:r>
                          <a:rPr lang="en-US" altLang="zh-CN" sz="1400" b="0" i="1" smtClean="0">
                            <a:latin typeface="Cambria Math" panose="02040503050406030204" pitchFamily="18" charset="0"/>
                            <a:ea typeface="宋体" charset="-122"/>
                          </a:rPr>
                          <m:t>(</m:t>
                        </m:r>
                        <m:r>
                          <a:rPr lang="en-US" altLang="zh-CN" sz="1400" i="1" smtClean="0">
                            <a:latin typeface="Cambria Math" panose="02040503050406030204" pitchFamily="18" charset="0"/>
                            <a:ea typeface="宋体" charset="-122"/>
                          </a:rPr>
                          <m:t>𝑦</m:t>
                        </m:r>
                        <m:r>
                          <a:rPr lang="en-US" altLang="zh-CN" sz="1400" b="0" i="1" smtClean="0">
                            <a:latin typeface="Cambria Math" panose="02040503050406030204" pitchFamily="18" charset="0"/>
                            <a:ea typeface="宋体" charset="-122"/>
                          </a:rPr>
                          <m:t>|</m:t>
                        </m:r>
                        <m:r>
                          <a:rPr lang="en-US" altLang="zh-CN" sz="1400" b="0" i="1" smtClean="0">
                            <a:latin typeface="Cambria Math" panose="02040503050406030204" pitchFamily="18" charset="0"/>
                            <a:ea typeface="宋体" charset="-122"/>
                          </a:rPr>
                          <m:t>𝑥</m:t>
                        </m:r>
                        <m:r>
                          <a:rPr lang="en-US" altLang="zh-CN" sz="1400" b="0" i="1" smtClean="0">
                            <a:latin typeface="Cambria Math" panose="02040503050406030204" pitchFamily="18" charset="0"/>
                            <a:ea typeface="宋体" charset="-122"/>
                          </a:rPr>
                          <m:t>)</m:t>
                        </m:r>
                      </m:num>
                      <m:den>
                        <m:r>
                          <a:rPr lang="en-US" altLang="zh-CN" sz="1400" i="1" smtClean="0">
                            <a:latin typeface="Cambria Math" panose="02040503050406030204" pitchFamily="18" charset="0"/>
                            <a:ea typeface="宋体" charset="-122"/>
                          </a:rPr>
                          <m:t>𝜕</m:t>
                        </m:r>
                        <m:r>
                          <a:rPr lang="en-US" altLang="zh-CN" sz="1400" i="1" smtClean="0">
                            <a:latin typeface="Cambria Math" panose="02040503050406030204" pitchFamily="18" charset="0"/>
                            <a:ea typeface="宋体" charset="-122"/>
                          </a:rPr>
                          <m:t>𝑥</m:t>
                        </m:r>
                      </m:den>
                    </m:f>
                    <m:r>
                      <a:rPr lang="en-US" altLang="zh-CN" sz="1400" b="0" i="1" smtClean="0">
                        <a:latin typeface="Cambria Math" panose="02040503050406030204" pitchFamily="18" charset="0"/>
                        <a:ea typeface="宋体" charset="-122"/>
                      </a:rPr>
                      <m:t>=</m:t>
                    </m:r>
                    <m:r>
                      <a:rPr lang="zh-CN" altLang="en-US" sz="1400" b="0" i="1" smtClean="0">
                        <a:latin typeface="Cambria Math" panose="02040503050406030204" pitchFamily="18" charset="0"/>
                        <a:ea typeface="宋体" charset="-122"/>
                      </a:rPr>
                      <m:t>𝛽</m:t>
                    </m:r>
                  </m:oMath>
                </a14:m>
                <a:endParaRPr lang="en-US" altLang="zh-CN" sz="1400" dirty="0">
                  <a:latin typeface="Times New Roman" panose="02020603050405020304" pitchFamily="18" charset="0"/>
                  <a:ea typeface="宋体" charset="-122"/>
                  <a:cs typeface="Times New Roman" panose="02020603050405020304" pitchFamily="18" charset="0"/>
                </a:endParaRPr>
              </a:p>
              <a:p>
                <a:pPr lvl="1">
                  <a:lnSpc>
                    <a:spcPct val="130000"/>
                  </a:lnSpc>
                </a:pPr>
                <a:r>
                  <a:rPr lang="en-US" altLang="zh-CN" sz="1400" dirty="0">
                    <a:latin typeface="Times New Roman" panose="02020603050405020304" pitchFamily="18" charset="0"/>
                    <a:ea typeface="宋体" charset="-122"/>
                    <a:cs typeface="Times New Roman" panose="02020603050405020304" pitchFamily="18" charset="0"/>
                  </a:rPr>
                  <a:t>OLS</a:t>
                </a:r>
                <a:r>
                  <a:rPr lang="zh-CN" altLang="en-US" sz="1400" dirty="0">
                    <a:latin typeface="Times New Roman" panose="02020603050405020304" pitchFamily="18" charset="0"/>
                    <a:ea typeface="宋体" charset="-122"/>
                    <a:cs typeface="Times New Roman" panose="02020603050405020304" pitchFamily="18" charset="0"/>
                  </a:rPr>
                  <a:t> </a:t>
                </a:r>
                <a:r>
                  <a:rPr lang="en-US" altLang="zh-CN" sz="1400" dirty="0">
                    <a:latin typeface="Times New Roman" panose="02020603050405020304" pitchFamily="18" charset="0"/>
                    <a:ea typeface="宋体" charset="-122"/>
                    <a:cs typeface="Times New Roman" panose="02020603050405020304" pitchFamily="18" charset="0"/>
                  </a:rPr>
                  <a:t>estimates:</a:t>
                </a:r>
              </a:p>
              <a:p>
                <a:pPr lvl="2">
                  <a:lnSpc>
                    <a:spcPct val="130000"/>
                  </a:lnSpc>
                </a:pPr>
                <a:endParaRPr lang="en-US" altLang="zh-CN" dirty="0">
                  <a:latin typeface="Times New Roman" panose="02020603050405020304" pitchFamily="18" charset="0"/>
                  <a:ea typeface="宋体" charset="-122"/>
                  <a:cs typeface="Times New Roman" panose="02020603050405020304" pitchFamily="18" charset="0"/>
                </a:endParaRPr>
              </a:p>
              <a:p>
                <a:pPr marL="628650" lvl="2" indent="0">
                  <a:lnSpc>
                    <a:spcPct val="130000"/>
                  </a:lnSpc>
                  <a:buNone/>
                </a:pPr>
                <a:endParaRPr lang="en-US" altLang="zh-CN" dirty="0">
                  <a:latin typeface="Times New Roman" panose="02020603050405020304" pitchFamily="18" charset="0"/>
                  <a:ea typeface="宋体" charset="-122"/>
                  <a:cs typeface="Times New Roman" panose="02020603050405020304" pitchFamily="18" charset="0"/>
                </a:endParaRPr>
              </a:p>
              <a:p>
                <a:pPr lvl="2"/>
                <a:r>
                  <a:rPr lang="en-US" altLang="zh-CN" dirty="0">
                    <a:latin typeface="Times New Roman" panose="02020603050405020304" pitchFamily="18" charset="0"/>
                    <a:ea typeface="宋体" charset="-122"/>
                    <a:cs typeface="Times New Roman" panose="02020603050405020304" pitchFamily="18" charset="0"/>
                  </a:rPr>
                  <a:t>Obviously, biased towards 0</a:t>
                </a:r>
              </a:p>
              <a:p>
                <a:pPr>
                  <a:lnSpc>
                    <a:spcPct val="130000"/>
                  </a:lnSpc>
                </a:pPr>
                <a:r>
                  <a:rPr lang="en-US" altLang="zh-CN" sz="1400" dirty="0">
                    <a:latin typeface="Times New Roman" panose="02020603050405020304" pitchFamily="18" charset="0"/>
                    <a:ea typeface="宋体" charset="-122"/>
                    <a:cs typeface="Times New Roman" panose="02020603050405020304" pitchFamily="18" charset="0"/>
                  </a:rPr>
                  <a:t>Since </a:t>
                </a:r>
                <a:r>
                  <a:rPr lang="zh-CN" altLang="en-US" sz="1400" dirty="0">
                    <a:latin typeface="Times New Roman" panose="02020603050405020304" pitchFamily="18" charset="0"/>
                    <a:ea typeface="宋体" charset="-122"/>
                    <a:cs typeface="Times New Roman" panose="02020603050405020304" pitchFamily="18" charset="0"/>
                  </a:rPr>
                  <a:t> </a:t>
                </a:r>
                <a14:m>
                  <m:oMath xmlns:m="http://schemas.openxmlformats.org/officeDocument/2006/math">
                    <m:r>
                      <a:rPr lang="en-US" altLang="zh-CN" sz="1400" b="0" i="1" smtClean="0">
                        <a:latin typeface="Cambria Math" panose="02040503050406030204" pitchFamily="18" charset="0"/>
                        <a:ea typeface="宋体" charset="-122"/>
                      </a:rPr>
                      <m:t>𝐸</m:t>
                    </m:r>
                    <m:d>
                      <m:dPr>
                        <m:ctrlPr>
                          <a:rPr lang="en-US" altLang="zh-CN" sz="1400" b="0" i="1" smtClean="0">
                            <a:latin typeface="Cambria Math" panose="02040503050406030204" pitchFamily="18" charset="0"/>
                            <a:ea typeface="宋体" charset="-122"/>
                          </a:rPr>
                        </m:ctrlPr>
                      </m:dPr>
                      <m:e>
                        <m:r>
                          <a:rPr lang="en-US" altLang="zh-CN" sz="1400" b="0" i="1" smtClean="0">
                            <a:latin typeface="Cambria Math" panose="02040503050406030204" pitchFamily="18" charset="0"/>
                            <a:ea typeface="宋体" charset="-122"/>
                          </a:rPr>
                          <m:t>𝑦</m:t>
                        </m:r>
                      </m:e>
                      <m:e>
                        <m:r>
                          <a:rPr lang="en-US" altLang="zh-CN" sz="1400" b="0" i="1" smtClean="0">
                            <a:latin typeface="Cambria Math" panose="02040503050406030204" pitchFamily="18" charset="0"/>
                            <a:ea typeface="宋体" charset="-122"/>
                          </a:rPr>
                          <m:t>𝑥</m:t>
                        </m:r>
                        <m:r>
                          <a:rPr lang="en-US" altLang="zh-CN" sz="1400" b="0" i="1" smtClean="0">
                            <a:latin typeface="Cambria Math" panose="02040503050406030204" pitchFamily="18" charset="0"/>
                            <a:ea typeface="宋体" charset="-122"/>
                          </a:rPr>
                          <m:t>,</m:t>
                        </m:r>
                        <m:r>
                          <a:rPr lang="en-US" altLang="zh-CN" sz="1400" b="0" i="1" smtClean="0">
                            <a:latin typeface="Cambria Math" panose="02040503050406030204" pitchFamily="18" charset="0"/>
                            <a:ea typeface="宋体" charset="-122"/>
                          </a:rPr>
                          <m:t>𝑦</m:t>
                        </m:r>
                        <m:r>
                          <a:rPr lang="en-US" altLang="zh-CN" sz="1400" b="0" i="1" smtClean="0">
                            <a:latin typeface="Cambria Math" panose="02040503050406030204" pitchFamily="18" charset="0"/>
                            <a:ea typeface="宋体" charset="-122"/>
                          </a:rPr>
                          <m:t>&gt;</m:t>
                        </m:r>
                        <m:r>
                          <a:rPr lang="en-US" altLang="zh-CN" sz="1400" b="0" i="1" smtClean="0">
                            <a:latin typeface="Cambria Math" panose="02040503050406030204" pitchFamily="18" charset="0"/>
                            <a:ea typeface="宋体" charset="-122"/>
                          </a:rPr>
                          <m:t>𝑎</m:t>
                        </m:r>
                      </m:e>
                    </m:d>
                    <m:r>
                      <a:rPr lang="en-US" altLang="zh-CN" sz="1400" b="0" i="1" smtClean="0">
                        <a:latin typeface="Cambria Math" panose="02040503050406030204" pitchFamily="18" charset="0"/>
                        <a:ea typeface="宋体" charset="-122"/>
                      </a:rPr>
                      <m:t>=</m:t>
                    </m:r>
                    <m:r>
                      <a:rPr lang="en-US" altLang="zh-CN" sz="1400" b="0" i="1" smtClean="0">
                        <a:latin typeface="Cambria Math" panose="02040503050406030204" pitchFamily="18" charset="0"/>
                        <a:ea typeface="宋体" charset="-122"/>
                      </a:rPr>
                      <m:t>𝑥</m:t>
                    </m:r>
                    <m:r>
                      <a:rPr lang="zh-CN" altLang="en-US" sz="1400" b="0" i="1" smtClean="0">
                        <a:latin typeface="Cambria Math" panose="02040503050406030204" pitchFamily="18" charset="0"/>
                        <a:ea typeface="宋体" charset="-122"/>
                      </a:rPr>
                      <m:t>𝛽</m:t>
                    </m:r>
                    <m:r>
                      <a:rPr lang="en-US" altLang="zh-CN" sz="1400" b="0" i="1" smtClean="0">
                        <a:latin typeface="Cambria Math" panose="02040503050406030204" pitchFamily="18" charset="0"/>
                        <a:ea typeface="宋体" charset="-122"/>
                      </a:rPr>
                      <m:t>+</m:t>
                    </m:r>
                    <m:r>
                      <a:rPr lang="zh-CN" altLang="en-US" sz="1400" b="0" i="1" smtClean="0">
                        <a:latin typeface="Cambria Math" panose="02040503050406030204" pitchFamily="18" charset="0"/>
                        <a:ea typeface="宋体" charset="-122"/>
                      </a:rPr>
                      <m:t>𝜎𝜆</m:t>
                    </m:r>
                    <m:r>
                      <a:rPr lang="en-US" altLang="zh-CN" sz="1400" b="0" i="1" smtClean="0">
                        <a:latin typeface="Cambria Math" panose="02040503050406030204" pitchFamily="18" charset="0"/>
                        <a:ea typeface="宋体" charset="-122"/>
                      </a:rPr>
                      <m:t>(</m:t>
                    </m:r>
                    <m:r>
                      <a:rPr lang="en-US" altLang="zh-CN" sz="1400" b="0" i="1" smtClean="0">
                        <a:latin typeface="Cambria Math" panose="02040503050406030204" pitchFamily="18" charset="0"/>
                        <a:ea typeface="宋体" charset="-122"/>
                      </a:rPr>
                      <m:t>𝑎</m:t>
                    </m:r>
                    <m:r>
                      <a:rPr lang="en-US" altLang="zh-CN" sz="1400" b="0" i="1" smtClean="0">
                        <a:latin typeface="Cambria Math" panose="02040503050406030204" pitchFamily="18" charset="0"/>
                        <a:ea typeface="宋体" charset="-122"/>
                      </a:rPr>
                      <m:t>)</m:t>
                    </m:r>
                  </m:oMath>
                </a14:m>
                <a:r>
                  <a:rPr lang="en-US" altLang="zh-CN" sz="1400" dirty="0">
                    <a:latin typeface="Times New Roman" panose="02020603050405020304" pitchFamily="18" charset="0"/>
                    <a:ea typeface="宋体" charset="-122"/>
                    <a:cs typeface="Times New Roman" panose="02020603050405020304" pitchFamily="18" charset="0"/>
                  </a:rPr>
                  <a:t>, we can estimate the model just like the LPM</a:t>
                </a:r>
                <a:endParaRPr lang="en-US" altLang="zh-CN" sz="1400" b="0" i="1" dirty="0">
                  <a:latin typeface="Cambria Math" panose="02040503050406030204" pitchFamily="18" charset="0"/>
                  <a:ea typeface="宋体" charset="-122"/>
                </a:endParaRPr>
              </a:p>
              <a:p>
                <a:pPr>
                  <a:lnSpc>
                    <a:spcPct val="130000"/>
                  </a:lnSpc>
                </a:pPr>
                <a14:m>
                  <m:oMath xmlns:m="http://schemas.openxmlformats.org/officeDocument/2006/math">
                    <m:r>
                      <a:rPr lang="en-US" altLang="zh-CN" sz="1400" b="0" i="1" smtClean="0">
                        <a:latin typeface="Cambria Math" panose="02040503050406030204" pitchFamily="18" charset="0"/>
                        <a:ea typeface="宋体" charset="-122"/>
                      </a:rPr>
                      <m:t>𝑦</m:t>
                    </m:r>
                    <m:r>
                      <a:rPr lang="en-US" altLang="zh-CN" sz="1400" i="1">
                        <a:latin typeface="Cambria Math" panose="02040503050406030204" pitchFamily="18" charset="0"/>
                        <a:ea typeface="宋体" charset="-122"/>
                      </a:rPr>
                      <m:t>=</m:t>
                    </m:r>
                    <m:r>
                      <a:rPr lang="en-US" altLang="zh-CN" sz="1400" i="1">
                        <a:latin typeface="Cambria Math" panose="02040503050406030204" pitchFamily="18" charset="0"/>
                        <a:ea typeface="宋体" charset="-122"/>
                      </a:rPr>
                      <m:t>𝑥</m:t>
                    </m:r>
                    <m:r>
                      <a:rPr lang="zh-CN" altLang="en-US" sz="1400" i="1">
                        <a:latin typeface="Cambria Math" panose="02040503050406030204" pitchFamily="18" charset="0"/>
                        <a:ea typeface="宋体" charset="-122"/>
                      </a:rPr>
                      <m:t>𝛽</m:t>
                    </m:r>
                    <m:r>
                      <a:rPr lang="en-US" altLang="zh-CN" sz="1400" i="1">
                        <a:latin typeface="Cambria Math" panose="02040503050406030204" pitchFamily="18" charset="0"/>
                        <a:ea typeface="宋体" charset="-122"/>
                      </a:rPr>
                      <m:t>+</m:t>
                    </m:r>
                    <m:r>
                      <a:rPr lang="zh-CN" altLang="en-US" sz="1400" i="1">
                        <a:latin typeface="Cambria Math" panose="02040503050406030204" pitchFamily="18" charset="0"/>
                        <a:ea typeface="宋体" charset="-122"/>
                      </a:rPr>
                      <m:t>𝜎𝜆</m:t>
                    </m:r>
                    <m:d>
                      <m:dPr>
                        <m:ctrlPr>
                          <a:rPr lang="en-US" altLang="zh-CN" sz="1400" i="1">
                            <a:latin typeface="Cambria Math" panose="02040503050406030204" pitchFamily="18" charset="0"/>
                            <a:ea typeface="宋体" charset="-122"/>
                          </a:rPr>
                        </m:ctrlPr>
                      </m:dPr>
                      <m:e>
                        <m:r>
                          <a:rPr lang="en-US" altLang="zh-CN" sz="1400" i="1">
                            <a:latin typeface="Cambria Math" panose="02040503050406030204" pitchFamily="18" charset="0"/>
                            <a:ea typeface="宋体" charset="-122"/>
                          </a:rPr>
                          <m:t>𝑎</m:t>
                        </m:r>
                      </m:e>
                    </m:d>
                    <m:r>
                      <a:rPr lang="en-US" altLang="zh-CN" sz="1400" b="0" i="1" smtClean="0">
                        <a:latin typeface="Cambria Math" panose="02040503050406030204" pitchFamily="18" charset="0"/>
                        <a:ea typeface="宋体" charset="-122"/>
                      </a:rPr>
                      <m:t>+</m:t>
                    </m:r>
                    <m:r>
                      <a:rPr lang="zh-CN" altLang="en-US" sz="1400" b="0" i="1" smtClean="0">
                        <a:latin typeface="Cambria Math" panose="02040503050406030204" pitchFamily="18" charset="0"/>
                        <a:ea typeface="宋体" charset="-122"/>
                      </a:rPr>
                      <m:t>𝜀</m:t>
                    </m:r>
                    <m:r>
                      <a:rPr lang="zh-CN" altLang="en-US" sz="1400" b="0" i="1" smtClean="0">
                        <a:latin typeface="Cambria Math" panose="02040503050406030204" pitchFamily="18" charset="0"/>
                        <a:ea typeface="宋体" charset="-122"/>
                      </a:rPr>
                      <m:t>，</m:t>
                    </m:r>
                    <m:r>
                      <m:rPr>
                        <m:sty m:val="p"/>
                      </m:rPr>
                      <a:rPr lang="en-US" altLang="zh-CN" sz="1400" i="1">
                        <a:latin typeface="Cambria Math" panose="02040503050406030204" pitchFamily="18" charset="0"/>
                        <a:ea typeface="宋体" charset="-122"/>
                      </a:rPr>
                      <m:t>given</m:t>
                    </m:r>
                    <m:r>
                      <a:rPr lang="en-US" altLang="zh-CN" sz="1400" b="0" i="1" smtClean="0">
                        <a:latin typeface="Cambria Math" panose="02040503050406030204" pitchFamily="18" charset="0"/>
                        <a:ea typeface="宋体" charset="-122"/>
                      </a:rPr>
                      <m:t> </m:t>
                    </m:r>
                    <m:r>
                      <a:rPr lang="en-US" altLang="zh-CN" sz="1400" b="0" i="1" smtClean="0">
                        <a:latin typeface="Cambria Math" panose="02040503050406030204" pitchFamily="18" charset="0"/>
                        <a:ea typeface="宋体" charset="-122"/>
                      </a:rPr>
                      <m:t>𝑦</m:t>
                    </m:r>
                    <m:r>
                      <a:rPr lang="en-US" altLang="zh-CN" sz="1400" b="0" i="1" smtClean="0">
                        <a:latin typeface="Cambria Math" panose="02040503050406030204" pitchFamily="18" charset="0"/>
                        <a:ea typeface="宋体" charset="-122"/>
                      </a:rPr>
                      <m:t>&gt;</m:t>
                    </m:r>
                    <m:r>
                      <a:rPr lang="en-US" altLang="zh-CN" sz="1400" b="0" i="1" smtClean="0">
                        <a:latin typeface="Cambria Math" panose="02040503050406030204" pitchFamily="18" charset="0"/>
                        <a:ea typeface="宋体" charset="-122"/>
                      </a:rPr>
                      <m:t>𝑎</m:t>
                    </m:r>
                  </m:oMath>
                </a14:m>
                <a:r>
                  <a:rPr lang="en-US" altLang="zh-CN" sz="1400" dirty="0">
                    <a:latin typeface="Times New Roman" panose="02020603050405020304" pitchFamily="18" charset="0"/>
                    <a:ea typeface="宋体" charset="-122"/>
                    <a:cs typeface="Times New Roman" panose="02020603050405020304" pitchFamily="18" charset="0"/>
                  </a:rPr>
                  <a:t>, </a:t>
                </a:r>
              </a:p>
              <a:p>
                <a:pPr lvl="1">
                  <a:lnSpc>
                    <a:spcPct val="130000"/>
                  </a:lnSpc>
                </a:pPr>
                <a:r>
                  <a:rPr lang="en-US" altLang="zh-CN" sz="1400" dirty="0">
                    <a:latin typeface="Times New Roman" panose="02020603050405020304" pitchFamily="18" charset="0"/>
                    <a:ea typeface="宋体" charset="-122"/>
                    <a:cs typeface="Times New Roman" panose="02020603050405020304" pitchFamily="18" charset="0"/>
                  </a:rPr>
                  <a:t>Use OLS</a:t>
                </a:r>
                <a:r>
                  <a:rPr lang="zh-CN" altLang="en-US" sz="1400" dirty="0">
                    <a:latin typeface="Times New Roman" panose="02020603050405020304" pitchFamily="18" charset="0"/>
                    <a:ea typeface="宋体" charset="-122"/>
                    <a:cs typeface="Times New Roman" panose="02020603050405020304" pitchFamily="18" charset="0"/>
                  </a:rPr>
                  <a:t> </a:t>
                </a:r>
                <a:r>
                  <a:rPr lang="en-US" altLang="zh-CN" sz="1400" dirty="0">
                    <a:latin typeface="Times New Roman" panose="02020603050405020304" pitchFamily="18" charset="0"/>
                    <a:ea typeface="宋体" charset="-122"/>
                    <a:cs typeface="Times New Roman" panose="02020603050405020304" pitchFamily="18" charset="0"/>
                  </a:rPr>
                  <a:t>estimate the model with</a:t>
                </a:r>
                <a14:m>
                  <m:oMath xmlns:m="http://schemas.openxmlformats.org/officeDocument/2006/math">
                    <m:r>
                      <a:rPr lang="zh-CN" altLang="en-US" sz="1400" i="1">
                        <a:latin typeface="Cambria Math" panose="02040503050406030204" pitchFamily="18" charset="0"/>
                        <a:ea typeface="宋体" charset="-122"/>
                      </a:rPr>
                      <m:t>𝜆</m:t>
                    </m:r>
                    <m:d>
                      <m:dPr>
                        <m:ctrlPr>
                          <a:rPr lang="en-US" altLang="zh-CN" sz="1400" i="1">
                            <a:latin typeface="Cambria Math" panose="02040503050406030204" pitchFamily="18" charset="0"/>
                            <a:ea typeface="宋体" charset="-122"/>
                          </a:rPr>
                        </m:ctrlPr>
                      </m:dPr>
                      <m:e>
                        <m:r>
                          <a:rPr lang="en-US" altLang="zh-CN" sz="1400" i="1">
                            <a:latin typeface="Cambria Math" panose="02040503050406030204" pitchFamily="18" charset="0"/>
                            <a:ea typeface="宋体" charset="-122"/>
                          </a:rPr>
                          <m:t>𝑎</m:t>
                        </m:r>
                      </m:e>
                    </m:d>
                  </m:oMath>
                </a14:m>
                <a:r>
                  <a:rPr lang="zh-CN" altLang="en-US" sz="1400" dirty="0">
                    <a:latin typeface="Times New Roman" panose="02020603050405020304" pitchFamily="18" charset="0"/>
                    <a:ea typeface="宋体" charset="-122"/>
                    <a:cs typeface="Times New Roman" panose="02020603050405020304" pitchFamily="18" charset="0"/>
                  </a:rPr>
                  <a:t>？</a:t>
                </a:r>
                <a:endParaRPr lang="en-US" altLang="zh-CN" sz="1400" dirty="0">
                  <a:latin typeface="Times New Roman" panose="02020603050405020304" pitchFamily="18" charset="0"/>
                  <a:ea typeface="宋体" charset="-122"/>
                  <a:cs typeface="Times New Roman" panose="02020603050405020304" pitchFamily="18" charset="0"/>
                </a:endParaRPr>
              </a:p>
              <a:p>
                <a:pPr lvl="2">
                  <a:lnSpc>
                    <a:spcPct val="130000"/>
                  </a:lnSpc>
                </a:pPr>
                <a:r>
                  <a:rPr lang="en-US" altLang="zh-CN" dirty="0">
                    <a:latin typeface="Times New Roman" panose="02020603050405020304" pitchFamily="18" charset="0"/>
                    <a:ea typeface="宋体" charset="-122"/>
                    <a:cs typeface="Times New Roman" panose="02020603050405020304" pitchFamily="18" charset="0"/>
                  </a:rPr>
                  <a:t>No</a:t>
                </a:r>
                <a:r>
                  <a:rPr lang="zh-CN" altLang="en-US" dirty="0">
                    <a:latin typeface="Times New Roman" panose="02020603050405020304" pitchFamily="18" charset="0"/>
                    <a:ea typeface="宋体" charset="-122"/>
                    <a:cs typeface="Times New Roman" panose="02020603050405020304" pitchFamily="18" charset="0"/>
                  </a:rPr>
                  <a:t>，</a:t>
                </a:r>
                <a:r>
                  <a:rPr lang="en-US" altLang="zh-CN" dirty="0">
                    <a:latin typeface="Times New Roman" panose="02020603050405020304" pitchFamily="18" charset="0"/>
                    <a:ea typeface="宋体" charset="-122"/>
                    <a:cs typeface="Times New Roman" panose="02020603050405020304" pitchFamily="18" charset="0"/>
                  </a:rPr>
                  <a:t>b</a:t>
                </a:r>
                <a14:m>
                  <m:oMath xmlns:m="http://schemas.openxmlformats.org/officeDocument/2006/math">
                    <m:r>
                      <m:rPr>
                        <m:sty m:val="p"/>
                      </m:rPr>
                      <a:rPr lang="en-US" altLang="zh-CN" b="0" i="0" smtClean="0">
                        <a:latin typeface="Cambria Math" panose="02040503050406030204" pitchFamily="18" charset="0"/>
                        <a:ea typeface="宋体" charset="-122"/>
                      </a:rPr>
                      <m:t>e</m:t>
                    </m:r>
                    <m:r>
                      <a:rPr lang="en-US" altLang="zh-CN" b="0" i="1" smtClean="0">
                        <a:latin typeface="Cambria Math" panose="02040503050406030204" pitchFamily="18" charset="0"/>
                        <a:ea typeface="宋体" charset="-122"/>
                      </a:rPr>
                      <m:t>𝑐𝑎𝑠𝑢𝑒</m:t>
                    </m:r>
                    <m:r>
                      <a:rPr lang="en-US" altLang="zh-CN" b="0" i="1" smtClean="0">
                        <a:latin typeface="Cambria Math" panose="02040503050406030204" pitchFamily="18" charset="0"/>
                        <a:ea typeface="宋体" charset="-122"/>
                      </a:rPr>
                      <m:t> </m:t>
                    </m:r>
                    <m:r>
                      <a:rPr lang="zh-CN" altLang="en-US" i="1">
                        <a:latin typeface="Cambria Math" panose="02040503050406030204" pitchFamily="18" charset="0"/>
                        <a:ea typeface="宋体" charset="-122"/>
                      </a:rPr>
                      <m:t>𝜆</m:t>
                    </m:r>
                    <m:d>
                      <m:dPr>
                        <m:ctrlPr>
                          <a:rPr lang="en-US" altLang="zh-CN" i="1">
                            <a:latin typeface="Cambria Math" panose="02040503050406030204" pitchFamily="18" charset="0"/>
                            <a:ea typeface="宋体" charset="-122"/>
                          </a:rPr>
                        </m:ctrlPr>
                      </m:dPr>
                      <m:e>
                        <m:r>
                          <a:rPr lang="en-US" altLang="zh-CN" i="1">
                            <a:latin typeface="Cambria Math" panose="02040503050406030204" pitchFamily="18" charset="0"/>
                            <a:ea typeface="宋体" charset="-122"/>
                          </a:rPr>
                          <m:t>𝑎</m:t>
                        </m:r>
                      </m:e>
                    </m:d>
                    <m:r>
                      <a:rPr lang="en-US" altLang="zh-CN" b="0" i="1" smtClean="0">
                        <a:latin typeface="Cambria Math" panose="02040503050406030204" pitchFamily="18" charset="0"/>
                        <a:ea typeface="宋体" charset="-122"/>
                      </a:rPr>
                      <m:t> </m:t>
                    </m:r>
                    <m:r>
                      <a:rPr lang="en-US" altLang="zh-CN" b="0" i="1" smtClean="0">
                        <a:latin typeface="Cambria Math" panose="02040503050406030204" pitchFamily="18" charset="0"/>
                        <a:ea typeface="宋体" charset="-122"/>
                      </a:rPr>
                      <m:t>𝑖𝑠</m:t>
                    </m:r>
                    <m:r>
                      <a:rPr lang="en-US" altLang="zh-CN" b="0" i="1" smtClean="0">
                        <a:latin typeface="Cambria Math" panose="02040503050406030204" pitchFamily="18" charset="0"/>
                        <a:ea typeface="宋体" charset="-122"/>
                      </a:rPr>
                      <m:t> </m:t>
                    </m:r>
                    <m:r>
                      <a:rPr lang="en-US" altLang="zh-CN" b="0" i="1" smtClean="0">
                        <a:latin typeface="Cambria Math" panose="02040503050406030204" pitchFamily="18" charset="0"/>
                        <a:ea typeface="宋体" charset="-122"/>
                      </a:rPr>
                      <m:t>𝑎</m:t>
                    </m:r>
                    <m:r>
                      <a:rPr lang="en-US" altLang="zh-CN" b="0" i="1" smtClean="0">
                        <a:latin typeface="Cambria Math" panose="02040503050406030204" pitchFamily="18" charset="0"/>
                        <a:ea typeface="宋体" charset="-122"/>
                      </a:rPr>
                      <m:t> </m:t>
                    </m:r>
                    <m:r>
                      <a:rPr lang="en-US" altLang="zh-CN" b="0" i="1" smtClean="0">
                        <a:latin typeface="Cambria Math" panose="02040503050406030204" pitchFamily="18" charset="0"/>
                        <a:ea typeface="宋体" charset="-122"/>
                      </a:rPr>
                      <m:t>𝑓𝑢𝑛𝑐𝑡𝑖𝑜𝑛</m:t>
                    </m:r>
                    <m:r>
                      <a:rPr lang="en-US" altLang="zh-CN" b="0" i="1" smtClean="0">
                        <a:latin typeface="Cambria Math" panose="02040503050406030204" pitchFamily="18" charset="0"/>
                        <a:ea typeface="宋体" charset="-122"/>
                      </a:rPr>
                      <m:t> </m:t>
                    </m:r>
                    <m:r>
                      <a:rPr lang="en-US" altLang="zh-CN" b="0" i="1" smtClean="0">
                        <a:latin typeface="Cambria Math" panose="02040503050406030204" pitchFamily="18" charset="0"/>
                        <a:ea typeface="宋体" charset="-122"/>
                      </a:rPr>
                      <m:t>𝑜𝑓</m:t>
                    </m:r>
                    <m:r>
                      <a:rPr lang="en-US" altLang="zh-CN" b="0" i="1" smtClean="0">
                        <a:latin typeface="Cambria Math" panose="02040503050406030204" pitchFamily="18" charset="0"/>
                        <a:ea typeface="宋体" charset="-122"/>
                      </a:rPr>
                      <m:t> </m:t>
                    </m:r>
                    <m:r>
                      <m:rPr>
                        <m:sty m:val="p"/>
                      </m:rPr>
                      <a:rPr lang="en-US" altLang="zh-CN" i="1">
                        <a:latin typeface="Cambria Math" panose="02040503050406030204" pitchFamily="18" charset="0"/>
                        <a:ea typeface="宋体" charset="-122"/>
                      </a:rPr>
                      <m:t>beta</m:t>
                    </m:r>
                  </m:oMath>
                </a14:m>
                <a:endParaRPr lang="en-US" altLang="zh-CN" dirty="0">
                  <a:latin typeface="Times New Roman" panose="02020603050405020304" pitchFamily="18" charset="0"/>
                  <a:ea typeface="宋体" charset="-122"/>
                  <a:cs typeface="Times New Roman" panose="02020603050405020304" pitchFamily="18" charset="0"/>
                </a:endParaRPr>
              </a:p>
              <a:p>
                <a:pPr lvl="1">
                  <a:lnSpc>
                    <a:spcPct val="130000"/>
                  </a:lnSpc>
                </a:pPr>
                <a:r>
                  <a:rPr lang="en-US" altLang="zh-CN" sz="1400" dirty="0">
                    <a:latin typeface="Times New Roman" panose="02020603050405020304" pitchFamily="18" charset="0"/>
                    <a:ea typeface="宋体" charset="-122"/>
                    <a:cs typeface="Times New Roman" panose="02020603050405020304" pitchFamily="18" charset="0"/>
                  </a:rPr>
                  <a:t>We can estimate the model using MLE</a:t>
                </a:r>
              </a:p>
              <a:p>
                <a:pPr lvl="1">
                  <a:lnSpc>
                    <a:spcPct val="120000"/>
                  </a:lnSpc>
                </a:pPr>
                <a:endParaRPr lang="en-US" altLang="zh-CN" sz="1400" dirty="0">
                  <a:latin typeface="Times New Roman" panose="02020603050405020304" pitchFamily="18" charset="0"/>
                  <a:ea typeface="宋体" charset="-122"/>
                  <a:cs typeface="Times New Roman" panose="02020603050405020304" pitchFamily="18" charset="0"/>
                </a:endParaRPr>
              </a:p>
              <a:p>
                <a:pPr>
                  <a:lnSpc>
                    <a:spcPct val="120000"/>
                  </a:lnSpc>
                </a:pPr>
                <a:endParaRPr lang="en-US" altLang="zh-CN" sz="1400" dirty="0">
                  <a:latin typeface="Times New Roman" panose="02020603050405020304" pitchFamily="18" charset="0"/>
                  <a:ea typeface="宋体" charset="-122"/>
                  <a:cs typeface="Times New Roman" panose="02020603050405020304" pitchFamily="18" charset="0"/>
                </a:endParaRPr>
              </a:p>
            </p:txBody>
          </p:sp>
        </mc:Choice>
        <mc:Fallback>
          <p:sp>
            <p:nvSpPr>
              <p:cNvPr id="11571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274590" y="1705009"/>
                <a:ext cx="8229600" cy="5865515"/>
              </a:xfrm>
              <a:blipFill>
                <a:blip r:embed="rId2"/>
                <a:stretch>
                  <a:fillRect/>
                </a:stretch>
              </a:blipFill>
            </p:spPr>
            <p:txBody>
              <a:bodyPr/>
              <a:lstStyle/>
              <a:p>
                <a:r>
                  <a:rPr lang="zh-CN" altLang="en-US">
                    <a:noFill/>
                  </a:rPr>
                  <a:t> </a:t>
                </a:r>
              </a:p>
            </p:txBody>
          </p:sp>
        </mc:Fallback>
      </mc:AlternateContent>
      <p:pic>
        <p:nvPicPr>
          <p:cNvPr id="7" name="Picture 2"/>
          <p:cNvPicPr>
            <a:picLocks noChangeAspect="1" noChangeArrowheads="1"/>
          </p:cNvPicPr>
          <p:nvPr/>
        </p:nvPicPr>
        <p:blipFill>
          <a:blip r:embed="rId3" cstate="print"/>
          <a:srcRect/>
          <a:stretch>
            <a:fillRect/>
          </a:stretch>
        </p:blipFill>
        <p:spPr bwMode="auto">
          <a:xfrm>
            <a:off x="5486400" y="2463237"/>
            <a:ext cx="2847556" cy="1989502"/>
          </a:xfrm>
          <a:prstGeom prst="rect">
            <a:avLst/>
          </a:prstGeom>
          <a:noFill/>
          <a:ln w="9525">
            <a:noFill/>
            <a:miter lim="800000"/>
            <a:headEnd/>
            <a:tailEnd/>
          </a:ln>
          <a:effectLst/>
        </p:spPr>
      </p:pic>
      <p:pic>
        <p:nvPicPr>
          <p:cNvPr id="10" name="图片 9">
            <a:extLst>
              <a:ext uri="{FF2B5EF4-FFF2-40B4-BE49-F238E27FC236}">
                <a16:creationId xmlns:a16="http://schemas.microsoft.com/office/drawing/2014/main" id="{68CD134E-BAAF-42EC-BA36-490385F26867}"/>
              </a:ext>
            </a:extLst>
          </p:cNvPr>
          <p:cNvPicPr>
            <a:picLocks noChangeAspect="1"/>
          </p:cNvPicPr>
          <p:nvPr/>
        </p:nvPicPr>
        <p:blipFill>
          <a:blip r:embed="rId4"/>
          <a:stretch>
            <a:fillRect/>
          </a:stretch>
        </p:blipFill>
        <p:spPr>
          <a:xfrm>
            <a:off x="2209800" y="3048000"/>
            <a:ext cx="2590800" cy="959836"/>
          </a:xfrm>
          <a:prstGeom prst="rect">
            <a:avLst/>
          </a:prstGeom>
        </p:spPr>
      </p:pic>
      <p:sp>
        <p:nvSpPr>
          <p:cNvPr id="11" name="Rectangle 2">
            <a:extLst>
              <a:ext uri="{FF2B5EF4-FFF2-40B4-BE49-F238E27FC236}">
                <a16:creationId xmlns:a16="http://schemas.microsoft.com/office/drawing/2014/main" id="{F0D78174-302D-480F-BA62-C30D7C0376CD}"/>
              </a:ext>
            </a:extLst>
          </p:cNvPr>
          <p:cNvSpPr>
            <a:spLocks noGrp="1" noChangeArrowheads="1"/>
          </p:cNvSpPr>
          <p:nvPr>
            <p:ph type="title"/>
          </p:nvPr>
        </p:nvSpPr>
        <p:spPr>
          <a:xfrm>
            <a:off x="581025" y="687388"/>
            <a:ext cx="7989888" cy="1082675"/>
          </a:xfrm>
        </p:spPr>
        <p:txBody>
          <a:bodyPr/>
          <a:lstStyle/>
          <a:p>
            <a:r>
              <a:rPr lang="en-US" altLang="zh-CN" dirty="0">
                <a:latin typeface="Times New Roman" panose="02020603050405020304" pitchFamily="18" charset="0"/>
                <a:cs typeface="Times New Roman" panose="02020603050405020304" pitchFamily="18" charset="0"/>
              </a:rPr>
              <a:t>4 Truncated Regression Model </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13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5715">
                                            <p:txEl>
                                              <p:pRg st="5" end="5"/>
                                            </p:txEl>
                                          </p:spTgt>
                                        </p:tgtEl>
                                        <p:attrNameLst>
                                          <p:attrName>style.visibility</p:attrName>
                                        </p:attrNameLst>
                                      </p:cBhvr>
                                      <p:to>
                                        <p:strVal val="visible"/>
                                      </p:to>
                                    </p:set>
                                    <p:animEffect transition="in" filter="blinds(horizontal)">
                                      <p:cBhvr>
                                        <p:cTn id="22" dur="500"/>
                                        <p:tgtEl>
                                          <p:spTgt spid="11571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5715">
                                            <p:txEl>
                                              <p:pRg st="6" end="6"/>
                                            </p:txEl>
                                          </p:spTgt>
                                        </p:tgtEl>
                                        <p:attrNameLst>
                                          <p:attrName>style.visibility</p:attrName>
                                        </p:attrNameLst>
                                      </p:cBhvr>
                                      <p:to>
                                        <p:strVal val="visible"/>
                                      </p:to>
                                    </p:set>
                                    <p:animEffect transition="in" filter="blinds(horizontal)">
                                      <p:cBhvr>
                                        <p:cTn id="27" dur="500"/>
                                        <p:tgtEl>
                                          <p:spTgt spid="1157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5715">
                                            <p:txEl>
                                              <p:pRg st="7" end="7"/>
                                            </p:txEl>
                                          </p:spTgt>
                                        </p:tgtEl>
                                        <p:attrNameLst>
                                          <p:attrName>style.visibility</p:attrName>
                                        </p:attrNameLst>
                                      </p:cBhvr>
                                      <p:to>
                                        <p:strVal val="visible"/>
                                      </p:to>
                                    </p:set>
                                    <p:animEffect transition="in" filter="blinds(horizontal)">
                                      <p:cBhvr>
                                        <p:cTn id="32" dur="500"/>
                                        <p:tgtEl>
                                          <p:spTgt spid="1157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5715">
                                            <p:txEl>
                                              <p:pRg st="8" end="8"/>
                                            </p:txEl>
                                          </p:spTgt>
                                        </p:tgtEl>
                                        <p:attrNameLst>
                                          <p:attrName>style.visibility</p:attrName>
                                        </p:attrNameLst>
                                      </p:cBhvr>
                                      <p:to>
                                        <p:strVal val="visible"/>
                                      </p:to>
                                    </p:set>
                                    <p:animEffect transition="in" filter="blinds(horizontal)">
                                      <p:cBhvr>
                                        <p:cTn id="37" dur="500"/>
                                        <p:tgtEl>
                                          <p:spTgt spid="11571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5715">
                                            <p:txEl>
                                              <p:pRg st="9" end="9"/>
                                            </p:txEl>
                                          </p:spTgt>
                                        </p:tgtEl>
                                        <p:attrNameLst>
                                          <p:attrName>style.visibility</p:attrName>
                                        </p:attrNameLst>
                                      </p:cBhvr>
                                      <p:to>
                                        <p:strVal val="visible"/>
                                      </p:to>
                                    </p:set>
                                    <p:animEffect transition="in" filter="blinds(horizontal)">
                                      <p:cBhvr>
                                        <p:cTn id="42" dur="500"/>
                                        <p:tgtEl>
                                          <p:spTgt spid="11571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5715">
                                            <p:txEl>
                                              <p:pRg st="10" end="10"/>
                                            </p:txEl>
                                          </p:spTgt>
                                        </p:tgtEl>
                                        <p:attrNameLst>
                                          <p:attrName>style.visibility</p:attrName>
                                        </p:attrNameLst>
                                      </p:cBhvr>
                                      <p:to>
                                        <p:strVal val="visible"/>
                                      </p:to>
                                    </p:set>
                                    <p:animEffect transition="in" filter="blinds(horizontal)">
                                      <p:cBhvr>
                                        <p:cTn id="47" dur="500"/>
                                        <p:tgtEl>
                                          <p:spTgt spid="1157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 Truncated Regression Model </a:t>
            </a:r>
            <a:endParaRPr lang="zh-CN" altLang="zh-CN" dirty="0">
              <a:latin typeface="Times New Roman" panose="02020603050405020304" pitchFamily="18" charset="0"/>
              <a:cs typeface="Times New Roman" panose="02020603050405020304" pitchFamily="18"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11FE89FD-D169-4543-AB58-C3C64921FE64}"/>
              </a:ext>
            </a:extLst>
          </p:cNvPr>
          <p:cNvSpPr txBox="1">
            <a:spLocks noChangeArrowheads="1"/>
          </p:cNvSpPr>
          <p:nvPr/>
        </p:nvSpPr>
        <p:spPr bwMode="auto">
          <a:xfrm>
            <a:off x="609600" y="1981200"/>
            <a:ext cx="8043890" cy="1277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MLE</a:t>
            </a:r>
          </a:p>
          <a:p>
            <a:pPr lvl="1"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Unlike censoring, we do not know how many observations are  truncated</a:t>
            </a:r>
            <a:r>
              <a:rPr lang="zh-CN" altLang="en-US" sz="1400" dirty="0">
                <a:latin typeface="Times New Roman" panose="02020603050405020304" pitchFamily="18" charset="0"/>
                <a:ea typeface="宋体" charset="-122"/>
                <a:cs typeface="Times New Roman" panose="02020603050405020304" pitchFamily="18" charset="0"/>
              </a:rPr>
              <a:t>！</a:t>
            </a:r>
            <a:endParaRPr lang="en-US" altLang="zh-CN" sz="1400" dirty="0">
              <a:latin typeface="Times New Roman" panose="02020603050405020304" pitchFamily="18" charset="0"/>
              <a:ea typeface="宋体" charset="-122"/>
              <a:cs typeface="Times New Roman" panose="02020603050405020304" pitchFamily="18" charset="0"/>
            </a:endParaRPr>
          </a:p>
          <a:p>
            <a:pPr lvl="1"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But we can show the distribution of observed data</a:t>
            </a:r>
            <a:r>
              <a:rPr lang="zh-CN" altLang="en-US" sz="1400" dirty="0">
                <a:latin typeface="Times New Roman" panose="02020603050405020304" pitchFamily="18" charset="0"/>
                <a:ea typeface="宋体" charset="-122"/>
                <a:cs typeface="Times New Roman" panose="02020603050405020304" pitchFamily="18" charset="0"/>
              </a:rPr>
              <a:t>：</a:t>
            </a:r>
            <a:endParaRPr lang="en-US" altLang="zh-CN" sz="1400" dirty="0">
              <a:latin typeface="Times New Roman" panose="02020603050405020304" pitchFamily="18" charset="0"/>
              <a:ea typeface="宋体" charset="-122"/>
              <a:cs typeface="Times New Roman" panose="02020603050405020304" pitchFamily="18" charset="0"/>
            </a:endParaRPr>
          </a:p>
        </p:txBody>
      </p:sp>
      <p:pic>
        <p:nvPicPr>
          <p:cNvPr id="4" name="Picture 2">
            <a:extLst>
              <a:ext uri="{FF2B5EF4-FFF2-40B4-BE49-F238E27FC236}">
                <a16:creationId xmlns:a16="http://schemas.microsoft.com/office/drawing/2014/main" id="{2245B432-DD11-4AB1-BBA3-9B03DDBC307E}"/>
              </a:ext>
            </a:extLst>
          </p:cNvPr>
          <p:cNvPicPr>
            <a:picLocks noChangeAspect="1" noChangeArrowheads="1"/>
          </p:cNvPicPr>
          <p:nvPr/>
        </p:nvPicPr>
        <p:blipFill>
          <a:blip r:embed="rId2"/>
          <a:srcRect/>
          <a:stretch>
            <a:fillRect/>
          </a:stretch>
        </p:blipFill>
        <p:spPr bwMode="auto">
          <a:xfrm>
            <a:off x="914400" y="3470296"/>
            <a:ext cx="7100292" cy="2972371"/>
          </a:xfrm>
          <a:prstGeom prst="rect">
            <a:avLst/>
          </a:prstGeom>
          <a:noFill/>
          <a:ln w="9525">
            <a:noFill/>
            <a:miter lim="800000"/>
            <a:headEnd/>
            <a:tailEnd/>
          </a:ln>
          <a:effectLst/>
        </p:spPr>
      </p:pic>
    </p:spTree>
    <p:extLst>
      <p:ext uri="{BB962C8B-B14F-4D97-AF65-F5344CB8AC3E}">
        <p14:creationId xmlns:p14="http://schemas.microsoft.com/office/powerpoint/2010/main" val="20906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 Truncated Regression Model </a:t>
            </a:r>
            <a:endParaRPr lang="zh-CN" altLang="zh-CN" dirty="0">
              <a:latin typeface="Times New Roman" panose="02020603050405020304" pitchFamily="18" charset="0"/>
              <a:cs typeface="Times New Roman" panose="02020603050405020304" pitchFamily="18"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E379DAE2-146F-4269-8A74-4671BB4E9587}"/>
              </a:ext>
            </a:extLst>
          </p:cNvPr>
          <p:cNvSpPr txBox="1">
            <a:spLocks noChangeArrowheads="1"/>
          </p:cNvSpPr>
          <p:nvPr/>
        </p:nvSpPr>
        <p:spPr bwMode="auto">
          <a:xfrm>
            <a:off x="533400" y="1930162"/>
            <a:ext cx="4257676" cy="409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30000"/>
              </a:lnSpc>
            </a:pPr>
            <a:r>
              <a:rPr lang="en-US" altLang="zh-CN" sz="1400" dirty="0">
                <a:latin typeface="Times New Roman" panose="02020603050405020304" pitchFamily="18" charset="0"/>
                <a:ea typeface="宋体" charset="-122"/>
                <a:cs typeface="Times New Roman" panose="02020603050405020304" pitchFamily="18" charset="0"/>
              </a:rPr>
              <a:t>Example: CEO salary and firm performance</a:t>
            </a:r>
          </a:p>
          <a:p>
            <a:pPr eaLnBrk="1" hangingPunct="1">
              <a:lnSpc>
                <a:spcPct val="130000"/>
              </a:lnSpc>
              <a:buFont typeface="Wingdings 2" panose="05020102010507070707" pitchFamily="82" charset="2"/>
              <a:buNone/>
            </a:pPr>
            <a:r>
              <a:rPr lang="en-US" altLang="zh-CN" sz="1100" i="1" dirty="0">
                <a:latin typeface="Times New Roman" panose="02020603050405020304" pitchFamily="18" charset="0"/>
                <a:ea typeface="宋体" charset="-122"/>
                <a:cs typeface="Times New Roman" panose="02020603050405020304" pitchFamily="18" charset="0"/>
              </a:rPr>
              <a:t>reg salary roe    // baseline model</a:t>
            </a:r>
          </a:p>
          <a:p>
            <a:pPr eaLnBrk="1" hangingPunct="1">
              <a:lnSpc>
                <a:spcPct val="130000"/>
              </a:lnSpc>
            </a:pPr>
            <a:r>
              <a:rPr lang="en-US" altLang="zh-CN" sz="1400" dirty="0">
                <a:latin typeface="Times New Roman" panose="02020603050405020304" pitchFamily="18" charset="0"/>
                <a:ea typeface="宋体" charset="-122"/>
                <a:cs typeface="Times New Roman" panose="02020603050405020304" pitchFamily="18" charset="0"/>
              </a:rPr>
              <a:t>If the data is truncated at 1600, and we still use OLS</a:t>
            </a:r>
          </a:p>
          <a:p>
            <a:pPr eaLnBrk="1" hangingPunct="1">
              <a:lnSpc>
                <a:spcPct val="130000"/>
              </a:lnSpc>
              <a:buFont typeface="Wingdings 2" panose="05020102010507070707" pitchFamily="82" charset="2"/>
              <a:buNone/>
            </a:pPr>
            <a:r>
              <a:rPr lang="en-US" altLang="zh-CN" sz="1100" i="1" dirty="0">
                <a:latin typeface="Times New Roman" panose="02020603050405020304" pitchFamily="18" charset="0"/>
                <a:ea typeface="宋体" charset="-122"/>
                <a:cs typeface="Times New Roman" panose="02020603050405020304" pitchFamily="18" charset="0"/>
              </a:rPr>
              <a:t>reg salary roe if salary&lt;1600</a:t>
            </a:r>
          </a:p>
          <a:p>
            <a:pPr lvl="1" eaLnBrk="1" hangingPunct="1">
              <a:lnSpc>
                <a:spcPct val="130000"/>
              </a:lnSpc>
            </a:pPr>
            <a:r>
              <a:rPr lang="en-US" altLang="zh-CN" sz="1400" dirty="0">
                <a:latin typeface="Times New Roman" panose="02020603050405020304" pitchFamily="18" charset="0"/>
                <a:ea typeface="宋体" charset="-122"/>
                <a:cs typeface="Times New Roman" panose="02020603050405020304" pitchFamily="18" charset="0"/>
              </a:rPr>
              <a:t>Underestimate </a:t>
            </a:r>
          </a:p>
          <a:p>
            <a:pPr eaLnBrk="1" hangingPunct="1">
              <a:lnSpc>
                <a:spcPct val="130000"/>
              </a:lnSpc>
            </a:pPr>
            <a:r>
              <a:rPr lang="en-US" altLang="zh-CN" sz="1400" dirty="0">
                <a:latin typeface="Times New Roman" panose="02020603050405020304" pitchFamily="18" charset="0"/>
                <a:ea typeface="宋体" charset="-122"/>
                <a:cs typeface="Times New Roman" panose="02020603050405020304" pitchFamily="18" charset="0"/>
              </a:rPr>
              <a:t>Using truncated model at 1600</a:t>
            </a:r>
          </a:p>
          <a:p>
            <a:pPr eaLnBrk="1" hangingPunct="1">
              <a:lnSpc>
                <a:spcPct val="130000"/>
              </a:lnSpc>
              <a:buFont typeface="Wingdings 2" panose="05020102010507070707" pitchFamily="82" charset="2"/>
              <a:buNone/>
            </a:pPr>
            <a:r>
              <a:rPr lang="en-US" altLang="zh-CN" sz="1100" i="1" dirty="0" err="1">
                <a:latin typeface="Times New Roman" panose="02020603050405020304" pitchFamily="18" charset="0"/>
                <a:ea typeface="宋体" charset="-122"/>
                <a:cs typeface="Times New Roman" panose="02020603050405020304" pitchFamily="18" charset="0"/>
              </a:rPr>
              <a:t>truncreg</a:t>
            </a:r>
            <a:r>
              <a:rPr lang="en-US" altLang="zh-CN" sz="1100" i="1" dirty="0">
                <a:latin typeface="Times New Roman" panose="02020603050405020304" pitchFamily="18" charset="0"/>
                <a:ea typeface="宋体" charset="-122"/>
                <a:cs typeface="Times New Roman" panose="02020603050405020304" pitchFamily="18" charset="0"/>
              </a:rPr>
              <a:t> salary roe, </a:t>
            </a:r>
            <a:r>
              <a:rPr lang="en-US" altLang="zh-CN" sz="1100" i="1" dirty="0" err="1">
                <a:latin typeface="Times New Roman" panose="02020603050405020304" pitchFamily="18" charset="0"/>
                <a:ea typeface="宋体" charset="-122"/>
                <a:cs typeface="Times New Roman" panose="02020603050405020304" pitchFamily="18" charset="0"/>
              </a:rPr>
              <a:t>ul</a:t>
            </a:r>
            <a:r>
              <a:rPr lang="en-US" altLang="zh-CN" sz="1100" i="1" dirty="0">
                <a:latin typeface="Times New Roman" panose="02020603050405020304" pitchFamily="18" charset="0"/>
                <a:ea typeface="宋体" charset="-122"/>
                <a:cs typeface="Times New Roman" panose="02020603050405020304" pitchFamily="18" charset="0"/>
              </a:rPr>
              <a:t>(1600)</a:t>
            </a:r>
          </a:p>
          <a:p>
            <a:pPr lvl="1" eaLnBrk="1" hangingPunct="1">
              <a:lnSpc>
                <a:spcPct val="130000"/>
              </a:lnSpc>
            </a:pPr>
            <a:r>
              <a:rPr lang="en-US" altLang="zh-CN" sz="1400" dirty="0">
                <a:latin typeface="Times New Roman" panose="02020603050405020304" pitchFamily="18" charset="0"/>
                <a:ea typeface="宋体" charset="-122"/>
                <a:cs typeface="Times New Roman" panose="02020603050405020304" pitchFamily="18" charset="0"/>
              </a:rPr>
              <a:t>The estimate is more accurate than </a:t>
            </a:r>
            <a:r>
              <a:rPr lang="en-US" altLang="zh-CN" sz="1400" dirty="0" err="1">
                <a:latin typeface="Times New Roman" panose="02020603050405020304" pitchFamily="18" charset="0"/>
                <a:ea typeface="宋体" charset="-122"/>
                <a:cs typeface="Times New Roman" panose="02020603050405020304" pitchFamily="18" charset="0"/>
              </a:rPr>
              <a:t>ols</a:t>
            </a:r>
            <a:endParaRPr lang="en-US" altLang="zh-CN" sz="1400" dirty="0">
              <a:latin typeface="Times New Roman" panose="02020603050405020304" pitchFamily="18" charset="0"/>
              <a:ea typeface="宋体" charset="-122"/>
              <a:cs typeface="Times New Roman" panose="02020603050405020304" pitchFamily="18" charset="0"/>
            </a:endParaRPr>
          </a:p>
          <a:p>
            <a:pPr eaLnBrk="1" hangingPunct="1">
              <a:lnSpc>
                <a:spcPct val="130000"/>
              </a:lnSpc>
            </a:pPr>
            <a:r>
              <a:rPr lang="en-US" altLang="zh-CN" sz="1400" dirty="0">
                <a:latin typeface="Times New Roman" panose="02020603050405020304" pitchFamily="18" charset="0"/>
                <a:ea typeface="宋体" charset="-122"/>
                <a:cs typeface="Times New Roman" panose="02020603050405020304" pitchFamily="18" charset="0"/>
              </a:rPr>
              <a:t>V.S. Tobit</a:t>
            </a:r>
          </a:p>
          <a:p>
            <a:pPr eaLnBrk="1" hangingPunct="1">
              <a:lnSpc>
                <a:spcPct val="130000"/>
              </a:lnSpc>
              <a:buFont typeface="Wingdings 2" panose="05020102010507070707" pitchFamily="82" charset="2"/>
              <a:buNone/>
            </a:pPr>
            <a:r>
              <a:rPr lang="en-US" altLang="zh-CN" sz="1100" i="1" dirty="0" err="1">
                <a:latin typeface="Times New Roman" panose="02020603050405020304" pitchFamily="18" charset="0"/>
                <a:ea typeface="宋体" charset="-122"/>
                <a:cs typeface="Times New Roman" panose="02020603050405020304" pitchFamily="18" charset="0"/>
              </a:rPr>
              <a:t>tobit</a:t>
            </a:r>
            <a:r>
              <a:rPr lang="en-US" altLang="zh-CN" sz="1100" i="1" dirty="0">
                <a:latin typeface="Times New Roman" panose="02020603050405020304" pitchFamily="18" charset="0"/>
                <a:ea typeface="宋体" charset="-122"/>
                <a:cs typeface="Times New Roman" panose="02020603050405020304" pitchFamily="18" charset="0"/>
              </a:rPr>
              <a:t> salary roe, </a:t>
            </a:r>
            <a:r>
              <a:rPr lang="en-US" altLang="zh-CN" sz="1100" i="1" dirty="0" err="1">
                <a:latin typeface="Times New Roman" panose="02020603050405020304" pitchFamily="18" charset="0"/>
                <a:ea typeface="宋体" charset="-122"/>
                <a:cs typeface="Times New Roman" panose="02020603050405020304" pitchFamily="18" charset="0"/>
              </a:rPr>
              <a:t>ul</a:t>
            </a:r>
            <a:r>
              <a:rPr lang="en-US" altLang="zh-CN" sz="1100" i="1" dirty="0">
                <a:latin typeface="Times New Roman" panose="02020603050405020304" pitchFamily="18" charset="0"/>
                <a:ea typeface="宋体" charset="-122"/>
                <a:cs typeface="Times New Roman" panose="02020603050405020304" pitchFamily="18" charset="0"/>
              </a:rPr>
              <a:t>(1600)</a:t>
            </a:r>
          </a:p>
        </p:txBody>
      </p:sp>
      <p:pic>
        <p:nvPicPr>
          <p:cNvPr id="4" name="Picture 2">
            <a:extLst>
              <a:ext uri="{FF2B5EF4-FFF2-40B4-BE49-F238E27FC236}">
                <a16:creationId xmlns:a16="http://schemas.microsoft.com/office/drawing/2014/main" id="{82D9DDF3-4AC2-4C3B-AD89-7ACEC538F345}"/>
              </a:ext>
            </a:extLst>
          </p:cNvPr>
          <p:cNvPicPr>
            <a:picLocks noChangeAspect="1" noChangeArrowheads="1"/>
          </p:cNvPicPr>
          <p:nvPr/>
        </p:nvPicPr>
        <p:blipFill>
          <a:blip r:embed="rId2"/>
          <a:srcRect/>
          <a:stretch>
            <a:fillRect/>
          </a:stretch>
        </p:blipFill>
        <p:spPr bwMode="auto">
          <a:xfrm>
            <a:off x="5105399" y="1939994"/>
            <a:ext cx="2919941" cy="1260406"/>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F6DA4828-F08E-4E3F-918B-004F65182371}"/>
              </a:ext>
            </a:extLst>
          </p:cNvPr>
          <p:cNvPicPr>
            <a:picLocks noChangeAspect="1" noChangeArrowheads="1"/>
          </p:cNvPicPr>
          <p:nvPr/>
        </p:nvPicPr>
        <p:blipFill>
          <a:blip r:embed="rId3"/>
          <a:srcRect/>
          <a:stretch>
            <a:fillRect/>
          </a:stretch>
        </p:blipFill>
        <p:spPr bwMode="auto">
          <a:xfrm>
            <a:off x="5096971" y="3287000"/>
            <a:ext cx="3087743" cy="1295400"/>
          </a:xfrm>
          <a:prstGeom prst="rect">
            <a:avLst/>
          </a:prstGeom>
          <a:noFill/>
          <a:ln w="9525">
            <a:noFill/>
            <a:miter lim="800000"/>
            <a:headEnd/>
            <a:tailEnd/>
          </a:ln>
          <a:effectLst/>
        </p:spPr>
      </p:pic>
      <p:pic>
        <p:nvPicPr>
          <p:cNvPr id="6" name="Picture 4">
            <a:extLst>
              <a:ext uri="{FF2B5EF4-FFF2-40B4-BE49-F238E27FC236}">
                <a16:creationId xmlns:a16="http://schemas.microsoft.com/office/drawing/2014/main" id="{DDB276A0-1556-41A7-BE60-1ADE149AB987}"/>
              </a:ext>
            </a:extLst>
          </p:cNvPr>
          <p:cNvPicPr>
            <a:picLocks noChangeAspect="1" noChangeArrowheads="1"/>
          </p:cNvPicPr>
          <p:nvPr/>
        </p:nvPicPr>
        <p:blipFill>
          <a:blip r:embed="rId4"/>
          <a:srcRect/>
          <a:stretch>
            <a:fillRect/>
          </a:stretch>
        </p:blipFill>
        <p:spPr bwMode="auto">
          <a:xfrm>
            <a:off x="5105399" y="4669000"/>
            <a:ext cx="3087744" cy="1153784"/>
          </a:xfrm>
          <a:prstGeom prst="rect">
            <a:avLst/>
          </a:prstGeom>
          <a:noFill/>
          <a:ln w="9525">
            <a:noFill/>
            <a:miter lim="800000"/>
            <a:headEnd/>
            <a:tailEnd/>
          </a:ln>
          <a:effectLst/>
        </p:spPr>
      </p:pic>
      <p:pic>
        <p:nvPicPr>
          <p:cNvPr id="7" name="Picture 5">
            <a:extLst>
              <a:ext uri="{FF2B5EF4-FFF2-40B4-BE49-F238E27FC236}">
                <a16:creationId xmlns:a16="http://schemas.microsoft.com/office/drawing/2014/main" id="{5A6166AE-5683-4702-B0D6-8BFCE9BB9997}"/>
              </a:ext>
            </a:extLst>
          </p:cNvPr>
          <p:cNvPicPr>
            <a:picLocks noChangeAspect="1" noChangeArrowheads="1"/>
          </p:cNvPicPr>
          <p:nvPr/>
        </p:nvPicPr>
        <p:blipFill>
          <a:blip r:embed="rId5"/>
          <a:srcRect/>
          <a:stretch>
            <a:fillRect/>
          </a:stretch>
        </p:blipFill>
        <p:spPr bwMode="auto">
          <a:xfrm>
            <a:off x="609600" y="5861905"/>
            <a:ext cx="2287576" cy="961682"/>
          </a:xfrm>
          <a:prstGeom prst="rect">
            <a:avLst/>
          </a:prstGeom>
          <a:noFill/>
          <a:ln w="9525">
            <a:noFill/>
            <a:miter lim="800000"/>
            <a:headEnd/>
            <a:tailEnd/>
          </a:ln>
          <a:effectLst/>
        </p:spPr>
      </p:pic>
    </p:spTree>
    <p:extLst>
      <p:ext uri="{BB962C8B-B14F-4D97-AF65-F5344CB8AC3E}">
        <p14:creationId xmlns:p14="http://schemas.microsoft.com/office/powerpoint/2010/main" val="145255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linds(horizont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blinds(horizontal)">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blinds(horizontal)">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blinds(horizontal)">
                                      <p:cBhvr>
                                        <p:cTn id="6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 </a:t>
            </a:r>
            <a:r>
              <a:rPr lang="en-US" altLang="zh-CN" dirty="0">
                <a:latin typeface="+mn-ea"/>
              </a:rPr>
              <a:t>Multinomial logit model</a:t>
            </a:r>
            <a:endParaRPr lang="zh-CN" altLang="zh-CN"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D6E18A4E-E580-4E30-B354-CDB66BE2C2FA}"/>
              </a:ext>
            </a:extLst>
          </p:cNvPr>
          <p:cNvSpPr txBox="1"/>
          <p:nvPr/>
        </p:nvSpPr>
        <p:spPr>
          <a:xfrm>
            <a:off x="533400" y="1981200"/>
            <a:ext cx="7924800" cy="120032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Multinomial logistic regression is a model that is used to predict the probabilities of the different possible outcomes of a categorically distributed dependent variable, given a set of independent variables.</a:t>
            </a:r>
          </a:p>
          <a:p>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E575128-405D-44B3-B01E-B2EB49E897DB}"/>
              </a:ext>
            </a:extLst>
          </p:cNvPr>
          <p:cNvPicPr>
            <a:picLocks noChangeAspect="1"/>
          </p:cNvPicPr>
          <p:nvPr/>
        </p:nvPicPr>
        <p:blipFill>
          <a:blip r:embed="rId2"/>
          <a:stretch>
            <a:fillRect/>
          </a:stretch>
        </p:blipFill>
        <p:spPr>
          <a:xfrm>
            <a:off x="2590800" y="2904000"/>
            <a:ext cx="3429000" cy="2383860"/>
          </a:xfrm>
          <a:prstGeom prst="rect">
            <a:avLst/>
          </a:prstGeom>
        </p:spPr>
      </p:pic>
      <p:sp>
        <p:nvSpPr>
          <p:cNvPr id="8" name="文本框 7">
            <a:extLst>
              <a:ext uri="{FF2B5EF4-FFF2-40B4-BE49-F238E27FC236}">
                <a16:creationId xmlns:a16="http://schemas.microsoft.com/office/drawing/2014/main" id="{5E58B9E0-1092-4ACA-8183-A6E385001163}"/>
              </a:ext>
            </a:extLst>
          </p:cNvPr>
          <p:cNvSpPr txBox="1"/>
          <p:nvPr/>
        </p:nvSpPr>
        <p:spPr>
          <a:xfrm>
            <a:off x="304800" y="5486400"/>
            <a:ext cx="8686800" cy="1200329"/>
          </a:xfrm>
          <a:prstGeom prst="rect">
            <a:avLst/>
          </a:prstGeom>
          <a:noFill/>
        </p:spPr>
        <p:txBody>
          <a:bodyPr wrap="square">
            <a:spAutoFit/>
          </a:bodyPr>
          <a:lstStyle/>
          <a:p>
            <a:pPr algn="l"/>
            <a:r>
              <a:rPr lang="en-US" altLang="zh-CN" b="0" i="0" dirty="0">
                <a:solidFill>
                  <a:srgbClr val="333333"/>
                </a:solidFill>
                <a:effectLst/>
                <a:latin typeface="Times New Roman" panose="02020603050405020304" pitchFamily="18" charset="0"/>
                <a:cs typeface="Times New Roman" panose="02020603050405020304" pitchFamily="18" charset="0"/>
              </a:rPr>
              <a:t>Multiple logistic regression analyses, one for each pair of outcomes: One problem with this approach is that each analysis is potentially run on a different sample. The other problem is that without constraining the logistic models, we can end up with the probability of choosing all possible outcome categories greater than 1.</a:t>
            </a:r>
          </a:p>
        </p:txBody>
      </p:sp>
    </p:spTree>
    <p:extLst>
      <p:ext uri="{BB962C8B-B14F-4D97-AF65-F5344CB8AC3E}">
        <p14:creationId xmlns:p14="http://schemas.microsoft.com/office/powerpoint/2010/main" val="1506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Introduction</a:t>
            </a:r>
            <a:endParaRPr lang="zh-CN" altLang="zh-CN"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06608E9-EE5F-4FE4-9218-A48F5F7DB355}"/>
              </a:ext>
            </a:extLst>
          </p:cNvPr>
          <p:cNvSpPr txBox="1">
            <a:spLocks noChangeArrowheads="1"/>
          </p:cNvSpPr>
          <p:nvPr/>
        </p:nvSpPr>
        <p:spPr bwMode="auto">
          <a:xfrm>
            <a:off x="685800" y="1600200"/>
            <a:ext cx="7948640" cy="560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eaLnBrk="1" hangingPunct="1"/>
            <a:r>
              <a:rPr lang="en-US" altLang="zh-CN" sz="1400" dirty="0">
                <a:latin typeface="+mn-ea"/>
              </a:rPr>
              <a:t>Multinomial choice: </a:t>
            </a:r>
            <a:r>
              <a:rPr lang="zh-CN" altLang="en-US" sz="1400" dirty="0">
                <a:latin typeface="+mn-ea"/>
              </a:rPr>
              <a:t>在哪上市：</a:t>
            </a:r>
            <a:r>
              <a:rPr lang="en-US" altLang="zh-CN" sz="1400" dirty="0">
                <a:latin typeface="+mn-ea"/>
              </a:rPr>
              <a:t>A</a:t>
            </a:r>
            <a:r>
              <a:rPr lang="zh-CN" altLang="en-US" sz="1400" dirty="0">
                <a:latin typeface="+mn-ea"/>
              </a:rPr>
              <a:t>股</a:t>
            </a:r>
            <a:r>
              <a:rPr lang="en-US" altLang="zh-CN" sz="1400" dirty="0">
                <a:latin typeface="+mn-ea"/>
              </a:rPr>
              <a:t>,HK, NASDAQ; </a:t>
            </a:r>
            <a:r>
              <a:rPr lang="zh-CN" altLang="en-US" sz="1400" dirty="0">
                <a:latin typeface="+mn-ea"/>
              </a:rPr>
              <a:t>上班交通方式</a:t>
            </a:r>
            <a:endParaRPr lang="en-US" altLang="zh-CN" sz="1400" dirty="0">
              <a:latin typeface="+mn-ea"/>
            </a:endParaRPr>
          </a:p>
          <a:p>
            <a:pPr lvl="2" eaLnBrk="1" hangingPunct="1"/>
            <a:r>
              <a:rPr lang="en-US" altLang="zh-CN" dirty="0">
                <a:latin typeface="+mn-ea"/>
              </a:rPr>
              <a:t>Multinomial logit model</a:t>
            </a:r>
            <a:r>
              <a:rPr lang="zh-CN" altLang="en-US" dirty="0">
                <a:latin typeface="+mn-ea"/>
              </a:rPr>
              <a:t>*</a:t>
            </a:r>
            <a:endParaRPr lang="en-US" altLang="zh-CN" dirty="0">
              <a:latin typeface="+mn-ea"/>
            </a:endParaRPr>
          </a:p>
          <a:p>
            <a:pPr lvl="1" eaLnBrk="1" hangingPunct="1"/>
            <a:r>
              <a:rPr lang="en-US" altLang="zh-CN" sz="1400" dirty="0">
                <a:latin typeface="+mn-ea"/>
              </a:rPr>
              <a:t>Ordinal choice (</a:t>
            </a:r>
            <a:r>
              <a:rPr lang="zh-CN" altLang="en-US" sz="1400" dirty="0">
                <a:latin typeface="+mn-ea"/>
              </a:rPr>
              <a:t>顺序选择问题</a:t>
            </a:r>
            <a:r>
              <a:rPr lang="en-US" altLang="zh-CN" sz="1400" dirty="0">
                <a:latin typeface="+mn-ea"/>
              </a:rPr>
              <a:t>): </a:t>
            </a:r>
            <a:r>
              <a:rPr lang="zh-CN" altLang="en-US" sz="1400" dirty="0">
                <a:latin typeface="+mn-ea"/>
              </a:rPr>
              <a:t>债券信用评级，融资偏好顺序选择</a:t>
            </a:r>
            <a:r>
              <a:rPr lang="en-US" altLang="zh-CN" sz="1400" dirty="0">
                <a:latin typeface="+mn-ea"/>
              </a:rPr>
              <a:t>,</a:t>
            </a:r>
            <a:r>
              <a:rPr lang="zh-CN" altLang="en-US" sz="1400" dirty="0">
                <a:latin typeface="+mn-ea"/>
              </a:rPr>
              <a:t> 分析师评级</a:t>
            </a:r>
            <a:endParaRPr lang="en-US" altLang="zh-CN" sz="1400" dirty="0">
              <a:latin typeface="+mn-ea"/>
            </a:endParaRPr>
          </a:p>
          <a:p>
            <a:pPr lvl="2" eaLnBrk="1" hangingPunct="1"/>
            <a:r>
              <a:rPr lang="en-US" altLang="zh-CN" dirty="0">
                <a:latin typeface="+mn-ea"/>
              </a:rPr>
              <a:t>Ordinal logit model</a:t>
            </a:r>
            <a:r>
              <a:rPr lang="zh-CN" altLang="en-US" dirty="0">
                <a:latin typeface="+mn-ea"/>
              </a:rPr>
              <a:t>*</a:t>
            </a:r>
            <a:endParaRPr lang="en-US" altLang="zh-CN" dirty="0">
              <a:latin typeface="+mn-ea"/>
            </a:endParaRPr>
          </a:p>
          <a:p>
            <a:pPr lvl="1" eaLnBrk="1" hangingPunct="1"/>
            <a:r>
              <a:rPr lang="en-US" altLang="zh-CN" sz="1400" dirty="0">
                <a:latin typeface="+mn-ea"/>
              </a:rPr>
              <a:t>Count data variables</a:t>
            </a:r>
            <a:r>
              <a:rPr lang="zh-CN" altLang="en-US" sz="1400" dirty="0">
                <a:latin typeface="+mn-ea"/>
              </a:rPr>
              <a:t>：当选三好学生的次数，被处罚的次数</a:t>
            </a:r>
            <a:endParaRPr lang="en-US" altLang="zh-CN" sz="1400" dirty="0">
              <a:latin typeface="+mn-ea"/>
            </a:endParaRPr>
          </a:p>
          <a:p>
            <a:pPr lvl="2" eaLnBrk="1" hangingPunct="1"/>
            <a:r>
              <a:rPr lang="en-US" altLang="zh-CN" dirty="0">
                <a:latin typeface="+mn-ea"/>
              </a:rPr>
              <a:t>Poisson regression</a:t>
            </a:r>
            <a:r>
              <a:rPr lang="zh-CN" altLang="en-US" dirty="0">
                <a:latin typeface="+mn-ea"/>
              </a:rPr>
              <a:t>*</a:t>
            </a:r>
            <a:endParaRPr lang="en-US" altLang="zh-CN" dirty="0">
              <a:latin typeface="+mn-ea"/>
            </a:endParaRPr>
          </a:p>
          <a:p>
            <a:pPr lvl="1" eaLnBrk="1" hangingPunct="1"/>
            <a:r>
              <a:rPr lang="en-US" altLang="zh-CN" sz="1400" dirty="0">
                <a:latin typeface="+mn-ea"/>
              </a:rPr>
              <a:t>Mess distributed sample</a:t>
            </a:r>
            <a:r>
              <a:rPr lang="zh-CN" altLang="en-US" sz="1400" dirty="0">
                <a:latin typeface="+mn-ea"/>
              </a:rPr>
              <a:t>：公司分红多少（大量公司不分红），家庭股市投资（大量家庭不投</a:t>
            </a:r>
            <a:r>
              <a:rPr lang="en-US" altLang="zh-CN" sz="1400" dirty="0">
                <a:latin typeface="+mn-ea"/>
              </a:rPr>
              <a:t>)</a:t>
            </a:r>
          </a:p>
          <a:p>
            <a:pPr lvl="2" eaLnBrk="1" hangingPunct="1"/>
            <a:r>
              <a:rPr lang="en-US" altLang="zh-CN" dirty="0">
                <a:latin typeface="+mn-ea"/>
              </a:rPr>
              <a:t>Tobit model</a:t>
            </a:r>
          </a:p>
          <a:p>
            <a:pPr lvl="1" eaLnBrk="1" hangingPunct="1"/>
            <a:r>
              <a:rPr lang="en-US" altLang="zh-CN" sz="1400" dirty="0">
                <a:latin typeface="+mn-ea"/>
              </a:rPr>
              <a:t>Truncated sample:  </a:t>
            </a:r>
            <a:r>
              <a:rPr lang="zh-CN" altLang="en-US" sz="1400" dirty="0">
                <a:latin typeface="+mn-ea"/>
              </a:rPr>
              <a:t>家庭消费行为研究（低消费水平家庭不参加调查）</a:t>
            </a:r>
            <a:endParaRPr lang="en-US" altLang="zh-CN" sz="1400" dirty="0">
              <a:latin typeface="+mn-ea"/>
            </a:endParaRPr>
          </a:p>
          <a:p>
            <a:pPr lvl="2" eaLnBrk="1" hangingPunct="1"/>
            <a:r>
              <a:rPr lang="en-US" altLang="zh-CN" dirty="0">
                <a:latin typeface="+mn-ea"/>
              </a:rPr>
              <a:t>Truncated regression </a:t>
            </a:r>
          </a:p>
          <a:p>
            <a:pPr lvl="2" eaLnBrk="1" hangingPunct="1"/>
            <a:endParaRPr lang="en-US" altLang="zh-CN" sz="2000" dirty="0">
              <a:ea typeface="隶书" pitchFamily="49" charset="-122"/>
            </a:endParaRPr>
          </a:p>
        </p:txBody>
      </p:sp>
    </p:spTree>
    <p:extLst>
      <p:ext uri="{BB962C8B-B14F-4D97-AF65-F5344CB8AC3E}">
        <p14:creationId xmlns:p14="http://schemas.microsoft.com/office/powerpoint/2010/main" val="75999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blinds(horizontal)">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 </a:t>
            </a:r>
            <a:r>
              <a:rPr lang="en-US" altLang="zh-CN" dirty="0">
                <a:latin typeface="+mn-ea"/>
              </a:rPr>
              <a:t>Multinomial logit model</a:t>
            </a:r>
            <a:endParaRPr lang="zh-CN" altLang="zh-CN"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6AF74B1-8814-485D-9D5F-D4D926A84D28}"/>
              </a:ext>
            </a:extLst>
          </p:cNvPr>
          <p:cNvSpPr txBox="1"/>
          <p:nvPr/>
        </p:nvSpPr>
        <p:spPr>
          <a:xfrm>
            <a:off x="533400" y="2057400"/>
            <a:ext cx="7696200" cy="1200329"/>
          </a:xfrm>
          <a:prstGeom prst="rect">
            <a:avLst/>
          </a:prstGeom>
          <a:noFill/>
        </p:spPr>
        <p:txBody>
          <a:bodyPr wrap="square">
            <a:spAutoFit/>
          </a:bodyPr>
          <a:lstStyle/>
          <a:p>
            <a:pPr algn="l"/>
            <a:r>
              <a:rPr lang="en-US" altLang="zh-CN" b="0" i="0" dirty="0">
                <a:solidFill>
                  <a:srgbClr val="202122"/>
                </a:solidFill>
                <a:effectLst/>
                <a:latin typeface="Times New Roman" panose="02020603050405020304" pitchFamily="18" charset="0"/>
                <a:cs typeface="Times New Roman" panose="02020603050405020304" pitchFamily="18" charset="0"/>
              </a:rPr>
              <a:t>This formulation is also known as the </a:t>
            </a:r>
            <a:r>
              <a:rPr lang="en-US" altLang="zh-CN" b="0" i="0" u="none" strike="noStrike" dirty="0" err="1">
                <a:solidFill>
                  <a:srgbClr val="0645AD"/>
                </a:solidFill>
                <a:effectLst/>
                <a:latin typeface="Times New Roman" panose="02020603050405020304" pitchFamily="18" charset="0"/>
                <a:cs typeface="Times New Roman" panose="02020603050405020304" pitchFamily="18" charset="0"/>
                <a:hlinkClick r:id="rId2" tooltip="Compositional data"/>
              </a:rPr>
              <a:t>alr</a:t>
            </a:r>
            <a:r>
              <a:rPr lang="en-US" altLang="zh-CN" b="0" i="0" dirty="0">
                <a:solidFill>
                  <a:srgbClr val="202122"/>
                </a:solidFill>
                <a:effectLst/>
                <a:latin typeface="Times New Roman" panose="02020603050405020304" pitchFamily="18" charset="0"/>
                <a:cs typeface="Times New Roman" panose="02020603050405020304" pitchFamily="18" charset="0"/>
              </a:rPr>
              <a:t> transform commonly used in compositional data analysis. Note that we have introduced separate sets of regression coefficients, one for each possible outcome.</a:t>
            </a:r>
          </a:p>
          <a:p>
            <a:pPr algn="l"/>
            <a:r>
              <a:rPr lang="en-US" altLang="zh-CN" b="0" i="0" dirty="0">
                <a:solidFill>
                  <a:srgbClr val="202122"/>
                </a:solidFill>
                <a:effectLst/>
                <a:latin typeface="Times New Roman" panose="02020603050405020304" pitchFamily="18" charset="0"/>
                <a:cs typeface="Times New Roman" panose="02020603050405020304" pitchFamily="18" charset="0"/>
              </a:rPr>
              <a:t>If we exponentiate both sides, and solve for the probabilities, we get:</a:t>
            </a:r>
          </a:p>
        </p:txBody>
      </p:sp>
      <p:pic>
        <p:nvPicPr>
          <p:cNvPr id="5" name="图片 4">
            <a:extLst>
              <a:ext uri="{FF2B5EF4-FFF2-40B4-BE49-F238E27FC236}">
                <a16:creationId xmlns:a16="http://schemas.microsoft.com/office/drawing/2014/main" id="{56783AA5-ED60-4759-905E-D3916CF75CC1}"/>
              </a:ext>
            </a:extLst>
          </p:cNvPr>
          <p:cNvPicPr>
            <a:picLocks noChangeAspect="1"/>
          </p:cNvPicPr>
          <p:nvPr/>
        </p:nvPicPr>
        <p:blipFill>
          <a:blip r:embed="rId3"/>
          <a:stretch>
            <a:fillRect/>
          </a:stretch>
        </p:blipFill>
        <p:spPr>
          <a:xfrm>
            <a:off x="1843087" y="3352800"/>
            <a:ext cx="5076825" cy="1323975"/>
          </a:xfrm>
          <a:prstGeom prst="rect">
            <a:avLst/>
          </a:prstGeom>
        </p:spPr>
      </p:pic>
      <p:pic>
        <p:nvPicPr>
          <p:cNvPr id="9" name="图片 8">
            <a:extLst>
              <a:ext uri="{FF2B5EF4-FFF2-40B4-BE49-F238E27FC236}">
                <a16:creationId xmlns:a16="http://schemas.microsoft.com/office/drawing/2014/main" id="{A9F8A530-DB2D-4F90-BA60-69FA31CC9EDF}"/>
              </a:ext>
            </a:extLst>
          </p:cNvPr>
          <p:cNvPicPr>
            <a:picLocks noChangeAspect="1"/>
          </p:cNvPicPr>
          <p:nvPr/>
        </p:nvPicPr>
        <p:blipFill>
          <a:blip r:embed="rId4"/>
          <a:stretch>
            <a:fillRect/>
          </a:stretch>
        </p:blipFill>
        <p:spPr>
          <a:xfrm>
            <a:off x="533400" y="5105400"/>
            <a:ext cx="7848600" cy="900532"/>
          </a:xfrm>
          <a:prstGeom prst="rect">
            <a:avLst/>
          </a:prstGeom>
        </p:spPr>
      </p:pic>
    </p:spTree>
    <p:extLst>
      <p:ext uri="{BB962C8B-B14F-4D97-AF65-F5344CB8AC3E}">
        <p14:creationId xmlns:p14="http://schemas.microsoft.com/office/powerpoint/2010/main" val="3309230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 </a:t>
            </a:r>
            <a:r>
              <a:rPr lang="en-US" altLang="zh-CN" dirty="0">
                <a:latin typeface="+mn-ea"/>
              </a:rPr>
              <a:t>Multinomial logit model</a:t>
            </a:r>
            <a:endParaRPr lang="zh-CN" altLang="zh-CN"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F91E460D-C583-40F6-A5E3-ED643A9FCD4C}"/>
              </a:ext>
            </a:extLst>
          </p:cNvPr>
          <p:cNvPicPr>
            <a:picLocks noChangeAspect="1"/>
          </p:cNvPicPr>
          <p:nvPr/>
        </p:nvPicPr>
        <p:blipFill>
          <a:blip r:embed="rId2"/>
          <a:stretch>
            <a:fillRect/>
          </a:stretch>
        </p:blipFill>
        <p:spPr>
          <a:xfrm>
            <a:off x="1557337" y="2133600"/>
            <a:ext cx="6029325" cy="4000500"/>
          </a:xfrm>
          <a:prstGeom prst="rect">
            <a:avLst/>
          </a:prstGeom>
        </p:spPr>
      </p:pic>
    </p:spTree>
    <p:extLst>
      <p:ext uri="{BB962C8B-B14F-4D97-AF65-F5344CB8AC3E}">
        <p14:creationId xmlns:p14="http://schemas.microsoft.com/office/powerpoint/2010/main" val="410912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 </a:t>
            </a:r>
            <a:r>
              <a:rPr lang="en-US" altLang="zh-CN" dirty="0">
                <a:latin typeface="+mn-ea"/>
              </a:rPr>
              <a:t>Multinomial logit model</a:t>
            </a:r>
            <a:endParaRPr lang="zh-CN" altLang="zh-CN"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D20659B-1FBF-411E-AEF3-BA1E93C378D0}"/>
              </a:ext>
            </a:extLst>
          </p:cNvPr>
          <p:cNvPicPr>
            <a:picLocks noChangeAspect="1"/>
          </p:cNvPicPr>
          <p:nvPr/>
        </p:nvPicPr>
        <p:blipFill>
          <a:blip r:embed="rId2"/>
          <a:stretch>
            <a:fillRect/>
          </a:stretch>
        </p:blipFill>
        <p:spPr>
          <a:xfrm>
            <a:off x="457200" y="1905000"/>
            <a:ext cx="3502025" cy="3554035"/>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09F64A1A-84A5-4088-BB35-7D104C04C605}"/>
              </a:ext>
            </a:extLst>
          </p:cNvPr>
          <p:cNvPicPr>
            <a:picLocks noChangeAspect="1"/>
          </p:cNvPicPr>
          <p:nvPr/>
        </p:nvPicPr>
        <p:blipFill>
          <a:blip r:embed="rId3"/>
          <a:stretch>
            <a:fillRect/>
          </a:stretch>
        </p:blipFill>
        <p:spPr>
          <a:xfrm>
            <a:off x="4114800" y="2703945"/>
            <a:ext cx="4310553" cy="1927701"/>
          </a:xfrm>
          <a:prstGeom prst="rect">
            <a:avLst/>
          </a:prstGeom>
          <a:ln>
            <a:noFill/>
          </a:ln>
          <a:effectLst>
            <a:outerShdw blurRad="292100" dist="139700" dir="2700000" algn="tl" rotWithShape="0">
              <a:srgbClr val="333333">
                <a:alpha val="65000"/>
              </a:srgbClr>
            </a:outerShdw>
          </a:effectLst>
        </p:spPr>
      </p:pic>
      <p:pic>
        <p:nvPicPr>
          <p:cNvPr id="7" name="图片 6">
            <a:extLst>
              <a:ext uri="{FF2B5EF4-FFF2-40B4-BE49-F238E27FC236}">
                <a16:creationId xmlns:a16="http://schemas.microsoft.com/office/drawing/2014/main" id="{59F3E427-49CB-4B23-A3E5-403FB2C2E916}"/>
              </a:ext>
            </a:extLst>
          </p:cNvPr>
          <p:cNvPicPr>
            <a:picLocks noChangeAspect="1"/>
          </p:cNvPicPr>
          <p:nvPr/>
        </p:nvPicPr>
        <p:blipFill>
          <a:blip r:embed="rId4"/>
          <a:stretch>
            <a:fillRect/>
          </a:stretch>
        </p:blipFill>
        <p:spPr>
          <a:xfrm>
            <a:off x="1524000" y="5565528"/>
            <a:ext cx="6258286" cy="975201"/>
          </a:xfrm>
          <a:prstGeom prst="rect">
            <a:avLst/>
          </a:prstGeom>
        </p:spPr>
      </p:pic>
    </p:spTree>
    <p:extLst>
      <p:ext uri="{BB962C8B-B14F-4D97-AF65-F5344CB8AC3E}">
        <p14:creationId xmlns:p14="http://schemas.microsoft.com/office/powerpoint/2010/main" val="1617917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 </a:t>
            </a:r>
            <a:r>
              <a:rPr lang="en-US" altLang="zh-CN" dirty="0">
                <a:latin typeface="+mn-ea"/>
              </a:rPr>
              <a:t>Multinomial logit model</a:t>
            </a:r>
            <a:endParaRPr lang="zh-CN" altLang="zh-CN"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C25BCABE-83E9-4777-BC66-B20A5A21E970}"/>
              </a:ext>
            </a:extLst>
          </p:cNvPr>
          <p:cNvPicPr>
            <a:picLocks noChangeAspect="1"/>
          </p:cNvPicPr>
          <p:nvPr/>
        </p:nvPicPr>
        <p:blipFill>
          <a:blip r:embed="rId2"/>
          <a:stretch>
            <a:fillRect/>
          </a:stretch>
        </p:blipFill>
        <p:spPr>
          <a:xfrm>
            <a:off x="2133600" y="1981200"/>
            <a:ext cx="4190999" cy="2711201"/>
          </a:xfrm>
          <a:prstGeom prst="rect">
            <a:avLst/>
          </a:prstGeom>
          <a:ln>
            <a:noFill/>
          </a:ln>
          <a:effectLst>
            <a:outerShdw blurRad="292100" dist="139700" dir="2700000" algn="tl" rotWithShape="0">
              <a:srgbClr val="333333">
                <a:alpha val="65000"/>
              </a:srgbClr>
            </a:outerShdw>
          </a:effectLst>
        </p:spPr>
      </p:pic>
      <p:sp>
        <p:nvSpPr>
          <p:cNvPr id="15" name="文本框 14">
            <a:extLst>
              <a:ext uri="{FF2B5EF4-FFF2-40B4-BE49-F238E27FC236}">
                <a16:creationId xmlns:a16="http://schemas.microsoft.com/office/drawing/2014/main" id="{B800381A-D44A-4C53-939E-50CD50AA104D}"/>
              </a:ext>
            </a:extLst>
          </p:cNvPr>
          <p:cNvSpPr txBox="1"/>
          <p:nvPr/>
        </p:nvSpPr>
        <p:spPr>
          <a:xfrm>
            <a:off x="342900" y="4826675"/>
            <a:ext cx="8458200" cy="2031325"/>
          </a:xfrm>
          <a:prstGeom prst="rect">
            <a:avLst/>
          </a:prstGeom>
          <a:noFill/>
        </p:spPr>
        <p:txBody>
          <a:bodyPr wrap="square">
            <a:spAutoFit/>
          </a:bodyPr>
          <a:lstStyle/>
          <a:p>
            <a:pPr algn="l">
              <a:buFont typeface="Arial" panose="020B0604020202020204" pitchFamily="34" charset="0"/>
              <a:buChar char="•"/>
            </a:pPr>
            <a:r>
              <a:rPr lang="en-US" altLang="zh-CN" b="0" i="0" dirty="0">
                <a:solidFill>
                  <a:srgbClr val="333333"/>
                </a:solidFill>
                <a:effectLst/>
                <a:latin typeface="Times New Roman" panose="02020603050405020304" pitchFamily="18" charset="0"/>
                <a:cs typeface="Times New Roman" panose="02020603050405020304" pitchFamily="18" charset="0"/>
              </a:rPr>
              <a:t>A one-unit increase in the variable </a:t>
            </a:r>
            <a:r>
              <a:rPr lang="en-US" altLang="zh-CN" b="1" i="0" dirty="0">
                <a:solidFill>
                  <a:srgbClr val="333333"/>
                </a:solidFill>
                <a:effectLst/>
                <a:latin typeface="Times New Roman" panose="02020603050405020304" pitchFamily="18" charset="0"/>
                <a:cs typeface="Times New Roman" panose="02020603050405020304" pitchFamily="18" charset="0"/>
              </a:rPr>
              <a:t>write</a:t>
            </a:r>
            <a:r>
              <a:rPr lang="en-US" altLang="zh-CN" b="0" i="0" dirty="0">
                <a:solidFill>
                  <a:srgbClr val="333333"/>
                </a:solidFill>
                <a:effectLst/>
                <a:latin typeface="Times New Roman" panose="02020603050405020304" pitchFamily="18" charset="0"/>
                <a:cs typeface="Times New Roman" panose="02020603050405020304" pitchFamily="18" charset="0"/>
              </a:rPr>
              <a:t> is associated with a .058 decrease in the relative log odds of being in general program vs. academic program .</a:t>
            </a:r>
          </a:p>
          <a:p>
            <a:pPr algn="l">
              <a:buFont typeface="Arial" panose="020B0604020202020204" pitchFamily="34" charset="0"/>
              <a:buChar char="•"/>
            </a:pPr>
            <a:r>
              <a:rPr lang="en-US" altLang="zh-CN" b="0" i="0" dirty="0">
                <a:solidFill>
                  <a:srgbClr val="333333"/>
                </a:solidFill>
                <a:effectLst/>
                <a:latin typeface="Times New Roman" panose="02020603050405020304" pitchFamily="18" charset="0"/>
                <a:cs typeface="Times New Roman" panose="02020603050405020304" pitchFamily="18" charset="0"/>
              </a:rPr>
              <a:t>A one-unit increase in the variable </a:t>
            </a:r>
            <a:r>
              <a:rPr lang="en-US" altLang="zh-CN" b="1" i="0" dirty="0">
                <a:solidFill>
                  <a:srgbClr val="333333"/>
                </a:solidFill>
                <a:effectLst/>
                <a:latin typeface="Times New Roman" panose="02020603050405020304" pitchFamily="18" charset="0"/>
                <a:cs typeface="Times New Roman" panose="02020603050405020304" pitchFamily="18" charset="0"/>
              </a:rPr>
              <a:t>write</a:t>
            </a:r>
            <a:r>
              <a:rPr lang="en-US" altLang="zh-CN" b="0" i="0" dirty="0">
                <a:solidFill>
                  <a:srgbClr val="333333"/>
                </a:solidFill>
                <a:effectLst/>
                <a:latin typeface="Times New Roman" panose="02020603050405020304" pitchFamily="18" charset="0"/>
                <a:cs typeface="Times New Roman" panose="02020603050405020304" pitchFamily="18" charset="0"/>
              </a:rPr>
              <a:t> is associated with a .1136 decrease in the relative log odds of being in vocation program vs. academic program.</a:t>
            </a:r>
          </a:p>
          <a:p>
            <a:pPr algn="l">
              <a:buFont typeface="Arial" panose="020B0604020202020204" pitchFamily="34" charset="0"/>
              <a:buChar char="•"/>
            </a:pPr>
            <a:r>
              <a:rPr lang="en-US" altLang="zh-CN" b="0" i="0" dirty="0">
                <a:solidFill>
                  <a:srgbClr val="333333"/>
                </a:solidFill>
                <a:effectLst/>
                <a:latin typeface="Times New Roman" panose="02020603050405020304" pitchFamily="18" charset="0"/>
                <a:cs typeface="Times New Roman" panose="02020603050405020304" pitchFamily="18" charset="0"/>
              </a:rPr>
              <a:t>The relative log odds of being in general program vs. in academic program will decrease by 1.163 if moving from the lowest level of </a:t>
            </a:r>
            <a:r>
              <a:rPr lang="en-US" altLang="zh-CN" b="1" i="0" dirty="0" err="1">
                <a:solidFill>
                  <a:srgbClr val="333333"/>
                </a:solidFill>
                <a:effectLst/>
                <a:latin typeface="Times New Roman" panose="02020603050405020304" pitchFamily="18" charset="0"/>
                <a:cs typeface="Times New Roman" panose="02020603050405020304" pitchFamily="18" charset="0"/>
              </a:rPr>
              <a:t>ses</a:t>
            </a:r>
            <a:r>
              <a:rPr lang="en-US" altLang="zh-CN" b="0" i="0" dirty="0">
                <a:solidFill>
                  <a:srgbClr val="333333"/>
                </a:solidFill>
                <a:effectLst/>
                <a:latin typeface="Times New Roman" panose="02020603050405020304" pitchFamily="18" charset="0"/>
                <a:cs typeface="Times New Roman" panose="02020603050405020304" pitchFamily="18" charset="0"/>
              </a:rPr>
              <a:t> (</a:t>
            </a:r>
            <a:r>
              <a:rPr lang="en-US" altLang="zh-CN" b="1" i="0" dirty="0" err="1">
                <a:solidFill>
                  <a:srgbClr val="333333"/>
                </a:solidFill>
                <a:effectLst/>
                <a:latin typeface="Times New Roman" panose="02020603050405020304" pitchFamily="18" charset="0"/>
                <a:cs typeface="Times New Roman" panose="02020603050405020304" pitchFamily="18" charset="0"/>
              </a:rPr>
              <a:t>ses</a:t>
            </a:r>
            <a:r>
              <a:rPr lang="en-US" altLang="zh-CN" b="0" i="0" dirty="0">
                <a:solidFill>
                  <a:srgbClr val="333333"/>
                </a:solidFill>
                <a:effectLst/>
                <a:latin typeface="Times New Roman" panose="02020603050405020304" pitchFamily="18" charset="0"/>
                <a:cs typeface="Times New Roman" panose="02020603050405020304" pitchFamily="18" charset="0"/>
              </a:rPr>
              <a:t>==1) to the highest level of </a:t>
            </a:r>
            <a:r>
              <a:rPr lang="en-US" altLang="zh-CN" b="1" i="0" dirty="0" err="1">
                <a:solidFill>
                  <a:srgbClr val="333333"/>
                </a:solidFill>
                <a:effectLst/>
                <a:latin typeface="Times New Roman" panose="02020603050405020304" pitchFamily="18" charset="0"/>
                <a:cs typeface="Times New Roman" panose="02020603050405020304" pitchFamily="18" charset="0"/>
              </a:rPr>
              <a:t>ses</a:t>
            </a:r>
            <a:r>
              <a:rPr lang="en-US" altLang="zh-CN" b="0" i="0" dirty="0">
                <a:solidFill>
                  <a:srgbClr val="333333"/>
                </a:solidFill>
                <a:effectLst/>
                <a:latin typeface="Times New Roman" panose="02020603050405020304" pitchFamily="18" charset="0"/>
                <a:cs typeface="Times New Roman" panose="02020603050405020304" pitchFamily="18" charset="0"/>
              </a:rPr>
              <a:t> (</a:t>
            </a:r>
            <a:r>
              <a:rPr lang="en-US" altLang="zh-CN" b="1" i="0" dirty="0" err="1">
                <a:solidFill>
                  <a:srgbClr val="333333"/>
                </a:solidFill>
                <a:effectLst/>
                <a:latin typeface="Times New Roman" panose="02020603050405020304" pitchFamily="18" charset="0"/>
                <a:cs typeface="Times New Roman" panose="02020603050405020304" pitchFamily="18" charset="0"/>
              </a:rPr>
              <a:t>ses</a:t>
            </a:r>
            <a:r>
              <a:rPr lang="en-US" altLang="zh-CN" b="0" i="0" dirty="0">
                <a:solidFill>
                  <a:srgbClr val="333333"/>
                </a:solidFill>
                <a:effectLst/>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865905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 </a:t>
            </a:r>
            <a:r>
              <a:rPr lang="en-US" altLang="zh-CN" dirty="0">
                <a:latin typeface="+mn-ea"/>
              </a:rPr>
              <a:t>Multinomial logit model</a:t>
            </a:r>
            <a:endParaRPr lang="zh-CN" altLang="zh-CN"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3F89FEB0-2E53-4272-AA59-9928FA168631}"/>
              </a:ext>
            </a:extLst>
          </p:cNvPr>
          <p:cNvSpPr txBox="1"/>
          <p:nvPr/>
        </p:nvSpPr>
        <p:spPr>
          <a:xfrm>
            <a:off x="457200" y="1981200"/>
            <a:ext cx="8458200" cy="1169551"/>
          </a:xfrm>
          <a:prstGeom prst="rect">
            <a:avLst/>
          </a:prstGeom>
          <a:noFill/>
        </p:spPr>
        <p:txBody>
          <a:bodyPr wrap="square">
            <a:spAutoFit/>
          </a:bodyPr>
          <a:lstStyle/>
          <a:p>
            <a:pPr algn="l"/>
            <a:r>
              <a:rPr lang="en-US" altLang="zh-CN" sz="1400" b="0" i="0" dirty="0">
                <a:solidFill>
                  <a:srgbClr val="333333"/>
                </a:solidFill>
                <a:effectLst/>
                <a:latin typeface="Times New Roman" panose="02020603050405020304" pitchFamily="18" charset="0"/>
                <a:cs typeface="Times New Roman" panose="02020603050405020304" pitchFamily="18" charset="0"/>
              </a:rPr>
              <a:t>The ratio of the probability of choosing one outcome category over the probability of choosing the baseline category is often referred to as relative risk (and it is also sometimes referred to as odds as we have just used to described the regression parameters above).  Relative risk can be obtained by exponentiating the linear equations above, yielding regression coefficients that are relative risk ratios for a unit change in the predictor variable.  We can use the </a:t>
            </a:r>
            <a:r>
              <a:rPr lang="en-US" altLang="zh-CN" sz="1400" b="1" i="0" dirty="0" err="1">
                <a:solidFill>
                  <a:srgbClr val="333333"/>
                </a:solidFill>
                <a:effectLst/>
                <a:latin typeface="Times New Roman" panose="02020603050405020304" pitchFamily="18" charset="0"/>
                <a:cs typeface="Times New Roman" panose="02020603050405020304" pitchFamily="18" charset="0"/>
              </a:rPr>
              <a:t>rrr</a:t>
            </a:r>
            <a:r>
              <a:rPr lang="en-US" altLang="zh-CN" sz="1400" b="0" i="0" dirty="0">
                <a:solidFill>
                  <a:srgbClr val="333333"/>
                </a:solidFill>
                <a:effectLst/>
                <a:latin typeface="Times New Roman" panose="02020603050405020304" pitchFamily="18" charset="0"/>
                <a:cs typeface="Times New Roman" panose="02020603050405020304" pitchFamily="18" charset="0"/>
              </a:rPr>
              <a:t> option for </a:t>
            </a:r>
            <a:r>
              <a:rPr lang="en-US" altLang="zh-CN" sz="1400" b="1" i="0" dirty="0" err="1">
                <a:solidFill>
                  <a:srgbClr val="333333"/>
                </a:solidFill>
                <a:effectLst/>
                <a:latin typeface="Times New Roman" panose="02020603050405020304" pitchFamily="18" charset="0"/>
                <a:cs typeface="Times New Roman" panose="02020603050405020304" pitchFamily="18" charset="0"/>
              </a:rPr>
              <a:t>mlogit</a:t>
            </a:r>
            <a:r>
              <a:rPr lang="en-US" altLang="zh-CN" sz="1400" b="0" i="0" dirty="0">
                <a:solidFill>
                  <a:srgbClr val="333333"/>
                </a:solidFill>
                <a:effectLst/>
                <a:latin typeface="Times New Roman" panose="02020603050405020304" pitchFamily="18" charset="0"/>
                <a:cs typeface="Times New Roman" panose="02020603050405020304" pitchFamily="18" charset="0"/>
              </a:rPr>
              <a:t> command to display the regression results in terms of relative risk ratios.</a:t>
            </a:r>
          </a:p>
        </p:txBody>
      </p:sp>
      <p:pic>
        <p:nvPicPr>
          <p:cNvPr id="7" name="图片 6">
            <a:extLst>
              <a:ext uri="{FF2B5EF4-FFF2-40B4-BE49-F238E27FC236}">
                <a16:creationId xmlns:a16="http://schemas.microsoft.com/office/drawing/2014/main" id="{CB856B98-C008-4EE1-A282-2C72DE77B644}"/>
              </a:ext>
            </a:extLst>
          </p:cNvPr>
          <p:cNvPicPr>
            <a:picLocks noChangeAspect="1"/>
          </p:cNvPicPr>
          <p:nvPr/>
        </p:nvPicPr>
        <p:blipFill>
          <a:blip r:embed="rId2"/>
          <a:stretch>
            <a:fillRect/>
          </a:stretch>
        </p:blipFill>
        <p:spPr>
          <a:xfrm>
            <a:off x="419978" y="3276600"/>
            <a:ext cx="3733800" cy="3366971"/>
          </a:xfrm>
          <a:prstGeom prst="rect">
            <a:avLst/>
          </a:prstGeom>
          <a:ln>
            <a:noFill/>
          </a:ln>
          <a:effectLst>
            <a:outerShdw blurRad="292100" dist="139700" dir="2700000" algn="tl" rotWithShape="0">
              <a:srgbClr val="333333">
                <a:alpha val="65000"/>
              </a:srgbClr>
            </a:outerShdw>
          </a:effectLst>
        </p:spPr>
      </p:pic>
      <p:sp>
        <p:nvSpPr>
          <p:cNvPr id="9" name="文本框 8">
            <a:extLst>
              <a:ext uri="{FF2B5EF4-FFF2-40B4-BE49-F238E27FC236}">
                <a16:creationId xmlns:a16="http://schemas.microsoft.com/office/drawing/2014/main" id="{38127F83-9382-477F-9CEA-B9271B4BABF7}"/>
              </a:ext>
            </a:extLst>
          </p:cNvPr>
          <p:cNvSpPr txBox="1"/>
          <p:nvPr/>
        </p:nvSpPr>
        <p:spPr>
          <a:xfrm>
            <a:off x="4267200" y="3737876"/>
            <a:ext cx="4762500" cy="1815882"/>
          </a:xfrm>
          <a:prstGeom prst="rect">
            <a:avLst/>
          </a:prstGeom>
          <a:noFill/>
        </p:spPr>
        <p:txBody>
          <a:bodyPr wrap="square">
            <a:spAutoFit/>
          </a:bodyPr>
          <a:lstStyle/>
          <a:p>
            <a:pPr algn="l">
              <a:buFont typeface="Arial" panose="020B0604020202020204" pitchFamily="34" charset="0"/>
              <a:buChar char="•"/>
            </a:pPr>
            <a:r>
              <a:rPr lang="en-US" altLang="zh-CN" sz="1400" b="0" i="0" dirty="0">
                <a:solidFill>
                  <a:srgbClr val="333333"/>
                </a:solidFill>
                <a:effectLst/>
                <a:latin typeface="Times New Roman" panose="02020603050405020304" pitchFamily="18" charset="0"/>
                <a:cs typeface="Times New Roman" panose="02020603050405020304" pitchFamily="18" charset="0"/>
              </a:rPr>
              <a:t>The relative risk ratio for a one-unit increase in the variable </a:t>
            </a:r>
            <a:r>
              <a:rPr lang="en-US" altLang="zh-CN" sz="1400" b="1" i="0" dirty="0">
                <a:solidFill>
                  <a:srgbClr val="333333"/>
                </a:solidFill>
                <a:effectLst/>
                <a:latin typeface="Times New Roman" panose="02020603050405020304" pitchFamily="18" charset="0"/>
                <a:cs typeface="Times New Roman" panose="02020603050405020304" pitchFamily="18" charset="0"/>
              </a:rPr>
              <a:t>write</a:t>
            </a:r>
            <a:r>
              <a:rPr lang="en-US" altLang="zh-CN" sz="1400" b="0" i="0" dirty="0">
                <a:solidFill>
                  <a:srgbClr val="333333"/>
                </a:solidFill>
                <a:effectLst/>
                <a:latin typeface="Times New Roman" panose="02020603050405020304" pitchFamily="18" charset="0"/>
                <a:cs typeface="Times New Roman" panose="02020603050405020304" pitchFamily="18" charset="0"/>
              </a:rPr>
              <a:t> is .9437 (exp(-.0579284) from the output of the first </a:t>
            </a:r>
            <a:r>
              <a:rPr lang="en-US" altLang="zh-CN" sz="1400" b="1" i="0" dirty="0" err="1">
                <a:solidFill>
                  <a:srgbClr val="333333"/>
                </a:solidFill>
                <a:effectLst/>
                <a:latin typeface="Times New Roman" panose="02020603050405020304" pitchFamily="18" charset="0"/>
                <a:cs typeface="Times New Roman" panose="02020603050405020304" pitchFamily="18" charset="0"/>
              </a:rPr>
              <a:t>mlogit</a:t>
            </a:r>
            <a:r>
              <a:rPr lang="en-US" altLang="zh-CN" sz="1400" b="0" i="0" dirty="0">
                <a:solidFill>
                  <a:srgbClr val="333333"/>
                </a:solidFill>
                <a:effectLst/>
                <a:latin typeface="Times New Roman" panose="02020603050405020304" pitchFamily="18" charset="0"/>
                <a:cs typeface="Times New Roman" panose="02020603050405020304" pitchFamily="18" charset="0"/>
              </a:rPr>
              <a:t> command above) for being in general program vs. academic program.</a:t>
            </a:r>
          </a:p>
          <a:p>
            <a:pPr algn="l">
              <a:buFont typeface="Arial" panose="020B0604020202020204" pitchFamily="34" charset="0"/>
              <a:buChar char="•"/>
            </a:pPr>
            <a:r>
              <a:rPr lang="en-US" altLang="zh-CN" sz="1400" b="0" i="0" dirty="0">
                <a:solidFill>
                  <a:srgbClr val="333333"/>
                </a:solidFill>
                <a:effectLst/>
                <a:latin typeface="Times New Roman" panose="02020603050405020304" pitchFamily="18" charset="0"/>
                <a:cs typeface="Times New Roman" panose="02020603050405020304" pitchFamily="18" charset="0"/>
              </a:rPr>
              <a:t>The relative risk ratio switching from </a:t>
            </a:r>
            <a:r>
              <a:rPr lang="en-US" altLang="zh-CN" sz="1400" b="1" i="0" dirty="0" err="1">
                <a:solidFill>
                  <a:srgbClr val="333333"/>
                </a:solidFill>
                <a:effectLst/>
                <a:latin typeface="Times New Roman" panose="02020603050405020304" pitchFamily="18" charset="0"/>
                <a:cs typeface="Times New Roman" panose="02020603050405020304" pitchFamily="18" charset="0"/>
              </a:rPr>
              <a:t>ses</a:t>
            </a:r>
            <a:r>
              <a:rPr lang="en-US" altLang="zh-CN" sz="1400" b="0" i="0" dirty="0">
                <a:solidFill>
                  <a:srgbClr val="333333"/>
                </a:solidFill>
                <a:effectLst/>
                <a:latin typeface="Times New Roman" panose="02020603050405020304" pitchFamily="18" charset="0"/>
                <a:cs typeface="Times New Roman" panose="02020603050405020304" pitchFamily="18" charset="0"/>
              </a:rPr>
              <a:t> = 1 to 3 is .3126 for being in general program vs. academic program. In other words, the expected risk of staying in the general program is lower for subjects who are high in </a:t>
            </a:r>
            <a:r>
              <a:rPr lang="en-US" altLang="zh-CN" sz="1400" b="1" i="0" dirty="0" err="1">
                <a:solidFill>
                  <a:srgbClr val="333333"/>
                </a:solidFill>
                <a:effectLst/>
                <a:latin typeface="Times New Roman" panose="02020603050405020304" pitchFamily="18" charset="0"/>
                <a:cs typeface="Times New Roman" panose="02020603050405020304" pitchFamily="18" charset="0"/>
              </a:rPr>
              <a:t>ses</a:t>
            </a:r>
            <a:r>
              <a:rPr lang="en-US" altLang="zh-CN" sz="14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00951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 </a:t>
            </a:r>
            <a:r>
              <a:rPr lang="en-US" altLang="zh-CN" dirty="0">
                <a:latin typeface="+mn-ea"/>
              </a:rPr>
              <a:t>Multinomial logit model</a:t>
            </a:r>
            <a:endParaRPr lang="zh-CN" altLang="zh-CN"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6490A20-698F-4C95-95EE-5D955984A3B6}"/>
              </a:ext>
            </a:extLst>
          </p:cNvPr>
          <p:cNvPicPr>
            <a:picLocks noChangeAspect="1"/>
          </p:cNvPicPr>
          <p:nvPr/>
        </p:nvPicPr>
        <p:blipFill>
          <a:blip r:embed="rId2"/>
          <a:stretch>
            <a:fillRect/>
          </a:stretch>
        </p:blipFill>
        <p:spPr>
          <a:xfrm>
            <a:off x="381000" y="2057400"/>
            <a:ext cx="4953000" cy="1666287"/>
          </a:xfrm>
          <a:prstGeom prst="rect">
            <a:avLst/>
          </a:prstGeom>
        </p:spPr>
      </p:pic>
    </p:spTree>
    <p:extLst>
      <p:ext uri="{BB962C8B-B14F-4D97-AF65-F5344CB8AC3E}">
        <p14:creationId xmlns:p14="http://schemas.microsoft.com/office/powerpoint/2010/main" val="3186995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 </a:t>
            </a:r>
            <a:r>
              <a:rPr lang="en-US" altLang="zh-CN" dirty="0">
                <a:latin typeface="+mn-ea"/>
              </a:rPr>
              <a:t>Multinomial logit model</a:t>
            </a:r>
            <a:endParaRPr lang="zh-CN" altLang="zh-CN"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99010A1-0FAA-4B6F-A81A-E7BA298D852F}"/>
              </a:ext>
            </a:extLst>
          </p:cNvPr>
          <p:cNvPicPr>
            <a:picLocks noChangeAspect="1"/>
          </p:cNvPicPr>
          <p:nvPr/>
        </p:nvPicPr>
        <p:blipFill>
          <a:blip r:embed="rId2"/>
          <a:stretch>
            <a:fillRect/>
          </a:stretch>
        </p:blipFill>
        <p:spPr>
          <a:xfrm>
            <a:off x="581025" y="2070359"/>
            <a:ext cx="3325733" cy="2228059"/>
          </a:xfrm>
          <a:prstGeom prst="rect">
            <a:avLst/>
          </a:prstGeom>
        </p:spPr>
      </p:pic>
      <p:pic>
        <p:nvPicPr>
          <p:cNvPr id="5" name="图片 4">
            <a:extLst>
              <a:ext uri="{FF2B5EF4-FFF2-40B4-BE49-F238E27FC236}">
                <a16:creationId xmlns:a16="http://schemas.microsoft.com/office/drawing/2014/main" id="{A2E55279-827D-433B-B39A-EF8643847832}"/>
              </a:ext>
            </a:extLst>
          </p:cNvPr>
          <p:cNvPicPr>
            <a:picLocks noChangeAspect="1"/>
          </p:cNvPicPr>
          <p:nvPr/>
        </p:nvPicPr>
        <p:blipFill>
          <a:blip r:embed="rId3"/>
          <a:stretch>
            <a:fillRect/>
          </a:stretch>
        </p:blipFill>
        <p:spPr>
          <a:xfrm>
            <a:off x="4584848" y="2070359"/>
            <a:ext cx="3312885" cy="2209800"/>
          </a:xfrm>
          <a:prstGeom prst="rect">
            <a:avLst/>
          </a:prstGeom>
        </p:spPr>
      </p:pic>
      <p:pic>
        <p:nvPicPr>
          <p:cNvPr id="7" name="图片 6">
            <a:extLst>
              <a:ext uri="{FF2B5EF4-FFF2-40B4-BE49-F238E27FC236}">
                <a16:creationId xmlns:a16="http://schemas.microsoft.com/office/drawing/2014/main" id="{40160247-1D81-4857-AA88-E3A9CBCF5138}"/>
              </a:ext>
            </a:extLst>
          </p:cNvPr>
          <p:cNvPicPr>
            <a:picLocks noChangeAspect="1"/>
          </p:cNvPicPr>
          <p:nvPr/>
        </p:nvPicPr>
        <p:blipFill>
          <a:blip r:embed="rId4"/>
          <a:stretch>
            <a:fillRect/>
          </a:stretch>
        </p:blipFill>
        <p:spPr>
          <a:xfrm>
            <a:off x="762000" y="4648200"/>
            <a:ext cx="2818215" cy="1975591"/>
          </a:xfrm>
          <a:prstGeom prst="rect">
            <a:avLst/>
          </a:prstGeom>
        </p:spPr>
      </p:pic>
      <p:sp>
        <p:nvSpPr>
          <p:cNvPr id="10" name="文本框 9">
            <a:extLst>
              <a:ext uri="{FF2B5EF4-FFF2-40B4-BE49-F238E27FC236}">
                <a16:creationId xmlns:a16="http://schemas.microsoft.com/office/drawing/2014/main" id="{23B0376A-D057-4BF4-862B-7ACF0A5F62F2}"/>
              </a:ext>
            </a:extLst>
          </p:cNvPr>
          <p:cNvSpPr txBox="1"/>
          <p:nvPr/>
        </p:nvSpPr>
        <p:spPr>
          <a:xfrm>
            <a:off x="4267200" y="4553767"/>
            <a:ext cx="4078287" cy="2308324"/>
          </a:xfrm>
          <a:prstGeom prst="rect">
            <a:avLst/>
          </a:prstGeom>
          <a:noFill/>
        </p:spPr>
        <p:txBody>
          <a:bodyPr wrap="square">
            <a:spAutoFit/>
          </a:bodyPr>
          <a:lstStyle/>
          <a:p>
            <a:r>
              <a:rPr lang="en-US" altLang="zh-CN" sz="1600" b="0" i="0" dirty="0">
                <a:solidFill>
                  <a:srgbClr val="333333"/>
                </a:solidFill>
                <a:effectLst/>
                <a:latin typeface="Times New Roman" panose="02020603050405020304" pitchFamily="18" charset="0"/>
                <a:cs typeface="Times New Roman" panose="02020603050405020304" pitchFamily="18" charset="0"/>
              </a:rPr>
              <a:t>You can calculate predicted probabilities using the </a:t>
            </a:r>
            <a:r>
              <a:rPr lang="en-US" altLang="zh-CN" sz="1600" b="1" i="0" dirty="0">
                <a:solidFill>
                  <a:srgbClr val="333333"/>
                </a:solidFill>
                <a:effectLst/>
                <a:latin typeface="Times New Roman" panose="02020603050405020304" pitchFamily="18" charset="0"/>
                <a:cs typeface="Times New Roman" panose="02020603050405020304" pitchFamily="18" charset="0"/>
              </a:rPr>
              <a:t>margins</a:t>
            </a:r>
            <a:r>
              <a:rPr lang="en-US" altLang="zh-CN" sz="1600" b="0" i="0" dirty="0">
                <a:solidFill>
                  <a:srgbClr val="333333"/>
                </a:solidFill>
                <a:effectLst/>
                <a:latin typeface="Times New Roman" panose="02020603050405020304" pitchFamily="18" charset="0"/>
                <a:cs typeface="Times New Roman" panose="02020603050405020304" pitchFamily="18" charset="0"/>
              </a:rPr>
              <a:t> command. Below we use the </a:t>
            </a:r>
            <a:r>
              <a:rPr lang="en-US" altLang="zh-CN" sz="1600" b="1" i="0" dirty="0">
                <a:solidFill>
                  <a:srgbClr val="333333"/>
                </a:solidFill>
                <a:effectLst/>
                <a:latin typeface="Times New Roman" panose="02020603050405020304" pitchFamily="18" charset="0"/>
                <a:cs typeface="Times New Roman" panose="02020603050405020304" pitchFamily="18" charset="0"/>
              </a:rPr>
              <a:t>margins</a:t>
            </a:r>
            <a:r>
              <a:rPr lang="en-US" altLang="zh-CN" sz="1600" b="0" i="0" dirty="0">
                <a:solidFill>
                  <a:srgbClr val="333333"/>
                </a:solidFill>
                <a:effectLst/>
                <a:latin typeface="Times New Roman" panose="02020603050405020304" pitchFamily="18" charset="0"/>
                <a:cs typeface="Times New Roman" panose="02020603050405020304" pitchFamily="18" charset="0"/>
              </a:rPr>
              <a:t> command to calculate the predicted probability of choosing each program type at each level of </a:t>
            </a:r>
            <a:r>
              <a:rPr lang="en-US" altLang="zh-CN" sz="1600" b="1" i="0" dirty="0" err="1">
                <a:solidFill>
                  <a:srgbClr val="333333"/>
                </a:solidFill>
                <a:effectLst/>
                <a:latin typeface="Times New Roman" panose="02020603050405020304" pitchFamily="18" charset="0"/>
                <a:cs typeface="Times New Roman" panose="02020603050405020304" pitchFamily="18" charset="0"/>
              </a:rPr>
              <a:t>ses</a:t>
            </a:r>
            <a:r>
              <a:rPr lang="en-US" altLang="zh-CN" sz="1600" b="0" i="0" dirty="0">
                <a:solidFill>
                  <a:srgbClr val="333333"/>
                </a:solidFill>
                <a:effectLst/>
                <a:latin typeface="Times New Roman" panose="02020603050405020304" pitchFamily="18" charset="0"/>
                <a:cs typeface="Times New Roman" panose="02020603050405020304" pitchFamily="18" charset="0"/>
              </a:rPr>
              <a:t>, holding all other variables in the model at their means. Since there are three possible outcomes, we will need to use the margins command three times, one for each outcome value.</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137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6 Endogeneity problem</a:t>
            </a:r>
            <a:endParaRPr lang="zh-CN" altLang="zh-CN" dirty="0">
              <a:latin typeface="Times New Roman" panose="02020603050405020304" pitchFamily="18" charset="0"/>
              <a:cs typeface="Times New Roman" panose="02020603050405020304" pitchFamily="18" charset="0"/>
            </a:endParaRPr>
          </a:p>
        </p:txBody>
      </p:sp>
      <p:sp>
        <p:nvSpPr>
          <p:cNvPr id="5" name="内容占位符 2">
            <a:extLst>
              <a:ext uri="{FF2B5EF4-FFF2-40B4-BE49-F238E27FC236}">
                <a16:creationId xmlns:a16="http://schemas.microsoft.com/office/drawing/2014/main" id="{BFD07971-D92F-4663-8805-E7D0FA5F91E9}"/>
              </a:ext>
            </a:extLst>
          </p:cNvPr>
          <p:cNvSpPr>
            <a:spLocks noGrp="1"/>
          </p:cNvSpPr>
          <p:nvPr>
            <p:ph idx="1"/>
          </p:nvPr>
        </p:nvSpPr>
        <p:spPr>
          <a:xfrm>
            <a:off x="342900" y="2568573"/>
            <a:ext cx="8343900" cy="2667001"/>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Much more complicated than the OLS estimates, and we just introduce the basic three settings</a:t>
            </a:r>
          </a:p>
          <a:p>
            <a:pPr marL="800100" lvl="1" indent="-342900">
              <a:buFont typeface="+mj-lt"/>
              <a:buAutoNum type="arabicPeriod"/>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is a dummy variable, and x is a continuous variable</a:t>
            </a:r>
          </a:p>
          <a:p>
            <a:pPr marL="800100" lvl="1" indent="-342900">
              <a:buFont typeface="+mj-lt"/>
              <a:buAutoNum type="arabicPeriod"/>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is a continuous variable, and x is a dummy variable</a:t>
            </a:r>
          </a:p>
          <a:p>
            <a:pPr marL="800100" lvl="1" indent="-342900">
              <a:buFont typeface="+mj-lt"/>
              <a:buAutoNum type="arabicPeriod"/>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Both Y and X are dummy variables</a:t>
            </a:r>
          </a:p>
          <a:p>
            <a:pPr marL="0" lvl="1" indent="0">
              <a:buNone/>
            </a:pPr>
            <a:endPar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66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 </a:t>
            </a:r>
            <a:r>
              <a:rPr lang="en-US" altLang="zh-CN" dirty="0">
                <a:latin typeface="Times New Roman" panose="02020603050405020304" pitchFamily="18" charset="0"/>
                <a:cs typeface="Times New Roman" panose="02020603050405020304" pitchFamily="18" charset="0"/>
              </a:rPr>
              <a:t>Binary Choice Model - </a:t>
            </a:r>
            <a:r>
              <a:rPr lang="en-US" altLang="zh-CN" dirty="0" err="1">
                <a:latin typeface="Times New Roman" panose="02020603050405020304" pitchFamily="18" charset="0"/>
                <a:cs typeface="Times New Roman" panose="02020603050405020304" pitchFamily="18" charset="0"/>
              </a:rPr>
              <a:t>ols</a:t>
            </a:r>
            <a:endParaRPr lang="zh-CN" altLang="zh-CN"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9A85DEB-1AA6-4209-9F79-693CCED235A8}"/>
              </a:ext>
            </a:extLst>
          </p:cNvPr>
          <p:cNvSpPr txBox="1">
            <a:spLocks noChangeArrowheads="1"/>
          </p:cNvSpPr>
          <p:nvPr/>
        </p:nvSpPr>
        <p:spPr bwMode="auto">
          <a:xfrm>
            <a:off x="381000" y="1882757"/>
            <a:ext cx="8461229" cy="428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600" dirty="0">
                <a:latin typeface="Times New Roman" panose="02020603050405020304" pitchFamily="18" charset="0"/>
                <a:cs typeface="Times New Roman" panose="02020603050405020304" pitchFamily="18" charset="0"/>
              </a:rPr>
              <a:t>Can we use OLS?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Estimating </a:t>
            </a:r>
            <a:r>
              <a:rPr lang="en-US" altLang="zh-CN" sz="1600" dirty="0">
                <a:latin typeface="Times New Roman" panose="02020603050405020304" pitchFamily="18" charset="0"/>
                <a:ea typeface="宋体" charset="-122"/>
                <a:cs typeface="Times New Roman" panose="02020603050405020304" pitchFamily="18" charset="0"/>
              </a:rPr>
              <a:t>y = </a:t>
            </a:r>
            <a:r>
              <a:rPr lang="en-US" altLang="zh-CN" sz="1600" i="1" dirty="0">
                <a:latin typeface="Times New Roman" panose="02020603050405020304" pitchFamily="18" charset="0"/>
                <a:ea typeface="宋体" charset="-122"/>
                <a:cs typeface="Times New Roman" panose="02020603050405020304" pitchFamily="18" charset="0"/>
              </a:rPr>
              <a:t>b</a:t>
            </a:r>
            <a:r>
              <a:rPr lang="en-US" altLang="zh-CN" sz="1600" i="1" baseline="-25000" dirty="0">
                <a:latin typeface="Times New Roman" panose="02020603050405020304" pitchFamily="18" charset="0"/>
                <a:ea typeface="宋体" charset="-122"/>
                <a:cs typeface="Times New Roman" panose="02020603050405020304" pitchFamily="18" charset="0"/>
              </a:rPr>
              <a:t>0</a:t>
            </a:r>
            <a:r>
              <a:rPr lang="en-US" altLang="zh-CN" sz="1600" i="1" dirty="0">
                <a:latin typeface="Times New Roman" panose="02020603050405020304" pitchFamily="18" charset="0"/>
                <a:ea typeface="宋体" charset="-122"/>
                <a:cs typeface="Times New Roman" panose="02020603050405020304" pitchFamily="18" charset="0"/>
              </a:rPr>
              <a:t> + x b</a:t>
            </a:r>
            <a:r>
              <a:rPr lang="en-US" altLang="zh-CN" sz="1600" i="1" baseline="-25000" dirty="0">
                <a:latin typeface="Times New Roman" panose="02020603050405020304" pitchFamily="18" charset="0"/>
                <a:ea typeface="宋体" charset="-122"/>
                <a:cs typeface="Times New Roman" panose="02020603050405020304" pitchFamily="18" charset="0"/>
              </a:rPr>
              <a:t>1</a:t>
            </a:r>
            <a:r>
              <a:rPr lang="en-US" altLang="zh-CN" sz="1600" i="1"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 </a:t>
            </a:r>
            <a:r>
              <a:rPr lang="en-US" altLang="zh-CN" sz="1600" i="1" dirty="0">
                <a:latin typeface="Times New Roman" panose="02020603050405020304" pitchFamily="18" charset="0"/>
                <a:ea typeface="宋体" charset="-122"/>
                <a:cs typeface="Times New Roman" panose="02020603050405020304" pitchFamily="18" charset="0"/>
              </a:rPr>
              <a:t>e </a:t>
            </a: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Basic assumptions?</a:t>
            </a:r>
          </a:p>
          <a:p>
            <a:pPr lvl="2" eaLnBrk="1" hangingPunct="1">
              <a:lnSpc>
                <a:spcPct val="150000"/>
              </a:lnSpc>
            </a:pPr>
            <a:r>
              <a:rPr lang="en-US" altLang="zh-CN" sz="1600" dirty="0">
                <a:latin typeface="Times New Roman" panose="02020603050405020304" pitchFamily="18" charset="0"/>
                <a:cs typeface="Times New Roman" panose="02020603050405020304" pitchFamily="18" charset="0"/>
              </a:rPr>
              <a:t>Seems ok using OLS</a:t>
            </a:r>
          </a:p>
          <a:p>
            <a:pPr lvl="2" eaLnBrk="1" hangingPunct="1">
              <a:lnSpc>
                <a:spcPct val="150000"/>
              </a:lnSpc>
            </a:pPr>
            <a:r>
              <a:rPr lang="en-US" altLang="zh-CN" sz="1600" dirty="0">
                <a:latin typeface="Times New Roman" panose="02020603050405020304" pitchFamily="18" charset="0"/>
                <a:cs typeface="Times New Roman" panose="02020603050405020304" pitchFamily="18" charset="0"/>
              </a:rPr>
              <a:t>But how to interpret?</a:t>
            </a:r>
          </a:p>
          <a:p>
            <a:pPr lvl="2" eaLnBrk="1" hangingPunct="1">
              <a:lnSpc>
                <a:spcPct val="150000"/>
              </a:lnSpc>
            </a:pPr>
            <a:r>
              <a:rPr lang="en-US" altLang="zh-CN" sz="1600" dirty="0">
                <a:latin typeface="Times New Roman" panose="02020603050405020304" pitchFamily="18" charset="0"/>
                <a:cs typeface="Times New Roman" panose="02020603050405020304" pitchFamily="18" charset="0"/>
              </a:rPr>
              <a:t>If the Binary/Dummy variable is the dependent variable, it has clear economic meaning in</a:t>
            </a:r>
          </a:p>
          <a:p>
            <a:pPr marL="628650" lvl="2" indent="0" eaLnBrk="1" hangingPunct="1">
              <a:lnSpc>
                <a:spcPct val="150000"/>
              </a:lnSpc>
              <a:buNone/>
            </a:pPr>
            <a:r>
              <a:rPr lang="en-US" altLang="zh-CN" sz="1600" dirty="0">
                <a:latin typeface="Times New Roman" panose="02020603050405020304" pitchFamily="18" charset="0"/>
                <a:ea typeface="宋体" charset="-122"/>
                <a:cs typeface="Times New Roman" panose="02020603050405020304" pitchFamily="18" charset="0"/>
              </a:rPr>
              <a:t>y = </a:t>
            </a:r>
            <a:r>
              <a:rPr lang="en-US" altLang="zh-CN" sz="1600" i="1" dirty="0">
                <a:latin typeface="Times New Roman" panose="02020603050405020304" pitchFamily="18" charset="0"/>
                <a:ea typeface="宋体" charset="-122"/>
                <a:cs typeface="Times New Roman" panose="02020603050405020304" pitchFamily="18" charset="0"/>
              </a:rPr>
              <a:t>b</a:t>
            </a:r>
            <a:r>
              <a:rPr lang="en-US" altLang="zh-CN" sz="1600" i="1" baseline="-25000" dirty="0">
                <a:latin typeface="Times New Roman" panose="02020603050405020304" pitchFamily="18" charset="0"/>
                <a:ea typeface="宋体" charset="-122"/>
                <a:cs typeface="Times New Roman" panose="02020603050405020304" pitchFamily="18" charset="0"/>
              </a:rPr>
              <a:t>0</a:t>
            </a:r>
            <a:r>
              <a:rPr lang="en-US" altLang="zh-CN" sz="1600" i="1" dirty="0">
                <a:latin typeface="Times New Roman" panose="02020603050405020304" pitchFamily="18" charset="0"/>
                <a:ea typeface="宋体" charset="-122"/>
                <a:cs typeface="Times New Roman" panose="02020603050405020304" pitchFamily="18" charset="0"/>
              </a:rPr>
              <a:t> + x b</a:t>
            </a:r>
            <a:r>
              <a:rPr lang="en-US" altLang="zh-CN" sz="1600" i="1" baseline="-25000" dirty="0">
                <a:latin typeface="Times New Roman" panose="02020603050405020304" pitchFamily="18" charset="0"/>
                <a:ea typeface="宋体" charset="-122"/>
                <a:cs typeface="Times New Roman" panose="02020603050405020304" pitchFamily="18" charset="0"/>
              </a:rPr>
              <a:t>1</a:t>
            </a:r>
            <a:r>
              <a:rPr lang="en-US" altLang="zh-CN" sz="1600" i="1"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 </a:t>
            </a:r>
            <a:r>
              <a:rPr lang="en-US" altLang="zh-CN" sz="1600" i="1" dirty="0">
                <a:latin typeface="Times New Roman" panose="02020603050405020304" pitchFamily="18" charset="0"/>
                <a:ea typeface="宋体" charset="-122"/>
                <a:cs typeface="Times New Roman" panose="02020603050405020304" pitchFamily="18" charset="0"/>
              </a:rPr>
              <a:t>e </a:t>
            </a:r>
          </a:p>
          <a:p>
            <a:pPr lvl="3" eaLnBrk="1" hangingPunct="1">
              <a:lnSpc>
                <a:spcPct val="150000"/>
              </a:lnSpc>
            </a:pPr>
            <a:r>
              <a:rPr lang="en-US" altLang="zh-CN" sz="1600" i="1" dirty="0">
                <a:latin typeface="Times New Roman" panose="02020603050405020304" pitchFamily="18" charset="0"/>
                <a:ea typeface="宋体" charset="-122"/>
                <a:cs typeface="Times New Roman" panose="02020603050405020304" pitchFamily="18" charset="0"/>
              </a:rPr>
              <a:t>b</a:t>
            </a:r>
            <a:r>
              <a:rPr lang="en-US" altLang="zh-CN" sz="1600" i="1" baseline="-25000" dirty="0">
                <a:latin typeface="Times New Roman" panose="02020603050405020304" pitchFamily="18" charset="0"/>
                <a:ea typeface="宋体" charset="-122"/>
                <a:cs typeface="Times New Roman" panose="02020603050405020304" pitchFamily="18" charset="0"/>
              </a:rPr>
              <a:t>1</a:t>
            </a:r>
            <a:r>
              <a:rPr lang="zh-CN" altLang="en-US" sz="1600"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represents the difference between two kinds of individuals/subjects</a:t>
            </a:r>
          </a:p>
        </p:txBody>
      </p:sp>
    </p:spTree>
    <p:extLst>
      <p:ext uri="{BB962C8B-B14F-4D97-AF65-F5344CB8AC3E}">
        <p14:creationId xmlns:p14="http://schemas.microsoft.com/office/powerpoint/2010/main" val="27282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 </a:t>
            </a:r>
            <a:r>
              <a:rPr lang="en-US" altLang="zh-CN" dirty="0">
                <a:latin typeface="Times New Roman" panose="02020603050405020304" pitchFamily="18" charset="0"/>
                <a:cs typeface="Times New Roman" panose="02020603050405020304" pitchFamily="18" charset="0"/>
              </a:rPr>
              <a:t>Binary Choice Model - </a:t>
            </a:r>
            <a:r>
              <a:rPr lang="en-US" altLang="zh-CN" dirty="0" err="1">
                <a:latin typeface="Times New Roman" panose="02020603050405020304" pitchFamily="18" charset="0"/>
                <a:cs typeface="Times New Roman" panose="02020603050405020304" pitchFamily="18" charset="0"/>
              </a:rPr>
              <a:t>ols</a:t>
            </a:r>
            <a:endParaRPr lang="zh-CN" altLang="zh-CN" b="1"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9C2CD024-B725-4156-A098-997C08C6DB43}"/>
              </a:ext>
            </a:extLst>
          </p:cNvPr>
          <p:cNvSpPr txBox="1">
            <a:spLocks noChangeArrowheads="1"/>
          </p:cNvSpPr>
          <p:nvPr/>
        </p:nvSpPr>
        <p:spPr bwMode="auto">
          <a:xfrm>
            <a:off x="533400" y="2209800"/>
            <a:ext cx="8229600" cy="421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600" dirty="0">
                <a:latin typeface="Times New Roman" panose="02020603050405020304" pitchFamily="18" charset="0"/>
                <a:cs typeface="Times New Roman" panose="02020603050405020304" pitchFamily="18" charset="0"/>
              </a:rPr>
              <a:t>How to understand the linear model when y is a dummy variable </a:t>
            </a:r>
            <a:r>
              <a:rPr lang="en-US" altLang="zh-CN" sz="1600" dirty="0">
                <a:latin typeface="Times New Roman" panose="02020603050405020304" pitchFamily="18" charset="0"/>
                <a:ea typeface="宋体" charset="-122"/>
                <a:cs typeface="Times New Roman" panose="02020603050405020304" pitchFamily="18" charset="0"/>
              </a:rPr>
              <a:t>y = </a:t>
            </a:r>
            <a:r>
              <a:rPr lang="en-US" altLang="zh-CN" sz="1600" i="1" dirty="0">
                <a:latin typeface="Times New Roman" panose="02020603050405020304" pitchFamily="18" charset="0"/>
                <a:ea typeface="宋体" charset="-122"/>
                <a:cs typeface="Times New Roman" panose="02020603050405020304" pitchFamily="18" charset="0"/>
              </a:rPr>
              <a:t>b</a:t>
            </a:r>
            <a:r>
              <a:rPr lang="en-US" altLang="zh-CN" sz="1600" i="1" baseline="-25000" dirty="0">
                <a:latin typeface="Times New Roman" panose="02020603050405020304" pitchFamily="18" charset="0"/>
                <a:ea typeface="宋体" charset="-122"/>
                <a:cs typeface="Times New Roman" panose="02020603050405020304" pitchFamily="18" charset="0"/>
              </a:rPr>
              <a:t>0</a:t>
            </a:r>
            <a:r>
              <a:rPr lang="en-US" altLang="zh-CN" sz="1600" i="1" dirty="0">
                <a:latin typeface="Times New Roman" panose="02020603050405020304" pitchFamily="18" charset="0"/>
                <a:ea typeface="宋体" charset="-122"/>
                <a:cs typeface="Times New Roman" panose="02020603050405020304" pitchFamily="18" charset="0"/>
              </a:rPr>
              <a:t> + x b</a:t>
            </a:r>
            <a:r>
              <a:rPr lang="en-US" altLang="zh-CN" sz="1600" i="1" baseline="-25000" dirty="0">
                <a:latin typeface="Times New Roman" panose="02020603050405020304" pitchFamily="18" charset="0"/>
                <a:ea typeface="宋体" charset="-122"/>
                <a:cs typeface="Times New Roman" panose="02020603050405020304" pitchFamily="18" charset="0"/>
              </a:rPr>
              <a:t>1</a:t>
            </a:r>
            <a:r>
              <a:rPr lang="en-US" altLang="zh-CN" sz="1600" i="1"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 </a:t>
            </a:r>
            <a:r>
              <a:rPr lang="en-US" altLang="zh-CN" sz="1600" i="1" dirty="0">
                <a:latin typeface="Times New Roman" panose="02020603050405020304" pitchFamily="18" charset="0"/>
                <a:ea typeface="宋体" charset="-122"/>
                <a:cs typeface="Times New Roman" panose="02020603050405020304" pitchFamily="18" charset="0"/>
              </a:rPr>
              <a:t>e </a:t>
            </a: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The probability that choosing yes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charset="-122"/>
                <a:cs typeface="Times New Roman" panose="02020603050405020304" pitchFamily="18" charset="0"/>
              </a:rPr>
              <a:t> y=1 yes; y=0 no</a:t>
            </a:r>
            <a:endParaRPr lang="en-US" altLang="zh-CN" dirty="0">
              <a:latin typeface="Times New Roman" panose="02020603050405020304" pitchFamily="18" charset="0"/>
              <a:cs typeface="Times New Roman" panose="02020603050405020304" pitchFamily="18" charset="0"/>
            </a:endParaRP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Therefore, any y that takes and only takes two different values can be treated as a dummy variable, which equals 1 or 0</a:t>
            </a: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The model aims at study how X has an impact on the probability of y</a:t>
            </a:r>
          </a:p>
          <a:p>
            <a:pPr eaLnBrk="1" hangingPunct="1">
              <a:lnSpc>
                <a:spcPct val="150000"/>
              </a:lnSpc>
            </a:pPr>
            <a:r>
              <a:rPr lang="en-US" altLang="zh-CN" sz="1600" dirty="0">
                <a:latin typeface="Times New Roman" panose="02020603050405020304" pitchFamily="18" charset="0"/>
                <a:cs typeface="Times New Roman" panose="02020603050405020304" pitchFamily="18" charset="0"/>
              </a:rPr>
              <a:t>Linear probability model </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LPM</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ea typeface="宋体" charset="-122"/>
                <a:cs typeface="Times New Roman" panose="02020603050405020304" pitchFamily="18" charset="0"/>
              </a:rPr>
              <a:t> y = </a:t>
            </a:r>
            <a:r>
              <a:rPr lang="en-US" altLang="zh-CN" sz="1600" i="1" dirty="0">
                <a:latin typeface="Times New Roman" panose="02020603050405020304" pitchFamily="18" charset="0"/>
                <a:ea typeface="宋体" charset="-122"/>
                <a:cs typeface="Times New Roman" panose="02020603050405020304" pitchFamily="18" charset="0"/>
              </a:rPr>
              <a:t>b</a:t>
            </a:r>
            <a:r>
              <a:rPr lang="en-US" altLang="zh-CN" sz="1600" i="1" baseline="-25000" dirty="0">
                <a:latin typeface="Times New Roman" panose="02020603050405020304" pitchFamily="18" charset="0"/>
                <a:ea typeface="宋体" charset="-122"/>
                <a:cs typeface="Times New Roman" panose="02020603050405020304" pitchFamily="18" charset="0"/>
              </a:rPr>
              <a:t>0</a:t>
            </a:r>
            <a:r>
              <a:rPr lang="en-US" altLang="zh-CN" sz="1600" i="1" dirty="0">
                <a:latin typeface="Times New Roman" panose="02020603050405020304" pitchFamily="18" charset="0"/>
                <a:ea typeface="宋体" charset="-122"/>
                <a:cs typeface="Times New Roman" panose="02020603050405020304" pitchFamily="18" charset="0"/>
              </a:rPr>
              <a:t> + x b</a:t>
            </a:r>
            <a:r>
              <a:rPr lang="en-US" altLang="zh-CN" sz="1600" i="1" baseline="-25000" dirty="0">
                <a:latin typeface="Times New Roman" panose="02020603050405020304" pitchFamily="18" charset="0"/>
                <a:ea typeface="宋体" charset="-122"/>
                <a:cs typeface="Times New Roman" panose="02020603050405020304" pitchFamily="18" charset="0"/>
              </a:rPr>
              <a:t>1</a:t>
            </a:r>
            <a:r>
              <a:rPr lang="en-US" altLang="zh-CN" sz="1600" i="1"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 </a:t>
            </a:r>
            <a:r>
              <a:rPr lang="en-US" altLang="zh-CN" sz="1600" i="1" dirty="0">
                <a:latin typeface="Times New Roman" panose="02020603050405020304" pitchFamily="18" charset="0"/>
                <a:ea typeface="宋体" charset="-122"/>
                <a:cs typeface="Times New Roman" panose="02020603050405020304" pitchFamily="18" charset="0"/>
              </a:rPr>
              <a:t>e </a:t>
            </a:r>
            <a:r>
              <a:rPr lang="zh-CN" altLang="en-US" sz="1600" i="1" dirty="0">
                <a:latin typeface="Times New Roman" panose="02020603050405020304" pitchFamily="18" charset="0"/>
                <a:ea typeface="宋体" charset="-122"/>
                <a:cs typeface="Times New Roman" panose="02020603050405020304" pitchFamily="18" charset="0"/>
              </a:rPr>
              <a:t>，</a:t>
            </a:r>
            <a:endParaRPr lang="en-US" altLang="zh-CN" sz="1600" i="1" dirty="0">
              <a:latin typeface="Times New Roman" panose="02020603050405020304" pitchFamily="18" charset="0"/>
              <a:ea typeface="宋体" charset="-122"/>
              <a:cs typeface="Times New Roman" panose="02020603050405020304" pitchFamily="18" charset="0"/>
            </a:endParaRPr>
          </a:p>
          <a:p>
            <a:pPr lvl="1" eaLnBrk="1" hangingPunct="1">
              <a:lnSpc>
                <a:spcPct val="150000"/>
              </a:lnSpc>
            </a:pPr>
            <a:r>
              <a:rPr lang="en-US" altLang="zh-CN" dirty="0">
                <a:latin typeface="Times New Roman" panose="02020603050405020304" pitchFamily="18" charset="0"/>
                <a:ea typeface="宋体" charset="-122"/>
                <a:cs typeface="Times New Roman" panose="02020603050405020304" pitchFamily="18" charset="0"/>
              </a:rPr>
              <a:t>Probability(</a:t>
            </a:r>
            <a:r>
              <a:rPr lang="en-US" altLang="zh-CN" i="1" dirty="0" err="1">
                <a:latin typeface="Times New Roman" panose="02020603050405020304" pitchFamily="18" charset="0"/>
                <a:ea typeface="宋体" charset="-122"/>
                <a:cs typeface="Times New Roman" panose="02020603050405020304" pitchFamily="18" charset="0"/>
              </a:rPr>
              <a:t>yes|x</a:t>
            </a:r>
            <a:r>
              <a:rPr lang="en-US" altLang="zh-CN" dirty="0">
                <a:latin typeface="Times New Roman" panose="02020603050405020304" pitchFamily="18" charset="0"/>
                <a:ea typeface="宋体" charset="-122"/>
                <a:cs typeface="Times New Roman" panose="02020603050405020304" pitchFamily="18" charset="0"/>
              </a:rPr>
              <a:t>) = </a:t>
            </a:r>
            <a:r>
              <a:rPr lang="en-US" altLang="zh-CN" i="1" dirty="0">
                <a:latin typeface="Times New Roman" panose="02020603050405020304" pitchFamily="18" charset="0"/>
                <a:ea typeface="宋体" charset="-122"/>
                <a:cs typeface="Times New Roman" panose="02020603050405020304" pitchFamily="18" charset="0"/>
              </a:rPr>
              <a:t>b</a:t>
            </a:r>
            <a:r>
              <a:rPr lang="en-US" altLang="zh-CN" i="1" baseline="-25000" dirty="0">
                <a:latin typeface="Times New Roman" panose="02020603050405020304" pitchFamily="18" charset="0"/>
                <a:ea typeface="宋体" charset="-122"/>
                <a:cs typeface="Times New Roman" panose="02020603050405020304" pitchFamily="18" charset="0"/>
              </a:rPr>
              <a:t>0</a:t>
            </a:r>
            <a:r>
              <a:rPr lang="en-US" altLang="zh-CN" i="1" dirty="0">
                <a:latin typeface="Times New Roman" panose="02020603050405020304" pitchFamily="18" charset="0"/>
                <a:ea typeface="宋体" charset="-122"/>
                <a:cs typeface="Times New Roman" panose="02020603050405020304" pitchFamily="18" charset="0"/>
              </a:rPr>
              <a:t> + x b</a:t>
            </a:r>
            <a:r>
              <a:rPr lang="en-US" altLang="zh-CN" i="1" baseline="-25000" dirty="0">
                <a:latin typeface="Times New Roman" panose="02020603050405020304" pitchFamily="18" charset="0"/>
                <a:ea typeface="宋体" charset="-122"/>
                <a:cs typeface="Times New Roman" panose="02020603050405020304" pitchFamily="18" charset="0"/>
              </a:rPr>
              <a:t>1</a:t>
            </a:r>
            <a:endParaRPr lang="en-US" altLang="zh-CN"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82234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 </a:t>
            </a:r>
            <a:r>
              <a:rPr lang="en-US" altLang="zh-CN" dirty="0">
                <a:latin typeface="Times New Roman" panose="02020603050405020304" pitchFamily="18" charset="0"/>
                <a:cs typeface="Times New Roman" panose="02020603050405020304" pitchFamily="18" charset="0"/>
              </a:rPr>
              <a:t>Binary Choice Model</a:t>
            </a:r>
            <a:endParaRPr lang="zh-CN" altLang="zh-CN" b="1" dirty="0">
              <a:latin typeface="Times New Roman" panose="02020603050405020304" pitchFamily="18" charset="0"/>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40F5EBBB-6F8B-44F0-9099-D3E4BA2D16B7}"/>
              </a:ext>
            </a:extLst>
          </p:cNvPr>
          <p:cNvGraphicFramePr>
            <a:graphicFrameLocks noGrp="1"/>
          </p:cNvGraphicFramePr>
          <p:nvPr>
            <p:extLst>
              <p:ext uri="{D42A27DB-BD31-4B8C-83A1-F6EECF244321}">
                <p14:modId xmlns:p14="http://schemas.microsoft.com/office/powerpoint/2010/main" val="2568789378"/>
              </p:ext>
            </p:extLst>
          </p:nvPr>
        </p:nvGraphicFramePr>
        <p:xfrm>
          <a:off x="1828800" y="2514600"/>
          <a:ext cx="5228432" cy="3091176"/>
        </p:xfrm>
        <a:graphic>
          <a:graphicData uri="http://schemas.openxmlformats.org/drawingml/2006/table">
            <a:tbl>
              <a:tblPr>
                <a:tableStyleId>{5C22544A-7EE6-4342-B048-85BDC9FD1C3A}</a:tableStyleId>
              </a:tblPr>
              <a:tblGrid>
                <a:gridCol w="1307108">
                  <a:extLst>
                    <a:ext uri="{9D8B030D-6E8A-4147-A177-3AD203B41FA5}">
                      <a16:colId xmlns:a16="http://schemas.microsoft.com/office/drawing/2014/main" val="4138942214"/>
                    </a:ext>
                  </a:extLst>
                </a:gridCol>
                <a:gridCol w="1307108">
                  <a:extLst>
                    <a:ext uri="{9D8B030D-6E8A-4147-A177-3AD203B41FA5}">
                      <a16:colId xmlns:a16="http://schemas.microsoft.com/office/drawing/2014/main" val="1072708375"/>
                    </a:ext>
                  </a:extLst>
                </a:gridCol>
                <a:gridCol w="1307108">
                  <a:extLst>
                    <a:ext uri="{9D8B030D-6E8A-4147-A177-3AD203B41FA5}">
                      <a16:colId xmlns:a16="http://schemas.microsoft.com/office/drawing/2014/main" val="1402722478"/>
                    </a:ext>
                  </a:extLst>
                </a:gridCol>
                <a:gridCol w="1307108">
                  <a:extLst>
                    <a:ext uri="{9D8B030D-6E8A-4147-A177-3AD203B41FA5}">
                      <a16:colId xmlns:a16="http://schemas.microsoft.com/office/drawing/2014/main" val="2336990411"/>
                    </a:ext>
                  </a:extLst>
                </a:gridCol>
              </a:tblGrid>
              <a:tr h="281016">
                <a:tc gridSpan="4">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Table 1</a:t>
                      </a:r>
                      <a:endParaRPr lang="en-US" sz="11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56415585"/>
                  </a:ext>
                </a:extLst>
              </a:tr>
              <a:tr h="281016">
                <a:tc>
                  <a:txBody>
                    <a:bodyPr/>
                    <a:lstStyle/>
                    <a:p>
                      <a:pPr algn="l" fontAlgn="ctr"/>
                      <a:r>
                        <a:rPr lang="en-US" sz="1100" u="none" strike="noStrike">
                          <a:effectLst/>
                          <a:latin typeface="Times New Roman" panose="02020603050405020304" pitchFamily="18" charset="0"/>
                          <a:cs typeface="Times New Roman" panose="02020603050405020304" pitchFamily="18" charset="0"/>
                        </a:rPr>
                        <a:t>Y</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gridSpan="3">
                  <a:txBody>
                    <a:bodyPr/>
                    <a:lstStyle/>
                    <a:p>
                      <a:pPr algn="ctr" fontAlgn="ctr"/>
                      <a:r>
                        <a:rPr lang="en-US" sz="1100" u="none" strike="noStrike">
                          <a:effectLst/>
                          <a:latin typeface="Times New Roman" panose="02020603050405020304" pitchFamily="18" charset="0"/>
                          <a:cs typeface="Times New Roman" panose="02020603050405020304" pitchFamily="18" charset="0"/>
                        </a:rPr>
                        <a:t>Attend postgraduate school</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00492474"/>
                  </a:ext>
                </a:extLst>
              </a:tr>
              <a:tr h="281016">
                <a:tc>
                  <a:txBody>
                    <a:bodyPr/>
                    <a:lstStyle/>
                    <a:p>
                      <a:pPr algn="l"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1787955082"/>
                  </a:ext>
                </a:extLst>
              </a:tr>
              <a:tr h="281016">
                <a:tc>
                  <a:txBody>
                    <a:bodyPr/>
                    <a:lstStyle/>
                    <a:p>
                      <a:pPr algn="l" fontAlgn="ctr"/>
                      <a:r>
                        <a:rPr lang="en-US" sz="1100" u="none" strike="noStrike">
                          <a:effectLst/>
                          <a:latin typeface="Times New Roman" panose="02020603050405020304" pitchFamily="18" charset="0"/>
                          <a:cs typeface="Times New Roman" panose="02020603050405020304" pitchFamily="18" charset="0"/>
                        </a:rPr>
                        <a:t>X1</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GPA</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GPA</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GPA</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1806064561"/>
                  </a:ext>
                </a:extLst>
              </a:tr>
              <a:tr h="281016">
                <a:tc>
                  <a:txBody>
                    <a:bodyPr/>
                    <a:lstStyle/>
                    <a:p>
                      <a:pPr algn="l" fontAlgn="ctr"/>
                      <a:r>
                        <a:rPr lang="en-US" sz="1100" u="none" strike="noStrike">
                          <a:effectLst/>
                          <a:latin typeface="Times New Roman" panose="02020603050405020304" pitchFamily="18" charset="0"/>
                          <a:cs typeface="Times New Roman" panose="02020603050405020304" pitchFamily="18" charset="0"/>
                        </a:rPr>
                        <a:t>X2  </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IQ</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IQ</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IQ</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2162048087"/>
                  </a:ext>
                </a:extLst>
              </a:tr>
              <a:tr h="281016">
                <a:tc>
                  <a:txBody>
                    <a:bodyPr/>
                    <a:lstStyle/>
                    <a:p>
                      <a:pPr algn="l" fontAlgn="ctr"/>
                      <a:r>
                        <a:rPr lang="en-US" sz="1100" u="none" strike="noStrike">
                          <a:effectLst/>
                          <a:latin typeface="Times New Roman" panose="02020603050405020304" pitchFamily="18" charset="0"/>
                          <a:cs typeface="Times New Roman" panose="02020603050405020304" pitchFamily="18" charset="0"/>
                        </a:rPr>
                        <a:t>X3</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Female</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Female</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3812025938"/>
                  </a:ext>
                </a:extLst>
              </a:tr>
              <a:tr h="281016">
                <a:tc>
                  <a:txBody>
                    <a:bodyPr/>
                    <a:lstStyle/>
                    <a:p>
                      <a:pPr algn="l" fontAlgn="ctr"/>
                      <a:r>
                        <a:rPr lang="en-US" sz="1100" u="none" strike="noStrike">
                          <a:effectLst/>
                          <a:latin typeface="Times New Roman" panose="02020603050405020304" pitchFamily="18" charset="0"/>
                          <a:cs typeface="Times New Roman" panose="02020603050405020304" pitchFamily="18" charset="0"/>
                        </a:rPr>
                        <a:t>X4</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Age</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Age</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779812910"/>
                  </a:ext>
                </a:extLst>
              </a:tr>
              <a:tr h="281016">
                <a:tc>
                  <a:txBody>
                    <a:bodyPr/>
                    <a:lstStyle/>
                    <a:p>
                      <a:pPr algn="l" fontAlgn="ctr"/>
                      <a:r>
                        <a:rPr lang="en-US" sz="1100" u="none" strike="noStrike">
                          <a:effectLst/>
                          <a:latin typeface="Times New Roman" panose="02020603050405020304" pitchFamily="18" charset="0"/>
                          <a:cs typeface="Times New Roman" panose="02020603050405020304" pitchFamily="18" charset="0"/>
                        </a:rPr>
                        <a:t>X5</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Family Income</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1354882321"/>
                  </a:ext>
                </a:extLst>
              </a:tr>
              <a:tr h="281016">
                <a:tc>
                  <a:txBody>
                    <a:bodyPr/>
                    <a:lstStyle/>
                    <a:p>
                      <a:pPr algn="l" fontAlgn="ctr"/>
                      <a:r>
                        <a:rPr lang="en-US" sz="1100" u="none" strike="noStrike">
                          <a:effectLst/>
                          <a:latin typeface="Times New Roman" panose="02020603050405020304" pitchFamily="18" charset="0"/>
                          <a:cs typeface="Times New Roman" panose="02020603050405020304" pitchFamily="18" charset="0"/>
                        </a:rPr>
                        <a:t>X6</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Sibling</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1319839926"/>
                  </a:ext>
                </a:extLst>
              </a:tr>
              <a:tr h="281016">
                <a:tc>
                  <a:txBody>
                    <a:bodyPr/>
                    <a:lstStyle/>
                    <a:p>
                      <a:pPr algn="l" fontAlgn="ctr"/>
                      <a:r>
                        <a:rPr lang="en-US" sz="1100" u="none" strike="noStrike">
                          <a:effectLst/>
                          <a:latin typeface="Times New Roman" panose="02020603050405020304" pitchFamily="18" charset="0"/>
                          <a:cs typeface="Times New Roman" panose="02020603050405020304" pitchFamily="18" charset="0"/>
                        </a:rPr>
                        <a:t>Obs</a:t>
                      </a:r>
                      <a:endParaRPr 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2108004416"/>
                  </a:ext>
                </a:extLst>
              </a:tr>
              <a:tr h="281016">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R2</a:t>
                      </a:r>
                      <a:endParaRPr lang="en-US" sz="11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zh-CN" altLang="en-US" sz="1100" u="none" strike="noStrike" dirty="0">
                          <a:effectLst/>
                          <a:latin typeface="Times New Roman" panose="02020603050405020304" pitchFamily="18" charset="0"/>
                          <a:cs typeface="Times New Roman" panose="02020603050405020304" pitchFamily="18" charset="0"/>
                        </a:rPr>
                        <a:t>　</a:t>
                      </a:r>
                      <a:endParaRPr lang="zh-CN" altLang="en-US" sz="11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zh-CN" altLang="en-US" sz="1100" u="none" strike="noStrike">
                          <a:effectLst/>
                          <a:latin typeface="Times New Roman" panose="02020603050405020304" pitchFamily="18" charset="0"/>
                          <a:cs typeface="Times New Roman" panose="02020603050405020304" pitchFamily="18" charset="0"/>
                        </a:rPr>
                        <a:t>　</a:t>
                      </a:r>
                      <a:endParaRPr lang="zh-CN" altLang="en-US" sz="11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tc>
                  <a:txBody>
                    <a:bodyPr/>
                    <a:lstStyle/>
                    <a:p>
                      <a:pPr algn="ctr" fontAlgn="ctr"/>
                      <a:r>
                        <a:rPr lang="zh-CN" altLang="en-US" sz="1100" u="none" strike="noStrike" dirty="0">
                          <a:effectLst/>
                          <a:latin typeface="Times New Roman" panose="02020603050405020304" pitchFamily="18" charset="0"/>
                          <a:cs typeface="Times New Roman" panose="02020603050405020304" pitchFamily="18" charset="0"/>
                        </a:rPr>
                        <a:t>　</a:t>
                      </a:r>
                      <a:endParaRPr lang="zh-CN" altLang="en-US" sz="11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2898591792"/>
                  </a:ext>
                </a:extLst>
              </a:tr>
            </a:tbl>
          </a:graphicData>
        </a:graphic>
      </p:graphicFrame>
    </p:spTree>
    <p:extLst>
      <p:ext uri="{BB962C8B-B14F-4D97-AF65-F5344CB8AC3E}">
        <p14:creationId xmlns:p14="http://schemas.microsoft.com/office/powerpoint/2010/main" val="347901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 </a:t>
            </a:r>
            <a:r>
              <a:rPr lang="en-US" altLang="zh-CN" dirty="0">
                <a:latin typeface="Times New Roman" panose="02020603050405020304" pitchFamily="18" charset="0"/>
                <a:cs typeface="Times New Roman" panose="02020603050405020304" pitchFamily="18" charset="0"/>
              </a:rPr>
              <a:t>Binary Choice Model - </a:t>
            </a:r>
            <a:r>
              <a:rPr lang="en-US" altLang="zh-CN" dirty="0" err="1">
                <a:latin typeface="Times New Roman" panose="02020603050405020304" pitchFamily="18" charset="0"/>
                <a:cs typeface="Times New Roman" panose="02020603050405020304" pitchFamily="18" charset="0"/>
              </a:rPr>
              <a:t>ols</a:t>
            </a:r>
            <a:endParaRPr lang="zh-CN" altLang="zh-CN"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5AF39B6-529A-4620-994B-3B2620DC0674}"/>
              </a:ext>
            </a:extLst>
          </p:cNvPr>
          <p:cNvSpPr txBox="1">
            <a:spLocks noChangeArrowheads="1"/>
          </p:cNvSpPr>
          <p:nvPr/>
        </p:nvSpPr>
        <p:spPr bwMode="auto">
          <a:xfrm>
            <a:off x="199996" y="2057400"/>
            <a:ext cx="8944004" cy="432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Problem 1: the  fitted value does not only takes from 0 to 1</a:t>
            </a:r>
          </a:p>
          <a:p>
            <a:pPr lvl="1"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It contradicts to the definition of probability</a:t>
            </a:r>
          </a:p>
          <a:p>
            <a:pPr eaLnBrk="1" hangingPunct="1">
              <a:lnSpc>
                <a:spcPct val="150000"/>
              </a:lnSpc>
            </a:pPr>
            <a:r>
              <a:rPr lang="en-US" altLang="zh-CN" sz="1400" dirty="0">
                <a:latin typeface="Times New Roman" panose="02020603050405020304" pitchFamily="18" charset="0"/>
                <a:ea typeface="宋体" charset="-122"/>
                <a:cs typeface="Times New Roman" panose="02020603050405020304" pitchFamily="18" charset="0"/>
              </a:rPr>
              <a:t>Problem 2: heteroscedastic</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There is a clear pattern between the residuals and the predicted values </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The residuals lie on two linear lines because the values of big8 are either zero or one</a:t>
            </a:r>
          </a:p>
          <a:p>
            <a:pPr eaLnBrk="1" hangingPunct="1"/>
            <a:r>
              <a:rPr lang="en-US" altLang="zh-CN" sz="1400" dirty="0">
                <a:latin typeface="Times New Roman" panose="02020603050405020304" pitchFamily="18" charset="0"/>
                <a:ea typeface="宋体" charset="-122"/>
                <a:cs typeface="Times New Roman" panose="02020603050405020304" pitchFamily="18" charset="0"/>
              </a:rPr>
              <a:t>To summarize, even though LPM model satisfies classic assumptions and used by researchers, It has two problems:</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Not all the predicted values can be interpreted (i.e., they can be negative or greater than one)</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The standard errors are biased because the residuals are heteroscedastic.</a:t>
            </a:r>
          </a:p>
          <a:p>
            <a:pPr eaLnBrk="1" hangingPunct="1"/>
            <a:r>
              <a:rPr lang="en-US" altLang="zh-CN" sz="1400" dirty="0">
                <a:latin typeface="Times New Roman" panose="02020603050405020304" pitchFamily="18" charset="0"/>
                <a:ea typeface="宋体" charset="-122"/>
                <a:cs typeface="Times New Roman" panose="02020603050405020304" pitchFamily="18" charset="0"/>
              </a:rPr>
              <a:t>Therefore, a better model is needed. </a:t>
            </a:r>
          </a:p>
        </p:txBody>
      </p:sp>
      <p:pic>
        <p:nvPicPr>
          <p:cNvPr id="5" name="Picture 1">
            <a:extLst>
              <a:ext uri="{FF2B5EF4-FFF2-40B4-BE49-F238E27FC236}">
                <a16:creationId xmlns:a16="http://schemas.microsoft.com/office/drawing/2014/main" id="{C090E674-DB4E-4936-B4BA-1789F133247E}"/>
              </a:ext>
            </a:extLst>
          </p:cNvPr>
          <p:cNvPicPr>
            <a:picLocks noChangeAspect="1" noChangeArrowheads="1"/>
          </p:cNvPicPr>
          <p:nvPr/>
        </p:nvPicPr>
        <p:blipFill>
          <a:blip r:embed="rId2"/>
          <a:srcRect/>
          <a:stretch>
            <a:fillRect/>
          </a:stretch>
        </p:blipFill>
        <p:spPr bwMode="auto">
          <a:xfrm>
            <a:off x="6186488" y="2057400"/>
            <a:ext cx="2362200" cy="1968499"/>
          </a:xfrm>
          <a:prstGeom prst="rect">
            <a:avLst/>
          </a:prstGeom>
          <a:noFill/>
          <a:ln w="9525">
            <a:noFill/>
            <a:miter lim="800000"/>
            <a:headEnd/>
            <a:tailEnd/>
          </a:ln>
          <a:effectLst/>
        </p:spPr>
      </p:pic>
      <p:pic>
        <p:nvPicPr>
          <p:cNvPr id="6" name="Picture 4">
            <a:extLst>
              <a:ext uri="{FF2B5EF4-FFF2-40B4-BE49-F238E27FC236}">
                <a16:creationId xmlns:a16="http://schemas.microsoft.com/office/drawing/2014/main" id="{56801322-A331-4B09-98D5-EE131630B0C3}"/>
              </a:ext>
            </a:extLst>
          </p:cNvPr>
          <p:cNvPicPr>
            <a:picLocks noChangeAspect="1" noChangeArrowheads="1"/>
          </p:cNvPicPr>
          <p:nvPr/>
        </p:nvPicPr>
        <p:blipFill>
          <a:blip r:embed="rId3" cstate="print"/>
          <a:srcRect/>
          <a:stretch>
            <a:fillRect/>
          </a:stretch>
        </p:blipFill>
        <p:spPr bwMode="auto">
          <a:xfrm>
            <a:off x="6477000" y="5486400"/>
            <a:ext cx="1947858" cy="965575"/>
          </a:xfrm>
          <a:prstGeom prst="rect">
            <a:avLst/>
          </a:prstGeom>
          <a:noFill/>
          <a:ln w="9525">
            <a:noFill/>
            <a:miter lim="800000"/>
            <a:headEnd/>
            <a:tailEnd/>
          </a:ln>
          <a:effectLst/>
        </p:spPr>
      </p:pic>
    </p:spTree>
    <p:extLst>
      <p:ext uri="{BB962C8B-B14F-4D97-AF65-F5344CB8AC3E}">
        <p14:creationId xmlns:p14="http://schemas.microsoft.com/office/powerpoint/2010/main" val="125509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linds(horizont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blinds(horizontal)">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blinds(horizontal)">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blinds(horizontal)">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blinds(horizontal)">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 </a:t>
            </a:r>
            <a:r>
              <a:rPr lang="en-US" altLang="zh-CN" dirty="0">
                <a:latin typeface="Times New Roman" panose="02020603050405020304" pitchFamily="18" charset="0"/>
                <a:cs typeface="Times New Roman" panose="02020603050405020304" pitchFamily="18" charset="0"/>
              </a:rPr>
              <a:t>Binary Choice Model - Logit</a:t>
            </a:r>
            <a:endParaRPr lang="zh-CN"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19E9F19A-BE8C-4003-815A-077F5938AD9F}"/>
                  </a:ext>
                </a:extLst>
              </p:cNvPr>
              <p:cNvSpPr txBox="1">
                <a:spLocks noChangeArrowheads="1"/>
              </p:cNvSpPr>
              <p:nvPr/>
            </p:nvSpPr>
            <p:spPr bwMode="auto">
              <a:xfrm>
                <a:off x="457200" y="1905000"/>
                <a:ext cx="8229600" cy="47244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400" dirty="0">
                    <a:latin typeface="Times New Roman" panose="02020603050405020304" pitchFamily="18" charset="0"/>
                    <a:ea typeface="宋体" charset="-122"/>
                    <a:cs typeface="Times New Roman" panose="02020603050405020304" pitchFamily="18" charset="0"/>
                  </a:rPr>
                  <a:t>The problem of LPM lie in  </a:t>
                </a:r>
                <a14:m>
                  <m:oMath xmlns:m="http://schemas.openxmlformats.org/officeDocument/2006/math">
                    <m:r>
                      <m:rPr>
                        <m:sty m:val="p"/>
                      </m:rPr>
                      <a:rPr lang="en-US" altLang="zh-CN" sz="1400" i="1" dirty="0">
                        <a:latin typeface="Cambria Math" panose="02040503050406030204" pitchFamily="18" charset="0"/>
                        <a:ea typeface="宋体" charset="-122"/>
                      </a:rPr>
                      <m:t>using</m:t>
                    </m:r>
                    <m:r>
                      <a:rPr lang="en-US" altLang="zh-CN" sz="1400" b="0" i="1" dirty="0" smtClean="0">
                        <a:latin typeface="Cambria Math" panose="02040503050406030204" pitchFamily="18" charset="0"/>
                        <a:ea typeface="宋体" charset="-122"/>
                      </a:rPr>
                      <m:t> </m:t>
                    </m:r>
                    <m:r>
                      <a:rPr lang="en-US" altLang="zh-CN" sz="1400" i="1" dirty="0">
                        <a:latin typeface="Cambria Math" panose="02040503050406030204" pitchFamily="18" charset="0"/>
                        <a:ea typeface="宋体" charset="-122"/>
                      </a:rPr>
                      <m:t>𝐹</m:t>
                    </m:r>
                    <m:d>
                      <m:dPr>
                        <m:ctrlPr>
                          <a:rPr lang="en-US" altLang="zh-CN" sz="1400" i="1" dirty="0">
                            <a:latin typeface="Cambria Math" panose="02040503050406030204" pitchFamily="18" charset="0"/>
                            <a:ea typeface="宋体" charset="-122"/>
                          </a:rPr>
                        </m:ctrlPr>
                      </m:dPr>
                      <m:e>
                        <m:r>
                          <a:rPr lang="en-US" altLang="zh-CN" sz="1400" i="1" dirty="0">
                            <a:latin typeface="Cambria Math" panose="02040503050406030204" pitchFamily="18" charset="0"/>
                            <a:ea typeface="宋体" charset="-122"/>
                          </a:rPr>
                          <m:t>𝑥</m:t>
                        </m:r>
                        <m:r>
                          <a:rPr lang="en-US" altLang="zh-CN" sz="1400" i="1" dirty="0">
                            <a:latin typeface="Cambria Math" panose="02040503050406030204" pitchFamily="18" charset="0"/>
                            <a:ea typeface="宋体" charset="-122"/>
                          </a:rPr>
                          <m:t>,</m:t>
                        </m:r>
                        <m:r>
                          <a:rPr lang="zh-CN" altLang="en-US" sz="1400" i="1" dirty="0">
                            <a:latin typeface="Cambria Math" panose="02040503050406030204" pitchFamily="18" charset="0"/>
                            <a:ea typeface="宋体" charset="-122"/>
                          </a:rPr>
                          <m:t>𝛽</m:t>
                        </m:r>
                      </m:e>
                    </m:d>
                    <m:r>
                      <a:rPr lang="en-US" altLang="zh-CN" sz="1400" i="1" dirty="0">
                        <a:latin typeface="Cambria Math" panose="02040503050406030204" pitchFamily="18" charset="0"/>
                        <a:ea typeface="宋体" charset="-122"/>
                      </a:rPr>
                      <m:t>=</m:t>
                    </m:r>
                    <m:r>
                      <a:rPr lang="en-US" altLang="zh-CN" sz="1400" i="1" dirty="0">
                        <a:latin typeface="Cambria Math" panose="02040503050406030204" pitchFamily="18" charset="0"/>
                        <a:ea typeface="宋体" charset="-122"/>
                      </a:rPr>
                      <m:t>𝑥</m:t>
                    </m:r>
                    <m:r>
                      <a:rPr lang="zh-CN" altLang="en-US" sz="1400" i="1" dirty="0">
                        <a:latin typeface="Cambria Math" panose="02040503050406030204" pitchFamily="18" charset="0"/>
                        <a:ea typeface="宋体" charset="-122"/>
                      </a:rPr>
                      <m:t>𝛽</m:t>
                    </m:r>
                  </m:oMath>
                </a14:m>
                <a:r>
                  <a:rPr lang="zh-CN" altLang="en-US" sz="1400" dirty="0">
                    <a:latin typeface="Times New Roman" panose="02020603050405020304" pitchFamily="18" charset="0"/>
                    <a:ea typeface="宋体" charset="-122"/>
                    <a:cs typeface="Times New Roman" panose="02020603050405020304" pitchFamily="18" charset="0"/>
                  </a:rPr>
                  <a:t> </a:t>
                </a:r>
                <a:r>
                  <a:rPr lang="en-US" altLang="zh-CN" sz="1400" dirty="0">
                    <a:latin typeface="Times New Roman" panose="02020603050405020304" pitchFamily="18" charset="0"/>
                    <a:ea typeface="宋体" charset="-122"/>
                    <a:cs typeface="Times New Roman" panose="02020603050405020304" pitchFamily="18" charset="0"/>
                  </a:rPr>
                  <a:t>to depict probability, which should be ranging from 0-1, but</a:t>
                </a:r>
                <a14:m>
                  <m:oMath xmlns:m="http://schemas.openxmlformats.org/officeDocument/2006/math">
                    <m:r>
                      <a:rPr lang="en-US" altLang="zh-CN" sz="1400" b="0" i="0" dirty="0" smtClean="0">
                        <a:latin typeface="Cambria Math" panose="02040503050406030204" pitchFamily="18" charset="0"/>
                        <a:ea typeface="宋体" charset="-122"/>
                      </a:rPr>
                      <m:t> </m:t>
                    </m:r>
                    <m:r>
                      <a:rPr lang="en-US" altLang="zh-CN" sz="1400" i="1" dirty="0">
                        <a:latin typeface="Cambria Math" panose="02040503050406030204" pitchFamily="18" charset="0"/>
                        <a:ea typeface="宋体" charset="-122"/>
                      </a:rPr>
                      <m:t>𝑥</m:t>
                    </m:r>
                    <m:r>
                      <a:rPr lang="zh-CN" altLang="en-US" sz="1400" i="1" dirty="0">
                        <a:latin typeface="Cambria Math" panose="02040503050406030204" pitchFamily="18" charset="0"/>
                        <a:ea typeface="宋体" charset="-122"/>
                      </a:rPr>
                      <m:t>𝛽</m:t>
                    </m:r>
                  </m:oMath>
                </a14:m>
                <a:r>
                  <a:rPr lang="zh-CN" altLang="en-US" sz="1400" dirty="0">
                    <a:latin typeface="Times New Roman" panose="02020603050405020304" pitchFamily="18" charset="0"/>
                    <a:ea typeface="宋体" charset="-122"/>
                    <a:cs typeface="Times New Roman" panose="02020603050405020304" pitchFamily="18" charset="0"/>
                  </a:rPr>
                  <a:t> </a:t>
                </a:r>
                <a:r>
                  <a:rPr lang="en-US" altLang="zh-CN" sz="1400" dirty="0">
                    <a:latin typeface="Times New Roman" panose="02020603050405020304" pitchFamily="18" charset="0"/>
                    <a:ea typeface="宋体" charset="-122"/>
                    <a:cs typeface="Times New Roman" panose="02020603050405020304" pitchFamily="18" charset="0"/>
                  </a:rPr>
                  <a:t>ranges from</a:t>
                </a:r>
                <a:r>
                  <a:rPr lang="zh-CN" altLang="en-US" sz="1400"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-infinity</a:t>
                </a:r>
                <a:r>
                  <a:rPr lang="zh-CN" altLang="en-US" sz="1400" dirty="0">
                    <a:latin typeface="Times New Roman" panose="02020603050405020304" pitchFamily="18" charset="0"/>
                    <a:ea typeface="宋体" charset="-122"/>
                    <a:cs typeface="Times New Roman" panose="02020603050405020304" pitchFamily="18" charset="0"/>
                  </a:rPr>
                  <a:t>， </a:t>
                </a:r>
                <a:r>
                  <a:rPr lang="en-US" altLang="zh-CN" sz="1400" dirty="0">
                    <a:latin typeface="Times New Roman" panose="02020603050405020304" pitchFamily="18" charset="0"/>
                    <a:ea typeface="宋体" charset="-122"/>
                    <a:cs typeface="Times New Roman" panose="02020603050405020304" pitchFamily="18" charset="0"/>
                  </a:rPr>
                  <a:t>infinity</a:t>
                </a:r>
                <a:r>
                  <a:rPr lang="zh-CN" altLang="en-US" sz="1400" dirty="0">
                    <a:latin typeface="Times New Roman" panose="02020603050405020304" pitchFamily="18" charset="0"/>
                    <a:ea typeface="宋体" charset="-122"/>
                    <a:cs typeface="Times New Roman" panose="02020603050405020304" pitchFamily="18" charset="0"/>
                  </a:rPr>
                  <a:t>）</a:t>
                </a:r>
                <a:endParaRPr lang="en-US" altLang="zh-CN" sz="1400" dirty="0">
                  <a:latin typeface="Times New Roman" panose="02020603050405020304" pitchFamily="18" charset="0"/>
                  <a:ea typeface="宋体" charset="-122"/>
                  <a:cs typeface="Times New Roman" panose="02020603050405020304" pitchFamily="18" charset="0"/>
                </a:endParaRPr>
              </a:p>
              <a:p>
                <a:pPr marL="612775" lvl="2" indent="-342900" eaLnBrk="1" hangingPunct="1">
                  <a:buFontTx/>
                  <a:buChar char="•"/>
                </a:pPr>
                <a:r>
                  <a:rPr lang="en-US" altLang="zh-CN" dirty="0">
                    <a:latin typeface="Times New Roman" panose="02020603050405020304" pitchFamily="18" charset="0"/>
                    <a:ea typeface="宋体" charset="-122"/>
                    <a:cs typeface="Times New Roman" panose="02020603050405020304" pitchFamily="18" charset="0"/>
                  </a:rPr>
                  <a:t>Therefore a better </a:t>
                </a:r>
                <a14:m>
                  <m:oMath xmlns:m="http://schemas.openxmlformats.org/officeDocument/2006/math">
                    <m:r>
                      <a:rPr lang="en-US" altLang="zh-CN" i="1" dirty="0">
                        <a:latin typeface="Cambria Math" panose="02040503050406030204" pitchFamily="18" charset="0"/>
                        <a:ea typeface="宋体" charset="-122"/>
                      </a:rPr>
                      <m:t>𝐹</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𝑥</m:t>
                        </m:r>
                        <m:r>
                          <a:rPr lang="en-US" altLang="zh-CN" i="1" dirty="0">
                            <a:latin typeface="Cambria Math" panose="02040503050406030204" pitchFamily="18" charset="0"/>
                            <a:ea typeface="宋体" charset="-122"/>
                          </a:rPr>
                          <m:t>,</m:t>
                        </m:r>
                        <m:r>
                          <a:rPr lang="zh-CN" altLang="en-US" i="1" dirty="0">
                            <a:latin typeface="Cambria Math" panose="02040503050406030204" pitchFamily="18" charset="0"/>
                            <a:ea typeface="宋体" charset="-122"/>
                          </a:rPr>
                          <m:t>𝛽</m:t>
                        </m:r>
                      </m:e>
                    </m:d>
                    <m:r>
                      <a:rPr lang="en-US" altLang="zh-CN" b="0" i="0" dirty="0" smtClean="0">
                        <a:latin typeface="Cambria Math" panose="02040503050406030204" pitchFamily="18" charset="0"/>
                        <a:ea typeface="宋体" charset="-122"/>
                      </a:rPr>
                      <m:t> </m:t>
                    </m:r>
                    <m:r>
                      <m:rPr>
                        <m:sty m:val="p"/>
                      </m:rPr>
                      <a:rPr lang="en-US" altLang="zh-CN" i="1" dirty="0">
                        <a:latin typeface="Cambria Math" panose="02040503050406030204" pitchFamily="18" charset="0"/>
                        <a:ea typeface="宋体" charset="-122"/>
                      </a:rPr>
                      <m:t>is</m:t>
                    </m:r>
                    <m:r>
                      <a:rPr lang="en-US" altLang="zh-CN" b="0" i="0" dirty="0" smtClean="0">
                        <a:latin typeface="Cambria Math" panose="02040503050406030204" pitchFamily="18" charset="0"/>
                        <a:ea typeface="宋体" charset="-122"/>
                      </a:rPr>
                      <m:t> </m:t>
                    </m:r>
                    <m:r>
                      <m:rPr>
                        <m:sty m:val="p"/>
                      </m:rPr>
                      <a:rPr lang="en-US" altLang="zh-CN" b="0" i="0" dirty="0" smtClean="0">
                        <a:latin typeface="Cambria Math" panose="02040503050406030204" pitchFamily="18" charset="0"/>
                        <a:ea typeface="宋体" charset="-122"/>
                      </a:rPr>
                      <m:t>needed</m:t>
                    </m:r>
                    <m:r>
                      <a:rPr lang="en-US" altLang="zh-CN" b="0" i="0" dirty="0" smtClean="0">
                        <a:latin typeface="Cambria Math" panose="02040503050406030204" pitchFamily="18" charset="0"/>
                        <a:ea typeface="宋体" charset="-122"/>
                      </a:rPr>
                      <m:t>, </m:t>
                    </m:r>
                    <m:r>
                      <m:rPr>
                        <m:sty m:val="p"/>
                      </m:rPr>
                      <a:rPr lang="en-US" altLang="zh-CN" b="0" i="0" dirty="0" smtClean="0">
                        <a:latin typeface="Cambria Math" panose="02040503050406030204" pitchFamily="18" charset="0"/>
                        <a:ea typeface="宋体" charset="-122"/>
                      </a:rPr>
                      <m:t>at</m:t>
                    </m:r>
                    <m:r>
                      <a:rPr lang="en-US" altLang="zh-CN" b="0" i="0" dirty="0" smtClean="0">
                        <a:latin typeface="Cambria Math" panose="02040503050406030204" pitchFamily="18" charset="0"/>
                        <a:ea typeface="宋体" charset="-122"/>
                      </a:rPr>
                      <m:t> </m:t>
                    </m:r>
                    <m:r>
                      <m:rPr>
                        <m:sty m:val="p"/>
                      </m:rPr>
                      <a:rPr lang="en-US" altLang="zh-CN" b="0" i="0" dirty="0" smtClean="0">
                        <a:latin typeface="Cambria Math" panose="02040503050406030204" pitchFamily="18" charset="0"/>
                        <a:ea typeface="宋体" charset="-122"/>
                      </a:rPr>
                      <m:t>least</m:t>
                    </m:r>
                    <m:r>
                      <a:rPr lang="en-US" altLang="zh-CN" b="0" i="0" dirty="0" smtClean="0">
                        <a:latin typeface="Cambria Math" panose="02040503050406030204" pitchFamily="18" charset="0"/>
                        <a:ea typeface="宋体" charset="-122"/>
                      </a:rPr>
                      <m:t> </m:t>
                    </m:r>
                    <m:r>
                      <m:rPr>
                        <m:sty m:val="p"/>
                      </m:rPr>
                      <a:rPr lang="en-US" altLang="zh-CN" b="0" i="0" dirty="0" smtClean="0">
                        <a:latin typeface="Cambria Math" panose="02040503050406030204" pitchFamily="18" charset="0"/>
                        <a:ea typeface="宋体" charset="-122"/>
                      </a:rPr>
                      <m:t>it</m:t>
                    </m:r>
                    <m:r>
                      <a:rPr lang="en-US" altLang="zh-CN" b="0" i="0" dirty="0" smtClean="0">
                        <a:latin typeface="Cambria Math" panose="02040503050406030204" pitchFamily="18" charset="0"/>
                        <a:ea typeface="宋体" charset="-122"/>
                      </a:rPr>
                      <m:t> </m:t>
                    </m:r>
                    <m:r>
                      <m:rPr>
                        <m:sty m:val="p"/>
                      </m:rPr>
                      <a:rPr lang="en-US" altLang="zh-CN" b="0" i="0" dirty="0" smtClean="0">
                        <a:latin typeface="Cambria Math" panose="02040503050406030204" pitchFamily="18" charset="0"/>
                        <a:ea typeface="宋体" charset="-122"/>
                      </a:rPr>
                      <m:t>should</m:t>
                    </m:r>
                    <m:r>
                      <a:rPr lang="en-US" altLang="zh-CN" b="0" i="0" dirty="0" smtClean="0">
                        <a:latin typeface="Cambria Math" panose="02040503050406030204" pitchFamily="18" charset="0"/>
                        <a:ea typeface="宋体" charset="-122"/>
                      </a:rPr>
                      <m:t> </m:t>
                    </m:r>
                    <m:r>
                      <m:rPr>
                        <m:sty m:val="p"/>
                      </m:rPr>
                      <a:rPr lang="en-US" altLang="zh-CN" b="0" i="0" dirty="0" smtClean="0">
                        <a:latin typeface="Cambria Math" panose="02040503050406030204" pitchFamily="18" charset="0"/>
                        <a:ea typeface="宋体" charset="-122"/>
                      </a:rPr>
                      <m:t>range</m:t>
                    </m:r>
                    <m:r>
                      <a:rPr lang="en-US" altLang="zh-CN" b="0" i="0" dirty="0" smtClean="0">
                        <a:latin typeface="Cambria Math" panose="02040503050406030204" pitchFamily="18" charset="0"/>
                        <a:ea typeface="宋体" charset="-122"/>
                      </a:rPr>
                      <m:t> </m:t>
                    </m:r>
                    <m:r>
                      <m:rPr>
                        <m:sty m:val="p"/>
                      </m:rPr>
                      <a:rPr lang="en-US" altLang="zh-CN" b="0" i="0" dirty="0" smtClean="0">
                        <a:latin typeface="Cambria Math" panose="02040503050406030204" pitchFamily="18" charset="0"/>
                        <a:ea typeface="宋体" charset="-122"/>
                      </a:rPr>
                      <m:t>from</m:t>
                    </m:r>
                  </m:oMath>
                </a14:m>
                <a:r>
                  <a:rPr lang="en-US" altLang="zh-CN" dirty="0">
                    <a:latin typeface="Times New Roman" panose="02020603050405020304" pitchFamily="18" charset="0"/>
                    <a:ea typeface="宋体" charset="-122"/>
                    <a:cs typeface="Times New Roman" panose="02020603050405020304" pitchFamily="18" charset="0"/>
                  </a:rPr>
                  <a:t> 0-1</a:t>
                </a:r>
              </a:p>
              <a:p>
                <a:pPr marL="612775" lvl="2" indent="-342900" eaLnBrk="1" hangingPunct="1">
                  <a:buFontTx/>
                  <a:buChar char="•"/>
                </a:pPr>
                <a:r>
                  <a:rPr lang="en-US" altLang="zh-CN" dirty="0">
                    <a:latin typeface="Times New Roman" panose="02020603050405020304" pitchFamily="18" charset="0"/>
                    <a:ea typeface="宋体" charset="-122"/>
                    <a:cs typeface="Times New Roman" panose="02020603050405020304" pitchFamily="18" charset="0"/>
                  </a:rPr>
                  <a:t>For instance</a:t>
                </a:r>
                <a14:m>
                  <m:oMath xmlns:m="http://schemas.openxmlformats.org/officeDocument/2006/math">
                    <m:r>
                      <a:rPr lang="zh-CN" altLang="en-US" dirty="0" smtClean="0">
                        <a:latin typeface="Cambria Math" panose="02040503050406030204" pitchFamily="18" charset="0"/>
                        <a:ea typeface="宋体" charset="-122"/>
                      </a:rPr>
                      <m:t>：</m:t>
                    </m:r>
                    <m:r>
                      <a:rPr lang="en-US" altLang="zh-CN" dirty="0" smtClean="0">
                        <a:latin typeface="Cambria Math" panose="02040503050406030204" pitchFamily="18" charset="0"/>
                        <a:ea typeface="宋体" charset="-122"/>
                      </a:rPr>
                      <m:t> </m:t>
                    </m:r>
                    <m:r>
                      <a:rPr lang="en-US" altLang="zh-CN" i="1" dirty="0">
                        <a:latin typeface="Cambria Math" panose="02040503050406030204" pitchFamily="18" charset="0"/>
                        <a:ea typeface="宋体" charset="-122"/>
                      </a:rPr>
                      <m:t>𝐹</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𝑥</m:t>
                        </m:r>
                        <m:r>
                          <a:rPr lang="en-US" altLang="zh-CN" i="1" dirty="0">
                            <a:latin typeface="Cambria Math" panose="02040503050406030204" pitchFamily="18" charset="0"/>
                            <a:ea typeface="宋体" charset="-122"/>
                          </a:rPr>
                          <m:t>,</m:t>
                        </m:r>
                        <m:r>
                          <a:rPr lang="zh-CN" altLang="en-US" i="1" dirty="0">
                            <a:latin typeface="Cambria Math" panose="02040503050406030204" pitchFamily="18" charset="0"/>
                            <a:ea typeface="宋体" charset="-122"/>
                          </a:rPr>
                          <m:t>𝛽</m:t>
                        </m:r>
                      </m:e>
                    </m:d>
                    <m:r>
                      <a:rPr lang="en-US" altLang="zh-CN" i="1" dirty="0" smtClean="0">
                        <a:latin typeface="Cambria Math" panose="02040503050406030204" pitchFamily="18" charset="0"/>
                        <a:ea typeface="宋体" charset="-122"/>
                      </a:rPr>
                      <m:t>=</m:t>
                    </m:r>
                    <m:f>
                      <m:fPr>
                        <m:ctrlPr>
                          <a:rPr lang="en-US" altLang="zh-CN" i="1" dirty="0" smtClean="0">
                            <a:latin typeface="Cambria Math" panose="02040503050406030204" pitchFamily="18" charset="0"/>
                            <a:ea typeface="宋体" charset="-122"/>
                          </a:rPr>
                        </m:ctrlPr>
                      </m:fPr>
                      <m:num>
                        <m:r>
                          <m:rPr>
                            <m:sty m:val="p"/>
                          </m:rPr>
                          <a:rPr lang="en-US" altLang="zh-CN" i="1" dirty="0">
                            <a:latin typeface="Cambria Math" panose="02040503050406030204" pitchFamily="18" charset="0"/>
                            <a:ea typeface="宋体" charset="-122"/>
                          </a:rPr>
                          <m:t>exp</m:t>
                        </m:r>
                        <m:r>
                          <a:rPr lang="en-US" altLang="zh-CN" i="1" dirty="0" smtClean="0">
                            <a:latin typeface="Cambria Math" panose="02040503050406030204" pitchFamily="18" charset="0"/>
                            <a:ea typeface="宋体" charset="-122"/>
                          </a:rPr>
                          <m:t>(</m:t>
                        </m:r>
                        <m:r>
                          <a:rPr lang="en-US" altLang="zh-CN" i="1" dirty="0" smtClean="0">
                            <a:latin typeface="Cambria Math" panose="02040503050406030204" pitchFamily="18" charset="0"/>
                            <a:ea typeface="宋体" charset="-122"/>
                          </a:rPr>
                          <m:t>𝑥</m:t>
                        </m:r>
                        <m:r>
                          <a:rPr lang="zh-CN" altLang="en-US" i="1" dirty="0" smtClean="0">
                            <a:latin typeface="Cambria Math" panose="02040503050406030204" pitchFamily="18" charset="0"/>
                            <a:ea typeface="宋体" charset="-122"/>
                          </a:rPr>
                          <m:t>𝛽</m:t>
                        </m:r>
                        <m:r>
                          <a:rPr lang="en-US" altLang="zh-CN" i="1" dirty="0" smtClean="0">
                            <a:latin typeface="Cambria Math" panose="02040503050406030204" pitchFamily="18" charset="0"/>
                            <a:ea typeface="宋体" charset="-122"/>
                          </a:rPr>
                          <m:t>)</m:t>
                        </m:r>
                      </m:num>
                      <m:den>
                        <m:r>
                          <a:rPr lang="en-US" altLang="zh-CN" i="1" dirty="0" smtClean="0">
                            <a:latin typeface="Cambria Math" panose="02040503050406030204" pitchFamily="18" charset="0"/>
                            <a:ea typeface="宋体" charset="-122"/>
                          </a:rPr>
                          <m:t>1−</m:t>
                        </m:r>
                        <m:r>
                          <m:rPr>
                            <m:sty m:val="p"/>
                          </m:rPr>
                          <a:rPr lang="en-US" altLang="zh-CN" i="1" dirty="0">
                            <a:latin typeface="Cambria Math" panose="02040503050406030204" pitchFamily="18" charset="0"/>
                            <a:ea typeface="宋体" charset="-122"/>
                          </a:rPr>
                          <m:t>exp</m:t>
                        </m:r>
                        <m:r>
                          <a:rPr lang="en-US" altLang="zh-CN" i="1" dirty="0">
                            <a:latin typeface="Cambria Math" panose="02040503050406030204" pitchFamily="18" charset="0"/>
                            <a:ea typeface="宋体" charset="-122"/>
                          </a:rPr>
                          <m:t>(</m:t>
                        </m:r>
                        <m:r>
                          <a:rPr lang="en-US" altLang="zh-CN" i="1" dirty="0">
                            <a:latin typeface="Cambria Math" panose="02040503050406030204" pitchFamily="18" charset="0"/>
                            <a:ea typeface="宋体" charset="-122"/>
                          </a:rPr>
                          <m:t>𝑥</m:t>
                        </m:r>
                        <m:r>
                          <a:rPr lang="zh-CN" altLang="en-US" i="1" dirty="0">
                            <a:latin typeface="Cambria Math" panose="02040503050406030204" pitchFamily="18" charset="0"/>
                            <a:ea typeface="宋体" charset="-122"/>
                          </a:rPr>
                          <m:t>𝛽</m:t>
                        </m:r>
                        <m:r>
                          <a:rPr lang="en-US" altLang="zh-CN" i="1" dirty="0">
                            <a:latin typeface="Cambria Math" panose="02040503050406030204" pitchFamily="18" charset="0"/>
                            <a:ea typeface="宋体" charset="-122"/>
                          </a:rPr>
                          <m:t>)</m:t>
                        </m:r>
                      </m:den>
                    </m:f>
                  </m:oMath>
                </a14:m>
                <a:endParaRPr lang="en-US" altLang="zh-CN" sz="1200" dirty="0">
                  <a:latin typeface="Times New Roman" panose="02020603050405020304" pitchFamily="18" charset="0"/>
                  <a:ea typeface="宋体" charset="-122"/>
                  <a:cs typeface="Times New Roman" panose="02020603050405020304" pitchFamily="18" charset="0"/>
                  <a:sym typeface="Symbol" pitchFamily="18" charset="2"/>
                </a:endParaRPr>
              </a:p>
              <a:p>
                <a:pPr marL="742950" lvl="2" indent="-342900" eaLnBrk="1" hangingPunct="1"/>
                <a:r>
                  <a:rPr lang="en-US" altLang="zh-CN" dirty="0">
                    <a:latin typeface="Times New Roman" panose="02020603050405020304" pitchFamily="18" charset="0"/>
                    <a:ea typeface="宋体" charset="-122"/>
                    <a:cs typeface="Times New Roman" panose="02020603050405020304" pitchFamily="18" charset="0"/>
                    <a:sym typeface="Symbol" pitchFamily="18" charset="2"/>
                  </a:rPr>
                  <a:t>Obviously, it ranges from</a:t>
                </a:r>
                <a:r>
                  <a:rPr lang="zh-CN" altLang="en-US" dirty="0">
                    <a:latin typeface="Times New Roman" panose="02020603050405020304" pitchFamily="18" charset="0"/>
                    <a:ea typeface="宋体" charset="-122"/>
                    <a:cs typeface="Times New Roman" panose="02020603050405020304" pitchFamily="18" charset="0"/>
                    <a:sym typeface="Symbol" pitchFamily="18" charset="2"/>
                  </a:rPr>
                  <a:t>  </a:t>
                </a:r>
                <a:r>
                  <a:rPr lang="en-US" altLang="zh-CN" dirty="0">
                    <a:latin typeface="Times New Roman" panose="02020603050405020304" pitchFamily="18" charset="0"/>
                    <a:ea typeface="宋体" charset="-122"/>
                    <a:cs typeface="Times New Roman" panose="02020603050405020304" pitchFamily="18" charset="0"/>
                  </a:rPr>
                  <a:t>[0,1]</a:t>
                </a:r>
              </a:p>
              <a:p>
                <a:pPr marL="742950" lvl="2" indent="-342900" eaLnBrk="1" hangingPunct="1"/>
                <a:r>
                  <a:rPr lang="en-US" altLang="zh-CN" dirty="0">
                    <a:latin typeface="Times New Roman" panose="02020603050405020304" pitchFamily="18" charset="0"/>
                    <a:ea typeface="宋体" charset="-122"/>
                    <a:cs typeface="Times New Roman" panose="02020603050405020304" pitchFamily="18" charset="0"/>
                  </a:rPr>
                  <a:t>For simplicity: </a:t>
                </a:r>
                <a14:m>
                  <m:oMath xmlns:m="http://schemas.openxmlformats.org/officeDocument/2006/math">
                    <m:r>
                      <a:rPr lang="en-US" altLang="zh-CN" b="0" i="0" dirty="0" smtClean="0">
                        <a:latin typeface="Cambria Math" panose="02040503050406030204" pitchFamily="18" charset="0"/>
                        <a:ea typeface="宋体" charset="-122"/>
                      </a:rPr>
                      <m:t> </m:t>
                    </m:r>
                    <m:r>
                      <a:rPr lang="en-US" altLang="zh-CN" b="0" i="1" dirty="0" smtClean="0">
                        <a:latin typeface="Cambria Math" panose="02040503050406030204" pitchFamily="18" charset="0"/>
                        <a:ea typeface="宋体" charset="-122"/>
                      </a:rPr>
                      <m:t>𝐿</m:t>
                    </m:r>
                    <m:r>
                      <a:rPr lang="en-US"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𝑥</m:t>
                    </m:r>
                    <m:r>
                      <a:rPr lang="zh-CN" altLang="en-US" i="1" dirty="0">
                        <a:latin typeface="Cambria Math" panose="02040503050406030204" pitchFamily="18" charset="0"/>
                        <a:ea typeface="宋体" charset="-122"/>
                      </a:rPr>
                      <m:t>𝛽</m:t>
                    </m:r>
                    <m:r>
                      <a:rPr lang="en-US" altLang="zh-CN" i="1" dirty="0" smtClean="0">
                        <a:latin typeface="Cambria Math" panose="02040503050406030204" pitchFamily="18" charset="0"/>
                        <a:ea typeface="宋体" charset="-122"/>
                      </a:rPr>
                      <m:t>=</m:t>
                    </m:r>
                    <m:r>
                      <m:rPr>
                        <m:sty m:val="p"/>
                      </m:rPr>
                      <a:rPr lang="en-US" altLang="zh-CN" i="1" dirty="0">
                        <a:latin typeface="Cambria Math" panose="02040503050406030204" pitchFamily="18" charset="0"/>
                        <a:ea typeface="宋体" charset="-122"/>
                      </a:rPr>
                      <m:t>ln</m:t>
                    </m:r>
                    <m:d>
                      <m:dPr>
                        <m:ctrlPr>
                          <a:rPr lang="en-US" altLang="zh-CN" i="1" dirty="0" smtClean="0">
                            <a:latin typeface="Cambria Math" panose="02040503050406030204" pitchFamily="18" charset="0"/>
                            <a:ea typeface="宋体" charset="-122"/>
                          </a:rPr>
                        </m:ctrlPr>
                      </m:dPr>
                      <m:e>
                        <m:f>
                          <m:fPr>
                            <m:ctrlPr>
                              <a:rPr lang="en-US" altLang="zh-CN" i="1" dirty="0" smtClean="0">
                                <a:latin typeface="Cambria Math" panose="02040503050406030204" pitchFamily="18" charset="0"/>
                                <a:ea typeface="宋体" charset="-122"/>
                              </a:rPr>
                            </m:ctrlPr>
                          </m:fPr>
                          <m:num>
                            <m:r>
                              <a:rPr lang="en-US" altLang="zh-CN" i="1" dirty="0" smtClean="0">
                                <a:latin typeface="Cambria Math" panose="02040503050406030204" pitchFamily="18" charset="0"/>
                                <a:ea typeface="宋体" charset="-122"/>
                              </a:rPr>
                              <m:t>𝐹</m:t>
                            </m:r>
                          </m:num>
                          <m:den>
                            <m:r>
                              <a:rPr lang="en-US" altLang="zh-CN" i="1" dirty="0" smtClean="0">
                                <a:latin typeface="Cambria Math" panose="02040503050406030204" pitchFamily="18" charset="0"/>
                                <a:ea typeface="宋体" charset="-122"/>
                              </a:rPr>
                              <m:t>1−</m:t>
                            </m:r>
                            <m:r>
                              <a:rPr lang="en-US" altLang="zh-CN" i="1" dirty="0" smtClean="0">
                                <a:latin typeface="Cambria Math" panose="02040503050406030204" pitchFamily="18" charset="0"/>
                                <a:ea typeface="宋体" charset="-122"/>
                              </a:rPr>
                              <m:t>𝐹</m:t>
                            </m:r>
                          </m:den>
                        </m:f>
                      </m:e>
                    </m:d>
                    <m:r>
                      <a:rPr lang="en-US" altLang="zh-CN" i="1" dirty="0" smtClean="0">
                        <a:latin typeface="Cambria Math" panose="02040503050406030204" pitchFamily="18" charset="0"/>
                        <a:ea typeface="宋体" charset="-122"/>
                      </a:rPr>
                      <m:t>=</m:t>
                    </m:r>
                    <m:r>
                      <m:rPr>
                        <m:sty m:val="p"/>
                      </m:rPr>
                      <a:rPr lang="en-US" altLang="zh-CN" i="1" dirty="0">
                        <a:latin typeface="Cambria Math" panose="02040503050406030204" pitchFamily="18" charset="0"/>
                        <a:ea typeface="宋体" charset="-122"/>
                      </a:rPr>
                      <m:t>ln</m:t>
                    </m:r>
                    <m:d>
                      <m:dPr>
                        <m:ctrlPr>
                          <a:rPr lang="en-US" altLang="zh-CN" i="1" dirty="0">
                            <a:latin typeface="Cambria Math" panose="02040503050406030204" pitchFamily="18" charset="0"/>
                            <a:ea typeface="宋体" charset="-122"/>
                          </a:rPr>
                        </m:ctrlPr>
                      </m:dPr>
                      <m:e>
                        <m:f>
                          <m:fPr>
                            <m:ctrlPr>
                              <a:rPr lang="en-US" altLang="zh-CN" i="1" dirty="0">
                                <a:latin typeface="Cambria Math" panose="02040503050406030204" pitchFamily="18" charset="0"/>
                                <a:ea typeface="宋体" charset="-122"/>
                              </a:rPr>
                            </m:ctrlPr>
                          </m:fPr>
                          <m:num>
                            <m:r>
                              <a:rPr lang="en-US" altLang="zh-CN" i="1" dirty="0" smtClean="0">
                                <a:latin typeface="Cambria Math" panose="02040503050406030204" pitchFamily="18" charset="0"/>
                                <a:ea typeface="宋体" charset="-122"/>
                              </a:rPr>
                              <m:t>𝑝𝑟𝑜𝑏</m:t>
                            </m:r>
                            <m:r>
                              <a:rPr lang="en-US" altLang="zh-CN" i="1" dirty="0" smtClean="0">
                                <a:latin typeface="Cambria Math" panose="02040503050406030204" pitchFamily="18" charset="0"/>
                                <a:ea typeface="宋体" charset="-122"/>
                              </a:rPr>
                              <m:t>(</m:t>
                            </m:r>
                            <m:r>
                              <a:rPr lang="en-US" altLang="zh-CN" i="1" dirty="0" smtClean="0">
                                <a:latin typeface="Cambria Math" panose="02040503050406030204" pitchFamily="18" charset="0"/>
                                <a:ea typeface="宋体" charset="-122"/>
                              </a:rPr>
                              <m:t>𝑦𝑒𝑠</m:t>
                            </m:r>
                            <m:r>
                              <a:rPr lang="en-US" altLang="zh-CN" i="1" dirty="0" smtClean="0">
                                <a:latin typeface="Cambria Math" panose="02040503050406030204" pitchFamily="18" charset="0"/>
                                <a:ea typeface="宋体" charset="-122"/>
                              </a:rPr>
                              <m:t>|</m:t>
                            </m:r>
                            <m:r>
                              <a:rPr lang="en-US" altLang="zh-CN" i="1" dirty="0" smtClean="0">
                                <a:latin typeface="Cambria Math" panose="02040503050406030204" pitchFamily="18" charset="0"/>
                                <a:ea typeface="宋体" charset="-122"/>
                              </a:rPr>
                              <m:t>𝑥</m:t>
                            </m:r>
                            <m:r>
                              <a:rPr lang="en-US" altLang="zh-CN" i="1" dirty="0" smtClean="0">
                                <a:latin typeface="Cambria Math" panose="02040503050406030204" pitchFamily="18" charset="0"/>
                                <a:ea typeface="宋体" charset="-122"/>
                              </a:rPr>
                              <m:t>)</m:t>
                            </m:r>
                          </m:num>
                          <m:den>
                            <m:r>
                              <a:rPr lang="en-US" altLang="zh-CN" i="1" dirty="0">
                                <a:latin typeface="Cambria Math" panose="02040503050406030204" pitchFamily="18" charset="0"/>
                                <a:ea typeface="宋体" charset="-122"/>
                              </a:rPr>
                              <m:t>1−</m:t>
                            </m:r>
                            <m:r>
                              <a:rPr lang="en-US" altLang="zh-CN" i="1" dirty="0">
                                <a:latin typeface="Cambria Math" panose="02040503050406030204" pitchFamily="18" charset="0"/>
                                <a:ea typeface="宋体" charset="-122"/>
                              </a:rPr>
                              <m:t>𝑝𝑟𝑜𝑏</m:t>
                            </m:r>
                            <m:r>
                              <a:rPr lang="en-US" altLang="zh-CN" i="1" dirty="0">
                                <a:latin typeface="Cambria Math" panose="02040503050406030204" pitchFamily="18" charset="0"/>
                                <a:ea typeface="宋体" charset="-122"/>
                              </a:rPr>
                              <m:t>(</m:t>
                            </m:r>
                            <m:r>
                              <a:rPr lang="en-US" altLang="zh-CN" i="1" dirty="0">
                                <a:latin typeface="Cambria Math" panose="02040503050406030204" pitchFamily="18" charset="0"/>
                                <a:ea typeface="宋体" charset="-122"/>
                              </a:rPr>
                              <m:t>𝑦𝑒𝑠</m:t>
                            </m:r>
                            <m:r>
                              <a:rPr lang="en-US" altLang="zh-CN" i="1" dirty="0">
                                <a:latin typeface="Cambria Math" panose="02040503050406030204" pitchFamily="18" charset="0"/>
                                <a:ea typeface="宋体" charset="-122"/>
                              </a:rPr>
                              <m:t>|</m:t>
                            </m:r>
                            <m:r>
                              <a:rPr lang="en-US" altLang="zh-CN" i="1" dirty="0">
                                <a:latin typeface="Cambria Math" panose="02040503050406030204" pitchFamily="18" charset="0"/>
                                <a:ea typeface="宋体" charset="-122"/>
                              </a:rPr>
                              <m:t>𝑥</m:t>
                            </m:r>
                            <m:r>
                              <a:rPr lang="en-US" altLang="zh-CN" i="1" dirty="0">
                                <a:latin typeface="Cambria Math" panose="02040503050406030204" pitchFamily="18" charset="0"/>
                                <a:ea typeface="宋体" charset="-122"/>
                              </a:rPr>
                              <m:t>)</m:t>
                            </m:r>
                          </m:den>
                        </m:f>
                      </m:e>
                    </m:d>
                  </m:oMath>
                </a14:m>
                <a:endParaRPr lang="en-US" altLang="zh-CN" dirty="0">
                  <a:latin typeface="Times New Roman" panose="02020603050405020304" pitchFamily="18" charset="0"/>
                  <a:ea typeface="宋体" charset="-122"/>
                  <a:cs typeface="Times New Roman" panose="02020603050405020304" pitchFamily="18" charset="0"/>
                </a:endParaRPr>
              </a:p>
              <a:p>
                <a:pPr marL="742950" lvl="2" indent="-342900" eaLnBrk="1" hangingPunct="1"/>
                <a:r>
                  <a:rPr lang="en-US" altLang="zh-CN" dirty="0">
                    <a:latin typeface="Times New Roman" panose="02020603050405020304" pitchFamily="18" charset="0"/>
                    <a:ea typeface="宋体" charset="-122"/>
                    <a:cs typeface="Times New Roman" panose="02020603050405020304" pitchFamily="18" charset="0"/>
                  </a:rPr>
                  <a:t>The model is called logit</a:t>
                </a:r>
                <a:r>
                  <a:rPr lang="zh-CN" altLang="en-US"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model</a:t>
                </a:r>
              </a:p>
              <a:p>
                <a:pPr marL="742950" lvl="2" indent="-342900" eaLnBrk="1" hangingPunct="1"/>
                <a:r>
                  <a:rPr lang="en-US" altLang="zh-CN" dirty="0">
                    <a:latin typeface="Times New Roman" panose="02020603050405020304" pitchFamily="18" charset="0"/>
                    <a:ea typeface="宋体" charset="-122"/>
                    <a:cs typeface="Times New Roman" panose="02020603050405020304" pitchFamily="18" charset="0"/>
                  </a:rPr>
                  <a:t>S</a:t>
                </a:r>
                <a14:m>
                  <m:oMath xmlns:m="http://schemas.openxmlformats.org/officeDocument/2006/math">
                    <m:r>
                      <m:rPr>
                        <m:sty m:val="p"/>
                      </m:rPr>
                      <a:rPr lang="en-US" altLang="zh-CN" b="0" i="0" dirty="0" smtClean="0">
                        <a:latin typeface="Cambria Math" panose="02040503050406030204" pitchFamily="18" charset="0"/>
                        <a:ea typeface="宋体" charset="-122"/>
                      </a:rPr>
                      <m:t>ometies</m:t>
                    </m:r>
                    <m:r>
                      <a:rPr lang="en-US" altLang="zh-CN" b="0" i="0" dirty="0" smtClean="0">
                        <a:latin typeface="Cambria Math" panose="02040503050406030204" pitchFamily="18" charset="0"/>
                        <a:ea typeface="宋体" charset="-122"/>
                      </a:rPr>
                      <m:t> </m:t>
                    </m:r>
                    <m:r>
                      <m:rPr>
                        <m:sty m:val="p"/>
                      </m:rPr>
                      <a:rPr lang="en-US" altLang="zh-CN" b="0" i="0" dirty="0" smtClean="0">
                        <a:latin typeface="Cambria Math" panose="02040503050406030204" pitchFamily="18" charset="0"/>
                        <a:ea typeface="宋体" charset="-122"/>
                      </a:rPr>
                      <m:t>wrriten</m:t>
                    </m:r>
                    <m:r>
                      <a:rPr lang="en-US" altLang="zh-CN" b="0" i="1" dirty="0" smtClean="0">
                        <a:latin typeface="Cambria Math" panose="02040503050406030204" pitchFamily="18" charset="0"/>
                        <a:ea typeface="宋体" charset="-122"/>
                      </a:rPr>
                      <m:t> </m:t>
                    </m:r>
                    <m:r>
                      <a:rPr lang="en-US" altLang="zh-CN" b="0" i="1" dirty="0" smtClean="0">
                        <a:latin typeface="Cambria Math" panose="02040503050406030204" pitchFamily="18" charset="0"/>
                        <a:ea typeface="宋体" charset="-122"/>
                      </a:rPr>
                      <m:t>𝑎𝑠</m:t>
                    </m:r>
                    <m:r>
                      <a:rPr lang="en-US" altLang="zh-CN" b="0" i="1" dirty="0" smtClean="0">
                        <a:latin typeface="Cambria Math" panose="02040503050406030204" pitchFamily="18" charset="0"/>
                        <a:ea typeface="宋体" charset="-122"/>
                      </a:rPr>
                      <m:t> </m:t>
                    </m:r>
                    <m:r>
                      <m:rPr>
                        <m:sty m:val="p"/>
                      </m:rPr>
                      <a:rPr lang="en-US" altLang="zh-CN" i="1" dirty="0">
                        <a:latin typeface="Cambria Math" panose="02040503050406030204" pitchFamily="18" charset="0"/>
                        <a:ea typeface="宋体" charset="-122"/>
                      </a:rPr>
                      <m:t>L</m:t>
                    </m:r>
                    <m:r>
                      <a:rPr lang="en-US" altLang="zh-CN" i="1" dirty="0">
                        <a:latin typeface="Cambria Math" panose="02040503050406030204" pitchFamily="18" charset="0"/>
                        <a:ea typeface="宋体" charset="-122"/>
                      </a:rPr>
                      <m:t>=</m:t>
                    </m:r>
                    <m:r>
                      <a:rPr lang="en-US" altLang="zh-CN" i="1" dirty="0">
                        <a:latin typeface="Cambria Math" panose="02040503050406030204" pitchFamily="18" charset="0"/>
                        <a:ea typeface="宋体" charset="-122"/>
                      </a:rPr>
                      <m:t>𝑥</m:t>
                    </m:r>
                    <m:r>
                      <a:rPr lang="zh-CN" altLang="en-US" i="1" dirty="0">
                        <a:latin typeface="Cambria Math" panose="02040503050406030204" pitchFamily="18" charset="0"/>
                        <a:ea typeface="宋体" charset="-122"/>
                      </a:rPr>
                      <m:t>𝛽</m:t>
                    </m:r>
                  </m:oMath>
                </a14:m>
                <a:endParaRPr lang="en-US" altLang="zh-CN" dirty="0">
                  <a:latin typeface="Times New Roman" panose="02020603050405020304" pitchFamily="18" charset="0"/>
                  <a:ea typeface="宋体" charset="-122"/>
                  <a:cs typeface="Times New Roman" panose="02020603050405020304" pitchFamily="18" charset="0"/>
                </a:endParaRPr>
              </a:p>
              <a:p>
                <a:pPr eaLnBrk="1" hangingPunct="1"/>
                <a:r>
                  <a:rPr lang="en-US" altLang="zh-CN" sz="1400" dirty="0">
                    <a:latin typeface="Times New Roman" panose="02020603050405020304" pitchFamily="18" charset="0"/>
                    <a:ea typeface="宋体" charset="-122"/>
                    <a:cs typeface="Times New Roman" panose="02020603050405020304" pitchFamily="18" charset="0"/>
                    <a:sym typeface="Symbol" pitchFamily="18" charset="2"/>
                  </a:rPr>
                  <a:t>The logit model vs LPM</a:t>
                </a:r>
                <a:r>
                  <a:rPr lang="zh-CN" altLang="en-US" sz="1400" dirty="0">
                    <a:latin typeface="Times New Roman" panose="02020603050405020304" pitchFamily="18" charset="0"/>
                    <a:ea typeface="宋体" charset="-122"/>
                    <a:cs typeface="Times New Roman" panose="02020603050405020304" pitchFamily="18" charset="0"/>
                    <a:sym typeface="Symbol" pitchFamily="18" charset="2"/>
                  </a:rPr>
                  <a:t>：</a:t>
                </a:r>
                <a:endParaRPr lang="en-US" altLang="zh-CN" sz="1400" dirty="0">
                  <a:latin typeface="Times New Roman" panose="02020603050405020304" pitchFamily="18" charset="0"/>
                  <a:ea typeface="宋体" charset="-122"/>
                  <a:cs typeface="Times New Roman" panose="02020603050405020304" pitchFamily="18" charset="0"/>
                  <a:sym typeface="Symbol" pitchFamily="18" charset="2"/>
                </a:endParaRPr>
              </a:p>
              <a:p>
                <a:pPr lvl="1" eaLnBrk="1" hangingPunct="1"/>
                <a:r>
                  <a:rPr lang="en-US" altLang="zh-CN" sz="1400" dirty="0">
                    <a:latin typeface="Times New Roman" panose="02020603050405020304" pitchFamily="18" charset="0"/>
                    <a:ea typeface="宋体" charset="-122"/>
                    <a:cs typeface="Times New Roman" panose="02020603050405020304" pitchFamily="18" charset="0"/>
                    <a:sym typeface="Symbol" pitchFamily="18" charset="2"/>
                  </a:rPr>
                  <a:t>LPM uses linear function to simulate probability</a:t>
                </a:r>
              </a:p>
              <a:p>
                <a:pPr lvl="1" eaLnBrk="1" hangingPunct="1"/>
                <a:r>
                  <a:rPr lang="en-US" altLang="zh-CN" sz="1400" dirty="0">
                    <a:latin typeface="Times New Roman" panose="02020603050405020304" pitchFamily="18" charset="0"/>
                    <a:ea typeface="宋体" charset="-122"/>
                    <a:cs typeface="Times New Roman" panose="02020603050405020304" pitchFamily="18" charset="0"/>
                    <a:sym typeface="Symbol" pitchFamily="18" charset="2"/>
                  </a:rPr>
                  <a:t>Logit model uses the logit transformation of linear function to simulate probability</a:t>
                </a:r>
              </a:p>
              <a:p>
                <a:pPr lvl="2" eaLnBrk="1" hangingPunct="1"/>
                <a:r>
                  <a:rPr lang="en-US" altLang="zh-CN" dirty="0">
                    <a:latin typeface="Times New Roman" panose="02020603050405020304" pitchFamily="18" charset="0"/>
                    <a:ea typeface="宋体" charset="-122"/>
                    <a:cs typeface="Times New Roman" panose="02020603050405020304" pitchFamily="18" charset="0"/>
                    <a:sym typeface="Symbol" pitchFamily="18" charset="2"/>
                  </a:rPr>
                  <a:t>The transformation should be one-to-one</a:t>
                </a:r>
                <a:r>
                  <a:rPr lang="zh-CN" altLang="en-US" dirty="0">
                    <a:latin typeface="Times New Roman" panose="02020603050405020304" pitchFamily="18" charset="0"/>
                    <a:ea typeface="宋体" charset="-122"/>
                    <a:cs typeface="Times New Roman" panose="02020603050405020304" pitchFamily="18" charset="0"/>
                    <a:sym typeface="Symbol" pitchFamily="18" charset="2"/>
                  </a:rPr>
                  <a:t> </a:t>
                </a:r>
                <a:r>
                  <a:rPr lang="en-US" altLang="zh-CN" dirty="0">
                    <a:latin typeface="Times New Roman" panose="02020603050405020304" pitchFamily="18" charset="0"/>
                    <a:ea typeface="宋体" charset="-122"/>
                    <a:cs typeface="Times New Roman" panose="02020603050405020304" pitchFamily="18" charset="0"/>
                    <a:sym typeface="Symbol" pitchFamily="18" charset="2"/>
                  </a:rPr>
                  <a:t>monotonic transformation</a:t>
                </a:r>
              </a:p>
            </p:txBody>
          </p:sp>
        </mc:Choice>
        <mc:Fallback xmlns="">
          <p:sp>
            <p:nvSpPr>
              <p:cNvPr id="6" name="Rectangle 3">
                <a:extLst>
                  <a:ext uri="{FF2B5EF4-FFF2-40B4-BE49-F238E27FC236}">
                    <a16:creationId xmlns:a16="http://schemas.microsoft.com/office/drawing/2014/main" id="{19E9F19A-BE8C-4003-815A-077F5938AD9F}"/>
                  </a:ext>
                </a:extLst>
              </p:cNvPr>
              <p:cNvSpPr txBox="1">
                <a:spLocks noRot="1" noChangeAspect="1" noMove="1" noResize="1" noEditPoints="1" noAdjustHandles="1" noChangeArrowheads="1" noChangeShapeType="1" noTextEdit="1"/>
              </p:cNvSpPr>
              <p:nvPr/>
            </p:nvSpPr>
            <p:spPr bwMode="auto">
              <a:xfrm>
                <a:off x="457200" y="1905000"/>
                <a:ext cx="8229600" cy="4724400"/>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83155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linds(horizontal)">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blinds(horizontal)">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3625</TotalTime>
  <Words>3708</Words>
  <Application>Microsoft Office PowerPoint</Application>
  <PresentationFormat>全屏显示(4:3)</PresentationFormat>
  <Paragraphs>392</Paragraphs>
  <Slides>47</Slides>
  <Notes>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47</vt:i4>
      </vt:variant>
    </vt:vector>
  </HeadingPairs>
  <TitlesOfParts>
    <vt:vector size="57" baseType="lpstr">
      <vt:lpstr>华文中宋</vt:lpstr>
      <vt:lpstr>宋体</vt:lpstr>
      <vt:lpstr>Arial</vt:lpstr>
      <vt:lpstr>Cambria Math</vt:lpstr>
      <vt:lpstr>Gill Sans MT</vt:lpstr>
      <vt:lpstr>Times New Roman</vt:lpstr>
      <vt:lpstr>Wingdings</vt:lpstr>
      <vt:lpstr>Wingdings 2</vt:lpstr>
      <vt:lpstr>1_Default Design</vt:lpstr>
      <vt:lpstr>红利</vt:lpstr>
      <vt:lpstr>Chapter 9.  Limited Dependent Variable models</vt:lpstr>
      <vt:lpstr>oUTLINE</vt:lpstr>
      <vt:lpstr>1 Introduction</vt:lpstr>
      <vt:lpstr>1 Introduction</vt:lpstr>
      <vt:lpstr>2.1 Binary Choice Model - ols</vt:lpstr>
      <vt:lpstr>2.1 Binary Choice Model - ols</vt:lpstr>
      <vt:lpstr>2.1 Binary Choice Model</vt:lpstr>
      <vt:lpstr>2.1 Binary Choice Model - ols</vt:lpstr>
      <vt:lpstr>2.2 Binary Choice Model - Logit</vt:lpstr>
      <vt:lpstr>2.2 Binary Choice Model - Logit</vt:lpstr>
      <vt:lpstr>2.2 Binary Choice Model - Logit</vt:lpstr>
      <vt:lpstr>2.2 Binary Choice Model - Logit</vt:lpstr>
      <vt:lpstr>2.2 Binary Choice Model - logit</vt:lpstr>
      <vt:lpstr>2.2 Binary Choice Model - logit</vt:lpstr>
      <vt:lpstr>2.2 Binary Choice Model - logit</vt:lpstr>
      <vt:lpstr>2.3 Binary Choice Model - Probit</vt:lpstr>
      <vt:lpstr>2.3 Binary Choice Model - Probit</vt:lpstr>
      <vt:lpstr>2.3 Binary Choice Model - Probit</vt:lpstr>
      <vt:lpstr>2.3 Binary Choice Model - Probit</vt:lpstr>
      <vt:lpstr>2.4 Binary Choice Model - comparison</vt:lpstr>
      <vt:lpstr>2.5 latent regression </vt:lpstr>
      <vt:lpstr>3 Tobit Model</vt:lpstr>
      <vt:lpstr>3 Tobit Model</vt:lpstr>
      <vt:lpstr>3 Tobit Model</vt:lpstr>
      <vt:lpstr>3 Tobit Model</vt:lpstr>
      <vt:lpstr>3 Tobit Model</vt:lpstr>
      <vt:lpstr>3 Tobit Model</vt:lpstr>
      <vt:lpstr>3 Tobit Model</vt:lpstr>
      <vt:lpstr>3 Tobit Model</vt:lpstr>
      <vt:lpstr>3 Tobit Model</vt:lpstr>
      <vt:lpstr>3 Tobit Model</vt:lpstr>
      <vt:lpstr>3 Tobit Model</vt:lpstr>
      <vt:lpstr>3 Tobit Model</vt:lpstr>
      <vt:lpstr>4 Truncated Regression Model </vt:lpstr>
      <vt:lpstr>4 Truncated Regression Model </vt:lpstr>
      <vt:lpstr>4 Truncated Regression Model </vt:lpstr>
      <vt:lpstr>4 Truncated Regression Model </vt:lpstr>
      <vt:lpstr>4 Truncated Regression Model </vt:lpstr>
      <vt:lpstr>5 Multinomial logit model</vt:lpstr>
      <vt:lpstr>5 Multinomial logit model</vt:lpstr>
      <vt:lpstr>5 Multinomial logit model</vt:lpstr>
      <vt:lpstr>5 Multinomial logit model</vt:lpstr>
      <vt:lpstr>5 Multinomial logit model</vt:lpstr>
      <vt:lpstr>5 Multinomial logit model</vt:lpstr>
      <vt:lpstr>5 Multinomial logit model</vt:lpstr>
      <vt:lpstr>5 Multinomial logit model</vt:lpstr>
      <vt:lpstr>6 Endogeneity problem</vt:lpstr>
    </vt:vector>
  </TitlesOfParts>
  <Company>University of Tampa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Financial Statements</dc:title>
  <dc:creator>Kent P. Ragan</dc:creator>
  <cp:lastModifiedBy>许 泳昊</cp:lastModifiedBy>
  <cp:revision>564</cp:revision>
  <cp:lastPrinted>1601-01-01T00:00:00Z</cp:lastPrinted>
  <dcterms:created xsi:type="dcterms:W3CDTF">2000-08-09T23:59:09Z</dcterms:created>
  <dcterms:modified xsi:type="dcterms:W3CDTF">2022-10-28T04:21:18Z</dcterms:modified>
</cp:coreProperties>
</file>