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32"/>
  </p:notesMasterIdLst>
  <p:handoutMasterIdLst>
    <p:handoutMasterId r:id="rId33"/>
  </p:handoutMasterIdLst>
  <p:sldIdLst>
    <p:sldId id="296" r:id="rId3"/>
    <p:sldId id="302" r:id="rId4"/>
    <p:sldId id="317" r:id="rId5"/>
    <p:sldId id="309" r:id="rId6"/>
    <p:sldId id="316" r:id="rId7"/>
    <p:sldId id="332" r:id="rId8"/>
    <p:sldId id="333" r:id="rId9"/>
    <p:sldId id="318" r:id="rId10"/>
    <p:sldId id="338" r:id="rId11"/>
    <p:sldId id="334" r:id="rId12"/>
    <p:sldId id="319" r:id="rId13"/>
    <p:sldId id="337" r:id="rId14"/>
    <p:sldId id="336" r:id="rId15"/>
    <p:sldId id="314" r:id="rId16"/>
    <p:sldId id="320" r:id="rId17"/>
    <p:sldId id="315" r:id="rId18"/>
    <p:sldId id="321" r:id="rId19"/>
    <p:sldId id="311" r:id="rId20"/>
    <p:sldId id="322" r:id="rId21"/>
    <p:sldId id="323" r:id="rId22"/>
    <p:sldId id="31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0192" autoAdjust="0"/>
  </p:normalViewPr>
  <p:slideViewPr>
    <p:cSldViewPr>
      <p:cViewPr varScale="1">
        <p:scale>
          <a:sx n="78" d="100"/>
          <a:sy n="78" d="100"/>
        </p:scale>
        <p:origin x="1392" y="58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417C3-E1D2-4BAA-A98C-BF7B1A3B34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99AF2-BF7D-4C97-8143-4B7F0BDB592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Summary S</a:t>
          </a:r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tatistics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773654-FD5B-4C24-B754-F112C6FB7417}" type="parTrans" cxnId="{FB37F1A7-A671-4985-BF93-17C38BB32EBF}">
      <dgm:prSet/>
      <dgm:spPr/>
      <dgm:t>
        <a:bodyPr/>
        <a:lstStyle/>
        <a:p>
          <a:endParaRPr lang="zh-CN" altLang="en-US"/>
        </a:p>
      </dgm:t>
    </dgm:pt>
    <dgm:pt modelId="{6C2026B9-5E8D-4222-A5D5-3B8D55C25D7A}" type="sibTrans" cxnId="{FB37F1A7-A671-4985-BF93-17C38BB32EBF}">
      <dgm:prSet/>
      <dgm:spPr/>
      <dgm:t>
        <a:bodyPr/>
        <a:lstStyle/>
        <a:p>
          <a:endParaRPr lang="zh-CN" altLang="en-US"/>
        </a:p>
      </dgm:t>
    </dgm:pt>
    <dgm:pt modelId="{7700860D-D463-46D3-A072-E5E40B02CC1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Graphics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63197-D888-4653-83A1-34ECE19E77CE}" type="parTrans" cxnId="{0E842E4B-0872-4424-AA05-6603136B72F1}">
      <dgm:prSet/>
      <dgm:spPr/>
      <dgm:t>
        <a:bodyPr/>
        <a:lstStyle/>
        <a:p>
          <a:endParaRPr lang="zh-CN" altLang="en-US"/>
        </a:p>
      </dgm:t>
    </dgm:pt>
    <dgm:pt modelId="{EDF7D6E1-81D9-4FD1-AC4C-D519C140F390}" type="sibTrans" cxnId="{0E842E4B-0872-4424-AA05-6603136B72F1}">
      <dgm:prSet/>
      <dgm:spPr/>
      <dgm:t>
        <a:bodyPr/>
        <a:lstStyle/>
        <a:p>
          <a:endParaRPr lang="zh-CN" altLang="en-US"/>
        </a:p>
      </dgm:t>
    </dgm:pt>
    <dgm:pt modelId="{D0F4D7E4-1B34-44AF-A2D3-7F1C85ADB154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Group Comparison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047828-F264-417A-8F7F-1516721048DA}" type="parTrans" cxnId="{D219949B-04D2-48F1-AA10-69CADD0E953F}">
      <dgm:prSet/>
      <dgm:spPr/>
      <dgm:t>
        <a:bodyPr/>
        <a:lstStyle/>
        <a:p>
          <a:endParaRPr lang="zh-CN" altLang="en-US"/>
        </a:p>
      </dgm:t>
    </dgm:pt>
    <dgm:pt modelId="{91284E98-C78E-4FAA-A25C-EF4A0F70911F}" type="sibTrans" cxnId="{D219949B-04D2-48F1-AA10-69CADD0E953F}">
      <dgm:prSet/>
      <dgm:spPr/>
      <dgm:t>
        <a:bodyPr/>
        <a:lstStyle/>
        <a:p>
          <a:endParaRPr lang="zh-CN" altLang="en-US"/>
        </a:p>
      </dgm:t>
    </dgm:pt>
    <dgm:pt modelId="{AAEC4718-7682-4B9C-86A0-2432BD549053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Merge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9D0377-4B07-4468-8BC3-063DE2D7299F}" type="parTrans" cxnId="{DEECAD7D-3B49-49EB-9233-B8EEC6323301}">
      <dgm:prSet/>
      <dgm:spPr/>
      <dgm:t>
        <a:bodyPr/>
        <a:lstStyle/>
        <a:p>
          <a:endParaRPr lang="zh-CN" altLang="en-US"/>
        </a:p>
      </dgm:t>
    </dgm:pt>
    <dgm:pt modelId="{5973C726-18F0-495B-9B7B-23B17E9FA127}" type="sibTrans" cxnId="{DEECAD7D-3B49-49EB-9233-B8EEC6323301}">
      <dgm:prSet/>
      <dgm:spPr/>
      <dgm:t>
        <a:bodyPr/>
        <a:lstStyle/>
        <a:p>
          <a:endParaRPr lang="zh-CN" altLang="en-US"/>
        </a:p>
      </dgm:t>
    </dgm:pt>
    <dgm:pt modelId="{3255545B-2379-46C2-AA2F-7572195EF4CD}" type="pres">
      <dgm:prSet presAssocID="{FD1417C3-E1D2-4BAA-A98C-BF7B1A3B34F3}" presName="linearFlow" presStyleCnt="0">
        <dgm:presLayoutVars>
          <dgm:dir/>
          <dgm:resizeHandles val="exact"/>
        </dgm:presLayoutVars>
      </dgm:prSet>
      <dgm:spPr/>
    </dgm:pt>
    <dgm:pt modelId="{8A411C8E-D897-4568-88D7-00B91A4797DA}" type="pres">
      <dgm:prSet presAssocID="{D3099AF2-BF7D-4C97-8143-4B7F0BDB592E}" presName="composite" presStyleCnt="0"/>
      <dgm:spPr/>
    </dgm:pt>
    <dgm:pt modelId="{95B166EC-D4A7-4021-B766-D36AA38B5DFD}" type="pres">
      <dgm:prSet presAssocID="{D3099AF2-BF7D-4C97-8143-4B7F0BDB592E}" presName="imgShp" presStyleLbl="fgImgPlace1" presStyleIdx="0" presStyleCnt="4"/>
      <dgm:spPr/>
    </dgm:pt>
    <dgm:pt modelId="{5D3C0D3C-AB04-4F89-8A03-9D69F76562DB}" type="pres">
      <dgm:prSet presAssocID="{D3099AF2-BF7D-4C97-8143-4B7F0BDB592E}" presName="txShp" presStyleLbl="node1" presStyleIdx="0" presStyleCnt="4">
        <dgm:presLayoutVars>
          <dgm:bulletEnabled val="1"/>
        </dgm:presLayoutVars>
      </dgm:prSet>
      <dgm:spPr/>
    </dgm:pt>
    <dgm:pt modelId="{0DC6E08F-FA30-4CC1-AF3E-890B0364FEAA}" type="pres">
      <dgm:prSet presAssocID="{6C2026B9-5E8D-4222-A5D5-3B8D55C25D7A}" presName="spacing" presStyleCnt="0"/>
      <dgm:spPr/>
    </dgm:pt>
    <dgm:pt modelId="{A630E6B5-352D-4608-82C5-6F568B33AA18}" type="pres">
      <dgm:prSet presAssocID="{7700860D-D463-46D3-A072-E5E40B02CC1D}" presName="composite" presStyleCnt="0"/>
      <dgm:spPr/>
    </dgm:pt>
    <dgm:pt modelId="{41606174-A3AC-4E61-AA5C-CFE8CA7B0B9C}" type="pres">
      <dgm:prSet presAssocID="{7700860D-D463-46D3-A072-E5E40B02CC1D}" presName="imgShp" presStyleLbl="fgImgPlace1" presStyleIdx="1" presStyleCnt="4"/>
      <dgm:spPr/>
    </dgm:pt>
    <dgm:pt modelId="{FEFDB153-789B-48F3-958E-32019C50DDEE}" type="pres">
      <dgm:prSet presAssocID="{7700860D-D463-46D3-A072-E5E40B02CC1D}" presName="txShp" presStyleLbl="node1" presStyleIdx="1" presStyleCnt="4">
        <dgm:presLayoutVars>
          <dgm:bulletEnabled val="1"/>
        </dgm:presLayoutVars>
      </dgm:prSet>
      <dgm:spPr/>
    </dgm:pt>
    <dgm:pt modelId="{E95F7A5D-16A5-495C-A7EC-5D17A6CCC9AE}" type="pres">
      <dgm:prSet presAssocID="{EDF7D6E1-81D9-4FD1-AC4C-D519C140F390}" presName="spacing" presStyleCnt="0"/>
      <dgm:spPr/>
    </dgm:pt>
    <dgm:pt modelId="{11268B21-DA5C-4A08-A561-2934B42DC8CC}" type="pres">
      <dgm:prSet presAssocID="{D0F4D7E4-1B34-44AF-A2D3-7F1C85ADB154}" presName="composite" presStyleCnt="0"/>
      <dgm:spPr/>
    </dgm:pt>
    <dgm:pt modelId="{35E2BDB7-D6B9-4FCC-8AD8-FDE17163C330}" type="pres">
      <dgm:prSet presAssocID="{D0F4D7E4-1B34-44AF-A2D3-7F1C85ADB154}" presName="imgShp" presStyleLbl="fgImgPlace1" presStyleIdx="2" presStyleCnt="4"/>
      <dgm:spPr/>
    </dgm:pt>
    <dgm:pt modelId="{98C50CA3-2E42-42AA-9861-17E40A39FC56}" type="pres">
      <dgm:prSet presAssocID="{D0F4D7E4-1B34-44AF-A2D3-7F1C85ADB154}" presName="txShp" presStyleLbl="node1" presStyleIdx="2" presStyleCnt="4">
        <dgm:presLayoutVars>
          <dgm:bulletEnabled val="1"/>
        </dgm:presLayoutVars>
      </dgm:prSet>
      <dgm:spPr/>
    </dgm:pt>
    <dgm:pt modelId="{A2D215C5-49F9-4EAE-828D-2DD33521A8CB}" type="pres">
      <dgm:prSet presAssocID="{91284E98-C78E-4FAA-A25C-EF4A0F70911F}" presName="spacing" presStyleCnt="0"/>
      <dgm:spPr/>
    </dgm:pt>
    <dgm:pt modelId="{B3C71437-FB5D-4DE4-898D-97B82644C203}" type="pres">
      <dgm:prSet presAssocID="{AAEC4718-7682-4B9C-86A0-2432BD549053}" presName="composite" presStyleCnt="0"/>
      <dgm:spPr/>
    </dgm:pt>
    <dgm:pt modelId="{5F7544D4-EC5A-4A14-A4CD-033B5E77FB9A}" type="pres">
      <dgm:prSet presAssocID="{AAEC4718-7682-4B9C-86A0-2432BD549053}" presName="imgShp" presStyleLbl="fgImgPlace1" presStyleIdx="3" presStyleCnt="4"/>
      <dgm:spPr/>
    </dgm:pt>
    <dgm:pt modelId="{879C21B8-7C82-4856-971C-08B854A0FE7C}" type="pres">
      <dgm:prSet presAssocID="{AAEC4718-7682-4B9C-86A0-2432BD549053}" presName="txShp" presStyleLbl="node1" presStyleIdx="3" presStyleCnt="4">
        <dgm:presLayoutVars>
          <dgm:bulletEnabled val="1"/>
        </dgm:presLayoutVars>
      </dgm:prSet>
      <dgm:spPr/>
    </dgm:pt>
  </dgm:ptLst>
  <dgm:cxnLst>
    <dgm:cxn modelId="{46D82045-62E6-4A95-B7C0-DBFFD960BE93}" type="presOf" srcId="{FD1417C3-E1D2-4BAA-A98C-BF7B1A3B34F3}" destId="{3255545B-2379-46C2-AA2F-7572195EF4CD}" srcOrd="0" destOrd="0" presId="urn:microsoft.com/office/officeart/2005/8/layout/vList3"/>
    <dgm:cxn modelId="{0E842E4B-0872-4424-AA05-6603136B72F1}" srcId="{FD1417C3-E1D2-4BAA-A98C-BF7B1A3B34F3}" destId="{7700860D-D463-46D3-A072-E5E40B02CC1D}" srcOrd="1" destOrd="0" parTransId="{D4C63197-D888-4653-83A1-34ECE19E77CE}" sibTransId="{EDF7D6E1-81D9-4FD1-AC4C-D519C140F390}"/>
    <dgm:cxn modelId="{DEECAD7D-3B49-49EB-9233-B8EEC6323301}" srcId="{FD1417C3-E1D2-4BAA-A98C-BF7B1A3B34F3}" destId="{AAEC4718-7682-4B9C-86A0-2432BD549053}" srcOrd="3" destOrd="0" parTransId="{269D0377-4B07-4468-8BC3-063DE2D7299F}" sibTransId="{5973C726-18F0-495B-9B7B-23B17E9FA127}"/>
    <dgm:cxn modelId="{D219949B-04D2-48F1-AA10-69CADD0E953F}" srcId="{FD1417C3-E1D2-4BAA-A98C-BF7B1A3B34F3}" destId="{D0F4D7E4-1B34-44AF-A2D3-7F1C85ADB154}" srcOrd="2" destOrd="0" parTransId="{6F047828-F264-417A-8F7F-1516721048DA}" sibTransId="{91284E98-C78E-4FAA-A25C-EF4A0F70911F}"/>
    <dgm:cxn modelId="{FB37F1A7-A671-4985-BF93-17C38BB32EBF}" srcId="{FD1417C3-E1D2-4BAA-A98C-BF7B1A3B34F3}" destId="{D3099AF2-BF7D-4C97-8143-4B7F0BDB592E}" srcOrd="0" destOrd="0" parTransId="{83773654-FD5B-4C24-B754-F112C6FB7417}" sibTransId="{6C2026B9-5E8D-4222-A5D5-3B8D55C25D7A}"/>
    <dgm:cxn modelId="{99B878AE-5593-4D3B-8D65-08B68F11B3B2}" type="presOf" srcId="{D3099AF2-BF7D-4C97-8143-4B7F0BDB592E}" destId="{5D3C0D3C-AB04-4F89-8A03-9D69F76562DB}" srcOrd="0" destOrd="0" presId="urn:microsoft.com/office/officeart/2005/8/layout/vList3"/>
    <dgm:cxn modelId="{9CCA8DB5-C063-4135-BD9C-4388B9215EAD}" type="presOf" srcId="{D0F4D7E4-1B34-44AF-A2D3-7F1C85ADB154}" destId="{98C50CA3-2E42-42AA-9861-17E40A39FC56}" srcOrd="0" destOrd="0" presId="urn:microsoft.com/office/officeart/2005/8/layout/vList3"/>
    <dgm:cxn modelId="{BDED55C9-69F0-4B56-8B5F-FD765AF0E3EE}" type="presOf" srcId="{AAEC4718-7682-4B9C-86A0-2432BD549053}" destId="{879C21B8-7C82-4856-971C-08B854A0FE7C}" srcOrd="0" destOrd="0" presId="urn:microsoft.com/office/officeart/2005/8/layout/vList3"/>
    <dgm:cxn modelId="{5E1453ED-F381-4363-807C-72A144D6F04B}" type="presOf" srcId="{7700860D-D463-46D3-A072-E5E40B02CC1D}" destId="{FEFDB153-789B-48F3-958E-32019C50DDEE}" srcOrd="0" destOrd="0" presId="urn:microsoft.com/office/officeart/2005/8/layout/vList3"/>
    <dgm:cxn modelId="{4E9342F3-01BD-4F78-92AB-5281362E1544}" type="presParOf" srcId="{3255545B-2379-46C2-AA2F-7572195EF4CD}" destId="{8A411C8E-D897-4568-88D7-00B91A4797DA}" srcOrd="0" destOrd="0" presId="urn:microsoft.com/office/officeart/2005/8/layout/vList3"/>
    <dgm:cxn modelId="{DE292701-E21A-446D-8313-206481F4B82F}" type="presParOf" srcId="{8A411C8E-D897-4568-88D7-00B91A4797DA}" destId="{95B166EC-D4A7-4021-B766-D36AA38B5DFD}" srcOrd="0" destOrd="0" presId="urn:microsoft.com/office/officeart/2005/8/layout/vList3"/>
    <dgm:cxn modelId="{52417B21-09AA-4D73-BF9F-6DE4EFC47AA4}" type="presParOf" srcId="{8A411C8E-D897-4568-88D7-00B91A4797DA}" destId="{5D3C0D3C-AB04-4F89-8A03-9D69F76562DB}" srcOrd="1" destOrd="0" presId="urn:microsoft.com/office/officeart/2005/8/layout/vList3"/>
    <dgm:cxn modelId="{B4D67C8E-9CD1-4035-87E4-56A248DBF15A}" type="presParOf" srcId="{3255545B-2379-46C2-AA2F-7572195EF4CD}" destId="{0DC6E08F-FA30-4CC1-AF3E-890B0364FEAA}" srcOrd="1" destOrd="0" presId="urn:microsoft.com/office/officeart/2005/8/layout/vList3"/>
    <dgm:cxn modelId="{F02DC54B-A17D-4095-93B4-EB462971430A}" type="presParOf" srcId="{3255545B-2379-46C2-AA2F-7572195EF4CD}" destId="{A630E6B5-352D-4608-82C5-6F568B33AA18}" srcOrd="2" destOrd="0" presId="urn:microsoft.com/office/officeart/2005/8/layout/vList3"/>
    <dgm:cxn modelId="{9C2C7B2F-7162-466E-B568-D2F8C3ADD1AD}" type="presParOf" srcId="{A630E6B5-352D-4608-82C5-6F568B33AA18}" destId="{41606174-A3AC-4E61-AA5C-CFE8CA7B0B9C}" srcOrd="0" destOrd="0" presId="urn:microsoft.com/office/officeart/2005/8/layout/vList3"/>
    <dgm:cxn modelId="{8873D746-EF72-419E-A958-36A9F6F1ABB5}" type="presParOf" srcId="{A630E6B5-352D-4608-82C5-6F568B33AA18}" destId="{FEFDB153-789B-48F3-958E-32019C50DDEE}" srcOrd="1" destOrd="0" presId="urn:microsoft.com/office/officeart/2005/8/layout/vList3"/>
    <dgm:cxn modelId="{92689205-702B-4BAD-9990-668E8702B9C3}" type="presParOf" srcId="{3255545B-2379-46C2-AA2F-7572195EF4CD}" destId="{E95F7A5D-16A5-495C-A7EC-5D17A6CCC9AE}" srcOrd="3" destOrd="0" presId="urn:microsoft.com/office/officeart/2005/8/layout/vList3"/>
    <dgm:cxn modelId="{F8DF38B1-1117-47C3-9331-E15EB4B8BED0}" type="presParOf" srcId="{3255545B-2379-46C2-AA2F-7572195EF4CD}" destId="{11268B21-DA5C-4A08-A561-2934B42DC8CC}" srcOrd="4" destOrd="0" presId="urn:microsoft.com/office/officeart/2005/8/layout/vList3"/>
    <dgm:cxn modelId="{FC9C61F7-8E33-4F45-B463-3E1B241DAD57}" type="presParOf" srcId="{11268B21-DA5C-4A08-A561-2934B42DC8CC}" destId="{35E2BDB7-D6B9-4FCC-8AD8-FDE17163C330}" srcOrd="0" destOrd="0" presId="urn:microsoft.com/office/officeart/2005/8/layout/vList3"/>
    <dgm:cxn modelId="{10ED7CCB-BF6A-43AD-A064-D1B941D99888}" type="presParOf" srcId="{11268B21-DA5C-4A08-A561-2934B42DC8CC}" destId="{98C50CA3-2E42-42AA-9861-17E40A39FC56}" srcOrd="1" destOrd="0" presId="urn:microsoft.com/office/officeart/2005/8/layout/vList3"/>
    <dgm:cxn modelId="{90A9DDFD-13E6-4210-9042-E82C89B3243D}" type="presParOf" srcId="{3255545B-2379-46C2-AA2F-7572195EF4CD}" destId="{A2D215C5-49F9-4EAE-828D-2DD33521A8CB}" srcOrd="5" destOrd="0" presId="urn:microsoft.com/office/officeart/2005/8/layout/vList3"/>
    <dgm:cxn modelId="{72E379A0-1660-4D76-A5F9-F7BA49BE9F32}" type="presParOf" srcId="{3255545B-2379-46C2-AA2F-7572195EF4CD}" destId="{B3C71437-FB5D-4DE4-898D-97B82644C203}" srcOrd="6" destOrd="0" presId="urn:microsoft.com/office/officeart/2005/8/layout/vList3"/>
    <dgm:cxn modelId="{EBA29F0C-6398-4238-AABD-7E586BB4FE37}" type="presParOf" srcId="{B3C71437-FB5D-4DE4-898D-97B82644C203}" destId="{5F7544D4-EC5A-4A14-A4CD-033B5E77FB9A}" srcOrd="0" destOrd="0" presId="urn:microsoft.com/office/officeart/2005/8/layout/vList3"/>
    <dgm:cxn modelId="{47275A60-E49B-4E28-9F88-0D231E7B5D16}" type="presParOf" srcId="{B3C71437-FB5D-4DE4-898D-97B82644C203}" destId="{879C21B8-7C82-4856-971C-08B854A0FE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C0D3C-AB04-4F89-8A03-9D69F76562DB}">
      <dsp:nvSpPr>
        <dsp:cNvPr id="0" name=""/>
        <dsp:cNvSpPr/>
      </dsp:nvSpPr>
      <dsp:spPr>
        <a:xfrm rot="10800000">
          <a:off x="980196" y="1000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 S</a:t>
          </a: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tatistics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1000"/>
        <a:ext cx="3079739" cy="653331"/>
      </dsp:txXfrm>
    </dsp:sp>
    <dsp:sp modelId="{95B166EC-D4A7-4021-B766-D36AA38B5DFD}">
      <dsp:nvSpPr>
        <dsp:cNvPr id="0" name=""/>
        <dsp:cNvSpPr/>
      </dsp:nvSpPr>
      <dsp:spPr>
        <a:xfrm>
          <a:off x="653531" y="1000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DB153-789B-48F3-958E-32019C50DDEE}">
      <dsp:nvSpPr>
        <dsp:cNvPr id="0" name=""/>
        <dsp:cNvSpPr/>
      </dsp:nvSpPr>
      <dsp:spPr>
        <a:xfrm rot="10800000">
          <a:off x="980196" y="849356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Graphics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849356"/>
        <a:ext cx="3079739" cy="653331"/>
      </dsp:txXfrm>
    </dsp:sp>
    <dsp:sp modelId="{41606174-A3AC-4E61-AA5C-CFE8CA7B0B9C}">
      <dsp:nvSpPr>
        <dsp:cNvPr id="0" name=""/>
        <dsp:cNvSpPr/>
      </dsp:nvSpPr>
      <dsp:spPr>
        <a:xfrm>
          <a:off x="653531" y="849356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0CA3-2E42-42AA-9861-17E40A39FC56}">
      <dsp:nvSpPr>
        <dsp:cNvPr id="0" name=""/>
        <dsp:cNvSpPr/>
      </dsp:nvSpPr>
      <dsp:spPr>
        <a:xfrm rot="10800000">
          <a:off x="980196" y="1697712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Group Comparison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1697712"/>
        <a:ext cx="3079739" cy="653331"/>
      </dsp:txXfrm>
    </dsp:sp>
    <dsp:sp modelId="{35E2BDB7-D6B9-4FCC-8AD8-FDE17163C330}">
      <dsp:nvSpPr>
        <dsp:cNvPr id="0" name=""/>
        <dsp:cNvSpPr/>
      </dsp:nvSpPr>
      <dsp:spPr>
        <a:xfrm>
          <a:off x="653531" y="1697712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21B8-7C82-4856-971C-08B854A0FE7C}">
      <dsp:nvSpPr>
        <dsp:cNvPr id="0" name=""/>
        <dsp:cNvSpPr/>
      </dsp:nvSpPr>
      <dsp:spPr>
        <a:xfrm rot="10800000">
          <a:off x="980196" y="2546068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Merge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2546068"/>
        <a:ext cx="3079739" cy="653331"/>
      </dsp:txXfrm>
    </dsp:sp>
    <dsp:sp modelId="{5F7544D4-EC5A-4A14-A4CD-033B5E77FB9A}">
      <dsp:nvSpPr>
        <dsp:cNvPr id="0" name=""/>
        <dsp:cNvSpPr/>
      </dsp:nvSpPr>
      <dsp:spPr>
        <a:xfrm>
          <a:off x="653531" y="2546068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opic/Guinness" TargetMode="External"/><Relationship Id="rId3" Type="http://schemas.openxmlformats.org/officeDocument/2006/relationships/hyperlink" Target="https://www.merriam-webster.com/dictionary/hypotheses" TargetMode="External"/><Relationship Id="rId7" Type="http://schemas.openxmlformats.org/officeDocument/2006/relationships/hyperlink" Target="https://www.britannica.com/topic/standard-deviation" TargetMode="External"/><Relationship Id="rId2" Type="http://schemas.openxmlformats.org/officeDocument/2006/relationships/hyperlink" Target="https://www.britannica.com/science/statistic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britannica.com/topic/normal-distribution" TargetMode="External"/><Relationship Id="rId5" Type="http://schemas.openxmlformats.org/officeDocument/2006/relationships/hyperlink" Target="https://www.britannica.com/science/sampling-statistics" TargetMode="External"/><Relationship Id="rId4" Type="http://schemas.openxmlformats.org/officeDocument/2006/relationships/hyperlink" Target="https://www.britannica.com/science/mean" TargetMode="External"/><Relationship Id="rId9" Type="http://schemas.openxmlformats.org/officeDocument/2006/relationships/hyperlink" Target="https://www.britannica.com/place/Dubli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orem" TargetMode="External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Expected_value" TargetMode="External"/><Relationship Id="rId4" Type="http://schemas.openxmlformats.org/officeDocument/2006/relationships/hyperlink" Target="https://en.wikipedia.org/wiki/Avera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081088"/>
            <a:ext cx="7989888" cy="1447800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Foundations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</a:rPr>
              <a:t>Yonghao</a:t>
            </a:r>
            <a:r>
              <a:rPr lang="en-US" altLang="zh-CN" sz="2667">
                <a:solidFill>
                  <a:schemeClr val="bg1"/>
                </a:solidFill>
              </a:rPr>
              <a:t> </a:t>
            </a:r>
            <a:endParaRPr lang="en-US" altLang="zh-CN" sz="2667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Summary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A32672-DEE9-49A9-BBA0-7ED88B2E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32587"/>
            <a:ext cx="8638854" cy="76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74F333-C744-4327-BBC1-F06F6DBEA0C1}"/>
              </a:ext>
            </a:extLst>
          </p:cNvPr>
          <p:cNvSpPr txBox="1"/>
          <p:nvPr/>
        </p:nvSpPr>
        <p:spPr>
          <a:xfrm>
            <a:off x="1219200" y="40386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summary stats in excel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3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D710BC-3CD9-408C-BDA7-D80ADD5EB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15663"/>
              </p:ext>
            </p:extLst>
          </p:nvPr>
        </p:nvGraphicFramePr>
        <p:xfrm>
          <a:off x="685800" y="2637247"/>
          <a:ext cx="7543800" cy="269675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693739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65657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287541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395876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724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561724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68833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93696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308975"/>
                    </a:ext>
                  </a:extLst>
                </a:gridCol>
              </a:tblGrid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0362851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342328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46.19676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7.197469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0898018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298046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544008.8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581905.8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3606800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1155806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6039503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315473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2268230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10226476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79075000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81533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3.268675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1.176381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561213"/>
                  </a:ext>
                </a:extLst>
              </a:tr>
              <a:tr h="3852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0.039344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0.194413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481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2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correlation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86145B-2211-4D5E-BE14-3238B3EFE0F8}"/>
              </a:ext>
            </a:extLst>
          </p:cNvPr>
          <p:cNvSpPr txBox="1"/>
          <p:nvPr/>
        </p:nvSpPr>
        <p:spPr>
          <a:xfrm>
            <a:off x="823685" y="1859339"/>
            <a:ext cx="7496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statistics, the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(PCC)  is a correlation coefficient that measures linear correlation between two sets of data. It is the ratio between the covariance of two variables and the product of their standard deviations; thus, it is essentially a normalized measurement of the covariance, such that the result always has a value between −1 and 1.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798DCD-2F80-41A7-B613-90A0C97D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3425943"/>
            <a:ext cx="5495999" cy="33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correlation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5016DC-41F2-4DDF-95B4-752D37C0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6" y="2493294"/>
            <a:ext cx="8345487" cy="18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histogram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19439-3D65-46C6-91FF-A6818AFDC8BC}"/>
              </a:ext>
            </a:extLst>
          </p:cNvPr>
          <p:cNvSpPr txBox="1"/>
          <p:nvPr/>
        </p:nvSpPr>
        <p:spPr>
          <a:xfrm>
            <a:off x="838200" y="1981200"/>
            <a:ext cx="7162800" cy="121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histogram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 that shows the frequency of numerical data using rectangles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height of a rectangle (the vertical axis) represents the distribution frequency of a variable (the amount, or how often that variable appears).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9FC35-7F96-459C-8B18-210E196F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4647514" cy="30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histogram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19439-3D65-46C6-91FF-A6818AFDC8BC}"/>
              </a:ext>
            </a:extLst>
          </p:cNvPr>
          <p:cNvSpPr txBox="1"/>
          <p:nvPr/>
        </p:nvSpPr>
        <p:spPr>
          <a:xfrm>
            <a:off x="838200" y="1981200"/>
            <a:ext cx="7162800" cy="121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histogram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 that shows the frequency of numerical data using rectangles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height of a rectangle (the vertical axis) represents the distribution frequency of a variable (the amount, or how often that variable appears).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9FC35-7F96-459C-8B18-210E196F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4647514" cy="30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density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4C3A2-10D8-4791-B19C-915235224CE0}"/>
              </a:ext>
            </a:extLst>
          </p:cNvPr>
          <p:cNvSpPr txBox="1"/>
          <p:nvPr/>
        </p:nvSpPr>
        <p:spPr>
          <a:xfrm>
            <a:off x="705643" y="1981200"/>
            <a:ext cx="7732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density plot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representation of the distribution of a numeric variable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uses a kernel density estimate to show the probability density function of the variable (see more).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F5C46-05E8-4DEF-841C-92F8054A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0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.2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Bar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7E838D-28E6-4B4B-9F1B-93DE0AAA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4939682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</a:t>
            </a:r>
            <a:r>
              <a:rPr lang="en-US" altLang="zh-CN" sz="2800" spc="-6" dirty="0">
                <a:latin typeface="Times New Roman"/>
                <a:cs typeface="Times New Roman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line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1C660-ABF5-4038-A712-CA66B662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00317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2.4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Graphics– BAR with line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FD994-FAEE-4FD4-8DCA-5D48254C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59" y="2286000"/>
            <a:ext cx="493968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/>
              <a:t>oUTLINE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DB8E432-46FD-4C2B-9E85-416C64BC2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138098"/>
              </p:ext>
            </p:extLst>
          </p:nvPr>
        </p:nvGraphicFramePr>
        <p:xfrm>
          <a:off x="2133600" y="2514600"/>
          <a:ext cx="4876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33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2.5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– Group Comparison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CAFDD8-B4F8-4DB1-A189-1AAC4059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54" y="2362200"/>
            <a:ext cx="4863492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Comparison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77776A-FB1C-422D-AB2F-63852949A446}"/>
              </a:ext>
            </a:extLst>
          </p:cNvPr>
          <p:cNvSpPr txBox="1"/>
          <p:nvPr/>
        </p:nvSpPr>
        <p:spPr>
          <a:xfrm>
            <a:off x="990600" y="2133600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Student’s t-test, in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method of testing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hypotheses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about the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a small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drawn from a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normally distributed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population when the population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deviation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unknown.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60065-9127-41CD-8114-F41640A04572}"/>
              </a:ext>
            </a:extLst>
          </p:cNvPr>
          <p:cNvSpPr txBox="1"/>
          <p:nvPr/>
        </p:nvSpPr>
        <p:spPr>
          <a:xfrm>
            <a:off x="457200" y="3505200"/>
            <a:ext cx="845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1908 William Sealy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Gosset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 Englishman publishing under the pseudonym Student, developed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-test and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distribution. (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Gosset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worked at the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Guinness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brewery in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Dublin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found that existing statistical techniques using large samples were not useful for the small sample sizes that he encountered in his work.)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 is a family of curves in which the number of degrees of freedom (the number of independent observations in the sample minus one) specifies a particular curve. As the sample size (and thus the degrees of freedom) increases,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 approaches the bell shape of the standard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normal distribution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practice, for tests involving the mean of a sample of size greater than 30, the normal distribution is usually applied.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0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3.1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large numbers (LLN) 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4CB34-C253-4107-8F24-E2B1ADD939F6}"/>
              </a:ext>
            </a:extLst>
          </p:cNvPr>
          <p:cNvSpPr txBox="1"/>
          <p:nvPr/>
        </p:nvSpPr>
        <p:spPr>
          <a:xfrm>
            <a:off x="581025" y="205740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robability theory"/>
              </a:rPr>
              <a:t>probability theory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law of large numbers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heorem"/>
              </a:rPr>
              <a:t>theorem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describes the result of performing the same experiment a large number of times. According to the law,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verage"/>
              </a:rPr>
              <a:t>average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results obtained from a large number of trials should be close to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xpected value"/>
              </a:rPr>
              <a:t>expected value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tends to become closer to the expected value as more trials are performed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0C6AA6-AAA6-4A5B-A3F1-163A7125E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044824"/>
            <a:ext cx="7924800" cy="11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3.2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 (CLT) 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4CB34-C253-4107-8F24-E2B1ADD939F6}"/>
              </a:ext>
            </a:extLst>
          </p:cNvPr>
          <p:cNvSpPr txBox="1"/>
          <p:nvPr/>
        </p:nvSpPr>
        <p:spPr>
          <a:xfrm>
            <a:off x="581025" y="20574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probability theory, the central limit theorem (CLT) establishes that, in many situations, when independent random variables are summed up, their properly normalized sum tends toward a normal distribution even if the original variables themselves are not normally distributed.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C49A4AB-C98E-4B6F-8C5D-5B433E15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3800"/>
            <a:ext cx="8382000" cy="11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5779A-C697-4D42-99B4-8B42743C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4" y="2539388"/>
            <a:ext cx="7913688" cy="1219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5B84B-6926-4A59-9559-949EB9D1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4" y="4187037"/>
            <a:ext cx="7913688" cy="3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12F70E-72ED-4AF9-9DC7-AB6A4F0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772400" cy="3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B5EFB-453A-4D3D-BD73-431CCCD0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8458200" cy="37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947EE-2D35-480E-923D-3CFC41DF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3810000" cy="4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76CA1-B85E-4D33-9127-A4F63706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5" y="2362200"/>
            <a:ext cx="8170070" cy="32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8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4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33BAA-F891-415E-8A80-B017F7FE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4" y="2286000"/>
            <a:ext cx="7505751" cy="40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2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59213-4FA5-4E66-8CD8-A4A1627D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9623"/>
            <a:ext cx="7010400" cy="41303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F11F77-ACBE-4090-B2B1-81AF3581FA99}"/>
              </a:ext>
            </a:extLst>
          </p:cNvPr>
          <p:cNvSpPr txBox="1"/>
          <p:nvPr/>
        </p:nvSpPr>
        <p:spPr>
          <a:xfrm>
            <a:off x="938212" y="6211669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范剑勇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刘念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刘莹莹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地理距离、投入产出关系与产业集聚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经济研究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,2021,56(10):138-154.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2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F9F11C-455C-4143-86D0-C974959D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209800"/>
            <a:ext cx="7662818" cy="36067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F17821-DA5D-4553-B1EF-19D7E7526B5D}"/>
              </a:ext>
            </a:extLst>
          </p:cNvPr>
          <p:cNvSpPr txBox="1"/>
          <p:nvPr/>
        </p:nvSpPr>
        <p:spPr>
          <a:xfrm>
            <a:off x="838200" y="6019800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范剑勇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刘念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刘莹莹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地理距离、投入产出关系与产业集聚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经济研究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,2021,56(10):138-154.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94B36-CD0F-4EBB-AA8A-2030C944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629400" cy="4074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669BF7-4A33-4D92-958C-FB22BB42A9A7}"/>
              </a:ext>
            </a:extLst>
          </p:cNvPr>
          <p:cNvSpPr txBox="1"/>
          <p:nvPr/>
        </p:nvSpPr>
        <p:spPr>
          <a:xfrm>
            <a:off x="304800" y="6114017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Compton Y L, Kang S H, Zhu Z. Gender stereotyping by location, female director appointments and financial performance[J]. Journal of Business Ethics, 2019, 160(2): 445-462.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AC0AF4-00BE-4EA6-9E4E-EB003E5BD7F7}"/>
              </a:ext>
            </a:extLst>
          </p:cNvPr>
          <p:cNvCxnSpPr/>
          <p:nvPr/>
        </p:nvCxnSpPr>
        <p:spPr>
          <a:xfrm>
            <a:off x="1371600" y="5181600"/>
            <a:ext cx="6248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– Read data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D99B00-59A2-454F-B5DD-3AE235B5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54757"/>
            <a:ext cx="8382000" cy="27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– Read data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D9A3A5-2B6D-4E00-B235-63B91641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09800"/>
            <a:ext cx="5743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Summary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2A184A-08B4-4B5F-8F02-E7C7F2E2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8" y="2362200"/>
            <a:ext cx="7467600" cy="39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</a:t>
            </a:r>
            <a:r>
              <a:rPr lang="en-US" altLang="zh-CN" sz="2800" spc="-6" dirty="0" err="1">
                <a:latin typeface="Times New Roman"/>
                <a:cs typeface="Times New Roman"/>
              </a:rPr>
              <a:t>winsorize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74F333-C744-4327-BBC1-F06F6DBEA0C1}"/>
              </a:ext>
            </a:extLst>
          </p:cNvPr>
          <p:cNvSpPr txBox="1"/>
          <p:nvPr/>
        </p:nvSpPr>
        <p:spPr>
          <a:xfrm>
            <a:off x="1219200" y="40386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summary stats in excel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61A9DB-03AC-47A4-AB83-EF0137B1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36825"/>
            <a:ext cx="782730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9427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780</Words>
  <Application>Microsoft Office PowerPoint</Application>
  <PresentationFormat>全屏显示(4:3)</PresentationFormat>
  <Paragraphs>116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Arial</vt:lpstr>
      <vt:lpstr>Gill Sans MT</vt:lpstr>
      <vt:lpstr>Times New Roman</vt:lpstr>
      <vt:lpstr>Wingdings 2</vt:lpstr>
      <vt:lpstr>1_Default Design</vt:lpstr>
      <vt:lpstr>红利</vt:lpstr>
      <vt:lpstr>Chapter 2.  Statistical Foundations</vt:lpstr>
      <vt:lpstr>oUTLINE</vt:lpstr>
      <vt:lpstr>1 Summary Statistics</vt:lpstr>
      <vt:lpstr>1 Summary Statistics</vt:lpstr>
      <vt:lpstr>1 Summary Statistics</vt:lpstr>
      <vt:lpstr>1 Summary Statistics – Read data</vt:lpstr>
      <vt:lpstr>1 Summary Statistics – Read data</vt:lpstr>
      <vt:lpstr>1 Summary Statistics - Summary</vt:lpstr>
      <vt:lpstr>1 Summary Statistics - winsorize</vt:lpstr>
      <vt:lpstr>1 Summary Statistics - Summary</vt:lpstr>
      <vt:lpstr>1 Summary Statistics</vt:lpstr>
      <vt:lpstr>1 Summary Statistics - correlation</vt:lpstr>
      <vt:lpstr>1 Summary Statistics - correlation</vt:lpstr>
      <vt:lpstr>2.1 Graphics - histogram</vt:lpstr>
      <vt:lpstr>2.1 Graphics - histogram</vt:lpstr>
      <vt:lpstr>2.1 Graphics - density</vt:lpstr>
      <vt:lpstr>2.2 Graphics - Bar</vt:lpstr>
      <vt:lpstr>2.3 Graphics - line </vt:lpstr>
      <vt:lpstr>2.4 Graphics– BAR with line </vt:lpstr>
      <vt:lpstr>2.5 Graphics – Group Comparison </vt:lpstr>
      <vt:lpstr>3 Group Comparison </vt:lpstr>
      <vt:lpstr>3.1 law of large numbers (LLN) </vt:lpstr>
      <vt:lpstr>3.2 central limit theorem (CLT) </vt:lpstr>
      <vt:lpstr>3.3 student-ttest</vt:lpstr>
      <vt:lpstr>3.3 student-ttest</vt:lpstr>
      <vt:lpstr>3.3 student-ttest</vt:lpstr>
      <vt:lpstr>3.3 student-ttest</vt:lpstr>
      <vt:lpstr>3.3 student-ttest</vt:lpstr>
      <vt:lpstr>4 Merge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admin</cp:lastModifiedBy>
  <cp:revision>272</cp:revision>
  <cp:lastPrinted>1601-01-01T00:00:00Z</cp:lastPrinted>
  <dcterms:created xsi:type="dcterms:W3CDTF">2000-08-09T23:59:09Z</dcterms:created>
  <dcterms:modified xsi:type="dcterms:W3CDTF">2023-09-06T05:35:05Z</dcterms:modified>
</cp:coreProperties>
</file>