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1"/>
    <p:sldMasterId id="2147483672" r:id="rId2"/>
  </p:sldMasterIdLst>
  <p:notesMasterIdLst>
    <p:notesMasterId r:id="rId26"/>
  </p:notesMasterIdLst>
  <p:handoutMasterIdLst>
    <p:handoutMasterId r:id="rId27"/>
  </p:handoutMasterIdLst>
  <p:sldIdLst>
    <p:sldId id="296" r:id="rId3"/>
    <p:sldId id="302" r:id="rId4"/>
    <p:sldId id="317" r:id="rId5"/>
    <p:sldId id="309" r:id="rId6"/>
    <p:sldId id="316" r:id="rId7"/>
    <p:sldId id="318" r:id="rId8"/>
    <p:sldId id="319" r:id="rId9"/>
    <p:sldId id="314" r:id="rId10"/>
    <p:sldId id="320" r:id="rId11"/>
    <p:sldId id="315" r:id="rId12"/>
    <p:sldId id="321" r:id="rId13"/>
    <p:sldId id="311" r:id="rId14"/>
    <p:sldId id="322" r:id="rId15"/>
    <p:sldId id="323" r:id="rId16"/>
    <p:sldId id="31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1434"/>
    <a:srgbClr val="FF9966"/>
    <a:srgbClr val="028056"/>
    <a:srgbClr val="0000FF"/>
    <a:srgbClr val="578200"/>
    <a:srgbClr val="007976"/>
    <a:srgbClr val="006666"/>
    <a:srgbClr val="008080"/>
    <a:srgbClr val="088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3" autoAdjust="0"/>
    <p:restoredTop sz="90192" autoAdjust="0"/>
  </p:normalViewPr>
  <p:slideViewPr>
    <p:cSldViewPr>
      <p:cViewPr varScale="1">
        <p:scale>
          <a:sx n="78" d="100"/>
          <a:sy n="78" d="100"/>
        </p:scale>
        <p:origin x="1853" y="58"/>
      </p:cViewPr>
      <p:guideLst>
        <p:guide orient="horz" pos="4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66" d="100"/>
        <a:sy n="66" d="100"/>
      </p:scale>
      <p:origin x="0" y="-2208"/>
    </p:cViewPr>
  </p:sorterViewPr>
  <p:notesViewPr>
    <p:cSldViewPr>
      <p:cViewPr varScale="1">
        <p:scale>
          <a:sx n="62" d="100"/>
          <a:sy n="62" d="100"/>
        </p:scale>
        <p:origin x="-1722" y="-72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1417C3-E1D2-4BAA-A98C-BF7B1A3B34F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3099AF2-BF7D-4C97-8143-4B7F0BDB592E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Summary S</a:t>
          </a:r>
          <a:r>
            <a: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rPr>
            <a:t>tatistics</a:t>
          </a:r>
          <a:endParaRPr lang="zh-C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773654-FD5B-4C24-B754-F112C6FB7417}" type="parTrans" cxnId="{FB37F1A7-A671-4985-BF93-17C38BB32EBF}">
      <dgm:prSet/>
      <dgm:spPr/>
      <dgm:t>
        <a:bodyPr/>
        <a:lstStyle/>
        <a:p>
          <a:endParaRPr lang="zh-CN" altLang="en-US"/>
        </a:p>
      </dgm:t>
    </dgm:pt>
    <dgm:pt modelId="{6C2026B9-5E8D-4222-A5D5-3B8D55C25D7A}" type="sibTrans" cxnId="{FB37F1A7-A671-4985-BF93-17C38BB32EBF}">
      <dgm:prSet/>
      <dgm:spPr/>
      <dgm:t>
        <a:bodyPr/>
        <a:lstStyle/>
        <a:p>
          <a:endParaRPr lang="zh-CN" altLang="en-US"/>
        </a:p>
      </dgm:t>
    </dgm:pt>
    <dgm:pt modelId="{7700860D-D463-46D3-A072-E5E40B02CC1D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Graphics</a:t>
          </a:r>
          <a:endParaRPr lang="zh-C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C63197-D888-4653-83A1-34ECE19E77CE}" type="parTrans" cxnId="{0E842E4B-0872-4424-AA05-6603136B72F1}">
      <dgm:prSet/>
      <dgm:spPr/>
      <dgm:t>
        <a:bodyPr/>
        <a:lstStyle/>
        <a:p>
          <a:endParaRPr lang="zh-CN" altLang="en-US"/>
        </a:p>
      </dgm:t>
    </dgm:pt>
    <dgm:pt modelId="{EDF7D6E1-81D9-4FD1-AC4C-D519C140F390}" type="sibTrans" cxnId="{0E842E4B-0872-4424-AA05-6603136B72F1}">
      <dgm:prSet/>
      <dgm:spPr/>
      <dgm:t>
        <a:bodyPr/>
        <a:lstStyle/>
        <a:p>
          <a:endParaRPr lang="zh-CN" altLang="en-US"/>
        </a:p>
      </dgm:t>
    </dgm:pt>
    <dgm:pt modelId="{D0F4D7E4-1B34-44AF-A2D3-7F1C85ADB154}">
      <dgm:prSet/>
      <dgm:spPr/>
      <dgm:t>
        <a:bodyPr/>
        <a:lstStyle/>
        <a:p>
          <a:r>
            <a: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rPr>
            <a:t>Group Comparison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zh-C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047828-F264-417A-8F7F-1516721048DA}" type="parTrans" cxnId="{D219949B-04D2-48F1-AA10-69CADD0E953F}">
      <dgm:prSet/>
      <dgm:spPr/>
      <dgm:t>
        <a:bodyPr/>
        <a:lstStyle/>
        <a:p>
          <a:endParaRPr lang="zh-CN" altLang="en-US"/>
        </a:p>
      </dgm:t>
    </dgm:pt>
    <dgm:pt modelId="{91284E98-C78E-4FAA-A25C-EF4A0F70911F}" type="sibTrans" cxnId="{D219949B-04D2-48F1-AA10-69CADD0E953F}">
      <dgm:prSet/>
      <dgm:spPr/>
      <dgm:t>
        <a:bodyPr/>
        <a:lstStyle/>
        <a:p>
          <a:endParaRPr lang="zh-CN" altLang="en-US"/>
        </a:p>
      </dgm:t>
    </dgm:pt>
    <dgm:pt modelId="{AAEC4718-7682-4B9C-86A0-2432BD549053}">
      <dgm:prSet/>
      <dgm:spPr/>
      <dgm:t>
        <a:bodyPr/>
        <a:lstStyle/>
        <a:p>
          <a:r>
            <a: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rPr>
            <a:t>Merge</a:t>
          </a:r>
          <a:endParaRPr lang="zh-C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9D0377-4B07-4468-8BC3-063DE2D7299F}" type="parTrans" cxnId="{DEECAD7D-3B49-49EB-9233-B8EEC6323301}">
      <dgm:prSet/>
      <dgm:spPr/>
      <dgm:t>
        <a:bodyPr/>
        <a:lstStyle/>
        <a:p>
          <a:endParaRPr lang="zh-CN" altLang="en-US"/>
        </a:p>
      </dgm:t>
    </dgm:pt>
    <dgm:pt modelId="{5973C726-18F0-495B-9B7B-23B17E9FA127}" type="sibTrans" cxnId="{DEECAD7D-3B49-49EB-9233-B8EEC6323301}">
      <dgm:prSet/>
      <dgm:spPr/>
      <dgm:t>
        <a:bodyPr/>
        <a:lstStyle/>
        <a:p>
          <a:endParaRPr lang="zh-CN" altLang="en-US"/>
        </a:p>
      </dgm:t>
    </dgm:pt>
    <dgm:pt modelId="{3255545B-2379-46C2-AA2F-7572195EF4CD}" type="pres">
      <dgm:prSet presAssocID="{FD1417C3-E1D2-4BAA-A98C-BF7B1A3B34F3}" presName="linearFlow" presStyleCnt="0">
        <dgm:presLayoutVars>
          <dgm:dir/>
          <dgm:resizeHandles val="exact"/>
        </dgm:presLayoutVars>
      </dgm:prSet>
      <dgm:spPr/>
    </dgm:pt>
    <dgm:pt modelId="{8A411C8E-D897-4568-88D7-00B91A4797DA}" type="pres">
      <dgm:prSet presAssocID="{D3099AF2-BF7D-4C97-8143-4B7F0BDB592E}" presName="composite" presStyleCnt="0"/>
      <dgm:spPr/>
    </dgm:pt>
    <dgm:pt modelId="{95B166EC-D4A7-4021-B766-D36AA38B5DFD}" type="pres">
      <dgm:prSet presAssocID="{D3099AF2-BF7D-4C97-8143-4B7F0BDB592E}" presName="imgShp" presStyleLbl="fgImgPlace1" presStyleIdx="0" presStyleCnt="4"/>
      <dgm:spPr/>
    </dgm:pt>
    <dgm:pt modelId="{5D3C0D3C-AB04-4F89-8A03-9D69F76562DB}" type="pres">
      <dgm:prSet presAssocID="{D3099AF2-BF7D-4C97-8143-4B7F0BDB592E}" presName="txShp" presStyleLbl="node1" presStyleIdx="0" presStyleCnt="4">
        <dgm:presLayoutVars>
          <dgm:bulletEnabled val="1"/>
        </dgm:presLayoutVars>
      </dgm:prSet>
      <dgm:spPr/>
    </dgm:pt>
    <dgm:pt modelId="{0DC6E08F-FA30-4CC1-AF3E-890B0364FEAA}" type="pres">
      <dgm:prSet presAssocID="{6C2026B9-5E8D-4222-A5D5-3B8D55C25D7A}" presName="spacing" presStyleCnt="0"/>
      <dgm:spPr/>
    </dgm:pt>
    <dgm:pt modelId="{A630E6B5-352D-4608-82C5-6F568B33AA18}" type="pres">
      <dgm:prSet presAssocID="{7700860D-D463-46D3-A072-E5E40B02CC1D}" presName="composite" presStyleCnt="0"/>
      <dgm:spPr/>
    </dgm:pt>
    <dgm:pt modelId="{41606174-A3AC-4E61-AA5C-CFE8CA7B0B9C}" type="pres">
      <dgm:prSet presAssocID="{7700860D-D463-46D3-A072-E5E40B02CC1D}" presName="imgShp" presStyleLbl="fgImgPlace1" presStyleIdx="1" presStyleCnt="4"/>
      <dgm:spPr/>
    </dgm:pt>
    <dgm:pt modelId="{FEFDB153-789B-48F3-958E-32019C50DDEE}" type="pres">
      <dgm:prSet presAssocID="{7700860D-D463-46D3-A072-E5E40B02CC1D}" presName="txShp" presStyleLbl="node1" presStyleIdx="1" presStyleCnt="4">
        <dgm:presLayoutVars>
          <dgm:bulletEnabled val="1"/>
        </dgm:presLayoutVars>
      </dgm:prSet>
      <dgm:spPr/>
    </dgm:pt>
    <dgm:pt modelId="{E95F7A5D-16A5-495C-A7EC-5D17A6CCC9AE}" type="pres">
      <dgm:prSet presAssocID="{EDF7D6E1-81D9-4FD1-AC4C-D519C140F390}" presName="spacing" presStyleCnt="0"/>
      <dgm:spPr/>
    </dgm:pt>
    <dgm:pt modelId="{11268B21-DA5C-4A08-A561-2934B42DC8CC}" type="pres">
      <dgm:prSet presAssocID="{D0F4D7E4-1B34-44AF-A2D3-7F1C85ADB154}" presName="composite" presStyleCnt="0"/>
      <dgm:spPr/>
    </dgm:pt>
    <dgm:pt modelId="{35E2BDB7-D6B9-4FCC-8AD8-FDE17163C330}" type="pres">
      <dgm:prSet presAssocID="{D0F4D7E4-1B34-44AF-A2D3-7F1C85ADB154}" presName="imgShp" presStyleLbl="fgImgPlace1" presStyleIdx="2" presStyleCnt="4"/>
      <dgm:spPr/>
    </dgm:pt>
    <dgm:pt modelId="{98C50CA3-2E42-42AA-9861-17E40A39FC56}" type="pres">
      <dgm:prSet presAssocID="{D0F4D7E4-1B34-44AF-A2D3-7F1C85ADB154}" presName="txShp" presStyleLbl="node1" presStyleIdx="2" presStyleCnt="4">
        <dgm:presLayoutVars>
          <dgm:bulletEnabled val="1"/>
        </dgm:presLayoutVars>
      </dgm:prSet>
      <dgm:spPr/>
    </dgm:pt>
    <dgm:pt modelId="{A2D215C5-49F9-4EAE-828D-2DD33521A8CB}" type="pres">
      <dgm:prSet presAssocID="{91284E98-C78E-4FAA-A25C-EF4A0F70911F}" presName="spacing" presStyleCnt="0"/>
      <dgm:spPr/>
    </dgm:pt>
    <dgm:pt modelId="{B3C71437-FB5D-4DE4-898D-97B82644C203}" type="pres">
      <dgm:prSet presAssocID="{AAEC4718-7682-4B9C-86A0-2432BD549053}" presName="composite" presStyleCnt="0"/>
      <dgm:spPr/>
    </dgm:pt>
    <dgm:pt modelId="{5F7544D4-EC5A-4A14-A4CD-033B5E77FB9A}" type="pres">
      <dgm:prSet presAssocID="{AAEC4718-7682-4B9C-86A0-2432BD549053}" presName="imgShp" presStyleLbl="fgImgPlace1" presStyleIdx="3" presStyleCnt="4"/>
      <dgm:spPr/>
    </dgm:pt>
    <dgm:pt modelId="{879C21B8-7C82-4856-971C-08B854A0FE7C}" type="pres">
      <dgm:prSet presAssocID="{AAEC4718-7682-4B9C-86A0-2432BD549053}" presName="txShp" presStyleLbl="node1" presStyleIdx="3" presStyleCnt="4">
        <dgm:presLayoutVars>
          <dgm:bulletEnabled val="1"/>
        </dgm:presLayoutVars>
      </dgm:prSet>
      <dgm:spPr/>
    </dgm:pt>
  </dgm:ptLst>
  <dgm:cxnLst>
    <dgm:cxn modelId="{46D82045-62E6-4A95-B7C0-DBFFD960BE93}" type="presOf" srcId="{FD1417C3-E1D2-4BAA-A98C-BF7B1A3B34F3}" destId="{3255545B-2379-46C2-AA2F-7572195EF4CD}" srcOrd="0" destOrd="0" presId="urn:microsoft.com/office/officeart/2005/8/layout/vList3"/>
    <dgm:cxn modelId="{0E842E4B-0872-4424-AA05-6603136B72F1}" srcId="{FD1417C3-E1D2-4BAA-A98C-BF7B1A3B34F3}" destId="{7700860D-D463-46D3-A072-E5E40B02CC1D}" srcOrd="1" destOrd="0" parTransId="{D4C63197-D888-4653-83A1-34ECE19E77CE}" sibTransId="{EDF7D6E1-81D9-4FD1-AC4C-D519C140F390}"/>
    <dgm:cxn modelId="{DEECAD7D-3B49-49EB-9233-B8EEC6323301}" srcId="{FD1417C3-E1D2-4BAA-A98C-BF7B1A3B34F3}" destId="{AAEC4718-7682-4B9C-86A0-2432BD549053}" srcOrd="3" destOrd="0" parTransId="{269D0377-4B07-4468-8BC3-063DE2D7299F}" sibTransId="{5973C726-18F0-495B-9B7B-23B17E9FA127}"/>
    <dgm:cxn modelId="{D219949B-04D2-48F1-AA10-69CADD0E953F}" srcId="{FD1417C3-E1D2-4BAA-A98C-BF7B1A3B34F3}" destId="{D0F4D7E4-1B34-44AF-A2D3-7F1C85ADB154}" srcOrd="2" destOrd="0" parTransId="{6F047828-F264-417A-8F7F-1516721048DA}" sibTransId="{91284E98-C78E-4FAA-A25C-EF4A0F70911F}"/>
    <dgm:cxn modelId="{FB37F1A7-A671-4985-BF93-17C38BB32EBF}" srcId="{FD1417C3-E1D2-4BAA-A98C-BF7B1A3B34F3}" destId="{D3099AF2-BF7D-4C97-8143-4B7F0BDB592E}" srcOrd="0" destOrd="0" parTransId="{83773654-FD5B-4C24-B754-F112C6FB7417}" sibTransId="{6C2026B9-5E8D-4222-A5D5-3B8D55C25D7A}"/>
    <dgm:cxn modelId="{99B878AE-5593-4D3B-8D65-08B68F11B3B2}" type="presOf" srcId="{D3099AF2-BF7D-4C97-8143-4B7F0BDB592E}" destId="{5D3C0D3C-AB04-4F89-8A03-9D69F76562DB}" srcOrd="0" destOrd="0" presId="urn:microsoft.com/office/officeart/2005/8/layout/vList3"/>
    <dgm:cxn modelId="{9CCA8DB5-C063-4135-BD9C-4388B9215EAD}" type="presOf" srcId="{D0F4D7E4-1B34-44AF-A2D3-7F1C85ADB154}" destId="{98C50CA3-2E42-42AA-9861-17E40A39FC56}" srcOrd="0" destOrd="0" presId="urn:microsoft.com/office/officeart/2005/8/layout/vList3"/>
    <dgm:cxn modelId="{BDED55C9-69F0-4B56-8B5F-FD765AF0E3EE}" type="presOf" srcId="{AAEC4718-7682-4B9C-86A0-2432BD549053}" destId="{879C21B8-7C82-4856-971C-08B854A0FE7C}" srcOrd="0" destOrd="0" presId="urn:microsoft.com/office/officeart/2005/8/layout/vList3"/>
    <dgm:cxn modelId="{5E1453ED-F381-4363-807C-72A144D6F04B}" type="presOf" srcId="{7700860D-D463-46D3-A072-E5E40B02CC1D}" destId="{FEFDB153-789B-48F3-958E-32019C50DDEE}" srcOrd="0" destOrd="0" presId="urn:microsoft.com/office/officeart/2005/8/layout/vList3"/>
    <dgm:cxn modelId="{4E9342F3-01BD-4F78-92AB-5281362E1544}" type="presParOf" srcId="{3255545B-2379-46C2-AA2F-7572195EF4CD}" destId="{8A411C8E-D897-4568-88D7-00B91A4797DA}" srcOrd="0" destOrd="0" presId="urn:microsoft.com/office/officeart/2005/8/layout/vList3"/>
    <dgm:cxn modelId="{DE292701-E21A-446D-8313-206481F4B82F}" type="presParOf" srcId="{8A411C8E-D897-4568-88D7-00B91A4797DA}" destId="{95B166EC-D4A7-4021-B766-D36AA38B5DFD}" srcOrd="0" destOrd="0" presId="urn:microsoft.com/office/officeart/2005/8/layout/vList3"/>
    <dgm:cxn modelId="{52417B21-09AA-4D73-BF9F-6DE4EFC47AA4}" type="presParOf" srcId="{8A411C8E-D897-4568-88D7-00B91A4797DA}" destId="{5D3C0D3C-AB04-4F89-8A03-9D69F76562DB}" srcOrd="1" destOrd="0" presId="urn:microsoft.com/office/officeart/2005/8/layout/vList3"/>
    <dgm:cxn modelId="{B4D67C8E-9CD1-4035-87E4-56A248DBF15A}" type="presParOf" srcId="{3255545B-2379-46C2-AA2F-7572195EF4CD}" destId="{0DC6E08F-FA30-4CC1-AF3E-890B0364FEAA}" srcOrd="1" destOrd="0" presId="urn:microsoft.com/office/officeart/2005/8/layout/vList3"/>
    <dgm:cxn modelId="{F02DC54B-A17D-4095-93B4-EB462971430A}" type="presParOf" srcId="{3255545B-2379-46C2-AA2F-7572195EF4CD}" destId="{A630E6B5-352D-4608-82C5-6F568B33AA18}" srcOrd="2" destOrd="0" presId="urn:microsoft.com/office/officeart/2005/8/layout/vList3"/>
    <dgm:cxn modelId="{9C2C7B2F-7162-466E-B568-D2F8C3ADD1AD}" type="presParOf" srcId="{A630E6B5-352D-4608-82C5-6F568B33AA18}" destId="{41606174-A3AC-4E61-AA5C-CFE8CA7B0B9C}" srcOrd="0" destOrd="0" presId="urn:microsoft.com/office/officeart/2005/8/layout/vList3"/>
    <dgm:cxn modelId="{8873D746-EF72-419E-A958-36A9F6F1ABB5}" type="presParOf" srcId="{A630E6B5-352D-4608-82C5-6F568B33AA18}" destId="{FEFDB153-789B-48F3-958E-32019C50DDEE}" srcOrd="1" destOrd="0" presId="urn:microsoft.com/office/officeart/2005/8/layout/vList3"/>
    <dgm:cxn modelId="{92689205-702B-4BAD-9990-668E8702B9C3}" type="presParOf" srcId="{3255545B-2379-46C2-AA2F-7572195EF4CD}" destId="{E95F7A5D-16A5-495C-A7EC-5D17A6CCC9AE}" srcOrd="3" destOrd="0" presId="urn:microsoft.com/office/officeart/2005/8/layout/vList3"/>
    <dgm:cxn modelId="{F8DF38B1-1117-47C3-9331-E15EB4B8BED0}" type="presParOf" srcId="{3255545B-2379-46C2-AA2F-7572195EF4CD}" destId="{11268B21-DA5C-4A08-A561-2934B42DC8CC}" srcOrd="4" destOrd="0" presId="urn:microsoft.com/office/officeart/2005/8/layout/vList3"/>
    <dgm:cxn modelId="{FC9C61F7-8E33-4F45-B463-3E1B241DAD57}" type="presParOf" srcId="{11268B21-DA5C-4A08-A561-2934B42DC8CC}" destId="{35E2BDB7-D6B9-4FCC-8AD8-FDE17163C330}" srcOrd="0" destOrd="0" presId="urn:microsoft.com/office/officeart/2005/8/layout/vList3"/>
    <dgm:cxn modelId="{10ED7CCB-BF6A-43AD-A064-D1B941D99888}" type="presParOf" srcId="{11268B21-DA5C-4A08-A561-2934B42DC8CC}" destId="{98C50CA3-2E42-42AA-9861-17E40A39FC56}" srcOrd="1" destOrd="0" presId="urn:microsoft.com/office/officeart/2005/8/layout/vList3"/>
    <dgm:cxn modelId="{90A9DDFD-13E6-4210-9042-E82C89B3243D}" type="presParOf" srcId="{3255545B-2379-46C2-AA2F-7572195EF4CD}" destId="{A2D215C5-49F9-4EAE-828D-2DD33521A8CB}" srcOrd="5" destOrd="0" presId="urn:microsoft.com/office/officeart/2005/8/layout/vList3"/>
    <dgm:cxn modelId="{72E379A0-1660-4D76-A5F9-F7BA49BE9F32}" type="presParOf" srcId="{3255545B-2379-46C2-AA2F-7572195EF4CD}" destId="{B3C71437-FB5D-4DE4-898D-97B82644C203}" srcOrd="6" destOrd="0" presId="urn:microsoft.com/office/officeart/2005/8/layout/vList3"/>
    <dgm:cxn modelId="{EBA29F0C-6398-4238-AABD-7E586BB4FE37}" type="presParOf" srcId="{B3C71437-FB5D-4DE4-898D-97B82644C203}" destId="{5F7544D4-EC5A-4A14-A4CD-033B5E77FB9A}" srcOrd="0" destOrd="0" presId="urn:microsoft.com/office/officeart/2005/8/layout/vList3"/>
    <dgm:cxn modelId="{47275A60-E49B-4E28-9F88-0D231E7B5D16}" type="presParOf" srcId="{B3C71437-FB5D-4DE4-898D-97B82644C203}" destId="{879C21B8-7C82-4856-971C-08B854A0FE7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C0D3C-AB04-4F89-8A03-9D69F76562DB}">
      <dsp:nvSpPr>
        <dsp:cNvPr id="0" name=""/>
        <dsp:cNvSpPr/>
      </dsp:nvSpPr>
      <dsp:spPr>
        <a:xfrm rot="10800000">
          <a:off x="980196" y="1000"/>
          <a:ext cx="3243072" cy="6533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10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Summary S</a:t>
          </a:r>
          <a:r>
            <a:rPr lang="en-US" altLang="zh-CN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tatistics</a:t>
          </a:r>
          <a:endParaRPr lang="zh-CN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143529" y="1000"/>
        <a:ext cx="3079739" cy="653331"/>
      </dsp:txXfrm>
    </dsp:sp>
    <dsp:sp modelId="{95B166EC-D4A7-4021-B766-D36AA38B5DFD}">
      <dsp:nvSpPr>
        <dsp:cNvPr id="0" name=""/>
        <dsp:cNvSpPr/>
      </dsp:nvSpPr>
      <dsp:spPr>
        <a:xfrm>
          <a:off x="653531" y="1000"/>
          <a:ext cx="653331" cy="65333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DB153-789B-48F3-958E-32019C50DDEE}">
      <dsp:nvSpPr>
        <dsp:cNvPr id="0" name=""/>
        <dsp:cNvSpPr/>
      </dsp:nvSpPr>
      <dsp:spPr>
        <a:xfrm rot="10800000">
          <a:off x="980196" y="849356"/>
          <a:ext cx="3243072" cy="6533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10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Graphics</a:t>
          </a:r>
          <a:endParaRPr lang="zh-CN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143529" y="849356"/>
        <a:ext cx="3079739" cy="653331"/>
      </dsp:txXfrm>
    </dsp:sp>
    <dsp:sp modelId="{41606174-A3AC-4E61-AA5C-CFE8CA7B0B9C}">
      <dsp:nvSpPr>
        <dsp:cNvPr id="0" name=""/>
        <dsp:cNvSpPr/>
      </dsp:nvSpPr>
      <dsp:spPr>
        <a:xfrm>
          <a:off x="653531" y="849356"/>
          <a:ext cx="653331" cy="65333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50CA3-2E42-42AA-9861-17E40A39FC56}">
      <dsp:nvSpPr>
        <dsp:cNvPr id="0" name=""/>
        <dsp:cNvSpPr/>
      </dsp:nvSpPr>
      <dsp:spPr>
        <a:xfrm rot="10800000">
          <a:off x="980196" y="1697712"/>
          <a:ext cx="3243072" cy="6533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10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Group Comparison</a:t>
          </a: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zh-CN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143529" y="1697712"/>
        <a:ext cx="3079739" cy="653331"/>
      </dsp:txXfrm>
    </dsp:sp>
    <dsp:sp modelId="{35E2BDB7-D6B9-4FCC-8AD8-FDE17163C330}">
      <dsp:nvSpPr>
        <dsp:cNvPr id="0" name=""/>
        <dsp:cNvSpPr/>
      </dsp:nvSpPr>
      <dsp:spPr>
        <a:xfrm>
          <a:off x="653531" y="1697712"/>
          <a:ext cx="653331" cy="65333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C21B8-7C82-4856-971C-08B854A0FE7C}">
      <dsp:nvSpPr>
        <dsp:cNvPr id="0" name=""/>
        <dsp:cNvSpPr/>
      </dsp:nvSpPr>
      <dsp:spPr>
        <a:xfrm rot="10800000">
          <a:off x="980196" y="2546068"/>
          <a:ext cx="3243072" cy="6533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101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Merge</a:t>
          </a:r>
          <a:endParaRPr lang="zh-CN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143529" y="2546068"/>
        <a:ext cx="3079739" cy="653331"/>
      </dsp:txXfrm>
    </dsp:sp>
    <dsp:sp modelId="{5F7544D4-EC5A-4A14-A4CD-033B5E77FB9A}">
      <dsp:nvSpPr>
        <dsp:cNvPr id="0" name=""/>
        <dsp:cNvSpPr/>
      </dsp:nvSpPr>
      <dsp:spPr>
        <a:xfrm>
          <a:off x="653531" y="2546068"/>
          <a:ext cx="653331" cy="65333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70022B2-33E1-40B9-B46F-828D6595E5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464BBDC-DDEF-46D3-BC98-2793589A4F7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40EB7707-39E5-44DF-AA09-AEC4FE0B320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71ADF1EE-756D-4F24-9227-1852EE6018D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A90A7BE-154C-48F2-94A6-0CFCF5F608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2E6666B-0090-4817-8934-E26DD62E3E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08E5968-8C19-4398-A29A-A033E166BC3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3F4ADD7-99D7-4CC6-AEDD-99708FF3AE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0B8B298C-4E44-4304-8DBB-5C4649848B4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686300"/>
            <a:ext cx="4938713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B168322D-279D-490F-829D-EEF6A33EA8B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7F1106D8-4120-4E9C-95AA-EB5D940E6F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3.</a:t>
            </a:r>
            <a:fld id="{04E07B0F-2993-4E3B-9ACD-E1A42C526BB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</a:t>
            </a:r>
            <a:fld id="{04E07B0F-2993-4E3B-9ACD-E1A42C526BB1}" type="slidenum">
              <a:rPr lang="en-US" altLang="zh-CN" smtClean="0"/>
              <a:pPr>
                <a:defRPr/>
              </a:pPr>
              <a:t>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8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3.</a:t>
            </a:r>
            <a:fld id="{04E07B0F-2993-4E3B-9ACD-E1A42C526BB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54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5F7B9FC-308E-4EED-9694-8B2B9679C5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C3027A-9D2A-4BAA-B239-0E139D761A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1C69A76-E36E-4204-9E49-1B39B5CE26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770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650580F-0FC5-421C-A7AF-81B61797A6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474D72B-D1D2-4DF4-AD82-9F101AC919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C0081DD-3C85-49CA-8FC1-4AE4D916DF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456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274638"/>
            <a:ext cx="1817687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16050" y="274638"/>
            <a:ext cx="5300663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9E026F2-B38B-417F-B5E2-5A5BCFD1B9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C17661E-E36A-4BA9-B0E2-E55CE737F6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360FF63-5223-4F16-AE77-48ED3081A2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3951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050" y="274638"/>
            <a:ext cx="725646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16050" y="1600200"/>
            <a:ext cx="7270750" cy="45243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0234B0B-D158-40A3-B3B1-ABBE9AFFAD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273FED-B8FD-4B98-BF96-3062E98F9A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3DC4A31-AB51-40B9-8A6E-A0576D4307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394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2CBC056D-C482-4F14-9D39-D4D3D9CDD178}"/>
              </a:ext>
            </a:extLst>
          </p:cNvPr>
          <p:cNvSpPr/>
          <p:nvPr/>
        </p:nvSpPr>
        <p:spPr>
          <a:xfrm>
            <a:off x="447675" y="3086100"/>
            <a:ext cx="8240713" cy="3305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D489756-2445-47DE-9EC0-EC2FF6EB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FF94A8D-9F81-4DFD-B7DF-82819DF1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852E77-96DC-4E6A-B5D3-99550931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52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D97792E0-192A-4AEA-9C90-E7D25F899B78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D5E4BF-64A1-419B-8190-DBB43B89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A38356-935C-4060-859C-5C3477FD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29659B-A8F4-4FE3-8859-CEC93865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160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E00D5C6-FDE9-4532-81A1-180954C4C5EC}"/>
              </a:ext>
            </a:extLst>
          </p:cNvPr>
          <p:cNvSpPr>
            <a:spLocks noChangeAspect="1"/>
          </p:cNvSpPr>
          <p:nvPr/>
        </p:nvSpPr>
        <p:spPr>
          <a:xfrm>
            <a:off x="452438" y="5141913"/>
            <a:ext cx="8239125" cy="12588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/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107DC5A-AC3F-4700-9EAE-6B35D3AD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AF94601-3CAE-4801-8348-A75F43152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42C29D-6BA2-4B2C-B890-A1B30DCF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210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4914D0A-4D72-4CE8-8DAE-DBC3D03BC4F4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82730E0-3ECD-4E39-A011-715DA685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F562C41-65B9-4325-9935-ADDEDA70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08B5E9A-78A6-465B-BD4B-38B51282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923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A74C80F-A925-4B7D-8F0C-686724C7F35F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D836AD89-11CD-48B1-BC75-4B598BD8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513CD1B2-CC7F-46F4-9642-BE477189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9ED2359A-48E3-4871-8ED1-65672CD0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308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43377B40-E7A1-43D8-BCDC-B6F48E9316FB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442B4D78-1107-4286-A81F-F82D06A0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59E98F5-1B7D-47BF-834F-4B9B7F91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5F2627B-66F7-41C2-A320-E93BCA7A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301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400B4D6-3085-4240-9E01-98FB4DB6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C611F8E-17AE-4591-BDFB-E40A7349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327149F-D758-4EB8-B472-708AFE79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822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837D41D-891E-472C-93CE-63844A09EF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73347ED-D0F7-479D-8FD6-56395CE168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ED73703-9E07-4D26-8E1A-7C3DB62E82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513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BE23B00C-A3E2-4082-9681-CCEFE4F58279}"/>
              </a:ext>
            </a:extLst>
          </p:cNvPr>
          <p:cNvSpPr>
            <a:spLocks noChangeAspect="1"/>
          </p:cNvSpPr>
          <p:nvPr/>
        </p:nvSpPr>
        <p:spPr>
          <a:xfrm>
            <a:off x="452438" y="5141913"/>
            <a:ext cx="8239125" cy="12747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038DE053-B430-439D-A047-556344AB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53651E1-80F1-48B8-8AE3-BFF48415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904AC38-5ED9-486D-B291-F7DD38A3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5814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/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6C8733C-09D3-4376-98E5-1B0C54BF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7573369-5F43-419C-A089-F2FB3919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E6C0D8-1176-445D-8AB3-E339C6E3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64260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7A13D59-51C9-495C-90F7-72CB9EB3899A}"/>
              </a:ext>
            </a:extLst>
          </p:cNvPr>
          <p:cNvSpPr>
            <a:spLocks noChangeAspect="1"/>
          </p:cNvSpPr>
          <p:nvPr/>
        </p:nvSpPr>
        <p:spPr>
          <a:xfrm>
            <a:off x="447675" y="600075"/>
            <a:ext cx="8239125" cy="1258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59429DD-4D52-4E56-ADBB-41A084F5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7C377A0-61BA-4EF3-914A-B6C9AF08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621B6D-207B-4C48-B461-5784BC2AB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99984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A0266BF3-4818-4D48-A8C5-94D09D8EA461}"/>
              </a:ext>
            </a:extLst>
          </p:cNvPr>
          <p:cNvSpPr>
            <a:spLocks noChangeAspect="1"/>
          </p:cNvSpPr>
          <p:nvPr/>
        </p:nvSpPr>
        <p:spPr>
          <a:xfrm>
            <a:off x="6629400" y="600075"/>
            <a:ext cx="2057400" cy="5816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74F917-976F-44C1-ABE7-7FA61DB8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5288" y="5956300"/>
            <a:ext cx="947737" cy="365125"/>
          </a:xfrm>
        </p:spPr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096EEB-181A-41EA-B6E1-D03ECAE3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025" y="5951538"/>
            <a:ext cx="5922963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C39067B-680B-499D-B9E0-2980C56D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F296B"/>
                </a:solidFill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889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6050" y="274638"/>
            <a:ext cx="725646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416050" y="1600200"/>
            <a:ext cx="7270750" cy="4524375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ECF1ACB-EF73-4D5F-ADE4-24ED176697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2F0BD2C-25F2-4630-AE6E-882A09BD6B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0481264-CF57-4579-8722-FBCA19A15E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55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C63E6E6-A5A8-4BA6-B4FB-E78D88425E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C5B9430-C6C6-48D9-9EF0-E199E12431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553D4E4-BD2E-49C2-A66C-9370BBFEF9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94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16050" y="1600200"/>
            <a:ext cx="3559175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7625" y="1600200"/>
            <a:ext cx="3559175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84E11B-B7F8-49E1-B38B-1FE46BABF9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36C2F1-1F87-4F26-B221-DC99E5D9AE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45822FD-7724-4F86-A018-325A277236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164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39A82F6-AB05-438B-96F6-3A9C0470C2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FBF094A-DC10-4579-9193-D8C4F71E04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E9E1FC7-BA88-4DE9-9F7A-30ADDB5F7A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47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3843F67-37B3-4368-B1C3-5F94167325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4C1B649-6B44-4A40-9377-DB8E8CFBA1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E94A941-59D6-4FB0-AFD4-3E2F61B376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2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E84359B-BA9E-4806-8894-3D14FC81BC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DD8386D-BB94-4497-A13E-CF892BC32A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4959231-951D-4089-BD6B-3D82587BC0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53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1CB249-0040-4A7E-8EA2-2577F02A1A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B81406-E36E-40D4-BB14-2D8DF3A3F1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0EAFCBB-70C9-4729-8665-BD5D5C5743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35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92F9CE-A8A0-4442-8C8B-76AE0FED18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B114AA-496D-4749-806B-70E91CAB61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8DBA757-C7A4-4CC1-A3E1-252993C553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906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ACC2C7E7-5E37-4C44-A328-EF05A1759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16050" y="274638"/>
            <a:ext cx="72564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D3A67DC5-3B7A-4324-A5A3-90117C04D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16050" y="1600200"/>
            <a:ext cx="72707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F2F76EE5-B753-4CA7-8C3D-1B8C2F7A90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39270" name="Rectangle 6">
            <a:extLst>
              <a:ext uri="{FF2B5EF4-FFF2-40B4-BE49-F238E27FC236}">
                <a16:creationId xmlns:a16="http://schemas.microsoft.com/office/drawing/2014/main" id="{46475401-FE71-4C79-9F34-06453E1C50F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39271" name="Rectangle 7">
            <a:extLst>
              <a:ext uri="{FF2B5EF4-FFF2-40B4-BE49-F238E27FC236}">
                <a16:creationId xmlns:a16="http://schemas.microsoft.com/office/drawing/2014/main" id="{9DDCCC86-DBEA-45EF-B796-4489F4E6F4F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4538" indent="-287338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30D3B-1C83-4031-AD79-A191AB01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687388"/>
            <a:ext cx="7989888" cy="10826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BD8AA193-AA6B-4235-B45A-39BF5DFFD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81025" y="2227263"/>
            <a:ext cx="7989888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7727F-4BE9-47E3-8546-90622D93C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425" y="595630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2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68425-6CC8-4B02-A528-AACF0DA39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025" y="5951538"/>
            <a:ext cx="48704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chemeClr val="accent2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933CE-BDF2-42D1-9ED7-C8CB3D407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975" y="5956300"/>
            <a:ext cx="76993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2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7B9FE2-6DCF-4549-9BD9-5FCE61EA9967}"/>
              </a:ext>
            </a:extLst>
          </p:cNvPr>
          <p:cNvSpPr/>
          <p:nvPr/>
        </p:nvSpPr>
        <p:spPr>
          <a:xfrm>
            <a:off x="447675" y="441325"/>
            <a:ext cx="2720975" cy="107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2CB035-AFB5-4665-8B10-C6C75139940D}"/>
              </a:ext>
            </a:extLst>
          </p:cNvPr>
          <p:cNvSpPr/>
          <p:nvPr/>
        </p:nvSpPr>
        <p:spPr>
          <a:xfrm>
            <a:off x="5975350" y="441325"/>
            <a:ext cx="2711450" cy="10795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4B9003-F541-4DDD-BFC3-AC0C55062888}"/>
              </a:ext>
            </a:extLst>
          </p:cNvPr>
          <p:cNvSpPr/>
          <p:nvPr/>
        </p:nvSpPr>
        <p:spPr>
          <a:xfrm>
            <a:off x="3216275" y="441325"/>
            <a:ext cx="2711450" cy="1079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07" r:id="rId7"/>
    <p:sldLayoutId id="2147483715" r:id="rId8"/>
    <p:sldLayoutId id="2147483708" r:id="rId9"/>
    <p:sldLayoutId id="2147483716" r:id="rId10"/>
    <p:sldLayoutId id="2147483717" r:id="rId11"/>
    <p:sldLayoutId id="2147483718" r:id="rId12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2800" kern="1200" cap="all">
          <a:solidFill>
            <a:schemeClr val="bg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Gill Sans MT" panose="020B0502020104020203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800" indent="-304800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82" charset="2"/>
        <a:buChar char=""/>
        <a:defRPr kern="1200">
          <a:solidFill>
            <a:schemeClr val="tx2"/>
          </a:solidFill>
          <a:latin typeface="+mn-lt"/>
          <a:ea typeface="+mn-ea"/>
          <a:cs typeface="+mn-cs"/>
        </a:defRPr>
      </a:lvl1pPr>
      <a:lvl2pPr marL="628650" indent="-304800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82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8525" indent="-269875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82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425" indent="-233363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82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788" indent="-233363" algn="l" defTabSz="457200" rtl="0" fontAlgn="base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82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ritannica.com/topic/Guinness" TargetMode="External"/><Relationship Id="rId3" Type="http://schemas.openxmlformats.org/officeDocument/2006/relationships/hyperlink" Target="https://www.merriam-webster.com/dictionary/hypotheses" TargetMode="External"/><Relationship Id="rId7" Type="http://schemas.openxmlformats.org/officeDocument/2006/relationships/hyperlink" Target="https://www.britannica.com/topic/standard-deviation" TargetMode="External"/><Relationship Id="rId2" Type="http://schemas.openxmlformats.org/officeDocument/2006/relationships/hyperlink" Target="https://www.britannica.com/science/statistics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britannica.com/topic/normal-distribution" TargetMode="External"/><Relationship Id="rId5" Type="http://schemas.openxmlformats.org/officeDocument/2006/relationships/hyperlink" Target="https://www.britannica.com/science/sampling-statistics" TargetMode="External"/><Relationship Id="rId4" Type="http://schemas.openxmlformats.org/officeDocument/2006/relationships/hyperlink" Target="https://www.britannica.com/science/mean" TargetMode="External"/><Relationship Id="rId9" Type="http://schemas.openxmlformats.org/officeDocument/2006/relationships/hyperlink" Target="https://www.britannica.com/place/Dubli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eorem" TargetMode="External"/><Relationship Id="rId2" Type="http://schemas.openxmlformats.org/officeDocument/2006/relationships/hyperlink" Target="https://en.wikipedia.org/wiki/Probability_theory" TargetMode="Externa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hyperlink" Target="https://en.wikipedia.org/wiki/Expected_value" TargetMode="External"/><Relationship Id="rId4" Type="http://schemas.openxmlformats.org/officeDocument/2006/relationships/hyperlink" Target="https://en.wikipedia.org/wiki/Averag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6C731E8-2371-4312-B63C-195E8B89A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025" y="1081088"/>
            <a:ext cx="7989888" cy="1447800"/>
          </a:xfrm>
        </p:spPr>
        <p:txBody>
          <a:bodyPr>
            <a:normAutofit/>
          </a:bodyPr>
          <a:lstStyle/>
          <a:p>
            <a:pPr defTabSz="440279" fontAlgn="auto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2.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Foundations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2D07485-8F8C-4CD4-BDAB-0CE0C51A6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360" y="796132"/>
            <a:ext cx="7989888" cy="569912"/>
          </a:xfrm>
        </p:spPr>
        <p:txBody>
          <a:bodyPr rtlCol="0">
            <a:normAutofit/>
          </a:bodyPr>
          <a:lstStyle/>
          <a:p>
            <a:pPr defTabSz="440279" fontAlgn="auto">
              <a:spcAft>
                <a:spcPts val="578"/>
              </a:spcAft>
              <a:buFont typeface="Wingdings 2" panose="05020102010507070707" pitchFamily="18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Econometrics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6" name="文本框 5">
            <a:extLst>
              <a:ext uri="{FF2B5EF4-FFF2-40B4-BE49-F238E27FC236}">
                <a16:creationId xmlns:a16="http://schemas.microsoft.com/office/drawing/2014/main" id="{F5AE09BA-607F-41AD-A235-19F778E68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3429000"/>
            <a:ext cx="7705725" cy="173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eaLnBrk="1" hangingPunct="1">
              <a:defRPr/>
            </a:pPr>
            <a:endParaRPr lang="en-US" altLang="zh-CN" sz="2667" dirty="0">
              <a:solidFill>
                <a:schemeClr val="bg1"/>
              </a:solidFill>
            </a:endParaRPr>
          </a:p>
          <a:p>
            <a:pPr algn="ctr" eaLnBrk="1" hangingPunct="1">
              <a:defRPr/>
            </a:pPr>
            <a:r>
              <a:rPr lang="en-US" altLang="zh-CN" sz="2667" dirty="0">
                <a:solidFill>
                  <a:schemeClr val="bg1"/>
                </a:solidFill>
              </a:rPr>
              <a:t>Department of financial engineering</a:t>
            </a:r>
          </a:p>
          <a:p>
            <a:pPr algn="ctr" eaLnBrk="1" hangingPunct="1">
              <a:defRPr/>
            </a:pPr>
            <a:r>
              <a:rPr lang="en-US" altLang="zh-CN" sz="2667" dirty="0" err="1">
                <a:solidFill>
                  <a:schemeClr val="bg1"/>
                </a:solidFill>
              </a:rPr>
              <a:t>Zhongnan</a:t>
            </a:r>
            <a:r>
              <a:rPr lang="en-US" altLang="zh-CN" sz="2667" dirty="0">
                <a:solidFill>
                  <a:schemeClr val="bg1"/>
                </a:solidFill>
              </a:rPr>
              <a:t> university of economics and law</a:t>
            </a:r>
          </a:p>
          <a:p>
            <a:pPr algn="ctr" eaLnBrk="1" hangingPunct="1">
              <a:defRPr/>
            </a:pPr>
            <a:r>
              <a:rPr lang="en-US" altLang="zh-CN" sz="2667" dirty="0">
                <a:solidFill>
                  <a:schemeClr val="bg1"/>
                </a:solidFill>
              </a:rPr>
              <a:t>Xu </a:t>
            </a:r>
            <a:r>
              <a:rPr lang="en-US" altLang="zh-CN" sz="2667" dirty="0" err="1">
                <a:solidFill>
                  <a:schemeClr val="bg1"/>
                </a:solidFill>
              </a:rPr>
              <a:t>Yonghao</a:t>
            </a:r>
            <a:r>
              <a:rPr lang="en-US" altLang="zh-CN" sz="2667">
                <a:solidFill>
                  <a:schemeClr val="bg1"/>
                </a:solidFill>
              </a:rPr>
              <a:t> </a:t>
            </a:r>
            <a:endParaRPr lang="en-US" altLang="zh-CN" sz="2667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spc="-6" dirty="0">
                <a:latin typeface="Times New Roman"/>
                <a:cs typeface="Times New Roman"/>
              </a:rPr>
              <a:t>2</a:t>
            </a:r>
            <a:r>
              <a:rPr lang="en-US" altLang="zh-CN" spc="-6" dirty="0">
                <a:latin typeface="Times New Roman"/>
                <a:cs typeface="Times New Roman"/>
              </a:rPr>
              <a:t>.1</a:t>
            </a:r>
            <a:r>
              <a:rPr lang="en-US" altLang="zh-CN" sz="2800" spc="-6" dirty="0"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 - density</a:t>
            </a:r>
            <a:endParaRPr lang="en-US" altLang="zh-CN" sz="2800" spc="-6" dirty="0">
              <a:latin typeface="Times New Roman"/>
              <a:cs typeface="Times New Roman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84C3A2-10D8-4791-B19C-915235224CE0}"/>
              </a:ext>
            </a:extLst>
          </p:cNvPr>
          <p:cNvSpPr txBox="1"/>
          <p:nvPr/>
        </p:nvSpPr>
        <p:spPr>
          <a:xfrm>
            <a:off x="705643" y="1981200"/>
            <a:ext cx="77327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density plot is </a:t>
            </a:r>
            <a:r>
              <a:rPr lang="en-US" altLang="zh-C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representation of the distribution of a numeric variable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It uses a kernel density estimate to show the probability density function of the variable (see more).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FF5C46-05E8-4DEF-841C-92F8054A0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048000"/>
            <a:ext cx="548571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0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spc="-6" dirty="0">
                <a:latin typeface="Times New Roman"/>
                <a:cs typeface="Times New Roman"/>
              </a:rPr>
              <a:t>2</a:t>
            </a:r>
            <a:r>
              <a:rPr lang="en-US" altLang="zh-CN" spc="-6" dirty="0">
                <a:latin typeface="Times New Roman"/>
                <a:cs typeface="Times New Roman"/>
              </a:rPr>
              <a:t>.2</a:t>
            </a:r>
            <a:r>
              <a:rPr lang="en-US" altLang="zh-CN" sz="2800" spc="-6" dirty="0"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 - Bar</a:t>
            </a:r>
            <a:endParaRPr lang="en-US" altLang="zh-CN" sz="2800" spc="-6" dirty="0">
              <a:latin typeface="Times New Roman"/>
              <a:cs typeface="Times New Roman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7E838D-28E6-4B4B-9F1B-93DE0AAAB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86000"/>
            <a:ext cx="4939682" cy="36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77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spc="-6" dirty="0">
                <a:latin typeface="Times New Roman"/>
                <a:cs typeface="Times New Roman"/>
              </a:rPr>
              <a:t>2</a:t>
            </a:r>
            <a:r>
              <a:rPr lang="en-US" altLang="zh-CN" spc="-6" dirty="0">
                <a:latin typeface="Times New Roman"/>
                <a:cs typeface="Times New Roman"/>
              </a:rPr>
              <a:t>.</a:t>
            </a:r>
            <a:r>
              <a:rPr lang="en-US" altLang="zh-CN" sz="2800" spc="-6" dirty="0">
                <a:latin typeface="Times New Roman"/>
                <a:cs typeface="Times New Roman"/>
              </a:rPr>
              <a:t>3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 - line </a:t>
            </a:r>
            <a:endParaRPr lang="en-US" altLang="zh-CN" sz="2800" spc="-6" dirty="0">
              <a:latin typeface="Times New Roman"/>
              <a:cs typeface="Times New Roman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91C660-ABF5-4038-A712-CA66B662D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86000"/>
            <a:ext cx="5003174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spc="-6" dirty="0">
                <a:latin typeface="Times New Roman"/>
                <a:cs typeface="Times New Roman"/>
              </a:rPr>
              <a:t>2.4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Graphics– BAR with line </a:t>
            </a:r>
            <a:endParaRPr lang="en-US" altLang="zh-CN" sz="2800" spc="-6" dirty="0">
              <a:latin typeface="Times New Roman"/>
              <a:cs typeface="Times New Roman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7FD994-FAEE-4FD4-8DCA-5D48254C8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159" y="2286000"/>
            <a:ext cx="4939682" cy="3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19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spc="-6" dirty="0">
                <a:latin typeface="Times New Roman"/>
                <a:cs typeface="Times New Roman"/>
              </a:rPr>
              <a:t>2.5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 – Group Comparison </a:t>
            </a:r>
            <a:endParaRPr lang="en-US" altLang="zh-CN" sz="2800" spc="-6" dirty="0">
              <a:latin typeface="Times New Roman"/>
              <a:cs typeface="Times New Roman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CAFDD8-B4F8-4DB1-A189-1AAC40593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254" y="2362200"/>
            <a:ext cx="4863492" cy="34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75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spc="-6" dirty="0">
                <a:latin typeface="Times New Roman"/>
                <a:cs typeface="Times New Roman"/>
              </a:rPr>
              <a:t>3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Comparison </a:t>
            </a:r>
            <a:endParaRPr lang="en-US" altLang="zh-CN" sz="2800" spc="-6" dirty="0">
              <a:latin typeface="Times New Roman"/>
              <a:cs typeface="Times New Roman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77776A-FB1C-422D-AB2F-63852949A446}"/>
              </a:ext>
            </a:extLst>
          </p:cNvPr>
          <p:cNvSpPr txBox="1"/>
          <p:nvPr/>
        </p:nvSpPr>
        <p:spPr>
          <a:xfrm>
            <a:off x="990600" y="2133600"/>
            <a:ext cx="6934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Student’s t-test, in 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statistics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method of testing 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hypotheses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about the 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mean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a small 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sample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drawn from a 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normally distributed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population when the population </a:t>
            </a:r>
            <a:r>
              <a:rPr lang="en-US" altLang="zh-CN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standard deviation</a:t>
            </a:r>
            <a:r>
              <a:rPr lang="en-US" altLang="zh-C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unknown.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F60065-9127-41CD-8114-F41640A04572}"/>
              </a:ext>
            </a:extLst>
          </p:cNvPr>
          <p:cNvSpPr txBox="1"/>
          <p:nvPr/>
        </p:nvSpPr>
        <p:spPr>
          <a:xfrm>
            <a:off x="457200" y="3505200"/>
            <a:ext cx="8458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1908 William Sealy </a:t>
            </a:r>
            <a:r>
              <a:rPr lang="en-US" altLang="zh-CN" b="0" i="0" dirty="0" err="1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Gosset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 Englishman publishing under the pseudonym Student, developed the </a:t>
            </a:r>
            <a:r>
              <a:rPr lang="en-US" altLang="zh-CN" b="0" i="1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-test and </a:t>
            </a:r>
            <a:r>
              <a:rPr lang="en-US" altLang="zh-CN" b="0" i="1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distribution. (</a:t>
            </a:r>
            <a:r>
              <a:rPr lang="en-US" altLang="zh-CN" b="0" i="0" dirty="0" err="1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Gosset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worked at the </a:t>
            </a:r>
            <a:r>
              <a:rPr lang="en-US" altLang="zh-CN" b="0" i="0" u="none" strike="noStrike" dirty="0">
                <a:solidFill>
                  <a:srgbClr val="1459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Guinness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brewery in </a:t>
            </a:r>
            <a:r>
              <a:rPr lang="en-US" altLang="zh-CN" b="0" i="0" u="none" strike="noStrike" dirty="0">
                <a:solidFill>
                  <a:srgbClr val="1459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Dublin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found that existing statistical techniques using large samples were not useful for the small sample sizes that he encountered in his work.) The </a:t>
            </a:r>
            <a:r>
              <a:rPr lang="en-US" altLang="zh-CN" b="0" i="1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distribution is a family of curves in which the number of degrees of freedom (the number of independent observations in the sample minus one) specifies a particular curve. As the sample size (and thus the degrees of freedom) increases, the </a:t>
            </a:r>
            <a:r>
              <a:rPr lang="en-US" altLang="zh-CN" b="0" i="1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distribution approaches the bell shape of the standard </a:t>
            </a:r>
            <a:r>
              <a:rPr lang="en-US" altLang="zh-CN" b="0" i="0" u="none" strike="noStrike" dirty="0">
                <a:solidFill>
                  <a:srgbClr val="14599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normal distribution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In practice, for tests involving the mean of a sample of size greater than 30, the normal distribution is usually applied.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08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b="1" spc="-6" dirty="0">
                <a:latin typeface="Times New Roman"/>
                <a:cs typeface="Times New Roman"/>
              </a:rPr>
              <a:t>3.1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 of large numbers (LLN) </a:t>
            </a:r>
            <a:endParaRPr lang="en-US" altLang="zh-CN" sz="2800" b="1" spc="-6" dirty="0">
              <a:latin typeface="Times New Roman"/>
              <a:cs typeface="Times New Roman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24CB34-C253-4107-8F24-E2B1ADD939F6}"/>
              </a:ext>
            </a:extLst>
          </p:cNvPr>
          <p:cNvSpPr txBox="1"/>
          <p:nvPr/>
        </p:nvSpPr>
        <p:spPr>
          <a:xfrm>
            <a:off x="581025" y="2057400"/>
            <a:ext cx="8229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US" altLang="zh-C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Probability theory"/>
              </a:rPr>
              <a:t>probability theory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the </a:t>
            </a:r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law of large numbers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LLN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 </a:t>
            </a:r>
            <a:r>
              <a:rPr lang="en-US" altLang="zh-C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Theorem"/>
              </a:rPr>
              <a:t>theorem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describes the result of performing the same experiment a large number of times. According to the law, the </a:t>
            </a:r>
            <a:r>
              <a:rPr lang="en-US" altLang="zh-C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Average"/>
              </a:rPr>
              <a:t>average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the results obtained from a large number of trials should be close to the </a:t>
            </a:r>
            <a:r>
              <a:rPr lang="en-US" altLang="zh-CN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Expected value"/>
              </a:rPr>
              <a:t>expected value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tends to become closer to the expected value as more trials are performed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0C6AA6-AAA6-4A5B-A3F1-163A7125ED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4044824"/>
            <a:ext cx="7924800" cy="114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66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b="1" spc="-6" dirty="0">
                <a:latin typeface="Times New Roman"/>
                <a:cs typeface="Times New Roman"/>
              </a:rPr>
              <a:t>3.2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limit theorem (CLT) </a:t>
            </a:r>
            <a:endParaRPr lang="en-US" altLang="zh-CN" sz="2800" b="1" spc="-6" dirty="0">
              <a:latin typeface="Times New Roman"/>
              <a:cs typeface="Times New Roman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24CB34-C253-4107-8F24-E2B1ADD939F6}"/>
              </a:ext>
            </a:extLst>
          </p:cNvPr>
          <p:cNvSpPr txBox="1"/>
          <p:nvPr/>
        </p:nvSpPr>
        <p:spPr>
          <a:xfrm>
            <a:off x="581025" y="2057400"/>
            <a:ext cx="822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probability theory, the central limit theorem (CLT) establishes that, in many situations, when independent random variables are summed up, their properly normalized sum tends toward a normal distribution even if the original variables themselves are not normally distributed.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C49A4AB-C98E-4B6F-8C5D-5B433E15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733800"/>
            <a:ext cx="8382000" cy="115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87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b="1" spc="-6" dirty="0">
                <a:latin typeface="Times New Roman"/>
                <a:cs typeface="Times New Roman"/>
              </a:rPr>
              <a:t>3.3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student-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ttest</a:t>
            </a:r>
            <a:endParaRPr lang="en-US" altLang="zh-CN" sz="2800" b="1" spc="-6" dirty="0">
              <a:latin typeface="Times New Roman"/>
              <a:cs typeface="Times New Roman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35779A-C697-4D42-99B4-8B42743C1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94" y="2539388"/>
            <a:ext cx="7913688" cy="12195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55B84B-6926-4A59-9559-949EB9D10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94" y="4187037"/>
            <a:ext cx="7913688" cy="34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28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b="1" spc="-6" dirty="0">
                <a:latin typeface="Times New Roman"/>
                <a:cs typeface="Times New Roman"/>
              </a:rPr>
              <a:t>3.3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student-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ttest</a:t>
            </a:r>
            <a:endParaRPr lang="en-US" altLang="zh-CN" sz="2800" b="1" spc="-6" dirty="0">
              <a:latin typeface="Times New Roman"/>
              <a:cs typeface="Times New Roman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12F70E-72ED-4AF9-9DC7-AB6A4F0A1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3600"/>
            <a:ext cx="7772400" cy="370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5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-5" dirty="0" err="1"/>
              <a:t>oUTLINE</a:t>
            </a:r>
            <a:endParaRPr lang="zh-CN" altLang="en-US" dirty="0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DB8E432-46FD-4C2B-9E85-416C64BC2A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666845"/>
              </p:ext>
            </p:extLst>
          </p:nvPr>
        </p:nvGraphicFramePr>
        <p:xfrm>
          <a:off x="2286000" y="2514600"/>
          <a:ext cx="48768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7337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b="1" spc="-6" dirty="0">
                <a:latin typeface="Times New Roman"/>
                <a:cs typeface="Times New Roman"/>
              </a:rPr>
              <a:t>3.3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student-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ttest</a:t>
            </a:r>
            <a:endParaRPr lang="en-US" altLang="zh-CN" sz="2800" b="1" spc="-6" dirty="0">
              <a:latin typeface="Times New Roman"/>
              <a:cs typeface="Times New Roman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4B5EFB-453A-4D3D-BD73-431CCCD04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09800"/>
            <a:ext cx="8458200" cy="378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15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b="1" spc="-6" dirty="0">
                <a:latin typeface="Times New Roman"/>
                <a:cs typeface="Times New Roman"/>
              </a:rPr>
              <a:t>3.3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student-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ttest</a:t>
            </a:r>
            <a:endParaRPr lang="en-US" altLang="zh-CN" sz="2800" b="1" spc="-6" dirty="0">
              <a:latin typeface="Times New Roman"/>
              <a:cs typeface="Times New Roman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7947EE-2D35-480E-923D-3CFC41DFF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05000"/>
            <a:ext cx="3810000" cy="468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5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b="1" spc="-6" dirty="0">
                <a:latin typeface="Times New Roman"/>
                <a:cs typeface="Times New Roman"/>
              </a:rPr>
              <a:t>3.3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student-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ttest</a:t>
            </a:r>
            <a:endParaRPr lang="en-US" altLang="zh-CN" sz="2800" b="1" spc="-6" dirty="0">
              <a:latin typeface="Times New Roman"/>
              <a:cs typeface="Times New Roman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D982B8-6410-4E8A-84DA-C134E7F9E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362200"/>
            <a:ext cx="81915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85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b="1" spc="-6" dirty="0">
                <a:latin typeface="Times New Roman"/>
                <a:cs typeface="Times New Roman"/>
              </a:rPr>
              <a:t>4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endParaRPr lang="en-US" altLang="zh-CN" sz="2800" b="1" spc="-6" dirty="0">
              <a:latin typeface="Times New Roman"/>
              <a:cs typeface="Times New Roman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D2E14A-631E-486A-8E46-019DF1C8A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895600"/>
            <a:ext cx="8105775" cy="193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24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spc="-6" dirty="0">
                <a:latin typeface="Times New Roman"/>
                <a:cs typeface="Times New Roman"/>
              </a:rPr>
              <a:t>1 Summary Statistics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459213-4FA5-4E66-8CD8-A4A1627D4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29623"/>
            <a:ext cx="7010400" cy="413030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5F11F77-ACBE-4090-B2B1-81AF3581FA99}"/>
              </a:ext>
            </a:extLst>
          </p:cNvPr>
          <p:cNvSpPr txBox="1"/>
          <p:nvPr/>
        </p:nvSpPr>
        <p:spPr>
          <a:xfrm>
            <a:off x="938212" y="6211669"/>
            <a:ext cx="757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[1]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范剑勇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刘念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刘莹莹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地理距离、投入产出关系与产业集聚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[J].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经济研究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,2021,56(10):138-154.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020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spc="-6" dirty="0">
                <a:latin typeface="Times New Roman"/>
                <a:cs typeface="Times New Roman"/>
              </a:rPr>
              <a:t>1 Summary Statistics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F9F11C-455C-4143-86D0-C974959DE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2209800"/>
            <a:ext cx="7662818" cy="36067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5F17821-DA5D-4553-B1EF-19D7E7526B5D}"/>
              </a:ext>
            </a:extLst>
          </p:cNvPr>
          <p:cNvSpPr txBox="1"/>
          <p:nvPr/>
        </p:nvSpPr>
        <p:spPr>
          <a:xfrm>
            <a:off x="838200" y="6019800"/>
            <a:ext cx="757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[1]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范剑勇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刘念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刘莹莹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地理距离、投入产出关系与产业集聚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[J].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经济研究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,2021,56(10):138-154.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201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spc="-6" dirty="0">
                <a:latin typeface="Times New Roman"/>
                <a:cs typeface="Times New Roman"/>
              </a:rPr>
              <a:t>1 Summary Statistics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A94B36-CD0F-4EBB-AA8A-2030C9445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05000"/>
            <a:ext cx="6629400" cy="40740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8669BF7-4A33-4D92-958C-FB22BB42A9A7}"/>
              </a:ext>
            </a:extLst>
          </p:cNvPr>
          <p:cNvSpPr txBox="1"/>
          <p:nvPr/>
        </p:nvSpPr>
        <p:spPr>
          <a:xfrm>
            <a:off x="304800" y="6114017"/>
            <a:ext cx="853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Compton Y L, Kang S H, Zhu Z. Gender stereotyping by location, female director appointments and financial performance[J]. Journal of Business Ethics, 2019, 160(2): 445-462.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EAC0AF4-00BE-4EA6-9E4E-EB003E5BD7F7}"/>
              </a:ext>
            </a:extLst>
          </p:cNvPr>
          <p:cNvCxnSpPr/>
          <p:nvPr/>
        </p:nvCxnSpPr>
        <p:spPr>
          <a:xfrm>
            <a:off x="1371600" y="5181600"/>
            <a:ext cx="6248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725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spc="-6" dirty="0">
                <a:latin typeface="Times New Roman"/>
                <a:cs typeface="Times New Roman"/>
              </a:rPr>
              <a:t>1 Summary Statistics - </a:t>
            </a:r>
            <a:r>
              <a:rPr lang="en-US" altLang="zh-CN" sz="2800" spc="-6" dirty="0" err="1">
                <a:latin typeface="Times New Roman"/>
                <a:cs typeface="Times New Roman"/>
              </a:rPr>
              <a:t>Winsorize</a:t>
            </a:r>
            <a:endParaRPr lang="en-US" altLang="zh-CN" sz="2800" spc="-6" dirty="0">
              <a:latin typeface="Times New Roman"/>
              <a:cs typeface="Times New Roman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51135C-5DA2-4109-9EB4-5BCEC1931B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689"/>
          <a:stretch/>
        </p:blipFill>
        <p:spPr>
          <a:xfrm>
            <a:off x="2057400" y="2286000"/>
            <a:ext cx="5239078" cy="13225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AA37CD-FAA2-4673-97C1-185C62EC5F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074" t="16266" b="10272"/>
          <a:stretch/>
        </p:blipFill>
        <p:spPr>
          <a:xfrm>
            <a:off x="2125886" y="4375056"/>
            <a:ext cx="5170592" cy="148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4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spc="-6" dirty="0">
                <a:latin typeface="Times New Roman"/>
                <a:cs typeface="Times New Roman"/>
              </a:rPr>
              <a:t>1 Summary Statistics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8AB0731-2915-48ED-AB45-D66415603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923880"/>
              </p:ext>
            </p:extLst>
          </p:nvPr>
        </p:nvGraphicFramePr>
        <p:xfrm>
          <a:off x="990600" y="2819400"/>
          <a:ext cx="7467603" cy="2362203"/>
        </p:xfrm>
        <a:graphic>
          <a:graphicData uri="http://schemas.openxmlformats.org/drawingml/2006/table">
            <a:tbl>
              <a:tblPr/>
              <a:tblGrid>
                <a:gridCol w="678873">
                  <a:extLst>
                    <a:ext uri="{9D8B030D-6E8A-4147-A177-3AD203B41FA5}">
                      <a16:colId xmlns:a16="http://schemas.microsoft.com/office/drawing/2014/main" val="3357381632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3824471202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2163321556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1921745934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1505475733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3054386755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3283561428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4251823150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2895361273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3758025240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4280544799"/>
                    </a:ext>
                  </a:extLst>
                </a:gridCol>
              </a:tblGrid>
              <a:tr h="2968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index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count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max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199203"/>
                  </a:ext>
                </a:extLst>
              </a:tr>
              <a:tr h="2968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52618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48.39971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6.940774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563363"/>
                  </a:ext>
                </a:extLst>
              </a:tr>
              <a:tr h="5808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TotalSalary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45596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765308.5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1159282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271712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500000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863700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5190120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47704000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977121"/>
                  </a:ext>
                </a:extLst>
              </a:tr>
              <a:tr h="2968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Female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52641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0.059706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0.236944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027438"/>
                  </a:ext>
                </a:extLst>
              </a:tr>
              <a:tr h="2968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SharEnd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49485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29169571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2.59E+09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3545600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2.58E+08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5.73E+11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092223"/>
                  </a:ext>
                </a:extLst>
              </a:tr>
              <a:tr h="2968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TMTP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52641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1.015653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0.176244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762843"/>
                  </a:ext>
                </a:extLst>
              </a:tr>
              <a:tr h="2968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IsDuality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52641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0.256112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0.436489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353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22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spc="-6" dirty="0">
                <a:latin typeface="Times New Roman"/>
                <a:cs typeface="Times New Roman"/>
              </a:rPr>
              <a:t>2</a:t>
            </a:r>
            <a:r>
              <a:rPr lang="en-US" altLang="zh-CN" spc="-6" dirty="0">
                <a:latin typeface="Times New Roman"/>
                <a:cs typeface="Times New Roman"/>
              </a:rPr>
              <a:t>.1</a:t>
            </a:r>
            <a:r>
              <a:rPr lang="en-US" altLang="zh-CN" sz="2800" spc="-6" dirty="0"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 - histogram</a:t>
            </a:r>
            <a:endParaRPr lang="en-US" altLang="zh-CN" sz="2800" spc="-6" dirty="0">
              <a:latin typeface="Times New Roman"/>
              <a:cs typeface="Times New Roman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219439-3D65-46C6-91FF-A6818AFDC8BC}"/>
              </a:ext>
            </a:extLst>
          </p:cNvPr>
          <p:cNvSpPr txBox="1"/>
          <p:nvPr/>
        </p:nvSpPr>
        <p:spPr>
          <a:xfrm>
            <a:off x="838200" y="1981200"/>
            <a:ext cx="7162800" cy="121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histogram is </a:t>
            </a:r>
            <a:r>
              <a:rPr lang="en-US" altLang="zh-C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graph that shows the frequency of numerical data using rectangles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 height of a rectangle (the vertical axis) represents the distribution frequency of a variable (the amount, or how often that variable appears).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99FC35-7F96-459C-8B18-210E196F2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352800"/>
            <a:ext cx="4647514" cy="309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2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2E543-5EAB-46DF-BFF9-9DE3FEA9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4111" marR="5644" algn="just">
              <a:lnSpc>
                <a:spcPct val="114999"/>
              </a:lnSpc>
              <a:buClr>
                <a:srgbClr val="903062"/>
              </a:buClr>
              <a:buSzPct val="90625"/>
              <a:tabLst>
                <a:tab pos="395107" algn="l"/>
              </a:tabLst>
            </a:pPr>
            <a:r>
              <a:rPr lang="en-US" altLang="zh-CN" sz="2800" spc="-6" dirty="0">
                <a:latin typeface="Times New Roman"/>
                <a:cs typeface="Times New Roman"/>
              </a:rPr>
              <a:t>2</a:t>
            </a:r>
            <a:r>
              <a:rPr lang="en-US" altLang="zh-CN" spc="-6" dirty="0">
                <a:latin typeface="Times New Roman"/>
                <a:cs typeface="Times New Roman"/>
              </a:rPr>
              <a:t>.1</a:t>
            </a:r>
            <a:r>
              <a:rPr lang="en-US" altLang="zh-CN" sz="2800" spc="-6" dirty="0">
                <a:latin typeface="Times New Roman"/>
                <a:cs typeface="Times New Roman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 - histogram</a:t>
            </a:r>
            <a:endParaRPr lang="en-US" altLang="zh-CN" sz="2800" spc="-6" dirty="0">
              <a:latin typeface="Times New Roman"/>
              <a:cs typeface="Times New Roman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219439-3D65-46C6-91FF-A6818AFDC8BC}"/>
              </a:ext>
            </a:extLst>
          </p:cNvPr>
          <p:cNvSpPr txBox="1"/>
          <p:nvPr/>
        </p:nvSpPr>
        <p:spPr>
          <a:xfrm>
            <a:off x="838200" y="1981200"/>
            <a:ext cx="7162800" cy="121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histogram is </a:t>
            </a:r>
            <a:r>
              <a:rPr lang="en-US" altLang="zh-C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graph that shows the frequency of numerical data using rectangles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 height of a rectangle (the vertical axis) represents the distribution frequency of a variable (the amount, or how often that variable appears).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99FC35-7F96-459C-8B18-210E196F2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352800"/>
            <a:ext cx="4647514" cy="309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73275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  <a:scene3d>
          <a:camera prst="legacyObliqueTopRight"/>
          <a:lightRig rig="legacyFlat3" dir="b"/>
        </a:scene3d>
        <a:sp3d extrusionH="430200" prstMaterial="legacyMatte">
          <a:bevelT w="13500" h="13500" prst="angle"/>
          <a:bevelB w="13500" h="13500" prst="angle"/>
          <a:extrusionClr>
            <a:schemeClr val="accent1"/>
          </a:extrusionClr>
        </a:sp3d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</TotalTime>
  <Words>692</Words>
  <Application>Microsoft Office PowerPoint</Application>
  <PresentationFormat>全屏显示(4:3)</PresentationFormat>
  <Paragraphs>121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Microsoft yahei</vt:lpstr>
      <vt:lpstr>Arial</vt:lpstr>
      <vt:lpstr>Arial</vt:lpstr>
      <vt:lpstr>Gill Sans MT</vt:lpstr>
      <vt:lpstr>Times New Roman</vt:lpstr>
      <vt:lpstr>Wingdings 2</vt:lpstr>
      <vt:lpstr>1_Default Design</vt:lpstr>
      <vt:lpstr>红利</vt:lpstr>
      <vt:lpstr>Chapter 2.  Statistical Foundations</vt:lpstr>
      <vt:lpstr>oUTLINE</vt:lpstr>
      <vt:lpstr>1 Summary Statistics</vt:lpstr>
      <vt:lpstr>1 Summary Statistics</vt:lpstr>
      <vt:lpstr>1 Summary Statistics</vt:lpstr>
      <vt:lpstr>1 Summary Statistics - Winsorize</vt:lpstr>
      <vt:lpstr>1 Summary Statistics</vt:lpstr>
      <vt:lpstr>2.1 Graphics - histogram</vt:lpstr>
      <vt:lpstr>2.1 Graphics - histogram</vt:lpstr>
      <vt:lpstr>2.1 Graphics - density</vt:lpstr>
      <vt:lpstr>2.2 Graphics - Bar</vt:lpstr>
      <vt:lpstr>2.3 Graphics - line </vt:lpstr>
      <vt:lpstr>2.4 Graphics– BAR with line </vt:lpstr>
      <vt:lpstr>2.5 Graphics – Group Comparison </vt:lpstr>
      <vt:lpstr>3 Group Comparison </vt:lpstr>
      <vt:lpstr>3.1 law of large numbers (LLN) </vt:lpstr>
      <vt:lpstr>3.2 central limit theorem (CLT) </vt:lpstr>
      <vt:lpstr>3.3 student-ttest</vt:lpstr>
      <vt:lpstr>3.3 student-ttest</vt:lpstr>
      <vt:lpstr>3.3 student-ttest</vt:lpstr>
      <vt:lpstr>3.3 student-ttest</vt:lpstr>
      <vt:lpstr>3.3 student-ttest</vt:lpstr>
      <vt:lpstr>4 Merge</vt:lpstr>
    </vt:vector>
  </TitlesOfParts>
  <Company>University of Tampa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Financial Statements</dc:title>
  <dc:creator>Kent P. Ragan</dc:creator>
  <cp:lastModifiedBy>admin</cp:lastModifiedBy>
  <cp:revision>256</cp:revision>
  <cp:lastPrinted>1601-01-01T00:00:00Z</cp:lastPrinted>
  <dcterms:created xsi:type="dcterms:W3CDTF">2000-08-09T23:59:09Z</dcterms:created>
  <dcterms:modified xsi:type="dcterms:W3CDTF">2023-09-01T01:14:46Z</dcterms:modified>
</cp:coreProperties>
</file>