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1"/>
    <p:sldMasterId id="2147483672" r:id="rId2"/>
  </p:sldMasterIdLst>
  <p:notesMasterIdLst>
    <p:notesMasterId r:id="rId37"/>
  </p:notesMasterIdLst>
  <p:handoutMasterIdLst>
    <p:handoutMasterId r:id="rId38"/>
  </p:handoutMasterIdLst>
  <p:sldIdLst>
    <p:sldId id="296" r:id="rId3"/>
    <p:sldId id="302" r:id="rId4"/>
    <p:sldId id="317" r:id="rId5"/>
    <p:sldId id="309" r:id="rId6"/>
    <p:sldId id="316" r:id="rId7"/>
    <p:sldId id="729" r:id="rId8"/>
    <p:sldId id="731" r:id="rId9"/>
    <p:sldId id="730" r:id="rId10"/>
    <p:sldId id="739" r:id="rId11"/>
    <p:sldId id="732" r:id="rId12"/>
    <p:sldId id="740" r:id="rId13"/>
    <p:sldId id="741" r:id="rId14"/>
    <p:sldId id="712" r:id="rId15"/>
    <p:sldId id="743" r:id="rId16"/>
    <p:sldId id="744" r:id="rId17"/>
    <p:sldId id="746" r:id="rId18"/>
    <p:sldId id="745" r:id="rId19"/>
    <p:sldId id="747" r:id="rId20"/>
    <p:sldId id="755" r:id="rId21"/>
    <p:sldId id="823" r:id="rId22"/>
    <p:sldId id="748" r:id="rId23"/>
    <p:sldId id="824" r:id="rId24"/>
    <p:sldId id="825" r:id="rId25"/>
    <p:sldId id="749" r:id="rId26"/>
    <p:sldId id="750" r:id="rId27"/>
    <p:sldId id="826" r:id="rId28"/>
    <p:sldId id="827" r:id="rId29"/>
    <p:sldId id="829" r:id="rId30"/>
    <p:sldId id="828" r:id="rId31"/>
    <p:sldId id="830" r:id="rId32"/>
    <p:sldId id="831" r:id="rId33"/>
    <p:sldId id="835" r:id="rId34"/>
    <p:sldId id="832" r:id="rId35"/>
    <p:sldId id="833" r:id="rId36"/>
  </p:sldIdLst>
  <p:sldSz cx="9144000" cy="6858000" type="screen4x3"/>
  <p:notesSz cx="6735763" cy="98663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224">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1434"/>
    <a:srgbClr val="FF9966"/>
    <a:srgbClr val="028056"/>
    <a:srgbClr val="0000FF"/>
    <a:srgbClr val="578200"/>
    <a:srgbClr val="007976"/>
    <a:srgbClr val="006666"/>
    <a:srgbClr val="008080"/>
    <a:srgbClr val="0889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58" autoAdjust="0"/>
    <p:restoredTop sz="90192" autoAdjust="0"/>
  </p:normalViewPr>
  <p:slideViewPr>
    <p:cSldViewPr>
      <p:cViewPr varScale="1">
        <p:scale>
          <a:sx n="78" d="100"/>
          <a:sy n="78" d="100"/>
        </p:scale>
        <p:origin x="1637" y="58"/>
      </p:cViewPr>
      <p:guideLst>
        <p:guide orient="horz" pos="4224"/>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2208"/>
    </p:cViewPr>
  </p:sorterViewPr>
  <p:notesViewPr>
    <p:cSldViewPr>
      <p:cViewPr varScale="1">
        <p:scale>
          <a:sx n="62" d="100"/>
          <a:sy n="62" d="100"/>
        </p:scale>
        <p:origin x="-1722" y="-72"/>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29653-906E-4529-AF53-F4EB07AABD1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88614102-EBA4-488D-B5D6-60C6C8786BCB}">
      <dgm:prSet/>
      <dgm:spPr/>
      <dgm:t>
        <a:bodyPr/>
        <a:lstStyle/>
        <a:p>
          <a:r>
            <a:rPr lang="en-US" dirty="0">
              <a:latin typeface="Times New Roman" panose="02020603050405020304" pitchFamily="18" charset="0"/>
              <a:cs typeface="Times New Roman" panose="02020603050405020304" pitchFamily="18" charset="0"/>
            </a:rPr>
            <a:t>Introduction: endogeneity problem</a:t>
          </a:r>
          <a:endParaRPr lang="zh-CN" dirty="0">
            <a:latin typeface="Times New Roman" panose="02020603050405020304" pitchFamily="18" charset="0"/>
            <a:cs typeface="Times New Roman" panose="02020603050405020304" pitchFamily="18" charset="0"/>
          </a:endParaRPr>
        </a:p>
      </dgm:t>
    </dgm:pt>
    <dgm:pt modelId="{4CB2D89C-A7F6-42C8-AAC0-90D67B8F5619}" type="par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FAFB3947-ED75-4D23-BF62-4C815A19CC9F}" type="sib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D5BD5B1A-E6C3-4107-9EB6-E50F990ECCF4}">
      <dgm:prSet/>
      <dgm:spPr/>
      <dgm:t>
        <a:bodyPr/>
        <a:lstStyle/>
        <a:p>
          <a:r>
            <a:rPr lang="en-US" dirty="0">
              <a:latin typeface="Times New Roman" panose="02020603050405020304" pitchFamily="18" charset="0"/>
              <a:cs typeface="Times New Roman" panose="02020603050405020304" pitchFamily="18" charset="0"/>
            </a:rPr>
            <a:t>IV estimation </a:t>
          </a:r>
          <a:endParaRPr lang="zh-CN" dirty="0">
            <a:latin typeface="Times New Roman" panose="02020603050405020304" pitchFamily="18" charset="0"/>
            <a:cs typeface="Times New Roman" panose="02020603050405020304" pitchFamily="18" charset="0"/>
          </a:endParaRPr>
        </a:p>
      </dgm:t>
    </dgm:pt>
    <dgm:pt modelId="{F33DD697-5C9F-4464-8CE4-DB9294F89C60}" type="par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B573A366-2FAF-4A44-A8DF-10FB8FF61AA1}" type="sib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C1AADF34-AB77-4156-A09E-5D3FD5E40D45}">
      <dgm:prSet/>
      <dgm:spPr/>
      <dgm:t>
        <a:bodyPr/>
        <a:lstStyle/>
        <a:p>
          <a:r>
            <a:rPr lang="en-US" dirty="0">
              <a:latin typeface="Times New Roman" panose="02020603050405020304" pitchFamily="18" charset="0"/>
              <a:cs typeface="Times New Roman" panose="02020603050405020304" pitchFamily="18" charset="0"/>
            </a:rPr>
            <a:t>Two Stage Least Squares</a:t>
          </a:r>
          <a:endParaRPr lang="zh-CN" dirty="0">
            <a:latin typeface="Times New Roman" panose="02020603050405020304" pitchFamily="18" charset="0"/>
            <a:cs typeface="Times New Roman" panose="02020603050405020304" pitchFamily="18" charset="0"/>
          </a:endParaRPr>
        </a:p>
      </dgm:t>
    </dgm:pt>
    <dgm:pt modelId="{12399463-D076-4BC2-B5C0-BE825C9C1B66}" type="parTrans" cxnId="{93771C53-D4C5-431B-8D6F-EA7FEBE419C7}">
      <dgm:prSet/>
      <dgm:spPr/>
      <dgm:t>
        <a:bodyPr/>
        <a:lstStyle/>
        <a:p>
          <a:endParaRPr lang="zh-CN" altLang="en-US">
            <a:latin typeface="Times New Roman" panose="02020603050405020304" pitchFamily="18" charset="0"/>
            <a:cs typeface="Times New Roman" panose="02020603050405020304" pitchFamily="18" charset="0"/>
          </a:endParaRPr>
        </a:p>
      </dgm:t>
    </dgm:pt>
    <dgm:pt modelId="{D9765D69-D3FA-4BA5-802A-A17FF28C6DA9}" type="sibTrans" cxnId="{93771C53-D4C5-431B-8D6F-EA7FEBE419C7}">
      <dgm:prSet/>
      <dgm:spPr/>
      <dgm:t>
        <a:bodyPr/>
        <a:lstStyle/>
        <a:p>
          <a:endParaRPr lang="zh-CN" altLang="en-US">
            <a:latin typeface="Times New Roman" panose="02020603050405020304" pitchFamily="18" charset="0"/>
            <a:cs typeface="Times New Roman" panose="02020603050405020304" pitchFamily="18" charset="0"/>
          </a:endParaRPr>
        </a:p>
      </dgm:t>
    </dgm:pt>
    <dgm:pt modelId="{66D178C9-6907-4A4C-B62D-831ADE972699}">
      <dgm:prSet/>
      <dgm:spPr/>
      <dgm:t>
        <a:bodyPr/>
        <a:lstStyle/>
        <a:p>
          <a:r>
            <a:rPr lang="en-US">
              <a:latin typeface="Times New Roman" panose="02020603050405020304" pitchFamily="18" charset="0"/>
              <a:cs typeface="Times New Roman" panose="02020603050405020304" pitchFamily="18" charset="0"/>
            </a:rPr>
            <a:t>Two specification tests</a:t>
          </a:r>
          <a:endParaRPr lang="zh-CN">
            <a:latin typeface="Times New Roman" panose="02020603050405020304" pitchFamily="18" charset="0"/>
            <a:cs typeface="Times New Roman" panose="02020603050405020304" pitchFamily="18" charset="0"/>
          </a:endParaRPr>
        </a:p>
      </dgm:t>
    </dgm:pt>
    <dgm:pt modelId="{4DD4A425-0FA7-4655-92E2-FFA61D279162}" type="parTrans" cxnId="{A84A067A-DB08-47C3-AA9E-F9BEAA2CB22C}">
      <dgm:prSet/>
      <dgm:spPr/>
      <dgm:t>
        <a:bodyPr/>
        <a:lstStyle/>
        <a:p>
          <a:endParaRPr lang="zh-CN" altLang="en-US">
            <a:latin typeface="Times New Roman" panose="02020603050405020304" pitchFamily="18" charset="0"/>
            <a:cs typeface="Times New Roman" panose="02020603050405020304" pitchFamily="18" charset="0"/>
          </a:endParaRPr>
        </a:p>
      </dgm:t>
    </dgm:pt>
    <dgm:pt modelId="{414486A8-E357-4CB2-86E3-41C2BE05D628}" type="sibTrans" cxnId="{A84A067A-DB08-47C3-AA9E-F9BEAA2CB22C}">
      <dgm:prSet/>
      <dgm:spPr/>
      <dgm:t>
        <a:bodyPr/>
        <a:lstStyle/>
        <a:p>
          <a:endParaRPr lang="zh-CN" altLang="en-US">
            <a:latin typeface="Times New Roman" panose="02020603050405020304" pitchFamily="18" charset="0"/>
            <a:cs typeface="Times New Roman" panose="02020603050405020304" pitchFamily="18" charset="0"/>
          </a:endParaRPr>
        </a:p>
      </dgm:t>
    </dgm:pt>
    <dgm:pt modelId="{0AC28F20-80D1-4334-BC04-37222C6B6F3A}" type="pres">
      <dgm:prSet presAssocID="{55C29653-906E-4529-AF53-F4EB07AABD18}" presName="linearFlow" presStyleCnt="0">
        <dgm:presLayoutVars>
          <dgm:dir/>
          <dgm:resizeHandles val="exact"/>
        </dgm:presLayoutVars>
      </dgm:prSet>
      <dgm:spPr/>
    </dgm:pt>
    <dgm:pt modelId="{7D5616A8-2C29-46F0-8709-CA03C9BAEB14}" type="pres">
      <dgm:prSet presAssocID="{88614102-EBA4-488D-B5D6-60C6C8786BCB}" presName="composite" presStyleCnt="0"/>
      <dgm:spPr/>
    </dgm:pt>
    <dgm:pt modelId="{0FAE4BC0-AC8E-4EE1-A809-020F0EF116F2}" type="pres">
      <dgm:prSet presAssocID="{88614102-EBA4-488D-B5D6-60C6C8786BCB}" presName="imgShp" presStyleLbl="fgImgPlace1" presStyleIdx="0" presStyleCnt="4"/>
      <dgm:spPr/>
    </dgm:pt>
    <dgm:pt modelId="{7768277B-4E15-4585-9E79-C3BD4EDCFD80}" type="pres">
      <dgm:prSet presAssocID="{88614102-EBA4-488D-B5D6-60C6C8786BCB}" presName="txShp" presStyleLbl="node1" presStyleIdx="0" presStyleCnt="4">
        <dgm:presLayoutVars>
          <dgm:bulletEnabled val="1"/>
        </dgm:presLayoutVars>
      </dgm:prSet>
      <dgm:spPr/>
    </dgm:pt>
    <dgm:pt modelId="{185905EE-C2C6-4856-BFC9-C460039669E3}" type="pres">
      <dgm:prSet presAssocID="{FAFB3947-ED75-4D23-BF62-4C815A19CC9F}" presName="spacing" presStyleCnt="0"/>
      <dgm:spPr/>
    </dgm:pt>
    <dgm:pt modelId="{395C1C9C-D64A-4AD7-A9F2-A2F63CC48C24}" type="pres">
      <dgm:prSet presAssocID="{D5BD5B1A-E6C3-4107-9EB6-E50F990ECCF4}" presName="composite" presStyleCnt="0"/>
      <dgm:spPr/>
    </dgm:pt>
    <dgm:pt modelId="{C9447599-BE6D-4F74-8B98-8A8466421C94}" type="pres">
      <dgm:prSet presAssocID="{D5BD5B1A-E6C3-4107-9EB6-E50F990ECCF4}" presName="imgShp" presStyleLbl="fgImgPlace1" presStyleIdx="1" presStyleCnt="4"/>
      <dgm:spPr/>
    </dgm:pt>
    <dgm:pt modelId="{84B303D2-AD11-4154-AF2E-D797E8F69334}" type="pres">
      <dgm:prSet presAssocID="{D5BD5B1A-E6C3-4107-9EB6-E50F990ECCF4}" presName="txShp" presStyleLbl="node1" presStyleIdx="1" presStyleCnt="4">
        <dgm:presLayoutVars>
          <dgm:bulletEnabled val="1"/>
        </dgm:presLayoutVars>
      </dgm:prSet>
      <dgm:spPr/>
    </dgm:pt>
    <dgm:pt modelId="{D6012E0C-9FB4-40B3-8ED8-08C3035F198E}" type="pres">
      <dgm:prSet presAssocID="{B573A366-2FAF-4A44-A8DF-10FB8FF61AA1}" presName="spacing" presStyleCnt="0"/>
      <dgm:spPr/>
    </dgm:pt>
    <dgm:pt modelId="{8C3505DF-DC6F-497B-90B8-4C8F98715235}" type="pres">
      <dgm:prSet presAssocID="{C1AADF34-AB77-4156-A09E-5D3FD5E40D45}" presName="composite" presStyleCnt="0"/>
      <dgm:spPr/>
    </dgm:pt>
    <dgm:pt modelId="{378BCDC3-1182-4273-A154-A6FAA47F16E4}" type="pres">
      <dgm:prSet presAssocID="{C1AADF34-AB77-4156-A09E-5D3FD5E40D45}" presName="imgShp" presStyleLbl="fgImgPlace1" presStyleIdx="2" presStyleCnt="4"/>
      <dgm:spPr/>
    </dgm:pt>
    <dgm:pt modelId="{B83DA8E3-B848-4911-98C7-270561392832}" type="pres">
      <dgm:prSet presAssocID="{C1AADF34-AB77-4156-A09E-5D3FD5E40D45}" presName="txShp" presStyleLbl="node1" presStyleIdx="2" presStyleCnt="4">
        <dgm:presLayoutVars>
          <dgm:bulletEnabled val="1"/>
        </dgm:presLayoutVars>
      </dgm:prSet>
      <dgm:spPr/>
    </dgm:pt>
    <dgm:pt modelId="{830CC8D1-B230-4AE7-84FC-7D328E72F7E9}" type="pres">
      <dgm:prSet presAssocID="{D9765D69-D3FA-4BA5-802A-A17FF28C6DA9}" presName="spacing" presStyleCnt="0"/>
      <dgm:spPr/>
    </dgm:pt>
    <dgm:pt modelId="{E171E49F-78C2-4888-B1E3-02C491269B23}" type="pres">
      <dgm:prSet presAssocID="{66D178C9-6907-4A4C-B62D-831ADE972699}" presName="composite" presStyleCnt="0"/>
      <dgm:spPr/>
    </dgm:pt>
    <dgm:pt modelId="{8A0BEE22-0367-4FAE-ADD9-307E25D95246}" type="pres">
      <dgm:prSet presAssocID="{66D178C9-6907-4A4C-B62D-831ADE972699}" presName="imgShp" presStyleLbl="fgImgPlace1" presStyleIdx="3" presStyleCnt="4"/>
      <dgm:spPr/>
    </dgm:pt>
    <dgm:pt modelId="{D15F03E0-9249-4A42-845A-51E00FCA9F41}" type="pres">
      <dgm:prSet presAssocID="{66D178C9-6907-4A4C-B62D-831ADE972699}" presName="txShp" presStyleLbl="node1" presStyleIdx="3" presStyleCnt="4">
        <dgm:presLayoutVars>
          <dgm:bulletEnabled val="1"/>
        </dgm:presLayoutVars>
      </dgm:prSet>
      <dgm:spPr/>
    </dgm:pt>
  </dgm:ptLst>
  <dgm:cxnLst>
    <dgm:cxn modelId="{751AA71A-7A66-43AF-8C2C-76A7B79C814C}" srcId="{55C29653-906E-4529-AF53-F4EB07AABD18}" destId="{88614102-EBA4-488D-B5D6-60C6C8786BCB}" srcOrd="0" destOrd="0" parTransId="{4CB2D89C-A7F6-42C8-AAC0-90D67B8F5619}" sibTransId="{FAFB3947-ED75-4D23-BF62-4C815A19CC9F}"/>
    <dgm:cxn modelId="{1EFD4424-FC32-4176-BD0C-9BDAD38C9CFF}" srcId="{55C29653-906E-4529-AF53-F4EB07AABD18}" destId="{D5BD5B1A-E6C3-4107-9EB6-E50F990ECCF4}" srcOrd="1" destOrd="0" parTransId="{F33DD697-5C9F-4464-8CE4-DB9294F89C60}" sibTransId="{B573A366-2FAF-4A44-A8DF-10FB8FF61AA1}"/>
    <dgm:cxn modelId="{2D468825-BDCD-405B-9ABD-E6B350BAC455}" type="presOf" srcId="{66D178C9-6907-4A4C-B62D-831ADE972699}" destId="{D15F03E0-9249-4A42-845A-51E00FCA9F41}" srcOrd="0" destOrd="0" presId="urn:microsoft.com/office/officeart/2005/8/layout/vList3"/>
    <dgm:cxn modelId="{181B936E-29DE-41BE-AAA6-8C5E86A38068}" type="presOf" srcId="{C1AADF34-AB77-4156-A09E-5D3FD5E40D45}" destId="{B83DA8E3-B848-4911-98C7-270561392832}" srcOrd="0" destOrd="0" presId="urn:microsoft.com/office/officeart/2005/8/layout/vList3"/>
    <dgm:cxn modelId="{93771C53-D4C5-431B-8D6F-EA7FEBE419C7}" srcId="{55C29653-906E-4529-AF53-F4EB07AABD18}" destId="{C1AADF34-AB77-4156-A09E-5D3FD5E40D45}" srcOrd="2" destOrd="0" parTransId="{12399463-D076-4BC2-B5C0-BE825C9C1B66}" sibTransId="{D9765D69-D3FA-4BA5-802A-A17FF28C6DA9}"/>
    <dgm:cxn modelId="{A84A067A-DB08-47C3-AA9E-F9BEAA2CB22C}" srcId="{55C29653-906E-4529-AF53-F4EB07AABD18}" destId="{66D178C9-6907-4A4C-B62D-831ADE972699}" srcOrd="3" destOrd="0" parTransId="{4DD4A425-0FA7-4655-92E2-FFA61D279162}" sibTransId="{414486A8-E357-4CB2-86E3-41C2BE05D628}"/>
    <dgm:cxn modelId="{D38D4A9E-91E2-4D3D-88FB-50E6E91CF4FE}" type="presOf" srcId="{D5BD5B1A-E6C3-4107-9EB6-E50F990ECCF4}" destId="{84B303D2-AD11-4154-AF2E-D797E8F69334}" srcOrd="0" destOrd="0" presId="urn:microsoft.com/office/officeart/2005/8/layout/vList3"/>
    <dgm:cxn modelId="{CCFE66C5-E806-48C9-9F44-A30244D30B29}" type="presOf" srcId="{88614102-EBA4-488D-B5D6-60C6C8786BCB}" destId="{7768277B-4E15-4585-9E79-C3BD4EDCFD80}" srcOrd="0" destOrd="0" presId="urn:microsoft.com/office/officeart/2005/8/layout/vList3"/>
    <dgm:cxn modelId="{DB2C60D5-D0B5-4D6D-AC00-4E7324CE3706}" type="presOf" srcId="{55C29653-906E-4529-AF53-F4EB07AABD18}" destId="{0AC28F20-80D1-4334-BC04-37222C6B6F3A}" srcOrd="0" destOrd="0" presId="urn:microsoft.com/office/officeart/2005/8/layout/vList3"/>
    <dgm:cxn modelId="{B7C4E128-11FD-465B-B313-A1B25D5D2B2E}" type="presParOf" srcId="{0AC28F20-80D1-4334-BC04-37222C6B6F3A}" destId="{7D5616A8-2C29-46F0-8709-CA03C9BAEB14}" srcOrd="0" destOrd="0" presId="urn:microsoft.com/office/officeart/2005/8/layout/vList3"/>
    <dgm:cxn modelId="{9EE7BEFB-DE9B-467B-9F4A-C0B3C67331D7}" type="presParOf" srcId="{7D5616A8-2C29-46F0-8709-CA03C9BAEB14}" destId="{0FAE4BC0-AC8E-4EE1-A809-020F0EF116F2}" srcOrd="0" destOrd="0" presId="urn:microsoft.com/office/officeart/2005/8/layout/vList3"/>
    <dgm:cxn modelId="{49028F4E-4282-430E-9115-0772F1BA2A6D}" type="presParOf" srcId="{7D5616A8-2C29-46F0-8709-CA03C9BAEB14}" destId="{7768277B-4E15-4585-9E79-C3BD4EDCFD80}" srcOrd="1" destOrd="0" presId="urn:microsoft.com/office/officeart/2005/8/layout/vList3"/>
    <dgm:cxn modelId="{08621741-70B1-4BE5-A17A-418D842424E2}" type="presParOf" srcId="{0AC28F20-80D1-4334-BC04-37222C6B6F3A}" destId="{185905EE-C2C6-4856-BFC9-C460039669E3}" srcOrd="1" destOrd="0" presId="urn:microsoft.com/office/officeart/2005/8/layout/vList3"/>
    <dgm:cxn modelId="{0CD7C191-083B-406A-9B04-5ABCA10DA8D7}" type="presParOf" srcId="{0AC28F20-80D1-4334-BC04-37222C6B6F3A}" destId="{395C1C9C-D64A-4AD7-A9F2-A2F63CC48C24}" srcOrd="2" destOrd="0" presId="urn:microsoft.com/office/officeart/2005/8/layout/vList3"/>
    <dgm:cxn modelId="{C72C814F-5DCB-4E25-A7A2-D7C14F6BE9E4}" type="presParOf" srcId="{395C1C9C-D64A-4AD7-A9F2-A2F63CC48C24}" destId="{C9447599-BE6D-4F74-8B98-8A8466421C94}" srcOrd="0" destOrd="0" presId="urn:microsoft.com/office/officeart/2005/8/layout/vList3"/>
    <dgm:cxn modelId="{31E235CB-3807-46A3-A926-30F8E88D76B4}" type="presParOf" srcId="{395C1C9C-D64A-4AD7-A9F2-A2F63CC48C24}" destId="{84B303D2-AD11-4154-AF2E-D797E8F69334}" srcOrd="1" destOrd="0" presId="urn:microsoft.com/office/officeart/2005/8/layout/vList3"/>
    <dgm:cxn modelId="{3439257E-7535-4DB8-A8B4-FE4F0E0EC586}" type="presParOf" srcId="{0AC28F20-80D1-4334-BC04-37222C6B6F3A}" destId="{D6012E0C-9FB4-40B3-8ED8-08C3035F198E}" srcOrd="3" destOrd="0" presId="urn:microsoft.com/office/officeart/2005/8/layout/vList3"/>
    <dgm:cxn modelId="{23BADAEB-EA86-4BC0-B8D7-6EE1A8BE5BC6}" type="presParOf" srcId="{0AC28F20-80D1-4334-BC04-37222C6B6F3A}" destId="{8C3505DF-DC6F-497B-90B8-4C8F98715235}" srcOrd="4" destOrd="0" presId="urn:microsoft.com/office/officeart/2005/8/layout/vList3"/>
    <dgm:cxn modelId="{4C412E4B-7442-4D9C-9354-9825B3F698BA}" type="presParOf" srcId="{8C3505DF-DC6F-497B-90B8-4C8F98715235}" destId="{378BCDC3-1182-4273-A154-A6FAA47F16E4}" srcOrd="0" destOrd="0" presId="urn:microsoft.com/office/officeart/2005/8/layout/vList3"/>
    <dgm:cxn modelId="{A69ADAB9-12C2-4772-BA05-14629F45A627}" type="presParOf" srcId="{8C3505DF-DC6F-497B-90B8-4C8F98715235}" destId="{B83DA8E3-B848-4911-98C7-270561392832}" srcOrd="1" destOrd="0" presId="urn:microsoft.com/office/officeart/2005/8/layout/vList3"/>
    <dgm:cxn modelId="{7BC9E312-EBE8-46BA-A2E9-CEF0F6FE7EAF}" type="presParOf" srcId="{0AC28F20-80D1-4334-BC04-37222C6B6F3A}" destId="{830CC8D1-B230-4AE7-84FC-7D328E72F7E9}" srcOrd="5" destOrd="0" presId="urn:microsoft.com/office/officeart/2005/8/layout/vList3"/>
    <dgm:cxn modelId="{4A5A5ED4-BB8B-4B5F-A105-6FCF71CDFFC6}" type="presParOf" srcId="{0AC28F20-80D1-4334-BC04-37222C6B6F3A}" destId="{E171E49F-78C2-4888-B1E3-02C491269B23}" srcOrd="6" destOrd="0" presId="urn:microsoft.com/office/officeart/2005/8/layout/vList3"/>
    <dgm:cxn modelId="{D906DD24-6EBA-4ED1-BAAE-157AA64D94EE}" type="presParOf" srcId="{E171E49F-78C2-4888-B1E3-02C491269B23}" destId="{8A0BEE22-0367-4FAE-ADD9-307E25D95246}" srcOrd="0" destOrd="0" presId="urn:microsoft.com/office/officeart/2005/8/layout/vList3"/>
    <dgm:cxn modelId="{D8341B11-B95F-4669-ACDE-1E875AEBBCFF}" type="presParOf" srcId="{E171E49F-78C2-4888-B1E3-02C491269B23}" destId="{D15F03E0-9249-4A42-845A-51E00FCA9F4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8277B-4E15-4585-9E79-C3BD4EDCFD80}">
      <dsp:nvSpPr>
        <dsp:cNvPr id="0" name=""/>
        <dsp:cNvSpPr/>
      </dsp:nvSpPr>
      <dsp:spPr>
        <a:xfrm rot="10800000">
          <a:off x="999002" y="1277"/>
          <a:ext cx="3395091" cy="575392"/>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3732"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Introduction: endogeneity problem</a:t>
          </a:r>
          <a:endParaRPr lang="zh-CN" sz="1600" kern="1200" dirty="0">
            <a:latin typeface="Times New Roman" panose="02020603050405020304" pitchFamily="18" charset="0"/>
            <a:cs typeface="Times New Roman" panose="02020603050405020304" pitchFamily="18" charset="0"/>
          </a:endParaRPr>
        </a:p>
      </dsp:txBody>
      <dsp:txXfrm rot="10800000">
        <a:off x="1142850" y="1277"/>
        <a:ext cx="3251243" cy="575392"/>
      </dsp:txXfrm>
    </dsp:sp>
    <dsp:sp modelId="{0FAE4BC0-AC8E-4EE1-A809-020F0EF116F2}">
      <dsp:nvSpPr>
        <dsp:cNvPr id="0" name=""/>
        <dsp:cNvSpPr/>
      </dsp:nvSpPr>
      <dsp:spPr>
        <a:xfrm>
          <a:off x="711306" y="1277"/>
          <a:ext cx="575392" cy="575392"/>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303D2-AD11-4154-AF2E-D797E8F69334}">
      <dsp:nvSpPr>
        <dsp:cNvPr id="0" name=""/>
        <dsp:cNvSpPr/>
      </dsp:nvSpPr>
      <dsp:spPr>
        <a:xfrm rot="10800000">
          <a:off x="999002" y="748428"/>
          <a:ext cx="3395091" cy="575392"/>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3732"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IV estimation </a:t>
          </a:r>
          <a:endParaRPr lang="zh-CN" sz="1600" kern="1200" dirty="0">
            <a:latin typeface="Times New Roman" panose="02020603050405020304" pitchFamily="18" charset="0"/>
            <a:cs typeface="Times New Roman" panose="02020603050405020304" pitchFamily="18" charset="0"/>
          </a:endParaRPr>
        </a:p>
      </dsp:txBody>
      <dsp:txXfrm rot="10800000">
        <a:off x="1142850" y="748428"/>
        <a:ext cx="3251243" cy="575392"/>
      </dsp:txXfrm>
    </dsp:sp>
    <dsp:sp modelId="{C9447599-BE6D-4F74-8B98-8A8466421C94}">
      <dsp:nvSpPr>
        <dsp:cNvPr id="0" name=""/>
        <dsp:cNvSpPr/>
      </dsp:nvSpPr>
      <dsp:spPr>
        <a:xfrm>
          <a:off x="711306" y="748428"/>
          <a:ext cx="575392" cy="575392"/>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3DA8E3-B848-4911-98C7-270561392832}">
      <dsp:nvSpPr>
        <dsp:cNvPr id="0" name=""/>
        <dsp:cNvSpPr/>
      </dsp:nvSpPr>
      <dsp:spPr>
        <a:xfrm rot="10800000">
          <a:off x="999002" y="1495579"/>
          <a:ext cx="3395091" cy="575392"/>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3732"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Two Stage Least Squares</a:t>
          </a:r>
          <a:endParaRPr lang="zh-CN" sz="1600" kern="1200" dirty="0">
            <a:latin typeface="Times New Roman" panose="02020603050405020304" pitchFamily="18" charset="0"/>
            <a:cs typeface="Times New Roman" panose="02020603050405020304" pitchFamily="18" charset="0"/>
          </a:endParaRPr>
        </a:p>
      </dsp:txBody>
      <dsp:txXfrm rot="10800000">
        <a:off x="1142850" y="1495579"/>
        <a:ext cx="3251243" cy="575392"/>
      </dsp:txXfrm>
    </dsp:sp>
    <dsp:sp modelId="{378BCDC3-1182-4273-A154-A6FAA47F16E4}">
      <dsp:nvSpPr>
        <dsp:cNvPr id="0" name=""/>
        <dsp:cNvSpPr/>
      </dsp:nvSpPr>
      <dsp:spPr>
        <a:xfrm>
          <a:off x="711306" y="1495579"/>
          <a:ext cx="575392" cy="575392"/>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5F03E0-9249-4A42-845A-51E00FCA9F41}">
      <dsp:nvSpPr>
        <dsp:cNvPr id="0" name=""/>
        <dsp:cNvSpPr/>
      </dsp:nvSpPr>
      <dsp:spPr>
        <a:xfrm rot="10800000">
          <a:off x="999002" y="2242730"/>
          <a:ext cx="3395091" cy="575392"/>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3732" tIns="60960" rIns="113792"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Two specification tests</a:t>
          </a:r>
          <a:endParaRPr lang="zh-CN" sz="1600" kern="1200">
            <a:latin typeface="Times New Roman" panose="02020603050405020304" pitchFamily="18" charset="0"/>
            <a:cs typeface="Times New Roman" panose="02020603050405020304" pitchFamily="18" charset="0"/>
          </a:endParaRPr>
        </a:p>
      </dsp:txBody>
      <dsp:txXfrm rot="10800000">
        <a:off x="1142850" y="2242730"/>
        <a:ext cx="3251243" cy="575392"/>
      </dsp:txXfrm>
    </dsp:sp>
    <dsp:sp modelId="{8A0BEE22-0367-4FAE-ADD9-307E25D95246}">
      <dsp:nvSpPr>
        <dsp:cNvPr id="0" name=""/>
        <dsp:cNvSpPr/>
      </dsp:nvSpPr>
      <dsp:spPr>
        <a:xfrm>
          <a:off x="711306" y="2242730"/>
          <a:ext cx="575392" cy="575392"/>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70022B2-33E1-40B9-B46F-828D6595E5F5}"/>
              </a:ext>
            </a:extLst>
          </p:cNvPr>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a:p>
        </p:txBody>
      </p:sp>
      <p:sp>
        <p:nvSpPr>
          <p:cNvPr id="49155" name="Rectangle 3">
            <a:extLst>
              <a:ext uri="{FF2B5EF4-FFF2-40B4-BE49-F238E27FC236}">
                <a16:creationId xmlns:a16="http://schemas.microsoft.com/office/drawing/2014/main" id="{6464BBDC-DDEF-46D3-BC98-2793589A4F7F}"/>
              </a:ext>
            </a:extLst>
          </p:cNvPr>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endParaRPr lang="en-US" altLang="zh-CN"/>
          </a:p>
        </p:txBody>
      </p:sp>
      <p:sp>
        <p:nvSpPr>
          <p:cNvPr id="49156" name="Rectangle 4">
            <a:extLst>
              <a:ext uri="{FF2B5EF4-FFF2-40B4-BE49-F238E27FC236}">
                <a16:creationId xmlns:a16="http://schemas.microsoft.com/office/drawing/2014/main" id="{40EB7707-39E5-44DF-AA09-AEC4FE0B3208}"/>
              </a:ext>
            </a:extLst>
          </p:cNvPr>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a:p>
        </p:txBody>
      </p:sp>
      <p:sp>
        <p:nvSpPr>
          <p:cNvPr id="49157" name="Rectangle 5">
            <a:extLst>
              <a:ext uri="{FF2B5EF4-FFF2-40B4-BE49-F238E27FC236}">
                <a16:creationId xmlns:a16="http://schemas.microsoft.com/office/drawing/2014/main" id="{71ADF1EE-756D-4F24-9227-1852EE6018D1}"/>
              </a:ext>
            </a:extLst>
          </p:cNvPr>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4A90A7BE-154C-48F2-94A6-0CFCF5F608A5}"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2E6666B-0090-4817-8934-E26DD62E3E0D}"/>
              </a:ext>
            </a:extLst>
          </p:cNvPr>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a:p>
        </p:txBody>
      </p:sp>
      <p:sp>
        <p:nvSpPr>
          <p:cNvPr id="35843" name="Rectangle 3">
            <a:extLst>
              <a:ext uri="{FF2B5EF4-FFF2-40B4-BE49-F238E27FC236}">
                <a16:creationId xmlns:a16="http://schemas.microsoft.com/office/drawing/2014/main" id="{908E5968-8C19-4398-A29A-A033E166BC34}"/>
              </a:ext>
            </a:extLst>
          </p:cNvPr>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endParaRPr lang="en-US" altLang="zh-CN"/>
          </a:p>
        </p:txBody>
      </p:sp>
      <p:sp>
        <p:nvSpPr>
          <p:cNvPr id="13316" name="Rectangle 4">
            <a:extLst>
              <a:ext uri="{FF2B5EF4-FFF2-40B4-BE49-F238E27FC236}">
                <a16:creationId xmlns:a16="http://schemas.microsoft.com/office/drawing/2014/main" id="{63F4ADD7-99D7-4CC6-AEDD-99708FF3AEBC}"/>
              </a:ext>
            </a:extLst>
          </p:cNvPr>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a:extLst>
              <a:ext uri="{FF2B5EF4-FFF2-40B4-BE49-F238E27FC236}">
                <a16:creationId xmlns:a16="http://schemas.microsoft.com/office/drawing/2014/main" id="{0B8B298C-4E44-4304-8DBB-5C4649848B4E}"/>
              </a:ext>
            </a:extLst>
          </p:cNvPr>
          <p:cNvSpPr>
            <a:spLocks noGrp="1" noChangeArrowheads="1"/>
          </p:cNvSpPr>
          <p:nvPr>
            <p:ph type="body" sz="quarter" idx="3"/>
          </p:nvPr>
        </p:nvSpPr>
        <p:spPr bwMode="auto">
          <a:xfrm>
            <a:off x="898525" y="4686300"/>
            <a:ext cx="493871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a:extLst>
              <a:ext uri="{FF2B5EF4-FFF2-40B4-BE49-F238E27FC236}">
                <a16:creationId xmlns:a16="http://schemas.microsoft.com/office/drawing/2014/main" id="{B168322D-279D-490F-829D-EEF6A33EA8BE}"/>
              </a:ext>
            </a:extLst>
          </p:cNvPr>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a:p>
        </p:txBody>
      </p:sp>
      <p:sp>
        <p:nvSpPr>
          <p:cNvPr id="35847" name="Rectangle 7">
            <a:extLst>
              <a:ext uri="{FF2B5EF4-FFF2-40B4-BE49-F238E27FC236}">
                <a16:creationId xmlns:a16="http://schemas.microsoft.com/office/drawing/2014/main" id="{7F1106D8-4120-4E9C-95AA-EB5D940E6FFE}"/>
              </a:ext>
            </a:extLst>
          </p:cNvPr>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r>
              <a:rPr lang="en-US" altLang="zh-CN"/>
              <a:t>3.</a:t>
            </a:r>
            <a:fld id="{04E07B0F-2993-4E3B-9ACD-E1A42C526BB1}"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0</a:t>
            </a:fld>
            <a:endParaRPr lang="en-US" altLang="zh-CN"/>
          </a:p>
        </p:txBody>
      </p:sp>
    </p:spTree>
    <p:extLst>
      <p:ext uri="{BB962C8B-B14F-4D97-AF65-F5344CB8AC3E}">
        <p14:creationId xmlns:p14="http://schemas.microsoft.com/office/powerpoint/2010/main" val="26688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3</a:t>
            </a:fld>
            <a:endParaRPr lang="en-US" altLang="zh-CN"/>
          </a:p>
        </p:txBody>
      </p:sp>
    </p:spTree>
    <p:extLst>
      <p:ext uri="{BB962C8B-B14F-4D97-AF65-F5344CB8AC3E}">
        <p14:creationId xmlns:p14="http://schemas.microsoft.com/office/powerpoint/2010/main" val="3950547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22222"/>
                </a:solidFill>
                <a:effectLst/>
                <a:latin typeface="arial" panose="020B0604020202020204" pitchFamily="34" charset="0"/>
              </a:rPr>
              <a:t>采用区域内河流数量作为该区域学校数量的工具变量，以此来验证学区内的学校竞争是否可以提高教学质量。区域内学校数量之所以是内生的，是因为它可能是该区域长期历史积累下的某种特征的结果。而使用河流数作为工具变量则具有很强的说服力</a:t>
            </a:r>
            <a:r>
              <a:rPr lang="en-US" altLang="zh-CN" b="0" i="0" dirty="0">
                <a:solidFill>
                  <a:srgbClr val="222222"/>
                </a:solidFill>
                <a:effectLst/>
                <a:latin typeface="arial" panose="020B0604020202020204" pitchFamily="34" charset="0"/>
              </a:rPr>
              <a:t>:</a:t>
            </a:r>
            <a:r>
              <a:rPr lang="zh-CN" altLang="en-US" b="0" i="0" dirty="0">
                <a:solidFill>
                  <a:srgbClr val="222222"/>
                </a:solidFill>
                <a:effectLst/>
                <a:latin typeface="arial" panose="020B0604020202020204" pitchFamily="34" charset="0"/>
              </a:rPr>
              <a:t>河流数量越多，就会因交通问题导致更多学校的设立</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但河流数是天然形成的，本身和教学质量无直接关系。</a:t>
            </a:r>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21</a:t>
            </a:fld>
            <a:endParaRPr lang="en-US" altLang="zh-CN"/>
          </a:p>
        </p:txBody>
      </p:sp>
    </p:spTree>
    <p:extLst>
      <p:ext uri="{BB962C8B-B14F-4D97-AF65-F5344CB8AC3E}">
        <p14:creationId xmlns:p14="http://schemas.microsoft.com/office/powerpoint/2010/main" val="2099249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22</a:t>
            </a:fld>
            <a:endParaRPr lang="en-US" altLang="zh-CN"/>
          </a:p>
        </p:txBody>
      </p:sp>
    </p:spTree>
    <p:extLst>
      <p:ext uri="{BB962C8B-B14F-4D97-AF65-F5344CB8AC3E}">
        <p14:creationId xmlns:p14="http://schemas.microsoft.com/office/powerpoint/2010/main" val="2475069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a:t>
            </a:r>
            <a:r>
              <a:rPr lang="en-US" altLang="zh-CN" dirty="0"/>
              <a:t>iv</a:t>
            </a:r>
            <a:r>
              <a:rPr lang="zh-CN" altLang="en-US" dirty="0"/>
              <a:t>是</a:t>
            </a:r>
            <a:r>
              <a:rPr lang="en-US" altLang="zh-CN" dirty="0"/>
              <a:t>valid</a:t>
            </a:r>
            <a:r>
              <a:rPr lang="zh-CN" altLang="en-US" dirty="0"/>
              <a:t>的，那么应该与残差项无关。否则相当于还会通过其他渠道影响</a:t>
            </a:r>
            <a:r>
              <a:rPr lang="en-US" altLang="zh-CN" dirty="0"/>
              <a:t>y</a:t>
            </a:r>
            <a:r>
              <a:rPr lang="zh-CN" altLang="en-US" dirty="0"/>
              <a:t>？</a:t>
            </a:r>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29</a:t>
            </a:fld>
            <a:endParaRPr lang="en-US" altLang="zh-CN"/>
          </a:p>
        </p:txBody>
      </p:sp>
    </p:spTree>
    <p:extLst>
      <p:ext uri="{BB962C8B-B14F-4D97-AF65-F5344CB8AC3E}">
        <p14:creationId xmlns:p14="http://schemas.microsoft.com/office/powerpoint/2010/main" val="818775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25F7B9FC-308E-4EED-9694-8B2B9679C5B0}"/>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21C3027A-9D2A-4BAA-B239-0E139D761A87}"/>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21C69A76-E36E-4204-9E49-1B39B5CE26EC}"/>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424770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650580F-0FC5-421C-A7AF-81B61797A63F}"/>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6474D72B-D1D2-4DF4-AD82-9F101AC919D3}"/>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1C0081DD-3C85-49CA-8FC1-4AE4D916DF1D}"/>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4024566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9113" y="274638"/>
            <a:ext cx="1817687"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6050" y="274638"/>
            <a:ext cx="5300663"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9E026F2-B38B-417F-B5E2-5A5BCFD1B936}"/>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5C17661E-E36A-4BA9-B0E2-E55CE737F671}"/>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B360FF63-5223-4F16-AE77-48ED3081A2B1}"/>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183951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16050" y="274638"/>
            <a:ext cx="7256463" cy="1143000"/>
          </a:xfrm>
        </p:spPr>
        <p:txBody>
          <a:bodyPr/>
          <a:lstStyle/>
          <a:p>
            <a:r>
              <a:rPr lang="en-US"/>
              <a:t>Click to edit Master title style</a:t>
            </a:r>
          </a:p>
        </p:txBody>
      </p:sp>
      <p:sp>
        <p:nvSpPr>
          <p:cNvPr id="3" name="Table Placeholder 2"/>
          <p:cNvSpPr>
            <a:spLocks noGrp="1"/>
          </p:cNvSpPr>
          <p:nvPr>
            <p:ph type="tbl" idx="1"/>
          </p:nvPr>
        </p:nvSpPr>
        <p:spPr>
          <a:xfrm>
            <a:off x="1416050" y="1600200"/>
            <a:ext cx="7270750" cy="4524375"/>
          </a:xfrm>
        </p:spPr>
        <p:txBody>
          <a:bodyPr/>
          <a:lstStyle/>
          <a:p>
            <a:pPr lvl="0"/>
            <a:endParaRPr lang="en-US" noProof="0"/>
          </a:p>
        </p:txBody>
      </p:sp>
      <p:sp>
        <p:nvSpPr>
          <p:cNvPr id="4" name="Rectangle 5">
            <a:extLst>
              <a:ext uri="{FF2B5EF4-FFF2-40B4-BE49-F238E27FC236}">
                <a16:creationId xmlns:a16="http://schemas.microsoft.com/office/drawing/2014/main" id="{10234B0B-D158-40A3-B3B1-ABBE9AFFADF1}"/>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69273FED-B8FD-4B98-BF96-3062E98F9AF3}"/>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83DC4A31-AB51-40B9-8A6E-A0576D4307E3}"/>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2131394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CBC056D-C482-4F14-9D39-D4D3D9CDD178}"/>
              </a:ext>
            </a:extLst>
          </p:cNvPr>
          <p:cNvSpPr/>
          <p:nvPr/>
        </p:nvSpPr>
        <p:spPr>
          <a:xfrm>
            <a:off x="447675" y="3086100"/>
            <a:ext cx="8240713" cy="3305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lstStyle>
            <a:lvl1pPr>
              <a:defRPr sz="36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Date Placeholder 3">
            <a:extLst>
              <a:ext uri="{FF2B5EF4-FFF2-40B4-BE49-F238E27FC236}">
                <a16:creationId xmlns:a16="http://schemas.microsoft.com/office/drawing/2014/main" id="{9D489756-2445-47DE-9EC0-EC2FF6EB2552}"/>
              </a:ext>
            </a:extLst>
          </p:cNvPr>
          <p:cNvSpPr>
            <a:spLocks noGrp="1"/>
          </p:cNvSpPr>
          <p:nvPr>
            <p:ph type="dt" sz="half" idx="10"/>
          </p:nvPr>
        </p:nvSpPr>
        <p:spPr/>
        <p:txBody>
          <a:bodyPr/>
          <a:lstStyle>
            <a:lvl1pPr>
              <a:defRPr>
                <a:solidFill>
                  <a:srgbClr val="9F296B"/>
                </a:solidFill>
              </a:defRPr>
            </a:lvl1pPr>
          </a:lstStyle>
          <a:p>
            <a:endParaRPr lang="en-US" altLang="zh-CN"/>
          </a:p>
        </p:txBody>
      </p:sp>
      <p:sp>
        <p:nvSpPr>
          <p:cNvPr id="6" name="Footer Placeholder 4">
            <a:extLst>
              <a:ext uri="{FF2B5EF4-FFF2-40B4-BE49-F238E27FC236}">
                <a16:creationId xmlns:a16="http://schemas.microsoft.com/office/drawing/2014/main" id="{CFF94A8D-9F81-4DFD-B7DF-82819DF1C8FA}"/>
              </a:ext>
            </a:extLst>
          </p:cNvPr>
          <p:cNvSpPr>
            <a:spLocks noGrp="1"/>
          </p:cNvSpPr>
          <p:nvPr>
            <p:ph type="ftr" sz="quarter" idx="11"/>
          </p:nvPr>
        </p:nvSpPr>
        <p:spPr/>
        <p:txBody>
          <a:bodyPr/>
          <a:lstStyle>
            <a:lvl1pPr>
              <a:defRPr>
                <a:solidFill>
                  <a:srgbClr val="9F296B"/>
                </a:solidFill>
              </a:defRPr>
            </a:lvl1pPr>
          </a:lstStyle>
          <a:p>
            <a:endParaRPr lang="en-US" altLang="zh-CN"/>
          </a:p>
        </p:txBody>
      </p:sp>
      <p:sp>
        <p:nvSpPr>
          <p:cNvPr id="7" name="Slide Number Placeholder 5">
            <a:extLst>
              <a:ext uri="{FF2B5EF4-FFF2-40B4-BE49-F238E27FC236}">
                <a16:creationId xmlns:a16="http://schemas.microsoft.com/office/drawing/2014/main" id="{50852E77-96DC-4E6A-B5D3-995509315A3D}"/>
              </a:ext>
            </a:extLst>
          </p:cNvPr>
          <p:cNvSpPr>
            <a:spLocks noGrp="1"/>
          </p:cNvSpPr>
          <p:nvPr>
            <p:ph type="sldNum" sz="quarter" idx="12"/>
          </p:nvPr>
        </p:nvSpPr>
        <p:spPr/>
        <p:txBody>
          <a:bodyPr/>
          <a:lstStyle>
            <a:lvl1pPr>
              <a:defRPr>
                <a:solidFill>
                  <a:srgbClr val="9F296B"/>
                </a:solidFill>
              </a:defRPr>
            </a:lvl1pPr>
          </a:lstStyle>
          <a:p>
            <a:endParaRPr lang="en-US" altLang="zh-CN"/>
          </a:p>
        </p:txBody>
      </p:sp>
    </p:spTree>
    <p:extLst>
      <p:ext uri="{BB962C8B-B14F-4D97-AF65-F5344CB8AC3E}">
        <p14:creationId xmlns:p14="http://schemas.microsoft.com/office/powerpoint/2010/main" val="10352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D97792E0-192A-4AEA-9C90-E7D25F899B78}"/>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38D5E4BF-64A1-419B-8190-DBB43B89AD90}"/>
              </a:ext>
            </a:extLst>
          </p:cNvPr>
          <p:cNvSpPr>
            <a:spLocks noGrp="1"/>
          </p:cNvSpPr>
          <p:nvPr>
            <p:ph type="dt" sz="half" idx="10"/>
          </p:nvPr>
        </p:nvSpPr>
        <p:spPr/>
        <p:txBody>
          <a:bodyPr/>
          <a:lstStyle>
            <a:lvl1pPr>
              <a:defRPr/>
            </a:lvl1pPr>
          </a:lstStyle>
          <a:p>
            <a:endParaRPr lang="en-US" altLang="zh-CN"/>
          </a:p>
        </p:txBody>
      </p:sp>
      <p:sp>
        <p:nvSpPr>
          <p:cNvPr id="6" name="Footer Placeholder 4">
            <a:extLst>
              <a:ext uri="{FF2B5EF4-FFF2-40B4-BE49-F238E27FC236}">
                <a16:creationId xmlns:a16="http://schemas.microsoft.com/office/drawing/2014/main" id="{EFA38356-935C-4060-859C-5C3477FDAFF9}"/>
              </a:ext>
            </a:extLst>
          </p:cNvPr>
          <p:cNvSpPr>
            <a:spLocks noGrp="1"/>
          </p:cNvSpPr>
          <p:nvPr>
            <p:ph type="ftr" sz="quarter" idx="11"/>
          </p:nvPr>
        </p:nvSpPr>
        <p:spPr/>
        <p:txBody>
          <a:bodyPr/>
          <a:lstStyle>
            <a:lvl1pPr>
              <a:defRPr/>
            </a:lvl1pPr>
          </a:lstStyle>
          <a:p>
            <a:endParaRPr lang="en-US" altLang="zh-CN"/>
          </a:p>
        </p:txBody>
      </p:sp>
      <p:sp>
        <p:nvSpPr>
          <p:cNvPr id="7" name="Slide Number Placeholder 5">
            <a:extLst>
              <a:ext uri="{FF2B5EF4-FFF2-40B4-BE49-F238E27FC236}">
                <a16:creationId xmlns:a16="http://schemas.microsoft.com/office/drawing/2014/main" id="{F529659B-A8F4-4FE3-8859-CEC938650CA8}"/>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1531160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E00D5C6-FDE9-4532-81A1-180954C4C5EC}"/>
              </a:ext>
            </a:extLst>
          </p:cNvPr>
          <p:cNvSpPr>
            <a:spLocks noChangeAspect="1"/>
          </p:cNvSpPr>
          <p:nvPr/>
        </p:nvSpPr>
        <p:spPr>
          <a:xfrm>
            <a:off x="452438" y="5141913"/>
            <a:ext cx="8239125" cy="12588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lstStyle>
            <a:lvl1pPr algn="l">
              <a:defRPr sz="36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5" name="Date Placeholder 3">
            <a:extLst>
              <a:ext uri="{FF2B5EF4-FFF2-40B4-BE49-F238E27FC236}">
                <a16:creationId xmlns:a16="http://schemas.microsoft.com/office/drawing/2014/main" id="{7107DC5A-AC3F-4700-9EAE-6B35D3AD93E0}"/>
              </a:ext>
            </a:extLst>
          </p:cNvPr>
          <p:cNvSpPr>
            <a:spLocks noGrp="1"/>
          </p:cNvSpPr>
          <p:nvPr>
            <p:ph type="dt" sz="half" idx="10"/>
          </p:nvPr>
        </p:nvSpPr>
        <p:spPr/>
        <p:txBody>
          <a:bodyPr/>
          <a:lstStyle>
            <a:lvl1pPr>
              <a:defRPr>
                <a:solidFill>
                  <a:srgbClr val="9F296B"/>
                </a:solidFill>
              </a:defRPr>
            </a:lvl1pPr>
          </a:lstStyle>
          <a:p>
            <a:endParaRPr lang="en-US" altLang="zh-CN"/>
          </a:p>
        </p:txBody>
      </p:sp>
      <p:sp>
        <p:nvSpPr>
          <p:cNvPr id="6" name="Footer Placeholder 4">
            <a:extLst>
              <a:ext uri="{FF2B5EF4-FFF2-40B4-BE49-F238E27FC236}">
                <a16:creationId xmlns:a16="http://schemas.microsoft.com/office/drawing/2014/main" id="{3AF94601-3CAE-4801-8348-A75F43152B85}"/>
              </a:ext>
            </a:extLst>
          </p:cNvPr>
          <p:cNvSpPr>
            <a:spLocks noGrp="1"/>
          </p:cNvSpPr>
          <p:nvPr>
            <p:ph type="ftr" sz="quarter" idx="11"/>
          </p:nvPr>
        </p:nvSpPr>
        <p:spPr/>
        <p:txBody>
          <a:bodyPr/>
          <a:lstStyle>
            <a:lvl1pPr>
              <a:defRPr>
                <a:solidFill>
                  <a:srgbClr val="9F296B"/>
                </a:solidFill>
              </a:defRPr>
            </a:lvl1pPr>
          </a:lstStyle>
          <a:p>
            <a:endParaRPr lang="en-US" altLang="zh-CN"/>
          </a:p>
        </p:txBody>
      </p:sp>
      <p:sp>
        <p:nvSpPr>
          <p:cNvPr id="7" name="Slide Number Placeholder 5">
            <a:extLst>
              <a:ext uri="{FF2B5EF4-FFF2-40B4-BE49-F238E27FC236}">
                <a16:creationId xmlns:a16="http://schemas.microsoft.com/office/drawing/2014/main" id="{D042C29D-6BA2-4B2C-B890-A1B30DCFD842}"/>
              </a:ext>
            </a:extLst>
          </p:cNvPr>
          <p:cNvSpPr>
            <a:spLocks noGrp="1"/>
          </p:cNvSpPr>
          <p:nvPr>
            <p:ph type="sldNum" sz="quarter" idx="12"/>
          </p:nvPr>
        </p:nvSpPr>
        <p:spPr/>
        <p:txBody>
          <a:bodyPr/>
          <a:lstStyle>
            <a:lvl1pPr>
              <a:defRPr>
                <a:solidFill>
                  <a:srgbClr val="9F296B"/>
                </a:solidFill>
              </a:defRPr>
            </a:lvl1pPr>
          </a:lstStyle>
          <a:p>
            <a:endParaRPr lang="en-US" altLang="zh-CN"/>
          </a:p>
        </p:txBody>
      </p:sp>
    </p:spTree>
    <p:extLst>
      <p:ext uri="{BB962C8B-B14F-4D97-AF65-F5344CB8AC3E}">
        <p14:creationId xmlns:p14="http://schemas.microsoft.com/office/powerpoint/2010/main" val="48210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4914D0A-4D72-4CE8-8DAE-DBC3D03BC4F4}"/>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4">
            <a:extLst>
              <a:ext uri="{FF2B5EF4-FFF2-40B4-BE49-F238E27FC236}">
                <a16:creationId xmlns:a16="http://schemas.microsoft.com/office/drawing/2014/main" id="{B82730E0-3ECD-4E39-A011-715DA6859831}"/>
              </a:ext>
            </a:extLst>
          </p:cNvPr>
          <p:cNvSpPr>
            <a:spLocks noGrp="1"/>
          </p:cNvSpPr>
          <p:nvPr>
            <p:ph type="dt" sz="half" idx="10"/>
          </p:nvPr>
        </p:nvSpPr>
        <p:spPr/>
        <p:txBody>
          <a:bodyPr/>
          <a:lstStyle>
            <a:lvl1pPr>
              <a:defRPr/>
            </a:lvl1pPr>
          </a:lstStyle>
          <a:p>
            <a:endParaRPr lang="en-US" altLang="zh-CN"/>
          </a:p>
        </p:txBody>
      </p:sp>
      <p:sp>
        <p:nvSpPr>
          <p:cNvPr id="7" name="Footer Placeholder 5">
            <a:extLst>
              <a:ext uri="{FF2B5EF4-FFF2-40B4-BE49-F238E27FC236}">
                <a16:creationId xmlns:a16="http://schemas.microsoft.com/office/drawing/2014/main" id="{5F562C41-65B9-4325-9935-ADDEDA708EFB}"/>
              </a:ext>
            </a:extLst>
          </p:cNvPr>
          <p:cNvSpPr>
            <a:spLocks noGrp="1"/>
          </p:cNvSpPr>
          <p:nvPr>
            <p:ph type="ftr" sz="quarter" idx="11"/>
          </p:nvPr>
        </p:nvSpPr>
        <p:spPr/>
        <p:txBody>
          <a:bodyPr/>
          <a:lstStyle>
            <a:lvl1pPr>
              <a:defRPr/>
            </a:lvl1pPr>
          </a:lstStyle>
          <a:p>
            <a:endParaRPr lang="en-US" altLang="zh-CN"/>
          </a:p>
        </p:txBody>
      </p:sp>
      <p:sp>
        <p:nvSpPr>
          <p:cNvPr id="8" name="Slide Number Placeholder 6">
            <a:extLst>
              <a:ext uri="{FF2B5EF4-FFF2-40B4-BE49-F238E27FC236}">
                <a16:creationId xmlns:a16="http://schemas.microsoft.com/office/drawing/2014/main" id="{B08B5E9A-78A6-465B-BD4B-38B51282763A}"/>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2948923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A74C80F-A925-4B7D-8F0C-686724C7F35F}"/>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6">
            <a:extLst>
              <a:ext uri="{FF2B5EF4-FFF2-40B4-BE49-F238E27FC236}">
                <a16:creationId xmlns:a16="http://schemas.microsoft.com/office/drawing/2014/main" id="{D836AD89-11CD-48B1-BC75-4B598BD8CA99}"/>
              </a:ext>
            </a:extLst>
          </p:cNvPr>
          <p:cNvSpPr>
            <a:spLocks noGrp="1"/>
          </p:cNvSpPr>
          <p:nvPr>
            <p:ph type="dt" sz="half" idx="10"/>
          </p:nvPr>
        </p:nvSpPr>
        <p:spPr/>
        <p:txBody>
          <a:bodyPr/>
          <a:lstStyle>
            <a:lvl1pPr>
              <a:defRPr/>
            </a:lvl1pPr>
          </a:lstStyle>
          <a:p>
            <a:endParaRPr lang="en-US" altLang="zh-CN"/>
          </a:p>
        </p:txBody>
      </p:sp>
      <p:sp>
        <p:nvSpPr>
          <p:cNvPr id="9" name="Footer Placeholder 7">
            <a:extLst>
              <a:ext uri="{FF2B5EF4-FFF2-40B4-BE49-F238E27FC236}">
                <a16:creationId xmlns:a16="http://schemas.microsoft.com/office/drawing/2014/main" id="{513CD1B2-CC7F-46F4-9642-BE477189A694}"/>
              </a:ext>
            </a:extLst>
          </p:cNvPr>
          <p:cNvSpPr>
            <a:spLocks noGrp="1"/>
          </p:cNvSpPr>
          <p:nvPr>
            <p:ph type="ftr" sz="quarter" idx="11"/>
          </p:nvPr>
        </p:nvSpPr>
        <p:spPr/>
        <p:txBody>
          <a:bodyPr/>
          <a:lstStyle>
            <a:lvl1pPr>
              <a:defRPr/>
            </a:lvl1pPr>
          </a:lstStyle>
          <a:p>
            <a:endParaRPr lang="en-US" altLang="zh-CN"/>
          </a:p>
        </p:txBody>
      </p:sp>
      <p:sp>
        <p:nvSpPr>
          <p:cNvPr id="10" name="Slide Number Placeholder 8">
            <a:extLst>
              <a:ext uri="{FF2B5EF4-FFF2-40B4-BE49-F238E27FC236}">
                <a16:creationId xmlns:a16="http://schemas.microsoft.com/office/drawing/2014/main" id="{9ED2359A-48E3-4871-8ED1-65672CD01F1B}"/>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1223308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43377B40-E7A1-43D8-BCDC-B6F48E9316FB}"/>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4" name="Date Placeholder 2">
            <a:extLst>
              <a:ext uri="{FF2B5EF4-FFF2-40B4-BE49-F238E27FC236}">
                <a16:creationId xmlns:a16="http://schemas.microsoft.com/office/drawing/2014/main" id="{442B4D78-1107-4286-A81F-F82D06A04419}"/>
              </a:ext>
            </a:extLst>
          </p:cNvPr>
          <p:cNvSpPr>
            <a:spLocks noGrp="1"/>
          </p:cNvSpPr>
          <p:nvPr>
            <p:ph type="dt" sz="half" idx="10"/>
          </p:nvPr>
        </p:nvSpPr>
        <p:spPr/>
        <p:txBody>
          <a:bodyPr/>
          <a:lstStyle>
            <a:lvl1pPr>
              <a:defRPr/>
            </a:lvl1pPr>
          </a:lstStyle>
          <a:p>
            <a:endParaRPr lang="en-US" altLang="zh-CN"/>
          </a:p>
        </p:txBody>
      </p:sp>
      <p:sp>
        <p:nvSpPr>
          <p:cNvPr id="5" name="Footer Placeholder 3">
            <a:extLst>
              <a:ext uri="{FF2B5EF4-FFF2-40B4-BE49-F238E27FC236}">
                <a16:creationId xmlns:a16="http://schemas.microsoft.com/office/drawing/2014/main" id="{B59E98F5-1B7D-47BF-834F-4B9B7F9106C7}"/>
              </a:ext>
            </a:extLst>
          </p:cNvPr>
          <p:cNvSpPr>
            <a:spLocks noGrp="1"/>
          </p:cNvSpPr>
          <p:nvPr>
            <p:ph type="ftr" sz="quarter" idx="11"/>
          </p:nvPr>
        </p:nvSpPr>
        <p:spPr/>
        <p:txBody>
          <a:bodyPr/>
          <a:lstStyle>
            <a:lvl1pPr>
              <a:defRPr/>
            </a:lvl1pPr>
          </a:lstStyle>
          <a:p>
            <a:endParaRPr lang="en-US" altLang="zh-CN"/>
          </a:p>
        </p:txBody>
      </p:sp>
      <p:sp>
        <p:nvSpPr>
          <p:cNvPr id="6" name="Slide Number Placeholder 4">
            <a:extLst>
              <a:ext uri="{FF2B5EF4-FFF2-40B4-BE49-F238E27FC236}">
                <a16:creationId xmlns:a16="http://schemas.microsoft.com/office/drawing/2014/main" id="{75F2627B-66F7-41C2-A320-E93BCA7A8A61}"/>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704301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400B4D6-3085-4240-9E01-98FB4DB6C1FD}"/>
              </a:ext>
            </a:extLst>
          </p:cNvPr>
          <p:cNvSpPr>
            <a:spLocks noGrp="1"/>
          </p:cNvSpPr>
          <p:nvPr>
            <p:ph type="dt" sz="half" idx="10"/>
          </p:nvPr>
        </p:nvSpPr>
        <p:spPr/>
        <p:txBody>
          <a:bodyPr/>
          <a:lstStyle>
            <a:lvl1pPr>
              <a:defRPr/>
            </a:lvl1pPr>
          </a:lstStyle>
          <a:p>
            <a:endParaRPr lang="en-US" altLang="zh-CN"/>
          </a:p>
        </p:txBody>
      </p:sp>
      <p:sp>
        <p:nvSpPr>
          <p:cNvPr id="3" name="Footer Placeholder 4">
            <a:extLst>
              <a:ext uri="{FF2B5EF4-FFF2-40B4-BE49-F238E27FC236}">
                <a16:creationId xmlns:a16="http://schemas.microsoft.com/office/drawing/2014/main" id="{6C611F8E-17AE-4591-BDFB-E40A734937C9}"/>
              </a:ext>
            </a:extLst>
          </p:cNvPr>
          <p:cNvSpPr>
            <a:spLocks noGrp="1"/>
          </p:cNvSpPr>
          <p:nvPr>
            <p:ph type="ftr" sz="quarter" idx="11"/>
          </p:nvPr>
        </p:nvSpPr>
        <p:spPr/>
        <p:txBody>
          <a:bodyPr/>
          <a:lstStyle>
            <a:lvl1pPr>
              <a:defRPr/>
            </a:lvl1pPr>
          </a:lstStyle>
          <a:p>
            <a:endParaRPr lang="en-US" altLang="zh-CN"/>
          </a:p>
        </p:txBody>
      </p:sp>
      <p:sp>
        <p:nvSpPr>
          <p:cNvPr id="4" name="Slide Number Placeholder 5">
            <a:extLst>
              <a:ext uri="{FF2B5EF4-FFF2-40B4-BE49-F238E27FC236}">
                <a16:creationId xmlns:a16="http://schemas.microsoft.com/office/drawing/2014/main" id="{7327149F-D758-4EB8-B472-708AFE793D41}"/>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215822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3837D41D-891E-472C-93CE-63844A09EF93}"/>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C73347ED-D0F7-479D-8FD6-56395CE16874}"/>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9ED73703-9E07-4D26-8E1A-7C3DB62E8251}"/>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373513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BE23B00C-A3E2-4082-9681-CCEFE4F58279}"/>
              </a:ext>
            </a:extLst>
          </p:cNvPr>
          <p:cNvSpPr>
            <a:spLocks noChangeAspect="1"/>
          </p:cNvSpPr>
          <p:nvPr/>
        </p:nvSpPr>
        <p:spPr>
          <a:xfrm>
            <a:off x="452438" y="5141913"/>
            <a:ext cx="8239125" cy="12747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46399" y="601200"/>
            <a:ext cx="8240400" cy="4204800"/>
          </a:xfrm>
        </p:spPr>
        <p:txBody>
          <a:bodyP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305617" y="5262295"/>
            <a:ext cx="4265327" cy="689515"/>
          </a:xfrm>
        </p:spPr>
        <p:txBody>
          <a:bodyP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Date Placeholder 4">
            <a:extLst>
              <a:ext uri="{FF2B5EF4-FFF2-40B4-BE49-F238E27FC236}">
                <a16:creationId xmlns:a16="http://schemas.microsoft.com/office/drawing/2014/main" id="{038DE053-B430-439D-A047-556344AB4637}"/>
              </a:ext>
            </a:extLst>
          </p:cNvPr>
          <p:cNvSpPr>
            <a:spLocks noGrp="1"/>
          </p:cNvSpPr>
          <p:nvPr>
            <p:ph type="dt" sz="half" idx="10"/>
          </p:nvPr>
        </p:nvSpPr>
        <p:spPr/>
        <p:txBody>
          <a:bodyPr/>
          <a:lstStyle>
            <a:lvl1pPr>
              <a:defRPr>
                <a:solidFill>
                  <a:srgbClr val="9F296B"/>
                </a:solidFill>
              </a:defRPr>
            </a:lvl1pPr>
          </a:lstStyle>
          <a:p>
            <a:endParaRPr lang="en-US" altLang="zh-CN"/>
          </a:p>
        </p:txBody>
      </p:sp>
      <p:sp>
        <p:nvSpPr>
          <p:cNvPr id="7" name="Footer Placeholder 5">
            <a:extLst>
              <a:ext uri="{FF2B5EF4-FFF2-40B4-BE49-F238E27FC236}">
                <a16:creationId xmlns:a16="http://schemas.microsoft.com/office/drawing/2014/main" id="{A53651E1-80F1-48B8-8AE3-BFF4841567B9}"/>
              </a:ext>
            </a:extLst>
          </p:cNvPr>
          <p:cNvSpPr>
            <a:spLocks noGrp="1"/>
          </p:cNvSpPr>
          <p:nvPr>
            <p:ph type="ftr" sz="quarter" idx="11"/>
          </p:nvPr>
        </p:nvSpPr>
        <p:spPr/>
        <p:txBody>
          <a:bodyPr/>
          <a:lstStyle>
            <a:lvl1pPr>
              <a:defRPr>
                <a:solidFill>
                  <a:srgbClr val="9F296B"/>
                </a:solidFill>
              </a:defRPr>
            </a:lvl1pPr>
          </a:lstStyle>
          <a:p>
            <a:endParaRPr lang="en-US" altLang="zh-CN"/>
          </a:p>
        </p:txBody>
      </p:sp>
      <p:sp>
        <p:nvSpPr>
          <p:cNvPr id="8" name="Slide Number Placeholder 6">
            <a:extLst>
              <a:ext uri="{FF2B5EF4-FFF2-40B4-BE49-F238E27FC236}">
                <a16:creationId xmlns:a16="http://schemas.microsoft.com/office/drawing/2014/main" id="{4904AC38-5ED9-486D-B291-F7DD38A3E89F}"/>
              </a:ext>
            </a:extLst>
          </p:cNvPr>
          <p:cNvSpPr>
            <a:spLocks noGrp="1"/>
          </p:cNvSpPr>
          <p:nvPr>
            <p:ph type="sldNum" sz="quarter" idx="12"/>
          </p:nvPr>
        </p:nvSpPr>
        <p:spPr/>
        <p:txBody>
          <a:bodyPr/>
          <a:lstStyle>
            <a:lvl1pPr>
              <a:defRPr>
                <a:solidFill>
                  <a:srgbClr val="9F296B"/>
                </a:solidFill>
              </a:defRPr>
            </a:lvl1pPr>
          </a:lstStyle>
          <a:p>
            <a:endParaRPr lang="en-US" altLang="zh-CN"/>
          </a:p>
        </p:txBody>
      </p:sp>
    </p:spTree>
    <p:extLst>
      <p:ext uri="{BB962C8B-B14F-4D97-AF65-F5344CB8AC3E}">
        <p14:creationId xmlns:p14="http://schemas.microsoft.com/office/powerpoint/2010/main" val="3725814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8093" y="599725"/>
            <a:ext cx="8238706"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3">
            <a:extLst>
              <a:ext uri="{FF2B5EF4-FFF2-40B4-BE49-F238E27FC236}">
                <a16:creationId xmlns:a16="http://schemas.microsoft.com/office/drawing/2014/main" id="{A6C8733C-09D3-4376-98E5-1B0C54BF581F}"/>
              </a:ext>
            </a:extLst>
          </p:cNvPr>
          <p:cNvSpPr>
            <a:spLocks noGrp="1"/>
          </p:cNvSpPr>
          <p:nvPr>
            <p:ph type="dt" sz="half" idx="10"/>
          </p:nvPr>
        </p:nvSpPr>
        <p:spPr/>
        <p:txBody>
          <a:bodyPr/>
          <a:lstStyle>
            <a:lvl1pPr>
              <a:defRPr/>
            </a:lvl1pPr>
          </a:lstStyle>
          <a:p>
            <a:endParaRPr lang="en-US" altLang="zh-CN"/>
          </a:p>
        </p:txBody>
      </p:sp>
      <p:sp>
        <p:nvSpPr>
          <p:cNvPr id="6" name="Footer Placeholder 4">
            <a:extLst>
              <a:ext uri="{FF2B5EF4-FFF2-40B4-BE49-F238E27FC236}">
                <a16:creationId xmlns:a16="http://schemas.microsoft.com/office/drawing/2014/main" id="{67573369-5F43-419C-A089-F2FB3919C087}"/>
              </a:ext>
            </a:extLst>
          </p:cNvPr>
          <p:cNvSpPr>
            <a:spLocks noGrp="1"/>
          </p:cNvSpPr>
          <p:nvPr>
            <p:ph type="ftr" sz="quarter" idx="11"/>
          </p:nvPr>
        </p:nvSpPr>
        <p:spPr/>
        <p:txBody>
          <a:bodyPr/>
          <a:lstStyle>
            <a:lvl1pPr>
              <a:defRPr/>
            </a:lvl1pPr>
          </a:lstStyle>
          <a:p>
            <a:endParaRPr lang="en-US" altLang="zh-CN"/>
          </a:p>
        </p:txBody>
      </p:sp>
      <p:sp>
        <p:nvSpPr>
          <p:cNvPr id="7" name="Slide Number Placeholder 5">
            <a:extLst>
              <a:ext uri="{FF2B5EF4-FFF2-40B4-BE49-F238E27FC236}">
                <a16:creationId xmlns:a16="http://schemas.microsoft.com/office/drawing/2014/main" id="{A6E6C0D8-1176-445D-8AB3-E339C6E3AC97}"/>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3516426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7A13D59-51C9-495C-90F7-72CB9EB3899A}"/>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C59429DD-4D52-4E56-ADBB-41A084F5BDA9}"/>
              </a:ext>
            </a:extLst>
          </p:cNvPr>
          <p:cNvSpPr>
            <a:spLocks noGrp="1"/>
          </p:cNvSpPr>
          <p:nvPr>
            <p:ph type="dt" sz="half" idx="10"/>
          </p:nvPr>
        </p:nvSpPr>
        <p:spPr/>
        <p:txBody>
          <a:bodyPr/>
          <a:lstStyle>
            <a:lvl1pPr>
              <a:defRPr/>
            </a:lvl1pPr>
          </a:lstStyle>
          <a:p>
            <a:endParaRPr lang="en-US" altLang="zh-CN"/>
          </a:p>
        </p:txBody>
      </p:sp>
      <p:sp>
        <p:nvSpPr>
          <p:cNvPr id="6" name="Footer Placeholder 4">
            <a:extLst>
              <a:ext uri="{FF2B5EF4-FFF2-40B4-BE49-F238E27FC236}">
                <a16:creationId xmlns:a16="http://schemas.microsoft.com/office/drawing/2014/main" id="{97C377A0-61BA-4EF3-914A-B6C9AF084AFD}"/>
              </a:ext>
            </a:extLst>
          </p:cNvPr>
          <p:cNvSpPr>
            <a:spLocks noGrp="1"/>
          </p:cNvSpPr>
          <p:nvPr>
            <p:ph type="ftr" sz="quarter" idx="11"/>
          </p:nvPr>
        </p:nvSpPr>
        <p:spPr/>
        <p:txBody>
          <a:bodyPr/>
          <a:lstStyle>
            <a:lvl1pPr>
              <a:defRPr/>
            </a:lvl1pPr>
          </a:lstStyle>
          <a:p>
            <a:endParaRPr lang="en-US" altLang="zh-CN"/>
          </a:p>
        </p:txBody>
      </p:sp>
      <p:sp>
        <p:nvSpPr>
          <p:cNvPr id="7" name="Slide Number Placeholder 5">
            <a:extLst>
              <a:ext uri="{FF2B5EF4-FFF2-40B4-BE49-F238E27FC236}">
                <a16:creationId xmlns:a16="http://schemas.microsoft.com/office/drawing/2014/main" id="{FF621B6D-207B-4C48-B461-5784BC2ABBD3}"/>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24899984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0266BF3-4818-4D48-A8C5-94D09D8EA461}"/>
              </a:ext>
            </a:extLst>
          </p:cNvPr>
          <p:cNvSpPr>
            <a:spLocks noChangeAspect="1"/>
          </p:cNvSpPr>
          <p:nvPr/>
        </p:nvSpPr>
        <p:spPr>
          <a:xfrm>
            <a:off x="6629400" y="600075"/>
            <a:ext cx="2057400" cy="5816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9774F917-976F-44C1-ABE7-7FA61DB8351D}"/>
              </a:ext>
            </a:extLst>
          </p:cNvPr>
          <p:cNvSpPr>
            <a:spLocks noGrp="1"/>
          </p:cNvSpPr>
          <p:nvPr>
            <p:ph type="dt" sz="half" idx="10"/>
          </p:nvPr>
        </p:nvSpPr>
        <p:spPr>
          <a:xfrm>
            <a:off x="6745288" y="5956300"/>
            <a:ext cx="947737" cy="365125"/>
          </a:xfrm>
        </p:spPr>
        <p:txBody>
          <a:bodyPr/>
          <a:lstStyle>
            <a:lvl1pPr>
              <a:defRPr>
                <a:solidFill>
                  <a:srgbClr val="9F296B"/>
                </a:solidFill>
              </a:defRPr>
            </a:lvl1pPr>
          </a:lstStyle>
          <a:p>
            <a:endParaRPr lang="en-US" altLang="zh-CN"/>
          </a:p>
        </p:txBody>
      </p:sp>
      <p:sp>
        <p:nvSpPr>
          <p:cNvPr id="6" name="Footer Placeholder 4">
            <a:extLst>
              <a:ext uri="{FF2B5EF4-FFF2-40B4-BE49-F238E27FC236}">
                <a16:creationId xmlns:a16="http://schemas.microsoft.com/office/drawing/2014/main" id="{56096EEB-181A-41EA-B6E1-D03ECAE303B1}"/>
              </a:ext>
            </a:extLst>
          </p:cNvPr>
          <p:cNvSpPr>
            <a:spLocks noGrp="1"/>
          </p:cNvSpPr>
          <p:nvPr>
            <p:ph type="ftr" sz="quarter" idx="11"/>
          </p:nvPr>
        </p:nvSpPr>
        <p:spPr>
          <a:xfrm>
            <a:off x="581025" y="5951538"/>
            <a:ext cx="5922963" cy="365125"/>
          </a:xfrm>
        </p:spPr>
        <p:txBody>
          <a:bodyPr/>
          <a:lstStyle>
            <a:lvl1pPr>
              <a:defRPr/>
            </a:lvl1pPr>
          </a:lstStyle>
          <a:p>
            <a:endParaRPr lang="en-US" altLang="zh-CN"/>
          </a:p>
        </p:txBody>
      </p:sp>
      <p:sp>
        <p:nvSpPr>
          <p:cNvPr id="7" name="Slide Number Placeholder 5">
            <a:extLst>
              <a:ext uri="{FF2B5EF4-FFF2-40B4-BE49-F238E27FC236}">
                <a16:creationId xmlns:a16="http://schemas.microsoft.com/office/drawing/2014/main" id="{EC39067B-680B-499D-B9E0-2980C56D0EC9}"/>
              </a:ext>
            </a:extLst>
          </p:cNvPr>
          <p:cNvSpPr>
            <a:spLocks noGrp="1"/>
          </p:cNvSpPr>
          <p:nvPr>
            <p:ph type="sldNum" sz="quarter" idx="12"/>
          </p:nvPr>
        </p:nvSpPr>
        <p:spPr/>
        <p:txBody>
          <a:bodyPr/>
          <a:lstStyle>
            <a:lvl1pPr>
              <a:defRPr>
                <a:solidFill>
                  <a:srgbClr val="9F296B"/>
                </a:solidFill>
              </a:defRPr>
            </a:lvl1pPr>
          </a:lstStyle>
          <a:p>
            <a:endParaRPr lang="en-US" altLang="zh-CN"/>
          </a:p>
        </p:txBody>
      </p:sp>
    </p:spTree>
    <p:extLst>
      <p:ext uri="{BB962C8B-B14F-4D97-AF65-F5344CB8AC3E}">
        <p14:creationId xmlns:p14="http://schemas.microsoft.com/office/powerpoint/2010/main" val="1736889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16050" y="274638"/>
            <a:ext cx="7256463" cy="1143000"/>
          </a:xfrm>
        </p:spPr>
        <p:txBody>
          <a:bodyPr/>
          <a:lstStyle/>
          <a:p>
            <a:r>
              <a:rPr lang="en-US"/>
              <a:t>Click to edit Master title style</a:t>
            </a:r>
          </a:p>
        </p:txBody>
      </p:sp>
      <p:sp>
        <p:nvSpPr>
          <p:cNvPr id="3" name="Table Placeholder 2"/>
          <p:cNvSpPr>
            <a:spLocks noGrp="1"/>
          </p:cNvSpPr>
          <p:nvPr>
            <p:ph type="tbl" idx="1"/>
          </p:nvPr>
        </p:nvSpPr>
        <p:spPr>
          <a:xfrm>
            <a:off x="1416050" y="1600200"/>
            <a:ext cx="7270750" cy="4524375"/>
          </a:xfrm>
        </p:spPr>
        <p:txBody>
          <a:bodyPr rtlCol="0">
            <a:normAutofit/>
          </a:bodyPr>
          <a:lstStyle/>
          <a:p>
            <a:pPr lvl="0"/>
            <a:endParaRPr lang="en-US" noProof="0"/>
          </a:p>
        </p:txBody>
      </p:sp>
      <p:sp>
        <p:nvSpPr>
          <p:cNvPr id="4" name="Rectangle 5">
            <a:extLst>
              <a:ext uri="{FF2B5EF4-FFF2-40B4-BE49-F238E27FC236}">
                <a16:creationId xmlns:a16="http://schemas.microsoft.com/office/drawing/2014/main" id="{CECF1ACB-EF73-4D5F-ADE4-24ED176697C7}"/>
              </a:ext>
            </a:extLst>
          </p:cNvPr>
          <p:cNvSpPr>
            <a:spLocks noGrp="1" noChangeArrowheads="1"/>
          </p:cNvSpPr>
          <p:nvPr>
            <p:ph type="dt" sz="half" idx="10"/>
          </p:nvPr>
        </p:nvSpPr>
        <p:spPr/>
        <p:txBody>
          <a:bodyPr/>
          <a:lstStyle>
            <a:lvl1pPr>
              <a:defRPr/>
            </a:lvl1pPr>
          </a:lstStyle>
          <a:p>
            <a:endParaRPr lang="en-US" altLang="zh-CN"/>
          </a:p>
        </p:txBody>
      </p:sp>
      <p:sp>
        <p:nvSpPr>
          <p:cNvPr id="5" name="Rectangle 6">
            <a:extLst>
              <a:ext uri="{FF2B5EF4-FFF2-40B4-BE49-F238E27FC236}">
                <a16:creationId xmlns:a16="http://schemas.microsoft.com/office/drawing/2014/main" id="{12F0BD2C-25F2-4630-AE6E-882A09BD6BB9}"/>
              </a:ext>
            </a:extLst>
          </p:cNvPr>
          <p:cNvSpPr>
            <a:spLocks noGrp="1" noChangeArrowheads="1"/>
          </p:cNvSpPr>
          <p:nvPr>
            <p:ph type="ftr" sz="quarter" idx="11"/>
          </p:nvPr>
        </p:nvSpPr>
        <p:spPr/>
        <p:txBody>
          <a:bodyPr/>
          <a:lstStyle>
            <a:lvl1pPr>
              <a:defRPr/>
            </a:lvl1pPr>
          </a:lstStyle>
          <a:p>
            <a:endParaRPr lang="en-US" altLang="zh-CN"/>
          </a:p>
        </p:txBody>
      </p:sp>
      <p:sp>
        <p:nvSpPr>
          <p:cNvPr id="6" name="Rectangle 7">
            <a:extLst>
              <a:ext uri="{FF2B5EF4-FFF2-40B4-BE49-F238E27FC236}">
                <a16:creationId xmlns:a16="http://schemas.microsoft.com/office/drawing/2014/main" id="{40481264-CF57-4579-8722-FBCA19A15E7F}"/>
              </a:ext>
            </a:extLst>
          </p:cNvPr>
          <p:cNvSpPr>
            <a:spLocks noGrp="1" noChangeArrowheads="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308455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4C63E6E6-A5A8-4BA6-B4FB-E78D88425EDE}"/>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FC5B9430-C6C6-48D9-9EF0-E199E12431C5}"/>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5553D4E4-BD2E-49C2-A66C-9370BBFEF916}"/>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32394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6050" y="1600200"/>
            <a:ext cx="3559175"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27625" y="1600200"/>
            <a:ext cx="3559175"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C884E11B-B7F8-49E1-B38B-1FE46BABF9D6}"/>
              </a:ext>
            </a:extLst>
          </p:cNvPr>
          <p:cNvSpPr>
            <a:spLocks noGrp="1" noChangeArrowheads="1"/>
          </p:cNvSpPr>
          <p:nvPr>
            <p:ph type="dt" sz="half" idx="10"/>
          </p:nvPr>
        </p:nvSpPr>
        <p:spPr>
          <a:ln/>
        </p:spPr>
        <p:txBody>
          <a:bodyPr/>
          <a:lstStyle>
            <a:lvl1pPr>
              <a:defRPr/>
            </a:lvl1pPr>
          </a:lstStyle>
          <a:p>
            <a:endParaRPr lang="en-US" altLang="zh-CN"/>
          </a:p>
        </p:txBody>
      </p:sp>
      <p:sp>
        <p:nvSpPr>
          <p:cNvPr id="6" name="Rectangle 6">
            <a:extLst>
              <a:ext uri="{FF2B5EF4-FFF2-40B4-BE49-F238E27FC236}">
                <a16:creationId xmlns:a16="http://schemas.microsoft.com/office/drawing/2014/main" id="{6E36C2F1-1F87-4F26-B221-DC99E5D9AE03}"/>
              </a:ext>
            </a:extLst>
          </p:cNvPr>
          <p:cNvSpPr>
            <a:spLocks noGrp="1" noChangeArrowheads="1"/>
          </p:cNvSpPr>
          <p:nvPr>
            <p:ph type="ftr" sz="quarter" idx="11"/>
          </p:nvPr>
        </p:nvSpPr>
        <p:spPr>
          <a:ln/>
        </p:spPr>
        <p:txBody>
          <a:bodyPr/>
          <a:lstStyle>
            <a:lvl1pPr>
              <a:defRPr/>
            </a:lvl1pPr>
          </a:lstStyle>
          <a:p>
            <a:endParaRPr lang="en-US" altLang="zh-CN"/>
          </a:p>
        </p:txBody>
      </p:sp>
      <p:sp>
        <p:nvSpPr>
          <p:cNvPr id="7" name="Rectangle 7">
            <a:extLst>
              <a:ext uri="{FF2B5EF4-FFF2-40B4-BE49-F238E27FC236}">
                <a16:creationId xmlns:a16="http://schemas.microsoft.com/office/drawing/2014/main" id="{D45822FD-7724-4F86-A018-325A277236F5}"/>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48164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A39A82F6-AB05-438B-96F6-3A9C0470C270}"/>
              </a:ext>
            </a:extLst>
          </p:cNvPr>
          <p:cNvSpPr>
            <a:spLocks noGrp="1" noChangeArrowheads="1"/>
          </p:cNvSpPr>
          <p:nvPr>
            <p:ph type="dt" sz="half" idx="10"/>
          </p:nvPr>
        </p:nvSpPr>
        <p:spPr>
          <a:ln/>
        </p:spPr>
        <p:txBody>
          <a:bodyPr/>
          <a:lstStyle>
            <a:lvl1pPr>
              <a:defRPr/>
            </a:lvl1pPr>
          </a:lstStyle>
          <a:p>
            <a:endParaRPr lang="en-US" altLang="zh-CN"/>
          </a:p>
        </p:txBody>
      </p:sp>
      <p:sp>
        <p:nvSpPr>
          <p:cNvPr id="8" name="Rectangle 6">
            <a:extLst>
              <a:ext uri="{FF2B5EF4-FFF2-40B4-BE49-F238E27FC236}">
                <a16:creationId xmlns:a16="http://schemas.microsoft.com/office/drawing/2014/main" id="{4FBF094A-DC10-4579-9193-D8C4F71E0462}"/>
              </a:ext>
            </a:extLst>
          </p:cNvPr>
          <p:cNvSpPr>
            <a:spLocks noGrp="1" noChangeArrowheads="1"/>
          </p:cNvSpPr>
          <p:nvPr>
            <p:ph type="ftr" sz="quarter" idx="11"/>
          </p:nvPr>
        </p:nvSpPr>
        <p:spPr>
          <a:ln/>
        </p:spPr>
        <p:txBody>
          <a:bodyPr/>
          <a:lstStyle>
            <a:lvl1pPr>
              <a:defRPr/>
            </a:lvl1pPr>
          </a:lstStyle>
          <a:p>
            <a:endParaRPr lang="en-US" altLang="zh-CN"/>
          </a:p>
        </p:txBody>
      </p:sp>
      <p:sp>
        <p:nvSpPr>
          <p:cNvPr id="9" name="Rectangle 7">
            <a:extLst>
              <a:ext uri="{FF2B5EF4-FFF2-40B4-BE49-F238E27FC236}">
                <a16:creationId xmlns:a16="http://schemas.microsoft.com/office/drawing/2014/main" id="{6E9E1FC7-BA88-4DE9-9F7A-30ADDB5F7AE3}"/>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70347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E3843F67-37B3-4368-B1C3-5F9416732505}"/>
              </a:ext>
            </a:extLst>
          </p:cNvPr>
          <p:cNvSpPr>
            <a:spLocks noGrp="1" noChangeArrowheads="1"/>
          </p:cNvSpPr>
          <p:nvPr>
            <p:ph type="dt" sz="half" idx="10"/>
          </p:nvPr>
        </p:nvSpPr>
        <p:spPr>
          <a:ln/>
        </p:spPr>
        <p:txBody>
          <a:bodyPr/>
          <a:lstStyle>
            <a:lvl1pPr>
              <a:defRPr/>
            </a:lvl1pPr>
          </a:lstStyle>
          <a:p>
            <a:endParaRPr lang="en-US" altLang="zh-CN"/>
          </a:p>
        </p:txBody>
      </p:sp>
      <p:sp>
        <p:nvSpPr>
          <p:cNvPr id="4" name="Rectangle 6">
            <a:extLst>
              <a:ext uri="{FF2B5EF4-FFF2-40B4-BE49-F238E27FC236}">
                <a16:creationId xmlns:a16="http://schemas.microsoft.com/office/drawing/2014/main" id="{E4C1B649-6B44-4A40-9377-DB8E8CFBA1D7}"/>
              </a:ext>
            </a:extLst>
          </p:cNvPr>
          <p:cNvSpPr>
            <a:spLocks noGrp="1" noChangeArrowheads="1"/>
          </p:cNvSpPr>
          <p:nvPr>
            <p:ph type="ftr" sz="quarter" idx="11"/>
          </p:nvPr>
        </p:nvSpPr>
        <p:spPr>
          <a:ln/>
        </p:spPr>
        <p:txBody>
          <a:bodyPr/>
          <a:lstStyle>
            <a:lvl1pPr>
              <a:defRPr/>
            </a:lvl1pPr>
          </a:lstStyle>
          <a:p>
            <a:endParaRPr lang="en-US" altLang="zh-CN"/>
          </a:p>
        </p:txBody>
      </p:sp>
      <p:sp>
        <p:nvSpPr>
          <p:cNvPr id="5" name="Rectangle 7">
            <a:extLst>
              <a:ext uri="{FF2B5EF4-FFF2-40B4-BE49-F238E27FC236}">
                <a16:creationId xmlns:a16="http://schemas.microsoft.com/office/drawing/2014/main" id="{5E94A941-59D6-4FB0-AFD4-3E2F61B376D0}"/>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2132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5E84359B-BA9E-4806-8894-3D14FC81BCB4}"/>
              </a:ext>
            </a:extLst>
          </p:cNvPr>
          <p:cNvSpPr>
            <a:spLocks noGrp="1" noChangeArrowheads="1"/>
          </p:cNvSpPr>
          <p:nvPr>
            <p:ph type="dt" sz="half" idx="10"/>
          </p:nvPr>
        </p:nvSpPr>
        <p:spPr>
          <a:ln/>
        </p:spPr>
        <p:txBody>
          <a:bodyPr/>
          <a:lstStyle>
            <a:lvl1pPr>
              <a:defRPr/>
            </a:lvl1pPr>
          </a:lstStyle>
          <a:p>
            <a:endParaRPr lang="en-US" altLang="zh-CN"/>
          </a:p>
        </p:txBody>
      </p:sp>
      <p:sp>
        <p:nvSpPr>
          <p:cNvPr id="3" name="Rectangle 6">
            <a:extLst>
              <a:ext uri="{FF2B5EF4-FFF2-40B4-BE49-F238E27FC236}">
                <a16:creationId xmlns:a16="http://schemas.microsoft.com/office/drawing/2014/main" id="{5DD8386D-BB94-4497-A13E-CF892BC32AE7}"/>
              </a:ext>
            </a:extLst>
          </p:cNvPr>
          <p:cNvSpPr>
            <a:spLocks noGrp="1" noChangeArrowheads="1"/>
          </p:cNvSpPr>
          <p:nvPr>
            <p:ph type="ftr" sz="quarter" idx="11"/>
          </p:nvPr>
        </p:nvSpPr>
        <p:spPr>
          <a:ln/>
        </p:spPr>
        <p:txBody>
          <a:bodyPr/>
          <a:lstStyle>
            <a:lvl1pPr>
              <a:defRPr/>
            </a:lvl1pPr>
          </a:lstStyle>
          <a:p>
            <a:endParaRPr lang="en-US" altLang="zh-CN"/>
          </a:p>
        </p:txBody>
      </p:sp>
      <p:sp>
        <p:nvSpPr>
          <p:cNvPr id="4" name="Rectangle 7">
            <a:extLst>
              <a:ext uri="{FF2B5EF4-FFF2-40B4-BE49-F238E27FC236}">
                <a16:creationId xmlns:a16="http://schemas.microsoft.com/office/drawing/2014/main" id="{84959231-951D-4089-BD6B-3D82587BC022}"/>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4100537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0B1CB249-0040-4A7E-8EA2-2577F02A1A4D}"/>
              </a:ext>
            </a:extLst>
          </p:cNvPr>
          <p:cNvSpPr>
            <a:spLocks noGrp="1" noChangeArrowheads="1"/>
          </p:cNvSpPr>
          <p:nvPr>
            <p:ph type="dt" sz="half" idx="10"/>
          </p:nvPr>
        </p:nvSpPr>
        <p:spPr>
          <a:ln/>
        </p:spPr>
        <p:txBody>
          <a:bodyPr/>
          <a:lstStyle>
            <a:lvl1pPr>
              <a:defRPr/>
            </a:lvl1pPr>
          </a:lstStyle>
          <a:p>
            <a:endParaRPr lang="en-US" altLang="zh-CN"/>
          </a:p>
        </p:txBody>
      </p:sp>
      <p:sp>
        <p:nvSpPr>
          <p:cNvPr id="6" name="Rectangle 6">
            <a:extLst>
              <a:ext uri="{FF2B5EF4-FFF2-40B4-BE49-F238E27FC236}">
                <a16:creationId xmlns:a16="http://schemas.microsoft.com/office/drawing/2014/main" id="{8FB81406-E36E-40D4-BB14-2D8DF3A3F16A}"/>
              </a:ext>
            </a:extLst>
          </p:cNvPr>
          <p:cNvSpPr>
            <a:spLocks noGrp="1" noChangeArrowheads="1"/>
          </p:cNvSpPr>
          <p:nvPr>
            <p:ph type="ftr" sz="quarter" idx="11"/>
          </p:nvPr>
        </p:nvSpPr>
        <p:spPr>
          <a:ln/>
        </p:spPr>
        <p:txBody>
          <a:bodyPr/>
          <a:lstStyle>
            <a:lvl1pPr>
              <a:defRPr/>
            </a:lvl1pPr>
          </a:lstStyle>
          <a:p>
            <a:endParaRPr lang="en-US" altLang="zh-CN"/>
          </a:p>
        </p:txBody>
      </p:sp>
      <p:sp>
        <p:nvSpPr>
          <p:cNvPr id="7" name="Rectangle 7">
            <a:extLst>
              <a:ext uri="{FF2B5EF4-FFF2-40B4-BE49-F238E27FC236}">
                <a16:creationId xmlns:a16="http://schemas.microsoft.com/office/drawing/2014/main" id="{F0EAFCBB-70C9-4729-8665-BD5D5C57437E}"/>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261735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A992F9CE-A8A0-4442-8C8B-76AE0FED1819}"/>
              </a:ext>
            </a:extLst>
          </p:cNvPr>
          <p:cNvSpPr>
            <a:spLocks noGrp="1" noChangeArrowheads="1"/>
          </p:cNvSpPr>
          <p:nvPr>
            <p:ph type="dt" sz="half" idx="10"/>
          </p:nvPr>
        </p:nvSpPr>
        <p:spPr>
          <a:ln/>
        </p:spPr>
        <p:txBody>
          <a:bodyPr/>
          <a:lstStyle>
            <a:lvl1pPr>
              <a:defRPr/>
            </a:lvl1pPr>
          </a:lstStyle>
          <a:p>
            <a:endParaRPr lang="en-US" altLang="zh-CN"/>
          </a:p>
        </p:txBody>
      </p:sp>
      <p:sp>
        <p:nvSpPr>
          <p:cNvPr id="6" name="Rectangle 6">
            <a:extLst>
              <a:ext uri="{FF2B5EF4-FFF2-40B4-BE49-F238E27FC236}">
                <a16:creationId xmlns:a16="http://schemas.microsoft.com/office/drawing/2014/main" id="{F1B114AA-496D-4749-806B-70E91CAB6165}"/>
              </a:ext>
            </a:extLst>
          </p:cNvPr>
          <p:cNvSpPr>
            <a:spLocks noGrp="1" noChangeArrowheads="1"/>
          </p:cNvSpPr>
          <p:nvPr>
            <p:ph type="ftr" sz="quarter" idx="11"/>
          </p:nvPr>
        </p:nvSpPr>
        <p:spPr>
          <a:ln/>
        </p:spPr>
        <p:txBody>
          <a:bodyPr/>
          <a:lstStyle>
            <a:lvl1pPr>
              <a:defRPr/>
            </a:lvl1pPr>
          </a:lstStyle>
          <a:p>
            <a:endParaRPr lang="en-US" altLang="zh-CN"/>
          </a:p>
        </p:txBody>
      </p:sp>
      <p:sp>
        <p:nvSpPr>
          <p:cNvPr id="7" name="Rectangle 7">
            <a:extLst>
              <a:ext uri="{FF2B5EF4-FFF2-40B4-BE49-F238E27FC236}">
                <a16:creationId xmlns:a16="http://schemas.microsoft.com/office/drawing/2014/main" id="{98DBA757-C7A4-4CC1-A3E1-252993C55310}"/>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39906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ACC2C7E7-5E37-4C44-A328-EF05A175918B}"/>
              </a:ext>
            </a:extLst>
          </p:cNvPr>
          <p:cNvSpPr>
            <a:spLocks noGrp="1" noChangeArrowheads="1"/>
          </p:cNvSpPr>
          <p:nvPr>
            <p:ph type="title"/>
          </p:nvPr>
        </p:nvSpPr>
        <p:spPr bwMode="auto">
          <a:xfrm>
            <a:off x="1416050" y="274638"/>
            <a:ext cx="72564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p>
            <a:pPr lvl="0"/>
            <a:r>
              <a:rPr lang="en-US" altLang="zh-CN"/>
              <a:t>Click to edit Master title style</a:t>
            </a:r>
          </a:p>
        </p:txBody>
      </p:sp>
      <p:sp>
        <p:nvSpPr>
          <p:cNvPr id="1027" name="Rectangle 4">
            <a:extLst>
              <a:ext uri="{FF2B5EF4-FFF2-40B4-BE49-F238E27FC236}">
                <a16:creationId xmlns:a16="http://schemas.microsoft.com/office/drawing/2014/main" id="{D3A67DC5-3B7A-4324-A5A3-90117C04D360}"/>
              </a:ext>
            </a:extLst>
          </p:cNvPr>
          <p:cNvSpPr>
            <a:spLocks noGrp="1" noChangeArrowheads="1"/>
          </p:cNvSpPr>
          <p:nvPr>
            <p:ph type="body" idx="1"/>
          </p:nvPr>
        </p:nvSpPr>
        <p:spPr bwMode="auto">
          <a:xfrm>
            <a:off x="1416050" y="1600200"/>
            <a:ext cx="72707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39269" name="Rectangle 5">
            <a:extLst>
              <a:ext uri="{FF2B5EF4-FFF2-40B4-BE49-F238E27FC236}">
                <a16:creationId xmlns:a16="http://schemas.microsoft.com/office/drawing/2014/main" id="{F2F76EE5-B753-4CA7-8C3D-1B8C2F7A90E5}"/>
              </a:ext>
            </a:extLst>
          </p:cNvPr>
          <p:cNvSpPr>
            <a:spLocks noGrp="1" noChangeArrowheads="1"/>
          </p:cNvSpPr>
          <p:nvPr>
            <p:ph type="dt" sz="half" idx="2"/>
          </p:nvPr>
        </p:nvSpPr>
        <p:spPr bwMode="auto">
          <a:xfrm>
            <a:off x="457200" y="6243638"/>
            <a:ext cx="2133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eaLnBrk="1" hangingPunct="1">
              <a:defRPr sz="1400">
                <a:ea typeface="宋体" panose="02010600030101010101" pitchFamily="2" charset="-122"/>
              </a:defRPr>
            </a:lvl1pPr>
          </a:lstStyle>
          <a:p>
            <a:endParaRPr lang="en-US" altLang="zh-CN"/>
          </a:p>
        </p:txBody>
      </p:sp>
      <p:sp>
        <p:nvSpPr>
          <p:cNvPr id="139270" name="Rectangle 6">
            <a:extLst>
              <a:ext uri="{FF2B5EF4-FFF2-40B4-BE49-F238E27FC236}">
                <a16:creationId xmlns:a16="http://schemas.microsoft.com/office/drawing/2014/main" id="{46475401-FE71-4C79-9F34-06453E1C50F1}"/>
              </a:ext>
            </a:extLst>
          </p:cNvPr>
          <p:cNvSpPr>
            <a:spLocks noGrp="1" noChangeArrowheads="1"/>
          </p:cNvSpPr>
          <p:nvPr>
            <p:ph type="ftr" sz="quarter" idx="3"/>
          </p:nvPr>
        </p:nvSpPr>
        <p:spPr bwMode="auto">
          <a:xfrm>
            <a:off x="3124200" y="6243638"/>
            <a:ext cx="2895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ctr" eaLnBrk="1" hangingPunct="1">
              <a:defRPr sz="1400">
                <a:ea typeface="宋体" panose="02010600030101010101" pitchFamily="2" charset="-122"/>
              </a:defRPr>
            </a:lvl1pPr>
          </a:lstStyle>
          <a:p>
            <a:endParaRPr lang="en-US" altLang="zh-CN"/>
          </a:p>
        </p:txBody>
      </p:sp>
      <p:sp>
        <p:nvSpPr>
          <p:cNvPr id="139271" name="Rectangle 7">
            <a:extLst>
              <a:ext uri="{FF2B5EF4-FFF2-40B4-BE49-F238E27FC236}">
                <a16:creationId xmlns:a16="http://schemas.microsoft.com/office/drawing/2014/main" id="{9DDCCC86-DBEA-45EF-B796-4489F4E6F4FF}"/>
              </a:ext>
            </a:extLst>
          </p:cNvPr>
          <p:cNvSpPr>
            <a:spLocks noGrp="1" noChangeArrowheads="1"/>
          </p:cNvSpPr>
          <p:nvPr>
            <p:ph type="sldNum" sz="quarter" idx="4"/>
          </p:nvPr>
        </p:nvSpPr>
        <p:spPr bwMode="auto">
          <a:xfrm>
            <a:off x="6553200" y="6243638"/>
            <a:ext cx="2133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eaLnBrk="1" hangingPunct="1">
              <a:defRPr sz="1400">
                <a:ea typeface="宋体" panose="02010600030101010101" pitchFamily="2" charset="-122"/>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4538" indent="-287338"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330D3B-1C83-4031-AD79-A191AB011854}"/>
              </a:ext>
            </a:extLst>
          </p:cNvPr>
          <p:cNvSpPr>
            <a:spLocks noGrp="1"/>
          </p:cNvSpPr>
          <p:nvPr>
            <p:ph type="title"/>
          </p:nvPr>
        </p:nvSpPr>
        <p:spPr>
          <a:xfrm>
            <a:off x="581025" y="687388"/>
            <a:ext cx="7989888" cy="1082675"/>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2051" name="Text Placeholder 2">
            <a:extLst>
              <a:ext uri="{FF2B5EF4-FFF2-40B4-BE49-F238E27FC236}">
                <a16:creationId xmlns:a16="http://schemas.microsoft.com/office/drawing/2014/main" id="{BD8AA193-AA6B-4235-B45A-39BF5DFFD52C}"/>
              </a:ext>
            </a:extLst>
          </p:cNvPr>
          <p:cNvSpPr>
            <a:spLocks noGrp="1" noChangeArrowheads="1"/>
          </p:cNvSpPr>
          <p:nvPr>
            <p:ph type="body" idx="1"/>
          </p:nvPr>
        </p:nvSpPr>
        <p:spPr bwMode="auto">
          <a:xfrm>
            <a:off x="581025" y="2227263"/>
            <a:ext cx="7989888"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3867727F-4BE9-47E3-8546-90622D93C393}"/>
              </a:ext>
            </a:extLst>
          </p:cNvPr>
          <p:cNvSpPr>
            <a:spLocks noGrp="1"/>
          </p:cNvSpPr>
          <p:nvPr>
            <p:ph type="dt" sz="half" idx="2"/>
          </p:nvPr>
        </p:nvSpPr>
        <p:spPr>
          <a:xfrm>
            <a:off x="5559425" y="595630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2"/>
                </a:solidFill>
                <a:ea typeface="宋体" panose="02010600030101010101" pitchFamily="2" charset="-122"/>
              </a:defRPr>
            </a:lvl1pPr>
          </a:lstStyle>
          <a:p>
            <a:endParaRPr lang="en-US" altLang="zh-CN"/>
          </a:p>
        </p:txBody>
      </p:sp>
      <p:sp>
        <p:nvSpPr>
          <p:cNvPr id="5" name="Footer Placeholder 4">
            <a:extLst>
              <a:ext uri="{FF2B5EF4-FFF2-40B4-BE49-F238E27FC236}">
                <a16:creationId xmlns:a16="http://schemas.microsoft.com/office/drawing/2014/main" id="{1D768425-6CC8-4B02-A528-AACF0DA393D6}"/>
              </a:ext>
            </a:extLst>
          </p:cNvPr>
          <p:cNvSpPr>
            <a:spLocks noGrp="1"/>
          </p:cNvSpPr>
          <p:nvPr>
            <p:ph type="ftr" sz="quarter" idx="3"/>
          </p:nvPr>
        </p:nvSpPr>
        <p:spPr>
          <a:xfrm>
            <a:off x="581025" y="5951538"/>
            <a:ext cx="487045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chemeClr val="accent2"/>
                </a:solidFill>
                <a:ea typeface="宋体" panose="02010600030101010101" pitchFamily="2" charset="-122"/>
              </a:defRPr>
            </a:lvl1pPr>
          </a:lstStyle>
          <a:p>
            <a:endParaRPr lang="en-US" altLang="zh-CN"/>
          </a:p>
        </p:txBody>
      </p:sp>
      <p:sp>
        <p:nvSpPr>
          <p:cNvPr id="6" name="Slide Number Placeholder 5">
            <a:extLst>
              <a:ext uri="{FF2B5EF4-FFF2-40B4-BE49-F238E27FC236}">
                <a16:creationId xmlns:a16="http://schemas.microsoft.com/office/drawing/2014/main" id="{8AA933CE-BDF2-42D1-9ED7-C8CB3D407C74}"/>
              </a:ext>
            </a:extLst>
          </p:cNvPr>
          <p:cNvSpPr>
            <a:spLocks noGrp="1"/>
          </p:cNvSpPr>
          <p:nvPr>
            <p:ph type="sldNum" sz="quarter" idx="4"/>
          </p:nvPr>
        </p:nvSpPr>
        <p:spPr>
          <a:xfrm>
            <a:off x="7800975" y="5956300"/>
            <a:ext cx="76993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2"/>
                </a:solidFill>
                <a:ea typeface="宋体" panose="02010600030101010101" pitchFamily="2" charset="-122"/>
              </a:defRPr>
            </a:lvl1pPr>
          </a:lstStyle>
          <a:p>
            <a:endParaRPr lang="en-US" altLang="zh-CN"/>
          </a:p>
        </p:txBody>
      </p:sp>
      <p:sp>
        <p:nvSpPr>
          <p:cNvPr id="9" name="Rectangle 8">
            <a:extLst>
              <a:ext uri="{FF2B5EF4-FFF2-40B4-BE49-F238E27FC236}">
                <a16:creationId xmlns:a16="http://schemas.microsoft.com/office/drawing/2014/main" id="{EE7B9FE2-6DCF-4549-9BD9-5FCE61EA9967}"/>
              </a:ext>
            </a:extLst>
          </p:cNvPr>
          <p:cNvSpPr/>
          <p:nvPr/>
        </p:nvSpPr>
        <p:spPr>
          <a:xfrm>
            <a:off x="447675" y="441325"/>
            <a:ext cx="2720975" cy="107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882CB035-AFB5-4665-8B10-C6C75139940D}"/>
              </a:ext>
            </a:extLst>
          </p:cNvPr>
          <p:cNvSpPr/>
          <p:nvPr/>
        </p:nvSpPr>
        <p:spPr>
          <a:xfrm>
            <a:off x="5975350" y="441325"/>
            <a:ext cx="2711450" cy="1079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E44B9003-F541-4DDD-BFC3-AC0C55062888}"/>
              </a:ext>
            </a:extLst>
          </p:cNvPr>
          <p:cNvSpPr/>
          <p:nvPr/>
        </p:nvSpPr>
        <p:spPr>
          <a:xfrm>
            <a:off x="3216275" y="441325"/>
            <a:ext cx="2711450" cy="1079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07" r:id="rId7"/>
    <p:sldLayoutId id="2147483715" r:id="rId8"/>
    <p:sldLayoutId id="2147483708" r:id="rId9"/>
    <p:sldLayoutId id="2147483716" r:id="rId10"/>
    <p:sldLayoutId id="2147483717" r:id="rId11"/>
    <p:sldLayoutId id="2147483718" r:id="rId12"/>
  </p:sldLayoutIdLst>
  <p:txStyles>
    <p:titleStyle>
      <a:lvl1pPr algn="l" defTabSz="457200" rtl="0" fontAlgn="base">
        <a:spcBef>
          <a:spcPct val="0"/>
        </a:spcBef>
        <a:spcAft>
          <a:spcPct val="0"/>
        </a:spcAft>
        <a:defRPr sz="2800" kern="1200" cap="all">
          <a:solidFill>
            <a:schemeClr val="bg1"/>
          </a:solidFill>
          <a:latin typeface="+mj-lt"/>
          <a:ea typeface="+mj-ea"/>
          <a:cs typeface="+mj-cs"/>
        </a:defRPr>
      </a:lvl1pPr>
      <a:lvl2pPr algn="l" defTabSz="457200" rtl="0" fontAlgn="base">
        <a:spcBef>
          <a:spcPct val="0"/>
        </a:spcBef>
        <a:spcAft>
          <a:spcPct val="0"/>
        </a:spcAft>
        <a:defRPr sz="2800">
          <a:solidFill>
            <a:schemeClr val="bg1"/>
          </a:solidFill>
          <a:latin typeface="Gill Sans MT" panose="020B0502020104020203" pitchFamily="34" charset="0"/>
        </a:defRPr>
      </a:lvl2pPr>
      <a:lvl3pPr algn="l" defTabSz="457200" rtl="0" fontAlgn="base">
        <a:spcBef>
          <a:spcPct val="0"/>
        </a:spcBef>
        <a:spcAft>
          <a:spcPct val="0"/>
        </a:spcAft>
        <a:defRPr sz="2800">
          <a:solidFill>
            <a:schemeClr val="bg1"/>
          </a:solidFill>
          <a:latin typeface="Gill Sans MT" panose="020B0502020104020203" pitchFamily="34" charset="0"/>
        </a:defRPr>
      </a:lvl3pPr>
      <a:lvl4pPr algn="l" defTabSz="457200" rtl="0" fontAlgn="base">
        <a:spcBef>
          <a:spcPct val="0"/>
        </a:spcBef>
        <a:spcAft>
          <a:spcPct val="0"/>
        </a:spcAft>
        <a:defRPr sz="2800">
          <a:solidFill>
            <a:schemeClr val="bg1"/>
          </a:solidFill>
          <a:latin typeface="Gill Sans MT" panose="020B0502020104020203" pitchFamily="34" charset="0"/>
        </a:defRPr>
      </a:lvl4pPr>
      <a:lvl5pPr algn="l" defTabSz="457200" rtl="0" fontAlgn="base">
        <a:spcBef>
          <a:spcPct val="0"/>
        </a:spcBef>
        <a:spcAft>
          <a:spcPct val="0"/>
        </a:spcAft>
        <a:defRPr sz="2800">
          <a:solidFill>
            <a:schemeClr val="bg1"/>
          </a:solidFill>
          <a:latin typeface="Gill Sans MT" panose="020B0502020104020203"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4.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14.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32.wmf"/><Relationship Id="rId5" Type="http://schemas.openxmlformats.org/officeDocument/2006/relationships/oleObject" Target="../embeddings/oleObject2.bin"/><Relationship Id="rId4" Type="http://schemas.openxmlformats.org/officeDocument/2006/relationships/image" Target="../media/image31.wmf"/></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6C731E8-2371-4312-B63C-195E8B89ACA3}"/>
              </a:ext>
            </a:extLst>
          </p:cNvPr>
          <p:cNvSpPr>
            <a:spLocks noGrp="1"/>
          </p:cNvSpPr>
          <p:nvPr>
            <p:ph type="ctrTitle"/>
          </p:nvPr>
        </p:nvSpPr>
        <p:spPr>
          <a:xfrm>
            <a:off x="581025" y="1081088"/>
            <a:ext cx="7989888" cy="1447800"/>
          </a:xfrm>
        </p:spPr>
        <p:txBody>
          <a:bodyPr>
            <a:normAutofit/>
          </a:bodyPr>
          <a:lstStyle/>
          <a:p>
            <a:pPr defTabSz="440279" fontAlgn="auto">
              <a:spcAft>
                <a:spcPts val="0"/>
              </a:spcAft>
              <a:defRPr/>
            </a:pPr>
            <a:r>
              <a:rPr lang="en-US" altLang="zh-CN">
                <a:latin typeface="Times New Roman" panose="02020603050405020304" pitchFamily="18" charset="0"/>
                <a:cs typeface="Times New Roman" panose="02020603050405020304" pitchFamily="18" charset="0"/>
              </a:rPr>
              <a:t>Chapter 4.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instrumental regression</a:t>
            </a:r>
            <a:endParaRPr lang="zh-CN" altLang="en-US" dirty="0">
              <a:latin typeface="Times New Roman" panose="02020603050405020304" pitchFamily="18" charset="0"/>
              <a:cs typeface="Times New Roman" panose="02020603050405020304" pitchFamily="18" charset="0"/>
            </a:endParaRPr>
          </a:p>
        </p:txBody>
      </p:sp>
      <p:sp>
        <p:nvSpPr>
          <p:cNvPr id="5" name="副标题 4">
            <a:extLst>
              <a:ext uri="{FF2B5EF4-FFF2-40B4-BE49-F238E27FC236}">
                <a16:creationId xmlns:a16="http://schemas.microsoft.com/office/drawing/2014/main" id="{42D07485-8F8C-4CD4-BDAB-0CE0C51A61B5}"/>
              </a:ext>
            </a:extLst>
          </p:cNvPr>
          <p:cNvSpPr>
            <a:spLocks noGrp="1"/>
          </p:cNvSpPr>
          <p:nvPr>
            <p:ph type="subTitle" idx="1"/>
          </p:nvPr>
        </p:nvSpPr>
        <p:spPr>
          <a:xfrm>
            <a:off x="556360" y="796132"/>
            <a:ext cx="7989888" cy="569912"/>
          </a:xfrm>
        </p:spPr>
        <p:txBody>
          <a:bodyPr rtlCol="0">
            <a:normAutofit/>
          </a:bodyPr>
          <a:lstStyle/>
          <a:p>
            <a:pPr defTabSz="440279" fontAlgn="auto">
              <a:spcAft>
                <a:spcPts val="578"/>
              </a:spcAft>
              <a:buFont typeface="Wingdings 2" panose="05020102010507070707" pitchFamily="18" charset="2"/>
              <a:buNone/>
              <a:defRPr/>
            </a:pPr>
            <a:r>
              <a:rPr lang="en-US" altLang="zh-CN" sz="2400" dirty="0">
                <a:latin typeface="Times New Roman" panose="02020603050405020304" pitchFamily="18" charset="0"/>
                <a:cs typeface="Times New Roman" panose="02020603050405020304" pitchFamily="18" charset="0"/>
              </a:rPr>
              <a:t>Financial Econometrics</a:t>
            </a:r>
            <a:endParaRPr lang="zh-CN" altLang="en-US" sz="2800" dirty="0">
              <a:latin typeface="Times New Roman" panose="02020603050405020304" pitchFamily="18" charset="0"/>
              <a:cs typeface="Times New Roman" panose="02020603050405020304" pitchFamily="18" charset="0"/>
            </a:endParaRPr>
          </a:p>
        </p:txBody>
      </p:sp>
      <p:sp>
        <p:nvSpPr>
          <p:cNvPr id="13316" name="文本框 5">
            <a:extLst>
              <a:ext uri="{FF2B5EF4-FFF2-40B4-BE49-F238E27FC236}">
                <a16:creationId xmlns:a16="http://schemas.microsoft.com/office/drawing/2014/main" id="{F5AE09BA-607F-41AD-A235-19F778E68D21}"/>
              </a:ext>
            </a:extLst>
          </p:cNvPr>
          <p:cNvSpPr txBox="1">
            <a:spLocks noChangeArrowheads="1"/>
          </p:cNvSpPr>
          <p:nvPr/>
        </p:nvSpPr>
        <p:spPr bwMode="auto">
          <a:xfrm>
            <a:off x="719138" y="3429000"/>
            <a:ext cx="7705725" cy="173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algn="ctr" eaLnBrk="1" hangingPunct="1">
              <a:defRPr/>
            </a:pPr>
            <a:endParaRPr lang="en-US" altLang="zh-CN" sz="2667" dirty="0">
              <a:solidFill>
                <a:schemeClr val="bg1"/>
              </a:solidFill>
            </a:endParaRPr>
          </a:p>
          <a:p>
            <a:pPr algn="ctr" eaLnBrk="1" hangingPunct="1">
              <a:defRPr/>
            </a:pPr>
            <a:r>
              <a:rPr lang="en-US" altLang="zh-CN" sz="2667" dirty="0">
                <a:solidFill>
                  <a:schemeClr val="bg1"/>
                </a:solidFill>
              </a:rPr>
              <a:t>Department of financial engineering</a:t>
            </a:r>
          </a:p>
          <a:p>
            <a:pPr algn="ctr" eaLnBrk="1" hangingPunct="1">
              <a:defRPr/>
            </a:pPr>
            <a:r>
              <a:rPr lang="en-US" altLang="zh-CN" sz="2667" dirty="0" err="1">
                <a:solidFill>
                  <a:schemeClr val="bg1"/>
                </a:solidFill>
              </a:rPr>
              <a:t>Zhongnan</a:t>
            </a:r>
            <a:r>
              <a:rPr lang="en-US" altLang="zh-CN" sz="2667" dirty="0">
                <a:solidFill>
                  <a:schemeClr val="bg1"/>
                </a:solidFill>
              </a:rPr>
              <a:t> university of economics and law</a:t>
            </a:r>
          </a:p>
          <a:p>
            <a:pPr algn="ctr" eaLnBrk="1" hangingPunct="1">
              <a:defRPr/>
            </a:pPr>
            <a:r>
              <a:rPr lang="en-US" altLang="zh-CN" sz="2667" dirty="0">
                <a:solidFill>
                  <a:schemeClr val="bg1"/>
                </a:solidFill>
              </a:rPr>
              <a:t>Xu </a:t>
            </a:r>
            <a:r>
              <a:rPr lang="en-US" altLang="zh-CN" sz="2667" dirty="0" err="1">
                <a:solidFill>
                  <a:schemeClr val="bg1"/>
                </a:solidFill>
              </a:rPr>
              <a:t>Yonghao</a:t>
            </a:r>
            <a:r>
              <a:rPr lang="en-US" altLang="zh-CN" sz="2667" dirty="0">
                <a:solidFill>
                  <a:schemeClr val="bg1"/>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1.3 reciprocal causation</a:t>
            </a:r>
          </a:p>
        </p:txBody>
      </p:sp>
      <p:pic>
        <p:nvPicPr>
          <p:cNvPr id="9" name="Picture 1">
            <a:extLst>
              <a:ext uri="{FF2B5EF4-FFF2-40B4-BE49-F238E27FC236}">
                <a16:creationId xmlns:a16="http://schemas.microsoft.com/office/drawing/2014/main" id="{0735307B-B4A1-4878-BA9F-C08CFCF314BB}"/>
              </a:ext>
            </a:extLst>
          </p:cNvPr>
          <p:cNvPicPr>
            <a:picLocks noChangeAspect="1" noChangeArrowheads="1"/>
          </p:cNvPicPr>
          <p:nvPr/>
        </p:nvPicPr>
        <p:blipFill>
          <a:blip r:embed="rId2"/>
          <a:srcRect/>
          <a:stretch>
            <a:fillRect/>
          </a:stretch>
        </p:blipFill>
        <p:spPr bwMode="auto">
          <a:xfrm>
            <a:off x="1219200" y="2209800"/>
            <a:ext cx="6143668" cy="1576875"/>
          </a:xfrm>
          <a:prstGeom prst="rect">
            <a:avLst/>
          </a:prstGeom>
          <a:noFill/>
          <a:ln w="9525">
            <a:noFill/>
            <a:miter lim="800000"/>
            <a:headEnd/>
            <a:tailEnd/>
          </a:ln>
          <a:effectLst/>
        </p:spPr>
      </p:pic>
      <p:pic>
        <p:nvPicPr>
          <p:cNvPr id="10" name="Picture 2">
            <a:extLst>
              <a:ext uri="{FF2B5EF4-FFF2-40B4-BE49-F238E27FC236}">
                <a16:creationId xmlns:a16="http://schemas.microsoft.com/office/drawing/2014/main" id="{3402D606-C186-4E47-AB23-6C17B8AF72DF}"/>
              </a:ext>
            </a:extLst>
          </p:cNvPr>
          <p:cNvPicPr>
            <a:picLocks noChangeAspect="1" noChangeArrowheads="1"/>
          </p:cNvPicPr>
          <p:nvPr/>
        </p:nvPicPr>
        <p:blipFill>
          <a:blip r:embed="rId3"/>
          <a:srcRect/>
          <a:stretch>
            <a:fillRect/>
          </a:stretch>
        </p:blipFill>
        <p:spPr bwMode="auto">
          <a:xfrm>
            <a:off x="1219200" y="4272413"/>
            <a:ext cx="6143668" cy="294977"/>
          </a:xfrm>
          <a:prstGeom prst="rect">
            <a:avLst/>
          </a:prstGeom>
          <a:noFill/>
          <a:ln w="9525">
            <a:noFill/>
            <a:miter lim="800000"/>
            <a:headEnd/>
            <a:tailEnd/>
          </a:ln>
          <a:effectLst/>
        </p:spPr>
      </p:pic>
      <p:sp>
        <p:nvSpPr>
          <p:cNvPr id="3" name="文本框 2">
            <a:extLst>
              <a:ext uri="{FF2B5EF4-FFF2-40B4-BE49-F238E27FC236}">
                <a16:creationId xmlns:a16="http://schemas.microsoft.com/office/drawing/2014/main" id="{EAF58DCB-B5EE-4E76-AA8B-4BBEF5646303}"/>
              </a:ext>
            </a:extLst>
          </p:cNvPr>
          <p:cNvSpPr txBox="1"/>
          <p:nvPr/>
        </p:nvSpPr>
        <p:spPr>
          <a:xfrm>
            <a:off x="1219200" y="4997581"/>
            <a:ext cx="670560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If we neglect the 2</a:t>
            </a:r>
            <a:r>
              <a:rPr lang="en-US" altLang="zh-CN" baseline="30000" dirty="0">
                <a:latin typeface="Times New Roman" panose="02020603050405020304" pitchFamily="18" charset="0"/>
                <a:cs typeface="Times New Roman" panose="02020603050405020304" pitchFamily="18" charset="0"/>
              </a:rPr>
              <a:t>nd</a:t>
            </a:r>
            <a:r>
              <a:rPr lang="en-US" altLang="zh-CN" dirty="0">
                <a:latin typeface="Times New Roman" panose="02020603050405020304" pitchFamily="18" charset="0"/>
                <a:cs typeface="Times New Roman" panose="02020603050405020304" pitchFamily="18" charset="0"/>
              </a:rPr>
              <a:t> model and only analyze the 1</a:t>
            </a:r>
            <a:r>
              <a:rPr lang="en-US" altLang="zh-CN" baseline="30000" dirty="0">
                <a:latin typeface="Times New Roman" panose="02020603050405020304" pitchFamily="18" charset="0"/>
                <a:cs typeface="Times New Roman" panose="02020603050405020304" pitchFamily="18" charset="0"/>
              </a:rPr>
              <a:t>st</a:t>
            </a:r>
            <a:r>
              <a:rPr lang="en-US" altLang="zh-CN" dirty="0">
                <a:latin typeface="Times New Roman" panose="02020603050405020304" pitchFamily="18" charset="0"/>
                <a:cs typeface="Times New Roman" panose="02020603050405020304" pitchFamily="18" charset="0"/>
              </a:rPr>
              <a:t> model, and this will lead to endogenous problem.</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083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1.4 measurement error</a:t>
            </a:r>
          </a:p>
        </p:txBody>
      </p:sp>
      <p:pic>
        <p:nvPicPr>
          <p:cNvPr id="6" name="Picture 3">
            <a:extLst>
              <a:ext uri="{FF2B5EF4-FFF2-40B4-BE49-F238E27FC236}">
                <a16:creationId xmlns:a16="http://schemas.microsoft.com/office/drawing/2014/main" id="{3B808DC9-89C9-429D-ACBC-31A58ABA98EB}"/>
              </a:ext>
            </a:extLst>
          </p:cNvPr>
          <p:cNvPicPr>
            <a:picLocks noChangeAspect="1" noChangeArrowheads="1"/>
          </p:cNvPicPr>
          <p:nvPr/>
        </p:nvPicPr>
        <p:blipFill rotWithShape="1">
          <a:blip r:embed="rId2"/>
          <a:srcRect l="71324" t="54953"/>
          <a:stretch/>
        </p:blipFill>
        <p:spPr bwMode="auto">
          <a:xfrm>
            <a:off x="685800" y="3890334"/>
            <a:ext cx="1286744" cy="261332"/>
          </a:xfrm>
          <a:prstGeom prst="rect">
            <a:avLst/>
          </a:prstGeom>
          <a:noFill/>
          <a:ln w="9525">
            <a:noFill/>
            <a:miter lim="800000"/>
            <a:headEnd/>
            <a:tailEnd/>
          </a:ln>
          <a:effectLst/>
        </p:spPr>
      </p:pic>
      <p:pic>
        <p:nvPicPr>
          <p:cNvPr id="7" name="Picture 4">
            <a:extLst>
              <a:ext uri="{FF2B5EF4-FFF2-40B4-BE49-F238E27FC236}">
                <a16:creationId xmlns:a16="http://schemas.microsoft.com/office/drawing/2014/main" id="{C706F1D3-7F8C-4F24-9B62-B0979354B1F5}"/>
              </a:ext>
            </a:extLst>
          </p:cNvPr>
          <p:cNvPicPr>
            <a:picLocks noChangeAspect="1" noChangeArrowheads="1"/>
          </p:cNvPicPr>
          <p:nvPr/>
        </p:nvPicPr>
        <p:blipFill rotWithShape="1">
          <a:blip r:embed="rId3"/>
          <a:srcRect l="27293" r="53066" b="55006"/>
          <a:stretch/>
        </p:blipFill>
        <p:spPr bwMode="auto">
          <a:xfrm>
            <a:off x="3048000" y="4288048"/>
            <a:ext cx="1447800" cy="257143"/>
          </a:xfrm>
          <a:prstGeom prst="rect">
            <a:avLst/>
          </a:prstGeom>
          <a:noFill/>
          <a:ln w="9525">
            <a:noFill/>
            <a:miter lim="800000"/>
            <a:headEnd/>
            <a:tailEnd/>
          </a:ln>
          <a:effectLst/>
        </p:spPr>
      </p:pic>
      <p:sp>
        <p:nvSpPr>
          <p:cNvPr id="11" name="文本框 10">
            <a:extLst>
              <a:ext uri="{FF2B5EF4-FFF2-40B4-BE49-F238E27FC236}">
                <a16:creationId xmlns:a16="http://schemas.microsoft.com/office/drawing/2014/main" id="{4DCFFF1B-D7A6-49C6-9090-BAF6B6BDDE52}"/>
              </a:ext>
            </a:extLst>
          </p:cNvPr>
          <p:cNvSpPr txBox="1"/>
          <p:nvPr/>
        </p:nvSpPr>
        <p:spPr>
          <a:xfrm>
            <a:off x="533400" y="2119763"/>
            <a:ext cx="4572000" cy="458652"/>
          </a:xfrm>
          <a:prstGeom prst="rect">
            <a:avLst/>
          </a:prstGeom>
          <a:noFill/>
        </p:spPr>
        <p:txBody>
          <a:bodyPr wrap="square">
            <a:spAutoFit/>
          </a:bodyPr>
          <a:lstStyle/>
          <a:p>
            <a:pPr eaLnBrk="1" hangingPunct="1">
              <a:lnSpc>
                <a:spcPct val="150000"/>
              </a:lnSpc>
            </a:pPr>
            <a:r>
              <a:rPr lang="en-US" altLang="zh-CN" sz="1800" dirty="0">
                <a:latin typeface="Times New Roman" panose="02020603050405020304" pitchFamily="18" charset="0"/>
                <a:cs typeface="Times New Roman" panose="02020603050405020304" pitchFamily="18" charset="0"/>
              </a:rPr>
              <a:t>Reason4</a:t>
            </a:r>
            <a:r>
              <a:rPr lang="zh-CN" altLang="en-US" sz="1800" dirty="0">
                <a:latin typeface="Times New Roman" panose="02020603050405020304" pitchFamily="18" charset="0"/>
                <a:cs typeface="Times New Roman" panose="02020603050405020304" pitchFamily="18" charset="0"/>
              </a:rPr>
              <a:t>：</a:t>
            </a:r>
            <a:r>
              <a:rPr lang="en-US" altLang="zh-CN" sz="1800" spc="-6" dirty="0">
                <a:latin typeface="Times New Roman" panose="02020603050405020304" pitchFamily="18" charset="0"/>
                <a:cs typeface="Times New Roman" panose="02020603050405020304" pitchFamily="18" charset="0"/>
              </a:rPr>
              <a:t> </a:t>
            </a:r>
            <a:r>
              <a:rPr lang="en-US" altLang="zh-CN" sz="1800" spc="-6" dirty="0">
                <a:latin typeface="Times New Roman"/>
                <a:cs typeface="Times New Roman"/>
              </a:rPr>
              <a:t>Measurement Error</a:t>
            </a:r>
            <a:endParaRPr lang="en-US" altLang="zh-CN" sz="1800" dirty="0">
              <a:latin typeface="Times New Roman" panose="02020603050405020304" pitchFamily="18" charset="0"/>
              <a:cs typeface="Times New Roman" panose="02020603050405020304" pitchFamily="18" charset="0"/>
            </a:endParaRPr>
          </a:p>
        </p:txBody>
      </p:sp>
      <p:pic>
        <p:nvPicPr>
          <p:cNvPr id="12" name="Picture 3">
            <a:extLst>
              <a:ext uri="{FF2B5EF4-FFF2-40B4-BE49-F238E27FC236}">
                <a16:creationId xmlns:a16="http://schemas.microsoft.com/office/drawing/2014/main" id="{429D3D0C-3F1F-4A15-ADDC-D715A9555E31}"/>
              </a:ext>
            </a:extLst>
          </p:cNvPr>
          <p:cNvPicPr>
            <a:picLocks noChangeAspect="1" noChangeArrowheads="1"/>
          </p:cNvPicPr>
          <p:nvPr/>
        </p:nvPicPr>
        <p:blipFill rotWithShape="1">
          <a:blip r:embed="rId2"/>
          <a:srcRect b="42418"/>
          <a:stretch/>
        </p:blipFill>
        <p:spPr bwMode="auto">
          <a:xfrm>
            <a:off x="460761" y="2883945"/>
            <a:ext cx="4487144" cy="334056"/>
          </a:xfrm>
          <a:prstGeom prst="rect">
            <a:avLst/>
          </a:prstGeom>
          <a:noFill/>
          <a:ln w="9525">
            <a:noFill/>
            <a:miter lim="800000"/>
            <a:headEnd/>
            <a:tailEnd/>
          </a:ln>
          <a:effectLst/>
        </p:spPr>
      </p:pic>
      <p:sp>
        <p:nvSpPr>
          <p:cNvPr id="5" name="文本框 4">
            <a:extLst>
              <a:ext uri="{FF2B5EF4-FFF2-40B4-BE49-F238E27FC236}">
                <a16:creationId xmlns:a16="http://schemas.microsoft.com/office/drawing/2014/main" id="{839025BA-E121-4AC2-AB64-FB11464C76ED}"/>
              </a:ext>
            </a:extLst>
          </p:cNvPr>
          <p:cNvSpPr txBox="1"/>
          <p:nvPr/>
        </p:nvSpPr>
        <p:spPr>
          <a:xfrm>
            <a:off x="457200" y="3324119"/>
            <a:ext cx="7338291"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But we do not observe x directly, we can only see a representative variable Zi </a:t>
            </a:r>
            <a:endParaRPr lang="zh-CN" altLang="en-US" dirty="0">
              <a:latin typeface="Times New Roman" panose="02020603050405020304" pitchFamily="18" charset="0"/>
              <a:cs typeface="Times New Roman" panose="02020603050405020304" pitchFamily="18" charset="0"/>
            </a:endParaRPr>
          </a:p>
        </p:txBody>
      </p:sp>
      <p:pic>
        <p:nvPicPr>
          <p:cNvPr id="13" name="Picture 4">
            <a:extLst>
              <a:ext uri="{FF2B5EF4-FFF2-40B4-BE49-F238E27FC236}">
                <a16:creationId xmlns:a16="http://schemas.microsoft.com/office/drawing/2014/main" id="{86B087B8-E529-4EBC-9C61-6367F205193E}"/>
              </a:ext>
            </a:extLst>
          </p:cNvPr>
          <p:cNvPicPr>
            <a:picLocks noChangeAspect="1" noChangeArrowheads="1"/>
          </p:cNvPicPr>
          <p:nvPr/>
        </p:nvPicPr>
        <p:blipFill rotWithShape="1">
          <a:blip r:embed="rId3"/>
          <a:srcRect l="30945" t="40000"/>
          <a:stretch/>
        </p:blipFill>
        <p:spPr bwMode="auto">
          <a:xfrm>
            <a:off x="549779" y="4904603"/>
            <a:ext cx="5090220" cy="342904"/>
          </a:xfrm>
          <a:prstGeom prst="rect">
            <a:avLst/>
          </a:prstGeom>
          <a:noFill/>
          <a:ln w="9525">
            <a:noFill/>
            <a:miter lim="800000"/>
            <a:headEnd/>
            <a:tailEnd/>
          </a:ln>
          <a:effectLst/>
        </p:spPr>
      </p:pic>
      <p:sp>
        <p:nvSpPr>
          <p:cNvPr id="14" name="文本框 13">
            <a:extLst>
              <a:ext uri="{FF2B5EF4-FFF2-40B4-BE49-F238E27FC236}">
                <a16:creationId xmlns:a16="http://schemas.microsoft.com/office/drawing/2014/main" id="{11D4D14A-1CA4-42C8-8216-C6948D0D7175}"/>
              </a:ext>
            </a:extLst>
          </p:cNvPr>
          <p:cNvSpPr txBox="1"/>
          <p:nvPr/>
        </p:nvSpPr>
        <p:spPr>
          <a:xfrm>
            <a:off x="457200" y="4240875"/>
            <a:ext cx="5859296"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If we regress y on z, then                              ,but true model is</a:t>
            </a:r>
            <a:endParaRPr lang="zh-CN" altLang="en-US" dirty="0">
              <a:latin typeface="Times New Roman" panose="02020603050405020304" pitchFamily="18" charset="0"/>
              <a:cs typeface="Times New Roman" panose="02020603050405020304" pitchFamily="18" charset="0"/>
            </a:endParaRPr>
          </a:p>
        </p:txBody>
      </p:sp>
      <p:pic>
        <p:nvPicPr>
          <p:cNvPr id="15" name="Picture 4">
            <a:extLst>
              <a:ext uri="{FF2B5EF4-FFF2-40B4-BE49-F238E27FC236}">
                <a16:creationId xmlns:a16="http://schemas.microsoft.com/office/drawing/2014/main" id="{B5227FCA-FA6A-4F36-8BF3-EC2CBB4E92D8}"/>
              </a:ext>
            </a:extLst>
          </p:cNvPr>
          <p:cNvPicPr>
            <a:picLocks noChangeAspect="1" noChangeArrowheads="1"/>
          </p:cNvPicPr>
          <p:nvPr/>
        </p:nvPicPr>
        <p:blipFill rotWithShape="1">
          <a:blip r:embed="rId3"/>
          <a:srcRect l="67824" t="-413" r="-25025" b="57621"/>
          <a:stretch/>
        </p:blipFill>
        <p:spPr bwMode="auto">
          <a:xfrm>
            <a:off x="6248400" y="4288048"/>
            <a:ext cx="4216413" cy="244558"/>
          </a:xfrm>
          <a:prstGeom prst="rect">
            <a:avLst/>
          </a:prstGeom>
          <a:noFill/>
          <a:ln w="9525">
            <a:noFill/>
            <a:miter lim="800000"/>
            <a:headEnd/>
            <a:tailEnd/>
          </a:ln>
          <a:effectLst/>
        </p:spPr>
      </p:pic>
    </p:spTree>
    <p:extLst>
      <p:ext uri="{BB962C8B-B14F-4D97-AF65-F5344CB8AC3E}">
        <p14:creationId xmlns:p14="http://schemas.microsoft.com/office/powerpoint/2010/main" val="228202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77056" y="2016778"/>
            <a:ext cx="3528392" cy="650879"/>
          </a:xfrm>
          <a:prstGeom prst="rect">
            <a:avLst/>
          </a:prstGeom>
        </p:spPr>
      </p:pic>
      <p:pic>
        <p:nvPicPr>
          <p:cNvPr id="5" name="图片 4"/>
          <p:cNvPicPr>
            <a:picLocks noChangeAspect="1"/>
          </p:cNvPicPr>
          <p:nvPr/>
        </p:nvPicPr>
        <p:blipFill rotWithShape="1">
          <a:blip r:embed="rId3"/>
          <a:srcRect l="3713"/>
          <a:stretch/>
        </p:blipFill>
        <p:spPr>
          <a:xfrm>
            <a:off x="609600" y="3235502"/>
            <a:ext cx="3858316" cy="834566"/>
          </a:xfrm>
          <a:prstGeom prst="rect">
            <a:avLst/>
          </a:prstGeom>
        </p:spPr>
      </p:pic>
      <p:pic>
        <p:nvPicPr>
          <p:cNvPr id="6" name="图片 5"/>
          <p:cNvPicPr>
            <a:picLocks noChangeAspect="1"/>
          </p:cNvPicPr>
          <p:nvPr/>
        </p:nvPicPr>
        <p:blipFill>
          <a:blip r:embed="rId4"/>
          <a:stretch>
            <a:fillRect/>
          </a:stretch>
        </p:blipFill>
        <p:spPr>
          <a:xfrm>
            <a:off x="609600" y="2791297"/>
            <a:ext cx="3744416" cy="344778"/>
          </a:xfrm>
          <a:prstGeom prst="rect">
            <a:avLst/>
          </a:prstGeom>
        </p:spPr>
      </p:pic>
      <p:pic>
        <p:nvPicPr>
          <p:cNvPr id="7" name="图片 6"/>
          <p:cNvPicPr>
            <a:picLocks noChangeAspect="1"/>
          </p:cNvPicPr>
          <p:nvPr/>
        </p:nvPicPr>
        <p:blipFill>
          <a:blip r:embed="rId5"/>
          <a:stretch>
            <a:fillRect/>
          </a:stretch>
        </p:blipFill>
        <p:spPr>
          <a:xfrm>
            <a:off x="533400" y="4197269"/>
            <a:ext cx="4404041" cy="669261"/>
          </a:xfrm>
          <a:prstGeom prst="rect">
            <a:avLst/>
          </a:prstGeom>
        </p:spPr>
      </p:pic>
      <p:pic>
        <p:nvPicPr>
          <p:cNvPr id="8" name="图片 7"/>
          <p:cNvPicPr>
            <a:picLocks noChangeAspect="1"/>
          </p:cNvPicPr>
          <p:nvPr/>
        </p:nvPicPr>
        <p:blipFill>
          <a:blip r:embed="rId6"/>
          <a:stretch>
            <a:fillRect/>
          </a:stretch>
        </p:blipFill>
        <p:spPr>
          <a:xfrm>
            <a:off x="681608" y="5000086"/>
            <a:ext cx="3600400" cy="415308"/>
          </a:xfrm>
          <a:prstGeom prst="rect">
            <a:avLst/>
          </a:prstGeom>
        </p:spPr>
      </p:pic>
      <p:sp>
        <p:nvSpPr>
          <p:cNvPr id="11" name="标题 1">
            <a:extLst>
              <a:ext uri="{FF2B5EF4-FFF2-40B4-BE49-F238E27FC236}">
                <a16:creationId xmlns:a16="http://schemas.microsoft.com/office/drawing/2014/main" id="{FE1F9768-BC3D-4C4C-89A4-81FA68645C45}"/>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1.4 measurement error</a:t>
            </a:r>
          </a:p>
        </p:txBody>
      </p:sp>
      <p:sp>
        <p:nvSpPr>
          <p:cNvPr id="12" name="文本框 11">
            <a:extLst>
              <a:ext uri="{FF2B5EF4-FFF2-40B4-BE49-F238E27FC236}">
                <a16:creationId xmlns:a16="http://schemas.microsoft.com/office/drawing/2014/main" id="{AC9F6BA8-4C79-409C-9C8C-7DD24FDACF46}"/>
              </a:ext>
            </a:extLst>
          </p:cNvPr>
          <p:cNvSpPr txBox="1"/>
          <p:nvPr/>
        </p:nvSpPr>
        <p:spPr>
          <a:xfrm>
            <a:off x="-538969" y="5545773"/>
            <a:ext cx="10221938" cy="954107"/>
          </a:xfrm>
          <a:prstGeom prst="rect">
            <a:avLst/>
          </a:prstGeom>
          <a:noFill/>
        </p:spPr>
        <p:txBody>
          <a:bodyPr wrap="square">
            <a:spAutoFit/>
          </a:bodyPr>
          <a:lstStyle/>
          <a:p>
            <a:pPr lvl="2"/>
            <a:r>
              <a:rPr lang="en-US" altLang="zh-CN" sz="1400" dirty="0">
                <a:latin typeface="Times New Roman" panose="02020603050405020304" pitchFamily="18" charset="0"/>
                <a:cs typeface="Times New Roman" panose="02020603050405020304" pitchFamily="18" charset="0"/>
              </a:rPr>
              <a:t>Empirical implication:</a:t>
            </a:r>
          </a:p>
          <a:p>
            <a:pPr marL="1200150" lvl="2" indent="-285750">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Beta is biased toward zero.</a:t>
            </a:r>
            <a:r>
              <a:rPr lang="zh-CN" altLang="en-US" sz="1400" dirty="0">
                <a:latin typeface="Times New Roman" panose="02020603050405020304" pitchFamily="18" charset="0"/>
                <a:cs typeface="Times New Roman" panose="02020603050405020304" pitchFamily="18" charset="0"/>
              </a:rPr>
              <a:t>  </a:t>
            </a:r>
            <a:endParaRPr lang="en-US" altLang="zh-CN" sz="14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The larger the </a:t>
            </a:r>
            <a:r>
              <a:rPr lang="en-US" altLang="zh-CN" sz="1400" dirty="0" err="1">
                <a:latin typeface="Times New Roman" panose="02020603050405020304" pitchFamily="18" charset="0"/>
                <a:cs typeface="Times New Roman" panose="02020603050405020304" pitchFamily="18" charset="0"/>
              </a:rPr>
              <a:t>sd</a:t>
            </a:r>
            <a:r>
              <a:rPr lang="en-US" altLang="zh-CN" sz="1400" dirty="0">
                <a:latin typeface="Times New Roman" panose="02020603050405020304" pitchFamily="18" charset="0"/>
                <a:cs typeface="Times New Roman" panose="02020603050405020304" pitchFamily="18" charset="0"/>
              </a:rPr>
              <a:t> of observation error, the larger the bias.</a:t>
            </a:r>
          </a:p>
          <a:p>
            <a:pPr marL="1200150" lvl="2" indent="-285750">
              <a:buFont typeface="Arial" panose="020B0604020202020204" pitchFamily="34" charset="0"/>
              <a:buChar char="•"/>
            </a:pPr>
            <a:r>
              <a:rPr lang="en-US" altLang="zh-CN" sz="1400" dirty="0">
                <a:latin typeface="Times New Roman" panose="02020603050405020304" pitchFamily="18" charset="0"/>
                <a:cs typeface="Times New Roman" panose="02020603050405020304" pitchFamily="18" charset="0"/>
              </a:rPr>
              <a:t>If there exists observation error and still gets significant results, considering the error will strengthen the conclusion.</a:t>
            </a:r>
          </a:p>
        </p:txBody>
      </p:sp>
    </p:spTree>
    <p:extLst>
      <p:ext uri="{BB962C8B-B14F-4D97-AF65-F5344CB8AC3E}">
        <p14:creationId xmlns:p14="http://schemas.microsoft.com/office/powerpoint/2010/main" val="102555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77056" y="2971800"/>
            <a:ext cx="4824536" cy="1328023"/>
          </a:xfrm>
          <a:prstGeom prst="rect">
            <a:avLst/>
          </a:prstGeom>
        </p:spPr>
      </p:pic>
      <p:sp>
        <p:nvSpPr>
          <p:cNvPr id="7" name="标题 1">
            <a:extLst>
              <a:ext uri="{FF2B5EF4-FFF2-40B4-BE49-F238E27FC236}">
                <a16:creationId xmlns:a16="http://schemas.microsoft.com/office/drawing/2014/main" id="{59C51F47-7EF4-4115-B360-862E89462BEB}"/>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1.4 measurement error</a:t>
            </a:r>
          </a:p>
        </p:txBody>
      </p:sp>
      <p:sp>
        <p:nvSpPr>
          <p:cNvPr id="9" name="文本框 8">
            <a:extLst>
              <a:ext uri="{FF2B5EF4-FFF2-40B4-BE49-F238E27FC236}">
                <a16:creationId xmlns:a16="http://schemas.microsoft.com/office/drawing/2014/main" id="{0C35A2E7-67C7-41B2-845C-7E080E2C293F}"/>
              </a:ext>
            </a:extLst>
          </p:cNvPr>
          <p:cNvSpPr txBox="1"/>
          <p:nvPr/>
        </p:nvSpPr>
        <p:spPr>
          <a:xfrm>
            <a:off x="577056" y="2286000"/>
            <a:ext cx="7881144" cy="458074"/>
          </a:xfrm>
          <a:prstGeom prst="rect">
            <a:avLst/>
          </a:prstGeom>
          <a:noFill/>
        </p:spPr>
        <p:txBody>
          <a:bodyPr wrap="square">
            <a:spAutoFit/>
          </a:bodyPr>
          <a:lstStyle/>
          <a:p>
            <a:pPr>
              <a:lnSpc>
                <a:spcPct val="150000"/>
              </a:lnSpc>
            </a:pPr>
            <a:r>
              <a:rPr lang="en-US" altLang="zh-CN" sz="1800" dirty="0">
                <a:latin typeface="Times New Roman" panose="02020603050405020304" pitchFamily="18" charset="0"/>
                <a:cs typeface="Times New Roman" panose="02020603050405020304" pitchFamily="18" charset="0"/>
              </a:rPr>
              <a:t>In the above single-element regression model, beta1 is inconsistent and so is beta0.</a:t>
            </a:r>
          </a:p>
        </p:txBody>
      </p:sp>
      <p:sp>
        <p:nvSpPr>
          <p:cNvPr id="10" name="文本框 9">
            <a:extLst>
              <a:ext uri="{FF2B5EF4-FFF2-40B4-BE49-F238E27FC236}">
                <a16:creationId xmlns:a16="http://schemas.microsoft.com/office/drawing/2014/main" id="{D03C2EA4-F369-4130-9980-A5A1F3C9129B}"/>
              </a:ext>
            </a:extLst>
          </p:cNvPr>
          <p:cNvSpPr txBox="1"/>
          <p:nvPr/>
        </p:nvSpPr>
        <p:spPr>
          <a:xfrm>
            <a:off x="577056" y="4495800"/>
            <a:ext cx="7881144" cy="873572"/>
          </a:xfrm>
          <a:prstGeom prst="rect">
            <a:avLst/>
          </a:prstGeom>
          <a:noFill/>
        </p:spPr>
        <p:txBody>
          <a:bodyPr wrap="square">
            <a:spAutoFit/>
          </a:bodyPr>
          <a:lstStyle/>
          <a:p>
            <a:pPr>
              <a:lnSpc>
                <a:spcPct val="150000"/>
              </a:lnSpc>
            </a:pPr>
            <a:r>
              <a:rPr lang="en-US" altLang="zh-CN" sz="1800" dirty="0">
                <a:latin typeface="Times New Roman" panose="02020603050405020304" pitchFamily="18" charset="0"/>
                <a:cs typeface="Times New Roman" panose="02020603050405020304" pitchFamily="18" charset="0"/>
              </a:rPr>
              <a:t>In the multiple regression model, if there are observation errors in multiple variables, we have no empirical conclusion about the endogenous problem. </a:t>
            </a:r>
          </a:p>
        </p:txBody>
      </p:sp>
    </p:spTree>
    <p:extLst>
      <p:ext uri="{BB962C8B-B14F-4D97-AF65-F5344CB8AC3E}">
        <p14:creationId xmlns:p14="http://schemas.microsoft.com/office/powerpoint/2010/main" val="115716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13</a:t>
            </a:fld>
            <a:endParaRPr lang="en-US" altLang="zh-CN"/>
          </a:p>
        </p:txBody>
      </p:sp>
      <p:pic>
        <p:nvPicPr>
          <p:cNvPr id="2" name="图片 1"/>
          <p:cNvPicPr>
            <a:picLocks noChangeAspect="1"/>
          </p:cNvPicPr>
          <p:nvPr/>
        </p:nvPicPr>
        <p:blipFill>
          <a:blip r:embed="rId2"/>
          <a:stretch>
            <a:fillRect/>
          </a:stretch>
        </p:blipFill>
        <p:spPr>
          <a:xfrm>
            <a:off x="577057" y="2536085"/>
            <a:ext cx="5595144" cy="1207228"/>
          </a:xfrm>
          <a:prstGeom prst="rect">
            <a:avLst/>
          </a:prstGeom>
        </p:spPr>
      </p:pic>
      <p:pic>
        <p:nvPicPr>
          <p:cNvPr id="3" name="图片 2"/>
          <p:cNvPicPr>
            <a:picLocks noChangeAspect="1"/>
          </p:cNvPicPr>
          <p:nvPr/>
        </p:nvPicPr>
        <p:blipFill>
          <a:blip r:embed="rId3"/>
          <a:stretch>
            <a:fillRect/>
          </a:stretch>
        </p:blipFill>
        <p:spPr>
          <a:xfrm>
            <a:off x="559252" y="3962400"/>
            <a:ext cx="6052344" cy="1618418"/>
          </a:xfrm>
          <a:prstGeom prst="rect">
            <a:avLst/>
          </a:prstGeom>
        </p:spPr>
      </p:pic>
      <p:sp>
        <p:nvSpPr>
          <p:cNvPr id="7" name="标题 1">
            <a:extLst>
              <a:ext uri="{FF2B5EF4-FFF2-40B4-BE49-F238E27FC236}">
                <a16:creationId xmlns:a16="http://schemas.microsoft.com/office/drawing/2014/main" id="{F5BA913C-BC84-421A-B625-40AF0695A15B}"/>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1.5 lagged dependent variables</a:t>
            </a:r>
          </a:p>
        </p:txBody>
      </p:sp>
      <p:sp>
        <p:nvSpPr>
          <p:cNvPr id="10" name="文本框 9">
            <a:extLst>
              <a:ext uri="{FF2B5EF4-FFF2-40B4-BE49-F238E27FC236}">
                <a16:creationId xmlns:a16="http://schemas.microsoft.com/office/drawing/2014/main" id="{CEA3FBA3-4335-4172-9DB5-ED8D61111EF7}"/>
              </a:ext>
            </a:extLst>
          </p:cNvPr>
          <p:cNvSpPr txBox="1"/>
          <p:nvPr/>
        </p:nvSpPr>
        <p:spPr>
          <a:xfrm>
            <a:off x="577056" y="1981483"/>
            <a:ext cx="7696200" cy="417935"/>
          </a:xfrm>
          <a:prstGeom prst="rect">
            <a:avLst/>
          </a:prstGeom>
          <a:noFill/>
        </p:spPr>
        <p:txBody>
          <a:bodyPr wrap="square">
            <a:spAutoFit/>
          </a:bodyPr>
          <a:lstStyle/>
          <a:p>
            <a:pPr>
              <a:lnSpc>
                <a:spcPct val="150000"/>
              </a:lnSpc>
            </a:pPr>
            <a:r>
              <a:rPr lang="en-US" altLang="zh-CN" sz="1600" dirty="0">
                <a:latin typeface="Times New Roman" panose="02020603050405020304" pitchFamily="18" charset="0"/>
                <a:cs typeface="Times New Roman" panose="02020603050405020304" pitchFamily="18" charset="0"/>
              </a:rPr>
              <a:t>Reason 5</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lagged dependent variables in the presence of autocorrelation in the error term.</a:t>
            </a:r>
          </a:p>
        </p:txBody>
      </p:sp>
      <p:sp>
        <p:nvSpPr>
          <p:cNvPr id="12" name="文本框 11">
            <a:extLst>
              <a:ext uri="{FF2B5EF4-FFF2-40B4-BE49-F238E27FC236}">
                <a16:creationId xmlns:a16="http://schemas.microsoft.com/office/drawing/2014/main" id="{A459AE41-F65F-4286-9D33-62DD2C8FB424}"/>
              </a:ext>
            </a:extLst>
          </p:cNvPr>
          <p:cNvSpPr txBox="1"/>
          <p:nvPr/>
        </p:nvSpPr>
        <p:spPr>
          <a:xfrm>
            <a:off x="559252" y="5799905"/>
            <a:ext cx="7714004" cy="584775"/>
          </a:xfrm>
          <a:prstGeom prst="rect">
            <a:avLst/>
          </a:prstGeom>
          <a:noFill/>
        </p:spPr>
        <p:txBody>
          <a:bodyPr wrap="square">
            <a:spAutoFit/>
          </a:bodyPr>
          <a:lstStyle/>
          <a:p>
            <a:r>
              <a:rPr lang="zh-CN" altLang="en-US" sz="1600" dirty="0">
                <a:latin typeface="Times New Roman" panose="02020603050405020304" pitchFamily="18" charset="0"/>
                <a:cs typeface="Times New Roman" panose="02020603050405020304" pitchFamily="18" charset="0"/>
              </a:rPr>
              <a:t>That is, the error term is related to future </a:t>
            </a:r>
            <a:r>
              <a:rPr lang="en-US" altLang="zh-CN" sz="1600" dirty="0">
                <a:latin typeface="Times New Roman" panose="02020603050405020304" pitchFamily="18" charset="0"/>
                <a:cs typeface="Times New Roman" panose="02020603050405020304" pitchFamily="18" charset="0"/>
              </a:rPr>
              <a:t>dependent</a:t>
            </a:r>
            <a:r>
              <a:rPr lang="zh-CN" altLang="en-US" sz="1600" dirty="0">
                <a:latin typeface="Times New Roman" panose="02020603050405020304" pitchFamily="18" charset="0"/>
                <a:cs typeface="Times New Roman" panose="02020603050405020304" pitchFamily="18" charset="0"/>
              </a:rPr>
              <a:t> variables. This is also endogenous. </a:t>
            </a:r>
            <a:endParaRPr lang="en-US" altLang="zh-CN" sz="1600" dirty="0">
              <a:latin typeface="Times New Roman" panose="02020603050405020304" pitchFamily="18" charset="0"/>
              <a:cs typeface="Times New Roman" panose="02020603050405020304" pitchFamily="18" charset="0"/>
            </a:endParaRPr>
          </a:p>
          <a:p>
            <a:r>
              <a:rPr lang="zh-CN" altLang="en-US" sz="1600" dirty="0">
                <a:latin typeface="Times New Roman" panose="02020603050405020304" pitchFamily="18" charset="0"/>
                <a:cs typeface="Times New Roman" panose="02020603050405020304" pitchFamily="18" charset="0"/>
              </a:rPr>
              <a:t>We will discuss the time series data in the future</a:t>
            </a:r>
          </a:p>
        </p:txBody>
      </p:sp>
    </p:spTree>
    <p:extLst>
      <p:ext uri="{BB962C8B-B14F-4D97-AF65-F5344CB8AC3E}">
        <p14:creationId xmlns:p14="http://schemas.microsoft.com/office/powerpoint/2010/main" val="297568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2133600"/>
            <a:ext cx="8229600" cy="4413523"/>
          </a:xfrm>
        </p:spPr>
        <p:txBody>
          <a:bodyPr/>
          <a:lstStyle/>
          <a:p>
            <a:pPr marL="0" indent="0">
              <a:buNone/>
            </a:pPr>
            <a:r>
              <a:rPr lang="en-US" altLang="zh-CN" sz="1400" dirty="0">
                <a:latin typeface="Times New Roman" panose="02020603050405020304" pitchFamily="18" charset="0"/>
                <a:cs typeface="Times New Roman" panose="02020603050405020304" pitchFamily="18" charset="0"/>
              </a:rPr>
              <a:t>Reason 6</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Sample selection bias</a:t>
            </a:r>
          </a:p>
          <a:p>
            <a:r>
              <a:rPr lang="en-US" altLang="zh-CN" sz="1400" dirty="0">
                <a:latin typeface="Times New Roman" panose="02020603050405020304" pitchFamily="18" charset="0"/>
                <a:cs typeface="Times New Roman" panose="02020603050405020304" pitchFamily="18" charset="0"/>
              </a:rPr>
              <a:t>Survivorship bias is a common type of sample selection bias. This type of bias ignores those subjects that did not make it past a certain point in the selection process and only focuses on the subjects that "survived." This can lead to false conclusions.</a:t>
            </a:r>
          </a:p>
          <a:p>
            <a:r>
              <a:rPr lang="en-US" altLang="zh-CN" sz="1400" dirty="0">
                <a:latin typeface="Times New Roman" panose="02020603050405020304" pitchFamily="18" charset="0"/>
                <a:cs typeface="Times New Roman" panose="02020603050405020304" pitchFamily="18" charset="0"/>
              </a:rPr>
              <a:t>For example, when </a:t>
            </a:r>
            <a:r>
              <a:rPr lang="en-US" altLang="zh-CN" sz="1400" dirty="0" err="1">
                <a:latin typeface="Times New Roman" panose="02020603050405020304" pitchFamily="18" charset="0"/>
                <a:cs typeface="Times New Roman" panose="02020603050405020304" pitchFamily="18" charset="0"/>
              </a:rPr>
              <a:t>backtesting</a:t>
            </a:r>
            <a:r>
              <a:rPr lang="en-US" altLang="zh-CN" sz="1400" dirty="0">
                <a:latin typeface="Times New Roman" panose="02020603050405020304" pitchFamily="18" charset="0"/>
                <a:cs typeface="Times New Roman" panose="02020603050405020304" pitchFamily="18" charset="0"/>
              </a:rPr>
              <a:t> an investment strategy on a large group of stocks, it may be convenient to look for securities that have data for the entire sample period. If we were going to test the strategy against 15 years worth of stock data, we might be inclined to look for stocks that have complete information for the entire 15-year period. However, eliminating a stock that stopped trading, or shortly left the market, would input a bias in our data sample. Since we only include stocks that lasted the 15-year period, our final results would be flawed, as these performed well enough to survive the market.</a:t>
            </a:r>
          </a:p>
          <a:p>
            <a:r>
              <a:rPr lang="en-US" altLang="zh-CN" sz="1400" dirty="0">
                <a:latin typeface="Times New Roman" panose="02020603050405020304" pitchFamily="18" charset="0"/>
                <a:cs typeface="Times New Roman" panose="02020603050405020304" pitchFamily="18" charset="0"/>
              </a:rPr>
              <a:t>The former 5 endogenous problems involve a correlation between independent variable and error term. </a:t>
            </a:r>
          </a:p>
          <a:p>
            <a:r>
              <a:rPr lang="en-US" altLang="zh-CN" sz="1400" dirty="0">
                <a:latin typeface="Times New Roman" panose="02020603050405020304" pitchFamily="18" charset="0"/>
                <a:cs typeface="Times New Roman" panose="02020603050405020304" pitchFamily="18" charset="0"/>
              </a:rPr>
              <a:t>The selection bias involves a correlation between sample selection and error term. We will discuss this bias in detail in the future.</a:t>
            </a:r>
          </a:p>
          <a:p>
            <a:r>
              <a:rPr lang="en-US" altLang="zh-CN" sz="1400" b="1" dirty="0">
                <a:latin typeface="Times New Roman" panose="02020603050405020304" pitchFamily="18" charset="0"/>
                <a:cs typeface="Times New Roman" panose="02020603050405020304" pitchFamily="18" charset="0"/>
              </a:rPr>
              <a:t>The IV</a:t>
            </a:r>
            <a:r>
              <a:rPr lang="zh-CN" altLang="en-US" sz="1400" b="1" dirty="0">
                <a:latin typeface="Times New Roman" panose="02020603050405020304" pitchFamily="18" charset="0"/>
                <a:cs typeface="Times New Roman" panose="02020603050405020304" pitchFamily="18" charset="0"/>
              </a:rPr>
              <a:t>（</a:t>
            </a:r>
            <a:r>
              <a:rPr lang="en-US" altLang="zh-CN" sz="1400" b="1" dirty="0">
                <a:latin typeface="Times New Roman" panose="02020603050405020304" pitchFamily="18" charset="0"/>
                <a:cs typeface="Times New Roman" panose="02020603050405020304" pitchFamily="18" charset="0"/>
              </a:rPr>
              <a:t>instrument variable) method introduced today mainly solves endogeneity for the first four endogenous problems </a:t>
            </a:r>
            <a:endParaRPr lang="en-US" altLang="zh-CN" sz="2000" b="1" dirty="0">
              <a:latin typeface="Times New Roman" panose="02020603050405020304" pitchFamily="18" charset="0"/>
              <a:cs typeface="Times New Roman" panose="02020603050405020304" pitchFamily="18" charset="0"/>
            </a:endParaRPr>
          </a:p>
          <a:p>
            <a:pPr lvl="1"/>
            <a:endParaRPr lang="zh-CN" altLang="en-US" sz="1200" dirty="0">
              <a:latin typeface="Times New Roman" panose="02020603050405020304" pitchFamily="18" charset="0"/>
              <a:cs typeface="Times New Roman" panose="02020603050405020304" pitchFamily="18" charset="0"/>
            </a:endParaRPr>
          </a:p>
        </p:txBody>
      </p:sp>
      <p:sp>
        <p:nvSpPr>
          <p:cNvPr id="4" name="标题 1">
            <a:extLst>
              <a:ext uri="{FF2B5EF4-FFF2-40B4-BE49-F238E27FC236}">
                <a16:creationId xmlns:a16="http://schemas.microsoft.com/office/drawing/2014/main" id="{0A986218-8989-4DF6-8F9B-393D771755B8}"/>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1.6 Sample selection bias</a:t>
            </a:r>
          </a:p>
        </p:txBody>
      </p:sp>
    </p:spTree>
    <p:extLst>
      <p:ext uri="{BB962C8B-B14F-4D97-AF65-F5344CB8AC3E}">
        <p14:creationId xmlns:p14="http://schemas.microsoft.com/office/powerpoint/2010/main" val="164789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A986218-8989-4DF6-8F9B-393D771755B8}"/>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2.1 </a:t>
            </a:r>
            <a:r>
              <a:rPr lang="en-US" altLang="zh-CN" dirty="0">
                <a:latin typeface="Times New Roman" panose="02020603050405020304" pitchFamily="18" charset="0"/>
                <a:cs typeface="Times New Roman" panose="02020603050405020304" pitchFamily="18" charset="0"/>
              </a:rPr>
              <a:t>IV estimation </a:t>
            </a:r>
            <a:endParaRPr lang="en-US" altLang="zh-CN" sz="2800" spc="-6" dirty="0">
              <a:latin typeface="Times New Roman"/>
              <a:cs typeface="Times New Roman"/>
            </a:endParaRPr>
          </a:p>
        </p:txBody>
      </p:sp>
      <p:pic>
        <p:nvPicPr>
          <p:cNvPr id="3" name="图片 2">
            <a:extLst>
              <a:ext uri="{FF2B5EF4-FFF2-40B4-BE49-F238E27FC236}">
                <a16:creationId xmlns:a16="http://schemas.microsoft.com/office/drawing/2014/main" id="{3A4728C6-8CFF-4F80-8533-A29883A521F8}"/>
              </a:ext>
            </a:extLst>
          </p:cNvPr>
          <p:cNvPicPr>
            <a:picLocks noChangeAspect="1"/>
          </p:cNvPicPr>
          <p:nvPr/>
        </p:nvPicPr>
        <p:blipFill>
          <a:blip r:embed="rId2"/>
          <a:stretch>
            <a:fillRect/>
          </a:stretch>
        </p:blipFill>
        <p:spPr>
          <a:xfrm>
            <a:off x="381000" y="2286000"/>
            <a:ext cx="7989888" cy="3211040"/>
          </a:xfrm>
          <a:prstGeom prst="rect">
            <a:avLst/>
          </a:prstGeom>
        </p:spPr>
      </p:pic>
    </p:spTree>
    <p:extLst>
      <p:ext uri="{BB962C8B-B14F-4D97-AF65-F5344CB8AC3E}">
        <p14:creationId xmlns:p14="http://schemas.microsoft.com/office/powerpoint/2010/main" val="872604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A986218-8989-4DF6-8F9B-393D771755B8}"/>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2.1 </a:t>
            </a:r>
            <a:r>
              <a:rPr lang="en-US" altLang="zh-CN" dirty="0">
                <a:latin typeface="Times New Roman" panose="02020603050405020304" pitchFamily="18" charset="0"/>
                <a:cs typeface="Times New Roman" panose="02020603050405020304" pitchFamily="18" charset="0"/>
              </a:rPr>
              <a:t>IV estimation </a:t>
            </a:r>
            <a:endParaRPr lang="en-US" altLang="zh-CN" sz="2800" spc="-6" dirty="0">
              <a:latin typeface="Times New Roman"/>
              <a:cs typeface="Times New Roman"/>
            </a:endParaRPr>
          </a:p>
        </p:txBody>
      </p:sp>
      <p:pic>
        <p:nvPicPr>
          <p:cNvPr id="14" name="图片 13">
            <a:extLst>
              <a:ext uri="{FF2B5EF4-FFF2-40B4-BE49-F238E27FC236}">
                <a16:creationId xmlns:a16="http://schemas.microsoft.com/office/drawing/2014/main" id="{74FDC59F-5FB1-46E5-BDD6-19C1DC169471}"/>
              </a:ext>
            </a:extLst>
          </p:cNvPr>
          <p:cNvPicPr>
            <a:picLocks noChangeAspect="1"/>
          </p:cNvPicPr>
          <p:nvPr/>
        </p:nvPicPr>
        <p:blipFill>
          <a:blip r:embed="rId2"/>
          <a:stretch>
            <a:fillRect/>
          </a:stretch>
        </p:blipFill>
        <p:spPr>
          <a:xfrm>
            <a:off x="597708" y="2286000"/>
            <a:ext cx="7802294" cy="3429000"/>
          </a:xfrm>
          <a:prstGeom prst="rect">
            <a:avLst/>
          </a:prstGeom>
        </p:spPr>
      </p:pic>
      <p:cxnSp>
        <p:nvCxnSpPr>
          <p:cNvPr id="16" name="直接连接符 15">
            <a:extLst>
              <a:ext uri="{FF2B5EF4-FFF2-40B4-BE49-F238E27FC236}">
                <a16:creationId xmlns:a16="http://schemas.microsoft.com/office/drawing/2014/main" id="{5AA91F4E-EF2F-4223-8D80-BEE0997DBFEE}"/>
              </a:ext>
            </a:extLst>
          </p:cNvPr>
          <p:cNvCxnSpPr/>
          <p:nvPr/>
        </p:nvCxnSpPr>
        <p:spPr>
          <a:xfrm>
            <a:off x="4800600" y="2438400"/>
            <a:ext cx="3505200" cy="0"/>
          </a:xfrm>
          <a:prstGeom prst="line">
            <a:avLst/>
          </a:prstGeom>
          <a:ln>
            <a:solidFill>
              <a:srgbClr val="FF0000"/>
            </a:solidFill>
          </a:ln>
        </p:spPr>
        <p:style>
          <a:lnRef idx="1">
            <a:schemeClr val="accent3"/>
          </a:lnRef>
          <a:fillRef idx="0">
            <a:schemeClr val="accent3"/>
          </a:fillRef>
          <a:effectRef idx="0">
            <a:schemeClr val="accent3"/>
          </a:effectRef>
          <a:fontRef idx="minor">
            <a:schemeClr val="tx1"/>
          </a:fontRef>
        </p:style>
      </p:cxnSp>
      <p:cxnSp>
        <p:nvCxnSpPr>
          <p:cNvPr id="17" name="直接连接符 16">
            <a:extLst>
              <a:ext uri="{FF2B5EF4-FFF2-40B4-BE49-F238E27FC236}">
                <a16:creationId xmlns:a16="http://schemas.microsoft.com/office/drawing/2014/main" id="{4B2B0128-E6FF-409A-84FE-41C1EE6DA68A}"/>
              </a:ext>
            </a:extLst>
          </p:cNvPr>
          <p:cNvCxnSpPr/>
          <p:nvPr/>
        </p:nvCxnSpPr>
        <p:spPr>
          <a:xfrm>
            <a:off x="577056" y="2667000"/>
            <a:ext cx="3505200" cy="0"/>
          </a:xfrm>
          <a:prstGeom prst="line">
            <a:avLst/>
          </a:prstGeom>
          <a:ln>
            <a:solidFill>
              <a:srgbClr val="FF0000"/>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927548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A986218-8989-4DF6-8F9B-393D771755B8}"/>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2</a:t>
            </a:r>
            <a:r>
              <a:rPr lang="en-US" altLang="zh-CN" spc="-6" dirty="0">
                <a:latin typeface="Times New Roman"/>
                <a:cs typeface="Times New Roman"/>
              </a:rPr>
              <a:t>.2</a:t>
            </a:r>
            <a:r>
              <a:rPr lang="en-US" altLang="zh-CN" sz="2800" spc="-6" dirty="0">
                <a:latin typeface="Times New Roman"/>
                <a:cs typeface="Times New Roman"/>
              </a:rPr>
              <a:t> </a:t>
            </a:r>
            <a:r>
              <a:rPr lang="en-US" altLang="zh-CN" dirty="0">
                <a:latin typeface="Times New Roman" panose="02020603050405020304" pitchFamily="18" charset="0"/>
                <a:cs typeface="Times New Roman" panose="02020603050405020304" pitchFamily="18" charset="0"/>
              </a:rPr>
              <a:t>IV estimation -  </a:t>
            </a:r>
            <a:r>
              <a:rPr lang="en-US" altLang="zh-CN" sz="2800" dirty="0">
                <a:latin typeface="Times New Roman" panose="02020603050405020304" pitchFamily="18" charset="0"/>
                <a:cs typeface="Times New Roman" panose="02020603050405020304" pitchFamily="18" charset="0"/>
              </a:rPr>
              <a:t>Unbiasedness?</a:t>
            </a:r>
            <a:endParaRPr lang="en-US" altLang="zh-CN" sz="2800" spc="-6" dirty="0">
              <a:latin typeface="Times New Roman"/>
              <a:cs typeface="Times New Roman"/>
            </a:endParaRPr>
          </a:p>
        </p:txBody>
      </p:sp>
      <p:sp>
        <p:nvSpPr>
          <p:cNvPr id="3" name="内容占位符 2">
            <a:extLst>
              <a:ext uri="{FF2B5EF4-FFF2-40B4-BE49-F238E27FC236}">
                <a16:creationId xmlns:a16="http://schemas.microsoft.com/office/drawing/2014/main" id="{C47EFC96-2486-4A6F-881A-8974D08B30EB}"/>
              </a:ext>
            </a:extLst>
          </p:cNvPr>
          <p:cNvSpPr>
            <a:spLocks noGrp="1"/>
          </p:cNvSpPr>
          <p:nvPr>
            <p:ph idx="1"/>
          </p:nvPr>
        </p:nvSpPr>
        <p:spPr>
          <a:xfrm>
            <a:off x="762000" y="2285327"/>
            <a:ext cx="8229600" cy="1200130"/>
          </a:xfrm>
        </p:spPr>
        <p:txBody>
          <a:bodyPr/>
          <a:lstStyle/>
          <a:p>
            <a:r>
              <a:rPr lang="en-US" altLang="zh-CN" sz="1600" dirty="0">
                <a:latin typeface="Times New Roman" panose="02020603050405020304" pitchFamily="18" charset="0"/>
                <a:ea typeface="宋体" charset="-122"/>
                <a:cs typeface="Times New Roman" panose="02020603050405020304" pitchFamily="18" charset="0"/>
              </a:rPr>
              <a:t>Properties of IV estimation</a:t>
            </a:r>
            <a:endParaRPr lang="en-US" altLang="zh-CN" sz="1600" dirty="0">
              <a:latin typeface="Times New Roman" panose="02020603050405020304" pitchFamily="18" charset="0"/>
              <a:ea typeface="隶书" pitchFamily="49" charset="-122"/>
              <a:cs typeface="Times New Roman" panose="02020603050405020304" pitchFamily="18" charset="0"/>
            </a:endParaRPr>
          </a:p>
          <a:p>
            <a:pPr lvl="1"/>
            <a:r>
              <a:rPr lang="en-US" altLang="zh-CN" sz="1600" dirty="0">
                <a:latin typeface="Times New Roman" panose="02020603050405020304" pitchFamily="18" charset="0"/>
                <a:cs typeface="Times New Roman" panose="02020603050405020304" pitchFamily="18" charset="0"/>
              </a:rPr>
              <a:t>Unbiasedness? </a:t>
            </a:r>
          </a:p>
          <a:p>
            <a:pPr marL="457200" lvl="1" indent="0">
              <a:buNone/>
            </a:pPr>
            <a:endParaRPr lang="en-US" altLang="zh-CN" sz="16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6CAEFCE1-3615-4E37-9632-071BAC524B36}"/>
              </a:ext>
            </a:extLst>
          </p:cNvPr>
          <p:cNvPicPr>
            <a:picLocks noChangeAspect="1"/>
          </p:cNvPicPr>
          <p:nvPr/>
        </p:nvPicPr>
        <p:blipFill>
          <a:blip r:embed="rId2"/>
          <a:stretch>
            <a:fillRect/>
          </a:stretch>
        </p:blipFill>
        <p:spPr>
          <a:xfrm>
            <a:off x="1066800" y="3124200"/>
            <a:ext cx="3307012" cy="459866"/>
          </a:xfrm>
          <a:prstGeom prst="rect">
            <a:avLst/>
          </a:prstGeom>
        </p:spPr>
      </p:pic>
      <p:pic>
        <p:nvPicPr>
          <p:cNvPr id="6" name="图片 5">
            <a:extLst>
              <a:ext uri="{FF2B5EF4-FFF2-40B4-BE49-F238E27FC236}">
                <a16:creationId xmlns:a16="http://schemas.microsoft.com/office/drawing/2014/main" id="{47402011-228B-4171-8E23-B6130CA7186E}"/>
              </a:ext>
            </a:extLst>
          </p:cNvPr>
          <p:cNvPicPr>
            <a:picLocks noChangeAspect="1"/>
          </p:cNvPicPr>
          <p:nvPr/>
        </p:nvPicPr>
        <p:blipFill>
          <a:blip r:embed="rId3"/>
          <a:stretch>
            <a:fillRect/>
          </a:stretch>
        </p:blipFill>
        <p:spPr>
          <a:xfrm>
            <a:off x="1066800" y="3852206"/>
            <a:ext cx="4920953" cy="429244"/>
          </a:xfrm>
          <a:prstGeom prst="rect">
            <a:avLst/>
          </a:prstGeom>
        </p:spPr>
      </p:pic>
      <p:pic>
        <p:nvPicPr>
          <p:cNvPr id="7" name="图片 6">
            <a:extLst>
              <a:ext uri="{FF2B5EF4-FFF2-40B4-BE49-F238E27FC236}">
                <a16:creationId xmlns:a16="http://schemas.microsoft.com/office/drawing/2014/main" id="{1A99600A-16FF-4ABF-AA4A-811FC97F088D}"/>
              </a:ext>
            </a:extLst>
          </p:cNvPr>
          <p:cNvPicPr>
            <a:picLocks noChangeAspect="1"/>
          </p:cNvPicPr>
          <p:nvPr/>
        </p:nvPicPr>
        <p:blipFill>
          <a:blip r:embed="rId4"/>
          <a:stretch>
            <a:fillRect/>
          </a:stretch>
        </p:blipFill>
        <p:spPr>
          <a:xfrm>
            <a:off x="961402" y="4953000"/>
            <a:ext cx="6643172" cy="553130"/>
          </a:xfrm>
          <a:prstGeom prst="rect">
            <a:avLst/>
          </a:prstGeom>
        </p:spPr>
      </p:pic>
      <p:sp>
        <p:nvSpPr>
          <p:cNvPr id="8" name="文本框 7">
            <a:extLst>
              <a:ext uri="{FF2B5EF4-FFF2-40B4-BE49-F238E27FC236}">
                <a16:creationId xmlns:a16="http://schemas.microsoft.com/office/drawing/2014/main" id="{D1D87818-3869-42F5-857A-7E3D283F3CFE}"/>
              </a:ext>
            </a:extLst>
          </p:cNvPr>
          <p:cNvSpPr txBox="1"/>
          <p:nvPr/>
        </p:nvSpPr>
        <p:spPr>
          <a:xfrm>
            <a:off x="961402" y="4463533"/>
            <a:ext cx="457200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The conditional mean is not zero.</a:t>
            </a:r>
            <a:endParaRPr lang="zh-CN" altLang="en-US" dirty="0"/>
          </a:p>
        </p:txBody>
      </p:sp>
    </p:spTree>
    <p:extLst>
      <p:ext uri="{BB962C8B-B14F-4D97-AF65-F5344CB8AC3E}">
        <p14:creationId xmlns:p14="http://schemas.microsoft.com/office/powerpoint/2010/main" val="25911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09600" y="2362200"/>
                <a:ext cx="6629400" cy="3849291"/>
              </a:xfrm>
            </p:spPr>
            <p:txBody>
              <a:bodyPr/>
              <a:lstStyle/>
              <a:p>
                <a:r>
                  <a:rPr lang="en-US" altLang="zh-CN" sz="1400" dirty="0">
                    <a:latin typeface="Times New Roman" panose="02020603050405020304" pitchFamily="18" charset="0"/>
                    <a:ea typeface="宋体" charset="-122"/>
                    <a:cs typeface="Times New Roman" panose="02020603050405020304" pitchFamily="18" charset="0"/>
                  </a:rPr>
                  <a:t>Properties of IV estimation</a:t>
                </a:r>
                <a:endParaRPr lang="en-US" altLang="zh-CN" sz="1400" dirty="0">
                  <a:latin typeface="Times New Roman" panose="02020603050405020304" pitchFamily="18" charset="0"/>
                  <a:ea typeface="隶书" pitchFamily="49" charset="-122"/>
                  <a:cs typeface="Times New Roman" panose="02020603050405020304" pitchFamily="18" charset="0"/>
                </a:endParaRPr>
              </a:p>
              <a:p>
                <a:pPr lvl="1"/>
                <a:r>
                  <a:rPr lang="en-US" altLang="zh-CN" sz="1400" dirty="0">
                    <a:latin typeface="Times New Roman" panose="02020603050405020304" pitchFamily="18" charset="0"/>
                    <a:cs typeface="Times New Roman" panose="02020603050405020304" pitchFamily="18" charset="0"/>
                  </a:rPr>
                  <a:t>Consistency?</a:t>
                </a:r>
              </a:p>
              <a:p>
                <a:pPr marL="323850" lvl="1" indent="0">
                  <a:buNone/>
                </a:pPr>
                <a:endParaRPr lang="en-US" altLang="zh-CN" sz="1400" dirty="0">
                  <a:latin typeface="Times New Roman" panose="02020603050405020304" pitchFamily="18" charset="0"/>
                  <a:cs typeface="Times New Roman" panose="02020603050405020304" pitchFamily="18" charset="0"/>
                </a:endParaRPr>
              </a:p>
              <a:p>
                <a:pPr marL="323850" lvl="1" indent="0">
                  <a:buNone/>
                </a:pPr>
                <a:endParaRPr lang="en-US" altLang="zh-CN" sz="1400" dirty="0">
                  <a:latin typeface="Times New Roman" panose="02020603050405020304" pitchFamily="18" charset="0"/>
                  <a:cs typeface="Times New Roman" panose="02020603050405020304" pitchFamily="18" charset="0"/>
                </a:endParaRPr>
              </a:p>
              <a:p>
                <a:pPr marL="323850" lvl="1" indent="0">
                  <a:buNone/>
                </a:pPr>
                <a:endParaRPr lang="en-US" altLang="zh-CN" sz="1400" dirty="0">
                  <a:latin typeface="Times New Roman" panose="02020603050405020304" pitchFamily="18" charset="0"/>
                  <a:cs typeface="Times New Roman" panose="02020603050405020304" pitchFamily="18" charset="0"/>
                </a:endParaRPr>
              </a:p>
              <a:p>
                <a:pPr lvl="1"/>
                <a:r>
                  <a:rPr lang="en-US" altLang="zh-CN" sz="1400" dirty="0">
                    <a:latin typeface="Times New Roman" panose="02020603050405020304" pitchFamily="18" charset="0"/>
                    <a:cs typeface="Times New Roman" panose="02020603050405020304" pitchFamily="18" charset="0"/>
                  </a:rPr>
                  <a:t>Asymptotic normal?</a:t>
                </a:r>
              </a:p>
              <a:p>
                <a:pPr lvl="2">
                  <a:lnSpc>
                    <a:spcPct val="150000"/>
                  </a:lnSpc>
                </a:pPr>
                <a:r>
                  <a:rPr lang="en-US" altLang="zh-CN" dirty="0">
                    <a:latin typeface="Times New Roman" panose="02020603050405020304" pitchFamily="18" charset="0"/>
                    <a:cs typeface="Times New Roman" panose="02020603050405020304" pitchFamily="18" charset="0"/>
                  </a:rPr>
                  <a:t>The key is calculating variance.</a:t>
                </a:r>
              </a:p>
              <a:p>
                <a:pPr marL="914400" lvl="2" indent="0">
                  <a:lnSpc>
                    <a:spcPct val="150000"/>
                  </a:lnSpc>
                  <a:buNone/>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rPr>
                        <m:t>              </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𝛽</m:t>
                          </m:r>
                        </m:e>
                      </m:acc>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𝑍</m:t>
                              </m:r>
                            </m:e>
                            <m:sup>
                              <m:r>
                                <a:rPr lang="en-US" altLang="zh-CN" i="1">
                                  <a:latin typeface="Cambria Math" panose="02040503050406030204" pitchFamily="18" charset="0"/>
                                </a:rPr>
                                <m:t>′</m:t>
                              </m:r>
                            </m:sup>
                          </m:sSup>
                          <m:r>
                            <a:rPr lang="en-US" altLang="zh-CN" i="1">
                              <a:latin typeface="Cambria Math" panose="02040503050406030204" pitchFamily="18" charset="0"/>
                            </a:rPr>
                            <m:t>𝑋</m:t>
                          </m:r>
                          <m:r>
                            <a:rPr lang="en-US" altLang="zh-CN" i="1">
                              <a:latin typeface="Cambria Math" panose="02040503050406030204" pitchFamily="18" charset="0"/>
                            </a:rPr>
                            <m:t>)</m:t>
                          </m:r>
                        </m:e>
                        <m:sup>
                          <m:r>
                            <a:rPr lang="en-US" altLang="zh-CN" i="1">
                              <a:latin typeface="Cambria Math" panose="02040503050406030204" pitchFamily="18" charset="0"/>
                            </a:rPr>
                            <m:t>−1</m:t>
                          </m:r>
                        </m:sup>
                      </m:sSup>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𝑍</m:t>
                          </m:r>
                        </m:e>
                        <m:sup>
                          <m:r>
                            <a:rPr lang="en-US" altLang="zh-CN" i="1">
                              <a:latin typeface="Cambria Math" panose="02040503050406030204" pitchFamily="18" charset="0"/>
                            </a:rPr>
                            <m:t>′</m:t>
                          </m:r>
                        </m:sup>
                      </m:sSup>
                      <m:r>
                        <a:rPr lang="en-US" altLang="zh-CN" i="1">
                          <a:latin typeface="Cambria Math" panose="02040503050406030204" pitchFamily="18" charset="0"/>
                        </a:rPr>
                        <m:t>𝑌</m:t>
                      </m:r>
                      <m:r>
                        <a:rPr lang="en-US" altLang="zh-CN" i="1">
                          <a:latin typeface="Cambria Math" panose="02040503050406030204" pitchFamily="18" charset="0"/>
                        </a:rPr>
                        <m:t>=</m:t>
                      </m:r>
                      <m:r>
                        <a:rPr lang="zh-CN" altLang="en-US" i="1">
                          <a:latin typeface="Cambria Math" panose="02040503050406030204" pitchFamily="18" charset="0"/>
                        </a:rPr>
                        <m:t>𝛽</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𝑍</m:t>
                                  </m:r>
                                </m:e>
                                <m:sup>
                                  <m:r>
                                    <a:rPr lang="en-US" altLang="zh-CN" i="1">
                                      <a:latin typeface="Cambria Math" panose="02040503050406030204" pitchFamily="18" charset="0"/>
                                    </a:rPr>
                                    <m:t>′</m:t>
                                  </m:r>
                                </m:sup>
                              </m:sSup>
                              <m:r>
                                <a:rPr lang="en-US" altLang="zh-CN" i="1">
                                  <a:latin typeface="Cambria Math" panose="02040503050406030204" pitchFamily="18" charset="0"/>
                                </a:rPr>
                                <m:t>𝑋</m:t>
                              </m:r>
                            </m:e>
                          </m:d>
                        </m:e>
                        <m:sup>
                          <m:r>
                            <a:rPr lang="en-US" altLang="zh-CN" i="1">
                              <a:latin typeface="Cambria Math" panose="02040503050406030204" pitchFamily="18" charset="0"/>
                            </a:rPr>
                            <m:t>−1</m:t>
                          </m:r>
                        </m:sup>
                      </m:sSup>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𝑍</m:t>
                          </m:r>
                        </m:e>
                        <m:sup>
                          <m:r>
                            <a:rPr lang="en-US" altLang="zh-CN" i="1">
                              <a:latin typeface="Cambria Math" panose="02040503050406030204" pitchFamily="18" charset="0"/>
                            </a:rPr>
                            <m:t>′</m:t>
                          </m:r>
                        </m:sup>
                      </m:sSup>
                      <m:r>
                        <a:rPr lang="zh-CN" altLang="en-US" i="1">
                          <a:latin typeface="Cambria Math" panose="02040503050406030204" pitchFamily="18" charset="0"/>
                        </a:rPr>
                        <m:t>𝜀</m:t>
                      </m:r>
                    </m:oMath>
                  </m:oMathPara>
                </a14:m>
                <a:endParaRPr lang="en-US" altLang="zh-CN" dirty="0">
                  <a:latin typeface="Times New Roman" panose="02020603050405020304" pitchFamily="18" charset="0"/>
                  <a:cs typeface="Times New Roman" panose="02020603050405020304" pitchFamily="18" charset="0"/>
                </a:endParaRPr>
              </a:p>
              <a:p>
                <a:pPr marL="0" lvl="1" indent="0">
                  <a:lnSpc>
                    <a:spcPct val="150000"/>
                  </a:lnSpc>
                  <a:buNone/>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𝑉𝑎𝑟</m:t>
                      </m:r>
                      <m:r>
                        <a:rPr lang="en-US" altLang="zh-CN" sz="1400" i="1">
                          <a:latin typeface="Cambria Math" panose="02040503050406030204" pitchFamily="18" charset="0"/>
                        </a:rPr>
                        <m:t>(</m:t>
                      </m:r>
                      <m:acc>
                        <m:accPr>
                          <m:chr m:val="̂"/>
                          <m:ctrlPr>
                            <a:rPr lang="zh-CN" altLang="en-US" sz="1400" i="1">
                              <a:latin typeface="Cambria Math" panose="02040503050406030204" pitchFamily="18" charset="0"/>
                            </a:rPr>
                          </m:ctrlPr>
                        </m:accPr>
                        <m:e>
                          <m:r>
                            <a:rPr lang="zh-CN" altLang="en-US" sz="1400" i="1">
                              <a:latin typeface="Cambria Math" panose="02040503050406030204" pitchFamily="18" charset="0"/>
                            </a:rPr>
                            <m:t>𝛽</m:t>
                          </m:r>
                        </m:e>
                      </m:acc>
                      <m:r>
                        <a:rPr lang="en-US" altLang="zh-CN" sz="1400" i="1">
                          <a:latin typeface="Cambria Math" panose="02040503050406030204" pitchFamily="18" charset="0"/>
                        </a:rPr>
                        <m:t>|</m:t>
                      </m:r>
                      <m:r>
                        <a:rPr lang="en-US" altLang="zh-CN" sz="1400" i="1">
                          <a:latin typeface="Cambria Math" panose="02040503050406030204" pitchFamily="18" charset="0"/>
                        </a:rPr>
                        <m:t>𝑋</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𝑍</m:t>
                      </m:r>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𝑉𝑎𝑟</m:t>
                          </m:r>
                          <m:r>
                            <a:rPr lang="en-US" altLang="zh-CN" sz="1400" i="1">
                              <a:latin typeface="Cambria Math" panose="02040503050406030204" pitchFamily="18" charset="0"/>
                            </a:rPr>
                            <m:t>[</m:t>
                          </m:r>
                          <m:d>
                            <m:dPr>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r>
                                    <a:rPr lang="en-US" altLang="zh-CN" sz="1400" b="0" i="1" smtClean="0">
                                      <a:latin typeface="Cambria Math" panose="02040503050406030204" pitchFamily="18" charset="0"/>
                                    </a:rPr>
                                    <m:t>𝑍</m:t>
                                  </m:r>
                                </m:e>
                                <m:sup>
                                  <m:r>
                                    <a:rPr lang="en-US" altLang="zh-CN" sz="1400" i="1">
                                      <a:latin typeface="Cambria Math" panose="02040503050406030204" pitchFamily="18" charset="0"/>
                                    </a:rPr>
                                    <m:t>′</m:t>
                                  </m:r>
                                </m:sup>
                              </m:sSup>
                              <m:r>
                                <a:rPr lang="en-US" altLang="zh-CN" sz="1400" i="1">
                                  <a:latin typeface="Cambria Math" panose="02040503050406030204" pitchFamily="18" charset="0"/>
                                </a:rPr>
                                <m:t>𝑋</m:t>
                              </m:r>
                            </m:e>
                          </m:d>
                        </m:e>
                        <m:sup>
                          <m:r>
                            <a:rPr lang="en-US" altLang="zh-CN" sz="1400" i="1">
                              <a:latin typeface="Cambria Math" panose="02040503050406030204" pitchFamily="18" charset="0"/>
                            </a:rPr>
                            <m:t>−1</m:t>
                          </m:r>
                        </m:sup>
                      </m:sSup>
                      <m:sSup>
                        <m:sSupPr>
                          <m:ctrlPr>
                            <a:rPr lang="en-US" altLang="zh-CN" sz="1400" i="1">
                              <a:latin typeface="Cambria Math" panose="02040503050406030204" pitchFamily="18" charset="0"/>
                            </a:rPr>
                          </m:ctrlPr>
                        </m:sSupPr>
                        <m:e>
                          <m:r>
                            <a:rPr lang="en-US" altLang="zh-CN" sz="1400" b="0" i="1" smtClean="0">
                              <a:latin typeface="Cambria Math" panose="02040503050406030204" pitchFamily="18" charset="0"/>
                            </a:rPr>
                            <m:t>𝑍</m:t>
                          </m:r>
                        </m:e>
                        <m:sup>
                          <m:r>
                            <a:rPr lang="en-US" altLang="zh-CN" sz="1400" i="1">
                              <a:latin typeface="Cambria Math" panose="02040503050406030204" pitchFamily="18" charset="0"/>
                            </a:rPr>
                            <m:t>′</m:t>
                          </m:r>
                        </m:sup>
                      </m:sSup>
                      <m:r>
                        <a:rPr lang="zh-CN" altLang="en-US" sz="1400" i="1">
                          <a:latin typeface="Cambria Math" panose="02040503050406030204" pitchFamily="18" charset="0"/>
                        </a:rPr>
                        <m:t>𝜀</m:t>
                      </m:r>
                      <m:r>
                        <a:rPr lang="en-US" altLang="zh-CN" sz="1400" i="1">
                          <a:latin typeface="Cambria Math" panose="02040503050406030204" pitchFamily="18" charset="0"/>
                        </a:rPr>
                        <m:t>|</m:t>
                      </m:r>
                      <m:r>
                        <a:rPr lang="en-US" altLang="zh-CN" sz="1400" i="1">
                          <a:latin typeface="Cambria Math" panose="02040503050406030204" pitchFamily="18" charset="0"/>
                        </a:rPr>
                        <m:t>𝑋</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𝑍</m:t>
                      </m:r>
                      <m:r>
                        <a:rPr lang="en-US" altLang="zh-CN" sz="1400" i="1">
                          <a:latin typeface="Cambria Math" panose="02040503050406030204" pitchFamily="18" charset="0"/>
                        </a:rPr>
                        <m:t>]</m:t>
                      </m:r>
                    </m:oMath>
                  </m:oMathPara>
                </a14:m>
                <a:endParaRPr lang="en-US" altLang="zh-CN" sz="1400" i="1" dirty="0">
                  <a:latin typeface="Times New Roman" panose="02020603050405020304" pitchFamily="18" charset="0"/>
                  <a:cs typeface="Times New Roman" panose="02020603050405020304" pitchFamily="18" charset="0"/>
                </a:endParaRPr>
              </a:p>
              <a:p>
                <a:pPr marL="0" lvl="1" indent="0">
                  <a:lnSpc>
                    <a:spcPct val="150000"/>
                  </a:lnSpc>
                  <a:buNone/>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𝐸</m:t>
                          </m:r>
                          <m:r>
                            <a:rPr lang="en-US" altLang="zh-CN" sz="1400" i="1">
                              <a:latin typeface="Cambria Math" panose="02040503050406030204" pitchFamily="18" charset="0"/>
                            </a:rPr>
                            <m:t>{</m:t>
                          </m:r>
                          <m:d>
                            <m:dPr>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r>
                                    <a:rPr lang="en-US" altLang="zh-CN" sz="1400" b="0" i="1" smtClean="0">
                                      <a:latin typeface="Cambria Math" panose="02040503050406030204" pitchFamily="18" charset="0"/>
                                    </a:rPr>
                                    <m:t>𝑍</m:t>
                                  </m:r>
                                </m:e>
                                <m:sup>
                                  <m:r>
                                    <a:rPr lang="en-US" altLang="zh-CN" sz="1400" i="1">
                                      <a:latin typeface="Cambria Math" panose="02040503050406030204" pitchFamily="18" charset="0"/>
                                    </a:rPr>
                                    <m:t>′</m:t>
                                  </m:r>
                                </m:sup>
                              </m:sSup>
                              <m:r>
                                <a:rPr lang="en-US" altLang="zh-CN" sz="1400" i="1">
                                  <a:latin typeface="Cambria Math" panose="02040503050406030204" pitchFamily="18" charset="0"/>
                                </a:rPr>
                                <m:t>𝑋</m:t>
                              </m:r>
                            </m:e>
                          </m:d>
                        </m:e>
                        <m:sup>
                          <m:r>
                            <a:rPr lang="en-US" altLang="zh-CN" sz="1400" i="1">
                              <a:latin typeface="Cambria Math" panose="02040503050406030204" pitchFamily="18" charset="0"/>
                            </a:rPr>
                            <m:t>−1</m:t>
                          </m:r>
                        </m:sup>
                      </m:sSup>
                      <m:sSup>
                        <m:sSupPr>
                          <m:ctrlPr>
                            <a:rPr lang="en-US" altLang="zh-CN" sz="1400" i="1">
                              <a:latin typeface="Cambria Math" panose="02040503050406030204" pitchFamily="18" charset="0"/>
                            </a:rPr>
                          </m:ctrlPr>
                        </m:sSupPr>
                        <m:e>
                          <m:r>
                            <a:rPr lang="en-US" altLang="zh-CN" sz="1400" b="0" i="1" smtClean="0">
                              <a:latin typeface="Cambria Math" panose="02040503050406030204" pitchFamily="18" charset="0"/>
                            </a:rPr>
                            <m:t>𝑍</m:t>
                          </m:r>
                        </m:e>
                        <m:sup>
                          <m:r>
                            <a:rPr lang="en-US" altLang="zh-CN" sz="1400" i="1">
                              <a:latin typeface="Cambria Math" panose="02040503050406030204" pitchFamily="18" charset="0"/>
                            </a:rPr>
                            <m:t>′</m:t>
                          </m:r>
                        </m:sup>
                      </m:sSup>
                      <m:r>
                        <a:rPr lang="zh-CN" altLang="en-US" sz="1400" i="1">
                          <a:latin typeface="Cambria Math" panose="02040503050406030204" pitchFamily="18" charset="0"/>
                        </a:rPr>
                        <m:t>𝜀</m:t>
                      </m:r>
                      <m:sSup>
                        <m:sSupPr>
                          <m:ctrlPr>
                            <a:rPr lang="en-US" altLang="zh-CN" sz="1400" i="1">
                              <a:latin typeface="Cambria Math" panose="02040503050406030204" pitchFamily="18" charset="0"/>
                            </a:rPr>
                          </m:ctrlPr>
                        </m:sSupPr>
                        <m:e>
                          <m:d>
                            <m:dPr>
                              <m:begChr m:val="["/>
                              <m:endChr m:val="]"/>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r>
                                            <a:rPr lang="en-US" altLang="zh-CN" sz="1400" b="0" i="1" smtClean="0">
                                              <a:latin typeface="Cambria Math" panose="02040503050406030204" pitchFamily="18" charset="0"/>
                                            </a:rPr>
                                            <m:t>𝑍</m:t>
                                          </m:r>
                                        </m:e>
                                        <m:sup>
                                          <m:r>
                                            <a:rPr lang="en-US" altLang="zh-CN" sz="1400" i="1">
                                              <a:latin typeface="Cambria Math" panose="02040503050406030204" pitchFamily="18" charset="0"/>
                                            </a:rPr>
                                            <m:t>′</m:t>
                                          </m:r>
                                        </m:sup>
                                      </m:sSup>
                                      <m:r>
                                        <a:rPr lang="en-US" altLang="zh-CN" sz="1400" i="1">
                                          <a:latin typeface="Cambria Math" panose="02040503050406030204" pitchFamily="18" charset="0"/>
                                        </a:rPr>
                                        <m:t>𝑋</m:t>
                                      </m:r>
                                    </m:e>
                                  </m:d>
                                </m:e>
                                <m:sup>
                                  <m:r>
                                    <a:rPr lang="en-US" altLang="zh-CN" sz="1400" i="1">
                                      <a:latin typeface="Cambria Math" panose="02040503050406030204" pitchFamily="18" charset="0"/>
                                    </a:rPr>
                                    <m:t>−1</m:t>
                                  </m:r>
                                </m:sup>
                              </m:sSup>
                              <m:sSup>
                                <m:sSupPr>
                                  <m:ctrlPr>
                                    <a:rPr lang="en-US" altLang="zh-CN" sz="1400" i="1">
                                      <a:latin typeface="Cambria Math" panose="02040503050406030204" pitchFamily="18" charset="0"/>
                                    </a:rPr>
                                  </m:ctrlPr>
                                </m:sSupPr>
                                <m:e>
                                  <m:r>
                                    <a:rPr lang="en-US" altLang="zh-CN" sz="1400" b="0" i="1" smtClean="0">
                                      <a:latin typeface="Cambria Math" panose="02040503050406030204" pitchFamily="18" charset="0"/>
                                    </a:rPr>
                                    <m:t>𝑍</m:t>
                                  </m:r>
                                </m:e>
                                <m:sup>
                                  <m:r>
                                    <a:rPr lang="en-US" altLang="zh-CN" sz="1400" i="1">
                                      <a:latin typeface="Cambria Math" panose="02040503050406030204" pitchFamily="18" charset="0"/>
                                    </a:rPr>
                                    <m:t>′</m:t>
                                  </m:r>
                                </m:sup>
                              </m:sSup>
                              <m:r>
                                <a:rPr lang="zh-CN" altLang="en-US" sz="1400" i="1">
                                  <a:latin typeface="Cambria Math" panose="02040503050406030204" pitchFamily="18" charset="0"/>
                                </a:rPr>
                                <m:t>𝜀</m:t>
                              </m:r>
                            </m:e>
                          </m:d>
                        </m:e>
                        <m:sup>
                          <m:r>
                            <a:rPr lang="en-US" altLang="zh-CN" sz="1400" i="1">
                              <a:latin typeface="Cambria Math" panose="02040503050406030204" pitchFamily="18" charset="0"/>
                            </a:rPr>
                            <m:t>′</m:t>
                          </m:r>
                        </m:sup>
                      </m:sSup>
                      <m:r>
                        <a:rPr lang="en-US" altLang="zh-CN" sz="1400" i="1">
                          <a:latin typeface="Cambria Math" panose="02040503050406030204" pitchFamily="18" charset="0"/>
                        </a:rPr>
                        <m:t>|</m:t>
                      </m:r>
                      <m:r>
                        <a:rPr lang="en-US" altLang="zh-CN" sz="1400" i="1">
                          <a:latin typeface="Cambria Math" panose="02040503050406030204" pitchFamily="18" charset="0"/>
                        </a:rPr>
                        <m:t>𝑋</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𝑍</m:t>
                      </m:r>
                      <m:r>
                        <a:rPr lang="en-US" altLang="zh-CN" sz="1400" i="1">
                          <a:latin typeface="Cambria Math" panose="02040503050406030204" pitchFamily="18" charset="0"/>
                        </a:rPr>
                        <m:t>}=</m:t>
                      </m:r>
                      <m:r>
                        <a:rPr lang="en-US" altLang="zh-CN" sz="1400" i="1">
                          <a:latin typeface="Cambria Math" panose="02040503050406030204" pitchFamily="18" charset="0"/>
                        </a:rPr>
                        <m:t>𝐸</m:t>
                      </m:r>
                      <m:d>
                        <m:dPr>
                          <m:begChr m:val="{"/>
                          <m:endChr m:val="}"/>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r>
                                        <a:rPr lang="en-US" altLang="zh-CN" sz="1400" b="0" i="1" smtClean="0">
                                          <a:latin typeface="Cambria Math" panose="02040503050406030204" pitchFamily="18" charset="0"/>
                                        </a:rPr>
                                        <m:t>𝑍</m:t>
                                      </m:r>
                                    </m:e>
                                    <m:sup>
                                      <m:r>
                                        <a:rPr lang="en-US" altLang="zh-CN" sz="1400" i="1">
                                          <a:latin typeface="Cambria Math" panose="02040503050406030204" pitchFamily="18" charset="0"/>
                                        </a:rPr>
                                        <m:t>′</m:t>
                                      </m:r>
                                    </m:sup>
                                  </m:sSup>
                                  <m:r>
                                    <a:rPr lang="en-US" altLang="zh-CN" sz="1400" i="1">
                                      <a:latin typeface="Cambria Math" panose="02040503050406030204" pitchFamily="18" charset="0"/>
                                    </a:rPr>
                                    <m:t>𝑋</m:t>
                                  </m:r>
                                </m:e>
                              </m:d>
                            </m:e>
                            <m:sup>
                              <m:r>
                                <a:rPr lang="en-US" altLang="zh-CN" sz="1400" i="1">
                                  <a:latin typeface="Cambria Math" panose="02040503050406030204" pitchFamily="18" charset="0"/>
                                </a:rPr>
                                <m:t>−1</m:t>
                              </m:r>
                            </m:sup>
                          </m:sSup>
                          <m:sSup>
                            <m:sSupPr>
                              <m:ctrlPr>
                                <a:rPr lang="en-US" altLang="zh-CN" sz="1400" i="1">
                                  <a:latin typeface="Cambria Math" panose="02040503050406030204" pitchFamily="18" charset="0"/>
                                </a:rPr>
                              </m:ctrlPr>
                            </m:sSupPr>
                            <m:e>
                              <m:r>
                                <a:rPr lang="en-US" altLang="zh-CN" sz="1400" b="0" i="1" smtClean="0">
                                  <a:latin typeface="Cambria Math" panose="02040503050406030204" pitchFamily="18" charset="0"/>
                                </a:rPr>
                                <m:t>𝑍</m:t>
                              </m:r>
                            </m:e>
                            <m:sup>
                              <m:r>
                                <a:rPr lang="en-US" altLang="zh-CN" sz="1400" i="1">
                                  <a:latin typeface="Cambria Math" panose="02040503050406030204" pitchFamily="18" charset="0"/>
                                </a:rPr>
                                <m:t>′</m:t>
                              </m:r>
                            </m:sup>
                          </m:sSup>
                          <m:r>
                            <a:rPr lang="zh-CN" altLang="en-US" sz="1400" i="1">
                              <a:latin typeface="Cambria Math" panose="02040503050406030204" pitchFamily="18" charset="0"/>
                            </a:rPr>
                            <m:t>𝜀</m:t>
                          </m:r>
                          <m:sSup>
                            <m:sSupPr>
                              <m:ctrlPr>
                                <a:rPr lang="en-US" altLang="zh-CN" sz="1400" i="1">
                                  <a:latin typeface="Cambria Math" panose="02040503050406030204" pitchFamily="18" charset="0"/>
                                </a:rPr>
                              </m:ctrlPr>
                            </m:sSupPr>
                            <m:e>
                              <m:r>
                                <a:rPr lang="zh-CN" altLang="en-US" sz="1400" i="1">
                                  <a:latin typeface="Cambria Math" panose="02040503050406030204" pitchFamily="18" charset="0"/>
                                </a:rPr>
                                <m:t>𝜀</m:t>
                              </m:r>
                            </m:e>
                            <m:sup>
                              <m:r>
                                <a:rPr lang="en-US" altLang="zh-CN" sz="1400" i="1">
                                  <a:latin typeface="Cambria Math" panose="02040503050406030204" pitchFamily="18" charset="0"/>
                                </a:rPr>
                                <m:t>′</m:t>
                              </m:r>
                            </m:sup>
                          </m:sSup>
                          <m:r>
                            <a:rPr lang="en-US" altLang="zh-CN" sz="1400" b="0" i="1" smtClean="0">
                              <a:latin typeface="Cambria Math" panose="02040503050406030204" pitchFamily="18" charset="0"/>
                            </a:rPr>
                            <m:t>𝑍</m:t>
                          </m:r>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r>
                                        <a:rPr lang="en-US" altLang="zh-CN" sz="1400" b="0" i="1" smtClean="0">
                                          <a:latin typeface="Cambria Math" panose="02040503050406030204" pitchFamily="18" charset="0"/>
                                        </a:rPr>
                                        <m:t>𝑍</m:t>
                                      </m:r>
                                    </m:e>
                                    <m:sup>
                                      <m:r>
                                        <a:rPr lang="en-US" altLang="zh-CN" sz="1400" i="1">
                                          <a:latin typeface="Cambria Math" panose="02040503050406030204" pitchFamily="18" charset="0"/>
                                        </a:rPr>
                                        <m:t>′</m:t>
                                      </m:r>
                                    </m:sup>
                                  </m:sSup>
                                  <m:r>
                                    <a:rPr lang="en-US" altLang="zh-CN" sz="1400" i="1">
                                      <a:latin typeface="Cambria Math" panose="02040503050406030204" pitchFamily="18" charset="0"/>
                                    </a:rPr>
                                    <m:t>𝑋</m:t>
                                  </m:r>
                                </m:e>
                              </m:d>
                            </m:e>
                            <m:sup>
                              <m:r>
                                <a:rPr lang="en-US" altLang="zh-CN" sz="1400" i="1">
                                  <a:latin typeface="Cambria Math" panose="02040503050406030204" pitchFamily="18" charset="0"/>
                                </a:rPr>
                                <m:t>−1</m:t>
                              </m:r>
                            </m:sup>
                          </m:sSup>
                          <m:r>
                            <a:rPr lang="en-US" altLang="zh-CN" sz="1400" i="1">
                              <a:latin typeface="Cambria Math" panose="02040503050406030204" pitchFamily="18" charset="0"/>
                            </a:rPr>
                            <m:t>|</m:t>
                          </m:r>
                          <m:r>
                            <a:rPr lang="en-US" altLang="zh-CN" sz="1400" i="1">
                              <a:latin typeface="Cambria Math" panose="02040503050406030204" pitchFamily="18" charset="0"/>
                            </a:rPr>
                            <m:t>𝑋</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𝑍</m:t>
                          </m:r>
                        </m:e>
                      </m:d>
                    </m:oMath>
                  </m:oMathPara>
                </a14:m>
                <a:endParaRPr lang="en-US" altLang="zh-CN" sz="1400" i="1" dirty="0">
                  <a:latin typeface="Times New Roman" panose="02020603050405020304" pitchFamily="18" charset="0"/>
                  <a:cs typeface="Times New Roman" panose="02020603050405020304" pitchFamily="18" charset="0"/>
                </a:endParaRPr>
              </a:p>
              <a:p>
                <a:pPr marL="0" lvl="1" indent="0">
                  <a:lnSpc>
                    <a:spcPct val="150000"/>
                  </a:lnSpc>
                  <a:buNone/>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r>
                                    <a:rPr lang="en-US" altLang="zh-CN" sz="1400" b="0" i="1" smtClean="0">
                                      <a:latin typeface="Cambria Math" panose="02040503050406030204" pitchFamily="18" charset="0"/>
                                    </a:rPr>
                                    <m:t>𝑍</m:t>
                                  </m:r>
                                </m:e>
                                <m:sup>
                                  <m:r>
                                    <a:rPr lang="en-US" altLang="zh-CN" sz="1400" i="1">
                                      <a:latin typeface="Cambria Math" panose="02040503050406030204" pitchFamily="18" charset="0"/>
                                    </a:rPr>
                                    <m:t>′</m:t>
                                  </m:r>
                                </m:sup>
                              </m:sSup>
                              <m:r>
                                <a:rPr lang="en-US" altLang="zh-CN" sz="1400" i="1">
                                  <a:latin typeface="Cambria Math" panose="02040503050406030204" pitchFamily="18" charset="0"/>
                                </a:rPr>
                                <m:t>𝑋</m:t>
                              </m:r>
                            </m:e>
                          </m:d>
                        </m:e>
                        <m:sup>
                          <m:r>
                            <a:rPr lang="en-US" altLang="zh-CN" sz="1400" i="1">
                              <a:latin typeface="Cambria Math" panose="02040503050406030204" pitchFamily="18" charset="0"/>
                            </a:rPr>
                            <m:t>−1</m:t>
                          </m:r>
                        </m:sup>
                      </m:sSup>
                      <m:sSup>
                        <m:sSupPr>
                          <m:ctrlPr>
                            <a:rPr lang="en-US" altLang="zh-CN" sz="1400" i="1">
                              <a:latin typeface="Cambria Math" panose="02040503050406030204" pitchFamily="18" charset="0"/>
                            </a:rPr>
                          </m:ctrlPr>
                        </m:sSupPr>
                        <m:e>
                          <m:r>
                            <a:rPr lang="en-US" altLang="zh-CN" sz="1400" b="0" i="1" smtClean="0">
                              <a:latin typeface="Cambria Math" panose="02040503050406030204" pitchFamily="18" charset="0"/>
                            </a:rPr>
                            <m:t>𝑍</m:t>
                          </m:r>
                        </m:e>
                        <m:sup>
                          <m:r>
                            <a:rPr lang="en-US" altLang="zh-CN" sz="1400" i="1">
                              <a:latin typeface="Cambria Math" panose="02040503050406030204" pitchFamily="18" charset="0"/>
                            </a:rPr>
                            <m:t>′</m:t>
                          </m:r>
                        </m:sup>
                      </m:sSup>
                      <m:r>
                        <a:rPr lang="en-US" altLang="zh-CN" sz="1400" i="1">
                          <a:latin typeface="Cambria Math" panose="02040503050406030204" pitchFamily="18" charset="0"/>
                        </a:rPr>
                        <m:t>𝐸</m:t>
                      </m:r>
                      <m:d>
                        <m:dPr>
                          <m:ctrlPr>
                            <a:rPr lang="en-US" altLang="zh-CN" sz="1400" i="1">
                              <a:latin typeface="Cambria Math" panose="02040503050406030204" pitchFamily="18" charset="0"/>
                            </a:rPr>
                          </m:ctrlPr>
                        </m:dPr>
                        <m:e>
                          <m:r>
                            <a:rPr lang="zh-CN" altLang="en-US" sz="1400" i="1">
                              <a:latin typeface="Cambria Math" panose="02040503050406030204" pitchFamily="18" charset="0"/>
                            </a:rPr>
                            <m:t>𝜀</m:t>
                          </m:r>
                          <m:sSup>
                            <m:sSupPr>
                              <m:ctrlPr>
                                <a:rPr lang="en-US" altLang="zh-CN" sz="1400" i="1">
                                  <a:latin typeface="Cambria Math" panose="02040503050406030204" pitchFamily="18" charset="0"/>
                                </a:rPr>
                              </m:ctrlPr>
                            </m:sSupPr>
                            <m:e>
                              <m:r>
                                <a:rPr lang="zh-CN" altLang="en-US" sz="1400" i="1">
                                  <a:latin typeface="Cambria Math" panose="02040503050406030204" pitchFamily="18" charset="0"/>
                                </a:rPr>
                                <m:t>𝜀</m:t>
                              </m:r>
                            </m:e>
                            <m:sup>
                              <m:r>
                                <a:rPr lang="en-US" altLang="zh-CN" sz="1400" i="1">
                                  <a:latin typeface="Cambria Math" panose="02040503050406030204" pitchFamily="18" charset="0"/>
                                </a:rPr>
                                <m:t>′</m:t>
                              </m:r>
                            </m:sup>
                          </m:sSup>
                        </m:e>
                        <m:e>
                          <m:r>
                            <a:rPr lang="en-US" altLang="zh-CN" sz="1400" i="1">
                              <a:latin typeface="Cambria Math" panose="02040503050406030204" pitchFamily="18" charset="0"/>
                            </a:rPr>
                            <m:t>𝑋</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𝑍</m:t>
                          </m:r>
                        </m:e>
                      </m:d>
                      <m:r>
                        <a:rPr lang="en-US" altLang="zh-CN" sz="1400" b="0" i="1" smtClean="0">
                          <a:latin typeface="Cambria Math" panose="02040503050406030204" pitchFamily="18" charset="0"/>
                        </a:rPr>
                        <m:t>𝑍</m:t>
                      </m:r>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r>
                                    <a:rPr lang="en-US" altLang="zh-CN" sz="1400" b="0" i="1" smtClean="0">
                                      <a:latin typeface="Cambria Math" panose="02040503050406030204" pitchFamily="18" charset="0"/>
                                    </a:rPr>
                                    <m:t>𝑍</m:t>
                                  </m:r>
                                </m:e>
                                <m:sup>
                                  <m:r>
                                    <a:rPr lang="en-US" altLang="zh-CN" sz="1400" i="1">
                                      <a:latin typeface="Cambria Math" panose="02040503050406030204" pitchFamily="18" charset="0"/>
                                    </a:rPr>
                                    <m:t>′</m:t>
                                  </m:r>
                                </m:sup>
                              </m:sSup>
                              <m:r>
                                <a:rPr lang="en-US" altLang="zh-CN" sz="1400" i="1">
                                  <a:latin typeface="Cambria Math" panose="02040503050406030204" pitchFamily="18" charset="0"/>
                                </a:rPr>
                                <m:t>𝑋</m:t>
                              </m:r>
                            </m:e>
                          </m:d>
                        </m:e>
                        <m:sup>
                          <m:r>
                            <a:rPr lang="en-US" altLang="zh-CN" sz="1400" i="1">
                              <a:latin typeface="Cambria Math" panose="02040503050406030204" pitchFamily="18" charset="0"/>
                            </a:rPr>
                            <m:t>−1</m:t>
                          </m:r>
                        </m:sup>
                      </m:sSup>
                    </m:oMath>
                  </m:oMathPara>
                </a14:m>
                <a:endParaRPr lang="en-US" altLang="zh-CN" sz="1400" i="1" dirty="0">
                  <a:latin typeface="Times New Roman" panose="02020603050405020304" pitchFamily="18" charset="0"/>
                  <a:cs typeface="Times New Roman" panose="02020603050405020304" pitchFamily="18" charset="0"/>
                </a:endParaRPr>
              </a:p>
              <a:p>
                <a:pPr marL="0" lvl="1" indent="0" algn="ctr">
                  <a:lnSpc>
                    <a:spcPct val="150000"/>
                  </a:lnSpc>
                  <a:buNone/>
                </a:pPr>
                <a14:m>
                  <m:oMath xmlns:m="http://schemas.openxmlformats.org/officeDocument/2006/math">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r>
                                      <a:rPr lang="en-US" altLang="zh-CN" sz="1400" b="0" i="1" smtClean="0">
                                        <a:latin typeface="Cambria Math" panose="02040503050406030204" pitchFamily="18" charset="0"/>
                                      </a:rPr>
                                      <m:t>𝑍</m:t>
                                    </m:r>
                                  </m:e>
                                  <m:sup>
                                    <m:r>
                                      <a:rPr lang="en-US" altLang="zh-CN" sz="1400" i="1">
                                        <a:latin typeface="Cambria Math" panose="02040503050406030204" pitchFamily="18" charset="0"/>
                                      </a:rPr>
                                      <m:t>′</m:t>
                                    </m:r>
                                  </m:sup>
                                </m:sSup>
                                <m:r>
                                  <a:rPr lang="en-US" altLang="zh-CN" sz="1400" i="1">
                                    <a:latin typeface="Cambria Math" panose="02040503050406030204" pitchFamily="18" charset="0"/>
                                  </a:rPr>
                                  <m:t>𝑋</m:t>
                                </m:r>
                              </m:e>
                            </m:d>
                          </m:e>
                          <m:sup>
                            <m:r>
                              <a:rPr lang="en-US" altLang="zh-CN" sz="1400" i="1">
                                <a:latin typeface="Cambria Math" panose="02040503050406030204" pitchFamily="18" charset="0"/>
                              </a:rPr>
                              <m:t>−1</m:t>
                            </m:r>
                          </m:sup>
                        </m:sSup>
                        <m:sSup>
                          <m:sSupPr>
                            <m:ctrlPr>
                              <a:rPr lang="en-US" altLang="zh-CN" sz="1400" i="1">
                                <a:latin typeface="Cambria Math" panose="02040503050406030204" pitchFamily="18" charset="0"/>
                              </a:rPr>
                            </m:ctrlPr>
                          </m:sSupPr>
                          <m:e>
                            <m:r>
                              <a:rPr lang="en-US" altLang="zh-CN" sz="1400" b="0" i="1" smtClean="0">
                                <a:latin typeface="Cambria Math" panose="02040503050406030204" pitchFamily="18" charset="0"/>
                              </a:rPr>
                              <m:t>𝑍</m:t>
                            </m:r>
                          </m:e>
                          <m:sup>
                            <m:r>
                              <a:rPr lang="en-US" altLang="zh-CN" sz="1400" i="1">
                                <a:latin typeface="Cambria Math" panose="02040503050406030204" pitchFamily="18" charset="0"/>
                              </a:rPr>
                              <m:t>′</m:t>
                            </m:r>
                          </m:sup>
                        </m:sSup>
                        <m:r>
                          <a:rPr lang="zh-CN" altLang="en-US" sz="1400" i="1">
                            <a:latin typeface="Cambria Math" panose="02040503050406030204" pitchFamily="18" charset="0"/>
                          </a:rPr>
                          <m:t>𝜎</m:t>
                        </m:r>
                      </m:e>
                      <m:sup>
                        <m:r>
                          <a:rPr lang="en-US" altLang="zh-CN" sz="1400" i="1">
                            <a:latin typeface="Cambria Math" panose="02040503050406030204" pitchFamily="18" charset="0"/>
                          </a:rPr>
                          <m:t>2</m:t>
                        </m:r>
                      </m:sup>
                    </m:sSup>
                  </m:oMath>
                </a14:m>
                <a:r>
                  <a:rPr lang="en-US" altLang="zh-CN" sz="1400" i="1" dirty="0">
                    <a:latin typeface="Times New Roman" panose="02020603050405020304" pitchFamily="18" charset="0"/>
                    <a:cs typeface="Times New Roman" panose="02020603050405020304" pitchFamily="18" charset="0"/>
                  </a:rPr>
                  <a:t>I </a:t>
                </a:r>
                <a14:m>
                  <m:oMath xmlns:m="http://schemas.openxmlformats.org/officeDocument/2006/math">
                    <m:r>
                      <a:rPr lang="en-US" altLang="zh-CN" sz="1400" b="0" i="1" smtClean="0">
                        <a:latin typeface="Cambria Math" panose="02040503050406030204" pitchFamily="18" charset="0"/>
                      </a:rPr>
                      <m:t>𝑍</m:t>
                    </m:r>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𝑋</m:t>
                                </m:r>
                              </m:e>
                              <m:sup>
                                <m:r>
                                  <a:rPr lang="en-US" altLang="zh-CN" sz="1400" i="1">
                                    <a:latin typeface="Cambria Math" panose="02040503050406030204" pitchFamily="18" charset="0"/>
                                  </a:rPr>
                                  <m:t>′</m:t>
                                </m:r>
                              </m:sup>
                            </m:sSup>
                            <m:r>
                              <a:rPr lang="en-US" altLang="zh-CN" sz="1400" i="1">
                                <a:latin typeface="Cambria Math" panose="02040503050406030204" pitchFamily="18" charset="0"/>
                              </a:rPr>
                              <m:t>𝑋</m:t>
                            </m:r>
                          </m:e>
                        </m:d>
                      </m:e>
                      <m:sup>
                        <m:r>
                          <a:rPr lang="en-US" altLang="zh-CN" sz="1400" i="1">
                            <a:latin typeface="Cambria Math" panose="02040503050406030204" pitchFamily="18" charset="0"/>
                          </a:rPr>
                          <m:t>−1</m:t>
                        </m:r>
                      </m:sup>
                    </m:sSup>
                    <m:r>
                      <a:rPr lang="en-US" altLang="zh-CN" sz="1400" i="1">
                        <a:latin typeface="Cambria Math" panose="02040503050406030204" pitchFamily="18" charset="0"/>
                      </a:rPr>
                      <m:t>=</m:t>
                    </m:r>
                    <m:sSup>
                      <m:sSupPr>
                        <m:ctrlPr>
                          <a:rPr lang="en-US" altLang="zh-CN" sz="1400" i="1">
                            <a:latin typeface="Cambria Math" panose="02040503050406030204" pitchFamily="18" charset="0"/>
                          </a:rPr>
                        </m:ctrlPr>
                      </m:sSupPr>
                      <m:e>
                        <m:r>
                          <a:rPr lang="zh-CN" altLang="en-US" sz="1400" i="1">
                            <a:latin typeface="Cambria Math" panose="02040503050406030204" pitchFamily="18" charset="0"/>
                          </a:rPr>
                          <m:t>𝜎</m:t>
                        </m:r>
                      </m:e>
                      <m:sup>
                        <m:r>
                          <a:rPr lang="en-US" altLang="zh-CN" sz="1400" i="1">
                            <a:latin typeface="Cambria Math" panose="02040503050406030204" pitchFamily="18" charset="0"/>
                          </a:rPr>
                          <m:t>2</m:t>
                        </m:r>
                      </m:sup>
                    </m:sSup>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𝑍</m:t>
                                </m:r>
                              </m:e>
                              <m:sup>
                                <m:r>
                                  <a:rPr lang="en-US" altLang="zh-CN" sz="1400" i="1">
                                    <a:latin typeface="Cambria Math" panose="02040503050406030204" pitchFamily="18" charset="0"/>
                                  </a:rPr>
                                  <m:t>′</m:t>
                                </m:r>
                              </m:sup>
                            </m:sSup>
                            <m:r>
                              <a:rPr lang="en-US" altLang="zh-CN" sz="1400" i="1">
                                <a:latin typeface="Cambria Math" panose="02040503050406030204" pitchFamily="18" charset="0"/>
                              </a:rPr>
                              <m:t>𝑋</m:t>
                            </m:r>
                          </m:e>
                        </m:d>
                      </m:e>
                      <m:sup>
                        <m:r>
                          <a:rPr lang="en-US" altLang="zh-CN" sz="1400" i="1">
                            <a:latin typeface="Cambria Math" panose="02040503050406030204" pitchFamily="18" charset="0"/>
                          </a:rPr>
                          <m:t>−1</m:t>
                        </m:r>
                      </m:sup>
                    </m:sSup>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𝑍</m:t>
                        </m:r>
                      </m:e>
                      <m:sup>
                        <m:r>
                          <a:rPr lang="en-US" altLang="zh-CN" sz="1400" i="1">
                            <a:latin typeface="Cambria Math" panose="02040503050406030204" pitchFamily="18" charset="0"/>
                          </a:rPr>
                          <m:t>′</m:t>
                        </m:r>
                      </m:sup>
                    </m:sSup>
                    <m:r>
                      <a:rPr lang="en-US" altLang="zh-CN" sz="1400" i="1">
                        <a:latin typeface="Cambria Math" panose="02040503050406030204" pitchFamily="18" charset="0"/>
                      </a:rPr>
                      <m:t>𝑍</m:t>
                    </m:r>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𝑋</m:t>
                                </m:r>
                              </m:e>
                              <m:sup>
                                <m:r>
                                  <a:rPr lang="en-US" altLang="zh-CN" sz="1400" i="1">
                                    <a:latin typeface="Cambria Math" panose="02040503050406030204" pitchFamily="18" charset="0"/>
                                  </a:rPr>
                                  <m:t>′</m:t>
                                </m:r>
                              </m:sup>
                            </m:sSup>
                            <m:r>
                              <a:rPr lang="en-US" altLang="zh-CN" sz="1400" i="1">
                                <a:latin typeface="Cambria Math" panose="02040503050406030204" pitchFamily="18" charset="0"/>
                              </a:rPr>
                              <m:t>𝑋</m:t>
                            </m:r>
                          </m:e>
                        </m:d>
                      </m:e>
                      <m:sup>
                        <m:r>
                          <a:rPr lang="en-US" altLang="zh-CN" sz="1400" i="1">
                            <a:latin typeface="Cambria Math" panose="02040503050406030204" pitchFamily="18" charset="0"/>
                          </a:rPr>
                          <m:t>−1</m:t>
                        </m:r>
                      </m:sup>
                    </m:sSup>
                  </m:oMath>
                </a14:m>
                <a:endParaRPr lang="en-US" altLang="zh-CN" sz="14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09600" y="2362200"/>
                <a:ext cx="6629400" cy="3849291"/>
              </a:xfrm>
              <a:blipFill>
                <a:blip r:embed="rId2"/>
                <a:stretch>
                  <a:fillRect t="-7765" b="-9192"/>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1143000" y="2743200"/>
            <a:ext cx="5029200" cy="916360"/>
          </a:xfrm>
          <a:prstGeom prst="rect">
            <a:avLst/>
          </a:prstGeom>
        </p:spPr>
      </p:pic>
      <p:sp>
        <p:nvSpPr>
          <p:cNvPr id="4" name="标题 1">
            <a:extLst>
              <a:ext uri="{FF2B5EF4-FFF2-40B4-BE49-F238E27FC236}">
                <a16:creationId xmlns:a16="http://schemas.microsoft.com/office/drawing/2014/main" id="{DEF3721D-54ED-4514-A374-C7084F8D5069}"/>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2</a:t>
            </a:r>
            <a:r>
              <a:rPr lang="en-US" altLang="zh-CN" spc="-6" dirty="0">
                <a:latin typeface="Times New Roman"/>
                <a:cs typeface="Times New Roman"/>
              </a:rPr>
              <a:t>.2</a:t>
            </a:r>
            <a:r>
              <a:rPr lang="en-US" altLang="zh-CN" sz="2800" spc="-6" dirty="0">
                <a:latin typeface="Times New Roman"/>
                <a:cs typeface="Times New Roman"/>
              </a:rPr>
              <a:t> </a:t>
            </a:r>
            <a:r>
              <a:rPr lang="en-US" altLang="zh-CN" dirty="0">
                <a:latin typeface="Times New Roman" panose="02020603050405020304" pitchFamily="18" charset="0"/>
                <a:cs typeface="Times New Roman" panose="02020603050405020304" pitchFamily="18" charset="0"/>
              </a:rPr>
              <a:t>IV estimation -</a:t>
            </a:r>
            <a:r>
              <a:rPr lang="en-US" altLang="zh-CN" sz="2800" dirty="0">
                <a:latin typeface="Times New Roman" panose="02020603050405020304" pitchFamily="18" charset="0"/>
                <a:cs typeface="Times New Roman" panose="02020603050405020304" pitchFamily="18" charset="0"/>
              </a:rPr>
              <a:t> Consistency</a:t>
            </a:r>
            <a:r>
              <a:rPr lang="en-US" altLang="zh-CN" dirty="0">
                <a:latin typeface="Times New Roman" panose="02020603050405020304" pitchFamily="18" charset="0"/>
                <a:cs typeface="Times New Roman" panose="02020603050405020304" pitchFamily="18" charset="0"/>
              </a:rPr>
              <a:t> </a:t>
            </a:r>
            <a:endParaRPr lang="en-US" altLang="zh-CN" sz="2800" spc="-6" dirty="0">
              <a:latin typeface="Times New Roman"/>
              <a:cs typeface="Times New Roman"/>
            </a:endParaRPr>
          </a:p>
        </p:txBody>
      </p:sp>
    </p:spTree>
    <p:extLst>
      <p:ext uri="{BB962C8B-B14F-4D97-AF65-F5344CB8AC3E}">
        <p14:creationId xmlns:p14="http://schemas.microsoft.com/office/powerpoint/2010/main" val="293914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linds(horizontal)">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blinds(horizontal)">
                                      <p:cBhvr>
                                        <p:cTn id="41" dur="5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blinds(horizontal)">
                                      <p:cBhvr>
                                        <p:cTn id="46" dur="500"/>
                                        <p:tgtEl>
                                          <p:spTgt spid="3">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blinds(horizontal)">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r>
              <a:rPr lang="en-US" altLang="zh-CN" spc="-5" dirty="0" err="1"/>
              <a:t>oUTLINE</a:t>
            </a:r>
            <a:endParaRPr lang="zh-CN" altLang="en-US" dirty="0"/>
          </a:p>
        </p:txBody>
      </p:sp>
      <p:graphicFrame>
        <p:nvGraphicFramePr>
          <p:cNvPr id="3" name="图示 2">
            <a:extLst>
              <a:ext uri="{FF2B5EF4-FFF2-40B4-BE49-F238E27FC236}">
                <a16:creationId xmlns:a16="http://schemas.microsoft.com/office/drawing/2014/main" id="{345B56DA-A442-4B2A-BA4F-4E8E545ADFBA}"/>
              </a:ext>
            </a:extLst>
          </p:cNvPr>
          <p:cNvGraphicFramePr/>
          <p:nvPr>
            <p:extLst>
              <p:ext uri="{D42A27DB-BD31-4B8C-83A1-F6EECF244321}">
                <p14:modId xmlns:p14="http://schemas.microsoft.com/office/powerpoint/2010/main" val="2822293340"/>
              </p:ext>
            </p:extLst>
          </p:nvPr>
        </p:nvGraphicFramePr>
        <p:xfrm>
          <a:off x="1752600" y="2743200"/>
          <a:ext cx="51054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7337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966891"/>
            <a:ext cx="7924800" cy="4891109"/>
          </a:xfrm>
        </p:spPr>
        <p:txBody>
          <a:bodyPr/>
          <a:lstStyle/>
          <a:p>
            <a:pPr>
              <a:lnSpc>
                <a:spcPct val="150000"/>
              </a:lnSpc>
            </a:pPr>
            <a:r>
              <a:rPr lang="en-US" altLang="zh-CN" sz="1400" dirty="0">
                <a:latin typeface="Times New Roman" panose="02020603050405020304" pitchFamily="18" charset="0"/>
                <a:ea typeface="宋体" charset="-122"/>
                <a:cs typeface="Times New Roman" panose="02020603050405020304" pitchFamily="18" charset="0"/>
              </a:rPr>
              <a:t>Properties of IV estimation</a:t>
            </a:r>
            <a:endParaRPr lang="en-US" altLang="zh-CN" sz="1400" dirty="0">
              <a:latin typeface="Times New Roman" panose="02020603050405020304" pitchFamily="18" charset="0"/>
              <a:ea typeface="隶书" pitchFamily="49" charset="-122"/>
              <a:cs typeface="Times New Roman" panose="02020603050405020304" pitchFamily="18" charset="0"/>
            </a:endParaRPr>
          </a:p>
          <a:p>
            <a:pPr lvl="1">
              <a:lnSpc>
                <a:spcPct val="150000"/>
              </a:lnSpc>
            </a:pPr>
            <a:r>
              <a:rPr lang="en-US" altLang="zh-CN" sz="1400" dirty="0">
                <a:latin typeface="Times New Roman" panose="02020603050405020304" pitchFamily="18" charset="0"/>
                <a:cs typeface="Times New Roman" panose="02020603050405020304" pitchFamily="18" charset="0"/>
              </a:rPr>
              <a:t>Asymptotic normal? </a:t>
            </a:r>
            <a:r>
              <a:rPr lang="zh-CN" altLang="en-US" sz="1400" dirty="0">
                <a:latin typeface="Times New Roman" panose="02020603050405020304" pitchFamily="18" charset="0"/>
                <a:cs typeface="Times New Roman" panose="02020603050405020304" pitchFamily="18" charset="0"/>
              </a:rPr>
              <a:t>（渐进正态性）</a:t>
            </a:r>
            <a:endParaRPr lang="en-US" altLang="zh-CN" sz="1400" dirty="0">
              <a:latin typeface="Times New Roman" panose="02020603050405020304" pitchFamily="18" charset="0"/>
              <a:cs typeface="Times New Roman" panose="02020603050405020304" pitchFamily="18" charset="0"/>
            </a:endParaRPr>
          </a:p>
          <a:p>
            <a:pPr lvl="1">
              <a:lnSpc>
                <a:spcPct val="150000"/>
              </a:lnSpc>
            </a:pPr>
            <a:r>
              <a:rPr lang="en-US" altLang="zh-CN" sz="1400" dirty="0">
                <a:latin typeface="Times New Roman" panose="02020603050405020304" pitchFamily="18" charset="0"/>
                <a:cs typeface="Times New Roman" panose="02020603050405020304" pitchFamily="18" charset="0"/>
              </a:rPr>
              <a:t>The standard error is also consistent.</a:t>
            </a:r>
          </a:p>
          <a:p>
            <a:pPr marL="628650" lvl="2" indent="0">
              <a:lnSpc>
                <a:spcPct val="150000"/>
              </a:lnSpc>
              <a:buNone/>
            </a:pPr>
            <a:endParaRPr lang="en-US" altLang="zh-CN" dirty="0">
              <a:latin typeface="Times New Roman" panose="02020603050405020304" pitchFamily="18" charset="0"/>
              <a:cs typeface="Times New Roman" panose="02020603050405020304" pitchFamily="18" charset="0"/>
            </a:endParaRPr>
          </a:p>
          <a:p>
            <a:pPr lvl="2">
              <a:lnSpc>
                <a:spcPct val="150000"/>
              </a:lnSpc>
            </a:pPr>
            <a:endParaRPr lang="en-US" altLang="zh-CN" dirty="0">
              <a:latin typeface="Times New Roman" panose="02020603050405020304" pitchFamily="18" charset="0"/>
              <a:cs typeface="Times New Roman" panose="02020603050405020304" pitchFamily="18" charset="0"/>
            </a:endParaRPr>
          </a:p>
          <a:p>
            <a:pPr lvl="2">
              <a:lnSpc>
                <a:spcPct val="150000"/>
              </a:lnSpc>
            </a:pP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sz="1400" dirty="0">
                <a:latin typeface="Times New Roman" panose="02020603050405020304" pitchFamily="18" charset="0"/>
                <a:ea typeface="隶书" pitchFamily="49" charset="-122"/>
                <a:cs typeface="Times New Roman" panose="02020603050405020304" pitchFamily="18" charset="0"/>
              </a:rPr>
              <a:t>Inference based on IV estimation</a:t>
            </a:r>
          </a:p>
          <a:p>
            <a:pPr lvl="1">
              <a:lnSpc>
                <a:spcPct val="150000"/>
              </a:lnSpc>
            </a:pPr>
            <a:r>
              <a:rPr lang="en-US" altLang="zh-CN" sz="1400" dirty="0">
                <a:latin typeface="Times New Roman" panose="02020603050405020304" pitchFamily="18" charset="0"/>
                <a:ea typeface="隶书" pitchFamily="49" charset="-122"/>
                <a:cs typeface="Times New Roman" panose="02020603050405020304" pitchFamily="18" charset="0"/>
              </a:rPr>
              <a:t>Asymptotic t-test</a:t>
            </a:r>
          </a:p>
          <a:p>
            <a:pPr lvl="1">
              <a:lnSpc>
                <a:spcPct val="150000"/>
              </a:lnSpc>
            </a:pPr>
            <a:r>
              <a:rPr lang="en-US" altLang="zh-CN" sz="1400" dirty="0">
                <a:latin typeface="Times New Roman" panose="02020603050405020304" pitchFamily="18" charset="0"/>
                <a:ea typeface="隶书" pitchFamily="49" charset="-122"/>
                <a:cs typeface="Times New Roman" panose="02020603050405020304" pitchFamily="18" charset="0"/>
              </a:rPr>
              <a:t>Asymptotic Wald test</a:t>
            </a:r>
          </a:p>
          <a:p>
            <a:pPr lvl="2"/>
            <a:endParaRPr lang="en-US" altLang="zh-CN" dirty="0">
              <a:latin typeface="Times New Roman" panose="02020603050405020304" pitchFamily="18" charset="0"/>
              <a:cs typeface="Times New Roman" panose="02020603050405020304" pitchFamily="18" charset="0"/>
            </a:endParaRPr>
          </a:p>
          <a:p>
            <a:pPr lvl="1"/>
            <a:endParaRPr lang="en-US" altLang="zh-CN" sz="14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143000" y="3657600"/>
            <a:ext cx="3429000" cy="568350"/>
          </a:xfrm>
          <a:prstGeom prst="rect">
            <a:avLst/>
          </a:prstGeom>
        </p:spPr>
      </p:pic>
      <p:sp>
        <p:nvSpPr>
          <p:cNvPr id="6" name="标题 1">
            <a:extLst>
              <a:ext uri="{FF2B5EF4-FFF2-40B4-BE49-F238E27FC236}">
                <a16:creationId xmlns:a16="http://schemas.microsoft.com/office/drawing/2014/main" id="{CC1F852E-7C42-4622-A55F-7E0F9142B35E}"/>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2.2 </a:t>
            </a:r>
            <a:r>
              <a:rPr lang="en-US" altLang="zh-CN" dirty="0">
                <a:latin typeface="Times New Roman" panose="02020603050405020304" pitchFamily="18" charset="0"/>
                <a:cs typeface="Times New Roman" panose="02020603050405020304" pitchFamily="18" charset="0"/>
              </a:rPr>
              <a:t>IV estimation - </a:t>
            </a:r>
            <a:r>
              <a:rPr lang="en-US" altLang="zh-CN" sz="2800" dirty="0">
                <a:latin typeface="Times New Roman" panose="02020603050405020304" pitchFamily="18" charset="0"/>
                <a:cs typeface="Times New Roman" panose="02020603050405020304" pitchFamily="18" charset="0"/>
              </a:rPr>
              <a:t>Asymptotic normal</a:t>
            </a:r>
            <a:endParaRPr lang="en-US" altLang="zh-CN" sz="2800" spc="-6" dirty="0">
              <a:latin typeface="Times New Roman"/>
              <a:cs typeface="Times New Roman"/>
            </a:endParaRPr>
          </a:p>
        </p:txBody>
      </p:sp>
    </p:spTree>
    <p:extLst>
      <p:ext uri="{BB962C8B-B14F-4D97-AF65-F5344CB8AC3E}">
        <p14:creationId xmlns:p14="http://schemas.microsoft.com/office/powerpoint/2010/main" val="209889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A986218-8989-4DF6-8F9B-393D771755B8}"/>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2</a:t>
            </a:r>
            <a:r>
              <a:rPr lang="en-US" altLang="zh-CN" spc="-6" dirty="0">
                <a:latin typeface="Times New Roman"/>
                <a:cs typeface="Times New Roman"/>
              </a:rPr>
              <a:t>.3</a:t>
            </a:r>
            <a:r>
              <a:rPr lang="en-US" altLang="zh-CN" sz="2800" spc="-6" dirty="0">
                <a:latin typeface="Times New Roman"/>
                <a:cs typeface="Times New Roman"/>
              </a:rPr>
              <a:t> </a:t>
            </a:r>
            <a:r>
              <a:rPr lang="en-US" altLang="zh-CN" dirty="0">
                <a:latin typeface="Times New Roman" panose="02020603050405020304" pitchFamily="18" charset="0"/>
                <a:cs typeface="Times New Roman" panose="02020603050405020304" pitchFamily="18" charset="0"/>
              </a:rPr>
              <a:t>IV estimation – criterion of IV </a:t>
            </a:r>
            <a:endParaRPr lang="en-US" altLang="zh-CN" sz="2800" spc="-6" dirty="0">
              <a:latin typeface="Times New Roman"/>
              <a:cs typeface="Times New Roman"/>
            </a:endParaRPr>
          </a:p>
        </p:txBody>
      </p:sp>
      <p:sp>
        <p:nvSpPr>
          <p:cNvPr id="6" name="内容占位符 2">
            <a:extLst>
              <a:ext uri="{FF2B5EF4-FFF2-40B4-BE49-F238E27FC236}">
                <a16:creationId xmlns:a16="http://schemas.microsoft.com/office/drawing/2014/main" id="{865BE9B9-5752-454E-8D24-947AE2687AD3}"/>
              </a:ext>
            </a:extLst>
          </p:cNvPr>
          <p:cNvSpPr>
            <a:spLocks noGrp="1"/>
          </p:cNvSpPr>
          <p:nvPr>
            <p:ph idx="1"/>
          </p:nvPr>
        </p:nvSpPr>
        <p:spPr>
          <a:xfrm>
            <a:off x="457200" y="2057400"/>
            <a:ext cx="8229600" cy="3124200"/>
          </a:xfrm>
        </p:spPr>
        <p:txBody>
          <a:bodyPr/>
          <a:lstStyle/>
          <a:p>
            <a:pPr>
              <a:lnSpc>
                <a:spcPct val="150000"/>
              </a:lnSpc>
            </a:pPr>
            <a:r>
              <a:rPr lang="en-US" altLang="zh-CN" sz="1600" dirty="0">
                <a:latin typeface="Times New Roman" panose="02020603050405020304" pitchFamily="18" charset="0"/>
                <a:cs typeface="Times New Roman" panose="02020603050405020304" pitchFamily="18" charset="0"/>
              </a:rPr>
              <a:t>Criterion of IV</a:t>
            </a:r>
          </a:p>
          <a:p>
            <a:pPr lvl="1">
              <a:lnSpc>
                <a:spcPct val="150000"/>
              </a:lnSpc>
            </a:pPr>
            <a:r>
              <a:rPr lang="en-US" altLang="zh-CN" sz="16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Z should be highly correlated to X.</a:t>
            </a:r>
          </a:p>
          <a:p>
            <a:pPr lvl="2">
              <a:lnSpc>
                <a:spcPct val="150000"/>
              </a:lnSpc>
            </a:pPr>
            <a:r>
              <a:rPr lang="en-US" altLang="zh-CN" dirty="0">
                <a:latin typeface="Times New Roman" panose="02020603050405020304" pitchFamily="18" charset="0"/>
                <a:cs typeface="Times New Roman" panose="02020603050405020304" pitchFamily="18" charset="0"/>
              </a:rPr>
              <a:t>    Economic Sense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Z should have an impact on x.</a:t>
            </a:r>
          </a:p>
          <a:p>
            <a:pPr lvl="1">
              <a:lnSpc>
                <a:spcPct val="150000"/>
              </a:lnSpc>
            </a:pPr>
            <a:r>
              <a:rPr lang="en-US" altLang="zh-CN" dirty="0">
                <a:latin typeface="Times New Roman" panose="02020603050405020304" pitchFamily="18" charset="0"/>
                <a:cs typeface="Times New Roman" panose="02020603050405020304" pitchFamily="18" charset="0"/>
              </a:rPr>
              <a:t>    2.  Z should be uncorrelated to error term. </a:t>
            </a:r>
          </a:p>
          <a:p>
            <a:pPr lvl="2">
              <a:lnSpc>
                <a:spcPct val="150000"/>
              </a:lnSpc>
            </a:pPr>
            <a:r>
              <a:rPr lang="en-US" altLang="zh-CN" dirty="0">
                <a:latin typeface="Times New Roman" panose="02020603050405020304" pitchFamily="18" charset="0"/>
                <a:cs typeface="Times New Roman" panose="02020603050405020304" pitchFamily="18" charset="0"/>
              </a:rPr>
              <a:t>    Economic Sense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Z should only have an impact on Y through affecting x.</a:t>
            </a:r>
          </a:p>
        </p:txBody>
      </p:sp>
      <p:graphicFrame>
        <p:nvGraphicFramePr>
          <p:cNvPr id="8" name="Object 7">
            <a:extLst>
              <a:ext uri="{FF2B5EF4-FFF2-40B4-BE49-F238E27FC236}">
                <a16:creationId xmlns:a16="http://schemas.microsoft.com/office/drawing/2014/main" id="{B42D466C-240D-4443-9C6A-E58DC6E376F4}"/>
              </a:ext>
            </a:extLst>
          </p:cNvPr>
          <p:cNvGraphicFramePr>
            <a:graphicFrameLocks noChangeAspect="1"/>
          </p:cNvGraphicFramePr>
          <p:nvPr>
            <p:extLst>
              <p:ext uri="{D42A27DB-BD31-4B8C-83A1-F6EECF244321}">
                <p14:modId xmlns:p14="http://schemas.microsoft.com/office/powerpoint/2010/main" val="285328080"/>
              </p:ext>
            </p:extLst>
          </p:nvPr>
        </p:nvGraphicFramePr>
        <p:xfrm>
          <a:off x="2438400" y="2514600"/>
          <a:ext cx="2432050" cy="357187"/>
        </p:xfrm>
        <a:graphic>
          <a:graphicData uri="http://schemas.openxmlformats.org/presentationml/2006/ole">
            <mc:AlternateContent xmlns:mc="http://schemas.openxmlformats.org/markup-compatibility/2006">
              <mc:Choice xmlns:v="urn:schemas-microsoft-com:vml" Requires="v">
                <p:oleObj spid="_x0000_s4200" name="公式" r:id="rId3" imgW="1384200" imgH="203040" progId="Equation.3">
                  <p:embed/>
                </p:oleObj>
              </mc:Choice>
              <mc:Fallback>
                <p:oleObj name="公式" r:id="rId3" imgW="1384200" imgH="203040" progId="Equation.3">
                  <p:embed/>
                  <p:pic>
                    <p:nvPicPr>
                      <p:cNvPr id="89095"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514600"/>
                        <a:ext cx="2432050"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4">
            <a:extLst>
              <a:ext uri="{FF2B5EF4-FFF2-40B4-BE49-F238E27FC236}">
                <a16:creationId xmlns:a16="http://schemas.microsoft.com/office/drawing/2014/main" id="{1278AD30-3A6E-4521-8302-595CDC9FD28B}"/>
              </a:ext>
            </a:extLst>
          </p:cNvPr>
          <p:cNvGraphicFramePr>
            <a:graphicFrameLocks noChangeAspect="1"/>
          </p:cNvGraphicFramePr>
          <p:nvPr>
            <p:extLst>
              <p:ext uri="{D42A27DB-BD31-4B8C-83A1-F6EECF244321}">
                <p14:modId xmlns:p14="http://schemas.microsoft.com/office/powerpoint/2010/main" val="3630115496"/>
              </p:ext>
            </p:extLst>
          </p:nvPr>
        </p:nvGraphicFramePr>
        <p:xfrm>
          <a:off x="4800600" y="2974840"/>
          <a:ext cx="1695450" cy="357188"/>
        </p:xfrm>
        <a:graphic>
          <a:graphicData uri="http://schemas.openxmlformats.org/presentationml/2006/ole">
            <mc:AlternateContent xmlns:mc="http://schemas.openxmlformats.org/markup-compatibility/2006">
              <mc:Choice xmlns:v="urn:schemas-microsoft-com:vml" Requires="v">
                <p:oleObj spid="_x0000_s4201" name="公式" r:id="rId5" imgW="965160" imgH="203040" progId="Equation.3">
                  <p:embed/>
                </p:oleObj>
              </mc:Choice>
              <mc:Fallback>
                <p:oleObj name="公式" r:id="rId5" imgW="965160" imgH="203040" progId="Equation.3">
                  <p:embed/>
                  <p:pic>
                    <p:nvPicPr>
                      <p:cNvPr id="8909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2974840"/>
                        <a:ext cx="169545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5">
            <a:extLst>
              <a:ext uri="{FF2B5EF4-FFF2-40B4-BE49-F238E27FC236}">
                <a16:creationId xmlns:a16="http://schemas.microsoft.com/office/drawing/2014/main" id="{02FE0BF4-9FB0-4913-B260-E5F9F2596BC6}"/>
              </a:ext>
            </a:extLst>
          </p:cNvPr>
          <p:cNvGraphicFramePr>
            <a:graphicFrameLocks noChangeAspect="1"/>
          </p:cNvGraphicFramePr>
          <p:nvPr>
            <p:extLst>
              <p:ext uri="{D42A27DB-BD31-4B8C-83A1-F6EECF244321}">
                <p14:modId xmlns:p14="http://schemas.microsoft.com/office/powerpoint/2010/main" val="4128090419"/>
              </p:ext>
            </p:extLst>
          </p:nvPr>
        </p:nvGraphicFramePr>
        <p:xfrm>
          <a:off x="4870450" y="3962400"/>
          <a:ext cx="1674813" cy="357187"/>
        </p:xfrm>
        <a:graphic>
          <a:graphicData uri="http://schemas.openxmlformats.org/presentationml/2006/ole">
            <mc:AlternateContent xmlns:mc="http://schemas.openxmlformats.org/markup-compatibility/2006">
              <mc:Choice xmlns:v="urn:schemas-microsoft-com:vml" Requires="v">
                <p:oleObj spid="_x0000_s4202" name="公式" r:id="rId7" imgW="952200" imgH="203040" progId="Equation.3">
                  <p:embed/>
                </p:oleObj>
              </mc:Choice>
              <mc:Fallback>
                <p:oleObj name="公式" r:id="rId7" imgW="952200" imgH="203040" progId="Equation.3">
                  <p:embed/>
                  <p:pic>
                    <p:nvPicPr>
                      <p:cNvPr id="8909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0450" y="3962400"/>
                        <a:ext cx="1674813" cy="357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8997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A986218-8989-4DF6-8F9B-393D771755B8}"/>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2.4 </a:t>
            </a:r>
            <a:r>
              <a:rPr lang="en-US" altLang="zh-CN" dirty="0">
                <a:latin typeface="Times New Roman" panose="02020603050405020304" pitchFamily="18" charset="0"/>
                <a:cs typeface="Times New Roman" panose="02020603050405020304" pitchFamily="18" charset="0"/>
              </a:rPr>
              <a:t>IV estimation – CASE1</a:t>
            </a:r>
            <a:endParaRPr lang="en-US" altLang="zh-CN" sz="2800" spc="-6" dirty="0">
              <a:latin typeface="Times New Roman"/>
              <a:cs typeface="Times New Roman"/>
            </a:endParaRPr>
          </a:p>
        </p:txBody>
      </p:sp>
      <p:sp>
        <p:nvSpPr>
          <p:cNvPr id="6" name="文本框 5">
            <a:extLst>
              <a:ext uri="{FF2B5EF4-FFF2-40B4-BE49-F238E27FC236}">
                <a16:creationId xmlns:a16="http://schemas.microsoft.com/office/drawing/2014/main" id="{D62399E3-0969-496A-A767-B53CA6B69341}"/>
              </a:ext>
            </a:extLst>
          </p:cNvPr>
          <p:cNvSpPr txBox="1"/>
          <p:nvPr/>
        </p:nvSpPr>
        <p:spPr>
          <a:xfrm>
            <a:off x="723900" y="5638800"/>
            <a:ext cx="7391400" cy="523220"/>
          </a:xfrm>
          <a:prstGeom prst="rect">
            <a:avLst/>
          </a:prstGeom>
          <a:noFill/>
        </p:spPr>
        <p:txBody>
          <a:bodyPr wrap="square">
            <a:spAutoFit/>
          </a:bodyPr>
          <a:lstStyle/>
          <a:p>
            <a:r>
              <a:rPr lang="en-US" altLang="zh-CN" sz="1400" b="0" i="0" dirty="0">
                <a:solidFill>
                  <a:srgbClr val="222222"/>
                </a:solidFill>
                <a:effectLst/>
                <a:latin typeface="Times New Roman" panose="02020603050405020304" pitchFamily="18" charset="0"/>
                <a:cs typeface="Times New Roman" panose="02020603050405020304" pitchFamily="18" charset="0"/>
              </a:rPr>
              <a:t>Hoxby C M. Does competition among public schools benefit students and taxpayers?[J]. American Economic Review, 2000, 90(5): 1209-1238.</a:t>
            </a:r>
            <a:endParaRPr lang="zh-CN" altLang="en-US" sz="1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A4FA7678-D60E-4B13-9F74-5832F3813933}"/>
              </a:ext>
            </a:extLst>
          </p:cNvPr>
          <p:cNvPicPr>
            <a:picLocks noChangeAspect="1"/>
          </p:cNvPicPr>
          <p:nvPr/>
        </p:nvPicPr>
        <p:blipFill>
          <a:blip r:embed="rId3"/>
          <a:stretch>
            <a:fillRect/>
          </a:stretch>
        </p:blipFill>
        <p:spPr>
          <a:xfrm>
            <a:off x="838200" y="1981200"/>
            <a:ext cx="3495675" cy="3303546"/>
          </a:xfrm>
          <a:prstGeom prst="rect">
            <a:avLst/>
          </a:prstGeom>
        </p:spPr>
      </p:pic>
      <p:pic>
        <p:nvPicPr>
          <p:cNvPr id="8" name="图片 7">
            <a:extLst>
              <a:ext uri="{FF2B5EF4-FFF2-40B4-BE49-F238E27FC236}">
                <a16:creationId xmlns:a16="http://schemas.microsoft.com/office/drawing/2014/main" id="{1C9F65B3-9065-49A5-8684-8AAACFC4278A}"/>
              </a:ext>
            </a:extLst>
          </p:cNvPr>
          <p:cNvPicPr>
            <a:picLocks noChangeAspect="1"/>
          </p:cNvPicPr>
          <p:nvPr/>
        </p:nvPicPr>
        <p:blipFill>
          <a:blip r:embed="rId4"/>
          <a:stretch>
            <a:fillRect/>
          </a:stretch>
        </p:blipFill>
        <p:spPr>
          <a:xfrm>
            <a:off x="4114800" y="2057400"/>
            <a:ext cx="3916155" cy="1752600"/>
          </a:xfrm>
          <a:prstGeom prst="rect">
            <a:avLst/>
          </a:prstGeom>
        </p:spPr>
      </p:pic>
    </p:spTree>
    <p:extLst>
      <p:ext uri="{BB962C8B-B14F-4D97-AF65-F5344CB8AC3E}">
        <p14:creationId xmlns:p14="http://schemas.microsoft.com/office/powerpoint/2010/main" val="2943370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A986218-8989-4DF6-8F9B-393D771755B8}"/>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2.4 </a:t>
            </a:r>
            <a:r>
              <a:rPr lang="en-US" altLang="zh-CN" dirty="0">
                <a:latin typeface="Times New Roman" panose="02020603050405020304" pitchFamily="18" charset="0"/>
                <a:cs typeface="Times New Roman" panose="02020603050405020304" pitchFamily="18" charset="0"/>
              </a:rPr>
              <a:t>IV estimation – CASE2</a:t>
            </a:r>
            <a:endParaRPr lang="en-US" altLang="zh-CN" sz="2800" spc="-6" dirty="0">
              <a:latin typeface="Times New Roman"/>
              <a:cs typeface="Times New Roman"/>
            </a:endParaRPr>
          </a:p>
        </p:txBody>
      </p:sp>
      <p:sp>
        <p:nvSpPr>
          <p:cNvPr id="6" name="文本框 5">
            <a:extLst>
              <a:ext uri="{FF2B5EF4-FFF2-40B4-BE49-F238E27FC236}">
                <a16:creationId xmlns:a16="http://schemas.microsoft.com/office/drawing/2014/main" id="{D62399E3-0969-496A-A767-B53CA6B69341}"/>
              </a:ext>
            </a:extLst>
          </p:cNvPr>
          <p:cNvSpPr txBox="1"/>
          <p:nvPr/>
        </p:nvSpPr>
        <p:spPr>
          <a:xfrm>
            <a:off x="685800" y="5562600"/>
            <a:ext cx="7391400" cy="307777"/>
          </a:xfrm>
          <a:prstGeom prst="rect">
            <a:avLst/>
          </a:prstGeom>
          <a:noFill/>
        </p:spPr>
        <p:txBody>
          <a:bodyPr wrap="square">
            <a:spAutoFit/>
          </a:bodyPr>
          <a:lstStyle/>
          <a:p>
            <a:r>
              <a:rPr lang="en-US" altLang="zh-CN" sz="1400" b="0" i="0" dirty="0">
                <a:solidFill>
                  <a:srgbClr val="222222"/>
                </a:solidFill>
                <a:effectLst/>
                <a:latin typeface="Times New Roman" panose="02020603050405020304" pitchFamily="18" charset="0"/>
                <a:cs typeface="Times New Roman" panose="02020603050405020304" pitchFamily="18" charset="0"/>
              </a:rPr>
              <a:t>Card D. Using geographic variation in college proximity to estimate the return to schooling[J]. 1993.</a:t>
            </a:r>
          </a:p>
        </p:txBody>
      </p:sp>
      <p:sp>
        <p:nvSpPr>
          <p:cNvPr id="9" name="文本框 8">
            <a:extLst>
              <a:ext uri="{FF2B5EF4-FFF2-40B4-BE49-F238E27FC236}">
                <a16:creationId xmlns:a16="http://schemas.microsoft.com/office/drawing/2014/main" id="{545ADC37-9148-4EA3-9B2C-E065619B0C1A}"/>
              </a:ext>
            </a:extLst>
          </p:cNvPr>
          <p:cNvSpPr txBox="1"/>
          <p:nvPr/>
        </p:nvSpPr>
        <p:spPr>
          <a:xfrm>
            <a:off x="541449" y="2057400"/>
            <a:ext cx="8229600" cy="2308324"/>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The author chooses whether students grow up near the university as an instrumental variable of the number of years of education. </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reason is that students who do not grow up near the university will have higher costs to go to university. These higher costs will reduce their college attendance, which is at least true for students with low family income.</a:t>
            </a:r>
          </a:p>
          <a:p>
            <a:endParaRPr lang="en-US" altLang="zh-CN" dirty="0"/>
          </a:p>
        </p:txBody>
      </p:sp>
    </p:spTree>
    <p:extLst>
      <p:ext uri="{BB962C8B-B14F-4D97-AF65-F5344CB8AC3E}">
        <p14:creationId xmlns:p14="http://schemas.microsoft.com/office/powerpoint/2010/main" val="4093165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A986218-8989-4DF6-8F9B-393D771755B8}"/>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2.4 </a:t>
            </a:r>
            <a:r>
              <a:rPr lang="en-US" altLang="zh-CN" dirty="0">
                <a:latin typeface="Times New Roman" panose="02020603050405020304" pitchFamily="18" charset="0"/>
                <a:cs typeface="Times New Roman" panose="02020603050405020304" pitchFamily="18" charset="0"/>
              </a:rPr>
              <a:t>IV estimation – CASE3</a:t>
            </a:r>
            <a:endParaRPr lang="en-US" altLang="zh-CN" sz="2800" spc="-6" dirty="0">
              <a:latin typeface="Times New Roman"/>
              <a:cs typeface="Times New Roman"/>
            </a:endParaRPr>
          </a:p>
        </p:txBody>
      </p:sp>
      <p:pic>
        <p:nvPicPr>
          <p:cNvPr id="3" name="图片 2">
            <a:extLst>
              <a:ext uri="{FF2B5EF4-FFF2-40B4-BE49-F238E27FC236}">
                <a16:creationId xmlns:a16="http://schemas.microsoft.com/office/drawing/2014/main" id="{C98772F3-E15F-4486-8820-D51886496179}"/>
              </a:ext>
            </a:extLst>
          </p:cNvPr>
          <p:cNvPicPr>
            <a:picLocks noChangeAspect="1"/>
          </p:cNvPicPr>
          <p:nvPr/>
        </p:nvPicPr>
        <p:blipFill>
          <a:blip r:embed="rId2"/>
          <a:stretch>
            <a:fillRect/>
          </a:stretch>
        </p:blipFill>
        <p:spPr>
          <a:xfrm>
            <a:off x="457200" y="2438400"/>
            <a:ext cx="7924800" cy="2075072"/>
          </a:xfrm>
          <a:prstGeom prst="rect">
            <a:avLst/>
          </a:prstGeom>
        </p:spPr>
      </p:pic>
      <p:sp>
        <p:nvSpPr>
          <p:cNvPr id="6" name="文本框 5">
            <a:extLst>
              <a:ext uri="{FF2B5EF4-FFF2-40B4-BE49-F238E27FC236}">
                <a16:creationId xmlns:a16="http://schemas.microsoft.com/office/drawing/2014/main" id="{D62399E3-0969-496A-A767-B53CA6B69341}"/>
              </a:ext>
            </a:extLst>
          </p:cNvPr>
          <p:cNvSpPr txBox="1"/>
          <p:nvPr/>
        </p:nvSpPr>
        <p:spPr>
          <a:xfrm>
            <a:off x="723900" y="5638800"/>
            <a:ext cx="7391400" cy="307777"/>
          </a:xfrm>
          <a:prstGeom prst="rect">
            <a:avLst/>
          </a:prstGeom>
          <a:noFill/>
        </p:spPr>
        <p:txBody>
          <a:bodyPr wrap="square">
            <a:spAutoFit/>
          </a:bodyPr>
          <a:lstStyle/>
          <a:p>
            <a:r>
              <a:rPr lang="en-US" altLang="zh-CN" sz="1400" b="0" i="0" dirty="0">
                <a:solidFill>
                  <a:srgbClr val="666666"/>
                </a:solidFill>
                <a:effectLst/>
                <a:latin typeface="宋体" panose="02010600030101010101" pitchFamily="2" charset="-122"/>
                <a:ea typeface="宋体" panose="02010600030101010101" pitchFamily="2" charset="-122"/>
                <a:cs typeface="Times New Roman" panose="02020603050405020304" pitchFamily="18" charset="0"/>
              </a:rPr>
              <a:t>[1]</a:t>
            </a:r>
            <a:r>
              <a:rPr lang="zh-CN" altLang="en-US" sz="1400" b="0" i="0" dirty="0">
                <a:solidFill>
                  <a:srgbClr val="666666"/>
                </a:solidFill>
                <a:effectLst/>
                <a:latin typeface="宋体" panose="02010600030101010101" pitchFamily="2" charset="-122"/>
                <a:ea typeface="宋体" panose="02010600030101010101" pitchFamily="2" charset="-122"/>
                <a:cs typeface="Times New Roman" panose="02020603050405020304" pitchFamily="18" charset="0"/>
              </a:rPr>
              <a:t>谢红军</a:t>
            </a:r>
            <a:r>
              <a:rPr lang="en-US" altLang="zh-CN" sz="1400" b="0" i="0" dirty="0">
                <a:solidFill>
                  <a:srgbClr val="666666"/>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1400" b="0" i="0" dirty="0">
                <a:solidFill>
                  <a:srgbClr val="666666"/>
                </a:solidFill>
                <a:effectLst/>
                <a:latin typeface="宋体" panose="02010600030101010101" pitchFamily="2" charset="-122"/>
                <a:ea typeface="宋体" panose="02010600030101010101" pitchFamily="2" charset="-122"/>
                <a:cs typeface="Times New Roman" panose="02020603050405020304" pitchFamily="18" charset="0"/>
              </a:rPr>
              <a:t>吕雪</a:t>
            </a:r>
            <a:r>
              <a:rPr lang="en-US" altLang="zh-CN" sz="1400" b="0" i="0" dirty="0">
                <a:solidFill>
                  <a:srgbClr val="666666"/>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1400" b="0" i="0" dirty="0">
                <a:solidFill>
                  <a:srgbClr val="666666"/>
                </a:solidFill>
                <a:effectLst/>
                <a:latin typeface="宋体" panose="02010600030101010101" pitchFamily="2" charset="-122"/>
                <a:ea typeface="宋体" panose="02010600030101010101" pitchFamily="2" charset="-122"/>
                <a:cs typeface="Times New Roman" panose="02020603050405020304" pitchFamily="18" charset="0"/>
              </a:rPr>
              <a:t>负责任的国际投资：</a:t>
            </a:r>
            <a:r>
              <a:rPr lang="en-US" altLang="zh-CN" sz="1400" b="0" i="0" dirty="0">
                <a:solidFill>
                  <a:srgbClr val="666666"/>
                </a:solidFill>
                <a:effectLst/>
                <a:latin typeface="宋体" panose="02010600030101010101" pitchFamily="2" charset="-122"/>
                <a:ea typeface="宋体" panose="02010600030101010101" pitchFamily="2" charset="-122"/>
                <a:cs typeface="Times New Roman" panose="02020603050405020304" pitchFamily="18" charset="0"/>
              </a:rPr>
              <a:t>ESG</a:t>
            </a:r>
            <a:r>
              <a:rPr lang="zh-CN" altLang="en-US" sz="1400" b="0" i="0" dirty="0">
                <a:solidFill>
                  <a:srgbClr val="666666"/>
                </a:solidFill>
                <a:effectLst/>
                <a:latin typeface="宋体" panose="02010600030101010101" pitchFamily="2" charset="-122"/>
                <a:ea typeface="宋体" panose="02010600030101010101" pitchFamily="2" charset="-122"/>
                <a:cs typeface="Times New Roman" panose="02020603050405020304" pitchFamily="18" charset="0"/>
              </a:rPr>
              <a:t>与中国</a:t>
            </a:r>
            <a:r>
              <a:rPr lang="en-US" altLang="zh-CN" sz="1400" b="0" i="0" dirty="0">
                <a:solidFill>
                  <a:srgbClr val="666666"/>
                </a:solidFill>
                <a:effectLst/>
                <a:latin typeface="宋体" panose="02010600030101010101" pitchFamily="2" charset="-122"/>
                <a:ea typeface="宋体" panose="02010600030101010101" pitchFamily="2" charset="-122"/>
                <a:cs typeface="Times New Roman" panose="02020603050405020304" pitchFamily="18" charset="0"/>
              </a:rPr>
              <a:t>OFDI[J].</a:t>
            </a:r>
            <a:r>
              <a:rPr lang="zh-CN" altLang="en-US" sz="1400" b="0" i="0" dirty="0">
                <a:solidFill>
                  <a:srgbClr val="666666"/>
                </a:solidFill>
                <a:effectLst/>
                <a:latin typeface="宋体" panose="02010600030101010101" pitchFamily="2" charset="-122"/>
                <a:ea typeface="宋体" panose="02010600030101010101" pitchFamily="2" charset="-122"/>
                <a:cs typeface="Times New Roman" panose="02020603050405020304" pitchFamily="18" charset="0"/>
              </a:rPr>
              <a:t>经济研究</a:t>
            </a:r>
            <a:r>
              <a:rPr lang="en-US" altLang="zh-CN" sz="1400" b="0" i="0" dirty="0">
                <a:solidFill>
                  <a:srgbClr val="666666"/>
                </a:solidFill>
                <a:effectLst/>
                <a:latin typeface="宋体" panose="02010600030101010101" pitchFamily="2" charset="-122"/>
                <a:ea typeface="宋体" panose="02010600030101010101" pitchFamily="2" charset="-122"/>
                <a:cs typeface="Times New Roman" panose="02020603050405020304" pitchFamily="18" charset="0"/>
              </a:rPr>
              <a:t>,2022,57(03):83-99.</a:t>
            </a:r>
            <a:endParaRPr lang="zh-CN" altLang="en-US" sz="1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95613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A986218-8989-4DF6-8F9B-393D771755B8}"/>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2.4 </a:t>
            </a:r>
            <a:r>
              <a:rPr lang="en-US" altLang="zh-CN" dirty="0">
                <a:latin typeface="Times New Roman" panose="02020603050405020304" pitchFamily="18" charset="0"/>
                <a:cs typeface="Times New Roman" panose="02020603050405020304" pitchFamily="18" charset="0"/>
              </a:rPr>
              <a:t>IV estimation – CASE3</a:t>
            </a:r>
            <a:endParaRPr lang="en-US" altLang="zh-CN" sz="2800" spc="-6" dirty="0">
              <a:latin typeface="Times New Roman"/>
              <a:cs typeface="Times New Roman"/>
            </a:endParaRPr>
          </a:p>
        </p:txBody>
      </p:sp>
      <p:pic>
        <p:nvPicPr>
          <p:cNvPr id="3" name="图片 2">
            <a:extLst>
              <a:ext uri="{FF2B5EF4-FFF2-40B4-BE49-F238E27FC236}">
                <a16:creationId xmlns:a16="http://schemas.microsoft.com/office/drawing/2014/main" id="{A9E042F9-CCD9-4D45-B7CC-CD23C8BB03C6}"/>
              </a:ext>
            </a:extLst>
          </p:cNvPr>
          <p:cNvPicPr>
            <a:picLocks noChangeAspect="1"/>
          </p:cNvPicPr>
          <p:nvPr/>
        </p:nvPicPr>
        <p:blipFill>
          <a:blip r:embed="rId2"/>
          <a:stretch>
            <a:fillRect/>
          </a:stretch>
        </p:blipFill>
        <p:spPr>
          <a:xfrm>
            <a:off x="685800" y="2133600"/>
            <a:ext cx="7391400" cy="2738671"/>
          </a:xfrm>
          <a:prstGeom prst="rect">
            <a:avLst/>
          </a:prstGeom>
        </p:spPr>
      </p:pic>
    </p:spTree>
    <p:extLst>
      <p:ext uri="{BB962C8B-B14F-4D97-AF65-F5344CB8AC3E}">
        <p14:creationId xmlns:p14="http://schemas.microsoft.com/office/powerpoint/2010/main" val="3916713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A986218-8989-4DF6-8F9B-393D771755B8}"/>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3 </a:t>
            </a:r>
            <a:r>
              <a:rPr lang="en-US" altLang="zh-CN" dirty="0">
                <a:latin typeface="Times New Roman" panose="02020603050405020304" pitchFamily="18" charset="0"/>
                <a:cs typeface="Times New Roman" panose="02020603050405020304" pitchFamily="18" charset="0"/>
              </a:rPr>
              <a:t>Two Stage Least Squares</a:t>
            </a:r>
            <a:endParaRPr lang="en-US" altLang="zh-CN" sz="2800" spc="-6" dirty="0">
              <a:latin typeface="Times New Roman"/>
              <a:cs typeface="Times New Roman"/>
            </a:endParaRPr>
          </a:p>
        </p:txBody>
      </p:sp>
      <p:sp>
        <p:nvSpPr>
          <p:cNvPr id="5" name="Rectangle 3" descr="Rectangle: Click to edit Master text styles&#10;Second level&#10;Third level&#10;Fourth level&#10;Fifth level">
            <a:extLst>
              <a:ext uri="{FF2B5EF4-FFF2-40B4-BE49-F238E27FC236}">
                <a16:creationId xmlns:a16="http://schemas.microsoft.com/office/drawing/2014/main" id="{969EFE59-76D9-49F0-9C7B-D91D42ACF7C5}"/>
              </a:ext>
            </a:extLst>
          </p:cNvPr>
          <p:cNvSpPr txBox="1">
            <a:spLocks noChangeArrowheads="1"/>
          </p:cNvSpPr>
          <p:nvPr/>
        </p:nvSpPr>
        <p:spPr bwMode="auto">
          <a:xfrm>
            <a:off x="457200" y="2133600"/>
            <a:ext cx="8229600" cy="420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r>
              <a:rPr lang="en-US" altLang="zh-CN" sz="1400" dirty="0">
                <a:latin typeface="Times New Roman" panose="02020603050405020304" pitchFamily="18" charset="0"/>
                <a:ea typeface="宋体" charset="-122"/>
                <a:cs typeface="Times New Roman" panose="02020603050405020304" pitchFamily="18" charset="0"/>
              </a:rPr>
              <a:t>What if we have more than one IV candidates for one endogenous explanatory variable?</a:t>
            </a: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Linear combination surely satisfies the IV condition</a:t>
            </a: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Some linear combination have larger correlation with the corresponding endogenous variable, which one has the largest?</a:t>
            </a:r>
          </a:p>
          <a:p>
            <a:pPr lvl="2" eaLnBrk="1" hangingPunct="1"/>
            <a:r>
              <a:rPr lang="en-US" altLang="zh-CN" dirty="0">
                <a:latin typeface="Times New Roman" panose="02020603050405020304" pitchFamily="18" charset="0"/>
                <a:ea typeface="宋体" charset="-122"/>
                <a:cs typeface="Times New Roman" panose="02020603050405020304" pitchFamily="18" charset="0"/>
              </a:rPr>
              <a:t>OLS</a:t>
            </a:r>
          </a:p>
          <a:p>
            <a:pPr eaLnBrk="1" hangingPunct="1"/>
            <a:r>
              <a:rPr lang="en-US" altLang="zh-CN" sz="1400" dirty="0">
                <a:latin typeface="Times New Roman" panose="02020603050405020304" pitchFamily="18" charset="0"/>
                <a:ea typeface="宋体" charset="-122"/>
                <a:cs typeface="Times New Roman" panose="02020603050405020304" pitchFamily="18" charset="0"/>
              </a:rPr>
              <a:t> Consider y</a:t>
            </a:r>
            <a:r>
              <a:rPr lang="en-US" altLang="zh-CN" sz="1400" baseline="-25000" dirty="0">
                <a:latin typeface="Times New Roman" panose="02020603050405020304" pitchFamily="18" charset="0"/>
                <a:ea typeface="宋体" charset="-122"/>
                <a:cs typeface="Times New Roman" panose="02020603050405020304" pitchFamily="18" charset="0"/>
              </a:rPr>
              <a:t>1</a:t>
            </a:r>
            <a:r>
              <a:rPr lang="en-US" altLang="zh-CN" sz="1400" dirty="0">
                <a:latin typeface="Times New Roman" panose="02020603050405020304" pitchFamily="18" charset="0"/>
                <a:ea typeface="宋体" charset="-122"/>
                <a:cs typeface="Times New Roman" panose="02020603050405020304" pitchFamily="18" charset="0"/>
              </a:rPr>
              <a:t> = b</a:t>
            </a:r>
            <a:r>
              <a:rPr lang="en-US" altLang="zh-CN" sz="1400" baseline="-25000" dirty="0">
                <a:latin typeface="Times New Roman" panose="02020603050405020304" pitchFamily="18" charset="0"/>
                <a:ea typeface="宋体" charset="-122"/>
                <a:cs typeface="Times New Roman" panose="02020603050405020304" pitchFamily="18" charset="0"/>
              </a:rPr>
              <a:t>0</a:t>
            </a:r>
            <a:r>
              <a:rPr lang="en-US" altLang="zh-CN" sz="1400" dirty="0">
                <a:latin typeface="Times New Roman" panose="02020603050405020304" pitchFamily="18" charset="0"/>
                <a:ea typeface="宋体" charset="-122"/>
                <a:cs typeface="Times New Roman" panose="02020603050405020304" pitchFamily="18" charset="0"/>
              </a:rPr>
              <a:t> + b</a:t>
            </a:r>
            <a:r>
              <a:rPr lang="en-US" altLang="zh-CN" sz="1400" baseline="-25000" dirty="0">
                <a:latin typeface="Times New Roman" panose="02020603050405020304" pitchFamily="18" charset="0"/>
                <a:ea typeface="宋体" charset="-122"/>
                <a:cs typeface="Times New Roman" panose="02020603050405020304" pitchFamily="18" charset="0"/>
              </a:rPr>
              <a:t>1</a:t>
            </a:r>
            <a:r>
              <a:rPr lang="en-US" altLang="zh-CN" sz="1400" dirty="0">
                <a:latin typeface="Times New Roman" panose="02020603050405020304" pitchFamily="18" charset="0"/>
                <a:ea typeface="宋体" charset="-122"/>
                <a:cs typeface="Times New Roman" panose="02020603050405020304" pitchFamily="18" charset="0"/>
              </a:rPr>
              <a:t>y</a:t>
            </a:r>
            <a:r>
              <a:rPr lang="en-US" altLang="zh-CN" sz="1400" baseline="-25000" dirty="0">
                <a:latin typeface="Times New Roman" panose="02020603050405020304" pitchFamily="18" charset="0"/>
                <a:ea typeface="宋体" charset="-122"/>
                <a:cs typeface="Times New Roman" panose="02020603050405020304" pitchFamily="18" charset="0"/>
              </a:rPr>
              <a:t>2</a:t>
            </a:r>
            <a:r>
              <a:rPr lang="en-US" altLang="zh-CN" sz="1400" dirty="0">
                <a:latin typeface="Times New Roman" panose="02020603050405020304" pitchFamily="18" charset="0"/>
                <a:ea typeface="宋体" charset="-122"/>
                <a:cs typeface="Times New Roman" panose="02020603050405020304" pitchFamily="18" charset="0"/>
              </a:rPr>
              <a:t> + b</a:t>
            </a:r>
            <a:r>
              <a:rPr lang="en-US" altLang="zh-CN" sz="1400" baseline="-25000" dirty="0">
                <a:latin typeface="Times New Roman" panose="02020603050405020304" pitchFamily="18" charset="0"/>
                <a:ea typeface="宋体" charset="-122"/>
                <a:cs typeface="Times New Roman" panose="02020603050405020304" pitchFamily="18" charset="0"/>
              </a:rPr>
              <a:t>2</a:t>
            </a:r>
            <a:r>
              <a:rPr lang="en-US" altLang="zh-CN" sz="1400" dirty="0">
                <a:latin typeface="Times New Roman" panose="02020603050405020304" pitchFamily="18" charset="0"/>
                <a:ea typeface="宋体" charset="-122"/>
                <a:cs typeface="Times New Roman" panose="02020603050405020304" pitchFamily="18" charset="0"/>
              </a:rPr>
              <a:t>z</a:t>
            </a:r>
            <a:r>
              <a:rPr lang="en-US" altLang="zh-CN" sz="1400" baseline="-25000" dirty="0">
                <a:latin typeface="Times New Roman" panose="02020603050405020304" pitchFamily="18" charset="0"/>
                <a:ea typeface="宋体" charset="-122"/>
                <a:cs typeface="Times New Roman" panose="02020603050405020304" pitchFamily="18" charset="0"/>
              </a:rPr>
              <a:t>1</a:t>
            </a:r>
            <a:r>
              <a:rPr lang="en-US" altLang="zh-CN" sz="1400" dirty="0">
                <a:latin typeface="Times New Roman" panose="02020603050405020304" pitchFamily="18" charset="0"/>
                <a:ea typeface="宋体" charset="-122"/>
                <a:cs typeface="Times New Roman" panose="02020603050405020304" pitchFamily="18" charset="0"/>
              </a:rPr>
              <a:t> + u</a:t>
            </a:r>
            <a:r>
              <a:rPr lang="en-US" altLang="zh-CN" sz="1400" baseline="-25000" dirty="0">
                <a:latin typeface="Times New Roman" panose="02020603050405020304" pitchFamily="18" charset="0"/>
                <a:ea typeface="宋体" charset="-122"/>
                <a:cs typeface="Times New Roman" panose="02020603050405020304" pitchFamily="18" charset="0"/>
              </a:rPr>
              <a:t>1</a:t>
            </a:r>
            <a:r>
              <a:rPr lang="en-US" altLang="zh-CN" sz="1400" dirty="0">
                <a:latin typeface="Times New Roman" panose="02020603050405020304" pitchFamily="18" charset="0"/>
                <a:ea typeface="宋体" charset="-122"/>
                <a:cs typeface="Times New Roman" panose="02020603050405020304" pitchFamily="18" charset="0"/>
              </a:rPr>
              <a:t>, where y</a:t>
            </a:r>
            <a:r>
              <a:rPr lang="en-US" altLang="zh-CN" sz="1400" baseline="-25000" dirty="0">
                <a:latin typeface="Times New Roman" panose="02020603050405020304" pitchFamily="18" charset="0"/>
                <a:ea typeface="宋体" charset="-122"/>
                <a:cs typeface="Times New Roman" panose="02020603050405020304" pitchFamily="18" charset="0"/>
              </a:rPr>
              <a:t>2</a:t>
            </a:r>
            <a:r>
              <a:rPr lang="en-US" altLang="zh-CN" sz="1400" dirty="0">
                <a:latin typeface="Times New Roman" panose="02020603050405020304" pitchFamily="18" charset="0"/>
                <a:ea typeface="宋体" charset="-122"/>
                <a:cs typeface="Times New Roman" panose="02020603050405020304" pitchFamily="18" charset="0"/>
              </a:rPr>
              <a:t> is endogenous and z</a:t>
            </a:r>
            <a:r>
              <a:rPr lang="en-US" altLang="zh-CN" sz="1400" baseline="-25000" dirty="0">
                <a:latin typeface="Times New Roman" panose="02020603050405020304" pitchFamily="18" charset="0"/>
                <a:ea typeface="宋体" charset="-122"/>
                <a:cs typeface="Times New Roman" panose="02020603050405020304" pitchFamily="18" charset="0"/>
              </a:rPr>
              <a:t>1</a:t>
            </a:r>
            <a:r>
              <a:rPr lang="en-US" altLang="zh-CN" sz="1400" dirty="0">
                <a:latin typeface="Times New Roman" panose="02020603050405020304" pitchFamily="18" charset="0"/>
                <a:ea typeface="宋体" charset="-122"/>
                <a:cs typeface="Times New Roman" panose="02020603050405020304" pitchFamily="18" charset="0"/>
              </a:rPr>
              <a:t> is exogenous and both z</a:t>
            </a:r>
            <a:r>
              <a:rPr lang="en-US" altLang="zh-CN" sz="1400" baseline="-25000" dirty="0">
                <a:latin typeface="Times New Roman" panose="02020603050405020304" pitchFamily="18" charset="0"/>
                <a:ea typeface="宋体" charset="-122"/>
                <a:cs typeface="Times New Roman" panose="02020603050405020304" pitchFamily="18" charset="0"/>
              </a:rPr>
              <a:t>2</a:t>
            </a:r>
            <a:r>
              <a:rPr lang="en-US" altLang="zh-CN" sz="1400" dirty="0">
                <a:latin typeface="Times New Roman" panose="02020603050405020304" pitchFamily="18" charset="0"/>
                <a:ea typeface="宋体" charset="-122"/>
                <a:cs typeface="Times New Roman" panose="02020603050405020304" pitchFamily="18" charset="0"/>
              </a:rPr>
              <a:t> and z</a:t>
            </a:r>
            <a:r>
              <a:rPr lang="en-US" altLang="zh-CN" sz="1400" baseline="-25000" dirty="0">
                <a:latin typeface="Times New Roman" panose="02020603050405020304" pitchFamily="18" charset="0"/>
                <a:ea typeface="宋体" charset="-122"/>
                <a:cs typeface="Times New Roman" panose="02020603050405020304" pitchFamily="18" charset="0"/>
              </a:rPr>
              <a:t>3</a:t>
            </a:r>
            <a:r>
              <a:rPr lang="en-US" altLang="zh-CN" sz="1400" dirty="0">
                <a:latin typeface="Times New Roman" panose="02020603050405020304" pitchFamily="18" charset="0"/>
                <a:ea typeface="宋体" charset="-122"/>
                <a:cs typeface="Times New Roman" panose="02020603050405020304" pitchFamily="18" charset="0"/>
              </a:rPr>
              <a:t> are valid instruments </a:t>
            </a: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they do not appear in the structural model and are uncorrelated with the structural error term, u</a:t>
            </a:r>
            <a:r>
              <a:rPr lang="en-US" altLang="zh-CN" sz="1400" baseline="-25000" dirty="0">
                <a:latin typeface="Times New Roman" panose="02020603050405020304" pitchFamily="18" charset="0"/>
                <a:ea typeface="宋体" charset="-122"/>
                <a:cs typeface="Times New Roman" panose="02020603050405020304" pitchFamily="18" charset="0"/>
              </a:rPr>
              <a:t>1</a:t>
            </a:r>
          </a:p>
          <a:p>
            <a:pPr lvl="1" eaLnBrk="1" hangingPunct="1">
              <a:lnSpc>
                <a:spcPct val="90000"/>
              </a:lnSpc>
            </a:pPr>
            <a:r>
              <a:rPr lang="en-US" altLang="zh-CN" sz="1400" dirty="0">
                <a:latin typeface="Times New Roman" panose="02020603050405020304" pitchFamily="18" charset="0"/>
                <a:ea typeface="宋体" charset="-122"/>
                <a:cs typeface="Times New Roman" panose="02020603050405020304" pitchFamily="18" charset="0"/>
              </a:rPr>
              <a:t>We can estimate ŷ</a:t>
            </a:r>
            <a:r>
              <a:rPr lang="en-US" altLang="zh-CN" sz="1400" baseline="-25000" dirty="0">
                <a:latin typeface="Times New Roman" panose="02020603050405020304" pitchFamily="18" charset="0"/>
                <a:ea typeface="宋体" charset="-122"/>
                <a:cs typeface="Times New Roman" panose="02020603050405020304" pitchFamily="18" charset="0"/>
              </a:rPr>
              <a:t>2</a:t>
            </a:r>
            <a:r>
              <a:rPr lang="en-US" altLang="zh-CN" sz="1400" dirty="0">
                <a:latin typeface="Times New Roman" panose="02020603050405020304" pitchFamily="18" charset="0"/>
                <a:ea typeface="宋体" charset="-122"/>
                <a:cs typeface="Times New Roman" panose="02020603050405020304" pitchFamily="18" charset="0"/>
              </a:rPr>
              <a:t>  by regressing y</a:t>
            </a:r>
            <a:r>
              <a:rPr lang="en-US" altLang="zh-CN" sz="1400" baseline="-25000" dirty="0">
                <a:latin typeface="Times New Roman" panose="02020603050405020304" pitchFamily="18" charset="0"/>
                <a:ea typeface="宋体" charset="-122"/>
                <a:cs typeface="Times New Roman" panose="02020603050405020304" pitchFamily="18" charset="0"/>
              </a:rPr>
              <a:t>2</a:t>
            </a:r>
            <a:r>
              <a:rPr lang="en-US" altLang="zh-CN" sz="1400" dirty="0">
                <a:latin typeface="Times New Roman" panose="02020603050405020304" pitchFamily="18" charset="0"/>
                <a:ea typeface="宋体" charset="-122"/>
                <a:cs typeface="Times New Roman" panose="02020603050405020304" pitchFamily="18" charset="0"/>
              </a:rPr>
              <a:t> on z</a:t>
            </a:r>
            <a:r>
              <a:rPr lang="en-US" altLang="zh-CN" sz="1400" baseline="-25000" dirty="0">
                <a:latin typeface="Times New Roman" panose="02020603050405020304" pitchFamily="18" charset="0"/>
                <a:ea typeface="宋体" charset="-122"/>
                <a:cs typeface="Times New Roman" panose="02020603050405020304" pitchFamily="18" charset="0"/>
              </a:rPr>
              <a:t>1</a:t>
            </a:r>
            <a:r>
              <a:rPr lang="en-US" altLang="zh-CN" sz="1400" dirty="0">
                <a:latin typeface="Times New Roman" panose="02020603050405020304" pitchFamily="18" charset="0"/>
                <a:ea typeface="宋体" charset="-122"/>
                <a:cs typeface="Times New Roman" panose="02020603050405020304" pitchFamily="18" charset="0"/>
              </a:rPr>
              <a:t>, z</a:t>
            </a:r>
            <a:r>
              <a:rPr lang="en-US" altLang="zh-CN" sz="1400" baseline="-25000" dirty="0">
                <a:latin typeface="Times New Roman" panose="02020603050405020304" pitchFamily="18" charset="0"/>
                <a:ea typeface="宋体" charset="-122"/>
                <a:cs typeface="Times New Roman" panose="02020603050405020304" pitchFamily="18" charset="0"/>
              </a:rPr>
              <a:t>2</a:t>
            </a:r>
            <a:r>
              <a:rPr lang="en-US" altLang="zh-CN" sz="1400" dirty="0">
                <a:latin typeface="Times New Roman" panose="02020603050405020304" pitchFamily="18" charset="0"/>
                <a:ea typeface="宋体" charset="-122"/>
                <a:cs typeface="Times New Roman" panose="02020603050405020304" pitchFamily="18" charset="0"/>
              </a:rPr>
              <a:t> and z</a:t>
            </a:r>
            <a:r>
              <a:rPr lang="en-US" altLang="zh-CN" sz="1400" baseline="-25000" dirty="0">
                <a:latin typeface="Times New Roman" panose="02020603050405020304" pitchFamily="18" charset="0"/>
                <a:ea typeface="宋体" charset="-122"/>
                <a:cs typeface="Times New Roman" panose="02020603050405020304" pitchFamily="18" charset="0"/>
              </a:rPr>
              <a:t>3</a:t>
            </a:r>
            <a:r>
              <a:rPr lang="en-US" altLang="zh-CN" sz="1400" dirty="0">
                <a:latin typeface="Times New Roman" panose="02020603050405020304" pitchFamily="18" charset="0"/>
                <a:ea typeface="宋体" charset="-122"/>
                <a:cs typeface="Times New Roman" panose="02020603050405020304" pitchFamily="18" charset="0"/>
              </a:rPr>
              <a:t> : y</a:t>
            </a:r>
            <a:r>
              <a:rPr lang="en-US" altLang="zh-CN" sz="1400" baseline="-25000" dirty="0">
                <a:latin typeface="Times New Roman" panose="02020603050405020304" pitchFamily="18" charset="0"/>
                <a:ea typeface="宋体" charset="-122"/>
                <a:cs typeface="Times New Roman" panose="02020603050405020304" pitchFamily="18" charset="0"/>
              </a:rPr>
              <a:t>2</a:t>
            </a:r>
            <a:r>
              <a:rPr lang="en-US" altLang="zh-CN" sz="1400" dirty="0">
                <a:latin typeface="Times New Roman" panose="02020603050405020304" pitchFamily="18" charset="0"/>
                <a:ea typeface="宋体" charset="-122"/>
                <a:cs typeface="Times New Roman" panose="02020603050405020304" pitchFamily="18" charset="0"/>
              </a:rPr>
              <a:t> = p</a:t>
            </a:r>
            <a:r>
              <a:rPr lang="en-US" altLang="zh-CN" sz="1400" baseline="-25000" dirty="0">
                <a:latin typeface="Times New Roman" panose="02020603050405020304" pitchFamily="18" charset="0"/>
                <a:ea typeface="宋体" charset="-122"/>
                <a:cs typeface="Times New Roman" panose="02020603050405020304" pitchFamily="18" charset="0"/>
              </a:rPr>
              <a:t>0</a:t>
            </a:r>
            <a:r>
              <a:rPr lang="en-US" altLang="zh-CN" sz="1400" dirty="0">
                <a:latin typeface="Times New Roman" panose="02020603050405020304" pitchFamily="18" charset="0"/>
                <a:ea typeface="宋体" charset="-122"/>
                <a:cs typeface="Times New Roman" panose="02020603050405020304" pitchFamily="18" charset="0"/>
              </a:rPr>
              <a:t> + p</a:t>
            </a:r>
            <a:r>
              <a:rPr lang="en-US" altLang="zh-CN" sz="1400" baseline="-25000" dirty="0">
                <a:latin typeface="Times New Roman" panose="02020603050405020304" pitchFamily="18" charset="0"/>
                <a:ea typeface="宋体" charset="-122"/>
                <a:cs typeface="Times New Roman" panose="02020603050405020304" pitchFamily="18" charset="0"/>
              </a:rPr>
              <a:t>1</a:t>
            </a:r>
            <a:r>
              <a:rPr lang="en-US" altLang="zh-CN" sz="1400" dirty="0">
                <a:latin typeface="Times New Roman" panose="02020603050405020304" pitchFamily="18" charset="0"/>
                <a:ea typeface="宋体" charset="-122"/>
                <a:cs typeface="Times New Roman" panose="02020603050405020304" pitchFamily="18" charset="0"/>
              </a:rPr>
              <a:t>z</a:t>
            </a:r>
            <a:r>
              <a:rPr lang="en-US" altLang="zh-CN" sz="1400" baseline="-25000" dirty="0">
                <a:latin typeface="Times New Roman" panose="02020603050405020304" pitchFamily="18" charset="0"/>
                <a:ea typeface="宋体" charset="-122"/>
                <a:cs typeface="Times New Roman" panose="02020603050405020304" pitchFamily="18" charset="0"/>
              </a:rPr>
              <a:t>1</a:t>
            </a:r>
            <a:r>
              <a:rPr lang="en-US" altLang="zh-CN" sz="1400" dirty="0">
                <a:latin typeface="Times New Roman" panose="02020603050405020304" pitchFamily="18" charset="0"/>
                <a:ea typeface="宋体" charset="-122"/>
                <a:cs typeface="Times New Roman" panose="02020603050405020304" pitchFamily="18" charset="0"/>
              </a:rPr>
              <a:t> + p</a:t>
            </a:r>
            <a:r>
              <a:rPr lang="en-US" altLang="zh-CN" sz="1400" baseline="-25000" dirty="0">
                <a:latin typeface="Times New Roman" panose="02020603050405020304" pitchFamily="18" charset="0"/>
                <a:ea typeface="宋体" charset="-122"/>
                <a:cs typeface="Times New Roman" panose="02020603050405020304" pitchFamily="18" charset="0"/>
              </a:rPr>
              <a:t>2</a:t>
            </a:r>
            <a:r>
              <a:rPr lang="en-US" altLang="zh-CN" sz="1400" dirty="0">
                <a:latin typeface="Times New Roman" panose="02020603050405020304" pitchFamily="18" charset="0"/>
                <a:ea typeface="宋体" charset="-122"/>
                <a:cs typeface="Times New Roman" panose="02020603050405020304" pitchFamily="18" charset="0"/>
              </a:rPr>
              <a:t>z</a:t>
            </a:r>
            <a:r>
              <a:rPr lang="en-US" altLang="zh-CN" sz="1400" baseline="-25000" dirty="0">
                <a:latin typeface="Times New Roman" panose="02020603050405020304" pitchFamily="18" charset="0"/>
                <a:ea typeface="宋体" charset="-122"/>
                <a:cs typeface="Times New Roman" panose="02020603050405020304" pitchFamily="18" charset="0"/>
              </a:rPr>
              <a:t>2</a:t>
            </a:r>
            <a:r>
              <a:rPr lang="en-US" altLang="zh-CN" sz="1400" dirty="0">
                <a:latin typeface="Times New Roman" panose="02020603050405020304" pitchFamily="18" charset="0"/>
                <a:ea typeface="宋体" charset="-122"/>
                <a:cs typeface="Times New Roman" panose="02020603050405020304" pitchFamily="18" charset="0"/>
              </a:rPr>
              <a:t> + p</a:t>
            </a:r>
            <a:r>
              <a:rPr lang="en-US" altLang="zh-CN" sz="1400" baseline="-25000" dirty="0">
                <a:latin typeface="Times New Roman" panose="02020603050405020304" pitchFamily="18" charset="0"/>
                <a:ea typeface="宋体" charset="-122"/>
                <a:cs typeface="Times New Roman" panose="02020603050405020304" pitchFamily="18" charset="0"/>
              </a:rPr>
              <a:t>3</a:t>
            </a:r>
            <a:r>
              <a:rPr lang="en-US" altLang="zh-CN" sz="1400" dirty="0">
                <a:latin typeface="Times New Roman" panose="02020603050405020304" pitchFamily="18" charset="0"/>
                <a:ea typeface="宋体" charset="-122"/>
                <a:cs typeface="Times New Roman" panose="02020603050405020304" pitchFamily="18" charset="0"/>
              </a:rPr>
              <a:t>z</a:t>
            </a:r>
            <a:r>
              <a:rPr lang="en-US" altLang="zh-CN" sz="1400" baseline="-25000" dirty="0">
                <a:latin typeface="Times New Roman" panose="02020603050405020304" pitchFamily="18" charset="0"/>
                <a:ea typeface="宋体" charset="-122"/>
                <a:cs typeface="Times New Roman" panose="02020603050405020304" pitchFamily="18" charset="0"/>
              </a:rPr>
              <a:t>3</a:t>
            </a:r>
            <a:r>
              <a:rPr lang="en-US" altLang="zh-CN" sz="1400" dirty="0">
                <a:latin typeface="Times New Roman" panose="02020603050405020304" pitchFamily="18" charset="0"/>
                <a:ea typeface="宋体" charset="-122"/>
                <a:cs typeface="Times New Roman" panose="02020603050405020304" pitchFamily="18" charset="0"/>
              </a:rPr>
              <a:t> + v</a:t>
            </a:r>
            <a:r>
              <a:rPr lang="en-US" altLang="zh-CN" sz="1400" baseline="-25000" dirty="0">
                <a:latin typeface="Times New Roman" panose="02020603050405020304" pitchFamily="18" charset="0"/>
                <a:ea typeface="宋体" charset="-122"/>
                <a:cs typeface="Times New Roman" panose="02020603050405020304" pitchFamily="18" charset="0"/>
              </a:rPr>
              <a:t>2</a:t>
            </a:r>
          </a:p>
          <a:p>
            <a:pPr lvl="1" eaLnBrk="1" hangingPunct="1">
              <a:lnSpc>
                <a:spcPct val="90000"/>
              </a:lnSpc>
            </a:pPr>
            <a:r>
              <a:rPr lang="en-US" altLang="zh-CN" sz="1400" dirty="0">
                <a:latin typeface="Times New Roman" panose="02020603050405020304" pitchFamily="18" charset="0"/>
                <a:ea typeface="宋体" charset="-122"/>
                <a:cs typeface="Times New Roman" panose="02020603050405020304" pitchFamily="18" charset="0"/>
              </a:rPr>
              <a:t>can call this the first stage</a:t>
            </a:r>
          </a:p>
          <a:p>
            <a:pPr lvl="1" eaLnBrk="1" hangingPunct="1">
              <a:lnSpc>
                <a:spcPct val="90000"/>
              </a:lnSpc>
            </a:pPr>
            <a:r>
              <a:rPr lang="en-US" altLang="zh-CN" sz="1400" dirty="0">
                <a:latin typeface="Times New Roman" panose="02020603050405020304" pitchFamily="18" charset="0"/>
                <a:ea typeface="宋体" charset="-122"/>
                <a:cs typeface="Times New Roman" panose="02020603050405020304" pitchFamily="18" charset="0"/>
              </a:rPr>
              <a:t>Then use ŷ</a:t>
            </a:r>
            <a:r>
              <a:rPr lang="en-US" altLang="zh-CN" sz="1400" baseline="-25000" dirty="0">
                <a:latin typeface="Times New Roman" panose="02020603050405020304" pitchFamily="18" charset="0"/>
                <a:ea typeface="宋体" charset="-122"/>
                <a:cs typeface="Times New Roman" panose="02020603050405020304" pitchFamily="18" charset="0"/>
              </a:rPr>
              <a:t>2</a:t>
            </a:r>
            <a:r>
              <a:rPr lang="en-US" altLang="zh-CN" sz="1400" dirty="0">
                <a:latin typeface="Times New Roman" panose="02020603050405020304" pitchFamily="18" charset="0"/>
                <a:ea typeface="宋体" charset="-122"/>
                <a:cs typeface="Times New Roman" panose="02020603050405020304" pitchFamily="18" charset="0"/>
              </a:rPr>
              <a:t> as IV for y</a:t>
            </a:r>
            <a:r>
              <a:rPr lang="en-US" altLang="zh-CN" sz="1400" baseline="-25000" dirty="0">
                <a:latin typeface="Times New Roman" panose="02020603050405020304" pitchFamily="18" charset="0"/>
                <a:ea typeface="宋体" charset="-122"/>
                <a:cs typeface="Times New Roman" panose="02020603050405020304" pitchFamily="18" charset="0"/>
              </a:rPr>
              <a:t>2</a:t>
            </a:r>
            <a:r>
              <a:rPr lang="en-US" altLang="zh-CN" sz="1400" dirty="0">
                <a:latin typeface="Times New Roman" panose="02020603050405020304" pitchFamily="18" charset="0"/>
                <a:ea typeface="宋体" charset="-122"/>
                <a:cs typeface="Times New Roman" panose="02020603050405020304" pitchFamily="18" charset="0"/>
              </a:rPr>
              <a:t> </a:t>
            </a:r>
          </a:p>
        </p:txBody>
      </p:sp>
    </p:spTree>
    <p:extLst>
      <p:ext uri="{BB962C8B-B14F-4D97-AF65-F5344CB8AC3E}">
        <p14:creationId xmlns:p14="http://schemas.microsoft.com/office/powerpoint/2010/main" val="220620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linds(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linds(horizontal)">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A986218-8989-4DF6-8F9B-393D771755B8}"/>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3 </a:t>
            </a:r>
            <a:r>
              <a:rPr lang="en-US" altLang="zh-CN" dirty="0">
                <a:latin typeface="Times New Roman" panose="02020603050405020304" pitchFamily="18" charset="0"/>
                <a:cs typeface="Times New Roman" panose="02020603050405020304" pitchFamily="18" charset="0"/>
              </a:rPr>
              <a:t>Two Stage Least Squares</a:t>
            </a:r>
            <a:endParaRPr lang="en-US" altLang="zh-CN" sz="2800" spc="-6" dirty="0">
              <a:latin typeface="Times New Roman"/>
              <a:cs typeface="Times New Roman"/>
            </a:endParaRPr>
          </a:p>
        </p:txBody>
      </p:sp>
      <p:pic>
        <p:nvPicPr>
          <p:cNvPr id="3" name="图片 2">
            <a:extLst>
              <a:ext uri="{FF2B5EF4-FFF2-40B4-BE49-F238E27FC236}">
                <a16:creationId xmlns:a16="http://schemas.microsoft.com/office/drawing/2014/main" id="{58C167C9-185F-4658-945E-2EC211D55FC3}"/>
              </a:ext>
            </a:extLst>
          </p:cNvPr>
          <p:cNvPicPr>
            <a:picLocks noChangeAspect="1"/>
          </p:cNvPicPr>
          <p:nvPr/>
        </p:nvPicPr>
        <p:blipFill>
          <a:blip r:embed="rId2"/>
          <a:stretch>
            <a:fillRect/>
          </a:stretch>
        </p:blipFill>
        <p:spPr>
          <a:xfrm>
            <a:off x="1143000" y="1905000"/>
            <a:ext cx="6249672" cy="4890338"/>
          </a:xfrm>
          <a:prstGeom prst="rect">
            <a:avLst/>
          </a:prstGeom>
        </p:spPr>
      </p:pic>
    </p:spTree>
    <p:extLst>
      <p:ext uri="{BB962C8B-B14F-4D97-AF65-F5344CB8AC3E}">
        <p14:creationId xmlns:p14="http://schemas.microsoft.com/office/powerpoint/2010/main" val="1742722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A986218-8989-4DF6-8F9B-393D771755B8}"/>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4</a:t>
            </a:r>
            <a:r>
              <a:rPr lang="en-US" altLang="zh-CN" spc="-6" dirty="0">
                <a:latin typeface="Times New Roman"/>
                <a:cs typeface="Times New Roman"/>
              </a:rPr>
              <a:t>.1</a:t>
            </a:r>
            <a:r>
              <a:rPr lang="en-US" altLang="zh-CN" sz="2800" spc="-6" dirty="0">
                <a:latin typeface="Times New Roman"/>
                <a:cs typeface="Times New Roman"/>
              </a:rPr>
              <a:t> </a:t>
            </a:r>
            <a:r>
              <a:rPr lang="en-US" altLang="zh-CN" dirty="0">
                <a:latin typeface="Times New Roman" panose="02020603050405020304" pitchFamily="18" charset="0"/>
                <a:cs typeface="Times New Roman" panose="02020603050405020304" pitchFamily="18" charset="0"/>
              </a:rPr>
              <a:t>Two specification tests </a:t>
            </a:r>
            <a:endParaRPr lang="en-US" altLang="zh-CN" sz="2800" spc="-6" dirty="0">
              <a:latin typeface="Times New Roman"/>
              <a:cs typeface="Times New Roman"/>
            </a:endParaRPr>
          </a:p>
        </p:txBody>
      </p:sp>
      <p:sp>
        <p:nvSpPr>
          <p:cNvPr id="5" name="Rectangle 3" descr="Rectangle: Click to edit Master text styles&#10;Second level&#10;Third level&#10;Fourth level&#10;Fifth level">
            <a:extLst>
              <a:ext uri="{FF2B5EF4-FFF2-40B4-BE49-F238E27FC236}">
                <a16:creationId xmlns:a16="http://schemas.microsoft.com/office/drawing/2014/main" id="{E8D75882-8184-4544-938B-E310D4A1CF67}"/>
              </a:ext>
            </a:extLst>
          </p:cNvPr>
          <p:cNvSpPr txBox="1">
            <a:spLocks noChangeArrowheads="1"/>
          </p:cNvSpPr>
          <p:nvPr/>
        </p:nvSpPr>
        <p:spPr bwMode="auto">
          <a:xfrm>
            <a:off x="457200" y="1768475"/>
            <a:ext cx="8229600" cy="548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r>
              <a:rPr lang="en-US" altLang="zh-CN" sz="1400" dirty="0">
                <a:latin typeface="Times New Roman" panose="02020603050405020304" pitchFamily="18" charset="0"/>
                <a:ea typeface="宋体" charset="-122"/>
                <a:cs typeface="Times New Roman" panose="02020603050405020304" pitchFamily="18" charset="0"/>
              </a:rPr>
              <a:t>OLS is unbiased and more efficient than IV when there is no endogeneity problem.</a:t>
            </a:r>
          </a:p>
          <a:p>
            <a:pPr eaLnBrk="1" hangingPunct="1"/>
            <a:r>
              <a:rPr lang="en-US" altLang="zh-CN" sz="1400" dirty="0">
                <a:latin typeface="Times New Roman" panose="02020603050405020304" pitchFamily="18" charset="0"/>
                <a:ea typeface="宋体" charset="-122"/>
                <a:cs typeface="Times New Roman" panose="02020603050405020304" pitchFamily="18" charset="0"/>
              </a:rPr>
              <a:t>Therefore,  we’d like to be able to test for endogeneity.</a:t>
            </a:r>
          </a:p>
          <a:p>
            <a:pPr eaLnBrk="1" hangingPunct="1"/>
            <a:r>
              <a:rPr lang="en-US" altLang="zh-CN" sz="1400" dirty="0">
                <a:latin typeface="Times New Roman" panose="02020603050405020304" pitchFamily="18" charset="0"/>
                <a:ea typeface="宋体" charset="-122"/>
                <a:cs typeface="Times New Roman" panose="02020603050405020304" pitchFamily="18" charset="0"/>
              </a:rPr>
              <a:t>Endogeneity test 1</a:t>
            </a:r>
            <a:r>
              <a:rPr lang="zh-CN" altLang="en-US" sz="1400" dirty="0">
                <a:latin typeface="Times New Roman" panose="02020603050405020304" pitchFamily="18" charset="0"/>
                <a:ea typeface="宋体" charset="-122"/>
                <a:cs typeface="Times New Roman" panose="02020603050405020304" pitchFamily="18" charset="0"/>
              </a:rPr>
              <a:t>：</a:t>
            </a:r>
            <a:r>
              <a:rPr lang="en-US" altLang="zh-CN" sz="1400" dirty="0">
                <a:latin typeface="Times New Roman" panose="02020603050405020304" pitchFamily="18" charset="0"/>
                <a:ea typeface="宋体" charset="-122"/>
                <a:cs typeface="Times New Roman" panose="02020603050405020304" pitchFamily="18" charset="0"/>
              </a:rPr>
              <a:t>Hausman test </a:t>
            </a: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If we do not have endogeneity, both OLS and IV are consistent, and OLS is mor efficient.</a:t>
            </a: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If we have endogeneity, IV is consistent, but OLS is not.</a:t>
            </a: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Idea of Hausman (1978) test is to see if the estimates from OLS and IV are significantly different.</a:t>
            </a:r>
          </a:p>
          <a:p>
            <a:pPr lvl="2" eaLnBrk="1" hangingPunct="1"/>
            <a:r>
              <a:rPr lang="en-US" altLang="zh-CN" dirty="0">
                <a:latin typeface="Times New Roman" panose="02020603050405020304" pitchFamily="18" charset="0"/>
                <a:ea typeface="宋体" charset="-122"/>
                <a:cs typeface="Times New Roman" panose="02020603050405020304" pitchFamily="18" charset="0"/>
              </a:rPr>
              <a:t>That is, calculate the distance between the two estimates (weighted sum of squares)</a:t>
            </a:r>
          </a:p>
          <a:p>
            <a:pPr marL="323850" lvl="1" indent="0" eaLnBrk="1" hangingPunct="1">
              <a:buNone/>
            </a:pPr>
            <a:endParaRPr lang="en-US" altLang="zh-CN" sz="1400" dirty="0">
              <a:latin typeface="Times New Roman" panose="02020603050405020304" pitchFamily="18" charset="0"/>
              <a:ea typeface="宋体" charset="-122"/>
              <a:cs typeface="Times New Roman" panose="02020603050405020304" pitchFamily="18" charset="0"/>
            </a:endParaRPr>
          </a:p>
          <a:p>
            <a:pPr lvl="2" eaLnBrk="1" hangingPunct="1"/>
            <a:r>
              <a:rPr lang="en-US" altLang="zh-CN" dirty="0">
                <a:latin typeface="Times New Roman" panose="02020603050405020304" pitchFamily="18" charset="0"/>
                <a:ea typeface="宋体" charset="-122"/>
                <a:cs typeface="Times New Roman" panose="02020603050405020304" pitchFamily="18" charset="0"/>
              </a:rPr>
              <a:t>The large sample theory tells us that this formula obeys the distribution of kai-square.  </a:t>
            </a:r>
          </a:p>
          <a:p>
            <a:pPr lvl="2" eaLnBrk="1" hangingPunct="1"/>
            <a:r>
              <a:rPr lang="en-US" altLang="zh-CN" dirty="0">
                <a:latin typeface="Times New Roman" panose="02020603050405020304" pitchFamily="18" charset="0"/>
                <a:ea typeface="宋体" charset="-122"/>
                <a:cs typeface="Times New Roman" panose="02020603050405020304" pitchFamily="18" charset="0"/>
              </a:rPr>
              <a:t>Under Ho: No endogeneity, both consistent, no big difference.</a:t>
            </a:r>
          </a:p>
          <a:p>
            <a:pPr lvl="2" eaLnBrk="1" hangingPunct="1"/>
            <a:r>
              <a:rPr lang="en-US" altLang="zh-CN" dirty="0">
                <a:latin typeface="Times New Roman" panose="02020603050405020304" pitchFamily="18" charset="0"/>
                <a:ea typeface="宋体" charset="-122"/>
                <a:cs typeface="Times New Roman" panose="02020603050405020304" pitchFamily="18" charset="0"/>
              </a:rPr>
              <a:t>Under H1: OLS is inconsistent, so the difference is significant</a:t>
            </a: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Hausman test can also be applied to Panel Data.</a:t>
            </a:r>
          </a:p>
          <a:p>
            <a:pPr lvl="1" eaLnBrk="1" hangingPunct="1"/>
            <a:endParaRPr lang="en-US" altLang="zh-CN" sz="2400" dirty="0">
              <a:latin typeface="Times New Roman" panose="02020603050405020304" pitchFamily="18" charset="0"/>
              <a:ea typeface="宋体" charset="-122"/>
              <a:cs typeface="Times New Roman" panose="02020603050405020304" pitchFamily="18" charset="0"/>
            </a:endParaRPr>
          </a:p>
        </p:txBody>
      </p:sp>
      <p:pic>
        <p:nvPicPr>
          <p:cNvPr id="6" name="图片 5">
            <a:extLst>
              <a:ext uri="{FF2B5EF4-FFF2-40B4-BE49-F238E27FC236}">
                <a16:creationId xmlns:a16="http://schemas.microsoft.com/office/drawing/2014/main" id="{2DDFB5A9-9194-425C-9771-CDDAC2AD68D3}"/>
              </a:ext>
            </a:extLst>
          </p:cNvPr>
          <p:cNvPicPr>
            <a:picLocks noChangeAspect="1"/>
          </p:cNvPicPr>
          <p:nvPr/>
        </p:nvPicPr>
        <p:blipFill>
          <a:blip r:embed="rId2"/>
          <a:stretch>
            <a:fillRect/>
          </a:stretch>
        </p:blipFill>
        <p:spPr>
          <a:xfrm>
            <a:off x="1143000" y="4572000"/>
            <a:ext cx="4855009" cy="317794"/>
          </a:xfrm>
          <a:prstGeom prst="rect">
            <a:avLst/>
          </a:prstGeom>
        </p:spPr>
      </p:pic>
    </p:spTree>
    <p:extLst>
      <p:ext uri="{BB962C8B-B14F-4D97-AF65-F5344CB8AC3E}">
        <p14:creationId xmlns:p14="http://schemas.microsoft.com/office/powerpoint/2010/main" val="71930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linds(horizontal)">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blinds(horizontal)">
                                      <p:cBhvr>
                                        <p:cTn id="42" dur="500"/>
                                        <p:tgtEl>
                                          <p:spTgt spid="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blinds(horizontal)">
                                      <p:cBhvr>
                                        <p:cTn id="47" dur="500"/>
                                        <p:tgtEl>
                                          <p:spTgt spid="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blinds(horizontal)">
                                      <p:cBhvr>
                                        <p:cTn id="52" dur="500"/>
                                        <p:tgtEl>
                                          <p:spTgt spid="5">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A986218-8989-4DF6-8F9B-393D771755B8}"/>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4</a:t>
            </a:r>
            <a:r>
              <a:rPr lang="en-US" altLang="zh-CN" spc="-6" dirty="0">
                <a:latin typeface="Times New Roman"/>
                <a:cs typeface="Times New Roman"/>
              </a:rPr>
              <a:t>.1</a:t>
            </a:r>
            <a:r>
              <a:rPr lang="en-US" altLang="zh-CN" sz="2800" spc="-6" dirty="0">
                <a:latin typeface="Times New Roman"/>
                <a:cs typeface="Times New Roman"/>
              </a:rPr>
              <a:t> </a:t>
            </a:r>
            <a:r>
              <a:rPr lang="en-US" altLang="zh-CN" dirty="0">
                <a:latin typeface="Times New Roman" panose="02020603050405020304" pitchFamily="18" charset="0"/>
                <a:cs typeface="Times New Roman" panose="02020603050405020304" pitchFamily="18" charset="0"/>
              </a:rPr>
              <a:t>Two specification tests</a:t>
            </a:r>
            <a:endParaRPr lang="en-US" altLang="zh-CN" sz="2800" spc="-6" dirty="0">
              <a:latin typeface="Times New Roman"/>
              <a:cs typeface="Times New Roman"/>
            </a:endParaRPr>
          </a:p>
        </p:txBody>
      </p:sp>
      <mc:AlternateContent xmlns:mc="http://schemas.openxmlformats.org/markup-compatibility/2006" xmlns:a14="http://schemas.microsoft.com/office/drawing/2010/main">
        <mc:Choice Requires="a14">
          <p:sp>
            <p:nvSpPr>
              <p:cNvPr id="7" name="Rectangle 3" descr="Rectangle: Click to edit Master text styles&#10;Second level&#10;Third level&#10;Fourth level&#10;Fifth level">
                <a:extLst>
                  <a:ext uri="{FF2B5EF4-FFF2-40B4-BE49-F238E27FC236}">
                    <a16:creationId xmlns:a16="http://schemas.microsoft.com/office/drawing/2014/main" id="{019029DE-7279-45D8-AD90-CE3A5BF81908}"/>
                  </a:ext>
                </a:extLst>
              </p:cNvPr>
              <p:cNvSpPr txBox="1">
                <a:spLocks noChangeArrowheads="1"/>
              </p:cNvSpPr>
              <p:nvPr/>
            </p:nvSpPr>
            <p:spPr bwMode="auto">
              <a:xfrm>
                <a:off x="457200" y="1828800"/>
                <a:ext cx="8229600" cy="509272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r>
                  <a:rPr lang="en-US" altLang="zh-CN" sz="1400" dirty="0">
                    <a:latin typeface="Times New Roman" panose="02020603050405020304" pitchFamily="18" charset="0"/>
                    <a:ea typeface="宋体" charset="-122"/>
                    <a:cs typeface="Times New Roman" panose="02020603050405020304" pitchFamily="18" charset="0"/>
                  </a:rPr>
                  <a:t>Endogeneity test 2</a:t>
                </a:r>
                <a:r>
                  <a:rPr lang="zh-CN" altLang="en-US" sz="1400" dirty="0">
                    <a:latin typeface="Times New Roman" panose="02020603050405020304" pitchFamily="18" charset="0"/>
                    <a:ea typeface="宋体" charset="-122"/>
                    <a:cs typeface="Times New Roman" panose="02020603050405020304" pitchFamily="18" charset="0"/>
                  </a:rPr>
                  <a:t>：</a:t>
                </a:r>
                <a:endParaRPr lang="en-US" altLang="zh-CN" sz="1400" dirty="0">
                  <a:latin typeface="Times New Roman" panose="02020603050405020304" pitchFamily="18" charset="0"/>
                  <a:ea typeface="宋体" charset="-122"/>
                  <a:cs typeface="Times New Roman" panose="02020603050405020304" pitchFamily="18" charset="0"/>
                </a:endParaRPr>
              </a:p>
              <a:p>
                <a:pPr lvl="2" eaLnBrk="1" hangingPunct="1"/>
                <a:r>
                  <a:rPr lang="en-US" altLang="zh-CN" dirty="0">
                    <a:latin typeface="Times New Roman" panose="02020603050405020304" pitchFamily="18" charset="0"/>
                    <a:ea typeface="宋体" charset="-122"/>
                    <a:cs typeface="Times New Roman" panose="02020603050405020304" pitchFamily="18" charset="0"/>
                  </a:rPr>
                  <a:t>Original Model: </a:t>
                </a:r>
                <a14:m>
                  <m:oMath xmlns:m="http://schemas.openxmlformats.org/officeDocument/2006/math">
                    <m:r>
                      <a:rPr lang="en-US" altLang="zh-CN" i="1">
                        <a:latin typeface="Cambria Math" panose="02040503050406030204" pitchFamily="18" charset="0"/>
                        <a:ea typeface="宋体" charset="-122"/>
                      </a:rPr>
                      <m:t>𝑦</m:t>
                    </m:r>
                    <m:r>
                      <a:rPr lang="en-US" altLang="zh-CN" i="1">
                        <a:latin typeface="Cambria Math" panose="02040503050406030204" pitchFamily="18" charset="0"/>
                        <a:ea typeface="宋体" charset="-122"/>
                      </a:rPr>
                      <m:t>=</m:t>
                    </m:r>
                    <m:sSub>
                      <m:sSubPr>
                        <m:ctrlPr>
                          <a:rPr lang="en-US" altLang="zh-CN" i="1">
                            <a:latin typeface="Cambria Math" panose="02040503050406030204" pitchFamily="18" charset="0"/>
                            <a:ea typeface="宋体" charset="-122"/>
                          </a:rPr>
                        </m:ctrlPr>
                      </m:sSubPr>
                      <m:e>
                        <m:r>
                          <a:rPr lang="zh-CN" altLang="en-US" i="1">
                            <a:latin typeface="Cambria Math" panose="02040503050406030204" pitchFamily="18" charset="0"/>
                            <a:ea typeface="宋体" charset="-122"/>
                          </a:rPr>
                          <m:t>𝛽</m:t>
                        </m:r>
                      </m:e>
                      <m:sub>
                        <m:r>
                          <a:rPr lang="en-US" altLang="zh-CN" i="1">
                            <a:latin typeface="Cambria Math" panose="02040503050406030204" pitchFamily="18" charset="0"/>
                            <a:ea typeface="宋体" charset="-122"/>
                          </a:rPr>
                          <m:t>0</m:t>
                        </m:r>
                      </m:sub>
                    </m:sSub>
                    <m:r>
                      <a:rPr lang="en-US" altLang="zh-CN" i="1">
                        <a:latin typeface="Cambria Math" panose="02040503050406030204" pitchFamily="18" charset="0"/>
                        <a:ea typeface="宋体" charset="-122"/>
                      </a:rPr>
                      <m:t>+</m:t>
                    </m:r>
                    <m:sSub>
                      <m:sSubPr>
                        <m:ctrlPr>
                          <a:rPr lang="en-US" altLang="zh-CN" i="1">
                            <a:latin typeface="Cambria Math" panose="02040503050406030204" pitchFamily="18" charset="0"/>
                            <a:ea typeface="宋体" charset="-122"/>
                          </a:rPr>
                        </m:ctrlPr>
                      </m:sSubPr>
                      <m:e>
                        <m:r>
                          <a:rPr lang="zh-CN" altLang="en-US" i="1">
                            <a:latin typeface="Cambria Math" panose="02040503050406030204" pitchFamily="18" charset="0"/>
                            <a:ea typeface="宋体" charset="-122"/>
                          </a:rPr>
                          <m:t>𝛽</m:t>
                        </m:r>
                      </m:e>
                      <m:sub>
                        <m:r>
                          <a:rPr lang="en-US" altLang="zh-CN" i="1">
                            <a:latin typeface="Cambria Math" panose="02040503050406030204" pitchFamily="18" charset="0"/>
                            <a:ea typeface="宋体" charset="-122"/>
                          </a:rPr>
                          <m:t>1</m:t>
                        </m:r>
                      </m:sub>
                    </m:sSub>
                    <m:r>
                      <a:rPr lang="en-US" altLang="zh-CN" i="1">
                        <a:latin typeface="Cambria Math" panose="02040503050406030204" pitchFamily="18" charset="0"/>
                        <a:ea typeface="宋体" charset="-122"/>
                      </a:rPr>
                      <m:t>𝑥</m:t>
                    </m:r>
                    <m:r>
                      <a:rPr lang="en-US" altLang="zh-CN" i="1">
                        <a:latin typeface="Cambria Math" panose="02040503050406030204" pitchFamily="18" charset="0"/>
                        <a:ea typeface="宋体" charset="-122"/>
                      </a:rPr>
                      <m:t>+</m:t>
                    </m:r>
                    <m:r>
                      <a:rPr lang="zh-CN" altLang="en-US" i="1">
                        <a:latin typeface="Cambria Math" panose="02040503050406030204" pitchFamily="18" charset="0"/>
                        <a:ea typeface="宋体" charset="-122"/>
                      </a:rPr>
                      <m:t>𝜀</m:t>
                    </m:r>
                  </m:oMath>
                </a14:m>
                <a:r>
                  <a:rPr lang="en-US" altLang="zh-CN" dirty="0">
                    <a:latin typeface="Times New Roman" panose="02020603050405020304" pitchFamily="18" charset="0"/>
                    <a:ea typeface="宋体" charset="-122"/>
                    <a:cs typeface="Times New Roman" panose="02020603050405020304" pitchFamily="18" charset="0"/>
                  </a:rPr>
                  <a:t>,  x</a:t>
                </a:r>
                <a:r>
                  <a:rPr lang="zh-CN" altLang="en-US" dirty="0">
                    <a:latin typeface="Times New Roman" panose="02020603050405020304" pitchFamily="18" charset="0"/>
                    <a:ea typeface="宋体" charset="-122"/>
                    <a:cs typeface="Times New Roman" panose="02020603050405020304" pitchFamily="18" charset="0"/>
                  </a:rPr>
                  <a:t> </a:t>
                </a:r>
                <a:r>
                  <a:rPr lang="en-US" altLang="zh-CN" dirty="0">
                    <a:latin typeface="Times New Roman" panose="02020603050405020304" pitchFamily="18" charset="0"/>
                    <a:ea typeface="宋体" charset="-122"/>
                    <a:cs typeface="Times New Roman" panose="02020603050405020304" pitchFamily="18" charset="0"/>
                  </a:rPr>
                  <a:t>is endogenous and z is IV</a:t>
                </a:r>
              </a:p>
              <a:p>
                <a:pPr lvl="2" eaLnBrk="1" hangingPunct="1"/>
                <a:r>
                  <a:rPr lang="en-US" altLang="zh-CN" dirty="0">
                    <a:latin typeface="Times New Roman" panose="02020603050405020304" pitchFamily="18" charset="0"/>
                    <a:ea typeface="宋体" charset="-122"/>
                    <a:cs typeface="Times New Roman" panose="02020603050405020304" pitchFamily="18" charset="0"/>
                  </a:rPr>
                  <a:t>Estimate x</a:t>
                </a:r>
                <a14:m>
                  <m:oMath xmlns:m="http://schemas.openxmlformats.org/officeDocument/2006/math">
                    <m:r>
                      <a:rPr lang="en-US" altLang="zh-CN" i="1">
                        <a:latin typeface="Cambria Math" panose="02040503050406030204" pitchFamily="18" charset="0"/>
                        <a:ea typeface="宋体" charset="-122"/>
                      </a:rPr>
                      <m:t>=</m:t>
                    </m:r>
                    <m:sSub>
                      <m:sSubPr>
                        <m:ctrlPr>
                          <a:rPr lang="en-US" altLang="zh-CN" i="1">
                            <a:latin typeface="Cambria Math" panose="02040503050406030204" pitchFamily="18" charset="0"/>
                            <a:ea typeface="宋体" charset="-122"/>
                          </a:rPr>
                        </m:ctrlPr>
                      </m:sSubPr>
                      <m:e>
                        <m:r>
                          <a:rPr lang="zh-CN" altLang="en-US" i="1">
                            <a:latin typeface="Cambria Math" panose="02040503050406030204" pitchFamily="18" charset="0"/>
                            <a:ea typeface="宋体" charset="-122"/>
                          </a:rPr>
                          <m:t>𝛼</m:t>
                        </m:r>
                      </m:e>
                      <m:sub>
                        <m:r>
                          <a:rPr lang="en-US" altLang="zh-CN" i="1">
                            <a:latin typeface="Cambria Math" panose="02040503050406030204" pitchFamily="18" charset="0"/>
                            <a:ea typeface="宋体" charset="-122"/>
                          </a:rPr>
                          <m:t>0</m:t>
                        </m:r>
                      </m:sub>
                    </m:sSub>
                    <m:r>
                      <a:rPr lang="en-US" altLang="zh-CN" i="1">
                        <a:latin typeface="Cambria Math" panose="02040503050406030204" pitchFamily="18" charset="0"/>
                        <a:ea typeface="宋体" charset="-122"/>
                      </a:rPr>
                      <m:t>+</m:t>
                    </m:r>
                    <m:sSub>
                      <m:sSubPr>
                        <m:ctrlPr>
                          <a:rPr lang="en-US" altLang="zh-CN" i="1">
                            <a:latin typeface="Cambria Math" panose="02040503050406030204" pitchFamily="18" charset="0"/>
                            <a:ea typeface="宋体" charset="-122"/>
                          </a:rPr>
                        </m:ctrlPr>
                      </m:sSubPr>
                      <m:e>
                        <m:r>
                          <a:rPr lang="zh-CN" altLang="en-US" i="1">
                            <a:latin typeface="Cambria Math" panose="02040503050406030204" pitchFamily="18" charset="0"/>
                            <a:ea typeface="宋体" charset="-122"/>
                          </a:rPr>
                          <m:t>𝛼</m:t>
                        </m:r>
                      </m:e>
                      <m:sub>
                        <m:r>
                          <a:rPr lang="en-US" altLang="zh-CN" i="1">
                            <a:latin typeface="Cambria Math" panose="02040503050406030204" pitchFamily="18" charset="0"/>
                            <a:ea typeface="宋体" charset="-122"/>
                          </a:rPr>
                          <m:t>1</m:t>
                        </m:r>
                      </m:sub>
                    </m:sSub>
                    <m:r>
                      <a:rPr lang="en-US" altLang="zh-CN" i="1">
                        <a:latin typeface="Cambria Math" panose="02040503050406030204" pitchFamily="18" charset="0"/>
                        <a:ea typeface="宋体" charset="-122"/>
                      </a:rPr>
                      <m:t>𝑧</m:t>
                    </m:r>
                    <m:r>
                      <a:rPr lang="en-US" altLang="zh-CN" i="1">
                        <a:latin typeface="Cambria Math" panose="02040503050406030204" pitchFamily="18" charset="0"/>
                        <a:ea typeface="宋体" charset="-122"/>
                      </a:rPr>
                      <m:t>+</m:t>
                    </m:r>
                    <m:r>
                      <m:rPr>
                        <m:sty m:val="p"/>
                      </m:rPr>
                      <a:rPr lang="en-US" altLang="zh-CN" i="1" dirty="0">
                        <a:latin typeface="Cambria Math" panose="02040503050406030204" pitchFamily="18" charset="0"/>
                        <a:ea typeface="宋体" charset="-122"/>
                      </a:rPr>
                      <m:t>v</m:t>
                    </m:r>
                  </m:oMath>
                </a14:m>
                <a:r>
                  <a:rPr lang="en-US" altLang="zh-CN" dirty="0">
                    <a:latin typeface="Times New Roman" panose="02020603050405020304" pitchFamily="18" charset="0"/>
                    <a:ea typeface="宋体" charset="-122"/>
                    <a:cs typeface="Times New Roman" panose="02020603050405020304" pitchFamily="18" charset="0"/>
                  </a:rPr>
                  <a:t>, get </a:t>
                </a:r>
                <a14:m>
                  <m:oMath xmlns:m="http://schemas.openxmlformats.org/officeDocument/2006/math">
                    <m:r>
                      <a:rPr lang="en-US" altLang="zh-CN" i="1">
                        <a:latin typeface="Cambria Math" panose="02040503050406030204" pitchFamily="18" charset="0"/>
                        <a:ea typeface="宋体" charset="-122"/>
                      </a:rPr>
                      <m:t>𝑣</m:t>
                    </m:r>
                    <m:r>
                      <a:rPr lang="en-US" altLang="zh-CN" i="1">
                        <a:latin typeface="Cambria Math" panose="02040503050406030204" pitchFamily="18" charset="0"/>
                        <a:ea typeface="宋体" charset="-122"/>
                      </a:rPr>
                      <m:t> </m:t>
                    </m:r>
                  </m:oMath>
                </a14:m>
                <a:r>
                  <a:rPr lang="en-US" altLang="zh-CN" dirty="0">
                    <a:latin typeface="Times New Roman" panose="02020603050405020304" pitchFamily="18" charset="0"/>
                    <a:ea typeface="宋体" charset="-122"/>
                    <a:cs typeface="Times New Roman" panose="02020603050405020304" pitchFamily="18" charset="0"/>
                  </a:rPr>
                  <a:t>= x</a:t>
                </a:r>
                <a14:m>
                  <m:oMath xmlns:m="http://schemas.openxmlformats.org/officeDocument/2006/math">
                    <m:r>
                      <a:rPr lang="en-US" altLang="zh-CN" i="1">
                        <a:latin typeface="Cambria Math" panose="02040503050406030204" pitchFamily="18" charset="0"/>
                        <a:ea typeface="宋体" charset="-122"/>
                      </a:rPr>
                      <m:t>− </m:t>
                    </m:r>
                    <m:acc>
                      <m:accPr>
                        <m:chr m:val="̂"/>
                        <m:ctrlPr>
                          <a:rPr lang="en-US" altLang="zh-CN" i="1">
                            <a:latin typeface="Cambria Math" panose="02040503050406030204" pitchFamily="18" charset="0"/>
                            <a:ea typeface="宋体" charset="-122"/>
                          </a:rPr>
                        </m:ctrlPr>
                      </m:accPr>
                      <m:e>
                        <m:r>
                          <a:rPr lang="en-US" altLang="zh-CN" i="1">
                            <a:latin typeface="Cambria Math" panose="02040503050406030204" pitchFamily="18" charset="0"/>
                            <a:ea typeface="宋体" charset="-122"/>
                          </a:rPr>
                          <m:t>𝑥</m:t>
                        </m:r>
                      </m:e>
                    </m:acc>
                  </m:oMath>
                </a14:m>
                <a:endParaRPr lang="en-US" altLang="zh-CN" dirty="0">
                  <a:latin typeface="Times New Roman" panose="02020603050405020304" pitchFamily="18" charset="0"/>
                  <a:ea typeface="宋体" charset="-122"/>
                  <a:cs typeface="Times New Roman" panose="02020603050405020304" pitchFamily="18" charset="0"/>
                </a:endParaRPr>
              </a:p>
              <a:p>
                <a:pPr lvl="2" eaLnBrk="1" hangingPunct="1"/>
                <a:r>
                  <a:rPr lang="en-US" altLang="zh-CN" dirty="0">
                    <a:latin typeface="Times New Roman" panose="02020603050405020304" pitchFamily="18" charset="0"/>
                    <a:ea typeface="宋体" charset="-122"/>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宋体" charset="-122"/>
                      </a:rPr>
                      <m:t>𝑥</m:t>
                    </m:r>
                    <m:r>
                      <a:rPr lang="en-US" altLang="zh-CN" b="0" i="1" smtClean="0">
                        <a:latin typeface="Cambria Math" panose="02040503050406030204" pitchFamily="18" charset="0"/>
                        <a:ea typeface="宋体" charset="-122"/>
                      </a:rPr>
                      <m:t> </m:t>
                    </m:r>
                    <m:r>
                      <a:rPr lang="en-US" altLang="zh-CN" b="0" i="1" smtClean="0">
                        <a:latin typeface="Cambria Math" panose="02040503050406030204" pitchFamily="18" charset="0"/>
                        <a:ea typeface="宋体" charset="-122"/>
                      </a:rPr>
                      <m:t>𝑎𝑛𝑑</m:t>
                    </m:r>
                    <m:r>
                      <a:rPr lang="en-US" altLang="zh-CN" i="1">
                        <a:latin typeface="Cambria Math" panose="02040503050406030204" pitchFamily="18" charset="0"/>
                        <a:ea typeface="宋体" charset="-122"/>
                      </a:rPr>
                      <m:t> </m:t>
                    </m:r>
                    <m:r>
                      <a:rPr lang="zh-CN" altLang="en-US" i="1">
                        <a:latin typeface="Cambria Math" panose="02040503050406030204" pitchFamily="18" charset="0"/>
                        <a:ea typeface="宋体" charset="-122"/>
                      </a:rPr>
                      <m:t>𝜀</m:t>
                    </m:r>
                    <m:r>
                      <a:rPr lang="en-US" altLang="zh-CN" b="0" i="1" smtClean="0">
                        <a:latin typeface="Cambria Math" panose="02040503050406030204" pitchFamily="18" charset="0"/>
                        <a:ea typeface="宋体" charset="-122"/>
                      </a:rPr>
                      <m:t> </m:t>
                    </m:r>
                  </m:oMath>
                </a14:m>
                <a:r>
                  <a:rPr lang="en-US" altLang="zh-CN" dirty="0">
                    <a:latin typeface="Times New Roman" panose="02020603050405020304" pitchFamily="18" charset="0"/>
                    <a:ea typeface="宋体" charset="-122"/>
                    <a:cs typeface="Times New Roman" panose="02020603050405020304" pitchFamily="18" charset="0"/>
                  </a:rPr>
                  <a:t>are</a:t>
                </a:r>
                <a:r>
                  <a:rPr lang="zh-CN" altLang="en-US" dirty="0">
                    <a:latin typeface="Times New Roman" panose="02020603050405020304" pitchFamily="18" charset="0"/>
                    <a:ea typeface="宋体" charset="-122"/>
                    <a:cs typeface="Times New Roman" panose="02020603050405020304" pitchFamily="18" charset="0"/>
                  </a:rPr>
                  <a:t> </a:t>
                </a:r>
                <a:r>
                  <a:rPr lang="en-US" altLang="zh-CN" dirty="0">
                    <a:latin typeface="Times New Roman" panose="02020603050405020304" pitchFamily="18" charset="0"/>
                    <a:ea typeface="宋体" charset="-122"/>
                    <a:cs typeface="Times New Roman" panose="02020603050405020304" pitchFamily="18" charset="0"/>
                  </a:rPr>
                  <a:t>correlated because of the correlation between </a:t>
                </a:r>
                <a14:m>
                  <m:oMath xmlns:m="http://schemas.openxmlformats.org/officeDocument/2006/math">
                    <m:r>
                      <a:rPr lang="en-US" altLang="zh-CN" i="1">
                        <a:latin typeface="Cambria Math" panose="02040503050406030204" pitchFamily="18" charset="0"/>
                        <a:ea typeface="宋体" charset="-122"/>
                      </a:rPr>
                      <m:t>𝑣</m:t>
                    </m:r>
                    <m:r>
                      <a:rPr lang="en-US" altLang="zh-CN" b="0" i="1" smtClean="0">
                        <a:latin typeface="Cambria Math" panose="02040503050406030204" pitchFamily="18" charset="0"/>
                        <a:ea typeface="宋体" charset="-122"/>
                      </a:rPr>
                      <m:t> </m:t>
                    </m:r>
                    <m:r>
                      <m:rPr>
                        <m:sty m:val="p"/>
                      </m:rPr>
                      <a:rPr lang="en-US" altLang="zh-CN" i="1">
                        <a:latin typeface="Cambria Math" panose="02040503050406030204" pitchFamily="18" charset="0"/>
                        <a:ea typeface="宋体" charset="-122"/>
                      </a:rPr>
                      <m:t>and</m:t>
                    </m:r>
                    <m:r>
                      <a:rPr lang="en-US" altLang="zh-CN" i="1">
                        <a:latin typeface="Cambria Math" panose="02040503050406030204" pitchFamily="18" charset="0"/>
                        <a:ea typeface="宋体" charset="-122"/>
                      </a:rPr>
                      <m:t> </m:t>
                    </m:r>
                    <m:r>
                      <a:rPr lang="zh-CN" altLang="en-US" i="1">
                        <a:latin typeface="Cambria Math" panose="02040503050406030204" pitchFamily="18" charset="0"/>
                        <a:ea typeface="宋体" charset="-122"/>
                      </a:rPr>
                      <m:t>𝜀</m:t>
                    </m:r>
                    <m:r>
                      <a:rPr lang="en-US" altLang="zh-CN" b="0" i="1" smtClean="0">
                        <a:latin typeface="Cambria Math" panose="02040503050406030204" pitchFamily="18" charset="0"/>
                        <a:ea typeface="宋体" charset="-122"/>
                      </a:rPr>
                      <m:t>, </m:t>
                    </m:r>
                  </m:oMath>
                </a14:m>
                <a:r>
                  <a:rPr lang="en-US" altLang="zh-CN" dirty="0">
                    <a:latin typeface="Times New Roman" panose="02020603050405020304" pitchFamily="18" charset="0"/>
                    <a:ea typeface="宋体" charset="-122"/>
                    <a:cs typeface="Times New Roman" panose="02020603050405020304" pitchFamily="18" charset="0"/>
                  </a:rPr>
                  <a:t>we can assume that </a:t>
                </a:r>
                <a14:m>
                  <m:oMath xmlns:m="http://schemas.openxmlformats.org/officeDocument/2006/math">
                    <m:r>
                      <a:rPr lang="zh-CN" altLang="en-US" i="1">
                        <a:latin typeface="Cambria Math" panose="02040503050406030204" pitchFamily="18" charset="0"/>
                        <a:ea typeface="宋体" charset="-122"/>
                      </a:rPr>
                      <m:t>𝜀</m:t>
                    </m:r>
                    <m:r>
                      <a:rPr lang="en-US" altLang="zh-CN" i="1">
                        <a:latin typeface="Cambria Math" panose="02040503050406030204" pitchFamily="18" charset="0"/>
                        <a:ea typeface="宋体" charset="-122"/>
                      </a:rPr>
                      <m:t>=</m:t>
                    </m:r>
                    <m:r>
                      <a:rPr lang="zh-CN" altLang="en-US" i="1">
                        <a:latin typeface="Cambria Math" panose="02040503050406030204" pitchFamily="18" charset="0"/>
                        <a:ea typeface="宋体" charset="-122"/>
                      </a:rPr>
                      <m:t>𝛾</m:t>
                    </m:r>
                    <m:r>
                      <a:rPr lang="en-US" altLang="zh-CN" i="1">
                        <a:latin typeface="Cambria Math" panose="02040503050406030204" pitchFamily="18" charset="0"/>
                        <a:ea typeface="宋体" charset="-122"/>
                      </a:rPr>
                      <m:t>𝑣</m:t>
                    </m:r>
                    <m:r>
                      <a:rPr lang="en-US" altLang="zh-CN" i="1">
                        <a:latin typeface="Cambria Math" panose="02040503050406030204" pitchFamily="18" charset="0"/>
                        <a:ea typeface="宋体" charset="-122"/>
                      </a:rPr>
                      <m:t>+</m:t>
                    </m:r>
                    <m:r>
                      <a:rPr lang="en-US" altLang="zh-CN" i="1">
                        <a:latin typeface="Cambria Math" panose="02040503050406030204" pitchFamily="18" charset="0"/>
                        <a:ea typeface="宋体" charset="-122"/>
                      </a:rPr>
                      <m:t>𝑒</m:t>
                    </m:r>
                  </m:oMath>
                </a14:m>
                <a:r>
                  <a:rPr lang="zh-CN" altLang="en-US" dirty="0">
                    <a:latin typeface="Times New Roman" panose="02020603050405020304" pitchFamily="18" charset="0"/>
                    <a:ea typeface="宋体" charset="-122"/>
                    <a:cs typeface="Times New Roman" panose="02020603050405020304" pitchFamily="18" charset="0"/>
                  </a:rPr>
                  <a:t>，</a:t>
                </a:r>
                <a:r>
                  <a:rPr lang="en-US" altLang="zh-CN" dirty="0">
                    <a:latin typeface="Times New Roman" panose="02020603050405020304" pitchFamily="18" charset="0"/>
                    <a:ea typeface="宋体" charset="-122"/>
                    <a:cs typeface="Times New Roman" panose="02020603050405020304" pitchFamily="18" charset="0"/>
                  </a:rPr>
                  <a:t>w</a:t>
                </a:r>
                <a14:m>
                  <m:oMath xmlns:m="http://schemas.openxmlformats.org/officeDocument/2006/math">
                    <m:r>
                      <m:rPr>
                        <m:sty m:val="p"/>
                      </m:rPr>
                      <a:rPr lang="en-US" altLang="zh-CN" b="0" i="0" smtClean="0">
                        <a:latin typeface="Cambria Math" panose="02040503050406030204" pitchFamily="18" charset="0"/>
                        <a:ea typeface="宋体" charset="-122"/>
                      </a:rPr>
                      <m:t>he</m:t>
                    </m:r>
                    <m:r>
                      <a:rPr lang="en-US" altLang="zh-CN" b="0" i="1" smtClean="0">
                        <a:latin typeface="Cambria Math" panose="02040503050406030204" pitchFamily="18" charset="0"/>
                        <a:ea typeface="宋体" charset="-122"/>
                      </a:rPr>
                      <m:t>𝑟𝑒</m:t>
                    </m:r>
                    <m:r>
                      <a:rPr lang="en-US" altLang="zh-CN" b="0" i="1" smtClean="0">
                        <a:latin typeface="Cambria Math" panose="02040503050406030204" pitchFamily="18" charset="0"/>
                        <a:ea typeface="宋体" charset="-122"/>
                      </a:rPr>
                      <m:t> </m:t>
                    </m:r>
                    <m:r>
                      <a:rPr lang="en-US" altLang="zh-CN" i="1">
                        <a:latin typeface="Cambria Math" panose="02040503050406030204" pitchFamily="18" charset="0"/>
                        <a:ea typeface="宋体" charset="-122"/>
                      </a:rPr>
                      <m:t>𝑥</m:t>
                    </m:r>
                    <m:r>
                      <a:rPr lang="en-US" altLang="zh-CN" b="0" i="1" smtClean="0">
                        <a:latin typeface="Cambria Math" panose="02040503050406030204" pitchFamily="18" charset="0"/>
                        <a:ea typeface="宋体" charset="-122"/>
                      </a:rPr>
                      <m:t> </m:t>
                    </m:r>
                    <m:r>
                      <a:rPr lang="en-US" altLang="zh-CN" b="0" i="1" smtClean="0">
                        <a:latin typeface="Cambria Math" panose="02040503050406030204" pitchFamily="18" charset="0"/>
                        <a:ea typeface="宋体" charset="-122"/>
                      </a:rPr>
                      <m:t>𝑎𝑛𝑑</m:t>
                    </m:r>
                    <m:r>
                      <a:rPr lang="en-US" altLang="zh-CN" i="1">
                        <a:latin typeface="Cambria Math" panose="02040503050406030204" pitchFamily="18" charset="0"/>
                        <a:ea typeface="宋体" charset="-122"/>
                      </a:rPr>
                      <m:t> </m:t>
                    </m:r>
                    <m:r>
                      <m:rPr>
                        <m:sty m:val="p"/>
                      </m:rPr>
                      <a:rPr lang="en-US" altLang="zh-CN" i="1" dirty="0">
                        <a:latin typeface="Cambria Math" panose="02040503050406030204" pitchFamily="18" charset="0"/>
                        <a:ea typeface="宋体" charset="-122"/>
                      </a:rPr>
                      <m:t>e</m:t>
                    </m:r>
                  </m:oMath>
                </a14:m>
                <a:r>
                  <a:rPr lang="zh-CN" altLang="en-US" dirty="0">
                    <a:latin typeface="Times New Roman" panose="02020603050405020304" pitchFamily="18" charset="0"/>
                    <a:ea typeface="宋体" charset="-122"/>
                    <a:cs typeface="Times New Roman" panose="02020603050405020304" pitchFamily="18" charset="0"/>
                  </a:rPr>
                  <a:t> </a:t>
                </a:r>
                <a:r>
                  <a:rPr lang="en-US" altLang="zh-CN" dirty="0">
                    <a:latin typeface="Times New Roman" panose="02020603050405020304" pitchFamily="18" charset="0"/>
                    <a:ea typeface="宋体" charset="-122"/>
                    <a:cs typeface="Times New Roman" panose="02020603050405020304" pitchFamily="18" charset="0"/>
                  </a:rPr>
                  <a:t>are not correlated.</a:t>
                </a:r>
              </a:p>
              <a:p>
                <a:pPr lvl="2" eaLnBrk="1" hangingPunct="1"/>
                <a:r>
                  <a:rPr lang="en-US" altLang="zh-CN" dirty="0">
                    <a:latin typeface="Times New Roman" panose="02020603050405020304" pitchFamily="18" charset="0"/>
                    <a:ea typeface="宋体" charset="-122"/>
                    <a:cs typeface="Times New Roman" panose="02020603050405020304" pitchFamily="18" charset="0"/>
                  </a:rPr>
                  <a:t>Estimate </a:t>
                </a:r>
                <a14:m>
                  <m:oMath xmlns:m="http://schemas.openxmlformats.org/officeDocument/2006/math">
                    <m:r>
                      <a:rPr lang="en-US" altLang="zh-CN" i="1">
                        <a:latin typeface="Cambria Math" panose="02040503050406030204" pitchFamily="18" charset="0"/>
                        <a:ea typeface="宋体" charset="-122"/>
                      </a:rPr>
                      <m:t>𝑦</m:t>
                    </m:r>
                    <m:r>
                      <a:rPr lang="en-US" altLang="zh-CN" i="1">
                        <a:latin typeface="Cambria Math" panose="02040503050406030204" pitchFamily="18" charset="0"/>
                        <a:ea typeface="宋体" charset="-122"/>
                      </a:rPr>
                      <m:t>=</m:t>
                    </m:r>
                    <m:sSub>
                      <m:sSubPr>
                        <m:ctrlPr>
                          <a:rPr lang="en-US" altLang="zh-CN" i="1">
                            <a:latin typeface="Cambria Math" panose="02040503050406030204" pitchFamily="18" charset="0"/>
                            <a:ea typeface="宋体" charset="-122"/>
                          </a:rPr>
                        </m:ctrlPr>
                      </m:sSubPr>
                      <m:e>
                        <m:r>
                          <a:rPr lang="zh-CN" altLang="en-US" i="1">
                            <a:latin typeface="Cambria Math" panose="02040503050406030204" pitchFamily="18" charset="0"/>
                            <a:ea typeface="宋体" charset="-122"/>
                          </a:rPr>
                          <m:t>𝛽</m:t>
                        </m:r>
                      </m:e>
                      <m:sub>
                        <m:r>
                          <a:rPr lang="en-US" altLang="zh-CN" i="1">
                            <a:latin typeface="Cambria Math" panose="02040503050406030204" pitchFamily="18" charset="0"/>
                            <a:ea typeface="宋体" charset="-122"/>
                          </a:rPr>
                          <m:t>0</m:t>
                        </m:r>
                      </m:sub>
                    </m:sSub>
                    <m:r>
                      <a:rPr lang="en-US" altLang="zh-CN" i="1">
                        <a:latin typeface="Cambria Math" panose="02040503050406030204" pitchFamily="18" charset="0"/>
                        <a:ea typeface="宋体" charset="-122"/>
                      </a:rPr>
                      <m:t>+</m:t>
                    </m:r>
                    <m:sSub>
                      <m:sSubPr>
                        <m:ctrlPr>
                          <a:rPr lang="en-US" altLang="zh-CN" i="1">
                            <a:latin typeface="Cambria Math" panose="02040503050406030204" pitchFamily="18" charset="0"/>
                            <a:ea typeface="宋体" charset="-122"/>
                          </a:rPr>
                        </m:ctrlPr>
                      </m:sSubPr>
                      <m:e>
                        <m:r>
                          <a:rPr lang="zh-CN" altLang="en-US" i="1">
                            <a:latin typeface="Cambria Math" panose="02040503050406030204" pitchFamily="18" charset="0"/>
                            <a:ea typeface="宋体" charset="-122"/>
                          </a:rPr>
                          <m:t>𝛽</m:t>
                        </m:r>
                      </m:e>
                      <m:sub>
                        <m:r>
                          <a:rPr lang="en-US" altLang="zh-CN" i="1">
                            <a:latin typeface="Cambria Math" panose="02040503050406030204" pitchFamily="18" charset="0"/>
                            <a:ea typeface="宋体" charset="-122"/>
                          </a:rPr>
                          <m:t>1</m:t>
                        </m:r>
                      </m:sub>
                    </m:sSub>
                    <m:r>
                      <a:rPr lang="en-US" altLang="zh-CN" i="1">
                        <a:latin typeface="Cambria Math" panose="02040503050406030204" pitchFamily="18" charset="0"/>
                        <a:ea typeface="宋体" charset="-122"/>
                      </a:rPr>
                      <m:t>𝑥</m:t>
                    </m:r>
                    <m:r>
                      <a:rPr lang="en-US" altLang="zh-CN" i="1">
                        <a:latin typeface="Cambria Math" panose="02040503050406030204" pitchFamily="18" charset="0"/>
                        <a:ea typeface="宋体" charset="-122"/>
                      </a:rPr>
                      <m:t>+</m:t>
                    </m:r>
                    <m:r>
                      <a:rPr lang="zh-CN" altLang="en-US" i="1">
                        <a:latin typeface="Cambria Math" panose="02040503050406030204" pitchFamily="18" charset="0"/>
                        <a:ea typeface="宋体" charset="-122"/>
                      </a:rPr>
                      <m:t>𝛾</m:t>
                    </m:r>
                    <m:r>
                      <a:rPr lang="en-US" altLang="zh-CN" i="1">
                        <a:latin typeface="Cambria Math" panose="02040503050406030204" pitchFamily="18" charset="0"/>
                        <a:ea typeface="宋体" charset="-122"/>
                      </a:rPr>
                      <m:t>𝑣</m:t>
                    </m:r>
                    <m:r>
                      <a:rPr lang="en-US" altLang="zh-CN" i="1">
                        <a:latin typeface="Cambria Math" panose="02040503050406030204" pitchFamily="18" charset="0"/>
                        <a:ea typeface="宋体" charset="-122"/>
                      </a:rPr>
                      <m:t>+</m:t>
                    </m:r>
                    <m:r>
                      <m:rPr>
                        <m:sty m:val="p"/>
                      </m:rPr>
                      <a:rPr lang="en-US" altLang="zh-CN" i="1" dirty="0">
                        <a:latin typeface="Cambria Math" panose="02040503050406030204" pitchFamily="18" charset="0"/>
                        <a:ea typeface="宋体" charset="-122"/>
                      </a:rPr>
                      <m:t>e</m:t>
                    </m:r>
                  </m:oMath>
                </a14:m>
                <a:endParaRPr lang="en-US" altLang="zh-CN" dirty="0">
                  <a:latin typeface="Times New Roman" panose="02020603050405020304" pitchFamily="18" charset="0"/>
                  <a:ea typeface="宋体" charset="-122"/>
                  <a:cs typeface="Times New Roman" panose="02020603050405020304" pitchFamily="18" charset="0"/>
                </a:endParaRP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If there is no endogenous problem, </a:t>
                </a:r>
                <a14:m>
                  <m:oMath xmlns:m="http://schemas.openxmlformats.org/officeDocument/2006/math">
                    <m:r>
                      <a:rPr lang="zh-CN" altLang="en-US" sz="1400" i="1">
                        <a:latin typeface="Cambria Math" panose="02040503050406030204" pitchFamily="18" charset="0"/>
                        <a:ea typeface="宋体" charset="-122"/>
                      </a:rPr>
                      <m:t>𝛾</m:t>
                    </m:r>
                  </m:oMath>
                </a14:m>
                <a:r>
                  <a:rPr lang="zh-CN" altLang="en-US" sz="1400" dirty="0">
                    <a:latin typeface="Times New Roman" panose="02020603050405020304" pitchFamily="18" charset="0"/>
                    <a:ea typeface="宋体" charset="-122"/>
                    <a:cs typeface="Times New Roman" panose="02020603050405020304" pitchFamily="18" charset="0"/>
                  </a:rPr>
                  <a:t> </a:t>
                </a:r>
                <a:r>
                  <a:rPr lang="en-US" altLang="zh-CN" sz="1400" dirty="0">
                    <a:latin typeface="Times New Roman" panose="02020603050405020304" pitchFamily="18" charset="0"/>
                    <a:ea typeface="宋体" charset="-122"/>
                    <a:cs typeface="Times New Roman" panose="02020603050405020304" pitchFamily="18" charset="0"/>
                  </a:rPr>
                  <a:t>should be 0.</a:t>
                </a: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If multiple endogenous variables, jointly test the residuals from each first stage </a:t>
                </a:r>
              </a:p>
              <a:p>
                <a:pPr eaLnBrk="1" hangingPunct="1"/>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Common problem of these two tests. </a:t>
                </a:r>
              </a:p>
              <a:p>
                <a:pPr lvl="1" eaLnBrk="1" hangingPunct="1"/>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No endogeneity is found in the test. It may be true that there is no endogeneity, or there may be endogeneity originally, but the instrument variables are wrong, and the IV estimate is almost the same as the OLS estimate.</a:t>
                </a:r>
              </a:p>
              <a:p>
                <a:pPr lvl="1" eaLnBrk="1" hangingPunct="1"/>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Endogeneity is found in the two tests, but it may not be true. The difference comes from a poor IV.</a:t>
                </a:r>
              </a:p>
              <a:p>
                <a:pPr lvl="1" eaLnBrk="1" hangingPunct="1"/>
                <a:r>
                  <a:rPr lang="en-US" altLang="zh-CN" sz="1400" b="1" dirty="0">
                    <a:solidFill>
                      <a:srgbClr val="FF0000"/>
                    </a:solidFill>
                    <a:latin typeface="Times New Roman" panose="02020603050405020304" pitchFamily="18" charset="0"/>
                    <a:ea typeface="宋体" charset="-122"/>
                    <a:cs typeface="Times New Roman" panose="02020603050405020304" pitchFamily="18" charset="0"/>
                  </a:rPr>
                  <a:t>The economic intuition is always the first choice.</a:t>
                </a:r>
              </a:p>
            </p:txBody>
          </p:sp>
        </mc:Choice>
        <mc:Fallback xmlns="">
          <p:sp>
            <p:nvSpPr>
              <p:cNvPr id="7" name="Rectangle 3" descr="Rectangle: Click to edit Master text styles&#10;Second level&#10;Third level&#10;Fourth level&#10;Fifth level">
                <a:extLst>
                  <a:ext uri="{FF2B5EF4-FFF2-40B4-BE49-F238E27FC236}">
                    <a16:creationId xmlns:a16="http://schemas.microsoft.com/office/drawing/2014/main" id="{019029DE-7279-45D8-AD90-CE3A5BF81908}"/>
                  </a:ext>
                </a:extLst>
              </p:cNvPr>
              <p:cNvSpPr txBox="1">
                <a:spLocks noRot="1" noChangeAspect="1" noMove="1" noResize="1" noEditPoints="1" noAdjustHandles="1" noChangeArrowheads="1" noChangeShapeType="1" noTextEdit="1"/>
              </p:cNvSpPr>
              <p:nvPr/>
            </p:nvSpPr>
            <p:spPr bwMode="auto">
              <a:xfrm>
                <a:off x="457200" y="1828800"/>
                <a:ext cx="8229600" cy="5092721"/>
              </a:xfrm>
              <a:prstGeom prst="rect">
                <a:avLst/>
              </a:prstGeom>
              <a:blipFill>
                <a:blip r:embed="rId2"/>
                <a:stretch>
                  <a:fillRect r="-237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05937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linds(horizontal)">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blinds(horizontal)">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blinds(horizontal)">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blinds(horizontal)">
                                      <p:cBhvr>
                                        <p:cTn id="52" dur="500"/>
                                        <p:tgtEl>
                                          <p:spTgt spid="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Effect transition="in" filter="blinds(horizontal)">
                                      <p:cBhvr>
                                        <p:cTn id="57"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1 </a:t>
            </a:r>
            <a:r>
              <a:rPr lang="en-US" altLang="zh-CN" dirty="0">
                <a:latin typeface="Times New Roman" panose="02020603050405020304" pitchFamily="18" charset="0"/>
                <a:cs typeface="Times New Roman" panose="02020603050405020304" pitchFamily="18" charset="0"/>
              </a:rPr>
              <a:t>Introduction: endogeneity problem</a:t>
            </a:r>
            <a:endParaRPr lang="en-US" altLang="zh-CN" sz="2800" spc="-6" dirty="0">
              <a:latin typeface="Times New Roman"/>
              <a:cs typeface="Times New Roman"/>
            </a:endParaRPr>
          </a:p>
        </p:txBody>
      </p:sp>
      <mc:AlternateContent xmlns:mc="http://schemas.openxmlformats.org/markup-compatibility/2006" xmlns:a14="http://schemas.microsoft.com/office/drawing/2010/main">
        <mc:Choice Requires="a14">
          <p:sp>
            <p:nvSpPr>
              <p:cNvPr id="4" name="Rectangle 3" descr="Rectangle: Click to edit Master text styles&#10;Second level&#10;Third level&#10;Fourth level&#10;Fifth level">
                <a:extLst>
                  <a:ext uri="{FF2B5EF4-FFF2-40B4-BE49-F238E27FC236}">
                    <a16:creationId xmlns:a16="http://schemas.microsoft.com/office/drawing/2014/main" id="{CD3EBCF7-4A06-45DF-BAB1-26D113F5488E}"/>
                  </a:ext>
                </a:extLst>
              </p:cNvPr>
              <p:cNvSpPr txBox="1">
                <a:spLocks noChangeArrowheads="1"/>
              </p:cNvSpPr>
              <p:nvPr/>
            </p:nvSpPr>
            <p:spPr bwMode="auto">
              <a:xfrm>
                <a:off x="581024" y="3581401"/>
                <a:ext cx="8562975" cy="15240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lnSpc>
                    <a:spcPct val="150000"/>
                  </a:lnSpc>
                </a:pPr>
                <a:r>
                  <a:rPr lang="en-US" altLang="zh-CN" sz="1100" dirty="0">
                    <a:latin typeface="Times New Roman" panose="02020603050405020304" pitchFamily="18" charset="0"/>
                    <a:cs typeface="Times New Roman" panose="02020603050405020304" pitchFamily="18" charset="0"/>
                  </a:rPr>
                  <a:t>OLS Model</a:t>
                </a:r>
                <a:r>
                  <a:rPr lang="zh-CN" altLang="en-US" sz="1100"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1100" i="1" smtClean="0">
                        <a:latin typeface="Cambria Math" panose="02040503050406030204" pitchFamily="18" charset="0"/>
                      </a:rPr>
                      <m:t>𝑌</m:t>
                    </m:r>
                    <m:r>
                      <a:rPr lang="en-US" altLang="zh-CN" sz="1100" i="1" smtClean="0">
                        <a:latin typeface="Cambria Math" panose="02040503050406030204" pitchFamily="18" charset="0"/>
                      </a:rPr>
                      <m:t>=</m:t>
                    </m:r>
                    <m:r>
                      <a:rPr lang="en-US" altLang="zh-CN" sz="1100" i="1" smtClean="0">
                        <a:latin typeface="Cambria Math" panose="02040503050406030204" pitchFamily="18" charset="0"/>
                      </a:rPr>
                      <m:t>𝑋</m:t>
                    </m:r>
                    <m:r>
                      <a:rPr lang="zh-CN" altLang="en-US" sz="1100" i="1" smtClean="0">
                        <a:latin typeface="Cambria Math" panose="02040503050406030204" pitchFamily="18" charset="0"/>
                      </a:rPr>
                      <m:t>𝛽</m:t>
                    </m:r>
                    <m:r>
                      <a:rPr lang="en-US" altLang="zh-CN" sz="1100" i="1" smtClean="0">
                        <a:latin typeface="Cambria Math" panose="02040503050406030204" pitchFamily="18" charset="0"/>
                      </a:rPr>
                      <m:t>+</m:t>
                    </m:r>
                    <m:r>
                      <a:rPr lang="zh-CN" altLang="en-US" sz="1100" i="1" smtClean="0">
                        <a:latin typeface="Cambria Math" panose="02040503050406030204" pitchFamily="18" charset="0"/>
                      </a:rPr>
                      <m:t>𝜀</m:t>
                    </m:r>
                  </m:oMath>
                </a14:m>
                <a:r>
                  <a:rPr lang="en-US" altLang="zh-CN" sz="1100" dirty="0">
                    <a:latin typeface="Times New Roman" panose="02020603050405020304" pitchFamily="18" charset="0"/>
                    <a:cs typeface="Times New Roman" panose="02020603050405020304" pitchFamily="18" charset="0"/>
                  </a:rPr>
                  <a:t>, estimated</a:t>
                </a:r>
                <a14:m>
                  <m:oMath xmlns:m="http://schemas.openxmlformats.org/officeDocument/2006/math">
                    <m:r>
                      <a:rPr lang="en-US" altLang="zh-CN" sz="1100" b="0" i="0" smtClean="0">
                        <a:latin typeface="Cambria Math" panose="02040503050406030204" pitchFamily="18" charset="0"/>
                      </a:rPr>
                      <m:t> </m:t>
                    </m:r>
                    <m:r>
                      <a:rPr lang="zh-CN" altLang="en-US" sz="1100" i="1">
                        <a:latin typeface="Cambria Math" panose="02040503050406030204" pitchFamily="18" charset="0"/>
                      </a:rPr>
                      <m:t>𝛽</m:t>
                    </m:r>
                    <m:r>
                      <a:rPr lang="en-US" altLang="zh-CN" sz="1100" i="1" smtClean="0">
                        <a:latin typeface="Cambria Math" panose="02040503050406030204" pitchFamily="18" charset="0"/>
                      </a:rPr>
                      <m:t>=(</m:t>
                    </m:r>
                    <m:sSup>
                      <m:sSupPr>
                        <m:ctrlPr>
                          <a:rPr lang="en-US" altLang="zh-CN" sz="1100" i="1" smtClean="0">
                            <a:latin typeface="Cambria Math" panose="02040503050406030204" pitchFamily="18" charset="0"/>
                          </a:rPr>
                        </m:ctrlPr>
                      </m:sSupPr>
                      <m:e>
                        <m:r>
                          <a:rPr lang="en-US" altLang="zh-CN" sz="1100" i="1" smtClean="0">
                            <a:latin typeface="Cambria Math" panose="02040503050406030204" pitchFamily="18" charset="0"/>
                          </a:rPr>
                          <m:t>𝑋</m:t>
                        </m:r>
                      </m:e>
                      <m:sup>
                        <m:r>
                          <a:rPr lang="en-US" altLang="zh-CN" sz="1100" i="1" smtClean="0">
                            <a:latin typeface="Cambria Math" panose="02040503050406030204" pitchFamily="18" charset="0"/>
                          </a:rPr>
                          <m:t>′</m:t>
                        </m:r>
                      </m:sup>
                    </m:sSup>
                    <m:r>
                      <a:rPr lang="en-US" altLang="zh-CN" sz="1100" i="1" smtClean="0">
                        <a:latin typeface="Cambria Math" panose="02040503050406030204" pitchFamily="18" charset="0"/>
                      </a:rPr>
                      <m:t>𝑋</m:t>
                    </m:r>
                    <m:sSup>
                      <m:sSupPr>
                        <m:ctrlPr>
                          <a:rPr lang="en-US" altLang="zh-CN" sz="1100" i="1" smtClean="0">
                            <a:latin typeface="Cambria Math" panose="02040503050406030204" pitchFamily="18" charset="0"/>
                          </a:rPr>
                        </m:ctrlPr>
                      </m:sSupPr>
                      <m:e>
                        <m:r>
                          <a:rPr lang="en-US" altLang="zh-CN" sz="1100" i="1" smtClean="0">
                            <a:latin typeface="Cambria Math" panose="02040503050406030204" pitchFamily="18" charset="0"/>
                          </a:rPr>
                          <m:t>)</m:t>
                        </m:r>
                      </m:e>
                      <m:sup>
                        <m:r>
                          <a:rPr lang="en-US" altLang="zh-CN" sz="1100" i="1" smtClean="0">
                            <a:latin typeface="Cambria Math" panose="02040503050406030204" pitchFamily="18" charset="0"/>
                          </a:rPr>
                          <m:t>−1</m:t>
                        </m:r>
                      </m:sup>
                    </m:sSup>
                    <m:r>
                      <a:rPr lang="en-US" altLang="zh-CN" sz="1100" i="1" smtClean="0">
                        <a:latin typeface="Cambria Math" panose="02040503050406030204" pitchFamily="18" charset="0"/>
                      </a:rPr>
                      <m:t>(</m:t>
                    </m:r>
                    <m:sSup>
                      <m:sSupPr>
                        <m:ctrlPr>
                          <a:rPr lang="en-US" altLang="zh-CN" sz="1100" i="1">
                            <a:latin typeface="Cambria Math" panose="02040503050406030204" pitchFamily="18" charset="0"/>
                          </a:rPr>
                        </m:ctrlPr>
                      </m:sSupPr>
                      <m:e>
                        <m:r>
                          <a:rPr lang="en-US" altLang="zh-CN" sz="1100" i="1">
                            <a:latin typeface="Cambria Math" panose="02040503050406030204" pitchFamily="18" charset="0"/>
                          </a:rPr>
                          <m:t>𝑋</m:t>
                        </m:r>
                      </m:e>
                      <m:sup>
                        <m:r>
                          <a:rPr lang="en-US" altLang="zh-CN" sz="1100" i="1">
                            <a:latin typeface="Cambria Math" panose="02040503050406030204" pitchFamily="18" charset="0"/>
                          </a:rPr>
                          <m:t>′</m:t>
                        </m:r>
                      </m:sup>
                    </m:sSup>
                    <m:r>
                      <a:rPr lang="en-US" altLang="zh-CN" sz="1100" i="1" smtClean="0">
                        <a:latin typeface="Cambria Math" panose="02040503050406030204" pitchFamily="18" charset="0"/>
                      </a:rPr>
                      <m:t>𝑌</m:t>
                    </m:r>
                    <m:r>
                      <a:rPr lang="en-US" altLang="zh-CN" sz="1100" i="1" smtClean="0">
                        <a:latin typeface="Cambria Math" panose="02040503050406030204" pitchFamily="18" charset="0"/>
                      </a:rPr>
                      <m:t>)</m:t>
                    </m:r>
                  </m:oMath>
                </a14:m>
                <a:endParaRPr lang="en-US" altLang="zh-CN" sz="1100" dirty="0">
                  <a:latin typeface="Times New Roman" panose="02020603050405020304" pitchFamily="18" charset="0"/>
                  <a:cs typeface="Times New Roman" panose="02020603050405020304" pitchFamily="18" charset="0"/>
                </a:endParaRPr>
              </a:p>
              <a:p>
                <a:pPr lvl="1" eaLnBrk="1" hangingPunct="1">
                  <a:lnSpc>
                    <a:spcPct val="150000"/>
                  </a:lnSpc>
                </a:pPr>
                <a:r>
                  <a:rPr lang="en-US" altLang="zh-CN" sz="1100" dirty="0">
                    <a:latin typeface="Times New Roman" panose="02020603050405020304" pitchFamily="18" charset="0"/>
                    <a:cs typeface="Times New Roman" panose="02020603050405020304" pitchFamily="18" charset="0"/>
                  </a:rPr>
                  <a:t>Under the classical 4 assumptions, the estimation of beta is BLUE (best linear unbiasedness property) and consistent.  </a:t>
                </a:r>
              </a:p>
              <a:p>
                <a:pPr eaLnBrk="1" hangingPunct="1">
                  <a:lnSpc>
                    <a:spcPct val="150000"/>
                  </a:lnSpc>
                </a:pPr>
                <a:r>
                  <a:rPr lang="en-US" altLang="zh-CN" sz="1100" dirty="0">
                    <a:latin typeface="Times New Roman" panose="02020603050405020304" pitchFamily="18" charset="0"/>
                    <a:cs typeface="Times New Roman" panose="02020603050405020304" pitchFamily="18" charset="0"/>
                  </a:rPr>
                  <a:t>The  exogeneity assumption, </a:t>
                </a:r>
                <a14:m>
                  <m:oMath xmlns:m="http://schemas.openxmlformats.org/officeDocument/2006/math">
                    <m:r>
                      <m:rPr>
                        <m:sty m:val="p"/>
                      </m:rPr>
                      <a:rPr lang="en-US" altLang="zh-CN" sz="1100" smtClean="0">
                        <a:latin typeface="Cambria Math" panose="02040503050406030204" pitchFamily="18" charset="0"/>
                      </a:rPr>
                      <m:t>E</m:t>
                    </m:r>
                    <m:d>
                      <m:dPr>
                        <m:ctrlPr>
                          <a:rPr lang="en-US" altLang="zh-CN" sz="1100" i="1" smtClean="0">
                            <a:latin typeface="Cambria Math" panose="02040503050406030204" pitchFamily="18" charset="0"/>
                          </a:rPr>
                        </m:ctrlPr>
                      </m:dPr>
                      <m:e>
                        <m:r>
                          <a:rPr lang="zh-CN" altLang="en-US" sz="1100" i="1">
                            <a:latin typeface="Cambria Math" panose="02040503050406030204" pitchFamily="18" charset="0"/>
                          </a:rPr>
                          <m:t>𝜀</m:t>
                        </m:r>
                      </m:e>
                      <m:e>
                        <m:r>
                          <a:rPr lang="en-US" altLang="zh-CN" sz="1100" i="1" smtClean="0">
                            <a:latin typeface="Cambria Math" panose="02040503050406030204" pitchFamily="18" charset="0"/>
                          </a:rPr>
                          <m:t>𝑋</m:t>
                        </m:r>
                      </m:e>
                    </m:d>
                    <m:r>
                      <a:rPr lang="en-US" altLang="zh-CN" sz="1100" i="1" smtClean="0">
                        <a:latin typeface="Cambria Math" panose="02040503050406030204" pitchFamily="18" charset="0"/>
                      </a:rPr>
                      <m:t>=0</m:t>
                    </m:r>
                    <m:r>
                      <a:rPr lang="en-US" altLang="zh-CN" sz="1100" b="0" i="0" smtClean="0">
                        <a:latin typeface="Cambria Math" panose="02040503050406030204" pitchFamily="18" charset="0"/>
                      </a:rPr>
                      <m:t>,  </m:t>
                    </m:r>
                    <m:r>
                      <m:rPr>
                        <m:sty m:val="p"/>
                      </m:rPr>
                      <a:rPr lang="en-US" altLang="zh-CN" sz="1100" i="1">
                        <a:latin typeface="Cambria Math" panose="02040503050406030204" pitchFamily="18" charset="0"/>
                      </a:rPr>
                      <m:t>is</m:t>
                    </m:r>
                  </m:oMath>
                </a14:m>
                <a:r>
                  <a:rPr lang="zh-CN" altLang="en-US" sz="1100" dirty="0">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mostly likely to be unsatisfied, and therefore </a:t>
                </a:r>
                <a:r>
                  <a:rPr lang="zh-CN" altLang="en-US" sz="1100" dirty="0">
                    <a:latin typeface="Times New Roman" panose="02020603050405020304" pitchFamily="18" charset="0"/>
                    <a:cs typeface="Times New Roman" panose="02020603050405020304" pitchFamily="18" charset="0"/>
                  </a:rPr>
                  <a:t>：</a:t>
                </a:r>
                <a:endParaRPr lang="en-US" altLang="zh-CN" sz="1100" dirty="0">
                  <a:latin typeface="Times New Roman" panose="02020603050405020304" pitchFamily="18" charset="0"/>
                  <a:cs typeface="Times New Roman" panose="02020603050405020304" pitchFamily="18" charset="0"/>
                </a:endParaRPr>
              </a:p>
              <a:p>
                <a:pPr lvl="1" eaLnBrk="1" hangingPunct="1">
                  <a:lnSpc>
                    <a:spcPct val="150000"/>
                  </a:lnSpc>
                </a:pPr>
                <a:r>
                  <a:rPr lang="en-US" altLang="zh-CN" sz="1100" dirty="0">
                    <a:latin typeface="Times New Roman" panose="02020603050405020304" pitchFamily="18" charset="0"/>
                    <a:cs typeface="Times New Roman" panose="02020603050405020304" pitchFamily="18" charset="0"/>
                  </a:rPr>
                  <a:t>The estimation of OLS</a:t>
                </a:r>
                <a:r>
                  <a:rPr lang="zh-CN" altLang="en-US" sz="1100" dirty="0">
                    <a:latin typeface="Times New Roman" panose="02020603050405020304" pitchFamily="18" charset="0"/>
                    <a:cs typeface="Times New Roman" panose="02020603050405020304" pitchFamily="18" charset="0"/>
                  </a:rPr>
                  <a:t> </a:t>
                </a:r>
                <a:r>
                  <a:rPr lang="en-US" altLang="zh-CN" sz="1100" dirty="0">
                    <a:latin typeface="Times New Roman" panose="02020603050405020304" pitchFamily="18" charset="0"/>
                    <a:cs typeface="Times New Roman" panose="02020603050405020304" pitchFamily="18" charset="0"/>
                  </a:rPr>
                  <a:t>is biased</a:t>
                </a:r>
              </a:p>
              <a:p>
                <a:pPr lvl="2" eaLnBrk="1" hangingPunct="1">
                  <a:lnSpc>
                    <a:spcPct val="150000"/>
                  </a:lnSpc>
                </a:pPr>
                <a14:m>
                  <m:oMath xmlns:m="http://schemas.openxmlformats.org/officeDocument/2006/math">
                    <m:r>
                      <a:rPr lang="en-US" altLang="zh-CN" sz="1100" i="1" smtClean="0">
                        <a:latin typeface="Cambria Math" panose="02040503050406030204" pitchFamily="18" charset="0"/>
                      </a:rPr>
                      <m:t>𝐸</m:t>
                    </m:r>
                    <m:r>
                      <a:rPr lang="en-US" altLang="zh-CN" sz="1100" i="1" smtClean="0">
                        <a:latin typeface="Cambria Math" panose="02040503050406030204" pitchFamily="18" charset="0"/>
                      </a:rPr>
                      <m:t>(</m:t>
                    </m:r>
                    <m:r>
                      <a:rPr lang="zh-CN" altLang="en-US" sz="1100" i="1">
                        <a:latin typeface="Cambria Math" panose="02040503050406030204" pitchFamily="18" charset="0"/>
                      </a:rPr>
                      <m:t>𝛽</m:t>
                    </m:r>
                    <m:r>
                      <a:rPr lang="en-US" altLang="zh-CN" sz="1100" i="1" smtClean="0">
                        <a:latin typeface="Cambria Math" panose="02040503050406030204" pitchFamily="18" charset="0"/>
                      </a:rPr>
                      <m:t>)</m:t>
                    </m:r>
                    <m:r>
                      <a:rPr lang="en-US" altLang="zh-CN" sz="1100" i="1">
                        <a:latin typeface="Cambria Math" panose="02040503050406030204" pitchFamily="18" charset="0"/>
                      </a:rPr>
                      <m:t>=</m:t>
                    </m:r>
                    <m:r>
                      <a:rPr lang="en-US" altLang="zh-CN" sz="1100" i="1" smtClean="0">
                        <a:latin typeface="Cambria Math" panose="02040503050406030204" pitchFamily="18" charset="0"/>
                      </a:rPr>
                      <m:t>𝐸</m:t>
                    </m:r>
                    <m:r>
                      <a:rPr lang="en-US" altLang="zh-CN" sz="1100" i="1" smtClean="0">
                        <a:latin typeface="Cambria Math" panose="02040503050406030204" pitchFamily="18" charset="0"/>
                      </a:rPr>
                      <m:t>[</m:t>
                    </m:r>
                    <m:d>
                      <m:dPr>
                        <m:endChr m:val="]"/>
                        <m:ctrlPr>
                          <a:rPr lang="en-US" altLang="zh-CN" sz="1100" i="1" smtClean="0">
                            <a:latin typeface="Cambria Math" panose="02040503050406030204" pitchFamily="18" charset="0"/>
                          </a:rPr>
                        </m:ctrlPr>
                      </m:dPr>
                      <m:e>
                        <m:sSup>
                          <m:sSupPr>
                            <m:ctrlPr>
                              <a:rPr lang="en-US" altLang="zh-CN" sz="1100" i="1">
                                <a:latin typeface="Cambria Math" panose="02040503050406030204" pitchFamily="18" charset="0"/>
                              </a:rPr>
                            </m:ctrlPr>
                          </m:sSupPr>
                          <m:e>
                            <m:r>
                              <a:rPr lang="en-US" altLang="zh-CN" sz="1100" i="1">
                                <a:latin typeface="Cambria Math" panose="02040503050406030204" pitchFamily="18" charset="0"/>
                              </a:rPr>
                              <m:t>𝑋</m:t>
                            </m:r>
                          </m:e>
                          <m:sup>
                            <m:r>
                              <a:rPr lang="en-US" altLang="zh-CN" sz="1100" i="1">
                                <a:latin typeface="Cambria Math" panose="02040503050406030204" pitchFamily="18" charset="0"/>
                              </a:rPr>
                              <m:t>′</m:t>
                            </m:r>
                          </m:sup>
                        </m:sSup>
                        <m:r>
                          <a:rPr lang="en-US" altLang="zh-CN" sz="1100" i="1">
                            <a:latin typeface="Cambria Math" panose="02040503050406030204" pitchFamily="18" charset="0"/>
                          </a:rPr>
                          <m:t>𝑋</m:t>
                        </m:r>
                        <m:sSup>
                          <m:sSupPr>
                            <m:ctrlPr>
                              <a:rPr lang="en-US" altLang="zh-CN" sz="1100" i="1">
                                <a:latin typeface="Cambria Math" panose="02040503050406030204" pitchFamily="18" charset="0"/>
                              </a:rPr>
                            </m:ctrlPr>
                          </m:sSupPr>
                          <m:e>
                            <m:r>
                              <a:rPr lang="en-US" altLang="zh-CN" sz="1100" i="1">
                                <a:latin typeface="Cambria Math" panose="02040503050406030204" pitchFamily="18" charset="0"/>
                              </a:rPr>
                              <m:t>)</m:t>
                            </m:r>
                          </m:e>
                          <m:sup>
                            <m:r>
                              <a:rPr lang="en-US" altLang="zh-CN" sz="1100" i="1">
                                <a:latin typeface="Cambria Math" panose="02040503050406030204" pitchFamily="18" charset="0"/>
                              </a:rPr>
                              <m:t>−1</m:t>
                            </m:r>
                          </m:sup>
                        </m:sSup>
                        <m:d>
                          <m:dPr>
                            <m:ctrlPr>
                              <a:rPr lang="en-US" altLang="zh-CN" sz="1100" i="1">
                                <a:latin typeface="Cambria Math" panose="02040503050406030204" pitchFamily="18" charset="0"/>
                              </a:rPr>
                            </m:ctrlPr>
                          </m:dPr>
                          <m:e>
                            <m:sSup>
                              <m:sSupPr>
                                <m:ctrlPr>
                                  <a:rPr lang="en-US" altLang="zh-CN" sz="1100" i="1">
                                    <a:latin typeface="Cambria Math" panose="02040503050406030204" pitchFamily="18" charset="0"/>
                                  </a:rPr>
                                </m:ctrlPr>
                              </m:sSupPr>
                              <m:e>
                                <m:r>
                                  <a:rPr lang="en-US" altLang="zh-CN" sz="1100" i="1">
                                    <a:latin typeface="Cambria Math" panose="02040503050406030204" pitchFamily="18" charset="0"/>
                                  </a:rPr>
                                  <m:t>𝑋</m:t>
                                </m:r>
                              </m:e>
                              <m:sup>
                                <m:r>
                                  <a:rPr lang="en-US" altLang="zh-CN" sz="1100" i="1">
                                    <a:latin typeface="Cambria Math" panose="02040503050406030204" pitchFamily="18" charset="0"/>
                                  </a:rPr>
                                  <m:t>′</m:t>
                                </m:r>
                              </m:sup>
                            </m:sSup>
                            <m:r>
                              <a:rPr lang="en-US" altLang="zh-CN" sz="1100" i="1">
                                <a:latin typeface="Cambria Math" panose="02040503050406030204" pitchFamily="18" charset="0"/>
                              </a:rPr>
                              <m:t>𝑌</m:t>
                            </m:r>
                          </m:e>
                        </m:d>
                      </m:e>
                    </m:d>
                    <m:r>
                      <a:rPr lang="en-US" altLang="zh-CN" sz="1100" i="1" smtClean="0">
                        <a:latin typeface="Cambria Math" panose="02040503050406030204" pitchFamily="18" charset="0"/>
                      </a:rPr>
                      <m:t>= </m:t>
                    </m:r>
                    <m:r>
                      <a:rPr lang="en-US" altLang="zh-CN" sz="1100" i="1">
                        <a:latin typeface="Cambria Math" panose="02040503050406030204" pitchFamily="18" charset="0"/>
                      </a:rPr>
                      <m:t>𝐸</m:t>
                    </m:r>
                    <m:r>
                      <a:rPr lang="en-US" altLang="zh-CN" sz="1100" i="1">
                        <a:latin typeface="Cambria Math" panose="02040503050406030204" pitchFamily="18" charset="0"/>
                      </a:rPr>
                      <m:t>[</m:t>
                    </m:r>
                    <m:d>
                      <m:dPr>
                        <m:endChr m:val="]"/>
                        <m:ctrlPr>
                          <a:rPr lang="en-US" altLang="zh-CN" sz="1100" i="1">
                            <a:latin typeface="Cambria Math" panose="02040503050406030204" pitchFamily="18" charset="0"/>
                          </a:rPr>
                        </m:ctrlPr>
                      </m:dPr>
                      <m:e>
                        <m:sSup>
                          <m:sSupPr>
                            <m:ctrlPr>
                              <a:rPr lang="en-US" altLang="zh-CN" sz="1100" i="1">
                                <a:latin typeface="Cambria Math" panose="02040503050406030204" pitchFamily="18" charset="0"/>
                              </a:rPr>
                            </m:ctrlPr>
                          </m:sSupPr>
                          <m:e>
                            <m:r>
                              <a:rPr lang="en-US" altLang="zh-CN" sz="1100" i="1">
                                <a:latin typeface="Cambria Math" panose="02040503050406030204" pitchFamily="18" charset="0"/>
                              </a:rPr>
                              <m:t>𝑋</m:t>
                            </m:r>
                          </m:e>
                          <m:sup>
                            <m:r>
                              <a:rPr lang="en-US" altLang="zh-CN" sz="1100" i="1">
                                <a:latin typeface="Cambria Math" panose="02040503050406030204" pitchFamily="18" charset="0"/>
                              </a:rPr>
                              <m:t>′</m:t>
                            </m:r>
                          </m:sup>
                        </m:sSup>
                        <m:r>
                          <a:rPr lang="en-US" altLang="zh-CN" sz="1100" i="1">
                            <a:latin typeface="Cambria Math" panose="02040503050406030204" pitchFamily="18" charset="0"/>
                          </a:rPr>
                          <m:t>𝑋</m:t>
                        </m:r>
                        <m:sSup>
                          <m:sSupPr>
                            <m:ctrlPr>
                              <a:rPr lang="en-US" altLang="zh-CN" sz="1100" i="1">
                                <a:latin typeface="Cambria Math" panose="02040503050406030204" pitchFamily="18" charset="0"/>
                              </a:rPr>
                            </m:ctrlPr>
                          </m:sSupPr>
                          <m:e>
                            <m:r>
                              <a:rPr lang="en-US" altLang="zh-CN" sz="1100" i="1">
                                <a:latin typeface="Cambria Math" panose="02040503050406030204" pitchFamily="18" charset="0"/>
                              </a:rPr>
                              <m:t>)</m:t>
                            </m:r>
                          </m:e>
                          <m:sup>
                            <m:r>
                              <a:rPr lang="en-US" altLang="zh-CN" sz="1100" i="1">
                                <a:latin typeface="Cambria Math" panose="02040503050406030204" pitchFamily="18" charset="0"/>
                              </a:rPr>
                              <m:t>−1</m:t>
                            </m:r>
                          </m:sup>
                        </m:sSup>
                        <m:d>
                          <m:dPr>
                            <m:ctrlPr>
                              <a:rPr lang="en-US" altLang="zh-CN" sz="1100" i="1" smtClean="0">
                                <a:latin typeface="Cambria Math" panose="02040503050406030204" pitchFamily="18" charset="0"/>
                              </a:rPr>
                            </m:ctrlPr>
                          </m:dPr>
                          <m:e>
                            <m:sSup>
                              <m:sSupPr>
                                <m:ctrlPr>
                                  <a:rPr lang="en-US" altLang="zh-CN" sz="1100" i="1">
                                    <a:latin typeface="Cambria Math" panose="02040503050406030204" pitchFamily="18" charset="0"/>
                                  </a:rPr>
                                </m:ctrlPr>
                              </m:sSupPr>
                              <m:e>
                                <m:r>
                                  <a:rPr lang="en-US" altLang="zh-CN" sz="1100" i="1">
                                    <a:latin typeface="Cambria Math" panose="02040503050406030204" pitchFamily="18" charset="0"/>
                                  </a:rPr>
                                  <m:t>𝑋</m:t>
                                </m:r>
                              </m:e>
                              <m:sup>
                                <m:r>
                                  <a:rPr lang="en-US" altLang="zh-CN" sz="1100" i="1">
                                    <a:latin typeface="Cambria Math" panose="02040503050406030204" pitchFamily="18" charset="0"/>
                                  </a:rPr>
                                  <m:t>′</m:t>
                                </m:r>
                              </m:sup>
                            </m:sSup>
                            <m:r>
                              <a:rPr lang="en-US" altLang="zh-CN" sz="1100" i="1" smtClean="0">
                                <a:latin typeface="Cambria Math" panose="02040503050406030204" pitchFamily="18" charset="0"/>
                              </a:rPr>
                              <m:t>(</m:t>
                            </m:r>
                            <m:r>
                              <a:rPr lang="en-US" altLang="zh-CN" sz="1100" i="1" smtClean="0">
                                <a:latin typeface="Cambria Math" panose="02040503050406030204" pitchFamily="18" charset="0"/>
                              </a:rPr>
                              <m:t>𝑋</m:t>
                            </m:r>
                            <m:r>
                              <a:rPr lang="zh-CN" altLang="en-US" sz="1100" i="1" smtClean="0">
                                <a:latin typeface="Cambria Math" panose="02040503050406030204" pitchFamily="18" charset="0"/>
                              </a:rPr>
                              <m:t>𝛽</m:t>
                            </m:r>
                            <m:r>
                              <a:rPr lang="en-US" altLang="zh-CN" sz="1100" i="1" smtClean="0">
                                <a:latin typeface="Cambria Math" panose="02040503050406030204" pitchFamily="18" charset="0"/>
                              </a:rPr>
                              <m:t>+</m:t>
                            </m:r>
                            <m:r>
                              <a:rPr lang="zh-CN" altLang="en-US" sz="1100" i="1" smtClean="0">
                                <a:latin typeface="Cambria Math" panose="02040503050406030204" pitchFamily="18" charset="0"/>
                              </a:rPr>
                              <m:t>𝜀</m:t>
                            </m:r>
                          </m:e>
                        </m:d>
                        <m:r>
                          <a:rPr lang="en-US" altLang="zh-CN" sz="1100" i="1" smtClean="0">
                            <a:latin typeface="Cambria Math" panose="02040503050406030204" pitchFamily="18" charset="0"/>
                          </a:rPr>
                          <m:t>)</m:t>
                        </m:r>
                      </m:e>
                    </m:d>
                  </m:oMath>
                </a14:m>
                <a:r>
                  <a:rPr lang="en-US" altLang="zh-CN" sz="1100" dirty="0">
                    <a:latin typeface="Times New Roman" panose="02020603050405020304" pitchFamily="18" charset="0"/>
                    <a:cs typeface="Times New Roman" panose="02020603050405020304" pitchFamily="18" charset="0"/>
                  </a:rPr>
                  <a:t> = </a:t>
                </a:r>
                <a14:m>
                  <m:oMath xmlns:m="http://schemas.openxmlformats.org/officeDocument/2006/math">
                    <m:r>
                      <m:rPr>
                        <m:sty m:val="p"/>
                      </m:rPr>
                      <a:rPr lang="en-US" altLang="zh-CN" sz="1100" smtClean="0">
                        <a:latin typeface="Cambria Math" panose="02040503050406030204" pitchFamily="18" charset="0"/>
                      </a:rPr>
                      <m:t>E</m:t>
                    </m:r>
                    <m:sSup>
                      <m:sSupPr>
                        <m:ctrlPr>
                          <a:rPr lang="en-US" altLang="zh-CN" sz="1100" i="1">
                            <a:latin typeface="Cambria Math" panose="02040503050406030204" pitchFamily="18" charset="0"/>
                          </a:rPr>
                        </m:ctrlPr>
                      </m:sSupPr>
                      <m:e>
                        <m:r>
                          <a:rPr lang="en-US" altLang="zh-CN" sz="1100" i="1" smtClean="0">
                            <a:latin typeface="Cambria Math" panose="02040503050406030204" pitchFamily="18" charset="0"/>
                          </a:rPr>
                          <m:t>(</m:t>
                        </m:r>
                        <m:r>
                          <a:rPr lang="en-US" altLang="zh-CN" sz="1100" i="1">
                            <a:latin typeface="Cambria Math" panose="02040503050406030204" pitchFamily="18" charset="0"/>
                          </a:rPr>
                          <m:t>𝑋</m:t>
                        </m:r>
                      </m:e>
                      <m:sup>
                        <m:r>
                          <a:rPr lang="en-US" altLang="zh-CN" sz="1100" i="1">
                            <a:latin typeface="Cambria Math" panose="02040503050406030204" pitchFamily="18" charset="0"/>
                          </a:rPr>
                          <m:t>′</m:t>
                        </m:r>
                      </m:sup>
                    </m:sSup>
                    <m:r>
                      <a:rPr lang="en-US" altLang="zh-CN" sz="1100" i="1">
                        <a:latin typeface="Cambria Math" panose="02040503050406030204" pitchFamily="18" charset="0"/>
                      </a:rPr>
                      <m:t>𝑋</m:t>
                    </m:r>
                    <m:sSup>
                      <m:sSupPr>
                        <m:ctrlPr>
                          <a:rPr lang="en-US" altLang="zh-CN" sz="1100" i="1">
                            <a:latin typeface="Cambria Math" panose="02040503050406030204" pitchFamily="18" charset="0"/>
                          </a:rPr>
                        </m:ctrlPr>
                      </m:sSupPr>
                      <m:e>
                        <m:r>
                          <a:rPr lang="en-US" altLang="zh-CN" sz="1100" i="1">
                            <a:latin typeface="Cambria Math" panose="02040503050406030204" pitchFamily="18" charset="0"/>
                          </a:rPr>
                          <m:t>)</m:t>
                        </m:r>
                      </m:e>
                      <m:sup>
                        <m:r>
                          <a:rPr lang="en-US" altLang="zh-CN" sz="1100" i="1">
                            <a:latin typeface="Cambria Math" panose="02040503050406030204" pitchFamily="18" charset="0"/>
                          </a:rPr>
                          <m:t>−1</m:t>
                        </m:r>
                      </m:sup>
                    </m:sSup>
                    <m:sSup>
                      <m:sSupPr>
                        <m:ctrlPr>
                          <a:rPr lang="en-US" altLang="zh-CN" sz="1100" i="1">
                            <a:latin typeface="Cambria Math" panose="02040503050406030204" pitchFamily="18" charset="0"/>
                          </a:rPr>
                        </m:ctrlPr>
                      </m:sSupPr>
                      <m:e>
                        <m:r>
                          <a:rPr lang="en-US" altLang="zh-CN" sz="1100" i="1" smtClean="0">
                            <a:latin typeface="Cambria Math" panose="02040503050406030204" pitchFamily="18" charset="0"/>
                          </a:rPr>
                          <m:t>(</m:t>
                        </m:r>
                        <m:r>
                          <a:rPr lang="en-US" altLang="zh-CN" sz="1100" i="1">
                            <a:latin typeface="Cambria Math" panose="02040503050406030204" pitchFamily="18" charset="0"/>
                          </a:rPr>
                          <m:t>𝑋</m:t>
                        </m:r>
                      </m:e>
                      <m:sup>
                        <m:r>
                          <a:rPr lang="en-US" altLang="zh-CN" sz="1100" i="1">
                            <a:latin typeface="Cambria Math" panose="02040503050406030204" pitchFamily="18" charset="0"/>
                          </a:rPr>
                          <m:t>′</m:t>
                        </m:r>
                      </m:sup>
                    </m:sSup>
                    <m:r>
                      <a:rPr lang="en-US" altLang="zh-CN" sz="1100" i="1">
                        <a:latin typeface="Cambria Math" panose="02040503050406030204" pitchFamily="18" charset="0"/>
                      </a:rPr>
                      <m:t>𝑋</m:t>
                    </m:r>
                    <m:r>
                      <a:rPr lang="en-US" altLang="zh-CN" sz="1100" i="1">
                        <a:latin typeface="Cambria Math" panose="02040503050406030204" pitchFamily="18" charset="0"/>
                      </a:rPr>
                      <m:t>)</m:t>
                    </m:r>
                    <m:r>
                      <a:rPr lang="zh-CN" altLang="en-US" sz="1100" i="1">
                        <a:latin typeface="Cambria Math" panose="02040503050406030204" pitchFamily="18" charset="0"/>
                      </a:rPr>
                      <m:t>𝛽</m:t>
                    </m:r>
                  </m:oMath>
                </a14:m>
                <a:r>
                  <a:rPr lang="en-US" altLang="zh-CN" sz="11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1100" i="1">
                        <a:latin typeface="Cambria Math" panose="02040503050406030204" pitchFamily="18" charset="0"/>
                      </a:rPr>
                      <m:t>𝐸</m:t>
                    </m:r>
                    <m:r>
                      <a:rPr lang="en-US" altLang="zh-CN" sz="1100" i="1">
                        <a:latin typeface="Cambria Math" panose="02040503050406030204" pitchFamily="18" charset="0"/>
                      </a:rPr>
                      <m:t>[</m:t>
                    </m:r>
                    <m:d>
                      <m:dPr>
                        <m:endChr m:val="]"/>
                        <m:ctrlPr>
                          <a:rPr lang="en-US" altLang="zh-CN" sz="1100" i="1">
                            <a:latin typeface="Cambria Math" panose="02040503050406030204" pitchFamily="18" charset="0"/>
                          </a:rPr>
                        </m:ctrlPr>
                      </m:dPr>
                      <m:e>
                        <m:sSup>
                          <m:sSupPr>
                            <m:ctrlPr>
                              <a:rPr lang="en-US" altLang="zh-CN" sz="1100" i="1">
                                <a:latin typeface="Cambria Math" panose="02040503050406030204" pitchFamily="18" charset="0"/>
                              </a:rPr>
                            </m:ctrlPr>
                          </m:sSupPr>
                          <m:e>
                            <m:r>
                              <a:rPr lang="en-US" altLang="zh-CN" sz="1100" i="1">
                                <a:latin typeface="Cambria Math" panose="02040503050406030204" pitchFamily="18" charset="0"/>
                              </a:rPr>
                              <m:t>𝑋</m:t>
                            </m:r>
                          </m:e>
                          <m:sup>
                            <m:r>
                              <a:rPr lang="en-US" altLang="zh-CN" sz="1100" i="1">
                                <a:latin typeface="Cambria Math" panose="02040503050406030204" pitchFamily="18" charset="0"/>
                              </a:rPr>
                              <m:t>′</m:t>
                            </m:r>
                          </m:sup>
                        </m:sSup>
                        <m:r>
                          <a:rPr lang="en-US" altLang="zh-CN" sz="1100" i="1">
                            <a:latin typeface="Cambria Math" panose="02040503050406030204" pitchFamily="18" charset="0"/>
                          </a:rPr>
                          <m:t>𝑋</m:t>
                        </m:r>
                        <m:sSup>
                          <m:sSupPr>
                            <m:ctrlPr>
                              <a:rPr lang="en-US" altLang="zh-CN" sz="1100" i="1">
                                <a:latin typeface="Cambria Math" panose="02040503050406030204" pitchFamily="18" charset="0"/>
                              </a:rPr>
                            </m:ctrlPr>
                          </m:sSupPr>
                          <m:e>
                            <m:r>
                              <a:rPr lang="en-US" altLang="zh-CN" sz="1100" i="1">
                                <a:latin typeface="Cambria Math" panose="02040503050406030204" pitchFamily="18" charset="0"/>
                              </a:rPr>
                              <m:t>)</m:t>
                            </m:r>
                          </m:e>
                          <m:sup>
                            <m:r>
                              <a:rPr lang="en-US" altLang="zh-CN" sz="1100" i="1">
                                <a:latin typeface="Cambria Math" panose="02040503050406030204" pitchFamily="18" charset="0"/>
                              </a:rPr>
                              <m:t>−1</m:t>
                            </m:r>
                          </m:sup>
                        </m:sSup>
                        <m:d>
                          <m:dPr>
                            <m:ctrlPr>
                              <a:rPr lang="en-US" altLang="zh-CN" sz="1100" i="1">
                                <a:latin typeface="Cambria Math" panose="02040503050406030204" pitchFamily="18" charset="0"/>
                              </a:rPr>
                            </m:ctrlPr>
                          </m:dPr>
                          <m:e>
                            <m:sSup>
                              <m:sSupPr>
                                <m:ctrlPr>
                                  <a:rPr lang="en-US" altLang="zh-CN" sz="1100" i="1">
                                    <a:latin typeface="Cambria Math" panose="02040503050406030204" pitchFamily="18" charset="0"/>
                                  </a:rPr>
                                </m:ctrlPr>
                              </m:sSupPr>
                              <m:e>
                                <m:r>
                                  <a:rPr lang="en-US" altLang="zh-CN" sz="1100" i="1">
                                    <a:latin typeface="Cambria Math" panose="02040503050406030204" pitchFamily="18" charset="0"/>
                                  </a:rPr>
                                  <m:t>𝑋</m:t>
                                </m:r>
                              </m:e>
                              <m:sup>
                                <m:r>
                                  <a:rPr lang="en-US" altLang="zh-CN" sz="1100" i="1">
                                    <a:latin typeface="Cambria Math" panose="02040503050406030204" pitchFamily="18" charset="0"/>
                                  </a:rPr>
                                  <m:t>′</m:t>
                                </m:r>
                              </m:sup>
                            </m:sSup>
                            <m:r>
                              <a:rPr lang="zh-CN" altLang="en-US" sz="1100" i="1">
                                <a:latin typeface="Cambria Math" panose="02040503050406030204" pitchFamily="18" charset="0"/>
                              </a:rPr>
                              <m:t>𝜀</m:t>
                            </m:r>
                          </m:e>
                        </m:d>
                      </m:e>
                    </m:d>
                  </m:oMath>
                </a14:m>
                <a:endParaRPr lang="en-US" altLang="zh-CN" sz="1100" dirty="0">
                  <a:latin typeface="Times New Roman" panose="02020603050405020304" pitchFamily="18" charset="0"/>
                  <a:cs typeface="Times New Roman" panose="02020603050405020304" pitchFamily="18" charset="0"/>
                </a:endParaRPr>
              </a:p>
              <a:p>
                <a:pPr lvl="2" eaLnBrk="1" hangingPunct="1">
                  <a:lnSpc>
                    <a:spcPct val="150000"/>
                  </a:lnSpc>
                </a:pPr>
                <a14:m>
                  <m:oMath xmlns:m="http://schemas.openxmlformats.org/officeDocument/2006/math">
                    <m:r>
                      <a:rPr lang="en-US" altLang="zh-CN" sz="1100" i="1" smtClean="0">
                        <a:latin typeface="Cambria Math" panose="02040503050406030204" pitchFamily="18" charset="0"/>
                      </a:rPr>
                      <m:t>=</m:t>
                    </m:r>
                    <m:r>
                      <a:rPr lang="zh-CN" altLang="en-US" sz="1100" i="1">
                        <a:latin typeface="Cambria Math" panose="02040503050406030204" pitchFamily="18" charset="0"/>
                      </a:rPr>
                      <m:t>𝛽</m:t>
                    </m:r>
                  </m:oMath>
                </a14:m>
                <a:r>
                  <a:rPr lang="en-US" altLang="zh-CN" sz="1100" dirty="0">
                    <a:latin typeface="Times New Roman" panose="02020603050405020304" pitchFamily="18" charset="0"/>
                    <a:cs typeface="Times New Roman" panose="02020603050405020304" pitchFamily="18" charset="0"/>
                  </a:rPr>
                  <a:t> + </a:t>
                </a:r>
                <a14:m>
                  <m:oMath xmlns:m="http://schemas.openxmlformats.org/officeDocument/2006/math">
                    <m:r>
                      <a:rPr lang="en-US" altLang="zh-CN" sz="1100" i="1">
                        <a:latin typeface="Cambria Math" panose="02040503050406030204" pitchFamily="18" charset="0"/>
                      </a:rPr>
                      <m:t>𝐸</m:t>
                    </m:r>
                    <m:r>
                      <a:rPr lang="en-US" altLang="zh-CN" sz="1100" i="1">
                        <a:latin typeface="Cambria Math" panose="02040503050406030204" pitchFamily="18" charset="0"/>
                      </a:rPr>
                      <m:t>[</m:t>
                    </m:r>
                    <m:d>
                      <m:dPr>
                        <m:endChr m:val="]"/>
                        <m:ctrlPr>
                          <a:rPr lang="en-US" altLang="zh-CN" sz="1100" i="1">
                            <a:latin typeface="Cambria Math" panose="02040503050406030204" pitchFamily="18" charset="0"/>
                          </a:rPr>
                        </m:ctrlPr>
                      </m:dPr>
                      <m:e>
                        <m:sSup>
                          <m:sSupPr>
                            <m:ctrlPr>
                              <a:rPr lang="en-US" altLang="zh-CN" sz="1100" i="1">
                                <a:latin typeface="Cambria Math" panose="02040503050406030204" pitchFamily="18" charset="0"/>
                              </a:rPr>
                            </m:ctrlPr>
                          </m:sSupPr>
                          <m:e>
                            <m:r>
                              <a:rPr lang="en-US" altLang="zh-CN" sz="1100" i="1">
                                <a:latin typeface="Cambria Math" panose="02040503050406030204" pitchFamily="18" charset="0"/>
                              </a:rPr>
                              <m:t>𝑋</m:t>
                            </m:r>
                          </m:e>
                          <m:sup>
                            <m:r>
                              <a:rPr lang="en-US" altLang="zh-CN" sz="1100" i="1">
                                <a:latin typeface="Cambria Math" panose="02040503050406030204" pitchFamily="18" charset="0"/>
                              </a:rPr>
                              <m:t>′</m:t>
                            </m:r>
                          </m:sup>
                        </m:sSup>
                        <m:r>
                          <a:rPr lang="en-US" altLang="zh-CN" sz="1100" i="1">
                            <a:latin typeface="Cambria Math" panose="02040503050406030204" pitchFamily="18" charset="0"/>
                          </a:rPr>
                          <m:t>𝑋</m:t>
                        </m:r>
                        <m:sSup>
                          <m:sSupPr>
                            <m:ctrlPr>
                              <a:rPr lang="en-US" altLang="zh-CN" sz="1100" i="1">
                                <a:latin typeface="Cambria Math" panose="02040503050406030204" pitchFamily="18" charset="0"/>
                              </a:rPr>
                            </m:ctrlPr>
                          </m:sSupPr>
                          <m:e>
                            <m:r>
                              <a:rPr lang="en-US" altLang="zh-CN" sz="1100" i="1">
                                <a:latin typeface="Cambria Math" panose="02040503050406030204" pitchFamily="18" charset="0"/>
                              </a:rPr>
                              <m:t>)</m:t>
                            </m:r>
                          </m:e>
                          <m:sup>
                            <m:r>
                              <a:rPr lang="en-US" altLang="zh-CN" sz="1100" i="1">
                                <a:latin typeface="Cambria Math" panose="02040503050406030204" pitchFamily="18" charset="0"/>
                              </a:rPr>
                              <m:t>−1</m:t>
                            </m:r>
                          </m:sup>
                        </m:sSup>
                        <m:d>
                          <m:dPr>
                            <m:ctrlPr>
                              <a:rPr lang="en-US" altLang="zh-CN" sz="1100" i="1">
                                <a:latin typeface="Cambria Math" panose="02040503050406030204" pitchFamily="18" charset="0"/>
                              </a:rPr>
                            </m:ctrlPr>
                          </m:dPr>
                          <m:e>
                            <m:sSup>
                              <m:sSupPr>
                                <m:ctrlPr>
                                  <a:rPr lang="en-US" altLang="zh-CN" sz="1100" i="1">
                                    <a:latin typeface="Cambria Math" panose="02040503050406030204" pitchFamily="18" charset="0"/>
                                  </a:rPr>
                                </m:ctrlPr>
                              </m:sSupPr>
                              <m:e>
                                <m:r>
                                  <a:rPr lang="en-US" altLang="zh-CN" sz="1100" i="1">
                                    <a:latin typeface="Cambria Math" panose="02040503050406030204" pitchFamily="18" charset="0"/>
                                  </a:rPr>
                                  <m:t>𝑋</m:t>
                                </m:r>
                              </m:e>
                              <m:sup>
                                <m:r>
                                  <a:rPr lang="en-US" altLang="zh-CN" sz="1100" i="1">
                                    <a:latin typeface="Cambria Math" panose="02040503050406030204" pitchFamily="18" charset="0"/>
                                  </a:rPr>
                                  <m:t>′</m:t>
                                </m:r>
                              </m:sup>
                            </m:sSup>
                            <m:r>
                              <a:rPr lang="en-US" altLang="zh-CN" sz="1100" i="1" smtClean="0">
                                <a:latin typeface="Cambria Math" panose="02040503050406030204" pitchFamily="18" charset="0"/>
                              </a:rPr>
                              <m:t>𝐸</m:t>
                            </m:r>
                            <m:d>
                              <m:dPr>
                                <m:ctrlPr>
                                  <a:rPr lang="en-US" altLang="zh-CN" sz="1100" i="1" smtClean="0">
                                    <a:latin typeface="Cambria Math" panose="02040503050406030204" pitchFamily="18" charset="0"/>
                                  </a:rPr>
                                </m:ctrlPr>
                              </m:dPr>
                              <m:e>
                                <m:r>
                                  <a:rPr lang="zh-CN" altLang="en-US" sz="1100" i="1">
                                    <a:latin typeface="Cambria Math" panose="02040503050406030204" pitchFamily="18" charset="0"/>
                                  </a:rPr>
                                  <m:t>𝜀</m:t>
                                </m:r>
                              </m:e>
                              <m:e>
                                <m:r>
                                  <a:rPr lang="en-US" altLang="zh-CN" sz="1100" i="1" smtClean="0">
                                    <a:latin typeface="Cambria Math" panose="02040503050406030204" pitchFamily="18" charset="0"/>
                                  </a:rPr>
                                  <m:t>𝑋</m:t>
                                </m:r>
                              </m:e>
                            </m:d>
                          </m:e>
                        </m:d>
                      </m:e>
                    </m:d>
                    <m:r>
                      <a:rPr lang="zh-CN" altLang="en-US" sz="1100" i="1" smtClean="0">
                        <a:latin typeface="Cambria Math" panose="02040503050406030204" pitchFamily="18" charset="0"/>
                      </a:rPr>
                      <m:t>≠</m:t>
                    </m:r>
                    <m:r>
                      <a:rPr lang="en-US" altLang="zh-CN" sz="1100" i="1" smtClean="0">
                        <a:latin typeface="Cambria Math" panose="02040503050406030204" pitchFamily="18" charset="0"/>
                      </a:rPr>
                      <m:t> </m:t>
                    </m:r>
                    <m:r>
                      <a:rPr lang="zh-CN" altLang="en-US" sz="1100" i="1" smtClean="0">
                        <a:latin typeface="Cambria Math" panose="02040503050406030204" pitchFamily="18" charset="0"/>
                      </a:rPr>
                      <m:t>𝛽</m:t>
                    </m:r>
                  </m:oMath>
                </a14:m>
                <a:endParaRPr lang="en-US" altLang="zh-CN" sz="1100" dirty="0">
                  <a:latin typeface="Times New Roman" panose="02020603050405020304" pitchFamily="18" charset="0"/>
                  <a:cs typeface="Times New Roman" panose="02020603050405020304" pitchFamily="18" charset="0"/>
                </a:endParaRPr>
              </a:p>
              <a:p>
                <a:pPr lvl="1" eaLnBrk="1" hangingPunct="1">
                  <a:lnSpc>
                    <a:spcPct val="150000"/>
                  </a:lnSpc>
                </a:pPr>
                <a:r>
                  <a:rPr lang="en-US" altLang="zh-CN" sz="1100" dirty="0">
                    <a:latin typeface="Times New Roman" panose="02020603050405020304" pitchFamily="18" charset="0"/>
                    <a:cs typeface="Times New Roman" panose="02020603050405020304" pitchFamily="18" charset="0"/>
                  </a:rPr>
                  <a:t>Inconsistent</a:t>
                </a:r>
              </a:p>
              <a:p>
                <a:pPr lvl="1" eaLnBrk="1" hangingPunct="1">
                  <a:lnSpc>
                    <a:spcPct val="150000"/>
                  </a:lnSpc>
                </a:pPr>
                <a:endParaRPr lang="en-US" altLang="zh-CN" sz="1100" dirty="0">
                  <a:latin typeface="Times New Roman" panose="02020603050405020304" pitchFamily="18" charset="0"/>
                  <a:cs typeface="Times New Roman" panose="02020603050405020304" pitchFamily="18" charset="0"/>
                </a:endParaRPr>
              </a:p>
              <a:p>
                <a:pPr lvl="2" eaLnBrk="1" hangingPunct="1">
                  <a:lnSpc>
                    <a:spcPct val="150000"/>
                  </a:lnSpc>
                </a:pPr>
                <a:endParaRPr lang="en-US" altLang="zh-CN" sz="1100" dirty="0">
                  <a:latin typeface="Times New Roman" panose="02020603050405020304" pitchFamily="18" charset="0"/>
                  <a:cs typeface="Times New Roman" panose="02020603050405020304" pitchFamily="18" charset="0"/>
                </a:endParaRPr>
              </a:p>
              <a:p>
                <a:pPr lvl="1" eaLnBrk="1" hangingPunct="1">
                  <a:lnSpc>
                    <a:spcPct val="150000"/>
                  </a:lnSpc>
                </a:pPr>
                <a:r>
                  <a:rPr lang="en-US" altLang="zh-CN" sz="1100" dirty="0">
                    <a:latin typeface="Times New Roman" panose="02020603050405020304" pitchFamily="18" charset="0"/>
                    <a:cs typeface="Times New Roman" panose="02020603050405020304" pitchFamily="18" charset="0"/>
                  </a:rPr>
                  <a:t>The marginal effect (in terms of economic) does not exist </a:t>
                </a:r>
              </a:p>
              <a:p>
                <a:pPr lvl="2" eaLnBrk="1" hangingPunct="1">
                  <a:lnSpc>
                    <a:spcPct val="150000"/>
                  </a:lnSpc>
                </a:pPr>
                <a14:m>
                  <m:oMath xmlns:m="http://schemas.openxmlformats.org/officeDocument/2006/math">
                    <m:r>
                      <a:rPr lang="en-US" altLang="zh-CN" sz="1100" i="1" smtClean="0">
                        <a:latin typeface="Cambria Math" panose="02040503050406030204" pitchFamily="18" charset="0"/>
                      </a:rPr>
                      <m:t>𝐸</m:t>
                    </m:r>
                    <m:d>
                      <m:dPr>
                        <m:ctrlPr>
                          <a:rPr lang="en-US" altLang="zh-CN" sz="1100" i="1" smtClean="0">
                            <a:latin typeface="Cambria Math" panose="02040503050406030204" pitchFamily="18" charset="0"/>
                          </a:rPr>
                        </m:ctrlPr>
                      </m:dPr>
                      <m:e>
                        <m:r>
                          <a:rPr lang="en-US" altLang="zh-CN" sz="1100" i="1">
                            <a:latin typeface="Cambria Math" panose="02040503050406030204" pitchFamily="18" charset="0"/>
                          </a:rPr>
                          <m:t>𝑌</m:t>
                        </m:r>
                      </m:e>
                      <m:e>
                        <m:r>
                          <a:rPr lang="en-US" altLang="zh-CN" sz="1100" i="1" smtClean="0">
                            <a:latin typeface="Cambria Math" panose="02040503050406030204" pitchFamily="18" charset="0"/>
                          </a:rPr>
                          <m:t>𝑋</m:t>
                        </m:r>
                      </m:e>
                    </m:d>
                    <m:r>
                      <a:rPr lang="en-US" altLang="zh-CN" sz="1100" i="1">
                        <a:latin typeface="Cambria Math" panose="02040503050406030204" pitchFamily="18" charset="0"/>
                      </a:rPr>
                      <m:t>=</m:t>
                    </m:r>
                    <m:r>
                      <a:rPr lang="en-US" altLang="zh-CN" sz="1100" i="1">
                        <a:latin typeface="Cambria Math" panose="02040503050406030204" pitchFamily="18" charset="0"/>
                      </a:rPr>
                      <m:t>𝑋</m:t>
                    </m:r>
                    <m:r>
                      <a:rPr lang="zh-CN" altLang="en-US" sz="1100" i="1">
                        <a:latin typeface="Cambria Math" panose="02040503050406030204" pitchFamily="18" charset="0"/>
                      </a:rPr>
                      <m:t>𝛽</m:t>
                    </m:r>
                    <m:r>
                      <a:rPr lang="en-US" altLang="zh-CN" sz="1100" i="1">
                        <a:latin typeface="Cambria Math" panose="02040503050406030204" pitchFamily="18" charset="0"/>
                      </a:rPr>
                      <m:t>+</m:t>
                    </m:r>
                    <m:r>
                      <a:rPr lang="en-US" altLang="zh-CN" sz="1100" i="1" smtClean="0">
                        <a:latin typeface="Cambria Math" panose="02040503050406030204" pitchFamily="18" charset="0"/>
                      </a:rPr>
                      <m:t>𝐸</m:t>
                    </m:r>
                    <m:d>
                      <m:dPr>
                        <m:ctrlPr>
                          <a:rPr lang="en-US" altLang="zh-CN" sz="1100" i="1" smtClean="0">
                            <a:latin typeface="Cambria Math" panose="02040503050406030204" pitchFamily="18" charset="0"/>
                          </a:rPr>
                        </m:ctrlPr>
                      </m:dPr>
                      <m:e>
                        <m:r>
                          <a:rPr lang="zh-CN" altLang="en-US" sz="1100" i="1">
                            <a:latin typeface="Cambria Math" panose="02040503050406030204" pitchFamily="18" charset="0"/>
                          </a:rPr>
                          <m:t>𝜀</m:t>
                        </m:r>
                      </m:e>
                      <m:e>
                        <m:r>
                          <a:rPr lang="en-US" altLang="zh-CN" sz="1100" i="1" smtClean="0">
                            <a:latin typeface="Cambria Math" panose="02040503050406030204" pitchFamily="18" charset="0"/>
                          </a:rPr>
                          <m:t>𝑋</m:t>
                        </m:r>
                      </m:e>
                    </m:d>
                    <m:r>
                      <a:rPr lang="en-US" altLang="zh-CN" sz="1100" i="1" smtClean="0">
                        <a:latin typeface="Cambria Math" panose="02040503050406030204" pitchFamily="18" charset="0"/>
                      </a:rPr>
                      <m:t>,  </m:t>
                    </m:r>
                    <m:f>
                      <m:fPr>
                        <m:ctrlPr>
                          <a:rPr lang="en-US" altLang="zh-CN" sz="1100" i="1" smtClean="0">
                            <a:latin typeface="Cambria Math" panose="02040503050406030204" pitchFamily="18" charset="0"/>
                          </a:rPr>
                        </m:ctrlPr>
                      </m:fPr>
                      <m:num>
                        <m:r>
                          <a:rPr lang="en-US" altLang="zh-CN" sz="1100" i="1" smtClean="0">
                            <a:latin typeface="Cambria Math" panose="02040503050406030204" pitchFamily="18" charset="0"/>
                          </a:rPr>
                          <m:t>𝜕</m:t>
                        </m:r>
                        <m:r>
                          <a:rPr lang="en-US" altLang="zh-CN" sz="1100" i="1" smtClean="0">
                            <a:latin typeface="Cambria Math" panose="02040503050406030204" pitchFamily="18" charset="0"/>
                          </a:rPr>
                          <m:t>𝐸</m:t>
                        </m:r>
                        <m:r>
                          <a:rPr lang="en-US" altLang="zh-CN" sz="1100" i="1" smtClean="0">
                            <a:latin typeface="Cambria Math" panose="02040503050406030204" pitchFamily="18" charset="0"/>
                          </a:rPr>
                          <m:t>(</m:t>
                        </m:r>
                        <m:r>
                          <a:rPr lang="en-US" altLang="zh-CN" sz="1100" i="1" smtClean="0">
                            <a:latin typeface="Cambria Math" panose="02040503050406030204" pitchFamily="18" charset="0"/>
                          </a:rPr>
                          <m:t>𝑌</m:t>
                        </m:r>
                        <m:r>
                          <a:rPr lang="en-US" altLang="zh-CN" sz="1100" i="1" smtClean="0">
                            <a:latin typeface="Cambria Math" panose="02040503050406030204" pitchFamily="18" charset="0"/>
                          </a:rPr>
                          <m:t>|</m:t>
                        </m:r>
                        <m:r>
                          <a:rPr lang="en-US" altLang="zh-CN" sz="1100" i="1" smtClean="0">
                            <a:latin typeface="Cambria Math" panose="02040503050406030204" pitchFamily="18" charset="0"/>
                          </a:rPr>
                          <m:t>𝑋</m:t>
                        </m:r>
                        <m:r>
                          <a:rPr lang="en-US" altLang="zh-CN" sz="1100" i="1" smtClean="0">
                            <a:latin typeface="Cambria Math" panose="02040503050406030204" pitchFamily="18" charset="0"/>
                          </a:rPr>
                          <m:t>)</m:t>
                        </m:r>
                      </m:num>
                      <m:den>
                        <m:r>
                          <a:rPr lang="en-US" altLang="zh-CN" sz="1100" i="1" smtClean="0">
                            <a:latin typeface="Cambria Math" panose="02040503050406030204" pitchFamily="18" charset="0"/>
                          </a:rPr>
                          <m:t>𝜕</m:t>
                        </m:r>
                        <m:r>
                          <a:rPr lang="en-US" altLang="zh-CN" sz="1100" i="1" smtClean="0">
                            <a:latin typeface="Cambria Math" panose="02040503050406030204" pitchFamily="18" charset="0"/>
                          </a:rPr>
                          <m:t>𝑋</m:t>
                        </m:r>
                      </m:den>
                    </m:f>
                    <m:r>
                      <a:rPr lang="en-US" altLang="zh-CN" sz="1100" i="1" smtClean="0">
                        <a:latin typeface="Cambria Math" panose="02040503050406030204" pitchFamily="18" charset="0"/>
                      </a:rPr>
                      <m:t>=</m:t>
                    </m:r>
                    <m:r>
                      <a:rPr lang="zh-CN" altLang="en-US" sz="1100" i="1">
                        <a:latin typeface="Cambria Math" panose="02040503050406030204" pitchFamily="18" charset="0"/>
                      </a:rPr>
                      <m:t>𝛽</m:t>
                    </m:r>
                    <m:r>
                      <a:rPr lang="en-US" altLang="zh-CN" sz="1100" i="1" smtClean="0">
                        <a:latin typeface="Cambria Math" panose="02040503050406030204" pitchFamily="18" charset="0"/>
                      </a:rPr>
                      <m:t>+</m:t>
                    </m:r>
                    <m:f>
                      <m:fPr>
                        <m:ctrlPr>
                          <a:rPr lang="en-US" altLang="zh-CN" sz="1100" i="1">
                            <a:latin typeface="Cambria Math" panose="02040503050406030204" pitchFamily="18" charset="0"/>
                          </a:rPr>
                        </m:ctrlPr>
                      </m:fPr>
                      <m:num>
                        <m:r>
                          <a:rPr lang="en-US" altLang="zh-CN" sz="1100" i="1">
                            <a:latin typeface="Cambria Math" panose="02040503050406030204" pitchFamily="18" charset="0"/>
                          </a:rPr>
                          <m:t>𝜕</m:t>
                        </m:r>
                        <m:r>
                          <a:rPr lang="en-US" altLang="zh-CN" sz="1100" i="1">
                            <a:latin typeface="Cambria Math" panose="02040503050406030204" pitchFamily="18" charset="0"/>
                          </a:rPr>
                          <m:t>𝐸</m:t>
                        </m:r>
                        <m:r>
                          <a:rPr lang="en-US" altLang="zh-CN" sz="1100" i="1">
                            <a:latin typeface="Cambria Math" panose="02040503050406030204" pitchFamily="18" charset="0"/>
                          </a:rPr>
                          <m:t>(</m:t>
                        </m:r>
                        <m:r>
                          <a:rPr lang="zh-CN" altLang="en-US" sz="1100" i="1" smtClean="0">
                            <a:latin typeface="Cambria Math" panose="02040503050406030204" pitchFamily="18" charset="0"/>
                          </a:rPr>
                          <m:t>𝜀</m:t>
                        </m:r>
                        <m:r>
                          <a:rPr lang="en-US" altLang="zh-CN" sz="1100" i="1">
                            <a:latin typeface="Cambria Math" panose="02040503050406030204" pitchFamily="18" charset="0"/>
                          </a:rPr>
                          <m:t>|</m:t>
                        </m:r>
                        <m:r>
                          <a:rPr lang="en-US" altLang="zh-CN" sz="1100" i="1">
                            <a:latin typeface="Cambria Math" panose="02040503050406030204" pitchFamily="18" charset="0"/>
                          </a:rPr>
                          <m:t>𝑋</m:t>
                        </m:r>
                        <m:r>
                          <a:rPr lang="en-US" altLang="zh-CN" sz="1100" i="1">
                            <a:latin typeface="Cambria Math" panose="02040503050406030204" pitchFamily="18" charset="0"/>
                          </a:rPr>
                          <m:t>)</m:t>
                        </m:r>
                      </m:num>
                      <m:den>
                        <m:r>
                          <a:rPr lang="en-US" altLang="zh-CN" sz="1100" i="1">
                            <a:latin typeface="Cambria Math" panose="02040503050406030204" pitchFamily="18" charset="0"/>
                          </a:rPr>
                          <m:t>𝜕</m:t>
                        </m:r>
                        <m:r>
                          <a:rPr lang="en-US" altLang="zh-CN" sz="1100" i="1">
                            <a:latin typeface="Cambria Math" panose="02040503050406030204" pitchFamily="18" charset="0"/>
                          </a:rPr>
                          <m:t>𝑋</m:t>
                        </m:r>
                      </m:den>
                    </m:f>
                  </m:oMath>
                </a14:m>
                <a:endParaRPr lang="en-US" altLang="zh-CN" sz="1100" dirty="0">
                  <a:latin typeface="Times New Roman" panose="02020603050405020304" pitchFamily="18" charset="0"/>
                  <a:cs typeface="Times New Roman" panose="02020603050405020304" pitchFamily="18" charset="0"/>
                </a:endParaRPr>
              </a:p>
              <a:p>
                <a:pPr lvl="2" eaLnBrk="1" hangingPunct="1">
                  <a:lnSpc>
                    <a:spcPct val="150000"/>
                  </a:lnSpc>
                </a:pPr>
                <a14:m>
                  <m:oMath xmlns:m="http://schemas.openxmlformats.org/officeDocument/2006/math">
                    <m:r>
                      <a:rPr lang="zh-CN" altLang="en-US" sz="1100" i="1">
                        <a:latin typeface="Cambria Math" panose="02040503050406030204" pitchFamily="18" charset="0"/>
                      </a:rPr>
                      <m:t>𝛽</m:t>
                    </m:r>
                    <m:r>
                      <a:rPr lang="zh-CN" altLang="en-US" sz="1100" i="1" smtClean="0">
                        <a:latin typeface="Cambria Math" panose="02040503050406030204" pitchFamily="18" charset="0"/>
                      </a:rPr>
                      <m:t>≠</m:t>
                    </m:r>
                    <m:f>
                      <m:fPr>
                        <m:ctrlPr>
                          <a:rPr lang="en-US" altLang="zh-CN" sz="1100" i="1">
                            <a:latin typeface="Cambria Math" panose="02040503050406030204" pitchFamily="18" charset="0"/>
                          </a:rPr>
                        </m:ctrlPr>
                      </m:fPr>
                      <m:num>
                        <m:r>
                          <a:rPr lang="en-US" altLang="zh-CN" sz="1100" i="1">
                            <a:latin typeface="Cambria Math" panose="02040503050406030204" pitchFamily="18" charset="0"/>
                          </a:rPr>
                          <m:t>𝜕</m:t>
                        </m:r>
                        <m:r>
                          <a:rPr lang="en-US" altLang="zh-CN" sz="1100" i="1">
                            <a:latin typeface="Cambria Math" panose="02040503050406030204" pitchFamily="18" charset="0"/>
                          </a:rPr>
                          <m:t>𝐸</m:t>
                        </m:r>
                        <m:r>
                          <a:rPr lang="en-US" altLang="zh-CN" sz="1100" i="1">
                            <a:latin typeface="Cambria Math" panose="02040503050406030204" pitchFamily="18" charset="0"/>
                          </a:rPr>
                          <m:t>(</m:t>
                        </m:r>
                        <m:r>
                          <a:rPr lang="en-US" altLang="zh-CN" sz="1100" i="1">
                            <a:latin typeface="Cambria Math" panose="02040503050406030204" pitchFamily="18" charset="0"/>
                          </a:rPr>
                          <m:t>𝑌</m:t>
                        </m:r>
                        <m:r>
                          <a:rPr lang="en-US" altLang="zh-CN" sz="1100" i="1">
                            <a:latin typeface="Cambria Math" panose="02040503050406030204" pitchFamily="18" charset="0"/>
                          </a:rPr>
                          <m:t>|</m:t>
                        </m:r>
                        <m:r>
                          <a:rPr lang="en-US" altLang="zh-CN" sz="1100" i="1">
                            <a:latin typeface="Cambria Math" panose="02040503050406030204" pitchFamily="18" charset="0"/>
                          </a:rPr>
                          <m:t>𝑋</m:t>
                        </m:r>
                        <m:r>
                          <a:rPr lang="en-US" altLang="zh-CN" sz="1100" i="1">
                            <a:latin typeface="Cambria Math" panose="02040503050406030204" pitchFamily="18" charset="0"/>
                          </a:rPr>
                          <m:t>)</m:t>
                        </m:r>
                      </m:num>
                      <m:den>
                        <m:r>
                          <a:rPr lang="en-US" altLang="zh-CN" sz="1100" i="1">
                            <a:latin typeface="Cambria Math" panose="02040503050406030204" pitchFamily="18" charset="0"/>
                          </a:rPr>
                          <m:t>𝜕</m:t>
                        </m:r>
                        <m:r>
                          <a:rPr lang="en-US" altLang="zh-CN" sz="1100" i="1">
                            <a:latin typeface="Cambria Math" panose="02040503050406030204" pitchFamily="18" charset="0"/>
                          </a:rPr>
                          <m:t>𝑋</m:t>
                        </m:r>
                      </m:den>
                    </m:f>
                  </m:oMath>
                </a14:m>
                <a:endParaRPr lang="en-US" altLang="zh-CN" sz="1100" dirty="0">
                  <a:latin typeface="Times New Roman" panose="02020603050405020304" pitchFamily="18" charset="0"/>
                  <a:cs typeface="Times New Roman" panose="02020603050405020304" pitchFamily="18" charset="0"/>
                </a:endParaRPr>
              </a:p>
            </p:txBody>
          </p:sp>
        </mc:Choice>
        <mc:Fallback xmlns="">
          <p:sp>
            <p:nvSpPr>
              <p:cNvPr id="4" name="Rectangle 3" descr="Rectangle: Click to edit Master text styles&#10;Second level&#10;Third level&#10;Fourth level&#10;Fifth level">
                <a:extLst>
                  <a:ext uri="{FF2B5EF4-FFF2-40B4-BE49-F238E27FC236}">
                    <a16:creationId xmlns:a16="http://schemas.microsoft.com/office/drawing/2014/main" id="{CD3EBCF7-4A06-45DF-BAB1-26D113F5488E}"/>
                  </a:ext>
                </a:extLst>
              </p:cNvPr>
              <p:cNvSpPr txBox="1">
                <a:spLocks noRot="1" noChangeAspect="1" noMove="1" noResize="1" noEditPoints="1" noAdjustHandles="1" noChangeArrowheads="1" noChangeShapeType="1" noTextEdit="1"/>
              </p:cNvSpPr>
              <p:nvPr/>
            </p:nvSpPr>
            <p:spPr bwMode="auto">
              <a:xfrm>
                <a:off x="581024" y="3581401"/>
                <a:ext cx="8562975" cy="1524000"/>
              </a:xfrm>
              <a:prstGeom prst="rect">
                <a:avLst/>
              </a:prstGeom>
              <a:blipFill>
                <a:blip r:embed="rId2"/>
                <a:stretch>
                  <a:fillRect t="-97600" b="-10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273014CE-6D8B-4ECD-9F2F-4D0899E5ABC3}"/>
              </a:ext>
            </a:extLst>
          </p:cNvPr>
          <p:cNvPicPr>
            <a:picLocks noChangeAspect="1"/>
          </p:cNvPicPr>
          <p:nvPr/>
        </p:nvPicPr>
        <p:blipFill>
          <a:blip r:embed="rId3"/>
          <a:stretch>
            <a:fillRect/>
          </a:stretch>
        </p:blipFill>
        <p:spPr>
          <a:xfrm>
            <a:off x="1295400" y="4648200"/>
            <a:ext cx="5486400" cy="632175"/>
          </a:xfrm>
          <a:prstGeom prst="rect">
            <a:avLst/>
          </a:prstGeom>
        </p:spPr>
      </p:pic>
    </p:spTree>
    <p:extLst>
      <p:ext uri="{BB962C8B-B14F-4D97-AF65-F5344CB8AC3E}">
        <p14:creationId xmlns:p14="http://schemas.microsoft.com/office/powerpoint/2010/main" val="45020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blinds(horizontal)">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blinds(horizontal)">
                                      <p:cBhvr>
                                        <p:cTn id="47" dur="5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blinds(horizontal)">
                                      <p:cBhvr>
                                        <p:cTn id="52" dur="500"/>
                                        <p:tgtEl>
                                          <p:spTgt spid="4">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A986218-8989-4DF6-8F9B-393D771755B8}"/>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4</a:t>
            </a:r>
            <a:r>
              <a:rPr lang="en-US" altLang="zh-CN" spc="-6" dirty="0">
                <a:latin typeface="Times New Roman"/>
                <a:cs typeface="Times New Roman"/>
              </a:rPr>
              <a:t>.2</a:t>
            </a:r>
            <a:r>
              <a:rPr lang="en-US" altLang="zh-CN" sz="2800" spc="-6" dirty="0">
                <a:latin typeface="Times New Roman"/>
                <a:cs typeface="Times New Roman"/>
              </a:rPr>
              <a:t> </a:t>
            </a:r>
            <a:r>
              <a:rPr lang="en-US" altLang="zh-CN" dirty="0">
                <a:latin typeface="Times New Roman" panose="02020603050405020304" pitchFamily="18" charset="0"/>
                <a:cs typeface="Times New Roman" panose="02020603050405020304" pitchFamily="18" charset="0"/>
              </a:rPr>
              <a:t>Two specification tests - </a:t>
            </a:r>
            <a:r>
              <a:rPr lang="en-US" altLang="zh-CN" dirty="0" err="1">
                <a:latin typeface="Times New Roman" panose="02020603050405020304" pitchFamily="18" charset="0"/>
                <a:cs typeface="Times New Roman" panose="02020603050405020304" pitchFamily="18" charset="0"/>
              </a:rPr>
              <a:t>OverID</a:t>
            </a:r>
            <a:endParaRPr lang="en-US" altLang="zh-CN" sz="2800" spc="-6" dirty="0">
              <a:latin typeface="Times New Roman"/>
              <a:cs typeface="Times New Roman"/>
            </a:endParaRPr>
          </a:p>
        </p:txBody>
      </p:sp>
      <p:sp>
        <p:nvSpPr>
          <p:cNvPr id="8" name="文本框 7">
            <a:extLst>
              <a:ext uri="{FF2B5EF4-FFF2-40B4-BE49-F238E27FC236}">
                <a16:creationId xmlns:a16="http://schemas.microsoft.com/office/drawing/2014/main" id="{AD899D68-3427-486D-A820-D40660954714}"/>
              </a:ext>
            </a:extLst>
          </p:cNvPr>
          <p:cNvSpPr txBox="1"/>
          <p:nvPr/>
        </p:nvSpPr>
        <p:spPr>
          <a:xfrm>
            <a:off x="533400" y="1412200"/>
            <a:ext cx="8610600" cy="4849404"/>
          </a:xfrm>
          <a:prstGeom prst="rect">
            <a:avLst/>
          </a:prstGeom>
          <a:noFill/>
        </p:spPr>
        <p:txBody>
          <a:bodyPr wrap="square">
            <a:spAutoFit/>
          </a:bodyPr>
          <a:lstStyle/>
          <a:p>
            <a:pPr algn="l" rtl="0">
              <a:lnSpc>
                <a:spcPct val="150000"/>
              </a:lnSpc>
            </a:pPr>
            <a:br>
              <a:rPr lang="en-US" altLang="zh-CN" sz="1600" b="0" i="0" dirty="0">
                <a:effectLst/>
                <a:latin typeface="Times New Roman" panose="02020603050405020304" pitchFamily="18" charset="0"/>
                <a:cs typeface="Times New Roman" panose="02020603050405020304" pitchFamily="18" charset="0"/>
              </a:rPr>
            </a:br>
            <a:endParaRPr lang="en-US" altLang="zh-CN" sz="1600" b="0" i="0" dirty="0">
              <a:effectLst/>
              <a:latin typeface="Times New Roman" panose="02020603050405020304" pitchFamily="18" charset="0"/>
              <a:cs typeface="Times New Roman" panose="02020603050405020304" pitchFamily="18" charset="0"/>
            </a:endParaRPr>
          </a:p>
          <a:p>
            <a:pPr marL="285750" indent="-285750" algn="l" rtl="0">
              <a:lnSpc>
                <a:spcPct val="150000"/>
              </a:lnSpc>
              <a:buFont typeface="Arial" panose="020B0604020202020204" pitchFamily="34" charset="0"/>
              <a:buChar char="•"/>
            </a:pPr>
            <a:r>
              <a:rPr lang="en-US" altLang="zh-CN" sz="1600" b="0" i="0" dirty="0">
                <a:solidFill>
                  <a:srgbClr val="333333"/>
                </a:solidFill>
                <a:effectLst/>
                <a:latin typeface="Times New Roman" panose="02020603050405020304" pitchFamily="18" charset="0"/>
                <a:cs typeface="Times New Roman" panose="02020603050405020304" pitchFamily="18" charset="0"/>
              </a:rPr>
              <a:t>As mentioned earlier, if we find multiple IV's for one endogenous variable, the best way is to use all these IV's through the 2SLS method.</a:t>
            </a:r>
          </a:p>
          <a:p>
            <a:pPr marL="742950" lvl="1" indent="-285750">
              <a:lnSpc>
                <a:spcPct val="150000"/>
              </a:lnSpc>
              <a:buFont typeface="Arial" panose="020B0604020202020204" pitchFamily="34" charset="0"/>
              <a:buChar char="•"/>
            </a:pPr>
            <a:r>
              <a:rPr lang="en-US" altLang="zh-CN" sz="1600" b="0" i="0" dirty="0">
                <a:solidFill>
                  <a:srgbClr val="333333"/>
                </a:solidFill>
                <a:effectLst/>
                <a:latin typeface="Times New Roman" panose="02020603050405020304" pitchFamily="18" charset="0"/>
                <a:cs typeface="Times New Roman" panose="02020603050405020304" pitchFamily="18" charset="0"/>
              </a:rPr>
              <a:t>Is it the more you use, the better?</a:t>
            </a:r>
          </a:p>
          <a:p>
            <a:pPr marL="742950" lvl="1" indent="-285750">
              <a:lnSpc>
                <a:spcPct val="150000"/>
              </a:lnSpc>
              <a:buFont typeface="Arial" panose="020B0604020202020204" pitchFamily="34" charset="0"/>
              <a:buChar char="•"/>
            </a:pPr>
            <a:r>
              <a:rPr lang="en-US" altLang="zh-CN" sz="1600" b="0" i="0" dirty="0">
                <a:solidFill>
                  <a:srgbClr val="333333"/>
                </a:solidFill>
                <a:effectLst/>
                <a:latin typeface="Times New Roman" panose="02020603050405020304" pitchFamily="18" charset="0"/>
                <a:cs typeface="Times New Roman" panose="02020603050405020304" pitchFamily="18" charset="0"/>
              </a:rPr>
              <a:t>If the newly added IV does not meet the standards for IV? Obviously, we should not add them if they do not satisfy the two standards (</a:t>
            </a:r>
            <a:r>
              <a:rPr lang="zh-CN" altLang="en-US" sz="1600" b="0" i="0" dirty="0">
                <a:solidFill>
                  <a:srgbClr val="333333"/>
                </a:solidFill>
                <a:effectLst/>
                <a:latin typeface="Times New Roman" panose="02020603050405020304" pitchFamily="18" charset="0"/>
                <a:cs typeface="Times New Roman" panose="02020603050405020304" pitchFamily="18" charset="0"/>
              </a:rPr>
              <a:t>相关性与外生性</a:t>
            </a:r>
            <a:r>
              <a:rPr lang="en-US" altLang="zh-CN" sz="1600" b="0" i="0" dirty="0">
                <a:solidFill>
                  <a:srgbClr val="333333"/>
                </a:solidFill>
                <a:effectLst/>
                <a:latin typeface="Times New Roman" panose="02020603050405020304" pitchFamily="18" charset="0"/>
                <a:cs typeface="Times New Roman" panose="02020603050405020304" pitchFamily="18" charset="0"/>
              </a:rPr>
              <a:t>).</a:t>
            </a:r>
          </a:p>
          <a:p>
            <a:pPr marL="285750" indent="-285750" algn="l" rtl="0">
              <a:lnSpc>
                <a:spcPct val="150000"/>
              </a:lnSpc>
              <a:buFont typeface="Arial" panose="020B0604020202020204" pitchFamily="34" charset="0"/>
              <a:buChar char="•"/>
            </a:pPr>
            <a:r>
              <a:rPr lang="en-US" altLang="zh-CN" sz="1600" b="0" i="0" dirty="0">
                <a:solidFill>
                  <a:srgbClr val="333333"/>
                </a:solidFill>
                <a:effectLst/>
                <a:latin typeface="Times New Roman" panose="02020603050405020304" pitchFamily="18" charset="0"/>
                <a:cs typeface="Times New Roman" panose="02020603050405020304" pitchFamily="18" charset="0"/>
              </a:rPr>
              <a:t>S</a:t>
            </a:r>
            <a:r>
              <a:rPr lang="en-US" altLang="zh-CN" sz="1600" dirty="0">
                <a:solidFill>
                  <a:srgbClr val="333333"/>
                </a:solidFill>
                <a:latin typeface="Times New Roman" panose="02020603050405020304" pitchFamily="18" charset="0"/>
                <a:cs typeface="Times New Roman" panose="02020603050405020304" pitchFamily="18" charset="0"/>
              </a:rPr>
              <a:t>o</a:t>
            </a:r>
            <a:r>
              <a:rPr lang="zh-CN" altLang="en-US" sz="1600" dirty="0">
                <a:solidFill>
                  <a:srgbClr val="333333"/>
                </a:solidFill>
                <a:latin typeface="Times New Roman" panose="02020603050405020304" pitchFamily="18" charset="0"/>
                <a:cs typeface="Times New Roman" panose="02020603050405020304" pitchFamily="18" charset="0"/>
              </a:rPr>
              <a:t> </a:t>
            </a:r>
            <a:r>
              <a:rPr lang="en-US" altLang="zh-CN" sz="1600" dirty="0">
                <a:solidFill>
                  <a:srgbClr val="333333"/>
                </a:solidFill>
                <a:latin typeface="Times New Roman" panose="02020603050405020304" pitchFamily="18" charset="0"/>
                <a:cs typeface="Times New Roman" panose="02020603050405020304" pitchFamily="18" charset="0"/>
              </a:rPr>
              <a:t>we</a:t>
            </a:r>
            <a:r>
              <a:rPr lang="zh-CN" altLang="en-US" sz="1600" dirty="0">
                <a:solidFill>
                  <a:srgbClr val="333333"/>
                </a:solidFill>
                <a:latin typeface="Times New Roman" panose="02020603050405020304" pitchFamily="18" charset="0"/>
                <a:cs typeface="Times New Roman" panose="02020603050405020304" pitchFamily="18" charset="0"/>
              </a:rPr>
              <a:t> </a:t>
            </a:r>
            <a:r>
              <a:rPr lang="en-US" altLang="zh-CN" sz="1600" b="0" i="0" dirty="0">
                <a:solidFill>
                  <a:srgbClr val="333333"/>
                </a:solidFill>
                <a:effectLst/>
                <a:latin typeface="Times New Roman" panose="02020603050405020304" pitchFamily="18" charset="0"/>
                <a:cs typeface="Times New Roman" panose="02020603050405020304" pitchFamily="18" charset="0"/>
              </a:rPr>
              <a:t>need a method to test the condition of multiple instrumental variables.</a:t>
            </a:r>
          </a:p>
          <a:p>
            <a:pPr marL="285750" indent="-285750">
              <a:lnSpc>
                <a:spcPct val="150000"/>
              </a:lnSpc>
              <a:buFont typeface="Arial" panose="020B0604020202020204" pitchFamily="34" charset="0"/>
              <a:buChar char="•"/>
            </a:pPr>
            <a:r>
              <a:rPr lang="en-US" altLang="zh-CN" sz="1600" dirty="0">
                <a:latin typeface="Times New Roman" panose="02020603050405020304" pitchFamily="18" charset="0"/>
                <a:ea typeface="宋体" charset="-122"/>
                <a:cs typeface="Times New Roman" panose="02020603050405020304" pitchFamily="18" charset="0"/>
              </a:rPr>
              <a:t>If we have two instruments, it is possible to see if the second instrument is correlated with the error</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ea typeface="宋体" charset="-122"/>
                <a:cs typeface="Times New Roman" panose="02020603050405020304" pitchFamily="18" charset="0"/>
              </a:rPr>
              <a:t>Run </a:t>
            </a:r>
            <a:r>
              <a:rPr lang="en-US" altLang="zh-CN" sz="1600" dirty="0" err="1">
                <a:latin typeface="Times New Roman" panose="02020603050405020304" pitchFamily="18" charset="0"/>
                <a:ea typeface="宋体" charset="-122"/>
                <a:cs typeface="Times New Roman" panose="02020603050405020304" pitchFamily="18" charset="0"/>
              </a:rPr>
              <a:t>ivreg</a:t>
            </a:r>
            <a:r>
              <a:rPr lang="en-US" altLang="zh-CN" sz="1600" dirty="0">
                <a:latin typeface="Times New Roman" panose="02020603050405020304" pitchFamily="18" charset="0"/>
                <a:ea typeface="宋体" charset="-122"/>
                <a:cs typeface="Times New Roman" panose="02020603050405020304" pitchFamily="18" charset="0"/>
              </a:rPr>
              <a:t> using the first IV, and save the error</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ea typeface="宋体" charset="-122"/>
                <a:cs typeface="Times New Roman" panose="02020603050405020304" pitchFamily="18" charset="0"/>
              </a:rPr>
              <a:t>Run regression of second IV on the error</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ea typeface="宋体" charset="-122"/>
                <a:cs typeface="Times New Roman" panose="02020603050405020304" pitchFamily="18" charset="0"/>
              </a:rPr>
              <a:t>If 2</a:t>
            </a:r>
            <a:r>
              <a:rPr lang="en-US" altLang="zh-CN" sz="1600" baseline="30000" dirty="0">
                <a:latin typeface="Times New Roman" panose="02020603050405020304" pitchFamily="18" charset="0"/>
                <a:ea typeface="宋体" charset="-122"/>
                <a:cs typeface="Times New Roman" panose="02020603050405020304" pitchFamily="18" charset="0"/>
              </a:rPr>
              <a:t>nd</a:t>
            </a:r>
            <a:r>
              <a:rPr lang="en-US" altLang="zh-CN" sz="1600" dirty="0">
                <a:latin typeface="Times New Roman" panose="02020603050405020304" pitchFamily="18" charset="0"/>
                <a:ea typeface="宋体" charset="-122"/>
                <a:cs typeface="Times New Roman" panose="02020603050405020304" pitchFamily="18" charset="0"/>
              </a:rPr>
              <a:t> IV is valid, it should not be significant in the second regression</a:t>
            </a:r>
          </a:p>
          <a:p>
            <a:pPr marL="285750" indent="-285750" algn="l" rtl="0">
              <a:lnSpc>
                <a:spcPct val="150000"/>
              </a:lnSpc>
              <a:buFont typeface="Arial" panose="020B0604020202020204" pitchFamily="34" charset="0"/>
              <a:buChar char="•"/>
            </a:pPr>
            <a:endParaRPr lang="en-US" altLang="zh-CN" sz="16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540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A986218-8989-4DF6-8F9B-393D771755B8}"/>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4</a:t>
            </a:r>
            <a:r>
              <a:rPr lang="en-US" altLang="zh-CN" spc="-6" dirty="0">
                <a:latin typeface="Times New Roman"/>
                <a:cs typeface="Times New Roman"/>
              </a:rPr>
              <a:t>.2</a:t>
            </a:r>
            <a:r>
              <a:rPr lang="en-US" altLang="zh-CN" sz="2800" spc="-6" dirty="0">
                <a:latin typeface="Times New Roman"/>
                <a:cs typeface="Times New Roman"/>
              </a:rPr>
              <a:t> </a:t>
            </a:r>
            <a:r>
              <a:rPr lang="en-US" altLang="zh-CN" dirty="0">
                <a:latin typeface="Times New Roman" panose="02020603050405020304" pitchFamily="18" charset="0"/>
                <a:cs typeface="Times New Roman" panose="02020603050405020304" pitchFamily="18" charset="0"/>
              </a:rPr>
              <a:t>Two specification tests - </a:t>
            </a:r>
            <a:r>
              <a:rPr lang="en-US" altLang="zh-CN" dirty="0" err="1">
                <a:latin typeface="Times New Roman" panose="02020603050405020304" pitchFamily="18" charset="0"/>
                <a:cs typeface="Times New Roman" panose="02020603050405020304" pitchFamily="18" charset="0"/>
              </a:rPr>
              <a:t>OverID</a:t>
            </a:r>
            <a:endParaRPr lang="en-US" altLang="zh-CN" sz="2800" spc="-6" dirty="0">
              <a:latin typeface="Times New Roman"/>
              <a:cs typeface="Times New Roman"/>
            </a:endParaRPr>
          </a:p>
        </p:txBody>
      </p:sp>
      <p:sp>
        <p:nvSpPr>
          <p:cNvPr id="5" name="Rectangle 3" descr="Rectangle: Click to edit Master text styles&#10;Second level&#10;Third level&#10;Fourth level&#10;Fifth level">
            <a:extLst>
              <a:ext uri="{FF2B5EF4-FFF2-40B4-BE49-F238E27FC236}">
                <a16:creationId xmlns:a16="http://schemas.microsoft.com/office/drawing/2014/main" id="{FF445AE7-FD86-4469-9343-26A566F53178}"/>
              </a:ext>
            </a:extLst>
          </p:cNvPr>
          <p:cNvSpPr txBox="1">
            <a:spLocks noChangeArrowheads="1"/>
          </p:cNvSpPr>
          <p:nvPr/>
        </p:nvSpPr>
        <p:spPr bwMode="auto">
          <a:xfrm>
            <a:off x="457200" y="1371600"/>
            <a:ext cx="8229600" cy="569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r>
              <a:rPr lang="en-US" altLang="zh-CN" sz="1400" dirty="0">
                <a:latin typeface="Times New Roman" panose="02020603050405020304" pitchFamily="18" charset="0"/>
                <a:ea typeface="宋体" charset="-122"/>
                <a:cs typeface="Times New Roman" panose="02020603050405020304" pitchFamily="18" charset="0"/>
              </a:rPr>
              <a:t>The </a:t>
            </a:r>
            <a:r>
              <a:rPr lang="en-US" altLang="zh-CN" sz="1400" dirty="0" err="1">
                <a:latin typeface="Times New Roman" panose="02020603050405020304" pitchFamily="18" charset="0"/>
                <a:ea typeface="宋体" charset="-122"/>
                <a:cs typeface="Times New Roman" panose="02020603050405020304" pitchFamily="18" charset="0"/>
              </a:rPr>
              <a:t>OverID</a:t>
            </a:r>
            <a:r>
              <a:rPr lang="en-US" altLang="zh-CN" sz="1400" dirty="0">
                <a:latin typeface="Times New Roman" panose="02020603050405020304" pitchFamily="18" charset="0"/>
                <a:ea typeface="宋体" charset="-122"/>
                <a:cs typeface="Times New Roman" panose="02020603050405020304" pitchFamily="18" charset="0"/>
              </a:rPr>
              <a:t> Test in general (</a:t>
            </a:r>
            <a:r>
              <a:rPr lang="en-US" altLang="zh-CN" sz="1400" dirty="0" err="1">
                <a:latin typeface="Times New Roman" panose="02020603050405020304" pitchFamily="18" charset="0"/>
                <a:ea typeface="宋体" charset="-122"/>
                <a:cs typeface="Times New Roman" panose="02020603050405020304" pitchFamily="18" charset="0"/>
              </a:rPr>
              <a:t>Sargan</a:t>
            </a:r>
            <a:r>
              <a:rPr lang="en-US" altLang="zh-CN" sz="1400" dirty="0">
                <a:latin typeface="Times New Roman" panose="02020603050405020304" pitchFamily="18" charset="0"/>
                <a:ea typeface="宋体" charset="-122"/>
                <a:cs typeface="Times New Roman" panose="02020603050405020304" pitchFamily="18" charset="0"/>
              </a:rPr>
              <a:t> tests)</a:t>
            </a: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Estimate the structural model using IV and obtain the residuals</a:t>
            </a: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Regress the residuals on all the exogenous variables and obtain the </a:t>
            </a:r>
            <a:r>
              <a:rPr lang="en-US" altLang="zh-CN" sz="1400" i="1" dirty="0">
                <a:latin typeface="Times New Roman" panose="02020603050405020304" pitchFamily="18" charset="0"/>
                <a:ea typeface="宋体" charset="-122"/>
                <a:cs typeface="Times New Roman" panose="02020603050405020304" pitchFamily="18" charset="0"/>
              </a:rPr>
              <a:t>R</a:t>
            </a:r>
            <a:r>
              <a:rPr lang="en-US" altLang="zh-CN" sz="1400" i="1" baseline="30000" dirty="0">
                <a:latin typeface="Times New Roman" panose="02020603050405020304" pitchFamily="18" charset="0"/>
                <a:ea typeface="宋体" charset="-122"/>
                <a:cs typeface="Times New Roman" panose="02020603050405020304" pitchFamily="18" charset="0"/>
              </a:rPr>
              <a:t>2</a:t>
            </a:r>
            <a:r>
              <a:rPr lang="en-US" altLang="zh-CN" sz="1400" dirty="0">
                <a:latin typeface="Times New Roman" panose="02020603050405020304" pitchFamily="18" charset="0"/>
                <a:ea typeface="宋体" charset="-122"/>
                <a:cs typeface="Times New Roman" panose="02020603050405020304" pitchFamily="18" charset="0"/>
              </a:rPr>
              <a:t> to form </a:t>
            </a:r>
            <a:r>
              <a:rPr lang="en-US" altLang="zh-CN" sz="1400" i="1" dirty="0">
                <a:latin typeface="Times New Roman" panose="02020603050405020304" pitchFamily="18" charset="0"/>
                <a:ea typeface="宋体" charset="-122"/>
                <a:cs typeface="Times New Roman" panose="02020603050405020304" pitchFamily="18" charset="0"/>
              </a:rPr>
              <a:t>nR</a:t>
            </a:r>
            <a:r>
              <a:rPr lang="en-US" altLang="zh-CN" sz="1400" i="1" baseline="30000" dirty="0">
                <a:latin typeface="Times New Roman" panose="02020603050405020304" pitchFamily="18" charset="0"/>
                <a:ea typeface="宋体" charset="-122"/>
                <a:cs typeface="Times New Roman" panose="02020603050405020304" pitchFamily="18" charset="0"/>
              </a:rPr>
              <a:t>2</a:t>
            </a:r>
            <a:endParaRPr lang="en-US" altLang="zh-CN" sz="1400" i="1" dirty="0">
              <a:latin typeface="Times New Roman" panose="02020603050405020304" pitchFamily="18" charset="0"/>
              <a:ea typeface="宋体" charset="-122"/>
              <a:cs typeface="Times New Roman" panose="02020603050405020304" pitchFamily="18" charset="0"/>
            </a:endParaRP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Under the null that all instruments are uncorrelated with the error, LM ~ c</a:t>
            </a:r>
            <a:r>
              <a:rPr lang="en-US" altLang="zh-CN" sz="1400" baseline="-25000" dirty="0">
                <a:latin typeface="Times New Roman" panose="02020603050405020304" pitchFamily="18" charset="0"/>
                <a:ea typeface="宋体" charset="-122"/>
                <a:cs typeface="Times New Roman" panose="02020603050405020304" pitchFamily="18" charset="0"/>
              </a:rPr>
              <a:t>q</a:t>
            </a:r>
            <a:r>
              <a:rPr lang="en-US" altLang="zh-CN" sz="1400" baseline="30000" dirty="0">
                <a:latin typeface="Times New Roman" panose="02020603050405020304" pitchFamily="18" charset="0"/>
                <a:ea typeface="宋体" charset="-122"/>
                <a:cs typeface="Times New Roman" panose="02020603050405020304" pitchFamily="18" charset="0"/>
              </a:rPr>
              <a:t>2</a:t>
            </a:r>
            <a:r>
              <a:rPr lang="en-US" altLang="zh-CN" sz="1400" dirty="0">
                <a:latin typeface="Times New Roman" panose="02020603050405020304" pitchFamily="18" charset="0"/>
                <a:ea typeface="宋体" charset="-122"/>
                <a:cs typeface="Times New Roman" panose="02020603050405020304" pitchFamily="18" charset="0"/>
              </a:rPr>
              <a:t> where </a:t>
            </a:r>
            <a:r>
              <a:rPr lang="en-US" altLang="zh-CN" sz="1400" i="1" dirty="0">
                <a:latin typeface="Times New Roman" panose="02020603050405020304" pitchFamily="18" charset="0"/>
                <a:ea typeface="宋体" charset="-122"/>
                <a:cs typeface="Times New Roman" panose="02020603050405020304" pitchFamily="18" charset="0"/>
              </a:rPr>
              <a:t>q</a:t>
            </a:r>
            <a:r>
              <a:rPr lang="en-US" altLang="zh-CN" sz="1400" dirty="0">
                <a:latin typeface="Times New Roman" panose="02020603050405020304" pitchFamily="18" charset="0"/>
                <a:ea typeface="宋体" charset="-122"/>
                <a:cs typeface="Times New Roman" panose="02020603050405020304" pitchFamily="18" charset="0"/>
              </a:rPr>
              <a:t> is the number of extra instruments (# of IV’s - # of endogenous variables)</a:t>
            </a:r>
          </a:p>
          <a:p>
            <a:pPr eaLnBrk="1" hangingPunct="1"/>
            <a:r>
              <a:rPr lang="en-US" altLang="zh-CN" sz="1400" dirty="0">
                <a:latin typeface="Times New Roman" panose="02020603050405020304" pitchFamily="18" charset="0"/>
                <a:ea typeface="宋体" charset="-122"/>
                <a:cs typeface="Times New Roman" panose="02020603050405020304" pitchFamily="18" charset="0"/>
              </a:rPr>
              <a:t>How to use </a:t>
            </a:r>
            <a:r>
              <a:rPr lang="en-US" altLang="zh-CN" sz="1400" dirty="0" err="1">
                <a:latin typeface="Times New Roman" panose="02020603050405020304" pitchFamily="18" charset="0"/>
                <a:ea typeface="宋体" charset="-122"/>
                <a:cs typeface="Times New Roman" panose="02020603050405020304" pitchFamily="18" charset="0"/>
              </a:rPr>
              <a:t>OverID</a:t>
            </a:r>
            <a:r>
              <a:rPr lang="en-US" altLang="zh-CN" sz="1400" dirty="0">
                <a:latin typeface="Times New Roman" panose="02020603050405020304" pitchFamily="18" charset="0"/>
                <a:ea typeface="宋体" charset="-122"/>
                <a:cs typeface="Times New Roman" panose="02020603050405020304" pitchFamily="18" charset="0"/>
              </a:rPr>
              <a:t> test?</a:t>
            </a: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the tests assume that at least one IV is valid</a:t>
            </a:r>
          </a:p>
          <a:p>
            <a:pPr lvl="2" eaLnBrk="1" hangingPunct="1"/>
            <a:r>
              <a:rPr lang="en-US" altLang="zh-CN" dirty="0">
                <a:latin typeface="Times New Roman" panose="02020603050405020304" pitchFamily="18" charset="0"/>
                <a:ea typeface="宋体" charset="-122"/>
                <a:cs typeface="Times New Roman" panose="02020603050405020304" pitchFamily="18" charset="0"/>
              </a:rPr>
              <a:t>unfortunately this assumption cannot be tested</a:t>
            </a: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Such tests can be used in the following two cases.</a:t>
            </a:r>
            <a:r>
              <a:rPr lang="zh-CN" altLang="en-US" sz="1400" dirty="0">
                <a:latin typeface="Times New Roman" panose="02020603050405020304" pitchFamily="18" charset="0"/>
                <a:ea typeface="宋体" charset="-122"/>
                <a:cs typeface="Times New Roman" panose="02020603050405020304" pitchFamily="18" charset="0"/>
              </a:rPr>
              <a:t>：</a:t>
            </a:r>
            <a:endParaRPr lang="en-US" altLang="zh-CN" sz="1400" dirty="0">
              <a:latin typeface="Times New Roman" panose="02020603050405020304" pitchFamily="18" charset="0"/>
              <a:ea typeface="宋体" charset="-122"/>
              <a:cs typeface="Times New Roman" panose="02020603050405020304" pitchFamily="18" charset="0"/>
            </a:endParaRPr>
          </a:p>
          <a:p>
            <a:pPr lvl="2" eaLnBrk="1" hangingPunct="1"/>
            <a:r>
              <a:rPr lang="en-US" altLang="zh-CN" dirty="0">
                <a:latin typeface="Times New Roman" panose="02020603050405020304" pitchFamily="18" charset="0"/>
                <a:ea typeface="宋体" charset="-122"/>
                <a:cs typeface="Times New Roman" panose="02020603050405020304" pitchFamily="18" charset="0"/>
              </a:rPr>
              <a:t>Adding more IVs</a:t>
            </a:r>
            <a:r>
              <a:rPr lang="zh-CN" altLang="en-US" dirty="0">
                <a:latin typeface="Times New Roman" panose="02020603050405020304" pitchFamily="18" charset="0"/>
                <a:ea typeface="宋体" charset="-122"/>
                <a:cs typeface="Times New Roman" panose="02020603050405020304" pitchFamily="18" charset="0"/>
              </a:rPr>
              <a:t>？</a:t>
            </a:r>
            <a:r>
              <a:rPr lang="en-US" altLang="zh-CN" sz="1400" dirty="0">
                <a:latin typeface="Times New Roman" panose="02020603050405020304" pitchFamily="18" charset="0"/>
                <a:ea typeface="宋体" charset="-122"/>
                <a:cs typeface="Times New Roman" panose="02020603050405020304" pitchFamily="18" charset="0"/>
              </a:rPr>
              <a:t>Bound, Jaeger and Baker (1995) </a:t>
            </a:r>
            <a:r>
              <a:rPr lang="en-US" altLang="zh-CN" dirty="0">
                <a:latin typeface="Times New Roman" panose="02020603050405020304" pitchFamily="18" charset="0"/>
                <a:ea typeface="宋体" charset="-122"/>
                <a:cs typeface="Times New Roman" panose="02020603050405020304" pitchFamily="18" charset="0"/>
              </a:rPr>
              <a:t>find that </a:t>
            </a:r>
            <a:r>
              <a:rPr lang="en-US" altLang="zh-CN" sz="1400" dirty="0">
                <a:latin typeface="Times New Roman" panose="02020603050405020304" pitchFamily="18" charset="0"/>
                <a:ea typeface="宋体" charset="-122"/>
                <a:cs typeface="Times New Roman" panose="02020603050405020304" pitchFamily="18" charset="0"/>
              </a:rPr>
              <a:t>Angrist and Krueger (1991) used too many IVs</a:t>
            </a:r>
          </a:p>
          <a:p>
            <a:pPr lvl="2" eaLnBrk="1" hangingPunct="1"/>
            <a:r>
              <a:rPr lang="en-US" altLang="zh-CN" dirty="0">
                <a:latin typeface="Times New Roman" panose="02020603050405020304" pitchFamily="18" charset="0"/>
                <a:ea typeface="宋体" charset="-122"/>
                <a:cs typeface="Times New Roman" panose="02020603050405020304" pitchFamily="18" charset="0"/>
              </a:rPr>
              <a:t>Excluding IV?</a:t>
            </a:r>
            <a:r>
              <a:rPr lang="zh-CN" altLang="en-US" dirty="0">
                <a:latin typeface="Times New Roman" panose="02020603050405020304" pitchFamily="18" charset="0"/>
                <a:ea typeface="宋体" charset="-122"/>
                <a:cs typeface="Times New Roman" panose="02020603050405020304" pitchFamily="18" charset="0"/>
              </a:rPr>
              <a:t> </a:t>
            </a:r>
            <a:r>
              <a:rPr lang="en-US" altLang="zh-CN" dirty="0">
                <a:latin typeface="Times New Roman" panose="02020603050405020304" pitchFamily="18" charset="0"/>
                <a:ea typeface="宋体" charset="-122"/>
                <a:cs typeface="Times New Roman" panose="02020603050405020304" pitchFamily="18" charset="0"/>
              </a:rPr>
              <a:t>If the second IV isn’t valid, we may also doubt the first one</a:t>
            </a:r>
          </a:p>
          <a:p>
            <a:pPr lvl="1" eaLnBrk="1" hangingPunct="1"/>
            <a:endParaRPr lang="en-US" altLang="zh-CN" sz="1400" i="1" baseline="30000" dirty="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279374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linds(horizont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linds(horizont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linds(horizontal)">
                                      <p:cBhvr>
                                        <p:cTn id="47" dur="500"/>
                                        <p:tgtEl>
                                          <p:spTgt spid="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blinds(horizontal)">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A986218-8989-4DF6-8F9B-393D771755B8}"/>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4</a:t>
            </a:r>
            <a:r>
              <a:rPr lang="en-US" altLang="zh-CN" spc="-6" dirty="0">
                <a:latin typeface="Times New Roman"/>
                <a:cs typeface="Times New Roman"/>
              </a:rPr>
              <a:t>.2</a:t>
            </a:r>
            <a:r>
              <a:rPr lang="en-US" altLang="zh-CN" sz="2800" spc="-6" dirty="0">
                <a:latin typeface="Times New Roman"/>
                <a:cs typeface="Times New Roman"/>
              </a:rPr>
              <a:t> </a:t>
            </a:r>
            <a:r>
              <a:rPr lang="en-US" altLang="zh-CN" dirty="0">
                <a:latin typeface="Times New Roman" panose="02020603050405020304" pitchFamily="18" charset="0"/>
                <a:cs typeface="Times New Roman" panose="02020603050405020304" pitchFamily="18" charset="0"/>
              </a:rPr>
              <a:t>Two specification tests - </a:t>
            </a:r>
            <a:r>
              <a:rPr lang="en-US" altLang="zh-CN" dirty="0" err="1">
                <a:latin typeface="Times New Roman" panose="02020603050405020304" pitchFamily="18" charset="0"/>
                <a:cs typeface="Times New Roman" panose="02020603050405020304" pitchFamily="18" charset="0"/>
              </a:rPr>
              <a:t>Sargan</a:t>
            </a:r>
            <a:endParaRPr lang="en-US" altLang="zh-CN" sz="2800" spc="-6" dirty="0">
              <a:latin typeface="Times New Roman"/>
              <a:cs typeface="Times New Roman"/>
            </a:endParaRPr>
          </a:p>
        </p:txBody>
      </p:sp>
      <p:pic>
        <p:nvPicPr>
          <p:cNvPr id="3" name="图片 2">
            <a:extLst>
              <a:ext uri="{FF2B5EF4-FFF2-40B4-BE49-F238E27FC236}">
                <a16:creationId xmlns:a16="http://schemas.microsoft.com/office/drawing/2014/main" id="{A2CF393A-FFFD-498F-9CCE-DC274C1A2D43}"/>
              </a:ext>
            </a:extLst>
          </p:cNvPr>
          <p:cNvPicPr>
            <a:picLocks noChangeAspect="1"/>
          </p:cNvPicPr>
          <p:nvPr/>
        </p:nvPicPr>
        <p:blipFill>
          <a:blip r:embed="rId2"/>
          <a:stretch>
            <a:fillRect/>
          </a:stretch>
        </p:blipFill>
        <p:spPr>
          <a:xfrm>
            <a:off x="1371600" y="2133600"/>
            <a:ext cx="6196012" cy="4394011"/>
          </a:xfrm>
          <a:prstGeom prst="rect">
            <a:avLst/>
          </a:prstGeom>
        </p:spPr>
      </p:pic>
    </p:spTree>
    <p:extLst>
      <p:ext uri="{BB962C8B-B14F-4D97-AF65-F5344CB8AC3E}">
        <p14:creationId xmlns:p14="http://schemas.microsoft.com/office/powerpoint/2010/main" val="2263977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A986218-8989-4DF6-8F9B-393D771755B8}"/>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4</a:t>
            </a:r>
            <a:r>
              <a:rPr lang="en-US" altLang="zh-CN" spc="-6" dirty="0">
                <a:latin typeface="Times New Roman"/>
                <a:cs typeface="Times New Roman"/>
              </a:rPr>
              <a:t>.2</a:t>
            </a:r>
            <a:r>
              <a:rPr lang="en-US" altLang="zh-CN" sz="2800" spc="-6" dirty="0">
                <a:latin typeface="Times New Roman"/>
                <a:cs typeface="Times New Roman"/>
              </a:rPr>
              <a:t> </a:t>
            </a:r>
            <a:r>
              <a:rPr lang="en-US" altLang="zh-CN" dirty="0">
                <a:latin typeface="Times New Roman" panose="02020603050405020304" pitchFamily="18" charset="0"/>
                <a:cs typeface="Times New Roman" panose="02020603050405020304" pitchFamily="18" charset="0"/>
              </a:rPr>
              <a:t>Two specification tests</a:t>
            </a:r>
            <a:endParaRPr lang="en-US" altLang="zh-CN" sz="2800" spc="-6" dirty="0">
              <a:latin typeface="Times New Roman"/>
              <a:cs typeface="Times New Roman"/>
            </a:endParaRPr>
          </a:p>
        </p:txBody>
      </p:sp>
      <p:sp>
        <p:nvSpPr>
          <p:cNvPr id="6" name="Rectangle 2">
            <a:extLst>
              <a:ext uri="{FF2B5EF4-FFF2-40B4-BE49-F238E27FC236}">
                <a16:creationId xmlns:a16="http://schemas.microsoft.com/office/drawing/2014/main" id="{4477D223-F410-44FC-96C0-465F51A411C0}"/>
              </a:ext>
            </a:extLst>
          </p:cNvPr>
          <p:cNvSpPr txBox="1">
            <a:spLocks noChangeArrowheads="1"/>
          </p:cNvSpPr>
          <p:nvPr/>
        </p:nvSpPr>
        <p:spPr bwMode="auto">
          <a:xfrm>
            <a:off x="609600" y="1082467"/>
            <a:ext cx="82296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r>
              <a:rPr lang="en-US" altLang="zh-CN" sz="1600" dirty="0">
                <a:latin typeface="Times New Roman" panose="02020603050405020304" pitchFamily="18" charset="0"/>
                <a:ea typeface="宋体" charset="-122"/>
                <a:cs typeface="Times New Roman" panose="02020603050405020304" pitchFamily="18" charset="0"/>
              </a:rPr>
              <a:t>When testing instrument validity (</a:t>
            </a:r>
            <a:r>
              <a:rPr lang="en-US" altLang="zh-CN" sz="1600" dirty="0" err="1">
                <a:solidFill>
                  <a:srgbClr val="FF3300"/>
                </a:solidFill>
                <a:latin typeface="Times New Roman" panose="02020603050405020304" pitchFamily="18" charset="0"/>
                <a:ea typeface="宋体" charset="-122"/>
                <a:cs typeface="Times New Roman" panose="02020603050405020304" pitchFamily="18" charset="0"/>
              </a:rPr>
              <a:t>overid</a:t>
            </a:r>
            <a:r>
              <a:rPr lang="en-US" altLang="zh-CN" sz="1600" dirty="0">
                <a:latin typeface="Times New Roman" panose="02020603050405020304" pitchFamily="18" charset="0"/>
                <a:ea typeface="宋体" charset="-122"/>
                <a:cs typeface="Times New Roman" panose="02020603050405020304" pitchFamily="18" charset="0"/>
              </a:rPr>
              <a:t>) and endogeneity bias (</a:t>
            </a:r>
            <a:r>
              <a:rPr lang="en-US" altLang="zh-CN" sz="1600" dirty="0" err="1">
                <a:solidFill>
                  <a:srgbClr val="FF3300"/>
                </a:solidFill>
                <a:latin typeface="Times New Roman" panose="02020603050405020304" pitchFamily="18" charset="0"/>
                <a:ea typeface="宋体" charset="-122"/>
                <a:cs typeface="Times New Roman" panose="02020603050405020304" pitchFamily="18" charset="0"/>
              </a:rPr>
              <a:t>ivendog</a:t>
            </a:r>
            <a:r>
              <a:rPr lang="en-US" altLang="zh-CN" sz="1600" dirty="0">
                <a:latin typeface="Times New Roman" panose="02020603050405020304" pitchFamily="18" charset="0"/>
                <a:ea typeface="宋体" charset="-122"/>
                <a:cs typeface="Times New Roman" panose="02020603050405020304" pitchFamily="18" charset="0"/>
              </a:rPr>
              <a:t>), it is important to consider your sample size:</a:t>
            </a:r>
          </a:p>
          <a:p>
            <a:pPr lvl="1" eaLnBrk="1" hangingPunct="1"/>
            <a:r>
              <a:rPr lang="en-US" altLang="zh-CN" dirty="0">
                <a:latin typeface="Times New Roman" panose="02020603050405020304" pitchFamily="18" charset="0"/>
                <a:ea typeface="宋体" charset="-122"/>
                <a:cs typeface="Times New Roman" panose="02020603050405020304" pitchFamily="18" charset="0"/>
              </a:rPr>
              <a:t>in large samples, the tests may reject a null hypothesis that is “nearly true”. </a:t>
            </a:r>
          </a:p>
          <a:p>
            <a:pPr lvl="2" eaLnBrk="1" hangingPunct="1"/>
            <a:r>
              <a:rPr lang="en-US" altLang="zh-CN" sz="1600" dirty="0">
                <a:latin typeface="Times New Roman" panose="02020603050405020304" pitchFamily="18" charset="0"/>
                <a:ea typeface="隶书" pitchFamily="49" charset="-122"/>
                <a:cs typeface="Times New Roman" panose="02020603050405020304" pitchFamily="18" charset="0"/>
              </a:rPr>
              <a:t>“over significant” also exists in OLS</a:t>
            </a:r>
          </a:p>
          <a:p>
            <a:pPr lvl="1" eaLnBrk="1" hangingPunct="1"/>
            <a:r>
              <a:rPr lang="en-US" altLang="zh-CN" dirty="0">
                <a:latin typeface="Times New Roman" panose="02020603050405020304" pitchFamily="18" charset="0"/>
                <a:ea typeface="宋体" charset="-122"/>
                <a:cs typeface="Times New Roman" panose="02020603050405020304" pitchFamily="18" charset="0"/>
              </a:rPr>
              <a:t>in small samples, the tests may fail to reject a null hypothesis that is “very false”.</a:t>
            </a:r>
          </a:p>
          <a:p>
            <a:pPr lvl="1" eaLnBrk="1" hangingPunct="1"/>
            <a:r>
              <a:rPr lang="en-US" altLang="zh-CN" b="1" dirty="0">
                <a:solidFill>
                  <a:srgbClr val="FF0000"/>
                </a:solidFill>
                <a:latin typeface="Times New Roman" panose="02020603050405020304" pitchFamily="18" charset="0"/>
                <a:ea typeface="宋体" charset="-122"/>
                <a:cs typeface="Times New Roman" panose="02020603050405020304" pitchFamily="18" charset="0"/>
              </a:rPr>
              <a:t>Therefore, the economic intuition is always the first choice.</a:t>
            </a:r>
          </a:p>
          <a:p>
            <a:pPr eaLnBrk="1" hangingPunct="1"/>
            <a:r>
              <a:rPr lang="en-US" altLang="zh-CN" sz="1600" dirty="0">
                <a:latin typeface="Times New Roman" panose="02020603050405020304" pitchFamily="18" charset="0"/>
                <a:ea typeface="宋体" charset="-122"/>
                <a:cs typeface="Times New Roman" panose="02020603050405020304" pitchFamily="18" charset="0"/>
              </a:rPr>
              <a:t>It’s recommend that formal tests for  instrument validity and endogeneity should be supplemented with sensitivity analyses. For example, researchers should:</a:t>
            </a:r>
          </a:p>
          <a:p>
            <a:pPr lvl="2" eaLnBrk="1" hangingPunct="1"/>
            <a:r>
              <a:rPr lang="en-US" altLang="zh-CN" sz="1600" dirty="0">
                <a:latin typeface="Times New Roman" panose="02020603050405020304" pitchFamily="18" charset="0"/>
                <a:ea typeface="宋体" charset="-122"/>
                <a:cs typeface="Times New Roman" panose="02020603050405020304" pitchFamily="18" charset="0"/>
              </a:rPr>
              <a:t>report both the OLS and IV results</a:t>
            </a:r>
          </a:p>
          <a:p>
            <a:pPr lvl="2" eaLnBrk="1" hangingPunct="1"/>
            <a:r>
              <a:rPr lang="en-US" altLang="zh-CN" sz="1600" dirty="0">
                <a:latin typeface="Times New Roman" panose="02020603050405020304" pitchFamily="18" charset="0"/>
                <a:ea typeface="宋体" charset="-122"/>
                <a:cs typeface="Times New Roman" panose="02020603050405020304" pitchFamily="18" charset="0"/>
              </a:rPr>
              <a:t>examine whether the results are sensitive to using different instrumental variables</a:t>
            </a:r>
          </a:p>
        </p:txBody>
      </p:sp>
    </p:spTree>
    <p:extLst>
      <p:ext uri="{BB962C8B-B14F-4D97-AF65-F5344CB8AC3E}">
        <p14:creationId xmlns:p14="http://schemas.microsoft.com/office/powerpoint/2010/main" val="103648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blinds(horizontal)">
                                      <p:cBhvr>
                                        <p:cTn id="25" dur="500"/>
                                        <p:tgtEl>
                                          <p:spTgt spid="6">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blinds(horizontal)">
                                      <p:cBhvr>
                                        <p:cTn id="30" dur="500"/>
                                        <p:tgtEl>
                                          <p:spTgt spid="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Effect transition="in" filter="blinds(horizontal)">
                                      <p:cBhvr>
                                        <p:cTn id="35" dur="500"/>
                                        <p:tgtEl>
                                          <p:spTgt spid="6">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Effect transition="in" filter="blinds(horizontal)">
                                      <p:cBhvr>
                                        <p:cTn id="40"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F6F039B-CBFB-47EA-9592-BCBCC5D0B627}"/>
              </a:ext>
            </a:extLst>
          </p:cNvPr>
          <p:cNvSpPr>
            <a:spLocks noGrp="1"/>
          </p:cNvSpPr>
          <p:nvPr>
            <p:ph idx="1"/>
          </p:nvPr>
        </p:nvSpPr>
        <p:spPr/>
        <p:txBody>
          <a:bodyPr/>
          <a:lstStyle/>
          <a:p>
            <a:pPr algn="l"/>
            <a:r>
              <a:rPr lang="en-US" altLang="zh-CN" b="0" i="0" dirty="0">
                <a:solidFill>
                  <a:srgbClr val="393939"/>
                </a:solidFill>
                <a:effectLst/>
                <a:latin typeface="Times New Roman" panose="02020603050405020304" pitchFamily="18" charset="0"/>
                <a:cs typeface="Times New Roman" panose="02020603050405020304" pitchFamily="18" charset="0"/>
              </a:rPr>
              <a:t>[1] Data Description: Sales prices of houses sold in the city of Windsor, Canada, during July, August and September, 1987.</a:t>
            </a:r>
          </a:p>
          <a:p>
            <a:pPr algn="l"/>
            <a:r>
              <a:rPr lang="en-US" altLang="zh-CN" b="0" i="0" dirty="0">
                <a:solidFill>
                  <a:srgbClr val="393939"/>
                </a:solidFill>
                <a:effectLst/>
                <a:latin typeface="Times New Roman" panose="02020603050405020304" pitchFamily="18" charset="0"/>
                <a:cs typeface="Times New Roman" panose="02020603050405020304" pitchFamily="18" charset="0"/>
              </a:rPr>
              <a:t>Original Source: Anglin, P., and </a:t>
            </a:r>
            <a:r>
              <a:rPr lang="en-US" altLang="zh-CN" b="0" i="0" dirty="0" err="1">
                <a:solidFill>
                  <a:srgbClr val="393939"/>
                </a:solidFill>
                <a:effectLst/>
                <a:latin typeface="Times New Roman" panose="02020603050405020304" pitchFamily="18" charset="0"/>
                <a:cs typeface="Times New Roman" panose="02020603050405020304" pitchFamily="18" charset="0"/>
              </a:rPr>
              <a:t>Gencay</a:t>
            </a:r>
            <a:r>
              <a:rPr lang="en-US" altLang="zh-CN" b="0" i="0" dirty="0">
                <a:solidFill>
                  <a:srgbClr val="393939"/>
                </a:solidFill>
                <a:effectLst/>
                <a:latin typeface="Times New Roman" panose="02020603050405020304" pitchFamily="18" charset="0"/>
                <a:cs typeface="Times New Roman" panose="02020603050405020304" pitchFamily="18" charset="0"/>
              </a:rPr>
              <a:t>, R. (1996). Semiparametric Estimation of a Hedonic Price Function. </a:t>
            </a:r>
            <a:r>
              <a:rPr lang="en-US" altLang="zh-CN" b="0" i="1" dirty="0">
                <a:solidFill>
                  <a:srgbClr val="393939"/>
                </a:solidFill>
                <a:effectLst/>
                <a:latin typeface="Times New Roman" panose="02020603050405020304" pitchFamily="18" charset="0"/>
                <a:cs typeface="Times New Roman" panose="02020603050405020304" pitchFamily="18" charset="0"/>
              </a:rPr>
              <a:t>Journal of Applied Econometrics</a:t>
            </a:r>
            <a:r>
              <a:rPr lang="en-US" altLang="zh-CN" b="0" i="0" dirty="0">
                <a:solidFill>
                  <a:srgbClr val="393939"/>
                </a:solidFill>
                <a:effectLst/>
                <a:latin typeface="Times New Roman" panose="02020603050405020304" pitchFamily="18" charset="0"/>
                <a:cs typeface="Times New Roman" panose="02020603050405020304" pitchFamily="18" charset="0"/>
              </a:rPr>
              <a:t>, 11, 633–648.</a:t>
            </a:r>
          </a:p>
          <a:p>
            <a:pPr algn="l"/>
            <a:r>
              <a:rPr lang="en-US" altLang="zh-CN" b="0" i="0" dirty="0">
                <a:solidFill>
                  <a:srgbClr val="393939"/>
                </a:solidFill>
                <a:effectLst/>
                <a:latin typeface="Times New Roman" panose="02020603050405020304" pitchFamily="18" charset="0"/>
                <a:cs typeface="Times New Roman" panose="02020603050405020304" pitchFamily="18" charset="0"/>
              </a:rPr>
              <a:t>[2] </a:t>
            </a:r>
            <a:r>
              <a:rPr lang="en-US" altLang="zh-CN" b="0" i="0" dirty="0" err="1">
                <a:solidFill>
                  <a:srgbClr val="393939"/>
                </a:solidFill>
                <a:effectLst/>
                <a:latin typeface="Times New Roman" panose="02020603050405020304" pitchFamily="18" charset="0"/>
                <a:cs typeface="Times New Roman" panose="02020603050405020304" pitchFamily="18" charset="0"/>
              </a:rPr>
              <a:t>statsmodels</a:t>
            </a:r>
            <a:r>
              <a:rPr lang="en-US" altLang="zh-CN" b="0" i="0" dirty="0">
                <a:solidFill>
                  <a:srgbClr val="393939"/>
                </a:solidFill>
                <a:effectLst/>
                <a:latin typeface="Times New Roman" panose="02020603050405020304" pitchFamily="18" charset="0"/>
                <a:cs typeface="Times New Roman" panose="02020603050405020304" pitchFamily="18" charset="0"/>
              </a:rPr>
              <a:t> Python package: </a:t>
            </a:r>
            <a:r>
              <a:rPr lang="en-US" altLang="zh-CN" b="0" i="0" dirty="0" err="1">
                <a:solidFill>
                  <a:srgbClr val="393939"/>
                </a:solidFill>
                <a:effectLst/>
                <a:latin typeface="Times New Roman" panose="02020603050405020304" pitchFamily="18" charset="0"/>
                <a:cs typeface="Times New Roman" panose="02020603050405020304" pitchFamily="18" charset="0"/>
              </a:rPr>
              <a:t>Seabold</a:t>
            </a:r>
            <a:r>
              <a:rPr lang="en-US" altLang="zh-CN" b="0" i="0" dirty="0">
                <a:solidFill>
                  <a:srgbClr val="393939"/>
                </a:solidFill>
                <a:effectLst/>
                <a:latin typeface="Times New Roman" panose="02020603050405020304" pitchFamily="18" charset="0"/>
                <a:cs typeface="Times New Roman" panose="02020603050405020304" pitchFamily="18" charset="0"/>
              </a:rPr>
              <a:t>, Skipper, and Josef </a:t>
            </a:r>
            <a:r>
              <a:rPr lang="en-US" altLang="zh-CN" b="0" i="0" dirty="0" err="1">
                <a:solidFill>
                  <a:srgbClr val="393939"/>
                </a:solidFill>
                <a:effectLst/>
                <a:latin typeface="Times New Roman" panose="02020603050405020304" pitchFamily="18" charset="0"/>
                <a:cs typeface="Times New Roman" panose="02020603050405020304" pitchFamily="18" charset="0"/>
              </a:rPr>
              <a:t>Perktold</a:t>
            </a:r>
            <a:r>
              <a:rPr lang="en-US" altLang="zh-CN" b="0" i="0" dirty="0">
                <a:solidFill>
                  <a:srgbClr val="393939"/>
                </a:solidFill>
                <a:effectLst/>
                <a:latin typeface="Times New Roman" panose="02020603050405020304" pitchFamily="18" charset="0"/>
                <a:cs typeface="Times New Roman" panose="02020603050405020304" pitchFamily="18" charset="0"/>
              </a:rPr>
              <a:t>. (2010). “</a:t>
            </a:r>
            <a:r>
              <a:rPr lang="en-US" altLang="zh-CN" b="0" i="0" dirty="0" err="1">
                <a:solidFill>
                  <a:srgbClr val="393939"/>
                </a:solidFill>
                <a:effectLst/>
                <a:latin typeface="Times New Roman" panose="02020603050405020304" pitchFamily="18" charset="0"/>
                <a:cs typeface="Times New Roman" panose="02020603050405020304" pitchFamily="18" charset="0"/>
              </a:rPr>
              <a:t>statsmodels</a:t>
            </a:r>
            <a:r>
              <a:rPr lang="en-US" altLang="zh-CN" b="0" i="0" dirty="0">
                <a:solidFill>
                  <a:srgbClr val="393939"/>
                </a:solidFill>
                <a:effectLst/>
                <a:latin typeface="Times New Roman" panose="02020603050405020304" pitchFamily="18" charset="0"/>
                <a:cs typeface="Times New Roman" panose="02020603050405020304" pitchFamily="18" charset="0"/>
              </a:rPr>
              <a:t>: Econometric and statistical modeling with python”. </a:t>
            </a:r>
            <a:r>
              <a:rPr lang="en-US" altLang="zh-CN" b="0" i="1" dirty="0">
                <a:solidFill>
                  <a:srgbClr val="393939"/>
                </a:solidFill>
                <a:effectLst/>
                <a:latin typeface="Times New Roman" panose="02020603050405020304" pitchFamily="18" charset="0"/>
                <a:cs typeface="Times New Roman" panose="02020603050405020304" pitchFamily="18" charset="0"/>
              </a:rPr>
              <a:t>Proceedings of the 9th Python in Science Conference</a:t>
            </a:r>
            <a:r>
              <a:rPr lang="en-US" altLang="zh-CN" b="0" i="0" dirty="0">
                <a:solidFill>
                  <a:srgbClr val="393939"/>
                </a:solidFill>
                <a:effectLst/>
                <a:latin typeface="Times New Roman" panose="02020603050405020304" pitchFamily="18" charset="0"/>
                <a:cs typeface="Times New Roman" panose="02020603050405020304" pitchFamily="18" charset="0"/>
              </a:rPr>
              <a:t>.</a:t>
            </a:r>
          </a:p>
          <a:p>
            <a:pPr algn="l"/>
            <a:r>
              <a:rPr lang="en-US" altLang="zh-CN" b="0" i="0" dirty="0">
                <a:solidFill>
                  <a:srgbClr val="393939"/>
                </a:solidFill>
                <a:effectLst/>
                <a:latin typeface="Times New Roman" panose="02020603050405020304" pitchFamily="18" charset="0"/>
                <a:cs typeface="Times New Roman" panose="02020603050405020304" pitchFamily="18" charset="0"/>
              </a:rPr>
              <a:t>[3] </a:t>
            </a:r>
            <a:r>
              <a:rPr lang="en-US" altLang="zh-CN" b="0" i="0" dirty="0" err="1">
                <a:solidFill>
                  <a:srgbClr val="393939"/>
                </a:solidFill>
                <a:effectLst/>
                <a:latin typeface="Times New Roman" panose="02020603050405020304" pitchFamily="18" charset="0"/>
                <a:cs typeface="Times New Roman" panose="02020603050405020304" pitchFamily="18" charset="0"/>
              </a:rPr>
              <a:t>linearmodels</a:t>
            </a:r>
            <a:r>
              <a:rPr lang="en-US" altLang="zh-CN" b="0" i="0" dirty="0">
                <a:solidFill>
                  <a:srgbClr val="393939"/>
                </a:solidFill>
                <a:effectLst/>
                <a:latin typeface="Times New Roman" panose="02020603050405020304" pitchFamily="18" charset="0"/>
                <a:cs typeface="Times New Roman" panose="02020603050405020304" pitchFamily="18" charset="0"/>
              </a:rPr>
              <a:t> Python package: Kevin Sheppard. (2021). </a:t>
            </a:r>
            <a:r>
              <a:rPr lang="en-US" altLang="zh-CN" b="0" i="1" dirty="0">
                <a:solidFill>
                  <a:srgbClr val="393939"/>
                </a:solidFill>
                <a:effectLst/>
                <a:latin typeface="Times New Roman" panose="02020603050405020304" pitchFamily="18" charset="0"/>
                <a:cs typeface="Times New Roman" panose="02020603050405020304" pitchFamily="18" charset="0"/>
              </a:rPr>
              <a:t>“Linear (regression) models for Python. Extends </a:t>
            </a:r>
            <a:r>
              <a:rPr lang="en-US" altLang="zh-CN" b="0" i="1" dirty="0" err="1">
                <a:solidFill>
                  <a:srgbClr val="393939"/>
                </a:solidFill>
                <a:effectLst/>
                <a:latin typeface="Times New Roman" panose="02020603050405020304" pitchFamily="18" charset="0"/>
                <a:cs typeface="Times New Roman" panose="02020603050405020304" pitchFamily="18" charset="0"/>
              </a:rPr>
              <a:t>statsmodels</a:t>
            </a:r>
            <a:r>
              <a:rPr lang="en-US" altLang="zh-CN" b="0" i="1" dirty="0">
                <a:solidFill>
                  <a:srgbClr val="393939"/>
                </a:solidFill>
                <a:effectLst/>
                <a:latin typeface="Times New Roman" panose="02020603050405020304" pitchFamily="18" charset="0"/>
                <a:cs typeface="Times New Roman" panose="02020603050405020304" pitchFamily="18" charset="0"/>
              </a:rPr>
              <a:t> with Panel regression, instrumental variable estimators, system estimators and models for estimating asset prices”</a:t>
            </a:r>
            <a:r>
              <a:rPr lang="en-US" altLang="zh-CN" b="0" i="0" dirty="0">
                <a:solidFill>
                  <a:srgbClr val="393939"/>
                </a:solidFill>
                <a:effectLst/>
                <a:latin typeface="Times New Roman" panose="02020603050405020304" pitchFamily="18" charset="0"/>
                <a:cs typeface="Times New Roman" panose="02020603050405020304" pitchFamily="18" charset="0"/>
              </a:rPr>
              <a:t>. Python package version 4.25.</a:t>
            </a:r>
          </a:p>
          <a:p>
            <a:endParaRPr lang="zh-CN" altLang="en-US" dirty="0">
              <a:latin typeface="Times New Roman" panose="02020603050405020304" pitchFamily="18" charset="0"/>
              <a:cs typeface="Times New Roman" panose="02020603050405020304" pitchFamily="18" charset="0"/>
            </a:endParaRPr>
          </a:p>
        </p:txBody>
      </p:sp>
      <p:sp>
        <p:nvSpPr>
          <p:cNvPr id="5" name="标题 1">
            <a:extLst>
              <a:ext uri="{FF2B5EF4-FFF2-40B4-BE49-F238E27FC236}">
                <a16:creationId xmlns:a16="http://schemas.microsoft.com/office/drawing/2014/main" id="{08411D88-A020-4F57-B64A-3D7FD3E916AF}"/>
              </a:ext>
            </a:extLst>
          </p:cNvPr>
          <p:cNvSpPr>
            <a:spLocks noGrp="1"/>
          </p:cNvSpPr>
          <p:nvPr>
            <p:ph type="title"/>
          </p:nvPr>
        </p:nvSpPr>
        <p:spPr>
          <a:xfrm>
            <a:off x="577056" y="685800"/>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5 code and reference</a:t>
            </a:r>
          </a:p>
        </p:txBody>
      </p:sp>
    </p:spTree>
    <p:extLst>
      <p:ext uri="{BB962C8B-B14F-4D97-AF65-F5344CB8AC3E}">
        <p14:creationId xmlns:p14="http://schemas.microsoft.com/office/powerpoint/2010/main" val="40739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1 </a:t>
            </a:r>
            <a:r>
              <a:rPr lang="en-US" altLang="zh-CN" dirty="0">
                <a:latin typeface="Times New Roman" panose="02020603050405020304" pitchFamily="18" charset="0"/>
                <a:cs typeface="Times New Roman" panose="02020603050405020304" pitchFamily="18" charset="0"/>
              </a:rPr>
              <a:t>Introduction: endogeneity problem</a:t>
            </a:r>
            <a:endParaRPr lang="en-US" altLang="zh-CN" sz="2800" spc="-6" dirty="0">
              <a:latin typeface="Times New Roman"/>
              <a:cs typeface="Times New Roman"/>
            </a:endParaRPr>
          </a:p>
        </p:txBody>
      </p:sp>
      <mc:AlternateContent xmlns:mc="http://schemas.openxmlformats.org/markup-compatibility/2006" xmlns:a14="http://schemas.microsoft.com/office/drawing/2010/main">
        <mc:Choice Requires="a14">
          <p:sp>
            <p:nvSpPr>
              <p:cNvPr id="6" name="Rectangle 3" descr="Rectangle: Click to edit Master text styles&#10;Second level&#10;Third level&#10;Fourth level&#10;Fifth level">
                <a:extLst>
                  <a:ext uri="{FF2B5EF4-FFF2-40B4-BE49-F238E27FC236}">
                    <a16:creationId xmlns:a16="http://schemas.microsoft.com/office/drawing/2014/main" id="{C9EFC3F5-2A69-4BEF-8A6C-52B74183C676}"/>
                  </a:ext>
                </a:extLst>
              </p:cNvPr>
              <p:cNvSpPr txBox="1">
                <a:spLocks noChangeArrowheads="1"/>
              </p:cNvSpPr>
              <p:nvPr/>
            </p:nvSpPr>
            <p:spPr bwMode="auto">
              <a:xfrm>
                <a:off x="381000" y="2000597"/>
                <a:ext cx="8839200" cy="485740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lnSpc>
                    <a:spcPct val="150000"/>
                  </a:lnSpc>
                </a:pPr>
                <a:r>
                  <a:rPr lang="en-US" altLang="zh-CN" sz="1400" dirty="0">
                    <a:latin typeface="Times New Roman" panose="02020603050405020304" pitchFamily="18" charset="0"/>
                    <a:cs typeface="Times New Roman" panose="02020603050405020304" pitchFamily="18" charset="0"/>
                  </a:rPr>
                  <a:t>The assumption that </a:t>
                </a:r>
                <a14:m>
                  <m:oMath xmlns:m="http://schemas.openxmlformats.org/officeDocument/2006/math">
                    <m:r>
                      <m:rPr>
                        <m:sty m:val="p"/>
                      </m:rPr>
                      <a:rPr lang="en-US" altLang="zh-CN" sz="1400">
                        <a:latin typeface="Cambria Math" panose="02040503050406030204" pitchFamily="18" charset="0"/>
                      </a:rPr>
                      <m:t>E</m:t>
                    </m:r>
                    <m:d>
                      <m:dPr>
                        <m:ctrlPr>
                          <a:rPr lang="en-US" altLang="zh-CN" sz="1400" i="1">
                            <a:latin typeface="Cambria Math" panose="02040503050406030204" pitchFamily="18" charset="0"/>
                          </a:rPr>
                        </m:ctrlPr>
                      </m:dPr>
                      <m:e>
                        <m:r>
                          <a:rPr lang="zh-CN" altLang="en-US" sz="1400" i="1">
                            <a:latin typeface="Cambria Math" panose="02040503050406030204" pitchFamily="18" charset="0"/>
                          </a:rPr>
                          <m:t>𝜀</m:t>
                        </m:r>
                      </m:e>
                      <m:e>
                        <m:r>
                          <a:rPr lang="en-US" altLang="zh-CN" sz="1400" i="1">
                            <a:latin typeface="Cambria Math" panose="02040503050406030204" pitchFamily="18" charset="0"/>
                          </a:rPr>
                          <m:t>𝑋</m:t>
                        </m:r>
                      </m:e>
                    </m:d>
                    <m:r>
                      <a:rPr lang="en-US" altLang="zh-CN" sz="1400" i="1">
                        <a:latin typeface="Cambria Math" panose="02040503050406030204" pitchFamily="18" charset="0"/>
                      </a:rPr>
                      <m:t>=0</m:t>
                    </m:r>
                  </m:oMath>
                </a14:m>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 violated is referred to as endogeneity.</a:t>
                </a:r>
              </a:p>
              <a:p>
                <a:pPr eaLnBrk="1" hangingPunct="1">
                  <a:lnSpc>
                    <a:spcPct val="150000"/>
                  </a:lnSpc>
                </a:pPr>
                <a:r>
                  <a:rPr lang="en-US" altLang="zh-CN" sz="1400" dirty="0">
                    <a:latin typeface="Times New Roman" panose="02020603050405020304" pitchFamily="18" charset="0"/>
                    <a:cs typeface="Times New Roman" panose="02020603050405020304" pitchFamily="18" charset="0"/>
                  </a:rPr>
                  <a:t>One of the biggest differences between statistics and econometrics is that the former does not discuss endogeneity </a:t>
                </a:r>
              </a:p>
              <a:p>
                <a:pPr lvl="1" eaLnBrk="1" hangingPunct="1">
                  <a:lnSpc>
                    <a:spcPct val="150000"/>
                  </a:lnSpc>
                </a:pPr>
                <a:r>
                  <a:rPr lang="en-US" altLang="zh-CN" sz="1200" dirty="0">
                    <a:latin typeface="Times New Roman" panose="02020603050405020304" pitchFamily="18" charset="0"/>
                    <a:cs typeface="Times New Roman" panose="02020603050405020304" pitchFamily="18" charset="0"/>
                  </a:rPr>
                  <a:t>In statistics, x is fixed, of course, exogenous.</a:t>
                </a:r>
              </a:p>
              <a:p>
                <a:pPr lvl="1" eaLnBrk="1" hangingPunct="1">
                  <a:lnSpc>
                    <a:spcPct val="150000"/>
                  </a:lnSpc>
                </a:pPr>
                <a:r>
                  <a:rPr lang="en-US" altLang="zh-CN" sz="1200" dirty="0">
                    <a:latin typeface="Times New Roman" panose="02020603050405020304" pitchFamily="18" charset="0"/>
                    <a:cs typeface="Times New Roman" panose="02020603050405020304" pitchFamily="18" charset="0"/>
                  </a:rPr>
                  <a:t>However, in economics, x cannot be fixed and is often related to error term.</a:t>
                </a:r>
              </a:p>
              <a:p>
                <a:pPr lvl="1" eaLnBrk="1" hangingPunct="1">
                  <a:lnSpc>
                    <a:spcPct val="150000"/>
                  </a:lnSpc>
                </a:pPr>
                <a:r>
                  <a:rPr lang="en-US" altLang="zh-CN" sz="1200" dirty="0">
                    <a:latin typeface="Times New Roman" panose="02020603050405020304" pitchFamily="18" charset="0"/>
                    <a:cs typeface="Times New Roman" panose="02020603050405020304" pitchFamily="18" charset="0"/>
                  </a:rPr>
                  <a:t>Endogenous problem is the key to distinguish correlation and causality.</a:t>
                </a:r>
              </a:p>
              <a:p>
                <a:pPr lvl="1" eaLnBrk="1" hangingPunct="1">
                  <a:lnSpc>
                    <a:spcPct val="150000"/>
                  </a:lnSpc>
                </a:pPr>
                <a:r>
                  <a:rPr lang="en-US" altLang="zh-CN" sz="1200" dirty="0">
                    <a:latin typeface="Times New Roman" panose="02020603050405020304" pitchFamily="18" charset="0"/>
                    <a:cs typeface="Times New Roman" panose="02020603050405020304" pitchFamily="18" charset="0"/>
                  </a:rPr>
                  <a:t>From the perspective of prediction, correlation is sufficient; Such as animal abnormal behavior and earthquake.</a:t>
                </a:r>
              </a:p>
              <a:p>
                <a:pPr lvl="1" eaLnBrk="1" hangingPunct="1">
                  <a:lnSpc>
                    <a:spcPct val="150000"/>
                  </a:lnSpc>
                </a:pPr>
                <a:r>
                  <a:rPr lang="en-US" altLang="zh-CN" sz="1200" dirty="0">
                    <a:latin typeface="Times New Roman" panose="02020603050405020304" pitchFamily="18" charset="0"/>
                    <a:cs typeface="Times New Roman" panose="02020603050405020304" pitchFamily="18" charset="0"/>
                  </a:rPr>
                  <a:t>But if you want to make a real effect, the correlation is insufficient; Such as whether education affects income.</a:t>
                </a:r>
              </a:p>
              <a:p>
                <a:pPr lvl="1" eaLnBrk="1" hangingPunct="1">
                  <a:lnSpc>
                    <a:spcPct val="150000"/>
                  </a:lnSpc>
                </a:pPr>
                <a:r>
                  <a:rPr lang="en-US" altLang="zh-CN" sz="1200" dirty="0">
                    <a:latin typeface="Times New Roman" panose="02020603050405020304" pitchFamily="18" charset="0"/>
                    <a:cs typeface="Times New Roman" panose="02020603050405020304" pitchFamily="18" charset="0"/>
                  </a:rPr>
                  <a:t>Let's first look at the conditions under which there will be endogenous problems. </a:t>
                </a:r>
              </a:p>
              <a:p>
                <a:pPr eaLnBrk="1" hangingPunct="1">
                  <a:lnSpc>
                    <a:spcPct val="150000"/>
                  </a:lnSpc>
                </a:pPr>
                <a:r>
                  <a:rPr lang="en-US" altLang="zh-CN" sz="1400" dirty="0">
                    <a:latin typeface="Times New Roman" panose="02020603050405020304" pitchFamily="18" charset="0"/>
                    <a:cs typeface="Times New Roman" panose="02020603050405020304" pitchFamily="18" charset="0"/>
                  </a:rPr>
                  <a:t>Generally, there are six cases of endogenous problems, including those in economics and those in statistics. </a:t>
                </a:r>
              </a:p>
              <a:p>
                <a:pPr eaLnBrk="1" hangingPunct="1">
                  <a:lnSpc>
                    <a:spcPct val="150000"/>
                  </a:lnSpc>
                </a:pPr>
                <a:endParaRPr lang="en-US" altLang="zh-CN" sz="1400" dirty="0">
                  <a:latin typeface="Times New Roman" panose="02020603050405020304" pitchFamily="18" charset="0"/>
                  <a:cs typeface="Times New Roman" panose="02020603050405020304" pitchFamily="18" charset="0"/>
                </a:endParaRPr>
              </a:p>
            </p:txBody>
          </p:sp>
        </mc:Choice>
        <mc:Fallback xmlns="">
          <p:sp>
            <p:nvSpPr>
              <p:cNvPr id="6" name="Rectangle 3" descr="Rectangle: Click to edit Master text styles&#10;Second level&#10;Third level&#10;Fourth level&#10;Fifth level">
                <a:extLst>
                  <a:ext uri="{FF2B5EF4-FFF2-40B4-BE49-F238E27FC236}">
                    <a16:creationId xmlns:a16="http://schemas.microsoft.com/office/drawing/2014/main" id="{C9EFC3F5-2A69-4BEF-8A6C-52B74183C676}"/>
                  </a:ext>
                </a:extLst>
              </p:cNvPr>
              <p:cNvSpPr txBox="1">
                <a:spLocks noRot="1" noChangeAspect="1" noMove="1" noResize="1" noEditPoints="1" noAdjustHandles="1" noChangeArrowheads="1" noChangeShapeType="1" noTextEdit="1"/>
              </p:cNvSpPr>
              <p:nvPr/>
            </p:nvSpPr>
            <p:spPr bwMode="auto">
              <a:xfrm>
                <a:off x="381000" y="2000597"/>
                <a:ext cx="8839200" cy="4857403"/>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90201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1.1 Missing key </a:t>
            </a:r>
            <a:r>
              <a:rPr lang="en-US" altLang="zh-CN" sz="2800" dirty="0">
                <a:latin typeface="+mn-ea"/>
              </a:rPr>
              <a:t>control variables</a:t>
            </a:r>
            <a:endParaRPr lang="en-US" altLang="zh-CN" sz="2800" spc="-6" dirty="0">
              <a:latin typeface="Times New Roman"/>
              <a:cs typeface="Times New Roman"/>
            </a:endParaRPr>
          </a:p>
        </p:txBody>
      </p:sp>
      <p:sp>
        <p:nvSpPr>
          <p:cNvPr id="4" name="Rectangle 3" descr="Rectangle: Click to edit Master text styles&#10;Second level&#10;Third level&#10;Fourth level&#10;Fifth level">
            <a:extLst>
              <a:ext uri="{FF2B5EF4-FFF2-40B4-BE49-F238E27FC236}">
                <a16:creationId xmlns:a16="http://schemas.microsoft.com/office/drawing/2014/main" id="{47790DA6-9AAD-4128-859B-C857D6BD1336}"/>
              </a:ext>
            </a:extLst>
          </p:cNvPr>
          <p:cNvSpPr txBox="1">
            <a:spLocks noChangeArrowheads="1"/>
          </p:cNvSpPr>
          <p:nvPr/>
        </p:nvSpPr>
        <p:spPr bwMode="auto">
          <a:xfrm>
            <a:off x="581025" y="1828800"/>
            <a:ext cx="7620000" cy="4540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lnSpc>
                <a:spcPct val="150000"/>
              </a:lnSpc>
            </a:pPr>
            <a:r>
              <a:rPr lang="en-US" altLang="zh-CN" sz="1600" dirty="0">
                <a:latin typeface="Times New Roman" panose="02020603050405020304" pitchFamily="18" charset="0"/>
                <a:cs typeface="Times New Roman" panose="02020603050405020304" pitchFamily="18" charset="0"/>
              </a:rPr>
              <a:t>Reason1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Missing key control variables</a:t>
            </a:r>
          </a:p>
          <a:p>
            <a:pPr lvl="1" eaLnBrk="1" hangingPunct="1">
              <a:lnSpc>
                <a:spcPct val="150000"/>
              </a:lnSpc>
            </a:pPr>
            <a:r>
              <a:rPr lang="en-US" altLang="zh-CN" dirty="0">
                <a:latin typeface="Times New Roman" panose="02020603050405020304" pitchFamily="18" charset="0"/>
                <a:cs typeface="Times New Roman" panose="02020603050405020304" pitchFamily="18" charset="0"/>
              </a:rPr>
              <a:t>Case1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the effect of education on income</a:t>
            </a:r>
          </a:p>
          <a:p>
            <a:pPr lvl="2" eaLnBrk="1" hangingPunct="1">
              <a:lnSpc>
                <a:spcPct val="150000"/>
              </a:lnSpc>
            </a:pPr>
            <a:r>
              <a:rPr lang="en-US" altLang="zh-CN" sz="1600" dirty="0">
                <a:latin typeface="Times New Roman" panose="02020603050405020304" pitchFamily="18" charset="0"/>
                <a:cs typeface="Times New Roman" panose="02020603050405020304" pitchFamily="18" charset="0"/>
              </a:rPr>
              <a:t>Inner ability </a:t>
            </a:r>
          </a:p>
          <a:p>
            <a:pPr lvl="1" eaLnBrk="1" hangingPunct="1">
              <a:lnSpc>
                <a:spcPct val="150000"/>
              </a:lnSpc>
            </a:pPr>
            <a:r>
              <a:rPr lang="en-US" altLang="zh-CN" dirty="0">
                <a:latin typeface="Times New Roman" panose="02020603050405020304" pitchFamily="18" charset="0"/>
                <a:cs typeface="Times New Roman" panose="02020603050405020304" pitchFamily="18" charset="0"/>
              </a:rPr>
              <a:t>Case2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the effect of CEO turnover on performance</a:t>
            </a:r>
          </a:p>
          <a:p>
            <a:pPr lvl="2" eaLnBrk="1" hangingPunct="1">
              <a:lnSpc>
                <a:spcPct val="150000"/>
              </a:lnSpc>
            </a:pPr>
            <a:r>
              <a:rPr lang="en-US" altLang="zh-CN" sz="1600" dirty="0">
                <a:latin typeface="Times New Roman" panose="02020603050405020304" pitchFamily="18" charset="0"/>
                <a:cs typeface="Times New Roman" panose="02020603050405020304" pitchFamily="18" charset="0"/>
              </a:rPr>
              <a:t>The motivation of CEO turnover </a:t>
            </a:r>
          </a:p>
          <a:p>
            <a:pPr lvl="1" eaLnBrk="1" hangingPunct="1">
              <a:lnSpc>
                <a:spcPct val="150000"/>
              </a:lnSpc>
            </a:pPr>
            <a:r>
              <a:rPr lang="en-US" altLang="zh-CN" dirty="0">
                <a:latin typeface="Times New Roman" panose="02020603050405020304" pitchFamily="18" charset="0"/>
                <a:cs typeface="Times New Roman" panose="02020603050405020304" pitchFamily="18" charset="0"/>
              </a:rPr>
              <a:t>Case3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Gender differences</a:t>
            </a:r>
          </a:p>
          <a:p>
            <a:pPr lvl="2" eaLnBrk="1" hangingPunct="1">
              <a:lnSpc>
                <a:spcPct val="150000"/>
              </a:lnSpc>
            </a:pPr>
            <a:r>
              <a:rPr lang="en-US" altLang="zh-CN" sz="1600" dirty="0">
                <a:latin typeface="Times New Roman" panose="02020603050405020304" pitchFamily="18" charset="0"/>
                <a:cs typeface="Times New Roman" panose="02020603050405020304" pitchFamily="18" charset="0"/>
              </a:rPr>
              <a:t>The physical and psychological differences</a:t>
            </a:r>
          </a:p>
        </p:txBody>
      </p:sp>
    </p:spTree>
    <p:extLst>
      <p:ext uri="{BB962C8B-B14F-4D97-AF65-F5344CB8AC3E}">
        <p14:creationId xmlns:p14="http://schemas.microsoft.com/office/powerpoint/2010/main" val="743725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1.2 reverse causality </a:t>
            </a:r>
          </a:p>
        </p:txBody>
      </p:sp>
      <p:sp>
        <p:nvSpPr>
          <p:cNvPr id="5" name="Rectangle 3" descr="Rectangle: Click to edit Master text styles&#10;Second level&#10;Third level&#10;Fourth level&#10;Fifth level">
            <a:extLst>
              <a:ext uri="{FF2B5EF4-FFF2-40B4-BE49-F238E27FC236}">
                <a16:creationId xmlns:a16="http://schemas.microsoft.com/office/drawing/2014/main" id="{FECAE0E1-1349-475C-BF3C-6FB9FA158ED2}"/>
              </a:ext>
            </a:extLst>
          </p:cNvPr>
          <p:cNvSpPr txBox="1">
            <a:spLocks noChangeArrowheads="1"/>
          </p:cNvSpPr>
          <p:nvPr/>
        </p:nvSpPr>
        <p:spPr bwMode="auto">
          <a:xfrm>
            <a:off x="381000" y="2068810"/>
            <a:ext cx="8610600" cy="435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lnSpc>
                <a:spcPct val="150000"/>
              </a:lnSpc>
            </a:pPr>
            <a:r>
              <a:rPr lang="en-US" altLang="zh-CN" sz="1400" dirty="0">
                <a:latin typeface="Times New Roman" panose="02020603050405020304" pitchFamily="18" charset="0"/>
                <a:cs typeface="Times New Roman" panose="02020603050405020304" pitchFamily="18" charset="0"/>
              </a:rPr>
              <a:t>Reason2</a:t>
            </a:r>
            <a:r>
              <a:rPr lang="zh-CN" altLang="en-US" sz="1400" dirty="0">
                <a:latin typeface="Times New Roman" panose="02020603050405020304" pitchFamily="18" charset="0"/>
                <a:cs typeface="Times New Roman" panose="02020603050405020304" pitchFamily="18" charset="0"/>
              </a:rPr>
              <a:t>：</a:t>
            </a:r>
            <a:r>
              <a:rPr lang="en-US" altLang="zh-CN" sz="1400" spc="-6" dirty="0">
                <a:latin typeface="Times New Roman" panose="02020603050405020304" pitchFamily="18" charset="0"/>
                <a:cs typeface="Times New Roman" panose="02020603050405020304" pitchFamily="18" charset="0"/>
              </a:rPr>
              <a:t> Reverse Causality </a:t>
            </a:r>
            <a:endParaRPr lang="en-US" altLang="zh-CN" sz="1400" dirty="0">
              <a:latin typeface="Times New Roman" panose="02020603050405020304" pitchFamily="18" charset="0"/>
              <a:cs typeface="Times New Roman" panose="02020603050405020304" pitchFamily="18" charset="0"/>
            </a:endParaRPr>
          </a:p>
          <a:p>
            <a:pPr lvl="2" eaLnBrk="1" hangingPunct="1">
              <a:lnSpc>
                <a:spcPct val="150000"/>
              </a:lnSpc>
            </a:pPr>
            <a:r>
              <a:rPr lang="en-US" altLang="zh-CN" dirty="0">
                <a:latin typeface="Times New Roman" panose="02020603050405020304" pitchFamily="18" charset="0"/>
                <a:cs typeface="Times New Roman" panose="02020603050405020304" pitchFamily="18" charset="0"/>
              </a:rPr>
              <a:t>Reverse causality, is a phenomenon that describes the association of two variables differently than you would expect. Instead of X causing Y, as is the case for traditional causation, Y causes X.</a:t>
            </a:r>
          </a:p>
          <a:p>
            <a:pPr lvl="2" eaLnBrk="1" hangingPunct="1">
              <a:lnSpc>
                <a:spcPct val="150000"/>
              </a:lnSpc>
            </a:pPr>
            <a:r>
              <a:rPr lang="en-US" altLang="zh-CN" dirty="0">
                <a:latin typeface="Times New Roman" panose="02020603050405020304" pitchFamily="18" charset="0"/>
                <a:cs typeface="Times New Roman" panose="02020603050405020304" pitchFamily="18" charset="0"/>
              </a:rPr>
              <a:t>Wrong model</a:t>
            </a:r>
          </a:p>
          <a:p>
            <a:pPr marL="323850" lvl="1" indent="0" eaLnBrk="1" hangingPunct="1">
              <a:lnSpc>
                <a:spcPct val="150000"/>
              </a:lnSpc>
              <a:buNone/>
            </a:pPr>
            <a:endParaRPr lang="en-US" altLang="zh-CN" sz="1400" dirty="0">
              <a:latin typeface="Times New Roman" panose="02020603050405020304" pitchFamily="18" charset="0"/>
              <a:cs typeface="Times New Roman" panose="02020603050405020304" pitchFamily="18" charset="0"/>
            </a:endParaRPr>
          </a:p>
          <a:p>
            <a:pPr marL="323850" lvl="1" indent="0" eaLnBrk="1" hangingPunct="1">
              <a:lnSpc>
                <a:spcPct val="150000"/>
              </a:lnSpc>
              <a:buNone/>
            </a:pPr>
            <a:endParaRPr lang="en-US" altLang="zh-CN" sz="1400" dirty="0">
              <a:latin typeface="Times New Roman" panose="02020603050405020304" pitchFamily="18" charset="0"/>
              <a:cs typeface="Times New Roman" panose="02020603050405020304" pitchFamily="18" charset="0"/>
            </a:endParaRPr>
          </a:p>
          <a:p>
            <a:pPr lvl="1" eaLnBrk="1" hangingPunct="1">
              <a:lnSpc>
                <a:spcPct val="150000"/>
              </a:lnSpc>
            </a:pPr>
            <a:r>
              <a:rPr lang="en-US" altLang="zh-CN" sz="1400" dirty="0" err="1">
                <a:latin typeface="Times New Roman" panose="02020603050405020304" pitchFamily="18" charset="0"/>
                <a:cs typeface="Times New Roman" panose="02020603050405020304" pitchFamily="18" charset="0"/>
              </a:rPr>
              <a:t>Lysette</a:t>
            </a:r>
            <a:r>
              <a:rPr lang="en-US" altLang="zh-CN" sz="1400" dirty="0">
                <a:latin typeface="Times New Roman" panose="02020603050405020304" pitchFamily="18" charset="0"/>
                <a:cs typeface="Times New Roman" panose="02020603050405020304" pitchFamily="18" charset="0"/>
              </a:rPr>
              <a:t> is curious if class size impacts how students learn. She conducts observational studies at multiple schools in her area. When visiting a school whose class sizes are less than 15 kids, she notices the students tend to have more "A" grades. </a:t>
            </a:r>
            <a:r>
              <a:rPr lang="en-US" altLang="zh-CN" sz="1400" dirty="0" err="1">
                <a:latin typeface="Times New Roman" panose="02020603050405020304" pitchFamily="18" charset="0"/>
                <a:cs typeface="Times New Roman" panose="02020603050405020304" pitchFamily="18" charset="0"/>
              </a:rPr>
              <a:t>Lysette</a:t>
            </a:r>
            <a:r>
              <a:rPr lang="en-US" altLang="zh-CN" sz="1400" dirty="0">
                <a:latin typeface="Times New Roman" panose="02020603050405020304" pitchFamily="18" charset="0"/>
                <a:cs typeface="Times New Roman" panose="02020603050405020304" pitchFamily="18" charset="0"/>
              </a:rPr>
              <a:t> notices a school with closer to 25 kids in a class tends to have fewer "A" grades compared to schools with smaller classes. However, she also notices that schools with smaller classes have better reputations than those with larger class sizes and are typically where intelligent parents send their children. Based on her study, </a:t>
            </a:r>
            <a:r>
              <a:rPr lang="en-US" altLang="zh-CN" sz="1400" dirty="0" err="1">
                <a:latin typeface="Times New Roman" panose="02020603050405020304" pitchFamily="18" charset="0"/>
                <a:cs typeface="Times New Roman" panose="02020603050405020304" pitchFamily="18" charset="0"/>
              </a:rPr>
              <a:t>Lysette</a:t>
            </a:r>
            <a:r>
              <a:rPr lang="en-US" altLang="zh-CN" sz="1400" dirty="0">
                <a:latin typeface="Times New Roman" panose="02020603050405020304" pitchFamily="18" charset="0"/>
                <a:cs typeface="Times New Roman" panose="02020603050405020304" pitchFamily="18" charset="0"/>
              </a:rPr>
              <a:t> can conclude that smarter students attend schools with smaller class sizes. This claim contradicts the idea that small class sizes cause students to become smarter.</a:t>
            </a:r>
          </a:p>
        </p:txBody>
      </p:sp>
      <p:pic>
        <p:nvPicPr>
          <p:cNvPr id="6" name="Picture 1">
            <a:extLst>
              <a:ext uri="{FF2B5EF4-FFF2-40B4-BE49-F238E27FC236}">
                <a16:creationId xmlns:a16="http://schemas.microsoft.com/office/drawing/2014/main" id="{25B173A0-0AD9-4E87-926F-068A899D6791}"/>
              </a:ext>
            </a:extLst>
          </p:cNvPr>
          <p:cNvPicPr>
            <a:picLocks noChangeAspect="1" noChangeArrowheads="1"/>
          </p:cNvPicPr>
          <p:nvPr/>
        </p:nvPicPr>
        <p:blipFill>
          <a:blip r:embed="rId2"/>
          <a:srcRect/>
          <a:stretch>
            <a:fillRect/>
          </a:stretch>
        </p:blipFill>
        <p:spPr bwMode="auto">
          <a:xfrm>
            <a:off x="1338886" y="3468905"/>
            <a:ext cx="2667000" cy="253196"/>
          </a:xfrm>
          <a:prstGeom prst="rect">
            <a:avLst/>
          </a:prstGeom>
          <a:noFill/>
          <a:ln w="9525">
            <a:noFill/>
            <a:miter lim="800000"/>
            <a:headEnd/>
            <a:tailEnd/>
          </a:ln>
          <a:effectLst/>
        </p:spPr>
      </p:pic>
      <p:pic>
        <p:nvPicPr>
          <p:cNvPr id="7" name="Picture 2">
            <a:extLst>
              <a:ext uri="{FF2B5EF4-FFF2-40B4-BE49-F238E27FC236}">
                <a16:creationId xmlns:a16="http://schemas.microsoft.com/office/drawing/2014/main" id="{250A1200-892C-4918-AAD3-541B5614F66C}"/>
              </a:ext>
            </a:extLst>
          </p:cNvPr>
          <p:cNvPicPr>
            <a:picLocks noChangeAspect="1" noChangeArrowheads="1"/>
          </p:cNvPicPr>
          <p:nvPr/>
        </p:nvPicPr>
        <p:blipFill rotWithShape="1">
          <a:blip r:embed="rId3"/>
          <a:srcRect l="54041" t="-14850"/>
          <a:stretch/>
        </p:blipFill>
        <p:spPr bwMode="auto">
          <a:xfrm>
            <a:off x="2590800" y="3087584"/>
            <a:ext cx="1371955" cy="290547"/>
          </a:xfrm>
          <a:prstGeom prst="rect">
            <a:avLst/>
          </a:prstGeom>
          <a:noFill/>
          <a:ln w="9525">
            <a:noFill/>
            <a:miter lim="800000"/>
            <a:headEnd/>
            <a:tailEnd/>
          </a:ln>
          <a:effectLst/>
        </p:spPr>
      </p:pic>
      <p:pic>
        <p:nvPicPr>
          <p:cNvPr id="8" name="Picture 3">
            <a:extLst>
              <a:ext uri="{FF2B5EF4-FFF2-40B4-BE49-F238E27FC236}">
                <a16:creationId xmlns:a16="http://schemas.microsoft.com/office/drawing/2014/main" id="{B7DE3D6B-DDBA-44C7-A28C-CF5A9C83AD77}"/>
              </a:ext>
            </a:extLst>
          </p:cNvPr>
          <p:cNvPicPr>
            <a:picLocks noChangeAspect="1" noChangeArrowheads="1"/>
          </p:cNvPicPr>
          <p:nvPr/>
        </p:nvPicPr>
        <p:blipFill>
          <a:blip r:embed="rId4"/>
          <a:srcRect/>
          <a:stretch>
            <a:fillRect/>
          </a:stretch>
        </p:blipFill>
        <p:spPr bwMode="auto">
          <a:xfrm>
            <a:off x="1315385" y="3807928"/>
            <a:ext cx="5514976" cy="281979"/>
          </a:xfrm>
          <a:prstGeom prst="rect">
            <a:avLst/>
          </a:prstGeom>
          <a:noFill/>
          <a:ln w="9525">
            <a:noFill/>
            <a:miter lim="800000"/>
            <a:headEnd/>
            <a:tailEnd/>
          </a:ln>
          <a:effectLst/>
        </p:spPr>
      </p:pic>
      <p:pic>
        <p:nvPicPr>
          <p:cNvPr id="9" name="Picture 4">
            <a:extLst>
              <a:ext uri="{FF2B5EF4-FFF2-40B4-BE49-F238E27FC236}">
                <a16:creationId xmlns:a16="http://schemas.microsoft.com/office/drawing/2014/main" id="{CCFB3C18-12EF-4AED-B946-6575E0AD3953}"/>
              </a:ext>
            </a:extLst>
          </p:cNvPr>
          <p:cNvPicPr>
            <a:picLocks noChangeAspect="1" noChangeArrowheads="1"/>
          </p:cNvPicPr>
          <p:nvPr/>
        </p:nvPicPr>
        <p:blipFill rotWithShape="1">
          <a:blip r:embed="rId5"/>
          <a:srcRect l="15555" b="-1483"/>
          <a:stretch/>
        </p:blipFill>
        <p:spPr bwMode="auto">
          <a:xfrm>
            <a:off x="1303279" y="4132701"/>
            <a:ext cx="2895624" cy="281979"/>
          </a:xfrm>
          <a:prstGeom prst="rect">
            <a:avLst/>
          </a:prstGeom>
          <a:noFill/>
          <a:ln w="9525">
            <a:noFill/>
            <a:miter lim="800000"/>
            <a:headEnd/>
            <a:tailEnd/>
          </a:ln>
          <a:effectLst/>
        </p:spPr>
      </p:pic>
    </p:spTree>
    <p:extLst>
      <p:ext uri="{BB962C8B-B14F-4D97-AF65-F5344CB8AC3E}">
        <p14:creationId xmlns:p14="http://schemas.microsoft.com/office/powerpoint/2010/main" val="10432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lstStyle/>
          <a:p>
            <a:pPr eaLnBrk="1" hangingPunct="1">
              <a:lnSpc>
                <a:spcPct val="150000"/>
              </a:lnSpc>
            </a:pPr>
            <a:r>
              <a:rPr lang="en-US" altLang="zh-CN" sz="1600" dirty="0">
                <a:latin typeface="Times New Roman" panose="02020603050405020304" pitchFamily="18" charset="0"/>
                <a:cs typeface="Times New Roman" panose="02020603050405020304" pitchFamily="18" charset="0"/>
              </a:rPr>
              <a:t>Reason3</a:t>
            </a:r>
            <a:r>
              <a:rPr lang="zh-CN" altLang="en-US" sz="1600" dirty="0">
                <a:latin typeface="Times New Roman" panose="02020603050405020304" pitchFamily="18" charset="0"/>
                <a:cs typeface="Times New Roman" panose="02020603050405020304" pitchFamily="18" charset="0"/>
              </a:rPr>
              <a:t>：</a:t>
            </a:r>
            <a:r>
              <a:rPr lang="en-US" altLang="zh-CN" sz="1600" spc="-6" dirty="0">
                <a:latin typeface="Times New Roman" panose="02020603050405020304" pitchFamily="18" charset="0"/>
                <a:cs typeface="Times New Roman" panose="02020603050405020304" pitchFamily="18" charset="0"/>
              </a:rPr>
              <a:t> Reciprocal Causation</a:t>
            </a:r>
            <a:endParaRPr lang="en-US" altLang="zh-CN" sz="1600" dirty="0">
              <a:latin typeface="Times New Roman" panose="02020603050405020304" pitchFamily="18" charset="0"/>
              <a:cs typeface="Times New Roman" panose="02020603050405020304" pitchFamily="18" charset="0"/>
            </a:endParaRPr>
          </a:p>
          <a:p>
            <a:pPr lvl="1">
              <a:lnSpc>
                <a:spcPts val="2300"/>
              </a:lnSpc>
            </a:pPr>
            <a:r>
              <a:rPr lang="en-US" altLang="zh-CN" sz="1600" dirty="0">
                <a:latin typeface="Times New Roman" panose="02020603050405020304" pitchFamily="18" charset="0"/>
                <a:cs typeface="Times New Roman" panose="02020603050405020304" pitchFamily="18" charset="0"/>
              </a:rPr>
              <a:t>Case1</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Demand Curve</a:t>
            </a:r>
          </a:p>
          <a:p>
            <a:pPr lvl="3">
              <a:lnSpc>
                <a:spcPts val="2300"/>
              </a:lnSpc>
            </a:pP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邹至庄、牛霖琳，</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2010</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，“中国城镇居民住房的需求与供给”，</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金融研究</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第</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期</a:t>
            </a:r>
            <a:endParaRPr lang="en-US" altLang="zh-CN" sz="1400" b="1" dirty="0">
              <a:latin typeface="Times New Roman" panose="02020603050405020304" pitchFamily="18" charset="0"/>
              <a:ea typeface="宋体" panose="02010600030101010101" pitchFamily="2" charset="-122"/>
              <a:cs typeface="Times New Roman" panose="02020603050405020304" pitchFamily="18" charset="0"/>
            </a:endParaRPr>
          </a:p>
          <a:p>
            <a:pPr lvl="1">
              <a:lnSpc>
                <a:spcPts val="2300"/>
              </a:lnSpc>
            </a:pPr>
            <a:r>
              <a:rPr lang="en-US" altLang="zh-CN" sz="1600" dirty="0">
                <a:latin typeface="Times New Roman" panose="02020603050405020304" pitchFamily="18" charset="0"/>
                <a:cs typeface="Times New Roman" panose="02020603050405020304" pitchFamily="18" charset="0"/>
              </a:rPr>
              <a:t>We want to estimate Demand Curves DD(</a:t>
            </a:r>
            <a:r>
              <a:rPr lang="en-US" altLang="zh-CN" dirty="0">
                <a:latin typeface="Times New Roman" panose="02020603050405020304" pitchFamily="18" charset="0"/>
                <a:cs typeface="Times New Roman" panose="02020603050405020304" pitchFamily="18" charset="0"/>
              </a:rPr>
              <a:t>They depend on other factors, and therefore </a:t>
            </a:r>
            <a:r>
              <a:rPr lang="en-US" altLang="zh-CN" dirty="0" err="1">
                <a:latin typeface="Times New Roman" panose="02020603050405020304" pitchFamily="18" charset="0"/>
                <a:cs typeface="Times New Roman" panose="02020603050405020304" pitchFamily="18" charset="0"/>
              </a:rPr>
              <a:t>DiDi</a:t>
            </a:r>
            <a:r>
              <a:rPr lang="en-US" altLang="zh-CN" dirty="0">
                <a:latin typeface="Times New Roman" panose="02020603050405020304" pitchFamily="18" charset="0"/>
                <a:cs typeface="Times New Roman" panose="02020603050405020304" pitchFamily="18" charset="0"/>
              </a:rPr>
              <a:t>), but we can only observe dot 1,2,3, and hence line </a:t>
            </a:r>
            <a:r>
              <a:rPr lang="en-US" altLang="zh-CN" sz="1600" dirty="0">
                <a:latin typeface="Times New Roman" panose="02020603050405020304" pitchFamily="18" charset="0"/>
                <a:cs typeface="Times New Roman" panose="02020603050405020304" pitchFamily="18" charset="0"/>
              </a:rPr>
              <a:t>AB.</a:t>
            </a:r>
          </a:p>
          <a:p>
            <a:pPr lvl="1"/>
            <a:endParaRPr lang="en-US" altLang="zh-CN" sz="1600" dirty="0">
              <a:latin typeface="Times New Roman" panose="02020603050405020304" pitchFamily="18" charset="0"/>
              <a:cs typeface="Times New Roman" panose="02020603050405020304" pitchFamily="18" charset="0"/>
            </a:endParaRPr>
          </a:p>
        </p:txBody>
      </p:sp>
      <p:pic>
        <p:nvPicPr>
          <p:cNvPr id="4" name="Picture 3"/>
          <p:cNvPicPr>
            <a:picLocks noChangeAspect="1" noChangeArrowheads="1"/>
          </p:cNvPicPr>
          <p:nvPr/>
        </p:nvPicPr>
        <p:blipFill>
          <a:blip r:embed="rId2"/>
          <a:srcRect/>
          <a:stretch>
            <a:fillRect/>
          </a:stretch>
        </p:blipFill>
        <p:spPr bwMode="auto">
          <a:xfrm>
            <a:off x="6545235" y="3962400"/>
            <a:ext cx="2265610" cy="2760594"/>
          </a:xfrm>
          <a:prstGeom prst="rect">
            <a:avLst/>
          </a:prstGeom>
          <a:noFill/>
          <a:ln w="9525">
            <a:noFill/>
            <a:miter lim="800000"/>
            <a:headEnd/>
            <a:tailEnd/>
          </a:ln>
          <a:effectLst/>
        </p:spPr>
      </p:pic>
      <p:sp>
        <p:nvSpPr>
          <p:cNvPr id="5" name="内容占位符 2"/>
          <p:cNvSpPr txBox="1">
            <a:spLocks/>
          </p:cNvSpPr>
          <p:nvPr/>
        </p:nvSpPr>
        <p:spPr bwMode="auto">
          <a:xfrm>
            <a:off x="304800" y="4191000"/>
            <a:ext cx="6324600" cy="36258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lvl="1" indent="-285750">
              <a:lnSpc>
                <a:spcPts val="2300"/>
              </a:lnSpc>
              <a:spcBef>
                <a:spcPct val="20000"/>
              </a:spcBef>
              <a:buFont typeface="Arial" panose="020B0604020202020204" pitchFamily="34" charset="0"/>
              <a:buChar char="•"/>
              <a:defRPr/>
            </a:pPr>
            <a:r>
              <a:rPr lang="en-US" altLang="zh-CN" sz="1600" kern="0" dirty="0">
                <a:latin typeface="Times New Roman" panose="02020603050405020304" pitchFamily="18" charset="0"/>
                <a:cs typeface="Times New Roman" panose="02020603050405020304" pitchFamily="18" charset="0"/>
              </a:rPr>
              <a:t>In the simultaneous-equations model</a:t>
            </a:r>
          </a:p>
          <a:p>
            <a:pPr marL="742950" lvl="1" indent="-285750">
              <a:lnSpc>
                <a:spcPts val="2300"/>
              </a:lnSpc>
              <a:spcBef>
                <a:spcPct val="20000"/>
              </a:spcBef>
              <a:buFontTx/>
              <a:buChar char="–"/>
              <a:defRPr/>
            </a:pPr>
            <a:r>
              <a:rPr kumimoji="0" lang="en-US" altLang="zh-CN" sz="1600" b="0" i="0" u="none" strike="noStrike" kern="0" cap="none" spc="0" normalizeH="0" baseline="0" noProof="0" dirty="0" err="1">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q</a:t>
            </a:r>
            <a:r>
              <a:rPr kumimoji="0" lang="en-US" altLang="zh-CN" sz="1600" b="0" i="0" u="none" strike="noStrike" kern="0" cap="none" spc="0" normalizeH="0" baseline="-25000" noProof="0" dirty="0" err="1">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s</a:t>
            </a:r>
            <a:r>
              <a:rPr kumimoji="0" lang="en-US" altLang="zh-CN" sz="1600" b="0" i="0" u="none" strike="noStrike" kern="0" cap="none" spc="0" normalizeH="0" baseline="0" noProof="0" dirty="0">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 = a</a:t>
            </a:r>
            <a:r>
              <a:rPr kumimoji="0" lang="en-US" altLang="zh-CN" sz="1600" b="0" i="0" u="none" strike="noStrike" kern="0" cap="none" spc="0" normalizeH="0" baseline="-25000" noProof="0" dirty="0">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1</a:t>
            </a:r>
            <a:r>
              <a:rPr kumimoji="0" lang="en-US" altLang="zh-CN" sz="1600" b="0" i="0" u="none" strike="noStrike" kern="0" cap="none" spc="0" normalizeH="0" baseline="0" noProof="0" dirty="0">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p + b</a:t>
            </a:r>
            <a:r>
              <a:rPr kumimoji="0" lang="en-US" altLang="zh-CN" sz="1600" b="0" i="0" u="none" strike="noStrike" kern="0" cap="none" spc="0" normalizeH="0" baseline="-25000" noProof="0" dirty="0">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1</a:t>
            </a:r>
            <a:r>
              <a:rPr kumimoji="0" lang="en-US" altLang="zh-CN" sz="1600" b="0" i="0" u="none" strike="noStrike" kern="0" cap="none" spc="0" normalizeH="0" baseline="0" noProof="0" dirty="0">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 z</a:t>
            </a:r>
            <a:r>
              <a:rPr kumimoji="0" lang="en-US" altLang="zh-CN" sz="1600" b="0" i="0" u="none" strike="noStrike" kern="0" cap="none" spc="0" normalizeH="0" baseline="-25000" noProof="0" dirty="0">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1</a:t>
            </a:r>
            <a:r>
              <a:rPr kumimoji="0" lang="en-US" altLang="zh-CN" sz="1600" b="0" i="0" u="none" strike="noStrike" kern="0" cap="none" spc="0" normalizeH="0" baseline="0" noProof="0" dirty="0">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 + u</a:t>
            </a:r>
            <a:r>
              <a:rPr kumimoji="0" lang="en-US" altLang="zh-CN" sz="1600" b="0" i="0" u="none" strike="noStrike" kern="0" cap="none" spc="0" normalizeH="0" baseline="-25000" noProof="0" dirty="0">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1</a:t>
            </a:r>
          </a:p>
          <a:p>
            <a:pPr marL="742950" lvl="1" indent="-285750">
              <a:lnSpc>
                <a:spcPts val="2300"/>
              </a:lnSpc>
              <a:spcBef>
                <a:spcPct val="20000"/>
              </a:spcBef>
              <a:buFontTx/>
              <a:buChar char="–"/>
              <a:defRPr/>
            </a:pPr>
            <a:r>
              <a:rPr kumimoji="0" lang="en-US" altLang="zh-CN" sz="1600" b="0" i="0" u="none" strike="noStrike" kern="0" cap="none" spc="0" normalizeH="0" baseline="0" noProof="0" dirty="0" err="1">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q</a:t>
            </a:r>
            <a:r>
              <a:rPr kumimoji="0" lang="en-US" altLang="zh-CN" sz="1600" b="0" i="0" u="none" strike="noStrike" kern="0" cap="none" spc="0" normalizeH="0" baseline="-25000" noProof="0" dirty="0" err="1">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d</a:t>
            </a:r>
            <a:r>
              <a:rPr kumimoji="0" lang="en-US" altLang="zh-CN" sz="1600" b="0" i="0" u="none" strike="noStrike" kern="0" cap="none" spc="0" normalizeH="0" baseline="0" noProof="0" dirty="0">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 = a</a:t>
            </a:r>
            <a:r>
              <a:rPr kumimoji="0" lang="en-US" altLang="zh-CN" sz="1600" b="0" i="0" u="none" strike="noStrike" kern="0" cap="none" spc="0" normalizeH="0" baseline="-25000" noProof="0" dirty="0">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2</a:t>
            </a:r>
            <a:r>
              <a:rPr kumimoji="0" lang="en-US" altLang="zh-CN" sz="1600" b="0" i="0" u="none" strike="noStrike" kern="0" cap="none" spc="0" normalizeH="0" baseline="0" noProof="0" dirty="0">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p + b</a:t>
            </a:r>
            <a:r>
              <a:rPr kumimoji="0" lang="en-US" altLang="zh-CN" sz="1600" b="0" i="0" u="none" strike="noStrike" kern="0" cap="none" spc="0" normalizeH="0" baseline="-25000" noProof="0" dirty="0">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2</a:t>
            </a:r>
            <a:r>
              <a:rPr kumimoji="0" lang="en-US" altLang="zh-CN" sz="1600" b="0" i="0" u="none" strike="noStrike" kern="0" cap="none" spc="0" normalizeH="0" baseline="0" noProof="0" dirty="0">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 z</a:t>
            </a:r>
            <a:r>
              <a:rPr kumimoji="0" lang="en-US" altLang="zh-CN" sz="1600" b="0" i="0" u="none" strike="noStrike" kern="0" cap="none" spc="0" normalizeH="0" baseline="-25000" noProof="0" dirty="0">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2</a:t>
            </a:r>
            <a:r>
              <a:rPr kumimoji="0" lang="en-US" altLang="zh-CN" sz="1600" b="0" i="0" u="none" strike="noStrike" kern="0" cap="none" spc="0" normalizeH="0" baseline="0" noProof="0" dirty="0">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 + u</a:t>
            </a:r>
            <a:r>
              <a:rPr kumimoji="0" lang="en-US" altLang="zh-CN" sz="1600" b="0" i="0" u="none" strike="noStrike" kern="0" cap="none" spc="0" normalizeH="0" baseline="-25000" noProof="0" dirty="0">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2</a:t>
            </a:r>
          </a:p>
          <a:p>
            <a:pPr marL="742950" lvl="1" indent="-285750">
              <a:lnSpc>
                <a:spcPts val="2300"/>
              </a:lnSpc>
              <a:spcBef>
                <a:spcPct val="20000"/>
              </a:spcBef>
              <a:buFontTx/>
              <a:buChar char="–"/>
              <a:defRPr/>
            </a:pPr>
            <a:r>
              <a:rPr kumimoji="0" lang="en-US" altLang="zh-CN" sz="1600" b="0" i="0" u="none" strike="noStrike" kern="0" cap="none" spc="0" normalizeH="0" baseline="0" noProof="0" dirty="0" err="1">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q</a:t>
            </a:r>
            <a:r>
              <a:rPr kumimoji="0" lang="en-US" altLang="zh-CN" sz="1600" b="0" i="0" u="none" strike="noStrike" kern="0" cap="none" spc="0" normalizeH="0" baseline="-25000" noProof="0" dirty="0" err="1">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d</a:t>
            </a:r>
            <a:r>
              <a:rPr kumimoji="0" lang="en-US" altLang="zh-CN" sz="1600" b="0" i="0" u="none" strike="noStrike" kern="0" cap="none" spc="0" normalizeH="0" baseline="0" noProof="0" dirty="0">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 = </a:t>
            </a:r>
            <a:r>
              <a:rPr kumimoji="0" lang="en-US" altLang="zh-CN" sz="1600" b="0" i="0" u="none" strike="noStrike" kern="0" cap="none" spc="0" normalizeH="0" baseline="0" noProof="0" dirty="0" err="1">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q</a:t>
            </a:r>
            <a:r>
              <a:rPr kumimoji="0" lang="en-US" altLang="zh-CN" sz="1600" b="0" i="0" u="none" strike="noStrike" kern="0" cap="none" spc="0" normalizeH="0" baseline="-25000" noProof="0" dirty="0" err="1">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s</a:t>
            </a:r>
            <a:r>
              <a:rPr kumimoji="0" lang="en-US" altLang="zh-CN" sz="1600" b="0" i="0" u="none" strike="noStrike" kern="0" cap="none" spc="0" normalizeH="0" baseline="0" noProof="0" dirty="0">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 =q</a:t>
            </a:r>
          </a:p>
          <a:p>
            <a:pPr marL="742950" lvl="1" indent="-285750">
              <a:lnSpc>
                <a:spcPts val="2300"/>
              </a:lnSpc>
              <a:spcBef>
                <a:spcPct val="20000"/>
              </a:spcBef>
              <a:buFont typeface="Arial" panose="020B0604020202020204" pitchFamily="34" charset="0"/>
              <a:buChar char="•"/>
              <a:defRPr/>
            </a:pPr>
            <a:r>
              <a:rPr lang="en-US" altLang="zh-CN" sz="1600" kern="0" dirty="0">
                <a:latin typeface="Times New Roman" panose="02020603050405020304" pitchFamily="18" charset="0"/>
                <a:ea typeface="宋体" charset="-122"/>
                <a:cs typeface="Times New Roman" panose="02020603050405020304" pitchFamily="18" charset="0"/>
              </a:rPr>
              <a:t>P is the price, and Z1 is the supply shock, Z2 is the demand shock</a:t>
            </a:r>
          </a:p>
          <a:p>
            <a:pPr marL="742950" lvl="1" indent="-285750">
              <a:lnSpc>
                <a:spcPts val="2300"/>
              </a:lnSpc>
              <a:spcBef>
                <a:spcPct val="20000"/>
              </a:spcBef>
              <a:buFont typeface="Arial" panose="020B0604020202020204" pitchFamily="34" charset="0"/>
              <a:buChar char="•"/>
              <a:defRPr/>
            </a:pPr>
            <a:r>
              <a:rPr kumimoji="0" lang="en-US" altLang="zh-CN" sz="1600" b="0" i="0" u="none" strike="noStrike" kern="0" cap="none" spc="0" normalizeH="0" baseline="0" noProof="0" dirty="0">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In</a:t>
            </a:r>
            <a:r>
              <a:rPr lang="en-US" altLang="zh-CN" sz="1600" kern="0" dirty="0">
                <a:latin typeface="Times New Roman" panose="02020603050405020304" pitchFamily="18" charset="0"/>
                <a:ea typeface="宋体" charset="-122"/>
                <a:cs typeface="Times New Roman" panose="02020603050405020304" pitchFamily="18" charset="0"/>
              </a:rPr>
              <a:t> equilibrium, p and q is determined at the same time </a:t>
            </a:r>
            <a:endParaRPr kumimoji="0" lang="en-US" altLang="zh-CN" sz="1600" b="0" i="0" u="none" strike="noStrike" kern="0" cap="none" spc="0" normalizeH="0" baseline="0" noProof="0" dirty="0">
              <a:ln>
                <a:noFill/>
              </a:ln>
              <a:solidFill>
                <a:schemeClr val="tx1"/>
              </a:solidFill>
              <a:effectLst/>
              <a:uLnTx/>
              <a:uFillTx/>
              <a:latin typeface="Times New Roman" panose="02020603050405020304" pitchFamily="18" charset="0"/>
              <a:ea typeface="宋体" charset="-122"/>
              <a:cs typeface="Times New Roman" panose="02020603050405020304" pitchFamily="18" charset="0"/>
            </a:endParaRPr>
          </a:p>
        </p:txBody>
      </p:sp>
      <p:sp>
        <p:nvSpPr>
          <p:cNvPr id="6" name="标题 1">
            <a:extLst>
              <a:ext uri="{FF2B5EF4-FFF2-40B4-BE49-F238E27FC236}">
                <a16:creationId xmlns:a16="http://schemas.microsoft.com/office/drawing/2014/main" id="{748250AB-50A1-4638-8FB1-D1CE233AC69C}"/>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1.3 reciprocal causation</a:t>
            </a:r>
          </a:p>
        </p:txBody>
      </p:sp>
    </p:spTree>
    <p:extLst>
      <p:ext uri="{BB962C8B-B14F-4D97-AF65-F5344CB8AC3E}">
        <p14:creationId xmlns:p14="http://schemas.microsoft.com/office/powerpoint/2010/main" val="382542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blinds(horizontal)">
                                      <p:cBhvr>
                                        <p:cTn id="28" dur="500"/>
                                        <p:tgtEl>
                                          <p:spTgt spid="5">
                                            <p:txEl>
                                              <p:pRg st="0" end="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blinds(horizontal)">
                                      <p:cBhvr>
                                        <p:cTn id="31" dur="500"/>
                                        <p:tgtEl>
                                          <p:spTgt spid="5">
                                            <p:txEl>
                                              <p:pRg st="1" end="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Effect transition="in" filter="blinds(horizontal)">
                                      <p:cBhvr>
                                        <p:cTn id="34" dur="500"/>
                                        <p:tgtEl>
                                          <p:spTgt spid="5">
                                            <p:txEl>
                                              <p:pRg st="2" end="2"/>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blinds(horizontal)">
                                      <p:cBhvr>
                                        <p:cTn id="37" dur="500"/>
                                        <p:tgtEl>
                                          <p:spTgt spid="5">
                                            <p:txEl>
                                              <p:pRg st="3" end="3"/>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Effect transition="in" filter="blinds(horizontal)">
                                      <p:cBhvr>
                                        <p:cTn id="40" dur="500"/>
                                        <p:tgtEl>
                                          <p:spTgt spid="5">
                                            <p:txEl>
                                              <p:pRg st="4" end="4"/>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Effect transition="in" filter="blinds(horizontal)">
                                      <p:cBhvr>
                                        <p:cTn id="43"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1.3 reciprocal causation</a:t>
            </a:r>
          </a:p>
        </p:txBody>
      </p:sp>
      <p:pic>
        <p:nvPicPr>
          <p:cNvPr id="6" name="Picture 3">
            <a:extLst>
              <a:ext uri="{FF2B5EF4-FFF2-40B4-BE49-F238E27FC236}">
                <a16:creationId xmlns:a16="http://schemas.microsoft.com/office/drawing/2014/main" id="{D86FCD40-7B01-4D8A-AAA3-D7AEA59F78D6}"/>
              </a:ext>
            </a:extLst>
          </p:cNvPr>
          <p:cNvPicPr>
            <a:picLocks noChangeAspect="1" noChangeArrowheads="1"/>
          </p:cNvPicPr>
          <p:nvPr/>
        </p:nvPicPr>
        <p:blipFill>
          <a:blip r:embed="rId2"/>
          <a:srcRect/>
          <a:stretch>
            <a:fillRect/>
          </a:stretch>
        </p:blipFill>
        <p:spPr bwMode="auto">
          <a:xfrm>
            <a:off x="1147406" y="3456324"/>
            <a:ext cx="2276475" cy="742950"/>
          </a:xfrm>
          <a:prstGeom prst="rect">
            <a:avLst/>
          </a:prstGeom>
          <a:noFill/>
          <a:ln w="9525">
            <a:noFill/>
            <a:miter lim="800000"/>
            <a:headEnd/>
            <a:tailEnd/>
          </a:ln>
          <a:effectLst/>
        </p:spPr>
      </p:pic>
      <p:pic>
        <p:nvPicPr>
          <p:cNvPr id="7" name="Picture 5">
            <a:extLst>
              <a:ext uri="{FF2B5EF4-FFF2-40B4-BE49-F238E27FC236}">
                <a16:creationId xmlns:a16="http://schemas.microsoft.com/office/drawing/2014/main" id="{1124886D-6BD7-468C-A66F-708B8C284BA4}"/>
              </a:ext>
            </a:extLst>
          </p:cNvPr>
          <p:cNvPicPr>
            <a:picLocks noChangeAspect="1" noChangeArrowheads="1"/>
          </p:cNvPicPr>
          <p:nvPr/>
        </p:nvPicPr>
        <p:blipFill rotWithShape="1">
          <a:blip r:embed="rId3"/>
          <a:srcRect l="12903"/>
          <a:stretch/>
        </p:blipFill>
        <p:spPr bwMode="auto">
          <a:xfrm>
            <a:off x="1340487" y="4495800"/>
            <a:ext cx="2057400" cy="371475"/>
          </a:xfrm>
          <a:prstGeom prst="rect">
            <a:avLst/>
          </a:prstGeom>
          <a:noFill/>
          <a:ln w="9525">
            <a:noFill/>
            <a:miter lim="800000"/>
            <a:headEnd/>
            <a:tailEnd/>
          </a:ln>
          <a:effectLst/>
        </p:spPr>
      </p:pic>
      <p:sp>
        <p:nvSpPr>
          <p:cNvPr id="8" name="文本框 7">
            <a:extLst>
              <a:ext uri="{FF2B5EF4-FFF2-40B4-BE49-F238E27FC236}">
                <a16:creationId xmlns:a16="http://schemas.microsoft.com/office/drawing/2014/main" id="{47DBB702-F805-4E12-98CD-243008B30C34}"/>
              </a:ext>
            </a:extLst>
          </p:cNvPr>
          <p:cNvSpPr txBox="1"/>
          <p:nvPr/>
        </p:nvSpPr>
        <p:spPr>
          <a:xfrm>
            <a:off x="457200" y="2155712"/>
            <a:ext cx="7239000" cy="1300612"/>
          </a:xfrm>
          <a:prstGeom prst="rect">
            <a:avLst/>
          </a:prstGeom>
          <a:noFill/>
        </p:spPr>
        <p:txBody>
          <a:bodyPr wrap="square">
            <a:spAutoFit/>
          </a:bodyPr>
          <a:lstStyle/>
          <a:p>
            <a:pPr marL="742950" lvl="1" indent="-285750">
              <a:lnSpc>
                <a:spcPts val="2400"/>
              </a:lnSpc>
              <a:buFont typeface="Arial" panose="020B0604020202020204" pitchFamily="34" charset="0"/>
              <a:buChar char="•"/>
            </a:pPr>
            <a:r>
              <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charset="-122"/>
                <a:cs typeface="Times New Roman" panose="02020603050405020304" pitchFamily="18" charset="0"/>
              </a:rPr>
              <a:t>In</a:t>
            </a:r>
            <a:r>
              <a:rPr lang="en-US" altLang="zh-CN" sz="1800" kern="0" dirty="0">
                <a:latin typeface="Times New Roman" panose="02020603050405020304" pitchFamily="18" charset="0"/>
                <a:ea typeface="宋体" charset="-122"/>
                <a:cs typeface="Times New Roman" panose="02020603050405020304" pitchFamily="18" charset="0"/>
              </a:rPr>
              <a:t> equilibrium, the demand curve is </a:t>
            </a:r>
            <a:r>
              <a:rPr lang="en-US" altLang="zh-CN" sz="1800" dirty="0">
                <a:ea typeface="宋体" charset="-122"/>
              </a:rPr>
              <a:t>q = </a:t>
            </a:r>
            <a:r>
              <a:rPr lang="en-US" altLang="zh-CN" sz="1800" dirty="0">
                <a:latin typeface="Symbol" pitchFamily="18" charset="2"/>
                <a:ea typeface="宋体" charset="-122"/>
              </a:rPr>
              <a:t>a</a:t>
            </a:r>
            <a:r>
              <a:rPr lang="en-US" altLang="zh-CN" sz="1800" baseline="-25000" dirty="0">
                <a:ea typeface="宋体" charset="-122"/>
              </a:rPr>
              <a:t>1</a:t>
            </a:r>
            <a:r>
              <a:rPr lang="en-US" altLang="zh-CN" sz="1800" dirty="0">
                <a:ea typeface="宋体" charset="-122"/>
              </a:rPr>
              <a:t>p + </a:t>
            </a:r>
            <a:r>
              <a:rPr lang="en-US" altLang="zh-CN" sz="1800" dirty="0">
                <a:latin typeface="Symbol" pitchFamily="18" charset="2"/>
                <a:ea typeface="宋体" charset="-122"/>
              </a:rPr>
              <a:t>b</a:t>
            </a:r>
            <a:r>
              <a:rPr lang="en-US" altLang="zh-CN" sz="1800" baseline="-25000" dirty="0">
                <a:ea typeface="宋体" charset="-122"/>
              </a:rPr>
              <a:t>1</a:t>
            </a:r>
            <a:r>
              <a:rPr lang="en-US" altLang="zh-CN" sz="1800" dirty="0">
                <a:ea typeface="宋体" charset="-122"/>
              </a:rPr>
              <a:t> z</a:t>
            </a:r>
            <a:r>
              <a:rPr lang="en-US" altLang="zh-CN" sz="1800" baseline="-25000" dirty="0">
                <a:ea typeface="宋体" charset="-122"/>
              </a:rPr>
              <a:t>1</a:t>
            </a:r>
            <a:r>
              <a:rPr lang="en-US" altLang="zh-CN" sz="1800" dirty="0">
                <a:ea typeface="宋体" charset="-122"/>
              </a:rPr>
              <a:t> + u</a:t>
            </a:r>
            <a:r>
              <a:rPr lang="en-US" altLang="zh-CN" sz="1800" baseline="-25000" dirty="0">
                <a:ea typeface="宋体" charset="-122"/>
              </a:rPr>
              <a:t>1</a:t>
            </a:r>
            <a:r>
              <a:rPr lang="en-US" altLang="zh-CN" sz="1800" kern="0" dirty="0">
                <a:latin typeface="Times New Roman" panose="02020603050405020304" pitchFamily="18" charset="0"/>
                <a:ea typeface="宋体" charset="-122"/>
                <a:cs typeface="Times New Roman" panose="02020603050405020304" pitchFamily="18" charset="0"/>
              </a:rPr>
              <a:t> , and the price p is correlated to error term u1.</a:t>
            </a:r>
          </a:p>
          <a:p>
            <a:pPr marL="742950" lvl="1" indent="-285750">
              <a:lnSpc>
                <a:spcPts val="2400"/>
              </a:lnSpc>
              <a:buFont typeface="Arial" panose="020B0604020202020204" pitchFamily="34" charset="0"/>
              <a:buChar char="•"/>
            </a:pPr>
            <a:r>
              <a:rPr lang="en-US" altLang="zh-CN" sz="1800" kern="0" dirty="0">
                <a:latin typeface="Times New Roman" panose="02020603050405020304" pitchFamily="18" charset="0"/>
                <a:ea typeface="宋体" charset="-122"/>
                <a:cs typeface="Times New Roman" panose="02020603050405020304" pitchFamily="18" charset="0"/>
              </a:rPr>
              <a:t>The equation can </a:t>
            </a:r>
            <a:r>
              <a:rPr lang="en-US" altLang="zh-CN" kern="0" dirty="0">
                <a:latin typeface="Times New Roman" panose="02020603050405020304" pitchFamily="18" charset="0"/>
                <a:ea typeface="宋体" charset="-122"/>
                <a:cs typeface="Times New Roman" panose="02020603050405020304" pitchFamily="18" charset="0"/>
              </a:rPr>
              <a:t>be rewritten as follow:</a:t>
            </a:r>
            <a:endParaRPr lang="en-US" altLang="zh-CN" sz="1800" kern="0" dirty="0">
              <a:latin typeface="Times New Roman" panose="02020603050405020304" pitchFamily="18" charset="0"/>
              <a:ea typeface="宋体" charset="-122"/>
              <a:cs typeface="Times New Roman" panose="02020603050405020304" pitchFamily="18" charset="0"/>
            </a:endParaRPr>
          </a:p>
          <a:p>
            <a:pPr lvl="1">
              <a:lnSpc>
                <a:spcPts val="2400"/>
              </a:lnSpc>
            </a:pPr>
            <a:endParaRPr kumimoji="0" lang="en-US" altLang="zh-CN" sz="1800" b="0" i="0" u="none" strike="noStrike" kern="0" cap="none" spc="0" normalizeH="0" baseline="0" noProof="0" dirty="0">
              <a:ln>
                <a:noFill/>
              </a:ln>
              <a:solidFill>
                <a:schemeClr val="tx1"/>
              </a:solidFill>
              <a:effectLst/>
              <a:uLnTx/>
              <a:uFillTx/>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58622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3400" y="1828800"/>
                <a:ext cx="8229600" cy="5552331"/>
              </a:xfrm>
            </p:spPr>
            <p:txBody>
              <a:bodyPr/>
              <a:lstStyle/>
              <a:p>
                <a:pPr>
                  <a:lnSpc>
                    <a:spcPct val="125000"/>
                  </a:lnSpc>
                </a:pPr>
                <a:r>
                  <a:rPr lang="en-US" altLang="zh-CN" sz="1200" dirty="0">
                    <a:latin typeface="Times New Roman" panose="02020603050405020304" pitchFamily="18" charset="0"/>
                    <a:cs typeface="Times New Roman" panose="02020603050405020304" pitchFamily="18" charset="0"/>
                  </a:rPr>
                  <a:t>Structure Model</a:t>
                </a:r>
                <a:r>
                  <a:rPr lang="zh-CN" altLang="en-US" sz="1200" dirty="0">
                    <a:latin typeface="Times New Roman" panose="02020603050405020304" pitchFamily="18" charset="0"/>
                    <a:cs typeface="Times New Roman" panose="02020603050405020304" pitchFamily="18" charset="0"/>
                  </a:rPr>
                  <a:t>：</a:t>
                </a:r>
                <a:endParaRPr lang="en-US" altLang="zh-CN" sz="1200" dirty="0">
                  <a:latin typeface="Times New Roman" panose="02020603050405020304" pitchFamily="18" charset="0"/>
                  <a:cs typeface="Times New Roman" panose="02020603050405020304" pitchFamily="18" charset="0"/>
                </a:endParaRPr>
              </a:p>
              <a:p>
                <a:pPr>
                  <a:lnSpc>
                    <a:spcPct val="125000"/>
                  </a:lnSpc>
                </a:pPr>
                <a:endParaRPr lang="en-US" altLang="zh-CN" sz="1200" dirty="0">
                  <a:latin typeface="Times New Roman" panose="02020603050405020304" pitchFamily="18" charset="0"/>
                  <a:cs typeface="Times New Roman" panose="02020603050405020304" pitchFamily="18" charset="0"/>
                </a:endParaRPr>
              </a:p>
              <a:p>
                <a:pPr>
                  <a:lnSpc>
                    <a:spcPct val="125000"/>
                  </a:lnSpc>
                </a:pPr>
                <a:endParaRPr lang="en-US" altLang="zh-CN" sz="1200" dirty="0">
                  <a:latin typeface="Times New Roman" panose="02020603050405020304" pitchFamily="18" charset="0"/>
                  <a:cs typeface="Times New Roman" panose="02020603050405020304" pitchFamily="18" charset="0"/>
                </a:endParaRPr>
              </a:p>
              <a:p>
                <a:pPr>
                  <a:lnSpc>
                    <a:spcPct val="125000"/>
                  </a:lnSpc>
                </a:pPr>
                <a:r>
                  <a:rPr lang="en-US" altLang="zh-CN" sz="1200" dirty="0">
                    <a:latin typeface="Times New Roman" panose="02020603050405020304" pitchFamily="18" charset="0"/>
                    <a:cs typeface="Times New Roman" panose="02020603050405020304" pitchFamily="18" charset="0"/>
                  </a:rPr>
                  <a:t>Reduced Form Model</a:t>
                </a:r>
                <a:r>
                  <a:rPr lang="zh-CN" altLang="en-US" sz="1200" dirty="0">
                    <a:latin typeface="Times New Roman" panose="02020603050405020304" pitchFamily="18" charset="0"/>
                    <a:cs typeface="Times New Roman" panose="02020603050405020304" pitchFamily="18" charset="0"/>
                  </a:rPr>
                  <a:t>：</a:t>
                </a:r>
                <a:endParaRPr lang="en-US" altLang="zh-CN" sz="1200" dirty="0">
                  <a:latin typeface="Times New Roman" panose="02020603050405020304" pitchFamily="18" charset="0"/>
                  <a:cs typeface="Times New Roman" panose="02020603050405020304" pitchFamily="18" charset="0"/>
                </a:endParaRPr>
              </a:p>
              <a:p>
                <a:pPr lvl="1">
                  <a:lnSpc>
                    <a:spcPct val="125000"/>
                  </a:lnSpc>
                </a:pP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𝑝</m:t>
                        </m:r>
                      </m:e>
                      <m:sub>
                        <m:r>
                          <a:rPr lang="en-US" altLang="zh-CN" sz="1200" b="0" i="1" smtClean="0">
                            <a:latin typeface="Cambria Math" panose="02040503050406030204" pitchFamily="18" charset="0"/>
                          </a:rPr>
                          <m:t>𝑡</m:t>
                        </m:r>
                      </m:sub>
                    </m:sSub>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sSub>
                          <m:sSubPr>
                            <m:ctrlPr>
                              <a:rPr lang="en-US" altLang="zh-CN" sz="1200" b="0" i="1" smtClean="0">
                                <a:latin typeface="Cambria Math" panose="02040503050406030204" pitchFamily="18" charset="0"/>
                              </a:rPr>
                            </m:ctrlPr>
                          </m:sSubPr>
                          <m:e>
                            <m:r>
                              <a:rPr lang="zh-CN" altLang="en-US" sz="1200" b="0" i="1" smtClean="0">
                                <a:latin typeface="Cambria Math" panose="02040503050406030204" pitchFamily="18" charset="0"/>
                              </a:rPr>
                              <m:t>𝛽</m:t>
                            </m:r>
                          </m:e>
                          <m:sub>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zh-CN" altLang="en-US" sz="1200" i="1" smtClean="0">
                                <a:latin typeface="Cambria Math" panose="02040503050406030204" pitchFamily="18" charset="0"/>
                              </a:rPr>
                              <m:t>𝛼</m:t>
                            </m:r>
                          </m:e>
                          <m:sub>
                            <m:r>
                              <a:rPr lang="en-US" altLang="zh-CN" sz="1200" i="1">
                                <a:latin typeface="Cambria Math" panose="02040503050406030204" pitchFamily="18" charset="0"/>
                              </a:rPr>
                              <m:t>1</m:t>
                            </m:r>
                          </m:sub>
                        </m:sSub>
                      </m:num>
                      <m:den>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𝛽</m:t>
                            </m:r>
                          </m:e>
                          <m:sub>
                            <m:r>
                              <a:rPr lang="en-US" altLang="zh-CN" sz="1200" b="0" i="1" smtClean="0">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b="0" i="1" smtClean="0">
                                <a:latin typeface="Cambria Math" panose="02040503050406030204" pitchFamily="18" charset="0"/>
                              </a:rPr>
                              <m:t>2</m:t>
                            </m:r>
                          </m:sub>
                        </m:sSub>
                      </m:den>
                    </m:f>
                    <m:r>
                      <a:rPr lang="en-US" altLang="zh-CN" sz="1200" b="0" i="1" smtClean="0">
                        <a:latin typeface="Cambria Math" panose="02040503050406030204" pitchFamily="18" charset="0"/>
                      </a:rPr>
                      <m:t>+</m:t>
                    </m:r>
                    <m:f>
                      <m:fPr>
                        <m:ctrlPr>
                          <a:rPr lang="en-US" altLang="zh-CN" sz="1200" i="1">
                            <a:latin typeface="Cambria Math" panose="02040503050406030204" pitchFamily="18" charset="0"/>
                          </a:rPr>
                        </m:ctrlPr>
                      </m:fPr>
                      <m:num>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b="0" i="1" smtClean="0">
                                <a:latin typeface="Cambria Math" panose="02040503050406030204" pitchFamily="18" charset="0"/>
                              </a:rPr>
                              <m:t>3</m:t>
                            </m:r>
                          </m:sub>
                        </m:sSub>
                      </m:num>
                      <m:den>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𝛽</m:t>
                            </m:r>
                          </m:e>
                          <m:sub>
                            <m:r>
                              <a:rPr lang="en-US" altLang="zh-CN" sz="1200" i="1">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i="1">
                                <a:latin typeface="Cambria Math" panose="02040503050406030204" pitchFamily="18" charset="0"/>
                              </a:rPr>
                              <m:t>2</m:t>
                            </m:r>
                          </m:sub>
                        </m:sSub>
                      </m:den>
                    </m:f>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𝑚</m:t>
                        </m:r>
                      </m:e>
                      <m:sub>
                        <m:r>
                          <a:rPr lang="en-US" altLang="zh-CN" sz="1200" b="0" i="1" smtClean="0">
                            <a:latin typeface="Cambria Math" panose="02040503050406030204" pitchFamily="18" charset="0"/>
                          </a:rPr>
                          <m:t>𝑡</m:t>
                        </m:r>
                      </m:sub>
                    </m:sSub>
                    <m:r>
                      <a:rPr lang="en-US" altLang="zh-CN" sz="1200" b="0" i="1" smtClean="0">
                        <a:latin typeface="Cambria Math" panose="02040503050406030204" pitchFamily="18" charset="0"/>
                      </a:rPr>
                      <m:t>−</m:t>
                    </m:r>
                    <m:f>
                      <m:fPr>
                        <m:ctrlPr>
                          <a:rPr lang="en-US" altLang="zh-CN" sz="1200" i="1">
                            <a:latin typeface="Cambria Math" panose="02040503050406030204" pitchFamily="18" charset="0"/>
                          </a:rPr>
                        </m:ctrlPr>
                      </m:fPr>
                      <m:num>
                        <m:sSub>
                          <m:sSubPr>
                            <m:ctrlPr>
                              <a:rPr lang="en-US" altLang="zh-CN" sz="1200" i="1">
                                <a:latin typeface="Cambria Math" panose="02040503050406030204" pitchFamily="18" charset="0"/>
                              </a:rPr>
                            </m:ctrlPr>
                          </m:sSubPr>
                          <m:e>
                            <m:r>
                              <a:rPr lang="zh-CN" altLang="en-US" sz="1200" i="1" smtClean="0">
                                <a:latin typeface="Cambria Math" panose="02040503050406030204" pitchFamily="18" charset="0"/>
                              </a:rPr>
                              <m:t>𝛽</m:t>
                            </m:r>
                          </m:e>
                          <m:sub>
                            <m:r>
                              <a:rPr lang="en-US" altLang="zh-CN" sz="1200" i="1">
                                <a:latin typeface="Cambria Math" panose="02040503050406030204" pitchFamily="18" charset="0"/>
                              </a:rPr>
                              <m:t>3</m:t>
                            </m:r>
                          </m:sub>
                        </m:sSub>
                      </m:num>
                      <m:den>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𝛽</m:t>
                            </m:r>
                          </m:e>
                          <m:sub>
                            <m:r>
                              <a:rPr lang="en-US" altLang="zh-CN" sz="1200" i="1">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i="1">
                                <a:latin typeface="Cambria Math" panose="02040503050406030204" pitchFamily="18" charset="0"/>
                              </a:rPr>
                              <m:t>2</m:t>
                            </m:r>
                          </m:sub>
                        </m:sSub>
                      </m:den>
                    </m:f>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𝑐</m:t>
                        </m:r>
                      </m:e>
                      <m:sub>
                        <m:r>
                          <a:rPr lang="en-US" altLang="zh-CN" sz="1200" i="1">
                            <a:latin typeface="Cambria Math" panose="02040503050406030204" pitchFamily="18" charset="0"/>
                          </a:rPr>
                          <m:t>𝑡</m:t>
                        </m:r>
                      </m:sub>
                    </m:sSub>
                    <m:r>
                      <a:rPr lang="en-US" altLang="zh-CN" sz="1200" b="0" i="1" smtClean="0">
                        <a:latin typeface="Cambria Math" panose="02040503050406030204" pitchFamily="18" charset="0"/>
                      </a:rPr>
                      <m:t>+</m:t>
                    </m:r>
                    <m:f>
                      <m:fPr>
                        <m:ctrlPr>
                          <a:rPr lang="en-US" altLang="zh-CN" sz="1200" i="1">
                            <a:latin typeface="Cambria Math" panose="02040503050406030204" pitchFamily="18" charset="0"/>
                          </a:rPr>
                        </m:ctrlPr>
                      </m:fPr>
                      <m:num>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𝑢</m:t>
                            </m:r>
                          </m:e>
                          <m:sub>
                            <m:r>
                              <a:rPr lang="en-US" altLang="zh-CN" sz="1200" i="1">
                                <a:latin typeface="Cambria Math" panose="02040503050406030204" pitchFamily="18" charset="0"/>
                              </a:rPr>
                              <m:t>1</m:t>
                            </m:r>
                            <m:r>
                              <a:rPr lang="en-US" altLang="zh-CN" sz="1200" b="0" i="1" smtClean="0">
                                <a:latin typeface="Cambria Math" panose="02040503050406030204" pitchFamily="18" charset="0"/>
                              </a:rPr>
                              <m:t>𝑡</m:t>
                            </m:r>
                          </m:sub>
                        </m:sSub>
                        <m:r>
                          <a:rPr lang="en-US" altLang="zh-CN" sz="1200" i="1">
                            <a:latin typeface="Cambria Math" panose="02040503050406030204" pitchFamily="18" charset="0"/>
                          </a:rPr>
                          <m:t>−</m:t>
                        </m:r>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𝑢</m:t>
                            </m:r>
                          </m:e>
                          <m:sub>
                            <m:r>
                              <a:rPr lang="en-US" altLang="zh-CN" sz="1200" b="0" i="1" smtClean="0">
                                <a:latin typeface="Cambria Math" panose="02040503050406030204" pitchFamily="18" charset="0"/>
                              </a:rPr>
                              <m:t>2</m:t>
                            </m:r>
                            <m:r>
                              <a:rPr lang="en-US" altLang="zh-CN" sz="1200" b="0" i="1" smtClean="0">
                                <a:latin typeface="Cambria Math" panose="02040503050406030204" pitchFamily="18" charset="0"/>
                              </a:rPr>
                              <m:t>𝑡</m:t>
                            </m:r>
                          </m:sub>
                        </m:sSub>
                      </m:num>
                      <m:den>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𝛽</m:t>
                            </m:r>
                          </m:e>
                          <m:sub>
                            <m:r>
                              <a:rPr lang="en-US" altLang="zh-CN" sz="1200" i="1">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i="1">
                                <a:latin typeface="Cambria Math" panose="02040503050406030204" pitchFamily="18" charset="0"/>
                              </a:rPr>
                              <m:t>2</m:t>
                            </m:r>
                          </m:sub>
                        </m:sSub>
                      </m:den>
                    </m:f>
                  </m:oMath>
                </a14:m>
                <a:endParaRPr lang="en-US" altLang="zh-CN" sz="1200" dirty="0">
                  <a:latin typeface="Times New Roman" panose="02020603050405020304" pitchFamily="18" charset="0"/>
                  <a:cs typeface="Times New Roman" panose="02020603050405020304" pitchFamily="18" charset="0"/>
                </a:endParaRPr>
              </a:p>
              <a:p>
                <a:pPr lvl="1">
                  <a:lnSpc>
                    <a:spcPct val="125000"/>
                  </a:lnSpc>
                </a:pPr>
                <a14:m>
                  <m:oMath xmlns:m="http://schemas.openxmlformats.org/officeDocument/2006/math">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𝑞</m:t>
                        </m:r>
                      </m:e>
                      <m:sub>
                        <m:r>
                          <a:rPr lang="en-US" altLang="zh-CN" sz="1200" i="1">
                            <a:latin typeface="Cambria Math" panose="02040503050406030204" pitchFamily="18" charset="0"/>
                          </a:rPr>
                          <m:t>𝑡</m:t>
                        </m:r>
                      </m:sub>
                    </m:sSub>
                    <m:r>
                      <a:rPr lang="en-US" altLang="zh-CN" sz="1200" i="1">
                        <a:latin typeface="Cambria Math" panose="02040503050406030204" pitchFamily="18" charset="0"/>
                      </a:rPr>
                      <m:t>=</m:t>
                    </m:r>
                    <m:f>
                      <m:fPr>
                        <m:ctrlPr>
                          <a:rPr lang="en-US" altLang="zh-CN" sz="1200" i="1">
                            <a:latin typeface="Cambria Math" panose="02040503050406030204" pitchFamily="18" charset="0"/>
                          </a:rPr>
                        </m:ctrlPr>
                      </m:fPr>
                      <m:num>
                        <m:sSub>
                          <m:sSubPr>
                            <m:ctrlPr>
                              <a:rPr lang="en-US" altLang="zh-CN" sz="1200" i="1">
                                <a:latin typeface="Cambria Math" panose="02040503050406030204" pitchFamily="18" charset="0"/>
                              </a:rPr>
                            </m:ctrlPr>
                          </m:sSubPr>
                          <m:e>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i="1">
                                    <a:latin typeface="Cambria Math" panose="02040503050406030204" pitchFamily="18" charset="0"/>
                                  </a:rPr>
                                  <m:t>1</m:t>
                                </m:r>
                              </m:sub>
                            </m:sSub>
                            <m:r>
                              <a:rPr lang="zh-CN" altLang="en-US" sz="1200" i="1">
                                <a:latin typeface="Cambria Math" panose="02040503050406030204" pitchFamily="18" charset="0"/>
                              </a:rPr>
                              <m:t>𝛽</m:t>
                            </m:r>
                          </m:e>
                          <m:sub>
                            <m:r>
                              <a:rPr lang="en-US" altLang="zh-CN" sz="1200" b="0" i="1" smtClean="0">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b="0" i="1" smtClean="0">
                                    <a:latin typeface="Cambria Math" panose="02040503050406030204" pitchFamily="18" charset="0"/>
                                  </a:rPr>
                                  <m:t>2</m:t>
                                </m:r>
                              </m:sub>
                            </m:sSub>
                            <m:r>
                              <a:rPr lang="zh-CN" altLang="en-US" sz="1200" i="1">
                                <a:latin typeface="Cambria Math" panose="02040503050406030204" pitchFamily="18" charset="0"/>
                              </a:rPr>
                              <m:t>𝛽</m:t>
                            </m:r>
                          </m:e>
                          <m:sub>
                            <m:r>
                              <a:rPr lang="en-US" altLang="zh-CN" sz="1200" b="0" i="1" smtClean="0">
                                <a:latin typeface="Cambria Math" panose="02040503050406030204" pitchFamily="18" charset="0"/>
                              </a:rPr>
                              <m:t>1</m:t>
                            </m:r>
                          </m:sub>
                        </m:sSub>
                      </m:num>
                      <m:den>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𝛽</m:t>
                            </m:r>
                          </m:e>
                          <m:sub>
                            <m:r>
                              <a:rPr lang="en-US" altLang="zh-CN" sz="1200" i="1">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i="1">
                                <a:latin typeface="Cambria Math" panose="02040503050406030204" pitchFamily="18" charset="0"/>
                              </a:rPr>
                              <m:t>2</m:t>
                            </m:r>
                          </m:sub>
                        </m:sSub>
                      </m:den>
                    </m:f>
                    <m:r>
                      <a:rPr lang="en-US" altLang="zh-CN" sz="1200" b="0" i="0" smtClean="0">
                        <a:latin typeface="Cambria Math" panose="02040503050406030204" pitchFamily="18" charset="0"/>
                      </a:rPr>
                      <m:t>+ </m:t>
                    </m:r>
                    <m:f>
                      <m:fPr>
                        <m:ctrlPr>
                          <a:rPr lang="en-US" altLang="zh-CN" sz="1200" i="1">
                            <a:latin typeface="Cambria Math" panose="02040503050406030204" pitchFamily="18" charset="0"/>
                          </a:rPr>
                        </m:ctrlPr>
                      </m:fPr>
                      <m:num>
                        <m:sSub>
                          <m:sSubPr>
                            <m:ctrlPr>
                              <a:rPr lang="en-US" altLang="zh-CN" sz="1200" i="1">
                                <a:latin typeface="Cambria Math" panose="02040503050406030204" pitchFamily="18" charset="0"/>
                              </a:rPr>
                            </m:ctrlPr>
                          </m:sSubPr>
                          <m:e>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b="0" i="1" smtClean="0">
                                    <a:latin typeface="Cambria Math" panose="02040503050406030204" pitchFamily="18" charset="0"/>
                                  </a:rPr>
                                  <m:t>3</m:t>
                                </m:r>
                              </m:sub>
                            </m:sSub>
                            <m:r>
                              <a:rPr lang="zh-CN" altLang="en-US" sz="1200" i="1">
                                <a:latin typeface="Cambria Math" panose="02040503050406030204" pitchFamily="18" charset="0"/>
                              </a:rPr>
                              <m:t>𝛽</m:t>
                            </m:r>
                          </m:e>
                          <m:sub>
                            <m:r>
                              <a:rPr lang="en-US" altLang="zh-CN" sz="1200" i="1">
                                <a:latin typeface="Cambria Math" panose="02040503050406030204" pitchFamily="18" charset="0"/>
                              </a:rPr>
                              <m:t>2</m:t>
                            </m:r>
                          </m:sub>
                        </m:sSub>
                      </m:num>
                      <m:den>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𝛽</m:t>
                            </m:r>
                          </m:e>
                          <m:sub>
                            <m:r>
                              <a:rPr lang="en-US" altLang="zh-CN" sz="1200" i="1">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i="1">
                                <a:latin typeface="Cambria Math" panose="02040503050406030204" pitchFamily="18" charset="0"/>
                              </a:rPr>
                              <m:t>2</m:t>
                            </m:r>
                          </m:sub>
                        </m:sSub>
                      </m:den>
                    </m:f>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𝑚</m:t>
                        </m:r>
                      </m:e>
                      <m:sub>
                        <m:r>
                          <a:rPr lang="en-US" altLang="zh-CN" sz="1200" i="1">
                            <a:latin typeface="Cambria Math" panose="02040503050406030204" pitchFamily="18" charset="0"/>
                          </a:rPr>
                          <m:t>𝑡</m:t>
                        </m:r>
                      </m:sub>
                    </m:sSub>
                    <m:r>
                      <a:rPr lang="en-US" altLang="zh-CN" sz="1200" b="0" i="1" smtClean="0">
                        <a:latin typeface="Cambria Math" panose="02040503050406030204" pitchFamily="18" charset="0"/>
                      </a:rPr>
                      <m:t>−</m:t>
                    </m:r>
                    <m:f>
                      <m:fPr>
                        <m:ctrlPr>
                          <a:rPr lang="en-US" altLang="zh-CN" sz="1200" i="1">
                            <a:latin typeface="Cambria Math" panose="02040503050406030204" pitchFamily="18" charset="0"/>
                          </a:rPr>
                        </m:ctrlPr>
                      </m:fPr>
                      <m:num>
                        <m:sSub>
                          <m:sSubPr>
                            <m:ctrlPr>
                              <a:rPr lang="en-US" altLang="zh-CN" sz="1200" i="1">
                                <a:latin typeface="Cambria Math" panose="02040503050406030204" pitchFamily="18" charset="0"/>
                              </a:rPr>
                            </m:ctrlPr>
                          </m:sSubPr>
                          <m:e>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b="0" i="1" smtClean="0">
                                    <a:latin typeface="Cambria Math" panose="02040503050406030204" pitchFamily="18" charset="0"/>
                                  </a:rPr>
                                  <m:t>2</m:t>
                                </m:r>
                              </m:sub>
                            </m:sSub>
                            <m:r>
                              <a:rPr lang="zh-CN" altLang="en-US" sz="1200" i="1">
                                <a:latin typeface="Cambria Math" panose="02040503050406030204" pitchFamily="18" charset="0"/>
                              </a:rPr>
                              <m:t>𝛽</m:t>
                            </m:r>
                          </m:e>
                          <m:sub>
                            <m:r>
                              <a:rPr lang="en-US" altLang="zh-CN" sz="1200" b="0" i="1" smtClean="0">
                                <a:latin typeface="Cambria Math" panose="02040503050406030204" pitchFamily="18" charset="0"/>
                              </a:rPr>
                              <m:t>3</m:t>
                            </m:r>
                          </m:sub>
                        </m:sSub>
                      </m:num>
                      <m:den>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𝛽</m:t>
                            </m:r>
                          </m:e>
                          <m:sub>
                            <m:r>
                              <a:rPr lang="en-US" altLang="zh-CN" sz="1200" i="1">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i="1">
                                <a:latin typeface="Cambria Math" panose="02040503050406030204" pitchFamily="18" charset="0"/>
                              </a:rPr>
                              <m:t>2</m:t>
                            </m:r>
                          </m:sub>
                        </m:sSub>
                      </m:den>
                    </m:f>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𝑐</m:t>
                        </m:r>
                      </m:e>
                      <m:sub>
                        <m:r>
                          <a:rPr lang="en-US" altLang="zh-CN" sz="1200" i="1">
                            <a:latin typeface="Cambria Math" panose="02040503050406030204" pitchFamily="18" charset="0"/>
                          </a:rPr>
                          <m:t>𝑡</m:t>
                        </m:r>
                      </m:sub>
                    </m:sSub>
                    <m:r>
                      <a:rPr lang="en-US" altLang="zh-CN" sz="1200" b="0" i="1" smtClean="0">
                        <a:latin typeface="Cambria Math" panose="02040503050406030204" pitchFamily="18" charset="0"/>
                      </a:rPr>
                      <m:t>+</m:t>
                    </m:r>
                    <m:f>
                      <m:fPr>
                        <m:ctrlPr>
                          <a:rPr lang="en-US" altLang="zh-CN" sz="1200" i="1">
                            <a:latin typeface="Cambria Math" panose="02040503050406030204" pitchFamily="18" charset="0"/>
                          </a:rPr>
                        </m:ctrlPr>
                      </m:fPr>
                      <m:num>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𝛽</m:t>
                            </m:r>
                          </m:e>
                          <m:sub>
                            <m:r>
                              <a:rPr lang="en-US" altLang="zh-CN" sz="1200" i="1">
                                <a:latin typeface="Cambria Math" panose="02040503050406030204" pitchFamily="18" charset="0"/>
                              </a:rPr>
                              <m:t>2</m:t>
                            </m:r>
                          </m:sub>
                        </m:sSub>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𝑢</m:t>
                            </m:r>
                          </m:e>
                          <m:sub>
                            <m:r>
                              <a:rPr lang="en-US" altLang="zh-CN" sz="1200" i="1">
                                <a:latin typeface="Cambria Math" panose="02040503050406030204" pitchFamily="18" charset="0"/>
                              </a:rPr>
                              <m:t>1</m:t>
                            </m:r>
                            <m:r>
                              <a:rPr lang="en-US" altLang="zh-CN" sz="1200" i="1">
                                <a:latin typeface="Cambria Math" panose="02040503050406030204" pitchFamily="18" charset="0"/>
                              </a:rPr>
                              <m:t>𝑡</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𝛽</m:t>
                            </m:r>
                          </m:e>
                          <m:sub>
                            <m:r>
                              <a:rPr lang="en-US" altLang="zh-CN" sz="1200" i="1">
                                <a:latin typeface="Cambria Math" panose="02040503050406030204" pitchFamily="18" charset="0"/>
                              </a:rPr>
                              <m:t>1</m:t>
                            </m:r>
                          </m:sub>
                        </m:sSub>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𝑢</m:t>
                            </m:r>
                          </m:e>
                          <m:sub>
                            <m:r>
                              <a:rPr lang="en-US" altLang="zh-CN" sz="1200" i="1">
                                <a:latin typeface="Cambria Math" panose="02040503050406030204" pitchFamily="18" charset="0"/>
                              </a:rPr>
                              <m:t>2</m:t>
                            </m:r>
                            <m:r>
                              <a:rPr lang="en-US" altLang="zh-CN" sz="1200" i="1">
                                <a:latin typeface="Cambria Math" panose="02040503050406030204" pitchFamily="18" charset="0"/>
                              </a:rPr>
                              <m:t>𝑡</m:t>
                            </m:r>
                          </m:sub>
                        </m:sSub>
                      </m:num>
                      <m:den>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𝛽</m:t>
                            </m:r>
                          </m:e>
                          <m:sub>
                            <m:r>
                              <a:rPr lang="en-US" altLang="zh-CN" sz="1200" i="1">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i="1">
                                <a:latin typeface="Cambria Math" panose="02040503050406030204" pitchFamily="18" charset="0"/>
                              </a:rPr>
                              <m:t>2</m:t>
                            </m:r>
                          </m:sub>
                        </m:sSub>
                      </m:den>
                    </m:f>
                  </m:oMath>
                </a14:m>
                <a:endParaRPr lang="en-US" altLang="zh-CN" sz="1200" dirty="0">
                  <a:latin typeface="Times New Roman" panose="02020603050405020304" pitchFamily="18" charset="0"/>
                  <a:cs typeface="Times New Roman" panose="02020603050405020304" pitchFamily="18" charset="0"/>
                </a:endParaRPr>
              </a:p>
              <a:p>
                <a:pPr lvl="1">
                  <a:lnSpc>
                    <a:spcPct val="125000"/>
                  </a:lnSpc>
                </a:pP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𝑝</m:t>
                        </m:r>
                      </m:e>
                      <m:sub>
                        <m:r>
                          <a:rPr lang="en-US" altLang="zh-CN" sz="1200" i="1">
                            <a:latin typeface="Cambria Math" panose="02040503050406030204" pitchFamily="18" charset="0"/>
                          </a:rPr>
                          <m:t>𝑡</m:t>
                        </m:r>
                      </m:sub>
                    </m:sSub>
                  </m:oMath>
                </a14:m>
                <a:r>
                  <a:rPr lang="zh-CN" altLang="en-US" sz="12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altLang="zh-CN" sz="1200">
                        <a:latin typeface="Cambria Math" panose="02040503050406030204" pitchFamily="18" charset="0"/>
                      </a:rPr>
                      <m:t>i</m:t>
                    </m:r>
                    <m:r>
                      <m:rPr>
                        <m:sty m:val="p"/>
                      </m:rPr>
                      <a:rPr lang="en-US" altLang="zh-CN" sz="1200" b="0" i="0" smtClean="0">
                        <a:latin typeface="Cambria Math" panose="02040503050406030204" pitchFamily="18" charset="0"/>
                      </a:rPr>
                      <m:t>s</m:t>
                    </m:r>
                    <m:r>
                      <a:rPr lang="en-US" altLang="zh-CN" sz="1200" b="0" i="0" smtClean="0">
                        <a:latin typeface="Cambria Math" panose="02040503050406030204" pitchFamily="18" charset="0"/>
                      </a:rPr>
                      <m:t> </m:t>
                    </m:r>
                    <m:r>
                      <m:rPr>
                        <m:sty m:val="p"/>
                      </m:rPr>
                      <a:rPr lang="en-US" altLang="zh-CN" sz="1200" b="0" i="0" smtClean="0">
                        <a:latin typeface="Cambria Math" panose="02040503050406030204" pitchFamily="18" charset="0"/>
                      </a:rPr>
                      <m:t>corr</m:t>
                    </m:r>
                    <m:r>
                      <m:rPr>
                        <m:sty m:val="p"/>
                      </m:rPr>
                      <a:rPr lang="en-US" altLang="zh-CN" sz="1200" i="1">
                        <a:latin typeface="Cambria Math" panose="02040503050406030204" pitchFamily="18" charset="0"/>
                      </a:rPr>
                      <m:t>elated</m:t>
                    </m:r>
                    <m:r>
                      <a:rPr lang="en-US" altLang="zh-CN" sz="1200" b="0" i="1" smtClean="0">
                        <a:latin typeface="Cambria Math" panose="02040503050406030204" pitchFamily="18" charset="0"/>
                      </a:rPr>
                      <m:t> </m:t>
                    </m:r>
                    <m:r>
                      <a:rPr lang="en-US" altLang="zh-CN" sz="1200" b="0" i="1" smtClean="0">
                        <a:latin typeface="Cambria Math" panose="02040503050406030204" pitchFamily="18" charset="0"/>
                      </a:rPr>
                      <m:t>𝑡𝑜</m:t>
                    </m:r>
                    <m:r>
                      <a:rPr lang="en-US" altLang="zh-CN" sz="1200" b="0" i="1" smtClean="0">
                        <a:latin typeface="Cambria Math" panose="02040503050406030204" pitchFamily="18" charset="0"/>
                      </a:rPr>
                      <m:t> </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𝑢</m:t>
                        </m:r>
                      </m:e>
                      <m:sub>
                        <m:r>
                          <a:rPr lang="en-US" altLang="zh-CN" sz="1200" i="1">
                            <a:latin typeface="Cambria Math" panose="02040503050406030204" pitchFamily="18" charset="0"/>
                          </a:rPr>
                          <m:t>1</m:t>
                        </m:r>
                        <m:r>
                          <a:rPr lang="en-US" altLang="zh-CN" sz="1200" i="1">
                            <a:latin typeface="Cambria Math" panose="02040503050406030204" pitchFamily="18" charset="0"/>
                          </a:rPr>
                          <m:t>𝑡</m:t>
                        </m:r>
                      </m:sub>
                    </m:sSub>
                  </m:oMath>
                </a14:m>
                <a:r>
                  <a:rPr lang="zh-CN" altLang="en-US" sz="12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𝑢</m:t>
                        </m:r>
                      </m:e>
                      <m:sub>
                        <m:r>
                          <a:rPr lang="en-US" altLang="zh-CN" sz="1200" i="1">
                            <a:latin typeface="Cambria Math" panose="02040503050406030204" pitchFamily="18" charset="0"/>
                          </a:rPr>
                          <m:t>2</m:t>
                        </m:r>
                        <m:r>
                          <a:rPr lang="en-US" altLang="zh-CN" sz="1200" i="1">
                            <a:latin typeface="Cambria Math" panose="02040503050406030204" pitchFamily="18" charset="0"/>
                          </a:rPr>
                          <m:t>𝑡</m:t>
                        </m:r>
                      </m:sub>
                    </m:sSub>
                  </m:oMath>
                </a14:m>
                <a:r>
                  <a:rPr lang="zh-CN" altLang="en-US" sz="1200" dirty="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 and therefore causing endogeneity. </a:t>
                </a:r>
              </a:p>
              <a:p>
                <a:pPr lvl="1">
                  <a:lnSpc>
                    <a:spcPct val="125000"/>
                  </a:lnSpc>
                </a:pPr>
                <a:r>
                  <a:rPr lang="en-US" altLang="zh-CN" sz="1200" dirty="0">
                    <a:latin typeface="Times New Roman" panose="02020603050405020304" pitchFamily="18" charset="0"/>
                    <a:cs typeface="Times New Roman" panose="02020603050405020304" pitchFamily="18" charset="0"/>
                  </a:rPr>
                  <a:t>There are 6 parameters in the reduced form model, and therefore we can calculate the original model accordingly.</a:t>
                </a:r>
              </a:p>
              <a:p>
                <a:pPr lvl="1">
                  <a:lnSpc>
                    <a:spcPct val="125000"/>
                  </a:lnSpc>
                </a:pPr>
                <a:r>
                  <a:rPr lang="en-US" altLang="zh-CN" sz="1200" dirty="0">
                    <a:latin typeface="Times New Roman" panose="02020603050405020304" pitchFamily="18" charset="0"/>
                    <a:cs typeface="Times New Roman" panose="02020603050405020304" pitchFamily="18" charset="0"/>
                  </a:rPr>
                  <a:t>However, if the </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𝑐</m:t>
                        </m:r>
                      </m:e>
                      <m:sub>
                        <m:r>
                          <a:rPr lang="en-US" altLang="zh-CN" sz="1200" i="1">
                            <a:latin typeface="Cambria Math" panose="02040503050406030204" pitchFamily="18" charset="0"/>
                          </a:rPr>
                          <m:t>𝑡</m:t>
                        </m:r>
                      </m:sub>
                    </m:sSub>
                    <m:r>
                      <a:rPr lang="en-US" altLang="zh-CN" sz="1200" i="1">
                        <a:latin typeface="Cambria Math" panose="02040503050406030204" pitchFamily="18" charset="0"/>
                      </a:rPr>
                      <m:t> </m:t>
                    </m:r>
                  </m:oMath>
                </a14:m>
                <a:r>
                  <a:rPr lang="en-US" altLang="zh-CN" sz="1200" dirty="0">
                    <a:latin typeface="Times New Roman" panose="02020603050405020304" pitchFamily="18" charset="0"/>
                    <a:cs typeface="Times New Roman" panose="02020603050405020304" pitchFamily="18" charset="0"/>
                  </a:rPr>
                  <a:t>in the supply</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curve is also </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𝑚</m:t>
                        </m:r>
                      </m:e>
                      <m:sub>
                        <m:r>
                          <a:rPr lang="en-US" altLang="zh-CN" sz="1200" i="1">
                            <a:latin typeface="Cambria Math" panose="02040503050406030204" pitchFamily="18" charset="0"/>
                          </a:rPr>
                          <m:t>𝑡</m:t>
                        </m:r>
                      </m:sub>
                    </m:sSub>
                    <m:r>
                      <a:rPr lang="en-US" altLang="zh-CN" sz="1200" b="0" i="1" smtClean="0">
                        <a:latin typeface="Cambria Math" panose="02040503050406030204" pitchFamily="18" charset="0"/>
                      </a:rPr>
                      <m:t>,</m:t>
                    </m:r>
                  </m:oMath>
                </a14:m>
                <a:r>
                  <a:rPr lang="en-US" altLang="zh-CN" sz="1200" i="1" dirty="0">
                    <a:latin typeface="Cambria Math" panose="02040503050406030204" pitchFamily="18" charset="0"/>
                  </a:rPr>
                  <a:t> </a:t>
                </a:r>
                <a:r>
                  <a:rPr lang="en-US" altLang="zh-CN" sz="1200" dirty="0">
                    <a:latin typeface="Times New Roman" panose="02020603050405020304" pitchFamily="18" charset="0"/>
                    <a:cs typeface="Times New Roman" panose="02020603050405020304" pitchFamily="18" charset="0"/>
                  </a:rPr>
                  <a:t>then the reduced form model </a:t>
                </a:r>
              </a:p>
              <a:p>
                <a:pPr lvl="1">
                  <a:lnSpc>
                    <a:spcPct val="125000"/>
                  </a:lnSpc>
                </a:pP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𝑝</m:t>
                        </m:r>
                      </m:e>
                      <m:sub>
                        <m:r>
                          <a:rPr lang="en-US" altLang="zh-CN" sz="1200" i="1">
                            <a:latin typeface="Cambria Math" panose="02040503050406030204" pitchFamily="18" charset="0"/>
                          </a:rPr>
                          <m:t>𝑡</m:t>
                        </m:r>
                      </m:sub>
                    </m:sSub>
                    <m:r>
                      <a:rPr lang="en-US" altLang="zh-CN" sz="1200" i="1">
                        <a:latin typeface="Cambria Math" panose="02040503050406030204" pitchFamily="18" charset="0"/>
                      </a:rPr>
                      <m:t>=−</m:t>
                    </m:r>
                    <m:f>
                      <m:fPr>
                        <m:ctrlPr>
                          <a:rPr lang="en-US" altLang="zh-CN" sz="1200" i="1">
                            <a:latin typeface="Cambria Math" panose="02040503050406030204" pitchFamily="18" charset="0"/>
                          </a:rPr>
                        </m:ctrlPr>
                      </m:fPr>
                      <m:num>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𝛽</m:t>
                            </m:r>
                          </m:e>
                          <m:sub>
                            <m:r>
                              <a:rPr lang="en-US" altLang="zh-CN" sz="1200" i="1">
                                <a:latin typeface="Cambria Math" panose="02040503050406030204" pitchFamily="18" charset="0"/>
                              </a:rPr>
                              <m:t>1</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i="1">
                                <a:latin typeface="Cambria Math" panose="02040503050406030204" pitchFamily="18" charset="0"/>
                              </a:rPr>
                              <m:t>1</m:t>
                            </m:r>
                          </m:sub>
                        </m:sSub>
                      </m:num>
                      <m:den>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𝛽</m:t>
                            </m:r>
                          </m:e>
                          <m:sub>
                            <m:r>
                              <a:rPr lang="en-US" altLang="zh-CN" sz="1200" i="1">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i="1">
                                <a:latin typeface="Cambria Math" panose="02040503050406030204" pitchFamily="18" charset="0"/>
                              </a:rPr>
                              <m:t>2</m:t>
                            </m:r>
                          </m:sub>
                        </m:sSub>
                      </m:den>
                    </m:f>
                    <m:r>
                      <a:rPr lang="en-US" altLang="zh-CN" sz="1200" i="1">
                        <a:latin typeface="Cambria Math" panose="02040503050406030204" pitchFamily="18" charset="0"/>
                      </a:rPr>
                      <m:t>+</m:t>
                    </m:r>
                    <m:f>
                      <m:fPr>
                        <m:ctrlPr>
                          <a:rPr lang="en-US" altLang="zh-CN" sz="1200" i="1">
                            <a:latin typeface="Cambria Math" panose="02040503050406030204" pitchFamily="18" charset="0"/>
                          </a:rPr>
                        </m:ctrlPr>
                      </m:fPr>
                      <m:num>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i="1">
                                <a:latin typeface="Cambria Math" panose="02040503050406030204" pitchFamily="18" charset="0"/>
                              </a:rPr>
                              <m:t>3</m:t>
                            </m:r>
                          </m:sub>
                        </m:sSub>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𝛽</m:t>
                            </m:r>
                          </m:e>
                          <m:sub>
                            <m:r>
                              <a:rPr lang="en-US" altLang="zh-CN" sz="1200" i="1">
                                <a:latin typeface="Cambria Math" panose="02040503050406030204" pitchFamily="18" charset="0"/>
                              </a:rPr>
                              <m:t>3</m:t>
                            </m:r>
                          </m:sub>
                        </m:sSub>
                      </m:num>
                      <m:den>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𝛽</m:t>
                            </m:r>
                          </m:e>
                          <m:sub>
                            <m:r>
                              <a:rPr lang="en-US" altLang="zh-CN" sz="1200" i="1">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i="1">
                                <a:latin typeface="Cambria Math" panose="02040503050406030204" pitchFamily="18" charset="0"/>
                              </a:rPr>
                              <m:t>2</m:t>
                            </m:r>
                          </m:sub>
                        </m:sSub>
                      </m:den>
                    </m:f>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𝑚</m:t>
                        </m:r>
                      </m:e>
                      <m:sub>
                        <m:r>
                          <a:rPr lang="en-US" altLang="zh-CN" sz="1200" i="1">
                            <a:latin typeface="Cambria Math" panose="02040503050406030204" pitchFamily="18" charset="0"/>
                          </a:rPr>
                          <m:t>𝑡</m:t>
                        </m:r>
                      </m:sub>
                    </m:sSub>
                    <m:r>
                      <a:rPr lang="en-US" altLang="zh-CN" sz="1200" i="1">
                        <a:latin typeface="Cambria Math" panose="02040503050406030204" pitchFamily="18" charset="0"/>
                      </a:rPr>
                      <m:t>+</m:t>
                    </m:r>
                    <m:f>
                      <m:fPr>
                        <m:ctrlPr>
                          <a:rPr lang="en-US" altLang="zh-CN" sz="1200" i="1">
                            <a:latin typeface="Cambria Math" panose="02040503050406030204" pitchFamily="18" charset="0"/>
                          </a:rPr>
                        </m:ctrlPr>
                      </m:fPr>
                      <m:num>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𝑢</m:t>
                            </m:r>
                          </m:e>
                          <m:sub>
                            <m:r>
                              <a:rPr lang="en-US" altLang="zh-CN" sz="1200" i="1">
                                <a:latin typeface="Cambria Math" panose="02040503050406030204" pitchFamily="18" charset="0"/>
                              </a:rPr>
                              <m:t>1</m:t>
                            </m:r>
                            <m:r>
                              <a:rPr lang="en-US" altLang="zh-CN" sz="1200" i="1">
                                <a:latin typeface="Cambria Math" panose="02040503050406030204" pitchFamily="18" charset="0"/>
                              </a:rPr>
                              <m:t>𝑡</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𝑢</m:t>
                            </m:r>
                          </m:e>
                          <m:sub>
                            <m:r>
                              <a:rPr lang="en-US" altLang="zh-CN" sz="1200" i="1">
                                <a:latin typeface="Cambria Math" panose="02040503050406030204" pitchFamily="18" charset="0"/>
                              </a:rPr>
                              <m:t>2</m:t>
                            </m:r>
                            <m:r>
                              <a:rPr lang="en-US" altLang="zh-CN" sz="1200" i="1">
                                <a:latin typeface="Cambria Math" panose="02040503050406030204" pitchFamily="18" charset="0"/>
                              </a:rPr>
                              <m:t>𝑡</m:t>
                            </m:r>
                          </m:sub>
                        </m:sSub>
                      </m:num>
                      <m:den>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𝛽</m:t>
                            </m:r>
                          </m:e>
                          <m:sub>
                            <m:r>
                              <a:rPr lang="en-US" altLang="zh-CN" sz="1200" i="1">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i="1">
                                <a:latin typeface="Cambria Math" panose="02040503050406030204" pitchFamily="18" charset="0"/>
                              </a:rPr>
                              <m:t>2</m:t>
                            </m:r>
                          </m:sub>
                        </m:sSub>
                      </m:den>
                    </m:f>
                  </m:oMath>
                </a14:m>
                <a:endParaRPr lang="en-US" altLang="zh-CN" sz="1200" dirty="0">
                  <a:latin typeface="Times New Roman" panose="02020603050405020304" pitchFamily="18" charset="0"/>
                  <a:cs typeface="Times New Roman" panose="02020603050405020304" pitchFamily="18" charset="0"/>
                </a:endParaRPr>
              </a:p>
              <a:p>
                <a:pPr lvl="1">
                  <a:lnSpc>
                    <a:spcPct val="125000"/>
                  </a:lnSpc>
                </a:pP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𝑞</m:t>
                        </m:r>
                      </m:e>
                      <m:sub>
                        <m:r>
                          <a:rPr lang="en-US" altLang="zh-CN" sz="1200" i="1">
                            <a:latin typeface="Cambria Math" panose="02040503050406030204" pitchFamily="18" charset="0"/>
                          </a:rPr>
                          <m:t>𝑡</m:t>
                        </m:r>
                      </m:sub>
                    </m:sSub>
                    <m:r>
                      <a:rPr lang="en-US" altLang="zh-CN" sz="1200" i="1">
                        <a:latin typeface="Cambria Math" panose="02040503050406030204" pitchFamily="18" charset="0"/>
                      </a:rPr>
                      <m:t>=</m:t>
                    </m:r>
                    <m:f>
                      <m:fPr>
                        <m:ctrlPr>
                          <a:rPr lang="en-US" altLang="zh-CN" sz="1200" i="1">
                            <a:latin typeface="Cambria Math" panose="02040503050406030204" pitchFamily="18" charset="0"/>
                          </a:rPr>
                        </m:ctrlPr>
                      </m:fPr>
                      <m:num>
                        <m:sSub>
                          <m:sSubPr>
                            <m:ctrlPr>
                              <a:rPr lang="en-US" altLang="zh-CN" sz="1200" i="1">
                                <a:latin typeface="Cambria Math" panose="02040503050406030204" pitchFamily="18" charset="0"/>
                              </a:rPr>
                            </m:ctrlPr>
                          </m:sSubPr>
                          <m:e>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i="1">
                                    <a:latin typeface="Cambria Math" panose="02040503050406030204" pitchFamily="18" charset="0"/>
                                  </a:rPr>
                                  <m:t>1</m:t>
                                </m:r>
                              </m:sub>
                            </m:sSub>
                            <m:r>
                              <a:rPr lang="zh-CN" altLang="en-US" sz="1200" i="1">
                                <a:latin typeface="Cambria Math" panose="02040503050406030204" pitchFamily="18" charset="0"/>
                              </a:rPr>
                              <m:t>𝛽</m:t>
                            </m:r>
                          </m:e>
                          <m:sub>
                            <m:r>
                              <a:rPr lang="en-US" altLang="zh-CN" sz="1200" i="1">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i="1">
                                    <a:latin typeface="Cambria Math" panose="02040503050406030204" pitchFamily="18" charset="0"/>
                                  </a:rPr>
                                  <m:t>2</m:t>
                                </m:r>
                              </m:sub>
                            </m:sSub>
                            <m:r>
                              <a:rPr lang="zh-CN" altLang="en-US" sz="1200" i="1">
                                <a:latin typeface="Cambria Math" panose="02040503050406030204" pitchFamily="18" charset="0"/>
                              </a:rPr>
                              <m:t>𝛽</m:t>
                            </m:r>
                          </m:e>
                          <m:sub>
                            <m:r>
                              <a:rPr lang="en-US" altLang="zh-CN" sz="1200" i="1">
                                <a:latin typeface="Cambria Math" panose="02040503050406030204" pitchFamily="18" charset="0"/>
                              </a:rPr>
                              <m:t>1</m:t>
                            </m:r>
                          </m:sub>
                        </m:sSub>
                      </m:num>
                      <m:den>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𝛽</m:t>
                            </m:r>
                          </m:e>
                          <m:sub>
                            <m:r>
                              <a:rPr lang="en-US" altLang="zh-CN" sz="1200" i="1">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i="1">
                                <a:latin typeface="Cambria Math" panose="02040503050406030204" pitchFamily="18" charset="0"/>
                              </a:rPr>
                              <m:t>2</m:t>
                            </m:r>
                          </m:sub>
                        </m:sSub>
                      </m:den>
                    </m:f>
                    <m:r>
                      <a:rPr lang="en-US" altLang="zh-CN" sz="1200">
                        <a:latin typeface="Cambria Math" panose="02040503050406030204" pitchFamily="18" charset="0"/>
                      </a:rPr>
                      <m:t>+ </m:t>
                    </m:r>
                    <m:f>
                      <m:fPr>
                        <m:ctrlPr>
                          <a:rPr lang="en-US" altLang="zh-CN" sz="1200" i="1">
                            <a:latin typeface="Cambria Math" panose="02040503050406030204" pitchFamily="18" charset="0"/>
                          </a:rPr>
                        </m:ctrlPr>
                      </m:fPr>
                      <m:num>
                        <m:sSub>
                          <m:sSubPr>
                            <m:ctrlPr>
                              <a:rPr lang="en-US" altLang="zh-CN" sz="1200" i="1">
                                <a:latin typeface="Cambria Math" panose="02040503050406030204" pitchFamily="18" charset="0"/>
                              </a:rPr>
                            </m:ctrlPr>
                          </m:sSubPr>
                          <m:e>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i="1">
                                    <a:latin typeface="Cambria Math" panose="02040503050406030204" pitchFamily="18" charset="0"/>
                                  </a:rPr>
                                  <m:t>3</m:t>
                                </m:r>
                              </m:sub>
                            </m:sSub>
                            <m:r>
                              <a:rPr lang="zh-CN" altLang="en-US" sz="1200" i="1">
                                <a:latin typeface="Cambria Math" panose="02040503050406030204" pitchFamily="18" charset="0"/>
                              </a:rPr>
                              <m:t>𝛽</m:t>
                            </m:r>
                          </m:e>
                          <m:sub>
                            <m:r>
                              <a:rPr lang="en-US" altLang="zh-CN" sz="1200" i="1">
                                <a:latin typeface="Cambria Math" panose="02040503050406030204" pitchFamily="18" charset="0"/>
                              </a:rPr>
                              <m:t>2</m:t>
                            </m:r>
                          </m:sub>
                        </m:sSub>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i="1">
                                    <a:latin typeface="Cambria Math" panose="02040503050406030204" pitchFamily="18" charset="0"/>
                                  </a:rPr>
                                  <m:t>2</m:t>
                                </m:r>
                              </m:sub>
                            </m:sSub>
                            <m:r>
                              <a:rPr lang="zh-CN" altLang="en-US" sz="1200" i="1">
                                <a:latin typeface="Cambria Math" panose="02040503050406030204" pitchFamily="18" charset="0"/>
                              </a:rPr>
                              <m:t>𝛽</m:t>
                            </m:r>
                          </m:e>
                          <m:sub>
                            <m:r>
                              <a:rPr lang="en-US" altLang="zh-CN" sz="1200" i="1">
                                <a:latin typeface="Cambria Math" panose="02040503050406030204" pitchFamily="18" charset="0"/>
                              </a:rPr>
                              <m:t>3</m:t>
                            </m:r>
                          </m:sub>
                        </m:sSub>
                      </m:num>
                      <m:den>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𝛽</m:t>
                            </m:r>
                          </m:e>
                          <m:sub>
                            <m:r>
                              <a:rPr lang="en-US" altLang="zh-CN" sz="1200" i="1">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i="1">
                                <a:latin typeface="Cambria Math" panose="02040503050406030204" pitchFamily="18" charset="0"/>
                              </a:rPr>
                              <m:t>2</m:t>
                            </m:r>
                          </m:sub>
                        </m:sSub>
                      </m:den>
                    </m:f>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𝑚</m:t>
                        </m:r>
                      </m:e>
                      <m:sub>
                        <m:r>
                          <a:rPr lang="en-US" altLang="zh-CN" sz="1200" i="1">
                            <a:latin typeface="Cambria Math" panose="02040503050406030204" pitchFamily="18" charset="0"/>
                          </a:rPr>
                          <m:t>𝑡</m:t>
                        </m:r>
                      </m:sub>
                    </m:sSub>
                    <m:r>
                      <a:rPr lang="en-US" altLang="zh-CN" sz="1200" i="1">
                        <a:latin typeface="Cambria Math" panose="02040503050406030204" pitchFamily="18" charset="0"/>
                      </a:rPr>
                      <m:t>+</m:t>
                    </m:r>
                    <m:f>
                      <m:fPr>
                        <m:ctrlPr>
                          <a:rPr lang="en-US" altLang="zh-CN" sz="1200" i="1">
                            <a:latin typeface="Cambria Math" panose="02040503050406030204" pitchFamily="18" charset="0"/>
                          </a:rPr>
                        </m:ctrlPr>
                      </m:fPr>
                      <m:num>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𝛽</m:t>
                            </m:r>
                          </m:e>
                          <m:sub>
                            <m:r>
                              <a:rPr lang="en-US" altLang="zh-CN" sz="1200" i="1">
                                <a:latin typeface="Cambria Math" panose="02040503050406030204" pitchFamily="18" charset="0"/>
                              </a:rPr>
                              <m:t>2</m:t>
                            </m:r>
                          </m:sub>
                        </m:sSub>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𝑢</m:t>
                            </m:r>
                          </m:e>
                          <m:sub>
                            <m:r>
                              <a:rPr lang="en-US" altLang="zh-CN" sz="1200" i="1">
                                <a:latin typeface="Cambria Math" panose="02040503050406030204" pitchFamily="18" charset="0"/>
                              </a:rPr>
                              <m:t>1</m:t>
                            </m:r>
                            <m:r>
                              <a:rPr lang="en-US" altLang="zh-CN" sz="1200" i="1">
                                <a:latin typeface="Cambria Math" panose="02040503050406030204" pitchFamily="18" charset="0"/>
                              </a:rPr>
                              <m:t>𝑡</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𝛽</m:t>
                            </m:r>
                          </m:e>
                          <m:sub>
                            <m:r>
                              <a:rPr lang="en-US" altLang="zh-CN" sz="1200" i="1">
                                <a:latin typeface="Cambria Math" panose="02040503050406030204" pitchFamily="18" charset="0"/>
                              </a:rPr>
                              <m:t>1</m:t>
                            </m:r>
                          </m:sub>
                        </m:sSub>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𝑢</m:t>
                            </m:r>
                          </m:e>
                          <m:sub>
                            <m:r>
                              <a:rPr lang="en-US" altLang="zh-CN" sz="1200" i="1">
                                <a:latin typeface="Cambria Math" panose="02040503050406030204" pitchFamily="18" charset="0"/>
                              </a:rPr>
                              <m:t>2</m:t>
                            </m:r>
                            <m:r>
                              <a:rPr lang="en-US" altLang="zh-CN" sz="1200" i="1">
                                <a:latin typeface="Cambria Math" panose="02040503050406030204" pitchFamily="18" charset="0"/>
                              </a:rPr>
                              <m:t>𝑡</m:t>
                            </m:r>
                          </m:sub>
                        </m:sSub>
                      </m:num>
                      <m:den>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𝛽</m:t>
                            </m:r>
                          </m:e>
                          <m:sub>
                            <m:r>
                              <a:rPr lang="en-US" altLang="zh-CN" sz="1200" i="1">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zh-CN" altLang="en-US" sz="1200" i="1">
                                <a:latin typeface="Cambria Math" panose="02040503050406030204" pitchFamily="18" charset="0"/>
                              </a:rPr>
                              <m:t>𝛼</m:t>
                            </m:r>
                          </m:e>
                          <m:sub>
                            <m:r>
                              <a:rPr lang="en-US" altLang="zh-CN" sz="1200" i="1">
                                <a:latin typeface="Cambria Math" panose="02040503050406030204" pitchFamily="18" charset="0"/>
                              </a:rPr>
                              <m:t>2</m:t>
                            </m:r>
                          </m:sub>
                        </m:sSub>
                      </m:den>
                    </m:f>
                  </m:oMath>
                </a14:m>
                <a:endParaRPr lang="en-US" altLang="zh-CN" sz="1200" dirty="0">
                  <a:latin typeface="Times New Roman" panose="02020603050405020304" pitchFamily="18" charset="0"/>
                  <a:cs typeface="Times New Roman" panose="02020603050405020304" pitchFamily="18" charset="0"/>
                </a:endParaRPr>
              </a:p>
              <a:p>
                <a:pPr lvl="1">
                  <a:lnSpc>
                    <a:spcPct val="125000"/>
                  </a:lnSpc>
                </a:pPr>
                <a:r>
                  <a:rPr lang="en-US" altLang="zh-CN" sz="1200" dirty="0">
                    <a:latin typeface="Times New Roman" panose="02020603050405020304" pitchFamily="18" charset="0"/>
                    <a:cs typeface="Times New Roman" panose="02020603050405020304" pitchFamily="18" charset="0"/>
                  </a:rPr>
                  <a:t>There are only 4 parameters in the reduced form model, and therefore we can not calculate the original model.</a:t>
                </a:r>
              </a:p>
              <a:p>
                <a:pPr lvl="1">
                  <a:lnSpc>
                    <a:spcPct val="125000"/>
                  </a:lnSpc>
                </a:pPr>
                <a:endParaRPr lang="zh-CN" altLang="en-US" sz="11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33400" y="1828800"/>
                <a:ext cx="8229600" cy="5552331"/>
              </a:xfrm>
              <a:blipFill>
                <a:blip r:embed="rId2"/>
                <a:stretch>
                  <a:fillRect/>
                </a:stretch>
              </a:blipFill>
            </p:spPr>
            <p:txBody>
              <a:bodyPr/>
              <a:lstStyle/>
              <a:p>
                <a:r>
                  <a:rPr lang="zh-CN" altLang="en-US">
                    <a:noFill/>
                  </a:rPr>
                  <a:t> </a:t>
                </a:r>
              </a:p>
            </p:txBody>
          </p:sp>
        </mc:Fallback>
      </mc:AlternateContent>
      <p:pic>
        <p:nvPicPr>
          <p:cNvPr id="6" name="图片 5"/>
          <p:cNvPicPr>
            <a:picLocks noChangeAspect="1"/>
          </p:cNvPicPr>
          <p:nvPr/>
        </p:nvPicPr>
        <p:blipFill>
          <a:blip r:embed="rId3"/>
          <a:stretch>
            <a:fillRect/>
          </a:stretch>
        </p:blipFill>
        <p:spPr>
          <a:xfrm>
            <a:off x="838200" y="2438400"/>
            <a:ext cx="4038600" cy="603474"/>
          </a:xfrm>
          <a:prstGeom prst="rect">
            <a:avLst/>
          </a:prstGeom>
        </p:spPr>
      </p:pic>
      <p:sp>
        <p:nvSpPr>
          <p:cNvPr id="4" name="标题 1">
            <a:extLst>
              <a:ext uri="{FF2B5EF4-FFF2-40B4-BE49-F238E27FC236}">
                <a16:creationId xmlns:a16="http://schemas.microsoft.com/office/drawing/2014/main" id="{47992DB8-78E8-41F4-95BE-F048FF33A71A}"/>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1.3 reciprocal causation</a:t>
            </a:r>
          </a:p>
        </p:txBody>
      </p:sp>
    </p:spTree>
    <p:extLst>
      <p:ext uri="{BB962C8B-B14F-4D97-AF65-F5344CB8AC3E}">
        <p14:creationId xmlns:p14="http://schemas.microsoft.com/office/powerpoint/2010/main" val="225511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1"/>
          </a:extrusionClr>
        </a:sp3d>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1"/>
          </a:extrusionClr>
        </a:sp3d>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红利">
  <a:themeElements>
    <a:clrScheme name="红利">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1616</TotalTime>
  <Words>2806</Words>
  <Application>Microsoft Office PowerPoint</Application>
  <PresentationFormat>全屏显示(4:3)</PresentationFormat>
  <Paragraphs>227</Paragraphs>
  <Slides>34</Slides>
  <Notes>5</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34</vt:i4>
      </vt:variant>
    </vt:vector>
  </HeadingPairs>
  <TitlesOfParts>
    <vt:vector size="46" baseType="lpstr">
      <vt:lpstr>华文中宋</vt:lpstr>
      <vt:lpstr>宋体</vt:lpstr>
      <vt:lpstr>arial</vt:lpstr>
      <vt:lpstr>arial</vt:lpstr>
      <vt:lpstr>Cambria Math</vt:lpstr>
      <vt:lpstr>Gill Sans MT</vt:lpstr>
      <vt:lpstr>Symbol</vt:lpstr>
      <vt:lpstr>Times New Roman</vt:lpstr>
      <vt:lpstr>Wingdings 2</vt:lpstr>
      <vt:lpstr>1_Default Design</vt:lpstr>
      <vt:lpstr>红利</vt:lpstr>
      <vt:lpstr>公式</vt:lpstr>
      <vt:lpstr>Chapter 4.  instrumental regression</vt:lpstr>
      <vt:lpstr>oUTLINE</vt:lpstr>
      <vt:lpstr>1 Introduction: endogeneity problem</vt:lpstr>
      <vt:lpstr>1 Introduction: endogeneity problem</vt:lpstr>
      <vt:lpstr>1.1 Missing key control variables</vt:lpstr>
      <vt:lpstr>1.2 reverse causality </vt:lpstr>
      <vt:lpstr>1.3 reciprocal causation</vt:lpstr>
      <vt:lpstr>1.3 reciprocal causation</vt:lpstr>
      <vt:lpstr>1.3 reciprocal causation</vt:lpstr>
      <vt:lpstr>1.3 reciprocal causation</vt:lpstr>
      <vt:lpstr>1.4 measurement error</vt:lpstr>
      <vt:lpstr>1.4 measurement error</vt:lpstr>
      <vt:lpstr>1.4 measurement error</vt:lpstr>
      <vt:lpstr>1.5 lagged dependent variables</vt:lpstr>
      <vt:lpstr>1.6 Sample selection bias</vt:lpstr>
      <vt:lpstr>2.1 IV estimation </vt:lpstr>
      <vt:lpstr>2.1 IV estimation </vt:lpstr>
      <vt:lpstr>2.2 IV estimation -  Unbiasedness?</vt:lpstr>
      <vt:lpstr>2.2 IV estimation - Consistency </vt:lpstr>
      <vt:lpstr>2.2 IV estimation - Asymptotic normal</vt:lpstr>
      <vt:lpstr>2.3 IV estimation – criterion of IV </vt:lpstr>
      <vt:lpstr>2.4 IV estimation – CASE1</vt:lpstr>
      <vt:lpstr>2.4 IV estimation – CASE2</vt:lpstr>
      <vt:lpstr>2.4 IV estimation – CASE3</vt:lpstr>
      <vt:lpstr>2.4 IV estimation – CASE3</vt:lpstr>
      <vt:lpstr>3 Two Stage Least Squares</vt:lpstr>
      <vt:lpstr>3 Two Stage Least Squares</vt:lpstr>
      <vt:lpstr>4.1 Two specification tests </vt:lpstr>
      <vt:lpstr>4.1 Two specification tests</vt:lpstr>
      <vt:lpstr>4.2 Two specification tests - OverID</vt:lpstr>
      <vt:lpstr>4.2 Two specification tests - OverID</vt:lpstr>
      <vt:lpstr>4.2 Two specification tests - Sargan</vt:lpstr>
      <vt:lpstr>4.2 Two specification tests</vt:lpstr>
      <vt:lpstr>5 code and reference</vt:lpstr>
    </vt:vector>
  </TitlesOfParts>
  <Company>University of Tampa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Financial Statements</dc:title>
  <dc:creator>Kent P. Ragan</dc:creator>
  <cp:lastModifiedBy>admin</cp:lastModifiedBy>
  <cp:revision>391</cp:revision>
  <cp:lastPrinted>1601-01-01T00:00:00Z</cp:lastPrinted>
  <dcterms:created xsi:type="dcterms:W3CDTF">2000-08-09T23:59:09Z</dcterms:created>
  <dcterms:modified xsi:type="dcterms:W3CDTF">2023-09-14T06:36:52Z</dcterms:modified>
</cp:coreProperties>
</file>