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9" r:id="rId1"/>
    <p:sldMasterId id="2147483672" r:id="rId2"/>
  </p:sldMasterIdLst>
  <p:notesMasterIdLst>
    <p:notesMasterId r:id="rId41"/>
  </p:notesMasterIdLst>
  <p:handoutMasterIdLst>
    <p:handoutMasterId r:id="rId42"/>
  </p:handoutMasterIdLst>
  <p:sldIdLst>
    <p:sldId id="296" r:id="rId3"/>
    <p:sldId id="302" r:id="rId4"/>
    <p:sldId id="837" r:id="rId5"/>
    <p:sldId id="838" r:id="rId6"/>
    <p:sldId id="839" r:id="rId7"/>
    <p:sldId id="841" r:id="rId8"/>
    <p:sldId id="842" r:id="rId9"/>
    <p:sldId id="317" r:id="rId10"/>
    <p:sldId id="843" r:id="rId11"/>
    <p:sldId id="844" r:id="rId12"/>
    <p:sldId id="711" r:id="rId13"/>
    <p:sldId id="846" r:id="rId14"/>
    <p:sldId id="848" r:id="rId15"/>
    <p:sldId id="847" r:id="rId16"/>
    <p:sldId id="849" r:id="rId17"/>
    <p:sldId id="852" r:id="rId18"/>
    <p:sldId id="853" r:id="rId19"/>
    <p:sldId id="854" r:id="rId20"/>
    <p:sldId id="850" r:id="rId21"/>
    <p:sldId id="855" r:id="rId22"/>
    <p:sldId id="856" r:id="rId23"/>
    <p:sldId id="873" r:id="rId24"/>
    <p:sldId id="857" r:id="rId25"/>
    <p:sldId id="858" r:id="rId26"/>
    <p:sldId id="862" r:id="rId27"/>
    <p:sldId id="859" r:id="rId28"/>
    <p:sldId id="860" r:id="rId29"/>
    <p:sldId id="861" r:id="rId30"/>
    <p:sldId id="863" r:id="rId31"/>
    <p:sldId id="864" r:id="rId32"/>
    <p:sldId id="865" r:id="rId33"/>
    <p:sldId id="866" r:id="rId34"/>
    <p:sldId id="867" r:id="rId35"/>
    <p:sldId id="868" r:id="rId36"/>
    <p:sldId id="870" r:id="rId37"/>
    <p:sldId id="869" r:id="rId38"/>
    <p:sldId id="871" r:id="rId39"/>
    <p:sldId id="872" r:id="rId40"/>
  </p:sldIdLst>
  <p:sldSz cx="9144000" cy="6858000" type="screen4x3"/>
  <p:notesSz cx="6735763" cy="9866313"/>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4224">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许 泳昊" initials="许" lastIdx="3" clrIdx="0">
    <p:extLst>
      <p:ext uri="{19B8F6BF-5375-455C-9EA6-DF929625EA0E}">
        <p15:presenceInfo xmlns:p15="http://schemas.microsoft.com/office/powerpoint/2012/main" userId="6a47a3425a77e7b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D1434"/>
    <a:srgbClr val="FF9966"/>
    <a:srgbClr val="028056"/>
    <a:srgbClr val="0000FF"/>
    <a:srgbClr val="578200"/>
    <a:srgbClr val="007976"/>
    <a:srgbClr val="006666"/>
    <a:srgbClr val="008080"/>
    <a:srgbClr val="0889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58" autoAdjust="0"/>
    <p:restoredTop sz="91865" autoAdjust="0"/>
  </p:normalViewPr>
  <p:slideViewPr>
    <p:cSldViewPr>
      <p:cViewPr varScale="1">
        <p:scale>
          <a:sx n="79" d="100"/>
          <a:sy n="79" d="100"/>
        </p:scale>
        <p:origin x="1613" y="72"/>
      </p:cViewPr>
      <p:guideLst>
        <p:guide orient="horz" pos="4224"/>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2208"/>
    </p:cViewPr>
  </p:sorterViewPr>
  <p:notesViewPr>
    <p:cSldViewPr>
      <p:cViewPr varScale="1">
        <p:scale>
          <a:sx n="62" d="100"/>
          <a:sy n="62" d="100"/>
        </p:scale>
        <p:origin x="-1722" y="-72"/>
      </p:cViewPr>
      <p:guideLst>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29653-906E-4529-AF53-F4EB07AABD18}"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88614102-EBA4-488D-B5D6-60C6C8786BCB}">
      <dgm:prSet/>
      <dgm:spPr/>
      <dgm:t>
        <a:bodyPr/>
        <a:lstStyle/>
        <a:p>
          <a:r>
            <a:rPr lang="en-US" altLang="zh-CN" dirty="0">
              <a:latin typeface="Times New Roman" panose="02020603050405020304" pitchFamily="18" charset="0"/>
              <a:cs typeface="Times New Roman" panose="02020603050405020304" pitchFamily="18" charset="0"/>
            </a:rPr>
            <a:t>Introduction: Data Structure</a:t>
          </a:r>
        </a:p>
      </dgm:t>
    </dgm:pt>
    <dgm:pt modelId="{4CB2D89C-A7F6-42C8-AAC0-90D67B8F5619}" type="par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FAFB3947-ED75-4D23-BF62-4C815A19CC9F}" type="sibTrans" cxnId="{751AA71A-7A66-43AF-8C2C-76A7B79C814C}">
      <dgm:prSet/>
      <dgm:spPr/>
      <dgm:t>
        <a:bodyPr/>
        <a:lstStyle/>
        <a:p>
          <a:endParaRPr lang="zh-CN" altLang="en-US">
            <a:latin typeface="Times New Roman" panose="02020603050405020304" pitchFamily="18" charset="0"/>
            <a:cs typeface="Times New Roman" panose="02020603050405020304" pitchFamily="18" charset="0"/>
          </a:endParaRPr>
        </a:p>
      </dgm:t>
    </dgm:pt>
    <dgm:pt modelId="{D5BD5B1A-E6C3-4107-9EB6-E50F990ECCF4}">
      <dgm:prSet/>
      <dgm:spPr/>
      <dgm:t>
        <a:bodyPr/>
        <a:lstStyle/>
        <a:p>
          <a:r>
            <a:rPr lang="en-US" altLang="zh-CN" dirty="0">
              <a:latin typeface="Times New Roman" panose="02020603050405020304" pitchFamily="18" charset="0"/>
              <a:cs typeface="Times New Roman" panose="02020603050405020304" pitchFamily="18" charset="0"/>
            </a:rPr>
            <a:t>Policy Analysis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DoD</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endParaRPr lang="zh-CN" dirty="0">
            <a:latin typeface="Times New Roman" panose="02020603050405020304" pitchFamily="18" charset="0"/>
            <a:cs typeface="Times New Roman" panose="02020603050405020304" pitchFamily="18" charset="0"/>
          </a:endParaRPr>
        </a:p>
      </dgm:t>
    </dgm:pt>
    <dgm:pt modelId="{F33DD697-5C9F-4464-8CE4-DB9294F89C60}" type="par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B573A366-2FAF-4A44-A8DF-10FB8FF61AA1}" type="sibTrans" cxnId="{1EFD4424-FC32-4176-BD0C-9BDAD38C9CFF}">
      <dgm:prSet/>
      <dgm:spPr/>
      <dgm:t>
        <a:bodyPr/>
        <a:lstStyle/>
        <a:p>
          <a:endParaRPr lang="zh-CN" altLang="en-US">
            <a:latin typeface="Times New Roman" panose="02020603050405020304" pitchFamily="18" charset="0"/>
            <a:cs typeface="Times New Roman" panose="02020603050405020304" pitchFamily="18" charset="0"/>
          </a:endParaRPr>
        </a:p>
      </dgm:t>
    </dgm:pt>
    <dgm:pt modelId="{C1AADF34-AB77-4156-A09E-5D3FD5E40D45}">
      <dgm:prSet/>
      <dgm:spPr/>
      <dgm:t>
        <a:bodyPr/>
        <a:lstStyle/>
        <a:p>
          <a:r>
            <a:rPr lang="en-US" altLang="zh-CN" dirty="0">
              <a:latin typeface="Times New Roman" panose="02020603050405020304" pitchFamily="18" charset="0"/>
              <a:cs typeface="Times New Roman" panose="02020603050405020304" pitchFamily="18" charset="0"/>
            </a:rPr>
            <a:t>Difference-in-Difference </a:t>
          </a:r>
          <a:endParaRPr lang="zh-CN" dirty="0">
            <a:latin typeface="Times New Roman" panose="02020603050405020304" pitchFamily="18" charset="0"/>
            <a:cs typeface="Times New Roman" panose="02020603050405020304" pitchFamily="18" charset="0"/>
          </a:endParaRPr>
        </a:p>
      </dgm:t>
    </dgm:pt>
    <dgm:pt modelId="{12399463-D076-4BC2-B5C0-BE825C9C1B66}" type="parTrans" cxnId="{93771C53-D4C5-431B-8D6F-EA7FEBE419C7}">
      <dgm:prSet/>
      <dgm:spPr/>
      <dgm:t>
        <a:bodyPr/>
        <a:lstStyle/>
        <a:p>
          <a:endParaRPr lang="zh-CN" altLang="en-US">
            <a:latin typeface="Times New Roman" panose="02020603050405020304" pitchFamily="18" charset="0"/>
            <a:cs typeface="Times New Roman" panose="02020603050405020304" pitchFamily="18" charset="0"/>
          </a:endParaRPr>
        </a:p>
      </dgm:t>
    </dgm:pt>
    <dgm:pt modelId="{D9765D69-D3FA-4BA5-802A-A17FF28C6DA9}" type="sibTrans" cxnId="{93771C53-D4C5-431B-8D6F-EA7FEBE419C7}">
      <dgm:prSet/>
      <dgm:spPr/>
      <dgm:t>
        <a:bodyPr/>
        <a:lstStyle/>
        <a:p>
          <a:endParaRPr lang="zh-CN" altLang="en-US">
            <a:latin typeface="Times New Roman" panose="02020603050405020304" pitchFamily="18" charset="0"/>
            <a:cs typeface="Times New Roman" panose="02020603050405020304" pitchFamily="18" charset="0"/>
          </a:endParaRPr>
        </a:p>
      </dgm:t>
    </dgm:pt>
    <dgm:pt modelId="{66D178C9-6907-4A4C-B62D-831ADE972699}">
      <dgm:prSet/>
      <dgm:spPr/>
      <dgm:t>
        <a:bodyPr/>
        <a:lstStyle/>
        <a:p>
          <a:r>
            <a:rPr lang="en-US" altLang="zh-CN" dirty="0">
              <a:latin typeface="Times New Roman" panose="02020603050405020304" pitchFamily="18" charset="0"/>
              <a:cs typeface="Times New Roman" panose="02020603050405020304" pitchFamily="18" charset="0"/>
            </a:rPr>
            <a:t>Fixed Effect Model </a:t>
          </a:r>
          <a:endParaRPr lang="zh-CN" dirty="0">
            <a:latin typeface="Times New Roman" panose="02020603050405020304" pitchFamily="18" charset="0"/>
            <a:cs typeface="Times New Roman" panose="02020603050405020304" pitchFamily="18" charset="0"/>
          </a:endParaRPr>
        </a:p>
      </dgm:t>
    </dgm:pt>
    <dgm:pt modelId="{4DD4A425-0FA7-4655-92E2-FFA61D279162}" type="parTrans" cxnId="{A84A067A-DB08-47C3-AA9E-F9BEAA2CB22C}">
      <dgm:prSet/>
      <dgm:spPr/>
      <dgm:t>
        <a:bodyPr/>
        <a:lstStyle/>
        <a:p>
          <a:endParaRPr lang="zh-CN" altLang="en-US">
            <a:latin typeface="Times New Roman" panose="02020603050405020304" pitchFamily="18" charset="0"/>
            <a:cs typeface="Times New Roman" panose="02020603050405020304" pitchFamily="18" charset="0"/>
          </a:endParaRPr>
        </a:p>
      </dgm:t>
    </dgm:pt>
    <dgm:pt modelId="{414486A8-E357-4CB2-86E3-41C2BE05D628}" type="sibTrans" cxnId="{A84A067A-DB08-47C3-AA9E-F9BEAA2CB22C}">
      <dgm:prSet/>
      <dgm:spPr/>
      <dgm:t>
        <a:bodyPr/>
        <a:lstStyle/>
        <a:p>
          <a:endParaRPr lang="zh-CN" altLang="en-US">
            <a:latin typeface="Times New Roman" panose="02020603050405020304" pitchFamily="18" charset="0"/>
            <a:cs typeface="Times New Roman" panose="02020603050405020304" pitchFamily="18" charset="0"/>
          </a:endParaRPr>
        </a:p>
      </dgm:t>
    </dgm:pt>
    <dgm:pt modelId="{4EBAA78A-79FA-4C14-BACA-86CF00D96604}">
      <dgm:prSet/>
      <dgm:spPr/>
      <dgm:t>
        <a:bodyPr/>
        <a:lstStyle/>
        <a:p>
          <a:r>
            <a:rPr lang="en-US" altLang="en-US" dirty="0">
              <a:latin typeface="Times New Roman" panose="02020603050405020304" pitchFamily="18" charset="0"/>
              <a:cs typeface="Times New Roman" panose="02020603050405020304" pitchFamily="18" charset="0"/>
            </a:rPr>
            <a:t>Random Effect model</a:t>
          </a:r>
          <a:endParaRPr lang="zh-CN" altLang="en-US" dirty="0">
            <a:latin typeface="Times New Roman" panose="02020603050405020304" pitchFamily="18" charset="0"/>
            <a:cs typeface="Times New Roman" panose="02020603050405020304" pitchFamily="18" charset="0"/>
          </a:endParaRPr>
        </a:p>
      </dgm:t>
    </dgm:pt>
    <dgm:pt modelId="{21CF05B4-8E61-4A52-B0D3-4F181B075794}" type="parTrans" cxnId="{B148A900-F7D3-4946-ADBE-4D3D2723D7C0}">
      <dgm:prSet/>
      <dgm:spPr/>
      <dgm:t>
        <a:bodyPr/>
        <a:lstStyle/>
        <a:p>
          <a:endParaRPr lang="zh-CN" altLang="en-US"/>
        </a:p>
      </dgm:t>
    </dgm:pt>
    <dgm:pt modelId="{F3643129-28F1-46FC-9E97-F830D92E9B18}" type="sibTrans" cxnId="{B148A900-F7D3-4946-ADBE-4D3D2723D7C0}">
      <dgm:prSet/>
      <dgm:spPr/>
      <dgm:t>
        <a:bodyPr/>
        <a:lstStyle/>
        <a:p>
          <a:endParaRPr lang="zh-CN" altLang="en-US"/>
        </a:p>
      </dgm:t>
    </dgm:pt>
    <dgm:pt modelId="{0AC28F20-80D1-4334-BC04-37222C6B6F3A}" type="pres">
      <dgm:prSet presAssocID="{55C29653-906E-4529-AF53-F4EB07AABD18}" presName="linearFlow" presStyleCnt="0">
        <dgm:presLayoutVars>
          <dgm:dir/>
          <dgm:resizeHandles val="exact"/>
        </dgm:presLayoutVars>
      </dgm:prSet>
      <dgm:spPr/>
    </dgm:pt>
    <dgm:pt modelId="{7D5616A8-2C29-46F0-8709-CA03C9BAEB14}" type="pres">
      <dgm:prSet presAssocID="{88614102-EBA4-488D-B5D6-60C6C8786BCB}" presName="composite" presStyleCnt="0"/>
      <dgm:spPr/>
    </dgm:pt>
    <dgm:pt modelId="{0FAE4BC0-AC8E-4EE1-A809-020F0EF116F2}" type="pres">
      <dgm:prSet presAssocID="{88614102-EBA4-488D-B5D6-60C6C8786BCB}" presName="imgShp" presStyleLbl="fgImgPlace1" presStyleIdx="0" presStyleCnt="5"/>
      <dgm:spPr/>
    </dgm:pt>
    <dgm:pt modelId="{7768277B-4E15-4585-9E79-C3BD4EDCFD80}" type="pres">
      <dgm:prSet presAssocID="{88614102-EBA4-488D-B5D6-60C6C8786BCB}" presName="txShp" presStyleLbl="node1" presStyleIdx="0" presStyleCnt="5">
        <dgm:presLayoutVars>
          <dgm:bulletEnabled val="1"/>
        </dgm:presLayoutVars>
      </dgm:prSet>
      <dgm:spPr/>
    </dgm:pt>
    <dgm:pt modelId="{185905EE-C2C6-4856-BFC9-C460039669E3}" type="pres">
      <dgm:prSet presAssocID="{FAFB3947-ED75-4D23-BF62-4C815A19CC9F}" presName="spacing" presStyleCnt="0"/>
      <dgm:spPr/>
    </dgm:pt>
    <dgm:pt modelId="{395C1C9C-D64A-4AD7-A9F2-A2F63CC48C24}" type="pres">
      <dgm:prSet presAssocID="{D5BD5B1A-E6C3-4107-9EB6-E50F990ECCF4}" presName="composite" presStyleCnt="0"/>
      <dgm:spPr/>
    </dgm:pt>
    <dgm:pt modelId="{C9447599-BE6D-4F74-8B98-8A8466421C94}" type="pres">
      <dgm:prSet presAssocID="{D5BD5B1A-E6C3-4107-9EB6-E50F990ECCF4}" presName="imgShp" presStyleLbl="fgImgPlace1" presStyleIdx="1" presStyleCnt="5"/>
      <dgm:spPr/>
    </dgm:pt>
    <dgm:pt modelId="{84B303D2-AD11-4154-AF2E-D797E8F69334}" type="pres">
      <dgm:prSet presAssocID="{D5BD5B1A-E6C3-4107-9EB6-E50F990ECCF4}" presName="txShp" presStyleLbl="node1" presStyleIdx="1" presStyleCnt="5">
        <dgm:presLayoutVars>
          <dgm:bulletEnabled val="1"/>
        </dgm:presLayoutVars>
      </dgm:prSet>
      <dgm:spPr/>
    </dgm:pt>
    <dgm:pt modelId="{D6012E0C-9FB4-40B3-8ED8-08C3035F198E}" type="pres">
      <dgm:prSet presAssocID="{B573A366-2FAF-4A44-A8DF-10FB8FF61AA1}" presName="spacing" presStyleCnt="0"/>
      <dgm:spPr/>
    </dgm:pt>
    <dgm:pt modelId="{8C3505DF-DC6F-497B-90B8-4C8F98715235}" type="pres">
      <dgm:prSet presAssocID="{C1AADF34-AB77-4156-A09E-5D3FD5E40D45}" presName="composite" presStyleCnt="0"/>
      <dgm:spPr/>
    </dgm:pt>
    <dgm:pt modelId="{378BCDC3-1182-4273-A154-A6FAA47F16E4}" type="pres">
      <dgm:prSet presAssocID="{C1AADF34-AB77-4156-A09E-5D3FD5E40D45}" presName="imgShp" presStyleLbl="fgImgPlace1" presStyleIdx="2" presStyleCnt="5"/>
      <dgm:spPr/>
    </dgm:pt>
    <dgm:pt modelId="{B83DA8E3-B848-4911-98C7-270561392832}" type="pres">
      <dgm:prSet presAssocID="{C1AADF34-AB77-4156-A09E-5D3FD5E40D45}" presName="txShp" presStyleLbl="node1" presStyleIdx="2" presStyleCnt="5">
        <dgm:presLayoutVars>
          <dgm:bulletEnabled val="1"/>
        </dgm:presLayoutVars>
      </dgm:prSet>
      <dgm:spPr/>
    </dgm:pt>
    <dgm:pt modelId="{830CC8D1-B230-4AE7-84FC-7D328E72F7E9}" type="pres">
      <dgm:prSet presAssocID="{D9765D69-D3FA-4BA5-802A-A17FF28C6DA9}" presName="spacing" presStyleCnt="0"/>
      <dgm:spPr/>
    </dgm:pt>
    <dgm:pt modelId="{E171E49F-78C2-4888-B1E3-02C491269B23}" type="pres">
      <dgm:prSet presAssocID="{66D178C9-6907-4A4C-B62D-831ADE972699}" presName="composite" presStyleCnt="0"/>
      <dgm:spPr/>
    </dgm:pt>
    <dgm:pt modelId="{8A0BEE22-0367-4FAE-ADD9-307E25D95246}" type="pres">
      <dgm:prSet presAssocID="{66D178C9-6907-4A4C-B62D-831ADE972699}" presName="imgShp" presStyleLbl="fgImgPlace1" presStyleIdx="3" presStyleCnt="5"/>
      <dgm:spPr/>
    </dgm:pt>
    <dgm:pt modelId="{D15F03E0-9249-4A42-845A-51E00FCA9F41}" type="pres">
      <dgm:prSet presAssocID="{66D178C9-6907-4A4C-B62D-831ADE972699}" presName="txShp" presStyleLbl="node1" presStyleIdx="3" presStyleCnt="5">
        <dgm:presLayoutVars>
          <dgm:bulletEnabled val="1"/>
        </dgm:presLayoutVars>
      </dgm:prSet>
      <dgm:spPr/>
    </dgm:pt>
    <dgm:pt modelId="{25DBFA69-2B7E-46EE-89F3-39539C02914F}" type="pres">
      <dgm:prSet presAssocID="{414486A8-E357-4CB2-86E3-41C2BE05D628}" presName="spacing" presStyleCnt="0"/>
      <dgm:spPr/>
    </dgm:pt>
    <dgm:pt modelId="{C2B7F474-F36B-425A-BC1E-34BF10D69876}" type="pres">
      <dgm:prSet presAssocID="{4EBAA78A-79FA-4C14-BACA-86CF00D96604}" presName="composite" presStyleCnt="0"/>
      <dgm:spPr/>
    </dgm:pt>
    <dgm:pt modelId="{E7414320-A14A-41BC-B6F0-504B6B7CA270}" type="pres">
      <dgm:prSet presAssocID="{4EBAA78A-79FA-4C14-BACA-86CF00D96604}" presName="imgShp" presStyleLbl="fgImgPlace1" presStyleIdx="4" presStyleCnt="5"/>
      <dgm:spPr/>
    </dgm:pt>
    <dgm:pt modelId="{C20A185A-9340-4650-B51D-2B4CE28AFB7D}" type="pres">
      <dgm:prSet presAssocID="{4EBAA78A-79FA-4C14-BACA-86CF00D96604}" presName="txShp" presStyleLbl="node1" presStyleIdx="4" presStyleCnt="5">
        <dgm:presLayoutVars>
          <dgm:bulletEnabled val="1"/>
        </dgm:presLayoutVars>
      </dgm:prSet>
      <dgm:spPr/>
    </dgm:pt>
  </dgm:ptLst>
  <dgm:cxnLst>
    <dgm:cxn modelId="{B148A900-F7D3-4946-ADBE-4D3D2723D7C0}" srcId="{55C29653-906E-4529-AF53-F4EB07AABD18}" destId="{4EBAA78A-79FA-4C14-BACA-86CF00D96604}" srcOrd="4" destOrd="0" parTransId="{21CF05B4-8E61-4A52-B0D3-4F181B075794}" sibTransId="{F3643129-28F1-46FC-9E97-F830D92E9B18}"/>
    <dgm:cxn modelId="{751AA71A-7A66-43AF-8C2C-76A7B79C814C}" srcId="{55C29653-906E-4529-AF53-F4EB07AABD18}" destId="{88614102-EBA4-488D-B5D6-60C6C8786BCB}" srcOrd="0" destOrd="0" parTransId="{4CB2D89C-A7F6-42C8-AAC0-90D67B8F5619}" sibTransId="{FAFB3947-ED75-4D23-BF62-4C815A19CC9F}"/>
    <dgm:cxn modelId="{1EFD4424-FC32-4176-BD0C-9BDAD38C9CFF}" srcId="{55C29653-906E-4529-AF53-F4EB07AABD18}" destId="{D5BD5B1A-E6C3-4107-9EB6-E50F990ECCF4}" srcOrd="1" destOrd="0" parTransId="{F33DD697-5C9F-4464-8CE4-DB9294F89C60}" sibTransId="{B573A366-2FAF-4A44-A8DF-10FB8FF61AA1}"/>
    <dgm:cxn modelId="{2D468825-BDCD-405B-9ABD-E6B350BAC455}" type="presOf" srcId="{66D178C9-6907-4A4C-B62D-831ADE972699}" destId="{D15F03E0-9249-4A42-845A-51E00FCA9F41}" srcOrd="0" destOrd="0" presId="urn:microsoft.com/office/officeart/2005/8/layout/vList3"/>
    <dgm:cxn modelId="{181B936E-29DE-41BE-AAA6-8C5E86A38068}" type="presOf" srcId="{C1AADF34-AB77-4156-A09E-5D3FD5E40D45}" destId="{B83DA8E3-B848-4911-98C7-270561392832}" srcOrd="0" destOrd="0" presId="urn:microsoft.com/office/officeart/2005/8/layout/vList3"/>
    <dgm:cxn modelId="{93771C53-D4C5-431B-8D6F-EA7FEBE419C7}" srcId="{55C29653-906E-4529-AF53-F4EB07AABD18}" destId="{C1AADF34-AB77-4156-A09E-5D3FD5E40D45}" srcOrd="2" destOrd="0" parTransId="{12399463-D076-4BC2-B5C0-BE825C9C1B66}" sibTransId="{D9765D69-D3FA-4BA5-802A-A17FF28C6DA9}"/>
    <dgm:cxn modelId="{A84A067A-DB08-47C3-AA9E-F9BEAA2CB22C}" srcId="{55C29653-906E-4529-AF53-F4EB07AABD18}" destId="{66D178C9-6907-4A4C-B62D-831ADE972699}" srcOrd="3" destOrd="0" parTransId="{4DD4A425-0FA7-4655-92E2-FFA61D279162}" sibTransId="{414486A8-E357-4CB2-86E3-41C2BE05D628}"/>
    <dgm:cxn modelId="{13C90195-11D9-4EDA-852C-15F4EC77447A}" type="presOf" srcId="{4EBAA78A-79FA-4C14-BACA-86CF00D96604}" destId="{C20A185A-9340-4650-B51D-2B4CE28AFB7D}" srcOrd="0" destOrd="0" presId="urn:microsoft.com/office/officeart/2005/8/layout/vList3"/>
    <dgm:cxn modelId="{D38D4A9E-91E2-4D3D-88FB-50E6E91CF4FE}" type="presOf" srcId="{D5BD5B1A-E6C3-4107-9EB6-E50F990ECCF4}" destId="{84B303D2-AD11-4154-AF2E-D797E8F69334}" srcOrd="0" destOrd="0" presId="urn:microsoft.com/office/officeart/2005/8/layout/vList3"/>
    <dgm:cxn modelId="{CCFE66C5-E806-48C9-9F44-A30244D30B29}" type="presOf" srcId="{88614102-EBA4-488D-B5D6-60C6C8786BCB}" destId="{7768277B-4E15-4585-9E79-C3BD4EDCFD80}" srcOrd="0" destOrd="0" presId="urn:microsoft.com/office/officeart/2005/8/layout/vList3"/>
    <dgm:cxn modelId="{DB2C60D5-D0B5-4D6D-AC00-4E7324CE3706}" type="presOf" srcId="{55C29653-906E-4529-AF53-F4EB07AABD18}" destId="{0AC28F20-80D1-4334-BC04-37222C6B6F3A}" srcOrd="0" destOrd="0" presId="urn:microsoft.com/office/officeart/2005/8/layout/vList3"/>
    <dgm:cxn modelId="{B7C4E128-11FD-465B-B313-A1B25D5D2B2E}" type="presParOf" srcId="{0AC28F20-80D1-4334-BC04-37222C6B6F3A}" destId="{7D5616A8-2C29-46F0-8709-CA03C9BAEB14}" srcOrd="0" destOrd="0" presId="urn:microsoft.com/office/officeart/2005/8/layout/vList3"/>
    <dgm:cxn modelId="{9EE7BEFB-DE9B-467B-9F4A-C0B3C67331D7}" type="presParOf" srcId="{7D5616A8-2C29-46F0-8709-CA03C9BAEB14}" destId="{0FAE4BC0-AC8E-4EE1-A809-020F0EF116F2}" srcOrd="0" destOrd="0" presId="urn:microsoft.com/office/officeart/2005/8/layout/vList3"/>
    <dgm:cxn modelId="{49028F4E-4282-430E-9115-0772F1BA2A6D}" type="presParOf" srcId="{7D5616A8-2C29-46F0-8709-CA03C9BAEB14}" destId="{7768277B-4E15-4585-9E79-C3BD4EDCFD80}" srcOrd="1" destOrd="0" presId="urn:microsoft.com/office/officeart/2005/8/layout/vList3"/>
    <dgm:cxn modelId="{08621741-70B1-4BE5-A17A-418D842424E2}" type="presParOf" srcId="{0AC28F20-80D1-4334-BC04-37222C6B6F3A}" destId="{185905EE-C2C6-4856-BFC9-C460039669E3}" srcOrd="1" destOrd="0" presId="urn:microsoft.com/office/officeart/2005/8/layout/vList3"/>
    <dgm:cxn modelId="{0CD7C191-083B-406A-9B04-5ABCA10DA8D7}" type="presParOf" srcId="{0AC28F20-80D1-4334-BC04-37222C6B6F3A}" destId="{395C1C9C-D64A-4AD7-A9F2-A2F63CC48C24}" srcOrd="2" destOrd="0" presId="urn:microsoft.com/office/officeart/2005/8/layout/vList3"/>
    <dgm:cxn modelId="{C72C814F-5DCB-4E25-A7A2-D7C14F6BE9E4}" type="presParOf" srcId="{395C1C9C-D64A-4AD7-A9F2-A2F63CC48C24}" destId="{C9447599-BE6D-4F74-8B98-8A8466421C94}" srcOrd="0" destOrd="0" presId="urn:microsoft.com/office/officeart/2005/8/layout/vList3"/>
    <dgm:cxn modelId="{31E235CB-3807-46A3-A926-30F8E88D76B4}" type="presParOf" srcId="{395C1C9C-D64A-4AD7-A9F2-A2F63CC48C24}" destId="{84B303D2-AD11-4154-AF2E-D797E8F69334}" srcOrd="1" destOrd="0" presId="urn:microsoft.com/office/officeart/2005/8/layout/vList3"/>
    <dgm:cxn modelId="{3439257E-7535-4DB8-A8B4-FE4F0E0EC586}" type="presParOf" srcId="{0AC28F20-80D1-4334-BC04-37222C6B6F3A}" destId="{D6012E0C-9FB4-40B3-8ED8-08C3035F198E}" srcOrd="3" destOrd="0" presId="urn:microsoft.com/office/officeart/2005/8/layout/vList3"/>
    <dgm:cxn modelId="{23BADAEB-EA86-4BC0-B8D7-6EE1A8BE5BC6}" type="presParOf" srcId="{0AC28F20-80D1-4334-BC04-37222C6B6F3A}" destId="{8C3505DF-DC6F-497B-90B8-4C8F98715235}" srcOrd="4" destOrd="0" presId="urn:microsoft.com/office/officeart/2005/8/layout/vList3"/>
    <dgm:cxn modelId="{4C412E4B-7442-4D9C-9354-9825B3F698BA}" type="presParOf" srcId="{8C3505DF-DC6F-497B-90B8-4C8F98715235}" destId="{378BCDC3-1182-4273-A154-A6FAA47F16E4}" srcOrd="0" destOrd="0" presId="urn:microsoft.com/office/officeart/2005/8/layout/vList3"/>
    <dgm:cxn modelId="{A69ADAB9-12C2-4772-BA05-14629F45A627}" type="presParOf" srcId="{8C3505DF-DC6F-497B-90B8-4C8F98715235}" destId="{B83DA8E3-B848-4911-98C7-270561392832}" srcOrd="1" destOrd="0" presId="urn:microsoft.com/office/officeart/2005/8/layout/vList3"/>
    <dgm:cxn modelId="{7BC9E312-EBE8-46BA-A2E9-CEF0F6FE7EAF}" type="presParOf" srcId="{0AC28F20-80D1-4334-BC04-37222C6B6F3A}" destId="{830CC8D1-B230-4AE7-84FC-7D328E72F7E9}" srcOrd="5" destOrd="0" presId="urn:microsoft.com/office/officeart/2005/8/layout/vList3"/>
    <dgm:cxn modelId="{4A5A5ED4-BB8B-4B5F-A105-6FCF71CDFFC6}" type="presParOf" srcId="{0AC28F20-80D1-4334-BC04-37222C6B6F3A}" destId="{E171E49F-78C2-4888-B1E3-02C491269B23}" srcOrd="6" destOrd="0" presId="urn:microsoft.com/office/officeart/2005/8/layout/vList3"/>
    <dgm:cxn modelId="{D906DD24-6EBA-4ED1-BAAE-157AA64D94EE}" type="presParOf" srcId="{E171E49F-78C2-4888-B1E3-02C491269B23}" destId="{8A0BEE22-0367-4FAE-ADD9-307E25D95246}" srcOrd="0" destOrd="0" presId="urn:microsoft.com/office/officeart/2005/8/layout/vList3"/>
    <dgm:cxn modelId="{D8341B11-B95F-4669-ACDE-1E875AEBBCFF}" type="presParOf" srcId="{E171E49F-78C2-4888-B1E3-02C491269B23}" destId="{D15F03E0-9249-4A42-845A-51E00FCA9F41}" srcOrd="1" destOrd="0" presId="urn:microsoft.com/office/officeart/2005/8/layout/vList3"/>
    <dgm:cxn modelId="{CD3A8817-1816-48CF-B174-9DAEF747C978}" type="presParOf" srcId="{0AC28F20-80D1-4334-BC04-37222C6B6F3A}" destId="{25DBFA69-2B7E-46EE-89F3-39539C02914F}" srcOrd="7" destOrd="0" presId="urn:microsoft.com/office/officeart/2005/8/layout/vList3"/>
    <dgm:cxn modelId="{7F518EB2-CCAE-450B-B000-ECC70EB4D334}" type="presParOf" srcId="{0AC28F20-80D1-4334-BC04-37222C6B6F3A}" destId="{C2B7F474-F36B-425A-BC1E-34BF10D69876}" srcOrd="8" destOrd="0" presId="urn:microsoft.com/office/officeart/2005/8/layout/vList3"/>
    <dgm:cxn modelId="{34584C22-AFE9-4B74-A586-6A0BC397C5C5}" type="presParOf" srcId="{C2B7F474-F36B-425A-BC1E-34BF10D69876}" destId="{E7414320-A14A-41BC-B6F0-504B6B7CA270}" srcOrd="0" destOrd="0" presId="urn:microsoft.com/office/officeart/2005/8/layout/vList3"/>
    <dgm:cxn modelId="{FD669DA3-E321-4E1D-9BF5-C6FB5FD5C215}" type="presParOf" srcId="{C2B7F474-F36B-425A-BC1E-34BF10D69876}" destId="{C20A185A-9340-4650-B51D-2B4CE28AFB7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8277B-4E15-4585-9E79-C3BD4EDCFD80}">
      <dsp:nvSpPr>
        <dsp:cNvPr id="0" name=""/>
        <dsp:cNvSpPr/>
      </dsp:nvSpPr>
      <dsp:spPr>
        <a:xfrm rot="10800000">
          <a:off x="1108757" y="1602"/>
          <a:ext cx="3901821" cy="503871"/>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193" tIns="76200" rIns="14224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latin typeface="Times New Roman" panose="02020603050405020304" pitchFamily="18" charset="0"/>
              <a:cs typeface="Times New Roman" panose="02020603050405020304" pitchFamily="18" charset="0"/>
            </a:rPr>
            <a:t>Introduction: Data Structure</a:t>
          </a:r>
        </a:p>
      </dsp:txBody>
      <dsp:txXfrm rot="10800000">
        <a:off x="1234725" y="1602"/>
        <a:ext cx="3775853" cy="503871"/>
      </dsp:txXfrm>
    </dsp:sp>
    <dsp:sp modelId="{0FAE4BC0-AC8E-4EE1-A809-020F0EF116F2}">
      <dsp:nvSpPr>
        <dsp:cNvPr id="0" name=""/>
        <dsp:cNvSpPr/>
      </dsp:nvSpPr>
      <dsp:spPr>
        <a:xfrm>
          <a:off x="856821" y="1602"/>
          <a:ext cx="503871" cy="503871"/>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B303D2-AD11-4154-AF2E-D797E8F69334}">
      <dsp:nvSpPr>
        <dsp:cNvPr id="0" name=""/>
        <dsp:cNvSpPr/>
      </dsp:nvSpPr>
      <dsp:spPr>
        <a:xfrm rot="10800000">
          <a:off x="1108757" y="655883"/>
          <a:ext cx="3901821" cy="503871"/>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193" tIns="76200" rIns="14224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latin typeface="Times New Roman" panose="02020603050405020304" pitchFamily="18" charset="0"/>
              <a:cs typeface="Times New Roman" panose="02020603050405020304" pitchFamily="18" charset="0"/>
            </a:rPr>
            <a:t>Policy Analysis</a:t>
          </a:r>
          <a:r>
            <a:rPr lang="zh-CN" altLang="en-US" sz="2000" kern="1200" dirty="0">
              <a:latin typeface="Times New Roman" panose="02020603050405020304" pitchFamily="18" charset="0"/>
              <a:cs typeface="Times New Roman" panose="02020603050405020304" pitchFamily="18" charset="0"/>
            </a:rPr>
            <a:t>（</a:t>
          </a:r>
          <a:r>
            <a:rPr lang="en-US" altLang="zh-CN" sz="2000" kern="1200" dirty="0">
              <a:latin typeface="Times New Roman" panose="02020603050405020304" pitchFamily="18" charset="0"/>
              <a:cs typeface="Times New Roman" panose="02020603050405020304" pitchFamily="18" charset="0"/>
            </a:rPr>
            <a:t>DoD</a:t>
          </a:r>
          <a:r>
            <a:rPr lang="zh-CN" altLang="en-US" sz="2000" kern="1200" dirty="0">
              <a:latin typeface="Times New Roman" panose="02020603050405020304" pitchFamily="18" charset="0"/>
              <a:cs typeface="Times New Roman" panose="02020603050405020304" pitchFamily="18" charset="0"/>
            </a:rPr>
            <a:t>）</a:t>
          </a:r>
          <a:r>
            <a:rPr lang="en-US" altLang="zh-CN" sz="2000" kern="1200" dirty="0">
              <a:latin typeface="Times New Roman" panose="02020603050405020304" pitchFamily="18" charset="0"/>
              <a:cs typeface="Times New Roman" panose="02020603050405020304" pitchFamily="18" charset="0"/>
            </a:rPr>
            <a:t> </a:t>
          </a:r>
          <a:endParaRPr lang="zh-CN" sz="2000" kern="1200" dirty="0">
            <a:latin typeface="Times New Roman" panose="02020603050405020304" pitchFamily="18" charset="0"/>
            <a:cs typeface="Times New Roman" panose="02020603050405020304" pitchFamily="18" charset="0"/>
          </a:endParaRPr>
        </a:p>
      </dsp:txBody>
      <dsp:txXfrm rot="10800000">
        <a:off x="1234725" y="655883"/>
        <a:ext cx="3775853" cy="503871"/>
      </dsp:txXfrm>
    </dsp:sp>
    <dsp:sp modelId="{C9447599-BE6D-4F74-8B98-8A8466421C94}">
      <dsp:nvSpPr>
        <dsp:cNvPr id="0" name=""/>
        <dsp:cNvSpPr/>
      </dsp:nvSpPr>
      <dsp:spPr>
        <a:xfrm>
          <a:off x="856821" y="655883"/>
          <a:ext cx="503871" cy="503871"/>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3DA8E3-B848-4911-98C7-270561392832}">
      <dsp:nvSpPr>
        <dsp:cNvPr id="0" name=""/>
        <dsp:cNvSpPr/>
      </dsp:nvSpPr>
      <dsp:spPr>
        <a:xfrm rot="10800000">
          <a:off x="1108757" y="1310164"/>
          <a:ext cx="3901821" cy="503871"/>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193" tIns="76200" rIns="14224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latin typeface="Times New Roman" panose="02020603050405020304" pitchFamily="18" charset="0"/>
              <a:cs typeface="Times New Roman" panose="02020603050405020304" pitchFamily="18" charset="0"/>
            </a:rPr>
            <a:t>Difference-in-Difference </a:t>
          </a:r>
          <a:endParaRPr lang="zh-CN" sz="2000" kern="1200" dirty="0">
            <a:latin typeface="Times New Roman" panose="02020603050405020304" pitchFamily="18" charset="0"/>
            <a:cs typeface="Times New Roman" panose="02020603050405020304" pitchFamily="18" charset="0"/>
          </a:endParaRPr>
        </a:p>
      </dsp:txBody>
      <dsp:txXfrm rot="10800000">
        <a:off x="1234725" y="1310164"/>
        <a:ext cx="3775853" cy="503871"/>
      </dsp:txXfrm>
    </dsp:sp>
    <dsp:sp modelId="{378BCDC3-1182-4273-A154-A6FAA47F16E4}">
      <dsp:nvSpPr>
        <dsp:cNvPr id="0" name=""/>
        <dsp:cNvSpPr/>
      </dsp:nvSpPr>
      <dsp:spPr>
        <a:xfrm>
          <a:off x="856821" y="1310164"/>
          <a:ext cx="503871" cy="503871"/>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15F03E0-9249-4A42-845A-51E00FCA9F41}">
      <dsp:nvSpPr>
        <dsp:cNvPr id="0" name=""/>
        <dsp:cNvSpPr/>
      </dsp:nvSpPr>
      <dsp:spPr>
        <a:xfrm rot="10800000">
          <a:off x="1108757" y="1964445"/>
          <a:ext cx="3901821" cy="503871"/>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193" tIns="76200" rIns="142240" bIns="762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latin typeface="Times New Roman" panose="02020603050405020304" pitchFamily="18" charset="0"/>
              <a:cs typeface="Times New Roman" panose="02020603050405020304" pitchFamily="18" charset="0"/>
            </a:rPr>
            <a:t>Fixed Effect Model </a:t>
          </a:r>
          <a:endParaRPr lang="zh-CN" sz="2000" kern="1200" dirty="0">
            <a:latin typeface="Times New Roman" panose="02020603050405020304" pitchFamily="18" charset="0"/>
            <a:cs typeface="Times New Roman" panose="02020603050405020304" pitchFamily="18" charset="0"/>
          </a:endParaRPr>
        </a:p>
      </dsp:txBody>
      <dsp:txXfrm rot="10800000">
        <a:off x="1234725" y="1964445"/>
        <a:ext cx="3775853" cy="503871"/>
      </dsp:txXfrm>
    </dsp:sp>
    <dsp:sp modelId="{8A0BEE22-0367-4FAE-ADD9-307E25D95246}">
      <dsp:nvSpPr>
        <dsp:cNvPr id="0" name=""/>
        <dsp:cNvSpPr/>
      </dsp:nvSpPr>
      <dsp:spPr>
        <a:xfrm>
          <a:off x="856821" y="1964445"/>
          <a:ext cx="503871" cy="503871"/>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0A185A-9340-4650-B51D-2B4CE28AFB7D}">
      <dsp:nvSpPr>
        <dsp:cNvPr id="0" name=""/>
        <dsp:cNvSpPr/>
      </dsp:nvSpPr>
      <dsp:spPr>
        <a:xfrm rot="10800000">
          <a:off x="1108757" y="2618726"/>
          <a:ext cx="3901821" cy="503871"/>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193" tIns="76200" rIns="142240" bIns="762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latin typeface="Times New Roman" panose="02020603050405020304" pitchFamily="18" charset="0"/>
              <a:cs typeface="Times New Roman" panose="02020603050405020304" pitchFamily="18" charset="0"/>
            </a:rPr>
            <a:t>Random Effect model</a:t>
          </a:r>
          <a:endParaRPr lang="zh-CN" altLang="en-US" sz="2000" kern="1200" dirty="0">
            <a:latin typeface="Times New Roman" panose="02020603050405020304" pitchFamily="18" charset="0"/>
            <a:cs typeface="Times New Roman" panose="02020603050405020304" pitchFamily="18" charset="0"/>
          </a:endParaRPr>
        </a:p>
      </dsp:txBody>
      <dsp:txXfrm rot="10800000">
        <a:off x="1234725" y="2618726"/>
        <a:ext cx="3775853" cy="503871"/>
      </dsp:txXfrm>
    </dsp:sp>
    <dsp:sp modelId="{E7414320-A14A-41BC-B6F0-504B6B7CA270}">
      <dsp:nvSpPr>
        <dsp:cNvPr id="0" name=""/>
        <dsp:cNvSpPr/>
      </dsp:nvSpPr>
      <dsp:spPr>
        <a:xfrm>
          <a:off x="856821" y="2618726"/>
          <a:ext cx="503871" cy="503871"/>
        </a:xfrm>
        <a:prstGeom prst="ellipse">
          <a:avLst/>
        </a:prstGeom>
        <a:solidFill>
          <a:schemeClr val="accent1">
            <a:tint val="5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170022B2-33E1-40B9-B46F-828D6595E5F5}"/>
              </a:ext>
            </a:extLst>
          </p:cNvPr>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49155" name="Rectangle 3">
            <a:extLst>
              <a:ext uri="{FF2B5EF4-FFF2-40B4-BE49-F238E27FC236}">
                <a16:creationId xmlns:a16="http://schemas.microsoft.com/office/drawing/2014/main" id="{6464BBDC-DDEF-46D3-BC98-2793589A4F7F}"/>
              </a:ext>
            </a:extLst>
          </p:cNvPr>
          <p:cNvSpPr>
            <a:spLocks noGrp="1" noChangeArrowheads="1"/>
          </p:cNvSpPr>
          <p:nvPr>
            <p:ph type="dt" sz="quarter"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US" altLang="zh-CN"/>
          </a:p>
        </p:txBody>
      </p:sp>
      <p:sp>
        <p:nvSpPr>
          <p:cNvPr id="49156" name="Rectangle 4">
            <a:extLst>
              <a:ext uri="{FF2B5EF4-FFF2-40B4-BE49-F238E27FC236}">
                <a16:creationId xmlns:a16="http://schemas.microsoft.com/office/drawing/2014/main" id="{40EB7707-39E5-44DF-AA09-AEC4FE0B3208}"/>
              </a:ext>
            </a:extLst>
          </p:cNvPr>
          <p:cNvSpPr>
            <a:spLocks noGrp="1" noChangeArrowheads="1"/>
          </p:cNvSpPr>
          <p:nvPr>
            <p:ph type="ftr" sz="quarter" idx="2"/>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49157" name="Rectangle 5">
            <a:extLst>
              <a:ext uri="{FF2B5EF4-FFF2-40B4-BE49-F238E27FC236}">
                <a16:creationId xmlns:a16="http://schemas.microsoft.com/office/drawing/2014/main" id="{71ADF1EE-756D-4F24-9227-1852EE6018D1}"/>
              </a:ext>
            </a:extLst>
          </p:cNvPr>
          <p:cNvSpPr>
            <a:spLocks noGrp="1" noChangeArrowheads="1"/>
          </p:cNvSpPr>
          <p:nvPr>
            <p:ph type="sldNum" sz="quarter" idx="3"/>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imes New Roman" panose="02020603050405020304" pitchFamily="18" charset="0"/>
              </a:defRPr>
            </a:lvl1pPr>
          </a:lstStyle>
          <a:p>
            <a:pPr>
              <a:defRPr/>
            </a:pPr>
            <a:fld id="{4A90A7BE-154C-48F2-94A6-0CFCF5F608A5}"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2E6666B-0090-4817-8934-E26DD62E3E0D}"/>
              </a:ext>
            </a:extLst>
          </p:cNvPr>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35843" name="Rectangle 3">
            <a:extLst>
              <a:ext uri="{FF2B5EF4-FFF2-40B4-BE49-F238E27FC236}">
                <a16:creationId xmlns:a16="http://schemas.microsoft.com/office/drawing/2014/main" id="{908E5968-8C19-4398-A29A-A033E166BC34}"/>
              </a:ext>
            </a:extLst>
          </p:cNvPr>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anose="02020603050405020304" pitchFamily="18" charset="0"/>
              </a:defRPr>
            </a:lvl1pPr>
          </a:lstStyle>
          <a:p>
            <a:endParaRPr lang="en-US" altLang="zh-CN"/>
          </a:p>
        </p:txBody>
      </p:sp>
      <p:sp>
        <p:nvSpPr>
          <p:cNvPr id="13316" name="Rectangle 4">
            <a:extLst>
              <a:ext uri="{FF2B5EF4-FFF2-40B4-BE49-F238E27FC236}">
                <a16:creationId xmlns:a16="http://schemas.microsoft.com/office/drawing/2014/main" id="{63F4ADD7-99D7-4CC6-AEDD-99708FF3AEBC}"/>
              </a:ext>
            </a:extLst>
          </p:cNvPr>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a:extLst>
              <a:ext uri="{FF2B5EF4-FFF2-40B4-BE49-F238E27FC236}">
                <a16:creationId xmlns:a16="http://schemas.microsoft.com/office/drawing/2014/main" id="{0B8B298C-4E44-4304-8DBB-5C4649848B4E}"/>
              </a:ext>
            </a:extLst>
          </p:cNvPr>
          <p:cNvSpPr>
            <a:spLocks noGrp="1" noChangeArrowheads="1"/>
          </p:cNvSpPr>
          <p:nvPr>
            <p:ph type="body" sz="quarter" idx="3"/>
          </p:nvPr>
        </p:nvSpPr>
        <p:spPr bwMode="auto">
          <a:xfrm>
            <a:off x="898525" y="4686300"/>
            <a:ext cx="4938713" cy="4440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a:extLst>
              <a:ext uri="{FF2B5EF4-FFF2-40B4-BE49-F238E27FC236}">
                <a16:creationId xmlns:a16="http://schemas.microsoft.com/office/drawing/2014/main" id="{B168322D-279D-490F-829D-EEF6A33EA8BE}"/>
              </a:ext>
            </a:extLst>
          </p:cNvPr>
          <p:cNvSpPr>
            <a:spLocks noGrp="1" noChangeArrowheads="1"/>
          </p:cNvSpPr>
          <p:nvPr>
            <p:ph type="ftr" sz="quarter" idx="4"/>
          </p:nvPr>
        </p:nvSpPr>
        <p:spPr bwMode="auto">
          <a:xfrm>
            <a:off x="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anose="02020603050405020304" pitchFamily="18" charset="0"/>
              </a:defRPr>
            </a:lvl1pPr>
          </a:lstStyle>
          <a:p>
            <a:endParaRPr lang="en-US" altLang="zh-CN"/>
          </a:p>
        </p:txBody>
      </p:sp>
      <p:sp>
        <p:nvSpPr>
          <p:cNvPr id="35847" name="Rectangle 7">
            <a:extLst>
              <a:ext uri="{FF2B5EF4-FFF2-40B4-BE49-F238E27FC236}">
                <a16:creationId xmlns:a16="http://schemas.microsoft.com/office/drawing/2014/main" id="{7F1106D8-4120-4E9C-95AA-EB5D940E6FFE}"/>
              </a:ext>
            </a:extLst>
          </p:cNvPr>
          <p:cNvSpPr>
            <a:spLocks noGrp="1" noChangeArrowheads="1"/>
          </p:cNvSpPr>
          <p:nvPr>
            <p:ph type="sldNum" sz="quarter" idx="5"/>
          </p:nvPr>
        </p:nvSpPr>
        <p:spPr bwMode="auto">
          <a:xfrm>
            <a:off x="3816350" y="9372600"/>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r>
              <a:rPr lang="en-US" altLang="zh-CN"/>
              <a:t>3.</a:t>
            </a:r>
            <a:fld id="{04E07B0F-2993-4E3B-9ACD-E1A42C526BB1}"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0</a:t>
            </a:fld>
            <a:endParaRPr lang="en-US" altLang="zh-CN"/>
          </a:p>
        </p:txBody>
      </p:sp>
    </p:spTree>
    <p:extLst>
      <p:ext uri="{BB962C8B-B14F-4D97-AF65-F5344CB8AC3E}">
        <p14:creationId xmlns:p14="http://schemas.microsoft.com/office/powerpoint/2010/main" val="26688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18</a:t>
            </a:fld>
            <a:endParaRPr lang="en-US" altLang="zh-CN"/>
          </a:p>
        </p:txBody>
      </p:sp>
    </p:spTree>
    <p:extLst>
      <p:ext uri="{BB962C8B-B14F-4D97-AF65-F5344CB8AC3E}">
        <p14:creationId xmlns:p14="http://schemas.microsoft.com/office/powerpoint/2010/main" val="889574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19</a:t>
            </a:fld>
            <a:endParaRPr lang="en-US" altLang="zh-CN"/>
          </a:p>
        </p:txBody>
      </p:sp>
    </p:spTree>
    <p:extLst>
      <p:ext uri="{BB962C8B-B14F-4D97-AF65-F5344CB8AC3E}">
        <p14:creationId xmlns:p14="http://schemas.microsoft.com/office/powerpoint/2010/main" val="636980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20</a:t>
            </a:fld>
            <a:endParaRPr lang="en-US" altLang="zh-CN"/>
          </a:p>
        </p:txBody>
      </p:sp>
    </p:spTree>
    <p:extLst>
      <p:ext uri="{BB962C8B-B14F-4D97-AF65-F5344CB8AC3E}">
        <p14:creationId xmlns:p14="http://schemas.microsoft.com/office/powerpoint/2010/main" val="1248045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21</a:t>
            </a:fld>
            <a:endParaRPr lang="en-US" altLang="zh-CN"/>
          </a:p>
        </p:txBody>
      </p:sp>
    </p:spTree>
    <p:extLst>
      <p:ext uri="{BB962C8B-B14F-4D97-AF65-F5344CB8AC3E}">
        <p14:creationId xmlns:p14="http://schemas.microsoft.com/office/powerpoint/2010/main" val="2035252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22</a:t>
            </a:fld>
            <a:endParaRPr lang="en-US" altLang="zh-CN"/>
          </a:p>
        </p:txBody>
      </p:sp>
    </p:spTree>
    <p:extLst>
      <p:ext uri="{BB962C8B-B14F-4D97-AF65-F5344CB8AC3E}">
        <p14:creationId xmlns:p14="http://schemas.microsoft.com/office/powerpoint/2010/main" val="1223287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23</a:t>
            </a:fld>
            <a:endParaRPr lang="en-US" altLang="zh-CN"/>
          </a:p>
        </p:txBody>
      </p:sp>
    </p:spTree>
    <p:extLst>
      <p:ext uri="{BB962C8B-B14F-4D97-AF65-F5344CB8AC3E}">
        <p14:creationId xmlns:p14="http://schemas.microsoft.com/office/powerpoint/2010/main" val="2739198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24</a:t>
            </a:fld>
            <a:endParaRPr lang="en-US" altLang="zh-CN"/>
          </a:p>
        </p:txBody>
      </p:sp>
    </p:spTree>
    <p:extLst>
      <p:ext uri="{BB962C8B-B14F-4D97-AF65-F5344CB8AC3E}">
        <p14:creationId xmlns:p14="http://schemas.microsoft.com/office/powerpoint/2010/main" val="43614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25</a:t>
            </a:fld>
            <a:endParaRPr lang="en-US" altLang="zh-CN"/>
          </a:p>
        </p:txBody>
      </p:sp>
    </p:spTree>
    <p:extLst>
      <p:ext uri="{BB962C8B-B14F-4D97-AF65-F5344CB8AC3E}">
        <p14:creationId xmlns:p14="http://schemas.microsoft.com/office/powerpoint/2010/main" val="4174154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26</a:t>
            </a:fld>
            <a:endParaRPr lang="en-US" altLang="zh-CN"/>
          </a:p>
        </p:txBody>
      </p:sp>
    </p:spTree>
    <p:extLst>
      <p:ext uri="{BB962C8B-B14F-4D97-AF65-F5344CB8AC3E}">
        <p14:creationId xmlns:p14="http://schemas.microsoft.com/office/powerpoint/2010/main" val="962924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27</a:t>
            </a:fld>
            <a:endParaRPr lang="en-US" altLang="zh-CN"/>
          </a:p>
        </p:txBody>
      </p:sp>
    </p:spTree>
    <p:extLst>
      <p:ext uri="{BB962C8B-B14F-4D97-AF65-F5344CB8AC3E}">
        <p14:creationId xmlns:p14="http://schemas.microsoft.com/office/powerpoint/2010/main" val="2807180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10</a:t>
            </a:fld>
            <a:endParaRPr lang="en-US" altLang="zh-CN"/>
          </a:p>
        </p:txBody>
      </p:sp>
    </p:spTree>
    <p:extLst>
      <p:ext uri="{BB962C8B-B14F-4D97-AF65-F5344CB8AC3E}">
        <p14:creationId xmlns:p14="http://schemas.microsoft.com/office/powerpoint/2010/main" val="1116183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28</a:t>
            </a:fld>
            <a:endParaRPr lang="en-US" altLang="zh-CN"/>
          </a:p>
        </p:txBody>
      </p:sp>
    </p:spTree>
    <p:extLst>
      <p:ext uri="{BB962C8B-B14F-4D97-AF65-F5344CB8AC3E}">
        <p14:creationId xmlns:p14="http://schemas.microsoft.com/office/powerpoint/2010/main" val="41822365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29</a:t>
            </a:fld>
            <a:endParaRPr lang="en-US" altLang="zh-CN"/>
          </a:p>
        </p:txBody>
      </p:sp>
    </p:spTree>
    <p:extLst>
      <p:ext uri="{BB962C8B-B14F-4D97-AF65-F5344CB8AC3E}">
        <p14:creationId xmlns:p14="http://schemas.microsoft.com/office/powerpoint/2010/main" val="2019874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30</a:t>
            </a:fld>
            <a:endParaRPr lang="en-US" altLang="zh-CN"/>
          </a:p>
        </p:txBody>
      </p:sp>
    </p:spTree>
    <p:extLst>
      <p:ext uri="{BB962C8B-B14F-4D97-AF65-F5344CB8AC3E}">
        <p14:creationId xmlns:p14="http://schemas.microsoft.com/office/powerpoint/2010/main" val="3062086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31</a:t>
            </a:fld>
            <a:endParaRPr lang="en-US" altLang="zh-CN"/>
          </a:p>
        </p:txBody>
      </p:sp>
    </p:spTree>
    <p:extLst>
      <p:ext uri="{BB962C8B-B14F-4D97-AF65-F5344CB8AC3E}">
        <p14:creationId xmlns:p14="http://schemas.microsoft.com/office/powerpoint/2010/main" val="3573001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32</a:t>
            </a:fld>
            <a:endParaRPr lang="en-US" altLang="zh-CN"/>
          </a:p>
        </p:txBody>
      </p:sp>
    </p:spTree>
    <p:extLst>
      <p:ext uri="{BB962C8B-B14F-4D97-AF65-F5344CB8AC3E}">
        <p14:creationId xmlns:p14="http://schemas.microsoft.com/office/powerpoint/2010/main" val="2498875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33</a:t>
            </a:fld>
            <a:endParaRPr lang="en-US" altLang="zh-CN"/>
          </a:p>
        </p:txBody>
      </p:sp>
    </p:spTree>
    <p:extLst>
      <p:ext uri="{BB962C8B-B14F-4D97-AF65-F5344CB8AC3E}">
        <p14:creationId xmlns:p14="http://schemas.microsoft.com/office/powerpoint/2010/main" val="288342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34</a:t>
            </a:fld>
            <a:endParaRPr lang="en-US" altLang="zh-CN"/>
          </a:p>
        </p:txBody>
      </p:sp>
    </p:spTree>
    <p:extLst>
      <p:ext uri="{BB962C8B-B14F-4D97-AF65-F5344CB8AC3E}">
        <p14:creationId xmlns:p14="http://schemas.microsoft.com/office/powerpoint/2010/main" val="3829378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35</a:t>
            </a:fld>
            <a:endParaRPr lang="en-US" altLang="zh-CN"/>
          </a:p>
        </p:txBody>
      </p:sp>
    </p:spTree>
    <p:extLst>
      <p:ext uri="{BB962C8B-B14F-4D97-AF65-F5344CB8AC3E}">
        <p14:creationId xmlns:p14="http://schemas.microsoft.com/office/powerpoint/2010/main" val="38703715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36</a:t>
            </a:fld>
            <a:endParaRPr lang="en-US" altLang="zh-CN"/>
          </a:p>
        </p:txBody>
      </p:sp>
    </p:spTree>
    <p:extLst>
      <p:ext uri="{BB962C8B-B14F-4D97-AF65-F5344CB8AC3E}">
        <p14:creationId xmlns:p14="http://schemas.microsoft.com/office/powerpoint/2010/main" val="25953169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37</a:t>
            </a:fld>
            <a:endParaRPr lang="en-US" altLang="zh-CN"/>
          </a:p>
        </p:txBody>
      </p:sp>
    </p:spTree>
    <p:extLst>
      <p:ext uri="{BB962C8B-B14F-4D97-AF65-F5344CB8AC3E}">
        <p14:creationId xmlns:p14="http://schemas.microsoft.com/office/powerpoint/2010/main" val="227899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11</a:t>
            </a:fld>
            <a:endParaRPr lang="en-US" altLang="zh-CN"/>
          </a:p>
        </p:txBody>
      </p:sp>
    </p:spTree>
    <p:extLst>
      <p:ext uri="{BB962C8B-B14F-4D97-AF65-F5344CB8AC3E}">
        <p14:creationId xmlns:p14="http://schemas.microsoft.com/office/powerpoint/2010/main" val="404757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12</a:t>
            </a:fld>
            <a:endParaRPr lang="en-US" altLang="zh-CN"/>
          </a:p>
        </p:txBody>
      </p:sp>
    </p:spTree>
    <p:extLst>
      <p:ext uri="{BB962C8B-B14F-4D97-AF65-F5344CB8AC3E}">
        <p14:creationId xmlns:p14="http://schemas.microsoft.com/office/powerpoint/2010/main" val="3661428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13</a:t>
            </a:fld>
            <a:endParaRPr lang="en-US" altLang="zh-CN"/>
          </a:p>
        </p:txBody>
      </p:sp>
    </p:spTree>
    <p:extLst>
      <p:ext uri="{BB962C8B-B14F-4D97-AF65-F5344CB8AC3E}">
        <p14:creationId xmlns:p14="http://schemas.microsoft.com/office/powerpoint/2010/main" val="2127204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14</a:t>
            </a:fld>
            <a:endParaRPr lang="en-US" altLang="zh-CN"/>
          </a:p>
        </p:txBody>
      </p:sp>
    </p:spTree>
    <p:extLst>
      <p:ext uri="{BB962C8B-B14F-4D97-AF65-F5344CB8AC3E}">
        <p14:creationId xmlns:p14="http://schemas.microsoft.com/office/powerpoint/2010/main" val="3005295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15</a:t>
            </a:fld>
            <a:endParaRPr lang="en-US" altLang="zh-CN"/>
          </a:p>
        </p:txBody>
      </p:sp>
    </p:spTree>
    <p:extLst>
      <p:ext uri="{BB962C8B-B14F-4D97-AF65-F5344CB8AC3E}">
        <p14:creationId xmlns:p14="http://schemas.microsoft.com/office/powerpoint/2010/main" val="414420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16</a:t>
            </a:fld>
            <a:endParaRPr lang="en-US" altLang="zh-CN"/>
          </a:p>
        </p:txBody>
      </p:sp>
    </p:spTree>
    <p:extLst>
      <p:ext uri="{BB962C8B-B14F-4D97-AF65-F5344CB8AC3E}">
        <p14:creationId xmlns:p14="http://schemas.microsoft.com/office/powerpoint/2010/main" val="126146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r>
              <a:rPr lang="en-US" altLang="zh-CN"/>
              <a:t>3.</a:t>
            </a:r>
            <a:fld id="{04E07B0F-2993-4E3B-9ACD-E1A42C526BB1}" type="slidenum">
              <a:rPr lang="en-US" altLang="zh-CN" smtClean="0"/>
              <a:pPr>
                <a:defRPr/>
              </a:pPr>
              <a:t>17</a:t>
            </a:fld>
            <a:endParaRPr lang="en-US" altLang="zh-CN"/>
          </a:p>
        </p:txBody>
      </p:sp>
    </p:spTree>
    <p:extLst>
      <p:ext uri="{BB962C8B-B14F-4D97-AF65-F5344CB8AC3E}">
        <p14:creationId xmlns:p14="http://schemas.microsoft.com/office/powerpoint/2010/main" val="3062997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25F7B9FC-308E-4EED-9694-8B2B9679C5B0}"/>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21C3027A-9D2A-4BAA-B239-0E139D761A87}"/>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21C69A76-E36E-4204-9E49-1B39B5CE26EC}"/>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4247701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4650580F-0FC5-421C-A7AF-81B61797A63F}"/>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6474D72B-D1D2-4DF4-AD82-9F101AC919D3}"/>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1C0081DD-3C85-49CA-8FC1-4AE4D916DF1D}"/>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402456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9113" y="274638"/>
            <a:ext cx="1817687" cy="58499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16050" y="274638"/>
            <a:ext cx="5300663" cy="58499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9E026F2-B38B-417F-B5E2-5A5BCFD1B936}"/>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5C17661E-E36A-4BA9-B0E2-E55CE737F671}"/>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B360FF63-5223-4F16-AE77-48ED3081A2B1}"/>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183951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16050" y="274638"/>
            <a:ext cx="7256463" cy="1143000"/>
          </a:xfrm>
        </p:spPr>
        <p:txBody>
          <a:bodyPr/>
          <a:lstStyle/>
          <a:p>
            <a:r>
              <a:rPr lang="en-US"/>
              <a:t>Click to edit Master title style</a:t>
            </a:r>
          </a:p>
        </p:txBody>
      </p:sp>
      <p:sp>
        <p:nvSpPr>
          <p:cNvPr id="3" name="Table Placeholder 2"/>
          <p:cNvSpPr>
            <a:spLocks noGrp="1"/>
          </p:cNvSpPr>
          <p:nvPr>
            <p:ph type="tbl" idx="1"/>
          </p:nvPr>
        </p:nvSpPr>
        <p:spPr>
          <a:xfrm>
            <a:off x="1416050" y="1600200"/>
            <a:ext cx="7270750" cy="4524375"/>
          </a:xfrm>
        </p:spPr>
        <p:txBody>
          <a:bodyPr/>
          <a:lstStyle/>
          <a:p>
            <a:pPr lvl="0"/>
            <a:endParaRPr lang="en-US" noProof="0"/>
          </a:p>
        </p:txBody>
      </p:sp>
      <p:sp>
        <p:nvSpPr>
          <p:cNvPr id="4" name="Rectangle 5">
            <a:extLst>
              <a:ext uri="{FF2B5EF4-FFF2-40B4-BE49-F238E27FC236}">
                <a16:creationId xmlns:a16="http://schemas.microsoft.com/office/drawing/2014/main" id="{10234B0B-D158-40A3-B3B1-ABBE9AFFADF1}"/>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69273FED-B8FD-4B98-BF96-3062E98F9AF3}"/>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83DC4A31-AB51-40B9-8A6E-A0576D4307E3}"/>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2131394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2CBC056D-C482-4F14-9D39-D4D3D9CDD178}"/>
              </a:ext>
            </a:extLst>
          </p:cNvPr>
          <p:cNvSpPr/>
          <p:nvPr/>
        </p:nvSpPr>
        <p:spPr>
          <a:xfrm>
            <a:off x="447675" y="3086100"/>
            <a:ext cx="8240713" cy="3305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5" name="Date Placeholder 3">
            <a:extLst>
              <a:ext uri="{FF2B5EF4-FFF2-40B4-BE49-F238E27FC236}">
                <a16:creationId xmlns:a16="http://schemas.microsoft.com/office/drawing/2014/main" id="{9D489756-2445-47DE-9EC0-EC2FF6EB2552}"/>
              </a:ext>
            </a:extLst>
          </p:cNvPr>
          <p:cNvSpPr>
            <a:spLocks noGrp="1"/>
          </p:cNvSpPr>
          <p:nvPr>
            <p:ph type="dt" sz="half" idx="10"/>
          </p:nvPr>
        </p:nvSpPr>
        <p:spPr/>
        <p:txBody>
          <a:bodyPr/>
          <a:lstStyle>
            <a:lvl1pPr>
              <a:defRPr>
                <a:solidFill>
                  <a:srgbClr val="9F296B"/>
                </a:solidFill>
              </a:defRPr>
            </a:lvl1pPr>
          </a:lstStyle>
          <a:p>
            <a:endParaRPr lang="en-US" altLang="zh-CN"/>
          </a:p>
        </p:txBody>
      </p:sp>
      <p:sp>
        <p:nvSpPr>
          <p:cNvPr id="6" name="Footer Placeholder 4">
            <a:extLst>
              <a:ext uri="{FF2B5EF4-FFF2-40B4-BE49-F238E27FC236}">
                <a16:creationId xmlns:a16="http://schemas.microsoft.com/office/drawing/2014/main" id="{CFF94A8D-9F81-4DFD-B7DF-82819DF1C8FA}"/>
              </a:ext>
            </a:extLst>
          </p:cNvPr>
          <p:cNvSpPr>
            <a:spLocks noGrp="1"/>
          </p:cNvSpPr>
          <p:nvPr>
            <p:ph type="ftr" sz="quarter" idx="11"/>
          </p:nvPr>
        </p:nvSpPr>
        <p:spPr/>
        <p:txBody>
          <a:bodyPr/>
          <a:lstStyle>
            <a:lvl1pPr>
              <a:defRPr>
                <a:solidFill>
                  <a:srgbClr val="9F296B"/>
                </a:solidFill>
              </a:defRPr>
            </a:lvl1pPr>
          </a:lstStyle>
          <a:p>
            <a:endParaRPr lang="en-US" altLang="zh-CN"/>
          </a:p>
        </p:txBody>
      </p:sp>
      <p:sp>
        <p:nvSpPr>
          <p:cNvPr id="7" name="Slide Number Placeholder 5">
            <a:extLst>
              <a:ext uri="{FF2B5EF4-FFF2-40B4-BE49-F238E27FC236}">
                <a16:creationId xmlns:a16="http://schemas.microsoft.com/office/drawing/2014/main" id="{50852E77-96DC-4E6A-B5D3-995509315A3D}"/>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103524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D97792E0-192A-4AEA-9C90-E7D25F899B78}"/>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38D5E4BF-64A1-419B-8190-DBB43B89AD90}"/>
              </a:ext>
            </a:extLst>
          </p:cNvPr>
          <p:cNvSpPr>
            <a:spLocks noGrp="1"/>
          </p:cNvSpPr>
          <p:nvPr>
            <p:ph type="dt" sz="half" idx="10"/>
          </p:nvPr>
        </p:nvSpPr>
        <p:spPr/>
        <p:txBody>
          <a:bodyPr/>
          <a:lstStyle>
            <a:lvl1pPr>
              <a:defRPr/>
            </a:lvl1pPr>
          </a:lstStyle>
          <a:p>
            <a:endParaRPr lang="en-US" altLang="zh-CN"/>
          </a:p>
        </p:txBody>
      </p:sp>
      <p:sp>
        <p:nvSpPr>
          <p:cNvPr id="6" name="Footer Placeholder 4">
            <a:extLst>
              <a:ext uri="{FF2B5EF4-FFF2-40B4-BE49-F238E27FC236}">
                <a16:creationId xmlns:a16="http://schemas.microsoft.com/office/drawing/2014/main" id="{EFA38356-935C-4060-859C-5C3477FDAFF9}"/>
              </a:ext>
            </a:extLst>
          </p:cNvPr>
          <p:cNvSpPr>
            <a:spLocks noGrp="1"/>
          </p:cNvSpPr>
          <p:nvPr>
            <p:ph type="ftr" sz="quarter" idx="11"/>
          </p:nvPr>
        </p:nvSpPr>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F529659B-A8F4-4FE3-8859-CEC938650CA8}"/>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1531160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4E00D5C6-FDE9-4532-81A1-180954C4C5EC}"/>
              </a:ext>
            </a:extLst>
          </p:cNvPr>
          <p:cNvSpPr>
            <a:spLocks noChangeAspect="1"/>
          </p:cNvSpPr>
          <p:nvPr/>
        </p:nvSpPr>
        <p:spPr>
          <a:xfrm>
            <a:off x="452438" y="5141913"/>
            <a:ext cx="8239125" cy="12588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lstStyle>
            <a:lvl1pPr algn="l">
              <a:defRPr sz="3600" b="0" cap="all">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5" name="Date Placeholder 3">
            <a:extLst>
              <a:ext uri="{FF2B5EF4-FFF2-40B4-BE49-F238E27FC236}">
                <a16:creationId xmlns:a16="http://schemas.microsoft.com/office/drawing/2014/main" id="{7107DC5A-AC3F-4700-9EAE-6B35D3AD93E0}"/>
              </a:ext>
            </a:extLst>
          </p:cNvPr>
          <p:cNvSpPr>
            <a:spLocks noGrp="1"/>
          </p:cNvSpPr>
          <p:nvPr>
            <p:ph type="dt" sz="half" idx="10"/>
          </p:nvPr>
        </p:nvSpPr>
        <p:spPr/>
        <p:txBody>
          <a:bodyPr/>
          <a:lstStyle>
            <a:lvl1pPr>
              <a:defRPr>
                <a:solidFill>
                  <a:srgbClr val="9F296B"/>
                </a:solidFill>
              </a:defRPr>
            </a:lvl1pPr>
          </a:lstStyle>
          <a:p>
            <a:endParaRPr lang="en-US" altLang="zh-CN"/>
          </a:p>
        </p:txBody>
      </p:sp>
      <p:sp>
        <p:nvSpPr>
          <p:cNvPr id="6" name="Footer Placeholder 4">
            <a:extLst>
              <a:ext uri="{FF2B5EF4-FFF2-40B4-BE49-F238E27FC236}">
                <a16:creationId xmlns:a16="http://schemas.microsoft.com/office/drawing/2014/main" id="{3AF94601-3CAE-4801-8348-A75F43152B85}"/>
              </a:ext>
            </a:extLst>
          </p:cNvPr>
          <p:cNvSpPr>
            <a:spLocks noGrp="1"/>
          </p:cNvSpPr>
          <p:nvPr>
            <p:ph type="ftr" sz="quarter" idx="11"/>
          </p:nvPr>
        </p:nvSpPr>
        <p:spPr/>
        <p:txBody>
          <a:bodyPr/>
          <a:lstStyle>
            <a:lvl1pPr>
              <a:defRPr>
                <a:solidFill>
                  <a:srgbClr val="9F296B"/>
                </a:solidFill>
              </a:defRPr>
            </a:lvl1pPr>
          </a:lstStyle>
          <a:p>
            <a:endParaRPr lang="en-US" altLang="zh-CN"/>
          </a:p>
        </p:txBody>
      </p:sp>
      <p:sp>
        <p:nvSpPr>
          <p:cNvPr id="7" name="Slide Number Placeholder 5">
            <a:extLst>
              <a:ext uri="{FF2B5EF4-FFF2-40B4-BE49-F238E27FC236}">
                <a16:creationId xmlns:a16="http://schemas.microsoft.com/office/drawing/2014/main" id="{D042C29D-6BA2-4B2C-B890-A1B30DCFD842}"/>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482104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914D0A-4D72-4CE8-8DAE-DBC3D03BC4F4}"/>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4">
            <a:extLst>
              <a:ext uri="{FF2B5EF4-FFF2-40B4-BE49-F238E27FC236}">
                <a16:creationId xmlns:a16="http://schemas.microsoft.com/office/drawing/2014/main" id="{B82730E0-3ECD-4E39-A011-715DA6859831}"/>
              </a:ext>
            </a:extLst>
          </p:cNvPr>
          <p:cNvSpPr>
            <a:spLocks noGrp="1"/>
          </p:cNvSpPr>
          <p:nvPr>
            <p:ph type="dt" sz="half" idx="10"/>
          </p:nvPr>
        </p:nvSpPr>
        <p:spPr/>
        <p:txBody>
          <a:bodyPr/>
          <a:lstStyle>
            <a:lvl1pPr>
              <a:defRPr/>
            </a:lvl1pPr>
          </a:lstStyle>
          <a:p>
            <a:endParaRPr lang="en-US" altLang="zh-CN"/>
          </a:p>
        </p:txBody>
      </p:sp>
      <p:sp>
        <p:nvSpPr>
          <p:cNvPr id="7" name="Footer Placeholder 5">
            <a:extLst>
              <a:ext uri="{FF2B5EF4-FFF2-40B4-BE49-F238E27FC236}">
                <a16:creationId xmlns:a16="http://schemas.microsoft.com/office/drawing/2014/main" id="{5F562C41-65B9-4325-9935-ADDEDA708EFB}"/>
              </a:ext>
            </a:extLst>
          </p:cNvPr>
          <p:cNvSpPr>
            <a:spLocks noGrp="1"/>
          </p:cNvSpPr>
          <p:nvPr>
            <p:ph type="ftr" sz="quarter" idx="11"/>
          </p:nvPr>
        </p:nvSpPr>
        <p:spPr/>
        <p:txBody>
          <a:bodyPr/>
          <a:lstStyle>
            <a:lvl1pPr>
              <a:defRPr/>
            </a:lvl1pPr>
          </a:lstStyle>
          <a:p>
            <a:endParaRPr lang="en-US" altLang="zh-CN"/>
          </a:p>
        </p:txBody>
      </p:sp>
      <p:sp>
        <p:nvSpPr>
          <p:cNvPr id="8" name="Slide Number Placeholder 6">
            <a:extLst>
              <a:ext uri="{FF2B5EF4-FFF2-40B4-BE49-F238E27FC236}">
                <a16:creationId xmlns:a16="http://schemas.microsoft.com/office/drawing/2014/main" id="{B08B5E9A-78A6-465B-BD4B-38B51282763A}"/>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2948923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4A74C80F-A925-4B7D-8F0C-686724C7F35F}"/>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6">
            <a:extLst>
              <a:ext uri="{FF2B5EF4-FFF2-40B4-BE49-F238E27FC236}">
                <a16:creationId xmlns:a16="http://schemas.microsoft.com/office/drawing/2014/main" id="{D836AD89-11CD-48B1-BC75-4B598BD8CA99}"/>
              </a:ext>
            </a:extLst>
          </p:cNvPr>
          <p:cNvSpPr>
            <a:spLocks noGrp="1"/>
          </p:cNvSpPr>
          <p:nvPr>
            <p:ph type="dt" sz="half" idx="10"/>
          </p:nvPr>
        </p:nvSpPr>
        <p:spPr/>
        <p:txBody>
          <a:bodyPr/>
          <a:lstStyle>
            <a:lvl1pPr>
              <a:defRPr/>
            </a:lvl1pPr>
          </a:lstStyle>
          <a:p>
            <a:endParaRPr lang="en-US" altLang="zh-CN"/>
          </a:p>
        </p:txBody>
      </p:sp>
      <p:sp>
        <p:nvSpPr>
          <p:cNvPr id="9" name="Footer Placeholder 7">
            <a:extLst>
              <a:ext uri="{FF2B5EF4-FFF2-40B4-BE49-F238E27FC236}">
                <a16:creationId xmlns:a16="http://schemas.microsoft.com/office/drawing/2014/main" id="{513CD1B2-CC7F-46F4-9642-BE477189A694}"/>
              </a:ext>
            </a:extLst>
          </p:cNvPr>
          <p:cNvSpPr>
            <a:spLocks noGrp="1"/>
          </p:cNvSpPr>
          <p:nvPr>
            <p:ph type="ftr" sz="quarter" idx="11"/>
          </p:nvPr>
        </p:nvSpPr>
        <p:spPr/>
        <p:txBody>
          <a:bodyPr/>
          <a:lstStyle>
            <a:lvl1pPr>
              <a:defRPr/>
            </a:lvl1pPr>
          </a:lstStyle>
          <a:p>
            <a:endParaRPr lang="en-US" altLang="zh-CN"/>
          </a:p>
        </p:txBody>
      </p:sp>
      <p:sp>
        <p:nvSpPr>
          <p:cNvPr id="10" name="Slide Number Placeholder 8">
            <a:extLst>
              <a:ext uri="{FF2B5EF4-FFF2-40B4-BE49-F238E27FC236}">
                <a16:creationId xmlns:a16="http://schemas.microsoft.com/office/drawing/2014/main" id="{9ED2359A-48E3-4871-8ED1-65672CD01F1B}"/>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1223308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43377B40-E7A1-43D8-BCDC-B6F48E9316FB}"/>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4" name="Date Placeholder 2">
            <a:extLst>
              <a:ext uri="{FF2B5EF4-FFF2-40B4-BE49-F238E27FC236}">
                <a16:creationId xmlns:a16="http://schemas.microsoft.com/office/drawing/2014/main" id="{442B4D78-1107-4286-A81F-F82D06A04419}"/>
              </a:ext>
            </a:extLst>
          </p:cNvPr>
          <p:cNvSpPr>
            <a:spLocks noGrp="1"/>
          </p:cNvSpPr>
          <p:nvPr>
            <p:ph type="dt" sz="half" idx="10"/>
          </p:nvPr>
        </p:nvSpPr>
        <p:spPr/>
        <p:txBody>
          <a:bodyPr/>
          <a:lstStyle>
            <a:lvl1pPr>
              <a:defRPr/>
            </a:lvl1pPr>
          </a:lstStyle>
          <a:p>
            <a:endParaRPr lang="en-US" altLang="zh-CN"/>
          </a:p>
        </p:txBody>
      </p:sp>
      <p:sp>
        <p:nvSpPr>
          <p:cNvPr id="5" name="Footer Placeholder 3">
            <a:extLst>
              <a:ext uri="{FF2B5EF4-FFF2-40B4-BE49-F238E27FC236}">
                <a16:creationId xmlns:a16="http://schemas.microsoft.com/office/drawing/2014/main" id="{B59E98F5-1B7D-47BF-834F-4B9B7F9106C7}"/>
              </a:ext>
            </a:extLst>
          </p:cNvPr>
          <p:cNvSpPr>
            <a:spLocks noGrp="1"/>
          </p:cNvSpPr>
          <p:nvPr>
            <p:ph type="ftr" sz="quarter" idx="11"/>
          </p:nvPr>
        </p:nvSpPr>
        <p:spPr/>
        <p:txBody>
          <a:bodyPr/>
          <a:lstStyle>
            <a:lvl1pPr>
              <a:defRPr/>
            </a:lvl1pPr>
          </a:lstStyle>
          <a:p>
            <a:endParaRPr lang="en-US" altLang="zh-CN"/>
          </a:p>
        </p:txBody>
      </p:sp>
      <p:sp>
        <p:nvSpPr>
          <p:cNvPr id="6" name="Slide Number Placeholder 4">
            <a:extLst>
              <a:ext uri="{FF2B5EF4-FFF2-40B4-BE49-F238E27FC236}">
                <a16:creationId xmlns:a16="http://schemas.microsoft.com/office/drawing/2014/main" id="{75F2627B-66F7-41C2-A320-E93BCA7A8A61}"/>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7043018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400B4D6-3085-4240-9E01-98FB4DB6C1FD}"/>
              </a:ext>
            </a:extLst>
          </p:cNvPr>
          <p:cNvSpPr>
            <a:spLocks noGrp="1"/>
          </p:cNvSpPr>
          <p:nvPr>
            <p:ph type="dt" sz="half" idx="10"/>
          </p:nvPr>
        </p:nvSpPr>
        <p:spPr/>
        <p:txBody>
          <a:bodyPr/>
          <a:lstStyle>
            <a:lvl1pPr>
              <a:defRPr/>
            </a:lvl1pPr>
          </a:lstStyle>
          <a:p>
            <a:endParaRPr lang="en-US" altLang="zh-CN"/>
          </a:p>
        </p:txBody>
      </p:sp>
      <p:sp>
        <p:nvSpPr>
          <p:cNvPr id="3" name="Footer Placeholder 4">
            <a:extLst>
              <a:ext uri="{FF2B5EF4-FFF2-40B4-BE49-F238E27FC236}">
                <a16:creationId xmlns:a16="http://schemas.microsoft.com/office/drawing/2014/main" id="{6C611F8E-17AE-4591-BDFB-E40A734937C9}"/>
              </a:ext>
            </a:extLst>
          </p:cNvPr>
          <p:cNvSpPr>
            <a:spLocks noGrp="1"/>
          </p:cNvSpPr>
          <p:nvPr>
            <p:ph type="ftr" sz="quarter" idx="11"/>
          </p:nvPr>
        </p:nvSpPr>
        <p:spPr/>
        <p:txBody>
          <a:bodyPr/>
          <a:lstStyle>
            <a:lvl1pPr>
              <a:defRPr/>
            </a:lvl1pPr>
          </a:lstStyle>
          <a:p>
            <a:endParaRPr lang="en-US" altLang="zh-CN"/>
          </a:p>
        </p:txBody>
      </p:sp>
      <p:sp>
        <p:nvSpPr>
          <p:cNvPr id="4" name="Slide Number Placeholder 5">
            <a:extLst>
              <a:ext uri="{FF2B5EF4-FFF2-40B4-BE49-F238E27FC236}">
                <a16:creationId xmlns:a16="http://schemas.microsoft.com/office/drawing/2014/main" id="{7327149F-D758-4EB8-B472-708AFE793D41}"/>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2158225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3837D41D-891E-472C-93CE-63844A09EF93}"/>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C73347ED-D0F7-479D-8FD6-56395CE16874}"/>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9ED73703-9E07-4D26-8E1A-7C3DB62E8251}"/>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373513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ectangle 8">
            <a:extLst>
              <a:ext uri="{FF2B5EF4-FFF2-40B4-BE49-F238E27FC236}">
                <a16:creationId xmlns:a16="http://schemas.microsoft.com/office/drawing/2014/main" id="{BE23B00C-A3E2-4082-9681-CCEFE4F58279}"/>
              </a:ext>
            </a:extLst>
          </p:cNvPr>
          <p:cNvSpPr>
            <a:spLocks noChangeAspect="1"/>
          </p:cNvSpPr>
          <p:nvPr/>
        </p:nvSpPr>
        <p:spPr>
          <a:xfrm>
            <a:off x="452438" y="5141913"/>
            <a:ext cx="8239125" cy="127476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6399" y="601200"/>
            <a:ext cx="8240400" cy="4204800"/>
          </a:xfrm>
        </p:spPr>
        <p:txBody>
          <a:bodyP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305617" y="5262295"/>
            <a:ext cx="4265327" cy="689515"/>
          </a:xfrm>
        </p:spPr>
        <p:txBody>
          <a:bodyP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6" name="Date Placeholder 4">
            <a:extLst>
              <a:ext uri="{FF2B5EF4-FFF2-40B4-BE49-F238E27FC236}">
                <a16:creationId xmlns:a16="http://schemas.microsoft.com/office/drawing/2014/main" id="{038DE053-B430-439D-A047-556344AB4637}"/>
              </a:ext>
            </a:extLst>
          </p:cNvPr>
          <p:cNvSpPr>
            <a:spLocks noGrp="1"/>
          </p:cNvSpPr>
          <p:nvPr>
            <p:ph type="dt" sz="half" idx="10"/>
          </p:nvPr>
        </p:nvSpPr>
        <p:spPr/>
        <p:txBody>
          <a:bodyPr/>
          <a:lstStyle>
            <a:lvl1pPr>
              <a:defRPr>
                <a:solidFill>
                  <a:srgbClr val="9F296B"/>
                </a:solidFill>
              </a:defRPr>
            </a:lvl1pPr>
          </a:lstStyle>
          <a:p>
            <a:endParaRPr lang="en-US" altLang="zh-CN"/>
          </a:p>
        </p:txBody>
      </p:sp>
      <p:sp>
        <p:nvSpPr>
          <p:cNvPr id="7" name="Footer Placeholder 5">
            <a:extLst>
              <a:ext uri="{FF2B5EF4-FFF2-40B4-BE49-F238E27FC236}">
                <a16:creationId xmlns:a16="http://schemas.microsoft.com/office/drawing/2014/main" id="{A53651E1-80F1-48B8-8AE3-BFF4841567B9}"/>
              </a:ext>
            </a:extLst>
          </p:cNvPr>
          <p:cNvSpPr>
            <a:spLocks noGrp="1"/>
          </p:cNvSpPr>
          <p:nvPr>
            <p:ph type="ftr" sz="quarter" idx="11"/>
          </p:nvPr>
        </p:nvSpPr>
        <p:spPr/>
        <p:txBody>
          <a:bodyPr/>
          <a:lstStyle>
            <a:lvl1pPr>
              <a:defRPr>
                <a:solidFill>
                  <a:srgbClr val="9F296B"/>
                </a:solidFill>
              </a:defRPr>
            </a:lvl1pPr>
          </a:lstStyle>
          <a:p>
            <a:endParaRPr lang="en-US" altLang="zh-CN"/>
          </a:p>
        </p:txBody>
      </p:sp>
      <p:sp>
        <p:nvSpPr>
          <p:cNvPr id="8" name="Slide Number Placeholder 6">
            <a:extLst>
              <a:ext uri="{FF2B5EF4-FFF2-40B4-BE49-F238E27FC236}">
                <a16:creationId xmlns:a16="http://schemas.microsoft.com/office/drawing/2014/main" id="{4904AC38-5ED9-486D-B291-F7DD38A3E89F}"/>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37258147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8093" y="599725"/>
            <a:ext cx="8238706"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3">
            <a:extLst>
              <a:ext uri="{FF2B5EF4-FFF2-40B4-BE49-F238E27FC236}">
                <a16:creationId xmlns:a16="http://schemas.microsoft.com/office/drawing/2014/main" id="{A6C8733C-09D3-4376-98E5-1B0C54BF581F}"/>
              </a:ext>
            </a:extLst>
          </p:cNvPr>
          <p:cNvSpPr>
            <a:spLocks noGrp="1"/>
          </p:cNvSpPr>
          <p:nvPr>
            <p:ph type="dt" sz="half" idx="10"/>
          </p:nvPr>
        </p:nvSpPr>
        <p:spPr/>
        <p:txBody>
          <a:bodyPr/>
          <a:lstStyle>
            <a:lvl1pPr>
              <a:defRPr/>
            </a:lvl1pPr>
          </a:lstStyle>
          <a:p>
            <a:endParaRPr lang="en-US" altLang="zh-CN"/>
          </a:p>
        </p:txBody>
      </p:sp>
      <p:sp>
        <p:nvSpPr>
          <p:cNvPr id="6" name="Footer Placeholder 4">
            <a:extLst>
              <a:ext uri="{FF2B5EF4-FFF2-40B4-BE49-F238E27FC236}">
                <a16:creationId xmlns:a16="http://schemas.microsoft.com/office/drawing/2014/main" id="{67573369-5F43-419C-A089-F2FB3919C087}"/>
              </a:ext>
            </a:extLst>
          </p:cNvPr>
          <p:cNvSpPr>
            <a:spLocks noGrp="1"/>
          </p:cNvSpPr>
          <p:nvPr>
            <p:ph type="ftr" sz="quarter" idx="11"/>
          </p:nvPr>
        </p:nvSpPr>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A6E6C0D8-1176-445D-8AB3-E339C6E3AC97}"/>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3516426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7A13D59-51C9-495C-90F7-72CB9EB3899A}"/>
              </a:ext>
            </a:extLst>
          </p:cNvPr>
          <p:cNvSpPr>
            <a:spLocks noChangeAspect="1"/>
          </p:cNvSpPr>
          <p:nvPr/>
        </p:nvSpPr>
        <p:spPr>
          <a:xfrm>
            <a:off x="447675" y="600075"/>
            <a:ext cx="8239125" cy="12588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C59429DD-4D52-4E56-ADBB-41A084F5BDA9}"/>
              </a:ext>
            </a:extLst>
          </p:cNvPr>
          <p:cNvSpPr>
            <a:spLocks noGrp="1"/>
          </p:cNvSpPr>
          <p:nvPr>
            <p:ph type="dt" sz="half" idx="10"/>
          </p:nvPr>
        </p:nvSpPr>
        <p:spPr/>
        <p:txBody>
          <a:bodyPr/>
          <a:lstStyle>
            <a:lvl1pPr>
              <a:defRPr/>
            </a:lvl1pPr>
          </a:lstStyle>
          <a:p>
            <a:endParaRPr lang="en-US" altLang="zh-CN"/>
          </a:p>
        </p:txBody>
      </p:sp>
      <p:sp>
        <p:nvSpPr>
          <p:cNvPr id="6" name="Footer Placeholder 4">
            <a:extLst>
              <a:ext uri="{FF2B5EF4-FFF2-40B4-BE49-F238E27FC236}">
                <a16:creationId xmlns:a16="http://schemas.microsoft.com/office/drawing/2014/main" id="{97C377A0-61BA-4EF3-914A-B6C9AF084AFD}"/>
              </a:ext>
            </a:extLst>
          </p:cNvPr>
          <p:cNvSpPr>
            <a:spLocks noGrp="1"/>
          </p:cNvSpPr>
          <p:nvPr>
            <p:ph type="ftr" sz="quarter" idx="11"/>
          </p:nvPr>
        </p:nvSpPr>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FF621B6D-207B-4C48-B461-5784BC2ABBD3}"/>
              </a:ext>
            </a:extLst>
          </p:cNvPr>
          <p:cNvSpPr>
            <a:spLocks noGrp="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24899984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A0266BF3-4818-4D48-A8C5-94D09D8EA461}"/>
              </a:ext>
            </a:extLst>
          </p:cNvPr>
          <p:cNvSpPr>
            <a:spLocks noChangeAspect="1"/>
          </p:cNvSpPr>
          <p:nvPr/>
        </p:nvSpPr>
        <p:spPr>
          <a:xfrm>
            <a:off x="6629400" y="600075"/>
            <a:ext cx="2057400" cy="5816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9774F917-976F-44C1-ABE7-7FA61DB8351D}"/>
              </a:ext>
            </a:extLst>
          </p:cNvPr>
          <p:cNvSpPr>
            <a:spLocks noGrp="1"/>
          </p:cNvSpPr>
          <p:nvPr>
            <p:ph type="dt" sz="half" idx="10"/>
          </p:nvPr>
        </p:nvSpPr>
        <p:spPr>
          <a:xfrm>
            <a:off x="6745288" y="5956300"/>
            <a:ext cx="947737" cy="365125"/>
          </a:xfrm>
        </p:spPr>
        <p:txBody>
          <a:bodyPr/>
          <a:lstStyle>
            <a:lvl1pPr>
              <a:defRPr>
                <a:solidFill>
                  <a:srgbClr val="9F296B"/>
                </a:solidFill>
              </a:defRPr>
            </a:lvl1pPr>
          </a:lstStyle>
          <a:p>
            <a:endParaRPr lang="en-US" altLang="zh-CN"/>
          </a:p>
        </p:txBody>
      </p:sp>
      <p:sp>
        <p:nvSpPr>
          <p:cNvPr id="6" name="Footer Placeholder 4">
            <a:extLst>
              <a:ext uri="{FF2B5EF4-FFF2-40B4-BE49-F238E27FC236}">
                <a16:creationId xmlns:a16="http://schemas.microsoft.com/office/drawing/2014/main" id="{56096EEB-181A-41EA-B6E1-D03ECAE303B1}"/>
              </a:ext>
            </a:extLst>
          </p:cNvPr>
          <p:cNvSpPr>
            <a:spLocks noGrp="1"/>
          </p:cNvSpPr>
          <p:nvPr>
            <p:ph type="ftr" sz="quarter" idx="11"/>
          </p:nvPr>
        </p:nvSpPr>
        <p:spPr>
          <a:xfrm>
            <a:off x="581025" y="5951538"/>
            <a:ext cx="5922963" cy="365125"/>
          </a:xfrm>
        </p:spPr>
        <p:txBody>
          <a:bodyPr/>
          <a:lstStyle>
            <a:lvl1pPr>
              <a:defRPr/>
            </a:lvl1pPr>
          </a:lstStyle>
          <a:p>
            <a:endParaRPr lang="en-US" altLang="zh-CN"/>
          </a:p>
        </p:txBody>
      </p:sp>
      <p:sp>
        <p:nvSpPr>
          <p:cNvPr id="7" name="Slide Number Placeholder 5">
            <a:extLst>
              <a:ext uri="{FF2B5EF4-FFF2-40B4-BE49-F238E27FC236}">
                <a16:creationId xmlns:a16="http://schemas.microsoft.com/office/drawing/2014/main" id="{EC39067B-680B-499D-B9E0-2980C56D0EC9}"/>
              </a:ext>
            </a:extLst>
          </p:cNvPr>
          <p:cNvSpPr>
            <a:spLocks noGrp="1"/>
          </p:cNvSpPr>
          <p:nvPr>
            <p:ph type="sldNum" sz="quarter" idx="12"/>
          </p:nvPr>
        </p:nvSpPr>
        <p:spPr/>
        <p:txBody>
          <a:bodyPr/>
          <a:lstStyle>
            <a:lvl1pPr>
              <a:defRPr>
                <a:solidFill>
                  <a:srgbClr val="9F296B"/>
                </a:solidFill>
              </a:defRPr>
            </a:lvl1pPr>
          </a:lstStyle>
          <a:p>
            <a:endParaRPr lang="en-US" altLang="zh-CN"/>
          </a:p>
        </p:txBody>
      </p:sp>
    </p:spTree>
    <p:extLst>
      <p:ext uri="{BB962C8B-B14F-4D97-AF65-F5344CB8AC3E}">
        <p14:creationId xmlns:p14="http://schemas.microsoft.com/office/powerpoint/2010/main" val="17368893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16050" y="274638"/>
            <a:ext cx="7256463" cy="1143000"/>
          </a:xfrm>
        </p:spPr>
        <p:txBody>
          <a:bodyPr/>
          <a:lstStyle/>
          <a:p>
            <a:r>
              <a:rPr lang="en-US"/>
              <a:t>Click to edit Master title style</a:t>
            </a:r>
          </a:p>
        </p:txBody>
      </p:sp>
      <p:sp>
        <p:nvSpPr>
          <p:cNvPr id="3" name="Table Placeholder 2"/>
          <p:cNvSpPr>
            <a:spLocks noGrp="1"/>
          </p:cNvSpPr>
          <p:nvPr>
            <p:ph type="tbl" idx="1"/>
          </p:nvPr>
        </p:nvSpPr>
        <p:spPr>
          <a:xfrm>
            <a:off x="1416050" y="1600200"/>
            <a:ext cx="7270750" cy="4524375"/>
          </a:xfrm>
        </p:spPr>
        <p:txBody>
          <a:bodyPr rtlCol="0">
            <a:normAutofit/>
          </a:bodyPr>
          <a:lstStyle/>
          <a:p>
            <a:pPr lvl="0"/>
            <a:endParaRPr lang="en-US" noProof="0"/>
          </a:p>
        </p:txBody>
      </p:sp>
      <p:sp>
        <p:nvSpPr>
          <p:cNvPr id="4" name="Rectangle 5">
            <a:extLst>
              <a:ext uri="{FF2B5EF4-FFF2-40B4-BE49-F238E27FC236}">
                <a16:creationId xmlns:a16="http://schemas.microsoft.com/office/drawing/2014/main" id="{CECF1ACB-EF73-4D5F-ADE4-24ED176697C7}"/>
              </a:ext>
            </a:extLst>
          </p:cNvPr>
          <p:cNvSpPr>
            <a:spLocks noGrp="1" noChangeArrowheads="1"/>
          </p:cNvSpPr>
          <p:nvPr>
            <p:ph type="dt" sz="half" idx="10"/>
          </p:nvPr>
        </p:nvSpPr>
        <p:spPr/>
        <p:txBody>
          <a:bodyPr/>
          <a:lstStyle>
            <a:lvl1pPr>
              <a:defRPr/>
            </a:lvl1pPr>
          </a:lstStyle>
          <a:p>
            <a:endParaRPr lang="en-US" altLang="zh-CN"/>
          </a:p>
        </p:txBody>
      </p:sp>
      <p:sp>
        <p:nvSpPr>
          <p:cNvPr id="5" name="Rectangle 6">
            <a:extLst>
              <a:ext uri="{FF2B5EF4-FFF2-40B4-BE49-F238E27FC236}">
                <a16:creationId xmlns:a16="http://schemas.microsoft.com/office/drawing/2014/main" id="{12F0BD2C-25F2-4630-AE6E-882A09BD6BB9}"/>
              </a:ext>
            </a:extLst>
          </p:cNvPr>
          <p:cNvSpPr>
            <a:spLocks noGrp="1" noChangeArrowheads="1"/>
          </p:cNvSpPr>
          <p:nvPr>
            <p:ph type="ftr" sz="quarter" idx="11"/>
          </p:nvPr>
        </p:nvSpPr>
        <p:spPr/>
        <p:txBody>
          <a:bodyPr/>
          <a:lstStyle>
            <a:lvl1pPr>
              <a:defRPr/>
            </a:lvl1pPr>
          </a:lstStyle>
          <a:p>
            <a:endParaRPr lang="en-US" altLang="zh-CN"/>
          </a:p>
        </p:txBody>
      </p:sp>
      <p:sp>
        <p:nvSpPr>
          <p:cNvPr id="6" name="Rectangle 7">
            <a:extLst>
              <a:ext uri="{FF2B5EF4-FFF2-40B4-BE49-F238E27FC236}">
                <a16:creationId xmlns:a16="http://schemas.microsoft.com/office/drawing/2014/main" id="{40481264-CF57-4579-8722-FBCA19A15E7F}"/>
              </a:ext>
            </a:extLst>
          </p:cNvPr>
          <p:cNvSpPr>
            <a:spLocks noGrp="1" noChangeArrowheads="1"/>
          </p:cNvSpPr>
          <p:nvPr>
            <p:ph type="sldNum" sz="quarter" idx="12"/>
          </p:nvPr>
        </p:nvSpPr>
        <p:spPr/>
        <p:txBody>
          <a:bodyPr/>
          <a:lstStyle>
            <a:lvl1pPr>
              <a:defRPr/>
            </a:lvl1pPr>
          </a:lstStyle>
          <a:p>
            <a:endParaRPr lang="en-US" altLang="zh-CN"/>
          </a:p>
        </p:txBody>
      </p:sp>
    </p:spTree>
    <p:extLst>
      <p:ext uri="{BB962C8B-B14F-4D97-AF65-F5344CB8AC3E}">
        <p14:creationId xmlns:p14="http://schemas.microsoft.com/office/powerpoint/2010/main" val="3084555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4C63E6E6-A5A8-4BA6-B4FB-E78D88425EDE}"/>
              </a:ext>
            </a:extLst>
          </p:cNvPr>
          <p:cNvSpPr>
            <a:spLocks noGrp="1" noChangeArrowheads="1"/>
          </p:cNvSpPr>
          <p:nvPr>
            <p:ph type="dt" sz="half" idx="10"/>
          </p:nvPr>
        </p:nvSpPr>
        <p:spPr>
          <a:ln/>
        </p:spPr>
        <p:txBody>
          <a:bodyPr/>
          <a:lstStyle>
            <a:lvl1pPr>
              <a:defRPr/>
            </a:lvl1pPr>
          </a:lstStyle>
          <a:p>
            <a:endParaRPr lang="en-US" altLang="zh-CN"/>
          </a:p>
        </p:txBody>
      </p:sp>
      <p:sp>
        <p:nvSpPr>
          <p:cNvPr id="5" name="Rectangle 6">
            <a:extLst>
              <a:ext uri="{FF2B5EF4-FFF2-40B4-BE49-F238E27FC236}">
                <a16:creationId xmlns:a16="http://schemas.microsoft.com/office/drawing/2014/main" id="{FC5B9430-C6C6-48D9-9EF0-E199E12431C5}"/>
              </a:ext>
            </a:extLst>
          </p:cNvPr>
          <p:cNvSpPr>
            <a:spLocks noGrp="1" noChangeArrowheads="1"/>
          </p:cNvSpPr>
          <p:nvPr>
            <p:ph type="ftr" sz="quarter" idx="11"/>
          </p:nvPr>
        </p:nvSpPr>
        <p:spPr>
          <a:ln/>
        </p:spPr>
        <p:txBody>
          <a:bodyPr/>
          <a:lstStyle>
            <a:lvl1pPr>
              <a:defRPr/>
            </a:lvl1pPr>
          </a:lstStyle>
          <a:p>
            <a:endParaRPr lang="en-US" altLang="zh-CN"/>
          </a:p>
        </p:txBody>
      </p:sp>
      <p:sp>
        <p:nvSpPr>
          <p:cNvPr id="6" name="Rectangle 7">
            <a:extLst>
              <a:ext uri="{FF2B5EF4-FFF2-40B4-BE49-F238E27FC236}">
                <a16:creationId xmlns:a16="http://schemas.microsoft.com/office/drawing/2014/main" id="{5553D4E4-BD2E-49C2-A66C-9370BBFEF916}"/>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323944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6050" y="1600200"/>
            <a:ext cx="355917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27625" y="1600200"/>
            <a:ext cx="355917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C884E11B-B7F8-49E1-B38B-1FE46BABF9D6}"/>
              </a:ext>
            </a:extLst>
          </p:cNvPr>
          <p:cNvSpPr>
            <a:spLocks noGrp="1" noChangeArrowheads="1"/>
          </p:cNvSpPr>
          <p:nvPr>
            <p:ph type="dt" sz="half" idx="10"/>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6E36C2F1-1F87-4F26-B221-DC99E5D9AE03}"/>
              </a:ext>
            </a:extLst>
          </p:cNvPr>
          <p:cNvSpPr>
            <a:spLocks noGrp="1" noChangeArrowheads="1"/>
          </p:cNvSpPr>
          <p:nvPr>
            <p:ph type="ftr" sz="quarter" idx="11"/>
          </p:nvPr>
        </p:nvSpPr>
        <p:spPr>
          <a:ln/>
        </p:spPr>
        <p:txBody>
          <a:bodyPr/>
          <a:lstStyle>
            <a:lvl1pPr>
              <a:defRPr/>
            </a:lvl1pPr>
          </a:lstStyle>
          <a:p>
            <a:endParaRPr lang="en-US" altLang="zh-CN"/>
          </a:p>
        </p:txBody>
      </p:sp>
      <p:sp>
        <p:nvSpPr>
          <p:cNvPr id="7" name="Rectangle 7">
            <a:extLst>
              <a:ext uri="{FF2B5EF4-FFF2-40B4-BE49-F238E27FC236}">
                <a16:creationId xmlns:a16="http://schemas.microsoft.com/office/drawing/2014/main" id="{D45822FD-7724-4F86-A018-325A277236F5}"/>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481649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A39A82F6-AB05-438B-96F6-3A9C0470C270}"/>
              </a:ext>
            </a:extLst>
          </p:cNvPr>
          <p:cNvSpPr>
            <a:spLocks noGrp="1" noChangeArrowheads="1"/>
          </p:cNvSpPr>
          <p:nvPr>
            <p:ph type="dt" sz="half" idx="10"/>
          </p:nvPr>
        </p:nvSpPr>
        <p:spPr>
          <a:ln/>
        </p:spPr>
        <p:txBody>
          <a:bodyPr/>
          <a:lstStyle>
            <a:lvl1pPr>
              <a:defRPr/>
            </a:lvl1pPr>
          </a:lstStyle>
          <a:p>
            <a:endParaRPr lang="en-US" altLang="zh-CN"/>
          </a:p>
        </p:txBody>
      </p:sp>
      <p:sp>
        <p:nvSpPr>
          <p:cNvPr id="8" name="Rectangle 6">
            <a:extLst>
              <a:ext uri="{FF2B5EF4-FFF2-40B4-BE49-F238E27FC236}">
                <a16:creationId xmlns:a16="http://schemas.microsoft.com/office/drawing/2014/main" id="{4FBF094A-DC10-4579-9193-D8C4F71E0462}"/>
              </a:ext>
            </a:extLst>
          </p:cNvPr>
          <p:cNvSpPr>
            <a:spLocks noGrp="1" noChangeArrowheads="1"/>
          </p:cNvSpPr>
          <p:nvPr>
            <p:ph type="ftr" sz="quarter" idx="11"/>
          </p:nvPr>
        </p:nvSpPr>
        <p:spPr>
          <a:ln/>
        </p:spPr>
        <p:txBody>
          <a:bodyPr/>
          <a:lstStyle>
            <a:lvl1pPr>
              <a:defRPr/>
            </a:lvl1pPr>
          </a:lstStyle>
          <a:p>
            <a:endParaRPr lang="en-US" altLang="zh-CN"/>
          </a:p>
        </p:txBody>
      </p:sp>
      <p:sp>
        <p:nvSpPr>
          <p:cNvPr id="9" name="Rectangle 7">
            <a:extLst>
              <a:ext uri="{FF2B5EF4-FFF2-40B4-BE49-F238E27FC236}">
                <a16:creationId xmlns:a16="http://schemas.microsoft.com/office/drawing/2014/main" id="{6E9E1FC7-BA88-4DE9-9F7A-30ADDB5F7AE3}"/>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70347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E3843F67-37B3-4368-B1C3-5F9416732505}"/>
              </a:ext>
            </a:extLst>
          </p:cNvPr>
          <p:cNvSpPr>
            <a:spLocks noGrp="1" noChangeArrowheads="1"/>
          </p:cNvSpPr>
          <p:nvPr>
            <p:ph type="dt" sz="half" idx="10"/>
          </p:nvPr>
        </p:nvSpPr>
        <p:spPr>
          <a:ln/>
        </p:spPr>
        <p:txBody>
          <a:bodyPr/>
          <a:lstStyle>
            <a:lvl1pPr>
              <a:defRPr/>
            </a:lvl1pPr>
          </a:lstStyle>
          <a:p>
            <a:endParaRPr lang="en-US" altLang="zh-CN"/>
          </a:p>
        </p:txBody>
      </p:sp>
      <p:sp>
        <p:nvSpPr>
          <p:cNvPr id="4" name="Rectangle 6">
            <a:extLst>
              <a:ext uri="{FF2B5EF4-FFF2-40B4-BE49-F238E27FC236}">
                <a16:creationId xmlns:a16="http://schemas.microsoft.com/office/drawing/2014/main" id="{E4C1B649-6B44-4A40-9377-DB8E8CFBA1D7}"/>
              </a:ext>
            </a:extLst>
          </p:cNvPr>
          <p:cNvSpPr>
            <a:spLocks noGrp="1" noChangeArrowheads="1"/>
          </p:cNvSpPr>
          <p:nvPr>
            <p:ph type="ftr" sz="quarter" idx="11"/>
          </p:nvPr>
        </p:nvSpPr>
        <p:spPr>
          <a:ln/>
        </p:spPr>
        <p:txBody>
          <a:bodyPr/>
          <a:lstStyle>
            <a:lvl1pPr>
              <a:defRPr/>
            </a:lvl1pPr>
          </a:lstStyle>
          <a:p>
            <a:endParaRPr lang="en-US" altLang="zh-CN"/>
          </a:p>
        </p:txBody>
      </p:sp>
      <p:sp>
        <p:nvSpPr>
          <p:cNvPr id="5" name="Rectangle 7">
            <a:extLst>
              <a:ext uri="{FF2B5EF4-FFF2-40B4-BE49-F238E27FC236}">
                <a16:creationId xmlns:a16="http://schemas.microsoft.com/office/drawing/2014/main" id="{5E94A941-59D6-4FB0-AFD4-3E2F61B376D0}"/>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2132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5E84359B-BA9E-4806-8894-3D14FC81BCB4}"/>
              </a:ext>
            </a:extLst>
          </p:cNvPr>
          <p:cNvSpPr>
            <a:spLocks noGrp="1" noChangeArrowheads="1"/>
          </p:cNvSpPr>
          <p:nvPr>
            <p:ph type="dt" sz="half" idx="10"/>
          </p:nvPr>
        </p:nvSpPr>
        <p:spPr>
          <a:ln/>
        </p:spPr>
        <p:txBody>
          <a:bodyPr/>
          <a:lstStyle>
            <a:lvl1pPr>
              <a:defRPr/>
            </a:lvl1pPr>
          </a:lstStyle>
          <a:p>
            <a:endParaRPr lang="en-US" altLang="zh-CN"/>
          </a:p>
        </p:txBody>
      </p:sp>
      <p:sp>
        <p:nvSpPr>
          <p:cNvPr id="3" name="Rectangle 6">
            <a:extLst>
              <a:ext uri="{FF2B5EF4-FFF2-40B4-BE49-F238E27FC236}">
                <a16:creationId xmlns:a16="http://schemas.microsoft.com/office/drawing/2014/main" id="{5DD8386D-BB94-4497-A13E-CF892BC32AE7}"/>
              </a:ext>
            </a:extLst>
          </p:cNvPr>
          <p:cNvSpPr>
            <a:spLocks noGrp="1" noChangeArrowheads="1"/>
          </p:cNvSpPr>
          <p:nvPr>
            <p:ph type="ftr" sz="quarter" idx="11"/>
          </p:nvPr>
        </p:nvSpPr>
        <p:spPr>
          <a:ln/>
        </p:spPr>
        <p:txBody>
          <a:bodyPr/>
          <a:lstStyle>
            <a:lvl1pPr>
              <a:defRPr/>
            </a:lvl1pPr>
          </a:lstStyle>
          <a:p>
            <a:endParaRPr lang="en-US" altLang="zh-CN"/>
          </a:p>
        </p:txBody>
      </p:sp>
      <p:sp>
        <p:nvSpPr>
          <p:cNvPr id="4" name="Rectangle 7">
            <a:extLst>
              <a:ext uri="{FF2B5EF4-FFF2-40B4-BE49-F238E27FC236}">
                <a16:creationId xmlns:a16="http://schemas.microsoft.com/office/drawing/2014/main" id="{84959231-951D-4089-BD6B-3D82587BC022}"/>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4100537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0B1CB249-0040-4A7E-8EA2-2577F02A1A4D}"/>
              </a:ext>
            </a:extLst>
          </p:cNvPr>
          <p:cNvSpPr>
            <a:spLocks noGrp="1" noChangeArrowheads="1"/>
          </p:cNvSpPr>
          <p:nvPr>
            <p:ph type="dt" sz="half" idx="10"/>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8FB81406-E36E-40D4-BB14-2D8DF3A3F16A}"/>
              </a:ext>
            </a:extLst>
          </p:cNvPr>
          <p:cNvSpPr>
            <a:spLocks noGrp="1" noChangeArrowheads="1"/>
          </p:cNvSpPr>
          <p:nvPr>
            <p:ph type="ftr" sz="quarter" idx="11"/>
          </p:nvPr>
        </p:nvSpPr>
        <p:spPr>
          <a:ln/>
        </p:spPr>
        <p:txBody>
          <a:bodyPr/>
          <a:lstStyle>
            <a:lvl1pPr>
              <a:defRPr/>
            </a:lvl1pPr>
          </a:lstStyle>
          <a:p>
            <a:endParaRPr lang="en-US" altLang="zh-CN"/>
          </a:p>
        </p:txBody>
      </p:sp>
      <p:sp>
        <p:nvSpPr>
          <p:cNvPr id="7" name="Rectangle 7">
            <a:extLst>
              <a:ext uri="{FF2B5EF4-FFF2-40B4-BE49-F238E27FC236}">
                <a16:creationId xmlns:a16="http://schemas.microsoft.com/office/drawing/2014/main" id="{F0EAFCBB-70C9-4729-8665-BD5D5C57437E}"/>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2617357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A992F9CE-A8A0-4442-8C8B-76AE0FED1819}"/>
              </a:ext>
            </a:extLst>
          </p:cNvPr>
          <p:cNvSpPr>
            <a:spLocks noGrp="1" noChangeArrowheads="1"/>
          </p:cNvSpPr>
          <p:nvPr>
            <p:ph type="dt" sz="half" idx="10"/>
          </p:nvPr>
        </p:nvSpPr>
        <p:spPr>
          <a:ln/>
        </p:spPr>
        <p:txBody>
          <a:bodyPr/>
          <a:lstStyle>
            <a:lvl1pPr>
              <a:defRPr/>
            </a:lvl1pPr>
          </a:lstStyle>
          <a:p>
            <a:endParaRPr lang="en-US" altLang="zh-CN"/>
          </a:p>
        </p:txBody>
      </p:sp>
      <p:sp>
        <p:nvSpPr>
          <p:cNvPr id="6" name="Rectangle 6">
            <a:extLst>
              <a:ext uri="{FF2B5EF4-FFF2-40B4-BE49-F238E27FC236}">
                <a16:creationId xmlns:a16="http://schemas.microsoft.com/office/drawing/2014/main" id="{F1B114AA-496D-4749-806B-70E91CAB6165}"/>
              </a:ext>
            </a:extLst>
          </p:cNvPr>
          <p:cNvSpPr>
            <a:spLocks noGrp="1" noChangeArrowheads="1"/>
          </p:cNvSpPr>
          <p:nvPr>
            <p:ph type="ftr" sz="quarter" idx="11"/>
          </p:nvPr>
        </p:nvSpPr>
        <p:spPr>
          <a:ln/>
        </p:spPr>
        <p:txBody>
          <a:bodyPr/>
          <a:lstStyle>
            <a:lvl1pPr>
              <a:defRPr/>
            </a:lvl1pPr>
          </a:lstStyle>
          <a:p>
            <a:endParaRPr lang="en-US" altLang="zh-CN"/>
          </a:p>
        </p:txBody>
      </p:sp>
      <p:sp>
        <p:nvSpPr>
          <p:cNvPr id="7" name="Rectangle 7">
            <a:extLst>
              <a:ext uri="{FF2B5EF4-FFF2-40B4-BE49-F238E27FC236}">
                <a16:creationId xmlns:a16="http://schemas.microsoft.com/office/drawing/2014/main" id="{98DBA757-C7A4-4CC1-A3E1-252993C55310}"/>
              </a:ext>
            </a:extLst>
          </p:cNvPr>
          <p:cNvSpPr>
            <a:spLocks noGrp="1" noChangeArrowheads="1"/>
          </p:cNvSpPr>
          <p:nvPr>
            <p:ph type="sldNum" sz="quarter" idx="12"/>
          </p:nvPr>
        </p:nvSpPr>
        <p:spPr>
          <a:ln/>
        </p:spPr>
        <p:txBody>
          <a:bodyPr/>
          <a:lstStyle>
            <a:lvl1pPr>
              <a:defRPr/>
            </a:lvl1pPr>
          </a:lstStyle>
          <a:p>
            <a:endParaRPr lang="en-US" altLang="zh-CN"/>
          </a:p>
        </p:txBody>
      </p:sp>
    </p:spTree>
    <p:extLst>
      <p:ext uri="{BB962C8B-B14F-4D97-AF65-F5344CB8AC3E}">
        <p14:creationId xmlns:p14="http://schemas.microsoft.com/office/powerpoint/2010/main" val="3399066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ACC2C7E7-5E37-4C44-A328-EF05A175918B}"/>
              </a:ext>
            </a:extLst>
          </p:cNvPr>
          <p:cNvSpPr>
            <a:spLocks noGrp="1" noChangeArrowheads="1"/>
          </p:cNvSpPr>
          <p:nvPr>
            <p:ph type="title"/>
          </p:nvPr>
        </p:nvSpPr>
        <p:spPr bwMode="auto">
          <a:xfrm>
            <a:off x="1416050" y="274638"/>
            <a:ext cx="72564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p>
            <a:pPr lvl="0"/>
            <a:r>
              <a:rPr lang="en-US" altLang="zh-CN"/>
              <a:t>Click to edit Master title style</a:t>
            </a:r>
          </a:p>
        </p:txBody>
      </p:sp>
      <p:sp>
        <p:nvSpPr>
          <p:cNvPr id="1027" name="Rectangle 4">
            <a:extLst>
              <a:ext uri="{FF2B5EF4-FFF2-40B4-BE49-F238E27FC236}">
                <a16:creationId xmlns:a16="http://schemas.microsoft.com/office/drawing/2014/main" id="{D3A67DC5-3B7A-4324-A5A3-90117C04D360}"/>
              </a:ext>
            </a:extLst>
          </p:cNvPr>
          <p:cNvSpPr>
            <a:spLocks noGrp="1" noChangeArrowheads="1"/>
          </p:cNvSpPr>
          <p:nvPr>
            <p:ph type="body" idx="1"/>
          </p:nvPr>
        </p:nvSpPr>
        <p:spPr bwMode="auto">
          <a:xfrm>
            <a:off x="1416050" y="1600200"/>
            <a:ext cx="72707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2" tIns="45711" rIns="91422" bIns="45711"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39269" name="Rectangle 5">
            <a:extLst>
              <a:ext uri="{FF2B5EF4-FFF2-40B4-BE49-F238E27FC236}">
                <a16:creationId xmlns:a16="http://schemas.microsoft.com/office/drawing/2014/main" id="{F2F76EE5-B753-4CA7-8C3D-1B8C2F7A90E5}"/>
              </a:ext>
            </a:extLst>
          </p:cNvPr>
          <p:cNvSpPr>
            <a:spLocks noGrp="1" noChangeArrowheads="1"/>
          </p:cNvSpPr>
          <p:nvPr>
            <p:ph type="dt" sz="half" idx="2"/>
          </p:nvPr>
        </p:nvSpPr>
        <p:spPr bwMode="auto">
          <a:xfrm>
            <a:off x="457200" y="6243638"/>
            <a:ext cx="2133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eaLnBrk="1" hangingPunct="1">
              <a:defRPr sz="1400">
                <a:ea typeface="宋体" panose="02010600030101010101" pitchFamily="2" charset="-122"/>
              </a:defRPr>
            </a:lvl1pPr>
          </a:lstStyle>
          <a:p>
            <a:endParaRPr lang="en-US" altLang="zh-CN"/>
          </a:p>
        </p:txBody>
      </p:sp>
      <p:sp>
        <p:nvSpPr>
          <p:cNvPr id="139270" name="Rectangle 6">
            <a:extLst>
              <a:ext uri="{FF2B5EF4-FFF2-40B4-BE49-F238E27FC236}">
                <a16:creationId xmlns:a16="http://schemas.microsoft.com/office/drawing/2014/main" id="{46475401-FE71-4C79-9F34-06453E1C50F1}"/>
              </a:ext>
            </a:extLst>
          </p:cNvPr>
          <p:cNvSpPr>
            <a:spLocks noGrp="1" noChangeArrowheads="1"/>
          </p:cNvSpPr>
          <p:nvPr>
            <p:ph type="ftr" sz="quarter" idx="3"/>
          </p:nvPr>
        </p:nvSpPr>
        <p:spPr bwMode="auto">
          <a:xfrm>
            <a:off x="3124200" y="6243638"/>
            <a:ext cx="2895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ctr" eaLnBrk="1" hangingPunct="1">
              <a:defRPr sz="1400">
                <a:ea typeface="宋体" panose="02010600030101010101" pitchFamily="2" charset="-122"/>
              </a:defRPr>
            </a:lvl1pPr>
          </a:lstStyle>
          <a:p>
            <a:endParaRPr lang="en-US" altLang="zh-CN"/>
          </a:p>
        </p:txBody>
      </p:sp>
      <p:sp>
        <p:nvSpPr>
          <p:cNvPr id="139271" name="Rectangle 7">
            <a:extLst>
              <a:ext uri="{FF2B5EF4-FFF2-40B4-BE49-F238E27FC236}">
                <a16:creationId xmlns:a16="http://schemas.microsoft.com/office/drawing/2014/main" id="{9DDCCC86-DBEA-45EF-B796-4489F4E6F4FF}"/>
              </a:ext>
            </a:extLst>
          </p:cNvPr>
          <p:cNvSpPr>
            <a:spLocks noGrp="1" noChangeArrowheads="1"/>
          </p:cNvSpPr>
          <p:nvPr>
            <p:ph type="sldNum" sz="quarter" idx="4"/>
          </p:nvPr>
        </p:nvSpPr>
        <p:spPr bwMode="auto">
          <a:xfrm>
            <a:off x="6553200" y="6243638"/>
            <a:ext cx="2133600" cy="476250"/>
          </a:xfrm>
          <a:prstGeom prst="rect">
            <a:avLst/>
          </a:prstGeom>
          <a:noFill/>
          <a:ln w="9525">
            <a:noFill/>
            <a:miter lim="800000"/>
            <a:headEnd/>
            <a:tailEnd/>
          </a:ln>
          <a:effectLst/>
        </p:spPr>
        <p:txBody>
          <a:bodyPr vert="horz" wrap="square" lIns="91422" tIns="45711" rIns="91422" bIns="45711" numCol="1" anchor="t" anchorCtr="0" compatLnSpc="1">
            <a:prstTxWarp prst="textNoShape">
              <a:avLst/>
            </a:prstTxWarp>
          </a:bodyPr>
          <a:lstStyle>
            <a:lvl1pPr algn="r" eaLnBrk="1" hangingPunct="1">
              <a:defRPr sz="1400">
                <a:ea typeface="宋体" panose="02010600030101010101" pitchFamily="2" charset="-122"/>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Arial" pitchFamily="34" charset="0"/>
        </a:defRPr>
      </a:lvl6pPr>
      <a:lvl7pPr marL="914400" algn="ctr" rtl="0" fontAlgn="base">
        <a:spcBef>
          <a:spcPct val="0"/>
        </a:spcBef>
        <a:spcAft>
          <a:spcPct val="0"/>
        </a:spcAft>
        <a:defRPr sz="4400">
          <a:solidFill>
            <a:schemeClr val="tx1"/>
          </a:solidFill>
          <a:latin typeface="Arial" pitchFamily="34" charset="0"/>
        </a:defRPr>
      </a:lvl7pPr>
      <a:lvl8pPr marL="1371600" algn="ctr" rtl="0" fontAlgn="base">
        <a:spcBef>
          <a:spcPct val="0"/>
        </a:spcBef>
        <a:spcAft>
          <a:spcPct val="0"/>
        </a:spcAft>
        <a:defRPr sz="4400">
          <a:solidFill>
            <a:schemeClr val="tx1"/>
          </a:solidFill>
          <a:latin typeface="Arial" pitchFamily="34" charset="0"/>
        </a:defRPr>
      </a:lvl8pPr>
      <a:lvl9pPr marL="1828800" algn="ctr"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4538" indent="-287338"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330D3B-1C83-4031-AD79-A191AB011854}"/>
              </a:ext>
            </a:extLst>
          </p:cNvPr>
          <p:cNvSpPr>
            <a:spLocks noGrp="1"/>
          </p:cNvSpPr>
          <p:nvPr>
            <p:ph type="title"/>
          </p:nvPr>
        </p:nvSpPr>
        <p:spPr>
          <a:xfrm>
            <a:off x="581025" y="687388"/>
            <a:ext cx="7989888" cy="1082675"/>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2051" name="Text Placeholder 2">
            <a:extLst>
              <a:ext uri="{FF2B5EF4-FFF2-40B4-BE49-F238E27FC236}">
                <a16:creationId xmlns:a16="http://schemas.microsoft.com/office/drawing/2014/main" id="{BD8AA193-AA6B-4235-B45A-39BF5DFFD52C}"/>
              </a:ext>
            </a:extLst>
          </p:cNvPr>
          <p:cNvSpPr>
            <a:spLocks noGrp="1" noChangeArrowheads="1"/>
          </p:cNvSpPr>
          <p:nvPr>
            <p:ph type="body" idx="1"/>
          </p:nvPr>
        </p:nvSpPr>
        <p:spPr bwMode="auto">
          <a:xfrm>
            <a:off x="581025" y="2227263"/>
            <a:ext cx="7989888"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a:extLst>
              <a:ext uri="{FF2B5EF4-FFF2-40B4-BE49-F238E27FC236}">
                <a16:creationId xmlns:a16="http://schemas.microsoft.com/office/drawing/2014/main" id="{3867727F-4BE9-47E3-8546-90622D93C393}"/>
              </a:ext>
            </a:extLst>
          </p:cNvPr>
          <p:cNvSpPr>
            <a:spLocks noGrp="1"/>
          </p:cNvSpPr>
          <p:nvPr>
            <p:ph type="dt" sz="half" idx="2"/>
          </p:nvPr>
        </p:nvSpPr>
        <p:spPr>
          <a:xfrm>
            <a:off x="5559425" y="595630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2"/>
                </a:solidFill>
                <a:ea typeface="宋体" panose="02010600030101010101" pitchFamily="2" charset="-122"/>
              </a:defRPr>
            </a:lvl1pPr>
          </a:lstStyle>
          <a:p>
            <a:endParaRPr lang="en-US" altLang="zh-CN"/>
          </a:p>
        </p:txBody>
      </p:sp>
      <p:sp>
        <p:nvSpPr>
          <p:cNvPr id="5" name="Footer Placeholder 4">
            <a:extLst>
              <a:ext uri="{FF2B5EF4-FFF2-40B4-BE49-F238E27FC236}">
                <a16:creationId xmlns:a16="http://schemas.microsoft.com/office/drawing/2014/main" id="{1D768425-6CC8-4B02-A528-AACF0DA393D6}"/>
              </a:ext>
            </a:extLst>
          </p:cNvPr>
          <p:cNvSpPr>
            <a:spLocks noGrp="1"/>
          </p:cNvSpPr>
          <p:nvPr>
            <p:ph type="ftr" sz="quarter" idx="3"/>
          </p:nvPr>
        </p:nvSpPr>
        <p:spPr>
          <a:xfrm>
            <a:off x="581025" y="5951538"/>
            <a:ext cx="487045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chemeClr val="accent2"/>
                </a:solidFill>
                <a:ea typeface="宋体" panose="02010600030101010101" pitchFamily="2" charset="-122"/>
              </a:defRPr>
            </a:lvl1pPr>
          </a:lstStyle>
          <a:p>
            <a:endParaRPr lang="en-US" altLang="zh-CN"/>
          </a:p>
        </p:txBody>
      </p:sp>
      <p:sp>
        <p:nvSpPr>
          <p:cNvPr id="6" name="Slide Number Placeholder 5">
            <a:extLst>
              <a:ext uri="{FF2B5EF4-FFF2-40B4-BE49-F238E27FC236}">
                <a16:creationId xmlns:a16="http://schemas.microsoft.com/office/drawing/2014/main" id="{8AA933CE-BDF2-42D1-9ED7-C8CB3D407C74}"/>
              </a:ext>
            </a:extLst>
          </p:cNvPr>
          <p:cNvSpPr>
            <a:spLocks noGrp="1"/>
          </p:cNvSpPr>
          <p:nvPr>
            <p:ph type="sldNum" sz="quarter" idx="4"/>
          </p:nvPr>
        </p:nvSpPr>
        <p:spPr>
          <a:xfrm>
            <a:off x="7800975" y="5956300"/>
            <a:ext cx="769938"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chemeClr val="accent2"/>
                </a:solidFill>
                <a:ea typeface="宋体" panose="02010600030101010101" pitchFamily="2" charset="-122"/>
              </a:defRPr>
            </a:lvl1pPr>
          </a:lstStyle>
          <a:p>
            <a:endParaRPr lang="en-US" altLang="zh-CN"/>
          </a:p>
        </p:txBody>
      </p:sp>
      <p:sp>
        <p:nvSpPr>
          <p:cNvPr id="9" name="Rectangle 8">
            <a:extLst>
              <a:ext uri="{FF2B5EF4-FFF2-40B4-BE49-F238E27FC236}">
                <a16:creationId xmlns:a16="http://schemas.microsoft.com/office/drawing/2014/main" id="{EE7B9FE2-6DCF-4549-9BD9-5FCE61EA9967}"/>
              </a:ext>
            </a:extLst>
          </p:cNvPr>
          <p:cNvSpPr/>
          <p:nvPr/>
        </p:nvSpPr>
        <p:spPr>
          <a:xfrm>
            <a:off x="447675" y="441325"/>
            <a:ext cx="2720975" cy="107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882CB035-AFB5-4665-8B10-C6C75139940D}"/>
              </a:ext>
            </a:extLst>
          </p:cNvPr>
          <p:cNvSpPr/>
          <p:nvPr/>
        </p:nvSpPr>
        <p:spPr>
          <a:xfrm>
            <a:off x="5975350" y="441325"/>
            <a:ext cx="2711450" cy="10795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E44B9003-F541-4DDD-BFC3-AC0C55062888}"/>
              </a:ext>
            </a:extLst>
          </p:cNvPr>
          <p:cNvSpPr/>
          <p:nvPr/>
        </p:nvSpPr>
        <p:spPr>
          <a:xfrm>
            <a:off x="3216275" y="441325"/>
            <a:ext cx="2711450" cy="1079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07" r:id="rId7"/>
    <p:sldLayoutId id="2147483715" r:id="rId8"/>
    <p:sldLayoutId id="2147483708" r:id="rId9"/>
    <p:sldLayoutId id="2147483716" r:id="rId10"/>
    <p:sldLayoutId id="2147483717" r:id="rId11"/>
    <p:sldLayoutId id="2147483718" r:id="rId12"/>
  </p:sldLayoutIdLst>
  <p:txStyles>
    <p:titleStyle>
      <a:lvl1pPr algn="l" defTabSz="457200" rtl="0" fontAlgn="base">
        <a:spcBef>
          <a:spcPct val="0"/>
        </a:spcBef>
        <a:spcAft>
          <a:spcPct val="0"/>
        </a:spcAft>
        <a:defRPr sz="2800" kern="1200" cap="all">
          <a:solidFill>
            <a:schemeClr val="bg1"/>
          </a:solidFill>
          <a:latin typeface="+mj-lt"/>
          <a:ea typeface="+mj-ea"/>
          <a:cs typeface="+mj-cs"/>
        </a:defRPr>
      </a:lvl1pPr>
      <a:lvl2pPr algn="l" defTabSz="457200" rtl="0" fontAlgn="base">
        <a:spcBef>
          <a:spcPct val="0"/>
        </a:spcBef>
        <a:spcAft>
          <a:spcPct val="0"/>
        </a:spcAft>
        <a:defRPr sz="2800">
          <a:solidFill>
            <a:schemeClr val="bg1"/>
          </a:solidFill>
          <a:latin typeface="Gill Sans MT" panose="020B0502020104020203" pitchFamily="34" charset="0"/>
        </a:defRPr>
      </a:lvl2pPr>
      <a:lvl3pPr algn="l" defTabSz="457200" rtl="0" fontAlgn="base">
        <a:spcBef>
          <a:spcPct val="0"/>
        </a:spcBef>
        <a:spcAft>
          <a:spcPct val="0"/>
        </a:spcAft>
        <a:defRPr sz="2800">
          <a:solidFill>
            <a:schemeClr val="bg1"/>
          </a:solidFill>
          <a:latin typeface="Gill Sans MT" panose="020B0502020104020203" pitchFamily="34" charset="0"/>
        </a:defRPr>
      </a:lvl3pPr>
      <a:lvl4pPr algn="l" defTabSz="457200" rtl="0" fontAlgn="base">
        <a:spcBef>
          <a:spcPct val="0"/>
        </a:spcBef>
        <a:spcAft>
          <a:spcPct val="0"/>
        </a:spcAft>
        <a:defRPr sz="2800">
          <a:solidFill>
            <a:schemeClr val="bg1"/>
          </a:solidFill>
          <a:latin typeface="Gill Sans MT" panose="020B0502020104020203" pitchFamily="34" charset="0"/>
        </a:defRPr>
      </a:lvl4pPr>
      <a:lvl5pPr algn="l" defTabSz="457200" rtl="0" fontAlgn="base">
        <a:spcBef>
          <a:spcPct val="0"/>
        </a:spcBef>
        <a:spcAft>
          <a:spcPct val="0"/>
        </a:spcAft>
        <a:defRPr sz="2800">
          <a:solidFill>
            <a:schemeClr val="bg1"/>
          </a:solidFill>
          <a:latin typeface="Gill Sans MT" panose="020B0502020104020203"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hyperlink" Target="http://ciejournal.ajcass.org/Magazine/show/?id=76559" TargetMode="External"/><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6C731E8-2371-4312-B63C-195E8B89ACA3}"/>
              </a:ext>
            </a:extLst>
          </p:cNvPr>
          <p:cNvSpPr>
            <a:spLocks noGrp="1"/>
          </p:cNvSpPr>
          <p:nvPr>
            <p:ph type="ctrTitle"/>
          </p:nvPr>
        </p:nvSpPr>
        <p:spPr>
          <a:xfrm>
            <a:off x="581025" y="1081088"/>
            <a:ext cx="7989888" cy="1447800"/>
          </a:xfrm>
        </p:spPr>
        <p:txBody>
          <a:bodyPr>
            <a:normAutofit/>
          </a:bodyPr>
          <a:lstStyle/>
          <a:p>
            <a:pPr defTabSz="440279" fontAlgn="auto">
              <a:spcAft>
                <a:spcPts val="0"/>
              </a:spcAft>
              <a:defRPr/>
            </a:pPr>
            <a:r>
              <a:rPr lang="en-US" altLang="zh-CN" dirty="0">
                <a:latin typeface="Times New Roman" panose="02020603050405020304" pitchFamily="18" charset="0"/>
                <a:cs typeface="Times New Roman" panose="02020603050405020304" pitchFamily="18" charset="0"/>
              </a:rPr>
              <a:t>Chapter 5. </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Panel Data and </a:t>
            </a:r>
            <a:r>
              <a:rPr lang="en-US" altLang="zh-CN" dirty="0" err="1">
                <a:latin typeface="Times New Roman" panose="02020603050405020304" pitchFamily="18" charset="0"/>
                <a:cs typeface="Times New Roman" panose="02020603050405020304" pitchFamily="18" charset="0"/>
              </a:rPr>
              <a:t>ols</a:t>
            </a:r>
            <a:endParaRPr lang="zh-CN" altLang="en-US" dirty="0">
              <a:latin typeface="Times New Roman" panose="02020603050405020304" pitchFamily="18" charset="0"/>
              <a:cs typeface="Times New Roman" panose="02020603050405020304" pitchFamily="18" charset="0"/>
            </a:endParaRPr>
          </a:p>
        </p:txBody>
      </p:sp>
      <p:sp>
        <p:nvSpPr>
          <p:cNvPr id="5" name="副标题 4">
            <a:extLst>
              <a:ext uri="{FF2B5EF4-FFF2-40B4-BE49-F238E27FC236}">
                <a16:creationId xmlns:a16="http://schemas.microsoft.com/office/drawing/2014/main" id="{42D07485-8F8C-4CD4-BDAB-0CE0C51A61B5}"/>
              </a:ext>
            </a:extLst>
          </p:cNvPr>
          <p:cNvSpPr>
            <a:spLocks noGrp="1"/>
          </p:cNvSpPr>
          <p:nvPr>
            <p:ph type="subTitle" idx="1"/>
          </p:nvPr>
        </p:nvSpPr>
        <p:spPr>
          <a:xfrm>
            <a:off x="556360" y="796132"/>
            <a:ext cx="7989888" cy="569912"/>
          </a:xfrm>
        </p:spPr>
        <p:txBody>
          <a:bodyPr rtlCol="0">
            <a:normAutofit/>
          </a:bodyPr>
          <a:lstStyle/>
          <a:p>
            <a:pPr defTabSz="440279" fontAlgn="auto">
              <a:spcAft>
                <a:spcPts val="578"/>
              </a:spcAft>
              <a:buFont typeface="Wingdings 2" panose="05020102010507070707" pitchFamily="18" charset="2"/>
              <a:buNone/>
              <a:defRPr/>
            </a:pPr>
            <a:r>
              <a:rPr lang="en-US" altLang="zh-CN" sz="2400" dirty="0">
                <a:latin typeface="Times New Roman" panose="02020603050405020304" pitchFamily="18" charset="0"/>
                <a:cs typeface="Times New Roman" panose="02020603050405020304" pitchFamily="18" charset="0"/>
              </a:rPr>
              <a:t>Financial Econometrics</a:t>
            </a:r>
            <a:endParaRPr lang="zh-CN" altLang="en-US" sz="2800" dirty="0">
              <a:latin typeface="Times New Roman" panose="02020603050405020304" pitchFamily="18" charset="0"/>
              <a:cs typeface="Times New Roman" panose="02020603050405020304" pitchFamily="18" charset="0"/>
            </a:endParaRPr>
          </a:p>
        </p:txBody>
      </p:sp>
      <p:sp>
        <p:nvSpPr>
          <p:cNvPr id="13316" name="文本框 5">
            <a:extLst>
              <a:ext uri="{FF2B5EF4-FFF2-40B4-BE49-F238E27FC236}">
                <a16:creationId xmlns:a16="http://schemas.microsoft.com/office/drawing/2014/main" id="{F5AE09BA-607F-41AD-A235-19F778E68D21}"/>
              </a:ext>
            </a:extLst>
          </p:cNvPr>
          <p:cNvSpPr txBox="1">
            <a:spLocks noChangeArrowheads="1"/>
          </p:cNvSpPr>
          <p:nvPr/>
        </p:nvSpPr>
        <p:spPr bwMode="auto">
          <a:xfrm>
            <a:off x="719138" y="3429000"/>
            <a:ext cx="7705725" cy="214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Gill Sans MT" panose="020B0502020104020203" pitchFamily="34" charset="0"/>
              </a:defRPr>
            </a:lvl1pPr>
            <a:lvl2pPr marL="742950" indent="-285750">
              <a:defRPr>
                <a:solidFill>
                  <a:schemeClr val="tx1"/>
                </a:solidFill>
                <a:latin typeface="Gill Sans MT" panose="020B0502020104020203" pitchFamily="34" charset="0"/>
              </a:defRPr>
            </a:lvl2pPr>
            <a:lvl3pPr marL="1143000" indent="-228600">
              <a:defRPr>
                <a:solidFill>
                  <a:schemeClr val="tx1"/>
                </a:solidFill>
                <a:latin typeface="Gill Sans MT" panose="020B0502020104020203" pitchFamily="34" charset="0"/>
              </a:defRPr>
            </a:lvl3pPr>
            <a:lvl4pPr marL="1600200" indent="-228600">
              <a:defRPr>
                <a:solidFill>
                  <a:schemeClr val="tx1"/>
                </a:solidFill>
                <a:latin typeface="Gill Sans MT" panose="020B0502020104020203" pitchFamily="34" charset="0"/>
              </a:defRPr>
            </a:lvl4pPr>
            <a:lvl5pPr marL="2057400" indent="-228600">
              <a:defRPr>
                <a:solidFill>
                  <a:schemeClr val="tx1"/>
                </a:solidFill>
                <a:latin typeface="Gill Sans MT" panose="020B0502020104020203" pitchFamily="34" charset="0"/>
              </a:defRPr>
            </a:lvl5pPr>
            <a:lvl6pPr marL="2514600" indent="-228600" defTabSz="457200" fontAlgn="base">
              <a:spcBef>
                <a:spcPct val="0"/>
              </a:spcBef>
              <a:spcAft>
                <a:spcPct val="0"/>
              </a:spcAft>
              <a:defRPr>
                <a:solidFill>
                  <a:schemeClr val="tx1"/>
                </a:solidFill>
                <a:latin typeface="Gill Sans MT" panose="020B0502020104020203" pitchFamily="34" charset="0"/>
              </a:defRPr>
            </a:lvl6pPr>
            <a:lvl7pPr marL="2971800" indent="-228600" defTabSz="457200" fontAlgn="base">
              <a:spcBef>
                <a:spcPct val="0"/>
              </a:spcBef>
              <a:spcAft>
                <a:spcPct val="0"/>
              </a:spcAft>
              <a:defRPr>
                <a:solidFill>
                  <a:schemeClr val="tx1"/>
                </a:solidFill>
                <a:latin typeface="Gill Sans MT" panose="020B0502020104020203" pitchFamily="34" charset="0"/>
              </a:defRPr>
            </a:lvl7pPr>
            <a:lvl8pPr marL="3429000" indent="-228600" defTabSz="457200" fontAlgn="base">
              <a:spcBef>
                <a:spcPct val="0"/>
              </a:spcBef>
              <a:spcAft>
                <a:spcPct val="0"/>
              </a:spcAft>
              <a:defRPr>
                <a:solidFill>
                  <a:schemeClr val="tx1"/>
                </a:solidFill>
                <a:latin typeface="Gill Sans MT" panose="020B0502020104020203" pitchFamily="34" charset="0"/>
              </a:defRPr>
            </a:lvl8pPr>
            <a:lvl9pPr marL="3886200" indent="-228600" defTabSz="457200" fontAlgn="base">
              <a:spcBef>
                <a:spcPct val="0"/>
              </a:spcBef>
              <a:spcAft>
                <a:spcPct val="0"/>
              </a:spcAft>
              <a:defRPr>
                <a:solidFill>
                  <a:schemeClr val="tx1"/>
                </a:solidFill>
                <a:latin typeface="Gill Sans MT" panose="020B0502020104020203" pitchFamily="34" charset="0"/>
              </a:defRPr>
            </a:lvl9pPr>
          </a:lstStyle>
          <a:p>
            <a:pPr algn="ctr" eaLnBrk="1" hangingPunct="1">
              <a:defRPr/>
            </a:pPr>
            <a:endParaRPr lang="en-US" altLang="zh-CN" sz="2667" dirty="0">
              <a:solidFill>
                <a:schemeClr val="bg1"/>
              </a:solidFill>
            </a:endParaRPr>
          </a:p>
          <a:p>
            <a:pPr algn="ctr" eaLnBrk="1" hangingPunct="1">
              <a:defRPr/>
            </a:pPr>
            <a:r>
              <a:rPr lang="en-US" altLang="zh-CN" sz="2667" dirty="0">
                <a:solidFill>
                  <a:schemeClr val="bg1"/>
                </a:solidFill>
              </a:rPr>
              <a:t>Department of financial engineering</a:t>
            </a:r>
          </a:p>
          <a:p>
            <a:pPr algn="ctr" eaLnBrk="1" hangingPunct="1">
              <a:defRPr/>
            </a:pPr>
            <a:r>
              <a:rPr lang="en-US" altLang="zh-CN" sz="2667" dirty="0" err="1">
                <a:solidFill>
                  <a:schemeClr val="bg1"/>
                </a:solidFill>
              </a:rPr>
              <a:t>Zhongnan</a:t>
            </a:r>
            <a:r>
              <a:rPr lang="en-US" altLang="zh-CN" sz="2667" dirty="0">
                <a:solidFill>
                  <a:schemeClr val="bg1"/>
                </a:solidFill>
              </a:rPr>
              <a:t> university of economics and law</a:t>
            </a:r>
          </a:p>
          <a:p>
            <a:pPr algn="ctr" eaLnBrk="1" hangingPunct="1">
              <a:defRPr/>
            </a:pPr>
            <a:r>
              <a:rPr lang="en-US" altLang="zh-CN" sz="2667" dirty="0">
                <a:solidFill>
                  <a:schemeClr val="bg1"/>
                </a:solidFill>
              </a:rPr>
              <a:t>Xu </a:t>
            </a:r>
            <a:r>
              <a:rPr lang="en-US" altLang="zh-CN" sz="2667" dirty="0" err="1">
                <a:solidFill>
                  <a:schemeClr val="bg1"/>
                </a:solidFill>
              </a:rPr>
              <a:t>Yonghao</a:t>
            </a:r>
            <a:r>
              <a:rPr lang="en-US" altLang="zh-CN" sz="2667" dirty="0">
                <a:solidFill>
                  <a:schemeClr val="bg1"/>
                </a:solidFill>
              </a:rPr>
              <a:t> </a:t>
            </a:r>
          </a:p>
          <a:p>
            <a:pPr algn="ctr" eaLnBrk="1" hangingPunct="1">
              <a:defRPr/>
            </a:pPr>
            <a:endParaRPr lang="zh-CN" altLang="en-US" sz="266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2 </a:t>
            </a:r>
            <a:r>
              <a:rPr lang="en-US" altLang="zh-CN" dirty="0">
                <a:latin typeface="Times New Roman" panose="02020603050405020304" pitchFamily="18" charset="0"/>
                <a:cs typeface="Times New Roman" panose="02020603050405020304" pitchFamily="18" charset="0"/>
              </a:rPr>
              <a:t>Policy Analysis </a:t>
            </a:r>
            <a:endParaRPr lang="en-US" altLang="zh-CN" sz="2800" spc="-6" dirty="0">
              <a:latin typeface="Times New Roman"/>
              <a:cs typeface="Times New Roman"/>
            </a:endParaRPr>
          </a:p>
        </p:txBody>
      </p:sp>
      <p:sp>
        <p:nvSpPr>
          <p:cNvPr id="4" name="Rectangle 3" descr="Rectangle: Click to edit Master text styles&#10;Second level&#10;Third level&#10;Fourth level&#10;Fifth level">
            <a:extLst>
              <a:ext uri="{FF2B5EF4-FFF2-40B4-BE49-F238E27FC236}">
                <a16:creationId xmlns:a16="http://schemas.microsoft.com/office/drawing/2014/main" id="{83A70781-2249-4492-8732-EA9864048CCA}"/>
              </a:ext>
            </a:extLst>
          </p:cNvPr>
          <p:cNvSpPr txBox="1">
            <a:spLocks noChangeArrowheads="1"/>
          </p:cNvSpPr>
          <p:nvPr/>
        </p:nvSpPr>
        <p:spPr bwMode="auto">
          <a:xfrm>
            <a:off x="276224" y="2286000"/>
            <a:ext cx="8867776"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endParaRPr lang="en-US" altLang="zh-CN" sz="1600" dirty="0">
              <a:latin typeface="Times New Roman" panose="02020603050405020304" pitchFamily="18" charset="0"/>
              <a:cs typeface="Times New Roman" panose="02020603050405020304" pitchFamily="18" charset="0"/>
            </a:endParaRPr>
          </a:p>
          <a:p>
            <a:pPr eaLnBrk="1" hangingPunct="1"/>
            <a:endParaRPr lang="en-US" altLang="zh-CN" sz="1600" dirty="0">
              <a:latin typeface="Times New Roman" panose="02020603050405020304" pitchFamily="18" charset="0"/>
              <a:cs typeface="Times New Roman" panose="02020603050405020304" pitchFamily="18" charset="0"/>
            </a:endParaRPr>
          </a:p>
          <a:p>
            <a:pPr eaLnBrk="1" hangingPunct="1"/>
            <a:endParaRPr lang="en-US" altLang="zh-CN" sz="1600" dirty="0">
              <a:latin typeface="Times New Roman" panose="02020603050405020304" pitchFamily="18" charset="0"/>
              <a:cs typeface="Times New Roman" panose="02020603050405020304" pitchFamily="18" charset="0"/>
            </a:endParaRPr>
          </a:p>
          <a:p>
            <a:pPr eaLnBrk="1" hangingPunct="1"/>
            <a:r>
              <a:rPr lang="en-US" altLang="zh-CN" sz="1600" dirty="0">
                <a:latin typeface="Times New Roman" panose="02020603050405020304" pitchFamily="18" charset="0"/>
                <a:cs typeface="Times New Roman" panose="02020603050405020304" pitchFamily="18" charset="0"/>
              </a:rPr>
              <a:t>Let's look at the data on the impact of the construction of a garbage disposal site on the housing prices</a:t>
            </a:r>
          </a:p>
          <a:p>
            <a:pPr eaLnBrk="1" hangingPunct="1"/>
            <a:r>
              <a:rPr lang="en-US" altLang="zh-CN" sz="1600" dirty="0">
                <a:latin typeface="Times New Roman" panose="02020603050405020304" pitchFamily="18" charset="0"/>
                <a:cs typeface="Times New Roman" panose="02020603050405020304" pitchFamily="18" charset="0"/>
              </a:rPr>
              <a:t>Completed in 1985 with a rumor started in 1978.</a:t>
            </a:r>
          </a:p>
          <a:p>
            <a:pPr eaLnBrk="1" hangingPunct="1"/>
            <a:r>
              <a:rPr lang="en-US" altLang="zh-CN" sz="1600" dirty="0">
                <a:latin typeface="Times New Roman" panose="02020603050405020304" pitchFamily="18" charset="0"/>
                <a:cs typeface="Times New Roman" panose="02020603050405020304" pitchFamily="18" charset="0"/>
              </a:rPr>
              <a:t>It is likely that the price in 1981 will be lower than that of 1978</a:t>
            </a:r>
          </a:p>
          <a:p>
            <a:pPr lvl="1" eaLnBrk="1" hangingPunct="1"/>
            <a:r>
              <a:rPr lang="en-US" altLang="zh-CN" dirty="0">
                <a:latin typeface="Times New Roman" panose="02020603050405020304" pitchFamily="18" charset="0"/>
                <a:cs typeface="Times New Roman" panose="02020603050405020304" pitchFamily="18" charset="0"/>
              </a:rPr>
              <a:t>But the result is the opposite, why?</a:t>
            </a:r>
          </a:p>
          <a:p>
            <a:pPr eaLnBrk="1" hangingPunct="1"/>
            <a:r>
              <a:rPr lang="en-US" altLang="zh-CN" sz="1600" dirty="0">
                <a:latin typeface="Times New Roman" panose="02020603050405020304" pitchFamily="18" charset="0"/>
                <a:cs typeface="Times New Roman" panose="02020603050405020304" pitchFamily="18" charset="0"/>
              </a:rPr>
              <a:t>Because house prices are rising as a whole. What should you do?</a:t>
            </a:r>
          </a:p>
          <a:p>
            <a:pPr lvl="1" eaLnBrk="1" hangingPunct="1"/>
            <a:r>
              <a:rPr lang="en-US" altLang="zh-CN" dirty="0">
                <a:latin typeface="Times New Roman" panose="02020603050405020304" pitchFamily="18" charset="0"/>
                <a:cs typeface="Times New Roman" panose="02020603050405020304" pitchFamily="18" charset="0"/>
              </a:rPr>
              <a:t>Look at the prices that are not around. Therefore, it is important to know the difference between the peripheral and non peripheral areas.</a:t>
            </a:r>
          </a:p>
          <a:p>
            <a:pPr lvl="2" eaLnBrk="1" hangingPunct="1"/>
            <a:r>
              <a:rPr lang="en-US" altLang="zh-CN" sz="1600" dirty="0">
                <a:latin typeface="Times New Roman" panose="02020603050405020304" pitchFamily="18" charset="0"/>
                <a:cs typeface="Times New Roman" panose="02020603050405020304" pitchFamily="18" charset="0"/>
              </a:rPr>
              <a:t>Dummy regression can be used, and the price is logarithmic</a:t>
            </a:r>
          </a:p>
          <a:p>
            <a:pPr lvl="2" eaLnBrk="1" hangingPunct="1"/>
            <a:r>
              <a:rPr lang="en-US" altLang="zh-CN" sz="1600" dirty="0">
                <a:latin typeface="Times New Roman" panose="02020603050405020304" pitchFamily="18" charset="0"/>
                <a:cs typeface="Times New Roman" panose="02020603050405020304" pitchFamily="18" charset="0"/>
              </a:rPr>
              <a:t>What are the economic implications of the three coefficients?</a:t>
            </a:r>
          </a:p>
          <a:p>
            <a:pPr lvl="2" eaLnBrk="1" hangingPunct="1"/>
            <a:r>
              <a:rPr lang="en-US" altLang="zh-CN" sz="1600" dirty="0">
                <a:latin typeface="Times New Roman" panose="02020603050405020304" pitchFamily="18" charset="0"/>
                <a:cs typeface="Times New Roman" panose="02020603050405020304" pitchFamily="18" charset="0"/>
              </a:rPr>
              <a:t>But not significant, why?</a:t>
            </a:r>
          </a:p>
          <a:p>
            <a:pPr lvl="2" eaLnBrk="1" hangingPunct="1"/>
            <a:endParaRPr lang="en-US" altLang="zh-CN" sz="1600" dirty="0">
              <a:latin typeface="Times New Roman" panose="02020603050405020304" pitchFamily="18" charset="0"/>
              <a:cs typeface="Times New Roman" panose="02020603050405020304" pitchFamily="18" charset="0"/>
            </a:endParaRPr>
          </a:p>
          <a:p>
            <a:pPr eaLnBrk="1" hangingPunct="1"/>
            <a:endParaRPr lang="en-US" altLang="zh-CN" sz="1600" b="1" dirty="0">
              <a:latin typeface="Times New Roman" panose="02020603050405020304" pitchFamily="18" charset="0"/>
              <a:cs typeface="Times New Roman" panose="02020603050405020304" pitchFamily="18" charset="0"/>
            </a:endParaRPr>
          </a:p>
        </p:txBody>
      </p:sp>
      <p:pic>
        <p:nvPicPr>
          <p:cNvPr id="5" name="Picture 1">
            <a:extLst>
              <a:ext uri="{FF2B5EF4-FFF2-40B4-BE49-F238E27FC236}">
                <a16:creationId xmlns:a16="http://schemas.microsoft.com/office/drawing/2014/main" id="{B6CF4991-0A85-41C9-A822-576B275D3092}"/>
              </a:ext>
            </a:extLst>
          </p:cNvPr>
          <p:cNvPicPr>
            <a:picLocks noChangeAspect="1" noChangeArrowheads="1"/>
          </p:cNvPicPr>
          <p:nvPr/>
        </p:nvPicPr>
        <p:blipFill>
          <a:blip r:embed="rId2" cstate="print"/>
          <a:srcRect/>
          <a:stretch>
            <a:fillRect/>
          </a:stretch>
        </p:blipFill>
        <p:spPr bwMode="auto">
          <a:xfrm>
            <a:off x="5861128" y="5716772"/>
            <a:ext cx="3124200" cy="1128587"/>
          </a:xfrm>
          <a:prstGeom prst="rect">
            <a:avLst/>
          </a:prstGeom>
          <a:noFill/>
          <a:ln w="9525">
            <a:noFill/>
            <a:miter lim="800000"/>
            <a:headEnd/>
            <a:tailEnd/>
          </a:ln>
        </p:spPr>
      </p:pic>
      <p:pic>
        <p:nvPicPr>
          <p:cNvPr id="8" name="Picture 1">
            <a:extLst>
              <a:ext uri="{FF2B5EF4-FFF2-40B4-BE49-F238E27FC236}">
                <a16:creationId xmlns:a16="http://schemas.microsoft.com/office/drawing/2014/main" id="{232645F7-9678-4491-A7AA-00720E4306DE}"/>
              </a:ext>
            </a:extLst>
          </p:cNvPr>
          <p:cNvPicPr>
            <a:picLocks noChangeAspect="1" noChangeArrowheads="1"/>
          </p:cNvPicPr>
          <p:nvPr/>
        </p:nvPicPr>
        <p:blipFill rotWithShape="1">
          <a:blip r:embed="rId3" cstate="print"/>
          <a:srcRect t="20772"/>
          <a:stretch/>
        </p:blipFill>
        <p:spPr bwMode="auto">
          <a:xfrm>
            <a:off x="6324600" y="2895600"/>
            <a:ext cx="2680744" cy="1453259"/>
          </a:xfrm>
          <a:prstGeom prst="rect">
            <a:avLst/>
          </a:prstGeom>
          <a:noFill/>
          <a:ln w="9525">
            <a:noFill/>
            <a:miter lim="800000"/>
            <a:headEnd/>
            <a:tailEnd/>
          </a:ln>
        </p:spPr>
      </p:pic>
    </p:spTree>
    <p:extLst>
      <p:ext uri="{BB962C8B-B14F-4D97-AF65-F5344CB8AC3E}">
        <p14:creationId xmlns:p14="http://schemas.microsoft.com/office/powerpoint/2010/main" val="226113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blinds(horizontal)">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blinds(horizontal)">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blinds(horizontal)">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blinds(horizontal)">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blinds(horizontal)">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blinds(horizontal)">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blinds(horizontal)">
                                      <p:cBhvr>
                                        <p:cTn id="47" dur="500"/>
                                        <p:tgtEl>
                                          <p:spTgt spid="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blinds(horizontal)">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linds(horizontal)">
                                      <p:cBhvr>
                                        <p:cTn id="5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10</a:t>
            </a:fld>
            <a:endParaRPr lang="en-US" altLang="zh-CN"/>
          </a:p>
        </p:txBody>
      </p:sp>
      <p:sp>
        <p:nvSpPr>
          <p:cNvPr id="103427" name="Rectangle 3" descr="Rectangle: Click to edit Master text styles&#10;Second level&#10;Third level&#10;Fourth level&#10;Fifth level"/>
          <p:cNvSpPr>
            <a:spLocks noGrp="1" noChangeArrowheads="1"/>
          </p:cNvSpPr>
          <p:nvPr>
            <p:ph type="body" idx="1"/>
          </p:nvPr>
        </p:nvSpPr>
        <p:spPr>
          <a:xfrm>
            <a:off x="457201" y="2133600"/>
            <a:ext cx="5943600" cy="4343400"/>
          </a:xfrm>
        </p:spPr>
        <p:txBody>
          <a:bodyPr/>
          <a:lstStyle/>
          <a:p>
            <a:pPr>
              <a:lnSpc>
                <a:spcPct val="150000"/>
              </a:lnSpc>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One possible reason:</a:t>
            </a:r>
          </a:p>
          <a:p>
            <a:pPr>
              <a:lnSpc>
                <a:spcPct val="150000"/>
              </a:lnSpc>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In the data of 78 years, most of the houses near the garbage dump are old ones; In the year of 81, there were many new houses near the dump. So the relatively high house prices near the garbage dump in 1981 were caused by sampling differences.</a:t>
            </a:r>
          </a:p>
          <a:p>
            <a:pPr>
              <a:lnSpc>
                <a:spcPct val="150000"/>
              </a:lnSpc>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Or the characteristics of other sampling houses are different: size, number of rooms, etc.</a:t>
            </a:r>
          </a:p>
          <a:p>
            <a:pPr>
              <a:lnSpc>
                <a:spcPct val="150000"/>
              </a:lnSpc>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So in the regression model, we should control these factors.</a:t>
            </a:r>
          </a:p>
          <a:p>
            <a:pPr>
              <a:lnSpc>
                <a:spcPct val="150000"/>
              </a:lnSpc>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To test the difference (DoD) between the mean values of four groups, as a common method of policy evaluation, regression method is used instead of direct t-test. </a:t>
            </a:r>
          </a:p>
        </p:txBody>
      </p:sp>
      <p:pic>
        <p:nvPicPr>
          <p:cNvPr id="4097" name="Picture 1"/>
          <p:cNvPicPr>
            <a:picLocks noChangeAspect="1" noChangeArrowheads="1"/>
          </p:cNvPicPr>
          <p:nvPr/>
        </p:nvPicPr>
        <p:blipFill>
          <a:blip r:embed="rId3" cstate="print"/>
          <a:srcRect/>
          <a:stretch>
            <a:fillRect/>
          </a:stretch>
        </p:blipFill>
        <p:spPr bwMode="auto">
          <a:xfrm>
            <a:off x="6248400" y="3400799"/>
            <a:ext cx="2971800" cy="1651749"/>
          </a:xfrm>
          <a:prstGeom prst="rect">
            <a:avLst/>
          </a:prstGeom>
          <a:noFill/>
          <a:ln w="9525">
            <a:noFill/>
            <a:miter lim="800000"/>
            <a:headEnd/>
            <a:tailEnd/>
          </a:ln>
        </p:spPr>
      </p:pic>
      <p:sp>
        <p:nvSpPr>
          <p:cNvPr id="6" name="椭圆 5"/>
          <p:cNvSpPr/>
          <p:nvPr/>
        </p:nvSpPr>
        <p:spPr>
          <a:xfrm>
            <a:off x="7612513" y="4076700"/>
            <a:ext cx="609600" cy="228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2 </a:t>
            </a:r>
            <a:r>
              <a:rPr lang="en-US" altLang="zh-CN" dirty="0">
                <a:latin typeface="Times New Roman" panose="02020603050405020304" pitchFamily="18" charset="0"/>
                <a:cs typeface="Times New Roman" panose="02020603050405020304" pitchFamily="18" charset="0"/>
              </a:rPr>
              <a:t>Policy Analysis </a:t>
            </a:r>
            <a:endParaRPr lang="en-US" altLang="zh-CN" sz="2800" spc="-6" dirty="0">
              <a:latin typeface="Times New Roman"/>
              <a:cs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blinds(horizontal)">
                                      <p:cBhvr>
                                        <p:cTn id="7" dur="500"/>
                                        <p:tgtEl>
                                          <p:spTgt spid="103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3427">
                                            <p:txEl>
                                              <p:pRg st="1" end="1"/>
                                            </p:txEl>
                                          </p:spTgt>
                                        </p:tgtEl>
                                        <p:attrNameLst>
                                          <p:attrName>style.visibility</p:attrName>
                                        </p:attrNameLst>
                                      </p:cBhvr>
                                      <p:to>
                                        <p:strVal val="visible"/>
                                      </p:to>
                                    </p:set>
                                    <p:animEffect transition="in" filter="blinds(horizontal)">
                                      <p:cBhvr>
                                        <p:cTn id="12" dur="500"/>
                                        <p:tgtEl>
                                          <p:spTgt spid="103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3427">
                                            <p:txEl>
                                              <p:pRg st="2" end="2"/>
                                            </p:txEl>
                                          </p:spTgt>
                                        </p:tgtEl>
                                        <p:attrNameLst>
                                          <p:attrName>style.visibility</p:attrName>
                                        </p:attrNameLst>
                                      </p:cBhvr>
                                      <p:to>
                                        <p:strVal val="visible"/>
                                      </p:to>
                                    </p:set>
                                    <p:animEffect transition="in" filter="blinds(horizontal)">
                                      <p:cBhvr>
                                        <p:cTn id="17" dur="500"/>
                                        <p:tgtEl>
                                          <p:spTgt spid="1034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3427">
                                            <p:txEl>
                                              <p:pRg st="3" end="3"/>
                                            </p:txEl>
                                          </p:spTgt>
                                        </p:tgtEl>
                                        <p:attrNameLst>
                                          <p:attrName>style.visibility</p:attrName>
                                        </p:attrNameLst>
                                      </p:cBhvr>
                                      <p:to>
                                        <p:strVal val="visible"/>
                                      </p:to>
                                    </p:set>
                                    <p:animEffect transition="in" filter="blinds(horizontal)">
                                      <p:cBhvr>
                                        <p:cTn id="22" dur="500"/>
                                        <p:tgtEl>
                                          <p:spTgt spid="1034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3427">
                                            <p:txEl>
                                              <p:pRg st="4" end="4"/>
                                            </p:txEl>
                                          </p:spTgt>
                                        </p:tgtEl>
                                        <p:attrNameLst>
                                          <p:attrName>style.visibility</p:attrName>
                                        </p:attrNameLst>
                                      </p:cBhvr>
                                      <p:to>
                                        <p:strVal val="visible"/>
                                      </p:to>
                                    </p:set>
                                    <p:animEffect transition="in" filter="blinds(horizontal)">
                                      <p:cBhvr>
                                        <p:cTn id="27" dur="500"/>
                                        <p:tgtEl>
                                          <p:spTgt spid="1034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097"/>
                                        </p:tgtEl>
                                        <p:attrNameLst>
                                          <p:attrName>style.visibility</p:attrName>
                                        </p:attrNameLst>
                                      </p:cBhvr>
                                      <p:to>
                                        <p:strVal val="visible"/>
                                      </p:to>
                                    </p:set>
                                    <p:animEffect transition="in" filter="blinds(horizontal)">
                                      <p:cBhvr>
                                        <p:cTn id="32" dur="500"/>
                                        <p:tgtEl>
                                          <p:spTgt spid="409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blinds(horizontal)">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11</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2 </a:t>
            </a:r>
            <a:r>
              <a:rPr lang="en-US" altLang="zh-CN" dirty="0">
                <a:latin typeface="Times New Roman" panose="02020603050405020304" pitchFamily="18" charset="0"/>
                <a:cs typeface="Times New Roman" panose="02020603050405020304" pitchFamily="18" charset="0"/>
              </a:rPr>
              <a:t>Policy Analysis </a:t>
            </a:r>
            <a:endParaRPr lang="en-US" altLang="zh-CN" sz="2800" spc="-6" dirty="0">
              <a:latin typeface="Times New Roman"/>
              <a:cs typeface="Times New Roman"/>
            </a:endParaRPr>
          </a:p>
        </p:txBody>
      </p:sp>
      <p:sp>
        <p:nvSpPr>
          <p:cNvPr id="9" name="Rectangle 3" descr="Rectangle: Click to edit Master text styles&#10;Second level&#10;Third level&#10;Fourth level&#10;Fifth level">
            <a:extLst>
              <a:ext uri="{FF2B5EF4-FFF2-40B4-BE49-F238E27FC236}">
                <a16:creationId xmlns:a16="http://schemas.microsoft.com/office/drawing/2014/main" id="{F991EB9C-6C87-407F-A5BC-8B66BBB153E2}"/>
              </a:ext>
            </a:extLst>
          </p:cNvPr>
          <p:cNvSpPr txBox="1">
            <a:spLocks noChangeArrowheads="1"/>
          </p:cNvSpPr>
          <p:nvPr/>
        </p:nvSpPr>
        <p:spPr bwMode="auto">
          <a:xfrm>
            <a:off x="304800" y="2133600"/>
            <a:ext cx="861256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However, the DoD might not work in many cases:</a:t>
            </a:r>
          </a:p>
          <a:p>
            <a:pPr lvl="1" eaLnBrk="1" hangingPunct="1"/>
            <a:r>
              <a:rPr lang="en-US" altLang="zh-CN" dirty="0">
                <a:latin typeface="Times New Roman" panose="02020603050405020304" pitchFamily="18" charset="0"/>
                <a:ea typeface="宋体" panose="02010600030101010101" pitchFamily="2" charset="-122"/>
                <a:cs typeface="Times New Roman" panose="02020603050405020304" pitchFamily="18" charset="0"/>
              </a:rPr>
              <a:t>If there are only large houses (size=2) near the dump, while other houses outside of the dump are all small houses (size=1). Is controlling size effective? </a:t>
            </a:r>
          </a:p>
          <a:p>
            <a:pPr lvl="2" eaLnBrk="1" hangingPunct="1"/>
            <a:r>
              <a:rPr lang="en-US" altLang="zh-CN" dirty="0">
                <a:latin typeface="Times New Roman" panose="02020603050405020304" pitchFamily="18" charset="0"/>
                <a:ea typeface="宋体" panose="02010600030101010101" pitchFamily="2" charset="-122"/>
                <a:cs typeface="Times New Roman" panose="02020603050405020304" pitchFamily="18" charset="0"/>
              </a:rPr>
              <a:t>Collinearity with near. </a:t>
            </a:r>
          </a:p>
          <a:p>
            <a:pPr lvl="1" eaLnBrk="1" hangingPunct="1"/>
            <a:r>
              <a:rPr lang="en-US" altLang="zh-CN" dirty="0">
                <a:latin typeface="Times New Roman" panose="02020603050405020304" pitchFamily="18" charset="0"/>
                <a:ea typeface="宋体" panose="02010600030101010101" pitchFamily="2" charset="-122"/>
                <a:cs typeface="Times New Roman" panose="02020603050405020304" pitchFamily="18" charset="0"/>
              </a:rPr>
              <a:t>Or are all big houses (size=2) in 78 and small houses (size=1) in 81? Is size control effective?</a:t>
            </a:r>
          </a:p>
          <a:p>
            <a:pPr lvl="2" eaLnBrk="1" hangingPunct="1"/>
            <a:r>
              <a:rPr lang="en-US" altLang="zh-CN" dirty="0">
                <a:latin typeface="Times New Roman" panose="02020603050405020304" pitchFamily="18" charset="0"/>
                <a:ea typeface="宋体" panose="02010600030101010101" pitchFamily="2" charset="-122"/>
                <a:cs typeface="Times New Roman" panose="02020603050405020304" pitchFamily="18" charset="0"/>
              </a:rPr>
              <a:t>Collinearity with y81</a:t>
            </a:r>
          </a:p>
          <a:p>
            <a:pPr lvl="2" eaLnBrk="1" hangingPunct="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eaLnBrk="1" hangingPunct="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45B2E2F5-7C94-4A1B-8EE7-A59E38DFFB67}"/>
              </a:ext>
            </a:extLst>
          </p:cNvPr>
          <p:cNvSpPr txBox="1"/>
          <p:nvPr/>
        </p:nvSpPr>
        <p:spPr>
          <a:xfrm>
            <a:off x="-457200" y="4290100"/>
            <a:ext cx="9525000" cy="2031325"/>
          </a:xfrm>
          <a:prstGeom prst="rect">
            <a:avLst/>
          </a:prstGeom>
          <a:noFill/>
        </p:spPr>
        <p:txBody>
          <a:bodyPr wrap="square">
            <a:spAutoFit/>
          </a:bodyPr>
          <a:lstStyle/>
          <a:p>
            <a:pPr lvl="2" eaLnBrk="1" hangingPunct="1"/>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Therefore, the DoD method to test the difference between the mean values of four groups of samples are constraint in the following assumptions. </a:t>
            </a:r>
          </a:p>
          <a:p>
            <a:pPr marL="1657350" lvl="3" indent="-285750" eaLnBrk="1" hangingPunct="1">
              <a:buFont typeface="Arial" panose="020B0604020202020204" pitchFamily="34" charset="0"/>
              <a:buChar char="•"/>
            </a:pPr>
            <a:r>
              <a:rPr lang="en-US" altLang="zh-CN" dirty="0">
                <a:latin typeface="Times New Roman" panose="02020603050405020304" pitchFamily="18" charset="0"/>
                <a:ea typeface="宋体" panose="02010600030101010101" pitchFamily="2" charset="-122"/>
                <a:cs typeface="Times New Roman" panose="02020603050405020304" pitchFamily="18" charset="0"/>
              </a:rPr>
              <a:t>There are samples that are not affected by the policy</a:t>
            </a:r>
          </a:p>
          <a:p>
            <a:pPr marL="1657350" lvl="3" indent="-285750" eaLnBrk="1" hangingPunct="1">
              <a:buFont typeface="Arial" panose="020B0604020202020204" pitchFamily="34" charset="0"/>
              <a:buChar char="•"/>
            </a:pPr>
            <a:r>
              <a:rPr lang="en-US" altLang="zh-CN" dirty="0">
                <a:latin typeface="Times New Roman" panose="02020603050405020304" pitchFamily="18" charset="0"/>
                <a:ea typeface="宋体" panose="02010600030101010101" pitchFamily="2" charset="-122"/>
                <a:cs typeface="Times New Roman" panose="02020603050405020304" pitchFamily="18" charset="0"/>
              </a:rPr>
              <a:t>All other factors should be controlled for</a:t>
            </a:r>
          </a:p>
          <a:p>
            <a:pPr marL="1657350" lvl="3" indent="-285750" eaLnBrk="1" hangingPunct="1">
              <a:buFont typeface="Arial" panose="020B0604020202020204" pitchFamily="34" charset="0"/>
              <a:buChar char="•"/>
            </a:pPr>
            <a:r>
              <a:rPr lang="en-US" altLang="zh-CN" dirty="0">
                <a:latin typeface="Times New Roman" panose="02020603050405020304" pitchFamily="18" charset="0"/>
                <a:ea typeface="宋体" panose="02010600030101010101" pitchFamily="2" charset="-122"/>
                <a:cs typeface="Times New Roman" panose="02020603050405020304" pitchFamily="18" charset="0"/>
              </a:rPr>
              <a:t>These factors should be equally distributed among the four groups of samples. </a:t>
            </a:r>
          </a:p>
          <a:p>
            <a:pPr lvl="2" eaLnBrk="1" hangingPunct="1"/>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Therefore, simply comparing prices before and after the event is not an effective method for policy evaluation</a:t>
            </a:r>
          </a:p>
        </p:txBody>
      </p:sp>
    </p:spTree>
    <p:extLst>
      <p:ext uri="{BB962C8B-B14F-4D97-AF65-F5344CB8AC3E}">
        <p14:creationId xmlns:p14="http://schemas.microsoft.com/office/powerpoint/2010/main" val="10907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blinds(horizontal)">
                                      <p:cBhvr>
                                        <p:cTn id="1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12</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3 </a:t>
            </a:r>
            <a:r>
              <a:rPr lang="en-US" altLang="zh-CN" dirty="0">
                <a:latin typeface="Times New Roman" panose="02020603050405020304" pitchFamily="18" charset="0"/>
                <a:cs typeface="Times New Roman" panose="02020603050405020304" pitchFamily="18" charset="0"/>
              </a:rPr>
              <a:t>Difference-in-difference (DID)</a:t>
            </a:r>
            <a:endParaRPr lang="en-US" altLang="zh-CN" sz="2800" spc="-6" dirty="0">
              <a:latin typeface="Times New Roman"/>
              <a:cs typeface="Times New Roman"/>
            </a:endParaRPr>
          </a:p>
        </p:txBody>
      </p:sp>
      <p:sp>
        <p:nvSpPr>
          <p:cNvPr id="8" name="文本框 7">
            <a:extLst>
              <a:ext uri="{FF2B5EF4-FFF2-40B4-BE49-F238E27FC236}">
                <a16:creationId xmlns:a16="http://schemas.microsoft.com/office/drawing/2014/main" id="{DBC6FC03-CF4D-4DC8-8396-8B55F3CE252F}"/>
              </a:ext>
            </a:extLst>
          </p:cNvPr>
          <p:cNvSpPr txBox="1"/>
          <p:nvPr/>
        </p:nvSpPr>
        <p:spPr>
          <a:xfrm>
            <a:off x="762000" y="6182925"/>
            <a:ext cx="7543800" cy="276999"/>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Difference in differences. (2022, August 16). In </a:t>
            </a:r>
            <a:r>
              <a:rPr lang="en-US" altLang="zh-CN" sz="1200" i="1" dirty="0">
                <a:latin typeface="Times New Roman" panose="02020603050405020304" pitchFamily="18" charset="0"/>
                <a:cs typeface="Times New Roman" panose="02020603050405020304" pitchFamily="18" charset="0"/>
              </a:rPr>
              <a:t>Wikipedia</a:t>
            </a:r>
            <a:r>
              <a:rPr lang="en-US" altLang="zh-CN" sz="1200" dirty="0">
                <a:latin typeface="Times New Roman" panose="02020603050405020304" pitchFamily="18" charset="0"/>
                <a:cs typeface="Times New Roman" panose="02020603050405020304" pitchFamily="18" charset="0"/>
              </a:rPr>
              <a:t>. https://en.wikipedia.org/wiki/Difference_in_differences</a:t>
            </a:r>
            <a:endParaRPr lang="zh-CN" altLang="en-US" sz="12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9486B20E-BE6E-4345-A977-8731372A3CB6}"/>
              </a:ext>
            </a:extLst>
          </p:cNvPr>
          <p:cNvSpPr txBox="1"/>
          <p:nvPr/>
        </p:nvSpPr>
        <p:spPr>
          <a:xfrm>
            <a:off x="685800" y="2149668"/>
            <a:ext cx="8229600" cy="3970318"/>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The previous method (DoD) has another problem</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 the previous housing price problem, even if we assume that these characteristics are almost evenly distributed among the four groups of samples, consider this situation:</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appearance and internal structure of the houses near the garbage dump in 78 years are in better shape, while those sampled in 81 years are very poor</a:t>
            </a:r>
          </a:p>
          <a:p>
            <a:pPr marL="742950" lvl="1"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appearance and internal structure are "unobservable (measurable) factors", which cannot be controlled. What should you do?</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If we can guarantee that the houses in 78 and 81 are the same house, there will be no such problem.</a:t>
            </a:r>
          </a:p>
          <a:p>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The same house appeared in the 78 and 81 years, that is, panel data.</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156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13</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3 </a:t>
            </a:r>
            <a:r>
              <a:rPr lang="en-US" altLang="zh-CN" dirty="0">
                <a:latin typeface="Times New Roman" panose="02020603050405020304" pitchFamily="18" charset="0"/>
                <a:cs typeface="Times New Roman" panose="02020603050405020304" pitchFamily="18" charset="0"/>
              </a:rPr>
              <a:t>Difference-in-difference (DID)</a:t>
            </a:r>
            <a:endParaRPr lang="en-US" altLang="zh-CN" sz="2800" spc="-6" dirty="0">
              <a:latin typeface="Times New Roman"/>
              <a:cs typeface="Times New Roman"/>
            </a:endParaRPr>
          </a:p>
        </p:txBody>
      </p:sp>
      <p:sp>
        <p:nvSpPr>
          <p:cNvPr id="8" name="文本框 7">
            <a:extLst>
              <a:ext uri="{FF2B5EF4-FFF2-40B4-BE49-F238E27FC236}">
                <a16:creationId xmlns:a16="http://schemas.microsoft.com/office/drawing/2014/main" id="{DBC6FC03-CF4D-4DC8-8396-8B55F3CE252F}"/>
              </a:ext>
            </a:extLst>
          </p:cNvPr>
          <p:cNvSpPr txBox="1"/>
          <p:nvPr/>
        </p:nvSpPr>
        <p:spPr>
          <a:xfrm>
            <a:off x="762000" y="6182925"/>
            <a:ext cx="7543800" cy="276999"/>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Difference in differences. (2022, August 16). In </a:t>
            </a:r>
            <a:r>
              <a:rPr lang="en-US" altLang="zh-CN" sz="1200" i="1" dirty="0">
                <a:latin typeface="Times New Roman" panose="02020603050405020304" pitchFamily="18" charset="0"/>
                <a:cs typeface="Times New Roman" panose="02020603050405020304" pitchFamily="18" charset="0"/>
              </a:rPr>
              <a:t>Wikipedia</a:t>
            </a:r>
            <a:r>
              <a:rPr lang="en-US" altLang="zh-CN" sz="1200" dirty="0">
                <a:latin typeface="Times New Roman" panose="02020603050405020304" pitchFamily="18" charset="0"/>
                <a:cs typeface="Times New Roman" panose="02020603050405020304" pitchFamily="18" charset="0"/>
              </a:rPr>
              <a:t>. https://en.wikipedia.org/wiki/Difference_in_differences</a:t>
            </a:r>
            <a:endParaRPr lang="zh-CN" altLang="en-US" sz="12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9DD77A78-94B1-401C-8F47-72029DC53725}"/>
              </a:ext>
            </a:extLst>
          </p:cNvPr>
          <p:cNvSpPr txBox="1"/>
          <p:nvPr/>
        </p:nvSpPr>
        <p:spPr>
          <a:xfrm>
            <a:off x="800100" y="2057400"/>
            <a:ext cx="7543800" cy="3970318"/>
          </a:xfrm>
          <a:prstGeom prst="rect">
            <a:avLst/>
          </a:prstGeom>
          <a:noFill/>
        </p:spPr>
        <p:txBody>
          <a:bodyPr wrap="square">
            <a:spAutoFit/>
          </a:bodyPr>
          <a:lstStyle/>
          <a:p>
            <a:pPr marL="285750"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Difference in differences (DID) </a:t>
            </a:r>
            <a:r>
              <a:rPr lang="en-US" altLang="zh-CN" dirty="0">
                <a:latin typeface="Times New Roman" panose="02020603050405020304" pitchFamily="18" charset="0"/>
                <a:cs typeface="Times New Roman" panose="02020603050405020304" pitchFamily="18" charset="0"/>
              </a:rPr>
              <a:t>is a statistical technique used in econometrics and quantitative research in the social sciences that attempts to mimic an experimental research design using observational study data, by studying the differential effect of a treatment on </a:t>
            </a:r>
            <a:r>
              <a:rPr lang="en-US" altLang="zh-CN" b="1" dirty="0">
                <a:latin typeface="Times New Roman" panose="02020603050405020304" pitchFamily="18" charset="0"/>
                <a:cs typeface="Times New Roman" panose="02020603050405020304" pitchFamily="18" charset="0"/>
              </a:rPr>
              <a:t>a 'treatment group' versus a 'control group' in a natural experiment. </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It calculates the effect of a treatment (i.e., an explanatory variable or an independent variable) on an outcome (i.e., a response variable or dependent variable) by comparing the average change over time in the outcome variable for the treatment group to the average change over time for the control group. </a:t>
            </a: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Although it is intended to mitigate the effects of extraneous factors and selection bias, depending on how the treatment group is chosen, this method may still be subject to certain biases (e.g., mean regression, reverse causality and omitted variable bias).</a:t>
            </a:r>
          </a:p>
        </p:txBody>
      </p:sp>
    </p:spTree>
    <p:extLst>
      <p:ext uri="{BB962C8B-B14F-4D97-AF65-F5344CB8AC3E}">
        <p14:creationId xmlns:p14="http://schemas.microsoft.com/office/powerpoint/2010/main" val="1069091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14</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3 </a:t>
            </a:r>
            <a:r>
              <a:rPr lang="en-US" altLang="zh-CN" dirty="0">
                <a:latin typeface="Times New Roman" panose="02020603050405020304" pitchFamily="18" charset="0"/>
                <a:cs typeface="Times New Roman" panose="02020603050405020304" pitchFamily="18" charset="0"/>
              </a:rPr>
              <a:t>Difference-in-difference (DID)</a:t>
            </a:r>
            <a:endParaRPr lang="en-US" altLang="zh-CN" sz="2800" spc="-6" dirty="0">
              <a:latin typeface="Times New Roman"/>
              <a:cs typeface="Times New Roman"/>
            </a:endParaRPr>
          </a:p>
        </p:txBody>
      </p:sp>
      <p:sp>
        <p:nvSpPr>
          <p:cNvPr id="8" name="文本框 7">
            <a:extLst>
              <a:ext uri="{FF2B5EF4-FFF2-40B4-BE49-F238E27FC236}">
                <a16:creationId xmlns:a16="http://schemas.microsoft.com/office/drawing/2014/main" id="{DBC6FC03-CF4D-4DC8-8396-8B55F3CE252F}"/>
              </a:ext>
            </a:extLst>
          </p:cNvPr>
          <p:cNvSpPr txBox="1"/>
          <p:nvPr/>
        </p:nvSpPr>
        <p:spPr>
          <a:xfrm>
            <a:off x="762000" y="6182925"/>
            <a:ext cx="7543800" cy="276999"/>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Difference in differences. (2022, August 16). In </a:t>
            </a:r>
            <a:r>
              <a:rPr lang="en-US" altLang="zh-CN" sz="1200" i="1" dirty="0">
                <a:latin typeface="Times New Roman" panose="02020603050405020304" pitchFamily="18" charset="0"/>
                <a:cs typeface="Times New Roman" panose="02020603050405020304" pitchFamily="18" charset="0"/>
              </a:rPr>
              <a:t>Wikipedia</a:t>
            </a:r>
            <a:r>
              <a:rPr lang="en-US" altLang="zh-CN" sz="1200" dirty="0">
                <a:latin typeface="Times New Roman" panose="02020603050405020304" pitchFamily="18" charset="0"/>
                <a:cs typeface="Times New Roman" panose="02020603050405020304" pitchFamily="18" charset="0"/>
              </a:rPr>
              <a:t>. https://en.wikipedia.org/wiki/Difference_in_differences</a:t>
            </a:r>
            <a:endParaRPr lang="zh-CN" altLang="en-US" sz="12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ADEC2FFA-5959-4BCF-B79B-E809B6803CF0}"/>
              </a:ext>
            </a:extLst>
          </p:cNvPr>
          <p:cNvPicPr>
            <a:picLocks noChangeAspect="1"/>
          </p:cNvPicPr>
          <p:nvPr/>
        </p:nvPicPr>
        <p:blipFill>
          <a:blip r:embed="rId3"/>
          <a:stretch>
            <a:fillRect/>
          </a:stretch>
        </p:blipFill>
        <p:spPr>
          <a:xfrm>
            <a:off x="304800" y="2286000"/>
            <a:ext cx="8432488" cy="3272546"/>
          </a:xfrm>
          <a:prstGeom prst="rect">
            <a:avLst/>
          </a:prstGeom>
        </p:spPr>
      </p:pic>
    </p:spTree>
    <p:extLst>
      <p:ext uri="{BB962C8B-B14F-4D97-AF65-F5344CB8AC3E}">
        <p14:creationId xmlns:p14="http://schemas.microsoft.com/office/powerpoint/2010/main" val="2391803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15</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3 </a:t>
            </a:r>
            <a:r>
              <a:rPr lang="en-US" altLang="zh-CN" dirty="0">
                <a:latin typeface="Times New Roman" panose="02020603050405020304" pitchFamily="18" charset="0"/>
                <a:cs typeface="Times New Roman" panose="02020603050405020304" pitchFamily="18" charset="0"/>
              </a:rPr>
              <a:t>Difference-in-difference (DID)</a:t>
            </a:r>
            <a:endParaRPr lang="en-US" altLang="zh-CN" sz="2800" spc="-6" dirty="0">
              <a:latin typeface="Times New Roman"/>
              <a:cs typeface="Times New Roman"/>
            </a:endParaRPr>
          </a:p>
        </p:txBody>
      </p:sp>
      <p:sp>
        <p:nvSpPr>
          <p:cNvPr id="8" name="文本框 7">
            <a:extLst>
              <a:ext uri="{FF2B5EF4-FFF2-40B4-BE49-F238E27FC236}">
                <a16:creationId xmlns:a16="http://schemas.microsoft.com/office/drawing/2014/main" id="{DBC6FC03-CF4D-4DC8-8396-8B55F3CE252F}"/>
              </a:ext>
            </a:extLst>
          </p:cNvPr>
          <p:cNvSpPr txBox="1"/>
          <p:nvPr/>
        </p:nvSpPr>
        <p:spPr>
          <a:xfrm>
            <a:off x="762000" y="6182925"/>
            <a:ext cx="7543800" cy="276999"/>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Difference in differences. (2022, August 16). In </a:t>
            </a:r>
            <a:r>
              <a:rPr lang="en-US" altLang="zh-CN" sz="1200" i="1" dirty="0">
                <a:latin typeface="Times New Roman" panose="02020603050405020304" pitchFamily="18" charset="0"/>
                <a:cs typeface="Times New Roman" panose="02020603050405020304" pitchFamily="18" charset="0"/>
              </a:rPr>
              <a:t>Wikipedia</a:t>
            </a:r>
            <a:r>
              <a:rPr lang="en-US" altLang="zh-CN" sz="1200" dirty="0">
                <a:latin typeface="Times New Roman" panose="02020603050405020304" pitchFamily="18" charset="0"/>
                <a:cs typeface="Times New Roman" panose="02020603050405020304" pitchFamily="18" charset="0"/>
              </a:rPr>
              <a:t>. https://en.wikipedia.org/wiki/Difference_in_differences</a:t>
            </a:r>
            <a:endParaRPr lang="zh-CN" altLang="en-US" sz="12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94C77056-0914-4A5F-9BC3-D686F72010DA}"/>
              </a:ext>
            </a:extLst>
          </p:cNvPr>
          <p:cNvPicPr>
            <a:picLocks noChangeAspect="1"/>
          </p:cNvPicPr>
          <p:nvPr/>
        </p:nvPicPr>
        <p:blipFill>
          <a:blip r:embed="rId3"/>
          <a:stretch>
            <a:fillRect/>
          </a:stretch>
        </p:blipFill>
        <p:spPr>
          <a:xfrm>
            <a:off x="1001036" y="2590800"/>
            <a:ext cx="6794321" cy="1905000"/>
          </a:xfrm>
          <a:prstGeom prst="rect">
            <a:avLst/>
          </a:prstGeom>
        </p:spPr>
      </p:pic>
    </p:spTree>
    <p:extLst>
      <p:ext uri="{BB962C8B-B14F-4D97-AF65-F5344CB8AC3E}">
        <p14:creationId xmlns:p14="http://schemas.microsoft.com/office/powerpoint/2010/main" val="112623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16</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3 </a:t>
            </a:r>
            <a:r>
              <a:rPr lang="en-US" altLang="zh-CN" dirty="0">
                <a:latin typeface="Times New Roman" panose="02020603050405020304" pitchFamily="18" charset="0"/>
                <a:cs typeface="Times New Roman" panose="02020603050405020304" pitchFamily="18" charset="0"/>
              </a:rPr>
              <a:t>Difference-in-difference (DID)</a:t>
            </a:r>
            <a:endParaRPr lang="en-US" altLang="zh-CN" sz="2800" spc="-6" dirty="0">
              <a:latin typeface="Times New Roman"/>
              <a:cs typeface="Times New Roman"/>
            </a:endParaRPr>
          </a:p>
        </p:txBody>
      </p:sp>
      <p:sp>
        <p:nvSpPr>
          <p:cNvPr id="8" name="文本框 7">
            <a:extLst>
              <a:ext uri="{FF2B5EF4-FFF2-40B4-BE49-F238E27FC236}">
                <a16:creationId xmlns:a16="http://schemas.microsoft.com/office/drawing/2014/main" id="{DBC6FC03-CF4D-4DC8-8396-8B55F3CE252F}"/>
              </a:ext>
            </a:extLst>
          </p:cNvPr>
          <p:cNvSpPr txBox="1"/>
          <p:nvPr/>
        </p:nvSpPr>
        <p:spPr>
          <a:xfrm>
            <a:off x="762000" y="6182925"/>
            <a:ext cx="7543800" cy="276999"/>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Difference in differences. (2022, August 16). In </a:t>
            </a:r>
            <a:r>
              <a:rPr lang="en-US" altLang="zh-CN" sz="1200" i="1" dirty="0">
                <a:latin typeface="Times New Roman" panose="02020603050405020304" pitchFamily="18" charset="0"/>
                <a:cs typeface="Times New Roman" panose="02020603050405020304" pitchFamily="18" charset="0"/>
              </a:rPr>
              <a:t>Wikipedia</a:t>
            </a:r>
            <a:r>
              <a:rPr lang="en-US" altLang="zh-CN" sz="1200" dirty="0">
                <a:latin typeface="Times New Roman" panose="02020603050405020304" pitchFamily="18" charset="0"/>
                <a:cs typeface="Times New Roman" panose="02020603050405020304" pitchFamily="18" charset="0"/>
              </a:rPr>
              <a:t>. https://en.wikipedia.org/wiki/Difference_in_differences</a:t>
            </a:r>
            <a:endParaRPr lang="zh-CN" altLang="en-US" sz="12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EB268D10-BCEB-4D68-AE94-BF7BB6190826}"/>
              </a:ext>
            </a:extLst>
          </p:cNvPr>
          <p:cNvPicPr>
            <a:picLocks noChangeAspect="1"/>
          </p:cNvPicPr>
          <p:nvPr/>
        </p:nvPicPr>
        <p:blipFill>
          <a:blip r:embed="rId3"/>
          <a:stretch>
            <a:fillRect/>
          </a:stretch>
        </p:blipFill>
        <p:spPr>
          <a:xfrm>
            <a:off x="722313" y="2477123"/>
            <a:ext cx="7848600" cy="2545492"/>
          </a:xfrm>
          <a:prstGeom prst="rect">
            <a:avLst/>
          </a:prstGeom>
        </p:spPr>
      </p:pic>
    </p:spTree>
    <p:extLst>
      <p:ext uri="{BB962C8B-B14F-4D97-AF65-F5344CB8AC3E}">
        <p14:creationId xmlns:p14="http://schemas.microsoft.com/office/powerpoint/2010/main" val="4059446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17</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3 </a:t>
            </a:r>
            <a:r>
              <a:rPr lang="en-US" altLang="zh-CN" dirty="0">
                <a:latin typeface="Times New Roman" panose="02020603050405020304" pitchFamily="18" charset="0"/>
                <a:cs typeface="Times New Roman" panose="02020603050405020304" pitchFamily="18" charset="0"/>
              </a:rPr>
              <a:t>Difference-in-difference (DID)</a:t>
            </a:r>
            <a:endParaRPr lang="en-US" altLang="zh-CN" sz="2800" spc="-6" dirty="0">
              <a:latin typeface="Times New Roman"/>
              <a:cs typeface="Times New Roman"/>
            </a:endParaRPr>
          </a:p>
        </p:txBody>
      </p:sp>
      <p:sp>
        <p:nvSpPr>
          <p:cNvPr id="8" name="文本框 7">
            <a:extLst>
              <a:ext uri="{FF2B5EF4-FFF2-40B4-BE49-F238E27FC236}">
                <a16:creationId xmlns:a16="http://schemas.microsoft.com/office/drawing/2014/main" id="{DBC6FC03-CF4D-4DC8-8396-8B55F3CE252F}"/>
              </a:ext>
            </a:extLst>
          </p:cNvPr>
          <p:cNvSpPr txBox="1"/>
          <p:nvPr/>
        </p:nvSpPr>
        <p:spPr>
          <a:xfrm>
            <a:off x="762000" y="6182925"/>
            <a:ext cx="7543800" cy="276999"/>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Difference in differences. (2022, August 16). In </a:t>
            </a:r>
            <a:r>
              <a:rPr lang="en-US" altLang="zh-CN" sz="1200" i="1" dirty="0">
                <a:latin typeface="Times New Roman" panose="02020603050405020304" pitchFamily="18" charset="0"/>
                <a:cs typeface="Times New Roman" panose="02020603050405020304" pitchFamily="18" charset="0"/>
              </a:rPr>
              <a:t>Wikipedia</a:t>
            </a:r>
            <a:r>
              <a:rPr lang="en-US" altLang="zh-CN" sz="1200" dirty="0">
                <a:latin typeface="Times New Roman" panose="02020603050405020304" pitchFamily="18" charset="0"/>
                <a:cs typeface="Times New Roman" panose="02020603050405020304" pitchFamily="18" charset="0"/>
              </a:rPr>
              <a:t>. https://en.wikipedia.org/wiki/Difference_in_differences</a:t>
            </a:r>
            <a:endParaRPr lang="zh-CN" altLang="en-US" sz="12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28050A02-78ED-45DB-A755-4DD7DE0871ED}"/>
              </a:ext>
            </a:extLst>
          </p:cNvPr>
          <p:cNvPicPr>
            <a:picLocks noChangeAspect="1"/>
          </p:cNvPicPr>
          <p:nvPr/>
        </p:nvPicPr>
        <p:blipFill>
          <a:blip r:embed="rId3"/>
          <a:stretch>
            <a:fillRect/>
          </a:stretch>
        </p:blipFill>
        <p:spPr>
          <a:xfrm>
            <a:off x="486295" y="2438400"/>
            <a:ext cx="8084618" cy="2746488"/>
          </a:xfrm>
          <a:prstGeom prst="rect">
            <a:avLst/>
          </a:prstGeom>
        </p:spPr>
      </p:pic>
    </p:spTree>
    <p:extLst>
      <p:ext uri="{BB962C8B-B14F-4D97-AF65-F5344CB8AC3E}">
        <p14:creationId xmlns:p14="http://schemas.microsoft.com/office/powerpoint/2010/main" val="2927551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18</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3 </a:t>
            </a:r>
            <a:r>
              <a:rPr lang="en-US" altLang="zh-CN" dirty="0">
                <a:latin typeface="Times New Roman" panose="02020603050405020304" pitchFamily="18" charset="0"/>
                <a:cs typeface="Times New Roman" panose="02020603050405020304" pitchFamily="18" charset="0"/>
              </a:rPr>
              <a:t>Difference-in-difference (DID)</a:t>
            </a:r>
            <a:endParaRPr lang="en-US" altLang="zh-CN" sz="2800" spc="-6" dirty="0">
              <a:latin typeface="Times New Roman"/>
              <a:cs typeface="Times New Roman"/>
            </a:endParaRPr>
          </a:p>
        </p:txBody>
      </p:sp>
      <p:pic>
        <p:nvPicPr>
          <p:cNvPr id="6" name="Picture 1">
            <a:extLst>
              <a:ext uri="{FF2B5EF4-FFF2-40B4-BE49-F238E27FC236}">
                <a16:creationId xmlns:a16="http://schemas.microsoft.com/office/drawing/2014/main" id="{7D2797DF-F194-4E1A-AB61-6E901D60061E}"/>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05200" y="4673893"/>
            <a:ext cx="3456384" cy="300406"/>
          </a:xfrm>
          <a:prstGeom prst="rect">
            <a:avLst/>
          </a:prstGeom>
          <a:noFill/>
        </p:spPr>
      </p:pic>
      <p:pic>
        <p:nvPicPr>
          <p:cNvPr id="9" name="Picture 3">
            <a:extLst>
              <a:ext uri="{FF2B5EF4-FFF2-40B4-BE49-F238E27FC236}">
                <a16:creationId xmlns:a16="http://schemas.microsoft.com/office/drawing/2014/main" id="{0C93AB4D-F3FE-4BD7-BD4C-75C221233EEE}"/>
              </a:ext>
            </a:extLst>
          </p:cNvP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343400" y="3733800"/>
            <a:ext cx="2180814" cy="288032"/>
          </a:xfrm>
          <a:prstGeom prst="rect">
            <a:avLst/>
          </a:prstGeom>
          <a:noFill/>
        </p:spPr>
      </p:pic>
      <p:sp>
        <p:nvSpPr>
          <p:cNvPr id="10" name="文本框 9">
            <a:extLst>
              <a:ext uri="{FF2B5EF4-FFF2-40B4-BE49-F238E27FC236}">
                <a16:creationId xmlns:a16="http://schemas.microsoft.com/office/drawing/2014/main" id="{CF878B56-F8F4-4DAF-9835-6E48C01AF130}"/>
              </a:ext>
            </a:extLst>
          </p:cNvPr>
          <p:cNvSpPr txBox="1"/>
          <p:nvPr/>
        </p:nvSpPr>
        <p:spPr>
          <a:xfrm>
            <a:off x="533400" y="2168157"/>
            <a:ext cx="8458200" cy="3785652"/>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If we have panel data, we can </a:t>
            </a:r>
            <a:r>
              <a:rPr lang="en-US" altLang="zh-CN" sz="2000" dirty="0">
                <a:latin typeface="Times New Roman" panose="02020603050405020304" pitchFamily="18" charset="0"/>
                <a:cs typeface="Times New Roman" panose="02020603050405020304" pitchFamily="18" charset="0"/>
              </a:rPr>
              <a:t>use</a:t>
            </a:r>
            <a:r>
              <a:rPr lang="zh-CN" altLang="en-US" sz="2000" dirty="0">
                <a:latin typeface="Times New Roman" panose="02020603050405020304" pitchFamily="18" charset="0"/>
                <a:cs typeface="Times New Roman" panose="02020603050405020304" pitchFamily="18" charset="0"/>
              </a:rPr>
              <a:t> DID, that is, investigate the difference between the two regions in the price difference of the same house (78 and 81 years)</a:t>
            </a:r>
            <a:endParaRPr lang="en-US" altLang="zh-CN" sz="2000" dirty="0">
              <a:latin typeface="Times New Roman" panose="02020603050405020304" pitchFamily="18" charset="0"/>
              <a:cs typeface="Times New Roman" panose="02020603050405020304" pitchFamily="18" charset="0"/>
            </a:endParaRPr>
          </a:p>
          <a:p>
            <a:endParaRPr lang="zh-CN" alt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In the regression of the </a:t>
            </a:r>
            <a:r>
              <a:rPr lang="en-US" altLang="zh-CN" sz="2000" dirty="0">
                <a:latin typeface="Times New Roman" panose="02020603050405020304" pitchFamily="18" charset="0"/>
                <a:cs typeface="Times New Roman" panose="02020603050405020304" pitchFamily="18" charset="0"/>
              </a:rPr>
              <a:t>DoD</a:t>
            </a:r>
            <a:r>
              <a:rPr lang="zh-CN" altLang="en-US" sz="2000" dirty="0">
                <a:latin typeface="Times New Roman" panose="02020603050405020304" pitchFamily="18" charset="0"/>
                <a:cs typeface="Times New Roman" panose="02020603050405020304" pitchFamily="18" charset="0"/>
              </a:rPr>
              <a:t>, the </a:t>
            </a:r>
            <a:r>
              <a:rPr lang="en-US" altLang="zh-CN" sz="2000" dirty="0">
                <a:latin typeface="Times New Roman" panose="02020603050405020304" pitchFamily="18" charset="0"/>
                <a:cs typeface="Times New Roman" panose="02020603050405020304" pitchFamily="18" charset="0"/>
              </a:rPr>
              <a:t>interaction term</a:t>
            </a:r>
            <a:r>
              <a:rPr lang="zh-CN" altLang="en-US" sz="2000" dirty="0">
                <a:latin typeface="Times New Roman" panose="02020603050405020304" pitchFamily="18" charset="0"/>
                <a:cs typeface="Times New Roman" panose="02020603050405020304" pitchFamily="18" charset="0"/>
              </a:rPr>
              <a:t> reflects the difference among the differences, but it is not DID</a:t>
            </a:r>
          </a:p>
          <a:p>
            <a:pPr marL="342900" indent="-342900">
              <a:buFont typeface="Arial" panose="020B0604020202020204" pitchFamily="34" charset="0"/>
              <a:buChar char="•"/>
            </a:pPr>
            <a:r>
              <a:rPr lang="zh-CN" altLang="en-US" sz="2000" dirty="0">
                <a:latin typeface="Times New Roman" panose="02020603050405020304" pitchFamily="18" charset="0"/>
                <a:cs typeface="Times New Roman" panose="02020603050405020304" pitchFamily="18" charset="0"/>
              </a:rPr>
              <a:t>The specific method of DID is:</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Why can the regression of dy solve the problem of unobservable factors?</a:t>
            </a:r>
          </a:p>
          <a:p>
            <a:r>
              <a:rPr lang="zh-CN" altLang="en-US" sz="2000" dirty="0">
                <a:latin typeface="Times New Roman" panose="02020603050405020304" pitchFamily="18" charset="0"/>
                <a:cs typeface="Times New Roman" panose="02020603050405020304" pitchFamily="18" charset="0"/>
              </a:rPr>
              <a:t>If it is panel data, we have</a:t>
            </a:r>
          </a:p>
          <a:p>
            <a:endParaRPr lang="en-US" altLang="zh-CN" sz="2000" dirty="0">
              <a:latin typeface="Times New Roman" panose="02020603050405020304" pitchFamily="18" charset="0"/>
              <a:cs typeface="Times New Roman" panose="02020603050405020304" pitchFamily="18" charset="0"/>
            </a:endParaRPr>
          </a:p>
          <a:p>
            <a:r>
              <a:rPr lang="zh-CN" altLang="en-US" sz="2000" dirty="0">
                <a:latin typeface="Times New Roman" panose="02020603050405020304" pitchFamily="18" charset="0"/>
                <a:cs typeface="Times New Roman" panose="02020603050405020304" pitchFamily="18" charset="0"/>
              </a:rPr>
              <a:t>After difference, all invariant features (including unobservable factors) are subtracted. And get the above difference equation model</a:t>
            </a:r>
            <a:r>
              <a:rPr lang="en-US" altLang="zh-CN" sz="2000" dirty="0">
                <a:latin typeface="Times New Roman" panose="02020603050405020304" pitchFamily="18" charset="0"/>
                <a:cs typeface="Times New Roman" panose="02020603050405020304" pitchFamily="18" charset="0"/>
              </a:rPr>
              <a:t>1</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46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r>
              <a:rPr lang="en-US" altLang="zh-CN" spc="-5" dirty="0" err="1"/>
              <a:t>oUTLINE</a:t>
            </a:r>
            <a:endParaRPr lang="zh-CN" altLang="en-US" dirty="0"/>
          </a:p>
        </p:txBody>
      </p:sp>
      <p:graphicFrame>
        <p:nvGraphicFramePr>
          <p:cNvPr id="3" name="图示 2">
            <a:extLst>
              <a:ext uri="{FF2B5EF4-FFF2-40B4-BE49-F238E27FC236}">
                <a16:creationId xmlns:a16="http://schemas.microsoft.com/office/drawing/2014/main" id="{345B56DA-A442-4B2A-BA4F-4E8E545ADFBA}"/>
              </a:ext>
            </a:extLst>
          </p:cNvPr>
          <p:cNvGraphicFramePr/>
          <p:nvPr>
            <p:extLst>
              <p:ext uri="{D42A27DB-BD31-4B8C-83A1-F6EECF244321}">
                <p14:modId xmlns:p14="http://schemas.microsoft.com/office/powerpoint/2010/main" val="2745574572"/>
              </p:ext>
            </p:extLst>
          </p:nvPr>
        </p:nvGraphicFramePr>
        <p:xfrm>
          <a:off x="1524000" y="2441776"/>
          <a:ext cx="58674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a:extLst>
              <a:ext uri="{FF2B5EF4-FFF2-40B4-BE49-F238E27FC236}">
                <a16:creationId xmlns:a16="http://schemas.microsoft.com/office/drawing/2014/main" id="{CBB079A6-68B8-4BE1-AA8E-52FE98E2CF26}"/>
              </a:ext>
            </a:extLst>
          </p:cNvPr>
          <p:cNvSpPr txBox="1"/>
          <p:nvPr/>
        </p:nvSpPr>
        <p:spPr>
          <a:xfrm>
            <a:off x="1311716" y="6173070"/>
            <a:ext cx="6520568"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Reference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Wooldridge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Chapter 13 and 14</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Greene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Chapter 11</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7337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19</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3 </a:t>
            </a:r>
            <a:r>
              <a:rPr lang="en-US" altLang="zh-CN" dirty="0">
                <a:latin typeface="Times New Roman" panose="02020603050405020304" pitchFamily="18" charset="0"/>
                <a:cs typeface="Times New Roman" panose="02020603050405020304" pitchFamily="18" charset="0"/>
              </a:rPr>
              <a:t>Difference-in-difference (DID)</a:t>
            </a:r>
            <a:endParaRPr lang="en-US" altLang="zh-CN" sz="2800" spc="-6" dirty="0">
              <a:latin typeface="Times New Roman"/>
              <a:cs typeface="Times New Roman"/>
            </a:endParaRPr>
          </a:p>
        </p:txBody>
      </p:sp>
      <p:sp>
        <p:nvSpPr>
          <p:cNvPr id="6" name="Rectangle 3" descr="Rectangle: Click to edit Master text styles&#10;Second level&#10;Third level&#10;Fourth level&#10;Fifth level">
            <a:extLst>
              <a:ext uri="{FF2B5EF4-FFF2-40B4-BE49-F238E27FC236}">
                <a16:creationId xmlns:a16="http://schemas.microsoft.com/office/drawing/2014/main" id="{01F38444-7F6F-4026-98CB-F09F800CEA73}"/>
              </a:ext>
            </a:extLst>
          </p:cNvPr>
          <p:cNvSpPr txBox="1">
            <a:spLocks noChangeArrowheads="1"/>
          </p:cNvSpPr>
          <p:nvPr/>
        </p:nvSpPr>
        <p:spPr bwMode="auto">
          <a:xfrm>
            <a:off x="341313" y="2250205"/>
            <a:ext cx="8229600" cy="3893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lnSpc>
                <a:spcPct val="150000"/>
              </a:lnSpc>
            </a:pPr>
            <a:r>
              <a:rPr lang="en-US" altLang="zh-CN" sz="1400" dirty="0">
                <a:latin typeface="Times New Roman" panose="02020603050405020304" pitchFamily="18" charset="0"/>
                <a:cs typeface="Times New Roman" panose="02020603050405020304" pitchFamily="18" charset="0"/>
              </a:rPr>
              <a:t>But DID also has its problems.</a:t>
            </a:r>
          </a:p>
          <a:p>
            <a:pPr eaLnBrk="1" hangingPunct="1">
              <a:lnSpc>
                <a:spcPct val="150000"/>
              </a:lnSpc>
            </a:pPr>
            <a:r>
              <a:rPr lang="en-US" altLang="zh-CN" sz="1400" dirty="0">
                <a:latin typeface="Times New Roman" panose="02020603050405020304" pitchFamily="18" charset="0"/>
                <a:cs typeface="Times New Roman" panose="02020603050405020304" pitchFamily="18" charset="0"/>
              </a:rPr>
              <a:t>If most houses near the dump site are small houses, while the others are big houses, the coefficient of </a:t>
            </a:r>
            <a:r>
              <a:rPr lang="en-US" altLang="zh-CN" sz="1400" dirty="0" err="1">
                <a:latin typeface="Times New Roman" panose="02020603050405020304" pitchFamily="18" charset="0"/>
                <a:cs typeface="Times New Roman" panose="02020603050405020304" pitchFamily="18" charset="0"/>
              </a:rPr>
              <a:t>nearinc</a:t>
            </a:r>
            <a:r>
              <a:rPr lang="en-US" altLang="zh-CN" sz="1400" dirty="0">
                <a:latin typeface="Times New Roman" panose="02020603050405020304" pitchFamily="18" charset="0"/>
                <a:cs typeface="Times New Roman" panose="02020603050405020304" pitchFamily="18" charset="0"/>
              </a:rPr>
              <a:t> in the DID setting is significant, but might be caused by the surge of big houses, not the dump site.</a:t>
            </a:r>
          </a:p>
          <a:p>
            <a:pPr lvl="1" eaLnBrk="1" hangingPunct="1">
              <a:lnSpc>
                <a:spcPct val="150000"/>
              </a:lnSpc>
            </a:pPr>
            <a:r>
              <a:rPr lang="en-US" altLang="zh-CN" sz="1400" dirty="0">
                <a:latin typeface="Times New Roman" panose="02020603050405020304" pitchFamily="18" charset="0"/>
                <a:cs typeface="Times New Roman" panose="02020603050405020304" pitchFamily="18" charset="0"/>
              </a:rPr>
              <a:t>In the event study, if too many events happened at the same time, the differences are hard to be interpreted by a single event.</a:t>
            </a:r>
          </a:p>
          <a:p>
            <a:pPr lvl="1" eaLnBrk="1" hangingPunct="1">
              <a:lnSpc>
                <a:spcPct val="150000"/>
              </a:lnSpc>
            </a:pPr>
            <a:r>
              <a:rPr lang="en-US" altLang="zh-CN" sz="1400" dirty="0">
                <a:latin typeface="Times New Roman" panose="02020603050405020304" pitchFamily="18" charset="0"/>
                <a:cs typeface="Times New Roman" panose="02020603050405020304" pitchFamily="18" charset="0"/>
              </a:rPr>
              <a:t>The DoD in pooled Cross Section regression requires for similar sample between four groups, but DID only requires for the parallel trend, and it does not requires for the differences between treatment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and control.</a:t>
            </a:r>
          </a:p>
          <a:p>
            <a:pPr lvl="1" eaLnBrk="1" hangingPunct="1">
              <a:lnSpc>
                <a:spcPct val="150000"/>
              </a:lnSpc>
            </a:pPr>
            <a:r>
              <a:rPr lang="en-US" altLang="zh-CN" sz="1400" dirty="0">
                <a:latin typeface="Times New Roman" panose="02020603050405020304" pitchFamily="18" charset="0"/>
                <a:cs typeface="Times New Roman" panose="02020603050405020304" pitchFamily="18" charset="0"/>
              </a:rPr>
              <a:t>In the estimation of policy, the ideal setting is that treatment group and control group</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are the same.</a:t>
            </a:r>
          </a:p>
          <a:p>
            <a:pPr lvl="1" eaLnBrk="1" hangingPunct="1">
              <a:lnSpc>
                <a:spcPct val="150000"/>
              </a:lnSpc>
            </a:pPr>
            <a:r>
              <a:rPr lang="en-US" altLang="zh-CN" sz="1400" dirty="0">
                <a:latin typeface="Times New Roman" panose="02020603050405020304" pitchFamily="18" charset="0"/>
                <a:cs typeface="Times New Roman" panose="02020603050405020304" pitchFamily="18" charset="0"/>
              </a:rPr>
              <a:t>Otherwise, in addition to selecting two groups as close as possible, control variables are needed, that is, adding control variables to the regression. </a:t>
            </a:r>
          </a:p>
          <a:p>
            <a:pPr eaLnBrk="1" hangingPunct="1"/>
            <a:endParaRPr lang="en-US"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22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20</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3 </a:t>
            </a:r>
            <a:r>
              <a:rPr lang="en-US" altLang="zh-CN" dirty="0">
                <a:latin typeface="Times New Roman" panose="02020603050405020304" pitchFamily="18" charset="0"/>
                <a:cs typeface="Times New Roman" panose="02020603050405020304" pitchFamily="18" charset="0"/>
              </a:rPr>
              <a:t>DID - exogenous</a:t>
            </a:r>
            <a:endParaRPr lang="en-US" altLang="zh-CN" sz="2800" spc="-6" dirty="0">
              <a:latin typeface="Times New Roman"/>
              <a:cs typeface="Times New Roman"/>
            </a:endParaRPr>
          </a:p>
        </p:txBody>
      </p:sp>
      <p:sp>
        <p:nvSpPr>
          <p:cNvPr id="10" name="文本框 9">
            <a:extLst>
              <a:ext uri="{FF2B5EF4-FFF2-40B4-BE49-F238E27FC236}">
                <a16:creationId xmlns:a16="http://schemas.microsoft.com/office/drawing/2014/main" id="{CF878B56-F8F4-4DAF-9835-6E48C01AF130}"/>
              </a:ext>
            </a:extLst>
          </p:cNvPr>
          <p:cNvSpPr txBox="1"/>
          <p:nvPr/>
        </p:nvSpPr>
        <p:spPr>
          <a:xfrm>
            <a:off x="533400" y="2168157"/>
            <a:ext cx="8458200" cy="4401205"/>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A natural experiment occurs when some exogenous event—often a change in government policy—changes the environment in which individuals, families, firms, or cities operate.</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In a mouse experiment, the mice have no right to decide which mice participate in the treatment, and therefore satisfying the exogenous requirement. </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In natural experiments, this is not necessarily the case. </a:t>
            </a: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For example, in the evaluation of labor training policies, we can compare the changes in salaries of two groups: one group participates in training, and the other group does not. However, it is not entirely up to the experiment organizer to decide whether to participate in the training or not, and the participants in the experiment have a great right to decide.</a:t>
            </a:r>
          </a:p>
          <a:p>
            <a:pPr marL="742950" lvl="1"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In essence, these two types of people are different, one is willing to participate in training, the other is unwilling. But we can't see these differences and can't control them.</a:t>
            </a:r>
          </a:p>
          <a:p>
            <a:pPr marL="742950" lvl="1"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This is equivalent omitting a factor that affects the value of the dummy variable, leading to endogenous problems.</a:t>
            </a:r>
          </a:p>
          <a:p>
            <a:pPr marL="742950" lvl="1"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Heckman treatment effect model is a model to deal with such problems. It is essentially a instrumental variable regression.</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2671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21</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4 </a:t>
            </a:r>
            <a:r>
              <a:rPr lang="en-US" altLang="zh-CN" dirty="0">
                <a:latin typeface="Times New Roman" panose="02020603050405020304" pitchFamily="18" charset="0"/>
                <a:cs typeface="Times New Roman" panose="02020603050405020304" pitchFamily="18" charset="0"/>
              </a:rPr>
              <a:t>DID - classwork</a:t>
            </a:r>
            <a:endParaRPr lang="en-US" altLang="zh-CN" sz="2800" spc="-6" dirty="0">
              <a:latin typeface="Times New Roman"/>
              <a:cs typeface="Times New Roman"/>
            </a:endParaRPr>
          </a:p>
        </p:txBody>
      </p:sp>
      <p:sp>
        <p:nvSpPr>
          <p:cNvPr id="10" name="文本框 9">
            <a:extLst>
              <a:ext uri="{FF2B5EF4-FFF2-40B4-BE49-F238E27FC236}">
                <a16:creationId xmlns:a16="http://schemas.microsoft.com/office/drawing/2014/main" id="{CF878B56-F8F4-4DAF-9835-6E48C01AF130}"/>
              </a:ext>
            </a:extLst>
          </p:cNvPr>
          <p:cNvSpPr txBox="1"/>
          <p:nvPr/>
        </p:nvSpPr>
        <p:spPr>
          <a:xfrm>
            <a:off x="838200" y="3601571"/>
            <a:ext cx="8458200" cy="523220"/>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rPr>
              <a:t>Discuss examples</a:t>
            </a:r>
            <a:r>
              <a:rPr lang="en-US" altLang="zh-CN" sz="2800">
                <a:latin typeface="Times New Roman" panose="02020603050405020304" pitchFamily="18" charset="0"/>
                <a:cs typeface="Times New Roman" panose="02020603050405020304" pitchFamily="18" charset="0"/>
              </a:rPr>
              <a:t>/events </a:t>
            </a:r>
            <a:r>
              <a:rPr lang="en-US" altLang="zh-CN" sz="2800" dirty="0">
                <a:latin typeface="Times New Roman" panose="02020603050405020304" pitchFamily="18" charset="0"/>
                <a:cs typeface="Times New Roman" panose="02020603050405020304" pitchFamily="18" charset="0"/>
              </a:rPr>
              <a:t>that satisfy the DID setting.</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4727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22</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4 Fixed effect model</a:t>
            </a:r>
          </a:p>
        </p:txBody>
      </p:sp>
      <p:pic>
        <p:nvPicPr>
          <p:cNvPr id="3" name="图片 2">
            <a:extLst>
              <a:ext uri="{FF2B5EF4-FFF2-40B4-BE49-F238E27FC236}">
                <a16:creationId xmlns:a16="http://schemas.microsoft.com/office/drawing/2014/main" id="{BB463DAD-4D3A-49F1-8A72-3D2772E5DE52}"/>
              </a:ext>
            </a:extLst>
          </p:cNvPr>
          <p:cNvPicPr>
            <a:picLocks noChangeAspect="1"/>
          </p:cNvPicPr>
          <p:nvPr/>
        </p:nvPicPr>
        <p:blipFill>
          <a:blip r:embed="rId3"/>
          <a:stretch>
            <a:fillRect/>
          </a:stretch>
        </p:blipFill>
        <p:spPr>
          <a:xfrm>
            <a:off x="579620" y="2453481"/>
            <a:ext cx="7937773" cy="2819400"/>
          </a:xfrm>
          <a:prstGeom prst="rect">
            <a:avLst/>
          </a:prstGeom>
        </p:spPr>
      </p:pic>
      <p:sp>
        <p:nvSpPr>
          <p:cNvPr id="11" name="文本框 10">
            <a:extLst>
              <a:ext uri="{FF2B5EF4-FFF2-40B4-BE49-F238E27FC236}">
                <a16:creationId xmlns:a16="http://schemas.microsoft.com/office/drawing/2014/main" id="{975269AF-1362-421F-B974-27E26FACB0CB}"/>
              </a:ext>
            </a:extLst>
          </p:cNvPr>
          <p:cNvSpPr txBox="1"/>
          <p:nvPr/>
        </p:nvSpPr>
        <p:spPr>
          <a:xfrm>
            <a:off x="601392" y="5956300"/>
            <a:ext cx="7086600" cy="276999"/>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Fixed effects model. (2022, August 8). In </a:t>
            </a:r>
            <a:r>
              <a:rPr lang="en-US" altLang="zh-CN" sz="1200" i="1" dirty="0">
                <a:latin typeface="Times New Roman" panose="02020603050405020304" pitchFamily="18" charset="0"/>
                <a:cs typeface="Times New Roman" panose="02020603050405020304" pitchFamily="18" charset="0"/>
              </a:rPr>
              <a:t>Wikipedia</a:t>
            </a:r>
            <a:r>
              <a:rPr lang="en-US" altLang="zh-CN" sz="1200" dirty="0">
                <a:latin typeface="Times New Roman" panose="02020603050405020304" pitchFamily="18" charset="0"/>
                <a:cs typeface="Times New Roman" panose="02020603050405020304" pitchFamily="18" charset="0"/>
              </a:rPr>
              <a:t>. https://en.wikipedia.org/wiki/Fixed_effects_model</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620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23</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4 Fixed effect model</a:t>
            </a:r>
          </a:p>
        </p:txBody>
      </p:sp>
      <p:sp>
        <p:nvSpPr>
          <p:cNvPr id="11" name="文本框 10">
            <a:extLst>
              <a:ext uri="{FF2B5EF4-FFF2-40B4-BE49-F238E27FC236}">
                <a16:creationId xmlns:a16="http://schemas.microsoft.com/office/drawing/2014/main" id="{975269AF-1362-421F-B974-27E26FACB0CB}"/>
              </a:ext>
            </a:extLst>
          </p:cNvPr>
          <p:cNvSpPr txBox="1"/>
          <p:nvPr/>
        </p:nvSpPr>
        <p:spPr>
          <a:xfrm>
            <a:off x="601392" y="5956300"/>
            <a:ext cx="7086600" cy="276999"/>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Fixed effects model. (2022, August 8). In </a:t>
            </a:r>
            <a:r>
              <a:rPr lang="en-US" altLang="zh-CN" sz="1200" i="1" dirty="0">
                <a:latin typeface="Times New Roman" panose="02020603050405020304" pitchFamily="18" charset="0"/>
                <a:cs typeface="Times New Roman" panose="02020603050405020304" pitchFamily="18" charset="0"/>
              </a:rPr>
              <a:t>Wikipedia</a:t>
            </a:r>
            <a:r>
              <a:rPr lang="en-US" altLang="zh-CN" sz="1200" dirty="0">
                <a:latin typeface="Times New Roman" panose="02020603050405020304" pitchFamily="18" charset="0"/>
                <a:cs typeface="Times New Roman" panose="02020603050405020304" pitchFamily="18" charset="0"/>
              </a:rPr>
              <a:t>. https://en.wikipedia.org/wiki/Fixed_effects_model</a:t>
            </a:r>
            <a:endParaRPr lang="zh-CN" altLang="en-US" sz="12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75C89E75-A4E6-4864-BF7A-2FF7959B2D60}"/>
              </a:ext>
            </a:extLst>
          </p:cNvPr>
          <p:cNvPicPr>
            <a:picLocks noChangeAspect="1"/>
          </p:cNvPicPr>
          <p:nvPr/>
        </p:nvPicPr>
        <p:blipFill>
          <a:blip r:embed="rId3"/>
          <a:stretch>
            <a:fillRect/>
          </a:stretch>
        </p:blipFill>
        <p:spPr>
          <a:xfrm>
            <a:off x="609600" y="2438400"/>
            <a:ext cx="7924800" cy="2054578"/>
          </a:xfrm>
          <a:prstGeom prst="rect">
            <a:avLst/>
          </a:prstGeom>
        </p:spPr>
      </p:pic>
    </p:spTree>
    <p:extLst>
      <p:ext uri="{BB962C8B-B14F-4D97-AF65-F5344CB8AC3E}">
        <p14:creationId xmlns:p14="http://schemas.microsoft.com/office/powerpoint/2010/main" val="1526091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24</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4 Fixed effect model</a:t>
            </a:r>
          </a:p>
        </p:txBody>
      </p:sp>
      <p:sp>
        <p:nvSpPr>
          <p:cNvPr id="11" name="文本框 10">
            <a:extLst>
              <a:ext uri="{FF2B5EF4-FFF2-40B4-BE49-F238E27FC236}">
                <a16:creationId xmlns:a16="http://schemas.microsoft.com/office/drawing/2014/main" id="{975269AF-1362-421F-B974-27E26FACB0CB}"/>
              </a:ext>
            </a:extLst>
          </p:cNvPr>
          <p:cNvSpPr txBox="1"/>
          <p:nvPr/>
        </p:nvSpPr>
        <p:spPr>
          <a:xfrm>
            <a:off x="601392" y="5956300"/>
            <a:ext cx="7086600" cy="276999"/>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Fixed effects model. (2022, August 8). In </a:t>
            </a:r>
            <a:r>
              <a:rPr lang="en-US" altLang="zh-CN" sz="1200" i="1" dirty="0">
                <a:latin typeface="Times New Roman" panose="02020603050405020304" pitchFamily="18" charset="0"/>
                <a:cs typeface="Times New Roman" panose="02020603050405020304" pitchFamily="18" charset="0"/>
              </a:rPr>
              <a:t>Wikipedia</a:t>
            </a:r>
            <a:r>
              <a:rPr lang="en-US" altLang="zh-CN" sz="1200" dirty="0">
                <a:latin typeface="Times New Roman" panose="02020603050405020304" pitchFamily="18" charset="0"/>
                <a:cs typeface="Times New Roman" panose="02020603050405020304" pitchFamily="18" charset="0"/>
              </a:rPr>
              <a:t>. https://en.wikipedia.org/wiki/Fixed_effects_model</a:t>
            </a:r>
            <a:endParaRPr lang="zh-CN" altLang="en-US" sz="12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C34DADBB-D75C-4A4A-B6D9-C20EB845BC66}"/>
              </a:ext>
            </a:extLst>
          </p:cNvPr>
          <p:cNvPicPr>
            <a:picLocks noChangeAspect="1"/>
          </p:cNvPicPr>
          <p:nvPr/>
        </p:nvPicPr>
        <p:blipFill>
          <a:blip r:embed="rId3"/>
          <a:stretch>
            <a:fillRect/>
          </a:stretch>
        </p:blipFill>
        <p:spPr>
          <a:xfrm>
            <a:off x="457200" y="2209800"/>
            <a:ext cx="7848600" cy="1828600"/>
          </a:xfrm>
          <a:prstGeom prst="rect">
            <a:avLst/>
          </a:prstGeom>
        </p:spPr>
      </p:pic>
      <p:pic>
        <p:nvPicPr>
          <p:cNvPr id="8" name="图片 7">
            <a:extLst>
              <a:ext uri="{FF2B5EF4-FFF2-40B4-BE49-F238E27FC236}">
                <a16:creationId xmlns:a16="http://schemas.microsoft.com/office/drawing/2014/main" id="{DFCADBE2-24D3-435C-8017-5640C05BA385}"/>
              </a:ext>
            </a:extLst>
          </p:cNvPr>
          <p:cNvPicPr>
            <a:picLocks noChangeAspect="1"/>
          </p:cNvPicPr>
          <p:nvPr/>
        </p:nvPicPr>
        <p:blipFill>
          <a:blip r:embed="rId4"/>
          <a:stretch>
            <a:fillRect/>
          </a:stretch>
        </p:blipFill>
        <p:spPr>
          <a:xfrm>
            <a:off x="304800" y="4343400"/>
            <a:ext cx="8077200" cy="1003799"/>
          </a:xfrm>
          <a:prstGeom prst="rect">
            <a:avLst/>
          </a:prstGeom>
        </p:spPr>
      </p:pic>
    </p:spTree>
    <p:extLst>
      <p:ext uri="{BB962C8B-B14F-4D97-AF65-F5344CB8AC3E}">
        <p14:creationId xmlns:p14="http://schemas.microsoft.com/office/powerpoint/2010/main" val="4194900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25</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4 Fixed effect model</a:t>
            </a:r>
          </a:p>
        </p:txBody>
      </p:sp>
      <p:pic>
        <p:nvPicPr>
          <p:cNvPr id="6" name="Picture 3">
            <a:extLst>
              <a:ext uri="{FF2B5EF4-FFF2-40B4-BE49-F238E27FC236}">
                <a16:creationId xmlns:a16="http://schemas.microsoft.com/office/drawing/2014/main" id="{E31E2DD2-FA63-4042-94A5-A741A7B8BA88}"/>
              </a:ext>
            </a:extLst>
          </p:cNvPr>
          <p:cNvPicPr>
            <a:picLocks noChangeAspect="1" noChangeArrowheads="1"/>
          </p:cNvPicPr>
          <p:nvPr/>
        </p:nvPicPr>
        <p:blipFill rotWithShape="1">
          <a:blip r:embed="rId3"/>
          <a:srcRect l="43495"/>
          <a:stretch/>
        </p:blipFill>
        <p:spPr bwMode="auto">
          <a:xfrm>
            <a:off x="3581400" y="2164763"/>
            <a:ext cx="2827660" cy="428628"/>
          </a:xfrm>
          <a:prstGeom prst="rect">
            <a:avLst/>
          </a:prstGeom>
          <a:noFill/>
          <a:ln w="9525">
            <a:noFill/>
            <a:miter lim="800000"/>
            <a:headEnd/>
            <a:tailEnd/>
          </a:ln>
          <a:effectLst/>
        </p:spPr>
      </p:pic>
      <p:sp>
        <p:nvSpPr>
          <p:cNvPr id="2" name="文本框 1">
            <a:extLst>
              <a:ext uri="{FF2B5EF4-FFF2-40B4-BE49-F238E27FC236}">
                <a16:creationId xmlns:a16="http://schemas.microsoft.com/office/drawing/2014/main" id="{5C2966A8-5EAC-4747-9796-0F0E7DD56591}"/>
              </a:ext>
            </a:extLst>
          </p:cNvPr>
          <p:cNvSpPr txBox="1"/>
          <p:nvPr/>
        </p:nvSpPr>
        <p:spPr>
          <a:xfrm>
            <a:off x="895087" y="2254837"/>
            <a:ext cx="3573192" cy="338554"/>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For fixed effect model</a:t>
            </a:r>
            <a:endParaRPr lang="zh-CN" altLang="en-US" sz="16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5F7868AA-279B-44AC-9AB4-2DFB780223A8}"/>
              </a:ext>
            </a:extLst>
          </p:cNvPr>
          <p:cNvSpPr txBox="1"/>
          <p:nvPr/>
        </p:nvSpPr>
        <p:spPr>
          <a:xfrm>
            <a:off x="891224" y="2683465"/>
            <a:ext cx="6957376" cy="584775"/>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It can be rewritten                                                                       or</a:t>
            </a: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This is the between effect model, which captures the changes between groups</a:t>
            </a:r>
            <a:endParaRPr lang="zh-CN" altLang="en-US" sz="1600" dirty="0">
              <a:latin typeface="Times New Roman" panose="02020603050405020304" pitchFamily="18" charset="0"/>
              <a:cs typeface="Times New Roman" panose="02020603050405020304" pitchFamily="18" charset="0"/>
            </a:endParaRPr>
          </a:p>
        </p:txBody>
      </p:sp>
      <p:pic>
        <p:nvPicPr>
          <p:cNvPr id="9" name="Picture 5">
            <a:extLst>
              <a:ext uri="{FF2B5EF4-FFF2-40B4-BE49-F238E27FC236}">
                <a16:creationId xmlns:a16="http://schemas.microsoft.com/office/drawing/2014/main" id="{1DDBDD3C-0076-4484-B86B-BFC179FE4587}"/>
              </a:ext>
            </a:extLst>
          </p:cNvPr>
          <p:cNvPicPr>
            <a:picLocks noChangeAspect="1" noChangeArrowheads="1"/>
          </p:cNvPicPr>
          <p:nvPr/>
        </p:nvPicPr>
        <p:blipFill rotWithShape="1">
          <a:blip r:embed="rId4"/>
          <a:srcRect l="19262" t="45552" r="51844"/>
          <a:stretch/>
        </p:blipFill>
        <p:spPr bwMode="auto">
          <a:xfrm>
            <a:off x="6629400" y="2683465"/>
            <a:ext cx="1371600" cy="350071"/>
          </a:xfrm>
          <a:prstGeom prst="rect">
            <a:avLst/>
          </a:prstGeom>
          <a:noFill/>
          <a:ln w="9525">
            <a:noFill/>
            <a:miter lim="800000"/>
            <a:headEnd/>
            <a:tailEnd/>
          </a:ln>
          <a:effectLst/>
        </p:spPr>
      </p:pic>
      <p:pic>
        <p:nvPicPr>
          <p:cNvPr id="10" name="Picture 5">
            <a:extLst>
              <a:ext uri="{FF2B5EF4-FFF2-40B4-BE49-F238E27FC236}">
                <a16:creationId xmlns:a16="http://schemas.microsoft.com/office/drawing/2014/main" id="{D0A97686-6580-45F0-B391-C0A34C7E3BDF}"/>
              </a:ext>
            </a:extLst>
          </p:cNvPr>
          <p:cNvPicPr>
            <a:picLocks noChangeAspect="1" noChangeArrowheads="1"/>
          </p:cNvPicPr>
          <p:nvPr/>
        </p:nvPicPr>
        <p:blipFill rotWithShape="1">
          <a:blip r:embed="rId4"/>
          <a:srcRect l="43216" b="52620"/>
          <a:stretch/>
        </p:blipFill>
        <p:spPr bwMode="auto">
          <a:xfrm>
            <a:off x="3549094" y="2688055"/>
            <a:ext cx="2695575" cy="304626"/>
          </a:xfrm>
          <a:prstGeom prst="rect">
            <a:avLst/>
          </a:prstGeom>
          <a:noFill/>
          <a:ln w="9525">
            <a:noFill/>
            <a:miter lim="800000"/>
            <a:headEnd/>
            <a:tailEnd/>
          </a:ln>
          <a:effectLst/>
        </p:spPr>
      </p:pic>
      <p:pic>
        <p:nvPicPr>
          <p:cNvPr id="12" name="Picture 6">
            <a:extLst>
              <a:ext uri="{FF2B5EF4-FFF2-40B4-BE49-F238E27FC236}">
                <a16:creationId xmlns:a16="http://schemas.microsoft.com/office/drawing/2014/main" id="{8C8EB090-EA73-4DF4-9CB3-EE8C7E537D9B}"/>
              </a:ext>
            </a:extLst>
          </p:cNvPr>
          <p:cNvPicPr>
            <a:picLocks noChangeAspect="1" noChangeArrowheads="1"/>
          </p:cNvPicPr>
          <p:nvPr/>
        </p:nvPicPr>
        <p:blipFill rotWithShape="1">
          <a:blip r:embed="rId5"/>
          <a:srcRect l="8002" t="4835" b="46696"/>
          <a:stretch/>
        </p:blipFill>
        <p:spPr bwMode="auto">
          <a:xfrm>
            <a:off x="1070495" y="3312762"/>
            <a:ext cx="5338565" cy="276999"/>
          </a:xfrm>
          <a:prstGeom prst="rect">
            <a:avLst/>
          </a:prstGeom>
          <a:noFill/>
          <a:ln w="9525">
            <a:noFill/>
            <a:miter lim="800000"/>
            <a:headEnd/>
            <a:tailEnd/>
          </a:ln>
          <a:effectLst/>
        </p:spPr>
      </p:pic>
      <p:sp>
        <p:nvSpPr>
          <p:cNvPr id="13" name="文本框 12">
            <a:extLst>
              <a:ext uri="{FF2B5EF4-FFF2-40B4-BE49-F238E27FC236}">
                <a16:creationId xmlns:a16="http://schemas.microsoft.com/office/drawing/2014/main" id="{3A4DEEAA-366F-434E-ACB9-228963833E62}"/>
              </a:ext>
            </a:extLst>
          </p:cNvPr>
          <p:cNvSpPr txBox="1"/>
          <p:nvPr/>
        </p:nvSpPr>
        <p:spPr>
          <a:xfrm>
            <a:off x="891224" y="3663529"/>
            <a:ext cx="7414576" cy="830997"/>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The model (3) is the within effect model, which captures the changes within groups.</a:t>
            </a: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The beta in model 1 is equal to the beta in model 3.</a:t>
            </a:r>
          </a:p>
          <a:p>
            <a:pPr marL="285750" indent="-285750">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Usually, R2=SSE/SST</a:t>
            </a:r>
            <a:r>
              <a:rPr lang="zh-CN" altLang="en-US" sz="1600" dirty="0">
                <a:latin typeface="Times New Roman" panose="02020603050405020304" pitchFamily="18" charset="0"/>
                <a:cs typeface="Times New Roman" panose="02020603050405020304" pitchFamily="18" charset="0"/>
              </a:rPr>
              <a:t>。</a:t>
            </a:r>
          </a:p>
        </p:txBody>
      </p:sp>
      <p:pic>
        <p:nvPicPr>
          <p:cNvPr id="16" name="Picture 8">
            <a:extLst>
              <a:ext uri="{FF2B5EF4-FFF2-40B4-BE49-F238E27FC236}">
                <a16:creationId xmlns:a16="http://schemas.microsoft.com/office/drawing/2014/main" id="{C5B0D628-D949-4353-8647-91B11A43406C}"/>
              </a:ext>
            </a:extLst>
          </p:cNvPr>
          <p:cNvPicPr>
            <a:picLocks noChangeAspect="1" noChangeArrowheads="1"/>
          </p:cNvPicPr>
          <p:nvPr/>
        </p:nvPicPr>
        <p:blipFill>
          <a:blip r:embed="rId6"/>
          <a:srcRect/>
          <a:stretch>
            <a:fillRect/>
          </a:stretch>
        </p:blipFill>
        <p:spPr bwMode="auto">
          <a:xfrm>
            <a:off x="947057" y="4606083"/>
            <a:ext cx="6381750" cy="552450"/>
          </a:xfrm>
          <a:prstGeom prst="rect">
            <a:avLst/>
          </a:prstGeom>
          <a:noFill/>
          <a:ln w="9525">
            <a:noFill/>
            <a:miter lim="800000"/>
            <a:headEnd/>
            <a:tailEnd/>
          </a:ln>
          <a:effectLst/>
        </p:spPr>
      </p:pic>
      <p:pic>
        <p:nvPicPr>
          <p:cNvPr id="17" name="Picture 9">
            <a:extLst>
              <a:ext uri="{FF2B5EF4-FFF2-40B4-BE49-F238E27FC236}">
                <a16:creationId xmlns:a16="http://schemas.microsoft.com/office/drawing/2014/main" id="{BD024702-6961-4C0F-A82F-A6C5C00EF0CD}"/>
              </a:ext>
            </a:extLst>
          </p:cNvPr>
          <p:cNvPicPr>
            <a:picLocks noChangeAspect="1" noChangeArrowheads="1"/>
          </p:cNvPicPr>
          <p:nvPr/>
        </p:nvPicPr>
        <p:blipFill>
          <a:blip r:embed="rId7"/>
          <a:srcRect/>
          <a:stretch>
            <a:fillRect/>
          </a:stretch>
        </p:blipFill>
        <p:spPr bwMode="auto">
          <a:xfrm>
            <a:off x="914400" y="5282967"/>
            <a:ext cx="6488939" cy="527715"/>
          </a:xfrm>
          <a:prstGeom prst="rect">
            <a:avLst/>
          </a:prstGeom>
          <a:noFill/>
          <a:ln w="9525">
            <a:noFill/>
            <a:miter lim="800000"/>
            <a:headEnd/>
            <a:tailEnd/>
          </a:ln>
          <a:effectLst/>
        </p:spPr>
      </p:pic>
      <p:sp>
        <p:nvSpPr>
          <p:cNvPr id="19" name="文本框 18">
            <a:extLst>
              <a:ext uri="{FF2B5EF4-FFF2-40B4-BE49-F238E27FC236}">
                <a16:creationId xmlns:a16="http://schemas.microsoft.com/office/drawing/2014/main" id="{1975E471-843E-41CD-A000-AC4F7CB5A87D}"/>
              </a:ext>
            </a:extLst>
          </p:cNvPr>
          <p:cNvSpPr txBox="1"/>
          <p:nvPr/>
        </p:nvSpPr>
        <p:spPr>
          <a:xfrm>
            <a:off x="915453" y="5935116"/>
            <a:ext cx="6486832" cy="313932"/>
          </a:xfrm>
          <a:prstGeom prst="rect">
            <a:avLst/>
          </a:prstGeom>
          <a:noFill/>
        </p:spPr>
        <p:txBody>
          <a:bodyPr wrap="square">
            <a:spAutoFit/>
          </a:bodyPr>
          <a:lstStyle/>
          <a:p>
            <a:pPr marL="285750" indent="-285750">
              <a:lnSpc>
                <a:spcPct val="9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The R2 in model (3) is the within effect R2</a:t>
            </a:r>
            <a:r>
              <a:rPr lang="zh-CN" alt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60413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26</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4 Fixed effect model</a:t>
            </a:r>
          </a:p>
        </p:txBody>
      </p:sp>
      <p:sp>
        <p:nvSpPr>
          <p:cNvPr id="6" name="内容占位符 2">
            <a:extLst>
              <a:ext uri="{FF2B5EF4-FFF2-40B4-BE49-F238E27FC236}">
                <a16:creationId xmlns:a16="http://schemas.microsoft.com/office/drawing/2014/main" id="{69943F32-4BCC-40FC-841C-9AA169774F4B}"/>
              </a:ext>
            </a:extLst>
          </p:cNvPr>
          <p:cNvSpPr>
            <a:spLocks noGrp="1"/>
          </p:cNvSpPr>
          <p:nvPr>
            <p:ph idx="1"/>
          </p:nvPr>
        </p:nvSpPr>
        <p:spPr>
          <a:xfrm>
            <a:off x="838200" y="2057400"/>
            <a:ext cx="8229600" cy="4038600"/>
          </a:xfrm>
        </p:spPr>
        <p:txBody>
          <a:bodyPr/>
          <a:lstStyle/>
          <a:p>
            <a:pPr>
              <a:lnSpc>
                <a:spcPct val="150000"/>
              </a:lnSpc>
            </a:pPr>
            <a:r>
              <a:rPr lang="en-US" altLang="zh-CN" sz="1600" dirty="0">
                <a:latin typeface="Times New Roman" panose="02020603050405020304" pitchFamily="18" charset="0"/>
                <a:cs typeface="Times New Roman" panose="02020603050405020304" pitchFamily="18" charset="0"/>
              </a:rPr>
              <a:t>Two-way fixed effect model</a:t>
            </a:r>
          </a:p>
          <a:p>
            <a:pPr lvl="1">
              <a:lnSpc>
                <a:spcPct val="150000"/>
              </a:lnSpc>
            </a:pPr>
            <a:r>
              <a:rPr lang="en-US" altLang="zh-CN" dirty="0">
                <a:latin typeface="Times New Roman" panose="02020603050405020304" pitchFamily="18" charset="0"/>
                <a:cs typeface="Times New Roman" panose="02020603050405020304" pitchFamily="18" charset="0"/>
              </a:rPr>
              <a:t>In most cases, we need to control for the time fixed effect.</a:t>
            </a:r>
          </a:p>
          <a:p>
            <a:pPr lvl="1">
              <a:lnSpc>
                <a:spcPct val="150000"/>
              </a:lnSpc>
            </a:pPr>
            <a:r>
              <a:rPr lang="en-US" altLang="zh-CN" dirty="0">
                <a:latin typeface="Times New Roman" panose="02020603050405020304" pitchFamily="18" charset="0"/>
                <a:cs typeface="Times New Roman" panose="02020603050405020304" pitchFamily="18" charset="0"/>
              </a:rPr>
              <a:t>This is called two-way fixed effect model. </a:t>
            </a:r>
          </a:p>
          <a:p>
            <a:pPr>
              <a:lnSpc>
                <a:spcPct val="150000"/>
              </a:lnSpc>
            </a:pP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en-US" altLang="zh-CN" sz="1600" dirty="0">
                <a:latin typeface="Times New Roman" panose="02020603050405020304" pitchFamily="18" charset="0"/>
                <a:cs typeface="Times New Roman" panose="02020603050405020304" pitchFamily="18" charset="0"/>
              </a:rPr>
              <a:t>DID in Panel data.</a:t>
            </a:r>
          </a:p>
          <a:p>
            <a:pPr lvl="1">
              <a:lnSpc>
                <a:spcPct val="150000"/>
              </a:lnSpc>
            </a:pPr>
            <a:r>
              <a:rPr lang="en-US" altLang="zh-CN" sz="1400" dirty="0">
                <a:latin typeface="Times New Roman" panose="02020603050405020304" pitchFamily="18" charset="0"/>
                <a:cs typeface="Times New Roman" panose="02020603050405020304" pitchFamily="18" charset="0"/>
              </a:rPr>
              <a:t>In panel data (fixed effect model), if it is the two-way fixed effect (time and individual), the interaction term of dummy variables is equivalent to DID.</a:t>
            </a:r>
          </a:p>
          <a:p>
            <a:pPr lvl="1">
              <a:lnSpc>
                <a:spcPct val="150000"/>
              </a:lnSpc>
            </a:pPr>
            <a:r>
              <a:rPr lang="en-US" altLang="zh-CN" sz="1400" dirty="0">
                <a:latin typeface="Times New Roman" panose="02020603050405020304" pitchFamily="18" charset="0"/>
                <a:cs typeface="Times New Roman" panose="02020603050405020304" pitchFamily="18" charset="0"/>
              </a:rPr>
              <a:t>Note: if the events happened in multiple times, the above statement is half true, the details will be discussed in the postgraduate courses.</a:t>
            </a:r>
            <a:endParaRPr lang="en-US" altLang="zh-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82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27</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4 Fixed effect model</a:t>
            </a:r>
          </a:p>
        </p:txBody>
      </p:sp>
      <p:sp>
        <p:nvSpPr>
          <p:cNvPr id="11" name="文本框 10">
            <a:extLst>
              <a:ext uri="{FF2B5EF4-FFF2-40B4-BE49-F238E27FC236}">
                <a16:creationId xmlns:a16="http://schemas.microsoft.com/office/drawing/2014/main" id="{975269AF-1362-421F-B974-27E26FACB0CB}"/>
              </a:ext>
            </a:extLst>
          </p:cNvPr>
          <p:cNvSpPr txBox="1"/>
          <p:nvPr/>
        </p:nvSpPr>
        <p:spPr>
          <a:xfrm>
            <a:off x="1066800" y="6163395"/>
            <a:ext cx="1447800" cy="276999"/>
          </a:xfrm>
          <a:prstGeom prst="rect">
            <a:avLst/>
          </a:prstGeom>
          <a:noFill/>
        </p:spPr>
        <p:txBody>
          <a:bodyPr wrap="square">
            <a:spAutoFit/>
          </a:bodyPr>
          <a:lstStyle/>
          <a:p>
            <a:r>
              <a:rPr lang="zh-CN" altLang="en-US" sz="1200" dirty="0">
                <a:latin typeface="Times New Roman" panose="02020603050405020304" pitchFamily="18" charset="0"/>
                <a:cs typeface="Times New Roman" panose="02020603050405020304" pitchFamily="18" charset="0"/>
              </a:rPr>
              <a:t>连玉君 </a:t>
            </a:r>
            <a:r>
              <a:rPr lang="en-US" altLang="zh-CN" sz="1200" dirty="0" err="1">
                <a:latin typeface="Times New Roman" panose="02020603050405020304" pitchFamily="18" charset="0"/>
                <a:cs typeface="Times New Roman" panose="02020603050405020304" pitchFamily="18" charset="0"/>
              </a:rPr>
              <a:t>stata</a:t>
            </a:r>
            <a:r>
              <a:rPr lang="zh-CN" altLang="en-US" sz="1200" dirty="0">
                <a:latin typeface="Times New Roman" panose="02020603050405020304" pitchFamily="18" charset="0"/>
                <a:cs typeface="Times New Roman" panose="02020603050405020304" pitchFamily="18" charset="0"/>
              </a:rPr>
              <a:t>讲义</a:t>
            </a:r>
          </a:p>
        </p:txBody>
      </p:sp>
      <p:pic>
        <p:nvPicPr>
          <p:cNvPr id="14" name="图片 13">
            <a:extLst>
              <a:ext uri="{FF2B5EF4-FFF2-40B4-BE49-F238E27FC236}">
                <a16:creationId xmlns:a16="http://schemas.microsoft.com/office/drawing/2014/main" id="{E5773AA0-A1FC-40F3-A417-9368AFEE8714}"/>
              </a:ext>
            </a:extLst>
          </p:cNvPr>
          <p:cNvPicPr>
            <a:picLocks noChangeAspect="1"/>
          </p:cNvPicPr>
          <p:nvPr/>
        </p:nvPicPr>
        <p:blipFill>
          <a:blip r:embed="rId3"/>
          <a:stretch>
            <a:fillRect/>
          </a:stretch>
        </p:blipFill>
        <p:spPr>
          <a:xfrm>
            <a:off x="228600" y="2739286"/>
            <a:ext cx="4191000" cy="2539890"/>
          </a:xfrm>
          <a:prstGeom prst="rect">
            <a:avLst/>
          </a:prstGeom>
        </p:spPr>
      </p:pic>
      <p:pic>
        <p:nvPicPr>
          <p:cNvPr id="16" name="图片 15">
            <a:extLst>
              <a:ext uri="{FF2B5EF4-FFF2-40B4-BE49-F238E27FC236}">
                <a16:creationId xmlns:a16="http://schemas.microsoft.com/office/drawing/2014/main" id="{895922A5-6E84-4053-973B-38ECB9B2062B}"/>
              </a:ext>
            </a:extLst>
          </p:cNvPr>
          <p:cNvPicPr>
            <a:picLocks noChangeAspect="1"/>
          </p:cNvPicPr>
          <p:nvPr/>
        </p:nvPicPr>
        <p:blipFill>
          <a:blip r:embed="rId4"/>
          <a:stretch>
            <a:fillRect/>
          </a:stretch>
        </p:blipFill>
        <p:spPr>
          <a:xfrm>
            <a:off x="4572000" y="2790031"/>
            <a:ext cx="4129602" cy="2438400"/>
          </a:xfrm>
          <a:prstGeom prst="rect">
            <a:avLst/>
          </a:prstGeom>
        </p:spPr>
      </p:pic>
    </p:spTree>
    <p:extLst>
      <p:ext uri="{BB962C8B-B14F-4D97-AF65-F5344CB8AC3E}">
        <p14:creationId xmlns:p14="http://schemas.microsoft.com/office/powerpoint/2010/main" val="4487648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28</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4 Fixed effect model</a:t>
            </a:r>
          </a:p>
        </p:txBody>
      </p:sp>
      <p:sp>
        <p:nvSpPr>
          <p:cNvPr id="11" name="文本框 10">
            <a:extLst>
              <a:ext uri="{FF2B5EF4-FFF2-40B4-BE49-F238E27FC236}">
                <a16:creationId xmlns:a16="http://schemas.microsoft.com/office/drawing/2014/main" id="{975269AF-1362-421F-B974-27E26FACB0CB}"/>
              </a:ext>
            </a:extLst>
          </p:cNvPr>
          <p:cNvSpPr txBox="1"/>
          <p:nvPr/>
        </p:nvSpPr>
        <p:spPr>
          <a:xfrm>
            <a:off x="1066800" y="6163395"/>
            <a:ext cx="1752600" cy="276999"/>
          </a:xfrm>
          <a:prstGeom prst="rect">
            <a:avLst/>
          </a:prstGeom>
          <a:noFill/>
        </p:spPr>
        <p:txBody>
          <a:bodyPr wrap="square">
            <a:spAutoFit/>
          </a:bodyPr>
          <a:lstStyle/>
          <a:p>
            <a:r>
              <a:rPr lang="zh-CN" altLang="en-US" sz="1200" dirty="0">
                <a:latin typeface="Times New Roman" panose="02020603050405020304" pitchFamily="18" charset="0"/>
                <a:cs typeface="Times New Roman" panose="02020603050405020304" pitchFamily="18" charset="0"/>
              </a:rPr>
              <a:t>连玉君君 </a:t>
            </a:r>
            <a:r>
              <a:rPr lang="en-US" altLang="zh-CN" sz="1200" dirty="0" err="1">
                <a:latin typeface="Times New Roman" panose="02020603050405020304" pitchFamily="18" charset="0"/>
                <a:cs typeface="Times New Roman" panose="02020603050405020304" pitchFamily="18" charset="0"/>
              </a:rPr>
              <a:t>stata</a:t>
            </a:r>
            <a:r>
              <a:rPr lang="zh-CN" altLang="en-US" sz="1200" dirty="0">
                <a:latin typeface="Times New Roman" panose="02020603050405020304" pitchFamily="18" charset="0"/>
                <a:cs typeface="Times New Roman" panose="02020603050405020304" pitchFamily="18" charset="0"/>
              </a:rPr>
              <a:t>讲义</a:t>
            </a:r>
          </a:p>
        </p:txBody>
      </p:sp>
      <p:pic>
        <p:nvPicPr>
          <p:cNvPr id="3" name="图片 2">
            <a:extLst>
              <a:ext uri="{FF2B5EF4-FFF2-40B4-BE49-F238E27FC236}">
                <a16:creationId xmlns:a16="http://schemas.microsoft.com/office/drawing/2014/main" id="{8A451933-E82C-400D-B6B0-27B4EDF3EC6A}"/>
              </a:ext>
            </a:extLst>
          </p:cNvPr>
          <p:cNvPicPr>
            <a:picLocks noChangeAspect="1"/>
          </p:cNvPicPr>
          <p:nvPr/>
        </p:nvPicPr>
        <p:blipFill>
          <a:blip r:embed="rId3"/>
          <a:stretch>
            <a:fillRect/>
          </a:stretch>
        </p:blipFill>
        <p:spPr>
          <a:xfrm>
            <a:off x="1600200" y="2209800"/>
            <a:ext cx="5691648" cy="3574033"/>
          </a:xfrm>
          <a:prstGeom prst="rect">
            <a:avLst/>
          </a:prstGeom>
        </p:spPr>
      </p:pic>
    </p:spTree>
    <p:extLst>
      <p:ext uri="{BB962C8B-B14F-4D97-AF65-F5344CB8AC3E}">
        <p14:creationId xmlns:p14="http://schemas.microsoft.com/office/powerpoint/2010/main" val="2627114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 </a:t>
            </a:r>
            <a:r>
              <a:rPr lang="en-US" altLang="zh-CN" dirty="0">
                <a:latin typeface="Times New Roman" panose="02020603050405020304" pitchFamily="18" charset="0"/>
                <a:cs typeface="Times New Roman" panose="02020603050405020304" pitchFamily="18" charset="0"/>
              </a:rPr>
              <a:t>Introduction: Data Structure</a:t>
            </a:r>
            <a:endParaRPr lang="en-US" altLang="zh-CN" sz="2800" spc="-6" dirty="0">
              <a:latin typeface="Times New Roman"/>
              <a:cs typeface="Times New Roman"/>
            </a:endParaRPr>
          </a:p>
        </p:txBody>
      </p:sp>
      <p:sp>
        <p:nvSpPr>
          <p:cNvPr id="3" name="文本框 2">
            <a:extLst>
              <a:ext uri="{FF2B5EF4-FFF2-40B4-BE49-F238E27FC236}">
                <a16:creationId xmlns:a16="http://schemas.microsoft.com/office/drawing/2014/main" id="{7D37B2FD-6EAE-400C-BAB2-D353E4FB77F5}"/>
              </a:ext>
            </a:extLst>
          </p:cNvPr>
          <p:cNvSpPr txBox="1"/>
          <p:nvPr/>
        </p:nvSpPr>
        <p:spPr>
          <a:xfrm>
            <a:off x="449468" y="2039480"/>
            <a:ext cx="8153400" cy="480131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Cross-sectional data (</a:t>
            </a:r>
            <a:r>
              <a:rPr lang="zh-CN" altLang="en-US" dirty="0">
                <a:latin typeface="Times New Roman" panose="02020603050405020304" pitchFamily="18" charset="0"/>
                <a:cs typeface="Times New Roman" panose="02020603050405020304" pitchFamily="18" charset="0"/>
              </a:rPr>
              <a:t>截面数据</a:t>
            </a:r>
            <a:r>
              <a:rPr lang="en-US" altLang="zh-CN" dirty="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Cross-sectional data, or a cross section of a study population, in statistics and econometrics, is a type of data collected by observing many subjects (such as individuals, firms, countries, or regions) at the one point or period of time. The analysis might also have no regard to differences in time. Analysis of cross-sectional data usually consists of comparing the differences among selected subjects.</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For example, if we want to measure current obesity levels in a population, we could draw a sample of 1,000 people randomly from that population (also known as a cross section of that population), measure their weight and height, and calculate what percentage of that sample is categorized as obese. This cross-sectional sample provides us with a snapshot of that population</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(Wikipedia)</a:t>
            </a:r>
          </a:p>
          <a:p>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682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29</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4 Fixed effect model</a:t>
            </a:r>
          </a:p>
        </p:txBody>
      </p:sp>
      <p:sp>
        <p:nvSpPr>
          <p:cNvPr id="6" name="内容占位符 2">
            <a:extLst>
              <a:ext uri="{FF2B5EF4-FFF2-40B4-BE49-F238E27FC236}">
                <a16:creationId xmlns:a16="http://schemas.microsoft.com/office/drawing/2014/main" id="{69943F32-4BCC-40FC-841C-9AA169774F4B}"/>
              </a:ext>
            </a:extLst>
          </p:cNvPr>
          <p:cNvSpPr>
            <a:spLocks noGrp="1"/>
          </p:cNvSpPr>
          <p:nvPr>
            <p:ph idx="1"/>
          </p:nvPr>
        </p:nvSpPr>
        <p:spPr>
          <a:xfrm>
            <a:off x="838200" y="2057400"/>
            <a:ext cx="8229600" cy="4038600"/>
          </a:xfrm>
        </p:spPr>
        <p:txBody>
          <a:bodyPr/>
          <a:lstStyle/>
          <a:p>
            <a:pPr>
              <a:lnSpc>
                <a:spcPct val="150000"/>
              </a:lnSpc>
            </a:pPr>
            <a:r>
              <a:rPr lang="en-US" altLang="zh-CN" sz="1600" dirty="0">
                <a:latin typeface="Times New Roman" panose="02020603050405020304" pitchFamily="18" charset="0"/>
                <a:cs typeface="Times New Roman" panose="02020603050405020304" pitchFamily="18" charset="0"/>
              </a:rPr>
              <a:t>In the two-way fixed effect model</a:t>
            </a:r>
          </a:p>
          <a:p>
            <a:pPr lvl="1">
              <a:lnSpc>
                <a:spcPct val="150000"/>
              </a:lnSpc>
            </a:pPr>
            <a:r>
              <a:rPr lang="en-US" altLang="zh-CN" dirty="0">
                <a:latin typeface="Times New Roman" panose="02020603050405020304" pitchFamily="18" charset="0"/>
                <a:cs typeface="Times New Roman" panose="02020603050405020304" pitchFamily="18" charset="0"/>
              </a:rPr>
              <a:t>In most cases, you should at least cluster the S.D. on the individual level.</a:t>
            </a:r>
          </a:p>
          <a:p>
            <a:pPr lvl="1">
              <a:lnSpc>
                <a:spcPct val="150000"/>
              </a:lnSpc>
            </a:pPr>
            <a:r>
              <a:rPr lang="en-US" altLang="zh-CN" dirty="0">
                <a:latin typeface="Times New Roman" panose="02020603050405020304" pitchFamily="18" charset="0"/>
                <a:cs typeface="Times New Roman" panose="02020603050405020304" pitchFamily="18" charset="0"/>
              </a:rPr>
              <a:t>In certain cases, you should cluster the S.D. both on the individual and time level.</a:t>
            </a:r>
          </a:p>
          <a:p>
            <a:pPr lvl="1">
              <a:lnSpc>
                <a:spcPct val="150000"/>
              </a:lnSpc>
            </a:pP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12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30</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5 Random effect model</a:t>
            </a:r>
          </a:p>
        </p:txBody>
      </p:sp>
      <p:sp>
        <p:nvSpPr>
          <p:cNvPr id="8" name="Rectangle 3">
            <a:extLst>
              <a:ext uri="{FF2B5EF4-FFF2-40B4-BE49-F238E27FC236}">
                <a16:creationId xmlns:a16="http://schemas.microsoft.com/office/drawing/2014/main" id="{B7313432-EFFA-4CCE-B9F4-283B303A1B1F}"/>
              </a:ext>
            </a:extLst>
          </p:cNvPr>
          <p:cNvSpPr txBox="1">
            <a:spLocks noChangeArrowheads="1"/>
          </p:cNvSpPr>
          <p:nvPr/>
        </p:nvSpPr>
        <p:spPr bwMode="auto">
          <a:xfrm>
            <a:off x="341313" y="1770063"/>
            <a:ext cx="8229600" cy="4911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r>
              <a:rPr lang="en-US" altLang="zh-CN" sz="1600" dirty="0">
                <a:latin typeface="Times New Roman" panose="02020603050405020304" pitchFamily="18" charset="0"/>
                <a:ea typeface="宋体" charset="-122"/>
                <a:cs typeface="Times New Roman" panose="02020603050405020304" pitchFamily="18" charset="0"/>
              </a:rPr>
              <a:t>Fixed effect model is generally - </a:t>
            </a:r>
          </a:p>
          <a:p>
            <a:pPr eaLnBrk="1" hangingPunct="1"/>
            <a:r>
              <a:rPr lang="en-US" altLang="zh-CN" sz="1600" dirty="0">
                <a:latin typeface="Times New Roman" panose="02020603050405020304" pitchFamily="18" charset="0"/>
                <a:ea typeface="宋体" charset="-122"/>
                <a:cs typeface="Times New Roman" panose="02020603050405020304" pitchFamily="18" charset="0"/>
                <a:sym typeface="Symbol" pitchFamily="18" charset="2"/>
              </a:rPr>
              <a:t>In the fixed effect model, no matter </a:t>
            </a:r>
            <a:r>
              <a:rPr lang="en-US" altLang="zh-CN" sz="1600" dirty="0" err="1">
                <a:latin typeface="Times New Roman" panose="02020603050405020304" pitchFamily="18" charset="0"/>
                <a:ea typeface="宋体" charset="-122"/>
                <a:cs typeface="Times New Roman" panose="02020603050405020304" pitchFamily="18" charset="0"/>
                <a:sym typeface="Symbol" pitchFamily="18" charset="2"/>
              </a:rPr>
              <a:t>u</a:t>
            </a:r>
            <a:r>
              <a:rPr lang="en-US" altLang="zh-CN" sz="1600" baseline="-25000" dirty="0" err="1">
                <a:latin typeface="Times New Roman" panose="02020603050405020304" pitchFamily="18" charset="0"/>
                <a:ea typeface="宋体" charset="-122"/>
                <a:cs typeface="Times New Roman" panose="02020603050405020304" pitchFamily="18" charset="0"/>
                <a:sym typeface="Symbol" pitchFamily="18" charset="2"/>
              </a:rPr>
              <a:t>i</a:t>
            </a:r>
            <a:r>
              <a:rPr lang="en-US" altLang="zh-CN" sz="1600" dirty="0">
                <a:latin typeface="Times New Roman" panose="02020603050405020304" pitchFamily="18" charset="0"/>
                <a:ea typeface="宋体" charset="-122"/>
                <a:cs typeface="Times New Roman" panose="02020603050405020304" pitchFamily="18" charset="0"/>
              </a:rPr>
              <a:t> and </a:t>
            </a:r>
            <a:r>
              <a:rPr lang="en-US" altLang="zh-CN" sz="1600" dirty="0" err="1">
                <a:latin typeface="Times New Roman" panose="02020603050405020304" pitchFamily="18" charset="0"/>
                <a:ea typeface="宋体" charset="-122"/>
                <a:cs typeface="Times New Roman" panose="02020603050405020304" pitchFamily="18" charset="0"/>
              </a:rPr>
              <a:t>X</a:t>
            </a:r>
            <a:r>
              <a:rPr lang="en-US" altLang="zh-CN" sz="1600" baseline="-25000" dirty="0" err="1">
                <a:latin typeface="Times New Roman" panose="02020603050405020304" pitchFamily="18" charset="0"/>
                <a:ea typeface="宋体" charset="-122"/>
                <a:cs typeface="Times New Roman" panose="02020603050405020304" pitchFamily="18" charset="0"/>
              </a:rPr>
              <a:t>it</a:t>
            </a:r>
            <a:r>
              <a:rPr lang="en-US" altLang="zh-CN" sz="1600" baseline="-25000" dirty="0">
                <a:latin typeface="Times New Roman" panose="02020603050405020304" pitchFamily="18" charset="0"/>
                <a:ea typeface="宋体" charset="-122"/>
                <a:cs typeface="Times New Roman" panose="02020603050405020304" pitchFamily="18" charset="0"/>
              </a:rPr>
              <a:t> </a:t>
            </a:r>
            <a:r>
              <a:rPr lang="en-US" altLang="zh-CN" sz="1600" dirty="0">
                <a:latin typeface="Times New Roman" panose="02020603050405020304" pitchFamily="18" charset="0"/>
                <a:ea typeface="宋体" charset="-122"/>
                <a:cs typeface="Times New Roman" panose="02020603050405020304" pitchFamily="18" charset="0"/>
                <a:sym typeface="Symbol" pitchFamily="18" charset="2"/>
              </a:rPr>
              <a:t>are correlated or not, the coefficient of this model can be estimated by adding dummies.</a:t>
            </a:r>
          </a:p>
          <a:p>
            <a:pPr eaLnBrk="1" hangingPunct="1"/>
            <a:r>
              <a:rPr lang="en-US" altLang="zh-CN" sz="1600" dirty="0">
                <a:latin typeface="Times New Roman" panose="02020603050405020304" pitchFamily="18" charset="0"/>
                <a:ea typeface="宋体" charset="-122"/>
                <a:cs typeface="Times New Roman" panose="02020603050405020304" pitchFamily="18" charset="0"/>
                <a:sym typeface="Symbol" pitchFamily="18" charset="2"/>
              </a:rPr>
              <a:t>However, if </a:t>
            </a:r>
            <a:r>
              <a:rPr lang="en-US" altLang="zh-CN" sz="1600" dirty="0" err="1">
                <a:latin typeface="Times New Roman" panose="02020603050405020304" pitchFamily="18" charset="0"/>
                <a:ea typeface="宋体" charset="-122"/>
                <a:cs typeface="Times New Roman" panose="02020603050405020304" pitchFamily="18" charset="0"/>
                <a:sym typeface="Symbol" pitchFamily="18" charset="2"/>
              </a:rPr>
              <a:t>u</a:t>
            </a:r>
            <a:r>
              <a:rPr lang="en-US" altLang="zh-CN" sz="1600" baseline="-25000" dirty="0" err="1">
                <a:latin typeface="Times New Roman" panose="02020603050405020304" pitchFamily="18" charset="0"/>
                <a:ea typeface="宋体" charset="-122"/>
                <a:cs typeface="Times New Roman" panose="02020603050405020304" pitchFamily="18" charset="0"/>
                <a:sym typeface="Symbol" pitchFamily="18" charset="2"/>
              </a:rPr>
              <a:t>i</a:t>
            </a:r>
            <a:r>
              <a:rPr lang="en-US" altLang="zh-CN" sz="1600" dirty="0">
                <a:latin typeface="Times New Roman" panose="02020603050405020304" pitchFamily="18" charset="0"/>
                <a:ea typeface="宋体" charset="-122"/>
                <a:cs typeface="Times New Roman" panose="02020603050405020304" pitchFamily="18" charset="0"/>
              </a:rPr>
              <a:t> and </a:t>
            </a:r>
            <a:r>
              <a:rPr lang="en-US" altLang="zh-CN" sz="1600" dirty="0" err="1">
                <a:latin typeface="Times New Roman" panose="02020603050405020304" pitchFamily="18" charset="0"/>
                <a:ea typeface="宋体" charset="-122"/>
                <a:cs typeface="Times New Roman" panose="02020603050405020304" pitchFamily="18" charset="0"/>
              </a:rPr>
              <a:t>X</a:t>
            </a:r>
            <a:r>
              <a:rPr lang="en-US" altLang="zh-CN" sz="1600" baseline="-25000" dirty="0" err="1">
                <a:latin typeface="Times New Roman" panose="02020603050405020304" pitchFamily="18" charset="0"/>
                <a:ea typeface="宋体" charset="-122"/>
                <a:cs typeface="Times New Roman" panose="02020603050405020304" pitchFamily="18" charset="0"/>
              </a:rPr>
              <a:t>it</a:t>
            </a:r>
            <a:r>
              <a:rPr lang="en-US" altLang="zh-CN" sz="1600" baseline="-25000" dirty="0">
                <a:latin typeface="Times New Roman" panose="02020603050405020304" pitchFamily="18" charset="0"/>
                <a:ea typeface="宋体" charset="-122"/>
                <a:cs typeface="Times New Roman" panose="02020603050405020304" pitchFamily="18" charset="0"/>
              </a:rPr>
              <a:t> </a:t>
            </a:r>
            <a:r>
              <a:rPr lang="en-US" altLang="zh-CN" sz="1600" dirty="0">
                <a:latin typeface="Times New Roman" panose="02020603050405020304" pitchFamily="18" charset="0"/>
                <a:ea typeface="宋体" charset="-122"/>
                <a:cs typeface="Times New Roman" panose="02020603050405020304" pitchFamily="18" charset="0"/>
                <a:sym typeface="Symbol" pitchFamily="18" charset="2"/>
              </a:rPr>
              <a:t>are not correlated, and the R square of model is not what you care about, while the beta and the corresponding tests are the main concerns, then estimating so many dummies are not the best way.</a:t>
            </a:r>
          </a:p>
          <a:p>
            <a:pPr lvl="1" eaLnBrk="1" hangingPunct="1"/>
            <a:r>
              <a:rPr lang="en-US" altLang="zh-CN" dirty="0">
                <a:latin typeface="Times New Roman" panose="02020603050405020304" pitchFamily="18" charset="0"/>
                <a:ea typeface="宋体" charset="-122"/>
                <a:cs typeface="Times New Roman" panose="02020603050405020304" pitchFamily="18" charset="0"/>
                <a:sym typeface="Symbol" pitchFamily="18" charset="2"/>
              </a:rPr>
              <a:t>The errors terms are intended for factors (or structures) that could not be included in the model, or did not want to be included.</a:t>
            </a:r>
          </a:p>
          <a:p>
            <a:pPr eaLnBrk="1" hangingPunct="1"/>
            <a:r>
              <a:rPr lang="en-US" altLang="zh-CN" sz="1600" dirty="0">
                <a:latin typeface="Times New Roman" panose="02020603050405020304" pitchFamily="18" charset="0"/>
                <a:ea typeface="宋体" charset="-122"/>
                <a:cs typeface="Times New Roman" panose="02020603050405020304" pitchFamily="18" charset="0"/>
                <a:sym typeface="Symbol" pitchFamily="18" charset="2"/>
              </a:rPr>
              <a:t>Therefore, we  can include these </a:t>
            </a:r>
            <a:r>
              <a:rPr lang="en-US" altLang="zh-CN" sz="1600" dirty="0" err="1">
                <a:latin typeface="Times New Roman" panose="02020603050405020304" pitchFamily="18" charset="0"/>
                <a:ea typeface="宋体" charset="-122"/>
                <a:cs typeface="Times New Roman" panose="02020603050405020304" pitchFamily="18" charset="0"/>
                <a:sym typeface="Symbol" pitchFamily="18" charset="2"/>
              </a:rPr>
              <a:t>u</a:t>
            </a:r>
            <a:r>
              <a:rPr lang="en-US" altLang="zh-CN" sz="1600" baseline="-25000" dirty="0" err="1">
                <a:latin typeface="Times New Roman" panose="02020603050405020304" pitchFamily="18" charset="0"/>
                <a:ea typeface="宋体" charset="-122"/>
                <a:cs typeface="Times New Roman" panose="02020603050405020304" pitchFamily="18" charset="0"/>
                <a:sym typeface="Symbol" pitchFamily="18" charset="2"/>
              </a:rPr>
              <a:t>i</a:t>
            </a:r>
            <a:r>
              <a:rPr lang="zh-CN" altLang="en-US" sz="1600" dirty="0">
                <a:latin typeface="Times New Roman" panose="02020603050405020304" pitchFamily="18" charset="0"/>
                <a:ea typeface="宋体" charset="-122"/>
                <a:cs typeface="Times New Roman" panose="02020603050405020304" pitchFamily="18" charset="0"/>
                <a:sym typeface="Symbol" pitchFamily="18" charset="2"/>
              </a:rPr>
              <a:t> </a:t>
            </a:r>
            <a:r>
              <a:rPr lang="en-US" altLang="zh-CN" sz="1600" dirty="0">
                <a:latin typeface="Times New Roman" panose="02020603050405020304" pitchFamily="18" charset="0"/>
                <a:ea typeface="宋体" charset="-122"/>
                <a:cs typeface="Times New Roman" panose="02020603050405020304" pitchFamily="18" charset="0"/>
                <a:sym typeface="Symbol" pitchFamily="18" charset="2"/>
              </a:rPr>
              <a:t>in the error terms and estimated the results using GLS</a:t>
            </a:r>
          </a:p>
          <a:p>
            <a:pPr eaLnBrk="1" hangingPunct="1"/>
            <a:r>
              <a:rPr lang="en-US" altLang="zh-CN" sz="1600" dirty="0">
                <a:solidFill>
                  <a:srgbClr val="FF0000"/>
                </a:solidFill>
                <a:latin typeface="Times New Roman" panose="02020603050405020304" pitchFamily="18" charset="0"/>
                <a:ea typeface="宋体" charset="-122"/>
                <a:cs typeface="Times New Roman" panose="02020603050405020304" pitchFamily="18" charset="0"/>
              </a:rPr>
              <a:t>Or, the </a:t>
            </a:r>
            <a:r>
              <a:rPr lang="en-US" altLang="zh-CN" sz="1600" dirty="0" err="1">
                <a:solidFill>
                  <a:srgbClr val="FF0000"/>
                </a:solidFill>
                <a:latin typeface="Times New Roman" panose="02020603050405020304" pitchFamily="18" charset="0"/>
                <a:ea typeface="宋体" charset="-122"/>
                <a:cs typeface="Times New Roman" panose="02020603050405020304" pitchFamily="18" charset="0"/>
                <a:sym typeface="Symbol" pitchFamily="18" charset="2"/>
              </a:rPr>
              <a:t>u</a:t>
            </a:r>
            <a:r>
              <a:rPr lang="en-US" altLang="zh-CN" sz="1600" baseline="-25000" dirty="0" err="1">
                <a:solidFill>
                  <a:srgbClr val="FF0000"/>
                </a:solidFill>
                <a:latin typeface="Times New Roman" panose="02020603050405020304" pitchFamily="18" charset="0"/>
                <a:ea typeface="宋体" charset="-122"/>
                <a:cs typeface="Times New Roman" panose="02020603050405020304" pitchFamily="18" charset="0"/>
                <a:sym typeface="Symbol" pitchFamily="18" charset="2"/>
              </a:rPr>
              <a:t>i</a:t>
            </a:r>
            <a:r>
              <a:rPr lang="en-US" altLang="zh-CN" sz="1600" dirty="0">
                <a:solidFill>
                  <a:srgbClr val="FF0000"/>
                </a:solidFill>
                <a:latin typeface="Times New Roman" panose="02020603050405020304" pitchFamily="18" charset="0"/>
                <a:ea typeface="宋体" charset="-122"/>
                <a:cs typeface="Times New Roman" panose="02020603050405020304" pitchFamily="18" charset="0"/>
              </a:rPr>
              <a:t> are assumed to be randomly distributed with a mean of zero and a constant variance, </a:t>
            </a:r>
            <a:r>
              <a:rPr lang="en-US" altLang="zh-CN" sz="1600" dirty="0" err="1">
                <a:solidFill>
                  <a:srgbClr val="FF0000"/>
                </a:solidFill>
                <a:latin typeface="Times New Roman" panose="02020603050405020304" pitchFamily="18" charset="0"/>
                <a:ea typeface="宋体" charset="-122"/>
                <a:cs typeface="Times New Roman" panose="02020603050405020304" pitchFamily="18" charset="0"/>
                <a:sym typeface="Symbol" pitchFamily="18" charset="2"/>
              </a:rPr>
              <a:t>u</a:t>
            </a:r>
            <a:r>
              <a:rPr lang="en-US" altLang="zh-CN" sz="1600" baseline="-25000" dirty="0" err="1">
                <a:solidFill>
                  <a:srgbClr val="FF0000"/>
                </a:solidFill>
                <a:latin typeface="Times New Roman" panose="02020603050405020304" pitchFamily="18" charset="0"/>
                <a:ea typeface="宋体" charset="-122"/>
                <a:cs typeface="Times New Roman" panose="02020603050405020304" pitchFamily="18" charset="0"/>
                <a:sym typeface="Symbol" pitchFamily="18" charset="2"/>
              </a:rPr>
              <a:t>i</a:t>
            </a:r>
            <a:r>
              <a:rPr lang="en-US" altLang="zh-CN" sz="1600" dirty="0">
                <a:solidFill>
                  <a:srgbClr val="FF0000"/>
                </a:solidFill>
                <a:latin typeface="Times New Roman" panose="02020603050405020304" pitchFamily="18" charset="0"/>
                <a:ea typeface="宋体" charset="-122"/>
                <a:cs typeface="Times New Roman" panose="02020603050405020304" pitchFamily="18" charset="0"/>
              </a:rPr>
              <a:t> ~ IID(0, </a:t>
            </a:r>
            <a:r>
              <a:rPr lang="en-US" altLang="zh-CN" sz="1600" dirty="0">
                <a:solidFill>
                  <a:srgbClr val="FF0000"/>
                </a:solidFill>
                <a:latin typeface="Times New Roman" panose="02020603050405020304" pitchFamily="18" charset="0"/>
                <a:ea typeface="宋体" charset="-122"/>
                <a:cs typeface="Times New Roman" panose="02020603050405020304" pitchFamily="18" charset="0"/>
                <a:sym typeface="Symbol" pitchFamily="18" charset="2"/>
              </a:rPr>
              <a:t></a:t>
            </a:r>
            <a:r>
              <a:rPr lang="en-US" altLang="zh-CN" sz="1600" baseline="30000" dirty="0">
                <a:solidFill>
                  <a:srgbClr val="FF0000"/>
                </a:solidFill>
                <a:latin typeface="Times New Roman" panose="02020603050405020304" pitchFamily="18" charset="0"/>
                <a:ea typeface="宋体" charset="-122"/>
                <a:cs typeface="Times New Roman" panose="02020603050405020304" pitchFamily="18" charset="0"/>
                <a:sym typeface="Symbol" pitchFamily="18" charset="2"/>
              </a:rPr>
              <a:t>2</a:t>
            </a:r>
            <a:r>
              <a:rPr lang="en-US" altLang="zh-CN" sz="1600" baseline="-25000" dirty="0">
                <a:solidFill>
                  <a:srgbClr val="FF0000"/>
                </a:solidFill>
                <a:latin typeface="Times New Roman" panose="02020603050405020304" pitchFamily="18" charset="0"/>
                <a:ea typeface="宋体" charset="-122"/>
                <a:cs typeface="Times New Roman" panose="02020603050405020304" pitchFamily="18" charset="0"/>
                <a:sym typeface="Symbol" pitchFamily="18" charset="2"/>
              </a:rPr>
              <a:t>u</a:t>
            </a:r>
            <a:r>
              <a:rPr lang="en-US" altLang="zh-CN" sz="1600" dirty="0">
                <a:solidFill>
                  <a:srgbClr val="FF0000"/>
                </a:solidFill>
                <a:latin typeface="Times New Roman" panose="02020603050405020304" pitchFamily="18" charset="0"/>
                <a:ea typeface="宋体" charset="-122"/>
                <a:cs typeface="Times New Roman" panose="02020603050405020304" pitchFamily="18" charset="0"/>
              </a:rPr>
              <a:t>).</a:t>
            </a:r>
          </a:p>
          <a:p>
            <a:pPr lvl="1" eaLnBrk="1" hangingPunct="1"/>
            <a:r>
              <a:rPr lang="en-US" altLang="zh-CN" dirty="0">
                <a:latin typeface="Times New Roman" panose="02020603050405020304" pitchFamily="18" charset="0"/>
                <a:ea typeface="宋体" charset="-122"/>
                <a:cs typeface="Times New Roman" panose="02020603050405020304" pitchFamily="18" charset="0"/>
              </a:rPr>
              <a:t>For each individual, the observation is a realization, and fixed</a:t>
            </a:r>
          </a:p>
          <a:p>
            <a:pPr eaLnBrk="1" hangingPunct="1"/>
            <a:r>
              <a:rPr lang="en-US" altLang="zh-CN" sz="1600" dirty="0">
                <a:latin typeface="Times New Roman" panose="02020603050405020304" pitchFamily="18" charset="0"/>
                <a:ea typeface="宋体" charset="-122"/>
                <a:cs typeface="Times New Roman" panose="02020603050405020304" pitchFamily="18" charset="0"/>
                <a:sym typeface="Symbol" pitchFamily="18" charset="2"/>
              </a:rPr>
              <a:t>This is called Random effect.</a:t>
            </a:r>
            <a:endParaRPr lang="en-US" altLang="zh-CN" sz="1600" dirty="0">
              <a:latin typeface="Times New Roman" panose="02020603050405020304" pitchFamily="18" charset="0"/>
              <a:ea typeface="宋体" charset="-122"/>
              <a:cs typeface="Times New Roman" panose="02020603050405020304" pitchFamily="18" charset="0"/>
            </a:endParaRPr>
          </a:p>
          <a:p>
            <a:pPr eaLnBrk="1" hangingPunct="1"/>
            <a:r>
              <a:rPr lang="en-US" altLang="zh-CN" sz="1600" dirty="0">
                <a:latin typeface="Times New Roman" panose="02020603050405020304" pitchFamily="18" charset="0"/>
                <a:ea typeface="宋体" charset="-122"/>
                <a:cs typeface="Times New Roman" panose="02020603050405020304" pitchFamily="18" charset="0"/>
              </a:rPr>
              <a:t>But</a:t>
            </a:r>
            <a:r>
              <a:rPr lang="zh-CN" altLang="en-US" sz="1600" dirty="0">
                <a:latin typeface="Times New Roman" panose="02020603050405020304" pitchFamily="18" charset="0"/>
                <a:ea typeface="宋体" charset="-122"/>
                <a:cs typeface="Times New Roman" panose="02020603050405020304" pitchFamily="18" charset="0"/>
              </a:rPr>
              <a:t>，</a:t>
            </a:r>
            <a:r>
              <a:rPr lang="en-US" altLang="zh-CN" sz="1600" dirty="0">
                <a:latin typeface="Times New Roman" panose="02020603050405020304" pitchFamily="18" charset="0"/>
                <a:ea typeface="宋体" charset="-122"/>
                <a:cs typeface="Times New Roman" panose="02020603050405020304" pitchFamily="18" charset="0"/>
              </a:rPr>
              <a:t>i</a:t>
            </a:r>
            <a:r>
              <a:rPr lang="en-US" altLang="zh-CN" sz="1600" dirty="0">
                <a:latin typeface="Times New Roman" panose="02020603050405020304" pitchFamily="18" charset="0"/>
                <a:ea typeface="宋体" charset="-122"/>
                <a:cs typeface="Times New Roman" panose="02020603050405020304" pitchFamily="18" charset="0"/>
                <a:sym typeface="Symbol" pitchFamily="18" charset="2"/>
              </a:rPr>
              <a:t>f </a:t>
            </a:r>
            <a:r>
              <a:rPr lang="en-US" altLang="zh-CN" sz="1600" dirty="0" err="1">
                <a:latin typeface="Times New Roman" panose="02020603050405020304" pitchFamily="18" charset="0"/>
                <a:ea typeface="宋体" charset="-122"/>
                <a:cs typeface="Times New Roman" panose="02020603050405020304" pitchFamily="18" charset="0"/>
                <a:sym typeface="Symbol" pitchFamily="18" charset="2"/>
              </a:rPr>
              <a:t>u</a:t>
            </a:r>
            <a:r>
              <a:rPr lang="en-US" altLang="zh-CN" sz="1600" baseline="-25000" dirty="0" err="1">
                <a:latin typeface="Times New Roman" panose="02020603050405020304" pitchFamily="18" charset="0"/>
                <a:ea typeface="宋体" charset="-122"/>
                <a:cs typeface="Times New Roman" panose="02020603050405020304" pitchFamily="18" charset="0"/>
                <a:sym typeface="Symbol" pitchFamily="18" charset="2"/>
              </a:rPr>
              <a:t>i</a:t>
            </a:r>
            <a:r>
              <a:rPr lang="en-US" altLang="zh-CN" sz="1600" dirty="0">
                <a:latin typeface="Times New Roman" panose="02020603050405020304" pitchFamily="18" charset="0"/>
                <a:ea typeface="宋体" charset="-122"/>
                <a:cs typeface="Times New Roman" panose="02020603050405020304" pitchFamily="18" charset="0"/>
              </a:rPr>
              <a:t> and </a:t>
            </a:r>
            <a:r>
              <a:rPr lang="en-US" altLang="zh-CN" sz="1600" dirty="0" err="1">
                <a:latin typeface="Times New Roman" panose="02020603050405020304" pitchFamily="18" charset="0"/>
                <a:ea typeface="宋体" charset="-122"/>
                <a:cs typeface="Times New Roman" panose="02020603050405020304" pitchFamily="18" charset="0"/>
              </a:rPr>
              <a:t>X</a:t>
            </a:r>
            <a:r>
              <a:rPr lang="en-US" altLang="zh-CN" sz="1600" baseline="-25000" dirty="0" err="1">
                <a:latin typeface="Times New Roman" panose="02020603050405020304" pitchFamily="18" charset="0"/>
                <a:ea typeface="宋体" charset="-122"/>
                <a:cs typeface="Times New Roman" panose="02020603050405020304" pitchFamily="18" charset="0"/>
              </a:rPr>
              <a:t>it</a:t>
            </a:r>
            <a:r>
              <a:rPr lang="en-US" altLang="zh-CN" sz="1600" baseline="-25000" dirty="0">
                <a:latin typeface="Times New Roman" panose="02020603050405020304" pitchFamily="18" charset="0"/>
                <a:ea typeface="宋体" charset="-122"/>
                <a:cs typeface="Times New Roman" panose="02020603050405020304" pitchFamily="18" charset="0"/>
              </a:rPr>
              <a:t> </a:t>
            </a:r>
            <a:r>
              <a:rPr lang="en-US" altLang="zh-CN" sz="1600" dirty="0">
                <a:latin typeface="Times New Roman" panose="02020603050405020304" pitchFamily="18" charset="0"/>
                <a:ea typeface="宋体" charset="-122"/>
                <a:cs typeface="Times New Roman" panose="02020603050405020304" pitchFamily="18" charset="0"/>
              </a:rPr>
              <a:t>are correlated, the random-effects estimates are biased.</a:t>
            </a:r>
          </a:p>
        </p:txBody>
      </p:sp>
      <p:pic>
        <p:nvPicPr>
          <p:cNvPr id="6" name="Picture 1">
            <a:extLst>
              <a:ext uri="{FF2B5EF4-FFF2-40B4-BE49-F238E27FC236}">
                <a16:creationId xmlns:a16="http://schemas.microsoft.com/office/drawing/2014/main" id="{333BC9D9-AFBF-4D4E-B1C9-EB78C52F9D97}"/>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581400" y="2022043"/>
            <a:ext cx="2309624" cy="263957"/>
          </a:xfrm>
          <a:prstGeom prst="rect">
            <a:avLst/>
          </a:prstGeom>
          <a:noFill/>
        </p:spPr>
      </p:pic>
    </p:spTree>
    <p:extLst>
      <p:ext uri="{BB962C8B-B14F-4D97-AF65-F5344CB8AC3E}">
        <p14:creationId xmlns:p14="http://schemas.microsoft.com/office/powerpoint/2010/main" val="286510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linds(horizontal)">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linds(horizontal)">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blinds(horizontal)">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blinds(horizontal)">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blinds(horizontal)">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31</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5 Random effect model</a:t>
            </a:r>
          </a:p>
        </p:txBody>
      </p:sp>
      <p:sp>
        <p:nvSpPr>
          <p:cNvPr id="9" name="Rectangle 3">
            <a:extLst>
              <a:ext uri="{FF2B5EF4-FFF2-40B4-BE49-F238E27FC236}">
                <a16:creationId xmlns:a16="http://schemas.microsoft.com/office/drawing/2014/main" id="{D1554C29-6736-4FCA-A61A-E9E65FAB99CB}"/>
              </a:ext>
            </a:extLst>
          </p:cNvPr>
          <p:cNvSpPr txBox="1">
            <a:spLocks noChangeArrowheads="1"/>
          </p:cNvSpPr>
          <p:nvPr/>
        </p:nvSpPr>
        <p:spPr bwMode="auto">
          <a:xfrm>
            <a:off x="457200" y="1835150"/>
            <a:ext cx="8229600" cy="4448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r>
              <a:rPr lang="en-US" altLang="zh-CN" sz="1600" dirty="0">
                <a:latin typeface="Times New Roman" panose="02020603050405020304" pitchFamily="18" charset="0"/>
                <a:cs typeface="Times New Roman" panose="02020603050405020304" pitchFamily="18" charset="0"/>
              </a:rPr>
              <a:t>Hausman test:</a:t>
            </a:r>
          </a:p>
          <a:p>
            <a:pPr eaLnBrk="1" hangingPunct="1"/>
            <a:r>
              <a:rPr lang="en-US" altLang="zh-CN" sz="1600" dirty="0">
                <a:latin typeface="Times New Roman" panose="02020603050405020304" pitchFamily="18" charset="0"/>
                <a:ea typeface="宋体" charset="-122"/>
                <a:cs typeface="Times New Roman" panose="02020603050405020304" pitchFamily="18" charset="0"/>
              </a:rPr>
              <a:t>We need to test whether </a:t>
            </a:r>
            <a:r>
              <a:rPr lang="en-US" altLang="zh-CN" sz="1600" dirty="0" err="1">
                <a:latin typeface="Times New Roman" panose="02020603050405020304" pitchFamily="18" charset="0"/>
                <a:ea typeface="宋体" charset="-122"/>
                <a:cs typeface="Times New Roman" panose="02020603050405020304" pitchFamily="18" charset="0"/>
                <a:sym typeface="Symbol" pitchFamily="18" charset="2"/>
              </a:rPr>
              <a:t>u</a:t>
            </a:r>
            <a:r>
              <a:rPr lang="en-US" altLang="zh-CN" sz="1600" baseline="-25000" dirty="0" err="1">
                <a:latin typeface="Times New Roman" panose="02020603050405020304" pitchFamily="18" charset="0"/>
                <a:ea typeface="宋体" charset="-122"/>
                <a:cs typeface="Times New Roman" panose="02020603050405020304" pitchFamily="18" charset="0"/>
                <a:sym typeface="Symbol" pitchFamily="18" charset="2"/>
              </a:rPr>
              <a:t>i</a:t>
            </a:r>
            <a:r>
              <a:rPr lang="en-US" altLang="zh-CN" sz="1600" dirty="0">
                <a:latin typeface="Times New Roman" panose="02020603050405020304" pitchFamily="18" charset="0"/>
                <a:ea typeface="宋体" charset="-122"/>
                <a:cs typeface="Times New Roman" panose="02020603050405020304" pitchFamily="18" charset="0"/>
              </a:rPr>
              <a:t> and </a:t>
            </a:r>
            <a:r>
              <a:rPr lang="en-US" altLang="zh-CN" sz="1600" dirty="0" err="1">
                <a:latin typeface="Times New Roman" panose="02020603050405020304" pitchFamily="18" charset="0"/>
                <a:ea typeface="宋体" charset="-122"/>
                <a:cs typeface="Times New Roman" panose="02020603050405020304" pitchFamily="18" charset="0"/>
              </a:rPr>
              <a:t>X</a:t>
            </a:r>
            <a:r>
              <a:rPr lang="en-US" altLang="zh-CN" sz="1600" baseline="-25000" dirty="0" err="1">
                <a:latin typeface="Times New Roman" panose="02020603050405020304" pitchFamily="18" charset="0"/>
                <a:ea typeface="宋体" charset="-122"/>
                <a:cs typeface="Times New Roman" panose="02020603050405020304" pitchFamily="18" charset="0"/>
              </a:rPr>
              <a:t>it</a:t>
            </a:r>
            <a:r>
              <a:rPr lang="en-US" altLang="zh-CN" sz="1600" baseline="-25000" dirty="0">
                <a:latin typeface="Times New Roman" panose="02020603050405020304" pitchFamily="18" charset="0"/>
                <a:ea typeface="宋体" charset="-122"/>
                <a:cs typeface="Times New Roman" panose="02020603050405020304" pitchFamily="18" charset="0"/>
              </a:rPr>
              <a:t> </a:t>
            </a:r>
            <a:r>
              <a:rPr lang="en-US" altLang="zh-CN" sz="1600" dirty="0">
                <a:latin typeface="Times New Roman" panose="02020603050405020304" pitchFamily="18" charset="0"/>
                <a:ea typeface="宋体" charset="-122"/>
                <a:cs typeface="Times New Roman" panose="02020603050405020304" pitchFamily="18" charset="0"/>
              </a:rPr>
              <a:t>are correlated, The test was derived by Hausman </a:t>
            </a:r>
            <a:r>
              <a:rPr lang="zh-CN" altLang="en-US" sz="1600" dirty="0">
                <a:latin typeface="Times New Roman" panose="02020603050405020304" pitchFamily="18" charset="0"/>
                <a:ea typeface="宋体" charset="-122"/>
                <a:cs typeface="Times New Roman" panose="02020603050405020304" pitchFamily="18" charset="0"/>
              </a:rPr>
              <a:t>（</a:t>
            </a:r>
            <a:r>
              <a:rPr lang="en-US" altLang="zh-CN" sz="1600" dirty="0">
                <a:latin typeface="Times New Roman" panose="02020603050405020304" pitchFamily="18" charset="0"/>
                <a:ea typeface="宋体" charset="-122"/>
                <a:cs typeface="Times New Roman" panose="02020603050405020304" pitchFamily="18" charset="0"/>
              </a:rPr>
              <a:t>1978</a:t>
            </a:r>
            <a:r>
              <a:rPr lang="zh-CN" altLang="en-US" sz="1600" dirty="0">
                <a:latin typeface="Times New Roman" panose="02020603050405020304" pitchFamily="18" charset="0"/>
                <a:ea typeface="宋体" charset="-122"/>
                <a:cs typeface="Times New Roman" panose="02020603050405020304" pitchFamily="18" charset="0"/>
              </a:rPr>
              <a:t>）</a:t>
            </a:r>
            <a:endParaRPr lang="en-US" altLang="zh-CN" sz="1600" dirty="0">
              <a:latin typeface="Times New Roman" panose="02020603050405020304" pitchFamily="18" charset="0"/>
              <a:ea typeface="宋体" charset="-122"/>
              <a:cs typeface="Times New Roman" panose="02020603050405020304" pitchFamily="18" charset="0"/>
            </a:endParaRPr>
          </a:p>
          <a:p>
            <a:pPr lvl="1" eaLnBrk="1" hangingPunct="1"/>
            <a:r>
              <a:rPr lang="en-US" altLang="zh-CN" dirty="0">
                <a:latin typeface="Times New Roman" panose="02020603050405020304" pitchFamily="18" charset="0"/>
                <a:ea typeface="宋体" charset="-122"/>
                <a:cs typeface="Times New Roman" panose="02020603050405020304" pitchFamily="18" charset="0"/>
                <a:sym typeface="Symbol" pitchFamily="18" charset="2"/>
              </a:rPr>
              <a:t>if </a:t>
            </a:r>
            <a:r>
              <a:rPr lang="en-US" altLang="zh-CN" dirty="0" err="1">
                <a:latin typeface="Times New Roman" panose="02020603050405020304" pitchFamily="18" charset="0"/>
                <a:ea typeface="宋体" charset="-122"/>
                <a:cs typeface="Times New Roman" panose="02020603050405020304" pitchFamily="18" charset="0"/>
                <a:sym typeface="Symbol" pitchFamily="18" charset="2"/>
              </a:rPr>
              <a:t>u</a:t>
            </a:r>
            <a:r>
              <a:rPr lang="en-US" altLang="zh-CN" baseline="-25000" dirty="0" err="1">
                <a:latin typeface="Times New Roman" panose="02020603050405020304" pitchFamily="18" charset="0"/>
                <a:ea typeface="宋体" charset="-122"/>
                <a:cs typeface="Times New Roman" panose="02020603050405020304" pitchFamily="18" charset="0"/>
                <a:sym typeface="Symbol" pitchFamily="18" charset="2"/>
              </a:rPr>
              <a:t>i</a:t>
            </a:r>
            <a:r>
              <a:rPr lang="en-US" altLang="zh-CN" dirty="0">
                <a:latin typeface="Times New Roman" panose="02020603050405020304" pitchFamily="18" charset="0"/>
                <a:ea typeface="宋体" charset="-122"/>
                <a:cs typeface="Times New Roman" panose="02020603050405020304" pitchFamily="18" charset="0"/>
              </a:rPr>
              <a:t> and </a:t>
            </a:r>
            <a:r>
              <a:rPr lang="en-US" altLang="zh-CN" dirty="0" err="1">
                <a:latin typeface="Times New Roman" panose="02020603050405020304" pitchFamily="18" charset="0"/>
                <a:ea typeface="宋体" charset="-122"/>
                <a:cs typeface="Times New Roman" panose="02020603050405020304" pitchFamily="18" charset="0"/>
              </a:rPr>
              <a:t>X</a:t>
            </a:r>
            <a:r>
              <a:rPr lang="en-US" altLang="zh-CN" baseline="-25000" dirty="0" err="1">
                <a:latin typeface="Times New Roman" panose="02020603050405020304" pitchFamily="18" charset="0"/>
                <a:ea typeface="宋体" charset="-122"/>
                <a:cs typeface="Times New Roman" panose="02020603050405020304" pitchFamily="18" charset="0"/>
              </a:rPr>
              <a:t>it</a:t>
            </a:r>
            <a:r>
              <a:rPr lang="en-US" altLang="zh-CN" baseline="-25000" dirty="0">
                <a:latin typeface="Times New Roman" panose="02020603050405020304" pitchFamily="18" charset="0"/>
                <a:ea typeface="宋体" charset="-122"/>
                <a:cs typeface="Times New Roman" panose="02020603050405020304" pitchFamily="18" charset="0"/>
              </a:rPr>
              <a:t> </a:t>
            </a:r>
            <a:r>
              <a:rPr lang="en-US" altLang="zh-CN" dirty="0">
                <a:latin typeface="Times New Roman" panose="02020603050405020304" pitchFamily="18" charset="0"/>
                <a:ea typeface="宋体" charset="-122"/>
                <a:cs typeface="Times New Roman" panose="02020603050405020304" pitchFamily="18" charset="0"/>
              </a:rPr>
              <a:t>are correlated, the random-effects estimates are biased (inconsistent) while the fixed-effects coefficients are unbiased (consistent)</a:t>
            </a:r>
          </a:p>
          <a:p>
            <a:pPr lvl="2" eaLnBrk="1" hangingPunct="1"/>
            <a:r>
              <a:rPr lang="en-US" altLang="zh-CN" sz="1600" dirty="0">
                <a:latin typeface="Times New Roman" panose="02020603050405020304" pitchFamily="18" charset="0"/>
                <a:ea typeface="宋体" charset="-122"/>
                <a:cs typeface="Times New Roman" panose="02020603050405020304" pitchFamily="18" charset="0"/>
              </a:rPr>
              <a:t>In this case, there will </a:t>
            </a:r>
            <a:r>
              <a:rPr lang="en-US" altLang="zh-CN" sz="1600" b="1" dirty="0">
                <a:solidFill>
                  <a:schemeClr val="tx1"/>
                </a:solidFill>
                <a:latin typeface="Times New Roman" panose="02020603050405020304" pitchFamily="18" charset="0"/>
                <a:ea typeface="宋体" charset="-122"/>
                <a:cs typeface="Times New Roman" panose="02020603050405020304" pitchFamily="18" charset="0"/>
              </a:rPr>
              <a:t>be a large difference </a:t>
            </a:r>
            <a:r>
              <a:rPr lang="en-US" altLang="zh-CN" sz="1600" dirty="0">
                <a:latin typeface="Times New Roman" panose="02020603050405020304" pitchFamily="18" charset="0"/>
                <a:ea typeface="宋体" charset="-122"/>
                <a:cs typeface="Times New Roman" panose="02020603050405020304" pitchFamily="18" charset="0"/>
              </a:rPr>
              <a:t>between the random-effects and fixed-effects coefficient estimates</a:t>
            </a:r>
          </a:p>
          <a:p>
            <a:pPr lvl="1" eaLnBrk="1" hangingPunct="1"/>
            <a:r>
              <a:rPr lang="en-US" altLang="zh-CN" dirty="0">
                <a:latin typeface="Times New Roman" panose="02020603050405020304" pitchFamily="18" charset="0"/>
                <a:ea typeface="宋体" charset="-122"/>
                <a:cs typeface="Times New Roman" panose="02020603050405020304" pitchFamily="18" charset="0"/>
                <a:sym typeface="Symbol" pitchFamily="18" charset="2"/>
              </a:rPr>
              <a:t>if </a:t>
            </a:r>
            <a:r>
              <a:rPr lang="en-US" altLang="zh-CN" dirty="0" err="1">
                <a:latin typeface="Times New Roman" panose="02020603050405020304" pitchFamily="18" charset="0"/>
                <a:ea typeface="宋体" charset="-122"/>
                <a:cs typeface="Times New Roman" panose="02020603050405020304" pitchFamily="18" charset="0"/>
                <a:sym typeface="Symbol" pitchFamily="18" charset="2"/>
              </a:rPr>
              <a:t>u</a:t>
            </a:r>
            <a:r>
              <a:rPr lang="en-US" altLang="zh-CN" baseline="-25000" dirty="0" err="1">
                <a:latin typeface="Times New Roman" panose="02020603050405020304" pitchFamily="18" charset="0"/>
                <a:ea typeface="宋体" charset="-122"/>
                <a:cs typeface="Times New Roman" panose="02020603050405020304" pitchFamily="18" charset="0"/>
                <a:sym typeface="Symbol" pitchFamily="18" charset="2"/>
              </a:rPr>
              <a:t>i</a:t>
            </a:r>
            <a:r>
              <a:rPr lang="en-US" altLang="zh-CN" dirty="0">
                <a:latin typeface="Times New Roman" panose="02020603050405020304" pitchFamily="18" charset="0"/>
                <a:ea typeface="宋体" charset="-122"/>
                <a:cs typeface="Times New Roman" panose="02020603050405020304" pitchFamily="18" charset="0"/>
              </a:rPr>
              <a:t> and </a:t>
            </a:r>
            <a:r>
              <a:rPr lang="en-US" altLang="zh-CN" dirty="0" err="1">
                <a:latin typeface="Times New Roman" panose="02020603050405020304" pitchFamily="18" charset="0"/>
                <a:ea typeface="宋体" charset="-122"/>
                <a:cs typeface="Times New Roman" panose="02020603050405020304" pitchFamily="18" charset="0"/>
              </a:rPr>
              <a:t>X</a:t>
            </a:r>
            <a:r>
              <a:rPr lang="en-US" altLang="zh-CN" baseline="-25000" dirty="0" err="1">
                <a:latin typeface="Times New Roman" panose="02020603050405020304" pitchFamily="18" charset="0"/>
                <a:ea typeface="宋体" charset="-122"/>
                <a:cs typeface="Times New Roman" panose="02020603050405020304" pitchFamily="18" charset="0"/>
              </a:rPr>
              <a:t>it</a:t>
            </a:r>
            <a:r>
              <a:rPr lang="en-US" altLang="zh-CN" baseline="-25000" dirty="0">
                <a:latin typeface="Times New Roman" panose="02020603050405020304" pitchFamily="18" charset="0"/>
                <a:ea typeface="宋体" charset="-122"/>
                <a:cs typeface="Times New Roman" panose="02020603050405020304" pitchFamily="18" charset="0"/>
              </a:rPr>
              <a:t> </a:t>
            </a:r>
            <a:r>
              <a:rPr lang="en-US" altLang="zh-CN" dirty="0">
                <a:latin typeface="Times New Roman" panose="02020603050405020304" pitchFamily="18" charset="0"/>
                <a:ea typeface="宋体" charset="-122"/>
                <a:cs typeface="Times New Roman" panose="02020603050405020304" pitchFamily="18" charset="0"/>
              </a:rPr>
              <a:t>are uncorrelated, the random-effects and fixed-effects coefficients are both unbiased (consistent); the fixed-effects </a:t>
            </a:r>
            <a:r>
              <a:rPr lang="en-US" altLang="zh-CN" b="1" dirty="0">
                <a:latin typeface="Times New Roman" panose="02020603050405020304" pitchFamily="18" charset="0"/>
                <a:ea typeface="宋体" charset="-122"/>
                <a:cs typeface="Times New Roman" panose="02020603050405020304" pitchFamily="18" charset="0"/>
              </a:rPr>
              <a:t>coefficients are less efficient </a:t>
            </a:r>
            <a:r>
              <a:rPr lang="en-US" altLang="zh-CN" dirty="0">
                <a:latin typeface="Times New Roman" panose="02020603050405020304" pitchFamily="18" charset="0"/>
                <a:ea typeface="宋体" charset="-122"/>
                <a:cs typeface="Times New Roman" panose="02020603050405020304" pitchFamily="18" charset="0"/>
              </a:rPr>
              <a:t>while the random-effects coefficients are more efficient.</a:t>
            </a:r>
          </a:p>
          <a:p>
            <a:pPr lvl="2" eaLnBrk="1" hangingPunct="1"/>
            <a:r>
              <a:rPr lang="en-US" altLang="zh-CN" sz="1600" dirty="0">
                <a:latin typeface="Times New Roman" panose="02020603050405020304" pitchFamily="18" charset="0"/>
                <a:ea typeface="宋体" charset="-122"/>
                <a:cs typeface="Times New Roman" panose="02020603050405020304" pitchFamily="18" charset="0"/>
              </a:rPr>
              <a:t>In this case, there will not be a large difference between the random-effects and fixed-effects coefficient estimates</a:t>
            </a:r>
          </a:p>
          <a:p>
            <a:pPr eaLnBrk="1" hangingPunct="1"/>
            <a:r>
              <a:rPr lang="en-US" altLang="zh-CN" sz="1600" dirty="0">
                <a:latin typeface="Times New Roman" panose="02020603050405020304" pitchFamily="18" charset="0"/>
                <a:ea typeface="宋体" charset="-122"/>
                <a:cs typeface="Times New Roman" panose="02020603050405020304" pitchFamily="18" charset="0"/>
              </a:rPr>
              <a:t>The Hausman test indicates whether the two sets of coefficient estimates are significantly different</a:t>
            </a:r>
          </a:p>
        </p:txBody>
      </p:sp>
    </p:spTree>
    <p:extLst>
      <p:ext uri="{BB962C8B-B14F-4D97-AF65-F5344CB8AC3E}">
        <p14:creationId xmlns:p14="http://schemas.microsoft.com/office/powerpoint/2010/main" val="3394407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blinds(horizontal)">
                                      <p:cBhvr>
                                        <p:cTn id="15" dur="500"/>
                                        <p:tgtEl>
                                          <p:spTgt spid="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blinds(horizontal)">
                                      <p:cBhvr>
                                        <p:cTn id="18" dur="500"/>
                                        <p:tgtEl>
                                          <p:spTgt spid="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blinds(horizontal)">
                                      <p:cBhvr>
                                        <p:cTn id="23" dur="500"/>
                                        <p:tgtEl>
                                          <p:spTgt spid="9">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blinds(horizontal)">
                                      <p:cBhvr>
                                        <p:cTn id="26" dur="500"/>
                                        <p:tgtEl>
                                          <p:spTgt spid="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animEffect transition="in" filter="blinds(horizontal)">
                                      <p:cBhvr>
                                        <p:cTn id="31"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32</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5 Random effect model</a:t>
            </a:r>
          </a:p>
        </p:txBody>
      </p:sp>
      <p:pic>
        <p:nvPicPr>
          <p:cNvPr id="4" name="Picture 3">
            <a:extLst>
              <a:ext uri="{FF2B5EF4-FFF2-40B4-BE49-F238E27FC236}">
                <a16:creationId xmlns:a16="http://schemas.microsoft.com/office/drawing/2014/main" id="{37AF1839-6C6B-475E-AA9E-327AE0C9EC4D}"/>
              </a:ext>
            </a:extLst>
          </p:cNvPr>
          <p:cNvPicPr>
            <a:picLocks noChangeAspect="1" noChangeArrowheads="1"/>
          </p:cNvPicPr>
          <p:nvPr/>
        </p:nvPicPr>
        <p:blipFill rotWithShape="1">
          <a:blip r:embed="rId3"/>
          <a:srcRect l="23153" t="13833"/>
          <a:stretch/>
        </p:blipFill>
        <p:spPr bwMode="auto">
          <a:xfrm>
            <a:off x="3733800" y="2402679"/>
            <a:ext cx="3371887" cy="369333"/>
          </a:xfrm>
          <a:prstGeom prst="rect">
            <a:avLst/>
          </a:prstGeom>
          <a:noFill/>
          <a:ln w="9525">
            <a:noFill/>
            <a:miter lim="800000"/>
            <a:headEnd/>
            <a:tailEnd/>
          </a:ln>
          <a:effectLst/>
        </p:spPr>
      </p:pic>
      <p:pic>
        <p:nvPicPr>
          <p:cNvPr id="6" name="Picture 4">
            <a:extLst>
              <a:ext uri="{FF2B5EF4-FFF2-40B4-BE49-F238E27FC236}">
                <a16:creationId xmlns:a16="http://schemas.microsoft.com/office/drawing/2014/main" id="{B14800DF-38D9-49F7-B5C6-758D34A5F353}"/>
              </a:ext>
            </a:extLst>
          </p:cNvPr>
          <p:cNvPicPr>
            <a:picLocks noChangeAspect="1" noChangeArrowheads="1"/>
          </p:cNvPicPr>
          <p:nvPr/>
        </p:nvPicPr>
        <p:blipFill rotWithShape="1">
          <a:blip r:embed="rId4"/>
          <a:srcRect l="44922" t="34352"/>
          <a:stretch/>
        </p:blipFill>
        <p:spPr bwMode="auto">
          <a:xfrm>
            <a:off x="4438313" y="3004145"/>
            <a:ext cx="2864427" cy="562769"/>
          </a:xfrm>
          <a:prstGeom prst="rect">
            <a:avLst/>
          </a:prstGeom>
          <a:noFill/>
          <a:ln w="9525">
            <a:noFill/>
            <a:miter lim="800000"/>
            <a:headEnd/>
            <a:tailEnd/>
          </a:ln>
          <a:effectLst/>
        </p:spPr>
      </p:pic>
      <p:pic>
        <p:nvPicPr>
          <p:cNvPr id="8" name="Picture 5">
            <a:extLst>
              <a:ext uri="{FF2B5EF4-FFF2-40B4-BE49-F238E27FC236}">
                <a16:creationId xmlns:a16="http://schemas.microsoft.com/office/drawing/2014/main" id="{22B2C4B8-DAD8-41BE-AFDD-1FBF0DF2F712}"/>
              </a:ext>
            </a:extLst>
          </p:cNvPr>
          <p:cNvPicPr>
            <a:picLocks noChangeAspect="1" noChangeArrowheads="1"/>
          </p:cNvPicPr>
          <p:nvPr/>
        </p:nvPicPr>
        <p:blipFill rotWithShape="1">
          <a:blip r:embed="rId5"/>
          <a:srcRect l="9555" t="-2221" r="63903" b="-1"/>
          <a:stretch/>
        </p:blipFill>
        <p:spPr bwMode="auto">
          <a:xfrm>
            <a:off x="4756457" y="3791045"/>
            <a:ext cx="1905000" cy="365125"/>
          </a:xfrm>
          <a:prstGeom prst="rect">
            <a:avLst/>
          </a:prstGeom>
          <a:noFill/>
          <a:ln w="9525">
            <a:noFill/>
            <a:miter lim="800000"/>
            <a:headEnd/>
            <a:tailEnd/>
          </a:ln>
          <a:effectLst/>
        </p:spPr>
      </p:pic>
      <p:sp>
        <p:nvSpPr>
          <p:cNvPr id="2" name="文本框 1">
            <a:extLst>
              <a:ext uri="{FF2B5EF4-FFF2-40B4-BE49-F238E27FC236}">
                <a16:creationId xmlns:a16="http://schemas.microsoft.com/office/drawing/2014/main" id="{2437A0BB-BC6D-4900-A0A6-A37CC1A34DBB}"/>
              </a:ext>
            </a:extLst>
          </p:cNvPr>
          <p:cNvSpPr txBox="1"/>
          <p:nvPr/>
        </p:nvSpPr>
        <p:spPr>
          <a:xfrm>
            <a:off x="838200" y="2362200"/>
            <a:ext cx="3474028" cy="1754326"/>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In the random effect model,</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We can include </a:t>
            </a:r>
            <a:r>
              <a:rPr lang="en-US" altLang="zh-CN" dirty="0" err="1">
                <a:latin typeface="Times New Roman" panose="02020603050405020304" pitchFamily="18" charset="0"/>
                <a:cs typeface="Times New Roman" panose="02020603050405020304" pitchFamily="18" charset="0"/>
              </a:rPr>
              <a:t>ui</a:t>
            </a:r>
            <a:r>
              <a:rPr lang="en-US" altLang="zh-CN" dirty="0">
                <a:latin typeface="Times New Roman" panose="02020603050405020304" pitchFamily="18" charset="0"/>
                <a:cs typeface="Times New Roman" panose="02020603050405020304" pitchFamily="18" charset="0"/>
              </a:rPr>
              <a:t> in the error term,</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Therefore causing serial correlation</a:t>
            </a:r>
            <a:endParaRPr lang="zh-CN" altLang="en-US" dirty="0">
              <a:latin typeface="Times New Roman" panose="02020603050405020304" pitchFamily="18" charset="0"/>
              <a:cs typeface="Times New Roman" panose="02020603050405020304" pitchFamily="18" charset="0"/>
            </a:endParaRPr>
          </a:p>
        </p:txBody>
      </p:sp>
      <p:pic>
        <p:nvPicPr>
          <p:cNvPr id="9" name="Picture 5">
            <a:extLst>
              <a:ext uri="{FF2B5EF4-FFF2-40B4-BE49-F238E27FC236}">
                <a16:creationId xmlns:a16="http://schemas.microsoft.com/office/drawing/2014/main" id="{C3E71B05-47E1-45DD-8F42-7868353BA124}"/>
              </a:ext>
            </a:extLst>
          </p:cNvPr>
          <p:cNvPicPr>
            <a:picLocks noChangeAspect="1" noChangeArrowheads="1"/>
          </p:cNvPicPr>
          <p:nvPr/>
        </p:nvPicPr>
        <p:blipFill rotWithShape="1">
          <a:blip r:embed="rId5"/>
          <a:srcRect l="38807" t="-2221" r="21283" b="-1"/>
          <a:stretch/>
        </p:blipFill>
        <p:spPr bwMode="auto">
          <a:xfrm>
            <a:off x="4572000" y="4342582"/>
            <a:ext cx="2864427" cy="365125"/>
          </a:xfrm>
          <a:prstGeom prst="rect">
            <a:avLst/>
          </a:prstGeom>
          <a:noFill/>
          <a:ln w="9525">
            <a:noFill/>
            <a:miter lim="800000"/>
            <a:headEnd/>
            <a:tailEnd/>
          </a:ln>
          <a:effectLst/>
        </p:spPr>
      </p:pic>
    </p:spTree>
    <p:extLst>
      <p:ext uri="{BB962C8B-B14F-4D97-AF65-F5344CB8AC3E}">
        <p14:creationId xmlns:p14="http://schemas.microsoft.com/office/powerpoint/2010/main" val="297824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33</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5 Random effect model</a:t>
            </a:r>
          </a:p>
        </p:txBody>
      </p:sp>
      <p:sp>
        <p:nvSpPr>
          <p:cNvPr id="4" name="Rectangle 3">
            <a:extLst>
              <a:ext uri="{FF2B5EF4-FFF2-40B4-BE49-F238E27FC236}">
                <a16:creationId xmlns:a16="http://schemas.microsoft.com/office/drawing/2014/main" id="{DCA57DB4-91D2-41EC-8ED0-F8C7FB45463E}"/>
              </a:ext>
            </a:extLst>
          </p:cNvPr>
          <p:cNvSpPr txBox="1">
            <a:spLocks noChangeArrowheads="1"/>
          </p:cNvSpPr>
          <p:nvPr/>
        </p:nvSpPr>
        <p:spPr bwMode="auto">
          <a:xfrm>
            <a:off x="581025" y="1804110"/>
            <a:ext cx="8229600" cy="47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304800" indent="-304800" algn="l" defTabSz="457200" rtl="0" fontAlgn="base">
              <a:spcBef>
                <a:spcPct val="20000"/>
              </a:spcBef>
              <a:spcAft>
                <a:spcPts val="600"/>
              </a:spcAft>
              <a:buClr>
                <a:schemeClr val="accent2"/>
              </a:buClr>
              <a:buSzPct val="92000"/>
              <a:buFont typeface="Wingdings 2" panose="05020102010507070707" pitchFamily="82" charset="2"/>
              <a:buChar char=""/>
              <a:defRPr kern="1200">
                <a:solidFill>
                  <a:schemeClr val="tx2"/>
                </a:solidFill>
                <a:latin typeface="+mn-lt"/>
                <a:ea typeface="+mn-ea"/>
                <a:cs typeface="+mn-cs"/>
              </a:defRPr>
            </a:lvl1pPr>
            <a:lvl2pPr marL="628650" indent="-304800" algn="l" defTabSz="457200" rtl="0" fontAlgn="base">
              <a:spcBef>
                <a:spcPct val="20000"/>
              </a:spcBef>
              <a:spcAft>
                <a:spcPts val="600"/>
              </a:spcAft>
              <a:buClr>
                <a:schemeClr val="accent2"/>
              </a:buClr>
              <a:buSzPct val="92000"/>
              <a:buFont typeface="Wingdings 2" panose="05020102010507070707" pitchFamily="82" charset="2"/>
              <a:buChar char=""/>
              <a:defRPr sz="1600" kern="1200">
                <a:solidFill>
                  <a:schemeClr val="tx2"/>
                </a:solidFill>
                <a:latin typeface="+mn-lt"/>
                <a:ea typeface="+mn-ea"/>
                <a:cs typeface="+mn-cs"/>
              </a:defRPr>
            </a:lvl2pPr>
            <a:lvl3pPr marL="898525" indent="-269875" algn="l" defTabSz="457200" rtl="0" fontAlgn="base">
              <a:spcBef>
                <a:spcPct val="20000"/>
              </a:spcBef>
              <a:spcAft>
                <a:spcPts val="600"/>
              </a:spcAft>
              <a:buClr>
                <a:schemeClr val="accent2"/>
              </a:buClr>
              <a:buSzPct val="92000"/>
              <a:buFont typeface="Wingdings 2" panose="05020102010507070707" pitchFamily="82" charset="2"/>
              <a:buChar char=""/>
              <a:defRPr sz="1400" kern="1200">
                <a:solidFill>
                  <a:schemeClr val="tx2"/>
                </a:solidFill>
                <a:latin typeface="+mn-lt"/>
                <a:ea typeface="+mn-ea"/>
                <a:cs typeface="+mn-cs"/>
              </a:defRPr>
            </a:lvl3pPr>
            <a:lvl4pPr marL="1241425"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4pPr>
            <a:lvl5pPr marL="1601788" indent="-233363" algn="l" defTabSz="457200" rtl="0" fontAlgn="base">
              <a:spcBef>
                <a:spcPct val="20000"/>
              </a:spcBef>
              <a:spcAft>
                <a:spcPts val="600"/>
              </a:spcAft>
              <a:buClr>
                <a:schemeClr val="accent2"/>
              </a:buClr>
              <a:buSzPct val="92000"/>
              <a:buFont typeface="Wingdings 2" panose="05020102010507070707" pitchFamily="8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eaLnBrk="1" hangingPunct="1"/>
            <a:r>
              <a:rPr lang="en-US" altLang="zh-CN" sz="1400" dirty="0">
                <a:latin typeface="Times New Roman" panose="02020603050405020304" pitchFamily="18" charset="0"/>
                <a:ea typeface="宋体" charset="-122"/>
                <a:cs typeface="Times New Roman" panose="02020603050405020304" pitchFamily="18" charset="0"/>
              </a:rPr>
              <a:t>Do we need to implement a panel regression when you get a panel data?</a:t>
            </a:r>
          </a:p>
          <a:p>
            <a:pPr lvl="1" eaLnBrk="1" hangingPunct="1"/>
            <a:r>
              <a:rPr lang="en-US" altLang="zh-CN" sz="1400" dirty="0">
                <a:latin typeface="Times New Roman" panose="02020603050405020304" pitchFamily="18" charset="0"/>
                <a:ea typeface="宋体" charset="-122"/>
                <a:cs typeface="Times New Roman" panose="02020603050405020304" pitchFamily="18" charset="0"/>
              </a:rPr>
              <a:t>If you want to use the panel regression, F.E. or R.E.</a:t>
            </a:r>
          </a:p>
          <a:p>
            <a:pPr eaLnBrk="1" hangingPunct="1"/>
            <a:r>
              <a:rPr lang="en-US" altLang="zh-CN" sz="1400" dirty="0">
                <a:latin typeface="Times New Roman" panose="02020603050405020304" pitchFamily="18" charset="0"/>
                <a:ea typeface="宋体" charset="-122"/>
                <a:cs typeface="Times New Roman" panose="02020603050405020304" pitchFamily="18" charset="0"/>
              </a:rPr>
              <a:t>Theoretically</a:t>
            </a:r>
          </a:p>
          <a:p>
            <a:pPr lvl="1" eaLnBrk="1" hangingPunct="1"/>
            <a:r>
              <a:rPr lang="en-US" altLang="zh-CN" sz="1400" dirty="0">
                <a:latin typeface="Times New Roman" panose="02020603050405020304" pitchFamily="18" charset="0"/>
                <a:cs typeface="Times New Roman" panose="02020603050405020304" pitchFamily="18" charset="0"/>
              </a:rPr>
              <a:t>Fixed effect, the most general model. </a:t>
            </a:r>
          </a:p>
          <a:p>
            <a:pPr lvl="2" eaLnBrk="1" hangingPunct="1"/>
            <a:r>
              <a:rPr lang="en-US" altLang="zh-CN" dirty="0">
                <a:latin typeface="Times New Roman" panose="02020603050405020304" pitchFamily="18" charset="0"/>
                <a:cs typeface="Times New Roman" panose="02020603050405020304" pitchFamily="18" charset="0"/>
              </a:rPr>
              <a:t>Allow Ui</a:t>
            </a:r>
          </a:p>
          <a:p>
            <a:pPr lvl="2" eaLnBrk="1" hangingPunct="1"/>
            <a:r>
              <a:rPr lang="en-US" altLang="zh-CN" dirty="0">
                <a:latin typeface="Times New Roman" panose="02020603050405020304" pitchFamily="18" charset="0"/>
                <a:cs typeface="Times New Roman" panose="02020603050405020304" pitchFamily="18" charset="0"/>
              </a:rPr>
              <a:t>Allow possible correlation  between xi and Ui</a:t>
            </a:r>
          </a:p>
          <a:p>
            <a:pPr lvl="1" eaLnBrk="1" hangingPunct="1"/>
            <a:r>
              <a:rPr lang="en-US" altLang="zh-CN" sz="1400" dirty="0">
                <a:latin typeface="Times New Roman" panose="02020603050405020304" pitchFamily="18" charset="0"/>
                <a:cs typeface="Times New Roman" panose="02020603050405020304" pitchFamily="18" charset="0"/>
              </a:rPr>
              <a:t>Random effect</a:t>
            </a:r>
          </a:p>
          <a:p>
            <a:pPr lvl="2" eaLnBrk="1" hangingPunct="1"/>
            <a:r>
              <a:rPr lang="en-US" altLang="zh-CN" dirty="0">
                <a:latin typeface="Times New Roman" panose="02020603050405020304" pitchFamily="18" charset="0"/>
                <a:cs typeface="Times New Roman" panose="02020603050405020304" pitchFamily="18" charset="0"/>
              </a:rPr>
              <a:t>Allow Ui, but no correlation  between xi and Ui</a:t>
            </a:r>
          </a:p>
          <a:p>
            <a:pPr lvl="2" eaLnBrk="1" hangingPunct="1"/>
            <a:r>
              <a:rPr lang="en-US" altLang="zh-CN" dirty="0">
                <a:latin typeface="Times New Roman" panose="02020603050405020304" pitchFamily="18" charset="0"/>
                <a:cs typeface="Times New Roman" panose="02020603050405020304" pitchFamily="18" charset="0"/>
              </a:rPr>
              <a:t>Can be treated as random variable with zero mean</a:t>
            </a:r>
          </a:p>
          <a:p>
            <a:pPr lvl="1" eaLnBrk="1" hangingPunct="1"/>
            <a:r>
              <a:rPr lang="en-US" altLang="zh-CN" sz="1400" dirty="0">
                <a:latin typeface="Times New Roman" panose="02020603050405020304" pitchFamily="18" charset="0"/>
                <a:cs typeface="Times New Roman" panose="02020603050405020304" pitchFamily="18" charset="0"/>
              </a:rPr>
              <a:t>Pooled cross-sectional model, the most restricted model. </a:t>
            </a:r>
          </a:p>
          <a:p>
            <a:pPr lvl="2" eaLnBrk="1" hangingPunct="1"/>
            <a:r>
              <a:rPr lang="en-US" altLang="zh-CN" dirty="0">
                <a:latin typeface="Times New Roman" panose="02020603050405020304" pitchFamily="18" charset="0"/>
                <a:cs typeface="Times New Roman" panose="02020603050405020304" pitchFamily="18" charset="0"/>
              </a:rPr>
              <a:t>No Ui</a:t>
            </a:r>
          </a:p>
          <a:p>
            <a:pPr lvl="1" eaLnBrk="1" hangingPunct="1"/>
            <a:r>
              <a:rPr lang="en-US" altLang="zh-CN" sz="1400" dirty="0">
                <a:latin typeface="Times New Roman" panose="02020603050405020304" pitchFamily="18" charset="0"/>
                <a:cs typeface="Times New Roman" panose="02020603050405020304" pitchFamily="18" charset="0"/>
              </a:rPr>
              <a:t>From the perspective of model selection, R.E. is like in the between of F.E. and OLS.</a:t>
            </a:r>
          </a:p>
        </p:txBody>
      </p:sp>
    </p:spTree>
    <p:extLst>
      <p:ext uri="{BB962C8B-B14F-4D97-AF65-F5344CB8AC3E}">
        <p14:creationId xmlns:p14="http://schemas.microsoft.com/office/powerpoint/2010/main" val="51186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linds(horizontal)">
                                      <p:cBhvr>
                                        <p:cTn id="22" dur="500"/>
                                        <p:tgtEl>
                                          <p:spTgt spid="4">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blinds(horizontal)">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blinds(horizontal)">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blinds(horizontal)">
                                      <p:cBhvr>
                                        <p:cTn id="35" dur="500"/>
                                        <p:tgtEl>
                                          <p:spTgt spid="4">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blinds(horizontal)">
                                      <p:cBhvr>
                                        <p:cTn id="38" dur="500"/>
                                        <p:tgtEl>
                                          <p:spTgt spid="4">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blinds(horizontal)">
                                      <p:cBhvr>
                                        <p:cTn id="43" dur="500"/>
                                        <p:tgtEl>
                                          <p:spTgt spid="4">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blinds(horizontal)">
                                      <p:cBhvr>
                                        <p:cTn id="48" dur="500"/>
                                        <p:tgtEl>
                                          <p:spTgt spid="4">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blinds(horizontal)">
                                      <p:cBhvr>
                                        <p:cTn id="53" dur="500"/>
                                        <p:tgtEl>
                                          <p:spTgt spid="4">
                                            <p:txEl>
                                              <p:pRg st="10" end="1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nodeType="clickEffect">
                                  <p:stCondLst>
                                    <p:cond delay="0"/>
                                  </p:stCondLst>
                                  <p:childTnLst>
                                    <p:set>
                                      <p:cBhvr>
                                        <p:cTn id="57" dur="1" fill="hold">
                                          <p:stCondLst>
                                            <p:cond delay="0"/>
                                          </p:stCondLst>
                                        </p:cTn>
                                        <p:tgtEl>
                                          <p:spTgt spid="4">
                                            <p:txEl>
                                              <p:pRg st="11" end="11"/>
                                            </p:txEl>
                                          </p:spTgt>
                                        </p:tgtEl>
                                        <p:attrNameLst>
                                          <p:attrName>style.visibility</p:attrName>
                                        </p:attrNameLst>
                                      </p:cBhvr>
                                      <p:to>
                                        <p:strVal val="visible"/>
                                      </p:to>
                                    </p:set>
                                    <p:animEffect transition="in" filter="blinds(horizontal)">
                                      <p:cBhvr>
                                        <p:cTn id="58"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34</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5 Random effect model</a:t>
            </a:r>
          </a:p>
        </p:txBody>
      </p:sp>
      <p:pic>
        <p:nvPicPr>
          <p:cNvPr id="4" name="Picture 2">
            <a:extLst>
              <a:ext uri="{FF2B5EF4-FFF2-40B4-BE49-F238E27FC236}">
                <a16:creationId xmlns:a16="http://schemas.microsoft.com/office/drawing/2014/main" id="{E905B29F-A4A9-4FCE-A717-ECC7FBF5F44C}"/>
              </a:ext>
            </a:extLst>
          </p:cNvPr>
          <p:cNvPicPr>
            <a:picLocks noChangeAspect="1" noChangeArrowheads="1"/>
          </p:cNvPicPr>
          <p:nvPr/>
        </p:nvPicPr>
        <p:blipFill>
          <a:blip r:embed="rId3" cstate="print"/>
          <a:srcRect/>
          <a:stretch>
            <a:fillRect/>
          </a:stretch>
        </p:blipFill>
        <p:spPr bwMode="auto">
          <a:xfrm>
            <a:off x="1676400" y="1981200"/>
            <a:ext cx="6019800" cy="3268617"/>
          </a:xfrm>
          <a:prstGeom prst="rect">
            <a:avLst/>
          </a:prstGeom>
          <a:noFill/>
          <a:ln w="9525">
            <a:noFill/>
            <a:miter lim="800000"/>
            <a:headEnd/>
            <a:tailEnd/>
          </a:ln>
        </p:spPr>
      </p:pic>
      <p:sp>
        <p:nvSpPr>
          <p:cNvPr id="6" name="内容占位符 2">
            <a:extLst>
              <a:ext uri="{FF2B5EF4-FFF2-40B4-BE49-F238E27FC236}">
                <a16:creationId xmlns:a16="http://schemas.microsoft.com/office/drawing/2014/main" id="{A3494470-DC60-4516-9738-ED281A00F2E4}"/>
              </a:ext>
            </a:extLst>
          </p:cNvPr>
          <p:cNvSpPr>
            <a:spLocks noGrp="1"/>
          </p:cNvSpPr>
          <p:nvPr>
            <p:ph idx="1"/>
          </p:nvPr>
        </p:nvSpPr>
        <p:spPr>
          <a:xfrm>
            <a:off x="581025" y="5387572"/>
            <a:ext cx="8229600" cy="1463673"/>
          </a:xfrm>
        </p:spPr>
        <p:txBody>
          <a:bodyPr/>
          <a:lstStyle/>
          <a:p>
            <a:r>
              <a:rPr lang="en-US" altLang="zh-CN" sz="1600" dirty="0">
                <a:latin typeface="Times New Roman" panose="02020603050405020304" pitchFamily="18" charset="0"/>
                <a:cs typeface="Times New Roman" panose="02020603050405020304" pitchFamily="18" charset="0"/>
              </a:rPr>
              <a:t>The coefficient of Married in the R.E. is smaller than that of OLS, but larger than the F.E.</a:t>
            </a:r>
          </a:p>
          <a:p>
            <a:r>
              <a:rPr lang="en-US" altLang="zh-CN" sz="1600" dirty="0">
                <a:latin typeface="Times New Roman" panose="02020603050405020304" pitchFamily="18" charset="0"/>
                <a:cs typeface="Times New Roman" panose="02020603050405020304" pitchFamily="18" charset="0"/>
              </a:rPr>
              <a:t>Why does the coefficient of educ</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black</a:t>
            </a:r>
            <a:r>
              <a:rPr lang="zh-CN" altLang="en-US" sz="1600" dirty="0">
                <a:latin typeface="Times New Roman" panose="02020603050405020304" pitchFamily="18" charset="0"/>
                <a:cs typeface="Times New Roman" panose="02020603050405020304" pitchFamily="18" charset="0"/>
              </a:rPr>
              <a:t>、</a:t>
            </a:r>
            <a:r>
              <a:rPr lang="en-US" altLang="zh-CN" sz="1600" dirty="0" err="1">
                <a:latin typeface="Times New Roman" panose="02020603050405020304" pitchFamily="18" charset="0"/>
                <a:cs typeface="Times New Roman" panose="02020603050405020304" pitchFamily="18" charset="0"/>
              </a:rPr>
              <a:t>hispan</a:t>
            </a:r>
            <a:r>
              <a:rPr lang="en-US" altLang="zh-CN" sz="1600" dirty="0">
                <a:latin typeface="Times New Roman" panose="02020603050405020304" pitchFamily="18" charset="0"/>
                <a:cs typeface="Times New Roman" panose="02020603050405020304" pitchFamily="18" charset="0"/>
              </a:rPr>
              <a:t> disappear in the F.E. model</a:t>
            </a:r>
            <a:r>
              <a:rPr lang="zh-CN" altLang="en-US" sz="1600" dirty="0">
                <a:latin typeface="Times New Roman" panose="02020603050405020304" pitchFamily="18" charset="0"/>
                <a:cs typeface="Times New Roman" panose="02020603050405020304" pitchFamily="18" charset="0"/>
              </a:rPr>
              <a:t>？</a:t>
            </a:r>
            <a:endParaRPr lang="en-US" altLang="zh-CN" sz="1600"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Explanatory variables that do not change over time enter the fixed effects </a:t>
            </a:r>
            <a:r>
              <a:rPr lang="en-US" altLang="zh-CN" dirty="0" err="1">
                <a:latin typeface="Times New Roman" panose="02020603050405020304" pitchFamily="18" charset="0"/>
                <a:cs typeface="Times New Roman" panose="02020603050405020304" pitchFamily="18" charset="0"/>
              </a:rPr>
              <a:t>ui</a:t>
            </a:r>
            <a:endParaRPr lang="en-US" altLang="zh-CN" sz="1600" dirty="0">
              <a:latin typeface="Times New Roman" panose="02020603050405020304" pitchFamily="18" charset="0"/>
              <a:cs typeface="Times New Roman" panose="02020603050405020304" pitchFamily="18" charset="0"/>
            </a:endParaRPr>
          </a:p>
          <a:p>
            <a:r>
              <a:rPr lang="en-US" altLang="zh-CN" sz="1600" dirty="0">
                <a:solidFill>
                  <a:srgbClr val="FF0000"/>
                </a:solidFill>
                <a:latin typeface="Times New Roman" panose="02020603050405020304" pitchFamily="18" charset="0"/>
                <a:cs typeface="Times New Roman" panose="02020603050405020304" pitchFamily="18" charset="0"/>
              </a:rPr>
              <a:t>Why does the coefficient of </a:t>
            </a:r>
            <a:r>
              <a:rPr lang="en-US" altLang="zh-CN" sz="1600" dirty="0" err="1">
                <a:solidFill>
                  <a:srgbClr val="FF0000"/>
                </a:solidFill>
                <a:latin typeface="Times New Roman" panose="02020603050405020304" pitchFamily="18" charset="0"/>
                <a:cs typeface="Times New Roman" panose="02020603050405020304" pitchFamily="18" charset="0"/>
              </a:rPr>
              <a:t>exper</a:t>
            </a:r>
            <a:r>
              <a:rPr lang="en-US" altLang="zh-CN" sz="1600" dirty="0">
                <a:solidFill>
                  <a:srgbClr val="FF0000"/>
                </a:solidFill>
                <a:latin typeface="Times New Roman" panose="02020603050405020304" pitchFamily="18" charset="0"/>
                <a:cs typeface="Times New Roman" panose="02020603050405020304" pitchFamily="18" charset="0"/>
              </a:rPr>
              <a:t> also disappear in the F.E. model</a:t>
            </a:r>
            <a:r>
              <a:rPr lang="zh-CN" altLang="en-US" sz="1600" dirty="0">
                <a:solidFill>
                  <a:srgbClr val="FF0000"/>
                </a:solidFill>
                <a:latin typeface="Times New Roman" panose="02020603050405020304" pitchFamily="18" charset="0"/>
                <a:cs typeface="Times New Roman" panose="02020603050405020304" pitchFamily="18" charset="0"/>
              </a:rPr>
              <a:t>？</a:t>
            </a:r>
            <a:endParaRPr lang="en-US" altLang="zh-CN" sz="1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1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blinds(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blinds(horizontal)">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blinds(horizontal)">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35</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5 Random effect model</a:t>
            </a:r>
          </a:p>
        </p:txBody>
      </p:sp>
      <p:sp>
        <p:nvSpPr>
          <p:cNvPr id="6" name="内容占位符 2">
            <a:extLst>
              <a:ext uri="{FF2B5EF4-FFF2-40B4-BE49-F238E27FC236}">
                <a16:creationId xmlns:a16="http://schemas.microsoft.com/office/drawing/2014/main" id="{C9A07F61-0B4B-4F25-9872-A79E16B20174}"/>
              </a:ext>
            </a:extLst>
          </p:cNvPr>
          <p:cNvSpPr>
            <a:spLocks noGrp="1"/>
          </p:cNvSpPr>
          <p:nvPr>
            <p:ph idx="1"/>
          </p:nvPr>
        </p:nvSpPr>
        <p:spPr>
          <a:xfrm>
            <a:off x="457200" y="1847828"/>
            <a:ext cx="8229600" cy="4473597"/>
          </a:xfrm>
        </p:spPr>
        <p:txBody>
          <a:bodyPr/>
          <a:lstStyle/>
          <a:p>
            <a:r>
              <a:rPr lang="en-US" altLang="zh-CN" sz="1600" dirty="0">
                <a:latin typeface="Times New Roman" panose="02020603050405020304" pitchFamily="18" charset="0"/>
                <a:cs typeface="Times New Roman" panose="02020603050405020304" pitchFamily="18" charset="0"/>
              </a:rPr>
              <a:t>Which model to use in practice?</a:t>
            </a:r>
          </a:p>
          <a:p>
            <a:pPr lvl="1"/>
            <a:r>
              <a:rPr lang="en-US" altLang="zh-CN" dirty="0">
                <a:latin typeface="Times New Roman" panose="02020603050405020304" pitchFamily="18" charset="0"/>
                <a:cs typeface="Times New Roman" panose="02020603050405020304" pitchFamily="18" charset="0"/>
              </a:rPr>
              <a:t>Economic intuition</a:t>
            </a:r>
          </a:p>
          <a:p>
            <a:pPr lvl="1"/>
            <a:r>
              <a:rPr lang="en-US" altLang="zh-CN" dirty="0">
                <a:latin typeface="Times New Roman" panose="02020603050405020304" pitchFamily="18" charset="0"/>
                <a:cs typeface="Times New Roman" panose="02020603050405020304" pitchFamily="18" charset="0"/>
              </a:rPr>
              <a:t>Statistical test, from general to restricted</a:t>
            </a:r>
          </a:p>
          <a:p>
            <a:pPr lvl="2"/>
            <a:r>
              <a:rPr lang="en-US" altLang="zh-CN" sz="1600" dirty="0">
                <a:latin typeface="Times New Roman" panose="02020603050405020304" pitchFamily="18" charset="0"/>
                <a:cs typeface="Times New Roman" panose="02020603050405020304" pitchFamily="18" charset="0"/>
              </a:rPr>
              <a:t>First, is it fixed effect or random effect? </a:t>
            </a:r>
          </a:p>
          <a:p>
            <a:pPr lvl="3"/>
            <a:r>
              <a:rPr lang="en-US" altLang="zh-CN" sz="1600" dirty="0" err="1">
                <a:latin typeface="Times New Roman" panose="02020603050405020304" pitchFamily="18" charset="0"/>
                <a:cs typeface="Times New Roman" panose="02020603050405020304" pitchFamily="18" charset="0"/>
              </a:rPr>
              <a:t>Hausman</a:t>
            </a:r>
            <a:r>
              <a:rPr lang="en-US" altLang="zh-CN" sz="1600" dirty="0">
                <a:latin typeface="Times New Roman" panose="02020603050405020304" pitchFamily="18" charset="0"/>
                <a:cs typeface="Times New Roman" panose="02020603050405020304" pitchFamily="18" charset="0"/>
              </a:rPr>
              <a:t> test, H0: random effect</a:t>
            </a:r>
            <a:endParaRPr lang="en-US" altLang="zh-CN" sz="1600" dirty="0">
              <a:latin typeface="Times New Roman" panose="02020603050405020304" pitchFamily="18" charset="0"/>
              <a:ea typeface="宋体" charset="-122"/>
              <a:cs typeface="Times New Roman" panose="02020603050405020304" pitchFamily="18" charset="0"/>
            </a:endParaRPr>
          </a:p>
          <a:p>
            <a:pPr lvl="2"/>
            <a:r>
              <a:rPr lang="en-US" altLang="zh-CN" sz="1600" dirty="0">
                <a:latin typeface="Times New Roman" panose="02020603050405020304" pitchFamily="18" charset="0"/>
                <a:cs typeface="Times New Roman" panose="02020603050405020304" pitchFamily="18" charset="0"/>
              </a:rPr>
              <a:t>If it does not pass the test (refuse H0), then use F.E. </a:t>
            </a:r>
          </a:p>
          <a:p>
            <a:pPr lvl="2"/>
            <a:r>
              <a:rPr lang="en-US" altLang="zh-CN" sz="1600" dirty="0">
                <a:latin typeface="Times New Roman" panose="02020603050405020304" pitchFamily="18" charset="0"/>
                <a:cs typeface="Times New Roman" panose="02020603050405020304" pitchFamily="18" charset="0"/>
              </a:rPr>
              <a:t>Otherwise, using BP (Breusch &amp; Pagan,</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1980) test to see whether using R.E. or OLS.</a:t>
            </a:r>
            <a:endParaRPr lang="en-US" altLang="zh-CN" sz="1600" dirty="0">
              <a:latin typeface="Times New Roman" panose="02020603050405020304" pitchFamily="18" charset="0"/>
              <a:ea typeface="宋体" charset="-122"/>
              <a:cs typeface="Times New Roman" panose="02020603050405020304" pitchFamily="18" charset="0"/>
            </a:endParaRPr>
          </a:p>
          <a:p>
            <a:pPr lvl="2"/>
            <a:r>
              <a:rPr lang="en-US" altLang="zh-CN" sz="1600" dirty="0">
                <a:latin typeface="Times New Roman" panose="02020603050405020304" pitchFamily="18" charset="0"/>
                <a:cs typeface="Times New Roman" panose="02020603050405020304" pitchFamily="18" charset="0"/>
              </a:rPr>
              <a:t>If it does not pass the test (refuse H0), then use R.E. </a:t>
            </a:r>
          </a:p>
          <a:p>
            <a:pPr lvl="2"/>
            <a:r>
              <a:rPr lang="en-US" altLang="zh-CN" sz="1600" dirty="0">
                <a:latin typeface="Times New Roman" panose="02020603050405020304" pitchFamily="18" charset="0"/>
                <a:cs typeface="Times New Roman" panose="02020603050405020304" pitchFamily="18" charset="0"/>
              </a:rPr>
              <a:t>Otherwise, OLS with robust </a:t>
            </a:r>
            <a:r>
              <a:rPr lang="en-US" altLang="zh-CN" sz="1600" dirty="0" err="1">
                <a:latin typeface="Times New Roman" panose="02020603050405020304" pitchFamily="18" charset="0"/>
                <a:cs typeface="Times New Roman" panose="02020603050405020304" pitchFamily="18" charset="0"/>
              </a:rPr>
              <a:t>s.d.</a:t>
            </a:r>
            <a:endParaRPr lang="en-US" altLang="zh-CN" sz="1600" dirty="0">
              <a:latin typeface="Times New Roman" panose="02020603050405020304" pitchFamily="18" charset="0"/>
              <a:cs typeface="Times New Roman" panose="02020603050405020304" pitchFamily="18" charset="0"/>
            </a:endParaRPr>
          </a:p>
          <a:p>
            <a:pPr lvl="2"/>
            <a:endParaRPr lang="en-US" altLang="zh-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48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36</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5 Random effect model</a:t>
            </a:r>
          </a:p>
        </p:txBody>
      </p:sp>
      <p:sp>
        <p:nvSpPr>
          <p:cNvPr id="8" name="内容占位符 2">
            <a:extLst>
              <a:ext uri="{FF2B5EF4-FFF2-40B4-BE49-F238E27FC236}">
                <a16:creationId xmlns:a16="http://schemas.microsoft.com/office/drawing/2014/main" id="{75B91133-4E86-4761-8E3F-0A6D1CBD1C5B}"/>
              </a:ext>
            </a:extLst>
          </p:cNvPr>
          <p:cNvSpPr>
            <a:spLocks noGrp="1"/>
          </p:cNvSpPr>
          <p:nvPr>
            <p:ph idx="1"/>
          </p:nvPr>
        </p:nvSpPr>
        <p:spPr>
          <a:xfrm>
            <a:off x="341313" y="2197883"/>
            <a:ext cx="8229600" cy="2462234"/>
          </a:xfrm>
        </p:spPr>
        <p:txBody>
          <a:bodyPr/>
          <a:lstStyle/>
          <a:p>
            <a:r>
              <a:rPr lang="en-US" altLang="zh-CN" sz="1600" dirty="0">
                <a:latin typeface="Times New Roman" panose="02020603050405020304" pitchFamily="18" charset="0"/>
                <a:cs typeface="Times New Roman" panose="02020603050405020304" pitchFamily="18" charset="0"/>
              </a:rPr>
              <a:t>Which model to use in practice?</a:t>
            </a:r>
          </a:p>
          <a:p>
            <a:pPr lvl="1"/>
            <a:r>
              <a:rPr lang="en-US" altLang="zh-CN" dirty="0">
                <a:latin typeface="Times New Roman" panose="02020603050405020304" pitchFamily="18" charset="0"/>
                <a:ea typeface="宋体" charset="-122"/>
                <a:cs typeface="Times New Roman" panose="02020603050405020304" pitchFamily="18" charset="0"/>
              </a:rPr>
              <a:t>It is important to recognize that the fixed effects estimator relies only on the time-series variation in Y and X within a given company </a:t>
            </a:r>
          </a:p>
          <a:p>
            <a:pPr lvl="2"/>
            <a:r>
              <a:rPr lang="en-US" altLang="zh-CN" sz="1600" dirty="0">
                <a:latin typeface="Times New Roman" panose="02020603050405020304" pitchFamily="18" charset="0"/>
                <a:ea typeface="宋体" charset="-122"/>
                <a:cs typeface="Times New Roman" panose="02020603050405020304" pitchFamily="18" charset="0"/>
              </a:rPr>
              <a:t>If the extent of time-series variation is small, In this case, the fixed effects estimator is not reliable because there is insufficient variation in either the dependent or treatment variable.</a:t>
            </a:r>
          </a:p>
          <a:p>
            <a:pPr lvl="2"/>
            <a:r>
              <a:rPr lang="en-US" altLang="zh-CN" sz="1600" dirty="0">
                <a:latin typeface="Times New Roman" panose="02020603050405020304" pitchFamily="18" charset="0"/>
                <a:ea typeface="宋体" charset="-122"/>
                <a:cs typeface="Times New Roman" panose="02020603050405020304" pitchFamily="18" charset="0"/>
              </a:rPr>
              <a:t>This point was made by Zhou (JFE, 2001) who criticized the use of fixed effects models when the treatment variable is management ownership.</a:t>
            </a:r>
          </a:p>
          <a:p>
            <a:pPr lvl="2"/>
            <a:endParaRPr lang="en-US" altLang="zh-CN" sz="1200" dirty="0">
              <a:latin typeface="Times New Roman" panose="02020603050405020304" pitchFamily="18" charset="0"/>
              <a:ea typeface="宋体" charset="-122"/>
              <a:cs typeface="Times New Roman" panose="02020603050405020304" pitchFamily="18" charset="0"/>
            </a:endParaRPr>
          </a:p>
          <a:p>
            <a:pPr lvl="1"/>
            <a:endParaRPr lang="en-US" altLang="zh-CN" sz="1400" dirty="0">
              <a:latin typeface="Times New Roman" panose="02020603050405020304" pitchFamily="18" charset="0"/>
              <a:cs typeface="Times New Roman" panose="02020603050405020304" pitchFamily="18" charset="0"/>
            </a:endParaRPr>
          </a:p>
        </p:txBody>
      </p:sp>
      <p:pic>
        <p:nvPicPr>
          <p:cNvPr id="9" name="Picture 4">
            <a:extLst>
              <a:ext uri="{FF2B5EF4-FFF2-40B4-BE49-F238E27FC236}">
                <a16:creationId xmlns:a16="http://schemas.microsoft.com/office/drawing/2014/main" id="{5B921C07-7374-4154-BBC5-81AE534EEF7D}"/>
              </a:ext>
            </a:extLst>
          </p:cNvPr>
          <p:cNvPicPr>
            <a:picLocks noChangeAspect="1" noChangeArrowheads="1"/>
          </p:cNvPicPr>
          <p:nvPr/>
        </p:nvPicPr>
        <p:blipFill>
          <a:blip r:embed="rId3" cstate="print"/>
          <a:srcRect/>
          <a:stretch>
            <a:fillRect/>
          </a:stretch>
        </p:blipFill>
        <p:spPr bwMode="auto">
          <a:xfrm>
            <a:off x="1823366" y="4495800"/>
            <a:ext cx="5265493" cy="2276643"/>
          </a:xfrm>
          <a:prstGeom prst="rect">
            <a:avLst/>
          </a:prstGeom>
          <a:noFill/>
          <a:ln w="9525">
            <a:noFill/>
            <a:miter lim="800000"/>
            <a:headEnd/>
            <a:tailEnd/>
          </a:ln>
          <a:effectLst/>
        </p:spPr>
      </p:pic>
    </p:spTree>
    <p:extLst>
      <p:ext uri="{BB962C8B-B14F-4D97-AF65-F5344CB8AC3E}">
        <p14:creationId xmlns:p14="http://schemas.microsoft.com/office/powerpoint/2010/main" val="285048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linds(horizontal)">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088F8941-E3BC-4CB6-8995-C7813C4F36A6}" type="slidenum">
              <a:rPr lang="en-US" altLang="zh-CN"/>
              <a:pPr/>
              <a:t>37</a:t>
            </a:fld>
            <a:endParaRPr lang="en-US" altLang="zh-CN"/>
          </a:p>
        </p:txBody>
      </p:sp>
      <p:sp>
        <p:nvSpPr>
          <p:cNvPr id="7" name="标题 1">
            <a:extLst>
              <a:ext uri="{FF2B5EF4-FFF2-40B4-BE49-F238E27FC236}">
                <a16:creationId xmlns:a16="http://schemas.microsoft.com/office/drawing/2014/main" id="{FEEF7D75-DB4D-4256-BC3E-DB31D5C30834}"/>
              </a:ext>
            </a:extLst>
          </p:cNvPr>
          <p:cNvSpPr>
            <a:spLocks noGrp="1"/>
          </p:cNvSpPr>
          <p:nvPr>
            <p:ph type="title"/>
          </p:nvPr>
        </p:nvSpPr>
        <p:spPr>
          <a:xfrm>
            <a:off x="581025" y="687388"/>
            <a:ext cx="7989888" cy="1082675"/>
          </a:xfrm>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6 Classwork</a:t>
            </a:r>
          </a:p>
        </p:txBody>
      </p:sp>
      <p:sp>
        <p:nvSpPr>
          <p:cNvPr id="8" name="内容占位符 2">
            <a:extLst>
              <a:ext uri="{FF2B5EF4-FFF2-40B4-BE49-F238E27FC236}">
                <a16:creationId xmlns:a16="http://schemas.microsoft.com/office/drawing/2014/main" id="{75B91133-4E86-4761-8E3F-0A6D1CBD1C5B}"/>
              </a:ext>
            </a:extLst>
          </p:cNvPr>
          <p:cNvSpPr>
            <a:spLocks noGrp="1"/>
          </p:cNvSpPr>
          <p:nvPr>
            <p:ph idx="1"/>
          </p:nvPr>
        </p:nvSpPr>
        <p:spPr>
          <a:xfrm>
            <a:off x="341313" y="2197882"/>
            <a:ext cx="8229600" cy="3059917"/>
          </a:xfrm>
        </p:spPr>
        <p:txBody>
          <a:bodyPr/>
          <a:lstStyle/>
          <a:p>
            <a:r>
              <a:rPr lang="en-US" altLang="zh-CN" sz="1600" dirty="0">
                <a:latin typeface="Times New Roman" panose="02020603050405020304" pitchFamily="18" charset="0"/>
                <a:cs typeface="Times New Roman" panose="02020603050405020304" pitchFamily="18" charset="0"/>
              </a:rPr>
              <a:t>1 download the paper and data from 《</a:t>
            </a:r>
            <a:r>
              <a:rPr lang="zh-CN" altLang="en-US" sz="1600" dirty="0">
                <a:latin typeface="Times New Roman" panose="02020603050405020304" pitchFamily="18" charset="0"/>
                <a:cs typeface="Times New Roman" panose="02020603050405020304" pitchFamily="18" charset="0"/>
              </a:rPr>
              <a:t>中国工业经济</a:t>
            </a:r>
            <a:r>
              <a:rPr lang="en-US" altLang="zh-CN" sz="1600" dirty="0">
                <a:latin typeface="Times New Roman" panose="02020603050405020304" pitchFamily="18" charset="0"/>
                <a:cs typeface="Times New Roman" panose="02020603050405020304" pitchFamily="18" charset="0"/>
              </a:rPr>
              <a:t>》</a:t>
            </a:r>
          </a:p>
          <a:p>
            <a:pPr lvl="1"/>
            <a:r>
              <a:rPr lang="en-US" altLang="zh-CN" dirty="0">
                <a:latin typeface="Times New Roman" panose="02020603050405020304" pitchFamily="18" charset="0"/>
                <a:ea typeface="宋体" charset="-122"/>
                <a:cs typeface="Times New Roman" panose="02020603050405020304" pitchFamily="18" charset="0"/>
                <a:hlinkClick r:id="rId3"/>
              </a:rPr>
              <a:t>http://ciejournal.ajcass.org/Magazine/show/?id=76559</a:t>
            </a:r>
            <a:endParaRPr lang="en-US" altLang="zh-CN" dirty="0">
              <a:latin typeface="Times New Roman" panose="02020603050405020304" pitchFamily="18" charset="0"/>
              <a:ea typeface="宋体" charset="-122"/>
              <a:cs typeface="Times New Roman" panose="02020603050405020304" pitchFamily="18" charset="0"/>
            </a:endParaRPr>
          </a:p>
          <a:p>
            <a:pPr lvl="1"/>
            <a:r>
              <a:rPr lang="en-US" altLang="zh-CN" dirty="0">
                <a:latin typeface="Times New Roman" panose="02020603050405020304" pitchFamily="18" charset="0"/>
                <a:ea typeface="宋体" charset="-122"/>
                <a:cs typeface="Times New Roman" panose="02020603050405020304" pitchFamily="18" charset="0"/>
              </a:rPr>
              <a:t>《</a:t>
            </a:r>
            <a:r>
              <a:rPr lang="zh-CN" altLang="en-US" dirty="0">
                <a:latin typeface="Times New Roman" panose="02020603050405020304" pitchFamily="18" charset="0"/>
                <a:ea typeface="宋体" charset="-122"/>
                <a:cs typeface="Times New Roman" panose="02020603050405020304" pitchFamily="18" charset="0"/>
              </a:rPr>
              <a:t>金融投资行为与企业技术创新</a:t>
            </a:r>
            <a:r>
              <a:rPr lang="en-US" altLang="zh-CN" dirty="0">
                <a:latin typeface="Times New Roman" panose="02020603050405020304" pitchFamily="18" charset="0"/>
                <a:ea typeface="宋体" charset="-122"/>
                <a:cs typeface="Times New Roman" panose="02020603050405020304" pitchFamily="18" charset="0"/>
              </a:rPr>
              <a:t>——</a:t>
            </a:r>
            <a:r>
              <a:rPr lang="zh-CN" altLang="en-US" dirty="0">
                <a:latin typeface="Times New Roman" panose="02020603050405020304" pitchFamily="18" charset="0"/>
                <a:ea typeface="宋体" charset="-122"/>
                <a:cs typeface="Times New Roman" panose="02020603050405020304" pitchFamily="18" charset="0"/>
              </a:rPr>
              <a:t>动机分析与经验证据</a:t>
            </a:r>
            <a:r>
              <a:rPr lang="en-US" altLang="zh-CN" dirty="0">
                <a:latin typeface="Times New Roman" panose="02020603050405020304" pitchFamily="18" charset="0"/>
                <a:ea typeface="宋体" charset="-122"/>
                <a:cs typeface="Times New Roman" panose="02020603050405020304" pitchFamily="18" charset="0"/>
              </a:rPr>
              <a:t>》</a:t>
            </a:r>
          </a:p>
          <a:p>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2 Replicate the tables </a:t>
            </a:r>
          </a:p>
          <a:p>
            <a:endParaRPr lang="en-US" altLang="zh-CN" sz="1600" dirty="0">
              <a:latin typeface="Times New Roman" panose="02020603050405020304" pitchFamily="18" charset="0"/>
              <a:cs typeface="Times New Roman" panose="02020603050405020304" pitchFamily="18" charset="0"/>
            </a:endParaRPr>
          </a:p>
          <a:p>
            <a:pPr lvl="2"/>
            <a:endParaRPr lang="en-US" altLang="zh-CN" sz="1200" dirty="0">
              <a:latin typeface="Times New Roman" panose="02020603050405020304" pitchFamily="18" charset="0"/>
              <a:ea typeface="宋体" charset="-122"/>
              <a:cs typeface="Times New Roman" panose="02020603050405020304" pitchFamily="18" charset="0"/>
            </a:endParaRPr>
          </a:p>
          <a:p>
            <a:pPr lvl="1"/>
            <a:endParaRPr lang="en-US" altLang="zh-C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0027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linds(horizontal)">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linds(horizontal)">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 </a:t>
            </a:r>
            <a:r>
              <a:rPr lang="en-US" altLang="zh-CN" dirty="0">
                <a:latin typeface="Times New Roman" panose="02020603050405020304" pitchFamily="18" charset="0"/>
                <a:cs typeface="Times New Roman" panose="02020603050405020304" pitchFamily="18" charset="0"/>
              </a:rPr>
              <a:t>Introduction: Data Structure</a:t>
            </a:r>
            <a:endParaRPr lang="en-US" altLang="zh-CN" sz="2800" spc="-6" dirty="0">
              <a:latin typeface="Times New Roman"/>
              <a:cs typeface="Times New Roman"/>
            </a:endParaRPr>
          </a:p>
        </p:txBody>
      </p:sp>
      <p:sp>
        <p:nvSpPr>
          <p:cNvPr id="3" name="文本框 2">
            <a:extLst>
              <a:ext uri="{FF2B5EF4-FFF2-40B4-BE49-F238E27FC236}">
                <a16:creationId xmlns:a16="http://schemas.microsoft.com/office/drawing/2014/main" id="{7D37B2FD-6EAE-400C-BAB2-D353E4FB77F5}"/>
              </a:ext>
            </a:extLst>
          </p:cNvPr>
          <p:cNvSpPr txBox="1"/>
          <p:nvPr/>
        </p:nvSpPr>
        <p:spPr>
          <a:xfrm>
            <a:off x="449468" y="2039480"/>
            <a:ext cx="8153400" cy="286232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Pooled Cross-sectional data (</a:t>
            </a:r>
            <a:r>
              <a:rPr lang="zh-CN" altLang="en-US" dirty="0">
                <a:latin typeface="Times New Roman" panose="02020603050405020304" pitchFamily="18" charset="0"/>
                <a:cs typeface="Times New Roman" panose="02020603050405020304" pitchFamily="18" charset="0"/>
              </a:rPr>
              <a:t>混同截面数据</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Randomly sampled cross sections of individuals at different points in time.</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Pooling makes sense if cross sections are randomly sampled (like one big sample)</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Time dummy variables can be used to capture structural change over time</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Observations across different time periods allows for policy analysis</a:t>
            </a:r>
          </a:p>
        </p:txBody>
      </p:sp>
    </p:spTree>
    <p:extLst>
      <p:ext uri="{BB962C8B-B14F-4D97-AF65-F5344CB8AC3E}">
        <p14:creationId xmlns:p14="http://schemas.microsoft.com/office/powerpoint/2010/main" val="96689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 </a:t>
            </a:r>
            <a:r>
              <a:rPr lang="en-US" altLang="zh-CN" dirty="0">
                <a:latin typeface="Times New Roman" panose="02020603050405020304" pitchFamily="18" charset="0"/>
                <a:cs typeface="Times New Roman" panose="02020603050405020304" pitchFamily="18" charset="0"/>
              </a:rPr>
              <a:t>Introduction: Data Structure</a:t>
            </a:r>
            <a:endParaRPr lang="en-US" altLang="zh-CN" sz="2800" spc="-6" dirty="0">
              <a:latin typeface="Times New Roman"/>
              <a:cs typeface="Times New Roman"/>
            </a:endParaRPr>
          </a:p>
        </p:txBody>
      </p:sp>
      <p:sp>
        <p:nvSpPr>
          <p:cNvPr id="3" name="文本框 2">
            <a:extLst>
              <a:ext uri="{FF2B5EF4-FFF2-40B4-BE49-F238E27FC236}">
                <a16:creationId xmlns:a16="http://schemas.microsoft.com/office/drawing/2014/main" id="{7D37B2FD-6EAE-400C-BAB2-D353E4FB77F5}"/>
              </a:ext>
            </a:extLst>
          </p:cNvPr>
          <p:cNvSpPr txBox="1"/>
          <p:nvPr/>
        </p:nvSpPr>
        <p:spPr>
          <a:xfrm>
            <a:off x="449468" y="2039480"/>
            <a:ext cx="8153400" cy="4524315"/>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Panel Data (</a:t>
            </a:r>
            <a:r>
              <a:rPr lang="zh-CN" altLang="en-US" dirty="0">
                <a:latin typeface="Times New Roman" panose="02020603050405020304" pitchFamily="18" charset="0"/>
                <a:cs typeface="Times New Roman" panose="02020603050405020304" pitchFamily="18" charset="0"/>
              </a:rPr>
              <a:t>面板数据</a:t>
            </a:r>
            <a:r>
              <a:rPr lang="en-US" altLang="zh-CN" dirty="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Observe cross sections of the same individuals at different points in time.</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Time series and cross-sectional data can be thought of as special cases of panel data that are in one dimension only (one panel member or individual for the former, one time point for the latter).</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b="1" i="1" dirty="0">
                <a:latin typeface="Times New Roman" panose="02020603050405020304" pitchFamily="18" charset="0"/>
                <a:cs typeface="Times New Roman" panose="02020603050405020304" pitchFamily="18" charset="0"/>
              </a:rPr>
              <a:t>A balanced panel </a:t>
            </a:r>
            <a:r>
              <a:rPr lang="en-US" altLang="zh-CN" dirty="0">
                <a:latin typeface="Times New Roman" panose="02020603050405020304" pitchFamily="18" charset="0"/>
                <a:cs typeface="Times New Roman" panose="02020603050405020304" pitchFamily="18" charset="0"/>
              </a:rPr>
              <a:t>is a dataset in which each panel member (i.e., person) is observed every year. Consequently, if a balanced panel contains N panel members and T periods, the number of observations (n) in the dataset is necessarily n = N×T.</a:t>
            </a:r>
          </a:p>
          <a:p>
            <a:pPr marL="285750" indent="-285750">
              <a:buFont typeface="Arial" panose="020B0604020202020204" pitchFamily="34" charset="0"/>
              <a:buChar char="•"/>
            </a:pPr>
            <a:endParaRPr lang="en-US" altLang="zh-C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b="1" i="1" dirty="0">
                <a:latin typeface="Times New Roman" panose="02020603050405020304" pitchFamily="18" charset="0"/>
                <a:cs typeface="Times New Roman" panose="02020603050405020304" pitchFamily="18" charset="0"/>
              </a:rPr>
              <a:t>An unbalanced panel </a:t>
            </a:r>
            <a:r>
              <a:rPr lang="en-US" altLang="zh-CN" dirty="0">
                <a:latin typeface="Times New Roman" panose="02020603050405020304" pitchFamily="18" charset="0"/>
                <a:cs typeface="Times New Roman" panose="02020603050405020304" pitchFamily="18" charset="0"/>
              </a:rPr>
              <a:t>is a dataset in which at least one panel member is not observed every period. Therefore, if an unbalanced panel contains N panel members and T periods, then the following strict inequality holds for the number of observations (n) in the dataset: n &lt; N×T.</a:t>
            </a:r>
          </a:p>
        </p:txBody>
      </p:sp>
    </p:spTree>
    <p:extLst>
      <p:ext uri="{BB962C8B-B14F-4D97-AF65-F5344CB8AC3E}">
        <p14:creationId xmlns:p14="http://schemas.microsoft.com/office/powerpoint/2010/main" val="116456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 </a:t>
            </a:r>
            <a:r>
              <a:rPr lang="en-US" altLang="zh-CN" dirty="0">
                <a:latin typeface="Times New Roman" panose="02020603050405020304" pitchFamily="18" charset="0"/>
                <a:cs typeface="Times New Roman" panose="02020603050405020304" pitchFamily="18" charset="0"/>
              </a:rPr>
              <a:t>Introduction: some cases</a:t>
            </a:r>
            <a:endParaRPr lang="en-US" altLang="zh-CN" sz="2800" spc="-6" dirty="0">
              <a:latin typeface="Times New Roman"/>
              <a:cs typeface="Times New Roman"/>
            </a:endParaRPr>
          </a:p>
        </p:txBody>
      </p:sp>
      <p:pic>
        <p:nvPicPr>
          <p:cNvPr id="4" name="Picture 4">
            <a:extLst>
              <a:ext uri="{FF2B5EF4-FFF2-40B4-BE49-F238E27FC236}">
                <a16:creationId xmlns:a16="http://schemas.microsoft.com/office/drawing/2014/main" id="{353A978E-60F4-420E-9286-612850F27AD9}"/>
              </a:ext>
            </a:extLst>
          </p:cNvPr>
          <p:cNvPicPr>
            <a:picLocks noChangeAspect="1" noChangeArrowheads="1"/>
          </p:cNvPicPr>
          <p:nvPr/>
        </p:nvPicPr>
        <p:blipFill>
          <a:blip r:embed="rId2"/>
          <a:srcRect/>
          <a:stretch>
            <a:fillRect/>
          </a:stretch>
        </p:blipFill>
        <p:spPr bwMode="auto">
          <a:xfrm>
            <a:off x="1927770" y="3710093"/>
            <a:ext cx="5288459" cy="3045262"/>
          </a:xfrm>
          <a:prstGeom prst="rect">
            <a:avLst/>
          </a:prstGeom>
          <a:noFill/>
          <a:ln w="9525">
            <a:noFill/>
            <a:miter lim="800000"/>
            <a:headEnd/>
            <a:tailEnd/>
          </a:ln>
        </p:spPr>
      </p:pic>
      <p:sp>
        <p:nvSpPr>
          <p:cNvPr id="6" name="文本框 5">
            <a:extLst>
              <a:ext uri="{FF2B5EF4-FFF2-40B4-BE49-F238E27FC236}">
                <a16:creationId xmlns:a16="http://schemas.microsoft.com/office/drawing/2014/main" id="{60FB480B-2212-42AB-8A9B-4044B125F95F}"/>
              </a:ext>
            </a:extLst>
          </p:cNvPr>
          <p:cNvSpPr txBox="1"/>
          <p:nvPr/>
        </p:nvSpPr>
        <p:spPr>
          <a:xfrm>
            <a:off x="990600" y="1905000"/>
            <a:ext cx="7580313" cy="1704569"/>
          </a:xfrm>
          <a:prstGeom prst="rect">
            <a:avLst/>
          </a:prstGeom>
          <a:noFill/>
        </p:spPr>
        <p:txBody>
          <a:bodyPr wrap="square">
            <a:spAutoFit/>
          </a:bodyPr>
          <a:lstStyle/>
          <a:p>
            <a:pPr eaLnBrk="1" hangingPunct="1">
              <a:lnSpc>
                <a:spcPct val="150000"/>
              </a:lnSpc>
            </a:pPr>
            <a:r>
              <a:rPr lang="en-US" altLang="zh-CN" sz="1800" dirty="0">
                <a:latin typeface="Times New Roman" panose="02020603050405020304" pitchFamily="18" charset="0"/>
                <a:cs typeface="Times New Roman" panose="02020603050405020304" pitchFamily="18" charset="0"/>
              </a:rPr>
              <a:t>Pooled </a:t>
            </a:r>
            <a:r>
              <a:rPr lang="en-US" altLang="zh-CN" dirty="0">
                <a:latin typeface="Times New Roman" panose="02020603050405020304" pitchFamily="18" charset="0"/>
                <a:cs typeface="Times New Roman" panose="02020603050405020304" pitchFamily="18" charset="0"/>
              </a:rPr>
              <a:t>Cross-sectional data </a:t>
            </a:r>
          </a:p>
          <a:p>
            <a:pPr marL="342900" indent="-342900" eaLnBrk="1" hangingPunct="1">
              <a:lnSpc>
                <a:spcPct val="150000"/>
              </a:lnSpc>
              <a:buAutoNum type="arabicPeriod"/>
            </a:pPr>
            <a:r>
              <a:rPr lang="en-US" altLang="zh-CN" dirty="0">
                <a:latin typeface="Times New Roman" panose="02020603050405020304" pitchFamily="18" charset="0"/>
                <a:cs typeface="Times New Roman" panose="02020603050405020304" pitchFamily="18" charset="0"/>
              </a:rPr>
              <a:t>M&amp;A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There are only a few M&amp;A events, and therefore you need to pool the M&amp;A events in separate years together.</a:t>
            </a:r>
          </a:p>
          <a:p>
            <a:pPr marL="342900" indent="-342900" eaLnBrk="1" hangingPunct="1">
              <a:lnSpc>
                <a:spcPct val="150000"/>
              </a:lnSpc>
              <a:buAutoNum type="arabicPeriod"/>
            </a:pPr>
            <a:r>
              <a:rPr lang="en-US" altLang="zh-CN" dirty="0">
                <a:latin typeface="Times New Roman" panose="02020603050405020304" pitchFamily="18" charset="0"/>
                <a:cs typeface="Times New Roman" panose="02020603050405020304" pitchFamily="18" charset="0"/>
              </a:rPr>
              <a:t> House Price (on the house level); Lack of Data</a:t>
            </a:r>
            <a:endParaRPr lang="en-US" altLang="zh-C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96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1 </a:t>
            </a:r>
            <a:r>
              <a:rPr lang="en-US" altLang="zh-CN" dirty="0">
                <a:latin typeface="Times New Roman" panose="02020603050405020304" pitchFamily="18" charset="0"/>
                <a:cs typeface="Times New Roman" panose="02020603050405020304" pitchFamily="18" charset="0"/>
              </a:rPr>
              <a:t>Introduction: some cases</a:t>
            </a:r>
            <a:endParaRPr lang="en-US" altLang="zh-CN" sz="2800" spc="-6" dirty="0">
              <a:latin typeface="Times New Roman"/>
              <a:cs typeface="Times New Roman"/>
            </a:endParaRPr>
          </a:p>
        </p:txBody>
      </p:sp>
      <p:sp>
        <p:nvSpPr>
          <p:cNvPr id="6" name="文本框 5">
            <a:extLst>
              <a:ext uri="{FF2B5EF4-FFF2-40B4-BE49-F238E27FC236}">
                <a16:creationId xmlns:a16="http://schemas.microsoft.com/office/drawing/2014/main" id="{60FB480B-2212-42AB-8A9B-4044B125F95F}"/>
              </a:ext>
            </a:extLst>
          </p:cNvPr>
          <p:cNvSpPr txBox="1"/>
          <p:nvPr/>
        </p:nvSpPr>
        <p:spPr>
          <a:xfrm>
            <a:off x="990600" y="2066127"/>
            <a:ext cx="7580313" cy="3879908"/>
          </a:xfrm>
          <a:prstGeom prst="rect">
            <a:avLst/>
          </a:prstGeom>
          <a:noFill/>
        </p:spPr>
        <p:txBody>
          <a:bodyPr wrap="square">
            <a:spAutoFit/>
          </a:bodyPr>
          <a:lstStyle/>
          <a:p>
            <a:pPr eaLnBrk="1" hangingPunct="1">
              <a:lnSpc>
                <a:spcPct val="150000"/>
              </a:lnSpc>
            </a:pPr>
            <a:r>
              <a:rPr lang="en-US" altLang="zh-CN" b="1" dirty="0">
                <a:latin typeface="Times New Roman" panose="02020603050405020304" pitchFamily="18" charset="0"/>
                <a:cs typeface="Times New Roman" panose="02020603050405020304" pitchFamily="18" charset="0"/>
              </a:rPr>
              <a:t>Panel Data</a:t>
            </a:r>
          </a:p>
          <a:p>
            <a:pPr eaLnBrk="1" hangingPunct="1">
              <a:lnSpc>
                <a:spcPct val="150000"/>
              </a:lnSpc>
            </a:pPr>
            <a:endParaRPr lang="en-US" altLang="zh-CN" b="1"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tLang="zh-CN" sz="1600" dirty="0">
                <a:latin typeface="Times New Roman" panose="02020603050405020304" pitchFamily="18" charset="0"/>
                <a:cs typeface="Times New Roman" panose="02020603050405020304" pitchFamily="18" charset="0"/>
              </a:rPr>
              <a:t>Students GPA, along with their age, gender, etc.</a:t>
            </a:r>
          </a:p>
          <a:p>
            <a:pPr marL="342900" indent="-342900">
              <a:lnSpc>
                <a:spcPct val="150000"/>
              </a:lnSpc>
              <a:buAutoNum type="arabicPeriod"/>
            </a:pPr>
            <a:endParaRPr lang="en-US" altLang="zh-CN" sz="1600" dirty="0">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altLang="zh-CN" sz="1600" dirty="0">
                <a:latin typeface="Times New Roman" panose="02020603050405020304" pitchFamily="18" charset="0"/>
                <a:cs typeface="Times New Roman" panose="02020603050405020304" pitchFamily="18" charset="0"/>
              </a:rPr>
              <a:t>CHFS (China Household Finance Survey), with households being survey every year.</a:t>
            </a:r>
          </a:p>
          <a:p>
            <a:pPr marL="342900" indent="-342900">
              <a:lnSpc>
                <a:spcPct val="150000"/>
              </a:lnSpc>
              <a:buAutoNum type="arabicPeriod"/>
            </a:pPr>
            <a:endParaRPr lang="en-US" altLang="zh-CN" sz="1600" dirty="0">
              <a:latin typeface="Times New Roman" panose="02020603050405020304" pitchFamily="18" charset="0"/>
              <a:cs typeface="Times New Roman" panose="02020603050405020304" pitchFamily="18" charset="0"/>
            </a:endParaRPr>
          </a:p>
          <a:p>
            <a:pPr marL="342900" indent="-342900">
              <a:lnSpc>
                <a:spcPct val="150000"/>
              </a:lnSpc>
              <a:buAutoNum type="arabicPeriod" startAt="3"/>
            </a:pPr>
            <a:r>
              <a:rPr lang="en-US" altLang="zh-CN" sz="1600" dirty="0">
                <a:latin typeface="Times New Roman" panose="02020603050405020304" pitchFamily="18" charset="0"/>
                <a:cs typeface="Times New Roman" panose="02020603050405020304" pitchFamily="18" charset="0"/>
              </a:rPr>
              <a:t>Provincial economic data since 1949. </a:t>
            </a:r>
          </a:p>
          <a:p>
            <a:pPr marL="342900" indent="-342900">
              <a:lnSpc>
                <a:spcPct val="150000"/>
              </a:lnSpc>
              <a:buAutoNum type="arabicPeriod" startAt="3"/>
            </a:pPr>
            <a:endParaRPr lang="en-US" altLang="zh-CN" sz="1600"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Key: Each individual/province/subject </a:t>
            </a:r>
            <a:r>
              <a:rPr lang="en-US" altLang="zh-CN" b="1" i="1"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gets an observation from time </a:t>
            </a:r>
            <a:r>
              <a:rPr lang="en-US" altLang="zh-CN" b="1" i="1" dirty="0">
                <a:latin typeface="Times New Roman" panose="02020603050405020304" pitchFamily="18" charset="0"/>
                <a:cs typeface="Times New Roman" panose="02020603050405020304" pitchFamily="18" charset="0"/>
              </a:rPr>
              <a:t>t to </a:t>
            </a:r>
            <a:r>
              <a:rPr lang="en-US" altLang="zh-CN" b="1" i="1" dirty="0" err="1">
                <a:latin typeface="Times New Roman" panose="02020603050405020304" pitchFamily="18" charset="0"/>
                <a:cs typeface="Times New Roman" panose="02020603050405020304" pitchFamily="18" charset="0"/>
              </a:rPr>
              <a:t>t+n</a:t>
            </a:r>
            <a:r>
              <a:rPr lang="en-US" altLang="zh-CN" dirty="0">
                <a:latin typeface="Times New Roman" panose="02020603050405020304" pitchFamily="18" charset="0"/>
                <a:cs typeface="Times New Roman" panose="02020603050405020304" pitchFamily="18" charset="0"/>
              </a:rPr>
              <a:t>.  </a:t>
            </a:r>
          </a:p>
          <a:p>
            <a:pPr marL="742950" lvl="1" indent="-285750">
              <a:lnSpc>
                <a:spcPct val="150000"/>
              </a:lnSpc>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1066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2 </a:t>
            </a:r>
            <a:r>
              <a:rPr lang="en-US" altLang="zh-CN" dirty="0">
                <a:latin typeface="Times New Roman" panose="02020603050405020304" pitchFamily="18" charset="0"/>
                <a:cs typeface="Times New Roman" panose="02020603050405020304" pitchFamily="18" charset="0"/>
              </a:rPr>
              <a:t>Policy Analysis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DoD</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endParaRPr lang="en-US" altLang="zh-CN" sz="2800" spc="-6" dirty="0">
              <a:latin typeface="Times New Roman"/>
              <a:cs typeface="Times New Roman"/>
            </a:endParaRPr>
          </a:p>
        </p:txBody>
      </p:sp>
      <p:sp>
        <p:nvSpPr>
          <p:cNvPr id="7" name="文本框 6">
            <a:extLst>
              <a:ext uri="{FF2B5EF4-FFF2-40B4-BE49-F238E27FC236}">
                <a16:creationId xmlns:a16="http://schemas.microsoft.com/office/drawing/2014/main" id="{D361B5B3-602E-40EA-B656-27861F194572}"/>
              </a:ext>
            </a:extLst>
          </p:cNvPr>
          <p:cNvSpPr txBox="1"/>
          <p:nvPr/>
        </p:nvSpPr>
        <p:spPr>
          <a:xfrm>
            <a:off x="685800" y="2286000"/>
            <a:ext cx="7772400" cy="4196020"/>
          </a:xfrm>
          <a:prstGeom prst="rect">
            <a:avLst/>
          </a:prstGeom>
          <a:noFill/>
        </p:spPr>
        <p:txBody>
          <a:bodyPr wrap="square">
            <a:spAutoFit/>
          </a:bodyPr>
          <a:lstStyle/>
          <a:p>
            <a:pPr marL="285750" indent="-285750">
              <a:lnSpc>
                <a:spcPts val="23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Event Study is not suitable for analysis of macroeconomic policies, because in most cases, the issues are not financial markets. However, there are a lot of policies that need to be evaluated.</a:t>
            </a:r>
          </a:p>
          <a:p>
            <a:pPr marL="285750" indent="-285750">
              <a:lnSpc>
                <a:spcPts val="2300"/>
              </a:lnSpc>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285750" indent="-285750">
              <a:lnSpc>
                <a:spcPts val="23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1. Tax of Real Estate and House Price.</a:t>
            </a:r>
          </a:p>
          <a:p>
            <a:pPr marL="285750" indent="-285750">
              <a:lnSpc>
                <a:spcPts val="2300"/>
              </a:lnSpc>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285750" indent="-285750">
              <a:lnSpc>
                <a:spcPts val="23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2. </a:t>
            </a:r>
            <a:r>
              <a:rPr lang="en-US" altLang="zh-CN" sz="1600" dirty="0" err="1">
                <a:latin typeface="Times New Roman" panose="02020603050405020304" pitchFamily="18" charset="0"/>
                <a:cs typeface="Times New Roman" panose="02020603050405020304" pitchFamily="18" charset="0"/>
              </a:rPr>
              <a:t>Zhai</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Tianlin</a:t>
            </a:r>
            <a:r>
              <a:rPr lang="en-US" altLang="zh-CN" sz="1600" dirty="0">
                <a:latin typeface="Times New Roman" panose="02020603050405020304" pitchFamily="18" charset="0"/>
                <a:cs typeface="Times New Roman" panose="02020603050405020304" pitchFamily="18" charset="0"/>
              </a:rPr>
              <a:t> event, and quality/length of doctoral thesis.</a:t>
            </a:r>
          </a:p>
          <a:p>
            <a:pPr marL="285750" indent="-285750">
              <a:lnSpc>
                <a:spcPts val="2300"/>
              </a:lnSpc>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285750" indent="-285750">
              <a:lnSpc>
                <a:spcPts val="23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3. Covid-19 Shock and household physical/mental health.</a:t>
            </a:r>
          </a:p>
          <a:p>
            <a:pPr marL="285750" indent="-285750">
              <a:lnSpc>
                <a:spcPts val="2300"/>
              </a:lnSpc>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285750" indent="-285750">
              <a:lnSpc>
                <a:spcPts val="23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4.  Option and stock market efficiency.</a:t>
            </a:r>
          </a:p>
          <a:p>
            <a:pPr marL="285750" indent="-285750">
              <a:lnSpc>
                <a:spcPts val="2300"/>
              </a:lnSpc>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285750" indent="-285750">
              <a:lnSpc>
                <a:spcPts val="23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5.  law of disclosure and accounting quality.</a:t>
            </a:r>
          </a:p>
          <a:p>
            <a:pPr marL="285750" indent="-285750">
              <a:lnSpc>
                <a:spcPts val="2300"/>
              </a:lnSpc>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208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2E543-5EAB-46DF-BFF9-9DE3FEA9F065}"/>
              </a:ext>
            </a:extLst>
          </p:cNvPr>
          <p:cNvSpPr>
            <a:spLocks noGrp="1"/>
          </p:cNvSpPr>
          <p:nvPr>
            <p:ph type="title"/>
          </p:nvPr>
        </p:nvSpPr>
        <p:spPr/>
        <p:txBody>
          <a:bodyPr/>
          <a:lstStyle/>
          <a:p>
            <a:pPr marL="14111" marR="5644" algn="just">
              <a:lnSpc>
                <a:spcPct val="114999"/>
              </a:lnSpc>
              <a:buClr>
                <a:srgbClr val="903062"/>
              </a:buClr>
              <a:buSzPct val="90625"/>
              <a:tabLst>
                <a:tab pos="395107" algn="l"/>
              </a:tabLst>
            </a:pPr>
            <a:r>
              <a:rPr lang="en-US" altLang="zh-CN" sz="2800" spc="-6" dirty="0">
                <a:latin typeface="Times New Roman"/>
                <a:cs typeface="Times New Roman"/>
              </a:rPr>
              <a:t>2 </a:t>
            </a:r>
            <a:r>
              <a:rPr lang="en-US" altLang="zh-CN" dirty="0">
                <a:latin typeface="Times New Roman" panose="02020603050405020304" pitchFamily="18" charset="0"/>
                <a:cs typeface="Times New Roman" panose="02020603050405020304" pitchFamily="18" charset="0"/>
              </a:rPr>
              <a:t>Policy Analysis </a:t>
            </a:r>
            <a:endParaRPr lang="en-US" altLang="zh-CN" sz="2800" spc="-6" dirty="0">
              <a:latin typeface="Times New Roman"/>
              <a:cs typeface="Times New Roman"/>
            </a:endParaRPr>
          </a:p>
        </p:txBody>
      </p:sp>
      <p:sp>
        <p:nvSpPr>
          <p:cNvPr id="7" name="文本框 6">
            <a:extLst>
              <a:ext uri="{FF2B5EF4-FFF2-40B4-BE49-F238E27FC236}">
                <a16:creationId xmlns:a16="http://schemas.microsoft.com/office/drawing/2014/main" id="{D361B5B3-602E-40EA-B656-27861F194572}"/>
              </a:ext>
            </a:extLst>
          </p:cNvPr>
          <p:cNvSpPr txBox="1"/>
          <p:nvPr/>
        </p:nvSpPr>
        <p:spPr>
          <a:xfrm>
            <a:off x="685800" y="2209800"/>
            <a:ext cx="7391400" cy="36856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The common method is to compare the situation before and after the implementation of the policy to see if there is any change.</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For example, the impact of Shanghai's real estate tax on housing prices can be evaluated from the changes in housing prices before and after the policy. </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This is also a pooled cross sections data, which can be tested by regression with dummy.</a:t>
            </a:r>
          </a:p>
          <a:p>
            <a:pPr marL="742950" lvl="1"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The regression with dummy is simple and easy to operate, but is it accurate? </a:t>
            </a:r>
          </a:p>
          <a:p>
            <a:pPr marL="285750" indent="-285750">
              <a:lnSpc>
                <a:spcPct val="150000"/>
              </a:lnSpc>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600" dirty="0">
                <a:latin typeface="Times New Roman" panose="02020603050405020304" pitchFamily="18" charset="0"/>
                <a:cs typeface="Times New Roman" panose="02020603050405020304" pitchFamily="18" charset="0"/>
              </a:rPr>
              <a:t>In most cases, the regression with dummy is not enough.</a:t>
            </a:r>
          </a:p>
          <a:p>
            <a:pPr marL="285750" indent="-285750">
              <a:lnSpc>
                <a:spcPts val="2300"/>
              </a:lnSpc>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482065"/>
      </p:ext>
    </p:extLst>
  </p:cSld>
  <p:clrMapOvr>
    <a:masterClrMapping/>
  </p:clrMapOvr>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1"/>
          </a:extrusionClr>
        </a:sp3d>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红利">
  <a:themeElements>
    <a:clrScheme name="红利">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2516</TotalTime>
  <Words>3328</Words>
  <Application>Microsoft Office PowerPoint</Application>
  <PresentationFormat>全屏显示(4:3)</PresentationFormat>
  <Paragraphs>310</Paragraphs>
  <Slides>38</Slides>
  <Notes>29</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38</vt:i4>
      </vt:variant>
    </vt:vector>
  </HeadingPairs>
  <TitlesOfParts>
    <vt:vector size="44" baseType="lpstr">
      <vt:lpstr>Arial</vt:lpstr>
      <vt:lpstr>Gill Sans MT</vt:lpstr>
      <vt:lpstr>Times New Roman</vt:lpstr>
      <vt:lpstr>Wingdings 2</vt:lpstr>
      <vt:lpstr>1_Default Design</vt:lpstr>
      <vt:lpstr>红利</vt:lpstr>
      <vt:lpstr>Chapter 5.  Panel Data and ols</vt:lpstr>
      <vt:lpstr>oUTLINE</vt:lpstr>
      <vt:lpstr>1 Introduction: Data Structure</vt:lpstr>
      <vt:lpstr>1 Introduction: Data Structure</vt:lpstr>
      <vt:lpstr>1 Introduction: Data Structure</vt:lpstr>
      <vt:lpstr>1 Introduction: some cases</vt:lpstr>
      <vt:lpstr>1 Introduction: some cases</vt:lpstr>
      <vt:lpstr>2 Policy Analysis（DoD）  </vt:lpstr>
      <vt:lpstr>2 Policy Analysis </vt:lpstr>
      <vt:lpstr>2 Policy Analysis </vt:lpstr>
      <vt:lpstr>2 Policy Analysis </vt:lpstr>
      <vt:lpstr>2 Policy Analysis </vt:lpstr>
      <vt:lpstr>3 Difference-in-difference (DID)</vt:lpstr>
      <vt:lpstr>3 Difference-in-difference (DID)</vt:lpstr>
      <vt:lpstr>3 Difference-in-difference (DID)</vt:lpstr>
      <vt:lpstr>3 Difference-in-difference (DID)</vt:lpstr>
      <vt:lpstr>3 Difference-in-difference (DID)</vt:lpstr>
      <vt:lpstr>3 Difference-in-difference (DID)</vt:lpstr>
      <vt:lpstr>3 Difference-in-difference (DID)</vt:lpstr>
      <vt:lpstr>3 Difference-in-difference (DID)</vt:lpstr>
      <vt:lpstr>3 DID - exogenous</vt:lpstr>
      <vt:lpstr>4 DID - classwork</vt:lpstr>
      <vt:lpstr>4 Fixed effect model</vt:lpstr>
      <vt:lpstr>4 Fixed effect model</vt:lpstr>
      <vt:lpstr>4 Fixed effect model</vt:lpstr>
      <vt:lpstr>4 Fixed effect model</vt:lpstr>
      <vt:lpstr>4 Fixed effect model</vt:lpstr>
      <vt:lpstr>4 Fixed effect model</vt:lpstr>
      <vt:lpstr>4 Fixed effect model</vt:lpstr>
      <vt:lpstr>4 Fixed effect model</vt:lpstr>
      <vt:lpstr>5 Random effect model</vt:lpstr>
      <vt:lpstr>5 Random effect model</vt:lpstr>
      <vt:lpstr>5 Random effect model</vt:lpstr>
      <vt:lpstr>5 Random effect model</vt:lpstr>
      <vt:lpstr>5 Random effect model</vt:lpstr>
      <vt:lpstr>5 Random effect model</vt:lpstr>
      <vt:lpstr>5 Random effect model</vt:lpstr>
      <vt:lpstr>6 Classwork</vt:lpstr>
    </vt:vector>
  </TitlesOfParts>
  <Company>University of Tampa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With Financial Statements</dc:title>
  <dc:creator>Kent P. Ragan</dc:creator>
  <cp:lastModifiedBy>admin</cp:lastModifiedBy>
  <cp:revision>473</cp:revision>
  <cp:lastPrinted>1601-01-01T00:00:00Z</cp:lastPrinted>
  <dcterms:created xsi:type="dcterms:W3CDTF">2000-08-09T23:59:09Z</dcterms:created>
  <dcterms:modified xsi:type="dcterms:W3CDTF">2023-09-27T15:34:09Z</dcterms:modified>
</cp:coreProperties>
</file>