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82" r:id="rId8"/>
    <p:sldId id="261" r:id="rId9"/>
    <p:sldId id="262" r:id="rId10"/>
    <p:sldId id="263" r:id="rId11"/>
    <p:sldId id="264" r:id="rId12"/>
  </p:sldIdLst>
  <p:sldSz cx="9144000" cy="5143500" type="screen16x9"/>
  <p:notesSz cx="9925050" cy="66659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593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34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5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C41F5F-E8B8-4D0C-BF23-14718D1B09D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3413" cy="2498725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440" cy="2998800"/>
          </a:xfrm>
          <a:prstGeom prst="rect">
            <a:avLst/>
          </a:prstGeom>
          <a:noFill/>
          <a:ln w="0">
            <a:noFill/>
          </a:ln>
        </p:spPr>
        <p:txBody>
          <a:bodyPr lIns="90720" tIns="45360" rIns="90720" bIns="45360" numCol="1" spcCol="0" anchor="t">
            <a:norm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30"/>
          </p:nvPr>
        </p:nvSpPr>
        <p:spPr>
          <a:xfrm>
            <a:off x="5621760" y="6331320"/>
            <a:ext cx="4300200" cy="332640"/>
          </a:xfrm>
          <a:prstGeom prst="rect">
            <a:avLst/>
          </a:prstGeom>
          <a:noFill/>
          <a:ln w="0">
            <a:noFill/>
          </a:ln>
        </p:spPr>
        <p:txBody>
          <a:bodyPr lIns="90720" tIns="45360" rIns="90720" bIns="4536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E0445A7-BD77-4B6E-977A-5DBC289EE8EE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C1017A-9133-4444-A57F-686035DFD1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FC1764-9DC1-49D7-9FC6-43ADF6D31C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B12784-2EA5-4968-827D-7FAD8F61C2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75F7CE-DFEB-4925-9BC5-5E27A95C72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332D2B-E9C6-4992-8C89-A747A80CF2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1765B49-6CA0-49BF-AACD-9B72BC8D18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94B1E59-F7F9-462D-BF44-44982724EB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BE747F5-4570-4385-B220-A9BF8D1BB1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E7DCFA3-ADA4-4342-A1FD-317333A992A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78C4BB2-E149-4F9C-A4B6-2525ADEEF5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829FEE4-4E1E-49E9-8FA4-4A708185F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52159F-4ABA-4BC4-9EF5-242C9487AC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418699A-16D1-459A-A229-6569871CFB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247F480-E34B-4358-A2D8-0F45306F66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7A011E-6FC4-4869-B5E5-90A841BE4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B72BED7-D9D5-424D-9873-E822DB4ECA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CA1F5A8-CAFF-4344-BC46-05F01C1BF6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94A70E-F235-42A4-BE3F-61A1F261B5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7CB6AD-83B0-410C-9AF1-03363B5435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60C4C3-C63D-4A91-99C1-E0B7B6AE94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6F9BE6-B906-4D33-B07B-3A47D4A58A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667D86-A17F-4431-9FFB-F28F9FEC5D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85A69F-8CC9-40BC-B2B1-C9EDE79229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35A543-1BF8-4F35-8B5E-AF5BD401CA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C49432-E198-4AB4-BE76-7670B9DF85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E6C593-4416-4597-92EC-5A527EB44C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AF178D-AC3B-486E-B115-FFA628F854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426B2A-8806-48A1-895C-E964164395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CE8142-4F60-4FC7-BF82-1CAF6DF8CB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9A3BEB-FD38-4D09-8ACA-199B7F86B1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E1A89B-F39D-4F39-99C4-04694208B5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FC3BEB-984C-4450-B4EC-5FCDAB4DF0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3B7D64-77A8-42DC-BE1B-EB38C111C6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9B38E6-A915-41A2-BB29-68252235BB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C27E96-6113-4746-A672-AED11B4703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CF041A-DC27-4426-8651-FD9A097268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 descr="20150416 tum logo blau png final.png"/>
          <p:cNvPicPr/>
          <p:nvPr/>
        </p:nvPicPr>
        <p:blipFill>
          <a:blip r:embed="rId14"/>
          <a:stretch/>
        </p:blipFill>
        <p:spPr>
          <a:xfrm>
            <a:off x="8218800" y="324000"/>
            <a:ext cx="604080" cy="317880"/>
          </a:xfrm>
          <a:prstGeom prst="rect">
            <a:avLst/>
          </a:prstGeom>
          <a:ln w="0">
            <a:noFill/>
          </a:ln>
        </p:spPr>
      </p:pic>
      <p:sp>
        <p:nvSpPr>
          <p:cNvPr id="7" name="Rechteck 13"/>
          <p:cNvSpPr/>
          <p:nvPr/>
        </p:nvSpPr>
        <p:spPr>
          <a:xfrm>
            <a:off x="8347680" y="4806360"/>
            <a:ext cx="574560" cy="26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11040" y="4854960"/>
            <a:ext cx="7828920" cy="287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501AFE-00A2-4031-96FF-DB8904C066F4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2" descr="20150416 tum logo blau png final.png"/>
          <p:cNvPicPr/>
          <p:nvPr/>
        </p:nvPicPr>
        <p:blipFill>
          <a:blip r:embed="rId14"/>
          <a:stretch/>
        </p:blipFill>
        <p:spPr>
          <a:xfrm>
            <a:off x="8218440" y="324000"/>
            <a:ext cx="604080" cy="3178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3"/>
          </p:nvPr>
        </p:nvSpPr>
        <p:spPr>
          <a:xfrm>
            <a:off x="311040" y="4854960"/>
            <a:ext cx="646344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4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E5838D7-C609-4D91-A2F0-561B04759BFC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2" descr="20150416 tum logo blau png final.png"/>
          <p:cNvPicPr/>
          <p:nvPr/>
        </p:nvPicPr>
        <p:blipFill>
          <a:blip r:embed="rId14"/>
          <a:stretch/>
        </p:blipFill>
        <p:spPr>
          <a:xfrm>
            <a:off x="8218440" y="324000"/>
            <a:ext cx="604080" cy="3178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5"/>
          </p:nvPr>
        </p:nvSpPr>
        <p:spPr>
          <a:xfrm>
            <a:off x="311040" y="4854960"/>
            <a:ext cx="646344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6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F6C61F2-E2D9-4EF2-B418-6065919EBFE8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icrosoft.github.io/autogen/assets/images/autogen_agentchat-250ca64b77b87e70d34766a080bf6ba8.p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17880" y="834576"/>
            <a:ext cx="8508240" cy="38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ts val="3200"/>
              </a:lnSpc>
              <a:buNone/>
              <a:tabLst>
                <a:tab pos="0" algn="l"/>
              </a:tabLst>
            </a:pPr>
            <a:r>
              <a:rPr lang="en-GB" sz="6000" b="1" strike="noStrike" spc="-1" dirty="0" err="1">
                <a:solidFill>
                  <a:srgbClr val="192325"/>
                </a:solidFill>
                <a:latin typeface="Circular"/>
                <a:ea typeface="DejaVu Sans"/>
              </a:rPr>
              <a:t>AutoLogGen</a:t>
            </a:r>
            <a:br>
              <a:rPr lang="en-GB" sz="1500" dirty="0"/>
            </a:br>
            <a:br>
              <a:rPr lang="en-GB" sz="1500" b="0" strike="noStrike" spc="-1" dirty="0">
                <a:solidFill>
                  <a:srgbClr val="192325"/>
                </a:solidFill>
                <a:latin typeface="Circular"/>
                <a:ea typeface="DejaVu Sans"/>
              </a:rPr>
            </a:br>
            <a:br>
              <a:rPr lang="en-GB" sz="2500" dirty="0"/>
            </a:br>
            <a:br>
              <a:rPr lang="en-GB" sz="2500" dirty="0"/>
            </a:br>
            <a:endParaRPr lang="en-GB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2EA85-889B-F996-394C-B419846C93C1}"/>
              </a:ext>
            </a:extLst>
          </p:cNvPr>
          <p:cNvSpPr txBox="1"/>
          <p:nvPr/>
        </p:nvSpPr>
        <p:spPr>
          <a:xfrm>
            <a:off x="3818988" y="2442911"/>
            <a:ext cx="49586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800" b="0" strike="noStrike" spc="-1" dirty="0">
                <a:solidFill>
                  <a:srgbClr val="192325"/>
                </a:solidFill>
                <a:latin typeface="Circular"/>
                <a:ea typeface="DejaVu Sans"/>
              </a:rPr>
              <a:t>Log Analysis from Rohde &amp; Schwarz</a:t>
            </a:r>
          </a:p>
          <a:p>
            <a:pPr algn="ctr"/>
            <a:endParaRPr lang="en-GB" altLang="zh-CN" sz="1800" b="0" strike="noStrike" spc="-1" dirty="0">
              <a:solidFill>
                <a:srgbClr val="192325"/>
              </a:solidFill>
              <a:latin typeface="Circular"/>
              <a:ea typeface="DejaVu Sans"/>
            </a:endParaRPr>
          </a:p>
          <a:p>
            <a:pPr algn="ctr"/>
            <a:r>
              <a:rPr lang="en-US" altLang="zh-CN" sz="1400" dirty="0" err="1"/>
              <a:t>Xuyuan</a:t>
            </a:r>
            <a:r>
              <a:rPr lang="en-US" altLang="zh-CN" sz="1400" dirty="0"/>
              <a:t> Han, </a:t>
            </a:r>
          </a:p>
          <a:p>
            <a:pPr algn="ctr"/>
            <a:r>
              <a:rPr lang="en-US" altLang="zh-CN" sz="1400" dirty="0" err="1"/>
              <a:t>Hanxi</a:t>
            </a:r>
            <a:r>
              <a:rPr lang="en-US" altLang="zh-CN" sz="1400" dirty="0"/>
              <a:t> Jiang, </a:t>
            </a:r>
          </a:p>
          <a:p>
            <a:pPr algn="ctr"/>
            <a:r>
              <a:rPr lang="en-US" altLang="zh-CN" sz="1400" dirty="0"/>
              <a:t>Feng Yang,</a:t>
            </a:r>
          </a:p>
          <a:p>
            <a:pPr algn="ctr"/>
            <a:r>
              <a:rPr lang="en-US" altLang="zh-CN" sz="1400" dirty="0"/>
              <a:t>Zhenghao Zhang</a:t>
            </a:r>
          </a:p>
          <a:p>
            <a:pPr algn="ctr"/>
            <a:endParaRPr lang="zh-CN" altLang="en-US" dirty="0"/>
          </a:p>
        </p:txBody>
      </p:sp>
      <p:pic>
        <p:nvPicPr>
          <p:cNvPr id="6" name="Picture 4" descr="AutoGen Overview">
            <a:extLst>
              <a:ext uri="{FF2B5EF4-FFF2-40B4-BE49-F238E27FC236}">
                <a16:creationId xmlns:a16="http://schemas.microsoft.com/office/drawing/2014/main" id="{A40A8572-C608-3CF1-1650-296CDC778D60}"/>
              </a:ext>
            </a:extLst>
          </p:cNvPr>
          <p:cNvPicPr/>
          <p:nvPr/>
        </p:nvPicPr>
        <p:blipFill>
          <a:blip r:embed="rId3"/>
          <a:srcRect l="2" t="12507" r="56722" b="9064"/>
          <a:stretch/>
        </p:blipFill>
        <p:spPr>
          <a:xfrm>
            <a:off x="435348" y="1769633"/>
            <a:ext cx="3383640" cy="2941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4" descr="Multi Agent System Icon - Download in Colored Outline Style"/>
          <p:cNvPicPr/>
          <p:nvPr/>
        </p:nvPicPr>
        <p:blipFill>
          <a:blip r:embed="rId2"/>
          <a:stretch/>
        </p:blipFill>
        <p:spPr>
          <a:xfrm>
            <a:off x="3614040" y="1550880"/>
            <a:ext cx="1643400" cy="1643400"/>
          </a:xfrm>
          <a:prstGeom prst="rect">
            <a:avLst/>
          </a:prstGeom>
          <a:ln w="0">
            <a:noFill/>
          </a:ln>
        </p:spPr>
      </p:pic>
      <p:sp>
        <p:nvSpPr>
          <p:cNvPr id="344" name="Right Arrow 11"/>
          <p:cNvSpPr/>
          <p:nvPr/>
        </p:nvSpPr>
        <p:spPr>
          <a:xfrm>
            <a:off x="2383842" y="2142360"/>
            <a:ext cx="549360" cy="4208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lIns="90000" tIns="45000" rIns="90000" bIns="45000" numCol="1" spcCol="0" anchor="t">
            <a:noAutofit/>
          </a:bodyPr>
          <a:lstStyle/>
          <a:p>
            <a:pPr algn="ctr">
              <a:lnSpc>
                <a:spcPct val="114000"/>
              </a:lnSpc>
            </a:pPr>
            <a:endParaRPr lang="en-DE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5" name="Right Arrow 12"/>
          <p:cNvSpPr/>
          <p:nvPr/>
        </p:nvSpPr>
        <p:spPr>
          <a:xfrm>
            <a:off x="5695681" y="2142360"/>
            <a:ext cx="549360" cy="4208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lIns="90000" tIns="45000" rIns="90000" bIns="45000" numCol="1" spcCol="0" anchor="t">
            <a:noAutofit/>
          </a:bodyPr>
          <a:lstStyle/>
          <a:p>
            <a:pPr algn="ctr">
              <a:lnSpc>
                <a:spcPct val="114000"/>
              </a:lnSpc>
            </a:pPr>
            <a:endParaRPr lang="en-DE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6" name="TextBox 13"/>
          <p:cNvSpPr/>
          <p:nvPr/>
        </p:nvSpPr>
        <p:spPr>
          <a:xfrm>
            <a:off x="593050" y="3617460"/>
            <a:ext cx="1661865" cy="2572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Preprocess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ed Log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Box 14"/>
          <p:cNvSpPr/>
          <p:nvPr/>
        </p:nvSpPr>
        <p:spPr>
          <a:xfrm>
            <a:off x="3758025" y="3349682"/>
            <a:ext cx="1370483" cy="8186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Multi-agents</a:t>
            </a:r>
            <a:endParaRPr lang="en-US" sz="1600" b="1" strike="noStrike" spc="-1" dirty="0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ct val="114000"/>
              </a:lnSpc>
            </a:pPr>
            <a:r>
              <a:rPr lang="en-GB" sz="1600" b="1" spc="-1" dirty="0">
                <a:solidFill>
                  <a:srgbClr val="000000"/>
                </a:solidFill>
                <a:ea typeface="DejaVu Sans"/>
              </a:rPr>
              <a:t>F</a:t>
            </a:r>
            <a:r>
              <a:rPr lang="en-GB" sz="1600" b="1" strike="noStrike" spc="-1" dirty="0">
                <a:solidFill>
                  <a:srgbClr val="000000"/>
                </a:solidFill>
                <a:ea typeface="DejaVu Sans"/>
              </a:rPr>
              <a:t>ramework</a:t>
            </a:r>
          </a:p>
          <a:p>
            <a:pPr algn="ctr">
              <a:lnSpc>
                <a:spcPct val="114000"/>
              </a:lnSpc>
            </a:pPr>
            <a:r>
              <a:rPr lang="en-GB" sz="1600" b="1" strike="noStrike" spc="-1" dirty="0">
                <a:solidFill>
                  <a:srgbClr val="000000"/>
                </a:solidFill>
              </a:rPr>
              <a:t>(</a:t>
            </a:r>
            <a:r>
              <a:rPr lang="en-GB" sz="1600" b="1" strike="noStrike" spc="-1" dirty="0" err="1">
                <a:solidFill>
                  <a:srgbClr val="000000"/>
                </a:solidFill>
              </a:rPr>
              <a:t>AutoGen</a:t>
            </a:r>
            <a:r>
              <a:rPr lang="en-GB" sz="1600" b="1" strike="noStrike" spc="-1" dirty="0">
                <a:solidFill>
                  <a:srgbClr val="000000"/>
                </a:solidFill>
              </a:rPr>
              <a:t>)</a:t>
            </a:r>
            <a:endParaRPr lang="en-US" sz="1600" b="1" strike="noStrike" spc="-1" dirty="0">
              <a:solidFill>
                <a:srgbClr val="000000"/>
              </a:solidFill>
            </a:endParaRPr>
          </a:p>
        </p:txBody>
      </p:sp>
      <p:sp>
        <p:nvSpPr>
          <p:cNvPr id="348" name="TextBox 15"/>
          <p:cNvSpPr/>
          <p:nvPr/>
        </p:nvSpPr>
        <p:spPr>
          <a:xfrm>
            <a:off x="6343504" y="3617460"/>
            <a:ext cx="2207446" cy="2572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Summarization &amp;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QA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3340CD0-D9A7-4B35-8ACE-2E9DD6CE46E6}" type="slidenum">
              <a:t>2</a:t>
            </a:fld>
            <a:endParaRPr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1A19E993-A7B8-6258-D4AA-197004E8DD7D}"/>
              </a:ext>
            </a:extLst>
          </p:cNvPr>
          <p:cNvSpPr txBox="1">
            <a:spLocks/>
          </p:cNvSpPr>
          <p:nvPr/>
        </p:nvSpPr>
        <p:spPr>
          <a:xfrm>
            <a:off x="318960" y="31212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en-US" altLang="zh-CN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How it works</a:t>
            </a:r>
            <a:endParaRPr lang="en-US" sz="25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4" name="Picture 6" descr="Image result for Data File Icon">
            <a:extLst>
              <a:ext uri="{FF2B5EF4-FFF2-40B4-BE49-F238E27FC236}">
                <a16:creationId xmlns:a16="http://schemas.microsoft.com/office/drawing/2014/main" id="{728F05C7-E4AB-ABE1-F2D7-1BBCA6E5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60" y="1622721"/>
            <a:ext cx="1717719" cy="17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3D5E64-5EC6-F126-36CB-F1B177F34705}"/>
              </a:ext>
            </a:extLst>
          </p:cNvPr>
          <p:cNvSpPr/>
          <p:nvPr/>
        </p:nvSpPr>
        <p:spPr>
          <a:xfrm>
            <a:off x="3160142" y="1488115"/>
            <a:ext cx="2440379" cy="27747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b="1" dirty="0"/>
          </a:p>
        </p:txBody>
      </p:sp>
      <p:pic>
        <p:nvPicPr>
          <p:cNvPr id="8" name="Picture 8" descr="B, chart, graph, log icon">
            <a:extLst>
              <a:ext uri="{FF2B5EF4-FFF2-40B4-BE49-F238E27FC236}">
                <a16:creationId xmlns:a16="http://schemas.microsoft.com/office/drawing/2014/main" id="{C5D93691-1225-357C-D9B0-E3DD65F0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4" y="1760302"/>
            <a:ext cx="1505119" cy="15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8960" y="31212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ts val="3200"/>
              </a:lnSpc>
              <a:buNone/>
              <a:tabLst>
                <a:tab pos="0" algn="l"/>
              </a:tabLst>
            </a:pP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 </a:t>
            </a: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Picture 8" descr="no yes girl Blank Template - Imgflip"/>
          <p:cNvPicPr/>
          <p:nvPr/>
        </p:nvPicPr>
        <p:blipFill>
          <a:blip r:embed="rId2"/>
          <a:stretch/>
        </p:blipFill>
        <p:spPr>
          <a:xfrm>
            <a:off x="321840" y="1222694"/>
            <a:ext cx="3534120" cy="3436560"/>
          </a:xfrm>
          <a:prstGeom prst="rect">
            <a:avLst/>
          </a:prstGeom>
          <a:ln w="0">
            <a:noFill/>
          </a:ln>
        </p:spPr>
      </p:pic>
      <p:pic>
        <p:nvPicPr>
          <p:cNvPr id="352" name="Picture 18" descr="A screen 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2089440" y="2941334"/>
            <a:ext cx="6701760" cy="1664640"/>
          </a:xfrm>
          <a:prstGeom prst="rect">
            <a:avLst/>
          </a:prstGeom>
          <a:ln w="0">
            <a:noFill/>
          </a:ln>
        </p:spPr>
      </p:pic>
      <p:pic>
        <p:nvPicPr>
          <p:cNvPr id="353" name="Picture 20" descr="A screenshot of a computer program&#10;&#10;Description automatically generated"/>
          <p:cNvPicPr/>
          <p:nvPr/>
        </p:nvPicPr>
        <p:blipFill>
          <a:blip r:embed="rId4"/>
          <a:stretch/>
        </p:blipFill>
        <p:spPr>
          <a:xfrm>
            <a:off x="2053080" y="1240334"/>
            <a:ext cx="6774120" cy="1682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>
          <a:xfrm>
            <a:off x="7092720" y="4831380"/>
            <a:ext cx="2051280" cy="273240"/>
          </a:xfrm>
        </p:spPr>
        <p:txBody>
          <a:bodyPr/>
          <a:lstStyle/>
          <a:p>
            <a:fld id="{42C492AE-769F-4FAF-8B9C-4F551C5EE784}" type="slidenum">
              <a:t>3</a:t>
            </a:fld>
            <a:endParaRPr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0CD01DA-A345-95DA-4C0D-0C2F0D281389}"/>
              </a:ext>
            </a:extLst>
          </p:cNvPr>
          <p:cNvSpPr/>
          <p:nvPr/>
        </p:nvSpPr>
        <p:spPr>
          <a:xfrm rot="2519038">
            <a:off x="2289527" y="3664675"/>
            <a:ext cx="311392" cy="56794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C141B7-25CA-AEB5-4CF5-8F6B331B1C11}"/>
              </a:ext>
            </a:extLst>
          </p:cNvPr>
          <p:cNvSpPr/>
          <p:nvPr/>
        </p:nvSpPr>
        <p:spPr>
          <a:xfrm>
            <a:off x="2594171" y="3172726"/>
            <a:ext cx="1978330" cy="79938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Numbers</a:t>
            </a:r>
          </a:p>
          <a:p>
            <a:pPr algn="ctr">
              <a:lnSpc>
                <a:spcPct val="114000"/>
              </a:lnSpc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(Traceability 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79D9FDA-ABAF-101B-10E8-180BB4D607C6}"/>
              </a:ext>
            </a:extLst>
          </p:cNvPr>
          <p:cNvSpPr/>
          <p:nvPr/>
        </p:nvSpPr>
        <p:spPr>
          <a:xfrm rot="18625998">
            <a:off x="7376899" y="3394806"/>
            <a:ext cx="311392" cy="567946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4BBB54-E63A-A129-6D75-846F07E03FF9}"/>
              </a:ext>
            </a:extLst>
          </p:cNvPr>
          <p:cNvSpPr/>
          <p:nvPr/>
        </p:nvSpPr>
        <p:spPr>
          <a:xfrm>
            <a:off x="5289041" y="3106018"/>
            <a:ext cx="2105077" cy="7971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Information</a:t>
            </a:r>
          </a:p>
          <a:p>
            <a:pPr algn="ctr">
              <a:lnSpc>
                <a:spcPct val="114000"/>
              </a:lnSpc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(Understanding)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8960" y="31212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ts val="3200"/>
              </a:lnSpc>
              <a:buNone/>
              <a:tabLst>
                <a:tab pos="0" algn="l"/>
              </a:tabLst>
            </a:pP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Autogen &amp; GPT 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ftr" idx="22"/>
          </p:nvPr>
        </p:nvSpPr>
        <p:spPr>
          <a:xfrm>
            <a:off x="53761" y="4967121"/>
            <a:ext cx="646344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6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600" b="0" u="sng" strike="noStrike" spc="-1" dirty="0">
                <a:solidFill>
                  <a:schemeClr val="tx1"/>
                </a:solidFill>
                <a:uFillTx/>
                <a:latin typeface="Arial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https://microsoft.github.io/autogen/assets/images/autogen_agentchat-250ca64b77b87e70d34766a080bf6ba8.png</a:t>
            </a:r>
            <a:endParaRPr lang="en-US" sz="600" b="0" strike="noStrike" spc="-1" dirty="0">
              <a:solidFill>
                <a:schemeClr val="tx1"/>
              </a:solidFill>
              <a:latin typeface="Times New Roman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600" b="0" strike="noStrike" spc="-1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938323" y="1099800"/>
            <a:ext cx="5077756" cy="334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DE" sz="16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User</a:t>
            </a:r>
            <a:r>
              <a:rPr lang="en-US" sz="16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 </a:t>
            </a:r>
            <a:r>
              <a:rPr lang="en-DE" sz="16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(a.k.a. </a:t>
            </a:r>
            <a:r>
              <a:rPr lang="en-US" sz="16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B</a:t>
            </a:r>
            <a:r>
              <a:rPr lang="en-DE" sz="16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oss):</a:t>
            </a:r>
            <a:endParaRPr lang="en-US" sz="1600" b="0" strike="noStrike" spc="-1" dirty="0">
              <a:solidFill>
                <a:schemeClr val="bg2"/>
              </a:solidFill>
              <a:latin typeface="Arial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GB" sz="1600" b="0" strike="noStrike" spc="-1" dirty="0">
                <a:solidFill>
                  <a:schemeClr val="bg2"/>
                </a:solidFill>
                <a:latin typeface="Arial"/>
                <a:ea typeface="DejaVu Sans"/>
              </a:rPr>
              <a:t>Assign the task to our agent and give feedbacks to the outcomes.</a:t>
            </a:r>
            <a:endParaRPr lang="en-US" sz="1600" spc="-1" dirty="0">
              <a:solidFill>
                <a:schemeClr val="bg2"/>
              </a:solidFill>
              <a:latin typeface="Arial"/>
              <a:ea typeface="DejaVu Sans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DE" sz="1600" b="1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Summ</a:t>
            </a:r>
            <a:r>
              <a:rPr lang="en-US" sz="1600" b="1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a</a:t>
            </a:r>
            <a:r>
              <a:rPr lang="en-DE" sz="1600" b="1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rizer</a:t>
            </a:r>
            <a:r>
              <a:rPr lang="en-US" sz="1600" b="1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:</a:t>
            </a:r>
            <a:endParaRPr lang="en-US" sz="16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S</a:t>
            </a:r>
            <a:r>
              <a:rPr lang="en-DE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umm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a</a:t>
            </a:r>
            <a:r>
              <a:rPr lang="en-DE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rize 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the given </a:t>
            </a:r>
            <a:r>
              <a:rPr lang="en-DE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log file, especially interested in 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the </a:t>
            </a:r>
            <a:r>
              <a:rPr lang="en-DE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summarization of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ssh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 and</a:t>
            </a:r>
            <a:r>
              <a:rPr lang="en-DE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abnormal outputs</a:t>
            </a:r>
            <a:endParaRPr lang="en-US" sz="1600" spc="-1" dirty="0">
              <a:solidFill>
                <a:schemeClr val="accent5">
                  <a:lumMod val="75000"/>
                </a:schemeClr>
              </a:solidFill>
              <a:latin typeface="Arial"/>
              <a:ea typeface="DejaVu Sans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DE" sz="1600" b="1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Analyst: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marL="0" indent="0">
              <a:lnSpc>
                <a:spcPts val="18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T</a:t>
            </a:r>
            <a:r>
              <a:rPr lang="en-DE" sz="1600" b="0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alented at answering questions regarding the </a:t>
            </a:r>
            <a:r>
              <a:rPr lang="en-US" sz="1600" b="0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details</a:t>
            </a:r>
            <a:r>
              <a:rPr lang="en-DE" sz="1600" b="0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.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marL="176040" indent="0">
              <a:lnSpc>
                <a:spcPts val="18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Picture 4" descr="AutoGen Overview"/>
          <p:cNvPicPr/>
          <p:nvPr/>
        </p:nvPicPr>
        <p:blipFill>
          <a:blip r:embed="rId3"/>
          <a:srcRect l="2" t="12507" r="56722" b="9064"/>
          <a:stretch/>
        </p:blipFill>
        <p:spPr>
          <a:xfrm>
            <a:off x="127921" y="1287360"/>
            <a:ext cx="3383640" cy="2941560"/>
          </a:xfrm>
          <a:prstGeom prst="rect">
            <a:avLst/>
          </a:prstGeom>
          <a:ln w="0">
            <a:noFill/>
          </a:ln>
        </p:spPr>
      </p:pic>
      <p:sp>
        <p:nvSpPr>
          <p:cNvPr id="358" name="文本框 1"/>
          <p:cNvSpPr/>
          <p:nvPr/>
        </p:nvSpPr>
        <p:spPr>
          <a:xfrm>
            <a:off x="1575715" y="1159557"/>
            <a:ext cx="69420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bg2"/>
                </a:solidFill>
                <a:latin typeface="Arial"/>
                <a:ea typeface="DejaVu Sans"/>
              </a:rPr>
              <a:t>User</a:t>
            </a:r>
            <a:endParaRPr lang="en-US" sz="18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359" name="文本框 2"/>
          <p:cNvSpPr/>
          <p:nvPr/>
        </p:nvSpPr>
        <p:spPr>
          <a:xfrm>
            <a:off x="513481" y="3980520"/>
            <a:ext cx="135547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accent5">
                    <a:lumMod val="75000"/>
                  </a:schemeClr>
                </a:solidFill>
                <a:latin typeface="Arial"/>
                <a:ea typeface="DejaVu Sans"/>
              </a:rPr>
              <a:t>Summarizer</a:t>
            </a:r>
            <a:endParaRPr lang="en-US" sz="16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360" name="Picture 4" descr="AutoGen Overview"/>
          <p:cNvPicPr/>
          <p:nvPr/>
        </p:nvPicPr>
        <p:blipFill>
          <a:blip r:embed="rId3"/>
          <a:srcRect l="6600" t="59975" r="78870" b="13129"/>
          <a:stretch/>
        </p:blipFill>
        <p:spPr>
          <a:xfrm>
            <a:off x="2149680" y="3068065"/>
            <a:ext cx="1152987" cy="1052361"/>
          </a:xfrm>
          <a:prstGeom prst="rect">
            <a:avLst/>
          </a:prstGeom>
          <a:ln w="0">
            <a:noFill/>
          </a:ln>
        </p:spPr>
      </p:pic>
      <p:sp>
        <p:nvSpPr>
          <p:cNvPr id="361" name="文本框 5"/>
          <p:cNvSpPr/>
          <p:nvPr/>
        </p:nvSpPr>
        <p:spPr>
          <a:xfrm>
            <a:off x="2269921" y="3988440"/>
            <a:ext cx="92144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accent4">
                    <a:lumMod val="75000"/>
                  </a:schemeClr>
                </a:solidFill>
                <a:latin typeface="Arial"/>
                <a:ea typeface="DejaVu Sans"/>
              </a:rPr>
              <a:t>Analyst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0F1C87D-6816-4FB7-8ACA-DAC467B7DD23}" type="slidenum">
              <a:t>4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A731FE-9459-6B00-617C-CA160A2A0CD1}"/>
              </a:ext>
            </a:extLst>
          </p:cNvPr>
          <p:cNvCxnSpPr/>
          <p:nvPr/>
        </p:nvCxnSpPr>
        <p:spPr>
          <a:xfrm>
            <a:off x="1738564" y="34109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23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E344DD-3A60-4764-92AF-F427F82D956C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E2C2B5E-E8D7-58E8-C063-C84A64D8F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r="24514"/>
          <a:stretch/>
        </p:blipFill>
        <p:spPr bwMode="auto">
          <a:xfrm>
            <a:off x="318960" y="1333379"/>
            <a:ext cx="2204884" cy="349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76B649C0-212E-D347-D3EF-383E4391765B}"/>
              </a:ext>
            </a:extLst>
          </p:cNvPr>
          <p:cNvSpPr txBox="1">
            <a:spLocks/>
          </p:cNvSpPr>
          <p:nvPr/>
        </p:nvSpPr>
        <p:spPr>
          <a:xfrm>
            <a:off x="318960" y="31212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</a:pPr>
            <a:r>
              <a:rPr lang="de-DE" altLang="zh-CN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Dynamic </a:t>
            </a:r>
            <a:r>
              <a:rPr lang="de-DE" altLang="zh-CN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Summarization</a:t>
            </a:r>
            <a:endParaRPr lang="en-US" altLang="zh-CN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6148EA-999D-710B-8C00-059B8610B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9" t="13459" r="23179"/>
          <a:stretch/>
        </p:blipFill>
        <p:spPr bwMode="auto">
          <a:xfrm>
            <a:off x="2838731" y="1333379"/>
            <a:ext cx="2896852" cy="34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6B9BC9AE-2D71-9FD0-C2E9-313D9678E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1" t="10468" r="22675"/>
          <a:stretch/>
        </p:blipFill>
        <p:spPr bwMode="auto">
          <a:xfrm>
            <a:off x="6050470" y="1333379"/>
            <a:ext cx="2722464" cy="35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Num" idx="24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71C8A6D3-F715-4757-AA47-1E1FD1F0800F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DB272C2-0C32-C064-FAFE-AC0CFA637FF5}"/>
              </a:ext>
            </a:extLst>
          </p:cNvPr>
          <p:cNvSpPr txBox="1">
            <a:spLocks/>
          </p:cNvSpPr>
          <p:nvPr/>
        </p:nvSpPr>
        <p:spPr>
          <a:xfrm>
            <a:off x="318960" y="31212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</a:pPr>
            <a:r>
              <a:rPr lang="de-DE" altLang="zh-CN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 &amp; A Tasks</a:t>
            </a:r>
            <a:endParaRPr lang="en-US" altLang="zh-CN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00D34-FD8E-0A86-AD40-DA4069A37ABD}"/>
              </a:ext>
            </a:extLst>
          </p:cNvPr>
          <p:cNvSpPr txBox="1"/>
          <p:nvPr/>
        </p:nvSpPr>
        <p:spPr>
          <a:xfrm>
            <a:off x="2286000" y="23973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65E88B1-5668-6D60-782E-BD6A4324E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3" t="26423" r="23379" b="3374"/>
          <a:stretch/>
        </p:blipFill>
        <p:spPr bwMode="auto">
          <a:xfrm>
            <a:off x="2575920" y="786451"/>
            <a:ext cx="3992159" cy="427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A57102-7227-AB5D-ACA9-AB77E7F15D74}"/>
              </a:ext>
            </a:extLst>
          </p:cNvPr>
          <p:cNvSpPr/>
          <p:nvPr/>
        </p:nvSpPr>
        <p:spPr>
          <a:xfrm>
            <a:off x="3060333" y="1997938"/>
            <a:ext cx="597267" cy="169137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A5B21EC-5230-24BB-D15D-55E79FD2DFA0}"/>
              </a:ext>
            </a:extLst>
          </p:cNvPr>
          <p:cNvSpPr/>
          <p:nvPr/>
        </p:nvSpPr>
        <p:spPr>
          <a:xfrm rot="14139192">
            <a:off x="2319010" y="2521623"/>
            <a:ext cx="589871" cy="8764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593D33-0EEA-74BE-3260-F0A94BD6ED0A}"/>
              </a:ext>
            </a:extLst>
          </p:cNvPr>
          <p:cNvSpPr/>
          <p:nvPr/>
        </p:nvSpPr>
        <p:spPr>
          <a:xfrm>
            <a:off x="236816" y="2927656"/>
            <a:ext cx="1978330" cy="4767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Content Placeholder 12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387361" y="2961703"/>
            <a:ext cx="3415238" cy="2091239"/>
          </a:xfrm>
          <a:prstGeom prst="rect">
            <a:avLst/>
          </a:prstGeom>
          <a:ln w="9525">
            <a:noFill/>
          </a:ln>
        </p:spPr>
      </p:pic>
      <p:sp>
        <p:nvSpPr>
          <p:cNvPr id="372" name="PlaceHolder 1"/>
          <p:cNvSpPr>
            <a:spLocks noGrp="1"/>
          </p:cNvSpPr>
          <p:nvPr>
            <p:ph type="sldNum" idx="25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83B80FCA-2D7C-485D-B453-FFD711F7C36B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Titel 2"/>
          <p:cNvSpPr/>
          <p:nvPr/>
        </p:nvSpPr>
        <p:spPr>
          <a:xfrm>
            <a:off x="318960" y="312120"/>
            <a:ext cx="8508240" cy="4060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DE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Measurement – classification and </a:t>
            </a:r>
            <a:r>
              <a:rPr lang="en-GB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trace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Picture 17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87361" y="926458"/>
            <a:ext cx="3369184" cy="1901312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4446FF1F-65DD-C798-FCF5-DE11EB0E2F97}"/>
              </a:ext>
            </a:extLst>
          </p:cNvPr>
          <p:cNvSpPr txBox="1">
            <a:spLocks/>
          </p:cNvSpPr>
          <p:nvPr/>
        </p:nvSpPr>
        <p:spPr>
          <a:xfrm>
            <a:off x="4650268" y="1151786"/>
            <a:ext cx="4249140" cy="851907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</a:pPr>
            <a:r>
              <a:rPr lang="de-DE" altLang="zh-C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Ground Truth </a:t>
            </a:r>
            <a:r>
              <a:rPr lang="de-DE" altLang="zh-CN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de-DE" altLang="zh-C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traditional </a:t>
            </a:r>
            <a:r>
              <a:rPr lang="de-DE" altLang="zh-CN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US" altLang="zh-C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57188-EF57-401B-574C-C7D38D8E7870}"/>
                  </a:ext>
                </a:extLst>
              </p:cNvPr>
              <p:cNvSpPr txBox="1"/>
              <p:nvPr/>
            </p:nvSpPr>
            <p:spPr>
              <a:xfrm>
                <a:off x="3746048" y="2048869"/>
                <a:ext cx="539795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𝑟𝑒𝑙𝑎𝑡𝑒𝑑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𝑓𝑖𝑛𝑑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𝑔𝑟𝑜𝑢𝑛𝑑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𝑡𝑟𝑢𝑡h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57188-EF57-401B-574C-C7D38D8E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48" y="2048869"/>
                <a:ext cx="5397952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ceHolder 1">
            <a:extLst>
              <a:ext uri="{FF2B5EF4-FFF2-40B4-BE49-F238E27FC236}">
                <a16:creationId xmlns:a16="http://schemas.microsoft.com/office/drawing/2014/main" id="{D9DC795F-271E-0AC6-8E3B-53C1ED737A79}"/>
              </a:ext>
            </a:extLst>
          </p:cNvPr>
          <p:cNvSpPr txBox="1">
            <a:spLocks/>
          </p:cNvSpPr>
          <p:nvPr/>
        </p:nvSpPr>
        <p:spPr>
          <a:xfrm>
            <a:off x="4044853" y="3052261"/>
            <a:ext cx="5054072" cy="2091239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200"/>
              </a:lnSpc>
            </a:pPr>
            <a:r>
              <a:rPr lang="de-DE" altLang="zh-CN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Performance on final</a:t>
            </a:r>
            <a:r>
              <a:rPr lang="en-US" altLang="zh-CN" sz="2000" i="1" spc="-1" dirty="0">
                <a:solidFill>
                  <a:srgbClr val="000000"/>
                </a:solidFill>
                <a:latin typeface="Arial"/>
                <a:ea typeface="DejaVu Sans"/>
              </a:rPr>
              <a:t>_logs yet unknown….</a:t>
            </a:r>
          </a:p>
          <a:p>
            <a:pPr>
              <a:lnSpc>
                <a:spcPts val="3200"/>
              </a:lnSpc>
            </a:pPr>
            <a:endParaRPr lang="en-US" altLang="zh-CN" sz="2000" b="0" i="1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200"/>
              </a:lnSpc>
            </a:pPr>
            <a:r>
              <a:rPr lang="en-US" altLang="zh-CN" sz="2000" b="0" i="1" strike="noStrike" spc="-1" dirty="0">
                <a:solidFill>
                  <a:srgbClr val="000000"/>
                </a:solidFill>
                <a:latin typeface="Arial"/>
              </a:rPr>
              <a:t>BUT 7/7 invalid </a:t>
            </a:r>
            <a:r>
              <a:rPr lang="en-US" altLang="zh-CN" sz="2000" b="0" i="1" strike="noStrike" spc="-1" dirty="0" err="1">
                <a:solidFill>
                  <a:srgbClr val="000000"/>
                </a:solidFill>
                <a:latin typeface="Arial"/>
              </a:rPr>
              <a:t>ssh</a:t>
            </a:r>
            <a:r>
              <a:rPr lang="en-US" altLang="zh-CN" sz="2000" b="0" i="1" strike="noStrike" spc="-1" dirty="0">
                <a:solidFill>
                  <a:srgbClr val="000000"/>
                </a:solidFill>
                <a:latin typeface="Arial"/>
              </a:rPr>
              <a:t> users found in log_1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icture 1" descr="Help chatbot color icon. FAQ chat bot. Bewildered robot with question marks  in speech bubble. Isolated vector illustration 4328977 Vector Art at  Vecteezy"/>
          <p:cNvPicPr/>
          <p:nvPr/>
        </p:nvPicPr>
        <p:blipFill>
          <a:blip r:embed="rId2"/>
          <a:stretch/>
        </p:blipFill>
        <p:spPr>
          <a:xfrm>
            <a:off x="3025800" y="1600200"/>
            <a:ext cx="3094920" cy="3094920"/>
          </a:xfrm>
          <a:prstGeom prst="rect">
            <a:avLst/>
          </a:prstGeom>
          <a:ln w="9525">
            <a:noFill/>
          </a:ln>
        </p:spPr>
      </p:pic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18960" y="972000"/>
            <a:ext cx="8508240" cy="409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indent="0">
              <a:lnSpc>
                <a:spcPts val="3200"/>
              </a:lnSpc>
              <a:buNone/>
              <a:tabLst>
                <a:tab pos="0" algn="l"/>
              </a:tabLst>
            </a:pP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Any </a:t>
            </a: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26"/>
          </p:nvPr>
        </p:nvSpPr>
        <p:spPr>
          <a:xfrm>
            <a:off x="6774840" y="4854960"/>
            <a:ext cx="2051280" cy="273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de-DE" sz="11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EE9F65C5-05E0-49CD-A2B1-9F125FDAB4B9}" type="slidenum">
              <a:rPr lang="de-DE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1"/>
          <p:cNvSpPr/>
          <p:nvPr/>
        </p:nvSpPr>
        <p:spPr>
          <a:xfrm>
            <a:off x="318960" y="503640"/>
            <a:ext cx="8508240" cy="409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ts val="3200"/>
              </a:lnSpc>
            </a:pP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Thanks</a:t>
            </a: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attention</a:t>
            </a:r>
            <a:r>
              <a:rPr lang="de-DE" sz="2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/>
          </p:nvPr>
        </p:nvSpPr>
        <p:spPr>
          <a:xfrm>
            <a:off x="443520" y="1152360"/>
            <a:ext cx="8508240" cy="3094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Autogen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Streamlit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LangChain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LogParser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ChatGPT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318960" y="426960"/>
            <a:ext cx="8508240" cy="380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ts val="3200"/>
              </a:lnSpc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build with…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2" descr="Streamlit • A faster way to build and share data apps"/>
          <p:cNvPicPr/>
          <p:nvPr/>
        </p:nvPicPr>
        <p:blipFill>
          <a:blip r:embed="rId2"/>
          <a:stretch/>
        </p:blipFill>
        <p:spPr>
          <a:xfrm>
            <a:off x="3289320" y="1646280"/>
            <a:ext cx="2564640" cy="149796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4" descr="Using LangChain to build LLM-powered applications"/>
          <p:cNvPicPr/>
          <p:nvPr/>
        </p:nvPicPr>
        <p:blipFill>
          <a:blip r:embed="rId3"/>
          <a:stretch/>
        </p:blipFill>
        <p:spPr>
          <a:xfrm>
            <a:off x="5257440" y="647280"/>
            <a:ext cx="2582640" cy="135036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6" descr="The Python Logo | Python Software Foundation"/>
          <p:cNvPicPr/>
          <p:nvPr/>
        </p:nvPicPr>
        <p:blipFill>
          <a:blip r:embed="rId4"/>
          <a:stretch/>
        </p:blipFill>
        <p:spPr>
          <a:xfrm>
            <a:off x="3949920" y="3818880"/>
            <a:ext cx="2824200" cy="955800"/>
          </a:xfrm>
          <a:prstGeom prst="rect">
            <a:avLst/>
          </a:prstGeom>
          <a:ln w="0">
            <a:noFill/>
          </a:ln>
        </p:spPr>
      </p:pic>
      <p:pic>
        <p:nvPicPr>
          <p:cNvPr id="384" name="Picture 8" descr="ChatGPT for Resumes | Good or Bad? | Plus: Tips to Write Yours"/>
          <p:cNvPicPr/>
          <p:nvPr/>
        </p:nvPicPr>
        <p:blipFill>
          <a:blip r:embed="rId5"/>
          <a:stretch/>
        </p:blipFill>
        <p:spPr>
          <a:xfrm>
            <a:off x="6635520" y="2814480"/>
            <a:ext cx="1904400" cy="1064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214CB9F-C7AF-4333-BEDD-FD3521F9B274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296</TotalTime>
  <Words>199</Words>
  <Application>Microsoft Office PowerPoint</Application>
  <PresentationFormat>On-screen Show (16:9)</PresentationFormat>
  <Paragraphs>59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Circular</vt:lpstr>
      <vt:lpstr>Arial</vt:lpstr>
      <vt:lpstr>Cambria Math</vt:lpstr>
      <vt:lpstr>Symbol</vt:lpstr>
      <vt:lpstr>Times New Roman</vt:lpstr>
      <vt:lpstr>Wingdings</vt:lpstr>
      <vt:lpstr>Titel 1</vt:lpstr>
      <vt:lpstr>Inhalt</vt:lpstr>
      <vt:lpstr>Inhalt</vt:lpstr>
      <vt:lpstr>AutoLogGen    </vt:lpstr>
      <vt:lpstr>PowerPoint Presentation</vt:lpstr>
      <vt:lpstr>Log Preprocessing</vt:lpstr>
      <vt:lpstr>Autogen &amp; GPT </vt:lpstr>
      <vt:lpstr>PowerPoint Presentation</vt:lpstr>
      <vt:lpstr>PowerPoint Presentation</vt:lpstr>
      <vt:lpstr>PowerPoint Presentation</vt:lpstr>
      <vt:lpstr>Any questions?</vt:lpstr>
      <vt:lpstr>We build with…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Analysis from Rohde &amp; Schwarz  </dc:title>
  <dc:subject/>
  <dc:creator>Hanxi Jiang</dc:creator>
  <dc:description/>
  <cp:lastModifiedBy>Zhenghao Zhang</cp:lastModifiedBy>
  <cp:revision>19</cp:revision>
  <cp:lastPrinted>2015-07-30T14:04:45Z</cp:lastPrinted>
  <dcterms:created xsi:type="dcterms:W3CDTF">2023-11-19T03:26:52Z</dcterms:created>
  <dcterms:modified xsi:type="dcterms:W3CDTF">2023-11-19T09:47:40Z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全屏显示(16:9)</vt:lpwstr>
  </property>
  <property fmtid="{D5CDD505-2E9C-101B-9397-08002B2CF9AE}" pid="4" name="Slides">
    <vt:i4>24</vt:i4>
  </property>
</Properties>
</file>