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74" r:id="rId4"/>
    <p:sldId id="285" r:id="rId5"/>
    <p:sldId id="279" r:id="rId6"/>
    <p:sldId id="275" r:id="rId7"/>
    <p:sldId id="277" r:id="rId8"/>
    <p:sldId id="276" r:id="rId9"/>
    <p:sldId id="260" r:id="rId10"/>
    <p:sldId id="263" r:id="rId11"/>
    <p:sldId id="278" r:id="rId12"/>
  </p:sldIdLst>
  <p:sldSz cx="9144000" cy="514477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D97"/>
    <a:srgbClr val="7A0000"/>
    <a:srgbClr val="945414"/>
    <a:srgbClr val="CA731C"/>
    <a:srgbClr val="E9A462"/>
    <a:srgbClr val="52471E"/>
    <a:srgbClr val="655725"/>
    <a:srgbClr val="AF2C6B"/>
    <a:srgbClr val="960000"/>
    <a:srgbClr val="01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15" autoAdjust="0"/>
  </p:normalViewPr>
  <p:slideViewPr>
    <p:cSldViewPr snapToGrid="0">
      <p:cViewPr varScale="1">
        <p:scale>
          <a:sx n="113" d="100"/>
          <a:sy n="113" d="100"/>
        </p:scale>
        <p:origin x="-402" y="-90"/>
      </p:cViewPr>
      <p:guideLst>
        <p:guide orient="horz" pos="1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5268-FB0C-450E-96E9-03F931237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156D-592E-4B4D-8772-D689FB057A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2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microsoft.com/office/2007/relationships/hdphoto" Target="../media/image2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846723" y="462037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318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4226218" y="1712503"/>
            <a:ext cx="2217425" cy="1280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857896" y="1303492"/>
            <a:ext cx="2025400" cy="126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5"/>
          <p:cNvSpPr txBox="1"/>
          <p:nvPr/>
        </p:nvSpPr>
        <p:spPr>
          <a:xfrm>
            <a:off x="4774057" y="1263094"/>
            <a:ext cx="1043876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商</a:t>
            </a:r>
            <a:endParaRPr lang="zh-CN" altLang="en-US" sz="6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6" name="TextBox 46"/>
          <p:cNvSpPr txBox="1"/>
          <p:nvPr/>
        </p:nvSpPr>
        <p:spPr>
          <a:xfrm>
            <a:off x="5566145" y="100750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品</a:t>
            </a:r>
            <a:endParaRPr lang="zh-CN" alt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5931933" y="1587395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商</a:t>
            </a:r>
            <a:endParaRPr lang="zh-CN" altLang="en-US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6586838" y="1587395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城</a:t>
            </a:r>
            <a:endParaRPr lang="zh-CN" altLang="en-US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4966953" y="2570104"/>
            <a:ext cx="2849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主要是实现商品的增删改查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……</a:t>
            </a:r>
            <a:endParaRPr lang="zh-CN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700312" y="3112060"/>
            <a:ext cx="696595" cy="953135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 smtClean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H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6930568" y="3111844"/>
            <a:ext cx="1051560" cy="953135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LL</a:t>
            </a:r>
            <a:endParaRPr lang="en-US" altLang="zh-CN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29" name="TextBox 16"/>
          <p:cNvSpPr txBox="1"/>
          <p:nvPr/>
        </p:nvSpPr>
        <p:spPr>
          <a:xfrm rot="20280000">
            <a:off x="7981797" y="3162378"/>
            <a:ext cx="696595" cy="953135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sz="5600" dirty="0" smtClean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O</a:t>
            </a:r>
            <a:endParaRPr 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0" name="TextBox 17"/>
          <p:cNvSpPr txBox="1"/>
          <p:nvPr/>
        </p:nvSpPr>
        <p:spPr>
          <a:xfrm rot="960000">
            <a:off x="6396983" y="3111996"/>
            <a:ext cx="498475" cy="953135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 smtClean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e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3" name="TextBox 40"/>
          <p:cNvSpPr txBox="1"/>
          <p:nvPr/>
        </p:nvSpPr>
        <p:spPr>
          <a:xfrm>
            <a:off x="0" y="1815931"/>
            <a:ext cx="4104456" cy="2948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主要内容</a:t>
            </a:r>
            <a:r>
              <a:rPr lang="en-US" altLang="zh-CN" sz="40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;</a:t>
            </a:r>
            <a:r>
              <a:rPr lang="zh-CN" altLang="en-US" sz="40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个人信息、商品管理、商品信息、商品添加、商品删除</a:t>
            </a:r>
            <a:endParaRPr lang="en-US" altLang="zh-CN" sz="4000" dirty="0">
              <a:solidFill>
                <a:srgbClr val="FF0000"/>
              </a:solidFill>
              <a:latin typeface="方正新舒体简体" panose="02010601030101010101" pitchFamily="2" charset="-122"/>
              <a:ea typeface="方正新舒体简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5015230" y="2891790"/>
            <a:ext cx="2423160" cy="423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defRPr>
            </a:lvl1pPr>
          </a:lstStyle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C++</a:t>
            </a:r>
            <a:r>
              <a:rPr lang="zh-CN" altLang="en-US" sz="18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语言</a:t>
            </a:r>
            <a:r>
              <a:rPr lang="en-US" altLang="zh-CN" sz="18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-&gt;</a:t>
            </a:r>
            <a:r>
              <a:rPr lang="en-US" altLang="zh-CN" sz="18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  <a:sym typeface="+mn-ea"/>
              </a:rPr>
              <a:t>MFC</a:t>
            </a:r>
            <a:r>
              <a:rPr lang="zh-CN" altLang="en-US" sz="1800" dirty="0" smtClean="0">
                <a:solidFill>
                  <a:srgbClr val="FF0000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  <a:sym typeface="+mn-ea"/>
              </a:rPr>
              <a:t>类库</a:t>
            </a:r>
            <a:endParaRPr lang="en-US" altLang="zh-CN" sz="1800" dirty="0" smtClean="0">
              <a:solidFill>
                <a:srgbClr val="FF0000"/>
              </a:solidFill>
              <a:latin typeface="方正新舒体简体" panose="02010601030101010101" pitchFamily="2" charset="-122"/>
              <a:ea typeface="方正新舒体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500"/>
                            </p:stCondLst>
                            <p:childTnLst>
                              <p:par>
                                <p:cTn id="1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26" grpId="0" bldLvl="0" animBg="1"/>
      <p:bldP spid="26" grpId="1" bldLvl="0" animBg="1"/>
      <p:bldP spid="27" grpId="0" bldLvl="0" animBg="1"/>
      <p:bldP spid="29" grpId="0" bldLvl="0" animBg="1"/>
      <p:bldP spid="30" grpId="0" bldLvl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1520508"/>
            <a:ext cx="5274310" cy="3246755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201989" y="436179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项目功能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展示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373363" y="2830454"/>
            <a:ext cx="2659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登陆进去的主要功能区域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……</a:t>
            </a:r>
            <a:endParaRPr lang="zh-CN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01989" y="446974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导航栏功能区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06" y="1428064"/>
            <a:ext cx="3819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93" y="2910314"/>
            <a:ext cx="12001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6" y="2891265"/>
            <a:ext cx="1104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06" y="2891265"/>
            <a:ext cx="1762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201989" y="43617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个人信息展示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31694"/>
            <a:ext cx="4953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/>
          <p:nvPr/>
        </p:nvSpPr>
        <p:spPr>
          <a:xfrm>
            <a:off x="95664" y="1525482"/>
            <a:ext cx="45848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密码和账户的主要代码：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/*</a:t>
            </a:r>
            <a:r>
              <a:rPr lang="en-US" altLang="zh-CN" sz="2000" dirty="0" err="1"/>
              <a:t>CInfoFile</a:t>
            </a:r>
            <a:r>
              <a:rPr lang="en-US" altLang="zh-CN" sz="2000" dirty="0"/>
              <a:t> file;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CString</a:t>
            </a:r>
            <a:r>
              <a:rPr lang="en-US" altLang="zh-CN" sz="2000" dirty="0"/>
              <a:t> name, 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file.WritePwd</a:t>
            </a:r>
            <a:r>
              <a:rPr lang="en-US" altLang="zh-CN" sz="2000" dirty="0"/>
              <a:t>("</a:t>
            </a:r>
            <a:r>
              <a:rPr lang="zh-CN" altLang="zh-CN" sz="2000" dirty="0"/>
              <a:t>哈哈哈</a:t>
            </a:r>
            <a:r>
              <a:rPr lang="en-US" altLang="zh-CN" sz="2000" dirty="0"/>
              <a:t>", "123456");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file.ReadLogin</a:t>
            </a:r>
            <a:r>
              <a:rPr lang="en-US" altLang="zh-CN" sz="2000" dirty="0"/>
              <a:t>(name, 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file.ReadDocline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(name);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广告\原创设计\PPT\同学录同学会\背景\素材\0 (90)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H="1">
            <a:off x="8089539" y="430909"/>
            <a:ext cx="677243" cy="4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"/>
          <p:cNvSpPr txBox="1"/>
          <p:nvPr/>
        </p:nvSpPr>
        <p:spPr>
          <a:xfrm>
            <a:off x="100749" y="430909"/>
            <a:ext cx="408176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商品管理：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pic>
        <p:nvPicPr>
          <p:cNvPr id="18" name="Picture 2" descr="F:\广告\原创设计\PPT\同学录同学会\背景\素材\0 (170)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67040" flipH="1">
            <a:off x="6459851" y="1648267"/>
            <a:ext cx="959974" cy="2826590"/>
          </a:xfrm>
          <a:prstGeom prst="rect">
            <a:avLst/>
          </a:prstGeom>
          <a:noFill/>
          <a:ln>
            <a:noFill/>
          </a:ln>
          <a:effectLst>
            <a:outerShdw blurRad="228600" dist="25400" dir="18900000" sy="23000" kx="-1200000" algn="bl" rotWithShape="0">
              <a:schemeClr val="accent3">
                <a:lumMod val="5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Art-cq\设计ppt资源\同学录同学会\背景\素材\0 (83)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407346">
            <a:off x="5291272" y="2654129"/>
            <a:ext cx="774608" cy="930605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t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73" y="1219193"/>
            <a:ext cx="49053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2"/>
          <p:cNvSpPr txBox="1"/>
          <p:nvPr/>
        </p:nvSpPr>
        <p:spPr>
          <a:xfrm>
            <a:off x="0" y="1234016"/>
            <a:ext cx="40817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if(</a:t>
            </a:r>
            <a:r>
              <a:rPr lang="en-US" altLang="zh-CN" sz="2000" dirty="0" err="1"/>
              <a:t>m_num</a:t>
            </a:r>
            <a:r>
              <a:rPr lang="en-US" altLang="zh-CN" sz="2000" dirty="0"/>
              <a:t>&lt;=0)</a:t>
            </a:r>
            <a:endParaRPr lang="zh-CN" altLang="zh-CN" sz="2000" dirty="0"/>
          </a:p>
          <a:p>
            <a:r>
              <a:rPr lang="en-US" altLang="zh-CN" sz="2000" dirty="0"/>
              <a:t>	{</a:t>
            </a:r>
            <a:endParaRPr lang="zh-CN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(TEXT("</a:t>
            </a:r>
            <a:r>
              <a:rPr lang="zh-CN" altLang="zh-CN" sz="2000" dirty="0"/>
              <a:t>购买个数不能小于等于</a:t>
            </a:r>
            <a:r>
              <a:rPr lang="en-US" altLang="zh-CN" sz="2000" dirty="0"/>
              <a:t>0"));</a:t>
            </a:r>
            <a:endParaRPr lang="zh-CN" altLang="zh-CN" sz="2000" dirty="0"/>
          </a:p>
          <a:p>
            <a:r>
              <a:rPr lang="en-US" altLang="zh-CN" sz="2000" dirty="0"/>
              <a:t>		return;</a:t>
            </a:r>
            <a:endParaRPr lang="zh-CN" altLang="zh-CN" sz="2000" dirty="0"/>
          </a:p>
          <a:p>
            <a:r>
              <a:rPr lang="en-US" altLang="zh-CN" sz="2000" dirty="0"/>
              <a:t>	}</a:t>
            </a:r>
            <a:endParaRPr lang="zh-CN" altLang="zh-CN" sz="2000" dirty="0"/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m_num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m_left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	{</a:t>
            </a:r>
            <a:endParaRPr lang="zh-CN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(TEXT("</a:t>
            </a:r>
            <a:r>
              <a:rPr lang="zh-CN" altLang="zh-CN" sz="2000" dirty="0"/>
              <a:t>购买个数不能大于库存</a:t>
            </a:r>
            <a:r>
              <a:rPr lang="en-US" altLang="zh-CN" sz="2000" dirty="0"/>
              <a:t>?"));</a:t>
            </a:r>
            <a:endParaRPr lang="zh-CN" altLang="zh-CN" sz="2000" dirty="0"/>
          </a:p>
          <a:p>
            <a:r>
              <a:rPr lang="en-US" altLang="zh-CN" sz="2000" dirty="0"/>
              <a:t>		return;</a:t>
            </a:r>
            <a:endParaRPr lang="zh-CN" altLang="zh-CN" sz="2000" dirty="0"/>
          </a:p>
          <a:p>
            <a:r>
              <a:rPr lang="en-US" altLang="zh-CN" sz="2000" dirty="0"/>
              <a:t>	}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071" y="138407"/>
            <a:ext cx="3646603" cy="124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商品信息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88" y="1255238"/>
            <a:ext cx="48768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134657" y="1651775"/>
            <a:ext cx="36466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zh-CN" sz="1600" dirty="0"/>
              <a:t>树控件设置节点</a:t>
            </a:r>
            <a:r>
              <a:rPr lang="en-US" altLang="zh-CN" sz="1600" dirty="0" err="1"/>
              <a:t>CTreeCtrl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InsertItem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m_treeCtrl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InsertItem</a:t>
            </a:r>
            <a:r>
              <a:rPr lang="en-US" altLang="zh-CN" sz="1600" dirty="0"/>
              <a:t>(TEXT("</a:t>
            </a:r>
            <a:r>
              <a:rPr lang="zh-CN" altLang="zh-CN" sz="1600" dirty="0"/>
              <a:t>个人信息</a:t>
            </a:r>
            <a:r>
              <a:rPr lang="en-US" altLang="zh-CN" sz="1600" dirty="0"/>
              <a:t>"),0,0,NULL);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m_treeCtrl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InsertItem</a:t>
            </a:r>
            <a:r>
              <a:rPr lang="en-US" altLang="zh-CN" sz="1600" dirty="0"/>
              <a:t>(TEXT("</a:t>
            </a:r>
            <a:r>
              <a:rPr lang="zh-CN" altLang="zh-CN" sz="1600" dirty="0"/>
              <a:t>商品管理</a:t>
            </a:r>
            <a:r>
              <a:rPr lang="en-US" altLang="zh-CN" sz="1600" dirty="0"/>
              <a:t>"),0,0,NULL);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m_treeCtrl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InsertItem</a:t>
            </a:r>
            <a:r>
              <a:rPr lang="en-US" altLang="zh-CN" sz="1600" dirty="0"/>
              <a:t>(TEXT("</a:t>
            </a:r>
            <a:r>
              <a:rPr lang="zh-CN" altLang="zh-CN" sz="1600" dirty="0"/>
              <a:t>商品信息</a:t>
            </a:r>
            <a:r>
              <a:rPr lang="en-US" altLang="zh-CN" sz="1600" dirty="0"/>
              <a:t>"),0,0,NULL);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m_treeCtrl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InsertItem</a:t>
            </a:r>
            <a:r>
              <a:rPr lang="en-US" altLang="zh-CN" sz="1600" dirty="0"/>
              <a:t>(TEXT("</a:t>
            </a:r>
            <a:r>
              <a:rPr lang="zh-CN" altLang="zh-CN" sz="1600" dirty="0"/>
              <a:t>商品添加</a:t>
            </a:r>
            <a:r>
              <a:rPr lang="en-US" altLang="zh-CN" sz="1600" dirty="0"/>
              <a:t>"),0,0,NULL);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m_treeCtrl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InsertItem</a:t>
            </a:r>
            <a:r>
              <a:rPr lang="en-US" altLang="zh-CN" sz="1600" dirty="0"/>
              <a:t>(TEXT("</a:t>
            </a:r>
            <a:r>
              <a:rPr lang="zh-CN" altLang="zh-CN" sz="1600" dirty="0"/>
              <a:t>商品删除</a:t>
            </a:r>
            <a:r>
              <a:rPr lang="en-US" altLang="zh-CN" sz="1600" dirty="0"/>
              <a:t>"),0,0,NULL);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8" presetClass="entr" presetSubtype="0" accel="50000" fill="hold" grpId="0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661442"/>
            <a:ext cx="8204200" cy="987007"/>
          </a:xfrm>
          <a:custGeom>
            <a:avLst/>
            <a:gdLst>
              <a:gd name="connsiteX0" fmla="*/ 0 w 7852229"/>
              <a:gd name="connsiteY0" fmla="*/ 0 h 987007"/>
              <a:gd name="connsiteX1" fmla="*/ 3556000 w 7852229"/>
              <a:gd name="connsiteY1" fmla="*/ 986971 h 987007"/>
              <a:gd name="connsiteX2" fmla="*/ 7852229 w 7852229"/>
              <a:gd name="connsiteY2" fmla="*/ 29028 h 98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2229" h="987007">
                <a:moveTo>
                  <a:pt x="0" y="0"/>
                </a:moveTo>
                <a:cubicBezTo>
                  <a:pt x="1123647" y="491066"/>
                  <a:pt x="2247295" y="982133"/>
                  <a:pt x="3556000" y="986971"/>
                </a:cubicBezTo>
                <a:cubicBezTo>
                  <a:pt x="4864705" y="991809"/>
                  <a:pt x="6358467" y="510418"/>
                  <a:pt x="7852229" y="29028"/>
                </a:cubicBezTo>
              </a:path>
            </a:pathLst>
          </a:cu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392" y="-1834690"/>
            <a:ext cx="3030964" cy="2663974"/>
          </a:xfrm>
          <a:prstGeom prst="rect">
            <a:avLst/>
          </a:prstGeom>
          <a:effectLst>
            <a:outerShdw blurRad="228600" dist="38100" dir="2700000" algn="tl" rotWithShape="0">
              <a:prstClr val="black"/>
            </a:outerShdw>
          </a:effectLst>
        </p:spPr>
      </p:pic>
      <p:pic>
        <p:nvPicPr>
          <p:cNvPr id="15" name="Picture 42" descr="C:\Users\jsj\Desktop\07.png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6476281" y="-656647"/>
            <a:ext cx="202780" cy="4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3" descr="C:\Users\jsj\Desktop\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3985543" y="-318302"/>
            <a:ext cx="379373" cy="2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C:\Users\jsj\Desktop\02.png"/>
          <p:cNvPicPr>
            <a:picLocks noChangeAspect="1"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2993400" y="-604749"/>
            <a:ext cx="264367" cy="3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5" descr="C:\Users\jsj\Desktop\03.png"/>
          <p:cNvPicPr>
            <a:picLocks noChangeAspect="1" noChangeArrowheads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 bwMode="auto">
          <a:xfrm rot="6352487">
            <a:off x="7263170" y="-551869"/>
            <a:ext cx="320165" cy="3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6" descr="C:\Users\jsj\Desktop\04.png"/>
          <p:cNvPicPr>
            <a:picLocks noChangeAspect="1" noChangeArrowheads="1"/>
          </p:cNvPicPr>
          <p:nvPr/>
        </p:nvPicPr>
        <p:blipFill rotWithShape="1">
          <a:blip r:embed="rId6" cstate="screen"/>
          <a:srcRect b="-2"/>
          <a:stretch>
            <a:fillRect/>
          </a:stretch>
        </p:blipFill>
        <p:spPr bwMode="auto">
          <a:xfrm>
            <a:off x="5629224" y="-677242"/>
            <a:ext cx="274812" cy="3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7" descr="C:\Users\jsj\Desktop\05.png"/>
          <p:cNvPicPr>
            <a:picLocks noChangeAspect="1" noChangeArrowheads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 bwMode="auto">
          <a:xfrm rot="7139908">
            <a:off x="2332447" y="-553664"/>
            <a:ext cx="200936" cy="4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8" descr="C:\Users\jsj\Desktop\06.png"/>
          <p:cNvPicPr>
            <a:picLocks noChangeAspect="1" noChangeArrowheads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 bwMode="auto">
          <a:xfrm rot="4546370">
            <a:off x="1677173" y="-516010"/>
            <a:ext cx="195289" cy="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6" descr="C:\Users\jsj\Desktop\04.png"/>
          <p:cNvPicPr>
            <a:picLocks noChangeAspect="1" noChangeArrowheads="1"/>
          </p:cNvPicPr>
          <p:nvPr/>
        </p:nvPicPr>
        <p:blipFill rotWithShape="1">
          <a:blip r:embed="rId6" cstate="screen"/>
          <a:srcRect b="-2"/>
          <a:stretch>
            <a:fillRect/>
          </a:stretch>
        </p:blipFill>
        <p:spPr bwMode="auto">
          <a:xfrm>
            <a:off x="3078277" y="-812626"/>
            <a:ext cx="274812" cy="3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3" descr="C:\Users\jsj\Desktop\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8399207" y="-522661"/>
            <a:ext cx="379373" cy="2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TextBox 2"/>
          <p:cNvSpPr txBox="1"/>
          <p:nvPr/>
        </p:nvSpPr>
        <p:spPr>
          <a:xfrm>
            <a:off x="100749" y="430909"/>
            <a:ext cx="408176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商品添加：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16" y="1407928"/>
            <a:ext cx="47434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2"/>
          <p:cNvSpPr txBox="1"/>
          <p:nvPr/>
        </p:nvSpPr>
        <p:spPr>
          <a:xfrm>
            <a:off x="126099" y="1175172"/>
            <a:ext cx="408176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if(m_num2&lt;=0)</a:t>
            </a:r>
            <a:endParaRPr lang="zh-CN" altLang="zh-CN" sz="1400" dirty="0"/>
          </a:p>
          <a:p>
            <a:r>
              <a:rPr lang="en-US" altLang="zh-CN" sz="1400" dirty="0"/>
              <a:t>	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MessageBox</a:t>
            </a:r>
            <a:r>
              <a:rPr lang="en-US" altLang="zh-CN" sz="1400" dirty="0"/>
              <a:t>(TEXT("</a:t>
            </a:r>
            <a:r>
              <a:rPr lang="zh-CN" altLang="zh-CN" sz="1400" dirty="0"/>
              <a:t>添加个数不能小等</a:t>
            </a:r>
            <a:r>
              <a:rPr lang="en-US" altLang="zh-CN" sz="1400" dirty="0"/>
              <a:t>0"));</a:t>
            </a:r>
            <a:endParaRPr lang="zh-CN" altLang="zh-CN" sz="1400" dirty="0"/>
          </a:p>
          <a:p>
            <a:r>
              <a:rPr lang="en-US" altLang="zh-CN" sz="1400" dirty="0"/>
              <a:t>		return;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  <a:endParaRPr lang="zh-CN" altLang="zh-CN" sz="1400" dirty="0"/>
          </a:p>
          <a:p>
            <a:r>
              <a:rPr lang="en-US" altLang="zh-CN" sz="1400" dirty="0"/>
              <a:t>	if(m_price2&lt;=0)</a:t>
            </a:r>
            <a:endParaRPr lang="zh-CN" altLang="zh-CN" sz="1400" dirty="0"/>
          </a:p>
          <a:p>
            <a:r>
              <a:rPr lang="en-US" altLang="zh-CN" sz="1400" dirty="0"/>
              <a:t>	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MessageBox</a:t>
            </a:r>
            <a:r>
              <a:rPr lang="en-US" altLang="zh-CN" sz="1400" dirty="0"/>
              <a:t>(TEXT("</a:t>
            </a:r>
            <a:r>
              <a:rPr lang="zh-CN" altLang="zh-CN" sz="1400" dirty="0"/>
              <a:t>添加商品单价不能小于等于</a:t>
            </a:r>
            <a:r>
              <a:rPr lang="en-US" altLang="zh-CN" sz="1400" dirty="0"/>
              <a:t>0"));</a:t>
            </a:r>
            <a:endParaRPr lang="zh-CN" altLang="zh-CN" sz="1400" dirty="0"/>
          </a:p>
          <a:p>
            <a:r>
              <a:rPr lang="en-US" altLang="zh-CN" sz="1400" dirty="0"/>
              <a:t>		return;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  <a:endParaRPr lang="zh-CN" altLang="zh-CN" sz="1400" dirty="0"/>
          </a:p>
          <a:p>
            <a:r>
              <a:rPr lang="en-US" altLang="zh-CN" sz="1400" dirty="0"/>
              <a:t>	if(m_name2.IsEmpty() || m_name2.GetLength()&gt;8)</a:t>
            </a:r>
            <a:endParaRPr lang="zh-CN" altLang="zh-CN" sz="1400" dirty="0"/>
          </a:p>
          <a:p>
            <a:r>
              <a:rPr lang="en-US" altLang="zh-CN" sz="1400" dirty="0"/>
              <a:t>	{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MessageBox</a:t>
            </a:r>
            <a:r>
              <a:rPr lang="en-US" altLang="zh-CN" sz="1400" dirty="0"/>
              <a:t>(TEXT("</a:t>
            </a:r>
            <a:r>
              <a:rPr lang="zh-CN" altLang="zh-CN" sz="1400" dirty="0"/>
              <a:t>添加商品名为空或者长度大于个字符</a:t>
            </a:r>
            <a:r>
              <a:rPr lang="en-US" altLang="zh-CN" sz="1400" dirty="0"/>
              <a:t>?"));</a:t>
            </a:r>
            <a:endParaRPr lang="zh-CN" altLang="zh-CN" sz="1400" dirty="0"/>
          </a:p>
          <a:p>
            <a:r>
              <a:rPr lang="en-US" altLang="zh-CN" sz="1400" dirty="0"/>
              <a:t>		return;</a:t>
            </a: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14028 -0.03862 C -1.13507 -0.02842 -1.17205 -0.16744 -1.08004 -0.12635 C -0.98698 -0.08588 -0.76216 0.20636 -0.58178 0.20389 C -0.38473 0.20111 -0.06874 0.04881 5E-6 2.90392E-7 " pathEditMode="relative" rAng="0" ptsTypes="fatf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17" y="58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60494E-6 C -0.00052 0.02099 -0.00035 0.04167 -0.00139 0.06265 C -0.00174 0.06852 -0.00347 0.07376 -0.00417 0.07839 C -0.00799 0.10926 -0.01701 0.13364 -0.02083 0.16327 C -0.02049 0.18241 -0.02049 0.23549 -0.01805 0.26389 C -0.01632 0.28457 -0.01111 0.30525 -0.00694 0.32407 C -0.00486 0.33271 -0.00417 0.3429 -0.00139 0.35123 C 0.00052 0.35648 0.00295 0.36142 0.00417 0.36759 C 0.01024 0.39753 0.01146 0.42716 0.01667 0.45741 C 0.01858 0.50092 0.02413 0.54321 0.02917 0.58549 C 0.03229 0.6108 0.03351 0.63889 0.0375 0.6645 C 0.03993 0.67963 0.04497 0.69352 0.04861 0.70802 C 0.05955 0.75062 0.06719 0.77716 0.08472 0.81142 C 0.08785 0.81759 0.08906 0.82654 0.09167 0.83333 C 0.09427 0.84012 0.0974 0.84537 0.1 0.85216 C 0.11337 0.88734 0.09879 0.85062 0.10556 0.87407 C 0.11042 0.89074 0.11632 0.90771 0.12222 0.92315 C 0.12535 0.94105 0.13142 0.95555 0.1375 0.96944 C 0.14566 0.98796 0.14931 1.00771 0.15972 1.02376 C 0.16788 1.03642 0.17708 1.05401 0.18611 1.06481 C 0.18837 1.06728 0.19097 1.06944 0.19306 1.07284 C 0.19653 1.0787 0.19948 1.08549 0.20278 1.09197 C 0.2066 1.09938 0.21233 1.10185 0.21667 1.10833 C 0.22344 1.11883 0.21806 1.11543 0.22639 1.12469 C 0.24011 1.13981 0.25434 1.15555 0.26806 1.17099 C 0.27083 1.17407 0.28333 1.18395 0.28333 1.19012 " pathEditMode="relative" rAng="0" ptsTypes="fffffffffffffffffffffffffA">
                                      <p:cBhvr>
                                        <p:cTn id="13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595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16667E-6 -1.11111E-6 C -0.00329 0.02253 -0.00763 0.04599 -0.00954 0.06914 C -0.01093 0.08611 -0.01076 0.10031 -0.01579 0.11451 C -0.01909 0.13364 -0.02204 0.15278 -0.02534 0.17191 C -0.02795 0.18673 -0.02812 0.20494 -0.0302 0.22006 C -0.03316 0.24136 -0.03628 0.25803 -0.03802 0.28025 C -0.03732 0.33549 -0.04184 0.41512 -0.02691 0.47037 C -0.02395 0.49846 -0.01666 0.51975 -0.01111 0.54599 C -0.00538 0.57315 -0.00104 0.60062 0.00487 0.62716 C 0.0066 0.64969 0.00886 0.67191 0.01112 0.69383 C 0.01042 0.73796 0.00782 0.84537 0.01112 0.8929 C 0.01233 0.90926 0.01754 0.9142 0.02066 0.92624 C 0.02917 0.95957 0.04289 0.97932 0.06042 0.99568 C 0.07344 1.02037 0.05608 0.99074 0.07153 1.00741 C 0.07344 1.00957 0.07431 1.01451 0.07622 1.01667 C 0.07865 1.01975 0.0816 1.02037 0.08421 1.02284 C 0.08959 1.02778 0.0948 1.03519 0.1 1.04074 C 0.11077 1.05247 0.12622 1.06327 0.1382 1.0679 C 0.14792 1.07593 0.15799 1.08395 0.16823 1.08889 C 0.16928 1.09105 0.17014 1.09352 0.17153 1.09537 C 0.17292 1.09691 0.17622 1.09815 0.17622 1.09877 " pathEditMode="relative" rAng="0" ptsTypes="ffffffffffffffffffffA">
                                      <p:cBhvr>
                                        <p:cTn id="15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49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1.51684E-6 C -0.00191 0.00494 -0.00486 0.00865 -0.00642 0.01421 C -0.00729 0.0176 -0.00729 0.02162 -0.00799 0.02533 C -0.01024 0.03645 -0.01389 0.04417 -0.01753 0.05375 C -0.01944 0.05931 -0.02031 0.06518 -0.02222 0.07043 C -0.02656 0.11183 -0.025 0.09113 -0.02708 0.13283 C -0.02691 0.173 -0.05781 0.6472 -0.01753 0.86994 C -0.01649 0.88816 -0.01476 0.90083 -0.01267 0.91782 C -0.01094 0.95397 -0.0066 0.98764 -0.00156 1.02255 C -0.00104 1.02564 0.00087 1.0278 0.00156 1.03089 C 0.00608 1.04942 0.0066 1.07043 0.01267 1.08742 C 0.0132 1.09113 0.01337 1.09515 0.01424 1.09854 C 0.01493 1.10101 0.01684 1.10194 0.01736 1.10441 C 0.02708 1.15168 0.01181 1.09731 0.02222 1.13253 C 0.02413 1.14983 0.02899 1.16218 0.03333 1.17763 " pathEditMode="relative" ptsTypes="ffffffffffffffA">
                                      <p:cBhvr>
                                        <p:cTn id="17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71605E-6 C -0.00296 0.02994 -0.00868 0.05648 -0.01424 0.08334 C -0.01667 0.09568 -0.02066 0.12037 -0.02066 0.12068 C -0.02414 0.16204 -0.02223 0.14537 -0.02535 0.17006 C -0.02605 0.18951 -0.02882 0.20926 -0.02848 0.22871 C -0.02813 0.25679 -0.02674 0.28457 -0.02535 0.31266 C -0.02379 0.34414 -0.00782 0.38673 0.00156 0.41142 C 0.00399 0.43087 0.01736 0.47253 0.02378 0.4892 C 0.02534 0.50185 0.02725 0.51111 0.0302 0.52315 C 0.03072 0.52902 0.0309 0.53581 0.03177 0.54167 C 0.03246 0.54722 0.03437 0.55185 0.03489 0.55741 C 0.0368 0.57716 0.03645 0.59414 0.03975 0.61297 C 0.03906 0.68457 0.04947 0.78581 0.01423 0.83581 C 0.00816 0.85618 0.00121 0.87408 -0.00625 0.89198 C -0.01146 0.90402 -0.01285 0.89506 -0.01737 0.91976 C -0.01945 0.93087 -0.02171 0.94506 -0.02535 0.95371 C -0.02743 0.95895 -0.03178 0.96914 -0.03334 0.97562 C -0.03993 1.00155 -0.029 0.96667 -0.03803 0.99414 C -0.04132 1.01945 -0.03733 0.99445 -0.04289 1.01605 C -0.04566 1.02624 -0.04566 1.03642 -0.04914 1.04692 C -0.04966 1.04969 -0.05 1.05309 -0.0507 1.05618 C -0.05157 1.0605 -0.0533 1.0642 -0.054 1.06821 C -0.06077 1.1071 -0.05035 1.06327 -0.05868 1.0963 C -0.06059 1.11482 -0.06476 1.12068 -0.06667 1.13951 C -0.06737 1.14568 -0.06754 1.15216 -0.06823 1.15803 C -0.0691 1.16482 -0.07136 1.17655 -0.07136 1.17747 " pathEditMode="relative" rAng="0" ptsTypes="fffffffffffffffffffffffffA">
                                      <p:cBhvr>
                                        <p:cTn id="19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588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045 0.0349 C -0.04288 0.04819 -0.05 0.05746 -0.05469 0.06889 C -0.05989 0.09638 -0.05139 0.05715 -0.06111 0.08279 C -0.06232 0.0865 -0.06163 0.09082 -0.06267 0.09453 C -0.06371 0.09793 -0.06614 0.09947 -0.06736 0.10287 C -0.06875 0.10627 -0.06962 0.10997 -0.07066 0.11399 C -0.07517 0.13253 -0.0684 0.11028 -0.07378 0.13654 C -0.07604 0.14797 -0.08212 0.15631 -0.08489 0.16774 C -0.09219 0.19709 -0.09913 0.22644 -0.10712 0.25517 C -0.10816 0.26475 -0.10764 0.27494 -0.11024 0.28359 C -0.11371 0.29533 -0.11545 0.30398 -0.11667 0.31726 C -0.11892 0.34013 -0.12014 0.36886 -0.12465 0.39079 C -0.12517 0.55267 -0.12465 0.71485 -0.12621 0.87673 C -0.12656 0.9206 -0.14062 0.9725 -0.15 1.01204 C -0.15451 1.03151 -0.15729 1.05066 -0.1658 1.0658 C -0.1684 1.08032 -0.17552 1.08835 -0.17847 1.10256 C -0.18212 1.12017 -0.1901 1.13716 -0.19757 1.15044 C -0.1993 1.16033 -0.19861 1.15878 -0.20243 1.16743 C -0.2033 1.1696 -0.20555 1.1733 -0.20555 1.1733 " pathEditMode="relative" ptsTypes="ffffffffffffffffffA">
                                      <p:cBhvr>
                                        <p:cTn id="21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accel="50000" decel="5000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0.00017 2.46914E-7 C -0.00469 0.05802 0.0007 -0.01389 -0.0033 0.11852 C -0.00382 0.14383 -0.01111 0.17037 -0.01423 0.19506 C -0.01753 0.22469 -0.02344 0.25463 -0.03698 0.27654 C -0.03993 0.29043 -0.0493 0.30401 -0.05555 0.31605 C -0.06389 0.33241 -0.07066 0.35062 -0.07969 0.36543 C -0.08264 0.3787 -0.08715 0.38889 -0.09236 0.4 C -0.09583 0.41883 -0.11059 0.43889 -0.11701 0.45679 C -0.12239 0.47284 -0.12656 0.49043 -0.13385 0.50525 C -0.13923 0.51821 -0.14635 0.52901 -0.15208 0.54074 C -0.15659 0.55031 -0.16024 0.5642 -0.16562 0.57284 C -0.17031 0.57901 -0.17465 0.58086 -0.17969 0.58673 C -0.20243 0.61389 -0.22482 0.63858 -0.24896 0.66173 C -0.25521 0.67593 -0.26423 0.68796 -0.27326 0.69877 C -0.27951 0.71914 -0.28333 0.72284 -0.29288 0.73827 C -0.29375 0.74228 -0.29444 0.74691 -0.296 0.75062 C -0.29705 0.75309 -0.29965 0.75309 -0.30052 0.75556 C -0.30173 0.75833 -0.30087 0.76265 -0.30208 0.76543 C -0.30364 0.76944 -0.30607 0.77191 -0.30816 0.77531 C -0.31059 0.78981 -0.31614 0.81049 -0.32048 0.82469 C -0.32291 0.85309 -0.32517 0.87994 -0.32517 0.90864 " pathEditMode="relative" rAng="0" ptsTypes="ffffffffffffffffffffA">
                                      <p:cBhvr>
                                        <p:cTn id="23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5" y="4472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77778E-6 -9.87654E-7 C -0.0066 0.00957 -0.01302 0.01914 -0.01945 0.0284 C -0.02518 0.03704 -0.02795 0.05062 -0.03212 0.06173 C -0.03455 0.06821 -0.03854 0.07222 -0.04167 0.07716 C -0.05538 0.1287 -0.06945 0.17531 -0.07657 0.2321 C -0.07882 0.28303 -0.08004 0.29599 -0.075 0.36389 C -0.07257 0.39691 -0.0599 0.42438 -0.05139 0.45401 C -0.04879 0.46389 -0.04653 0.47346 -0.04323 0.48241 C -0.04028 0.49012 -0.03716 0.49753 -0.03472 0.50587 C -0.0283 0.52778 -0.02413 0.54784 -0.01528 0.56759 C -0.01285 0.58087 -0.01111 0.5929 -0.00972 0.60648 C -0.01025 0.62037 -0.01007 0.63426 -0.01111 0.64753 C -0.01233 0.66358 -0.01997 0.68457 -0.02361 0.69938 C -0.03056 0.72716 -0.03698 0.75741 -0.04879 0.77932 C -0.0507 0.79537 -0.05556 0.80247 -0.0599 0.8179 C -0.06077 0.82161 -0.06129 0.82562 -0.0625 0.8284 C -0.06667 0.83611 -0.07188 0.84228 -0.07657 0.84908 C -0.08073 0.85556 -0.08941 0.86049 -0.09462 0.86698 C -0.10174 0.87685 -0.10625 0.88889 -0.1125 0.90062 C -0.11146 0.92624 -0.11337 0.93457 -0.10695 0.95216 C -0.10799 0.99815 -0.10712 1.04475 -0.13056 1.07099 C -0.13611 1.08642 -0.12986 1.07191 -0.14167 1.08642 C -0.14931 1.09568 -0.15521 1.11204 -0.16389 1.11728 C -0.16597 1.12006 -0.16788 1.12222 -0.16945 1.125 C -0.17101 1.12809 -0.17188 1.13241 -0.17361 1.13549 C -0.17518 1.13796 -0.17743 1.13827 -0.17917 1.14074 C -0.18577 1.14908 -0.19063 1.1608 -0.19723 1.16914 C -0.19966 1.17593 -0.20087 1.1821 -0.20278 1.18982 " pathEditMode="relative" rAng="0" ptsTypes="fffffffffffffffffffffffffffA">
                                      <p:cBhvr>
                                        <p:cTn id="25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594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4045 0.0349 C -0.04288 0.04819 -0.05 0.05746 -0.05469 0.06889 C -0.05989 0.09638 -0.05139 0.05715 -0.06111 0.08279 C -0.06232 0.0865 -0.06163 0.09082 -0.06267 0.09453 C -0.06371 0.09793 -0.06614 0.09947 -0.06736 0.10287 C -0.06875 0.10627 -0.06962 0.10997 -0.07066 0.11399 C -0.07517 0.13253 -0.0684 0.11028 -0.07378 0.13654 C -0.07604 0.14797 -0.08212 0.15631 -0.08489 0.16774 C -0.09219 0.19709 -0.09913 0.22644 -0.10712 0.25517 C -0.10816 0.26475 -0.10764 0.27494 -0.11024 0.28359 C -0.11371 0.29533 -0.11545 0.30398 -0.11667 0.31726 C -0.11892 0.34013 -0.12014 0.36886 -0.12465 0.39079 C -0.12517 0.55267 -0.12465 0.71485 -0.12621 0.87673 C -0.12656 0.9206 -0.14062 0.9725 -0.15 1.01204 C -0.15451 1.03151 -0.15729 1.05066 -0.1658 1.0658 C -0.1684 1.08032 -0.17552 1.08835 -0.17847 1.10256 C -0.18212 1.12017 -0.1901 1.13716 -0.19757 1.15044 C -0.1993 1.16033 -0.19861 1.15878 -0.20243 1.16743 C -0.2033 1.1696 -0.20555 1.1733 -0.20555 1.1733 " pathEditMode="relative" ptsTypes="ffffffffffffffffffA">
                                      <p:cBhvr>
                                        <p:cTn id="27" dur="6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accel="50000" decel="5000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-2.5E-6 4.07407E-6 C -0.0033 0.02098 -0.00764 0.04321 -0.00955 0.06481 C -0.01093 0.08055 -0.01076 0.09382 -0.0158 0.10709 C -0.01909 0.125 -0.02205 0.1429 -0.02534 0.1608 C -0.02795 0.17469 -0.02812 0.19166 -0.03021 0.20586 C -0.03316 0.22592 -0.03628 0.24135 -0.03802 0.26234 C -0.03732 0.31388 -0.04184 0.38827 -0.02691 0.44012 C -0.02396 0.46635 -0.01666 0.48611 -0.01111 0.5108 C -0.00538 0.53611 -0.00104 0.56172 0.00486 0.58672 C 0.0066 0.60771 0.00886 0.62839 0.01111 0.64907 C 0.01042 0.69012 0.00782 0.79074 0.01111 0.83518 C 0.01233 0.8503 0.01754 0.85493 0.02066 0.86635 C 0.02917 0.89753 0.04288 0.91605 0.06042 0.93117 C 0.07344 0.95432 0.05608 0.92654 0.07153 0.94228 C 0.07344 0.94413 0.07431 0.94876 0.07622 0.95092 C 0.07865 0.9537 0.0816 0.95432 0.0842 0.95648 C 0.08959 0.96111 0.09479 0.96821 0.1 0.97345 C 0.11077 0.98426 0.12622 0.99444 0.1382 0.99876 C 0.14792 1.00617 0.15799 1.01388 0.16823 1.01851 C 0.16927 1.02037 0.17014 1.02284 0.17153 1.02438 C 0.17292 1.02592 0.17622 1.02716 0.17622 1.02747 " pathEditMode="relative" rAng="0" ptsTypes="ffffffffffffffffffffA">
                                      <p:cBhvr>
                                        <p:cTn id="29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135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0" y="443063"/>
            <a:ext cx="3676445" cy="42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商品删除：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62" y="1431851"/>
            <a:ext cx="4648200" cy="345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/>
          <p:nvPr/>
        </p:nvSpPr>
        <p:spPr>
          <a:xfrm>
            <a:off x="-71438" y="1431851"/>
            <a:ext cx="3676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zh-CN" sz="1600" dirty="0"/>
              <a:t>同步到库存控件上</a:t>
            </a:r>
            <a:r>
              <a:rPr lang="en-US" altLang="zh-CN" sz="1600" dirty="0"/>
              <a:t>?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m_left</a:t>
            </a:r>
            <a:r>
              <a:rPr lang="en-US" altLang="zh-CN" sz="1600" dirty="0"/>
              <a:t> = it-&gt;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m_num</a:t>
            </a:r>
            <a:r>
              <a:rPr lang="en-US" altLang="zh-CN" sz="1600" dirty="0"/>
              <a:t>;	//</a:t>
            </a:r>
            <a:r>
              <a:rPr lang="zh-CN" altLang="zh-CN" sz="1600" dirty="0"/>
              <a:t>原来的库存量需要删除的库存量</a:t>
            </a:r>
            <a:endParaRPr lang="zh-CN" altLang="zh-CN" sz="1600" dirty="0"/>
          </a:p>
          <a:p>
            <a:r>
              <a:rPr lang="en-US" altLang="zh-CN" sz="1600" dirty="0"/>
              <a:t>			it-&gt;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m_left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		//</a:t>
            </a:r>
            <a:r>
              <a:rPr lang="zh-CN" altLang="zh-CN" sz="1600" dirty="0"/>
              <a:t>告诉用户具体的删除信息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CString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str.Format</a:t>
            </a:r>
            <a:r>
              <a:rPr lang="en-US" altLang="zh-CN" sz="1600" dirty="0"/>
              <a:t>(_T("</a:t>
            </a:r>
            <a:r>
              <a:rPr lang="zh-CN" altLang="zh-CN" sz="1600" dirty="0"/>
              <a:t>商品名</a:t>
            </a:r>
            <a:r>
              <a:rPr lang="en-US" altLang="zh-CN" sz="1600" dirty="0"/>
              <a:t>?\r\n</a:t>
            </a:r>
            <a:r>
              <a:rPr lang="zh-CN" altLang="zh-CN" sz="1600" dirty="0"/>
              <a:t>删除数量</a:t>
            </a:r>
            <a:r>
              <a:rPr lang="en-US" altLang="zh-CN" sz="1600" dirty="0"/>
              <a:t>\r\n</a:t>
            </a:r>
            <a:r>
              <a:rPr lang="zh-CN" altLang="zh-CN" sz="1600" dirty="0"/>
              <a:t>单价</a:t>
            </a:r>
            <a:r>
              <a:rPr lang="en-US" altLang="zh-CN" sz="1600" dirty="0"/>
              <a:t>?\r\n \r\n</a:t>
            </a:r>
            <a:r>
              <a:rPr lang="zh-CN" altLang="zh-CN" sz="1600" dirty="0"/>
              <a:t>删除成功</a:t>
            </a:r>
            <a:r>
              <a:rPr lang="en-US" altLang="zh-CN" sz="1600" dirty="0"/>
              <a:t>? "),name, </a:t>
            </a:r>
            <a:r>
              <a:rPr lang="en-US" altLang="zh-CN" sz="1600" dirty="0" err="1"/>
              <a:t>m_num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m_price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file.WriteDocline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MessageBox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47731" y="1681069"/>
            <a:ext cx="541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蝶语体简" panose="02010604000101010101" pitchFamily="2" charset="-122"/>
                <a:ea typeface="汉仪蝶语体简" panose="02010604000101010101" pitchFamily="2" charset="-122"/>
              </a:rPr>
              <a:t>THE AND</a:t>
            </a: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蝶语体简" panose="02010604000101010101" pitchFamily="2" charset="-122"/>
              <a:ea typeface="汉仪蝶语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9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73000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1120</Words>
  <Application>WPS 演示</Application>
  <PresentationFormat>自定义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方正中倩简体</vt:lpstr>
      <vt:lpstr>Vivaldi</vt:lpstr>
      <vt:lpstr>方正楷体繁体</vt:lpstr>
      <vt:lpstr>方正细圆简体</vt:lpstr>
      <vt:lpstr>方正新舒体简体</vt:lpstr>
      <vt:lpstr>方正启体简体</vt:lpstr>
      <vt:lpstr>汉仪蝶语体简</vt:lpstr>
      <vt:lpstr>Mongolian Baiti</vt:lpstr>
      <vt:lpstr>Calibri</vt:lpstr>
      <vt:lpstr>微软雅黑</vt:lpstr>
      <vt:lpstr>Arial Unicode MS</vt:lpstr>
      <vt:lpstr>Calibri Light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生活纪念册</dc:title>
  <dc:creator>第一PPT</dc:creator>
  <cp:keywords>www.1ppt.com</cp:keywords>
  <dc:description>www.1ppt.com</dc:description>
  <cp:lastModifiedBy>fs1688</cp:lastModifiedBy>
  <cp:revision>65</cp:revision>
  <dcterms:created xsi:type="dcterms:W3CDTF">2017-01-14T09:35:00Z</dcterms:created>
  <dcterms:modified xsi:type="dcterms:W3CDTF">2019-12-17T11:55:24Z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