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4DE9-0F4E-4BB7-BCFE-75E9BCC81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</a:t>
            </a:r>
            <a:r>
              <a:rPr lang="en-US" altLang="zh-CN" dirty="0"/>
              <a:t>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AEE95-BA71-4956-8CFB-EA20AC96F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08" y="62432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Using </a:t>
            </a:r>
            <a:r>
              <a:rPr lang="en-US" dirty="0" err="1"/>
              <a:t>Benford's</a:t>
            </a:r>
            <a:r>
              <a:rPr lang="en-US" dirty="0"/>
              <a:t> Law to Study the Current Ratio of Corporate Bankruptcy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5E5502D-795F-4F57-8699-E3E86B36C0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59344" y="2413487"/>
            <a:ext cx="8794750" cy="30162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algn="just"/>
            <a:r>
              <a:rPr lang="en-US" sz="2800" dirty="0"/>
              <a:t>The current ratio is one of the indicators that analysts use to predict corporate bankruptcy in a financial forecasting period. In this project, </a:t>
            </a:r>
            <a:r>
              <a:rPr lang="en-US" sz="2800" dirty="0" err="1"/>
              <a:t>Benford’s</a:t>
            </a:r>
            <a:r>
              <a:rPr lang="en-US" sz="2800" dirty="0"/>
              <a:t> law is applied to explore whether the distribution of the first leading digits has a pattern that helps analysts be more alert to unusual reports.</a:t>
            </a:r>
          </a:p>
        </p:txBody>
      </p:sp>
    </p:spTree>
    <p:extLst>
      <p:ext uri="{BB962C8B-B14F-4D97-AF65-F5344CB8AC3E}">
        <p14:creationId xmlns:p14="http://schemas.microsoft.com/office/powerpoint/2010/main" val="6355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93891ED-35E3-4884-BBD8-C6CD944A7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err="1"/>
              <a:t>Watioh</a:t>
            </a:r>
            <a:r>
              <a:rPr lang="en-US" dirty="0"/>
              <a:t> </a:t>
            </a:r>
            <a:r>
              <a:rPr lang="en-US" dirty="0" err="1"/>
              <a:t>woirotih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F6006C-E8D9-4D6F-8300-7655C4737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493963"/>
            <a:ext cx="5113337" cy="32226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/>
              <a:t>It is hard to say how good or bad a current ratio is, as the standard varies a lot across industries. To avoid this, we only select out the data of companies within the same industry (Polish companies in the manufacturing sector, which will be discussed w</a:t>
            </a:r>
            <a:endParaRPr 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D62C355-6127-47ED-A1B9-53488ECE98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9837" y="2493963"/>
            <a:ext cx="4889500" cy="3159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D85B0C2-20D1-469E-88C5-0CD466EA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The current Ratio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1786CD-8D92-4D6F-9698-30841AE0E70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5286" y="2670175"/>
            <a:ext cx="10515600" cy="7588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Current Ratio = Current Assets / Current Liabilities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DB839-D6C4-4AA5-9292-BF6B1B7A5A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3767138"/>
            <a:ext cx="10639425" cy="17494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term often used in the area of financial analysis. It measures one company’s ability to pay short-term liability and long-term obligations.</a:t>
            </a:r>
          </a:p>
        </p:txBody>
      </p:sp>
    </p:spTree>
    <p:extLst>
      <p:ext uri="{BB962C8B-B14F-4D97-AF65-F5344CB8AC3E}">
        <p14:creationId xmlns:p14="http://schemas.microsoft.com/office/powerpoint/2010/main" val="11031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F4C0CC76-1598-48E7-AAFC-5A0B6E9B8C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92320" y="3514726"/>
            <a:ext cx="7958913" cy="1971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DADC8-9FC6-43B8-B8A5-5CA3782C2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20" y="2938807"/>
            <a:ext cx="7905808" cy="198121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0D35B-1C6A-4365-98B3-0969C9061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2745" y="1267655"/>
            <a:ext cx="10198100" cy="1202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      </a:t>
            </a:r>
            <a:r>
              <a:rPr lang="en-US" altLang="zh-CN" dirty="0"/>
              <a:t>According to UCI Machine Learning Repository, the data is first extracted and used by </a:t>
            </a:r>
            <a:r>
              <a:rPr lang="en-US" altLang="zh-CN" dirty="0" err="1"/>
              <a:t>Zieba</a:t>
            </a:r>
            <a:r>
              <a:rPr lang="en-US" altLang="zh-CN" dirty="0"/>
              <a:t>, M., Tomczak, S. K., and Tomczak, J. M. (2016)</a:t>
            </a:r>
            <a:endParaRPr lang="zh-CN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92D0-F715-417D-8D82-62C99B69BD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934" y="544030"/>
            <a:ext cx="11976651" cy="1325563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altLang="zh-CN" dirty="0"/>
              <a:t>Discovery 1: Significant anomalies occur more with the digits from problematic companies than from the non-problematic</a:t>
            </a:r>
            <a:endParaRPr 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F28D8DCF-D268-4B67-9B51-4088023A7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2599" y="1943100"/>
            <a:ext cx="5217491" cy="39259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BA09FA3-2B0F-4FA7-9D56-7CA17305FF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943100"/>
            <a:ext cx="5667375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D3086-2664-4595-9520-B621DFD52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08" y="673238"/>
            <a:ext cx="11579087" cy="1325563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Discovery 2: For financially healthy companies, the shape of the digits frequency is similar to that of theoretical </a:t>
            </a:r>
            <a:r>
              <a:rPr lang="en-US" dirty="0" err="1"/>
              <a:t>Benford’s</a:t>
            </a:r>
            <a:r>
              <a:rPr lang="en-US" dirty="0"/>
              <a:t> Law and does not vary much by year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BFD73E5E-BC2B-42AF-88D3-4D6FE3BA96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6336" y="2688881"/>
            <a:ext cx="2544762" cy="2017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图片占位符 3">
            <a:extLst>
              <a:ext uri="{FF2B5EF4-FFF2-40B4-BE49-F238E27FC236}">
                <a16:creationId xmlns:a16="http://schemas.microsoft.com/office/drawing/2014/main" id="{7818EE85-C8C2-472C-A631-48AFEC4410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20692" y="2688881"/>
            <a:ext cx="2544762" cy="2017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图片占位符 3">
            <a:extLst>
              <a:ext uri="{FF2B5EF4-FFF2-40B4-BE49-F238E27FC236}">
                <a16:creationId xmlns:a16="http://schemas.microsoft.com/office/drawing/2014/main" id="{83550A4A-38A9-43EB-8FEE-6DCB4A74E2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5048" y="2699166"/>
            <a:ext cx="2530820" cy="2017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图片占位符 3">
            <a:extLst>
              <a:ext uri="{FF2B5EF4-FFF2-40B4-BE49-F238E27FC236}">
                <a16:creationId xmlns:a16="http://schemas.microsoft.com/office/drawing/2014/main" id="{6598D6C6-CEFF-4051-A1BF-D4739537EA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37186" y="2699166"/>
            <a:ext cx="2544762" cy="2017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72B283-7CF6-4252-BBAC-269B2D9E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endParaRPr lang="en-US" dirty="0"/>
          </a:p>
        </p:txBody>
      </p:sp>
      <p:sp>
        <p:nvSpPr>
          <p:cNvPr id="3" name="标题占位符 2">
            <a:extLst>
              <a:ext uri="{FF2B5EF4-FFF2-40B4-BE49-F238E27FC236}">
                <a16:creationId xmlns:a16="http://schemas.microsoft.com/office/drawing/2014/main" id="{A646FBA9-0525-402B-B5C7-CA9835D4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Calibri</vt:lpstr>
      <vt:lpstr>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MA615 FINAL          | REPORT</dc:title>
  <dc:creator>XUAN ZHU</dc:creator>
  <cp:lastModifiedBy>XUAN ZHU</cp:lastModifiedBy>
  <cp:revision>22</cp:revision>
  <dcterms:created xsi:type="dcterms:W3CDTF">2018-12-12T20:10:52Z</dcterms:created>
  <dcterms:modified xsi:type="dcterms:W3CDTF">2018-12-13T04:02:20Z</dcterms:modified>
</cp:coreProperties>
</file>