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1"/>
  </p:notesMasterIdLst>
  <p:sldIdLst>
    <p:sldId id="256" r:id="rId2"/>
    <p:sldId id="257" r:id="rId3"/>
    <p:sldId id="258" r:id="rId4"/>
    <p:sldId id="279" r:id="rId5"/>
    <p:sldId id="266" r:id="rId6"/>
    <p:sldId id="264" r:id="rId7"/>
    <p:sldId id="259" r:id="rId8"/>
    <p:sldId id="268" r:id="rId9"/>
    <p:sldId id="267" r:id="rId10"/>
    <p:sldId id="261" r:id="rId11"/>
    <p:sldId id="269" r:id="rId12"/>
    <p:sldId id="270" r:id="rId13"/>
    <p:sldId id="271" r:id="rId14"/>
    <p:sldId id="273" r:id="rId15"/>
    <p:sldId id="262" r:id="rId16"/>
    <p:sldId id="274" r:id="rId17"/>
    <p:sldId id="275" r:id="rId18"/>
    <p:sldId id="276" r:id="rId19"/>
    <p:sldId id="27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accent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DE00"/>
    <a:srgbClr val="FFFFFF"/>
    <a:srgbClr val="F8F8F8"/>
    <a:srgbClr val="DAFF73"/>
    <a:srgbClr val="EAEAEA"/>
    <a:srgbClr val="35B3B3"/>
    <a:srgbClr val="00D600"/>
    <a:srgbClr val="F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25" d="100"/>
          <a:sy n="125" d="100"/>
        </p:scale>
        <p:origin x="624" y="90"/>
      </p:cViewPr>
      <p:guideLst>
        <p:guide orient="horz" pos="2294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7230F8FD-52BA-498B-94CA-8203F7C961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71A53C76-C26C-44B9-8C33-AE2186A851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xmlns="" id="{238960E1-E539-4B07-9509-9AB0B0B9C05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C3627F5F-3551-457B-AB52-C9AA58383ADE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32A3AA95-2C18-4293-97AE-397545F2CD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4CE83081-87FF-4F79-AEA2-57309AD85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4716BE3-70AF-49F4-8C0B-E589CA3064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082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F925BDC-1942-4469-93BF-9B4D87C03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C679B96-3DC7-4F0C-A329-7877D6E0CA53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4420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FEC29B9-A9FF-43B6-B5F4-48C68EB64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6DE3901-1534-4AE7-84F4-0F79048F5C73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0976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221067" cy="62150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D6D8AD9-CF0E-4218-B24F-6409A2979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DFFAFA5-1B79-4B73-A6A6-AA63F1527DCB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8150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199C857-654E-4364-B291-844F4B52C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4AF9303-4E47-451D-9F59-0E3C02E8FBD3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6904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DD986D6-A54D-4C57-8EE0-A22C00957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3366D67-5849-48DE-853A-54EB3872F7A7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6285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4682" y="990600"/>
            <a:ext cx="4144518" cy="54864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89E416C2-5BF9-4281-B331-69A0FAB25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C1C655F-E781-4E5E-B7C5-1EAC9C2F7663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081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xmlns="" id="{E5811CF6-5FF3-4706-ADC8-AC9C09629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CB4986-0DA7-46C0-AB33-4B44849DAC9C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2254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xmlns="" id="{F2668362-E579-4AAF-9C6B-DDE3D4F65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36AB434-C77C-484C-BC48-AB29917B09DA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6840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xmlns="" id="{F52991FD-73E6-4B5D-9A80-BA1FB0674B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4A50572-4669-4C46-B185-75C4936063EC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8037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941D0DDA-22CF-4268-AAEB-78742B8B4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8E66521-DD72-4241-9CC6-5013106E1DEE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1805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54375D55-647C-44C3-A58B-147D10D42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863F5D5-93A9-4184-93CF-E6622E7BD398}" type="slidenum">
              <a:rPr lang="zh-CN" altLang="en-US"/>
              <a:pPr lvl="1"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6481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2F4F6"/>
            </a:gs>
            <a:gs pos="50000">
              <a:srgbClr val="FFFFFF"/>
            </a:gs>
            <a:gs pos="100000">
              <a:srgbClr val="E2F4F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$(0))1511#199972599949">
            <a:extLst>
              <a:ext uri="{FF2B5EF4-FFF2-40B4-BE49-F238E27FC236}">
                <a16:creationId xmlns:a16="http://schemas.microsoft.com/office/drawing/2014/main" xmlns="" id="{0959C7C7-48DA-4EF2-B572-F23166B66D9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572000"/>
            <a:ext cx="91297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>
            <a:extLst>
              <a:ext uri="{FF2B5EF4-FFF2-40B4-BE49-F238E27FC236}">
                <a16:creationId xmlns:a16="http://schemas.microsoft.com/office/drawing/2014/main" xmlns="" id="{A38405DA-1FC7-4071-ACDD-DC4412E21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200">
                <a:solidFill>
                  <a:srgbClr val="0066FF"/>
                </a:solidFill>
              </a:rPr>
              <a:t>数据结构</a:t>
            </a:r>
            <a:r>
              <a:rPr lang="zh-CN" altLang="en-US" sz="1200" i="1">
                <a:solidFill>
                  <a:srgbClr val="0066FF"/>
                </a:solidFill>
              </a:rPr>
              <a:t>  </a:t>
            </a:r>
            <a:r>
              <a:rPr lang="zh-CN" altLang="en-US" sz="1200" i="1">
                <a:solidFill>
                  <a:srgbClr val="0066FF"/>
                </a:solidFill>
                <a:latin typeface="Arial" panose="020B0604020202020204" pitchFamily="34" charset="0"/>
              </a:rPr>
              <a:t>– </a:t>
            </a:r>
            <a:r>
              <a:rPr lang="en-US" altLang="zh-CN" sz="1200" i="1">
                <a:solidFill>
                  <a:srgbClr val="0066FF"/>
                </a:solidFill>
                <a:latin typeface="Arial" panose="020B0604020202020204" pitchFamily="34" charset="0"/>
              </a:rPr>
              <a:t>Data Structures </a:t>
            </a:r>
            <a:endParaRPr lang="en-US" altLang="zh-CN" sz="1200">
              <a:solidFill>
                <a:srgbClr val="0066FF"/>
              </a:solidFill>
              <a:latin typeface="Arial" panose="020B0604020202020204" pitchFamily="34" charset="0"/>
            </a:endParaRPr>
          </a:p>
        </p:txBody>
      </p:sp>
      <p:pic>
        <p:nvPicPr>
          <p:cNvPr id="1028" name="Picture 4" descr="logo-xidian">
            <a:extLst>
              <a:ext uri="{FF2B5EF4-FFF2-40B4-BE49-F238E27FC236}">
                <a16:creationId xmlns:a16="http://schemas.microsoft.com/office/drawing/2014/main" xmlns="" id="{52398155-59FC-4BAB-AEF8-31D7A154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5">
            <a:extLst>
              <a:ext uri="{FF2B5EF4-FFF2-40B4-BE49-F238E27FC236}">
                <a16:creationId xmlns:a16="http://schemas.microsoft.com/office/drawing/2014/main" xmlns="" id="{98183A5C-8488-4776-8C9D-D72CAA22C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553200"/>
            <a:ext cx="73914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300">
                <a:solidFill>
                  <a:srgbClr val="0066FF"/>
                </a:solidFill>
                <a:ea typeface="华文行楷" panose="02010800040101010101" pitchFamily="2" charset="-122"/>
              </a:rPr>
              <a:t>西安电子科技大学</a:t>
            </a:r>
            <a:r>
              <a:rPr lang="zh-CN" altLang="en-US" sz="1200">
                <a:solidFill>
                  <a:srgbClr val="0066FF"/>
                </a:solidFill>
              </a:rPr>
              <a:t>软件学院</a:t>
            </a:r>
            <a:r>
              <a:rPr lang="zh-CN" altLang="en-US" sz="1200" i="1">
                <a:solidFill>
                  <a:srgbClr val="0066FF"/>
                </a:solidFill>
                <a:latin typeface="Arial" panose="020B0604020202020204" pitchFamily="34" charset="0"/>
              </a:rPr>
              <a:t>  - </a:t>
            </a:r>
            <a:r>
              <a:rPr lang="en-US" altLang="zh-CN" sz="1200" i="1">
                <a:solidFill>
                  <a:srgbClr val="0066FF"/>
                </a:solidFill>
                <a:latin typeface="Arial" panose="020B0604020202020204" pitchFamily="34" charset="0"/>
              </a:rPr>
              <a:t>School of Software, Xidian University, China</a:t>
            </a:r>
            <a:r>
              <a:rPr lang="en-US" altLang="zh-CN" sz="1200" i="1">
                <a:solidFill>
                  <a:srgbClr val="0099FF"/>
                </a:solidFill>
                <a:latin typeface="Arial" panose="020B0604020202020204" pitchFamily="34" charset="0"/>
              </a:rPr>
              <a:t> </a:t>
            </a:r>
            <a:endParaRPr lang="en-US" altLang="zh-CN" sz="1200">
              <a:solidFill>
                <a:srgbClr val="0099FF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9">
            <a:extLst>
              <a:ext uri="{FF2B5EF4-FFF2-40B4-BE49-F238E27FC236}">
                <a16:creationId xmlns:a16="http://schemas.microsoft.com/office/drawing/2014/main" xmlns="" id="{5327C8BA-4001-474E-A947-E396B87A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Times New Roman" panose="02020603050405020304" pitchFamily="18" charset="0"/>
              <a:buNone/>
              <a:defRPr/>
            </a:pPr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FE389C81-E60F-43A2-AB8C-9B873E7F7D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EB525BCB-A9A8-4507-8FF2-68756FBD54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1033" name="灯片编号占位符 3">
            <a:extLst>
              <a:ext uri="{FF2B5EF4-FFF2-40B4-BE49-F238E27FC236}">
                <a16:creationId xmlns:a16="http://schemas.microsoft.com/office/drawing/2014/main" xmlns="" id="{3AD87F54-2DFE-4CDC-8F07-5382BA209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5800" y="6477000"/>
            <a:ext cx="6096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 eaLnBrk="1" hangingPunct="1">
              <a:buFont typeface="Arial" panose="020B0604020202020204" pitchFamily="34" charset="0"/>
              <a:buNone/>
              <a:defRPr sz="1400" i="1">
                <a:solidFill>
                  <a:srgbClr val="808080"/>
                </a:solidFill>
                <a:latin typeface="Arial" panose="020B0604020202020204" pitchFamily="34" charset="0"/>
              </a:defRPr>
            </a:lvl2pPr>
          </a:lstStyle>
          <a:p>
            <a:pPr lvl="1">
              <a:defRPr/>
            </a:pPr>
            <a:fld id="{54AD7F41-5C4F-4C83-A0AF-03C8E88B0DFF}" type="slidenum">
              <a:rPr lang="zh-CN" altLang="en-US"/>
              <a:pPr lvl="1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¯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15000"/>
        </a:spcBef>
        <a:spcAft>
          <a:spcPct val="0"/>
        </a:spcAft>
        <a:buSzPct val="95000"/>
        <a:buFont typeface="Wingdings" panose="05000000000000000000" pitchFamily="2" charset="2"/>
        <a:buChar char="Ø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xmlns="" id="{CC74733C-1D61-49D7-B68E-A4B8EC7EE5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第二章复习</a:t>
            </a:r>
            <a:endParaRPr lang="zh-CN" altLang="en-US" dirty="0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本章应掌握的内容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什么是线性表？线性结构的含义是什么？</a:t>
            </a:r>
          </a:p>
          <a:p>
            <a:pPr lvl="1" eaLnBrk="1" hangingPunct="1"/>
            <a:r>
              <a:rPr lang="zh-CN" altLang="en-US" dirty="0"/>
              <a:t>线性表采用顺序存储有何特点？查找、插入和删除运算如何实现？</a:t>
            </a:r>
          </a:p>
          <a:p>
            <a:pPr lvl="1" eaLnBrk="1" hangingPunct="1"/>
            <a:r>
              <a:rPr lang="zh-CN" altLang="en-US" dirty="0"/>
              <a:t>线性表采用链式存储有何特点？查找、插入和删除运算如何实现？</a:t>
            </a:r>
          </a:p>
          <a:p>
            <a:pPr lvl="2" eaLnBrk="1" hangingPunct="1"/>
            <a:r>
              <a:rPr lang="zh-CN" altLang="en-US" dirty="0"/>
              <a:t>链表</a:t>
            </a:r>
            <a:r>
              <a:rPr lang="zh-CN" altLang="en-US" dirty="0" smtClean="0"/>
              <a:t>、结点、指针</a:t>
            </a:r>
            <a:r>
              <a:rPr lang="zh-CN" altLang="en-US" dirty="0"/>
              <a:t>（链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/>
            <a:r>
              <a:rPr lang="zh-CN" altLang="en-US" dirty="0"/>
              <a:t>头指针、头</a:t>
            </a:r>
            <a:r>
              <a:rPr lang="zh-CN" altLang="en-US" dirty="0" smtClean="0"/>
              <a:t>结点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单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双向</a:t>
            </a:r>
            <a:r>
              <a:rPr lang="zh-CN" altLang="en-US" dirty="0"/>
              <a:t>链表、循环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595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10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xmlns="" id="{CC74733C-1D61-49D7-B68E-A4B8EC7EE5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第二章复习</a:t>
            </a:r>
            <a:endParaRPr lang="zh-CN" altLang="en-US" dirty="0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本章应掌握的内容</a:t>
            </a:r>
          </a:p>
          <a:p>
            <a:pPr lvl="1" eaLnBrk="1" hangingPunct="1"/>
            <a:r>
              <a:rPr lang="zh-CN" altLang="en-US" dirty="0"/>
              <a:t>什么是线性表？线性结构的含义是什么？</a:t>
            </a:r>
          </a:p>
          <a:p>
            <a:pPr lvl="1" eaLnBrk="1" hangingPunct="1"/>
            <a:r>
              <a:rPr lang="zh-CN" altLang="en-US" dirty="0"/>
              <a:t>线性表采用顺序存储有何特点？查找、插入和删除运算如何实现？</a:t>
            </a:r>
          </a:p>
          <a:p>
            <a:pPr lvl="1" eaLnBrk="1" hangingPunct="1"/>
            <a:r>
              <a:rPr lang="zh-CN" altLang="en-US" dirty="0"/>
              <a:t>线性表采用链式存储有何特点？查找、插入和删除运算如何实现？</a:t>
            </a:r>
          </a:p>
          <a:p>
            <a:pPr lvl="2" eaLnBrk="1" hangingPunct="1"/>
            <a:r>
              <a:rPr lang="zh-CN" altLang="en-US" dirty="0"/>
              <a:t>链表</a:t>
            </a:r>
            <a:r>
              <a:rPr lang="zh-CN" altLang="en-US" dirty="0" smtClean="0"/>
              <a:t>、结点、指针</a:t>
            </a:r>
            <a:r>
              <a:rPr lang="zh-CN" altLang="en-US" dirty="0"/>
              <a:t>（链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/>
            <a:r>
              <a:rPr lang="zh-CN" altLang="en-US" dirty="0"/>
              <a:t>头指针、头</a:t>
            </a:r>
            <a:r>
              <a:rPr lang="zh-CN" altLang="en-US" dirty="0" smtClean="0"/>
              <a:t>结点</a:t>
            </a:r>
            <a:endParaRPr lang="zh-CN" altLang="en-US" dirty="0"/>
          </a:p>
          <a:p>
            <a:pPr lvl="2" eaLnBrk="1" hangingPunct="1"/>
            <a:r>
              <a:rPr lang="zh-CN" altLang="en-US" dirty="0">
                <a:solidFill>
                  <a:srgbClr val="FF0000"/>
                </a:solidFill>
              </a:rPr>
              <a:t>单</a:t>
            </a:r>
            <a:r>
              <a:rPr lang="zh-CN" altLang="en-US" dirty="0" smtClean="0">
                <a:solidFill>
                  <a:srgbClr val="FF0000"/>
                </a:solidFill>
              </a:rPr>
              <a:t>链表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dirty="0" smtClean="0"/>
              <a:t>双向</a:t>
            </a:r>
            <a:r>
              <a:rPr lang="zh-CN" altLang="en-US" dirty="0"/>
              <a:t>链表、循环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6453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11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07024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/>
              <a:t>链表</a:t>
            </a:r>
            <a:r>
              <a:rPr lang="zh-CN" altLang="en-US" dirty="0"/>
              <a:t>不具有的特点是（    ）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     A</a:t>
            </a:r>
            <a:r>
              <a:rPr lang="zh-CN" altLang="en-US" dirty="0" smtClean="0"/>
              <a:t>．插入、删除不需要移动元素 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B</a:t>
            </a:r>
            <a:r>
              <a:rPr lang="zh-CN" altLang="en-US" dirty="0" smtClean="0"/>
              <a:t>．可随机访问任一元素 </a:t>
            </a:r>
          </a:p>
          <a:p>
            <a:pPr marL="0" indent="0" eaLnBrk="1" hangingPunct="1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C</a:t>
            </a:r>
            <a:r>
              <a:rPr lang="zh-CN" altLang="en-US" dirty="0"/>
              <a:t>．不必事先估计存储空间 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D</a:t>
            </a:r>
            <a:r>
              <a:rPr lang="zh-CN" altLang="en-US" dirty="0"/>
              <a:t>．所需空间与线性长度</a:t>
            </a:r>
            <a:r>
              <a:rPr lang="zh-CN" altLang="en-US" dirty="0" smtClean="0"/>
              <a:t>成正比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789040"/>
            <a:ext cx="84582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/>
              <a:t>下面的叙述不正确的是（   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200" dirty="0" smtClean="0"/>
              <a:t>    A. </a:t>
            </a:r>
            <a:r>
              <a:rPr lang="zh-CN" altLang="en-US" sz="2200" dirty="0" smtClean="0"/>
              <a:t>线性表</a:t>
            </a:r>
            <a:r>
              <a:rPr lang="zh-CN" altLang="en-US" sz="2200" dirty="0"/>
              <a:t>在链式存储时，查找第</a:t>
            </a:r>
            <a:r>
              <a:rPr lang="en-US" altLang="zh-CN" sz="2200" dirty="0"/>
              <a:t>i</a:t>
            </a:r>
            <a:r>
              <a:rPr lang="zh-CN" altLang="en-US" sz="2200" dirty="0"/>
              <a:t>个元素的时间同</a:t>
            </a:r>
            <a:r>
              <a:rPr lang="en-US" altLang="zh-CN" sz="2200" dirty="0"/>
              <a:t>i</a:t>
            </a:r>
            <a:r>
              <a:rPr lang="zh-CN" altLang="en-US" sz="2200" dirty="0"/>
              <a:t>的值成正比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B. </a:t>
            </a:r>
            <a:r>
              <a:rPr lang="zh-CN" altLang="en-US" sz="2200" dirty="0"/>
              <a:t>线性表在链式存储时，查找第</a:t>
            </a:r>
            <a:r>
              <a:rPr lang="en-US" altLang="zh-CN" sz="2200" dirty="0"/>
              <a:t>i</a:t>
            </a:r>
            <a:r>
              <a:rPr lang="zh-CN" altLang="en-US" sz="2200" dirty="0"/>
              <a:t>个元素的时间同</a:t>
            </a:r>
            <a:r>
              <a:rPr lang="en-US" altLang="zh-CN" sz="2200" dirty="0"/>
              <a:t>i</a:t>
            </a:r>
            <a:r>
              <a:rPr lang="zh-CN" altLang="en-US" sz="2200" dirty="0"/>
              <a:t>的值无关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200" dirty="0" smtClean="0"/>
              <a:t>    C</a:t>
            </a:r>
            <a:r>
              <a:rPr lang="en-US" altLang="zh-CN" sz="2200" dirty="0"/>
              <a:t>. </a:t>
            </a:r>
            <a:r>
              <a:rPr lang="zh-CN" altLang="en-US" sz="2200" dirty="0"/>
              <a:t>线性表在顺序存储时，查找第</a:t>
            </a:r>
            <a:r>
              <a:rPr lang="en-US" altLang="zh-CN" sz="2200" dirty="0"/>
              <a:t>i</a:t>
            </a:r>
            <a:r>
              <a:rPr lang="zh-CN" altLang="en-US" sz="2200" dirty="0"/>
              <a:t>个元素的时间同</a:t>
            </a:r>
            <a:r>
              <a:rPr lang="en-US" altLang="zh-CN" sz="2200" dirty="0"/>
              <a:t>i </a:t>
            </a:r>
            <a:r>
              <a:rPr lang="zh-CN" altLang="en-US" sz="2200" dirty="0"/>
              <a:t>的值成正比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200" dirty="0" smtClean="0"/>
              <a:t>    D</a:t>
            </a:r>
            <a:r>
              <a:rPr lang="en-US" altLang="zh-CN" sz="2200" dirty="0"/>
              <a:t>. </a:t>
            </a:r>
            <a:r>
              <a:rPr lang="zh-CN" altLang="en-US" sz="2200" dirty="0"/>
              <a:t>线性表在顺序存储时，查找第</a:t>
            </a:r>
            <a:r>
              <a:rPr lang="en-US" altLang="zh-CN" sz="2200" dirty="0"/>
              <a:t>i</a:t>
            </a:r>
            <a:r>
              <a:rPr lang="zh-CN" altLang="en-US" sz="2200" dirty="0"/>
              <a:t>个元素的时间同</a:t>
            </a:r>
            <a:r>
              <a:rPr lang="en-US" altLang="zh-CN" sz="2200" dirty="0"/>
              <a:t>i</a:t>
            </a:r>
            <a:r>
              <a:rPr lang="zh-CN" altLang="en-US" sz="2200" dirty="0"/>
              <a:t>的值无关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B  C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054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uiExpand="1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79032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 </a:t>
            </a:r>
            <a:r>
              <a:rPr lang="zh-CN" altLang="en-US" dirty="0" smtClean="0"/>
              <a:t>线性表</a:t>
            </a:r>
            <a:r>
              <a:rPr lang="zh-CN" altLang="en-US" dirty="0"/>
              <a:t>（ </a:t>
            </a:r>
            <a:r>
              <a:rPr lang="en-US" altLang="zh-CN" dirty="0"/>
              <a:t>a1,a2,…,an</a:t>
            </a:r>
            <a:r>
              <a:rPr lang="zh-CN" altLang="en-US" dirty="0"/>
              <a:t>）以链接方式存储时，访问第</a:t>
            </a:r>
            <a:r>
              <a:rPr lang="en-US" altLang="zh-CN" dirty="0"/>
              <a:t>i</a:t>
            </a:r>
            <a:r>
              <a:rPr lang="zh-CN" altLang="en-US" dirty="0"/>
              <a:t>位置元素的时间复杂性为（    ）</a:t>
            </a:r>
          </a:p>
          <a:p>
            <a:pPr marL="0" indent="0" eaLnBrk="1" hangingPunct="1">
              <a:buNone/>
            </a:pPr>
            <a:r>
              <a:rPr lang="en-US" altLang="zh-CN" dirty="0" smtClean="0"/>
              <a:t>     A</a:t>
            </a:r>
            <a:r>
              <a:rPr lang="zh-CN" altLang="en-US" dirty="0"/>
              <a:t>．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i</a:t>
            </a:r>
            <a:r>
              <a:rPr lang="zh-CN" altLang="en-US" dirty="0"/>
              <a:t>）      </a:t>
            </a:r>
            <a:r>
              <a:rPr lang="en-US" altLang="zh-CN" dirty="0"/>
              <a:t>B</a:t>
            </a:r>
            <a:r>
              <a:rPr lang="zh-CN" altLang="en-US" dirty="0"/>
              <a:t>．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     </a:t>
            </a:r>
            <a:r>
              <a:rPr lang="en-US" altLang="zh-CN" dirty="0"/>
              <a:t>C</a:t>
            </a:r>
            <a:r>
              <a:rPr lang="zh-CN" altLang="en-US" dirty="0"/>
              <a:t>．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       </a:t>
            </a:r>
            <a:r>
              <a:rPr lang="en-US" altLang="zh-CN" dirty="0"/>
              <a:t>D</a:t>
            </a:r>
            <a:r>
              <a:rPr lang="zh-CN" altLang="en-US" dirty="0"/>
              <a:t>．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i-1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996952"/>
            <a:ext cx="84582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对于</a:t>
            </a:r>
            <a:r>
              <a:rPr lang="zh-CN" altLang="en-US" dirty="0"/>
              <a:t>一个具有</a:t>
            </a:r>
            <a:r>
              <a:rPr lang="en-US" altLang="zh-CN" dirty="0"/>
              <a:t>n</a:t>
            </a:r>
            <a:r>
              <a:rPr lang="zh-CN" altLang="en-US" dirty="0"/>
              <a:t>个结点的单链表，在已知的结点*</a:t>
            </a:r>
            <a:r>
              <a:rPr lang="en-US" altLang="zh-CN" dirty="0"/>
              <a:t>p</a:t>
            </a:r>
            <a:r>
              <a:rPr lang="zh-CN" altLang="en-US" dirty="0"/>
              <a:t>后插入一个新结点的时间复杂度为</a:t>
            </a:r>
            <a:r>
              <a:rPr lang="en-US" altLang="zh-CN" dirty="0"/>
              <a:t>________,</a:t>
            </a:r>
            <a:r>
              <a:rPr lang="zh-CN" altLang="en-US" dirty="0"/>
              <a:t>在给定值为</a:t>
            </a:r>
            <a:r>
              <a:rPr lang="en-US" altLang="zh-CN" dirty="0"/>
              <a:t>x</a:t>
            </a:r>
            <a:r>
              <a:rPr lang="zh-CN" altLang="en-US" dirty="0"/>
              <a:t>的结点后插入一个新结点的时间复杂度为</a:t>
            </a:r>
            <a:r>
              <a:rPr lang="en-US" altLang="zh-CN" dirty="0"/>
              <a:t>________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O(1)    O(n)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467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uiExpand="1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13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34616"/>
            <a:ext cx="8458200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在单链表</a:t>
            </a:r>
            <a:r>
              <a:rPr lang="en-US" altLang="zh-CN" dirty="0" smtClean="0"/>
              <a:t>p</a:t>
            </a:r>
            <a:r>
              <a:rPr lang="zh-CN" altLang="en-US" dirty="0" smtClean="0"/>
              <a:t>结点之后插入</a:t>
            </a:r>
            <a:r>
              <a:rPr lang="en-US" altLang="zh-CN" dirty="0" smtClean="0"/>
              <a:t>s</a:t>
            </a:r>
            <a:r>
              <a:rPr lang="zh-CN" altLang="en-US" dirty="0" smtClean="0"/>
              <a:t>结点的操作是：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s-&gt;next = p-&gt;next;  p-&gt;next = s;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132856"/>
            <a:ext cx="84582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 smtClean="0"/>
              <a:t>6.</a:t>
            </a:r>
            <a:r>
              <a:rPr lang="zh-CN" altLang="en-US" dirty="0"/>
              <a:t>已知指针</a:t>
            </a:r>
            <a:r>
              <a:rPr lang="en-US" altLang="zh-CN" dirty="0"/>
              <a:t>p</a:t>
            </a:r>
            <a:r>
              <a:rPr lang="zh-CN" altLang="en-US" dirty="0"/>
              <a:t>指向单链表</a:t>
            </a:r>
            <a:r>
              <a:rPr lang="en-US" altLang="zh-CN" dirty="0"/>
              <a:t>L</a:t>
            </a:r>
            <a:r>
              <a:rPr lang="zh-CN" altLang="en-US" dirty="0"/>
              <a:t>中的某结点，则删除其后继结点的语句是：</a:t>
            </a:r>
            <a:r>
              <a:rPr lang="en-US" altLang="zh-CN" dirty="0"/>
              <a:t>________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u = p-&gt;next;  p-&gt;next = u-&gt;next;  free(u);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789040"/>
            <a:ext cx="845820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/>
              <a:t>7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如何</a:t>
            </a:r>
            <a:r>
              <a:rPr lang="zh-CN" altLang="en-US" dirty="0"/>
              <a:t>通过改链的方法，把一个单向链表变成一个与原来链接方向相反的单向链表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zh-CN" altLang="en-US" dirty="0">
                <a:solidFill>
                  <a:schemeClr val="bg1"/>
                </a:solidFill>
              </a:rPr>
              <a:t>本题是链表的逆置问题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</a:rPr>
              <a:t>设</a:t>
            </a:r>
            <a:r>
              <a:rPr lang="zh-CN" altLang="en-US" dirty="0">
                <a:solidFill>
                  <a:schemeClr val="bg1"/>
                </a:solidFill>
              </a:rPr>
              <a:t>该链表带头结点，将头结点摘下，并将其指针域置空。然后从第一元素结点开始，直到最后一个结点为止，</a:t>
            </a:r>
            <a:r>
              <a:rPr lang="zh-CN" altLang="en-US" dirty="0" smtClean="0">
                <a:solidFill>
                  <a:schemeClr val="bg1"/>
                </a:solidFill>
              </a:rPr>
              <a:t>依次插入</a:t>
            </a:r>
            <a:r>
              <a:rPr lang="zh-CN" altLang="en-US" dirty="0">
                <a:solidFill>
                  <a:schemeClr val="bg1"/>
                </a:solidFill>
              </a:rPr>
              <a:t>头结点的</a:t>
            </a:r>
            <a:r>
              <a:rPr lang="zh-CN" altLang="en-US" dirty="0" smtClean="0">
                <a:solidFill>
                  <a:schemeClr val="bg1"/>
                </a:solidFill>
              </a:rPr>
              <a:t>后面（表头插入法），</a:t>
            </a:r>
            <a:r>
              <a:rPr lang="zh-CN" altLang="en-US" dirty="0">
                <a:solidFill>
                  <a:schemeClr val="bg1"/>
                </a:solidFill>
              </a:rPr>
              <a:t>则实现了链表的逆置。</a:t>
            </a:r>
          </a:p>
        </p:txBody>
      </p:sp>
    </p:spTree>
    <p:extLst>
      <p:ext uri="{BB962C8B-B14F-4D97-AF65-F5344CB8AC3E}">
        <p14:creationId xmlns:p14="http://schemas.microsoft.com/office/powerpoint/2010/main" val="15714835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14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531872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000" dirty="0" smtClean="0"/>
              <a:t>10.  </a:t>
            </a:r>
            <a:r>
              <a:rPr lang="zh-CN" altLang="en-US" sz="2000" dirty="0" smtClean="0"/>
              <a:t>有</a:t>
            </a:r>
            <a:r>
              <a:rPr lang="zh-CN" altLang="en-US" sz="2000" dirty="0"/>
              <a:t>线性表</a:t>
            </a:r>
            <a:r>
              <a:rPr lang="en-US" altLang="zh-CN" sz="2000" dirty="0"/>
              <a:t>(a1,a2,…,an),</a:t>
            </a:r>
            <a:r>
              <a:rPr lang="zh-CN" altLang="en-US" sz="2000" dirty="0"/>
              <a:t>采用单链表存储，头指针为</a:t>
            </a:r>
            <a:r>
              <a:rPr lang="en-US" altLang="zh-CN" sz="2000" dirty="0"/>
              <a:t>H</a:t>
            </a:r>
            <a:r>
              <a:rPr lang="zh-CN" altLang="en-US" sz="2000" dirty="0"/>
              <a:t>，每个结点中存放线性表中一个元素，现查找某个元素值等于</a:t>
            </a:r>
            <a:r>
              <a:rPr lang="en-US" altLang="zh-CN" sz="2000" dirty="0"/>
              <a:t>X</a:t>
            </a:r>
            <a:r>
              <a:rPr lang="zh-CN" altLang="en-US" sz="2000" dirty="0"/>
              <a:t>的结点。分别写出下面三种情况的查找语句。要求时间尽量少。</a:t>
            </a:r>
          </a:p>
          <a:p>
            <a:pPr marL="0" indent="0" eaLnBrk="1" hangingPunct="1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）线性表中元素无序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）线性表中元素按递增有序。 </a:t>
            </a:r>
            <a:endParaRPr lang="en-US" altLang="zh-CN" sz="2000" dirty="0" smtClean="0"/>
          </a:p>
          <a:p>
            <a:pPr marL="0" indent="0" eaLnBrk="1" hangingPunct="1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）线性表中元素按递减有序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答：</a:t>
            </a:r>
            <a:r>
              <a:rPr lang="zh-CN" altLang="en-US" sz="2000" dirty="0">
                <a:solidFill>
                  <a:schemeClr val="bg1"/>
                </a:solidFill>
              </a:rPr>
              <a:t>设单链表带头结点，工作指针</a:t>
            </a:r>
            <a:r>
              <a:rPr lang="en-US" altLang="zh-CN" sz="2000" dirty="0">
                <a:solidFill>
                  <a:schemeClr val="bg1"/>
                </a:solidFill>
              </a:rPr>
              <a:t>p</a:t>
            </a:r>
            <a:r>
              <a:rPr lang="zh-CN" altLang="en-US" sz="2000" dirty="0">
                <a:solidFill>
                  <a:schemeClr val="bg1"/>
                </a:solidFill>
              </a:rPr>
              <a:t>初始化为</a:t>
            </a:r>
            <a:r>
              <a:rPr lang="en-US" altLang="zh-CN" sz="2000" dirty="0">
                <a:solidFill>
                  <a:schemeClr val="bg1"/>
                </a:solidFill>
              </a:rPr>
              <a:t>p=H-&gt;next;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(1) while(p!=null &amp;&amp; p-&gt;data!=X) p=p-&gt;next;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     if(p</a:t>
            </a:r>
            <a:r>
              <a:rPr lang="en-US" altLang="zh-CN" sz="1800" dirty="0">
                <a:solidFill>
                  <a:schemeClr val="bg1"/>
                </a:solidFill>
              </a:rPr>
              <a:t>= =null) return(null</a:t>
            </a:r>
            <a:r>
              <a:rPr lang="en-US" altLang="zh-CN" sz="1800" dirty="0" smtClean="0">
                <a:solidFill>
                  <a:schemeClr val="bg1"/>
                </a:solidFill>
              </a:rPr>
              <a:t>); //</a:t>
            </a:r>
            <a:r>
              <a:rPr lang="zh-CN" altLang="en-US" sz="1800" dirty="0" smtClean="0">
                <a:solidFill>
                  <a:schemeClr val="bg1"/>
                </a:solidFill>
              </a:rPr>
              <a:t>查找</a:t>
            </a:r>
            <a:r>
              <a:rPr lang="zh-CN" altLang="en-US" sz="1800" dirty="0">
                <a:solidFill>
                  <a:schemeClr val="bg1"/>
                </a:solidFill>
              </a:rPr>
              <a:t>失败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     else </a:t>
            </a:r>
            <a:r>
              <a:rPr lang="en-US" altLang="zh-CN" sz="1800" dirty="0">
                <a:solidFill>
                  <a:schemeClr val="bg1"/>
                </a:solidFill>
              </a:rPr>
              <a:t>return(p</a:t>
            </a:r>
            <a:r>
              <a:rPr lang="en-US" altLang="zh-CN" sz="1800" dirty="0" smtClean="0">
                <a:solidFill>
                  <a:schemeClr val="bg1"/>
                </a:solidFill>
              </a:rPr>
              <a:t>); //</a:t>
            </a:r>
            <a:r>
              <a:rPr lang="zh-CN" altLang="en-US" sz="1800" dirty="0" smtClean="0">
                <a:solidFill>
                  <a:schemeClr val="bg1"/>
                </a:solidFill>
              </a:rPr>
              <a:t>查找</a:t>
            </a:r>
            <a:r>
              <a:rPr lang="zh-CN" altLang="en-US" sz="1800" dirty="0">
                <a:solidFill>
                  <a:schemeClr val="bg1"/>
                </a:solidFill>
              </a:rPr>
              <a:t>成功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(2) while(p!=null &amp;&amp; p-&gt;data&lt;X ) p=p-&gt;next;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</a:t>
            </a:r>
            <a:r>
              <a:rPr lang="en-US" altLang="zh-CN" sz="1800" dirty="0" smtClean="0">
                <a:solidFill>
                  <a:schemeClr val="bg1"/>
                </a:solidFill>
              </a:rPr>
              <a:t> if(p</a:t>
            </a:r>
            <a:r>
              <a:rPr lang="en-US" altLang="zh-CN" sz="1800" dirty="0">
                <a:solidFill>
                  <a:schemeClr val="bg1"/>
                </a:solidFill>
              </a:rPr>
              <a:t>==null || p-&gt;data&gt;X) return(null</a:t>
            </a:r>
            <a:r>
              <a:rPr lang="en-US" altLang="zh-CN" sz="1800" dirty="0" smtClean="0">
                <a:solidFill>
                  <a:schemeClr val="bg1"/>
                </a:solidFill>
              </a:rPr>
              <a:t>); //</a:t>
            </a:r>
            <a:r>
              <a:rPr lang="zh-CN" altLang="en-US" sz="1800" dirty="0" smtClean="0">
                <a:solidFill>
                  <a:schemeClr val="bg1"/>
                </a:solidFill>
              </a:rPr>
              <a:t>查找</a:t>
            </a:r>
            <a:r>
              <a:rPr lang="zh-CN" altLang="en-US" sz="1800" dirty="0">
                <a:solidFill>
                  <a:schemeClr val="bg1"/>
                </a:solidFill>
              </a:rPr>
              <a:t>失败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 </a:t>
            </a:r>
            <a:r>
              <a:rPr lang="zh-CN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</a:rPr>
              <a:t>else </a:t>
            </a:r>
            <a:r>
              <a:rPr lang="en-US" altLang="zh-CN" sz="1800" dirty="0">
                <a:solidFill>
                  <a:schemeClr val="bg1"/>
                </a:solidFill>
              </a:rPr>
              <a:t>return(p</a:t>
            </a:r>
            <a:r>
              <a:rPr lang="en-US" altLang="zh-CN" sz="1800" dirty="0" smtClean="0">
                <a:solidFill>
                  <a:schemeClr val="bg1"/>
                </a:solidFill>
              </a:rPr>
              <a:t>); //</a:t>
            </a:r>
            <a:r>
              <a:rPr lang="zh-CN" altLang="en-US" sz="1800" dirty="0" smtClean="0">
                <a:solidFill>
                  <a:schemeClr val="bg1"/>
                </a:solidFill>
              </a:rPr>
              <a:t>查找成功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(3) while(p!=null &amp;&amp; p-&gt;data&gt;X) p=p-&gt;next;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</a:t>
            </a:r>
            <a:r>
              <a:rPr lang="en-US" altLang="zh-CN" sz="1800" dirty="0" smtClean="0">
                <a:solidFill>
                  <a:schemeClr val="bg1"/>
                </a:solidFill>
              </a:rPr>
              <a:t> if(p</a:t>
            </a:r>
            <a:r>
              <a:rPr lang="en-US" altLang="zh-CN" sz="1800" dirty="0">
                <a:solidFill>
                  <a:schemeClr val="bg1"/>
                </a:solidFill>
              </a:rPr>
              <a:t>==null || p-&gt;data&lt;X) return(null</a:t>
            </a:r>
            <a:r>
              <a:rPr lang="en-US" altLang="zh-CN" sz="1800" dirty="0" smtClean="0">
                <a:solidFill>
                  <a:schemeClr val="bg1"/>
                </a:solidFill>
              </a:rPr>
              <a:t>); //</a:t>
            </a:r>
            <a:r>
              <a:rPr lang="zh-CN" altLang="en-US" sz="1800" dirty="0" smtClean="0">
                <a:solidFill>
                  <a:schemeClr val="bg1"/>
                </a:solidFill>
              </a:rPr>
              <a:t>查找</a:t>
            </a:r>
            <a:r>
              <a:rPr lang="zh-CN" altLang="en-US" sz="1800" dirty="0">
                <a:solidFill>
                  <a:schemeClr val="bg1"/>
                </a:solidFill>
              </a:rPr>
              <a:t>失败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</a:t>
            </a:r>
            <a:r>
              <a:rPr lang="zh-CN" altLang="en-US" sz="1800" dirty="0" smtClean="0">
                <a:solidFill>
                  <a:schemeClr val="bg1"/>
                </a:solidFill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</a:rPr>
              <a:t>else return(p);  </a:t>
            </a:r>
            <a:r>
              <a:rPr lang="en-US" altLang="zh-CN" sz="1800" dirty="0" smtClean="0">
                <a:solidFill>
                  <a:schemeClr val="bg1"/>
                </a:solidFill>
              </a:rPr>
              <a:t>//</a:t>
            </a:r>
            <a:r>
              <a:rPr lang="zh-CN" altLang="en-US" sz="1800" dirty="0" smtClean="0">
                <a:solidFill>
                  <a:schemeClr val="bg1"/>
                </a:solidFill>
              </a:rPr>
              <a:t>查找</a:t>
            </a:r>
            <a:r>
              <a:rPr lang="zh-CN" altLang="en-US" sz="1800" dirty="0">
                <a:solidFill>
                  <a:schemeClr val="bg1"/>
                </a:solidFill>
              </a:rPr>
              <a:t>成功</a:t>
            </a:r>
          </a:p>
        </p:txBody>
      </p:sp>
    </p:spTree>
    <p:extLst>
      <p:ext uri="{BB962C8B-B14F-4D97-AF65-F5344CB8AC3E}">
        <p14:creationId xmlns:p14="http://schemas.microsoft.com/office/powerpoint/2010/main" val="15424930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xmlns="" id="{CC74733C-1D61-49D7-B68E-A4B8EC7EE5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第二章复习</a:t>
            </a:r>
            <a:endParaRPr lang="zh-CN" altLang="en-US" dirty="0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本章应掌握的内容</a:t>
            </a:r>
          </a:p>
          <a:p>
            <a:pPr lvl="1" eaLnBrk="1" hangingPunct="1"/>
            <a:r>
              <a:rPr lang="zh-CN" altLang="en-US" dirty="0"/>
              <a:t>什么是线性表？线性结构的含义是什么？</a:t>
            </a:r>
          </a:p>
          <a:p>
            <a:pPr lvl="1" eaLnBrk="1" hangingPunct="1"/>
            <a:r>
              <a:rPr lang="zh-CN" altLang="en-US" dirty="0"/>
              <a:t>线性表采用顺序存储有何特点？查找、插入和删除运算如何实现？</a:t>
            </a:r>
          </a:p>
          <a:p>
            <a:pPr lvl="1" eaLnBrk="1" hangingPunct="1"/>
            <a:r>
              <a:rPr lang="zh-CN" altLang="en-US" dirty="0"/>
              <a:t>线性表采用链式存储有何特点？查找、插入和删除运算如何实现？</a:t>
            </a:r>
          </a:p>
          <a:p>
            <a:pPr lvl="2" eaLnBrk="1" hangingPunct="1"/>
            <a:r>
              <a:rPr lang="zh-CN" altLang="en-US" dirty="0"/>
              <a:t>链表</a:t>
            </a:r>
            <a:r>
              <a:rPr lang="zh-CN" altLang="en-US" dirty="0" smtClean="0"/>
              <a:t>、结点、指针</a:t>
            </a:r>
            <a:r>
              <a:rPr lang="zh-CN" altLang="en-US" dirty="0"/>
              <a:t>（链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/>
            <a:r>
              <a:rPr lang="zh-CN" altLang="en-US" dirty="0"/>
              <a:t>头指针、头</a:t>
            </a:r>
            <a:r>
              <a:rPr lang="zh-CN" altLang="en-US" dirty="0" smtClean="0"/>
              <a:t>结点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单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>
                <a:solidFill>
                  <a:srgbClr val="FF0000"/>
                </a:solidFill>
              </a:rPr>
              <a:t>双向</a:t>
            </a:r>
            <a:r>
              <a:rPr lang="zh-CN" altLang="en-US" dirty="0">
                <a:solidFill>
                  <a:srgbClr val="FF0000"/>
                </a:solidFill>
              </a:rPr>
              <a:t>链表、循环</a:t>
            </a:r>
            <a:r>
              <a:rPr lang="zh-CN" altLang="en-US" dirty="0" smtClean="0">
                <a:solidFill>
                  <a:srgbClr val="FF0000"/>
                </a:solidFill>
              </a:rPr>
              <a:t>链表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3444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16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27264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/>
              <a:t>某</a:t>
            </a:r>
            <a:r>
              <a:rPr lang="zh-CN" altLang="en-US" dirty="0"/>
              <a:t>线性表中最常用的操作是</a:t>
            </a:r>
            <a:r>
              <a:rPr lang="zh-CN" altLang="en-US" dirty="0">
                <a:solidFill>
                  <a:srgbClr val="FF0000"/>
                </a:solidFill>
              </a:rPr>
              <a:t>在最后一个元素之后插入一个元素和删除第一个元素</a:t>
            </a:r>
            <a:r>
              <a:rPr lang="zh-CN" altLang="en-US" dirty="0"/>
              <a:t>，则采用（    ）存储方式最节省运算时间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 smtClean="0"/>
              <a:t>     A</a:t>
            </a:r>
            <a:r>
              <a:rPr lang="zh-CN" altLang="en-US" dirty="0"/>
              <a:t>．单链表     </a:t>
            </a:r>
            <a:r>
              <a:rPr lang="en-US" altLang="zh-CN" dirty="0"/>
              <a:t>B</a:t>
            </a:r>
            <a:r>
              <a:rPr lang="zh-CN" altLang="en-US" dirty="0"/>
              <a:t>．仅有头指针的单循环链表     </a:t>
            </a:r>
            <a:r>
              <a:rPr lang="en-US" altLang="zh-CN" dirty="0"/>
              <a:t>C</a:t>
            </a:r>
            <a:r>
              <a:rPr lang="zh-CN" altLang="en-US" dirty="0"/>
              <a:t>．双链表       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D</a:t>
            </a:r>
            <a:r>
              <a:rPr lang="zh-CN" altLang="en-US" dirty="0"/>
              <a:t>．仅有尾指针的单循环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501008"/>
            <a:ext cx="84582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 smtClean="0"/>
              <a:t>2.  </a:t>
            </a:r>
            <a:r>
              <a:rPr lang="zh-CN" altLang="en-US" dirty="0" smtClean="0"/>
              <a:t>设</a:t>
            </a:r>
            <a:r>
              <a:rPr lang="zh-CN" altLang="en-US" dirty="0"/>
              <a:t>一个链表最常用的操作是</a:t>
            </a:r>
            <a:r>
              <a:rPr lang="zh-CN" altLang="en-US" dirty="0">
                <a:solidFill>
                  <a:srgbClr val="FF0000"/>
                </a:solidFill>
              </a:rPr>
              <a:t>在末尾插入结点和删除尾结点</a:t>
            </a:r>
            <a:r>
              <a:rPr lang="zh-CN" altLang="en-US" dirty="0"/>
              <a:t>，则选用</a:t>
            </a:r>
            <a:r>
              <a:rPr lang="en-US" altLang="zh-CN" dirty="0"/>
              <a:t>(    )</a:t>
            </a:r>
            <a:r>
              <a:rPr lang="zh-CN" altLang="en-US" dirty="0"/>
              <a:t>最节省时间。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 smtClean="0"/>
              <a:t>     A</a:t>
            </a:r>
            <a:r>
              <a:rPr lang="en-US" altLang="zh-CN" dirty="0"/>
              <a:t>. </a:t>
            </a:r>
            <a:r>
              <a:rPr lang="zh-CN" altLang="en-US" dirty="0"/>
              <a:t>单链表   </a:t>
            </a:r>
            <a:r>
              <a:rPr lang="en-US" altLang="zh-CN" dirty="0"/>
              <a:t>B.</a:t>
            </a:r>
            <a:r>
              <a:rPr lang="zh-CN" altLang="en-US" dirty="0"/>
              <a:t>单循环链表   </a:t>
            </a:r>
            <a:r>
              <a:rPr lang="en-US" altLang="zh-CN" dirty="0"/>
              <a:t>C. </a:t>
            </a:r>
            <a:r>
              <a:rPr lang="zh-CN" altLang="en-US" dirty="0"/>
              <a:t>带尾指针的单循环链表   </a:t>
            </a:r>
            <a:endParaRPr lang="en-US" altLang="zh-CN" dirty="0" smtClean="0"/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D</a:t>
            </a:r>
            <a:r>
              <a:rPr lang="en-US" altLang="zh-CN" dirty="0"/>
              <a:t>.</a:t>
            </a:r>
            <a:r>
              <a:rPr lang="zh-CN" altLang="en-US" dirty="0"/>
              <a:t>带头结点的双循环</a:t>
            </a:r>
            <a:r>
              <a:rPr lang="zh-CN" altLang="en-US" dirty="0" smtClean="0"/>
              <a:t>链表。</a:t>
            </a:r>
            <a:endParaRPr lang="en-US" altLang="zh-CN" dirty="0" smtClean="0"/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87144"/>
            <a:ext cx="8655496" cy="8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判断：循环链表不是线性表。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答：错误。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007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uiExpand="1" build="p"/>
      <p:bldP spid="5" grpId="0" uiExpand="1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17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56992"/>
            <a:ext cx="874846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 smtClean="0"/>
              <a:t>5.  </a:t>
            </a:r>
            <a:r>
              <a:rPr lang="zh-CN" altLang="en-US" dirty="0" smtClean="0"/>
              <a:t>完成</a:t>
            </a:r>
            <a:r>
              <a:rPr lang="zh-CN" altLang="en-US" dirty="0"/>
              <a:t>在双循环链表结点</a:t>
            </a:r>
            <a:r>
              <a:rPr lang="en-US" altLang="zh-CN" dirty="0"/>
              <a:t>p</a:t>
            </a:r>
            <a:r>
              <a:rPr lang="zh-CN" altLang="en-US" dirty="0"/>
              <a:t>之后插入</a:t>
            </a:r>
            <a:r>
              <a:rPr lang="en-US" altLang="zh-CN" dirty="0"/>
              <a:t>s</a:t>
            </a:r>
            <a:r>
              <a:rPr lang="zh-CN" altLang="en-US" dirty="0"/>
              <a:t>的操作是（    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/>
              <a:t>． </a:t>
            </a:r>
            <a:r>
              <a:rPr lang="en-US" altLang="zh-CN" sz="2000" dirty="0" smtClean="0"/>
              <a:t>p-&gt;next = s 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s</a:t>
            </a:r>
            <a:r>
              <a:rPr lang="en-US" altLang="zh-CN" sz="2000" dirty="0"/>
              <a:t>-&gt;</a:t>
            </a:r>
            <a:r>
              <a:rPr lang="en-US" altLang="zh-CN" sz="2000" dirty="0" err="1" smtClean="0"/>
              <a:t>priou</a:t>
            </a:r>
            <a:r>
              <a:rPr lang="en-US" altLang="zh-CN" sz="2000" dirty="0" smtClean="0"/>
              <a:t> = p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p</a:t>
            </a:r>
            <a:r>
              <a:rPr lang="en-US" altLang="zh-CN" sz="2000" dirty="0"/>
              <a:t>-&gt;</a:t>
            </a:r>
            <a:r>
              <a:rPr lang="en-US" altLang="zh-CN" sz="2000" dirty="0" smtClean="0"/>
              <a:t>next</a:t>
            </a:r>
            <a:r>
              <a:rPr lang="en-US" altLang="zh-CN" sz="2000" dirty="0"/>
              <a:t>-&gt;</a:t>
            </a:r>
            <a:r>
              <a:rPr lang="en-US" altLang="zh-CN" sz="2000" dirty="0" err="1" smtClean="0"/>
              <a:t>priou</a:t>
            </a:r>
            <a:r>
              <a:rPr lang="en-US" altLang="zh-CN" sz="2000" dirty="0" smtClean="0"/>
              <a:t> = s ;  s</a:t>
            </a:r>
            <a:r>
              <a:rPr lang="en-US" altLang="zh-CN" sz="2000" dirty="0"/>
              <a:t>-&gt;</a:t>
            </a:r>
            <a:r>
              <a:rPr lang="en-US" altLang="zh-CN" sz="2000" dirty="0" smtClean="0"/>
              <a:t>next = p-</a:t>
            </a:r>
            <a:r>
              <a:rPr lang="en-US" altLang="zh-CN" sz="2000" dirty="0"/>
              <a:t>&gt;</a:t>
            </a:r>
            <a:r>
              <a:rPr lang="en-US" altLang="zh-CN" sz="2000" dirty="0" smtClean="0"/>
              <a:t>next</a:t>
            </a:r>
            <a:r>
              <a:rPr lang="en-US" altLang="zh-CN" sz="2000" dirty="0"/>
              <a:t>;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000" dirty="0" smtClean="0"/>
              <a:t> B</a:t>
            </a:r>
            <a:r>
              <a:rPr lang="zh-CN" altLang="en-US" sz="2000" dirty="0"/>
              <a:t>． </a:t>
            </a:r>
            <a:r>
              <a:rPr lang="en-US" altLang="zh-CN" sz="2000" dirty="0" smtClean="0"/>
              <a:t>p</a:t>
            </a:r>
            <a:r>
              <a:rPr lang="en-US" altLang="zh-CN" sz="2000" dirty="0"/>
              <a:t>-&gt;</a:t>
            </a:r>
            <a:r>
              <a:rPr lang="en-US" altLang="zh-CN" sz="2000" dirty="0" smtClean="0"/>
              <a:t>next</a:t>
            </a:r>
            <a:r>
              <a:rPr lang="en-US" altLang="zh-CN" sz="2000" dirty="0"/>
              <a:t>-&gt;</a:t>
            </a:r>
            <a:r>
              <a:rPr lang="en-US" altLang="zh-CN" sz="2000" dirty="0" err="1" smtClean="0"/>
              <a:t>priou</a:t>
            </a:r>
            <a:r>
              <a:rPr lang="en-US" altLang="zh-CN" sz="2000" dirty="0" smtClean="0"/>
              <a:t> = s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p</a:t>
            </a:r>
            <a:r>
              <a:rPr lang="en-US" altLang="zh-CN" sz="2000" dirty="0"/>
              <a:t>-&gt;</a:t>
            </a:r>
            <a:r>
              <a:rPr lang="en-US" altLang="zh-CN" sz="2000" dirty="0" smtClean="0"/>
              <a:t>next = s;  s</a:t>
            </a:r>
            <a:r>
              <a:rPr lang="en-US" altLang="zh-CN" sz="2000" dirty="0"/>
              <a:t>-&gt;</a:t>
            </a:r>
            <a:r>
              <a:rPr lang="en-US" altLang="zh-CN" sz="2000" dirty="0" err="1" smtClean="0"/>
              <a:t>priou</a:t>
            </a:r>
            <a:r>
              <a:rPr lang="en-US" altLang="zh-CN" sz="2000" dirty="0" smtClean="0"/>
              <a:t> = p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s</a:t>
            </a:r>
            <a:r>
              <a:rPr lang="en-US" altLang="zh-CN" sz="2000" dirty="0"/>
              <a:t>-&gt;</a:t>
            </a:r>
            <a:r>
              <a:rPr lang="en-US" altLang="zh-CN" sz="2000" dirty="0" smtClean="0"/>
              <a:t>next = p-</a:t>
            </a:r>
            <a:r>
              <a:rPr lang="en-US" altLang="zh-CN" sz="2000" dirty="0"/>
              <a:t>&gt;</a:t>
            </a:r>
            <a:r>
              <a:rPr lang="en-US" altLang="zh-CN" sz="2000" dirty="0" smtClean="0"/>
              <a:t>next</a:t>
            </a:r>
            <a:r>
              <a:rPr lang="en-US" altLang="zh-CN" sz="2000" dirty="0"/>
              <a:t>;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000" dirty="0" smtClean="0"/>
              <a:t> C</a:t>
            </a:r>
            <a:r>
              <a:rPr lang="zh-CN" altLang="en-US" sz="2000" dirty="0"/>
              <a:t>． </a:t>
            </a:r>
            <a:r>
              <a:rPr lang="en-US" altLang="zh-CN" sz="2000" dirty="0" smtClean="0"/>
              <a:t>s</a:t>
            </a:r>
            <a:r>
              <a:rPr lang="en-US" altLang="zh-CN" sz="2000" dirty="0"/>
              <a:t>-&gt;</a:t>
            </a:r>
            <a:r>
              <a:rPr lang="en-US" altLang="zh-CN" sz="2000" dirty="0" err="1" smtClean="0"/>
              <a:t>priou</a:t>
            </a:r>
            <a:r>
              <a:rPr lang="en-US" altLang="zh-CN" sz="2000" dirty="0" smtClean="0"/>
              <a:t> = p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s</a:t>
            </a:r>
            <a:r>
              <a:rPr lang="en-US" altLang="zh-CN" sz="2000" dirty="0"/>
              <a:t>-&gt;</a:t>
            </a:r>
            <a:r>
              <a:rPr lang="en-US" altLang="zh-CN" sz="2000" dirty="0" smtClean="0"/>
              <a:t>next = p-</a:t>
            </a:r>
            <a:r>
              <a:rPr lang="en-US" altLang="zh-CN" sz="2000" dirty="0"/>
              <a:t>&gt;</a:t>
            </a:r>
            <a:r>
              <a:rPr lang="en-US" altLang="zh-CN" sz="2000" dirty="0" smtClean="0"/>
              <a:t>next;  p</a:t>
            </a:r>
            <a:r>
              <a:rPr lang="en-US" altLang="zh-CN" sz="2000" dirty="0"/>
              <a:t>-&gt;</a:t>
            </a:r>
            <a:r>
              <a:rPr lang="en-US" altLang="zh-CN" sz="2000" dirty="0" smtClean="0"/>
              <a:t>next = s;  p</a:t>
            </a:r>
            <a:r>
              <a:rPr lang="en-US" altLang="zh-CN" sz="2000" dirty="0"/>
              <a:t>-&gt;</a:t>
            </a:r>
            <a:r>
              <a:rPr lang="en-US" altLang="zh-CN" sz="2000" dirty="0" smtClean="0"/>
              <a:t>next</a:t>
            </a:r>
            <a:r>
              <a:rPr lang="en-US" altLang="zh-CN" sz="2000" dirty="0"/>
              <a:t>-&gt;</a:t>
            </a:r>
            <a:r>
              <a:rPr lang="en-US" altLang="zh-CN" sz="2000" dirty="0" err="1" smtClean="0"/>
              <a:t>priou</a:t>
            </a:r>
            <a:r>
              <a:rPr lang="en-US" altLang="zh-CN" sz="2000" dirty="0" smtClean="0"/>
              <a:t> = s </a:t>
            </a:r>
            <a:r>
              <a:rPr lang="en-US" altLang="zh-CN" sz="2000" dirty="0"/>
              <a:t>;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000" dirty="0" smtClean="0"/>
              <a:t> D</a:t>
            </a:r>
            <a:r>
              <a:rPr lang="zh-CN" altLang="en-US" sz="2000" dirty="0"/>
              <a:t>． </a:t>
            </a:r>
            <a:r>
              <a:rPr lang="en-US" altLang="zh-CN" sz="2000" dirty="0" smtClean="0"/>
              <a:t>s</a:t>
            </a:r>
            <a:r>
              <a:rPr lang="en-US" altLang="zh-CN" sz="2000" dirty="0"/>
              <a:t>-&gt;</a:t>
            </a:r>
            <a:r>
              <a:rPr lang="en-US" altLang="zh-CN" sz="2000" dirty="0" err="1" smtClean="0"/>
              <a:t>priou</a:t>
            </a:r>
            <a:r>
              <a:rPr lang="en-US" altLang="zh-CN" sz="2000" dirty="0" smtClean="0"/>
              <a:t> = p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s</a:t>
            </a:r>
            <a:r>
              <a:rPr lang="en-US" altLang="zh-CN" sz="2000" dirty="0"/>
              <a:t>-&gt;</a:t>
            </a:r>
            <a:r>
              <a:rPr lang="en-US" altLang="zh-CN" sz="2000" dirty="0" smtClean="0"/>
              <a:t>next = p-</a:t>
            </a:r>
            <a:r>
              <a:rPr lang="en-US" altLang="zh-CN" sz="2000" dirty="0"/>
              <a:t>&gt;</a:t>
            </a:r>
            <a:r>
              <a:rPr lang="en-US" altLang="zh-CN" sz="2000" dirty="0" smtClean="0"/>
              <a:t>next;  p</a:t>
            </a:r>
            <a:r>
              <a:rPr lang="en-US" altLang="zh-CN" sz="2000" dirty="0"/>
              <a:t>-&gt;</a:t>
            </a:r>
            <a:r>
              <a:rPr lang="en-US" altLang="zh-CN" sz="2000" dirty="0" smtClean="0"/>
              <a:t>next</a:t>
            </a:r>
            <a:r>
              <a:rPr lang="en-US" altLang="zh-CN" sz="2000" dirty="0"/>
              <a:t>-&gt;</a:t>
            </a:r>
            <a:r>
              <a:rPr lang="en-US" altLang="zh-CN" sz="2000" dirty="0" err="1" smtClean="0"/>
              <a:t>priou</a:t>
            </a:r>
            <a:r>
              <a:rPr lang="en-US" altLang="zh-CN" sz="2000" dirty="0" smtClean="0"/>
              <a:t> = s ;  p</a:t>
            </a:r>
            <a:r>
              <a:rPr lang="en-US" altLang="zh-CN" sz="2000" dirty="0"/>
              <a:t>-&gt;</a:t>
            </a:r>
            <a:r>
              <a:rPr lang="en-US" altLang="zh-CN" sz="2000" dirty="0" smtClean="0"/>
              <a:t>next = s</a:t>
            </a:r>
            <a:r>
              <a:rPr lang="en-US" altLang="zh-CN" sz="2000" dirty="0"/>
              <a:t>;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864096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在</a:t>
            </a:r>
            <a:r>
              <a:rPr lang="zh-CN" altLang="en-US" dirty="0"/>
              <a:t>双向链表结构中，若要求在</a:t>
            </a:r>
            <a:r>
              <a:rPr lang="en-US" altLang="zh-CN" dirty="0"/>
              <a:t>p </a:t>
            </a:r>
            <a:r>
              <a:rPr lang="zh-CN" altLang="en-US" dirty="0"/>
              <a:t>指针所指的结点之前插入指针为</a:t>
            </a:r>
            <a:r>
              <a:rPr lang="en-US" altLang="zh-CN" dirty="0"/>
              <a:t>s </a:t>
            </a:r>
            <a:r>
              <a:rPr lang="zh-CN" altLang="en-US" dirty="0"/>
              <a:t>所指的结点，则需执行下列语句：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 smtClean="0"/>
              <a:t>     s-&gt;next</a:t>
            </a:r>
            <a:r>
              <a:rPr lang="en-US" altLang="zh-CN" dirty="0"/>
              <a:t> </a:t>
            </a:r>
            <a:r>
              <a:rPr lang="en-US" altLang="zh-CN" dirty="0" smtClean="0"/>
              <a:t>= p</a:t>
            </a:r>
            <a:r>
              <a:rPr lang="zh-CN" altLang="en-US" dirty="0"/>
              <a:t>； </a:t>
            </a:r>
            <a:r>
              <a:rPr lang="en-US" altLang="zh-CN" dirty="0" smtClean="0"/>
              <a:t>s-&gt;prior = ____</a:t>
            </a:r>
            <a:r>
              <a:rPr lang="zh-CN" altLang="en-US" dirty="0" smtClean="0"/>
              <a:t>；  </a:t>
            </a:r>
            <a:r>
              <a:rPr lang="en-US" altLang="zh-CN" dirty="0" smtClean="0"/>
              <a:t>p-&gt;prior =s</a:t>
            </a:r>
            <a:r>
              <a:rPr lang="zh-CN" altLang="en-US" dirty="0" smtClean="0"/>
              <a:t>； </a:t>
            </a:r>
            <a:r>
              <a:rPr lang="en-US" altLang="zh-CN" dirty="0" smtClean="0"/>
              <a:t>_____ =</a:t>
            </a:r>
            <a:r>
              <a:rPr lang="en-US" altLang="zh-CN" dirty="0"/>
              <a:t>s</a:t>
            </a:r>
            <a:r>
              <a:rPr lang="zh-CN" altLang="en-US" dirty="0"/>
              <a:t>；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p-&gt;prior         s-&gt;prior-&gt;next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147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18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864096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 smtClean="0"/>
              <a:t>6.</a:t>
            </a:r>
            <a:r>
              <a:rPr lang="zh-CN" altLang="en-US" dirty="0"/>
              <a:t>在双向链表存储结构中，删除</a:t>
            </a:r>
            <a:r>
              <a:rPr lang="en-US" altLang="zh-CN" dirty="0"/>
              <a:t>p</a:t>
            </a:r>
            <a:r>
              <a:rPr lang="zh-CN" altLang="en-US" dirty="0"/>
              <a:t>所指的结点时须修改指针（    ）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A</a:t>
            </a:r>
            <a:r>
              <a:rPr lang="zh-CN" altLang="en-US" sz="2000" dirty="0"/>
              <a:t>． 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p^.</a:t>
            </a:r>
            <a:r>
              <a:rPr lang="en-US" altLang="zh-CN" sz="2000" dirty="0" err="1" smtClean="0"/>
              <a:t>llink</a:t>
            </a:r>
            <a:r>
              <a:rPr lang="en-US" altLang="zh-CN" sz="2000" dirty="0"/>
              <a:t>)^.</a:t>
            </a:r>
            <a:r>
              <a:rPr lang="en-US" altLang="zh-CN" sz="2000" dirty="0" err="1"/>
              <a:t>rlink</a:t>
            </a:r>
            <a:r>
              <a:rPr lang="en-US" altLang="zh-CN" sz="2000" dirty="0"/>
              <a:t>:=p^.</a:t>
            </a:r>
            <a:r>
              <a:rPr lang="en-US" altLang="zh-CN" sz="2000" dirty="0" err="1"/>
              <a:t>rlink</a:t>
            </a:r>
            <a:r>
              <a:rPr lang="en-US" altLang="zh-CN" sz="2000" dirty="0"/>
              <a:t>    </a:t>
            </a:r>
            <a:r>
              <a:rPr lang="en-US" altLang="zh-CN" sz="2000" dirty="0" smtClean="0"/>
              <a:t>  (</a:t>
            </a:r>
            <a:r>
              <a:rPr lang="en-US" altLang="zh-CN" sz="2000" dirty="0"/>
              <a:t>p^.</a:t>
            </a:r>
            <a:r>
              <a:rPr lang="en-US" altLang="zh-CN" sz="2000" dirty="0" err="1"/>
              <a:t>rlink</a:t>
            </a:r>
            <a:r>
              <a:rPr lang="en-US" altLang="zh-CN" sz="2000" dirty="0"/>
              <a:t>)^.</a:t>
            </a:r>
            <a:r>
              <a:rPr lang="en-US" altLang="zh-CN" sz="2000" dirty="0" err="1"/>
              <a:t>llink</a:t>
            </a:r>
            <a:r>
              <a:rPr lang="en-US" altLang="zh-CN" sz="2000" dirty="0"/>
              <a:t>:=p^.</a:t>
            </a:r>
            <a:r>
              <a:rPr lang="en-US" altLang="zh-CN" sz="2000" dirty="0" err="1"/>
              <a:t>llink</a:t>
            </a:r>
            <a:r>
              <a:rPr lang="en-US" altLang="zh-CN" sz="2000" dirty="0"/>
              <a:t>;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000" dirty="0" smtClean="0"/>
              <a:t>    B</a:t>
            </a:r>
            <a:r>
              <a:rPr lang="zh-CN" altLang="en-US" sz="2000" dirty="0"/>
              <a:t>． </a:t>
            </a:r>
            <a:r>
              <a:rPr lang="en-US" altLang="zh-CN" sz="2000" dirty="0"/>
              <a:t>p^.</a:t>
            </a:r>
            <a:r>
              <a:rPr lang="en-US" altLang="zh-CN" sz="2000" dirty="0" err="1"/>
              <a:t>llink</a:t>
            </a:r>
            <a:r>
              <a:rPr lang="en-US" altLang="zh-CN" sz="2000" dirty="0"/>
              <a:t>:=(p^.</a:t>
            </a:r>
            <a:r>
              <a:rPr lang="en-US" altLang="zh-CN" sz="2000" dirty="0" err="1"/>
              <a:t>llink</a:t>
            </a:r>
            <a:r>
              <a:rPr lang="en-US" altLang="zh-CN" sz="2000" dirty="0"/>
              <a:t>)^.</a:t>
            </a:r>
            <a:r>
              <a:rPr lang="en-US" altLang="zh-CN" sz="2000" dirty="0" err="1"/>
              <a:t>llink</a:t>
            </a:r>
            <a:r>
              <a:rPr lang="en-US" altLang="zh-CN" sz="2000" dirty="0"/>
              <a:t>   </a:t>
            </a:r>
            <a:r>
              <a:rPr lang="en-US" altLang="zh-CN" sz="2000" dirty="0" smtClean="0"/>
              <a:t>    </a:t>
            </a:r>
            <a:r>
              <a:rPr lang="en-US" altLang="zh-CN" sz="2000" dirty="0"/>
              <a:t>(p^.</a:t>
            </a:r>
            <a:r>
              <a:rPr lang="en-US" altLang="zh-CN" sz="2000" dirty="0" err="1"/>
              <a:t>llink</a:t>
            </a:r>
            <a:r>
              <a:rPr lang="en-US" altLang="zh-CN" sz="2000" dirty="0"/>
              <a:t>)^.</a:t>
            </a:r>
            <a:r>
              <a:rPr lang="en-US" altLang="zh-CN" sz="2000" dirty="0" err="1"/>
              <a:t>rlink</a:t>
            </a:r>
            <a:r>
              <a:rPr lang="en-US" altLang="zh-CN" sz="2000" dirty="0"/>
              <a:t>:=p;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000" dirty="0" smtClean="0"/>
              <a:t>    C</a:t>
            </a:r>
            <a:r>
              <a:rPr lang="zh-CN" altLang="en-US" sz="2000" dirty="0"/>
              <a:t>． </a:t>
            </a:r>
            <a:r>
              <a:rPr lang="en-US" altLang="zh-CN" sz="2000" dirty="0"/>
              <a:t>(p^.</a:t>
            </a:r>
            <a:r>
              <a:rPr lang="en-US" altLang="zh-CN" sz="2000" dirty="0" err="1"/>
              <a:t>rlink</a:t>
            </a:r>
            <a:r>
              <a:rPr lang="en-US" altLang="zh-CN" sz="2000" dirty="0"/>
              <a:t>)^.</a:t>
            </a:r>
            <a:r>
              <a:rPr lang="en-US" altLang="zh-CN" sz="2000" dirty="0" err="1"/>
              <a:t>llink</a:t>
            </a:r>
            <a:r>
              <a:rPr lang="en-US" altLang="zh-CN" sz="2000" dirty="0"/>
              <a:t>:=p          </a:t>
            </a:r>
            <a:r>
              <a:rPr lang="en-US" altLang="zh-CN" sz="2000" dirty="0" smtClean="0"/>
              <a:t>       </a:t>
            </a:r>
            <a:r>
              <a:rPr lang="en-US" altLang="zh-CN" sz="2000" dirty="0"/>
              <a:t>p^.</a:t>
            </a:r>
            <a:r>
              <a:rPr lang="en-US" altLang="zh-CN" sz="2000" dirty="0" err="1"/>
              <a:t>rlink</a:t>
            </a:r>
            <a:r>
              <a:rPr lang="en-US" altLang="zh-CN" sz="2000" dirty="0"/>
              <a:t>:=(p^.</a:t>
            </a:r>
            <a:r>
              <a:rPr lang="en-US" altLang="zh-CN" sz="2000" dirty="0" err="1"/>
              <a:t>rlink</a:t>
            </a:r>
            <a:r>
              <a:rPr lang="en-US" altLang="zh-CN" sz="2000" dirty="0"/>
              <a:t>)^.</a:t>
            </a:r>
            <a:r>
              <a:rPr lang="en-US" altLang="zh-CN" sz="2000" dirty="0" err="1"/>
              <a:t>rlink</a:t>
            </a:r>
            <a:endParaRPr lang="en-US" altLang="zh-CN" sz="2000" dirty="0"/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sz="2000" dirty="0" smtClean="0"/>
              <a:t>    D</a:t>
            </a:r>
            <a:r>
              <a:rPr lang="zh-CN" altLang="en-US" sz="2000" dirty="0"/>
              <a:t>． </a:t>
            </a:r>
            <a:r>
              <a:rPr lang="en-US" altLang="zh-CN" sz="2000" dirty="0"/>
              <a:t>p^.</a:t>
            </a:r>
            <a:r>
              <a:rPr lang="en-US" altLang="zh-CN" sz="2000" dirty="0" err="1"/>
              <a:t>rlink</a:t>
            </a:r>
            <a:r>
              <a:rPr lang="en-US" altLang="zh-CN" sz="2000" dirty="0"/>
              <a:t>:=(p^.</a:t>
            </a:r>
            <a:r>
              <a:rPr lang="en-US" altLang="zh-CN" sz="2000" dirty="0" err="1"/>
              <a:t>llink</a:t>
            </a:r>
            <a:r>
              <a:rPr lang="en-US" altLang="zh-CN" sz="2000" dirty="0"/>
              <a:t>)^.</a:t>
            </a:r>
            <a:r>
              <a:rPr lang="en-US" altLang="zh-CN" sz="2000" dirty="0" err="1"/>
              <a:t>llink</a:t>
            </a:r>
            <a:r>
              <a:rPr lang="en-US" altLang="zh-CN" sz="2000" dirty="0"/>
              <a:t>   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p^.</a:t>
            </a:r>
            <a:r>
              <a:rPr lang="en-US" altLang="zh-CN" sz="2000" dirty="0" err="1"/>
              <a:t>llink</a:t>
            </a:r>
            <a:r>
              <a:rPr lang="en-US" altLang="zh-CN" sz="2000" dirty="0"/>
              <a:t>:=(p^.</a:t>
            </a:r>
            <a:r>
              <a:rPr lang="en-US" altLang="zh-CN" sz="2000" dirty="0" err="1"/>
              <a:t>rlink</a:t>
            </a:r>
            <a:r>
              <a:rPr lang="en-US" altLang="zh-CN" sz="2000" dirty="0"/>
              <a:t>)^.</a:t>
            </a:r>
            <a:r>
              <a:rPr lang="en-US" altLang="zh-CN" sz="2000" dirty="0" err="1"/>
              <a:t>rlink</a:t>
            </a:r>
            <a:r>
              <a:rPr lang="en-US" altLang="zh-CN" sz="2000" dirty="0"/>
              <a:t>;</a:t>
            </a: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221088"/>
            <a:ext cx="864096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Aft>
                <a:spcPts val="600"/>
              </a:spcAft>
              <a:buNone/>
            </a:pPr>
            <a:r>
              <a:rPr lang="en-US" altLang="zh-CN" dirty="0"/>
              <a:t>7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对于</a:t>
            </a:r>
            <a:r>
              <a:rPr lang="zh-CN" altLang="en-US" dirty="0"/>
              <a:t>双向链表</a:t>
            </a:r>
            <a:r>
              <a:rPr lang="en-US" altLang="zh-CN" dirty="0"/>
              <a:t>,</a:t>
            </a:r>
            <a:r>
              <a:rPr lang="zh-CN" altLang="en-US" dirty="0"/>
              <a:t>在两个结点之间插入一个新结点需修改的指针共 </a:t>
            </a:r>
            <a:r>
              <a:rPr lang="en-US" altLang="zh-CN" dirty="0"/>
              <a:t>______</a:t>
            </a:r>
            <a:r>
              <a:rPr lang="zh-CN" altLang="en-US" dirty="0"/>
              <a:t>个，单链表为</a:t>
            </a:r>
            <a:r>
              <a:rPr lang="en-US" altLang="zh-CN" dirty="0"/>
              <a:t>_______</a:t>
            </a:r>
            <a:r>
              <a:rPr lang="zh-CN" altLang="en-US" dirty="0"/>
              <a:t>个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4      2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319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19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655496" cy="157430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8</a:t>
            </a:r>
            <a:r>
              <a:rPr lang="en-US" altLang="zh-CN" dirty="0" smtClean="0"/>
              <a:t>.</a:t>
            </a:r>
            <a:r>
              <a:rPr lang="zh-CN" altLang="en-US" dirty="0"/>
              <a:t>在单链表和双向链表中，能否从当前结点出发访问到任何一个结点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bg1"/>
                </a:solidFill>
              </a:rPr>
              <a:t>答：在单链表中不能从当前结点（若当前结点不是第一结点）出发访问到任何一个结点，链表只能从头指针开始，访问到链表中每个结点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zh-CN" altLang="en-US" dirty="0">
                <a:solidFill>
                  <a:schemeClr val="bg1"/>
                </a:solidFill>
              </a:rPr>
              <a:t>双链表中求前驱和后继都容易，从当前结点向前到第一结点，向后到最后结点，可以访问到任何一个</a:t>
            </a:r>
            <a:r>
              <a:rPr lang="zh-CN" altLang="en-US" dirty="0" smtClean="0">
                <a:solidFill>
                  <a:schemeClr val="bg1"/>
                </a:solidFill>
              </a:rPr>
              <a:t>结点。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30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2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171832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/>
              <a:t>线性表</a:t>
            </a:r>
            <a:r>
              <a:rPr lang="zh-CN" altLang="en-US" dirty="0"/>
              <a:t>是具有</a:t>
            </a:r>
            <a:r>
              <a:rPr lang="en-US" altLang="zh-CN" dirty="0"/>
              <a:t>n</a:t>
            </a:r>
            <a:r>
              <a:rPr lang="zh-CN" altLang="en-US" dirty="0"/>
              <a:t>个（    ）的有限序列（</a:t>
            </a:r>
            <a:r>
              <a:rPr lang="en-US" altLang="zh-CN" dirty="0"/>
              <a:t>n&gt;0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A</a:t>
            </a:r>
            <a:r>
              <a:rPr lang="zh-CN" altLang="en-US" dirty="0"/>
              <a:t>．表元素      </a:t>
            </a:r>
            <a:r>
              <a:rPr lang="en-US" altLang="zh-CN" dirty="0"/>
              <a:t>B</a:t>
            </a:r>
            <a:r>
              <a:rPr lang="zh-CN" altLang="en-US" dirty="0"/>
              <a:t>．字符      </a:t>
            </a:r>
            <a:r>
              <a:rPr lang="en-US" altLang="zh-CN" dirty="0"/>
              <a:t>C</a:t>
            </a:r>
            <a:r>
              <a:rPr lang="zh-CN" altLang="en-US" dirty="0"/>
              <a:t>．数据元素     </a:t>
            </a:r>
            <a:r>
              <a:rPr lang="en-US" altLang="zh-CN" dirty="0"/>
              <a:t>D</a:t>
            </a:r>
            <a:r>
              <a:rPr lang="zh-CN" altLang="en-US" dirty="0"/>
              <a:t>．数据项         </a:t>
            </a:r>
            <a:r>
              <a:rPr lang="zh-CN" altLang="en-US" dirty="0" smtClean="0"/>
              <a:t>   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E</a:t>
            </a:r>
            <a:r>
              <a:rPr lang="zh-CN" altLang="en-US" dirty="0"/>
              <a:t>．信息项</a:t>
            </a:r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222848"/>
            <a:ext cx="8458200" cy="92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判断：线性表</a:t>
            </a:r>
            <a:r>
              <a:rPr lang="zh-CN" altLang="en-US" dirty="0"/>
              <a:t>的特点是每个元素都有一个前驱和一个后继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答：错误。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653136"/>
            <a:ext cx="8458200" cy="92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/>
              <a:t>判断：线性表就是顺序存储的表。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答：错误。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357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uiExpand="1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3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xmlns="" id="{CC74733C-1D61-49D7-B68E-A4B8EC7EE5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第二章复习</a:t>
            </a:r>
            <a:endParaRPr lang="zh-CN" altLang="en-US" dirty="0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本章应掌握的内容</a:t>
            </a:r>
          </a:p>
          <a:p>
            <a:pPr lvl="1" eaLnBrk="1" hangingPunct="1"/>
            <a:r>
              <a:rPr lang="zh-CN" altLang="en-US" dirty="0"/>
              <a:t>什么是线性表？线性结构的含义是什么？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线性表采用顺序存储有何特点？查找、插入和删除运算如何实现？</a:t>
            </a:r>
          </a:p>
          <a:p>
            <a:pPr lvl="1" eaLnBrk="1" hangingPunct="1"/>
            <a:r>
              <a:rPr lang="zh-CN" altLang="en-US" dirty="0"/>
              <a:t>线性表采用链式存储有何特点？查找、插入和删除运算如何实现？</a:t>
            </a:r>
          </a:p>
          <a:p>
            <a:pPr lvl="2" eaLnBrk="1" hangingPunct="1"/>
            <a:r>
              <a:rPr lang="zh-CN" altLang="en-US" dirty="0"/>
              <a:t>链表</a:t>
            </a:r>
            <a:r>
              <a:rPr lang="zh-CN" altLang="en-US" dirty="0" smtClean="0"/>
              <a:t>、结点、指针</a:t>
            </a:r>
            <a:r>
              <a:rPr lang="zh-CN" altLang="en-US" dirty="0"/>
              <a:t>（链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eaLnBrk="1" hangingPunct="1"/>
            <a:r>
              <a:rPr lang="zh-CN" altLang="en-US" dirty="0"/>
              <a:t>头指针、头</a:t>
            </a:r>
            <a:r>
              <a:rPr lang="zh-CN" altLang="en-US" dirty="0" smtClean="0"/>
              <a:t>结点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单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双向</a:t>
            </a:r>
            <a:r>
              <a:rPr lang="zh-CN" altLang="en-US" dirty="0"/>
              <a:t>链表、循环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1915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8458200" cy="171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.  </a:t>
            </a:r>
            <a:r>
              <a:rPr lang="zh-CN" altLang="en-US" dirty="0" smtClean="0"/>
              <a:t>下述哪一条是顺序存储结构的优点？（    ）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A</a:t>
            </a:r>
            <a:r>
              <a:rPr lang="zh-CN" altLang="en-US" dirty="0" smtClean="0"/>
              <a:t>．存储密度大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．插入运算方便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．删除运算方便   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D</a:t>
            </a:r>
            <a:r>
              <a:rPr lang="zh-CN" altLang="en-US" dirty="0" smtClean="0"/>
              <a:t>．可方便地用于各种逻辑结构的存储表示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780928"/>
            <a:ext cx="845820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判断：顺序</a:t>
            </a:r>
            <a:r>
              <a:rPr lang="zh-CN" altLang="en-US" dirty="0"/>
              <a:t>存储方式只能用于存储线性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答：错误。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327256"/>
            <a:ext cx="4176464" cy="348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098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5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052736"/>
            <a:ext cx="845820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当</a:t>
            </a:r>
            <a:r>
              <a:rPr lang="zh-CN" altLang="en-US" dirty="0"/>
              <a:t>线性表的元素总数基本稳定，且很少进行插入和删除</a:t>
            </a:r>
            <a:r>
              <a:rPr lang="zh-CN" altLang="en-US" dirty="0" smtClean="0"/>
              <a:t>操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/>
              <a:t>     作</a:t>
            </a:r>
            <a:r>
              <a:rPr lang="zh-CN" altLang="en-US" dirty="0"/>
              <a:t>，但要求以最快的速度存取线性表中的元素时，应</a:t>
            </a:r>
            <a:r>
              <a:rPr lang="zh-CN" altLang="en-US" dirty="0" smtClean="0"/>
              <a:t>采用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_______</a:t>
            </a:r>
            <a:r>
              <a:rPr lang="zh-CN" altLang="en-US" dirty="0"/>
              <a:t>存储结构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答：顺序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222848"/>
            <a:ext cx="8458200" cy="193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 </a:t>
            </a:r>
            <a:r>
              <a:rPr lang="zh-CN" altLang="en-US" dirty="0" smtClean="0"/>
              <a:t>若</a:t>
            </a:r>
            <a:r>
              <a:rPr lang="zh-CN" altLang="en-US" dirty="0"/>
              <a:t>某线性表最常用的操作是存取任一指定序号的元素和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最后</a:t>
            </a:r>
            <a:r>
              <a:rPr lang="zh-CN" altLang="en-US" dirty="0"/>
              <a:t>进行插入和删除运算，则利用（    ）存储方式最</a:t>
            </a:r>
            <a:r>
              <a:rPr lang="zh-CN" altLang="en-US" dirty="0" smtClean="0"/>
              <a:t>节省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时间。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 smtClean="0"/>
              <a:t>     A</a:t>
            </a:r>
            <a:r>
              <a:rPr lang="zh-CN" altLang="en-US" dirty="0"/>
              <a:t>．顺序表      </a:t>
            </a:r>
            <a:r>
              <a:rPr lang="en-US" altLang="zh-CN" dirty="0"/>
              <a:t>B</a:t>
            </a:r>
            <a:r>
              <a:rPr lang="zh-CN" altLang="en-US" dirty="0"/>
              <a:t>．双链表        </a:t>
            </a:r>
            <a:r>
              <a:rPr lang="en-US" altLang="zh-CN" dirty="0"/>
              <a:t>C</a:t>
            </a:r>
            <a:r>
              <a:rPr lang="zh-CN" altLang="en-US" dirty="0"/>
              <a:t>．带头结点的双循环链表    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D</a:t>
            </a:r>
            <a:r>
              <a:rPr lang="zh-CN" altLang="en-US" dirty="0"/>
              <a:t>．单循环链表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718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90600"/>
            <a:ext cx="8458200" cy="20063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  </a:t>
            </a:r>
            <a:r>
              <a:rPr lang="zh-CN" altLang="en-US" dirty="0" smtClean="0"/>
              <a:t>若</a:t>
            </a:r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的线性表采用顺序存储结构，在其第</a:t>
            </a:r>
            <a:r>
              <a:rPr lang="en-US" altLang="zh-CN" dirty="0" err="1"/>
              <a:t>i</a:t>
            </a:r>
            <a:r>
              <a:rPr lang="zh-CN" altLang="en-US" dirty="0"/>
              <a:t>个位置</a:t>
            </a:r>
            <a:r>
              <a:rPr lang="zh-CN" altLang="en-US" dirty="0" smtClean="0"/>
              <a:t>插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/>
              <a:t>     入</a:t>
            </a:r>
            <a:r>
              <a:rPr lang="zh-CN" altLang="en-US" dirty="0"/>
              <a:t>一个新元素的算法的时间复杂度为（    ）</a:t>
            </a:r>
            <a:r>
              <a:rPr lang="en-US" altLang="zh-CN" dirty="0"/>
              <a:t>(1&lt;=</a:t>
            </a:r>
            <a:r>
              <a:rPr lang="en-US" altLang="zh-CN" dirty="0" err="1"/>
              <a:t>i</a:t>
            </a:r>
            <a:r>
              <a:rPr lang="en-US" altLang="zh-CN" dirty="0"/>
              <a:t>&lt;=n+1)</a:t>
            </a:r>
            <a:r>
              <a:rPr lang="zh-CN" altLang="en-US" dirty="0"/>
              <a:t>。</a:t>
            </a:r>
            <a:r>
              <a:rPr lang="en-US" altLang="zh-CN" dirty="0" smtClean="0"/>
              <a:t>         </a:t>
            </a:r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pt-BR" altLang="zh-CN" dirty="0" smtClean="0"/>
              <a:t>A</a:t>
            </a:r>
            <a:r>
              <a:rPr lang="pt-BR" altLang="zh-CN" dirty="0"/>
              <a:t>. O(0)      B. O(1)         C. O(n)          D. </a:t>
            </a:r>
            <a:r>
              <a:rPr lang="pt-BR" altLang="zh-CN" dirty="0" smtClean="0"/>
              <a:t>O(</a:t>
            </a:r>
            <a:r>
              <a:rPr lang="en-US" altLang="zh-CN" dirty="0"/>
              <a:t>n</a:t>
            </a:r>
            <a:r>
              <a:rPr lang="en-US" altLang="zh-CN" kern="100" baseline="300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pt-BR" altLang="zh-CN" dirty="0" smtClean="0"/>
              <a:t>)</a:t>
            </a:r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924944"/>
            <a:ext cx="8458200" cy="193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/>
              <a:t>6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对于</a:t>
            </a:r>
            <a:r>
              <a:rPr lang="zh-CN" altLang="en-US" dirty="0"/>
              <a:t>顺序存储的线性表，</a:t>
            </a:r>
            <a:r>
              <a:rPr lang="zh-CN" altLang="en-US" dirty="0">
                <a:solidFill>
                  <a:srgbClr val="FF0000"/>
                </a:solidFill>
              </a:rPr>
              <a:t>访问结点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增加、删除结点</a:t>
            </a:r>
            <a:r>
              <a:rPr lang="zh-CN" altLang="en-US" dirty="0"/>
              <a:t>的时间复杂度为（    ）。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pt-BR" altLang="zh-CN" dirty="0" smtClean="0"/>
              <a:t>     A</a:t>
            </a:r>
            <a:r>
              <a:rPr lang="zh-CN" altLang="pt-BR" dirty="0"/>
              <a:t>．</a:t>
            </a:r>
            <a:r>
              <a:rPr lang="pt-BR" altLang="zh-CN" dirty="0"/>
              <a:t>O(n)  O(n)      B. O(n)  O(1)       C. O(1)  O(n)        </a:t>
            </a:r>
            <a:endParaRPr lang="pt-BR" altLang="zh-CN" dirty="0" smtClean="0"/>
          </a:p>
          <a:p>
            <a:pPr marL="0" indent="0" eaLnBrk="1" hangingPunct="1">
              <a:buNone/>
            </a:pPr>
            <a:r>
              <a:rPr lang="pt-BR" altLang="zh-CN" dirty="0"/>
              <a:t> </a:t>
            </a:r>
            <a:r>
              <a:rPr lang="pt-BR" altLang="zh-CN" dirty="0" smtClean="0"/>
              <a:t>    D</a:t>
            </a:r>
            <a:r>
              <a:rPr lang="pt-BR" altLang="zh-CN" dirty="0"/>
              <a:t>. O(1) O(1</a:t>
            </a:r>
            <a:r>
              <a:rPr lang="pt-BR" altLang="zh-CN" dirty="0" smtClean="0"/>
              <a:t>)</a:t>
            </a:r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085184"/>
            <a:ext cx="8458200" cy="15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/>
              <a:t>7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在</a:t>
            </a:r>
            <a:r>
              <a:rPr lang="zh-CN" altLang="en-US" dirty="0"/>
              <a:t>一个长度为</a:t>
            </a:r>
            <a:r>
              <a:rPr lang="en-US" altLang="zh-CN" dirty="0"/>
              <a:t>n</a:t>
            </a:r>
            <a:r>
              <a:rPr lang="zh-CN" altLang="en-US" dirty="0"/>
              <a:t>的顺序表中第</a:t>
            </a:r>
            <a:r>
              <a:rPr lang="en-US" altLang="zh-CN" dirty="0" err="1"/>
              <a:t>i</a:t>
            </a:r>
            <a:r>
              <a:rPr lang="zh-CN" altLang="en-US" dirty="0"/>
              <a:t>个元素（</a:t>
            </a:r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  <a:r>
              <a:rPr lang="zh-CN" altLang="en-US" dirty="0"/>
              <a:t>）之前</a:t>
            </a:r>
            <a:r>
              <a:rPr lang="zh-CN" altLang="en-US" dirty="0" smtClean="0"/>
              <a:t>插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/>
              <a:t>     入</a:t>
            </a:r>
            <a:r>
              <a:rPr lang="zh-CN" altLang="en-US" dirty="0"/>
              <a:t>一个元素时，需向后移动</a:t>
            </a:r>
            <a:r>
              <a:rPr lang="en-US" altLang="zh-CN" dirty="0"/>
              <a:t>________</a:t>
            </a:r>
            <a:r>
              <a:rPr lang="zh-CN" altLang="en-US" dirty="0"/>
              <a:t>个元素。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n – 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 + 1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389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uiExpand="1" build="p"/>
      <p:bldP spid="5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7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xmlns="" id="{CC74733C-1D61-49D7-B68E-A4B8EC7EE5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第二章复习</a:t>
            </a:r>
            <a:endParaRPr lang="zh-CN" altLang="en-US" dirty="0"/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本章应掌握的内容</a:t>
            </a:r>
          </a:p>
          <a:p>
            <a:pPr lvl="1" eaLnBrk="1" hangingPunct="1"/>
            <a:r>
              <a:rPr lang="zh-CN" altLang="en-US" dirty="0"/>
              <a:t>什么是线性表？线性结构的含义是什么？</a:t>
            </a:r>
          </a:p>
          <a:p>
            <a:pPr lvl="1" eaLnBrk="1" hangingPunct="1"/>
            <a:r>
              <a:rPr lang="zh-CN" altLang="en-US" dirty="0"/>
              <a:t>线性表采用顺序存储有何特点？查找、插入和删除运算如何实现？</a:t>
            </a:r>
          </a:p>
          <a:p>
            <a:pPr lvl="1" eaLnBrk="1" hangingPunct="1"/>
            <a:r>
              <a:rPr lang="zh-CN" altLang="en-US" dirty="0"/>
              <a:t>线性表采用链式存储有何特点？查找、插入和删除运算如何实现？</a:t>
            </a:r>
          </a:p>
          <a:p>
            <a:pPr lvl="2" eaLnBrk="1" hangingPunct="1"/>
            <a:r>
              <a:rPr lang="zh-CN" altLang="en-US" dirty="0">
                <a:solidFill>
                  <a:srgbClr val="FF0000"/>
                </a:solidFill>
              </a:rPr>
              <a:t>链表</a:t>
            </a:r>
            <a:r>
              <a:rPr lang="zh-CN" altLang="en-US" dirty="0" smtClean="0">
                <a:solidFill>
                  <a:srgbClr val="FF0000"/>
                </a:solidFill>
              </a:rPr>
              <a:t>、结点、指针</a:t>
            </a:r>
            <a:r>
              <a:rPr lang="zh-CN" altLang="en-US" dirty="0">
                <a:solidFill>
                  <a:srgbClr val="FF0000"/>
                </a:solidFill>
              </a:rPr>
              <a:t>（链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FF0000"/>
                </a:solidFill>
              </a:rPr>
              <a:t>头指针、头</a:t>
            </a:r>
            <a:r>
              <a:rPr lang="zh-CN" altLang="en-US" dirty="0" smtClean="0">
                <a:solidFill>
                  <a:srgbClr val="FF0000"/>
                </a:solidFill>
              </a:rPr>
              <a:t>结点</a:t>
            </a:r>
            <a:endParaRPr lang="zh-CN" altLang="en-US" dirty="0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 dirty="0"/>
              <a:t>单</a:t>
            </a:r>
            <a:r>
              <a:rPr lang="zh-CN" altLang="en-US" dirty="0" smtClean="0"/>
              <a:t>链表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双向</a:t>
            </a:r>
            <a:r>
              <a:rPr lang="zh-CN" altLang="en-US" dirty="0"/>
              <a:t>链表、循环</a:t>
            </a:r>
            <a:r>
              <a:rPr lang="zh-CN" altLang="en-US" dirty="0" smtClean="0"/>
              <a:t>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912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8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96752"/>
            <a:ext cx="8458200" cy="482453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1.  </a:t>
            </a:r>
            <a:r>
              <a:rPr lang="zh-CN" altLang="en-US" dirty="0" smtClean="0"/>
              <a:t>说明</a:t>
            </a:r>
            <a:r>
              <a:rPr lang="zh-CN" altLang="en-US" dirty="0"/>
              <a:t>在线性表的链式存储结构中，头指针与头结点之间</a:t>
            </a:r>
            <a:r>
              <a:rPr lang="zh-CN" altLang="en-US" dirty="0" smtClean="0"/>
              <a:t>的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/>
              <a:t>     根本</a:t>
            </a:r>
            <a:r>
              <a:rPr lang="zh-CN" altLang="en-US" dirty="0"/>
              <a:t>区别；头结点与首元结点的关系。</a:t>
            </a:r>
            <a:r>
              <a:rPr lang="en-US" altLang="zh-CN" dirty="0" smtClean="0"/>
              <a:t>     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答：</a:t>
            </a:r>
            <a:r>
              <a:rPr lang="zh-CN" altLang="en-US" sz="2000" u="sng" dirty="0" smtClean="0">
                <a:solidFill>
                  <a:schemeClr val="bg1"/>
                </a:solidFill>
              </a:rPr>
              <a:t>头</a:t>
            </a:r>
            <a:r>
              <a:rPr lang="zh-CN" altLang="en-US" sz="2000" u="sng" dirty="0">
                <a:solidFill>
                  <a:schemeClr val="bg1"/>
                </a:solidFill>
              </a:rPr>
              <a:t>指针</a:t>
            </a:r>
            <a:r>
              <a:rPr lang="zh-CN" altLang="en-US" sz="2000" dirty="0">
                <a:solidFill>
                  <a:schemeClr val="bg1"/>
                </a:solidFill>
              </a:rPr>
              <a:t>指链表的指针，若</a:t>
            </a:r>
            <a:r>
              <a:rPr lang="zh-CN" altLang="en-US" sz="2000" dirty="0" smtClean="0">
                <a:solidFill>
                  <a:schemeClr val="bg1"/>
                </a:solidFill>
              </a:rPr>
              <a:t>链表</a:t>
            </a:r>
            <a:r>
              <a:rPr lang="zh-CN" altLang="en-US" sz="2000" dirty="0">
                <a:solidFill>
                  <a:schemeClr val="bg1"/>
                </a:solidFill>
              </a:rPr>
              <a:t>有头结点则是链表的头结点的指针，头指针具有标识</a:t>
            </a:r>
            <a:r>
              <a:rPr lang="zh-CN" altLang="en-US" sz="2000" dirty="0" smtClean="0">
                <a:solidFill>
                  <a:schemeClr val="bg1"/>
                </a:solidFill>
              </a:rPr>
              <a:t>作用</a:t>
            </a:r>
            <a:r>
              <a:rPr lang="zh-CN" altLang="en-US" sz="2000" dirty="0">
                <a:solidFill>
                  <a:schemeClr val="bg1"/>
                </a:solidFill>
              </a:rPr>
              <a:t>，故常用头指针冠以链表的名字。无论链表是否为空，头指针均不为空。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zh-CN" altLang="en-US" sz="2000" u="sng" dirty="0" smtClean="0">
                <a:solidFill>
                  <a:schemeClr val="bg1"/>
                </a:solidFill>
              </a:rPr>
              <a:t>头</a:t>
            </a:r>
            <a:r>
              <a:rPr lang="zh-CN" altLang="en-US" sz="2000" u="sng" dirty="0">
                <a:solidFill>
                  <a:schemeClr val="bg1"/>
                </a:solidFill>
              </a:rPr>
              <a:t>结点</a:t>
            </a:r>
            <a:r>
              <a:rPr lang="zh-CN" altLang="en-US" sz="2000" dirty="0">
                <a:solidFill>
                  <a:schemeClr val="bg1"/>
                </a:solidFill>
              </a:rPr>
              <a:t>是为了操作</a:t>
            </a:r>
            <a:r>
              <a:rPr lang="zh-CN" altLang="en-US" sz="2000" dirty="0" smtClean="0">
                <a:solidFill>
                  <a:schemeClr val="bg1"/>
                </a:solidFill>
              </a:rPr>
              <a:t>的统一</a:t>
            </a:r>
            <a:r>
              <a:rPr lang="zh-CN" altLang="en-US" sz="2000" dirty="0">
                <a:solidFill>
                  <a:schemeClr val="bg1"/>
                </a:solidFill>
              </a:rPr>
              <a:t>、方便而设立的，放在</a:t>
            </a:r>
            <a:r>
              <a:rPr lang="zh-CN" altLang="en-US" sz="2000" dirty="0" smtClean="0">
                <a:solidFill>
                  <a:schemeClr val="bg1"/>
                </a:solidFill>
              </a:rPr>
              <a:t>第一元素结点之前，其数据域一般无意义（当然有些情况下也可存放</a:t>
            </a:r>
            <a:r>
              <a:rPr lang="zh-CN" altLang="en-US" sz="2000" dirty="0">
                <a:solidFill>
                  <a:schemeClr val="bg1"/>
                </a:solidFill>
              </a:rPr>
              <a:t>链表的长度、</a:t>
            </a:r>
            <a:r>
              <a:rPr lang="zh-CN" altLang="en-US" sz="2000" dirty="0" smtClean="0">
                <a:solidFill>
                  <a:schemeClr val="bg1"/>
                </a:solidFill>
              </a:rPr>
              <a:t>用做监视哨</a:t>
            </a:r>
            <a:r>
              <a:rPr lang="zh-CN" altLang="en-US" sz="2000" dirty="0">
                <a:solidFill>
                  <a:schemeClr val="bg1"/>
                </a:solidFill>
              </a:rPr>
              <a:t>等等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r>
              <a:rPr lang="zh-CN" altLang="en-US" sz="2000" dirty="0" smtClean="0">
                <a:solidFill>
                  <a:schemeClr val="bg1"/>
                </a:solidFill>
              </a:rPr>
              <a:t>有</a:t>
            </a:r>
            <a:r>
              <a:rPr lang="zh-CN" altLang="en-US" sz="2000" dirty="0">
                <a:solidFill>
                  <a:schemeClr val="bg1"/>
                </a:solidFill>
              </a:rPr>
              <a:t>头结点后，对空表和非空表的处理是统一的，对第一个元素结点的操作与表中其它元素结点的操作是一致的。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       </a:t>
            </a:r>
            <a:r>
              <a:rPr lang="zh-CN" altLang="en-US" sz="2000" u="sng" dirty="0" smtClean="0">
                <a:solidFill>
                  <a:schemeClr val="bg1"/>
                </a:solidFill>
              </a:rPr>
              <a:t>首</a:t>
            </a:r>
            <a:r>
              <a:rPr lang="zh-CN" altLang="en-US" sz="2000" u="sng" dirty="0">
                <a:solidFill>
                  <a:schemeClr val="bg1"/>
                </a:solidFill>
              </a:rPr>
              <a:t>元</a:t>
            </a:r>
            <a:r>
              <a:rPr lang="zh-CN" altLang="en-US" sz="2000" u="sng" dirty="0" smtClean="0">
                <a:solidFill>
                  <a:schemeClr val="bg1"/>
                </a:solidFill>
              </a:rPr>
              <a:t>结点</a:t>
            </a:r>
            <a:r>
              <a:rPr lang="zh-CN" altLang="en-US" sz="2000" dirty="0" smtClean="0">
                <a:solidFill>
                  <a:schemeClr val="bg1"/>
                </a:solidFill>
              </a:rPr>
              <a:t>是</a:t>
            </a:r>
            <a:r>
              <a:rPr lang="zh-CN" altLang="en-US" sz="2000" dirty="0">
                <a:solidFill>
                  <a:schemeClr val="bg1"/>
                </a:solidFill>
              </a:rPr>
              <a:t>第一元素结点，它是头结点后边的第一个结点。</a:t>
            </a:r>
          </a:p>
        </p:txBody>
      </p:sp>
      <p:grpSp>
        <p:nvGrpSpPr>
          <p:cNvPr id="5" name="组合 27652">
            <a:extLst>
              <a:ext uri="{FF2B5EF4-FFF2-40B4-BE49-F238E27FC236}">
                <a16:creationId xmlns="" xmlns:a16="http://schemas.microsoft.com/office/drawing/2014/main" id="{BA5E0C3F-85AF-4EA3-B930-22B42A538914}"/>
              </a:ext>
            </a:extLst>
          </p:cNvPr>
          <p:cNvGrpSpPr>
            <a:grpSpLocks/>
          </p:cNvGrpSpPr>
          <p:nvPr/>
        </p:nvGrpSpPr>
        <p:grpSpPr bwMode="auto">
          <a:xfrm>
            <a:off x="1994520" y="5069215"/>
            <a:ext cx="5272117" cy="1174807"/>
            <a:chOff x="0" y="0"/>
            <a:chExt cx="3378" cy="72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F87738A-C20E-4123-A362-F17A9AD58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43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imes New Roman" panose="02020603050405020304" pitchFamily="18" charset="0"/>
                </a:rPr>
                <a:t>a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1 </a:t>
              </a:r>
              <a:r>
                <a:rPr lang="en-US" altLang="zh-CN" b="0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="" xmlns:a16="http://schemas.microsoft.com/office/drawing/2014/main" id="{83AA0326-395D-43C3-AF1D-2977C8ABB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43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="" xmlns:a16="http://schemas.microsoft.com/office/drawing/2014/main" id="{4EA19F10-1AA2-4EA0-8C17-D14FD4021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5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A93E6DE-A86E-4768-AF20-A59C43F5F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43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imes New Roman" panose="02020603050405020304" pitchFamily="18" charset="0"/>
                </a:rPr>
                <a:t>a</a:t>
              </a:r>
              <a:r>
                <a:rPr lang="en-US" altLang="zh-CN" b="0" baseline="-25000">
                  <a:latin typeface="Times New Roman" panose="02020603050405020304" pitchFamily="18" charset="0"/>
                </a:rPr>
                <a:t>2 </a:t>
              </a:r>
              <a:r>
                <a:rPr lang="en-US" altLang="zh-CN" b="0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="" xmlns:a16="http://schemas.microsoft.com/office/drawing/2014/main" id="{B6FC15D1-17DB-4B70-AE8F-FEC9756CC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43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C2686B24-3758-4EB9-98B1-C9BF8D84E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43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  a</a:t>
              </a:r>
              <a:r>
                <a:rPr lang="en-US" altLang="zh-CN" b="0" baseline="-25000" dirty="0" smtClean="0">
                  <a:latin typeface="Times New Roman" panose="02020603050405020304" pitchFamily="18" charset="0"/>
                </a:rPr>
                <a:t>n </a:t>
              </a:r>
              <a:r>
                <a:rPr lang="en-US" altLang="zh-CN" b="0" dirty="0" smtClean="0">
                  <a:latin typeface="Times New Roman" panose="02020603050405020304" pitchFamily="18" charset="0"/>
                </a:rPr>
                <a:t>  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^</a:t>
              </a:r>
              <a:r>
                <a:rPr lang="en-US" altLang="zh-CN" b="0" dirty="0" smtClean="0">
                  <a:latin typeface="Times New Roman" panose="02020603050405020304" pitchFamily="18" charset="0"/>
                </a:rPr>
                <a:t> 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="" xmlns:a16="http://schemas.microsoft.com/office/drawing/2014/main" id="{31A2E17D-480E-4F30-8420-CDEF9E65F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6" y="43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="" xmlns:a16="http://schemas.microsoft.com/office/drawing/2014/main" id="{C1A9E77C-3931-4487-A303-43B495D39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2" y="5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="" xmlns:a16="http://schemas.microsoft.com/office/drawing/2014/main" id="{06091C46-BAF2-4CFB-8A77-834954402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0" y="5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E103FCA-56D3-4DDB-97DB-B30B04F0E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374"/>
              <a:ext cx="31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sz="2500"/>
                <a:t>…</a:t>
              </a:r>
              <a:endParaRPr lang="zh-CN" altLang="en-US" sz="25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BBA5DD7B-0D41-4F64-880A-3788CAC22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2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Times New Roman" panose="02020603050405020304" pitchFamily="18" charset="0"/>
                </a:rPr>
                <a:t>head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A57001B5-C575-443D-9705-86EDF3CC5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32"/>
              <a:ext cx="432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r>
                <a:rPr lang="zh-CN" altLang="en-US" b="0" baseline="-25000">
                  <a:latin typeface="Times New Roman" panose="02020603050405020304" pitchFamily="18" charset="0"/>
                </a:rPr>
                <a:t> </a:t>
              </a:r>
              <a:r>
                <a:rPr lang="zh-CN" altLang="en-US" b="0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DCC2E3AB-271C-40F0-8AC6-0ADFACD7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32"/>
              <a:ext cx="17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5000"/>
                </a:spcBef>
                <a:buSzPct val="95000"/>
                <a:buFont typeface="Wingdings" panose="05000000000000000000" pitchFamily="2" charset="2"/>
                <a:buChar char="F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¯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15000"/>
                </a:spcBef>
                <a:buSzPct val="95000"/>
                <a:buFont typeface="Wingdings" panose="05000000000000000000" pitchFamily="2" charset="2"/>
                <a:buChar char="Ø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Tx/>
                <a:buFont typeface="Arial" panose="020B0604020202020204" pitchFamily="34" charset="0"/>
                <a:buNone/>
              </a:pPr>
              <a:endParaRPr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31" name="Line 30">
              <a:extLst>
                <a:ext uri="{FF2B5EF4-FFF2-40B4-BE49-F238E27FC236}">
                  <a16:creationId xmlns="" xmlns:a16="http://schemas.microsoft.com/office/drawing/2014/main" id="{63F2C405-75C5-4B04-87C1-6A47B79DD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5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2" name="AutoShape 31">
              <a:extLst>
                <a:ext uri="{FF2B5EF4-FFF2-40B4-BE49-F238E27FC236}">
                  <a16:creationId xmlns="" xmlns:a16="http://schemas.microsoft.com/office/drawing/2014/main" id="{F37DDB72-20F5-406D-88D1-7ADAF0DB2500}"/>
                </a:ext>
              </a:extLst>
            </p:cNvPr>
            <p:cNvCxnSpPr>
              <a:cxnSpLocks noChangeShapeType="1"/>
              <a:stCxn id="28" idx="3"/>
              <a:endCxn id="29" idx="1"/>
            </p:cNvCxnSpPr>
            <p:nvPr/>
          </p:nvCxnSpPr>
          <p:spPr bwMode="auto">
            <a:xfrm flipH="1">
              <a:off x="192" y="144"/>
              <a:ext cx="336" cy="432"/>
            </a:xfrm>
            <a:prstGeom prst="curvedConnector5">
              <a:avLst>
                <a:gd name="adj1" fmla="val -44644"/>
                <a:gd name="adj2" fmla="val 50000"/>
                <a:gd name="adj3" fmla="val 14464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Rectangle 38">
            <a:extLst>
              <a:ext uri="{FF2B5EF4-FFF2-40B4-BE49-F238E27FC236}">
                <a16:creationId xmlns="" xmlns:a16="http://schemas.microsoft.com/office/drawing/2014/main" id="{03E29587-3FDC-42B5-8071-263D7FFF5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56" y="6061665"/>
            <a:ext cx="11081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 dirty="0">
                <a:latin typeface="Times New Roman" panose="02020603050405020304" pitchFamily="18" charset="0"/>
              </a:rPr>
              <a:t>头结点</a:t>
            </a:r>
          </a:p>
        </p:txBody>
      </p:sp>
      <p:sp>
        <p:nvSpPr>
          <p:cNvPr id="34" name="Rectangle 38">
            <a:extLst>
              <a:ext uri="{FF2B5EF4-FFF2-40B4-BE49-F238E27FC236}">
                <a16:creationId xmlns="" xmlns:a16="http://schemas.microsoft.com/office/drawing/2014/main" id="{03E29587-3FDC-42B5-8071-263D7FFF5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4909537"/>
            <a:ext cx="991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 dirty="0">
                <a:latin typeface="Times New Roman" panose="02020603050405020304" pitchFamily="18" charset="0"/>
              </a:rPr>
              <a:t>头指针</a:t>
            </a:r>
          </a:p>
        </p:txBody>
      </p:sp>
      <p:sp>
        <p:nvSpPr>
          <p:cNvPr id="35" name="Rectangle 38">
            <a:extLst>
              <a:ext uri="{FF2B5EF4-FFF2-40B4-BE49-F238E27FC236}">
                <a16:creationId xmlns="" xmlns:a16="http://schemas.microsoft.com/office/drawing/2014/main" id="{03E29587-3FDC-42B5-8071-263D7FFF5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310" y="6229290"/>
            <a:ext cx="1225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 b="0" dirty="0" smtClean="0">
                <a:latin typeface="Times New Roman" panose="02020603050405020304" pitchFamily="18" charset="0"/>
              </a:rPr>
              <a:t>首元结点</a:t>
            </a:r>
            <a:endParaRPr lang="zh-CN" altLang="en-US" sz="20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443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uiExpand="1" build="p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3">
            <a:extLst>
              <a:ext uri="{FF2B5EF4-FFF2-40B4-BE49-F238E27FC236}">
                <a16:creationId xmlns:a16="http://schemas.microsoft.com/office/drawing/2014/main" xmlns="" id="{158F9D2C-C8DC-4995-86BD-3AAAFAD577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305800" y="6477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0" rIns="92075" bIns="0" anchor="b"/>
          <a:lstStyle>
            <a:lvl1pPr marL="342900" indent="-342900">
              <a:spcBef>
                <a:spcPct val="15000"/>
              </a:spcBef>
              <a:buSzPct val="95000"/>
              <a:buFont typeface="Wingdings" panose="05000000000000000000" pitchFamily="2" charset="2"/>
              <a:buChar char="F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15000"/>
              </a:spcBef>
              <a:buSzPct val="95000"/>
              <a:buFont typeface="Wingdings" panose="05000000000000000000" pitchFamily="2" charset="2"/>
              <a:buChar char="¯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SzPct val="9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fld id="{2241BBB7-FD2E-40EA-9494-C37A2C11BCC4}" type="slidenum">
              <a:rPr lang="zh-CN" altLang="en-US" sz="1400" b="0" i="1">
                <a:solidFill>
                  <a:srgbClr val="808080"/>
                </a:solidFill>
              </a:rPr>
              <a:pPr lvl="1" algn="r" eaLnBrk="1" hangingPunct="1">
                <a:spcBef>
                  <a:spcPct val="0"/>
                </a:spcBef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en-US" sz="1400" b="0" i="1">
              <a:solidFill>
                <a:srgbClr val="808080"/>
              </a:solidFill>
            </a:endParaRP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735016"/>
            <a:ext cx="8458200" cy="107024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对于</a:t>
            </a:r>
            <a:r>
              <a:rPr lang="zh-CN" altLang="en-US" dirty="0"/>
              <a:t>一个头指针为</a:t>
            </a:r>
            <a:r>
              <a:rPr lang="en-US" altLang="zh-CN" dirty="0"/>
              <a:t>head</a:t>
            </a:r>
            <a:r>
              <a:rPr lang="zh-CN" altLang="en-US" dirty="0"/>
              <a:t>的带头结点的单链表，判定该表</a:t>
            </a:r>
            <a:r>
              <a:rPr lang="zh-CN" altLang="en-US" dirty="0" smtClean="0"/>
              <a:t>为 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/>
              <a:t>     空</a:t>
            </a:r>
            <a:r>
              <a:rPr lang="zh-CN" altLang="en-US" dirty="0"/>
              <a:t>表的条件是（    ）</a:t>
            </a:r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A</a:t>
            </a:r>
            <a:r>
              <a:rPr lang="zh-CN" altLang="en-US" dirty="0"/>
              <a:t>．</a:t>
            </a:r>
            <a:r>
              <a:rPr lang="en-US" altLang="zh-CN" dirty="0"/>
              <a:t>head==NULL  B</a:t>
            </a:r>
            <a:r>
              <a:rPr lang="zh-CN" altLang="en-US" dirty="0"/>
              <a:t>．</a:t>
            </a:r>
            <a:r>
              <a:rPr lang="en-US" altLang="zh-CN" dirty="0" err="1"/>
              <a:t>head→next</a:t>
            </a:r>
            <a:r>
              <a:rPr lang="en-US" altLang="zh-CN" dirty="0"/>
              <a:t>==NULL    </a:t>
            </a:r>
            <a:r>
              <a:rPr lang="en-US" altLang="zh-CN" dirty="0" smtClean="0"/>
              <a:t> </a:t>
            </a:r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C</a:t>
            </a:r>
            <a:r>
              <a:rPr lang="zh-CN" altLang="en-US" dirty="0"/>
              <a:t>．</a:t>
            </a:r>
            <a:r>
              <a:rPr lang="en-US" altLang="zh-CN" dirty="0" err="1"/>
              <a:t>head→next</a:t>
            </a:r>
            <a:r>
              <a:rPr lang="en-US" altLang="zh-CN" dirty="0"/>
              <a:t>==head   D</a:t>
            </a:r>
            <a:r>
              <a:rPr lang="zh-CN" altLang="en-US" dirty="0"/>
              <a:t>．</a:t>
            </a:r>
            <a:r>
              <a:rPr lang="en-US" altLang="zh-CN" dirty="0"/>
              <a:t>head!=</a:t>
            </a:r>
            <a:r>
              <a:rPr lang="en-US" altLang="zh-CN" dirty="0" smtClean="0"/>
              <a:t>NULL        </a:t>
            </a:r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645024"/>
            <a:ext cx="84582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  </a:t>
            </a:r>
            <a:r>
              <a:rPr lang="zh-CN" altLang="en-US" dirty="0" smtClean="0"/>
              <a:t>判断：链表</a:t>
            </a:r>
            <a:r>
              <a:rPr lang="zh-CN" altLang="en-US" dirty="0"/>
              <a:t>中的头结点仅起到标识的作用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答：错误。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052736"/>
            <a:ext cx="84582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/>
              <a:t>2.   </a:t>
            </a:r>
            <a:r>
              <a:rPr lang="zh-CN" altLang="en-US" dirty="0" smtClean="0"/>
              <a:t>顺序</a:t>
            </a:r>
            <a:r>
              <a:rPr lang="zh-CN" altLang="en-US" dirty="0"/>
              <a:t>存储结构是通过</a:t>
            </a:r>
            <a:r>
              <a:rPr lang="en-US" altLang="zh-CN" dirty="0"/>
              <a:t>________</a:t>
            </a:r>
            <a:r>
              <a:rPr lang="zh-CN" altLang="en-US" dirty="0"/>
              <a:t>表示元素之间的关系的</a:t>
            </a:r>
            <a:r>
              <a:rPr lang="en-US" altLang="zh-CN" dirty="0"/>
              <a:t>;</a:t>
            </a:r>
            <a:r>
              <a:rPr lang="zh-CN" altLang="en-US" dirty="0" smtClean="0"/>
              <a:t>链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/>
              <a:t>      式</a:t>
            </a:r>
            <a:r>
              <a:rPr lang="zh-CN" altLang="en-US" dirty="0"/>
              <a:t>存储结构是通过</a:t>
            </a:r>
            <a:r>
              <a:rPr lang="en-US" altLang="zh-CN" dirty="0"/>
              <a:t>________</a:t>
            </a:r>
            <a:r>
              <a:rPr lang="zh-CN" altLang="en-US" dirty="0"/>
              <a:t>表示元素之间的关系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答：物理上相邻     指针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DB0D8BAD-C5B2-4468-A445-968E8E4C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502768"/>
            <a:ext cx="8458200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¯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15000"/>
              </a:spcBef>
              <a:spcAft>
                <a:spcPct val="0"/>
              </a:spcAft>
              <a:buSzPct val="95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  </a:t>
            </a:r>
            <a:r>
              <a:rPr lang="zh-CN" altLang="en-US" dirty="0" smtClean="0"/>
              <a:t>在单链表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中，指针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所指结点有后继结点的条件是：</a:t>
            </a:r>
            <a:r>
              <a:rPr lang="en-US" altLang="zh-CN" dirty="0" smtClean="0"/>
              <a:t>__ .   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答：</a:t>
            </a:r>
            <a:r>
              <a:rPr lang="en-US" altLang="zh-CN" dirty="0" smtClean="0">
                <a:solidFill>
                  <a:schemeClr val="bg1"/>
                </a:solidFill>
              </a:rPr>
              <a:t>p-&gt;next != NULL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466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uiExpand="1" build="p"/>
      <p:bldP spid="6" grpId="0" uiExpand="1" build="p"/>
      <p:bldP spid="7" grpId="0" uiExpand="1" build="p"/>
      <p:bldP spid="8" grpId="0" uiExpand="1" build="p"/>
    </p:bldLst>
  </p:timing>
</p:sld>
</file>

<file path=ppt/theme/theme1.xml><?xml version="1.0" encoding="utf-8"?>
<a:theme xmlns:a="http://schemas.openxmlformats.org/drawingml/2006/main" name="2_modul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1"/>
      </a:accent3>
      <a:accent4>
        <a:srgbClr val="000000"/>
      </a:accent4>
      <a:accent5>
        <a:srgbClr val="E2E2CA"/>
      </a:accent5>
      <a:accent6>
        <a:srgbClr val="E50000"/>
      </a:accent6>
      <a:hlink>
        <a:srgbClr val="990033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modul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ul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ul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D:\Data Structures\myds\module.pot</Template>
  <TotalTime>2255</TotalTime>
  <Pages>0</Pages>
  <Words>2350</Words>
  <Characters>0</Characters>
  <Application>Microsoft Office PowerPoint</Application>
  <DocSecurity>0</DocSecurity>
  <PresentationFormat>全屏显示(4:3)</PresentationFormat>
  <Lines>0</Lines>
  <Paragraphs>193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华文行楷</vt:lpstr>
      <vt:lpstr>宋体</vt:lpstr>
      <vt:lpstr>Arial</vt:lpstr>
      <vt:lpstr>Calibri</vt:lpstr>
      <vt:lpstr>Times New Roman</vt:lpstr>
      <vt:lpstr>Wingdings</vt:lpstr>
      <vt:lpstr>2_module</vt:lpstr>
      <vt:lpstr>第二章复习</vt:lpstr>
      <vt:lpstr>PowerPoint 演示文稿</vt:lpstr>
      <vt:lpstr>第二章复习</vt:lpstr>
      <vt:lpstr>PowerPoint 演示文稿</vt:lpstr>
      <vt:lpstr>PowerPoint 演示文稿</vt:lpstr>
      <vt:lpstr>PowerPoint 演示文稿</vt:lpstr>
      <vt:lpstr>第二章复习</vt:lpstr>
      <vt:lpstr>PowerPoint 演示文稿</vt:lpstr>
      <vt:lpstr>PowerPoint 演示文稿</vt:lpstr>
      <vt:lpstr>第二章复习</vt:lpstr>
      <vt:lpstr>PowerPoint 演示文稿</vt:lpstr>
      <vt:lpstr>PowerPoint 演示文稿</vt:lpstr>
      <vt:lpstr>PowerPoint 演示文稿</vt:lpstr>
      <vt:lpstr>PowerPoint 演示文稿</vt:lpstr>
      <vt:lpstr>第二章复习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shuping zhang</dc:creator>
  <cp:keywords/>
  <dc:description/>
  <cp:lastModifiedBy>windows7</cp:lastModifiedBy>
  <cp:revision>438</cp:revision>
  <dcterms:created xsi:type="dcterms:W3CDTF">2013-03-11T08:04:07Z</dcterms:created>
  <dcterms:modified xsi:type="dcterms:W3CDTF">2019-09-08T08:49:54Z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