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2"/>
  </p:notesMasterIdLst>
  <p:sldIdLst>
    <p:sldId id="256" r:id="rId2"/>
    <p:sldId id="257" r:id="rId3"/>
    <p:sldId id="258" r:id="rId4"/>
    <p:sldId id="381" r:id="rId5"/>
    <p:sldId id="521" r:id="rId6"/>
    <p:sldId id="261" r:id="rId7"/>
    <p:sldId id="718" r:id="rId8"/>
    <p:sldId id="262" r:id="rId9"/>
    <p:sldId id="720" r:id="rId10"/>
    <p:sldId id="719" r:id="rId11"/>
    <p:sldId id="721" r:id="rId12"/>
    <p:sldId id="722" r:id="rId13"/>
    <p:sldId id="723" r:id="rId14"/>
    <p:sldId id="724" r:id="rId15"/>
    <p:sldId id="717" r:id="rId16"/>
    <p:sldId id="725" r:id="rId17"/>
    <p:sldId id="726" r:id="rId18"/>
    <p:sldId id="522" r:id="rId19"/>
    <p:sldId id="268" r:id="rId20"/>
    <p:sldId id="727" r:id="rId21"/>
    <p:sldId id="302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65" r:id="rId42"/>
    <p:sldId id="616" r:id="rId43"/>
    <p:sldId id="617" r:id="rId44"/>
    <p:sldId id="523" r:id="rId45"/>
    <p:sldId id="321" r:id="rId46"/>
    <p:sldId id="374" r:id="rId47"/>
    <p:sldId id="322" r:id="rId48"/>
    <p:sldId id="457" r:id="rId49"/>
    <p:sldId id="730" r:id="rId50"/>
    <p:sldId id="729" r:id="rId51"/>
    <p:sldId id="380" r:id="rId52"/>
    <p:sldId id="324" r:id="rId53"/>
    <p:sldId id="728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63" r:id="rId67"/>
    <p:sldId id="384" r:id="rId68"/>
    <p:sldId id="714" r:id="rId69"/>
    <p:sldId id="338" r:id="rId70"/>
    <p:sldId id="340" r:id="rId71"/>
    <p:sldId id="341" r:id="rId72"/>
    <p:sldId id="619" r:id="rId73"/>
    <p:sldId id="620" r:id="rId74"/>
    <p:sldId id="385" r:id="rId75"/>
    <p:sldId id="367" r:id="rId76"/>
    <p:sldId id="366" r:id="rId77"/>
    <p:sldId id="731" r:id="rId78"/>
    <p:sldId id="358" r:id="rId79"/>
    <p:sldId id="375" r:id="rId80"/>
    <p:sldId id="733" r:id="rId81"/>
    <p:sldId id="378" r:id="rId82"/>
    <p:sldId id="360" r:id="rId83"/>
    <p:sldId id="734" r:id="rId84"/>
    <p:sldId id="379" r:id="rId85"/>
    <p:sldId id="298" r:id="rId86"/>
    <p:sldId id="735" r:id="rId87"/>
    <p:sldId id="387" r:id="rId88"/>
    <p:sldId id="389" r:id="rId89"/>
    <p:sldId id="390" r:id="rId90"/>
    <p:sldId id="716" r:id="rId9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97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accent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FFFFFF"/>
    <a:srgbClr val="FFF3E1"/>
    <a:srgbClr val="71FF71"/>
    <a:srgbClr val="7193FF"/>
    <a:srgbClr val="57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470" y="-84"/>
      </p:cViewPr>
      <p:guideLst>
        <p:guide orient="horz" pos="2197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5F567298-E320-466F-B5DB-1998E3AC7A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2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A39FFD90-A371-45E8-A565-AB5C1EBBD12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2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xmlns="" id="{9A49DA6D-600F-4608-B29F-7EC89B1F8EA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3E1F379E-BCD1-4E90-9830-5A8C78ECE1B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35D7F45A-CD31-4D52-B179-D2D7673D8F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2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xmlns="" id="{095C55A9-F9AD-4DCD-A066-8159331C3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2" charset="0"/>
                <a:cs typeface="+mn-ea"/>
              </a:defRPr>
            </a:lvl1pPr>
          </a:lstStyle>
          <a:p>
            <a:pPr>
              <a:defRPr/>
            </a:pPr>
            <a:fld id="{467B1C07-F670-40C8-95A4-C4A9DECE665D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970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7B1C07-F670-40C8-95A4-C4A9DECE665D}" type="slidenum">
              <a:rPr lang="zh-CN" altLang="en-US" smtClean="0"/>
              <a:pPr>
                <a:defRPr/>
              </a:pPr>
              <a:t>2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6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FE479A6-B4B9-4B77-A54D-D1D5B32316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D2ADFDA-D734-4484-BCFC-348E0A8A1277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1837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60A292F-6569-4B03-B466-072C2A2EE1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928F41C-5F15-435D-AA99-055411D637E1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9914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D73CE78-F247-4393-B40C-35BAFFFBC6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D969078-6708-4143-9D1A-9FB0BB7810BC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3617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172EBE7-D557-46C0-A997-A9B600C6DE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344773B-9F48-4A80-9BD8-CA23A50BBE32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2932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44B1B32-14D4-4D62-8D48-7B1F67DF9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C15C862-007B-4FE5-90B8-311E4DD2F592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1956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44B495E4-B91B-4AF8-87CD-798436CB1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C2DC26D-532F-4298-A102-C11C333647B6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5002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xmlns="" id="{72699DE9-0557-4E08-A4EB-6601AF8AE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C422F1C-9004-47E2-B776-4CD70698F748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3372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xmlns="" id="{2EAECDF3-06AD-4305-A247-EAB3506A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AABBBE5-3D17-4260-A14E-75CF2106705D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0932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xmlns="" id="{A8AC9080-A1C6-47E8-AD77-1FCB38EF6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2EAACC1-300B-4130-85BD-8EC60C053F3B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9656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0D303749-1D4D-4B0E-AF8F-00D309B72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2691924-6757-4815-94B8-33F51B2B7EAD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4907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6438A2B8-A096-4692-AE0F-7170F72BF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F8D663C-F0D0-46B0-88ED-AF6B794C8D4B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452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2F4F6"/>
            </a:gs>
            <a:gs pos="50000">
              <a:srgbClr val="FFFFFF"/>
            </a:gs>
            <a:gs pos="100000">
              <a:srgbClr val="E2F4F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$(0))1511#199972599949">
            <a:extLst>
              <a:ext uri="{FF2B5EF4-FFF2-40B4-BE49-F238E27FC236}">
                <a16:creationId xmlns:a16="http://schemas.microsoft.com/office/drawing/2014/main" xmlns="" id="{EFD3AA9F-EA33-4CBB-90D9-1D121DF0A16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572000"/>
            <a:ext cx="91297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">
            <a:extLst>
              <a:ext uri="{FF2B5EF4-FFF2-40B4-BE49-F238E27FC236}">
                <a16:creationId xmlns:a16="http://schemas.microsoft.com/office/drawing/2014/main" xmlns="" id="{BA066972-1DBA-484A-B6C3-92DE4EBD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rgbClr val="0066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1200" i="1">
                <a:solidFill>
                  <a:srgbClr val="0066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1200" i="1">
                <a:solidFill>
                  <a:srgbClr val="0066FF"/>
                </a:solidFill>
              </a:rPr>
              <a:t>– Data Structures </a:t>
            </a:r>
            <a:endParaRPr lang="zh-CN" altLang="en-US" sz="1200">
              <a:solidFill>
                <a:srgbClr val="0066FF"/>
              </a:solidFill>
            </a:endParaRPr>
          </a:p>
        </p:txBody>
      </p:sp>
      <p:pic>
        <p:nvPicPr>
          <p:cNvPr id="1028" name="Picture 4" descr="logo-xidian">
            <a:extLst>
              <a:ext uri="{FF2B5EF4-FFF2-40B4-BE49-F238E27FC236}">
                <a16:creationId xmlns:a16="http://schemas.microsoft.com/office/drawing/2014/main" xmlns="" id="{A7969C67-CA0C-47C1-864B-C9B3F0E0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5">
            <a:extLst>
              <a:ext uri="{FF2B5EF4-FFF2-40B4-BE49-F238E27FC236}">
                <a16:creationId xmlns:a16="http://schemas.microsoft.com/office/drawing/2014/main" xmlns="" id="{D1D93189-BCB5-42C0-8A70-515F2DB0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567488"/>
            <a:ext cx="7391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300">
                <a:solidFill>
                  <a:srgbClr val="0066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西安电子科技大学</a:t>
            </a:r>
            <a:r>
              <a:rPr lang="zh-CN" altLang="en-US" sz="1200">
                <a:solidFill>
                  <a:srgbClr val="0066FF"/>
                </a:solidFill>
                <a:latin typeface="Times New Roman" panose="02020603050405020304" pitchFamily="18" charset="0"/>
              </a:rPr>
              <a:t>软件学院</a:t>
            </a:r>
            <a:r>
              <a:rPr lang="zh-CN" altLang="en-US" sz="1200" i="1">
                <a:solidFill>
                  <a:srgbClr val="0066FF"/>
                </a:solidFill>
              </a:rPr>
              <a:t>  - School of Computer Software, Xidian University, China</a:t>
            </a:r>
            <a:r>
              <a:rPr lang="zh-CN" altLang="en-US" sz="1200" i="1">
                <a:solidFill>
                  <a:srgbClr val="0099FF"/>
                </a:solidFill>
              </a:rPr>
              <a:t> </a:t>
            </a:r>
            <a:endParaRPr lang="zh-CN" altLang="en-US" sz="1200">
              <a:solidFill>
                <a:srgbClr val="0099FF"/>
              </a:solidFill>
            </a:endParaRPr>
          </a:p>
        </p:txBody>
      </p:sp>
      <p:sp>
        <p:nvSpPr>
          <p:cNvPr id="1030" name="Rectangle 9">
            <a:extLst>
              <a:ext uri="{FF2B5EF4-FFF2-40B4-BE49-F238E27FC236}">
                <a16:creationId xmlns:a16="http://schemas.microsoft.com/office/drawing/2014/main" xmlns="" id="{AFD9C6F7-A492-4D0D-A836-168033A1F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Times New Roman" panose="02020603050405020304" pitchFamily="18" charset="0"/>
              <a:buNone/>
              <a:defRPr/>
            </a:pPr>
            <a:endParaRPr lang="en-GB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EFC885FB-2E94-4DB3-B584-143FD93C31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3D723C02-7646-49D6-B70B-709A7FA7A3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1033" name="灯片编号占位符 3">
            <a:extLst>
              <a:ext uri="{FF2B5EF4-FFF2-40B4-BE49-F238E27FC236}">
                <a16:creationId xmlns:a16="http://schemas.microsoft.com/office/drawing/2014/main" xmlns="" id="{DC9A3241-6F38-4758-B840-D3D3C7291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6096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0" rIns="92075" bIns="0" anchor="b"/>
          <a:lstStyle>
            <a:lvl2pPr lvl="1" eaLnBrk="1" hangingPunct="1">
              <a:buFont typeface="Arial" panose="020B0604020202020204" pitchFamily="34" charset="0"/>
              <a:buNone/>
              <a:defRPr sz="1400" i="1" noProof="1">
                <a:solidFill>
                  <a:srgbClr val="808080"/>
                </a:solidFill>
                <a:cs typeface="+mn-ea"/>
              </a:defRPr>
            </a:lvl2pPr>
          </a:lstStyle>
          <a:p>
            <a:pPr lvl="1">
              <a:defRPr/>
            </a:pPr>
            <a:fld id="{6D6B5BF3-10E4-485A-8600-35C47A9F4E48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388658AC-9FAC-4BE9-8B4E-D5198891A5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第四章 串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25DF0C2F-5ADF-4149-AD13-A809041D0D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本章内容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4.1 串的定义及基本运算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4.2 串的表示和实现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4.3 串的模式匹配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4.3.1 基本的模式匹配算法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4.3.2 KMP模式匹配算法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4.4 串操作应用举例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CBF70BF-0EE8-4436-BEA5-90BA7E18A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551B6EC4-0A7C-4EEC-BD9C-1BCA4E5113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/>
              <a:t>串的表示和实现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A499FD5A-794D-445B-8F00-6A9248D346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655496" cy="5486400"/>
          </a:xfrm>
        </p:spPr>
        <p:txBody>
          <a:bodyPr/>
          <a:lstStyle/>
          <a:p>
            <a:pPr lvl="1" eaLnBrk="1" hangingPunct="1"/>
            <a:r>
              <a:rPr lang="zh-CN" altLang="en-US" sz="2400" dirty="0"/>
              <a:t>顺序串</a:t>
            </a:r>
            <a:r>
              <a:rPr lang="en-US" altLang="zh-CN" sz="2400" dirty="0"/>
              <a:t>(</a:t>
            </a:r>
            <a:r>
              <a:rPr lang="zh-CN" altLang="en-US" sz="2400" dirty="0"/>
              <a:t>堆分配存储</a:t>
            </a:r>
            <a:r>
              <a:rPr lang="en-US" altLang="zh-CN" sz="2400" dirty="0"/>
              <a:t>)</a:t>
            </a:r>
            <a:r>
              <a:rPr lang="zh-CN" altLang="en-US" sz="2400" dirty="0"/>
              <a:t>的操作实现</a:t>
            </a:r>
          </a:p>
          <a:p>
            <a:pPr lvl="1"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(1) </a:t>
            </a:r>
            <a:r>
              <a:rPr lang="zh-CN" altLang="en-US" sz="2400" dirty="0"/>
              <a:t>串赋值</a:t>
            </a:r>
            <a:r>
              <a:rPr lang="en-US" altLang="zh-CN" sz="2400" dirty="0" err="1"/>
              <a:t>StrAssign</a:t>
            </a:r>
            <a:r>
              <a:rPr lang="en-US" altLang="zh-CN" sz="2400" dirty="0"/>
              <a:t>(&amp;T, chars)</a:t>
            </a:r>
            <a:r>
              <a:rPr lang="zh-CN" altLang="en-US" sz="2400" dirty="0"/>
              <a:t>的</a:t>
            </a:r>
            <a:r>
              <a:rPr lang="en-US" altLang="zh-CN" sz="2400" dirty="0"/>
              <a:t>C</a:t>
            </a:r>
            <a:r>
              <a:rPr lang="zh-CN" altLang="en-US" sz="2400" dirty="0"/>
              <a:t>语言实现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400" dirty="0"/>
              <a:t>	</a:t>
            </a:r>
            <a:r>
              <a:rPr lang="en-US" altLang="zh-CN" sz="2000" dirty="0"/>
              <a:t>Status </a:t>
            </a:r>
            <a:r>
              <a:rPr lang="en-US" altLang="zh-CN" sz="2000" dirty="0" err="1"/>
              <a:t>StrAssign</a:t>
            </a:r>
            <a:r>
              <a:rPr lang="en-US" altLang="zh-CN" sz="2000" dirty="0"/>
              <a:t>(H</a:t>
            </a:r>
            <a:r>
              <a:rPr lang="zh-CN" altLang="en-US" sz="2000" dirty="0"/>
              <a:t>S</a:t>
            </a:r>
            <a:r>
              <a:rPr lang="en-US" altLang="zh-CN" sz="2000" dirty="0" err="1"/>
              <a:t>tring</a:t>
            </a:r>
            <a:r>
              <a:rPr lang="en-US" altLang="zh-CN" sz="2000" dirty="0"/>
              <a:t> &amp;T, char *chars)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{    //</a:t>
            </a:r>
            <a:r>
              <a:rPr lang="zh-CN" altLang="en-US" sz="2000" dirty="0"/>
              <a:t>生成一个其值等于串常量</a:t>
            </a:r>
            <a:r>
              <a:rPr lang="en-US" altLang="zh-CN" sz="2000" dirty="0"/>
              <a:t>chars</a:t>
            </a:r>
            <a:r>
              <a:rPr lang="zh-CN" altLang="en-US" sz="2000" dirty="0"/>
              <a:t>的串</a:t>
            </a:r>
            <a:r>
              <a:rPr lang="en-US" altLang="zh-CN" sz="2000" dirty="0"/>
              <a:t>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if (T.ch)    free(T.ch);         </a:t>
            </a:r>
            <a:r>
              <a:rPr lang="en-US" altLang="zh-CN" sz="1800" dirty="0">
                <a:solidFill>
                  <a:schemeClr val="bg1"/>
                </a:solidFill>
              </a:rPr>
              <a:t>// </a:t>
            </a:r>
            <a:r>
              <a:rPr lang="zh-CN" altLang="en-US" sz="1800" dirty="0">
                <a:solidFill>
                  <a:schemeClr val="bg1"/>
                </a:solidFill>
              </a:rPr>
              <a:t>释放</a:t>
            </a:r>
            <a:r>
              <a:rPr lang="en-US" altLang="zh-CN" sz="1800" dirty="0">
                <a:solidFill>
                  <a:schemeClr val="bg1"/>
                </a:solidFill>
              </a:rPr>
              <a:t>T</a:t>
            </a:r>
            <a:r>
              <a:rPr lang="zh-CN" altLang="en-US" sz="1800" dirty="0">
                <a:solidFill>
                  <a:schemeClr val="bg1"/>
                </a:solidFill>
              </a:rPr>
              <a:t>原有空间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lvl="2" eaLnBrk="1" hangingPunct="1">
              <a:buNone/>
            </a:pPr>
            <a:r>
              <a:rPr lang="en-US" altLang="zh-CN" sz="2000" dirty="0"/>
              <a:t>  for (i = 0, c = chars;  *c;  ++i, ++c) ; </a:t>
            </a:r>
            <a:r>
              <a:rPr lang="en-US" altLang="zh-CN" sz="2000" dirty="0">
                <a:solidFill>
                  <a:schemeClr val="bg1"/>
                </a:solidFill>
              </a:rPr>
              <a:t>// </a:t>
            </a:r>
            <a:r>
              <a:rPr lang="zh-CN" altLang="en-US" sz="2000" dirty="0">
                <a:solidFill>
                  <a:schemeClr val="bg1"/>
                </a:solidFill>
              </a:rPr>
              <a:t>求</a:t>
            </a:r>
            <a:r>
              <a:rPr lang="en-US" altLang="zh-CN" sz="2000" dirty="0">
                <a:solidFill>
                  <a:schemeClr val="bg1"/>
                </a:solidFill>
              </a:rPr>
              <a:t>chars</a:t>
            </a:r>
            <a:r>
              <a:rPr lang="zh-CN" altLang="en-US" sz="2000" dirty="0">
                <a:solidFill>
                  <a:schemeClr val="bg1"/>
                </a:solidFill>
              </a:rPr>
              <a:t>的长度</a:t>
            </a:r>
            <a:r>
              <a:rPr lang="en-US" altLang="zh-CN" sz="2000" dirty="0">
                <a:solidFill>
                  <a:schemeClr val="bg1"/>
                </a:solidFill>
              </a:rPr>
              <a:t>i</a:t>
            </a:r>
            <a:endParaRPr lang="en-US" altLang="zh-CN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if (!i) {T.ch = NULL;  </a:t>
            </a:r>
            <a:r>
              <a:rPr lang="en-US" altLang="zh-CN" sz="2000" dirty="0" err="1"/>
              <a:t>T.length</a:t>
            </a:r>
            <a:r>
              <a:rPr lang="en-US" altLang="zh-CN" sz="2000" dirty="0"/>
              <a:t> = 0;};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else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if (!(T.ch = (char*)</a:t>
            </a:r>
            <a:r>
              <a:rPr lang="en-US" altLang="zh-CN" sz="2000" dirty="0" err="1"/>
              <a:t>malloc</a:t>
            </a:r>
            <a:r>
              <a:rPr lang="en-US" altLang="zh-CN" sz="2000" dirty="0"/>
              <a:t>(i *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(char))))  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exit(OVERFLOW);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T.ch[0..i-1] = chars[0..i-1];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T.length</a:t>
            </a:r>
            <a:r>
              <a:rPr lang="en-US" altLang="zh-CN" sz="2000" dirty="0"/>
              <a:t> = i;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return OK;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B26CD75-EFC4-4785-A2A0-BFFA8E0E7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10</a:t>
            </a:fld>
            <a:endParaRPr lang="zh-CN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xmlns="" id="{D86B2C78-CD54-4C98-B02A-CD5562F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22484"/>
            <a:ext cx="2664296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spcBef>
                <a:spcPts val="0"/>
              </a:spcBef>
              <a:buSzPct val="75000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typedef struct{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   char *ch;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   int  length;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}Hstring;</a:t>
            </a:r>
          </a:p>
        </p:txBody>
      </p:sp>
    </p:spTree>
    <p:extLst>
      <p:ext uri="{BB962C8B-B14F-4D97-AF65-F5344CB8AC3E}">
        <p14:creationId xmlns:p14="http://schemas.microsoft.com/office/powerpoint/2010/main" val="15556977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551B6EC4-0A7C-4EEC-BD9C-1BCA4E5113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/>
              <a:t>串的表示和实现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A499FD5A-794D-445B-8F00-6A9248D346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655496" cy="5486400"/>
          </a:xfrm>
        </p:spPr>
        <p:txBody>
          <a:bodyPr/>
          <a:lstStyle/>
          <a:p>
            <a:pPr lvl="1" eaLnBrk="1" hangingPunct="1"/>
            <a:r>
              <a:rPr lang="zh-CN" altLang="en-US" sz="2400" dirty="0"/>
              <a:t>顺序串</a:t>
            </a:r>
            <a:r>
              <a:rPr lang="en-US" altLang="zh-CN" sz="2400" dirty="0"/>
              <a:t>(</a:t>
            </a:r>
            <a:r>
              <a:rPr lang="zh-CN" altLang="en-US" sz="2400" dirty="0"/>
              <a:t>堆分配存储</a:t>
            </a:r>
            <a:r>
              <a:rPr lang="en-US" altLang="zh-CN" sz="2400" dirty="0"/>
              <a:t>)</a:t>
            </a:r>
            <a:r>
              <a:rPr lang="zh-CN" altLang="en-US" sz="2400" dirty="0"/>
              <a:t>的操作实现</a:t>
            </a:r>
          </a:p>
          <a:p>
            <a:pPr lvl="1"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(2) </a:t>
            </a:r>
            <a:r>
              <a:rPr lang="zh-CN" altLang="en-US" sz="2400" dirty="0"/>
              <a:t>串比较</a:t>
            </a:r>
            <a:r>
              <a:rPr lang="en-US" altLang="zh-CN" sz="2400" dirty="0" err="1"/>
              <a:t>StrCompare</a:t>
            </a:r>
            <a:r>
              <a:rPr lang="en-US" altLang="zh-CN" sz="2400" dirty="0"/>
              <a:t>(S, T)</a:t>
            </a:r>
            <a:r>
              <a:rPr lang="zh-CN" altLang="en-US" sz="2400" dirty="0"/>
              <a:t>的</a:t>
            </a:r>
            <a:r>
              <a:rPr lang="en-US" altLang="zh-CN" sz="2400" dirty="0"/>
              <a:t>C</a:t>
            </a:r>
            <a:r>
              <a:rPr lang="zh-CN" altLang="en-US" sz="2400" dirty="0"/>
              <a:t>语言实现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StrCompare</a:t>
            </a:r>
            <a:r>
              <a:rPr lang="en-US" altLang="zh-CN" sz="2000" dirty="0"/>
              <a:t>(H</a:t>
            </a:r>
            <a:r>
              <a:rPr lang="zh-CN" altLang="en-US" sz="2000" dirty="0"/>
              <a:t>S</a:t>
            </a:r>
            <a:r>
              <a:rPr lang="en-US" altLang="zh-CN" sz="2000" dirty="0" err="1"/>
              <a:t>tring</a:t>
            </a:r>
            <a:r>
              <a:rPr lang="en-US" altLang="zh-CN" sz="2000" dirty="0"/>
              <a:t> S, H</a:t>
            </a:r>
            <a:r>
              <a:rPr lang="zh-CN" altLang="en-US" sz="2000" dirty="0"/>
              <a:t>S</a:t>
            </a:r>
            <a:r>
              <a:rPr lang="en-US" altLang="zh-CN" sz="2000" dirty="0" err="1"/>
              <a:t>tring</a:t>
            </a:r>
            <a:r>
              <a:rPr lang="en-US" altLang="zh-CN" sz="2000" dirty="0"/>
              <a:t> T) </a:t>
            </a:r>
            <a:r>
              <a:rPr lang="en-US" altLang="zh-CN" sz="2000" dirty="0">
                <a:solidFill>
                  <a:schemeClr val="bg1"/>
                </a:solidFill>
              </a:rPr>
              <a:t>// </a:t>
            </a:r>
            <a:r>
              <a:rPr lang="zh-CN" altLang="en-US" sz="2000" dirty="0">
                <a:solidFill>
                  <a:schemeClr val="bg1"/>
                </a:solidFill>
              </a:rPr>
              <a:t>按字典序比较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{    // </a:t>
            </a:r>
            <a:r>
              <a:rPr lang="zh-CN" altLang="en-US" sz="2000" dirty="0"/>
              <a:t>若</a:t>
            </a:r>
            <a:r>
              <a:rPr lang="en-US" altLang="zh-CN" sz="2000" dirty="0"/>
              <a:t>S&gt;T</a:t>
            </a:r>
            <a:r>
              <a:rPr lang="zh-CN" altLang="en-US" sz="2000" dirty="0"/>
              <a:t>，则返回值</a:t>
            </a:r>
            <a:r>
              <a:rPr lang="en-US" altLang="zh-CN" sz="2000" dirty="0"/>
              <a:t>&gt;0</a:t>
            </a:r>
            <a:r>
              <a:rPr lang="zh-CN" altLang="en-US" sz="2000" dirty="0"/>
              <a:t>；若</a:t>
            </a:r>
            <a:r>
              <a:rPr lang="en-US" altLang="zh-CN" sz="2000" dirty="0"/>
              <a:t>S==T</a:t>
            </a:r>
            <a:r>
              <a:rPr lang="zh-CN" altLang="en-US" sz="2000" dirty="0"/>
              <a:t>，则返回值</a:t>
            </a:r>
            <a:r>
              <a:rPr lang="en-US" altLang="zh-CN" sz="2000" dirty="0"/>
              <a:t>==0</a:t>
            </a:r>
            <a:r>
              <a:rPr lang="zh-CN" altLang="en-US" sz="2000" dirty="0"/>
              <a:t>；否则返回值</a:t>
            </a:r>
            <a:r>
              <a:rPr lang="en-US" altLang="zh-CN" sz="2000" dirty="0"/>
              <a:t>&lt;0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for (i = 0;  i &lt; </a:t>
            </a:r>
            <a:r>
              <a:rPr lang="en-US" altLang="zh-CN" sz="2000" dirty="0" err="1"/>
              <a:t>S.length</a:t>
            </a:r>
            <a:r>
              <a:rPr lang="en-US" altLang="zh-CN" sz="2000" dirty="0"/>
              <a:t> &amp;&amp; i &lt; </a:t>
            </a:r>
            <a:r>
              <a:rPr lang="en-US" altLang="zh-CN" sz="2000" dirty="0" err="1"/>
              <a:t>T.length</a:t>
            </a:r>
            <a:r>
              <a:rPr lang="en-US" altLang="zh-CN" sz="2000" dirty="0"/>
              <a:t>;  ++i)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if (S.ch[i] != T.ch[i])  {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    return S.ch[i] – T.ch[i];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}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return </a:t>
            </a:r>
            <a:r>
              <a:rPr lang="en-US" altLang="zh-CN" sz="2000" dirty="0" err="1"/>
              <a:t>S.length</a:t>
            </a:r>
            <a:r>
              <a:rPr lang="en-US" altLang="zh-CN" sz="2000" dirty="0"/>
              <a:t> – </a:t>
            </a:r>
            <a:r>
              <a:rPr lang="en-US" altLang="zh-CN" sz="2000" dirty="0" err="1"/>
              <a:t>T.length</a:t>
            </a:r>
            <a:r>
              <a:rPr lang="en-US" altLang="zh-CN" sz="2000" dirty="0"/>
              <a:t>;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B26CD75-EFC4-4785-A2A0-BFFA8E0E7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11</a:t>
            </a:fld>
            <a:endParaRPr lang="zh-CN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xmlns="" id="{D86B2C78-CD54-4C98-B02A-CD5562F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22484"/>
            <a:ext cx="2664296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spcBef>
                <a:spcPts val="0"/>
              </a:spcBef>
              <a:buSzPct val="75000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typedef struct{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   char *ch;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   int  length;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}Hstring;</a:t>
            </a:r>
          </a:p>
        </p:txBody>
      </p:sp>
    </p:spTree>
    <p:extLst>
      <p:ext uri="{BB962C8B-B14F-4D97-AF65-F5344CB8AC3E}">
        <p14:creationId xmlns:p14="http://schemas.microsoft.com/office/powerpoint/2010/main" val="10631058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551B6EC4-0A7C-4EEC-BD9C-1BCA4E5113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/>
              <a:t>串的表示和实现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A499FD5A-794D-445B-8F00-6A9248D346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655496" cy="5486400"/>
          </a:xfrm>
        </p:spPr>
        <p:txBody>
          <a:bodyPr/>
          <a:lstStyle/>
          <a:p>
            <a:pPr lvl="1" eaLnBrk="1" hangingPunct="1"/>
            <a:r>
              <a:rPr lang="zh-CN" altLang="en-US" sz="2400" dirty="0"/>
              <a:t>顺序串</a:t>
            </a:r>
            <a:r>
              <a:rPr lang="en-US" altLang="zh-CN" sz="2400" dirty="0"/>
              <a:t>(</a:t>
            </a:r>
            <a:r>
              <a:rPr lang="zh-CN" altLang="en-US" sz="2400" dirty="0"/>
              <a:t>堆分配存储</a:t>
            </a:r>
            <a:r>
              <a:rPr lang="en-US" altLang="zh-CN" sz="2400" dirty="0"/>
              <a:t>)</a:t>
            </a:r>
            <a:r>
              <a:rPr lang="zh-CN" altLang="en-US" sz="2400" dirty="0"/>
              <a:t>的操作实现</a:t>
            </a:r>
          </a:p>
          <a:p>
            <a:pPr lvl="1"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(3) </a:t>
            </a:r>
            <a:r>
              <a:rPr lang="zh-CN" altLang="en-US" sz="2400" dirty="0"/>
              <a:t>串连接</a:t>
            </a:r>
            <a:r>
              <a:rPr lang="en-US" altLang="zh-CN" sz="2400" dirty="0" err="1"/>
              <a:t>Concat</a:t>
            </a:r>
            <a:r>
              <a:rPr lang="en-US" altLang="zh-CN" sz="2400" dirty="0"/>
              <a:t>(T, S1, S2)</a:t>
            </a:r>
            <a:r>
              <a:rPr lang="zh-CN" altLang="en-US" sz="2400" dirty="0"/>
              <a:t>的</a:t>
            </a:r>
            <a:r>
              <a:rPr lang="en-US" altLang="zh-CN" sz="2400" dirty="0"/>
              <a:t>C</a:t>
            </a:r>
            <a:r>
              <a:rPr lang="zh-CN" altLang="en-US" sz="2400" dirty="0"/>
              <a:t>语言实现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000" dirty="0"/>
              <a:t> Status </a:t>
            </a:r>
            <a:r>
              <a:rPr lang="en-US" altLang="zh-CN" sz="2000" dirty="0" err="1"/>
              <a:t>Concat</a:t>
            </a:r>
            <a:r>
              <a:rPr lang="en-US" altLang="zh-CN" sz="2000" dirty="0"/>
              <a:t> (H</a:t>
            </a:r>
            <a:r>
              <a:rPr lang="zh-CN" altLang="en-US" sz="2000" dirty="0"/>
              <a:t>S</a:t>
            </a:r>
            <a:r>
              <a:rPr lang="en-US" altLang="zh-CN" sz="2000" dirty="0" err="1"/>
              <a:t>tring</a:t>
            </a:r>
            <a:r>
              <a:rPr lang="en-US" altLang="zh-CN" sz="2000" dirty="0"/>
              <a:t> &amp;T, H</a:t>
            </a:r>
            <a:r>
              <a:rPr lang="zh-CN" altLang="en-US" sz="2000" dirty="0"/>
              <a:t>S</a:t>
            </a:r>
            <a:r>
              <a:rPr lang="en-US" altLang="zh-CN" sz="2000" dirty="0" err="1"/>
              <a:t>tring</a:t>
            </a:r>
            <a:r>
              <a:rPr lang="en-US" altLang="zh-CN" sz="2000" dirty="0"/>
              <a:t> S1, </a:t>
            </a:r>
            <a:r>
              <a:rPr lang="en-US" altLang="zh-CN" sz="2000" dirty="0" err="1"/>
              <a:t>HString</a:t>
            </a:r>
            <a:r>
              <a:rPr lang="en-US" altLang="zh-CN" sz="2000" dirty="0"/>
              <a:t> S2)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{    // </a:t>
            </a:r>
            <a:r>
              <a:rPr lang="zh-CN" altLang="en-US" sz="2000" dirty="0"/>
              <a:t>用</a:t>
            </a:r>
            <a:r>
              <a:rPr lang="en-US" altLang="zh-CN" sz="2000" dirty="0"/>
              <a:t>T</a:t>
            </a:r>
            <a:r>
              <a:rPr lang="zh-CN" altLang="en-US" sz="2000" dirty="0"/>
              <a:t>返回由</a:t>
            </a:r>
            <a:r>
              <a:rPr lang="en-US" altLang="zh-CN" sz="2000" dirty="0"/>
              <a:t>S1</a:t>
            </a:r>
            <a:r>
              <a:rPr lang="zh-CN" altLang="en-US" sz="2000" dirty="0"/>
              <a:t>和</a:t>
            </a:r>
            <a:r>
              <a:rPr lang="en-US" altLang="zh-CN" sz="2000" dirty="0"/>
              <a:t>S2</a:t>
            </a:r>
            <a:r>
              <a:rPr lang="zh-CN" altLang="en-US" sz="2000" dirty="0"/>
              <a:t>联接而成的新串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     if (T.ch)    free(T.ch);         </a:t>
            </a:r>
            <a:r>
              <a:rPr lang="en-US" altLang="zh-CN" sz="1800" dirty="0">
                <a:solidFill>
                  <a:schemeClr val="bg1"/>
                </a:solidFill>
              </a:rPr>
              <a:t>// </a:t>
            </a:r>
            <a:r>
              <a:rPr lang="zh-CN" altLang="en-US" sz="1800" dirty="0">
                <a:solidFill>
                  <a:schemeClr val="bg1"/>
                </a:solidFill>
              </a:rPr>
              <a:t>释放</a:t>
            </a:r>
            <a:r>
              <a:rPr lang="en-US" altLang="zh-CN" sz="1800" dirty="0">
                <a:solidFill>
                  <a:schemeClr val="bg1"/>
                </a:solidFill>
              </a:rPr>
              <a:t>T</a:t>
            </a:r>
            <a:r>
              <a:rPr lang="zh-CN" altLang="en-US" sz="1800" dirty="0">
                <a:solidFill>
                  <a:schemeClr val="bg1"/>
                </a:solidFill>
              </a:rPr>
              <a:t>原有空间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lvl="2" eaLnBrk="1" hangingPunct="1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</a:t>
            </a:r>
            <a:r>
              <a:rPr lang="en-US" altLang="zh-CN" sz="2000" dirty="0"/>
              <a:t>if (!(T.ch = (char*)</a:t>
            </a:r>
            <a:r>
              <a:rPr lang="en-US" altLang="zh-CN" sz="2000" dirty="0" err="1"/>
              <a:t>malloc</a:t>
            </a:r>
            <a:r>
              <a:rPr lang="en-US" altLang="zh-CN" sz="2000" dirty="0"/>
              <a:t>((S1.length+S2.length) *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(char))))   </a:t>
            </a:r>
          </a:p>
          <a:p>
            <a:pPr lvl="2" eaLnBrk="1" hangingPunct="1">
              <a:buNone/>
            </a:pPr>
            <a:r>
              <a:rPr lang="en-US" altLang="zh-CN" sz="2000" dirty="0"/>
              <a:t>           exit(OVERFLOW);</a:t>
            </a:r>
          </a:p>
          <a:p>
            <a:pPr lvl="2" eaLnBrk="1" hangingPunct="1">
              <a:buNone/>
            </a:pPr>
            <a:r>
              <a:rPr lang="en-US" altLang="zh-CN" sz="2000" dirty="0"/>
              <a:t>   T.ch[0..S1.length-1] = S1.ch[0..S1.lengh-1];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T.length</a:t>
            </a:r>
            <a:r>
              <a:rPr lang="en-US" altLang="zh-CN" sz="2000" dirty="0"/>
              <a:t> = S1.length + S2.length;</a:t>
            </a:r>
          </a:p>
          <a:p>
            <a:pPr lvl="2" eaLnBrk="1" hangingPunct="1">
              <a:buNone/>
            </a:pPr>
            <a:r>
              <a:rPr lang="en-US" altLang="zh-CN" sz="2000" dirty="0"/>
              <a:t>   T.ch[S1.length..T.length-1] = S2.ch[0..S2.lengh-1];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return OK;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B26CD75-EFC4-4785-A2A0-BFFA8E0E7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12</a:t>
            </a:fld>
            <a:endParaRPr lang="zh-CN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xmlns="" id="{D86B2C78-CD54-4C98-B02A-CD5562F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22484"/>
            <a:ext cx="2664296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spcBef>
                <a:spcPts val="0"/>
              </a:spcBef>
              <a:buSzPct val="75000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typedef struct{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   char *ch;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   int  length;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}Hstring;</a:t>
            </a:r>
          </a:p>
        </p:txBody>
      </p:sp>
    </p:spTree>
    <p:extLst>
      <p:ext uri="{BB962C8B-B14F-4D97-AF65-F5344CB8AC3E}">
        <p14:creationId xmlns:p14="http://schemas.microsoft.com/office/powerpoint/2010/main" val="2095415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551B6EC4-0A7C-4EEC-BD9C-1BCA4E5113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/>
              <a:t>串的表示和实现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A499FD5A-794D-445B-8F00-6A9248D346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655496" cy="5486400"/>
          </a:xfrm>
        </p:spPr>
        <p:txBody>
          <a:bodyPr/>
          <a:lstStyle/>
          <a:p>
            <a:pPr lvl="1" eaLnBrk="1" hangingPunct="1"/>
            <a:r>
              <a:rPr lang="zh-CN" altLang="en-US" sz="2400" dirty="0"/>
              <a:t>顺序串</a:t>
            </a:r>
            <a:r>
              <a:rPr lang="en-US" altLang="zh-CN" sz="2400" dirty="0"/>
              <a:t>(</a:t>
            </a:r>
            <a:r>
              <a:rPr lang="zh-CN" altLang="en-US" sz="2400" dirty="0"/>
              <a:t>堆分配存储</a:t>
            </a:r>
            <a:r>
              <a:rPr lang="en-US" altLang="zh-CN" sz="2400" dirty="0"/>
              <a:t>)</a:t>
            </a:r>
            <a:r>
              <a:rPr lang="zh-CN" altLang="en-US" sz="2400" dirty="0"/>
              <a:t>的操作实现</a:t>
            </a:r>
          </a:p>
          <a:p>
            <a:pPr lvl="1"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(4) </a:t>
            </a:r>
            <a:r>
              <a:rPr lang="zh-CN" altLang="en-US" sz="2400" dirty="0"/>
              <a:t>求子串</a:t>
            </a:r>
            <a:r>
              <a:rPr lang="en-US" altLang="zh-CN" sz="2400" dirty="0" err="1"/>
              <a:t>SubString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Sub,S,pos,len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en-US" altLang="zh-CN" sz="2400" dirty="0"/>
              <a:t>C</a:t>
            </a:r>
            <a:r>
              <a:rPr lang="zh-CN" altLang="en-US" sz="2400" dirty="0"/>
              <a:t>语言实现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000" dirty="0"/>
              <a:t> Status </a:t>
            </a:r>
            <a:r>
              <a:rPr lang="en-US" altLang="zh-CN" sz="2000" dirty="0" err="1"/>
              <a:t>SubString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HString</a:t>
            </a:r>
            <a:r>
              <a:rPr lang="en-US" altLang="zh-CN" sz="2000" dirty="0"/>
              <a:t> &amp;Sub, </a:t>
            </a:r>
            <a:r>
              <a:rPr lang="en-US" altLang="zh-CN" sz="2000" dirty="0" err="1"/>
              <a:t>HString</a:t>
            </a:r>
            <a:r>
              <a:rPr lang="en-US" altLang="zh-CN" sz="2000" dirty="0"/>
              <a:t> 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{    //</a:t>
            </a:r>
            <a:r>
              <a:rPr lang="zh-CN" altLang="en-US" sz="2000" dirty="0"/>
              <a:t>求串</a:t>
            </a:r>
            <a:r>
              <a:rPr lang="en-US" altLang="zh-CN" sz="2000" dirty="0"/>
              <a:t>S</a:t>
            </a:r>
            <a:r>
              <a:rPr lang="zh-CN" altLang="en-US" sz="2000" dirty="0"/>
              <a:t>从第</a:t>
            </a:r>
            <a:r>
              <a:rPr lang="en-US" altLang="zh-CN" sz="2000" dirty="0" err="1"/>
              <a:t>pos</a:t>
            </a:r>
            <a:r>
              <a:rPr lang="zh-CN" altLang="en-US" sz="2000" dirty="0"/>
              <a:t>个字符起长度为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的子串</a:t>
            </a:r>
            <a:r>
              <a:rPr lang="en-US" altLang="zh-CN" sz="2000" dirty="0"/>
              <a:t>Sub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zh-CN" altLang="en-US" dirty="0"/>
              <a:t>	    if (pos&lt;1 || pos&gt;</a:t>
            </a:r>
            <a:r>
              <a:rPr lang="en-US" altLang="zh-CN" dirty="0"/>
              <a:t>S</a:t>
            </a:r>
            <a:r>
              <a:rPr lang="zh-CN" altLang="en-US" dirty="0"/>
              <a:t>.length || len&lt;0 || len&gt;</a:t>
            </a:r>
            <a:r>
              <a:rPr lang="en-US" altLang="zh-CN" dirty="0"/>
              <a:t>S</a:t>
            </a:r>
            <a:r>
              <a:rPr lang="zh-CN" altLang="en-US" dirty="0"/>
              <a:t>.length-pos+1)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zh-CN" altLang="en-US" dirty="0"/>
              <a:t>		    return ERROR;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bg1"/>
                </a:solidFill>
              </a:rPr>
              <a:t>       </a:t>
            </a:r>
            <a:r>
              <a:rPr lang="zh-CN" altLang="en-US" dirty="0"/>
              <a:t>if (</a:t>
            </a:r>
            <a:r>
              <a:rPr lang="en-US" altLang="zh-CN" dirty="0"/>
              <a:t>S</a:t>
            </a:r>
            <a:r>
              <a:rPr lang="zh-CN" altLang="en-US" dirty="0"/>
              <a:t>ub.ch)    free(</a:t>
            </a:r>
            <a:r>
              <a:rPr lang="en-US" altLang="zh-CN" dirty="0"/>
              <a:t>S</a:t>
            </a:r>
            <a:r>
              <a:rPr lang="zh-CN" altLang="en-US" dirty="0"/>
              <a:t>ub.ch);  </a:t>
            </a:r>
            <a:r>
              <a:rPr lang="en-US" altLang="zh-CN" dirty="0">
                <a:solidFill>
                  <a:schemeClr val="bg1"/>
                </a:solidFill>
              </a:rPr>
              <a:t>// </a:t>
            </a:r>
            <a:r>
              <a:rPr lang="zh-CN" altLang="en-US" dirty="0">
                <a:solidFill>
                  <a:schemeClr val="bg1"/>
                </a:solidFill>
              </a:rPr>
              <a:t>释放旧空间，后边重新分配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zh-CN" altLang="en-US" dirty="0"/>
              <a:t>       if (!len) { </a:t>
            </a:r>
            <a:r>
              <a:rPr lang="en-US" altLang="zh-CN" dirty="0"/>
              <a:t>S</a:t>
            </a:r>
            <a:r>
              <a:rPr lang="zh-CN" altLang="en-US" dirty="0"/>
              <a:t>ub.ch = NULL; </a:t>
            </a:r>
            <a:r>
              <a:rPr lang="en-US" altLang="zh-CN" dirty="0"/>
              <a:t>S</a:t>
            </a:r>
            <a:r>
              <a:rPr lang="zh-CN" altLang="en-US" dirty="0"/>
              <a:t>ub.length = 0; }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zh-CN" altLang="en-US" dirty="0"/>
              <a:t> 	    else{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zh-CN" altLang="en-US" dirty="0"/>
              <a:t>		    </a:t>
            </a:r>
            <a:r>
              <a:rPr lang="en-US" altLang="zh-CN" dirty="0"/>
              <a:t>S</a:t>
            </a:r>
            <a:r>
              <a:rPr lang="zh-CN" altLang="en-US" dirty="0"/>
              <a:t>ub.ch = (char *)malloc(len*sizeof(char));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zh-CN" altLang="en-US" dirty="0"/>
              <a:t>		    </a:t>
            </a:r>
            <a:r>
              <a:rPr lang="en-US" altLang="zh-CN" dirty="0"/>
              <a:t>S</a:t>
            </a:r>
            <a:r>
              <a:rPr lang="zh-CN" altLang="en-US" dirty="0"/>
              <a:t>ub.ch[0..len - 1] = </a:t>
            </a:r>
            <a:r>
              <a:rPr lang="en-US" altLang="zh-CN" dirty="0"/>
              <a:t>S.ch</a:t>
            </a:r>
            <a:r>
              <a:rPr lang="zh-CN" altLang="en-US" dirty="0"/>
              <a:t>[pos-1..pos + len-2];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zh-CN" altLang="en-US" dirty="0"/>
              <a:t>		    </a:t>
            </a:r>
            <a:r>
              <a:rPr lang="en-US" altLang="zh-CN" dirty="0"/>
              <a:t>Sub.</a:t>
            </a:r>
            <a:r>
              <a:rPr lang="zh-CN" altLang="en-US" dirty="0"/>
              <a:t>length = len; </a:t>
            </a:r>
            <a:r>
              <a:rPr lang="en-US" altLang="zh-CN" sz="1800" dirty="0">
                <a:solidFill>
                  <a:schemeClr val="bg1"/>
                </a:solidFill>
              </a:rPr>
              <a:t>// </a:t>
            </a:r>
            <a:r>
              <a:rPr lang="en-US" altLang="zh-CN" sz="1800" dirty="0" err="1">
                <a:solidFill>
                  <a:schemeClr val="bg1"/>
                </a:solidFill>
              </a:rPr>
              <a:t>pos</a:t>
            </a:r>
            <a:r>
              <a:rPr lang="zh-CN" altLang="en-US" sz="1800" dirty="0">
                <a:solidFill>
                  <a:schemeClr val="bg1"/>
                </a:solidFill>
              </a:rPr>
              <a:t>是逻辑上的位置，数组下标从</a:t>
            </a: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r>
              <a:rPr lang="zh-CN" altLang="en-US" sz="1800" dirty="0">
                <a:solidFill>
                  <a:schemeClr val="bg1"/>
                </a:solidFill>
              </a:rPr>
              <a:t>开始</a:t>
            </a:r>
            <a:endParaRPr lang="zh-CN" altLang="en-US" sz="18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zh-CN" altLang="en-US" dirty="0"/>
              <a:t>        }        </a:t>
            </a: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sz="2200" dirty="0"/>
              <a:t> return OK;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B26CD75-EFC4-4785-A2A0-BFFA8E0E7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13</a:t>
            </a:fld>
            <a:endParaRPr lang="zh-CN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xmlns="" id="{D86B2C78-CD54-4C98-B02A-CD5562F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22484"/>
            <a:ext cx="2664296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spcBef>
                <a:spcPts val="0"/>
              </a:spcBef>
              <a:buSzPct val="75000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typedef struct{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   char *ch;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   int  length;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}Hstring;</a:t>
            </a:r>
          </a:p>
        </p:txBody>
      </p:sp>
    </p:spTree>
    <p:extLst>
      <p:ext uri="{BB962C8B-B14F-4D97-AF65-F5344CB8AC3E}">
        <p14:creationId xmlns:p14="http://schemas.microsoft.com/office/powerpoint/2010/main" val="3858461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551B6EC4-0A7C-4EEC-BD9C-1BCA4E5113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/>
              <a:t>串的表示和实现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A499FD5A-794D-445B-8F00-6A9248D346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655496" cy="5486400"/>
          </a:xfrm>
        </p:spPr>
        <p:txBody>
          <a:bodyPr/>
          <a:lstStyle/>
          <a:p>
            <a:pPr lvl="1" eaLnBrk="1" hangingPunct="1"/>
            <a:r>
              <a:rPr lang="zh-CN" altLang="en-US" sz="2400" dirty="0"/>
              <a:t>顺序串</a:t>
            </a:r>
            <a:r>
              <a:rPr lang="en-US" altLang="zh-CN" sz="2400" dirty="0"/>
              <a:t>(</a:t>
            </a:r>
            <a:r>
              <a:rPr lang="zh-CN" altLang="en-US" sz="2400" dirty="0"/>
              <a:t>堆分配存储</a:t>
            </a:r>
            <a:r>
              <a:rPr lang="en-US" altLang="zh-CN" sz="2400" dirty="0"/>
              <a:t>)</a:t>
            </a:r>
            <a:r>
              <a:rPr lang="zh-CN" altLang="en-US" sz="2400" dirty="0"/>
              <a:t>的操作实现</a:t>
            </a:r>
          </a:p>
          <a:p>
            <a:pPr lvl="1"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(5) </a:t>
            </a:r>
            <a:r>
              <a:rPr lang="zh-CN" altLang="en-US" sz="2400" dirty="0"/>
              <a:t>插入串</a:t>
            </a:r>
            <a:r>
              <a:rPr lang="en-US" altLang="zh-CN" sz="2400" dirty="0" err="1"/>
              <a:t>StrInsert</a:t>
            </a:r>
            <a:r>
              <a:rPr lang="en-US" altLang="zh-CN" sz="2400" dirty="0"/>
              <a:t>(S, 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, T)</a:t>
            </a:r>
            <a:r>
              <a:rPr lang="zh-CN" altLang="en-US" sz="2400" dirty="0"/>
              <a:t>的</a:t>
            </a:r>
            <a:r>
              <a:rPr lang="en-US" altLang="zh-CN" sz="2400" dirty="0"/>
              <a:t>C</a:t>
            </a:r>
            <a:r>
              <a:rPr lang="zh-CN" altLang="en-US" sz="2400" dirty="0"/>
              <a:t>语言实现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000" dirty="0"/>
              <a:t> Status </a:t>
            </a:r>
            <a:r>
              <a:rPr lang="en-US" altLang="zh-CN" sz="2000" dirty="0" err="1"/>
              <a:t>StrInsert</a:t>
            </a:r>
            <a:r>
              <a:rPr lang="en-US" altLang="zh-CN" sz="2000" dirty="0"/>
              <a:t>(H</a:t>
            </a:r>
            <a:r>
              <a:rPr lang="zh-CN" altLang="en-US" sz="2000" dirty="0"/>
              <a:t>S</a:t>
            </a:r>
            <a:r>
              <a:rPr lang="en-US" altLang="zh-CN" sz="2000" dirty="0" err="1"/>
              <a:t>tring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HString</a:t>
            </a:r>
            <a:r>
              <a:rPr lang="en-US" altLang="zh-CN" sz="2000" dirty="0"/>
              <a:t> T)</a:t>
            </a:r>
          </a:p>
          <a:p>
            <a:pPr lvl="1" eaLnBrk="1" hangingPunct="1">
              <a:lnSpc>
                <a:spcPts val="2400"/>
              </a:lnSpc>
              <a:buNone/>
            </a:pPr>
            <a:r>
              <a:rPr lang="en-US" altLang="zh-CN" sz="2000" dirty="0"/>
              <a:t>    {    // </a:t>
            </a:r>
            <a:r>
              <a:rPr lang="zh-CN" altLang="en-US" sz="2000" dirty="0"/>
              <a:t>在串</a:t>
            </a:r>
            <a:r>
              <a:rPr lang="en-US" altLang="zh-CN" sz="2000" dirty="0"/>
              <a:t>S</a:t>
            </a:r>
            <a:r>
              <a:rPr lang="zh-CN" altLang="en-US" sz="2000" dirty="0"/>
              <a:t>的第</a:t>
            </a:r>
            <a:r>
              <a:rPr lang="en-US" altLang="zh-CN" sz="2000" dirty="0" err="1"/>
              <a:t>pos</a:t>
            </a:r>
            <a:r>
              <a:rPr lang="zh-CN" altLang="en-US" sz="2000" dirty="0"/>
              <a:t>个字符之前插入串</a:t>
            </a:r>
            <a:r>
              <a:rPr lang="en-US" altLang="zh-CN" sz="2000" dirty="0"/>
              <a:t>T</a:t>
            </a:r>
          </a:p>
          <a:p>
            <a:pPr lvl="1" eaLnBrk="1" hangingPunct="1">
              <a:lnSpc>
                <a:spcPts val="2400"/>
              </a:lnSpc>
              <a:buNone/>
            </a:pPr>
            <a:r>
              <a:rPr lang="en-US" altLang="zh-CN" sz="2000" dirty="0"/>
              <a:t>         if (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&lt;1 || 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&gt;S.length+1)  return ERROR;  // </a:t>
            </a:r>
            <a:r>
              <a:rPr lang="zh-CN" altLang="en-US" sz="2000" dirty="0"/>
              <a:t>检测</a:t>
            </a:r>
            <a:r>
              <a:rPr lang="en-US" altLang="zh-CN" sz="2000" dirty="0" err="1"/>
              <a:t>pos</a:t>
            </a:r>
            <a:r>
              <a:rPr lang="zh-CN" altLang="en-US" sz="2000" dirty="0"/>
              <a:t>是否合法</a:t>
            </a:r>
            <a:endParaRPr lang="en-US" altLang="zh-CN" sz="2000" dirty="0"/>
          </a:p>
          <a:p>
            <a:pPr lvl="1" eaLnBrk="1" hangingPunct="1">
              <a:lnSpc>
                <a:spcPts val="2400"/>
              </a:lnSpc>
              <a:buNone/>
            </a:pPr>
            <a:r>
              <a:rPr lang="en-US" altLang="zh-CN" sz="2000" dirty="0"/>
              <a:t>         if (</a:t>
            </a:r>
            <a:r>
              <a:rPr lang="en-US" altLang="zh-CN" sz="2000" dirty="0" err="1"/>
              <a:t>T.length</a:t>
            </a:r>
            <a:r>
              <a:rPr lang="en-US" altLang="zh-CN" sz="2000" dirty="0"/>
              <a:t>) {   // T</a:t>
            </a:r>
            <a:r>
              <a:rPr lang="zh-CN" altLang="en-US" sz="2000" dirty="0"/>
              <a:t>不为空   </a:t>
            </a:r>
            <a:endParaRPr lang="en-US" altLang="zh-CN" sz="2000" dirty="0"/>
          </a:p>
          <a:p>
            <a:pPr lvl="2" eaLnBrk="1" hangingPunct="1">
              <a:lnSpc>
                <a:spcPts val="24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000" dirty="0"/>
              <a:t>if (!(S.ch = </a:t>
            </a:r>
            <a:r>
              <a:rPr lang="en-US" altLang="zh-CN" sz="1800" dirty="0"/>
              <a:t>(char*)</a:t>
            </a:r>
            <a:r>
              <a:rPr lang="en-US" altLang="zh-CN" sz="1800" dirty="0" err="1"/>
              <a:t>realloc</a:t>
            </a:r>
            <a:r>
              <a:rPr lang="en-US" altLang="zh-CN" sz="1800" dirty="0"/>
              <a:t>((S.ch, (</a:t>
            </a:r>
            <a:r>
              <a:rPr lang="en-US" altLang="zh-CN" sz="1800" dirty="0" err="1"/>
              <a:t>S.length+T.length</a:t>
            </a:r>
            <a:r>
              <a:rPr lang="en-US" altLang="zh-CN" sz="1800" dirty="0"/>
              <a:t>)*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(char)))</a:t>
            </a:r>
            <a:r>
              <a:rPr lang="en-US" altLang="zh-CN" sz="2000" dirty="0"/>
              <a:t>)   </a:t>
            </a:r>
          </a:p>
          <a:p>
            <a:pPr lvl="2" eaLnBrk="1" hangingPunct="1">
              <a:lnSpc>
                <a:spcPts val="2400"/>
              </a:lnSpc>
              <a:buNone/>
            </a:pPr>
            <a:r>
              <a:rPr lang="en-US" altLang="zh-CN" sz="2400" dirty="0"/>
              <a:t>               </a:t>
            </a:r>
            <a:r>
              <a:rPr lang="en-US" altLang="zh-CN" sz="2000" dirty="0"/>
              <a:t>exit(OVERFLOW);  </a:t>
            </a:r>
          </a:p>
          <a:p>
            <a:pPr lvl="2" eaLnBrk="1" hangingPunct="1">
              <a:lnSpc>
                <a:spcPts val="2400"/>
              </a:lnSpc>
              <a:buNone/>
            </a:pPr>
            <a:r>
              <a:rPr lang="en-US" altLang="zh-CN" sz="2000" dirty="0"/>
              <a:t>          for (i = </a:t>
            </a:r>
            <a:r>
              <a:rPr lang="en-US" altLang="zh-CN" sz="2000" dirty="0" err="1"/>
              <a:t>S.length</a:t>
            </a:r>
            <a:r>
              <a:rPr lang="en-US" altLang="zh-CN" sz="2000" dirty="0"/>
              <a:t> – 1; i &gt;= 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 – 1; --i)  // </a:t>
            </a:r>
            <a:r>
              <a:rPr lang="zh-CN" altLang="en-US" sz="2000" dirty="0"/>
              <a:t>为插入</a:t>
            </a:r>
            <a:r>
              <a:rPr lang="en-US" altLang="zh-CN" sz="2000" dirty="0"/>
              <a:t>T</a:t>
            </a:r>
            <a:r>
              <a:rPr lang="zh-CN" altLang="en-US" sz="2000" dirty="0"/>
              <a:t>腾出位置</a:t>
            </a:r>
            <a:endParaRPr lang="en-US" altLang="zh-CN" sz="2000" dirty="0"/>
          </a:p>
          <a:p>
            <a:pPr lvl="2" eaLnBrk="1" hangingPunct="1">
              <a:lnSpc>
                <a:spcPts val="2400"/>
              </a:lnSpc>
              <a:buNone/>
            </a:pPr>
            <a:r>
              <a:rPr lang="en-US" altLang="zh-CN" sz="2000" dirty="0"/>
              <a:t>                  S.ch[</a:t>
            </a:r>
            <a:r>
              <a:rPr lang="en-US" altLang="zh-CN" sz="2000" dirty="0" err="1"/>
              <a:t>i+T.length</a:t>
            </a:r>
            <a:r>
              <a:rPr lang="en-US" altLang="zh-CN" sz="2000" dirty="0"/>
              <a:t>] = S.ch[i];</a:t>
            </a:r>
          </a:p>
          <a:p>
            <a:pPr lvl="2" eaLnBrk="1" hangingPunct="1">
              <a:lnSpc>
                <a:spcPts val="2400"/>
              </a:lnSpc>
              <a:buNone/>
            </a:pPr>
            <a:r>
              <a:rPr lang="en-US" altLang="zh-CN" sz="2000" dirty="0"/>
              <a:t>          S.ch[pos-1..pos+T.length-2] = T.ch[0..T.length-1];  // </a:t>
            </a:r>
            <a:r>
              <a:rPr lang="zh-CN" altLang="en-US" sz="2000" dirty="0"/>
              <a:t>插入</a:t>
            </a:r>
            <a:r>
              <a:rPr lang="en-US" altLang="zh-CN" sz="2000" dirty="0"/>
              <a:t>T</a:t>
            </a:r>
          </a:p>
          <a:p>
            <a:pPr lvl="2" eaLnBrk="1" hangingPunct="1">
              <a:lnSpc>
                <a:spcPts val="2400"/>
              </a:lnSpc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S.length</a:t>
            </a:r>
            <a:r>
              <a:rPr lang="en-US" altLang="zh-CN" sz="2000" dirty="0"/>
              <a:t> += </a:t>
            </a:r>
            <a:r>
              <a:rPr lang="en-US" altLang="zh-CN" sz="2000" dirty="0" err="1"/>
              <a:t>T.length</a:t>
            </a:r>
            <a:r>
              <a:rPr lang="en-US" altLang="zh-CN" sz="2000" dirty="0"/>
              <a:t>;</a:t>
            </a:r>
            <a:endParaRPr lang="en-US" altLang="zh-CN" sz="2400" dirty="0"/>
          </a:p>
          <a:p>
            <a:pPr lvl="1" eaLnBrk="1" hangingPunct="1">
              <a:lnSpc>
                <a:spcPts val="2400"/>
              </a:lnSpc>
              <a:buNone/>
            </a:pPr>
            <a:r>
              <a:rPr lang="en-US" altLang="zh-CN" sz="2000" dirty="0"/>
              <a:t>         }</a:t>
            </a:r>
          </a:p>
          <a:p>
            <a:pPr lvl="1" eaLnBrk="1" hangingPunct="1">
              <a:lnSpc>
                <a:spcPts val="2400"/>
              </a:lnSpc>
              <a:buNone/>
            </a:pPr>
            <a:r>
              <a:rPr lang="en-US" altLang="zh-CN" sz="2000" dirty="0"/>
              <a:t>         return OK;</a:t>
            </a:r>
          </a:p>
          <a:p>
            <a:pPr lvl="1" eaLnBrk="1" hangingPunct="1">
              <a:lnSpc>
                <a:spcPts val="2400"/>
              </a:lnSpc>
              <a:buNone/>
            </a:pPr>
            <a:r>
              <a:rPr lang="en-US" altLang="zh-CN" sz="2000" dirty="0"/>
              <a:t>     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B26CD75-EFC4-4785-A2A0-BFFA8E0E7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14</a:t>
            </a:fld>
            <a:endParaRPr lang="zh-CN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xmlns="" id="{D86B2C78-CD54-4C98-B02A-CD5562F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22484"/>
            <a:ext cx="2664296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spcBef>
                <a:spcPts val="0"/>
              </a:spcBef>
              <a:buSzPct val="75000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typedef struct{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   char *ch;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   int  length;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}Hstring;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4E425BC3-D138-4289-9ED2-41E5D9B08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04800"/>
            <a:ext cx="4536504" cy="89255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</a:rPr>
              <a:t>思考：为什么对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</a:rPr>
              <a:t>S.ch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</a:rPr>
              <a:t>重新分配空间？</a:t>
            </a:r>
            <a:endParaRPr lang="en-US" altLang="zh-CN" sz="20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答：只知道串的长度，不知道串的实际空间，另外</a:t>
            </a:r>
            <a:r>
              <a:rPr lang="zh-CN" altLang="en-US" sz="1600" dirty="0">
                <a:solidFill>
                  <a:schemeClr val="bg1"/>
                </a:solidFill>
              </a:rPr>
              <a:t>串的这些操作决定串的实际空间一般等于串长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42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4411E573-70DF-40FC-B4DB-76175B920F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/>
              <a:t>串的表示和实现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C91BB061-0662-4C91-9D1F-A1B8CECC57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457200"/>
          </a:xfrm>
        </p:spPr>
        <p:txBody>
          <a:bodyPr/>
          <a:lstStyle/>
          <a:p>
            <a:pPr eaLnBrk="1" hangingPunct="1"/>
            <a:r>
              <a:rPr lang="zh-CN" altLang="en-US" dirty="0"/>
              <a:t>串的链式存储</a:t>
            </a:r>
          </a:p>
        </p:txBody>
      </p:sp>
      <p:grpSp>
        <p:nvGrpSpPr>
          <p:cNvPr id="11268" name="组合 11267">
            <a:extLst>
              <a:ext uri="{FF2B5EF4-FFF2-40B4-BE49-F238E27FC236}">
                <a16:creationId xmlns:a16="http://schemas.microsoft.com/office/drawing/2014/main" xmlns="" id="{2CCCF2D4-009A-46A7-ACA1-D3CFC88DBE52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1600200"/>
            <a:ext cx="5334000" cy="1819275"/>
            <a:chOff x="0" y="0"/>
            <a:chExt cx="3360" cy="1146"/>
          </a:xfrm>
        </p:grpSpPr>
        <p:sp>
          <p:nvSpPr>
            <p:cNvPr id="22582" name="Line 30">
              <a:extLst>
                <a:ext uri="{FF2B5EF4-FFF2-40B4-BE49-F238E27FC236}">
                  <a16:creationId xmlns:a16="http://schemas.microsoft.com/office/drawing/2014/main" xmlns="" id="{559AD433-9D91-45D4-8544-7D3388DC1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6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Rectangle 31">
              <a:extLst>
                <a:ext uri="{FF2B5EF4-FFF2-40B4-BE49-F238E27FC236}">
                  <a16:creationId xmlns:a16="http://schemas.microsoft.com/office/drawing/2014/main" xmlns="" id="{97B4C1EC-E0FD-47C5-BF37-CF99CE3DC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422"/>
              <a:ext cx="31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25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584" name="Rectangle 32">
              <a:extLst>
                <a:ext uri="{FF2B5EF4-FFF2-40B4-BE49-F238E27FC236}">
                  <a16:creationId xmlns:a16="http://schemas.microsoft.com/office/drawing/2014/main" xmlns="" id="{EBD16B94-1D36-428A-B49E-A91A6E8AC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2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22585" name="AutoShape 36">
              <a:extLst>
                <a:ext uri="{FF2B5EF4-FFF2-40B4-BE49-F238E27FC236}">
                  <a16:creationId xmlns:a16="http://schemas.microsoft.com/office/drawing/2014/main" xmlns="" id="{7F38CA62-3966-4C70-AF45-2EF6A8AD02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4" y="144"/>
              <a:ext cx="1" cy="480"/>
            </a:xfrm>
            <a:prstGeom prst="curvedConnector5">
              <a:avLst>
                <a:gd name="adj1" fmla="val 14400005"/>
                <a:gd name="adj2" fmla="val 50000"/>
                <a:gd name="adj3" fmla="val -144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86" name="Rectangle 37">
              <a:extLst>
                <a:ext uri="{FF2B5EF4-FFF2-40B4-BE49-F238E27FC236}">
                  <a16:creationId xmlns:a16="http://schemas.microsoft.com/office/drawing/2014/main" xmlns="" id="{F24C1F0B-5348-4171-B95B-CC33EA00C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875"/>
              <a:ext cx="18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2200" b="0" dirty="0">
                  <a:latin typeface="Times New Roman" panose="02020603050405020304" pitchFamily="18" charset="0"/>
                  <a:ea typeface="楷体_GB2312" pitchFamily="1" charset="-122"/>
                </a:rPr>
                <a:t>结点大小为1的单链表</a:t>
              </a:r>
              <a:endParaRPr lang="zh-CN" altLang="en-US" sz="2200" b="0" i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pSp>
          <p:nvGrpSpPr>
            <p:cNvPr id="22587" name="组合 11273">
              <a:extLst>
                <a:ext uri="{FF2B5EF4-FFF2-40B4-BE49-F238E27FC236}">
                  <a16:creationId xmlns:a16="http://schemas.microsoft.com/office/drawing/2014/main" xmlns="" id="{1306C121-EDCB-45C8-A0D8-48E099960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480"/>
              <a:ext cx="480" cy="288"/>
              <a:chOff x="0" y="0"/>
              <a:chExt cx="480" cy="288"/>
            </a:xfrm>
          </p:grpSpPr>
          <p:sp>
            <p:nvSpPr>
              <p:cNvPr id="22600" name="Rectangle 39">
                <a:extLst>
                  <a:ext uri="{FF2B5EF4-FFF2-40B4-BE49-F238E27FC236}">
                    <a16:creationId xmlns:a16="http://schemas.microsoft.com/office/drawing/2014/main" xmlns="" id="{647C5455-9E0F-438A-93D2-B1BB07568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28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2601" name="Rectangle 40">
                <a:extLst>
                  <a:ext uri="{FF2B5EF4-FFF2-40B4-BE49-F238E27FC236}">
                    <a16:creationId xmlns:a16="http://schemas.microsoft.com/office/drawing/2014/main" xmlns="" id="{5C06A848-18FF-4A0D-9D24-52DC2F628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22588" name="Line 41">
              <a:extLst>
                <a:ext uri="{FF2B5EF4-FFF2-40B4-BE49-F238E27FC236}">
                  <a16:creationId xmlns:a16="http://schemas.microsoft.com/office/drawing/2014/main" xmlns="" id="{F9A7C2A9-4554-44E7-9D95-89D2003F3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6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89" name="组合 11277">
              <a:extLst>
                <a:ext uri="{FF2B5EF4-FFF2-40B4-BE49-F238E27FC236}">
                  <a16:creationId xmlns:a16="http://schemas.microsoft.com/office/drawing/2014/main" xmlns="" id="{48CD2650-F0E8-4F97-9DAF-4E925C579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480"/>
              <a:ext cx="480" cy="288"/>
              <a:chOff x="0" y="0"/>
              <a:chExt cx="480" cy="288"/>
            </a:xfrm>
          </p:grpSpPr>
          <p:sp>
            <p:nvSpPr>
              <p:cNvPr id="22598" name="Rectangle 43">
                <a:extLst>
                  <a:ext uri="{FF2B5EF4-FFF2-40B4-BE49-F238E27FC236}">
                    <a16:creationId xmlns:a16="http://schemas.microsoft.com/office/drawing/2014/main" xmlns="" id="{AB28B88A-36FB-4389-90FB-F4BBEC1D1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28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 i="1">
                    <a:latin typeface="Times New Roman" panose="02020603050405020304" pitchFamily="18" charset="0"/>
                  </a:rPr>
                  <a:t>B</a:t>
                </a:r>
                <a:endParaRPr lang="en-US" altLang="zh-CN" b="0" i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99" name="Rectangle 44">
                <a:extLst>
                  <a:ext uri="{FF2B5EF4-FFF2-40B4-BE49-F238E27FC236}">
                    <a16:creationId xmlns:a16="http://schemas.microsoft.com/office/drawing/2014/main" xmlns="" id="{27658F3B-4AB3-4419-B131-FA4F0426A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22590" name="Line 45">
              <a:extLst>
                <a:ext uri="{FF2B5EF4-FFF2-40B4-BE49-F238E27FC236}">
                  <a16:creationId xmlns:a16="http://schemas.microsoft.com/office/drawing/2014/main" xmlns="" id="{5ADC0CB1-CE2F-42F8-AD13-F6231C74E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91" name="组合 11281">
              <a:extLst>
                <a:ext uri="{FF2B5EF4-FFF2-40B4-BE49-F238E27FC236}">
                  <a16:creationId xmlns:a16="http://schemas.microsoft.com/office/drawing/2014/main" xmlns="" id="{2F2EAE5A-BFD1-4670-811B-59CDA5391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480"/>
              <a:ext cx="480" cy="288"/>
              <a:chOff x="0" y="0"/>
              <a:chExt cx="480" cy="288"/>
            </a:xfrm>
          </p:grpSpPr>
          <p:sp>
            <p:nvSpPr>
              <p:cNvPr id="22596" name="Rectangle 47">
                <a:extLst>
                  <a:ext uri="{FF2B5EF4-FFF2-40B4-BE49-F238E27FC236}">
                    <a16:creationId xmlns:a16="http://schemas.microsoft.com/office/drawing/2014/main" xmlns="" id="{48DB9348-3241-45EA-8BB4-2F748118F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28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2597" name="Rectangle 48">
                <a:extLst>
                  <a:ext uri="{FF2B5EF4-FFF2-40B4-BE49-F238E27FC236}">
                    <a16:creationId xmlns:a16="http://schemas.microsoft.com/office/drawing/2014/main" xmlns="" id="{0D62DE3B-90B2-42BE-9ABA-93326DC02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22592" name="Line 49">
              <a:extLst>
                <a:ext uri="{FF2B5EF4-FFF2-40B4-BE49-F238E27FC236}">
                  <a16:creationId xmlns:a16="http://schemas.microsoft.com/office/drawing/2014/main" xmlns="" id="{DC55C26A-6219-40A3-AE20-E3CF929FB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6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93" name="组合 11285">
              <a:extLst>
                <a:ext uri="{FF2B5EF4-FFF2-40B4-BE49-F238E27FC236}">
                  <a16:creationId xmlns:a16="http://schemas.microsoft.com/office/drawing/2014/main" xmlns="" id="{F4B0531A-DDA3-42BB-860E-6B55FEA9A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480"/>
              <a:ext cx="480" cy="288"/>
              <a:chOff x="0" y="0"/>
              <a:chExt cx="480" cy="288"/>
            </a:xfrm>
          </p:grpSpPr>
          <p:sp>
            <p:nvSpPr>
              <p:cNvPr id="22594" name="Rectangle 51">
                <a:extLst>
                  <a:ext uri="{FF2B5EF4-FFF2-40B4-BE49-F238E27FC236}">
                    <a16:creationId xmlns:a16="http://schemas.microsoft.com/office/drawing/2014/main" xmlns="" id="{51F0CD86-C4C4-44A3-A00E-4A8F1611D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28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 i="1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22595" name="Rectangle 52">
                <a:extLst>
                  <a:ext uri="{FF2B5EF4-FFF2-40B4-BE49-F238E27FC236}">
                    <a16:creationId xmlns:a16="http://schemas.microsoft.com/office/drawing/2014/main" xmlns="" id="{BFC9A022-AEBF-4A7F-B8AA-E26041572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^</a:t>
                </a:r>
              </a:p>
            </p:txBody>
          </p:sp>
        </p:grpSp>
      </p:grpSp>
      <p:sp>
        <p:nvSpPr>
          <p:cNvPr id="11289" name="Rectangle 54">
            <a:extLst>
              <a:ext uri="{FF2B5EF4-FFF2-40B4-BE49-F238E27FC236}">
                <a16:creationId xmlns:a16="http://schemas.microsoft.com/office/drawing/2014/main" xmlns="" id="{778BCE3B-7CCC-4A95-893D-2EEFC837E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05200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一个结点的存储密度：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		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   串值所占的存储空间　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		   实际分配的存储空间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F0C2CF21-D26C-4641-9F79-4E2DF12D05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15</a:t>
            </a:fld>
            <a:endParaRPr lang="zh-CN" altLang="en-US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xmlns="" id="{C91BB061-0662-4C91-9D1F-A1B8CECC5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7720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结构体对齐</a:t>
            </a:r>
            <a:endParaRPr lang="en-US" altLang="zh-CN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结构体所占空间大小不是其中元素的大小单纯相加；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而是要按对齐系数对齐，使得处理器访问一次就把数取出来；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假设</a:t>
            </a:r>
            <a:r>
              <a:rPr lang="en-US" altLang="zh-CN" b="1" dirty="0"/>
              <a:t>CPU</a:t>
            </a:r>
            <a:r>
              <a:rPr lang="zh-CN" altLang="en-US" b="1" dirty="0"/>
              <a:t>为</a:t>
            </a:r>
            <a:r>
              <a:rPr lang="en-US" altLang="zh-CN" b="1" dirty="0"/>
              <a:t>32</a:t>
            </a:r>
            <a:r>
              <a:rPr lang="zh-CN" altLang="en-US" b="1" dirty="0"/>
              <a:t>位，那么取四个字节比一个字节更高效。</a:t>
            </a:r>
            <a:endParaRPr lang="en-US" altLang="zh-CN" b="1" dirty="0"/>
          </a:p>
        </p:txBody>
      </p:sp>
      <p:sp>
        <p:nvSpPr>
          <p:cNvPr id="28" name="Rectangle 37">
            <a:extLst>
              <a:ext uri="{FF2B5EF4-FFF2-40B4-BE49-F238E27FC236}">
                <a16:creationId xmlns:a16="http://schemas.microsoft.com/office/drawing/2014/main" xmlns="" id="{F24C1F0B-5348-4171-B95B-CC33EA00C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4005064"/>
            <a:ext cx="827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= 1/8</a:t>
            </a:r>
            <a:endParaRPr lang="zh-CN" altLang="en-US" i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xmlns="" id="{D86B2C78-CD54-4C98-B02A-CD5562F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342" y="564704"/>
            <a:ext cx="3300162" cy="1496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spcBef>
                <a:spcPts val="0"/>
              </a:spcBef>
              <a:buSzPct val="75000"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typedef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s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truct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SNode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{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char 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; 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SNode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*next;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}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SNode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;</a:t>
            </a:r>
            <a:endParaRPr lang="zh-CN" altLang="en-US" dirty="0">
              <a:latin typeface="Times New Roman" panose="02020603050405020304" pitchFamily="18" charset="0"/>
              <a:ea typeface="楷体_GB2312" pitchFamily="1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532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dvAuto="0"/>
      <p:bldP spid="11289" grpId="0"/>
      <p:bldP spid="27" grpId="0"/>
      <p:bldP spid="28" grpId="0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4411E573-70DF-40FC-B4DB-76175B920F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/>
              <a:t>串的表示和实现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C91BB061-0662-4C91-9D1F-A1B8CECC57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457200"/>
          </a:xfrm>
        </p:spPr>
        <p:txBody>
          <a:bodyPr/>
          <a:lstStyle/>
          <a:p>
            <a:pPr eaLnBrk="1" hangingPunct="1"/>
            <a:r>
              <a:rPr lang="zh-CN" altLang="en-US" dirty="0"/>
              <a:t>串的链式存储</a:t>
            </a:r>
          </a:p>
        </p:txBody>
      </p:sp>
      <p:grpSp>
        <p:nvGrpSpPr>
          <p:cNvPr id="11268" name="组合 11267">
            <a:extLst>
              <a:ext uri="{FF2B5EF4-FFF2-40B4-BE49-F238E27FC236}">
                <a16:creationId xmlns:a16="http://schemas.microsoft.com/office/drawing/2014/main" xmlns="" id="{2CCCF2D4-009A-46A7-ACA1-D3CFC88DBE52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1600200"/>
            <a:ext cx="5334000" cy="1819275"/>
            <a:chOff x="0" y="0"/>
            <a:chExt cx="3360" cy="1146"/>
          </a:xfrm>
        </p:grpSpPr>
        <p:sp>
          <p:nvSpPr>
            <p:cNvPr id="22582" name="Line 30">
              <a:extLst>
                <a:ext uri="{FF2B5EF4-FFF2-40B4-BE49-F238E27FC236}">
                  <a16:creationId xmlns:a16="http://schemas.microsoft.com/office/drawing/2014/main" xmlns="" id="{559AD433-9D91-45D4-8544-7D3388DC1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6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Rectangle 31">
              <a:extLst>
                <a:ext uri="{FF2B5EF4-FFF2-40B4-BE49-F238E27FC236}">
                  <a16:creationId xmlns:a16="http://schemas.microsoft.com/office/drawing/2014/main" xmlns="" id="{97B4C1EC-E0FD-47C5-BF37-CF99CE3DC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422"/>
              <a:ext cx="31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25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584" name="Rectangle 32">
              <a:extLst>
                <a:ext uri="{FF2B5EF4-FFF2-40B4-BE49-F238E27FC236}">
                  <a16:creationId xmlns:a16="http://schemas.microsoft.com/office/drawing/2014/main" xmlns="" id="{EBD16B94-1D36-428A-B49E-A91A6E8AC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2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22585" name="AutoShape 36">
              <a:extLst>
                <a:ext uri="{FF2B5EF4-FFF2-40B4-BE49-F238E27FC236}">
                  <a16:creationId xmlns:a16="http://schemas.microsoft.com/office/drawing/2014/main" xmlns="" id="{7F38CA62-3966-4C70-AF45-2EF6A8AD02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4" y="144"/>
              <a:ext cx="1" cy="480"/>
            </a:xfrm>
            <a:prstGeom prst="curvedConnector5">
              <a:avLst>
                <a:gd name="adj1" fmla="val 14400005"/>
                <a:gd name="adj2" fmla="val 50000"/>
                <a:gd name="adj3" fmla="val -144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86" name="Rectangle 37">
              <a:extLst>
                <a:ext uri="{FF2B5EF4-FFF2-40B4-BE49-F238E27FC236}">
                  <a16:creationId xmlns:a16="http://schemas.microsoft.com/office/drawing/2014/main" xmlns="" id="{F24C1F0B-5348-4171-B95B-CC33EA00C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875"/>
              <a:ext cx="18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2200" b="0" dirty="0">
                  <a:latin typeface="Times New Roman" panose="02020603050405020304" pitchFamily="18" charset="0"/>
                  <a:ea typeface="楷体_GB2312" pitchFamily="1" charset="-122"/>
                </a:rPr>
                <a:t>结点大小为1的单链表</a:t>
              </a:r>
              <a:endParaRPr lang="zh-CN" altLang="en-US" sz="2200" b="0" i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pSp>
          <p:nvGrpSpPr>
            <p:cNvPr id="22587" name="组合 11273">
              <a:extLst>
                <a:ext uri="{FF2B5EF4-FFF2-40B4-BE49-F238E27FC236}">
                  <a16:creationId xmlns:a16="http://schemas.microsoft.com/office/drawing/2014/main" xmlns="" id="{1306C121-EDCB-45C8-A0D8-48E099960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480"/>
              <a:ext cx="480" cy="288"/>
              <a:chOff x="0" y="0"/>
              <a:chExt cx="480" cy="288"/>
            </a:xfrm>
          </p:grpSpPr>
          <p:sp>
            <p:nvSpPr>
              <p:cNvPr id="22600" name="Rectangle 39">
                <a:extLst>
                  <a:ext uri="{FF2B5EF4-FFF2-40B4-BE49-F238E27FC236}">
                    <a16:creationId xmlns:a16="http://schemas.microsoft.com/office/drawing/2014/main" xmlns="" id="{647C5455-9E0F-438A-93D2-B1BB07568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28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2601" name="Rectangle 40">
                <a:extLst>
                  <a:ext uri="{FF2B5EF4-FFF2-40B4-BE49-F238E27FC236}">
                    <a16:creationId xmlns:a16="http://schemas.microsoft.com/office/drawing/2014/main" xmlns="" id="{5C06A848-18FF-4A0D-9D24-52DC2F628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22588" name="Line 41">
              <a:extLst>
                <a:ext uri="{FF2B5EF4-FFF2-40B4-BE49-F238E27FC236}">
                  <a16:creationId xmlns:a16="http://schemas.microsoft.com/office/drawing/2014/main" xmlns="" id="{F9A7C2A9-4554-44E7-9D95-89D2003F3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6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89" name="组合 11277">
              <a:extLst>
                <a:ext uri="{FF2B5EF4-FFF2-40B4-BE49-F238E27FC236}">
                  <a16:creationId xmlns:a16="http://schemas.microsoft.com/office/drawing/2014/main" xmlns="" id="{48CD2650-F0E8-4F97-9DAF-4E925C579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480"/>
              <a:ext cx="480" cy="288"/>
              <a:chOff x="0" y="0"/>
              <a:chExt cx="480" cy="288"/>
            </a:xfrm>
          </p:grpSpPr>
          <p:sp>
            <p:nvSpPr>
              <p:cNvPr id="22598" name="Rectangle 43">
                <a:extLst>
                  <a:ext uri="{FF2B5EF4-FFF2-40B4-BE49-F238E27FC236}">
                    <a16:creationId xmlns:a16="http://schemas.microsoft.com/office/drawing/2014/main" xmlns="" id="{AB28B88A-36FB-4389-90FB-F4BBEC1D1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28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 i="1">
                    <a:latin typeface="Times New Roman" panose="02020603050405020304" pitchFamily="18" charset="0"/>
                  </a:rPr>
                  <a:t>B</a:t>
                </a:r>
                <a:endParaRPr lang="en-US" altLang="zh-CN" b="0" i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99" name="Rectangle 44">
                <a:extLst>
                  <a:ext uri="{FF2B5EF4-FFF2-40B4-BE49-F238E27FC236}">
                    <a16:creationId xmlns:a16="http://schemas.microsoft.com/office/drawing/2014/main" xmlns="" id="{27658F3B-4AB3-4419-B131-FA4F0426A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22590" name="Line 45">
              <a:extLst>
                <a:ext uri="{FF2B5EF4-FFF2-40B4-BE49-F238E27FC236}">
                  <a16:creationId xmlns:a16="http://schemas.microsoft.com/office/drawing/2014/main" xmlns="" id="{5ADC0CB1-CE2F-42F8-AD13-F6231C74E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91" name="组合 11281">
              <a:extLst>
                <a:ext uri="{FF2B5EF4-FFF2-40B4-BE49-F238E27FC236}">
                  <a16:creationId xmlns:a16="http://schemas.microsoft.com/office/drawing/2014/main" xmlns="" id="{2F2EAE5A-BFD1-4670-811B-59CDA5391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480"/>
              <a:ext cx="480" cy="288"/>
              <a:chOff x="0" y="0"/>
              <a:chExt cx="480" cy="288"/>
            </a:xfrm>
          </p:grpSpPr>
          <p:sp>
            <p:nvSpPr>
              <p:cNvPr id="22596" name="Rectangle 47">
                <a:extLst>
                  <a:ext uri="{FF2B5EF4-FFF2-40B4-BE49-F238E27FC236}">
                    <a16:creationId xmlns:a16="http://schemas.microsoft.com/office/drawing/2014/main" xmlns="" id="{48DB9348-3241-45EA-8BB4-2F748118F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28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2597" name="Rectangle 48">
                <a:extLst>
                  <a:ext uri="{FF2B5EF4-FFF2-40B4-BE49-F238E27FC236}">
                    <a16:creationId xmlns:a16="http://schemas.microsoft.com/office/drawing/2014/main" xmlns="" id="{0D62DE3B-90B2-42BE-9ABA-93326DC02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22592" name="Line 49">
              <a:extLst>
                <a:ext uri="{FF2B5EF4-FFF2-40B4-BE49-F238E27FC236}">
                  <a16:creationId xmlns:a16="http://schemas.microsoft.com/office/drawing/2014/main" xmlns="" id="{DC55C26A-6219-40A3-AE20-E3CF929FB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6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93" name="组合 11285">
              <a:extLst>
                <a:ext uri="{FF2B5EF4-FFF2-40B4-BE49-F238E27FC236}">
                  <a16:creationId xmlns:a16="http://schemas.microsoft.com/office/drawing/2014/main" xmlns="" id="{F4B0531A-DDA3-42BB-860E-6B55FEA9A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480"/>
              <a:ext cx="480" cy="288"/>
              <a:chOff x="0" y="0"/>
              <a:chExt cx="480" cy="288"/>
            </a:xfrm>
          </p:grpSpPr>
          <p:sp>
            <p:nvSpPr>
              <p:cNvPr id="22594" name="Rectangle 51">
                <a:extLst>
                  <a:ext uri="{FF2B5EF4-FFF2-40B4-BE49-F238E27FC236}">
                    <a16:creationId xmlns:a16="http://schemas.microsoft.com/office/drawing/2014/main" xmlns="" id="{51F0CD86-C4C4-44A3-A00E-4A8F1611D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28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 i="1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22595" name="Rectangle 52">
                <a:extLst>
                  <a:ext uri="{FF2B5EF4-FFF2-40B4-BE49-F238E27FC236}">
                    <a16:creationId xmlns:a16="http://schemas.microsoft.com/office/drawing/2014/main" xmlns="" id="{BFC9A022-AEBF-4A7F-B8AA-E26041572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^</a:t>
                </a:r>
              </a:p>
            </p:txBody>
          </p:sp>
        </p:grpSp>
      </p:grpSp>
      <p:sp>
        <p:nvSpPr>
          <p:cNvPr id="11289" name="Rectangle 54">
            <a:extLst>
              <a:ext uri="{FF2B5EF4-FFF2-40B4-BE49-F238E27FC236}">
                <a16:creationId xmlns:a16="http://schemas.microsoft.com/office/drawing/2014/main" xmlns="" id="{778BCE3B-7CCC-4A95-893D-2EEFC837E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05200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一个结点的存储密度：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		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   串值所占的存储空间　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		   实际分配的存储空间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F0C2CF21-D26C-4641-9F79-4E2DF12D05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16</a:t>
            </a:fld>
            <a:endParaRPr lang="zh-CN" altLang="en-US"/>
          </a:p>
        </p:txBody>
      </p:sp>
      <p:sp>
        <p:nvSpPr>
          <p:cNvPr id="28" name="Rectangle 37">
            <a:extLst>
              <a:ext uri="{FF2B5EF4-FFF2-40B4-BE49-F238E27FC236}">
                <a16:creationId xmlns:a16="http://schemas.microsoft.com/office/drawing/2014/main" xmlns="" id="{F24C1F0B-5348-4171-B95B-CC33EA00C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510" y="4005064"/>
            <a:ext cx="82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</a:rPr>
              <a:t>= 1/2</a:t>
            </a:r>
            <a:endParaRPr lang="zh-CN" altLang="en-US" i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3289990A-A170-4767-8A90-EEE6CA65FEA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72000"/>
            <a:ext cx="7239000" cy="1816100"/>
            <a:chOff x="0" y="0"/>
            <a:chExt cx="4560" cy="1144"/>
          </a:xfrm>
        </p:grpSpPr>
        <p:sp>
          <p:nvSpPr>
            <p:cNvPr id="31" name="Line 56">
              <a:extLst>
                <a:ext uri="{FF2B5EF4-FFF2-40B4-BE49-F238E27FC236}">
                  <a16:creationId xmlns:a16="http://schemas.microsoft.com/office/drawing/2014/main" xmlns="" id="{683F843C-87CC-439D-8D79-7BEED966E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6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57">
              <a:extLst>
                <a:ext uri="{FF2B5EF4-FFF2-40B4-BE49-F238E27FC236}">
                  <a16:creationId xmlns:a16="http://schemas.microsoft.com/office/drawing/2014/main" xmlns="" id="{4B8FEB34-2DE4-4D9C-8A7F-85800ADD9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422"/>
              <a:ext cx="31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25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3" name="Rectangle 58">
              <a:extLst>
                <a:ext uri="{FF2B5EF4-FFF2-40B4-BE49-F238E27FC236}">
                  <a16:creationId xmlns:a16="http://schemas.microsoft.com/office/drawing/2014/main" xmlns="" id="{DE8C3E2F-D819-4D5E-98BC-E32A997A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2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34" name="AutoShape 59">
              <a:extLst>
                <a:ext uri="{FF2B5EF4-FFF2-40B4-BE49-F238E27FC236}">
                  <a16:creationId xmlns:a16="http://schemas.microsoft.com/office/drawing/2014/main" xmlns="" id="{7F749F41-EE36-44FD-A172-A5C763968F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4" y="144"/>
              <a:ext cx="1" cy="480"/>
            </a:xfrm>
            <a:prstGeom prst="curvedConnector5">
              <a:avLst>
                <a:gd name="adj1" fmla="val 14400005"/>
                <a:gd name="adj2" fmla="val 50000"/>
                <a:gd name="adj3" fmla="val -144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xmlns="" id="{79C86F7F-615C-4668-9AEA-A9EBB01BF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875"/>
              <a:ext cx="17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2200" b="0" dirty="0">
                  <a:latin typeface="Times New Roman" panose="02020603050405020304" pitchFamily="18" charset="0"/>
                  <a:ea typeface="楷体_GB2312" pitchFamily="1" charset="-122"/>
                </a:rPr>
                <a:t>结点大小为4的单链表</a:t>
              </a:r>
              <a:endParaRPr lang="zh-CN" altLang="en-US" sz="2200" b="0" i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6" name="Line 72">
              <a:extLst>
                <a:ext uri="{FF2B5EF4-FFF2-40B4-BE49-F238E27FC236}">
                  <a16:creationId xmlns:a16="http://schemas.microsoft.com/office/drawing/2014/main" xmlns="" id="{77551AE3-6E1C-4487-80B7-C48CDF79C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6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" name="组合 11296">
              <a:extLst>
                <a:ext uri="{FF2B5EF4-FFF2-40B4-BE49-F238E27FC236}">
                  <a16:creationId xmlns:a16="http://schemas.microsoft.com/office/drawing/2014/main" xmlns="" id="{A061D0F1-027B-45D9-838A-99743FAEF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480"/>
              <a:ext cx="1104" cy="288"/>
              <a:chOff x="0" y="0"/>
              <a:chExt cx="1104" cy="288"/>
            </a:xfrm>
          </p:grpSpPr>
          <p:sp>
            <p:nvSpPr>
              <p:cNvPr id="66" name="Rectangle 63">
                <a:extLst>
                  <a:ext uri="{FF2B5EF4-FFF2-40B4-BE49-F238E27FC236}">
                    <a16:creationId xmlns:a16="http://schemas.microsoft.com/office/drawing/2014/main" xmlns="" id="{FCAC7D76-124D-4C2C-B639-E6162542E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67" name="Rectangle 80">
                <a:extLst>
                  <a:ext uri="{FF2B5EF4-FFF2-40B4-BE49-F238E27FC236}">
                    <a16:creationId xmlns:a16="http://schemas.microsoft.com/office/drawing/2014/main" xmlns="" id="{8357FC45-7E54-4F00-AB44-6AD5FBF00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0"/>
                <a:ext cx="240" cy="287"/>
              </a:xfrm>
              <a:prstGeom prst="rect">
                <a:avLst/>
              </a:prstGeom>
              <a:solidFill>
                <a:srgbClr val="71F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68" name="Rectangle 79">
                <a:extLst>
                  <a:ext uri="{FF2B5EF4-FFF2-40B4-BE49-F238E27FC236}">
                    <a16:creationId xmlns:a16="http://schemas.microsoft.com/office/drawing/2014/main" xmlns="" id="{0A7B9BE8-88BF-443C-99C7-C0E1F19CE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0"/>
                <a:ext cx="240" cy="287"/>
              </a:xfrm>
              <a:prstGeom prst="rect">
                <a:avLst/>
              </a:prstGeom>
              <a:solidFill>
                <a:srgbClr val="71F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9" name="Rectangle 78">
                <a:extLst>
                  <a:ext uri="{FF2B5EF4-FFF2-40B4-BE49-F238E27FC236}">
                    <a16:creationId xmlns:a16="http://schemas.microsoft.com/office/drawing/2014/main" xmlns="" id="{002E9D5C-0E57-4953-9860-D505BE81A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0"/>
                <a:ext cx="240" cy="287"/>
              </a:xfrm>
              <a:prstGeom prst="rect">
                <a:avLst/>
              </a:prstGeom>
              <a:solidFill>
                <a:srgbClr val="71F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0" name="Rectangle 77">
                <a:extLst>
                  <a:ext uri="{FF2B5EF4-FFF2-40B4-BE49-F238E27FC236}">
                    <a16:creationId xmlns:a16="http://schemas.microsoft.com/office/drawing/2014/main" xmlns="" id="{6B39FDB2-91AB-4E28-9D6C-802AE766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87"/>
              </a:xfrm>
              <a:prstGeom prst="rect">
                <a:avLst/>
              </a:prstGeom>
              <a:solidFill>
                <a:srgbClr val="71F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1" name="Line 81">
                <a:extLst>
                  <a:ext uri="{FF2B5EF4-FFF2-40B4-BE49-F238E27FC236}">
                    <a16:creationId xmlns:a16="http://schemas.microsoft.com/office/drawing/2014/main" xmlns="" id="{6CC56373-EA9D-48EB-9C9D-0CCDFEBE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82">
                <a:extLst>
                  <a:ext uri="{FF2B5EF4-FFF2-40B4-BE49-F238E27FC236}">
                    <a16:creationId xmlns:a16="http://schemas.microsoft.com/office/drawing/2014/main" xmlns="" id="{C9CBDCEA-EB2E-49DC-A654-07BA0D50A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8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83">
                <a:extLst>
                  <a:ext uri="{FF2B5EF4-FFF2-40B4-BE49-F238E27FC236}">
                    <a16:creationId xmlns:a16="http://schemas.microsoft.com/office/drawing/2014/main" xmlns="" id="{D722FD72-EA23-4B6F-8602-54A656F5B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84">
                <a:extLst>
                  <a:ext uri="{FF2B5EF4-FFF2-40B4-BE49-F238E27FC236}">
                    <a16:creationId xmlns:a16="http://schemas.microsoft.com/office/drawing/2014/main" xmlns="" id="{34B791E7-8A65-4357-ACAB-D0538E17C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0"/>
                <a:ext cx="0" cy="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85">
                <a:extLst>
                  <a:ext uri="{FF2B5EF4-FFF2-40B4-BE49-F238E27FC236}">
                    <a16:creationId xmlns:a16="http://schemas.microsoft.com/office/drawing/2014/main" xmlns="" id="{B8B3F4FD-75A1-454F-921B-AEE64514D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0"/>
                <a:ext cx="0" cy="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86">
                <a:extLst>
                  <a:ext uri="{FF2B5EF4-FFF2-40B4-BE49-F238E27FC236}">
                    <a16:creationId xmlns:a16="http://schemas.microsoft.com/office/drawing/2014/main" xmlns="" id="{EC1B19E4-64E0-4E31-94B5-37CC257F7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87">
                <a:extLst>
                  <a:ext uri="{FF2B5EF4-FFF2-40B4-BE49-F238E27FC236}">
                    <a16:creationId xmlns:a16="http://schemas.microsoft.com/office/drawing/2014/main" xmlns="" id="{DBA71870-0AC7-4456-9E8A-34828940E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0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" name="Line 68">
              <a:extLst>
                <a:ext uri="{FF2B5EF4-FFF2-40B4-BE49-F238E27FC236}">
                  <a16:creationId xmlns:a16="http://schemas.microsoft.com/office/drawing/2014/main" xmlns="" id="{AF28F684-DF4E-4403-812C-EC5DEB772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6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" name="组合 11310">
              <a:extLst>
                <a:ext uri="{FF2B5EF4-FFF2-40B4-BE49-F238E27FC236}">
                  <a16:creationId xmlns:a16="http://schemas.microsoft.com/office/drawing/2014/main" xmlns="" id="{08C2CF3F-7C17-4643-B128-836ACE4F4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480"/>
              <a:ext cx="1104" cy="288"/>
              <a:chOff x="0" y="0"/>
              <a:chExt cx="1104" cy="288"/>
            </a:xfrm>
          </p:grpSpPr>
          <p:sp>
            <p:nvSpPr>
              <p:cNvPr id="54" name="Rectangle 105">
                <a:extLst>
                  <a:ext uri="{FF2B5EF4-FFF2-40B4-BE49-F238E27FC236}">
                    <a16:creationId xmlns:a16="http://schemas.microsoft.com/office/drawing/2014/main" xmlns="" id="{63434EA5-ECAD-410C-8381-B78069D89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55" name="Rectangle 106">
                <a:extLst>
                  <a:ext uri="{FF2B5EF4-FFF2-40B4-BE49-F238E27FC236}">
                    <a16:creationId xmlns:a16="http://schemas.microsoft.com/office/drawing/2014/main" xmlns="" id="{B74A94E7-E21F-43FF-A841-AC2C7E1D8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0"/>
                <a:ext cx="240" cy="287"/>
              </a:xfrm>
              <a:prstGeom prst="rect">
                <a:avLst/>
              </a:prstGeom>
              <a:solidFill>
                <a:srgbClr val="71F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56" name="Rectangle 107">
                <a:extLst>
                  <a:ext uri="{FF2B5EF4-FFF2-40B4-BE49-F238E27FC236}">
                    <a16:creationId xmlns:a16="http://schemas.microsoft.com/office/drawing/2014/main" xmlns="" id="{1EC4C6B4-6179-4CAC-B8AF-1432F0591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0"/>
                <a:ext cx="240" cy="287"/>
              </a:xfrm>
              <a:prstGeom prst="rect">
                <a:avLst/>
              </a:prstGeom>
              <a:solidFill>
                <a:srgbClr val="71F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57" name="Rectangle 108">
                <a:extLst>
                  <a:ext uri="{FF2B5EF4-FFF2-40B4-BE49-F238E27FC236}">
                    <a16:creationId xmlns:a16="http://schemas.microsoft.com/office/drawing/2014/main" xmlns="" id="{AB22B0F1-CD21-4F5D-92E0-928498966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0"/>
                <a:ext cx="240" cy="287"/>
              </a:xfrm>
              <a:prstGeom prst="rect">
                <a:avLst/>
              </a:prstGeom>
              <a:solidFill>
                <a:srgbClr val="71F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8" name="Rectangle 109">
                <a:extLst>
                  <a:ext uri="{FF2B5EF4-FFF2-40B4-BE49-F238E27FC236}">
                    <a16:creationId xmlns:a16="http://schemas.microsoft.com/office/drawing/2014/main" xmlns="" id="{7E629C9B-A085-4C6B-956C-4B5F88567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87"/>
              </a:xfrm>
              <a:prstGeom prst="rect">
                <a:avLst/>
              </a:prstGeom>
              <a:solidFill>
                <a:srgbClr val="71F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59" name="Line 110">
                <a:extLst>
                  <a:ext uri="{FF2B5EF4-FFF2-40B4-BE49-F238E27FC236}">
                    <a16:creationId xmlns:a16="http://schemas.microsoft.com/office/drawing/2014/main" xmlns="" id="{D74C2654-ECD1-49CF-9B9D-B048746D1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11">
                <a:extLst>
                  <a:ext uri="{FF2B5EF4-FFF2-40B4-BE49-F238E27FC236}">
                    <a16:creationId xmlns:a16="http://schemas.microsoft.com/office/drawing/2014/main" xmlns="" id="{75366D5E-0407-4F0B-AF01-27D5C3C41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8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112">
                <a:extLst>
                  <a:ext uri="{FF2B5EF4-FFF2-40B4-BE49-F238E27FC236}">
                    <a16:creationId xmlns:a16="http://schemas.microsoft.com/office/drawing/2014/main" xmlns="" id="{4F46536B-BB81-44E1-8976-996238A38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13">
                <a:extLst>
                  <a:ext uri="{FF2B5EF4-FFF2-40B4-BE49-F238E27FC236}">
                    <a16:creationId xmlns:a16="http://schemas.microsoft.com/office/drawing/2014/main" xmlns="" id="{0AEB7E78-C0A2-48EB-A61A-9D39D083F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0"/>
                <a:ext cx="0" cy="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14">
                <a:extLst>
                  <a:ext uri="{FF2B5EF4-FFF2-40B4-BE49-F238E27FC236}">
                    <a16:creationId xmlns:a16="http://schemas.microsoft.com/office/drawing/2014/main" xmlns="" id="{068414AF-BC85-4E73-B103-50E3ECD85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0"/>
                <a:ext cx="0" cy="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115">
                <a:extLst>
                  <a:ext uri="{FF2B5EF4-FFF2-40B4-BE49-F238E27FC236}">
                    <a16:creationId xmlns:a16="http://schemas.microsoft.com/office/drawing/2014/main" xmlns="" id="{38524745-3874-4AD5-BEA4-3F420C23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16">
                <a:extLst>
                  <a:ext uri="{FF2B5EF4-FFF2-40B4-BE49-F238E27FC236}">
                    <a16:creationId xmlns:a16="http://schemas.microsoft.com/office/drawing/2014/main" xmlns="" id="{C1BA9DFA-FBD6-408D-BD2D-A8229D1CE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0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" name="Line 117">
              <a:extLst>
                <a:ext uri="{FF2B5EF4-FFF2-40B4-BE49-F238E27FC236}">
                  <a16:creationId xmlns:a16="http://schemas.microsoft.com/office/drawing/2014/main" xmlns="" id="{AA0FE6E4-D375-4DD4-9CD6-AC4BC4B87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6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" name="组合 11324">
              <a:extLst>
                <a:ext uri="{FF2B5EF4-FFF2-40B4-BE49-F238E27FC236}">
                  <a16:creationId xmlns:a16="http://schemas.microsoft.com/office/drawing/2014/main" xmlns="" id="{6CEE60DD-A3DF-4B7B-8583-86DFBE8F3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480"/>
              <a:ext cx="1104" cy="288"/>
              <a:chOff x="0" y="0"/>
              <a:chExt cx="1104" cy="288"/>
            </a:xfrm>
          </p:grpSpPr>
          <p:sp>
            <p:nvSpPr>
              <p:cNvPr id="42" name="Rectangle 119">
                <a:extLst>
                  <a:ext uri="{FF2B5EF4-FFF2-40B4-BE49-F238E27FC236}">
                    <a16:creationId xmlns:a16="http://schemas.microsoft.com/office/drawing/2014/main" xmlns="" id="{039085EA-B320-4F6B-9009-759E3A4EF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^</a:t>
                </a:r>
              </a:p>
            </p:txBody>
          </p:sp>
          <p:sp>
            <p:nvSpPr>
              <p:cNvPr id="43" name="Rectangle 120">
                <a:extLst>
                  <a:ext uri="{FF2B5EF4-FFF2-40B4-BE49-F238E27FC236}">
                    <a16:creationId xmlns:a16="http://schemas.microsoft.com/office/drawing/2014/main" xmlns="" id="{4E02A468-39E9-4713-AF52-3D88C867F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0"/>
                <a:ext cx="240" cy="287"/>
              </a:xfrm>
              <a:prstGeom prst="rect">
                <a:avLst/>
              </a:prstGeom>
              <a:solidFill>
                <a:srgbClr val="71F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#</a:t>
                </a:r>
              </a:p>
            </p:txBody>
          </p:sp>
          <p:sp>
            <p:nvSpPr>
              <p:cNvPr id="44" name="Rectangle 121">
                <a:extLst>
                  <a:ext uri="{FF2B5EF4-FFF2-40B4-BE49-F238E27FC236}">
                    <a16:creationId xmlns:a16="http://schemas.microsoft.com/office/drawing/2014/main" xmlns="" id="{9CA650C3-FD34-4ACC-AC32-A0ED4C170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0"/>
                <a:ext cx="240" cy="287"/>
              </a:xfrm>
              <a:prstGeom prst="rect">
                <a:avLst/>
              </a:prstGeom>
              <a:solidFill>
                <a:srgbClr val="71F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#</a:t>
                </a:r>
              </a:p>
            </p:txBody>
          </p:sp>
          <p:sp>
            <p:nvSpPr>
              <p:cNvPr id="45" name="Rectangle 122">
                <a:extLst>
                  <a:ext uri="{FF2B5EF4-FFF2-40B4-BE49-F238E27FC236}">
                    <a16:creationId xmlns:a16="http://schemas.microsoft.com/office/drawing/2014/main" xmlns="" id="{8EF9C1C6-1CA2-4B50-8E5F-388A5AD3E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0"/>
                <a:ext cx="240" cy="287"/>
              </a:xfrm>
              <a:prstGeom prst="rect">
                <a:avLst/>
              </a:prstGeom>
              <a:solidFill>
                <a:srgbClr val="71F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#</a:t>
                </a:r>
              </a:p>
            </p:txBody>
          </p:sp>
          <p:sp>
            <p:nvSpPr>
              <p:cNvPr id="46" name="Rectangle 123">
                <a:extLst>
                  <a:ext uri="{FF2B5EF4-FFF2-40B4-BE49-F238E27FC236}">
                    <a16:creationId xmlns:a16="http://schemas.microsoft.com/office/drawing/2014/main" xmlns="" id="{88262B21-ABCF-44B7-8DF6-8C4387DA3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87"/>
              </a:xfrm>
              <a:prstGeom prst="rect">
                <a:avLst/>
              </a:prstGeom>
              <a:solidFill>
                <a:srgbClr val="71F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b="0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47" name="Line 124">
                <a:extLst>
                  <a:ext uri="{FF2B5EF4-FFF2-40B4-BE49-F238E27FC236}">
                    <a16:creationId xmlns:a16="http://schemas.microsoft.com/office/drawing/2014/main" xmlns="" id="{7C72A424-2FF3-4DDA-A86F-22B4CEF2E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25">
                <a:extLst>
                  <a:ext uri="{FF2B5EF4-FFF2-40B4-BE49-F238E27FC236}">
                    <a16:creationId xmlns:a16="http://schemas.microsoft.com/office/drawing/2014/main" xmlns="" id="{FB622503-7ACD-468E-A96A-C802CC528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8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26">
                <a:extLst>
                  <a:ext uri="{FF2B5EF4-FFF2-40B4-BE49-F238E27FC236}">
                    <a16:creationId xmlns:a16="http://schemas.microsoft.com/office/drawing/2014/main" xmlns="" id="{C5928D22-18D2-400E-ADCE-8C343ABFF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27">
                <a:extLst>
                  <a:ext uri="{FF2B5EF4-FFF2-40B4-BE49-F238E27FC236}">
                    <a16:creationId xmlns:a16="http://schemas.microsoft.com/office/drawing/2014/main" xmlns="" id="{EA6648EC-0244-44A6-8752-60590E9A0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0"/>
                <a:ext cx="0" cy="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28">
                <a:extLst>
                  <a:ext uri="{FF2B5EF4-FFF2-40B4-BE49-F238E27FC236}">
                    <a16:creationId xmlns:a16="http://schemas.microsoft.com/office/drawing/2014/main" xmlns="" id="{0029353B-8968-4ABB-99FC-38C24BC65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0"/>
                <a:ext cx="0" cy="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29">
                <a:extLst>
                  <a:ext uri="{FF2B5EF4-FFF2-40B4-BE49-F238E27FC236}">
                    <a16:creationId xmlns:a16="http://schemas.microsoft.com/office/drawing/2014/main" xmlns="" id="{7E516CB1-CCF9-4CCA-AE53-C876D6D18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130">
                <a:extLst>
                  <a:ext uri="{FF2B5EF4-FFF2-40B4-BE49-F238E27FC236}">
                    <a16:creationId xmlns:a16="http://schemas.microsoft.com/office/drawing/2014/main" xmlns="" id="{73AB9B6F-4317-47C1-8D54-29DE9533A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0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8" name="Rectangle 18">
            <a:extLst>
              <a:ext uri="{FF2B5EF4-FFF2-40B4-BE49-F238E27FC236}">
                <a16:creationId xmlns:a16="http://schemas.microsoft.com/office/drawing/2014/main" xmlns="" id="{D86B2C78-CD54-4C98-B02A-CD5562F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342" y="44624"/>
            <a:ext cx="3300162" cy="24245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spcBef>
                <a:spcPts val="0"/>
              </a:spcBef>
              <a:buSzPct val="75000"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typedef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s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truct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SNode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{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char 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; </a:t>
            </a:r>
            <a:endParaRPr lang="en-US" altLang="zh-CN" dirty="0">
              <a:latin typeface="Times New Roman" panose="02020603050405020304" pitchFamily="18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char b;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char c;</a:t>
            </a: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char d;</a:t>
            </a:r>
            <a:endParaRPr lang="zh-CN" altLang="en-US" dirty="0">
              <a:latin typeface="Times New Roman" panose="02020603050405020304" pitchFamily="18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SNode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*next;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}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SNode</a:t>
            </a:r>
            <a:r>
              <a:rPr lang="en-US" altLang="zh-CN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;</a:t>
            </a:r>
            <a:endParaRPr lang="zh-CN" altLang="en-US" dirty="0">
              <a:latin typeface="Times New Roman" panose="02020603050405020304" pitchFamily="18" charset="0"/>
              <a:ea typeface="楷体_GB2312" pitchFamily="1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460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4411E573-70DF-40FC-B4DB-76175B920F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/>
              <a:t>串的表示和实现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C91BB061-0662-4C91-9D1F-A1B8CECC57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457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串的链式存储（小结）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/>
              <a:t>串的链式存储对某些操作，如联接操作等有一定方便之处</a:t>
            </a:r>
            <a:endParaRPr lang="en-US" altLang="zh-CN" b="1" dirty="0"/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/>
              <a:t>但它的存储量大且操作复杂</a:t>
            </a:r>
            <a:endParaRPr lang="en-US" altLang="zh-CN" b="1" dirty="0"/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/>
              <a:t>总的来说，不如串的顺序存储灵活</a:t>
            </a:r>
            <a:endParaRPr lang="en-US" altLang="zh-CN" b="1" dirty="0"/>
          </a:p>
          <a:p>
            <a:pPr lvl="1" eaLnBrk="1" hangingPunct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F0C2CF21-D26C-4641-9F79-4E2DF12D05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076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B001AFB8-2272-4E93-B5F1-54C7441763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第四章 串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577FBE10-8421-4A1C-B6A8-FBBD0C12C3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本章内容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4.1 串的定义及基本运算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4.2 串的表示和实现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4.3 串的模式匹配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4.3.1 基本的模式匹配算法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4.3.2 KMP模式匹配算法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4.4 串操作应用举例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167C430-44B9-446C-86E0-E9254AE0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7E73FDC6-1DB9-4A46-8481-2BE09D4611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6047CFBC-5687-412F-8885-6049EF4D4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39150" cy="5486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b="0" dirty="0">
                <a:latin typeface="楷体_GB2312" pitchFamily="1" charset="-122"/>
                <a:ea typeface="楷体_GB2312" pitchFamily="1" charset="-122"/>
              </a:rPr>
              <a:t>　  </a:t>
            </a:r>
            <a:r>
              <a:rPr lang="zh-CN" altLang="en-US" b="0" dirty="0">
                <a:latin typeface="宋体" panose="02010600030101010101" pitchFamily="2" charset="-122"/>
              </a:rPr>
              <a:t>子串定位运算又称为</a:t>
            </a:r>
            <a:r>
              <a:rPr lang="zh-CN" altLang="en-US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模式匹配</a:t>
            </a:r>
            <a:r>
              <a:rPr lang="en-US" altLang="zh-CN" b="0" dirty="0">
                <a:ea typeface="楷体_GB2312" pitchFamily="1" charset="-122"/>
              </a:rPr>
              <a:t>(Pattern Matching)</a:t>
            </a:r>
            <a:r>
              <a:rPr lang="zh-CN" altLang="en-US" b="0" dirty="0">
                <a:latin typeface="宋体" panose="02010600030101010101" pitchFamily="2" charset="-122"/>
              </a:rPr>
              <a:t>或</a:t>
            </a:r>
            <a:r>
              <a:rPr lang="zh-CN" altLang="en-US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串匹配</a:t>
            </a:r>
            <a:r>
              <a:rPr lang="en-US" altLang="zh-CN" b="0" dirty="0">
                <a:ea typeface="楷体_GB2312" pitchFamily="1" charset="-122"/>
              </a:rPr>
              <a:t>(String Matching)</a:t>
            </a:r>
            <a:r>
              <a:rPr lang="zh-CN" altLang="en-US" b="0" dirty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b="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b="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1" charset="-122"/>
                <a:ea typeface="楷体_GB2312" pitchFamily="1" charset="-122"/>
              </a:rPr>
              <a:t>	　　</a:t>
            </a:r>
            <a:r>
              <a:rPr lang="zh-CN" altLang="en-US" b="0" dirty="0">
                <a:latin typeface="宋体" panose="02010600030101010101" pitchFamily="2" charset="-122"/>
              </a:rPr>
              <a:t>在串匹配中，一般将</a:t>
            </a:r>
            <a:r>
              <a:rPr lang="zh-CN" altLang="en-US" b="0" dirty="0">
                <a:solidFill>
                  <a:schemeClr val="bg1"/>
                </a:solidFill>
                <a:latin typeface="宋体" panose="02010600030101010101" pitchFamily="2" charset="-122"/>
              </a:rPr>
              <a:t>主串</a:t>
            </a:r>
            <a:r>
              <a:rPr lang="zh-CN" altLang="en-US" b="0" dirty="0">
                <a:latin typeface="宋体" panose="02010600030101010101" pitchFamily="2" charset="-122"/>
              </a:rPr>
              <a:t>称为</a:t>
            </a:r>
            <a:r>
              <a:rPr lang="zh-CN" altLang="en-US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目标串</a:t>
            </a:r>
            <a:r>
              <a:rPr lang="zh-CN" altLang="en-US" b="0" dirty="0">
                <a:latin typeface="宋体" panose="02010600030101010101" pitchFamily="2" charset="-122"/>
              </a:rPr>
              <a:t>，</a:t>
            </a:r>
            <a:r>
              <a:rPr lang="zh-CN" altLang="en-US" b="0" dirty="0">
                <a:solidFill>
                  <a:schemeClr val="bg1"/>
                </a:solidFill>
                <a:latin typeface="宋体" panose="02010600030101010101" pitchFamily="2" charset="-122"/>
              </a:rPr>
              <a:t>子串</a:t>
            </a:r>
            <a:r>
              <a:rPr lang="zh-CN" altLang="en-US" b="0" dirty="0">
                <a:latin typeface="宋体" panose="02010600030101010101" pitchFamily="2" charset="-122"/>
              </a:rPr>
              <a:t>称为</a:t>
            </a:r>
            <a:r>
              <a:rPr lang="zh-CN" altLang="en-US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模式串</a:t>
            </a:r>
            <a:r>
              <a:rPr lang="zh-CN" altLang="en-US" b="0" dirty="0">
                <a:latin typeface="宋体" panose="02010600030101010101" pitchFamily="2" charset="-122"/>
              </a:rPr>
              <a:t>。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b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宋体" panose="02010600030101010101" pitchFamily="2" charset="-122"/>
              </a:rPr>
              <a:t>	　  若模式串在主串中出现，则称</a:t>
            </a:r>
            <a:r>
              <a:rPr lang="zh-CN" altLang="en-US" b="0" dirty="0">
                <a:latin typeface="楷体_GB2312" pitchFamily="1" charset="-122"/>
                <a:ea typeface="楷体_GB2312" pitchFamily="1" charset="-122"/>
              </a:rPr>
              <a:t>匹配成功</a:t>
            </a:r>
            <a:r>
              <a:rPr lang="zh-CN" altLang="en-US" b="0" dirty="0">
                <a:latin typeface="宋体" panose="02010600030101010101" pitchFamily="2" charset="-122"/>
              </a:rPr>
              <a:t>，模式串出现的位置称为</a:t>
            </a:r>
            <a:r>
              <a:rPr lang="zh-CN" altLang="en-US" b="0" dirty="0">
                <a:latin typeface="楷体_GB2312" pitchFamily="1" charset="-122"/>
                <a:ea typeface="楷体_GB2312" pitchFamily="1" charset="-122"/>
              </a:rPr>
              <a:t>有效位移（位置）</a:t>
            </a:r>
            <a:r>
              <a:rPr lang="en-US" altLang="zh-CN" b="0" dirty="0">
                <a:latin typeface="宋体" panose="02010600030101010101" pitchFamily="2" charset="-122"/>
              </a:rPr>
              <a:t>,</a:t>
            </a:r>
            <a:r>
              <a:rPr lang="zh-CN" altLang="en-US" b="0" dirty="0">
                <a:latin typeface="宋体" panose="02010600030101010101" pitchFamily="2" charset="-122"/>
              </a:rPr>
              <a:t>否则称</a:t>
            </a:r>
            <a:r>
              <a:rPr lang="zh-CN" altLang="en-US" b="0" dirty="0">
                <a:latin typeface="楷体_GB2312" pitchFamily="1" charset="-122"/>
                <a:ea typeface="楷体_GB2312" pitchFamily="1" charset="-122"/>
              </a:rPr>
              <a:t>匹配不成功</a:t>
            </a:r>
            <a:r>
              <a:rPr lang="zh-CN" altLang="en-US" b="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1221A6D-885D-4FD9-8D3D-CF2883E22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22B40EFC-2881-40EE-A830-2825C8D901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4.1 </a:t>
            </a:r>
            <a:r>
              <a:rPr lang="zh-CN" altLang="en-US"/>
              <a:t>串的定义及基本运算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638EC59C-E518-4D70-8A70-622E027197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08720"/>
            <a:ext cx="8763000" cy="5486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串的定义</a:t>
            </a:r>
          </a:p>
          <a:p>
            <a:pPr marL="1588" lvl="1" indent="455613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　　串(String)是零个或多个字符组成的有限序列。</a:t>
            </a:r>
          </a:p>
          <a:p>
            <a:pPr marL="1588" lvl="1" indent="455613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一般记作：S=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dirty="0"/>
              <a:t>a</a:t>
            </a:r>
            <a:r>
              <a:rPr lang="zh-CN" altLang="en-US" sz="2400" baseline="-20000" dirty="0"/>
              <a:t>1</a:t>
            </a:r>
            <a:r>
              <a:rPr lang="zh-CN" altLang="en-US" sz="2400" dirty="0"/>
              <a:t>a</a:t>
            </a:r>
            <a:r>
              <a:rPr lang="zh-CN" altLang="en-US" sz="2400" baseline="-20000" dirty="0"/>
              <a:t>2</a:t>
            </a:r>
            <a:r>
              <a:rPr lang="zh-CN" altLang="en-US" sz="2400" dirty="0"/>
              <a:t>a</a:t>
            </a:r>
            <a:r>
              <a:rPr lang="zh-CN" altLang="en-US" sz="2400" baseline="-20000" dirty="0"/>
              <a:t>3</a:t>
            </a:r>
            <a:r>
              <a:rPr lang="zh-CN" altLang="en-US" sz="2400" dirty="0"/>
              <a:t>…a</a:t>
            </a:r>
            <a:r>
              <a:rPr lang="zh-CN" altLang="en-US" sz="2400" baseline="-20000" dirty="0"/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/>
              <a:t>，</a:t>
            </a:r>
          </a:p>
          <a:p>
            <a:pPr marL="1588" lvl="1" indent="455613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其中，S是串名；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dirty="0"/>
              <a:t>a</a:t>
            </a:r>
            <a:r>
              <a:rPr lang="zh-CN" altLang="en-US" sz="2400" baseline="-20000" dirty="0"/>
              <a:t>1</a:t>
            </a:r>
            <a:r>
              <a:rPr lang="zh-CN" altLang="en-US" sz="2400" dirty="0"/>
              <a:t>a</a:t>
            </a:r>
            <a:r>
              <a:rPr lang="zh-CN" altLang="en-US" sz="2400" baseline="-20000" dirty="0"/>
              <a:t>2</a:t>
            </a:r>
            <a:r>
              <a:rPr lang="zh-CN" altLang="en-US" sz="2400" dirty="0"/>
              <a:t>a</a:t>
            </a:r>
            <a:r>
              <a:rPr lang="zh-CN" altLang="en-US" sz="2400" baseline="-20000" dirty="0"/>
              <a:t>3</a:t>
            </a:r>
            <a:r>
              <a:rPr lang="zh-CN" altLang="en-US" sz="2400" dirty="0"/>
              <a:t>…a</a:t>
            </a:r>
            <a:r>
              <a:rPr lang="zh-CN" altLang="en-US" sz="2400" baseline="-20000" dirty="0"/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/>
              <a:t>是串值；a</a:t>
            </a:r>
            <a:r>
              <a:rPr lang="zh-CN" altLang="en-US" sz="2400" baseline="-20000" dirty="0"/>
              <a:t>i</a:t>
            </a:r>
            <a:r>
              <a:rPr lang="zh-CN" altLang="en-US" sz="2400" dirty="0"/>
              <a:t>(1</a:t>
            </a:r>
            <a:r>
              <a:rPr lang="zh-CN" altLang="en-US" sz="2400" dirty="0">
                <a:latin typeface="宋体" panose="02010600030101010101" pitchFamily="2" charset="-122"/>
              </a:rPr>
              <a:t>≤</a:t>
            </a:r>
            <a:r>
              <a:rPr lang="zh-CN" altLang="en-US" sz="2400" dirty="0"/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≤</a:t>
            </a:r>
            <a:r>
              <a:rPr lang="zh-CN" altLang="en-US" sz="2400" dirty="0"/>
              <a:t>n)可以是字母、数字或其它字符；</a:t>
            </a:r>
          </a:p>
          <a:p>
            <a:pPr marL="1588" lvl="1" indent="455613" eaLnBrk="1" hangingPunct="1">
              <a:lnSpc>
                <a:spcPct val="150000"/>
              </a:lnSpc>
            </a:pPr>
            <a:r>
              <a:rPr lang="zh-CN" altLang="en-US" sz="2400" b="1" dirty="0">
                <a:ea typeface="楷体_GB2312" pitchFamily="1" charset="-122"/>
              </a:rPr>
              <a:t>串的长度</a:t>
            </a:r>
            <a:r>
              <a:rPr lang="zh-CN" altLang="en-US" sz="2400" dirty="0"/>
              <a:t>：串中所包含的字符个数；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/>
              <a:t>长度为零的串称为</a:t>
            </a:r>
            <a:r>
              <a:rPr lang="zh-CN" altLang="en-US" b="1" dirty="0"/>
              <a:t>空串</a:t>
            </a:r>
            <a:r>
              <a:rPr lang="zh-CN" altLang="en-US" dirty="0"/>
              <a:t>(Empty String)，它不包含任何字符。</a:t>
            </a:r>
          </a:p>
          <a:p>
            <a:pPr marL="1588" lvl="1" indent="455613" eaLnBrk="1" hangingPunct="1">
              <a:lnSpc>
                <a:spcPct val="150000"/>
              </a:lnSpc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空白串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en-US" sz="2400" dirty="0"/>
              <a:t>通常将仅由一个或多个空格组成的串称为空白串(Blank String)。</a:t>
            </a:r>
          </a:p>
          <a:p>
            <a:pPr marL="1588" lvl="1" indent="455613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     注意：空串和空白串的不同。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5FAF927-2F05-4B84-BBB4-21314F05C9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7E73FDC6-1DB9-4A46-8481-2BE09D4611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6047CFBC-5687-412F-8885-6049EF4D4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39150" cy="5486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字符串模式匹配的应用非常广泛	</a:t>
            </a:r>
            <a:r>
              <a:rPr lang="zh-CN" altLang="en-US" b="0" dirty="0">
                <a:latin typeface="宋体" panose="02010600030101010101" pitchFamily="2" charset="-122"/>
              </a:rPr>
              <a:t>	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</a:rPr>
              <a:t>在文章中查找关键字。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</a:rPr>
              <a:t>在生物序列中搜索有意义的序列片断。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</a:rPr>
              <a:t>网络入侵检测：在网络传输的数据中检测符合入侵规则的子串。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</a:rPr>
              <a:t>拼写检查、数据压缩、语言翻译、搜索引擎。。。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1221A6D-885D-4FD9-8D3D-CF2883E22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525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39BC35B7-1632-4AE3-9112-083242F836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41277F52-2CAE-4866-B1D2-6D90156E0A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2798763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串的模式匹配算法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2600" dirty="0"/>
              <a:t>基本的模式匹配算法（朴素的模式匹配算法）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2600" dirty="0"/>
              <a:t>KMP模式匹配算法（改进的模式匹配算法）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0121350-059D-433F-8D6B-ABAC1B85A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8C736C73-4ECA-418B-8B9C-BE142A2EF9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0817988B-5325-44F9-A320-B8C329015B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2798763"/>
          </a:xfrm>
        </p:spPr>
        <p:txBody>
          <a:bodyPr/>
          <a:lstStyle/>
          <a:p>
            <a:pPr eaLnBrk="1" hangingPunct="1"/>
            <a:r>
              <a:rPr lang="zh-CN" altLang="en-US" sz="2800"/>
              <a:t>设串以顺序方式存储</a:t>
            </a:r>
          </a:p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朴素的串匹配算法（基本的模式匹配算法，</a:t>
            </a:r>
            <a:r>
              <a:rPr lang="zh-CN" altLang="en-US" sz="2500"/>
              <a:t>Brute-Force</a:t>
            </a:r>
            <a:r>
              <a:rPr lang="zh-CN" altLang="en-US" sz="2500">
                <a:latin typeface="宋体" panose="02010600030101010101" pitchFamily="2" charset="-122"/>
              </a:rPr>
              <a:t>算法）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例：</a:t>
            </a:r>
            <a:r>
              <a:rPr lang="zh-CN" altLang="en-US" sz="2400"/>
              <a:t>主串S：ababcabcacbab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　  模式P：abcac</a:t>
            </a:r>
          </a:p>
        </p:txBody>
      </p:sp>
      <p:grpSp>
        <p:nvGrpSpPr>
          <p:cNvPr id="15364" name="组合 15363">
            <a:extLst>
              <a:ext uri="{FF2B5EF4-FFF2-40B4-BE49-F238E27FC236}">
                <a16:creationId xmlns:a16="http://schemas.microsoft.com/office/drawing/2014/main" xmlns="" id="{FE823B2B-12C2-4900-B56E-C615BA7256C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4763"/>
            <a:ext cx="5486400" cy="2236787"/>
            <a:chOff x="0" y="0"/>
            <a:chExt cx="8640" cy="3522"/>
          </a:xfrm>
        </p:grpSpPr>
        <p:grpSp>
          <p:nvGrpSpPr>
            <p:cNvPr id="26630" name="组合 15364">
              <a:extLst>
                <a:ext uri="{FF2B5EF4-FFF2-40B4-BE49-F238E27FC236}">
                  <a16:creationId xmlns:a16="http://schemas.microsoft.com/office/drawing/2014/main" xmlns="" id="{4D58F0AA-5CCD-46A5-8AA1-F8774562E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60"/>
              <a:ext cx="8640" cy="720"/>
              <a:chOff x="0" y="0"/>
              <a:chExt cx="3456" cy="288"/>
            </a:xfrm>
          </p:grpSpPr>
          <p:grpSp>
            <p:nvGrpSpPr>
              <p:cNvPr id="26645" name="组合 15365">
                <a:extLst>
                  <a:ext uri="{FF2B5EF4-FFF2-40B4-BE49-F238E27FC236}">
                    <a16:creationId xmlns:a16="http://schemas.microsoft.com/office/drawing/2014/main" xmlns="" id="{17E4EB8D-711B-4B41-98A4-9819043E78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8"/>
                <a:ext cx="2496" cy="192"/>
                <a:chOff x="0" y="0"/>
                <a:chExt cx="2496" cy="192"/>
              </a:xfrm>
            </p:grpSpPr>
            <p:sp>
              <p:nvSpPr>
                <p:cNvPr id="26647" name="Rectangle 6">
                  <a:extLst>
                    <a:ext uri="{FF2B5EF4-FFF2-40B4-BE49-F238E27FC236}">
                      <a16:creationId xmlns:a16="http://schemas.microsoft.com/office/drawing/2014/main" xmlns="" id="{7AC58254-C9F6-4435-A94A-45FCE5170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6648" name="Rectangle 7">
                  <a:extLst>
                    <a:ext uri="{FF2B5EF4-FFF2-40B4-BE49-F238E27FC236}">
                      <a16:creationId xmlns:a16="http://schemas.microsoft.com/office/drawing/2014/main" xmlns="" id="{C6688BAF-9291-4C29-9AC1-11631B5DA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26649" name="Rectangle 8">
                  <a:extLst>
                    <a:ext uri="{FF2B5EF4-FFF2-40B4-BE49-F238E27FC236}">
                      <a16:creationId xmlns:a16="http://schemas.microsoft.com/office/drawing/2014/main" xmlns="" id="{05F10D4B-1F9C-49EE-8BAB-3C59F7CCF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6650" name="Rectangle 9">
                  <a:extLst>
                    <a:ext uri="{FF2B5EF4-FFF2-40B4-BE49-F238E27FC236}">
                      <a16:creationId xmlns:a16="http://schemas.microsoft.com/office/drawing/2014/main" xmlns="" id="{A3DD34F3-5C93-40AC-88BB-319193872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26651" name="Rectangle 10">
                  <a:extLst>
                    <a:ext uri="{FF2B5EF4-FFF2-40B4-BE49-F238E27FC236}">
                      <a16:creationId xmlns:a16="http://schemas.microsoft.com/office/drawing/2014/main" xmlns="" id="{0C7970C1-9160-4016-9F42-1976E1958F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26652" name="Rectangle 11">
                  <a:extLst>
                    <a:ext uri="{FF2B5EF4-FFF2-40B4-BE49-F238E27FC236}">
                      <a16:creationId xmlns:a16="http://schemas.microsoft.com/office/drawing/2014/main" xmlns="" id="{790430C4-12D1-4CA6-9224-59F24F7B5A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6653" name="Rectangle 12">
                  <a:extLst>
                    <a:ext uri="{FF2B5EF4-FFF2-40B4-BE49-F238E27FC236}">
                      <a16:creationId xmlns:a16="http://schemas.microsoft.com/office/drawing/2014/main" xmlns="" id="{6B7CE64E-7B80-40F2-94F8-8FF7941B9C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26654" name="Rectangle 13">
                  <a:extLst>
                    <a:ext uri="{FF2B5EF4-FFF2-40B4-BE49-F238E27FC236}">
                      <a16:creationId xmlns:a16="http://schemas.microsoft.com/office/drawing/2014/main" xmlns="" id="{ECD15766-B7FF-4C35-9A3A-B282F5073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26655" name="Rectangle 14">
                  <a:extLst>
                    <a:ext uri="{FF2B5EF4-FFF2-40B4-BE49-F238E27FC236}">
                      <a16:creationId xmlns:a16="http://schemas.microsoft.com/office/drawing/2014/main" xmlns="" id="{DD29C7D5-FAA2-450B-8DCA-9899FA7C3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6656" name="Rectangle 15">
                  <a:extLst>
                    <a:ext uri="{FF2B5EF4-FFF2-40B4-BE49-F238E27FC236}">
                      <a16:creationId xmlns:a16="http://schemas.microsoft.com/office/drawing/2014/main" xmlns="" id="{846EDBA2-E1F9-48D9-87E5-ED6F9CC41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26657" name="Rectangle 16">
                  <a:extLst>
                    <a:ext uri="{FF2B5EF4-FFF2-40B4-BE49-F238E27FC236}">
                      <a16:creationId xmlns:a16="http://schemas.microsoft.com/office/drawing/2014/main" xmlns="" id="{0A8C5ABE-4208-4FC8-8564-CCA57F5C01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26658" name="Rectangle 17">
                  <a:extLst>
                    <a:ext uri="{FF2B5EF4-FFF2-40B4-BE49-F238E27FC236}">
                      <a16:creationId xmlns:a16="http://schemas.microsoft.com/office/drawing/2014/main" xmlns="" id="{AC1A9F37-0E13-45E8-8A43-CA53B4D86C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6659" name="Rectangle 18">
                  <a:extLst>
                    <a:ext uri="{FF2B5EF4-FFF2-40B4-BE49-F238E27FC236}">
                      <a16:creationId xmlns:a16="http://schemas.microsoft.com/office/drawing/2014/main" xmlns="" id="{1B7EC19D-3F2E-4ED6-BC35-6EE35A9C7A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</p:grpSp>
          <p:sp>
            <p:nvSpPr>
              <p:cNvPr id="26646" name="Text Box 19">
                <a:extLst>
                  <a:ext uri="{FF2B5EF4-FFF2-40B4-BE49-F238E27FC236}">
                    <a16:creationId xmlns:a16="http://schemas.microsoft.com/office/drawing/2014/main" xmlns="" id="{7F35A4FC-223E-4F31-88B2-F3C0DB8BF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ahoma" panose="020B0604030504040204" pitchFamily="34" charset="0"/>
                    <a:ea typeface="楷体_GB2312" pitchFamily="1" charset="-122"/>
                  </a:rPr>
                  <a:t>主串S：</a:t>
                </a:r>
              </a:p>
            </p:txBody>
          </p:sp>
        </p:grpSp>
        <p:grpSp>
          <p:nvGrpSpPr>
            <p:cNvPr id="26631" name="组合 15380">
              <a:extLst>
                <a:ext uri="{FF2B5EF4-FFF2-40B4-BE49-F238E27FC236}">
                  <a16:creationId xmlns:a16="http://schemas.microsoft.com/office/drawing/2014/main" xmlns="" id="{795FC784-2FB5-4C27-AABC-DCC907330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42"/>
              <a:ext cx="4800" cy="1295"/>
              <a:chOff x="0" y="0"/>
              <a:chExt cx="1920" cy="518"/>
            </a:xfrm>
          </p:grpSpPr>
          <p:grpSp>
            <p:nvGrpSpPr>
              <p:cNvPr id="26638" name="组合 15381">
                <a:extLst>
                  <a:ext uri="{FF2B5EF4-FFF2-40B4-BE49-F238E27FC236}">
                    <a16:creationId xmlns:a16="http://schemas.microsoft.com/office/drawing/2014/main" xmlns="" id="{F09F30F7-7050-41F5-B309-0278CD1C1D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8"/>
                <a:ext cx="960" cy="192"/>
                <a:chOff x="0" y="0"/>
                <a:chExt cx="960" cy="192"/>
              </a:xfrm>
            </p:grpSpPr>
            <p:sp>
              <p:nvSpPr>
                <p:cNvPr id="26640" name="Rectangle 22">
                  <a:extLst>
                    <a:ext uri="{FF2B5EF4-FFF2-40B4-BE49-F238E27FC236}">
                      <a16:creationId xmlns:a16="http://schemas.microsoft.com/office/drawing/2014/main" xmlns="" id="{2A113B11-4495-47F1-A009-17F03BEC43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6641" name="Rectangle 23">
                  <a:extLst>
                    <a:ext uri="{FF2B5EF4-FFF2-40B4-BE49-F238E27FC236}">
                      <a16:creationId xmlns:a16="http://schemas.microsoft.com/office/drawing/2014/main" xmlns="" id="{64F55C2A-F94F-48A1-BD3A-C9250E80A3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26642" name="Rectangle 24">
                  <a:extLst>
                    <a:ext uri="{FF2B5EF4-FFF2-40B4-BE49-F238E27FC236}">
                      <a16:creationId xmlns:a16="http://schemas.microsoft.com/office/drawing/2014/main" xmlns="" id="{90CB698E-364F-4639-B375-4C9A8030C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26643" name="Rectangle 25">
                  <a:extLst>
                    <a:ext uri="{FF2B5EF4-FFF2-40B4-BE49-F238E27FC236}">
                      <a16:creationId xmlns:a16="http://schemas.microsoft.com/office/drawing/2014/main" xmlns="" id="{14626644-C023-4A8A-9F61-D1FBD638EA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6644" name="Rectangle 26">
                  <a:extLst>
                    <a:ext uri="{FF2B5EF4-FFF2-40B4-BE49-F238E27FC236}">
                      <a16:creationId xmlns:a16="http://schemas.microsoft.com/office/drawing/2014/main" xmlns="" id="{E5DC28A1-9047-4740-8FF0-908C1C5B19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</p:grpSp>
          <p:sp>
            <p:nvSpPr>
              <p:cNvPr id="26639" name="Text Box 27">
                <a:extLst>
                  <a:ext uri="{FF2B5EF4-FFF2-40B4-BE49-F238E27FC236}">
                    <a16:creationId xmlns:a16="http://schemas.microsoft.com/office/drawing/2014/main" xmlns="" id="{26178EDC-0496-4E10-B551-D4BFC085E4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72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ahoma" panose="020B0604030504040204" pitchFamily="34" charset="0"/>
                    <a:ea typeface="楷体_GB2312" pitchFamily="1" charset="-122"/>
                  </a:rPr>
                  <a:t>模式P：</a:t>
                </a:r>
              </a:p>
            </p:txBody>
          </p:sp>
        </p:grpSp>
        <p:grpSp>
          <p:nvGrpSpPr>
            <p:cNvPr id="26632" name="组合 15388">
              <a:extLst>
                <a:ext uri="{FF2B5EF4-FFF2-40B4-BE49-F238E27FC236}">
                  <a16:creationId xmlns:a16="http://schemas.microsoft.com/office/drawing/2014/main" xmlns="" id="{F27F22D3-D3D7-4BBE-AD59-F87403002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0"/>
              <a:ext cx="720" cy="960"/>
              <a:chOff x="0" y="0"/>
              <a:chExt cx="288" cy="384"/>
            </a:xfrm>
          </p:grpSpPr>
          <p:sp>
            <p:nvSpPr>
              <p:cNvPr id="26636" name="Line 30">
                <a:extLst>
                  <a:ext uri="{FF2B5EF4-FFF2-40B4-BE49-F238E27FC236}">
                    <a16:creationId xmlns:a16="http://schemas.microsoft.com/office/drawing/2014/main" xmlns="" id="{8897C974-F59E-4335-B301-5B41F264F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7" name="Text Box 31">
                <a:extLst>
                  <a:ext uri="{FF2B5EF4-FFF2-40B4-BE49-F238E27FC236}">
                    <a16:creationId xmlns:a16="http://schemas.microsoft.com/office/drawing/2014/main" xmlns="" id="{1F0AA843-3504-45FC-8C8F-4B3E6E99B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669900"/>
                    </a:solidFill>
                    <a:latin typeface="Times New Roman" panose="02020603050405020304" pitchFamily="18" charset="0"/>
                  </a:rPr>
                  <a:t>i=1</a:t>
                </a:r>
              </a:p>
            </p:txBody>
          </p:sp>
        </p:grpSp>
        <p:grpSp>
          <p:nvGrpSpPr>
            <p:cNvPr id="26633" name="组合 15391">
              <a:extLst>
                <a:ext uri="{FF2B5EF4-FFF2-40B4-BE49-F238E27FC236}">
                  <a16:creationId xmlns:a16="http://schemas.microsoft.com/office/drawing/2014/main" xmlns="" id="{83788470-2150-4DEB-BAD5-FEBF5B26C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62"/>
              <a:ext cx="720" cy="960"/>
              <a:chOff x="0" y="0"/>
              <a:chExt cx="288" cy="384"/>
            </a:xfrm>
          </p:grpSpPr>
          <p:sp>
            <p:nvSpPr>
              <p:cNvPr id="26634" name="Text Box 33">
                <a:extLst>
                  <a:ext uri="{FF2B5EF4-FFF2-40B4-BE49-F238E27FC236}">
                    <a16:creationId xmlns:a16="http://schemas.microsoft.com/office/drawing/2014/main" xmlns="" id="{EEE7DDEE-161F-40BA-9FE6-385D74D08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j=1</a:t>
                </a:r>
              </a:p>
            </p:txBody>
          </p:sp>
          <p:sp>
            <p:nvSpPr>
              <p:cNvPr id="26635" name="Line 34">
                <a:extLst>
                  <a:ext uri="{FF2B5EF4-FFF2-40B4-BE49-F238E27FC236}">
                    <a16:creationId xmlns:a16="http://schemas.microsoft.com/office/drawing/2014/main" xmlns="" id="{11ACF475-2EC0-4D9A-8FEE-79E2960A6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629" name="Rectangle 4">
            <a:extLst>
              <a:ext uri="{FF2B5EF4-FFF2-40B4-BE49-F238E27FC236}">
                <a16:creationId xmlns:a16="http://schemas.microsoft.com/office/drawing/2014/main" xmlns="" id="{8BE88F7D-823D-46D8-A1E9-8707C462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211513"/>
            <a:ext cx="86375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66FF"/>
              </a:buClr>
              <a:buSzPct val="80000"/>
            </a:pPr>
            <a:r>
              <a:rPr lang="zh-CN" altLang="en-US" sz="2400">
                <a:latin typeface="Times New Roman" panose="02020603050405020304" pitchFamily="18" charset="0"/>
              </a:rPr>
              <a:t>设i指示S中的字符，j指示模式串P中的字符。</a:t>
            </a:r>
            <a:endParaRPr lang="zh-CN" altLang="en-US" sz="18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C3E959E9-79E9-43EC-8D6D-02C4A0C8E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6BA1E6ED-7318-416E-9E5D-A5D7D6A087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8C328263-B8FC-48FF-9E29-6DA20A3462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2006600"/>
          </a:xfrm>
        </p:spPr>
        <p:txBody>
          <a:bodyPr/>
          <a:lstStyle/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</a:t>
            </a:r>
            <a:endParaRPr lang="zh-CN" altLang="en-US"/>
          </a:p>
        </p:txBody>
      </p:sp>
      <p:grpSp>
        <p:nvGrpSpPr>
          <p:cNvPr id="27652" name="组合 16387">
            <a:extLst>
              <a:ext uri="{FF2B5EF4-FFF2-40B4-BE49-F238E27FC236}">
                <a16:creationId xmlns:a16="http://schemas.microsoft.com/office/drawing/2014/main" xmlns="" id="{6EA718B4-732A-45F1-871A-E1F7E68B246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35375"/>
            <a:ext cx="5486400" cy="457200"/>
            <a:chOff x="0" y="0"/>
            <a:chExt cx="3456" cy="288"/>
          </a:xfrm>
        </p:grpSpPr>
        <p:grpSp>
          <p:nvGrpSpPr>
            <p:cNvPr id="27670" name="组合 16388">
              <a:extLst>
                <a:ext uri="{FF2B5EF4-FFF2-40B4-BE49-F238E27FC236}">
                  <a16:creationId xmlns:a16="http://schemas.microsoft.com/office/drawing/2014/main" xmlns="" id="{07941C94-6237-4A6A-A57F-42A38142E7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27672" name="Rectangle 6">
                <a:extLst>
                  <a:ext uri="{FF2B5EF4-FFF2-40B4-BE49-F238E27FC236}">
                    <a16:creationId xmlns:a16="http://schemas.microsoft.com/office/drawing/2014/main" xmlns="" id="{874A2F5D-53A8-4C03-87FB-1514BCBE7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7673" name="Rectangle 7">
                <a:extLst>
                  <a:ext uri="{FF2B5EF4-FFF2-40B4-BE49-F238E27FC236}">
                    <a16:creationId xmlns:a16="http://schemas.microsoft.com/office/drawing/2014/main" xmlns="" id="{8609DC29-6525-4EBC-B394-88D856BDC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7674" name="Rectangle 8">
                <a:extLst>
                  <a:ext uri="{FF2B5EF4-FFF2-40B4-BE49-F238E27FC236}">
                    <a16:creationId xmlns:a16="http://schemas.microsoft.com/office/drawing/2014/main" xmlns="" id="{14DA305E-BBC6-47C4-8745-8F4928B5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7675" name="Rectangle 9">
                <a:extLst>
                  <a:ext uri="{FF2B5EF4-FFF2-40B4-BE49-F238E27FC236}">
                    <a16:creationId xmlns:a16="http://schemas.microsoft.com/office/drawing/2014/main" xmlns="" id="{FF7DEA4D-8C4F-4196-90BB-7DF19D4EC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7676" name="Rectangle 10">
                <a:extLst>
                  <a:ext uri="{FF2B5EF4-FFF2-40B4-BE49-F238E27FC236}">
                    <a16:creationId xmlns:a16="http://schemas.microsoft.com/office/drawing/2014/main" xmlns="" id="{4CAD09CD-E59D-4C0C-AD2D-6F9151CAD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7677" name="Rectangle 11">
                <a:extLst>
                  <a:ext uri="{FF2B5EF4-FFF2-40B4-BE49-F238E27FC236}">
                    <a16:creationId xmlns:a16="http://schemas.microsoft.com/office/drawing/2014/main" xmlns="" id="{73508FA8-53D7-46C3-9EEB-6FFF1FFE3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7678" name="Rectangle 12">
                <a:extLst>
                  <a:ext uri="{FF2B5EF4-FFF2-40B4-BE49-F238E27FC236}">
                    <a16:creationId xmlns:a16="http://schemas.microsoft.com/office/drawing/2014/main" xmlns="" id="{F200C15D-014D-467E-879D-3A285AF17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7679" name="Rectangle 13">
                <a:extLst>
                  <a:ext uri="{FF2B5EF4-FFF2-40B4-BE49-F238E27FC236}">
                    <a16:creationId xmlns:a16="http://schemas.microsoft.com/office/drawing/2014/main" xmlns="" id="{5F3D35F9-4C1E-4300-AFD8-C5E03FA0E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7680" name="Rectangle 14">
                <a:extLst>
                  <a:ext uri="{FF2B5EF4-FFF2-40B4-BE49-F238E27FC236}">
                    <a16:creationId xmlns:a16="http://schemas.microsoft.com/office/drawing/2014/main" xmlns="" id="{C6E7D9F8-2CB4-49F2-A182-4731330CB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7681" name="Rectangle 15">
                <a:extLst>
                  <a:ext uri="{FF2B5EF4-FFF2-40B4-BE49-F238E27FC236}">
                    <a16:creationId xmlns:a16="http://schemas.microsoft.com/office/drawing/2014/main" xmlns="" id="{2FA4FC04-1781-4635-8877-88121FCB6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7682" name="Rectangle 16">
                <a:extLst>
                  <a:ext uri="{FF2B5EF4-FFF2-40B4-BE49-F238E27FC236}">
                    <a16:creationId xmlns:a16="http://schemas.microsoft.com/office/drawing/2014/main" xmlns="" id="{E6B35F48-CAB4-4225-A9FD-91AC3B301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7683" name="Rectangle 17">
                <a:extLst>
                  <a:ext uri="{FF2B5EF4-FFF2-40B4-BE49-F238E27FC236}">
                    <a16:creationId xmlns:a16="http://schemas.microsoft.com/office/drawing/2014/main" xmlns="" id="{C632B5B9-7DA8-4525-A756-8F98215A9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7684" name="Rectangle 18">
                <a:extLst>
                  <a:ext uri="{FF2B5EF4-FFF2-40B4-BE49-F238E27FC236}">
                    <a16:creationId xmlns:a16="http://schemas.microsoft.com/office/drawing/2014/main" xmlns="" id="{F0F80DE6-FB23-440A-95BF-64A33A28F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27671" name="Text Box 19">
              <a:extLst>
                <a:ext uri="{FF2B5EF4-FFF2-40B4-BE49-F238E27FC236}">
                  <a16:creationId xmlns:a16="http://schemas.microsoft.com/office/drawing/2014/main" xmlns="" id="{FE3BE055-76AD-4B15-AA87-8DDCC5405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27653" name="组合 16403">
            <a:extLst>
              <a:ext uri="{FF2B5EF4-FFF2-40B4-BE49-F238E27FC236}">
                <a16:creationId xmlns:a16="http://schemas.microsoft.com/office/drawing/2014/main" xmlns="" id="{832ED177-FD98-4E14-80D0-A7C61CA0C30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625975"/>
            <a:ext cx="3048000" cy="822325"/>
            <a:chOff x="0" y="0"/>
            <a:chExt cx="1920" cy="518"/>
          </a:xfrm>
        </p:grpSpPr>
        <p:grpSp>
          <p:nvGrpSpPr>
            <p:cNvPr id="27663" name="组合 16404">
              <a:extLst>
                <a:ext uri="{FF2B5EF4-FFF2-40B4-BE49-F238E27FC236}">
                  <a16:creationId xmlns:a16="http://schemas.microsoft.com/office/drawing/2014/main" xmlns="" id="{EB88914A-716F-49F5-835B-A67AF3B7E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960" cy="192"/>
              <a:chOff x="0" y="0"/>
              <a:chExt cx="960" cy="192"/>
            </a:xfrm>
          </p:grpSpPr>
          <p:sp>
            <p:nvSpPr>
              <p:cNvPr id="27665" name="Rectangle 22">
                <a:extLst>
                  <a:ext uri="{FF2B5EF4-FFF2-40B4-BE49-F238E27FC236}">
                    <a16:creationId xmlns:a16="http://schemas.microsoft.com/office/drawing/2014/main" xmlns="" id="{2BBB4E24-3E8F-45ED-895A-99662D49E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7666" name="Rectangle 23">
                <a:extLst>
                  <a:ext uri="{FF2B5EF4-FFF2-40B4-BE49-F238E27FC236}">
                    <a16:creationId xmlns:a16="http://schemas.microsoft.com/office/drawing/2014/main" xmlns="" id="{69CC8CE8-5608-4CF7-9E6C-0428D3836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7667" name="Rectangle 24">
                <a:extLst>
                  <a:ext uri="{FF2B5EF4-FFF2-40B4-BE49-F238E27FC236}">
                    <a16:creationId xmlns:a16="http://schemas.microsoft.com/office/drawing/2014/main" xmlns="" id="{F135E2B4-71C9-4B9A-84AA-C95AB8B53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7668" name="Rectangle 25">
                <a:extLst>
                  <a:ext uri="{FF2B5EF4-FFF2-40B4-BE49-F238E27FC236}">
                    <a16:creationId xmlns:a16="http://schemas.microsoft.com/office/drawing/2014/main" xmlns="" id="{878E3D0D-ABB5-40AF-876F-C9CBF345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7669" name="Rectangle 26">
                <a:extLst>
                  <a:ext uri="{FF2B5EF4-FFF2-40B4-BE49-F238E27FC236}">
                    <a16:creationId xmlns:a16="http://schemas.microsoft.com/office/drawing/2014/main" xmlns="" id="{62C5BF85-66B7-48B8-8720-B77A5407E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27664" name="Text Box 27">
              <a:extLst>
                <a:ext uri="{FF2B5EF4-FFF2-40B4-BE49-F238E27FC236}">
                  <a16:creationId xmlns:a16="http://schemas.microsoft.com/office/drawing/2014/main" xmlns="" id="{72A44046-8810-49C4-AE7E-1C82195BD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模式P：</a:t>
              </a:r>
            </a:p>
          </p:txBody>
        </p:sp>
      </p:grpSp>
      <p:sp>
        <p:nvSpPr>
          <p:cNvPr id="27654" name="Text Box 28">
            <a:extLst>
              <a:ext uri="{FF2B5EF4-FFF2-40B4-BE49-F238E27FC236}">
                <a16:creationId xmlns:a16="http://schemas.microsoft.com/office/drawing/2014/main" xmlns="" id="{14DA2AC5-4F49-4E26-8730-79B45C964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68975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第一趟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(初始i=1)</a:t>
            </a:r>
          </a:p>
        </p:txBody>
      </p:sp>
      <p:grpSp>
        <p:nvGrpSpPr>
          <p:cNvPr id="27655" name="组合 16412">
            <a:extLst>
              <a:ext uri="{FF2B5EF4-FFF2-40B4-BE49-F238E27FC236}">
                <a16:creationId xmlns:a16="http://schemas.microsoft.com/office/drawing/2014/main" xmlns="" id="{F657724C-1D56-46D6-9BC2-C0EBE2ACFA9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25775"/>
            <a:ext cx="457200" cy="609600"/>
            <a:chOff x="0" y="0"/>
            <a:chExt cx="288" cy="384"/>
          </a:xfrm>
        </p:grpSpPr>
        <p:sp>
          <p:nvSpPr>
            <p:cNvPr id="27661" name="Line 30">
              <a:extLst>
                <a:ext uri="{FF2B5EF4-FFF2-40B4-BE49-F238E27FC236}">
                  <a16:creationId xmlns:a16="http://schemas.microsoft.com/office/drawing/2014/main" xmlns="" id="{FFE504CC-F66E-4D75-AA5C-62A901CED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Text Box 31">
              <a:extLst>
                <a:ext uri="{FF2B5EF4-FFF2-40B4-BE49-F238E27FC236}">
                  <a16:creationId xmlns:a16="http://schemas.microsoft.com/office/drawing/2014/main" xmlns="" id="{2A7E9F30-91FC-4D14-B988-13C458299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i=1</a:t>
              </a:r>
            </a:p>
          </p:txBody>
        </p:sp>
      </p:grpSp>
      <p:grpSp>
        <p:nvGrpSpPr>
          <p:cNvPr id="27656" name="组合 16415">
            <a:extLst>
              <a:ext uri="{FF2B5EF4-FFF2-40B4-BE49-F238E27FC236}">
                <a16:creationId xmlns:a16="http://schemas.microsoft.com/office/drawing/2014/main" xmlns="" id="{B575BCAD-92B5-4864-8DCD-9FD2F2510B7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083175"/>
            <a:ext cx="457200" cy="609600"/>
            <a:chOff x="0" y="0"/>
            <a:chExt cx="288" cy="384"/>
          </a:xfrm>
        </p:grpSpPr>
        <p:sp>
          <p:nvSpPr>
            <p:cNvPr id="27659" name="Text Box 33">
              <a:extLst>
                <a:ext uri="{FF2B5EF4-FFF2-40B4-BE49-F238E27FC236}">
                  <a16:creationId xmlns:a16="http://schemas.microsoft.com/office/drawing/2014/main" xmlns="" id="{4FBE40B2-382D-4340-B66A-8F2464766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j=1</a:t>
              </a:r>
            </a:p>
          </p:txBody>
        </p:sp>
        <p:sp>
          <p:nvSpPr>
            <p:cNvPr id="27660" name="Line 34">
              <a:extLst>
                <a:ext uri="{FF2B5EF4-FFF2-40B4-BE49-F238E27FC236}">
                  <a16:creationId xmlns:a16="http://schemas.microsoft.com/office/drawing/2014/main" xmlns="" id="{FA13980B-5B3C-412C-9956-C036FBA80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7" name="Text Box 35">
            <a:extLst>
              <a:ext uri="{FF2B5EF4-FFF2-40B4-BE49-F238E27FC236}">
                <a16:creationId xmlns:a16="http://schemas.microsoft.com/office/drawing/2014/main" xmlns="" id="{57BAA531-AA09-43E1-87BE-6A1EDAA7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092575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27658" name="Rectangle 4">
            <a:extLst>
              <a:ext uri="{FF2B5EF4-FFF2-40B4-BE49-F238E27FC236}">
                <a16:creationId xmlns:a16="http://schemas.microsoft.com/office/drawing/2014/main" xmlns="" id="{DB607ED0-CC1E-4E10-A117-A20E61692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1412875"/>
            <a:ext cx="863917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66FF"/>
              </a:buClr>
              <a:buSzPct val="80000"/>
            </a:pPr>
            <a:r>
              <a:rPr lang="zh-CN" altLang="en-US" sz="2400">
                <a:latin typeface="Times New Roman" panose="02020603050405020304" pitchFamily="18" charset="0"/>
              </a:rPr>
              <a:t>当S</a:t>
            </a:r>
            <a:r>
              <a:rPr lang="zh-CN" altLang="en-US" sz="2400" baseline="-250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=P</a:t>
            </a:r>
            <a:r>
              <a:rPr lang="zh-CN" altLang="en-US" sz="2400" baseline="-25000">
                <a:latin typeface="Times New Roman" panose="02020603050405020304" pitchFamily="18" charset="0"/>
              </a:rPr>
              <a:t>j</a:t>
            </a:r>
            <a:r>
              <a:rPr lang="zh-CN" altLang="en-US" sz="240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FBA8AA9-3FF0-4FCF-97D3-2CC377C1DF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721CC0A6-99B6-49DA-A345-C19E4FA879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F7ADE673-6E1C-4F57-8DB1-0E6FA0A3AE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1752600"/>
          </a:xfrm>
        </p:spPr>
        <p:txBody>
          <a:bodyPr/>
          <a:lstStyle/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grpSp>
        <p:nvGrpSpPr>
          <p:cNvPr id="28676" name="组合 17411">
            <a:extLst>
              <a:ext uri="{FF2B5EF4-FFF2-40B4-BE49-F238E27FC236}">
                <a16:creationId xmlns:a16="http://schemas.microsoft.com/office/drawing/2014/main" xmlns="" id="{E77EA23A-CE2F-428B-997E-F6F0C466126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28694" name="组合 17412">
              <a:extLst>
                <a:ext uri="{FF2B5EF4-FFF2-40B4-BE49-F238E27FC236}">
                  <a16:creationId xmlns:a16="http://schemas.microsoft.com/office/drawing/2014/main" xmlns="" id="{3ECE6282-663E-4168-9289-6E64B292C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28696" name="Rectangle 6">
                <a:extLst>
                  <a:ext uri="{FF2B5EF4-FFF2-40B4-BE49-F238E27FC236}">
                    <a16:creationId xmlns:a16="http://schemas.microsoft.com/office/drawing/2014/main" xmlns="" id="{109289C9-A7C3-4F83-A2CC-DCC5058BC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697" name="Rectangle 7">
                <a:extLst>
                  <a:ext uri="{FF2B5EF4-FFF2-40B4-BE49-F238E27FC236}">
                    <a16:creationId xmlns:a16="http://schemas.microsoft.com/office/drawing/2014/main" xmlns="" id="{0E42F4AA-0BE1-4F57-87D0-183F407D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8698" name="Rectangle 8">
                <a:extLst>
                  <a:ext uri="{FF2B5EF4-FFF2-40B4-BE49-F238E27FC236}">
                    <a16:creationId xmlns:a16="http://schemas.microsoft.com/office/drawing/2014/main" xmlns="" id="{7610E78B-49F9-42B4-920E-2438BDFFF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699" name="Rectangle 9">
                <a:extLst>
                  <a:ext uri="{FF2B5EF4-FFF2-40B4-BE49-F238E27FC236}">
                    <a16:creationId xmlns:a16="http://schemas.microsoft.com/office/drawing/2014/main" xmlns="" id="{EA858E33-87A6-45AD-9035-070728675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8700" name="Rectangle 10">
                <a:extLst>
                  <a:ext uri="{FF2B5EF4-FFF2-40B4-BE49-F238E27FC236}">
                    <a16:creationId xmlns:a16="http://schemas.microsoft.com/office/drawing/2014/main" xmlns="" id="{A2293AFA-471E-4C71-9A28-F02105969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8701" name="Rectangle 11">
                <a:extLst>
                  <a:ext uri="{FF2B5EF4-FFF2-40B4-BE49-F238E27FC236}">
                    <a16:creationId xmlns:a16="http://schemas.microsoft.com/office/drawing/2014/main" xmlns="" id="{9EC373F6-0183-4E15-BCCF-3853C3704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702" name="Rectangle 12">
                <a:extLst>
                  <a:ext uri="{FF2B5EF4-FFF2-40B4-BE49-F238E27FC236}">
                    <a16:creationId xmlns:a16="http://schemas.microsoft.com/office/drawing/2014/main" xmlns="" id="{B39E4B67-A58D-4D78-97FC-2F15BCD95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8703" name="Rectangle 13">
                <a:extLst>
                  <a:ext uri="{FF2B5EF4-FFF2-40B4-BE49-F238E27FC236}">
                    <a16:creationId xmlns:a16="http://schemas.microsoft.com/office/drawing/2014/main" xmlns="" id="{6D4E9D82-ECAA-43CD-A267-B0395A973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8704" name="Rectangle 14">
                <a:extLst>
                  <a:ext uri="{FF2B5EF4-FFF2-40B4-BE49-F238E27FC236}">
                    <a16:creationId xmlns:a16="http://schemas.microsoft.com/office/drawing/2014/main" xmlns="" id="{6D566E57-0970-425B-B068-D53EA639F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705" name="Rectangle 15">
                <a:extLst>
                  <a:ext uri="{FF2B5EF4-FFF2-40B4-BE49-F238E27FC236}">
                    <a16:creationId xmlns:a16="http://schemas.microsoft.com/office/drawing/2014/main" xmlns="" id="{EE9222BB-84F2-4DFF-8888-8EA1A9747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8706" name="Rectangle 16">
                <a:extLst>
                  <a:ext uri="{FF2B5EF4-FFF2-40B4-BE49-F238E27FC236}">
                    <a16:creationId xmlns:a16="http://schemas.microsoft.com/office/drawing/2014/main" xmlns="" id="{F4879723-EF44-46DE-A747-FDE0FC1F6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8707" name="Rectangle 17">
                <a:extLst>
                  <a:ext uri="{FF2B5EF4-FFF2-40B4-BE49-F238E27FC236}">
                    <a16:creationId xmlns:a16="http://schemas.microsoft.com/office/drawing/2014/main" xmlns="" id="{213F92C0-1FB3-4EFB-B165-6A0A7F1E4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708" name="Rectangle 18">
                <a:extLst>
                  <a:ext uri="{FF2B5EF4-FFF2-40B4-BE49-F238E27FC236}">
                    <a16:creationId xmlns:a16="http://schemas.microsoft.com/office/drawing/2014/main" xmlns="" id="{52F3D604-4CEF-4531-988E-2F60268B9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28695" name="Text Box 19">
              <a:extLst>
                <a:ext uri="{FF2B5EF4-FFF2-40B4-BE49-F238E27FC236}">
                  <a16:creationId xmlns:a16="http://schemas.microsoft.com/office/drawing/2014/main" xmlns="" id="{44D3686F-32F8-4D9A-AA6C-A727967EB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28677" name="组合 17427">
            <a:extLst>
              <a:ext uri="{FF2B5EF4-FFF2-40B4-BE49-F238E27FC236}">
                <a16:creationId xmlns:a16="http://schemas.microsoft.com/office/drawing/2014/main" xmlns="" id="{A9BC5676-44E2-4C1F-BD6E-3C42221281E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267200"/>
            <a:ext cx="3048000" cy="822325"/>
            <a:chOff x="0" y="0"/>
            <a:chExt cx="1920" cy="518"/>
          </a:xfrm>
        </p:grpSpPr>
        <p:grpSp>
          <p:nvGrpSpPr>
            <p:cNvPr id="28687" name="组合 17428">
              <a:extLst>
                <a:ext uri="{FF2B5EF4-FFF2-40B4-BE49-F238E27FC236}">
                  <a16:creationId xmlns:a16="http://schemas.microsoft.com/office/drawing/2014/main" xmlns="" id="{A2B30729-0C12-4E0D-B088-64DDBB60C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960" cy="192"/>
              <a:chOff x="0" y="0"/>
              <a:chExt cx="960" cy="192"/>
            </a:xfrm>
          </p:grpSpPr>
          <p:sp>
            <p:nvSpPr>
              <p:cNvPr id="28689" name="Rectangle 22">
                <a:extLst>
                  <a:ext uri="{FF2B5EF4-FFF2-40B4-BE49-F238E27FC236}">
                    <a16:creationId xmlns:a16="http://schemas.microsoft.com/office/drawing/2014/main" xmlns="" id="{C4894131-8C7A-476B-A8D5-9BE7F04EF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690" name="Rectangle 23">
                <a:extLst>
                  <a:ext uri="{FF2B5EF4-FFF2-40B4-BE49-F238E27FC236}">
                    <a16:creationId xmlns:a16="http://schemas.microsoft.com/office/drawing/2014/main" xmlns="" id="{FF9043EC-4332-4B23-9FB8-C867A41A4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8691" name="Rectangle 24">
                <a:extLst>
                  <a:ext uri="{FF2B5EF4-FFF2-40B4-BE49-F238E27FC236}">
                    <a16:creationId xmlns:a16="http://schemas.microsoft.com/office/drawing/2014/main" xmlns="" id="{BFF80F31-5306-4D7E-93BE-BDE60CBB1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8692" name="Rectangle 25">
                <a:extLst>
                  <a:ext uri="{FF2B5EF4-FFF2-40B4-BE49-F238E27FC236}">
                    <a16:creationId xmlns:a16="http://schemas.microsoft.com/office/drawing/2014/main" xmlns="" id="{4EF818CA-FCA7-4470-A070-FBDC0BF2C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693" name="Rectangle 26">
                <a:extLst>
                  <a:ext uri="{FF2B5EF4-FFF2-40B4-BE49-F238E27FC236}">
                    <a16:creationId xmlns:a16="http://schemas.microsoft.com/office/drawing/2014/main" xmlns="" id="{71429A45-CAA0-4995-BA4A-9494D748C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28688" name="Text Box 27">
              <a:extLst>
                <a:ext uri="{FF2B5EF4-FFF2-40B4-BE49-F238E27FC236}">
                  <a16:creationId xmlns:a16="http://schemas.microsoft.com/office/drawing/2014/main" xmlns="" id="{D084B4EA-92F1-4386-B485-B6B18EBB8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模式P：</a:t>
              </a:r>
            </a:p>
          </p:txBody>
        </p:sp>
      </p:grpSp>
      <p:sp>
        <p:nvSpPr>
          <p:cNvPr id="28678" name="Text Box 28">
            <a:extLst>
              <a:ext uri="{FF2B5EF4-FFF2-40B4-BE49-F238E27FC236}">
                <a16:creationId xmlns:a16="http://schemas.microsoft.com/office/drawing/2014/main" xmlns="" id="{4A614E5E-8D1E-4171-897C-4FE7348A2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第一趟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(初始i=1)</a:t>
            </a:r>
          </a:p>
        </p:txBody>
      </p:sp>
      <p:sp>
        <p:nvSpPr>
          <p:cNvPr id="28679" name="Line 29">
            <a:extLst>
              <a:ext uri="{FF2B5EF4-FFF2-40B4-BE49-F238E27FC236}">
                <a16:creationId xmlns:a16="http://schemas.microsoft.com/office/drawing/2014/main" xmlns="" id="{8DE55864-A22D-4962-ADC2-4F4D2FF99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690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80" name="组合 17437">
            <a:extLst>
              <a:ext uri="{FF2B5EF4-FFF2-40B4-BE49-F238E27FC236}">
                <a16:creationId xmlns:a16="http://schemas.microsoft.com/office/drawing/2014/main" xmlns="" id="{4964973D-3ADC-4BE6-8F0F-721E8AE2F5E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667000"/>
            <a:ext cx="457200" cy="609600"/>
            <a:chOff x="0" y="0"/>
            <a:chExt cx="288" cy="384"/>
          </a:xfrm>
        </p:grpSpPr>
        <p:sp>
          <p:nvSpPr>
            <p:cNvPr id="28685" name="Line 31">
              <a:extLst>
                <a:ext uri="{FF2B5EF4-FFF2-40B4-BE49-F238E27FC236}">
                  <a16:creationId xmlns:a16="http://schemas.microsoft.com/office/drawing/2014/main" xmlns="" id="{B433E8A2-FE28-4E88-A350-7EF7F82F1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Text Box 32">
              <a:extLst>
                <a:ext uri="{FF2B5EF4-FFF2-40B4-BE49-F238E27FC236}">
                  <a16:creationId xmlns:a16="http://schemas.microsoft.com/office/drawing/2014/main" xmlns="" id="{CC23E92B-758F-49D1-89F9-FB25C06C5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i=2</a:t>
              </a:r>
            </a:p>
          </p:txBody>
        </p:sp>
      </p:grpSp>
      <p:grpSp>
        <p:nvGrpSpPr>
          <p:cNvPr id="28681" name="组合 17440">
            <a:extLst>
              <a:ext uri="{FF2B5EF4-FFF2-40B4-BE49-F238E27FC236}">
                <a16:creationId xmlns:a16="http://schemas.microsoft.com/office/drawing/2014/main" xmlns="" id="{1BFD9657-4D91-4B46-B412-F065CC41EDC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724400"/>
            <a:ext cx="457200" cy="609600"/>
            <a:chOff x="0" y="0"/>
            <a:chExt cx="288" cy="384"/>
          </a:xfrm>
        </p:grpSpPr>
        <p:sp>
          <p:nvSpPr>
            <p:cNvPr id="28683" name="Text Box 34">
              <a:extLst>
                <a:ext uri="{FF2B5EF4-FFF2-40B4-BE49-F238E27FC236}">
                  <a16:creationId xmlns:a16="http://schemas.microsoft.com/office/drawing/2014/main" xmlns="" id="{8ACECD6B-AB58-465A-A645-6B6CDE443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j=2</a:t>
              </a:r>
            </a:p>
          </p:txBody>
        </p:sp>
        <p:sp>
          <p:nvSpPr>
            <p:cNvPr id="28684" name="Line 35">
              <a:extLst>
                <a:ext uri="{FF2B5EF4-FFF2-40B4-BE49-F238E27FC236}">
                  <a16:creationId xmlns:a16="http://schemas.microsoft.com/office/drawing/2014/main" xmlns="" id="{BF446CD2-976D-4EBC-83F1-0FFEDD933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2" name="Text Box 36">
            <a:extLst>
              <a:ext uri="{FF2B5EF4-FFF2-40B4-BE49-F238E27FC236}">
                <a16:creationId xmlns:a16="http://schemas.microsoft.com/office/drawing/2014/main" xmlns="" id="{AAF7468C-B48C-4937-9338-4F9CDA39C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DCCB313-727A-44F9-9713-44AD0122D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1D33F7C5-BFA5-47A8-8456-F0EDDE7542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29699" name="组合 18434">
            <a:extLst>
              <a:ext uri="{FF2B5EF4-FFF2-40B4-BE49-F238E27FC236}">
                <a16:creationId xmlns:a16="http://schemas.microsoft.com/office/drawing/2014/main" xmlns="" id="{B4456E56-68A6-4AF0-91B8-0FB92224097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29720" name="组合 18435">
              <a:extLst>
                <a:ext uri="{FF2B5EF4-FFF2-40B4-BE49-F238E27FC236}">
                  <a16:creationId xmlns:a16="http://schemas.microsoft.com/office/drawing/2014/main" xmlns="" id="{76908EAA-7126-4A06-9176-14967DD15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29722" name="Rectangle 6">
                <a:extLst>
                  <a:ext uri="{FF2B5EF4-FFF2-40B4-BE49-F238E27FC236}">
                    <a16:creationId xmlns:a16="http://schemas.microsoft.com/office/drawing/2014/main" xmlns="" id="{FE8C3A15-7567-4DF2-9C0F-D300F1EF5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9723" name="Rectangle 7">
                <a:extLst>
                  <a:ext uri="{FF2B5EF4-FFF2-40B4-BE49-F238E27FC236}">
                    <a16:creationId xmlns:a16="http://schemas.microsoft.com/office/drawing/2014/main" xmlns="" id="{3B009182-BA69-42C3-BF8F-9F0A72019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9724" name="Rectangle 8">
                <a:extLst>
                  <a:ext uri="{FF2B5EF4-FFF2-40B4-BE49-F238E27FC236}">
                    <a16:creationId xmlns:a16="http://schemas.microsoft.com/office/drawing/2014/main" xmlns="" id="{00AD8960-CBC1-456B-AAB6-63679F8E3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9725" name="Rectangle 9">
                <a:extLst>
                  <a:ext uri="{FF2B5EF4-FFF2-40B4-BE49-F238E27FC236}">
                    <a16:creationId xmlns:a16="http://schemas.microsoft.com/office/drawing/2014/main" xmlns="" id="{7B38620D-DB98-44FF-880A-4F2156F52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9726" name="Rectangle 10">
                <a:extLst>
                  <a:ext uri="{FF2B5EF4-FFF2-40B4-BE49-F238E27FC236}">
                    <a16:creationId xmlns:a16="http://schemas.microsoft.com/office/drawing/2014/main" xmlns="" id="{9ECE435F-F699-4D75-8B3C-64344D46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9727" name="Rectangle 11">
                <a:extLst>
                  <a:ext uri="{FF2B5EF4-FFF2-40B4-BE49-F238E27FC236}">
                    <a16:creationId xmlns:a16="http://schemas.microsoft.com/office/drawing/2014/main" xmlns="" id="{3C96D08F-7BF5-4F18-88E7-895DA3028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9728" name="Rectangle 12">
                <a:extLst>
                  <a:ext uri="{FF2B5EF4-FFF2-40B4-BE49-F238E27FC236}">
                    <a16:creationId xmlns:a16="http://schemas.microsoft.com/office/drawing/2014/main" xmlns="" id="{F2ECCDF0-EE70-484B-AAA1-307E05BEF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9729" name="Rectangle 13">
                <a:extLst>
                  <a:ext uri="{FF2B5EF4-FFF2-40B4-BE49-F238E27FC236}">
                    <a16:creationId xmlns:a16="http://schemas.microsoft.com/office/drawing/2014/main" xmlns="" id="{2AC192F4-70BB-4598-84C3-27F23EE8A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9730" name="Rectangle 14">
                <a:extLst>
                  <a:ext uri="{FF2B5EF4-FFF2-40B4-BE49-F238E27FC236}">
                    <a16:creationId xmlns:a16="http://schemas.microsoft.com/office/drawing/2014/main" xmlns="" id="{0B06AA96-F176-4DA0-ADF6-A79DD26B6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9731" name="Rectangle 15">
                <a:extLst>
                  <a:ext uri="{FF2B5EF4-FFF2-40B4-BE49-F238E27FC236}">
                    <a16:creationId xmlns:a16="http://schemas.microsoft.com/office/drawing/2014/main" xmlns="" id="{0CABC183-8E86-4B33-B8F1-55CEF593A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9732" name="Rectangle 16">
                <a:extLst>
                  <a:ext uri="{FF2B5EF4-FFF2-40B4-BE49-F238E27FC236}">
                    <a16:creationId xmlns:a16="http://schemas.microsoft.com/office/drawing/2014/main" xmlns="" id="{C5E28B5F-7DE1-4F9B-A3F6-EED613B8F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9733" name="Rectangle 17">
                <a:extLst>
                  <a:ext uri="{FF2B5EF4-FFF2-40B4-BE49-F238E27FC236}">
                    <a16:creationId xmlns:a16="http://schemas.microsoft.com/office/drawing/2014/main" xmlns="" id="{CB7E8ED7-6DF5-4755-B872-09F21D237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9734" name="Rectangle 18">
                <a:extLst>
                  <a:ext uri="{FF2B5EF4-FFF2-40B4-BE49-F238E27FC236}">
                    <a16:creationId xmlns:a16="http://schemas.microsoft.com/office/drawing/2014/main" xmlns="" id="{FC174312-D551-406D-BAFF-93346369D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29721" name="Text Box 19">
              <a:extLst>
                <a:ext uri="{FF2B5EF4-FFF2-40B4-BE49-F238E27FC236}">
                  <a16:creationId xmlns:a16="http://schemas.microsoft.com/office/drawing/2014/main" xmlns="" id="{D50842AA-CEB8-47BB-BBCF-125250B62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主串：</a:t>
              </a:r>
            </a:p>
          </p:txBody>
        </p:sp>
      </p:grpSp>
      <p:grpSp>
        <p:nvGrpSpPr>
          <p:cNvPr id="29700" name="组合 18450">
            <a:extLst>
              <a:ext uri="{FF2B5EF4-FFF2-40B4-BE49-F238E27FC236}">
                <a16:creationId xmlns:a16="http://schemas.microsoft.com/office/drawing/2014/main" xmlns="" id="{AF5B751A-8292-43F4-A408-3A4D94B82F2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267200"/>
            <a:ext cx="3048000" cy="822325"/>
            <a:chOff x="0" y="0"/>
            <a:chExt cx="1920" cy="518"/>
          </a:xfrm>
        </p:grpSpPr>
        <p:grpSp>
          <p:nvGrpSpPr>
            <p:cNvPr id="29713" name="组合 18451">
              <a:extLst>
                <a:ext uri="{FF2B5EF4-FFF2-40B4-BE49-F238E27FC236}">
                  <a16:creationId xmlns:a16="http://schemas.microsoft.com/office/drawing/2014/main" xmlns="" id="{C8E81AC9-95A1-4FB5-A9E0-EE0B6C220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960" cy="192"/>
              <a:chOff x="0" y="0"/>
              <a:chExt cx="960" cy="192"/>
            </a:xfrm>
          </p:grpSpPr>
          <p:sp>
            <p:nvSpPr>
              <p:cNvPr id="29715" name="Rectangle 22">
                <a:extLst>
                  <a:ext uri="{FF2B5EF4-FFF2-40B4-BE49-F238E27FC236}">
                    <a16:creationId xmlns:a16="http://schemas.microsoft.com/office/drawing/2014/main" xmlns="" id="{C7305296-BDDD-4B5E-BD43-FB4D077C3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9716" name="Rectangle 23">
                <a:extLst>
                  <a:ext uri="{FF2B5EF4-FFF2-40B4-BE49-F238E27FC236}">
                    <a16:creationId xmlns:a16="http://schemas.microsoft.com/office/drawing/2014/main" xmlns="" id="{538BD9CB-BCAA-4637-8222-1D4DC63C0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9717" name="Rectangle 24">
                <a:extLst>
                  <a:ext uri="{FF2B5EF4-FFF2-40B4-BE49-F238E27FC236}">
                    <a16:creationId xmlns:a16="http://schemas.microsoft.com/office/drawing/2014/main" xmlns="" id="{7C445736-3456-4013-ADC6-D7311AE77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9718" name="Rectangle 25">
                <a:extLst>
                  <a:ext uri="{FF2B5EF4-FFF2-40B4-BE49-F238E27FC236}">
                    <a16:creationId xmlns:a16="http://schemas.microsoft.com/office/drawing/2014/main" xmlns="" id="{4A1D2AA1-D58B-40CA-92DF-2242565A5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9719" name="Rectangle 26">
                <a:extLst>
                  <a:ext uri="{FF2B5EF4-FFF2-40B4-BE49-F238E27FC236}">
                    <a16:creationId xmlns:a16="http://schemas.microsoft.com/office/drawing/2014/main" xmlns="" id="{470506A2-F5B1-4DF6-B2E0-D5907DE96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29714" name="Text Box 27">
              <a:extLst>
                <a:ext uri="{FF2B5EF4-FFF2-40B4-BE49-F238E27FC236}">
                  <a16:creationId xmlns:a16="http://schemas.microsoft.com/office/drawing/2014/main" xmlns="" id="{CFE21BB6-0D67-434A-BA95-92C0BE92E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模式：</a:t>
              </a:r>
            </a:p>
          </p:txBody>
        </p:sp>
      </p:grpSp>
      <p:sp>
        <p:nvSpPr>
          <p:cNvPr id="29701" name="Text Box 28">
            <a:extLst>
              <a:ext uri="{FF2B5EF4-FFF2-40B4-BE49-F238E27FC236}">
                <a16:creationId xmlns:a16="http://schemas.microsoft.com/office/drawing/2014/main" xmlns="" id="{271ED84F-5405-4AF9-B15D-48AB4E0E0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第一趟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(初始i=1)</a:t>
            </a:r>
          </a:p>
        </p:txBody>
      </p:sp>
      <p:sp>
        <p:nvSpPr>
          <p:cNvPr id="29702" name="Line 29">
            <a:extLst>
              <a:ext uri="{FF2B5EF4-FFF2-40B4-BE49-F238E27FC236}">
                <a16:creationId xmlns:a16="http://schemas.microsoft.com/office/drawing/2014/main" xmlns="" id="{C7731FE2-C8EB-4EB8-A452-626DCADF3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690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30">
            <a:extLst>
              <a:ext uri="{FF2B5EF4-FFF2-40B4-BE49-F238E27FC236}">
                <a16:creationId xmlns:a16="http://schemas.microsoft.com/office/drawing/2014/main" xmlns="" id="{9A79A9DD-27B9-4812-830B-C99EB737F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04" name="组合 18461">
            <a:extLst>
              <a:ext uri="{FF2B5EF4-FFF2-40B4-BE49-F238E27FC236}">
                <a16:creationId xmlns:a16="http://schemas.microsoft.com/office/drawing/2014/main" xmlns="" id="{79353EEB-7176-4422-BC88-13D60A970E4A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667000"/>
            <a:ext cx="457200" cy="609600"/>
            <a:chOff x="0" y="0"/>
            <a:chExt cx="288" cy="384"/>
          </a:xfrm>
        </p:grpSpPr>
        <p:sp>
          <p:nvSpPr>
            <p:cNvPr id="29711" name="Line 32">
              <a:extLst>
                <a:ext uri="{FF2B5EF4-FFF2-40B4-BE49-F238E27FC236}">
                  <a16:creationId xmlns:a16="http://schemas.microsoft.com/office/drawing/2014/main" xmlns="" id="{925AFC3A-8557-44D3-9623-3C623EDA5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Text Box 33">
              <a:extLst>
                <a:ext uri="{FF2B5EF4-FFF2-40B4-BE49-F238E27FC236}">
                  <a16:creationId xmlns:a16="http://schemas.microsoft.com/office/drawing/2014/main" xmlns="" id="{EDC8014A-58F7-4C83-988A-AEAE74A41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i=3</a:t>
              </a:r>
            </a:p>
          </p:txBody>
        </p:sp>
      </p:grpSp>
      <p:grpSp>
        <p:nvGrpSpPr>
          <p:cNvPr id="29705" name="组合 18464">
            <a:extLst>
              <a:ext uri="{FF2B5EF4-FFF2-40B4-BE49-F238E27FC236}">
                <a16:creationId xmlns:a16="http://schemas.microsoft.com/office/drawing/2014/main" xmlns="" id="{084E1D92-BDC4-40EC-89F3-CC6AFE72453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724400"/>
            <a:ext cx="457200" cy="609600"/>
            <a:chOff x="0" y="0"/>
            <a:chExt cx="288" cy="384"/>
          </a:xfrm>
        </p:grpSpPr>
        <p:sp>
          <p:nvSpPr>
            <p:cNvPr id="29709" name="Text Box 35">
              <a:extLst>
                <a:ext uri="{FF2B5EF4-FFF2-40B4-BE49-F238E27FC236}">
                  <a16:creationId xmlns:a16="http://schemas.microsoft.com/office/drawing/2014/main" xmlns="" id="{2F290A7C-43D1-4512-8834-2E49A3BFC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j=3</a:t>
              </a:r>
            </a:p>
          </p:txBody>
        </p:sp>
        <p:sp>
          <p:nvSpPr>
            <p:cNvPr id="29710" name="Line 36">
              <a:extLst>
                <a:ext uri="{FF2B5EF4-FFF2-40B4-BE49-F238E27FC236}">
                  <a16:creationId xmlns:a16="http://schemas.microsoft.com/office/drawing/2014/main" xmlns="" id="{B442C02D-9153-44BB-941B-B5A9F60B5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6" name="Text Box 37">
            <a:extLst>
              <a:ext uri="{FF2B5EF4-FFF2-40B4-BE49-F238E27FC236}">
                <a16:creationId xmlns:a16="http://schemas.microsoft.com/office/drawing/2014/main" xmlns="" id="{C9045BC7-3F07-434E-832F-31DF7A14E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29707" name="AutoShape 38">
            <a:extLst>
              <a:ext uri="{FF2B5EF4-FFF2-40B4-BE49-F238E27FC236}">
                <a16:creationId xmlns:a16="http://schemas.microsoft.com/office/drawing/2014/main" xmlns="" id="{A31A3AC5-7243-40B2-B9C1-62623EB2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1371600" cy="609600"/>
          </a:xfrm>
          <a:prstGeom prst="wedgeEllipseCallout">
            <a:avLst>
              <a:gd name="adj1" fmla="val -154745"/>
              <a:gd name="adj2" fmla="val -15573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不同</a:t>
            </a:r>
          </a:p>
        </p:txBody>
      </p:sp>
      <p:sp>
        <p:nvSpPr>
          <p:cNvPr id="29708" name="Rectangle 3">
            <a:extLst>
              <a:ext uri="{FF2B5EF4-FFF2-40B4-BE49-F238E27FC236}">
                <a16:creationId xmlns:a16="http://schemas.microsoft.com/office/drawing/2014/main" xmlns="" id="{0B5DA4BC-3AE1-4055-9906-429D623BCF5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1611B8C-5539-4947-B44A-7E2BDB1F9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42C07101-0635-4004-8423-C92E0F4B52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30723" name="组合 19458">
            <a:extLst>
              <a:ext uri="{FF2B5EF4-FFF2-40B4-BE49-F238E27FC236}">
                <a16:creationId xmlns:a16="http://schemas.microsoft.com/office/drawing/2014/main" xmlns="" id="{0C9EBA45-B1C1-4414-AB43-76EEDD6B971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30742" name="组合 19459">
              <a:extLst>
                <a:ext uri="{FF2B5EF4-FFF2-40B4-BE49-F238E27FC236}">
                  <a16:creationId xmlns:a16="http://schemas.microsoft.com/office/drawing/2014/main" xmlns="" id="{72392703-3D3F-4EA9-A45F-5B33EBD66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30744" name="Rectangle 6">
                <a:extLst>
                  <a:ext uri="{FF2B5EF4-FFF2-40B4-BE49-F238E27FC236}">
                    <a16:creationId xmlns:a16="http://schemas.microsoft.com/office/drawing/2014/main" xmlns="" id="{DDC76A37-E88B-49B8-AC84-190AC26F5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745" name="Rectangle 7">
                <a:extLst>
                  <a:ext uri="{FF2B5EF4-FFF2-40B4-BE49-F238E27FC236}">
                    <a16:creationId xmlns:a16="http://schemas.microsoft.com/office/drawing/2014/main" xmlns="" id="{A37E5845-BA05-4443-AB89-A529EC9F1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746" name="Rectangle 8">
                <a:extLst>
                  <a:ext uri="{FF2B5EF4-FFF2-40B4-BE49-F238E27FC236}">
                    <a16:creationId xmlns:a16="http://schemas.microsoft.com/office/drawing/2014/main" xmlns="" id="{0EA0929E-7131-48B0-B123-AFDE2C5A1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747" name="Rectangle 9">
                <a:extLst>
                  <a:ext uri="{FF2B5EF4-FFF2-40B4-BE49-F238E27FC236}">
                    <a16:creationId xmlns:a16="http://schemas.microsoft.com/office/drawing/2014/main" xmlns="" id="{E79B526D-32E4-4C82-821F-A48C6E965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748" name="Rectangle 10">
                <a:extLst>
                  <a:ext uri="{FF2B5EF4-FFF2-40B4-BE49-F238E27FC236}">
                    <a16:creationId xmlns:a16="http://schemas.microsoft.com/office/drawing/2014/main" xmlns="" id="{35BAA69A-55BA-4C3E-9C73-B22EB9658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0749" name="Rectangle 11">
                <a:extLst>
                  <a:ext uri="{FF2B5EF4-FFF2-40B4-BE49-F238E27FC236}">
                    <a16:creationId xmlns:a16="http://schemas.microsoft.com/office/drawing/2014/main" xmlns="" id="{0F570E7D-FB9C-4BE1-AFD9-38452E1DC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750" name="Rectangle 12">
                <a:extLst>
                  <a:ext uri="{FF2B5EF4-FFF2-40B4-BE49-F238E27FC236}">
                    <a16:creationId xmlns:a16="http://schemas.microsoft.com/office/drawing/2014/main" xmlns="" id="{C326BF6C-B888-466B-8577-832D29F74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751" name="Rectangle 13">
                <a:extLst>
                  <a:ext uri="{FF2B5EF4-FFF2-40B4-BE49-F238E27FC236}">
                    <a16:creationId xmlns:a16="http://schemas.microsoft.com/office/drawing/2014/main" xmlns="" id="{B289407D-FCF9-419F-9D2C-524D59D2B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0752" name="Rectangle 14">
                <a:extLst>
                  <a:ext uri="{FF2B5EF4-FFF2-40B4-BE49-F238E27FC236}">
                    <a16:creationId xmlns:a16="http://schemas.microsoft.com/office/drawing/2014/main" xmlns="" id="{1E2050F4-2568-47E9-87DA-D21B2C0EA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753" name="Rectangle 15">
                <a:extLst>
                  <a:ext uri="{FF2B5EF4-FFF2-40B4-BE49-F238E27FC236}">
                    <a16:creationId xmlns:a16="http://schemas.microsoft.com/office/drawing/2014/main" xmlns="" id="{834E69FD-0555-4AB0-88D8-8DB0531A9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0754" name="Rectangle 16">
                <a:extLst>
                  <a:ext uri="{FF2B5EF4-FFF2-40B4-BE49-F238E27FC236}">
                    <a16:creationId xmlns:a16="http://schemas.microsoft.com/office/drawing/2014/main" xmlns="" id="{962379CA-927C-4A1F-AB82-EBBD2FE00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755" name="Rectangle 17">
                <a:extLst>
                  <a:ext uri="{FF2B5EF4-FFF2-40B4-BE49-F238E27FC236}">
                    <a16:creationId xmlns:a16="http://schemas.microsoft.com/office/drawing/2014/main" xmlns="" id="{2363A354-4FCE-4F29-A4C8-879A8D13E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756" name="Rectangle 18">
                <a:extLst>
                  <a:ext uri="{FF2B5EF4-FFF2-40B4-BE49-F238E27FC236}">
                    <a16:creationId xmlns:a16="http://schemas.microsoft.com/office/drawing/2014/main" xmlns="" id="{B8F15205-30EE-4676-8405-3DBEF1AEC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0743" name="Text Box 19">
              <a:extLst>
                <a:ext uri="{FF2B5EF4-FFF2-40B4-BE49-F238E27FC236}">
                  <a16:creationId xmlns:a16="http://schemas.microsoft.com/office/drawing/2014/main" xmlns="" id="{C89C6985-9EB4-4527-8E06-F66293A0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30724" name="组合 19474">
            <a:extLst>
              <a:ext uri="{FF2B5EF4-FFF2-40B4-BE49-F238E27FC236}">
                <a16:creationId xmlns:a16="http://schemas.microsoft.com/office/drawing/2014/main" xmlns="" id="{DC5FAB7A-FBDB-4277-8604-F50BC8FFF95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267200"/>
            <a:ext cx="3352800" cy="822325"/>
            <a:chOff x="0" y="0"/>
            <a:chExt cx="2112" cy="518"/>
          </a:xfrm>
        </p:grpSpPr>
        <p:grpSp>
          <p:nvGrpSpPr>
            <p:cNvPr id="30735" name="组合 19475">
              <a:extLst>
                <a:ext uri="{FF2B5EF4-FFF2-40B4-BE49-F238E27FC236}">
                  <a16:creationId xmlns:a16="http://schemas.microsoft.com/office/drawing/2014/main" xmlns="" id="{32FAFE64-BA23-4DE4-9EF1-2C0ABCD13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48"/>
              <a:ext cx="960" cy="192"/>
              <a:chOff x="0" y="0"/>
              <a:chExt cx="960" cy="192"/>
            </a:xfrm>
          </p:grpSpPr>
          <p:sp>
            <p:nvSpPr>
              <p:cNvPr id="30737" name="Rectangle 22">
                <a:extLst>
                  <a:ext uri="{FF2B5EF4-FFF2-40B4-BE49-F238E27FC236}">
                    <a16:creationId xmlns:a16="http://schemas.microsoft.com/office/drawing/2014/main" xmlns="" id="{285A31C8-3B54-4460-A2D5-0FF3F86DD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738" name="Rectangle 23">
                <a:extLst>
                  <a:ext uri="{FF2B5EF4-FFF2-40B4-BE49-F238E27FC236}">
                    <a16:creationId xmlns:a16="http://schemas.microsoft.com/office/drawing/2014/main" xmlns="" id="{053B9851-D555-4A77-B971-9EAE5ED35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739" name="Rectangle 24">
                <a:extLst>
                  <a:ext uri="{FF2B5EF4-FFF2-40B4-BE49-F238E27FC236}">
                    <a16:creationId xmlns:a16="http://schemas.microsoft.com/office/drawing/2014/main" xmlns="" id="{D495747F-4B5E-40A4-9243-FAC68C733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0740" name="Rectangle 25">
                <a:extLst>
                  <a:ext uri="{FF2B5EF4-FFF2-40B4-BE49-F238E27FC236}">
                    <a16:creationId xmlns:a16="http://schemas.microsoft.com/office/drawing/2014/main" xmlns="" id="{2A3E9643-9168-4EFC-8BCF-DF185BD3C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741" name="Rectangle 26">
                <a:extLst>
                  <a:ext uri="{FF2B5EF4-FFF2-40B4-BE49-F238E27FC236}">
                    <a16:creationId xmlns:a16="http://schemas.microsoft.com/office/drawing/2014/main" xmlns="" id="{77BE4322-A0DC-47B7-A1D4-0F329D98E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30736" name="Text Box 27">
              <a:extLst>
                <a:ext uri="{FF2B5EF4-FFF2-40B4-BE49-F238E27FC236}">
                  <a16:creationId xmlns:a16="http://schemas.microsoft.com/office/drawing/2014/main" xmlns="" id="{D04C9189-5DB8-4393-B935-FAFEA52FD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模式P：</a:t>
              </a:r>
            </a:p>
          </p:txBody>
        </p:sp>
      </p:grpSp>
      <p:sp>
        <p:nvSpPr>
          <p:cNvPr id="30725" name="Text Box 28">
            <a:extLst>
              <a:ext uri="{FF2B5EF4-FFF2-40B4-BE49-F238E27FC236}">
                <a16:creationId xmlns:a16="http://schemas.microsoft.com/office/drawing/2014/main" xmlns="" id="{16E65A01-4CC4-43A8-B1B2-E3270F575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第二趟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(初始i=2)</a:t>
            </a:r>
          </a:p>
        </p:txBody>
      </p:sp>
      <p:grpSp>
        <p:nvGrpSpPr>
          <p:cNvPr id="30726" name="组合 19483">
            <a:extLst>
              <a:ext uri="{FF2B5EF4-FFF2-40B4-BE49-F238E27FC236}">
                <a16:creationId xmlns:a16="http://schemas.microsoft.com/office/drawing/2014/main" xmlns="" id="{388A225A-33EA-4850-B18B-A4CBF30A0E1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667000"/>
            <a:ext cx="457200" cy="609600"/>
            <a:chOff x="0" y="0"/>
            <a:chExt cx="288" cy="384"/>
          </a:xfrm>
        </p:grpSpPr>
        <p:sp>
          <p:nvSpPr>
            <p:cNvPr id="30733" name="Line 30">
              <a:extLst>
                <a:ext uri="{FF2B5EF4-FFF2-40B4-BE49-F238E27FC236}">
                  <a16:creationId xmlns:a16="http://schemas.microsoft.com/office/drawing/2014/main" xmlns="" id="{E6991B97-FE48-4E92-9E69-D805DC477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Text Box 31">
              <a:extLst>
                <a:ext uri="{FF2B5EF4-FFF2-40B4-BE49-F238E27FC236}">
                  <a16:creationId xmlns:a16="http://schemas.microsoft.com/office/drawing/2014/main" xmlns="" id="{9D9EB75E-70B0-44A5-8A0F-F2CEC0343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i=2</a:t>
              </a:r>
            </a:p>
          </p:txBody>
        </p:sp>
      </p:grpSp>
      <p:grpSp>
        <p:nvGrpSpPr>
          <p:cNvPr id="30727" name="组合 19486">
            <a:extLst>
              <a:ext uri="{FF2B5EF4-FFF2-40B4-BE49-F238E27FC236}">
                <a16:creationId xmlns:a16="http://schemas.microsoft.com/office/drawing/2014/main" xmlns="" id="{EDAD82ED-F6F9-4AD0-8BE6-F6C999232ED6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724400"/>
            <a:ext cx="457200" cy="609600"/>
            <a:chOff x="0" y="0"/>
            <a:chExt cx="288" cy="384"/>
          </a:xfrm>
        </p:grpSpPr>
        <p:sp>
          <p:nvSpPr>
            <p:cNvPr id="30731" name="Text Box 33">
              <a:extLst>
                <a:ext uri="{FF2B5EF4-FFF2-40B4-BE49-F238E27FC236}">
                  <a16:creationId xmlns:a16="http://schemas.microsoft.com/office/drawing/2014/main" xmlns="" id="{469201EB-CBF6-4A02-86B9-B6AE41318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j=1</a:t>
              </a:r>
            </a:p>
          </p:txBody>
        </p:sp>
        <p:sp>
          <p:nvSpPr>
            <p:cNvPr id="30732" name="Line 34">
              <a:extLst>
                <a:ext uri="{FF2B5EF4-FFF2-40B4-BE49-F238E27FC236}">
                  <a16:creationId xmlns:a16="http://schemas.microsoft.com/office/drawing/2014/main" xmlns="" id="{FCD26F62-5471-4B06-8DB7-EB85C2460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8" name="Text Box 35">
            <a:extLst>
              <a:ext uri="{FF2B5EF4-FFF2-40B4-BE49-F238E27FC236}">
                <a16:creationId xmlns:a16="http://schemas.microsoft.com/office/drawing/2014/main" xmlns="" id="{21BD87F8-C7B1-484E-8E7A-FAC72277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19491" name="AutoShape 36">
            <a:extLst>
              <a:ext uri="{FF2B5EF4-FFF2-40B4-BE49-F238E27FC236}">
                <a16:creationId xmlns:a16="http://schemas.microsoft.com/office/drawing/2014/main" xmlns="" id="{4E957D6F-0B09-4E57-8A0E-38E965AAF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1371600" cy="609600"/>
          </a:xfrm>
          <a:prstGeom prst="wedgeEllipseCallout">
            <a:avLst>
              <a:gd name="adj1" fmla="val -174306"/>
              <a:gd name="adj2" fmla="val -141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不同</a:t>
            </a:r>
          </a:p>
        </p:txBody>
      </p:sp>
      <p:sp>
        <p:nvSpPr>
          <p:cNvPr id="30730" name="Rectangle 3">
            <a:extLst>
              <a:ext uri="{FF2B5EF4-FFF2-40B4-BE49-F238E27FC236}">
                <a16:creationId xmlns:a16="http://schemas.microsoft.com/office/drawing/2014/main" xmlns="" id="{D997B4C7-6179-4484-AA48-F4B5897028D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1697D59-1A49-4E62-982F-B1EFE4A776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9552C603-DE57-456A-AD9F-A002C1B446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31747" name="组合 20482">
            <a:extLst>
              <a:ext uri="{FF2B5EF4-FFF2-40B4-BE49-F238E27FC236}">
                <a16:creationId xmlns:a16="http://schemas.microsoft.com/office/drawing/2014/main" xmlns="" id="{7A18BB94-D159-483B-AED5-10E88369DFE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31765" name="组合 20483">
              <a:extLst>
                <a:ext uri="{FF2B5EF4-FFF2-40B4-BE49-F238E27FC236}">
                  <a16:creationId xmlns:a16="http://schemas.microsoft.com/office/drawing/2014/main" xmlns="" id="{7FF3AD6E-6627-414D-A9CD-CA97D000D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31767" name="Rectangle 6">
                <a:extLst>
                  <a:ext uri="{FF2B5EF4-FFF2-40B4-BE49-F238E27FC236}">
                    <a16:creationId xmlns:a16="http://schemas.microsoft.com/office/drawing/2014/main" xmlns="" id="{86D659CA-AD42-4A03-A730-289EB0A48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768" name="Rectangle 7">
                <a:extLst>
                  <a:ext uri="{FF2B5EF4-FFF2-40B4-BE49-F238E27FC236}">
                    <a16:creationId xmlns:a16="http://schemas.microsoft.com/office/drawing/2014/main" xmlns="" id="{17C42D19-FCC6-40A9-A3F6-DA5CA9B03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1769" name="Rectangle 8">
                <a:extLst>
                  <a:ext uri="{FF2B5EF4-FFF2-40B4-BE49-F238E27FC236}">
                    <a16:creationId xmlns:a16="http://schemas.microsoft.com/office/drawing/2014/main" xmlns="" id="{8C8DC4E6-22B5-4D20-B3B6-2503DEEBC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770" name="Rectangle 9">
                <a:extLst>
                  <a:ext uri="{FF2B5EF4-FFF2-40B4-BE49-F238E27FC236}">
                    <a16:creationId xmlns:a16="http://schemas.microsoft.com/office/drawing/2014/main" xmlns="" id="{CCD1D160-F069-4977-9716-555A2396C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1771" name="Rectangle 10">
                <a:extLst>
                  <a:ext uri="{FF2B5EF4-FFF2-40B4-BE49-F238E27FC236}">
                    <a16:creationId xmlns:a16="http://schemas.microsoft.com/office/drawing/2014/main" xmlns="" id="{8880E792-C874-44DC-B496-01F42FF06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1772" name="Rectangle 11">
                <a:extLst>
                  <a:ext uri="{FF2B5EF4-FFF2-40B4-BE49-F238E27FC236}">
                    <a16:creationId xmlns:a16="http://schemas.microsoft.com/office/drawing/2014/main" xmlns="" id="{77264EBB-8EFE-44A8-91E4-D936DC46A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773" name="Rectangle 12">
                <a:extLst>
                  <a:ext uri="{FF2B5EF4-FFF2-40B4-BE49-F238E27FC236}">
                    <a16:creationId xmlns:a16="http://schemas.microsoft.com/office/drawing/2014/main" xmlns="" id="{5875501D-69AF-4652-A330-F90937918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1774" name="Rectangle 13">
                <a:extLst>
                  <a:ext uri="{FF2B5EF4-FFF2-40B4-BE49-F238E27FC236}">
                    <a16:creationId xmlns:a16="http://schemas.microsoft.com/office/drawing/2014/main" xmlns="" id="{24C9809A-5E0A-46AA-92EE-6F163E7B9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1775" name="Rectangle 14">
                <a:extLst>
                  <a:ext uri="{FF2B5EF4-FFF2-40B4-BE49-F238E27FC236}">
                    <a16:creationId xmlns:a16="http://schemas.microsoft.com/office/drawing/2014/main" xmlns="" id="{5C5423A0-8334-4D3F-83BA-DEF7FFF53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776" name="Rectangle 15">
                <a:extLst>
                  <a:ext uri="{FF2B5EF4-FFF2-40B4-BE49-F238E27FC236}">
                    <a16:creationId xmlns:a16="http://schemas.microsoft.com/office/drawing/2014/main" xmlns="" id="{02904FAA-6B8E-4CC5-B4AD-56F6E4BFF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1777" name="Rectangle 16">
                <a:extLst>
                  <a:ext uri="{FF2B5EF4-FFF2-40B4-BE49-F238E27FC236}">
                    <a16:creationId xmlns:a16="http://schemas.microsoft.com/office/drawing/2014/main" xmlns="" id="{2E455534-5F91-4751-8F0D-B81FD6664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1778" name="Rectangle 17">
                <a:extLst>
                  <a:ext uri="{FF2B5EF4-FFF2-40B4-BE49-F238E27FC236}">
                    <a16:creationId xmlns:a16="http://schemas.microsoft.com/office/drawing/2014/main" xmlns="" id="{BB33D4B6-B8EA-4742-92D0-8BD16BF3E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779" name="Rectangle 18">
                <a:extLst>
                  <a:ext uri="{FF2B5EF4-FFF2-40B4-BE49-F238E27FC236}">
                    <a16:creationId xmlns:a16="http://schemas.microsoft.com/office/drawing/2014/main" xmlns="" id="{1940D215-3BA7-4183-A71E-4C3F22A63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1766" name="Text Box 19">
              <a:extLst>
                <a:ext uri="{FF2B5EF4-FFF2-40B4-BE49-F238E27FC236}">
                  <a16:creationId xmlns:a16="http://schemas.microsoft.com/office/drawing/2014/main" xmlns="" id="{A091FAF9-289B-4047-AEAF-95AF05254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31748" name="组合 20498">
            <a:extLst>
              <a:ext uri="{FF2B5EF4-FFF2-40B4-BE49-F238E27FC236}">
                <a16:creationId xmlns:a16="http://schemas.microsoft.com/office/drawing/2014/main" xmlns="" id="{9CAE018E-DA21-492B-AF1B-8920EBBB570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267200"/>
            <a:ext cx="3657600" cy="822325"/>
            <a:chOff x="0" y="0"/>
            <a:chExt cx="2304" cy="518"/>
          </a:xfrm>
        </p:grpSpPr>
        <p:grpSp>
          <p:nvGrpSpPr>
            <p:cNvPr id="31758" name="组合 20499">
              <a:extLst>
                <a:ext uri="{FF2B5EF4-FFF2-40B4-BE49-F238E27FC236}">
                  <a16:creationId xmlns:a16="http://schemas.microsoft.com/office/drawing/2014/main" xmlns="" id="{CB613EB9-3BF3-4612-811E-3367AAEE1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48"/>
              <a:ext cx="960" cy="192"/>
              <a:chOff x="0" y="0"/>
              <a:chExt cx="960" cy="192"/>
            </a:xfrm>
          </p:grpSpPr>
          <p:sp>
            <p:nvSpPr>
              <p:cNvPr id="31760" name="Rectangle 22">
                <a:extLst>
                  <a:ext uri="{FF2B5EF4-FFF2-40B4-BE49-F238E27FC236}">
                    <a16:creationId xmlns:a16="http://schemas.microsoft.com/office/drawing/2014/main" xmlns="" id="{F526E4DA-560B-4595-A421-02D17BDF1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761" name="Rectangle 23">
                <a:extLst>
                  <a:ext uri="{FF2B5EF4-FFF2-40B4-BE49-F238E27FC236}">
                    <a16:creationId xmlns:a16="http://schemas.microsoft.com/office/drawing/2014/main" xmlns="" id="{B7E65645-F05E-41AE-ACF7-998446F55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1762" name="Rectangle 24">
                <a:extLst>
                  <a:ext uri="{FF2B5EF4-FFF2-40B4-BE49-F238E27FC236}">
                    <a16:creationId xmlns:a16="http://schemas.microsoft.com/office/drawing/2014/main" xmlns="" id="{203F8543-9FEC-4E39-98BF-DCDF3C4E6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1763" name="Rectangle 25">
                <a:extLst>
                  <a:ext uri="{FF2B5EF4-FFF2-40B4-BE49-F238E27FC236}">
                    <a16:creationId xmlns:a16="http://schemas.microsoft.com/office/drawing/2014/main" xmlns="" id="{4A05B5F0-B0D1-4CC5-AEF5-03F12CD9D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764" name="Rectangle 26">
                <a:extLst>
                  <a:ext uri="{FF2B5EF4-FFF2-40B4-BE49-F238E27FC236}">
                    <a16:creationId xmlns:a16="http://schemas.microsoft.com/office/drawing/2014/main" xmlns="" id="{36FF60C0-4D3C-4C51-9178-7F2828306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31759" name="Text Box 27">
              <a:extLst>
                <a:ext uri="{FF2B5EF4-FFF2-40B4-BE49-F238E27FC236}">
                  <a16:creationId xmlns:a16="http://schemas.microsoft.com/office/drawing/2014/main" xmlns="" id="{B4EBAB5E-FD5F-45C3-A4EE-19A184219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模式P：</a:t>
              </a:r>
            </a:p>
          </p:txBody>
        </p:sp>
      </p:grpSp>
      <p:sp>
        <p:nvSpPr>
          <p:cNvPr id="31749" name="Text Box 28">
            <a:extLst>
              <a:ext uri="{FF2B5EF4-FFF2-40B4-BE49-F238E27FC236}">
                <a16:creationId xmlns:a16="http://schemas.microsoft.com/office/drawing/2014/main" xmlns="" id="{5A08A92C-8001-43B6-A1F0-ABE1CDD9A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第三趟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(初始i=3)</a:t>
            </a:r>
          </a:p>
        </p:txBody>
      </p:sp>
      <p:grpSp>
        <p:nvGrpSpPr>
          <p:cNvPr id="31750" name="组合 20507">
            <a:extLst>
              <a:ext uri="{FF2B5EF4-FFF2-40B4-BE49-F238E27FC236}">
                <a16:creationId xmlns:a16="http://schemas.microsoft.com/office/drawing/2014/main" xmlns="" id="{49F26392-AD5E-4FE7-B6D1-A7137BFB20F0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667000"/>
            <a:ext cx="457200" cy="609600"/>
            <a:chOff x="0" y="0"/>
            <a:chExt cx="288" cy="384"/>
          </a:xfrm>
        </p:grpSpPr>
        <p:sp>
          <p:nvSpPr>
            <p:cNvPr id="31756" name="Line 30">
              <a:extLst>
                <a:ext uri="{FF2B5EF4-FFF2-40B4-BE49-F238E27FC236}">
                  <a16:creationId xmlns:a16="http://schemas.microsoft.com/office/drawing/2014/main" xmlns="" id="{B937A7D1-6F08-4BE2-A1D6-45B6634AC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Text Box 31">
              <a:extLst>
                <a:ext uri="{FF2B5EF4-FFF2-40B4-BE49-F238E27FC236}">
                  <a16:creationId xmlns:a16="http://schemas.microsoft.com/office/drawing/2014/main" xmlns="" id="{46A276B8-9BF6-4195-AA7C-415BBF535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i=3</a:t>
              </a:r>
            </a:p>
          </p:txBody>
        </p:sp>
      </p:grpSp>
      <p:grpSp>
        <p:nvGrpSpPr>
          <p:cNvPr id="31751" name="组合 20510">
            <a:extLst>
              <a:ext uri="{FF2B5EF4-FFF2-40B4-BE49-F238E27FC236}">
                <a16:creationId xmlns:a16="http://schemas.microsoft.com/office/drawing/2014/main" xmlns="" id="{6DCE4A41-90C0-419F-9181-B0812F3D8F08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724400"/>
            <a:ext cx="457200" cy="609600"/>
            <a:chOff x="0" y="0"/>
            <a:chExt cx="288" cy="384"/>
          </a:xfrm>
        </p:grpSpPr>
        <p:sp>
          <p:nvSpPr>
            <p:cNvPr id="31754" name="Text Box 33">
              <a:extLst>
                <a:ext uri="{FF2B5EF4-FFF2-40B4-BE49-F238E27FC236}">
                  <a16:creationId xmlns:a16="http://schemas.microsoft.com/office/drawing/2014/main" xmlns="" id="{DE7C22F7-E90E-4B7A-AD82-4736DF3DD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j=1</a:t>
              </a:r>
            </a:p>
          </p:txBody>
        </p:sp>
        <p:sp>
          <p:nvSpPr>
            <p:cNvPr id="31755" name="Line 34">
              <a:extLst>
                <a:ext uri="{FF2B5EF4-FFF2-40B4-BE49-F238E27FC236}">
                  <a16:creationId xmlns:a16="http://schemas.microsoft.com/office/drawing/2014/main" xmlns="" id="{98EF2F71-6CE7-4026-A2EA-8834002FF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2" name="Text Box 35">
            <a:extLst>
              <a:ext uri="{FF2B5EF4-FFF2-40B4-BE49-F238E27FC236}">
                <a16:creationId xmlns:a16="http://schemas.microsoft.com/office/drawing/2014/main" xmlns="" id="{0324BAEB-0FCF-4FC9-80BD-4FC42160E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31753" name="Rectangle 3">
            <a:extLst>
              <a:ext uri="{FF2B5EF4-FFF2-40B4-BE49-F238E27FC236}">
                <a16:creationId xmlns:a16="http://schemas.microsoft.com/office/drawing/2014/main" xmlns="" id="{ADFA4735-096A-42D0-84AC-00B2F416B5B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28A2FFC-1762-4AE9-AFD5-122F97A10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EB3B5F1B-8947-4E6C-AE93-CCB81AFDF1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32771" name="组合 21506">
            <a:extLst>
              <a:ext uri="{FF2B5EF4-FFF2-40B4-BE49-F238E27FC236}">
                <a16:creationId xmlns:a16="http://schemas.microsoft.com/office/drawing/2014/main" xmlns="" id="{F6A2491C-1A28-4353-A654-8A891DB1D48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32791" name="组合 21507">
              <a:extLst>
                <a:ext uri="{FF2B5EF4-FFF2-40B4-BE49-F238E27FC236}">
                  <a16:creationId xmlns:a16="http://schemas.microsoft.com/office/drawing/2014/main" xmlns="" id="{672977C5-4D59-4D05-A91D-FBA9B14A6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32793" name="Rectangle 6">
                <a:extLst>
                  <a:ext uri="{FF2B5EF4-FFF2-40B4-BE49-F238E27FC236}">
                    <a16:creationId xmlns:a16="http://schemas.microsoft.com/office/drawing/2014/main" xmlns="" id="{E163CD60-E47B-46FC-9F27-44E8E0039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794" name="Rectangle 7">
                <a:extLst>
                  <a:ext uri="{FF2B5EF4-FFF2-40B4-BE49-F238E27FC236}">
                    <a16:creationId xmlns:a16="http://schemas.microsoft.com/office/drawing/2014/main" xmlns="" id="{93950EF6-AC8F-4F88-907B-F368A280E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795" name="Rectangle 8">
                <a:extLst>
                  <a:ext uri="{FF2B5EF4-FFF2-40B4-BE49-F238E27FC236}">
                    <a16:creationId xmlns:a16="http://schemas.microsoft.com/office/drawing/2014/main" xmlns="" id="{58437913-A99E-4CEB-BD67-DAC2131E8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796" name="Rectangle 9">
                <a:extLst>
                  <a:ext uri="{FF2B5EF4-FFF2-40B4-BE49-F238E27FC236}">
                    <a16:creationId xmlns:a16="http://schemas.microsoft.com/office/drawing/2014/main" xmlns="" id="{7EA2D597-7960-495C-BEA4-689E45AF0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797" name="Rectangle 10">
                <a:extLst>
                  <a:ext uri="{FF2B5EF4-FFF2-40B4-BE49-F238E27FC236}">
                    <a16:creationId xmlns:a16="http://schemas.microsoft.com/office/drawing/2014/main" xmlns="" id="{1A503805-2695-4D52-BBF1-242A7637A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2798" name="Rectangle 11">
                <a:extLst>
                  <a:ext uri="{FF2B5EF4-FFF2-40B4-BE49-F238E27FC236}">
                    <a16:creationId xmlns:a16="http://schemas.microsoft.com/office/drawing/2014/main" xmlns="" id="{39BD5851-C1C2-44B5-8194-F0E75E728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799" name="Rectangle 12">
                <a:extLst>
                  <a:ext uri="{FF2B5EF4-FFF2-40B4-BE49-F238E27FC236}">
                    <a16:creationId xmlns:a16="http://schemas.microsoft.com/office/drawing/2014/main" xmlns="" id="{064E1863-5DFD-4953-8ADE-74541180B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800" name="Rectangle 13">
                <a:extLst>
                  <a:ext uri="{FF2B5EF4-FFF2-40B4-BE49-F238E27FC236}">
                    <a16:creationId xmlns:a16="http://schemas.microsoft.com/office/drawing/2014/main" xmlns="" id="{D8250C92-FBFA-4BCA-9E51-F4AFB36D4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2801" name="Rectangle 14">
                <a:extLst>
                  <a:ext uri="{FF2B5EF4-FFF2-40B4-BE49-F238E27FC236}">
                    <a16:creationId xmlns:a16="http://schemas.microsoft.com/office/drawing/2014/main" xmlns="" id="{65ACE70F-0865-4F79-A569-BBF573C0C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802" name="Rectangle 15">
                <a:extLst>
                  <a:ext uri="{FF2B5EF4-FFF2-40B4-BE49-F238E27FC236}">
                    <a16:creationId xmlns:a16="http://schemas.microsoft.com/office/drawing/2014/main" xmlns="" id="{85B8B239-A471-4526-9E8C-549E59046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2803" name="Rectangle 16">
                <a:extLst>
                  <a:ext uri="{FF2B5EF4-FFF2-40B4-BE49-F238E27FC236}">
                    <a16:creationId xmlns:a16="http://schemas.microsoft.com/office/drawing/2014/main" xmlns="" id="{D6802292-6713-4948-81C6-98A2A98B6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804" name="Rectangle 17">
                <a:extLst>
                  <a:ext uri="{FF2B5EF4-FFF2-40B4-BE49-F238E27FC236}">
                    <a16:creationId xmlns:a16="http://schemas.microsoft.com/office/drawing/2014/main" xmlns="" id="{9B2263C6-7F83-4DA3-A336-1F3927C15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805" name="Rectangle 18">
                <a:extLst>
                  <a:ext uri="{FF2B5EF4-FFF2-40B4-BE49-F238E27FC236}">
                    <a16:creationId xmlns:a16="http://schemas.microsoft.com/office/drawing/2014/main" xmlns="" id="{8DACE620-CF17-4129-AB0B-E5D4B2166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2792" name="Text Box 19">
              <a:extLst>
                <a:ext uri="{FF2B5EF4-FFF2-40B4-BE49-F238E27FC236}">
                  <a16:creationId xmlns:a16="http://schemas.microsoft.com/office/drawing/2014/main" xmlns="" id="{6CFE48CE-B8FC-4844-BF1E-E008392E1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32772" name="组合 21522">
            <a:extLst>
              <a:ext uri="{FF2B5EF4-FFF2-40B4-BE49-F238E27FC236}">
                <a16:creationId xmlns:a16="http://schemas.microsoft.com/office/drawing/2014/main" xmlns="" id="{2E4CAA86-76B9-47FD-B377-02CF604A120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267200"/>
            <a:ext cx="3657600" cy="822325"/>
            <a:chOff x="0" y="0"/>
            <a:chExt cx="2304" cy="518"/>
          </a:xfrm>
        </p:grpSpPr>
        <p:grpSp>
          <p:nvGrpSpPr>
            <p:cNvPr id="32784" name="组合 21523">
              <a:extLst>
                <a:ext uri="{FF2B5EF4-FFF2-40B4-BE49-F238E27FC236}">
                  <a16:creationId xmlns:a16="http://schemas.microsoft.com/office/drawing/2014/main" xmlns="" id="{7C3B24B9-58E0-4026-B7C5-A4AA06656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48"/>
              <a:ext cx="960" cy="192"/>
              <a:chOff x="0" y="0"/>
              <a:chExt cx="960" cy="192"/>
            </a:xfrm>
          </p:grpSpPr>
          <p:sp>
            <p:nvSpPr>
              <p:cNvPr id="32786" name="Rectangle 22">
                <a:extLst>
                  <a:ext uri="{FF2B5EF4-FFF2-40B4-BE49-F238E27FC236}">
                    <a16:creationId xmlns:a16="http://schemas.microsoft.com/office/drawing/2014/main" xmlns="" id="{6F21A921-0E89-4530-B405-71039BC53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787" name="Rectangle 23">
                <a:extLst>
                  <a:ext uri="{FF2B5EF4-FFF2-40B4-BE49-F238E27FC236}">
                    <a16:creationId xmlns:a16="http://schemas.microsoft.com/office/drawing/2014/main" xmlns="" id="{828E8B79-DB5D-4AD6-A142-D5418A744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788" name="Rectangle 24">
                <a:extLst>
                  <a:ext uri="{FF2B5EF4-FFF2-40B4-BE49-F238E27FC236}">
                    <a16:creationId xmlns:a16="http://schemas.microsoft.com/office/drawing/2014/main" xmlns="" id="{B213388E-61D0-4E16-9A9C-D8FECDA55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2789" name="Rectangle 25">
                <a:extLst>
                  <a:ext uri="{FF2B5EF4-FFF2-40B4-BE49-F238E27FC236}">
                    <a16:creationId xmlns:a16="http://schemas.microsoft.com/office/drawing/2014/main" xmlns="" id="{EAC3E725-476D-4623-AB8A-B4AE236AF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790" name="Rectangle 26">
                <a:extLst>
                  <a:ext uri="{FF2B5EF4-FFF2-40B4-BE49-F238E27FC236}">
                    <a16:creationId xmlns:a16="http://schemas.microsoft.com/office/drawing/2014/main" xmlns="" id="{7E0BE22F-5850-444A-B298-F17D1CF40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32785" name="Text Box 27">
              <a:extLst>
                <a:ext uri="{FF2B5EF4-FFF2-40B4-BE49-F238E27FC236}">
                  <a16:creationId xmlns:a16="http://schemas.microsoft.com/office/drawing/2014/main" xmlns="" id="{AF7BCEAD-709E-4ABD-B3D6-23EEF63D1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模式P：</a:t>
              </a:r>
            </a:p>
          </p:txBody>
        </p:sp>
      </p:grpSp>
      <p:sp>
        <p:nvSpPr>
          <p:cNvPr id="32773" name="Text Box 28">
            <a:extLst>
              <a:ext uri="{FF2B5EF4-FFF2-40B4-BE49-F238E27FC236}">
                <a16:creationId xmlns:a16="http://schemas.microsoft.com/office/drawing/2014/main" xmlns="" id="{21C9BEDD-E63F-4F28-A2DB-3A884A0B3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第三趟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(初始i=3)</a:t>
            </a:r>
          </a:p>
        </p:txBody>
      </p:sp>
      <p:sp>
        <p:nvSpPr>
          <p:cNvPr id="32774" name="Line 29">
            <a:extLst>
              <a:ext uri="{FF2B5EF4-FFF2-40B4-BE49-F238E27FC236}">
                <a16:creationId xmlns:a16="http://schemas.microsoft.com/office/drawing/2014/main" xmlns="" id="{5CEAD43C-02EC-46D4-B798-A7C2EEBBB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690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775" name="组合 21532">
            <a:extLst>
              <a:ext uri="{FF2B5EF4-FFF2-40B4-BE49-F238E27FC236}">
                <a16:creationId xmlns:a16="http://schemas.microsoft.com/office/drawing/2014/main" xmlns="" id="{6043F102-650F-4F7E-A1AC-ECA8BF13BEC4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667000"/>
            <a:ext cx="457200" cy="2667000"/>
            <a:chOff x="0" y="0"/>
            <a:chExt cx="288" cy="1680"/>
          </a:xfrm>
        </p:grpSpPr>
        <p:grpSp>
          <p:nvGrpSpPr>
            <p:cNvPr id="32778" name="组合 21533">
              <a:extLst>
                <a:ext uri="{FF2B5EF4-FFF2-40B4-BE49-F238E27FC236}">
                  <a16:creationId xmlns:a16="http://schemas.microsoft.com/office/drawing/2014/main" xmlns="" id="{ECB73039-CB12-46E3-A287-EECEC10B9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8" cy="384"/>
              <a:chOff x="0" y="0"/>
              <a:chExt cx="288" cy="384"/>
            </a:xfrm>
          </p:grpSpPr>
          <p:sp>
            <p:nvSpPr>
              <p:cNvPr id="32782" name="Line 32">
                <a:extLst>
                  <a:ext uri="{FF2B5EF4-FFF2-40B4-BE49-F238E27FC236}">
                    <a16:creationId xmlns:a16="http://schemas.microsoft.com/office/drawing/2014/main" xmlns="" id="{C546FDC2-EDF5-4527-A480-D93961537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3" name="Text Box 33">
                <a:extLst>
                  <a:ext uri="{FF2B5EF4-FFF2-40B4-BE49-F238E27FC236}">
                    <a16:creationId xmlns:a16="http://schemas.microsoft.com/office/drawing/2014/main" xmlns="" id="{4A78BD57-E309-4729-B6B3-5E7DBC596E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669900"/>
                    </a:solidFill>
                    <a:latin typeface="Times New Roman" panose="02020603050405020304" pitchFamily="18" charset="0"/>
                  </a:rPr>
                  <a:t>i=4</a:t>
                </a:r>
              </a:p>
            </p:txBody>
          </p:sp>
        </p:grpSp>
        <p:grpSp>
          <p:nvGrpSpPr>
            <p:cNvPr id="32779" name="组合 21536">
              <a:extLst>
                <a:ext uri="{FF2B5EF4-FFF2-40B4-BE49-F238E27FC236}">
                  <a16:creationId xmlns:a16="http://schemas.microsoft.com/office/drawing/2014/main" xmlns="" id="{C02BD2D6-0D1F-448F-8525-D4699E06E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96"/>
              <a:ext cx="288" cy="384"/>
              <a:chOff x="0" y="0"/>
              <a:chExt cx="288" cy="384"/>
            </a:xfrm>
          </p:grpSpPr>
          <p:sp>
            <p:nvSpPr>
              <p:cNvPr id="32780" name="Text Box 35">
                <a:extLst>
                  <a:ext uri="{FF2B5EF4-FFF2-40B4-BE49-F238E27FC236}">
                    <a16:creationId xmlns:a16="http://schemas.microsoft.com/office/drawing/2014/main" xmlns="" id="{ACCBDE13-F8C9-4AFD-A453-8A3A00173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j=2</a:t>
                </a:r>
              </a:p>
            </p:txBody>
          </p:sp>
          <p:sp>
            <p:nvSpPr>
              <p:cNvPr id="32781" name="Line 36">
                <a:extLst>
                  <a:ext uri="{FF2B5EF4-FFF2-40B4-BE49-F238E27FC236}">
                    <a16:creationId xmlns:a16="http://schemas.microsoft.com/office/drawing/2014/main" xmlns="" id="{8D574C4C-133D-42EF-94A6-16B523145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2776" name="Text Box 37">
            <a:extLst>
              <a:ext uri="{FF2B5EF4-FFF2-40B4-BE49-F238E27FC236}">
                <a16:creationId xmlns:a16="http://schemas.microsoft.com/office/drawing/2014/main" xmlns="" id="{2A0383BC-DF2A-485B-BBF5-B74CE8B6B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32777" name="Rectangle 3">
            <a:extLst>
              <a:ext uri="{FF2B5EF4-FFF2-40B4-BE49-F238E27FC236}">
                <a16:creationId xmlns:a16="http://schemas.microsoft.com/office/drawing/2014/main" xmlns="" id="{53681018-E3B3-4316-B43B-57A409A1BA4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9629CE3-7FCB-458D-987F-DC3896ACAD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52E3259B-BD15-4D0C-9A21-39C506A436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33795" name="组合 22530">
            <a:extLst>
              <a:ext uri="{FF2B5EF4-FFF2-40B4-BE49-F238E27FC236}">
                <a16:creationId xmlns:a16="http://schemas.microsoft.com/office/drawing/2014/main" xmlns="" id="{EE70141E-0AAD-4E09-B884-A2A90F744DB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33816" name="组合 22531">
              <a:extLst>
                <a:ext uri="{FF2B5EF4-FFF2-40B4-BE49-F238E27FC236}">
                  <a16:creationId xmlns:a16="http://schemas.microsoft.com/office/drawing/2014/main" xmlns="" id="{467E294C-3FB2-45EB-AD13-20A85C8A8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33818" name="Rectangle 6">
                <a:extLst>
                  <a:ext uri="{FF2B5EF4-FFF2-40B4-BE49-F238E27FC236}">
                    <a16:creationId xmlns:a16="http://schemas.microsoft.com/office/drawing/2014/main" xmlns="" id="{ACBAA3D8-5E2B-474B-B9FB-40E560183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3819" name="Rectangle 7">
                <a:extLst>
                  <a:ext uri="{FF2B5EF4-FFF2-40B4-BE49-F238E27FC236}">
                    <a16:creationId xmlns:a16="http://schemas.microsoft.com/office/drawing/2014/main" xmlns="" id="{57209AE8-D1CA-47D6-8632-1DA387AEB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3820" name="Rectangle 8">
                <a:extLst>
                  <a:ext uri="{FF2B5EF4-FFF2-40B4-BE49-F238E27FC236}">
                    <a16:creationId xmlns:a16="http://schemas.microsoft.com/office/drawing/2014/main" xmlns="" id="{FF6B034F-11C4-46AC-ADB9-9F5B8B398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3821" name="Rectangle 9">
                <a:extLst>
                  <a:ext uri="{FF2B5EF4-FFF2-40B4-BE49-F238E27FC236}">
                    <a16:creationId xmlns:a16="http://schemas.microsoft.com/office/drawing/2014/main" xmlns="" id="{1A00BBF3-ED3B-46AB-ABF5-1C928A5C7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3822" name="Rectangle 10">
                <a:extLst>
                  <a:ext uri="{FF2B5EF4-FFF2-40B4-BE49-F238E27FC236}">
                    <a16:creationId xmlns:a16="http://schemas.microsoft.com/office/drawing/2014/main" xmlns="" id="{226F4AAE-450B-49ED-B913-BBF337A96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3823" name="Rectangle 11">
                <a:extLst>
                  <a:ext uri="{FF2B5EF4-FFF2-40B4-BE49-F238E27FC236}">
                    <a16:creationId xmlns:a16="http://schemas.microsoft.com/office/drawing/2014/main" xmlns="" id="{FCB688F1-160E-4A84-856F-5CFA3F10B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3824" name="Rectangle 12">
                <a:extLst>
                  <a:ext uri="{FF2B5EF4-FFF2-40B4-BE49-F238E27FC236}">
                    <a16:creationId xmlns:a16="http://schemas.microsoft.com/office/drawing/2014/main" xmlns="" id="{EB182002-648C-4EF7-93F9-D319BB15B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3825" name="Rectangle 13">
                <a:extLst>
                  <a:ext uri="{FF2B5EF4-FFF2-40B4-BE49-F238E27FC236}">
                    <a16:creationId xmlns:a16="http://schemas.microsoft.com/office/drawing/2014/main" xmlns="" id="{2ABF41F3-573A-4E44-A217-D60219BF4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3826" name="Rectangle 14">
                <a:extLst>
                  <a:ext uri="{FF2B5EF4-FFF2-40B4-BE49-F238E27FC236}">
                    <a16:creationId xmlns:a16="http://schemas.microsoft.com/office/drawing/2014/main" xmlns="" id="{B23881B7-E396-4684-8CF4-C70043402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3827" name="Rectangle 15">
                <a:extLst>
                  <a:ext uri="{FF2B5EF4-FFF2-40B4-BE49-F238E27FC236}">
                    <a16:creationId xmlns:a16="http://schemas.microsoft.com/office/drawing/2014/main" xmlns="" id="{467AE9AD-3832-4BFF-BEEC-419A20714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3828" name="Rectangle 16">
                <a:extLst>
                  <a:ext uri="{FF2B5EF4-FFF2-40B4-BE49-F238E27FC236}">
                    <a16:creationId xmlns:a16="http://schemas.microsoft.com/office/drawing/2014/main" xmlns="" id="{7710FA2C-A3D7-4EA5-9713-87BB1FDB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3829" name="Rectangle 17">
                <a:extLst>
                  <a:ext uri="{FF2B5EF4-FFF2-40B4-BE49-F238E27FC236}">
                    <a16:creationId xmlns:a16="http://schemas.microsoft.com/office/drawing/2014/main" xmlns="" id="{788D6DC8-F14B-4321-BABA-36078DB47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3830" name="Rectangle 18">
                <a:extLst>
                  <a:ext uri="{FF2B5EF4-FFF2-40B4-BE49-F238E27FC236}">
                    <a16:creationId xmlns:a16="http://schemas.microsoft.com/office/drawing/2014/main" xmlns="" id="{77317877-EF0C-40E3-A20D-20FA81C2D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3817" name="Text Box 19">
              <a:extLst>
                <a:ext uri="{FF2B5EF4-FFF2-40B4-BE49-F238E27FC236}">
                  <a16:creationId xmlns:a16="http://schemas.microsoft.com/office/drawing/2014/main" xmlns="" id="{C241E700-BFCE-4CA7-99D9-132F34A39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33796" name="组合 22546">
            <a:extLst>
              <a:ext uri="{FF2B5EF4-FFF2-40B4-BE49-F238E27FC236}">
                <a16:creationId xmlns:a16="http://schemas.microsoft.com/office/drawing/2014/main" xmlns="" id="{3B276F93-53A7-45DD-AD4D-7F98908123E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267200"/>
            <a:ext cx="3657600" cy="822325"/>
            <a:chOff x="0" y="0"/>
            <a:chExt cx="2304" cy="518"/>
          </a:xfrm>
        </p:grpSpPr>
        <p:grpSp>
          <p:nvGrpSpPr>
            <p:cNvPr id="33809" name="组合 22547">
              <a:extLst>
                <a:ext uri="{FF2B5EF4-FFF2-40B4-BE49-F238E27FC236}">
                  <a16:creationId xmlns:a16="http://schemas.microsoft.com/office/drawing/2014/main" xmlns="" id="{089B0FBF-D31A-48FC-98A4-43473E7AC7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48"/>
              <a:ext cx="960" cy="192"/>
              <a:chOff x="0" y="0"/>
              <a:chExt cx="960" cy="192"/>
            </a:xfrm>
          </p:grpSpPr>
          <p:sp>
            <p:nvSpPr>
              <p:cNvPr id="33811" name="Rectangle 22">
                <a:extLst>
                  <a:ext uri="{FF2B5EF4-FFF2-40B4-BE49-F238E27FC236}">
                    <a16:creationId xmlns:a16="http://schemas.microsoft.com/office/drawing/2014/main" xmlns="" id="{470D176C-E74F-4274-A75F-D941196C2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3812" name="Rectangle 23">
                <a:extLst>
                  <a:ext uri="{FF2B5EF4-FFF2-40B4-BE49-F238E27FC236}">
                    <a16:creationId xmlns:a16="http://schemas.microsoft.com/office/drawing/2014/main" xmlns="" id="{67A113CE-0756-4E69-96F9-FD899E277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3813" name="Rectangle 24">
                <a:extLst>
                  <a:ext uri="{FF2B5EF4-FFF2-40B4-BE49-F238E27FC236}">
                    <a16:creationId xmlns:a16="http://schemas.microsoft.com/office/drawing/2014/main" xmlns="" id="{5140AC83-E686-4A7E-9E36-EBB2C53F8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3814" name="Rectangle 25">
                <a:extLst>
                  <a:ext uri="{FF2B5EF4-FFF2-40B4-BE49-F238E27FC236}">
                    <a16:creationId xmlns:a16="http://schemas.microsoft.com/office/drawing/2014/main" xmlns="" id="{BBEA1EB2-534B-41A9-826B-7160B991D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3815" name="Rectangle 26">
                <a:extLst>
                  <a:ext uri="{FF2B5EF4-FFF2-40B4-BE49-F238E27FC236}">
                    <a16:creationId xmlns:a16="http://schemas.microsoft.com/office/drawing/2014/main" xmlns="" id="{0027779B-B61C-44E7-BE79-A8B6E22EB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33810" name="Text Box 27">
              <a:extLst>
                <a:ext uri="{FF2B5EF4-FFF2-40B4-BE49-F238E27FC236}">
                  <a16:creationId xmlns:a16="http://schemas.microsoft.com/office/drawing/2014/main" xmlns="" id="{B536EBDC-05AD-4B7E-B41B-F2CF0D610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模式P：</a:t>
              </a:r>
            </a:p>
          </p:txBody>
        </p:sp>
      </p:grpSp>
      <p:sp>
        <p:nvSpPr>
          <p:cNvPr id="33797" name="Text Box 28">
            <a:extLst>
              <a:ext uri="{FF2B5EF4-FFF2-40B4-BE49-F238E27FC236}">
                <a16:creationId xmlns:a16="http://schemas.microsoft.com/office/drawing/2014/main" xmlns="" id="{982A0156-886B-4CF9-8151-872B885C5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第三趟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(初始i=3)</a:t>
            </a:r>
          </a:p>
        </p:txBody>
      </p:sp>
      <p:sp>
        <p:nvSpPr>
          <p:cNvPr id="33798" name="Line 29">
            <a:extLst>
              <a:ext uri="{FF2B5EF4-FFF2-40B4-BE49-F238E27FC236}">
                <a16:creationId xmlns:a16="http://schemas.microsoft.com/office/drawing/2014/main" xmlns="" id="{7D9D70EA-33A4-4D20-8AA1-BF206C122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690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30">
            <a:extLst>
              <a:ext uri="{FF2B5EF4-FFF2-40B4-BE49-F238E27FC236}">
                <a16:creationId xmlns:a16="http://schemas.microsoft.com/office/drawing/2014/main" xmlns="" id="{A8D7E7C1-F4C1-4C9E-BF34-F8859F041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90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00" name="组合 22557">
            <a:extLst>
              <a:ext uri="{FF2B5EF4-FFF2-40B4-BE49-F238E27FC236}">
                <a16:creationId xmlns:a16="http://schemas.microsoft.com/office/drawing/2014/main" xmlns="" id="{ED931D18-BFD0-4A2D-A670-C1429D1F87D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667000"/>
            <a:ext cx="457200" cy="2667000"/>
            <a:chOff x="0" y="0"/>
            <a:chExt cx="288" cy="1680"/>
          </a:xfrm>
        </p:grpSpPr>
        <p:grpSp>
          <p:nvGrpSpPr>
            <p:cNvPr id="33803" name="组合 22558">
              <a:extLst>
                <a:ext uri="{FF2B5EF4-FFF2-40B4-BE49-F238E27FC236}">
                  <a16:creationId xmlns:a16="http://schemas.microsoft.com/office/drawing/2014/main" xmlns="" id="{79EA6002-7050-4300-96B4-6017E24EB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8" cy="384"/>
              <a:chOff x="0" y="0"/>
              <a:chExt cx="288" cy="384"/>
            </a:xfrm>
          </p:grpSpPr>
          <p:sp>
            <p:nvSpPr>
              <p:cNvPr id="33807" name="Line 33">
                <a:extLst>
                  <a:ext uri="{FF2B5EF4-FFF2-40B4-BE49-F238E27FC236}">
                    <a16:creationId xmlns:a16="http://schemas.microsoft.com/office/drawing/2014/main" xmlns="" id="{28EC92E5-49DE-460E-A49C-3EFE6E46B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8" name="Text Box 34">
                <a:extLst>
                  <a:ext uri="{FF2B5EF4-FFF2-40B4-BE49-F238E27FC236}">
                    <a16:creationId xmlns:a16="http://schemas.microsoft.com/office/drawing/2014/main" xmlns="" id="{52431724-CB78-40BC-A7D0-B1284EBD7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669900"/>
                    </a:solidFill>
                    <a:latin typeface="Times New Roman" panose="02020603050405020304" pitchFamily="18" charset="0"/>
                  </a:rPr>
                  <a:t>i=5</a:t>
                </a:r>
              </a:p>
            </p:txBody>
          </p:sp>
        </p:grpSp>
        <p:grpSp>
          <p:nvGrpSpPr>
            <p:cNvPr id="33804" name="组合 22561">
              <a:extLst>
                <a:ext uri="{FF2B5EF4-FFF2-40B4-BE49-F238E27FC236}">
                  <a16:creationId xmlns:a16="http://schemas.microsoft.com/office/drawing/2014/main" xmlns="" id="{712EB63B-B4A5-4C43-9C33-AD7EBCA468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96"/>
              <a:ext cx="288" cy="384"/>
              <a:chOff x="0" y="0"/>
              <a:chExt cx="288" cy="384"/>
            </a:xfrm>
          </p:grpSpPr>
          <p:sp>
            <p:nvSpPr>
              <p:cNvPr id="33805" name="Text Box 36">
                <a:extLst>
                  <a:ext uri="{FF2B5EF4-FFF2-40B4-BE49-F238E27FC236}">
                    <a16:creationId xmlns:a16="http://schemas.microsoft.com/office/drawing/2014/main" xmlns="" id="{EDE03D75-EE8F-47BF-86F4-617D263860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j=3</a:t>
                </a:r>
              </a:p>
            </p:txBody>
          </p:sp>
          <p:sp>
            <p:nvSpPr>
              <p:cNvPr id="33806" name="Line 37">
                <a:extLst>
                  <a:ext uri="{FF2B5EF4-FFF2-40B4-BE49-F238E27FC236}">
                    <a16:creationId xmlns:a16="http://schemas.microsoft.com/office/drawing/2014/main" xmlns="" id="{7A4C1910-5362-4A76-821F-C71889B57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801" name="Text Box 38">
            <a:extLst>
              <a:ext uri="{FF2B5EF4-FFF2-40B4-BE49-F238E27FC236}">
                <a16:creationId xmlns:a16="http://schemas.microsoft.com/office/drawing/2014/main" xmlns="" id="{8D489F38-38BE-4FDA-90A3-1A307ECA8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33802" name="Rectangle 3">
            <a:extLst>
              <a:ext uri="{FF2B5EF4-FFF2-40B4-BE49-F238E27FC236}">
                <a16:creationId xmlns:a16="http://schemas.microsoft.com/office/drawing/2014/main" xmlns="" id="{2DEFA9A5-96E9-4F46-8C59-4CA0297FB86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53679E4-E046-41CC-A2DF-70A1B7824E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959CF856-83E8-47CB-A96C-2E5FA6D132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4.1 </a:t>
            </a:r>
            <a:r>
              <a:rPr lang="zh-CN" altLang="en-US"/>
              <a:t>串的定义及基本运算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61785787-4EAF-4F50-8D13-C5A73271EE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763000" cy="54864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楷体_GB2312" pitchFamily="1" charset="-122"/>
              </a:rPr>
              <a:t>串的</a:t>
            </a:r>
            <a:r>
              <a:rPr lang="zh-CN" altLang="en-US" sz="2400" dirty="0">
                <a:solidFill>
                  <a:schemeClr val="bg1"/>
                </a:solidFill>
                <a:ea typeface="楷体_GB2312" pitchFamily="1" charset="-122"/>
              </a:rPr>
              <a:t>子串</a:t>
            </a:r>
            <a:r>
              <a:rPr lang="zh-CN" altLang="en-US" sz="2400" dirty="0">
                <a:ea typeface="楷体_GB2312" pitchFamily="1" charset="-122"/>
              </a:rPr>
              <a:t>：</a:t>
            </a:r>
            <a:r>
              <a:rPr lang="zh-CN" altLang="en-US" sz="2400" dirty="0"/>
              <a:t>串中任意个连续字符组成的子序列称为该串的子串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SubString</a:t>
            </a:r>
            <a:r>
              <a:rPr lang="en-US" altLang="zh-CN" sz="2400" dirty="0"/>
              <a:t>)</a:t>
            </a:r>
            <a:r>
              <a:rPr lang="zh-CN" altLang="en-US" sz="2400" dirty="0"/>
              <a:t>，包含子串的串相应地称为</a:t>
            </a:r>
            <a:r>
              <a:rPr lang="zh-CN" altLang="en-US" sz="2400" dirty="0">
                <a:solidFill>
                  <a:schemeClr val="bg1"/>
                </a:solidFill>
              </a:rPr>
              <a:t>主串</a:t>
            </a:r>
            <a:r>
              <a:rPr lang="zh-CN" altLang="en-US" sz="2400" dirty="0"/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通常将子串在主串中</a:t>
            </a:r>
            <a:r>
              <a:rPr lang="zh-CN" altLang="en-US" sz="2400" u="sng" dirty="0"/>
              <a:t>首次出现时</a:t>
            </a:r>
            <a:r>
              <a:rPr lang="zh-CN" altLang="en-US" sz="2400" dirty="0"/>
              <a:t>的该子串的</a:t>
            </a:r>
            <a:r>
              <a:rPr lang="zh-CN" altLang="en-US" sz="2400" u="sng" dirty="0"/>
              <a:t>首字符对应的</a:t>
            </a:r>
            <a:r>
              <a:rPr lang="zh-CN" altLang="en-US" sz="2400" dirty="0"/>
              <a:t>主串中的位置，定义为子串在主串中的位置。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>
                <a:ea typeface="楷体_GB2312" pitchFamily="1" charset="-122"/>
              </a:rPr>
              <a:t>例如：设</a:t>
            </a:r>
            <a:r>
              <a:rPr lang="en-US" altLang="zh-CN" sz="2400" dirty="0">
                <a:ea typeface="楷体_GB2312" pitchFamily="1" charset="-122"/>
              </a:rPr>
              <a:t>A</a:t>
            </a:r>
            <a:r>
              <a:rPr lang="zh-CN" altLang="en-US" sz="2400" dirty="0">
                <a:ea typeface="楷体_GB2312" pitchFamily="1" charset="-122"/>
              </a:rPr>
              <a:t>和</a:t>
            </a:r>
            <a:r>
              <a:rPr lang="en-US" altLang="zh-CN" sz="2400" dirty="0">
                <a:ea typeface="楷体_GB2312" pitchFamily="1" charset="-122"/>
              </a:rPr>
              <a:t>B</a:t>
            </a:r>
            <a:r>
              <a:rPr lang="zh-CN" altLang="en-US" sz="2400" dirty="0">
                <a:ea typeface="楷体_GB2312" pitchFamily="1" charset="-122"/>
              </a:rPr>
              <a:t>分别为</a:t>
            </a:r>
            <a:r>
              <a:rPr lang="en-US" altLang="zh-CN" sz="2400" dirty="0">
                <a:ea typeface="楷体_GB2312" pitchFamily="1" charset="-122"/>
              </a:rPr>
              <a:t>A=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楷体_GB2312" pitchFamily="1" charset="-122"/>
              </a:rPr>
              <a:t>Th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1" charset="-122"/>
              </a:rPr>
              <a:t>is</a:t>
            </a:r>
            <a:r>
              <a:rPr lang="en-US" altLang="zh-CN" sz="2400" dirty="0">
                <a:ea typeface="楷体_GB2312" pitchFamily="1" charset="-122"/>
              </a:rPr>
              <a:t> is a string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楷体_GB2312" pitchFamily="1" charset="-122"/>
              </a:rPr>
              <a:t> </a:t>
            </a:r>
            <a:r>
              <a:rPr lang="zh-CN" altLang="en-US" sz="2400" dirty="0">
                <a:ea typeface="楷体_GB2312" pitchFamily="1" charset="-122"/>
              </a:rPr>
              <a:t>， </a:t>
            </a:r>
            <a:r>
              <a:rPr lang="en-US" altLang="zh-CN" sz="2400" dirty="0">
                <a:ea typeface="楷体_GB2312" pitchFamily="1" charset="-122"/>
              </a:rPr>
              <a:t>B=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楷体_GB2312" pitchFamily="1" charset="-122"/>
              </a:rPr>
              <a:t>is</a:t>
            </a:r>
            <a:r>
              <a:rPr lang="en-US" altLang="zh-CN" sz="2400" dirty="0"/>
              <a:t>"</a:t>
            </a:r>
            <a:endParaRPr lang="en-US" altLang="zh-CN" sz="2400" dirty="0">
              <a:ea typeface="楷体_GB2312" pitchFamily="1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1" charset="-122"/>
              </a:rPr>
              <a:t>	B</a:t>
            </a:r>
            <a:r>
              <a:rPr lang="zh-CN" altLang="en-US" sz="2400" dirty="0">
                <a:ea typeface="楷体_GB2312" pitchFamily="1" charset="-122"/>
              </a:rPr>
              <a:t>是主串</a:t>
            </a:r>
            <a:r>
              <a:rPr lang="en-US" altLang="zh-CN" sz="2400" dirty="0">
                <a:ea typeface="楷体_GB2312" pitchFamily="1" charset="-122"/>
              </a:rPr>
              <a:t>A</a:t>
            </a:r>
            <a:r>
              <a:rPr lang="zh-CN" altLang="en-US" sz="2400" dirty="0">
                <a:ea typeface="楷体_GB2312" pitchFamily="1" charset="-122"/>
              </a:rPr>
              <a:t>的子串。</a:t>
            </a:r>
            <a:r>
              <a:rPr lang="en-US" altLang="zh-CN" sz="2400" dirty="0">
                <a:ea typeface="楷体_GB2312" pitchFamily="1" charset="-122"/>
              </a:rPr>
              <a:t>B</a:t>
            </a:r>
            <a:r>
              <a:rPr lang="zh-CN" altLang="en-US" sz="2400" dirty="0">
                <a:ea typeface="楷体_GB2312" pitchFamily="1" charset="-122"/>
              </a:rPr>
              <a:t>在</a:t>
            </a:r>
            <a:r>
              <a:rPr lang="en-US" altLang="zh-CN" sz="2400" dirty="0">
                <a:ea typeface="楷体_GB2312" pitchFamily="1" charset="-122"/>
              </a:rPr>
              <a:t>A</a:t>
            </a:r>
            <a:r>
              <a:rPr lang="zh-CN" altLang="en-US" sz="2400" dirty="0">
                <a:ea typeface="楷体_GB2312" pitchFamily="1" charset="-122"/>
              </a:rPr>
              <a:t>中出现了两次，其中首次出现所对应的主串字符位置是</a:t>
            </a:r>
            <a:r>
              <a:rPr lang="en-US" altLang="zh-CN" sz="2400" dirty="0">
                <a:ea typeface="楷体_GB2312" pitchFamily="1" charset="-122"/>
              </a:rPr>
              <a:t>3</a:t>
            </a:r>
            <a:r>
              <a:rPr lang="zh-CN" altLang="en-US" sz="2400" dirty="0">
                <a:ea typeface="楷体_GB2312" pitchFamily="1" charset="-122"/>
              </a:rPr>
              <a:t>。因此，称</a:t>
            </a:r>
            <a:r>
              <a:rPr lang="en-US" altLang="zh-CN" sz="2400" dirty="0">
                <a:ea typeface="楷体_GB2312" pitchFamily="1" charset="-122"/>
              </a:rPr>
              <a:t>B</a:t>
            </a:r>
            <a:r>
              <a:rPr lang="zh-CN" altLang="en-US" sz="2400" dirty="0">
                <a:ea typeface="楷体_GB2312" pitchFamily="1" charset="-122"/>
              </a:rPr>
              <a:t>在</a:t>
            </a:r>
            <a:r>
              <a:rPr lang="en-US" altLang="zh-CN" sz="2400" dirty="0">
                <a:ea typeface="楷体_GB2312" pitchFamily="1" charset="-122"/>
              </a:rPr>
              <a:t>A</a:t>
            </a:r>
            <a:r>
              <a:rPr lang="zh-CN" altLang="en-US" sz="2400" dirty="0">
                <a:ea typeface="楷体_GB2312" pitchFamily="1" charset="-122"/>
              </a:rPr>
              <a:t>中的位置为</a:t>
            </a:r>
            <a:r>
              <a:rPr lang="en-US" altLang="zh-CN" sz="2400" dirty="0">
                <a:ea typeface="楷体_GB2312" pitchFamily="1" charset="-122"/>
              </a:rPr>
              <a:t>3</a:t>
            </a:r>
            <a:r>
              <a:rPr lang="zh-CN" altLang="en-US" sz="2400" dirty="0"/>
              <a:t>。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特别地，空串是任意串的子串，任意串是其自身的子串。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C8C6A8E9-A114-4227-BC2D-694E0B041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721119E1-8117-4F45-BE0D-9F46EB0100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34819" name="组合 23554">
            <a:extLst>
              <a:ext uri="{FF2B5EF4-FFF2-40B4-BE49-F238E27FC236}">
                <a16:creationId xmlns:a16="http://schemas.microsoft.com/office/drawing/2014/main" xmlns="" id="{7C59975B-3976-4B79-B487-F389ABC41E7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34841" name="组合 23555">
              <a:extLst>
                <a:ext uri="{FF2B5EF4-FFF2-40B4-BE49-F238E27FC236}">
                  <a16:creationId xmlns:a16="http://schemas.microsoft.com/office/drawing/2014/main" xmlns="" id="{35D98D20-96CE-4EE5-AB4A-A66FEFCAFC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34843" name="Rectangle 6">
                <a:extLst>
                  <a:ext uri="{FF2B5EF4-FFF2-40B4-BE49-F238E27FC236}">
                    <a16:creationId xmlns:a16="http://schemas.microsoft.com/office/drawing/2014/main" xmlns="" id="{35E4EB1D-7409-4920-A16C-729B7EE39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4844" name="Rectangle 7">
                <a:extLst>
                  <a:ext uri="{FF2B5EF4-FFF2-40B4-BE49-F238E27FC236}">
                    <a16:creationId xmlns:a16="http://schemas.microsoft.com/office/drawing/2014/main" xmlns="" id="{A63B79AB-F67D-4460-A348-216910A7D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4845" name="Rectangle 8">
                <a:extLst>
                  <a:ext uri="{FF2B5EF4-FFF2-40B4-BE49-F238E27FC236}">
                    <a16:creationId xmlns:a16="http://schemas.microsoft.com/office/drawing/2014/main" xmlns="" id="{79871FCE-6F53-4A98-80A7-89A4B7533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4846" name="Rectangle 9">
                <a:extLst>
                  <a:ext uri="{FF2B5EF4-FFF2-40B4-BE49-F238E27FC236}">
                    <a16:creationId xmlns:a16="http://schemas.microsoft.com/office/drawing/2014/main" xmlns="" id="{9910F1D1-DCA9-4C41-9E9E-F05AD21B3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4847" name="Rectangle 10">
                <a:extLst>
                  <a:ext uri="{FF2B5EF4-FFF2-40B4-BE49-F238E27FC236}">
                    <a16:creationId xmlns:a16="http://schemas.microsoft.com/office/drawing/2014/main" xmlns="" id="{F31D2AF1-2D7A-43D6-B8C7-9D9216E91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4848" name="Rectangle 11">
                <a:extLst>
                  <a:ext uri="{FF2B5EF4-FFF2-40B4-BE49-F238E27FC236}">
                    <a16:creationId xmlns:a16="http://schemas.microsoft.com/office/drawing/2014/main" xmlns="" id="{B2E4B08B-34F6-4EBE-9F7B-EB4221674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4849" name="Rectangle 12">
                <a:extLst>
                  <a:ext uri="{FF2B5EF4-FFF2-40B4-BE49-F238E27FC236}">
                    <a16:creationId xmlns:a16="http://schemas.microsoft.com/office/drawing/2014/main" xmlns="" id="{88B5469B-3AE0-4A0A-BC2C-35C271259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4850" name="Rectangle 13">
                <a:extLst>
                  <a:ext uri="{FF2B5EF4-FFF2-40B4-BE49-F238E27FC236}">
                    <a16:creationId xmlns:a16="http://schemas.microsoft.com/office/drawing/2014/main" xmlns="" id="{97FD4F6C-031C-4E78-9F9C-3A480BBD6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4851" name="Rectangle 14">
                <a:extLst>
                  <a:ext uri="{FF2B5EF4-FFF2-40B4-BE49-F238E27FC236}">
                    <a16:creationId xmlns:a16="http://schemas.microsoft.com/office/drawing/2014/main" xmlns="" id="{A53EC23E-2A1D-4470-9523-9CE53FDE0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4852" name="Rectangle 15">
                <a:extLst>
                  <a:ext uri="{FF2B5EF4-FFF2-40B4-BE49-F238E27FC236}">
                    <a16:creationId xmlns:a16="http://schemas.microsoft.com/office/drawing/2014/main" xmlns="" id="{4A09F59B-2241-4676-BC86-250E95C23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4853" name="Rectangle 16">
                <a:extLst>
                  <a:ext uri="{FF2B5EF4-FFF2-40B4-BE49-F238E27FC236}">
                    <a16:creationId xmlns:a16="http://schemas.microsoft.com/office/drawing/2014/main" xmlns="" id="{F70618B4-1421-4F4B-A0F0-6C8011367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4854" name="Rectangle 17">
                <a:extLst>
                  <a:ext uri="{FF2B5EF4-FFF2-40B4-BE49-F238E27FC236}">
                    <a16:creationId xmlns:a16="http://schemas.microsoft.com/office/drawing/2014/main" xmlns="" id="{3E02EF63-A7A8-4573-AECA-170F69F9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4855" name="Rectangle 18">
                <a:extLst>
                  <a:ext uri="{FF2B5EF4-FFF2-40B4-BE49-F238E27FC236}">
                    <a16:creationId xmlns:a16="http://schemas.microsoft.com/office/drawing/2014/main" xmlns="" id="{EA3C8F1A-BC2D-4873-BA5D-B78E3A1B3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4842" name="Text Box 19">
              <a:extLst>
                <a:ext uri="{FF2B5EF4-FFF2-40B4-BE49-F238E27FC236}">
                  <a16:creationId xmlns:a16="http://schemas.microsoft.com/office/drawing/2014/main" xmlns="" id="{DC19DFA4-450F-4C59-BF46-97AA1E90D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34820" name="组合 23570">
            <a:extLst>
              <a:ext uri="{FF2B5EF4-FFF2-40B4-BE49-F238E27FC236}">
                <a16:creationId xmlns:a16="http://schemas.microsoft.com/office/drawing/2014/main" xmlns="" id="{99E42B24-B560-4C88-A9E2-8D61D751FAD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267200"/>
            <a:ext cx="3657600" cy="822325"/>
            <a:chOff x="0" y="0"/>
            <a:chExt cx="2304" cy="518"/>
          </a:xfrm>
        </p:grpSpPr>
        <p:grpSp>
          <p:nvGrpSpPr>
            <p:cNvPr id="34834" name="组合 23571">
              <a:extLst>
                <a:ext uri="{FF2B5EF4-FFF2-40B4-BE49-F238E27FC236}">
                  <a16:creationId xmlns:a16="http://schemas.microsoft.com/office/drawing/2014/main" xmlns="" id="{B5F476D9-D477-41BC-9040-99ED41B9E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48"/>
              <a:ext cx="960" cy="192"/>
              <a:chOff x="0" y="0"/>
              <a:chExt cx="960" cy="192"/>
            </a:xfrm>
          </p:grpSpPr>
          <p:sp>
            <p:nvSpPr>
              <p:cNvPr id="34836" name="Rectangle 22">
                <a:extLst>
                  <a:ext uri="{FF2B5EF4-FFF2-40B4-BE49-F238E27FC236}">
                    <a16:creationId xmlns:a16="http://schemas.microsoft.com/office/drawing/2014/main" xmlns="" id="{5DF76A64-764B-4C62-BF5F-D7BF0BF3A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4837" name="Rectangle 23">
                <a:extLst>
                  <a:ext uri="{FF2B5EF4-FFF2-40B4-BE49-F238E27FC236}">
                    <a16:creationId xmlns:a16="http://schemas.microsoft.com/office/drawing/2014/main" xmlns="" id="{5EE276F6-F4D0-4BE2-959E-A5094E835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4838" name="Rectangle 24">
                <a:extLst>
                  <a:ext uri="{FF2B5EF4-FFF2-40B4-BE49-F238E27FC236}">
                    <a16:creationId xmlns:a16="http://schemas.microsoft.com/office/drawing/2014/main" xmlns="" id="{57B47127-BE0A-4104-9238-7981DA825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4839" name="Rectangle 25">
                <a:extLst>
                  <a:ext uri="{FF2B5EF4-FFF2-40B4-BE49-F238E27FC236}">
                    <a16:creationId xmlns:a16="http://schemas.microsoft.com/office/drawing/2014/main" xmlns="" id="{D8DC9290-951A-407A-B336-325A4F8DC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4840" name="Rectangle 26">
                <a:extLst>
                  <a:ext uri="{FF2B5EF4-FFF2-40B4-BE49-F238E27FC236}">
                    <a16:creationId xmlns:a16="http://schemas.microsoft.com/office/drawing/2014/main" xmlns="" id="{9634C000-B3FC-4E37-B67E-87759F306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34835" name="Text Box 27">
              <a:extLst>
                <a:ext uri="{FF2B5EF4-FFF2-40B4-BE49-F238E27FC236}">
                  <a16:creationId xmlns:a16="http://schemas.microsoft.com/office/drawing/2014/main" xmlns="" id="{FF83B594-5D0E-4CEA-93FB-2F8F1BDF0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模式P：</a:t>
              </a:r>
            </a:p>
          </p:txBody>
        </p:sp>
      </p:grpSp>
      <p:sp>
        <p:nvSpPr>
          <p:cNvPr id="34821" name="Text Box 28">
            <a:extLst>
              <a:ext uri="{FF2B5EF4-FFF2-40B4-BE49-F238E27FC236}">
                <a16:creationId xmlns:a16="http://schemas.microsoft.com/office/drawing/2014/main" xmlns="" id="{FF01AA91-0C87-428F-84A8-FE8D9A0D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第三趟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(初始i=3)</a:t>
            </a:r>
          </a:p>
        </p:txBody>
      </p:sp>
      <p:sp>
        <p:nvSpPr>
          <p:cNvPr id="34822" name="Line 29">
            <a:extLst>
              <a:ext uri="{FF2B5EF4-FFF2-40B4-BE49-F238E27FC236}">
                <a16:creationId xmlns:a16="http://schemas.microsoft.com/office/drawing/2014/main" xmlns="" id="{5E329266-4663-40D1-B2B0-94B7701F0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690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30">
            <a:extLst>
              <a:ext uri="{FF2B5EF4-FFF2-40B4-BE49-F238E27FC236}">
                <a16:creationId xmlns:a16="http://schemas.microsoft.com/office/drawing/2014/main" xmlns="" id="{C0BE31C6-CC74-4720-B95D-5E1280CC5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90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Line 31">
            <a:extLst>
              <a:ext uri="{FF2B5EF4-FFF2-40B4-BE49-F238E27FC236}">
                <a16:creationId xmlns:a16="http://schemas.microsoft.com/office/drawing/2014/main" xmlns="" id="{EB043F88-3C61-467C-B73B-7352AB3E3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25" name="组合 23582">
            <a:extLst>
              <a:ext uri="{FF2B5EF4-FFF2-40B4-BE49-F238E27FC236}">
                <a16:creationId xmlns:a16="http://schemas.microsoft.com/office/drawing/2014/main" xmlns="" id="{9C92C1F7-5597-41C7-9DD8-0ACBC2533C01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667000"/>
            <a:ext cx="457200" cy="2667000"/>
            <a:chOff x="0" y="0"/>
            <a:chExt cx="288" cy="1680"/>
          </a:xfrm>
        </p:grpSpPr>
        <p:grpSp>
          <p:nvGrpSpPr>
            <p:cNvPr id="34828" name="组合 23583">
              <a:extLst>
                <a:ext uri="{FF2B5EF4-FFF2-40B4-BE49-F238E27FC236}">
                  <a16:creationId xmlns:a16="http://schemas.microsoft.com/office/drawing/2014/main" xmlns="" id="{07E09308-ECA5-4D91-B25B-689284EA1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8" cy="384"/>
              <a:chOff x="0" y="0"/>
              <a:chExt cx="288" cy="384"/>
            </a:xfrm>
          </p:grpSpPr>
          <p:sp>
            <p:nvSpPr>
              <p:cNvPr id="34832" name="Line 34">
                <a:extLst>
                  <a:ext uri="{FF2B5EF4-FFF2-40B4-BE49-F238E27FC236}">
                    <a16:creationId xmlns:a16="http://schemas.microsoft.com/office/drawing/2014/main" xmlns="" id="{284D04DF-7402-4D5E-9189-ED7EB539C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3" name="Text Box 35">
                <a:extLst>
                  <a:ext uri="{FF2B5EF4-FFF2-40B4-BE49-F238E27FC236}">
                    <a16:creationId xmlns:a16="http://schemas.microsoft.com/office/drawing/2014/main" xmlns="" id="{739D758F-5ABD-4141-AE83-3998C6F9A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669900"/>
                    </a:solidFill>
                    <a:latin typeface="Times New Roman" panose="02020603050405020304" pitchFamily="18" charset="0"/>
                  </a:rPr>
                  <a:t>i=6</a:t>
                </a:r>
              </a:p>
            </p:txBody>
          </p:sp>
        </p:grpSp>
        <p:grpSp>
          <p:nvGrpSpPr>
            <p:cNvPr id="34829" name="组合 23586">
              <a:extLst>
                <a:ext uri="{FF2B5EF4-FFF2-40B4-BE49-F238E27FC236}">
                  <a16:creationId xmlns:a16="http://schemas.microsoft.com/office/drawing/2014/main" xmlns="" id="{C577CFA9-0DCC-4556-8542-ADEEC5450D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96"/>
              <a:ext cx="288" cy="384"/>
              <a:chOff x="0" y="0"/>
              <a:chExt cx="288" cy="384"/>
            </a:xfrm>
          </p:grpSpPr>
          <p:sp>
            <p:nvSpPr>
              <p:cNvPr id="34830" name="Text Box 37">
                <a:extLst>
                  <a:ext uri="{FF2B5EF4-FFF2-40B4-BE49-F238E27FC236}">
                    <a16:creationId xmlns:a16="http://schemas.microsoft.com/office/drawing/2014/main" xmlns="" id="{BC51C0FC-9838-49A4-A7F0-4D66535941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j=4</a:t>
                </a:r>
              </a:p>
            </p:txBody>
          </p:sp>
          <p:sp>
            <p:nvSpPr>
              <p:cNvPr id="34831" name="Line 38">
                <a:extLst>
                  <a:ext uri="{FF2B5EF4-FFF2-40B4-BE49-F238E27FC236}">
                    <a16:creationId xmlns:a16="http://schemas.microsoft.com/office/drawing/2014/main" xmlns="" id="{FC2ABFD6-3BD9-4892-AFB5-0EBE4901F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826" name="Text Box 39">
            <a:extLst>
              <a:ext uri="{FF2B5EF4-FFF2-40B4-BE49-F238E27FC236}">
                <a16:creationId xmlns:a16="http://schemas.microsoft.com/office/drawing/2014/main" xmlns="" id="{21FFAD0C-F4F1-4A9E-81CE-60A6CB3F6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34827" name="Rectangle 3">
            <a:extLst>
              <a:ext uri="{FF2B5EF4-FFF2-40B4-BE49-F238E27FC236}">
                <a16:creationId xmlns:a16="http://schemas.microsoft.com/office/drawing/2014/main" xmlns="" id="{1C67D0A3-7D99-4779-9361-3F10E842AFF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8C8E920-47E5-4148-8F91-F2BAD0EF4A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E945BAD8-07F9-44E8-BBA0-0E63B0F66C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35843" name="组合 24578">
            <a:extLst>
              <a:ext uri="{FF2B5EF4-FFF2-40B4-BE49-F238E27FC236}">
                <a16:creationId xmlns:a16="http://schemas.microsoft.com/office/drawing/2014/main" xmlns="" id="{998D6753-A410-4802-932C-F2F5F662A56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35867" name="组合 24579">
              <a:extLst>
                <a:ext uri="{FF2B5EF4-FFF2-40B4-BE49-F238E27FC236}">
                  <a16:creationId xmlns:a16="http://schemas.microsoft.com/office/drawing/2014/main" xmlns="" id="{A3168BED-EBBA-4429-A4BD-7D37151FA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35869" name="Rectangle 6">
                <a:extLst>
                  <a:ext uri="{FF2B5EF4-FFF2-40B4-BE49-F238E27FC236}">
                    <a16:creationId xmlns:a16="http://schemas.microsoft.com/office/drawing/2014/main" xmlns="" id="{0170B819-6A55-4810-9F41-F2A248F38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5870" name="Rectangle 7">
                <a:extLst>
                  <a:ext uri="{FF2B5EF4-FFF2-40B4-BE49-F238E27FC236}">
                    <a16:creationId xmlns:a16="http://schemas.microsoft.com/office/drawing/2014/main" xmlns="" id="{B34AEC06-C804-499B-93E9-07105444A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5871" name="Rectangle 8">
                <a:extLst>
                  <a:ext uri="{FF2B5EF4-FFF2-40B4-BE49-F238E27FC236}">
                    <a16:creationId xmlns:a16="http://schemas.microsoft.com/office/drawing/2014/main" xmlns="" id="{49A78524-32B1-455F-A4C9-9528685DB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5872" name="Rectangle 9">
                <a:extLst>
                  <a:ext uri="{FF2B5EF4-FFF2-40B4-BE49-F238E27FC236}">
                    <a16:creationId xmlns:a16="http://schemas.microsoft.com/office/drawing/2014/main" xmlns="" id="{D80E82E4-7DB1-4F25-9BB5-54EE3D643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5873" name="Rectangle 10">
                <a:extLst>
                  <a:ext uri="{FF2B5EF4-FFF2-40B4-BE49-F238E27FC236}">
                    <a16:creationId xmlns:a16="http://schemas.microsoft.com/office/drawing/2014/main" xmlns="" id="{10F76F22-D838-4F65-878B-06E58C2C6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5874" name="Rectangle 11">
                <a:extLst>
                  <a:ext uri="{FF2B5EF4-FFF2-40B4-BE49-F238E27FC236}">
                    <a16:creationId xmlns:a16="http://schemas.microsoft.com/office/drawing/2014/main" xmlns="" id="{538AA2B5-F91E-461D-9EA3-FA03E3050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5875" name="Rectangle 12">
                <a:extLst>
                  <a:ext uri="{FF2B5EF4-FFF2-40B4-BE49-F238E27FC236}">
                    <a16:creationId xmlns:a16="http://schemas.microsoft.com/office/drawing/2014/main" xmlns="" id="{375CC6AF-EAF2-4006-B0C9-3F829442B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5876" name="Rectangle 13">
                <a:extLst>
                  <a:ext uri="{FF2B5EF4-FFF2-40B4-BE49-F238E27FC236}">
                    <a16:creationId xmlns:a16="http://schemas.microsoft.com/office/drawing/2014/main" xmlns="" id="{4A309024-9C44-4894-85E8-E105B83AD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5877" name="Rectangle 14">
                <a:extLst>
                  <a:ext uri="{FF2B5EF4-FFF2-40B4-BE49-F238E27FC236}">
                    <a16:creationId xmlns:a16="http://schemas.microsoft.com/office/drawing/2014/main" xmlns="" id="{DF035BDA-3328-47C7-A249-8012560A4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5878" name="Rectangle 15">
                <a:extLst>
                  <a:ext uri="{FF2B5EF4-FFF2-40B4-BE49-F238E27FC236}">
                    <a16:creationId xmlns:a16="http://schemas.microsoft.com/office/drawing/2014/main" xmlns="" id="{4F1749C4-7A51-4CA1-8D9D-766DB4400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5879" name="Rectangle 16">
                <a:extLst>
                  <a:ext uri="{FF2B5EF4-FFF2-40B4-BE49-F238E27FC236}">
                    <a16:creationId xmlns:a16="http://schemas.microsoft.com/office/drawing/2014/main" xmlns="" id="{C171FEF5-513E-4E3A-AFC4-D6F6CBF45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5880" name="Rectangle 17">
                <a:extLst>
                  <a:ext uri="{FF2B5EF4-FFF2-40B4-BE49-F238E27FC236}">
                    <a16:creationId xmlns:a16="http://schemas.microsoft.com/office/drawing/2014/main" xmlns="" id="{1FF04BDF-98DD-4AD9-83A4-A3B342DC8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5881" name="Rectangle 18">
                <a:extLst>
                  <a:ext uri="{FF2B5EF4-FFF2-40B4-BE49-F238E27FC236}">
                    <a16:creationId xmlns:a16="http://schemas.microsoft.com/office/drawing/2014/main" xmlns="" id="{FD7A8934-4D0F-4597-9F83-9C8C2F462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5868" name="Text Box 19">
              <a:extLst>
                <a:ext uri="{FF2B5EF4-FFF2-40B4-BE49-F238E27FC236}">
                  <a16:creationId xmlns:a16="http://schemas.microsoft.com/office/drawing/2014/main" xmlns="" id="{1649D4FE-F7DF-4517-AFF5-35AD64E7B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35844" name="组合 24594">
            <a:extLst>
              <a:ext uri="{FF2B5EF4-FFF2-40B4-BE49-F238E27FC236}">
                <a16:creationId xmlns:a16="http://schemas.microsoft.com/office/drawing/2014/main" xmlns="" id="{6E03216F-C0C6-4530-B2A5-2BEB712B2FB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267200"/>
            <a:ext cx="3657600" cy="822325"/>
            <a:chOff x="0" y="0"/>
            <a:chExt cx="2304" cy="518"/>
          </a:xfrm>
        </p:grpSpPr>
        <p:grpSp>
          <p:nvGrpSpPr>
            <p:cNvPr id="35860" name="组合 24595">
              <a:extLst>
                <a:ext uri="{FF2B5EF4-FFF2-40B4-BE49-F238E27FC236}">
                  <a16:creationId xmlns:a16="http://schemas.microsoft.com/office/drawing/2014/main" xmlns="" id="{3FEF230C-7185-44DC-AD34-44595FBCF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48"/>
              <a:ext cx="960" cy="192"/>
              <a:chOff x="0" y="0"/>
              <a:chExt cx="960" cy="192"/>
            </a:xfrm>
          </p:grpSpPr>
          <p:sp>
            <p:nvSpPr>
              <p:cNvPr id="35862" name="Rectangle 22">
                <a:extLst>
                  <a:ext uri="{FF2B5EF4-FFF2-40B4-BE49-F238E27FC236}">
                    <a16:creationId xmlns:a16="http://schemas.microsoft.com/office/drawing/2014/main" xmlns="" id="{0658FEE9-737D-45ED-BF30-C05DADBCF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5863" name="Rectangle 23">
                <a:extLst>
                  <a:ext uri="{FF2B5EF4-FFF2-40B4-BE49-F238E27FC236}">
                    <a16:creationId xmlns:a16="http://schemas.microsoft.com/office/drawing/2014/main" xmlns="" id="{9FFE2286-2129-47E6-AFFB-E4F672BD3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5864" name="Rectangle 24">
                <a:extLst>
                  <a:ext uri="{FF2B5EF4-FFF2-40B4-BE49-F238E27FC236}">
                    <a16:creationId xmlns:a16="http://schemas.microsoft.com/office/drawing/2014/main" xmlns="" id="{E7D67591-AB67-48EB-97A7-348309C2A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5865" name="Rectangle 25">
                <a:extLst>
                  <a:ext uri="{FF2B5EF4-FFF2-40B4-BE49-F238E27FC236}">
                    <a16:creationId xmlns:a16="http://schemas.microsoft.com/office/drawing/2014/main" xmlns="" id="{BBB2C16F-88CD-431A-AEB3-19B2F61F4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5866" name="Rectangle 26">
                <a:extLst>
                  <a:ext uri="{FF2B5EF4-FFF2-40B4-BE49-F238E27FC236}">
                    <a16:creationId xmlns:a16="http://schemas.microsoft.com/office/drawing/2014/main" xmlns="" id="{65D76DFD-2153-4FD7-AC2F-067450345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35861" name="Text Box 27">
              <a:extLst>
                <a:ext uri="{FF2B5EF4-FFF2-40B4-BE49-F238E27FC236}">
                  <a16:creationId xmlns:a16="http://schemas.microsoft.com/office/drawing/2014/main" xmlns="" id="{BB9246C2-F594-4021-B5F0-4DC3BF94C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模式P：</a:t>
              </a:r>
            </a:p>
          </p:txBody>
        </p:sp>
      </p:grpSp>
      <p:sp>
        <p:nvSpPr>
          <p:cNvPr id="35845" name="Text Box 28">
            <a:extLst>
              <a:ext uri="{FF2B5EF4-FFF2-40B4-BE49-F238E27FC236}">
                <a16:creationId xmlns:a16="http://schemas.microsoft.com/office/drawing/2014/main" xmlns="" id="{A0898F21-42B5-4713-BBBF-BA4CA323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第三趟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(初始i=3)</a:t>
            </a:r>
          </a:p>
        </p:txBody>
      </p:sp>
      <p:sp>
        <p:nvSpPr>
          <p:cNvPr id="35846" name="Line 29">
            <a:extLst>
              <a:ext uri="{FF2B5EF4-FFF2-40B4-BE49-F238E27FC236}">
                <a16:creationId xmlns:a16="http://schemas.microsoft.com/office/drawing/2014/main" xmlns="" id="{30AEBBCD-C5C4-40D1-973B-C1C524BC1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690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Line 30">
            <a:extLst>
              <a:ext uri="{FF2B5EF4-FFF2-40B4-BE49-F238E27FC236}">
                <a16:creationId xmlns:a16="http://schemas.microsoft.com/office/drawing/2014/main" xmlns="" id="{4BEE3973-02E6-47DA-996F-DEFDB0A10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90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Line 31">
            <a:extLst>
              <a:ext uri="{FF2B5EF4-FFF2-40B4-BE49-F238E27FC236}">
                <a16:creationId xmlns:a16="http://schemas.microsoft.com/office/drawing/2014/main" xmlns="" id="{4B4BC771-FCD3-403A-9A35-78E3EB18B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32">
            <a:extLst>
              <a:ext uri="{FF2B5EF4-FFF2-40B4-BE49-F238E27FC236}">
                <a16:creationId xmlns:a16="http://schemas.microsoft.com/office/drawing/2014/main" xmlns="" id="{84906654-2B00-43EE-B1BD-1372B58B5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850" name="组合 24607">
            <a:extLst>
              <a:ext uri="{FF2B5EF4-FFF2-40B4-BE49-F238E27FC236}">
                <a16:creationId xmlns:a16="http://schemas.microsoft.com/office/drawing/2014/main" xmlns="" id="{60225727-BCC2-4613-B405-CDED9AB5303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667000"/>
            <a:ext cx="457200" cy="2667000"/>
            <a:chOff x="0" y="0"/>
            <a:chExt cx="288" cy="1680"/>
          </a:xfrm>
        </p:grpSpPr>
        <p:grpSp>
          <p:nvGrpSpPr>
            <p:cNvPr id="35854" name="组合 24608">
              <a:extLst>
                <a:ext uri="{FF2B5EF4-FFF2-40B4-BE49-F238E27FC236}">
                  <a16:creationId xmlns:a16="http://schemas.microsoft.com/office/drawing/2014/main" xmlns="" id="{89237C2D-1473-4935-9A2A-CD39189FA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8" cy="384"/>
              <a:chOff x="0" y="0"/>
              <a:chExt cx="288" cy="384"/>
            </a:xfrm>
          </p:grpSpPr>
          <p:sp>
            <p:nvSpPr>
              <p:cNvPr id="35858" name="Line 35">
                <a:extLst>
                  <a:ext uri="{FF2B5EF4-FFF2-40B4-BE49-F238E27FC236}">
                    <a16:creationId xmlns:a16="http://schemas.microsoft.com/office/drawing/2014/main" xmlns="" id="{B8386020-7C72-438F-B0A0-B6EEC8DED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9" name="Text Box 36">
                <a:extLst>
                  <a:ext uri="{FF2B5EF4-FFF2-40B4-BE49-F238E27FC236}">
                    <a16:creationId xmlns:a16="http://schemas.microsoft.com/office/drawing/2014/main" xmlns="" id="{6A6C21F4-79FA-4EAA-8F1F-35A68DE5B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669900"/>
                    </a:solidFill>
                    <a:latin typeface="Times New Roman" panose="02020603050405020304" pitchFamily="18" charset="0"/>
                  </a:rPr>
                  <a:t>i=7</a:t>
                </a:r>
              </a:p>
            </p:txBody>
          </p:sp>
        </p:grpSp>
        <p:grpSp>
          <p:nvGrpSpPr>
            <p:cNvPr id="35855" name="组合 24611">
              <a:extLst>
                <a:ext uri="{FF2B5EF4-FFF2-40B4-BE49-F238E27FC236}">
                  <a16:creationId xmlns:a16="http://schemas.microsoft.com/office/drawing/2014/main" xmlns="" id="{53767978-2C21-4D61-9321-772FC5D0C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96"/>
              <a:ext cx="288" cy="384"/>
              <a:chOff x="0" y="0"/>
              <a:chExt cx="288" cy="384"/>
            </a:xfrm>
          </p:grpSpPr>
          <p:sp>
            <p:nvSpPr>
              <p:cNvPr id="35856" name="Text Box 38">
                <a:extLst>
                  <a:ext uri="{FF2B5EF4-FFF2-40B4-BE49-F238E27FC236}">
                    <a16:creationId xmlns:a16="http://schemas.microsoft.com/office/drawing/2014/main" xmlns="" id="{F4EFFD8A-1CE8-4CA0-8350-7482C924D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j=5</a:t>
                </a:r>
              </a:p>
            </p:txBody>
          </p:sp>
          <p:sp>
            <p:nvSpPr>
              <p:cNvPr id="35857" name="Line 39">
                <a:extLst>
                  <a:ext uri="{FF2B5EF4-FFF2-40B4-BE49-F238E27FC236}">
                    <a16:creationId xmlns:a16="http://schemas.microsoft.com/office/drawing/2014/main" xmlns="" id="{B108958B-1AC7-49CA-B708-0CB7C1C04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851" name="Text Box 40">
            <a:extLst>
              <a:ext uri="{FF2B5EF4-FFF2-40B4-BE49-F238E27FC236}">
                <a16:creationId xmlns:a16="http://schemas.microsoft.com/office/drawing/2014/main" xmlns="" id="{5905AE01-5ABB-47C6-AE12-AFE27742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35852" name="AutoShape 41">
            <a:extLst>
              <a:ext uri="{FF2B5EF4-FFF2-40B4-BE49-F238E27FC236}">
                <a16:creationId xmlns:a16="http://schemas.microsoft.com/office/drawing/2014/main" xmlns="" id="{B041FBD8-ECB6-45BF-ABA2-F9AE9FA6A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648200"/>
            <a:ext cx="1371600" cy="609600"/>
          </a:xfrm>
          <a:prstGeom prst="wedgeEllipseCallout">
            <a:avLst>
              <a:gd name="adj1" fmla="val -174306"/>
              <a:gd name="adj2" fmla="val -141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不同</a:t>
            </a:r>
          </a:p>
        </p:txBody>
      </p:sp>
      <p:sp>
        <p:nvSpPr>
          <p:cNvPr id="35853" name="Rectangle 3">
            <a:extLst>
              <a:ext uri="{FF2B5EF4-FFF2-40B4-BE49-F238E27FC236}">
                <a16:creationId xmlns:a16="http://schemas.microsoft.com/office/drawing/2014/main" xmlns="" id="{92D9383A-DE41-4AEC-B9A8-3DA6C5759C7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A66F365-EFD6-42E2-8FDC-5B3538E67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3E4EED4E-F6FD-4D8F-BAA2-9D9D9C8C7A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36867" name="组合 25602">
            <a:extLst>
              <a:ext uri="{FF2B5EF4-FFF2-40B4-BE49-F238E27FC236}">
                <a16:creationId xmlns:a16="http://schemas.microsoft.com/office/drawing/2014/main" xmlns="" id="{4B33DA98-3B7C-4A59-AC98-C2052BE8AF5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36885" name="组合 25603">
              <a:extLst>
                <a:ext uri="{FF2B5EF4-FFF2-40B4-BE49-F238E27FC236}">
                  <a16:creationId xmlns:a16="http://schemas.microsoft.com/office/drawing/2014/main" xmlns="" id="{EC70DD03-A8E8-4256-9E7A-885C299F9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36887" name="Rectangle 6">
                <a:extLst>
                  <a:ext uri="{FF2B5EF4-FFF2-40B4-BE49-F238E27FC236}">
                    <a16:creationId xmlns:a16="http://schemas.microsoft.com/office/drawing/2014/main" xmlns="" id="{4B4C420C-9551-49E6-8917-B08CFA164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6888" name="Rectangle 7">
                <a:extLst>
                  <a:ext uri="{FF2B5EF4-FFF2-40B4-BE49-F238E27FC236}">
                    <a16:creationId xmlns:a16="http://schemas.microsoft.com/office/drawing/2014/main" xmlns="" id="{F6FC6888-33AB-43CE-8695-61F3952B0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6889" name="Rectangle 8">
                <a:extLst>
                  <a:ext uri="{FF2B5EF4-FFF2-40B4-BE49-F238E27FC236}">
                    <a16:creationId xmlns:a16="http://schemas.microsoft.com/office/drawing/2014/main" xmlns="" id="{DF2BE00E-2066-4D15-8375-C5C9B8C40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6890" name="Rectangle 9">
                <a:extLst>
                  <a:ext uri="{FF2B5EF4-FFF2-40B4-BE49-F238E27FC236}">
                    <a16:creationId xmlns:a16="http://schemas.microsoft.com/office/drawing/2014/main" xmlns="" id="{838AF0E6-E37F-422A-9C87-2FC3E512A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6891" name="Rectangle 10">
                <a:extLst>
                  <a:ext uri="{FF2B5EF4-FFF2-40B4-BE49-F238E27FC236}">
                    <a16:creationId xmlns:a16="http://schemas.microsoft.com/office/drawing/2014/main" xmlns="" id="{F403FA54-5390-4772-9D5E-2B97C3705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6892" name="Rectangle 11">
                <a:extLst>
                  <a:ext uri="{FF2B5EF4-FFF2-40B4-BE49-F238E27FC236}">
                    <a16:creationId xmlns:a16="http://schemas.microsoft.com/office/drawing/2014/main" xmlns="" id="{5D0FC779-B9BC-4C1A-8CCE-7DE2B7763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6893" name="Rectangle 12">
                <a:extLst>
                  <a:ext uri="{FF2B5EF4-FFF2-40B4-BE49-F238E27FC236}">
                    <a16:creationId xmlns:a16="http://schemas.microsoft.com/office/drawing/2014/main" xmlns="" id="{CFDBCBFD-B2C2-40F9-9ACA-6F378D284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6894" name="Rectangle 13">
                <a:extLst>
                  <a:ext uri="{FF2B5EF4-FFF2-40B4-BE49-F238E27FC236}">
                    <a16:creationId xmlns:a16="http://schemas.microsoft.com/office/drawing/2014/main" xmlns="" id="{350AE2FB-2B61-47FD-80B2-747D19258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6895" name="Rectangle 14">
                <a:extLst>
                  <a:ext uri="{FF2B5EF4-FFF2-40B4-BE49-F238E27FC236}">
                    <a16:creationId xmlns:a16="http://schemas.microsoft.com/office/drawing/2014/main" xmlns="" id="{ED558639-6C44-4532-98F4-458D73099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6896" name="Rectangle 15">
                <a:extLst>
                  <a:ext uri="{FF2B5EF4-FFF2-40B4-BE49-F238E27FC236}">
                    <a16:creationId xmlns:a16="http://schemas.microsoft.com/office/drawing/2014/main" xmlns="" id="{E5C6A031-E80A-408A-9430-1DA91F668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6897" name="Rectangle 16">
                <a:extLst>
                  <a:ext uri="{FF2B5EF4-FFF2-40B4-BE49-F238E27FC236}">
                    <a16:creationId xmlns:a16="http://schemas.microsoft.com/office/drawing/2014/main" xmlns="" id="{DA2DA301-810A-4EFB-9ACC-47B376EC8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6898" name="Rectangle 17">
                <a:extLst>
                  <a:ext uri="{FF2B5EF4-FFF2-40B4-BE49-F238E27FC236}">
                    <a16:creationId xmlns:a16="http://schemas.microsoft.com/office/drawing/2014/main" xmlns="" id="{BAB156DD-7C5B-497B-948A-EBF026D9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6899" name="Rectangle 18">
                <a:extLst>
                  <a:ext uri="{FF2B5EF4-FFF2-40B4-BE49-F238E27FC236}">
                    <a16:creationId xmlns:a16="http://schemas.microsoft.com/office/drawing/2014/main" xmlns="" id="{7076BC39-B886-4CB5-92F9-CA8463233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6886" name="Text Box 19">
              <a:extLst>
                <a:ext uri="{FF2B5EF4-FFF2-40B4-BE49-F238E27FC236}">
                  <a16:creationId xmlns:a16="http://schemas.microsoft.com/office/drawing/2014/main" xmlns="" id="{26ED5C78-5951-420A-9261-8EE59E362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36868" name="组合 25618">
            <a:extLst>
              <a:ext uri="{FF2B5EF4-FFF2-40B4-BE49-F238E27FC236}">
                <a16:creationId xmlns:a16="http://schemas.microsoft.com/office/drawing/2014/main" xmlns="" id="{26CBCBED-D937-40D4-A7FB-9BA7043A17C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343400"/>
            <a:ext cx="1524000" cy="304800"/>
            <a:chOff x="0" y="0"/>
            <a:chExt cx="960" cy="192"/>
          </a:xfrm>
        </p:grpSpPr>
        <p:sp>
          <p:nvSpPr>
            <p:cNvPr id="36880" name="Rectangle 21">
              <a:extLst>
                <a:ext uri="{FF2B5EF4-FFF2-40B4-BE49-F238E27FC236}">
                  <a16:creationId xmlns:a16="http://schemas.microsoft.com/office/drawing/2014/main" xmlns="" id="{04C2A6DB-788C-4DFE-962C-B67641116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881" name="Rectangle 22">
              <a:extLst>
                <a:ext uri="{FF2B5EF4-FFF2-40B4-BE49-F238E27FC236}">
                  <a16:creationId xmlns:a16="http://schemas.microsoft.com/office/drawing/2014/main" xmlns="" id="{EC009A05-5CD8-4C07-BB50-7351ED635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6882" name="Rectangle 23">
              <a:extLst>
                <a:ext uri="{FF2B5EF4-FFF2-40B4-BE49-F238E27FC236}">
                  <a16:creationId xmlns:a16="http://schemas.microsoft.com/office/drawing/2014/main" xmlns="" id="{1898BD3B-6C82-4A79-98B2-750E4BF6F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6883" name="Rectangle 24">
              <a:extLst>
                <a:ext uri="{FF2B5EF4-FFF2-40B4-BE49-F238E27FC236}">
                  <a16:creationId xmlns:a16="http://schemas.microsoft.com/office/drawing/2014/main" xmlns="" id="{D463D4BB-6410-445D-8F88-6B0F349F2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884" name="Rectangle 25">
              <a:extLst>
                <a:ext uri="{FF2B5EF4-FFF2-40B4-BE49-F238E27FC236}">
                  <a16:creationId xmlns:a16="http://schemas.microsoft.com/office/drawing/2014/main" xmlns="" id="{6B71B10E-CE0D-4996-869A-73024E725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36869" name="Text Box 26">
            <a:extLst>
              <a:ext uri="{FF2B5EF4-FFF2-40B4-BE49-F238E27FC236}">
                <a16:creationId xmlns:a16="http://schemas.microsoft.com/office/drawing/2014/main" xmlns="" id="{0E25FF0B-D67A-4FCC-A977-93E2CC02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67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模式P：</a:t>
            </a:r>
          </a:p>
        </p:txBody>
      </p:sp>
      <p:sp>
        <p:nvSpPr>
          <p:cNvPr id="36870" name="Text Box 27">
            <a:extLst>
              <a:ext uri="{FF2B5EF4-FFF2-40B4-BE49-F238E27FC236}">
                <a16:creationId xmlns:a16="http://schemas.microsoft.com/office/drawing/2014/main" xmlns="" id="{B5DD52C5-913E-4FCC-8D81-6507F8800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第四趟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(初始i=4)</a:t>
            </a:r>
          </a:p>
        </p:txBody>
      </p:sp>
      <p:grpSp>
        <p:nvGrpSpPr>
          <p:cNvPr id="36871" name="组合 25626">
            <a:extLst>
              <a:ext uri="{FF2B5EF4-FFF2-40B4-BE49-F238E27FC236}">
                <a16:creationId xmlns:a16="http://schemas.microsoft.com/office/drawing/2014/main" xmlns="" id="{5F46F151-A881-427B-B800-941DE2B480A0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667000"/>
            <a:ext cx="457200" cy="609600"/>
            <a:chOff x="0" y="0"/>
            <a:chExt cx="288" cy="384"/>
          </a:xfrm>
        </p:grpSpPr>
        <p:sp>
          <p:nvSpPr>
            <p:cNvPr id="36878" name="Line 29">
              <a:extLst>
                <a:ext uri="{FF2B5EF4-FFF2-40B4-BE49-F238E27FC236}">
                  <a16:creationId xmlns:a16="http://schemas.microsoft.com/office/drawing/2014/main" xmlns="" id="{F0A1E048-DF1E-4E77-963F-F8D1113E1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Text Box 30">
              <a:extLst>
                <a:ext uri="{FF2B5EF4-FFF2-40B4-BE49-F238E27FC236}">
                  <a16:creationId xmlns:a16="http://schemas.microsoft.com/office/drawing/2014/main" xmlns="" id="{5F024B94-9EE8-47CD-8BD2-4BD8E9CA6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i=4</a:t>
              </a:r>
            </a:p>
          </p:txBody>
        </p:sp>
      </p:grpSp>
      <p:grpSp>
        <p:nvGrpSpPr>
          <p:cNvPr id="36872" name="组合 25629">
            <a:extLst>
              <a:ext uri="{FF2B5EF4-FFF2-40B4-BE49-F238E27FC236}">
                <a16:creationId xmlns:a16="http://schemas.microsoft.com/office/drawing/2014/main" xmlns="" id="{47341848-A5B2-4F55-8266-220121F44F59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724400"/>
            <a:ext cx="457200" cy="609600"/>
            <a:chOff x="0" y="0"/>
            <a:chExt cx="288" cy="384"/>
          </a:xfrm>
        </p:grpSpPr>
        <p:sp>
          <p:nvSpPr>
            <p:cNvPr id="36876" name="Text Box 32">
              <a:extLst>
                <a:ext uri="{FF2B5EF4-FFF2-40B4-BE49-F238E27FC236}">
                  <a16:creationId xmlns:a16="http://schemas.microsoft.com/office/drawing/2014/main" xmlns="" id="{824AE96F-703C-489E-A4AA-BD1B3CAC3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j=1</a:t>
              </a:r>
            </a:p>
          </p:txBody>
        </p:sp>
        <p:sp>
          <p:nvSpPr>
            <p:cNvPr id="36877" name="Line 33">
              <a:extLst>
                <a:ext uri="{FF2B5EF4-FFF2-40B4-BE49-F238E27FC236}">
                  <a16:creationId xmlns:a16="http://schemas.microsoft.com/office/drawing/2014/main" xmlns="" id="{940EE1AE-EBB7-4BBB-8F08-205E9D1A4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3" name="Text Box 34">
            <a:extLst>
              <a:ext uri="{FF2B5EF4-FFF2-40B4-BE49-F238E27FC236}">
                <a16:creationId xmlns:a16="http://schemas.microsoft.com/office/drawing/2014/main" xmlns="" id="{A98825AB-4BB0-4FFF-B068-2336B4FDC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25634" name="AutoShape 35">
            <a:extLst>
              <a:ext uri="{FF2B5EF4-FFF2-40B4-BE49-F238E27FC236}">
                <a16:creationId xmlns:a16="http://schemas.microsoft.com/office/drawing/2014/main" xmlns="" id="{DD71AC6E-894E-4F57-9FBB-29AD86AF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72000"/>
            <a:ext cx="1371600" cy="609600"/>
          </a:xfrm>
          <a:prstGeom prst="wedgeEllipseCallout">
            <a:avLst>
              <a:gd name="adj1" fmla="val -168750"/>
              <a:gd name="adj2" fmla="val -1291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不同</a:t>
            </a:r>
          </a:p>
        </p:txBody>
      </p:sp>
      <p:sp>
        <p:nvSpPr>
          <p:cNvPr id="36875" name="Rectangle 3">
            <a:extLst>
              <a:ext uri="{FF2B5EF4-FFF2-40B4-BE49-F238E27FC236}">
                <a16:creationId xmlns:a16="http://schemas.microsoft.com/office/drawing/2014/main" xmlns="" id="{DDF95B19-5749-49F8-B12B-CFC26CE5817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EE6A1770-F31D-4007-8B20-96473EE6EA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14EE1B5F-D7D3-4206-8528-AE52FE1EC9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37891" name="组合 26626">
            <a:extLst>
              <a:ext uri="{FF2B5EF4-FFF2-40B4-BE49-F238E27FC236}">
                <a16:creationId xmlns:a16="http://schemas.microsoft.com/office/drawing/2014/main" xmlns="" id="{A130214C-56BE-40CB-ADB9-3FEB46E9E41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37909" name="组合 26627">
              <a:extLst>
                <a:ext uri="{FF2B5EF4-FFF2-40B4-BE49-F238E27FC236}">
                  <a16:creationId xmlns:a16="http://schemas.microsoft.com/office/drawing/2014/main" xmlns="" id="{71D6B64E-3CF7-4A93-8248-F4D1A9B2D9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37911" name="Rectangle 6">
                <a:extLst>
                  <a:ext uri="{FF2B5EF4-FFF2-40B4-BE49-F238E27FC236}">
                    <a16:creationId xmlns:a16="http://schemas.microsoft.com/office/drawing/2014/main" xmlns="" id="{9CEF0248-FA5C-4FFC-83D7-5F18A4F21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7912" name="Rectangle 7">
                <a:extLst>
                  <a:ext uri="{FF2B5EF4-FFF2-40B4-BE49-F238E27FC236}">
                    <a16:creationId xmlns:a16="http://schemas.microsoft.com/office/drawing/2014/main" xmlns="" id="{8BA87BDB-A6CB-4AED-9F7E-2BB5DBBAA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7913" name="Rectangle 8">
                <a:extLst>
                  <a:ext uri="{FF2B5EF4-FFF2-40B4-BE49-F238E27FC236}">
                    <a16:creationId xmlns:a16="http://schemas.microsoft.com/office/drawing/2014/main" xmlns="" id="{471F2EA4-63DA-489B-8F00-12FE000D7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7914" name="Rectangle 9">
                <a:extLst>
                  <a:ext uri="{FF2B5EF4-FFF2-40B4-BE49-F238E27FC236}">
                    <a16:creationId xmlns:a16="http://schemas.microsoft.com/office/drawing/2014/main" xmlns="" id="{C87E35E4-2F98-4950-A2B7-7A2E0A7DB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7915" name="Rectangle 10">
                <a:extLst>
                  <a:ext uri="{FF2B5EF4-FFF2-40B4-BE49-F238E27FC236}">
                    <a16:creationId xmlns:a16="http://schemas.microsoft.com/office/drawing/2014/main" xmlns="" id="{369DB710-221A-4633-A8C9-7DE65039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7916" name="Rectangle 11">
                <a:extLst>
                  <a:ext uri="{FF2B5EF4-FFF2-40B4-BE49-F238E27FC236}">
                    <a16:creationId xmlns:a16="http://schemas.microsoft.com/office/drawing/2014/main" xmlns="" id="{B5609961-D0F7-4619-B626-173DBD883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7917" name="Rectangle 12">
                <a:extLst>
                  <a:ext uri="{FF2B5EF4-FFF2-40B4-BE49-F238E27FC236}">
                    <a16:creationId xmlns:a16="http://schemas.microsoft.com/office/drawing/2014/main" xmlns="" id="{B636D7D9-EC92-4EA7-9847-F531FE7B3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7918" name="Rectangle 13">
                <a:extLst>
                  <a:ext uri="{FF2B5EF4-FFF2-40B4-BE49-F238E27FC236}">
                    <a16:creationId xmlns:a16="http://schemas.microsoft.com/office/drawing/2014/main" xmlns="" id="{1AB2169C-E8EF-4356-86D3-D34268734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7919" name="Rectangle 14">
                <a:extLst>
                  <a:ext uri="{FF2B5EF4-FFF2-40B4-BE49-F238E27FC236}">
                    <a16:creationId xmlns:a16="http://schemas.microsoft.com/office/drawing/2014/main" xmlns="" id="{C092621A-0BC8-429F-B768-1418CDBE8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7920" name="Rectangle 15">
                <a:extLst>
                  <a:ext uri="{FF2B5EF4-FFF2-40B4-BE49-F238E27FC236}">
                    <a16:creationId xmlns:a16="http://schemas.microsoft.com/office/drawing/2014/main" xmlns="" id="{DC92D33D-07E1-46D0-A8E4-7C4BBA00E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7921" name="Rectangle 16">
                <a:extLst>
                  <a:ext uri="{FF2B5EF4-FFF2-40B4-BE49-F238E27FC236}">
                    <a16:creationId xmlns:a16="http://schemas.microsoft.com/office/drawing/2014/main" xmlns="" id="{D3B0B5DA-2800-43CD-909E-2E67FE4B5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7922" name="Rectangle 17">
                <a:extLst>
                  <a:ext uri="{FF2B5EF4-FFF2-40B4-BE49-F238E27FC236}">
                    <a16:creationId xmlns:a16="http://schemas.microsoft.com/office/drawing/2014/main" xmlns="" id="{93D88EC6-39EA-4EB0-9D92-E0BED07F3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7923" name="Rectangle 18">
                <a:extLst>
                  <a:ext uri="{FF2B5EF4-FFF2-40B4-BE49-F238E27FC236}">
                    <a16:creationId xmlns:a16="http://schemas.microsoft.com/office/drawing/2014/main" xmlns="" id="{824E5026-9C6B-4F1D-9612-BAAC18235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7910" name="Text Box 19">
              <a:extLst>
                <a:ext uri="{FF2B5EF4-FFF2-40B4-BE49-F238E27FC236}">
                  <a16:creationId xmlns:a16="http://schemas.microsoft.com/office/drawing/2014/main" xmlns="" id="{AF2B32E0-42D0-4378-BF38-9890E2F85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37892" name="组合 26642">
            <a:extLst>
              <a:ext uri="{FF2B5EF4-FFF2-40B4-BE49-F238E27FC236}">
                <a16:creationId xmlns:a16="http://schemas.microsoft.com/office/drawing/2014/main" xmlns="" id="{65DFA59C-1011-4B10-B7E1-43058785544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1524000" cy="304800"/>
            <a:chOff x="0" y="0"/>
            <a:chExt cx="960" cy="192"/>
          </a:xfrm>
        </p:grpSpPr>
        <p:sp>
          <p:nvSpPr>
            <p:cNvPr id="37904" name="Rectangle 21">
              <a:extLst>
                <a:ext uri="{FF2B5EF4-FFF2-40B4-BE49-F238E27FC236}">
                  <a16:creationId xmlns:a16="http://schemas.microsoft.com/office/drawing/2014/main" xmlns="" id="{D9FDA696-FB00-4F92-9385-EF9FD116C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905" name="Rectangle 22">
              <a:extLst>
                <a:ext uri="{FF2B5EF4-FFF2-40B4-BE49-F238E27FC236}">
                  <a16:creationId xmlns:a16="http://schemas.microsoft.com/office/drawing/2014/main" xmlns="" id="{C40534A4-8D1E-49F3-8EF9-E60F331EB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7906" name="Rectangle 23">
              <a:extLst>
                <a:ext uri="{FF2B5EF4-FFF2-40B4-BE49-F238E27FC236}">
                  <a16:creationId xmlns:a16="http://schemas.microsoft.com/office/drawing/2014/main" xmlns="" id="{D8D4B572-E404-45DF-8365-30C8CE0E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7907" name="Rectangle 24">
              <a:extLst>
                <a:ext uri="{FF2B5EF4-FFF2-40B4-BE49-F238E27FC236}">
                  <a16:creationId xmlns:a16="http://schemas.microsoft.com/office/drawing/2014/main" xmlns="" id="{44787C0D-E9D0-479A-8E8F-F5222CE2C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908" name="Rectangle 25">
              <a:extLst>
                <a:ext uri="{FF2B5EF4-FFF2-40B4-BE49-F238E27FC236}">
                  <a16:creationId xmlns:a16="http://schemas.microsoft.com/office/drawing/2014/main" xmlns="" id="{9E176F40-8A7C-4C9B-82A1-2F688C75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37893" name="Text Box 26">
            <a:extLst>
              <a:ext uri="{FF2B5EF4-FFF2-40B4-BE49-F238E27FC236}">
                <a16:creationId xmlns:a16="http://schemas.microsoft.com/office/drawing/2014/main" xmlns="" id="{5FD69EBA-8947-49C4-9141-01D38A20D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67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模式P：</a:t>
            </a:r>
          </a:p>
        </p:txBody>
      </p:sp>
      <p:sp>
        <p:nvSpPr>
          <p:cNvPr id="37894" name="Text Box 27">
            <a:extLst>
              <a:ext uri="{FF2B5EF4-FFF2-40B4-BE49-F238E27FC236}">
                <a16:creationId xmlns:a16="http://schemas.microsoft.com/office/drawing/2014/main" xmlns="" id="{98F10E95-1A44-44C3-AB51-116E9AF5F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第五趟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(初始i=5)</a:t>
            </a:r>
          </a:p>
        </p:txBody>
      </p:sp>
      <p:grpSp>
        <p:nvGrpSpPr>
          <p:cNvPr id="37895" name="组合 26650">
            <a:extLst>
              <a:ext uri="{FF2B5EF4-FFF2-40B4-BE49-F238E27FC236}">
                <a16:creationId xmlns:a16="http://schemas.microsoft.com/office/drawing/2014/main" xmlns="" id="{B2793D37-7403-42D5-ADDA-58D084C1E260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667000"/>
            <a:ext cx="457200" cy="609600"/>
            <a:chOff x="0" y="0"/>
            <a:chExt cx="288" cy="384"/>
          </a:xfrm>
        </p:grpSpPr>
        <p:sp>
          <p:nvSpPr>
            <p:cNvPr id="37902" name="Line 29">
              <a:extLst>
                <a:ext uri="{FF2B5EF4-FFF2-40B4-BE49-F238E27FC236}">
                  <a16:creationId xmlns:a16="http://schemas.microsoft.com/office/drawing/2014/main" xmlns="" id="{010BE69A-1563-4D9C-85BF-B6084E265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Text Box 30">
              <a:extLst>
                <a:ext uri="{FF2B5EF4-FFF2-40B4-BE49-F238E27FC236}">
                  <a16:creationId xmlns:a16="http://schemas.microsoft.com/office/drawing/2014/main" xmlns="" id="{C262C5C8-D2C4-4230-98B9-F32ABF1D5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i=5</a:t>
              </a:r>
            </a:p>
          </p:txBody>
        </p:sp>
      </p:grpSp>
      <p:grpSp>
        <p:nvGrpSpPr>
          <p:cNvPr id="37896" name="组合 26653">
            <a:extLst>
              <a:ext uri="{FF2B5EF4-FFF2-40B4-BE49-F238E27FC236}">
                <a16:creationId xmlns:a16="http://schemas.microsoft.com/office/drawing/2014/main" xmlns="" id="{607EA636-934F-4119-AFFE-B10948A5BC75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724400"/>
            <a:ext cx="457200" cy="609600"/>
            <a:chOff x="0" y="0"/>
            <a:chExt cx="288" cy="384"/>
          </a:xfrm>
        </p:grpSpPr>
        <p:sp>
          <p:nvSpPr>
            <p:cNvPr id="37900" name="Text Box 32">
              <a:extLst>
                <a:ext uri="{FF2B5EF4-FFF2-40B4-BE49-F238E27FC236}">
                  <a16:creationId xmlns:a16="http://schemas.microsoft.com/office/drawing/2014/main" xmlns="" id="{5F0344BD-4676-49CE-BA04-986DEA9B6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j=1</a:t>
              </a:r>
            </a:p>
          </p:txBody>
        </p:sp>
        <p:sp>
          <p:nvSpPr>
            <p:cNvPr id="37901" name="Line 33">
              <a:extLst>
                <a:ext uri="{FF2B5EF4-FFF2-40B4-BE49-F238E27FC236}">
                  <a16:creationId xmlns:a16="http://schemas.microsoft.com/office/drawing/2014/main" xmlns="" id="{8EE6113D-B2B7-4A1C-9ADC-BC118C92B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7" name="Text Box 34">
            <a:extLst>
              <a:ext uri="{FF2B5EF4-FFF2-40B4-BE49-F238E27FC236}">
                <a16:creationId xmlns:a16="http://schemas.microsoft.com/office/drawing/2014/main" xmlns="" id="{0CC8E47A-2642-492F-AB5D-3FB423584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26658" name="AutoShape 35">
            <a:extLst>
              <a:ext uri="{FF2B5EF4-FFF2-40B4-BE49-F238E27FC236}">
                <a16:creationId xmlns:a16="http://schemas.microsoft.com/office/drawing/2014/main" xmlns="" id="{06469955-7778-4F50-8396-C3332186A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1371600" cy="609600"/>
          </a:xfrm>
          <a:prstGeom prst="wedgeEllipseCallout">
            <a:avLst>
              <a:gd name="adj1" fmla="val -168750"/>
              <a:gd name="adj2" fmla="val -1291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不同</a:t>
            </a:r>
          </a:p>
        </p:txBody>
      </p:sp>
      <p:sp>
        <p:nvSpPr>
          <p:cNvPr id="37899" name="Rectangle 3">
            <a:extLst>
              <a:ext uri="{FF2B5EF4-FFF2-40B4-BE49-F238E27FC236}">
                <a16:creationId xmlns:a16="http://schemas.microsoft.com/office/drawing/2014/main" xmlns="" id="{4DD3F6F4-4F74-412C-B7DB-8FA3B69A19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FDBEDB0-629D-42D9-B954-051149BA4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022A7ED2-E2DC-4530-A21B-D2BD9483AA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38915" name="组合 27650">
            <a:extLst>
              <a:ext uri="{FF2B5EF4-FFF2-40B4-BE49-F238E27FC236}">
                <a16:creationId xmlns:a16="http://schemas.microsoft.com/office/drawing/2014/main" xmlns="" id="{8D175E8F-7304-4E73-B988-7077C47E438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38933" name="组合 27651">
              <a:extLst>
                <a:ext uri="{FF2B5EF4-FFF2-40B4-BE49-F238E27FC236}">
                  <a16:creationId xmlns:a16="http://schemas.microsoft.com/office/drawing/2014/main" xmlns="" id="{9740DF3E-4428-443E-BBB4-AF24FC209F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38935" name="Rectangle 6">
                <a:extLst>
                  <a:ext uri="{FF2B5EF4-FFF2-40B4-BE49-F238E27FC236}">
                    <a16:creationId xmlns:a16="http://schemas.microsoft.com/office/drawing/2014/main" xmlns="" id="{241B5551-2544-4078-9F2B-429748C21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936" name="Rectangle 7">
                <a:extLst>
                  <a:ext uri="{FF2B5EF4-FFF2-40B4-BE49-F238E27FC236}">
                    <a16:creationId xmlns:a16="http://schemas.microsoft.com/office/drawing/2014/main" xmlns="" id="{09125271-63F1-4723-B4AB-F4EB545F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8937" name="Rectangle 8">
                <a:extLst>
                  <a:ext uri="{FF2B5EF4-FFF2-40B4-BE49-F238E27FC236}">
                    <a16:creationId xmlns:a16="http://schemas.microsoft.com/office/drawing/2014/main" xmlns="" id="{BAA51E19-6B0E-471A-9DA7-2FE601EF6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938" name="Rectangle 9">
                <a:extLst>
                  <a:ext uri="{FF2B5EF4-FFF2-40B4-BE49-F238E27FC236}">
                    <a16:creationId xmlns:a16="http://schemas.microsoft.com/office/drawing/2014/main" xmlns="" id="{65C61559-27CD-40D0-B832-3E9DBDC2F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8939" name="Rectangle 10">
                <a:extLst>
                  <a:ext uri="{FF2B5EF4-FFF2-40B4-BE49-F238E27FC236}">
                    <a16:creationId xmlns:a16="http://schemas.microsoft.com/office/drawing/2014/main" xmlns="" id="{D6CC5941-9DAE-460D-9881-AA6D78773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8940" name="Rectangle 11">
                <a:extLst>
                  <a:ext uri="{FF2B5EF4-FFF2-40B4-BE49-F238E27FC236}">
                    <a16:creationId xmlns:a16="http://schemas.microsoft.com/office/drawing/2014/main" xmlns="" id="{DFB2DB50-4C70-4230-8BE0-84A9B3B38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941" name="Rectangle 12">
                <a:extLst>
                  <a:ext uri="{FF2B5EF4-FFF2-40B4-BE49-F238E27FC236}">
                    <a16:creationId xmlns:a16="http://schemas.microsoft.com/office/drawing/2014/main" xmlns="" id="{FB9AC6E6-1119-430A-B22B-D06F7F104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8942" name="Rectangle 13">
                <a:extLst>
                  <a:ext uri="{FF2B5EF4-FFF2-40B4-BE49-F238E27FC236}">
                    <a16:creationId xmlns:a16="http://schemas.microsoft.com/office/drawing/2014/main" xmlns="" id="{39C46976-75FB-4658-B845-9FF5489E5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8943" name="Rectangle 14">
                <a:extLst>
                  <a:ext uri="{FF2B5EF4-FFF2-40B4-BE49-F238E27FC236}">
                    <a16:creationId xmlns:a16="http://schemas.microsoft.com/office/drawing/2014/main" xmlns="" id="{B3546945-EF4D-41F7-B4A1-02ED26C1F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944" name="Rectangle 15">
                <a:extLst>
                  <a:ext uri="{FF2B5EF4-FFF2-40B4-BE49-F238E27FC236}">
                    <a16:creationId xmlns:a16="http://schemas.microsoft.com/office/drawing/2014/main" xmlns="" id="{50CE6460-B5DA-4180-8A5D-79B23CABF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8945" name="Rectangle 16">
                <a:extLst>
                  <a:ext uri="{FF2B5EF4-FFF2-40B4-BE49-F238E27FC236}">
                    <a16:creationId xmlns:a16="http://schemas.microsoft.com/office/drawing/2014/main" xmlns="" id="{507C8760-C9A6-4405-9065-E55109676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8946" name="Rectangle 17">
                <a:extLst>
                  <a:ext uri="{FF2B5EF4-FFF2-40B4-BE49-F238E27FC236}">
                    <a16:creationId xmlns:a16="http://schemas.microsoft.com/office/drawing/2014/main" xmlns="" id="{2FD8872C-06D0-47C2-A165-80C11E728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947" name="Rectangle 18">
                <a:extLst>
                  <a:ext uri="{FF2B5EF4-FFF2-40B4-BE49-F238E27FC236}">
                    <a16:creationId xmlns:a16="http://schemas.microsoft.com/office/drawing/2014/main" xmlns="" id="{FA6B22B7-B5A9-4AA7-A120-5D4C458AA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8934" name="Text Box 19">
              <a:extLst>
                <a:ext uri="{FF2B5EF4-FFF2-40B4-BE49-F238E27FC236}">
                  <a16:creationId xmlns:a16="http://schemas.microsoft.com/office/drawing/2014/main" xmlns="" id="{A340D7B3-0B37-4014-B107-8BA4EFF62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38916" name="组合 27666">
            <a:extLst>
              <a:ext uri="{FF2B5EF4-FFF2-40B4-BE49-F238E27FC236}">
                <a16:creationId xmlns:a16="http://schemas.microsoft.com/office/drawing/2014/main" xmlns="" id="{8E0F59CC-81AE-425F-B115-37D3411DF5E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343400"/>
            <a:ext cx="1524000" cy="304800"/>
            <a:chOff x="0" y="0"/>
            <a:chExt cx="960" cy="192"/>
          </a:xfrm>
        </p:grpSpPr>
        <p:sp>
          <p:nvSpPr>
            <p:cNvPr id="38928" name="Rectangle 21">
              <a:extLst>
                <a:ext uri="{FF2B5EF4-FFF2-40B4-BE49-F238E27FC236}">
                  <a16:creationId xmlns:a16="http://schemas.microsoft.com/office/drawing/2014/main" xmlns="" id="{B528FF38-13C6-4702-ABED-1D48BE737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929" name="Rectangle 22">
              <a:extLst>
                <a:ext uri="{FF2B5EF4-FFF2-40B4-BE49-F238E27FC236}">
                  <a16:creationId xmlns:a16="http://schemas.microsoft.com/office/drawing/2014/main" xmlns="" id="{808F494F-70F7-4221-82BD-A9E1D18C8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930" name="Rectangle 23">
              <a:extLst>
                <a:ext uri="{FF2B5EF4-FFF2-40B4-BE49-F238E27FC236}">
                  <a16:creationId xmlns:a16="http://schemas.microsoft.com/office/drawing/2014/main" xmlns="" id="{F093F308-418D-4E35-B96C-E530156DC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8931" name="Rectangle 24">
              <a:extLst>
                <a:ext uri="{FF2B5EF4-FFF2-40B4-BE49-F238E27FC236}">
                  <a16:creationId xmlns:a16="http://schemas.microsoft.com/office/drawing/2014/main" xmlns="" id="{8C645089-FB05-48C3-856D-C808440FC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932" name="Rectangle 25">
              <a:extLst>
                <a:ext uri="{FF2B5EF4-FFF2-40B4-BE49-F238E27FC236}">
                  <a16:creationId xmlns:a16="http://schemas.microsoft.com/office/drawing/2014/main" xmlns="" id="{5DECFD6C-FF71-44E4-A746-75239C60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38917" name="Text Box 26">
            <a:extLst>
              <a:ext uri="{FF2B5EF4-FFF2-40B4-BE49-F238E27FC236}">
                <a16:creationId xmlns:a16="http://schemas.microsoft.com/office/drawing/2014/main" xmlns="" id="{38CD60DF-6469-4626-9A84-ED2452492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67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模式P：</a:t>
            </a:r>
          </a:p>
        </p:txBody>
      </p:sp>
      <p:sp>
        <p:nvSpPr>
          <p:cNvPr id="38918" name="Text Box 27">
            <a:extLst>
              <a:ext uri="{FF2B5EF4-FFF2-40B4-BE49-F238E27FC236}">
                <a16:creationId xmlns:a16="http://schemas.microsoft.com/office/drawing/2014/main" xmlns="" id="{A837CBAD-E375-460B-8691-36543F1D1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第六趟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(初始i=6)</a:t>
            </a:r>
          </a:p>
        </p:txBody>
      </p:sp>
      <p:grpSp>
        <p:nvGrpSpPr>
          <p:cNvPr id="38919" name="组合 27674">
            <a:extLst>
              <a:ext uri="{FF2B5EF4-FFF2-40B4-BE49-F238E27FC236}">
                <a16:creationId xmlns:a16="http://schemas.microsoft.com/office/drawing/2014/main" xmlns="" id="{FE77F710-BFEC-4B63-9BD1-4FE5E793E52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667000"/>
            <a:ext cx="457200" cy="609600"/>
            <a:chOff x="0" y="0"/>
            <a:chExt cx="288" cy="384"/>
          </a:xfrm>
        </p:grpSpPr>
        <p:sp>
          <p:nvSpPr>
            <p:cNvPr id="38926" name="Line 29">
              <a:extLst>
                <a:ext uri="{FF2B5EF4-FFF2-40B4-BE49-F238E27FC236}">
                  <a16:creationId xmlns:a16="http://schemas.microsoft.com/office/drawing/2014/main" xmlns="" id="{872080BB-B51A-4EB3-8AC8-41B7E3B03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Text Box 30">
              <a:extLst>
                <a:ext uri="{FF2B5EF4-FFF2-40B4-BE49-F238E27FC236}">
                  <a16:creationId xmlns:a16="http://schemas.microsoft.com/office/drawing/2014/main" xmlns="" id="{0B830FA5-1A35-4C09-B5FE-0D03DC69C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i=6</a:t>
              </a:r>
            </a:p>
          </p:txBody>
        </p:sp>
      </p:grpSp>
      <p:grpSp>
        <p:nvGrpSpPr>
          <p:cNvPr id="38920" name="组合 27677">
            <a:extLst>
              <a:ext uri="{FF2B5EF4-FFF2-40B4-BE49-F238E27FC236}">
                <a16:creationId xmlns:a16="http://schemas.microsoft.com/office/drawing/2014/main" xmlns="" id="{E4B42018-83E8-4790-98DC-E68130C2AED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724400"/>
            <a:ext cx="457200" cy="609600"/>
            <a:chOff x="0" y="0"/>
            <a:chExt cx="288" cy="384"/>
          </a:xfrm>
        </p:grpSpPr>
        <p:sp>
          <p:nvSpPr>
            <p:cNvPr id="38924" name="Text Box 32">
              <a:extLst>
                <a:ext uri="{FF2B5EF4-FFF2-40B4-BE49-F238E27FC236}">
                  <a16:creationId xmlns:a16="http://schemas.microsoft.com/office/drawing/2014/main" xmlns="" id="{32B678B4-F505-47C0-8C68-189719709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j=1</a:t>
              </a:r>
            </a:p>
          </p:txBody>
        </p:sp>
        <p:sp>
          <p:nvSpPr>
            <p:cNvPr id="38925" name="Line 33">
              <a:extLst>
                <a:ext uri="{FF2B5EF4-FFF2-40B4-BE49-F238E27FC236}">
                  <a16:creationId xmlns:a16="http://schemas.microsoft.com/office/drawing/2014/main" xmlns="" id="{135F9FE4-A3EC-461B-8198-30F34C764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21" name="Text Box 34">
            <a:extLst>
              <a:ext uri="{FF2B5EF4-FFF2-40B4-BE49-F238E27FC236}">
                <a16:creationId xmlns:a16="http://schemas.microsoft.com/office/drawing/2014/main" xmlns="" id="{CF7E90FB-AF4C-4F7D-A37E-98974E71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38922" name="Line 35">
            <a:extLst>
              <a:ext uri="{FF2B5EF4-FFF2-40B4-BE49-F238E27FC236}">
                <a16:creationId xmlns:a16="http://schemas.microsoft.com/office/drawing/2014/main" xmlns="" id="{37E595DF-7B79-483F-B511-056D704CC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Rectangle 3">
            <a:extLst>
              <a:ext uri="{FF2B5EF4-FFF2-40B4-BE49-F238E27FC236}">
                <a16:creationId xmlns:a16="http://schemas.microsoft.com/office/drawing/2014/main" xmlns="" id="{57EB8B37-0990-4338-ADE0-9A2BE99935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6E0807C-9657-4B6B-82CF-BB934A0033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E61FD032-B605-460E-98CD-656EB204F9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39939" name="组合 28674">
            <a:extLst>
              <a:ext uri="{FF2B5EF4-FFF2-40B4-BE49-F238E27FC236}">
                <a16:creationId xmlns:a16="http://schemas.microsoft.com/office/drawing/2014/main" xmlns="" id="{83A8D78E-6095-4498-879D-DAA95F4BF8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39959" name="组合 28675">
              <a:extLst>
                <a:ext uri="{FF2B5EF4-FFF2-40B4-BE49-F238E27FC236}">
                  <a16:creationId xmlns:a16="http://schemas.microsoft.com/office/drawing/2014/main" xmlns="" id="{FA0A5C66-F781-4D06-877C-C7698A4D28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39961" name="Rectangle 6">
                <a:extLst>
                  <a:ext uri="{FF2B5EF4-FFF2-40B4-BE49-F238E27FC236}">
                    <a16:creationId xmlns:a16="http://schemas.microsoft.com/office/drawing/2014/main" xmlns="" id="{8CBD71AE-FC89-4065-B12E-AE1334305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9962" name="Rectangle 7">
                <a:extLst>
                  <a:ext uri="{FF2B5EF4-FFF2-40B4-BE49-F238E27FC236}">
                    <a16:creationId xmlns:a16="http://schemas.microsoft.com/office/drawing/2014/main" xmlns="" id="{44F60E26-0F6D-4638-9925-BDF7A6F9B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9963" name="Rectangle 8">
                <a:extLst>
                  <a:ext uri="{FF2B5EF4-FFF2-40B4-BE49-F238E27FC236}">
                    <a16:creationId xmlns:a16="http://schemas.microsoft.com/office/drawing/2014/main" xmlns="" id="{6483D4A0-B568-4648-A71D-7B58C3D5F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9964" name="Rectangle 9">
                <a:extLst>
                  <a:ext uri="{FF2B5EF4-FFF2-40B4-BE49-F238E27FC236}">
                    <a16:creationId xmlns:a16="http://schemas.microsoft.com/office/drawing/2014/main" xmlns="" id="{4616CDF8-79FE-43AF-BBA0-694BD484A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9965" name="Rectangle 10">
                <a:extLst>
                  <a:ext uri="{FF2B5EF4-FFF2-40B4-BE49-F238E27FC236}">
                    <a16:creationId xmlns:a16="http://schemas.microsoft.com/office/drawing/2014/main" xmlns="" id="{B402B5F5-EBD3-469C-A70B-06B56CEAC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9966" name="Rectangle 11">
                <a:extLst>
                  <a:ext uri="{FF2B5EF4-FFF2-40B4-BE49-F238E27FC236}">
                    <a16:creationId xmlns:a16="http://schemas.microsoft.com/office/drawing/2014/main" xmlns="" id="{A43B9865-2F69-4362-AE7C-D976BF9B2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9967" name="Rectangle 12">
                <a:extLst>
                  <a:ext uri="{FF2B5EF4-FFF2-40B4-BE49-F238E27FC236}">
                    <a16:creationId xmlns:a16="http://schemas.microsoft.com/office/drawing/2014/main" xmlns="" id="{FAB34763-719D-421E-8077-830BB3653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9968" name="Rectangle 13">
                <a:extLst>
                  <a:ext uri="{FF2B5EF4-FFF2-40B4-BE49-F238E27FC236}">
                    <a16:creationId xmlns:a16="http://schemas.microsoft.com/office/drawing/2014/main" xmlns="" id="{C1226160-5521-47F5-8F2A-4FE2931C8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9969" name="Rectangle 14">
                <a:extLst>
                  <a:ext uri="{FF2B5EF4-FFF2-40B4-BE49-F238E27FC236}">
                    <a16:creationId xmlns:a16="http://schemas.microsoft.com/office/drawing/2014/main" xmlns="" id="{BC94CB18-3FE4-4163-80EF-D45A46EEF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9970" name="Rectangle 15">
                <a:extLst>
                  <a:ext uri="{FF2B5EF4-FFF2-40B4-BE49-F238E27FC236}">
                    <a16:creationId xmlns:a16="http://schemas.microsoft.com/office/drawing/2014/main" xmlns="" id="{2E88B400-A67B-421D-B681-955A49919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9971" name="Rectangle 16">
                <a:extLst>
                  <a:ext uri="{FF2B5EF4-FFF2-40B4-BE49-F238E27FC236}">
                    <a16:creationId xmlns:a16="http://schemas.microsoft.com/office/drawing/2014/main" xmlns="" id="{FE0C59F8-C7BB-4D9E-AF5A-22AF23E14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9972" name="Rectangle 17">
                <a:extLst>
                  <a:ext uri="{FF2B5EF4-FFF2-40B4-BE49-F238E27FC236}">
                    <a16:creationId xmlns:a16="http://schemas.microsoft.com/office/drawing/2014/main" xmlns="" id="{5238395F-7627-4CD7-AB2A-87436490C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9973" name="Rectangle 18">
                <a:extLst>
                  <a:ext uri="{FF2B5EF4-FFF2-40B4-BE49-F238E27FC236}">
                    <a16:creationId xmlns:a16="http://schemas.microsoft.com/office/drawing/2014/main" xmlns="" id="{9A6EFB0C-F479-42C0-BBF2-75C1E1B73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9960" name="Text Box 19">
              <a:extLst>
                <a:ext uri="{FF2B5EF4-FFF2-40B4-BE49-F238E27FC236}">
                  <a16:creationId xmlns:a16="http://schemas.microsoft.com/office/drawing/2014/main" xmlns="" id="{71D498E7-E017-425D-A6EA-62ADBE0A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39940" name="组合 28690">
            <a:extLst>
              <a:ext uri="{FF2B5EF4-FFF2-40B4-BE49-F238E27FC236}">
                <a16:creationId xmlns:a16="http://schemas.microsoft.com/office/drawing/2014/main" xmlns="" id="{0F36BB3A-0D65-4D29-8149-347CBE062A2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343400"/>
            <a:ext cx="1524000" cy="304800"/>
            <a:chOff x="0" y="0"/>
            <a:chExt cx="960" cy="192"/>
          </a:xfrm>
        </p:grpSpPr>
        <p:sp>
          <p:nvSpPr>
            <p:cNvPr id="39954" name="Rectangle 21">
              <a:extLst>
                <a:ext uri="{FF2B5EF4-FFF2-40B4-BE49-F238E27FC236}">
                  <a16:creationId xmlns:a16="http://schemas.microsoft.com/office/drawing/2014/main" xmlns="" id="{4C680C12-4F20-443B-8C38-DC687F53A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955" name="Rectangle 22">
              <a:extLst>
                <a:ext uri="{FF2B5EF4-FFF2-40B4-BE49-F238E27FC236}">
                  <a16:creationId xmlns:a16="http://schemas.microsoft.com/office/drawing/2014/main" xmlns="" id="{65480BB3-E187-47CF-8628-2BE3D8FAB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956" name="Rectangle 23">
              <a:extLst>
                <a:ext uri="{FF2B5EF4-FFF2-40B4-BE49-F238E27FC236}">
                  <a16:creationId xmlns:a16="http://schemas.microsoft.com/office/drawing/2014/main" xmlns="" id="{5618573D-D328-4085-9742-21B2B7B87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9957" name="Rectangle 24">
              <a:extLst>
                <a:ext uri="{FF2B5EF4-FFF2-40B4-BE49-F238E27FC236}">
                  <a16:creationId xmlns:a16="http://schemas.microsoft.com/office/drawing/2014/main" xmlns="" id="{F722CE10-6DAE-4276-BC00-CE8D08D3E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958" name="Rectangle 25">
              <a:extLst>
                <a:ext uri="{FF2B5EF4-FFF2-40B4-BE49-F238E27FC236}">
                  <a16:creationId xmlns:a16="http://schemas.microsoft.com/office/drawing/2014/main" xmlns="" id="{575DA11A-1D0B-493D-969E-7F75A776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39941" name="Text Box 26">
            <a:extLst>
              <a:ext uri="{FF2B5EF4-FFF2-40B4-BE49-F238E27FC236}">
                <a16:creationId xmlns:a16="http://schemas.microsoft.com/office/drawing/2014/main" xmlns="" id="{A411E659-F382-4C63-9F25-3F2E02A06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67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模式P：</a:t>
            </a:r>
          </a:p>
        </p:txBody>
      </p:sp>
      <p:sp>
        <p:nvSpPr>
          <p:cNvPr id="39942" name="Text Box 27">
            <a:extLst>
              <a:ext uri="{FF2B5EF4-FFF2-40B4-BE49-F238E27FC236}">
                <a16:creationId xmlns:a16="http://schemas.microsoft.com/office/drawing/2014/main" xmlns="" id="{748BEB80-947C-4052-90F4-CE8E4BBF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第六趟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(初始i=6)</a:t>
            </a:r>
          </a:p>
        </p:txBody>
      </p:sp>
      <p:grpSp>
        <p:nvGrpSpPr>
          <p:cNvPr id="39943" name="组合 28698">
            <a:extLst>
              <a:ext uri="{FF2B5EF4-FFF2-40B4-BE49-F238E27FC236}">
                <a16:creationId xmlns:a16="http://schemas.microsoft.com/office/drawing/2014/main" xmlns="" id="{B27DAF5C-7586-44AF-A354-DFE74ABE58E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667000"/>
            <a:ext cx="457200" cy="2667000"/>
            <a:chOff x="0" y="0"/>
            <a:chExt cx="288" cy="1680"/>
          </a:xfrm>
        </p:grpSpPr>
        <p:grpSp>
          <p:nvGrpSpPr>
            <p:cNvPr id="39948" name="组合 28699">
              <a:extLst>
                <a:ext uri="{FF2B5EF4-FFF2-40B4-BE49-F238E27FC236}">
                  <a16:creationId xmlns:a16="http://schemas.microsoft.com/office/drawing/2014/main" xmlns="" id="{CA200BC6-7FD9-45A5-88FD-782A72A96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8" cy="384"/>
              <a:chOff x="0" y="0"/>
              <a:chExt cx="288" cy="384"/>
            </a:xfrm>
          </p:grpSpPr>
          <p:sp>
            <p:nvSpPr>
              <p:cNvPr id="39952" name="Line 30">
                <a:extLst>
                  <a:ext uri="{FF2B5EF4-FFF2-40B4-BE49-F238E27FC236}">
                    <a16:creationId xmlns:a16="http://schemas.microsoft.com/office/drawing/2014/main" xmlns="" id="{2493112A-9230-4CF1-B3B2-14B41DE25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3" name="Text Box 31">
                <a:extLst>
                  <a:ext uri="{FF2B5EF4-FFF2-40B4-BE49-F238E27FC236}">
                    <a16:creationId xmlns:a16="http://schemas.microsoft.com/office/drawing/2014/main" xmlns="" id="{08ACD1C1-EF8D-447F-901C-D0D9A8D92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669900"/>
                    </a:solidFill>
                    <a:latin typeface="Times New Roman" panose="02020603050405020304" pitchFamily="18" charset="0"/>
                  </a:rPr>
                  <a:t>i=7</a:t>
                </a:r>
              </a:p>
            </p:txBody>
          </p:sp>
        </p:grpSp>
        <p:grpSp>
          <p:nvGrpSpPr>
            <p:cNvPr id="39949" name="组合 28702">
              <a:extLst>
                <a:ext uri="{FF2B5EF4-FFF2-40B4-BE49-F238E27FC236}">
                  <a16:creationId xmlns:a16="http://schemas.microsoft.com/office/drawing/2014/main" xmlns="" id="{44AFB548-60E3-40B1-BD48-6B7DF34C9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96"/>
              <a:ext cx="288" cy="384"/>
              <a:chOff x="0" y="0"/>
              <a:chExt cx="288" cy="384"/>
            </a:xfrm>
          </p:grpSpPr>
          <p:sp>
            <p:nvSpPr>
              <p:cNvPr id="39950" name="Text Box 33">
                <a:extLst>
                  <a:ext uri="{FF2B5EF4-FFF2-40B4-BE49-F238E27FC236}">
                    <a16:creationId xmlns:a16="http://schemas.microsoft.com/office/drawing/2014/main" xmlns="" id="{D69FFD5F-0AFA-4290-B561-7B295DF574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j=2</a:t>
                </a:r>
              </a:p>
            </p:txBody>
          </p:sp>
          <p:sp>
            <p:nvSpPr>
              <p:cNvPr id="39951" name="Line 34">
                <a:extLst>
                  <a:ext uri="{FF2B5EF4-FFF2-40B4-BE49-F238E27FC236}">
                    <a16:creationId xmlns:a16="http://schemas.microsoft.com/office/drawing/2014/main" xmlns="" id="{32403774-A320-4E6B-9992-38DA86EC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9944" name="Text Box 35">
            <a:extLst>
              <a:ext uri="{FF2B5EF4-FFF2-40B4-BE49-F238E27FC236}">
                <a16:creationId xmlns:a16="http://schemas.microsoft.com/office/drawing/2014/main" xmlns="" id="{57C4CD3A-4D50-4769-A3A0-28E9D6BE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39945" name="Line 36">
            <a:extLst>
              <a:ext uri="{FF2B5EF4-FFF2-40B4-BE49-F238E27FC236}">
                <a16:creationId xmlns:a16="http://schemas.microsoft.com/office/drawing/2014/main" xmlns="" id="{44011574-6C67-4C3F-913A-0664A67B4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Line 37">
            <a:extLst>
              <a:ext uri="{FF2B5EF4-FFF2-40B4-BE49-F238E27FC236}">
                <a16:creationId xmlns:a16="http://schemas.microsoft.com/office/drawing/2014/main" xmlns="" id="{A7F0BA2F-0B4A-49F1-8A41-891447333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Rectangle 3">
            <a:extLst>
              <a:ext uri="{FF2B5EF4-FFF2-40B4-BE49-F238E27FC236}">
                <a16:creationId xmlns:a16="http://schemas.microsoft.com/office/drawing/2014/main" xmlns="" id="{CE743A42-AF85-460A-AAC7-17333AAA68E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1F4A51C-1AE5-4E1C-9C23-8FAC23670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CDF68AAE-9671-4F3F-AFBE-78823F2359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40963" name="组合 29698">
            <a:extLst>
              <a:ext uri="{FF2B5EF4-FFF2-40B4-BE49-F238E27FC236}">
                <a16:creationId xmlns:a16="http://schemas.microsoft.com/office/drawing/2014/main" xmlns="" id="{5703DD1B-20B5-48AB-845F-27128D1A43F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40984" name="组合 29699">
              <a:extLst>
                <a:ext uri="{FF2B5EF4-FFF2-40B4-BE49-F238E27FC236}">
                  <a16:creationId xmlns:a16="http://schemas.microsoft.com/office/drawing/2014/main" xmlns="" id="{F0957DCD-ACE8-4E16-B638-C38C2F6F5D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40986" name="Rectangle 6">
                <a:extLst>
                  <a:ext uri="{FF2B5EF4-FFF2-40B4-BE49-F238E27FC236}">
                    <a16:creationId xmlns:a16="http://schemas.microsoft.com/office/drawing/2014/main" xmlns="" id="{160B1DBA-283D-4E3B-B22B-B601B0BE5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0987" name="Rectangle 7">
                <a:extLst>
                  <a:ext uri="{FF2B5EF4-FFF2-40B4-BE49-F238E27FC236}">
                    <a16:creationId xmlns:a16="http://schemas.microsoft.com/office/drawing/2014/main" xmlns="" id="{86CBEE4E-5B21-49C7-B106-CB52DB12B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0988" name="Rectangle 8">
                <a:extLst>
                  <a:ext uri="{FF2B5EF4-FFF2-40B4-BE49-F238E27FC236}">
                    <a16:creationId xmlns:a16="http://schemas.microsoft.com/office/drawing/2014/main" xmlns="" id="{39F5102C-80FC-4F5A-8B31-A141108E6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0989" name="Rectangle 9">
                <a:extLst>
                  <a:ext uri="{FF2B5EF4-FFF2-40B4-BE49-F238E27FC236}">
                    <a16:creationId xmlns:a16="http://schemas.microsoft.com/office/drawing/2014/main" xmlns="" id="{4291D953-E54B-4632-8024-4980B4C8F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0990" name="Rectangle 10">
                <a:extLst>
                  <a:ext uri="{FF2B5EF4-FFF2-40B4-BE49-F238E27FC236}">
                    <a16:creationId xmlns:a16="http://schemas.microsoft.com/office/drawing/2014/main" xmlns="" id="{5FFAD187-16F4-4142-B7F6-93870DE69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0991" name="Rectangle 11">
                <a:extLst>
                  <a:ext uri="{FF2B5EF4-FFF2-40B4-BE49-F238E27FC236}">
                    <a16:creationId xmlns:a16="http://schemas.microsoft.com/office/drawing/2014/main" xmlns="" id="{292267C1-BBAA-49D4-9C7B-82F777C7C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0992" name="Rectangle 12">
                <a:extLst>
                  <a:ext uri="{FF2B5EF4-FFF2-40B4-BE49-F238E27FC236}">
                    <a16:creationId xmlns:a16="http://schemas.microsoft.com/office/drawing/2014/main" xmlns="" id="{9113CF89-5569-4359-AE7D-D68D366F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0993" name="Rectangle 13">
                <a:extLst>
                  <a:ext uri="{FF2B5EF4-FFF2-40B4-BE49-F238E27FC236}">
                    <a16:creationId xmlns:a16="http://schemas.microsoft.com/office/drawing/2014/main" xmlns="" id="{485ACE99-B8A9-460C-8CB2-2B6769179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0994" name="Rectangle 14">
                <a:extLst>
                  <a:ext uri="{FF2B5EF4-FFF2-40B4-BE49-F238E27FC236}">
                    <a16:creationId xmlns:a16="http://schemas.microsoft.com/office/drawing/2014/main" xmlns="" id="{1C90ABB1-344E-4C8A-B1C8-0245D5CFD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0995" name="Rectangle 15">
                <a:extLst>
                  <a:ext uri="{FF2B5EF4-FFF2-40B4-BE49-F238E27FC236}">
                    <a16:creationId xmlns:a16="http://schemas.microsoft.com/office/drawing/2014/main" xmlns="" id="{0F97D942-D003-474F-AD0D-B869B7B8B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0996" name="Rectangle 16">
                <a:extLst>
                  <a:ext uri="{FF2B5EF4-FFF2-40B4-BE49-F238E27FC236}">
                    <a16:creationId xmlns:a16="http://schemas.microsoft.com/office/drawing/2014/main" xmlns="" id="{E45759B2-6507-41BB-9F9D-D65CF3127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0997" name="Rectangle 17">
                <a:extLst>
                  <a:ext uri="{FF2B5EF4-FFF2-40B4-BE49-F238E27FC236}">
                    <a16:creationId xmlns:a16="http://schemas.microsoft.com/office/drawing/2014/main" xmlns="" id="{4FD5A10D-E224-4C98-AFA1-50AD26756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0998" name="Rectangle 18">
                <a:extLst>
                  <a:ext uri="{FF2B5EF4-FFF2-40B4-BE49-F238E27FC236}">
                    <a16:creationId xmlns:a16="http://schemas.microsoft.com/office/drawing/2014/main" xmlns="" id="{CE13B046-E74E-4693-8728-A6A014E40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40985" name="Text Box 19">
              <a:extLst>
                <a:ext uri="{FF2B5EF4-FFF2-40B4-BE49-F238E27FC236}">
                  <a16:creationId xmlns:a16="http://schemas.microsoft.com/office/drawing/2014/main" xmlns="" id="{92FDDEA2-3252-4D34-9386-BCA8A61F2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40964" name="组合 29714">
            <a:extLst>
              <a:ext uri="{FF2B5EF4-FFF2-40B4-BE49-F238E27FC236}">
                <a16:creationId xmlns:a16="http://schemas.microsoft.com/office/drawing/2014/main" xmlns="" id="{622F49E7-5301-417D-ACD1-B03D178A377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343400"/>
            <a:ext cx="1524000" cy="304800"/>
            <a:chOff x="0" y="0"/>
            <a:chExt cx="960" cy="192"/>
          </a:xfrm>
        </p:grpSpPr>
        <p:sp>
          <p:nvSpPr>
            <p:cNvPr id="40979" name="Rectangle 21">
              <a:extLst>
                <a:ext uri="{FF2B5EF4-FFF2-40B4-BE49-F238E27FC236}">
                  <a16:creationId xmlns:a16="http://schemas.microsoft.com/office/drawing/2014/main" xmlns="" id="{FA5822EF-429D-45F4-ACFE-D6359C15D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980" name="Rectangle 22">
              <a:extLst>
                <a:ext uri="{FF2B5EF4-FFF2-40B4-BE49-F238E27FC236}">
                  <a16:creationId xmlns:a16="http://schemas.microsoft.com/office/drawing/2014/main" xmlns="" id="{3A287151-1286-4478-A718-3CF5FACE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981" name="Rectangle 23">
              <a:extLst>
                <a:ext uri="{FF2B5EF4-FFF2-40B4-BE49-F238E27FC236}">
                  <a16:creationId xmlns:a16="http://schemas.microsoft.com/office/drawing/2014/main" xmlns="" id="{0484472E-A766-4CBA-B12B-FC5EE1970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982" name="Rectangle 24">
              <a:extLst>
                <a:ext uri="{FF2B5EF4-FFF2-40B4-BE49-F238E27FC236}">
                  <a16:creationId xmlns:a16="http://schemas.microsoft.com/office/drawing/2014/main" xmlns="" id="{870FFD87-46B5-4624-89E9-25C8B60B5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983" name="Rectangle 25">
              <a:extLst>
                <a:ext uri="{FF2B5EF4-FFF2-40B4-BE49-F238E27FC236}">
                  <a16:creationId xmlns:a16="http://schemas.microsoft.com/office/drawing/2014/main" xmlns="" id="{55DA36FA-4378-4CAB-B6EB-6B494EC1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40965" name="Text Box 26">
            <a:extLst>
              <a:ext uri="{FF2B5EF4-FFF2-40B4-BE49-F238E27FC236}">
                <a16:creationId xmlns:a16="http://schemas.microsoft.com/office/drawing/2014/main" xmlns="" id="{150BADD5-5EC6-41FB-ACD6-3EE14395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67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模式P：</a:t>
            </a:r>
          </a:p>
        </p:txBody>
      </p:sp>
      <p:sp>
        <p:nvSpPr>
          <p:cNvPr id="40966" name="Text Box 27">
            <a:extLst>
              <a:ext uri="{FF2B5EF4-FFF2-40B4-BE49-F238E27FC236}">
                <a16:creationId xmlns:a16="http://schemas.microsoft.com/office/drawing/2014/main" xmlns="" id="{F1C9FD09-AC05-4B6A-B48E-47B19E27D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第六趟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(初始i=6)</a:t>
            </a:r>
          </a:p>
        </p:txBody>
      </p:sp>
      <p:grpSp>
        <p:nvGrpSpPr>
          <p:cNvPr id="40967" name="组合 29722">
            <a:extLst>
              <a:ext uri="{FF2B5EF4-FFF2-40B4-BE49-F238E27FC236}">
                <a16:creationId xmlns:a16="http://schemas.microsoft.com/office/drawing/2014/main" xmlns="" id="{5648E593-43C9-4965-893E-BE88139ABD8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667000"/>
            <a:ext cx="457200" cy="2667000"/>
            <a:chOff x="0" y="0"/>
            <a:chExt cx="288" cy="1680"/>
          </a:xfrm>
        </p:grpSpPr>
        <p:grpSp>
          <p:nvGrpSpPr>
            <p:cNvPr id="40973" name="组合 29723">
              <a:extLst>
                <a:ext uri="{FF2B5EF4-FFF2-40B4-BE49-F238E27FC236}">
                  <a16:creationId xmlns:a16="http://schemas.microsoft.com/office/drawing/2014/main" xmlns="" id="{0BB4C13C-0929-4893-BAAC-8A49565E8D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8" cy="384"/>
              <a:chOff x="0" y="0"/>
              <a:chExt cx="288" cy="384"/>
            </a:xfrm>
          </p:grpSpPr>
          <p:sp>
            <p:nvSpPr>
              <p:cNvPr id="40977" name="Line 30">
                <a:extLst>
                  <a:ext uri="{FF2B5EF4-FFF2-40B4-BE49-F238E27FC236}">
                    <a16:creationId xmlns:a16="http://schemas.microsoft.com/office/drawing/2014/main" xmlns="" id="{B803B9BA-17E4-48FE-9D9E-02C24E78C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8" name="Text Box 31">
                <a:extLst>
                  <a:ext uri="{FF2B5EF4-FFF2-40B4-BE49-F238E27FC236}">
                    <a16:creationId xmlns:a16="http://schemas.microsoft.com/office/drawing/2014/main" xmlns="" id="{B49C20C7-34A2-4BC8-A7FB-DC4656CC0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669900"/>
                    </a:solidFill>
                    <a:latin typeface="Times New Roman" panose="02020603050405020304" pitchFamily="18" charset="0"/>
                  </a:rPr>
                  <a:t>i=8</a:t>
                </a:r>
              </a:p>
            </p:txBody>
          </p:sp>
        </p:grpSp>
        <p:grpSp>
          <p:nvGrpSpPr>
            <p:cNvPr id="40974" name="组合 29726">
              <a:extLst>
                <a:ext uri="{FF2B5EF4-FFF2-40B4-BE49-F238E27FC236}">
                  <a16:creationId xmlns:a16="http://schemas.microsoft.com/office/drawing/2014/main" xmlns="" id="{7D91AC8A-742C-46EC-B1BA-CF7B947C08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96"/>
              <a:ext cx="288" cy="384"/>
              <a:chOff x="0" y="0"/>
              <a:chExt cx="288" cy="384"/>
            </a:xfrm>
          </p:grpSpPr>
          <p:sp>
            <p:nvSpPr>
              <p:cNvPr id="40975" name="Text Box 33">
                <a:extLst>
                  <a:ext uri="{FF2B5EF4-FFF2-40B4-BE49-F238E27FC236}">
                    <a16:creationId xmlns:a16="http://schemas.microsoft.com/office/drawing/2014/main" xmlns="" id="{0353F911-9BC2-4C02-ACF6-A6FA6BE90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j=3</a:t>
                </a:r>
              </a:p>
            </p:txBody>
          </p:sp>
          <p:sp>
            <p:nvSpPr>
              <p:cNvPr id="40976" name="Line 34">
                <a:extLst>
                  <a:ext uri="{FF2B5EF4-FFF2-40B4-BE49-F238E27FC236}">
                    <a16:creationId xmlns:a16="http://schemas.microsoft.com/office/drawing/2014/main" xmlns="" id="{C2217FD6-E5B6-4925-8222-2F51BC27D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0968" name="Text Box 35">
            <a:extLst>
              <a:ext uri="{FF2B5EF4-FFF2-40B4-BE49-F238E27FC236}">
                <a16:creationId xmlns:a16="http://schemas.microsoft.com/office/drawing/2014/main" xmlns="" id="{EEE8729D-A86C-4CE4-B40C-D21F30763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40969" name="Line 36">
            <a:extLst>
              <a:ext uri="{FF2B5EF4-FFF2-40B4-BE49-F238E27FC236}">
                <a16:creationId xmlns:a16="http://schemas.microsoft.com/office/drawing/2014/main" xmlns="" id="{FB18C77D-AE8A-4808-8588-8D201A9C9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0" name="Line 37">
            <a:extLst>
              <a:ext uri="{FF2B5EF4-FFF2-40B4-BE49-F238E27FC236}">
                <a16:creationId xmlns:a16="http://schemas.microsoft.com/office/drawing/2014/main" xmlns="" id="{BDF8ECA0-18A7-4F18-89A4-F3785B709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Line 38">
            <a:extLst>
              <a:ext uri="{FF2B5EF4-FFF2-40B4-BE49-F238E27FC236}">
                <a16:creationId xmlns:a16="http://schemas.microsoft.com/office/drawing/2014/main" xmlns="" id="{A669AF71-7749-4C43-B067-67338253B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Rectangle 3">
            <a:extLst>
              <a:ext uri="{FF2B5EF4-FFF2-40B4-BE49-F238E27FC236}">
                <a16:creationId xmlns:a16="http://schemas.microsoft.com/office/drawing/2014/main" xmlns="" id="{9E1BA5F1-88B0-4CA5-8615-FE1AC60C373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AAA4E22-7C69-4D1F-B68F-58AEE08EFD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3F431028-ADF9-4B25-8109-BD18A12D41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41987" name="组合 30722">
            <a:extLst>
              <a:ext uri="{FF2B5EF4-FFF2-40B4-BE49-F238E27FC236}">
                <a16:creationId xmlns:a16="http://schemas.microsoft.com/office/drawing/2014/main" xmlns="" id="{CC9AEC51-76D7-4782-BB07-1F3009AB9D4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42009" name="组合 30723">
              <a:extLst>
                <a:ext uri="{FF2B5EF4-FFF2-40B4-BE49-F238E27FC236}">
                  <a16:creationId xmlns:a16="http://schemas.microsoft.com/office/drawing/2014/main" xmlns="" id="{81F59558-824C-4B34-98A6-E68BE70B9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42011" name="Rectangle 6">
                <a:extLst>
                  <a:ext uri="{FF2B5EF4-FFF2-40B4-BE49-F238E27FC236}">
                    <a16:creationId xmlns:a16="http://schemas.microsoft.com/office/drawing/2014/main" xmlns="" id="{432B1CE7-31A0-4E9E-9B49-621821F1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2012" name="Rectangle 7">
                <a:extLst>
                  <a:ext uri="{FF2B5EF4-FFF2-40B4-BE49-F238E27FC236}">
                    <a16:creationId xmlns:a16="http://schemas.microsoft.com/office/drawing/2014/main" xmlns="" id="{0C187114-DA21-492D-AE71-7CE9C793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2013" name="Rectangle 8">
                <a:extLst>
                  <a:ext uri="{FF2B5EF4-FFF2-40B4-BE49-F238E27FC236}">
                    <a16:creationId xmlns:a16="http://schemas.microsoft.com/office/drawing/2014/main" xmlns="" id="{FA6E65AF-8EB2-49EB-813E-D3B227842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2014" name="Rectangle 9">
                <a:extLst>
                  <a:ext uri="{FF2B5EF4-FFF2-40B4-BE49-F238E27FC236}">
                    <a16:creationId xmlns:a16="http://schemas.microsoft.com/office/drawing/2014/main" xmlns="" id="{0546DD0A-7DDD-41E0-91DB-E1BAAED35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2015" name="Rectangle 10">
                <a:extLst>
                  <a:ext uri="{FF2B5EF4-FFF2-40B4-BE49-F238E27FC236}">
                    <a16:creationId xmlns:a16="http://schemas.microsoft.com/office/drawing/2014/main" xmlns="" id="{9638BD00-73A3-4A57-8E57-0B0A113FD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2016" name="Rectangle 11">
                <a:extLst>
                  <a:ext uri="{FF2B5EF4-FFF2-40B4-BE49-F238E27FC236}">
                    <a16:creationId xmlns:a16="http://schemas.microsoft.com/office/drawing/2014/main" xmlns="" id="{DDED987C-7159-4FA1-AA7F-2A9701EBA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2017" name="Rectangle 12">
                <a:extLst>
                  <a:ext uri="{FF2B5EF4-FFF2-40B4-BE49-F238E27FC236}">
                    <a16:creationId xmlns:a16="http://schemas.microsoft.com/office/drawing/2014/main" xmlns="" id="{A2B622FC-0526-4D94-A075-283F56541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2018" name="Rectangle 13">
                <a:extLst>
                  <a:ext uri="{FF2B5EF4-FFF2-40B4-BE49-F238E27FC236}">
                    <a16:creationId xmlns:a16="http://schemas.microsoft.com/office/drawing/2014/main" xmlns="" id="{A3731DA9-9FF8-4765-B019-D4B5DA285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2019" name="Rectangle 14">
                <a:extLst>
                  <a:ext uri="{FF2B5EF4-FFF2-40B4-BE49-F238E27FC236}">
                    <a16:creationId xmlns:a16="http://schemas.microsoft.com/office/drawing/2014/main" xmlns="" id="{10FC5FD8-FB4B-4FB4-86B2-6A4C87F8C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2020" name="Rectangle 15">
                <a:extLst>
                  <a:ext uri="{FF2B5EF4-FFF2-40B4-BE49-F238E27FC236}">
                    <a16:creationId xmlns:a16="http://schemas.microsoft.com/office/drawing/2014/main" xmlns="" id="{E0695341-1E98-4894-AFA4-3825AEFE7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2021" name="Rectangle 16">
                <a:extLst>
                  <a:ext uri="{FF2B5EF4-FFF2-40B4-BE49-F238E27FC236}">
                    <a16:creationId xmlns:a16="http://schemas.microsoft.com/office/drawing/2014/main" xmlns="" id="{D2D0136C-008B-4BBE-84D0-C44EC6DDA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2022" name="Rectangle 17">
                <a:extLst>
                  <a:ext uri="{FF2B5EF4-FFF2-40B4-BE49-F238E27FC236}">
                    <a16:creationId xmlns:a16="http://schemas.microsoft.com/office/drawing/2014/main" xmlns="" id="{4E402BF1-D575-45A8-AEE7-69DCE481F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2023" name="Rectangle 18">
                <a:extLst>
                  <a:ext uri="{FF2B5EF4-FFF2-40B4-BE49-F238E27FC236}">
                    <a16:creationId xmlns:a16="http://schemas.microsoft.com/office/drawing/2014/main" xmlns="" id="{9B9863B3-51A8-4A59-9C4C-6C073268C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42010" name="Text Box 19">
              <a:extLst>
                <a:ext uri="{FF2B5EF4-FFF2-40B4-BE49-F238E27FC236}">
                  <a16:creationId xmlns:a16="http://schemas.microsoft.com/office/drawing/2014/main" xmlns="" id="{1625DEDD-B4EE-4269-85ED-9EE8ACF4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41988" name="组合 30738">
            <a:extLst>
              <a:ext uri="{FF2B5EF4-FFF2-40B4-BE49-F238E27FC236}">
                <a16:creationId xmlns:a16="http://schemas.microsoft.com/office/drawing/2014/main" xmlns="" id="{641298D6-1016-444D-B526-ADD40EBE42AF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343400"/>
            <a:ext cx="1524000" cy="304800"/>
            <a:chOff x="0" y="0"/>
            <a:chExt cx="960" cy="192"/>
          </a:xfrm>
        </p:grpSpPr>
        <p:sp>
          <p:nvSpPr>
            <p:cNvPr id="42004" name="Rectangle 21">
              <a:extLst>
                <a:ext uri="{FF2B5EF4-FFF2-40B4-BE49-F238E27FC236}">
                  <a16:creationId xmlns:a16="http://schemas.microsoft.com/office/drawing/2014/main" xmlns="" id="{AD3587AC-A119-4F13-8CFE-48557E392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005" name="Rectangle 22">
              <a:extLst>
                <a:ext uri="{FF2B5EF4-FFF2-40B4-BE49-F238E27FC236}">
                  <a16:creationId xmlns:a16="http://schemas.microsoft.com/office/drawing/2014/main" xmlns="" id="{72B1182E-2821-41EA-AFB3-94B467C5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2006" name="Rectangle 23">
              <a:extLst>
                <a:ext uri="{FF2B5EF4-FFF2-40B4-BE49-F238E27FC236}">
                  <a16:creationId xmlns:a16="http://schemas.microsoft.com/office/drawing/2014/main" xmlns="" id="{BBCC21C0-EDB3-4605-B3FE-974326A40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2007" name="Rectangle 24">
              <a:extLst>
                <a:ext uri="{FF2B5EF4-FFF2-40B4-BE49-F238E27FC236}">
                  <a16:creationId xmlns:a16="http://schemas.microsoft.com/office/drawing/2014/main" xmlns="" id="{D4FEF00F-9786-43AC-846B-A9D63C6A5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008" name="Rectangle 25">
              <a:extLst>
                <a:ext uri="{FF2B5EF4-FFF2-40B4-BE49-F238E27FC236}">
                  <a16:creationId xmlns:a16="http://schemas.microsoft.com/office/drawing/2014/main" xmlns="" id="{073E5EEF-C961-4752-B71D-BC871C79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41989" name="Text Box 26">
            <a:extLst>
              <a:ext uri="{FF2B5EF4-FFF2-40B4-BE49-F238E27FC236}">
                <a16:creationId xmlns:a16="http://schemas.microsoft.com/office/drawing/2014/main" xmlns="" id="{58810569-DDC3-40B6-A582-7617FAF2C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67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模式P：</a:t>
            </a:r>
          </a:p>
        </p:txBody>
      </p:sp>
      <p:sp>
        <p:nvSpPr>
          <p:cNvPr id="41990" name="Text Box 27">
            <a:extLst>
              <a:ext uri="{FF2B5EF4-FFF2-40B4-BE49-F238E27FC236}">
                <a16:creationId xmlns:a16="http://schemas.microsoft.com/office/drawing/2014/main" xmlns="" id="{F90C6699-58BE-4F0E-9B55-230AF7F6F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第六趟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(初始i=6)</a:t>
            </a:r>
          </a:p>
        </p:txBody>
      </p:sp>
      <p:grpSp>
        <p:nvGrpSpPr>
          <p:cNvPr id="41991" name="组合 30746">
            <a:extLst>
              <a:ext uri="{FF2B5EF4-FFF2-40B4-BE49-F238E27FC236}">
                <a16:creationId xmlns:a16="http://schemas.microsoft.com/office/drawing/2014/main" xmlns="" id="{969E6A50-AD4B-4962-A233-509F05D2438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667000"/>
            <a:ext cx="457200" cy="2667000"/>
            <a:chOff x="0" y="0"/>
            <a:chExt cx="288" cy="1680"/>
          </a:xfrm>
        </p:grpSpPr>
        <p:grpSp>
          <p:nvGrpSpPr>
            <p:cNvPr id="41998" name="组合 30747">
              <a:extLst>
                <a:ext uri="{FF2B5EF4-FFF2-40B4-BE49-F238E27FC236}">
                  <a16:creationId xmlns:a16="http://schemas.microsoft.com/office/drawing/2014/main" xmlns="" id="{5DF2F55C-4980-4FBE-8E8E-E6788AC09F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8" cy="384"/>
              <a:chOff x="0" y="0"/>
              <a:chExt cx="288" cy="384"/>
            </a:xfrm>
          </p:grpSpPr>
          <p:sp>
            <p:nvSpPr>
              <p:cNvPr id="42002" name="Line 30">
                <a:extLst>
                  <a:ext uri="{FF2B5EF4-FFF2-40B4-BE49-F238E27FC236}">
                    <a16:creationId xmlns:a16="http://schemas.microsoft.com/office/drawing/2014/main" xmlns="" id="{87E7F9D5-D375-4450-940E-5A5A63240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3" name="Text Box 31">
                <a:extLst>
                  <a:ext uri="{FF2B5EF4-FFF2-40B4-BE49-F238E27FC236}">
                    <a16:creationId xmlns:a16="http://schemas.microsoft.com/office/drawing/2014/main" xmlns="" id="{29354DCC-F2F8-43E6-96C2-42C7E12EB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669900"/>
                    </a:solidFill>
                    <a:latin typeface="Times New Roman" panose="02020603050405020304" pitchFamily="18" charset="0"/>
                  </a:rPr>
                  <a:t>i=9</a:t>
                </a:r>
              </a:p>
            </p:txBody>
          </p:sp>
        </p:grpSp>
        <p:grpSp>
          <p:nvGrpSpPr>
            <p:cNvPr id="41999" name="组合 30750">
              <a:extLst>
                <a:ext uri="{FF2B5EF4-FFF2-40B4-BE49-F238E27FC236}">
                  <a16:creationId xmlns:a16="http://schemas.microsoft.com/office/drawing/2014/main" xmlns="" id="{A184AC7E-72BD-4E94-9D45-3FEC2C9183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96"/>
              <a:ext cx="288" cy="384"/>
              <a:chOff x="0" y="0"/>
              <a:chExt cx="288" cy="384"/>
            </a:xfrm>
          </p:grpSpPr>
          <p:sp>
            <p:nvSpPr>
              <p:cNvPr id="42000" name="Text Box 33">
                <a:extLst>
                  <a:ext uri="{FF2B5EF4-FFF2-40B4-BE49-F238E27FC236}">
                    <a16:creationId xmlns:a16="http://schemas.microsoft.com/office/drawing/2014/main" xmlns="" id="{C61B5219-0AE1-40C7-9407-E7AA6B3E7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j=4</a:t>
                </a:r>
              </a:p>
            </p:txBody>
          </p:sp>
          <p:sp>
            <p:nvSpPr>
              <p:cNvPr id="42001" name="Line 34">
                <a:extLst>
                  <a:ext uri="{FF2B5EF4-FFF2-40B4-BE49-F238E27FC236}">
                    <a16:creationId xmlns:a16="http://schemas.microsoft.com/office/drawing/2014/main" xmlns="" id="{86410746-A868-437B-87F0-36407B975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992" name="Text Box 35">
            <a:extLst>
              <a:ext uri="{FF2B5EF4-FFF2-40B4-BE49-F238E27FC236}">
                <a16:creationId xmlns:a16="http://schemas.microsoft.com/office/drawing/2014/main" xmlns="" id="{8A8C009A-4F81-4DA4-AFA2-A33FA8C9C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41993" name="Line 36">
            <a:extLst>
              <a:ext uri="{FF2B5EF4-FFF2-40B4-BE49-F238E27FC236}">
                <a16:creationId xmlns:a16="http://schemas.microsoft.com/office/drawing/2014/main" xmlns="" id="{12C7A0FA-EF95-45F1-8CBC-7D18DC03E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4" name="Line 37">
            <a:extLst>
              <a:ext uri="{FF2B5EF4-FFF2-40B4-BE49-F238E27FC236}">
                <a16:creationId xmlns:a16="http://schemas.microsoft.com/office/drawing/2014/main" xmlns="" id="{8E7693D1-9D6C-4C29-9671-322E646D5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5" name="Line 38">
            <a:extLst>
              <a:ext uri="{FF2B5EF4-FFF2-40B4-BE49-F238E27FC236}">
                <a16:creationId xmlns:a16="http://schemas.microsoft.com/office/drawing/2014/main" xmlns="" id="{43C28035-6C37-47D0-9687-E39B520F0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Line 39">
            <a:extLst>
              <a:ext uri="{FF2B5EF4-FFF2-40B4-BE49-F238E27FC236}">
                <a16:creationId xmlns:a16="http://schemas.microsoft.com/office/drawing/2014/main" xmlns="" id="{863E7FF9-F8BA-4A62-A7E5-5D749B775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7" name="Rectangle 3">
            <a:extLst>
              <a:ext uri="{FF2B5EF4-FFF2-40B4-BE49-F238E27FC236}">
                <a16:creationId xmlns:a16="http://schemas.microsoft.com/office/drawing/2014/main" xmlns="" id="{AF320259-173C-4E7D-91EC-FBBFEEBE59E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2D89E86-3FD9-4ED6-959D-4E3556572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1FF3999D-F5C2-42E3-91CD-09D47127EF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43011" name="组合 31746">
            <a:extLst>
              <a:ext uri="{FF2B5EF4-FFF2-40B4-BE49-F238E27FC236}">
                <a16:creationId xmlns:a16="http://schemas.microsoft.com/office/drawing/2014/main" xmlns="" id="{9D741C39-BB35-4BA3-AC51-09414C2B2E9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43035" name="组合 31747">
              <a:extLst>
                <a:ext uri="{FF2B5EF4-FFF2-40B4-BE49-F238E27FC236}">
                  <a16:creationId xmlns:a16="http://schemas.microsoft.com/office/drawing/2014/main" xmlns="" id="{0F9C72B1-C518-4851-869E-C532B7B99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43037" name="Rectangle 6">
                <a:extLst>
                  <a:ext uri="{FF2B5EF4-FFF2-40B4-BE49-F238E27FC236}">
                    <a16:creationId xmlns:a16="http://schemas.microsoft.com/office/drawing/2014/main" xmlns="" id="{C35A674D-38B7-463C-9EC3-C0E63F588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3038" name="Rectangle 7">
                <a:extLst>
                  <a:ext uri="{FF2B5EF4-FFF2-40B4-BE49-F238E27FC236}">
                    <a16:creationId xmlns:a16="http://schemas.microsoft.com/office/drawing/2014/main" xmlns="" id="{33558274-FA55-4328-9984-D571971E5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3039" name="Rectangle 8">
                <a:extLst>
                  <a:ext uri="{FF2B5EF4-FFF2-40B4-BE49-F238E27FC236}">
                    <a16:creationId xmlns:a16="http://schemas.microsoft.com/office/drawing/2014/main" xmlns="" id="{4D967842-299D-4ADE-8927-A964062BE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3040" name="Rectangle 9">
                <a:extLst>
                  <a:ext uri="{FF2B5EF4-FFF2-40B4-BE49-F238E27FC236}">
                    <a16:creationId xmlns:a16="http://schemas.microsoft.com/office/drawing/2014/main" xmlns="" id="{06D133A5-F3A8-44A6-87D3-94BDCBEC7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3041" name="Rectangle 10">
                <a:extLst>
                  <a:ext uri="{FF2B5EF4-FFF2-40B4-BE49-F238E27FC236}">
                    <a16:creationId xmlns:a16="http://schemas.microsoft.com/office/drawing/2014/main" xmlns="" id="{2AF24FF1-103A-4732-892F-9FA44219F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3042" name="Rectangle 11">
                <a:extLst>
                  <a:ext uri="{FF2B5EF4-FFF2-40B4-BE49-F238E27FC236}">
                    <a16:creationId xmlns:a16="http://schemas.microsoft.com/office/drawing/2014/main" xmlns="" id="{2A84EAB9-3223-4B05-9714-EC0228C55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3043" name="Rectangle 12">
                <a:extLst>
                  <a:ext uri="{FF2B5EF4-FFF2-40B4-BE49-F238E27FC236}">
                    <a16:creationId xmlns:a16="http://schemas.microsoft.com/office/drawing/2014/main" xmlns="" id="{F85072B3-4F04-4D91-BD5B-297769B43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3044" name="Rectangle 13">
                <a:extLst>
                  <a:ext uri="{FF2B5EF4-FFF2-40B4-BE49-F238E27FC236}">
                    <a16:creationId xmlns:a16="http://schemas.microsoft.com/office/drawing/2014/main" xmlns="" id="{E06B8408-5B80-4063-8A3B-204E7E36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3045" name="Rectangle 14">
                <a:extLst>
                  <a:ext uri="{FF2B5EF4-FFF2-40B4-BE49-F238E27FC236}">
                    <a16:creationId xmlns:a16="http://schemas.microsoft.com/office/drawing/2014/main" xmlns="" id="{9EE95D94-9232-4753-8515-C4FF2BC4D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3046" name="Rectangle 15">
                <a:extLst>
                  <a:ext uri="{FF2B5EF4-FFF2-40B4-BE49-F238E27FC236}">
                    <a16:creationId xmlns:a16="http://schemas.microsoft.com/office/drawing/2014/main" xmlns="" id="{2DDC5672-6332-414E-AC50-1C00D8370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3047" name="Rectangle 16">
                <a:extLst>
                  <a:ext uri="{FF2B5EF4-FFF2-40B4-BE49-F238E27FC236}">
                    <a16:creationId xmlns:a16="http://schemas.microsoft.com/office/drawing/2014/main" xmlns="" id="{0CF57749-1836-4990-BCD8-452573C2F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3048" name="Rectangle 17">
                <a:extLst>
                  <a:ext uri="{FF2B5EF4-FFF2-40B4-BE49-F238E27FC236}">
                    <a16:creationId xmlns:a16="http://schemas.microsoft.com/office/drawing/2014/main" xmlns="" id="{838C559F-54AF-498D-B433-711B8DACB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3049" name="Rectangle 18">
                <a:extLst>
                  <a:ext uri="{FF2B5EF4-FFF2-40B4-BE49-F238E27FC236}">
                    <a16:creationId xmlns:a16="http://schemas.microsoft.com/office/drawing/2014/main" xmlns="" id="{04B2762D-9187-4334-B188-4DACE6514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43036" name="Text Box 19">
              <a:extLst>
                <a:ext uri="{FF2B5EF4-FFF2-40B4-BE49-F238E27FC236}">
                  <a16:creationId xmlns:a16="http://schemas.microsoft.com/office/drawing/2014/main" xmlns="" id="{46F756D1-4D8D-4EEA-9AAF-D131197FA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43012" name="组合 31762">
            <a:extLst>
              <a:ext uri="{FF2B5EF4-FFF2-40B4-BE49-F238E27FC236}">
                <a16:creationId xmlns:a16="http://schemas.microsoft.com/office/drawing/2014/main" xmlns="" id="{75E99FA8-F4F3-4FFD-913A-F02C66C0CF3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343400"/>
            <a:ext cx="1524000" cy="304800"/>
            <a:chOff x="0" y="0"/>
            <a:chExt cx="960" cy="192"/>
          </a:xfrm>
        </p:grpSpPr>
        <p:sp>
          <p:nvSpPr>
            <p:cNvPr id="43030" name="Rectangle 21">
              <a:extLst>
                <a:ext uri="{FF2B5EF4-FFF2-40B4-BE49-F238E27FC236}">
                  <a16:creationId xmlns:a16="http://schemas.microsoft.com/office/drawing/2014/main" xmlns="" id="{9A1C7951-BF40-41DD-84B0-8FC0B888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3031" name="Rectangle 22">
              <a:extLst>
                <a:ext uri="{FF2B5EF4-FFF2-40B4-BE49-F238E27FC236}">
                  <a16:creationId xmlns:a16="http://schemas.microsoft.com/office/drawing/2014/main" xmlns="" id="{677A77EE-F39A-4DCE-B81A-05B5D3856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3032" name="Rectangle 23">
              <a:extLst>
                <a:ext uri="{FF2B5EF4-FFF2-40B4-BE49-F238E27FC236}">
                  <a16:creationId xmlns:a16="http://schemas.microsoft.com/office/drawing/2014/main" xmlns="" id="{94024386-FEA3-4554-859D-CD1463867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3033" name="Rectangle 24">
              <a:extLst>
                <a:ext uri="{FF2B5EF4-FFF2-40B4-BE49-F238E27FC236}">
                  <a16:creationId xmlns:a16="http://schemas.microsoft.com/office/drawing/2014/main" xmlns="" id="{725FC71E-C942-40C4-995A-ED7AB39F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3034" name="Rectangle 25">
              <a:extLst>
                <a:ext uri="{FF2B5EF4-FFF2-40B4-BE49-F238E27FC236}">
                  <a16:creationId xmlns:a16="http://schemas.microsoft.com/office/drawing/2014/main" xmlns="" id="{5B4EAE1D-75F4-4CA8-B1CD-A991E49DA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43013" name="Text Box 26">
            <a:extLst>
              <a:ext uri="{FF2B5EF4-FFF2-40B4-BE49-F238E27FC236}">
                <a16:creationId xmlns:a16="http://schemas.microsoft.com/office/drawing/2014/main" xmlns="" id="{016603D3-1918-4E7F-B4DE-D3590DA30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67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模式P：</a:t>
            </a:r>
          </a:p>
        </p:txBody>
      </p:sp>
      <p:sp>
        <p:nvSpPr>
          <p:cNvPr id="43014" name="Text Box 27">
            <a:extLst>
              <a:ext uri="{FF2B5EF4-FFF2-40B4-BE49-F238E27FC236}">
                <a16:creationId xmlns:a16="http://schemas.microsoft.com/office/drawing/2014/main" xmlns="" id="{F8DE506B-7870-49ED-823F-C493C29B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第六趟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(初始i=6)</a:t>
            </a:r>
          </a:p>
        </p:txBody>
      </p:sp>
      <p:grpSp>
        <p:nvGrpSpPr>
          <p:cNvPr id="43015" name="组合 31770">
            <a:extLst>
              <a:ext uri="{FF2B5EF4-FFF2-40B4-BE49-F238E27FC236}">
                <a16:creationId xmlns:a16="http://schemas.microsoft.com/office/drawing/2014/main" xmlns="" id="{BD165F84-D1CE-481B-A0A7-77BCAB8E6B1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67000"/>
            <a:ext cx="468313" cy="2667000"/>
            <a:chOff x="0" y="0"/>
            <a:chExt cx="295" cy="1680"/>
          </a:xfrm>
        </p:grpSpPr>
        <p:grpSp>
          <p:nvGrpSpPr>
            <p:cNvPr id="43024" name="组合 31771">
              <a:extLst>
                <a:ext uri="{FF2B5EF4-FFF2-40B4-BE49-F238E27FC236}">
                  <a16:creationId xmlns:a16="http://schemas.microsoft.com/office/drawing/2014/main" xmlns="" id="{7F7FC9D2-5713-41E6-AD31-88135ACD0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95" cy="384"/>
              <a:chOff x="0" y="0"/>
              <a:chExt cx="295" cy="384"/>
            </a:xfrm>
          </p:grpSpPr>
          <p:sp>
            <p:nvSpPr>
              <p:cNvPr id="43028" name="Line 30">
                <a:extLst>
                  <a:ext uri="{FF2B5EF4-FFF2-40B4-BE49-F238E27FC236}">
                    <a16:creationId xmlns:a16="http://schemas.microsoft.com/office/drawing/2014/main" xmlns="" id="{14C10E83-3933-47E2-99EF-D4208E4D1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9" name="Text Box 31">
                <a:extLst>
                  <a:ext uri="{FF2B5EF4-FFF2-40B4-BE49-F238E27FC236}">
                    <a16:creationId xmlns:a16="http://schemas.microsoft.com/office/drawing/2014/main" xmlns="" id="{59D01AFD-782B-4732-BFC6-A57038316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9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669900"/>
                    </a:solidFill>
                    <a:latin typeface="Times New Roman" panose="02020603050405020304" pitchFamily="18" charset="0"/>
                  </a:rPr>
                  <a:t>i=10</a:t>
                </a:r>
              </a:p>
            </p:txBody>
          </p:sp>
        </p:grpSp>
        <p:grpSp>
          <p:nvGrpSpPr>
            <p:cNvPr id="43025" name="组合 31774">
              <a:extLst>
                <a:ext uri="{FF2B5EF4-FFF2-40B4-BE49-F238E27FC236}">
                  <a16:creationId xmlns:a16="http://schemas.microsoft.com/office/drawing/2014/main" xmlns="" id="{4DD47463-6203-41A9-ABB6-4C9121D0B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96"/>
              <a:ext cx="288" cy="384"/>
              <a:chOff x="0" y="0"/>
              <a:chExt cx="288" cy="384"/>
            </a:xfrm>
          </p:grpSpPr>
          <p:sp>
            <p:nvSpPr>
              <p:cNvPr id="43026" name="Text Box 33">
                <a:extLst>
                  <a:ext uri="{FF2B5EF4-FFF2-40B4-BE49-F238E27FC236}">
                    <a16:creationId xmlns:a16="http://schemas.microsoft.com/office/drawing/2014/main" xmlns="" id="{F8CC75AF-11BA-4189-A183-B23F4D790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j=5</a:t>
                </a:r>
              </a:p>
            </p:txBody>
          </p:sp>
          <p:sp>
            <p:nvSpPr>
              <p:cNvPr id="43027" name="Line 34">
                <a:extLst>
                  <a:ext uri="{FF2B5EF4-FFF2-40B4-BE49-F238E27FC236}">
                    <a16:creationId xmlns:a16="http://schemas.microsoft.com/office/drawing/2014/main" xmlns="" id="{DFFFF981-7CD0-4C02-AC3B-A14E84D96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3016" name="Text Box 35">
            <a:extLst>
              <a:ext uri="{FF2B5EF4-FFF2-40B4-BE49-F238E27FC236}">
                <a16:creationId xmlns:a16="http://schemas.microsoft.com/office/drawing/2014/main" xmlns="" id="{1A2C2F4B-396F-4607-A407-46670679F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733800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43017" name="Line 36">
            <a:extLst>
              <a:ext uri="{FF2B5EF4-FFF2-40B4-BE49-F238E27FC236}">
                <a16:creationId xmlns:a16="http://schemas.microsoft.com/office/drawing/2014/main" xmlns="" id="{EE439EF5-2865-43FB-A874-73D152F24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37">
            <a:extLst>
              <a:ext uri="{FF2B5EF4-FFF2-40B4-BE49-F238E27FC236}">
                <a16:creationId xmlns:a16="http://schemas.microsoft.com/office/drawing/2014/main" xmlns="" id="{EF9C3C19-6158-42D0-BBB1-C8113AAE9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38">
            <a:extLst>
              <a:ext uri="{FF2B5EF4-FFF2-40B4-BE49-F238E27FC236}">
                <a16:creationId xmlns:a16="http://schemas.microsoft.com/office/drawing/2014/main" xmlns="" id="{742AED5F-C6B2-47D5-8CA1-98B61D491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39">
            <a:extLst>
              <a:ext uri="{FF2B5EF4-FFF2-40B4-BE49-F238E27FC236}">
                <a16:creationId xmlns:a16="http://schemas.microsoft.com/office/drawing/2014/main" xmlns="" id="{1D72FE71-D676-4797-96D9-7A8A03297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Line 40">
            <a:extLst>
              <a:ext uri="{FF2B5EF4-FFF2-40B4-BE49-F238E27FC236}">
                <a16:creationId xmlns:a16="http://schemas.microsoft.com/office/drawing/2014/main" xmlns="" id="{FC59D670-4611-4FF3-993D-A48BEE3C1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690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AutoShape 41">
            <a:extLst>
              <a:ext uri="{FF2B5EF4-FFF2-40B4-BE49-F238E27FC236}">
                <a16:creationId xmlns:a16="http://schemas.microsoft.com/office/drawing/2014/main" xmlns="" id="{608A85B6-C7D0-4F8C-9E02-1D33BB1CD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724400"/>
            <a:ext cx="1600200" cy="838200"/>
          </a:xfrm>
          <a:prstGeom prst="wedgeEllipseCallout">
            <a:avLst>
              <a:gd name="adj1" fmla="val -105954"/>
              <a:gd name="adj2" fmla="val -59282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模式串结束</a:t>
            </a:r>
          </a:p>
        </p:txBody>
      </p:sp>
      <p:sp>
        <p:nvSpPr>
          <p:cNvPr id="43023" name="Rectangle 3">
            <a:extLst>
              <a:ext uri="{FF2B5EF4-FFF2-40B4-BE49-F238E27FC236}">
                <a16:creationId xmlns:a16="http://schemas.microsoft.com/office/drawing/2014/main" xmlns="" id="{BF6A79EA-54F1-4748-A542-05CCFA9097A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dirty="0">
                <a:latin typeface="宋体" panose="02010600030101010101" pitchFamily="2" charset="-122"/>
              </a:rPr>
              <a:t>朴素的串匹配算法: 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</a:rPr>
              <a:t>当S</a:t>
            </a:r>
            <a:r>
              <a:rPr lang="zh-CN" altLang="en-US" b="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</a:rPr>
              <a:t>=P</a:t>
            </a:r>
            <a:r>
              <a:rPr lang="zh-CN" altLang="en-US" b="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</a:rPr>
              <a:t>时，i、j分别增1</a:t>
            </a:r>
            <a:r>
              <a:rPr lang="zh-CN" altLang="en-US" b="0" dirty="0">
                <a:latin typeface="Times New Roman" panose="02020603050405020304" pitchFamily="18" charset="0"/>
              </a:rPr>
              <a:t>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90ECC19-E6B0-4298-B506-6B21AD79AE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8B3CCA3B-6E93-469E-AAA4-34602F2836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44035" name="组合 32770">
            <a:extLst>
              <a:ext uri="{FF2B5EF4-FFF2-40B4-BE49-F238E27FC236}">
                <a16:creationId xmlns:a16="http://schemas.microsoft.com/office/drawing/2014/main" xmlns="" id="{E5B955A4-58A0-45A2-A31C-8D44D3B044E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5486400" cy="457200"/>
            <a:chOff x="0" y="0"/>
            <a:chExt cx="3456" cy="288"/>
          </a:xfrm>
        </p:grpSpPr>
        <p:grpSp>
          <p:nvGrpSpPr>
            <p:cNvPr id="44058" name="组合 32771">
              <a:extLst>
                <a:ext uri="{FF2B5EF4-FFF2-40B4-BE49-F238E27FC236}">
                  <a16:creationId xmlns:a16="http://schemas.microsoft.com/office/drawing/2014/main" xmlns="" id="{A2DD038F-42B1-4C2C-925C-4C3CBAA63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44060" name="Rectangle 6">
                <a:extLst>
                  <a:ext uri="{FF2B5EF4-FFF2-40B4-BE49-F238E27FC236}">
                    <a16:creationId xmlns:a16="http://schemas.microsoft.com/office/drawing/2014/main" xmlns="" id="{701EC375-84C4-4BDD-916B-8F71B718F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4061" name="Rectangle 7">
                <a:extLst>
                  <a:ext uri="{FF2B5EF4-FFF2-40B4-BE49-F238E27FC236}">
                    <a16:creationId xmlns:a16="http://schemas.microsoft.com/office/drawing/2014/main" xmlns="" id="{6FDDC558-5952-46E6-9FD2-4B677897E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4062" name="Rectangle 8">
                <a:extLst>
                  <a:ext uri="{FF2B5EF4-FFF2-40B4-BE49-F238E27FC236}">
                    <a16:creationId xmlns:a16="http://schemas.microsoft.com/office/drawing/2014/main" xmlns="" id="{4D9285A4-BE3C-46D8-844F-262B15A11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4063" name="Rectangle 9">
                <a:extLst>
                  <a:ext uri="{FF2B5EF4-FFF2-40B4-BE49-F238E27FC236}">
                    <a16:creationId xmlns:a16="http://schemas.microsoft.com/office/drawing/2014/main" xmlns="" id="{1C9295B4-AA95-4A49-BA16-B21C002E5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4064" name="Rectangle 10">
                <a:extLst>
                  <a:ext uri="{FF2B5EF4-FFF2-40B4-BE49-F238E27FC236}">
                    <a16:creationId xmlns:a16="http://schemas.microsoft.com/office/drawing/2014/main" xmlns="" id="{3CE7D78A-2E6A-45B4-B465-C6AD92FA1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4065" name="Rectangle 11">
                <a:extLst>
                  <a:ext uri="{FF2B5EF4-FFF2-40B4-BE49-F238E27FC236}">
                    <a16:creationId xmlns:a16="http://schemas.microsoft.com/office/drawing/2014/main" xmlns="" id="{A52C105D-9F13-4BEB-B9D6-850018283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4066" name="Rectangle 12">
                <a:extLst>
                  <a:ext uri="{FF2B5EF4-FFF2-40B4-BE49-F238E27FC236}">
                    <a16:creationId xmlns:a16="http://schemas.microsoft.com/office/drawing/2014/main" xmlns="" id="{CBF778B9-AD35-47E2-8F92-929CC1717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4067" name="Rectangle 13">
                <a:extLst>
                  <a:ext uri="{FF2B5EF4-FFF2-40B4-BE49-F238E27FC236}">
                    <a16:creationId xmlns:a16="http://schemas.microsoft.com/office/drawing/2014/main" xmlns="" id="{129A011D-A3C8-4E29-B616-D8F323512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4068" name="Rectangle 14">
                <a:extLst>
                  <a:ext uri="{FF2B5EF4-FFF2-40B4-BE49-F238E27FC236}">
                    <a16:creationId xmlns:a16="http://schemas.microsoft.com/office/drawing/2014/main" xmlns="" id="{119D0B33-F102-4BB9-B8FD-F71817059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4069" name="Rectangle 15">
                <a:extLst>
                  <a:ext uri="{FF2B5EF4-FFF2-40B4-BE49-F238E27FC236}">
                    <a16:creationId xmlns:a16="http://schemas.microsoft.com/office/drawing/2014/main" xmlns="" id="{322B35A2-8476-498D-A50D-6B729A30D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4070" name="Rectangle 16">
                <a:extLst>
                  <a:ext uri="{FF2B5EF4-FFF2-40B4-BE49-F238E27FC236}">
                    <a16:creationId xmlns:a16="http://schemas.microsoft.com/office/drawing/2014/main" xmlns="" id="{79778011-4F76-4DE5-A4EA-DC5C82C4D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4071" name="Rectangle 17">
                <a:extLst>
                  <a:ext uri="{FF2B5EF4-FFF2-40B4-BE49-F238E27FC236}">
                    <a16:creationId xmlns:a16="http://schemas.microsoft.com/office/drawing/2014/main" xmlns="" id="{A628DC9E-F977-465F-BF58-F91C51D8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4072" name="Rectangle 18">
                <a:extLst>
                  <a:ext uri="{FF2B5EF4-FFF2-40B4-BE49-F238E27FC236}">
                    <a16:creationId xmlns:a16="http://schemas.microsoft.com/office/drawing/2014/main" xmlns="" id="{FAA5603A-6491-4164-A872-F105459A1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44059" name="Text Box 19">
              <a:extLst>
                <a:ext uri="{FF2B5EF4-FFF2-40B4-BE49-F238E27FC236}">
                  <a16:creationId xmlns:a16="http://schemas.microsoft.com/office/drawing/2014/main" xmlns="" id="{76089F32-C83F-44C8-B8F7-F4C5D715E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主串S：</a:t>
              </a:r>
            </a:p>
          </p:txBody>
        </p:sp>
      </p:grpSp>
      <p:grpSp>
        <p:nvGrpSpPr>
          <p:cNvPr id="44036" name="组合 32786">
            <a:extLst>
              <a:ext uri="{FF2B5EF4-FFF2-40B4-BE49-F238E27FC236}">
                <a16:creationId xmlns:a16="http://schemas.microsoft.com/office/drawing/2014/main" xmlns="" id="{0BB2A5F3-E00D-4D9A-ACF9-BB95F9D8B99C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343400"/>
            <a:ext cx="1524000" cy="304800"/>
            <a:chOff x="0" y="0"/>
            <a:chExt cx="960" cy="192"/>
          </a:xfrm>
        </p:grpSpPr>
        <p:sp>
          <p:nvSpPr>
            <p:cNvPr id="44053" name="Rectangle 21">
              <a:extLst>
                <a:ext uri="{FF2B5EF4-FFF2-40B4-BE49-F238E27FC236}">
                  <a16:creationId xmlns:a16="http://schemas.microsoft.com/office/drawing/2014/main" xmlns="" id="{BC4E2A4B-371C-48DC-9654-3F4F3C15D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4054" name="Rectangle 22">
              <a:extLst>
                <a:ext uri="{FF2B5EF4-FFF2-40B4-BE49-F238E27FC236}">
                  <a16:creationId xmlns:a16="http://schemas.microsoft.com/office/drawing/2014/main" xmlns="" id="{5AECC3E0-C450-4A53-AC46-360A87BA1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4055" name="Rectangle 23">
              <a:extLst>
                <a:ext uri="{FF2B5EF4-FFF2-40B4-BE49-F238E27FC236}">
                  <a16:creationId xmlns:a16="http://schemas.microsoft.com/office/drawing/2014/main" xmlns="" id="{E8E9EFF5-174A-41AF-AAD0-64E2B2799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4056" name="Rectangle 24">
              <a:extLst>
                <a:ext uri="{FF2B5EF4-FFF2-40B4-BE49-F238E27FC236}">
                  <a16:creationId xmlns:a16="http://schemas.microsoft.com/office/drawing/2014/main" xmlns="" id="{8DD2458D-0C29-4AFE-8284-7FF9384DD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4057" name="Rectangle 25">
              <a:extLst>
                <a:ext uri="{FF2B5EF4-FFF2-40B4-BE49-F238E27FC236}">
                  <a16:creationId xmlns:a16="http://schemas.microsoft.com/office/drawing/2014/main" xmlns="" id="{F473A79D-ECAD-4229-8DD5-06753FC0D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44037" name="Text Box 26">
            <a:extLst>
              <a:ext uri="{FF2B5EF4-FFF2-40B4-BE49-F238E27FC236}">
                <a16:creationId xmlns:a16="http://schemas.microsoft.com/office/drawing/2014/main" xmlns="" id="{7A5855C5-C1A4-489B-B065-FF9AC7BD7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67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模式P：</a:t>
            </a:r>
          </a:p>
        </p:txBody>
      </p:sp>
      <p:sp>
        <p:nvSpPr>
          <p:cNvPr id="44038" name="Text Box 27">
            <a:extLst>
              <a:ext uri="{FF2B5EF4-FFF2-40B4-BE49-F238E27FC236}">
                <a16:creationId xmlns:a16="http://schemas.microsoft.com/office/drawing/2014/main" xmlns="" id="{91BDD90A-B560-42DC-A519-0F32A773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0"/>
            <a:ext cx="30480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第六趟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  (初始i=6)</a:t>
            </a:r>
          </a:p>
        </p:txBody>
      </p:sp>
      <p:grpSp>
        <p:nvGrpSpPr>
          <p:cNvPr id="44039" name="组合 32794">
            <a:extLst>
              <a:ext uri="{FF2B5EF4-FFF2-40B4-BE49-F238E27FC236}">
                <a16:creationId xmlns:a16="http://schemas.microsoft.com/office/drawing/2014/main" xmlns="" id="{E38EAECB-FC26-4F9D-9A98-084BBA00517E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2667000"/>
            <a:ext cx="468313" cy="2667000"/>
            <a:chOff x="0" y="0"/>
            <a:chExt cx="295" cy="1680"/>
          </a:xfrm>
        </p:grpSpPr>
        <p:grpSp>
          <p:nvGrpSpPr>
            <p:cNvPr id="44047" name="组合 32795">
              <a:extLst>
                <a:ext uri="{FF2B5EF4-FFF2-40B4-BE49-F238E27FC236}">
                  <a16:creationId xmlns:a16="http://schemas.microsoft.com/office/drawing/2014/main" xmlns="" id="{C02BAB3C-B9F5-49B6-AECD-7120A91ED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95" cy="384"/>
              <a:chOff x="0" y="0"/>
              <a:chExt cx="295" cy="384"/>
            </a:xfrm>
          </p:grpSpPr>
          <p:sp>
            <p:nvSpPr>
              <p:cNvPr id="44051" name="Line 30">
                <a:extLst>
                  <a:ext uri="{FF2B5EF4-FFF2-40B4-BE49-F238E27FC236}">
                    <a16:creationId xmlns:a16="http://schemas.microsoft.com/office/drawing/2014/main" xmlns="" id="{04440E51-0C8E-40DC-9BD2-6B6E7CA25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2" name="Text Box 31">
                <a:extLst>
                  <a:ext uri="{FF2B5EF4-FFF2-40B4-BE49-F238E27FC236}">
                    <a16:creationId xmlns:a16="http://schemas.microsoft.com/office/drawing/2014/main" xmlns="" id="{0B8CF26A-08CC-4A8C-A46B-EDBF3DF53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9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669900"/>
                    </a:solidFill>
                    <a:latin typeface="Times New Roman" panose="02020603050405020304" pitchFamily="18" charset="0"/>
                  </a:rPr>
                  <a:t>i=11</a:t>
                </a:r>
              </a:p>
            </p:txBody>
          </p:sp>
        </p:grpSp>
        <p:grpSp>
          <p:nvGrpSpPr>
            <p:cNvPr id="44048" name="组合 32798">
              <a:extLst>
                <a:ext uri="{FF2B5EF4-FFF2-40B4-BE49-F238E27FC236}">
                  <a16:creationId xmlns:a16="http://schemas.microsoft.com/office/drawing/2014/main" xmlns="" id="{41D38DC2-4E9F-4EDD-9E39-0EE99ABED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96"/>
              <a:ext cx="288" cy="384"/>
              <a:chOff x="0" y="0"/>
              <a:chExt cx="288" cy="384"/>
            </a:xfrm>
          </p:grpSpPr>
          <p:sp>
            <p:nvSpPr>
              <p:cNvPr id="44049" name="Text Box 33">
                <a:extLst>
                  <a:ext uri="{FF2B5EF4-FFF2-40B4-BE49-F238E27FC236}">
                    <a16:creationId xmlns:a16="http://schemas.microsoft.com/office/drawing/2014/main" xmlns="" id="{50B2E0AE-6019-4F6A-A1E2-81720DC21D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j=6</a:t>
                </a:r>
              </a:p>
            </p:txBody>
          </p:sp>
          <p:sp>
            <p:nvSpPr>
              <p:cNvPr id="44050" name="Line 34">
                <a:extLst>
                  <a:ext uri="{FF2B5EF4-FFF2-40B4-BE49-F238E27FC236}">
                    <a16:creationId xmlns:a16="http://schemas.microsoft.com/office/drawing/2014/main" xmlns="" id="{90BD4CC2-B047-411A-9367-F5DEB3E7A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4040" name="Line 36">
            <a:extLst>
              <a:ext uri="{FF2B5EF4-FFF2-40B4-BE49-F238E27FC236}">
                <a16:creationId xmlns:a16="http://schemas.microsoft.com/office/drawing/2014/main" xmlns="" id="{AD6D4920-176A-4B7A-93FA-17BAFA4E4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Line 37">
            <a:extLst>
              <a:ext uri="{FF2B5EF4-FFF2-40B4-BE49-F238E27FC236}">
                <a16:creationId xmlns:a16="http://schemas.microsoft.com/office/drawing/2014/main" xmlns="" id="{3921A3B1-D229-4649-8C14-D9DF9D2C9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Line 38">
            <a:extLst>
              <a:ext uri="{FF2B5EF4-FFF2-40B4-BE49-F238E27FC236}">
                <a16:creationId xmlns:a16="http://schemas.microsoft.com/office/drawing/2014/main" xmlns="" id="{60A35634-0FDA-4E77-898E-096B139DF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Line 39">
            <a:extLst>
              <a:ext uri="{FF2B5EF4-FFF2-40B4-BE49-F238E27FC236}">
                <a16:creationId xmlns:a16="http://schemas.microsoft.com/office/drawing/2014/main" xmlns="" id="{319A1610-D8A3-44AA-B3A7-70A4CC144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861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Line 40">
            <a:extLst>
              <a:ext uri="{FF2B5EF4-FFF2-40B4-BE49-F238E27FC236}">
                <a16:creationId xmlns:a16="http://schemas.microsoft.com/office/drawing/2014/main" xmlns="" id="{861332D4-DEA0-4140-B5CE-7CE69BB0C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7163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AutoShape 41">
            <a:extLst>
              <a:ext uri="{FF2B5EF4-FFF2-40B4-BE49-F238E27FC236}">
                <a16:creationId xmlns:a16="http://schemas.microsoft.com/office/drawing/2014/main" xmlns="" id="{383E36F4-B0D0-4F7E-B0F0-FD26A3E19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149725"/>
            <a:ext cx="2266950" cy="865188"/>
          </a:xfrm>
          <a:prstGeom prst="wedgeEllipseCallout">
            <a:avLst>
              <a:gd name="adj1" fmla="val -57634"/>
              <a:gd name="adj2" fmla="val -46148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0800" rIns="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Tahoma" panose="020B0604030504040204" pitchFamily="34" charset="0"/>
              </a:rPr>
              <a:t>模式串结束，完成匹配</a:t>
            </a:r>
          </a:p>
        </p:txBody>
      </p:sp>
      <p:sp>
        <p:nvSpPr>
          <p:cNvPr id="44046" name="Rectangle 3">
            <a:extLst>
              <a:ext uri="{FF2B5EF4-FFF2-40B4-BE49-F238E27FC236}">
                <a16:creationId xmlns:a16="http://schemas.microsoft.com/office/drawing/2014/main" xmlns="" id="{27E4D987-4187-4F96-835D-AFF1E8B578D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1000" y="990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朴素的串匹配算法: </a:t>
            </a:r>
            <a:r>
              <a:rPr lang="zh-CN" altLang="en-US" b="0">
                <a:latin typeface="Times New Roman" panose="02020603050405020304" pitchFamily="18" charset="0"/>
              </a:rPr>
              <a:t>当S</a:t>
            </a:r>
            <a:r>
              <a:rPr lang="zh-CN" altLang="en-US" b="0" baseline="-25000">
                <a:latin typeface="Times New Roman" panose="02020603050405020304" pitchFamily="18" charset="0"/>
              </a:rPr>
              <a:t>i</a:t>
            </a:r>
            <a:r>
              <a:rPr lang="zh-CN" altLang="en-US" b="0">
                <a:latin typeface="Times New Roman" panose="02020603050405020304" pitchFamily="18" charset="0"/>
              </a:rPr>
              <a:t>=P</a:t>
            </a:r>
            <a:r>
              <a:rPr lang="zh-CN" altLang="en-US" b="0" baseline="-25000">
                <a:latin typeface="Times New Roman" panose="02020603050405020304" pitchFamily="18" charset="0"/>
              </a:rPr>
              <a:t>j</a:t>
            </a:r>
            <a:r>
              <a:rPr lang="zh-CN" altLang="en-US" b="0">
                <a:latin typeface="Times New Roman" panose="02020603050405020304" pitchFamily="18" charset="0"/>
              </a:rPr>
              <a:t>时，i、j分别增1，以指示下一字符，否则使i退回到本趟匹配过程的起始位置，使j重新指向模式串的第一个字符，然后令i增1后并重新开始新一趟的匹配过程。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46931E8-7C5E-40A5-B229-1227293F9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569AD3D2-FF15-4394-8BB1-95D61CCD17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4.1 </a:t>
            </a:r>
            <a:r>
              <a:rPr lang="zh-CN" altLang="en-US"/>
              <a:t>串的定义及基本运算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3A380A78-299C-4528-90C5-CD3AC6CFA5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655496" cy="5486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串的基本运算（抽象运算）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>
                <a:ea typeface="楷体_GB2312" pitchFamily="1" charset="-122"/>
              </a:rPr>
              <a:t>串赋值: StrAssign(&amp;S, chars) </a:t>
            </a:r>
            <a:r>
              <a:rPr lang="en-US" altLang="zh-CN" sz="2400" dirty="0">
                <a:solidFill>
                  <a:schemeClr val="bg1"/>
                </a:solidFill>
                <a:ea typeface="楷体_GB2312" pitchFamily="1" charset="-122"/>
              </a:rPr>
              <a:t>// </a:t>
            </a:r>
            <a:r>
              <a:rPr lang="zh-CN" altLang="en-US" sz="2400" dirty="0">
                <a:solidFill>
                  <a:schemeClr val="bg1"/>
                </a:solidFill>
                <a:ea typeface="楷体_GB2312" pitchFamily="1" charset="-122"/>
              </a:rPr>
              <a:t>生成一个值为</a:t>
            </a:r>
            <a:r>
              <a:rPr lang="en-US" altLang="zh-CN" sz="2400" dirty="0">
                <a:solidFill>
                  <a:schemeClr val="bg1"/>
                </a:solidFill>
                <a:ea typeface="楷体_GB2312" pitchFamily="1" charset="-122"/>
              </a:rPr>
              <a:t>chars</a:t>
            </a:r>
            <a:r>
              <a:rPr lang="zh-CN" altLang="en-US" sz="2400" dirty="0">
                <a:solidFill>
                  <a:schemeClr val="bg1"/>
                </a:solidFill>
                <a:ea typeface="楷体_GB2312" pitchFamily="1" charset="-122"/>
              </a:rPr>
              <a:t>的串</a:t>
            </a:r>
            <a:r>
              <a:rPr lang="en-US" altLang="zh-CN" sz="2400" dirty="0">
                <a:solidFill>
                  <a:schemeClr val="bg1"/>
                </a:solidFill>
                <a:ea typeface="楷体_GB2312" pitchFamily="1" charset="-122"/>
              </a:rPr>
              <a:t>T</a:t>
            </a:r>
            <a:endParaRPr lang="zh-CN" altLang="en-US" sz="2400" dirty="0">
              <a:solidFill>
                <a:schemeClr val="bg1"/>
              </a:solidFill>
              <a:ea typeface="楷体_GB2312" pitchFamily="1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>
                <a:ea typeface="楷体_GB2312" pitchFamily="1" charset="-122"/>
              </a:rPr>
              <a:t>串比较: StrCompare(S, T)      </a:t>
            </a:r>
            <a:r>
              <a:rPr lang="en-US" altLang="zh-CN" sz="2400" dirty="0">
                <a:solidFill>
                  <a:schemeClr val="bg1"/>
                </a:solidFill>
                <a:ea typeface="楷体_GB2312" pitchFamily="1" charset="-122"/>
              </a:rPr>
              <a:t>// </a:t>
            </a:r>
            <a:r>
              <a:rPr lang="zh-CN" altLang="en-US" sz="2400" dirty="0">
                <a:solidFill>
                  <a:schemeClr val="bg1"/>
                </a:solidFill>
                <a:ea typeface="楷体_GB2312" pitchFamily="1" charset="-122"/>
              </a:rPr>
              <a:t>比较</a:t>
            </a:r>
            <a:r>
              <a:rPr lang="en-US" altLang="zh-CN" sz="2400" dirty="0">
                <a:solidFill>
                  <a:schemeClr val="bg1"/>
                </a:solidFill>
                <a:ea typeface="楷体_GB2312" pitchFamily="1" charset="-122"/>
              </a:rPr>
              <a:t>S</a:t>
            </a:r>
            <a:r>
              <a:rPr lang="zh-CN" altLang="en-US" sz="2400" dirty="0">
                <a:solidFill>
                  <a:schemeClr val="bg1"/>
                </a:solidFill>
                <a:ea typeface="楷体_GB2312" pitchFamily="1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ea typeface="楷体_GB2312" pitchFamily="1" charset="-122"/>
              </a:rPr>
              <a:t>T(</a:t>
            </a:r>
            <a:r>
              <a:rPr lang="zh-CN" altLang="en-US" sz="2400" dirty="0">
                <a:solidFill>
                  <a:schemeClr val="bg1"/>
                </a:solidFill>
                <a:ea typeface="楷体_GB2312" pitchFamily="1" charset="-122"/>
              </a:rPr>
              <a:t>按字典序</a:t>
            </a:r>
            <a:r>
              <a:rPr lang="en-US" altLang="zh-CN" sz="2400" dirty="0">
                <a:solidFill>
                  <a:schemeClr val="bg1"/>
                </a:solidFill>
                <a:ea typeface="楷体_GB2312" pitchFamily="1" charset="-122"/>
              </a:rPr>
              <a:t>)</a:t>
            </a:r>
            <a:endParaRPr lang="zh-CN" altLang="en-US" sz="2400" dirty="0">
              <a:solidFill>
                <a:schemeClr val="bg1"/>
              </a:solidFill>
              <a:ea typeface="楷体_GB2312" pitchFamily="1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>
                <a:ea typeface="楷体_GB2312" pitchFamily="1" charset="-122"/>
              </a:rPr>
              <a:t>求串长: StrLength(S) 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>
                <a:ea typeface="楷体_GB2312" pitchFamily="1" charset="-122"/>
              </a:rPr>
              <a:t>串联接: Concat(&amp;T,S1,S2) </a:t>
            </a: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// 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用</a:t>
            </a: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T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返回由</a:t>
            </a: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S1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S2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联接成的新串</a:t>
            </a:r>
            <a:endParaRPr lang="en-US" altLang="zh-CN" sz="2000" dirty="0">
              <a:solidFill>
                <a:schemeClr val="bg1"/>
              </a:solidFill>
              <a:ea typeface="楷体_GB2312" pitchFamily="1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>
                <a:ea typeface="楷体_GB2312" pitchFamily="1" charset="-122"/>
              </a:rPr>
              <a:t>串复制 : StrCopy(&amp;T,S)     </a:t>
            </a: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// 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由串</a:t>
            </a: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复制得串</a:t>
            </a: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T </a:t>
            </a:r>
            <a:endParaRPr lang="zh-CN" altLang="en-US" sz="2400" dirty="0">
              <a:solidFill>
                <a:schemeClr val="bg1"/>
              </a:solidFill>
              <a:ea typeface="楷体_GB2312" pitchFamily="1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>
                <a:ea typeface="楷体_GB2312" pitchFamily="1" charset="-122"/>
              </a:rPr>
              <a:t>求子串:  SubString(&amp;</a:t>
            </a:r>
            <a:r>
              <a:rPr lang="en-US" altLang="zh-CN" sz="2400" dirty="0">
                <a:ea typeface="楷体_GB2312" pitchFamily="1" charset="-122"/>
              </a:rPr>
              <a:t>S</a:t>
            </a:r>
            <a:r>
              <a:rPr lang="zh-CN" altLang="en-US" sz="2400" dirty="0">
                <a:ea typeface="楷体_GB2312" pitchFamily="1" charset="-122"/>
              </a:rPr>
              <a:t>ub, S, pos, len)</a:t>
            </a:r>
            <a:endParaRPr lang="en-US" altLang="zh-CN" sz="2400" dirty="0">
              <a:ea typeface="楷体_GB2312" pitchFamily="1" charset="-122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                     // 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用</a:t>
            </a: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Sub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返回串</a:t>
            </a: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的第</a:t>
            </a:r>
            <a:r>
              <a:rPr lang="en-US" altLang="zh-CN" sz="2000" dirty="0" err="1">
                <a:solidFill>
                  <a:schemeClr val="bg1"/>
                </a:solidFill>
                <a:ea typeface="楷体_GB2312" pitchFamily="1" charset="-122"/>
              </a:rPr>
              <a:t>pos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个字符起长度为</a:t>
            </a:r>
            <a:r>
              <a:rPr lang="en-US" altLang="zh-CN" sz="2000" dirty="0" err="1">
                <a:solidFill>
                  <a:schemeClr val="bg1"/>
                </a:solidFill>
                <a:ea typeface="楷体_GB2312" pitchFamily="1" charset="-122"/>
              </a:rPr>
              <a:t>len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的子串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>
                <a:ea typeface="楷体_GB2312" pitchFamily="1" charset="-122"/>
              </a:rPr>
              <a:t>子串定位: Index(S,T,pos)</a:t>
            </a:r>
            <a:r>
              <a:rPr lang="zh-CN" altLang="en-US" sz="2000" dirty="0">
                <a:ea typeface="楷体_GB2312" pitchFamily="1" charset="-122"/>
              </a:rPr>
              <a:t> </a:t>
            </a:r>
            <a:endParaRPr lang="en-US" altLang="zh-CN" sz="2000" dirty="0">
              <a:ea typeface="楷体_GB2312" pitchFamily="1" charset="-122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en-US" altLang="zh-CN" sz="2000" dirty="0">
                <a:ea typeface="楷体_GB2312" pitchFamily="1" charset="-122"/>
              </a:rPr>
              <a:t>                     </a:t>
            </a: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// 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返回主串</a:t>
            </a: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中第</a:t>
            </a:r>
            <a:r>
              <a:rPr lang="en-US" altLang="zh-CN" sz="2000" dirty="0" err="1">
                <a:solidFill>
                  <a:schemeClr val="bg1"/>
                </a:solidFill>
                <a:ea typeface="楷体_GB2312" pitchFamily="1" charset="-122"/>
              </a:rPr>
              <a:t>pos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个字符之后子串</a:t>
            </a: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T</a:t>
            </a:r>
            <a:r>
              <a:rPr lang="zh-CN" altLang="en-US" sz="2000" dirty="0">
                <a:solidFill>
                  <a:schemeClr val="bg1"/>
                </a:solidFill>
                <a:ea typeface="楷体_GB2312" pitchFamily="1" charset="-122"/>
              </a:rPr>
              <a:t>第一次出现的位置</a:t>
            </a:r>
            <a:r>
              <a:rPr lang="en-US" altLang="zh-CN" sz="2000" dirty="0">
                <a:solidFill>
                  <a:schemeClr val="bg1"/>
                </a:solidFill>
                <a:ea typeface="楷体_GB2312" pitchFamily="1" charset="-122"/>
              </a:rPr>
              <a:t> </a:t>
            </a:r>
            <a:endParaRPr lang="zh-CN" altLang="en-US" sz="2000" dirty="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EE082AA7-3CD1-41FA-A742-190DCD147A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AE585454-4B22-49B6-AD69-0492540213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8AC70F01-94B3-42D4-A999-5BB009F53A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8839200" cy="1752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500">
                <a:latin typeface="宋体" panose="02010600030101010101" pitchFamily="2" charset="-122"/>
              </a:rPr>
              <a:t>朴素的串匹配算法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solidFill>
                  <a:schemeClr val="hlink"/>
                </a:solidFill>
                <a:cs typeface="Times New Roman" panose="02020603050405020304" pitchFamily="18" charset="0"/>
              </a:rPr>
              <a:t>① </a:t>
            </a:r>
            <a:r>
              <a:rPr lang="zh-CN" altLang="en-US"/>
              <a:t>主串的S</a:t>
            </a:r>
            <a:r>
              <a:rPr lang="zh-CN" altLang="en-US" baseline="-25000"/>
              <a:t>i</a:t>
            </a:r>
            <a:r>
              <a:rPr lang="zh-CN" altLang="en-US"/>
              <a:t>与模式串的P</a:t>
            </a:r>
            <a:r>
              <a:rPr lang="zh-CN" altLang="en-US" baseline="-25000"/>
              <a:t>j</a:t>
            </a:r>
            <a:r>
              <a:rPr lang="zh-CN" altLang="en-US"/>
              <a:t>不同时， 如何处理？</a:t>
            </a:r>
            <a:r>
              <a:rPr lang="zh-CN" altLang="en-US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solidFill>
                  <a:schemeClr val="hlink"/>
                </a:solidFill>
              </a:rPr>
              <a:t>② </a:t>
            </a:r>
            <a:r>
              <a:rPr lang="zh-CN" altLang="en-US"/>
              <a:t>匹配成功的标志？</a:t>
            </a:r>
          </a:p>
        </p:txBody>
      </p:sp>
      <p:grpSp>
        <p:nvGrpSpPr>
          <p:cNvPr id="45060" name="组合 33795">
            <a:extLst>
              <a:ext uri="{FF2B5EF4-FFF2-40B4-BE49-F238E27FC236}">
                <a16:creationId xmlns:a16="http://schemas.microsoft.com/office/drawing/2014/main" xmlns="" id="{10A3792B-E409-4AE5-A251-4ADB47EF4D20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706688"/>
            <a:ext cx="6553200" cy="2667000"/>
            <a:chOff x="0" y="0"/>
            <a:chExt cx="4128" cy="1680"/>
          </a:xfrm>
        </p:grpSpPr>
        <p:grpSp>
          <p:nvGrpSpPr>
            <p:cNvPr id="45061" name="组合 33796">
              <a:extLst>
                <a:ext uri="{FF2B5EF4-FFF2-40B4-BE49-F238E27FC236}">
                  <a16:creationId xmlns:a16="http://schemas.microsoft.com/office/drawing/2014/main" xmlns="" id="{5E932A82-3BC4-4359-A834-15877670D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84"/>
              <a:ext cx="3456" cy="518"/>
              <a:chOff x="0" y="0"/>
              <a:chExt cx="3456" cy="518"/>
            </a:xfrm>
          </p:grpSpPr>
          <p:grpSp>
            <p:nvGrpSpPr>
              <p:cNvPr id="45083" name="组合 33797">
                <a:extLst>
                  <a:ext uri="{FF2B5EF4-FFF2-40B4-BE49-F238E27FC236}">
                    <a16:creationId xmlns:a16="http://schemas.microsoft.com/office/drawing/2014/main" xmlns="" id="{2626CA68-4F74-4D3E-919C-6D682C0ED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8"/>
                <a:ext cx="2496" cy="192"/>
                <a:chOff x="0" y="0"/>
                <a:chExt cx="2496" cy="192"/>
              </a:xfrm>
            </p:grpSpPr>
            <p:sp>
              <p:nvSpPr>
                <p:cNvPr id="45085" name="Rectangle 7">
                  <a:extLst>
                    <a:ext uri="{FF2B5EF4-FFF2-40B4-BE49-F238E27FC236}">
                      <a16:creationId xmlns:a16="http://schemas.microsoft.com/office/drawing/2014/main" xmlns="" id="{ABF38482-A9A0-465F-A18F-973C9FA40C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5086" name="Rectangle 8">
                  <a:extLst>
                    <a:ext uri="{FF2B5EF4-FFF2-40B4-BE49-F238E27FC236}">
                      <a16:creationId xmlns:a16="http://schemas.microsoft.com/office/drawing/2014/main" xmlns="" id="{9E779E37-58C2-4DEA-BB07-78371FA70B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5087" name="Rectangle 9">
                  <a:extLst>
                    <a:ext uri="{FF2B5EF4-FFF2-40B4-BE49-F238E27FC236}">
                      <a16:creationId xmlns:a16="http://schemas.microsoft.com/office/drawing/2014/main" xmlns="" id="{2A973A0E-5AA2-41B6-8AAC-3415BB028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5088" name="Rectangle 10">
                  <a:extLst>
                    <a:ext uri="{FF2B5EF4-FFF2-40B4-BE49-F238E27FC236}">
                      <a16:creationId xmlns:a16="http://schemas.microsoft.com/office/drawing/2014/main" xmlns="" id="{3B7D16BD-304B-4049-A687-7F7D18C39C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5089" name="Rectangle 11">
                  <a:extLst>
                    <a:ext uri="{FF2B5EF4-FFF2-40B4-BE49-F238E27FC236}">
                      <a16:creationId xmlns:a16="http://schemas.microsoft.com/office/drawing/2014/main" xmlns="" id="{7213C707-25EB-4C89-818C-3E4C333E98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5090" name="Rectangle 12">
                  <a:extLst>
                    <a:ext uri="{FF2B5EF4-FFF2-40B4-BE49-F238E27FC236}">
                      <a16:creationId xmlns:a16="http://schemas.microsoft.com/office/drawing/2014/main" xmlns="" id="{7BD91C32-64D2-4D6C-81E4-B868C5E680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5091" name="Rectangle 13">
                  <a:extLst>
                    <a:ext uri="{FF2B5EF4-FFF2-40B4-BE49-F238E27FC236}">
                      <a16:creationId xmlns:a16="http://schemas.microsoft.com/office/drawing/2014/main" xmlns="" id="{5B11DC7C-CA3F-4E37-A2BD-DBCF15DAD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5092" name="Rectangle 14">
                  <a:extLst>
                    <a:ext uri="{FF2B5EF4-FFF2-40B4-BE49-F238E27FC236}">
                      <a16:creationId xmlns:a16="http://schemas.microsoft.com/office/drawing/2014/main" xmlns="" id="{E2E65310-B4E6-41BA-B62B-1E90039BF2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5093" name="Rectangle 15">
                  <a:extLst>
                    <a:ext uri="{FF2B5EF4-FFF2-40B4-BE49-F238E27FC236}">
                      <a16:creationId xmlns:a16="http://schemas.microsoft.com/office/drawing/2014/main" xmlns="" id="{DE77E602-7748-4BB2-890E-B6A551D3B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5094" name="Rectangle 16">
                  <a:extLst>
                    <a:ext uri="{FF2B5EF4-FFF2-40B4-BE49-F238E27FC236}">
                      <a16:creationId xmlns:a16="http://schemas.microsoft.com/office/drawing/2014/main" xmlns="" id="{1E91D201-B3A5-4527-8367-5A8D94E4D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5095" name="Rectangle 17">
                  <a:extLst>
                    <a:ext uri="{FF2B5EF4-FFF2-40B4-BE49-F238E27FC236}">
                      <a16:creationId xmlns:a16="http://schemas.microsoft.com/office/drawing/2014/main" xmlns="" id="{AC11CF27-C3BF-4328-A821-B32D468D8F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5096" name="Rectangle 18">
                  <a:extLst>
                    <a:ext uri="{FF2B5EF4-FFF2-40B4-BE49-F238E27FC236}">
                      <a16:creationId xmlns:a16="http://schemas.microsoft.com/office/drawing/2014/main" xmlns="" id="{CEC2F065-A50F-48EC-8F29-E069FD5CA0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5097" name="Rectangle 19">
                  <a:extLst>
                    <a:ext uri="{FF2B5EF4-FFF2-40B4-BE49-F238E27FC236}">
                      <a16:creationId xmlns:a16="http://schemas.microsoft.com/office/drawing/2014/main" xmlns="" id="{E6631FD9-B352-49C3-9C2F-A634D963F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</p:grpSp>
          <p:sp>
            <p:nvSpPr>
              <p:cNvPr id="45084" name="Text Box 20">
                <a:extLst>
                  <a:ext uri="{FF2B5EF4-FFF2-40B4-BE49-F238E27FC236}">
                    <a16:creationId xmlns:a16="http://schemas.microsoft.com/office/drawing/2014/main" xmlns="" id="{9566783D-ECC7-4172-8108-82373B404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72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ahoma" panose="020B0604030504040204" pitchFamily="34" charset="0"/>
                    <a:ea typeface="楷体_GB2312" pitchFamily="1" charset="-122"/>
                  </a:rPr>
                  <a:t>主串S：</a:t>
                </a:r>
              </a:p>
            </p:txBody>
          </p:sp>
        </p:grpSp>
        <p:grpSp>
          <p:nvGrpSpPr>
            <p:cNvPr id="45062" name="组合 33812">
              <a:extLst>
                <a:ext uri="{FF2B5EF4-FFF2-40B4-BE49-F238E27FC236}">
                  <a16:creationId xmlns:a16="http://schemas.microsoft.com/office/drawing/2014/main" xmlns="" id="{939C3669-B3CA-4B10-B623-42B455679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08"/>
              <a:ext cx="2304" cy="518"/>
              <a:chOff x="0" y="0"/>
              <a:chExt cx="2304" cy="518"/>
            </a:xfrm>
          </p:grpSpPr>
          <p:grpSp>
            <p:nvGrpSpPr>
              <p:cNvPr id="45076" name="组合 33813">
                <a:extLst>
                  <a:ext uri="{FF2B5EF4-FFF2-40B4-BE49-F238E27FC236}">
                    <a16:creationId xmlns:a16="http://schemas.microsoft.com/office/drawing/2014/main" xmlns="" id="{8C0CAF82-750D-4509-966F-789854B64A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48"/>
                <a:ext cx="960" cy="192"/>
                <a:chOff x="0" y="0"/>
                <a:chExt cx="960" cy="192"/>
              </a:xfrm>
            </p:grpSpPr>
            <p:sp>
              <p:nvSpPr>
                <p:cNvPr id="45078" name="Rectangle 23">
                  <a:extLst>
                    <a:ext uri="{FF2B5EF4-FFF2-40B4-BE49-F238E27FC236}">
                      <a16:creationId xmlns:a16="http://schemas.microsoft.com/office/drawing/2014/main" xmlns="" id="{58F7CDD3-31C8-44C6-8B9B-D91CB34186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5079" name="Rectangle 24">
                  <a:extLst>
                    <a:ext uri="{FF2B5EF4-FFF2-40B4-BE49-F238E27FC236}">
                      <a16:creationId xmlns:a16="http://schemas.microsoft.com/office/drawing/2014/main" xmlns="" id="{0AAEE52F-4BEC-4120-BA3F-84BBA57C4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5080" name="Rectangle 25">
                  <a:extLst>
                    <a:ext uri="{FF2B5EF4-FFF2-40B4-BE49-F238E27FC236}">
                      <a16:creationId xmlns:a16="http://schemas.microsoft.com/office/drawing/2014/main" xmlns="" id="{DF2DAB8C-6926-4C4C-BCFF-36126B8CA5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5081" name="Rectangle 26">
                  <a:extLst>
                    <a:ext uri="{FF2B5EF4-FFF2-40B4-BE49-F238E27FC236}">
                      <a16:creationId xmlns:a16="http://schemas.microsoft.com/office/drawing/2014/main" xmlns="" id="{B552FD1A-8B71-40F2-AE0B-10875C813C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5082" name="Rectangle 27">
                  <a:extLst>
                    <a:ext uri="{FF2B5EF4-FFF2-40B4-BE49-F238E27FC236}">
                      <a16:creationId xmlns:a16="http://schemas.microsoft.com/office/drawing/2014/main" xmlns="" id="{C4809516-EBFC-4BC8-B179-85711D7B01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</p:grpSp>
          <p:sp>
            <p:nvSpPr>
              <p:cNvPr id="45077" name="Text Box 28">
                <a:extLst>
                  <a:ext uri="{FF2B5EF4-FFF2-40B4-BE49-F238E27FC236}">
                    <a16:creationId xmlns:a16="http://schemas.microsoft.com/office/drawing/2014/main" xmlns="" id="{2D1479E0-E06E-41C5-A99A-68DDC13790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72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ahoma" panose="020B0604030504040204" pitchFamily="34" charset="0"/>
                    <a:ea typeface="楷体_GB2312" pitchFamily="1" charset="-122"/>
                  </a:rPr>
                  <a:t>模式P：</a:t>
                </a:r>
              </a:p>
            </p:txBody>
          </p:sp>
        </p:grpSp>
        <p:sp>
          <p:nvSpPr>
            <p:cNvPr id="45063" name="Line 29">
              <a:extLst>
                <a:ext uri="{FF2B5EF4-FFF2-40B4-BE49-F238E27FC236}">
                  <a16:creationId xmlns:a16="http://schemas.microsoft.com/office/drawing/2014/main" xmlns="" id="{9D59FF18-8A7A-453E-9009-2C633F3B3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645"/>
              <a:ext cx="0" cy="4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4" name="Line 30">
              <a:extLst>
                <a:ext uri="{FF2B5EF4-FFF2-40B4-BE49-F238E27FC236}">
                  <a16:creationId xmlns:a16="http://schemas.microsoft.com/office/drawing/2014/main" xmlns="" id="{6D29AEA8-0C1E-4CA0-A156-DEDDA4D75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645"/>
              <a:ext cx="0" cy="4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5" name="Line 31">
              <a:extLst>
                <a:ext uri="{FF2B5EF4-FFF2-40B4-BE49-F238E27FC236}">
                  <a16:creationId xmlns:a16="http://schemas.microsoft.com/office/drawing/2014/main" xmlns="" id="{A8081B82-1083-4514-83EE-DCD6EBF33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642"/>
              <a:ext cx="0" cy="4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6" name="Line 32">
              <a:extLst>
                <a:ext uri="{FF2B5EF4-FFF2-40B4-BE49-F238E27FC236}">
                  <a16:creationId xmlns:a16="http://schemas.microsoft.com/office/drawing/2014/main" xmlns="" id="{F66C28FF-ED77-4B18-B344-3035770B6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642"/>
              <a:ext cx="0" cy="4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067" name="组合 33824">
              <a:extLst>
                <a:ext uri="{FF2B5EF4-FFF2-40B4-BE49-F238E27FC236}">
                  <a16:creationId xmlns:a16="http://schemas.microsoft.com/office/drawing/2014/main" xmlns="" id="{28A572C6-E0C7-477B-8E60-8190E6DBA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0"/>
              <a:ext cx="288" cy="1680"/>
              <a:chOff x="0" y="0"/>
              <a:chExt cx="288" cy="1680"/>
            </a:xfrm>
          </p:grpSpPr>
          <p:grpSp>
            <p:nvGrpSpPr>
              <p:cNvPr id="45070" name="组合 33825">
                <a:extLst>
                  <a:ext uri="{FF2B5EF4-FFF2-40B4-BE49-F238E27FC236}">
                    <a16:creationId xmlns:a16="http://schemas.microsoft.com/office/drawing/2014/main" xmlns="" id="{A98D8E98-0229-494D-B39E-4E2D12315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88" cy="384"/>
                <a:chOff x="0" y="0"/>
                <a:chExt cx="288" cy="384"/>
              </a:xfrm>
            </p:grpSpPr>
            <p:sp>
              <p:nvSpPr>
                <p:cNvPr id="45074" name="Line 35">
                  <a:extLst>
                    <a:ext uri="{FF2B5EF4-FFF2-40B4-BE49-F238E27FC236}">
                      <a16:creationId xmlns:a16="http://schemas.microsoft.com/office/drawing/2014/main" xmlns="" id="{45B2FC11-3572-4285-AE88-35C7850C05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19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6699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5" name="Text Box 36">
                  <a:extLst>
                    <a:ext uri="{FF2B5EF4-FFF2-40B4-BE49-F238E27FC236}">
                      <a16:creationId xmlns:a16="http://schemas.microsoft.com/office/drawing/2014/main" xmlns="" id="{3441B6E5-3A93-41D4-AD33-3968A17E43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8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i=7</a:t>
                  </a:r>
                </a:p>
              </p:txBody>
            </p:sp>
          </p:grpSp>
          <p:grpSp>
            <p:nvGrpSpPr>
              <p:cNvPr id="45071" name="组合 33828">
                <a:extLst>
                  <a:ext uri="{FF2B5EF4-FFF2-40B4-BE49-F238E27FC236}">
                    <a16:creationId xmlns:a16="http://schemas.microsoft.com/office/drawing/2014/main" xmlns="" id="{3D8ABE66-AF93-49F7-9730-EF82125B96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384"/>
                <a:chOff x="0" y="0"/>
                <a:chExt cx="288" cy="384"/>
              </a:xfrm>
            </p:grpSpPr>
            <p:sp>
              <p:nvSpPr>
                <p:cNvPr id="45072" name="Text Box 38">
                  <a:extLst>
                    <a:ext uri="{FF2B5EF4-FFF2-40B4-BE49-F238E27FC236}">
                      <a16:creationId xmlns:a16="http://schemas.microsoft.com/office/drawing/2014/main" xmlns="" id="{2B935CCB-1602-44C4-BA32-F190CA9E57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92"/>
                  <a:ext cx="28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j=5</a:t>
                  </a:r>
                </a:p>
              </p:txBody>
            </p:sp>
            <p:sp>
              <p:nvSpPr>
                <p:cNvPr id="45073" name="Line 39">
                  <a:extLst>
                    <a:ext uri="{FF2B5EF4-FFF2-40B4-BE49-F238E27FC236}">
                      <a16:creationId xmlns:a16="http://schemas.microsoft.com/office/drawing/2014/main" xmlns="" id="{823600FC-385C-4D0E-A780-BBC428441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" y="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068" name="Text Box 40">
              <a:extLst>
                <a:ext uri="{FF2B5EF4-FFF2-40B4-BE49-F238E27FC236}">
                  <a16:creationId xmlns:a16="http://schemas.microsoft.com/office/drawing/2014/main" xmlns="" id="{865E2027-107D-4656-BE4B-2D92AF2BB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672"/>
              <a:ext cx="2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4000" b="0">
                  <a:solidFill>
                    <a:schemeClr val="hlink"/>
                  </a:solidFill>
                  <a:latin typeface="Tahoma" panose="020B0604030504040204" pitchFamily="34" charset="0"/>
                </a:rPr>
                <a:t>？</a:t>
              </a:r>
            </a:p>
          </p:txBody>
        </p:sp>
        <p:sp>
          <p:nvSpPr>
            <p:cNvPr id="45069" name="AutoShape 41">
              <a:extLst>
                <a:ext uri="{FF2B5EF4-FFF2-40B4-BE49-F238E27FC236}">
                  <a16:creationId xmlns:a16="http://schemas.microsoft.com/office/drawing/2014/main" xmlns="" id="{015A964D-22B5-4A83-8889-D1CB0B440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248"/>
              <a:ext cx="864" cy="384"/>
            </a:xfrm>
            <a:prstGeom prst="wedgeEllipseCallout">
              <a:avLst>
                <a:gd name="adj1" fmla="val -174306"/>
                <a:gd name="adj2" fmla="val -141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</a:rPr>
                <a:t>不同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CC8F5E01-E0B6-4AA8-8D48-728E44A56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43924F40-A06E-4542-8E82-2E678767D1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grpSp>
        <p:nvGrpSpPr>
          <p:cNvPr id="46083" name="组合 36866">
            <a:extLst>
              <a:ext uri="{FF2B5EF4-FFF2-40B4-BE49-F238E27FC236}">
                <a16:creationId xmlns:a16="http://schemas.microsoft.com/office/drawing/2014/main" xmlns="" id="{78AA6289-3679-41CE-AE86-F453F0CB0A3B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879600"/>
            <a:ext cx="3962400" cy="304800"/>
            <a:chOff x="0" y="0"/>
            <a:chExt cx="2496" cy="192"/>
          </a:xfrm>
        </p:grpSpPr>
        <p:sp>
          <p:nvSpPr>
            <p:cNvPr id="46144" name="Rectangle 4">
              <a:extLst>
                <a:ext uri="{FF2B5EF4-FFF2-40B4-BE49-F238E27FC236}">
                  <a16:creationId xmlns:a16="http://schemas.microsoft.com/office/drawing/2014/main" xmlns="" id="{8A79AD9B-D7A1-4B37-81AE-35C23D20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6145" name="Rectangle 5">
              <a:extLst>
                <a:ext uri="{FF2B5EF4-FFF2-40B4-BE49-F238E27FC236}">
                  <a16:creationId xmlns:a16="http://schemas.microsoft.com/office/drawing/2014/main" xmlns="" id="{9522F7A0-5CD9-4A93-9BEF-E5E80C9C6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6146" name="Rectangle 6">
              <a:extLst>
                <a:ext uri="{FF2B5EF4-FFF2-40B4-BE49-F238E27FC236}">
                  <a16:creationId xmlns:a16="http://schemas.microsoft.com/office/drawing/2014/main" xmlns="" id="{94F6E94D-8FE5-432E-856C-497B08DA8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6147" name="Rectangle 7">
              <a:extLst>
                <a:ext uri="{FF2B5EF4-FFF2-40B4-BE49-F238E27FC236}">
                  <a16:creationId xmlns:a16="http://schemas.microsoft.com/office/drawing/2014/main" xmlns="" id="{9FEAFE50-7118-425B-8595-A45E694EF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6148" name="Rectangle 8">
              <a:extLst>
                <a:ext uri="{FF2B5EF4-FFF2-40B4-BE49-F238E27FC236}">
                  <a16:creationId xmlns:a16="http://schemas.microsoft.com/office/drawing/2014/main" xmlns="" id="{7A278E81-AB9F-4001-98E6-DF166199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6149" name="Rectangle 9">
              <a:extLst>
                <a:ext uri="{FF2B5EF4-FFF2-40B4-BE49-F238E27FC236}">
                  <a16:creationId xmlns:a16="http://schemas.microsoft.com/office/drawing/2014/main" xmlns="" id="{516E6542-A76E-4532-99C6-24FE513DA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6150" name="Rectangle 10">
              <a:extLst>
                <a:ext uri="{FF2B5EF4-FFF2-40B4-BE49-F238E27FC236}">
                  <a16:creationId xmlns:a16="http://schemas.microsoft.com/office/drawing/2014/main" xmlns="" id="{7CB1EA8D-3ACD-44E5-AE84-30551AD25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6151" name="Rectangle 11">
              <a:extLst>
                <a:ext uri="{FF2B5EF4-FFF2-40B4-BE49-F238E27FC236}">
                  <a16:creationId xmlns:a16="http://schemas.microsoft.com/office/drawing/2014/main" xmlns="" id="{AC8BCA27-986D-4702-8818-3915DC669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6152" name="Rectangle 12">
              <a:extLst>
                <a:ext uri="{FF2B5EF4-FFF2-40B4-BE49-F238E27FC236}">
                  <a16:creationId xmlns:a16="http://schemas.microsoft.com/office/drawing/2014/main" xmlns="" id="{B4E7C8C5-49C1-4D20-88D9-2CA9ECFC4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6153" name="Rectangle 13">
              <a:extLst>
                <a:ext uri="{FF2B5EF4-FFF2-40B4-BE49-F238E27FC236}">
                  <a16:creationId xmlns:a16="http://schemas.microsoft.com/office/drawing/2014/main" xmlns="" id="{17944634-090F-4307-9448-F3EBBE9F4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6154" name="Rectangle 14">
              <a:extLst>
                <a:ext uri="{FF2B5EF4-FFF2-40B4-BE49-F238E27FC236}">
                  <a16:creationId xmlns:a16="http://schemas.microsoft.com/office/drawing/2014/main" xmlns="" id="{EFEF293A-71E7-407D-9920-8CF9D32D6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6155" name="Rectangle 15">
              <a:extLst>
                <a:ext uri="{FF2B5EF4-FFF2-40B4-BE49-F238E27FC236}">
                  <a16:creationId xmlns:a16="http://schemas.microsoft.com/office/drawing/2014/main" xmlns="" id="{F2E5FEEC-4817-4FDD-B2F1-7F399D7D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6156" name="Rectangle 16">
              <a:extLst>
                <a:ext uri="{FF2B5EF4-FFF2-40B4-BE49-F238E27FC236}">
                  <a16:creationId xmlns:a16="http://schemas.microsoft.com/office/drawing/2014/main" xmlns="" id="{C0290F2F-1581-4C87-B0A8-F2FDEC2E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46084" name="Text Box 17">
            <a:extLst>
              <a:ext uri="{FF2B5EF4-FFF2-40B4-BE49-F238E27FC236}">
                <a16:creationId xmlns:a16="http://schemas.microsoft.com/office/drawing/2014/main" xmlns="" id="{A8EEDED8-4B51-4576-AF41-BE9E00577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03400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ahoma" panose="020B0604030504040204" pitchFamily="34" charset="0"/>
                <a:ea typeface="楷体_GB2312" pitchFamily="1" charset="-122"/>
              </a:rPr>
              <a:t>主串：</a:t>
            </a:r>
          </a:p>
        </p:txBody>
      </p:sp>
      <p:grpSp>
        <p:nvGrpSpPr>
          <p:cNvPr id="46085" name="组合 36881">
            <a:extLst>
              <a:ext uri="{FF2B5EF4-FFF2-40B4-BE49-F238E27FC236}">
                <a16:creationId xmlns:a16="http://schemas.microsoft.com/office/drawing/2014/main" xmlns="" id="{D31BEDA2-0947-4810-9A15-6D5920F296A9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400300"/>
            <a:ext cx="1524000" cy="304800"/>
            <a:chOff x="0" y="0"/>
            <a:chExt cx="960" cy="192"/>
          </a:xfrm>
        </p:grpSpPr>
        <p:sp>
          <p:nvSpPr>
            <p:cNvPr id="46139" name="Rectangle 19">
              <a:extLst>
                <a:ext uri="{FF2B5EF4-FFF2-40B4-BE49-F238E27FC236}">
                  <a16:creationId xmlns:a16="http://schemas.microsoft.com/office/drawing/2014/main" xmlns="" id="{B02BB9E2-E646-4DA4-B53F-4D8B7DFA6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6140" name="Rectangle 20">
              <a:extLst>
                <a:ext uri="{FF2B5EF4-FFF2-40B4-BE49-F238E27FC236}">
                  <a16:creationId xmlns:a16="http://schemas.microsoft.com/office/drawing/2014/main" xmlns="" id="{2BC84F82-A719-4630-9B4D-57A7BE7E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6141" name="Rectangle 21">
              <a:extLst>
                <a:ext uri="{FF2B5EF4-FFF2-40B4-BE49-F238E27FC236}">
                  <a16:creationId xmlns:a16="http://schemas.microsoft.com/office/drawing/2014/main" xmlns="" id="{B28B687F-09A3-4162-B55F-A531135B4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6142" name="Rectangle 22">
              <a:extLst>
                <a:ext uri="{FF2B5EF4-FFF2-40B4-BE49-F238E27FC236}">
                  <a16:creationId xmlns:a16="http://schemas.microsoft.com/office/drawing/2014/main" xmlns="" id="{149F7EC9-1CA7-4638-9D78-09F683896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6143" name="Rectangle 23">
              <a:extLst>
                <a:ext uri="{FF2B5EF4-FFF2-40B4-BE49-F238E27FC236}">
                  <a16:creationId xmlns:a16="http://schemas.microsoft.com/office/drawing/2014/main" xmlns="" id="{1D19AE48-9DB6-4073-8F0F-0D8FF4CD9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46086" name="Text Box 24">
            <a:extLst>
              <a:ext uri="{FF2B5EF4-FFF2-40B4-BE49-F238E27FC236}">
                <a16:creationId xmlns:a16="http://schemas.microsoft.com/office/drawing/2014/main" xmlns="" id="{51825C43-9636-4124-8F7E-D38006BD0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241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ahoma" panose="020B0604030504040204" pitchFamily="34" charset="0"/>
                <a:ea typeface="楷体_GB2312" pitchFamily="1" charset="-122"/>
              </a:rPr>
              <a:t>模式：</a:t>
            </a:r>
          </a:p>
        </p:txBody>
      </p:sp>
      <p:sp>
        <p:nvSpPr>
          <p:cNvPr id="46087" name="Rectangle 25">
            <a:extLst>
              <a:ext uri="{FF2B5EF4-FFF2-40B4-BE49-F238E27FC236}">
                <a16:creationId xmlns:a16="http://schemas.microsoft.com/office/drawing/2014/main" xmlns="" id="{F5305A40-3A5E-4A70-80FE-52258873BC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955675"/>
            <a:ext cx="8458200" cy="673100"/>
          </a:xfrm>
        </p:spPr>
        <p:txBody>
          <a:bodyPr/>
          <a:lstStyle/>
          <a:p>
            <a:pPr eaLnBrk="1" hangingPunct="1"/>
            <a:r>
              <a:rPr lang="zh-CN" altLang="en-US"/>
              <a:t>朴素的模式匹配过程</a:t>
            </a:r>
          </a:p>
        </p:txBody>
      </p:sp>
      <p:grpSp>
        <p:nvGrpSpPr>
          <p:cNvPr id="46088" name="组合 36889">
            <a:extLst>
              <a:ext uri="{FF2B5EF4-FFF2-40B4-BE49-F238E27FC236}">
                <a16:creationId xmlns:a16="http://schemas.microsoft.com/office/drawing/2014/main" xmlns="" id="{98D91670-26FE-4E1C-ACF1-2C322ECA7E8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997200"/>
            <a:ext cx="3179762" cy="457200"/>
            <a:chOff x="0" y="0"/>
            <a:chExt cx="2003" cy="288"/>
          </a:xfrm>
        </p:grpSpPr>
        <p:grpSp>
          <p:nvGrpSpPr>
            <p:cNvPr id="46132" name="组合 36890">
              <a:extLst>
                <a:ext uri="{FF2B5EF4-FFF2-40B4-BE49-F238E27FC236}">
                  <a16:creationId xmlns:a16="http://schemas.microsoft.com/office/drawing/2014/main" xmlns="" id="{0234C07B-2A70-4AD1-B8E3-D14EA0BE5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" y="45"/>
              <a:ext cx="960" cy="192"/>
              <a:chOff x="0" y="0"/>
              <a:chExt cx="960" cy="192"/>
            </a:xfrm>
          </p:grpSpPr>
          <p:sp>
            <p:nvSpPr>
              <p:cNvPr id="46134" name="Rectangle 28">
                <a:extLst>
                  <a:ext uri="{FF2B5EF4-FFF2-40B4-BE49-F238E27FC236}">
                    <a16:creationId xmlns:a16="http://schemas.microsoft.com/office/drawing/2014/main" xmlns="" id="{6515B2F4-0EBA-48AD-9BC1-7FE24EF85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35" name="Rectangle 29">
                <a:extLst>
                  <a:ext uri="{FF2B5EF4-FFF2-40B4-BE49-F238E27FC236}">
                    <a16:creationId xmlns:a16="http://schemas.microsoft.com/office/drawing/2014/main" xmlns="" id="{34B1F5FB-AF6E-46B3-9B0C-C54612874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6136" name="Rectangle 30">
                <a:extLst>
                  <a:ext uri="{FF2B5EF4-FFF2-40B4-BE49-F238E27FC236}">
                    <a16:creationId xmlns:a16="http://schemas.microsoft.com/office/drawing/2014/main" xmlns="" id="{3DCAC4D7-8372-45EF-A9FF-27733A5AF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6137" name="Rectangle 31">
                <a:extLst>
                  <a:ext uri="{FF2B5EF4-FFF2-40B4-BE49-F238E27FC236}">
                    <a16:creationId xmlns:a16="http://schemas.microsoft.com/office/drawing/2014/main" xmlns="" id="{1C0156C8-8B02-4A98-93C8-B436EAFC2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rgbClr val="EAEAEA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38" name="Rectangle 32">
                <a:extLst>
                  <a:ext uri="{FF2B5EF4-FFF2-40B4-BE49-F238E27FC236}">
                    <a16:creationId xmlns:a16="http://schemas.microsoft.com/office/drawing/2014/main" xmlns="" id="{994B9F81-635D-4F00-961D-1753D7116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rgbClr val="EAEAEA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46133" name="Text Box 33">
              <a:extLst>
                <a:ext uri="{FF2B5EF4-FFF2-40B4-BE49-F238E27FC236}">
                  <a16:creationId xmlns:a16="http://schemas.microsoft.com/office/drawing/2014/main" xmlns="" id="{53FF41B6-BBC8-4E69-90E6-16999AC46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0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bg1"/>
                  </a:solidFill>
                  <a:latin typeface="Tahoma" panose="020B0604030504040204" pitchFamily="34" charset="0"/>
                  <a:ea typeface="楷体_GB2312" pitchFamily="1" charset="-122"/>
                </a:rPr>
                <a:t>第一趟</a:t>
              </a:r>
            </a:p>
          </p:txBody>
        </p:sp>
      </p:grpSp>
      <p:grpSp>
        <p:nvGrpSpPr>
          <p:cNvPr id="46089" name="组合 36897">
            <a:extLst>
              <a:ext uri="{FF2B5EF4-FFF2-40B4-BE49-F238E27FC236}">
                <a16:creationId xmlns:a16="http://schemas.microsoft.com/office/drawing/2014/main" xmlns="" id="{D9726E7F-31AA-46A3-B5F4-E721FB3D4DD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548063"/>
            <a:ext cx="3529012" cy="457200"/>
            <a:chOff x="0" y="0"/>
            <a:chExt cx="2223" cy="288"/>
          </a:xfrm>
        </p:grpSpPr>
        <p:grpSp>
          <p:nvGrpSpPr>
            <p:cNvPr id="46125" name="组合 36898">
              <a:extLst>
                <a:ext uri="{FF2B5EF4-FFF2-40B4-BE49-F238E27FC236}">
                  <a16:creationId xmlns:a16="http://schemas.microsoft.com/office/drawing/2014/main" xmlns="" id="{CE926E46-CD82-412B-A8F1-348959A2E4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3" y="50"/>
              <a:ext cx="960" cy="192"/>
              <a:chOff x="0" y="0"/>
              <a:chExt cx="960" cy="192"/>
            </a:xfrm>
          </p:grpSpPr>
          <p:sp>
            <p:nvSpPr>
              <p:cNvPr id="46127" name="Rectangle 36">
                <a:extLst>
                  <a:ext uri="{FF2B5EF4-FFF2-40B4-BE49-F238E27FC236}">
                    <a16:creationId xmlns:a16="http://schemas.microsoft.com/office/drawing/2014/main" xmlns="" id="{73AF11C0-8413-4ED3-952F-0EECC3D2E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28" name="Rectangle 37">
                <a:extLst>
                  <a:ext uri="{FF2B5EF4-FFF2-40B4-BE49-F238E27FC236}">
                    <a16:creationId xmlns:a16="http://schemas.microsoft.com/office/drawing/2014/main" xmlns="" id="{09DC2872-AAC1-49F0-A53B-2841C3166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rgbClr val="EAEAEA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6129" name="Rectangle 38">
                <a:extLst>
                  <a:ext uri="{FF2B5EF4-FFF2-40B4-BE49-F238E27FC236}">
                    <a16:creationId xmlns:a16="http://schemas.microsoft.com/office/drawing/2014/main" xmlns="" id="{C264FBE8-07B7-4CEF-A202-F73056790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rgbClr val="EAEAEA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6130" name="Rectangle 39">
                <a:extLst>
                  <a:ext uri="{FF2B5EF4-FFF2-40B4-BE49-F238E27FC236}">
                    <a16:creationId xmlns:a16="http://schemas.microsoft.com/office/drawing/2014/main" xmlns="" id="{E24F7BAD-E7FA-481F-A5DA-5B6E80C18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rgbClr val="EAEAEA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31" name="Rectangle 40">
                <a:extLst>
                  <a:ext uri="{FF2B5EF4-FFF2-40B4-BE49-F238E27FC236}">
                    <a16:creationId xmlns:a16="http://schemas.microsoft.com/office/drawing/2014/main" xmlns="" id="{ABA865B1-6089-430F-AA5D-33A04A7AB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rgbClr val="EAEAEA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46126" name="Text Box 41">
              <a:extLst>
                <a:ext uri="{FF2B5EF4-FFF2-40B4-BE49-F238E27FC236}">
                  <a16:creationId xmlns:a16="http://schemas.microsoft.com/office/drawing/2014/main" xmlns="" id="{B958C8DD-9F2E-43E1-9D79-C58C23366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0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bg1"/>
                  </a:solidFill>
                  <a:latin typeface="Tahoma" panose="020B0604030504040204" pitchFamily="34" charset="0"/>
                  <a:ea typeface="楷体_GB2312" pitchFamily="1" charset="-122"/>
                </a:rPr>
                <a:t>第二趟</a:t>
              </a:r>
            </a:p>
          </p:txBody>
        </p:sp>
      </p:grpSp>
      <p:grpSp>
        <p:nvGrpSpPr>
          <p:cNvPr id="46090" name="组合 36905">
            <a:extLst>
              <a:ext uri="{FF2B5EF4-FFF2-40B4-BE49-F238E27FC236}">
                <a16:creationId xmlns:a16="http://schemas.microsoft.com/office/drawing/2014/main" xmlns="" id="{65BBF9D4-3C1B-497A-BAC6-3849D973B9B7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124325"/>
            <a:ext cx="3829050" cy="457200"/>
            <a:chOff x="0" y="0"/>
            <a:chExt cx="2412" cy="288"/>
          </a:xfrm>
        </p:grpSpPr>
        <p:grpSp>
          <p:nvGrpSpPr>
            <p:cNvPr id="46118" name="组合 36906">
              <a:extLst>
                <a:ext uri="{FF2B5EF4-FFF2-40B4-BE49-F238E27FC236}">
                  <a16:creationId xmlns:a16="http://schemas.microsoft.com/office/drawing/2014/main" xmlns="" id="{3E61DD41-5391-4AEE-9DA8-5BAAA4D5E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2" y="50"/>
              <a:ext cx="960" cy="192"/>
              <a:chOff x="0" y="0"/>
              <a:chExt cx="960" cy="192"/>
            </a:xfrm>
          </p:grpSpPr>
          <p:sp>
            <p:nvSpPr>
              <p:cNvPr id="46120" name="Rectangle 44">
                <a:extLst>
                  <a:ext uri="{FF2B5EF4-FFF2-40B4-BE49-F238E27FC236}">
                    <a16:creationId xmlns:a16="http://schemas.microsoft.com/office/drawing/2014/main" xmlns="" id="{8D7AA527-EDC9-4B8F-8B7D-6820CD44D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21" name="Rectangle 45">
                <a:extLst>
                  <a:ext uri="{FF2B5EF4-FFF2-40B4-BE49-F238E27FC236}">
                    <a16:creationId xmlns:a16="http://schemas.microsoft.com/office/drawing/2014/main" xmlns="" id="{8662EC20-1121-4CAC-AE49-B345F86B0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6122" name="Rectangle 46">
                <a:extLst>
                  <a:ext uri="{FF2B5EF4-FFF2-40B4-BE49-F238E27FC236}">
                    <a16:creationId xmlns:a16="http://schemas.microsoft.com/office/drawing/2014/main" xmlns="" id="{0247094D-549D-49DA-AC9D-742A9B993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6123" name="Rectangle 47">
                <a:extLst>
                  <a:ext uri="{FF2B5EF4-FFF2-40B4-BE49-F238E27FC236}">
                    <a16:creationId xmlns:a16="http://schemas.microsoft.com/office/drawing/2014/main" xmlns="" id="{514E6244-BCF2-4B69-95DB-F5DFB9602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24" name="Rectangle 48">
                <a:extLst>
                  <a:ext uri="{FF2B5EF4-FFF2-40B4-BE49-F238E27FC236}">
                    <a16:creationId xmlns:a16="http://schemas.microsoft.com/office/drawing/2014/main" xmlns="" id="{FBC6F167-EA54-4B49-B3BA-4E9D91C75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46119" name="Text Box 49">
              <a:extLst>
                <a:ext uri="{FF2B5EF4-FFF2-40B4-BE49-F238E27FC236}">
                  <a16:creationId xmlns:a16="http://schemas.microsoft.com/office/drawing/2014/main" xmlns="" id="{806C75BF-09A8-4788-9EA7-101CE9BF6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0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bg1"/>
                  </a:solidFill>
                  <a:latin typeface="Tahoma" panose="020B0604030504040204" pitchFamily="34" charset="0"/>
                  <a:ea typeface="楷体_GB2312" pitchFamily="1" charset="-122"/>
                </a:rPr>
                <a:t>第三趟</a:t>
              </a:r>
            </a:p>
          </p:txBody>
        </p:sp>
      </p:grpSp>
      <p:grpSp>
        <p:nvGrpSpPr>
          <p:cNvPr id="46091" name="组合 36913">
            <a:extLst>
              <a:ext uri="{FF2B5EF4-FFF2-40B4-BE49-F238E27FC236}">
                <a16:creationId xmlns:a16="http://schemas.microsoft.com/office/drawing/2014/main" xmlns="" id="{D767F965-6D5F-4FAE-A2D5-61573E586C3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700588"/>
            <a:ext cx="4176712" cy="457200"/>
            <a:chOff x="0" y="0"/>
            <a:chExt cx="2631" cy="288"/>
          </a:xfrm>
        </p:grpSpPr>
        <p:grpSp>
          <p:nvGrpSpPr>
            <p:cNvPr id="46111" name="组合 36914">
              <a:extLst>
                <a:ext uri="{FF2B5EF4-FFF2-40B4-BE49-F238E27FC236}">
                  <a16:creationId xmlns:a16="http://schemas.microsoft.com/office/drawing/2014/main" xmlns="" id="{74285EFD-9653-4D1B-BF80-FFB0C54AF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1" y="5"/>
              <a:ext cx="960" cy="192"/>
              <a:chOff x="0" y="0"/>
              <a:chExt cx="960" cy="192"/>
            </a:xfrm>
          </p:grpSpPr>
          <p:sp>
            <p:nvSpPr>
              <p:cNvPr id="46113" name="Rectangle 52">
                <a:extLst>
                  <a:ext uri="{FF2B5EF4-FFF2-40B4-BE49-F238E27FC236}">
                    <a16:creationId xmlns:a16="http://schemas.microsoft.com/office/drawing/2014/main" xmlns="" id="{D6450FC5-8C11-42B5-8A9B-6FB609297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14" name="Rectangle 53">
                <a:extLst>
                  <a:ext uri="{FF2B5EF4-FFF2-40B4-BE49-F238E27FC236}">
                    <a16:creationId xmlns:a16="http://schemas.microsoft.com/office/drawing/2014/main" xmlns="" id="{6F2C9BC2-6EDA-4EA2-BDA0-42C6EA18C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6115" name="Rectangle 54">
                <a:extLst>
                  <a:ext uri="{FF2B5EF4-FFF2-40B4-BE49-F238E27FC236}">
                    <a16:creationId xmlns:a16="http://schemas.microsoft.com/office/drawing/2014/main" xmlns="" id="{E0820801-BF68-4A35-945F-62135BA41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6116" name="Rectangle 55">
                <a:extLst>
                  <a:ext uri="{FF2B5EF4-FFF2-40B4-BE49-F238E27FC236}">
                    <a16:creationId xmlns:a16="http://schemas.microsoft.com/office/drawing/2014/main" xmlns="" id="{724A6CFC-E5C1-4EE7-9016-7C88E523C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17" name="Rectangle 56">
                <a:extLst>
                  <a:ext uri="{FF2B5EF4-FFF2-40B4-BE49-F238E27FC236}">
                    <a16:creationId xmlns:a16="http://schemas.microsoft.com/office/drawing/2014/main" xmlns="" id="{5940D6E9-693D-47D5-BA77-6BC3192F2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46112" name="Text Box 57">
              <a:extLst>
                <a:ext uri="{FF2B5EF4-FFF2-40B4-BE49-F238E27FC236}">
                  <a16:creationId xmlns:a16="http://schemas.microsoft.com/office/drawing/2014/main" xmlns="" id="{F5F2572E-895C-49AA-A75E-D039A885A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0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bg1"/>
                  </a:solidFill>
                  <a:latin typeface="Tahoma" panose="020B0604030504040204" pitchFamily="34" charset="0"/>
                  <a:ea typeface="楷体_GB2312" pitchFamily="1" charset="-122"/>
                </a:rPr>
                <a:t>第四趟</a:t>
              </a:r>
            </a:p>
          </p:txBody>
        </p:sp>
      </p:grpSp>
      <p:grpSp>
        <p:nvGrpSpPr>
          <p:cNvPr id="46092" name="组合 36921">
            <a:extLst>
              <a:ext uri="{FF2B5EF4-FFF2-40B4-BE49-F238E27FC236}">
                <a16:creationId xmlns:a16="http://schemas.microsoft.com/office/drawing/2014/main" xmlns="" id="{4EAA94FC-562F-43ED-BE85-23980D1C0557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203825"/>
            <a:ext cx="4476750" cy="457200"/>
            <a:chOff x="0" y="0"/>
            <a:chExt cx="2820" cy="288"/>
          </a:xfrm>
        </p:grpSpPr>
        <p:grpSp>
          <p:nvGrpSpPr>
            <p:cNvPr id="46104" name="组合 36922">
              <a:extLst>
                <a:ext uri="{FF2B5EF4-FFF2-40B4-BE49-F238E27FC236}">
                  <a16:creationId xmlns:a16="http://schemas.microsoft.com/office/drawing/2014/main" xmlns="" id="{5D9A90C6-7D4E-472C-B75A-F8E1B85C7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0" y="50"/>
              <a:ext cx="960" cy="192"/>
              <a:chOff x="0" y="0"/>
              <a:chExt cx="960" cy="192"/>
            </a:xfrm>
          </p:grpSpPr>
          <p:sp>
            <p:nvSpPr>
              <p:cNvPr id="46106" name="Rectangle 60">
                <a:extLst>
                  <a:ext uri="{FF2B5EF4-FFF2-40B4-BE49-F238E27FC236}">
                    <a16:creationId xmlns:a16="http://schemas.microsoft.com/office/drawing/2014/main" xmlns="" id="{BD139B08-B3FB-46AB-8A82-5C711F9D8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07" name="Rectangle 61">
                <a:extLst>
                  <a:ext uri="{FF2B5EF4-FFF2-40B4-BE49-F238E27FC236}">
                    <a16:creationId xmlns:a16="http://schemas.microsoft.com/office/drawing/2014/main" xmlns="" id="{3BF6B74C-6C28-461D-8470-DA261E76B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6108" name="Rectangle 62">
                <a:extLst>
                  <a:ext uri="{FF2B5EF4-FFF2-40B4-BE49-F238E27FC236}">
                    <a16:creationId xmlns:a16="http://schemas.microsoft.com/office/drawing/2014/main" xmlns="" id="{A588D9EB-F962-4D36-A045-F3CB1D80E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6109" name="Rectangle 63">
                <a:extLst>
                  <a:ext uri="{FF2B5EF4-FFF2-40B4-BE49-F238E27FC236}">
                    <a16:creationId xmlns:a16="http://schemas.microsoft.com/office/drawing/2014/main" xmlns="" id="{D54D5F34-2443-4894-B22C-05BCCF57A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10" name="Rectangle 64">
                <a:extLst>
                  <a:ext uri="{FF2B5EF4-FFF2-40B4-BE49-F238E27FC236}">
                    <a16:creationId xmlns:a16="http://schemas.microsoft.com/office/drawing/2014/main" xmlns="" id="{07D86002-161F-4962-A2D6-226D90A4F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46105" name="Text Box 65">
              <a:extLst>
                <a:ext uri="{FF2B5EF4-FFF2-40B4-BE49-F238E27FC236}">
                  <a16:creationId xmlns:a16="http://schemas.microsoft.com/office/drawing/2014/main" xmlns="" id="{86E7E56E-A07C-4D1F-B68C-0ABA6D1A3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0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bg1"/>
                  </a:solidFill>
                  <a:latin typeface="Tahoma" panose="020B0604030504040204" pitchFamily="34" charset="0"/>
                  <a:ea typeface="楷体_GB2312" pitchFamily="1" charset="-122"/>
                </a:rPr>
                <a:t>第五趟</a:t>
              </a:r>
            </a:p>
          </p:txBody>
        </p:sp>
      </p:grpSp>
      <p:grpSp>
        <p:nvGrpSpPr>
          <p:cNvPr id="46093" name="组合 36929">
            <a:extLst>
              <a:ext uri="{FF2B5EF4-FFF2-40B4-BE49-F238E27FC236}">
                <a16:creationId xmlns:a16="http://schemas.microsoft.com/office/drawing/2014/main" xmlns="" id="{A8A6C0CE-7854-4E45-8445-26111224F24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780088"/>
            <a:ext cx="4764087" cy="457200"/>
            <a:chOff x="0" y="0"/>
            <a:chExt cx="3001" cy="288"/>
          </a:xfrm>
        </p:grpSpPr>
        <p:grpSp>
          <p:nvGrpSpPr>
            <p:cNvPr id="46097" name="组合 36930">
              <a:extLst>
                <a:ext uri="{FF2B5EF4-FFF2-40B4-BE49-F238E27FC236}">
                  <a16:creationId xmlns:a16="http://schemas.microsoft.com/office/drawing/2014/main" xmlns="" id="{3D223548-3EA4-46E1-828A-D001704158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1" y="5"/>
              <a:ext cx="960" cy="192"/>
              <a:chOff x="0" y="0"/>
              <a:chExt cx="960" cy="192"/>
            </a:xfrm>
          </p:grpSpPr>
          <p:sp>
            <p:nvSpPr>
              <p:cNvPr id="46099" name="Rectangle 68">
                <a:extLst>
                  <a:ext uri="{FF2B5EF4-FFF2-40B4-BE49-F238E27FC236}">
                    <a16:creationId xmlns:a16="http://schemas.microsoft.com/office/drawing/2014/main" xmlns="" id="{255DF86E-FA87-49FD-B4D8-F1812D62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00" name="Rectangle 69">
                <a:extLst>
                  <a:ext uri="{FF2B5EF4-FFF2-40B4-BE49-F238E27FC236}">
                    <a16:creationId xmlns:a16="http://schemas.microsoft.com/office/drawing/2014/main" xmlns="" id="{C49EEF5E-40E9-497D-99AF-574163696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6101" name="Rectangle 70">
                <a:extLst>
                  <a:ext uri="{FF2B5EF4-FFF2-40B4-BE49-F238E27FC236}">
                    <a16:creationId xmlns:a16="http://schemas.microsoft.com/office/drawing/2014/main" xmlns="" id="{084A506E-DC7C-4EB6-BDA9-E29F3D422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6102" name="Rectangle 71">
                <a:extLst>
                  <a:ext uri="{FF2B5EF4-FFF2-40B4-BE49-F238E27FC236}">
                    <a16:creationId xmlns:a16="http://schemas.microsoft.com/office/drawing/2014/main" xmlns="" id="{959EC022-22AF-4551-AC4D-61ED4BF3C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103" name="Rectangle 72">
                <a:extLst>
                  <a:ext uri="{FF2B5EF4-FFF2-40B4-BE49-F238E27FC236}">
                    <a16:creationId xmlns:a16="http://schemas.microsoft.com/office/drawing/2014/main" xmlns="" id="{C88E2FD7-DABB-4422-BA52-9E2038079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46098" name="Text Box 73">
              <a:extLst>
                <a:ext uri="{FF2B5EF4-FFF2-40B4-BE49-F238E27FC236}">
                  <a16:creationId xmlns:a16="http://schemas.microsoft.com/office/drawing/2014/main" xmlns="" id="{4BE8E55A-C884-4A70-8A8C-8A79D6266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180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bg1"/>
                  </a:solidFill>
                  <a:latin typeface="Tahoma" panose="020B0604030504040204" pitchFamily="34" charset="0"/>
                  <a:ea typeface="楷体_GB2312" pitchFamily="1" charset="-122"/>
                </a:rPr>
                <a:t>第六趟</a:t>
              </a:r>
            </a:p>
          </p:txBody>
        </p:sp>
      </p:grpSp>
      <p:sp>
        <p:nvSpPr>
          <p:cNvPr id="46094" name="Line 74">
            <a:extLst>
              <a:ext uri="{FF2B5EF4-FFF2-40B4-BE49-F238E27FC236}">
                <a16:creationId xmlns:a16="http://schemas.microsoft.com/office/drawing/2014/main" xmlns="" id="{4CF8FEAA-1A8E-434D-B8BF-1CFEFC2D8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1844675"/>
            <a:ext cx="0" cy="424815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75">
            <a:extLst>
              <a:ext uri="{FF2B5EF4-FFF2-40B4-BE49-F238E27FC236}">
                <a16:creationId xmlns:a16="http://schemas.microsoft.com/office/drawing/2014/main" xmlns="" id="{E5F59CE9-2637-4C93-873B-82B399B8D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975" y="1844675"/>
            <a:ext cx="0" cy="424815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Text Box 31">
            <a:extLst>
              <a:ext uri="{FF2B5EF4-FFF2-40B4-BE49-F238E27FC236}">
                <a16:creationId xmlns:a16="http://schemas.microsoft.com/office/drawing/2014/main" xmlns="" id="{3286EAE6-FA4A-4A2E-BF88-CD4B55A73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468438"/>
            <a:ext cx="3889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i = 1  2  3  4  5  6  7  8  9  10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4E89020-D80B-4EDC-A745-DC3B89554C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3EEF27A7-4CD8-4215-8BAE-4E3F882B6F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79D2B15F-CD3F-4B32-8178-0FC9281041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659812" cy="34464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500">
                <a:latin typeface="宋体" panose="02010600030101010101" pitchFamily="2" charset="-122"/>
              </a:rPr>
              <a:t>朴素的串匹配算法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hlink"/>
                </a:solidFill>
                <a:cs typeface="Times New Roman" panose="02020603050405020304" pitchFamily="18" charset="0"/>
              </a:rPr>
              <a:t>① </a:t>
            </a:r>
            <a:r>
              <a:rPr lang="zh-CN" altLang="en-US"/>
              <a:t>主串的S</a:t>
            </a:r>
            <a:r>
              <a:rPr lang="zh-CN" altLang="en-US" baseline="-25000"/>
              <a:t>i</a:t>
            </a:r>
            <a:r>
              <a:rPr lang="zh-CN" altLang="en-US"/>
              <a:t>与模式串的P</a:t>
            </a:r>
            <a:r>
              <a:rPr lang="zh-CN" altLang="en-US" baseline="-25000">
                <a:sym typeface="Arial" panose="020B0604020202020204" pitchFamily="34" charset="0"/>
              </a:rPr>
              <a:t>j</a:t>
            </a:r>
            <a:r>
              <a:rPr lang="zh-CN" altLang="en-US"/>
              <a:t>不同时， 如何处理？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FFFF"/>
                </a:solidFill>
              </a:rPr>
              <a:t>令主串的i回退到本趟的起始位置（即i-j+1），加1得到下一趟匹配的起始位置（即i ← i-j+1+1），而模式串则重新从第一个字符（j←1）开始，然后继续匹配过程。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FFFF"/>
                </a:solidFill>
              </a:rPr>
              <a:t> i的回退（即i ← i-j+1+1 ）称为回溯。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folHlink"/>
                </a:solidFill>
              </a:rPr>
              <a:t>② 匹配成功的标志？</a:t>
            </a:r>
          </a:p>
        </p:txBody>
      </p:sp>
      <p:grpSp>
        <p:nvGrpSpPr>
          <p:cNvPr id="47108" name="组合 34819">
            <a:extLst>
              <a:ext uri="{FF2B5EF4-FFF2-40B4-BE49-F238E27FC236}">
                <a16:creationId xmlns:a16="http://schemas.microsoft.com/office/drawing/2014/main" xmlns="" id="{59D29802-D0F2-4F84-872E-BF81316F5410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3976688"/>
            <a:ext cx="5945187" cy="2332037"/>
            <a:chOff x="0" y="0"/>
            <a:chExt cx="4128" cy="1713"/>
          </a:xfrm>
        </p:grpSpPr>
        <p:grpSp>
          <p:nvGrpSpPr>
            <p:cNvPr id="47110" name="组合 34820">
              <a:extLst>
                <a:ext uri="{FF2B5EF4-FFF2-40B4-BE49-F238E27FC236}">
                  <a16:creationId xmlns:a16="http://schemas.microsoft.com/office/drawing/2014/main" xmlns="" id="{9A84701F-1264-4092-98EF-AF4849D9A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84"/>
              <a:ext cx="3456" cy="604"/>
              <a:chOff x="0" y="0"/>
              <a:chExt cx="3456" cy="604"/>
            </a:xfrm>
          </p:grpSpPr>
          <p:grpSp>
            <p:nvGrpSpPr>
              <p:cNvPr id="47132" name="组合 34821">
                <a:extLst>
                  <a:ext uri="{FF2B5EF4-FFF2-40B4-BE49-F238E27FC236}">
                    <a16:creationId xmlns:a16="http://schemas.microsoft.com/office/drawing/2014/main" xmlns="" id="{BE750A04-6279-4F5B-AF2C-607C0F458B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8"/>
                <a:ext cx="2496" cy="192"/>
                <a:chOff x="0" y="0"/>
                <a:chExt cx="2496" cy="192"/>
              </a:xfrm>
            </p:grpSpPr>
            <p:sp>
              <p:nvSpPr>
                <p:cNvPr id="47134" name="Rectangle 7">
                  <a:extLst>
                    <a:ext uri="{FF2B5EF4-FFF2-40B4-BE49-F238E27FC236}">
                      <a16:creationId xmlns:a16="http://schemas.microsoft.com/office/drawing/2014/main" xmlns="" id="{7E5BB68E-0D73-4A37-A2C9-E389256F62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7135" name="Rectangle 8">
                  <a:extLst>
                    <a:ext uri="{FF2B5EF4-FFF2-40B4-BE49-F238E27FC236}">
                      <a16:creationId xmlns:a16="http://schemas.microsoft.com/office/drawing/2014/main" xmlns="" id="{F62E762B-91F0-4294-8CA8-574F56E97A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7136" name="Rectangle 9">
                  <a:extLst>
                    <a:ext uri="{FF2B5EF4-FFF2-40B4-BE49-F238E27FC236}">
                      <a16:creationId xmlns:a16="http://schemas.microsoft.com/office/drawing/2014/main" xmlns="" id="{8C77A22F-3621-41DD-93F4-9972F7456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7137" name="Rectangle 10">
                  <a:extLst>
                    <a:ext uri="{FF2B5EF4-FFF2-40B4-BE49-F238E27FC236}">
                      <a16:creationId xmlns:a16="http://schemas.microsoft.com/office/drawing/2014/main" xmlns="" id="{8431D714-C478-4609-A1E5-6DC9A90BC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7138" name="Rectangle 11">
                  <a:extLst>
                    <a:ext uri="{FF2B5EF4-FFF2-40B4-BE49-F238E27FC236}">
                      <a16:creationId xmlns:a16="http://schemas.microsoft.com/office/drawing/2014/main" xmlns="" id="{564BE604-05C6-46D3-AFB1-A1EF649AC5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7139" name="Rectangle 12">
                  <a:extLst>
                    <a:ext uri="{FF2B5EF4-FFF2-40B4-BE49-F238E27FC236}">
                      <a16:creationId xmlns:a16="http://schemas.microsoft.com/office/drawing/2014/main" xmlns="" id="{0C6D95B1-208C-4CF2-9824-6D0AA4346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7140" name="Rectangle 13">
                  <a:extLst>
                    <a:ext uri="{FF2B5EF4-FFF2-40B4-BE49-F238E27FC236}">
                      <a16:creationId xmlns:a16="http://schemas.microsoft.com/office/drawing/2014/main" xmlns="" id="{7428F850-12E3-40AA-B4FA-76F1D4CF2C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7141" name="Rectangle 14">
                  <a:extLst>
                    <a:ext uri="{FF2B5EF4-FFF2-40B4-BE49-F238E27FC236}">
                      <a16:creationId xmlns:a16="http://schemas.microsoft.com/office/drawing/2014/main" xmlns="" id="{3B33074E-5B3B-47F9-961B-32D8DC3B15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7142" name="Rectangle 15">
                  <a:extLst>
                    <a:ext uri="{FF2B5EF4-FFF2-40B4-BE49-F238E27FC236}">
                      <a16:creationId xmlns:a16="http://schemas.microsoft.com/office/drawing/2014/main" xmlns="" id="{172ABE79-CBB6-43D6-95C6-56EBB6BDF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7143" name="Rectangle 16">
                  <a:extLst>
                    <a:ext uri="{FF2B5EF4-FFF2-40B4-BE49-F238E27FC236}">
                      <a16:creationId xmlns:a16="http://schemas.microsoft.com/office/drawing/2014/main" xmlns="" id="{B9E62690-63E0-4B29-9EEB-CFE9AF45F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7144" name="Rectangle 17">
                  <a:extLst>
                    <a:ext uri="{FF2B5EF4-FFF2-40B4-BE49-F238E27FC236}">
                      <a16:creationId xmlns:a16="http://schemas.microsoft.com/office/drawing/2014/main" xmlns="" id="{78746EC5-0D1E-4AC7-B23F-2550D516C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7145" name="Rectangle 18">
                  <a:extLst>
                    <a:ext uri="{FF2B5EF4-FFF2-40B4-BE49-F238E27FC236}">
                      <a16:creationId xmlns:a16="http://schemas.microsoft.com/office/drawing/2014/main" xmlns="" id="{6B677667-787C-4335-9290-F76AAB3597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7146" name="Rectangle 19">
                  <a:extLst>
                    <a:ext uri="{FF2B5EF4-FFF2-40B4-BE49-F238E27FC236}">
                      <a16:creationId xmlns:a16="http://schemas.microsoft.com/office/drawing/2014/main" xmlns="" id="{78A19AF5-788E-4D7A-B531-490B756E8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</p:grpSp>
          <p:sp>
            <p:nvSpPr>
              <p:cNvPr id="47133" name="Text Box 20">
                <a:extLst>
                  <a:ext uri="{FF2B5EF4-FFF2-40B4-BE49-F238E27FC236}">
                    <a16:creationId xmlns:a16="http://schemas.microsoft.com/office/drawing/2014/main" xmlns="" id="{BCC70E90-B346-4620-A8A7-0B20273BF0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72" cy="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ahoma" panose="020B0604030504040204" pitchFamily="34" charset="0"/>
                    <a:ea typeface="楷体_GB2312" pitchFamily="1" charset="-122"/>
                  </a:rPr>
                  <a:t>主串：</a:t>
                </a:r>
              </a:p>
            </p:txBody>
          </p:sp>
        </p:grpSp>
        <p:grpSp>
          <p:nvGrpSpPr>
            <p:cNvPr id="47111" name="组合 34836">
              <a:extLst>
                <a:ext uri="{FF2B5EF4-FFF2-40B4-BE49-F238E27FC236}">
                  <a16:creationId xmlns:a16="http://schemas.microsoft.com/office/drawing/2014/main" xmlns="" id="{6A5E0284-2A3E-468D-A522-3360B9303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08"/>
              <a:ext cx="2304" cy="603"/>
              <a:chOff x="0" y="0"/>
              <a:chExt cx="2304" cy="603"/>
            </a:xfrm>
          </p:grpSpPr>
          <p:grpSp>
            <p:nvGrpSpPr>
              <p:cNvPr id="47125" name="组合 34837">
                <a:extLst>
                  <a:ext uri="{FF2B5EF4-FFF2-40B4-BE49-F238E27FC236}">
                    <a16:creationId xmlns:a16="http://schemas.microsoft.com/office/drawing/2014/main" xmlns="" id="{94F6FC5F-CE03-4CF9-80B7-4415794128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48"/>
                <a:ext cx="960" cy="192"/>
                <a:chOff x="0" y="0"/>
                <a:chExt cx="960" cy="192"/>
              </a:xfrm>
            </p:grpSpPr>
            <p:sp>
              <p:nvSpPr>
                <p:cNvPr id="47127" name="Rectangle 23">
                  <a:extLst>
                    <a:ext uri="{FF2B5EF4-FFF2-40B4-BE49-F238E27FC236}">
                      <a16:creationId xmlns:a16="http://schemas.microsoft.com/office/drawing/2014/main" xmlns="" id="{D2EF03AC-707D-4843-AD97-14E9055FD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7128" name="Rectangle 24">
                  <a:extLst>
                    <a:ext uri="{FF2B5EF4-FFF2-40B4-BE49-F238E27FC236}">
                      <a16:creationId xmlns:a16="http://schemas.microsoft.com/office/drawing/2014/main" xmlns="" id="{2C354D8F-6FA1-474C-8BC6-71C9EC029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7129" name="Rectangle 25">
                  <a:extLst>
                    <a:ext uri="{FF2B5EF4-FFF2-40B4-BE49-F238E27FC236}">
                      <a16:creationId xmlns:a16="http://schemas.microsoft.com/office/drawing/2014/main" xmlns="" id="{3713234B-69EA-4EA2-891D-2F27D6AD5E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7130" name="Rectangle 26">
                  <a:extLst>
                    <a:ext uri="{FF2B5EF4-FFF2-40B4-BE49-F238E27FC236}">
                      <a16:creationId xmlns:a16="http://schemas.microsoft.com/office/drawing/2014/main" xmlns="" id="{509A3F7D-3093-44B4-AA53-4B1EC8BFB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7131" name="Rectangle 27">
                  <a:extLst>
                    <a:ext uri="{FF2B5EF4-FFF2-40B4-BE49-F238E27FC236}">
                      <a16:creationId xmlns:a16="http://schemas.microsoft.com/office/drawing/2014/main" xmlns="" id="{1C44C093-583D-403B-A6C0-D86D8BE806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tIns="0" rIns="18000" bIns="0" anchor="ctr"/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</p:grpSp>
          <p:sp>
            <p:nvSpPr>
              <p:cNvPr id="47126" name="Text Box 28">
                <a:extLst>
                  <a:ext uri="{FF2B5EF4-FFF2-40B4-BE49-F238E27FC236}">
                    <a16:creationId xmlns:a16="http://schemas.microsoft.com/office/drawing/2014/main" xmlns="" id="{F652AD15-BFC0-43DB-86BA-7B0108CA8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72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ahoma" panose="020B0604030504040204" pitchFamily="34" charset="0"/>
                    <a:ea typeface="楷体_GB2312" pitchFamily="1" charset="-122"/>
                  </a:rPr>
                  <a:t>模式：</a:t>
                </a:r>
              </a:p>
            </p:txBody>
          </p:sp>
        </p:grpSp>
        <p:sp>
          <p:nvSpPr>
            <p:cNvPr id="47112" name="Line 29">
              <a:extLst>
                <a:ext uri="{FF2B5EF4-FFF2-40B4-BE49-F238E27FC236}">
                  <a16:creationId xmlns:a16="http://schemas.microsoft.com/office/drawing/2014/main" xmlns="" id="{D66D48A0-0273-482A-A884-00F152E6D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645"/>
              <a:ext cx="0" cy="4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30">
              <a:extLst>
                <a:ext uri="{FF2B5EF4-FFF2-40B4-BE49-F238E27FC236}">
                  <a16:creationId xmlns:a16="http://schemas.microsoft.com/office/drawing/2014/main" xmlns="" id="{E17BE14E-04F7-49D8-A604-7D9B58A93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645"/>
              <a:ext cx="0" cy="4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31">
              <a:extLst>
                <a:ext uri="{FF2B5EF4-FFF2-40B4-BE49-F238E27FC236}">
                  <a16:creationId xmlns:a16="http://schemas.microsoft.com/office/drawing/2014/main" xmlns="" id="{CC1DAFB1-B668-4499-BDC3-E663D336F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642"/>
              <a:ext cx="0" cy="4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32">
              <a:extLst>
                <a:ext uri="{FF2B5EF4-FFF2-40B4-BE49-F238E27FC236}">
                  <a16:creationId xmlns:a16="http://schemas.microsoft.com/office/drawing/2014/main" xmlns="" id="{1E64DDEA-491B-4348-A7EA-616FB2144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642"/>
              <a:ext cx="0" cy="4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16" name="组合 34848">
              <a:extLst>
                <a:ext uri="{FF2B5EF4-FFF2-40B4-BE49-F238E27FC236}">
                  <a16:creationId xmlns:a16="http://schemas.microsoft.com/office/drawing/2014/main" xmlns="" id="{95661DEA-1388-4727-B0EA-A484302E6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0"/>
              <a:ext cx="288" cy="1713"/>
              <a:chOff x="0" y="0"/>
              <a:chExt cx="288" cy="1713"/>
            </a:xfrm>
          </p:grpSpPr>
          <p:grpSp>
            <p:nvGrpSpPr>
              <p:cNvPr id="47119" name="组合 34849">
                <a:extLst>
                  <a:ext uri="{FF2B5EF4-FFF2-40B4-BE49-F238E27FC236}">
                    <a16:creationId xmlns:a16="http://schemas.microsoft.com/office/drawing/2014/main" xmlns="" id="{447AF45F-5FC1-4F87-ADBC-70B9E5842F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88" cy="384"/>
                <a:chOff x="0" y="0"/>
                <a:chExt cx="288" cy="384"/>
              </a:xfrm>
            </p:grpSpPr>
            <p:sp>
              <p:nvSpPr>
                <p:cNvPr id="47123" name="Line 35">
                  <a:extLst>
                    <a:ext uri="{FF2B5EF4-FFF2-40B4-BE49-F238E27FC236}">
                      <a16:creationId xmlns:a16="http://schemas.microsoft.com/office/drawing/2014/main" xmlns="" id="{9A87A62B-8EDB-4682-BDFF-503378F35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19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6699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24" name="Text Box 36">
                  <a:extLst>
                    <a:ext uri="{FF2B5EF4-FFF2-40B4-BE49-F238E27FC236}">
                      <a16:creationId xmlns:a16="http://schemas.microsoft.com/office/drawing/2014/main" xmlns="" id="{E994D808-6A66-40D5-84C6-A0A55710D7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88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i=7</a:t>
                  </a:r>
                </a:p>
              </p:txBody>
            </p:sp>
          </p:grpSp>
          <p:grpSp>
            <p:nvGrpSpPr>
              <p:cNvPr id="47120" name="组合 34852">
                <a:extLst>
                  <a:ext uri="{FF2B5EF4-FFF2-40B4-BE49-F238E27FC236}">
                    <a16:creationId xmlns:a16="http://schemas.microsoft.com/office/drawing/2014/main" xmlns="" id="{9B36A0B9-6E58-4575-A0C8-668837F70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417"/>
                <a:chOff x="0" y="0"/>
                <a:chExt cx="288" cy="417"/>
              </a:xfrm>
            </p:grpSpPr>
            <p:sp>
              <p:nvSpPr>
                <p:cNvPr id="47121" name="Text Box 38">
                  <a:extLst>
                    <a:ext uri="{FF2B5EF4-FFF2-40B4-BE49-F238E27FC236}">
                      <a16:creationId xmlns:a16="http://schemas.microsoft.com/office/drawing/2014/main" xmlns="" id="{87AC2045-1554-4FFB-88C5-53C7472B30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93"/>
                  <a:ext cx="288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F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¯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15000"/>
                    </a:spcBef>
                    <a:buSzPct val="95000"/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j=5</a:t>
                  </a:r>
                </a:p>
              </p:txBody>
            </p:sp>
            <p:sp>
              <p:nvSpPr>
                <p:cNvPr id="47122" name="Line 39">
                  <a:extLst>
                    <a:ext uri="{FF2B5EF4-FFF2-40B4-BE49-F238E27FC236}">
                      <a16:creationId xmlns:a16="http://schemas.microsoft.com/office/drawing/2014/main" xmlns="" id="{6B377F35-CBC4-4D26-970C-B0DC893EA0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" y="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117" name="Text Box 40">
              <a:extLst>
                <a:ext uri="{FF2B5EF4-FFF2-40B4-BE49-F238E27FC236}">
                  <a16:creationId xmlns:a16="http://schemas.microsoft.com/office/drawing/2014/main" xmlns="" id="{6A25457E-0845-4828-B3B7-7051272F6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672"/>
              <a:ext cx="24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4000" b="0">
                  <a:solidFill>
                    <a:schemeClr val="hlink"/>
                  </a:solidFill>
                  <a:latin typeface="Tahoma" panose="020B0604030504040204" pitchFamily="34" charset="0"/>
                </a:rPr>
                <a:t>？</a:t>
              </a:r>
            </a:p>
          </p:txBody>
        </p:sp>
        <p:sp>
          <p:nvSpPr>
            <p:cNvPr id="47118" name="AutoShape 41">
              <a:extLst>
                <a:ext uri="{FF2B5EF4-FFF2-40B4-BE49-F238E27FC236}">
                  <a16:creationId xmlns:a16="http://schemas.microsoft.com/office/drawing/2014/main" xmlns="" id="{B657DE04-E066-410C-AF20-FC25F22B6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248"/>
              <a:ext cx="864" cy="384"/>
            </a:xfrm>
            <a:prstGeom prst="wedgeEllipseCallout">
              <a:avLst>
                <a:gd name="adj1" fmla="val -174306"/>
                <a:gd name="adj2" fmla="val -141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</a:rPr>
                <a:t>不同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1E24557-6E46-4950-98B2-A2F89DF5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2008188"/>
            <a:ext cx="74422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200" b="0" dirty="0"/>
              <a:t>令主串的</a:t>
            </a:r>
            <a:r>
              <a:rPr lang="zh-CN" altLang="en-US" sz="2200" b="0" dirty="0">
                <a:solidFill>
                  <a:schemeClr val="accent2"/>
                </a:solidFill>
              </a:rPr>
              <a:t>i回退</a:t>
            </a:r>
            <a:r>
              <a:rPr lang="zh-CN" altLang="en-US" sz="2200" b="0" dirty="0"/>
              <a:t>到本趟的起始位置（即i-j+1），加1得到下一趟匹配的起始位置（即i ← i-j+1+1），而模式串则重新从第一个字符（j←1）开始，然后继续匹配过程。</a:t>
            </a:r>
            <a:endParaRPr lang="en-US" altLang="zh-CN" sz="2200" b="0" dirty="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200" b="0" dirty="0"/>
              <a:t> i的回退（即i ← i-j+1+1 ）称为</a:t>
            </a:r>
            <a:r>
              <a:rPr lang="zh-CN" altLang="en-US" sz="2200" b="0" dirty="0">
                <a:solidFill>
                  <a:schemeClr val="accent2"/>
                </a:solidFill>
              </a:rPr>
              <a:t>回溯</a:t>
            </a:r>
            <a:r>
              <a:rPr lang="zh-CN" altLang="en-US" sz="2200" b="0" dirty="0"/>
              <a:t>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C42383A0-9331-4912-A45B-23E8C0857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CAA51480-E5C6-4FDA-9E16-AF2CDCB1E1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9C8E1ACC-039B-444D-93AB-AC2C15E581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659812" cy="34464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500">
                <a:latin typeface="宋体" panose="02010600030101010101" pitchFamily="2" charset="-122"/>
              </a:rPr>
              <a:t>朴素的串匹配算法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folHlink"/>
                </a:solidFill>
                <a:cs typeface="Times New Roman" panose="02020603050405020304" pitchFamily="18" charset="0"/>
              </a:rPr>
              <a:t>① </a:t>
            </a:r>
            <a:r>
              <a:rPr lang="zh-CN" altLang="en-US">
                <a:solidFill>
                  <a:schemeClr val="folHlink"/>
                </a:solidFill>
              </a:rPr>
              <a:t>主串的S</a:t>
            </a:r>
            <a:r>
              <a:rPr lang="zh-CN" altLang="en-US" baseline="-25000">
                <a:solidFill>
                  <a:schemeClr val="folHlink"/>
                </a:solidFill>
              </a:rPr>
              <a:t>i</a:t>
            </a:r>
            <a:r>
              <a:rPr lang="zh-CN" altLang="en-US">
                <a:solidFill>
                  <a:schemeClr val="folHlink"/>
                </a:solidFill>
              </a:rPr>
              <a:t>与模式串的P</a:t>
            </a:r>
            <a:r>
              <a:rPr lang="zh-CN" altLang="en-US" baseline="-25000">
                <a:solidFill>
                  <a:schemeClr val="folHlink"/>
                </a:solidFill>
                <a:sym typeface="Arial" panose="020B0604020202020204" pitchFamily="34" charset="0"/>
              </a:rPr>
              <a:t>j</a:t>
            </a:r>
            <a:r>
              <a:rPr lang="zh-CN" altLang="en-US">
                <a:solidFill>
                  <a:schemeClr val="folHlink"/>
                </a:solidFill>
              </a:rPr>
              <a:t>不同时， 如何处理？</a:t>
            </a:r>
          </a:p>
          <a:p>
            <a:pPr lvl="2" eaLnBrk="1" hangingPunct="1">
              <a:spcBef>
                <a:spcPct val="20000"/>
              </a:spcBef>
            </a:pPr>
            <a:r>
              <a:rPr lang="zh-CN" altLang="en-US">
                <a:solidFill>
                  <a:schemeClr val="folHlink"/>
                </a:solidFill>
              </a:rPr>
              <a:t>令i回退（或回溯）到位置i-j+2（即i←i-j+2），然后从模式串的第一个字符（ j←1）开始，继续匹配过程。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hlink"/>
                </a:solidFill>
              </a:rPr>
              <a:t>②</a:t>
            </a:r>
            <a:r>
              <a:rPr lang="zh-CN" altLang="en-US"/>
              <a:t> 匹配成功的标志？</a:t>
            </a:r>
          </a:p>
        </p:txBody>
      </p:sp>
      <p:grpSp>
        <p:nvGrpSpPr>
          <p:cNvPr id="48132" name="组合 35843">
            <a:extLst>
              <a:ext uri="{FF2B5EF4-FFF2-40B4-BE49-F238E27FC236}">
                <a16:creationId xmlns:a16="http://schemas.microsoft.com/office/drawing/2014/main" xmlns="" id="{11C5944C-193A-4B0F-A63E-51D18B1B933E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4598988"/>
            <a:ext cx="5486400" cy="822325"/>
            <a:chOff x="0" y="0"/>
            <a:chExt cx="3456" cy="518"/>
          </a:xfrm>
        </p:grpSpPr>
        <p:grpSp>
          <p:nvGrpSpPr>
            <p:cNvPr id="48161" name="组合 35844">
              <a:extLst>
                <a:ext uri="{FF2B5EF4-FFF2-40B4-BE49-F238E27FC236}">
                  <a16:creationId xmlns:a16="http://schemas.microsoft.com/office/drawing/2014/main" xmlns="" id="{D3129A5F-E74E-477A-B0AA-D730023FF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48163" name="Rectangle 6">
                <a:extLst>
                  <a:ext uri="{FF2B5EF4-FFF2-40B4-BE49-F238E27FC236}">
                    <a16:creationId xmlns:a16="http://schemas.microsoft.com/office/drawing/2014/main" xmlns="" id="{28E66B3E-FB29-458D-9C2B-019576429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164" name="Rectangle 7">
                <a:extLst>
                  <a:ext uri="{FF2B5EF4-FFF2-40B4-BE49-F238E27FC236}">
                    <a16:creationId xmlns:a16="http://schemas.microsoft.com/office/drawing/2014/main" xmlns="" id="{BB06024E-CA15-4186-97BF-84208523C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8165" name="Rectangle 8">
                <a:extLst>
                  <a:ext uri="{FF2B5EF4-FFF2-40B4-BE49-F238E27FC236}">
                    <a16:creationId xmlns:a16="http://schemas.microsoft.com/office/drawing/2014/main" xmlns="" id="{DD9E140B-9423-42DA-B649-C651E1C79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166" name="Rectangle 9">
                <a:extLst>
                  <a:ext uri="{FF2B5EF4-FFF2-40B4-BE49-F238E27FC236}">
                    <a16:creationId xmlns:a16="http://schemas.microsoft.com/office/drawing/2014/main" xmlns="" id="{33F2CA10-DCE6-4F25-95DF-09A4DABD6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8167" name="Rectangle 10">
                <a:extLst>
                  <a:ext uri="{FF2B5EF4-FFF2-40B4-BE49-F238E27FC236}">
                    <a16:creationId xmlns:a16="http://schemas.microsoft.com/office/drawing/2014/main" xmlns="" id="{1763FEF9-E26B-4307-8843-E53280A92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8168" name="Rectangle 11">
                <a:extLst>
                  <a:ext uri="{FF2B5EF4-FFF2-40B4-BE49-F238E27FC236}">
                    <a16:creationId xmlns:a16="http://schemas.microsoft.com/office/drawing/2014/main" xmlns="" id="{4CC3372F-C96E-41B0-9508-C7F7C98A7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169" name="Rectangle 12">
                <a:extLst>
                  <a:ext uri="{FF2B5EF4-FFF2-40B4-BE49-F238E27FC236}">
                    <a16:creationId xmlns:a16="http://schemas.microsoft.com/office/drawing/2014/main" xmlns="" id="{0D67832D-B96F-4A5F-A50B-4DACB589E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8170" name="Rectangle 13">
                <a:extLst>
                  <a:ext uri="{FF2B5EF4-FFF2-40B4-BE49-F238E27FC236}">
                    <a16:creationId xmlns:a16="http://schemas.microsoft.com/office/drawing/2014/main" xmlns="" id="{9FDE409A-9909-4FE8-B03A-5E7DA0BE4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8171" name="Rectangle 14">
                <a:extLst>
                  <a:ext uri="{FF2B5EF4-FFF2-40B4-BE49-F238E27FC236}">
                    <a16:creationId xmlns:a16="http://schemas.microsoft.com/office/drawing/2014/main" xmlns="" id="{851A75D8-7410-4339-8A12-71C343859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172" name="Rectangle 15">
                <a:extLst>
                  <a:ext uri="{FF2B5EF4-FFF2-40B4-BE49-F238E27FC236}">
                    <a16:creationId xmlns:a16="http://schemas.microsoft.com/office/drawing/2014/main" xmlns="" id="{D75E46CE-F6DD-43D5-8A5F-3BB77B67A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8173" name="Rectangle 16">
                <a:extLst>
                  <a:ext uri="{FF2B5EF4-FFF2-40B4-BE49-F238E27FC236}">
                    <a16:creationId xmlns:a16="http://schemas.microsoft.com/office/drawing/2014/main" xmlns="" id="{6EBAA6FD-CD05-452F-AFF5-1B86BDC6E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8174" name="Rectangle 17">
                <a:extLst>
                  <a:ext uri="{FF2B5EF4-FFF2-40B4-BE49-F238E27FC236}">
                    <a16:creationId xmlns:a16="http://schemas.microsoft.com/office/drawing/2014/main" xmlns="" id="{0795E28A-0229-49D2-86C8-72E7EA450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175" name="Rectangle 18">
                <a:extLst>
                  <a:ext uri="{FF2B5EF4-FFF2-40B4-BE49-F238E27FC236}">
                    <a16:creationId xmlns:a16="http://schemas.microsoft.com/office/drawing/2014/main" xmlns="" id="{2350693B-A3D0-4B64-A029-E3D790E8B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48162" name="Text Box 19">
              <a:extLst>
                <a:ext uri="{FF2B5EF4-FFF2-40B4-BE49-F238E27FC236}">
                  <a16:creationId xmlns:a16="http://schemas.microsoft.com/office/drawing/2014/main" xmlns="" id="{865252ED-A480-4B16-B799-796981279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主串：</a:t>
              </a:r>
            </a:p>
          </p:txBody>
        </p:sp>
      </p:grpSp>
      <p:grpSp>
        <p:nvGrpSpPr>
          <p:cNvPr id="48133" name="组合 35859">
            <a:extLst>
              <a:ext uri="{FF2B5EF4-FFF2-40B4-BE49-F238E27FC236}">
                <a16:creationId xmlns:a16="http://schemas.microsoft.com/office/drawing/2014/main" xmlns="" id="{CF2F7925-9B82-4B37-A69E-E14847864409}"/>
              </a:ext>
            </a:extLst>
          </p:cNvPr>
          <p:cNvGrpSpPr>
            <a:grpSpLocks/>
          </p:cNvGrpSpPr>
          <p:nvPr/>
        </p:nvGrpSpPr>
        <p:grpSpPr bwMode="auto">
          <a:xfrm>
            <a:off x="5027613" y="5665788"/>
            <a:ext cx="1524000" cy="304800"/>
            <a:chOff x="0" y="0"/>
            <a:chExt cx="960" cy="192"/>
          </a:xfrm>
        </p:grpSpPr>
        <p:sp>
          <p:nvSpPr>
            <p:cNvPr id="48156" name="Rectangle 21">
              <a:extLst>
                <a:ext uri="{FF2B5EF4-FFF2-40B4-BE49-F238E27FC236}">
                  <a16:creationId xmlns:a16="http://schemas.microsoft.com/office/drawing/2014/main" xmlns="" id="{D8FFAE75-AD18-4448-8767-08154591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8157" name="Rectangle 22">
              <a:extLst>
                <a:ext uri="{FF2B5EF4-FFF2-40B4-BE49-F238E27FC236}">
                  <a16:creationId xmlns:a16="http://schemas.microsoft.com/office/drawing/2014/main" xmlns="" id="{570E341A-EBF4-4B90-BF4F-8DD333DC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8158" name="Rectangle 23">
              <a:extLst>
                <a:ext uri="{FF2B5EF4-FFF2-40B4-BE49-F238E27FC236}">
                  <a16:creationId xmlns:a16="http://schemas.microsoft.com/office/drawing/2014/main" xmlns="" id="{63CB1C49-35E0-4EEA-B8A9-3EB049ABF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8159" name="Rectangle 24">
              <a:extLst>
                <a:ext uri="{FF2B5EF4-FFF2-40B4-BE49-F238E27FC236}">
                  <a16:creationId xmlns:a16="http://schemas.microsoft.com/office/drawing/2014/main" xmlns="" id="{FA091A38-EEF8-4C43-8FD2-0FA2E23EC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8160" name="Rectangle 25">
              <a:extLst>
                <a:ext uri="{FF2B5EF4-FFF2-40B4-BE49-F238E27FC236}">
                  <a16:creationId xmlns:a16="http://schemas.microsoft.com/office/drawing/2014/main" xmlns="" id="{9E987FAE-0869-4AC5-984C-91E1E5FB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48134" name="Text Box 26">
            <a:extLst>
              <a:ext uri="{FF2B5EF4-FFF2-40B4-BE49-F238E27FC236}">
                <a16:creationId xmlns:a16="http://schemas.microsoft.com/office/drawing/2014/main" xmlns="" id="{C6298DFB-F743-4363-B432-EEF963EB6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58958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模式：</a:t>
            </a:r>
          </a:p>
        </p:txBody>
      </p:sp>
      <p:grpSp>
        <p:nvGrpSpPr>
          <p:cNvPr id="48135" name="组合 35866">
            <a:extLst>
              <a:ext uri="{FF2B5EF4-FFF2-40B4-BE49-F238E27FC236}">
                <a16:creationId xmlns:a16="http://schemas.microsoft.com/office/drawing/2014/main" xmlns="" id="{5981D065-C07C-4306-94EB-22F3F7275143}"/>
              </a:ext>
            </a:extLst>
          </p:cNvPr>
          <p:cNvGrpSpPr>
            <a:grpSpLocks/>
          </p:cNvGrpSpPr>
          <p:nvPr/>
        </p:nvGrpSpPr>
        <p:grpSpPr bwMode="auto">
          <a:xfrm>
            <a:off x="6246813" y="3989388"/>
            <a:ext cx="468312" cy="2667000"/>
            <a:chOff x="0" y="0"/>
            <a:chExt cx="295" cy="1680"/>
          </a:xfrm>
        </p:grpSpPr>
        <p:grpSp>
          <p:nvGrpSpPr>
            <p:cNvPr id="48150" name="组合 35867">
              <a:extLst>
                <a:ext uri="{FF2B5EF4-FFF2-40B4-BE49-F238E27FC236}">
                  <a16:creationId xmlns:a16="http://schemas.microsoft.com/office/drawing/2014/main" xmlns="" id="{C1AD408D-158C-459D-A782-9C6BCC0CE4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95" cy="384"/>
              <a:chOff x="0" y="0"/>
              <a:chExt cx="295" cy="384"/>
            </a:xfrm>
          </p:grpSpPr>
          <p:sp>
            <p:nvSpPr>
              <p:cNvPr id="48154" name="Line 30">
                <a:extLst>
                  <a:ext uri="{FF2B5EF4-FFF2-40B4-BE49-F238E27FC236}">
                    <a16:creationId xmlns:a16="http://schemas.microsoft.com/office/drawing/2014/main" xmlns="" id="{39EB83DB-6183-4583-BAA2-DADA2C0B2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9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5" name="Text Box 31">
                <a:extLst>
                  <a:ext uri="{FF2B5EF4-FFF2-40B4-BE49-F238E27FC236}">
                    <a16:creationId xmlns:a16="http://schemas.microsoft.com/office/drawing/2014/main" xmlns="" id="{70136069-EC39-4252-8C12-31E84CD6B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9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669900"/>
                    </a:solidFill>
                    <a:latin typeface="Times New Roman" panose="02020603050405020304" pitchFamily="18" charset="0"/>
                  </a:rPr>
                  <a:t>i=10</a:t>
                </a:r>
              </a:p>
            </p:txBody>
          </p:sp>
        </p:grpSp>
        <p:grpSp>
          <p:nvGrpSpPr>
            <p:cNvPr id="48151" name="组合 35870">
              <a:extLst>
                <a:ext uri="{FF2B5EF4-FFF2-40B4-BE49-F238E27FC236}">
                  <a16:creationId xmlns:a16="http://schemas.microsoft.com/office/drawing/2014/main" xmlns="" id="{2D33B1FC-AC76-4AF9-A0CB-AC969377C9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96"/>
              <a:ext cx="288" cy="384"/>
              <a:chOff x="0" y="0"/>
              <a:chExt cx="288" cy="384"/>
            </a:xfrm>
          </p:grpSpPr>
          <p:sp>
            <p:nvSpPr>
              <p:cNvPr id="48152" name="Text Box 33">
                <a:extLst>
                  <a:ext uri="{FF2B5EF4-FFF2-40B4-BE49-F238E27FC236}">
                    <a16:creationId xmlns:a16="http://schemas.microsoft.com/office/drawing/2014/main" xmlns="" id="{67E89399-9CB5-42E9-B791-973909001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j=5</a:t>
                </a:r>
              </a:p>
            </p:txBody>
          </p:sp>
          <p:sp>
            <p:nvSpPr>
              <p:cNvPr id="48153" name="Line 34">
                <a:extLst>
                  <a:ext uri="{FF2B5EF4-FFF2-40B4-BE49-F238E27FC236}">
                    <a16:creationId xmlns:a16="http://schemas.microsoft.com/office/drawing/2014/main" xmlns="" id="{CB8EF3AD-173C-48B6-B49B-04B6FF7BF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8136" name="Line 36">
            <a:extLst>
              <a:ext uri="{FF2B5EF4-FFF2-40B4-BE49-F238E27FC236}">
                <a16:creationId xmlns:a16="http://schemas.microsoft.com/office/drawing/2014/main" xmlns="" id="{EA936ABD-500E-4F97-A0E9-2DC27C66E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0013" y="5008563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37">
            <a:extLst>
              <a:ext uri="{FF2B5EF4-FFF2-40B4-BE49-F238E27FC236}">
                <a16:creationId xmlns:a16="http://schemas.microsoft.com/office/drawing/2014/main" xmlns="" id="{D0F0D5FA-A996-4FE6-A1A0-78965BEFC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5008563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38">
            <a:extLst>
              <a:ext uri="{FF2B5EF4-FFF2-40B4-BE49-F238E27FC236}">
                <a16:creationId xmlns:a16="http://schemas.microsoft.com/office/drawing/2014/main" xmlns="" id="{0A3C5254-8245-463A-8462-E0D8610C2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613" y="5008563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39">
            <a:extLst>
              <a:ext uri="{FF2B5EF4-FFF2-40B4-BE49-F238E27FC236}">
                <a16:creationId xmlns:a16="http://schemas.microsoft.com/office/drawing/2014/main" xmlns="" id="{D950B26F-1050-415D-B179-42B89CF13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4413" y="5008563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40">
            <a:extLst>
              <a:ext uri="{FF2B5EF4-FFF2-40B4-BE49-F238E27FC236}">
                <a16:creationId xmlns:a16="http://schemas.microsoft.com/office/drawing/2014/main" xmlns="" id="{69CAEFED-5AE6-4F59-8D71-5924A585B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9213" y="501332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AutoShape 41">
            <a:extLst>
              <a:ext uri="{FF2B5EF4-FFF2-40B4-BE49-F238E27FC236}">
                <a16:creationId xmlns:a16="http://schemas.microsoft.com/office/drawing/2014/main" xmlns="" id="{913B2DF3-CCC6-404C-8192-C6E50276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5661025"/>
            <a:ext cx="1354137" cy="863600"/>
          </a:xfrm>
          <a:prstGeom prst="wedgeEllipseCallout">
            <a:avLst>
              <a:gd name="adj1" fmla="val -116120"/>
              <a:gd name="adj2" fmla="val -2261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模式串结束</a:t>
            </a:r>
          </a:p>
        </p:txBody>
      </p:sp>
      <p:grpSp>
        <p:nvGrpSpPr>
          <p:cNvPr id="48142" name="组合 35879">
            <a:extLst>
              <a:ext uri="{FF2B5EF4-FFF2-40B4-BE49-F238E27FC236}">
                <a16:creationId xmlns:a16="http://schemas.microsoft.com/office/drawing/2014/main" xmlns="" id="{586AB8D0-2C70-4C54-A6EA-A0167B86E17E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4203700"/>
            <a:ext cx="468312" cy="2105025"/>
            <a:chOff x="0" y="0"/>
            <a:chExt cx="295" cy="1740"/>
          </a:xfrm>
        </p:grpSpPr>
        <p:grpSp>
          <p:nvGrpSpPr>
            <p:cNvPr id="48144" name="组合 35880">
              <a:extLst>
                <a:ext uri="{FF2B5EF4-FFF2-40B4-BE49-F238E27FC236}">
                  <a16:creationId xmlns:a16="http://schemas.microsoft.com/office/drawing/2014/main" xmlns="" id="{361B4E95-C341-45AC-810D-034C6F3A0C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95" cy="384"/>
              <a:chOff x="0" y="0"/>
              <a:chExt cx="295" cy="384"/>
            </a:xfrm>
          </p:grpSpPr>
          <p:sp>
            <p:nvSpPr>
              <p:cNvPr id="48148" name="Line 30">
                <a:extLst>
                  <a:ext uri="{FF2B5EF4-FFF2-40B4-BE49-F238E27FC236}">
                    <a16:creationId xmlns:a16="http://schemas.microsoft.com/office/drawing/2014/main" xmlns="" id="{1446769B-904A-42BA-9D5F-CBCC0CAEF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1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9" name="Text Box 31">
                <a:extLst>
                  <a:ext uri="{FF2B5EF4-FFF2-40B4-BE49-F238E27FC236}">
                    <a16:creationId xmlns:a16="http://schemas.microsoft.com/office/drawing/2014/main" xmlns="" id="{642ACD33-776D-4A6D-AEAC-7011450E7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i=11</a:t>
                </a:r>
              </a:p>
            </p:txBody>
          </p:sp>
        </p:grpSp>
        <p:grpSp>
          <p:nvGrpSpPr>
            <p:cNvPr id="48145" name="组合 35883">
              <a:extLst>
                <a:ext uri="{FF2B5EF4-FFF2-40B4-BE49-F238E27FC236}">
                  <a16:creationId xmlns:a16="http://schemas.microsoft.com/office/drawing/2014/main" xmlns="" id="{5987C227-A015-4677-8536-D336B9081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96"/>
              <a:ext cx="288" cy="444"/>
              <a:chOff x="0" y="0"/>
              <a:chExt cx="288" cy="444"/>
            </a:xfrm>
          </p:grpSpPr>
          <p:sp>
            <p:nvSpPr>
              <p:cNvPr id="48146" name="Text Box 33">
                <a:extLst>
                  <a:ext uri="{FF2B5EF4-FFF2-40B4-BE49-F238E27FC236}">
                    <a16:creationId xmlns:a16="http://schemas.microsoft.com/office/drawing/2014/main" xmlns="" id="{6E97F42F-DC53-4ED9-B1D7-98EC4E920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3"/>
                <a:ext cx="28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j=6</a:t>
                </a:r>
              </a:p>
            </p:txBody>
          </p:sp>
          <p:sp>
            <p:nvSpPr>
              <p:cNvPr id="48147" name="Line 34">
                <a:extLst>
                  <a:ext uri="{FF2B5EF4-FFF2-40B4-BE49-F238E27FC236}">
                    <a16:creationId xmlns:a16="http://schemas.microsoft.com/office/drawing/2014/main" xmlns="" id="{B40DF98A-C469-412B-BAC0-BE28D6E75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148082FB-B16B-457D-84FE-E901D9CEA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213100"/>
            <a:ext cx="76073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200" b="0"/>
              <a:t>模式串最后一个字符比较成功（即S</a:t>
            </a:r>
            <a:r>
              <a:rPr lang="zh-CN" altLang="en-US" sz="2200" b="0" baseline="-25000"/>
              <a:t>i</a:t>
            </a:r>
            <a:r>
              <a:rPr lang="zh-CN" altLang="en-US" sz="2200" b="0"/>
              <a:t>=P</a:t>
            </a:r>
            <a:r>
              <a:rPr lang="zh-CN" altLang="en-US" sz="2200" b="0" baseline="-25000"/>
              <a:t>j</a:t>
            </a:r>
            <a:r>
              <a:rPr lang="zh-CN" altLang="en-US" sz="2200" b="0"/>
              <a:t>，且j==P.len），之后令i和j分别增加1，使得</a:t>
            </a:r>
            <a:r>
              <a:rPr lang="zh-CN" altLang="en-US" sz="2200" b="0">
                <a:solidFill>
                  <a:schemeClr val="accent2"/>
                </a:solidFill>
              </a:rPr>
              <a:t>j &gt; P.len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A211264-26E5-4553-B630-50071CC252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A89497EE-EE13-498A-BEB7-7D2F444335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283CE970-6578-493B-A70E-C7422A4C9D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279876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串的模式匹配算法的</a:t>
            </a:r>
            <a:r>
              <a:rPr lang="en-US" altLang="zh-CN" sz="2800" dirty="0"/>
              <a:t>C</a:t>
            </a:r>
            <a:r>
              <a:rPr lang="zh-CN" altLang="en-US" sz="2800" dirty="0"/>
              <a:t>语言实现</a:t>
            </a:r>
          </a:p>
          <a:p>
            <a:pPr lvl="1" eaLnBrk="1" hangingPunct="1"/>
            <a:r>
              <a:rPr lang="zh-CN" altLang="en-US" sz="2600" dirty="0">
                <a:solidFill>
                  <a:schemeClr val="accent2"/>
                </a:solidFill>
              </a:rPr>
              <a:t>基本的模式匹配算法（朴素的模式匹配算法）</a:t>
            </a:r>
          </a:p>
          <a:p>
            <a:pPr lvl="1" eaLnBrk="1" hangingPunct="1"/>
            <a:r>
              <a:rPr lang="zh-CN" altLang="en-US" sz="2600" dirty="0"/>
              <a:t>KMP模式匹配算法（改进的模式匹配算法）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A6C926C-385B-4322-9F94-20327BF4A2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388913F3-BE68-4D00-AEED-FD6DD374D2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C1B7C5EB-1C0D-4D14-819E-650D12DE4D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模式匹配算法</a:t>
            </a: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朴素的串匹配算法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int Index(SqString S,SqString P)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</a:rPr>
              <a:t>//返回子串P在主串S中的位置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rgbClr val="FFFFFF"/>
                </a:solidFill>
              </a:rPr>
              <a:t>i = 1;  j = 1; // </a:t>
            </a:r>
            <a:r>
              <a:rPr lang="zh-CN" altLang="en-US" sz="2000">
                <a:solidFill>
                  <a:srgbClr val="FFFFFF"/>
                </a:solidFill>
              </a:rPr>
              <a:t>i和j也可能从0开始，依赖于存储设计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</a:rPr>
              <a:t>  while (i &lt;= S.len &amp;&amp; j &lt;=P.len)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</a:rPr>
              <a:t>        if (S.ch[i]==P.ch[j]) {++i; ++j;}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</a:rPr>
              <a:t>        else {i = i-j+2;  j = 1;}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</a:rPr>
              <a:t> 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</a:rPr>
              <a:t>  if ( j&gt;P.len )  return  (i-P.len); </a:t>
            </a:r>
            <a:r>
              <a:rPr lang="zh-CN" altLang="en-US" sz="2400"/>
              <a:t>//匹配成功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return -1;			  //匹配失败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} // Index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xmlns="" id="{1F916824-A6BA-48F6-A6C6-5EFE45E4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096000"/>
            <a:ext cx="6840760" cy="461665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算法时间复杂度（令n、m为主串和模式串长度）?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xmlns="" id="{EA45B301-2F17-481B-A958-FAE5B1052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937" y="6092825"/>
            <a:ext cx="1210588" cy="461665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O(n*m)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xmlns="" id="{555CE696-801A-4DD6-819B-31493A2CC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0"/>
            <a:ext cx="3889375" cy="18446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1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     #define </a:t>
            </a: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128   </a:t>
            </a: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MaxStrlen</a:t>
            </a:r>
          </a:p>
          <a:p>
            <a:pPr eaLnBrk="1" hangingPunct="1">
              <a:lnSpc>
                <a:spcPts val="21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     typedef struct{</a:t>
            </a:r>
          </a:p>
          <a:p>
            <a:pPr lvl="2" eaLnBrk="1" hangingPunct="1">
              <a:lnSpc>
                <a:spcPts val="21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  char ch[MaxStrlen];</a:t>
            </a:r>
          </a:p>
          <a:p>
            <a:pPr lvl="2" eaLnBrk="1" hangingPunct="1">
              <a:lnSpc>
                <a:spcPts val="21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  int len;</a:t>
            </a:r>
          </a:p>
          <a:p>
            <a:pPr lvl="1" eaLnBrk="1" hangingPunct="1">
              <a:lnSpc>
                <a:spcPts val="21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}SqString;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69C80ED-67CF-4E5C-A81C-AC011D022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2608263"/>
            <a:ext cx="7002463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/>
              <a:t>i = 1;  j = 1; </a:t>
            </a:r>
            <a:endParaRPr lang="zh-CN" altLang="en-US" sz="2000" dirty="0"/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/>
              <a:t>while (i &lt;= S.len &amp;&amp; j &lt;=P.len) {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/>
              <a:t>       if (S.ch[i]==P.ch[j]) {++i; ++j;}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/>
              <a:t>       else {i = i-j+2;  j = 1;}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/>
              <a:t>}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/>
              <a:t>if ( j&gt;P.len )  return  (i-P.len); </a:t>
            </a:r>
            <a:endParaRPr lang="zh-CN" altLang="en-US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EDC2D43C-D5B7-4372-91D5-52FACDE8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45</a:t>
            </a:fld>
            <a:endParaRPr lang="zh-CN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EA45B301-2F17-481B-A958-FAE5B1052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2636912"/>
            <a:ext cx="4963218" cy="528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/>
              <a:t>// </a:t>
            </a:r>
            <a:r>
              <a:rPr lang="zh-CN" altLang="en-US" sz="2000" dirty="0"/>
              <a:t>i和j也可能从0开始，依赖于存储设计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1" grpId="0" animBg="1"/>
      <p:bldP spid="2" grpId="0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1CE6D265-4BE2-4AE2-9F09-D858534930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8A27C06B-9C1A-413B-91E2-F535B730FD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模式匹配算法</a:t>
            </a: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朴素的串匹配算法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int Index(SqString S,SqString P)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</a:rPr>
              <a:t>//返回子串P在主串S中的位置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chemeClr val="accent2"/>
                </a:solidFill>
              </a:rPr>
              <a:t>i = 0;  j = 0;</a:t>
            </a:r>
            <a:r>
              <a:rPr lang="zh-CN" altLang="en-US" sz="2400"/>
              <a:t> </a:t>
            </a:r>
            <a:endParaRPr lang="zh-CN" altLang="en-US" sz="200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while (</a:t>
            </a:r>
            <a:r>
              <a:rPr lang="zh-CN" altLang="en-US" sz="2400">
                <a:solidFill>
                  <a:schemeClr val="accent2"/>
                </a:solidFill>
              </a:rPr>
              <a:t>i &lt; S.len &amp;&amp; j &lt; P.len</a:t>
            </a:r>
            <a:r>
              <a:rPr lang="zh-CN" altLang="en-US" sz="2400"/>
              <a:t>)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if (S.ch[i]==P.ch[j]) {++i; ++j;}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else {i = </a:t>
            </a:r>
            <a:r>
              <a:rPr lang="zh-CN" altLang="en-US" sz="2400">
                <a:solidFill>
                  <a:schemeClr val="accent2"/>
                </a:solidFill>
              </a:rPr>
              <a:t>i-j+1</a:t>
            </a:r>
            <a:r>
              <a:rPr lang="zh-CN" altLang="en-US" sz="2400"/>
              <a:t>;  j = 0;}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if ( </a:t>
            </a:r>
            <a:r>
              <a:rPr lang="zh-CN" altLang="en-US" sz="2400">
                <a:solidFill>
                  <a:schemeClr val="accent2"/>
                </a:solidFill>
              </a:rPr>
              <a:t>j==P.len</a:t>
            </a:r>
            <a:r>
              <a:rPr lang="zh-CN" altLang="en-US" sz="2400"/>
              <a:t> )  return  (i-P.len);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return -1;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} // Index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xmlns="" id="{CED2F36E-FE12-42C4-93B7-9D620D2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0"/>
            <a:ext cx="3889375" cy="18446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1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     #define </a:t>
            </a: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128   </a:t>
            </a: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MaxStrlen</a:t>
            </a:r>
          </a:p>
          <a:p>
            <a:pPr eaLnBrk="1" hangingPunct="1">
              <a:lnSpc>
                <a:spcPts val="21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     typedef struct{</a:t>
            </a:r>
          </a:p>
          <a:p>
            <a:pPr lvl="2" eaLnBrk="1" hangingPunct="1">
              <a:lnSpc>
                <a:spcPts val="21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  char ch[MaxStrlen];</a:t>
            </a:r>
          </a:p>
          <a:p>
            <a:pPr lvl="2" eaLnBrk="1" hangingPunct="1">
              <a:lnSpc>
                <a:spcPts val="21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  int len;</a:t>
            </a:r>
          </a:p>
          <a:p>
            <a:pPr lvl="1" eaLnBrk="1" hangingPunct="1">
              <a:lnSpc>
                <a:spcPts val="21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}SqString;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21D1C69-0F5B-4C9B-96CC-8DBD53A6E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B9F9DE21-6791-4DBA-8F61-E9FDE163B8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C050E931-B4CB-4478-A9F7-52B1D1E23D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模式匹配算法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朴素的串匹配算法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int Index(SqString S,SqString P,int pos)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//返回模式串P在主串S中从第pos个字符开始的位置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//要求P非空，1≤ pos ≤Strlength(S)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chemeClr val="accent2"/>
                </a:solidFill>
              </a:rPr>
              <a:t>i = pos;  j = 0;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while (i &lt; S.len &amp;&amp; j &lt; P.len)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if (S.ch[i]==P.ch[j]) {++i; ++j;}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else {i = i-j+1;  j = 0;}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if ( j&gt;=P.len )  return  (i-P.len);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return -1;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} // Index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BD21FFA-814B-41CA-A209-EB462ADE84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47</a:t>
            </a:fld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42279B72-CD1B-4566-BBCA-5ED1F31B8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157192"/>
            <a:ext cx="525658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作业（下周三与第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章一起交）</a:t>
            </a:r>
          </a:p>
          <a:p>
            <a:pPr lvl="1" eaLnBrk="1" hangingPunct="1">
              <a:buClr>
                <a:srgbClr val="0066FF"/>
              </a:buClr>
              <a:buSzPct val="80000"/>
            </a:pPr>
            <a:r>
              <a:rPr lang="zh-CN" altLang="en-US" sz="2000" dirty="0">
                <a:latin typeface="Times New Roman" panose="02020603050405020304" pitchFamily="18" charset="0"/>
              </a:rPr>
              <a:t>必做：4.3     4.6     4.7（求next函数值）   </a:t>
            </a:r>
          </a:p>
          <a:p>
            <a:pPr lvl="1" eaLnBrk="1" hangingPunct="1">
              <a:buClr>
                <a:srgbClr val="0066FF"/>
              </a:buClr>
              <a:buSzPct val="80000"/>
            </a:pPr>
            <a:r>
              <a:rPr lang="zh-CN" altLang="en-US" sz="2000" dirty="0">
                <a:latin typeface="Times New Roman" panose="02020603050405020304" pitchFamily="18" charset="0"/>
              </a:rPr>
              <a:t>必做：4.12（采用StringType数据类型）</a:t>
            </a:r>
          </a:p>
          <a:p>
            <a:pPr lvl="1" eaLnBrk="1" hangingPunct="1">
              <a:buClr>
                <a:srgbClr val="0066FF"/>
              </a:buClr>
              <a:buSzPct val="80000"/>
            </a:pPr>
            <a:r>
              <a:rPr lang="zh-CN" altLang="en-US" sz="2000" dirty="0">
                <a:latin typeface="Times New Roman" panose="02020603050405020304" pitchFamily="18" charset="0"/>
              </a:rPr>
              <a:t>选做：4.10（采用StringType数据类型）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D6448972-5FD8-4CA4-98D3-C6DC2C04CE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B08519EF-0B58-4E89-A9AC-4388045D55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2798763"/>
          </a:xfrm>
        </p:spPr>
        <p:txBody>
          <a:bodyPr/>
          <a:lstStyle/>
          <a:p>
            <a:pPr eaLnBrk="1" hangingPunct="1"/>
            <a:r>
              <a:rPr lang="zh-CN" altLang="en-US" sz="2800"/>
              <a:t>串的模式匹配算法</a:t>
            </a:r>
          </a:p>
          <a:p>
            <a:pPr lvl="1" eaLnBrk="1" hangingPunct="1"/>
            <a:r>
              <a:rPr lang="zh-CN" altLang="en-US" sz="2600"/>
              <a:t>基本的模式匹配算法（朴素的模式匹配算法）</a:t>
            </a:r>
          </a:p>
          <a:p>
            <a:pPr lvl="1" eaLnBrk="1" hangingPunct="1"/>
            <a:r>
              <a:rPr lang="zh-CN" altLang="en-US" sz="2600">
                <a:solidFill>
                  <a:schemeClr val="accent2"/>
                </a:solidFill>
              </a:rPr>
              <a:t>KMP模式匹配算法（改进的模式匹配算法）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E8C041DD-B034-48E5-92BF-90E25534A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7E73FDC6-1DB9-4A46-8481-2BE09D4611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回顾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6047CFBC-5687-412F-8885-6049EF4D4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39150" cy="5486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b="0" dirty="0">
                <a:latin typeface="楷体_GB2312" pitchFamily="1" charset="-122"/>
                <a:ea typeface="楷体_GB2312" pitchFamily="1" charset="-122"/>
              </a:rPr>
              <a:t>　  </a:t>
            </a:r>
            <a:r>
              <a:rPr lang="zh-CN" altLang="en-US" b="0" dirty="0">
                <a:latin typeface="宋体" panose="02010600030101010101" pitchFamily="2" charset="-122"/>
              </a:rPr>
              <a:t>子串定位运算又称为</a:t>
            </a:r>
            <a:r>
              <a:rPr lang="zh-CN" altLang="en-US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模式匹配</a:t>
            </a:r>
            <a:r>
              <a:rPr lang="en-US" altLang="zh-CN" b="0" dirty="0">
                <a:ea typeface="楷体_GB2312" pitchFamily="1" charset="-122"/>
              </a:rPr>
              <a:t>(Pattern Matching)</a:t>
            </a:r>
            <a:r>
              <a:rPr lang="zh-CN" altLang="en-US" b="0" dirty="0">
                <a:latin typeface="宋体" panose="02010600030101010101" pitchFamily="2" charset="-122"/>
              </a:rPr>
              <a:t>或</a:t>
            </a:r>
            <a:r>
              <a:rPr lang="zh-CN" altLang="en-US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串匹配</a:t>
            </a:r>
            <a:r>
              <a:rPr lang="en-US" altLang="zh-CN" b="0" dirty="0">
                <a:ea typeface="楷体_GB2312" pitchFamily="1" charset="-122"/>
              </a:rPr>
              <a:t>(String Matching)</a:t>
            </a:r>
            <a:r>
              <a:rPr lang="zh-CN" altLang="en-US" b="0" dirty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b="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b="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1" charset="-122"/>
                <a:ea typeface="楷体_GB2312" pitchFamily="1" charset="-122"/>
              </a:rPr>
              <a:t>	　　</a:t>
            </a:r>
            <a:r>
              <a:rPr lang="zh-CN" altLang="en-US" b="0" dirty="0">
                <a:latin typeface="宋体" panose="02010600030101010101" pitchFamily="2" charset="-122"/>
              </a:rPr>
              <a:t>在串匹配中，一般将</a:t>
            </a:r>
            <a:r>
              <a:rPr lang="zh-CN" altLang="en-US" b="0" dirty="0">
                <a:solidFill>
                  <a:schemeClr val="bg1"/>
                </a:solidFill>
                <a:latin typeface="宋体" panose="02010600030101010101" pitchFamily="2" charset="-122"/>
              </a:rPr>
              <a:t>主串</a:t>
            </a:r>
            <a:r>
              <a:rPr lang="zh-CN" altLang="en-US" b="0" dirty="0">
                <a:latin typeface="宋体" panose="02010600030101010101" pitchFamily="2" charset="-122"/>
              </a:rPr>
              <a:t>称为</a:t>
            </a:r>
            <a:r>
              <a:rPr lang="zh-CN" altLang="en-US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目标串</a:t>
            </a:r>
            <a:r>
              <a:rPr lang="zh-CN" altLang="en-US" b="0" dirty="0">
                <a:latin typeface="宋体" panose="02010600030101010101" pitchFamily="2" charset="-122"/>
              </a:rPr>
              <a:t>，</a:t>
            </a:r>
            <a:r>
              <a:rPr lang="zh-CN" altLang="en-US" b="0" dirty="0">
                <a:solidFill>
                  <a:schemeClr val="bg1"/>
                </a:solidFill>
                <a:latin typeface="宋体" panose="02010600030101010101" pitchFamily="2" charset="-122"/>
              </a:rPr>
              <a:t>子串</a:t>
            </a:r>
            <a:r>
              <a:rPr lang="zh-CN" altLang="en-US" b="0" dirty="0">
                <a:latin typeface="宋体" panose="02010600030101010101" pitchFamily="2" charset="-122"/>
              </a:rPr>
              <a:t>称为</a:t>
            </a:r>
            <a:r>
              <a:rPr lang="zh-CN" altLang="en-US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模式串</a:t>
            </a:r>
            <a:r>
              <a:rPr lang="zh-CN" altLang="en-US" b="0" dirty="0">
                <a:latin typeface="宋体" panose="02010600030101010101" pitchFamily="2" charset="-122"/>
              </a:rPr>
              <a:t>。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b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宋体" panose="02010600030101010101" pitchFamily="2" charset="-122"/>
              </a:rPr>
              <a:t>	　  若模式串在主串中出现，则称</a:t>
            </a:r>
            <a:r>
              <a:rPr lang="zh-CN" altLang="en-US" b="0" dirty="0">
                <a:latin typeface="楷体_GB2312" pitchFamily="1" charset="-122"/>
                <a:ea typeface="楷体_GB2312" pitchFamily="1" charset="-122"/>
              </a:rPr>
              <a:t>匹配成功</a:t>
            </a:r>
            <a:r>
              <a:rPr lang="zh-CN" altLang="en-US" b="0" dirty="0">
                <a:latin typeface="宋体" panose="02010600030101010101" pitchFamily="2" charset="-122"/>
              </a:rPr>
              <a:t>，模式串出现的位置称为</a:t>
            </a:r>
            <a:r>
              <a:rPr lang="zh-CN" altLang="en-US" b="0" dirty="0">
                <a:latin typeface="楷体_GB2312" pitchFamily="1" charset="-122"/>
                <a:ea typeface="楷体_GB2312" pitchFamily="1" charset="-122"/>
              </a:rPr>
              <a:t>有效位移（匹配位置）</a:t>
            </a:r>
            <a:r>
              <a:rPr lang="en-US" altLang="zh-CN" b="0" dirty="0">
                <a:latin typeface="宋体" panose="02010600030101010101" pitchFamily="2" charset="-122"/>
              </a:rPr>
              <a:t>,</a:t>
            </a:r>
            <a:r>
              <a:rPr lang="zh-CN" altLang="en-US" b="0" dirty="0">
                <a:latin typeface="宋体" panose="02010600030101010101" pitchFamily="2" charset="-122"/>
              </a:rPr>
              <a:t>否则称</a:t>
            </a:r>
            <a:r>
              <a:rPr lang="zh-CN" altLang="en-US" b="0" dirty="0">
                <a:latin typeface="楷体_GB2312" pitchFamily="1" charset="-122"/>
                <a:ea typeface="楷体_GB2312" pitchFamily="1" charset="-122"/>
              </a:rPr>
              <a:t>匹配不成功</a:t>
            </a:r>
            <a:r>
              <a:rPr lang="zh-CN" altLang="en-US" b="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1221A6D-885D-4FD9-8D3D-CF2883E22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139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46FA6226-1EFC-4C06-8400-1CDB3BD9F7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/>
              <a:t>串的表示和实现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227938BB-AEDF-400B-B098-04C4D262B3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533400"/>
          </a:xfrm>
        </p:spPr>
        <p:txBody>
          <a:bodyPr/>
          <a:lstStyle/>
          <a:p>
            <a:pPr eaLnBrk="1" hangingPunct="1"/>
            <a:r>
              <a:rPr lang="zh-CN" altLang="en-US"/>
              <a:t>串的顺序存储</a:t>
            </a:r>
          </a:p>
        </p:txBody>
      </p:sp>
      <p:sp>
        <p:nvSpPr>
          <p:cNvPr id="7172" name="Rectangle 18">
            <a:extLst>
              <a:ext uri="{FF2B5EF4-FFF2-40B4-BE49-F238E27FC236}">
                <a16:creationId xmlns:a16="http://schemas.microsoft.com/office/drawing/2014/main" xmlns="" id="{95360E25-AE23-434C-ABF5-1774235CB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613727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SzPct val="75000"/>
            </a:pPr>
            <a:r>
              <a:rPr lang="zh-CN" altLang="en-US" sz="2400" b="1" dirty="0">
                <a:latin typeface="Times New Roman" panose="02020603050405020304" pitchFamily="18" charset="0"/>
              </a:rPr>
              <a:t>定长顺序存储（静态）：</a:t>
            </a:r>
          </a:p>
          <a:p>
            <a:pPr lvl="1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		typedef struct{</a:t>
            </a:r>
          </a:p>
          <a:p>
            <a:pPr lvl="2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        char ch[MaxStrlen];</a:t>
            </a:r>
          </a:p>
          <a:p>
            <a:pPr lvl="2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        int length;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//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串中字符个数</a:t>
            </a:r>
          </a:p>
          <a:p>
            <a:pPr lvl="2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}SqString;</a:t>
            </a:r>
          </a:p>
        </p:txBody>
      </p:sp>
      <p:grpSp>
        <p:nvGrpSpPr>
          <p:cNvPr id="18437" name="组合 7172">
            <a:extLst>
              <a:ext uri="{FF2B5EF4-FFF2-40B4-BE49-F238E27FC236}">
                <a16:creationId xmlns:a16="http://schemas.microsoft.com/office/drawing/2014/main" xmlns="" id="{9EE47849-3B6E-456F-84A8-5BA715B19659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815975"/>
            <a:ext cx="3095625" cy="5205413"/>
            <a:chOff x="0" y="0"/>
            <a:chExt cx="1950" cy="3279"/>
          </a:xfrm>
        </p:grpSpPr>
        <p:sp>
          <p:nvSpPr>
            <p:cNvPr id="18440" name="Text Box 4">
              <a:extLst>
                <a:ext uri="{FF2B5EF4-FFF2-40B4-BE49-F238E27FC236}">
                  <a16:creationId xmlns:a16="http://schemas.microsoft.com/office/drawing/2014/main" xmlns="" id="{87E5321B-7AD4-492B-AD50-03B33495B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15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MaxStrLength-1</a:t>
              </a:r>
            </a:p>
          </p:txBody>
        </p:sp>
        <p:sp>
          <p:nvSpPr>
            <p:cNvPr id="18441" name="Rectangle 6">
              <a:extLst>
                <a:ext uri="{FF2B5EF4-FFF2-40B4-BE49-F238E27FC236}">
                  <a16:creationId xmlns:a16="http://schemas.microsoft.com/office/drawing/2014/main" xmlns="" id="{7C3B1856-B814-465C-B21B-C159FF7F9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241"/>
              <a:ext cx="893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 baseline="-200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442" name="Rectangle 7">
              <a:extLst>
                <a:ext uri="{FF2B5EF4-FFF2-40B4-BE49-F238E27FC236}">
                  <a16:creationId xmlns:a16="http://schemas.microsoft.com/office/drawing/2014/main" xmlns="" id="{AC71FA58-113B-4C53-83C2-2556F39EB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561"/>
              <a:ext cx="893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 baseline="-200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8443" name="Rectangle 8">
              <a:extLst>
                <a:ext uri="{FF2B5EF4-FFF2-40B4-BE49-F238E27FC236}">
                  <a16:creationId xmlns:a16="http://schemas.microsoft.com/office/drawing/2014/main" xmlns="" id="{88101A68-3F12-4D00-9F1B-678AEC1D3E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3" y="1482"/>
              <a:ext cx="320" cy="8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0800" bIns="22680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320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8444" name="Rectangle 9">
              <a:extLst>
                <a:ext uri="{FF2B5EF4-FFF2-40B4-BE49-F238E27FC236}">
                  <a16:creationId xmlns:a16="http://schemas.microsoft.com/office/drawing/2014/main" xmlns="" id="{B24D0803-4063-4765-86D4-C2B3EF99A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2089"/>
              <a:ext cx="893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18445" name="Rectangle 10">
              <a:extLst>
                <a:ext uri="{FF2B5EF4-FFF2-40B4-BE49-F238E27FC236}">
                  <a16:creationId xmlns:a16="http://schemas.microsoft.com/office/drawing/2014/main" xmlns="" id="{500EB898-09CE-4177-859E-5757558E9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2713"/>
              <a:ext cx="893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18446" name="Rectangle 11">
              <a:extLst>
                <a:ext uri="{FF2B5EF4-FFF2-40B4-BE49-F238E27FC236}">
                  <a16:creationId xmlns:a16="http://schemas.microsoft.com/office/drawing/2014/main" xmlns="" id="{7052C588-2035-4661-990B-1D6CFD7BBD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3" y="2121"/>
              <a:ext cx="320" cy="8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0800" bIns="22680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320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8447" name="Text Box 12">
              <a:extLst>
                <a:ext uri="{FF2B5EF4-FFF2-40B4-BE49-F238E27FC236}">
                  <a16:creationId xmlns:a16="http://schemas.microsoft.com/office/drawing/2014/main" xmlns="" id="{42C8D355-F077-432D-B365-022681970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8448" name="Text Box 13">
              <a:extLst>
                <a:ext uri="{FF2B5EF4-FFF2-40B4-BE49-F238E27FC236}">
                  <a16:creationId xmlns:a16="http://schemas.microsoft.com/office/drawing/2014/main" xmlns="" id="{25B87BE5-EE0C-4D2F-A8C2-55F43A5F6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576"/>
              <a:ext cx="1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8449" name="Line 14">
              <a:extLst>
                <a:ext uri="{FF2B5EF4-FFF2-40B4-BE49-F238E27FC236}">
                  <a16:creationId xmlns:a16="http://schemas.microsoft.com/office/drawing/2014/main" xmlns="" id="{54AA60B4-D788-4E39-ACB4-08A815FF5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5">
              <a:extLst>
                <a:ext uri="{FF2B5EF4-FFF2-40B4-BE49-F238E27FC236}">
                  <a16:creationId xmlns:a16="http://schemas.microsoft.com/office/drawing/2014/main" xmlns="" id="{AA4E6169-CD4C-435A-82FC-00287180F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0" y="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6">
              <a:extLst>
                <a:ext uri="{FF2B5EF4-FFF2-40B4-BE49-F238E27FC236}">
                  <a16:creationId xmlns:a16="http://schemas.microsoft.com/office/drawing/2014/main" xmlns="" id="{A9C056A4-5626-4261-A812-201988E2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03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17">
              <a:extLst>
                <a:ext uri="{FF2B5EF4-FFF2-40B4-BE49-F238E27FC236}">
                  <a16:creationId xmlns:a16="http://schemas.microsoft.com/office/drawing/2014/main" xmlns="" id="{8650226C-9A62-4C0A-93ED-1EB490556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303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Rectangle 21">
              <a:extLst>
                <a:ext uri="{FF2B5EF4-FFF2-40B4-BE49-F238E27FC236}">
                  <a16:creationId xmlns:a16="http://schemas.microsoft.com/office/drawing/2014/main" xmlns="" id="{9D45E880-FD5D-4BA9-81EB-A1A380A3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862"/>
              <a:ext cx="891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 baseline="-20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454" name="Rectangle 22">
              <a:extLst>
                <a:ext uri="{FF2B5EF4-FFF2-40B4-BE49-F238E27FC236}">
                  <a16:creationId xmlns:a16="http://schemas.microsoft.com/office/drawing/2014/main" xmlns="" id="{86D2585F-80A6-441D-8DC4-079539C0D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1148"/>
              <a:ext cx="890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 baseline="-20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8455" name="Text Box 23">
              <a:extLst>
                <a:ext uri="{FF2B5EF4-FFF2-40B4-BE49-F238E27FC236}">
                  <a16:creationId xmlns:a16="http://schemas.microsoft.com/office/drawing/2014/main" xmlns="" id="{A0172C9B-DCF6-4652-BF2C-DE2B9CCDF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884"/>
              <a:ext cx="1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8456" name="Rectangle 24">
              <a:extLst>
                <a:ext uri="{FF2B5EF4-FFF2-40B4-BE49-F238E27FC236}">
                  <a16:creationId xmlns:a16="http://schemas.microsoft.com/office/drawing/2014/main" xmlns="" id="{CEB28264-5894-4CED-858E-3E96EA7D3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1449"/>
              <a:ext cx="888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 baseline="-20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457" name="Text Box 28">
              <a:extLst>
                <a:ext uri="{FF2B5EF4-FFF2-40B4-BE49-F238E27FC236}">
                  <a16:creationId xmlns:a16="http://schemas.microsoft.com/office/drawing/2014/main" xmlns="" id="{71E40C68-0C3A-46C9-9794-ED4F169BD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1201"/>
              <a:ext cx="1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endParaRPr lang="zh-CN" altLang="en-US" sz="2000" b="0">
                <a:latin typeface="Tahoma" panose="020B0604030504040204" pitchFamily="34" charset="0"/>
              </a:endParaRPr>
            </a:p>
          </p:txBody>
        </p:sp>
        <p:sp>
          <p:nvSpPr>
            <p:cNvPr id="18458" name="Text Box 29">
              <a:extLst>
                <a:ext uri="{FF2B5EF4-FFF2-40B4-BE49-F238E27FC236}">
                  <a16:creationId xmlns:a16="http://schemas.microsoft.com/office/drawing/2014/main" xmlns="" id="{2E8AF747-D2B3-473B-B2AD-BCDB49E9B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1156"/>
              <a:ext cx="1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8459" name="Text Box 30">
              <a:extLst>
                <a:ext uri="{FF2B5EF4-FFF2-40B4-BE49-F238E27FC236}">
                  <a16:creationId xmlns:a16="http://schemas.microsoft.com/office/drawing/2014/main" xmlns="" id="{243B1ACF-EBDF-4580-BB9D-A2A4137E5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1519"/>
              <a:ext cx="1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Tahoma" panose="020B0604030504040204" pitchFamily="34" charset="0"/>
                </a:rPr>
                <a:t>4</a:t>
              </a:r>
            </a:p>
          </p:txBody>
        </p:sp>
      </p:grpSp>
      <p:sp>
        <p:nvSpPr>
          <p:cNvPr id="7195" name="Rectangle 18">
            <a:extLst>
              <a:ext uri="{FF2B5EF4-FFF2-40B4-BE49-F238E27FC236}">
                <a16:creationId xmlns:a16="http://schemas.microsoft.com/office/drawing/2014/main" xmlns="" id="{D86B2C78-CD54-4C98-B02A-CD5562F2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3587750"/>
            <a:ext cx="6135687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SzPct val="75000"/>
            </a:pPr>
            <a:r>
              <a:rPr lang="zh-CN" altLang="en-US" sz="2400" b="1" dirty="0">
                <a:latin typeface="Times New Roman" panose="02020603050405020304" pitchFamily="18" charset="0"/>
              </a:rPr>
              <a:t>堆分配存储（动态）：</a:t>
            </a:r>
          </a:p>
          <a:p>
            <a:pPr lvl="1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	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typedef struct{</a:t>
            </a:r>
          </a:p>
          <a:p>
            <a:pPr lvl="1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          char *ch;</a:t>
            </a:r>
          </a:p>
          <a:p>
            <a:pPr lvl="1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               int  length;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//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串中字符个数</a:t>
            </a:r>
          </a:p>
          <a:p>
            <a:pPr lvl="1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　 }Hstring;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9A24157-C50A-4958-969A-8C39BA43E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2"/>
      <p:bldP spid="7195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388913F3-BE68-4D00-AEED-FD6DD374D2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回顾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C1B7C5EB-1C0D-4D14-819E-650D12DE4D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模式匹配算法</a:t>
            </a:r>
          </a:p>
          <a:p>
            <a:pPr lvl="1" eaLnBrk="1" hangingPunct="1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朴素的串匹配算法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int Index(SqString S,SqString P)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//返回子串P在主串S中的位置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FFFFFF"/>
                </a:solidFill>
              </a:rPr>
              <a:t>i = 1;  j = 1; // </a:t>
            </a:r>
            <a:r>
              <a:rPr lang="zh-CN" altLang="en-US" sz="2000" dirty="0">
                <a:solidFill>
                  <a:srgbClr val="FFFFFF"/>
                </a:solidFill>
              </a:rPr>
              <a:t>i和j也可能从0开始，依赖于存储设计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FF"/>
                </a:solidFill>
              </a:rPr>
              <a:t>  while (i &lt;= S.len &amp;&amp; j &lt;=P.len)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FF"/>
                </a:solidFill>
              </a:rPr>
              <a:t>        if (S.ch[i]==P.ch[j]) {++i; ++j;}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FF"/>
                </a:solidFill>
              </a:rPr>
              <a:t>        else {i = i-j+2;  j = 1;}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FF"/>
                </a:solidFill>
              </a:rPr>
              <a:t> 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FF"/>
                </a:solidFill>
              </a:rPr>
              <a:t>  if ( j&gt;P.len )  return  (i-P.len); </a:t>
            </a:r>
            <a:r>
              <a:rPr lang="zh-CN" altLang="en-US" sz="2400" dirty="0"/>
              <a:t>//匹配成功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return -1;			  //匹配失败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} // Index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xmlns="" id="{1F916824-A6BA-48F6-A6C6-5EFE45E4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096000"/>
            <a:ext cx="6840760" cy="461665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算法时间复杂度（令n、m为主串和模式串长度）?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xmlns="" id="{EA45B301-2F17-481B-A958-FAE5B1052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937" y="6092825"/>
            <a:ext cx="1210588" cy="461665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O(n*m)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xmlns="" id="{555CE696-801A-4DD6-819B-31493A2CC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0"/>
            <a:ext cx="3889375" cy="18446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1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     #define </a:t>
            </a: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楷体_GB2312" pitchFamily="1" charset="-122"/>
              </a:rPr>
              <a:t>128   </a:t>
            </a: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MaxStrlen</a:t>
            </a:r>
          </a:p>
          <a:p>
            <a:pPr eaLnBrk="1" hangingPunct="1">
              <a:lnSpc>
                <a:spcPts val="21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  <a:ea typeface="楷体_GB2312" pitchFamily="1" charset="-122"/>
              </a:rPr>
              <a:t>     typedef struct{</a:t>
            </a:r>
          </a:p>
          <a:p>
            <a:pPr lvl="2" eaLnBrk="1" hangingPunct="1">
              <a:lnSpc>
                <a:spcPts val="21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  char ch[MaxStrlen];</a:t>
            </a:r>
          </a:p>
          <a:p>
            <a:pPr lvl="2" eaLnBrk="1" hangingPunct="1">
              <a:lnSpc>
                <a:spcPts val="21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  int len;</a:t>
            </a:r>
          </a:p>
          <a:p>
            <a:pPr lvl="1" eaLnBrk="1" hangingPunct="1">
              <a:lnSpc>
                <a:spcPts val="21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}SqString;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69C80ED-67CF-4E5C-A81C-AC011D022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2608263"/>
            <a:ext cx="7002463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/>
              <a:t>i = 1;  j = 1; </a:t>
            </a:r>
            <a:endParaRPr lang="zh-CN" altLang="en-US" sz="2000" dirty="0"/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/>
              <a:t>while (i &lt;= S.len &amp;&amp; j &lt;=P.len) {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/>
              <a:t>       if (S.ch[i]==P.ch[j]) {++i; ++j;}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/>
              <a:t>       else {i = i-j+2;  j = 1;}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/>
              <a:t>}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/>
              <a:t>if ( j&gt;P.len )  return  (i-P.len); </a:t>
            </a:r>
            <a:endParaRPr lang="zh-CN" altLang="en-US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EDC2D43C-D5B7-4372-91D5-52FACDE8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734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1" grpId="0" animBg="1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D88DC469-C42F-48A5-B815-8751B16A7A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F2670A75-3881-4EB8-B9F0-8CD9989BF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655050" cy="3200400"/>
          </a:xfrm>
        </p:spPr>
        <p:txBody>
          <a:bodyPr lIns="54000" rIns="54000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改进的模式匹配算法－－</a:t>
            </a:r>
            <a:r>
              <a:rPr lang="zh-CN" altLang="en-US" dirty="0"/>
              <a:t>KMP</a:t>
            </a:r>
            <a:r>
              <a:rPr lang="zh-CN" altLang="en-US" dirty="0">
                <a:latin typeface="宋体" panose="02010600030101010101" pitchFamily="2" charset="-122"/>
              </a:rPr>
              <a:t>算法(</a:t>
            </a:r>
            <a:r>
              <a:rPr lang="zh-CN" altLang="en-US" dirty="0"/>
              <a:t>Knuth、Morris、Pratt</a:t>
            </a:r>
            <a:r>
              <a:rPr lang="zh-CN" altLang="en-US" dirty="0">
                <a:latin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ea typeface="楷体_GB2312" pitchFamily="1" charset="-122"/>
              </a:rPr>
              <a:t>问题的提出：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       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chemeClr val="bg1"/>
                </a:solidFill>
              </a:rPr>
              <a:t>在基本的匹配算法中，</a:t>
            </a:r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当主串的字</a:t>
            </a:r>
            <a:r>
              <a:rPr lang="zh-CN" altLang="en-US" dirty="0">
                <a:solidFill>
                  <a:schemeClr val="bg1"/>
                </a:solidFill>
              </a:rPr>
              <a:t>符S</a:t>
            </a:r>
            <a:r>
              <a:rPr lang="zh-CN" altLang="en-US" baseline="-25000" dirty="0">
                <a:solidFill>
                  <a:schemeClr val="bg1"/>
                </a:solidFill>
              </a:rPr>
              <a:t>i</a:t>
            </a:r>
            <a:r>
              <a:rPr lang="zh-CN" altLang="en-US" dirty="0">
                <a:solidFill>
                  <a:schemeClr val="bg1"/>
                </a:solidFill>
              </a:rPr>
              <a:t>与模式串的字符P</a:t>
            </a:r>
            <a:r>
              <a:rPr lang="zh-CN" altLang="en-US" baseline="-25000" dirty="0">
                <a:solidFill>
                  <a:schemeClr val="bg1"/>
                </a:solidFill>
              </a:rPr>
              <a:t>j</a:t>
            </a:r>
            <a:r>
              <a:rPr lang="zh-CN" altLang="en-US" dirty="0">
                <a:solidFill>
                  <a:schemeClr val="bg1"/>
                </a:solidFill>
              </a:rPr>
              <a:t>失配时，令i回退至本趟匹配的起始位置（即i-j+1，主串位置指针回溯），加1后再开始下一趟的匹配过程。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</a:rPr>
              <a:t>        </a:t>
            </a:r>
            <a:r>
              <a:rPr lang="zh-CN" altLang="en-US" sz="2400" dirty="0"/>
              <a:t> 没有利用模式串的P</a:t>
            </a:r>
            <a:r>
              <a:rPr lang="zh-CN" altLang="en-US" sz="2400" baseline="-25000" dirty="0"/>
              <a:t>1</a:t>
            </a:r>
            <a:r>
              <a:rPr lang="zh-CN" altLang="en-US" sz="2400" dirty="0"/>
              <a:t>P</a:t>
            </a:r>
            <a:r>
              <a:rPr lang="zh-CN" altLang="en-US" sz="2400" baseline="-25000" dirty="0">
                <a:sym typeface="Arial" panose="020B0604020202020204" pitchFamily="34" charset="0"/>
              </a:rPr>
              <a:t>2</a:t>
            </a:r>
            <a:r>
              <a:rPr lang="zh-CN" altLang="en-US" sz="2400" dirty="0"/>
              <a:t>…P</a:t>
            </a:r>
            <a:r>
              <a:rPr lang="zh-CN" altLang="en-US" sz="2400" baseline="-25000" dirty="0">
                <a:sym typeface="Arial" panose="020B0604020202020204" pitchFamily="34" charset="0"/>
              </a:rPr>
              <a:t>j-1</a:t>
            </a:r>
            <a:r>
              <a:rPr lang="zh-CN" altLang="en-US" sz="2400" dirty="0"/>
              <a:t>与主串的S</a:t>
            </a:r>
            <a:r>
              <a:rPr lang="zh-CN" altLang="en-US" sz="2400" baseline="-25000" dirty="0">
                <a:sym typeface="Arial" panose="020B0604020202020204" pitchFamily="34" charset="0"/>
              </a:rPr>
              <a:t>i-j+1</a:t>
            </a:r>
            <a:r>
              <a:rPr lang="zh-CN" altLang="en-US" sz="2400" dirty="0"/>
              <a:t>S</a:t>
            </a:r>
            <a:r>
              <a:rPr lang="zh-CN" altLang="en-US" sz="2400" baseline="-25000" dirty="0">
                <a:sym typeface="Arial" panose="020B0604020202020204" pitchFamily="34" charset="0"/>
              </a:rPr>
              <a:t>i-j+2</a:t>
            </a:r>
            <a:r>
              <a:rPr lang="zh-CN" altLang="en-US" sz="2400" dirty="0"/>
              <a:t>…S</a:t>
            </a:r>
            <a:r>
              <a:rPr lang="zh-CN" altLang="en-US" sz="2400" baseline="-25000" dirty="0">
                <a:sym typeface="Arial" panose="020B0604020202020204" pitchFamily="34" charset="0"/>
              </a:rPr>
              <a:t>j-1</a:t>
            </a:r>
            <a:endParaRPr lang="en-US" altLang="zh-CN" sz="2400" dirty="0">
              <a:sym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    </a:t>
            </a:r>
            <a:r>
              <a:rPr lang="zh-CN" altLang="en-US" sz="2400" dirty="0">
                <a:sym typeface="宋体" panose="02010600030101010101" pitchFamily="2" charset="-122"/>
              </a:rPr>
              <a:t>这个</a:t>
            </a:r>
            <a:r>
              <a:rPr lang="zh-CN" altLang="en-US" sz="2400" dirty="0"/>
              <a:t>已经匹配的结果。</a:t>
            </a:r>
          </a:p>
        </p:txBody>
      </p:sp>
      <p:grpSp>
        <p:nvGrpSpPr>
          <p:cNvPr id="54276" name="组合 43011">
            <a:extLst>
              <a:ext uri="{FF2B5EF4-FFF2-40B4-BE49-F238E27FC236}">
                <a16:creationId xmlns:a16="http://schemas.microsoft.com/office/drawing/2014/main" xmlns="" id="{2340B14A-D9BF-40B6-B48E-835421D2CD1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325938"/>
            <a:ext cx="5486400" cy="457200"/>
            <a:chOff x="0" y="0"/>
            <a:chExt cx="3456" cy="288"/>
          </a:xfrm>
        </p:grpSpPr>
        <p:grpSp>
          <p:nvGrpSpPr>
            <p:cNvPr id="54296" name="组合 43012">
              <a:extLst>
                <a:ext uri="{FF2B5EF4-FFF2-40B4-BE49-F238E27FC236}">
                  <a16:creationId xmlns:a16="http://schemas.microsoft.com/office/drawing/2014/main" xmlns="" id="{A52F8F5D-B7BE-469A-9B9F-BC14E0F5F1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54298" name="Rectangle 7">
                <a:extLst>
                  <a:ext uri="{FF2B5EF4-FFF2-40B4-BE49-F238E27FC236}">
                    <a16:creationId xmlns:a16="http://schemas.microsoft.com/office/drawing/2014/main" xmlns="" id="{B0F81549-8E90-4C85-99C5-845FF9321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4299" name="Rectangle 8">
                <a:extLst>
                  <a:ext uri="{FF2B5EF4-FFF2-40B4-BE49-F238E27FC236}">
                    <a16:creationId xmlns:a16="http://schemas.microsoft.com/office/drawing/2014/main" xmlns="" id="{7C5C1A97-E101-485B-AB97-1B6869C72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4300" name="Rectangle 9">
                <a:extLst>
                  <a:ext uri="{FF2B5EF4-FFF2-40B4-BE49-F238E27FC236}">
                    <a16:creationId xmlns:a16="http://schemas.microsoft.com/office/drawing/2014/main" xmlns="" id="{2E44219D-E8BC-45DE-BB1B-D44FD323C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4301" name="Rectangle 10">
                <a:extLst>
                  <a:ext uri="{FF2B5EF4-FFF2-40B4-BE49-F238E27FC236}">
                    <a16:creationId xmlns:a16="http://schemas.microsoft.com/office/drawing/2014/main" xmlns="" id="{1443D0B4-55B5-41DD-BB15-19E3A5FA5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4302" name="Rectangle 11">
                <a:extLst>
                  <a:ext uri="{FF2B5EF4-FFF2-40B4-BE49-F238E27FC236}">
                    <a16:creationId xmlns:a16="http://schemas.microsoft.com/office/drawing/2014/main" xmlns="" id="{5468137E-11EE-4AE2-84EA-502CB474D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4303" name="Rectangle 12">
                <a:extLst>
                  <a:ext uri="{FF2B5EF4-FFF2-40B4-BE49-F238E27FC236}">
                    <a16:creationId xmlns:a16="http://schemas.microsoft.com/office/drawing/2014/main" xmlns="" id="{9C296DE5-4834-4F55-843F-F4C0A1C67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4304" name="Rectangle 13">
                <a:extLst>
                  <a:ext uri="{FF2B5EF4-FFF2-40B4-BE49-F238E27FC236}">
                    <a16:creationId xmlns:a16="http://schemas.microsoft.com/office/drawing/2014/main" xmlns="" id="{175ADA8B-A6FF-4678-9EFF-755CD4C1A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4305" name="Rectangle 14">
                <a:extLst>
                  <a:ext uri="{FF2B5EF4-FFF2-40B4-BE49-F238E27FC236}">
                    <a16:creationId xmlns:a16="http://schemas.microsoft.com/office/drawing/2014/main" xmlns="" id="{D5F3F877-854E-40AD-955D-A29FD285B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4306" name="Rectangle 15">
                <a:extLst>
                  <a:ext uri="{FF2B5EF4-FFF2-40B4-BE49-F238E27FC236}">
                    <a16:creationId xmlns:a16="http://schemas.microsoft.com/office/drawing/2014/main" xmlns="" id="{0B83F906-9F3A-4059-A67C-0CC94F8B3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4307" name="Rectangle 16">
                <a:extLst>
                  <a:ext uri="{FF2B5EF4-FFF2-40B4-BE49-F238E27FC236}">
                    <a16:creationId xmlns:a16="http://schemas.microsoft.com/office/drawing/2014/main" xmlns="" id="{1097B4B3-0A0B-4A1D-A5EE-52F9B51FA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4308" name="Rectangle 17">
                <a:extLst>
                  <a:ext uri="{FF2B5EF4-FFF2-40B4-BE49-F238E27FC236}">
                    <a16:creationId xmlns:a16="http://schemas.microsoft.com/office/drawing/2014/main" xmlns="" id="{ADD21E52-A577-4DEB-94B3-4398346EA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4309" name="Rectangle 18">
                <a:extLst>
                  <a:ext uri="{FF2B5EF4-FFF2-40B4-BE49-F238E27FC236}">
                    <a16:creationId xmlns:a16="http://schemas.microsoft.com/office/drawing/2014/main" xmlns="" id="{CBD664CC-80C4-4D8F-A98E-10F6DEE00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4310" name="Rectangle 19">
                <a:extLst>
                  <a:ext uri="{FF2B5EF4-FFF2-40B4-BE49-F238E27FC236}">
                    <a16:creationId xmlns:a16="http://schemas.microsoft.com/office/drawing/2014/main" xmlns="" id="{70688613-3199-4006-AC35-CF99F4017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54297" name="Text Box 20">
              <a:extLst>
                <a:ext uri="{FF2B5EF4-FFF2-40B4-BE49-F238E27FC236}">
                  <a16:creationId xmlns:a16="http://schemas.microsoft.com/office/drawing/2014/main" xmlns="" id="{885C03B8-0D23-4881-AAAD-5A13DC56D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  <a:ea typeface="楷体_GB2312" pitchFamily="1" charset="-122"/>
                </a:rPr>
                <a:t>主串：</a:t>
              </a:r>
            </a:p>
          </p:txBody>
        </p:sp>
      </p:grpSp>
      <p:grpSp>
        <p:nvGrpSpPr>
          <p:cNvPr id="54277" name="组合 43027">
            <a:extLst>
              <a:ext uri="{FF2B5EF4-FFF2-40B4-BE49-F238E27FC236}">
                <a16:creationId xmlns:a16="http://schemas.microsoft.com/office/drawing/2014/main" xmlns="" id="{35D696AA-907C-46E6-9CBC-AD64D4AA50D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5392738"/>
            <a:ext cx="1524000" cy="304800"/>
            <a:chOff x="0" y="0"/>
            <a:chExt cx="960" cy="192"/>
          </a:xfrm>
        </p:grpSpPr>
        <p:sp>
          <p:nvSpPr>
            <p:cNvPr id="54291" name="Rectangle 23">
              <a:extLst>
                <a:ext uri="{FF2B5EF4-FFF2-40B4-BE49-F238E27FC236}">
                  <a16:creationId xmlns:a16="http://schemas.microsoft.com/office/drawing/2014/main" xmlns="" id="{0808D451-E2D2-4F73-B472-96D7B9DEE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292" name="Rectangle 24">
              <a:extLst>
                <a:ext uri="{FF2B5EF4-FFF2-40B4-BE49-F238E27FC236}">
                  <a16:creationId xmlns:a16="http://schemas.microsoft.com/office/drawing/2014/main" xmlns="" id="{78D0F91D-EC46-4B7E-BCE8-7C5D1B952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293" name="Rectangle 25">
              <a:extLst>
                <a:ext uri="{FF2B5EF4-FFF2-40B4-BE49-F238E27FC236}">
                  <a16:creationId xmlns:a16="http://schemas.microsoft.com/office/drawing/2014/main" xmlns="" id="{BFC3BBBE-9F86-4A56-A249-4373D9E69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4294" name="Rectangle 26">
              <a:extLst>
                <a:ext uri="{FF2B5EF4-FFF2-40B4-BE49-F238E27FC236}">
                  <a16:creationId xmlns:a16="http://schemas.microsoft.com/office/drawing/2014/main" xmlns="" id="{A9E0669A-50EE-43BC-9404-36B178AEC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295" name="Rectangle 27">
              <a:extLst>
                <a:ext uri="{FF2B5EF4-FFF2-40B4-BE49-F238E27FC236}">
                  <a16:creationId xmlns:a16="http://schemas.microsoft.com/office/drawing/2014/main" xmlns="" id="{5A01B8BA-3E35-4CC8-B6CC-7C457B522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54278" name="Text Box 28">
            <a:extLst>
              <a:ext uri="{FF2B5EF4-FFF2-40B4-BE49-F238E27FC236}">
                <a16:creationId xmlns:a16="http://schemas.microsoft.com/office/drawing/2014/main" xmlns="" id="{B67E2204-9097-42FF-AB2F-F586274E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1653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模式：</a:t>
            </a:r>
          </a:p>
        </p:txBody>
      </p:sp>
      <p:sp>
        <p:nvSpPr>
          <p:cNvPr id="54279" name="Line 29">
            <a:extLst>
              <a:ext uri="{FF2B5EF4-FFF2-40B4-BE49-F238E27FC236}">
                <a16:creationId xmlns:a16="http://schemas.microsoft.com/office/drawing/2014/main" xmlns="" id="{1424202F-55CF-48AF-9737-33FAD9460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7402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0" name="Line 30">
            <a:extLst>
              <a:ext uri="{FF2B5EF4-FFF2-40B4-BE49-F238E27FC236}">
                <a16:creationId xmlns:a16="http://schemas.microsoft.com/office/drawing/2014/main" xmlns="" id="{F985D29F-B608-44F6-9EC4-89506A124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7402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1" name="Line 31">
            <a:extLst>
              <a:ext uri="{FF2B5EF4-FFF2-40B4-BE49-F238E27FC236}">
                <a16:creationId xmlns:a16="http://schemas.microsoft.com/office/drawing/2014/main" xmlns="" id="{43C102CA-844A-4F43-9F1B-C55328E9D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735513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2" name="Line 32">
            <a:extLst>
              <a:ext uri="{FF2B5EF4-FFF2-40B4-BE49-F238E27FC236}">
                <a16:creationId xmlns:a16="http://schemas.microsoft.com/office/drawing/2014/main" xmlns="" id="{EAE7B8BA-3921-426F-9A55-AFD10B961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735513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283" name="组合 43038">
            <a:extLst>
              <a:ext uri="{FF2B5EF4-FFF2-40B4-BE49-F238E27FC236}">
                <a16:creationId xmlns:a16="http://schemas.microsoft.com/office/drawing/2014/main" xmlns="" id="{20E8538B-EA10-4A97-BDAB-FA3F75D2D38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716338"/>
            <a:ext cx="457200" cy="609600"/>
            <a:chOff x="0" y="0"/>
            <a:chExt cx="288" cy="384"/>
          </a:xfrm>
        </p:grpSpPr>
        <p:sp>
          <p:nvSpPr>
            <p:cNvPr id="54289" name="Line 35">
              <a:extLst>
                <a:ext uri="{FF2B5EF4-FFF2-40B4-BE49-F238E27FC236}">
                  <a16:creationId xmlns:a16="http://schemas.microsoft.com/office/drawing/2014/main" xmlns="" id="{348297E1-504B-41A7-8850-47FA9FC6F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Text Box 36">
              <a:extLst>
                <a:ext uri="{FF2B5EF4-FFF2-40B4-BE49-F238E27FC236}">
                  <a16:creationId xmlns:a16="http://schemas.microsoft.com/office/drawing/2014/main" xmlns="" id="{CC87A682-6AE7-4CEE-A92A-83424A5FB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i=7</a:t>
              </a:r>
            </a:p>
          </p:txBody>
        </p:sp>
      </p:grpSp>
      <p:grpSp>
        <p:nvGrpSpPr>
          <p:cNvPr id="54284" name="组合 43041">
            <a:extLst>
              <a:ext uri="{FF2B5EF4-FFF2-40B4-BE49-F238E27FC236}">
                <a16:creationId xmlns:a16="http://schemas.microsoft.com/office/drawing/2014/main" xmlns="" id="{9D275465-DFE3-429B-83B9-429D08D1637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773738"/>
            <a:ext cx="457200" cy="609600"/>
            <a:chOff x="0" y="0"/>
            <a:chExt cx="288" cy="384"/>
          </a:xfrm>
        </p:grpSpPr>
        <p:sp>
          <p:nvSpPr>
            <p:cNvPr id="54287" name="Text Box 38">
              <a:extLst>
                <a:ext uri="{FF2B5EF4-FFF2-40B4-BE49-F238E27FC236}">
                  <a16:creationId xmlns:a16="http://schemas.microsoft.com/office/drawing/2014/main" xmlns="" id="{8E68D964-09E6-4DA2-BE6A-CFF47FB34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j=5</a:t>
              </a:r>
            </a:p>
          </p:txBody>
        </p:sp>
        <p:sp>
          <p:nvSpPr>
            <p:cNvPr id="54288" name="Line 39">
              <a:extLst>
                <a:ext uri="{FF2B5EF4-FFF2-40B4-BE49-F238E27FC236}">
                  <a16:creationId xmlns:a16="http://schemas.microsoft.com/office/drawing/2014/main" xmlns="" id="{A3708011-E577-4487-A731-7F02BC4A2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85" name="Text Box 40">
            <a:extLst>
              <a:ext uri="{FF2B5EF4-FFF2-40B4-BE49-F238E27FC236}">
                <a16:creationId xmlns:a16="http://schemas.microsoft.com/office/drawing/2014/main" xmlns="" id="{F246F00B-7B9E-47D2-92D1-64BDFE693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83138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54286" name="AutoShape 41">
            <a:extLst>
              <a:ext uri="{FF2B5EF4-FFF2-40B4-BE49-F238E27FC236}">
                <a16:creationId xmlns:a16="http://schemas.microsoft.com/office/drawing/2014/main" xmlns="" id="{3D99EE2B-D219-4E63-BB4D-B6C8E168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97538"/>
            <a:ext cx="1371600" cy="609600"/>
          </a:xfrm>
          <a:prstGeom prst="wedgeEllipseCallout">
            <a:avLst>
              <a:gd name="adj1" fmla="val -174306"/>
              <a:gd name="adj2" fmla="val -141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不同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7970B7A-CC2E-479E-AD77-AE91D6FD6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51</a:t>
            </a:fld>
            <a:endParaRPr lang="zh-CN" altLang="en-US"/>
          </a:p>
        </p:txBody>
      </p:sp>
      <p:sp>
        <p:nvSpPr>
          <p:cNvPr id="40" name="AutoShape 41">
            <a:extLst>
              <a:ext uri="{FF2B5EF4-FFF2-40B4-BE49-F238E27FC236}">
                <a16:creationId xmlns:a16="http://schemas.microsoft.com/office/drawing/2014/main" xmlns="" id="{3D99EE2B-D219-4E63-BB4D-B6C8E168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312" y="4907632"/>
            <a:ext cx="1584176" cy="609600"/>
          </a:xfrm>
          <a:prstGeom prst="wedgeEllipseCallout">
            <a:avLst>
              <a:gd name="adj1" fmla="val -76143"/>
              <a:gd name="adj2" fmla="val -24551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 dirty="0">
                <a:latin typeface="Tahoma" panose="020B0604030504040204" pitchFamily="34" charset="0"/>
              </a:rPr>
              <a:t>i</a:t>
            </a:r>
            <a:r>
              <a:rPr lang="zh-CN" altLang="en-US" sz="2000" b="0" dirty="0">
                <a:latin typeface="Tahoma" panose="020B0604030504040204" pitchFamily="34" charset="0"/>
              </a:rPr>
              <a:t>的起点</a:t>
            </a:r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2DCBD99A-131B-46BA-AF85-75A2BA969F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DBD1AA36-7AE9-4ABF-9E3B-1DCFEB7A3C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81075"/>
            <a:ext cx="8512175" cy="3733800"/>
          </a:xfrm>
        </p:spPr>
        <p:txBody>
          <a:bodyPr/>
          <a:lstStyle/>
          <a:p>
            <a:pPr marL="0" indent="0" eaLnBrk="1" hangingPunct="1"/>
            <a:r>
              <a:rPr lang="zh-CN" altLang="en-US" sz="2800" dirty="0">
                <a:latin typeface="宋体" panose="02010600030101010101" pitchFamily="2" charset="-122"/>
              </a:rPr>
              <a:t>改进的模式匹配算法－－</a:t>
            </a:r>
            <a:r>
              <a:rPr lang="zh-CN" altLang="en-US" sz="2800" dirty="0"/>
              <a:t>KMP</a:t>
            </a:r>
            <a:r>
              <a:rPr lang="zh-CN" altLang="en-US" sz="2800" dirty="0">
                <a:latin typeface="宋体" panose="02010600030101010101" pitchFamily="2" charset="-122"/>
              </a:rPr>
              <a:t>算法</a:t>
            </a:r>
            <a:endParaRPr lang="zh-CN" altLang="en-US" sz="28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900" b="0" dirty="0">
                <a:ea typeface="楷体_GB2312" pitchFamily="1" charset="-122"/>
              </a:rPr>
              <a:t>   问题的提出：i能否不回溯？</a:t>
            </a:r>
          </a:p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</a:rPr>
              <a:t>    在KMP方法中，使i不回溯（即i的值不变），而是将j退回到模式串的第k个字符位置上（模式串右移），再进行匹配过程。</a:t>
            </a:r>
          </a:p>
        </p:txBody>
      </p:sp>
      <p:grpSp>
        <p:nvGrpSpPr>
          <p:cNvPr id="55300" name="组合 44035">
            <a:extLst>
              <a:ext uri="{FF2B5EF4-FFF2-40B4-BE49-F238E27FC236}">
                <a16:creationId xmlns:a16="http://schemas.microsoft.com/office/drawing/2014/main" xmlns="" id="{1F03418F-A312-4791-A8EE-7DE020750B3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465513"/>
            <a:ext cx="5486400" cy="457200"/>
            <a:chOff x="0" y="0"/>
            <a:chExt cx="3456" cy="288"/>
          </a:xfrm>
        </p:grpSpPr>
        <p:grpSp>
          <p:nvGrpSpPr>
            <p:cNvPr id="55331" name="组合 44036">
              <a:extLst>
                <a:ext uri="{FF2B5EF4-FFF2-40B4-BE49-F238E27FC236}">
                  <a16:creationId xmlns:a16="http://schemas.microsoft.com/office/drawing/2014/main" xmlns="" id="{1C213854-CCF8-41D8-BA17-9DA533E57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48"/>
              <a:ext cx="2496" cy="192"/>
              <a:chOff x="0" y="0"/>
              <a:chExt cx="2496" cy="192"/>
            </a:xfrm>
          </p:grpSpPr>
          <p:sp>
            <p:nvSpPr>
              <p:cNvPr id="55333" name="Rectangle 6">
                <a:extLst>
                  <a:ext uri="{FF2B5EF4-FFF2-40B4-BE49-F238E27FC236}">
                    <a16:creationId xmlns:a16="http://schemas.microsoft.com/office/drawing/2014/main" xmlns="" id="{2B455903-DC62-4079-976A-2DF016BE2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5334" name="Rectangle 7">
                <a:extLst>
                  <a:ext uri="{FF2B5EF4-FFF2-40B4-BE49-F238E27FC236}">
                    <a16:creationId xmlns:a16="http://schemas.microsoft.com/office/drawing/2014/main" xmlns="" id="{78D566BF-8EED-43E9-BC58-CEB24D7F4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5335" name="Rectangle 8">
                <a:extLst>
                  <a:ext uri="{FF2B5EF4-FFF2-40B4-BE49-F238E27FC236}">
                    <a16:creationId xmlns:a16="http://schemas.microsoft.com/office/drawing/2014/main" xmlns="" id="{CAC33532-7E7C-41E4-BB28-9DE66D2E6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5336" name="Rectangle 9">
                <a:extLst>
                  <a:ext uri="{FF2B5EF4-FFF2-40B4-BE49-F238E27FC236}">
                    <a16:creationId xmlns:a16="http://schemas.microsoft.com/office/drawing/2014/main" xmlns="" id="{3944BEC8-95DD-4847-B7BD-F77410AB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5337" name="Rectangle 10">
                <a:extLst>
                  <a:ext uri="{FF2B5EF4-FFF2-40B4-BE49-F238E27FC236}">
                    <a16:creationId xmlns:a16="http://schemas.microsoft.com/office/drawing/2014/main" xmlns="" id="{EC83F056-AF2E-4199-AD8F-9DAEF2DCD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5338" name="Rectangle 11">
                <a:extLst>
                  <a:ext uri="{FF2B5EF4-FFF2-40B4-BE49-F238E27FC236}">
                    <a16:creationId xmlns:a16="http://schemas.microsoft.com/office/drawing/2014/main" xmlns="" id="{C65ACB40-0F38-4A66-9361-CE7CA02AE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5339" name="Rectangle 12">
                <a:extLst>
                  <a:ext uri="{FF2B5EF4-FFF2-40B4-BE49-F238E27FC236}">
                    <a16:creationId xmlns:a16="http://schemas.microsoft.com/office/drawing/2014/main" xmlns="" id="{3D30FEE3-9937-4DCB-B89E-35C717D10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5340" name="Rectangle 13">
                <a:extLst>
                  <a:ext uri="{FF2B5EF4-FFF2-40B4-BE49-F238E27FC236}">
                    <a16:creationId xmlns:a16="http://schemas.microsoft.com/office/drawing/2014/main" xmlns="" id="{A8C93C12-D59B-45B2-A6D7-EBC1C5E76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5341" name="Rectangle 14">
                <a:extLst>
                  <a:ext uri="{FF2B5EF4-FFF2-40B4-BE49-F238E27FC236}">
                    <a16:creationId xmlns:a16="http://schemas.microsoft.com/office/drawing/2014/main" xmlns="" id="{55A5E99D-E7DF-4BEF-A586-82E423B15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5342" name="Rectangle 15">
                <a:extLst>
                  <a:ext uri="{FF2B5EF4-FFF2-40B4-BE49-F238E27FC236}">
                    <a16:creationId xmlns:a16="http://schemas.microsoft.com/office/drawing/2014/main" xmlns="" id="{99BE6EC2-9C7F-4185-8505-BDF09D4D2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5343" name="Rectangle 16">
                <a:extLst>
                  <a:ext uri="{FF2B5EF4-FFF2-40B4-BE49-F238E27FC236}">
                    <a16:creationId xmlns:a16="http://schemas.microsoft.com/office/drawing/2014/main" xmlns="" id="{D76985D7-F02F-4EBC-BFAA-9FEECA18F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5344" name="Rectangle 17">
                <a:extLst>
                  <a:ext uri="{FF2B5EF4-FFF2-40B4-BE49-F238E27FC236}">
                    <a16:creationId xmlns:a16="http://schemas.microsoft.com/office/drawing/2014/main" xmlns="" id="{03F00DAC-B8CC-41FD-8912-04B2F3624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5345" name="Rectangle 18">
                <a:extLst>
                  <a:ext uri="{FF2B5EF4-FFF2-40B4-BE49-F238E27FC236}">
                    <a16:creationId xmlns:a16="http://schemas.microsoft.com/office/drawing/2014/main" xmlns="" id="{EDA18D47-3DBC-44FF-B3A5-BCB28451B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55332" name="Text Box 19">
              <a:extLst>
                <a:ext uri="{FF2B5EF4-FFF2-40B4-BE49-F238E27FC236}">
                  <a16:creationId xmlns:a16="http://schemas.microsoft.com/office/drawing/2014/main" xmlns="" id="{99CC333D-E22F-4AFC-A977-EACFD14D1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 dirty="0">
                  <a:latin typeface="Tahoma" panose="020B0604030504040204" pitchFamily="34" charset="0"/>
                  <a:ea typeface="楷体_GB2312" pitchFamily="1" charset="-122"/>
                </a:rPr>
                <a:t>主串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S</a:t>
              </a:r>
              <a:r>
                <a:rPr lang="zh-CN" altLang="en-US" b="0" dirty="0">
                  <a:latin typeface="Tahoma" panose="020B0604030504040204" pitchFamily="34" charset="0"/>
                  <a:ea typeface="楷体_GB2312" pitchFamily="1" charset="-122"/>
                </a:rPr>
                <a:t>：</a:t>
              </a:r>
            </a:p>
          </p:txBody>
        </p:sp>
      </p:grpSp>
      <p:sp>
        <p:nvSpPr>
          <p:cNvPr id="55301" name="Text Box 26">
            <a:extLst>
              <a:ext uri="{FF2B5EF4-FFF2-40B4-BE49-F238E27FC236}">
                <a16:creationId xmlns:a16="http://schemas.microsoft.com/office/drawing/2014/main" xmlns="" id="{76FDE45A-5865-4F59-BDC9-5CCA62C6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561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 dirty="0">
                <a:latin typeface="Tahoma" panose="020B0604030504040204" pitchFamily="34" charset="0"/>
                <a:ea typeface="楷体_GB2312" pitchFamily="1" charset="-122"/>
              </a:rPr>
              <a:t>模式</a:t>
            </a: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P</a:t>
            </a:r>
            <a:r>
              <a:rPr lang="zh-CN" altLang="en-US" b="0" dirty="0">
                <a:latin typeface="Tahoma" panose="020B0604030504040204" pitchFamily="34" charset="0"/>
                <a:ea typeface="楷体_GB2312" pitchFamily="1" charset="-122"/>
              </a:rPr>
              <a:t>：</a:t>
            </a:r>
          </a:p>
        </p:txBody>
      </p:sp>
      <p:grpSp>
        <p:nvGrpSpPr>
          <p:cNvPr id="55302" name="组合 44052">
            <a:extLst>
              <a:ext uri="{FF2B5EF4-FFF2-40B4-BE49-F238E27FC236}">
                <a16:creationId xmlns:a16="http://schemas.microsoft.com/office/drawing/2014/main" xmlns="" id="{37CD67A6-983F-45B5-80AD-3E1791143EA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997200"/>
            <a:ext cx="457200" cy="574675"/>
            <a:chOff x="0" y="0"/>
            <a:chExt cx="288" cy="384"/>
          </a:xfrm>
        </p:grpSpPr>
        <p:sp>
          <p:nvSpPr>
            <p:cNvPr id="55329" name="Line 30">
              <a:extLst>
                <a:ext uri="{FF2B5EF4-FFF2-40B4-BE49-F238E27FC236}">
                  <a16:creationId xmlns:a16="http://schemas.microsoft.com/office/drawing/2014/main" xmlns="" id="{762FD280-DBF8-47DF-A194-6209D7DB0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0" name="Text Box 31">
              <a:extLst>
                <a:ext uri="{FF2B5EF4-FFF2-40B4-BE49-F238E27FC236}">
                  <a16:creationId xmlns:a16="http://schemas.microsoft.com/office/drawing/2014/main" xmlns="" id="{A4A83F99-C157-4771-80F0-6D70BA6F6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i=7</a:t>
              </a:r>
            </a:p>
          </p:txBody>
        </p:sp>
      </p:grpSp>
      <p:grpSp>
        <p:nvGrpSpPr>
          <p:cNvPr id="55303" name="组合 44055">
            <a:extLst>
              <a:ext uri="{FF2B5EF4-FFF2-40B4-BE49-F238E27FC236}">
                <a16:creationId xmlns:a16="http://schemas.microsoft.com/office/drawing/2014/main" xmlns="" id="{06A9B50D-7C62-41AF-AFB9-C394499204B7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508500"/>
            <a:ext cx="1676400" cy="933450"/>
            <a:chOff x="0" y="0"/>
            <a:chExt cx="1056" cy="588"/>
          </a:xfrm>
        </p:grpSpPr>
        <p:grpSp>
          <p:nvGrpSpPr>
            <p:cNvPr id="55320" name="组合 44056">
              <a:extLst>
                <a:ext uri="{FF2B5EF4-FFF2-40B4-BE49-F238E27FC236}">
                  <a16:creationId xmlns:a16="http://schemas.microsoft.com/office/drawing/2014/main" xmlns="" id="{C22431F9-0659-48B4-A76A-C888E0896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60" cy="192"/>
              <a:chOff x="0" y="0"/>
              <a:chExt cx="960" cy="192"/>
            </a:xfrm>
          </p:grpSpPr>
          <p:sp>
            <p:nvSpPr>
              <p:cNvPr id="55324" name="Rectangle 23">
                <a:extLst>
                  <a:ext uri="{FF2B5EF4-FFF2-40B4-BE49-F238E27FC236}">
                    <a16:creationId xmlns:a16="http://schemas.microsoft.com/office/drawing/2014/main" xmlns="" id="{2E8A870A-2A02-4EBB-8490-996D22F49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5325" name="Rectangle 24">
                <a:extLst>
                  <a:ext uri="{FF2B5EF4-FFF2-40B4-BE49-F238E27FC236}">
                    <a16:creationId xmlns:a16="http://schemas.microsoft.com/office/drawing/2014/main" xmlns="" id="{0F58AD8C-B215-4AC0-8165-53265922E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5326" name="Rectangle 25">
                <a:extLst>
                  <a:ext uri="{FF2B5EF4-FFF2-40B4-BE49-F238E27FC236}">
                    <a16:creationId xmlns:a16="http://schemas.microsoft.com/office/drawing/2014/main" xmlns="" id="{10ED0FE8-1950-435E-85CD-6894D85C5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5327" name="Rectangle 26">
                <a:extLst>
                  <a:ext uri="{FF2B5EF4-FFF2-40B4-BE49-F238E27FC236}">
                    <a16:creationId xmlns:a16="http://schemas.microsoft.com/office/drawing/2014/main" xmlns="" id="{E799A414-325A-4C59-83D1-67C20699A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5328" name="Rectangle 27">
                <a:extLst>
                  <a:ext uri="{FF2B5EF4-FFF2-40B4-BE49-F238E27FC236}">
                    <a16:creationId xmlns:a16="http://schemas.microsoft.com/office/drawing/2014/main" xmlns="" id="{773D95D8-E0A6-4476-BD6E-779A360E9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55321" name="组合 44062">
              <a:extLst>
                <a:ext uri="{FF2B5EF4-FFF2-40B4-BE49-F238E27FC236}">
                  <a16:creationId xmlns:a16="http://schemas.microsoft.com/office/drawing/2014/main" xmlns="" id="{059D8EF5-19EF-49EC-BE8D-F2A892D18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37"/>
              <a:ext cx="288" cy="351"/>
              <a:chOff x="0" y="0"/>
              <a:chExt cx="288" cy="425"/>
            </a:xfrm>
          </p:grpSpPr>
          <p:sp>
            <p:nvSpPr>
              <p:cNvPr id="55322" name="Text Box 38">
                <a:extLst>
                  <a:ext uri="{FF2B5EF4-FFF2-40B4-BE49-F238E27FC236}">
                    <a16:creationId xmlns:a16="http://schemas.microsoft.com/office/drawing/2014/main" xmlns="" id="{9EC15988-6699-4BE4-804A-658D40CAF5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3"/>
                <a:ext cx="288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j=5</a:t>
                </a:r>
              </a:p>
            </p:txBody>
          </p:sp>
          <p:sp>
            <p:nvSpPr>
              <p:cNvPr id="55323" name="Line 39">
                <a:extLst>
                  <a:ext uri="{FF2B5EF4-FFF2-40B4-BE49-F238E27FC236}">
                    <a16:creationId xmlns:a16="http://schemas.microsoft.com/office/drawing/2014/main" xmlns="" id="{A48BDA18-A93C-469B-8B1C-94B417641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5304" name="组合 44065">
            <a:extLst>
              <a:ext uri="{FF2B5EF4-FFF2-40B4-BE49-F238E27FC236}">
                <a16:creationId xmlns:a16="http://schemas.microsoft.com/office/drawing/2014/main" xmlns="" id="{8276EBA5-0784-454E-A616-443501166D8E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4064000"/>
            <a:ext cx="323850" cy="358775"/>
            <a:chOff x="0" y="0"/>
            <a:chExt cx="204" cy="226"/>
          </a:xfrm>
        </p:grpSpPr>
        <p:sp>
          <p:nvSpPr>
            <p:cNvPr id="55317" name="直接连接符 44066">
              <a:extLst>
                <a:ext uri="{FF2B5EF4-FFF2-40B4-BE49-F238E27FC236}">
                  <a16:creationId xmlns:a16="http://schemas.microsoft.com/office/drawing/2014/main" xmlns="" id="{BBD5DB4E-2B7B-43C4-B179-C3AE97620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4"/>
              <a:ext cx="204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直接连接符 44067">
              <a:extLst>
                <a:ext uri="{FF2B5EF4-FFF2-40B4-BE49-F238E27FC236}">
                  <a16:creationId xmlns:a16="http://schemas.microsoft.com/office/drawing/2014/main" xmlns="" id="{655693BD-509D-4C20-9B96-FF35539C8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" y="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直接连接符 44068">
              <a:extLst>
                <a:ext uri="{FF2B5EF4-FFF2-40B4-BE49-F238E27FC236}">
                  <a16:creationId xmlns:a16="http://schemas.microsoft.com/office/drawing/2014/main" xmlns="" id="{7A9F6EC6-970E-4E2E-AAE4-EEA422EC4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" y="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70" name="矩形 44069">
            <a:extLst>
              <a:ext uri="{FF2B5EF4-FFF2-40B4-BE49-F238E27FC236}">
                <a16:creationId xmlns:a16="http://schemas.microsoft.com/office/drawing/2014/main" xmlns="" id="{3464BEDC-D157-4A7F-BF08-8A579BBB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868863"/>
            <a:ext cx="647700" cy="647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grpSp>
        <p:nvGrpSpPr>
          <p:cNvPr id="44071" name="组合 44070">
            <a:extLst>
              <a:ext uri="{FF2B5EF4-FFF2-40B4-BE49-F238E27FC236}">
                <a16:creationId xmlns:a16="http://schemas.microsoft.com/office/drawing/2014/main" xmlns="" id="{58DB07A4-C284-4325-B869-2645DBF401E7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5059363"/>
            <a:ext cx="1524000" cy="304800"/>
            <a:chOff x="0" y="0"/>
            <a:chExt cx="960" cy="192"/>
          </a:xfrm>
        </p:grpSpPr>
        <p:sp>
          <p:nvSpPr>
            <p:cNvPr id="55312" name="Rectangle 21">
              <a:extLst>
                <a:ext uri="{FF2B5EF4-FFF2-40B4-BE49-F238E27FC236}">
                  <a16:creationId xmlns:a16="http://schemas.microsoft.com/office/drawing/2014/main" xmlns="" id="{1063453F-34AE-4B7F-BD42-79F44EAE2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5313" name="Rectangle 22">
              <a:extLst>
                <a:ext uri="{FF2B5EF4-FFF2-40B4-BE49-F238E27FC236}">
                  <a16:creationId xmlns:a16="http://schemas.microsoft.com/office/drawing/2014/main" xmlns="" id="{8853D7BE-3CA4-42BB-BBD4-BB57C23E6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5314" name="Rectangle 23">
              <a:extLst>
                <a:ext uri="{FF2B5EF4-FFF2-40B4-BE49-F238E27FC236}">
                  <a16:creationId xmlns:a16="http://schemas.microsoft.com/office/drawing/2014/main" xmlns="" id="{CA37D276-BF88-4021-A290-FD844A4F3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5315" name="Rectangle 24">
              <a:extLst>
                <a:ext uri="{FF2B5EF4-FFF2-40B4-BE49-F238E27FC236}">
                  <a16:creationId xmlns:a16="http://schemas.microsoft.com/office/drawing/2014/main" xmlns="" id="{EB51A6CB-85C6-49FA-BBC0-B197BAD29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5316" name="Rectangle 25">
              <a:extLst>
                <a:ext uri="{FF2B5EF4-FFF2-40B4-BE49-F238E27FC236}">
                  <a16:creationId xmlns:a16="http://schemas.microsoft.com/office/drawing/2014/main" xmlns="" id="{58ADD361-C62A-4A77-98A3-B0EC6EFDC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44077" name="组合 44076">
            <a:extLst>
              <a:ext uri="{FF2B5EF4-FFF2-40B4-BE49-F238E27FC236}">
                <a16:creationId xmlns:a16="http://schemas.microsoft.com/office/drawing/2014/main" xmlns="" id="{1E842E47-8D21-4596-A548-0D7E5A3FA8C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462588"/>
            <a:ext cx="457200" cy="558800"/>
            <a:chOff x="0" y="0"/>
            <a:chExt cx="288" cy="425"/>
          </a:xfrm>
        </p:grpSpPr>
        <p:sp>
          <p:nvSpPr>
            <p:cNvPr id="55310" name="Text Box 33">
              <a:extLst>
                <a:ext uri="{FF2B5EF4-FFF2-40B4-BE49-F238E27FC236}">
                  <a16:creationId xmlns:a16="http://schemas.microsoft.com/office/drawing/2014/main" xmlns="" id="{22760132-00C8-4E99-B396-C1BD1C449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3"/>
              <a:ext cx="28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j=2</a:t>
              </a:r>
            </a:p>
          </p:txBody>
        </p:sp>
        <p:sp>
          <p:nvSpPr>
            <p:cNvPr id="55311" name="Line 34">
              <a:extLst>
                <a:ext uri="{FF2B5EF4-FFF2-40B4-BE49-F238E27FC236}">
                  <a16:creationId xmlns:a16="http://schemas.microsoft.com/office/drawing/2014/main" xmlns="" id="{3D10BC44-CB4C-4B73-8794-E04C90171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80" name="矩形 44079">
            <a:extLst>
              <a:ext uri="{FF2B5EF4-FFF2-40B4-BE49-F238E27FC236}">
                <a16:creationId xmlns:a16="http://schemas.microsoft.com/office/drawing/2014/main" xmlns="" id="{363750D4-3438-41E4-91D6-E159A4F2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33825"/>
            <a:ext cx="1798638" cy="935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81" name="Line 31">
            <a:extLst>
              <a:ext uri="{FF2B5EF4-FFF2-40B4-BE49-F238E27FC236}">
                <a16:creationId xmlns:a16="http://schemas.microsoft.com/office/drawing/2014/main" xmlns="" id="{6670DE64-39BE-46F7-A99F-3F99311CB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411162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684897B-B6D3-4722-81DA-A55AD15E4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52</a:t>
            </a:fld>
            <a:endParaRPr lang="zh-CN" altLang="en-US"/>
          </a:p>
        </p:txBody>
      </p:sp>
      <p:sp>
        <p:nvSpPr>
          <p:cNvPr id="51" name="Text Box 26">
            <a:extLst>
              <a:ext uri="{FF2B5EF4-FFF2-40B4-BE49-F238E27FC236}">
                <a16:creationId xmlns:a16="http://schemas.microsoft.com/office/drawing/2014/main" xmlns="" id="{76FDE45A-5865-4F59-BDC9-5CCA62C6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5345921"/>
            <a:ext cx="352839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1" charset="-122"/>
              </a:rPr>
              <a:t>基本思想：</a:t>
            </a:r>
            <a:r>
              <a:rPr lang="zh-CN" altLang="en-US" sz="20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模式右移一段“合适”的距离，直接比较</a:t>
            </a:r>
            <a:r>
              <a:rPr lang="zh-CN" altLang="en-US" sz="2000" dirty="0">
                <a:solidFill>
                  <a:schemeClr val="bg1"/>
                </a:solidFill>
                <a:latin typeface="Arial"/>
                <a:ea typeface="宋体"/>
              </a:rPr>
              <a:t>S</a:t>
            </a:r>
            <a:r>
              <a:rPr lang="zh-CN" altLang="en-US" sz="2000" baseline="-25000" dirty="0">
                <a:solidFill>
                  <a:schemeClr val="bg1"/>
                </a:solidFill>
                <a:latin typeface="Arial"/>
                <a:ea typeface="宋体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</a:rPr>
              <a:t>P</a:t>
            </a:r>
            <a:r>
              <a:rPr lang="en-US" altLang="zh-CN" sz="2000" baseline="-25000" dirty="0" err="1">
                <a:solidFill>
                  <a:schemeClr val="bg1"/>
                </a:solidFill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 (1 ≤ k &lt; j)</a:t>
            </a:r>
            <a:r>
              <a:rPr lang="zh-CN" altLang="en-US" sz="20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，可以避免不必要的匹配过程。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D2729562-52B4-43F9-90A8-576DBD5CF9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57347" name="组合 46082">
            <a:extLst>
              <a:ext uri="{FF2B5EF4-FFF2-40B4-BE49-F238E27FC236}">
                <a16:creationId xmlns:a16="http://schemas.microsoft.com/office/drawing/2014/main" xmlns="" id="{4519E832-38C5-419D-9BAE-AFC582B7903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35138"/>
            <a:ext cx="3962400" cy="304800"/>
            <a:chOff x="0" y="0"/>
            <a:chExt cx="2496" cy="192"/>
          </a:xfrm>
        </p:grpSpPr>
        <p:sp>
          <p:nvSpPr>
            <p:cNvPr id="57365" name="Rectangle 4">
              <a:extLst>
                <a:ext uri="{FF2B5EF4-FFF2-40B4-BE49-F238E27FC236}">
                  <a16:creationId xmlns:a16="http://schemas.microsoft.com/office/drawing/2014/main" xmlns="" id="{581BB7AF-735E-4DB1-93F2-314F4305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66" name="Rectangle 5">
              <a:extLst>
                <a:ext uri="{FF2B5EF4-FFF2-40B4-BE49-F238E27FC236}">
                  <a16:creationId xmlns:a16="http://schemas.microsoft.com/office/drawing/2014/main" xmlns="" id="{D06C8C1D-7E42-466C-B52C-E28014B28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7367" name="Rectangle 6">
              <a:extLst>
                <a:ext uri="{FF2B5EF4-FFF2-40B4-BE49-F238E27FC236}">
                  <a16:creationId xmlns:a16="http://schemas.microsoft.com/office/drawing/2014/main" xmlns="" id="{3977893B-54C0-4598-9D7B-174001754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68" name="Rectangle 7">
              <a:extLst>
                <a:ext uri="{FF2B5EF4-FFF2-40B4-BE49-F238E27FC236}">
                  <a16:creationId xmlns:a16="http://schemas.microsoft.com/office/drawing/2014/main" xmlns="" id="{59F157E8-6322-4AC0-B553-56F49DC13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7369" name="Rectangle 8">
              <a:extLst>
                <a:ext uri="{FF2B5EF4-FFF2-40B4-BE49-F238E27FC236}">
                  <a16:creationId xmlns:a16="http://schemas.microsoft.com/office/drawing/2014/main" xmlns="" id="{419DB516-2C24-413F-8026-19B756DAF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7370" name="Rectangle 9">
              <a:extLst>
                <a:ext uri="{FF2B5EF4-FFF2-40B4-BE49-F238E27FC236}">
                  <a16:creationId xmlns:a16="http://schemas.microsoft.com/office/drawing/2014/main" xmlns="" id="{D310AB65-0400-4B14-B1CB-FDA0DACB6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71" name="Rectangle 10">
              <a:extLst>
                <a:ext uri="{FF2B5EF4-FFF2-40B4-BE49-F238E27FC236}">
                  <a16:creationId xmlns:a16="http://schemas.microsoft.com/office/drawing/2014/main" xmlns="" id="{C5A0488E-7C12-4A7A-AEE0-ED0BE1E2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7372" name="Rectangle 11">
              <a:extLst>
                <a:ext uri="{FF2B5EF4-FFF2-40B4-BE49-F238E27FC236}">
                  <a16:creationId xmlns:a16="http://schemas.microsoft.com/office/drawing/2014/main" xmlns="" id="{49B81CE2-BC18-45F6-ADD4-89BAC4C71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7373" name="Rectangle 12">
              <a:extLst>
                <a:ext uri="{FF2B5EF4-FFF2-40B4-BE49-F238E27FC236}">
                  <a16:creationId xmlns:a16="http://schemas.microsoft.com/office/drawing/2014/main" xmlns="" id="{A425CAF8-19C2-4460-B0D3-CD3B0F630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74" name="Rectangle 13">
              <a:extLst>
                <a:ext uri="{FF2B5EF4-FFF2-40B4-BE49-F238E27FC236}">
                  <a16:creationId xmlns:a16="http://schemas.microsoft.com/office/drawing/2014/main" xmlns="" id="{049DA805-D35E-4487-B2FE-087D3B51D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7375" name="Rectangle 14">
              <a:extLst>
                <a:ext uri="{FF2B5EF4-FFF2-40B4-BE49-F238E27FC236}">
                  <a16:creationId xmlns:a16="http://schemas.microsoft.com/office/drawing/2014/main" xmlns="" id="{584ADAE8-295B-4D9F-86A4-B78F2444D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7376" name="Rectangle 15">
              <a:extLst>
                <a:ext uri="{FF2B5EF4-FFF2-40B4-BE49-F238E27FC236}">
                  <a16:creationId xmlns:a16="http://schemas.microsoft.com/office/drawing/2014/main" xmlns="" id="{86AC58CD-FFC4-4D4D-B71D-12A9CA839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77" name="Rectangle 16">
              <a:extLst>
                <a:ext uri="{FF2B5EF4-FFF2-40B4-BE49-F238E27FC236}">
                  <a16:creationId xmlns:a16="http://schemas.microsoft.com/office/drawing/2014/main" xmlns="" id="{CFFCF0EE-7AEF-4474-8D01-AB1A2B08C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57348" name="组合 46096">
            <a:extLst>
              <a:ext uri="{FF2B5EF4-FFF2-40B4-BE49-F238E27FC236}">
                <a16:creationId xmlns:a16="http://schemas.microsoft.com/office/drawing/2014/main" xmlns="" id="{ACB7BED1-00CD-457E-A622-BA0E98A79B7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725738"/>
            <a:ext cx="1524000" cy="304800"/>
            <a:chOff x="0" y="0"/>
            <a:chExt cx="960" cy="192"/>
          </a:xfrm>
        </p:grpSpPr>
        <p:sp>
          <p:nvSpPr>
            <p:cNvPr id="57360" name="Rectangle 18">
              <a:extLst>
                <a:ext uri="{FF2B5EF4-FFF2-40B4-BE49-F238E27FC236}">
                  <a16:creationId xmlns:a16="http://schemas.microsoft.com/office/drawing/2014/main" xmlns="" id="{91BBDE3F-7F98-4F78-A089-04E5390B3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61" name="Rectangle 19">
              <a:extLst>
                <a:ext uri="{FF2B5EF4-FFF2-40B4-BE49-F238E27FC236}">
                  <a16:creationId xmlns:a16="http://schemas.microsoft.com/office/drawing/2014/main" xmlns="" id="{5A72070C-C180-4EC1-9411-F65CB48A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7362" name="Rectangle 20">
              <a:extLst>
                <a:ext uri="{FF2B5EF4-FFF2-40B4-BE49-F238E27FC236}">
                  <a16:creationId xmlns:a16="http://schemas.microsoft.com/office/drawing/2014/main" xmlns="" id="{1BC45FA0-6666-479D-9F0E-6E17A24F4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7363" name="Rectangle 21">
              <a:extLst>
                <a:ext uri="{FF2B5EF4-FFF2-40B4-BE49-F238E27FC236}">
                  <a16:creationId xmlns:a16="http://schemas.microsoft.com/office/drawing/2014/main" xmlns="" id="{EBCB07EB-12CF-4DA7-A9D6-55523E6B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64" name="Rectangle 22">
              <a:extLst>
                <a:ext uri="{FF2B5EF4-FFF2-40B4-BE49-F238E27FC236}">
                  <a16:creationId xmlns:a16="http://schemas.microsoft.com/office/drawing/2014/main" xmlns="" id="{8827112D-F229-4111-8405-8ED9DE831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57349" name="Text Box 23">
            <a:extLst>
              <a:ext uri="{FF2B5EF4-FFF2-40B4-BE49-F238E27FC236}">
                <a16:creationId xmlns:a16="http://schemas.microsoft.com/office/drawing/2014/main" xmlns="" id="{F904027F-9727-45F9-AF9A-A264F4A53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589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57350" name="Text Box 24">
            <a:extLst>
              <a:ext uri="{FF2B5EF4-FFF2-40B4-BE49-F238E27FC236}">
                <a16:creationId xmlns:a16="http://schemas.microsoft.com/office/drawing/2014/main" xmlns="" id="{F2CFB1FC-498B-4B97-9663-044EDEEA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495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57351" name="组合 46104">
            <a:extLst>
              <a:ext uri="{FF2B5EF4-FFF2-40B4-BE49-F238E27FC236}">
                <a16:creationId xmlns:a16="http://schemas.microsoft.com/office/drawing/2014/main" xmlns="" id="{E33D40D9-870F-4627-9CDC-2EE006798229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3106738"/>
            <a:ext cx="457200" cy="609600"/>
            <a:chOff x="0" y="0"/>
            <a:chExt cx="288" cy="384"/>
          </a:xfrm>
        </p:grpSpPr>
        <p:sp>
          <p:nvSpPr>
            <p:cNvPr id="57358" name="Text Box 26">
              <a:extLst>
                <a:ext uri="{FF2B5EF4-FFF2-40B4-BE49-F238E27FC236}">
                  <a16:creationId xmlns:a16="http://schemas.microsoft.com/office/drawing/2014/main" xmlns="" id="{6E88497D-9494-48AA-95D0-D3C27A00B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j=1</a:t>
              </a:r>
            </a:p>
          </p:txBody>
        </p:sp>
        <p:sp>
          <p:nvSpPr>
            <p:cNvPr id="57359" name="Line 27">
              <a:extLst>
                <a:ext uri="{FF2B5EF4-FFF2-40B4-BE49-F238E27FC236}">
                  <a16:creationId xmlns:a16="http://schemas.microsoft.com/office/drawing/2014/main" xmlns="" id="{70C81D7D-9293-498D-A925-42EEEE57A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53" name="Text Box 29">
            <a:extLst>
              <a:ext uri="{FF2B5EF4-FFF2-40B4-BE49-F238E27FC236}">
                <a16:creationId xmlns:a16="http://schemas.microsoft.com/office/drawing/2014/main" xmlns="" id="{541258AC-4653-4169-AF12-F43574BD3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2116138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 dirty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grpSp>
        <p:nvGrpSpPr>
          <p:cNvPr id="57354" name="组合 46109">
            <a:extLst>
              <a:ext uri="{FF2B5EF4-FFF2-40B4-BE49-F238E27FC236}">
                <a16:creationId xmlns:a16="http://schemas.microsoft.com/office/drawing/2014/main" xmlns="" id="{4207ACC8-B3BA-4D85-AAB6-7D7C73D2C6D2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125538"/>
            <a:ext cx="457200" cy="609600"/>
            <a:chOff x="0" y="0"/>
            <a:chExt cx="288" cy="384"/>
          </a:xfrm>
        </p:grpSpPr>
        <p:sp>
          <p:nvSpPr>
            <p:cNvPr id="57356" name="Line 31">
              <a:extLst>
                <a:ext uri="{FF2B5EF4-FFF2-40B4-BE49-F238E27FC236}">
                  <a16:creationId xmlns:a16="http://schemas.microsoft.com/office/drawing/2014/main" xmlns="" id="{DCFB8097-D88A-4FDE-931F-C0C2DD306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Text Box 32">
              <a:extLst>
                <a:ext uri="{FF2B5EF4-FFF2-40B4-BE49-F238E27FC236}">
                  <a16:creationId xmlns:a16="http://schemas.microsoft.com/office/drawing/2014/main" xmlns="" id="{32542BCD-A5EC-42C7-B52C-136723709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669900"/>
                  </a:solidFill>
                  <a:latin typeface="Times New Roman" panose="02020603050405020304" pitchFamily="18" charset="0"/>
                </a:rPr>
                <a:t>i=1</a:t>
              </a:r>
            </a:p>
          </p:txBody>
        </p:sp>
      </p:grpSp>
      <p:sp>
        <p:nvSpPr>
          <p:cNvPr id="57355" name="Text Box 33">
            <a:extLst>
              <a:ext uri="{FF2B5EF4-FFF2-40B4-BE49-F238E27FC236}">
                <a16:creationId xmlns:a16="http://schemas.microsoft.com/office/drawing/2014/main" xmlns="" id="{6BE94F69-B5AE-440D-99E0-6806B6622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21163"/>
            <a:ext cx="304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第一趟 </a:t>
            </a:r>
          </a:p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 (起始位置：1)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31B158D-05F7-46BF-9564-10EA6A649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53</a:t>
            </a:fld>
            <a:endParaRPr lang="zh-CN" altLang="en-US"/>
          </a:p>
        </p:txBody>
      </p:sp>
      <p:sp>
        <p:nvSpPr>
          <p:cNvPr id="35" name="Text Box 32">
            <a:extLst>
              <a:ext uri="{FF2B5EF4-FFF2-40B4-BE49-F238E27FC236}">
                <a16:creationId xmlns:a16="http://schemas.microsoft.com/office/drawing/2014/main" xmlns="" id="{0869FEF9-4921-468B-AF46-03A2A376E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7" y="3399938"/>
            <a:ext cx="193119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" panose="05000000000000000000" pitchFamily="2" charset="2"/>
              <a:buChar char=""/>
            </a:pPr>
            <a:r>
              <a:rPr lang="zh-CN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为计数方便，下标从1开始</a:t>
            </a:r>
          </a:p>
        </p:txBody>
      </p:sp>
      <p:sp>
        <p:nvSpPr>
          <p:cNvPr id="36" name="Text Box 32">
            <a:extLst>
              <a:ext uri="{FF2B5EF4-FFF2-40B4-BE49-F238E27FC236}">
                <a16:creationId xmlns:a16="http://schemas.microsoft.com/office/drawing/2014/main" xmlns="" id="{0869FEF9-4921-468B-AF46-03A2A376E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960700"/>
            <a:ext cx="579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None/>
            </a:pP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基于此思想，先学习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KMP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的整体匹配过程</a:t>
            </a:r>
          </a:p>
        </p:txBody>
      </p:sp>
    </p:spTree>
    <p:extLst>
      <p:ext uri="{BB962C8B-B14F-4D97-AF65-F5344CB8AC3E}">
        <p14:creationId xmlns:p14="http://schemas.microsoft.com/office/powerpoint/2010/main" val="1952245017"/>
      </p:ext>
    </p:extLst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D2729562-52B4-43F9-90A8-576DBD5CF9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57347" name="组合 46082">
            <a:extLst>
              <a:ext uri="{FF2B5EF4-FFF2-40B4-BE49-F238E27FC236}">
                <a16:creationId xmlns:a16="http://schemas.microsoft.com/office/drawing/2014/main" xmlns="" id="{4519E832-38C5-419D-9BAE-AFC582B7903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35138"/>
            <a:ext cx="3962400" cy="304800"/>
            <a:chOff x="0" y="0"/>
            <a:chExt cx="2496" cy="192"/>
          </a:xfrm>
        </p:grpSpPr>
        <p:sp>
          <p:nvSpPr>
            <p:cNvPr id="57365" name="Rectangle 4">
              <a:extLst>
                <a:ext uri="{FF2B5EF4-FFF2-40B4-BE49-F238E27FC236}">
                  <a16:creationId xmlns:a16="http://schemas.microsoft.com/office/drawing/2014/main" xmlns="" id="{581BB7AF-735E-4DB1-93F2-314F4305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66" name="Rectangle 5">
              <a:extLst>
                <a:ext uri="{FF2B5EF4-FFF2-40B4-BE49-F238E27FC236}">
                  <a16:creationId xmlns:a16="http://schemas.microsoft.com/office/drawing/2014/main" xmlns="" id="{D06C8C1D-7E42-466C-B52C-E28014B28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7367" name="Rectangle 6">
              <a:extLst>
                <a:ext uri="{FF2B5EF4-FFF2-40B4-BE49-F238E27FC236}">
                  <a16:creationId xmlns:a16="http://schemas.microsoft.com/office/drawing/2014/main" xmlns="" id="{3977893B-54C0-4598-9D7B-174001754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68" name="Rectangle 7">
              <a:extLst>
                <a:ext uri="{FF2B5EF4-FFF2-40B4-BE49-F238E27FC236}">
                  <a16:creationId xmlns:a16="http://schemas.microsoft.com/office/drawing/2014/main" xmlns="" id="{59F157E8-6322-4AC0-B553-56F49DC13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7369" name="Rectangle 8">
              <a:extLst>
                <a:ext uri="{FF2B5EF4-FFF2-40B4-BE49-F238E27FC236}">
                  <a16:creationId xmlns:a16="http://schemas.microsoft.com/office/drawing/2014/main" xmlns="" id="{419DB516-2C24-413F-8026-19B756DAF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7370" name="Rectangle 9">
              <a:extLst>
                <a:ext uri="{FF2B5EF4-FFF2-40B4-BE49-F238E27FC236}">
                  <a16:creationId xmlns:a16="http://schemas.microsoft.com/office/drawing/2014/main" xmlns="" id="{D310AB65-0400-4B14-B1CB-FDA0DACB6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71" name="Rectangle 10">
              <a:extLst>
                <a:ext uri="{FF2B5EF4-FFF2-40B4-BE49-F238E27FC236}">
                  <a16:creationId xmlns:a16="http://schemas.microsoft.com/office/drawing/2014/main" xmlns="" id="{C5A0488E-7C12-4A7A-AEE0-ED0BE1E2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7372" name="Rectangle 11">
              <a:extLst>
                <a:ext uri="{FF2B5EF4-FFF2-40B4-BE49-F238E27FC236}">
                  <a16:creationId xmlns:a16="http://schemas.microsoft.com/office/drawing/2014/main" xmlns="" id="{49B81CE2-BC18-45F6-ADD4-89BAC4C71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7373" name="Rectangle 12">
              <a:extLst>
                <a:ext uri="{FF2B5EF4-FFF2-40B4-BE49-F238E27FC236}">
                  <a16:creationId xmlns:a16="http://schemas.microsoft.com/office/drawing/2014/main" xmlns="" id="{A425CAF8-19C2-4460-B0D3-CD3B0F630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74" name="Rectangle 13">
              <a:extLst>
                <a:ext uri="{FF2B5EF4-FFF2-40B4-BE49-F238E27FC236}">
                  <a16:creationId xmlns:a16="http://schemas.microsoft.com/office/drawing/2014/main" xmlns="" id="{049DA805-D35E-4487-B2FE-087D3B51D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7375" name="Rectangle 14">
              <a:extLst>
                <a:ext uri="{FF2B5EF4-FFF2-40B4-BE49-F238E27FC236}">
                  <a16:creationId xmlns:a16="http://schemas.microsoft.com/office/drawing/2014/main" xmlns="" id="{584ADAE8-295B-4D9F-86A4-B78F2444D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7376" name="Rectangle 15">
              <a:extLst>
                <a:ext uri="{FF2B5EF4-FFF2-40B4-BE49-F238E27FC236}">
                  <a16:creationId xmlns:a16="http://schemas.microsoft.com/office/drawing/2014/main" xmlns="" id="{86AC58CD-FFC4-4D4D-B71D-12A9CA839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77" name="Rectangle 16">
              <a:extLst>
                <a:ext uri="{FF2B5EF4-FFF2-40B4-BE49-F238E27FC236}">
                  <a16:creationId xmlns:a16="http://schemas.microsoft.com/office/drawing/2014/main" xmlns="" id="{CFFCF0EE-7AEF-4474-8D01-AB1A2B08C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57348" name="组合 46096">
            <a:extLst>
              <a:ext uri="{FF2B5EF4-FFF2-40B4-BE49-F238E27FC236}">
                <a16:creationId xmlns:a16="http://schemas.microsoft.com/office/drawing/2014/main" xmlns="" id="{ACB7BED1-00CD-457E-A622-BA0E98A79B7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725738"/>
            <a:ext cx="1524000" cy="304800"/>
            <a:chOff x="0" y="0"/>
            <a:chExt cx="960" cy="192"/>
          </a:xfrm>
        </p:grpSpPr>
        <p:sp>
          <p:nvSpPr>
            <p:cNvPr id="57360" name="Rectangle 18">
              <a:extLst>
                <a:ext uri="{FF2B5EF4-FFF2-40B4-BE49-F238E27FC236}">
                  <a16:creationId xmlns:a16="http://schemas.microsoft.com/office/drawing/2014/main" xmlns="" id="{91BBDE3F-7F98-4F78-A089-04E5390B3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61" name="Rectangle 19">
              <a:extLst>
                <a:ext uri="{FF2B5EF4-FFF2-40B4-BE49-F238E27FC236}">
                  <a16:creationId xmlns:a16="http://schemas.microsoft.com/office/drawing/2014/main" xmlns="" id="{5A72070C-C180-4EC1-9411-F65CB48A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7362" name="Rectangle 20">
              <a:extLst>
                <a:ext uri="{FF2B5EF4-FFF2-40B4-BE49-F238E27FC236}">
                  <a16:creationId xmlns:a16="http://schemas.microsoft.com/office/drawing/2014/main" xmlns="" id="{1BC45FA0-6666-479D-9F0E-6E17A24F4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7363" name="Rectangle 21">
              <a:extLst>
                <a:ext uri="{FF2B5EF4-FFF2-40B4-BE49-F238E27FC236}">
                  <a16:creationId xmlns:a16="http://schemas.microsoft.com/office/drawing/2014/main" xmlns="" id="{EBCB07EB-12CF-4DA7-A9D6-55523E6B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7364" name="Rectangle 22">
              <a:extLst>
                <a:ext uri="{FF2B5EF4-FFF2-40B4-BE49-F238E27FC236}">
                  <a16:creationId xmlns:a16="http://schemas.microsoft.com/office/drawing/2014/main" xmlns="" id="{8827112D-F229-4111-8405-8ED9DE831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57349" name="Text Box 23">
            <a:extLst>
              <a:ext uri="{FF2B5EF4-FFF2-40B4-BE49-F238E27FC236}">
                <a16:creationId xmlns:a16="http://schemas.microsoft.com/office/drawing/2014/main" xmlns="" id="{F904027F-9727-45F9-AF9A-A264F4A53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589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57350" name="Text Box 24">
            <a:extLst>
              <a:ext uri="{FF2B5EF4-FFF2-40B4-BE49-F238E27FC236}">
                <a16:creationId xmlns:a16="http://schemas.microsoft.com/office/drawing/2014/main" xmlns="" id="{F2CFB1FC-498B-4B97-9663-044EDEEA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495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57351" name="组合 46104">
            <a:extLst>
              <a:ext uri="{FF2B5EF4-FFF2-40B4-BE49-F238E27FC236}">
                <a16:creationId xmlns:a16="http://schemas.microsoft.com/office/drawing/2014/main" xmlns="" id="{E33D40D9-870F-4627-9CDC-2EE00679822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106738"/>
            <a:ext cx="457200" cy="609600"/>
            <a:chOff x="0" y="0"/>
            <a:chExt cx="288" cy="384"/>
          </a:xfrm>
        </p:grpSpPr>
        <p:sp>
          <p:nvSpPr>
            <p:cNvPr id="57358" name="Text Box 26">
              <a:extLst>
                <a:ext uri="{FF2B5EF4-FFF2-40B4-BE49-F238E27FC236}">
                  <a16:creationId xmlns:a16="http://schemas.microsoft.com/office/drawing/2014/main" xmlns="" id="{6E88497D-9494-48AA-95D0-D3C27A00B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j=2</a:t>
              </a:r>
            </a:p>
          </p:txBody>
        </p:sp>
        <p:sp>
          <p:nvSpPr>
            <p:cNvPr id="57359" name="Line 27">
              <a:extLst>
                <a:ext uri="{FF2B5EF4-FFF2-40B4-BE49-F238E27FC236}">
                  <a16:creationId xmlns:a16="http://schemas.microsoft.com/office/drawing/2014/main" xmlns="" id="{70C81D7D-9293-498D-A925-42EEEE57A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52" name="Line 28">
            <a:extLst>
              <a:ext uri="{FF2B5EF4-FFF2-40B4-BE49-F238E27FC236}">
                <a16:creationId xmlns:a16="http://schemas.microsoft.com/office/drawing/2014/main" xmlns="" id="{9C10D97A-3A15-48B6-BD52-ED55D2C27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039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Text Box 29">
            <a:extLst>
              <a:ext uri="{FF2B5EF4-FFF2-40B4-BE49-F238E27FC236}">
                <a16:creationId xmlns:a16="http://schemas.microsoft.com/office/drawing/2014/main" xmlns="" id="{541258AC-4653-4169-AF12-F43574BD3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16138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grpSp>
        <p:nvGrpSpPr>
          <p:cNvPr id="57354" name="组合 46109">
            <a:extLst>
              <a:ext uri="{FF2B5EF4-FFF2-40B4-BE49-F238E27FC236}">
                <a16:creationId xmlns:a16="http://schemas.microsoft.com/office/drawing/2014/main" xmlns="" id="{4207ACC8-B3BA-4D85-AAB6-7D7C73D2C6D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125538"/>
            <a:ext cx="457200" cy="609600"/>
            <a:chOff x="0" y="0"/>
            <a:chExt cx="288" cy="384"/>
          </a:xfrm>
        </p:grpSpPr>
        <p:sp>
          <p:nvSpPr>
            <p:cNvPr id="57356" name="Line 31">
              <a:extLst>
                <a:ext uri="{FF2B5EF4-FFF2-40B4-BE49-F238E27FC236}">
                  <a16:creationId xmlns:a16="http://schemas.microsoft.com/office/drawing/2014/main" xmlns="" id="{DCFB8097-D88A-4FDE-931F-C0C2DD306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Text Box 32">
              <a:extLst>
                <a:ext uri="{FF2B5EF4-FFF2-40B4-BE49-F238E27FC236}">
                  <a16:creationId xmlns:a16="http://schemas.microsoft.com/office/drawing/2014/main" xmlns="" id="{32542BCD-A5EC-42C7-B52C-136723709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i=2</a:t>
              </a:r>
            </a:p>
          </p:txBody>
        </p:sp>
      </p:grpSp>
      <p:sp>
        <p:nvSpPr>
          <p:cNvPr id="57355" name="Text Box 33">
            <a:extLst>
              <a:ext uri="{FF2B5EF4-FFF2-40B4-BE49-F238E27FC236}">
                <a16:creationId xmlns:a16="http://schemas.microsoft.com/office/drawing/2014/main" xmlns="" id="{6BE94F69-B5AE-440D-99E0-6806B6622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21163"/>
            <a:ext cx="304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第一趟 </a:t>
            </a:r>
          </a:p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 (起始位置：1)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31B158D-05F7-46BF-9564-10EA6A649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BF2E9F36-9368-4660-ACB1-C5FF0B2019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58371" name="组合 47106">
            <a:extLst>
              <a:ext uri="{FF2B5EF4-FFF2-40B4-BE49-F238E27FC236}">
                <a16:creationId xmlns:a16="http://schemas.microsoft.com/office/drawing/2014/main" xmlns="" id="{5AE17338-B8DB-45F4-8CA7-3F13E0CF9FE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35138"/>
            <a:ext cx="3962400" cy="304800"/>
            <a:chOff x="0" y="0"/>
            <a:chExt cx="2496" cy="192"/>
          </a:xfrm>
        </p:grpSpPr>
        <p:sp>
          <p:nvSpPr>
            <p:cNvPr id="58391" name="Rectangle 4">
              <a:extLst>
                <a:ext uri="{FF2B5EF4-FFF2-40B4-BE49-F238E27FC236}">
                  <a16:creationId xmlns:a16="http://schemas.microsoft.com/office/drawing/2014/main" xmlns="" id="{FF78A049-0F48-4BDD-9B3C-714106521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8392" name="Rectangle 5">
              <a:extLst>
                <a:ext uri="{FF2B5EF4-FFF2-40B4-BE49-F238E27FC236}">
                  <a16:creationId xmlns:a16="http://schemas.microsoft.com/office/drawing/2014/main" xmlns="" id="{EDD1E096-2E29-4F96-ABDE-7C61E8FF9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8393" name="Rectangle 6">
              <a:extLst>
                <a:ext uri="{FF2B5EF4-FFF2-40B4-BE49-F238E27FC236}">
                  <a16:creationId xmlns:a16="http://schemas.microsoft.com/office/drawing/2014/main" xmlns="" id="{3EE8B1D1-4689-4261-BE3F-945926DB7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8394" name="Rectangle 7">
              <a:extLst>
                <a:ext uri="{FF2B5EF4-FFF2-40B4-BE49-F238E27FC236}">
                  <a16:creationId xmlns:a16="http://schemas.microsoft.com/office/drawing/2014/main" xmlns="" id="{7D02D14E-36E5-40C8-A64D-B5979358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8395" name="Rectangle 8">
              <a:extLst>
                <a:ext uri="{FF2B5EF4-FFF2-40B4-BE49-F238E27FC236}">
                  <a16:creationId xmlns:a16="http://schemas.microsoft.com/office/drawing/2014/main" xmlns="" id="{15DF5917-27AD-4EBE-BA5F-086BEDB13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8396" name="Rectangle 9">
              <a:extLst>
                <a:ext uri="{FF2B5EF4-FFF2-40B4-BE49-F238E27FC236}">
                  <a16:creationId xmlns:a16="http://schemas.microsoft.com/office/drawing/2014/main" xmlns="" id="{57E7AC3D-6035-474D-8486-B94DDBDD3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8397" name="Rectangle 10">
              <a:extLst>
                <a:ext uri="{FF2B5EF4-FFF2-40B4-BE49-F238E27FC236}">
                  <a16:creationId xmlns:a16="http://schemas.microsoft.com/office/drawing/2014/main" xmlns="" id="{DD997544-48CE-4646-A693-422EF9984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8398" name="Rectangle 11">
              <a:extLst>
                <a:ext uri="{FF2B5EF4-FFF2-40B4-BE49-F238E27FC236}">
                  <a16:creationId xmlns:a16="http://schemas.microsoft.com/office/drawing/2014/main" xmlns="" id="{279E8614-8D5E-419F-A8B5-DDAC24090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8399" name="Rectangle 12">
              <a:extLst>
                <a:ext uri="{FF2B5EF4-FFF2-40B4-BE49-F238E27FC236}">
                  <a16:creationId xmlns:a16="http://schemas.microsoft.com/office/drawing/2014/main" xmlns="" id="{D8BAA468-4DE2-4DBF-B2E4-FB56DA3F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8400" name="Rectangle 13">
              <a:extLst>
                <a:ext uri="{FF2B5EF4-FFF2-40B4-BE49-F238E27FC236}">
                  <a16:creationId xmlns:a16="http://schemas.microsoft.com/office/drawing/2014/main" xmlns="" id="{49D0A8FC-1D4F-4105-948F-40F664A26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8401" name="Rectangle 14">
              <a:extLst>
                <a:ext uri="{FF2B5EF4-FFF2-40B4-BE49-F238E27FC236}">
                  <a16:creationId xmlns:a16="http://schemas.microsoft.com/office/drawing/2014/main" xmlns="" id="{339FFAEE-F945-479A-880E-163173CD7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8402" name="Rectangle 15">
              <a:extLst>
                <a:ext uri="{FF2B5EF4-FFF2-40B4-BE49-F238E27FC236}">
                  <a16:creationId xmlns:a16="http://schemas.microsoft.com/office/drawing/2014/main" xmlns="" id="{51A93950-680A-4067-B905-8F3B7B49A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8403" name="Rectangle 16">
              <a:extLst>
                <a:ext uri="{FF2B5EF4-FFF2-40B4-BE49-F238E27FC236}">
                  <a16:creationId xmlns:a16="http://schemas.microsoft.com/office/drawing/2014/main" xmlns="" id="{8D5D5D78-2BFD-49A0-B7C4-D569E8E89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58372" name="组合 47120">
            <a:extLst>
              <a:ext uri="{FF2B5EF4-FFF2-40B4-BE49-F238E27FC236}">
                <a16:creationId xmlns:a16="http://schemas.microsoft.com/office/drawing/2014/main" xmlns="" id="{A107E94A-B3AF-40EE-B035-3FF8872BBD5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725738"/>
            <a:ext cx="1524000" cy="304800"/>
            <a:chOff x="0" y="0"/>
            <a:chExt cx="960" cy="192"/>
          </a:xfrm>
        </p:grpSpPr>
        <p:sp>
          <p:nvSpPr>
            <p:cNvPr id="58386" name="Rectangle 18">
              <a:extLst>
                <a:ext uri="{FF2B5EF4-FFF2-40B4-BE49-F238E27FC236}">
                  <a16:creationId xmlns:a16="http://schemas.microsoft.com/office/drawing/2014/main" xmlns="" id="{197F6B46-AA0B-4F87-872D-5AB50A3C6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8387" name="Rectangle 19">
              <a:extLst>
                <a:ext uri="{FF2B5EF4-FFF2-40B4-BE49-F238E27FC236}">
                  <a16:creationId xmlns:a16="http://schemas.microsoft.com/office/drawing/2014/main" xmlns="" id="{2A6AD56C-E39D-4BA2-B514-AC471FD0D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8388" name="Rectangle 20">
              <a:extLst>
                <a:ext uri="{FF2B5EF4-FFF2-40B4-BE49-F238E27FC236}">
                  <a16:creationId xmlns:a16="http://schemas.microsoft.com/office/drawing/2014/main" xmlns="" id="{3B9FC4DF-DF14-477A-8D9B-69B361BFD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8389" name="Rectangle 21">
              <a:extLst>
                <a:ext uri="{FF2B5EF4-FFF2-40B4-BE49-F238E27FC236}">
                  <a16:creationId xmlns:a16="http://schemas.microsoft.com/office/drawing/2014/main" xmlns="" id="{B3BCD556-587F-43B8-BB15-502924F17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8390" name="Rectangle 22">
              <a:extLst>
                <a:ext uri="{FF2B5EF4-FFF2-40B4-BE49-F238E27FC236}">
                  <a16:creationId xmlns:a16="http://schemas.microsoft.com/office/drawing/2014/main" xmlns="" id="{E11010FB-EBA6-49D1-A2D6-EBAD28052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58373" name="Text Box 23">
            <a:extLst>
              <a:ext uri="{FF2B5EF4-FFF2-40B4-BE49-F238E27FC236}">
                <a16:creationId xmlns:a16="http://schemas.microsoft.com/office/drawing/2014/main" xmlns="" id="{FB436518-909D-4081-B35B-EB811737E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589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58374" name="Text Box 24">
            <a:extLst>
              <a:ext uri="{FF2B5EF4-FFF2-40B4-BE49-F238E27FC236}">
                <a16:creationId xmlns:a16="http://schemas.microsoft.com/office/drawing/2014/main" xmlns="" id="{D15E7503-F2DA-480E-9C26-0567D7513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495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58375" name="组合 47128">
            <a:extLst>
              <a:ext uri="{FF2B5EF4-FFF2-40B4-BE49-F238E27FC236}">
                <a16:creationId xmlns:a16="http://schemas.microsoft.com/office/drawing/2014/main" xmlns="" id="{1C9D9F17-8A1F-41F2-A459-BD484E11CE1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106738"/>
            <a:ext cx="457200" cy="609600"/>
            <a:chOff x="0" y="0"/>
            <a:chExt cx="288" cy="384"/>
          </a:xfrm>
        </p:grpSpPr>
        <p:sp>
          <p:nvSpPr>
            <p:cNvPr id="58384" name="Text Box 26">
              <a:extLst>
                <a:ext uri="{FF2B5EF4-FFF2-40B4-BE49-F238E27FC236}">
                  <a16:creationId xmlns:a16="http://schemas.microsoft.com/office/drawing/2014/main" xmlns="" id="{E4441FFA-BF8D-462D-8A86-89BEF5282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j=3</a:t>
              </a:r>
            </a:p>
          </p:txBody>
        </p:sp>
        <p:sp>
          <p:nvSpPr>
            <p:cNvPr id="58385" name="Line 27">
              <a:extLst>
                <a:ext uri="{FF2B5EF4-FFF2-40B4-BE49-F238E27FC236}">
                  <a16:creationId xmlns:a16="http://schemas.microsoft.com/office/drawing/2014/main" xmlns="" id="{6119A874-7B01-43FA-A19E-96C860BC5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76" name="Line 28">
            <a:extLst>
              <a:ext uri="{FF2B5EF4-FFF2-40B4-BE49-F238E27FC236}">
                <a16:creationId xmlns:a16="http://schemas.microsoft.com/office/drawing/2014/main" xmlns="" id="{F4DDFD8F-25DA-4243-BA6E-443463CB3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039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Line 29">
            <a:extLst>
              <a:ext uri="{FF2B5EF4-FFF2-40B4-BE49-F238E27FC236}">
                <a16:creationId xmlns:a16="http://schemas.microsoft.com/office/drawing/2014/main" xmlns="" id="{A50427B3-6179-431F-9977-B51708759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039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4" name="AutoShape 30">
            <a:extLst>
              <a:ext uri="{FF2B5EF4-FFF2-40B4-BE49-F238E27FC236}">
                <a16:creationId xmlns:a16="http://schemas.microsoft.com/office/drawing/2014/main" xmlns="" id="{F44798C4-D13A-4078-BC61-E88F1D2D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2878138"/>
            <a:ext cx="2519362" cy="1560512"/>
          </a:xfrm>
          <a:prstGeom prst="wedgeEllipseCallout">
            <a:avLst>
              <a:gd name="adj1" fmla="val -100815"/>
              <a:gd name="adj2" fmla="val -7992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不同，下一趟从S</a:t>
            </a:r>
            <a:r>
              <a:rPr lang="zh-CN" altLang="en-US" b="0" baseline="-25000">
                <a:latin typeface="Tahoma" panose="020B0604030504040204" pitchFamily="34" charset="0"/>
              </a:rPr>
              <a:t>3</a:t>
            </a:r>
            <a:r>
              <a:rPr lang="zh-CN" altLang="en-US" b="0">
                <a:latin typeface="Tahoma" panose="020B0604030504040204" pitchFamily="34" charset="0"/>
              </a:rPr>
              <a:t>和P</a:t>
            </a:r>
            <a:r>
              <a:rPr lang="zh-CN" altLang="en-US" b="0" baseline="-25000">
                <a:latin typeface="Tahoma" panose="020B0604030504040204" pitchFamily="34" charset="0"/>
              </a:rPr>
              <a:t>1</a:t>
            </a:r>
            <a:r>
              <a:rPr lang="zh-CN" altLang="en-US" b="0">
                <a:latin typeface="Tahoma" panose="020B0604030504040204" pitchFamily="34" charset="0"/>
              </a:rPr>
              <a:t>开始</a:t>
            </a:r>
          </a:p>
        </p:txBody>
      </p:sp>
      <p:grpSp>
        <p:nvGrpSpPr>
          <p:cNvPr id="58379" name="组合 47134">
            <a:extLst>
              <a:ext uri="{FF2B5EF4-FFF2-40B4-BE49-F238E27FC236}">
                <a16:creationId xmlns:a16="http://schemas.microsoft.com/office/drawing/2014/main" xmlns="" id="{921C2E11-BAAC-4936-B390-452200402EF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125538"/>
            <a:ext cx="457200" cy="609600"/>
            <a:chOff x="0" y="0"/>
            <a:chExt cx="288" cy="384"/>
          </a:xfrm>
        </p:grpSpPr>
        <p:sp>
          <p:nvSpPr>
            <p:cNvPr id="58382" name="Line 32">
              <a:extLst>
                <a:ext uri="{FF2B5EF4-FFF2-40B4-BE49-F238E27FC236}">
                  <a16:creationId xmlns:a16="http://schemas.microsoft.com/office/drawing/2014/main" xmlns="" id="{CC48700B-E61D-42A6-BE36-1C878C07E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3" name="Text Box 33">
              <a:extLst>
                <a:ext uri="{FF2B5EF4-FFF2-40B4-BE49-F238E27FC236}">
                  <a16:creationId xmlns:a16="http://schemas.microsoft.com/office/drawing/2014/main" xmlns="" id="{468B1BE0-75FE-4260-B82F-CA4E54793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i=3</a:t>
              </a:r>
            </a:p>
          </p:txBody>
        </p:sp>
      </p:grpSp>
      <p:sp>
        <p:nvSpPr>
          <p:cNvPr id="58380" name="Text Box 34">
            <a:extLst>
              <a:ext uri="{FF2B5EF4-FFF2-40B4-BE49-F238E27FC236}">
                <a16:creationId xmlns:a16="http://schemas.microsoft.com/office/drawing/2014/main" xmlns="" id="{1DE050F0-8F4B-4D2D-9F2E-92E45D481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16138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58381" name="Text Box 35">
            <a:extLst>
              <a:ext uri="{FF2B5EF4-FFF2-40B4-BE49-F238E27FC236}">
                <a16:creationId xmlns:a16="http://schemas.microsoft.com/office/drawing/2014/main" xmlns="" id="{CDC355F5-FB61-47FB-9AE1-646394E8A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505325"/>
            <a:ext cx="5545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第一趟         (起始位置：1)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D709AA6-6064-47D0-AAED-B669797C6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55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4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54D94A77-48A9-4D78-8275-9AD63F4638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59395" name="组合 48130">
            <a:extLst>
              <a:ext uri="{FF2B5EF4-FFF2-40B4-BE49-F238E27FC236}">
                <a16:creationId xmlns:a16="http://schemas.microsoft.com/office/drawing/2014/main" xmlns="" id="{A70E2EBF-C3C9-41B9-9D6F-24E91D02464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806575"/>
            <a:ext cx="3962400" cy="304800"/>
            <a:chOff x="0" y="0"/>
            <a:chExt cx="2496" cy="192"/>
          </a:xfrm>
        </p:grpSpPr>
        <p:sp>
          <p:nvSpPr>
            <p:cNvPr id="59412" name="Rectangle 4">
              <a:extLst>
                <a:ext uri="{FF2B5EF4-FFF2-40B4-BE49-F238E27FC236}">
                  <a16:creationId xmlns:a16="http://schemas.microsoft.com/office/drawing/2014/main" xmlns="" id="{463FC328-36EA-4E34-B366-5542886C3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9413" name="Rectangle 5">
              <a:extLst>
                <a:ext uri="{FF2B5EF4-FFF2-40B4-BE49-F238E27FC236}">
                  <a16:creationId xmlns:a16="http://schemas.microsoft.com/office/drawing/2014/main" xmlns="" id="{CFEA4973-1987-4B28-B6DD-5D6D3E3D8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9414" name="Rectangle 6">
              <a:extLst>
                <a:ext uri="{FF2B5EF4-FFF2-40B4-BE49-F238E27FC236}">
                  <a16:creationId xmlns:a16="http://schemas.microsoft.com/office/drawing/2014/main" xmlns="" id="{3095D57C-29CE-455D-8A9B-310AC6CA5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9415" name="Rectangle 7">
              <a:extLst>
                <a:ext uri="{FF2B5EF4-FFF2-40B4-BE49-F238E27FC236}">
                  <a16:creationId xmlns:a16="http://schemas.microsoft.com/office/drawing/2014/main" xmlns="" id="{1E138009-1C48-4BEC-83BA-018748E0E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9416" name="Rectangle 8">
              <a:extLst>
                <a:ext uri="{FF2B5EF4-FFF2-40B4-BE49-F238E27FC236}">
                  <a16:creationId xmlns:a16="http://schemas.microsoft.com/office/drawing/2014/main" xmlns="" id="{A345544A-47E8-4B85-8B02-17E5A940A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9417" name="Rectangle 9">
              <a:extLst>
                <a:ext uri="{FF2B5EF4-FFF2-40B4-BE49-F238E27FC236}">
                  <a16:creationId xmlns:a16="http://schemas.microsoft.com/office/drawing/2014/main" xmlns="" id="{28422BB9-45DB-4610-90CE-9F7D78485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9418" name="Rectangle 10">
              <a:extLst>
                <a:ext uri="{FF2B5EF4-FFF2-40B4-BE49-F238E27FC236}">
                  <a16:creationId xmlns:a16="http://schemas.microsoft.com/office/drawing/2014/main" xmlns="" id="{980139A9-E5A7-4B2D-84C3-22CD568EE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9419" name="Rectangle 11">
              <a:extLst>
                <a:ext uri="{FF2B5EF4-FFF2-40B4-BE49-F238E27FC236}">
                  <a16:creationId xmlns:a16="http://schemas.microsoft.com/office/drawing/2014/main" xmlns="" id="{BD5220CE-DF9A-4139-BF01-ABBE2306C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9420" name="Rectangle 12">
              <a:extLst>
                <a:ext uri="{FF2B5EF4-FFF2-40B4-BE49-F238E27FC236}">
                  <a16:creationId xmlns:a16="http://schemas.microsoft.com/office/drawing/2014/main" xmlns="" id="{4F8BC9F9-20F0-4E64-B6F9-E25986D6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9421" name="Rectangle 13">
              <a:extLst>
                <a:ext uri="{FF2B5EF4-FFF2-40B4-BE49-F238E27FC236}">
                  <a16:creationId xmlns:a16="http://schemas.microsoft.com/office/drawing/2014/main" xmlns="" id="{3774BB3C-1D47-4181-912B-FE27F3ECF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9422" name="Rectangle 14">
              <a:extLst>
                <a:ext uri="{FF2B5EF4-FFF2-40B4-BE49-F238E27FC236}">
                  <a16:creationId xmlns:a16="http://schemas.microsoft.com/office/drawing/2014/main" xmlns="" id="{F1EF78BB-060E-48D9-8640-C4F2FA26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9423" name="Rectangle 15">
              <a:extLst>
                <a:ext uri="{FF2B5EF4-FFF2-40B4-BE49-F238E27FC236}">
                  <a16:creationId xmlns:a16="http://schemas.microsoft.com/office/drawing/2014/main" xmlns="" id="{ABA9A175-F777-4BB1-828B-D96C0D8B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9424" name="Rectangle 16">
              <a:extLst>
                <a:ext uri="{FF2B5EF4-FFF2-40B4-BE49-F238E27FC236}">
                  <a16:creationId xmlns:a16="http://schemas.microsoft.com/office/drawing/2014/main" xmlns="" id="{95B7B8DD-815C-46AB-AE25-6CD4ACCA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59396" name="组合 48144">
            <a:extLst>
              <a:ext uri="{FF2B5EF4-FFF2-40B4-BE49-F238E27FC236}">
                <a16:creationId xmlns:a16="http://schemas.microsoft.com/office/drawing/2014/main" xmlns="" id="{574E342D-4C18-449F-8C2D-2A128B4EE8B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797175"/>
            <a:ext cx="1524000" cy="304800"/>
            <a:chOff x="0" y="0"/>
            <a:chExt cx="960" cy="192"/>
          </a:xfrm>
        </p:grpSpPr>
        <p:sp>
          <p:nvSpPr>
            <p:cNvPr id="59407" name="Rectangle 18">
              <a:extLst>
                <a:ext uri="{FF2B5EF4-FFF2-40B4-BE49-F238E27FC236}">
                  <a16:creationId xmlns:a16="http://schemas.microsoft.com/office/drawing/2014/main" xmlns="" id="{7D8501C4-2A88-4ACB-A264-31120D16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9408" name="Rectangle 19">
              <a:extLst>
                <a:ext uri="{FF2B5EF4-FFF2-40B4-BE49-F238E27FC236}">
                  <a16:creationId xmlns:a16="http://schemas.microsoft.com/office/drawing/2014/main" xmlns="" id="{61B23065-D8A0-4DA2-A11A-7F929B3AE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9409" name="Rectangle 20">
              <a:extLst>
                <a:ext uri="{FF2B5EF4-FFF2-40B4-BE49-F238E27FC236}">
                  <a16:creationId xmlns:a16="http://schemas.microsoft.com/office/drawing/2014/main" xmlns="" id="{99714EEA-D3CF-4B3B-9EC2-BE24648FC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59410" name="Rectangle 21">
              <a:extLst>
                <a:ext uri="{FF2B5EF4-FFF2-40B4-BE49-F238E27FC236}">
                  <a16:creationId xmlns:a16="http://schemas.microsoft.com/office/drawing/2014/main" xmlns="" id="{879C6C57-9394-4A4B-8F0D-A5F4FB7E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9411" name="Rectangle 22">
              <a:extLst>
                <a:ext uri="{FF2B5EF4-FFF2-40B4-BE49-F238E27FC236}">
                  <a16:creationId xmlns:a16="http://schemas.microsoft.com/office/drawing/2014/main" xmlns="" id="{5B45E456-A9AD-4DBE-BC7F-1E0CF49B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59397" name="Text Box 23">
            <a:extLst>
              <a:ext uri="{FF2B5EF4-FFF2-40B4-BE49-F238E27FC236}">
                <a16:creationId xmlns:a16="http://schemas.microsoft.com/office/drawing/2014/main" xmlns="" id="{6CC118FC-11E9-4506-8A75-4F83F4D56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303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59398" name="Text Box 24">
            <a:extLst>
              <a:ext uri="{FF2B5EF4-FFF2-40B4-BE49-F238E27FC236}">
                <a16:creationId xmlns:a16="http://schemas.microsoft.com/office/drawing/2014/main" xmlns="" id="{E4039B3D-DA62-49EC-BF2C-DC66B71B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09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59399" name="组合 48152">
            <a:extLst>
              <a:ext uri="{FF2B5EF4-FFF2-40B4-BE49-F238E27FC236}">
                <a16:creationId xmlns:a16="http://schemas.microsoft.com/office/drawing/2014/main" xmlns="" id="{B30B117B-296B-43B3-B143-5946D0C8C5F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178175"/>
            <a:ext cx="457200" cy="609600"/>
            <a:chOff x="0" y="0"/>
            <a:chExt cx="288" cy="384"/>
          </a:xfrm>
        </p:grpSpPr>
        <p:sp>
          <p:nvSpPr>
            <p:cNvPr id="59405" name="Text Box 26">
              <a:extLst>
                <a:ext uri="{FF2B5EF4-FFF2-40B4-BE49-F238E27FC236}">
                  <a16:creationId xmlns:a16="http://schemas.microsoft.com/office/drawing/2014/main" xmlns="" id="{EC7F46CB-D288-4210-AB65-90C0F09DA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j=1</a:t>
              </a:r>
            </a:p>
          </p:txBody>
        </p:sp>
        <p:sp>
          <p:nvSpPr>
            <p:cNvPr id="59406" name="Line 27">
              <a:extLst>
                <a:ext uri="{FF2B5EF4-FFF2-40B4-BE49-F238E27FC236}">
                  <a16:creationId xmlns:a16="http://schemas.microsoft.com/office/drawing/2014/main" xmlns="" id="{8AD6D3BA-D46E-441F-98E3-6777BF243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00" name="组合 48155">
            <a:extLst>
              <a:ext uri="{FF2B5EF4-FFF2-40B4-BE49-F238E27FC236}">
                <a16:creationId xmlns:a16="http://schemas.microsoft.com/office/drawing/2014/main" xmlns="" id="{2CB37853-A48E-43D8-BA37-26D0C904DB4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196975"/>
            <a:ext cx="457200" cy="609600"/>
            <a:chOff x="0" y="0"/>
            <a:chExt cx="288" cy="384"/>
          </a:xfrm>
        </p:grpSpPr>
        <p:sp>
          <p:nvSpPr>
            <p:cNvPr id="59403" name="Line 29">
              <a:extLst>
                <a:ext uri="{FF2B5EF4-FFF2-40B4-BE49-F238E27FC236}">
                  <a16:creationId xmlns:a16="http://schemas.microsoft.com/office/drawing/2014/main" xmlns="" id="{EB6C0F61-7A15-4BB3-A97F-7C26D5113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4" name="Text Box 30">
              <a:extLst>
                <a:ext uri="{FF2B5EF4-FFF2-40B4-BE49-F238E27FC236}">
                  <a16:creationId xmlns:a16="http://schemas.microsoft.com/office/drawing/2014/main" xmlns="" id="{CC907EE4-893A-4E3B-9136-780D4BC03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i=3</a:t>
              </a:r>
            </a:p>
          </p:txBody>
        </p:sp>
      </p:grpSp>
      <p:sp>
        <p:nvSpPr>
          <p:cNvPr id="59401" name="Text Box 31">
            <a:extLst>
              <a:ext uri="{FF2B5EF4-FFF2-40B4-BE49-F238E27FC236}">
                <a16:creationId xmlns:a16="http://schemas.microsoft.com/office/drawing/2014/main" xmlns="" id="{C3CEE86E-14CB-46B2-A2F5-8CFD05280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87575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59402" name="Text Box 32">
            <a:extLst>
              <a:ext uri="{FF2B5EF4-FFF2-40B4-BE49-F238E27FC236}">
                <a16:creationId xmlns:a16="http://schemas.microsoft.com/office/drawing/2014/main" xmlns="" id="{0BF8BB42-B954-4F70-87D8-373CB1E9C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21163"/>
            <a:ext cx="304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第二趟   </a:t>
            </a:r>
          </a:p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 (起始位置：3)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E57AAB4-0C6A-4828-8A2C-278CC0390D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56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8C176A51-D917-4560-8BA6-F8A3BD20D9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60419" name="组合 49154">
            <a:extLst>
              <a:ext uri="{FF2B5EF4-FFF2-40B4-BE49-F238E27FC236}">
                <a16:creationId xmlns:a16="http://schemas.microsoft.com/office/drawing/2014/main" xmlns="" id="{7D564D3F-968A-48F2-B963-6D5CDD5265F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35138"/>
            <a:ext cx="3962400" cy="304800"/>
            <a:chOff x="0" y="0"/>
            <a:chExt cx="2496" cy="192"/>
          </a:xfrm>
        </p:grpSpPr>
        <p:sp>
          <p:nvSpPr>
            <p:cNvPr id="60437" name="Rectangle 4">
              <a:extLst>
                <a:ext uri="{FF2B5EF4-FFF2-40B4-BE49-F238E27FC236}">
                  <a16:creationId xmlns:a16="http://schemas.microsoft.com/office/drawing/2014/main" xmlns="" id="{D4382AC9-A972-4C7D-95DC-CE0884464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0438" name="Rectangle 5">
              <a:extLst>
                <a:ext uri="{FF2B5EF4-FFF2-40B4-BE49-F238E27FC236}">
                  <a16:creationId xmlns:a16="http://schemas.microsoft.com/office/drawing/2014/main" xmlns="" id="{29595223-2723-4734-8CDE-80D714EF3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0439" name="Rectangle 6">
              <a:extLst>
                <a:ext uri="{FF2B5EF4-FFF2-40B4-BE49-F238E27FC236}">
                  <a16:creationId xmlns:a16="http://schemas.microsoft.com/office/drawing/2014/main" xmlns="" id="{95B27BD0-2455-4094-BC8B-F6F96981E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0440" name="Rectangle 7">
              <a:extLst>
                <a:ext uri="{FF2B5EF4-FFF2-40B4-BE49-F238E27FC236}">
                  <a16:creationId xmlns:a16="http://schemas.microsoft.com/office/drawing/2014/main" xmlns="" id="{A1DE9589-EFFB-4C84-87F1-645AC4EE3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0441" name="Rectangle 8">
              <a:extLst>
                <a:ext uri="{FF2B5EF4-FFF2-40B4-BE49-F238E27FC236}">
                  <a16:creationId xmlns:a16="http://schemas.microsoft.com/office/drawing/2014/main" xmlns="" id="{895A4DE9-511E-4C15-9A8F-A19304FA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0442" name="Rectangle 9">
              <a:extLst>
                <a:ext uri="{FF2B5EF4-FFF2-40B4-BE49-F238E27FC236}">
                  <a16:creationId xmlns:a16="http://schemas.microsoft.com/office/drawing/2014/main" xmlns="" id="{C54C7503-35BA-44CB-8707-2DE9DDFCA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0443" name="Rectangle 10">
              <a:extLst>
                <a:ext uri="{FF2B5EF4-FFF2-40B4-BE49-F238E27FC236}">
                  <a16:creationId xmlns:a16="http://schemas.microsoft.com/office/drawing/2014/main" xmlns="" id="{2EAB9E25-CF47-49E6-A08D-8BBB7A737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0444" name="Rectangle 11">
              <a:extLst>
                <a:ext uri="{FF2B5EF4-FFF2-40B4-BE49-F238E27FC236}">
                  <a16:creationId xmlns:a16="http://schemas.microsoft.com/office/drawing/2014/main" xmlns="" id="{E0C70E66-9BD2-40CB-8A6B-9B1710908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0445" name="Rectangle 12">
              <a:extLst>
                <a:ext uri="{FF2B5EF4-FFF2-40B4-BE49-F238E27FC236}">
                  <a16:creationId xmlns:a16="http://schemas.microsoft.com/office/drawing/2014/main" xmlns="" id="{46200EF4-8FE2-4DEF-BFD8-D9FB6757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0446" name="Rectangle 13">
              <a:extLst>
                <a:ext uri="{FF2B5EF4-FFF2-40B4-BE49-F238E27FC236}">
                  <a16:creationId xmlns:a16="http://schemas.microsoft.com/office/drawing/2014/main" xmlns="" id="{70C96D59-6034-4BEB-A6FA-AEB01EECA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0447" name="Rectangle 14">
              <a:extLst>
                <a:ext uri="{FF2B5EF4-FFF2-40B4-BE49-F238E27FC236}">
                  <a16:creationId xmlns:a16="http://schemas.microsoft.com/office/drawing/2014/main" xmlns="" id="{48C2B87A-F6BC-4E31-A276-82D470C2D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0448" name="Rectangle 15">
              <a:extLst>
                <a:ext uri="{FF2B5EF4-FFF2-40B4-BE49-F238E27FC236}">
                  <a16:creationId xmlns:a16="http://schemas.microsoft.com/office/drawing/2014/main" xmlns="" id="{6A316F39-61F5-49DA-84E2-505ABD7F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0449" name="Rectangle 16">
              <a:extLst>
                <a:ext uri="{FF2B5EF4-FFF2-40B4-BE49-F238E27FC236}">
                  <a16:creationId xmlns:a16="http://schemas.microsoft.com/office/drawing/2014/main" xmlns="" id="{288833CA-08E0-41DB-B1DD-0E116B562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60420" name="组合 49168">
            <a:extLst>
              <a:ext uri="{FF2B5EF4-FFF2-40B4-BE49-F238E27FC236}">
                <a16:creationId xmlns:a16="http://schemas.microsoft.com/office/drawing/2014/main" xmlns="" id="{6161178D-38C3-41FB-BEF3-D93CFA7F5C36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725738"/>
            <a:ext cx="1524000" cy="304800"/>
            <a:chOff x="0" y="0"/>
            <a:chExt cx="960" cy="192"/>
          </a:xfrm>
        </p:grpSpPr>
        <p:sp>
          <p:nvSpPr>
            <p:cNvPr id="60432" name="Rectangle 18">
              <a:extLst>
                <a:ext uri="{FF2B5EF4-FFF2-40B4-BE49-F238E27FC236}">
                  <a16:creationId xmlns:a16="http://schemas.microsoft.com/office/drawing/2014/main" xmlns="" id="{C4E3918D-9ADB-4F11-AC4B-894389AB4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0433" name="Rectangle 19">
              <a:extLst>
                <a:ext uri="{FF2B5EF4-FFF2-40B4-BE49-F238E27FC236}">
                  <a16:creationId xmlns:a16="http://schemas.microsoft.com/office/drawing/2014/main" xmlns="" id="{5A40FCC9-4560-46A3-BA08-118C6112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0434" name="Rectangle 20">
              <a:extLst>
                <a:ext uri="{FF2B5EF4-FFF2-40B4-BE49-F238E27FC236}">
                  <a16:creationId xmlns:a16="http://schemas.microsoft.com/office/drawing/2014/main" xmlns="" id="{ED6668E1-74F3-457A-8B25-5C7C961D6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0435" name="Rectangle 21">
              <a:extLst>
                <a:ext uri="{FF2B5EF4-FFF2-40B4-BE49-F238E27FC236}">
                  <a16:creationId xmlns:a16="http://schemas.microsoft.com/office/drawing/2014/main" xmlns="" id="{2FC8D934-BD8E-442A-8D4C-941234957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0436" name="Rectangle 22">
              <a:extLst>
                <a:ext uri="{FF2B5EF4-FFF2-40B4-BE49-F238E27FC236}">
                  <a16:creationId xmlns:a16="http://schemas.microsoft.com/office/drawing/2014/main" xmlns="" id="{8956984F-B58A-4196-8209-F4EC617C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60421" name="Text Box 23">
            <a:extLst>
              <a:ext uri="{FF2B5EF4-FFF2-40B4-BE49-F238E27FC236}">
                <a16:creationId xmlns:a16="http://schemas.microsoft.com/office/drawing/2014/main" xmlns="" id="{D4A2EEA5-6015-460E-9ACB-6C091319C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589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60422" name="Text Box 24">
            <a:extLst>
              <a:ext uri="{FF2B5EF4-FFF2-40B4-BE49-F238E27FC236}">
                <a16:creationId xmlns:a16="http://schemas.microsoft.com/office/drawing/2014/main" xmlns="" id="{2EF5F044-F125-4A5D-BB5C-E764AF09A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495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60423" name="组合 49176">
            <a:extLst>
              <a:ext uri="{FF2B5EF4-FFF2-40B4-BE49-F238E27FC236}">
                <a16:creationId xmlns:a16="http://schemas.microsoft.com/office/drawing/2014/main" xmlns="" id="{220E7C8F-9FA9-413A-AD4B-26CABE8876F8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106738"/>
            <a:ext cx="457200" cy="609600"/>
            <a:chOff x="0" y="0"/>
            <a:chExt cx="288" cy="384"/>
          </a:xfrm>
        </p:grpSpPr>
        <p:sp>
          <p:nvSpPr>
            <p:cNvPr id="60430" name="Text Box 26">
              <a:extLst>
                <a:ext uri="{FF2B5EF4-FFF2-40B4-BE49-F238E27FC236}">
                  <a16:creationId xmlns:a16="http://schemas.microsoft.com/office/drawing/2014/main" xmlns="" id="{24A658F8-8917-48D0-9BF9-FEE84EEC3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j=2</a:t>
              </a:r>
            </a:p>
          </p:txBody>
        </p:sp>
        <p:sp>
          <p:nvSpPr>
            <p:cNvPr id="60431" name="Line 27">
              <a:extLst>
                <a:ext uri="{FF2B5EF4-FFF2-40B4-BE49-F238E27FC236}">
                  <a16:creationId xmlns:a16="http://schemas.microsoft.com/office/drawing/2014/main" xmlns="" id="{D5DAFF1F-31B5-4EF7-A8F7-F1EF8AE5C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24" name="Line 28">
            <a:extLst>
              <a:ext uri="{FF2B5EF4-FFF2-40B4-BE49-F238E27FC236}">
                <a16:creationId xmlns:a16="http://schemas.microsoft.com/office/drawing/2014/main" xmlns="" id="{DC044F9E-0A18-42D5-AB27-DDB36F316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039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425" name="组合 49180">
            <a:extLst>
              <a:ext uri="{FF2B5EF4-FFF2-40B4-BE49-F238E27FC236}">
                <a16:creationId xmlns:a16="http://schemas.microsoft.com/office/drawing/2014/main" xmlns="" id="{D3AE601B-AFC6-4E1A-B042-6F4BD88BCA7D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125538"/>
            <a:ext cx="457200" cy="609600"/>
            <a:chOff x="0" y="0"/>
            <a:chExt cx="288" cy="384"/>
          </a:xfrm>
        </p:grpSpPr>
        <p:sp>
          <p:nvSpPr>
            <p:cNvPr id="60428" name="Line 30">
              <a:extLst>
                <a:ext uri="{FF2B5EF4-FFF2-40B4-BE49-F238E27FC236}">
                  <a16:creationId xmlns:a16="http://schemas.microsoft.com/office/drawing/2014/main" xmlns="" id="{D8B0CEE5-BD2A-4CAB-8FA2-1E2252F20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Text Box 31">
              <a:extLst>
                <a:ext uri="{FF2B5EF4-FFF2-40B4-BE49-F238E27FC236}">
                  <a16:creationId xmlns:a16="http://schemas.microsoft.com/office/drawing/2014/main" xmlns="" id="{78B14196-5A0A-464F-95E8-87074DA57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i=4</a:t>
              </a:r>
            </a:p>
          </p:txBody>
        </p:sp>
      </p:grpSp>
      <p:sp>
        <p:nvSpPr>
          <p:cNvPr id="60426" name="Text Box 32">
            <a:extLst>
              <a:ext uri="{FF2B5EF4-FFF2-40B4-BE49-F238E27FC236}">
                <a16:creationId xmlns:a16="http://schemas.microsoft.com/office/drawing/2014/main" xmlns="" id="{CD583D28-8E49-498F-A0B5-5EB6D5F36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116138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60427" name="Text Box 33">
            <a:extLst>
              <a:ext uri="{FF2B5EF4-FFF2-40B4-BE49-F238E27FC236}">
                <a16:creationId xmlns:a16="http://schemas.microsoft.com/office/drawing/2014/main" xmlns="" id="{E899BB8E-77CF-48D2-A65C-DCBD4F3B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21163"/>
            <a:ext cx="304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第二趟 </a:t>
            </a:r>
          </a:p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 (起始位置：3)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7490171-FD29-471F-8A28-0A44A0E257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57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8F3B8242-B7E4-44F7-BC3F-15CAD870EC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61443" name="组合 50178">
            <a:extLst>
              <a:ext uri="{FF2B5EF4-FFF2-40B4-BE49-F238E27FC236}">
                <a16:creationId xmlns:a16="http://schemas.microsoft.com/office/drawing/2014/main" xmlns="" id="{FCF342B5-38C3-4814-9D13-53C2898C5E9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35138"/>
            <a:ext cx="3962400" cy="304800"/>
            <a:chOff x="0" y="0"/>
            <a:chExt cx="2496" cy="192"/>
          </a:xfrm>
        </p:grpSpPr>
        <p:sp>
          <p:nvSpPr>
            <p:cNvPr id="61462" name="Rectangle 4">
              <a:extLst>
                <a:ext uri="{FF2B5EF4-FFF2-40B4-BE49-F238E27FC236}">
                  <a16:creationId xmlns:a16="http://schemas.microsoft.com/office/drawing/2014/main" xmlns="" id="{7BD52AC7-6995-4654-A033-549174FB0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1463" name="Rectangle 5">
              <a:extLst>
                <a:ext uri="{FF2B5EF4-FFF2-40B4-BE49-F238E27FC236}">
                  <a16:creationId xmlns:a16="http://schemas.microsoft.com/office/drawing/2014/main" xmlns="" id="{1E2695E0-1169-42B7-8451-82BF98C48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1464" name="Rectangle 6">
              <a:extLst>
                <a:ext uri="{FF2B5EF4-FFF2-40B4-BE49-F238E27FC236}">
                  <a16:creationId xmlns:a16="http://schemas.microsoft.com/office/drawing/2014/main" xmlns="" id="{A93C4C7D-32B9-4083-86BB-E354FC86C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1465" name="Rectangle 7">
              <a:extLst>
                <a:ext uri="{FF2B5EF4-FFF2-40B4-BE49-F238E27FC236}">
                  <a16:creationId xmlns:a16="http://schemas.microsoft.com/office/drawing/2014/main" xmlns="" id="{37AB1E15-312B-4564-BD24-1D95A39BA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1466" name="Rectangle 8">
              <a:extLst>
                <a:ext uri="{FF2B5EF4-FFF2-40B4-BE49-F238E27FC236}">
                  <a16:creationId xmlns:a16="http://schemas.microsoft.com/office/drawing/2014/main" xmlns="" id="{E58CF7C7-FB92-4057-87BD-A6500C73F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1467" name="Rectangle 9">
              <a:extLst>
                <a:ext uri="{FF2B5EF4-FFF2-40B4-BE49-F238E27FC236}">
                  <a16:creationId xmlns:a16="http://schemas.microsoft.com/office/drawing/2014/main" xmlns="" id="{8EF40AE1-05A6-4084-83E3-F541BA407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1468" name="Rectangle 10">
              <a:extLst>
                <a:ext uri="{FF2B5EF4-FFF2-40B4-BE49-F238E27FC236}">
                  <a16:creationId xmlns:a16="http://schemas.microsoft.com/office/drawing/2014/main" xmlns="" id="{9E0F4117-A6AC-4918-8585-0A5F8C6F7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1469" name="Rectangle 11">
              <a:extLst>
                <a:ext uri="{FF2B5EF4-FFF2-40B4-BE49-F238E27FC236}">
                  <a16:creationId xmlns:a16="http://schemas.microsoft.com/office/drawing/2014/main" xmlns="" id="{3C0DEC9D-7C2A-4748-918A-7053332AC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1470" name="Rectangle 12">
              <a:extLst>
                <a:ext uri="{FF2B5EF4-FFF2-40B4-BE49-F238E27FC236}">
                  <a16:creationId xmlns:a16="http://schemas.microsoft.com/office/drawing/2014/main" xmlns="" id="{840CB90F-F151-4337-B7D5-FD7E448D7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1471" name="Rectangle 13">
              <a:extLst>
                <a:ext uri="{FF2B5EF4-FFF2-40B4-BE49-F238E27FC236}">
                  <a16:creationId xmlns:a16="http://schemas.microsoft.com/office/drawing/2014/main" xmlns="" id="{C9658897-AF84-42A0-84F8-1108EA3CA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1472" name="Rectangle 14">
              <a:extLst>
                <a:ext uri="{FF2B5EF4-FFF2-40B4-BE49-F238E27FC236}">
                  <a16:creationId xmlns:a16="http://schemas.microsoft.com/office/drawing/2014/main" xmlns="" id="{557EA749-46F1-4FF2-84F6-F6E9A45A3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1473" name="Rectangle 15">
              <a:extLst>
                <a:ext uri="{FF2B5EF4-FFF2-40B4-BE49-F238E27FC236}">
                  <a16:creationId xmlns:a16="http://schemas.microsoft.com/office/drawing/2014/main" xmlns="" id="{729009DC-C465-40DE-A271-63CF1646A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1474" name="Rectangle 16">
              <a:extLst>
                <a:ext uri="{FF2B5EF4-FFF2-40B4-BE49-F238E27FC236}">
                  <a16:creationId xmlns:a16="http://schemas.microsoft.com/office/drawing/2014/main" xmlns="" id="{FA24A178-01B5-4F1D-B21D-84F49EE61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61444" name="组合 50192">
            <a:extLst>
              <a:ext uri="{FF2B5EF4-FFF2-40B4-BE49-F238E27FC236}">
                <a16:creationId xmlns:a16="http://schemas.microsoft.com/office/drawing/2014/main" xmlns="" id="{A922F918-BE93-4B99-96B7-308792678BF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725738"/>
            <a:ext cx="1524000" cy="304800"/>
            <a:chOff x="0" y="0"/>
            <a:chExt cx="960" cy="192"/>
          </a:xfrm>
        </p:grpSpPr>
        <p:sp>
          <p:nvSpPr>
            <p:cNvPr id="61457" name="Rectangle 18">
              <a:extLst>
                <a:ext uri="{FF2B5EF4-FFF2-40B4-BE49-F238E27FC236}">
                  <a16:creationId xmlns:a16="http://schemas.microsoft.com/office/drawing/2014/main" xmlns="" id="{0D5C077D-27AB-413A-9401-B838B757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1458" name="Rectangle 19">
              <a:extLst>
                <a:ext uri="{FF2B5EF4-FFF2-40B4-BE49-F238E27FC236}">
                  <a16:creationId xmlns:a16="http://schemas.microsoft.com/office/drawing/2014/main" xmlns="" id="{13B66514-5AC9-4A48-A63D-D366964B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1459" name="Rectangle 20">
              <a:extLst>
                <a:ext uri="{FF2B5EF4-FFF2-40B4-BE49-F238E27FC236}">
                  <a16:creationId xmlns:a16="http://schemas.microsoft.com/office/drawing/2014/main" xmlns="" id="{40739CB0-4EEC-45AD-A4DE-4B2DB3A91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1460" name="Rectangle 21">
              <a:extLst>
                <a:ext uri="{FF2B5EF4-FFF2-40B4-BE49-F238E27FC236}">
                  <a16:creationId xmlns:a16="http://schemas.microsoft.com/office/drawing/2014/main" xmlns="" id="{3AE8503E-E526-4649-93E3-52D737CED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1461" name="Rectangle 22">
              <a:extLst>
                <a:ext uri="{FF2B5EF4-FFF2-40B4-BE49-F238E27FC236}">
                  <a16:creationId xmlns:a16="http://schemas.microsoft.com/office/drawing/2014/main" xmlns="" id="{ACE3E276-EC11-4D08-A69F-763A58E79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61445" name="Text Box 23">
            <a:extLst>
              <a:ext uri="{FF2B5EF4-FFF2-40B4-BE49-F238E27FC236}">
                <a16:creationId xmlns:a16="http://schemas.microsoft.com/office/drawing/2014/main" xmlns="" id="{23248C6C-41DF-4712-BF2F-D5DE1773E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589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61446" name="Text Box 24">
            <a:extLst>
              <a:ext uri="{FF2B5EF4-FFF2-40B4-BE49-F238E27FC236}">
                <a16:creationId xmlns:a16="http://schemas.microsoft.com/office/drawing/2014/main" xmlns="" id="{A7782815-4959-4E6E-9F4A-E36326B84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495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61447" name="组合 50200">
            <a:extLst>
              <a:ext uri="{FF2B5EF4-FFF2-40B4-BE49-F238E27FC236}">
                <a16:creationId xmlns:a16="http://schemas.microsoft.com/office/drawing/2014/main" xmlns="" id="{1BD6BF2C-A6AC-432E-BC42-27B520FF27C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106738"/>
            <a:ext cx="457200" cy="609600"/>
            <a:chOff x="0" y="0"/>
            <a:chExt cx="288" cy="384"/>
          </a:xfrm>
        </p:grpSpPr>
        <p:sp>
          <p:nvSpPr>
            <p:cNvPr id="61455" name="Text Box 26">
              <a:extLst>
                <a:ext uri="{FF2B5EF4-FFF2-40B4-BE49-F238E27FC236}">
                  <a16:creationId xmlns:a16="http://schemas.microsoft.com/office/drawing/2014/main" xmlns="" id="{CFDD5203-A5B5-41F6-842D-51AA52C13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j=3</a:t>
              </a:r>
            </a:p>
          </p:txBody>
        </p:sp>
        <p:sp>
          <p:nvSpPr>
            <p:cNvPr id="61456" name="Line 27">
              <a:extLst>
                <a:ext uri="{FF2B5EF4-FFF2-40B4-BE49-F238E27FC236}">
                  <a16:creationId xmlns:a16="http://schemas.microsoft.com/office/drawing/2014/main" xmlns="" id="{5CFDF038-C6A8-4B24-B158-2785A7E8C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48" name="Line 28">
            <a:extLst>
              <a:ext uri="{FF2B5EF4-FFF2-40B4-BE49-F238E27FC236}">
                <a16:creationId xmlns:a16="http://schemas.microsoft.com/office/drawing/2014/main" xmlns="" id="{E7FDD43E-C6C4-44DF-A016-BDA0DC8E3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039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Line 29">
            <a:extLst>
              <a:ext uri="{FF2B5EF4-FFF2-40B4-BE49-F238E27FC236}">
                <a16:creationId xmlns:a16="http://schemas.microsoft.com/office/drawing/2014/main" xmlns="" id="{592F4496-BDF4-4F51-A414-B977C7381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039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450" name="组合 50205">
            <a:extLst>
              <a:ext uri="{FF2B5EF4-FFF2-40B4-BE49-F238E27FC236}">
                <a16:creationId xmlns:a16="http://schemas.microsoft.com/office/drawing/2014/main" xmlns="" id="{D22513B0-2C03-4DE3-A8EB-34AEE148408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125538"/>
            <a:ext cx="457200" cy="609600"/>
            <a:chOff x="0" y="0"/>
            <a:chExt cx="288" cy="384"/>
          </a:xfrm>
        </p:grpSpPr>
        <p:sp>
          <p:nvSpPr>
            <p:cNvPr id="61453" name="Line 31">
              <a:extLst>
                <a:ext uri="{FF2B5EF4-FFF2-40B4-BE49-F238E27FC236}">
                  <a16:creationId xmlns:a16="http://schemas.microsoft.com/office/drawing/2014/main" xmlns="" id="{8DEC3B5E-BD5D-42C3-B8CF-BEDC3B03E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4" name="Text Box 32">
              <a:extLst>
                <a:ext uri="{FF2B5EF4-FFF2-40B4-BE49-F238E27FC236}">
                  <a16:creationId xmlns:a16="http://schemas.microsoft.com/office/drawing/2014/main" xmlns="" id="{352696F6-3DF7-4FEA-A249-9C9A64766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i=5</a:t>
              </a:r>
            </a:p>
          </p:txBody>
        </p:sp>
      </p:grpSp>
      <p:sp>
        <p:nvSpPr>
          <p:cNvPr id="61451" name="Text Box 33">
            <a:extLst>
              <a:ext uri="{FF2B5EF4-FFF2-40B4-BE49-F238E27FC236}">
                <a16:creationId xmlns:a16="http://schemas.microsoft.com/office/drawing/2014/main" xmlns="" id="{83F26B91-56A5-429D-B36A-1F2D8E2AD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16138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61452" name="Text Box 34">
            <a:extLst>
              <a:ext uri="{FF2B5EF4-FFF2-40B4-BE49-F238E27FC236}">
                <a16:creationId xmlns:a16="http://schemas.microsoft.com/office/drawing/2014/main" xmlns="" id="{28FC0C24-2BB2-4E33-B4FF-8CFADAEA4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21163"/>
            <a:ext cx="304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第二趟</a:t>
            </a:r>
          </a:p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 (起始位置：3)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3353F2B-5788-4BF0-8781-D6F058E0D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58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E1D11786-7619-4693-BBC6-A89CB58464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62467" name="组合 51202">
            <a:extLst>
              <a:ext uri="{FF2B5EF4-FFF2-40B4-BE49-F238E27FC236}">
                <a16:creationId xmlns:a16="http://schemas.microsoft.com/office/drawing/2014/main" xmlns="" id="{0974A9C1-1D67-44EC-908A-04B455D2B8F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662113"/>
            <a:ext cx="3962400" cy="304800"/>
            <a:chOff x="0" y="0"/>
            <a:chExt cx="2496" cy="192"/>
          </a:xfrm>
        </p:grpSpPr>
        <p:sp>
          <p:nvSpPr>
            <p:cNvPr id="62487" name="Rectangle 4">
              <a:extLst>
                <a:ext uri="{FF2B5EF4-FFF2-40B4-BE49-F238E27FC236}">
                  <a16:creationId xmlns:a16="http://schemas.microsoft.com/office/drawing/2014/main" xmlns="" id="{90133301-DB31-4046-BCB8-A24EA14B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2488" name="Rectangle 5">
              <a:extLst>
                <a:ext uri="{FF2B5EF4-FFF2-40B4-BE49-F238E27FC236}">
                  <a16:creationId xmlns:a16="http://schemas.microsoft.com/office/drawing/2014/main" xmlns="" id="{9E8D26CF-148E-4569-83AF-A25173DAB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2489" name="Rectangle 6">
              <a:extLst>
                <a:ext uri="{FF2B5EF4-FFF2-40B4-BE49-F238E27FC236}">
                  <a16:creationId xmlns:a16="http://schemas.microsoft.com/office/drawing/2014/main" xmlns="" id="{29E891E0-DE24-4BE1-A738-124C2F21B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2490" name="Rectangle 7">
              <a:extLst>
                <a:ext uri="{FF2B5EF4-FFF2-40B4-BE49-F238E27FC236}">
                  <a16:creationId xmlns:a16="http://schemas.microsoft.com/office/drawing/2014/main" xmlns="" id="{2DCAA006-70A8-4C8A-A3F5-E8556CDE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2491" name="Rectangle 8">
              <a:extLst>
                <a:ext uri="{FF2B5EF4-FFF2-40B4-BE49-F238E27FC236}">
                  <a16:creationId xmlns:a16="http://schemas.microsoft.com/office/drawing/2014/main" xmlns="" id="{0169BD06-F1AF-4B4B-92D8-F641C8914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2492" name="Rectangle 9">
              <a:extLst>
                <a:ext uri="{FF2B5EF4-FFF2-40B4-BE49-F238E27FC236}">
                  <a16:creationId xmlns:a16="http://schemas.microsoft.com/office/drawing/2014/main" xmlns="" id="{84AD3BF5-7EC5-44D7-9D6E-A8F68375D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2493" name="Rectangle 10">
              <a:extLst>
                <a:ext uri="{FF2B5EF4-FFF2-40B4-BE49-F238E27FC236}">
                  <a16:creationId xmlns:a16="http://schemas.microsoft.com/office/drawing/2014/main" xmlns="" id="{9122D517-B23F-4587-B96E-C7E079D29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2494" name="Rectangle 11">
              <a:extLst>
                <a:ext uri="{FF2B5EF4-FFF2-40B4-BE49-F238E27FC236}">
                  <a16:creationId xmlns:a16="http://schemas.microsoft.com/office/drawing/2014/main" xmlns="" id="{FC1D6068-E22A-48AF-A863-C69504107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2495" name="Rectangle 12">
              <a:extLst>
                <a:ext uri="{FF2B5EF4-FFF2-40B4-BE49-F238E27FC236}">
                  <a16:creationId xmlns:a16="http://schemas.microsoft.com/office/drawing/2014/main" xmlns="" id="{7DA58947-27D7-4F8E-BB87-B836F2D01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2496" name="Rectangle 13">
              <a:extLst>
                <a:ext uri="{FF2B5EF4-FFF2-40B4-BE49-F238E27FC236}">
                  <a16:creationId xmlns:a16="http://schemas.microsoft.com/office/drawing/2014/main" xmlns="" id="{014338E5-B4E4-49FF-9CD7-E0DDDFBF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2497" name="Rectangle 14">
              <a:extLst>
                <a:ext uri="{FF2B5EF4-FFF2-40B4-BE49-F238E27FC236}">
                  <a16:creationId xmlns:a16="http://schemas.microsoft.com/office/drawing/2014/main" xmlns="" id="{8201DC70-4161-4D55-9C9F-FF548911E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2498" name="Rectangle 15">
              <a:extLst>
                <a:ext uri="{FF2B5EF4-FFF2-40B4-BE49-F238E27FC236}">
                  <a16:creationId xmlns:a16="http://schemas.microsoft.com/office/drawing/2014/main" xmlns="" id="{7EE24C43-E0EE-47C5-8693-3E4C2BE46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2499" name="Rectangle 16">
              <a:extLst>
                <a:ext uri="{FF2B5EF4-FFF2-40B4-BE49-F238E27FC236}">
                  <a16:creationId xmlns:a16="http://schemas.microsoft.com/office/drawing/2014/main" xmlns="" id="{952E6187-8004-48E4-ADFE-4A86E3C20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62468" name="组合 51216">
            <a:extLst>
              <a:ext uri="{FF2B5EF4-FFF2-40B4-BE49-F238E27FC236}">
                <a16:creationId xmlns:a16="http://schemas.microsoft.com/office/drawing/2014/main" xmlns="" id="{A79265D1-7FF7-451F-839F-A9F0983EBAA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652713"/>
            <a:ext cx="1524000" cy="304800"/>
            <a:chOff x="0" y="0"/>
            <a:chExt cx="960" cy="192"/>
          </a:xfrm>
        </p:grpSpPr>
        <p:sp>
          <p:nvSpPr>
            <p:cNvPr id="62482" name="Rectangle 18">
              <a:extLst>
                <a:ext uri="{FF2B5EF4-FFF2-40B4-BE49-F238E27FC236}">
                  <a16:creationId xmlns:a16="http://schemas.microsoft.com/office/drawing/2014/main" xmlns="" id="{35B32157-7829-4D17-8AB6-73913B18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2483" name="Rectangle 19">
              <a:extLst>
                <a:ext uri="{FF2B5EF4-FFF2-40B4-BE49-F238E27FC236}">
                  <a16:creationId xmlns:a16="http://schemas.microsoft.com/office/drawing/2014/main" xmlns="" id="{05BEC20E-3A8E-437F-A564-90B0CB85A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2484" name="Rectangle 20">
              <a:extLst>
                <a:ext uri="{FF2B5EF4-FFF2-40B4-BE49-F238E27FC236}">
                  <a16:creationId xmlns:a16="http://schemas.microsoft.com/office/drawing/2014/main" xmlns="" id="{CCC561CE-6F25-44FD-BC03-452AF943B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2485" name="Rectangle 21">
              <a:extLst>
                <a:ext uri="{FF2B5EF4-FFF2-40B4-BE49-F238E27FC236}">
                  <a16:creationId xmlns:a16="http://schemas.microsoft.com/office/drawing/2014/main" xmlns="" id="{30B7FFA7-451B-4362-9F02-267FACCAE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2486" name="Rectangle 22">
              <a:extLst>
                <a:ext uri="{FF2B5EF4-FFF2-40B4-BE49-F238E27FC236}">
                  <a16:creationId xmlns:a16="http://schemas.microsoft.com/office/drawing/2014/main" xmlns="" id="{E7F03B12-4CB0-4248-A75A-2B49DE38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62469" name="Text Box 23">
            <a:extLst>
              <a:ext uri="{FF2B5EF4-FFF2-40B4-BE49-F238E27FC236}">
                <a16:creationId xmlns:a16="http://schemas.microsoft.com/office/drawing/2014/main" xmlns="" id="{457A48F6-B788-4765-B229-42D927A91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85913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62470" name="Text Box 24">
            <a:extLst>
              <a:ext uri="{FF2B5EF4-FFF2-40B4-BE49-F238E27FC236}">
                <a16:creationId xmlns:a16="http://schemas.microsoft.com/office/drawing/2014/main" xmlns="" id="{60307968-E517-411F-B0D1-E31EA7279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76513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62471" name="组合 51224">
            <a:extLst>
              <a:ext uri="{FF2B5EF4-FFF2-40B4-BE49-F238E27FC236}">
                <a16:creationId xmlns:a16="http://schemas.microsoft.com/office/drawing/2014/main" xmlns="" id="{1E23C284-5CC7-4B9E-908B-6F5DBE04446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033713"/>
            <a:ext cx="457200" cy="609600"/>
            <a:chOff x="0" y="0"/>
            <a:chExt cx="288" cy="384"/>
          </a:xfrm>
        </p:grpSpPr>
        <p:sp>
          <p:nvSpPr>
            <p:cNvPr id="62480" name="Text Box 26">
              <a:extLst>
                <a:ext uri="{FF2B5EF4-FFF2-40B4-BE49-F238E27FC236}">
                  <a16:creationId xmlns:a16="http://schemas.microsoft.com/office/drawing/2014/main" xmlns="" id="{D6CB40D1-4B51-4693-86B8-B7B21F079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j=4</a:t>
              </a:r>
            </a:p>
          </p:txBody>
        </p:sp>
        <p:sp>
          <p:nvSpPr>
            <p:cNvPr id="62481" name="Line 27">
              <a:extLst>
                <a:ext uri="{FF2B5EF4-FFF2-40B4-BE49-F238E27FC236}">
                  <a16:creationId xmlns:a16="http://schemas.microsoft.com/office/drawing/2014/main" xmlns="" id="{FE51F9C2-880E-4D18-A9AE-3A4BAFFA4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2" name="Line 28">
            <a:extLst>
              <a:ext uri="{FF2B5EF4-FFF2-40B4-BE49-F238E27FC236}">
                <a16:creationId xmlns:a16="http://schemas.microsoft.com/office/drawing/2014/main" xmlns="" id="{2FBCCABD-310A-4B45-800E-27F1A8239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66913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Line 29">
            <a:extLst>
              <a:ext uri="{FF2B5EF4-FFF2-40B4-BE49-F238E27FC236}">
                <a16:creationId xmlns:a16="http://schemas.microsoft.com/office/drawing/2014/main" xmlns="" id="{B95D4A47-9480-4FDB-8E92-DBA8895BD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66913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4" name="Line 30">
            <a:extLst>
              <a:ext uri="{FF2B5EF4-FFF2-40B4-BE49-F238E27FC236}">
                <a16:creationId xmlns:a16="http://schemas.microsoft.com/office/drawing/2014/main" xmlns="" id="{8F0EB0F0-363F-44EE-8346-4C3D7B884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966913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475" name="组合 51230">
            <a:extLst>
              <a:ext uri="{FF2B5EF4-FFF2-40B4-BE49-F238E27FC236}">
                <a16:creationId xmlns:a16="http://schemas.microsoft.com/office/drawing/2014/main" xmlns="" id="{49611C29-F9E5-45BF-94EA-C5A85F31913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052513"/>
            <a:ext cx="457200" cy="609600"/>
            <a:chOff x="0" y="0"/>
            <a:chExt cx="288" cy="384"/>
          </a:xfrm>
        </p:grpSpPr>
        <p:sp>
          <p:nvSpPr>
            <p:cNvPr id="62478" name="Line 32">
              <a:extLst>
                <a:ext uri="{FF2B5EF4-FFF2-40B4-BE49-F238E27FC236}">
                  <a16:creationId xmlns:a16="http://schemas.microsoft.com/office/drawing/2014/main" xmlns="" id="{6B7AD6C2-42E7-4645-8A0C-C54F7AC80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Text Box 33">
              <a:extLst>
                <a:ext uri="{FF2B5EF4-FFF2-40B4-BE49-F238E27FC236}">
                  <a16:creationId xmlns:a16="http://schemas.microsoft.com/office/drawing/2014/main" xmlns="" id="{BC5B0087-7988-4E7A-B14A-A16E10CAB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i=6</a:t>
              </a:r>
            </a:p>
          </p:txBody>
        </p:sp>
      </p:grpSp>
      <p:sp>
        <p:nvSpPr>
          <p:cNvPr id="62476" name="Text Box 34">
            <a:extLst>
              <a:ext uri="{FF2B5EF4-FFF2-40B4-BE49-F238E27FC236}">
                <a16:creationId xmlns:a16="http://schemas.microsoft.com/office/drawing/2014/main" xmlns="" id="{B37241D1-8818-4C1A-8F6F-40DA9B659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043113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62477" name="Text Box 35">
            <a:extLst>
              <a:ext uri="{FF2B5EF4-FFF2-40B4-BE49-F238E27FC236}">
                <a16:creationId xmlns:a16="http://schemas.microsoft.com/office/drawing/2014/main" xmlns="" id="{93DA5565-D41C-4276-98F9-C4881C8C5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21163"/>
            <a:ext cx="304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第二趟</a:t>
            </a:r>
          </a:p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 (起始位置：3)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58AEE37-4AE5-47BC-B338-917E89564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59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DB68DD6F-0E1A-4582-A2AF-D1254FAEC4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/>
              <a:t>串的表示和实现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7AEE9F34-04E2-4C5A-BF42-884243EF05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914400"/>
          </a:xfrm>
        </p:spPr>
        <p:txBody>
          <a:bodyPr/>
          <a:lstStyle/>
          <a:p>
            <a:pPr lvl="1" eaLnBrk="1" hangingPunct="1"/>
            <a:r>
              <a:rPr lang="zh-CN" altLang="en-US" sz="2400" dirty="0"/>
              <a:t>顺序串</a:t>
            </a:r>
            <a:r>
              <a:rPr lang="en-US" altLang="zh-CN" sz="2400" dirty="0"/>
              <a:t>(</a:t>
            </a:r>
            <a:r>
              <a:rPr lang="zh-CN" altLang="en-US" sz="2400" dirty="0"/>
              <a:t>定长顺序存储</a:t>
            </a:r>
            <a:r>
              <a:rPr lang="en-US" altLang="zh-CN" sz="2400" dirty="0"/>
              <a:t>)</a:t>
            </a:r>
            <a:r>
              <a:rPr lang="zh-CN" altLang="en-US" sz="2400" dirty="0"/>
              <a:t>的操作实现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(1) </a:t>
            </a:r>
            <a:r>
              <a:rPr lang="zh-CN" altLang="en-US" sz="2400" dirty="0"/>
              <a:t>串连接</a:t>
            </a:r>
            <a:r>
              <a:rPr lang="en-US" altLang="zh-CN" sz="2400" dirty="0" err="1"/>
              <a:t>Concat</a:t>
            </a:r>
            <a:r>
              <a:rPr lang="en-US" altLang="zh-CN" sz="2400" dirty="0"/>
              <a:t>(&amp;T,S1,S2)</a:t>
            </a:r>
          </a:p>
        </p:txBody>
      </p:sp>
      <p:sp>
        <p:nvSpPr>
          <p:cNvPr id="8196" name="Rectangle 43">
            <a:extLst>
              <a:ext uri="{FF2B5EF4-FFF2-40B4-BE49-F238E27FC236}">
                <a16:creationId xmlns:a16="http://schemas.microsoft.com/office/drawing/2014/main" xmlns="" id="{FAD3E55A-642C-492A-857D-E1DAB3689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SzPct val="65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S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ength+S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ength&lt;=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MaxStrlen</a:t>
            </a:r>
          </a:p>
        </p:txBody>
      </p:sp>
      <p:sp>
        <p:nvSpPr>
          <p:cNvPr id="8197" name="Rectangle 63">
            <a:extLst>
              <a:ext uri="{FF2B5EF4-FFF2-40B4-BE49-F238E27FC236}">
                <a16:creationId xmlns:a16="http://schemas.microsoft.com/office/drawing/2014/main" xmlns="" id="{A6A8117A-33AF-479D-8CDB-2F45EA25E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SzPct val="6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MaxStrlen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并且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ength+S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ength&gt;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MaxStrlen</a:t>
            </a:r>
          </a:p>
        </p:txBody>
      </p:sp>
      <p:grpSp>
        <p:nvGrpSpPr>
          <p:cNvPr id="8198" name="组合 8197">
            <a:extLst>
              <a:ext uri="{FF2B5EF4-FFF2-40B4-BE49-F238E27FC236}">
                <a16:creationId xmlns:a16="http://schemas.microsoft.com/office/drawing/2014/main" xmlns="" id="{F52540DD-1607-4910-B99B-82439A19ABC4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105400"/>
            <a:ext cx="2286000" cy="533400"/>
            <a:chOff x="0" y="0"/>
            <a:chExt cx="1440" cy="336"/>
          </a:xfrm>
        </p:grpSpPr>
        <p:sp>
          <p:nvSpPr>
            <p:cNvPr id="19516" name="Freeform 75">
              <a:extLst>
                <a:ext uri="{FF2B5EF4-FFF2-40B4-BE49-F238E27FC236}">
                  <a16:creationId xmlns:a16="http://schemas.microsoft.com/office/drawing/2014/main" xmlns="" id="{8380F34F-A947-4BB6-9646-96F63CC53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2" cy="96"/>
            </a:xfrm>
            <a:custGeom>
              <a:avLst/>
              <a:gdLst>
                <a:gd name="T0" fmla="*/ 0 w 432"/>
                <a:gd name="T1" fmla="*/ 0 h 96"/>
                <a:gd name="T2" fmla="*/ 48 w 432"/>
                <a:gd name="T3" fmla="*/ 48 h 96"/>
                <a:gd name="T4" fmla="*/ 192 w 432"/>
                <a:gd name="T5" fmla="*/ 48 h 96"/>
                <a:gd name="T6" fmla="*/ 240 w 432"/>
                <a:gd name="T7" fmla="*/ 96 h 96"/>
                <a:gd name="T8" fmla="*/ 288 w 432"/>
                <a:gd name="T9" fmla="*/ 48 h 96"/>
                <a:gd name="T10" fmla="*/ 384 w 432"/>
                <a:gd name="T11" fmla="*/ 48 h 96"/>
                <a:gd name="T12" fmla="*/ 432 w 432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cubicBezTo>
                    <a:pt x="8" y="20"/>
                    <a:pt x="16" y="40"/>
                    <a:pt x="48" y="48"/>
                  </a:cubicBezTo>
                  <a:cubicBezTo>
                    <a:pt x="80" y="56"/>
                    <a:pt x="160" y="40"/>
                    <a:pt x="192" y="48"/>
                  </a:cubicBezTo>
                  <a:cubicBezTo>
                    <a:pt x="224" y="56"/>
                    <a:pt x="224" y="96"/>
                    <a:pt x="240" y="96"/>
                  </a:cubicBezTo>
                  <a:cubicBezTo>
                    <a:pt x="256" y="96"/>
                    <a:pt x="264" y="56"/>
                    <a:pt x="288" y="48"/>
                  </a:cubicBezTo>
                  <a:cubicBezTo>
                    <a:pt x="312" y="40"/>
                    <a:pt x="360" y="56"/>
                    <a:pt x="384" y="48"/>
                  </a:cubicBezTo>
                  <a:cubicBezTo>
                    <a:pt x="408" y="40"/>
                    <a:pt x="420" y="20"/>
                    <a:pt x="432" y="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Rectangle 76">
              <a:extLst>
                <a:ext uri="{FF2B5EF4-FFF2-40B4-BE49-F238E27FC236}">
                  <a16:creationId xmlns:a16="http://schemas.microsoft.com/office/drawing/2014/main" xmlns="" id="{67B6354D-3A7C-496C-97B1-D440B4767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86"/>
              <a:ext cx="13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2000" b="0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000" b="0" baseline="-25000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000" b="0" dirty="0">
                  <a:latin typeface="Times New Roman" panose="02020603050405020304" pitchFamily="18" charset="0"/>
                </a:rPr>
                <a:t>中被截去的部分</a:t>
              </a:r>
            </a:p>
          </p:txBody>
        </p:sp>
      </p:grpSp>
      <p:sp>
        <p:nvSpPr>
          <p:cNvPr id="8201" name="Rectangle 78">
            <a:extLst>
              <a:ext uri="{FF2B5EF4-FFF2-40B4-BE49-F238E27FC236}">
                <a16:creationId xmlns:a16="http://schemas.microsoft.com/office/drawing/2014/main" xmlns="" id="{E02F22F2-544F-452A-A26D-862B9A2C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62600"/>
            <a:ext cx="865549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SzPct val="6500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ength =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MaxStrlen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假设三个串的最大长度都是</a:t>
            </a:r>
            <a:r>
              <a:rPr lang="en-US" altLang="zh-CN" sz="2000" dirty="0" err="1">
                <a:solidFill>
                  <a:schemeClr val="bg1"/>
                </a:solidFill>
              </a:rPr>
              <a:t>MaxStrlen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1" charset="-122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8202" name="组合 8201">
            <a:extLst>
              <a:ext uri="{FF2B5EF4-FFF2-40B4-BE49-F238E27FC236}">
                <a16:creationId xmlns:a16="http://schemas.microsoft.com/office/drawing/2014/main" xmlns="" id="{41BF22D5-51C3-4BBB-B3F5-1E1C15AE4A7D}"/>
              </a:ext>
            </a:extLst>
          </p:cNvPr>
          <p:cNvGrpSpPr>
            <a:grpSpLocks/>
          </p:cNvGrpSpPr>
          <p:nvPr/>
        </p:nvGrpSpPr>
        <p:grpSpPr bwMode="auto">
          <a:xfrm>
            <a:off x="1382713" y="3594100"/>
            <a:ext cx="5780087" cy="457200"/>
            <a:chOff x="0" y="0"/>
            <a:chExt cx="3641" cy="288"/>
          </a:xfrm>
        </p:grpSpPr>
        <p:grpSp>
          <p:nvGrpSpPr>
            <p:cNvPr id="19505" name="组合 8202">
              <a:extLst>
                <a:ext uri="{FF2B5EF4-FFF2-40B4-BE49-F238E27FC236}">
                  <a16:creationId xmlns:a16="http://schemas.microsoft.com/office/drawing/2014/main" xmlns="" id="{0AAF6749-7C7E-4B32-8825-0F0AAF069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" y="22"/>
              <a:ext cx="3407" cy="258"/>
              <a:chOff x="0" y="0"/>
              <a:chExt cx="3407" cy="258"/>
            </a:xfrm>
          </p:grpSpPr>
          <p:sp>
            <p:nvSpPr>
              <p:cNvPr id="19507" name="Rectangle 45">
                <a:extLst>
                  <a:ext uri="{FF2B5EF4-FFF2-40B4-BE49-F238E27FC236}">
                    <a16:creationId xmlns:a16="http://schemas.microsoft.com/office/drawing/2014/main" xmlns="" id="{CCBA8B1E-7EDC-4FAD-950D-9042B4B1C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"/>
                <a:ext cx="1680" cy="240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/>
              </a:p>
            </p:txBody>
          </p:sp>
          <p:sp>
            <p:nvSpPr>
              <p:cNvPr id="19508" name="Line 46">
                <a:extLst>
                  <a:ext uri="{FF2B5EF4-FFF2-40B4-BE49-F238E27FC236}">
                    <a16:creationId xmlns:a16="http://schemas.microsoft.com/office/drawing/2014/main" xmlns="" id="{84399B00-F3B2-4205-B532-38E1B1740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9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9" name="Line 47">
                <a:extLst>
                  <a:ext uri="{FF2B5EF4-FFF2-40B4-BE49-F238E27FC236}">
                    <a16:creationId xmlns:a16="http://schemas.microsoft.com/office/drawing/2014/main" xmlns="" id="{87FBA253-414D-4F3E-A979-889908546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49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0" name="Freeform 48">
                <a:extLst>
                  <a:ext uri="{FF2B5EF4-FFF2-40B4-BE49-F238E27FC236}">
                    <a16:creationId xmlns:a16="http://schemas.microsoft.com/office/drawing/2014/main" xmlns="" id="{ED4279BA-2872-4B8A-9660-D4ED95D95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" y="0"/>
                <a:ext cx="112" cy="240"/>
              </a:xfrm>
              <a:custGeom>
                <a:avLst/>
                <a:gdLst>
                  <a:gd name="T0" fmla="*/ 56 w 112"/>
                  <a:gd name="T1" fmla="*/ 0 h 240"/>
                  <a:gd name="T2" fmla="*/ 8 w 112"/>
                  <a:gd name="T3" fmla="*/ 96 h 240"/>
                  <a:gd name="T4" fmla="*/ 104 w 112"/>
                  <a:gd name="T5" fmla="*/ 144 h 240"/>
                  <a:gd name="T6" fmla="*/ 56 w 112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2" h="240">
                    <a:moveTo>
                      <a:pt x="56" y="0"/>
                    </a:moveTo>
                    <a:cubicBezTo>
                      <a:pt x="28" y="36"/>
                      <a:pt x="0" y="72"/>
                      <a:pt x="8" y="96"/>
                    </a:cubicBezTo>
                    <a:cubicBezTo>
                      <a:pt x="16" y="120"/>
                      <a:pt x="96" y="120"/>
                      <a:pt x="104" y="144"/>
                    </a:cubicBezTo>
                    <a:cubicBezTo>
                      <a:pt x="112" y="168"/>
                      <a:pt x="84" y="204"/>
                      <a:pt x="56" y="24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1" name="Line 49">
                <a:extLst>
                  <a:ext uri="{FF2B5EF4-FFF2-40B4-BE49-F238E27FC236}">
                    <a16:creationId xmlns:a16="http://schemas.microsoft.com/office/drawing/2014/main" xmlns="" id="{6CA5329B-DF4C-4D7E-BF98-4068DE19F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9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2" name="Line 50">
                <a:extLst>
                  <a:ext uri="{FF2B5EF4-FFF2-40B4-BE49-F238E27FC236}">
                    <a16:creationId xmlns:a16="http://schemas.microsoft.com/office/drawing/2014/main" xmlns="" id="{21843F7B-32CE-4F29-802B-ADB6DC9C1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9"/>
                <a:ext cx="144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3" name="Line 51">
                <a:extLst>
                  <a:ext uri="{FF2B5EF4-FFF2-40B4-BE49-F238E27FC236}">
                    <a16:creationId xmlns:a16="http://schemas.microsoft.com/office/drawing/2014/main" xmlns="" id="{D649DCD1-F099-438F-8800-1C14CC09B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8" y="9"/>
                <a:ext cx="144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4" name="Line 52">
                <a:extLst>
                  <a:ext uri="{FF2B5EF4-FFF2-40B4-BE49-F238E27FC236}">
                    <a16:creationId xmlns:a16="http://schemas.microsoft.com/office/drawing/2014/main" xmlns="" id="{447699FB-1F46-40B7-A960-1C6452691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5" y="11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5" name="Rectangle 54">
                <a:extLst>
                  <a:ext uri="{FF2B5EF4-FFF2-40B4-BE49-F238E27FC236}">
                    <a16:creationId xmlns:a16="http://schemas.microsoft.com/office/drawing/2014/main" xmlns="" id="{2562A1EC-E6CE-4192-9532-29EE48034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9"/>
                <a:ext cx="1344" cy="240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/>
              </a:p>
            </p:txBody>
          </p:sp>
        </p:grpSp>
        <p:sp>
          <p:nvSpPr>
            <p:cNvPr id="19506" name="Rectangle 88">
              <a:extLst>
                <a:ext uri="{FF2B5EF4-FFF2-40B4-BE49-F238E27FC236}">
                  <a16:creationId xmlns:a16="http://schemas.microsoft.com/office/drawing/2014/main" xmlns="" id="{FEA7E85E-2C45-4AEF-8BA1-9862BCA7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8214" name="组合 8213">
            <a:extLst>
              <a:ext uri="{FF2B5EF4-FFF2-40B4-BE49-F238E27FC236}">
                <a16:creationId xmlns:a16="http://schemas.microsoft.com/office/drawing/2014/main" xmlns="" id="{D4F30A1F-3EC8-4B4B-BD68-1579663A235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619625"/>
            <a:ext cx="5181600" cy="457200"/>
            <a:chOff x="0" y="0"/>
            <a:chExt cx="3264" cy="288"/>
          </a:xfrm>
        </p:grpSpPr>
        <p:sp>
          <p:nvSpPr>
            <p:cNvPr id="19501" name="Rectangle 65">
              <a:extLst>
                <a:ext uri="{FF2B5EF4-FFF2-40B4-BE49-F238E27FC236}">
                  <a16:creationId xmlns:a16="http://schemas.microsoft.com/office/drawing/2014/main" xmlns="" id="{497F8676-78FF-414A-9DA7-36DBE09C4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7"/>
              <a:ext cx="1680" cy="24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9502" name="Rectangle 73">
              <a:extLst>
                <a:ext uri="{FF2B5EF4-FFF2-40B4-BE49-F238E27FC236}">
                  <a16:creationId xmlns:a16="http://schemas.microsoft.com/office/drawing/2014/main" xmlns="" id="{70B9CBC4-49C1-4996-8505-387BCAD5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"/>
              <a:ext cx="912" cy="240"/>
            </a:xfrm>
            <a:prstGeom prst="rect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9503" name="Rectangle 74">
              <a:extLst>
                <a:ext uri="{FF2B5EF4-FFF2-40B4-BE49-F238E27FC236}">
                  <a16:creationId xmlns:a16="http://schemas.microsoft.com/office/drawing/2014/main" xmlns="" id="{FEE237DA-1CB7-4B9D-A04A-165A5088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"/>
              <a:ext cx="432" cy="240"/>
            </a:xfrm>
            <a:prstGeom prst="rect">
              <a:avLst/>
            </a:prstGeom>
            <a:solidFill>
              <a:srgbClr val="7193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9504" name="Rectangle 89">
              <a:extLst>
                <a:ext uri="{FF2B5EF4-FFF2-40B4-BE49-F238E27FC236}">
                  <a16:creationId xmlns:a16="http://schemas.microsoft.com/office/drawing/2014/main" xmlns="" id="{A4B1B211-7F5D-4A70-9288-B4C620D1E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8219" name="组合 8218">
            <a:extLst>
              <a:ext uri="{FF2B5EF4-FFF2-40B4-BE49-F238E27FC236}">
                <a16:creationId xmlns:a16="http://schemas.microsoft.com/office/drawing/2014/main" xmlns="" id="{91EF9D0B-421D-4976-82E6-4037FFBEA91C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1952625"/>
            <a:ext cx="3743325" cy="1111250"/>
            <a:chOff x="0" y="0"/>
            <a:chExt cx="2358" cy="700"/>
          </a:xfrm>
        </p:grpSpPr>
        <p:sp>
          <p:nvSpPr>
            <p:cNvPr id="19489" name="Freeform 27">
              <a:extLst>
                <a:ext uri="{FF2B5EF4-FFF2-40B4-BE49-F238E27FC236}">
                  <a16:creationId xmlns:a16="http://schemas.microsoft.com/office/drawing/2014/main" xmlns="" id="{D08C6912-2018-44A8-93A9-9F876513C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306"/>
              <a:ext cx="1680" cy="144"/>
            </a:xfrm>
            <a:custGeom>
              <a:avLst/>
              <a:gdLst>
                <a:gd name="T0" fmla="*/ 0 w 1680"/>
                <a:gd name="T1" fmla="*/ 0 h 144"/>
                <a:gd name="T2" fmla="*/ 48 w 1680"/>
                <a:gd name="T3" fmla="*/ 48 h 144"/>
                <a:gd name="T4" fmla="*/ 240 w 1680"/>
                <a:gd name="T5" fmla="*/ 48 h 144"/>
                <a:gd name="T6" fmla="*/ 432 w 1680"/>
                <a:gd name="T7" fmla="*/ 48 h 144"/>
                <a:gd name="T8" fmla="*/ 768 w 1680"/>
                <a:gd name="T9" fmla="*/ 48 h 144"/>
                <a:gd name="T10" fmla="*/ 864 w 1680"/>
                <a:gd name="T11" fmla="*/ 144 h 144"/>
                <a:gd name="T12" fmla="*/ 912 w 1680"/>
                <a:gd name="T13" fmla="*/ 48 h 144"/>
                <a:gd name="T14" fmla="*/ 1056 w 1680"/>
                <a:gd name="T15" fmla="*/ 48 h 144"/>
                <a:gd name="T16" fmla="*/ 1584 w 1680"/>
                <a:gd name="T17" fmla="*/ 48 h 144"/>
                <a:gd name="T18" fmla="*/ 1632 w 1680"/>
                <a:gd name="T19" fmla="*/ 0 h 1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80" h="144">
                  <a:moveTo>
                    <a:pt x="0" y="0"/>
                  </a:moveTo>
                  <a:cubicBezTo>
                    <a:pt x="4" y="20"/>
                    <a:pt x="8" y="40"/>
                    <a:pt x="48" y="48"/>
                  </a:cubicBezTo>
                  <a:cubicBezTo>
                    <a:pt x="88" y="56"/>
                    <a:pt x="176" y="48"/>
                    <a:pt x="240" y="48"/>
                  </a:cubicBezTo>
                  <a:cubicBezTo>
                    <a:pt x="304" y="48"/>
                    <a:pt x="344" y="48"/>
                    <a:pt x="432" y="48"/>
                  </a:cubicBezTo>
                  <a:cubicBezTo>
                    <a:pt x="520" y="48"/>
                    <a:pt x="696" y="32"/>
                    <a:pt x="768" y="48"/>
                  </a:cubicBezTo>
                  <a:cubicBezTo>
                    <a:pt x="840" y="64"/>
                    <a:pt x="840" y="144"/>
                    <a:pt x="864" y="144"/>
                  </a:cubicBezTo>
                  <a:cubicBezTo>
                    <a:pt x="888" y="144"/>
                    <a:pt x="880" y="64"/>
                    <a:pt x="912" y="48"/>
                  </a:cubicBezTo>
                  <a:cubicBezTo>
                    <a:pt x="944" y="32"/>
                    <a:pt x="944" y="48"/>
                    <a:pt x="1056" y="48"/>
                  </a:cubicBezTo>
                  <a:cubicBezTo>
                    <a:pt x="1168" y="48"/>
                    <a:pt x="1488" y="56"/>
                    <a:pt x="1584" y="48"/>
                  </a:cubicBezTo>
                  <a:cubicBezTo>
                    <a:pt x="1680" y="40"/>
                    <a:pt x="1656" y="20"/>
                    <a:pt x="1632" y="0"/>
                  </a:cubicBezTo>
                </a:path>
              </a:pathLst>
            </a:cu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Rectangle 28">
              <a:extLst>
                <a:ext uri="{FF2B5EF4-FFF2-40B4-BE49-F238E27FC236}">
                  <a16:creationId xmlns:a16="http://schemas.microsoft.com/office/drawing/2014/main" xmlns="" id="{A00B47D0-9FD1-4883-B5C9-80242D1CF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45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b="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000" b="0" dirty="0">
                  <a:latin typeface="Times New Roman" panose="02020603050405020304" pitchFamily="18" charset="0"/>
                </a:rPr>
                <a:t>.length</a:t>
              </a:r>
            </a:p>
          </p:txBody>
        </p:sp>
        <p:grpSp>
          <p:nvGrpSpPr>
            <p:cNvPr id="19491" name="组合 8221">
              <a:extLst>
                <a:ext uri="{FF2B5EF4-FFF2-40B4-BE49-F238E27FC236}">
                  <a16:creationId xmlns:a16="http://schemas.microsoft.com/office/drawing/2014/main" xmlns="" id="{E48F2F2D-E66F-4037-98AD-7FB301AA4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8"/>
              <a:ext cx="2063" cy="258"/>
              <a:chOff x="0" y="0"/>
              <a:chExt cx="2063" cy="258"/>
            </a:xfrm>
          </p:grpSpPr>
          <p:sp>
            <p:nvSpPr>
              <p:cNvPr id="19493" name="Rectangle 30">
                <a:extLst>
                  <a:ext uri="{FF2B5EF4-FFF2-40B4-BE49-F238E27FC236}">
                    <a16:creationId xmlns:a16="http://schemas.microsoft.com/office/drawing/2014/main" xmlns="" id="{1275EE51-1CBC-4215-B05E-AF6D4F09E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"/>
                <a:ext cx="1680" cy="240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/>
              </a:p>
            </p:txBody>
          </p:sp>
          <p:sp>
            <p:nvSpPr>
              <p:cNvPr id="19494" name="Line 31">
                <a:extLst>
                  <a:ext uri="{FF2B5EF4-FFF2-40B4-BE49-F238E27FC236}">
                    <a16:creationId xmlns:a16="http://schemas.microsoft.com/office/drawing/2014/main" xmlns="" id="{C97BD11E-7AD0-4A70-A438-CC544EC76C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9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5" name="Line 32">
                <a:extLst>
                  <a:ext uri="{FF2B5EF4-FFF2-40B4-BE49-F238E27FC236}">
                    <a16:creationId xmlns:a16="http://schemas.microsoft.com/office/drawing/2014/main" xmlns="" id="{4340934E-7427-4E12-9189-B53CCC636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49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6" name="Freeform 33">
                <a:extLst>
                  <a:ext uri="{FF2B5EF4-FFF2-40B4-BE49-F238E27FC236}">
                    <a16:creationId xmlns:a16="http://schemas.microsoft.com/office/drawing/2014/main" xmlns="" id="{2895A24A-4B78-4E9D-B437-DC9179EF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" y="0"/>
                <a:ext cx="112" cy="240"/>
              </a:xfrm>
              <a:custGeom>
                <a:avLst/>
                <a:gdLst>
                  <a:gd name="T0" fmla="*/ 56 w 112"/>
                  <a:gd name="T1" fmla="*/ 0 h 240"/>
                  <a:gd name="T2" fmla="*/ 8 w 112"/>
                  <a:gd name="T3" fmla="*/ 96 h 240"/>
                  <a:gd name="T4" fmla="*/ 104 w 112"/>
                  <a:gd name="T5" fmla="*/ 144 h 240"/>
                  <a:gd name="T6" fmla="*/ 56 w 112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2" h="240">
                    <a:moveTo>
                      <a:pt x="56" y="0"/>
                    </a:moveTo>
                    <a:cubicBezTo>
                      <a:pt x="28" y="36"/>
                      <a:pt x="0" y="72"/>
                      <a:pt x="8" y="96"/>
                    </a:cubicBezTo>
                    <a:cubicBezTo>
                      <a:pt x="16" y="120"/>
                      <a:pt x="96" y="120"/>
                      <a:pt x="104" y="144"/>
                    </a:cubicBezTo>
                    <a:cubicBezTo>
                      <a:pt x="112" y="168"/>
                      <a:pt x="84" y="204"/>
                      <a:pt x="56" y="24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7" name="Line 34">
                <a:extLst>
                  <a:ext uri="{FF2B5EF4-FFF2-40B4-BE49-F238E27FC236}">
                    <a16:creationId xmlns:a16="http://schemas.microsoft.com/office/drawing/2014/main" xmlns="" id="{4FB5F1C2-9991-409B-ACCE-CFC3C82BA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9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Line 35">
                <a:extLst>
                  <a:ext uri="{FF2B5EF4-FFF2-40B4-BE49-F238E27FC236}">
                    <a16:creationId xmlns:a16="http://schemas.microsoft.com/office/drawing/2014/main" xmlns="" id="{B8121AD1-3FBF-49B0-B07D-2E24450C1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9"/>
                <a:ext cx="144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9" name="Line 36">
                <a:extLst>
                  <a:ext uri="{FF2B5EF4-FFF2-40B4-BE49-F238E27FC236}">
                    <a16:creationId xmlns:a16="http://schemas.microsoft.com/office/drawing/2014/main" xmlns="" id="{06E84B58-0B6D-42D2-8D52-A198843B0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9"/>
                <a:ext cx="144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0" name="Line 37">
                <a:extLst>
                  <a:ext uri="{FF2B5EF4-FFF2-40B4-BE49-F238E27FC236}">
                    <a16:creationId xmlns:a16="http://schemas.microsoft.com/office/drawing/2014/main" xmlns="" id="{E7C32549-95E8-4C0A-95F7-E7853D9D2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1" y="11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92" name="Rectangle 91">
              <a:extLst>
                <a:ext uri="{FF2B5EF4-FFF2-40B4-BE49-F238E27FC236}">
                  <a16:creationId xmlns:a16="http://schemas.microsoft.com/office/drawing/2014/main" xmlns="" id="{0F70ECA5-4C1A-46AD-9411-5BC746A3E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imes New Roman" panose="02020603050405020304" pitchFamily="18" charset="0"/>
                </a:rPr>
                <a:t>S</a:t>
              </a:r>
              <a:r>
                <a:rPr lang="zh-CN" altLang="en-US" b="0" baseline="-25000">
                  <a:latin typeface="Times New Roman" panose="02020603050405020304" pitchFamily="18" charset="0"/>
                </a:rPr>
                <a:t>1</a:t>
              </a:r>
              <a:endParaRPr lang="zh-CN" altLang="en-US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32" name="组合 8231">
            <a:extLst>
              <a:ext uri="{FF2B5EF4-FFF2-40B4-BE49-F238E27FC236}">
                <a16:creationId xmlns:a16="http://schemas.microsoft.com/office/drawing/2014/main" xmlns="" id="{BFA3BFD9-4134-42D1-9F54-0C248B46033C}"/>
              </a:ext>
            </a:extLst>
          </p:cNvPr>
          <p:cNvGrpSpPr>
            <a:grpSpLocks/>
          </p:cNvGrpSpPr>
          <p:nvPr/>
        </p:nvGrpSpPr>
        <p:grpSpPr bwMode="auto">
          <a:xfrm>
            <a:off x="5183188" y="1981200"/>
            <a:ext cx="3198812" cy="1082675"/>
            <a:chOff x="0" y="0"/>
            <a:chExt cx="2015" cy="682"/>
          </a:xfrm>
        </p:grpSpPr>
        <p:grpSp>
          <p:nvGrpSpPr>
            <p:cNvPr id="19477" name="组合 8232">
              <a:extLst>
                <a:ext uri="{FF2B5EF4-FFF2-40B4-BE49-F238E27FC236}">
                  <a16:creationId xmlns:a16="http://schemas.microsoft.com/office/drawing/2014/main" xmlns="" id="{D33C016D-1663-4965-9306-31E35F60D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1727" cy="258"/>
              <a:chOff x="0" y="0"/>
              <a:chExt cx="1727" cy="258"/>
            </a:xfrm>
          </p:grpSpPr>
          <p:sp>
            <p:nvSpPr>
              <p:cNvPr id="19481" name="Rectangle 5">
                <a:extLst>
                  <a:ext uri="{FF2B5EF4-FFF2-40B4-BE49-F238E27FC236}">
                    <a16:creationId xmlns:a16="http://schemas.microsoft.com/office/drawing/2014/main" xmlns="" id="{87266DC3-72A3-47EA-9F0B-60F6954A8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"/>
                <a:ext cx="1344" cy="240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/>
              </a:p>
            </p:txBody>
          </p:sp>
          <p:sp>
            <p:nvSpPr>
              <p:cNvPr id="19482" name="Line 7">
                <a:extLst>
                  <a:ext uri="{FF2B5EF4-FFF2-40B4-BE49-F238E27FC236}">
                    <a16:creationId xmlns:a16="http://schemas.microsoft.com/office/drawing/2014/main" xmlns="" id="{B56A41C7-313B-4D3F-A560-59ED90C0C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9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3" name="Line 9">
                <a:extLst>
                  <a:ext uri="{FF2B5EF4-FFF2-40B4-BE49-F238E27FC236}">
                    <a16:creationId xmlns:a16="http://schemas.microsoft.com/office/drawing/2014/main" xmlns="" id="{422166A1-F089-4645-8314-1245A22AF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49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Freeform 12">
                <a:extLst>
                  <a:ext uri="{FF2B5EF4-FFF2-40B4-BE49-F238E27FC236}">
                    <a16:creationId xmlns:a16="http://schemas.microsoft.com/office/drawing/2014/main" xmlns="" id="{F59EE2DF-69F4-41AB-BB32-5D872A832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0"/>
                <a:ext cx="112" cy="240"/>
              </a:xfrm>
              <a:custGeom>
                <a:avLst/>
                <a:gdLst>
                  <a:gd name="T0" fmla="*/ 56 w 112"/>
                  <a:gd name="T1" fmla="*/ 0 h 240"/>
                  <a:gd name="T2" fmla="*/ 8 w 112"/>
                  <a:gd name="T3" fmla="*/ 96 h 240"/>
                  <a:gd name="T4" fmla="*/ 104 w 112"/>
                  <a:gd name="T5" fmla="*/ 144 h 240"/>
                  <a:gd name="T6" fmla="*/ 56 w 112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2" h="240">
                    <a:moveTo>
                      <a:pt x="56" y="0"/>
                    </a:moveTo>
                    <a:cubicBezTo>
                      <a:pt x="28" y="36"/>
                      <a:pt x="0" y="72"/>
                      <a:pt x="8" y="96"/>
                    </a:cubicBezTo>
                    <a:cubicBezTo>
                      <a:pt x="16" y="120"/>
                      <a:pt x="96" y="120"/>
                      <a:pt x="104" y="144"/>
                    </a:cubicBezTo>
                    <a:cubicBezTo>
                      <a:pt x="112" y="168"/>
                      <a:pt x="84" y="204"/>
                      <a:pt x="56" y="24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Line 13">
                <a:extLst>
                  <a:ext uri="{FF2B5EF4-FFF2-40B4-BE49-F238E27FC236}">
                    <a16:creationId xmlns:a16="http://schemas.microsoft.com/office/drawing/2014/main" xmlns="" id="{823C4AD7-267A-461E-8479-EA773CE8A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9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Line 14">
                <a:extLst>
                  <a:ext uri="{FF2B5EF4-FFF2-40B4-BE49-F238E27FC236}">
                    <a16:creationId xmlns:a16="http://schemas.microsoft.com/office/drawing/2014/main" xmlns="" id="{8B24D455-6EF9-4DE0-8A57-2BDAD909C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9"/>
                <a:ext cx="144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Line 15">
                <a:extLst>
                  <a:ext uri="{FF2B5EF4-FFF2-40B4-BE49-F238E27FC236}">
                    <a16:creationId xmlns:a16="http://schemas.microsoft.com/office/drawing/2014/main" xmlns="" id="{41D06EF5-C2DB-40BD-81BF-07E299616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9"/>
                <a:ext cx="144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8" name="Line 16">
                <a:extLst>
                  <a:ext uri="{FF2B5EF4-FFF2-40B4-BE49-F238E27FC236}">
                    <a16:creationId xmlns:a16="http://schemas.microsoft.com/office/drawing/2014/main" xmlns="" id="{8A77DB98-0539-49C8-8C52-F78D39A78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5" y="11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78" name="Freeform 41">
              <a:extLst>
                <a:ext uri="{FF2B5EF4-FFF2-40B4-BE49-F238E27FC236}">
                  <a16:creationId xmlns:a16="http://schemas.microsoft.com/office/drawing/2014/main" xmlns="" id="{2BEA623E-3ABB-4757-BAE2-995DABE75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" y="288"/>
              <a:ext cx="1344" cy="144"/>
            </a:xfrm>
            <a:custGeom>
              <a:avLst/>
              <a:gdLst>
                <a:gd name="T0" fmla="*/ 0 w 1344"/>
                <a:gd name="T1" fmla="*/ 0 h 144"/>
                <a:gd name="T2" fmla="*/ 48 w 1344"/>
                <a:gd name="T3" fmla="*/ 48 h 144"/>
                <a:gd name="T4" fmla="*/ 240 w 1344"/>
                <a:gd name="T5" fmla="*/ 48 h 144"/>
                <a:gd name="T6" fmla="*/ 624 w 1344"/>
                <a:gd name="T7" fmla="*/ 48 h 144"/>
                <a:gd name="T8" fmla="*/ 720 w 1344"/>
                <a:gd name="T9" fmla="*/ 144 h 144"/>
                <a:gd name="T10" fmla="*/ 768 w 1344"/>
                <a:gd name="T11" fmla="*/ 48 h 144"/>
                <a:gd name="T12" fmla="*/ 864 w 1344"/>
                <a:gd name="T13" fmla="*/ 48 h 144"/>
                <a:gd name="T14" fmla="*/ 1248 w 1344"/>
                <a:gd name="T15" fmla="*/ 48 h 144"/>
                <a:gd name="T16" fmla="*/ 1344 w 1344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44" h="144">
                  <a:moveTo>
                    <a:pt x="0" y="0"/>
                  </a:moveTo>
                  <a:cubicBezTo>
                    <a:pt x="4" y="20"/>
                    <a:pt x="8" y="40"/>
                    <a:pt x="48" y="48"/>
                  </a:cubicBezTo>
                  <a:cubicBezTo>
                    <a:pt x="88" y="56"/>
                    <a:pt x="144" y="48"/>
                    <a:pt x="240" y="48"/>
                  </a:cubicBezTo>
                  <a:cubicBezTo>
                    <a:pt x="336" y="48"/>
                    <a:pt x="544" y="32"/>
                    <a:pt x="624" y="48"/>
                  </a:cubicBezTo>
                  <a:cubicBezTo>
                    <a:pt x="704" y="64"/>
                    <a:pt x="696" y="144"/>
                    <a:pt x="720" y="144"/>
                  </a:cubicBezTo>
                  <a:cubicBezTo>
                    <a:pt x="744" y="144"/>
                    <a:pt x="744" y="64"/>
                    <a:pt x="768" y="48"/>
                  </a:cubicBezTo>
                  <a:cubicBezTo>
                    <a:pt x="792" y="32"/>
                    <a:pt x="784" y="48"/>
                    <a:pt x="864" y="48"/>
                  </a:cubicBezTo>
                  <a:cubicBezTo>
                    <a:pt x="944" y="48"/>
                    <a:pt x="1168" y="56"/>
                    <a:pt x="1248" y="48"/>
                  </a:cubicBezTo>
                  <a:cubicBezTo>
                    <a:pt x="1328" y="40"/>
                    <a:pt x="1328" y="8"/>
                    <a:pt x="1344" y="0"/>
                  </a:cubicBezTo>
                </a:path>
              </a:pathLst>
            </a:cu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Rectangle 42">
              <a:extLst>
                <a:ext uri="{FF2B5EF4-FFF2-40B4-BE49-F238E27FC236}">
                  <a16:creationId xmlns:a16="http://schemas.microsoft.com/office/drawing/2014/main" xmlns="" id="{368FB5F3-BBB0-4B65-9AA0-1A62D45CC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43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b="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000" b="0" dirty="0">
                  <a:latin typeface="Times New Roman" panose="02020603050405020304" pitchFamily="18" charset="0"/>
                </a:rPr>
                <a:t>.length</a:t>
              </a:r>
            </a:p>
          </p:txBody>
        </p:sp>
        <p:sp>
          <p:nvSpPr>
            <p:cNvPr id="19480" name="Rectangle 92">
              <a:extLst>
                <a:ext uri="{FF2B5EF4-FFF2-40B4-BE49-F238E27FC236}">
                  <a16:creationId xmlns:a16="http://schemas.microsoft.com/office/drawing/2014/main" xmlns="" id="{56DCCE00-DDF5-4161-84B3-D5366D6A3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imes New Roman" panose="02020603050405020304" pitchFamily="18" charset="0"/>
                </a:rPr>
                <a:t>S</a:t>
              </a:r>
              <a:r>
                <a:rPr lang="zh-CN" altLang="en-US" b="0" baseline="-25000">
                  <a:latin typeface="Times New Roman" panose="02020603050405020304" pitchFamily="18" charset="0"/>
                </a:rPr>
                <a:t>2</a:t>
              </a:r>
              <a:endParaRPr lang="zh-CN" altLang="en-US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45" name="组合 8244">
            <a:extLst>
              <a:ext uri="{FF2B5EF4-FFF2-40B4-BE49-F238E27FC236}">
                <a16:creationId xmlns:a16="http://schemas.microsoft.com/office/drawing/2014/main" xmlns="" id="{30D8FA17-05AB-4AC7-AD46-845A9DC2247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000750"/>
            <a:ext cx="5181600" cy="457200"/>
            <a:chOff x="0" y="0"/>
            <a:chExt cx="3264" cy="288"/>
          </a:xfrm>
        </p:grpSpPr>
        <p:grpSp>
          <p:nvGrpSpPr>
            <p:cNvPr id="19473" name="组合 8245">
              <a:extLst>
                <a:ext uri="{FF2B5EF4-FFF2-40B4-BE49-F238E27FC236}">
                  <a16:creationId xmlns:a16="http://schemas.microsoft.com/office/drawing/2014/main" xmlns="" id="{12CAEEAF-1885-4048-A711-53FACD2770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920" cy="288"/>
              <a:chOff x="0" y="0"/>
              <a:chExt cx="1920" cy="288"/>
            </a:xfrm>
          </p:grpSpPr>
          <p:sp>
            <p:nvSpPr>
              <p:cNvPr id="19475" name="Rectangle 80">
                <a:extLst>
                  <a:ext uri="{FF2B5EF4-FFF2-40B4-BE49-F238E27FC236}">
                    <a16:creationId xmlns:a16="http://schemas.microsoft.com/office/drawing/2014/main" xmlns="" id="{959E5F28-347E-4285-94FF-B0610E7F7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1"/>
                <a:ext cx="1680" cy="240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sz="1800" b="0"/>
              </a:p>
            </p:txBody>
          </p:sp>
          <p:sp>
            <p:nvSpPr>
              <p:cNvPr id="19476" name="Rectangle 90">
                <a:extLst>
                  <a:ext uri="{FF2B5EF4-FFF2-40B4-BE49-F238E27FC236}">
                    <a16:creationId xmlns:a16="http://schemas.microsoft.com/office/drawing/2014/main" xmlns="" id="{D4D29A96-64AE-4049-9E84-8C3F1706D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latin typeface="Times New Roman" panose="02020603050405020304" pitchFamily="18" charset="0"/>
                  </a:rPr>
                  <a:t>T</a:t>
                </a:r>
              </a:p>
            </p:txBody>
          </p:sp>
        </p:grpSp>
        <p:sp>
          <p:nvSpPr>
            <p:cNvPr id="19474" name="Rectangle 99">
              <a:extLst>
                <a:ext uri="{FF2B5EF4-FFF2-40B4-BE49-F238E27FC236}">
                  <a16:creationId xmlns:a16="http://schemas.microsoft.com/office/drawing/2014/main" xmlns="" id="{18AD4A9D-764C-40BA-943E-A592CAB55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"/>
              <a:ext cx="1344" cy="240"/>
            </a:xfrm>
            <a:prstGeom prst="rect">
              <a:avLst/>
            </a:prstGeom>
            <a:solidFill>
              <a:srgbClr val="7193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</p:grpSp>
      <p:grpSp>
        <p:nvGrpSpPr>
          <p:cNvPr id="8250" name="组合 8249">
            <a:extLst>
              <a:ext uri="{FF2B5EF4-FFF2-40B4-BE49-F238E27FC236}">
                <a16:creationId xmlns:a16="http://schemas.microsoft.com/office/drawing/2014/main" xmlns="" id="{906C564C-DDBB-4E08-B185-BF8084392B9B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019800"/>
            <a:ext cx="2414588" cy="396875"/>
            <a:chOff x="0" y="0"/>
            <a:chExt cx="1521" cy="250"/>
          </a:xfrm>
        </p:grpSpPr>
        <p:sp>
          <p:nvSpPr>
            <p:cNvPr id="19471" name="Rectangle 100">
              <a:extLst>
                <a:ext uri="{FF2B5EF4-FFF2-40B4-BE49-F238E27FC236}">
                  <a16:creationId xmlns:a16="http://schemas.microsoft.com/office/drawing/2014/main" xmlns="" id="{89A6FA60-22C0-4FDA-9281-A85218D6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0"/>
              <a:ext cx="1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</a:rPr>
                <a:t>S</a:t>
              </a:r>
              <a:r>
                <a:rPr lang="zh-CN" altLang="en-US" sz="2000" b="0" baseline="-25000">
                  <a:latin typeface="Times New Roman" panose="02020603050405020304" pitchFamily="18" charset="0"/>
                </a:rPr>
                <a:t>2</a:t>
              </a:r>
              <a:r>
                <a:rPr lang="zh-CN" altLang="en-US" sz="2000" b="0">
                  <a:latin typeface="Times New Roman" panose="02020603050405020304" pitchFamily="18" charset="0"/>
                </a:rPr>
                <a:t>串被全部截去</a:t>
              </a:r>
            </a:p>
          </p:txBody>
        </p:sp>
        <p:sp>
          <p:nvSpPr>
            <p:cNvPr id="19472" name="AutoShape 102">
              <a:extLst>
                <a:ext uri="{FF2B5EF4-FFF2-40B4-BE49-F238E27FC236}">
                  <a16:creationId xmlns:a16="http://schemas.microsoft.com/office/drawing/2014/main" xmlns="" id="{475247BD-5CF3-4357-99C6-54B42A54E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advAuto="0"/>
      <p:bldP spid="8196" grpId="0"/>
      <p:bldP spid="8197" grpId="0"/>
      <p:bldP spid="820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5E53A373-731D-4009-ADF5-4DBC732DC1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63491" name="组合 52226">
            <a:extLst>
              <a:ext uri="{FF2B5EF4-FFF2-40B4-BE49-F238E27FC236}">
                <a16:creationId xmlns:a16="http://schemas.microsoft.com/office/drawing/2014/main" xmlns="" id="{EE70566B-7C66-40A1-8258-E45D9B3598E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662113"/>
            <a:ext cx="3962400" cy="304800"/>
            <a:chOff x="0" y="0"/>
            <a:chExt cx="2496" cy="192"/>
          </a:xfrm>
        </p:grpSpPr>
        <p:sp>
          <p:nvSpPr>
            <p:cNvPr id="63513" name="Rectangle 4">
              <a:extLst>
                <a:ext uri="{FF2B5EF4-FFF2-40B4-BE49-F238E27FC236}">
                  <a16:creationId xmlns:a16="http://schemas.microsoft.com/office/drawing/2014/main" xmlns="" id="{FE5DA326-536A-4EFD-B412-AAE938A5E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3514" name="Rectangle 5">
              <a:extLst>
                <a:ext uri="{FF2B5EF4-FFF2-40B4-BE49-F238E27FC236}">
                  <a16:creationId xmlns:a16="http://schemas.microsoft.com/office/drawing/2014/main" xmlns="" id="{AB0101DD-6E9D-4320-AB09-1F4CB1F3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3515" name="Rectangle 6">
              <a:extLst>
                <a:ext uri="{FF2B5EF4-FFF2-40B4-BE49-F238E27FC236}">
                  <a16:creationId xmlns:a16="http://schemas.microsoft.com/office/drawing/2014/main" xmlns="" id="{57A0365C-C7D4-4C62-BB35-2693040FF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3516" name="Rectangle 7">
              <a:extLst>
                <a:ext uri="{FF2B5EF4-FFF2-40B4-BE49-F238E27FC236}">
                  <a16:creationId xmlns:a16="http://schemas.microsoft.com/office/drawing/2014/main" xmlns="" id="{7ED2067C-2313-4CF3-B600-CAD1EBFE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3517" name="Rectangle 8">
              <a:extLst>
                <a:ext uri="{FF2B5EF4-FFF2-40B4-BE49-F238E27FC236}">
                  <a16:creationId xmlns:a16="http://schemas.microsoft.com/office/drawing/2014/main" xmlns="" id="{2A26782D-F68D-4658-B745-A314FD531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3518" name="Rectangle 9">
              <a:extLst>
                <a:ext uri="{FF2B5EF4-FFF2-40B4-BE49-F238E27FC236}">
                  <a16:creationId xmlns:a16="http://schemas.microsoft.com/office/drawing/2014/main" xmlns="" id="{489BFFCA-1A69-4831-98E1-E89083614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3519" name="Rectangle 10">
              <a:extLst>
                <a:ext uri="{FF2B5EF4-FFF2-40B4-BE49-F238E27FC236}">
                  <a16:creationId xmlns:a16="http://schemas.microsoft.com/office/drawing/2014/main" xmlns="" id="{BC8A12F6-AD87-491D-8978-279EE74B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3520" name="Rectangle 11">
              <a:extLst>
                <a:ext uri="{FF2B5EF4-FFF2-40B4-BE49-F238E27FC236}">
                  <a16:creationId xmlns:a16="http://schemas.microsoft.com/office/drawing/2014/main" xmlns="" id="{FB1A6C27-5803-413A-9C14-D397BFE50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3521" name="Rectangle 12">
              <a:extLst>
                <a:ext uri="{FF2B5EF4-FFF2-40B4-BE49-F238E27FC236}">
                  <a16:creationId xmlns:a16="http://schemas.microsoft.com/office/drawing/2014/main" xmlns="" id="{380025C9-DF06-4B85-A2FD-563ED37C6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3522" name="Rectangle 13">
              <a:extLst>
                <a:ext uri="{FF2B5EF4-FFF2-40B4-BE49-F238E27FC236}">
                  <a16:creationId xmlns:a16="http://schemas.microsoft.com/office/drawing/2014/main" xmlns="" id="{C69018DB-5D23-47F0-B055-7ADE62C91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3523" name="Rectangle 14">
              <a:extLst>
                <a:ext uri="{FF2B5EF4-FFF2-40B4-BE49-F238E27FC236}">
                  <a16:creationId xmlns:a16="http://schemas.microsoft.com/office/drawing/2014/main" xmlns="" id="{001A190F-6795-4123-A173-D0632405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3524" name="Rectangle 15">
              <a:extLst>
                <a:ext uri="{FF2B5EF4-FFF2-40B4-BE49-F238E27FC236}">
                  <a16:creationId xmlns:a16="http://schemas.microsoft.com/office/drawing/2014/main" xmlns="" id="{2D6B2219-B00C-45CE-BDCE-D52641607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3525" name="Rectangle 16">
              <a:extLst>
                <a:ext uri="{FF2B5EF4-FFF2-40B4-BE49-F238E27FC236}">
                  <a16:creationId xmlns:a16="http://schemas.microsoft.com/office/drawing/2014/main" xmlns="" id="{205E286B-A709-44F5-A95B-178ABF6FB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63492" name="组合 52240">
            <a:extLst>
              <a:ext uri="{FF2B5EF4-FFF2-40B4-BE49-F238E27FC236}">
                <a16:creationId xmlns:a16="http://schemas.microsoft.com/office/drawing/2014/main" xmlns="" id="{FC178FB8-8A94-43AD-B8F6-465937CB85B8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652713"/>
            <a:ext cx="1524000" cy="304800"/>
            <a:chOff x="0" y="0"/>
            <a:chExt cx="960" cy="192"/>
          </a:xfrm>
        </p:grpSpPr>
        <p:sp>
          <p:nvSpPr>
            <p:cNvPr id="63508" name="Rectangle 18">
              <a:extLst>
                <a:ext uri="{FF2B5EF4-FFF2-40B4-BE49-F238E27FC236}">
                  <a16:creationId xmlns:a16="http://schemas.microsoft.com/office/drawing/2014/main" xmlns="" id="{13456CFE-A826-4855-AAD0-8932CBFB8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3509" name="Rectangle 19">
              <a:extLst>
                <a:ext uri="{FF2B5EF4-FFF2-40B4-BE49-F238E27FC236}">
                  <a16:creationId xmlns:a16="http://schemas.microsoft.com/office/drawing/2014/main" xmlns="" id="{12B4F7BE-AD49-4AB4-9C1C-844F6FA47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3510" name="Rectangle 20">
              <a:extLst>
                <a:ext uri="{FF2B5EF4-FFF2-40B4-BE49-F238E27FC236}">
                  <a16:creationId xmlns:a16="http://schemas.microsoft.com/office/drawing/2014/main" xmlns="" id="{572ECA09-D405-4C96-A555-55D76C0A2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3511" name="Rectangle 21">
              <a:extLst>
                <a:ext uri="{FF2B5EF4-FFF2-40B4-BE49-F238E27FC236}">
                  <a16:creationId xmlns:a16="http://schemas.microsoft.com/office/drawing/2014/main" xmlns="" id="{79B8FF88-BCB1-402B-B5D8-1C6DD9316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3512" name="Rectangle 22">
              <a:extLst>
                <a:ext uri="{FF2B5EF4-FFF2-40B4-BE49-F238E27FC236}">
                  <a16:creationId xmlns:a16="http://schemas.microsoft.com/office/drawing/2014/main" xmlns="" id="{1D89F2DA-8C8C-42C1-A2A6-EFA23A102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63493" name="Text Box 23">
            <a:extLst>
              <a:ext uri="{FF2B5EF4-FFF2-40B4-BE49-F238E27FC236}">
                <a16:creationId xmlns:a16="http://schemas.microsoft.com/office/drawing/2014/main" xmlns="" id="{BF5CF1A7-62F1-4579-8361-BCA41314F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85913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63494" name="Text Box 24">
            <a:extLst>
              <a:ext uri="{FF2B5EF4-FFF2-40B4-BE49-F238E27FC236}">
                <a16:creationId xmlns:a16="http://schemas.microsoft.com/office/drawing/2014/main" xmlns="" id="{EA5FE86C-0C89-4652-8A9E-652CCAE37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76513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63495" name="组合 52248">
            <a:extLst>
              <a:ext uri="{FF2B5EF4-FFF2-40B4-BE49-F238E27FC236}">
                <a16:creationId xmlns:a16="http://schemas.microsoft.com/office/drawing/2014/main" xmlns="" id="{55E809A7-E506-452F-9FEE-F1C624DE5C7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033713"/>
            <a:ext cx="457200" cy="609600"/>
            <a:chOff x="0" y="0"/>
            <a:chExt cx="288" cy="384"/>
          </a:xfrm>
        </p:grpSpPr>
        <p:sp>
          <p:nvSpPr>
            <p:cNvPr id="63506" name="Text Box 26">
              <a:extLst>
                <a:ext uri="{FF2B5EF4-FFF2-40B4-BE49-F238E27FC236}">
                  <a16:creationId xmlns:a16="http://schemas.microsoft.com/office/drawing/2014/main" xmlns="" id="{B19BA9D5-26D3-45F2-9213-CBDC4FFEE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j=5</a:t>
              </a:r>
            </a:p>
          </p:txBody>
        </p:sp>
        <p:sp>
          <p:nvSpPr>
            <p:cNvPr id="63507" name="Line 27">
              <a:extLst>
                <a:ext uri="{FF2B5EF4-FFF2-40B4-BE49-F238E27FC236}">
                  <a16:creationId xmlns:a16="http://schemas.microsoft.com/office/drawing/2014/main" xmlns="" id="{42AD2C7F-AFA2-4583-AC8E-302923814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496" name="Line 28">
            <a:extLst>
              <a:ext uri="{FF2B5EF4-FFF2-40B4-BE49-F238E27FC236}">
                <a16:creationId xmlns:a16="http://schemas.microsoft.com/office/drawing/2014/main" xmlns="" id="{6B889F8B-679B-483A-BAAE-A79E85252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66913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7" name="Line 29">
            <a:extLst>
              <a:ext uri="{FF2B5EF4-FFF2-40B4-BE49-F238E27FC236}">
                <a16:creationId xmlns:a16="http://schemas.microsoft.com/office/drawing/2014/main" xmlns="" id="{D3D45C77-E98D-4F40-A5C4-85BF2C27F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66913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8" name="Line 30">
            <a:extLst>
              <a:ext uri="{FF2B5EF4-FFF2-40B4-BE49-F238E27FC236}">
                <a16:creationId xmlns:a16="http://schemas.microsoft.com/office/drawing/2014/main" xmlns="" id="{153720B9-5C01-49A3-B663-C6F55043F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66913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9" name="Line 31">
            <a:extLst>
              <a:ext uri="{FF2B5EF4-FFF2-40B4-BE49-F238E27FC236}">
                <a16:creationId xmlns:a16="http://schemas.microsoft.com/office/drawing/2014/main" xmlns="" id="{A7260561-CCF3-4F97-AEE9-425CFFA2C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966913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3500" name="组合 52255">
            <a:extLst>
              <a:ext uri="{FF2B5EF4-FFF2-40B4-BE49-F238E27FC236}">
                <a16:creationId xmlns:a16="http://schemas.microsoft.com/office/drawing/2014/main" xmlns="" id="{981C5905-A905-43D5-9857-E1FE8ED500F8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052513"/>
            <a:ext cx="457200" cy="609600"/>
            <a:chOff x="0" y="0"/>
            <a:chExt cx="288" cy="384"/>
          </a:xfrm>
        </p:grpSpPr>
        <p:sp>
          <p:nvSpPr>
            <p:cNvPr id="63504" name="Line 34">
              <a:extLst>
                <a:ext uri="{FF2B5EF4-FFF2-40B4-BE49-F238E27FC236}">
                  <a16:creationId xmlns:a16="http://schemas.microsoft.com/office/drawing/2014/main" xmlns="" id="{E1829C33-1B8A-40C2-8569-62C71E881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Text Box 35">
              <a:extLst>
                <a:ext uri="{FF2B5EF4-FFF2-40B4-BE49-F238E27FC236}">
                  <a16:creationId xmlns:a16="http://schemas.microsoft.com/office/drawing/2014/main" xmlns="" id="{F5A8E54A-DEF1-45DD-9074-2F7B2F5A5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i=7</a:t>
              </a:r>
            </a:p>
          </p:txBody>
        </p:sp>
      </p:grpSp>
      <p:sp>
        <p:nvSpPr>
          <p:cNvPr id="63501" name="Text Box 36">
            <a:extLst>
              <a:ext uri="{FF2B5EF4-FFF2-40B4-BE49-F238E27FC236}">
                <a16:creationId xmlns:a16="http://schemas.microsoft.com/office/drawing/2014/main" xmlns="" id="{E9BB5D00-CCD4-45D4-9272-D78C7577E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43113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63502" name="Text Box 37">
            <a:extLst>
              <a:ext uri="{FF2B5EF4-FFF2-40B4-BE49-F238E27FC236}">
                <a16:creationId xmlns:a16="http://schemas.microsoft.com/office/drawing/2014/main" xmlns="" id="{AB436158-DF90-45ED-B5D0-75FF67E49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21163"/>
            <a:ext cx="304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第二趟</a:t>
            </a:r>
          </a:p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 (起始位置：3)</a:t>
            </a:r>
          </a:p>
        </p:txBody>
      </p:sp>
      <p:sp>
        <p:nvSpPr>
          <p:cNvPr id="52261" name="AutoShape 30">
            <a:extLst>
              <a:ext uri="{FF2B5EF4-FFF2-40B4-BE49-F238E27FC236}">
                <a16:creationId xmlns:a16="http://schemas.microsoft.com/office/drawing/2014/main" xmlns="" id="{A49131A1-620B-453C-A405-E1ACD9329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781300"/>
            <a:ext cx="2519362" cy="1560513"/>
          </a:xfrm>
          <a:prstGeom prst="wedgeEllipseCallout">
            <a:avLst>
              <a:gd name="adj1" fmla="val -100815"/>
              <a:gd name="adj2" fmla="val -7992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不同，下一趟从S</a:t>
            </a:r>
            <a:r>
              <a:rPr lang="zh-CN" altLang="en-US" b="0" baseline="-25000">
                <a:latin typeface="Tahoma" panose="020B0604030504040204" pitchFamily="34" charset="0"/>
              </a:rPr>
              <a:t>7</a:t>
            </a:r>
            <a:r>
              <a:rPr lang="zh-CN" altLang="en-US" b="0">
                <a:latin typeface="Tahoma" panose="020B0604030504040204" pitchFamily="34" charset="0"/>
              </a:rPr>
              <a:t>和P</a:t>
            </a:r>
            <a:r>
              <a:rPr lang="zh-CN" altLang="en-US" b="0" baseline="-25000">
                <a:latin typeface="Tahoma" panose="020B0604030504040204" pitchFamily="34" charset="0"/>
              </a:rPr>
              <a:t>2</a:t>
            </a:r>
            <a:r>
              <a:rPr lang="zh-CN" altLang="en-US" b="0">
                <a:latin typeface="Tahoma" panose="020B0604030504040204" pitchFamily="34" charset="0"/>
              </a:rPr>
              <a:t>开始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8EF32FE-654B-4420-99F5-60E5EA1EB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1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2C23CB60-B42F-4B71-91FF-FDCBAF30D3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64515" name="组合 53250">
            <a:extLst>
              <a:ext uri="{FF2B5EF4-FFF2-40B4-BE49-F238E27FC236}">
                <a16:creationId xmlns:a16="http://schemas.microsoft.com/office/drawing/2014/main" xmlns="" id="{A21B7434-8428-47D5-BA76-748E21C03BD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806575"/>
            <a:ext cx="3962400" cy="304800"/>
            <a:chOff x="0" y="0"/>
            <a:chExt cx="2496" cy="192"/>
          </a:xfrm>
        </p:grpSpPr>
        <p:sp>
          <p:nvSpPr>
            <p:cNvPr id="64533" name="Rectangle 4">
              <a:extLst>
                <a:ext uri="{FF2B5EF4-FFF2-40B4-BE49-F238E27FC236}">
                  <a16:creationId xmlns:a16="http://schemas.microsoft.com/office/drawing/2014/main" xmlns="" id="{AC9F9BC9-A5BD-4B46-8783-D3037C84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4534" name="Rectangle 5">
              <a:extLst>
                <a:ext uri="{FF2B5EF4-FFF2-40B4-BE49-F238E27FC236}">
                  <a16:creationId xmlns:a16="http://schemas.microsoft.com/office/drawing/2014/main" xmlns="" id="{3730015D-232C-43FD-9242-2B351703D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4535" name="Rectangle 6">
              <a:extLst>
                <a:ext uri="{FF2B5EF4-FFF2-40B4-BE49-F238E27FC236}">
                  <a16:creationId xmlns:a16="http://schemas.microsoft.com/office/drawing/2014/main" xmlns="" id="{9885D746-828D-4F73-AF6D-9749C8AED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4536" name="Rectangle 7">
              <a:extLst>
                <a:ext uri="{FF2B5EF4-FFF2-40B4-BE49-F238E27FC236}">
                  <a16:creationId xmlns:a16="http://schemas.microsoft.com/office/drawing/2014/main" xmlns="" id="{4132B192-B118-4F3F-892F-A668D137D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4537" name="Rectangle 8">
              <a:extLst>
                <a:ext uri="{FF2B5EF4-FFF2-40B4-BE49-F238E27FC236}">
                  <a16:creationId xmlns:a16="http://schemas.microsoft.com/office/drawing/2014/main" xmlns="" id="{B90411AB-4D68-4F7D-9617-24B03541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4538" name="Rectangle 9">
              <a:extLst>
                <a:ext uri="{FF2B5EF4-FFF2-40B4-BE49-F238E27FC236}">
                  <a16:creationId xmlns:a16="http://schemas.microsoft.com/office/drawing/2014/main" xmlns="" id="{AFC7D744-19CD-414A-9EAD-94067FCC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4539" name="Rectangle 10">
              <a:extLst>
                <a:ext uri="{FF2B5EF4-FFF2-40B4-BE49-F238E27FC236}">
                  <a16:creationId xmlns:a16="http://schemas.microsoft.com/office/drawing/2014/main" xmlns="" id="{E04FADB6-6288-4815-BC5E-E16DE45F9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4540" name="Rectangle 11">
              <a:extLst>
                <a:ext uri="{FF2B5EF4-FFF2-40B4-BE49-F238E27FC236}">
                  <a16:creationId xmlns:a16="http://schemas.microsoft.com/office/drawing/2014/main" xmlns="" id="{D7E6CAF7-052C-40FA-BD7C-1E0B516E5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4541" name="Rectangle 12">
              <a:extLst>
                <a:ext uri="{FF2B5EF4-FFF2-40B4-BE49-F238E27FC236}">
                  <a16:creationId xmlns:a16="http://schemas.microsoft.com/office/drawing/2014/main" xmlns="" id="{98044179-FB43-4D2A-836E-80E53B524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4542" name="Rectangle 13">
              <a:extLst>
                <a:ext uri="{FF2B5EF4-FFF2-40B4-BE49-F238E27FC236}">
                  <a16:creationId xmlns:a16="http://schemas.microsoft.com/office/drawing/2014/main" xmlns="" id="{1C8B4E0D-00C8-44E1-A480-0A3C801CD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4543" name="Rectangle 14">
              <a:extLst>
                <a:ext uri="{FF2B5EF4-FFF2-40B4-BE49-F238E27FC236}">
                  <a16:creationId xmlns:a16="http://schemas.microsoft.com/office/drawing/2014/main" xmlns="" id="{A8AAA172-A052-47C8-9370-C54F78A5B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4544" name="Rectangle 15">
              <a:extLst>
                <a:ext uri="{FF2B5EF4-FFF2-40B4-BE49-F238E27FC236}">
                  <a16:creationId xmlns:a16="http://schemas.microsoft.com/office/drawing/2014/main" xmlns="" id="{6ACDA5BD-85AF-47FD-819A-7CB08CEB0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4545" name="Rectangle 16">
              <a:extLst>
                <a:ext uri="{FF2B5EF4-FFF2-40B4-BE49-F238E27FC236}">
                  <a16:creationId xmlns:a16="http://schemas.microsoft.com/office/drawing/2014/main" xmlns="" id="{2BEC0521-EEFC-463A-A1D6-5C41E8E94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64516" name="组合 53264">
            <a:extLst>
              <a:ext uri="{FF2B5EF4-FFF2-40B4-BE49-F238E27FC236}">
                <a16:creationId xmlns:a16="http://schemas.microsoft.com/office/drawing/2014/main" xmlns="" id="{BD1AB35C-97BE-435A-AC1B-9C2EC17DB2A4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797175"/>
            <a:ext cx="1524000" cy="304800"/>
            <a:chOff x="0" y="0"/>
            <a:chExt cx="960" cy="192"/>
          </a:xfrm>
        </p:grpSpPr>
        <p:sp>
          <p:nvSpPr>
            <p:cNvPr id="64528" name="Rectangle 18">
              <a:extLst>
                <a:ext uri="{FF2B5EF4-FFF2-40B4-BE49-F238E27FC236}">
                  <a16:creationId xmlns:a16="http://schemas.microsoft.com/office/drawing/2014/main" xmlns="" id="{C0FF8127-EF40-43EE-A2E9-1633BD8C8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4529" name="Rectangle 19">
              <a:extLst>
                <a:ext uri="{FF2B5EF4-FFF2-40B4-BE49-F238E27FC236}">
                  <a16:creationId xmlns:a16="http://schemas.microsoft.com/office/drawing/2014/main" xmlns="" id="{4183900D-A7E5-4615-B8EC-46734EB08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4530" name="Rectangle 20">
              <a:extLst>
                <a:ext uri="{FF2B5EF4-FFF2-40B4-BE49-F238E27FC236}">
                  <a16:creationId xmlns:a16="http://schemas.microsoft.com/office/drawing/2014/main" xmlns="" id="{A167328A-280E-422F-B87A-28E05D76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4531" name="Rectangle 21">
              <a:extLst>
                <a:ext uri="{FF2B5EF4-FFF2-40B4-BE49-F238E27FC236}">
                  <a16:creationId xmlns:a16="http://schemas.microsoft.com/office/drawing/2014/main" xmlns="" id="{26A4EF14-CC3A-4D3C-99FB-64FF0D3C3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4532" name="Rectangle 22">
              <a:extLst>
                <a:ext uri="{FF2B5EF4-FFF2-40B4-BE49-F238E27FC236}">
                  <a16:creationId xmlns:a16="http://schemas.microsoft.com/office/drawing/2014/main" xmlns="" id="{9093B11E-B8BC-4ABD-B788-150B541A1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64517" name="Text Box 23">
            <a:extLst>
              <a:ext uri="{FF2B5EF4-FFF2-40B4-BE49-F238E27FC236}">
                <a16:creationId xmlns:a16="http://schemas.microsoft.com/office/drawing/2014/main" xmlns="" id="{9093991D-336F-4908-8AE7-80CA8BD8B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303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64518" name="Text Box 24">
            <a:extLst>
              <a:ext uri="{FF2B5EF4-FFF2-40B4-BE49-F238E27FC236}">
                <a16:creationId xmlns:a16="http://schemas.microsoft.com/office/drawing/2014/main" xmlns="" id="{F87F4C0F-AF1A-4423-9B20-C1C471E31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09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64519" name="组合 53272">
            <a:extLst>
              <a:ext uri="{FF2B5EF4-FFF2-40B4-BE49-F238E27FC236}">
                <a16:creationId xmlns:a16="http://schemas.microsoft.com/office/drawing/2014/main" xmlns="" id="{D73AEB62-E35E-44A4-B8A9-F04C732E49E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178175"/>
            <a:ext cx="457200" cy="609600"/>
            <a:chOff x="0" y="0"/>
            <a:chExt cx="288" cy="384"/>
          </a:xfrm>
        </p:grpSpPr>
        <p:sp>
          <p:nvSpPr>
            <p:cNvPr id="64526" name="Text Box 26">
              <a:extLst>
                <a:ext uri="{FF2B5EF4-FFF2-40B4-BE49-F238E27FC236}">
                  <a16:creationId xmlns:a16="http://schemas.microsoft.com/office/drawing/2014/main" xmlns="" id="{193E4E1C-BEB6-42D3-9C24-BCF102FB3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j=2</a:t>
              </a:r>
            </a:p>
          </p:txBody>
        </p:sp>
        <p:sp>
          <p:nvSpPr>
            <p:cNvPr id="64527" name="Line 27">
              <a:extLst>
                <a:ext uri="{FF2B5EF4-FFF2-40B4-BE49-F238E27FC236}">
                  <a16:creationId xmlns:a16="http://schemas.microsoft.com/office/drawing/2014/main" xmlns="" id="{5E766053-3B8B-408B-AB2D-71778B40A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20" name="Line 28">
            <a:extLst>
              <a:ext uri="{FF2B5EF4-FFF2-40B4-BE49-F238E27FC236}">
                <a16:creationId xmlns:a16="http://schemas.microsoft.com/office/drawing/2014/main" xmlns="" id="{6275CB45-A7DF-4653-8A6F-FF5360442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21113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521" name="组合 53276">
            <a:extLst>
              <a:ext uri="{FF2B5EF4-FFF2-40B4-BE49-F238E27FC236}">
                <a16:creationId xmlns:a16="http://schemas.microsoft.com/office/drawing/2014/main" xmlns="" id="{BC5BC757-C71B-4DD8-9BA0-19083C975931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196975"/>
            <a:ext cx="457200" cy="609600"/>
            <a:chOff x="0" y="0"/>
            <a:chExt cx="288" cy="384"/>
          </a:xfrm>
        </p:grpSpPr>
        <p:sp>
          <p:nvSpPr>
            <p:cNvPr id="64524" name="Line 30">
              <a:extLst>
                <a:ext uri="{FF2B5EF4-FFF2-40B4-BE49-F238E27FC236}">
                  <a16:creationId xmlns:a16="http://schemas.microsoft.com/office/drawing/2014/main" xmlns="" id="{2C32F445-00F5-4363-9CD0-DFA8784F1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5" name="Text Box 31">
              <a:extLst>
                <a:ext uri="{FF2B5EF4-FFF2-40B4-BE49-F238E27FC236}">
                  <a16:creationId xmlns:a16="http://schemas.microsoft.com/office/drawing/2014/main" xmlns="" id="{84FB73D2-F7E2-4682-9FBB-6B55B93AE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i=7</a:t>
              </a:r>
            </a:p>
          </p:txBody>
        </p:sp>
      </p:grpSp>
      <p:sp>
        <p:nvSpPr>
          <p:cNvPr id="64522" name="Text Box 32">
            <a:extLst>
              <a:ext uri="{FF2B5EF4-FFF2-40B4-BE49-F238E27FC236}">
                <a16:creationId xmlns:a16="http://schemas.microsoft.com/office/drawing/2014/main" xmlns="" id="{E8912A7D-C7FE-4C4E-BD4C-84A0DAB55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187575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64523" name="Text Box 33">
            <a:extLst>
              <a:ext uri="{FF2B5EF4-FFF2-40B4-BE49-F238E27FC236}">
                <a16:creationId xmlns:a16="http://schemas.microsoft.com/office/drawing/2014/main" xmlns="" id="{AA5A178E-D565-4886-890A-E7E9EA893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21163"/>
            <a:ext cx="304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第三趟</a:t>
            </a:r>
          </a:p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 (起始位置：6)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6065AE5-0D66-4CE6-ADB2-D7BA58DC42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61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1FC4E616-0A26-4DB0-9E1E-DEF372DC29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65539" name="组合 54274">
            <a:extLst>
              <a:ext uri="{FF2B5EF4-FFF2-40B4-BE49-F238E27FC236}">
                <a16:creationId xmlns:a16="http://schemas.microsoft.com/office/drawing/2014/main" xmlns="" id="{361B0A06-4D90-4B2C-8A82-055E46E2ABC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806575"/>
            <a:ext cx="3962400" cy="304800"/>
            <a:chOff x="0" y="0"/>
            <a:chExt cx="2496" cy="192"/>
          </a:xfrm>
        </p:grpSpPr>
        <p:sp>
          <p:nvSpPr>
            <p:cNvPr id="65558" name="Rectangle 4">
              <a:extLst>
                <a:ext uri="{FF2B5EF4-FFF2-40B4-BE49-F238E27FC236}">
                  <a16:creationId xmlns:a16="http://schemas.microsoft.com/office/drawing/2014/main" xmlns="" id="{519B05FA-D7B2-4A31-B13E-99BA92288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5559" name="Rectangle 5">
              <a:extLst>
                <a:ext uri="{FF2B5EF4-FFF2-40B4-BE49-F238E27FC236}">
                  <a16:creationId xmlns:a16="http://schemas.microsoft.com/office/drawing/2014/main" xmlns="" id="{2AD1E87E-113E-49DA-AF19-76A056D08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5560" name="Rectangle 6">
              <a:extLst>
                <a:ext uri="{FF2B5EF4-FFF2-40B4-BE49-F238E27FC236}">
                  <a16:creationId xmlns:a16="http://schemas.microsoft.com/office/drawing/2014/main" xmlns="" id="{FAA4BB8D-7C5F-4135-8C6E-C170E9CB0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5561" name="Rectangle 7">
              <a:extLst>
                <a:ext uri="{FF2B5EF4-FFF2-40B4-BE49-F238E27FC236}">
                  <a16:creationId xmlns:a16="http://schemas.microsoft.com/office/drawing/2014/main" xmlns="" id="{916FD1A7-E95D-4741-8413-9A219B3B6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5562" name="Rectangle 8">
              <a:extLst>
                <a:ext uri="{FF2B5EF4-FFF2-40B4-BE49-F238E27FC236}">
                  <a16:creationId xmlns:a16="http://schemas.microsoft.com/office/drawing/2014/main" xmlns="" id="{279648A8-1705-4965-9504-E7B7FB797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5563" name="Rectangle 9">
              <a:extLst>
                <a:ext uri="{FF2B5EF4-FFF2-40B4-BE49-F238E27FC236}">
                  <a16:creationId xmlns:a16="http://schemas.microsoft.com/office/drawing/2014/main" xmlns="" id="{D567E8C4-B657-46E1-BE59-0AA672ED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5564" name="Rectangle 10">
              <a:extLst>
                <a:ext uri="{FF2B5EF4-FFF2-40B4-BE49-F238E27FC236}">
                  <a16:creationId xmlns:a16="http://schemas.microsoft.com/office/drawing/2014/main" xmlns="" id="{63262EF8-140F-426A-A36C-FFB8C53C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5565" name="Rectangle 11">
              <a:extLst>
                <a:ext uri="{FF2B5EF4-FFF2-40B4-BE49-F238E27FC236}">
                  <a16:creationId xmlns:a16="http://schemas.microsoft.com/office/drawing/2014/main" xmlns="" id="{748F56D6-CD42-4443-A21B-08100E952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5566" name="Rectangle 12">
              <a:extLst>
                <a:ext uri="{FF2B5EF4-FFF2-40B4-BE49-F238E27FC236}">
                  <a16:creationId xmlns:a16="http://schemas.microsoft.com/office/drawing/2014/main" xmlns="" id="{B208CC12-A60E-4862-AC8F-0C2AAC422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5567" name="Rectangle 13">
              <a:extLst>
                <a:ext uri="{FF2B5EF4-FFF2-40B4-BE49-F238E27FC236}">
                  <a16:creationId xmlns:a16="http://schemas.microsoft.com/office/drawing/2014/main" xmlns="" id="{A6C1AC4C-52D2-4EB0-BA05-13E6387B9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5568" name="Rectangle 14">
              <a:extLst>
                <a:ext uri="{FF2B5EF4-FFF2-40B4-BE49-F238E27FC236}">
                  <a16:creationId xmlns:a16="http://schemas.microsoft.com/office/drawing/2014/main" xmlns="" id="{EDFFF14C-310C-4650-A5D6-C9D067645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5569" name="Rectangle 15">
              <a:extLst>
                <a:ext uri="{FF2B5EF4-FFF2-40B4-BE49-F238E27FC236}">
                  <a16:creationId xmlns:a16="http://schemas.microsoft.com/office/drawing/2014/main" xmlns="" id="{64CE894E-8D13-4937-AE86-2073F3E66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5570" name="Rectangle 16">
              <a:extLst>
                <a:ext uri="{FF2B5EF4-FFF2-40B4-BE49-F238E27FC236}">
                  <a16:creationId xmlns:a16="http://schemas.microsoft.com/office/drawing/2014/main" xmlns="" id="{1D0BB222-C477-4EC9-BF1D-070F9B193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65540" name="组合 54288">
            <a:extLst>
              <a:ext uri="{FF2B5EF4-FFF2-40B4-BE49-F238E27FC236}">
                <a16:creationId xmlns:a16="http://schemas.microsoft.com/office/drawing/2014/main" xmlns="" id="{14CE5F6A-986B-48E9-89CA-E9F4E80F5F0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797175"/>
            <a:ext cx="1524000" cy="304800"/>
            <a:chOff x="0" y="0"/>
            <a:chExt cx="960" cy="192"/>
          </a:xfrm>
        </p:grpSpPr>
        <p:sp>
          <p:nvSpPr>
            <p:cNvPr id="65553" name="Rectangle 18">
              <a:extLst>
                <a:ext uri="{FF2B5EF4-FFF2-40B4-BE49-F238E27FC236}">
                  <a16:creationId xmlns:a16="http://schemas.microsoft.com/office/drawing/2014/main" xmlns="" id="{C0450136-D3CC-4A63-A48F-054996D84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5554" name="Rectangle 19">
              <a:extLst>
                <a:ext uri="{FF2B5EF4-FFF2-40B4-BE49-F238E27FC236}">
                  <a16:creationId xmlns:a16="http://schemas.microsoft.com/office/drawing/2014/main" xmlns="" id="{A7569462-74C0-49E7-8443-DFE79AEE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5555" name="Rectangle 20">
              <a:extLst>
                <a:ext uri="{FF2B5EF4-FFF2-40B4-BE49-F238E27FC236}">
                  <a16:creationId xmlns:a16="http://schemas.microsoft.com/office/drawing/2014/main" xmlns="" id="{AD4BEB55-9226-411D-9CF1-69492C1E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5556" name="Rectangle 21">
              <a:extLst>
                <a:ext uri="{FF2B5EF4-FFF2-40B4-BE49-F238E27FC236}">
                  <a16:creationId xmlns:a16="http://schemas.microsoft.com/office/drawing/2014/main" xmlns="" id="{5854CB94-C48D-4167-ACB7-3ADC23D14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5557" name="Rectangle 22">
              <a:extLst>
                <a:ext uri="{FF2B5EF4-FFF2-40B4-BE49-F238E27FC236}">
                  <a16:creationId xmlns:a16="http://schemas.microsoft.com/office/drawing/2014/main" xmlns="" id="{24A2D988-3871-4A92-A6AE-3944BA7C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65541" name="Text Box 23">
            <a:extLst>
              <a:ext uri="{FF2B5EF4-FFF2-40B4-BE49-F238E27FC236}">
                <a16:creationId xmlns:a16="http://schemas.microsoft.com/office/drawing/2014/main" xmlns="" id="{ACDE8DDE-C6F3-4B17-A1DA-85EC3CBF5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303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65542" name="Text Box 24">
            <a:extLst>
              <a:ext uri="{FF2B5EF4-FFF2-40B4-BE49-F238E27FC236}">
                <a16:creationId xmlns:a16="http://schemas.microsoft.com/office/drawing/2014/main" xmlns="" id="{193D7A7E-046D-4B30-A095-2DF8F4C20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09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65543" name="组合 54296">
            <a:extLst>
              <a:ext uri="{FF2B5EF4-FFF2-40B4-BE49-F238E27FC236}">
                <a16:creationId xmlns:a16="http://schemas.microsoft.com/office/drawing/2014/main" xmlns="" id="{509F7917-B95E-4176-AD02-300C035D951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178175"/>
            <a:ext cx="457200" cy="609600"/>
            <a:chOff x="0" y="0"/>
            <a:chExt cx="288" cy="384"/>
          </a:xfrm>
        </p:grpSpPr>
        <p:sp>
          <p:nvSpPr>
            <p:cNvPr id="65551" name="Text Box 26">
              <a:extLst>
                <a:ext uri="{FF2B5EF4-FFF2-40B4-BE49-F238E27FC236}">
                  <a16:creationId xmlns:a16="http://schemas.microsoft.com/office/drawing/2014/main" xmlns="" id="{D21C530B-D6AA-4196-9CA7-BC60E60D4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j=3</a:t>
              </a:r>
            </a:p>
          </p:txBody>
        </p:sp>
        <p:sp>
          <p:nvSpPr>
            <p:cNvPr id="65552" name="Line 27">
              <a:extLst>
                <a:ext uri="{FF2B5EF4-FFF2-40B4-BE49-F238E27FC236}">
                  <a16:creationId xmlns:a16="http://schemas.microsoft.com/office/drawing/2014/main" xmlns="" id="{944F69D6-E872-46EF-BFDD-33F318E49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4" name="Line 28">
            <a:extLst>
              <a:ext uri="{FF2B5EF4-FFF2-40B4-BE49-F238E27FC236}">
                <a16:creationId xmlns:a16="http://schemas.microsoft.com/office/drawing/2014/main" xmlns="" id="{AB5B1DCB-1A0F-41F2-BB30-80FDD1854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21113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5" name="Line 29">
            <a:extLst>
              <a:ext uri="{FF2B5EF4-FFF2-40B4-BE49-F238E27FC236}">
                <a16:creationId xmlns:a16="http://schemas.microsoft.com/office/drawing/2014/main" xmlns="" id="{6B2B44AF-3764-48CC-AC1B-25ECB4187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1113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5546" name="组合 54301">
            <a:extLst>
              <a:ext uri="{FF2B5EF4-FFF2-40B4-BE49-F238E27FC236}">
                <a16:creationId xmlns:a16="http://schemas.microsoft.com/office/drawing/2014/main" xmlns="" id="{76F12E27-A45C-4FF3-AC38-F1282EBACD2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196975"/>
            <a:ext cx="457200" cy="609600"/>
            <a:chOff x="0" y="0"/>
            <a:chExt cx="288" cy="384"/>
          </a:xfrm>
        </p:grpSpPr>
        <p:sp>
          <p:nvSpPr>
            <p:cNvPr id="65549" name="Line 31">
              <a:extLst>
                <a:ext uri="{FF2B5EF4-FFF2-40B4-BE49-F238E27FC236}">
                  <a16:creationId xmlns:a16="http://schemas.microsoft.com/office/drawing/2014/main" xmlns="" id="{82DF9CE9-86DF-4855-B804-7708EAB87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Text Box 32">
              <a:extLst>
                <a:ext uri="{FF2B5EF4-FFF2-40B4-BE49-F238E27FC236}">
                  <a16:creationId xmlns:a16="http://schemas.microsoft.com/office/drawing/2014/main" xmlns="" id="{D8F6DD85-87AF-4259-AD93-D1FB4CD94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i=8</a:t>
              </a:r>
            </a:p>
          </p:txBody>
        </p:sp>
      </p:grpSp>
      <p:sp>
        <p:nvSpPr>
          <p:cNvPr id="65547" name="Text Box 33">
            <a:extLst>
              <a:ext uri="{FF2B5EF4-FFF2-40B4-BE49-F238E27FC236}">
                <a16:creationId xmlns:a16="http://schemas.microsoft.com/office/drawing/2014/main" xmlns="" id="{05E1DF38-9072-4D9C-8993-F40F2F34C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87575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65548" name="Text Box 34">
            <a:extLst>
              <a:ext uri="{FF2B5EF4-FFF2-40B4-BE49-F238E27FC236}">
                <a16:creationId xmlns:a16="http://schemas.microsoft.com/office/drawing/2014/main" xmlns="" id="{E8824B11-D78B-483B-83D2-DC7ACA3D4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21163"/>
            <a:ext cx="304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第三趟</a:t>
            </a:r>
          </a:p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 (起始位置：6)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9FE825A-DAAA-489E-9283-A6D51B611B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62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8B774D5A-4879-4068-869A-F4FD143748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66563" name="组合 55298">
            <a:extLst>
              <a:ext uri="{FF2B5EF4-FFF2-40B4-BE49-F238E27FC236}">
                <a16:creationId xmlns:a16="http://schemas.microsoft.com/office/drawing/2014/main" xmlns="" id="{31C3BFFE-8FE1-4291-BE27-F4798FB99C1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806575"/>
            <a:ext cx="3962400" cy="304800"/>
            <a:chOff x="0" y="0"/>
            <a:chExt cx="2496" cy="192"/>
          </a:xfrm>
        </p:grpSpPr>
        <p:sp>
          <p:nvSpPr>
            <p:cNvPr id="66583" name="Rectangle 4">
              <a:extLst>
                <a:ext uri="{FF2B5EF4-FFF2-40B4-BE49-F238E27FC236}">
                  <a16:creationId xmlns:a16="http://schemas.microsoft.com/office/drawing/2014/main" xmlns="" id="{AAA487B9-20A8-4CCD-924A-292DEA28B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6584" name="Rectangle 5">
              <a:extLst>
                <a:ext uri="{FF2B5EF4-FFF2-40B4-BE49-F238E27FC236}">
                  <a16:creationId xmlns:a16="http://schemas.microsoft.com/office/drawing/2014/main" xmlns="" id="{015E5693-1DC8-4FAD-AB9A-0F90C43A4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6585" name="Rectangle 6">
              <a:extLst>
                <a:ext uri="{FF2B5EF4-FFF2-40B4-BE49-F238E27FC236}">
                  <a16:creationId xmlns:a16="http://schemas.microsoft.com/office/drawing/2014/main" xmlns="" id="{4A7BCA60-E4AC-4225-B8BC-158344DAC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6586" name="Rectangle 7">
              <a:extLst>
                <a:ext uri="{FF2B5EF4-FFF2-40B4-BE49-F238E27FC236}">
                  <a16:creationId xmlns:a16="http://schemas.microsoft.com/office/drawing/2014/main" xmlns="" id="{B64229EC-EBCE-49FB-9A32-C6E5F65F4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6587" name="Rectangle 8">
              <a:extLst>
                <a:ext uri="{FF2B5EF4-FFF2-40B4-BE49-F238E27FC236}">
                  <a16:creationId xmlns:a16="http://schemas.microsoft.com/office/drawing/2014/main" xmlns="" id="{6000919A-41FC-41DC-8F33-010E87C95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6588" name="Rectangle 9">
              <a:extLst>
                <a:ext uri="{FF2B5EF4-FFF2-40B4-BE49-F238E27FC236}">
                  <a16:creationId xmlns:a16="http://schemas.microsoft.com/office/drawing/2014/main" xmlns="" id="{E85EADFD-735D-43D8-A07D-0555AD795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6589" name="Rectangle 10">
              <a:extLst>
                <a:ext uri="{FF2B5EF4-FFF2-40B4-BE49-F238E27FC236}">
                  <a16:creationId xmlns:a16="http://schemas.microsoft.com/office/drawing/2014/main" xmlns="" id="{DCCF6DC2-8F77-4986-8E0A-0EBC89DA8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6590" name="Rectangle 11">
              <a:extLst>
                <a:ext uri="{FF2B5EF4-FFF2-40B4-BE49-F238E27FC236}">
                  <a16:creationId xmlns:a16="http://schemas.microsoft.com/office/drawing/2014/main" xmlns="" id="{B80B9F0E-9D3C-4298-9814-6CFD379DE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6591" name="Rectangle 12">
              <a:extLst>
                <a:ext uri="{FF2B5EF4-FFF2-40B4-BE49-F238E27FC236}">
                  <a16:creationId xmlns:a16="http://schemas.microsoft.com/office/drawing/2014/main" xmlns="" id="{5A2C4758-B011-4742-A188-62A93359E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6592" name="Rectangle 13">
              <a:extLst>
                <a:ext uri="{FF2B5EF4-FFF2-40B4-BE49-F238E27FC236}">
                  <a16:creationId xmlns:a16="http://schemas.microsoft.com/office/drawing/2014/main" xmlns="" id="{A91C60E9-301D-4AEF-9B78-A6D2486B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6593" name="Rectangle 14">
              <a:extLst>
                <a:ext uri="{FF2B5EF4-FFF2-40B4-BE49-F238E27FC236}">
                  <a16:creationId xmlns:a16="http://schemas.microsoft.com/office/drawing/2014/main" xmlns="" id="{8E369613-3850-4DD3-A3E0-F75D9BDDD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6594" name="Rectangle 15">
              <a:extLst>
                <a:ext uri="{FF2B5EF4-FFF2-40B4-BE49-F238E27FC236}">
                  <a16:creationId xmlns:a16="http://schemas.microsoft.com/office/drawing/2014/main" xmlns="" id="{FE91DD8A-4FC2-4574-B3EC-145904FDE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6595" name="Rectangle 16">
              <a:extLst>
                <a:ext uri="{FF2B5EF4-FFF2-40B4-BE49-F238E27FC236}">
                  <a16:creationId xmlns:a16="http://schemas.microsoft.com/office/drawing/2014/main" xmlns="" id="{16F8366B-60A2-4EBD-BF70-76D7D0856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66564" name="组合 55312">
            <a:extLst>
              <a:ext uri="{FF2B5EF4-FFF2-40B4-BE49-F238E27FC236}">
                <a16:creationId xmlns:a16="http://schemas.microsoft.com/office/drawing/2014/main" xmlns="" id="{588943B9-A436-438D-9217-934027E132A7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797175"/>
            <a:ext cx="1524000" cy="304800"/>
            <a:chOff x="0" y="0"/>
            <a:chExt cx="960" cy="192"/>
          </a:xfrm>
        </p:grpSpPr>
        <p:sp>
          <p:nvSpPr>
            <p:cNvPr id="66578" name="Rectangle 18">
              <a:extLst>
                <a:ext uri="{FF2B5EF4-FFF2-40B4-BE49-F238E27FC236}">
                  <a16:creationId xmlns:a16="http://schemas.microsoft.com/office/drawing/2014/main" xmlns="" id="{461661BF-F7A4-40FF-BB5C-D5B684897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6579" name="Rectangle 19">
              <a:extLst>
                <a:ext uri="{FF2B5EF4-FFF2-40B4-BE49-F238E27FC236}">
                  <a16:creationId xmlns:a16="http://schemas.microsoft.com/office/drawing/2014/main" xmlns="" id="{5BE5E6ED-879E-4EEB-A214-425A9B8E2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6580" name="Rectangle 20">
              <a:extLst>
                <a:ext uri="{FF2B5EF4-FFF2-40B4-BE49-F238E27FC236}">
                  <a16:creationId xmlns:a16="http://schemas.microsoft.com/office/drawing/2014/main" xmlns="" id="{7751E39E-CB5A-4919-9BC9-801709F63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6581" name="Rectangle 21">
              <a:extLst>
                <a:ext uri="{FF2B5EF4-FFF2-40B4-BE49-F238E27FC236}">
                  <a16:creationId xmlns:a16="http://schemas.microsoft.com/office/drawing/2014/main" xmlns="" id="{003109FA-89A0-42C4-B10E-3D0301CE2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6582" name="Rectangle 22">
              <a:extLst>
                <a:ext uri="{FF2B5EF4-FFF2-40B4-BE49-F238E27FC236}">
                  <a16:creationId xmlns:a16="http://schemas.microsoft.com/office/drawing/2014/main" xmlns="" id="{9DC3D327-DBEA-46CA-8D65-21382C0B3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66565" name="Text Box 23">
            <a:extLst>
              <a:ext uri="{FF2B5EF4-FFF2-40B4-BE49-F238E27FC236}">
                <a16:creationId xmlns:a16="http://schemas.microsoft.com/office/drawing/2014/main" xmlns="" id="{105D4E16-8DE9-41AB-BE2A-E13C91184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303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66566" name="Text Box 24">
            <a:extLst>
              <a:ext uri="{FF2B5EF4-FFF2-40B4-BE49-F238E27FC236}">
                <a16:creationId xmlns:a16="http://schemas.microsoft.com/office/drawing/2014/main" xmlns="" id="{1291DBDB-AD0F-4279-93F4-553AA6753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09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66567" name="组合 55320">
            <a:extLst>
              <a:ext uri="{FF2B5EF4-FFF2-40B4-BE49-F238E27FC236}">
                <a16:creationId xmlns:a16="http://schemas.microsoft.com/office/drawing/2014/main" xmlns="" id="{C592C449-FA51-4ABC-8BD8-CD14781C828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178175"/>
            <a:ext cx="457200" cy="609600"/>
            <a:chOff x="0" y="0"/>
            <a:chExt cx="288" cy="384"/>
          </a:xfrm>
        </p:grpSpPr>
        <p:sp>
          <p:nvSpPr>
            <p:cNvPr id="66576" name="Text Box 26">
              <a:extLst>
                <a:ext uri="{FF2B5EF4-FFF2-40B4-BE49-F238E27FC236}">
                  <a16:creationId xmlns:a16="http://schemas.microsoft.com/office/drawing/2014/main" xmlns="" id="{457C6658-1497-47EC-9813-41A296564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j=4</a:t>
              </a:r>
            </a:p>
          </p:txBody>
        </p:sp>
        <p:sp>
          <p:nvSpPr>
            <p:cNvPr id="66577" name="Line 27">
              <a:extLst>
                <a:ext uri="{FF2B5EF4-FFF2-40B4-BE49-F238E27FC236}">
                  <a16:creationId xmlns:a16="http://schemas.microsoft.com/office/drawing/2014/main" xmlns="" id="{F48AC521-723A-45F4-B3D0-909F7D363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68" name="Text Box 28">
            <a:extLst>
              <a:ext uri="{FF2B5EF4-FFF2-40B4-BE49-F238E27FC236}">
                <a16:creationId xmlns:a16="http://schemas.microsoft.com/office/drawing/2014/main" xmlns="" id="{C76E357F-D239-44BF-B6D6-02482F45E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21163"/>
            <a:ext cx="304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第三趟 </a:t>
            </a:r>
          </a:p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 (起始位置：6)</a:t>
            </a:r>
          </a:p>
        </p:txBody>
      </p:sp>
      <p:sp>
        <p:nvSpPr>
          <p:cNvPr id="66569" name="Line 29">
            <a:extLst>
              <a:ext uri="{FF2B5EF4-FFF2-40B4-BE49-F238E27FC236}">
                <a16:creationId xmlns:a16="http://schemas.microsoft.com/office/drawing/2014/main" xmlns="" id="{1E637ED2-5330-48B6-BA19-D3D1CDD65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21113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0" name="Line 30">
            <a:extLst>
              <a:ext uri="{FF2B5EF4-FFF2-40B4-BE49-F238E27FC236}">
                <a16:creationId xmlns:a16="http://schemas.microsoft.com/office/drawing/2014/main" xmlns="" id="{863C9397-1ED1-4D19-A7BE-AD5263B9D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1113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1" name="Line 31">
            <a:extLst>
              <a:ext uri="{FF2B5EF4-FFF2-40B4-BE49-F238E27FC236}">
                <a16:creationId xmlns:a16="http://schemas.microsoft.com/office/drawing/2014/main" xmlns="" id="{CA8420C8-2A60-4107-8872-860422409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1113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6572" name="组合 55327">
            <a:extLst>
              <a:ext uri="{FF2B5EF4-FFF2-40B4-BE49-F238E27FC236}">
                <a16:creationId xmlns:a16="http://schemas.microsoft.com/office/drawing/2014/main" xmlns="" id="{2C001869-6370-4288-90B7-48F579BC808B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196975"/>
            <a:ext cx="457200" cy="609600"/>
            <a:chOff x="0" y="0"/>
            <a:chExt cx="288" cy="384"/>
          </a:xfrm>
        </p:grpSpPr>
        <p:sp>
          <p:nvSpPr>
            <p:cNvPr id="66574" name="Line 33">
              <a:extLst>
                <a:ext uri="{FF2B5EF4-FFF2-40B4-BE49-F238E27FC236}">
                  <a16:creationId xmlns:a16="http://schemas.microsoft.com/office/drawing/2014/main" xmlns="" id="{3A125210-6AAD-407C-91D9-BDB8D52B3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5" name="Text Box 34">
              <a:extLst>
                <a:ext uri="{FF2B5EF4-FFF2-40B4-BE49-F238E27FC236}">
                  <a16:creationId xmlns:a16="http://schemas.microsoft.com/office/drawing/2014/main" xmlns="" id="{8CA62F08-E291-45C8-9A96-935EB8607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i=9</a:t>
              </a:r>
            </a:p>
          </p:txBody>
        </p:sp>
      </p:grpSp>
      <p:sp>
        <p:nvSpPr>
          <p:cNvPr id="66573" name="Text Box 35">
            <a:extLst>
              <a:ext uri="{FF2B5EF4-FFF2-40B4-BE49-F238E27FC236}">
                <a16:creationId xmlns:a16="http://schemas.microsoft.com/office/drawing/2014/main" xmlns="" id="{C77C6413-519F-42E8-AD52-D9C608F1D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87575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6F582737-977A-4FE9-A4C2-F42E74A17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63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DDF50A88-3F7B-4723-BC7E-1DA7F983CE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67587" name="组合 56322">
            <a:extLst>
              <a:ext uri="{FF2B5EF4-FFF2-40B4-BE49-F238E27FC236}">
                <a16:creationId xmlns:a16="http://schemas.microsoft.com/office/drawing/2014/main" xmlns="" id="{52B2121D-3DEA-409A-AE5F-F7E5135F236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590675"/>
            <a:ext cx="3962400" cy="304800"/>
            <a:chOff x="0" y="0"/>
            <a:chExt cx="2496" cy="192"/>
          </a:xfrm>
        </p:grpSpPr>
        <p:sp>
          <p:nvSpPr>
            <p:cNvPr id="67608" name="Rectangle 4">
              <a:extLst>
                <a:ext uri="{FF2B5EF4-FFF2-40B4-BE49-F238E27FC236}">
                  <a16:creationId xmlns:a16="http://schemas.microsoft.com/office/drawing/2014/main" xmlns="" id="{6F9CF15D-4BD8-4110-9D99-10A4D0391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7609" name="Rectangle 5">
              <a:extLst>
                <a:ext uri="{FF2B5EF4-FFF2-40B4-BE49-F238E27FC236}">
                  <a16:creationId xmlns:a16="http://schemas.microsoft.com/office/drawing/2014/main" xmlns="" id="{806C814E-64A3-442A-A16F-FDE8C323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7610" name="Rectangle 6">
              <a:extLst>
                <a:ext uri="{FF2B5EF4-FFF2-40B4-BE49-F238E27FC236}">
                  <a16:creationId xmlns:a16="http://schemas.microsoft.com/office/drawing/2014/main" xmlns="" id="{05386600-7804-49D4-A92C-09D7EDA9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7611" name="Rectangle 7">
              <a:extLst>
                <a:ext uri="{FF2B5EF4-FFF2-40B4-BE49-F238E27FC236}">
                  <a16:creationId xmlns:a16="http://schemas.microsoft.com/office/drawing/2014/main" xmlns="" id="{4CC11FD5-9AB5-4851-9496-7F3E0ABD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7612" name="Rectangle 8">
              <a:extLst>
                <a:ext uri="{FF2B5EF4-FFF2-40B4-BE49-F238E27FC236}">
                  <a16:creationId xmlns:a16="http://schemas.microsoft.com/office/drawing/2014/main" xmlns="" id="{2B6D6B3A-E17F-417B-A5F3-FF8C089A0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7613" name="Rectangle 9">
              <a:extLst>
                <a:ext uri="{FF2B5EF4-FFF2-40B4-BE49-F238E27FC236}">
                  <a16:creationId xmlns:a16="http://schemas.microsoft.com/office/drawing/2014/main" xmlns="" id="{67902EF8-31B6-44C8-A127-72797C7D9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7614" name="Rectangle 10">
              <a:extLst>
                <a:ext uri="{FF2B5EF4-FFF2-40B4-BE49-F238E27FC236}">
                  <a16:creationId xmlns:a16="http://schemas.microsoft.com/office/drawing/2014/main" xmlns="" id="{3FD10D95-1993-45AC-90AD-67420180E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7615" name="Rectangle 11">
              <a:extLst>
                <a:ext uri="{FF2B5EF4-FFF2-40B4-BE49-F238E27FC236}">
                  <a16:creationId xmlns:a16="http://schemas.microsoft.com/office/drawing/2014/main" xmlns="" id="{D8AB198D-ABFE-4B40-BCB6-7C9DC650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7616" name="Rectangle 12">
              <a:extLst>
                <a:ext uri="{FF2B5EF4-FFF2-40B4-BE49-F238E27FC236}">
                  <a16:creationId xmlns:a16="http://schemas.microsoft.com/office/drawing/2014/main" xmlns="" id="{35F96667-8036-4675-B836-075F7B46C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7617" name="Rectangle 13">
              <a:extLst>
                <a:ext uri="{FF2B5EF4-FFF2-40B4-BE49-F238E27FC236}">
                  <a16:creationId xmlns:a16="http://schemas.microsoft.com/office/drawing/2014/main" xmlns="" id="{4094C4BD-CE57-4AC3-B67B-117770472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7618" name="Rectangle 14">
              <a:extLst>
                <a:ext uri="{FF2B5EF4-FFF2-40B4-BE49-F238E27FC236}">
                  <a16:creationId xmlns:a16="http://schemas.microsoft.com/office/drawing/2014/main" xmlns="" id="{DDE6848E-1076-4947-BEFF-04143D03E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7619" name="Rectangle 15">
              <a:extLst>
                <a:ext uri="{FF2B5EF4-FFF2-40B4-BE49-F238E27FC236}">
                  <a16:creationId xmlns:a16="http://schemas.microsoft.com/office/drawing/2014/main" xmlns="" id="{AD008B37-1869-4039-86A4-82267D48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7620" name="Rectangle 16">
              <a:extLst>
                <a:ext uri="{FF2B5EF4-FFF2-40B4-BE49-F238E27FC236}">
                  <a16:creationId xmlns:a16="http://schemas.microsoft.com/office/drawing/2014/main" xmlns="" id="{8A6A71A1-2D16-44E5-82B6-07A55FE9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67588" name="组合 56336">
            <a:extLst>
              <a:ext uri="{FF2B5EF4-FFF2-40B4-BE49-F238E27FC236}">
                <a16:creationId xmlns:a16="http://schemas.microsoft.com/office/drawing/2014/main" xmlns="" id="{D72FE895-6BC7-48C6-B402-2106C3BF4985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81275"/>
            <a:ext cx="1524000" cy="304800"/>
            <a:chOff x="0" y="0"/>
            <a:chExt cx="960" cy="192"/>
          </a:xfrm>
        </p:grpSpPr>
        <p:sp>
          <p:nvSpPr>
            <p:cNvPr id="67603" name="Rectangle 18">
              <a:extLst>
                <a:ext uri="{FF2B5EF4-FFF2-40B4-BE49-F238E27FC236}">
                  <a16:creationId xmlns:a16="http://schemas.microsoft.com/office/drawing/2014/main" xmlns="" id="{4CA7C808-CF2C-45BD-B876-AEE562C8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7604" name="Rectangle 19">
              <a:extLst>
                <a:ext uri="{FF2B5EF4-FFF2-40B4-BE49-F238E27FC236}">
                  <a16:creationId xmlns:a16="http://schemas.microsoft.com/office/drawing/2014/main" xmlns="" id="{222FD36D-52BE-4DD1-A6A7-05D077755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7605" name="Rectangle 20">
              <a:extLst>
                <a:ext uri="{FF2B5EF4-FFF2-40B4-BE49-F238E27FC236}">
                  <a16:creationId xmlns:a16="http://schemas.microsoft.com/office/drawing/2014/main" xmlns="" id="{8A2E9F18-DF3E-4339-B330-19F900843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7606" name="Rectangle 21">
              <a:extLst>
                <a:ext uri="{FF2B5EF4-FFF2-40B4-BE49-F238E27FC236}">
                  <a16:creationId xmlns:a16="http://schemas.microsoft.com/office/drawing/2014/main" xmlns="" id="{1512AA59-1D23-45E9-B714-DC3906A74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7607" name="Rectangle 22">
              <a:extLst>
                <a:ext uri="{FF2B5EF4-FFF2-40B4-BE49-F238E27FC236}">
                  <a16:creationId xmlns:a16="http://schemas.microsoft.com/office/drawing/2014/main" xmlns="" id="{98934B26-F394-41B2-A21B-84F94A829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67589" name="Text Box 23">
            <a:extLst>
              <a:ext uri="{FF2B5EF4-FFF2-40B4-BE49-F238E27FC236}">
                <a16:creationId xmlns:a16="http://schemas.microsoft.com/office/drawing/2014/main" xmlns="" id="{DD65ACC5-2DCD-4367-A3E0-C9049725E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144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67590" name="Text Box 24">
            <a:extLst>
              <a:ext uri="{FF2B5EF4-FFF2-40B4-BE49-F238E27FC236}">
                <a16:creationId xmlns:a16="http://schemas.microsoft.com/office/drawing/2014/main" xmlns="" id="{7132E74C-16BE-4527-A3F1-E96D5D466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050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67591" name="组合 56344">
            <a:extLst>
              <a:ext uri="{FF2B5EF4-FFF2-40B4-BE49-F238E27FC236}">
                <a16:creationId xmlns:a16="http://schemas.microsoft.com/office/drawing/2014/main" xmlns="" id="{031572CD-2C6E-4D9B-BE71-6E3E1AE55B7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962275"/>
            <a:ext cx="457200" cy="609600"/>
            <a:chOff x="0" y="0"/>
            <a:chExt cx="288" cy="384"/>
          </a:xfrm>
        </p:grpSpPr>
        <p:sp>
          <p:nvSpPr>
            <p:cNvPr id="67601" name="Text Box 26">
              <a:extLst>
                <a:ext uri="{FF2B5EF4-FFF2-40B4-BE49-F238E27FC236}">
                  <a16:creationId xmlns:a16="http://schemas.microsoft.com/office/drawing/2014/main" xmlns="" id="{44EED2F3-C37E-4628-9F57-CCFD776FF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j=5</a:t>
              </a:r>
            </a:p>
          </p:txBody>
        </p:sp>
        <p:sp>
          <p:nvSpPr>
            <p:cNvPr id="67602" name="Line 27">
              <a:extLst>
                <a:ext uri="{FF2B5EF4-FFF2-40B4-BE49-F238E27FC236}">
                  <a16:creationId xmlns:a16="http://schemas.microsoft.com/office/drawing/2014/main" xmlns="" id="{65838371-0C7B-409D-BCB0-8B0C88121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592" name="Line 28">
            <a:extLst>
              <a:ext uri="{FF2B5EF4-FFF2-40B4-BE49-F238E27FC236}">
                <a16:creationId xmlns:a16="http://schemas.microsoft.com/office/drawing/2014/main" xmlns="" id="{2C9223B2-D25B-41D7-BC53-426A02112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0150" y="18954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3" name="Line 29">
            <a:extLst>
              <a:ext uri="{FF2B5EF4-FFF2-40B4-BE49-F238E27FC236}">
                <a16:creationId xmlns:a16="http://schemas.microsoft.com/office/drawing/2014/main" xmlns="" id="{D9380D9F-970F-495D-A59F-026E6A343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8954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4" name="Line 30">
            <a:extLst>
              <a:ext uri="{FF2B5EF4-FFF2-40B4-BE49-F238E27FC236}">
                <a16:creationId xmlns:a16="http://schemas.microsoft.com/office/drawing/2014/main" xmlns="" id="{7F0F2555-221E-46BB-85C7-B9C31C0D3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8954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5" name="Line 31">
            <a:extLst>
              <a:ext uri="{FF2B5EF4-FFF2-40B4-BE49-F238E27FC236}">
                <a16:creationId xmlns:a16="http://schemas.microsoft.com/office/drawing/2014/main" xmlns="" id="{1DAE58F5-A88B-4D10-97F8-E9B94F0EE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895475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7596" name="组合 56351">
            <a:extLst>
              <a:ext uri="{FF2B5EF4-FFF2-40B4-BE49-F238E27FC236}">
                <a16:creationId xmlns:a16="http://schemas.microsoft.com/office/drawing/2014/main" xmlns="" id="{AECC015C-1D80-4EDB-97EA-A8862312668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981075"/>
            <a:ext cx="609600" cy="609600"/>
            <a:chOff x="0" y="0"/>
            <a:chExt cx="288" cy="384"/>
          </a:xfrm>
        </p:grpSpPr>
        <p:sp>
          <p:nvSpPr>
            <p:cNvPr id="67599" name="Line 33">
              <a:extLst>
                <a:ext uri="{FF2B5EF4-FFF2-40B4-BE49-F238E27FC236}">
                  <a16:creationId xmlns:a16="http://schemas.microsoft.com/office/drawing/2014/main" xmlns="" id="{7A58F304-9207-46E7-AC25-B99522261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Text Box 34">
              <a:extLst>
                <a:ext uri="{FF2B5EF4-FFF2-40B4-BE49-F238E27FC236}">
                  <a16:creationId xmlns:a16="http://schemas.microsoft.com/office/drawing/2014/main" xmlns="" id="{3643ECA0-0CE0-4CBA-A25E-65D1B2FA0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i=10</a:t>
              </a:r>
            </a:p>
          </p:txBody>
        </p:sp>
      </p:grpSp>
      <p:sp>
        <p:nvSpPr>
          <p:cNvPr id="67597" name="Text Box 35">
            <a:extLst>
              <a:ext uri="{FF2B5EF4-FFF2-40B4-BE49-F238E27FC236}">
                <a16:creationId xmlns:a16="http://schemas.microsoft.com/office/drawing/2014/main" xmlns="" id="{3278E2A8-6790-4072-8CC3-2BD740FC0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71675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67598" name="Text Box 36">
            <a:extLst>
              <a:ext uri="{FF2B5EF4-FFF2-40B4-BE49-F238E27FC236}">
                <a16:creationId xmlns:a16="http://schemas.microsoft.com/office/drawing/2014/main" xmlns="" id="{996E74F9-532A-4C28-99DF-6DCF7B3BA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21163"/>
            <a:ext cx="304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第三趟 </a:t>
            </a:r>
          </a:p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 (起始位置：6)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F2EC4B1-FD07-483F-860D-C6F9AFCC7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64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03D8D9C7-8FB9-4585-8200-8F1B5876BF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68611" name="组合 57346">
            <a:extLst>
              <a:ext uri="{FF2B5EF4-FFF2-40B4-BE49-F238E27FC236}">
                <a16:creationId xmlns:a16="http://schemas.microsoft.com/office/drawing/2014/main" xmlns="" id="{2B5A5720-0BFF-4B9C-B072-1CDFB66CE1E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35138"/>
            <a:ext cx="3962400" cy="304800"/>
            <a:chOff x="0" y="0"/>
            <a:chExt cx="2496" cy="192"/>
          </a:xfrm>
        </p:grpSpPr>
        <p:sp>
          <p:nvSpPr>
            <p:cNvPr id="68633" name="Rectangle 4">
              <a:extLst>
                <a:ext uri="{FF2B5EF4-FFF2-40B4-BE49-F238E27FC236}">
                  <a16:creationId xmlns:a16="http://schemas.microsoft.com/office/drawing/2014/main" xmlns="" id="{FCA0320B-3CBF-49B0-9349-EA956BAE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8634" name="Rectangle 5">
              <a:extLst>
                <a:ext uri="{FF2B5EF4-FFF2-40B4-BE49-F238E27FC236}">
                  <a16:creationId xmlns:a16="http://schemas.microsoft.com/office/drawing/2014/main" xmlns="" id="{3B702FA7-B901-4638-9493-B4A783320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8635" name="Rectangle 6">
              <a:extLst>
                <a:ext uri="{FF2B5EF4-FFF2-40B4-BE49-F238E27FC236}">
                  <a16:creationId xmlns:a16="http://schemas.microsoft.com/office/drawing/2014/main" xmlns="" id="{EF520534-DBF4-40D1-B49E-3FC24B556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8636" name="Rectangle 7">
              <a:extLst>
                <a:ext uri="{FF2B5EF4-FFF2-40B4-BE49-F238E27FC236}">
                  <a16:creationId xmlns:a16="http://schemas.microsoft.com/office/drawing/2014/main" xmlns="" id="{F691F16B-9156-4499-BFF6-FEA1CF7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8637" name="Rectangle 8">
              <a:extLst>
                <a:ext uri="{FF2B5EF4-FFF2-40B4-BE49-F238E27FC236}">
                  <a16:creationId xmlns:a16="http://schemas.microsoft.com/office/drawing/2014/main" xmlns="" id="{C910D734-1C8C-47EB-A4DC-16001F7A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8638" name="Rectangle 9">
              <a:extLst>
                <a:ext uri="{FF2B5EF4-FFF2-40B4-BE49-F238E27FC236}">
                  <a16:creationId xmlns:a16="http://schemas.microsoft.com/office/drawing/2014/main" xmlns="" id="{6646F222-9C2C-4D1C-9B0B-291351CB8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8639" name="Rectangle 10">
              <a:extLst>
                <a:ext uri="{FF2B5EF4-FFF2-40B4-BE49-F238E27FC236}">
                  <a16:creationId xmlns:a16="http://schemas.microsoft.com/office/drawing/2014/main" xmlns="" id="{6C8AA4E5-279F-49F2-BF00-C2595761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8640" name="Rectangle 11">
              <a:extLst>
                <a:ext uri="{FF2B5EF4-FFF2-40B4-BE49-F238E27FC236}">
                  <a16:creationId xmlns:a16="http://schemas.microsoft.com/office/drawing/2014/main" xmlns="" id="{64F43DAD-4865-4172-958D-8FB40A9D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8641" name="Rectangle 12">
              <a:extLst>
                <a:ext uri="{FF2B5EF4-FFF2-40B4-BE49-F238E27FC236}">
                  <a16:creationId xmlns:a16="http://schemas.microsoft.com/office/drawing/2014/main" xmlns="" id="{0F75CBCF-45A9-42AB-9AE4-10B8B6734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8642" name="Rectangle 13">
              <a:extLst>
                <a:ext uri="{FF2B5EF4-FFF2-40B4-BE49-F238E27FC236}">
                  <a16:creationId xmlns:a16="http://schemas.microsoft.com/office/drawing/2014/main" xmlns="" id="{BF977594-58C6-4F51-9225-EE87959F4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8643" name="Rectangle 14">
              <a:extLst>
                <a:ext uri="{FF2B5EF4-FFF2-40B4-BE49-F238E27FC236}">
                  <a16:creationId xmlns:a16="http://schemas.microsoft.com/office/drawing/2014/main" xmlns="" id="{0854BFC9-584A-4482-870E-EA65E691B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8644" name="Rectangle 15">
              <a:extLst>
                <a:ext uri="{FF2B5EF4-FFF2-40B4-BE49-F238E27FC236}">
                  <a16:creationId xmlns:a16="http://schemas.microsoft.com/office/drawing/2014/main" xmlns="" id="{68141099-D188-4D50-8D3C-3B3870B2E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8645" name="Rectangle 16">
              <a:extLst>
                <a:ext uri="{FF2B5EF4-FFF2-40B4-BE49-F238E27FC236}">
                  <a16:creationId xmlns:a16="http://schemas.microsoft.com/office/drawing/2014/main" xmlns="" id="{605591E5-B947-4099-B083-EAB8162AA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68612" name="组合 57360">
            <a:extLst>
              <a:ext uri="{FF2B5EF4-FFF2-40B4-BE49-F238E27FC236}">
                <a16:creationId xmlns:a16="http://schemas.microsoft.com/office/drawing/2014/main" xmlns="" id="{D0BD1D4B-4E06-48D3-8DED-F60CE23EB650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725738"/>
            <a:ext cx="1524000" cy="304800"/>
            <a:chOff x="0" y="0"/>
            <a:chExt cx="960" cy="192"/>
          </a:xfrm>
        </p:grpSpPr>
        <p:sp>
          <p:nvSpPr>
            <p:cNvPr id="68628" name="Rectangle 18">
              <a:extLst>
                <a:ext uri="{FF2B5EF4-FFF2-40B4-BE49-F238E27FC236}">
                  <a16:creationId xmlns:a16="http://schemas.microsoft.com/office/drawing/2014/main" xmlns="" id="{C863F649-B584-4CEB-BB80-E8B47E8B7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8629" name="Rectangle 19">
              <a:extLst>
                <a:ext uri="{FF2B5EF4-FFF2-40B4-BE49-F238E27FC236}">
                  <a16:creationId xmlns:a16="http://schemas.microsoft.com/office/drawing/2014/main" xmlns="" id="{58053E83-3E50-4D52-993D-056EAE29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8630" name="Rectangle 20">
              <a:extLst>
                <a:ext uri="{FF2B5EF4-FFF2-40B4-BE49-F238E27FC236}">
                  <a16:creationId xmlns:a16="http://schemas.microsoft.com/office/drawing/2014/main" xmlns="" id="{858C9599-A2F0-40E5-A3DB-85EAD6BED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8631" name="Rectangle 21">
              <a:extLst>
                <a:ext uri="{FF2B5EF4-FFF2-40B4-BE49-F238E27FC236}">
                  <a16:creationId xmlns:a16="http://schemas.microsoft.com/office/drawing/2014/main" xmlns="" id="{82178D89-B5F7-4699-8795-B62143C1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8632" name="Rectangle 22">
              <a:extLst>
                <a:ext uri="{FF2B5EF4-FFF2-40B4-BE49-F238E27FC236}">
                  <a16:creationId xmlns:a16="http://schemas.microsoft.com/office/drawing/2014/main" xmlns="" id="{271C4CC3-BEA7-4171-AD46-FACED38A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68613" name="Text Box 23">
            <a:extLst>
              <a:ext uri="{FF2B5EF4-FFF2-40B4-BE49-F238E27FC236}">
                <a16:creationId xmlns:a16="http://schemas.microsoft.com/office/drawing/2014/main" xmlns="" id="{ABC71F35-20C1-45F4-B12F-59B64C80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589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68614" name="Text Box 24">
            <a:extLst>
              <a:ext uri="{FF2B5EF4-FFF2-40B4-BE49-F238E27FC236}">
                <a16:creationId xmlns:a16="http://schemas.microsoft.com/office/drawing/2014/main" xmlns="" id="{10034953-FF12-4EDB-9559-64BEE5883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495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68615" name="组合 57368">
            <a:extLst>
              <a:ext uri="{FF2B5EF4-FFF2-40B4-BE49-F238E27FC236}">
                <a16:creationId xmlns:a16="http://schemas.microsoft.com/office/drawing/2014/main" xmlns="" id="{AD08711E-75A1-4542-A6F3-F342C29971A5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125538"/>
            <a:ext cx="533400" cy="609600"/>
            <a:chOff x="0" y="0"/>
            <a:chExt cx="336" cy="384"/>
          </a:xfrm>
        </p:grpSpPr>
        <p:sp>
          <p:nvSpPr>
            <p:cNvPr id="68626" name="Line 26">
              <a:extLst>
                <a:ext uri="{FF2B5EF4-FFF2-40B4-BE49-F238E27FC236}">
                  <a16:creationId xmlns:a16="http://schemas.microsoft.com/office/drawing/2014/main" xmlns="" id="{C5C2F8F0-0A32-42ED-AFF5-1BB9C090D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Text Box 27">
              <a:extLst>
                <a:ext uri="{FF2B5EF4-FFF2-40B4-BE49-F238E27FC236}">
                  <a16:creationId xmlns:a16="http://schemas.microsoft.com/office/drawing/2014/main" xmlns="" id="{69D60A11-61D9-42A9-B698-85B7B662E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i=11</a:t>
              </a:r>
            </a:p>
          </p:txBody>
        </p:sp>
      </p:grpSp>
      <p:grpSp>
        <p:nvGrpSpPr>
          <p:cNvPr id="68616" name="组合 57371">
            <a:extLst>
              <a:ext uri="{FF2B5EF4-FFF2-40B4-BE49-F238E27FC236}">
                <a16:creationId xmlns:a16="http://schemas.microsoft.com/office/drawing/2014/main" xmlns="" id="{8CD850F1-3EAB-49BE-B27E-0984014ADBA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106738"/>
            <a:ext cx="457200" cy="609600"/>
            <a:chOff x="0" y="0"/>
            <a:chExt cx="288" cy="384"/>
          </a:xfrm>
        </p:grpSpPr>
        <p:sp>
          <p:nvSpPr>
            <p:cNvPr id="68624" name="Text Box 29">
              <a:extLst>
                <a:ext uri="{FF2B5EF4-FFF2-40B4-BE49-F238E27FC236}">
                  <a16:creationId xmlns:a16="http://schemas.microsoft.com/office/drawing/2014/main" xmlns="" id="{634B64B5-F5A3-4786-AA67-BA49B6FC6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j=6</a:t>
              </a:r>
            </a:p>
          </p:txBody>
        </p:sp>
        <p:sp>
          <p:nvSpPr>
            <p:cNvPr id="68625" name="Line 30">
              <a:extLst>
                <a:ext uri="{FF2B5EF4-FFF2-40B4-BE49-F238E27FC236}">
                  <a16:creationId xmlns:a16="http://schemas.microsoft.com/office/drawing/2014/main" xmlns="" id="{8019EE8C-D655-470C-A612-5CEA96566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17" name="Text Box 31">
            <a:extLst>
              <a:ext uri="{FF2B5EF4-FFF2-40B4-BE49-F238E27FC236}">
                <a16:creationId xmlns:a16="http://schemas.microsoft.com/office/drawing/2014/main" xmlns="" id="{D091BF42-4DFB-4C04-BDBD-B0CAB89F0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097338"/>
            <a:ext cx="304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第三趟 </a:t>
            </a:r>
          </a:p>
          <a:p>
            <a:pPr algn="ct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Tahoma" panose="020B0604030504040204" pitchFamily="34" charset="0"/>
              </a:rPr>
              <a:t> (起始位置：6)</a:t>
            </a:r>
          </a:p>
        </p:txBody>
      </p:sp>
      <p:sp>
        <p:nvSpPr>
          <p:cNvPr id="68618" name="Line 32">
            <a:extLst>
              <a:ext uri="{FF2B5EF4-FFF2-40B4-BE49-F238E27FC236}">
                <a16:creationId xmlns:a16="http://schemas.microsoft.com/office/drawing/2014/main" xmlns="" id="{9458681F-0798-4F2E-A68D-6AA03BAC4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0150" y="2039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Line 33">
            <a:extLst>
              <a:ext uri="{FF2B5EF4-FFF2-40B4-BE49-F238E27FC236}">
                <a16:creationId xmlns:a16="http://schemas.microsoft.com/office/drawing/2014/main" xmlns="" id="{11CAB5FD-3214-4DF8-A751-C55025BF0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039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0" name="Line 34">
            <a:extLst>
              <a:ext uri="{FF2B5EF4-FFF2-40B4-BE49-F238E27FC236}">
                <a16:creationId xmlns:a16="http://schemas.microsoft.com/office/drawing/2014/main" xmlns="" id="{9ED1D51C-BD5B-4C71-B98E-7DBA348B0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039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1" name="Line 35">
            <a:extLst>
              <a:ext uri="{FF2B5EF4-FFF2-40B4-BE49-F238E27FC236}">
                <a16:creationId xmlns:a16="http://schemas.microsoft.com/office/drawing/2014/main" xmlns="" id="{3B17C318-1EF2-4C44-80AD-BF4D49516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039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2" name="Line 36">
            <a:extLst>
              <a:ext uri="{FF2B5EF4-FFF2-40B4-BE49-F238E27FC236}">
                <a16:creationId xmlns:a16="http://schemas.microsoft.com/office/drawing/2014/main" xmlns="" id="{3C206785-B95C-42BE-979A-F1940993A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039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3" name="AutoShape 37">
            <a:extLst>
              <a:ext uri="{FF2B5EF4-FFF2-40B4-BE49-F238E27FC236}">
                <a16:creationId xmlns:a16="http://schemas.microsoft.com/office/drawing/2014/main" xmlns="" id="{D1568CBA-158B-4A2C-BBD1-C55843A14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630363"/>
            <a:ext cx="1600200" cy="1706562"/>
          </a:xfrm>
          <a:prstGeom prst="wedgeEllipseCallout">
            <a:avLst>
              <a:gd name="adj1" fmla="val -134917"/>
              <a:gd name="adj2" fmla="val 2499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0800" rIns="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模式串结束,匹配成功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A385F7F-2C92-4438-AD7D-8D908E57C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65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F1425AD2-AC3B-452B-8DD7-CCD662CA19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grpSp>
        <p:nvGrpSpPr>
          <p:cNvPr id="69635" name="组合 58370">
            <a:extLst>
              <a:ext uri="{FF2B5EF4-FFF2-40B4-BE49-F238E27FC236}">
                <a16:creationId xmlns:a16="http://schemas.microsoft.com/office/drawing/2014/main" xmlns="" id="{2EBB5D99-DFBC-4773-B772-F3FC43659D8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35138"/>
            <a:ext cx="3962400" cy="304800"/>
            <a:chOff x="0" y="0"/>
            <a:chExt cx="2496" cy="192"/>
          </a:xfrm>
        </p:grpSpPr>
        <p:sp>
          <p:nvSpPr>
            <p:cNvPr id="69714" name="Rectangle 4">
              <a:extLst>
                <a:ext uri="{FF2B5EF4-FFF2-40B4-BE49-F238E27FC236}">
                  <a16:creationId xmlns:a16="http://schemas.microsoft.com/office/drawing/2014/main" xmlns="" id="{4E62CB73-3C8B-4690-9F73-868A573D8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9715" name="Rectangle 5">
              <a:extLst>
                <a:ext uri="{FF2B5EF4-FFF2-40B4-BE49-F238E27FC236}">
                  <a16:creationId xmlns:a16="http://schemas.microsoft.com/office/drawing/2014/main" xmlns="" id="{72AD8B7A-5B01-4D37-95E8-C2CC7E42A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9716" name="Rectangle 6">
              <a:extLst>
                <a:ext uri="{FF2B5EF4-FFF2-40B4-BE49-F238E27FC236}">
                  <a16:creationId xmlns:a16="http://schemas.microsoft.com/office/drawing/2014/main" xmlns="" id="{136E814E-9BB3-474E-8D5E-2814D32D8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9717" name="Rectangle 7">
              <a:extLst>
                <a:ext uri="{FF2B5EF4-FFF2-40B4-BE49-F238E27FC236}">
                  <a16:creationId xmlns:a16="http://schemas.microsoft.com/office/drawing/2014/main" xmlns="" id="{33AF4F8B-175C-4274-95A4-011E17A7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9718" name="Rectangle 8">
              <a:extLst>
                <a:ext uri="{FF2B5EF4-FFF2-40B4-BE49-F238E27FC236}">
                  <a16:creationId xmlns:a16="http://schemas.microsoft.com/office/drawing/2014/main" xmlns="" id="{52648C38-3C12-48DD-BB86-E1D2B8FF6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9719" name="Rectangle 9">
              <a:extLst>
                <a:ext uri="{FF2B5EF4-FFF2-40B4-BE49-F238E27FC236}">
                  <a16:creationId xmlns:a16="http://schemas.microsoft.com/office/drawing/2014/main" xmlns="" id="{98AEB609-37DF-4FB3-82E2-E595B020C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rgbClr val="577FFF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9720" name="Rectangle 10">
              <a:extLst>
                <a:ext uri="{FF2B5EF4-FFF2-40B4-BE49-F238E27FC236}">
                  <a16:creationId xmlns:a16="http://schemas.microsoft.com/office/drawing/2014/main" xmlns="" id="{E9C5414E-7426-4DC8-B38C-49AF670C2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rgbClr val="577FFF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9721" name="Rectangle 11">
              <a:extLst>
                <a:ext uri="{FF2B5EF4-FFF2-40B4-BE49-F238E27FC236}">
                  <a16:creationId xmlns:a16="http://schemas.microsoft.com/office/drawing/2014/main" xmlns="" id="{DD8A9DAC-9868-4B61-AA0D-8798D55D4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rgbClr val="577FFF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9722" name="Rectangle 12">
              <a:extLst>
                <a:ext uri="{FF2B5EF4-FFF2-40B4-BE49-F238E27FC236}">
                  <a16:creationId xmlns:a16="http://schemas.microsoft.com/office/drawing/2014/main" xmlns="" id="{BF6BA7D7-B5E0-4884-A5BB-00689E4D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rgbClr val="577FFF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9723" name="Rectangle 13">
              <a:extLst>
                <a:ext uri="{FF2B5EF4-FFF2-40B4-BE49-F238E27FC236}">
                  <a16:creationId xmlns:a16="http://schemas.microsoft.com/office/drawing/2014/main" xmlns="" id="{00F59B03-E953-4D45-B0E9-CA6820356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rgbClr val="577FFF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9724" name="Rectangle 14">
              <a:extLst>
                <a:ext uri="{FF2B5EF4-FFF2-40B4-BE49-F238E27FC236}">
                  <a16:creationId xmlns:a16="http://schemas.microsoft.com/office/drawing/2014/main" xmlns="" id="{5A48BF3C-56BD-44C9-ACC7-327729F82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9725" name="Rectangle 15">
              <a:extLst>
                <a:ext uri="{FF2B5EF4-FFF2-40B4-BE49-F238E27FC236}">
                  <a16:creationId xmlns:a16="http://schemas.microsoft.com/office/drawing/2014/main" xmlns="" id="{795C40FA-4281-412A-A96B-83D38B2F8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9726" name="Rectangle 16">
              <a:extLst>
                <a:ext uri="{FF2B5EF4-FFF2-40B4-BE49-F238E27FC236}">
                  <a16:creationId xmlns:a16="http://schemas.microsoft.com/office/drawing/2014/main" xmlns="" id="{05EDD992-C6EC-48C1-AFBB-4B9E29D30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69636" name="组合 58384">
            <a:extLst>
              <a:ext uri="{FF2B5EF4-FFF2-40B4-BE49-F238E27FC236}">
                <a16:creationId xmlns:a16="http://schemas.microsoft.com/office/drawing/2014/main" xmlns="" id="{7630602E-2E3E-4548-B10A-F21C2A0DFBE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725738"/>
            <a:ext cx="1524000" cy="304800"/>
            <a:chOff x="0" y="0"/>
            <a:chExt cx="960" cy="192"/>
          </a:xfrm>
        </p:grpSpPr>
        <p:sp>
          <p:nvSpPr>
            <p:cNvPr id="69709" name="Rectangle 18">
              <a:extLst>
                <a:ext uri="{FF2B5EF4-FFF2-40B4-BE49-F238E27FC236}">
                  <a16:creationId xmlns:a16="http://schemas.microsoft.com/office/drawing/2014/main" xmlns="" id="{0175E077-D4BE-4226-A845-979A9F535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9710" name="Rectangle 19">
              <a:extLst>
                <a:ext uri="{FF2B5EF4-FFF2-40B4-BE49-F238E27FC236}">
                  <a16:creationId xmlns:a16="http://schemas.microsoft.com/office/drawing/2014/main" xmlns="" id="{516C8751-FA65-4369-8FED-CEC8D63B6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9711" name="Rectangle 20">
              <a:extLst>
                <a:ext uri="{FF2B5EF4-FFF2-40B4-BE49-F238E27FC236}">
                  <a16:creationId xmlns:a16="http://schemas.microsoft.com/office/drawing/2014/main" xmlns="" id="{D98EF5D0-1F8A-4FB9-BB43-BD4B97044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9712" name="Rectangle 21">
              <a:extLst>
                <a:ext uri="{FF2B5EF4-FFF2-40B4-BE49-F238E27FC236}">
                  <a16:creationId xmlns:a16="http://schemas.microsoft.com/office/drawing/2014/main" xmlns="" id="{651712B3-CDFF-4BFC-B431-395516825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9713" name="Rectangle 22">
              <a:extLst>
                <a:ext uri="{FF2B5EF4-FFF2-40B4-BE49-F238E27FC236}">
                  <a16:creationId xmlns:a16="http://schemas.microsoft.com/office/drawing/2014/main" xmlns="" id="{25D57ABC-3FCF-4668-96D0-AB777F89D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69637" name="Text Box 23">
            <a:extLst>
              <a:ext uri="{FF2B5EF4-FFF2-40B4-BE49-F238E27FC236}">
                <a16:creationId xmlns:a16="http://schemas.microsoft.com/office/drawing/2014/main" xmlns="" id="{A84CE3B9-F691-4950-9BB0-B59D67E34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589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69638" name="Text Box 24">
            <a:extLst>
              <a:ext uri="{FF2B5EF4-FFF2-40B4-BE49-F238E27FC236}">
                <a16:creationId xmlns:a16="http://schemas.microsoft.com/office/drawing/2014/main" xmlns="" id="{F8C5161C-818E-41F6-B24F-CB2419496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49538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69639" name="组合 58392">
            <a:extLst>
              <a:ext uri="{FF2B5EF4-FFF2-40B4-BE49-F238E27FC236}">
                <a16:creationId xmlns:a16="http://schemas.microsoft.com/office/drawing/2014/main" xmlns="" id="{69F9CB5A-5B85-4070-AF0B-E1304642D99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106738"/>
            <a:ext cx="457200" cy="609600"/>
            <a:chOff x="0" y="0"/>
            <a:chExt cx="288" cy="384"/>
          </a:xfrm>
        </p:grpSpPr>
        <p:sp>
          <p:nvSpPr>
            <p:cNvPr id="69707" name="Text Box 26">
              <a:extLst>
                <a:ext uri="{FF2B5EF4-FFF2-40B4-BE49-F238E27FC236}">
                  <a16:creationId xmlns:a16="http://schemas.microsoft.com/office/drawing/2014/main" xmlns="" id="{7C40D4D2-8642-45DA-B434-D878E24CA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j=3</a:t>
              </a:r>
            </a:p>
          </p:txBody>
        </p:sp>
        <p:sp>
          <p:nvSpPr>
            <p:cNvPr id="69708" name="Line 27">
              <a:extLst>
                <a:ext uri="{FF2B5EF4-FFF2-40B4-BE49-F238E27FC236}">
                  <a16:creationId xmlns:a16="http://schemas.microsoft.com/office/drawing/2014/main" xmlns="" id="{4CAF36F1-2B8A-4931-B157-C9D4F71BF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0" name="Line 28">
            <a:extLst>
              <a:ext uri="{FF2B5EF4-FFF2-40B4-BE49-F238E27FC236}">
                <a16:creationId xmlns:a16="http://schemas.microsoft.com/office/drawing/2014/main" xmlns="" id="{B2D0E59B-7FDF-4FEC-A5BE-2E46FD920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039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1" name="Line 29">
            <a:extLst>
              <a:ext uri="{FF2B5EF4-FFF2-40B4-BE49-F238E27FC236}">
                <a16:creationId xmlns:a16="http://schemas.microsoft.com/office/drawing/2014/main" xmlns="" id="{168273C3-85A2-4CCB-AE5B-2B1427AC2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039938"/>
            <a:ext cx="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9642" name="组合 58397">
            <a:extLst>
              <a:ext uri="{FF2B5EF4-FFF2-40B4-BE49-F238E27FC236}">
                <a16:creationId xmlns:a16="http://schemas.microsoft.com/office/drawing/2014/main" xmlns="" id="{BCBB95D6-0E68-4C17-A7A7-AAB11DA64A71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125538"/>
            <a:ext cx="457200" cy="609600"/>
            <a:chOff x="0" y="0"/>
            <a:chExt cx="288" cy="384"/>
          </a:xfrm>
        </p:grpSpPr>
        <p:sp>
          <p:nvSpPr>
            <p:cNvPr id="69705" name="Line 32">
              <a:extLst>
                <a:ext uri="{FF2B5EF4-FFF2-40B4-BE49-F238E27FC236}">
                  <a16:creationId xmlns:a16="http://schemas.microsoft.com/office/drawing/2014/main" xmlns="" id="{FAEA24FA-6D54-49E8-8F99-F80CB132E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6" name="Text Box 33">
              <a:extLst>
                <a:ext uri="{FF2B5EF4-FFF2-40B4-BE49-F238E27FC236}">
                  <a16:creationId xmlns:a16="http://schemas.microsoft.com/office/drawing/2014/main" xmlns="" id="{5A90AC40-B03A-4E68-ABF0-7D1FD3A49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669900"/>
                  </a:solidFill>
                  <a:latin typeface="Times New Roman" panose="02020603050405020304" pitchFamily="18" charset="0"/>
                </a:rPr>
                <a:t>i=3</a:t>
              </a:r>
            </a:p>
          </p:txBody>
        </p:sp>
      </p:grpSp>
      <p:sp>
        <p:nvSpPr>
          <p:cNvPr id="69643" name="Text Box 34">
            <a:extLst>
              <a:ext uri="{FF2B5EF4-FFF2-40B4-BE49-F238E27FC236}">
                <a16:creationId xmlns:a16="http://schemas.microsoft.com/office/drawing/2014/main" xmlns="" id="{B6FD2B41-27C8-4B2F-B47D-F40A859F8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16138"/>
            <a:ext cx="38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solidFill>
                  <a:schemeClr val="hlink"/>
                </a:solidFill>
                <a:latin typeface="Tahoma" panose="020B0604030504040204" pitchFamily="34" charset="0"/>
              </a:rPr>
              <a:t>？</a:t>
            </a:r>
          </a:p>
        </p:txBody>
      </p:sp>
      <p:grpSp>
        <p:nvGrpSpPr>
          <p:cNvPr id="69644" name="组合 58401">
            <a:extLst>
              <a:ext uri="{FF2B5EF4-FFF2-40B4-BE49-F238E27FC236}">
                <a16:creationId xmlns:a16="http://schemas.microsoft.com/office/drawing/2014/main" xmlns="" id="{8918385D-0511-49D5-A859-1DA4DB26B72A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4094163"/>
            <a:ext cx="1524000" cy="304800"/>
            <a:chOff x="0" y="0"/>
            <a:chExt cx="960" cy="192"/>
          </a:xfrm>
        </p:grpSpPr>
        <p:sp>
          <p:nvSpPr>
            <p:cNvPr id="69700" name="Rectangle 37">
              <a:extLst>
                <a:ext uri="{FF2B5EF4-FFF2-40B4-BE49-F238E27FC236}">
                  <a16:creationId xmlns:a16="http://schemas.microsoft.com/office/drawing/2014/main" xmlns="" id="{63178C8B-0A06-4A8F-A33B-D294E680F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9701" name="Rectangle 38">
              <a:extLst>
                <a:ext uri="{FF2B5EF4-FFF2-40B4-BE49-F238E27FC236}">
                  <a16:creationId xmlns:a16="http://schemas.microsoft.com/office/drawing/2014/main" xmlns="" id="{2F69E889-850A-4D6B-833C-DA7071E9A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9702" name="Rectangle 39">
              <a:extLst>
                <a:ext uri="{FF2B5EF4-FFF2-40B4-BE49-F238E27FC236}">
                  <a16:creationId xmlns:a16="http://schemas.microsoft.com/office/drawing/2014/main" xmlns="" id="{95F792F9-9A6C-4B43-B9FF-B51358590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9703" name="Rectangle 40">
              <a:extLst>
                <a:ext uri="{FF2B5EF4-FFF2-40B4-BE49-F238E27FC236}">
                  <a16:creationId xmlns:a16="http://schemas.microsoft.com/office/drawing/2014/main" xmlns="" id="{A0CA2F88-8B36-4A2B-847D-4D9937F8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9704" name="Rectangle 41">
              <a:extLst>
                <a:ext uri="{FF2B5EF4-FFF2-40B4-BE49-F238E27FC236}">
                  <a16:creationId xmlns:a16="http://schemas.microsoft.com/office/drawing/2014/main" xmlns="" id="{5DBF63C7-C510-4504-8DDC-1DBA195ED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69645" name="组合 58407">
            <a:extLst>
              <a:ext uri="{FF2B5EF4-FFF2-40B4-BE49-F238E27FC236}">
                <a16:creationId xmlns:a16="http://schemas.microsoft.com/office/drawing/2014/main" xmlns="" id="{9640BA25-B046-4734-8CDF-60FBAC02B290}"/>
              </a:ext>
            </a:extLst>
          </p:cNvPr>
          <p:cNvGrpSpPr>
            <a:grpSpLocks/>
          </p:cNvGrpSpPr>
          <p:nvPr/>
        </p:nvGrpSpPr>
        <p:grpSpPr bwMode="auto">
          <a:xfrm>
            <a:off x="4257675" y="4475163"/>
            <a:ext cx="457200" cy="609600"/>
            <a:chOff x="0" y="0"/>
            <a:chExt cx="288" cy="384"/>
          </a:xfrm>
        </p:grpSpPr>
        <p:sp>
          <p:nvSpPr>
            <p:cNvPr id="69698" name="Text Box 43">
              <a:extLst>
                <a:ext uri="{FF2B5EF4-FFF2-40B4-BE49-F238E27FC236}">
                  <a16:creationId xmlns:a16="http://schemas.microsoft.com/office/drawing/2014/main" xmlns="" id="{04035299-16DC-4BA2-89FF-A171BB15E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j=5</a:t>
              </a:r>
            </a:p>
          </p:txBody>
        </p:sp>
        <p:sp>
          <p:nvSpPr>
            <p:cNvPr id="69699" name="Line 44">
              <a:extLst>
                <a:ext uri="{FF2B5EF4-FFF2-40B4-BE49-F238E27FC236}">
                  <a16:creationId xmlns:a16="http://schemas.microsoft.com/office/drawing/2014/main" xmlns="" id="{C461811C-1A99-4B02-8E2C-CCDF9A429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46" name="组合 58410">
            <a:extLst>
              <a:ext uri="{FF2B5EF4-FFF2-40B4-BE49-F238E27FC236}">
                <a16:creationId xmlns:a16="http://schemas.microsoft.com/office/drawing/2014/main" xmlns="" id="{905387C6-7897-438B-8F86-20D13B3C0E64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125538"/>
            <a:ext cx="457200" cy="609600"/>
            <a:chOff x="0" y="0"/>
            <a:chExt cx="288" cy="384"/>
          </a:xfrm>
        </p:grpSpPr>
        <p:sp>
          <p:nvSpPr>
            <p:cNvPr id="69696" name="Line 46">
              <a:extLst>
                <a:ext uri="{FF2B5EF4-FFF2-40B4-BE49-F238E27FC236}">
                  <a16:creationId xmlns:a16="http://schemas.microsoft.com/office/drawing/2014/main" xmlns="" id="{FEC516A6-62F5-412C-891D-F5D0AB004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7" name="Text Box 47">
              <a:extLst>
                <a:ext uri="{FF2B5EF4-FFF2-40B4-BE49-F238E27FC236}">
                  <a16:creationId xmlns:a16="http://schemas.microsoft.com/office/drawing/2014/main" xmlns="" id="{3C953C02-7ABE-4DEE-8285-43F8B6183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i=7</a:t>
              </a:r>
            </a:p>
          </p:txBody>
        </p:sp>
      </p:grpSp>
      <p:grpSp>
        <p:nvGrpSpPr>
          <p:cNvPr id="69647" name="组合 58413">
            <a:extLst>
              <a:ext uri="{FF2B5EF4-FFF2-40B4-BE49-F238E27FC236}">
                <a16:creationId xmlns:a16="http://schemas.microsoft.com/office/drawing/2014/main" xmlns="" id="{DB2204B7-79F6-4B8D-9528-8177CFE28F25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246688"/>
            <a:ext cx="1524000" cy="304800"/>
            <a:chOff x="0" y="0"/>
            <a:chExt cx="960" cy="192"/>
          </a:xfrm>
        </p:grpSpPr>
        <p:sp>
          <p:nvSpPr>
            <p:cNvPr id="69691" name="Rectangle 49">
              <a:extLst>
                <a:ext uri="{FF2B5EF4-FFF2-40B4-BE49-F238E27FC236}">
                  <a16:creationId xmlns:a16="http://schemas.microsoft.com/office/drawing/2014/main" xmlns="" id="{5B3BA079-4322-4609-A972-9E4455F32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9692" name="Rectangle 50">
              <a:extLst>
                <a:ext uri="{FF2B5EF4-FFF2-40B4-BE49-F238E27FC236}">
                  <a16:creationId xmlns:a16="http://schemas.microsoft.com/office/drawing/2014/main" xmlns="" id="{A73F0CA4-7148-455E-92EE-93FDF8E72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9693" name="Rectangle 51">
              <a:extLst>
                <a:ext uri="{FF2B5EF4-FFF2-40B4-BE49-F238E27FC236}">
                  <a16:creationId xmlns:a16="http://schemas.microsoft.com/office/drawing/2014/main" xmlns="" id="{AE271A75-AC66-436C-89CA-751D769B9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9694" name="Rectangle 52">
              <a:extLst>
                <a:ext uri="{FF2B5EF4-FFF2-40B4-BE49-F238E27FC236}">
                  <a16:creationId xmlns:a16="http://schemas.microsoft.com/office/drawing/2014/main" xmlns="" id="{5F560AE8-CE74-4557-BE27-FD14F14A6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9695" name="Rectangle 53">
              <a:extLst>
                <a:ext uri="{FF2B5EF4-FFF2-40B4-BE49-F238E27FC236}">
                  <a16:creationId xmlns:a16="http://schemas.microsoft.com/office/drawing/2014/main" xmlns="" id="{E8F15F85-FFFF-4A29-BC89-2690B11D8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69648" name="组合 58419">
            <a:extLst>
              <a:ext uri="{FF2B5EF4-FFF2-40B4-BE49-F238E27FC236}">
                <a16:creationId xmlns:a16="http://schemas.microsoft.com/office/drawing/2014/main" xmlns="" id="{252E5898-48CE-44AD-9EA4-16F940B4FE36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627688"/>
            <a:ext cx="457200" cy="609600"/>
            <a:chOff x="0" y="0"/>
            <a:chExt cx="288" cy="384"/>
          </a:xfrm>
        </p:grpSpPr>
        <p:sp>
          <p:nvSpPr>
            <p:cNvPr id="69689" name="Text Box 55">
              <a:extLst>
                <a:ext uri="{FF2B5EF4-FFF2-40B4-BE49-F238E27FC236}">
                  <a16:creationId xmlns:a16="http://schemas.microsoft.com/office/drawing/2014/main" xmlns="" id="{498A9C15-AABA-4CB5-9401-08F2A178D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j=2</a:t>
              </a:r>
            </a:p>
          </p:txBody>
        </p:sp>
        <p:sp>
          <p:nvSpPr>
            <p:cNvPr id="69690" name="Line 56">
              <a:extLst>
                <a:ext uri="{FF2B5EF4-FFF2-40B4-BE49-F238E27FC236}">
                  <a16:creationId xmlns:a16="http://schemas.microsoft.com/office/drawing/2014/main" xmlns="" id="{93B41B28-42C2-4608-B301-E3D778407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Line 57">
            <a:extLst>
              <a:ext uri="{FF2B5EF4-FFF2-40B4-BE49-F238E27FC236}">
                <a16:creationId xmlns:a16="http://schemas.microsoft.com/office/drawing/2014/main" xmlns="" id="{5D8033A0-EF8B-400F-980A-4591C2F0B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789363"/>
            <a:ext cx="9144000" cy="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0" name="Line 58">
            <a:extLst>
              <a:ext uri="{FF2B5EF4-FFF2-40B4-BE49-F238E27FC236}">
                <a16:creationId xmlns:a16="http://schemas.microsoft.com/office/drawing/2014/main" xmlns="" id="{4E6033B9-C913-4CED-B320-253455DA6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229225"/>
            <a:ext cx="9144000" cy="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60">
            <a:extLst>
              <a:ext uri="{FF2B5EF4-FFF2-40B4-BE49-F238E27FC236}">
                <a16:creationId xmlns:a16="http://schemas.microsoft.com/office/drawing/2014/main" xmlns="" id="{24CE26E8-12C2-4398-A9DC-DED8B3AD9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11438"/>
            <a:ext cx="327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Tahoma" panose="020B0604030504040204" pitchFamily="34" charset="0"/>
              </a:rPr>
              <a:t>第一趟，i: 始于1，停于3</a:t>
            </a:r>
          </a:p>
          <a:p>
            <a:pPr eaLnBrk="1" hangingPunct="1">
              <a:spcBef>
                <a:spcPct val="2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Tahoma" panose="020B0604030504040204" pitchFamily="34" charset="0"/>
              </a:rPr>
              <a:t>              </a:t>
            </a:r>
            <a:r>
              <a:rPr lang="zh-CN" alt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j: 始于1</a:t>
            </a:r>
            <a:r>
              <a:rPr lang="zh-CN" altLang="en-US" sz="2000" dirty="0">
                <a:latin typeface="Tahoma" panose="020B0604030504040204" pitchFamily="34" charset="0"/>
              </a:rPr>
              <a:t>，停于3</a:t>
            </a:r>
          </a:p>
        </p:txBody>
      </p:sp>
      <p:sp>
        <p:nvSpPr>
          <p:cNvPr id="69652" name="Text Box 61">
            <a:extLst>
              <a:ext uri="{FF2B5EF4-FFF2-40B4-BE49-F238E27FC236}">
                <a16:creationId xmlns:a16="http://schemas.microsoft.com/office/drawing/2014/main" xmlns="" id="{052DA2BC-4228-463F-AE96-64EE1C632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4149725"/>
            <a:ext cx="33480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Tahoma" panose="020B0604030504040204" pitchFamily="34" charset="0"/>
              </a:rPr>
              <a:t>第二趟，i: 始于3，停于7</a:t>
            </a:r>
          </a:p>
          <a:p>
            <a:pPr eaLnBrk="1" hangingPunct="1">
              <a:spcBef>
                <a:spcPct val="2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Tahoma" panose="020B0604030504040204" pitchFamily="34" charset="0"/>
              </a:rPr>
              <a:t>              </a:t>
            </a:r>
            <a:r>
              <a:rPr lang="zh-CN" alt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j: 始于1</a:t>
            </a:r>
            <a:r>
              <a:rPr lang="zh-CN" altLang="en-US" sz="2000" dirty="0">
                <a:latin typeface="Tahoma" panose="020B0604030504040204" pitchFamily="34" charset="0"/>
              </a:rPr>
              <a:t>，停于5</a:t>
            </a:r>
          </a:p>
        </p:txBody>
      </p:sp>
      <p:sp>
        <p:nvSpPr>
          <p:cNvPr id="69653" name="Text Box 61">
            <a:extLst>
              <a:ext uri="{FF2B5EF4-FFF2-40B4-BE49-F238E27FC236}">
                <a16:creationId xmlns:a16="http://schemas.microsoft.com/office/drawing/2014/main" xmlns="" id="{D2D824A0-E18A-4C1D-A99E-B957AF890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702300"/>
            <a:ext cx="334803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Tahoma" panose="020B0604030504040204" pitchFamily="34" charset="0"/>
              </a:rPr>
              <a:t>第三趟，i: 始于7，停于11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Tahoma" panose="020B0604030504040204" pitchFamily="34" charset="0"/>
              </a:rPr>
              <a:t>              </a:t>
            </a:r>
            <a:r>
              <a:rPr lang="zh-CN" alt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j: 始于2</a:t>
            </a:r>
            <a:r>
              <a:rPr lang="zh-CN" altLang="en-US" sz="2000" dirty="0">
                <a:latin typeface="Tahoma" panose="020B0604030504040204" pitchFamily="34" charset="0"/>
              </a:rPr>
              <a:t>，停于6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Tahoma" panose="020B0604030504040204" pitchFamily="34" charset="0"/>
              </a:rPr>
              <a:t>匹配成功</a:t>
            </a:r>
          </a:p>
        </p:txBody>
      </p:sp>
      <p:grpSp>
        <p:nvGrpSpPr>
          <p:cNvPr id="69654" name="组合 58427">
            <a:extLst>
              <a:ext uri="{FF2B5EF4-FFF2-40B4-BE49-F238E27FC236}">
                <a16:creationId xmlns:a16="http://schemas.microsoft.com/office/drawing/2014/main" xmlns="" id="{667893A6-A90F-4667-96E9-492C8A06506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090613"/>
            <a:ext cx="601663" cy="609600"/>
            <a:chOff x="0" y="0"/>
            <a:chExt cx="288" cy="384"/>
          </a:xfrm>
        </p:grpSpPr>
        <p:sp>
          <p:nvSpPr>
            <p:cNvPr id="69687" name="Line 46">
              <a:extLst>
                <a:ext uri="{FF2B5EF4-FFF2-40B4-BE49-F238E27FC236}">
                  <a16:creationId xmlns:a16="http://schemas.microsoft.com/office/drawing/2014/main" xmlns="" id="{766F9E96-8F32-4AD8-9F3F-4EF927812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8" name="Text Box 47">
              <a:extLst>
                <a:ext uri="{FF2B5EF4-FFF2-40B4-BE49-F238E27FC236}">
                  <a16:creationId xmlns:a16="http://schemas.microsoft.com/office/drawing/2014/main" xmlns="" id="{856760F1-70D1-4730-B161-DCDBBBC95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i=11</a:t>
              </a:r>
            </a:p>
          </p:txBody>
        </p:sp>
      </p:grpSp>
      <p:graphicFrame>
        <p:nvGraphicFramePr>
          <p:cNvPr id="58431" name="表格 58430">
            <a:extLst>
              <a:ext uri="{FF2B5EF4-FFF2-40B4-BE49-F238E27FC236}">
                <a16:creationId xmlns:a16="http://schemas.microsoft.com/office/drawing/2014/main" xmlns="" id="{69FB4F6F-E74B-44FC-A2AA-E624F1E0A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204394"/>
              </p:ext>
            </p:extLst>
          </p:nvPr>
        </p:nvGraphicFramePr>
        <p:xfrm>
          <a:off x="6300788" y="549275"/>
          <a:ext cx="2794000" cy="1128714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084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/>
                        <a:t>序号</a:t>
                      </a:r>
                    </a:p>
                  </a:txBody>
                  <a:tcPr marT="19043" marB="1904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1</a:t>
                      </a:r>
                    </a:p>
                  </a:txBody>
                  <a:tcPr marT="19043" marB="1904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2</a:t>
                      </a:r>
                    </a:p>
                  </a:txBody>
                  <a:tcPr marT="19043" marB="19043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3</a:t>
                      </a:r>
                    </a:p>
                  </a:txBody>
                  <a:tcPr marT="19043" marB="19043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4</a:t>
                      </a:r>
                    </a:p>
                  </a:txBody>
                  <a:tcPr marT="19043" marB="19043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5</a:t>
                      </a:r>
                    </a:p>
                  </a:txBody>
                  <a:tcPr marT="19043" marB="1904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36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/>
                        <a:t>模式串</a:t>
                      </a:r>
                    </a:p>
                  </a:txBody>
                  <a:tcPr marT="19043" marB="1904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43" marB="1904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T="19043" marB="19043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T="19043" marB="19043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43" marB="19043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T="19043" marB="1904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5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marR="0" lvl="0" indent="0" algn="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2200" b="0" dirty="0"/>
                        <a:t>next[j]</a:t>
                      </a:r>
                      <a:endParaRPr lang="zh-CN" altLang="en-US" sz="2200" b="0" dirty="0"/>
                    </a:p>
                  </a:txBody>
                  <a:tcPr marT="19043" marB="1904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43" marB="1904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43" marB="190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43" marB="190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43" marB="190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43" marB="1904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8456" name="组合 58455">
            <a:extLst>
              <a:ext uri="{FF2B5EF4-FFF2-40B4-BE49-F238E27FC236}">
                <a16:creationId xmlns:a16="http://schemas.microsoft.com/office/drawing/2014/main" xmlns="" id="{FA7FC19E-ABAB-4F2A-8F8E-7222B0FB7A57}"/>
              </a:ext>
            </a:extLst>
          </p:cNvPr>
          <p:cNvGrpSpPr>
            <a:grpSpLocks/>
          </p:cNvGrpSpPr>
          <p:nvPr/>
        </p:nvGrpSpPr>
        <p:grpSpPr bwMode="auto">
          <a:xfrm>
            <a:off x="7402513" y="1274763"/>
            <a:ext cx="1692275" cy="425450"/>
            <a:chOff x="0" y="0"/>
            <a:chExt cx="1066" cy="268"/>
          </a:xfrm>
        </p:grpSpPr>
        <p:sp>
          <p:nvSpPr>
            <p:cNvPr id="69682" name="Rectangle 68">
              <a:extLst>
                <a:ext uri="{FF2B5EF4-FFF2-40B4-BE49-F238E27FC236}">
                  <a16:creationId xmlns:a16="http://schemas.microsoft.com/office/drawing/2014/main" xmlns="" id="{20179668-497F-4614-BFB9-D2894F4BD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0"/>
              <a:ext cx="21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9683" name="Rectangle 69">
              <a:extLst>
                <a:ext uri="{FF2B5EF4-FFF2-40B4-BE49-F238E27FC236}">
                  <a16:creationId xmlns:a16="http://schemas.microsoft.com/office/drawing/2014/main" xmlns="" id="{FB154F47-63A5-4514-8332-81B1FE4AB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0"/>
              <a:ext cx="21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9684" name="Rectangle 70">
              <a:extLst>
                <a:ext uri="{FF2B5EF4-FFF2-40B4-BE49-F238E27FC236}">
                  <a16:creationId xmlns:a16="http://schemas.microsoft.com/office/drawing/2014/main" xmlns="" id="{793CBAA9-CDE9-4299-B78E-3664847B7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0"/>
              <a:ext cx="21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9685" name="Rectangle 71">
              <a:extLst>
                <a:ext uri="{FF2B5EF4-FFF2-40B4-BE49-F238E27FC236}">
                  <a16:creationId xmlns:a16="http://schemas.microsoft.com/office/drawing/2014/main" xmlns="" id="{2A166182-E5EC-40FE-A1C5-BA756F99C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" y="0"/>
              <a:ext cx="21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9686" name="Rectangle 72">
              <a:extLst>
                <a:ext uri="{FF2B5EF4-FFF2-40B4-BE49-F238E27FC236}">
                  <a16:creationId xmlns:a16="http://schemas.microsoft.com/office/drawing/2014/main" xmlns="" id="{35F9E1F6-5F36-441D-AEBF-11E141353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73" name="AutoShape 37">
            <a:extLst>
              <a:ext uri="{FF2B5EF4-FFF2-40B4-BE49-F238E27FC236}">
                <a16:creationId xmlns:a16="http://schemas.microsoft.com/office/drawing/2014/main" xmlns="" id="{D1568CBA-158B-4A2C-BBD1-C55843A14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538" y="0"/>
            <a:ext cx="905934" cy="764704"/>
          </a:xfrm>
          <a:prstGeom prst="wedgeEllipseCallout">
            <a:avLst>
              <a:gd name="adj1" fmla="val 39777"/>
              <a:gd name="adj2" fmla="val 119892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0800" rIns="0" bIns="1080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 dirty="0">
                <a:latin typeface="Tahoma" panose="020B0604030504040204" pitchFamily="34" charset="0"/>
              </a:rPr>
              <a:t>预计算</a:t>
            </a:r>
            <a:endParaRPr lang="en-US" altLang="zh-CN" sz="2000" b="0" dirty="0">
              <a:latin typeface="Tahoma" panose="020B0604030504040204" pitchFamily="34" charset="0"/>
            </a:endParaRPr>
          </a:p>
        </p:txBody>
      </p:sp>
      <p:sp>
        <p:nvSpPr>
          <p:cNvPr id="74" name="Text Box 61">
            <a:extLst>
              <a:ext uri="{FF2B5EF4-FFF2-40B4-BE49-F238E27FC236}">
                <a16:creationId xmlns:a16="http://schemas.microsoft.com/office/drawing/2014/main" xmlns="" id="{D2D824A0-E18A-4C1D-A99E-B957AF890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517232"/>
            <a:ext cx="3348037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ts val="600"/>
              </a:spcAft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Tahoma" panose="020B0604030504040204" pitchFamily="34" charset="0"/>
              </a:rPr>
              <a:t>与朴素的模式匹配进行比较</a:t>
            </a:r>
            <a:endParaRPr lang="en-US" altLang="zh-CN" sz="2000" dirty="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10000"/>
              </a:spcBef>
              <a:spcAft>
                <a:spcPts val="600"/>
              </a:spcAft>
              <a:buSzTx/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  <a:latin typeface="Tahoma" panose="020B0604030504040204" pitchFamily="34" charset="0"/>
              </a:rPr>
              <a:t>过程（</a:t>
            </a:r>
            <a:r>
              <a:rPr lang="en-US" altLang="zh-CN" sz="2000" dirty="0">
                <a:solidFill>
                  <a:schemeClr val="accent2"/>
                </a:solidFill>
                <a:latin typeface="Tahoma" panose="020B0604030504040204" pitchFamily="34" charset="0"/>
              </a:rPr>
              <a:t>i</a:t>
            </a:r>
            <a:r>
              <a:rPr lang="zh-CN" altLang="en-US" sz="2000" dirty="0">
                <a:solidFill>
                  <a:schemeClr val="accent2"/>
                </a:solidFill>
                <a:latin typeface="Tahoma" panose="020B0604030504040204" pitchFamily="34" charset="0"/>
              </a:rPr>
              <a:t>和</a:t>
            </a:r>
            <a:r>
              <a:rPr lang="en-US" altLang="zh-CN" sz="2000" dirty="0">
                <a:solidFill>
                  <a:schemeClr val="accent2"/>
                </a:solidFill>
                <a:latin typeface="Tahoma" panose="020B0604030504040204" pitchFamily="34" charset="0"/>
              </a:rPr>
              <a:t>j</a:t>
            </a:r>
            <a:r>
              <a:rPr lang="zh-CN" altLang="en-US" sz="2000" dirty="0">
                <a:solidFill>
                  <a:schemeClr val="accent2"/>
                </a:solidFill>
                <a:latin typeface="Tahoma" panose="020B0604030504040204" pitchFamily="34" charset="0"/>
              </a:rPr>
              <a:t>的移动）</a:t>
            </a:r>
            <a:endParaRPr lang="en-US" altLang="zh-CN" sz="2000" dirty="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10000"/>
              </a:spcBef>
              <a:spcAft>
                <a:spcPts val="600"/>
              </a:spcAft>
              <a:buSzTx/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  <a:latin typeface="Tahoma" panose="020B0604030504040204" pitchFamily="34" charset="0"/>
              </a:rPr>
              <a:t>效率（比较了几个子串）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DF893B47-8C2D-411D-98A1-2B3B12414B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另一个例子：</a:t>
            </a:r>
            <a:r>
              <a:rPr lang="en-US" altLang="zh-CN" sz="2800"/>
              <a:t>KMP</a:t>
            </a:r>
            <a:r>
              <a:rPr lang="zh-CN" altLang="en-US" sz="2800"/>
              <a:t>模式匹配</a:t>
            </a:r>
          </a:p>
        </p:txBody>
      </p:sp>
      <p:grpSp>
        <p:nvGrpSpPr>
          <p:cNvPr id="70659" name="组合 59394">
            <a:extLst>
              <a:ext uri="{FF2B5EF4-FFF2-40B4-BE49-F238E27FC236}">
                <a16:creationId xmlns:a16="http://schemas.microsoft.com/office/drawing/2014/main" xmlns="" id="{26D214CE-1C38-417A-B690-E89B42BC8A11}"/>
              </a:ext>
            </a:extLst>
          </p:cNvPr>
          <p:cNvGrpSpPr>
            <a:grpSpLocks/>
          </p:cNvGrpSpPr>
          <p:nvPr/>
        </p:nvGrpSpPr>
        <p:grpSpPr bwMode="auto">
          <a:xfrm>
            <a:off x="1754188" y="1517650"/>
            <a:ext cx="3962400" cy="304800"/>
            <a:chOff x="0" y="0"/>
            <a:chExt cx="2496" cy="192"/>
          </a:xfrm>
        </p:grpSpPr>
        <p:sp>
          <p:nvSpPr>
            <p:cNvPr id="70761" name="Rectangle 4">
              <a:extLst>
                <a:ext uri="{FF2B5EF4-FFF2-40B4-BE49-F238E27FC236}">
                  <a16:creationId xmlns:a16="http://schemas.microsoft.com/office/drawing/2014/main" xmlns="" id="{8063D456-C45F-4AD3-80CF-396B674EF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62" name="Rectangle 5">
              <a:extLst>
                <a:ext uri="{FF2B5EF4-FFF2-40B4-BE49-F238E27FC236}">
                  <a16:creationId xmlns:a16="http://schemas.microsoft.com/office/drawing/2014/main" xmlns="" id="{047E378F-2114-4246-B54B-C39DFF843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0763" name="Rectangle 6">
              <a:extLst>
                <a:ext uri="{FF2B5EF4-FFF2-40B4-BE49-F238E27FC236}">
                  <a16:creationId xmlns:a16="http://schemas.microsoft.com/office/drawing/2014/main" xmlns="" id="{43716539-501B-4EC0-8703-DAA46632F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64" name="Rectangle 7">
              <a:extLst>
                <a:ext uri="{FF2B5EF4-FFF2-40B4-BE49-F238E27FC236}">
                  <a16:creationId xmlns:a16="http://schemas.microsoft.com/office/drawing/2014/main" xmlns="" id="{CF0D0C7A-4D0A-433E-B317-7759D9F15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0765" name="Rectangle 8">
              <a:extLst>
                <a:ext uri="{FF2B5EF4-FFF2-40B4-BE49-F238E27FC236}">
                  <a16:creationId xmlns:a16="http://schemas.microsoft.com/office/drawing/2014/main" xmlns="" id="{DE377F91-3E56-4975-8E25-7C839E6DC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66" name="Rectangle 9">
              <a:extLst>
                <a:ext uri="{FF2B5EF4-FFF2-40B4-BE49-F238E27FC236}">
                  <a16:creationId xmlns:a16="http://schemas.microsoft.com/office/drawing/2014/main" xmlns="" id="{F5F018B5-0EAE-4E0E-970A-EC9F0D11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rgbClr val="577FFF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67" name="Rectangle 10">
              <a:extLst>
                <a:ext uri="{FF2B5EF4-FFF2-40B4-BE49-F238E27FC236}">
                  <a16:creationId xmlns:a16="http://schemas.microsoft.com/office/drawing/2014/main" xmlns="" id="{4CCA4AD3-144F-4C54-87DC-A9A28528E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rgbClr val="577FFF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0768" name="Rectangle 11">
              <a:extLst>
                <a:ext uri="{FF2B5EF4-FFF2-40B4-BE49-F238E27FC236}">
                  <a16:creationId xmlns:a16="http://schemas.microsoft.com/office/drawing/2014/main" xmlns="" id="{208724E9-A2D5-4CE9-8A4D-8C3806DB9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rgbClr val="577FFF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69" name="Rectangle 12">
              <a:extLst>
                <a:ext uri="{FF2B5EF4-FFF2-40B4-BE49-F238E27FC236}">
                  <a16:creationId xmlns:a16="http://schemas.microsoft.com/office/drawing/2014/main" xmlns="" id="{BE70916F-312F-4AF7-93DF-2BA317BA0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rgbClr val="577FFF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0770" name="Rectangle 13">
              <a:extLst>
                <a:ext uri="{FF2B5EF4-FFF2-40B4-BE49-F238E27FC236}">
                  <a16:creationId xmlns:a16="http://schemas.microsoft.com/office/drawing/2014/main" xmlns="" id="{CD2E1CE5-2B00-41AD-88AD-CDF96806E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rgbClr val="577FFF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70771" name="Rectangle 14">
              <a:extLst>
                <a:ext uri="{FF2B5EF4-FFF2-40B4-BE49-F238E27FC236}">
                  <a16:creationId xmlns:a16="http://schemas.microsoft.com/office/drawing/2014/main" xmlns="" id="{04AC5081-DDE2-43A6-BB15-61AD7D4F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0772" name="Rectangle 15">
              <a:extLst>
                <a:ext uri="{FF2B5EF4-FFF2-40B4-BE49-F238E27FC236}">
                  <a16:creationId xmlns:a16="http://schemas.microsoft.com/office/drawing/2014/main" xmlns="" id="{64D88BB6-0E1F-45DB-8153-B1736AB01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73" name="Rectangle 16">
              <a:extLst>
                <a:ext uri="{FF2B5EF4-FFF2-40B4-BE49-F238E27FC236}">
                  <a16:creationId xmlns:a16="http://schemas.microsoft.com/office/drawing/2014/main" xmlns="" id="{05A4F41F-0DA3-4DE1-B6D7-06228AE77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70660" name="组合 59408">
            <a:extLst>
              <a:ext uri="{FF2B5EF4-FFF2-40B4-BE49-F238E27FC236}">
                <a16:creationId xmlns:a16="http://schemas.microsoft.com/office/drawing/2014/main" xmlns="" id="{3B5750A9-1A4F-43BC-A7AC-53CB496C4751}"/>
              </a:ext>
            </a:extLst>
          </p:cNvPr>
          <p:cNvGrpSpPr>
            <a:grpSpLocks/>
          </p:cNvGrpSpPr>
          <p:nvPr/>
        </p:nvGrpSpPr>
        <p:grpSpPr bwMode="auto">
          <a:xfrm>
            <a:off x="1754188" y="2260600"/>
            <a:ext cx="1524000" cy="304800"/>
            <a:chOff x="0" y="0"/>
            <a:chExt cx="960" cy="192"/>
          </a:xfrm>
        </p:grpSpPr>
        <p:sp>
          <p:nvSpPr>
            <p:cNvPr id="70756" name="Rectangle 18">
              <a:extLst>
                <a:ext uri="{FF2B5EF4-FFF2-40B4-BE49-F238E27FC236}">
                  <a16:creationId xmlns:a16="http://schemas.microsoft.com/office/drawing/2014/main" xmlns="" id="{5321297C-00B4-4EC6-AF08-6F0ACEB05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57" name="Rectangle 19">
              <a:extLst>
                <a:ext uri="{FF2B5EF4-FFF2-40B4-BE49-F238E27FC236}">
                  <a16:creationId xmlns:a16="http://schemas.microsoft.com/office/drawing/2014/main" xmlns="" id="{C382CDD8-0C2C-42DC-A604-AD226DB5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0758" name="Rectangle 20">
              <a:extLst>
                <a:ext uri="{FF2B5EF4-FFF2-40B4-BE49-F238E27FC236}">
                  <a16:creationId xmlns:a16="http://schemas.microsoft.com/office/drawing/2014/main" xmlns="" id="{5C926D0F-FD0C-488E-A40F-BEC94CAC9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59" name="Rectangle 21">
              <a:extLst>
                <a:ext uri="{FF2B5EF4-FFF2-40B4-BE49-F238E27FC236}">
                  <a16:creationId xmlns:a16="http://schemas.microsoft.com/office/drawing/2014/main" xmlns="" id="{3A2BF2E6-89D7-4B8C-AB18-6082FCB1E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0760" name="Rectangle 22">
              <a:extLst>
                <a:ext uri="{FF2B5EF4-FFF2-40B4-BE49-F238E27FC236}">
                  <a16:creationId xmlns:a16="http://schemas.microsoft.com/office/drawing/2014/main" xmlns="" id="{D1503B00-160A-4F4D-A5FD-683740987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70661" name="Text Box 23">
            <a:extLst>
              <a:ext uri="{FF2B5EF4-FFF2-40B4-BE49-F238E27FC236}">
                <a16:creationId xmlns:a16="http://schemas.microsoft.com/office/drawing/2014/main" xmlns="" id="{EE30321A-AE11-4CBD-9B3E-911CF78C6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1441450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主串：</a:t>
            </a:r>
          </a:p>
        </p:txBody>
      </p:sp>
      <p:sp>
        <p:nvSpPr>
          <p:cNvPr id="70662" name="Text Box 24">
            <a:extLst>
              <a:ext uri="{FF2B5EF4-FFF2-40B4-BE49-F238E27FC236}">
                <a16:creationId xmlns:a16="http://schemas.microsoft.com/office/drawing/2014/main" xmlns="" id="{8B62531D-82A7-47B2-BE73-4295F437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133600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模式：</a:t>
            </a:r>
          </a:p>
        </p:txBody>
      </p:sp>
      <p:grpSp>
        <p:nvGrpSpPr>
          <p:cNvPr id="70663" name="组合 59416">
            <a:extLst>
              <a:ext uri="{FF2B5EF4-FFF2-40B4-BE49-F238E27FC236}">
                <a16:creationId xmlns:a16="http://schemas.microsoft.com/office/drawing/2014/main" xmlns="" id="{4550E69C-05C5-4B21-899C-D2D9278094CB}"/>
              </a:ext>
            </a:extLst>
          </p:cNvPr>
          <p:cNvGrpSpPr>
            <a:grpSpLocks/>
          </p:cNvGrpSpPr>
          <p:nvPr/>
        </p:nvGrpSpPr>
        <p:grpSpPr bwMode="auto">
          <a:xfrm>
            <a:off x="2944813" y="2565400"/>
            <a:ext cx="457200" cy="488950"/>
            <a:chOff x="0" y="0"/>
            <a:chExt cx="288" cy="385"/>
          </a:xfrm>
        </p:grpSpPr>
        <p:sp>
          <p:nvSpPr>
            <p:cNvPr id="70754" name="Text Box 26">
              <a:extLst>
                <a:ext uri="{FF2B5EF4-FFF2-40B4-BE49-F238E27FC236}">
                  <a16:creationId xmlns:a16="http://schemas.microsoft.com/office/drawing/2014/main" xmlns="" id="{743FD25E-A17F-4056-862A-D3FBB3E51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j=5</a:t>
              </a:r>
            </a:p>
          </p:txBody>
        </p:sp>
        <p:sp>
          <p:nvSpPr>
            <p:cNvPr id="70755" name="Line 27">
              <a:extLst>
                <a:ext uri="{FF2B5EF4-FFF2-40B4-BE49-F238E27FC236}">
                  <a16:creationId xmlns:a16="http://schemas.microsoft.com/office/drawing/2014/main" xmlns="" id="{1CA1A314-5342-4DFC-B882-34966E8A9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64" name="Line 28">
            <a:extLst>
              <a:ext uri="{FF2B5EF4-FFF2-40B4-BE49-F238E27FC236}">
                <a16:creationId xmlns:a16="http://schemas.microsoft.com/office/drawing/2014/main" xmlns="" id="{4BC1ED89-26AD-4A27-90B9-AE655D37A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1822450"/>
            <a:ext cx="0" cy="434975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5" name="Line 29">
            <a:extLst>
              <a:ext uri="{FF2B5EF4-FFF2-40B4-BE49-F238E27FC236}">
                <a16:creationId xmlns:a16="http://schemas.microsoft.com/office/drawing/2014/main" xmlns="" id="{EF757D0D-078C-4B0F-BDC3-170A50F05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1822450"/>
            <a:ext cx="15875" cy="434975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0666" name="组合 59421">
            <a:extLst>
              <a:ext uri="{FF2B5EF4-FFF2-40B4-BE49-F238E27FC236}">
                <a16:creationId xmlns:a16="http://schemas.microsoft.com/office/drawing/2014/main" xmlns="" id="{C8EC0CC0-583E-42A0-82FA-57524C2D8B5C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908050"/>
            <a:ext cx="457200" cy="609600"/>
            <a:chOff x="0" y="0"/>
            <a:chExt cx="288" cy="384"/>
          </a:xfrm>
        </p:grpSpPr>
        <p:sp>
          <p:nvSpPr>
            <p:cNvPr id="70752" name="Line 32">
              <a:extLst>
                <a:ext uri="{FF2B5EF4-FFF2-40B4-BE49-F238E27FC236}">
                  <a16:creationId xmlns:a16="http://schemas.microsoft.com/office/drawing/2014/main" xmlns="" id="{F0E24216-042B-4133-A352-3E833A01C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3" name="Text Box 33">
              <a:extLst>
                <a:ext uri="{FF2B5EF4-FFF2-40B4-BE49-F238E27FC236}">
                  <a16:creationId xmlns:a16="http://schemas.microsoft.com/office/drawing/2014/main" xmlns="" id="{E80614A2-C2A5-4C3D-B200-14561C0B7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669900"/>
                  </a:solidFill>
                  <a:latin typeface="Times New Roman" panose="02020603050405020304" pitchFamily="18" charset="0"/>
                </a:rPr>
                <a:t>i=5</a:t>
              </a:r>
            </a:p>
          </p:txBody>
        </p:sp>
      </p:grpSp>
      <p:grpSp>
        <p:nvGrpSpPr>
          <p:cNvPr id="59425" name="组合 59424">
            <a:extLst>
              <a:ext uri="{FF2B5EF4-FFF2-40B4-BE49-F238E27FC236}">
                <a16:creationId xmlns:a16="http://schemas.microsoft.com/office/drawing/2014/main" xmlns="" id="{37DD5E37-61BA-4F46-BF24-2F52A42D36C4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3213100"/>
            <a:ext cx="1524000" cy="304800"/>
            <a:chOff x="0" y="0"/>
            <a:chExt cx="960" cy="192"/>
          </a:xfrm>
        </p:grpSpPr>
        <p:sp>
          <p:nvSpPr>
            <p:cNvPr id="70747" name="Rectangle 37">
              <a:extLst>
                <a:ext uri="{FF2B5EF4-FFF2-40B4-BE49-F238E27FC236}">
                  <a16:creationId xmlns:a16="http://schemas.microsoft.com/office/drawing/2014/main" xmlns="" id="{787862D8-0C90-4A8E-9A18-68D4E3A57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48" name="Rectangle 38">
              <a:extLst>
                <a:ext uri="{FF2B5EF4-FFF2-40B4-BE49-F238E27FC236}">
                  <a16:creationId xmlns:a16="http://schemas.microsoft.com/office/drawing/2014/main" xmlns="" id="{78810057-CA1E-4174-B035-7D9C458F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0749" name="Rectangle 39">
              <a:extLst>
                <a:ext uri="{FF2B5EF4-FFF2-40B4-BE49-F238E27FC236}">
                  <a16:creationId xmlns:a16="http://schemas.microsoft.com/office/drawing/2014/main" xmlns="" id="{7499FA3D-E463-4E3E-BDC2-3367E128A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50" name="Rectangle 40">
              <a:extLst>
                <a:ext uri="{FF2B5EF4-FFF2-40B4-BE49-F238E27FC236}">
                  <a16:creationId xmlns:a16="http://schemas.microsoft.com/office/drawing/2014/main" xmlns="" id="{AE54D65F-65E7-4003-8B6C-A80CB90D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0751" name="Rectangle 41">
              <a:extLst>
                <a:ext uri="{FF2B5EF4-FFF2-40B4-BE49-F238E27FC236}">
                  <a16:creationId xmlns:a16="http://schemas.microsoft.com/office/drawing/2014/main" xmlns="" id="{314FE169-DC1A-41AE-8247-E3CCD6C65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59431" name="Line 57">
            <a:extLst>
              <a:ext uri="{FF2B5EF4-FFF2-40B4-BE49-F238E27FC236}">
                <a16:creationId xmlns:a16="http://schemas.microsoft.com/office/drawing/2014/main" xmlns="" id="{60FADFF1-3EA9-444B-960F-7D76BFC2A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-25400" y="3141663"/>
            <a:ext cx="9132888" cy="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2" name="Line 58">
            <a:extLst>
              <a:ext uri="{FF2B5EF4-FFF2-40B4-BE49-F238E27FC236}">
                <a16:creationId xmlns:a16="http://schemas.microsoft.com/office/drawing/2014/main" xmlns="" id="{494F23D2-DC04-4B5E-9A4E-18A3C1CED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138613"/>
            <a:ext cx="9144000" cy="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33" name="组合 59432">
            <a:extLst>
              <a:ext uri="{FF2B5EF4-FFF2-40B4-BE49-F238E27FC236}">
                <a16:creationId xmlns:a16="http://schemas.microsoft.com/office/drawing/2014/main" xmlns="" id="{DF9E4CC0-AEB8-4E85-BAFA-F9559609EDEC}"/>
              </a:ext>
            </a:extLst>
          </p:cNvPr>
          <p:cNvGrpSpPr>
            <a:grpSpLocks/>
          </p:cNvGrpSpPr>
          <p:nvPr/>
        </p:nvGrpSpPr>
        <p:grpSpPr bwMode="auto">
          <a:xfrm>
            <a:off x="3251200" y="3579813"/>
            <a:ext cx="457200" cy="425450"/>
            <a:chOff x="0" y="0"/>
            <a:chExt cx="288" cy="454"/>
          </a:xfrm>
        </p:grpSpPr>
        <p:sp>
          <p:nvSpPr>
            <p:cNvPr id="70745" name="Text Box 55">
              <a:extLst>
                <a:ext uri="{FF2B5EF4-FFF2-40B4-BE49-F238E27FC236}">
                  <a16:creationId xmlns:a16="http://schemas.microsoft.com/office/drawing/2014/main" xmlns="" id="{2CBB4832-7D1F-46C9-A635-BB8DDD405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3"/>
              <a:ext cx="28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j=4</a:t>
              </a:r>
            </a:p>
          </p:txBody>
        </p:sp>
        <p:sp>
          <p:nvSpPr>
            <p:cNvPr id="70746" name="Line 56">
              <a:extLst>
                <a:ext uri="{FF2B5EF4-FFF2-40B4-BE49-F238E27FC236}">
                  <a16:creationId xmlns:a16="http://schemas.microsoft.com/office/drawing/2014/main" xmlns="" id="{59A75A80-7076-44E1-9EED-69ABD6ABE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71" name="Text Box 60">
            <a:extLst>
              <a:ext uri="{FF2B5EF4-FFF2-40B4-BE49-F238E27FC236}">
                <a16:creationId xmlns:a16="http://schemas.microsoft.com/office/drawing/2014/main" xmlns="" id="{67453D03-6C38-4871-AE38-27E9A869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312988"/>
            <a:ext cx="2484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Tahoma" panose="020B0604030504040204" pitchFamily="34" charset="0"/>
              </a:rPr>
              <a:t>第一趟：i=1,j=1开始，i=5,j=5时失败</a:t>
            </a:r>
          </a:p>
        </p:txBody>
      </p:sp>
      <p:sp>
        <p:nvSpPr>
          <p:cNvPr id="59437" name="Text Box 60">
            <a:extLst>
              <a:ext uri="{FF2B5EF4-FFF2-40B4-BE49-F238E27FC236}">
                <a16:creationId xmlns:a16="http://schemas.microsoft.com/office/drawing/2014/main" xmlns="" id="{17B31808-238A-4AF1-B0E5-D6A59D08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284538"/>
            <a:ext cx="2484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Tahoma" panose="020B0604030504040204" pitchFamily="34" charset="0"/>
              </a:rPr>
              <a:t>第二趟：i=5,j=3开始，i=6,j=4时失败</a:t>
            </a:r>
          </a:p>
        </p:txBody>
      </p:sp>
      <p:sp>
        <p:nvSpPr>
          <p:cNvPr id="59438" name="Line 58">
            <a:extLst>
              <a:ext uri="{FF2B5EF4-FFF2-40B4-BE49-F238E27FC236}">
                <a16:creationId xmlns:a16="http://schemas.microsoft.com/office/drawing/2014/main" xmlns="" id="{99E566CA-BBC8-4959-B51F-A98DDDDA2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-25400" y="5075238"/>
            <a:ext cx="9132888" cy="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39" name="组合 59438">
            <a:extLst>
              <a:ext uri="{FF2B5EF4-FFF2-40B4-BE49-F238E27FC236}">
                <a16:creationId xmlns:a16="http://schemas.microsoft.com/office/drawing/2014/main" xmlns="" id="{A7C917A1-8349-4FDF-BE1E-1508E2DA65E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41913"/>
            <a:ext cx="1524000" cy="304800"/>
            <a:chOff x="0" y="0"/>
            <a:chExt cx="960" cy="192"/>
          </a:xfrm>
        </p:grpSpPr>
        <p:sp>
          <p:nvSpPr>
            <p:cNvPr id="70740" name="Rectangle 37">
              <a:extLst>
                <a:ext uri="{FF2B5EF4-FFF2-40B4-BE49-F238E27FC236}">
                  <a16:creationId xmlns:a16="http://schemas.microsoft.com/office/drawing/2014/main" xmlns="" id="{F233F544-2D37-4E5D-9F1D-C3E207A13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41" name="Rectangle 38">
              <a:extLst>
                <a:ext uri="{FF2B5EF4-FFF2-40B4-BE49-F238E27FC236}">
                  <a16:creationId xmlns:a16="http://schemas.microsoft.com/office/drawing/2014/main" xmlns="" id="{13C4D7D5-371D-45A1-99ED-4A48C4259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0742" name="Rectangle 39">
              <a:extLst>
                <a:ext uri="{FF2B5EF4-FFF2-40B4-BE49-F238E27FC236}">
                  <a16:creationId xmlns:a16="http://schemas.microsoft.com/office/drawing/2014/main" xmlns="" id="{15B2DC73-8D36-467F-9B42-34892823D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43" name="Rectangle 40">
              <a:extLst>
                <a:ext uri="{FF2B5EF4-FFF2-40B4-BE49-F238E27FC236}">
                  <a16:creationId xmlns:a16="http://schemas.microsoft.com/office/drawing/2014/main" xmlns="" id="{1BE2414D-1BDE-4C10-B622-7D215FE4F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0744" name="Rectangle 41">
              <a:extLst>
                <a:ext uri="{FF2B5EF4-FFF2-40B4-BE49-F238E27FC236}">
                  <a16:creationId xmlns:a16="http://schemas.microsoft.com/office/drawing/2014/main" xmlns="" id="{265AF66F-CC9C-47AD-B5D2-762C37FA4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59445" name="组合 59444">
            <a:extLst>
              <a:ext uri="{FF2B5EF4-FFF2-40B4-BE49-F238E27FC236}">
                <a16:creationId xmlns:a16="http://schemas.microsoft.com/office/drawing/2014/main" xmlns="" id="{9652776C-A9E6-4DF8-9599-AC40D87D8E81}"/>
              </a:ext>
            </a:extLst>
          </p:cNvPr>
          <p:cNvGrpSpPr>
            <a:grpSpLocks/>
          </p:cNvGrpSpPr>
          <p:nvPr/>
        </p:nvGrpSpPr>
        <p:grpSpPr bwMode="auto">
          <a:xfrm>
            <a:off x="3322638" y="5464175"/>
            <a:ext cx="457200" cy="485775"/>
            <a:chOff x="0" y="0"/>
            <a:chExt cx="288" cy="518"/>
          </a:xfrm>
        </p:grpSpPr>
        <p:sp>
          <p:nvSpPr>
            <p:cNvPr id="70738" name="Text Box 55">
              <a:extLst>
                <a:ext uri="{FF2B5EF4-FFF2-40B4-BE49-F238E27FC236}">
                  <a16:creationId xmlns:a16="http://schemas.microsoft.com/office/drawing/2014/main" xmlns="" id="{B299BCA8-7698-4065-8363-99283E3A4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3"/>
              <a:ext cx="28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j=1</a:t>
              </a:r>
            </a:p>
          </p:txBody>
        </p:sp>
        <p:sp>
          <p:nvSpPr>
            <p:cNvPr id="70739" name="Line 56">
              <a:extLst>
                <a:ext uri="{FF2B5EF4-FFF2-40B4-BE49-F238E27FC236}">
                  <a16:creationId xmlns:a16="http://schemas.microsoft.com/office/drawing/2014/main" xmlns="" id="{EEEB5EFB-D278-49D7-9611-4420F0FD9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76" name="Line 29">
            <a:extLst>
              <a:ext uri="{FF2B5EF4-FFF2-40B4-BE49-F238E27FC236}">
                <a16:creationId xmlns:a16="http://schemas.microsoft.com/office/drawing/2014/main" xmlns="" id="{86C04459-FF38-43DE-82FF-9CE04EFDB4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1425" y="1841500"/>
            <a:ext cx="15875" cy="434975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7" name="Line 29">
            <a:extLst>
              <a:ext uri="{FF2B5EF4-FFF2-40B4-BE49-F238E27FC236}">
                <a16:creationId xmlns:a16="http://schemas.microsoft.com/office/drawing/2014/main" xmlns="" id="{B6BE52BF-1F52-40FE-86BA-BAC86C7A68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4475" y="1830388"/>
            <a:ext cx="15875" cy="434975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50" name="组合 59449">
            <a:extLst>
              <a:ext uri="{FF2B5EF4-FFF2-40B4-BE49-F238E27FC236}">
                <a16:creationId xmlns:a16="http://schemas.microsoft.com/office/drawing/2014/main" xmlns="" id="{D791E21E-6096-4014-B450-9535AD45831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095375"/>
            <a:ext cx="457200" cy="504825"/>
            <a:chOff x="0" y="0"/>
            <a:chExt cx="288" cy="384"/>
          </a:xfrm>
        </p:grpSpPr>
        <p:sp>
          <p:nvSpPr>
            <p:cNvPr id="70736" name="Line 32">
              <a:extLst>
                <a:ext uri="{FF2B5EF4-FFF2-40B4-BE49-F238E27FC236}">
                  <a16:creationId xmlns:a16="http://schemas.microsoft.com/office/drawing/2014/main" xmlns="" id="{C4CF2DC4-7880-471B-BBDA-CD7596CCB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37" name="Text Box 33">
              <a:extLst>
                <a:ext uri="{FF2B5EF4-FFF2-40B4-BE49-F238E27FC236}">
                  <a16:creationId xmlns:a16="http://schemas.microsoft.com/office/drawing/2014/main" xmlns="" id="{08692AFC-7C52-4AAD-B379-CB0B7E2A1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669900"/>
                  </a:solidFill>
                  <a:latin typeface="Times New Roman" panose="02020603050405020304" pitchFamily="18" charset="0"/>
                </a:rPr>
                <a:t>i=6</a:t>
              </a:r>
            </a:p>
          </p:txBody>
        </p:sp>
      </p:grpSp>
      <p:grpSp>
        <p:nvGrpSpPr>
          <p:cNvPr id="59453" name="组合 59452">
            <a:extLst>
              <a:ext uri="{FF2B5EF4-FFF2-40B4-BE49-F238E27FC236}">
                <a16:creationId xmlns:a16="http://schemas.microsoft.com/office/drawing/2014/main" xmlns="" id="{1F022553-EB26-41AC-83A3-A44E718D6D3C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3573463"/>
            <a:ext cx="457200" cy="425450"/>
            <a:chOff x="0" y="0"/>
            <a:chExt cx="288" cy="454"/>
          </a:xfrm>
        </p:grpSpPr>
        <p:sp>
          <p:nvSpPr>
            <p:cNvPr id="70734" name="Text Box 55">
              <a:extLst>
                <a:ext uri="{FF2B5EF4-FFF2-40B4-BE49-F238E27FC236}">
                  <a16:creationId xmlns:a16="http://schemas.microsoft.com/office/drawing/2014/main" xmlns="" id="{1E401643-9207-43F7-A122-56E00E734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3"/>
              <a:ext cx="28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j=3</a:t>
              </a:r>
            </a:p>
          </p:txBody>
        </p:sp>
        <p:sp>
          <p:nvSpPr>
            <p:cNvPr id="70735" name="Line 56">
              <a:extLst>
                <a:ext uri="{FF2B5EF4-FFF2-40B4-BE49-F238E27FC236}">
                  <a16:creationId xmlns:a16="http://schemas.microsoft.com/office/drawing/2014/main" xmlns="" id="{067A36DB-B928-4789-AA9A-52421AA00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56" name="组合 59455">
            <a:extLst>
              <a:ext uri="{FF2B5EF4-FFF2-40B4-BE49-F238E27FC236}">
                <a16:creationId xmlns:a16="http://schemas.microsoft.com/office/drawing/2014/main" xmlns="" id="{4E2B74E5-DA77-4AAF-B02B-97A466DEED14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4203700"/>
            <a:ext cx="1524000" cy="304800"/>
            <a:chOff x="0" y="0"/>
            <a:chExt cx="960" cy="192"/>
          </a:xfrm>
        </p:grpSpPr>
        <p:sp>
          <p:nvSpPr>
            <p:cNvPr id="70729" name="Rectangle 37">
              <a:extLst>
                <a:ext uri="{FF2B5EF4-FFF2-40B4-BE49-F238E27FC236}">
                  <a16:creationId xmlns:a16="http://schemas.microsoft.com/office/drawing/2014/main" xmlns="" id="{3937E9E9-3D58-4B2B-9B36-49D2B322C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30" name="Rectangle 38">
              <a:extLst>
                <a:ext uri="{FF2B5EF4-FFF2-40B4-BE49-F238E27FC236}">
                  <a16:creationId xmlns:a16="http://schemas.microsoft.com/office/drawing/2014/main" xmlns="" id="{D35301A3-5FF6-4419-98C6-2F8789BB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0731" name="Rectangle 39">
              <a:extLst>
                <a:ext uri="{FF2B5EF4-FFF2-40B4-BE49-F238E27FC236}">
                  <a16:creationId xmlns:a16="http://schemas.microsoft.com/office/drawing/2014/main" xmlns="" id="{B6997458-04E9-4CAD-8496-C3C1DC37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0732" name="Rectangle 40">
              <a:extLst>
                <a:ext uri="{FF2B5EF4-FFF2-40B4-BE49-F238E27FC236}">
                  <a16:creationId xmlns:a16="http://schemas.microsoft.com/office/drawing/2014/main" xmlns="" id="{89361F69-2328-40E1-B7FD-03D363705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0733" name="Rectangle 41">
              <a:extLst>
                <a:ext uri="{FF2B5EF4-FFF2-40B4-BE49-F238E27FC236}">
                  <a16:creationId xmlns:a16="http://schemas.microsoft.com/office/drawing/2014/main" xmlns="" id="{1B9E2C3C-D164-438E-B24A-4A8EED51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59462" name="组合 59461">
            <a:extLst>
              <a:ext uri="{FF2B5EF4-FFF2-40B4-BE49-F238E27FC236}">
                <a16:creationId xmlns:a16="http://schemas.microsoft.com/office/drawing/2014/main" xmlns="" id="{001C7443-6308-4C78-84B7-C47BF9E44B2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516438"/>
            <a:ext cx="457200" cy="425450"/>
            <a:chOff x="0" y="0"/>
            <a:chExt cx="288" cy="454"/>
          </a:xfrm>
        </p:grpSpPr>
        <p:sp>
          <p:nvSpPr>
            <p:cNvPr id="70727" name="Text Box 55">
              <a:extLst>
                <a:ext uri="{FF2B5EF4-FFF2-40B4-BE49-F238E27FC236}">
                  <a16:creationId xmlns:a16="http://schemas.microsoft.com/office/drawing/2014/main" xmlns="" id="{D1C3BF67-127B-407A-84CA-4DD4B2993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3"/>
              <a:ext cx="28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j=2</a:t>
              </a:r>
            </a:p>
          </p:txBody>
        </p:sp>
        <p:sp>
          <p:nvSpPr>
            <p:cNvPr id="70728" name="Line 56">
              <a:extLst>
                <a:ext uri="{FF2B5EF4-FFF2-40B4-BE49-F238E27FC236}">
                  <a16:creationId xmlns:a16="http://schemas.microsoft.com/office/drawing/2014/main" xmlns="" id="{BF8FC01A-D9A9-4EDB-8D61-37A6F2A88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65" name="Text Box 60">
            <a:extLst>
              <a:ext uri="{FF2B5EF4-FFF2-40B4-BE49-F238E27FC236}">
                <a16:creationId xmlns:a16="http://schemas.microsoft.com/office/drawing/2014/main" xmlns="" id="{B18E7280-E9B5-4A87-B859-F51130AFA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221163"/>
            <a:ext cx="2484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Tahoma" panose="020B0604030504040204" pitchFamily="34" charset="0"/>
              </a:rPr>
              <a:t>第三趟：i=6,j=2开始，i=6,j=2时失败</a:t>
            </a:r>
          </a:p>
        </p:txBody>
      </p:sp>
      <p:sp>
        <p:nvSpPr>
          <p:cNvPr id="59466" name="Text Box 60">
            <a:extLst>
              <a:ext uri="{FF2B5EF4-FFF2-40B4-BE49-F238E27FC236}">
                <a16:creationId xmlns:a16="http://schemas.microsoft.com/office/drawing/2014/main" xmlns="" id="{82F8CD56-024A-452E-8394-E6254AED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229225"/>
            <a:ext cx="3132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Tahoma" panose="020B0604030504040204" pitchFamily="34" charset="0"/>
              </a:rPr>
              <a:t>第四趟：i=6,j=1开始，i=11,j=6时</a:t>
            </a:r>
            <a:r>
              <a:rPr lang="zh-CN" altLang="en-US" sz="2000">
                <a:solidFill>
                  <a:schemeClr val="accent2"/>
                </a:solidFill>
                <a:latin typeface="Tahoma" panose="020B0604030504040204" pitchFamily="34" charset="0"/>
              </a:rPr>
              <a:t>匹配成功</a:t>
            </a:r>
          </a:p>
        </p:txBody>
      </p:sp>
      <p:grpSp>
        <p:nvGrpSpPr>
          <p:cNvPr id="59467" name="组合 59466">
            <a:extLst>
              <a:ext uri="{FF2B5EF4-FFF2-40B4-BE49-F238E27FC236}">
                <a16:creationId xmlns:a16="http://schemas.microsoft.com/office/drawing/2014/main" xmlns="" id="{7B9846E6-9DB2-418A-BD8A-9B7EB876FA7F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5464175"/>
            <a:ext cx="457200" cy="485775"/>
            <a:chOff x="0" y="0"/>
            <a:chExt cx="288" cy="518"/>
          </a:xfrm>
        </p:grpSpPr>
        <p:sp>
          <p:nvSpPr>
            <p:cNvPr id="70725" name="Text Box 55">
              <a:extLst>
                <a:ext uri="{FF2B5EF4-FFF2-40B4-BE49-F238E27FC236}">
                  <a16:creationId xmlns:a16="http://schemas.microsoft.com/office/drawing/2014/main" xmlns="" id="{15008272-20D0-4A3A-B369-A60888580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3"/>
              <a:ext cx="28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j=6</a:t>
              </a:r>
            </a:p>
          </p:txBody>
        </p:sp>
        <p:sp>
          <p:nvSpPr>
            <p:cNvPr id="70726" name="Line 56">
              <a:extLst>
                <a:ext uri="{FF2B5EF4-FFF2-40B4-BE49-F238E27FC236}">
                  <a16:creationId xmlns:a16="http://schemas.microsoft.com/office/drawing/2014/main" xmlns="" id="{302187E5-260C-4A25-8425-353E48CE5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70" name="组合 59469">
            <a:extLst>
              <a:ext uri="{FF2B5EF4-FFF2-40B4-BE49-F238E27FC236}">
                <a16:creationId xmlns:a16="http://schemas.microsoft.com/office/drawing/2014/main" xmlns="" id="{688AA71A-980B-4658-AD69-99CEF7F6463A}"/>
              </a:ext>
            </a:extLst>
          </p:cNvPr>
          <p:cNvGrpSpPr>
            <a:grpSpLocks/>
          </p:cNvGrpSpPr>
          <p:nvPr/>
        </p:nvGrpSpPr>
        <p:grpSpPr bwMode="auto">
          <a:xfrm>
            <a:off x="4762500" y="981075"/>
            <a:ext cx="457200" cy="504825"/>
            <a:chOff x="0" y="0"/>
            <a:chExt cx="288" cy="384"/>
          </a:xfrm>
        </p:grpSpPr>
        <p:sp>
          <p:nvSpPr>
            <p:cNvPr id="70723" name="Line 32">
              <a:extLst>
                <a:ext uri="{FF2B5EF4-FFF2-40B4-BE49-F238E27FC236}">
                  <a16:creationId xmlns:a16="http://schemas.microsoft.com/office/drawing/2014/main" xmlns="" id="{2E379181-D614-46F1-B319-21CFBCD9C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24" name="Text Box 33">
              <a:extLst>
                <a:ext uri="{FF2B5EF4-FFF2-40B4-BE49-F238E27FC236}">
                  <a16:creationId xmlns:a16="http://schemas.microsoft.com/office/drawing/2014/main" xmlns="" id="{B64894DA-C63A-4AA3-AF1C-9981EF7B7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669900"/>
                  </a:solidFill>
                  <a:latin typeface="Times New Roman" panose="02020603050405020304" pitchFamily="18" charset="0"/>
                </a:rPr>
                <a:t>i=11</a:t>
              </a:r>
            </a:p>
          </p:txBody>
        </p:sp>
      </p:grpSp>
      <p:grpSp>
        <p:nvGrpSpPr>
          <p:cNvPr id="59473" name="组合 59472">
            <a:extLst>
              <a:ext uri="{FF2B5EF4-FFF2-40B4-BE49-F238E27FC236}">
                <a16:creationId xmlns:a16="http://schemas.microsoft.com/office/drawing/2014/main" xmlns="" id="{078876FD-1320-468B-923D-79943602443D}"/>
              </a:ext>
            </a:extLst>
          </p:cNvPr>
          <p:cNvGrpSpPr>
            <a:grpSpLocks/>
          </p:cNvGrpSpPr>
          <p:nvPr/>
        </p:nvGrpSpPr>
        <p:grpSpPr bwMode="auto">
          <a:xfrm>
            <a:off x="3322638" y="5446713"/>
            <a:ext cx="457200" cy="485775"/>
            <a:chOff x="0" y="0"/>
            <a:chExt cx="288" cy="518"/>
          </a:xfrm>
        </p:grpSpPr>
        <p:sp>
          <p:nvSpPr>
            <p:cNvPr id="70721" name="Text Box 55">
              <a:extLst>
                <a:ext uri="{FF2B5EF4-FFF2-40B4-BE49-F238E27FC236}">
                  <a16:creationId xmlns:a16="http://schemas.microsoft.com/office/drawing/2014/main" xmlns="" id="{E6847537-C26B-47FE-AFAB-480DC69F8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3"/>
              <a:ext cx="28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j=1</a:t>
              </a:r>
            </a:p>
          </p:txBody>
        </p:sp>
        <p:sp>
          <p:nvSpPr>
            <p:cNvPr id="70722" name="Line 56">
              <a:extLst>
                <a:ext uri="{FF2B5EF4-FFF2-40B4-BE49-F238E27FC236}">
                  <a16:creationId xmlns:a16="http://schemas.microsoft.com/office/drawing/2014/main" xmlns="" id="{F4C4F56E-B400-4DEA-A9AE-B46780BED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76" name="组合 59475">
            <a:extLst>
              <a:ext uri="{FF2B5EF4-FFF2-40B4-BE49-F238E27FC236}">
                <a16:creationId xmlns:a16="http://schemas.microsoft.com/office/drawing/2014/main" xmlns="" id="{7FEB15E5-0533-4D8B-A0BD-D03746D96556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3579813"/>
            <a:ext cx="457200" cy="425450"/>
            <a:chOff x="0" y="0"/>
            <a:chExt cx="288" cy="454"/>
          </a:xfrm>
        </p:grpSpPr>
        <p:sp>
          <p:nvSpPr>
            <p:cNvPr id="70719" name="Text Box 55">
              <a:extLst>
                <a:ext uri="{FF2B5EF4-FFF2-40B4-BE49-F238E27FC236}">
                  <a16:creationId xmlns:a16="http://schemas.microsoft.com/office/drawing/2014/main" xmlns="" id="{4F2DC115-64CD-4864-90DD-539CDEE3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3"/>
              <a:ext cx="28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j=3</a:t>
              </a:r>
            </a:p>
          </p:txBody>
        </p:sp>
        <p:sp>
          <p:nvSpPr>
            <p:cNvPr id="70720" name="Line 56">
              <a:extLst>
                <a:ext uri="{FF2B5EF4-FFF2-40B4-BE49-F238E27FC236}">
                  <a16:creationId xmlns:a16="http://schemas.microsoft.com/office/drawing/2014/main" xmlns="" id="{026E7EC8-4177-48BE-87BC-B72C0CD557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9479" name="表格 59478">
            <a:extLst>
              <a:ext uri="{FF2B5EF4-FFF2-40B4-BE49-F238E27FC236}">
                <a16:creationId xmlns:a16="http://schemas.microsoft.com/office/drawing/2014/main" xmlns="" id="{DDA77214-82B5-4B03-9900-76B62C3B4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728052"/>
              </p:ext>
            </p:extLst>
          </p:nvPr>
        </p:nvGraphicFramePr>
        <p:xfrm>
          <a:off x="6026150" y="498475"/>
          <a:ext cx="2794000" cy="1069977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20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/>
                        <a:t>序号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1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2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3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4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5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7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/>
                        <a:t>模式串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8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marR="0" lvl="0" indent="0" algn="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2200" b="0" dirty="0"/>
                        <a:t>next[j]</a:t>
                      </a:r>
                      <a:endParaRPr lang="zh-CN" altLang="en-US" sz="2200" b="0" dirty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0713" name="Rectangle 68">
            <a:extLst>
              <a:ext uri="{FF2B5EF4-FFF2-40B4-BE49-F238E27FC236}">
                <a16:creationId xmlns:a16="http://schemas.microsoft.com/office/drawing/2014/main" xmlns="" id="{93E65D15-BCD6-4E44-8788-D66510803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1203325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714" name="Rectangle 69">
            <a:extLst>
              <a:ext uri="{FF2B5EF4-FFF2-40B4-BE49-F238E27FC236}">
                <a16:creationId xmlns:a16="http://schemas.microsoft.com/office/drawing/2014/main" xmlns="" id="{4274FBA7-D6FD-441B-BB9D-3F9CDA1F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1203325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715" name="Rectangle 70">
            <a:extLst>
              <a:ext uri="{FF2B5EF4-FFF2-40B4-BE49-F238E27FC236}">
                <a16:creationId xmlns:a16="http://schemas.microsoft.com/office/drawing/2014/main" xmlns="" id="{A39EF676-9867-4E35-8516-0FC9F8E3C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150" y="1203325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716" name="Rectangle 71">
            <a:extLst>
              <a:ext uri="{FF2B5EF4-FFF2-40B4-BE49-F238E27FC236}">
                <a16:creationId xmlns:a16="http://schemas.microsoft.com/office/drawing/2014/main" xmlns="" id="{E0C02E0F-7F64-4314-83B9-46D59A736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1203325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717" name="Rectangle 72">
            <a:extLst>
              <a:ext uri="{FF2B5EF4-FFF2-40B4-BE49-F238E27FC236}">
                <a16:creationId xmlns:a16="http://schemas.microsoft.com/office/drawing/2014/main" xmlns="" id="{C871FB17-A329-44B0-A5E4-7E3655660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1203325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AB4B74D-026E-446F-986E-75E8289DF1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67</a:t>
            </a:fld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7" grpId="0"/>
      <p:bldP spid="59465" grpId="0"/>
      <p:bldP spid="5946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83CECA57-6ED3-4F68-BEC9-E6EBCF7AC9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2A4D0020-E839-468B-9598-72A03BC6A0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500" dirty="0"/>
              <a:t>KMP</a:t>
            </a:r>
            <a:r>
              <a:rPr lang="zh-CN" altLang="en-US" sz="2500" dirty="0">
                <a:latin typeface="宋体" panose="02010600030101010101" pitchFamily="2" charset="-122"/>
              </a:rPr>
              <a:t>算法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Index</a:t>
            </a:r>
            <a:r>
              <a:rPr lang="en-US" altLang="zh-CN" sz="2400" dirty="0">
                <a:solidFill>
                  <a:schemeClr val="hlink"/>
                </a:solidFill>
              </a:rPr>
              <a:t>            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SString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S,SString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P,int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返回模式串</a:t>
            </a:r>
            <a:r>
              <a:rPr lang="en-US" altLang="zh-CN" sz="2400" dirty="0"/>
              <a:t>P</a:t>
            </a:r>
            <a:r>
              <a:rPr lang="zh-CN" altLang="en-US" sz="2400" dirty="0"/>
              <a:t>在主串</a:t>
            </a:r>
            <a:r>
              <a:rPr lang="en-US" altLang="zh-CN" sz="2400" dirty="0"/>
              <a:t>S</a:t>
            </a:r>
            <a:r>
              <a:rPr lang="zh-CN" altLang="en-US" sz="2400" dirty="0"/>
              <a:t>中从第</a:t>
            </a:r>
            <a:r>
              <a:rPr lang="en-US" altLang="zh-CN" sz="2400" dirty="0" err="1"/>
              <a:t>pos</a:t>
            </a:r>
            <a:r>
              <a:rPr lang="zh-CN" altLang="en-US" sz="2400" dirty="0"/>
              <a:t>个字符开始的位置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要求</a:t>
            </a:r>
            <a:r>
              <a:rPr lang="en-US" altLang="zh-CN" sz="2400" dirty="0"/>
              <a:t>P</a:t>
            </a:r>
            <a:r>
              <a:rPr lang="zh-CN" altLang="en-US" sz="2400" dirty="0"/>
              <a:t>非空，</a:t>
            </a:r>
            <a:r>
              <a:rPr lang="en-US" altLang="zh-CN" sz="2400" dirty="0"/>
              <a:t>1≤pos ≤</a:t>
            </a:r>
            <a:r>
              <a:rPr lang="en-US" altLang="zh-CN" sz="2400" dirty="0" err="1"/>
              <a:t>Strlength</a:t>
            </a:r>
            <a:r>
              <a:rPr lang="en-US" altLang="zh-CN" sz="2400" dirty="0"/>
              <a:t>(S)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i=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;  j=1;  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while(i&lt;=</a:t>
            </a:r>
            <a:r>
              <a:rPr lang="en-US" altLang="zh-CN" sz="2400" dirty="0" err="1"/>
              <a:t>Strlength</a:t>
            </a:r>
            <a:r>
              <a:rPr lang="en-US" altLang="zh-CN" sz="2400" dirty="0"/>
              <a:t>(S) &amp;&amp; j&lt;=</a:t>
            </a:r>
            <a:r>
              <a:rPr lang="en-US" altLang="zh-CN" sz="2400" dirty="0" err="1"/>
              <a:t>Strlength</a:t>
            </a:r>
            <a:r>
              <a:rPr lang="en-US" altLang="zh-CN" sz="2400" dirty="0"/>
              <a:t>(P)) {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if (         S[i]==P[j]        ) {++i; ++j;}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else { i = i-j+2;  j = 1; } 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if (j&gt; </a:t>
            </a:r>
            <a:r>
              <a:rPr lang="en-US" altLang="zh-CN" sz="2400" dirty="0" err="1"/>
              <a:t>Strlength</a:t>
            </a:r>
            <a:r>
              <a:rPr lang="en-US" altLang="zh-CN" sz="2400" dirty="0"/>
              <a:t>(P))  return  (i-</a:t>
            </a:r>
            <a:r>
              <a:rPr lang="en-US" altLang="zh-CN" sz="2400" dirty="0" err="1"/>
              <a:t>Strlength</a:t>
            </a:r>
            <a:r>
              <a:rPr lang="en-US" altLang="zh-CN" sz="2400" dirty="0"/>
              <a:t>(P));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return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 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xmlns="" id="{CCFFC74C-2B05-4FC7-80EF-42AA9F208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1341438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_KMP</a:t>
            </a: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xmlns="" id="{76A832DE-6229-42D3-849D-597026F2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3835400"/>
            <a:ext cx="2473325" cy="4572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j</a:t>
            </a:r>
            <a:r>
              <a:rPr lang="zh-CN" altLang="en-US" b="0"/>
              <a:t>==</a:t>
            </a:r>
            <a:r>
              <a:rPr lang="zh-CN" altLang="en-US" b="0">
                <a:latin typeface="Times New Roman" panose="02020603050405020304" pitchFamily="18" charset="0"/>
              </a:rPr>
              <a:t>0 || S[i]==P[j]</a:t>
            </a:r>
          </a:p>
        </p:txBody>
      </p:sp>
      <p:sp>
        <p:nvSpPr>
          <p:cNvPr id="68614" name="Rectangle 5">
            <a:extLst>
              <a:ext uri="{FF2B5EF4-FFF2-40B4-BE49-F238E27FC236}">
                <a16:creationId xmlns:a16="http://schemas.microsoft.com/office/drawing/2014/main" xmlns="" id="{1E5F0A1A-D026-4E3B-8F1C-D56CFF4E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4340225"/>
            <a:ext cx="2015530" cy="4572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b="0" dirty="0"/>
              <a:t>j = next[j];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8615" name="表格 68614">
            <a:extLst>
              <a:ext uri="{FF2B5EF4-FFF2-40B4-BE49-F238E27FC236}">
                <a16:creationId xmlns:a16="http://schemas.microsoft.com/office/drawing/2014/main" xmlns="" id="{E5D1CF3D-709D-4D1B-9067-BE3F08642D25}"/>
              </a:ext>
            </a:extLst>
          </p:cNvPr>
          <p:cNvGraphicFramePr/>
          <p:nvPr/>
        </p:nvGraphicFramePr>
        <p:xfrm>
          <a:off x="6315075" y="427038"/>
          <a:ext cx="2794000" cy="1073150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79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/>
                        <a:t>序号</a:t>
                      </a:r>
                      <a:r>
                        <a:rPr lang="en-US" altLang="zh-CN" sz="2000" dirty="0"/>
                        <a:t>j</a:t>
                      </a:r>
                      <a:endParaRPr lang="zh-CN" altLang="en-US" sz="2000" dirty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1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2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3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4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5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67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/>
                        <a:t>模式串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68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 dirty="0"/>
                        <a:t> next[j]</a:t>
                      </a:r>
                      <a:endParaRPr lang="zh-CN" altLang="en-US" sz="2200" b="0" dirty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1712" name="Rectangle 68">
            <a:extLst>
              <a:ext uri="{FF2B5EF4-FFF2-40B4-BE49-F238E27FC236}">
                <a16:creationId xmlns:a16="http://schemas.microsoft.com/office/drawing/2014/main" xmlns="" id="{931B52A8-E74C-4E0A-A5C8-A11DBF937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8" y="1131888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13" name="Rectangle 69">
            <a:extLst>
              <a:ext uri="{FF2B5EF4-FFF2-40B4-BE49-F238E27FC236}">
                <a16:creationId xmlns:a16="http://schemas.microsoft.com/office/drawing/2014/main" xmlns="" id="{2369971B-5E03-4208-B381-E8AB9327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1131888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714" name="Rectangle 70">
            <a:extLst>
              <a:ext uri="{FF2B5EF4-FFF2-40B4-BE49-F238E27FC236}">
                <a16:creationId xmlns:a16="http://schemas.microsoft.com/office/drawing/2014/main" xmlns="" id="{297B3819-7F0F-415B-8CC9-1FA04951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1131888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715" name="Rectangle 71">
            <a:extLst>
              <a:ext uri="{FF2B5EF4-FFF2-40B4-BE49-F238E27FC236}">
                <a16:creationId xmlns:a16="http://schemas.microsoft.com/office/drawing/2014/main" xmlns="" id="{15DE775C-7BFE-4769-AFE2-057FBA8BE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1131888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716" name="Rectangle 72">
            <a:extLst>
              <a:ext uri="{FF2B5EF4-FFF2-40B4-BE49-F238E27FC236}">
                <a16:creationId xmlns:a16="http://schemas.microsoft.com/office/drawing/2014/main" xmlns="" id="{08F37036-35D7-49FF-AD67-04213AD6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1131888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42F794F3-F63E-4B45-ABBA-FD3B752DC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997200"/>
            <a:ext cx="2808288" cy="365125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hlink"/>
                </a:solidFill>
              </a:rPr>
              <a:t>Get_next</a:t>
            </a:r>
            <a:r>
              <a:rPr lang="zh-CN" altLang="en-US" sz="1800"/>
              <a:t>(P, next);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8B428224-4EED-4E21-A3B6-8BF782B54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68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13" grpId="0" bldLvl="0" animBg="1"/>
      <p:bldP spid="68614" grpId="0" bldLvl="0" animBg="1"/>
      <p:bldP spid="2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775C7CCD-2912-4084-9E0F-9EC99A6770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5DFB8B5E-B29A-424F-AB77-B1CFD3D1E2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52513"/>
            <a:ext cx="8626475" cy="2971800"/>
          </a:xfrm>
        </p:spPr>
        <p:txBody>
          <a:bodyPr/>
          <a:lstStyle/>
          <a:p>
            <a:pPr marL="669925" indent="-387350" eaLnBrk="1" hangingPunct="1">
              <a:buSzPct val="85000"/>
            </a:pPr>
            <a:r>
              <a:rPr lang="en-US" altLang="zh-CN" sz="2800"/>
              <a:t>KMP</a:t>
            </a:r>
            <a:r>
              <a:rPr lang="zh-CN" altLang="en-US" sz="2800"/>
              <a:t>算法显然可以提高匹配速度</a:t>
            </a:r>
          </a:p>
          <a:p>
            <a:pPr marL="669925" indent="-387350" eaLnBrk="1" hangingPunct="1">
              <a:buSzPct val="85000"/>
            </a:pPr>
            <a:r>
              <a:rPr lang="zh-CN" altLang="en-US" sz="2800"/>
              <a:t>当主串中的第</a:t>
            </a:r>
            <a:r>
              <a:rPr lang="en-US" altLang="zh-CN" sz="2800"/>
              <a:t>i</a:t>
            </a:r>
            <a:r>
              <a:rPr lang="zh-CN" altLang="en-US" sz="2800"/>
              <a:t>个字符与模式串中的第</a:t>
            </a:r>
            <a:r>
              <a:rPr lang="en-US" altLang="zh-CN" sz="2800">
                <a:solidFill>
                  <a:schemeClr val="bg1"/>
                </a:solidFill>
              </a:rPr>
              <a:t>j</a:t>
            </a:r>
            <a:r>
              <a:rPr lang="zh-CN" altLang="en-US" sz="2800"/>
              <a:t>个不相等时，主串的字符下标</a:t>
            </a:r>
            <a:r>
              <a:rPr lang="en-US" altLang="zh-CN" sz="2800"/>
              <a:t>i</a:t>
            </a:r>
            <a:r>
              <a:rPr lang="zh-CN" altLang="en-US" sz="2800"/>
              <a:t>不回退，而是令模式串的第</a:t>
            </a:r>
            <a:r>
              <a:rPr lang="en-US" altLang="zh-CN" sz="2800">
                <a:solidFill>
                  <a:schemeClr val="bg1"/>
                </a:solidFill>
              </a:rPr>
              <a:t>k</a:t>
            </a:r>
            <a:r>
              <a:rPr lang="zh-CN" altLang="en-US" sz="2800"/>
              <a:t>个字符与主串的第</a:t>
            </a:r>
            <a:r>
              <a:rPr lang="en-US" altLang="zh-CN" sz="2800"/>
              <a:t>i</a:t>
            </a:r>
            <a:r>
              <a:rPr lang="zh-CN" altLang="en-US" sz="2800"/>
              <a:t>个字符比较，继续匹配过程，那么</a:t>
            </a:r>
            <a:r>
              <a:rPr lang="en-US" altLang="zh-CN" sz="2800">
                <a:solidFill>
                  <a:schemeClr val="accent2"/>
                </a:solidFill>
              </a:rPr>
              <a:t>k</a:t>
            </a:r>
            <a:r>
              <a:rPr lang="zh-CN" altLang="en-US" sz="2800">
                <a:solidFill>
                  <a:schemeClr val="accent2"/>
                </a:solidFill>
              </a:rPr>
              <a:t>的值（</a:t>
            </a:r>
            <a:r>
              <a:rPr lang="zh-CN" altLang="en-US" sz="2800">
                <a:solidFill>
                  <a:schemeClr val="bg1"/>
                </a:solidFill>
              </a:rPr>
              <a:t>表示为</a:t>
            </a:r>
            <a:r>
              <a:rPr lang="en-US" altLang="zh-CN" sz="2800">
                <a:solidFill>
                  <a:schemeClr val="bg1"/>
                </a:solidFill>
              </a:rPr>
              <a:t>next[j]</a:t>
            </a:r>
            <a:r>
              <a:rPr lang="zh-CN" altLang="en-US" sz="2800">
                <a:solidFill>
                  <a:schemeClr val="accent2"/>
                </a:solidFill>
              </a:rPr>
              <a:t>）如何确定？</a:t>
            </a:r>
          </a:p>
          <a:p>
            <a:pPr marL="669925" indent="-387350" eaLnBrk="1" hangingPunct="1">
              <a:buFont typeface="Wingdings" panose="05000000000000000000" pitchFamily="2" charset="2"/>
              <a:buNone/>
            </a:pPr>
            <a:r>
              <a:rPr lang="zh-CN" altLang="en-US" sz="1800">
                <a:ea typeface="楷体_GB2312" pitchFamily="1" charset="-122"/>
              </a:rPr>
              <a:t> </a:t>
            </a:r>
          </a:p>
        </p:txBody>
      </p:sp>
      <p:graphicFrame>
        <p:nvGraphicFramePr>
          <p:cNvPr id="60420" name="表格 60419">
            <a:extLst>
              <a:ext uri="{FF2B5EF4-FFF2-40B4-BE49-F238E27FC236}">
                <a16:creationId xmlns:a16="http://schemas.microsoft.com/office/drawing/2014/main" xmlns="" id="{9AB14894-BC4D-477E-A3A9-65FEC3D83186}"/>
              </a:ext>
            </a:extLst>
          </p:cNvPr>
          <p:cNvGraphicFramePr/>
          <p:nvPr/>
        </p:nvGraphicFramePr>
        <p:xfrm>
          <a:off x="1331913" y="3644900"/>
          <a:ext cx="2794000" cy="1069977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20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/>
                        <a:t>序号</a:t>
                      </a:r>
                      <a:r>
                        <a:rPr lang="en-US" altLang="zh-CN" sz="2000"/>
                        <a:t>j</a:t>
                      </a:r>
                      <a:endParaRPr lang="zh-CN" altLang="en-US" sz="200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1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2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3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4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5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7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/>
                        <a:t>模式串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8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     k</a:t>
                      </a:r>
                      <a:endParaRPr lang="zh-CN" altLang="en-US" sz="2200" b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2733" name="Rectangle 68">
            <a:extLst>
              <a:ext uri="{FF2B5EF4-FFF2-40B4-BE49-F238E27FC236}">
                <a16:creationId xmlns:a16="http://schemas.microsoft.com/office/drawing/2014/main" xmlns="" id="{1887FED7-A9B4-438E-8CDF-F7344F31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4349750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34" name="Rectangle 69">
            <a:extLst>
              <a:ext uri="{FF2B5EF4-FFF2-40B4-BE49-F238E27FC236}">
                <a16:creationId xmlns:a16="http://schemas.microsoft.com/office/drawing/2014/main" xmlns="" id="{8EC23903-6F55-473C-B94A-E9F8D3A26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349750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35" name="Rectangle 70">
            <a:extLst>
              <a:ext uri="{FF2B5EF4-FFF2-40B4-BE49-F238E27FC236}">
                <a16:creationId xmlns:a16="http://schemas.microsoft.com/office/drawing/2014/main" xmlns="" id="{5E62EA02-A6D4-42AD-8167-E003E2434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349750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36" name="Rectangle 71">
            <a:extLst>
              <a:ext uri="{FF2B5EF4-FFF2-40B4-BE49-F238E27FC236}">
                <a16:creationId xmlns:a16="http://schemas.microsoft.com/office/drawing/2014/main" xmlns="" id="{E441B4CD-C3E1-4809-B299-C66D4DC0F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349750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37" name="Rectangle 72">
            <a:extLst>
              <a:ext uri="{FF2B5EF4-FFF2-40B4-BE49-F238E27FC236}">
                <a16:creationId xmlns:a16="http://schemas.microsoft.com/office/drawing/2014/main" xmlns="" id="{A4A398C6-EA18-40E8-BCFD-F0B2F1E2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4349750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2" name="表格 60449">
            <a:extLst>
              <a:ext uri="{FF2B5EF4-FFF2-40B4-BE49-F238E27FC236}">
                <a16:creationId xmlns:a16="http://schemas.microsoft.com/office/drawing/2014/main" xmlns="" id="{B4D1DEAD-EB1A-4588-835B-2435DDD00870}"/>
              </a:ext>
            </a:extLst>
          </p:cNvPr>
          <p:cNvGraphicFramePr/>
          <p:nvPr/>
        </p:nvGraphicFramePr>
        <p:xfrm>
          <a:off x="4643438" y="3667125"/>
          <a:ext cx="2794000" cy="1069977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20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/>
                        <a:t>序号</a:t>
                      </a:r>
                      <a:r>
                        <a:rPr lang="en-US" altLang="zh-CN" sz="2000"/>
                        <a:t>j</a:t>
                      </a:r>
                      <a:endParaRPr lang="zh-CN" altLang="en-US" sz="200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1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2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3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4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5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7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/>
                        <a:t>模式串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8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     k</a:t>
                      </a:r>
                      <a:endParaRPr lang="zh-CN" altLang="en-US" sz="2200" b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2763" name="Rectangle 68">
            <a:extLst>
              <a:ext uri="{FF2B5EF4-FFF2-40B4-BE49-F238E27FC236}">
                <a16:creationId xmlns:a16="http://schemas.microsoft.com/office/drawing/2014/main" xmlns="" id="{35CF1F26-45E7-47A4-B7F0-886B3EFC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4371975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2764" name="Rectangle 69">
            <a:extLst>
              <a:ext uri="{FF2B5EF4-FFF2-40B4-BE49-F238E27FC236}">
                <a16:creationId xmlns:a16="http://schemas.microsoft.com/office/drawing/2014/main" xmlns="" id="{ACF12A3E-171C-4000-B3AE-5248D247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4371975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65" name="Rectangle 70">
            <a:extLst>
              <a:ext uri="{FF2B5EF4-FFF2-40B4-BE49-F238E27FC236}">
                <a16:creationId xmlns:a16="http://schemas.microsoft.com/office/drawing/2014/main" xmlns="" id="{AFA16772-955C-43FB-8F55-2E5005F08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8" y="4371975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66" name="Rectangle 71">
            <a:extLst>
              <a:ext uri="{FF2B5EF4-FFF2-40B4-BE49-F238E27FC236}">
                <a16:creationId xmlns:a16="http://schemas.microsoft.com/office/drawing/2014/main" xmlns="" id="{1BB5B16D-32A0-4D79-B90A-2390439EB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4365625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67" name="Rectangle 72">
            <a:extLst>
              <a:ext uri="{FF2B5EF4-FFF2-40B4-BE49-F238E27FC236}">
                <a16:creationId xmlns:a16="http://schemas.microsoft.com/office/drawing/2014/main" xmlns="" id="{F1186E6B-C2FC-48D3-8E7A-4FD17F76B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4371975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3DDA3A8E-4E64-4BAB-A20F-09F259F9F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69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551B6EC4-0A7C-4EEC-BD9C-1BCA4E5113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/>
              <a:t>串的表示和实现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A499FD5A-794D-445B-8F00-6A9248D346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655496" cy="5822776"/>
          </a:xfrm>
        </p:spPr>
        <p:txBody>
          <a:bodyPr/>
          <a:lstStyle/>
          <a:p>
            <a:pPr lvl="1" eaLnBrk="1" hangingPunct="1"/>
            <a:r>
              <a:rPr lang="zh-CN" altLang="en-US" sz="2400" dirty="0"/>
              <a:t>顺序串</a:t>
            </a:r>
            <a:r>
              <a:rPr lang="en-US" altLang="zh-CN" sz="2400" dirty="0"/>
              <a:t>(</a:t>
            </a:r>
            <a:r>
              <a:rPr lang="zh-CN" altLang="en-US" sz="2400" dirty="0"/>
              <a:t>定长顺序存储</a:t>
            </a:r>
            <a:r>
              <a:rPr lang="en-US" altLang="zh-CN" sz="2400" dirty="0"/>
              <a:t>)</a:t>
            </a:r>
            <a:r>
              <a:rPr lang="zh-CN" altLang="en-US" sz="2400" dirty="0"/>
              <a:t>的操作实现</a:t>
            </a:r>
          </a:p>
          <a:p>
            <a:pPr lvl="1"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(1) </a:t>
            </a:r>
            <a:r>
              <a:rPr lang="zh-CN" altLang="en-US" sz="2400" dirty="0"/>
              <a:t>串连接</a:t>
            </a:r>
            <a:r>
              <a:rPr lang="en-US" altLang="zh-CN" sz="2400" dirty="0" err="1"/>
              <a:t>Concat</a:t>
            </a:r>
            <a:r>
              <a:rPr lang="en-US" altLang="zh-CN" sz="2400" dirty="0"/>
              <a:t>(&amp;T,S1,S2)</a:t>
            </a:r>
            <a:r>
              <a:rPr lang="zh-CN" altLang="en-US" sz="2400" dirty="0"/>
              <a:t>的</a:t>
            </a:r>
            <a:r>
              <a:rPr lang="en-US" altLang="zh-CN" sz="2400" dirty="0"/>
              <a:t>C</a:t>
            </a:r>
            <a:r>
              <a:rPr lang="zh-CN" altLang="en-US" sz="2400" dirty="0"/>
              <a:t>语言实现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400" dirty="0"/>
              <a:t>	</a:t>
            </a:r>
            <a:r>
              <a:rPr lang="en-US" altLang="zh-CN" sz="2000" dirty="0"/>
              <a:t>Status </a:t>
            </a:r>
            <a:r>
              <a:rPr lang="en-US" altLang="zh-CN" sz="2000" dirty="0" err="1"/>
              <a:t>Concat</a:t>
            </a:r>
            <a:r>
              <a:rPr lang="en-US" altLang="zh-CN" sz="2000" dirty="0"/>
              <a:t>(S</a:t>
            </a:r>
            <a:r>
              <a:rPr lang="zh-CN" altLang="en-US" sz="2000" dirty="0"/>
              <a:t>qS</a:t>
            </a:r>
            <a:r>
              <a:rPr lang="en-US" altLang="zh-CN" sz="2000" dirty="0" err="1"/>
              <a:t>tring</a:t>
            </a:r>
            <a:r>
              <a:rPr lang="en-US" altLang="zh-CN" sz="2000" dirty="0"/>
              <a:t> &amp;T, S</a:t>
            </a:r>
            <a:r>
              <a:rPr lang="zh-CN" altLang="en-US" sz="2000" dirty="0"/>
              <a:t>qS</a:t>
            </a:r>
            <a:r>
              <a:rPr lang="en-US" altLang="zh-CN" sz="2000" dirty="0" err="1"/>
              <a:t>tring</a:t>
            </a:r>
            <a:r>
              <a:rPr lang="en-US" altLang="zh-CN" sz="2000" dirty="0"/>
              <a:t> S1, S</a:t>
            </a:r>
            <a:r>
              <a:rPr lang="zh-CN" altLang="en-US" sz="2000" dirty="0"/>
              <a:t>qS</a:t>
            </a:r>
            <a:r>
              <a:rPr lang="en-US" altLang="zh-CN" sz="2000" dirty="0" err="1"/>
              <a:t>tring</a:t>
            </a:r>
            <a:r>
              <a:rPr lang="en-US" altLang="zh-CN" sz="2000" dirty="0"/>
              <a:t> S2)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600" dirty="0"/>
              <a:t>    {    </a:t>
            </a:r>
            <a:r>
              <a:rPr lang="en-US" altLang="zh-CN" sz="1600" dirty="0">
                <a:solidFill>
                  <a:schemeClr val="bg1"/>
                </a:solidFill>
              </a:rPr>
              <a:t>//</a:t>
            </a:r>
            <a:r>
              <a:rPr lang="zh-CN" altLang="en-US" sz="1600" dirty="0">
                <a:solidFill>
                  <a:schemeClr val="bg1"/>
                </a:solidFill>
              </a:rPr>
              <a:t>用</a:t>
            </a:r>
            <a:r>
              <a:rPr lang="en-US" altLang="zh-CN" sz="1600" dirty="0">
                <a:solidFill>
                  <a:schemeClr val="bg1"/>
                </a:solidFill>
              </a:rPr>
              <a:t>T</a:t>
            </a:r>
            <a:r>
              <a:rPr lang="zh-CN" altLang="en-US" sz="1600" dirty="0">
                <a:solidFill>
                  <a:schemeClr val="bg1"/>
                </a:solidFill>
              </a:rPr>
              <a:t>返回由</a:t>
            </a:r>
            <a:r>
              <a:rPr lang="en-US" altLang="zh-CN" sz="1600" dirty="0">
                <a:solidFill>
                  <a:schemeClr val="bg1"/>
                </a:solidFill>
              </a:rPr>
              <a:t>S1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S2</a:t>
            </a:r>
            <a:r>
              <a:rPr lang="zh-CN" altLang="en-US" sz="1600" dirty="0">
                <a:solidFill>
                  <a:schemeClr val="bg1"/>
                </a:solidFill>
              </a:rPr>
              <a:t>联接成的新串（假设三个串的最大长度都是</a:t>
            </a:r>
            <a:r>
              <a:rPr lang="en-US" altLang="zh-CN" sz="1600" dirty="0" err="1">
                <a:solidFill>
                  <a:schemeClr val="bg1"/>
                </a:solidFill>
              </a:rPr>
              <a:t>MaxStrlen</a:t>
            </a:r>
            <a:r>
              <a:rPr lang="zh-CN" altLang="en-US" sz="1600" dirty="0">
                <a:solidFill>
                  <a:schemeClr val="bg1"/>
                </a:solidFill>
              </a:rPr>
              <a:t>）</a:t>
            </a:r>
          </a:p>
          <a:p>
            <a:pPr lvl="2" eaLnBrk="1" hangingPunct="1">
              <a:buNone/>
            </a:pPr>
            <a:r>
              <a:rPr lang="en-US" altLang="zh-CN" sz="1600" dirty="0"/>
              <a:t>  if (S1.length + S2.length &lt;= </a:t>
            </a:r>
            <a:r>
              <a:rPr lang="en-US" altLang="zh-CN" sz="1600" dirty="0" err="1"/>
              <a:t>MaxStrlen</a:t>
            </a:r>
            <a:r>
              <a:rPr lang="en-US" altLang="zh-CN" sz="1600" dirty="0"/>
              <a:t>) {  </a:t>
            </a:r>
            <a:r>
              <a:rPr lang="en-US" altLang="zh-CN" sz="1600" dirty="0">
                <a:solidFill>
                  <a:schemeClr val="bg1"/>
                </a:solidFill>
              </a:rPr>
              <a:t>//</a:t>
            </a:r>
            <a:r>
              <a:rPr lang="zh-CN" altLang="en-US" sz="1600" dirty="0">
                <a:solidFill>
                  <a:schemeClr val="bg1"/>
                </a:solidFill>
              </a:rPr>
              <a:t>未截断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2" eaLnBrk="1" hangingPunct="1">
              <a:buNone/>
            </a:pPr>
            <a:r>
              <a:rPr lang="en-US" altLang="zh-CN" sz="1600" dirty="0"/>
              <a:t>          T[0..S1.length-1] = S1[0..S1.length-1];  </a:t>
            </a:r>
            <a:r>
              <a:rPr lang="en-US" altLang="zh-CN" sz="1600" dirty="0">
                <a:solidFill>
                  <a:schemeClr val="accent2"/>
                </a:solidFill>
              </a:rPr>
              <a:t>// </a:t>
            </a:r>
            <a:r>
              <a:rPr lang="zh-CN" altLang="en-US" sz="1600" dirty="0">
                <a:solidFill>
                  <a:schemeClr val="accent2"/>
                </a:solidFill>
              </a:rPr>
              <a:t>伪代码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pPr lvl="2" eaLnBrk="1" hangingPunct="1">
              <a:buNone/>
            </a:pPr>
            <a:r>
              <a:rPr lang="en-US" altLang="zh-CN" sz="1600" dirty="0"/>
              <a:t>          T[S1.length..S1.length+S2.length-1] = S2[0.. S2.length-1];</a:t>
            </a:r>
          </a:p>
          <a:p>
            <a:pPr lvl="2" eaLnBrk="1" hangingPunct="1"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/>
              <a:t>T.length</a:t>
            </a:r>
            <a:r>
              <a:rPr lang="en-US" altLang="zh-CN" sz="1600" dirty="0"/>
              <a:t> = S1.length + S2.length;   return TRUE;</a:t>
            </a:r>
          </a:p>
          <a:p>
            <a:pPr lvl="2" eaLnBrk="1" hangingPunct="1">
              <a:buNone/>
            </a:pPr>
            <a:r>
              <a:rPr lang="en-US" altLang="zh-CN" sz="1600" dirty="0"/>
              <a:t>  }</a:t>
            </a:r>
          </a:p>
          <a:p>
            <a:pPr lvl="2" eaLnBrk="1" hangingPunct="1">
              <a:buNone/>
            </a:pPr>
            <a:r>
              <a:rPr lang="en-US" altLang="zh-CN" sz="1600" dirty="0"/>
              <a:t>  else if (S1.length &lt; </a:t>
            </a:r>
            <a:r>
              <a:rPr lang="en-US" altLang="zh-CN" sz="1600" dirty="0" err="1"/>
              <a:t>MaxStrlen</a:t>
            </a:r>
            <a:r>
              <a:rPr lang="en-US" altLang="zh-CN" sz="1600" dirty="0"/>
              <a:t>) {                </a:t>
            </a:r>
            <a:r>
              <a:rPr lang="en-US" altLang="zh-CN" sz="1600" dirty="0">
                <a:solidFill>
                  <a:schemeClr val="bg1"/>
                </a:solidFill>
              </a:rPr>
              <a:t>//</a:t>
            </a:r>
            <a:r>
              <a:rPr lang="zh-CN" altLang="en-US" sz="1600" dirty="0">
                <a:solidFill>
                  <a:schemeClr val="bg1"/>
                </a:solidFill>
              </a:rPr>
              <a:t>截断</a:t>
            </a:r>
            <a:r>
              <a:rPr lang="en-US" altLang="zh-CN" sz="1600" dirty="0">
                <a:solidFill>
                  <a:schemeClr val="bg1"/>
                </a:solidFill>
              </a:rPr>
              <a:t>S2</a:t>
            </a:r>
          </a:p>
          <a:p>
            <a:pPr lvl="2" eaLnBrk="1" hangingPunct="1">
              <a:buNone/>
            </a:pPr>
            <a:r>
              <a:rPr lang="en-US" altLang="zh-CN" sz="1600" dirty="0"/>
              <a:t>          T[0..S1.length-1] = S1[0..S1.length-1];</a:t>
            </a:r>
          </a:p>
          <a:p>
            <a:pPr lvl="2" eaLnBrk="1" hangingPunct="1">
              <a:buNone/>
            </a:pPr>
            <a:r>
              <a:rPr lang="en-US" altLang="zh-CN" sz="1600" dirty="0"/>
              <a:t>          T[S1.length..MaxStrlen-1] = S2[0..MaxStrlen-S1.length-1];</a:t>
            </a:r>
          </a:p>
          <a:p>
            <a:pPr lvl="2" eaLnBrk="1" hangingPunct="1"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/>
              <a:t>T.length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MaxStrlen</a:t>
            </a:r>
            <a:r>
              <a:rPr lang="en-US" altLang="zh-CN" sz="1600" dirty="0"/>
              <a:t>;   return FALSE;</a:t>
            </a:r>
          </a:p>
          <a:p>
            <a:pPr lvl="2" eaLnBrk="1" hangingPunct="1">
              <a:buNone/>
            </a:pPr>
            <a:r>
              <a:rPr lang="en-US" altLang="zh-CN" sz="1600" dirty="0"/>
              <a:t>  }</a:t>
            </a:r>
          </a:p>
          <a:p>
            <a:pPr lvl="2" eaLnBrk="1" hangingPunct="1">
              <a:buNone/>
            </a:pPr>
            <a:r>
              <a:rPr lang="en-US" altLang="zh-CN" sz="1600" dirty="0"/>
              <a:t>  else{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只取</a:t>
            </a:r>
            <a:r>
              <a:rPr lang="en-US" altLang="zh-CN" sz="1600" dirty="0">
                <a:solidFill>
                  <a:schemeClr val="bg1"/>
                </a:solidFill>
              </a:rPr>
              <a:t>S1</a:t>
            </a:r>
          </a:p>
          <a:p>
            <a:pPr lvl="2" eaLnBrk="1" hangingPunct="1">
              <a:buNone/>
            </a:pPr>
            <a:r>
              <a:rPr lang="en-US" altLang="zh-CN" sz="1600" dirty="0"/>
              <a:t>          T[0..MaxStrlen-1] = S1[0.. MaxStrlen-1];</a:t>
            </a:r>
          </a:p>
          <a:p>
            <a:pPr lvl="2" eaLnBrk="1" hangingPunct="1"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/>
              <a:t>T.length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MaxStrlen</a:t>
            </a:r>
            <a:r>
              <a:rPr lang="en-US" altLang="zh-CN" sz="1600" dirty="0"/>
              <a:t>;   return FALSE;</a:t>
            </a:r>
          </a:p>
          <a:p>
            <a:pPr lvl="2" eaLnBrk="1" hangingPunct="1">
              <a:buNone/>
            </a:pPr>
            <a:r>
              <a:rPr lang="en-US" altLang="zh-CN" sz="1600" dirty="0"/>
              <a:t>  }</a:t>
            </a:r>
          </a:p>
          <a:p>
            <a:pPr lvl="1" eaLnBrk="1" hangingPunct="1">
              <a:buNone/>
            </a:pPr>
            <a:r>
              <a:rPr lang="en-US" altLang="zh-CN" sz="1600" dirty="0"/>
              <a:t>    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B26CD75-EFC4-4785-A2A0-BFFA8E0E7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74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6F847198-4B42-4328-8100-F9EBB3D99E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xmlns="" id="{F37BBA45-BE87-4E68-BE32-E74BB71EF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5261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主串S：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xmlns="" id="{E85159BD-3BAA-4A62-8F4F-8AFA83367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071813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模式串P：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xmlns="" id="{30314C1D-D0E5-4CD4-AB64-FDE147D3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700213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xmlns="" id="{FA521497-1203-4E92-8EF4-BB8DF0373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00213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xmlns="" id="{A938C722-61F8-407A-9DF4-4D589EA06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00213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4760" name="Rectangle 8">
            <a:extLst>
              <a:ext uri="{FF2B5EF4-FFF2-40B4-BE49-F238E27FC236}">
                <a16:creationId xmlns:a16="http://schemas.microsoft.com/office/drawing/2014/main" xmlns="" id="{98CB2407-B37A-446F-942A-C7E40DA5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00213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i-j+1</a:t>
            </a:r>
          </a:p>
        </p:txBody>
      </p:sp>
      <p:sp>
        <p:nvSpPr>
          <p:cNvPr id="74761" name="Rectangle 9">
            <a:extLst>
              <a:ext uri="{FF2B5EF4-FFF2-40B4-BE49-F238E27FC236}">
                <a16:creationId xmlns:a16="http://schemas.microsoft.com/office/drawing/2014/main" xmlns="" id="{F84980AD-99D2-4504-8C9A-76247D948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700213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i-j+2</a:t>
            </a:r>
          </a:p>
        </p:txBody>
      </p:sp>
      <p:sp>
        <p:nvSpPr>
          <p:cNvPr id="74762" name="Rectangle 10">
            <a:extLst>
              <a:ext uri="{FF2B5EF4-FFF2-40B4-BE49-F238E27FC236}">
                <a16:creationId xmlns:a16="http://schemas.microsoft.com/office/drawing/2014/main" xmlns="" id="{DBBFFC36-E5CF-41C7-BF84-8A5E8012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00213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4763" name="Rectangle 11">
            <a:extLst>
              <a:ext uri="{FF2B5EF4-FFF2-40B4-BE49-F238E27FC236}">
                <a16:creationId xmlns:a16="http://schemas.microsoft.com/office/drawing/2014/main" xmlns="" id="{80F3B1B6-D436-4F59-AE58-069B4843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700213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i-1</a:t>
            </a:r>
          </a:p>
        </p:txBody>
      </p:sp>
      <p:sp>
        <p:nvSpPr>
          <p:cNvPr id="74764" name="Rectangle 12">
            <a:extLst>
              <a:ext uri="{FF2B5EF4-FFF2-40B4-BE49-F238E27FC236}">
                <a16:creationId xmlns:a16="http://schemas.microsoft.com/office/drawing/2014/main" xmlns="" id="{D3F942AC-4736-44DA-AF74-E78FE586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00213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i+1</a:t>
            </a:r>
          </a:p>
        </p:txBody>
      </p:sp>
      <p:sp>
        <p:nvSpPr>
          <p:cNvPr id="74765" name="Rectangle 13">
            <a:extLst>
              <a:ext uri="{FF2B5EF4-FFF2-40B4-BE49-F238E27FC236}">
                <a16:creationId xmlns:a16="http://schemas.microsoft.com/office/drawing/2014/main" xmlns="" id="{C8204795-D0B2-4725-B574-3BFBFA05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700213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74766" name="Rectangle 14">
            <a:extLst>
              <a:ext uri="{FF2B5EF4-FFF2-40B4-BE49-F238E27FC236}">
                <a16:creationId xmlns:a16="http://schemas.microsoft.com/office/drawing/2014/main" xmlns="" id="{F6E801FC-51AC-4EB8-823A-3FD53B53A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386013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grpSp>
        <p:nvGrpSpPr>
          <p:cNvPr id="74767" name="组合 63502">
            <a:extLst>
              <a:ext uri="{FF2B5EF4-FFF2-40B4-BE49-F238E27FC236}">
                <a16:creationId xmlns:a16="http://schemas.microsoft.com/office/drawing/2014/main" xmlns="" id="{7662BEBF-8CF0-4363-9DC9-A82E3C077482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2852738"/>
            <a:ext cx="3886200" cy="838200"/>
            <a:chOff x="0" y="0"/>
            <a:chExt cx="2448" cy="528"/>
          </a:xfrm>
        </p:grpSpPr>
        <p:sp>
          <p:nvSpPr>
            <p:cNvPr id="74780" name="Rectangle 16">
              <a:extLst>
                <a:ext uri="{FF2B5EF4-FFF2-40B4-BE49-F238E27FC236}">
                  <a16:creationId xmlns:a16="http://schemas.microsoft.com/office/drawing/2014/main" xmlns="" id="{D03DBAE9-227F-4B74-A56E-F51C2A1D1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4000" b="0">
                  <a:latin typeface="Tahoma" panose="020B0604030504040204" pitchFamily="34" charset="0"/>
                </a:rPr>
                <a:t>p</a:t>
              </a:r>
              <a:r>
                <a:rPr lang="en-US" altLang="zh-CN" sz="4000" b="0" baseline="-14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74781" name="Rectangle 17">
              <a:extLst>
                <a:ext uri="{FF2B5EF4-FFF2-40B4-BE49-F238E27FC236}">
                  <a16:creationId xmlns:a16="http://schemas.microsoft.com/office/drawing/2014/main" xmlns="" id="{048E1B07-E103-4CCE-A1C9-0CFC3D55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0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4000" b="0">
                  <a:latin typeface="Tahoma" panose="020B0604030504040204" pitchFamily="34" charset="0"/>
                </a:rPr>
                <a:t>p</a:t>
              </a:r>
              <a:r>
                <a:rPr lang="en-US" altLang="zh-CN" sz="4000" b="0" baseline="-14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74782" name="Rectangle 18">
              <a:extLst>
                <a:ext uri="{FF2B5EF4-FFF2-40B4-BE49-F238E27FC236}">
                  <a16:creationId xmlns:a16="http://schemas.microsoft.com/office/drawing/2014/main" xmlns="" id="{0BAAB7A2-1B68-4453-A51F-D446A5A83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0"/>
              <a:ext cx="33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 b="0" baseline="-14000">
                  <a:latin typeface="Tahoma" panose="020B0604030504040204" pitchFamily="34" charset="0"/>
                </a:rPr>
                <a:t>…</a:t>
              </a:r>
            </a:p>
          </p:txBody>
        </p:sp>
        <p:sp>
          <p:nvSpPr>
            <p:cNvPr id="74783" name="Rectangle 19">
              <a:extLst>
                <a:ext uri="{FF2B5EF4-FFF2-40B4-BE49-F238E27FC236}">
                  <a16:creationId xmlns:a16="http://schemas.microsoft.com/office/drawing/2014/main" xmlns="" id="{1050A460-B26D-440C-9F33-C191E8083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33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4000" b="0">
                  <a:latin typeface="Tahoma" panose="020B0604030504040204" pitchFamily="34" charset="0"/>
                </a:rPr>
                <a:t>p</a:t>
              </a:r>
              <a:r>
                <a:rPr lang="en-US" altLang="zh-CN" sz="4000" b="0" baseline="-14000">
                  <a:latin typeface="Tahoma" panose="020B0604030504040204" pitchFamily="34" charset="0"/>
                </a:rPr>
                <a:t>j-1</a:t>
              </a:r>
            </a:p>
          </p:txBody>
        </p:sp>
        <p:sp>
          <p:nvSpPr>
            <p:cNvPr id="74784" name="Rectangle 20">
              <a:extLst>
                <a:ext uri="{FF2B5EF4-FFF2-40B4-BE49-F238E27FC236}">
                  <a16:creationId xmlns:a16="http://schemas.microsoft.com/office/drawing/2014/main" xmlns="" id="{392E1773-C8CD-45F4-82BB-792DF2E1C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33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4000" b="0">
                  <a:latin typeface="Tahoma" panose="020B0604030504040204" pitchFamily="34" charset="0"/>
                </a:rPr>
                <a:t>p</a:t>
              </a:r>
              <a:r>
                <a:rPr lang="en-US" altLang="zh-CN" sz="4000" b="0" baseline="-14000">
                  <a:latin typeface="Tahoma" panose="020B0604030504040204" pitchFamily="34" charset="0"/>
                </a:rPr>
                <a:t>j</a:t>
              </a:r>
            </a:p>
          </p:txBody>
        </p:sp>
      </p:grpSp>
      <p:sp>
        <p:nvSpPr>
          <p:cNvPr id="74768" name="Text Box 21">
            <a:extLst>
              <a:ext uri="{FF2B5EF4-FFF2-40B4-BE49-F238E27FC236}">
                <a16:creationId xmlns:a16="http://schemas.microsoft.com/office/drawing/2014/main" xmlns="" id="{1E94487D-842A-471A-AE3A-1E4E94B9C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462213"/>
            <a:ext cx="381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4769" name="Text Box 22">
            <a:extLst>
              <a:ext uri="{FF2B5EF4-FFF2-40B4-BE49-F238E27FC236}">
                <a16:creationId xmlns:a16="http://schemas.microsoft.com/office/drawing/2014/main" xmlns="" id="{C3B53DA1-B635-4DA2-B190-5D36B5938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62213"/>
            <a:ext cx="381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4770" name="Text Box 23">
            <a:extLst>
              <a:ext uri="{FF2B5EF4-FFF2-40B4-BE49-F238E27FC236}">
                <a16:creationId xmlns:a16="http://schemas.microsoft.com/office/drawing/2014/main" xmlns="" id="{5C914631-6FE2-49A6-9FE0-B851E9790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62213"/>
            <a:ext cx="381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grpSp>
        <p:nvGrpSpPr>
          <p:cNvPr id="74771" name="组合 63511">
            <a:extLst>
              <a:ext uri="{FF2B5EF4-FFF2-40B4-BE49-F238E27FC236}">
                <a16:creationId xmlns:a16="http://schemas.microsoft.com/office/drawing/2014/main" xmlns="" id="{EC136A43-C7FB-43CB-BD79-2C772AC71BE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424113"/>
            <a:ext cx="381000" cy="571500"/>
            <a:chOff x="0" y="0"/>
            <a:chExt cx="240" cy="360"/>
          </a:xfrm>
        </p:grpSpPr>
        <p:sp>
          <p:nvSpPr>
            <p:cNvPr id="74778" name="Text Box 25">
              <a:extLst>
                <a:ext uri="{FF2B5EF4-FFF2-40B4-BE49-F238E27FC236}">
                  <a16:creationId xmlns:a16="http://schemas.microsoft.com/office/drawing/2014/main" xmlns="" id="{A1E6908C-C190-496C-9903-663FB8F08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hlink"/>
                  </a:solidFill>
                  <a:latin typeface="Tahoma" panose="020B0604030504040204" pitchFamily="34" charset="0"/>
                </a:rPr>
                <a:t>‖</a:t>
              </a:r>
            </a:p>
          </p:txBody>
        </p:sp>
        <p:sp>
          <p:nvSpPr>
            <p:cNvPr id="74779" name="Line 26">
              <a:extLst>
                <a:ext uri="{FF2B5EF4-FFF2-40B4-BE49-F238E27FC236}">
                  <a16:creationId xmlns:a16="http://schemas.microsoft.com/office/drawing/2014/main" xmlns="" id="{36AFA898-A529-4147-B9A3-D4072A060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168"/>
              <a:ext cx="192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772" name="组合 63514">
            <a:extLst>
              <a:ext uri="{FF2B5EF4-FFF2-40B4-BE49-F238E27FC236}">
                <a16:creationId xmlns:a16="http://schemas.microsoft.com/office/drawing/2014/main" xmlns="" id="{326B5A4F-D615-4E07-B8CA-A316E44BBA8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557338"/>
            <a:ext cx="3352800" cy="2124075"/>
            <a:chOff x="0" y="0"/>
            <a:chExt cx="2112" cy="1392"/>
          </a:xfrm>
        </p:grpSpPr>
        <p:sp>
          <p:nvSpPr>
            <p:cNvPr id="74774" name="Line 28">
              <a:extLst>
                <a:ext uri="{FF2B5EF4-FFF2-40B4-BE49-F238E27FC236}">
                  <a16:creationId xmlns:a16="http://schemas.microsoft.com/office/drawing/2014/main" xmlns="" id="{D3D6A044-6DD3-4D3E-B714-5A5CD3D5D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92"/>
            </a:xfrm>
            <a:prstGeom prst="line">
              <a:avLst/>
            </a:prstGeom>
            <a:noFill/>
            <a:ln w="28575">
              <a:solidFill>
                <a:srgbClr val="6699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5" name="Line 29">
              <a:extLst>
                <a:ext uri="{FF2B5EF4-FFF2-40B4-BE49-F238E27FC236}">
                  <a16:creationId xmlns:a16="http://schemas.microsoft.com/office/drawing/2014/main" xmlns="" id="{410F7F51-D417-468B-9336-2DBB451BE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92"/>
              <a:ext cx="2112" cy="0"/>
            </a:xfrm>
            <a:prstGeom prst="line">
              <a:avLst/>
            </a:prstGeom>
            <a:noFill/>
            <a:ln w="28575">
              <a:solidFill>
                <a:srgbClr val="6699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6" name="Line 30">
              <a:extLst>
                <a:ext uri="{FF2B5EF4-FFF2-40B4-BE49-F238E27FC236}">
                  <a16:creationId xmlns:a16="http://schemas.microsoft.com/office/drawing/2014/main" xmlns="" id="{025D18B3-5BC3-4631-9DE3-E0E15F254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112" cy="0"/>
            </a:xfrm>
            <a:prstGeom prst="line">
              <a:avLst/>
            </a:prstGeom>
            <a:noFill/>
            <a:ln w="28575">
              <a:solidFill>
                <a:srgbClr val="6699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7" name="Line 31">
              <a:extLst>
                <a:ext uri="{FF2B5EF4-FFF2-40B4-BE49-F238E27FC236}">
                  <a16:creationId xmlns:a16="http://schemas.microsoft.com/office/drawing/2014/main" xmlns="" id="{AE7C09BB-7A1C-4EA2-871E-D0B548963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0"/>
              <a:ext cx="0" cy="1392"/>
            </a:xfrm>
            <a:prstGeom prst="line">
              <a:avLst/>
            </a:prstGeom>
            <a:noFill/>
            <a:ln w="28575">
              <a:solidFill>
                <a:srgbClr val="6699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73" name="Rectangle 3">
            <a:extLst>
              <a:ext uri="{FF2B5EF4-FFF2-40B4-BE49-F238E27FC236}">
                <a16:creationId xmlns:a16="http://schemas.microsoft.com/office/drawing/2014/main" xmlns="" id="{1B495691-B239-4DC2-B016-622CC533950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388" y="4581525"/>
            <a:ext cx="86598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当P</a:t>
            </a:r>
            <a:r>
              <a:rPr lang="zh-CN" altLang="en-US" sz="2800" baseline="-12000" dirty="0">
                <a:latin typeface="Tahoma" panose="020B0604030504040204" pitchFamily="34" charset="0"/>
              </a:rPr>
              <a:t>j </a:t>
            </a:r>
            <a:r>
              <a:rPr lang="zh-CN" altLang="en-US" sz="1600" dirty="0"/>
              <a:t>≠</a:t>
            </a:r>
            <a:r>
              <a:rPr lang="zh-CN" altLang="en-US" sz="2800" dirty="0">
                <a:latin typeface="Tahoma" panose="020B0604030504040204" pitchFamily="34" charset="0"/>
              </a:rPr>
              <a:t> S</a:t>
            </a:r>
            <a:r>
              <a:rPr lang="zh-CN" altLang="en-US" sz="2800" baseline="-12000" dirty="0">
                <a:latin typeface="Tahoma" panose="020B0604030504040204" pitchFamily="34" charset="0"/>
              </a:rPr>
              <a:t>i</a:t>
            </a:r>
            <a:r>
              <a:rPr lang="zh-CN" altLang="en-US" sz="2800" dirty="0">
                <a:latin typeface="Tahoma" panose="020B0604030504040204" pitchFamily="34" charset="0"/>
              </a:rPr>
              <a:t>时，</a:t>
            </a:r>
            <a:r>
              <a:rPr lang="zh-CN" altLang="en-US" sz="2800" dirty="0"/>
              <a:t>令</a:t>
            </a:r>
            <a:r>
              <a:rPr lang="en-US" altLang="zh-CN" sz="2800" dirty="0">
                <a:latin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800" dirty="0"/>
              <a:t>与</a:t>
            </a:r>
            <a:r>
              <a:rPr lang="en-US" altLang="zh-CN" sz="2800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dirty="0"/>
              <a:t>(</a:t>
            </a:r>
            <a:r>
              <a:rPr lang="zh-CN" altLang="en-US" sz="2800" dirty="0"/>
              <a:t>即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next</a:t>
            </a:r>
            <a:r>
              <a:rPr lang="en-US" altLang="zh-CN" sz="2800" baseline="-25000" dirty="0"/>
              <a:t>[j]</a:t>
            </a:r>
            <a:r>
              <a:rPr lang="en-US" altLang="zh-CN" sz="2800" dirty="0"/>
              <a:t>)</a:t>
            </a:r>
            <a:r>
              <a:rPr lang="zh-CN" altLang="en-US" sz="2800" dirty="0"/>
              <a:t>比较，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≤</a:t>
            </a: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k&lt;j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A233F4A-DE42-4146-A29E-E0A4C603A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70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FFDC3E81-9136-4B18-AE85-0DC431DAA7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KMP</a:t>
            </a:r>
            <a:r>
              <a:rPr lang="zh-CN" altLang="en-US"/>
              <a:t>模式匹配方法</a:t>
            </a:r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xmlns="" id="{652B26A8-0FEE-4CA1-954D-A590C32D3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2455863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i-j+1</a:t>
            </a:r>
          </a:p>
        </p:txBody>
      </p:sp>
      <p:sp>
        <p:nvSpPr>
          <p:cNvPr id="75780" name="Rectangle 5">
            <a:extLst>
              <a:ext uri="{FF2B5EF4-FFF2-40B4-BE49-F238E27FC236}">
                <a16:creationId xmlns:a16="http://schemas.microsoft.com/office/drawing/2014/main" xmlns="" id="{CE288B91-B503-4F2A-9759-66B175AFA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55863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i-j+2</a:t>
            </a:r>
          </a:p>
        </p:txBody>
      </p:sp>
      <p:sp>
        <p:nvSpPr>
          <p:cNvPr id="75781" name="Rectangle 6">
            <a:extLst>
              <a:ext uri="{FF2B5EF4-FFF2-40B4-BE49-F238E27FC236}">
                <a16:creationId xmlns:a16="http://schemas.microsoft.com/office/drawing/2014/main" xmlns="" id="{2E949790-3BB1-4D73-B8CD-9D18BAB02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455863"/>
            <a:ext cx="5334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5782" name="Rectangle 7">
            <a:extLst>
              <a:ext uri="{FF2B5EF4-FFF2-40B4-BE49-F238E27FC236}">
                <a16:creationId xmlns:a16="http://schemas.microsoft.com/office/drawing/2014/main" xmlns="" id="{CEBF29D3-006C-473A-A69B-976BE3AD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2455863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i-1</a:t>
            </a:r>
          </a:p>
        </p:txBody>
      </p:sp>
      <p:sp>
        <p:nvSpPr>
          <p:cNvPr id="75783" name="Rectangle 8">
            <a:extLst>
              <a:ext uri="{FF2B5EF4-FFF2-40B4-BE49-F238E27FC236}">
                <a16:creationId xmlns:a16="http://schemas.microsoft.com/office/drawing/2014/main" xmlns="" id="{DF0898A1-0EAB-41A8-A604-1F4BFE52F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950" y="2455863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i+1</a:t>
            </a:r>
          </a:p>
        </p:txBody>
      </p:sp>
      <p:sp>
        <p:nvSpPr>
          <p:cNvPr id="75784" name="Rectangle 9">
            <a:extLst>
              <a:ext uri="{FF2B5EF4-FFF2-40B4-BE49-F238E27FC236}">
                <a16:creationId xmlns:a16="http://schemas.microsoft.com/office/drawing/2014/main" xmlns="" id="{74D172B5-37D6-41EA-AA75-083C04D39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2455863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75785" name="Rectangle 10">
            <a:extLst>
              <a:ext uri="{FF2B5EF4-FFF2-40B4-BE49-F238E27FC236}">
                <a16:creationId xmlns:a16="http://schemas.microsoft.com/office/drawing/2014/main" xmlns="" id="{2EE0507D-FC09-46DE-A829-6973A08AD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550" y="2455863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5786" name="Rectangle 11">
            <a:extLst>
              <a:ext uri="{FF2B5EF4-FFF2-40B4-BE49-F238E27FC236}">
                <a16:creationId xmlns:a16="http://schemas.microsoft.com/office/drawing/2014/main" xmlns="" id="{217F7288-4C41-4D65-A457-25481E49E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382838"/>
            <a:ext cx="533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5787" name="Rectangle 12">
            <a:extLst>
              <a:ext uri="{FF2B5EF4-FFF2-40B4-BE49-F238E27FC236}">
                <a16:creationId xmlns:a16="http://schemas.microsoft.com/office/drawing/2014/main" xmlns="" id="{660B1784-80E1-4F9C-8C3B-0BC48216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455863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i-k+1</a:t>
            </a:r>
          </a:p>
        </p:txBody>
      </p:sp>
      <p:sp>
        <p:nvSpPr>
          <p:cNvPr id="75788" name="Rectangle 13">
            <a:extLst>
              <a:ext uri="{FF2B5EF4-FFF2-40B4-BE49-F238E27FC236}">
                <a16:creationId xmlns:a16="http://schemas.microsoft.com/office/drawing/2014/main" xmlns="" id="{3083E676-1125-4130-BD36-7EF2FA77A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455863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i-k+2</a:t>
            </a:r>
          </a:p>
        </p:txBody>
      </p:sp>
      <p:sp>
        <p:nvSpPr>
          <p:cNvPr id="75789" name="Rectangle 14">
            <a:extLst>
              <a:ext uri="{FF2B5EF4-FFF2-40B4-BE49-F238E27FC236}">
                <a16:creationId xmlns:a16="http://schemas.microsoft.com/office/drawing/2014/main" xmlns="" id="{48666EC5-3A04-4442-B823-9F40A54998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65225"/>
            <a:ext cx="8555038" cy="838200"/>
          </a:xfrm>
        </p:spPr>
        <p:txBody>
          <a:bodyPr/>
          <a:lstStyle/>
          <a:p>
            <a:pPr marL="669925" indent="-669925" eaLnBrk="1" hangingPunct="1">
              <a:buSzTx/>
            </a:pPr>
            <a:r>
              <a:rPr lang="en-US" altLang="zh-CN" sz="3600"/>
              <a:t>P</a:t>
            </a:r>
            <a:r>
              <a:rPr lang="en-US" altLang="zh-CN" sz="3600" baseline="-20000"/>
              <a:t>j</a:t>
            </a:r>
            <a:r>
              <a:rPr lang="en-US" altLang="zh-CN"/>
              <a:t>≠</a:t>
            </a:r>
            <a:r>
              <a:rPr lang="en-US" altLang="zh-CN" sz="3600"/>
              <a:t>S</a:t>
            </a:r>
            <a:r>
              <a:rPr lang="en-US" altLang="zh-CN" sz="3600" baseline="-20000"/>
              <a:t>i</a:t>
            </a:r>
            <a:r>
              <a:rPr lang="zh-CN" altLang="en-US" sz="3600"/>
              <a:t>时</a:t>
            </a:r>
            <a:r>
              <a:rPr lang="en-US" altLang="zh-CN" sz="3600"/>
              <a:t>,</a:t>
            </a:r>
            <a:r>
              <a:rPr lang="zh-CN" altLang="en-US" sz="3600"/>
              <a:t>下一次令</a:t>
            </a:r>
            <a:r>
              <a:rPr lang="en-US" altLang="zh-CN" sz="3600"/>
              <a:t>P</a:t>
            </a:r>
            <a:r>
              <a:rPr lang="en-US" altLang="zh-CN" sz="3600" baseline="-12000"/>
              <a:t>k</a:t>
            </a:r>
            <a:r>
              <a:rPr lang="zh-CN" altLang="en-US" sz="3600"/>
              <a:t>与</a:t>
            </a:r>
            <a:r>
              <a:rPr lang="en-US" altLang="zh-CN" sz="3600"/>
              <a:t>S</a:t>
            </a:r>
            <a:r>
              <a:rPr lang="en-US" altLang="zh-CN" sz="3600" baseline="-12000"/>
              <a:t>i</a:t>
            </a:r>
            <a:r>
              <a:rPr lang="zh-CN" altLang="en-US" sz="3600"/>
              <a:t>进行比较</a:t>
            </a:r>
            <a:r>
              <a:rPr lang="zh-CN" altLang="en-US" sz="1800">
                <a:ea typeface="楷体_GB2312" pitchFamily="1" charset="-122"/>
              </a:rPr>
              <a:t> </a:t>
            </a:r>
          </a:p>
        </p:txBody>
      </p:sp>
      <p:sp>
        <p:nvSpPr>
          <p:cNvPr id="75790" name="Rectangle 15">
            <a:extLst>
              <a:ext uri="{FF2B5EF4-FFF2-40B4-BE49-F238E27FC236}">
                <a16:creationId xmlns:a16="http://schemas.microsoft.com/office/drawing/2014/main" xmlns="" id="{65AB38B0-5136-4C4E-8E94-E8691A2EC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451225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791" name="Rectangle 16">
            <a:extLst>
              <a:ext uri="{FF2B5EF4-FFF2-40B4-BE49-F238E27FC236}">
                <a16:creationId xmlns:a16="http://schemas.microsoft.com/office/drawing/2014/main" xmlns="" id="{3983C9E8-402C-4262-8C63-5B645099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451225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5792" name="Rectangle 17">
            <a:extLst>
              <a:ext uri="{FF2B5EF4-FFF2-40B4-BE49-F238E27FC236}">
                <a16:creationId xmlns:a16="http://schemas.microsoft.com/office/drawing/2014/main" xmlns="" id="{9A389AD5-7FEE-4805-9555-7DB7F9536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524250"/>
            <a:ext cx="5334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5793" name="Rectangle 18">
            <a:extLst>
              <a:ext uri="{FF2B5EF4-FFF2-40B4-BE49-F238E27FC236}">
                <a16:creationId xmlns:a16="http://schemas.microsoft.com/office/drawing/2014/main" xmlns="" id="{803981DD-5DD8-42AC-94FC-F774BAA9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825" y="3429000"/>
            <a:ext cx="106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j-k+1</a:t>
            </a:r>
          </a:p>
        </p:txBody>
      </p:sp>
      <p:sp>
        <p:nvSpPr>
          <p:cNvPr id="75794" name="Rectangle 19">
            <a:extLst>
              <a:ext uri="{FF2B5EF4-FFF2-40B4-BE49-F238E27FC236}">
                <a16:creationId xmlns:a16="http://schemas.microsoft.com/office/drawing/2014/main" xmlns="" id="{6AD87AB5-2DCA-4B1B-BB42-301CE1BBE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451225"/>
            <a:ext cx="129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j-k+2</a:t>
            </a:r>
          </a:p>
        </p:txBody>
      </p:sp>
      <p:sp>
        <p:nvSpPr>
          <p:cNvPr id="75795" name="Rectangle 20">
            <a:extLst>
              <a:ext uri="{FF2B5EF4-FFF2-40B4-BE49-F238E27FC236}">
                <a16:creationId xmlns:a16="http://schemas.microsoft.com/office/drawing/2014/main" xmlns="" id="{67D26350-99A9-4517-ABDA-BF5D8DA93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479800"/>
            <a:ext cx="533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5796" name="Rectangle 21">
            <a:extLst>
              <a:ext uri="{FF2B5EF4-FFF2-40B4-BE49-F238E27FC236}">
                <a16:creationId xmlns:a16="http://schemas.microsoft.com/office/drawing/2014/main" xmlns="" id="{0187DA54-F110-4411-A614-DDF010D3A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3451225"/>
            <a:ext cx="9636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j-1</a:t>
            </a:r>
          </a:p>
        </p:txBody>
      </p:sp>
      <p:sp>
        <p:nvSpPr>
          <p:cNvPr id="75797" name="Rectangle 22">
            <a:extLst>
              <a:ext uri="{FF2B5EF4-FFF2-40B4-BE49-F238E27FC236}">
                <a16:creationId xmlns:a16="http://schemas.microsoft.com/office/drawing/2014/main" xmlns="" id="{3FBBBB45-2A4A-43BD-8775-EFBF81F74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3451225"/>
            <a:ext cx="91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75798" name="Text Box 23">
            <a:extLst>
              <a:ext uri="{FF2B5EF4-FFF2-40B4-BE49-F238E27FC236}">
                <a16:creationId xmlns:a16="http://schemas.microsoft.com/office/drawing/2014/main" xmlns="" id="{FAF3E1D5-58F0-438B-A742-2695228E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3208338"/>
            <a:ext cx="3810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grpSp>
        <p:nvGrpSpPr>
          <p:cNvPr id="75799" name="组合 64534">
            <a:extLst>
              <a:ext uri="{FF2B5EF4-FFF2-40B4-BE49-F238E27FC236}">
                <a16:creationId xmlns:a16="http://schemas.microsoft.com/office/drawing/2014/main" xmlns="" id="{F91128D5-ABDE-4577-A9CF-B6C19AEDE26A}"/>
              </a:ext>
            </a:extLst>
          </p:cNvPr>
          <p:cNvGrpSpPr>
            <a:grpSpLocks/>
          </p:cNvGrpSpPr>
          <p:nvPr/>
        </p:nvGrpSpPr>
        <p:grpSpPr bwMode="auto">
          <a:xfrm>
            <a:off x="7423150" y="3146425"/>
            <a:ext cx="381000" cy="509588"/>
            <a:chOff x="0" y="0"/>
            <a:chExt cx="240" cy="321"/>
          </a:xfrm>
        </p:grpSpPr>
        <p:sp>
          <p:nvSpPr>
            <p:cNvPr id="75825" name="Text Box 29">
              <a:extLst>
                <a:ext uri="{FF2B5EF4-FFF2-40B4-BE49-F238E27FC236}">
                  <a16:creationId xmlns:a16="http://schemas.microsoft.com/office/drawing/2014/main" xmlns="" id="{EDD89419-CE41-4FDC-BFCE-C164D91C2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4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ahoma" panose="020B0604030504040204" pitchFamily="34" charset="0"/>
                </a:rPr>
                <a:t>‖</a:t>
              </a:r>
            </a:p>
          </p:txBody>
        </p:sp>
        <p:sp>
          <p:nvSpPr>
            <p:cNvPr id="75826" name="Line 30">
              <a:extLst>
                <a:ext uri="{FF2B5EF4-FFF2-40B4-BE49-F238E27FC236}">
                  <a16:creationId xmlns:a16="http://schemas.microsoft.com/office/drawing/2014/main" xmlns="" id="{C7993D21-00BB-4EE7-A6E0-7C5B8E1B9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132"/>
              <a:ext cx="192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38" name="AutoShape 32">
            <a:extLst>
              <a:ext uri="{FF2B5EF4-FFF2-40B4-BE49-F238E27FC236}">
                <a16:creationId xmlns:a16="http://schemas.microsoft.com/office/drawing/2014/main" xmlns="" id="{D5DC40B4-72CB-42ED-B62F-3F411E909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052513"/>
            <a:ext cx="8137525" cy="1066800"/>
          </a:xfrm>
          <a:prstGeom prst="wedgeRectCallout">
            <a:avLst>
              <a:gd name="adj1" fmla="val -13287"/>
              <a:gd name="adj2" fmla="val 83481"/>
            </a:avLst>
          </a:prstGeom>
          <a:solidFill>
            <a:srgbClr val="FFF3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200">
                <a:latin typeface="Tahoma" panose="020B0604030504040204" pitchFamily="34" charset="0"/>
              </a:rPr>
              <a:t>若模式中P</a:t>
            </a:r>
            <a:r>
              <a:rPr lang="zh-CN" altLang="en-US" sz="3200" baseline="-12000">
                <a:latin typeface="Tahoma" panose="020B0604030504040204" pitchFamily="34" charset="0"/>
              </a:rPr>
              <a:t>1</a:t>
            </a:r>
            <a:r>
              <a:rPr lang="zh-CN" altLang="en-US" sz="3200">
                <a:latin typeface="Tahoma" panose="020B0604030504040204" pitchFamily="34" charset="0"/>
              </a:rPr>
              <a:t>P</a:t>
            </a:r>
            <a:r>
              <a:rPr lang="zh-CN" altLang="en-US" sz="3200" baseline="-12000">
                <a:latin typeface="Tahoma" panose="020B0604030504040204" pitchFamily="34" charset="0"/>
              </a:rPr>
              <a:t>2 </a:t>
            </a:r>
            <a:r>
              <a:rPr lang="zh-CN" altLang="en-US" sz="3200">
                <a:latin typeface="Tahoma" panose="020B0604030504040204" pitchFamily="34" charset="0"/>
              </a:rPr>
              <a:t>...P</a:t>
            </a:r>
            <a:r>
              <a:rPr lang="zh-CN" altLang="en-US" sz="3200" baseline="-12000">
                <a:latin typeface="Tahoma" panose="020B0604030504040204" pitchFamily="34" charset="0"/>
              </a:rPr>
              <a:t>k-1 </a:t>
            </a:r>
            <a:r>
              <a:rPr lang="zh-CN" altLang="en-US" sz="3200">
                <a:latin typeface="Tahoma" panose="020B0604030504040204" pitchFamily="34" charset="0"/>
              </a:rPr>
              <a:t>＝ P</a:t>
            </a:r>
            <a:r>
              <a:rPr lang="zh-CN" altLang="en-US" sz="3200" baseline="-12000">
                <a:latin typeface="Tahoma" panose="020B0604030504040204" pitchFamily="34" charset="0"/>
              </a:rPr>
              <a:t>j-k+1</a:t>
            </a:r>
            <a:r>
              <a:rPr lang="zh-CN" altLang="en-US" sz="3200">
                <a:latin typeface="Tahoma" panose="020B0604030504040204" pitchFamily="34" charset="0"/>
              </a:rPr>
              <a:t>P</a:t>
            </a:r>
            <a:r>
              <a:rPr lang="zh-CN" altLang="en-US" sz="3200" baseline="-12000">
                <a:latin typeface="Tahoma" panose="020B0604030504040204" pitchFamily="34" charset="0"/>
              </a:rPr>
              <a:t>j-k+2 </a:t>
            </a:r>
            <a:r>
              <a:rPr lang="zh-CN" altLang="en-US" sz="3200">
                <a:latin typeface="Tahoma" panose="020B0604030504040204" pitchFamily="34" charset="0"/>
              </a:rPr>
              <a:t>...P</a:t>
            </a:r>
            <a:r>
              <a:rPr lang="zh-CN" altLang="en-US" sz="3200" baseline="-12000">
                <a:latin typeface="Tahoma" panose="020B0604030504040204" pitchFamily="34" charset="0"/>
              </a:rPr>
              <a:t>j-1</a:t>
            </a:r>
            <a:r>
              <a:rPr lang="zh-CN" altLang="en-US" sz="3200">
                <a:latin typeface="Tahoma" panose="020B0604030504040204" pitchFamily="34" charset="0"/>
              </a:rPr>
              <a:t>，则在P</a:t>
            </a:r>
            <a:r>
              <a:rPr lang="zh-CN" altLang="en-US" sz="3200" baseline="-12000">
                <a:latin typeface="Tahoma" panose="020B0604030504040204" pitchFamily="34" charset="0"/>
              </a:rPr>
              <a:t>j </a:t>
            </a:r>
            <a:r>
              <a:rPr lang="zh-CN" altLang="en-US" sz="1800"/>
              <a:t>≠</a:t>
            </a:r>
            <a:r>
              <a:rPr lang="zh-CN" altLang="en-US" sz="3200">
                <a:latin typeface="Tahoma" panose="020B0604030504040204" pitchFamily="34" charset="0"/>
              </a:rPr>
              <a:t> S</a:t>
            </a:r>
            <a:r>
              <a:rPr lang="zh-CN" altLang="en-US" sz="3200" baseline="-12000">
                <a:latin typeface="Tahoma" panose="020B0604030504040204" pitchFamily="34" charset="0"/>
              </a:rPr>
              <a:t>i</a:t>
            </a:r>
            <a:r>
              <a:rPr lang="zh-CN" altLang="en-US" sz="3200">
                <a:latin typeface="Tahoma" panose="020B0604030504040204" pitchFamily="34" charset="0"/>
              </a:rPr>
              <a:t>时令</a:t>
            </a:r>
            <a:r>
              <a:rPr lang="zh-CN" altLang="en-US" sz="3200" b="0">
                <a:latin typeface="Tahoma" panose="020B0604030504040204" pitchFamily="34" charset="0"/>
              </a:rPr>
              <a:t>P</a:t>
            </a:r>
            <a:r>
              <a:rPr lang="zh-CN" altLang="en-US" sz="3200" b="0" baseline="-12000">
                <a:latin typeface="Tahoma" panose="020B0604030504040204" pitchFamily="34" charset="0"/>
              </a:rPr>
              <a:t>k</a:t>
            </a:r>
            <a:r>
              <a:rPr lang="zh-CN" altLang="en-US" sz="3200" b="0">
                <a:latin typeface="Tahoma" panose="020B0604030504040204" pitchFamily="34" charset="0"/>
              </a:rPr>
              <a:t>与S</a:t>
            </a:r>
            <a:r>
              <a:rPr lang="zh-CN" altLang="en-US" sz="3200" b="0" baseline="-12000">
                <a:latin typeface="Tahoma" panose="020B0604030504040204" pitchFamily="34" charset="0"/>
              </a:rPr>
              <a:t>i</a:t>
            </a:r>
            <a:r>
              <a:rPr lang="zh-CN" altLang="en-US" sz="3200">
                <a:latin typeface="Tahoma" panose="020B0604030504040204" pitchFamily="34" charset="0"/>
              </a:rPr>
              <a:t>进行比较</a:t>
            </a:r>
            <a:r>
              <a:rPr lang="zh-CN" altLang="en-US">
                <a:latin typeface="Tahoma" panose="020B0604030504040204" pitchFamily="34" charset="0"/>
                <a:ea typeface="楷体_GB2312" pitchFamily="1" charset="-122"/>
              </a:rPr>
              <a:t> 。</a:t>
            </a:r>
          </a:p>
        </p:txBody>
      </p:sp>
      <p:sp>
        <p:nvSpPr>
          <p:cNvPr id="75801" name="Rectangle 15">
            <a:extLst>
              <a:ext uri="{FF2B5EF4-FFF2-40B4-BE49-F238E27FC236}">
                <a16:creationId xmlns:a16="http://schemas.microsoft.com/office/drawing/2014/main" xmlns="" id="{000E1FA1-9FCA-40D3-AAC1-9E0C3E9E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3433763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k-1</a:t>
            </a:r>
          </a:p>
        </p:txBody>
      </p:sp>
      <p:sp>
        <p:nvSpPr>
          <p:cNvPr id="75802" name="Rectangle 5">
            <a:extLst>
              <a:ext uri="{FF2B5EF4-FFF2-40B4-BE49-F238E27FC236}">
                <a16:creationId xmlns:a16="http://schemas.microsoft.com/office/drawing/2014/main" xmlns="" id="{F05DD530-7315-4150-9757-19FB371B9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2455863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i-j+k-1</a:t>
            </a:r>
          </a:p>
        </p:txBody>
      </p:sp>
      <p:sp>
        <p:nvSpPr>
          <p:cNvPr id="75803" name="Rectangle 15">
            <a:extLst>
              <a:ext uri="{FF2B5EF4-FFF2-40B4-BE49-F238E27FC236}">
                <a16:creationId xmlns:a16="http://schemas.microsoft.com/office/drawing/2014/main" xmlns="" id="{26BBC3BA-B130-4AA0-86E1-885D9B929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3433763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solidFill>
                  <a:schemeClr val="bg1"/>
                </a:solidFill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solidFill>
                  <a:schemeClr val="bg1"/>
                </a:solidFill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75804" name="Rectangle 4">
            <a:extLst>
              <a:ext uri="{FF2B5EF4-FFF2-40B4-BE49-F238E27FC236}">
                <a16:creationId xmlns:a16="http://schemas.microsoft.com/office/drawing/2014/main" xmlns="" id="{312AAC42-96A9-47BE-A46F-7BC93D88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455863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i-j+k</a:t>
            </a:r>
          </a:p>
        </p:txBody>
      </p:sp>
      <p:sp>
        <p:nvSpPr>
          <p:cNvPr id="75805" name="Text Box 23">
            <a:extLst>
              <a:ext uri="{FF2B5EF4-FFF2-40B4-BE49-F238E27FC236}">
                <a16:creationId xmlns:a16="http://schemas.microsoft.com/office/drawing/2014/main" xmlns="" id="{EE6145AC-8FA7-4101-88F1-2D28FF46A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208338"/>
            <a:ext cx="3810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5806" name="Text Box 23">
            <a:extLst>
              <a:ext uri="{FF2B5EF4-FFF2-40B4-BE49-F238E27FC236}">
                <a16:creationId xmlns:a16="http://schemas.microsoft.com/office/drawing/2014/main" xmlns="" id="{E8CB9020-00C2-408D-9F83-F8EE3D4B2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3208338"/>
            <a:ext cx="3810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5807" name="Text Box 23">
            <a:extLst>
              <a:ext uri="{FF2B5EF4-FFF2-40B4-BE49-F238E27FC236}">
                <a16:creationId xmlns:a16="http://schemas.microsoft.com/office/drawing/2014/main" xmlns="" id="{3DAB1566-6B49-43BB-A832-8EC83AEEC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5" y="3208338"/>
            <a:ext cx="3810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5808" name="Text Box 23">
            <a:extLst>
              <a:ext uri="{FF2B5EF4-FFF2-40B4-BE49-F238E27FC236}">
                <a16:creationId xmlns:a16="http://schemas.microsoft.com/office/drawing/2014/main" xmlns="" id="{072A0B4E-15D5-402B-9724-E5F3B5AA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3208338"/>
            <a:ext cx="3810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5809" name="Rectangle 17">
            <a:extLst>
              <a:ext uri="{FF2B5EF4-FFF2-40B4-BE49-F238E27FC236}">
                <a16:creationId xmlns:a16="http://schemas.microsoft.com/office/drawing/2014/main" xmlns="" id="{3B7446E4-7DD4-4BA8-BE4C-F1D57BD5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3524250"/>
            <a:ext cx="5334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5810" name="Text Box 23">
            <a:extLst>
              <a:ext uri="{FF2B5EF4-FFF2-40B4-BE49-F238E27FC236}">
                <a16:creationId xmlns:a16="http://schemas.microsoft.com/office/drawing/2014/main" xmlns="" id="{857CFC5A-85D2-4097-A585-8B26797B3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3208338"/>
            <a:ext cx="3810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5811" name="Text Box 23">
            <a:extLst>
              <a:ext uri="{FF2B5EF4-FFF2-40B4-BE49-F238E27FC236}">
                <a16:creationId xmlns:a16="http://schemas.microsoft.com/office/drawing/2014/main" xmlns="" id="{74E941A1-9582-4A16-A3FA-AB6116C4B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3208338"/>
            <a:ext cx="3810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5812" name="Rectangle 17">
            <a:extLst>
              <a:ext uri="{FF2B5EF4-FFF2-40B4-BE49-F238E27FC236}">
                <a16:creationId xmlns:a16="http://schemas.microsoft.com/office/drawing/2014/main" xmlns="" id="{E9C2523B-565B-4851-980E-8CF8E4FD8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2349500"/>
            <a:ext cx="5334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64551" name="Rectangle 35">
            <a:extLst>
              <a:ext uri="{FF2B5EF4-FFF2-40B4-BE49-F238E27FC236}">
                <a16:creationId xmlns:a16="http://schemas.microsoft.com/office/drawing/2014/main" xmlns="" id="{9016491D-E340-46A2-95BC-5F58B540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88" y="4579938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solidFill>
                  <a:schemeClr val="bg1"/>
                </a:solidFill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solidFill>
                  <a:schemeClr val="bg1"/>
                </a:solidFill>
                <a:latin typeface="Tahoma" panose="020B0604030504040204" pitchFamily="34" charset="0"/>
              </a:rPr>
              <a:t>k</a:t>
            </a:r>
          </a:p>
        </p:txBody>
      </p:sp>
      <p:grpSp>
        <p:nvGrpSpPr>
          <p:cNvPr id="64552" name="组合 64551">
            <a:extLst>
              <a:ext uri="{FF2B5EF4-FFF2-40B4-BE49-F238E27FC236}">
                <a16:creationId xmlns:a16="http://schemas.microsoft.com/office/drawing/2014/main" xmlns="" id="{9AE1786E-4924-4D23-8FF3-10E4A3376B14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4292600"/>
            <a:ext cx="2952750" cy="1125538"/>
            <a:chOff x="0" y="0"/>
            <a:chExt cx="1860" cy="709"/>
          </a:xfrm>
        </p:grpSpPr>
        <p:grpSp>
          <p:nvGrpSpPr>
            <p:cNvPr id="75816" name="组合 64552">
              <a:extLst>
                <a:ext uri="{FF2B5EF4-FFF2-40B4-BE49-F238E27FC236}">
                  <a16:creationId xmlns:a16="http://schemas.microsoft.com/office/drawing/2014/main" xmlns="" id="{42D898E6-8CCD-4B96-95BB-16374610E1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1"/>
              <a:ext cx="1860" cy="528"/>
              <a:chOff x="0" y="0"/>
              <a:chExt cx="1860" cy="528"/>
            </a:xfrm>
          </p:grpSpPr>
          <p:sp>
            <p:nvSpPr>
              <p:cNvPr id="75821" name="Rectangle 31">
                <a:extLst>
                  <a:ext uri="{FF2B5EF4-FFF2-40B4-BE49-F238E27FC236}">
                    <a16:creationId xmlns:a16="http://schemas.microsoft.com/office/drawing/2014/main" xmlns="" id="{47558A98-4968-4CFF-A995-840CBF31D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 b="0">
                    <a:latin typeface="Tahoma" panose="020B0604030504040204" pitchFamily="34" charset="0"/>
                  </a:rPr>
                  <a:t>p</a:t>
                </a:r>
                <a:r>
                  <a:rPr lang="en-US" altLang="zh-CN" sz="3200" b="0" baseline="-140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75822" name="Rectangle 32">
                <a:extLst>
                  <a:ext uri="{FF2B5EF4-FFF2-40B4-BE49-F238E27FC236}">
                    <a16:creationId xmlns:a16="http://schemas.microsoft.com/office/drawing/2014/main" xmlns="" id="{49BFAE32-0C05-48E3-A220-89BC9BAB5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0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 b="0">
                    <a:latin typeface="Tahoma" panose="020B0604030504040204" pitchFamily="34" charset="0"/>
                  </a:rPr>
                  <a:t>p</a:t>
                </a:r>
                <a:r>
                  <a:rPr lang="en-US" altLang="zh-CN" sz="3200" b="0" baseline="-140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75823" name="Rectangle 33">
                <a:extLst>
                  <a:ext uri="{FF2B5EF4-FFF2-40B4-BE49-F238E27FC236}">
                    <a16:creationId xmlns:a16="http://schemas.microsoft.com/office/drawing/2014/main" xmlns="" id="{DA131FB4-C281-4B05-897E-401623440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2" y="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 b="0" baseline="-14000">
                    <a:latin typeface="Tahoma" panose="020B0604030504040204" pitchFamily="34" charset="0"/>
                  </a:rPr>
                  <a:t>…</a:t>
                </a:r>
              </a:p>
            </p:txBody>
          </p:sp>
          <p:sp>
            <p:nvSpPr>
              <p:cNvPr id="75824" name="Rectangle 34">
                <a:extLst>
                  <a:ext uri="{FF2B5EF4-FFF2-40B4-BE49-F238E27FC236}">
                    <a16:creationId xmlns:a16="http://schemas.microsoft.com/office/drawing/2014/main" xmlns="" id="{01E1DE7C-CDA2-47E7-9688-2CF10C7B6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 b="0">
                    <a:latin typeface="Tahoma" panose="020B0604030504040204" pitchFamily="34" charset="0"/>
                  </a:rPr>
                  <a:t>p</a:t>
                </a:r>
                <a:r>
                  <a:rPr lang="en-US" altLang="zh-CN" sz="3200" b="0" baseline="-14000">
                    <a:latin typeface="Tahoma" panose="020B0604030504040204" pitchFamily="34" charset="0"/>
                  </a:rPr>
                  <a:t>k-1</a:t>
                </a:r>
              </a:p>
            </p:txBody>
          </p:sp>
        </p:grpSp>
        <p:grpSp>
          <p:nvGrpSpPr>
            <p:cNvPr id="75817" name="组合 64557">
              <a:extLst>
                <a:ext uri="{FF2B5EF4-FFF2-40B4-BE49-F238E27FC236}">
                  <a16:creationId xmlns:a16="http://schemas.microsoft.com/office/drawing/2014/main" xmlns="" id="{88CE737F-0907-4E6F-9237-7AA3C6312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" y="0"/>
              <a:ext cx="1614" cy="321"/>
              <a:chOff x="0" y="0"/>
              <a:chExt cx="1614" cy="321"/>
            </a:xfrm>
          </p:grpSpPr>
          <p:sp>
            <p:nvSpPr>
              <p:cNvPr id="75818" name="Text Box 23">
                <a:extLst>
                  <a:ext uri="{FF2B5EF4-FFF2-40B4-BE49-F238E27FC236}">
                    <a16:creationId xmlns:a16="http://schemas.microsoft.com/office/drawing/2014/main" xmlns="" id="{AA9A3FB6-C1BC-45DE-9362-4F83865A4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4" y="0"/>
                <a:ext cx="240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" rIns="0" bIns="1080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folHlink"/>
                    </a:solidFill>
                    <a:latin typeface="Tahoma" panose="020B0604030504040204" pitchFamily="34" charset="0"/>
                  </a:rPr>
                  <a:t>‖</a:t>
                </a:r>
              </a:p>
            </p:txBody>
          </p:sp>
          <p:sp>
            <p:nvSpPr>
              <p:cNvPr id="75819" name="Text Box 23">
                <a:extLst>
                  <a:ext uri="{FF2B5EF4-FFF2-40B4-BE49-F238E27FC236}">
                    <a16:creationId xmlns:a16="http://schemas.microsoft.com/office/drawing/2014/main" xmlns="" id="{18E6212F-071D-4A29-8B9C-87C320DBC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" y="0"/>
                <a:ext cx="240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" rIns="0" bIns="1080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folHlink"/>
                    </a:solidFill>
                    <a:latin typeface="Tahoma" panose="020B0604030504040204" pitchFamily="34" charset="0"/>
                  </a:rPr>
                  <a:t>‖</a:t>
                </a:r>
              </a:p>
            </p:txBody>
          </p:sp>
          <p:sp>
            <p:nvSpPr>
              <p:cNvPr id="75820" name="Text Box 23">
                <a:extLst>
                  <a:ext uri="{FF2B5EF4-FFF2-40B4-BE49-F238E27FC236}">
                    <a16:creationId xmlns:a16="http://schemas.microsoft.com/office/drawing/2014/main" xmlns="" id="{8D31A670-0E3C-410E-9CFD-E3E090C497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40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" rIns="0" bIns="1080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chemeClr val="folHlink"/>
                    </a:solidFill>
                    <a:latin typeface="Tahoma" panose="020B0604030504040204" pitchFamily="34" charset="0"/>
                  </a:rPr>
                  <a:t>‖</a:t>
                </a:r>
              </a:p>
            </p:txBody>
          </p:sp>
        </p:grpSp>
      </p:grpSp>
      <p:sp>
        <p:nvSpPr>
          <p:cNvPr id="64562" name="未知">
            <a:extLst>
              <a:ext uri="{FF2B5EF4-FFF2-40B4-BE49-F238E27FC236}">
                <a16:creationId xmlns:a16="http://schemas.microsoft.com/office/drawing/2014/main" xmlns="" id="{5C55A121-9F4F-46B7-B005-602AAD24E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068638"/>
            <a:ext cx="358775" cy="1800225"/>
          </a:xfrm>
          <a:custGeom>
            <a:avLst/>
            <a:gdLst>
              <a:gd name="T0" fmla="*/ 0 w 226"/>
              <a:gd name="T1" fmla="*/ 0 h 1134"/>
              <a:gd name="T2" fmla="*/ 2147483646 w 226"/>
              <a:gd name="T3" fmla="*/ 2147483646 h 1134"/>
              <a:gd name="T4" fmla="*/ 0 w 226"/>
              <a:gd name="T5" fmla="*/ 2147483646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" h="1134">
                <a:moveTo>
                  <a:pt x="0" y="0"/>
                </a:moveTo>
                <a:cubicBezTo>
                  <a:pt x="113" y="155"/>
                  <a:pt x="226" y="310"/>
                  <a:pt x="226" y="499"/>
                </a:cubicBezTo>
                <a:cubicBezTo>
                  <a:pt x="226" y="688"/>
                  <a:pt x="38" y="1028"/>
                  <a:pt x="0" y="1134"/>
                </a:cubicBezTo>
              </a:path>
            </a:pathLst>
          </a:custGeom>
          <a:noFill/>
          <a:ln w="28575">
            <a:solidFill>
              <a:srgbClr val="3366FF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B91096C-4878-4E6B-8639-EAA4B5812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71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" y="4419600"/>
            <a:ext cx="4024923" cy="241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324D1E47-98D0-4DD1-A524-AB8C9BA8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6" y="2563812"/>
            <a:ext cx="2974974" cy="273739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8" grpId="0" animBg="1"/>
      <p:bldP spid="64551" grpId="0"/>
      <p:bldP spid="7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9257146C-4956-472F-BCE9-1E76F6AA50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D3DEF06A-7870-4331-A1FC-20355E3180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57108" cy="3657600"/>
          </a:xfrm>
        </p:spPr>
        <p:txBody>
          <a:bodyPr/>
          <a:lstStyle/>
          <a:p>
            <a:pPr eaLnBrk="1" hangingPunct="1"/>
            <a:r>
              <a:rPr lang="zh-CN" altLang="en-US" sz="2500" dirty="0">
                <a:latin typeface="宋体" panose="02010600030101010101" pitchFamily="2" charset="-122"/>
              </a:rPr>
              <a:t>改进的串匹配算法－－</a:t>
            </a:r>
            <a:r>
              <a:rPr lang="zh-CN" altLang="en-US" sz="2500" dirty="0"/>
              <a:t>KMP</a:t>
            </a:r>
            <a:r>
              <a:rPr lang="zh-CN" altLang="en-US" sz="2500" dirty="0">
                <a:latin typeface="宋体" panose="02010600030101010101" pitchFamily="2" charset="-122"/>
              </a:rPr>
              <a:t>算法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① </a:t>
            </a:r>
            <a:r>
              <a:rPr lang="zh-CN" altLang="en-US" sz="2400" dirty="0"/>
              <a:t>当主串的S</a:t>
            </a:r>
            <a:r>
              <a:rPr lang="zh-CN" altLang="en-US" sz="2400" baseline="-25000" dirty="0"/>
              <a:t>i</a:t>
            </a:r>
            <a:r>
              <a:rPr lang="zh-CN" altLang="en-US" sz="2400" dirty="0"/>
              <a:t>与模式串的P</a:t>
            </a:r>
            <a:r>
              <a:rPr lang="zh-CN" altLang="en-US" sz="2400" baseline="-25000" dirty="0">
                <a:sym typeface="Arial" panose="020B0604020202020204" pitchFamily="34" charset="0"/>
              </a:rPr>
              <a:t>j</a:t>
            </a:r>
            <a:r>
              <a:rPr lang="zh-CN" altLang="en-US" sz="2400" dirty="0"/>
              <a:t>不同时，其之前的(j-1)个字符已经匹配。因此，若模式串的P</a:t>
            </a:r>
            <a:r>
              <a:rPr lang="zh-CN" altLang="en-US" sz="2400" baseline="-20000" dirty="0"/>
              <a:t>1</a:t>
            </a:r>
            <a:r>
              <a:rPr lang="zh-CN" altLang="en-US" sz="2400" dirty="0"/>
              <a:t>P</a:t>
            </a:r>
            <a:r>
              <a:rPr lang="zh-CN" altLang="en-US" sz="2400" baseline="-20000" dirty="0"/>
              <a:t>2</a:t>
            </a:r>
            <a:r>
              <a:rPr lang="zh-CN" altLang="en-US" dirty="0"/>
              <a:t>…</a:t>
            </a:r>
            <a:r>
              <a:rPr lang="zh-CN" altLang="en-US" sz="2400" dirty="0"/>
              <a:t>P</a:t>
            </a:r>
            <a:r>
              <a:rPr lang="zh-CN" altLang="en-US" sz="2400" baseline="-20000" dirty="0"/>
              <a:t>k-1</a:t>
            </a:r>
            <a:r>
              <a:rPr lang="zh-CN" altLang="en-US" sz="2400" dirty="0"/>
              <a:t>与P</a:t>
            </a:r>
            <a:r>
              <a:rPr lang="zh-CN" altLang="en-US" sz="2400" baseline="-25000" dirty="0">
                <a:sym typeface="Arial" panose="020B0604020202020204" pitchFamily="34" charset="0"/>
              </a:rPr>
              <a:t>j</a:t>
            </a:r>
            <a:r>
              <a:rPr lang="zh-CN" altLang="en-US" sz="2400" dirty="0"/>
              <a:t>前的P</a:t>
            </a:r>
            <a:r>
              <a:rPr lang="zh-CN" altLang="en-US" sz="2400" baseline="-20000" dirty="0"/>
              <a:t>j-k+1</a:t>
            </a:r>
            <a:r>
              <a:rPr lang="zh-CN" altLang="en-US" sz="2400" dirty="0"/>
              <a:t>P</a:t>
            </a:r>
            <a:r>
              <a:rPr lang="zh-CN" altLang="en-US" sz="2400" baseline="-20000" dirty="0"/>
              <a:t>j-k+2</a:t>
            </a:r>
            <a:r>
              <a:rPr lang="zh-CN" altLang="en-US" dirty="0"/>
              <a:t>…</a:t>
            </a:r>
            <a:r>
              <a:rPr lang="zh-CN" altLang="en-US" sz="2400" dirty="0"/>
              <a:t>P</a:t>
            </a:r>
            <a:r>
              <a:rPr lang="zh-CN" altLang="en-US" sz="2400" baseline="-20000" dirty="0"/>
              <a:t>j-1</a:t>
            </a:r>
            <a:r>
              <a:rPr lang="zh-CN" altLang="en-US" sz="2400" dirty="0"/>
              <a:t>相同，则只需使模式串的第k个字符P</a:t>
            </a:r>
            <a:r>
              <a:rPr lang="zh-CN" altLang="en-US" sz="2400" baseline="-25000" dirty="0"/>
              <a:t>k</a:t>
            </a:r>
            <a:r>
              <a:rPr lang="zh-CN" altLang="en-US" sz="2400" dirty="0"/>
              <a:t>与主串的S</a:t>
            </a:r>
            <a:r>
              <a:rPr lang="zh-CN" altLang="en-US" sz="2400" baseline="-25000" dirty="0"/>
              <a:t>i</a:t>
            </a:r>
            <a:r>
              <a:rPr lang="zh-CN" altLang="en-US" sz="2400" dirty="0"/>
              <a:t>对齐后开始比较即可，i就不必回溯（可看作是将模式串适当右移）。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dirty="0"/>
              <a:t>    </a:t>
            </a:r>
          </a:p>
        </p:txBody>
      </p:sp>
      <p:sp>
        <p:nvSpPr>
          <p:cNvPr id="76804" name="Rectangle 12">
            <a:extLst>
              <a:ext uri="{FF2B5EF4-FFF2-40B4-BE49-F238E27FC236}">
                <a16:creationId xmlns:a16="http://schemas.microsoft.com/office/drawing/2014/main" xmlns="" id="{3AFB44B7-0266-4582-8DCB-76FFC7556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8465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i-j+1</a:t>
            </a:r>
          </a:p>
        </p:txBody>
      </p:sp>
      <p:sp>
        <p:nvSpPr>
          <p:cNvPr id="76805" name="Rectangle 13">
            <a:extLst>
              <a:ext uri="{FF2B5EF4-FFF2-40B4-BE49-F238E27FC236}">
                <a16:creationId xmlns:a16="http://schemas.microsoft.com/office/drawing/2014/main" xmlns="" id="{F3CDF437-7322-4EB0-A390-1A6406F34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8465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i-j+2</a:t>
            </a:r>
          </a:p>
        </p:txBody>
      </p:sp>
      <p:sp>
        <p:nvSpPr>
          <p:cNvPr id="76806" name="Rectangle 14">
            <a:extLst>
              <a:ext uri="{FF2B5EF4-FFF2-40B4-BE49-F238E27FC236}">
                <a16:creationId xmlns:a16="http://schemas.microsoft.com/office/drawing/2014/main" xmlns="" id="{57411A60-2201-4A1D-B0FF-BBA94212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8465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6807" name="Rectangle 15">
            <a:extLst>
              <a:ext uri="{FF2B5EF4-FFF2-40B4-BE49-F238E27FC236}">
                <a16:creationId xmlns:a16="http://schemas.microsoft.com/office/drawing/2014/main" xmlns="" id="{5E953D1D-C533-4117-AF22-F62CC1F7F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8465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i-1</a:t>
            </a:r>
          </a:p>
        </p:txBody>
      </p:sp>
      <p:sp>
        <p:nvSpPr>
          <p:cNvPr id="76808" name="Rectangle 16">
            <a:extLst>
              <a:ext uri="{FF2B5EF4-FFF2-40B4-BE49-F238E27FC236}">
                <a16:creationId xmlns:a16="http://schemas.microsoft.com/office/drawing/2014/main" xmlns="" id="{4B889DD7-66FB-4F27-B6FF-F80994C7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18465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i+1</a:t>
            </a:r>
          </a:p>
        </p:txBody>
      </p:sp>
      <p:sp>
        <p:nvSpPr>
          <p:cNvPr id="76809" name="Rectangle 17">
            <a:extLst>
              <a:ext uri="{FF2B5EF4-FFF2-40B4-BE49-F238E27FC236}">
                <a16:creationId xmlns:a16="http://schemas.microsoft.com/office/drawing/2014/main" xmlns="" id="{89DF1D3F-1A2D-4ECD-9386-912280A65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8465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solidFill>
                  <a:schemeClr val="accent2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solidFill>
                  <a:schemeClr val="accent2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76810" name="Rectangle 18">
            <a:extLst>
              <a:ext uri="{FF2B5EF4-FFF2-40B4-BE49-F238E27FC236}">
                <a16:creationId xmlns:a16="http://schemas.microsoft.com/office/drawing/2014/main" xmlns="" id="{9CAA538E-851C-45BC-9629-69D6F7D8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18465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6811" name="Rectangle 19">
            <a:extLst>
              <a:ext uri="{FF2B5EF4-FFF2-40B4-BE49-F238E27FC236}">
                <a16:creationId xmlns:a16="http://schemas.microsoft.com/office/drawing/2014/main" xmlns="" id="{AF53D133-8484-4680-B4F4-D848C3E85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8465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6812" name="Rectangle 20">
            <a:extLst>
              <a:ext uri="{FF2B5EF4-FFF2-40B4-BE49-F238E27FC236}">
                <a16:creationId xmlns:a16="http://schemas.microsoft.com/office/drawing/2014/main" xmlns="" id="{71B8A8BD-6B72-4891-97AB-989E91CB1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8465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i-k+1</a:t>
            </a:r>
          </a:p>
        </p:txBody>
      </p:sp>
      <p:sp>
        <p:nvSpPr>
          <p:cNvPr id="76813" name="Rectangle 21">
            <a:extLst>
              <a:ext uri="{FF2B5EF4-FFF2-40B4-BE49-F238E27FC236}">
                <a16:creationId xmlns:a16="http://schemas.microsoft.com/office/drawing/2014/main" xmlns="" id="{9C8CB0B0-BF6C-4162-8895-E9B7179C1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8465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i-k+2</a:t>
            </a:r>
          </a:p>
        </p:txBody>
      </p:sp>
      <p:sp>
        <p:nvSpPr>
          <p:cNvPr id="76814" name="Rectangle 22">
            <a:extLst>
              <a:ext uri="{FF2B5EF4-FFF2-40B4-BE49-F238E27FC236}">
                <a16:creationId xmlns:a16="http://schemas.microsoft.com/office/drawing/2014/main" xmlns="" id="{534DE1EE-60B4-4558-89F2-E0AD8FACF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019425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6815" name="Rectangle 23">
            <a:extLst>
              <a:ext uri="{FF2B5EF4-FFF2-40B4-BE49-F238E27FC236}">
                <a16:creationId xmlns:a16="http://schemas.microsoft.com/office/drawing/2014/main" xmlns="" id="{3FC29BC1-4E90-4A2B-BFA2-C016FD41E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19425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6816" name="Rectangle 24">
            <a:extLst>
              <a:ext uri="{FF2B5EF4-FFF2-40B4-BE49-F238E27FC236}">
                <a16:creationId xmlns:a16="http://schemas.microsoft.com/office/drawing/2014/main" xmlns="" id="{6E4EE526-14B2-4FB4-9B0B-4CE6375E4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19425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6817" name="Rectangle 25">
            <a:extLst>
              <a:ext uri="{FF2B5EF4-FFF2-40B4-BE49-F238E27FC236}">
                <a16:creationId xmlns:a16="http://schemas.microsoft.com/office/drawing/2014/main" xmlns="" id="{C61FD4FC-0CE7-4833-83D4-12F0868D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019425"/>
            <a:ext cx="106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j-k+1</a:t>
            </a:r>
          </a:p>
        </p:txBody>
      </p:sp>
      <p:sp>
        <p:nvSpPr>
          <p:cNvPr id="76818" name="Rectangle 26">
            <a:extLst>
              <a:ext uri="{FF2B5EF4-FFF2-40B4-BE49-F238E27FC236}">
                <a16:creationId xmlns:a16="http://schemas.microsoft.com/office/drawing/2014/main" xmlns="" id="{DB15C385-B76C-40FC-8B90-CFF1B98BC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19425"/>
            <a:ext cx="129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j-k+2</a:t>
            </a:r>
          </a:p>
        </p:txBody>
      </p:sp>
      <p:sp>
        <p:nvSpPr>
          <p:cNvPr id="76819" name="Rectangle 27">
            <a:extLst>
              <a:ext uri="{FF2B5EF4-FFF2-40B4-BE49-F238E27FC236}">
                <a16:creationId xmlns:a16="http://schemas.microsoft.com/office/drawing/2014/main" xmlns="" id="{523BBC4A-F290-49BC-8491-866A2925D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19425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6820" name="Rectangle 28">
            <a:extLst>
              <a:ext uri="{FF2B5EF4-FFF2-40B4-BE49-F238E27FC236}">
                <a16:creationId xmlns:a16="http://schemas.microsoft.com/office/drawing/2014/main" xmlns="" id="{A64181C1-C714-4674-8093-09C519EE5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19425"/>
            <a:ext cx="129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j-1</a:t>
            </a:r>
          </a:p>
        </p:txBody>
      </p:sp>
      <p:sp>
        <p:nvSpPr>
          <p:cNvPr id="76821" name="Rectangle 29">
            <a:extLst>
              <a:ext uri="{FF2B5EF4-FFF2-40B4-BE49-F238E27FC236}">
                <a16:creationId xmlns:a16="http://schemas.microsoft.com/office/drawing/2014/main" xmlns="" id="{DBF873E4-1C98-4512-B5C1-68AFDB900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19425"/>
            <a:ext cx="91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76822" name="Text Box 30">
            <a:extLst>
              <a:ext uri="{FF2B5EF4-FFF2-40B4-BE49-F238E27FC236}">
                <a16:creationId xmlns:a16="http://schemas.microsoft.com/office/drawing/2014/main" xmlns="" id="{C32491DC-4A3F-425A-AC6B-1E452C066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3803650"/>
            <a:ext cx="3810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6823" name="Text Box 31">
            <a:extLst>
              <a:ext uri="{FF2B5EF4-FFF2-40B4-BE49-F238E27FC236}">
                <a16:creationId xmlns:a16="http://schemas.microsoft.com/office/drawing/2014/main" xmlns="" id="{39B532D1-DC4D-4094-97CE-D2E085419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03650"/>
            <a:ext cx="3810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6824" name="Text Box 32">
            <a:extLst>
              <a:ext uri="{FF2B5EF4-FFF2-40B4-BE49-F238E27FC236}">
                <a16:creationId xmlns:a16="http://schemas.microsoft.com/office/drawing/2014/main" xmlns="" id="{622E44D8-69F7-403C-AB5D-7CDA8AA7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803650"/>
            <a:ext cx="3810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6825" name="Text Box 33">
            <a:extLst>
              <a:ext uri="{FF2B5EF4-FFF2-40B4-BE49-F238E27FC236}">
                <a16:creationId xmlns:a16="http://schemas.microsoft.com/office/drawing/2014/main" xmlns="" id="{B4C8D507-2AC3-4BD0-AB73-4F7E6480C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03650"/>
            <a:ext cx="3810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6826" name="Text Box 34">
            <a:extLst>
              <a:ext uri="{FF2B5EF4-FFF2-40B4-BE49-F238E27FC236}">
                <a16:creationId xmlns:a16="http://schemas.microsoft.com/office/drawing/2014/main" xmlns="" id="{CFD24716-3B95-436E-8F4F-EE3802CA7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03650"/>
            <a:ext cx="3810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grpSp>
        <p:nvGrpSpPr>
          <p:cNvPr id="76827" name="组合 65562">
            <a:extLst>
              <a:ext uri="{FF2B5EF4-FFF2-40B4-BE49-F238E27FC236}">
                <a16:creationId xmlns:a16="http://schemas.microsoft.com/office/drawing/2014/main" xmlns="" id="{42E9EC71-E463-44E5-BCA1-5D889334A55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727450"/>
            <a:ext cx="381000" cy="509588"/>
            <a:chOff x="0" y="0"/>
            <a:chExt cx="240" cy="321"/>
          </a:xfrm>
        </p:grpSpPr>
        <p:sp>
          <p:nvSpPr>
            <p:cNvPr id="76838" name="Text Box 36">
              <a:extLst>
                <a:ext uri="{FF2B5EF4-FFF2-40B4-BE49-F238E27FC236}">
                  <a16:creationId xmlns:a16="http://schemas.microsoft.com/office/drawing/2014/main" xmlns="" id="{7DB2FC83-6EB6-4E23-9FD1-7EDDA5AB7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4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ahoma" panose="020B0604030504040204" pitchFamily="34" charset="0"/>
                </a:rPr>
                <a:t>‖</a:t>
              </a:r>
            </a:p>
          </p:txBody>
        </p:sp>
        <p:sp>
          <p:nvSpPr>
            <p:cNvPr id="76839" name="Line 37">
              <a:extLst>
                <a:ext uri="{FF2B5EF4-FFF2-40B4-BE49-F238E27FC236}">
                  <a16:creationId xmlns:a16="http://schemas.microsoft.com/office/drawing/2014/main" xmlns="" id="{96DC1A89-3991-41D2-B9CE-9140E9D00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168"/>
              <a:ext cx="192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66" name="组合 65565">
            <a:extLst>
              <a:ext uri="{FF2B5EF4-FFF2-40B4-BE49-F238E27FC236}">
                <a16:creationId xmlns:a16="http://schemas.microsoft.com/office/drawing/2014/main" xmlns="" id="{E9EEA0D1-07AE-4C90-9E07-D9C9ED83CB3F}"/>
              </a:ext>
            </a:extLst>
          </p:cNvPr>
          <p:cNvGrpSpPr>
            <a:grpSpLocks/>
          </p:cNvGrpSpPr>
          <p:nvPr/>
        </p:nvGrpSpPr>
        <p:grpSpPr bwMode="auto">
          <a:xfrm>
            <a:off x="3305175" y="4832350"/>
            <a:ext cx="3933825" cy="1333500"/>
            <a:chOff x="0" y="0"/>
            <a:chExt cx="2478" cy="840"/>
          </a:xfrm>
        </p:grpSpPr>
        <p:sp>
          <p:nvSpPr>
            <p:cNvPr id="76829" name="Rectangle 38">
              <a:extLst>
                <a:ext uri="{FF2B5EF4-FFF2-40B4-BE49-F238E27FC236}">
                  <a16:creationId xmlns:a16="http://schemas.microsoft.com/office/drawing/2014/main" xmlns="" id="{F54D9C5A-6429-404F-8C90-79F374076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2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 b="0">
                  <a:latin typeface="Tahoma" panose="020B0604030504040204" pitchFamily="34" charset="0"/>
                </a:rPr>
                <a:t>p</a:t>
              </a:r>
              <a:r>
                <a:rPr lang="en-US" altLang="zh-CN" sz="3200" b="0" baseline="-14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76830" name="Rectangle 39">
              <a:extLst>
                <a:ext uri="{FF2B5EF4-FFF2-40B4-BE49-F238E27FC236}">
                  <a16:creationId xmlns:a16="http://schemas.microsoft.com/office/drawing/2014/main" xmlns="" id="{9E58175D-FB72-486E-AE88-BAC23E891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" y="312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 b="0">
                  <a:latin typeface="Tahoma" panose="020B0604030504040204" pitchFamily="34" charset="0"/>
                </a:rPr>
                <a:t>p</a:t>
              </a:r>
              <a:r>
                <a:rPr lang="en-US" altLang="zh-CN" sz="3200" b="0" baseline="-14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76831" name="Rectangle 40">
              <a:extLst>
                <a:ext uri="{FF2B5EF4-FFF2-40B4-BE49-F238E27FC236}">
                  <a16:creationId xmlns:a16="http://schemas.microsoft.com/office/drawing/2014/main" xmlns="" id="{20CFF826-65D6-4B6F-933F-7DE964355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312"/>
              <a:ext cx="33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 b="0" baseline="-14000">
                  <a:latin typeface="Tahoma" panose="020B0604030504040204" pitchFamily="34" charset="0"/>
                </a:rPr>
                <a:t>…</a:t>
              </a:r>
            </a:p>
          </p:txBody>
        </p:sp>
        <p:sp>
          <p:nvSpPr>
            <p:cNvPr id="76832" name="Rectangle 41">
              <a:extLst>
                <a:ext uri="{FF2B5EF4-FFF2-40B4-BE49-F238E27FC236}">
                  <a16:creationId xmlns:a16="http://schemas.microsoft.com/office/drawing/2014/main" xmlns="" id="{AAABE6FE-95B7-4E43-8DB2-551331C81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312"/>
              <a:ext cx="33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 b="0">
                  <a:latin typeface="Tahoma" panose="020B0604030504040204" pitchFamily="34" charset="0"/>
                </a:rPr>
                <a:t>p</a:t>
              </a:r>
              <a:r>
                <a:rPr lang="en-US" altLang="zh-CN" sz="3200" b="0" baseline="-14000">
                  <a:latin typeface="Tahoma" panose="020B0604030504040204" pitchFamily="34" charset="0"/>
                </a:rPr>
                <a:t>k-1</a:t>
              </a:r>
            </a:p>
          </p:txBody>
        </p:sp>
        <p:sp>
          <p:nvSpPr>
            <p:cNvPr id="76833" name="Rectangle 42">
              <a:extLst>
                <a:ext uri="{FF2B5EF4-FFF2-40B4-BE49-F238E27FC236}">
                  <a16:creationId xmlns:a16="http://schemas.microsoft.com/office/drawing/2014/main" xmlns="" id="{8DAF4E18-553F-4A75-8AD5-9197C0AD6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312"/>
              <a:ext cx="33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 b="0" dirty="0" err="1">
                  <a:latin typeface="Tahoma" panose="020B0604030504040204" pitchFamily="34" charset="0"/>
                </a:rPr>
                <a:t>p</a:t>
              </a:r>
              <a:r>
                <a:rPr lang="en-US" altLang="zh-CN" sz="3200" b="0" baseline="-14000" dirty="0" err="1">
                  <a:latin typeface="Tahoma" panose="020B0604030504040204" pitchFamily="34" charset="0"/>
                </a:rPr>
                <a:t>k</a:t>
              </a:r>
              <a:endParaRPr lang="en-US" altLang="zh-CN" sz="3200" b="0" baseline="-14000" dirty="0">
                <a:latin typeface="Tahoma" panose="020B0604030504040204" pitchFamily="34" charset="0"/>
              </a:endParaRPr>
            </a:p>
          </p:txBody>
        </p:sp>
        <p:sp>
          <p:nvSpPr>
            <p:cNvPr id="76834" name="Text Box 43">
              <a:extLst>
                <a:ext uri="{FF2B5EF4-FFF2-40B4-BE49-F238E27FC236}">
                  <a16:creationId xmlns:a16="http://schemas.microsoft.com/office/drawing/2014/main" xmlns="" id="{79598A6F-5F2A-4E6B-A89F-C8987F1D0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48"/>
              <a:ext cx="432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endParaRPr lang="zh-CN" altLang="en-US" sz="320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35" name="Text Box 44">
              <a:extLst>
                <a:ext uri="{FF2B5EF4-FFF2-40B4-BE49-F238E27FC236}">
                  <a16:creationId xmlns:a16="http://schemas.microsoft.com/office/drawing/2014/main" xmlns="" id="{0428F7C2-6DC2-4C72-96B3-775608308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4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chemeClr val="folHlink"/>
                  </a:solidFill>
                  <a:latin typeface="Tahoma" panose="020B0604030504040204" pitchFamily="34" charset="0"/>
                </a:rPr>
                <a:t>‖</a:t>
              </a:r>
            </a:p>
          </p:txBody>
        </p:sp>
        <p:sp>
          <p:nvSpPr>
            <p:cNvPr id="76836" name="Text Box 45">
              <a:extLst>
                <a:ext uri="{FF2B5EF4-FFF2-40B4-BE49-F238E27FC236}">
                  <a16:creationId xmlns:a16="http://schemas.microsoft.com/office/drawing/2014/main" xmlns="" id="{A131A32A-699E-4ED6-8613-B4C2931AD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" y="0"/>
              <a:ext cx="24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chemeClr val="folHlink"/>
                  </a:solidFill>
                  <a:latin typeface="Tahoma" panose="020B0604030504040204" pitchFamily="34" charset="0"/>
                </a:rPr>
                <a:t>‖</a:t>
              </a:r>
            </a:p>
          </p:txBody>
        </p:sp>
        <p:sp>
          <p:nvSpPr>
            <p:cNvPr id="76837" name="Text Box 46">
              <a:extLst>
                <a:ext uri="{FF2B5EF4-FFF2-40B4-BE49-F238E27FC236}">
                  <a16:creationId xmlns:a16="http://schemas.microsoft.com/office/drawing/2014/main" xmlns="" id="{AD4189D3-D8CF-4DA7-B58F-88120EABE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0"/>
              <a:ext cx="24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chemeClr val="folHlink"/>
                  </a:solidFill>
                  <a:latin typeface="Tahoma" panose="020B0604030504040204" pitchFamily="34" charset="0"/>
                </a:rPr>
                <a:t>‖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CECC976-44F1-427D-ACB6-3CCE976C2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72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82DCC0C5-4D6C-4805-80DA-F5CA3ED7F7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7337CE2C-D8F5-4AD9-9FDC-4F00E1F302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583613" cy="3657600"/>
          </a:xfrm>
        </p:spPr>
        <p:txBody>
          <a:bodyPr/>
          <a:lstStyle/>
          <a:p>
            <a:pPr eaLnBrk="1" hangingPunct="1"/>
            <a:r>
              <a:rPr lang="zh-CN" altLang="en-US" sz="2500">
                <a:latin typeface="宋体" panose="02010600030101010101" pitchFamily="2" charset="-122"/>
              </a:rPr>
              <a:t>改进的串匹配算法－－</a:t>
            </a:r>
            <a:r>
              <a:rPr lang="zh-CN" altLang="en-US" sz="2500"/>
              <a:t>KMP</a:t>
            </a:r>
            <a:r>
              <a:rPr lang="zh-CN" altLang="en-US" sz="2500">
                <a:latin typeface="宋体" panose="02010600030101010101" pitchFamily="2" charset="-122"/>
              </a:rPr>
              <a:t>算法</a:t>
            </a:r>
          </a:p>
          <a:p>
            <a:pPr lvl="1" eaLnBrk="1" hangingPunct="1"/>
            <a:r>
              <a:rPr lang="zh-CN" altLang="en-US">
                <a:solidFill>
                  <a:schemeClr val="folHlink"/>
                </a:solidFill>
                <a:cs typeface="Times New Roman" panose="02020603050405020304" pitchFamily="18" charset="0"/>
              </a:rPr>
              <a:t>①  </a:t>
            </a:r>
            <a:r>
              <a:rPr lang="zh-CN" altLang="en-US" sz="2000">
                <a:solidFill>
                  <a:schemeClr val="folHlink"/>
                </a:solidFill>
              </a:rPr>
              <a:t>当主串的S</a:t>
            </a:r>
            <a:r>
              <a:rPr lang="zh-CN" altLang="en-US" sz="2000" baseline="-25000">
                <a:solidFill>
                  <a:schemeClr val="folHlink"/>
                </a:solidFill>
              </a:rPr>
              <a:t>i</a:t>
            </a:r>
            <a:r>
              <a:rPr lang="zh-CN" altLang="en-US" sz="2000">
                <a:solidFill>
                  <a:schemeClr val="folHlink"/>
                </a:solidFill>
              </a:rPr>
              <a:t>与模式串的P</a:t>
            </a:r>
            <a:r>
              <a:rPr lang="zh-CN" altLang="en-US" sz="2000" baseline="-25000">
                <a:solidFill>
                  <a:schemeClr val="folHlink"/>
                </a:solidFill>
                <a:sym typeface="Arial" panose="020B0604020202020204" pitchFamily="34" charset="0"/>
              </a:rPr>
              <a:t>j</a:t>
            </a:r>
            <a:r>
              <a:rPr lang="zh-CN" altLang="en-US" sz="2000">
                <a:solidFill>
                  <a:schemeClr val="folHlink"/>
                </a:solidFill>
              </a:rPr>
              <a:t>不同时，其之前的(j-1)个字符已经匹配。因此，若模式串的P</a:t>
            </a:r>
            <a:r>
              <a:rPr lang="zh-CN" altLang="en-US" sz="2000" baseline="-20000">
                <a:solidFill>
                  <a:schemeClr val="folHlink"/>
                </a:solidFill>
              </a:rPr>
              <a:t>1</a:t>
            </a:r>
            <a:r>
              <a:rPr lang="zh-CN" altLang="en-US" sz="2000">
                <a:solidFill>
                  <a:schemeClr val="folHlink"/>
                </a:solidFill>
              </a:rPr>
              <a:t>P</a:t>
            </a:r>
            <a:r>
              <a:rPr lang="zh-CN" altLang="en-US" sz="2000" baseline="-20000">
                <a:solidFill>
                  <a:schemeClr val="folHlink"/>
                </a:solidFill>
              </a:rPr>
              <a:t>2</a:t>
            </a:r>
            <a:r>
              <a:rPr lang="zh-CN" altLang="en-US" sz="2000">
                <a:solidFill>
                  <a:schemeClr val="folHlink"/>
                </a:solidFill>
              </a:rPr>
              <a:t>…P</a:t>
            </a:r>
            <a:r>
              <a:rPr lang="zh-CN" altLang="en-US" sz="2000" baseline="-20000">
                <a:solidFill>
                  <a:schemeClr val="folHlink"/>
                </a:solidFill>
              </a:rPr>
              <a:t>k-1</a:t>
            </a:r>
            <a:r>
              <a:rPr lang="zh-CN" altLang="en-US" sz="2000">
                <a:solidFill>
                  <a:schemeClr val="folHlink"/>
                </a:solidFill>
              </a:rPr>
              <a:t>与P</a:t>
            </a:r>
            <a:r>
              <a:rPr lang="zh-CN" altLang="en-US" sz="2000" baseline="-25000">
                <a:solidFill>
                  <a:schemeClr val="folHlink"/>
                </a:solidFill>
                <a:sym typeface="Arial" panose="020B0604020202020204" pitchFamily="34" charset="0"/>
              </a:rPr>
              <a:t>j</a:t>
            </a:r>
            <a:r>
              <a:rPr lang="zh-CN" altLang="en-US" sz="2000">
                <a:solidFill>
                  <a:schemeClr val="folHlink"/>
                </a:solidFill>
              </a:rPr>
              <a:t>前的P</a:t>
            </a:r>
            <a:r>
              <a:rPr lang="zh-CN" altLang="en-US" sz="2000" baseline="-20000">
                <a:solidFill>
                  <a:schemeClr val="folHlink"/>
                </a:solidFill>
              </a:rPr>
              <a:t>j-k+1</a:t>
            </a:r>
            <a:r>
              <a:rPr lang="zh-CN" altLang="en-US" sz="2000">
                <a:solidFill>
                  <a:schemeClr val="folHlink"/>
                </a:solidFill>
              </a:rPr>
              <a:t>P</a:t>
            </a:r>
            <a:r>
              <a:rPr lang="zh-CN" altLang="en-US" sz="2000" baseline="-20000">
                <a:solidFill>
                  <a:schemeClr val="folHlink"/>
                </a:solidFill>
              </a:rPr>
              <a:t>j-k+2</a:t>
            </a:r>
            <a:r>
              <a:rPr lang="zh-CN" altLang="en-US" sz="2000">
                <a:solidFill>
                  <a:schemeClr val="folHlink"/>
                </a:solidFill>
              </a:rPr>
              <a:t>…P</a:t>
            </a:r>
            <a:r>
              <a:rPr lang="zh-CN" altLang="en-US" sz="2000" baseline="-20000">
                <a:solidFill>
                  <a:schemeClr val="folHlink"/>
                </a:solidFill>
              </a:rPr>
              <a:t>j-1</a:t>
            </a:r>
            <a:r>
              <a:rPr lang="zh-CN" altLang="en-US" sz="2000">
                <a:solidFill>
                  <a:schemeClr val="folHlink"/>
                </a:solidFill>
              </a:rPr>
              <a:t>相同，则只需使模式串的第k个字符P</a:t>
            </a:r>
            <a:r>
              <a:rPr lang="zh-CN" altLang="en-US" sz="2000" baseline="-25000">
                <a:solidFill>
                  <a:schemeClr val="folHlink"/>
                </a:solidFill>
              </a:rPr>
              <a:t>k</a:t>
            </a:r>
            <a:r>
              <a:rPr lang="zh-CN" altLang="en-US" sz="2000">
                <a:solidFill>
                  <a:schemeClr val="folHlink"/>
                </a:solidFill>
              </a:rPr>
              <a:t>与主串的S</a:t>
            </a:r>
            <a:r>
              <a:rPr lang="zh-CN" altLang="en-US" sz="2000" baseline="-25000">
                <a:solidFill>
                  <a:schemeClr val="folHlink"/>
                </a:solidFill>
              </a:rPr>
              <a:t>i</a:t>
            </a:r>
            <a:r>
              <a:rPr lang="zh-CN" altLang="en-US" sz="2000">
                <a:solidFill>
                  <a:schemeClr val="folHlink"/>
                </a:solidFill>
              </a:rPr>
              <a:t>对齐后开始比较即可，i就不必回溯（可看作是将模式串适当右移）。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300"/>
              <a:t>    </a:t>
            </a:r>
            <a:r>
              <a:rPr lang="zh-CN" altLang="en-US" sz="2300">
                <a:cs typeface="Times New Roman" panose="02020603050405020304" pitchFamily="18" charset="0"/>
              </a:rPr>
              <a:t>②  </a:t>
            </a:r>
            <a:r>
              <a:rPr lang="zh-CN" altLang="en-US" sz="2400">
                <a:solidFill>
                  <a:schemeClr val="accent2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sz="2400">
                <a:solidFill>
                  <a:schemeClr val="accent2"/>
                </a:solidFill>
              </a:rPr>
              <a:t>的值只与模式串的组成有关，而与主串无关。</a:t>
            </a:r>
          </a:p>
        </p:txBody>
      </p:sp>
      <p:sp>
        <p:nvSpPr>
          <p:cNvPr id="77828" name="Rectangle 12">
            <a:extLst>
              <a:ext uri="{FF2B5EF4-FFF2-40B4-BE49-F238E27FC236}">
                <a16:creationId xmlns:a16="http://schemas.microsoft.com/office/drawing/2014/main" xmlns="" id="{BF775929-B0D1-4925-8ED1-CFE7F5E5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27525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i-j+1</a:t>
            </a:r>
          </a:p>
        </p:txBody>
      </p:sp>
      <p:sp>
        <p:nvSpPr>
          <p:cNvPr id="77829" name="Rectangle 13">
            <a:extLst>
              <a:ext uri="{FF2B5EF4-FFF2-40B4-BE49-F238E27FC236}">
                <a16:creationId xmlns:a16="http://schemas.microsoft.com/office/drawing/2014/main" xmlns="" id="{3FD5A246-3EA3-43CD-B1EF-EFC1FD9BC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327525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i-j+2</a:t>
            </a:r>
          </a:p>
        </p:txBody>
      </p:sp>
      <p:sp>
        <p:nvSpPr>
          <p:cNvPr id="77830" name="Rectangle 14">
            <a:extLst>
              <a:ext uri="{FF2B5EF4-FFF2-40B4-BE49-F238E27FC236}">
                <a16:creationId xmlns:a16="http://schemas.microsoft.com/office/drawing/2014/main" xmlns="" id="{5A698393-D28B-410C-8CF6-AC3E6585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327525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7831" name="Rectangle 15">
            <a:extLst>
              <a:ext uri="{FF2B5EF4-FFF2-40B4-BE49-F238E27FC236}">
                <a16:creationId xmlns:a16="http://schemas.microsoft.com/office/drawing/2014/main" xmlns="" id="{7E730372-B291-4551-95A7-5CA3FC943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27525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i-1</a:t>
            </a:r>
          </a:p>
        </p:txBody>
      </p:sp>
      <p:sp>
        <p:nvSpPr>
          <p:cNvPr id="77832" name="Rectangle 16">
            <a:extLst>
              <a:ext uri="{FF2B5EF4-FFF2-40B4-BE49-F238E27FC236}">
                <a16:creationId xmlns:a16="http://schemas.microsoft.com/office/drawing/2014/main" xmlns="" id="{ECBEDC56-EFE7-421B-8885-E3132D3E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327525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i+1</a:t>
            </a:r>
          </a:p>
        </p:txBody>
      </p:sp>
      <p:sp>
        <p:nvSpPr>
          <p:cNvPr id="77833" name="Rectangle 17">
            <a:extLst>
              <a:ext uri="{FF2B5EF4-FFF2-40B4-BE49-F238E27FC236}">
                <a16:creationId xmlns:a16="http://schemas.microsoft.com/office/drawing/2014/main" xmlns="" id="{1324F26B-650C-4673-9C1C-E7984F5C0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327525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solidFill>
                  <a:schemeClr val="accent2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solidFill>
                  <a:schemeClr val="accent2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77834" name="Rectangle 18">
            <a:extLst>
              <a:ext uri="{FF2B5EF4-FFF2-40B4-BE49-F238E27FC236}">
                <a16:creationId xmlns:a16="http://schemas.microsoft.com/office/drawing/2014/main" xmlns="" id="{CA1952CD-D0AE-40DB-9968-F404F42AC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327525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7835" name="Rectangle 19">
            <a:extLst>
              <a:ext uri="{FF2B5EF4-FFF2-40B4-BE49-F238E27FC236}">
                <a16:creationId xmlns:a16="http://schemas.microsoft.com/office/drawing/2014/main" xmlns="" id="{AA20BD55-DF6F-495D-A81D-291373FB3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27525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7836" name="Rectangle 20">
            <a:extLst>
              <a:ext uri="{FF2B5EF4-FFF2-40B4-BE49-F238E27FC236}">
                <a16:creationId xmlns:a16="http://schemas.microsoft.com/office/drawing/2014/main" xmlns="" id="{86333FA0-34C1-4AA1-A546-8A4F4F0D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27525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i-k+1</a:t>
            </a:r>
          </a:p>
        </p:txBody>
      </p:sp>
      <p:sp>
        <p:nvSpPr>
          <p:cNvPr id="77837" name="Rectangle 21">
            <a:extLst>
              <a:ext uri="{FF2B5EF4-FFF2-40B4-BE49-F238E27FC236}">
                <a16:creationId xmlns:a16="http://schemas.microsoft.com/office/drawing/2014/main" xmlns="" id="{A458BC54-CADF-4229-BA9E-CA38DE62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27525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s</a:t>
            </a:r>
            <a:r>
              <a:rPr lang="en-US" altLang="zh-CN" sz="3200" b="0" baseline="-14000">
                <a:latin typeface="Tahoma" panose="020B0604030504040204" pitchFamily="34" charset="0"/>
              </a:rPr>
              <a:t>i-k+2</a:t>
            </a:r>
          </a:p>
        </p:txBody>
      </p:sp>
      <p:sp>
        <p:nvSpPr>
          <p:cNvPr id="77838" name="Rectangle 22">
            <a:extLst>
              <a:ext uri="{FF2B5EF4-FFF2-40B4-BE49-F238E27FC236}">
                <a16:creationId xmlns:a16="http://schemas.microsoft.com/office/drawing/2014/main" xmlns="" id="{6D098900-8526-4E70-B1DF-4C288EEE0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62300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7839" name="Rectangle 23">
            <a:extLst>
              <a:ext uri="{FF2B5EF4-FFF2-40B4-BE49-F238E27FC236}">
                <a16:creationId xmlns:a16="http://schemas.microsoft.com/office/drawing/2014/main" xmlns="" id="{A358E104-4ED3-4C37-B579-3415DDAF5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162300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7840" name="Rectangle 24">
            <a:extLst>
              <a:ext uri="{FF2B5EF4-FFF2-40B4-BE49-F238E27FC236}">
                <a16:creationId xmlns:a16="http://schemas.microsoft.com/office/drawing/2014/main" xmlns="" id="{71CB9ECB-148C-4417-97DA-7AA52610A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1623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7841" name="Rectangle 25">
            <a:extLst>
              <a:ext uri="{FF2B5EF4-FFF2-40B4-BE49-F238E27FC236}">
                <a16:creationId xmlns:a16="http://schemas.microsoft.com/office/drawing/2014/main" xmlns="" id="{FB98AD51-B5E8-4094-984A-93044D8C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13100"/>
            <a:ext cx="1066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j-k+1</a:t>
            </a:r>
          </a:p>
        </p:txBody>
      </p:sp>
      <p:sp>
        <p:nvSpPr>
          <p:cNvPr id="77842" name="Rectangle 26">
            <a:extLst>
              <a:ext uri="{FF2B5EF4-FFF2-40B4-BE49-F238E27FC236}">
                <a16:creationId xmlns:a16="http://schemas.microsoft.com/office/drawing/2014/main" xmlns="" id="{4F6DF50F-81B5-4A69-BFB6-C827EC716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62300"/>
            <a:ext cx="129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j-k+2</a:t>
            </a:r>
          </a:p>
        </p:txBody>
      </p:sp>
      <p:sp>
        <p:nvSpPr>
          <p:cNvPr id="77843" name="Rectangle 27">
            <a:extLst>
              <a:ext uri="{FF2B5EF4-FFF2-40B4-BE49-F238E27FC236}">
                <a16:creationId xmlns:a16="http://schemas.microsoft.com/office/drawing/2014/main" xmlns="" id="{F8154150-3A70-4293-BA46-81BDF92F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62300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7844" name="Rectangle 28">
            <a:extLst>
              <a:ext uri="{FF2B5EF4-FFF2-40B4-BE49-F238E27FC236}">
                <a16:creationId xmlns:a16="http://schemas.microsoft.com/office/drawing/2014/main" xmlns="" id="{69DC5D36-FC41-41E5-910B-B3965D0EB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162300"/>
            <a:ext cx="129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j-1</a:t>
            </a:r>
          </a:p>
        </p:txBody>
      </p:sp>
      <p:sp>
        <p:nvSpPr>
          <p:cNvPr id="77845" name="Rectangle 29">
            <a:extLst>
              <a:ext uri="{FF2B5EF4-FFF2-40B4-BE49-F238E27FC236}">
                <a16:creationId xmlns:a16="http://schemas.microsoft.com/office/drawing/2014/main" xmlns="" id="{B7B78F5F-47D6-436D-9114-845A825BD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62300"/>
            <a:ext cx="91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77846" name="Text Box 30">
            <a:extLst>
              <a:ext uri="{FF2B5EF4-FFF2-40B4-BE49-F238E27FC236}">
                <a16:creationId xmlns:a16="http://schemas.microsoft.com/office/drawing/2014/main" xmlns="" id="{BB60D253-6FD6-4743-AF2F-5DC1288E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3946525"/>
            <a:ext cx="381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7847" name="Text Box 31">
            <a:extLst>
              <a:ext uri="{FF2B5EF4-FFF2-40B4-BE49-F238E27FC236}">
                <a16:creationId xmlns:a16="http://schemas.microsoft.com/office/drawing/2014/main" xmlns="" id="{5AA15A35-3108-411C-A947-F4375F04B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46525"/>
            <a:ext cx="381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7848" name="Text Box 32">
            <a:extLst>
              <a:ext uri="{FF2B5EF4-FFF2-40B4-BE49-F238E27FC236}">
                <a16:creationId xmlns:a16="http://schemas.microsoft.com/office/drawing/2014/main" xmlns="" id="{3320B4C1-0048-4DEA-91E4-A7FC314B5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946525"/>
            <a:ext cx="381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7849" name="Text Box 33">
            <a:extLst>
              <a:ext uri="{FF2B5EF4-FFF2-40B4-BE49-F238E27FC236}">
                <a16:creationId xmlns:a16="http://schemas.microsoft.com/office/drawing/2014/main" xmlns="" id="{402D1553-BC6B-4B7B-B5F9-557E868C2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46525"/>
            <a:ext cx="381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7850" name="Text Box 34">
            <a:extLst>
              <a:ext uri="{FF2B5EF4-FFF2-40B4-BE49-F238E27FC236}">
                <a16:creationId xmlns:a16="http://schemas.microsoft.com/office/drawing/2014/main" xmlns="" id="{22892FF9-DE65-4A4D-A380-F7E7E0A19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946525"/>
            <a:ext cx="381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grpSp>
        <p:nvGrpSpPr>
          <p:cNvPr id="77851" name="组合 66586">
            <a:extLst>
              <a:ext uri="{FF2B5EF4-FFF2-40B4-BE49-F238E27FC236}">
                <a16:creationId xmlns:a16="http://schemas.microsoft.com/office/drawing/2014/main" xmlns="" id="{32919A65-3A72-42C5-B4B9-E50E9C5B582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70325"/>
            <a:ext cx="381000" cy="511175"/>
            <a:chOff x="0" y="0"/>
            <a:chExt cx="240" cy="321"/>
          </a:xfrm>
        </p:grpSpPr>
        <p:sp>
          <p:nvSpPr>
            <p:cNvPr id="77862" name="Text Box 36">
              <a:extLst>
                <a:ext uri="{FF2B5EF4-FFF2-40B4-BE49-F238E27FC236}">
                  <a16:creationId xmlns:a16="http://schemas.microsoft.com/office/drawing/2014/main" xmlns="" id="{36BD461D-E3BA-421A-A941-23130B11E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4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ahoma" panose="020B0604030504040204" pitchFamily="34" charset="0"/>
                </a:rPr>
                <a:t>‖</a:t>
              </a:r>
            </a:p>
          </p:txBody>
        </p:sp>
        <p:sp>
          <p:nvSpPr>
            <p:cNvPr id="77863" name="Line 37">
              <a:extLst>
                <a:ext uri="{FF2B5EF4-FFF2-40B4-BE49-F238E27FC236}">
                  <a16:creationId xmlns:a16="http://schemas.microsoft.com/office/drawing/2014/main" xmlns="" id="{64A4FDF6-7220-46C5-BDE6-D4D207100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168"/>
              <a:ext cx="192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52" name="Rectangle 38">
            <a:extLst>
              <a:ext uri="{FF2B5EF4-FFF2-40B4-BE49-F238E27FC236}">
                <a16:creationId xmlns:a16="http://schemas.microsoft.com/office/drawing/2014/main" xmlns="" id="{3011077B-F43B-4765-8AC8-8A894B252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229225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7853" name="Rectangle 39">
            <a:extLst>
              <a:ext uri="{FF2B5EF4-FFF2-40B4-BE49-F238E27FC236}">
                <a16:creationId xmlns:a16="http://schemas.microsoft.com/office/drawing/2014/main" xmlns="" id="{A94BF2D2-752C-4431-8920-A84D7989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0" y="5229225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7854" name="Rectangle 40">
            <a:extLst>
              <a:ext uri="{FF2B5EF4-FFF2-40B4-BE49-F238E27FC236}">
                <a16:creationId xmlns:a16="http://schemas.microsoft.com/office/drawing/2014/main" xmlns="" id="{0504EFAF-48C5-4623-8455-49FFAAE29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5229225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7855" name="Rectangle 41">
            <a:extLst>
              <a:ext uri="{FF2B5EF4-FFF2-40B4-BE49-F238E27FC236}">
                <a16:creationId xmlns:a16="http://schemas.microsoft.com/office/drawing/2014/main" xmlns="" id="{458529DD-16D8-4337-A986-7D26A5192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29225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k-1</a:t>
            </a:r>
          </a:p>
        </p:txBody>
      </p:sp>
      <p:sp>
        <p:nvSpPr>
          <p:cNvPr id="77856" name="Rectangle 42">
            <a:extLst>
              <a:ext uri="{FF2B5EF4-FFF2-40B4-BE49-F238E27FC236}">
                <a16:creationId xmlns:a16="http://schemas.microsoft.com/office/drawing/2014/main" xmlns="" id="{183F361D-6FA0-4A3A-BECF-EFBDC310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8" y="5229225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solidFill>
                  <a:schemeClr val="bg1"/>
                </a:solidFill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77857" name="Text Box 43">
            <a:extLst>
              <a:ext uri="{FF2B5EF4-FFF2-40B4-BE49-F238E27FC236}">
                <a16:creationId xmlns:a16="http://schemas.microsoft.com/office/drawing/2014/main" xmlns="" id="{7D086FC6-8F36-4371-870E-84B64A80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051425"/>
            <a:ext cx="6858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77858" name="Text Box 44">
            <a:extLst>
              <a:ext uri="{FF2B5EF4-FFF2-40B4-BE49-F238E27FC236}">
                <a16:creationId xmlns:a16="http://schemas.microsoft.com/office/drawing/2014/main" xmlns="" id="{09ADB2DD-4CAE-4B90-94B0-10B929105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4975225"/>
            <a:ext cx="381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7859" name="Text Box 45">
            <a:extLst>
              <a:ext uri="{FF2B5EF4-FFF2-40B4-BE49-F238E27FC236}">
                <a16:creationId xmlns:a16="http://schemas.microsoft.com/office/drawing/2014/main" xmlns="" id="{3A817657-DEFF-4F86-B633-F619DDF5F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75225"/>
            <a:ext cx="381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7860" name="Text Box 46">
            <a:extLst>
              <a:ext uri="{FF2B5EF4-FFF2-40B4-BE49-F238E27FC236}">
                <a16:creationId xmlns:a16="http://schemas.microsoft.com/office/drawing/2014/main" xmlns="" id="{7765FE13-4F5F-47AC-8348-01E774D0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975225"/>
            <a:ext cx="381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66599" name="Rectangle 7">
            <a:extLst>
              <a:ext uri="{FF2B5EF4-FFF2-40B4-BE49-F238E27FC236}">
                <a16:creationId xmlns:a16="http://schemas.microsoft.com/office/drawing/2014/main" xmlns="" id="{7CC720DD-6875-4722-A66E-62C43B644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149725"/>
            <a:ext cx="9074150" cy="10525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SzPct val="120000"/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　　即，k的值与模式串当前位置之前的子串结构相关，模式串的每个字符对应一个位序j，所对应的k值用next[j]表示，形成查询表。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70457B8-7ACC-42A0-8ABD-C9413674A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73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9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DB446799-0830-4C28-AA11-8483EE81D0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5B23EF9A-B63D-4671-A707-1538DF459B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1371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 KMP</a:t>
            </a:r>
            <a:r>
              <a:rPr lang="zh-CN" altLang="en-US" sz="2800" dirty="0">
                <a:latin typeface="宋体" panose="02010600030101010101" pitchFamily="2" charset="-122"/>
              </a:rPr>
              <a:t>算法-模式串的</a:t>
            </a:r>
            <a:r>
              <a:rPr lang="zh-CN" altLang="en-US" sz="2800" dirty="0"/>
              <a:t>next</a:t>
            </a:r>
            <a:r>
              <a:rPr lang="zh-CN" altLang="en-US" sz="2800" dirty="0">
                <a:latin typeface="宋体" panose="02010600030101010101" pitchFamily="2" charset="-122"/>
              </a:rPr>
              <a:t>函数定义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</a:p>
        </p:txBody>
      </p:sp>
      <p:grpSp>
        <p:nvGrpSpPr>
          <p:cNvPr id="78852" name="组合 69635">
            <a:extLst>
              <a:ext uri="{FF2B5EF4-FFF2-40B4-BE49-F238E27FC236}">
                <a16:creationId xmlns:a16="http://schemas.microsoft.com/office/drawing/2014/main" xmlns="" id="{BCDABBAF-C8C9-4D32-86C9-5B5CD80D15F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484313"/>
            <a:ext cx="7978775" cy="2514600"/>
            <a:chOff x="0" y="0"/>
            <a:chExt cx="4944" cy="1584"/>
          </a:xfrm>
        </p:grpSpPr>
        <p:sp>
          <p:nvSpPr>
            <p:cNvPr id="78888" name="AutoShape 5">
              <a:extLst>
                <a:ext uri="{FF2B5EF4-FFF2-40B4-BE49-F238E27FC236}">
                  <a16:creationId xmlns:a16="http://schemas.microsoft.com/office/drawing/2014/main" xmlns="" id="{CB95649F-7007-4EF3-BCFC-D97271CD5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44"/>
              <a:ext cx="240" cy="1344"/>
            </a:xfrm>
            <a:prstGeom prst="leftBrace">
              <a:avLst>
                <a:gd name="adj1" fmla="val 465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78889" name="Text Box 6">
              <a:extLst>
                <a:ext uri="{FF2B5EF4-FFF2-40B4-BE49-F238E27FC236}">
                  <a16:creationId xmlns:a16="http://schemas.microsoft.com/office/drawing/2014/main" xmlns="" id="{771728B8-49B0-42B2-A797-B0FE3AAD4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72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  <a:ea typeface="楷体_GB2312" pitchFamily="1" charset="-122"/>
                </a:rPr>
                <a:t>next[j] =</a:t>
              </a:r>
            </a:p>
          </p:txBody>
        </p:sp>
        <p:sp>
          <p:nvSpPr>
            <p:cNvPr id="78890" name="Text Box 7">
              <a:extLst>
                <a:ext uri="{FF2B5EF4-FFF2-40B4-BE49-F238E27FC236}">
                  <a16:creationId xmlns:a16="http://schemas.microsoft.com/office/drawing/2014/main" xmlns="" id="{B1ABA97D-1BB1-46ED-9A0B-859255189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720"/>
              <a:ext cx="374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Max{k|1&lt;k&lt;j 且'p</a:t>
              </a:r>
              <a:r>
                <a:rPr lang="zh-CN" altLang="en-US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...p</a:t>
              </a:r>
              <a:r>
                <a:rPr lang="zh-CN" altLang="en-US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k-1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'==</a:t>
              </a:r>
              <a:r>
                <a:rPr lang="zh-CN" altLang="en-US" dirty="0">
                  <a:solidFill>
                    <a:schemeClr val="accent2"/>
                  </a:solidFill>
                </a:rPr>
                <a:t>'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r>
                <a:rPr lang="zh-CN" altLang="en-US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j-k+1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...p</a:t>
              </a:r>
              <a:r>
                <a:rPr lang="zh-CN" altLang="en-US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j-1</a:t>
              </a:r>
              <a:r>
                <a:rPr lang="zh-CN" altLang="en-US" dirty="0">
                  <a:solidFill>
                    <a:schemeClr val="accent2"/>
                  </a:solidFill>
                </a:rPr>
                <a:t>'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}</a:t>
              </a:r>
            </a:p>
          </p:txBody>
        </p:sp>
        <p:sp>
          <p:nvSpPr>
            <p:cNvPr id="78891" name="Text Box 8">
              <a:extLst>
                <a:ext uri="{FF2B5EF4-FFF2-40B4-BE49-F238E27FC236}">
                  <a16:creationId xmlns:a16="http://schemas.microsoft.com/office/drawing/2014/main" xmlns="" id="{91E6E3DA-4838-4AC0-A004-13F47C68F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0"/>
              <a:ext cx="3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楷体_GB2312" pitchFamily="1" charset="-122"/>
                </a:rPr>
                <a:t>0（j==1时）</a:t>
              </a:r>
              <a:endParaRPr lang="zh-CN" altLang="en-US" sz="2000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78892" name="Text Box 9">
              <a:extLst>
                <a:ext uri="{FF2B5EF4-FFF2-40B4-BE49-F238E27FC236}">
                  <a16:creationId xmlns:a16="http://schemas.microsoft.com/office/drawing/2014/main" xmlns="" id="{C3EF1473-1C38-42F6-A0D6-88E5F6F80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96"/>
              <a:ext cx="3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>
                  <a:latin typeface="Tahoma" panose="020B0604030504040204" pitchFamily="34" charset="0"/>
                  <a:ea typeface="楷体_GB2312" pitchFamily="1" charset="-122"/>
                </a:rPr>
                <a:t>1   其他情况</a:t>
              </a:r>
            </a:p>
          </p:txBody>
        </p:sp>
      </p:grpSp>
      <p:sp>
        <p:nvSpPr>
          <p:cNvPr id="78853" name="Rectangle 31">
            <a:extLst>
              <a:ext uri="{FF2B5EF4-FFF2-40B4-BE49-F238E27FC236}">
                <a16:creationId xmlns:a16="http://schemas.microsoft.com/office/drawing/2014/main" xmlns="" id="{E5E63ECA-B27A-45FF-A51E-D5CA39874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38725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i-j+1</a:t>
            </a:r>
          </a:p>
        </p:txBody>
      </p:sp>
      <p:sp>
        <p:nvSpPr>
          <p:cNvPr id="78854" name="Rectangle 32">
            <a:extLst>
              <a:ext uri="{FF2B5EF4-FFF2-40B4-BE49-F238E27FC236}">
                <a16:creationId xmlns:a16="http://schemas.microsoft.com/office/drawing/2014/main" xmlns="" id="{4AB971EB-126B-47C1-A19C-4F4AF28E9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8" y="5038725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i-j+2</a:t>
            </a:r>
          </a:p>
        </p:txBody>
      </p:sp>
      <p:sp>
        <p:nvSpPr>
          <p:cNvPr id="78855" name="Rectangle 33">
            <a:extLst>
              <a:ext uri="{FF2B5EF4-FFF2-40B4-BE49-F238E27FC236}">
                <a16:creationId xmlns:a16="http://schemas.microsoft.com/office/drawing/2014/main" xmlns="" id="{01ED4471-A225-4872-8F36-76316968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038725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8856" name="Rectangle 34">
            <a:extLst>
              <a:ext uri="{FF2B5EF4-FFF2-40B4-BE49-F238E27FC236}">
                <a16:creationId xmlns:a16="http://schemas.microsoft.com/office/drawing/2014/main" xmlns="" id="{59E7825F-C848-433A-8D35-A1DBE5F53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5038725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i-1</a:t>
            </a:r>
          </a:p>
        </p:txBody>
      </p:sp>
      <p:sp>
        <p:nvSpPr>
          <p:cNvPr id="78857" name="Rectangle 35">
            <a:extLst>
              <a:ext uri="{FF2B5EF4-FFF2-40B4-BE49-F238E27FC236}">
                <a16:creationId xmlns:a16="http://schemas.microsoft.com/office/drawing/2014/main" xmlns="" id="{DD05041E-E7AF-4C59-A3C4-9859DF611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988" y="5038725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i+1</a:t>
            </a:r>
          </a:p>
        </p:txBody>
      </p:sp>
      <p:sp>
        <p:nvSpPr>
          <p:cNvPr id="78858" name="Rectangle 36">
            <a:extLst>
              <a:ext uri="{FF2B5EF4-FFF2-40B4-BE49-F238E27FC236}">
                <a16:creationId xmlns:a16="http://schemas.microsoft.com/office/drawing/2014/main" xmlns="" id="{DDCCD6FF-1B9C-4D66-8007-32F3BF20C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5038725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78859" name="Rectangle 37">
            <a:extLst>
              <a:ext uri="{FF2B5EF4-FFF2-40B4-BE49-F238E27FC236}">
                <a16:creationId xmlns:a16="http://schemas.microsoft.com/office/drawing/2014/main" xmlns="" id="{09395909-8E9B-47AE-845A-8337EDC2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88" y="5038725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8860" name="Rectangle 38">
            <a:extLst>
              <a:ext uri="{FF2B5EF4-FFF2-40B4-BE49-F238E27FC236}">
                <a16:creationId xmlns:a16="http://schemas.microsoft.com/office/drawing/2014/main" xmlns="" id="{220F50E8-713A-43F2-BE96-04544C471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038725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8861" name="Rectangle 39">
            <a:extLst>
              <a:ext uri="{FF2B5EF4-FFF2-40B4-BE49-F238E27FC236}">
                <a16:creationId xmlns:a16="http://schemas.microsoft.com/office/drawing/2014/main" xmlns="" id="{17BE5E28-D770-4334-9F0D-4C2C25A5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5038725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i-k+1</a:t>
            </a:r>
          </a:p>
        </p:txBody>
      </p:sp>
      <p:sp>
        <p:nvSpPr>
          <p:cNvPr id="78862" name="Rectangle 40">
            <a:extLst>
              <a:ext uri="{FF2B5EF4-FFF2-40B4-BE49-F238E27FC236}">
                <a16:creationId xmlns:a16="http://schemas.microsoft.com/office/drawing/2014/main" xmlns="" id="{B0167B89-B717-4E8A-A313-59D31F702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5038725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4000" b="0">
                <a:latin typeface="Tahoma" panose="020B0604030504040204" pitchFamily="34" charset="0"/>
              </a:rPr>
              <a:t>s</a:t>
            </a:r>
            <a:r>
              <a:rPr lang="en-US" altLang="zh-CN" sz="4000" b="0" baseline="-14000">
                <a:latin typeface="Tahoma" panose="020B0604030504040204" pitchFamily="34" charset="0"/>
              </a:rPr>
              <a:t>i-k+2</a:t>
            </a:r>
          </a:p>
        </p:txBody>
      </p:sp>
      <p:sp>
        <p:nvSpPr>
          <p:cNvPr id="78863" name="Rectangle 41">
            <a:extLst>
              <a:ext uri="{FF2B5EF4-FFF2-40B4-BE49-F238E27FC236}">
                <a16:creationId xmlns:a16="http://schemas.microsoft.com/office/drawing/2014/main" xmlns="" id="{59BB3401-CEB3-4E31-997D-AC1C687F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830888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8864" name="Rectangle 42">
            <a:extLst>
              <a:ext uri="{FF2B5EF4-FFF2-40B4-BE49-F238E27FC236}">
                <a16:creationId xmlns:a16="http://schemas.microsoft.com/office/drawing/2014/main" xmlns="" id="{F6F91ED7-817A-4C0A-8D9C-9D89C3143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5830888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8865" name="Rectangle 43">
            <a:extLst>
              <a:ext uri="{FF2B5EF4-FFF2-40B4-BE49-F238E27FC236}">
                <a16:creationId xmlns:a16="http://schemas.microsoft.com/office/drawing/2014/main" xmlns="" id="{208D58FC-844D-4051-AA50-DD3058C5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5830888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8866" name="Rectangle 44">
            <a:extLst>
              <a:ext uri="{FF2B5EF4-FFF2-40B4-BE49-F238E27FC236}">
                <a16:creationId xmlns:a16="http://schemas.microsoft.com/office/drawing/2014/main" xmlns="" id="{E703AD5C-ABD3-441E-B3A1-DDC3A2DD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5830888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k-1</a:t>
            </a:r>
          </a:p>
        </p:txBody>
      </p:sp>
      <p:sp>
        <p:nvSpPr>
          <p:cNvPr id="78867" name="Rectangle 45">
            <a:extLst>
              <a:ext uri="{FF2B5EF4-FFF2-40B4-BE49-F238E27FC236}">
                <a16:creationId xmlns:a16="http://schemas.microsoft.com/office/drawing/2014/main" xmlns="" id="{A076829A-C333-4F96-AFB2-7D645F86C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5830888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78868" name="Text Box 47">
            <a:extLst>
              <a:ext uri="{FF2B5EF4-FFF2-40B4-BE49-F238E27FC236}">
                <a16:creationId xmlns:a16="http://schemas.microsoft.com/office/drawing/2014/main" xmlns="" id="{48BB1656-180B-4811-96BA-A1128C8A8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163" y="5686425"/>
            <a:ext cx="3810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8869" name="Text Box 48">
            <a:extLst>
              <a:ext uri="{FF2B5EF4-FFF2-40B4-BE49-F238E27FC236}">
                <a16:creationId xmlns:a16="http://schemas.microsoft.com/office/drawing/2014/main" xmlns="" id="{9725BFFC-D32C-4A4D-B798-3200AB17C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5686425"/>
            <a:ext cx="3810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8870" name="Text Box 49">
            <a:extLst>
              <a:ext uri="{FF2B5EF4-FFF2-40B4-BE49-F238E27FC236}">
                <a16:creationId xmlns:a16="http://schemas.microsoft.com/office/drawing/2014/main" xmlns="" id="{1093BD82-115E-498D-AB12-7382A4522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3" y="5686425"/>
            <a:ext cx="3810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69660" name="矩形 69659">
            <a:extLst>
              <a:ext uri="{FF2B5EF4-FFF2-40B4-BE49-F238E27FC236}">
                <a16:creationId xmlns:a16="http://schemas.microsoft.com/office/drawing/2014/main" xmlns="" id="{324D1E47-98D0-4DD1-A524-AB8C9BA8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229225"/>
            <a:ext cx="576262" cy="132238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78872" name="Rectangle 22">
            <a:extLst>
              <a:ext uri="{FF2B5EF4-FFF2-40B4-BE49-F238E27FC236}">
                <a16:creationId xmlns:a16="http://schemas.microsoft.com/office/drawing/2014/main" xmlns="" id="{45BBC0AF-8EFE-4E12-A4FF-FF7134A63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175125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8873" name="Rectangle 23">
            <a:extLst>
              <a:ext uri="{FF2B5EF4-FFF2-40B4-BE49-F238E27FC236}">
                <a16:creationId xmlns:a16="http://schemas.microsoft.com/office/drawing/2014/main" xmlns="" id="{473BAD4E-DF37-4D0F-A0B7-701D2A50C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63" y="4175125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8874" name="Rectangle 24">
            <a:extLst>
              <a:ext uri="{FF2B5EF4-FFF2-40B4-BE49-F238E27FC236}">
                <a16:creationId xmlns:a16="http://schemas.microsoft.com/office/drawing/2014/main" xmlns="" id="{1AD0A9DC-5FBB-493D-99CD-CF171707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4175125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8875" name="Rectangle 26">
            <a:extLst>
              <a:ext uri="{FF2B5EF4-FFF2-40B4-BE49-F238E27FC236}">
                <a16:creationId xmlns:a16="http://schemas.microsoft.com/office/drawing/2014/main" xmlns="" id="{A3C2D85E-D9B3-4198-B58C-8F33B8A2D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4175125"/>
            <a:ext cx="129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j-k+2</a:t>
            </a:r>
          </a:p>
        </p:txBody>
      </p:sp>
      <p:sp>
        <p:nvSpPr>
          <p:cNvPr id="78876" name="Rectangle 27">
            <a:extLst>
              <a:ext uri="{FF2B5EF4-FFF2-40B4-BE49-F238E27FC236}">
                <a16:creationId xmlns:a16="http://schemas.microsoft.com/office/drawing/2014/main" xmlns="" id="{B96B7508-2B08-48A4-9D94-661F97241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4175125"/>
            <a:ext cx="53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 baseline="-1400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78877" name="Rectangle 28">
            <a:extLst>
              <a:ext uri="{FF2B5EF4-FFF2-40B4-BE49-F238E27FC236}">
                <a16:creationId xmlns:a16="http://schemas.microsoft.com/office/drawing/2014/main" xmlns="" id="{0E7E1EBA-FED1-4CF1-ABB1-7F093B082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4175125"/>
            <a:ext cx="129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j-1</a:t>
            </a:r>
          </a:p>
        </p:txBody>
      </p:sp>
      <p:sp>
        <p:nvSpPr>
          <p:cNvPr id="78878" name="Rectangle 29">
            <a:extLst>
              <a:ext uri="{FF2B5EF4-FFF2-40B4-BE49-F238E27FC236}">
                <a16:creationId xmlns:a16="http://schemas.microsoft.com/office/drawing/2014/main" xmlns="" id="{3B2D71DC-945C-4018-BD1E-04BABDCFB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175125"/>
            <a:ext cx="91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78879" name="Text Box 47">
            <a:extLst>
              <a:ext uri="{FF2B5EF4-FFF2-40B4-BE49-F238E27FC236}">
                <a16:creationId xmlns:a16="http://schemas.microsoft.com/office/drawing/2014/main" xmlns="" id="{21B7359C-5796-4EA5-9A57-507AD3960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4868863"/>
            <a:ext cx="3810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8880" name="Text Box 47">
            <a:extLst>
              <a:ext uri="{FF2B5EF4-FFF2-40B4-BE49-F238E27FC236}">
                <a16:creationId xmlns:a16="http://schemas.microsoft.com/office/drawing/2014/main" xmlns="" id="{3E7BEBE1-72A6-49DC-B92F-B0ADD16AF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868863"/>
            <a:ext cx="3810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8881" name="Text Box 47">
            <a:extLst>
              <a:ext uri="{FF2B5EF4-FFF2-40B4-BE49-F238E27FC236}">
                <a16:creationId xmlns:a16="http://schemas.microsoft.com/office/drawing/2014/main" xmlns="" id="{19EFCACE-F84F-4585-9D0D-9FCA6F488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4868863"/>
            <a:ext cx="3810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78882" name="Text Box 47">
            <a:extLst>
              <a:ext uri="{FF2B5EF4-FFF2-40B4-BE49-F238E27FC236}">
                <a16:creationId xmlns:a16="http://schemas.microsoft.com/office/drawing/2014/main" xmlns="" id="{226D3B01-2CBE-4B93-820E-F177A69F8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841875"/>
            <a:ext cx="3810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grpSp>
        <p:nvGrpSpPr>
          <p:cNvPr id="78883" name="组合 69671">
            <a:extLst>
              <a:ext uri="{FF2B5EF4-FFF2-40B4-BE49-F238E27FC236}">
                <a16:creationId xmlns:a16="http://schemas.microsoft.com/office/drawing/2014/main" xmlns="" id="{1EC1AAC8-CA74-4BF5-9E44-7500E61E1E0C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4729163"/>
            <a:ext cx="381000" cy="571500"/>
            <a:chOff x="0" y="0"/>
            <a:chExt cx="240" cy="360"/>
          </a:xfrm>
        </p:grpSpPr>
        <p:sp>
          <p:nvSpPr>
            <p:cNvPr id="78886" name="Text Box 29">
              <a:extLst>
                <a:ext uri="{FF2B5EF4-FFF2-40B4-BE49-F238E27FC236}">
                  <a16:creationId xmlns:a16="http://schemas.microsoft.com/office/drawing/2014/main" xmlns="" id="{479221BB-CEAC-40B7-A4E2-240E136BE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hlink"/>
                  </a:solidFill>
                  <a:latin typeface="Tahoma" panose="020B0604030504040204" pitchFamily="34" charset="0"/>
                </a:rPr>
                <a:t>‖</a:t>
              </a:r>
            </a:p>
          </p:txBody>
        </p:sp>
        <p:sp>
          <p:nvSpPr>
            <p:cNvPr id="78887" name="Line 30">
              <a:extLst>
                <a:ext uri="{FF2B5EF4-FFF2-40B4-BE49-F238E27FC236}">
                  <a16:creationId xmlns:a16="http://schemas.microsoft.com/office/drawing/2014/main" xmlns="" id="{B4B4F8E8-E1F8-40AA-97C7-182A1A1F0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168"/>
              <a:ext cx="192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84" name="Rectangle 26">
            <a:extLst>
              <a:ext uri="{FF2B5EF4-FFF2-40B4-BE49-F238E27FC236}">
                <a16:creationId xmlns:a16="http://schemas.microsoft.com/office/drawing/2014/main" xmlns="" id="{75A7669A-03C7-4A0E-9F8F-9B3D07323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149725"/>
            <a:ext cx="129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p</a:t>
            </a:r>
            <a:r>
              <a:rPr lang="en-US" altLang="zh-CN" sz="3200" b="0" baseline="-14000">
                <a:latin typeface="Tahoma" panose="020B0604030504040204" pitchFamily="34" charset="0"/>
              </a:rPr>
              <a:t>j-k+1</a:t>
            </a:r>
          </a:p>
        </p:txBody>
      </p:sp>
      <p:sp>
        <p:nvSpPr>
          <p:cNvPr id="78885" name="Text Box 47">
            <a:extLst>
              <a:ext uri="{FF2B5EF4-FFF2-40B4-BE49-F238E27FC236}">
                <a16:creationId xmlns:a16="http://schemas.microsoft.com/office/drawing/2014/main" xmlns="" id="{7B58DB5E-7D07-4AC2-B4AF-A9C86657B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868863"/>
            <a:ext cx="3810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folHlink"/>
                </a:solidFill>
                <a:latin typeface="Tahoma" panose="020B0604030504040204" pitchFamily="34" charset="0"/>
              </a:rPr>
              <a:t>‖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BF66DD4-433A-4F2F-A9CC-9D2147CEB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74</a:t>
            </a:fld>
            <a:endParaRPr lang="zh-CN" altLang="en-US"/>
          </a:p>
        </p:txBody>
      </p:sp>
      <p:sp>
        <p:nvSpPr>
          <p:cNvPr id="46" name="Text Box 7">
            <a:extLst>
              <a:ext uri="{FF2B5EF4-FFF2-40B4-BE49-F238E27FC236}">
                <a16:creationId xmlns:a16="http://schemas.microsoft.com/office/drawing/2014/main" xmlns="" id="{B1ABA97D-1BB1-46ED-9A0B-859255189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88" y="3212976"/>
            <a:ext cx="40099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思考：为什么取最大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k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值？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答：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k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越大，向右滑动的距离越小。是为了防止丢解。</a:t>
            </a:r>
          </a:p>
        </p:txBody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xmlns="" id="{6D0F8864-6263-4319-8C8C-D92794E17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1484784"/>
            <a:ext cx="5954713" cy="106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0</a:t>
            </a:r>
            <a:r>
              <a:rPr lang="zh-CN" altLang="en-US" sz="1800" dirty="0">
                <a:solidFill>
                  <a:schemeClr val="accent2"/>
                </a:solidFill>
              </a:rPr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当 j==1, </a:t>
            </a:r>
            <a:r>
              <a:rPr lang="zh-CN" altLang="en-US" sz="2000" dirty="0">
                <a:solidFill>
                  <a:schemeClr val="bg1"/>
                </a:solidFill>
              </a:rPr>
              <a:t>表示与模式串第一个字符比较就失败，显然应使i指示主串的下一字符，然后再与模式串的第一字符比较(即通过i++;j++指示出对应的字符)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7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53C24961-049A-49BA-8012-7D407F6EE7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8D3F5181-D8ED-43AE-916F-615A678C84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1371600"/>
          </a:xfrm>
        </p:spPr>
        <p:txBody>
          <a:bodyPr/>
          <a:lstStyle/>
          <a:p>
            <a:pPr eaLnBrk="1" hangingPunct="1"/>
            <a:r>
              <a:rPr lang="zh-CN" altLang="en-US" sz="2800"/>
              <a:t>KMP</a:t>
            </a:r>
            <a:r>
              <a:rPr lang="zh-CN" altLang="en-US" sz="2800">
                <a:latin typeface="宋体" panose="02010600030101010101" pitchFamily="2" charset="-122"/>
              </a:rPr>
              <a:t>算法-模式串的</a:t>
            </a:r>
            <a:r>
              <a:rPr lang="zh-CN" altLang="en-US" sz="2800"/>
              <a:t>next</a:t>
            </a:r>
            <a:r>
              <a:rPr lang="zh-CN" altLang="en-US" sz="2800">
                <a:latin typeface="宋体" panose="02010600030101010101" pitchFamily="2" charset="-122"/>
              </a:rPr>
              <a:t>函数定义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	</a:t>
            </a:r>
          </a:p>
        </p:txBody>
      </p:sp>
      <p:grpSp>
        <p:nvGrpSpPr>
          <p:cNvPr id="79876" name="组合 71683">
            <a:extLst>
              <a:ext uri="{FF2B5EF4-FFF2-40B4-BE49-F238E27FC236}">
                <a16:creationId xmlns:a16="http://schemas.microsoft.com/office/drawing/2014/main" xmlns="" id="{4120B5CB-CA9F-4338-AFE6-989D7950C33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773238"/>
            <a:ext cx="7978775" cy="2519363"/>
            <a:chOff x="0" y="0"/>
            <a:chExt cx="4944" cy="1587"/>
          </a:xfrm>
        </p:grpSpPr>
        <p:sp>
          <p:nvSpPr>
            <p:cNvPr id="79928" name="AutoShape 5">
              <a:extLst>
                <a:ext uri="{FF2B5EF4-FFF2-40B4-BE49-F238E27FC236}">
                  <a16:creationId xmlns:a16="http://schemas.microsoft.com/office/drawing/2014/main" xmlns="" id="{4F32B2ED-769B-48B8-80CA-5EC39DB2B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44"/>
              <a:ext cx="240" cy="1344"/>
            </a:xfrm>
            <a:prstGeom prst="leftBrace">
              <a:avLst>
                <a:gd name="adj1" fmla="val 465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79929" name="Text Box 6">
              <a:extLst>
                <a:ext uri="{FF2B5EF4-FFF2-40B4-BE49-F238E27FC236}">
                  <a16:creationId xmlns:a16="http://schemas.microsoft.com/office/drawing/2014/main" xmlns="" id="{7C32A5D0-54A3-407A-84B5-1646B3794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72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next[j] =</a:t>
              </a:r>
            </a:p>
          </p:txBody>
        </p:sp>
        <p:sp>
          <p:nvSpPr>
            <p:cNvPr id="79930" name="Text Box 7">
              <a:extLst>
                <a:ext uri="{FF2B5EF4-FFF2-40B4-BE49-F238E27FC236}">
                  <a16:creationId xmlns:a16="http://schemas.microsoft.com/office/drawing/2014/main" xmlns="" id="{8BB06EE2-8059-4B31-BF95-170A3FFE1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720"/>
              <a:ext cx="374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/>
                <a:t>Max{k|1&lt;k&lt;j 且'p</a:t>
              </a:r>
              <a:r>
                <a:rPr lang="zh-CN" altLang="en-US" b="0" baseline="-18000"/>
                <a:t>1</a:t>
              </a:r>
              <a:r>
                <a:rPr lang="zh-CN" altLang="en-US" b="0"/>
                <a:t>...p</a:t>
              </a:r>
              <a:r>
                <a:rPr lang="zh-CN" altLang="en-US" b="0" baseline="-18000"/>
                <a:t>k-1</a:t>
              </a:r>
              <a:r>
                <a:rPr lang="zh-CN" altLang="en-US" b="0"/>
                <a:t>'=='p</a:t>
              </a:r>
              <a:r>
                <a:rPr lang="zh-CN" altLang="en-US" b="0" baseline="-18000"/>
                <a:t>j-k+1</a:t>
              </a:r>
              <a:r>
                <a:rPr lang="zh-CN" altLang="en-US" b="0"/>
                <a:t>...p</a:t>
              </a:r>
              <a:r>
                <a:rPr lang="zh-CN" altLang="en-US" b="0" baseline="-18000"/>
                <a:t>j-1</a:t>
              </a:r>
              <a:r>
                <a:rPr lang="zh-CN" altLang="en-US" b="0"/>
                <a:t>'}</a:t>
              </a:r>
              <a:endParaRPr lang="zh-CN" altLang="en-US" b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79931" name="Text Box 8">
              <a:extLst>
                <a:ext uri="{FF2B5EF4-FFF2-40B4-BE49-F238E27FC236}">
                  <a16:creationId xmlns:a16="http://schemas.microsoft.com/office/drawing/2014/main" xmlns="" id="{226785EE-6A8F-4A15-A7F1-0F9DE05A2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0"/>
              <a:ext cx="3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>
                  <a:latin typeface="Times New Roman" panose="02020603050405020304" pitchFamily="18" charset="0"/>
                  <a:ea typeface="楷体_GB2312" pitchFamily="1" charset="-122"/>
                </a:rPr>
                <a:t>0（j==1时）</a:t>
              </a:r>
              <a:endParaRPr lang="zh-CN" altLang="en-US" sz="200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79932" name="Text Box 9">
              <a:extLst>
                <a:ext uri="{FF2B5EF4-FFF2-40B4-BE49-F238E27FC236}">
                  <a16:creationId xmlns:a16="http://schemas.microsoft.com/office/drawing/2014/main" xmlns="" id="{2BDE1438-B090-4F8A-82F6-DFDED4CF2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96"/>
              <a:ext cx="37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chemeClr val="accent2"/>
                  </a:solidFill>
                  <a:latin typeface="Tahoma" panose="020B0604030504040204" pitchFamily="34" charset="0"/>
                  <a:ea typeface="楷体_GB2312" pitchFamily="1" charset="-122"/>
                </a:rPr>
                <a:t>1   其他情况(j==2或</a:t>
              </a:r>
              <a:r>
                <a:rPr lang="zh-CN" altLang="en-US" u="sng" dirty="0">
                  <a:solidFill>
                    <a:schemeClr val="accent2"/>
                  </a:solidFill>
                  <a:latin typeface="Tahoma" panose="020B0604030504040204" pitchFamily="34" charset="0"/>
                  <a:ea typeface="楷体_GB2312" pitchFamily="1" charset="-122"/>
                </a:rPr>
                <a:t>p</a:t>
              </a:r>
              <a:r>
                <a:rPr lang="zh-CN" altLang="en-US" u="sng" baseline="-25000" dirty="0">
                  <a:solidFill>
                    <a:schemeClr val="accent2"/>
                  </a:solidFill>
                  <a:latin typeface="Tahoma" panose="020B0604030504040204" pitchFamily="34" charset="0"/>
                  <a:ea typeface="楷体_GB2312" pitchFamily="1" charset="-122"/>
                </a:rPr>
                <a:t>j</a:t>
              </a:r>
              <a:r>
                <a:rPr lang="zh-CN" altLang="en-US" u="sng" dirty="0">
                  <a:solidFill>
                    <a:schemeClr val="accent2"/>
                  </a:solidFill>
                  <a:latin typeface="Tahoma" panose="020B0604030504040204" pitchFamily="34" charset="0"/>
                  <a:ea typeface="楷体_GB2312" pitchFamily="1" charset="-122"/>
                </a:rPr>
                <a:t>之前不能形成匹配</a:t>
              </a:r>
              <a:r>
                <a:rPr lang="zh-CN" altLang="en-US" dirty="0">
                  <a:solidFill>
                    <a:schemeClr val="accent2"/>
                  </a:solidFill>
                  <a:latin typeface="Tahoma" panose="020B0604030504040204" pitchFamily="34" charset="0"/>
                  <a:ea typeface="楷体_GB2312" pitchFamily="1" charset="-122"/>
                </a:rPr>
                <a:t>)</a:t>
              </a:r>
            </a:p>
          </p:txBody>
        </p:sp>
      </p:grpSp>
      <p:grpSp>
        <p:nvGrpSpPr>
          <p:cNvPr id="71690" name="组合 71689">
            <a:extLst>
              <a:ext uri="{FF2B5EF4-FFF2-40B4-BE49-F238E27FC236}">
                <a16:creationId xmlns:a16="http://schemas.microsoft.com/office/drawing/2014/main" xmlns="" id="{8B5C553F-4AC8-4C9F-AEF8-912AC470019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437063"/>
            <a:ext cx="5761038" cy="1846262"/>
            <a:chOff x="0" y="0"/>
            <a:chExt cx="3629" cy="1163"/>
          </a:xfrm>
        </p:grpSpPr>
        <p:sp>
          <p:nvSpPr>
            <p:cNvPr id="79908" name="Text Box 10">
              <a:extLst>
                <a:ext uri="{FF2B5EF4-FFF2-40B4-BE49-F238E27FC236}">
                  <a16:creationId xmlns:a16="http://schemas.microsoft.com/office/drawing/2014/main" xmlns="" id="{14D6ADDA-4917-49DB-9D6C-EB968CC83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" y="96"/>
              <a:ext cx="8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</a:rPr>
                <a:t>主串S：</a:t>
              </a:r>
            </a:p>
          </p:txBody>
        </p:sp>
        <p:sp>
          <p:nvSpPr>
            <p:cNvPr id="79909" name="Text Box 11">
              <a:extLst>
                <a:ext uri="{FF2B5EF4-FFF2-40B4-BE49-F238E27FC236}">
                  <a16:creationId xmlns:a16="http://schemas.microsoft.com/office/drawing/2014/main" xmlns="" id="{90A6805C-B88C-41BE-BB5C-9EDD1EBE7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64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</a:rPr>
                <a:t>模式串P：</a:t>
              </a:r>
            </a:p>
          </p:txBody>
        </p:sp>
        <p:sp>
          <p:nvSpPr>
            <p:cNvPr id="79910" name="Rectangle 12">
              <a:extLst>
                <a:ext uri="{FF2B5EF4-FFF2-40B4-BE49-F238E27FC236}">
                  <a16:creationId xmlns:a16="http://schemas.microsoft.com/office/drawing/2014/main" xmlns="" id="{215858AB-C05D-4790-80E6-58ED49525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0"/>
              <a:ext cx="33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4000" b="0">
                  <a:latin typeface="Tahoma" panose="020B0604030504040204" pitchFamily="34" charset="0"/>
                </a:rPr>
                <a:t>s</a:t>
              </a:r>
              <a:r>
                <a:rPr lang="en-US" altLang="zh-CN" sz="4000" b="0" baseline="-14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79911" name="Rectangle 13">
              <a:extLst>
                <a:ext uri="{FF2B5EF4-FFF2-40B4-BE49-F238E27FC236}">
                  <a16:creationId xmlns:a16="http://schemas.microsoft.com/office/drawing/2014/main" xmlns="" id="{CFA0C874-B211-4CEC-BD3A-C5A1AC6A8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0"/>
              <a:ext cx="33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4000" b="0">
                  <a:latin typeface="Tahoma" panose="020B0604030504040204" pitchFamily="34" charset="0"/>
                </a:rPr>
                <a:t>s</a:t>
              </a:r>
              <a:r>
                <a:rPr lang="en-US" altLang="zh-CN" sz="4000" b="0" baseline="-14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79912" name="Rectangle 14">
              <a:extLst>
                <a:ext uri="{FF2B5EF4-FFF2-40B4-BE49-F238E27FC236}">
                  <a16:creationId xmlns:a16="http://schemas.microsoft.com/office/drawing/2014/main" xmlns="" id="{59BF817D-9541-4FA7-BE54-6F0958BBD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0"/>
              <a:ext cx="33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 b="0" baseline="-14000">
                  <a:latin typeface="Tahoma" panose="020B0604030504040204" pitchFamily="34" charset="0"/>
                </a:rPr>
                <a:t>…</a:t>
              </a:r>
            </a:p>
          </p:txBody>
        </p:sp>
        <p:sp>
          <p:nvSpPr>
            <p:cNvPr id="79913" name="Rectangle 15">
              <a:extLst>
                <a:ext uri="{FF2B5EF4-FFF2-40B4-BE49-F238E27FC236}">
                  <a16:creationId xmlns:a16="http://schemas.microsoft.com/office/drawing/2014/main" xmlns="" id="{FD5CD517-5A1E-4AAE-99D4-22C53241A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0"/>
              <a:ext cx="4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4000" b="0">
                  <a:latin typeface="Tahoma" panose="020B0604030504040204" pitchFamily="34" charset="0"/>
                </a:rPr>
                <a:t>s</a:t>
              </a:r>
              <a:r>
                <a:rPr lang="en-US" altLang="zh-CN" sz="4000" b="0" baseline="-14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79914" name="Rectangle 16">
              <a:extLst>
                <a:ext uri="{FF2B5EF4-FFF2-40B4-BE49-F238E27FC236}">
                  <a16:creationId xmlns:a16="http://schemas.microsoft.com/office/drawing/2014/main" xmlns="" id="{CCB70C1E-A509-4078-BC3C-FAF8E1680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" y="0"/>
              <a:ext cx="4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4000" b="0">
                  <a:latin typeface="Tahoma" panose="020B0604030504040204" pitchFamily="34" charset="0"/>
                </a:rPr>
                <a:t>s</a:t>
              </a:r>
              <a:r>
                <a:rPr lang="en-US" altLang="zh-CN" sz="4000" b="0" baseline="-14000">
                  <a:latin typeface="Tahoma" panose="020B0604030504040204" pitchFamily="34" charset="0"/>
                </a:rPr>
                <a:t>i+1</a:t>
              </a:r>
            </a:p>
          </p:txBody>
        </p:sp>
        <p:sp>
          <p:nvSpPr>
            <p:cNvPr id="79915" name="Rectangle 17">
              <a:extLst>
                <a:ext uri="{FF2B5EF4-FFF2-40B4-BE49-F238E27FC236}">
                  <a16:creationId xmlns:a16="http://schemas.microsoft.com/office/drawing/2014/main" xmlns="" id="{72BE462B-4224-4D68-9EB3-4B3F661F7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0"/>
              <a:ext cx="33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 b="0" baseline="-14000">
                  <a:latin typeface="Tahoma" panose="020B0604030504040204" pitchFamily="34" charset="0"/>
                </a:rPr>
                <a:t>…</a:t>
              </a:r>
            </a:p>
          </p:txBody>
        </p:sp>
        <p:grpSp>
          <p:nvGrpSpPr>
            <p:cNvPr id="79916" name="组合 71698">
              <a:extLst>
                <a:ext uri="{FF2B5EF4-FFF2-40B4-BE49-F238E27FC236}">
                  <a16:creationId xmlns:a16="http://schemas.microsoft.com/office/drawing/2014/main" xmlns="" id="{951976B3-B20B-4C3D-9A96-14E972290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6" y="408"/>
              <a:ext cx="240" cy="360"/>
              <a:chOff x="0" y="0"/>
              <a:chExt cx="240" cy="360"/>
            </a:xfrm>
          </p:grpSpPr>
          <p:sp>
            <p:nvSpPr>
              <p:cNvPr id="79926" name="Text Box 19">
                <a:extLst>
                  <a:ext uri="{FF2B5EF4-FFF2-40B4-BE49-F238E27FC236}">
                    <a16:creationId xmlns:a16="http://schemas.microsoft.com/office/drawing/2014/main" xmlns="" id="{E357D990-2831-4A1B-B270-098FA4A94F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4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" rIns="0" bIns="1080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6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‖</a:t>
                </a:r>
              </a:p>
            </p:txBody>
          </p:sp>
          <p:sp>
            <p:nvSpPr>
              <p:cNvPr id="79927" name="Line 20">
                <a:extLst>
                  <a:ext uri="{FF2B5EF4-FFF2-40B4-BE49-F238E27FC236}">
                    <a16:creationId xmlns:a16="http://schemas.microsoft.com/office/drawing/2014/main" xmlns="" id="{0EF83AF4-2D61-42B8-A4F1-661B1C999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" y="168"/>
                <a:ext cx="192" cy="9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17" name="组合 71701">
              <a:extLst>
                <a:ext uri="{FF2B5EF4-FFF2-40B4-BE49-F238E27FC236}">
                  <a16:creationId xmlns:a16="http://schemas.microsoft.com/office/drawing/2014/main" xmlns="" id="{C0309399-546F-413C-A535-77387AC80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1" y="635"/>
              <a:ext cx="2158" cy="528"/>
              <a:chOff x="0" y="0"/>
              <a:chExt cx="2158" cy="528"/>
            </a:xfrm>
          </p:grpSpPr>
          <p:sp>
            <p:nvSpPr>
              <p:cNvPr id="79918" name="Rectangle 22">
                <a:extLst>
                  <a:ext uri="{FF2B5EF4-FFF2-40B4-BE49-F238E27FC236}">
                    <a16:creationId xmlns:a16="http://schemas.microsoft.com/office/drawing/2014/main" xmlns="" id="{FE348805-E00A-4D74-BD60-8C845E5F7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 b="0">
                    <a:latin typeface="Tahoma" panose="020B0604030504040204" pitchFamily="34" charset="0"/>
                  </a:rPr>
                  <a:t>p</a:t>
                </a:r>
                <a:r>
                  <a:rPr lang="en-US" altLang="zh-CN" sz="3200" b="0" baseline="-140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79919" name="Rectangle 23">
                <a:extLst>
                  <a:ext uri="{FF2B5EF4-FFF2-40B4-BE49-F238E27FC236}">
                    <a16:creationId xmlns:a16="http://schemas.microsoft.com/office/drawing/2014/main" xmlns="" id="{D417E77E-1040-49C9-A239-B6F24E773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0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0" rIns="1800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 b="0">
                    <a:latin typeface="Tahoma" panose="020B0604030504040204" pitchFamily="34" charset="0"/>
                  </a:rPr>
                  <a:t>p</a:t>
                </a:r>
                <a:r>
                  <a:rPr lang="en-US" altLang="zh-CN" sz="3200" b="0" baseline="-140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79920" name="Rectangle 24">
                <a:extLst>
                  <a:ext uri="{FF2B5EF4-FFF2-40B4-BE49-F238E27FC236}">
                    <a16:creationId xmlns:a16="http://schemas.microsoft.com/office/drawing/2014/main" xmlns="" id="{35D3C5B2-6B8A-4B47-BE63-158FF31F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" y="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3200" b="0" baseline="-14000">
                    <a:latin typeface="Tahoma" panose="020B0604030504040204" pitchFamily="34" charset="0"/>
                  </a:rPr>
                  <a:t>…</a:t>
                </a:r>
              </a:p>
            </p:txBody>
          </p:sp>
          <p:grpSp>
            <p:nvGrpSpPr>
              <p:cNvPr id="79921" name="组合 71705">
                <a:extLst>
                  <a:ext uri="{FF2B5EF4-FFF2-40B4-BE49-F238E27FC236}">
                    <a16:creationId xmlns:a16="http://schemas.microsoft.com/office/drawing/2014/main" xmlns="" id="{E45FB482-A5AD-4C44-9D88-DBE1CD864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" y="138"/>
                <a:ext cx="2112" cy="384"/>
                <a:chOff x="0" y="0"/>
                <a:chExt cx="2112" cy="1392"/>
              </a:xfrm>
            </p:grpSpPr>
            <p:sp>
              <p:nvSpPr>
                <p:cNvPr id="79922" name="Line 26">
                  <a:extLst>
                    <a:ext uri="{FF2B5EF4-FFF2-40B4-BE49-F238E27FC236}">
                      <a16:creationId xmlns:a16="http://schemas.microsoft.com/office/drawing/2014/main" xmlns="" id="{6591A736-A01F-4A0A-8719-0CCC206D7B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1392"/>
                </a:xfrm>
                <a:prstGeom prst="line">
                  <a:avLst/>
                </a:prstGeom>
                <a:noFill/>
                <a:ln w="28575">
                  <a:solidFill>
                    <a:srgbClr val="669900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23" name="Line 27">
                  <a:extLst>
                    <a:ext uri="{FF2B5EF4-FFF2-40B4-BE49-F238E27FC236}">
                      <a16:creationId xmlns:a16="http://schemas.microsoft.com/office/drawing/2014/main" xmlns="" id="{B8944A7A-5C87-4B37-AE9E-9EE8EB59C7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392"/>
                  <a:ext cx="2112" cy="0"/>
                </a:xfrm>
                <a:prstGeom prst="line">
                  <a:avLst/>
                </a:prstGeom>
                <a:noFill/>
                <a:ln w="28575">
                  <a:solidFill>
                    <a:srgbClr val="669900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24" name="Line 28">
                  <a:extLst>
                    <a:ext uri="{FF2B5EF4-FFF2-40B4-BE49-F238E27FC236}">
                      <a16:creationId xmlns:a16="http://schemas.microsoft.com/office/drawing/2014/main" xmlns="" id="{959DC7BB-9C57-48A3-90B4-956C8E2282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112" cy="0"/>
                </a:xfrm>
                <a:prstGeom prst="line">
                  <a:avLst/>
                </a:prstGeom>
                <a:noFill/>
                <a:ln w="28575">
                  <a:solidFill>
                    <a:srgbClr val="669900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25" name="Line 29">
                  <a:extLst>
                    <a:ext uri="{FF2B5EF4-FFF2-40B4-BE49-F238E27FC236}">
                      <a16:creationId xmlns:a16="http://schemas.microsoft.com/office/drawing/2014/main" xmlns="" id="{C113E04C-DD86-488F-89B2-4E3C265DAD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1392"/>
                </a:xfrm>
                <a:prstGeom prst="line">
                  <a:avLst/>
                </a:prstGeom>
                <a:noFill/>
                <a:ln w="28575">
                  <a:solidFill>
                    <a:srgbClr val="669900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71711" name="表格 71710">
            <a:extLst>
              <a:ext uri="{FF2B5EF4-FFF2-40B4-BE49-F238E27FC236}">
                <a16:creationId xmlns:a16="http://schemas.microsoft.com/office/drawing/2014/main" xmlns="" id="{1E34DA8F-7DD0-46EC-AA21-7F2564CA5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653840"/>
              </p:ext>
            </p:extLst>
          </p:nvPr>
        </p:nvGraphicFramePr>
        <p:xfrm>
          <a:off x="6227763" y="569913"/>
          <a:ext cx="2794000" cy="1073150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79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/>
                        <a:t>序号</a:t>
                      </a:r>
                      <a:r>
                        <a:rPr lang="en-US" altLang="zh-CN" sz="2000" dirty="0"/>
                        <a:t>j</a:t>
                      </a:r>
                      <a:endParaRPr lang="zh-CN" altLang="en-US" sz="2000" dirty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1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2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3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4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5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67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/>
                        <a:t>模式串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 dirty="0"/>
                        <a:t>a</a:t>
                      </a:r>
                      <a:endParaRPr lang="zh-CN" altLang="en-US" sz="2200" b="0" dirty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 dirty="0"/>
                        <a:t>c</a:t>
                      </a:r>
                      <a:endParaRPr lang="zh-CN" altLang="en-US" sz="2200" b="0" dirty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 dirty="0"/>
                        <a:t>a</a:t>
                      </a:r>
                      <a:endParaRPr lang="zh-CN" altLang="en-US" sz="2200" b="0" dirty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68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 dirty="0"/>
                        <a:t>     k</a:t>
                      </a:r>
                      <a:endParaRPr lang="zh-CN" altLang="en-US" sz="2200" b="0" dirty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 dirty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9903" name="Rectangle 68">
            <a:extLst>
              <a:ext uri="{FF2B5EF4-FFF2-40B4-BE49-F238E27FC236}">
                <a16:creationId xmlns:a16="http://schemas.microsoft.com/office/drawing/2014/main" xmlns="" id="{701D1F44-21AA-4CB9-B1CE-B306ED1D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25" y="1274763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04" name="Rectangle 69">
            <a:extLst>
              <a:ext uri="{FF2B5EF4-FFF2-40B4-BE49-F238E27FC236}">
                <a16:creationId xmlns:a16="http://schemas.microsoft.com/office/drawing/2014/main" xmlns="" id="{AB804D6B-3FC6-433C-B586-CECFB2724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1274763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905" name="Rectangle 70">
            <a:extLst>
              <a:ext uri="{FF2B5EF4-FFF2-40B4-BE49-F238E27FC236}">
                <a16:creationId xmlns:a16="http://schemas.microsoft.com/office/drawing/2014/main" xmlns="" id="{E963B922-070A-4317-822F-30C35A2B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63" y="1274763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906" name="Rectangle 71">
            <a:extLst>
              <a:ext uri="{FF2B5EF4-FFF2-40B4-BE49-F238E27FC236}">
                <a16:creationId xmlns:a16="http://schemas.microsoft.com/office/drawing/2014/main" xmlns="" id="{62B08A66-D63D-4E61-AA84-002074566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1274763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907" name="Rectangle 72">
            <a:extLst>
              <a:ext uri="{FF2B5EF4-FFF2-40B4-BE49-F238E27FC236}">
                <a16:creationId xmlns:a16="http://schemas.microsoft.com/office/drawing/2014/main" xmlns="" id="{48C4DE37-FFE3-4043-B73A-0A0872819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1274763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651EB90F-AAC1-404A-A26E-4208573AD7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75</a:t>
            </a:fld>
            <a:endParaRPr lang="zh-CN" altLang="en-US"/>
          </a:p>
        </p:txBody>
      </p:sp>
      <p:sp>
        <p:nvSpPr>
          <p:cNvPr id="38" name="Text Box 8">
            <a:extLst>
              <a:ext uri="{FF2B5EF4-FFF2-40B4-BE49-F238E27FC236}">
                <a16:creationId xmlns:a16="http://schemas.microsoft.com/office/drawing/2014/main" xmlns="" id="{91E6E3DA-4838-4AC0-A004-13F47C68F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8384" y="1700808"/>
            <a:ext cx="5970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0" dirty="0">
                <a:latin typeface="+mj-lt"/>
                <a:ea typeface="楷体_GB2312" pitchFamily="1" charset="-122"/>
              </a:rPr>
              <a:t>a</a:t>
            </a:r>
            <a:endParaRPr lang="zh-CN" altLang="en-US" sz="2200" b="0" dirty="0">
              <a:latin typeface="+mj-lt"/>
              <a:ea typeface="楷体_GB2312" pitchFamily="1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324D1E47-98D0-4DD1-A524-AB8C9BA8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264" y="543847"/>
            <a:ext cx="457200" cy="122896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0" name="Text Box 8">
            <a:extLst>
              <a:ext uri="{FF2B5EF4-FFF2-40B4-BE49-F238E27FC236}">
                <a16:creationId xmlns:a16="http://schemas.microsoft.com/office/drawing/2014/main" xmlns="" id="{91E6E3DA-4838-4AC0-A004-13F47C68F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1990001"/>
            <a:ext cx="7021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200" b="0" dirty="0">
                <a:latin typeface="+mj-lt"/>
                <a:ea typeface="楷体_GB2312" pitchFamily="1" charset="-122"/>
              </a:rPr>
              <a:t>a  b</a:t>
            </a:r>
            <a:endParaRPr lang="zh-CN" altLang="en-US" sz="2200" b="0" dirty="0">
              <a:latin typeface="+mj-lt"/>
              <a:ea typeface="楷体_GB2312" pitchFamily="1" charset="-122"/>
            </a:endParaRPr>
          </a:p>
        </p:txBody>
      </p:sp>
      <p:sp>
        <p:nvSpPr>
          <p:cNvPr id="41" name="Text Box 8">
            <a:extLst>
              <a:ext uri="{FF2B5EF4-FFF2-40B4-BE49-F238E27FC236}">
                <a16:creationId xmlns:a16="http://schemas.microsoft.com/office/drawing/2014/main" xmlns="" id="{91E6E3DA-4838-4AC0-A004-13F47C68F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773977"/>
            <a:ext cx="885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100" b="0" dirty="0">
                <a:latin typeface="+mj-lt"/>
                <a:ea typeface="楷体_GB2312" pitchFamily="1" charset="-122"/>
              </a:rPr>
              <a:t>k = 2</a:t>
            </a:r>
            <a:endParaRPr lang="zh-CN" altLang="en-US" sz="2100" b="0" dirty="0">
              <a:latin typeface="+mj-lt"/>
              <a:ea typeface="楷体_GB2312" pitchFamily="1" charset="-122"/>
            </a:endParaRPr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xmlns="" id="{91E6E3DA-4838-4AC0-A004-13F47C68F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2062009"/>
            <a:ext cx="885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100" b="0" dirty="0">
                <a:latin typeface="+mj-lt"/>
                <a:ea typeface="楷体_GB2312" pitchFamily="1" charset="-122"/>
              </a:rPr>
              <a:t>k = 3</a:t>
            </a:r>
            <a:endParaRPr lang="zh-CN" altLang="en-US" sz="2100" b="0" dirty="0">
              <a:latin typeface="+mj-lt"/>
              <a:ea typeface="楷体_GB2312" pitchFamily="1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324D1E47-98D0-4DD1-A524-AB8C9BA8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1844823"/>
            <a:ext cx="1816001" cy="57606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7836694" y="2492896"/>
            <a:ext cx="191690" cy="1337742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6">
            <a:extLst>
              <a:ext uri="{FF2B5EF4-FFF2-40B4-BE49-F238E27FC236}">
                <a16:creationId xmlns:a16="http://schemas.microsoft.com/office/drawing/2014/main" xmlns="" id="{45A2B687-B2F5-49A4-B4B8-1843D367E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4221088"/>
            <a:ext cx="24140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 dirty="0">
                <a:latin typeface="Tahoma" panose="020B0604030504040204" pitchFamily="34" charset="0"/>
                <a:ea typeface="楷体_GB2312" pitchFamily="1" charset="-122"/>
              </a:rPr>
              <a:t>不存在有效</a:t>
            </a: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k</a:t>
            </a:r>
            <a:r>
              <a:rPr lang="zh-CN" altLang="en-US" b="0" dirty="0">
                <a:latin typeface="Tahoma" panose="020B0604030504040204" pitchFamily="34" charset="0"/>
                <a:ea typeface="楷体_GB2312" pitchFamily="1" charset="-122"/>
              </a:rPr>
              <a:t>值</a:t>
            </a:r>
            <a:endParaRPr lang="en-US" altLang="zh-CN" b="0" dirty="0">
              <a:latin typeface="Tahoma" panose="020B060403050404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/>
      <p:bldP spid="41" grpId="0"/>
      <p:bldP spid="42" grpId="0"/>
      <p:bldP spid="44" grpId="0" animBg="1"/>
      <p:bldP spid="4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CC4C526F-1142-4F8B-BB0F-DF02489877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224F7462-3985-4F1A-950F-B9E895291B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1574800"/>
          </a:xfrm>
        </p:spPr>
        <p:txBody>
          <a:bodyPr/>
          <a:lstStyle/>
          <a:p>
            <a:pPr eaLnBrk="1" hangingPunct="1"/>
            <a:r>
              <a:rPr lang="en-US" altLang="zh-CN" sz="2800"/>
              <a:t>KMP</a:t>
            </a:r>
            <a:r>
              <a:rPr lang="zh-CN" altLang="en-US" sz="2800">
                <a:latin typeface="宋体" panose="02010600030101010101" pitchFamily="2" charset="-122"/>
              </a:rPr>
              <a:t>算法中</a:t>
            </a:r>
            <a:r>
              <a:rPr lang="en-US" altLang="zh-CN" sz="2800"/>
              <a:t>next[j] </a:t>
            </a:r>
            <a:r>
              <a:rPr lang="zh-CN" altLang="en-US" sz="2800"/>
              <a:t>的含义：</a:t>
            </a:r>
            <a:r>
              <a:rPr lang="zh-CN" altLang="en-US" sz="2500"/>
              <a:t>当模式串的</a:t>
            </a:r>
            <a:r>
              <a:rPr lang="en-US" altLang="zh-CN" sz="2500"/>
              <a:t>P</a:t>
            </a:r>
            <a:r>
              <a:rPr lang="en-US" altLang="zh-CN" sz="2500" baseline="-25000"/>
              <a:t>j</a:t>
            </a:r>
            <a:r>
              <a:rPr lang="zh-CN" altLang="en-US" sz="2500"/>
              <a:t>与主串的</a:t>
            </a:r>
            <a:r>
              <a:rPr lang="en-US" altLang="zh-CN" sz="2500"/>
              <a:t>S</a:t>
            </a:r>
            <a:r>
              <a:rPr lang="en-US" altLang="zh-CN" sz="2500" baseline="-25000"/>
              <a:t>i</a:t>
            </a:r>
            <a:r>
              <a:rPr lang="zh-CN" altLang="en-US" sz="2500"/>
              <a:t>不相等时，令</a:t>
            </a:r>
            <a:r>
              <a:rPr lang="en-US" altLang="zh-CN" sz="2500"/>
              <a:t>P</a:t>
            </a:r>
            <a:r>
              <a:rPr lang="en-US" altLang="zh-CN" sz="2500" baseline="-25000"/>
              <a:t>next[j]</a:t>
            </a:r>
            <a:r>
              <a:rPr lang="zh-CN" altLang="en-US" sz="2500"/>
              <a:t>与</a:t>
            </a:r>
            <a:r>
              <a:rPr lang="en-US" altLang="zh-CN" sz="2500"/>
              <a:t>S</a:t>
            </a:r>
            <a:r>
              <a:rPr lang="en-US" altLang="zh-CN" sz="2500" baseline="-25000"/>
              <a:t>i</a:t>
            </a:r>
            <a:r>
              <a:rPr lang="zh-CN" altLang="en-US" sz="2500"/>
              <a:t>进行比较</a:t>
            </a:r>
            <a:endParaRPr lang="zh-CN" altLang="en-US" sz="2500">
              <a:solidFill>
                <a:schemeClr val="bg1"/>
              </a:solidFill>
            </a:endParaRPr>
          </a:p>
        </p:txBody>
      </p:sp>
      <p:grpSp>
        <p:nvGrpSpPr>
          <p:cNvPr id="81924" name="组合 72707">
            <a:extLst>
              <a:ext uri="{FF2B5EF4-FFF2-40B4-BE49-F238E27FC236}">
                <a16:creationId xmlns:a16="http://schemas.microsoft.com/office/drawing/2014/main" xmlns="" id="{B3723184-940C-4A89-8528-97D66B718B6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60575"/>
            <a:ext cx="7978775" cy="2519363"/>
            <a:chOff x="0" y="0"/>
            <a:chExt cx="4944" cy="1587"/>
          </a:xfrm>
        </p:grpSpPr>
        <p:sp>
          <p:nvSpPr>
            <p:cNvPr id="81965" name="AutoShape 5">
              <a:extLst>
                <a:ext uri="{FF2B5EF4-FFF2-40B4-BE49-F238E27FC236}">
                  <a16:creationId xmlns:a16="http://schemas.microsoft.com/office/drawing/2014/main" xmlns="" id="{FDDA3748-D38A-461A-B05B-13C9FDD9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44"/>
              <a:ext cx="240" cy="1344"/>
            </a:xfrm>
            <a:prstGeom prst="leftBrace">
              <a:avLst>
                <a:gd name="adj1" fmla="val 465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81966" name="Text Box 6">
              <a:extLst>
                <a:ext uri="{FF2B5EF4-FFF2-40B4-BE49-F238E27FC236}">
                  <a16:creationId xmlns:a16="http://schemas.microsoft.com/office/drawing/2014/main" xmlns="" id="{841F98E8-F375-4257-9AAE-6D4BD397F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72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  <a:ea typeface="楷体_GB2312" pitchFamily="1" charset="-122"/>
                </a:rPr>
                <a:t>next[j] =</a:t>
              </a:r>
            </a:p>
          </p:txBody>
        </p:sp>
        <p:sp>
          <p:nvSpPr>
            <p:cNvPr id="81967" name="Text Box 7">
              <a:extLst>
                <a:ext uri="{FF2B5EF4-FFF2-40B4-BE49-F238E27FC236}">
                  <a16:creationId xmlns:a16="http://schemas.microsoft.com/office/drawing/2014/main" xmlns="" id="{F1DEABB2-899B-4810-A8C4-D718D1562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720"/>
              <a:ext cx="374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Max{k|1&lt;k&lt;j 且</a:t>
              </a:r>
              <a:r>
                <a:rPr lang="zh-CN" altLang="en-US" b="0"/>
                <a:t>'</a:t>
              </a: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r>
                <a:rPr lang="zh-CN" altLang="en-US" b="0" baseline="-14000"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...p</a:t>
              </a:r>
              <a:r>
                <a:rPr lang="zh-CN" altLang="en-US" b="0" baseline="-14000">
                  <a:latin typeface="Times New Roman" panose="02020603050405020304" pitchFamily="18" charset="0"/>
                  <a:ea typeface="楷体_GB2312" pitchFamily="1" charset="-122"/>
                </a:rPr>
                <a:t>k-1</a:t>
              </a:r>
              <a:r>
                <a:rPr lang="zh-CN" altLang="en-US" b="0"/>
                <a:t>'</a:t>
              </a: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==</a:t>
              </a:r>
              <a:r>
                <a:rPr lang="zh-CN" altLang="en-US" b="0"/>
                <a:t>'</a:t>
              </a: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r>
                <a:rPr lang="zh-CN" altLang="en-US" b="0" baseline="-14000">
                  <a:latin typeface="Times New Roman" panose="02020603050405020304" pitchFamily="18" charset="0"/>
                  <a:ea typeface="楷体_GB2312" pitchFamily="1" charset="-122"/>
                </a:rPr>
                <a:t>j-k+1</a:t>
              </a: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...p</a:t>
              </a:r>
              <a:r>
                <a:rPr lang="zh-CN" altLang="en-US" b="0" baseline="-14000">
                  <a:latin typeface="Times New Roman" panose="02020603050405020304" pitchFamily="18" charset="0"/>
                  <a:ea typeface="楷体_GB2312" pitchFamily="1" charset="-122"/>
                </a:rPr>
                <a:t>j-1</a:t>
              </a:r>
              <a:r>
                <a:rPr lang="zh-CN" altLang="en-US" b="0"/>
                <a:t>'</a:t>
              </a: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}</a:t>
              </a:r>
            </a:p>
          </p:txBody>
        </p:sp>
        <p:sp>
          <p:nvSpPr>
            <p:cNvPr id="81968" name="Text Box 8">
              <a:extLst>
                <a:ext uri="{FF2B5EF4-FFF2-40B4-BE49-F238E27FC236}">
                  <a16:creationId xmlns:a16="http://schemas.microsoft.com/office/drawing/2014/main" xmlns="" id="{7456849C-7F29-4063-BA18-21632253B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0"/>
              <a:ext cx="3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>
                  <a:latin typeface="Times New Roman" panose="02020603050405020304" pitchFamily="18" charset="0"/>
                  <a:ea typeface="楷体_GB2312" pitchFamily="1" charset="-122"/>
                </a:rPr>
                <a:t>0    （j</a:t>
              </a:r>
              <a:r>
                <a:rPr lang="zh-CN" altLang="en-US">
                  <a:ea typeface="楷体_GB2312" pitchFamily="1" charset="-122"/>
                </a:rPr>
                <a:t>==</a:t>
              </a:r>
              <a:r>
                <a:rPr lang="zh-CN" altLang="en-US">
                  <a:latin typeface="Times New Roman" panose="02020603050405020304" pitchFamily="18" charset="0"/>
                  <a:ea typeface="楷体_GB2312" pitchFamily="1" charset="-122"/>
                </a:rPr>
                <a:t>1时）</a:t>
              </a:r>
            </a:p>
          </p:txBody>
        </p:sp>
        <p:sp>
          <p:nvSpPr>
            <p:cNvPr id="81969" name="Text Box 9">
              <a:extLst>
                <a:ext uri="{FF2B5EF4-FFF2-40B4-BE49-F238E27FC236}">
                  <a16:creationId xmlns:a16="http://schemas.microsoft.com/office/drawing/2014/main" xmlns="" id="{379B529E-5C55-4EAB-BD59-9121BA831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96"/>
              <a:ext cx="37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Tahoma" panose="020B0604030504040204" pitchFamily="34" charset="0"/>
                  <a:ea typeface="楷体_GB2312" pitchFamily="1" charset="-122"/>
                </a:rPr>
                <a:t>1   其他情况(j==2或之前不能形成匹配)</a:t>
              </a:r>
            </a:p>
          </p:txBody>
        </p:sp>
      </p:grpSp>
      <p:sp>
        <p:nvSpPr>
          <p:cNvPr id="72714" name="Rectangle 10">
            <a:extLst>
              <a:ext uri="{FF2B5EF4-FFF2-40B4-BE49-F238E27FC236}">
                <a16:creationId xmlns:a16="http://schemas.microsoft.com/office/drawing/2014/main" xmlns="" id="{04FB8801-F6CC-447F-AB83-72BF4C943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97425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72715" name="表格 72714">
            <a:extLst>
              <a:ext uri="{FF2B5EF4-FFF2-40B4-BE49-F238E27FC236}">
                <a16:creationId xmlns:a16="http://schemas.microsoft.com/office/drawing/2014/main" xmlns="" id="{AB3F9297-F645-4445-9494-AADCB5182E32}"/>
              </a:ext>
            </a:extLst>
          </p:cNvPr>
          <p:cNvGraphicFramePr/>
          <p:nvPr/>
        </p:nvGraphicFramePr>
        <p:xfrm>
          <a:off x="2362200" y="4941888"/>
          <a:ext cx="3810000" cy="1123951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369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j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1</a:t>
                      </a:r>
                    </a:p>
                  </a:txBody>
                  <a:tcPr marT="19066" marB="190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2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3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4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5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6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7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8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69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0"/>
                        <a:t>模式串</a:t>
                      </a:r>
                    </a:p>
                  </a:txBody>
                  <a:tcPr marT="19066" marB="190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55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next[j]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2745" name="Rectangle 65">
            <a:extLst>
              <a:ext uri="{FF2B5EF4-FFF2-40B4-BE49-F238E27FC236}">
                <a16:creationId xmlns:a16="http://schemas.microsoft.com/office/drawing/2014/main" xmlns="" id="{036B3761-BE02-42C6-A6AC-87D1ECAA4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5646738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46" name="Rectangle 66">
            <a:extLst>
              <a:ext uri="{FF2B5EF4-FFF2-40B4-BE49-F238E27FC236}">
                <a16:creationId xmlns:a16="http://schemas.microsoft.com/office/drawing/2014/main" xmlns="" id="{9FECA5F2-A1E4-407E-A726-AFDA7ADE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5646738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47" name="Rectangle 67">
            <a:extLst>
              <a:ext uri="{FF2B5EF4-FFF2-40B4-BE49-F238E27FC236}">
                <a16:creationId xmlns:a16="http://schemas.microsoft.com/office/drawing/2014/main" xmlns="" id="{82B62C23-F846-4B49-9417-EBD8E3D8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5646738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2748" name="Rectangle 68">
            <a:extLst>
              <a:ext uri="{FF2B5EF4-FFF2-40B4-BE49-F238E27FC236}">
                <a16:creationId xmlns:a16="http://schemas.microsoft.com/office/drawing/2014/main" xmlns="" id="{A8EA0A97-AE58-4B8C-BB01-C90F79E4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5646738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49" name="Rectangle 69">
            <a:extLst>
              <a:ext uri="{FF2B5EF4-FFF2-40B4-BE49-F238E27FC236}">
                <a16:creationId xmlns:a16="http://schemas.microsoft.com/office/drawing/2014/main" xmlns="" id="{1CA6A77E-AEAF-443B-AD3B-7DD338A8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5646738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50" name="Rectangle 70">
            <a:extLst>
              <a:ext uri="{FF2B5EF4-FFF2-40B4-BE49-F238E27FC236}">
                <a16:creationId xmlns:a16="http://schemas.microsoft.com/office/drawing/2014/main" xmlns="" id="{1C4E00D2-543E-49C2-8367-71520698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5646738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51" name="Rectangle 71">
            <a:extLst>
              <a:ext uri="{FF2B5EF4-FFF2-40B4-BE49-F238E27FC236}">
                <a16:creationId xmlns:a16="http://schemas.microsoft.com/office/drawing/2014/main" xmlns="" id="{38DF85DE-8CF8-4942-98D9-67C2BBD3E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5646738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52" name="Rectangle 72">
            <a:extLst>
              <a:ext uri="{FF2B5EF4-FFF2-40B4-BE49-F238E27FC236}">
                <a16:creationId xmlns:a16="http://schemas.microsoft.com/office/drawing/2014/main" xmlns="" id="{14F00312-F139-4C0E-BC6E-61F594D55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646738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D107F1A-72A2-4C9E-9AC6-513A56B5F4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76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5" grpId="0"/>
      <p:bldP spid="72746" grpId="0"/>
      <p:bldP spid="72747" grpId="0"/>
      <p:bldP spid="72748" grpId="0"/>
      <p:bldP spid="72749" grpId="0"/>
      <p:bldP spid="72750" grpId="0"/>
      <p:bldP spid="72751" grpId="0"/>
      <p:bldP spid="7275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CC4C526F-1142-4F8B-BB0F-DF02489877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224F7462-3985-4F1A-950F-B9E895291B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1574800"/>
          </a:xfrm>
        </p:spPr>
        <p:txBody>
          <a:bodyPr/>
          <a:lstStyle/>
          <a:p>
            <a:pPr eaLnBrk="1" hangingPunct="1"/>
            <a:r>
              <a:rPr lang="en-US" altLang="zh-CN" sz="2800"/>
              <a:t>KMP</a:t>
            </a:r>
            <a:r>
              <a:rPr lang="zh-CN" altLang="en-US" sz="2800">
                <a:latin typeface="宋体" panose="02010600030101010101" pitchFamily="2" charset="-122"/>
              </a:rPr>
              <a:t>算法中</a:t>
            </a:r>
            <a:r>
              <a:rPr lang="en-US" altLang="zh-CN" sz="2800"/>
              <a:t>next[j] </a:t>
            </a:r>
            <a:r>
              <a:rPr lang="zh-CN" altLang="en-US" sz="2800"/>
              <a:t>的含义：</a:t>
            </a:r>
            <a:r>
              <a:rPr lang="zh-CN" altLang="en-US" sz="2500"/>
              <a:t>当模式串的</a:t>
            </a:r>
            <a:r>
              <a:rPr lang="en-US" altLang="zh-CN" sz="2500"/>
              <a:t>P</a:t>
            </a:r>
            <a:r>
              <a:rPr lang="en-US" altLang="zh-CN" sz="2500" baseline="-25000"/>
              <a:t>j</a:t>
            </a:r>
            <a:r>
              <a:rPr lang="zh-CN" altLang="en-US" sz="2500"/>
              <a:t>与主串的</a:t>
            </a:r>
            <a:r>
              <a:rPr lang="en-US" altLang="zh-CN" sz="2500"/>
              <a:t>S</a:t>
            </a:r>
            <a:r>
              <a:rPr lang="en-US" altLang="zh-CN" sz="2500" baseline="-25000"/>
              <a:t>i</a:t>
            </a:r>
            <a:r>
              <a:rPr lang="zh-CN" altLang="en-US" sz="2500"/>
              <a:t>不相等时，令</a:t>
            </a:r>
            <a:r>
              <a:rPr lang="en-US" altLang="zh-CN" sz="2500"/>
              <a:t>P</a:t>
            </a:r>
            <a:r>
              <a:rPr lang="en-US" altLang="zh-CN" sz="2500" baseline="-25000"/>
              <a:t>next[j]</a:t>
            </a:r>
            <a:r>
              <a:rPr lang="zh-CN" altLang="en-US" sz="2500"/>
              <a:t>与</a:t>
            </a:r>
            <a:r>
              <a:rPr lang="en-US" altLang="zh-CN" sz="2500"/>
              <a:t>S</a:t>
            </a:r>
            <a:r>
              <a:rPr lang="en-US" altLang="zh-CN" sz="2500" baseline="-25000"/>
              <a:t>i</a:t>
            </a:r>
            <a:r>
              <a:rPr lang="zh-CN" altLang="en-US" sz="2500"/>
              <a:t>进行比较</a:t>
            </a:r>
            <a:endParaRPr lang="zh-CN" altLang="en-US" sz="2500">
              <a:solidFill>
                <a:schemeClr val="bg1"/>
              </a:solidFill>
            </a:endParaRPr>
          </a:p>
        </p:txBody>
      </p:sp>
      <p:grpSp>
        <p:nvGrpSpPr>
          <p:cNvPr id="81924" name="组合 72707">
            <a:extLst>
              <a:ext uri="{FF2B5EF4-FFF2-40B4-BE49-F238E27FC236}">
                <a16:creationId xmlns:a16="http://schemas.microsoft.com/office/drawing/2014/main" xmlns="" id="{B3723184-940C-4A89-8528-97D66B718B6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420888"/>
            <a:ext cx="8093357" cy="1769277"/>
            <a:chOff x="0" y="144"/>
            <a:chExt cx="5015" cy="1741"/>
          </a:xfrm>
        </p:grpSpPr>
        <p:sp>
          <p:nvSpPr>
            <p:cNvPr id="81965" name="AutoShape 5">
              <a:extLst>
                <a:ext uri="{FF2B5EF4-FFF2-40B4-BE49-F238E27FC236}">
                  <a16:creationId xmlns:a16="http://schemas.microsoft.com/office/drawing/2014/main" xmlns="" id="{FDDA3748-D38A-461A-B05B-13C9FDD9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44"/>
              <a:ext cx="240" cy="1344"/>
            </a:xfrm>
            <a:prstGeom prst="leftBrace">
              <a:avLst>
                <a:gd name="adj1" fmla="val 465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81966" name="Text Box 6">
              <a:extLst>
                <a:ext uri="{FF2B5EF4-FFF2-40B4-BE49-F238E27FC236}">
                  <a16:creationId xmlns:a16="http://schemas.microsoft.com/office/drawing/2014/main" xmlns="" id="{841F98E8-F375-4257-9AAE-6D4BD397F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72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  <a:ea typeface="楷体_GB2312" pitchFamily="1" charset="-122"/>
                </a:rPr>
                <a:t>next[j] =</a:t>
              </a:r>
            </a:p>
          </p:txBody>
        </p:sp>
        <p:sp>
          <p:nvSpPr>
            <p:cNvPr id="81967" name="Text Box 7">
              <a:extLst>
                <a:ext uri="{FF2B5EF4-FFF2-40B4-BE49-F238E27FC236}">
                  <a16:creationId xmlns:a16="http://schemas.microsoft.com/office/drawing/2014/main" xmlns="" id="{F1DEABB2-899B-4810-A8C4-D718D1562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4" y="958"/>
              <a:ext cx="3891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SzTx/>
                <a:buNone/>
              </a:pPr>
              <a:r>
                <a:rPr lang="zh-CN" altLang="en-US" b="0" dirty="0">
                  <a:latin typeface="Times New Roman" panose="02020603050405020304" pitchFamily="18" charset="0"/>
                  <a:ea typeface="楷体_GB2312" pitchFamily="1" charset="-122"/>
                </a:rPr>
                <a:t>Max{k|1</a:t>
              </a:r>
              <a:r>
                <a:rPr lang="en-US" altLang="zh-CN" b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≤</a:t>
              </a:r>
              <a:r>
                <a:rPr lang="zh-CN" altLang="en-US" b="0" dirty="0">
                  <a:latin typeface="Times New Roman" panose="02020603050405020304" pitchFamily="18" charset="0"/>
                  <a:ea typeface="楷体_GB2312" pitchFamily="1" charset="-122"/>
                </a:rPr>
                <a:t>k&lt;j 且</a:t>
              </a:r>
              <a:r>
                <a:rPr lang="zh-CN" altLang="en-US" b="0" dirty="0"/>
                <a:t>‘</a:t>
              </a:r>
              <a:r>
                <a:rPr lang="zh-CN" altLang="en-US" b="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r>
                <a:rPr lang="zh-CN" altLang="en-US" b="0" baseline="-14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r>
                <a:rPr lang="zh-CN" altLang="en-US" b="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...p</a:t>
              </a:r>
              <a:r>
                <a:rPr lang="zh-CN" altLang="en-US" b="0" baseline="-14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k</a:t>
              </a:r>
              <a:r>
                <a:rPr lang="zh-CN" altLang="en-US" b="0" dirty="0"/>
                <a:t>' </a:t>
              </a:r>
              <a:r>
                <a:rPr lang="zh-CN" altLang="en-US" b="0" dirty="0">
                  <a:latin typeface="Times New Roman" panose="02020603050405020304" pitchFamily="18" charset="0"/>
                  <a:ea typeface="楷体_GB2312" pitchFamily="1" charset="-122"/>
                </a:rPr>
                <a:t>== </a:t>
              </a:r>
              <a:r>
                <a:rPr lang="zh-CN" altLang="en-US" b="0" dirty="0"/>
                <a:t>'</a:t>
              </a:r>
              <a:r>
                <a:rPr lang="zh-CN" altLang="en-US" b="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r>
                <a:rPr lang="zh-CN" altLang="en-US" b="0" baseline="-14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j-k+1</a:t>
              </a:r>
              <a:r>
                <a:rPr lang="zh-CN" altLang="en-US" b="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...p</a:t>
              </a:r>
              <a:r>
                <a:rPr lang="zh-CN" altLang="en-US" b="0" baseline="-14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j-1</a:t>
              </a:r>
              <a:r>
                <a:rPr lang="en-US" altLang="zh-CN" b="0" dirty="0">
                  <a:solidFill>
                    <a:schemeClr val="bg1"/>
                  </a:solidFill>
                </a:rPr>
                <a:t>*</a:t>
              </a:r>
              <a:r>
                <a:rPr lang="zh-CN" altLang="en-US" b="0" dirty="0"/>
                <a:t>'</a:t>
              </a:r>
              <a:r>
                <a:rPr lang="zh-CN" altLang="en-US" b="0" dirty="0">
                  <a:latin typeface="Times New Roman" panose="02020603050405020304" pitchFamily="18" charset="0"/>
                  <a:ea typeface="楷体_GB2312" pitchFamily="1" charset="-122"/>
                </a:rPr>
                <a:t>}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1" charset="-122"/>
                </a:rPr>
                <a:t> （j</a:t>
              </a:r>
              <a:r>
                <a:rPr lang="en-US" altLang="zh-CN" dirty="0">
                  <a:ea typeface="楷体_GB2312" pitchFamily="1" charset="-122"/>
                </a:rPr>
                <a:t>&gt;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1" charset="-122"/>
                </a:rPr>
                <a:t>1）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endParaRPr lang="zh-CN" altLang="en-US" b="0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1968" name="Text Box 8">
              <a:extLst>
                <a:ext uri="{FF2B5EF4-FFF2-40B4-BE49-F238E27FC236}">
                  <a16:creationId xmlns:a16="http://schemas.microsoft.com/office/drawing/2014/main" xmlns="" id="{7456849C-7F29-4063-BA18-21632253B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3"/>
              <a:ext cx="3696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楷体_GB2312" pitchFamily="1" charset="-122"/>
                </a:rPr>
                <a:t>0    （j</a:t>
              </a:r>
              <a:r>
                <a:rPr lang="zh-CN" altLang="en-US" dirty="0">
                  <a:ea typeface="楷体_GB2312" pitchFamily="1" charset="-122"/>
                </a:rPr>
                <a:t>==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1" charset="-122"/>
                </a:rPr>
                <a:t>1）</a:t>
              </a:r>
            </a:p>
          </p:txBody>
        </p:sp>
      </p:grpSp>
      <p:sp>
        <p:nvSpPr>
          <p:cNvPr id="72714" name="Rectangle 10">
            <a:extLst>
              <a:ext uri="{FF2B5EF4-FFF2-40B4-BE49-F238E27FC236}">
                <a16:creationId xmlns:a16="http://schemas.microsoft.com/office/drawing/2014/main" xmlns="" id="{04FB8801-F6CC-447F-AB83-72BF4C943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97425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72715" name="表格 72714">
            <a:extLst>
              <a:ext uri="{FF2B5EF4-FFF2-40B4-BE49-F238E27FC236}">
                <a16:creationId xmlns:a16="http://schemas.microsoft.com/office/drawing/2014/main" xmlns="" id="{AB3F9297-F645-4445-9494-AADCB5182E32}"/>
              </a:ext>
            </a:extLst>
          </p:cNvPr>
          <p:cNvGraphicFramePr/>
          <p:nvPr/>
        </p:nvGraphicFramePr>
        <p:xfrm>
          <a:off x="2362200" y="4941888"/>
          <a:ext cx="3810000" cy="1123951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369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 dirty="0"/>
                        <a:t>j</a:t>
                      </a:r>
                      <a:endParaRPr lang="zh-CN" altLang="en-US" sz="2200" b="0" dirty="0"/>
                    </a:p>
                  </a:txBody>
                  <a:tcPr marT="19066" marB="190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1</a:t>
                      </a:r>
                    </a:p>
                  </a:txBody>
                  <a:tcPr marT="19066" marB="190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2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3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4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5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6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7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8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69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0"/>
                        <a:t>模式串</a:t>
                      </a:r>
                    </a:p>
                  </a:txBody>
                  <a:tcPr marT="19066" marB="190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55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next[j]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 dirty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2745" name="Rectangle 65">
            <a:extLst>
              <a:ext uri="{FF2B5EF4-FFF2-40B4-BE49-F238E27FC236}">
                <a16:creationId xmlns:a16="http://schemas.microsoft.com/office/drawing/2014/main" xmlns="" id="{036B3761-BE02-42C6-A6AC-87D1ECAA4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5646738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46" name="Rectangle 66">
            <a:extLst>
              <a:ext uri="{FF2B5EF4-FFF2-40B4-BE49-F238E27FC236}">
                <a16:creationId xmlns:a16="http://schemas.microsoft.com/office/drawing/2014/main" xmlns="" id="{9FECA5F2-A1E4-407E-A726-AFDA7ADE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5646738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47" name="Rectangle 67">
            <a:extLst>
              <a:ext uri="{FF2B5EF4-FFF2-40B4-BE49-F238E27FC236}">
                <a16:creationId xmlns:a16="http://schemas.microsoft.com/office/drawing/2014/main" xmlns="" id="{82B62C23-F846-4B49-9417-EBD8E3D8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5646738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2748" name="Rectangle 68">
            <a:extLst>
              <a:ext uri="{FF2B5EF4-FFF2-40B4-BE49-F238E27FC236}">
                <a16:creationId xmlns:a16="http://schemas.microsoft.com/office/drawing/2014/main" xmlns="" id="{A8EA0A97-AE58-4B8C-BB01-C90F79E4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5646738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49" name="Rectangle 69">
            <a:extLst>
              <a:ext uri="{FF2B5EF4-FFF2-40B4-BE49-F238E27FC236}">
                <a16:creationId xmlns:a16="http://schemas.microsoft.com/office/drawing/2014/main" xmlns="" id="{1CA6A77E-AEAF-443B-AD3B-7DD338A8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5646738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750" name="Rectangle 70">
            <a:extLst>
              <a:ext uri="{FF2B5EF4-FFF2-40B4-BE49-F238E27FC236}">
                <a16:creationId xmlns:a16="http://schemas.microsoft.com/office/drawing/2014/main" xmlns="" id="{1C4E00D2-543E-49C2-8367-71520698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5646738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51" name="Rectangle 71">
            <a:extLst>
              <a:ext uri="{FF2B5EF4-FFF2-40B4-BE49-F238E27FC236}">
                <a16:creationId xmlns:a16="http://schemas.microsoft.com/office/drawing/2014/main" xmlns="" id="{38DF85DE-8CF8-4942-98D9-67C2BBD3E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5646738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52" name="Rectangle 72">
            <a:extLst>
              <a:ext uri="{FF2B5EF4-FFF2-40B4-BE49-F238E27FC236}">
                <a16:creationId xmlns:a16="http://schemas.microsoft.com/office/drawing/2014/main" xmlns="" id="{14F00312-F139-4C0E-BC6E-61F594D55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646738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D107F1A-72A2-4C9E-9AC6-513A56B5F4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77</a:t>
            </a:fld>
            <a:endParaRPr lang="zh-CN" altLang="en-US"/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24" y="2267580"/>
            <a:ext cx="2947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P[1..j]</a:t>
            </a:r>
            <a:r>
              <a:rPr lang="zh-CN" altLang="en-US" sz="2000" b="0" dirty="0">
                <a:solidFill>
                  <a:schemeClr val="bg1"/>
                </a:solidFill>
              </a:rPr>
              <a:t>的长为</a:t>
            </a:r>
            <a:r>
              <a:rPr lang="en-US" altLang="zh-CN" sz="2000" b="0" dirty="0">
                <a:solidFill>
                  <a:schemeClr val="bg1"/>
                </a:solidFill>
              </a:rPr>
              <a:t>k</a:t>
            </a:r>
            <a:r>
              <a:rPr lang="zh-CN" altLang="en-US" sz="2000" b="0" dirty="0">
                <a:solidFill>
                  <a:schemeClr val="bg1"/>
                </a:solidFill>
              </a:rPr>
              <a:t>的</a:t>
            </a:r>
            <a:r>
              <a:rPr lang="zh-CN" altLang="en-US" sz="2000" b="0" dirty="0">
                <a:solidFill>
                  <a:schemeClr val="accent2"/>
                </a:solidFill>
              </a:rPr>
              <a:t>前缀</a:t>
            </a:r>
            <a:endParaRPr lang="zh-CN" altLang="en-US" sz="2000" b="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165" y="4199310"/>
            <a:ext cx="29473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P[1..j]</a:t>
            </a:r>
            <a:r>
              <a:rPr lang="zh-CN" altLang="en-US" sz="2000" b="0" dirty="0">
                <a:solidFill>
                  <a:schemeClr val="bg1"/>
                </a:solidFill>
              </a:rPr>
              <a:t>的长为</a:t>
            </a:r>
            <a:r>
              <a:rPr lang="en-US" altLang="zh-CN" sz="2000" b="0" dirty="0">
                <a:solidFill>
                  <a:schemeClr val="bg1"/>
                </a:solidFill>
              </a:rPr>
              <a:t>k</a:t>
            </a:r>
            <a:r>
              <a:rPr lang="zh-CN" altLang="en-US" sz="2000" b="0" dirty="0">
                <a:solidFill>
                  <a:schemeClr val="bg1"/>
                </a:solidFill>
              </a:rPr>
              <a:t>的</a:t>
            </a:r>
            <a:r>
              <a:rPr lang="zh-CN" altLang="en-US" sz="2000" b="0" dirty="0">
                <a:solidFill>
                  <a:schemeClr val="accent2"/>
                </a:solidFill>
              </a:rPr>
              <a:t>后缀</a:t>
            </a:r>
            <a:r>
              <a:rPr lang="en-US" altLang="zh-CN" sz="2000" b="0" dirty="0">
                <a:solidFill>
                  <a:schemeClr val="bg1"/>
                </a:solidFill>
              </a:rPr>
              <a:t>(</a:t>
            </a:r>
            <a:r>
              <a:rPr lang="zh-CN" altLang="en-US" sz="2000" b="0" dirty="0">
                <a:solidFill>
                  <a:schemeClr val="bg1"/>
                </a:solidFill>
              </a:rPr>
              <a:t>最后一个字符</a:t>
            </a:r>
            <a:r>
              <a:rPr lang="en-US" altLang="zh-CN" sz="2000" b="0" dirty="0">
                <a:solidFill>
                  <a:schemeClr val="accent2"/>
                </a:solidFill>
              </a:rPr>
              <a:t>*</a:t>
            </a:r>
            <a:r>
              <a:rPr lang="zh-CN" altLang="en-US" sz="2000" b="0" dirty="0">
                <a:solidFill>
                  <a:schemeClr val="bg1"/>
                </a:solidFill>
              </a:rPr>
              <a:t>为通配符</a:t>
            </a:r>
            <a:r>
              <a:rPr lang="en-US" altLang="zh-CN" sz="2000" b="0" dirty="0">
                <a:solidFill>
                  <a:schemeClr val="bg1"/>
                </a:solidFill>
              </a:rPr>
              <a:t>)</a:t>
            </a:r>
            <a:endParaRPr lang="zh-CN" altLang="en-US" sz="20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492750" y="2636912"/>
            <a:ext cx="242294" cy="61119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64288" y="3715001"/>
            <a:ext cx="121147" cy="484309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49" y="3645024"/>
            <a:ext cx="2085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 dirty="0" smtClean="0">
                <a:solidFill>
                  <a:schemeClr val="accent2"/>
                </a:solidFill>
              </a:rPr>
              <a:t>能匹配的最长</a:t>
            </a:r>
            <a:r>
              <a:rPr lang="zh-CN" altLang="en-US" sz="2000" b="0" dirty="0" smtClean="0">
                <a:solidFill>
                  <a:schemeClr val="accent2"/>
                </a:solidFill>
              </a:rPr>
              <a:t>前缀</a:t>
            </a:r>
            <a:r>
              <a:rPr lang="zh-CN" altLang="en-US" sz="2000" b="0" dirty="0">
                <a:solidFill>
                  <a:schemeClr val="accent2"/>
                </a:solidFill>
              </a:rPr>
              <a:t>和</a:t>
            </a:r>
            <a:r>
              <a:rPr lang="zh-CN" altLang="en-US" sz="2000" b="0" dirty="0" smtClean="0">
                <a:solidFill>
                  <a:schemeClr val="accent2"/>
                </a:solidFill>
              </a:rPr>
              <a:t>后缀的长度</a:t>
            </a:r>
            <a:endParaRPr lang="zh-CN" altLang="en-US" sz="2000" b="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025" y="6093296"/>
            <a:ext cx="220900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</a:rPr>
              <a:t>最长后缀：</a:t>
            </a:r>
            <a:r>
              <a:rPr lang="en-US" altLang="zh-CN" sz="1800" b="0" dirty="0">
                <a:solidFill>
                  <a:schemeClr val="bg1"/>
                </a:solidFill>
              </a:rPr>
              <a:t>*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最长前缀：</a:t>
            </a:r>
            <a:r>
              <a:rPr lang="en-US" altLang="zh-CN" sz="1800" b="0" dirty="0">
                <a:solidFill>
                  <a:schemeClr val="bg1"/>
                </a:solidFill>
                <a:latin typeface="+mj-lt"/>
                <a:ea typeface="楷体_GB2312" pitchFamily="1" charset="-122"/>
              </a:rPr>
              <a:t>a</a:t>
            </a:r>
            <a:endParaRPr lang="zh-CN" altLang="en-US" sz="1800" b="0" dirty="0">
              <a:solidFill>
                <a:schemeClr val="bg1"/>
              </a:solidFill>
              <a:latin typeface="+mj-lt"/>
              <a:ea typeface="楷体_GB2312" pitchFamily="1" charset="-122"/>
            </a:endParaRP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065" y="6093296"/>
            <a:ext cx="220900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</a:rPr>
              <a:t>最长后缀：</a:t>
            </a:r>
            <a:r>
              <a:rPr lang="en-US" altLang="zh-CN" sz="1800" b="0" dirty="0">
                <a:solidFill>
                  <a:schemeClr val="bg1"/>
                </a:solidFill>
              </a:rPr>
              <a:t>*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最长前缀：</a:t>
            </a:r>
            <a:r>
              <a:rPr lang="en-US" altLang="zh-CN" sz="1800" b="0" dirty="0">
                <a:solidFill>
                  <a:schemeClr val="bg1"/>
                </a:solidFill>
                <a:latin typeface="+mj-lt"/>
                <a:ea typeface="楷体_GB2312" pitchFamily="1" charset="-122"/>
              </a:rPr>
              <a:t>a</a:t>
            </a:r>
            <a:endParaRPr lang="zh-CN" altLang="en-US" sz="1800" b="0" dirty="0">
              <a:solidFill>
                <a:schemeClr val="bg1"/>
              </a:solidFill>
              <a:latin typeface="+mj-lt"/>
              <a:ea typeface="楷体_GB2312" pitchFamily="1" charset="-122"/>
            </a:endParaRPr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065" y="6093296"/>
            <a:ext cx="220900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</a:rPr>
              <a:t>最长后缀：</a:t>
            </a:r>
            <a:r>
              <a:rPr lang="en-US" altLang="zh-CN" sz="1800" b="0" dirty="0">
                <a:solidFill>
                  <a:schemeClr val="bg1"/>
                </a:solidFill>
              </a:rPr>
              <a:t>a   *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最长前缀：</a:t>
            </a:r>
            <a:r>
              <a:rPr lang="en-US" altLang="zh-CN" sz="1800" b="0" dirty="0">
                <a:solidFill>
                  <a:schemeClr val="bg1"/>
                </a:solidFill>
                <a:latin typeface="+mj-lt"/>
                <a:ea typeface="楷体_GB2312" pitchFamily="1" charset="-122"/>
              </a:rPr>
              <a:t>a   b</a:t>
            </a:r>
            <a:endParaRPr lang="zh-CN" altLang="en-US" sz="1800" b="0" dirty="0">
              <a:solidFill>
                <a:schemeClr val="bg1"/>
              </a:solidFill>
              <a:latin typeface="+mj-lt"/>
              <a:ea typeface="楷体_GB2312" pitchFamily="1" charset="-122"/>
            </a:endParaRP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6093296"/>
            <a:ext cx="220900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</a:rPr>
              <a:t>最长后缀：</a:t>
            </a:r>
            <a:r>
              <a:rPr lang="en-US" altLang="zh-CN" sz="1800" b="0" dirty="0">
                <a:solidFill>
                  <a:schemeClr val="bg1"/>
                </a:solidFill>
              </a:rPr>
              <a:t>a   *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最长前缀：</a:t>
            </a:r>
            <a:r>
              <a:rPr lang="en-US" altLang="zh-CN" sz="1800" b="0" dirty="0">
                <a:solidFill>
                  <a:schemeClr val="bg1"/>
                </a:solidFill>
                <a:latin typeface="+mj-lt"/>
                <a:ea typeface="楷体_GB2312" pitchFamily="1" charset="-122"/>
              </a:rPr>
              <a:t>a   b</a:t>
            </a:r>
            <a:endParaRPr lang="zh-CN" altLang="en-US" sz="1800" b="0" dirty="0">
              <a:solidFill>
                <a:schemeClr val="bg1"/>
              </a:solidFill>
              <a:latin typeface="+mj-lt"/>
              <a:ea typeface="楷体_GB2312" pitchFamily="1" charset="-122"/>
            </a:endParaRP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6093296"/>
            <a:ext cx="220900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</a:rPr>
              <a:t>最长后缀：</a:t>
            </a:r>
            <a:r>
              <a:rPr lang="en-US" altLang="zh-CN" sz="1800" b="0" dirty="0">
                <a:solidFill>
                  <a:schemeClr val="bg1"/>
                </a:solidFill>
              </a:rPr>
              <a:t>a    b   *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最长前缀：</a:t>
            </a:r>
            <a:r>
              <a:rPr lang="en-US" altLang="zh-CN" sz="1800" b="0" dirty="0">
                <a:solidFill>
                  <a:schemeClr val="bg1"/>
                </a:solidFill>
                <a:latin typeface="+mj-lt"/>
                <a:ea typeface="楷体_GB2312" pitchFamily="1" charset="-122"/>
              </a:rPr>
              <a:t>a    b   a</a:t>
            </a:r>
            <a:endParaRPr lang="zh-CN" altLang="en-US" sz="1800" b="0" dirty="0">
              <a:solidFill>
                <a:schemeClr val="bg1"/>
              </a:solidFill>
              <a:latin typeface="+mj-lt"/>
              <a:ea typeface="楷体_GB2312" pitchFamily="1" charset="-122"/>
            </a:endParaRP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6093296"/>
            <a:ext cx="220900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</a:rPr>
              <a:t>最长后缀：</a:t>
            </a:r>
            <a:r>
              <a:rPr lang="en-US" altLang="zh-CN" sz="1800" b="0" dirty="0">
                <a:solidFill>
                  <a:schemeClr val="bg1"/>
                </a:solidFill>
              </a:rPr>
              <a:t>*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最长前缀：</a:t>
            </a:r>
            <a:r>
              <a:rPr lang="en-US" altLang="zh-CN" sz="1800" b="0" dirty="0">
                <a:solidFill>
                  <a:schemeClr val="bg1"/>
                </a:solidFill>
                <a:latin typeface="+mj-lt"/>
                <a:ea typeface="楷体_GB2312" pitchFamily="1" charset="-122"/>
              </a:rPr>
              <a:t>a</a:t>
            </a:r>
            <a:endParaRPr lang="zh-CN" altLang="en-US" sz="1800" b="0" dirty="0">
              <a:solidFill>
                <a:schemeClr val="bg1"/>
              </a:solidFill>
              <a:latin typeface="+mj-lt"/>
              <a:ea typeface="楷体_GB2312" pitchFamily="1" charset="-122"/>
            </a:endParaRP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217" y="6078429"/>
            <a:ext cx="220900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</a:rPr>
              <a:t>最长后缀：</a:t>
            </a:r>
            <a:r>
              <a:rPr lang="en-US" altLang="zh-CN" sz="1800" b="0" dirty="0">
                <a:solidFill>
                  <a:schemeClr val="bg1"/>
                </a:solidFill>
              </a:rPr>
              <a:t>a   *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最长前缀：</a:t>
            </a:r>
            <a:r>
              <a:rPr lang="en-US" altLang="zh-CN" sz="1800" b="0" dirty="0">
                <a:solidFill>
                  <a:schemeClr val="bg1"/>
                </a:solidFill>
                <a:latin typeface="+mj-lt"/>
                <a:ea typeface="楷体_GB2312" pitchFamily="1" charset="-122"/>
              </a:rPr>
              <a:t>a   b</a:t>
            </a:r>
            <a:endParaRPr lang="zh-CN" altLang="en-US" sz="1800" b="0" dirty="0">
              <a:solidFill>
                <a:schemeClr val="bg1"/>
              </a:solidFill>
              <a:latin typeface="+mj-lt"/>
              <a:ea typeface="楷体_GB2312" pitchFamily="1" charset="-122"/>
            </a:endParaRPr>
          </a:p>
        </p:txBody>
      </p:sp>
      <p:sp>
        <p:nvSpPr>
          <p:cNvPr id="38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9" y="2420888"/>
            <a:ext cx="220900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 dirty="0"/>
              <a:t>另一种计算方法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32360148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5" grpId="0"/>
      <p:bldP spid="72746" grpId="0"/>
      <p:bldP spid="72747" grpId="0"/>
      <p:bldP spid="72748" grpId="0"/>
      <p:bldP spid="72749" grpId="0"/>
      <p:bldP spid="72750" grpId="0"/>
      <p:bldP spid="72751" grpId="0"/>
      <p:bldP spid="72752" grpId="0"/>
      <p:bldP spid="30" grpId="0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xmlns="" id="{E41E1BD6-16BB-4967-9FE1-4E19B35206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xmlns="" id="{CF91DFFA-8429-41FC-B153-2D39257334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1447800"/>
          </a:xfrm>
        </p:spPr>
        <p:txBody>
          <a:bodyPr/>
          <a:lstStyle/>
          <a:p>
            <a:pPr eaLnBrk="1" hangingPunct="1"/>
            <a:r>
              <a:rPr lang="en-US" altLang="zh-CN" sz="2500"/>
              <a:t>KMP</a:t>
            </a:r>
            <a:r>
              <a:rPr lang="zh-CN" altLang="en-US" sz="2500">
                <a:latin typeface="宋体" panose="02010600030101010101" pitchFamily="2" charset="-122"/>
              </a:rPr>
              <a:t>算法</a:t>
            </a:r>
            <a:r>
              <a:rPr lang="en-US" altLang="zh-CN" sz="2500">
                <a:latin typeface="宋体" panose="02010600030101010101" pitchFamily="2" charset="-122"/>
              </a:rPr>
              <a:t>--</a:t>
            </a:r>
            <a:r>
              <a:rPr lang="zh-CN" altLang="en-US" sz="2500">
                <a:latin typeface="宋体" panose="02010600030101010101" pitchFamily="2" charset="-122"/>
              </a:rPr>
              <a:t>求模式串</a:t>
            </a:r>
            <a:r>
              <a:rPr lang="en-US" altLang="zh-CN" sz="2500">
                <a:latin typeface="宋体" panose="02010600030101010101" pitchFamily="2" charset="-122"/>
              </a:rPr>
              <a:t>P</a:t>
            </a:r>
            <a:r>
              <a:rPr lang="zh-CN" altLang="en-US" sz="2500">
                <a:latin typeface="宋体" panose="02010600030101010101" pitchFamily="2" charset="-122"/>
              </a:rPr>
              <a:t>的</a:t>
            </a:r>
            <a:r>
              <a:rPr lang="en-US" altLang="zh-CN" sz="2500"/>
              <a:t>next[j] </a:t>
            </a:r>
            <a:r>
              <a:rPr lang="zh-CN" altLang="en-US" sz="2500"/>
              <a:t>：</a:t>
            </a:r>
          </a:p>
        </p:txBody>
      </p:sp>
      <p:sp>
        <p:nvSpPr>
          <p:cNvPr id="82949" name="Line 5">
            <a:extLst>
              <a:ext uri="{FF2B5EF4-FFF2-40B4-BE49-F238E27FC236}">
                <a16:creationId xmlns:a16="http://schemas.microsoft.com/office/drawing/2014/main" xmlns="" id="{74E6A4F5-E089-4669-B346-725F9F95A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4962525"/>
            <a:ext cx="1101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0" name="Line 6">
            <a:extLst>
              <a:ext uri="{FF2B5EF4-FFF2-40B4-BE49-F238E27FC236}">
                <a16:creationId xmlns:a16="http://schemas.microsoft.com/office/drawing/2014/main" xmlns="" id="{ECDD6B55-38D9-48A8-9440-2EAA9C7BD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6081713"/>
            <a:ext cx="1101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1" name="Line 7">
            <a:extLst>
              <a:ext uri="{FF2B5EF4-FFF2-40B4-BE49-F238E27FC236}">
                <a16:creationId xmlns:a16="http://schemas.microsoft.com/office/drawing/2014/main" xmlns="" id="{ED5D00FB-4C81-46AD-8875-A7DB3E8E2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4962525"/>
            <a:ext cx="0" cy="373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xmlns="" id="{6A37B691-7D23-45D6-9173-815CCD83B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4962525"/>
            <a:ext cx="0" cy="373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3" name="Line 9">
            <a:extLst>
              <a:ext uri="{FF2B5EF4-FFF2-40B4-BE49-F238E27FC236}">
                <a16:creationId xmlns:a16="http://schemas.microsoft.com/office/drawing/2014/main" xmlns="" id="{003EB4B2-D5B6-4E58-838A-63F51D8F5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4962525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4" name="Line 10">
            <a:extLst>
              <a:ext uri="{FF2B5EF4-FFF2-40B4-BE49-F238E27FC236}">
                <a16:creationId xmlns:a16="http://schemas.microsoft.com/office/drawing/2014/main" xmlns="" id="{FE94FFB2-2838-44DA-9C45-01616A4C9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5335588"/>
            <a:ext cx="0" cy="3730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5" name="Line 11">
            <a:extLst>
              <a:ext uri="{FF2B5EF4-FFF2-40B4-BE49-F238E27FC236}">
                <a16:creationId xmlns:a16="http://schemas.microsoft.com/office/drawing/2014/main" xmlns="" id="{566A04F5-B19A-442A-B3CF-D60B7D010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4962525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6" name="Line 12">
            <a:extLst>
              <a:ext uri="{FF2B5EF4-FFF2-40B4-BE49-F238E27FC236}">
                <a16:creationId xmlns:a16="http://schemas.microsoft.com/office/drawing/2014/main" xmlns="" id="{C5416B7E-131F-424E-81D6-6DB853DC6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962525"/>
            <a:ext cx="339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7" name="Line 13">
            <a:extLst>
              <a:ext uri="{FF2B5EF4-FFF2-40B4-BE49-F238E27FC236}">
                <a16:creationId xmlns:a16="http://schemas.microsoft.com/office/drawing/2014/main" xmlns="" id="{5F128638-C1A2-4F71-A896-68F7A8E8D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5" y="4962525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8" name="Line 14">
            <a:extLst>
              <a:ext uri="{FF2B5EF4-FFF2-40B4-BE49-F238E27FC236}">
                <a16:creationId xmlns:a16="http://schemas.microsoft.com/office/drawing/2014/main" xmlns="" id="{B3FF4313-6BD4-4E35-A0BB-A133ECD07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4962525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9" name="Line 15">
            <a:extLst>
              <a:ext uri="{FF2B5EF4-FFF2-40B4-BE49-F238E27FC236}">
                <a16:creationId xmlns:a16="http://schemas.microsoft.com/office/drawing/2014/main" xmlns="" id="{2E6AEC51-7F85-453A-A96B-5ED2C2B96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4962525"/>
            <a:ext cx="339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0" name="Line 16">
            <a:extLst>
              <a:ext uri="{FF2B5EF4-FFF2-40B4-BE49-F238E27FC236}">
                <a16:creationId xmlns:a16="http://schemas.microsoft.com/office/drawing/2014/main" xmlns="" id="{471CFFCC-258E-470A-95ED-058AF3A73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4962525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1" name="Line 17">
            <a:extLst>
              <a:ext uri="{FF2B5EF4-FFF2-40B4-BE49-F238E27FC236}">
                <a16:creationId xmlns:a16="http://schemas.microsoft.com/office/drawing/2014/main" xmlns="" id="{77292AC2-9BCD-49FD-B5C3-3564E294A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4962525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2" name="Line 18">
            <a:extLst>
              <a:ext uri="{FF2B5EF4-FFF2-40B4-BE49-F238E27FC236}">
                <a16:creationId xmlns:a16="http://schemas.microsoft.com/office/drawing/2014/main" xmlns="" id="{19538341-9CED-41D7-A05D-FDA635751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5335588"/>
            <a:ext cx="0" cy="3730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3" name="Line 19">
            <a:extLst>
              <a:ext uri="{FF2B5EF4-FFF2-40B4-BE49-F238E27FC236}">
                <a16:creationId xmlns:a16="http://schemas.microsoft.com/office/drawing/2014/main" xmlns="" id="{048B46F6-4CD9-4D29-83CF-AA7EDC3BE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5708650"/>
            <a:ext cx="0" cy="373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4" name="Line 20">
            <a:extLst>
              <a:ext uri="{FF2B5EF4-FFF2-40B4-BE49-F238E27FC236}">
                <a16:creationId xmlns:a16="http://schemas.microsoft.com/office/drawing/2014/main" xmlns="" id="{7638C585-C964-474B-8C44-636C78CD4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5708650"/>
            <a:ext cx="0" cy="373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5" name="Line 21">
            <a:extLst>
              <a:ext uri="{FF2B5EF4-FFF2-40B4-BE49-F238E27FC236}">
                <a16:creationId xmlns:a16="http://schemas.microsoft.com/office/drawing/2014/main" xmlns="" id="{6000F807-EAB8-4A3B-8F9F-305E6FD77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6081713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6" name="Line 22">
            <a:extLst>
              <a:ext uri="{FF2B5EF4-FFF2-40B4-BE49-F238E27FC236}">
                <a16:creationId xmlns:a16="http://schemas.microsoft.com/office/drawing/2014/main" xmlns="" id="{28D28473-8AC3-410B-8A68-C27CBFEDD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6081713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7" name="Line 23">
            <a:extLst>
              <a:ext uri="{FF2B5EF4-FFF2-40B4-BE49-F238E27FC236}">
                <a16:creationId xmlns:a16="http://schemas.microsoft.com/office/drawing/2014/main" xmlns="" id="{1ACCA26A-299C-4EE4-BCB8-7F3DDEA7B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6081713"/>
            <a:ext cx="339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8" name="Line 24">
            <a:extLst>
              <a:ext uri="{FF2B5EF4-FFF2-40B4-BE49-F238E27FC236}">
                <a16:creationId xmlns:a16="http://schemas.microsoft.com/office/drawing/2014/main" xmlns="" id="{E13F5DF1-670F-4F2D-9785-7B1EA3C2D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5" y="6081713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9" name="Line 25">
            <a:extLst>
              <a:ext uri="{FF2B5EF4-FFF2-40B4-BE49-F238E27FC236}">
                <a16:creationId xmlns:a16="http://schemas.microsoft.com/office/drawing/2014/main" xmlns="" id="{2779D7D0-37EE-445F-84B1-1BF91DD8A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6081713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70" name="Line 26">
            <a:extLst>
              <a:ext uri="{FF2B5EF4-FFF2-40B4-BE49-F238E27FC236}">
                <a16:creationId xmlns:a16="http://schemas.microsoft.com/office/drawing/2014/main" xmlns="" id="{B960F36B-2DE4-4AFD-8088-500510A28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6081713"/>
            <a:ext cx="339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71" name="Line 27">
            <a:extLst>
              <a:ext uri="{FF2B5EF4-FFF2-40B4-BE49-F238E27FC236}">
                <a16:creationId xmlns:a16="http://schemas.microsoft.com/office/drawing/2014/main" xmlns="" id="{0CE8A346-4765-4EF1-BDD6-BAA397916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6081713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72" name="Line 28">
            <a:extLst>
              <a:ext uri="{FF2B5EF4-FFF2-40B4-BE49-F238E27FC236}">
                <a16:creationId xmlns:a16="http://schemas.microsoft.com/office/drawing/2014/main" xmlns="" id="{D55E3BB7-01B9-41AC-AB36-37CA69B4A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6081713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973" name="组合 73756">
            <a:extLst>
              <a:ext uri="{FF2B5EF4-FFF2-40B4-BE49-F238E27FC236}">
                <a16:creationId xmlns:a16="http://schemas.microsoft.com/office/drawing/2014/main" xmlns="" id="{08852494-D526-4A3F-BEE0-4CDB36E4CE46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484313"/>
            <a:ext cx="3810000" cy="1130300"/>
            <a:chOff x="0" y="0"/>
            <a:chExt cx="2400" cy="712"/>
          </a:xfrm>
        </p:grpSpPr>
        <p:sp>
          <p:nvSpPr>
            <p:cNvPr id="82982" name="Rectangle 30">
              <a:extLst>
                <a:ext uri="{FF2B5EF4-FFF2-40B4-BE49-F238E27FC236}">
                  <a16:creationId xmlns:a16="http://schemas.microsoft.com/office/drawing/2014/main" xmlns="" id="{B32484A9-32A1-4FC9-8434-06934F718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35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2983" name="Rectangle 31">
              <a:extLst>
                <a:ext uri="{FF2B5EF4-FFF2-40B4-BE49-F238E27FC236}">
                  <a16:creationId xmlns:a16="http://schemas.microsoft.com/office/drawing/2014/main" xmlns="" id="{AEAE6D62-466F-4B74-AC2C-A31CB1AE3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235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984" name="Rectangle 32">
              <a:extLst>
                <a:ext uri="{FF2B5EF4-FFF2-40B4-BE49-F238E27FC236}">
                  <a16:creationId xmlns:a16="http://schemas.microsoft.com/office/drawing/2014/main" xmlns="" id="{585D2A0D-7B48-4B91-9C8B-970E7390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235"/>
              <a:ext cx="21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2985" name="Rectangle 33">
              <a:extLst>
                <a:ext uri="{FF2B5EF4-FFF2-40B4-BE49-F238E27FC236}">
                  <a16:creationId xmlns:a16="http://schemas.microsoft.com/office/drawing/2014/main" xmlns="" id="{AFFEBFF0-09D2-4A0F-9C21-17487E77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235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986" name="Rectangle 34">
              <a:extLst>
                <a:ext uri="{FF2B5EF4-FFF2-40B4-BE49-F238E27FC236}">
                  <a16:creationId xmlns:a16="http://schemas.microsoft.com/office/drawing/2014/main" xmlns="" id="{37E3B171-7784-4752-8363-B68A5674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35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987" name="Rectangle 35">
              <a:extLst>
                <a:ext uri="{FF2B5EF4-FFF2-40B4-BE49-F238E27FC236}">
                  <a16:creationId xmlns:a16="http://schemas.microsoft.com/office/drawing/2014/main" xmlns="" id="{48D99A6A-2657-42D2-BD1A-6C77D3E4D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235"/>
              <a:ext cx="21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988" name="Rectangle 36">
              <a:extLst>
                <a:ext uri="{FF2B5EF4-FFF2-40B4-BE49-F238E27FC236}">
                  <a16:creationId xmlns:a16="http://schemas.microsoft.com/office/drawing/2014/main" xmlns="" id="{411F77D8-441D-4256-A41F-28FE1F16A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235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989" name="Rectangle 37">
              <a:extLst>
                <a:ext uri="{FF2B5EF4-FFF2-40B4-BE49-F238E27FC236}">
                  <a16:creationId xmlns:a16="http://schemas.microsoft.com/office/drawing/2014/main" xmlns="" id="{2260C7B5-AA12-42EF-823D-4F7F0F267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35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990" name="Rectangle 38">
              <a:extLst>
                <a:ext uri="{FF2B5EF4-FFF2-40B4-BE49-F238E27FC236}">
                  <a16:creationId xmlns:a16="http://schemas.microsoft.com/office/drawing/2014/main" xmlns="" id="{00105C94-FF63-4698-B5B0-767C82C7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5"/>
              <a:ext cx="69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模式串</a:t>
              </a:r>
            </a:p>
          </p:txBody>
        </p:sp>
        <p:sp>
          <p:nvSpPr>
            <p:cNvPr id="82991" name="Rectangle 39">
              <a:extLst>
                <a:ext uri="{FF2B5EF4-FFF2-40B4-BE49-F238E27FC236}">
                  <a16:creationId xmlns:a16="http://schemas.microsoft.com/office/drawing/2014/main" xmlns="" id="{AA059A34-F159-40CE-AF62-97C8334B9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470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82992" name="Rectangle 40">
              <a:extLst>
                <a:ext uri="{FF2B5EF4-FFF2-40B4-BE49-F238E27FC236}">
                  <a16:creationId xmlns:a16="http://schemas.microsoft.com/office/drawing/2014/main" xmlns="" id="{0E0B447D-2776-415F-BB99-C04D19086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470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82993" name="Rectangle 41">
              <a:extLst>
                <a:ext uri="{FF2B5EF4-FFF2-40B4-BE49-F238E27FC236}">
                  <a16:creationId xmlns:a16="http://schemas.microsoft.com/office/drawing/2014/main" xmlns="" id="{7E93CE60-DF40-42D6-9443-E3AD5D64F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470"/>
              <a:ext cx="21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82994" name="Rectangle 42">
              <a:extLst>
                <a:ext uri="{FF2B5EF4-FFF2-40B4-BE49-F238E27FC236}">
                  <a16:creationId xmlns:a16="http://schemas.microsoft.com/office/drawing/2014/main" xmlns="" id="{37251C33-F18A-4542-B9E8-A3403AFF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470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82995" name="Rectangle 43">
              <a:extLst>
                <a:ext uri="{FF2B5EF4-FFF2-40B4-BE49-F238E27FC236}">
                  <a16:creationId xmlns:a16="http://schemas.microsoft.com/office/drawing/2014/main" xmlns="" id="{897D4730-81F5-469D-AFB0-2DE996802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470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82996" name="Rectangle 44">
              <a:extLst>
                <a:ext uri="{FF2B5EF4-FFF2-40B4-BE49-F238E27FC236}">
                  <a16:creationId xmlns:a16="http://schemas.microsoft.com/office/drawing/2014/main" xmlns="" id="{392F13BD-2110-4395-9DAF-5B315C957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470"/>
              <a:ext cx="21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82997" name="Rectangle 45">
              <a:extLst>
                <a:ext uri="{FF2B5EF4-FFF2-40B4-BE49-F238E27FC236}">
                  <a16:creationId xmlns:a16="http://schemas.microsoft.com/office/drawing/2014/main" xmlns="" id="{5BD560E0-C1D5-4957-A333-3DA9B4F29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470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82998" name="Rectangle 46">
              <a:extLst>
                <a:ext uri="{FF2B5EF4-FFF2-40B4-BE49-F238E27FC236}">
                  <a16:creationId xmlns:a16="http://schemas.microsoft.com/office/drawing/2014/main" xmlns="" id="{945C2159-748E-45E0-BAA5-22A28951C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470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200" b="0">
                <a:latin typeface="Times New Roman" panose="02020603050405020304" pitchFamily="18" charset="0"/>
              </a:endParaRPr>
            </a:p>
          </p:txBody>
        </p:sp>
        <p:sp>
          <p:nvSpPr>
            <p:cNvPr id="82999" name="Rectangle 47">
              <a:extLst>
                <a:ext uri="{FF2B5EF4-FFF2-40B4-BE49-F238E27FC236}">
                  <a16:creationId xmlns:a16="http://schemas.microsoft.com/office/drawing/2014/main" xmlns="" id="{AC93A65F-78E8-491D-AEC6-2BA363971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70"/>
              <a:ext cx="69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 b="0">
                  <a:latin typeface="Times New Roman" panose="02020603050405020304" pitchFamily="18" charset="0"/>
                </a:rPr>
                <a:t>next[j]</a:t>
              </a:r>
            </a:p>
          </p:txBody>
        </p:sp>
        <p:sp>
          <p:nvSpPr>
            <p:cNvPr id="83000" name="Rectangle 48">
              <a:extLst>
                <a:ext uri="{FF2B5EF4-FFF2-40B4-BE49-F238E27FC236}">
                  <a16:creationId xmlns:a16="http://schemas.microsoft.com/office/drawing/2014/main" xmlns="" id="{99CF8B29-E940-41AD-BFB6-AFBD9BEF4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0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3001" name="Rectangle 49">
              <a:extLst>
                <a:ext uri="{FF2B5EF4-FFF2-40B4-BE49-F238E27FC236}">
                  <a16:creationId xmlns:a16="http://schemas.microsoft.com/office/drawing/2014/main" xmlns="" id="{66A276C7-BED8-44AB-A153-8F64DE4E6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0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002" name="Rectangle 50">
              <a:extLst>
                <a:ext uri="{FF2B5EF4-FFF2-40B4-BE49-F238E27FC236}">
                  <a16:creationId xmlns:a16="http://schemas.microsoft.com/office/drawing/2014/main" xmlns="" id="{E2BB71C7-1BF5-4946-BE6B-3E48D7E3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0"/>
              <a:ext cx="21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3003" name="Rectangle 51">
              <a:extLst>
                <a:ext uri="{FF2B5EF4-FFF2-40B4-BE49-F238E27FC236}">
                  <a16:creationId xmlns:a16="http://schemas.microsoft.com/office/drawing/2014/main" xmlns="" id="{C075379C-4134-41B8-A4B0-0E5662F1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0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3004" name="Rectangle 52">
              <a:extLst>
                <a:ext uri="{FF2B5EF4-FFF2-40B4-BE49-F238E27FC236}">
                  <a16:creationId xmlns:a16="http://schemas.microsoft.com/office/drawing/2014/main" xmlns="" id="{9E27ADB5-95B6-46D6-85D4-CA10CEBB1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0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3005" name="Rectangle 53">
              <a:extLst>
                <a:ext uri="{FF2B5EF4-FFF2-40B4-BE49-F238E27FC236}">
                  <a16:creationId xmlns:a16="http://schemas.microsoft.com/office/drawing/2014/main" xmlns="" id="{E88AD528-B5F9-4A97-A717-48DA5254C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0"/>
              <a:ext cx="21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006" name="Rectangle 54">
              <a:extLst>
                <a:ext uri="{FF2B5EF4-FFF2-40B4-BE49-F238E27FC236}">
                  <a16:creationId xmlns:a16="http://schemas.microsoft.com/office/drawing/2014/main" xmlns="" id="{E6D49B3F-9662-44BD-8CEE-4C2EE0559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0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007" name="Rectangle 55">
              <a:extLst>
                <a:ext uri="{FF2B5EF4-FFF2-40B4-BE49-F238E27FC236}">
                  <a16:creationId xmlns:a16="http://schemas.microsoft.com/office/drawing/2014/main" xmlns="" id="{026E5023-D1EF-43E2-A3FB-0820A1642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0"/>
              <a:ext cx="21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008" name="Rectangle 56">
              <a:extLst>
                <a:ext uri="{FF2B5EF4-FFF2-40B4-BE49-F238E27FC236}">
                  <a16:creationId xmlns:a16="http://schemas.microsoft.com/office/drawing/2014/main" xmlns="" id="{51FED78F-57E7-4EC5-96C1-54F71DDB9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9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200" b="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3009" name="Line 57">
              <a:extLst>
                <a:ext uri="{FF2B5EF4-FFF2-40B4-BE49-F238E27FC236}">
                  <a16:creationId xmlns:a16="http://schemas.microsoft.com/office/drawing/2014/main" xmlns="" id="{A3F9151F-242F-4C73-BD99-45984CE4E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35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0" name="Line 58">
              <a:extLst>
                <a:ext uri="{FF2B5EF4-FFF2-40B4-BE49-F238E27FC236}">
                  <a16:creationId xmlns:a16="http://schemas.microsoft.com/office/drawing/2014/main" xmlns="" id="{3B828DBE-894B-47E3-A5BE-516FCFB7A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" y="0"/>
              <a:ext cx="0" cy="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1" name="Rectangle 59">
              <a:extLst>
                <a:ext uri="{FF2B5EF4-FFF2-40B4-BE49-F238E27FC236}">
                  <a16:creationId xmlns:a16="http://schemas.microsoft.com/office/drawing/2014/main" xmlns="" id="{C3AAF62B-97A3-40C2-87AB-156DC3B8B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444"/>
              <a:ext cx="21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012" name="Rectangle 60">
              <a:extLst>
                <a:ext uri="{FF2B5EF4-FFF2-40B4-BE49-F238E27FC236}">
                  <a16:creationId xmlns:a16="http://schemas.microsoft.com/office/drawing/2014/main" xmlns="" id="{9FFEFC8A-B0B6-47B8-813F-E7AB9C1CC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444"/>
              <a:ext cx="21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013" name="Rectangle 61">
              <a:extLst>
                <a:ext uri="{FF2B5EF4-FFF2-40B4-BE49-F238E27FC236}">
                  <a16:creationId xmlns:a16="http://schemas.microsoft.com/office/drawing/2014/main" xmlns="" id="{D5112985-C1CB-4D6F-B6A7-6747B87C3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" y="444"/>
              <a:ext cx="21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014" name="Rectangle 62">
              <a:extLst>
                <a:ext uri="{FF2B5EF4-FFF2-40B4-BE49-F238E27FC236}">
                  <a16:creationId xmlns:a16="http://schemas.microsoft.com/office/drawing/2014/main" xmlns="" id="{4ECAFA36-7627-4329-9534-0619CA33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444"/>
              <a:ext cx="21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015" name="Rectangle 63">
              <a:extLst>
                <a:ext uri="{FF2B5EF4-FFF2-40B4-BE49-F238E27FC236}">
                  <a16:creationId xmlns:a16="http://schemas.microsoft.com/office/drawing/2014/main" xmlns="" id="{4395EA32-96A2-4911-B026-D4135BCAA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444"/>
              <a:ext cx="21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016" name="Rectangle 64">
              <a:extLst>
                <a:ext uri="{FF2B5EF4-FFF2-40B4-BE49-F238E27FC236}">
                  <a16:creationId xmlns:a16="http://schemas.microsoft.com/office/drawing/2014/main" xmlns="" id="{2A1B4A63-91F1-483E-BBD0-0A260EA81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444"/>
              <a:ext cx="21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017" name="Rectangle 65">
              <a:extLst>
                <a:ext uri="{FF2B5EF4-FFF2-40B4-BE49-F238E27FC236}">
                  <a16:creationId xmlns:a16="http://schemas.microsoft.com/office/drawing/2014/main" xmlns="" id="{51A8B404-5424-4C33-88FF-B438CFD7B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444"/>
              <a:ext cx="21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018" name="Rectangle 66">
              <a:extLst>
                <a:ext uri="{FF2B5EF4-FFF2-40B4-BE49-F238E27FC236}">
                  <a16:creationId xmlns:a16="http://schemas.microsoft.com/office/drawing/2014/main" xmlns="" id="{48862DE2-BF98-4EE6-B711-97E8C0B50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444"/>
              <a:ext cx="21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b="0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82974" name="Rectangle 67">
            <a:extLst>
              <a:ext uri="{FF2B5EF4-FFF2-40B4-BE49-F238E27FC236}">
                <a16:creationId xmlns:a16="http://schemas.microsoft.com/office/drawing/2014/main" xmlns="" id="{46584BE0-EAE9-4518-9B3C-A1346C8A4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619250"/>
            <a:ext cx="38179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/>
              <a:t>若</a:t>
            </a:r>
            <a:r>
              <a:rPr lang="zh-CN" altLang="en-US" sz="1800" b="0"/>
              <a:t>S</a:t>
            </a:r>
            <a:r>
              <a:rPr lang="zh-CN" altLang="en-US" sz="1800" b="0" baseline="-25000"/>
              <a:t>i</a:t>
            </a:r>
            <a:r>
              <a:rPr lang="zh-CN" altLang="en-US" sz="1800"/>
              <a:t>≠</a:t>
            </a:r>
            <a:r>
              <a:rPr lang="zh-CN" altLang="en-US" sz="1800" b="0"/>
              <a:t>P</a:t>
            </a:r>
            <a:r>
              <a:rPr lang="zh-CN" altLang="en-US" sz="1800" b="0" baseline="-25000"/>
              <a:t>j</a:t>
            </a:r>
            <a:r>
              <a:rPr lang="zh-CN" altLang="en-US" sz="1800" b="0"/>
              <a:t>，且</a:t>
            </a:r>
            <a:r>
              <a:rPr lang="zh-CN" altLang="en-US" sz="1800"/>
              <a:t>模式中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/>
              <a:t>'P</a:t>
            </a:r>
            <a:r>
              <a:rPr lang="zh-CN" altLang="en-US" sz="1800" baseline="-25000"/>
              <a:t>1</a:t>
            </a:r>
            <a:r>
              <a:rPr lang="zh-CN" altLang="en-US" sz="1800"/>
              <a:t>P</a:t>
            </a:r>
            <a:r>
              <a:rPr lang="zh-CN" altLang="en-US" sz="1800" baseline="-25000"/>
              <a:t>2</a:t>
            </a:r>
            <a:r>
              <a:rPr lang="zh-CN" altLang="en-US" sz="1800"/>
              <a:t> ...P</a:t>
            </a:r>
            <a:r>
              <a:rPr lang="zh-CN" altLang="en-US" sz="1800" baseline="-25000"/>
              <a:t>k-1</a:t>
            </a:r>
            <a:r>
              <a:rPr lang="zh-CN" altLang="en-US" sz="1800"/>
              <a:t>' ＝ 'P</a:t>
            </a:r>
            <a:r>
              <a:rPr lang="zh-CN" altLang="en-US" sz="1800" baseline="-25000"/>
              <a:t>j-k+1</a:t>
            </a:r>
            <a:r>
              <a:rPr lang="zh-CN" altLang="en-US" sz="1800"/>
              <a:t>P</a:t>
            </a:r>
            <a:r>
              <a:rPr lang="zh-CN" altLang="en-US" sz="1800" baseline="-25000"/>
              <a:t>j-k+2</a:t>
            </a:r>
            <a:r>
              <a:rPr lang="zh-CN" altLang="en-US" sz="1800"/>
              <a:t> ...P</a:t>
            </a:r>
            <a:r>
              <a:rPr lang="zh-CN" altLang="en-US" sz="1800" baseline="-25000"/>
              <a:t>j-1</a:t>
            </a:r>
            <a:r>
              <a:rPr lang="zh-CN" altLang="en-US" sz="1800"/>
              <a:t>'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/>
              <a:t>则可令</a:t>
            </a:r>
            <a:r>
              <a:rPr lang="zh-CN" altLang="en-US" sz="1800" b="0"/>
              <a:t>S</a:t>
            </a:r>
            <a:r>
              <a:rPr lang="zh-CN" altLang="en-US" sz="1800" b="0" baseline="-25000"/>
              <a:t>i</a:t>
            </a:r>
            <a:r>
              <a:rPr lang="zh-CN" altLang="en-US" sz="1800" b="0"/>
              <a:t>与P</a:t>
            </a:r>
            <a:r>
              <a:rPr lang="zh-CN" altLang="en-US" sz="1800" b="0" baseline="-25000"/>
              <a:t>k</a:t>
            </a:r>
            <a:r>
              <a:rPr lang="zh-CN" altLang="en-US" sz="1800" b="0"/>
              <a:t>进行比较（next[j]=k）</a:t>
            </a:r>
          </a:p>
        </p:txBody>
      </p:sp>
      <p:grpSp>
        <p:nvGrpSpPr>
          <p:cNvPr id="82975" name="组合 73795">
            <a:extLst>
              <a:ext uri="{FF2B5EF4-FFF2-40B4-BE49-F238E27FC236}">
                <a16:creationId xmlns:a16="http://schemas.microsoft.com/office/drawing/2014/main" xmlns="" id="{43254D49-DEF3-4219-BE9E-D64A05AF4C6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781300"/>
            <a:ext cx="8280561" cy="2519363"/>
            <a:chOff x="0" y="0"/>
            <a:chExt cx="5131" cy="1587"/>
          </a:xfrm>
        </p:grpSpPr>
        <p:sp>
          <p:nvSpPr>
            <p:cNvPr id="82977" name="AutoShape 5">
              <a:extLst>
                <a:ext uri="{FF2B5EF4-FFF2-40B4-BE49-F238E27FC236}">
                  <a16:creationId xmlns:a16="http://schemas.microsoft.com/office/drawing/2014/main" xmlns="" id="{08A9CA06-EC09-4702-AABF-DBC63618D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44"/>
              <a:ext cx="240" cy="1344"/>
            </a:xfrm>
            <a:prstGeom prst="leftBrace">
              <a:avLst>
                <a:gd name="adj1" fmla="val 465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82978" name="Text Box 6">
              <a:extLst>
                <a:ext uri="{FF2B5EF4-FFF2-40B4-BE49-F238E27FC236}">
                  <a16:creationId xmlns:a16="http://schemas.microsoft.com/office/drawing/2014/main" xmlns="" id="{0494E114-37E3-46ED-B557-32D8EAA32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72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  <a:ea typeface="楷体_GB2312" pitchFamily="1" charset="-122"/>
                </a:rPr>
                <a:t>next[j] =</a:t>
              </a:r>
            </a:p>
          </p:txBody>
        </p:sp>
        <p:sp>
          <p:nvSpPr>
            <p:cNvPr id="82979" name="Text Box 7">
              <a:extLst>
                <a:ext uri="{FF2B5EF4-FFF2-40B4-BE49-F238E27FC236}">
                  <a16:creationId xmlns:a16="http://schemas.microsoft.com/office/drawing/2014/main" xmlns="" id="{38D29E65-7A8A-47BB-BF54-7E6CB380E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720"/>
              <a:ext cx="374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Max{k|1&lt;k&lt;j 且</a:t>
              </a:r>
              <a:r>
                <a:rPr lang="zh-CN" altLang="en-US" b="0"/>
                <a:t>'</a:t>
              </a: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r>
                <a:rPr lang="zh-CN" altLang="en-US" b="0" baseline="-14000"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...p</a:t>
              </a:r>
              <a:r>
                <a:rPr lang="zh-CN" altLang="en-US" b="0" baseline="-14000">
                  <a:latin typeface="Times New Roman" panose="02020603050405020304" pitchFamily="18" charset="0"/>
                  <a:ea typeface="楷体_GB2312" pitchFamily="1" charset="-122"/>
                </a:rPr>
                <a:t>k-1</a:t>
              </a:r>
              <a:r>
                <a:rPr lang="zh-CN" altLang="en-US" b="0"/>
                <a:t>'</a:t>
              </a: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==</a:t>
              </a:r>
              <a:r>
                <a:rPr lang="zh-CN" altLang="en-US" b="0"/>
                <a:t>'</a:t>
              </a: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r>
                <a:rPr lang="zh-CN" altLang="en-US" b="0" baseline="-14000">
                  <a:latin typeface="Times New Roman" panose="02020603050405020304" pitchFamily="18" charset="0"/>
                  <a:ea typeface="楷体_GB2312" pitchFamily="1" charset="-122"/>
                </a:rPr>
                <a:t>j-k+1</a:t>
              </a: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...p</a:t>
              </a:r>
              <a:r>
                <a:rPr lang="zh-CN" altLang="en-US" b="0" baseline="-14000">
                  <a:latin typeface="Times New Roman" panose="02020603050405020304" pitchFamily="18" charset="0"/>
                  <a:ea typeface="楷体_GB2312" pitchFamily="1" charset="-122"/>
                </a:rPr>
                <a:t>j-1</a:t>
              </a:r>
              <a:r>
                <a:rPr lang="zh-CN" altLang="en-US" b="0"/>
                <a:t>'</a:t>
              </a:r>
              <a:r>
                <a:rPr lang="zh-CN" altLang="en-US" b="0">
                  <a:latin typeface="Times New Roman" panose="02020603050405020304" pitchFamily="18" charset="0"/>
                  <a:ea typeface="楷体_GB2312" pitchFamily="1" charset="-122"/>
                </a:rPr>
                <a:t>}</a:t>
              </a:r>
            </a:p>
          </p:txBody>
        </p:sp>
        <p:sp>
          <p:nvSpPr>
            <p:cNvPr id="82980" name="Text Box 8">
              <a:extLst>
                <a:ext uri="{FF2B5EF4-FFF2-40B4-BE49-F238E27FC236}">
                  <a16:creationId xmlns:a16="http://schemas.microsoft.com/office/drawing/2014/main" xmlns="" id="{4CA98AF6-6E88-49B6-9724-8B20FFF72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0"/>
              <a:ext cx="3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>
                  <a:latin typeface="Times New Roman" panose="02020603050405020304" pitchFamily="18" charset="0"/>
                  <a:ea typeface="楷体_GB2312" pitchFamily="1" charset="-122"/>
                </a:rPr>
                <a:t>0    （j</a:t>
              </a:r>
              <a:r>
                <a:rPr lang="zh-CN" altLang="en-US">
                  <a:ea typeface="楷体_GB2312" pitchFamily="1" charset="-122"/>
                </a:rPr>
                <a:t>==</a:t>
              </a:r>
              <a:r>
                <a:rPr lang="zh-CN" altLang="en-US">
                  <a:latin typeface="Times New Roman" panose="02020603050405020304" pitchFamily="18" charset="0"/>
                  <a:ea typeface="楷体_GB2312" pitchFamily="1" charset="-122"/>
                </a:rPr>
                <a:t>1时）</a:t>
              </a:r>
            </a:p>
          </p:txBody>
        </p:sp>
        <p:sp>
          <p:nvSpPr>
            <p:cNvPr id="82981" name="Text Box 9">
              <a:extLst>
                <a:ext uri="{FF2B5EF4-FFF2-40B4-BE49-F238E27FC236}">
                  <a16:creationId xmlns:a16="http://schemas.microsoft.com/office/drawing/2014/main" xmlns="" id="{C8288E58-20BD-45D1-829F-B400E8B7D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96"/>
              <a:ext cx="39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Tahoma" panose="020B0604030504040204" pitchFamily="34" charset="0"/>
                  <a:ea typeface="楷体_GB2312" pitchFamily="1" charset="-122"/>
                </a:rPr>
                <a:t>1   其他情况(j==2或之前不能形成匹配部分)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D390922-843C-4D08-876A-F1E6EF9B3B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78</a:t>
            </a:fld>
            <a:endParaRPr lang="zh-CN" altLang="en-US"/>
          </a:p>
        </p:txBody>
      </p:sp>
      <p:sp>
        <p:nvSpPr>
          <p:cNvPr id="76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9" y="2781300"/>
            <a:ext cx="1878216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 dirty="0"/>
              <a:t>思考如何写程序来求解</a:t>
            </a:r>
            <a:r>
              <a:rPr lang="en-US" altLang="zh-CN" sz="2000" b="0" dirty="0"/>
              <a:t>next[j]</a:t>
            </a:r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2772349E-2D24-492F-8907-DE7B6730FA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38419685-2990-4D14-9E2F-32E026BF5A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1447800"/>
          </a:xfrm>
        </p:spPr>
        <p:txBody>
          <a:bodyPr/>
          <a:lstStyle/>
          <a:p>
            <a:pPr eaLnBrk="1" hangingPunct="1"/>
            <a:r>
              <a:rPr lang="en-US" altLang="zh-CN" sz="2500"/>
              <a:t>KMP</a:t>
            </a:r>
            <a:r>
              <a:rPr lang="zh-CN" altLang="en-US" sz="2500">
                <a:latin typeface="宋体" panose="02010600030101010101" pitchFamily="2" charset="-122"/>
              </a:rPr>
              <a:t>算法</a:t>
            </a:r>
            <a:r>
              <a:rPr lang="en-US" altLang="zh-CN" sz="2500">
                <a:latin typeface="宋体" panose="02010600030101010101" pitchFamily="2" charset="-122"/>
              </a:rPr>
              <a:t>--</a:t>
            </a:r>
            <a:r>
              <a:rPr lang="zh-CN" altLang="en-US" sz="2500">
                <a:latin typeface="宋体" panose="02010600030101010101" pitchFamily="2" charset="-122"/>
              </a:rPr>
              <a:t>求模式串</a:t>
            </a:r>
            <a:r>
              <a:rPr lang="en-US" altLang="zh-CN" sz="2500">
                <a:latin typeface="宋体" panose="02010600030101010101" pitchFamily="2" charset="-122"/>
              </a:rPr>
              <a:t>P</a:t>
            </a:r>
            <a:r>
              <a:rPr lang="zh-CN" altLang="en-US" sz="2500">
                <a:latin typeface="宋体" panose="02010600030101010101" pitchFamily="2" charset="-122"/>
              </a:rPr>
              <a:t>的</a:t>
            </a:r>
            <a:r>
              <a:rPr lang="en-US" altLang="zh-CN" sz="2500"/>
              <a:t>next[j] </a:t>
            </a:r>
            <a:r>
              <a:rPr lang="zh-CN" altLang="en-US" sz="2500"/>
              <a:t>：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xmlns="" id="{9D91F5D5-BA53-49B1-AA87-77C139BDE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9059"/>
            <a:ext cx="903605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P[j] </a:t>
            </a:r>
            <a:r>
              <a:rPr lang="zh-CN" altLang="en-US" dirty="0"/>
              <a:t>==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zh-CN" altLang="en-US" dirty="0"/>
              <a:t>next[j]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]，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dirty="0"/>
              <a:t>next[j+1] = k+1(</a:t>
            </a:r>
            <a:r>
              <a:rPr lang="zh-CN" altLang="en-US" sz="2000" dirty="0"/>
              <a:t>即next[j+1] = next[j]+1</a:t>
            </a:r>
            <a:r>
              <a:rPr lang="zh-CN" altLang="en-US" dirty="0"/>
              <a:t>)；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xmlns="" id="{FD7668FC-A383-49AD-8DFE-EBE260AA1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3985269"/>
            <a:ext cx="1101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4" name="Line 6">
            <a:extLst>
              <a:ext uri="{FF2B5EF4-FFF2-40B4-BE49-F238E27FC236}">
                <a16:creationId xmlns:a16="http://schemas.microsoft.com/office/drawing/2014/main" xmlns="" id="{F4C24176-D706-4C8F-A4F3-F276A4236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5104457"/>
            <a:ext cx="1101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xmlns="" id="{A88CA293-4A8C-447F-ADF0-F8A82AED4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3985269"/>
            <a:ext cx="0" cy="373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6" name="Line 8">
            <a:extLst>
              <a:ext uri="{FF2B5EF4-FFF2-40B4-BE49-F238E27FC236}">
                <a16:creationId xmlns:a16="http://schemas.microsoft.com/office/drawing/2014/main" xmlns="" id="{C7CF0DF8-92CF-451A-81CA-D1A31C12C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3985269"/>
            <a:ext cx="0" cy="373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xmlns="" id="{C4FC7ECA-F8E4-492A-86FC-4BBA1C728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3985269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8" name="Line 10">
            <a:extLst>
              <a:ext uri="{FF2B5EF4-FFF2-40B4-BE49-F238E27FC236}">
                <a16:creationId xmlns:a16="http://schemas.microsoft.com/office/drawing/2014/main" xmlns="" id="{C0943B71-166B-435D-8A38-5C59F4D82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4358332"/>
            <a:ext cx="0" cy="3730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9" name="Line 11">
            <a:extLst>
              <a:ext uri="{FF2B5EF4-FFF2-40B4-BE49-F238E27FC236}">
                <a16:creationId xmlns:a16="http://schemas.microsoft.com/office/drawing/2014/main" xmlns="" id="{9E33190B-64F1-47E2-B320-042FF91A9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3985269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0" name="Line 12">
            <a:extLst>
              <a:ext uri="{FF2B5EF4-FFF2-40B4-BE49-F238E27FC236}">
                <a16:creationId xmlns:a16="http://schemas.microsoft.com/office/drawing/2014/main" xmlns="" id="{155931D9-FB6F-4638-BCEF-A85A2D5D5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985269"/>
            <a:ext cx="339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1" name="Line 13">
            <a:extLst>
              <a:ext uri="{FF2B5EF4-FFF2-40B4-BE49-F238E27FC236}">
                <a16:creationId xmlns:a16="http://schemas.microsoft.com/office/drawing/2014/main" xmlns="" id="{9C853FA3-AFAD-4484-B2DD-ED68DEFF6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5" y="3985269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2" name="Line 14">
            <a:extLst>
              <a:ext uri="{FF2B5EF4-FFF2-40B4-BE49-F238E27FC236}">
                <a16:creationId xmlns:a16="http://schemas.microsoft.com/office/drawing/2014/main" xmlns="" id="{192206A0-B90D-40A8-AB69-022BB46E3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3985269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xmlns="" id="{2DD1FD4A-053F-4FD6-99C7-07C5A2A0A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3985269"/>
            <a:ext cx="339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4" name="Line 16">
            <a:extLst>
              <a:ext uri="{FF2B5EF4-FFF2-40B4-BE49-F238E27FC236}">
                <a16:creationId xmlns:a16="http://schemas.microsoft.com/office/drawing/2014/main" xmlns="" id="{7318D6FD-5675-4912-9303-A1EEDA7C9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3985269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5" name="Line 17">
            <a:extLst>
              <a:ext uri="{FF2B5EF4-FFF2-40B4-BE49-F238E27FC236}">
                <a16:creationId xmlns:a16="http://schemas.microsoft.com/office/drawing/2014/main" xmlns="" id="{6A37DD68-D160-40E4-B730-29F13588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3985269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6" name="Line 18">
            <a:extLst>
              <a:ext uri="{FF2B5EF4-FFF2-40B4-BE49-F238E27FC236}">
                <a16:creationId xmlns:a16="http://schemas.microsoft.com/office/drawing/2014/main" xmlns="" id="{5F28F7D5-F2B4-49FD-BC1D-90BB61F58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4358332"/>
            <a:ext cx="0" cy="3730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7" name="Line 19">
            <a:extLst>
              <a:ext uri="{FF2B5EF4-FFF2-40B4-BE49-F238E27FC236}">
                <a16:creationId xmlns:a16="http://schemas.microsoft.com/office/drawing/2014/main" xmlns="" id="{C27EE231-7D90-42F8-997A-E7A6C6450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4731394"/>
            <a:ext cx="0" cy="373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8" name="Line 20">
            <a:extLst>
              <a:ext uri="{FF2B5EF4-FFF2-40B4-BE49-F238E27FC236}">
                <a16:creationId xmlns:a16="http://schemas.microsoft.com/office/drawing/2014/main" xmlns="" id="{7C2DE48A-75E9-46B0-B78D-9174E1491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4731394"/>
            <a:ext cx="0" cy="373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9" name="Line 21">
            <a:extLst>
              <a:ext uri="{FF2B5EF4-FFF2-40B4-BE49-F238E27FC236}">
                <a16:creationId xmlns:a16="http://schemas.microsoft.com/office/drawing/2014/main" xmlns="" id="{FA1F50BB-4439-4B4F-9DC1-09779CCBF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5104457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0" name="Line 22">
            <a:extLst>
              <a:ext uri="{FF2B5EF4-FFF2-40B4-BE49-F238E27FC236}">
                <a16:creationId xmlns:a16="http://schemas.microsoft.com/office/drawing/2014/main" xmlns="" id="{DF7B131D-1E2D-4156-836E-720C87FD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5104457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1" name="Line 23">
            <a:extLst>
              <a:ext uri="{FF2B5EF4-FFF2-40B4-BE49-F238E27FC236}">
                <a16:creationId xmlns:a16="http://schemas.microsoft.com/office/drawing/2014/main" xmlns="" id="{E01CDAB2-E723-46CC-95CF-99A5EF604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104457"/>
            <a:ext cx="339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2" name="Line 24">
            <a:extLst>
              <a:ext uri="{FF2B5EF4-FFF2-40B4-BE49-F238E27FC236}">
                <a16:creationId xmlns:a16="http://schemas.microsoft.com/office/drawing/2014/main" xmlns="" id="{35B5D2AD-A58E-4803-B483-B5DD84057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5" y="5104457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3" name="Line 25">
            <a:extLst>
              <a:ext uri="{FF2B5EF4-FFF2-40B4-BE49-F238E27FC236}">
                <a16:creationId xmlns:a16="http://schemas.microsoft.com/office/drawing/2014/main" xmlns="" id="{77ED4888-FE5C-4F07-9BBB-C939F6FD6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5104457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4" name="Line 26">
            <a:extLst>
              <a:ext uri="{FF2B5EF4-FFF2-40B4-BE49-F238E27FC236}">
                <a16:creationId xmlns:a16="http://schemas.microsoft.com/office/drawing/2014/main" xmlns="" id="{41675218-AEEA-4777-BAF8-E9E035336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5104457"/>
            <a:ext cx="339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xmlns="" id="{44CD113E-68B5-4804-9D28-325328845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5104457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xmlns="" id="{C6D48B9F-5C6C-469F-AED6-32C33F86D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5104457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8" name="Rectangle 67">
            <a:extLst>
              <a:ext uri="{FF2B5EF4-FFF2-40B4-BE49-F238E27FC236}">
                <a16:creationId xmlns:a16="http://schemas.microsoft.com/office/drawing/2014/main" xmlns="" id="{991E74B4-6CE2-49D4-8599-A2385129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629508"/>
            <a:ext cx="9001125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 dirty="0"/>
              <a:t>若</a:t>
            </a:r>
            <a:r>
              <a:rPr lang="zh-CN" altLang="en-US" sz="1800" b="0" dirty="0"/>
              <a:t>S</a:t>
            </a:r>
            <a:r>
              <a:rPr lang="zh-CN" altLang="en-US" sz="1800" b="0" baseline="-25000" dirty="0"/>
              <a:t>i</a:t>
            </a:r>
            <a:r>
              <a:rPr lang="zh-CN" altLang="en-US" sz="1800" dirty="0"/>
              <a:t>≠</a:t>
            </a:r>
            <a:r>
              <a:rPr lang="zh-CN" altLang="en-US" sz="1800" b="0" dirty="0"/>
              <a:t>P</a:t>
            </a:r>
            <a:r>
              <a:rPr lang="zh-CN" altLang="en-US" sz="1800" b="0" baseline="-25000" dirty="0"/>
              <a:t>j</a:t>
            </a:r>
            <a:r>
              <a:rPr lang="zh-CN" altLang="en-US" sz="1800" b="0" dirty="0"/>
              <a:t>，且</a:t>
            </a:r>
            <a:r>
              <a:rPr lang="zh-CN" altLang="en-US" sz="1800" dirty="0"/>
              <a:t>模式中 'P</a:t>
            </a:r>
            <a:r>
              <a:rPr lang="zh-CN" altLang="en-US" sz="1800" baseline="-25000" dirty="0"/>
              <a:t>1</a:t>
            </a:r>
            <a:r>
              <a:rPr lang="zh-CN" altLang="en-US" sz="1800" dirty="0"/>
              <a:t>P</a:t>
            </a:r>
            <a:r>
              <a:rPr lang="zh-CN" altLang="en-US" sz="1800" baseline="-25000" dirty="0"/>
              <a:t>2</a:t>
            </a:r>
            <a:r>
              <a:rPr lang="zh-CN" altLang="en-US" sz="1800" dirty="0"/>
              <a:t> ...P</a:t>
            </a:r>
            <a:r>
              <a:rPr lang="zh-CN" altLang="en-US" sz="1800" baseline="-25000" dirty="0"/>
              <a:t>k-1</a:t>
            </a:r>
            <a:r>
              <a:rPr lang="zh-CN" altLang="en-US" sz="1800" dirty="0"/>
              <a:t>'   ＝  'P</a:t>
            </a:r>
            <a:r>
              <a:rPr lang="zh-CN" altLang="en-US" sz="1800" baseline="-25000" dirty="0"/>
              <a:t>j-k+1</a:t>
            </a:r>
            <a:r>
              <a:rPr lang="zh-CN" altLang="en-US" sz="1800" dirty="0"/>
              <a:t>P</a:t>
            </a:r>
            <a:r>
              <a:rPr lang="zh-CN" altLang="en-US" sz="1800" baseline="-25000" dirty="0"/>
              <a:t>j-k+2</a:t>
            </a:r>
            <a:r>
              <a:rPr lang="zh-CN" altLang="en-US" sz="1800" dirty="0"/>
              <a:t> ...P</a:t>
            </a:r>
            <a:r>
              <a:rPr lang="zh-CN" altLang="en-US" sz="1800" baseline="-25000" dirty="0"/>
              <a:t>j-1</a:t>
            </a:r>
            <a:r>
              <a:rPr lang="zh-CN" altLang="en-US" sz="1800" dirty="0"/>
              <a:t>' 则可令</a:t>
            </a:r>
            <a:r>
              <a:rPr lang="zh-CN" altLang="en-US" sz="1800" b="0" dirty="0"/>
              <a:t>S</a:t>
            </a:r>
            <a:r>
              <a:rPr lang="zh-CN" altLang="en-US" sz="1800" b="0" baseline="-25000" dirty="0"/>
              <a:t>i</a:t>
            </a:r>
            <a:r>
              <a:rPr lang="zh-CN" altLang="en-US" sz="1800" b="0" dirty="0"/>
              <a:t>与P</a:t>
            </a:r>
            <a:r>
              <a:rPr lang="zh-CN" altLang="en-US" sz="1800" b="0" baseline="-25000" dirty="0"/>
              <a:t>k</a:t>
            </a:r>
            <a:r>
              <a:rPr lang="zh-CN" altLang="en-US" sz="1800" b="0" dirty="0"/>
              <a:t>进行比较（next[j]=k）</a:t>
            </a:r>
          </a:p>
        </p:txBody>
      </p:sp>
      <p:sp>
        <p:nvSpPr>
          <p:cNvPr id="83999" name="Rectangle 4">
            <a:extLst>
              <a:ext uri="{FF2B5EF4-FFF2-40B4-BE49-F238E27FC236}">
                <a16:creationId xmlns:a16="http://schemas.microsoft.com/office/drawing/2014/main" xmlns="" id="{8761BFC7-BF4E-4C6A-B707-73DB123E6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021359"/>
            <a:ext cx="903605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SzTx/>
            </a:pP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已知</a:t>
            </a:r>
            <a:r>
              <a:rPr lang="zh-CN" altLang="en-US" sz="2800">
                <a:solidFill>
                  <a:schemeClr val="bg1"/>
                </a:solidFill>
              </a:rPr>
              <a:t>next[1]=0，设next[j]=k，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如何求</a:t>
            </a:r>
            <a:r>
              <a:rPr lang="zh-CN" altLang="en-US" sz="2800">
                <a:solidFill>
                  <a:schemeClr val="bg1"/>
                </a:solidFill>
              </a:rPr>
              <a:t>next[j+1]?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C7D1A7E-E441-4FC8-A7C5-1387D598C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05800" y="5788496"/>
            <a:ext cx="609600" cy="304800"/>
          </a:xfrm>
        </p:spPr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79</a:t>
            </a:fld>
            <a:endParaRPr lang="zh-CN" altLang="en-US"/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411" y="910461"/>
            <a:ext cx="3652093" cy="64633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基本思路：找到能与</a:t>
            </a:r>
            <a:r>
              <a:rPr lang="en-US" altLang="zh-CN" sz="2000" dirty="0"/>
              <a:t>P[j]</a:t>
            </a:r>
            <a:r>
              <a:rPr lang="zh-CN" altLang="en-US" sz="2000" dirty="0"/>
              <a:t>匹配上的最大</a:t>
            </a:r>
            <a:r>
              <a:rPr lang="en-US" altLang="zh-CN" sz="2000" dirty="0"/>
              <a:t>k</a:t>
            </a:r>
            <a:r>
              <a:rPr lang="zh-CN" altLang="en-US" sz="2000" dirty="0"/>
              <a:t>值，</a:t>
            </a:r>
            <a:r>
              <a:rPr lang="en-US" altLang="zh-CN" sz="2000" dirty="0"/>
              <a:t>next[j+1]=k+1</a:t>
            </a:r>
          </a:p>
        </p:txBody>
      </p:sp>
      <p:sp>
        <p:nvSpPr>
          <p:cNvPr id="72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523" y="2524504"/>
            <a:ext cx="2160240" cy="2880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匹配区域长度增</a:t>
            </a:r>
            <a:r>
              <a:rPr lang="en-US" altLang="zh-CN" sz="1800" dirty="0"/>
              <a:t>1</a:t>
            </a: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xmlns="" id="{AB3F9297-F645-4445-9494-AADCB5182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005263"/>
              </p:ext>
            </p:extLst>
          </p:nvPr>
        </p:nvGraphicFramePr>
        <p:xfrm>
          <a:off x="2362200" y="3964632"/>
          <a:ext cx="3810000" cy="1123951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369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 dirty="0"/>
                        <a:t>j</a:t>
                      </a:r>
                      <a:endParaRPr lang="zh-CN" altLang="en-US" sz="2200" b="0" dirty="0"/>
                    </a:p>
                  </a:txBody>
                  <a:tcPr marT="19066" marB="190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1</a:t>
                      </a:r>
                    </a:p>
                  </a:txBody>
                  <a:tcPr marT="19066" marB="190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2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3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4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5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6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7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8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69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0" dirty="0"/>
                        <a:t>模式串</a:t>
                      </a:r>
                    </a:p>
                  </a:txBody>
                  <a:tcPr marT="19066" marB="190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55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next[j]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 dirty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6" name="Rectangle 67">
            <a:extLst>
              <a:ext uri="{FF2B5EF4-FFF2-40B4-BE49-F238E27FC236}">
                <a16:creationId xmlns:a16="http://schemas.microsoft.com/office/drawing/2014/main" xmlns="" id="{82B62C23-F846-4B49-9417-EBD8E3D8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4669482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7" name="Rectangle 68">
            <a:extLst>
              <a:ext uri="{FF2B5EF4-FFF2-40B4-BE49-F238E27FC236}">
                <a16:creationId xmlns:a16="http://schemas.microsoft.com/office/drawing/2014/main" xmlns="" id="{A8EA0A97-AE58-4B8C-BB01-C90F79E4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4669482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xmlns="" id="{1CA6A77E-AEAF-443B-AD3B-7DD338A8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4669482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0">
            <a:extLst>
              <a:ext uri="{FF2B5EF4-FFF2-40B4-BE49-F238E27FC236}">
                <a16:creationId xmlns:a16="http://schemas.microsoft.com/office/drawing/2014/main" xmlns="" id="{1C4E00D2-543E-49C2-8367-71520698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4669482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0" name="Rectangle 71">
            <a:extLst>
              <a:ext uri="{FF2B5EF4-FFF2-40B4-BE49-F238E27FC236}">
                <a16:creationId xmlns:a16="http://schemas.microsoft.com/office/drawing/2014/main" xmlns="" id="{38DF85DE-8CF8-4942-98D9-67C2BBD3E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69482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72">
            <a:extLst>
              <a:ext uri="{FF2B5EF4-FFF2-40B4-BE49-F238E27FC236}">
                <a16:creationId xmlns:a16="http://schemas.microsoft.com/office/drawing/2014/main" xmlns="" id="{14F00312-F139-4C0E-BC6E-61F594D55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4669482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105" y="5101173"/>
            <a:ext cx="220900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</a:rPr>
              <a:t>最长后缀：</a:t>
            </a:r>
            <a:r>
              <a:rPr lang="en-US" altLang="zh-CN" sz="1800" b="0" dirty="0">
                <a:solidFill>
                  <a:schemeClr val="bg1"/>
                </a:solidFill>
              </a:rPr>
              <a:t>a   *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最长前缀：</a:t>
            </a:r>
            <a:r>
              <a:rPr lang="en-US" altLang="zh-CN" sz="1800" b="0" dirty="0">
                <a:solidFill>
                  <a:schemeClr val="bg1"/>
                </a:solidFill>
                <a:latin typeface="+mj-lt"/>
                <a:ea typeface="楷体_GB2312" pitchFamily="1" charset="-122"/>
              </a:rPr>
              <a:t>a   b</a:t>
            </a:r>
            <a:endParaRPr lang="zh-CN" altLang="en-US" sz="1800" b="0" dirty="0">
              <a:solidFill>
                <a:schemeClr val="bg1"/>
              </a:solidFill>
              <a:latin typeface="+mj-lt"/>
              <a:ea typeface="楷体_GB2312" pitchFamily="1" charset="-122"/>
            </a:endParaRPr>
          </a:p>
        </p:txBody>
      </p:sp>
      <p:sp>
        <p:nvSpPr>
          <p:cNvPr id="83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105" y="5101173"/>
            <a:ext cx="220900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</a:rPr>
              <a:t>最长后缀：</a:t>
            </a:r>
            <a:r>
              <a:rPr lang="en-US" altLang="zh-CN" sz="1800" b="0" dirty="0">
                <a:solidFill>
                  <a:schemeClr val="bg1"/>
                </a:solidFill>
              </a:rPr>
              <a:t>a   b   *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最长前缀：</a:t>
            </a:r>
            <a:r>
              <a:rPr lang="en-US" altLang="zh-CN" sz="1800" b="0" dirty="0">
                <a:solidFill>
                  <a:schemeClr val="bg1"/>
                </a:solidFill>
                <a:latin typeface="+mj-lt"/>
                <a:ea typeface="楷体_GB2312" pitchFamily="1" charset="-122"/>
              </a:rPr>
              <a:t>a   b   a</a:t>
            </a:r>
            <a:endParaRPr lang="zh-CN" altLang="en-US" sz="1800" b="0" dirty="0">
              <a:solidFill>
                <a:schemeClr val="bg1"/>
              </a:solidFill>
              <a:latin typeface="+mj-lt"/>
              <a:ea typeface="楷体_GB2312" pitchFamily="1" charset="-122"/>
            </a:endParaRPr>
          </a:p>
        </p:txBody>
      </p:sp>
      <p:sp>
        <p:nvSpPr>
          <p:cNvPr id="84" name="Text Box 33">
            <a:extLst>
              <a:ext uri="{FF2B5EF4-FFF2-40B4-BE49-F238E27FC236}">
                <a16:creationId xmlns:a16="http://schemas.microsoft.com/office/drawing/2014/main" xmlns="" id="{E80614A2-C2A5-4C3D-B200-14561C0B7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659832"/>
            <a:ext cx="19605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6699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85" name="Text Box 33">
            <a:extLst>
              <a:ext uri="{FF2B5EF4-FFF2-40B4-BE49-F238E27FC236}">
                <a16:creationId xmlns:a16="http://schemas.microsoft.com/office/drawing/2014/main" xmlns="" id="{E80614A2-C2A5-4C3D-B200-14561C0B7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3604592"/>
            <a:ext cx="471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669900"/>
                </a:solidFill>
                <a:latin typeface="Times New Roman" panose="02020603050405020304" pitchFamily="18" charset="0"/>
              </a:rPr>
              <a:t>j+1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uiExpand="1" build="p"/>
      <p:bldP spid="71" grpId="0" animBg="1"/>
      <p:bldP spid="72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2" grpId="1"/>
      <p:bldP spid="83" grpId="0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551B6EC4-0A7C-4EEC-BD9C-1BCA4E5113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/>
              <a:t>串的表示和实现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A499FD5A-794D-445B-8F00-6A9248D346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655496" cy="5486400"/>
          </a:xfrm>
        </p:spPr>
        <p:txBody>
          <a:bodyPr/>
          <a:lstStyle/>
          <a:p>
            <a:pPr lvl="1" eaLnBrk="1" hangingPunct="1"/>
            <a:r>
              <a:rPr lang="zh-CN" altLang="en-US" sz="2400" dirty="0"/>
              <a:t>顺序串</a:t>
            </a:r>
            <a:r>
              <a:rPr lang="en-US" altLang="zh-CN" sz="2400" dirty="0"/>
              <a:t>(</a:t>
            </a:r>
            <a:r>
              <a:rPr lang="zh-CN" altLang="en-US" sz="2400" dirty="0"/>
              <a:t>定长顺序存储</a:t>
            </a:r>
            <a:r>
              <a:rPr lang="en-US" altLang="zh-CN" sz="2400" dirty="0"/>
              <a:t>)</a:t>
            </a:r>
            <a:r>
              <a:rPr lang="zh-CN" altLang="en-US" sz="2400" dirty="0"/>
              <a:t>的操作实现</a:t>
            </a:r>
          </a:p>
          <a:p>
            <a:pPr lvl="1"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(2) </a:t>
            </a:r>
            <a:r>
              <a:rPr lang="zh-CN" altLang="en-US" sz="2400" dirty="0"/>
              <a:t>求子串</a:t>
            </a:r>
            <a:r>
              <a:rPr lang="en-US" altLang="zh-CN" sz="2400" dirty="0" err="1"/>
              <a:t>SubString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Sub,S,pos,len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en-US" altLang="zh-CN" sz="2400" dirty="0"/>
              <a:t>C</a:t>
            </a:r>
            <a:r>
              <a:rPr lang="zh-CN" altLang="en-US" sz="2400" dirty="0"/>
              <a:t>语言实现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000" dirty="0"/>
              <a:t>Status </a:t>
            </a:r>
            <a:r>
              <a:rPr lang="en-US" altLang="zh-CN" sz="2000" dirty="0" err="1"/>
              <a:t>SubString</a:t>
            </a:r>
            <a:r>
              <a:rPr lang="en-US" altLang="zh-CN" sz="2000" dirty="0"/>
              <a:t>(S</a:t>
            </a:r>
            <a:r>
              <a:rPr lang="zh-CN" altLang="en-US" sz="2000" dirty="0"/>
              <a:t>qS</a:t>
            </a:r>
            <a:r>
              <a:rPr lang="en-US" altLang="zh-CN" sz="2000" dirty="0" err="1"/>
              <a:t>tring</a:t>
            </a:r>
            <a:r>
              <a:rPr lang="en-US" altLang="zh-CN" sz="2000" dirty="0"/>
              <a:t> &amp;</a:t>
            </a:r>
            <a:r>
              <a:rPr lang="en-US" altLang="zh-CN" sz="2000" dirty="0" err="1"/>
              <a:t>Sub,S</a:t>
            </a:r>
            <a:r>
              <a:rPr lang="zh-CN" altLang="en-US" sz="2000" dirty="0"/>
              <a:t>qS</a:t>
            </a:r>
            <a:r>
              <a:rPr lang="en-US" altLang="zh-CN" sz="2000" dirty="0" err="1"/>
              <a:t>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pos,int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{    //</a:t>
            </a:r>
            <a:r>
              <a:rPr lang="zh-CN" altLang="en-US" sz="2000" dirty="0"/>
              <a:t>求串</a:t>
            </a:r>
            <a:r>
              <a:rPr lang="en-US" altLang="zh-CN" sz="2000" dirty="0"/>
              <a:t>S</a:t>
            </a:r>
            <a:r>
              <a:rPr lang="zh-CN" altLang="en-US" sz="2000" dirty="0"/>
              <a:t>从第</a:t>
            </a:r>
            <a:r>
              <a:rPr lang="en-US" altLang="zh-CN" sz="2000" dirty="0" err="1"/>
              <a:t>pos</a:t>
            </a:r>
            <a:r>
              <a:rPr lang="zh-CN" altLang="en-US" sz="2000" dirty="0"/>
              <a:t>个字符起长度为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的子串</a:t>
            </a:r>
            <a:r>
              <a:rPr lang="en-US" altLang="zh-CN" sz="2000" dirty="0"/>
              <a:t>Sub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</a:t>
            </a:r>
            <a:r>
              <a:rPr lang="en-US" altLang="zh-CN" sz="2000" dirty="0">
                <a:solidFill>
                  <a:schemeClr val="bg1"/>
                </a:solidFill>
              </a:rPr>
              <a:t>// </a:t>
            </a:r>
            <a:r>
              <a:rPr lang="en-US" altLang="zh-CN" sz="2000" dirty="0" err="1">
                <a:solidFill>
                  <a:schemeClr val="bg1"/>
                </a:solidFill>
              </a:rPr>
              <a:t>pos</a:t>
            </a:r>
            <a:r>
              <a:rPr lang="zh-CN" altLang="en-US" sz="2000" dirty="0">
                <a:solidFill>
                  <a:schemeClr val="bg1"/>
                </a:solidFill>
              </a:rPr>
              <a:t>是逻辑上的位置，数组下标从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开始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if (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&lt;1 || 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S.length</a:t>
            </a:r>
            <a:r>
              <a:rPr lang="en-US" altLang="zh-CN" sz="2000" dirty="0"/>
              <a:t> ||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&lt;0 ||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&gt;S.length-pos+1) </a:t>
            </a:r>
            <a:r>
              <a:rPr lang="en-US" altLang="zh-CN" sz="1400" dirty="0">
                <a:solidFill>
                  <a:schemeClr val="bg1"/>
                </a:solidFill>
              </a:rPr>
              <a:t>// </a:t>
            </a:r>
            <a:r>
              <a:rPr lang="zh-CN" altLang="en-US" sz="1400" dirty="0">
                <a:solidFill>
                  <a:schemeClr val="bg1"/>
                </a:solidFill>
              </a:rPr>
              <a:t>边界检测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return  ERROR;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Sub.ch[0..len-1] = S.ch[pos-1..pos+len-1];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Sub.length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;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return OK;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B26CD75-EFC4-4785-A2A0-BFFA8E0E7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8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425BC3-D138-4289-9ED2-41E5D9B08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021" y="5943600"/>
            <a:ext cx="5346335" cy="707886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sz="2000" dirty="0">
                <a:latin typeface="Times New Roman" panose="02020603050405020304" pitchFamily="18" charset="0"/>
              </a:rPr>
              <a:t>教材上定长顺序存储的串第一个位置用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来记录串中字符的个数，课下查看代码的差异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bldLvl="2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2772349E-2D24-492F-8907-DE7B6730FA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38419685-2990-4D14-9E2F-32E026BF5A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1447800"/>
          </a:xfrm>
        </p:spPr>
        <p:txBody>
          <a:bodyPr/>
          <a:lstStyle/>
          <a:p>
            <a:pPr eaLnBrk="1" hangingPunct="1"/>
            <a:r>
              <a:rPr lang="en-US" altLang="zh-CN" sz="2500" dirty="0"/>
              <a:t>KMP</a:t>
            </a:r>
            <a:r>
              <a:rPr lang="zh-CN" altLang="en-US" sz="2500" dirty="0">
                <a:latin typeface="宋体" panose="02010600030101010101" pitchFamily="2" charset="-122"/>
              </a:rPr>
              <a:t>算法</a:t>
            </a:r>
            <a:r>
              <a:rPr lang="en-US" altLang="zh-CN" sz="2500" dirty="0">
                <a:latin typeface="宋体" panose="02010600030101010101" pitchFamily="2" charset="-122"/>
              </a:rPr>
              <a:t>--</a:t>
            </a:r>
            <a:r>
              <a:rPr lang="zh-CN" altLang="en-US" sz="2500" dirty="0">
                <a:latin typeface="宋体" panose="02010600030101010101" pitchFamily="2" charset="-122"/>
              </a:rPr>
              <a:t>求模式串</a:t>
            </a:r>
            <a:r>
              <a:rPr lang="en-US" altLang="zh-CN" sz="2500" dirty="0">
                <a:latin typeface="宋体" panose="02010600030101010101" pitchFamily="2" charset="-122"/>
              </a:rPr>
              <a:t>P</a:t>
            </a:r>
            <a:r>
              <a:rPr lang="zh-CN" altLang="en-US" sz="2500" dirty="0">
                <a:latin typeface="宋体" panose="02010600030101010101" pitchFamily="2" charset="-122"/>
              </a:rPr>
              <a:t>的</a:t>
            </a:r>
            <a:r>
              <a:rPr lang="en-US" altLang="zh-CN" sz="2500" dirty="0"/>
              <a:t>next[j] </a:t>
            </a:r>
            <a:r>
              <a:rPr lang="zh-CN" altLang="en-US" sz="2500" dirty="0"/>
              <a:t>：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xmlns="" id="{9D91F5D5-BA53-49B1-AA87-77C139BDE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2856"/>
            <a:ext cx="903605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b="0" dirty="0">
                <a:latin typeface="Times New Roman" panose="02020603050405020304" pitchFamily="18" charset="0"/>
              </a:rPr>
              <a:t>若</a:t>
            </a:r>
            <a:r>
              <a:rPr lang="zh-CN" altLang="en-US" dirty="0"/>
              <a:t>P[j]</a:t>
            </a:r>
            <a:r>
              <a:rPr lang="zh-CN" altLang="en-US" dirty="0">
                <a:cs typeface="Arial" panose="020B0604020202020204" pitchFamily="34" charset="0"/>
              </a:rPr>
              <a:t>≠P</a:t>
            </a:r>
            <a:r>
              <a:rPr lang="zh-CN" altLang="en-US" dirty="0"/>
              <a:t>[next[j]]，</a:t>
            </a:r>
            <a:r>
              <a:rPr lang="zh-CN" altLang="en-US" b="0" dirty="0"/>
              <a:t>则令</a:t>
            </a:r>
            <a:r>
              <a:rPr lang="zh-CN" altLang="en-US" dirty="0"/>
              <a:t>P[j]</a:t>
            </a:r>
            <a:r>
              <a:rPr lang="zh-CN" altLang="en-US" b="0" dirty="0"/>
              <a:t>和</a:t>
            </a:r>
            <a:r>
              <a:rPr lang="zh-CN" altLang="en-US" dirty="0"/>
              <a:t>P[next[next[j]]]</a:t>
            </a:r>
            <a:r>
              <a:rPr lang="zh-CN" altLang="en-US" b="0" dirty="0"/>
              <a:t>比较；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zh-CN" altLang="en-US" b="0" dirty="0"/>
              <a:t>    若相等，则</a:t>
            </a:r>
            <a:r>
              <a:rPr lang="zh-CN" altLang="en-US" dirty="0"/>
              <a:t>next[j+1] = next[</a:t>
            </a:r>
            <a:r>
              <a:rPr lang="zh-CN" altLang="en-US" dirty="0">
                <a:solidFill>
                  <a:schemeClr val="bg1"/>
                </a:solidFill>
              </a:rPr>
              <a:t>next[j]</a:t>
            </a:r>
            <a:r>
              <a:rPr lang="zh-CN" altLang="en-US" dirty="0"/>
              <a:t>]+1</a:t>
            </a:r>
            <a:r>
              <a:rPr lang="zh-CN" altLang="en-US" b="0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zh-CN" altLang="en-US" b="0" dirty="0">
                <a:latin typeface="Times New Roman" panose="02020603050405020304" pitchFamily="18" charset="0"/>
              </a:rPr>
              <a:t>    若不等，则</a:t>
            </a:r>
            <a:r>
              <a:rPr lang="zh-CN" altLang="en-US" b="0" dirty="0"/>
              <a:t>令</a:t>
            </a:r>
            <a:r>
              <a:rPr lang="zh-CN" altLang="en-US" dirty="0"/>
              <a:t>P[j]</a:t>
            </a:r>
            <a:r>
              <a:rPr lang="zh-CN" altLang="en-US" b="0" dirty="0"/>
              <a:t>和</a:t>
            </a:r>
            <a:r>
              <a:rPr lang="zh-CN" altLang="en-US" dirty="0"/>
              <a:t>P[next[next[next[j]]]]</a:t>
            </a:r>
            <a:r>
              <a:rPr lang="zh-CN" altLang="en-US" b="0" dirty="0"/>
              <a:t>比较</a:t>
            </a:r>
            <a:r>
              <a:rPr lang="zh-CN" altLang="en-US" b="0" dirty="0">
                <a:latin typeface="Times New Roman" panose="02020603050405020304" pitchFamily="18" charset="0"/>
              </a:rPr>
              <a:t>，不等的话继续，直到某个</a:t>
            </a:r>
            <a:r>
              <a:rPr lang="zh-CN" altLang="en-US" dirty="0">
                <a:latin typeface="Times New Roman" panose="02020603050405020304" pitchFamily="18" charset="0"/>
              </a:rPr>
              <a:t>P[next[...next[j]...]</a:t>
            </a:r>
            <a:r>
              <a:rPr lang="zh-CN" altLang="en-US" b="0" dirty="0">
                <a:latin typeface="Times New Roman" panose="02020603050405020304" pitchFamily="18" charset="0"/>
              </a:rPr>
              <a:t>] </a:t>
            </a:r>
            <a:r>
              <a:rPr lang="zh-CN" altLang="en-US" dirty="0"/>
              <a:t>== P[j]</a:t>
            </a:r>
            <a:r>
              <a:rPr lang="zh-CN" altLang="en-US" b="0" dirty="0">
                <a:latin typeface="Times New Roman" panose="02020603050405020304" pitchFamily="18" charset="0"/>
              </a:rPr>
              <a:t>，或  </a:t>
            </a:r>
            <a:r>
              <a:rPr lang="zh-CN" altLang="en-US" dirty="0"/>
              <a:t>next[...next[j]...]==0，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None/>
            </a:pPr>
            <a:r>
              <a:rPr lang="zh-CN" altLang="en-US" dirty="0"/>
              <a:t>    此时置next[j+1] = next[...next[j]...]+1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xmlns="" id="{FD7668FC-A383-49AD-8DFE-EBE260AA1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4834557"/>
            <a:ext cx="1101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4" name="Line 6">
            <a:extLst>
              <a:ext uri="{FF2B5EF4-FFF2-40B4-BE49-F238E27FC236}">
                <a16:creationId xmlns:a16="http://schemas.microsoft.com/office/drawing/2014/main" xmlns="" id="{F4C24176-D706-4C8F-A4F3-F276A4236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5953745"/>
            <a:ext cx="1101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xmlns="" id="{A88CA293-4A8C-447F-ADF0-F8A82AED4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4834557"/>
            <a:ext cx="0" cy="373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6" name="Line 8">
            <a:extLst>
              <a:ext uri="{FF2B5EF4-FFF2-40B4-BE49-F238E27FC236}">
                <a16:creationId xmlns:a16="http://schemas.microsoft.com/office/drawing/2014/main" xmlns="" id="{C7CF0DF8-92CF-451A-81CA-D1A31C12C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4618533"/>
            <a:ext cx="0" cy="373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xmlns="" id="{C4FC7ECA-F8E4-492A-86FC-4BBA1C728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4834557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8" name="Line 10">
            <a:extLst>
              <a:ext uri="{FF2B5EF4-FFF2-40B4-BE49-F238E27FC236}">
                <a16:creationId xmlns:a16="http://schemas.microsoft.com/office/drawing/2014/main" xmlns="" id="{C0943B71-166B-435D-8A38-5C59F4D82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5207620"/>
            <a:ext cx="0" cy="3730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9" name="Line 11">
            <a:extLst>
              <a:ext uri="{FF2B5EF4-FFF2-40B4-BE49-F238E27FC236}">
                <a16:creationId xmlns:a16="http://schemas.microsoft.com/office/drawing/2014/main" xmlns="" id="{9E33190B-64F1-47E2-B320-042FF91A9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4834557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0" name="Line 12">
            <a:extLst>
              <a:ext uri="{FF2B5EF4-FFF2-40B4-BE49-F238E27FC236}">
                <a16:creationId xmlns:a16="http://schemas.microsoft.com/office/drawing/2014/main" xmlns="" id="{155931D9-FB6F-4638-BCEF-A85A2D5D5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834557"/>
            <a:ext cx="339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1" name="Line 13">
            <a:extLst>
              <a:ext uri="{FF2B5EF4-FFF2-40B4-BE49-F238E27FC236}">
                <a16:creationId xmlns:a16="http://schemas.microsoft.com/office/drawing/2014/main" xmlns="" id="{9C853FA3-AFAD-4484-B2DD-ED68DEFF6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5" y="4834557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2" name="Line 14">
            <a:extLst>
              <a:ext uri="{FF2B5EF4-FFF2-40B4-BE49-F238E27FC236}">
                <a16:creationId xmlns:a16="http://schemas.microsoft.com/office/drawing/2014/main" xmlns="" id="{192206A0-B90D-40A8-AB69-022BB46E3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4834557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xmlns="" id="{2DD1FD4A-053F-4FD6-99C7-07C5A2A0A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4834557"/>
            <a:ext cx="339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4" name="Line 16">
            <a:extLst>
              <a:ext uri="{FF2B5EF4-FFF2-40B4-BE49-F238E27FC236}">
                <a16:creationId xmlns:a16="http://schemas.microsoft.com/office/drawing/2014/main" xmlns="" id="{7318D6FD-5675-4912-9303-A1EEDA7C9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4834557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5" name="Line 17">
            <a:extLst>
              <a:ext uri="{FF2B5EF4-FFF2-40B4-BE49-F238E27FC236}">
                <a16:creationId xmlns:a16="http://schemas.microsoft.com/office/drawing/2014/main" xmlns="" id="{6A37DD68-D160-40E4-B730-29F13588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4618533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6" name="Line 18">
            <a:extLst>
              <a:ext uri="{FF2B5EF4-FFF2-40B4-BE49-F238E27FC236}">
                <a16:creationId xmlns:a16="http://schemas.microsoft.com/office/drawing/2014/main" xmlns="" id="{5F28F7D5-F2B4-49FD-BC1D-90BB61F58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4991596"/>
            <a:ext cx="0" cy="3730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7" name="Line 19">
            <a:extLst>
              <a:ext uri="{FF2B5EF4-FFF2-40B4-BE49-F238E27FC236}">
                <a16:creationId xmlns:a16="http://schemas.microsoft.com/office/drawing/2014/main" xmlns="" id="{C27EE231-7D90-42F8-997A-E7A6C6450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5580682"/>
            <a:ext cx="0" cy="373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8" name="Line 20">
            <a:extLst>
              <a:ext uri="{FF2B5EF4-FFF2-40B4-BE49-F238E27FC236}">
                <a16:creationId xmlns:a16="http://schemas.microsoft.com/office/drawing/2014/main" xmlns="" id="{7C2DE48A-75E9-46B0-B78D-9174E1491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5364658"/>
            <a:ext cx="0" cy="373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9" name="Line 21">
            <a:extLst>
              <a:ext uri="{FF2B5EF4-FFF2-40B4-BE49-F238E27FC236}">
                <a16:creationId xmlns:a16="http://schemas.microsoft.com/office/drawing/2014/main" xmlns="" id="{FA1F50BB-4439-4B4F-9DC1-09779CCBF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5953745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0" name="Line 22">
            <a:extLst>
              <a:ext uri="{FF2B5EF4-FFF2-40B4-BE49-F238E27FC236}">
                <a16:creationId xmlns:a16="http://schemas.microsoft.com/office/drawing/2014/main" xmlns="" id="{DF7B131D-1E2D-4156-836E-720C87FD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5953745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1" name="Line 23">
            <a:extLst>
              <a:ext uri="{FF2B5EF4-FFF2-40B4-BE49-F238E27FC236}">
                <a16:creationId xmlns:a16="http://schemas.microsoft.com/office/drawing/2014/main" xmlns="" id="{E01CDAB2-E723-46CC-95CF-99A5EF604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953745"/>
            <a:ext cx="339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2" name="Line 24">
            <a:extLst>
              <a:ext uri="{FF2B5EF4-FFF2-40B4-BE49-F238E27FC236}">
                <a16:creationId xmlns:a16="http://schemas.microsoft.com/office/drawing/2014/main" xmlns="" id="{35B5D2AD-A58E-4803-B483-B5DD84057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5" y="5953745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3" name="Line 25">
            <a:extLst>
              <a:ext uri="{FF2B5EF4-FFF2-40B4-BE49-F238E27FC236}">
                <a16:creationId xmlns:a16="http://schemas.microsoft.com/office/drawing/2014/main" xmlns="" id="{77ED4888-FE5C-4F07-9BBB-C939F6FD6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5953745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4" name="Line 26">
            <a:extLst>
              <a:ext uri="{FF2B5EF4-FFF2-40B4-BE49-F238E27FC236}">
                <a16:creationId xmlns:a16="http://schemas.microsoft.com/office/drawing/2014/main" xmlns="" id="{41675218-AEEA-4777-BAF8-E9E035336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5953745"/>
            <a:ext cx="3397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xmlns="" id="{44CD113E-68B5-4804-9D28-325328845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5953745"/>
            <a:ext cx="3381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xmlns="" id="{C6D48B9F-5C6C-469F-AED6-32C33F86D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5737721"/>
            <a:ext cx="3381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9" name="Rectangle 4">
            <a:extLst>
              <a:ext uri="{FF2B5EF4-FFF2-40B4-BE49-F238E27FC236}">
                <a16:creationId xmlns:a16="http://schemas.microsoft.com/office/drawing/2014/main" xmlns="" id="{8761BFC7-BF4E-4C6A-B707-73DB123E6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556793"/>
            <a:ext cx="9036050" cy="57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SzTx/>
            </a:pPr>
            <a:r>
              <a:rPr lang="zh-CN" altLang="en-US" sz="28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已知</a:t>
            </a:r>
            <a:r>
              <a:rPr lang="zh-CN" altLang="en-US" sz="2800" dirty="0">
                <a:solidFill>
                  <a:schemeClr val="bg1"/>
                </a:solidFill>
              </a:rPr>
              <a:t>next[1]=0，设next[j]=k，</a:t>
            </a:r>
            <a:r>
              <a:rPr lang="zh-CN" altLang="en-US" sz="28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如何求</a:t>
            </a:r>
            <a:r>
              <a:rPr lang="zh-CN" altLang="en-US" sz="2800" dirty="0">
                <a:solidFill>
                  <a:schemeClr val="bg1"/>
                </a:solidFill>
              </a:rPr>
              <a:t>next[j+1]?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C7D1A7E-E441-4FC8-A7C5-1387D598C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05800" y="5788496"/>
            <a:ext cx="609600" cy="304800"/>
          </a:xfrm>
        </p:spPr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80</a:t>
            </a:fld>
            <a:endParaRPr lang="zh-CN" altLang="en-US"/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411" y="910461"/>
            <a:ext cx="3652093" cy="64633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基本思路：找到能与</a:t>
            </a:r>
            <a:r>
              <a:rPr lang="en-US" altLang="zh-CN" sz="2000" dirty="0"/>
              <a:t>P[j]</a:t>
            </a:r>
            <a:r>
              <a:rPr lang="zh-CN" altLang="en-US" sz="2000" dirty="0"/>
              <a:t>匹配上的最大</a:t>
            </a:r>
            <a:r>
              <a:rPr lang="en-US" altLang="zh-CN" sz="2000" dirty="0"/>
              <a:t>k</a:t>
            </a:r>
            <a:r>
              <a:rPr lang="zh-CN" altLang="en-US" sz="2000" dirty="0"/>
              <a:t>值，</a:t>
            </a:r>
            <a:r>
              <a:rPr lang="en-US" altLang="zh-CN" sz="2000" dirty="0"/>
              <a:t>next[j+1]=k+1</a:t>
            </a: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xmlns="" id="{AB3F9297-F645-4445-9494-AADCB5182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706644"/>
              </p:ext>
            </p:extLst>
          </p:nvPr>
        </p:nvGraphicFramePr>
        <p:xfrm>
          <a:off x="2362200" y="4813920"/>
          <a:ext cx="3810000" cy="1123951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369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 dirty="0"/>
                        <a:t>j</a:t>
                      </a:r>
                      <a:endParaRPr lang="zh-CN" altLang="en-US" sz="2200" b="0" dirty="0"/>
                    </a:p>
                  </a:txBody>
                  <a:tcPr marT="19066" marB="190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1</a:t>
                      </a:r>
                    </a:p>
                  </a:txBody>
                  <a:tcPr marT="19066" marB="190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2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3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4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5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6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7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8</a:t>
                      </a:r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69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0" dirty="0"/>
                        <a:t>模式串</a:t>
                      </a:r>
                    </a:p>
                  </a:txBody>
                  <a:tcPr marT="19066" marB="190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b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c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55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next[j]</a:t>
                      </a: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 dirty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 dirty="0"/>
                    </a:p>
                  </a:txBody>
                  <a:tcPr marT="19066" marB="190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6" name="Rectangle 67">
            <a:extLst>
              <a:ext uri="{FF2B5EF4-FFF2-40B4-BE49-F238E27FC236}">
                <a16:creationId xmlns:a16="http://schemas.microsoft.com/office/drawing/2014/main" xmlns="" id="{82B62C23-F846-4B49-9417-EBD8E3D8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5518770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7" name="Rectangle 68">
            <a:extLst>
              <a:ext uri="{FF2B5EF4-FFF2-40B4-BE49-F238E27FC236}">
                <a16:creationId xmlns:a16="http://schemas.microsoft.com/office/drawing/2014/main" xmlns="" id="{A8EA0A97-AE58-4B8C-BB01-C90F79E4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5518770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xmlns="" id="{1CA6A77E-AEAF-443B-AD3B-7DD338A8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5518770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0">
            <a:extLst>
              <a:ext uri="{FF2B5EF4-FFF2-40B4-BE49-F238E27FC236}">
                <a16:creationId xmlns:a16="http://schemas.microsoft.com/office/drawing/2014/main" xmlns="" id="{1C4E00D2-543E-49C2-8367-71520698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5518770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0" name="Rectangle 71">
            <a:extLst>
              <a:ext uri="{FF2B5EF4-FFF2-40B4-BE49-F238E27FC236}">
                <a16:creationId xmlns:a16="http://schemas.microsoft.com/office/drawing/2014/main" xmlns="" id="{38DF85DE-8CF8-4942-98D9-67C2BBD3E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5518770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72">
            <a:extLst>
              <a:ext uri="{FF2B5EF4-FFF2-40B4-BE49-F238E27FC236}">
                <a16:creationId xmlns:a16="http://schemas.microsoft.com/office/drawing/2014/main" xmlns="" id="{14F00312-F139-4C0E-BC6E-61F594D55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518770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5893320"/>
            <a:ext cx="220900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</a:rPr>
              <a:t>最长后缀：</a:t>
            </a:r>
            <a:r>
              <a:rPr lang="en-US" altLang="zh-CN" sz="1800" b="0" dirty="0">
                <a:solidFill>
                  <a:schemeClr val="bg1"/>
                </a:solidFill>
              </a:rPr>
              <a:t>a   b    c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最长前缀：</a:t>
            </a:r>
            <a:r>
              <a:rPr lang="en-US" altLang="zh-CN" sz="1800" b="0" dirty="0">
                <a:solidFill>
                  <a:schemeClr val="bg1"/>
                </a:solidFill>
                <a:latin typeface="+mj-lt"/>
                <a:ea typeface="楷体_GB2312" pitchFamily="1" charset="-122"/>
              </a:rPr>
              <a:t>a   b    a</a:t>
            </a:r>
            <a:endParaRPr lang="zh-CN" altLang="en-US" sz="1800" b="0" dirty="0">
              <a:solidFill>
                <a:schemeClr val="bg1"/>
              </a:solidFill>
              <a:latin typeface="+mj-lt"/>
              <a:ea typeface="楷体_GB2312" pitchFamily="1" charset="-122"/>
            </a:endParaRPr>
          </a:p>
        </p:txBody>
      </p:sp>
      <p:sp>
        <p:nvSpPr>
          <p:cNvPr id="84" name="Text Box 33">
            <a:extLst>
              <a:ext uri="{FF2B5EF4-FFF2-40B4-BE49-F238E27FC236}">
                <a16:creationId xmlns:a16="http://schemas.microsoft.com/office/drawing/2014/main" xmlns="" id="{E80614A2-C2A5-4C3D-B200-14561C0B7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047" y="4509120"/>
            <a:ext cx="19605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6699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85" name="Text Box 33">
            <a:extLst>
              <a:ext uri="{FF2B5EF4-FFF2-40B4-BE49-F238E27FC236}">
                <a16:creationId xmlns:a16="http://schemas.microsoft.com/office/drawing/2014/main" xmlns="" id="{E80614A2-C2A5-4C3D-B200-14561C0B7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4" y="4577431"/>
            <a:ext cx="471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669900"/>
                </a:solidFill>
                <a:latin typeface="Times New Roman" panose="02020603050405020304" pitchFamily="18" charset="0"/>
              </a:rPr>
              <a:t>j+1</a:t>
            </a: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xmlns="" id="{F1DEABB2-899B-4810-A8C4-D718D156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5877272"/>
            <a:ext cx="264105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</a:rPr>
              <a:t>最长后缀：           </a:t>
            </a:r>
            <a:r>
              <a:rPr lang="en-US" altLang="zh-CN" sz="1800" b="0" dirty="0">
                <a:solidFill>
                  <a:schemeClr val="bg1"/>
                </a:solidFill>
              </a:rPr>
              <a:t>c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最长前缀：            </a:t>
            </a:r>
            <a:r>
              <a:rPr lang="en-US" altLang="zh-CN" sz="1800" b="0" dirty="0">
                <a:solidFill>
                  <a:schemeClr val="bg1"/>
                </a:solidFill>
                <a:latin typeface="+mj-lt"/>
                <a:ea typeface="楷体_GB2312" pitchFamily="1" charset="-122"/>
              </a:rPr>
              <a:t>a</a:t>
            </a:r>
            <a:endParaRPr lang="zh-CN" altLang="en-US" sz="1800" b="0" dirty="0">
              <a:solidFill>
                <a:schemeClr val="bg1"/>
              </a:solidFill>
              <a:latin typeface="+mj-lt"/>
              <a:ea typeface="楷体_GB2312" pitchFamily="1" charset="-122"/>
            </a:endParaRPr>
          </a:p>
        </p:txBody>
      </p:sp>
      <p:sp>
        <p:nvSpPr>
          <p:cNvPr id="46" name="Rectangle 67">
            <a:extLst>
              <a:ext uri="{FF2B5EF4-FFF2-40B4-BE49-F238E27FC236}">
                <a16:creationId xmlns:a16="http://schemas.microsoft.com/office/drawing/2014/main" xmlns="" id="{82B62C23-F846-4B49-9417-EBD8E3D8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419" y="5517232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0" dirty="0">
                <a:latin typeface="Times New Roman" panose="02020603050405020304" pitchFamily="18" charset="0"/>
              </a:rPr>
              <a:t>1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88919" y="3933056"/>
            <a:ext cx="2615529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03648" y="4437112"/>
            <a:ext cx="4089102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364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45" grpId="0"/>
      <p:bldP spid="4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5B35BEE9-3090-4506-B3D9-BB94669EDA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A0EFC1B5-7F2C-4149-94BC-6F2F839B21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763000" cy="5486400"/>
          </a:xfrm>
        </p:spPr>
        <p:txBody>
          <a:bodyPr/>
          <a:lstStyle/>
          <a:p>
            <a:pPr eaLnBrk="1" hangingPunct="1"/>
            <a:r>
              <a:rPr lang="zh-CN" altLang="en-US" sz="2500" dirty="0"/>
              <a:t>KMP</a:t>
            </a:r>
            <a:r>
              <a:rPr lang="zh-CN" altLang="en-US" dirty="0"/>
              <a:t>模式匹配算法－</a:t>
            </a:r>
            <a:r>
              <a:rPr lang="zh-CN" altLang="en-US" sz="2500" dirty="0">
                <a:latin typeface="宋体" panose="02010600030101010101" pitchFamily="2" charset="-122"/>
              </a:rPr>
              <a:t>求</a:t>
            </a:r>
            <a:r>
              <a:rPr lang="zh-CN" altLang="en-US" sz="2500" dirty="0"/>
              <a:t>next[j] 的算法：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dirty="0"/>
              <a:t>  （1）</a:t>
            </a:r>
            <a:r>
              <a:rPr lang="zh-CN" altLang="en-US" dirty="0"/>
              <a:t>由定义，next[1]=0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（2）</a:t>
            </a:r>
            <a:r>
              <a:rPr lang="zh-CN" altLang="en-US" sz="2500" dirty="0"/>
              <a:t>设next[j]=k，则1&lt;k&lt;j，且满足：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	</a:t>
            </a:r>
            <a:r>
              <a:rPr lang="zh-CN" altLang="en-US" dirty="0"/>
              <a:t>'</a:t>
            </a:r>
            <a:r>
              <a:rPr lang="zh-CN" altLang="en-US" sz="2400" dirty="0"/>
              <a:t>p</a:t>
            </a:r>
            <a:r>
              <a:rPr lang="zh-CN" altLang="en-US" sz="2400" baseline="-25000" dirty="0"/>
              <a:t>1</a:t>
            </a:r>
            <a:r>
              <a:rPr lang="zh-CN" altLang="en-US" sz="2400" baseline="30000" dirty="0"/>
              <a:t>……</a:t>
            </a:r>
            <a:r>
              <a:rPr lang="zh-CN" altLang="en-US" sz="2400" dirty="0"/>
              <a:t>p</a:t>
            </a:r>
            <a:r>
              <a:rPr lang="zh-CN" altLang="en-US" sz="2400" baseline="-25000" dirty="0"/>
              <a:t>k-1</a:t>
            </a:r>
            <a:r>
              <a:rPr lang="zh-CN" altLang="en-US" dirty="0"/>
              <a:t>' </a:t>
            </a:r>
            <a:r>
              <a:rPr lang="zh-CN" altLang="en-US" sz="2400" dirty="0"/>
              <a:t>= </a:t>
            </a:r>
            <a:r>
              <a:rPr lang="zh-CN" altLang="en-US" dirty="0"/>
              <a:t>'</a:t>
            </a:r>
            <a:r>
              <a:rPr lang="zh-CN" altLang="en-US" sz="2400" dirty="0"/>
              <a:t>p</a:t>
            </a:r>
            <a:r>
              <a:rPr lang="zh-CN" altLang="en-US" sz="2400" baseline="-25000" dirty="0"/>
              <a:t>j-k+1</a:t>
            </a:r>
            <a:r>
              <a:rPr lang="zh-CN" altLang="en-US" sz="2400" baseline="30000" dirty="0"/>
              <a:t>……</a:t>
            </a:r>
            <a:r>
              <a:rPr lang="zh-CN" altLang="en-US" sz="2400" dirty="0"/>
              <a:t>p</a:t>
            </a:r>
            <a:r>
              <a:rPr lang="zh-CN" altLang="en-US" sz="2400" baseline="-25000" dirty="0"/>
              <a:t>j-1</a:t>
            </a:r>
            <a:r>
              <a:rPr lang="zh-CN" altLang="en-US" dirty="0"/>
              <a:t>'</a:t>
            </a:r>
            <a:endParaRPr lang="zh-CN" altLang="en-US" sz="2400" dirty="0"/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① </a:t>
            </a:r>
            <a:r>
              <a:rPr lang="zh-CN" altLang="en-US" sz="2400" dirty="0">
                <a:solidFill>
                  <a:schemeClr val="bg1"/>
                </a:solidFill>
              </a:rPr>
              <a:t>若p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k</a:t>
            </a:r>
            <a:r>
              <a:rPr lang="zh-CN" altLang="en-US" sz="2400" dirty="0">
                <a:solidFill>
                  <a:schemeClr val="bg1"/>
                </a:solidFill>
              </a:rPr>
              <a:t>= 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，则next[j+1] = k+1 =  next[j]+1;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	 </a:t>
            </a:r>
            <a:r>
              <a:rPr lang="zh-CN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② </a:t>
            </a:r>
            <a:r>
              <a:rPr lang="zh-CN" altLang="en-US" sz="2400" dirty="0">
                <a:solidFill>
                  <a:schemeClr val="bg1"/>
                </a:solidFill>
              </a:rPr>
              <a:t>若p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k</a:t>
            </a:r>
            <a:r>
              <a:rPr lang="zh-CN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≠</a:t>
            </a:r>
            <a:r>
              <a:rPr lang="zh-CN" altLang="en-US" sz="2400" dirty="0">
                <a:solidFill>
                  <a:schemeClr val="bg1"/>
                </a:solidFill>
              </a:rPr>
              <a:t> 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，此时看作模式串作为子串与自身在第k位失配，应从p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next[k]</a:t>
            </a:r>
            <a:r>
              <a:rPr lang="zh-CN" altLang="en-US" sz="2400" dirty="0">
                <a:solidFill>
                  <a:schemeClr val="bg1"/>
                </a:solidFill>
              </a:rPr>
              <a:t>开始（即p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next[next[j]]</a:t>
            </a:r>
            <a:r>
              <a:rPr lang="zh-CN" altLang="en-US" sz="2400" dirty="0">
                <a:solidFill>
                  <a:schemeClr val="bg1"/>
                </a:solidFill>
              </a:rPr>
              <a:t>）与p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比较：</a:t>
            </a:r>
          </a:p>
          <a:p>
            <a:pPr lvl="3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</a:rPr>
              <a:t>若p</a:t>
            </a:r>
            <a:r>
              <a:rPr lang="zh-CN" altLang="en-US" baseline="-25000" dirty="0">
                <a:solidFill>
                  <a:schemeClr val="bg1"/>
                </a:solidFill>
              </a:rPr>
              <a:t>next[k] </a:t>
            </a:r>
            <a:r>
              <a:rPr lang="zh-CN" altLang="en-US" dirty="0">
                <a:solidFill>
                  <a:schemeClr val="bg1"/>
                </a:solidFill>
              </a:rPr>
              <a:t>= p</a:t>
            </a:r>
            <a:r>
              <a:rPr lang="zh-CN" altLang="en-US" baseline="-25000" dirty="0">
                <a:solidFill>
                  <a:schemeClr val="bg1"/>
                </a:solidFill>
              </a:rPr>
              <a:t>j </a:t>
            </a:r>
            <a:r>
              <a:rPr lang="zh-CN" altLang="en-US" dirty="0">
                <a:solidFill>
                  <a:schemeClr val="bg1"/>
                </a:solidFill>
              </a:rPr>
              <a:t>，则next[j+1] = next[k]+1</a:t>
            </a:r>
          </a:p>
          <a:p>
            <a:pPr lvl="3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</a:rPr>
              <a:t>若p</a:t>
            </a:r>
            <a:r>
              <a:rPr lang="zh-CN" altLang="en-US" baseline="-25000" dirty="0">
                <a:solidFill>
                  <a:schemeClr val="bg1"/>
                </a:solidFill>
              </a:rPr>
              <a:t>next[k] </a:t>
            </a:r>
            <a:r>
              <a:rPr lang="zh-CN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≠</a:t>
            </a:r>
            <a:r>
              <a:rPr lang="zh-CN" altLang="en-US" dirty="0">
                <a:solidFill>
                  <a:schemeClr val="bg1"/>
                </a:solidFill>
              </a:rPr>
              <a:t> p</a:t>
            </a:r>
            <a:r>
              <a:rPr lang="zh-CN" altLang="en-US" baseline="-25000" dirty="0">
                <a:solidFill>
                  <a:schemeClr val="bg1"/>
                </a:solidFill>
              </a:rPr>
              <a:t>j</a:t>
            </a:r>
            <a:r>
              <a:rPr lang="zh-CN" altLang="en-US" dirty="0">
                <a:solidFill>
                  <a:schemeClr val="bg1"/>
                </a:solidFill>
              </a:rPr>
              <a:t>，即重复</a:t>
            </a:r>
            <a:r>
              <a:rPr lang="zh-CN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②</a:t>
            </a:r>
            <a:r>
              <a:rPr lang="zh-CN" altLang="en-US" dirty="0">
                <a:solidFill>
                  <a:schemeClr val="bg1"/>
                </a:solidFill>
              </a:rPr>
              <a:t>直至相等或满足初始条件next[1]=0时为止；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7CD765B-3066-42FA-9E93-9FACEDFE0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81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8FDDB08E-7A55-48E0-B2E2-F18E1A607F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44823737-535F-4881-8503-962136ECAD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5100" y="990600"/>
            <a:ext cx="84582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500" dirty="0"/>
              <a:t>KMP模式匹配</a:t>
            </a:r>
            <a:r>
              <a:rPr lang="zh-CN" altLang="en-US" sz="2500" dirty="0">
                <a:latin typeface="宋体" panose="02010600030101010101" pitchFamily="2" charset="-122"/>
              </a:rPr>
              <a:t>算法---求</a:t>
            </a:r>
            <a:r>
              <a:rPr lang="zh-CN" altLang="en-US" sz="2500" dirty="0"/>
              <a:t>next[j]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int </a:t>
            </a:r>
            <a:r>
              <a:rPr lang="zh-CN" altLang="en-US" sz="2400" dirty="0">
                <a:solidFill>
                  <a:schemeClr val="hlink"/>
                </a:solidFill>
              </a:rPr>
              <a:t>Get_next</a:t>
            </a:r>
            <a:r>
              <a:rPr lang="zh-CN" altLang="en-US" sz="2400" dirty="0"/>
              <a:t>(SString P, int next[])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//求模式串P的next函数值并存入数组next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chemeClr val="hlink"/>
                </a:solidFill>
              </a:rPr>
              <a:t>j</a:t>
            </a:r>
            <a:r>
              <a:rPr lang="zh-CN" altLang="en-US" sz="2400" dirty="0">
                <a:solidFill>
                  <a:schemeClr val="hlink"/>
                </a:solidFill>
              </a:rPr>
              <a:t> = 1;  </a:t>
            </a:r>
            <a:r>
              <a:rPr lang="zh-CN" altLang="en-US" sz="2400" dirty="0">
                <a:solidFill>
                  <a:schemeClr val="bg1"/>
                </a:solidFill>
              </a:rPr>
              <a:t>next[1] = 0</a:t>
            </a:r>
            <a:r>
              <a:rPr lang="zh-CN" altLang="en-US" sz="2400" dirty="0">
                <a:solidFill>
                  <a:schemeClr val="hlink"/>
                </a:solidFill>
              </a:rPr>
              <a:t>;  </a:t>
            </a:r>
            <a:r>
              <a:rPr lang="en-US" altLang="zh-CN" sz="2400" dirty="0">
                <a:solidFill>
                  <a:schemeClr val="hlink"/>
                </a:solidFill>
              </a:rPr>
              <a:t>k</a:t>
            </a:r>
            <a:r>
              <a:rPr lang="zh-CN" altLang="en-US" sz="2400" dirty="0">
                <a:solidFill>
                  <a:schemeClr val="hlink"/>
                </a:solidFill>
              </a:rPr>
              <a:t> = 0; </a:t>
            </a:r>
            <a:r>
              <a:rPr lang="en-US" altLang="zh-CN" sz="2400" dirty="0">
                <a:solidFill>
                  <a:schemeClr val="hlink"/>
                </a:solidFill>
              </a:rPr>
              <a:t>// k</a:t>
            </a:r>
            <a:r>
              <a:rPr lang="zh-CN" altLang="en-US" sz="2400" dirty="0">
                <a:solidFill>
                  <a:schemeClr val="hlink"/>
                </a:solidFill>
              </a:rPr>
              <a:t>表示能与</a:t>
            </a:r>
            <a:r>
              <a:rPr lang="en-US" altLang="zh-CN" sz="2400" dirty="0">
                <a:solidFill>
                  <a:schemeClr val="hlink"/>
                </a:solidFill>
              </a:rPr>
              <a:t>P[j]</a:t>
            </a:r>
            <a:r>
              <a:rPr lang="zh-CN" altLang="en-US" sz="2400" dirty="0">
                <a:solidFill>
                  <a:schemeClr val="hlink"/>
                </a:solidFill>
              </a:rPr>
              <a:t>匹配的位置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while( </a:t>
            </a:r>
            <a:r>
              <a:rPr lang="en-US" altLang="zh-CN" sz="2400" dirty="0"/>
              <a:t>j</a:t>
            </a:r>
            <a:r>
              <a:rPr lang="zh-CN" altLang="en-US" sz="2400" dirty="0"/>
              <a:t> &lt; Strlength(P) )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if ( </a:t>
            </a:r>
            <a:r>
              <a:rPr lang="en-US" altLang="zh-CN" sz="2400" dirty="0"/>
              <a:t>k</a:t>
            </a:r>
            <a:r>
              <a:rPr lang="zh-CN" altLang="en-US" sz="2400" dirty="0"/>
              <a:t>==0 || P[</a:t>
            </a:r>
            <a:r>
              <a:rPr lang="en-US" altLang="zh-CN" sz="2400" dirty="0"/>
              <a:t>j</a:t>
            </a:r>
            <a:r>
              <a:rPr lang="zh-CN" altLang="en-US" sz="2400" dirty="0"/>
              <a:t>]==P[</a:t>
            </a:r>
            <a:r>
              <a:rPr lang="en-US" altLang="zh-CN" sz="2400" dirty="0"/>
              <a:t>k</a:t>
            </a:r>
            <a:r>
              <a:rPr lang="zh-CN" altLang="en-US" sz="2400" dirty="0"/>
              <a:t>]) 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</a:t>
            </a:r>
            <a:r>
              <a:rPr lang="zh-CN" altLang="en-US" sz="2400" dirty="0">
                <a:solidFill>
                  <a:schemeClr val="bg1"/>
                </a:solidFill>
              </a:rPr>
              <a:t>++</a:t>
            </a:r>
            <a:r>
              <a:rPr lang="en-US" altLang="zh-CN" sz="24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;  ++</a:t>
            </a:r>
            <a:r>
              <a:rPr lang="en-US" altLang="zh-CN" sz="2400" dirty="0">
                <a:solidFill>
                  <a:schemeClr val="bg1"/>
                </a:solidFill>
              </a:rPr>
              <a:t>k</a:t>
            </a:r>
            <a:r>
              <a:rPr lang="zh-CN" altLang="en-US" sz="2400" dirty="0">
                <a:solidFill>
                  <a:schemeClr val="bg1"/>
                </a:solidFill>
              </a:rPr>
              <a:t>;  next[j] = </a:t>
            </a:r>
            <a:r>
              <a:rPr lang="en-US" altLang="zh-CN" sz="2400" dirty="0">
                <a:solidFill>
                  <a:schemeClr val="bg1"/>
                </a:solidFill>
              </a:rPr>
              <a:t>k</a:t>
            </a:r>
            <a:r>
              <a:rPr lang="zh-CN" altLang="en-US" sz="2400" dirty="0">
                <a:solidFill>
                  <a:schemeClr val="bg1"/>
                </a:solidFill>
              </a:rPr>
              <a:t>;</a:t>
            </a:r>
            <a:r>
              <a:rPr lang="zh-CN" altLang="en-US" sz="2400" dirty="0"/>
              <a:t>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else 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</a:t>
            </a:r>
            <a:r>
              <a:rPr lang="en-US" altLang="zh-CN" sz="2400" dirty="0"/>
              <a:t>k</a:t>
            </a:r>
            <a:r>
              <a:rPr lang="zh-CN" altLang="en-US" sz="2400" dirty="0"/>
              <a:t> = next[</a:t>
            </a:r>
            <a:r>
              <a:rPr lang="en-US" altLang="zh-CN" sz="2400" dirty="0"/>
              <a:t>k</a:t>
            </a:r>
            <a:r>
              <a:rPr lang="zh-CN" altLang="en-US" sz="2400" dirty="0"/>
              <a:t>];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} // Get_next</a:t>
            </a:r>
          </a:p>
        </p:txBody>
      </p:sp>
      <p:graphicFrame>
        <p:nvGraphicFramePr>
          <p:cNvPr id="76805" name="表格 76804">
            <a:extLst>
              <a:ext uri="{FF2B5EF4-FFF2-40B4-BE49-F238E27FC236}">
                <a16:creationId xmlns:a16="http://schemas.microsoft.com/office/drawing/2014/main" xmlns="" id="{147D40C9-E76F-4CE6-908A-66A1D52ADFCD}"/>
              </a:ext>
            </a:extLst>
          </p:cNvPr>
          <p:cNvGraphicFramePr/>
          <p:nvPr/>
        </p:nvGraphicFramePr>
        <p:xfrm>
          <a:off x="5853113" y="119063"/>
          <a:ext cx="3241675" cy="1073151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20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/>
                        <a:t>序号</a:t>
                      </a:r>
                      <a:r>
                        <a:rPr lang="en-US" altLang="zh-CN" sz="2000"/>
                        <a:t>j</a:t>
                      </a:r>
                      <a:endParaRPr lang="zh-CN" altLang="en-US" sz="200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1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2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3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4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b="0" dirty="0"/>
                        <a:t>5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7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/>
                        <a:t>模式串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0" dirty="0"/>
                        <a:t>a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0" dirty="0"/>
                        <a:t>a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0"/>
                        <a:t>a</a:t>
                      </a: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0" dirty="0"/>
                        <a:t>b</a:t>
                      </a:r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66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0" dirty="0"/>
                        <a:t> next[j]</a:t>
                      </a:r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95000"/>
                        <a:buFont typeface="Wingdings" panose="05000000000000000000" pitchFamily="2" charset="2"/>
                        <a:buChar char="F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000" b="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spcBef>
                          <a:spcPct val="20000"/>
                        </a:spcBef>
                        <a:defRPr sz="1800" kern="1200"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buFont typeface="Wingdings" panose="05000000000000000000" pitchFamily="2" charset="2"/>
                        <a:buNone/>
                      </a:pPr>
                      <a:endParaRPr lang="zh-CN" altLang="en-US" sz="2200" b="0"/>
                    </a:p>
                  </a:txBody>
                  <a:tcPr marL="90000" marR="90000"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6046" name="Rectangle 68">
            <a:extLst>
              <a:ext uri="{FF2B5EF4-FFF2-40B4-BE49-F238E27FC236}">
                <a16:creationId xmlns:a16="http://schemas.microsoft.com/office/drawing/2014/main" xmlns="" id="{44879733-7355-4FB3-9429-F63BD04B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50" y="823913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4</a:t>
            </a:r>
            <a:endParaRPr lang="zh-CN" altLang="en-US" sz="1800" b="0"/>
          </a:p>
        </p:txBody>
      </p:sp>
      <p:sp>
        <p:nvSpPr>
          <p:cNvPr id="86047" name="Rectangle 69">
            <a:extLst>
              <a:ext uri="{FF2B5EF4-FFF2-40B4-BE49-F238E27FC236}">
                <a16:creationId xmlns:a16="http://schemas.microsoft.com/office/drawing/2014/main" xmlns="" id="{63A09B2E-9475-4A1D-B9E8-EB7BE7BC6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513" y="823913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3</a:t>
            </a:r>
            <a:endParaRPr lang="zh-CN" altLang="en-US" sz="1800" b="0"/>
          </a:p>
        </p:txBody>
      </p:sp>
      <p:sp>
        <p:nvSpPr>
          <p:cNvPr id="86048" name="Rectangle 70">
            <a:extLst>
              <a:ext uri="{FF2B5EF4-FFF2-40B4-BE49-F238E27FC236}">
                <a16:creationId xmlns:a16="http://schemas.microsoft.com/office/drawing/2014/main" xmlns="" id="{904A5299-DD0C-46D5-A66E-53075FC1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8" y="823913"/>
            <a:ext cx="33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2</a:t>
            </a:r>
            <a:endParaRPr lang="zh-CN" altLang="en-US" sz="1800" b="0"/>
          </a:p>
        </p:txBody>
      </p:sp>
      <p:sp>
        <p:nvSpPr>
          <p:cNvPr id="86049" name="Rectangle 71">
            <a:extLst>
              <a:ext uri="{FF2B5EF4-FFF2-40B4-BE49-F238E27FC236}">
                <a16:creationId xmlns:a16="http://schemas.microsoft.com/office/drawing/2014/main" xmlns="" id="{EBDBDD12-7350-423E-99E7-FBD741924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823913"/>
            <a:ext cx="338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1</a:t>
            </a:r>
            <a:endParaRPr lang="zh-CN" altLang="en-US" sz="1800" b="0"/>
          </a:p>
        </p:txBody>
      </p:sp>
      <p:sp>
        <p:nvSpPr>
          <p:cNvPr id="86050" name="Rectangle 72">
            <a:extLst>
              <a:ext uri="{FF2B5EF4-FFF2-40B4-BE49-F238E27FC236}">
                <a16:creationId xmlns:a16="http://schemas.microsoft.com/office/drawing/2014/main" xmlns="" id="{91EABB11-C1D3-4F7F-BCD6-1F7504758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823913"/>
            <a:ext cx="338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180925D-6942-4F09-AD9A-FF24A59FD5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82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5B35BEE9-3090-4506-B3D9-BB94669EDA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A0EFC1B5-7F2C-4149-94BC-6F2F839B21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763000" cy="5486400"/>
          </a:xfrm>
        </p:spPr>
        <p:txBody>
          <a:bodyPr/>
          <a:lstStyle/>
          <a:p>
            <a:pPr eaLnBrk="1" hangingPunct="1"/>
            <a:r>
              <a:rPr lang="zh-CN" altLang="en-US" sz="2500" dirty="0"/>
              <a:t>KMP</a:t>
            </a:r>
            <a:r>
              <a:rPr lang="zh-CN" altLang="en-US" dirty="0"/>
              <a:t>模式匹配算法－</a:t>
            </a:r>
            <a:r>
              <a:rPr lang="zh-CN" altLang="en-US" sz="2500" dirty="0">
                <a:latin typeface="宋体" panose="02010600030101010101" pitchFamily="2" charset="-122"/>
              </a:rPr>
              <a:t>求</a:t>
            </a:r>
            <a:r>
              <a:rPr lang="zh-CN" altLang="en-US" sz="2500" dirty="0"/>
              <a:t>next[j] 的算法：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dirty="0"/>
              <a:t>  （1）</a:t>
            </a:r>
            <a:r>
              <a:rPr lang="zh-CN" altLang="en-US" dirty="0"/>
              <a:t>由定义，next[1]=0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（2）</a:t>
            </a:r>
            <a:r>
              <a:rPr lang="zh-CN" altLang="en-US" sz="2500" dirty="0"/>
              <a:t>设next[j]=k，则1&lt;k&lt;j，且满足：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	</a:t>
            </a:r>
            <a:r>
              <a:rPr lang="zh-CN" altLang="en-US" dirty="0"/>
              <a:t>'</a:t>
            </a:r>
            <a:r>
              <a:rPr lang="zh-CN" altLang="en-US" sz="2400" dirty="0"/>
              <a:t>p</a:t>
            </a:r>
            <a:r>
              <a:rPr lang="zh-CN" altLang="en-US" sz="2400" baseline="-25000" dirty="0"/>
              <a:t>1</a:t>
            </a:r>
            <a:r>
              <a:rPr lang="zh-CN" altLang="en-US" sz="2400" baseline="30000" dirty="0"/>
              <a:t>……</a:t>
            </a:r>
            <a:r>
              <a:rPr lang="zh-CN" altLang="en-US" sz="2400" dirty="0"/>
              <a:t>p</a:t>
            </a:r>
            <a:r>
              <a:rPr lang="zh-CN" altLang="en-US" sz="2400" baseline="-25000" dirty="0"/>
              <a:t>k-1</a:t>
            </a:r>
            <a:r>
              <a:rPr lang="zh-CN" altLang="en-US" dirty="0"/>
              <a:t>' </a:t>
            </a:r>
            <a:r>
              <a:rPr lang="zh-CN" altLang="en-US" sz="2400" dirty="0"/>
              <a:t>= </a:t>
            </a:r>
            <a:r>
              <a:rPr lang="zh-CN" altLang="en-US" dirty="0"/>
              <a:t>'</a:t>
            </a:r>
            <a:r>
              <a:rPr lang="zh-CN" altLang="en-US" sz="2400" dirty="0"/>
              <a:t>p</a:t>
            </a:r>
            <a:r>
              <a:rPr lang="zh-CN" altLang="en-US" sz="2400" baseline="-25000" dirty="0"/>
              <a:t>j-k+1</a:t>
            </a:r>
            <a:r>
              <a:rPr lang="zh-CN" altLang="en-US" sz="2400" baseline="30000" dirty="0"/>
              <a:t>……</a:t>
            </a:r>
            <a:r>
              <a:rPr lang="zh-CN" altLang="en-US" sz="2400" dirty="0"/>
              <a:t>p</a:t>
            </a:r>
            <a:r>
              <a:rPr lang="zh-CN" altLang="en-US" sz="2400" baseline="-25000" dirty="0"/>
              <a:t>j-1</a:t>
            </a:r>
            <a:r>
              <a:rPr lang="zh-CN" altLang="en-US" dirty="0"/>
              <a:t>'</a:t>
            </a:r>
            <a:endParaRPr lang="zh-CN" altLang="en-US" sz="2400" dirty="0"/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① </a:t>
            </a:r>
            <a:r>
              <a:rPr lang="zh-CN" altLang="en-US" sz="2400" dirty="0">
                <a:solidFill>
                  <a:schemeClr val="bg1"/>
                </a:solidFill>
              </a:rPr>
              <a:t>若p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k</a:t>
            </a:r>
            <a:r>
              <a:rPr lang="zh-CN" altLang="en-US" sz="2400" dirty="0">
                <a:solidFill>
                  <a:schemeClr val="bg1"/>
                </a:solidFill>
              </a:rPr>
              <a:t>= 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，则next[j+1] = k+1 =  next[j]+1;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	 </a:t>
            </a:r>
            <a:r>
              <a:rPr lang="zh-CN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② </a:t>
            </a:r>
            <a:r>
              <a:rPr lang="zh-CN" altLang="en-US" sz="2400" dirty="0">
                <a:solidFill>
                  <a:schemeClr val="bg1"/>
                </a:solidFill>
              </a:rPr>
              <a:t>若p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k</a:t>
            </a:r>
            <a:r>
              <a:rPr lang="zh-CN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≠</a:t>
            </a:r>
            <a:r>
              <a:rPr lang="zh-CN" altLang="en-US" sz="2400" dirty="0">
                <a:solidFill>
                  <a:schemeClr val="bg1"/>
                </a:solidFill>
              </a:rPr>
              <a:t> 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，此时看作模式串作为子串与自身在第k位失配，应从p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next[k]</a:t>
            </a:r>
            <a:r>
              <a:rPr lang="zh-CN" altLang="en-US" sz="2400" dirty="0">
                <a:solidFill>
                  <a:schemeClr val="bg1"/>
                </a:solidFill>
              </a:rPr>
              <a:t>开始（即p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next[next[j]]</a:t>
            </a:r>
            <a:r>
              <a:rPr lang="zh-CN" altLang="en-US" sz="2400" dirty="0">
                <a:solidFill>
                  <a:schemeClr val="bg1"/>
                </a:solidFill>
              </a:rPr>
              <a:t>）与p</a:t>
            </a:r>
            <a:r>
              <a:rPr lang="zh-CN" altLang="en-US" sz="2400" baseline="-250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比较：</a:t>
            </a:r>
          </a:p>
          <a:p>
            <a:pPr lvl="3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</a:rPr>
              <a:t>若p</a:t>
            </a:r>
            <a:r>
              <a:rPr lang="zh-CN" altLang="en-US" baseline="-25000" dirty="0">
                <a:solidFill>
                  <a:schemeClr val="bg1"/>
                </a:solidFill>
              </a:rPr>
              <a:t>next[k] </a:t>
            </a:r>
            <a:r>
              <a:rPr lang="zh-CN" altLang="en-US" dirty="0">
                <a:solidFill>
                  <a:schemeClr val="bg1"/>
                </a:solidFill>
              </a:rPr>
              <a:t>= p</a:t>
            </a:r>
            <a:r>
              <a:rPr lang="zh-CN" altLang="en-US" baseline="-25000" dirty="0">
                <a:solidFill>
                  <a:schemeClr val="bg1"/>
                </a:solidFill>
              </a:rPr>
              <a:t>j </a:t>
            </a:r>
            <a:r>
              <a:rPr lang="zh-CN" altLang="en-US" dirty="0">
                <a:solidFill>
                  <a:schemeClr val="bg1"/>
                </a:solidFill>
              </a:rPr>
              <a:t>，则next[j+1] = next[k]+1</a:t>
            </a:r>
          </a:p>
          <a:p>
            <a:pPr lvl="3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</a:rPr>
              <a:t>若p</a:t>
            </a:r>
            <a:r>
              <a:rPr lang="zh-CN" altLang="en-US" baseline="-25000" dirty="0">
                <a:solidFill>
                  <a:schemeClr val="bg1"/>
                </a:solidFill>
              </a:rPr>
              <a:t>next[k] </a:t>
            </a:r>
            <a:r>
              <a:rPr lang="zh-CN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≠</a:t>
            </a:r>
            <a:r>
              <a:rPr lang="zh-CN" altLang="en-US" dirty="0">
                <a:solidFill>
                  <a:schemeClr val="bg1"/>
                </a:solidFill>
              </a:rPr>
              <a:t> p</a:t>
            </a:r>
            <a:r>
              <a:rPr lang="zh-CN" altLang="en-US" baseline="-25000" dirty="0">
                <a:solidFill>
                  <a:schemeClr val="bg1"/>
                </a:solidFill>
              </a:rPr>
              <a:t>j</a:t>
            </a:r>
            <a:r>
              <a:rPr lang="zh-CN" altLang="en-US" dirty="0">
                <a:solidFill>
                  <a:schemeClr val="bg1"/>
                </a:solidFill>
              </a:rPr>
              <a:t>，即重复</a:t>
            </a:r>
            <a:r>
              <a:rPr lang="zh-CN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②</a:t>
            </a:r>
            <a:r>
              <a:rPr lang="zh-CN" altLang="en-US" dirty="0">
                <a:solidFill>
                  <a:schemeClr val="bg1"/>
                </a:solidFill>
              </a:rPr>
              <a:t>直至相等或满足初始条件next[1]=0时为止；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7CD765B-3066-42FA-9E93-9FACEDFE0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83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F40F85-48D1-4033-96A0-2F415A4F8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90431"/>
            <a:ext cx="9109075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SzTx/>
            </a:pPr>
            <a:r>
              <a:rPr lang="zh-CN" altLang="en-US" sz="2800" dirty="0">
                <a:solidFill>
                  <a:schemeClr val="accent6"/>
                </a:solidFill>
              </a:rPr>
              <a:t>修正：</a:t>
            </a:r>
            <a:r>
              <a:rPr lang="zh-CN" altLang="en-US" dirty="0">
                <a:solidFill>
                  <a:schemeClr val="bg1"/>
                </a:solidFill>
              </a:rPr>
              <a:t>当p</a:t>
            </a:r>
            <a:r>
              <a:rPr lang="zh-CN" altLang="en-US" baseline="-25000" dirty="0">
                <a:solidFill>
                  <a:schemeClr val="bg1"/>
                </a:solidFill>
              </a:rPr>
              <a:t>j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≠</a:t>
            </a:r>
            <a:r>
              <a:rPr lang="en-US" altLang="zh-CN" b="0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</a:t>
            </a:r>
            <a:r>
              <a:rPr lang="en-US" altLang="zh-CN" baseline="-25000" dirty="0" err="1">
                <a:solidFill>
                  <a:schemeClr val="bg1"/>
                </a:solidFill>
              </a:rPr>
              <a:t>i</a:t>
            </a:r>
            <a:r>
              <a:rPr lang="en-US" altLang="zh-CN" b="0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，会令p</a:t>
            </a:r>
            <a:r>
              <a:rPr lang="en-US" altLang="zh-CN" baseline="-25000" dirty="0">
                <a:solidFill>
                  <a:schemeClr val="bg1"/>
                </a:solidFill>
              </a:rPr>
              <a:t>k(=next[j])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 err="1">
                <a:solidFill>
                  <a:schemeClr val="bg1"/>
                </a:solidFill>
              </a:rPr>
              <a:t>s</a:t>
            </a:r>
            <a:r>
              <a:rPr lang="en-US" altLang="zh-CN" baseline="-25000" dirty="0" err="1">
                <a:solidFill>
                  <a:schemeClr val="bg1"/>
                </a:solidFill>
              </a:rPr>
              <a:t>i</a:t>
            </a:r>
            <a:r>
              <a:rPr lang="zh-CN" altLang="en-US" dirty="0">
                <a:solidFill>
                  <a:schemeClr val="bg1"/>
                </a:solidFill>
              </a:rPr>
              <a:t>比较，此时若有p</a:t>
            </a:r>
            <a:r>
              <a:rPr lang="en-US" altLang="zh-CN" baseline="-25000" dirty="0">
                <a:solidFill>
                  <a:schemeClr val="bg1"/>
                </a:solidFill>
              </a:rPr>
              <a:t>k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=</a:t>
            </a:r>
            <a:r>
              <a:rPr lang="en-US" altLang="zh-CN" b="0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</a:t>
            </a:r>
            <a:r>
              <a:rPr lang="en-US" altLang="zh-CN" baseline="-25000" dirty="0" err="1">
                <a:solidFill>
                  <a:schemeClr val="bg1"/>
                </a:solidFill>
              </a:rPr>
              <a:t>j</a:t>
            </a:r>
            <a:r>
              <a:rPr lang="zh-CN" altLang="en-US" dirty="0">
                <a:solidFill>
                  <a:schemeClr val="bg1"/>
                </a:solidFill>
              </a:rPr>
              <a:t>，则与</a:t>
            </a:r>
            <a:r>
              <a:rPr lang="en-US" altLang="zh-CN" dirty="0" err="1">
                <a:solidFill>
                  <a:schemeClr val="bg1"/>
                </a:solidFill>
              </a:rPr>
              <a:t>p</a:t>
            </a:r>
            <a:r>
              <a:rPr lang="en-US" altLang="zh-CN" baseline="-25000" dirty="0" err="1">
                <a:solidFill>
                  <a:schemeClr val="bg1"/>
                </a:solidFill>
              </a:rPr>
              <a:t>k</a:t>
            </a:r>
            <a:r>
              <a:rPr lang="zh-CN" altLang="en-US" dirty="0">
                <a:solidFill>
                  <a:schemeClr val="bg1"/>
                </a:solidFill>
              </a:rPr>
              <a:t>与s</a:t>
            </a:r>
            <a:r>
              <a:rPr lang="en-US" altLang="zh-CN" baseline="-25000" dirty="0">
                <a:solidFill>
                  <a:schemeClr val="bg1"/>
                </a:solidFill>
              </a:rPr>
              <a:t>i</a:t>
            </a:r>
            <a:r>
              <a:rPr lang="zh-CN" altLang="en-US" dirty="0">
                <a:solidFill>
                  <a:schemeClr val="bg1"/>
                </a:solidFill>
              </a:rPr>
              <a:t>肯定也不相等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此比较多余，需再修改。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再向前看一步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28215"/>
      </p:ext>
    </p:extLst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4319A65D-041F-4D6E-A240-0A1A4CDD1E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 </a:t>
            </a:r>
            <a:r>
              <a:rPr lang="zh-CN" altLang="en-US"/>
              <a:t>串的模式匹配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0821EE73-BC25-4416-B7F2-09CFBD00C7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500" dirty="0"/>
              <a:t>KMP模式匹配</a:t>
            </a:r>
            <a:r>
              <a:rPr lang="zh-CN" altLang="en-US" sz="2500" dirty="0">
                <a:latin typeface="宋体" panose="02010600030101010101" pitchFamily="2" charset="-122"/>
              </a:rPr>
              <a:t>算法---求</a:t>
            </a:r>
            <a:r>
              <a:rPr lang="zh-CN" altLang="en-US" sz="2500" dirty="0"/>
              <a:t>next[j]的改进算法：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int </a:t>
            </a:r>
            <a:r>
              <a:rPr lang="zh-CN" altLang="en-US" sz="2400" dirty="0">
                <a:solidFill>
                  <a:schemeClr val="hlink"/>
                </a:solidFill>
              </a:rPr>
              <a:t>Get_next</a:t>
            </a:r>
            <a:r>
              <a:rPr lang="zh-CN" altLang="en-US" sz="2400" dirty="0"/>
              <a:t>(SString P, int next[])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//求模式串P的next函数值并存入数组next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chemeClr val="hlink"/>
                </a:solidFill>
              </a:rPr>
              <a:t>j </a:t>
            </a:r>
            <a:r>
              <a:rPr lang="zh-CN" altLang="en-US" sz="2400" dirty="0">
                <a:solidFill>
                  <a:schemeClr val="hlink"/>
                </a:solidFill>
              </a:rPr>
              <a:t>= 1;  </a:t>
            </a:r>
            <a:r>
              <a:rPr lang="zh-CN" altLang="en-US" sz="2400" dirty="0">
                <a:solidFill>
                  <a:schemeClr val="bg1"/>
                </a:solidFill>
              </a:rPr>
              <a:t>next[1] = 0</a:t>
            </a:r>
            <a:r>
              <a:rPr lang="zh-CN" altLang="en-US" sz="2400" dirty="0">
                <a:solidFill>
                  <a:schemeClr val="hlink"/>
                </a:solidFill>
              </a:rPr>
              <a:t>;  </a:t>
            </a:r>
            <a:r>
              <a:rPr lang="en-US" altLang="zh-CN" sz="2400" dirty="0">
                <a:solidFill>
                  <a:schemeClr val="hlink"/>
                </a:solidFill>
              </a:rPr>
              <a:t>k</a:t>
            </a:r>
            <a:r>
              <a:rPr lang="zh-CN" altLang="en-US" sz="2400" dirty="0">
                <a:solidFill>
                  <a:schemeClr val="hlink"/>
                </a:solidFill>
              </a:rPr>
              <a:t> = 0;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while( </a:t>
            </a:r>
            <a:r>
              <a:rPr lang="en-US" altLang="zh-CN" sz="2400" dirty="0"/>
              <a:t>j</a:t>
            </a:r>
            <a:r>
              <a:rPr lang="zh-CN" altLang="en-US" sz="2400" dirty="0"/>
              <a:t> &lt; Strlength(P) )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if ( </a:t>
            </a:r>
            <a:r>
              <a:rPr lang="en-US" altLang="zh-CN" sz="2400" dirty="0"/>
              <a:t>k</a:t>
            </a:r>
            <a:r>
              <a:rPr lang="zh-CN" altLang="en-US" sz="2400" dirty="0"/>
              <a:t>==0 || P[</a:t>
            </a:r>
            <a:r>
              <a:rPr lang="en-US" altLang="zh-CN" sz="2400" dirty="0"/>
              <a:t>j</a:t>
            </a:r>
            <a:r>
              <a:rPr lang="zh-CN" altLang="en-US" sz="2400" dirty="0"/>
              <a:t>]==P[</a:t>
            </a:r>
            <a:r>
              <a:rPr lang="en-US" altLang="zh-CN" sz="2400" dirty="0"/>
              <a:t>k</a:t>
            </a:r>
            <a:r>
              <a:rPr lang="zh-CN" altLang="en-US" sz="2400" dirty="0"/>
              <a:t>]) 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</a:t>
            </a:r>
            <a:r>
              <a:rPr lang="zh-CN" altLang="en-US" sz="2400" dirty="0">
                <a:solidFill>
                  <a:schemeClr val="bg1"/>
                </a:solidFill>
              </a:rPr>
              <a:t>++</a:t>
            </a:r>
            <a:r>
              <a:rPr lang="en-US" altLang="zh-CN" sz="24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;  ++</a:t>
            </a:r>
            <a:r>
              <a:rPr lang="en-US" altLang="zh-CN" sz="2400" dirty="0">
                <a:solidFill>
                  <a:schemeClr val="bg1"/>
                </a:solidFill>
              </a:rPr>
              <a:t>k</a:t>
            </a:r>
            <a:r>
              <a:rPr lang="zh-CN" altLang="en-US" sz="2400" dirty="0">
                <a:solidFill>
                  <a:schemeClr val="bg1"/>
                </a:solidFill>
              </a:rPr>
              <a:t>;  next[</a:t>
            </a:r>
            <a:r>
              <a:rPr lang="en-US" altLang="zh-CN" sz="24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chemeClr val="bg1"/>
                </a:solidFill>
              </a:rPr>
              <a:t>k</a:t>
            </a:r>
            <a:r>
              <a:rPr lang="zh-CN" altLang="en-US" sz="2400" dirty="0">
                <a:solidFill>
                  <a:schemeClr val="bg1"/>
                </a:solidFill>
              </a:rPr>
              <a:t>;</a:t>
            </a:r>
            <a:r>
              <a:rPr lang="zh-CN" altLang="en-US" sz="2400" dirty="0"/>
              <a:t>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else 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k</a:t>
            </a:r>
            <a:r>
              <a:rPr lang="zh-CN" altLang="en-US" sz="2400" dirty="0"/>
              <a:t> = next[</a:t>
            </a:r>
            <a:r>
              <a:rPr lang="en-US" altLang="zh-CN" sz="2400" dirty="0"/>
              <a:t>k</a:t>
            </a:r>
            <a:r>
              <a:rPr lang="zh-CN" altLang="en-US" sz="2400" dirty="0"/>
              <a:t>];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} // Get_Index</a:t>
            </a:r>
          </a:p>
        </p:txBody>
      </p:sp>
      <p:grpSp>
        <p:nvGrpSpPr>
          <p:cNvPr id="78852" name="组合 78851">
            <a:extLst>
              <a:ext uri="{FF2B5EF4-FFF2-40B4-BE49-F238E27FC236}">
                <a16:creationId xmlns:a16="http://schemas.microsoft.com/office/drawing/2014/main" xmlns="" id="{9A372919-8FC6-4B22-8287-03FB95177A9F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3687763"/>
            <a:ext cx="4032250" cy="1477962"/>
            <a:chOff x="0" y="0"/>
            <a:chExt cx="2540" cy="931"/>
          </a:xfrm>
        </p:grpSpPr>
        <p:sp>
          <p:nvSpPr>
            <p:cNvPr id="88070" name="Rectangle 7">
              <a:extLst>
                <a:ext uri="{FF2B5EF4-FFF2-40B4-BE49-F238E27FC236}">
                  <a16:creationId xmlns:a16="http://schemas.microsoft.com/office/drawing/2014/main" xmlns="" id="{A748B2F5-8D17-4ED9-82A6-71F268C2F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" y="408"/>
              <a:ext cx="2355" cy="52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/>
                <a:t>if (P[</a:t>
              </a:r>
              <a:r>
                <a:rPr lang="en-US" altLang="zh-CN"/>
                <a:t>j</a:t>
              </a:r>
              <a:r>
                <a:rPr lang="zh-CN" altLang="en-US"/>
                <a:t>]!=P[</a:t>
              </a:r>
              <a:r>
                <a:rPr lang="en-US" altLang="zh-CN"/>
                <a:t>k</a:t>
              </a:r>
              <a:r>
                <a:rPr lang="zh-CN" altLang="en-US"/>
                <a:t>])  next[</a:t>
              </a:r>
              <a:r>
                <a:rPr lang="en-US" altLang="zh-CN"/>
                <a:t>j</a:t>
              </a:r>
              <a:r>
                <a:rPr lang="zh-CN" altLang="en-US"/>
                <a:t>] = </a:t>
              </a:r>
              <a:r>
                <a:rPr lang="en-US" altLang="zh-CN"/>
                <a:t>k</a:t>
              </a:r>
              <a:r>
                <a:rPr lang="zh-CN" altLang="en-US"/>
                <a:t>;</a:t>
              </a:r>
              <a:endParaRPr lang="en-US" altLang="zh-CN"/>
            </a:p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/>
                <a:t>else       next[</a:t>
              </a:r>
              <a:r>
                <a:rPr lang="en-US" altLang="zh-CN"/>
                <a:t>j</a:t>
              </a:r>
              <a:r>
                <a:rPr lang="zh-CN" altLang="en-US"/>
                <a:t>] = next[</a:t>
              </a:r>
              <a:r>
                <a:rPr lang="en-US" altLang="zh-CN"/>
                <a:t>k</a:t>
              </a:r>
              <a:r>
                <a:rPr lang="zh-CN" altLang="en-US"/>
                <a:t>];</a:t>
              </a:r>
            </a:p>
          </p:txBody>
        </p:sp>
        <p:sp>
          <p:nvSpPr>
            <p:cNvPr id="88071" name="AutoShape 8">
              <a:extLst>
                <a:ext uri="{FF2B5EF4-FFF2-40B4-BE49-F238E27FC236}">
                  <a16:creationId xmlns:a16="http://schemas.microsoft.com/office/drawing/2014/main" xmlns="" id="{2A9D2A90-5F7D-4E9B-B381-CE97FDCEF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49" cy="336"/>
            </a:xfrm>
            <a:prstGeom prst="wedgeEllipseCallout">
              <a:avLst>
                <a:gd name="adj1" fmla="val 36301"/>
                <a:gd name="adj2" fmla="val 66069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653C339-23BA-49A7-B3EF-9B76BE5014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84</a:t>
            </a:fld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C7F40F85-48D1-4033-96A0-2F415A4F8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624" y="3212976"/>
            <a:ext cx="205172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SzTx/>
            </a:pPr>
            <a:r>
              <a:rPr lang="zh-CN" altLang="en-US" sz="2000" dirty="0">
                <a:solidFill>
                  <a:schemeClr val="accent6"/>
                </a:solidFill>
              </a:rPr>
              <a:t>修正：计算完</a:t>
            </a:r>
            <a:r>
              <a:rPr lang="en-US" altLang="zh-CN" sz="2000" dirty="0">
                <a:solidFill>
                  <a:schemeClr val="accent6"/>
                </a:solidFill>
              </a:rPr>
              <a:t>next[j]</a:t>
            </a:r>
            <a:r>
              <a:rPr lang="zh-CN" altLang="en-US" sz="2000" dirty="0">
                <a:solidFill>
                  <a:srgbClr val="FF0000"/>
                </a:solidFill>
              </a:rPr>
              <a:t>再向前看一步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C7F40F85-48D1-4033-96A0-2F415A4F8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5661248"/>
            <a:ext cx="3384376" cy="79089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SzTx/>
              <a:buNone/>
            </a:pPr>
            <a:r>
              <a:rPr lang="zh-CN" altLang="en-US" sz="2000" dirty="0"/>
              <a:t>此过程对应教材中的算法</a:t>
            </a:r>
            <a:r>
              <a:rPr lang="en-US" altLang="zh-CN" sz="2000" dirty="0"/>
              <a:t>4.8</a:t>
            </a:r>
            <a:r>
              <a:rPr lang="zh-CN" altLang="en-US" sz="2000" dirty="0"/>
              <a:t>，即求解</a:t>
            </a:r>
            <a:r>
              <a:rPr lang="en-US" altLang="zh-CN" sz="2000" dirty="0" err="1"/>
              <a:t>nextval</a:t>
            </a:r>
            <a:r>
              <a:rPr lang="en-US" altLang="zh-CN" sz="2000" dirty="0"/>
              <a:t>[j]</a:t>
            </a:r>
            <a:r>
              <a:rPr lang="zh-CN" altLang="en-US" sz="2000" dirty="0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4F10AF64-0829-46CF-8F78-729698E707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本章小结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24E18F55-396C-46A8-AE5B-CE5F0B5320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30861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本章应掌握的内容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400" dirty="0"/>
              <a:t>串及其基本运算的含义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400" dirty="0"/>
              <a:t>模式匹配</a:t>
            </a:r>
            <a:endParaRPr lang="en-US" altLang="zh-CN" sz="2400" dirty="0"/>
          </a:p>
          <a:p>
            <a:pPr lvl="2" eaLnBrk="1" hangingPunct="1">
              <a:spcAft>
                <a:spcPts val="1200"/>
              </a:spcAft>
            </a:pPr>
            <a:r>
              <a:rPr lang="zh-CN" altLang="en-US" sz="2400" dirty="0"/>
              <a:t>基本的模式匹配算法</a:t>
            </a:r>
            <a:endParaRPr lang="en-US" altLang="zh-CN" sz="2400" dirty="0"/>
          </a:p>
          <a:p>
            <a:pPr lvl="2" eaLnBrk="1" hangingPunct="1">
              <a:spcAft>
                <a:spcPts val="1200"/>
              </a:spcAft>
            </a:pPr>
            <a:r>
              <a:rPr lang="zh-CN" altLang="en-US" sz="2400" dirty="0"/>
              <a:t>KMP匹配算法</a:t>
            </a:r>
            <a:endParaRPr lang="en-US" altLang="zh-CN" sz="2400" dirty="0"/>
          </a:p>
          <a:p>
            <a:pPr lvl="2" eaLnBrk="1" hangingPunct="1">
              <a:spcAft>
                <a:spcPts val="1200"/>
              </a:spcAft>
            </a:pPr>
            <a:r>
              <a:rPr lang="zh-CN" altLang="en-US" sz="2400" dirty="0"/>
              <a:t>next函数值的求解（</a:t>
            </a:r>
            <a:r>
              <a:rPr lang="en-US" altLang="zh-CN" sz="2400" dirty="0" err="1"/>
              <a:t>nextval</a:t>
            </a:r>
            <a:r>
              <a:rPr lang="zh-CN" altLang="en-US" sz="2400" dirty="0"/>
              <a:t>值不作要求）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32E655E-831F-49D5-A869-9E6ED1CF3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85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4F10AF64-0829-46CF-8F78-729698E707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本章小结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24E18F55-396C-46A8-AE5B-CE5F0B5320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30861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几点说明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400" dirty="0"/>
              <a:t>虽然朴素的模式匹配算法的时间复杂度是</a:t>
            </a:r>
            <a:r>
              <a:rPr lang="en-US" altLang="zh-CN" sz="2400" dirty="0"/>
              <a:t>O(nm)</a:t>
            </a:r>
            <a:r>
              <a:rPr lang="zh-CN" altLang="en-US" sz="2400" dirty="0"/>
              <a:t>，但在一般情况下，其实际的执行时间近似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n+m</a:t>
            </a:r>
            <a:r>
              <a:rPr lang="en-US" altLang="zh-CN" sz="2400" dirty="0"/>
              <a:t>)</a:t>
            </a:r>
            <a:r>
              <a:rPr lang="zh-CN" altLang="en-US" sz="2400" dirty="0"/>
              <a:t>，因此至今仍被使用。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zh-CN" sz="2400" dirty="0"/>
              <a:t>KMP</a:t>
            </a:r>
            <a:r>
              <a:rPr lang="zh-CN" altLang="en-US" sz="2400" dirty="0"/>
              <a:t>算法仅当模式与主串之间存在许多“部分匹配”的情况下才比朴素模式匹配算法快得多。</a:t>
            </a:r>
            <a:endParaRPr lang="en-US" altLang="zh-CN" sz="2400" dirty="0"/>
          </a:p>
          <a:p>
            <a:pPr lvl="1" eaLnBrk="1" hangingPunct="1">
              <a:spcAft>
                <a:spcPts val="1200"/>
              </a:spcAft>
            </a:pPr>
            <a:r>
              <a:rPr lang="en-US" altLang="zh-CN" sz="2400" dirty="0"/>
              <a:t>KMP</a:t>
            </a:r>
            <a:r>
              <a:rPr lang="zh-CN" altLang="en-US" sz="2400" dirty="0"/>
              <a:t>算法的最大特点是指示主串的指针不需要回溯，整个匹配过程中，对主串仅需从头至尾扫描一遍，这对处理从外设输入的庞大文件很有效，可以边读边处理，无需回头重读。</a:t>
            </a: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32E655E-831F-49D5-A869-9E6ED1CF3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29153"/>
      </p:ext>
    </p:extLst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B0463228-8356-4C69-90AF-4A81A65511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本章小结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E6DAD427-6DF3-4E02-A20A-CEB69E400A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655050" cy="3086100"/>
          </a:xfrm>
        </p:spPr>
        <p:txBody>
          <a:bodyPr/>
          <a:lstStyle/>
          <a:p>
            <a:pPr eaLnBrk="1" hangingPunct="1"/>
            <a:r>
              <a:rPr lang="zh-CN" altLang="en-US" sz="2800"/>
              <a:t>StringType是串的一个抽象数据类型，包含以下基本操作</a:t>
            </a:r>
          </a:p>
          <a:p>
            <a:pPr lvl="1" eaLnBrk="1" hangingPunct="1"/>
            <a:r>
              <a:rPr lang="zh-CN" altLang="en-US" sz="2400"/>
              <a:t>赋值：void StrAssign(StringType &amp;t, StringType s)</a:t>
            </a:r>
          </a:p>
          <a:p>
            <a:pPr lvl="1" eaLnBrk="1" hangingPunct="1"/>
            <a:r>
              <a:rPr lang="zh-CN" altLang="en-US" sz="2400"/>
              <a:t>串比较：int StrCompare(StringType s, StringType t)</a:t>
            </a:r>
          </a:p>
          <a:p>
            <a:pPr lvl="1" eaLnBrk="1" hangingPunct="1"/>
            <a:r>
              <a:rPr lang="zh-CN" altLang="en-US" sz="2400"/>
              <a:t>求长度：int Str</a:t>
            </a:r>
            <a:r>
              <a:rPr lang="en-US" altLang="zh-CN" sz="2400"/>
              <a:t>L</a:t>
            </a:r>
            <a:r>
              <a:rPr lang="zh-CN" altLang="en-US" sz="2400"/>
              <a:t>ength(StringType s)</a:t>
            </a:r>
          </a:p>
          <a:p>
            <a:pPr lvl="1" eaLnBrk="1" hangingPunct="1"/>
            <a:r>
              <a:rPr lang="zh-CN" altLang="en-US" sz="2400"/>
              <a:t>连接：StringType Concat(StringType s,StringType t)</a:t>
            </a:r>
          </a:p>
          <a:p>
            <a:pPr lvl="1" eaLnBrk="1" hangingPunct="1"/>
            <a:r>
              <a:rPr lang="zh-CN" altLang="en-US" sz="2400"/>
              <a:t>求子串：StringType SubString(StringType s,int start,int len)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xmlns="" id="{C61E9C60-D2D4-440F-A12F-F0537CA0E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92600"/>
            <a:ext cx="8458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解例</a:t>
            </a:r>
          </a:p>
          <a:p>
            <a:pPr lvl="1" eaLnBrk="1" hangingPunct="1">
              <a:buClr>
                <a:srgbClr val="0066FF"/>
              </a:buClr>
              <a:buSzPct val="80000"/>
            </a:pPr>
            <a:r>
              <a:rPr lang="zh-CN" altLang="en-US" sz="2400">
                <a:latin typeface="Times New Roman" panose="02020603050405020304" pitchFamily="18" charset="0"/>
              </a:rPr>
              <a:t>选做：4.10（采用StringType数据类型）</a:t>
            </a:r>
          </a:p>
          <a:p>
            <a:pPr lvl="1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   编写对串求逆的递推算法。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EB0AD2A7-7E4C-44C6-86C0-2814A7DDA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87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BD968AC1-618C-4C1E-84C2-80647E9D51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例题</a:t>
            </a:r>
          </a:p>
        </p:txBody>
      </p:sp>
      <p:sp>
        <p:nvSpPr>
          <p:cNvPr id="92163" name="Rectangle 4">
            <a:extLst>
              <a:ext uri="{FF2B5EF4-FFF2-40B4-BE49-F238E27FC236}">
                <a16:creationId xmlns:a16="http://schemas.microsoft.com/office/drawing/2014/main" xmlns="" id="{1B208D91-4E9F-4038-9765-F9826544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81075"/>
            <a:ext cx="8890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4.10（用StringType数据类型）：编写对串求逆的递推算法。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xmlns="" id="{1ABF85FF-B751-4B76-B268-D51A4B795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86407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思路：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将长度为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/>
              <a:t>的串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/>
              <a:t>分解为以下两个子串：从第一个字符开始且长度为</a:t>
            </a:r>
            <a:r>
              <a:rPr lang="en-US" altLang="zh-CN">
                <a:latin typeface="Times New Roman" panose="02020603050405020304" pitchFamily="18" charset="0"/>
              </a:rPr>
              <a:t>n-1</a:t>
            </a:r>
            <a:r>
              <a:rPr lang="zh-CN" altLang="en-US"/>
              <a:t>的子串</a:t>
            </a:r>
            <a:r>
              <a:rPr lang="en-US" altLang="zh-CN">
                <a:latin typeface="Times New Roman" panose="02020603050405020304" pitchFamily="18" charset="0"/>
              </a:rPr>
              <a:t>T1</a:t>
            </a:r>
            <a:r>
              <a:rPr lang="zh-CN" altLang="en-US"/>
              <a:t>和最后一个字符构成的长度为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/>
              <a:t>的子串</a:t>
            </a:r>
            <a:r>
              <a:rPr lang="en-US" altLang="zh-CN">
                <a:latin typeface="Times New Roman" panose="02020603050405020304" pitchFamily="18" charset="0"/>
              </a:rPr>
              <a:t>T2</a:t>
            </a:r>
            <a:r>
              <a:rPr lang="zh-CN" altLang="en-US"/>
              <a:t>，对第一个子串</a:t>
            </a:r>
            <a:r>
              <a:rPr lang="en-US" altLang="zh-CN">
                <a:latin typeface="Times New Roman" panose="02020603050405020304" pitchFamily="18" charset="0"/>
              </a:rPr>
              <a:t>T1</a:t>
            </a:r>
            <a:r>
              <a:rPr lang="zh-CN" altLang="en-US"/>
              <a:t>求逆后，与第二个子串</a:t>
            </a:r>
            <a:r>
              <a:rPr lang="en-US" altLang="zh-CN">
                <a:latin typeface="Times New Roman" panose="02020603050405020304" pitchFamily="18" charset="0"/>
              </a:rPr>
              <a:t>T2</a:t>
            </a:r>
            <a:r>
              <a:rPr lang="zh-CN" altLang="en-US"/>
              <a:t>进行连接即可。  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xmlns="" id="{B86912A7-D72A-48D0-8696-93B00343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997200"/>
            <a:ext cx="8640763" cy="3744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void StrReverse (StringType &amp;T, StringType S) </a:t>
            </a:r>
          </a:p>
          <a:p>
            <a:pPr lvl="1" eaLnBrk="1" hangingPunct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{     //</a:t>
            </a:r>
            <a:r>
              <a:rPr lang="zh-CN" altLang="en-US" sz="2400" b="1" i="1"/>
              <a:t>将</a:t>
            </a:r>
            <a:r>
              <a:rPr lang="en-US" altLang="zh-CN" sz="2400" b="1" i="1"/>
              <a:t>S</a:t>
            </a:r>
            <a:r>
              <a:rPr lang="zh-CN" altLang="en-US" sz="2400" b="1" i="1"/>
              <a:t>求逆后存入</a:t>
            </a:r>
            <a:r>
              <a:rPr lang="en-US" altLang="zh-CN" sz="2400" b="1" i="1"/>
              <a:t>T</a:t>
            </a:r>
          </a:p>
          <a:p>
            <a:pPr lvl="2" eaLnBrk="1" hangingPunct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  n = StrLength(S);  </a:t>
            </a:r>
          </a:p>
          <a:p>
            <a:pPr lvl="2" eaLnBrk="1" hangingPunct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  if ( n&lt;2 )  StrAssign(T,S);</a:t>
            </a:r>
          </a:p>
          <a:p>
            <a:pPr lvl="2" eaLnBrk="1" hangingPunct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  else { </a:t>
            </a:r>
          </a:p>
          <a:p>
            <a:pPr lvl="2" eaLnBrk="1" hangingPunct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         StrAssign(T1, SubString(S, 1, n-1));  </a:t>
            </a:r>
          </a:p>
          <a:p>
            <a:pPr lvl="2" eaLnBrk="1" hangingPunct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         StrAssign(T2, SubString(S, n, 1));</a:t>
            </a:r>
          </a:p>
          <a:p>
            <a:pPr lvl="2" eaLnBrk="1" hangingPunct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         StrReverse(R, T1);   StrAssign(T,Concat(T2,R));</a:t>
            </a:r>
          </a:p>
          <a:p>
            <a:pPr lvl="2" eaLnBrk="1" hangingPunct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 }</a:t>
            </a:r>
          </a:p>
          <a:p>
            <a:pPr lvl="1" eaLnBrk="1" hangingPunct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}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DEAEAAD-D4C0-479B-9C71-0D209AF69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88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xmlns="" id="{C8D4FEB6-F679-48C0-B253-3FC33E14A0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例题</a:t>
            </a:r>
          </a:p>
        </p:txBody>
      </p:sp>
      <p:sp>
        <p:nvSpPr>
          <p:cNvPr id="93187" name="Rectangle 4">
            <a:extLst>
              <a:ext uri="{FF2B5EF4-FFF2-40B4-BE49-F238E27FC236}">
                <a16:creationId xmlns:a16="http://schemas.microsoft.com/office/drawing/2014/main" xmlns="" id="{BDB1F2B3-8895-4CDA-B41C-8AD73BA6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81075"/>
            <a:ext cx="8890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4.10（用StringType数据类型）：编写对串求逆的递推算法。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xmlns="" id="{8A8F0F00-B7B8-48A6-96DD-FC85F05E7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86407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思路：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将长度为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/>
              <a:t>的串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/>
              <a:t>分解为以下两个子串：从第一个字符开始且长度为</a:t>
            </a:r>
            <a:r>
              <a:rPr lang="en-US" altLang="zh-CN">
                <a:latin typeface="Times New Roman" panose="02020603050405020304" pitchFamily="18" charset="0"/>
              </a:rPr>
              <a:t>n-1</a:t>
            </a:r>
            <a:r>
              <a:rPr lang="zh-CN" altLang="en-US"/>
              <a:t>的子串和最后一个字符构成的长度为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/>
              <a:t>的子串，对第一个子串求逆后，与第二个子串进行连接即可。  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xmlns="" id="{4021B97B-5F3E-4D6C-8B17-9AD1D1F3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997200"/>
            <a:ext cx="8640763" cy="3744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StringType StrReverse (StringType S) </a:t>
            </a:r>
          </a:p>
          <a:p>
            <a:pPr lvl="1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{     //</a:t>
            </a:r>
            <a:r>
              <a:rPr lang="zh-CN" altLang="en-US" sz="2400" b="1" i="1"/>
              <a:t>返回对</a:t>
            </a:r>
            <a:r>
              <a:rPr lang="en-US" altLang="zh-CN" sz="2400" b="1" i="1"/>
              <a:t>S</a:t>
            </a:r>
            <a:r>
              <a:rPr lang="zh-CN" altLang="en-US" sz="2400" b="1" i="1"/>
              <a:t>求逆的结果</a:t>
            </a:r>
          </a:p>
          <a:p>
            <a:pPr lvl="2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i="1"/>
              <a:t>  </a:t>
            </a:r>
            <a:r>
              <a:rPr lang="en-US" altLang="zh-CN" sz="2400" b="1" i="1"/>
              <a:t>n = StrLength(S);  </a:t>
            </a:r>
          </a:p>
          <a:p>
            <a:pPr lvl="2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  if ( n&lt;2 )  return S;</a:t>
            </a:r>
          </a:p>
          <a:p>
            <a:pPr lvl="2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  else  </a:t>
            </a:r>
          </a:p>
          <a:p>
            <a:pPr lvl="2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      return Concat(SubString(S, n, 1), </a:t>
            </a:r>
          </a:p>
          <a:p>
            <a:pPr lvl="2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                             StrReverse(SubString(S, 1, n-1)));</a:t>
            </a:r>
          </a:p>
          <a:p>
            <a:pPr lvl="1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/>
              <a:t>}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75E9811-FCED-4587-8BD1-511D27CF9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89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46FA6226-1EFC-4C06-8400-1CDB3BD9F7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61938"/>
            <a:ext cx="7813550" cy="6096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顺序串定长存储 </a:t>
            </a:r>
            <a:r>
              <a:rPr lang="en-US" altLang="zh-CN" sz="3600" dirty="0"/>
              <a:t>VS </a:t>
            </a:r>
            <a:r>
              <a:rPr lang="zh-CN" altLang="en-US" sz="3600" dirty="0"/>
              <a:t>堆分配存储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227938BB-AEDF-400B-B098-04C4D262B3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5334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顺序串的定长顺序存储</a:t>
            </a:r>
          </a:p>
        </p:txBody>
      </p:sp>
      <p:sp>
        <p:nvSpPr>
          <p:cNvPr id="7172" name="Rectangle 18">
            <a:extLst>
              <a:ext uri="{FF2B5EF4-FFF2-40B4-BE49-F238E27FC236}">
                <a16:creationId xmlns:a16="http://schemas.microsoft.com/office/drawing/2014/main" xmlns="" id="{95360E25-AE23-434C-ABF5-1774235CB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439472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Aft>
                <a:spcPts val="600"/>
              </a:spcAft>
              <a:buSzPct val="75000"/>
            </a:pPr>
            <a:r>
              <a:rPr lang="zh-CN" altLang="en-US" sz="2400" b="1" dirty="0">
                <a:latin typeface="Times New Roman" panose="02020603050405020304" pitchFamily="18" charset="0"/>
              </a:rPr>
              <a:t>以上两个操作的原操作为字符序列的复制，时间复杂度基于复制的字符序列的长度。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SzPct val="75000"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如果出现串值序列的长度超过上界，约定用截尾法处理。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SzPct val="75000"/>
            </a:pPr>
            <a:r>
              <a:rPr lang="zh-CN" altLang="en-US" sz="2400" b="1" dirty="0">
                <a:latin typeface="Times New Roman" panose="02020603050405020304" pitchFamily="18" charset="0"/>
              </a:rPr>
              <a:t>这种情况不仅在联接串时可能出现，也可能出现于插入、置换等操作中。</a:t>
            </a:r>
          </a:p>
        </p:txBody>
      </p:sp>
      <p:sp>
        <p:nvSpPr>
          <p:cNvPr id="18438" name="动作按钮: 前进或下一项 719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ABCD6EB6-830D-4981-9B09-F610C1724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6454775"/>
            <a:ext cx="792162" cy="287338"/>
          </a:xfrm>
          <a:prstGeom prst="actionButtonForwardNex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9A24157-C50A-4958-969A-8C39BA43E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9</a:t>
            </a:fld>
            <a:endParaRPr lang="zh-CN" altLang="en-US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227938BB-AEDF-400B-B098-04C4D262B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72" y="3797895"/>
            <a:ext cx="845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顺序串的堆分配存储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xmlns="" id="{95360E25-AE23-434C-ABF5-1774235CB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72" y="4331295"/>
            <a:ext cx="8602216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Aft>
                <a:spcPts val="600"/>
              </a:spcAft>
              <a:buSzPct val="75000"/>
            </a:pPr>
            <a:r>
              <a:rPr lang="zh-CN" altLang="en-US" sz="2400" b="1" dirty="0">
                <a:latin typeface="Times New Roman" panose="02020603050405020304" pitchFamily="18" charset="0"/>
              </a:rPr>
              <a:t>动态分配存储空间，克服了定长顺序存储限定串长的缺点。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  <a:buSzPct val="75000"/>
            </a:pPr>
            <a:r>
              <a:rPr lang="zh-CN" altLang="en-US" sz="2400" b="1" dirty="0">
                <a:latin typeface="Times New Roman" panose="02020603050405020304" pitchFamily="18" charset="0"/>
              </a:rPr>
              <a:t>既有顺序存储的特点，处理方便，操作中对串长又没有任何限制，更显灵活。</a:t>
            </a:r>
          </a:p>
        </p:txBody>
      </p:sp>
    </p:spTree>
    <p:extLst>
      <p:ext uri="{BB962C8B-B14F-4D97-AF65-F5344CB8AC3E}">
        <p14:creationId xmlns:p14="http://schemas.microsoft.com/office/powerpoint/2010/main" val="31238751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172" grpId="0"/>
      <p:bldP spid="29" grpId="0"/>
      <p:bldP spid="3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83B19D74-F965-47FD-864C-BB4DD1575D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例题</a:t>
            </a:r>
          </a:p>
        </p:txBody>
      </p:sp>
      <p:sp>
        <p:nvSpPr>
          <p:cNvPr id="94211" name="Rectangle 4">
            <a:extLst>
              <a:ext uri="{FF2B5EF4-FFF2-40B4-BE49-F238E27FC236}">
                <a16:creationId xmlns:a16="http://schemas.microsoft.com/office/drawing/2014/main" xmlns="" id="{66509AB7-A7C1-49A4-B55F-B53ED1C62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81075"/>
            <a:ext cx="8890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4.1</a:t>
            </a:r>
            <a:r>
              <a:rPr lang="en-US" altLang="zh-CN" b="0">
                <a:latin typeface="Times New Roman" panose="02020603050405020304" pitchFamily="18" charset="0"/>
              </a:rPr>
              <a:t>2</a:t>
            </a:r>
            <a:r>
              <a:rPr lang="zh-CN" altLang="en-US" b="0">
                <a:latin typeface="Times New Roman" panose="02020603050405020304" pitchFamily="18" charset="0"/>
              </a:rPr>
              <a:t>（用StringType数据类型）：编写一个实现串的置换操作</a:t>
            </a:r>
            <a:r>
              <a:rPr lang="en-US" altLang="zh-CN" b="0">
                <a:latin typeface="Times New Roman" panose="02020603050405020304" pitchFamily="18" charset="0"/>
              </a:rPr>
              <a:t>Replace(&amp;S,T,V)</a:t>
            </a:r>
            <a:r>
              <a:rPr lang="zh-CN" altLang="en-US" b="0">
                <a:latin typeface="Times New Roman" panose="02020603050405020304" pitchFamily="18" charset="0"/>
              </a:rPr>
              <a:t>的算法。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xmlns="" id="{E6E40F65-D6DB-432F-939F-2DA577893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294188"/>
            <a:ext cx="844391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5000"/>
              </a:spcBef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替换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中所有的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SzPct val="95000"/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替换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中首次出现的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xmlns="" id="{316206C3-B68B-4171-8B7C-A17117259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55788"/>
            <a:ext cx="865505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StringType是串的一个抽象数据类型，包含以下基本操作</a:t>
            </a:r>
          </a:p>
          <a:p>
            <a:pPr lvl="1" eaLnBrk="1" hangingPunct="1"/>
            <a:r>
              <a:rPr lang="zh-CN" altLang="en-US" sz="2000"/>
              <a:t>赋值：void StrAssign(StringType &amp;t, StringType s)</a:t>
            </a:r>
          </a:p>
          <a:p>
            <a:pPr lvl="1" eaLnBrk="1" hangingPunct="1"/>
            <a:r>
              <a:rPr lang="zh-CN" altLang="en-US" sz="2000"/>
              <a:t>串比较：int StrCompare(StringType s, StringType t)</a:t>
            </a:r>
          </a:p>
          <a:p>
            <a:pPr lvl="1" eaLnBrk="1" hangingPunct="1"/>
            <a:r>
              <a:rPr lang="zh-CN" altLang="en-US" sz="2000"/>
              <a:t>求长度：int Str</a:t>
            </a:r>
            <a:r>
              <a:rPr lang="en-US" altLang="zh-CN" sz="2000"/>
              <a:t>L</a:t>
            </a:r>
            <a:r>
              <a:rPr lang="zh-CN" altLang="en-US" sz="2000"/>
              <a:t>ength(StringType s)</a:t>
            </a:r>
          </a:p>
          <a:p>
            <a:pPr lvl="1" eaLnBrk="1" hangingPunct="1"/>
            <a:r>
              <a:rPr lang="zh-CN" altLang="en-US" sz="2000"/>
              <a:t>连接：StringType Concat(StringType s,StringType t)</a:t>
            </a:r>
          </a:p>
          <a:p>
            <a:pPr lvl="1" eaLnBrk="1" hangingPunct="1"/>
            <a:r>
              <a:rPr lang="zh-CN" altLang="en-US" sz="2000"/>
              <a:t>求子串：StringType SubString(StringType s,int start,int len)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CA14EF2-601D-4A43-96FD-E1AB836CD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72EAACC1-300B-4130-85BD-8EC60C053F3B}" type="slidenum">
              <a:rPr lang="zh-CN" altLang="en-US" smtClean="0"/>
              <a:pPr lvl="1">
                <a:defRPr/>
              </a:pPr>
              <a:t>90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2_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chemeClr val="accent2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r" eaLnBrk="1" hangingPunct="1">
          <a:spcBef>
            <a:spcPct val="0"/>
          </a:spcBef>
          <a:buSzTx/>
          <a:buFont typeface="Arial" panose="020B0604020202020204" pitchFamily="34" charset="0"/>
          <a:buNone/>
          <a:defRPr sz="1800" b="0"/>
        </a:defPPr>
      </a:lstStyle>
    </a:spDef>
  </a:objectDefaults>
  <a:extraClrSchemeLst>
    <a:extraClrScheme>
      <a:clrScheme name="2_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D:\Data Structures\myds\module.pot</Template>
  <TotalTime>1507</TotalTime>
  <Pages>0</Pages>
  <Words>8789</Words>
  <Characters>0</Characters>
  <Application>Microsoft Office PowerPoint</Application>
  <DocSecurity>0</DocSecurity>
  <PresentationFormat>全屏显示(4:3)</PresentationFormat>
  <Lines>0</Lines>
  <Paragraphs>2314</Paragraphs>
  <Slides>90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1" baseType="lpstr">
      <vt:lpstr>2_module</vt:lpstr>
      <vt:lpstr>第四章 串</vt:lpstr>
      <vt:lpstr>4.1 串的定义及基本运算</vt:lpstr>
      <vt:lpstr>4.1 串的定义及基本运算</vt:lpstr>
      <vt:lpstr>4.1 串的定义及基本运算</vt:lpstr>
      <vt:lpstr>4.2 串的表示和实现</vt:lpstr>
      <vt:lpstr>4.2 串的表示和实现</vt:lpstr>
      <vt:lpstr>4.2 串的表示和实现</vt:lpstr>
      <vt:lpstr>4.2 串的表示和实现</vt:lpstr>
      <vt:lpstr>顺序串定长存储 VS 堆分配存储</vt:lpstr>
      <vt:lpstr>4.2 串的表示和实现</vt:lpstr>
      <vt:lpstr>4.2 串的表示和实现</vt:lpstr>
      <vt:lpstr>4.2 串的表示和实现</vt:lpstr>
      <vt:lpstr>4.2 串的表示和实现</vt:lpstr>
      <vt:lpstr>4.2 串的表示和实现</vt:lpstr>
      <vt:lpstr>4.2 串的表示和实现</vt:lpstr>
      <vt:lpstr>4.2 串的表示和实现</vt:lpstr>
      <vt:lpstr>4.2 串的表示和实现</vt:lpstr>
      <vt:lpstr>第四章 串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回顾</vt:lpstr>
      <vt:lpstr>回顾</vt:lpstr>
      <vt:lpstr>4.3 串的模式匹配</vt:lpstr>
      <vt:lpstr>4.3 串的模式匹配</vt:lpstr>
      <vt:lpstr>KMP模式匹配方法</vt:lpstr>
      <vt:lpstr>KMP模式匹配方法</vt:lpstr>
      <vt:lpstr>KMP模式匹配方法</vt:lpstr>
      <vt:lpstr>KMP模式匹配方法</vt:lpstr>
      <vt:lpstr>KMP模式匹配方法</vt:lpstr>
      <vt:lpstr>KMP模式匹配方法</vt:lpstr>
      <vt:lpstr>KMP模式匹配方法</vt:lpstr>
      <vt:lpstr>KMP模式匹配方法</vt:lpstr>
      <vt:lpstr>KMP模式匹配方法</vt:lpstr>
      <vt:lpstr>KMP模式匹配方法</vt:lpstr>
      <vt:lpstr>KMP模式匹配方法</vt:lpstr>
      <vt:lpstr>KMP模式匹配方法</vt:lpstr>
      <vt:lpstr>KMP模式匹配方法</vt:lpstr>
      <vt:lpstr>KMP模式匹配方法</vt:lpstr>
      <vt:lpstr>另一个例子：KMP模式匹配</vt:lpstr>
      <vt:lpstr>4.3 串的模式匹配</vt:lpstr>
      <vt:lpstr>KMP模式匹配方法</vt:lpstr>
      <vt:lpstr>KMP模式匹配方法</vt:lpstr>
      <vt:lpstr>KMP模式匹配方法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4.3 串的模式匹配</vt:lpstr>
      <vt:lpstr>本章小结</vt:lpstr>
      <vt:lpstr>本章小结</vt:lpstr>
      <vt:lpstr>本章小结</vt:lpstr>
      <vt:lpstr>例题</vt:lpstr>
      <vt:lpstr>例题</vt:lpstr>
      <vt:lpstr>例题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周鹏</dc:creator>
  <cp:keywords/>
  <dc:description/>
  <cp:lastModifiedBy>lenovo</cp:lastModifiedBy>
  <cp:revision>265</cp:revision>
  <dcterms:created xsi:type="dcterms:W3CDTF">2013-03-31T08:35:12Z</dcterms:created>
  <dcterms:modified xsi:type="dcterms:W3CDTF">2019-09-24T01:17:16Z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