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图片包含 人员, 笔记本电脑, 餐桌, 就坐&#10;&#10;描述已自动生成"/>
          <p:cNvPicPr>
            <a:picLocks noChangeAspect="1"/>
          </p:cNvPicPr>
          <p:nvPr userDrawn="1"/>
        </p:nvPicPr>
        <p:blipFill rotWithShape="1">
          <a:blip r:embed="rId2" cstate="screen">
            <a:alphaModFix amt="10000"/>
          </a:blip>
          <a:srcRect/>
          <a:stretch>
            <a:fillRect/>
          </a:stretch>
        </p:blipFill>
        <p:spPr>
          <a:xfrm>
            <a:off x="0" y="-1"/>
            <a:ext cx="12192000" cy="6858001"/>
          </a:xfrm>
          <a:prstGeom prst="rect">
            <a:avLst/>
          </a:prstGeom>
        </p:spPr>
      </p:pic>
      <p:sp>
        <p:nvSpPr>
          <p:cNvPr id="7" name="矩形 6"/>
          <p:cNvSpPr/>
          <p:nvPr userDrawn="1"/>
        </p:nvSpPr>
        <p:spPr>
          <a:xfrm>
            <a:off x="0" y="-1"/>
            <a:ext cx="12192000" cy="6858000"/>
          </a:xfrm>
          <a:prstGeom prst="rect">
            <a:avLst/>
          </a:prstGeom>
          <a:gradFill>
            <a:gsLst>
              <a:gs pos="20000">
                <a:schemeClr val="bg1">
                  <a:alpha val="75000"/>
                </a:schemeClr>
              </a:gs>
              <a:gs pos="100000">
                <a:schemeClr val="bg1">
                  <a:alpha val="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0" y="918410"/>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23"/>
          <p:cNvSpPr/>
          <p:nvPr/>
        </p:nvSpPr>
        <p:spPr>
          <a:xfrm rot="10800000">
            <a:off x="0" y="1712022"/>
            <a:ext cx="12192000" cy="4992507"/>
          </a:xfrm>
          <a:custGeom>
            <a:avLst/>
            <a:gdLst>
              <a:gd name="connsiteX0" fmla="*/ 0 w 12192000"/>
              <a:gd name="connsiteY0" fmla="*/ 0 h 4992507"/>
              <a:gd name="connsiteX1" fmla="*/ 78176 w 12192000"/>
              <a:gd name="connsiteY1" fmla="*/ 42383 h 4992507"/>
              <a:gd name="connsiteX2" fmla="*/ 6096000 w 12192000"/>
              <a:gd name="connsiteY2" fmla="*/ 1289864 h 4992507"/>
              <a:gd name="connsiteX3" fmla="*/ 12113824 w 12192000"/>
              <a:gd name="connsiteY3" fmla="*/ 42383 h 4992507"/>
              <a:gd name="connsiteX4" fmla="*/ 12192000 w 12192000"/>
              <a:gd name="connsiteY4" fmla="*/ 0 h 4992507"/>
              <a:gd name="connsiteX5" fmla="*/ 12192000 w 12192000"/>
              <a:gd name="connsiteY5" fmla="*/ 3703675 h 4992507"/>
              <a:gd name="connsiteX6" fmla="*/ 11974476 w 12192000"/>
              <a:gd name="connsiteY6" fmla="*/ 3814092 h 4992507"/>
              <a:gd name="connsiteX7" fmla="*/ 6096000 w 12192000"/>
              <a:gd name="connsiteY7" fmla="*/ 4992507 h 4992507"/>
              <a:gd name="connsiteX8" fmla="*/ 217524 w 12192000"/>
              <a:gd name="connsiteY8" fmla="*/ 3814092 h 4992507"/>
              <a:gd name="connsiteX9" fmla="*/ 0 w 12192000"/>
              <a:gd name="connsiteY9" fmla="*/ 3703675 h 4992507"/>
              <a:gd name="connsiteX10" fmla="*/ 0 w 12192000"/>
              <a:gd name="connsiteY10" fmla="*/ 0 h 499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992507">
                <a:moveTo>
                  <a:pt x="0" y="0"/>
                </a:moveTo>
                <a:lnTo>
                  <a:pt x="78176" y="42383"/>
                </a:lnTo>
                <a:cubicBezTo>
                  <a:pt x="1592273" y="810949"/>
                  <a:pt x="3728573" y="1289864"/>
                  <a:pt x="6096000" y="1289864"/>
                </a:cubicBezTo>
                <a:cubicBezTo>
                  <a:pt x="8463428" y="1289864"/>
                  <a:pt x="10599727" y="810949"/>
                  <a:pt x="12113824" y="42383"/>
                </a:cubicBezTo>
                <a:lnTo>
                  <a:pt x="12192000" y="0"/>
                </a:lnTo>
                <a:lnTo>
                  <a:pt x="12192000" y="3703675"/>
                </a:lnTo>
                <a:lnTo>
                  <a:pt x="11974476" y="3814092"/>
                </a:lnTo>
                <a:cubicBezTo>
                  <a:pt x="10470042" y="4542177"/>
                  <a:pt x="8391688" y="4992507"/>
                  <a:pt x="6096000" y="4992507"/>
                </a:cubicBezTo>
                <a:cubicBezTo>
                  <a:pt x="3800313" y="4992507"/>
                  <a:pt x="1721958" y="4542177"/>
                  <a:pt x="217524" y="3814092"/>
                </a:cubicBezTo>
                <a:lnTo>
                  <a:pt x="0" y="3703675"/>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311080" y="2713536"/>
            <a:ext cx="7569835" cy="1753235"/>
          </a:xfrm>
          <a:prstGeom prst="rect">
            <a:avLst/>
          </a:prstGeom>
          <a:noFill/>
        </p:spPr>
        <p:txBody>
          <a:bodyPr wrap="square" rtlCol="0">
            <a:spAutoFit/>
          </a:bodyPr>
          <a:lstStyle/>
          <a:p>
            <a:pPr algn="ctr"/>
            <a:r>
              <a:rPr 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ShardingJDBC+Seata</a:t>
            </a:r>
            <a:r>
              <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rPr>
              <a:t>分布式事务解决方案</a:t>
            </a:r>
            <a:endParaRPr lang="zh-CN" altLang="en-US" sz="5400" b="1" dirty="0" smtClean="0">
              <a:solidFill>
                <a:schemeClr val="bg1"/>
              </a:solidFill>
              <a:latin typeface="思源宋体 CN Heavy" panose="02020900000000000000" pitchFamily="18" charset="-122"/>
              <a:ea typeface="思源宋体 CN Heavy" panose="02020900000000000000" pitchFamily="18" charset="-122"/>
              <a:cs typeface="+mn-ea"/>
              <a:sym typeface="+mn-lt"/>
            </a:endParaRPr>
          </a:p>
        </p:txBody>
      </p:sp>
      <p:sp>
        <p:nvSpPr>
          <p:cNvPr id="2" name="矩形 1"/>
          <p:cNvSpPr/>
          <p:nvPr/>
        </p:nvSpPr>
        <p:spPr>
          <a:xfrm>
            <a:off x="7879080" y="5081796"/>
            <a:ext cx="1783080" cy="368300"/>
          </a:xfrm>
          <a:prstGeom prst="rect">
            <a:avLst/>
          </a:prstGeom>
        </p:spPr>
        <p:txBody>
          <a:bodyPr wrap="none">
            <a:spAutoFit/>
          </a:bodyPr>
          <a:p>
            <a:pPr algn="ctr"/>
            <a:r>
              <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rPr>
              <a:t>分享人：徐泽伟</a:t>
            </a:r>
            <a:endParaRPr lang="zh-CN" altLang="en-US" dirty="0">
              <a:solidFill>
                <a:schemeClr val="bg1"/>
              </a:solidFill>
              <a:latin typeface="Microsoft JhengHei UI" panose="020B0604030504040204" pitchFamily="34" charset="-120"/>
              <a:ea typeface="Microsoft JhengHei UI" panose="020B0604030504040204" pitchFamily="34" charset="-12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2553970" cy="521970"/>
          </a:xfrm>
          <a:prstGeom prst="rect">
            <a:avLst/>
          </a:prstGeom>
          <a:noFill/>
        </p:spPr>
        <p:txBody>
          <a:bodyPr wrap="none" rtlCol="0">
            <a:spAutoFit/>
          </a:bodyPr>
          <a:lstStyle/>
          <a:p>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seata</a:t>
            </a:r>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柔性事务</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 name="文本框 2"/>
          <p:cNvSpPr txBox="1"/>
          <p:nvPr/>
        </p:nvSpPr>
        <p:spPr>
          <a:xfrm>
            <a:off x="603250" y="1037411"/>
            <a:ext cx="640080" cy="368300"/>
          </a:xfrm>
          <a:prstGeom prst="rect">
            <a:avLst/>
          </a:prstGeom>
          <a:noFill/>
        </p:spPr>
        <p:txBody>
          <a:bodyPr wrap="none" rtlCol="0">
            <a:spAutoFit/>
          </a:bodyPr>
          <a:lstStyle/>
          <a:p>
            <a:r>
              <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提供</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10406" y="1692709"/>
            <a:ext cx="7178988" cy="3784600"/>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Seata是阿里集团和蚂蚁金服联合打造的分布式事务框架。 其 AT 事务的目标是在微服务架构下，提供增量的事务 ACID 语意，让开发者像使用本地事务一样，使用分布式事务，核心理念同 Apache ShardingSphere 一脉相承。</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ct val="150000"/>
              </a:lnSpc>
            </a:pPr>
            <a:r>
              <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rPr>
              <a:t>Seata AT 事务模型包含TM (事务管理器)，RM (资源管理器) 和 TC (事务协调器)。 TC 是一个独立部署的服务，TM 和 RM 以 jar 包的方式同业务应用一同部署，它们同 TC 建立长连接，在整个事务生命周期内，保持远程通信。 TM 是全局事务的发起方，负责全局事务的开启，提交和回滚。 RM 是全局事务的参与者，负责分支事务的执行结果上报，并且通过 TC 的协调进行分支事务的提交和回滚。</a:t>
            </a:r>
            <a:endParaRPr lang="zh-CN" altLang="en-US" sz="16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357" y="2274720"/>
            <a:ext cx="3800967" cy="2665046"/>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cs"/>
              </a:rPr>
              <a:t>Seata管理的分布式事务的典型生命周期</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178" y="1988840"/>
            <a:ext cx="10585176" cy="3082147"/>
            <a:chOff x="767408" y="1988840"/>
            <a:chExt cx="10585176" cy="3082147"/>
          </a:xfrm>
        </p:grpSpPr>
        <p:cxnSp>
          <p:nvCxnSpPr>
            <p:cNvPr id="6" name="直接箭头连接符 5"/>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p:cNvGrpSpPr/>
            <p:nvPr/>
          </p:nvGrpSpPr>
          <p:grpSpPr>
            <a:xfrm>
              <a:off x="1139724" y="1988840"/>
              <a:ext cx="1518741" cy="1509753"/>
              <a:chOff x="2452226" y="1883471"/>
              <a:chExt cx="1518741" cy="1509753"/>
            </a:xfrm>
          </p:grpSpPr>
          <p:sp>
            <p:nvSpPr>
              <p:cNvPr id="25"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8"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begin</a:t>
              </a:r>
              <a:endParaRPr lang="en-US" altLang="zh-CN" sz="1865" b="1" dirty="0">
                <a:solidFill>
                  <a:schemeClr val="bg1"/>
                </a:solidFill>
              </a:endParaRPr>
            </a:p>
          </p:txBody>
        </p:sp>
        <p:sp>
          <p:nvSpPr>
            <p:cNvPr id="9" name="išḻîḓè"/>
            <p:cNvSpPr/>
            <p:nvPr/>
          </p:nvSpPr>
          <p:spPr bwMode="auto">
            <a:xfrm>
              <a:off x="801139"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lnSpcReduction="20000"/>
            </a:bodyPr>
            <a:lstStyle/>
            <a:p>
              <a:pPr algn="ctr">
                <a:lnSpc>
                  <a:spcPct val="120000"/>
                </a:lnSpc>
              </a:pPr>
              <a:r>
                <a:rPr lang="en-US" altLang="zh-CN" sz="1100" dirty="0"/>
                <a:t>TM 要求 TC 开始一个全新的全局事务。TC 生成一个代表该全局事务的 XID。</a:t>
              </a:r>
              <a:endParaRPr lang="en-US" altLang="zh-CN" sz="1100" dirty="0"/>
            </a:p>
          </p:txBody>
        </p:sp>
        <p:grpSp>
          <p:nvGrpSpPr>
            <p:cNvPr id="10" name="î$ḷiḑé"/>
            <p:cNvGrpSpPr/>
            <p:nvPr/>
          </p:nvGrpSpPr>
          <p:grpSpPr>
            <a:xfrm>
              <a:off x="3512865" y="1988840"/>
              <a:ext cx="1518741" cy="1509753"/>
              <a:chOff x="2063606" y="1883471"/>
              <a:chExt cx="1518741" cy="1509753"/>
            </a:xfrm>
          </p:grpSpPr>
          <p:sp>
            <p:nvSpPr>
              <p:cNvPr id="23" name="ïŝliḓè"/>
              <p:cNvSpPr/>
              <p:nvPr/>
            </p:nvSpPr>
            <p:spPr>
              <a:xfrm rot="8100000">
                <a:off x="206360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ïŝ1íďe"/>
              <p:cNvSpPr/>
              <p:nvPr/>
            </p:nvSpPr>
            <p:spPr>
              <a:xfrm>
                <a:off x="2194889"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XID</a:t>
                </a:r>
                <a:endParaRPr lang="zh-CN" altLang="en-US" b="1" dirty="0"/>
              </a:p>
            </p:txBody>
          </p:sp>
        </p:grpSp>
        <p:sp>
          <p:nvSpPr>
            <p:cNvPr id="11" name="ïṩḻïďê"/>
            <p:cNvSpPr/>
            <p:nvPr/>
          </p:nvSpPr>
          <p:spPr>
            <a:xfrm>
              <a:off x="349919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zh-CN" altLang="en-US" sz="1865" b="1" dirty="0">
                  <a:solidFill>
                    <a:schemeClr val="bg1"/>
                  </a:solidFill>
                </a:rPr>
                <a:t>全局线程</a:t>
              </a:r>
              <a:r>
                <a:rPr lang="en-US" altLang="zh-CN" sz="1865" b="1" dirty="0">
                  <a:solidFill>
                    <a:schemeClr val="bg1"/>
                  </a:solidFill>
                </a:rPr>
                <a:t>Id</a:t>
              </a:r>
              <a:endParaRPr lang="en-US" altLang="zh-CN" sz="1865" b="1" dirty="0">
                <a:solidFill>
                  <a:schemeClr val="bg1"/>
                </a:solidFill>
              </a:endParaRPr>
            </a:p>
          </p:txBody>
        </p:sp>
        <p:sp>
          <p:nvSpPr>
            <p:cNvPr id="12" name="íşḷíḓê"/>
            <p:cNvSpPr/>
            <p:nvPr/>
          </p:nvSpPr>
          <p:spPr bwMode="auto">
            <a:xfrm>
              <a:off x="3174280"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XID 贯穿于微服务的整个调用链。</a:t>
              </a:r>
              <a:endParaRPr lang="en-US" altLang="zh-CN" sz="1100" dirty="0"/>
            </a:p>
          </p:txBody>
        </p:sp>
        <p:grpSp>
          <p:nvGrpSpPr>
            <p:cNvPr id="13" name="íŝ1ïḑè"/>
            <p:cNvGrpSpPr/>
            <p:nvPr/>
          </p:nvGrpSpPr>
          <p:grpSpPr>
            <a:xfrm>
              <a:off x="6008561" y="1988840"/>
              <a:ext cx="1518741" cy="1509753"/>
              <a:chOff x="1797541" y="1883471"/>
              <a:chExt cx="1518741" cy="1509753"/>
            </a:xfrm>
          </p:grpSpPr>
          <p:sp>
            <p:nvSpPr>
              <p:cNvPr id="21" name="íṩľïdè"/>
              <p:cNvSpPr/>
              <p:nvPr/>
            </p:nvSpPr>
            <p:spPr>
              <a:xfrm rot="8100000">
                <a:off x="1797541"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śļiďé"/>
              <p:cNvSpPr/>
              <p:nvPr/>
            </p:nvSpPr>
            <p:spPr>
              <a:xfrm>
                <a:off x="1946216"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RM</a:t>
                </a:r>
                <a:endParaRPr lang="zh-CN" altLang="en-US" b="1" dirty="0"/>
              </a:p>
            </p:txBody>
          </p:sp>
        </p:grpSp>
        <p:sp>
          <p:nvSpPr>
            <p:cNvPr id="14" name="ï$ľide"/>
            <p:cNvSpPr/>
            <p:nvPr/>
          </p:nvSpPr>
          <p:spPr>
            <a:xfrm>
              <a:off x="600949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register</a:t>
              </a:r>
              <a:endParaRPr lang="en-US" altLang="zh-CN" sz="1865" b="1" dirty="0">
                <a:solidFill>
                  <a:schemeClr val="bg1"/>
                </a:solidFill>
              </a:endParaRPr>
            </a:p>
          </p:txBody>
        </p:sp>
        <p:sp>
          <p:nvSpPr>
            <p:cNvPr id="15" name="îśľiḓè"/>
            <p:cNvSpPr/>
            <p:nvPr/>
          </p:nvSpPr>
          <p:spPr bwMode="auto">
            <a:xfrm>
              <a:off x="568458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90000"/>
            </a:bodyPr>
            <a:lstStyle/>
            <a:p>
              <a:pPr algn="ctr">
                <a:lnSpc>
                  <a:spcPct val="120000"/>
                </a:lnSpc>
              </a:pPr>
              <a:r>
                <a:rPr lang="en-US" altLang="zh-CN" sz="1100" dirty="0"/>
                <a:t>作为该 XID 对应到的 TC 下的全局事务的一部分，RM 注册本地事务。</a:t>
              </a:r>
              <a:endParaRPr lang="en-US" altLang="zh-CN" sz="1100" dirty="0"/>
            </a:p>
          </p:txBody>
        </p:sp>
        <p:grpSp>
          <p:nvGrpSpPr>
            <p:cNvPr id="16" name="ïṣļiḋè"/>
            <p:cNvGrpSpPr/>
            <p:nvPr/>
          </p:nvGrpSpPr>
          <p:grpSpPr>
            <a:xfrm>
              <a:off x="8476316" y="1988840"/>
              <a:ext cx="1518741" cy="1509753"/>
              <a:chOff x="1503536" y="1883471"/>
              <a:chExt cx="1518741" cy="1509753"/>
            </a:xfrm>
          </p:grpSpPr>
          <p:sp>
            <p:nvSpPr>
              <p:cNvPr id="19" name="íṡḻïḋé"/>
              <p:cNvSpPr/>
              <p:nvPr/>
            </p:nvSpPr>
            <p:spPr>
              <a:xfrm rot="8100000">
                <a:off x="150353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íṣḻiḓè"/>
              <p:cNvSpPr/>
              <p:nvPr/>
            </p:nvSpPr>
            <p:spPr>
              <a:xfrm>
                <a:off x="166059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TM</a:t>
                </a:r>
                <a:endParaRPr lang="zh-CN" altLang="en-US" b="1" dirty="0"/>
              </a:p>
            </p:txBody>
          </p:sp>
        </p:grpSp>
        <p:sp>
          <p:nvSpPr>
            <p:cNvPr id="17" name="išļïḓé"/>
            <p:cNvSpPr/>
            <p:nvPr/>
          </p:nvSpPr>
          <p:spPr>
            <a:xfrm>
              <a:off x="847407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lstStyle/>
            <a:p>
              <a:pPr algn="ctr"/>
              <a:r>
                <a:rPr lang="en-US" altLang="zh-CN" sz="1865" b="1" dirty="0">
                  <a:solidFill>
                    <a:schemeClr val="bg1"/>
                  </a:solidFill>
                </a:rPr>
                <a:t>commit/rollback</a:t>
              </a:r>
              <a:endParaRPr lang="en-US" altLang="zh-CN" sz="1865" b="1" dirty="0">
                <a:solidFill>
                  <a:schemeClr val="bg1"/>
                </a:solidFill>
              </a:endParaRPr>
            </a:p>
          </p:txBody>
        </p:sp>
        <p:sp>
          <p:nvSpPr>
            <p:cNvPr id="18" name="íŝļiďé"/>
            <p:cNvSpPr/>
            <p:nvPr/>
          </p:nvSpPr>
          <p:spPr bwMode="auto">
            <a:xfrm>
              <a:off x="813773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TM 要求 TC 提交或回滚 XID 对应的全局事务。</a:t>
              </a:r>
              <a:endParaRPr lang="en-US" altLang="zh-CN" sz="1100" dirty="0"/>
            </a:p>
          </p:txBody>
        </p:sp>
      </p:grpSp>
      <p:sp>
        <p:nvSpPr>
          <p:cNvPr id="28" name="íṡḻïḋé"/>
          <p:cNvSpPr/>
          <p:nvPr/>
        </p:nvSpPr>
        <p:spPr>
          <a:xfrm rot="8100000">
            <a:off x="10255586" y="1989475"/>
            <a:ext cx="1518741" cy="1509753"/>
          </a:xfrm>
          <a:prstGeom prst="teardrop">
            <a:avLst/>
          </a:prstGeom>
          <a:solidFill>
            <a:schemeClr val="bg1"/>
          </a:solidFill>
          <a:ln w="254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29" name="íṣḻiḓè"/>
          <p:cNvSpPr/>
          <p:nvPr/>
        </p:nvSpPr>
        <p:spPr>
          <a:xfrm>
            <a:off x="10412648" y="2130531"/>
            <a:ext cx="1233979" cy="12266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p>
            <a:pPr algn="ctr"/>
            <a:r>
              <a:rPr lang="en-US" altLang="zh-CN" b="1" dirty="0"/>
              <a:t>TC</a:t>
            </a:r>
            <a:endParaRPr lang="zh-CN" altLang="en-US" b="1" dirty="0"/>
          </a:p>
        </p:txBody>
      </p:sp>
      <p:sp>
        <p:nvSpPr>
          <p:cNvPr id="30" name="išļïḓé"/>
          <p:cNvSpPr/>
          <p:nvPr/>
        </p:nvSpPr>
        <p:spPr>
          <a:xfrm>
            <a:off x="10241914" y="3948258"/>
            <a:ext cx="1546085" cy="432793"/>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75000" lnSpcReduction="20000"/>
          </a:bodyPr>
          <a:p>
            <a:pPr algn="ctr"/>
            <a:r>
              <a:rPr lang="en-US" altLang="zh-CN" sz="1865" b="1" dirty="0">
                <a:solidFill>
                  <a:schemeClr val="bg1"/>
                </a:solidFill>
              </a:rPr>
              <a:t>complete</a:t>
            </a:r>
            <a:endParaRPr lang="en-US" altLang="zh-CN" sz="1865" b="1" dirty="0">
              <a:solidFill>
                <a:schemeClr val="bg1"/>
              </a:solidFill>
            </a:endParaRPr>
          </a:p>
        </p:txBody>
      </p:sp>
      <p:sp>
        <p:nvSpPr>
          <p:cNvPr id="31" name="íŝļiďé"/>
          <p:cNvSpPr/>
          <p:nvPr/>
        </p:nvSpPr>
        <p:spPr bwMode="auto">
          <a:xfrm>
            <a:off x="9917001" y="451422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p>
            <a:pPr algn="ctr">
              <a:lnSpc>
                <a:spcPct val="120000"/>
              </a:lnSpc>
            </a:pPr>
            <a:r>
              <a:rPr lang="en-US" altLang="zh-CN" sz="1100" dirty="0"/>
              <a:t>TC 驱动 XID 对应的全局事务下的所有分支事务完成提交或回滚。</a:t>
            </a:r>
            <a:endParaRPr lang="en-US" altLang="zh-C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0" y="4616979"/>
            <a:ext cx="12192000" cy="2233711"/>
          </a:xfrm>
          <a:custGeom>
            <a:avLst/>
            <a:gdLst>
              <a:gd name="connsiteX0" fmla="*/ 0 w 12192000"/>
              <a:gd name="connsiteY0" fmla="*/ 0 h 2233711"/>
              <a:gd name="connsiteX1" fmla="*/ 217524 w 12192000"/>
              <a:gd name="connsiteY1" fmla="*/ 110417 h 2233711"/>
              <a:gd name="connsiteX2" fmla="*/ 6096000 w 12192000"/>
              <a:gd name="connsiteY2" fmla="*/ 1288832 h 2233711"/>
              <a:gd name="connsiteX3" fmla="*/ 11974476 w 12192000"/>
              <a:gd name="connsiteY3" fmla="*/ 110417 h 2233711"/>
              <a:gd name="connsiteX4" fmla="*/ 12192000 w 12192000"/>
              <a:gd name="connsiteY4" fmla="*/ 0 h 2233711"/>
              <a:gd name="connsiteX5" fmla="*/ 12192000 w 12192000"/>
              <a:gd name="connsiteY5" fmla="*/ 2233711 h 2233711"/>
              <a:gd name="connsiteX6" fmla="*/ 0 w 12192000"/>
              <a:gd name="connsiteY6" fmla="*/ 2233711 h 2233711"/>
              <a:gd name="connsiteX7" fmla="*/ 0 w 12192000"/>
              <a:gd name="connsiteY7" fmla="*/ 0 h 223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33711">
                <a:moveTo>
                  <a:pt x="0" y="0"/>
                </a:moveTo>
                <a:lnTo>
                  <a:pt x="217524" y="110417"/>
                </a:lnTo>
                <a:cubicBezTo>
                  <a:pt x="1721958" y="838502"/>
                  <a:pt x="3800313" y="1288832"/>
                  <a:pt x="6096000" y="1288832"/>
                </a:cubicBezTo>
                <a:cubicBezTo>
                  <a:pt x="8391688" y="1288832"/>
                  <a:pt x="10470042" y="838502"/>
                  <a:pt x="11974476" y="110417"/>
                </a:cubicBezTo>
                <a:lnTo>
                  <a:pt x="12192000" y="0"/>
                </a:lnTo>
                <a:lnTo>
                  <a:pt x="12192000" y="2233711"/>
                </a:lnTo>
                <a:lnTo>
                  <a:pt x="0" y="2233711"/>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_14"/>
          <p:cNvSpPr txBox="1">
            <a:spLocks noChangeArrowheads="1"/>
          </p:cNvSpPr>
          <p:nvPr/>
        </p:nvSpPr>
        <p:spPr bwMode="auto">
          <a:xfrm>
            <a:off x="4176213" y="73096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01</a:t>
            </a:r>
            <a:endParaRPr lang="en-US" altLang="zh-CN" sz="2800" spc="300" dirty="0">
              <a:solidFill>
                <a:schemeClr val="tx1">
                  <a:lumMod val="50000"/>
                  <a:lumOff val="50000"/>
                </a:schemeClr>
              </a:solidFill>
              <a:latin typeface="+mn-lt"/>
              <a:ea typeface="+mn-ea"/>
              <a:cs typeface="+mn-ea"/>
              <a:sym typeface="+mn-lt"/>
            </a:endParaRPr>
          </a:p>
        </p:txBody>
      </p:sp>
      <p:sp>
        <p:nvSpPr>
          <p:cNvPr id="27" name="矩形 26"/>
          <p:cNvSpPr/>
          <p:nvPr/>
        </p:nvSpPr>
        <p:spPr bwMode="auto">
          <a:xfrm>
            <a:off x="5103898" y="832985"/>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ShardingSphere</a:t>
            </a:r>
            <a:endParaRPr lang="en-US" altLang="zh-CN" sz="2400" dirty="0">
              <a:solidFill>
                <a:schemeClr val="tx1">
                  <a:lumMod val="50000"/>
                  <a:lumOff val="50000"/>
                </a:schemeClr>
              </a:solidFill>
              <a:cs typeface="+mn-ea"/>
              <a:sym typeface="+mn-lt"/>
            </a:endParaRPr>
          </a:p>
        </p:txBody>
      </p:sp>
      <p:sp>
        <p:nvSpPr>
          <p:cNvPr id="16" name="矩形 15"/>
          <p:cNvSpPr/>
          <p:nvPr/>
        </p:nvSpPr>
        <p:spPr>
          <a:xfrm rot="16200000" flipH="1">
            <a:off x="6129220" y="-298645"/>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4" name="_14"/>
          <p:cNvSpPr txBox="1">
            <a:spLocks noChangeArrowheads="1"/>
          </p:cNvSpPr>
          <p:nvPr/>
        </p:nvSpPr>
        <p:spPr bwMode="auto">
          <a:xfrm>
            <a:off x="4176213" y="1649944"/>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02</a:t>
            </a:r>
            <a:endParaRPr lang="en-US" altLang="zh-CN" sz="2800" spc="300" dirty="0">
              <a:solidFill>
                <a:schemeClr val="tx1">
                  <a:lumMod val="50000"/>
                  <a:lumOff val="50000"/>
                </a:schemeClr>
              </a:solidFill>
              <a:latin typeface="+mn-lt"/>
              <a:ea typeface="+mn-ea"/>
              <a:cs typeface="+mn-ea"/>
              <a:sym typeface="+mn-lt"/>
            </a:endParaRPr>
          </a:p>
        </p:txBody>
      </p:sp>
      <p:sp>
        <p:nvSpPr>
          <p:cNvPr id="25" name="矩形 24"/>
          <p:cNvSpPr/>
          <p:nvPr/>
        </p:nvSpPr>
        <p:spPr bwMode="auto">
          <a:xfrm>
            <a:off x="5103898" y="1740531"/>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Seata</a:t>
            </a:r>
            <a:endParaRPr lang="en-US" altLang="zh-CN" sz="2400" dirty="0">
              <a:solidFill>
                <a:schemeClr val="tx1">
                  <a:lumMod val="50000"/>
                  <a:lumOff val="50000"/>
                </a:schemeClr>
              </a:solidFill>
              <a:cs typeface="+mn-ea"/>
              <a:sym typeface="+mn-lt"/>
            </a:endParaRPr>
          </a:p>
        </p:txBody>
      </p:sp>
      <p:sp>
        <p:nvSpPr>
          <p:cNvPr id="17" name="矩形 16"/>
          <p:cNvSpPr/>
          <p:nvPr/>
        </p:nvSpPr>
        <p:spPr>
          <a:xfrm rot="16200000" flipH="1">
            <a:off x="6129218" y="608083"/>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22" name="_14"/>
          <p:cNvSpPr txBox="1">
            <a:spLocks noChangeArrowheads="1"/>
          </p:cNvSpPr>
          <p:nvPr/>
        </p:nvSpPr>
        <p:spPr bwMode="auto">
          <a:xfrm>
            <a:off x="4176213" y="256892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03</a:t>
            </a:r>
            <a:endParaRPr lang="en-US" altLang="zh-CN" sz="2800" spc="300" dirty="0">
              <a:solidFill>
                <a:schemeClr val="tx1">
                  <a:lumMod val="50000"/>
                  <a:lumOff val="50000"/>
                </a:schemeClr>
              </a:solidFill>
              <a:latin typeface="+mn-lt"/>
              <a:ea typeface="+mn-ea"/>
              <a:cs typeface="+mn-ea"/>
              <a:sym typeface="+mn-lt"/>
            </a:endParaRPr>
          </a:p>
        </p:txBody>
      </p:sp>
      <p:sp>
        <p:nvSpPr>
          <p:cNvPr id="23" name="矩形 22"/>
          <p:cNvSpPr/>
          <p:nvPr/>
        </p:nvSpPr>
        <p:spPr bwMode="auto">
          <a:xfrm>
            <a:off x="5103898" y="2660142"/>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Springboot</a:t>
            </a:r>
            <a:r>
              <a:rPr lang="zh-CN" altLang="en-US" sz="2400" dirty="0">
                <a:solidFill>
                  <a:schemeClr val="tx1">
                    <a:lumMod val="50000"/>
                    <a:lumOff val="50000"/>
                  </a:schemeClr>
                </a:solidFill>
                <a:cs typeface="+mn-ea"/>
                <a:sym typeface="+mn-lt"/>
              </a:rPr>
              <a:t>集成</a:t>
            </a:r>
            <a:endParaRPr lang="zh-CN" altLang="en-US" sz="2400" dirty="0">
              <a:solidFill>
                <a:schemeClr val="tx1">
                  <a:lumMod val="50000"/>
                  <a:lumOff val="50000"/>
                </a:schemeClr>
              </a:solidFill>
              <a:cs typeface="+mn-ea"/>
              <a:sym typeface="+mn-lt"/>
            </a:endParaRPr>
          </a:p>
        </p:txBody>
      </p:sp>
      <p:sp>
        <p:nvSpPr>
          <p:cNvPr id="18" name="矩形 17"/>
          <p:cNvSpPr/>
          <p:nvPr/>
        </p:nvSpPr>
        <p:spPr>
          <a:xfrm rot="16200000" flipH="1">
            <a:off x="6129219" y="1528987"/>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20" name="_14"/>
          <p:cNvSpPr txBox="1">
            <a:spLocks noChangeArrowheads="1"/>
          </p:cNvSpPr>
          <p:nvPr/>
        </p:nvSpPr>
        <p:spPr bwMode="auto">
          <a:xfrm>
            <a:off x="4176213" y="348789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04</a:t>
            </a:r>
            <a:endParaRPr lang="en-US" altLang="zh-CN" sz="2800" spc="300" dirty="0">
              <a:solidFill>
                <a:schemeClr val="tx1">
                  <a:lumMod val="50000"/>
                  <a:lumOff val="50000"/>
                </a:schemeClr>
              </a:solidFill>
              <a:latin typeface="+mn-lt"/>
              <a:ea typeface="+mn-ea"/>
              <a:cs typeface="+mn-ea"/>
              <a:sym typeface="+mn-lt"/>
            </a:endParaRPr>
          </a:p>
        </p:txBody>
      </p:sp>
      <p:sp>
        <p:nvSpPr>
          <p:cNvPr id="21" name="矩形 20"/>
          <p:cNvSpPr/>
          <p:nvPr/>
        </p:nvSpPr>
        <p:spPr bwMode="auto">
          <a:xfrm>
            <a:off x="5103898" y="3578483"/>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444</a:t>
            </a:r>
            <a:endParaRPr lang="en-US" altLang="zh-CN" sz="2400" dirty="0">
              <a:solidFill>
                <a:schemeClr val="tx1">
                  <a:lumMod val="50000"/>
                  <a:lumOff val="50000"/>
                </a:schemeClr>
              </a:solidFill>
              <a:cs typeface="+mn-ea"/>
              <a:sym typeface="+mn-lt"/>
            </a:endParaRPr>
          </a:p>
        </p:txBody>
      </p:sp>
      <p:sp>
        <p:nvSpPr>
          <p:cNvPr id="19" name="矩形 18"/>
          <p:cNvSpPr/>
          <p:nvPr/>
        </p:nvSpPr>
        <p:spPr>
          <a:xfrm rot="16200000" flipH="1">
            <a:off x="6129219" y="2449724"/>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_14"/>
          <p:cNvSpPr txBox="1">
            <a:spLocks noChangeArrowheads="1"/>
          </p:cNvSpPr>
          <p:nvPr/>
        </p:nvSpPr>
        <p:spPr bwMode="auto">
          <a:xfrm>
            <a:off x="4176213" y="440687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charset="-122"/>
              </a:defRPr>
            </a:lvl2pPr>
            <a:lvl3pPr algn="l" rtl="0" fontAlgn="base">
              <a:spcBef>
                <a:spcPct val="0"/>
              </a:spcBef>
              <a:spcAft>
                <a:spcPct val="0"/>
              </a:spcAft>
              <a:defRPr sz="2400">
                <a:solidFill>
                  <a:schemeClr val="tx2"/>
                </a:solidFill>
                <a:latin typeface="Arial" panose="020B0604020202090204" pitchFamily="34" charset="0"/>
                <a:ea typeface="微软雅黑" charset="-122"/>
              </a:defRPr>
            </a:lvl3pPr>
            <a:lvl4pPr algn="l" rtl="0" fontAlgn="base">
              <a:spcBef>
                <a:spcPct val="0"/>
              </a:spcBef>
              <a:spcAft>
                <a:spcPct val="0"/>
              </a:spcAft>
              <a:defRPr sz="2400">
                <a:solidFill>
                  <a:schemeClr val="tx2"/>
                </a:solidFill>
                <a:latin typeface="Arial" panose="020B0604020202090204" pitchFamily="34" charset="0"/>
                <a:ea typeface="微软雅黑" charset="-122"/>
              </a:defRPr>
            </a:lvl4pPr>
            <a:lvl5pPr algn="l" rtl="0" fontAlgn="base">
              <a:spcBef>
                <a:spcPct val="0"/>
              </a:spcBef>
              <a:spcAft>
                <a:spcPct val="0"/>
              </a:spcAft>
              <a:defRPr sz="2400">
                <a:solidFill>
                  <a:schemeClr val="tx2"/>
                </a:solidFill>
                <a:latin typeface="Arial" panose="020B0604020202090204" pitchFamily="34" charset="0"/>
                <a:ea typeface="微软雅黑"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charset="-122"/>
              </a:defRPr>
            </a:lvl9pPr>
          </a:lstStyle>
          <a:p>
            <a:pPr algn="ctr"/>
            <a:r>
              <a:rPr lang="en-US" altLang="zh-CN" sz="2800" spc="300" dirty="0">
                <a:solidFill>
                  <a:schemeClr val="tx1">
                    <a:lumMod val="50000"/>
                    <a:lumOff val="50000"/>
                  </a:schemeClr>
                </a:solidFill>
                <a:latin typeface="+mn-lt"/>
                <a:ea typeface="+mn-ea"/>
                <a:cs typeface="+mn-ea"/>
                <a:sym typeface="+mn-lt"/>
              </a:rPr>
              <a:t>05</a:t>
            </a:r>
            <a:endParaRPr lang="en-US" altLang="zh-CN" sz="2800" spc="300" dirty="0">
              <a:solidFill>
                <a:schemeClr val="tx1">
                  <a:lumMod val="50000"/>
                  <a:lumOff val="50000"/>
                </a:schemeClr>
              </a:solidFill>
              <a:latin typeface="+mn-lt"/>
              <a:ea typeface="+mn-ea"/>
              <a:cs typeface="+mn-ea"/>
              <a:sym typeface="+mn-lt"/>
            </a:endParaRPr>
          </a:p>
        </p:txBody>
      </p:sp>
      <p:sp>
        <p:nvSpPr>
          <p:cNvPr id="46" name="矩形 45"/>
          <p:cNvSpPr/>
          <p:nvPr/>
        </p:nvSpPr>
        <p:spPr bwMode="auto">
          <a:xfrm>
            <a:off x="5103898" y="4497460"/>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dirty="0">
                <a:solidFill>
                  <a:schemeClr val="tx1">
                    <a:lumMod val="50000"/>
                    <a:lumOff val="50000"/>
                  </a:schemeClr>
                </a:solidFill>
                <a:cs typeface="+mn-ea"/>
                <a:sym typeface="+mn-lt"/>
              </a:rPr>
              <a:t>555</a:t>
            </a:r>
            <a:endParaRPr lang="en-US" altLang="zh-CN" sz="2400" dirty="0">
              <a:solidFill>
                <a:schemeClr val="tx1">
                  <a:lumMod val="50000"/>
                  <a:lumOff val="50000"/>
                </a:schemeClr>
              </a:solidFill>
              <a:cs typeface="+mn-ea"/>
              <a:sym typeface="+mn-lt"/>
            </a:endParaRPr>
          </a:p>
        </p:txBody>
      </p:sp>
      <p:sp>
        <p:nvSpPr>
          <p:cNvPr id="44" name="矩形 43"/>
          <p:cNvSpPr/>
          <p:nvPr/>
        </p:nvSpPr>
        <p:spPr>
          <a:xfrm rot="16200000" flipH="1">
            <a:off x="6129219" y="3368701"/>
            <a:ext cx="45719" cy="3476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cs typeface="+mn-ea"/>
              <a:sym typeface="+mn-lt"/>
            </a:endParaRPr>
          </a:p>
        </p:txBody>
      </p:sp>
      <p:sp>
        <p:nvSpPr>
          <p:cNvPr id="4" name="矩形 3"/>
          <p:cNvSpPr/>
          <p:nvPr/>
        </p:nvSpPr>
        <p:spPr>
          <a:xfrm>
            <a:off x="771406" y="484981"/>
            <a:ext cx="4013954" cy="1569660"/>
          </a:xfrm>
          <a:prstGeom prst="rect">
            <a:avLst/>
          </a:prstGeom>
        </p:spPr>
        <p:txBody>
          <a:bodyPr wrap="square">
            <a:spAutoFit/>
          </a:bodyPr>
          <a:lstStyle/>
          <a:p>
            <a:r>
              <a:rPr lang="zh-CN" altLang="en-US" sz="6000" dirty="0">
                <a:latin typeface="思源宋体 CN Heavy" panose="02020900000000000000" pitchFamily="18" charset="-122"/>
                <a:ea typeface="思源宋体 CN Heavy" panose="02020900000000000000" pitchFamily="18" charset="-122"/>
              </a:rPr>
              <a:t>目录</a:t>
            </a:r>
            <a:endParaRPr lang="zh-CN" altLang="en-US" sz="6000" dirty="0">
              <a:latin typeface="思源宋体 CN Heavy" panose="02020900000000000000" pitchFamily="18" charset="-122"/>
              <a:ea typeface="思源宋体 CN Heavy" panose="02020900000000000000" pitchFamily="18" charset="-122"/>
            </a:endParaRPr>
          </a:p>
          <a:p>
            <a:r>
              <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rPr>
              <a:t>CONTENTS</a:t>
            </a:r>
            <a:endParaRPr lang="zh-CN" altLang="en-US" sz="3600" dirty="0">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pic>
        <p:nvPicPr>
          <p:cNvPr id="5" name="图片 4"/>
          <p:cNvPicPr>
            <a:picLocks noChangeAspect="1"/>
          </p:cNvPicPr>
          <p:nvPr/>
        </p:nvPicPr>
        <p:blipFill>
          <a:blip r:embed="rId1"/>
          <a:stretch>
            <a:fillRect/>
          </a:stretch>
        </p:blipFill>
        <p:spPr>
          <a:xfrm>
            <a:off x="0" y="333375"/>
            <a:ext cx="1219200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任意多边形 9"/>
          <p:cNvSpPr/>
          <p:nvPr/>
        </p:nvSpPr>
        <p:spPr>
          <a:xfrm>
            <a:off x="0" y="4128088"/>
            <a:ext cx="12192000" cy="2729912"/>
          </a:xfrm>
          <a:custGeom>
            <a:avLst/>
            <a:gdLst>
              <a:gd name="connsiteX0" fmla="*/ 6096000 w 12192000"/>
              <a:gd name="connsiteY0" fmla="*/ 0 h 2729912"/>
              <a:gd name="connsiteX1" fmla="*/ 11974476 w 12192000"/>
              <a:gd name="connsiteY1" fmla="*/ 1178415 h 2729912"/>
              <a:gd name="connsiteX2" fmla="*/ 12192000 w 12192000"/>
              <a:gd name="connsiteY2" fmla="*/ 1288832 h 2729912"/>
              <a:gd name="connsiteX3" fmla="*/ 12192000 w 12192000"/>
              <a:gd name="connsiteY3" fmla="*/ 2729912 h 2729912"/>
              <a:gd name="connsiteX4" fmla="*/ 0 w 12192000"/>
              <a:gd name="connsiteY4" fmla="*/ 2729912 h 2729912"/>
              <a:gd name="connsiteX5" fmla="*/ 0 w 12192000"/>
              <a:gd name="connsiteY5" fmla="*/ 1288832 h 2729912"/>
              <a:gd name="connsiteX6" fmla="*/ 217524 w 12192000"/>
              <a:gd name="connsiteY6" fmla="*/ 1178415 h 2729912"/>
              <a:gd name="connsiteX7" fmla="*/ 6096000 w 12192000"/>
              <a:gd name="connsiteY7" fmla="*/ 0 h 27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29912">
                <a:moveTo>
                  <a:pt x="6096000" y="0"/>
                </a:moveTo>
                <a:cubicBezTo>
                  <a:pt x="8391687" y="0"/>
                  <a:pt x="10470042" y="450330"/>
                  <a:pt x="11974476" y="1178415"/>
                </a:cubicBezTo>
                <a:lnTo>
                  <a:pt x="12192000" y="1288832"/>
                </a:lnTo>
                <a:lnTo>
                  <a:pt x="12192000" y="2729912"/>
                </a:lnTo>
                <a:lnTo>
                  <a:pt x="0" y="2729912"/>
                </a:lnTo>
                <a:lnTo>
                  <a:pt x="0" y="1288832"/>
                </a:lnTo>
                <a:lnTo>
                  <a:pt x="217524" y="1178415"/>
                </a:lnTo>
                <a:cubicBezTo>
                  <a:pt x="1721958" y="450330"/>
                  <a:pt x="3800312" y="0"/>
                  <a:pt x="609600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stretch>
            <a:fillRect/>
          </a:stretch>
        </p:blipFill>
        <p:spPr>
          <a:xfrm>
            <a:off x="0" y="333375"/>
            <a:ext cx="12192000" cy="6191250"/>
          </a:xfrm>
          <a:prstGeom prst="rect">
            <a:avLst/>
          </a:prstGeom>
          <a:solidFill>
            <a:schemeClr val="accent1">
              <a:lumMod val="40000"/>
              <a:lumOff val="60000"/>
            </a:schemeClr>
          </a:solidFill>
          <a:ln>
            <a:solidFill>
              <a:schemeClr val="accent1"/>
            </a:solidFill>
          </a:ln>
        </p:spPr>
      </p:pic>
      <p:sp>
        <p:nvSpPr>
          <p:cNvPr id="4" name="文本框 3"/>
          <p:cNvSpPr txBox="1"/>
          <p:nvPr/>
        </p:nvSpPr>
        <p:spPr>
          <a:xfrm>
            <a:off x="3500438" y="758599"/>
            <a:ext cx="5189855" cy="1445260"/>
          </a:xfrm>
          <a:prstGeom prst="rect">
            <a:avLst/>
          </a:prstGeom>
          <a:noFill/>
        </p:spPr>
        <p:txBody>
          <a:bodyPr wrap="square" rtlCol="0">
            <a:spAutoFit/>
          </a:bodyPr>
          <a:lstStyle/>
          <a:p>
            <a:pPr algn="ctr"/>
            <a:r>
              <a:rPr lang="en-US" altLang="zh-CN" sz="4400" b="1" dirty="0">
                <a:latin typeface="思源宋体 CN Heavy" panose="02020900000000000000" pitchFamily="18" charset="-122"/>
                <a:ea typeface="思源宋体 CN Heavy" panose="02020900000000000000" pitchFamily="18" charset="-122"/>
                <a:cs typeface="+mn-ea"/>
                <a:sym typeface="+mn-lt"/>
              </a:rPr>
              <a:t>ShardingSphere</a:t>
            </a:r>
            <a:endParaRPr lang="en-US" altLang="zh-CN" sz="4400" b="1" dirty="0">
              <a:latin typeface="思源宋体 CN Heavy" panose="02020900000000000000" pitchFamily="18" charset="-122"/>
              <a:ea typeface="思源宋体 CN Heavy" panose="02020900000000000000" pitchFamily="18" charset="-122"/>
              <a:cs typeface="+mn-ea"/>
              <a:sym typeface="+mn-lt"/>
            </a:endParaRPr>
          </a:p>
          <a:p>
            <a:pPr algn="ctr"/>
            <a:r>
              <a:rPr lang="zh-CN" altLang="en-US" sz="4400" b="1" dirty="0">
                <a:latin typeface="思源宋体 CN Heavy" panose="02020900000000000000" pitchFamily="18" charset="-122"/>
                <a:ea typeface="思源宋体 CN Heavy" panose="02020900000000000000" pitchFamily="18" charset="-122"/>
                <a:cs typeface="+mn-ea"/>
                <a:sym typeface="+mn-lt"/>
              </a:rPr>
              <a:t>是什么</a:t>
            </a:r>
            <a:endParaRPr lang="zh-CN" altLang="en-US" sz="4400" b="1" dirty="0">
              <a:latin typeface="思源宋体 CN Heavy" panose="02020900000000000000" pitchFamily="18" charset="-122"/>
              <a:ea typeface="思源宋体 CN Heavy" panose="02020900000000000000" pitchFamily="18" charset="-122"/>
              <a:cs typeface="+mn-ea"/>
              <a:sym typeface="+mn-lt"/>
            </a:endParaRPr>
          </a:p>
        </p:txBody>
      </p:sp>
      <p:sp>
        <p:nvSpPr>
          <p:cNvPr id="5" name="矩形 4"/>
          <p:cNvSpPr/>
          <p:nvPr/>
        </p:nvSpPr>
        <p:spPr>
          <a:xfrm>
            <a:off x="1036537" y="2321483"/>
            <a:ext cx="10117656" cy="4246245"/>
          </a:xfrm>
          <a:prstGeom prst="rect">
            <a:avLst/>
          </a:prstGeom>
        </p:spPr>
        <p:txBody>
          <a:bodyPr wrap="square">
            <a:spAutoFit/>
          </a:bodyPr>
          <a:lstStyle/>
          <a:p>
            <a:pPr>
              <a:lnSpc>
                <a:spcPct val="150000"/>
              </a:lnSpc>
            </a:pPr>
            <a:r>
              <a:rPr lang="zh-CN" altLang="en-US" dirty="0"/>
              <a:t>Apache ShardingSphere是一套开源的分布式数据库中间件解决方案组成的生态圈，它由Sharding-JDBC、Sharding-Proxy、</a:t>
            </a:r>
            <a:r>
              <a:rPr lang="en-US" altLang="zh-CN" dirty="0"/>
              <a:t>Sharding-Scaling</a:t>
            </a:r>
            <a:r>
              <a:rPr lang="zh-CN" altLang="en-US" dirty="0"/>
              <a:t>和Sharding-Sidecar(规划中)这3款相互独立，却又能够混合部署配合使用的产品组成。它们均提供标准化的数据分片、分布式事务和数据库治理功能，可适用于如Java同构、异构语言、云原生等各种多样化的应用场景。</a:t>
            </a:r>
            <a:endParaRPr lang="zh-CN" altLang="en-US" dirty="0"/>
          </a:p>
          <a:p>
            <a:pPr>
              <a:lnSpc>
                <a:spcPct val="150000"/>
              </a:lnSpc>
            </a:pPr>
            <a:endParaRPr lang="zh-CN" altLang="en-US" dirty="0"/>
          </a:p>
          <a:p>
            <a:pPr>
              <a:lnSpc>
                <a:spcPct val="150000"/>
              </a:lnSpc>
            </a:pPr>
            <a:r>
              <a:rPr lang="zh-CN" altLang="en-US" dirty="0"/>
              <a:t>ShardingSphere定位为关系型数据库中间件，旨在充分合理地在分布式的场景下里用关系型数据库的计算和存储能力，而并非实现一个全新的关系型数据库，它通过关注不变，进而抓住事物本质。关系型数据库当今依然占有巨大市场，是各个公司核心业务的基石，未来也难于撼动，我们目前阶段</a:t>
            </a:r>
            <a:r>
              <a:rPr lang="zh-CN" altLang="en-US" dirty="0">
                <a:solidFill>
                  <a:srgbClr val="FF0000"/>
                </a:solidFill>
              </a:rPr>
              <a:t>更加关注在原有基础上的增量，而非颠覆。</a:t>
            </a:r>
            <a:endParaRPr lang="zh-CN" altLang="en-US" dirty="0"/>
          </a:p>
          <a:p>
            <a:pPr>
              <a:lnSpc>
                <a:spcPct val="150000"/>
              </a:lnSpc>
            </a:pPr>
            <a:endParaRPr lang="zh-CN" altLang="en-US" dirty="0"/>
          </a:p>
        </p:txBody>
      </p:sp>
      <p:pic>
        <p:nvPicPr>
          <p:cNvPr id="2" name="图片 1"/>
          <p:cNvPicPr>
            <a:picLocks noChangeAspect="1"/>
          </p:cNvPicPr>
          <p:nvPr/>
        </p:nvPicPr>
        <p:blipFill>
          <a:blip r:embed="rId2"/>
          <a:stretch>
            <a:fillRect/>
          </a:stretch>
        </p:blipFill>
        <p:spPr>
          <a:xfrm>
            <a:off x="8689975" y="0"/>
            <a:ext cx="3502025" cy="2524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46"/>
          <p:cNvSpPr>
            <a:spLocks noChangeShapeType="1"/>
          </p:cNvSpPr>
          <p:nvPr/>
        </p:nvSpPr>
        <p:spPr bwMode="auto">
          <a:xfrm flipV="1">
            <a:off x="2668768" y="2041369"/>
            <a:ext cx="1008062" cy="1079500"/>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7" name="Line 46"/>
          <p:cNvSpPr>
            <a:spLocks noChangeShapeType="1"/>
          </p:cNvSpPr>
          <p:nvPr/>
        </p:nvSpPr>
        <p:spPr bwMode="auto">
          <a:xfrm>
            <a:off x="2668905" y="4057650"/>
            <a:ext cx="875665" cy="641985"/>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0" name="Line 46"/>
          <p:cNvSpPr>
            <a:spLocks noChangeShapeType="1"/>
          </p:cNvSpPr>
          <p:nvPr/>
        </p:nvSpPr>
        <p:spPr bwMode="auto">
          <a:xfrm>
            <a:off x="2813230" y="3423129"/>
            <a:ext cx="863600" cy="1587"/>
          </a:xfrm>
          <a:prstGeom prst="line">
            <a:avLst/>
          </a:prstGeom>
          <a:noFill/>
          <a:ln w="31750">
            <a:solidFill>
              <a:schemeClr val="bg1">
                <a:lumMod val="85000"/>
              </a:schemeClr>
            </a:solidFill>
            <a:prstDash val="sysDot"/>
            <a:round/>
            <a:headEnd type="diamond" w="med" len="med"/>
            <a:tailEnd type="triangle" w="med" len="med"/>
          </a:ln>
        </p:spPr>
        <p:txBody>
          <a:bodyPr/>
          <a:lstStyle/>
          <a:p>
            <a:endParaRPr lang="zh-CN" altLang="en-US" sz="1600">
              <a:cs typeface="+mn-ea"/>
              <a:sym typeface="+mn-lt"/>
            </a:endParaRPr>
          </a:p>
        </p:txBody>
      </p:sp>
      <p:sp>
        <p:nvSpPr>
          <p:cNvPr id="11" name="五边形 20"/>
          <p:cNvSpPr>
            <a:spLocks noChangeArrowheads="1"/>
          </p:cNvSpPr>
          <p:nvPr/>
        </p:nvSpPr>
        <p:spPr bwMode="auto">
          <a:xfrm>
            <a:off x="3676650" y="1752600"/>
            <a:ext cx="2331085" cy="596900"/>
          </a:xfrm>
          <a:prstGeom prst="homePlate">
            <a:avLst>
              <a:gd name="adj" fmla="val 47746"/>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ShardingJdbc</a:t>
            </a:r>
            <a:endParaRPr lang="en-US" altLang="zh-CN" sz="2000" b="1" dirty="0">
              <a:cs typeface="+mn-ea"/>
              <a:sym typeface="+mn-lt"/>
            </a:endParaRPr>
          </a:p>
        </p:txBody>
      </p:sp>
      <p:sp>
        <p:nvSpPr>
          <p:cNvPr id="12" name="五边形 21"/>
          <p:cNvSpPr>
            <a:spLocks noChangeArrowheads="1"/>
          </p:cNvSpPr>
          <p:nvPr/>
        </p:nvSpPr>
        <p:spPr bwMode="auto">
          <a:xfrm>
            <a:off x="3676650" y="3123565"/>
            <a:ext cx="2338705"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ShardingProxy</a:t>
            </a:r>
            <a:endParaRPr lang="en-US" altLang="zh-CN" sz="2000" b="1" dirty="0">
              <a:cs typeface="+mn-ea"/>
              <a:sym typeface="+mn-lt"/>
            </a:endParaRPr>
          </a:p>
        </p:txBody>
      </p:sp>
      <p:sp>
        <p:nvSpPr>
          <p:cNvPr id="13" name="五边形 22"/>
          <p:cNvSpPr>
            <a:spLocks noChangeArrowheads="1"/>
          </p:cNvSpPr>
          <p:nvPr/>
        </p:nvSpPr>
        <p:spPr bwMode="auto">
          <a:xfrm>
            <a:off x="3544570" y="4442460"/>
            <a:ext cx="2480310" cy="593725"/>
          </a:xfrm>
          <a:prstGeom prst="homePlate">
            <a:avLst>
              <a:gd name="adj" fmla="val 47857"/>
            </a:avLst>
          </a:prstGeom>
          <a:noFill/>
          <a:ln w="25400" algn="ctr">
            <a:solidFill>
              <a:srgbClr val="5465FF"/>
            </a:solidFill>
            <a:miter lim="800000"/>
          </a:ln>
        </p:spPr>
        <p:txBody>
          <a:bodyPr lIns="92994" tIns="46497" rIns="92994" bIns="46497" anchor="ctr"/>
          <a:lstStyle/>
          <a:p>
            <a:pPr algn="ctr" defTabSz="1239520"/>
            <a:r>
              <a:rPr lang="en-US" altLang="zh-CN" sz="2000" b="1" dirty="0">
                <a:cs typeface="+mn-ea"/>
                <a:sym typeface="+mn-lt"/>
              </a:rPr>
              <a:t>ShardingSideCar</a:t>
            </a:r>
            <a:endParaRPr lang="en-US" altLang="zh-CN" sz="2000" b="1" dirty="0">
              <a:cs typeface="+mn-ea"/>
              <a:sym typeface="+mn-lt"/>
            </a:endParaRPr>
          </a:p>
        </p:txBody>
      </p:sp>
      <p:sp>
        <p:nvSpPr>
          <p:cNvPr id="15" name="椭圆 61"/>
          <p:cNvSpPr>
            <a:spLocks noChangeArrowheads="1"/>
          </p:cNvSpPr>
          <p:nvPr/>
        </p:nvSpPr>
        <p:spPr bwMode="auto">
          <a:xfrm>
            <a:off x="703580" y="2679700"/>
            <a:ext cx="2109470" cy="2019935"/>
          </a:xfrm>
          <a:prstGeom prst="ellipse">
            <a:avLst/>
          </a:prstGeom>
          <a:solidFill>
            <a:schemeClr val="accent1">
              <a:lumMod val="40000"/>
              <a:lumOff val="60000"/>
            </a:schemeClr>
          </a:solidFill>
          <a:ln w="9525">
            <a:noFill/>
            <a:round/>
          </a:ln>
        </p:spPr>
        <p:txBody>
          <a:bodyPr lIns="92994" tIns="46497" rIns="92994" bIns="46497" anchor="ctr"/>
          <a:lstStyle/>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Sharding</a:t>
            </a:r>
            <a:endParaRPr lang="en-US" altLang="zh-CN" sz="2400" b="1" dirty="0">
              <a:solidFill>
                <a:schemeClr val="tx2">
                  <a:lumMod val="40000"/>
                  <a:lumOff val="60000"/>
                </a:schemeClr>
              </a:solidFill>
              <a:cs typeface="+mn-ea"/>
              <a:sym typeface="+mn-lt"/>
            </a:endParaRPr>
          </a:p>
          <a:p>
            <a:pPr algn="ctr" defTabSz="1239520">
              <a:buFont typeface="Arial" panose="020B0604020202090204" pitchFamily="34" charset="0"/>
              <a:buNone/>
            </a:pPr>
            <a:r>
              <a:rPr lang="en-US" altLang="zh-CN" sz="2400" b="1" dirty="0">
                <a:solidFill>
                  <a:schemeClr val="tx2">
                    <a:lumMod val="40000"/>
                    <a:lumOff val="60000"/>
                  </a:schemeClr>
                </a:solidFill>
                <a:cs typeface="+mn-ea"/>
                <a:sym typeface="+mn-lt"/>
              </a:rPr>
              <a:t>Sphere</a:t>
            </a:r>
            <a:endParaRPr lang="en-US" altLang="zh-CN" sz="2400" b="1" dirty="0">
              <a:solidFill>
                <a:schemeClr val="tx2">
                  <a:lumMod val="40000"/>
                  <a:lumOff val="60000"/>
                </a:schemeClr>
              </a:solidFill>
              <a:cs typeface="+mn-ea"/>
              <a:sym typeface="+mn-lt"/>
            </a:endParaRPr>
          </a:p>
        </p:txBody>
      </p:sp>
      <p:sp>
        <p:nvSpPr>
          <p:cNvPr id="16" name="AutoShape 32"/>
          <p:cNvSpPr>
            <a:spLocks noChangeArrowheads="1"/>
          </p:cNvSpPr>
          <p:nvPr/>
        </p:nvSpPr>
        <p:spPr bwMode="auto">
          <a:xfrm>
            <a:off x="6007735" y="1502410"/>
            <a:ext cx="561276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7" name="AutoShape 33"/>
          <p:cNvSpPr>
            <a:spLocks noChangeArrowheads="1"/>
          </p:cNvSpPr>
          <p:nvPr/>
        </p:nvSpPr>
        <p:spPr bwMode="auto">
          <a:xfrm>
            <a:off x="6007735" y="2880995"/>
            <a:ext cx="5622925" cy="1172845"/>
          </a:xfrm>
          <a:prstGeom prst="roundRect">
            <a:avLst>
              <a:gd name="adj" fmla="val 0"/>
            </a:avLst>
          </a:prstGeom>
          <a:solidFill>
            <a:srgbClr val="5465FF"/>
          </a:solidFill>
          <a:ln w="9525">
            <a:noFill/>
            <a:round/>
          </a:ln>
        </p:spPr>
        <p:txBody>
          <a:bodyPr wrap="none" anchor="ctr"/>
          <a:lstStyle/>
          <a:p>
            <a:endParaRPr lang="zh-CN" altLang="en-US">
              <a:cs typeface="+mn-ea"/>
              <a:sym typeface="+mn-lt"/>
            </a:endParaRPr>
          </a:p>
        </p:txBody>
      </p:sp>
      <p:sp>
        <p:nvSpPr>
          <p:cNvPr id="18" name="AutoShape 34"/>
          <p:cNvSpPr>
            <a:spLocks noChangeArrowheads="1"/>
          </p:cNvSpPr>
          <p:nvPr/>
        </p:nvSpPr>
        <p:spPr bwMode="auto">
          <a:xfrm>
            <a:off x="6007735" y="4199890"/>
            <a:ext cx="5622925" cy="1079500"/>
          </a:xfrm>
          <a:prstGeom prst="roundRect">
            <a:avLst>
              <a:gd name="adj" fmla="val 0"/>
            </a:avLst>
          </a:prstGeom>
          <a:solidFill>
            <a:schemeClr val="accent1">
              <a:lumMod val="60000"/>
              <a:lumOff val="40000"/>
            </a:schemeClr>
          </a:solidFill>
          <a:ln w="9525">
            <a:noFill/>
            <a:round/>
          </a:ln>
        </p:spPr>
        <p:txBody>
          <a:bodyPr wrap="none" anchor="ctr"/>
          <a:lstStyle/>
          <a:p>
            <a:endParaRPr lang="zh-CN" altLang="en-US">
              <a:cs typeface="+mn-ea"/>
              <a:sym typeface="+mn-lt"/>
            </a:endParaRPr>
          </a:p>
        </p:txBody>
      </p:sp>
      <p:sp>
        <p:nvSpPr>
          <p:cNvPr id="19" name="Rectangle 35"/>
          <p:cNvSpPr>
            <a:spLocks noChangeArrowheads="1"/>
          </p:cNvSpPr>
          <p:nvPr/>
        </p:nvSpPr>
        <p:spPr bwMode="auto">
          <a:xfrm>
            <a:off x="6023610" y="1628775"/>
            <a:ext cx="5469255" cy="953135"/>
          </a:xfrm>
          <a:prstGeom prst="rect">
            <a:avLst/>
          </a:prstGeom>
          <a:noFill/>
          <a:ln w="9525">
            <a:noFill/>
            <a:miter lim="800000"/>
          </a:ln>
        </p:spPr>
        <p:txBody>
          <a:bodyPr wrap="square">
            <a:spAutoFit/>
          </a:bodyPr>
          <a:lstStyle/>
          <a:p>
            <a:r>
              <a:rPr sz="1400" dirty="0" smtClean="0">
                <a:solidFill>
                  <a:schemeClr val="bg1"/>
                </a:solidFill>
                <a:cs typeface="+mn-ea"/>
                <a:sym typeface="+mn-lt"/>
              </a:rPr>
              <a:t>定位为轻量级Java框架，在Java的JDBC层提供的额外服务。它使用客户端直连数据库，以jar包形式提供服务，无需额外部署和依赖，可理解为增强版的JDBC驱动，完全兼容JDBC和各种ORM框架。</a:t>
            </a:r>
            <a:endParaRPr sz="1400" dirty="0" smtClean="0">
              <a:solidFill>
                <a:schemeClr val="bg1"/>
              </a:solidFill>
              <a:cs typeface="+mn-ea"/>
              <a:sym typeface="+mn-lt"/>
            </a:endParaRPr>
          </a:p>
          <a:p>
            <a:pPr lvl="4"/>
            <a:r>
              <a:rPr lang="zh-CN" sz="1400" b="1" dirty="0" smtClean="0">
                <a:solidFill>
                  <a:srgbClr val="FFFF00"/>
                </a:solidFill>
                <a:cs typeface="+mn-ea"/>
                <a:sym typeface="+mn-lt"/>
              </a:rPr>
              <a:t>我们这次重点运用该组件</a:t>
            </a:r>
            <a:endParaRPr lang="zh-CN" sz="1400" b="1" dirty="0" smtClean="0">
              <a:solidFill>
                <a:srgbClr val="FFFF00"/>
              </a:solidFill>
              <a:cs typeface="+mn-ea"/>
              <a:sym typeface="+mn-lt"/>
            </a:endParaRPr>
          </a:p>
        </p:txBody>
      </p:sp>
      <p:sp>
        <p:nvSpPr>
          <p:cNvPr id="20" name="Rectangle 36"/>
          <p:cNvSpPr>
            <a:spLocks noChangeArrowheads="1"/>
          </p:cNvSpPr>
          <p:nvPr/>
        </p:nvSpPr>
        <p:spPr bwMode="auto">
          <a:xfrm>
            <a:off x="6015355" y="2888615"/>
            <a:ext cx="5614670" cy="1168400"/>
          </a:xfrm>
          <a:prstGeom prst="rect">
            <a:avLst/>
          </a:prstGeom>
          <a:solidFill>
            <a:schemeClr val="accent1">
              <a:lumMod val="60000"/>
              <a:lumOff val="40000"/>
            </a:schemeClr>
          </a:solidFill>
          <a:ln w="9525">
            <a:noFill/>
            <a:miter lim="800000"/>
          </a:ln>
        </p:spPr>
        <p:txBody>
          <a:bodyPr wrap="square">
            <a:spAutoFit/>
          </a:bodyPr>
          <a:lstStyle/>
          <a:p>
            <a:r>
              <a:rPr sz="1400" dirty="0" smtClean="0">
                <a:solidFill>
                  <a:schemeClr val="bg1"/>
                </a:solidFill>
                <a:cs typeface="+mn-ea"/>
                <a:sym typeface="+mn-lt"/>
              </a:rPr>
              <a:t>定位为透明化的数据库代理端，提供封装数据库二进制协议的服务端版本，用于完成对异构语言的支持。目前先提供MySQL/PostgreSQL版本，它可以使用任何兼容MySQL/PostgreSQL协议的访问客户端(如：MySQL Command Client、MySQL Workbench、Navlcat等)操作数据，对DBA更加友好。</a:t>
            </a:r>
            <a:endParaRPr sz="1400" dirty="0" smtClean="0">
              <a:solidFill>
                <a:schemeClr val="bg1"/>
              </a:solidFill>
              <a:cs typeface="+mn-ea"/>
              <a:sym typeface="+mn-lt"/>
            </a:endParaRPr>
          </a:p>
        </p:txBody>
      </p:sp>
      <p:sp>
        <p:nvSpPr>
          <p:cNvPr id="21" name="Rectangle 37"/>
          <p:cNvSpPr>
            <a:spLocks noChangeArrowheads="1"/>
          </p:cNvSpPr>
          <p:nvPr/>
        </p:nvSpPr>
        <p:spPr bwMode="auto">
          <a:xfrm>
            <a:off x="6024880" y="4380230"/>
            <a:ext cx="5556250" cy="737235"/>
          </a:xfrm>
          <a:prstGeom prst="rect">
            <a:avLst/>
          </a:prstGeom>
          <a:noFill/>
          <a:ln w="9525">
            <a:noFill/>
            <a:miter lim="800000"/>
          </a:ln>
        </p:spPr>
        <p:txBody>
          <a:bodyPr wrap="square">
            <a:spAutoFit/>
          </a:bodyPr>
          <a:lstStyle/>
          <a:p>
            <a:r>
              <a:rPr sz="1400" dirty="0" smtClean="0">
                <a:solidFill>
                  <a:schemeClr val="bg1"/>
                </a:solidFill>
                <a:cs typeface="+mn-ea"/>
                <a:sym typeface="+mn-lt"/>
              </a:rPr>
              <a:t>ShardingSphere-Sidecar 是 ShardingSphere 的第三个产品，目前仍然在规划中。 定位为 Kubernetes 或 Mesos 的云原生数据库代理，以 DaemonSet 的形式代理所有对数据库的访问。</a:t>
            </a:r>
            <a:endParaRPr sz="1400" dirty="0" smtClean="0">
              <a:solidFill>
                <a:schemeClr val="bg1"/>
              </a:solidFill>
              <a:cs typeface="+mn-ea"/>
              <a:sym typeface="+mn-lt"/>
            </a:endParaRPr>
          </a:p>
        </p:txBody>
      </p:sp>
      <p:sp>
        <p:nvSpPr>
          <p:cNvPr id="22" name="Title 1"/>
          <p:cNvSpPr txBox="1"/>
          <p:nvPr/>
        </p:nvSpPr>
        <p:spPr>
          <a:xfrm>
            <a:off x="1392555" y="384175"/>
            <a:ext cx="4915535" cy="4432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ShardingSphere</a:t>
            </a:r>
            <a:r>
              <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rPr>
              <a:t>重要组件</a:t>
            </a:r>
            <a:endParaRPr lang="zh-CN" altLang="en-US"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
        <p:nvSpPr>
          <p:cNvPr id="2" name="Line 46"/>
          <p:cNvSpPr>
            <a:spLocks noChangeShapeType="1"/>
          </p:cNvSpPr>
          <p:nvPr/>
        </p:nvSpPr>
        <p:spPr bwMode="auto">
          <a:xfrm>
            <a:off x="2353310" y="4582160"/>
            <a:ext cx="1293495" cy="1554480"/>
          </a:xfrm>
          <a:prstGeom prst="line">
            <a:avLst/>
          </a:prstGeom>
          <a:noFill/>
          <a:ln w="31750">
            <a:solidFill>
              <a:schemeClr val="bg1">
                <a:lumMod val="85000"/>
              </a:schemeClr>
            </a:solidFill>
            <a:prstDash val="sysDot"/>
            <a:round/>
            <a:headEnd type="diamond" w="med" len="med"/>
            <a:tailEnd type="triangle" w="med" len="med"/>
          </a:ln>
        </p:spPr>
        <p:txBody>
          <a:bodyPr/>
          <a:p>
            <a:endParaRPr lang="zh-CN" altLang="en-US" sz="1600">
              <a:cs typeface="+mn-ea"/>
              <a:sym typeface="+mn-lt"/>
            </a:endParaRPr>
          </a:p>
        </p:txBody>
      </p:sp>
      <p:sp>
        <p:nvSpPr>
          <p:cNvPr id="3" name="五边形 22"/>
          <p:cNvSpPr>
            <a:spLocks noChangeArrowheads="1"/>
          </p:cNvSpPr>
          <p:nvPr/>
        </p:nvSpPr>
        <p:spPr bwMode="auto">
          <a:xfrm>
            <a:off x="3637280" y="5769610"/>
            <a:ext cx="2348230" cy="593725"/>
          </a:xfrm>
          <a:prstGeom prst="homePlate">
            <a:avLst>
              <a:gd name="adj" fmla="val 47857"/>
            </a:avLst>
          </a:prstGeom>
          <a:noFill/>
          <a:ln w="25400" algn="ctr">
            <a:solidFill>
              <a:srgbClr val="5465FF"/>
            </a:solidFill>
            <a:miter lim="800000"/>
          </a:ln>
        </p:spPr>
        <p:txBody>
          <a:bodyPr lIns="92994" tIns="46497" rIns="92994" bIns="46497" anchor="ctr"/>
          <a:p>
            <a:pPr algn="ctr" defTabSz="1239520"/>
            <a:r>
              <a:rPr lang="en-US" altLang="zh-CN" sz="2000" b="1" dirty="0">
                <a:cs typeface="+mn-ea"/>
                <a:sym typeface="+mn-lt"/>
              </a:rPr>
              <a:t>ShardingScaling</a:t>
            </a:r>
            <a:endParaRPr lang="en-US" altLang="zh-CN" sz="2000" b="1" dirty="0">
              <a:cs typeface="+mn-ea"/>
              <a:sym typeface="+mn-lt"/>
            </a:endParaRPr>
          </a:p>
        </p:txBody>
      </p:sp>
      <p:sp>
        <p:nvSpPr>
          <p:cNvPr id="4" name="AutoShape 34"/>
          <p:cNvSpPr>
            <a:spLocks noChangeArrowheads="1"/>
          </p:cNvSpPr>
          <p:nvPr/>
        </p:nvSpPr>
        <p:spPr bwMode="auto">
          <a:xfrm>
            <a:off x="5985510" y="5537835"/>
            <a:ext cx="5644515" cy="1079500"/>
          </a:xfrm>
          <a:prstGeom prst="roundRect">
            <a:avLst>
              <a:gd name="adj" fmla="val 0"/>
            </a:avLst>
          </a:prstGeom>
          <a:solidFill>
            <a:schemeClr val="accent1">
              <a:lumMod val="60000"/>
              <a:lumOff val="40000"/>
            </a:schemeClr>
          </a:solidFill>
          <a:ln w="9525">
            <a:noFill/>
            <a:round/>
          </a:ln>
        </p:spPr>
        <p:txBody>
          <a:bodyPr wrap="none" anchor="ctr"/>
          <a:p>
            <a:pPr algn="l"/>
            <a:endParaRPr lang="zh-CN" altLang="en-US">
              <a:cs typeface="+mn-ea"/>
              <a:sym typeface="+mn-lt"/>
            </a:endParaRPr>
          </a:p>
        </p:txBody>
      </p:sp>
      <p:sp>
        <p:nvSpPr>
          <p:cNvPr id="5" name="Rectangle 37"/>
          <p:cNvSpPr>
            <a:spLocks noChangeArrowheads="1"/>
          </p:cNvSpPr>
          <p:nvPr/>
        </p:nvSpPr>
        <p:spPr bwMode="auto">
          <a:xfrm>
            <a:off x="6007735" y="5726430"/>
            <a:ext cx="5507355" cy="737235"/>
          </a:xfrm>
          <a:prstGeom prst="rect">
            <a:avLst/>
          </a:prstGeom>
          <a:noFill/>
          <a:ln w="9525">
            <a:noFill/>
            <a:miter lim="800000"/>
          </a:ln>
        </p:spPr>
        <p:txBody>
          <a:bodyPr wrap="square">
            <a:spAutoFit/>
          </a:bodyPr>
          <a:p>
            <a:r>
              <a:rPr sz="1400" dirty="0" smtClean="0">
                <a:solidFill>
                  <a:schemeClr val="bg1"/>
                </a:solidFill>
                <a:cs typeface="+mn-ea"/>
                <a:sym typeface="+mn-lt"/>
              </a:rPr>
              <a:t>ShardingSphere-Scaling 是一个提供给用户的通用的 ShardingSphere 数据接入迁移，及弹性伸缩的解决方案。于 4.1.0 开始向用户提供，目前仍处于 Alpha 版本</a:t>
            </a:r>
            <a:endParaRPr sz="1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055282" y="2665406"/>
            <a:ext cx="4048125" cy="1833880"/>
          </a:xfrm>
          <a:prstGeom prst="ellipse">
            <a:avLst/>
          </a:prstGeom>
          <a:noFill/>
          <a:ln w="2540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2">
                  <a:lumMod val="25000"/>
                </a:schemeClr>
              </a:solidFill>
              <a:cs typeface="+mn-ea"/>
              <a:sym typeface="+mn-lt"/>
            </a:endParaRPr>
          </a:p>
        </p:txBody>
      </p:sp>
      <p:sp>
        <p:nvSpPr>
          <p:cNvPr id="10" name="椭圆 9"/>
          <p:cNvSpPr/>
          <p:nvPr/>
        </p:nvSpPr>
        <p:spPr>
          <a:xfrm rot="5400000">
            <a:off x="4050202" y="2665406"/>
            <a:ext cx="4048125" cy="1833880"/>
          </a:xfrm>
          <a:prstGeom prst="ellipse">
            <a:avLst/>
          </a:prstGeom>
          <a:noFill/>
          <a:ln w="25400" cap="rnd">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cs typeface="+mn-ea"/>
              <a:sym typeface="+mn-lt"/>
            </a:endParaRPr>
          </a:p>
        </p:txBody>
      </p:sp>
      <p:sp>
        <p:nvSpPr>
          <p:cNvPr id="11" name="圆角矩形 3"/>
          <p:cNvSpPr/>
          <p:nvPr/>
        </p:nvSpPr>
        <p:spPr>
          <a:xfrm>
            <a:off x="4549947" y="206406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2" name="圆角矩形 4"/>
          <p:cNvSpPr/>
          <p:nvPr/>
        </p:nvSpPr>
        <p:spPr>
          <a:xfrm>
            <a:off x="6274607" y="2064061"/>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3" name="圆角矩形 5"/>
          <p:cNvSpPr/>
          <p:nvPr/>
        </p:nvSpPr>
        <p:spPr>
          <a:xfrm>
            <a:off x="6274607" y="3730301"/>
            <a:ext cx="1398270" cy="139827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dirty="0">
              <a:solidFill>
                <a:schemeClr val="bg1"/>
              </a:solidFill>
              <a:cs typeface="+mn-ea"/>
              <a:sym typeface="+mn-lt"/>
            </a:endParaRPr>
          </a:p>
        </p:txBody>
      </p:sp>
      <p:sp>
        <p:nvSpPr>
          <p:cNvPr id="15" name="圆角矩形 6"/>
          <p:cNvSpPr/>
          <p:nvPr/>
        </p:nvSpPr>
        <p:spPr>
          <a:xfrm>
            <a:off x="4549947" y="3744906"/>
            <a:ext cx="1398270" cy="139827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cs typeface="+mn-ea"/>
              <a:sym typeface="+mn-lt"/>
            </a:endParaRPr>
          </a:p>
        </p:txBody>
      </p:sp>
      <p:sp>
        <p:nvSpPr>
          <p:cNvPr id="16" name="矩形 15"/>
          <p:cNvSpPr/>
          <p:nvPr/>
        </p:nvSpPr>
        <p:spPr>
          <a:xfrm>
            <a:off x="4967142" y="2185958"/>
            <a:ext cx="5638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S</a:t>
            </a:r>
            <a:endParaRPr lang="zh-CN" altLang="en-US" sz="6600" b="1" dirty="0">
              <a:solidFill>
                <a:schemeClr val="bg1"/>
              </a:solidFill>
              <a:cs typeface="+mn-ea"/>
              <a:sym typeface="+mn-lt"/>
            </a:endParaRPr>
          </a:p>
        </p:txBody>
      </p:sp>
      <p:sp>
        <p:nvSpPr>
          <p:cNvPr id="17" name="矩形 16"/>
          <p:cNvSpPr/>
          <p:nvPr/>
        </p:nvSpPr>
        <p:spPr>
          <a:xfrm>
            <a:off x="6630207" y="2185958"/>
            <a:ext cx="787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W</a:t>
            </a:r>
            <a:endParaRPr lang="zh-CN" altLang="en-US" sz="6600" b="1" dirty="0">
              <a:solidFill>
                <a:schemeClr val="bg1"/>
              </a:solidFill>
              <a:cs typeface="+mn-ea"/>
              <a:sym typeface="+mn-lt"/>
            </a:endParaRPr>
          </a:p>
        </p:txBody>
      </p:sp>
      <p:sp>
        <p:nvSpPr>
          <p:cNvPr id="18" name="矩形 17"/>
          <p:cNvSpPr/>
          <p:nvPr/>
        </p:nvSpPr>
        <p:spPr>
          <a:xfrm>
            <a:off x="4889759" y="3900816"/>
            <a:ext cx="72263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O</a:t>
            </a:r>
            <a:endParaRPr lang="zh-CN" altLang="en-US" sz="6600" b="1" dirty="0">
              <a:solidFill>
                <a:schemeClr val="bg1"/>
              </a:solidFill>
              <a:cs typeface="+mn-ea"/>
              <a:sym typeface="+mn-lt"/>
            </a:endParaRPr>
          </a:p>
        </p:txBody>
      </p:sp>
      <p:sp>
        <p:nvSpPr>
          <p:cNvPr id="19" name="矩形 18"/>
          <p:cNvSpPr/>
          <p:nvPr/>
        </p:nvSpPr>
        <p:spPr>
          <a:xfrm>
            <a:off x="6719861" y="3900816"/>
            <a:ext cx="5207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6600" b="1" dirty="0">
                <a:solidFill>
                  <a:schemeClr val="bg1"/>
                </a:solidFill>
                <a:cs typeface="+mn-ea"/>
                <a:sym typeface="+mn-lt"/>
              </a:rPr>
              <a:t>T</a:t>
            </a:r>
            <a:endParaRPr lang="zh-CN" altLang="en-US" sz="6600" b="1" dirty="0">
              <a:solidFill>
                <a:schemeClr val="bg1"/>
              </a:solidFill>
              <a:cs typeface="+mn-ea"/>
              <a:sym typeface="+mn-lt"/>
            </a:endParaRPr>
          </a:p>
        </p:txBody>
      </p:sp>
      <p:grpSp>
        <p:nvGrpSpPr>
          <p:cNvPr id="33" name="组合 32"/>
          <p:cNvGrpSpPr/>
          <p:nvPr/>
        </p:nvGrpSpPr>
        <p:grpSpPr>
          <a:xfrm>
            <a:off x="785495" y="1558290"/>
            <a:ext cx="3369945" cy="4487545"/>
            <a:chOff x="1715092" y="2003891"/>
            <a:chExt cx="2431795" cy="3522070"/>
          </a:xfrm>
        </p:grpSpPr>
        <p:sp>
          <p:nvSpPr>
            <p:cNvPr id="34" name="TextBox 45"/>
            <p:cNvSpPr txBox="1"/>
            <p:nvPr/>
          </p:nvSpPr>
          <p:spPr>
            <a:xfrm>
              <a:off x="2165687" y="2003891"/>
              <a:ext cx="1981200" cy="421005"/>
            </a:xfrm>
            <a:prstGeom prst="rect">
              <a:avLst/>
            </a:prstGeom>
          </p:spPr>
          <p:txBody>
            <a:bodyPr vert="horz" wrap="none" lIns="0" tIns="0" rIns="0" bIns="0" anchor="b" anchorCtr="1">
              <a:normAutofit/>
            </a:bodyPr>
            <a:lstStyle/>
            <a:p>
              <a:r>
                <a:rPr lang="zh-CN" altLang="en-US" sz="2000" b="1" kern="900" dirty="0">
                  <a:ln w="22225">
                    <a:solidFill>
                      <a:schemeClr val="accent2"/>
                    </a:solidFill>
                    <a:prstDash val="solid"/>
                  </a:ln>
                  <a:solidFill>
                    <a:schemeClr val="accent2">
                      <a:lumMod val="40000"/>
                      <a:lumOff val="60000"/>
                    </a:schemeClr>
                  </a:solidFill>
                  <a:effectLst/>
                  <a:cs typeface="+mn-ea"/>
                  <a:sym typeface="+mn-lt"/>
                </a:rPr>
                <a:t>数据分片</a:t>
              </a:r>
              <a:endParaRPr lang="zh-CN" altLang="en-US" sz="2000" b="1" kern="900" dirty="0">
                <a:ln w="22225">
                  <a:solidFill>
                    <a:schemeClr val="accent2"/>
                  </a:solidFill>
                  <a:prstDash val="solid"/>
                </a:ln>
                <a:solidFill>
                  <a:schemeClr val="accent2">
                    <a:lumMod val="40000"/>
                    <a:lumOff val="60000"/>
                  </a:schemeClr>
                </a:solidFill>
                <a:effectLst/>
                <a:cs typeface="+mn-ea"/>
                <a:sym typeface="+mn-lt"/>
              </a:endParaRPr>
            </a:p>
          </p:txBody>
        </p:sp>
        <p:sp>
          <p:nvSpPr>
            <p:cNvPr id="35" name="TextBox 46"/>
            <p:cNvSpPr txBox="1"/>
            <p:nvPr/>
          </p:nvSpPr>
          <p:spPr>
            <a:xfrm>
              <a:off x="1715092" y="2565774"/>
              <a:ext cx="2287454" cy="1295408"/>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数据分片是 Apache ShardingSphere 的基础能力</a:t>
              </a:r>
              <a:r>
                <a:rPr lang="zh-CN" sz="1400" dirty="0" smtClean="0">
                  <a:solidFill>
                    <a:schemeClr val="tx1">
                      <a:lumMod val="95000"/>
                      <a:lumOff val="5000"/>
                    </a:schemeClr>
                  </a:solidFill>
                  <a:cs typeface="+mn-ea"/>
                  <a:sym typeface="+mn-lt"/>
                </a:rPr>
                <a:t>。</a:t>
              </a:r>
              <a:r>
                <a:rPr sz="1400" dirty="0" smtClean="0">
                  <a:solidFill>
                    <a:schemeClr val="tx1">
                      <a:lumMod val="95000"/>
                      <a:lumOff val="5000"/>
                    </a:schemeClr>
                  </a:solidFill>
                  <a:cs typeface="+mn-ea"/>
                  <a:sym typeface="+mn-lt"/>
                </a:rPr>
                <a:t> 除数据分片之外，读写分离、数据加密、影子库压测等功能的使用方法完全一致，只要配置相应的规则即可。多规则可以叠加配置。</a:t>
              </a:r>
              <a:endParaRPr lang="zh-CN" sz="1400" dirty="0" smtClean="0">
                <a:solidFill>
                  <a:schemeClr val="tx1">
                    <a:lumMod val="95000"/>
                    <a:lumOff val="5000"/>
                  </a:schemeClr>
                </a:solidFill>
                <a:cs typeface="+mn-ea"/>
                <a:sym typeface="+mn-lt"/>
              </a:endParaRPr>
            </a:p>
          </p:txBody>
        </p:sp>
        <p:sp>
          <p:nvSpPr>
            <p:cNvPr id="36" name="TextBox 45"/>
            <p:cNvSpPr txBox="1"/>
            <p:nvPr/>
          </p:nvSpPr>
          <p:spPr>
            <a:xfrm>
              <a:off x="2165687" y="4141936"/>
              <a:ext cx="1981200" cy="421005"/>
            </a:xfrm>
            <a:prstGeom prst="rect">
              <a:avLst/>
            </a:prstGeom>
          </p:spPr>
          <p:txBody>
            <a:bodyPr vert="horz" wrap="none" lIns="0" tIns="0" rIns="0" bIns="0" anchor="b" anchorCtr="1">
              <a:normAutofit/>
            </a:bodyPr>
            <a:lstStyle/>
            <a:p>
              <a:pPr algn="r"/>
              <a:r>
                <a:rPr lang="zh-CN" altLang="en-US" sz="2000" b="1" kern="900" dirty="0">
                  <a:cs typeface="+mn-ea"/>
                  <a:sym typeface="+mn-lt"/>
                </a:rPr>
                <a:t>多样化配置</a:t>
              </a:r>
              <a:endParaRPr lang="zh-CN" altLang="en-US" sz="2000" b="1" kern="900" dirty="0">
                <a:cs typeface="+mn-ea"/>
                <a:sym typeface="+mn-lt"/>
              </a:endParaRPr>
            </a:p>
          </p:txBody>
        </p:sp>
        <p:sp>
          <p:nvSpPr>
            <p:cNvPr id="37" name="TextBox 46"/>
            <p:cNvSpPr txBox="1"/>
            <p:nvPr/>
          </p:nvSpPr>
          <p:spPr>
            <a:xfrm>
              <a:off x="1715092" y="4711451"/>
              <a:ext cx="2252589" cy="814510"/>
            </a:xfrm>
            <a:prstGeom prst="rect">
              <a:avLst/>
            </a:prstGeom>
          </p:spPr>
          <p:txBody>
            <a:bodyPr vert="horz" wrap="square" lIns="0" tIns="0" rIns="0" bIns="0" anchor="t" anchorCtr="1">
              <a:noAutofit/>
            </a:bodyPr>
            <a:lstStyle/>
            <a:p>
              <a:pPr lvl="0" algn="l">
                <a:lnSpc>
                  <a:spcPct val="120000"/>
                </a:lnSpc>
              </a:pPr>
              <a:r>
                <a:rPr lang="zh-CN" altLang="en-US" sz="1400" dirty="0">
                  <a:solidFill>
                    <a:schemeClr val="tx1">
                      <a:lumMod val="95000"/>
                      <a:lumOff val="5000"/>
                    </a:schemeClr>
                  </a:solidFill>
                  <a:cs typeface="+mn-ea"/>
                  <a:sym typeface="+mn-lt"/>
                </a:rPr>
                <a:t>数据分片，加密，读写分离等等可以灵活通过多种方式实现配置，目前支持</a:t>
              </a:r>
              <a:r>
                <a:rPr lang="en-US" altLang="zh-CN" sz="1400" dirty="0">
                  <a:solidFill>
                    <a:schemeClr val="tx1">
                      <a:lumMod val="95000"/>
                      <a:lumOff val="5000"/>
                    </a:schemeClr>
                  </a:solidFill>
                  <a:cs typeface="+mn-ea"/>
                  <a:sym typeface="+mn-lt"/>
                </a:rPr>
                <a:t>Java API</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YAML</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SpringBoot Starter</a:t>
              </a:r>
              <a:r>
                <a:rPr lang="zh-CN" altLang="en-US" sz="1400" dirty="0">
                  <a:solidFill>
                    <a:schemeClr val="tx1">
                      <a:lumMod val="95000"/>
                      <a:lumOff val="5000"/>
                    </a:schemeClr>
                  </a:solidFill>
                  <a:cs typeface="+mn-ea"/>
                  <a:sym typeface="+mn-lt"/>
                </a:rPr>
                <a:t>、</a:t>
              </a:r>
              <a:r>
                <a:rPr lang="en-US" altLang="zh-CN" sz="1400" dirty="0">
                  <a:solidFill>
                    <a:schemeClr val="tx1">
                      <a:lumMod val="95000"/>
                      <a:lumOff val="5000"/>
                    </a:schemeClr>
                  </a:solidFill>
                  <a:cs typeface="+mn-ea"/>
                  <a:sym typeface="+mn-lt"/>
                </a:rPr>
                <a:t>Spring</a:t>
              </a:r>
              <a:r>
                <a:rPr lang="zh-CN" altLang="en-US" sz="1400" dirty="0">
                  <a:solidFill>
                    <a:schemeClr val="tx1">
                      <a:lumMod val="95000"/>
                      <a:lumOff val="5000"/>
                    </a:schemeClr>
                  </a:solidFill>
                  <a:cs typeface="+mn-ea"/>
                  <a:sym typeface="+mn-lt"/>
                </a:rPr>
                <a:t>命名空间支持等等</a:t>
              </a:r>
              <a:endParaRPr lang="zh-CN" altLang="en-US" sz="1400" dirty="0">
                <a:solidFill>
                  <a:schemeClr val="tx1">
                    <a:lumMod val="95000"/>
                    <a:lumOff val="5000"/>
                  </a:schemeClr>
                </a:solidFill>
                <a:cs typeface="+mn-ea"/>
                <a:sym typeface="+mn-lt"/>
              </a:endParaRPr>
            </a:p>
          </p:txBody>
        </p:sp>
      </p:grpSp>
      <p:grpSp>
        <p:nvGrpSpPr>
          <p:cNvPr id="38" name="组合 37"/>
          <p:cNvGrpSpPr/>
          <p:nvPr/>
        </p:nvGrpSpPr>
        <p:grpSpPr>
          <a:xfrm>
            <a:off x="8193406" y="1558925"/>
            <a:ext cx="3832224" cy="4487545"/>
            <a:chOff x="8022457" y="1996081"/>
            <a:chExt cx="2454451" cy="3522070"/>
          </a:xfrm>
        </p:grpSpPr>
        <p:sp>
          <p:nvSpPr>
            <p:cNvPr id="39" name="TextBox 45"/>
            <p:cNvSpPr txBox="1"/>
            <p:nvPr/>
          </p:nvSpPr>
          <p:spPr>
            <a:xfrm>
              <a:off x="8053366" y="1996081"/>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分布式事务</a:t>
              </a:r>
              <a:endParaRPr lang="zh-CN" altLang="en-US" sz="2000" b="1" kern="900" dirty="0">
                <a:cs typeface="+mn-ea"/>
                <a:sym typeface="+mn-lt"/>
              </a:endParaRPr>
            </a:p>
          </p:txBody>
        </p:sp>
        <p:sp>
          <p:nvSpPr>
            <p:cNvPr id="40" name="TextBox 46"/>
            <p:cNvSpPr txBox="1"/>
            <p:nvPr/>
          </p:nvSpPr>
          <p:spPr>
            <a:xfrm>
              <a:off x="8057026" y="2567989"/>
              <a:ext cx="2419882" cy="1573714"/>
            </a:xfrm>
            <a:prstGeom prst="rect">
              <a:avLst/>
            </a:prstGeom>
          </p:spPr>
          <p:txBody>
            <a:bodyPr vert="horz" wrap="square" lIns="0" tIns="0" rIns="0" bIns="0" anchor="t" anchorCtr="1">
              <a:noAutofit/>
            </a:bodyPr>
            <a:lstStyle/>
            <a:p>
              <a:pPr lvl="0" algn="l">
                <a:lnSpc>
                  <a:spcPct val="120000"/>
                </a:lnSpc>
              </a:pPr>
              <a:r>
                <a:rPr sz="1400" dirty="0" smtClean="0">
                  <a:solidFill>
                    <a:schemeClr val="tx1">
                      <a:lumMod val="95000"/>
                      <a:lumOff val="5000"/>
                    </a:schemeClr>
                  </a:solidFill>
                  <a:cs typeface="+mn-ea"/>
                  <a:sym typeface="+mn-lt"/>
                </a:rPr>
                <a:t>通过 Apache ShardingSphere 使用分布式事务，与本地事务并无区别。 除了透明化分布式事务的使用之外，Apache ShardingSphere 还能够在每次数据库访问时切换分布式事务类型。 支持的事务类型包括 本地事务、XA事务 和 柔性事务。可在创建数据库连接之前设置，缺省为 Apache ShardingSphere 启动时的默认事务类型。</a:t>
              </a:r>
              <a:endParaRPr sz="1400" dirty="0" smtClean="0">
                <a:solidFill>
                  <a:schemeClr val="tx1">
                    <a:lumMod val="95000"/>
                    <a:lumOff val="5000"/>
                  </a:schemeClr>
                </a:solidFill>
                <a:cs typeface="+mn-ea"/>
                <a:sym typeface="+mn-lt"/>
              </a:endParaRPr>
            </a:p>
          </p:txBody>
        </p:sp>
        <p:sp>
          <p:nvSpPr>
            <p:cNvPr id="41" name="TextBox 45"/>
            <p:cNvSpPr txBox="1"/>
            <p:nvPr/>
          </p:nvSpPr>
          <p:spPr>
            <a:xfrm>
              <a:off x="8053366" y="4141746"/>
              <a:ext cx="1981200" cy="421005"/>
            </a:xfrm>
            <a:prstGeom prst="rect">
              <a:avLst/>
            </a:prstGeom>
          </p:spPr>
          <p:txBody>
            <a:bodyPr vert="horz" wrap="none" lIns="0" tIns="0" rIns="0" bIns="0" anchor="b" anchorCtr="1">
              <a:normAutofit/>
            </a:bodyPr>
            <a:lstStyle/>
            <a:p>
              <a:r>
                <a:rPr lang="zh-CN" altLang="en-US" sz="2000" b="1" kern="900" dirty="0">
                  <a:cs typeface="+mn-ea"/>
                  <a:sym typeface="+mn-lt"/>
                </a:rPr>
                <a:t>不支持项</a:t>
              </a:r>
              <a:endParaRPr lang="zh-CN" altLang="en-US" sz="2000" b="1" kern="900" dirty="0">
                <a:cs typeface="+mn-ea"/>
                <a:sym typeface="+mn-lt"/>
              </a:endParaRPr>
            </a:p>
          </p:txBody>
        </p:sp>
        <p:sp>
          <p:nvSpPr>
            <p:cNvPr id="42" name="TextBox 46"/>
            <p:cNvSpPr txBox="1"/>
            <p:nvPr/>
          </p:nvSpPr>
          <p:spPr>
            <a:xfrm>
              <a:off x="8022457" y="4703794"/>
              <a:ext cx="2454451" cy="814357"/>
            </a:xfrm>
            <a:prstGeom prst="rect">
              <a:avLst/>
            </a:prstGeom>
          </p:spPr>
          <p:txBody>
            <a:bodyPr vert="horz" wrap="square" lIns="0" tIns="0" rIns="0" bIns="0" anchor="t" anchorCtr="0">
              <a:noAutofit/>
            </a:bodyPr>
            <a:lstStyle/>
            <a:p>
              <a:pPr lvl="0" algn="l">
                <a:lnSpc>
                  <a:spcPct val="120000"/>
                </a:lnSpc>
              </a:pPr>
              <a:r>
                <a:rPr lang="zh-CN" altLang="en-US" sz="1400" dirty="0">
                  <a:solidFill>
                    <a:schemeClr val="tx1">
                      <a:lumMod val="95000"/>
                      <a:lumOff val="5000"/>
                    </a:schemeClr>
                  </a:solidFill>
                  <a:cs typeface="+mn-ea"/>
                  <a:sym typeface="+mn-lt"/>
                </a:rPr>
                <a:t>几个主要的不支持项：</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不支持存储过程</a:t>
              </a:r>
              <a:endParaRPr lang="zh-CN" altLang="en-US" sz="1400" dirty="0">
                <a:solidFill>
                  <a:schemeClr val="tx1">
                    <a:lumMod val="95000"/>
                    <a:lumOff val="5000"/>
                  </a:schemeClr>
                </a:solidFill>
                <a:cs typeface="+mn-ea"/>
                <a:sym typeface="+mn-lt"/>
              </a:endParaRPr>
            </a:p>
            <a:p>
              <a:pPr lvl="0" algn="l">
                <a:lnSpc>
                  <a:spcPct val="120000"/>
                </a:lnSpc>
              </a:pPr>
              <a:r>
                <a:rPr lang="zh-CN" altLang="en-US" sz="1400" dirty="0">
                  <a:solidFill>
                    <a:schemeClr val="tx1">
                      <a:lumMod val="95000"/>
                      <a:lumOff val="5000"/>
                    </a:schemeClr>
                  </a:solidFill>
                  <a:cs typeface="+mn-ea"/>
                  <a:sym typeface="+mn-lt"/>
                </a:rPr>
                <a:t>    不支持</a:t>
              </a:r>
              <a:r>
                <a:rPr lang="en-US" altLang="zh-CN" sz="1400" dirty="0">
                  <a:solidFill>
                    <a:schemeClr val="tx1">
                      <a:lumMod val="95000"/>
                      <a:lumOff val="5000"/>
                    </a:schemeClr>
                  </a:solidFill>
                  <a:cs typeface="+mn-ea"/>
                  <a:sym typeface="+mn-lt"/>
                </a:rPr>
                <a:t>native SQL</a:t>
              </a:r>
              <a:endParaRPr lang="en-US" altLang="zh-CN" sz="1400" dirty="0">
                <a:solidFill>
                  <a:schemeClr val="tx1">
                    <a:lumMod val="95000"/>
                    <a:lumOff val="5000"/>
                  </a:schemeClr>
                </a:solidFill>
                <a:cs typeface="+mn-ea"/>
                <a:sym typeface="+mn-lt"/>
              </a:endParaRPr>
            </a:p>
          </p:txBody>
        </p:sp>
      </p:grpSp>
      <p:sp>
        <p:nvSpPr>
          <p:cNvPr id="27" name="Title 1"/>
          <p:cNvSpPr txBox="1"/>
          <p:nvPr/>
        </p:nvSpPr>
        <p:spPr>
          <a:xfrm>
            <a:off x="1448972" y="383793"/>
            <a:ext cx="43025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rPr>
              <a:t>ShardingJdbc</a:t>
            </a:r>
            <a:endParaRPr lang="en-US" altLang="zh-CN" sz="3600" b="1" dirty="0">
              <a:solidFill>
                <a:schemeClr val="tx1"/>
              </a:solidFill>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垂直分片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19888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按照业务拆分的方式称为垂直分片，又称为纵向拆分，它的核心理念是专库专用。 在拆分之前，一个数据库由多个数据表构成，每个表对应着不同的业务。而拆分之后，则是按照业务将表进行归类，分布到不同的数据库中，从而将压力分散至不同的数据库。</a:t>
            </a:r>
            <a:endParaRPr 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19" name="矩形 18"/>
          <p:cNvSpPr/>
          <p:nvPr/>
        </p:nvSpPr>
        <p:spPr>
          <a:xfrm>
            <a:off x="8147856" y="4224511"/>
            <a:ext cx="3387112" cy="1383665"/>
          </a:xfrm>
          <a:prstGeom prst="rect">
            <a:avLst/>
          </a:prstGeom>
        </p:spPr>
        <p:txBody>
          <a:bodyPr wrap="square">
            <a:spAutoFit/>
          </a:bodyPr>
          <a:lstStyle/>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垂直分片往往需要对架构和设计进行调整。通常来讲，是来不及应对互联网业务需求快速变化的；而且，它也并无法真正的解决单点瓶颈。 垂直拆分可以缓解数据量和访问量带来的问题，但无法根治。如果垂直拆分之后，表中的数据量依然超过单节点所能承载的阈值，则需要水平分片来进一步处理。</a:t>
            </a:r>
            <a:endPar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20" name="矩形 19"/>
          <p:cNvSpPr/>
          <p:nvPr/>
        </p:nvSpPr>
        <p:spPr>
          <a:xfrm>
            <a:off x="8154068" y="3706876"/>
            <a:ext cx="894080" cy="306705"/>
          </a:xfrm>
          <a:prstGeom prst="rect">
            <a:avLst/>
          </a:prstGeom>
        </p:spPr>
        <p:txBody>
          <a:bodyPr wrap="none">
            <a:spAutoFit/>
          </a:bodyPr>
          <a:lstStyle/>
          <a:p>
            <a:r>
              <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rPr>
              <a:t>遗留问题</a:t>
            </a:r>
            <a:endPar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2" name="图片 1"/>
          <p:cNvPicPr>
            <a:picLocks noChangeAspect="1"/>
          </p:cNvPicPr>
          <p:nvPr/>
        </p:nvPicPr>
        <p:blipFill>
          <a:blip r:embed="rId2"/>
          <a:stretch>
            <a:fillRect/>
          </a:stretch>
        </p:blipFill>
        <p:spPr>
          <a:xfrm>
            <a:off x="666750" y="1487805"/>
            <a:ext cx="7288530" cy="495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0" y="502576"/>
            <a:ext cx="2817495" cy="460375"/>
          </a:xfrm>
          <a:prstGeom prst="rect">
            <a:avLst/>
          </a:prstGeom>
          <a:noFill/>
        </p:spPr>
        <p:txBody>
          <a:bodyPr wrap="none" rtlCol="0">
            <a:spAutoFit/>
          </a:bodyPr>
          <a:lstStyle/>
          <a:p>
            <a:r>
              <a:rPr lang="en-US" altLang="zh-CN"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ShardingJdbc</a:t>
            </a:r>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分片</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cxnSp>
        <p:nvCxnSpPr>
          <p:cNvPr id="8" name="直接连接符 7"/>
          <p:cNvCxnSpPr/>
          <p:nvPr/>
        </p:nvCxnSpPr>
        <p:spPr>
          <a:xfrm>
            <a:off x="773906" y="1025637"/>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13700" y="0"/>
            <a:ext cx="4178300" cy="6858000"/>
          </a:xfrm>
          <a:prstGeom prst="rect">
            <a:avLst/>
          </a:prstGeom>
          <a:solidFill>
            <a:srgbClr val="DDEEF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1356" y="2716406"/>
            <a:ext cx="5094594" cy="4494794"/>
          </a:xfrm>
          <a:prstGeom prst="rect">
            <a:avLst/>
          </a:prstGeom>
        </p:spPr>
      </p:pic>
      <p:sp>
        <p:nvSpPr>
          <p:cNvPr id="14" name="文本框 13"/>
          <p:cNvSpPr txBox="1"/>
          <p:nvPr/>
        </p:nvSpPr>
        <p:spPr>
          <a:xfrm>
            <a:off x="8147857" y="876690"/>
            <a:ext cx="1097280" cy="368300"/>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sz="1800" dirty="0">
                <a:solidFill>
                  <a:schemeClr val="tx1">
                    <a:lumMod val="85000"/>
                    <a:lumOff val="15000"/>
                  </a:schemeClr>
                </a:solidFill>
              </a:rPr>
              <a:t>水平分片</a:t>
            </a:r>
            <a:endParaRPr lang="zh-CN" altLang="en-US" sz="1800" dirty="0">
              <a:solidFill>
                <a:schemeClr val="tx1">
                  <a:lumMod val="85000"/>
                  <a:lumOff val="15000"/>
                </a:schemeClr>
              </a:solidFill>
            </a:endParaRPr>
          </a:p>
        </p:txBody>
      </p:sp>
      <p:cxnSp>
        <p:nvCxnSpPr>
          <p:cNvPr id="16" name="直接连接符 15"/>
          <p:cNvCxnSpPr/>
          <p:nvPr/>
        </p:nvCxnSpPr>
        <p:spPr>
          <a:xfrm>
            <a:off x="8258662" y="1347753"/>
            <a:ext cx="316339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47856" y="1611882"/>
            <a:ext cx="894080" cy="306705"/>
          </a:xfrm>
          <a:prstGeom prst="rect">
            <a:avLst/>
          </a:prstGeom>
          <a:noFill/>
        </p:spPr>
        <p:txBody>
          <a:bodyPr wrap="none" rtlCol="0">
            <a:spAutoFit/>
          </a:bodyPr>
          <a:lstStyle>
            <a:defPPr>
              <a:defRPr lang="zh-CN"/>
            </a:defPPr>
            <a:lvl1pPr>
              <a:defRPr sz="1400">
                <a:solidFill>
                  <a:schemeClr val="bg1">
                    <a:lumMod val="50000"/>
                  </a:schemeClr>
                </a:solidFill>
                <a:latin typeface="思源黑体 CN Light" panose="020B0300000000000000" pitchFamily="34" charset="-122"/>
                <a:ea typeface="思源黑体 CN Light" panose="020B0300000000000000" pitchFamily="34" charset="-122"/>
              </a:defRPr>
            </a:lvl1pPr>
          </a:lstStyle>
          <a:p>
            <a:r>
              <a:rPr lang="zh-CN" altLang="en-US" dirty="0">
                <a:solidFill>
                  <a:schemeClr val="tx1">
                    <a:lumMod val="85000"/>
                    <a:lumOff val="15000"/>
                  </a:schemeClr>
                </a:solidFill>
              </a:rPr>
              <a:t>解决思路</a:t>
            </a:r>
            <a:endParaRPr lang="zh-CN" altLang="en-US" dirty="0">
              <a:solidFill>
                <a:schemeClr val="tx1">
                  <a:lumMod val="85000"/>
                  <a:lumOff val="15000"/>
                </a:schemeClr>
              </a:solidFill>
            </a:endParaRPr>
          </a:p>
        </p:txBody>
      </p:sp>
      <p:sp>
        <p:nvSpPr>
          <p:cNvPr id="18" name="矩形 17"/>
          <p:cNvSpPr/>
          <p:nvPr/>
        </p:nvSpPr>
        <p:spPr>
          <a:xfrm>
            <a:off x="8129885" y="2042769"/>
            <a:ext cx="3408066" cy="1938020"/>
          </a:xfrm>
          <a:prstGeom prst="rect">
            <a:avLst/>
          </a:prstGeom>
        </p:spPr>
        <p:txBody>
          <a:bodyPr wrap="square">
            <a:spAutoFit/>
          </a:bodyPr>
          <a:lstStyle/>
          <a:p>
            <a:pPr indent="-285750">
              <a:buFont typeface="Arial" panose="020B0604020202090204" pitchFamily="34" charset="0"/>
              <a:buChar char="•"/>
            </a:pPr>
            <a:r>
              <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rPr>
              <a:t>水平分片又称为横向拆分。 相对于垂直分片，它不再将数据根据业务逻辑分类，而是通过某个字段（或某几个字段），根据某种规则将数据分散至多个库或表中，每个分片仅包含数据的一部分。 例如：根据主键分片，偶数主键的记录放入 0 库（或表），奇数主键的记录放入 1 库（或表）</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indent="-285750">
              <a:buFont typeface="Arial" panose="020B0604020202090204" pitchFamily="34" charset="0"/>
              <a:buChar char="•"/>
            </a:pPr>
            <a:r>
              <a:rPr lang="zh-CN" altLang="en-US" sz="120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mn-ea"/>
              </a:rPr>
              <a:t>水平分片从理论上突破了单机数据量处理的瓶颈，并且扩展相对自由，是分库分表的标准解决方案。</a:t>
            </a:r>
            <a:endParaRPr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pic>
        <p:nvPicPr>
          <p:cNvPr id="3" name="图片 2"/>
          <p:cNvPicPr>
            <a:picLocks noChangeAspect="1"/>
          </p:cNvPicPr>
          <p:nvPr/>
        </p:nvPicPr>
        <p:blipFill>
          <a:blip r:embed="rId2"/>
          <a:stretch>
            <a:fillRect/>
          </a:stretch>
        </p:blipFill>
        <p:spPr>
          <a:xfrm>
            <a:off x="438150" y="1347470"/>
            <a:ext cx="7575550" cy="518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402" y="448716"/>
            <a:ext cx="4459758" cy="573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5384" y="499924"/>
            <a:ext cx="4459758" cy="460375"/>
          </a:xfrm>
          <a:prstGeom prst="rect">
            <a:avLst/>
          </a:prstGeom>
          <a:noFill/>
        </p:spPr>
        <p:txBody>
          <a:bodyPr wrap="square" rtlCol="0">
            <a:spAutoFit/>
          </a:bodyPr>
          <a:lstStyle/>
          <a:p>
            <a:r>
              <a:rPr lang="zh-CN" altLang="en-US" sz="2400" b="1" dirty="0">
                <a:solidFill>
                  <a:schemeClr val="bg1"/>
                </a:solidFill>
                <a:latin typeface="+mj-ea"/>
                <a:ea typeface="+mj-ea"/>
              </a:rPr>
              <a:t>遗留问题</a:t>
            </a:r>
            <a:endParaRPr lang="zh-CN" altLang="en-US" sz="2400" b="1" dirty="0">
              <a:solidFill>
                <a:schemeClr val="bg1"/>
              </a:solidFill>
              <a:latin typeface="+mj-ea"/>
              <a:ea typeface="+mj-ea"/>
            </a:endParaRPr>
          </a:p>
        </p:txBody>
      </p:sp>
      <p:sp>
        <p:nvSpPr>
          <p:cNvPr id="4" name="išľîḑè"/>
          <p:cNvSpPr/>
          <p:nvPr/>
        </p:nvSpPr>
        <p:spPr bwMode="auto">
          <a:xfrm>
            <a:off x="765175" y="1215390"/>
            <a:ext cx="435483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sp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面对如此散乱的分库分表之后的数据，应用开发工程师和数据库管理员对数据库的操作变得异常繁重就是其中的重要挑战之一。他们需要知道数据需要从哪个具体的数据库的分表中获取。</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另一个挑战则是，能够正确的运行在单节点数据库中的 SQL，在分片之后的数据库中并不一定能够正确运行。例如，分表导致表名称的修改，或者分页、排序、聚合分组等操作的不正确处理。</a:t>
            </a:r>
            <a:endParaRPr lang="zh-CN" altLang="en-US" sz="1400" dirty="0">
              <a:solidFill>
                <a:schemeClr val="tx1">
                  <a:lumMod val="50000"/>
                  <a:lumOff val="50000"/>
                </a:schemeClr>
              </a:solidFill>
              <a:latin typeface="+mn-ea"/>
            </a:endParaRPr>
          </a:p>
          <a:p>
            <a:pPr marL="285750" indent="-285750">
              <a:lnSpc>
                <a:spcPct val="150000"/>
              </a:lnSpc>
              <a:spcBef>
                <a:spcPts val="600"/>
              </a:spcBef>
              <a:buFont typeface="Arial" panose="020B0604020202090204" pitchFamily="34" charset="0"/>
              <a:buChar char="•"/>
            </a:pPr>
            <a:r>
              <a:rPr lang="zh-CN" altLang="en-US" sz="1400" dirty="0">
                <a:solidFill>
                  <a:schemeClr val="tx1">
                    <a:lumMod val="50000"/>
                    <a:lumOff val="50000"/>
                  </a:schemeClr>
                </a:solidFill>
                <a:latin typeface="+mn-ea"/>
              </a:rPr>
              <a:t>跨库事务也是分布式的数据库集群要面对的棘手事情。 合理采用分表，可以在降低单表数据量的情况下，尽量使用本地事务，善于使用同库不同表可有效避免分布式事务带来的麻烦。 在不能避免跨库事务的场景，有些业务仍然需要保持事务的一致性。 而基于 XA 的分布式事务由于在并发度高的场景中性能无法满足需要，并未被互联网巨头大规模使用，他们大多采用最终一致性的柔性事务代替强一致事务。</a:t>
            </a:r>
            <a:endParaRPr lang="zh-CN" altLang="en-US" sz="1400" dirty="0">
              <a:solidFill>
                <a:schemeClr val="tx1">
                  <a:lumMod val="50000"/>
                  <a:lumOff val="50000"/>
                </a:schemeClr>
              </a:solidFill>
              <a:latin typeface="+mn-ea"/>
            </a:endParaRPr>
          </a:p>
        </p:txBody>
      </p:sp>
      <p:sp>
        <p:nvSpPr>
          <p:cNvPr id="8" name="矩形 7"/>
          <p:cNvSpPr/>
          <p:nvPr/>
        </p:nvSpPr>
        <p:spPr>
          <a:xfrm>
            <a:off x="6096000" y="1638300"/>
            <a:ext cx="2928672" cy="5219700"/>
          </a:xfrm>
          <a:prstGeom prst="rect">
            <a:avLst/>
          </a:prstGeom>
          <a:blipFill>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63328" y="0"/>
            <a:ext cx="2928672" cy="52197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63328" y="5505450"/>
            <a:ext cx="2928672" cy="375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1" fmla="*/ 309563 w 2371725"/>
                <a:gd name="connsiteY0-2" fmla="*/ 123825 h 280987"/>
                <a:gd name="connsiteX1-3" fmla="*/ 2371725 w 2371725"/>
                <a:gd name="connsiteY1-4" fmla="*/ 0 h 280987"/>
                <a:gd name="connsiteX2-5" fmla="*/ 2243138 w 2371725"/>
                <a:gd name="connsiteY2-6" fmla="*/ 252412 h 280987"/>
                <a:gd name="connsiteX3-7" fmla="*/ 0 w 2371725"/>
                <a:gd name="connsiteY3-8" fmla="*/ 280987 h 280987"/>
                <a:gd name="connsiteX4-9" fmla="*/ 309563 w 2371725"/>
                <a:gd name="connsiteY4-10" fmla="*/ 123825 h 280987"/>
                <a:gd name="connsiteX0-11" fmla="*/ 309563 w 2371725"/>
                <a:gd name="connsiteY0-12" fmla="*/ 123825 h 280987"/>
                <a:gd name="connsiteX1-13" fmla="*/ 2371725 w 2371725"/>
                <a:gd name="connsiteY1-14" fmla="*/ 0 h 280987"/>
                <a:gd name="connsiteX2-15" fmla="*/ 2243138 w 2371725"/>
                <a:gd name="connsiteY2-16" fmla="*/ 252412 h 280987"/>
                <a:gd name="connsiteX3-17" fmla="*/ 0 w 2371725"/>
                <a:gd name="connsiteY3-18" fmla="*/ 280987 h 280987"/>
                <a:gd name="connsiteX4-19" fmla="*/ 309563 w 2371725"/>
                <a:gd name="connsiteY4-20" fmla="*/ 123825 h 280987"/>
                <a:gd name="connsiteX0-21" fmla="*/ 300038 w 2371725"/>
                <a:gd name="connsiteY0-22" fmla="*/ 90488 h 280987"/>
                <a:gd name="connsiteX1-23" fmla="*/ 2371725 w 2371725"/>
                <a:gd name="connsiteY1-24" fmla="*/ 0 h 280987"/>
                <a:gd name="connsiteX2-25" fmla="*/ 2243138 w 2371725"/>
                <a:gd name="connsiteY2-26" fmla="*/ 252412 h 280987"/>
                <a:gd name="connsiteX3-27" fmla="*/ 0 w 2371725"/>
                <a:gd name="connsiteY3-28" fmla="*/ 280987 h 280987"/>
                <a:gd name="connsiteX4-29" fmla="*/ 300038 w 2371725"/>
                <a:gd name="connsiteY4-30" fmla="*/ 90488 h 280987"/>
                <a:gd name="connsiteX0-31" fmla="*/ 300038 w 2371725"/>
                <a:gd name="connsiteY0-32" fmla="*/ 90488 h 280987"/>
                <a:gd name="connsiteX1-33" fmla="*/ 2371725 w 2371725"/>
                <a:gd name="connsiteY1-34" fmla="*/ 0 h 280987"/>
                <a:gd name="connsiteX2-35" fmla="*/ 2243138 w 2371725"/>
                <a:gd name="connsiteY2-36" fmla="*/ 252412 h 280987"/>
                <a:gd name="connsiteX3-37" fmla="*/ 0 w 2371725"/>
                <a:gd name="connsiteY3-38" fmla="*/ 280987 h 280987"/>
                <a:gd name="connsiteX4-39" fmla="*/ 300038 w 2371725"/>
                <a:gd name="connsiteY4-40" fmla="*/ 90488 h 280987"/>
                <a:gd name="connsiteX0-41" fmla="*/ 300038 w 2362200"/>
                <a:gd name="connsiteY0-42" fmla="*/ 104775 h 295274"/>
                <a:gd name="connsiteX1-43" fmla="*/ 2362200 w 2362200"/>
                <a:gd name="connsiteY1-44" fmla="*/ 0 h 295274"/>
                <a:gd name="connsiteX2-45" fmla="*/ 2243138 w 2362200"/>
                <a:gd name="connsiteY2-46" fmla="*/ 266699 h 295274"/>
                <a:gd name="connsiteX3-47" fmla="*/ 0 w 2362200"/>
                <a:gd name="connsiteY3-48" fmla="*/ 295274 h 295274"/>
                <a:gd name="connsiteX4-49" fmla="*/ 300038 w 2362200"/>
                <a:gd name="connsiteY4-50" fmla="*/ 104775 h 295274"/>
                <a:gd name="connsiteX0-51" fmla="*/ 36513 w 2362200"/>
                <a:gd name="connsiteY0-52" fmla="*/ 130175 h 295274"/>
                <a:gd name="connsiteX1-53" fmla="*/ 2362200 w 2362200"/>
                <a:gd name="connsiteY1-54" fmla="*/ 0 h 295274"/>
                <a:gd name="connsiteX2-55" fmla="*/ 2243138 w 2362200"/>
                <a:gd name="connsiteY2-56" fmla="*/ 266699 h 295274"/>
                <a:gd name="connsiteX3-57" fmla="*/ 0 w 2362200"/>
                <a:gd name="connsiteY3-58" fmla="*/ 295274 h 295274"/>
                <a:gd name="connsiteX4-59" fmla="*/ 36513 w 2362200"/>
                <a:gd name="connsiteY4-60" fmla="*/ 130175 h 295274"/>
                <a:gd name="connsiteX0-61" fmla="*/ 69537 w 2395224"/>
                <a:gd name="connsiteY0-62" fmla="*/ 130175 h 295274"/>
                <a:gd name="connsiteX1-63" fmla="*/ 2395224 w 2395224"/>
                <a:gd name="connsiteY1-64" fmla="*/ 0 h 295274"/>
                <a:gd name="connsiteX2-65" fmla="*/ 2276162 w 2395224"/>
                <a:gd name="connsiteY2-66" fmla="*/ 266699 h 295274"/>
                <a:gd name="connsiteX3-67" fmla="*/ 33024 w 2395224"/>
                <a:gd name="connsiteY3-68" fmla="*/ 295274 h 295274"/>
                <a:gd name="connsiteX4-69" fmla="*/ 69537 w 2395224"/>
                <a:gd name="connsiteY4-70" fmla="*/ 130175 h 295274"/>
                <a:gd name="connsiteX0-71" fmla="*/ 69537 w 2595249"/>
                <a:gd name="connsiteY0-72" fmla="*/ 130175 h 295274"/>
                <a:gd name="connsiteX1-73" fmla="*/ 2595249 w 2595249"/>
                <a:gd name="connsiteY1-74" fmla="*/ 0 h 295274"/>
                <a:gd name="connsiteX2-75" fmla="*/ 2276162 w 2595249"/>
                <a:gd name="connsiteY2-76" fmla="*/ 266699 h 295274"/>
                <a:gd name="connsiteX3-77" fmla="*/ 33024 w 2595249"/>
                <a:gd name="connsiteY3-78" fmla="*/ 295274 h 295274"/>
                <a:gd name="connsiteX4-79" fmla="*/ 69537 w 2595249"/>
                <a:gd name="connsiteY4-80" fmla="*/ 130175 h 295274"/>
                <a:gd name="connsiteX0-81" fmla="*/ 69537 w 2595249"/>
                <a:gd name="connsiteY0-82" fmla="*/ 130175 h 295274"/>
                <a:gd name="connsiteX1-83" fmla="*/ 2595249 w 2595249"/>
                <a:gd name="connsiteY1-84" fmla="*/ 0 h 295274"/>
                <a:gd name="connsiteX2-85" fmla="*/ 2276162 w 2595249"/>
                <a:gd name="connsiteY2-86" fmla="*/ 266699 h 295274"/>
                <a:gd name="connsiteX3-87" fmla="*/ 33024 w 2595249"/>
                <a:gd name="connsiteY3-88" fmla="*/ 295274 h 295274"/>
                <a:gd name="connsiteX4-89" fmla="*/ 69537 w 2595249"/>
                <a:gd name="connsiteY4-90" fmla="*/ 130175 h 295274"/>
                <a:gd name="connsiteX0-91" fmla="*/ 62456 w 2611980"/>
                <a:gd name="connsiteY0-92" fmla="*/ 139700 h 295274"/>
                <a:gd name="connsiteX1-93" fmla="*/ 2611980 w 2611980"/>
                <a:gd name="connsiteY1-94" fmla="*/ 0 h 295274"/>
                <a:gd name="connsiteX2-95" fmla="*/ 2292893 w 2611980"/>
                <a:gd name="connsiteY2-96" fmla="*/ 266699 h 295274"/>
                <a:gd name="connsiteX3-97" fmla="*/ 49755 w 2611980"/>
                <a:gd name="connsiteY3-98" fmla="*/ 295274 h 295274"/>
                <a:gd name="connsiteX4-99" fmla="*/ 62456 w 2611980"/>
                <a:gd name="connsiteY4-100" fmla="*/ 139700 h 295274"/>
                <a:gd name="connsiteX0-101" fmla="*/ 62456 w 2611980"/>
                <a:gd name="connsiteY0-102" fmla="*/ 139700 h 295274"/>
                <a:gd name="connsiteX1-103" fmla="*/ 2611980 w 2611980"/>
                <a:gd name="connsiteY1-104" fmla="*/ 0 h 295274"/>
                <a:gd name="connsiteX2-105" fmla="*/ 2292893 w 2611980"/>
                <a:gd name="connsiteY2-106" fmla="*/ 266699 h 295274"/>
                <a:gd name="connsiteX3-107" fmla="*/ 49755 w 2611980"/>
                <a:gd name="connsiteY3-108" fmla="*/ 295274 h 295274"/>
                <a:gd name="connsiteX4-109" fmla="*/ 62456 w 2611980"/>
                <a:gd name="connsiteY4-110" fmla="*/ 139700 h 2952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10680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Seata</a:t>
            </a:r>
            <a:endParaRPr lang="en-US" altLang="zh-CN"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5160"/>
          </a:xfrm>
          <a:prstGeom prst="rect">
            <a:avLst/>
          </a:prstGeom>
          <a:noFill/>
        </p:spPr>
        <p:txBody>
          <a:bodyPr wrap="square" rtlCol="0">
            <a:spAutoFit/>
          </a:bodyPr>
          <a:lstStyle/>
          <a:p>
            <a:r>
              <a:rPr lang="en-US" altLang="zh-CN" sz="3600" spc="100" dirty="0">
                <a:latin typeface="明兰" panose="02010600030101010101" pitchFamily="2" charset="-122"/>
                <a:ea typeface="明兰" panose="02010600030101010101" pitchFamily="2" charset="-122"/>
              </a:rPr>
              <a:t>seata</a:t>
            </a:r>
            <a:r>
              <a:rPr lang="zh-CN" altLang="en-US" sz="3600" spc="100" dirty="0">
                <a:latin typeface="明兰" panose="02010600030101010101" pitchFamily="2" charset="-122"/>
                <a:ea typeface="明兰" panose="02010600030101010101" pitchFamily="2" charset="-122"/>
              </a:rPr>
              <a:t>柔性事务</a:t>
            </a:r>
            <a:endParaRPr lang="zh-CN" altLang="en-US" sz="3600" spc="100" dirty="0">
              <a:latin typeface="明兰" panose="02010600030101010101" pitchFamily="2" charset="-122"/>
              <a:ea typeface="明兰"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ISLIDE.DIAGRAM" val="3c2f1681-f979-4de5-8036-c0bce5db0ca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2891</Words>
  <Application>WPS 演示</Application>
  <PresentationFormat>宽屏</PresentationFormat>
  <Paragraphs>160</Paragraphs>
  <Slides>11</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11</vt:i4>
      </vt:variant>
    </vt:vector>
  </HeadingPairs>
  <TitlesOfParts>
    <vt:vector size="45" baseType="lpstr">
      <vt:lpstr>Arial</vt:lpstr>
      <vt:lpstr>方正书宋_GBK</vt:lpstr>
      <vt:lpstr>Wingdings</vt:lpstr>
      <vt:lpstr>思源宋体 CN Heavy</vt:lpstr>
      <vt:lpstr>宋体-简</vt:lpstr>
      <vt:lpstr>Microsoft JhengHei UI</vt:lpstr>
      <vt:lpstr>微软雅黑</vt:lpstr>
      <vt:lpstr>汉仪旗黑</vt:lpstr>
      <vt:lpstr>阿里巴巴普惠体 L</vt:lpstr>
      <vt:lpstr>U.S. 101</vt:lpstr>
      <vt:lpstr>苹方-简</vt:lpstr>
      <vt:lpstr>Roboto</vt:lpstr>
      <vt:lpstr>Open Sans Light</vt:lpstr>
      <vt:lpstr>Lantinghei SC Extralight</vt:lpstr>
      <vt:lpstr>思源黑体 CN Light</vt:lpstr>
      <vt:lpstr>冬青黑体简体中文</vt:lpstr>
      <vt:lpstr>Calibri</vt:lpstr>
      <vt:lpstr>Helvetica Neue</vt:lpstr>
      <vt:lpstr>宋体</vt:lpstr>
      <vt:lpstr>Arial Unicode MS</vt:lpstr>
      <vt:lpstr>汉仪书宋二KW</vt:lpstr>
      <vt:lpstr>Calibri Light</vt:lpstr>
      <vt:lpstr>明兰</vt:lpstr>
      <vt:lpstr>华文宋体</vt:lpstr>
      <vt:lpstr>微软雅黑 Light</vt:lpstr>
      <vt:lpstr>思源黑体 CN Medium</vt:lpstr>
      <vt:lpstr>Microsoft JhengHei UI</vt:lpstr>
      <vt:lpstr>微软雅黑</vt:lpstr>
      <vt:lpstr>思源宋体 CN Heavy</vt:lpstr>
      <vt:lpstr>思源黑体 CN Light</vt:lpstr>
      <vt:lpstr>明兰</vt:lpstr>
      <vt:lpstr>阿里巴巴普惠体 L</vt:lpstr>
      <vt:lpstr>WPS-Bullets-new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Click to edit Master title style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xuzewei</dc:creator>
  <cp:lastModifiedBy>xuzewei</cp:lastModifiedBy>
  <cp:revision>62</cp:revision>
  <dcterms:created xsi:type="dcterms:W3CDTF">2021-05-31T12:01:15Z</dcterms:created>
  <dcterms:modified xsi:type="dcterms:W3CDTF">2021-05-31T12:01:15Z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