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handoutMasterIdLst>
    <p:handoutMasterId r:id="rId35"/>
  </p:handoutMasterIdLst>
  <p:sldIdLst>
    <p:sldId id="256" r:id="rId3"/>
    <p:sldId id="263" r:id="rId4"/>
    <p:sldId id="287" r:id="rId5"/>
    <p:sldId id="322" r:id="rId6"/>
    <p:sldId id="284" r:id="rId7"/>
    <p:sldId id="312" r:id="rId8"/>
    <p:sldId id="285" r:id="rId9"/>
    <p:sldId id="313" r:id="rId10"/>
    <p:sldId id="324" r:id="rId11"/>
    <p:sldId id="286" r:id="rId12"/>
    <p:sldId id="306" r:id="rId13"/>
    <p:sldId id="272" r:id="rId14"/>
    <p:sldId id="314" r:id="rId15"/>
    <p:sldId id="315" r:id="rId16"/>
    <p:sldId id="316" r:id="rId17"/>
    <p:sldId id="290" r:id="rId18"/>
    <p:sldId id="307" r:id="rId19"/>
    <p:sldId id="317" r:id="rId20"/>
    <p:sldId id="308" r:id="rId21"/>
    <p:sldId id="318" r:id="rId22"/>
    <p:sldId id="281" r:id="rId23"/>
    <p:sldId id="320" r:id="rId24"/>
    <p:sldId id="319" r:id="rId25"/>
    <p:sldId id="321" r:id="rId26"/>
    <p:sldId id="289" r:id="rId27"/>
    <p:sldId id="311" r:id="rId28"/>
    <p:sldId id="299" r:id="rId29"/>
    <p:sldId id="323" r:id="rId30"/>
    <p:sldId id="288" r:id="rId31"/>
    <p:sldId id="310" r:id="rId32"/>
    <p:sldId id="27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622"/>
    <a:srgbClr val="F3B929"/>
    <a:srgbClr val="B554C8"/>
    <a:srgbClr val="FDBFF1"/>
    <a:srgbClr val="BE3AE2"/>
    <a:srgbClr val="F9C3EF"/>
    <a:srgbClr val="3824CC"/>
    <a:srgbClr val="F0562C"/>
    <a:srgbClr val="F56727"/>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9123" autoAdjust="0"/>
  </p:normalViewPr>
  <p:slideViewPr>
    <p:cSldViewPr>
      <p:cViewPr varScale="1">
        <p:scale>
          <a:sx n="101" d="100"/>
          <a:sy n="101" d="100"/>
        </p:scale>
        <p:origin x="-1914" y="-102"/>
      </p:cViewPr>
      <p:guideLst>
        <p:guide orient="horz" pos="2160"/>
        <p:guide pos="2880"/>
      </p:guideLst>
    </p:cSldViewPr>
  </p:slideViewPr>
  <p:outlineViewPr>
    <p:cViewPr>
      <p:scale>
        <a:sx n="33" d="100"/>
        <a:sy n="33" d="100"/>
      </p:scale>
      <p:origin x="0" y="12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118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rich>
      </c:tx>
      <c:layout/>
      <c:overlay val="0"/>
      <c:spPr>
        <a:noFill/>
        <a:ln>
          <a:noFill/>
        </a:ln>
        <a:effectLst/>
      </c:spPr>
    </c:title>
    <c:autoTitleDeleted val="0"/>
    <c:plotArea>
      <c:layout/>
      <c:barChart>
        <c:barDir val="col"/>
        <c:grouping val="clustered"/>
        <c:varyColors val="0"/>
        <c:ser>
          <c:idx val="0"/>
          <c:order val="0"/>
          <c:tx>
            <c:strRef>
              <c:f>Sheet1!$A$2</c:f>
              <c:strCache>
                <c:ptCount val="1"/>
                <c:pt idx="0">
                  <c:v>100nodes</c:v>
                </c:pt>
              </c:strCache>
            </c:strRef>
          </c:tx>
          <c:spPr>
            <a:solidFill>
              <a:srgbClr val="FFC000"/>
            </a:solidFill>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Times New Roman" pitchFamily="18" charset="0"/>
                    <a:ea typeface="+mn-ea"/>
                    <a:cs typeface="Times New Roman"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3_layers</c:v>
                </c:pt>
                <c:pt idx="1">
                  <c:v>4_layers</c:v>
                </c:pt>
                <c:pt idx="2">
                  <c:v>5_layers</c:v>
                </c:pt>
              </c:strCache>
            </c:strRef>
          </c:cat>
          <c:val>
            <c:numRef>
              <c:f>Sheet1!$B$2:$D$2</c:f>
              <c:numCache>
                <c:formatCode>General</c:formatCode>
                <c:ptCount val="3"/>
                <c:pt idx="0">
                  <c:v>49.1</c:v>
                </c:pt>
                <c:pt idx="1">
                  <c:v>64.099999999999994</c:v>
                </c:pt>
                <c:pt idx="2">
                  <c:v>73.2</c:v>
                </c:pt>
              </c:numCache>
            </c:numRef>
          </c:val>
        </c:ser>
        <c:ser>
          <c:idx val="1"/>
          <c:order val="1"/>
          <c:tx>
            <c:strRef>
              <c:f>Sheet1!$A$3</c:f>
              <c:strCache>
                <c:ptCount val="1"/>
                <c:pt idx="0">
                  <c:v>200nodes</c:v>
                </c:pt>
              </c:strCache>
            </c:strRef>
          </c:tx>
          <c:spPr>
            <a:solidFill>
              <a:srgbClr val="B554C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Times New Roman" pitchFamily="18" charset="0"/>
                    <a:ea typeface="+mn-ea"/>
                    <a:cs typeface="Times New Roman"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3_layers</c:v>
                </c:pt>
                <c:pt idx="1">
                  <c:v>4_layers</c:v>
                </c:pt>
                <c:pt idx="2">
                  <c:v>5_layers</c:v>
                </c:pt>
              </c:strCache>
            </c:strRef>
          </c:cat>
          <c:val>
            <c:numRef>
              <c:f>Sheet1!$B$3:$D$3</c:f>
              <c:numCache>
                <c:formatCode>General</c:formatCode>
                <c:ptCount val="3"/>
                <c:pt idx="0">
                  <c:v>57.3</c:v>
                </c:pt>
                <c:pt idx="1">
                  <c:v>69.599999999999994</c:v>
                </c:pt>
                <c:pt idx="2">
                  <c:v>74.5</c:v>
                </c:pt>
              </c:numCache>
            </c:numRef>
          </c:val>
        </c:ser>
        <c:ser>
          <c:idx val="2"/>
          <c:order val="2"/>
          <c:tx>
            <c:strRef>
              <c:f>Sheet1!$A$4</c:f>
              <c:strCache>
                <c:ptCount val="1"/>
                <c:pt idx="0">
                  <c:v>300nodes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lgn="ctr">
                  <a:defRPr lang="zh-CN" altLang="en-US" sz="1200" b="0" i="0" u="none" strike="noStrike" kern="1200" baseline="0">
                    <a:solidFill>
                      <a:prstClr val="black">
                        <a:lumMod val="75000"/>
                        <a:lumOff val="25000"/>
                      </a:prstClr>
                    </a:solidFill>
                    <a:latin typeface="Times New Roman" pitchFamily="18" charset="0"/>
                    <a:ea typeface="+mn-ea"/>
                    <a:cs typeface="Times New Roman"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3_layers</c:v>
                </c:pt>
                <c:pt idx="1">
                  <c:v>4_layers</c:v>
                </c:pt>
                <c:pt idx="2">
                  <c:v>5_layers</c:v>
                </c:pt>
              </c:strCache>
            </c:strRef>
          </c:cat>
          <c:val>
            <c:numRef>
              <c:f>Sheet1!$B$4:$D$4</c:f>
              <c:numCache>
                <c:formatCode>General</c:formatCode>
                <c:ptCount val="3"/>
                <c:pt idx="0">
                  <c:v>59.3</c:v>
                </c:pt>
                <c:pt idx="1">
                  <c:v>72.8</c:v>
                </c:pt>
                <c:pt idx="2">
                  <c:v>75.2</c:v>
                </c:pt>
              </c:numCache>
            </c:numRef>
          </c:val>
        </c:ser>
        <c:dLbls>
          <c:dLblPos val="outEnd"/>
          <c:showLegendKey val="0"/>
          <c:showVal val="1"/>
          <c:showCatName val="0"/>
          <c:showSerName val="0"/>
          <c:showPercent val="0"/>
          <c:showBubbleSize val="0"/>
        </c:dLbls>
        <c:gapWidth val="219"/>
        <c:overlap val="-27"/>
        <c:axId val="214345984"/>
        <c:axId val="214351872"/>
      </c:barChart>
      <c:catAx>
        <c:axId val="214345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zh-CN" altLang="en-US" sz="1200" b="0" i="0" u="none" strike="noStrike" kern="1200" baseline="0">
                <a:solidFill>
                  <a:prstClr val="black">
                    <a:lumMod val="75000"/>
                    <a:lumOff val="25000"/>
                  </a:prstClr>
                </a:solidFill>
                <a:latin typeface="Times New Roman" pitchFamily="18" charset="0"/>
                <a:ea typeface="+mn-ea"/>
                <a:cs typeface="Times New Roman" pitchFamily="18" charset="0"/>
              </a:defRPr>
            </a:pPr>
            <a:endParaRPr lang="zh-CN"/>
          </a:p>
        </c:txPr>
        <c:crossAx val="214351872"/>
        <c:crosses val="autoZero"/>
        <c:auto val="1"/>
        <c:lblAlgn val="ctr"/>
        <c:lblOffset val="100"/>
        <c:noMultiLvlLbl val="0"/>
      </c:catAx>
      <c:valAx>
        <c:axId val="21435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Times New Roman" pitchFamily="18" charset="0"/>
                <a:ea typeface="黑体" pitchFamily="49" charset="-122"/>
                <a:cs typeface="Times New Roman" pitchFamily="18" charset="0"/>
              </a:defRPr>
            </a:pPr>
            <a:endParaRPr lang="zh-CN"/>
          </a:p>
        </c:txPr>
        <c:crossAx val="214345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lgn="ctr">
            <a:defRPr lang="zh-CN" altLang="en-US" sz="1200" b="0" i="0" u="none" strike="noStrike" kern="1200" baseline="0">
              <a:solidFill>
                <a:prstClr val="black">
                  <a:lumMod val="75000"/>
                  <a:lumOff val="25000"/>
                </a:prstClr>
              </a:solidFill>
              <a:latin typeface="Times New Roman" pitchFamily="18" charset="0"/>
              <a:ea typeface="+mn-ea"/>
              <a:cs typeface="Times New Roman" pitchFamily="18" charset="0"/>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 Id="rId5" Type="http://schemas.openxmlformats.org/officeDocument/2006/relationships/image" Target="../media/image8.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4AA73F-BF88-4DFF-B308-D623CB7DDE14}" type="doc">
      <dgm:prSet loTypeId="urn:microsoft.com/office/officeart/2009/3/layout/SpiralPicture" loCatId="picture" qsTypeId="urn:microsoft.com/office/officeart/2005/8/quickstyle/simple1" qsCatId="simple" csTypeId="urn:microsoft.com/office/officeart/2005/8/colors/accent1_2" csCatId="accent1" phldr="1"/>
      <dgm:spPr/>
      <dgm:t>
        <a:bodyPr/>
        <a:lstStyle/>
        <a:p>
          <a:endParaRPr lang="zh-CN" altLang="en-US"/>
        </a:p>
      </dgm:t>
    </dgm:pt>
    <dgm:pt modelId="{979552A5-FE2E-4C53-9298-56DCBCBDD951}">
      <dgm:prSet phldrT="[文本]" phldr="1"/>
      <dgm:spPr>
        <a:noFill/>
      </dgm:spPr>
      <dgm:t>
        <a:bodyPr/>
        <a:lstStyle/>
        <a:p>
          <a:endParaRPr lang="zh-CN" altLang="en-US" dirty="0"/>
        </a:p>
      </dgm:t>
    </dgm:pt>
    <dgm:pt modelId="{6EC14F05-161C-4F74-9F1C-F9F624F1C15F}" type="parTrans" cxnId="{A60449FC-8668-47CD-98A2-10E66A86049C}">
      <dgm:prSet/>
      <dgm:spPr/>
      <dgm:t>
        <a:bodyPr/>
        <a:lstStyle/>
        <a:p>
          <a:endParaRPr lang="zh-CN" altLang="en-US"/>
        </a:p>
      </dgm:t>
    </dgm:pt>
    <dgm:pt modelId="{EAA2E54D-04BA-41D0-9E0C-79CDA665AD8F}" type="sibTrans" cxnId="{A60449FC-8668-47CD-98A2-10E66A86049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a:solidFill>
            <a:srgbClr val="F3B929"/>
          </a:solidFill>
        </a:ln>
      </dgm:spPr>
      <dgm:t>
        <a:bodyPr/>
        <a:lstStyle/>
        <a:p>
          <a:endParaRPr lang="zh-CN" altLang="en-US"/>
        </a:p>
      </dgm:t>
    </dgm:pt>
    <dgm:pt modelId="{A7EC0247-A774-46C0-AD3F-9C26138FF304}">
      <dgm:prSet phldrT="[文本]" phldr="1"/>
      <dgm:spPr/>
      <dgm:t>
        <a:bodyPr/>
        <a:lstStyle/>
        <a:p>
          <a:endParaRPr lang="zh-CN" altLang="en-US" dirty="0"/>
        </a:p>
      </dgm:t>
    </dgm:pt>
    <dgm:pt modelId="{24128517-0024-480C-80A7-496B0770C621}" type="sibTrans" cxnId="{4561FF61-BDA7-4927-A890-6D58B2FF228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a:solidFill>
            <a:srgbClr val="B554C8"/>
          </a:solidFill>
        </a:ln>
      </dgm:spPr>
      <dgm:t>
        <a:bodyPr/>
        <a:lstStyle/>
        <a:p>
          <a:endParaRPr lang="zh-CN" altLang="en-US"/>
        </a:p>
      </dgm:t>
    </dgm:pt>
    <dgm:pt modelId="{61A2C851-D576-48BE-8BA1-DFAF1C6958AC}" type="parTrans" cxnId="{4561FF61-BDA7-4927-A890-6D58B2FF2285}">
      <dgm:prSet/>
      <dgm:spPr/>
      <dgm:t>
        <a:bodyPr/>
        <a:lstStyle/>
        <a:p>
          <a:endParaRPr lang="zh-CN" altLang="en-US"/>
        </a:p>
      </dgm:t>
    </dgm:pt>
    <dgm:pt modelId="{676BB087-5C93-49E3-98F1-BD7A9DE6DDB9}">
      <dgm:prSet phldrT="[文本]" phldr="1"/>
      <dgm:spPr/>
      <dgm:t>
        <a:bodyPr/>
        <a:lstStyle/>
        <a:p>
          <a:endParaRPr lang="zh-CN" altLang="en-US" dirty="0"/>
        </a:p>
      </dgm:t>
    </dgm:pt>
    <dgm:pt modelId="{102D00B8-C885-4D1D-8E7C-AF77149E0EA3}" type="sibTrans" cxnId="{D8769184-F94E-478C-85A1-0F2D7C20483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48000" r="-48000"/>
          </a:stretch>
        </a:blipFill>
        <a:ln>
          <a:solidFill>
            <a:srgbClr val="00B050"/>
          </a:solidFill>
        </a:ln>
      </dgm:spPr>
      <dgm:t>
        <a:bodyPr/>
        <a:lstStyle/>
        <a:p>
          <a:endParaRPr lang="zh-CN" altLang="en-US"/>
        </a:p>
      </dgm:t>
    </dgm:pt>
    <dgm:pt modelId="{F707260A-C059-4F2D-A0DC-5AC7AF835E68}" type="parTrans" cxnId="{D8769184-F94E-478C-85A1-0F2D7C20483A}">
      <dgm:prSet/>
      <dgm:spPr/>
      <dgm:t>
        <a:bodyPr/>
        <a:lstStyle/>
        <a:p>
          <a:endParaRPr lang="zh-CN" altLang="en-US"/>
        </a:p>
      </dgm:t>
    </dgm:pt>
    <dgm:pt modelId="{74747C77-DC7A-4B38-96CB-1404383998F9}">
      <dgm:prSet phldrT="[文本]"/>
      <dgm:spPr/>
      <dgm:t>
        <a:bodyPr/>
        <a:lstStyle/>
        <a:p>
          <a:endParaRPr lang="zh-CN" altLang="en-US" dirty="0"/>
        </a:p>
      </dgm:t>
    </dgm:pt>
    <dgm:pt modelId="{43567DB6-9044-426D-BD0B-CB160CA1A903}" type="sibTrans" cxnId="{0797F939-81B5-4FB4-BFC5-13D3CF1EF491}">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5000" r="-5000"/>
          </a:stretch>
        </a:blipFill>
      </dgm:spPr>
      <dgm:t>
        <a:bodyPr/>
        <a:lstStyle/>
        <a:p>
          <a:endParaRPr lang="zh-CN" altLang="en-US"/>
        </a:p>
      </dgm:t>
    </dgm:pt>
    <dgm:pt modelId="{291116CD-03C9-4135-B896-53D72D4F069B}" type="parTrans" cxnId="{0797F939-81B5-4FB4-BFC5-13D3CF1EF491}">
      <dgm:prSet/>
      <dgm:spPr/>
      <dgm:t>
        <a:bodyPr/>
        <a:lstStyle/>
        <a:p>
          <a:endParaRPr lang="zh-CN" altLang="en-US"/>
        </a:p>
      </dgm:t>
    </dgm:pt>
    <dgm:pt modelId="{45CFD667-8810-4A1E-97AF-10506DDB4041}">
      <dgm:prSet phldrT="[文本]" phldr="1"/>
      <dgm:spPr/>
      <dgm:t>
        <a:bodyPr/>
        <a:lstStyle/>
        <a:p>
          <a:endParaRPr lang="zh-CN" altLang="en-US" dirty="0"/>
        </a:p>
      </dgm:t>
    </dgm:pt>
    <dgm:pt modelId="{311FFBF0-A6D1-44F3-9455-2230C9173F7A}" type="sibTrans" cxnId="{4E3F8C4C-E2E4-4D4E-8EFB-3D3F36647C00}">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solidFill>
            <a:srgbClr val="FA4622"/>
          </a:solidFill>
        </a:ln>
      </dgm:spPr>
      <dgm:t>
        <a:bodyPr/>
        <a:lstStyle/>
        <a:p>
          <a:endParaRPr lang="zh-CN" altLang="en-US"/>
        </a:p>
      </dgm:t>
    </dgm:pt>
    <dgm:pt modelId="{BB0A551D-F4C6-4F8C-9E8D-290ED478C106}" type="parTrans" cxnId="{4E3F8C4C-E2E4-4D4E-8EFB-3D3F36647C00}">
      <dgm:prSet/>
      <dgm:spPr/>
      <dgm:t>
        <a:bodyPr/>
        <a:lstStyle/>
        <a:p>
          <a:endParaRPr lang="zh-CN" altLang="en-US"/>
        </a:p>
      </dgm:t>
    </dgm:pt>
    <dgm:pt modelId="{DB91D230-1F5B-46B0-A434-E9DB622A5E1F}" type="pres">
      <dgm:prSet presAssocID="{6A4AA73F-BF88-4DFF-B308-D623CB7DDE14}" presName="Name0" presStyleCnt="0">
        <dgm:presLayoutVars>
          <dgm:chMax val="5"/>
          <dgm:dir/>
        </dgm:presLayoutVars>
      </dgm:prSet>
      <dgm:spPr/>
      <dgm:t>
        <a:bodyPr/>
        <a:lstStyle/>
        <a:p>
          <a:endParaRPr lang="zh-CN" altLang="en-US"/>
        </a:p>
      </dgm:t>
    </dgm:pt>
    <dgm:pt modelId="{7CC59580-CCE0-4DE8-A583-10DE64DDB91A}" type="pres">
      <dgm:prSet presAssocID="{6A4AA73F-BF88-4DFF-B308-D623CB7DDE14}" presName="picts" presStyleCnt="0"/>
      <dgm:spPr/>
    </dgm:pt>
    <dgm:pt modelId="{628CA0F2-7520-4414-971E-DC2A560D86B2}" type="pres">
      <dgm:prSet presAssocID="{6A4AA73F-BF88-4DFF-B308-D623CB7DDE14}" presName="space1" presStyleCnt="0"/>
      <dgm:spPr/>
    </dgm:pt>
    <dgm:pt modelId="{4FC76213-D309-45EA-8772-D88CB4E387B4}" type="pres">
      <dgm:prSet presAssocID="{6A4AA73F-BF88-4DFF-B308-D623CB7DDE14}" presName="space2" presStyleCnt="0"/>
      <dgm:spPr/>
    </dgm:pt>
    <dgm:pt modelId="{DEBC6631-BB6C-421F-97C4-8490607DC3EC}" type="pres">
      <dgm:prSet presAssocID="{EAA2E54D-04BA-41D0-9E0C-79CDA665AD8F}" presName="pictA1" presStyleCnt="0"/>
      <dgm:spPr/>
    </dgm:pt>
    <dgm:pt modelId="{1F94262F-8B56-416E-BE04-790F202C5F85}" type="pres">
      <dgm:prSet presAssocID="{EAA2E54D-04BA-41D0-9E0C-79CDA665AD8F}" presName="imageRepeatNode" presStyleLbl="alignNode1" presStyleIdx="0" presStyleCnt="5" custLinFactNeighborX="-362"/>
      <dgm:spPr/>
      <dgm:t>
        <a:bodyPr/>
        <a:lstStyle/>
        <a:p>
          <a:endParaRPr lang="zh-CN" altLang="en-US"/>
        </a:p>
      </dgm:t>
    </dgm:pt>
    <dgm:pt modelId="{8AFC54D3-375D-454B-8416-7CF738A01F72}" type="pres">
      <dgm:prSet presAssocID="{EAA2E54D-04BA-41D0-9E0C-79CDA665AD8F}" presName="oneDotPict" presStyleCnt="0"/>
      <dgm:spPr/>
    </dgm:pt>
    <dgm:pt modelId="{D0F07517-3B22-4158-B1A4-9856E7FA98BB}" type="pres">
      <dgm:prSet presAssocID="{EAA2E54D-04BA-41D0-9E0C-79CDA665AD8F}" presName="dotPict_11" presStyleLbl="solidFgAcc1" presStyleIdx="0" presStyleCnt="30"/>
      <dgm:spPr>
        <a:solidFill>
          <a:schemeClr val="lt1">
            <a:hueOff val="0"/>
            <a:satOff val="0"/>
            <a:lumOff val="0"/>
            <a:alpha val="0"/>
          </a:schemeClr>
        </a:solidFill>
        <a:ln>
          <a:noFill/>
        </a:ln>
      </dgm:spPr>
    </dgm:pt>
    <dgm:pt modelId="{D9F71ED1-0F65-4C31-8EA0-C772757C2702}" type="pres">
      <dgm:prSet presAssocID="{24128517-0024-480C-80A7-496B0770C621}" presName="pictA2" presStyleCnt="0"/>
      <dgm:spPr/>
    </dgm:pt>
    <dgm:pt modelId="{6F73B1C7-3798-4DA4-89FD-EA7733AC233E}" type="pres">
      <dgm:prSet presAssocID="{24128517-0024-480C-80A7-496B0770C621}" presName="imageRepeatNode" presStyleLbl="alignNode1" presStyleIdx="1" presStyleCnt="5"/>
      <dgm:spPr/>
      <dgm:t>
        <a:bodyPr/>
        <a:lstStyle/>
        <a:p>
          <a:endParaRPr lang="zh-CN" altLang="en-US"/>
        </a:p>
      </dgm:t>
    </dgm:pt>
    <dgm:pt modelId="{07A2E232-F6ED-4151-930E-84B2A08B806B}" type="pres">
      <dgm:prSet presAssocID="{24128517-0024-480C-80A7-496B0770C621}" presName="twoDotsPict" presStyleCnt="0"/>
      <dgm:spPr/>
    </dgm:pt>
    <dgm:pt modelId="{197B1B5F-FE1B-44ED-9313-5A4AA4AB47E2}" type="pres">
      <dgm:prSet presAssocID="{24128517-0024-480C-80A7-496B0770C621}" presName="dotPict_21" presStyleLbl="solidFgAcc1" presStyleIdx="1" presStyleCnt="30"/>
      <dgm:spPr>
        <a:solidFill>
          <a:schemeClr val="lt1">
            <a:hueOff val="0"/>
            <a:satOff val="0"/>
            <a:lumOff val="0"/>
            <a:alpha val="0"/>
          </a:schemeClr>
        </a:solidFill>
        <a:ln>
          <a:noFill/>
        </a:ln>
      </dgm:spPr>
    </dgm:pt>
    <dgm:pt modelId="{49CC9A48-C80C-4622-B041-27B190A9B069}" type="pres">
      <dgm:prSet presAssocID="{24128517-0024-480C-80A7-496B0770C621}" presName="dotPict_22" presStyleLbl="solidFgAcc1" presStyleIdx="2" presStyleCnt="30"/>
      <dgm:spPr>
        <a:solidFill>
          <a:schemeClr val="lt1">
            <a:hueOff val="0"/>
            <a:satOff val="0"/>
            <a:lumOff val="0"/>
            <a:alpha val="0"/>
          </a:schemeClr>
        </a:solidFill>
        <a:ln>
          <a:noFill/>
        </a:ln>
      </dgm:spPr>
    </dgm:pt>
    <dgm:pt modelId="{6541C1F3-8C8C-4815-9F6B-2983C146FEE0}" type="pres">
      <dgm:prSet presAssocID="{102D00B8-C885-4D1D-8E7C-AF77149E0EA3}" presName="pictA3" presStyleCnt="0"/>
      <dgm:spPr/>
    </dgm:pt>
    <dgm:pt modelId="{871FCBA7-8889-492D-9107-7731B0F2639D}" type="pres">
      <dgm:prSet presAssocID="{102D00B8-C885-4D1D-8E7C-AF77149E0EA3}" presName="imageRepeatNode" presStyleLbl="alignNode1" presStyleIdx="2" presStyleCnt="5"/>
      <dgm:spPr/>
      <dgm:t>
        <a:bodyPr/>
        <a:lstStyle/>
        <a:p>
          <a:endParaRPr lang="zh-CN" altLang="en-US"/>
        </a:p>
      </dgm:t>
    </dgm:pt>
    <dgm:pt modelId="{573E6D41-626F-4DE4-A61F-B882E7C4ED8C}" type="pres">
      <dgm:prSet presAssocID="{102D00B8-C885-4D1D-8E7C-AF77149E0EA3}" presName="threeDotsPict" presStyleCnt="0"/>
      <dgm:spPr/>
    </dgm:pt>
    <dgm:pt modelId="{7EF565E4-89AF-4A71-B30E-22BF7C7D720A}" type="pres">
      <dgm:prSet presAssocID="{102D00B8-C885-4D1D-8E7C-AF77149E0EA3}" presName="dotPict_31" presStyleLbl="solidFgAcc1" presStyleIdx="3" presStyleCnt="30"/>
      <dgm:spPr>
        <a:noFill/>
        <a:ln>
          <a:noFill/>
        </a:ln>
      </dgm:spPr>
      <dgm:t>
        <a:bodyPr/>
        <a:lstStyle/>
        <a:p>
          <a:endParaRPr lang="zh-CN" altLang="en-US"/>
        </a:p>
      </dgm:t>
    </dgm:pt>
    <dgm:pt modelId="{31A92CDA-0BF3-4245-95DE-C28A19EF4B3F}" type="pres">
      <dgm:prSet presAssocID="{102D00B8-C885-4D1D-8E7C-AF77149E0EA3}" presName="dotPict_32" presStyleLbl="solidFgAcc1" presStyleIdx="4" presStyleCnt="30"/>
      <dgm:spPr>
        <a:noFill/>
        <a:ln>
          <a:noFill/>
        </a:ln>
      </dgm:spPr>
      <dgm:t>
        <a:bodyPr/>
        <a:lstStyle/>
        <a:p>
          <a:endParaRPr lang="zh-CN" altLang="en-US"/>
        </a:p>
      </dgm:t>
    </dgm:pt>
    <dgm:pt modelId="{4EA455C2-23F4-4D8C-B676-65EFCE9CFD86}" type="pres">
      <dgm:prSet presAssocID="{102D00B8-C885-4D1D-8E7C-AF77149E0EA3}" presName="dotPict_33" presStyleLbl="solidFgAcc1" presStyleIdx="5" presStyleCnt="30"/>
      <dgm:spPr>
        <a:noFill/>
        <a:ln>
          <a:noFill/>
        </a:ln>
      </dgm:spPr>
    </dgm:pt>
    <dgm:pt modelId="{1467F5CE-31D9-4B99-B297-8BE7D6E84786}" type="pres">
      <dgm:prSet presAssocID="{311FFBF0-A6D1-44F3-9455-2230C9173F7A}" presName="pictA4" presStyleCnt="0"/>
      <dgm:spPr/>
    </dgm:pt>
    <dgm:pt modelId="{B1226B35-CD1B-4AC2-ADA2-19A8CDA83229}" type="pres">
      <dgm:prSet presAssocID="{311FFBF0-A6D1-44F3-9455-2230C9173F7A}" presName="imageRepeatNode" presStyleLbl="alignNode1" presStyleIdx="3" presStyleCnt="5"/>
      <dgm:spPr/>
      <dgm:t>
        <a:bodyPr/>
        <a:lstStyle/>
        <a:p>
          <a:endParaRPr lang="zh-CN" altLang="en-US"/>
        </a:p>
      </dgm:t>
    </dgm:pt>
    <dgm:pt modelId="{CF32F696-5892-4A2C-95E2-979B729029B6}" type="pres">
      <dgm:prSet presAssocID="{311FFBF0-A6D1-44F3-9455-2230C9173F7A}" presName="fourDotsPict" presStyleCnt="0"/>
      <dgm:spPr/>
    </dgm:pt>
    <dgm:pt modelId="{E18BEFD9-DD2B-4C31-B733-2A6E56B0043F}" type="pres">
      <dgm:prSet presAssocID="{311FFBF0-A6D1-44F3-9455-2230C9173F7A}" presName="dotPict_41" presStyleLbl="solidFgAcc1" presStyleIdx="6" presStyleCnt="30"/>
      <dgm:spPr>
        <a:noFill/>
        <a:ln>
          <a:noFill/>
        </a:ln>
      </dgm:spPr>
    </dgm:pt>
    <dgm:pt modelId="{3625AC98-0F3A-4B0F-BCAA-39F019EA7F6D}" type="pres">
      <dgm:prSet presAssocID="{311FFBF0-A6D1-44F3-9455-2230C9173F7A}" presName="dotPict_42" presStyleLbl="solidFgAcc1" presStyleIdx="7" presStyleCnt="30"/>
      <dgm:spPr>
        <a:noFill/>
        <a:ln>
          <a:noFill/>
        </a:ln>
      </dgm:spPr>
    </dgm:pt>
    <dgm:pt modelId="{503FE41D-F614-4539-93A3-62854A87B195}" type="pres">
      <dgm:prSet presAssocID="{311FFBF0-A6D1-44F3-9455-2230C9173F7A}" presName="dotPict_43" presStyleLbl="solidFgAcc1" presStyleIdx="8" presStyleCnt="30"/>
      <dgm:spPr>
        <a:noFill/>
        <a:ln>
          <a:noFill/>
        </a:ln>
      </dgm:spPr>
    </dgm:pt>
    <dgm:pt modelId="{FBFF5A78-16B0-40BE-8552-F0D8D8997424}" type="pres">
      <dgm:prSet presAssocID="{311FFBF0-A6D1-44F3-9455-2230C9173F7A}" presName="dotPict_44" presStyleLbl="solidFgAcc1" presStyleIdx="9" presStyleCnt="30"/>
      <dgm:spPr>
        <a:noFill/>
        <a:ln>
          <a:noFill/>
        </a:ln>
      </dgm:spPr>
    </dgm:pt>
    <dgm:pt modelId="{3AABFA1F-C1DE-4210-A390-7802FBF31B0C}" type="pres">
      <dgm:prSet presAssocID="{43567DB6-9044-426D-BD0B-CB160CA1A903}" presName="pictA5" presStyleCnt="0"/>
      <dgm:spPr/>
    </dgm:pt>
    <dgm:pt modelId="{EF2B9226-38C1-40D1-B78C-5B7FC735477E}" type="pres">
      <dgm:prSet presAssocID="{43567DB6-9044-426D-BD0B-CB160CA1A903}" presName="imageRepeatNode" presStyleLbl="alignNode1" presStyleIdx="4" presStyleCnt="5"/>
      <dgm:spPr/>
      <dgm:t>
        <a:bodyPr/>
        <a:lstStyle/>
        <a:p>
          <a:endParaRPr lang="zh-CN" altLang="en-US"/>
        </a:p>
      </dgm:t>
    </dgm:pt>
    <dgm:pt modelId="{9ECE1171-9EF9-4EB5-9DBC-002835DF2CB0}" type="pres">
      <dgm:prSet presAssocID="{43567DB6-9044-426D-BD0B-CB160CA1A903}" presName="fiveDotsPict" presStyleCnt="0"/>
      <dgm:spPr/>
    </dgm:pt>
    <dgm:pt modelId="{91EACD45-0676-451F-AE38-64A20475478B}" type="pres">
      <dgm:prSet presAssocID="{43567DB6-9044-426D-BD0B-CB160CA1A903}" presName="dotPict_51" presStyleLbl="solidFgAcc1" presStyleIdx="10" presStyleCnt="30"/>
      <dgm:spPr>
        <a:solidFill>
          <a:schemeClr val="lt1">
            <a:hueOff val="0"/>
            <a:satOff val="0"/>
            <a:lumOff val="0"/>
            <a:alpha val="0"/>
          </a:schemeClr>
        </a:solidFill>
        <a:ln>
          <a:noFill/>
        </a:ln>
      </dgm:spPr>
    </dgm:pt>
    <dgm:pt modelId="{31F4AF5F-F1AE-4544-83CB-DAF6B31DD44C}" type="pres">
      <dgm:prSet presAssocID="{43567DB6-9044-426D-BD0B-CB160CA1A903}" presName="dotPict_52" presStyleLbl="solidFgAcc1" presStyleIdx="11" presStyleCnt="30"/>
      <dgm:spPr>
        <a:noFill/>
        <a:ln>
          <a:noFill/>
        </a:ln>
      </dgm:spPr>
      <dgm:t>
        <a:bodyPr/>
        <a:lstStyle/>
        <a:p>
          <a:endParaRPr lang="zh-CN" altLang="en-US"/>
        </a:p>
      </dgm:t>
    </dgm:pt>
    <dgm:pt modelId="{329F2473-EEA7-4CB0-A25A-015A1583C91E}" type="pres">
      <dgm:prSet presAssocID="{43567DB6-9044-426D-BD0B-CB160CA1A903}" presName="dotPict_53" presStyleLbl="solidFgAcc1" presStyleIdx="12" presStyleCnt="30"/>
      <dgm:spPr>
        <a:solidFill>
          <a:schemeClr val="lt1">
            <a:hueOff val="0"/>
            <a:satOff val="0"/>
            <a:lumOff val="0"/>
            <a:alpha val="0"/>
          </a:schemeClr>
        </a:solidFill>
        <a:ln>
          <a:noFill/>
        </a:ln>
      </dgm:spPr>
    </dgm:pt>
    <dgm:pt modelId="{95DB177F-501B-4311-BA4B-EA6321944D58}" type="pres">
      <dgm:prSet presAssocID="{43567DB6-9044-426D-BD0B-CB160CA1A903}" presName="dotPict_54" presStyleLbl="solidFgAcc1" presStyleIdx="13" presStyleCnt="30"/>
      <dgm:spPr>
        <a:solidFill>
          <a:schemeClr val="lt1">
            <a:hueOff val="0"/>
            <a:satOff val="0"/>
            <a:lumOff val="0"/>
            <a:alpha val="0"/>
          </a:schemeClr>
        </a:solidFill>
        <a:ln>
          <a:noFill/>
        </a:ln>
      </dgm:spPr>
    </dgm:pt>
    <dgm:pt modelId="{047D6CA6-DF77-4CE9-9CE6-B1C82D8F0AED}" type="pres">
      <dgm:prSet presAssocID="{43567DB6-9044-426D-BD0B-CB160CA1A903}" presName="dotPict_55" presStyleLbl="solidFgAcc1" presStyleIdx="14" presStyleCnt="30"/>
      <dgm:spPr>
        <a:solidFill>
          <a:schemeClr val="lt1">
            <a:hueOff val="0"/>
            <a:satOff val="0"/>
            <a:lumOff val="0"/>
            <a:alpha val="0"/>
          </a:schemeClr>
        </a:solidFill>
        <a:ln>
          <a:noFill/>
        </a:ln>
      </dgm:spPr>
      <dgm:t>
        <a:bodyPr/>
        <a:lstStyle/>
        <a:p>
          <a:endParaRPr lang="zh-CN" altLang="en-US"/>
        </a:p>
      </dgm:t>
    </dgm:pt>
    <dgm:pt modelId="{670D4EC9-9D5A-44D6-94CD-60A7384F246B}" type="pres">
      <dgm:prSet presAssocID="{6A4AA73F-BF88-4DFF-B308-D623CB7DDE14}" presName="txLine" presStyleCnt="0"/>
      <dgm:spPr/>
    </dgm:pt>
    <dgm:pt modelId="{4ED08680-3528-4271-AEA1-D737D0ED1976}" type="pres">
      <dgm:prSet presAssocID="{979552A5-FE2E-4C53-9298-56DCBCBDD951}" presName="oneDotTx" presStyleCnt="0"/>
      <dgm:spPr/>
    </dgm:pt>
    <dgm:pt modelId="{37C1F3AA-4041-47BF-B698-89F6BE8CFB37}" type="pres">
      <dgm:prSet presAssocID="{979552A5-FE2E-4C53-9298-56DCBCBDD951}" presName="dotTx_11" presStyleLbl="solidFgAcc1" presStyleIdx="15" presStyleCnt="30"/>
      <dgm:spPr>
        <a:noFill/>
        <a:ln>
          <a:noFill/>
        </a:ln>
      </dgm:spPr>
    </dgm:pt>
    <dgm:pt modelId="{F896F519-D13A-45B8-869F-FC06DEA95499}" type="pres">
      <dgm:prSet presAssocID="{979552A5-FE2E-4C53-9298-56DCBCBDD951}" presName="Name37" presStyleLbl="revTx" presStyleIdx="0" presStyleCnt="5">
        <dgm:presLayoutVars>
          <dgm:bulletEnabled val="1"/>
        </dgm:presLayoutVars>
      </dgm:prSet>
      <dgm:spPr/>
      <dgm:t>
        <a:bodyPr/>
        <a:lstStyle/>
        <a:p>
          <a:endParaRPr lang="zh-CN" altLang="en-US"/>
        </a:p>
      </dgm:t>
    </dgm:pt>
    <dgm:pt modelId="{A075E129-FD02-469F-9150-4963B2EF4837}" type="pres">
      <dgm:prSet presAssocID="{A7EC0247-A774-46C0-AD3F-9C26138FF304}" presName="twoDotsTx" presStyleCnt="0"/>
      <dgm:spPr/>
    </dgm:pt>
    <dgm:pt modelId="{7E4EB66C-8C61-4B9B-8E69-EC42D132A40D}" type="pres">
      <dgm:prSet presAssocID="{A7EC0247-A774-46C0-AD3F-9C26138FF304}" presName="dotTx_21" presStyleLbl="solidFgAcc1" presStyleIdx="16" presStyleCnt="30"/>
      <dgm:spPr>
        <a:noFill/>
        <a:ln>
          <a:noFill/>
        </a:ln>
      </dgm:spPr>
    </dgm:pt>
    <dgm:pt modelId="{CE893E17-CA82-42C4-BD23-6F450311CDD2}" type="pres">
      <dgm:prSet presAssocID="{A7EC0247-A774-46C0-AD3F-9C26138FF304}" presName="dotTx_22" presStyleLbl="solidFgAcc1" presStyleIdx="17" presStyleCnt="30"/>
      <dgm:spPr>
        <a:noFill/>
        <a:ln>
          <a:noFill/>
        </a:ln>
      </dgm:spPr>
    </dgm:pt>
    <dgm:pt modelId="{F6975771-CCEA-4760-8A38-A6E1CFEDB95D}" type="pres">
      <dgm:prSet presAssocID="{A7EC0247-A774-46C0-AD3F-9C26138FF304}" presName="Name39" presStyleLbl="revTx" presStyleIdx="1" presStyleCnt="5">
        <dgm:presLayoutVars>
          <dgm:bulletEnabled val="1"/>
        </dgm:presLayoutVars>
      </dgm:prSet>
      <dgm:spPr/>
      <dgm:t>
        <a:bodyPr/>
        <a:lstStyle/>
        <a:p>
          <a:endParaRPr lang="zh-CN" altLang="en-US"/>
        </a:p>
      </dgm:t>
    </dgm:pt>
    <dgm:pt modelId="{C19CE541-41D8-4E21-A3A4-C814D872A4D3}" type="pres">
      <dgm:prSet presAssocID="{676BB087-5C93-49E3-98F1-BD7A9DE6DDB9}" presName="threeDotsTx" presStyleCnt="0"/>
      <dgm:spPr/>
    </dgm:pt>
    <dgm:pt modelId="{D49163B0-9333-4ADE-B0D4-3DCBF1C63F09}" type="pres">
      <dgm:prSet presAssocID="{676BB087-5C93-49E3-98F1-BD7A9DE6DDB9}" presName="dotTx_31" presStyleLbl="solidFgAcc1" presStyleIdx="18" presStyleCnt="30"/>
      <dgm:spPr>
        <a:noFill/>
        <a:ln>
          <a:noFill/>
        </a:ln>
      </dgm:spPr>
    </dgm:pt>
    <dgm:pt modelId="{0D1B45B5-8A64-48C4-8D83-5C1BF4CFCEBD}" type="pres">
      <dgm:prSet presAssocID="{676BB087-5C93-49E3-98F1-BD7A9DE6DDB9}" presName="dotTx_32" presStyleLbl="solidFgAcc1" presStyleIdx="19" presStyleCnt="30"/>
      <dgm:spPr>
        <a:noFill/>
        <a:ln>
          <a:noFill/>
        </a:ln>
      </dgm:spPr>
    </dgm:pt>
    <dgm:pt modelId="{DC7A7EC3-421D-4857-9221-44708DEAC307}" type="pres">
      <dgm:prSet presAssocID="{676BB087-5C93-49E3-98F1-BD7A9DE6DDB9}" presName="dotTx_33" presStyleLbl="solidFgAcc1" presStyleIdx="20" presStyleCnt="30"/>
      <dgm:spPr>
        <a:noFill/>
        <a:ln>
          <a:noFill/>
        </a:ln>
      </dgm:spPr>
    </dgm:pt>
    <dgm:pt modelId="{086C6FC1-D0B9-46B2-B34F-1F96778CC226}" type="pres">
      <dgm:prSet presAssocID="{676BB087-5C93-49E3-98F1-BD7A9DE6DDB9}" presName="Name41" presStyleLbl="revTx" presStyleIdx="2" presStyleCnt="5">
        <dgm:presLayoutVars>
          <dgm:bulletEnabled val="1"/>
        </dgm:presLayoutVars>
      </dgm:prSet>
      <dgm:spPr/>
      <dgm:t>
        <a:bodyPr/>
        <a:lstStyle/>
        <a:p>
          <a:endParaRPr lang="zh-CN" altLang="en-US"/>
        </a:p>
      </dgm:t>
    </dgm:pt>
    <dgm:pt modelId="{5FAFBD10-9388-4F76-942F-8E6FF4D0D6CD}" type="pres">
      <dgm:prSet presAssocID="{45CFD667-8810-4A1E-97AF-10506DDB4041}" presName="fourDotsTx" presStyleCnt="0"/>
      <dgm:spPr/>
    </dgm:pt>
    <dgm:pt modelId="{4F011A3A-B27E-470E-B64D-A75EC9316461}" type="pres">
      <dgm:prSet presAssocID="{45CFD667-8810-4A1E-97AF-10506DDB4041}" presName="dotTx_41" presStyleLbl="solidFgAcc1" presStyleIdx="21" presStyleCnt="30"/>
      <dgm:spPr>
        <a:noFill/>
        <a:ln>
          <a:noFill/>
        </a:ln>
      </dgm:spPr>
    </dgm:pt>
    <dgm:pt modelId="{F5A4B076-F74E-4999-AC68-7A2749BB4E6E}" type="pres">
      <dgm:prSet presAssocID="{45CFD667-8810-4A1E-97AF-10506DDB4041}" presName="dotTx_42" presStyleLbl="solidFgAcc1" presStyleIdx="22" presStyleCnt="30"/>
      <dgm:spPr>
        <a:noFill/>
        <a:ln>
          <a:noFill/>
        </a:ln>
      </dgm:spPr>
    </dgm:pt>
    <dgm:pt modelId="{E1CC3AF1-E8EE-4F68-BC73-A81B1BA9EF01}" type="pres">
      <dgm:prSet presAssocID="{45CFD667-8810-4A1E-97AF-10506DDB4041}" presName="dotTx_43" presStyleLbl="solidFgAcc1" presStyleIdx="23" presStyleCnt="30"/>
      <dgm:spPr>
        <a:noFill/>
        <a:ln>
          <a:noFill/>
        </a:ln>
      </dgm:spPr>
    </dgm:pt>
    <dgm:pt modelId="{56867F7B-5C24-4327-A2D3-561D63834B64}" type="pres">
      <dgm:prSet presAssocID="{45CFD667-8810-4A1E-97AF-10506DDB4041}" presName="dotTx_44" presStyleLbl="solidFgAcc1" presStyleIdx="24" presStyleCnt="30"/>
      <dgm:spPr>
        <a:noFill/>
        <a:ln>
          <a:noFill/>
        </a:ln>
      </dgm:spPr>
      <dgm:t>
        <a:bodyPr/>
        <a:lstStyle/>
        <a:p>
          <a:endParaRPr lang="zh-CN" altLang="en-US"/>
        </a:p>
      </dgm:t>
    </dgm:pt>
    <dgm:pt modelId="{BC670245-7787-47A7-A537-729AA42D5FB6}" type="pres">
      <dgm:prSet presAssocID="{45CFD667-8810-4A1E-97AF-10506DDB4041}" presName="Name43" presStyleLbl="revTx" presStyleIdx="3" presStyleCnt="5">
        <dgm:presLayoutVars>
          <dgm:bulletEnabled val="1"/>
        </dgm:presLayoutVars>
      </dgm:prSet>
      <dgm:spPr/>
      <dgm:t>
        <a:bodyPr/>
        <a:lstStyle/>
        <a:p>
          <a:endParaRPr lang="zh-CN" altLang="en-US"/>
        </a:p>
      </dgm:t>
    </dgm:pt>
    <dgm:pt modelId="{7E7AFB52-CC8E-470B-A99D-E2C1E8D90794}" type="pres">
      <dgm:prSet presAssocID="{74747C77-DC7A-4B38-96CB-1404383998F9}" presName="fiveDotsTx" presStyleCnt="0"/>
      <dgm:spPr/>
    </dgm:pt>
    <dgm:pt modelId="{CD77CA6B-4C6D-47AB-8405-E986FB92EA82}" type="pres">
      <dgm:prSet presAssocID="{74747C77-DC7A-4B38-96CB-1404383998F9}" presName="dotTx_51" presStyleLbl="solidFgAcc1" presStyleIdx="25" presStyleCnt="30"/>
      <dgm:spPr>
        <a:noFill/>
        <a:ln>
          <a:noFill/>
        </a:ln>
      </dgm:spPr>
    </dgm:pt>
    <dgm:pt modelId="{B0D3E70E-1471-48B6-BD41-451FA138AB4B}" type="pres">
      <dgm:prSet presAssocID="{74747C77-DC7A-4B38-96CB-1404383998F9}" presName="dotTx_52" presStyleLbl="solidFgAcc1" presStyleIdx="26" presStyleCnt="30"/>
      <dgm:spPr>
        <a:noFill/>
        <a:ln>
          <a:noFill/>
        </a:ln>
      </dgm:spPr>
    </dgm:pt>
    <dgm:pt modelId="{A50BF1E2-B700-44C8-9D4A-69C2405E09A8}" type="pres">
      <dgm:prSet presAssocID="{74747C77-DC7A-4B38-96CB-1404383998F9}" presName="dotTx_53" presStyleLbl="solidFgAcc1" presStyleIdx="27" presStyleCnt="30"/>
      <dgm:spPr>
        <a:noFill/>
        <a:ln>
          <a:noFill/>
        </a:ln>
      </dgm:spPr>
    </dgm:pt>
    <dgm:pt modelId="{A2DE9225-D66C-4F06-8403-2F4C4A0600ED}" type="pres">
      <dgm:prSet presAssocID="{74747C77-DC7A-4B38-96CB-1404383998F9}" presName="dotTx_54" presStyleLbl="solidFgAcc1" presStyleIdx="28" presStyleCnt="30"/>
      <dgm:spPr>
        <a:noFill/>
        <a:ln>
          <a:noFill/>
        </a:ln>
      </dgm:spPr>
    </dgm:pt>
    <dgm:pt modelId="{A652D706-AFB6-4CAF-8A70-7BB434B9399E}" type="pres">
      <dgm:prSet presAssocID="{74747C77-DC7A-4B38-96CB-1404383998F9}" presName="dotTx_55" presStyleLbl="solidFgAcc1" presStyleIdx="29" presStyleCnt="30"/>
      <dgm:spPr>
        <a:noFill/>
        <a:ln>
          <a:noFill/>
        </a:ln>
      </dgm:spPr>
    </dgm:pt>
    <dgm:pt modelId="{F686563D-3345-4AE9-841C-33A9F85159E4}" type="pres">
      <dgm:prSet presAssocID="{74747C77-DC7A-4B38-96CB-1404383998F9}" presName="Name45" presStyleLbl="revTx" presStyleIdx="4" presStyleCnt="5">
        <dgm:presLayoutVars>
          <dgm:bulletEnabled val="1"/>
        </dgm:presLayoutVars>
      </dgm:prSet>
      <dgm:spPr/>
      <dgm:t>
        <a:bodyPr/>
        <a:lstStyle/>
        <a:p>
          <a:endParaRPr lang="zh-CN" altLang="en-US"/>
        </a:p>
      </dgm:t>
    </dgm:pt>
  </dgm:ptLst>
  <dgm:cxnLst>
    <dgm:cxn modelId="{CC1578CB-72CD-4A87-9DC5-B924BA8714DB}" type="presOf" srcId="{6A4AA73F-BF88-4DFF-B308-D623CB7DDE14}" destId="{DB91D230-1F5B-46B0-A434-E9DB622A5E1F}" srcOrd="0" destOrd="0" presId="urn:microsoft.com/office/officeart/2009/3/layout/SpiralPicture"/>
    <dgm:cxn modelId="{A99D94F8-DD12-4AD5-A068-6CC6100556E8}" type="presOf" srcId="{EAA2E54D-04BA-41D0-9E0C-79CDA665AD8F}" destId="{1F94262F-8B56-416E-BE04-790F202C5F85}" srcOrd="0" destOrd="0" presId="urn:microsoft.com/office/officeart/2009/3/layout/SpiralPicture"/>
    <dgm:cxn modelId="{A60449FC-8668-47CD-98A2-10E66A86049C}" srcId="{6A4AA73F-BF88-4DFF-B308-D623CB7DDE14}" destId="{979552A5-FE2E-4C53-9298-56DCBCBDD951}" srcOrd="0" destOrd="0" parTransId="{6EC14F05-161C-4F74-9F1C-F9F624F1C15F}" sibTransId="{EAA2E54D-04BA-41D0-9E0C-79CDA665AD8F}"/>
    <dgm:cxn modelId="{5087EF6A-7BC7-44B7-B830-44D095589651}" type="presOf" srcId="{A7EC0247-A774-46C0-AD3F-9C26138FF304}" destId="{F6975771-CCEA-4760-8A38-A6E1CFEDB95D}" srcOrd="0" destOrd="0" presId="urn:microsoft.com/office/officeart/2009/3/layout/SpiralPicture"/>
    <dgm:cxn modelId="{D8769184-F94E-478C-85A1-0F2D7C20483A}" srcId="{6A4AA73F-BF88-4DFF-B308-D623CB7DDE14}" destId="{676BB087-5C93-49E3-98F1-BD7A9DE6DDB9}" srcOrd="2" destOrd="0" parTransId="{F707260A-C059-4F2D-A0DC-5AC7AF835E68}" sibTransId="{102D00B8-C885-4D1D-8E7C-AF77149E0EA3}"/>
    <dgm:cxn modelId="{4E3F8C4C-E2E4-4D4E-8EFB-3D3F36647C00}" srcId="{6A4AA73F-BF88-4DFF-B308-D623CB7DDE14}" destId="{45CFD667-8810-4A1E-97AF-10506DDB4041}" srcOrd="3" destOrd="0" parTransId="{BB0A551D-F4C6-4F8C-9E8D-290ED478C106}" sibTransId="{311FFBF0-A6D1-44F3-9455-2230C9173F7A}"/>
    <dgm:cxn modelId="{4244FBB2-5F58-4923-B417-F3F6FEF6B66B}" type="presOf" srcId="{311FFBF0-A6D1-44F3-9455-2230C9173F7A}" destId="{B1226B35-CD1B-4AC2-ADA2-19A8CDA83229}" srcOrd="0" destOrd="0" presId="urn:microsoft.com/office/officeart/2009/3/layout/SpiralPicture"/>
    <dgm:cxn modelId="{4561FF61-BDA7-4927-A890-6D58B2FF2285}" srcId="{6A4AA73F-BF88-4DFF-B308-D623CB7DDE14}" destId="{A7EC0247-A774-46C0-AD3F-9C26138FF304}" srcOrd="1" destOrd="0" parTransId="{61A2C851-D576-48BE-8BA1-DFAF1C6958AC}" sibTransId="{24128517-0024-480C-80A7-496B0770C621}"/>
    <dgm:cxn modelId="{2BE1927F-B81C-4E01-B5C3-849C169E85D9}" type="presOf" srcId="{102D00B8-C885-4D1D-8E7C-AF77149E0EA3}" destId="{871FCBA7-8889-492D-9107-7731B0F2639D}" srcOrd="0" destOrd="0" presId="urn:microsoft.com/office/officeart/2009/3/layout/SpiralPicture"/>
    <dgm:cxn modelId="{0797F939-81B5-4FB4-BFC5-13D3CF1EF491}" srcId="{6A4AA73F-BF88-4DFF-B308-D623CB7DDE14}" destId="{74747C77-DC7A-4B38-96CB-1404383998F9}" srcOrd="4" destOrd="0" parTransId="{291116CD-03C9-4135-B896-53D72D4F069B}" sibTransId="{43567DB6-9044-426D-BD0B-CB160CA1A903}"/>
    <dgm:cxn modelId="{73B3A60F-75A0-4532-932E-95C3CB332B2A}" type="presOf" srcId="{43567DB6-9044-426D-BD0B-CB160CA1A903}" destId="{EF2B9226-38C1-40D1-B78C-5B7FC735477E}" srcOrd="0" destOrd="0" presId="urn:microsoft.com/office/officeart/2009/3/layout/SpiralPicture"/>
    <dgm:cxn modelId="{0BDF279A-1221-4DE7-8D40-F1F4D66AFB70}" type="presOf" srcId="{676BB087-5C93-49E3-98F1-BD7A9DE6DDB9}" destId="{086C6FC1-D0B9-46B2-B34F-1F96778CC226}" srcOrd="0" destOrd="0" presId="urn:microsoft.com/office/officeart/2009/3/layout/SpiralPicture"/>
    <dgm:cxn modelId="{BB69A139-A85D-41FD-B740-1EE03CCDEEFD}" type="presOf" srcId="{74747C77-DC7A-4B38-96CB-1404383998F9}" destId="{F686563D-3345-4AE9-841C-33A9F85159E4}" srcOrd="0" destOrd="0" presId="urn:microsoft.com/office/officeart/2009/3/layout/SpiralPicture"/>
    <dgm:cxn modelId="{DB39CE6F-6476-46B2-9B2D-F943EAFD2F27}" type="presOf" srcId="{45CFD667-8810-4A1E-97AF-10506DDB4041}" destId="{BC670245-7787-47A7-A537-729AA42D5FB6}" srcOrd="0" destOrd="0" presId="urn:microsoft.com/office/officeart/2009/3/layout/SpiralPicture"/>
    <dgm:cxn modelId="{B2FDAFCA-EECA-4C82-B542-CDB1F40E1160}" type="presOf" srcId="{24128517-0024-480C-80A7-496B0770C621}" destId="{6F73B1C7-3798-4DA4-89FD-EA7733AC233E}" srcOrd="0" destOrd="0" presId="urn:microsoft.com/office/officeart/2009/3/layout/SpiralPicture"/>
    <dgm:cxn modelId="{DFEDB852-7BF5-4AEB-90B8-E5DB0FA8450A}" type="presOf" srcId="{979552A5-FE2E-4C53-9298-56DCBCBDD951}" destId="{F896F519-D13A-45B8-869F-FC06DEA95499}" srcOrd="0" destOrd="0" presId="urn:microsoft.com/office/officeart/2009/3/layout/SpiralPicture"/>
    <dgm:cxn modelId="{025FDF77-EEA5-4248-A72C-F7688D6E79F3}" type="presParOf" srcId="{DB91D230-1F5B-46B0-A434-E9DB622A5E1F}" destId="{7CC59580-CCE0-4DE8-A583-10DE64DDB91A}" srcOrd="0" destOrd="0" presId="urn:microsoft.com/office/officeart/2009/3/layout/SpiralPicture"/>
    <dgm:cxn modelId="{4A10C4F5-A9B6-44DC-AF67-8620663433D3}" type="presParOf" srcId="{7CC59580-CCE0-4DE8-A583-10DE64DDB91A}" destId="{628CA0F2-7520-4414-971E-DC2A560D86B2}" srcOrd="0" destOrd="0" presId="urn:microsoft.com/office/officeart/2009/3/layout/SpiralPicture"/>
    <dgm:cxn modelId="{B5DEEA5D-63A1-4E28-9334-BC80CA3AE33D}" type="presParOf" srcId="{7CC59580-CCE0-4DE8-A583-10DE64DDB91A}" destId="{4FC76213-D309-45EA-8772-D88CB4E387B4}" srcOrd="1" destOrd="0" presId="urn:microsoft.com/office/officeart/2009/3/layout/SpiralPicture"/>
    <dgm:cxn modelId="{DDA99CF3-63A7-4C3E-849D-A2CB0B47AD70}" type="presParOf" srcId="{7CC59580-CCE0-4DE8-A583-10DE64DDB91A}" destId="{DEBC6631-BB6C-421F-97C4-8490607DC3EC}" srcOrd="2" destOrd="0" presId="urn:microsoft.com/office/officeart/2009/3/layout/SpiralPicture"/>
    <dgm:cxn modelId="{C61FB936-5228-415A-ADB6-8A074412132F}" type="presParOf" srcId="{DEBC6631-BB6C-421F-97C4-8490607DC3EC}" destId="{1F94262F-8B56-416E-BE04-790F202C5F85}" srcOrd="0" destOrd="0" presId="urn:microsoft.com/office/officeart/2009/3/layout/SpiralPicture"/>
    <dgm:cxn modelId="{4A8E6858-91BA-4FF4-8CCC-655D60BBB58E}" type="presParOf" srcId="{7CC59580-CCE0-4DE8-A583-10DE64DDB91A}" destId="{8AFC54D3-375D-454B-8416-7CF738A01F72}" srcOrd="3" destOrd="0" presId="urn:microsoft.com/office/officeart/2009/3/layout/SpiralPicture"/>
    <dgm:cxn modelId="{2DDEF9D7-374C-4FE9-A54B-0DCD8DFB80B5}" type="presParOf" srcId="{8AFC54D3-375D-454B-8416-7CF738A01F72}" destId="{D0F07517-3B22-4158-B1A4-9856E7FA98BB}" srcOrd="0" destOrd="0" presId="urn:microsoft.com/office/officeart/2009/3/layout/SpiralPicture"/>
    <dgm:cxn modelId="{D9F0D37C-852B-4999-B079-54C905EABF79}" type="presParOf" srcId="{7CC59580-CCE0-4DE8-A583-10DE64DDB91A}" destId="{D9F71ED1-0F65-4C31-8EA0-C772757C2702}" srcOrd="4" destOrd="0" presId="urn:microsoft.com/office/officeart/2009/3/layout/SpiralPicture"/>
    <dgm:cxn modelId="{A4F0C527-41A9-4384-9B3C-6DA8338F909D}" type="presParOf" srcId="{D9F71ED1-0F65-4C31-8EA0-C772757C2702}" destId="{6F73B1C7-3798-4DA4-89FD-EA7733AC233E}" srcOrd="0" destOrd="0" presId="urn:microsoft.com/office/officeart/2009/3/layout/SpiralPicture"/>
    <dgm:cxn modelId="{2612DD97-76FD-4E3A-B1A1-3E88DB4A09D2}" type="presParOf" srcId="{7CC59580-CCE0-4DE8-A583-10DE64DDB91A}" destId="{07A2E232-F6ED-4151-930E-84B2A08B806B}" srcOrd="5" destOrd="0" presId="urn:microsoft.com/office/officeart/2009/3/layout/SpiralPicture"/>
    <dgm:cxn modelId="{ECB9100E-C885-4B0D-AE13-01633C87E29E}" type="presParOf" srcId="{07A2E232-F6ED-4151-930E-84B2A08B806B}" destId="{197B1B5F-FE1B-44ED-9313-5A4AA4AB47E2}" srcOrd="0" destOrd="0" presId="urn:microsoft.com/office/officeart/2009/3/layout/SpiralPicture"/>
    <dgm:cxn modelId="{3D2C4059-330B-4B9A-80C8-48ED885C3534}" type="presParOf" srcId="{07A2E232-F6ED-4151-930E-84B2A08B806B}" destId="{49CC9A48-C80C-4622-B041-27B190A9B069}" srcOrd="1" destOrd="0" presId="urn:microsoft.com/office/officeart/2009/3/layout/SpiralPicture"/>
    <dgm:cxn modelId="{80DF129F-9E0C-4A78-82E3-AB001B3AE6A9}" type="presParOf" srcId="{7CC59580-CCE0-4DE8-A583-10DE64DDB91A}" destId="{6541C1F3-8C8C-4815-9F6B-2983C146FEE0}" srcOrd="6" destOrd="0" presId="urn:microsoft.com/office/officeart/2009/3/layout/SpiralPicture"/>
    <dgm:cxn modelId="{DAB73092-6847-4DBB-BA23-9FBFAEA4C8A2}" type="presParOf" srcId="{6541C1F3-8C8C-4815-9F6B-2983C146FEE0}" destId="{871FCBA7-8889-492D-9107-7731B0F2639D}" srcOrd="0" destOrd="0" presId="urn:microsoft.com/office/officeart/2009/3/layout/SpiralPicture"/>
    <dgm:cxn modelId="{44AC5150-7F62-4A8A-91C5-CCBB181AF8D1}" type="presParOf" srcId="{7CC59580-CCE0-4DE8-A583-10DE64DDB91A}" destId="{573E6D41-626F-4DE4-A61F-B882E7C4ED8C}" srcOrd="7" destOrd="0" presId="urn:microsoft.com/office/officeart/2009/3/layout/SpiralPicture"/>
    <dgm:cxn modelId="{284F5895-DD7D-47C6-850F-CEE87995C67A}" type="presParOf" srcId="{573E6D41-626F-4DE4-A61F-B882E7C4ED8C}" destId="{7EF565E4-89AF-4A71-B30E-22BF7C7D720A}" srcOrd="0" destOrd="0" presId="urn:microsoft.com/office/officeart/2009/3/layout/SpiralPicture"/>
    <dgm:cxn modelId="{0922A3B5-F56F-478A-A3F1-84583335E4BE}" type="presParOf" srcId="{573E6D41-626F-4DE4-A61F-B882E7C4ED8C}" destId="{31A92CDA-0BF3-4245-95DE-C28A19EF4B3F}" srcOrd="1" destOrd="0" presId="urn:microsoft.com/office/officeart/2009/3/layout/SpiralPicture"/>
    <dgm:cxn modelId="{1B61D9B6-BE4E-4583-B557-FA04CC43304B}" type="presParOf" srcId="{573E6D41-626F-4DE4-A61F-B882E7C4ED8C}" destId="{4EA455C2-23F4-4D8C-B676-65EFCE9CFD86}" srcOrd="2" destOrd="0" presId="urn:microsoft.com/office/officeart/2009/3/layout/SpiralPicture"/>
    <dgm:cxn modelId="{3F8F9C34-E374-49C8-8A07-D4964D7D7D9B}" type="presParOf" srcId="{7CC59580-CCE0-4DE8-A583-10DE64DDB91A}" destId="{1467F5CE-31D9-4B99-B297-8BE7D6E84786}" srcOrd="8" destOrd="0" presId="urn:microsoft.com/office/officeart/2009/3/layout/SpiralPicture"/>
    <dgm:cxn modelId="{863EBF64-54A4-417B-BAD7-E70EFEA067CE}" type="presParOf" srcId="{1467F5CE-31D9-4B99-B297-8BE7D6E84786}" destId="{B1226B35-CD1B-4AC2-ADA2-19A8CDA83229}" srcOrd="0" destOrd="0" presId="urn:microsoft.com/office/officeart/2009/3/layout/SpiralPicture"/>
    <dgm:cxn modelId="{20FFCCA5-3471-4F82-AC21-0EAE670AB8F0}" type="presParOf" srcId="{7CC59580-CCE0-4DE8-A583-10DE64DDB91A}" destId="{CF32F696-5892-4A2C-95E2-979B729029B6}" srcOrd="9" destOrd="0" presId="urn:microsoft.com/office/officeart/2009/3/layout/SpiralPicture"/>
    <dgm:cxn modelId="{CBE6223A-8A87-4557-8399-A186B537CFDF}" type="presParOf" srcId="{CF32F696-5892-4A2C-95E2-979B729029B6}" destId="{E18BEFD9-DD2B-4C31-B733-2A6E56B0043F}" srcOrd="0" destOrd="0" presId="urn:microsoft.com/office/officeart/2009/3/layout/SpiralPicture"/>
    <dgm:cxn modelId="{ECA1329C-304F-4422-8137-AB488328D9DF}" type="presParOf" srcId="{CF32F696-5892-4A2C-95E2-979B729029B6}" destId="{3625AC98-0F3A-4B0F-BCAA-39F019EA7F6D}" srcOrd="1" destOrd="0" presId="urn:microsoft.com/office/officeart/2009/3/layout/SpiralPicture"/>
    <dgm:cxn modelId="{27C72431-68BB-4CDD-BC5B-FF3066C992D2}" type="presParOf" srcId="{CF32F696-5892-4A2C-95E2-979B729029B6}" destId="{503FE41D-F614-4539-93A3-62854A87B195}" srcOrd="2" destOrd="0" presId="urn:microsoft.com/office/officeart/2009/3/layout/SpiralPicture"/>
    <dgm:cxn modelId="{C259127E-2124-43AF-B9E0-7A545A140334}" type="presParOf" srcId="{CF32F696-5892-4A2C-95E2-979B729029B6}" destId="{FBFF5A78-16B0-40BE-8552-F0D8D8997424}" srcOrd="3" destOrd="0" presId="urn:microsoft.com/office/officeart/2009/3/layout/SpiralPicture"/>
    <dgm:cxn modelId="{6A687E38-E45C-4BF0-A7C8-72538168617F}" type="presParOf" srcId="{7CC59580-CCE0-4DE8-A583-10DE64DDB91A}" destId="{3AABFA1F-C1DE-4210-A390-7802FBF31B0C}" srcOrd="10" destOrd="0" presId="urn:microsoft.com/office/officeart/2009/3/layout/SpiralPicture"/>
    <dgm:cxn modelId="{3F4EF836-2B60-435C-8867-0C8E14285EE4}" type="presParOf" srcId="{3AABFA1F-C1DE-4210-A390-7802FBF31B0C}" destId="{EF2B9226-38C1-40D1-B78C-5B7FC735477E}" srcOrd="0" destOrd="0" presId="urn:microsoft.com/office/officeart/2009/3/layout/SpiralPicture"/>
    <dgm:cxn modelId="{CBD45873-1225-42DB-BEAE-276A3AB67F36}" type="presParOf" srcId="{7CC59580-CCE0-4DE8-A583-10DE64DDB91A}" destId="{9ECE1171-9EF9-4EB5-9DBC-002835DF2CB0}" srcOrd="11" destOrd="0" presId="urn:microsoft.com/office/officeart/2009/3/layout/SpiralPicture"/>
    <dgm:cxn modelId="{48C6CF2B-D9DB-4F87-A8CF-9E4982C09454}" type="presParOf" srcId="{9ECE1171-9EF9-4EB5-9DBC-002835DF2CB0}" destId="{91EACD45-0676-451F-AE38-64A20475478B}" srcOrd="0" destOrd="0" presId="urn:microsoft.com/office/officeart/2009/3/layout/SpiralPicture"/>
    <dgm:cxn modelId="{D4279266-3515-4875-80F2-0A71CFC3B54E}" type="presParOf" srcId="{9ECE1171-9EF9-4EB5-9DBC-002835DF2CB0}" destId="{31F4AF5F-F1AE-4544-83CB-DAF6B31DD44C}" srcOrd="1" destOrd="0" presId="urn:microsoft.com/office/officeart/2009/3/layout/SpiralPicture"/>
    <dgm:cxn modelId="{33CB3934-8A3B-4CA8-8C11-CB3900B69C11}" type="presParOf" srcId="{9ECE1171-9EF9-4EB5-9DBC-002835DF2CB0}" destId="{329F2473-EEA7-4CB0-A25A-015A1583C91E}" srcOrd="2" destOrd="0" presId="urn:microsoft.com/office/officeart/2009/3/layout/SpiralPicture"/>
    <dgm:cxn modelId="{F3918372-8101-4BBF-9705-DB81A5BA9F21}" type="presParOf" srcId="{9ECE1171-9EF9-4EB5-9DBC-002835DF2CB0}" destId="{95DB177F-501B-4311-BA4B-EA6321944D58}" srcOrd="3" destOrd="0" presId="urn:microsoft.com/office/officeart/2009/3/layout/SpiralPicture"/>
    <dgm:cxn modelId="{657BCC60-EE8B-408A-B7C2-DFC7884D2E71}" type="presParOf" srcId="{9ECE1171-9EF9-4EB5-9DBC-002835DF2CB0}" destId="{047D6CA6-DF77-4CE9-9CE6-B1C82D8F0AED}" srcOrd="4" destOrd="0" presId="urn:microsoft.com/office/officeart/2009/3/layout/SpiralPicture"/>
    <dgm:cxn modelId="{B94D0673-38A3-4A28-84FB-0714B694DF00}" type="presParOf" srcId="{DB91D230-1F5B-46B0-A434-E9DB622A5E1F}" destId="{670D4EC9-9D5A-44D6-94CD-60A7384F246B}" srcOrd="1" destOrd="0" presId="urn:microsoft.com/office/officeart/2009/3/layout/SpiralPicture"/>
    <dgm:cxn modelId="{791310D5-148C-4D00-8C65-302016D09EBB}" type="presParOf" srcId="{670D4EC9-9D5A-44D6-94CD-60A7384F246B}" destId="{4ED08680-3528-4271-AEA1-D737D0ED1976}" srcOrd="0" destOrd="0" presId="urn:microsoft.com/office/officeart/2009/3/layout/SpiralPicture"/>
    <dgm:cxn modelId="{FD0569E3-8617-4883-9CEA-12C4540B1FE7}" type="presParOf" srcId="{4ED08680-3528-4271-AEA1-D737D0ED1976}" destId="{37C1F3AA-4041-47BF-B698-89F6BE8CFB37}" srcOrd="0" destOrd="0" presId="urn:microsoft.com/office/officeart/2009/3/layout/SpiralPicture"/>
    <dgm:cxn modelId="{28BA8DA4-3F76-4E6B-A5A8-5AC6054BBB8D}" type="presParOf" srcId="{670D4EC9-9D5A-44D6-94CD-60A7384F246B}" destId="{F896F519-D13A-45B8-869F-FC06DEA95499}" srcOrd="1" destOrd="0" presId="urn:microsoft.com/office/officeart/2009/3/layout/SpiralPicture"/>
    <dgm:cxn modelId="{FE912371-EC3A-4600-B671-23AF865A6F6A}" type="presParOf" srcId="{670D4EC9-9D5A-44D6-94CD-60A7384F246B}" destId="{A075E129-FD02-469F-9150-4963B2EF4837}" srcOrd="2" destOrd="0" presId="urn:microsoft.com/office/officeart/2009/3/layout/SpiralPicture"/>
    <dgm:cxn modelId="{A126FCBD-B88F-4DC3-9A34-5059D3780E7F}" type="presParOf" srcId="{A075E129-FD02-469F-9150-4963B2EF4837}" destId="{7E4EB66C-8C61-4B9B-8E69-EC42D132A40D}" srcOrd="0" destOrd="0" presId="urn:microsoft.com/office/officeart/2009/3/layout/SpiralPicture"/>
    <dgm:cxn modelId="{B0657AF1-33B0-4A90-9F1D-6F8E4B1E829E}" type="presParOf" srcId="{A075E129-FD02-469F-9150-4963B2EF4837}" destId="{CE893E17-CA82-42C4-BD23-6F450311CDD2}" srcOrd="1" destOrd="0" presId="urn:microsoft.com/office/officeart/2009/3/layout/SpiralPicture"/>
    <dgm:cxn modelId="{7927E4DA-6B40-4367-9CC9-6CBE9159B481}" type="presParOf" srcId="{670D4EC9-9D5A-44D6-94CD-60A7384F246B}" destId="{F6975771-CCEA-4760-8A38-A6E1CFEDB95D}" srcOrd="3" destOrd="0" presId="urn:microsoft.com/office/officeart/2009/3/layout/SpiralPicture"/>
    <dgm:cxn modelId="{FFAD8F1F-7D18-438E-ADEE-D2BCD0D88A50}" type="presParOf" srcId="{670D4EC9-9D5A-44D6-94CD-60A7384F246B}" destId="{C19CE541-41D8-4E21-A3A4-C814D872A4D3}" srcOrd="4" destOrd="0" presId="urn:microsoft.com/office/officeart/2009/3/layout/SpiralPicture"/>
    <dgm:cxn modelId="{9DEBFFDE-13A2-4DC4-BE85-6DEE0DEFAD02}" type="presParOf" srcId="{C19CE541-41D8-4E21-A3A4-C814D872A4D3}" destId="{D49163B0-9333-4ADE-B0D4-3DCBF1C63F09}" srcOrd="0" destOrd="0" presId="urn:microsoft.com/office/officeart/2009/3/layout/SpiralPicture"/>
    <dgm:cxn modelId="{EB974188-D7C1-490B-A660-BEA610990AFD}" type="presParOf" srcId="{C19CE541-41D8-4E21-A3A4-C814D872A4D3}" destId="{0D1B45B5-8A64-48C4-8D83-5C1BF4CFCEBD}" srcOrd="1" destOrd="0" presId="urn:microsoft.com/office/officeart/2009/3/layout/SpiralPicture"/>
    <dgm:cxn modelId="{BB5BF056-4E42-4C78-BD3D-44F91C4A2E4F}" type="presParOf" srcId="{C19CE541-41D8-4E21-A3A4-C814D872A4D3}" destId="{DC7A7EC3-421D-4857-9221-44708DEAC307}" srcOrd="2" destOrd="0" presId="urn:microsoft.com/office/officeart/2009/3/layout/SpiralPicture"/>
    <dgm:cxn modelId="{458F14DD-62E9-4333-8073-D456B88A05F9}" type="presParOf" srcId="{670D4EC9-9D5A-44D6-94CD-60A7384F246B}" destId="{086C6FC1-D0B9-46B2-B34F-1F96778CC226}" srcOrd="5" destOrd="0" presId="urn:microsoft.com/office/officeart/2009/3/layout/SpiralPicture"/>
    <dgm:cxn modelId="{38EEEEBD-D59A-4523-BCAB-2D3540F92221}" type="presParOf" srcId="{670D4EC9-9D5A-44D6-94CD-60A7384F246B}" destId="{5FAFBD10-9388-4F76-942F-8E6FF4D0D6CD}" srcOrd="6" destOrd="0" presId="urn:microsoft.com/office/officeart/2009/3/layout/SpiralPicture"/>
    <dgm:cxn modelId="{8345E2FB-0843-4C5B-ADBA-26F47747BC05}" type="presParOf" srcId="{5FAFBD10-9388-4F76-942F-8E6FF4D0D6CD}" destId="{4F011A3A-B27E-470E-B64D-A75EC9316461}" srcOrd="0" destOrd="0" presId="urn:microsoft.com/office/officeart/2009/3/layout/SpiralPicture"/>
    <dgm:cxn modelId="{2F510A26-16CA-4D1D-BDD3-DF99E2CAE775}" type="presParOf" srcId="{5FAFBD10-9388-4F76-942F-8E6FF4D0D6CD}" destId="{F5A4B076-F74E-4999-AC68-7A2749BB4E6E}" srcOrd="1" destOrd="0" presId="urn:microsoft.com/office/officeart/2009/3/layout/SpiralPicture"/>
    <dgm:cxn modelId="{6D4BBADB-2BDB-4550-BA17-7F3581FB4EAD}" type="presParOf" srcId="{5FAFBD10-9388-4F76-942F-8E6FF4D0D6CD}" destId="{E1CC3AF1-E8EE-4F68-BC73-A81B1BA9EF01}" srcOrd="2" destOrd="0" presId="urn:microsoft.com/office/officeart/2009/3/layout/SpiralPicture"/>
    <dgm:cxn modelId="{2425B0ED-C8B9-48F8-BD42-598A2EA4B77A}" type="presParOf" srcId="{5FAFBD10-9388-4F76-942F-8E6FF4D0D6CD}" destId="{56867F7B-5C24-4327-A2D3-561D63834B64}" srcOrd="3" destOrd="0" presId="urn:microsoft.com/office/officeart/2009/3/layout/SpiralPicture"/>
    <dgm:cxn modelId="{4C7F7E3F-9DC6-41B4-B9A3-EAEDB0F42C96}" type="presParOf" srcId="{670D4EC9-9D5A-44D6-94CD-60A7384F246B}" destId="{BC670245-7787-47A7-A537-729AA42D5FB6}" srcOrd="7" destOrd="0" presId="urn:microsoft.com/office/officeart/2009/3/layout/SpiralPicture"/>
    <dgm:cxn modelId="{DE919317-A0BB-426D-B755-1CB47F8A23D5}" type="presParOf" srcId="{670D4EC9-9D5A-44D6-94CD-60A7384F246B}" destId="{7E7AFB52-CC8E-470B-A99D-E2C1E8D90794}" srcOrd="8" destOrd="0" presId="urn:microsoft.com/office/officeart/2009/3/layout/SpiralPicture"/>
    <dgm:cxn modelId="{2ACACC2F-B073-4047-A8C5-804548F3CEC5}" type="presParOf" srcId="{7E7AFB52-CC8E-470B-A99D-E2C1E8D90794}" destId="{CD77CA6B-4C6D-47AB-8405-E986FB92EA82}" srcOrd="0" destOrd="0" presId="urn:microsoft.com/office/officeart/2009/3/layout/SpiralPicture"/>
    <dgm:cxn modelId="{F1E9B851-6E09-46A7-AC46-A1F340A0ADB4}" type="presParOf" srcId="{7E7AFB52-CC8E-470B-A99D-E2C1E8D90794}" destId="{B0D3E70E-1471-48B6-BD41-451FA138AB4B}" srcOrd="1" destOrd="0" presId="urn:microsoft.com/office/officeart/2009/3/layout/SpiralPicture"/>
    <dgm:cxn modelId="{F61D5D4C-C910-4857-BABD-906AE4F307CF}" type="presParOf" srcId="{7E7AFB52-CC8E-470B-A99D-E2C1E8D90794}" destId="{A50BF1E2-B700-44C8-9D4A-69C2405E09A8}" srcOrd="2" destOrd="0" presId="urn:microsoft.com/office/officeart/2009/3/layout/SpiralPicture"/>
    <dgm:cxn modelId="{42973FDD-9E25-4A66-B6E9-67BE215295BF}" type="presParOf" srcId="{7E7AFB52-CC8E-470B-A99D-E2C1E8D90794}" destId="{A2DE9225-D66C-4F06-8403-2F4C4A0600ED}" srcOrd="3" destOrd="0" presId="urn:microsoft.com/office/officeart/2009/3/layout/SpiralPicture"/>
    <dgm:cxn modelId="{63EBE0DA-2C5C-4CE5-94E7-38E40C2D8927}" type="presParOf" srcId="{7E7AFB52-CC8E-470B-A99D-E2C1E8D90794}" destId="{A652D706-AFB6-4CAF-8A70-7BB434B9399E}" srcOrd="4" destOrd="0" presId="urn:microsoft.com/office/officeart/2009/3/layout/SpiralPicture"/>
    <dgm:cxn modelId="{8AE0A675-077C-4667-B9A4-029AB509D9F9}" type="presParOf" srcId="{670D4EC9-9D5A-44D6-94CD-60A7384F246B}" destId="{F686563D-3345-4AE9-841C-33A9F85159E4}" srcOrd="9" destOrd="0" presId="urn:microsoft.com/office/officeart/2009/3/layout/Spiral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209000-0F25-431D-A798-EB772CFBF414}" type="doc">
      <dgm:prSet loTypeId="urn:microsoft.com/office/officeart/2005/8/layout/hProcess9" loCatId="process" qsTypeId="urn:microsoft.com/office/officeart/2005/8/quickstyle/simple1" qsCatId="simple" csTypeId="urn:microsoft.com/office/officeart/2005/8/colors/accent1_2" csCatId="accent1" phldr="1"/>
      <dgm:spPr/>
    </dgm:pt>
    <dgm:pt modelId="{549385FC-5705-4784-B9D8-2A0525AB68B0}">
      <dgm:prSet phldrT="[文本]"/>
      <dgm:spPr>
        <a:solidFill>
          <a:srgbClr val="F3B929"/>
        </a:solidFill>
        <a:ln>
          <a:solidFill>
            <a:schemeClr val="accent5">
              <a:lumMod val="75000"/>
            </a:schemeClr>
          </a:solidFill>
          <a:round/>
        </a:ln>
      </dgm:spPr>
      <dgm:t>
        <a:bodyPr/>
        <a:lstStyle/>
        <a:p>
          <a:r>
            <a:rPr lang="zh-CN" altLang="en-US" dirty="0" smtClean="0">
              <a:solidFill>
                <a:schemeClr val="tx1"/>
              </a:solidFill>
              <a:latin typeface="黑体" pitchFamily="49" charset="-122"/>
              <a:ea typeface="黑体" pitchFamily="49" charset="-122"/>
            </a:rPr>
            <a:t>计算收益率序列</a:t>
          </a:r>
          <a:endParaRPr lang="zh-CN" altLang="en-US" dirty="0">
            <a:solidFill>
              <a:schemeClr val="tx1"/>
            </a:solidFill>
            <a:latin typeface="黑体" pitchFamily="49" charset="-122"/>
            <a:ea typeface="黑体" pitchFamily="49" charset="-122"/>
          </a:endParaRPr>
        </a:p>
      </dgm:t>
    </dgm:pt>
    <dgm:pt modelId="{9967C2CC-CB23-4432-BABA-ACCE6B42FF3C}" type="parTrans" cxnId="{C8E1A8C9-3EE4-48FB-9423-629EEFA5AF8E}">
      <dgm:prSet/>
      <dgm:spPr/>
      <dgm:t>
        <a:bodyPr/>
        <a:lstStyle/>
        <a:p>
          <a:endParaRPr lang="zh-CN" altLang="en-US"/>
        </a:p>
      </dgm:t>
    </dgm:pt>
    <dgm:pt modelId="{444BEB82-8310-4BBB-8517-D20B3BB12918}" type="sibTrans" cxnId="{C8E1A8C9-3EE4-48FB-9423-629EEFA5AF8E}">
      <dgm:prSet/>
      <dgm:spPr/>
      <dgm:t>
        <a:bodyPr/>
        <a:lstStyle/>
        <a:p>
          <a:endParaRPr lang="zh-CN" altLang="en-US"/>
        </a:p>
      </dgm:t>
    </dgm:pt>
    <dgm:pt modelId="{A221E8BC-423F-44BC-B708-36A3DA142DB2}">
      <dgm:prSet phldrT="[文本]"/>
      <dgm:spPr>
        <a:solidFill>
          <a:srgbClr val="F9C3EF"/>
        </a:solidFill>
        <a:ln>
          <a:solidFill>
            <a:srgbClr val="B554C8"/>
          </a:solidFill>
        </a:ln>
      </dgm:spPr>
      <dgm:t>
        <a:bodyPr/>
        <a:lstStyle/>
        <a:p>
          <a:r>
            <a:rPr lang="zh-CN" altLang="en-US" dirty="0" smtClean="0">
              <a:solidFill>
                <a:schemeClr val="tx1"/>
              </a:solidFill>
              <a:latin typeface="黑体" pitchFamily="49" charset="-122"/>
              <a:ea typeface="黑体" pitchFamily="49" charset="-122"/>
            </a:rPr>
            <a:t>计算相关性系数</a:t>
          </a:r>
          <a:endParaRPr lang="zh-CN" altLang="en-US" dirty="0">
            <a:solidFill>
              <a:schemeClr val="tx1"/>
            </a:solidFill>
            <a:latin typeface="黑体" pitchFamily="49" charset="-122"/>
            <a:ea typeface="黑体" pitchFamily="49" charset="-122"/>
          </a:endParaRPr>
        </a:p>
      </dgm:t>
    </dgm:pt>
    <dgm:pt modelId="{3C5E11F7-43ED-4986-B05E-003D89A721F8}" type="parTrans" cxnId="{6F1DF450-7BD7-4303-A94A-BED1E200195C}">
      <dgm:prSet/>
      <dgm:spPr/>
      <dgm:t>
        <a:bodyPr/>
        <a:lstStyle/>
        <a:p>
          <a:endParaRPr lang="zh-CN" altLang="en-US"/>
        </a:p>
      </dgm:t>
    </dgm:pt>
    <dgm:pt modelId="{EEE91A60-82CE-4696-9A87-0A7961759BD6}" type="sibTrans" cxnId="{6F1DF450-7BD7-4303-A94A-BED1E200195C}">
      <dgm:prSet/>
      <dgm:spPr/>
      <dgm:t>
        <a:bodyPr/>
        <a:lstStyle/>
        <a:p>
          <a:endParaRPr lang="zh-CN" altLang="en-US"/>
        </a:p>
      </dgm:t>
    </dgm:pt>
    <dgm:pt modelId="{D3673969-AA78-4146-A866-FDB5E2D0503C}">
      <dgm:prSet phldrT="[文本]"/>
      <dgm:spPr>
        <a:solidFill>
          <a:schemeClr val="accent3">
            <a:lumMod val="40000"/>
            <a:lumOff val="60000"/>
          </a:schemeClr>
        </a:solidFill>
        <a:ln>
          <a:solidFill>
            <a:schemeClr val="accent3">
              <a:lumMod val="75000"/>
            </a:schemeClr>
          </a:solidFill>
        </a:ln>
      </dgm:spPr>
      <dgm:t>
        <a:bodyPr/>
        <a:lstStyle/>
        <a:p>
          <a:r>
            <a:rPr lang="zh-CN" altLang="en-US" dirty="0" smtClean="0">
              <a:solidFill>
                <a:schemeClr val="tx1"/>
              </a:solidFill>
              <a:latin typeface="黑体" pitchFamily="49" charset="-122"/>
              <a:ea typeface="黑体" pitchFamily="49" charset="-122"/>
            </a:rPr>
            <a:t>转换为距离矩阵</a:t>
          </a:r>
        </a:p>
      </dgm:t>
    </dgm:pt>
    <dgm:pt modelId="{A4C1D221-A2A2-4345-BAF1-72C00FDEE32E}" type="sibTrans" cxnId="{781CF29C-A7A0-4D88-B27B-680BF2A60669}">
      <dgm:prSet/>
      <dgm:spPr/>
      <dgm:t>
        <a:bodyPr/>
        <a:lstStyle/>
        <a:p>
          <a:endParaRPr lang="zh-CN" altLang="en-US"/>
        </a:p>
      </dgm:t>
    </dgm:pt>
    <dgm:pt modelId="{83ACA1D4-BBFD-4518-B945-18277AEBFE68}" type="parTrans" cxnId="{781CF29C-A7A0-4D88-B27B-680BF2A60669}">
      <dgm:prSet/>
      <dgm:spPr/>
      <dgm:t>
        <a:bodyPr/>
        <a:lstStyle/>
        <a:p>
          <a:endParaRPr lang="zh-CN" altLang="en-US"/>
        </a:p>
      </dgm:t>
    </dgm:pt>
    <dgm:pt modelId="{E38CF4FE-DCF8-41FB-A818-39EA96520B1E}">
      <dgm:prSet phldrT="[文本]"/>
      <dgm:spPr>
        <a:solidFill>
          <a:srgbClr val="00B0F0"/>
        </a:solidFill>
        <a:ln>
          <a:solidFill>
            <a:schemeClr val="tx2">
              <a:lumMod val="60000"/>
              <a:lumOff val="40000"/>
            </a:schemeClr>
          </a:solidFill>
        </a:ln>
      </dgm:spPr>
      <dgm:t>
        <a:bodyPr/>
        <a:lstStyle/>
        <a:p>
          <a:r>
            <a:rPr lang="zh-CN" altLang="en-US" dirty="0" smtClean="0">
              <a:solidFill>
                <a:schemeClr val="tx1"/>
              </a:solidFill>
              <a:latin typeface="黑体" pitchFamily="49" charset="-122"/>
              <a:ea typeface="黑体" pitchFamily="49" charset="-122"/>
            </a:rPr>
            <a:t>最小生成树剪枝</a:t>
          </a:r>
          <a:endParaRPr lang="zh-CN" altLang="en-US" dirty="0">
            <a:solidFill>
              <a:schemeClr val="tx1"/>
            </a:solidFill>
            <a:latin typeface="黑体" pitchFamily="49" charset="-122"/>
            <a:ea typeface="黑体" pitchFamily="49" charset="-122"/>
          </a:endParaRPr>
        </a:p>
      </dgm:t>
    </dgm:pt>
    <dgm:pt modelId="{A8F677C3-10F8-4CE7-8778-D3EBF184C370}" type="sibTrans" cxnId="{1DB3C93B-2CF5-4DE5-8CED-86C912601F88}">
      <dgm:prSet/>
      <dgm:spPr/>
      <dgm:t>
        <a:bodyPr/>
        <a:lstStyle/>
        <a:p>
          <a:endParaRPr lang="zh-CN" altLang="en-US"/>
        </a:p>
      </dgm:t>
    </dgm:pt>
    <dgm:pt modelId="{B47171BF-188E-45A8-9582-1600BF5DAF78}" type="parTrans" cxnId="{1DB3C93B-2CF5-4DE5-8CED-86C912601F88}">
      <dgm:prSet/>
      <dgm:spPr/>
      <dgm:t>
        <a:bodyPr/>
        <a:lstStyle/>
        <a:p>
          <a:endParaRPr lang="zh-CN" altLang="en-US"/>
        </a:p>
      </dgm:t>
    </dgm:pt>
    <dgm:pt modelId="{EFBC9875-01BF-4659-9E33-12BA754C00C2}" type="pres">
      <dgm:prSet presAssocID="{E5209000-0F25-431D-A798-EB772CFBF414}" presName="CompostProcess" presStyleCnt="0">
        <dgm:presLayoutVars>
          <dgm:dir/>
          <dgm:resizeHandles val="exact"/>
        </dgm:presLayoutVars>
      </dgm:prSet>
      <dgm:spPr/>
    </dgm:pt>
    <dgm:pt modelId="{1A8423FD-C836-49A1-8644-F1482C5BB0AF}" type="pres">
      <dgm:prSet presAssocID="{E5209000-0F25-431D-A798-EB772CFBF414}" presName="arrow" presStyleLbl="bgShp" presStyleIdx="0" presStyleCnt="1"/>
      <dgm:spPr/>
    </dgm:pt>
    <dgm:pt modelId="{28CD0EA1-6197-4106-9798-2A2CDD50EC2D}" type="pres">
      <dgm:prSet presAssocID="{E5209000-0F25-431D-A798-EB772CFBF414}" presName="linearProcess" presStyleCnt="0"/>
      <dgm:spPr/>
    </dgm:pt>
    <dgm:pt modelId="{F963F4FB-D720-4986-9ADB-3C219E495864}" type="pres">
      <dgm:prSet presAssocID="{549385FC-5705-4784-B9D8-2A0525AB68B0}" presName="textNode" presStyleLbl="node1" presStyleIdx="0" presStyleCnt="4">
        <dgm:presLayoutVars>
          <dgm:bulletEnabled val="1"/>
        </dgm:presLayoutVars>
      </dgm:prSet>
      <dgm:spPr/>
      <dgm:t>
        <a:bodyPr/>
        <a:lstStyle/>
        <a:p>
          <a:endParaRPr lang="zh-CN" altLang="en-US"/>
        </a:p>
      </dgm:t>
    </dgm:pt>
    <dgm:pt modelId="{794D6EB9-4D4F-4FDB-A869-7A64ACCDBEE9}" type="pres">
      <dgm:prSet presAssocID="{444BEB82-8310-4BBB-8517-D20B3BB12918}" presName="sibTrans" presStyleCnt="0"/>
      <dgm:spPr/>
    </dgm:pt>
    <dgm:pt modelId="{9D925145-7E0C-4F9A-9A90-58BB46196938}" type="pres">
      <dgm:prSet presAssocID="{A221E8BC-423F-44BC-B708-36A3DA142DB2}" presName="textNode" presStyleLbl="node1" presStyleIdx="1" presStyleCnt="4">
        <dgm:presLayoutVars>
          <dgm:bulletEnabled val="1"/>
        </dgm:presLayoutVars>
      </dgm:prSet>
      <dgm:spPr/>
      <dgm:t>
        <a:bodyPr/>
        <a:lstStyle/>
        <a:p>
          <a:endParaRPr lang="zh-CN" altLang="en-US"/>
        </a:p>
      </dgm:t>
    </dgm:pt>
    <dgm:pt modelId="{67B2671B-E5C4-4CAD-83C3-CA9A14CA354A}" type="pres">
      <dgm:prSet presAssocID="{EEE91A60-82CE-4696-9A87-0A7961759BD6}" presName="sibTrans" presStyleCnt="0"/>
      <dgm:spPr/>
    </dgm:pt>
    <dgm:pt modelId="{E41A2FB4-0620-4088-9D9B-1A84A4A538E6}" type="pres">
      <dgm:prSet presAssocID="{D3673969-AA78-4146-A866-FDB5E2D0503C}" presName="textNode" presStyleLbl="node1" presStyleIdx="2" presStyleCnt="4">
        <dgm:presLayoutVars>
          <dgm:bulletEnabled val="1"/>
        </dgm:presLayoutVars>
      </dgm:prSet>
      <dgm:spPr/>
      <dgm:t>
        <a:bodyPr/>
        <a:lstStyle/>
        <a:p>
          <a:endParaRPr lang="zh-CN" altLang="en-US"/>
        </a:p>
      </dgm:t>
    </dgm:pt>
    <dgm:pt modelId="{6E91C6D9-5DC4-48D7-BDD3-8253047D54A7}" type="pres">
      <dgm:prSet presAssocID="{A4C1D221-A2A2-4345-BAF1-72C00FDEE32E}" presName="sibTrans" presStyleCnt="0"/>
      <dgm:spPr/>
    </dgm:pt>
    <dgm:pt modelId="{513F0985-0E5C-4457-8163-4C5645B825F7}" type="pres">
      <dgm:prSet presAssocID="{E38CF4FE-DCF8-41FB-A818-39EA96520B1E}" presName="textNode" presStyleLbl="node1" presStyleIdx="3" presStyleCnt="4">
        <dgm:presLayoutVars>
          <dgm:bulletEnabled val="1"/>
        </dgm:presLayoutVars>
      </dgm:prSet>
      <dgm:spPr/>
      <dgm:t>
        <a:bodyPr/>
        <a:lstStyle/>
        <a:p>
          <a:endParaRPr lang="zh-CN" altLang="en-US"/>
        </a:p>
      </dgm:t>
    </dgm:pt>
  </dgm:ptLst>
  <dgm:cxnLst>
    <dgm:cxn modelId="{6F1DF450-7BD7-4303-A94A-BED1E200195C}" srcId="{E5209000-0F25-431D-A798-EB772CFBF414}" destId="{A221E8BC-423F-44BC-B708-36A3DA142DB2}" srcOrd="1" destOrd="0" parTransId="{3C5E11F7-43ED-4986-B05E-003D89A721F8}" sibTransId="{EEE91A60-82CE-4696-9A87-0A7961759BD6}"/>
    <dgm:cxn modelId="{4A9F1E47-2491-427C-9B7D-554028D44ABA}" type="presOf" srcId="{549385FC-5705-4784-B9D8-2A0525AB68B0}" destId="{F963F4FB-D720-4986-9ADB-3C219E495864}" srcOrd="0" destOrd="0" presId="urn:microsoft.com/office/officeart/2005/8/layout/hProcess9"/>
    <dgm:cxn modelId="{3EBC11BE-104F-4F31-B842-201DF56C6E9F}" type="presOf" srcId="{D3673969-AA78-4146-A866-FDB5E2D0503C}" destId="{E41A2FB4-0620-4088-9D9B-1A84A4A538E6}" srcOrd="0" destOrd="0" presId="urn:microsoft.com/office/officeart/2005/8/layout/hProcess9"/>
    <dgm:cxn modelId="{DE71784D-9E0B-4EA0-963B-536E2DBD0417}" type="presOf" srcId="{A221E8BC-423F-44BC-B708-36A3DA142DB2}" destId="{9D925145-7E0C-4F9A-9A90-58BB46196938}" srcOrd="0" destOrd="0" presId="urn:microsoft.com/office/officeart/2005/8/layout/hProcess9"/>
    <dgm:cxn modelId="{58747005-1D68-49F5-800E-6A0327B21D6E}" type="presOf" srcId="{E38CF4FE-DCF8-41FB-A818-39EA96520B1E}" destId="{513F0985-0E5C-4457-8163-4C5645B825F7}" srcOrd="0" destOrd="0" presId="urn:microsoft.com/office/officeart/2005/8/layout/hProcess9"/>
    <dgm:cxn modelId="{781CF29C-A7A0-4D88-B27B-680BF2A60669}" srcId="{E5209000-0F25-431D-A798-EB772CFBF414}" destId="{D3673969-AA78-4146-A866-FDB5E2D0503C}" srcOrd="2" destOrd="0" parTransId="{83ACA1D4-BBFD-4518-B945-18277AEBFE68}" sibTransId="{A4C1D221-A2A2-4345-BAF1-72C00FDEE32E}"/>
    <dgm:cxn modelId="{1DB3C93B-2CF5-4DE5-8CED-86C912601F88}" srcId="{E5209000-0F25-431D-A798-EB772CFBF414}" destId="{E38CF4FE-DCF8-41FB-A818-39EA96520B1E}" srcOrd="3" destOrd="0" parTransId="{B47171BF-188E-45A8-9582-1600BF5DAF78}" sibTransId="{A8F677C3-10F8-4CE7-8778-D3EBF184C370}"/>
    <dgm:cxn modelId="{AAA3AF22-7336-4186-9CA6-A929C453CBE2}" type="presOf" srcId="{E5209000-0F25-431D-A798-EB772CFBF414}" destId="{EFBC9875-01BF-4659-9E33-12BA754C00C2}" srcOrd="0" destOrd="0" presId="urn:microsoft.com/office/officeart/2005/8/layout/hProcess9"/>
    <dgm:cxn modelId="{C8E1A8C9-3EE4-48FB-9423-629EEFA5AF8E}" srcId="{E5209000-0F25-431D-A798-EB772CFBF414}" destId="{549385FC-5705-4784-B9D8-2A0525AB68B0}" srcOrd="0" destOrd="0" parTransId="{9967C2CC-CB23-4432-BABA-ACCE6B42FF3C}" sibTransId="{444BEB82-8310-4BBB-8517-D20B3BB12918}"/>
    <dgm:cxn modelId="{5B819125-02E1-42C3-A8B4-C11C6916D829}" type="presParOf" srcId="{EFBC9875-01BF-4659-9E33-12BA754C00C2}" destId="{1A8423FD-C836-49A1-8644-F1482C5BB0AF}" srcOrd="0" destOrd="0" presId="urn:microsoft.com/office/officeart/2005/8/layout/hProcess9"/>
    <dgm:cxn modelId="{09241776-F17B-42DD-AAB7-D8EB67F1B5A0}" type="presParOf" srcId="{EFBC9875-01BF-4659-9E33-12BA754C00C2}" destId="{28CD0EA1-6197-4106-9798-2A2CDD50EC2D}" srcOrd="1" destOrd="0" presId="urn:microsoft.com/office/officeart/2005/8/layout/hProcess9"/>
    <dgm:cxn modelId="{0CA87894-F951-4BBB-9732-E7A3F38DE7B7}" type="presParOf" srcId="{28CD0EA1-6197-4106-9798-2A2CDD50EC2D}" destId="{F963F4FB-D720-4986-9ADB-3C219E495864}" srcOrd="0" destOrd="0" presId="urn:microsoft.com/office/officeart/2005/8/layout/hProcess9"/>
    <dgm:cxn modelId="{6C25F099-99C9-456B-B0C6-938DC67A3C60}" type="presParOf" srcId="{28CD0EA1-6197-4106-9798-2A2CDD50EC2D}" destId="{794D6EB9-4D4F-4FDB-A869-7A64ACCDBEE9}" srcOrd="1" destOrd="0" presId="urn:microsoft.com/office/officeart/2005/8/layout/hProcess9"/>
    <dgm:cxn modelId="{854E6B64-31B4-4667-867C-361816D75BDF}" type="presParOf" srcId="{28CD0EA1-6197-4106-9798-2A2CDD50EC2D}" destId="{9D925145-7E0C-4F9A-9A90-58BB46196938}" srcOrd="2" destOrd="0" presId="urn:microsoft.com/office/officeart/2005/8/layout/hProcess9"/>
    <dgm:cxn modelId="{41932C58-1F6A-4E15-97B3-1BEC3857497C}" type="presParOf" srcId="{28CD0EA1-6197-4106-9798-2A2CDD50EC2D}" destId="{67B2671B-E5C4-4CAD-83C3-CA9A14CA354A}" srcOrd="3" destOrd="0" presId="urn:microsoft.com/office/officeart/2005/8/layout/hProcess9"/>
    <dgm:cxn modelId="{E770D4C5-3E98-4766-8386-1C8F26283512}" type="presParOf" srcId="{28CD0EA1-6197-4106-9798-2A2CDD50EC2D}" destId="{E41A2FB4-0620-4088-9D9B-1A84A4A538E6}" srcOrd="4" destOrd="0" presId="urn:microsoft.com/office/officeart/2005/8/layout/hProcess9"/>
    <dgm:cxn modelId="{8FDEFD72-A088-41B9-AB1D-2AEFE5876C92}" type="presParOf" srcId="{28CD0EA1-6197-4106-9798-2A2CDD50EC2D}" destId="{6E91C6D9-5DC4-48D7-BDD3-8253047D54A7}" srcOrd="5" destOrd="0" presId="urn:microsoft.com/office/officeart/2005/8/layout/hProcess9"/>
    <dgm:cxn modelId="{1AA3B67C-4AFA-4ADF-BCF0-143F430D0516}" type="presParOf" srcId="{28CD0EA1-6197-4106-9798-2A2CDD50EC2D}" destId="{513F0985-0E5C-4457-8163-4C5645B825F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D1E99C-9C55-4F65-952B-E9070121D5FC}"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5EDEE26C-B148-48E2-8AC2-0438F4AF5388}">
      <dgm:prSet phldrT="[文本]" custT="1"/>
      <dgm:spPr>
        <a:solidFill>
          <a:schemeClr val="accent5">
            <a:lumMod val="60000"/>
            <a:lumOff val="40000"/>
          </a:schemeClr>
        </a:solidFill>
        <a:ln>
          <a:solidFill>
            <a:srgbClr val="FFC000"/>
          </a:solidFill>
        </a:ln>
      </dgm:spPr>
      <dgm:t>
        <a:bodyPr/>
        <a:lstStyle/>
        <a:p>
          <a:r>
            <a:rPr lang="zh-CN" altLang="en-US" sz="2000" dirty="0" smtClean="0">
              <a:solidFill>
                <a:schemeClr val="tx1"/>
              </a:solidFill>
              <a:latin typeface="黑体" pitchFamily="49" charset="-122"/>
              <a:ea typeface="黑体" pitchFamily="49" charset="-122"/>
            </a:rPr>
            <a:t>数据预处理</a:t>
          </a:r>
          <a:endParaRPr lang="zh-CN" altLang="en-US" sz="2000" dirty="0">
            <a:solidFill>
              <a:schemeClr val="tx1"/>
            </a:solidFill>
            <a:latin typeface="黑体" pitchFamily="49" charset="-122"/>
            <a:ea typeface="黑体" pitchFamily="49" charset="-122"/>
          </a:endParaRPr>
        </a:p>
      </dgm:t>
    </dgm:pt>
    <dgm:pt modelId="{FCD8EEDC-9E20-4F5D-8F95-D233CBF26767}" type="parTrans" cxnId="{951980E0-97D3-4ADA-9FB8-858B2DAB382E}">
      <dgm:prSet/>
      <dgm:spPr/>
      <dgm:t>
        <a:bodyPr/>
        <a:lstStyle/>
        <a:p>
          <a:endParaRPr lang="zh-CN" altLang="en-US"/>
        </a:p>
      </dgm:t>
    </dgm:pt>
    <dgm:pt modelId="{B9EE1B51-AE1B-43D9-8204-03AF022D62C7}" type="sibTrans" cxnId="{951980E0-97D3-4ADA-9FB8-858B2DAB382E}">
      <dgm:prSet/>
      <dgm:spPr/>
      <dgm:t>
        <a:bodyPr/>
        <a:lstStyle/>
        <a:p>
          <a:endParaRPr lang="zh-CN" altLang="en-US"/>
        </a:p>
      </dgm:t>
    </dgm:pt>
    <dgm:pt modelId="{9E007A5B-0B91-4588-AEAC-A7D054B43C70}">
      <dgm:prSet phldrT="[文本]"/>
      <dgm:spPr>
        <a:ln>
          <a:solidFill>
            <a:srgbClr val="F3B929"/>
          </a:solidFill>
        </a:ln>
      </dgm:spPr>
      <dgm:t>
        <a:bodyPr/>
        <a:lstStyle/>
        <a:p>
          <a:r>
            <a:rPr lang="zh-CN" altLang="en-US" dirty="0" smtClean="0">
              <a:solidFill>
                <a:schemeClr val="tx1"/>
              </a:solidFill>
              <a:latin typeface="黑体" pitchFamily="49" charset="-122"/>
              <a:ea typeface="黑体" pitchFamily="49" charset="-122"/>
            </a:rPr>
            <a:t>填充缺失值</a:t>
          </a:r>
          <a:endParaRPr lang="zh-CN" altLang="en-US" dirty="0">
            <a:solidFill>
              <a:schemeClr val="tx1"/>
            </a:solidFill>
            <a:latin typeface="黑体" pitchFamily="49" charset="-122"/>
            <a:ea typeface="黑体" pitchFamily="49" charset="-122"/>
          </a:endParaRPr>
        </a:p>
      </dgm:t>
    </dgm:pt>
    <dgm:pt modelId="{D24D9AF3-A964-4F1F-9018-3348F36F817B}" type="parTrans" cxnId="{81552C3C-BF48-451B-B4AE-0B21F12B65CF}">
      <dgm:prSet/>
      <dgm:spPr/>
      <dgm:t>
        <a:bodyPr/>
        <a:lstStyle/>
        <a:p>
          <a:endParaRPr lang="zh-CN" altLang="en-US"/>
        </a:p>
      </dgm:t>
    </dgm:pt>
    <dgm:pt modelId="{4BCB3328-FBA7-4952-B8FC-0300989B03EE}" type="sibTrans" cxnId="{81552C3C-BF48-451B-B4AE-0B21F12B65CF}">
      <dgm:prSet/>
      <dgm:spPr/>
      <dgm:t>
        <a:bodyPr/>
        <a:lstStyle/>
        <a:p>
          <a:endParaRPr lang="zh-CN" altLang="en-US"/>
        </a:p>
      </dgm:t>
    </dgm:pt>
    <dgm:pt modelId="{8FD813E7-FB13-493F-9ECE-4A18BB5FC7F6}">
      <dgm:prSet phldrT="[文本]" custT="1"/>
      <dgm:spPr>
        <a:solidFill>
          <a:srgbClr val="FDBFF1"/>
        </a:solidFill>
        <a:ln>
          <a:solidFill>
            <a:srgbClr val="B554C8"/>
          </a:solidFill>
        </a:ln>
      </dgm:spPr>
      <dgm:t>
        <a:bodyPr/>
        <a:lstStyle/>
        <a:p>
          <a:r>
            <a:rPr lang="zh-CN" altLang="en-US" sz="2000" dirty="0" smtClean="0">
              <a:solidFill>
                <a:schemeClr val="tx1"/>
              </a:solidFill>
              <a:latin typeface="黑体" pitchFamily="49" charset="-122"/>
              <a:ea typeface="黑体" pitchFamily="49" charset="-122"/>
            </a:rPr>
            <a:t>序列数据构造</a:t>
          </a:r>
          <a:endParaRPr lang="zh-CN" altLang="en-US" sz="2000" dirty="0">
            <a:solidFill>
              <a:schemeClr val="tx1"/>
            </a:solidFill>
            <a:latin typeface="黑体" pitchFamily="49" charset="-122"/>
            <a:ea typeface="黑体" pitchFamily="49" charset="-122"/>
          </a:endParaRPr>
        </a:p>
      </dgm:t>
    </dgm:pt>
    <dgm:pt modelId="{9CAFA360-B834-45FD-AF77-C5001F2A8BA4}" type="parTrans" cxnId="{55691614-59F5-4E4A-85F3-EACF0228561E}">
      <dgm:prSet/>
      <dgm:spPr/>
      <dgm:t>
        <a:bodyPr/>
        <a:lstStyle/>
        <a:p>
          <a:endParaRPr lang="zh-CN" altLang="en-US"/>
        </a:p>
      </dgm:t>
    </dgm:pt>
    <dgm:pt modelId="{667DF865-43BB-4D87-A0ED-927E63E9D473}" type="sibTrans" cxnId="{55691614-59F5-4E4A-85F3-EACF0228561E}">
      <dgm:prSet/>
      <dgm:spPr/>
      <dgm:t>
        <a:bodyPr/>
        <a:lstStyle/>
        <a:p>
          <a:endParaRPr lang="zh-CN" altLang="en-US"/>
        </a:p>
      </dgm:t>
    </dgm:pt>
    <dgm:pt modelId="{E2D7FDA0-5F67-4051-A3E3-7E3EAA56E9AD}">
      <dgm:prSet phldrT="[文本]"/>
      <dgm:spPr>
        <a:ln>
          <a:solidFill>
            <a:srgbClr val="B554C8"/>
          </a:solidFill>
        </a:ln>
      </dgm:spPr>
      <dgm:t>
        <a:bodyPr/>
        <a:lstStyle/>
        <a:p>
          <a:r>
            <a:rPr lang="zh-CN" altLang="en-US" dirty="0" smtClean="0">
              <a:solidFill>
                <a:schemeClr val="tx1"/>
              </a:solidFill>
              <a:latin typeface="黑体" pitchFamily="49" charset="-122"/>
              <a:ea typeface="黑体" pitchFamily="49" charset="-122"/>
            </a:rPr>
            <a:t>输入数据选择</a:t>
          </a:r>
          <a:endParaRPr lang="zh-CN" altLang="en-US" dirty="0">
            <a:solidFill>
              <a:schemeClr val="tx1"/>
            </a:solidFill>
            <a:latin typeface="黑体" pitchFamily="49" charset="-122"/>
            <a:ea typeface="黑体" pitchFamily="49" charset="-122"/>
          </a:endParaRPr>
        </a:p>
      </dgm:t>
    </dgm:pt>
    <dgm:pt modelId="{B9F5FD77-84A9-44B9-9D6C-9C0E626CA01F}" type="parTrans" cxnId="{5D0F0E86-7AFF-4DC0-A1F3-7A2799BD228A}">
      <dgm:prSet/>
      <dgm:spPr/>
      <dgm:t>
        <a:bodyPr/>
        <a:lstStyle/>
        <a:p>
          <a:endParaRPr lang="zh-CN" altLang="en-US"/>
        </a:p>
      </dgm:t>
    </dgm:pt>
    <dgm:pt modelId="{B947B192-FA73-4252-9E39-9C3AF0E5CFE8}" type="sibTrans" cxnId="{5D0F0E86-7AFF-4DC0-A1F3-7A2799BD228A}">
      <dgm:prSet/>
      <dgm:spPr/>
      <dgm:t>
        <a:bodyPr/>
        <a:lstStyle/>
        <a:p>
          <a:endParaRPr lang="zh-CN" altLang="en-US"/>
        </a:p>
      </dgm:t>
    </dgm:pt>
    <dgm:pt modelId="{8F7EC048-F5BD-4B49-A21A-306777284597}">
      <dgm:prSet phldrT="[文本]" custT="1"/>
      <dgm:spPr>
        <a:solidFill>
          <a:schemeClr val="accent3">
            <a:lumMod val="40000"/>
            <a:lumOff val="60000"/>
          </a:schemeClr>
        </a:solidFill>
        <a:ln>
          <a:solidFill>
            <a:schemeClr val="accent3">
              <a:lumMod val="75000"/>
            </a:schemeClr>
          </a:solidFill>
        </a:ln>
      </dgm:spPr>
      <dgm:t>
        <a:bodyPr/>
        <a:lstStyle/>
        <a:p>
          <a:r>
            <a:rPr lang="en-US" altLang="zh-CN" sz="2000" dirty="0" smtClean="0">
              <a:solidFill>
                <a:schemeClr val="tx1"/>
              </a:solidFill>
              <a:latin typeface="Times New Roman" pitchFamily="18" charset="0"/>
              <a:ea typeface="黑体" pitchFamily="49" charset="-122"/>
              <a:cs typeface="Times New Roman" pitchFamily="18" charset="0"/>
            </a:rPr>
            <a:t>LSTM</a:t>
          </a:r>
          <a:r>
            <a:rPr lang="zh-CN" altLang="en-US" sz="2000" dirty="0" smtClean="0">
              <a:solidFill>
                <a:schemeClr val="tx1"/>
              </a:solidFill>
              <a:latin typeface="Times New Roman" pitchFamily="18" charset="0"/>
              <a:ea typeface="黑体" pitchFamily="49" charset="-122"/>
              <a:cs typeface="Times New Roman" pitchFamily="18" charset="0"/>
            </a:rPr>
            <a:t>模型搭建</a:t>
          </a:r>
          <a:endParaRPr lang="zh-CN" altLang="en-US" sz="2000" dirty="0">
            <a:solidFill>
              <a:schemeClr val="tx1"/>
            </a:solidFill>
            <a:latin typeface="Times New Roman" pitchFamily="18" charset="0"/>
            <a:ea typeface="黑体" pitchFamily="49" charset="-122"/>
            <a:cs typeface="Times New Roman" pitchFamily="18" charset="0"/>
          </a:endParaRPr>
        </a:p>
      </dgm:t>
    </dgm:pt>
    <dgm:pt modelId="{4017BDEF-C378-472E-B407-E1EF9B9CC52C}" type="parTrans" cxnId="{93E1379A-BB71-4E47-B909-55F569A4271C}">
      <dgm:prSet/>
      <dgm:spPr/>
      <dgm:t>
        <a:bodyPr/>
        <a:lstStyle/>
        <a:p>
          <a:endParaRPr lang="zh-CN" altLang="en-US"/>
        </a:p>
      </dgm:t>
    </dgm:pt>
    <dgm:pt modelId="{688D6573-4515-4CA6-9360-F8D86AFE481C}" type="sibTrans" cxnId="{93E1379A-BB71-4E47-B909-55F569A4271C}">
      <dgm:prSet/>
      <dgm:spPr/>
      <dgm:t>
        <a:bodyPr/>
        <a:lstStyle/>
        <a:p>
          <a:endParaRPr lang="zh-CN" altLang="en-US"/>
        </a:p>
      </dgm:t>
    </dgm:pt>
    <dgm:pt modelId="{157357D1-1D1E-4C6F-B5CA-778B9DD6D3F4}">
      <dgm:prSet phldrT="[文本]"/>
      <dgm:spPr>
        <a:ln>
          <a:solidFill>
            <a:srgbClr val="00B050"/>
          </a:solidFill>
        </a:ln>
      </dgm:spPr>
      <dgm:t>
        <a:bodyPr/>
        <a:lstStyle/>
        <a:p>
          <a:r>
            <a:rPr lang="zh-CN" altLang="en-US" dirty="0" smtClean="0">
              <a:solidFill>
                <a:schemeClr val="tx1"/>
              </a:solidFill>
              <a:latin typeface="Times New Roman" pitchFamily="18" charset="0"/>
              <a:ea typeface="黑体" pitchFamily="49" charset="-122"/>
              <a:cs typeface="Times New Roman" pitchFamily="18" charset="0"/>
            </a:rPr>
            <a:t>深层</a:t>
          </a:r>
          <a:r>
            <a:rPr lang="en-US" altLang="zh-CN" dirty="0" smtClean="0">
              <a:solidFill>
                <a:schemeClr val="tx1"/>
              </a:solidFill>
              <a:latin typeface="Times New Roman" pitchFamily="18" charset="0"/>
              <a:ea typeface="黑体" pitchFamily="49" charset="-122"/>
              <a:cs typeface="Times New Roman" pitchFamily="18" charset="0"/>
            </a:rPr>
            <a:t>LSTM</a:t>
          </a:r>
          <a:r>
            <a:rPr lang="zh-CN" altLang="en-US" dirty="0" smtClean="0">
              <a:solidFill>
                <a:schemeClr val="tx1"/>
              </a:solidFill>
              <a:latin typeface="Times New Roman" pitchFamily="18" charset="0"/>
              <a:ea typeface="黑体" pitchFamily="49" charset="-122"/>
              <a:cs typeface="Times New Roman" pitchFamily="18" charset="0"/>
            </a:rPr>
            <a:t>层</a:t>
          </a:r>
          <a:endParaRPr lang="zh-CN" altLang="en-US" dirty="0">
            <a:solidFill>
              <a:schemeClr val="tx1"/>
            </a:solidFill>
            <a:latin typeface="Times New Roman" pitchFamily="18" charset="0"/>
            <a:ea typeface="黑体" pitchFamily="49" charset="-122"/>
            <a:cs typeface="Times New Roman" pitchFamily="18" charset="0"/>
          </a:endParaRPr>
        </a:p>
      </dgm:t>
    </dgm:pt>
    <dgm:pt modelId="{9204E915-5BE4-453F-BA48-F10C37B5FF3E}" type="parTrans" cxnId="{77336D8D-963A-41D6-8E81-79AA99E34677}">
      <dgm:prSet/>
      <dgm:spPr/>
      <dgm:t>
        <a:bodyPr/>
        <a:lstStyle/>
        <a:p>
          <a:endParaRPr lang="zh-CN" altLang="en-US"/>
        </a:p>
      </dgm:t>
    </dgm:pt>
    <dgm:pt modelId="{48C648FF-9671-4A90-87AB-F3AD0B1D0388}" type="sibTrans" cxnId="{77336D8D-963A-41D6-8E81-79AA99E34677}">
      <dgm:prSet/>
      <dgm:spPr/>
      <dgm:t>
        <a:bodyPr/>
        <a:lstStyle/>
        <a:p>
          <a:endParaRPr lang="zh-CN" altLang="en-US"/>
        </a:p>
      </dgm:t>
    </dgm:pt>
    <dgm:pt modelId="{B02D3992-1C8D-4C99-ACD2-D3B2732A2DC3}">
      <dgm:prSet phldrT="[文本]"/>
      <dgm:spPr>
        <a:ln>
          <a:solidFill>
            <a:srgbClr val="F3B929"/>
          </a:solidFill>
        </a:ln>
      </dgm:spPr>
      <dgm:t>
        <a:bodyPr/>
        <a:lstStyle/>
        <a:p>
          <a:r>
            <a:rPr lang="zh-CN" altLang="en-US" dirty="0" smtClean="0">
              <a:solidFill>
                <a:schemeClr val="tx1"/>
              </a:solidFill>
              <a:latin typeface="黑体" pitchFamily="49" charset="-122"/>
              <a:ea typeface="黑体" pitchFamily="49" charset="-122"/>
            </a:rPr>
            <a:t>平稳化</a:t>
          </a:r>
          <a:endParaRPr lang="zh-CN" altLang="en-US" dirty="0">
            <a:solidFill>
              <a:schemeClr val="tx1"/>
            </a:solidFill>
            <a:latin typeface="黑体" pitchFamily="49" charset="-122"/>
            <a:ea typeface="黑体" pitchFamily="49" charset="-122"/>
          </a:endParaRPr>
        </a:p>
      </dgm:t>
    </dgm:pt>
    <dgm:pt modelId="{8D7E3664-D239-4068-8FA0-005120BB6C2D}" type="parTrans" cxnId="{08CE0234-3545-4116-B556-E55B016EED14}">
      <dgm:prSet/>
      <dgm:spPr/>
      <dgm:t>
        <a:bodyPr/>
        <a:lstStyle/>
        <a:p>
          <a:endParaRPr lang="zh-CN" altLang="en-US"/>
        </a:p>
      </dgm:t>
    </dgm:pt>
    <dgm:pt modelId="{9782015D-E261-4E55-87F1-354C00F96B7E}" type="sibTrans" cxnId="{08CE0234-3545-4116-B556-E55B016EED14}">
      <dgm:prSet/>
      <dgm:spPr/>
      <dgm:t>
        <a:bodyPr/>
        <a:lstStyle/>
        <a:p>
          <a:endParaRPr lang="zh-CN" altLang="en-US"/>
        </a:p>
      </dgm:t>
    </dgm:pt>
    <dgm:pt modelId="{1A8AF516-3344-4EA3-B7FD-B2616413FBA3}">
      <dgm:prSet phldrT="[文本]"/>
      <dgm:spPr>
        <a:ln>
          <a:solidFill>
            <a:srgbClr val="B554C8"/>
          </a:solidFill>
        </a:ln>
      </dgm:spPr>
      <dgm:t>
        <a:bodyPr/>
        <a:lstStyle/>
        <a:p>
          <a:r>
            <a:rPr lang="zh-CN" altLang="en-US" dirty="0" smtClean="0">
              <a:solidFill>
                <a:schemeClr val="tx1"/>
              </a:solidFill>
              <a:latin typeface="黑体" pitchFamily="49" charset="-122"/>
              <a:ea typeface="黑体" pitchFamily="49" charset="-122"/>
            </a:rPr>
            <a:t>输出数据选择</a:t>
          </a:r>
          <a:endParaRPr lang="zh-CN" altLang="en-US" dirty="0">
            <a:solidFill>
              <a:schemeClr val="tx1"/>
            </a:solidFill>
            <a:latin typeface="黑体" pitchFamily="49" charset="-122"/>
            <a:ea typeface="黑体" pitchFamily="49" charset="-122"/>
          </a:endParaRPr>
        </a:p>
      </dgm:t>
    </dgm:pt>
    <dgm:pt modelId="{CD47423F-2CA7-4400-95E3-35EF92E991BD}" type="parTrans" cxnId="{CBAE91E1-85CB-4B78-AA10-F184F0F9354B}">
      <dgm:prSet/>
      <dgm:spPr/>
      <dgm:t>
        <a:bodyPr/>
        <a:lstStyle/>
        <a:p>
          <a:endParaRPr lang="zh-CN" altLang="en-US"/>
        </a:p>
      </dgm:t>
    </dgm:pt>
    <dgm:pt modelId="{0C850AA9-E1DF-4CED-B6A7-203A55A764D9}" type="sibTrans" cxnId="{CBAE91E1-85CB-4B78-AA10-F184F0F9354B}">
      <dgm:prSet/>
      <dgm:spPr/>
      <dgm:t>
        <a:bodyPr/>
        <a:lstStyle/>
        <a:p>
          <a:endParaRPr lang="zh-CN" altLang="en-US"/>
        </a:p>
      </dgm:t>
    </dgm:pt>
    <dgm:pt modelId="{4E223791-1EDA-4261-8533-DE35A4350B94}">
      <dgm:prSet phldrT="[文本]"/>
      <dgm:spPr>
        <a:ln>
          <a:solidFill>
            <a:srgbClr val="F3B929"/>
          </a:solidFill>
        </a:ln>
      </dgm:spPr>
      <dgm:t>
        <a:bodyPr/>
        <a:lstStyle/>
        <a:p>
          <a:r>
            <a:rPr lang="zh-CN" altLang="en-US" dirty="0" smtClean="0">
              <a:solidFill>
                <a:schemeClr val="tx1"/>
              </a:solidFill>
              <a:latin typeface="黑体" pitchFamily="49" charset="-122"/>
              <a:ea typeface="黑体" pitchFamily="49" charset="-122"/>
            </a:rPr>
            <a:t>独热编码</a:t>
          </a:r>
          <a:endParaRPr lang="zh-CN" altLang="en-US" dirty="0">
            <a:solidFill>
              <a:schemeClr val="tx1"/>
            </a:solidFill>
            <a:latin typeface="黑体" pitchFamily="49" charset="-122"/>
            <a:ea typeface="黑体" pitchFamily="49" charset="-122"/>
          </a:endParaRPr>
        </a:p>
      </dgm:t>
    </dgm:pt>
    <dgm:pt modelId="{F69C8C04-BBC4-47F4-9CD4-FDF19E0B106D}" type="parTrans" cxnId="{D178B72E-993D-4930-893B-35C0564D007C}">
      <dgm:prSet/>
      <dgm:spPr/>
      <dgm:t>
        <a:bodyPr/>
        <a:lstStyle/>
        <a:p>
          <a:endParaRPr lang="zh-CN" altLang="en-US"/>
        </a:p>
      </dgm:t>
    </dgm:pt>
    <dgm:pt modelId="{501D3DF9-D3E8-4B11-8170-7ED7DAAB4042}" type="sibTrans" cxnId="{D178B72E-993D-4930-893B-35C0564D007C}">
      <dgm:prSet/>
      <dgm:spPr/>
      <dgm:t>
        <a:bodyPr/>
        <a:lstStyle/>
        <a:p>
          <a:endParaRPr lang="zh-CN" altLang="en-US"/>
        </a:p>
      </dgm:t>
    </dgm:pt>
    <dgm:pt modelId="{237113E5-E1AD-4BE3-9D36-0A6DE79E2AF4}">
      <dgm:prSet phldrT="[文本]"/>
      <dgm:spPr>
        <a:ln>
          <a:solidFill>
            <a:srgbClr val="B554C8"/>
          </a:solidFill>
        </a:ln>
      </dgm:spPr>
      <dgm:t>
        <a:bodyPr/>
        <a:lstStyle/>
        <a:p>
          <a:r>
            <a:rPr lang="zh-CN" altLang="en-US" dirty="0" smtClean="0">
              <a:solidFill>
                <a:schemeClr val="tx1"/>
              </a:solidFill>
              <a:latin typeface="黑体" pitchFamily="49" charset="-122"/>
              <a:ea typeface="黑体" pitchFamily="49" charset="-122"/>
            </a:rPr>
            <a:t>归一化</a:t>
          </a:r>
          <a:endParaRPr lang="zh-CN" altLang="en-US" dirty="0">
            <a:solidFill>
              <a:schemeClr val="tx1"/>
            </a:solidFill>
            <a:latin typeface="黑体" pitchFamily="49" charset="-122"/>
            <a:ea typeface="黑体" pitchFamily="49" charset="-122"/>
          </a:endParaRPr>
        </a:p>
      </dgm:t>
    </dgm:pt>
    <dgm:pt modelId="{0C2D1A72-E1C1-4F83-AE86-9EF6367E67B5}" type="parTrans" cxnId="{A7A711DB-6E4A-4EC7-9406-BADE238964DA}">
      <dgm:prSet/>
      <dgm:spPr/>
      <dgm:t>
        <a:bodyPr/>
        <a:lstStyle/>
        <a:p>
          <a:endParaRPr lang="zh-CN" altLang="en-US"/>
        </a:p>
      </dgm:t>
    </dgm:pt>
    <dgm:pt modelId="{3F59BCEB-9883-4E49-B4A0-2E634BF0D6D2}" type="sibTrans" cxnId="{A7A711DB-6E4A-4EC7-9406-BADE238964DA}">
      <dgm:prSet/>
      <dgm:spPr/>
      <dgm:t>
        <a:bodyPr/>
        <a:lstStyle/>
        <a:p>
          <a:endParaRPr lang="zh-CN" altLang="en-US"/>
        </a:p>
      </dgm:t>
    </dgm:pt>
    <dgm:pt modelId="{3189BA74-61A0-4710-9437-2BE6F03B0A47}">
      <dgm:prSet phldrT="[文本]"/>
      <dgm:spPr>
        <a:ln>
          <a:solidFill>
            <a:srgbClr val="00B050"/>
          </a:solidFill>
        </a:ln>
      </dgm:spPr>
      <dgm:t>
        <a:bodyPr/>
        <a:lstStyle/>
        <a:p>
          <a:r>
            <a:rPr lang="zh-CN" altLang="en-US" dirty="0" smtClean="0">
              <a:solidFill>
                <a:schemeClr val="tx1"/>
              </a:solidFill>
              <a:latin typeface="Times New Roman" pitchFamily="18" charset="0"/>
              <a:ea typeface="黑体" pitchFamily="49" charset="-122"/>
              <a:cs typeface="Times New Roman" pitchFamily="18" charset="0"/>
            </a:rPr>
            <a:t>一层</a:t>
          </a:r>
          <a:r>
            <a:rPr lang="en-US" altLang="zh-CN" dirty="0" smtClean="0">
              <a:solidFill>
                <a:schemeClr val="tx1"/>
              </a:solidFill>
              <a:latin typeface="Times New Roman" pitchFamily="18" charset="0"/>
              <a:ea typeface="黑体" pitchFamily="49" charset="-122"/>
              <a:cs typeface="Times New Roman" pitchFamily="18" charset="0"/>
            </a:rPr>
            <a:t>Dense</a:t>
          </a:r>
          <a:r>
            <a:rPr lang="zh-CN" altLang="en-US" dirty="0" smtClean="0">
              <a:solidFill>
                <a:schemeClr val="tx1"/>
              </a:solidFill>
              <a:latin typeface="Times New Roman" pitchFamily="18" charset="0"/>
              <a:ea typeface="黑体" pitchFamily="49" charset="-122"/>
              <a:cs typeface="Times New Roman" pitchFamily="18" charset="0"/>
            </a:rPr>
            <a:t>层</a:t>
          </a:r>
          <a:endParaRPr lang="zh-CN" altLang="en-US" dirty="0">
            <a:solidFill>
              <a:schemeClr val="tx1"/>
            </a:solidFill>
            <a:latin typeface="Times New Roman" pitchFamily="18" charset="0"/>
            <a:ea typeface="黑体" pitchFamily="49" charset="-122"/>
            <a:cs typeface="Times New Roman" pitchFamily="18" charset="0"/>
          </a:endParaRPr>
        </a:p>
      </dgm:t>
    </dgm:pt>
    <dgm:pt modelId="{0D3032AD-1DF6-4AF4-A13E-571F6FE0245B}" type="parTrans" cxnId="{8EB8E2FB-C8D6-4487-8651-A6A269FF0678}">
      <dgm:prSet/>
      <dgm:spPr/>
      <dgm:t>
        <a:bodyPr/>
        <a:lstStyle/>
        <a:p>
          <a:endParaRPr lang="zh-CN" altLang="en-US"/>
        </a:p>
      </dgm:t>
    </dgm:pt>
    <dgm:pt modelId="{2255D212-3655-4D45-8D04-E678A0C4B4FC}" type="sibTrans" cxnId="{8EB8E2FB-C8D6-4487-8651-A6A269FF0678}">
      <dgm:prSet/>
      <dgm:spPr/>
      <dgm:t>
        <a:bodyPr/>
        <a:lstStyle/>
        <a:p>
          <a:endParaRPr lang="zh-CN" altLang="en-US"/>
        </a:p>
      </dgm:t>
    </dgm:pt>
    <dgm:pt modelId="{596DA830-C1E0-43AB-80F0-56A8514E08E1}" type="pres">
      <dgm:prSet presAssocID="{E8D1E99C-9C55-4F65-952B-E9070121D5FC}" presName="linearFlow" presStyleCnt="0">
        <dgm:presLayoutVars>
          <dgm:dir/>
          <dgm:animLvl val="lvl"/>
          <dgm:resizeHandles val="exact"/>
        </dgm:presLayoutVars>
      </dgm:prSet>
      <dgm:spPr/>
      <dgm:t>
        <a:bodyPr/>
        <a:lstStyle/>
        <a:p>
          <a:endParaRPr lang="zh-CN" altLang="en-US"/>
        </a:p>
      </dgm:t>
    </dgm:pt>
    <dgm:pt modelId="{4EB688BF-A9F0-4B03-B7C8-A16B425B3D33}" type="pres">
      <dgm:prSet presAssocID="{5EDEE26C-B148-48E2-8AC2-0438F4AF5388}" presName="composite" presStyleCnt="0"/>
      <dgm:spPr/>
    </dgm:pt>
    <dgm:pt modelId="{A8121322-E0EA-4B1C-A9CA-3523359DC8AD}" type="pres">
      <dgm:prSet presAssocID="{5EDEE26C-B148-48E2-8AC2-0438F4AF5388}" presName="parTx" presStyleLbl="node1" presStyleIdx="0" presStyleCnt="3">
        <dgm:presLayoutVars>
          <dgm:chMax val="0"/>
          <dgm:chPref val="0"/>
          <dgm:bulletEnabled val="1"/>
        </dgm:presLayoutVars>
      </dgm:prSet>
      <dgm:spPr/>
      <dgm:t>
        <a:bodyPr/>
        <a:lstStyle/>
        <a:p>
          <a:endParaRPr lang="zh-CN" altLang="en-US"/>
        </a:p>
      </dgm:t>
    </dgm:pt>
    <dgm:pt modelId="{BEB8EC5B-6E6B-43D9-B8EF-6B7F691DDD5C}" type="pres">
      <dgm:prSet presAssocID="{5EDEE26C-B148-48E2-8AC2-0438F4AF5388}" presName="parSh" presStyleLbl="node1" presStyleIdx="0" presStyleCnt="3"/>
      <dgm:spPr/>
      <dgm:t>
        <a:bodyPr/>
        <a:lstStyle/>
        <a:p>
          <a:endParaRPr lang="zh-CN" altLang="en-US"/>
        </a:p>
      </dgm:t>
    </dgm:pt>
    <dgm:pt modelId="{CF0C2A43-CBC6-444A-8354-B33F5EDD7DBC}" type="pres">
      <dgm:prSet presAssocID="{5EDEE26C-B148-48E2-8AC2-0438F4AF5388}" presName="desTx" presStyleLbl="fgAcc1" presStyleIdx="0" presStyleCnt="3" custScaleX="123113" custScaleY="30822" custLinFactNeighborX="2166" custLinFactNeighborY="-35200">
        <dgm:presLayoutVars>
          <dgm:bulletEnabled val="1"/>
        </dgm:presLayoutVars>
      </dgm:prSet>
      <dgm:spPr/>
      <dgm:t>
        <a:bodyPr/>
        <a:lstStyle/>
        <a:p>
          <a:endParaRPr lang="zh-CN" altLang="en-US"/>
        </a:p>
      </dgm:t>
    </dgm:pt>
    <dgm:pt modelId="{BFFC2870-0978-4E54-AC81-6BF220CFB14F}" type="pres">
      <dgm:prSet presAssocID="{B9EE1B51-AE1B-43D9-8204-03AF022D62C7}" presName="sibTrans" presStyleLbl="sibTrans2D1" presStyleIdx="0" presStyleCnt="2"/>
      <dgm:spPr/>
      <dgm:t>
        <a:bodyPr/>
        <a:lstStyle/>
        <a:p>
          <a:endParaRPr lang="zh-CN" altLang="en-US"/>
        </a:p>
      </dgm:t>
    </dgm:pt>
    <dgm:pt modelId="{4169936F-22BA-430F-B949-93CB04B2F8D6}" type="pres">
      <dgm:prSet presAssocID="{B9EE1B51-AE1B-43D9-8204-03AF022D62C7}" presName="connTx" presStyleLbl="sibTrans2D1" presStyleIdx="0" presStyleCnt="2"/>
      <dgm:spPr/>
      <dgm:t>
        <a:bodyPr/>
        <a:lstStyle/>
        <a:p>
          <a:endParaRPr lang="zh-CN" altLang="en-US"/>
        </a:p>
      </dgm:t>
    </dgm:pt>
    <dgm:pt modelId="{AA79F2F1-6F0A-45D3-88A0-A2EA56785FBA}" type="pres">
      <dgm:prSet presAssocID="{8FD813E7-FB13-493F-9ECE-4A18BB5FC7F6}" presName="composite" presStyleCnt="0"/>
      <dgm:spPr/>
    </dgm:pt>
    <dgm:pt modelId="{4F1BB751-62DA-4EC2-895C-1F9643EFC64D}" type="pres">
      <dgm:prSet presAssocID="{8FD813E7-FB13-493F-9ECE-4A18BB5FC7F6}" presName="parTx" presStyleLbl="node1" presStyleIdx="0" presStyleCnt="3">
        <dgm:presLayoutVars>
          <dgm:chMax val="0"/>
          <dgm:chPref val="0"/>
          <dgm:bulletEnabled val="1"/>
        </dgm:presLayoutVars>
      </dgm:prSet>
      <dgm:spPr/>
      <dgm:t>
        <a:bodyPr/>
        <a:lstStyle/>
        <a:p>
          <a:endParaRPr lang="zh-CN" altLang="en-US"/>
        </a:p>
      </dgm:t>
    </dgm:pt>
    <dgm:pt modelId="{392560A2-F728-4B0D-A4BD-4770B49DF1D4}" type="pres">
      <dgm:prSet presAssocID="{8FD813E7-FB13-493F-9ECE-4A18BB5FC7F6}" presName="parSh" presStyleLbl="node1" presStyleIdx="1" presStyleCnt="3"/>
      <dgm:spPr/>
      <dgm:t>
        <a:bodyPr/>
        <a:lstStyle/>
        <a:p>
          <a:endParaRPr lang="zh-CN" altLang="en-US"/>
        </a:p>
      </dgm:t>
    </dgm:pt>
    <dgm:pt modelId="{0ECD3751-926C-416E-A703-52C421C65590}" type="pres">
      <dgm:prSet presAssocID="{8FD813E7-FB13-493F-9ECE-4A18BB5FC7F6}" presName="desTx" presStyleLbl="fgAcc1" presStyleIdx="1" presStyleCnt="3" custScaleX="123156" custScaleY="30842" custLinFactNeighborX="3759" custLinFactNeighborY="-35185">
        <dgm:presLayoutVars>
          <dgm:bulletEnabled val="1"/>
        </dgm:presLayoutVars>
      </dgm:prSet>
      <dgm:spPr/>
      <dgm:t>
        <a:bodyPr/>
        <a:lstStyle/>
        <a:p>
          <a:endParaRPr lang="zh-CN" altLang="en-US"/>
        </a:p>
      </dgm:t>
    </dgm:pt>
    <dgm:pt modelId="{DBCC4E7A-CCFF-40F7-8ED1-794593A8D975}" type="pres">
      <dgm:prSet presAssocID="{667DF865-43BB-4D87-A0ED-927E63E9D473}" presName="sibTrans" presStyleLbl="sibTrans2D1" presStyleIdx="1" presStyleCnt="2"/>
      <dgm:spPr/>
      <dgm:t>
        <a:bodyPr/>
        <a:lstStyle/>
        <a:p>
          <a:endParaRPr lang="zh-CN" altLang="en-US"/>
        </a:p>
      </dgm:t>
    </dgm:pt>
    <dgm:pt modelId="{7C7189C3-8D73-47A3-81B6-8A3D64F24E73}" type="pres">
      <dgm:prSet presAssocID="{667DF865-43BB-4D87-A0ED-927E63E9D473}" presName="connTx" presStyleLbl="sibTrans2D1" presStyleIdx="1" presStyleCnt="2"/>
      <dgm:spPr/>
      <dgm:t>
        <a:bodyPr/>
        <a:lstStyle/>
        <a:p>
          <a:endParaRPr lang="zh-CN" altLang="en-US"/>
        </a:p>
      </dgm:t>
    </dgm:pt>
    <dgm:pt modelId="{8B6F188B-BE97-4D80-BA99-672DF77BA429}" type="pres">
      <dgm:prSet presAssocID="{8F7EC048-F5BD-4B49-A21A-306777284597}" presName="composite" presStyleCnt="0"/>
      <dgm:spPr/>
    </dgm:pt>
    <dgm:pt modelId="{8DA99395-8246-4A26-8578-B92B976DA029}" type="pres">
      <dgm:prSet presAssocID="{8F7EC048-F5BD-4B49-A21A-306777284597}" presName="parTx" presStyleLbl="node1" presStyleIdx="1" presStyleCnt="3">
        <dgm:presLayoutVars>
          <dgm:chMax val="0"/>
          <dgm:chPref val="0"/>
          <dgm:bulletEnabled val="1"/>
        </dgm:presLayoutVars>
      </dgm:prSet>
      <dgm:spPr/>
      <dgm:t>
        <a:bodyPr/>
        <a:lstStyle/>
        <a:p>
          <a:endParaRPr lang="zh-CN" altLang="en-US"/>
        </a:p>
      </dgm:t>
    </dgm:pt>
    <dgm:pt modelId="{E8C5A111-F500-4516-B860-26F19C5DBB08}" type="pres">
      <dgm:prSet presAssocID="{8F7EC048-F5BD-4B49-A21A-306777284597}" presName="parSh" presStyleLbl="node1" presStyleIdx="2" presStyleCnt="3" custScaleX="110499" custLinFactNeighborY="-3626"/>
      <dgm:spPr/>
      <dgm:t>
        <a:bodyPr/>
        <a:lstStyle/>
        <a:p>
          <a:endParaRPr lang="zh-CN" altLang="en-US"/>
        </a:p>
      </dgm:t>
    </dgm:pt>
    <dgm:pt modelId="{12201939-1EAC-4768-9FA7-681041A042D8}" type="pres">
      <dgm:prSet presAssocID="{8F7EC048-F5BD-4B49-A21A-306777284597}" presName="desTx" presStyleLbl="fgAcc1" presStyleIdx="2" presStyleCnt="3" custScaleX="123156" custScaleY="30822" custLinFactNeighborY="-35200">
        <dgm:presLayoutVars>
          <dgm:bulletEnabled val="1"/>
        </dgm:presLayoutVars>
      </dgm:prSet>
      <dgm:spPr/>
      <dgm:t>
        <a:bodyPr/>
        <a:lstStyle/>
        <a:p>
          <a:endParaRPr lang="zh-CN" altLang="en-US"/>
        </a:p>
      </dgm:t>
    </dgm:pt>
  </dgm:ptLst>
  <dgm:cxnLst>
    <dgm:cxn modelId="{0E252440-1748-47D1-9AC5-A8625EE72F88}" type="presOf" srcId="{E2D7FDA0-5F67-4051-A3E3-7E3EAA56E9AD}" destId="{0ECD3751-926C-416E-A703-52C421C65590}" srcOrd="0" destOrd="0" presId="urn:microsoft.com/office/officeart/2005/8/layout/process3"/>
    <dgm:cxn modelId="{08CE0234-3545-4116-B556-E55B016EED14}" srcId="{5EDEE26C-B148-48E2-8AC2-0438F4AF5388}" destId="{B02D3992-1C8D-4C99-ACD2-D3B2732A2DC3}" srcOrd="1" destOrd="0" parTransId="{8D7E3664-D239-4068-8FA0-005120BB6C2D}" sibTransId="{9782015D-E261-4E55-87F1-354C00F96B7E}"/>
    <dgm:cxn modelId="{5534CFD7-C7C0-41D4-BE71-B4C6057FB983}" type="presOf" srcId="{8F7EC048-F5BD-4B49-A21A-306777284597}" destId="{E8C5A111-F500-4516-B860-26F19C5DBB08}" srcOrd="1" destOrd="0" presId="urn:microsoft.com/office/officeart/2005/8/layout/process3"/>
    <dgm:cxn modelId="{EAA67C5D-D77A-4877-8C2B-4444DFEBC927}" type="presOf" srcId="{4E223791-1EDA-4261-8533-DE35A4350B94}" destId="{CF0C2A43-CBC6-444A-8354-B33F5EDD7DBC}" srcOrd="0" destOrd="2" presId="urn:microsoft.com/office/officeart/2005/8/layout/process3"/>
    <dgm:cxn modelId="{5D0F0E86-7AFF-4DC0-A1F3-7A2799BD228A}" srcId="{8FD813E7-FB13-493F-9ECE-4A18BB5FC7F6}" destId="{E2D7FDA0-5F67-4051-A3E3-7E3EAA56E9AD}" srcOrd="0" destOrd="0" parTransId="{B9F5FD77-84A9-44B9-9D6C-9C0E626CA01F}" sibTransId="{B947B192-FA73-4252-9E39-9C3AF0E5CFE8}"/>
    <dgm:cxn modelId="{8EB8E2FB-C8D6-4487-8651-A6A269FF0678}" srcId="{8F7EC048-F5BD-4B49-A21A-306777284597}" destId="{3189BA74-61A0-4710-9437-2BE6F03B0A47}" srcOrd="1" destOrd="0" parTransId="{0D3032AD-1DF6-4AF4-A13E-571F6FE0245B}" sibTransId="{2255D212-3655-4D45-8D04-E678A0C4B4FC}"/>
    <dgm:cxn modelId="{9FD6BBC6-70D0-4987-93BC-7C3E7ABF0732}" type="presOf" srcId="{157357D1-1D1E-4C6F-B5CA-778B9DD6D3F4}" destId="{12201939-1EAC-4768-9FA7-681041A042D8}" srcOrd="0" destOrd="0" presId="urn:microsoft.com/office/officeart/2005/8/layout/process3"/>
    <dgm:cxn modelId="{F769C367-27BC-4E78-8723-23DCFAE60C74}" type="presOf" srcId="{9E007A5B-0B91-4588-AEAC-A7D054B43C70}" destId="{CF0C2A43-CBC6-444A-8354-B33F5EDD7DBC}" srcOrd="0" destOrd="0" presId="urn:microsoft.com/office/officeart/2005/8/layout/process3"/>
    <dgm:cxn modelId="{93E1379A-BB71-4E47-B909-55F569A4271C}" srcId="{E8D1E99C-9C55-4F65-952B-E9070121D5FC}" destId="{8F7EC048-F5BD-4B49-A21A-306777284597}" srcOrd="2" destOrd="0" parTransId="{4017BDEF-C378-472E-B407-E1EF9B9CC52C}" sibTransId="{688D6573-4515-4CA6-9360-F8D86AFE481C}"/>
    <dgm:cxn modelId="{55691614-59F5-4E4A-85F3-EACF0228561E}" srcId="{E8D1E99C-9C55-4F65-952B-E9070121D5FC}" destId="{8FD813E7-FB13-493F-9ECE-4A18BB5FC7F6}" srcOrd="1" destOrd="0" parTransId="{9CAFA360-B834-45FD-AF77-C5001F2A8BA4}" sibTransId="{667DF865-43BB-4D87-A0ED-927E63E9D473}"/>
    <dgm:cxn modelId="{D77B31CA-E6D4-4E53-91F6-66CC1913B7A5}" type="presOf" srcId="{237113E5-E1AD-4BE3-9D36-0A6DE79E2AF4}" destId="{0ECD3751-926C-416E-A703-52C421C65590}" srcOrd="0" destOrd="2" presId="urn:microsoft.com/office/officeart/2005/8/layout/process3"/>
    <dgm:cxn modelId="{DD2DD2B8-88D8-49B0-8311-8C334CDF728D}" type="presOf" srcId="{1A8AF516-3344-4EA3-B7FD-B2616413FBA3}" destId="{0ECD3751-926C-416E-A703-52C421C65590}" srcOrd="0" destOrd="1" presId="urn:microsoft.com/office/officeart/2005/8/layout/process3"/>
    <dgm:cxn modelId="{38A5576A-7E85-44E0-9FFD-639D9C9C3C89}" type="presOf" srcId="{3189BA74-61A0-4710-9437-2BE6F03B0A47}" destId="{12201939-1EAC-4768-9FA7-681041A042D8}" srcOrd="0" destOrd="1" presId="urn:microsoft.com/office/officeart/2005/8/layout/process3"/>
    <dgm:cxn modelId="{A7A711DB-6E4A-4EC7-9406-BADE238964DA}" srcId="{8FD813E7-FB13-493F-9ECE-4A18BB5FC7F6}" destId="{237113E5-E1AD-4BE3-9D36-0A6DE79E2AF4}" srcOrd="2" destOrd="0" parTransId="{0C2D1A72-E1C1-4F83-AE86-9EF6367E67B5}" sibTransId="{3F59BCEB-9883-4E49-B4A0-2E634BF0D6D2}"/>
    <dgm:cxn modelId="{5BF0F058-F36E-4F41-BDC3-DC8E17BE81EE}" type="presOf" srcId="{B9EE1B51-AE1B-43D9-8204-03AF022D62C7}" destId="{4169936F-22BA-430F-B949-93CB04B2F8D6}" srcOrd="1" destOrd="0" presId="urn:microsoft.com/office/officeart/2005/8/layout/process3"/>
    <dgm:cxn modelId="{828C60CF-C826-4641-BBF7-0A7FA871F77F}" type="presOf" srcId="{8FD813E7-FB13-493F-9ECE-4A18BB5FC7F6}" destId="{4F1BB751-62DA-4EC2-895C-1F9643EFC64D}" srcOrd="0" destOrd="0" presId="urn:microsoft.com/office/officeart/2005/8/layout/process3"/>
    <dgm:cxn modelId="{8DD2D490-89A5-4B9D-98E0-D6AB45AFC114}" type="presOf" srcId="{8F7EC048-F5BD-4B49-A21A-306777284597}" destId="{8DA99395-8246-4A26-8578-B92B976DA029}" srcOrd="0" destOrd="0" presId="urn:microsoft.com/office/officeart/2005/8/layout/process3"/>
    <dgm:cxn modelId="{951980E0-97D3-4ADA-9FB8-858B2DAB382E}" srcId="{E8D1E99C-9C55-4F65-952B-E9070121D5FC}" destId="{5EDEE26C-B148-48E2-8AC2-0438F4AF5388}" srcOrd="0" destOrd="0" parTransId="{FCD8EEDC-9E20-4F5D-8F95-D233CBF26767}" sibTransId="{B9EE1B51-AE1B-43D9-8204-03AF022D62C7}"/>
    <dgm:cxn modelId="{99F25A5C-C58C-461F-B0CB-09F0F5C0F0DE}" type="presOf" srcId="{5EDEE26C-B148-48E2-8AC2-0438F4AF5388}" destId="{A8121322-E0EA-4B1C-A9CA-3523359DC8AD}" srcOrd="0" destOrd="0" presId="urn:microsoft.com/office/officeart/2005/8/layout/process3"/>
    <dgm:cxn modelId="{B361C099-1FDE-429D-849C-8A86B082257E}" type="presOf" srcId="{E8D1E99C-9C55-4F65-952B-E9070121D5FC}" destId="{596DA830-C1E0-43AB-80F0-56A8514E08E1}" srcOrd="0" destOrd="0" presId="urn:microsoft.com/office/officeart/2005/8/layout/process3"/>
    <dgm:cxn modelId="{A91FBF54-48DC-42BD-B2EE-2CDF6A72BEB3}" type="presOf" srcId="{5EDEE26C-B148-48E2-8AC2-0438F4AF5388}" destId="{BEB8EC5B-6E6B-43D9-B8EF-6B7F691DDD5C}" srcOrd="1" destOrd="0" presId="urn:microsoft.com/office/officeart/2005/8/layout/process3"/>
    <dgm:cxn modelId="{E91B6793-BB63-4B91-87E3-409341B62683}" type="presOf" srcId="{667DF865-43BB-4D87-A0ED-927E63E9D473}" destId="{7C7189C3-8D73-47A3-81B6-8A3D64F24E73}" srcOrd="1" destOrd="0" presId="urn:microsoft.com/office/officeart/2005/8/layout/process3"/>
    <dgm:cxn modelId="{097CF58D-DC4B-419C-8D08-D4DB83C5ED37}" type="presOf" srcId="{667DF865-43BB-4D87-A0ED-927E63E9D473}" destId="{DBCC4E7A-CCFF-40F7-8ED1-794593A8D975}" srcOrd="0" destOrd="0" presId="urn:microsoft.com/office/officeart/2005/8/layout/process3"/>
    <dgm:cxn modelId="{B5EF38B1-7244-49E4-B347-F1191893F795}" type="presOf" srcId="{8FD813E7-FB13-493F-9ECE-4A18BB5FC7F6}" destId="{392560A2-F728-4B0D-A4BD-4770B49DF1D4}" srcOrd="1" destOrd="0" presId="urn:microsoft.com/office/officeart/2005/8/layout/process3"/>
    <dgm:cxn modelId="{CBAE91E1-85CB-4B78-AA10-F184F0F9354B}" srcId="{8FD813E7-FB13-493F-9ECE-4A18BB5FC7F6}" destId="{1A8AF516-3344-4EA3-B7FD-B2616413FBA3}" srcOrd="1" destOrd="0" parTransId="{CD47423F-2CA7-4400-95E3-35EF92E991BD}" sibTransId="{0C850AA9-E1DF-4CED-B6A7-203A55A764D9}"/>
    <dgm:cxn modelId="{3AAC6682-FED1-43BD-93D3-095B3F29C7A8}" type="presOf" srcId="{B02D3992-1C8D-4C99-ACD2-D3B2732A2DC3}" destId="{CF0C2A43-CBC6-444A-8354-B33F5EDD7DBC}" srcOrd="0" destOrd="1" presId="urn:microsoft.com/office/officeart/2005/8/layout/process3"/>
    <dgm:cxn modelId="{81552C3C-BF48-451B-B4AE-0B21F12B65CF}" srcId="{5EDEE26C-B148-48E2-8AC2-0438F4AF5388}" destId="{9E007A5B-0B91-4588-AEAC-A7D054B43C70}" srcOrd="0" destOrd="0" parTransId="{D24D9AF3-A964-4F1F-9018-3348F36F817B}" sibTransId="{4BCB3328-FBA7-4952-B8FC-0300989B03EE}"/>
    <dgm:cxn modelId="{D178B72E-993D-4930-893B-35C0564D007C}" srcId="{5EDEE26C-B148-48E2-8AC2-0438F4AF5388}" destId="{4E223791-1EDA-4261-8533-DE35A4350B94}" srcOrd="2" destOrd="0" parTransId="{F69C8C04-BBC4-47F4-9CD4-FDF19E0B106D}" sibTransId="{501D3DF9-D3E8-4B11-8170-7ED7DAAB4042}"/>
    <dgm:cxn modelId="{77336D8D-963A-41D6-8E81-79AA99E34677}" srcId="{8F7EC048-F5BD-4B49-A21A-306777284597}" destId="{157357D1-1D1E-4C6F-B5CA-778B9DD6D3F4}" srcOrd="0" destOrd="0" parTransId="{9204E915-5BE4-453F-BA48-F10C37B5FF3E}" sibTransId="{48C648FF-9671-4A90-87AB-F3AD0B1D0388}"/>
    <dgm:cxn modelId="{F4491B5A-F8D4-49E8-A46D-4FBBDF4F0416}" type="presOf" srcId="{B9EE1B51-AE1B-43D9-8204-03AF022D62C7}" destId="{BFFC2870-0978-4E54-AC81-6BF220CFB14F}" srcOrd="0" destOrd="0" presId="urn:microsoft.com/office/officeart/2005/8/layout/process3"/>
    <dgm:cxn modelId="{0038FB12-1E3C-4EB8-BAA0-792C1758C8BD}" type="presParOf" srcId="{596DA830-C1E0-43AB-80F0-56A8514E08E1}" destId="{4EB688BF-A9F0-4B03-B7C8-A16B425B3D33}" srcOrd="0" destOrd="0" presId="urn:microsoft.com/office/officeart/2005/8/layout/process3"/>
    <dgm:cxn modelId="{9F7C471E-8E32-4D3F-85BF-F150E23BB030}" type="presParOf" srcId="{4EB688BF-A9F0-4B03-B7C8-A16B425B3D33}" destId="{A8121322-E0EA-4B1C-A9CA-3523359DC8AD}" srcOrd="0" destOrd="0" presId="urn:microsoft.com/office/officeart/2005/8/layout/process3"/>
    <dgm:cxn modelId="{B08C69CD-F83A-40F3-BA3C-F1EE8272859B}" type="presParOf" srcId="{4EB688BF-A9F0-4B03-B7C8-A16B425B3D33}" destId="{BEB8EC5B-6E6B-43D9-B8EF-6B7F691DDD5C}" srcOrd="1" destOrd="0" presId="urn:microsoft.com/office/officeart/2005/8/layout/process3"/>
    <dgm:cxn modelId="{3114237C-8A44-4FA3-819C-328C2356F201}" type="presParOf" srcId="{4EB688BF-A9F0-4B03-B7C8-A16B425B3D33}" destId="{CF0C2A43-CBC6-444A-8354-B33F5EDD7DBC}" srcOrd="2" destOrd="0" presId="urn:microsoft.com/office/officeart/2005/8/layout/process3"/>
    <dgm:cxn modelId="{4B57CB61-6212-423F-BB96-A1A930D9DB27}" type="presParOf" srcId="{596DA830-C1E0-43AB-80F0-56A8514E08E1}" destId="{BFFC2870-0978-4E54-AC81-6BF220CFB14F}" srcOrd="1" destOrd="0" presId="urn:microsoft.com/office/officeart/2005/8/layout/process3"/>
    <dgm:cxn modelId="{0809865F-1A01-42B0-8F9B-905FCAD47030}" type="presParOf" srcId="{BFFC2870-0978-4E54-AC81-6BF220CFB14F}" destId="{4169936F-22BA-430F-B949-93CB04B2F8D6}" srcOrd="0" destOrd="0" presId="urn:microsoft.com/office/officeart/2005/8/layout/process3"/>
    <dgm:cxn modelId="{2DB07967-CEF6-4B9D-832F-C2771EF408F2}" type="presParOf" srcId="{596DA830-C1E0-43AB-80F0-56A8514E08E1}" destId="{AA79F2F1-6F0A-45D3-88A0-A2EA56785FBA}" srcOrd="2" destOrd="0" presId="urn:microsoft.com/office/officeart/2005/8/layout/process3"/>
    <dgm:cxn modelId="{EFCE94E1-9410-404E-81C2-C82BBADCDB5C}" type="presParOf" srcId="{AA79F2F1-6F0A-45D3-88A0-A2EA56785FBA}" destId="{4F1BB751-62DA-4EC2-895C-1F9643EFC64D}" srcOrd="0" destOrd="0" presId="urn:microsoft.com/office/officeart/2005/8/layout/process3"/>
    <dgm:cxn modelId="{B8601D08-DC4D-4805-9E28-68737434F0CD}" type="presParOf" srcId="{AA79F2F1-6F0A-45D3-88A0-A2EA56785FBA}" destId="{392560A2-F728-4B0D-A4BD-4770B49DF1D4}" srcOrd="1" destOrd="0" presId="urn:microsoft.com/office/officeart/2005/8/layout/process3"/>
    <dgm:cxn modelId="{9C4AA25A-23FA-452C-A917-91EFDBBBA792}" type="presParOf" srcId="{AA79F2F1-6F0A-45D3-88A0-A2EA56785FBA}" destId="{0ECD3751-926C-416E-A703-52C421C65590}" srcOrd="2" destOrd="0" presId="urn:microsoft.com/office/officeart/2005/8/layout/process3"/>
    <dgm:cxn modelId="{572A3DBF-ED89-47EC-8B21-5D05D0B397D3}" type="presParOf" srcId="{596DA830-C1E0-43AB-80F0-56A8514E08E1}" destId="{DBCC4E7A-CCFF-40F7-8ED1-794593A8D975}" srcOrd="3" destOrd="0" presId="urn:microsoft.com/office/officeart/2005/8/layout/process3"/>
    <dgm:cxn modelId="{B8553FD2-9ADB-49E8-BD2A-4D8A7AB40DBF}" type="presParOf" srcId="{DBCC4E7A-CCFF-40F7-8ED1-794593A8D975}" destId="{7C7189C3-8D73-47A3-81B6-8A3D64F24E73}" srcOrd="0" destOrd="0" presId="urn:microsoft.com/office/officeart/2005/8/layout/process3"/>
    <dgm:cxn modelId="{AA0277D9-9430-496E-8C74-7E1D83480222}" type="presParOf" srcId="{596DA830-C1E0-43AB-80F0-56A8514E08E1}" destId="{8B6F188B-BE97-4D80-BA99-672DF77BA429}" srcOrd="4" destOrd="0" presId="urn:microsoft.com/office/officeart/2005/8/layout/process3"/>
    <dgm:cxn modelId="{09F34B11-17E5-4B42-A73D-AECAD8BE2B89}" type="presParOf" srcId="{8B6F188B-BE97-4D80-BA99-672DF77BA429}" destId="{8DA99395-8246-4A26-8578-B92B976DA029}" srcOrd="0" destOrd="0" presId="urn:microsoft.com/office/officeart/2005/8/layout/process3"/>
    <dgm:cxn modelId="{97FD95E8-D2B2-490D-AA44-88EC0C239095}" type="presParOf" srcId="{8B6F188B-BE97-4D80-BA99-672DF77BA429}" destId="{E8C5A111-F500-4516-B860-26F19C5DBB08}" srcOrd="1" destOrd="0" presId="urn:microsoft.com/office/officeart/2005/8/layout/process3"/>
    <dgm:cxn modelId="{D9F8C4DB-0DB8-4B1D-B038-B6D6932521DF}" type="presParOf" srcId="{8B6F188B-BE97-4D80-BA99-672DF77BA429}" destId="{12201939-1EAC-4768-9FA7-681041A042D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4262F-8B56-416E-BE04-790F202C5F85}">
      <dsp:nvSpPr>
        <dsp:cNvPr id="0" name=""/>
        <dsp:cNvSpPr/>
      </dsp:nvSpPr>
      <dsp:spPr>
        <a:xfrm>
          <a:off x="626167" y="0"/>
          <a:ext cx="3415339" cy="341533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a:ln w="25400" cap="flat" cmpd="sng" algn="ctr">
          <a:solidFill>
            <a:srgbClr val="F3B929"/>
          </a:solidFill>
          <a:prstDash val="solid"/>
        </a:ln>
        <a:effectLst/>
      </dsp:spPr>
      <dsp:style>
        <a:lnRef idx="2">
          <a:scrgbClr r="0" g="0" b="0"/>
        </a:lnRef>
        <a:fillRef idx="1">
          <a:scrgbClr r="0" g="0" b="0"/>
        </a:fillRef>
        <a:effectRef idx="0">
          <a:scrgbClr r="0" g="0" b="0"/>
        </a:effectRef>
        <a:fontRef idx="minor">
          <a:schemeClr val="lt1"/>
        </a:fontRef>
      </dsp:style>
    </dsp:sp>
    <dsp:sp modelId="{D0F07517-3B22-4158-B1A4-9856E7FA98BB}">
      <dsp:nvSpPr>
        <dsp:cNvPr id="0" name=""/>
        <dsp:cNvSpPr/>
      </dsp:nvSpPr>
      <dsp:spPr>
        <a:xfrm>
          <a:off x="3936353" y="3297822"/>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6F73B1C7-3798-4DA4-89FD-EA7733AC233E}">
      <dsp:nvSpPr>
        <dsp:cNvPr id="0" name=""/>
        <dsp:cNvSpPr/>
      </dsp:nvSpPr>
      <dsp:spPr>
        <a:xfrm>
          <a:off x="4125702" y="0"/>
          <a:ext cx="2076526" cy="207652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25400" cap="flat" cmpd="sng" algn="ctr">
          <a:solidFill>
            <a:srgbClr val="B554C8"/>
          </a:solidFill>
          <a:prstDash val="solid"/>
        </a:ln>
        <a:effectLst/>
      </dsp:spPr>
      <dsp:style>
        <a:lnRef idx="2">
          <a:scrgbClr r="0" g="0" b="0"/>
        </a:lnRef>
        <a:fillRef idx="1">
          <a:scrgbClr r="0" g="0" b="0"/>
        </a:fillRef>
        <a:effectRef idx="0">
          <a:scrgbClr r="0" g="0" b="0"/>
        </a:effectRef>
        <a:fontRef idx="minor">
          <a:schemeClr val="lt1"/>
        </a:fontRef>
      </dsp:style>
    </dsp:sp>
    <dsp:sp modelId="{197B1B5F-FE1B-44ED-9313-5A4AA4AB47E2}">
      <dsp:nvSpPr>
        <dsp:cNvPr id="0" name=""/>
        <dsp:cNvSpPr/>
      </dsp:nvSpPr>
      <dsp:spPr>
        <a:xfrm>
          <a:off x="5996574" y="1959009"/>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49CC9A48-C80C-4622-B041-27B190A9B069}">
      <dsp:nvSpPr>
        <dsp:cNvPr id="0" name=""/>
        <dsp:cNvSpPr/>
      </dsp:nvSpPr>
      <dsp:spPr>
        <a:xfrm>
          <a:off x="6084712" y="1959009"/>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871FCBA7-8889-492D-9107-7731B0F2639D}">
      <dsp:nvSpPr>
        <dsp:cNvPr id="0" name=""/>
        <dsp:cNvSpPr/>
      </dsp:nvSpPr>
      <dsp:spPr>
        <a:xfrm>
          <a:off x="4935138" y="2148248"/>
          <a:ext cx="1267090" cy="126709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48000" r="-48000"/>
          </a:stretch>
        </a:blip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sp>
    <dsp:sp modelId="{7EF565E4-89AF-4A71-B30E-22BF7C7D720A}">
      <dsp:nvSpPr>
        <dsp:cNvPr id="0" name=""/>
        <dsp:cNvSpPr/>
      </dsp:nvSpPr>
      <dsp:spPr>
        <a:xfrm>
          <a:off x="5952505" y="3297822"/>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31A92CDA-0BF3-4245-95DE-C28A19EF4B3F}">
      <dsp:nvSpPr>
        <dsp:cNvPr id="0" name=""/>
        <dsp:cNvSpPr/>
      </dsp:nvSpPr>
      <dsp:spPr>
        <a:xfrm>
          <a:off x="6018608" y="3231719"/>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4EA455C2-23F4-4D8C-B676-65EFCE9CFD86}">
      <dsp:nvSpPr>
        <dsp:cNvPr id="0" name=""/>
        <dsp:cNvSpPr/>
      </dsp:nvSpPr>
      <dsp:spPr>
        <a:xfrm>
          <a:off x="6084712" y="3165615"/>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B1226B35-CD1B-4AC2-ADA2-19A8CDA83229}">
      <dsp:nvSpPr>
        <dsp:cNvPr id="0" name=""/>
        <dsp:cNvSpPr/>
      </dsp:nvSpPr>
      <dsp:spPr>
        <a:xfrm>
          <a:off x="4125702" y="2677626"/>
          <a:ext cx="737713" cy="73771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rgbClr val="FA4622"/>
          </a:solidFill>
          <a:prstDash val="solid"/>
        </a:ln>
        <a:effectLst/>
      </dsp:spPr>
      <dsp:style>
        <a:lnRef idx="2">
          <a:scrgbClr r="0" g="0" b="0"/>
        </a:lnRef>
        <a:fillRef idx="1">
          <a:scrgbClr r="0" g="0" b="0"/>
        </a:fillRef>
        <a:effectRef idx="0">
          <a:scrgbClr r="0" g="0" b="0"/>
        </a:effectRef>
        <a:fontRef idx="minor">
          <a:schemeClr val="lt1"/>
        </a:fontRef>
      </dsp:style>
    </dsp:sp>
    <dsp:sp modelId="{E18BEFD9-DD2B-4C31-B733-2A6E56B0043F}">
      <dsp:nvSpPr>
        <dsp:cNvPr id="0" name=""/>
        <dsp:cNvSpPr/>
      </dsp:nvSpPr>
      <dsp:spPr>
        <a:xfrm>
          <a:off x="4657761" y="3209684"/>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3625AC98-0F3A-4B0F-BCAA-39F019EA7F6D}">
      <dsp:nvSpPr>
        <dsp:cNvPr id="0" name=""/>
        <dsp:cNvSpPr/>
      </dsp:nvSpPr>
      <dsp:spPr>
        <a:xfrm>
          <a:off x="4745898" y="3209684"/>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503FE41D-F614-4539-93A3-62854A87B195}">
      <dsp:nvSpPr>
        <dsp:cNvPr id="0" name=""/>
        <dsp:cNvSpPr/>
      </dsp:nvSpPr>
      <dsp:spPr>
        <a:xfrm>
          <a:off x="4657761" y="3297822"/>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BFF5A78-16B0-40BE-8552-F0D8D8997424}">
      <dsp:nvSpPr>
        <dsp:cNvPr id="0" name=""/>
        <dsp:cNvSpPr/>
      </dsp:nvSpPr>
      <dsp:spPr>
        <a:xfrm>
          <a:off x="4745898" y="3297822"/>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F2B9226-38C1-40D1-B78C-5B7FC735477E}">
      <dsp:nvSpPr>
        <dsp:cNvPr id="0" name=""/>
        <dsp:cNvSpPr/>
      </dsp:nvSpPr>
      <dsp:spPr>
        <a:xfrm>
          <a:off x="4125702" y="2148248"/>
          <a:ext cx="737713" cy="45424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5000" r="-5000"/>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EACD45-0676-451F-AE38-64A20475478B}">
      <dsp:nvSpPr>
        <dsp:cNvPr id="0" name=""/>
        <dsp:cNvSpPr/>
      </dsp:nvSpPr>
      <dsp:spPr>
        <a:xfrm>
          <a:off x="4613692" y="2484971"/>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1F4AF5F-F1AE-4544-83CB-DAF6B31DD44C}">
      <dsp:nvSpPr>
        <dsp:cNvPr id="0" name=""/>
        <dsp:cNvSpPr/>
      </dsp:nvSpPr>
      <dsp:spPr>
        <a:xfrm>
          <a:off x="4679795" y="2418868"/>
          <a:ext cx="58758"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329F2473-EEA7-4CB0-A25A-015A1583C91E}">
      <dsp:nvSpPr>
        <dsp:cNvPr id="0" name=""/>
        <dsp:cNvSpPr/>
      </dsp:nvSpPr>
      <dsp:spPr>
        <a:xfrm>
          <a:off x="4745898" y="2352764"/>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5DB177F-501B-4311-BA4B-EA6321944D58}">
      <dsp:nvSpPr>
        <dsp:cNvPr id="0" name=""/>
        <dsp:cNvSpPr/>
      </dsp:nvSpPr>
      <dsp:spPr>
        <a:xfrm>
          <a:off x="4613692" y="2352764"/>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047D6CA6-DF77-4CE9-9CE6-B1C82D8F0AED}">
      <dsp:nvSpPr>
        <dsp:cNvPr id="0" name=""/>
        <dsp:cNvSpPr/>
      </dsp:nvSpPr>
      <dsp:spPr>
        <a:xfrm>
          <a:off x="4745898" y="2484971"/>
          <a:ext cx="58758" cy="58758"/>
        </a:xfrm>
        <a:prstGeom prst="ellipse">
          <a:avLst/>
        </a:prstGeom>
        <a:solidFill>
          <a:schemeClr val="l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37C1F3AA-4041-47BF-B698-89F6BE8CFB37}">
      <dsp:nvSpPr>
        <dsp:cNvPr id="0" name=""/>
        <dsp:cNvSpPr/>
      </dsp:nvSpPr>
      <dsp:spPr>
        <a:xfrm>
          <a:off x="5022367" y="3514494"/>
          <a:ext cx="58529"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896F519-D13A-45B8-869F-FC06DEA95499}">
      <dsp:nvSpPr>
        <dsp:cNvPr id="0" name=""/>
        <dsp:cNvSpPr/>
      </dsp:nvSpPr>
      <dsp:spPr>
        <a:xfrm>
          <a:off x="5080896" y="3415339"/>
          <a:ext cx="89648" cy="2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zh-CN" altLang="en-US" sz="500" kern="1200" dirty="0"/>
        </a:p>
      </dsp:txBody>
      <dsp:txXfrm>
        <a:off x="5080896" y="3415339"/>
        <a:ext cx="89648" cy="257068"/>
      </dsp:txXfrm>
    </dsp:sp>
    <dsp:sp modelId="{7E4EB66C-8C61-4B9B-8E69-EC42D132A40D}">
      <dsp:nvSpPr>
        <dsp:cNvPr id="0" name=""/>
        <dsp:cNvSpPr/>
      </dsp:nvSpPr>
      <dsp:spPr>
        <a:xfrm>
          <a:off x="5170545" y="3514494"/>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CE893E17-CA82-42C4-BD23-6F450311CDD2}">
      <dsp:nvSpPr>
        <dsp:cNvPr id="0" name=""/>
        <dsp:cNvSpPr/>
      </dsp:nvSpPr>
      <dsp:spPr>
        <a:xfrm>
          <a:off x="5258408" y="3514494"/>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6975771-CCEA-4760-8A38-A6E1CFEDB95D}">
      <dsp:nvSpPr>
        <dsp:cNvPr id="0" name=""/>
        <dsp:cNvSpPr/>
      </dsp:nvSpPr>
      <dsp:spPr>
        <a:xfrm>
          <a:off x="5316869" y="3415339"/>
          <a:ext cx="89648" cy="2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zh-CN" altLang="en-US" sz="500" kern="1200" dirty="0"/>
        </a:p>
      </dsp:txBody>
      <dsp:txXfrm>
        <a:off x="5316869" y="3415339"/>
        <a:ext cx="89648" cy="257068"/>
      </dsp:txXfrm>
    </dsp:sp>
    <dsp:sp modelId="{D49163B0-9333-4ADE-B0D4-3DCBF1C63F09}">
      <dsp:nvSpPr>
        <dsp:cNvPr id="0" name=""/>
        <dsp:cNvSpPr/>
      </dsp:nvSpPr>
      <dsp:spPr>
        <a:xfrm>
          <a:off x="5406518" y="3580597"/>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0D1B45B5-8A64-48C4-8D83-5C1BF4CFCEBD}">
      <dsp:nvSpPr>
        <dsp:cNvPr id="0" name=""/>
        <dsp:cNvSpPr/>
      </dsp:nvSpPr>
      <dsp:spPr>
        <a:xfrm>
          <a:off x="5472403" y="3514494"/>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DC7A7EC3-421D-4857-9221-44708DEAC307}">
      <dsp:nvSpPr>
        <dsp:cNvPr id="0" name=""/>
        <dsp:cNvSpPr/>
      </dsp:nvSpPr>
      <dsp:spPr>
        <a:xfrm>
          <a:off x="5538288" y="3448391"/>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086C6FC1-D0B9-46B2-B34F-1F96778CC226}">
      <dsp:nvSpPr>
        <dsp:cNvPr id="0" name=""/>
        <dsp:cNvSpPr/>
      </dsp:nvSpPr>
      <dsp:spPr>
        <a:xfrm>
          <a:off x="5596738" y="3415339"/>
          <a:ext cx="89648" cy="2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zh-CN" altLang="en-US" sz="500" kern="1200" dirty="0"/>
        </a:p>
      </dsp:txBody>
      <dsp:txXfrm>
        <a:off x="5596738" y="3415339"/>
        <a:ext cx="89648" cy="257068"/>
      </dsp:txXfrm>
    </dsp:sp>
    <dsp:sp modelId="{4F011A3A-B27E-470E-B64D-A75EC9316461}">
      <dsp:nvSpPr>
        <dsp:cNvPr id="0" name=""/>
        <dsp:cNvSpPr/>
      </dsp:nvSpPr>
      <dsp:spPr>
        <a:xfrm>
          <a:off x="5686387" y="3470425"/>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5A4B076-F74E-4999-AC68-7A2749BB4E6E}">
      <dsp:nvSpPr>
        <dsp:cNvPr id="0" name=""/>
        <dsp:cNvSpPr/>
      </dsp:nvSpPr>
      <dsp:spPr>
        <a:xfrm>
          <a:off x="5774250" y="3470425"/>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E1CC3AF1-E8EE-4F68-BC73-A81B1BA9EF01}">
      <dsp:nvSpPr>
        <dsp:cNvPr id="0" name=""/>
        <dsp:cNvSpPr/>
      </dsp:nvSpPr>
      <dsp:spPr>
        <a:xfrm>
          <a:off x="5686387" y="3558563"/>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56867F7B-5C24-4327-A2D3-561D63834B64}">
      <dsp:nvSpPr>
        <dsp:cNvPr id="0" name=""/>
        <dsp:cNvSpPr/>
      </dsp:nvSpPr>
      <dsp:spPr>
        <a:xfrm>
          <a:off x="5774250" y="3558563"/>
          <a:ext cx="5846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BC670245-7787-47A7-A537-729AA42D5FB6}">
      <dsp:nvSpPr>
        <dsp:cNvPr id="0" name=""/>
        <dsp:cNvSpPr/>
      </dsp:nvSpPr>
      <dsp:spPr>
        <a:xfrm>
          <a:off x="5832710" y="3415339"/>
          <a:ext cx="89648" cy="2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zh-CN" altLang="en-US" sz="500" kern="1200" dirty="0"/>
        </a:p>
      </dsp:txBody>
      <dsp:txXfrm>
        <a:off x="5832710" y="3415339"/>
        <a:ext cx="89648" cy="257068"/>
      </dsp:txXfrm>
    </dsp:sp>
    <dsp:sp modelId="{CD77CA6B-4C6D-47AB-8405-E986FB92EA82}">
      <dsp:nvSpPr>
        <dsp:cNvPr id="0" name=""/>
        <dsp:cNvSpPr/>
      </dsp:nvSpPr>
      <dsp:spPr>
        <a:xfrm>
          <a:off x="5922359" y="3580597"/>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B0D3E70E-1471-48B6-BD41-451FA138AB4B}">
      <dsp:nvSpPr>
        <dsp:cNvPr id="0" name=""/>
        <dsp:cNvSpPr/>
      </dsp:nvSpPr>
      <dsp:spPr>
        <a:xfrm>
          <a:off x="5988244" y="3514494"/>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50BF1E2-B700-44C8-9D4A-69C2405E09A8}">
      <dsp:nvSpPr>
        <dsp:cNvPr id="0" name=""/>
        <dsp:cNvSpPr/>
      </dsp:nvSpPr>
      <dsp:spPr>
        <a:xfrm>
          <a:off x="6054129" y="3448391"/>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2DE9225-D66C-4F06-8403-2F4C4A0600ED}">
      <dsp:nvSpPr>
        <dsp:cNvPr id="0" name=""/>
        <dsp:cNvSpPr/>
      </dsp:nvSpPr>
      <dsp:spPr>
        <a:xfrm>
          <a:off x="5922359" y="3448391"/>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A652D706-AFB6-4CAF-8A70-7BB434B9399E}">
      <dsp:nvSpPr>
        <dsp:cNvPr id="0" name=""/>
        <dsp:cNvSpPr/>
      </dsp:nvSpPr>
      <dsp:spPr>
        <a:xfrm>
          <a:off x="6054129" y="3580597"/>
          <a:ext cx="58450" cy="58758"/>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dsp:style>
    </dsp:sp>
    <dsp:sp modelId="{F686563D-3345-4AE9-841C-33A9F85159E4}">
      <dsp:nvSpPr>
        <dsp:cNvPr id="0" name=""/>
        <dsp:cNvSpPr/>
      </dsp:nvSpPr>
      <dsp:spPr>
        <a:xfrm>
          <a:off x="6112580" y="3415339"/>
          <a:ext cx="89648" cy="25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2700" rIns="35560" bIns="0" numCol="1" spcCol="1270" anchor="ctr" anchorCtr="0">
          <a:noAutofit/>
        </a:bodyPr>
        <a:lstStyle/>
        <a:p>
          <a:pPr lvl="0" algn="ctr" defTabSz="222250">
            <a:lnSpc>
              <a:spcPct val="90000"/>
            </a:lnSpc>
            <a:spcBef>
              <a:spcPct val="0"/>
            </a:spcBef>
            <a:spcAft>
              <a:spcPct val="35000"/>
            </a:spcAft>
          </a:pPr>
          <a:endParaRPr lang="zh-CN" altLang="en-US" sz="500" kern="1200" dirty="0"/>
        </a:p>
      </dsp:txBody>
      <dsp:txXfrm>
        <a:off x="6112580" y="3415339"/>
        <a:ext cx="89648" cy="257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423FD-C836-49A1-8644-F1482C5BB0AF}">
      <dsp:nvSpPr>
        <dsp:cNvPr id="0" name=""/>
        <dsp:cNvSpPr/>
      </dsp:nvSpPr>
      <dsp:spPr>
        <a:xfrm>
          <a:off x="664273" y="0"/>
          <a:ext cx="7528434" cy="289609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63F4FB-D720-4986-9ADB-3C219E495864}">
      <dsp:nvSpPr>
        <dsp:cNvPr id="0" name=""/>
        <dsp:cNvSpPr/>
      </dsp:nvSpPr>
      <dsp:spPr>
        <a:xfrm>
          <a:off x="4324" y="868828"/>
          <a:ext cx="2105046" cy="1158438"/>
        </a:xfrm>
        <a:prstGeom prst="roundRect">
          <a:avLst/>
        </a:prstGeom>
        <a:solidFill>
          <a:srgbClr val="F3B929"/>
        </a:solidFill>
        <a:ln w="25400" cap="flat" cmpd="sng"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tx1"/>
              </a:solidFill>
              <a:latin typeface="黑体" pitchFamily="49" charset="-122"/>
              <a:ea typeface="黑体" pitchFamily="49" charset="-122"/>
            </a:rPr>
            <a:t>计算收益率序列</a:t>
          </a:r>
          <a:endParaRPr lang="zh-CN" altLang="en-US" sz="2700" kern="1200" dirty="0">
            <a:solidFill>
              <a:schemeClr val="tx1"/>
            </a:solidFill>
            <a:latin typeface="黑体" pitchFamily="49" charset="-122"/>
            <a:ea typeface="黑体" pitchFamily="49" charset="-122"/>
          </a:endParaRPr>
        </a:p>
      </dsp:txBody>
      <dsp:txXfrm>
        <a:off x="60874" y="925378"/>
        <a:ext cx="1991946" cy="1045338"/>
      </dsp:txXfrm>
    </dsp:sp>
    <dsp:sp modelId="{9D925145-7E0C-4F9A-9A90-58BB46196938}">
      <dsp:nvSpPr>
        <dsp:cNvPr id="0" name=""/>
        <dsp:cNvSpPr/>
      </dsp:nvSpPr>
      <dsp:spPr>
        <a:xfrm>
          <a:off x="2252086" y="868828"/>
          <a:ext cx="2105046" cy="1158438"/>
        </a:xfrm>
        <a:prstGeom prst="roundRect">
          <a:avLst/>
        </a:prstGeom>
        <a:solidFill>
          <a:srgbClr val="F9C3EF"/>
        </a:solidFill>
        <a:ln w="25400" cap="flat" cmpd="sng" algn="ctr">
          <a:solidFill>
            <a:srgbClr val="B554C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tx1"/>
              </a:solidFill>
              <a:latin typeface="黑体" pitchFamily="49" charset="-122"/>
              <a:ea typeface="黑体" pitchFamily="49" charset="-122"/>
            </a:rPr>
            <a:t>计算相关性系数</a:t>
          </a:r>
          <a:endParaRPr lang="zh-CN" altLang="en-US" sz="2700" kern="1200" dirty="0">
            <a:solidFill>
              <a:schemeClr val="tx1"/>
            </a:solidFill>
            <a:latin typeface="黑体" pitchFamily="49" charset="-122"/>
            <a:ea typeface="黑体" pitchFamily="49" charset="-122"/>
          </a:endParaRPr>
        </a:p>
      </dsp:txBody>
      <dsp:txXfrm>
        <a:off x="2308636" y="925378"/>
        <a:ext cx="1991946" cy="1045338"/>
      </dsp:txXfrm>
    </dsp:sp>
    <dsp:sp modelId="{E41A2FB4-0620-4088-9D9B-1A84A4A538E6}">
      <dsp:nvSpPr>
        <dsp:cNvPr id="0" name=""/>
        <dsp:cNvSpPr/>
      </dsp:nvSpPr>
      <dsp:spPr>
        <a:xfrm>
          <a:off x="4499848" y="868828"/>
          <a:ext cx="2105046" cy="1158438"/>
        </a:xfrm>
        <a:prstGeom prst="roundRect">
          <a:avLst/>
        </a:prstGeom>
        <a:solidFill>
          <a:schemeClr val="accent3">
            <a:lumMod val="40000"/>
            <a:lumOff val="60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tx1"/>
              </a:solidFill>
              <a:latin typeface="黑体" pitchFamily="49" charset="-122"/>
              <a:ea typeface="黑体" pitchFamily="49" charset="-122"/>
            </a:rPr>
            <a:t>转换为距离矩阵</a:t>
          </a:r>
        </a:p>
      </dsp:txBody>
      <dsp:txXfrm>
        <a:off x="4556398" y="925378"/>
        <a:ext cx="1991946" cy="1045338"/>
      </dsp:txXfrm>
    </dsp:sp>
    <dsp:sp modelId="{513F0985-0E5C-4457-8163-4C5645B825F7}">
      <dsp:nvSpPr>
        <dsp:cNvPr id="0" name=""/>
        <dsp:cNvSpPr/>
      </dsp:nvSpPr>
      <dsp:spPr>
        <a:xfrm>
          <a:off x="6747610" y="868828"/>
          <a:ext cx="2105046" cy="1158438"/>
        </a:xfrm>
        <a:prstGeom prst="roundRect">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CN" altLang="en-US" sz="2700" kern="1200" dirty="0" smtClean="0">
              <a:solidFill>
                <a:schemeClr val="tx1"/>
              </a:solidFill>
              <a:latin typeface="黑体" pitchFamily="49" charset="-122"/>
              <a:ea typeface="黑体" pitchFamily="49" charset="-122"/>
            </a:rPr>
            <a:t>最小生成树剪枝</a:t>
          </a:r>
          <a:endParaRPr lang="zh-CN" altLang="en-US" sz="2700" kern="1200" dirty="0">
            <a:solidFill>
              <a:schemeClr val="tx1"/>
            </a:solidFill>
            <a:latin typeface="黑体" pitchFamily="49" charset="-122"/>
            <a:ea typeface="黑体" pitchFamily="49" charset="-122"/>
          </a:endParaRPr>
        </a:p>
      </dsp:txBody>
      <dsp:txXfrm>
        <a:off x="6804160" y="925378"/>
        <a:ext cx="1991946" cy="1045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8EC5B-6E6B-43D9-B8EF-6B7F691DDD5C}">
      <dsp:nvSpPr>
        <dsp:cNvPr id="0" name=""/>
        <dsp:cNvSpPr/>
      </dsp:nvSpPr>
      <dsp:spPr>
        <a:xfrm>
          <a:off x="1883" y="199194"/>
          <a:ext cx="1822882" cy="1252799"/>
        </a:xfrm>
        <a:prstGeom prst="roundRect">
          <a:avLst>
            <a:gd name="adj" fmla="val 10000"/>
          </a:avLst>
        </a:prstGeom>
        <a:solidFill>
          <a:schemeClr val="accent5">
            <a:lumMod val="60000"/>
            <a:lumOff val="40000"/>
          </a:schemeClr>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黑体" pitchFamily="49" charset="-122"/>
              <a:ea typeface="黑体" pitchFamily="49" charset="-122"/>
            </a:rPr>
            <a:t>数据预处理</a:t>
          </a:r>
          <a:endParaRPr lang="zh-CN" altLang="en-US" sz="2000" kern="1200" dirty="0">
            <a:solidFill>
              <a:schemeClr val="tx1"/>
            </a:solidFill>
            <a:latin typeface="黑体" pitchFamily="49" charset="-122"/>
            <a:ea typeface="黑体" pitchFamily="49" charset="-122"/>
          </a:endParaRPr>
        </a:p>
      </dsp:txBody>
      <dsp:txXfrm>
        <a:off x="1883" y="199194"/>
        <a:ext cx="1822882" cy="729153"/>
      </dsp:txXfrm>
    </dsp:sp>
    <dsp:sp modelId="{CF0C2A43-CBC6-444A-8354-B33F5EDD7DBC}">
      <dsp:nvSpPr>
        <dsp:cNvPr id="0" name=""/>
        <dsp:cNvSpPr/>
      </dsp:nvSpPr>
      <dsp:spPr>
        <a:xfrm>
          <a:off x="204067" y="903230"/>
          <a:ext cx="2244205" cy="1267015"/>
        </a:xfrm>
        <a:prstGeom prst="roundRect">
          <a:avLst>
            <a:gd name="adj" fmla="val 10000"/>
          </a:avLst>
        </a:prstGeom>
        <a:solidFill>
          <a:schemeClr val="lt1">
            <a:alpha val="90000"/>
            <a:hueOff val="0"/>
            <a:satOff val="0"/>
            <a:lumOff val="0"/>
            <a:alphaOff val="0"/>
          </a:schemeClr>
        </a:solidFill>
        <a:ln w="25400" cap="flat" cmpd="sng" algn="ctr">
          <a:solidFill>
            <a:srgbClr val="F3B929"/>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填充缺失值</a:t>
          </a:r>
          <a:endParaRPr lang="zh-CN" altLang="en-US" sz="1800" kern="1200" dirty="0">
            <a:solidFill>
              <a:schemeClr val="tx1"/>
            </a:solidFill>
            <a:latin typeface="黑体" pitchFamily="49" charset="-122"/>
            <a:ea typeface="黑体" pitchFamily="49"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平稳化</a:t>
          </a:r>
          <a:endParaRPr lang="zh-CN" altLang="en-US" sz="1800" kern="1200" dirty="0">
            <a:solidFill>
              <a:schemeClr val="tx1"/>
            </a:solidFill>
            <a:latin typeface="黑体" pitchFamily="49" charset="-122"/>
            <a:ea typeface="黑体" pitchFamily="49"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独热编码</a:t>
          </a:r>
          <a:endParaRPr lang="zh-CN" altLang="en-US" sz="1800" kern="1200" dirty="0">
            <a:solidFill>
              <a:schemeClr val="tx1"/>
            </a:solidFill>
            <a:latin typeface="黑体" pitchFamily="49" charset="-122"/>
            <a:ea typeface="黑体" pitchFamily="49" charset="-122"/>
          </a:endParaRPr>
        </a:p>
      </dsp:txBody>
      <dsp:txXfrm>
        <a:off x="241177" y="940340"/>
        <a:ext cx="2169985" cy="1192795"/>
      </dsp:txXfrm>
    </dsp:sp>
    <dsp:sp modelId="{BFFC2870-0978-4E54-AC81-6BF220CFB14F}">
      <dsp:nvSpPr>
        <dsp:cNvPr id="0" name=""/>
        <dsp:cNvSpPr/>
      </dsp:nvSpPr>
      <dsp:spPr>
        <a:xfrm rot="21599775">
          <a:off x="2153773" y="336744"/>
          <a:ext cx="697496" cy="4538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2153773" y="427517"/>
        <a:ext cx="561343" cy="272307"/>
      </dsp:txXfrm>
    </dsp:sp>
    <dsp:sp modelId="{392560A2-F728-4B0D-A4BD-4770B49DF1D4}">
      <dsp:nvSpPr>
        <dsp:cNvPr id="0" name=""/>
        <dsp:cNvSpPr/>
      </dsp:nvSpPr>
      <dsp:spPr>
        <a:xfrm>
          <a:off x="3140797" y="198988"/>
          <a:ext cx="1822882" cy="1252799"/>
        </a:xfrm>
        <a:prstGeom prst="roundRect">
          <a:avLst>
            <a:gd name="adj" fmla="val 10000"/>
          </a:avLst>
        </a:prstGeom>
        <a:solidFill>
          <a:srgbClr val="FDBFF1"/>
        </a:solidFill>
        <a:ln w="25400" cap="flat" cmpd="sng" algn="ctr">
          <a:solidFill>
            <a:srgbClr val="B554C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黑体" pitchFamily="49" charset="-122"/>
              <a:ea typeface="黑体" pitchFamily="49" charset="-122"/>
            </a:rPr>
            <a:t>序列数据构造</a:t>
          </a:r>
          <a:endParaRPr lang="zh-CN" altLang="en-US" sz="2000" kern="1200" dirty="0">
            <a:solidFill>
              <a:schemeClr val="tx1"/>
            </a:solidFill>
            <a:latin typeface="黑体" pitchFamily="49" charset="-122"/>
            <a:ea typeface="黑体" pitchFamily="49" charset="-122"/>
          </a:endParaRPr>
        </a:p>
      </dsp:txBody>
      <dsp:txXfrm>
        <a:off x="3140797" y="198988"/>
        <a:ext cx="1822882" cy="729153"/>
      </dsp:txXfrm>
    </dsp:sp>
    <dsp:sp modelId="{0ECD3751-926C-416E-A703-52C421C65590}">
      <dsp:nvSpPr>
        <dsp:cNvPr id="0" name=""/>
        <dsp:cNvSpPr/>
      </dsp:nvSpPr>
      <dsp:spPr>
        <a:xfrm>
          <a:off x="3371627" y="903230"/>
          <a:ext cx="2244989" cy="1267837"/>
        </a:xfrm>
        <a:prstGeom prst="roundRect">
          <a:avLst>
            <a:gd name="adj" fmla="val 10000"/>
          </a:avLst>
        </a:prstGeom>
        <a:solidFill>
          <a:schemeClr val="lt1">
            <a:alpha val="90000"/>
            <a:hueOff val="0"/>
            <a:satOff val="0"/>
            <a:lumOff val="0"/>
            <a:alphaOff val="0"/>
          </a:schemeClr>
        </a:solidFill>
        <a:ln w="25400" cap="flat" cmpd="sng" algn="ctr">
          <a:solidFill>
            <a:srgbClr val="B554C8"/>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输入数据选择</a:t>
          </a:r>
          <a:endParaRPr lang="zh-CN" altLang="en-US" sz="1800" kern="1200" dirty="0">
            <a:solidFill>
              <a:schemeClr val="tx1"/>
            </a:solidFill>
            <a:latin typeface="黑体" pitchFamily="49" charset="-122"/>
            <a:ea typeface="黑体" pitchFamily="49"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输出数据选择</a:t>
          </a:r>
          <a:endParaRPr lang="zh-CN" altLang="en-US" sz="1800" kern="1200" dirty="0">
            <a:solidFill>
              <a:schemeClr val="tx1"/>
            </a:solidFill>
            <a:latin typeface="黑体" pitchFamily="49" charset="-122"/>
            <a:ea typeface="黑体" pitchFamily="49" charset="-122"/>
          </a:endParaRPr>
        </a:p>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黑体" pitchFamily="49" charset="-122"/>
              <a:ea typeface="黑体" pitchFamily="49" charset="-122"/>
            </a:rPr>
            <a:t>归一化</a:t>
          </a:r>
          <a:endParaRPr lang="zh-CN" altLang="en-US" sz="1800" kern="1200" dirty="0">
            <a:solidFill>
              <a:schemeClr val="tx1"/>
            </a:solidFill>
            <a:latin typeface="黑体" pitchFamily="49" charset="-122"/>
            <a:ea typeface="黑体" pitchFamily="49" charset="-122"/>
          </a:endParaRPr>
        </a:p>
      </dsp:txBody>
      <dsp:txXfrm>
        <a:off x="3408761" y="940364"/>
        <a:ext cx="2170721" cy="1193569"/>
      </dsp:txXfrm>
    </dsp:sp>
    <dsp:sp modelId="{DBCC4E7A-CCFF-40F7-8ED1-794593A8D975}">
      <dsp:nvSpPr>
        <dsp:cNvPr id="0" name=""/>
        <dsp:cNvSpPr/>
      </dsp:nvSpPr>
      <dsp:spPr>
        <a:xfrm rot="21551948">
          <a:off x="5292751" y="314424"/>
          <a:ext cx="697772" cy="4538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292758" y="406145"/>
        <a:ext cx="561619" cy="272307"/>
      </dsp:txXfrm>
    </dsp:sp>
    <dsp:sp modelId="{E8C5A111-F500-4516-B860-26F19C5DBB08}">
      <dsp:nvSpPr>
        <dsp:cNvPr id="0" name=""/>
        <dsp:cNvSpPr/>
      </dsp:nvSpPr>
      <dsp:spPr>
        <a:xfrm>
          <a:off x="6280102" y="153767"/>
          <a:ext cx="2014266" cy="1252799"/>
        </a:xfrm>
        <a:prstGeom prst="roundRect">
          <a:avLst>
            <a:gd name="adj" fmla="val 10000"/>
          </a:avLst>
        </a:prstGeom>
        <a:solidFill>
          <a:schemeClr val="accent3">
            <a:lumMod val="40000"/>
            <a:lumOff val="60000"/>
          </a:schemeClr>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altLang="zh-CN" sz="2000" kern="1200" dirty="0" smtClean="0">
              <a:solidFill>
                <a:schemeClr val="tx1"/>
              </a:solidFill>
              <a:latin typeface="Times New Roman" pitchFamily="18" charset="0"/>
              <a:ea typeface="黑体" pitchFamily="49" charset="-122"/>
              <a:cs typeface="Times New Roman" pitchFamily="18" charset="0"/>
            </a:rPr>
            <a:t>LSTM</a:t>
          </a:r>
          <a:r>
            <a:rPr lang="zh-CN" altLang="en-US" sz="2000" kern="1200" dirty="0" smtClean="0">
              <a:solidFill>
                <a:schemeClr val="tx1"/>
              </a:solidFill>
              <a:latin typeface="Times New Roman" pitchFamily="18" charset="0"/>
              <a:ea typeface="黑体" pitchFamily="49" charset="-122"/>
              <a:cs typeface="Times New Roman" pitchFamily="18" charset="0"/>
            </a:rPr>
            <a:t>模型搭建</a:t>
          </a:r>
          <a:endParaRPr lang="zh-CN" altLang="en-US" sz="2000" kern="1200" dirty="0">
            <a:solidFill>
              <a:schemeClr val="tx1"/>
            </a:solidFill>
            <a:latin typeface="Times New Roman" pitchFamily="18" charset="0"/>
            <a:ea typeface="黑体" pitchFamily="49" charset="-122"/>
            <a:cs typeface="Times New Roman" pitchFamily="18" charset="0"/>
          </a:endParaRPr>
        </a:p>
      </dsp:txBody>
      <dsp:txXfrm>
        <a:off x="6280102" y="153767"/>
        <a:ext cx="2014266" cy="729153"/>
      </dsp:txXfrm>
    </dsp:sp>
    <dsp:sp modelId="{12201939-1EAC-4768-9FA7-681041A042D8}">
      <dsp:nvSpPr>
        <dsp:cNvPr id="0" name=""/>
        <dsp:cNvSpPr/>
      </dsp:nvSpPr>
      <dsp:spPr>
        <a:xfrm>
          <a:off x="6538103" y="903230"/>
          <a:ext cx="2244989" cy="1267015"/>
        </a:xfrm>
        <a:prstGeom prst="roundRect">
          <a:avLst>
            <a:gd name="adj" fmla="val 10000"/>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Times New Roman" pitchFamily="18" charset="0"/>
              <a:ea typeface="黑体" pitchFamily="49" charset="-122"/>
              <a:cs typeface="Times New Roman" pitchFamily="18" charset="0"/>
            </a:rPr>
            <a:t>深层</a:t>
          </a:r>
          <a:r>
            <a:rPr lang="en-US" altLang="zh-CN" sz="1800" kern="1200" dirty="0" smtClean="0">
              <a:solidFill>
                <a:schemeClr val="tx1"/>
              </a:solidFill>
              <a:latin typeface="Times New Roman" pitchFamily="18" charset="0"/>
              <a:ea typeface="黑体" pitchFamily="49" charset="-122"/>
              <a:cs typeface="Times New Roman" pitchFamily="18" charset="0"/>
            </a:rPr>
            <a:t>LSTM</a:t>
          </a:r>
          <a:r>
            <a:rPr lang="zh-CN" altLang="en-US" sz="1800" kern="1200" dirty="0" smtClean="0">
              <a:solidFill>
                <a:schemeClr val="tx1"/>
              </a:solidFill>
              <a:latin typeface="Times New Roman" pitchFamily="18" charset="0"/>
              <a:ea typeface="黑体" pitchFamily="49" charset="-122"/>
              <a:cs typeface="Times New Roman" pitchFamily="18" charset="0"/>
            </a:rPr>
            <a:t>层</a:t>
          </a:r>
          <a:endParaRPr lang="zh-CN" altLang="en-US" sz="1800" kern="1200" dirty="0">
            <a:solidFill>
              <a:schemeClr val="tx1"/>
            </a:solidFill>
            <a:latin typeface="Times New Roman" pitchFamily="18" charset="0"/>
            <a:ea typeface="黑体" pitchFamily="49" charset="-122"/>
            <a:cs typeface="Times New Roman" pitchFamily="18" charset="0"/>
          </a:endParaRPr>
        </a:p>
        <a:p>
          <a:pPr marL="171450" lvl="1" indent="-171450" algn="l" defTabSz="800100">
            <a:lnSpc>
              <a:spcPct val="90000"/>
            </a:lnSpc>
            <a:spcBef>
              <a:spcPct val="0"/>
            </a:spcBef>
            <a:spcAft>
              <a:spcPct val="15000"/>
            </a:spcAft>
            <a:buChar char="••"/>
          </a:pPr>
          <a:r>
            <a:rPr lang="zh-CN" altLang="en-US" sz="1800" kern="1200" dirty="0" smtClean="0">
              <a:solidFill>
                <a:schemeClr val="tx1"/>
              </a:solidFill>
              <a:latin typeface="Times New Roman" pitchFamily="18" charset="0"/>
              <a:ea typeface="黑体" pitchFamily="49" charset="-122"/>
              <a:cs typeface="Times New Roman" pitchFamily="18" charset="0"/>
            </a:rPr>
            <a:t>一层</a:t>
          </a:r>
          <a:r>
            <a:rPr lang="en-US" altLang="zh-CN" sz="1800" kern="1200" dirty="0" smtClean="0">
              <a:solidFill>
                <a:schemeClr val="tx1"/>
              </a:solidFill>
              <a:latin typeface="Times New Roman" pitchFamily="18" charset="0"/>
              <a:ea typeface="黑体" pitchFamily="49" charset="-122"/>
              <a:cs typeface="Times New Roman" pitchFamily="18" charset="0"/>
            </a:rPr>
            <a:t>Dense</a:t>
          </a:r>
          <a:r>
            <a:rPr lang="zh-CN" altLang="en-US" sz="1800" kern="1200" dirty="0" smtClean="0">
              <a:solidFill>
                <a:schemeClr val="tx1"/>
              </a:solidFill>
              <a:latin typeface="Times New Roman" pitchFamily="18" charset="0"/>
              <a:ea typeface="黑体" pitchFamily="49" charset="-122"/>
              <a:cs typeface="Times New Roman" pitchFamily="18" charset="0"/>
            </a:rPr>
            <a:t>层</a:t>
          </a:r>
          <a:endParaRPr lang="zh-CN" altLang="en-US" sz="1800" kern="1200" dirty="0">
            <a:solidFill>
              <a:schemeClr val="tx1"/>
            </a:solidFill>
            <a:latin typeface="Times New Roman" pitchFamily="18" charset="0"/>
            <a:ea typeface="黑体" pitchFamily="49" charset="-122"/>
            <a:cs typeface="Times New Roman" pitchFamily="18" charset="0"/>
          </a:endParaRPr>
        </a:p>
      </dsp:txBody>
      <dsp:txXfrm>
        <a:off x="6575213" y="940340"/>
        <a:ext cx="2170769" cy="1192795"/>
      </dsp:txXfrm>
    </dsp:sp>
  </dsp:spTree>
</dsp:drawing>
</file>

<file path=ppt/diagrams/layout1.xml><?xml version="1.0" encoding="utf-8"?>
<dgm:layoutDef xmlns:dgm="http://schemas.openxmlformats.org/drawingml/2006/diagram" xmlns:a="http://schemas.openxmlformats.org/drawingml/2006/main" uniqueId="urn:microsoft.com/office/officeart/2009/3/layout/SpiralPicture">
  <dgm:title val=""/>
  <dgm:desc val=""/>
  <dgm:catLst>
    <dgm:cat type="picture" pri="4000"/>
    <dgm:cat type="pictureconvert" pri="4000"/>
  </dgm:catLst>
  <dgm:sampData>
    <dgm:dataModel>
      <dgm:ptLst>
        <dgm:pt modelId="0" type="doc"/>
        <dgm:pt modelId="1"/>
        <dgm:pt modelId="2"/>
        <dgm:pt modelId="3"/>
        <dgm:pt modelId="4"/>
        <dgm:pt modelId="5"/>
      </dgm:ptLst>
      <dgm:cxnLst>
        <dgm:cxn modelId="11" srcId="0" destId="1" srcOrd="0" destOrd="0"/>
        <dgm:cxn modelId="12" srcId="0" destId="2" srcOrd="0" destOrd="0"/>
        <dgm:cxn modelId="13" srcId="0" destId="3" srcOrd="0" destOrd="0"/>
        <dgm:cxn modelId="14" srcId="0" destId="4" srcOrd="0" destOrd="0"/>
        <dgm:cxn modelId="15" srcId="0" destId="5" srcOrd="0" destOrd="0"/>
      </dgm:cxnLst>
      <dgm:bg/>
      <dgm:whole/>
    </dgm:dataModel>
  </dgm:sampData>
  <dgm:styleData useDef="1">
    <dgm:dataModel>
      <dgm:ptLst/>
      <dgm:bg/>
      <dgm:whole/>
    </dgm:dataModel>
  </dgm:styleData>
  <dgm:clrData useDef="1">
    <dgm:dataModel>
      <dgm:ptLst/>
      <dgm:bg/>
      <dgm:whole/>
    </dgm:dataModel>
  </dgm:clrData>
  <dgm:layoutNode name="Name0">
    <dgm:varLst>
      <dgm:chMax val="5"/>
      <dgm:dir/>
    </dgm:varLst>
    <dgm:alg type="composite">
      <dgm:param type="ar" val="1.515"/>
    </dgm:alg>
    <dgm:shape xmlns:r="http://schemas.openxmlformats.org/officeDocument/2006/relationships" r:blip="">
      <dgm:adjLst/>
    </dgm:shape>
    <dgm:constrLst>
      <dgm:constr type="w" for="ch" forName="picts" refType="w"/>
      <dgm:constr type="h" for="ch" forName="picts" refType="h" fact="0.93"/>
      <dgm:constr type="b" for="ch" forName="txLine" refType="h"/>
      <dgm:constr type="w" for="ch" forName="txLine" refType="w"/>
      <dgm:constr type="h" for="ch" forName="txLine" refType="h" fact="0.07"/>
      <dgm:constr type="userD" for="des" refType="h" fact="0.016"/>
    </dgm:constrLst>
    <dgm:forEach name="Name1" axis="self" ptType="parTrans">
      <dgm:forEach name="Name2" axis="self" ptType="sibTrans" st="2">
        <dgm:forEach name="imageRepeat" axis="self">
          <dgm:layoutNode name="imageRepeatNode" styleLbl="alignNode1">
            <dgm:alg type="sp"/>
            <dgm:shape xmlns:r="http://schemas.openxmlformats.org/officeDocument/2006/relationships" type="rect" r:blip="" blipPhldr="1">
              <dgm:adjLst/>
            </dgm:shape>
            <dgm:presOf axis="self"/>
          </dgm:layoutNode>
        </dgm:forEach>
      </dgm:forEach>
    </dgm:forEach>
    <dgm:layoutNode name="picts">
      <dgm:alg type="composite"/>
      <dgm:shape xmlns:r="http://schemas.openxmlformats.org/officeDocument/2006/relationships" r:blip="">
        <dgm:adjLst/>
      </dgm:shape>
      <dgm:choose name="Name3">
        <dgm:if name="Name4" func="var" arg="dir" op="equ" val="norm">
          <dgm:constrLst>
            <dgm:constr type="userD"/>
            <dgm:constr type="w" for="ch" forName="space1" refType="h"/>
            <dgm:constr type="h" for="ch" forName="space1" refType="h"/>
            <dgm:constr type="r" for="ch" forName="space2" refType="w"/>
            <dgm:constr type="w" for="ch" forName="space2" refType="h" fact="0.608"/>
            <dgm:constr type="l" for="ch" forName="pictA1"/>
            <dgm:constr type="t" for="ch" forName="pictA1"/>
            <dgm:constr type="w" for="ch" forName="pictA1" refType="h"/>
            <dgm:constr type="h" for="ch" forName="pictA1" refType="h"/>
            <dgm:constr type="l" for="ch" forName="pictB1"/>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r" for="ch" forName="pictA2" refType="w"/>
            <dgm:constr type="t" for="ch" forName="pictA2"/>
            <dgm:constr type="w" for="ch" forName="pictA2" refType="h" fact="0.608"/>
            <dgm:constr type="h" for="ch" forName="pictA2" refType="h" fact="0.608"/>
            <dgm:constr type="r" for="ch" forName="pictB2" refType="w"/>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r" for="ch" forName="pictA3" refType="w"/>
            <dgm:constr type="b" for="ch" forName="pictA3" refType="h"/>
            <dgm:constr type="w" for="ch" forName="pictA3" refType="h" fact="0.371"/>
            <dgm:constr type="h" for="ch" forName="pictA3" refType="h" fact="0.371"/>
            <dgm:constr type="r" for="ch" forName="pictB3" refType="w"/>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l" for="ch" forName="pictA4" refType="l" refFor="ch" refForName="space2"/>
            <dgm:constr type="b" for="ch" forName="pictA4" refType="h"/>
            <dgm:constr type="w" for="ch" forName="pictA4" refType="h" fact="0.216"/>
            <dgm:constr type="h" for="ch" forName="pictA4" refType="h" fact="0.216"/>
            <dgm:constr type="l" for="ch" forName="pictB4" refType="l"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l" for="ch" forName="pictA5" refType="l" refFor="ch" refForName="space2"/>
            <dgm:constr type="t" for="ch" forName="pictA5" refType="h" fact="0.629"/>
            <dgm:constr type="w" for="ch" forName="pictA5" refType="h" fact="0.216"/>
            <dgm:constr type="h" for="ch" forName="pictA5" refType="h" fact="0.133"/>
            <dgm:constr type="l" for="ch" forName="pictB5" refType="l"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if>
        <dgm:else name="Name5">
          <dgm:constrLst>
            <dgm:constr type="userD"/>
            <dgm:constr type="w" for="ch" forName="space1" refType="h"/>
            <dgm:constr type="h" for="ch" forName="space1" refType="h"/>
            <dgm:constr type="l" for="ch" forName="space2"/>
            <dgm:constr type="w" for="ch" forName="space2" refType="h" fact="0.608"/>
            <dgm:constr type="r" for="ch" forName="pictA1" refType="w"/>
            <dgm:constr type="t" for="ch" forName="pictA1"/>
            <dgm:constr type="w" for="ch" forName="pictA1" refType="h"/>
            <dgm:constr type="h" for="ch" forName="pictA1" refType="h"/>
            <dgm:constr type="r" for="ch" forName="pictB1" refType="w"/>
            <dgm:constr type="t" for="ch" forName="pictB1"/>
            <dgm:constr type="w" for="ch" forName="pictB1" refType="h"/>
            <dgm:constr type="h" for="ch" forName="pictB1" refType="h"/>
            <dgm:constr type="r" for="ch" forName="oneDotPict" refType="r" refFor="ch" refForName="pictA1"/>
            <dgm:constr type="b" for="ch" forName="oneDotPict" refType="b" refFor="ch" refForName="pictA1"/>
            <dgm:constr type="rOff" for="ch" forName="oneDotPict" refType="userD" fact="-1"/>
            <dgm:constr type="bOff" for="ch" forName="oneDotPict" refType="userD" fact="-1"/>
            <dgm:constr type="w" for="ch" forName="oneDotPict" refType="userD"/>
            <dgm:constr type="h" for="ch" forName="oneDotPict" refType="userD"/>
            <dgm:constr type="l" for="ch" forName="pictA2"/>
            <dgm:constr type="t" for="ch" forName="pictA2"/>
            <dgm:constr type="w" for="ch" forName="pictA2" refType="h" fact="0.608"/>
            <dgm:constr type="h" for="ch" forName="pictA2" refType="h" fact="0.608"/>
            <dgm:constr type="l" for="ch" forName="pictB2"/>
            <dgm:constr type="t" for="ch" forName="pictB2"/>
            <dgm:constr type="w" for="ch" forName="pictB2" refType="h" fact="0.608"/>
            <dgm:constr type="h" for="ch" forName="pictB2" refType="h" fact="0.608"/>
            <dgm:constr type="r" for="ch" forName="twoDotsPict" refType="r" refFor="ch" refForName="pictA2"/>
            <dgm:constr type="b" for="ch" forName="twoDotsPict" refType="b" refFor="ch" refForName="pictA2"/>
            <dgm:constr type="rOff" for="ch" forName="twoDotsPict" refType="userD" fact="-1"/>
            <dgm:constr type="bOff" for="ch" forName="twoDotsPict" refType="userD" fact="-1"/>
            <dgm:constr type="w" for="ch" forName="twoDotsPict" refType="userD" fact="2.5"/>
            <dgm:constr type="h" for="ch" forName="twoDotsPict" refType="userD"/>
            <dgm:constr type="l" for="ch" forName="pictA3"/>
            <dgm:constr type="b" for="ch" forName="pictA3" refType="h"/>
            <dgm:constr type="w" for="ch" forName="pictA3" refType="h" fact="0.371"/>
            <dgm:constr type="h" for="ch" forName="pictA3" refType="h" fact="0.371"/>
            <dgm:constr type="l" for="ch" forName="pictB3"/>
            <dgm:constr type="b" for="ch" forName="pictB3" refType="h"/>
            <dgm:constr type="w" for="ch" forName="pictB3" refType="h" fact="0.371"/>
            <dgm:constr type="h" for="ch" forName="pictB3" refType="h" fact="0.371"/>
            <dgm:constr type="r" for="ch" forName="threeDotsPict" refType="r" refFor="ch" refForName="pictA3"/>
            <dgm:constr type="b" for="ch" forName="threeDotsPict" refType="b" refFor="ch" refForName="pictA3"/>
            <dgm:constr type="rOff" for="ch" forName="threeDotsPict" refType="userD" fact="-1"/>
            <dgm:constr type="bOff" for="ch" forName="threeDotsPict" refType="userD" fact="-1"/>
            <dgm:constr type="w" for="ch" forName="threeDotsPict" refType="userD" fact="3.25"/>
            <dgm:constr type="h" for="ch" forName="threeDotsPict" refType="userD" fact="3.25"/>
            <dgm:constr type="r" for="ch" forName="pictA4" refType="r" refFor="ch" refForName="space2"/>
            <dgm:constr type="b" for="ch" forName="pictA4" refType="h"/>
            <dgm:constr type="w" for="ch" forName="pictA4" refType="h" fact="0.216"/>
            <dgm:constr type="h" for="ch" forName="pictA4" refType="h" fact="0.216"/>
            <dgm:constr type="r" for="ch" forName="pictB4" refType="r" refFor="ch" refForName="space2"/>
            <dgm:constr type="b" for="ch" forName="pictB4" refType="h"/>
            <dgm:constr type="w" for="ch" forName="pictB4" refType="h" fact="0.216"/>
            <dgm:constr type="h" for="ch" forName="pictB4" refType="h" fact="0.216"/>
            <dgm:constr type="r" for="ch" forName="fourDotsPict" refType="r" refFor="ch" refForName="pictA4"/>
            <dgm:constr type="b" for="ch" forName="fourDotsPict" refType="b" refFor="ch" refForName="pictA4"/>
            <dgm:constr type="rOff" for="ch" forName="fourDotsPict" refType="userD" fact="-1"/>
            <dgm:constr type="bOff" for="ch" forName="fourDotsPict" refType="userD" fact="-1"/>
            <dgm:constr type="w" for="ch" forName="fourDotsPict" refType="userD" fact="2.5"/>
            <dgm:constr type="h" for="ch" forName="fourDotsPict" refType="userD" fact="2.5"/>
            <dgm:constr type="r" for="ch" forName="pictA5" refType="r" refFor="ch" refForName="space2"/>
            <dgm:constr type="t" for="ch" forName="pictA5" refType="h" fact="0.629"/>
            <dgm:constr type="w" for="ch" forName="pictA5" refType="h" fact="0.216"/>
            <dgm:constr type="h" for="ch" forName="pictA5" refType="h" fact="0.133"/>
            <dgm:constr type="r" for="ch" forName="pictB5" refType="r" refFor="ch" refForName="space2"/>
            <dgm:constr type="t" for="ch" forName="pictB5" refType="h" fact="0.629"/>
            <dgm:constr type="w" for="ch" forName="pictB5" refType="h" fact="0.216"/>
            <dgm:constr type="h" for="ch" forName="pictB5" refType="h" fact="0.133"/>
            <dgm:constr type="r" for="ch" forName="fiveDotsPict" refType="r" refFor="ch" refForName="pictA5"/>
            <dgm:constr type="b" for="ch" forName="fiveDotsPict" refType="b" refFor="ch" refForName="pictA5"/>
            <dgm:constr type="rOff" for="ch" forName="fiveDotsPict" refType="userD" fact="-1"/>
            <dgm:constr type="bOff" for="ch" forName="fiveDotsPict" refType="userD" fact="-1"/>
            <dgm:constr type="w" for="ch" forName="fiveDotsPict" refType="userD" fact="3.25"/>
            <dgm:constr type="h" for="ch" forName="fiveDotsPict" refType="userD" fact="3.25"/>
          </dgm:constrLst>
        </dgm:else>
      </dgm:choose>
      <dgm:layoutNode name="space1">
        <dgm:alg type="sp"/>
        <dgm:shape xmlns:r="http://schemas.openxmlformats.org/officeDocument/2006/relationships" r:blip="">
          <dgm:adjLst/>
        </dgm:shape>
      </dgm:layoutNode>
      <dgm:layoutNode name="space2">
        <dgm:alg type="sp"/>
        <dgm:shape xmlns:r="http://schemas.openxmlformats.org/officeDocument/2006/relationships" r:blip="">
          <dgm:adjLst/>
        </dgm:shape>
      </dgm:layoutNode>
      <dgm:choose name="Name6">
        <dgm:if name="Name7" axis="ch" ptType="node" func="cnt" op="gte" val="1">
          <dgm:forEach name="Name8" axis="ch" ptType="sibTrans" hideLastTrans="0" cnt="1">
            <dgm:layoutNode name="pictA1">
              <dgm:alg type="sp"/>
              <dgm:shape xmlns:r="http://schemas.openxmlformats.org/officeDocument/2006/relationships" r:blip="">
                <dgm:adjLst/>
              </dgm:shape>
              <dgm:presOf/>
              <dgm:forEach name="Name9" ref="imageRepeat"/>
            </dgm:layoutNode>
            <dgm:layoutNode name="oneDotPict">
              <dgm:alg type="composite"/>
              <dgm:shape xmlns:r="http://schemas.openxmlformats.org/officeDocument/2006/relationships" r:blip="">
                <dgm:adjLst/>
              </dgm:shape>
              <dgm:presOf/>
              <dgm:constrLst>
                <dgm:constr type="userD"/>
                <dgm:constr type="w" for="ch" forName="dotPict_11" refType="userD"/>
                <dgm:constr type="h" for="ch" forName="dotPict_11" refType="userD"/>
              </dgm:constrLst>
              <dgm:layoutNode name="dotPict_11" styleLbl="solidFgAcc1">
                <dgm:alg type="sp"/>
                <dgm:shape xmlns:r="http://schemas.openxmlformats.org/officeDocument/2006/relationships" type="ellipse" r:blip="">
                  <dgm:adjLst/>
                </dgm:shape>
                <dgm:presOf/>
              </dgm:layoutNode>
            </dgm:layoutNode>
          </dgm:forEach>
        </dgm:if>
        <dgm:else name="Name10">
          <dgm:layoutNode name="pictB1" styleLbl="alignNode1">
            <dgm:alg type="sp"/>
            <dgm:shape xmlns:r="http://schemas.openxmlformats.org/officeDocument/2006/relationships" type="rect" r:blip="">
              <dgm:adjLst/>
            </dgm:shape>
            <dgm:presOf/>
          </dgm:layoutNode>
        </dgm:else>
      </dgm:choose>
      <dgm:choose name="Name11">
        <dgm:if name="Name12" axis="ch" ptType="node" func="cnt" op="gte" val="2">
          <dgm:forEach name="Name13" axis="ch" ptType="sibTrans" hideLastTrans="0" st="2" cnt="1">
            <dgm:layoutNode name="pictA2">
              <dgm:alg type="sp"/>
              <dgm:shape xmlns:r="http://schemas.openxmlformats.org/officeDocument/2006/relationships" r:blip="">
                <dgm:adjLst/>
              </dgm:shape>
              <dgm:presOf/>
              <dgm:forEach name="Name14" ref="imageRepeat"/>
            </dgm:layoutNode>
            <dgm:layoutNode name="twoDotsPict">
              <dgm:alg type="composite"/>
              <dgm:shape xmlns:r="http://schemas.openxmlformats.org/officeDocument/2006/relationships" r:blip="">
                <dgm:adjLst/>
              </dgm:shape>
              <dgm:presOf/>
              <dgm:constrLst>
                <dgm:constr type="userD"/>
                <dgm:constr type="w" for="ch" forName="dotPict_21" refType="userD"/>
                <dgm:constr type="h" for="ch" forName="dotPict_21" refType="userD"/>
                <dgm:constr type="l" for="ch" forName="dotPict_22" refType="userD" fact="1.5"/>
                <dgm:constr type="w" for="ch" forName="dotPict_22" refType="userD"/>
                <dgm:constr type="h" for="ch" forName="dotPict_22" refType="userD"/>
              </dgm:constrLst>
              <dgm:layoutNode name="dotPict_21" styleLbl="solidFgAcc1">
                <dgm:alg type="sp"/>
                <dgm:shape xmlns:r="http://schemas.openxmlformats.org/officeDocument/2006/relationships" type="ellipse" r:blip="">
                  <dgm:adjLst/>
                </dgm:shape>
                <dgm:presOf/>
              </dgm:layoutNode>
              <dgm:layoutNode name="dotPict_22" styleLbl="solidFgAcc1">
                <dgm:alg type="sp"/>
                <dgm:shape xmlns:r="http://schemas.openxmlformats.org/officeDocument/2006/relationships" type="ellipse" r:blip="">
                  <dgm:adjLst/>
                </dgm:shape>
                <dgm:presOf/>
              </dgm:layoutNode>
            </dgm:layoutNode>
          </dgm:forEach>
        </dgm:if>
        <dgm:else name="Name15">
          <dgm:layoutNode name="pictB2" styleLbl="alignNode1">
            <dgm:alg type="sp"/>
            <dgm:shape xmlns:r="http://schemas.openxmlformats.org/officeDocument/2006/relationships" type="rect" r:blip="">
              <dgm:adjLst/>
            </dgm:shape>
            <dgm:presOf/>
          </dgm:layoutNode>
        </dgm:else>
      </dgm:choose>
      <dgm:choose name="Name16">
        <dgm:if name="Name17" axis="ch" ptType="node" func="cnt" op="gte" val="3">
          <dgm:forEach name="Name18" axis="ch" ptType="sibTrans" hideLastTrans="0" st="3" cnt="1">
            <dgm:layoutNode name="pictA3">
              <dgm:alg type="sp"/>
              <dgm:shape xmlns:r="http://schemas.openxmlformats.org/officeDocument/2006/relationships" r:blip="">
                <dgm:adjLst/>
              </dgm:shape>
              <dgm:presOf/>
              <dgm:forEach name="Name19" ref="imageRepeat"/>
            </dgm:layoutNode>
            <dgm:layoutNode name="threeDotsPict">
              <dgm:alg type="composite"/>
              <dgm:shape xmlns:r="http://schemas.openxmlformats.org/officeDocument/2006/relationships" r:blip="">
                <dgm:adjLst/>
              </dgm:shape>
              <dgm:presOf/>
              <dgm:constrLst>
                <dgm:constr type="userD"/>
                <dgm:constr type="l" for="ch" forName="dotPict_31"/>
                <dgm:constr type="t" for="ch" forName="dotPict_31" refType="userD" fact="2.25"/>
                <dgm:constr type="w" for="ch" forName="dotPict_31" refType="userD"/>
                <dgm:constr type="h" for="ch" forName="dotPict_31" refType="userD"/>
                <dgm:constr type="l" for="ch" forName="dotPict_32" refType="userD" fact="1.125"/>
                <dgm:constr type="t" for="ch" forName="dotPict_32" refType="userD" fact="1.125"/>
                <dgm:constr type="w" for="ch" forName="dotPict_32" refType="userD"/>
                <dgm:constr type="h" for="ch" forName="dotPict_32" refType="userD"/>
                <dgm:constr type="l" for="ch" forName="dotPict_33" refType="userD" fact="2.25"/>
                <dgm:constr type="t" for="ch" forName="dotPict_33"/>
                <dgm:constr type="w" for="ch" forName="dotPict_33" refType="userD"/>
                <dgm:constr type="h" for="ch" forName="dotPict_33" refType="userD"/>
              </dgm:constrLst>
              <dgm:layoutNode name="dotPict_31" styleLbl="solidFgAcc1">
                <dgm:alg type="sp"/>
                <dgm:shape xmlns:r="http://schemas.openxmlformats.org/officeDocument/2006/relationships" type="ellipse" r:blip="">
                  <dgm:adjLst/>
                </dgm:shape>
                <dgm:presOf/>
              </dgm:layoutNode>
              <dgm:layoutNode name="dotPict_32" styleLbl="solidFgAcc1">
                <dgm:alg type="sp"/>
                <dgm:shape xmlns:r="http://schemas.openxmlformats.org/officeDocument/2006/relationships" type="ellipse" r:blip="">
                  <dgm:adjLst/>
                </dgm:shape>
                <dgm:presOf/>
              </dgm:layoutNode>
              <dgm:layoutNode name="dotPict_33" styleLbl="solidFgAcc1">
                <dgm:alg type="sp"/>
                <dgm:shape xmlns:r="http://schemas.openxmlformats.org/officeDocument/2006/relationships" type="ellipse" r:blip="">
                  <dgm:adjLst/>
                </dgm:shape>
                <dgm:presOf/>
              </dgm:layoutNode>
            </dgm:layoutNode>
          </dgm:forEach>
        </dgm:if>
        <dgm:else name="Name20">
          <dgm:layoutNode name="pictB3" styleLbl="alignNode1">
            <dgm:alg type="sp"/>
            <dgm:shape xmlns:r="http://schemas.openxmlformats.org/officeDocument/2006/relationships" type="rect" r:blip="">
              <dgm:adjLst/>
            </dgm:shape>
            <dgm:presOf/>
          </dgm:layoutNode>
        </dgm:else>
      </dgm:choose>
      <dgm:choose name="Name21">
        <dgm:if name="Name22" axis="ch" ptType="node" func="cnt" op="gte" val="4">
          <dgm:forEach name="Name23" axis="ch" ptType="sibTrans" hideLastTrans="0" st="4" cnt="1">
            <dgm:layoutNode name="pictA4">
              <dgm:alg type="sp"/>
              <dgm:shape xmlns:r="http://schemas.openxmlformats.org/officeDocument/2006/relationships" r:blip="">
                <dgm:adjLst/>
              </dgm:shape>
              <dgm:presOf/>
              <dgm:forEach name="Name24" ref="imageRepeat"/>
            </dgm:layoutNode>
            <dgm:layoutNode name="fourDotsPict">
              <dgm:alg type="composite"/>
              <dgm:shape xmlns:r="http://schemas.openxmlformats.org/officeDocument/2006/relationships" r:blip="">
                <dgm:adjLst/>
              </dgm:shape>
              <dgm:presOf/>
              <dgm:constrLst>
                <dgm:constr type="userD"/>
                <dgm:constr type="w" for="ch" forName="dotPict_41" refType="userD"/>
                <dgm:constr type="h" for="ch" forName="dotPict_41" refType="userD"/>
                <dgm:constr type="l" for="ch" forName="dotPict_42" refType="userD" fact="1.5"/>
                <dgm:constr type="w" for="ch" forName="dotPict_42" refType="userD"/>
                <dgm:constr type="h" for="ch" forName="dotPict_42" refType="userD"/>
                <dgm:constr type="t" for="ch" forName="dotPict_43" refType="userD" fact="1.5"/>
                <dgm:constr type="w" for="ch" forName="dotPict_43" refType="userD"/>
                <dgm:constr type="h" for="ch" forName="dotPict_43" refType="userD"/>
                <dgm:constr type="l" for="ch" forName="dotPict_44" refType="userD" fact="1.5"/>
                <dgm:constr type="t" for="ch" forName="dotPict_44" refType="userD" fact="1.5"/>
                <dgm:constr type="w" for="ch" forName="dotPict_44" refType="userD"/>
                <dgm:constr type="h" for="ch" forName="dotPict_44" refType="userD"/>
              </dgm:constrLst>
              <dgm:layoutNode name="dotPict_41" styleLbl="solidFgAcc1">
                <dgm:alg type="sp"/>
                <dgm:shape xmlns:r="http://schemas.openxmlformats.org/officeDocument/2006/relationships" type="ellipse" r:blip="">
                  <dgm:adjLst/>
                </dgm:shape>
                <dgm:presOf/>
              </dgm:layoutNode>
              <dgm:layoutNode name="dotPict_42" styleLbl="solidFgAcc1">
                <dgm:alg type="sp"/>
                <dgm:shape xmlns:r="http://schemas.openxmlformats.org/officeDocument/2006/relationships" type="ellipse" r:blip="">
                  <dgm:adjLst/>
                </dgm:shape>
                <dgm:presOf/>
              </dgm:layoutNode>
              <dgm:layoutNode name="dotPict_43" styleLbl="solidFgAcc1">
                <dgm:alg type="sp"/>
                <dgm:shape xmlns:r="http://schemas.openxmlformats.org/officeDocument/2006/relationships" type="ellipse" r:blip="">
                  <dgm:adjLst/>
                </dgm:shape>
                <dgm:presOf/>
              </dgm:layoutNode>
              <dgm:layoutNode name="dotPict_44" styleLbl="solidFgAcc1">
                <dgm:alg type="sp"/>
                <dgm:shape xmlns:r="http://schemas.openxmlformats.org/officeDocument/2006/relationships" type="ellipse" r:blip="">
                  <dgm:adjLst/>
                </dgm:shape>
                <dgm:presOf/>
              </dgm:layoutNode>
            </dgm:layoutNode>
          </dgm:forEach>
        </dgm:if>
        <dgm:else name="Name25">
          <dgm:layoutNode name="pictB4" styleLbl="alignNode1">
            <dgm:alg type="sp"/>
            <dgm:shape xmlns:r="http://schemas.openxmlformats.org/officeDocument/2006/relationships" type="rect" r:blip="">
              <dgm:adjLst/>
            </dgm:shape>
            <dgm:presOf/>
          </dgm:layoutNode>
        </dgm:else>
      </dgm:choose>
      <dgm:choose name="Name26">
        <dgm:if name="Name27" axis="ch" ptType="node" func="cnt" op="gte" val="5">
          <dgm:forEach name="Name28" axis="ch" ptType="sibTrans" hideLastTrans="0" st="5" cnt="1">
            <dgm:layoutNode name="pictA5">
              <dgm:alg type="sp"/>
              <dgm:shape xmlns:r="http://schemas.openxmlformats.org/officeDocument/2006/relationships" r:blip="">
                <dgm:adjLst/>
              </dgm:shape>
              <dgm:presOf/>
              <dgm:forEach name="Name29" ref="imageRepeat"/>
            </dgm:layoutNode>
            <dgm:layoutNode name="fiveDotsPict">
              <dgm:alg type="composite"/>
              <dgm:shape xmlns:r="http://schemas.openxmlformats.org/officeDocument/2006/relationships" r:blip="">
                <dgm:adjLst/>
              </dgm:shape>
              <dgm:presOf/>
              <dgm:constrLst>
                <dgm:constr type="userD"/>
                <dgm:constr type="l" for="ch" forName="dotPict_51"/>
                <dgm:constr type="t" for="ch" forName="dotPict_51" refType="userD" fact="2.25"/>
                <dgm:constr type="w" for="ch" forName="dotPict_51" refType="userD"/>
                <dgm:constr type="h" for="ch" forName="dotPict_51" refType="userD"/>
                <dgm:constr type="l" for="ch" forName="dotPict_52" refType="userD" fact="1.125"/>
                <dgm:constr type="t" for="ch" forName="dotPict_52" refType="userD" fact="1.125"/>
                <dgm:constr type="w" for="ch" forName="dotPict_52" refType="userD"/>
                <dgm:constr type="h" for="ch" forName="dotPict_52" refType="userD"/>
                <dgm:constr type="l" for="ch" forName="dotPict_53" refType="userD" fact="2.25"/>
                <dgm:constr type="t" for="ch" forName="dotPict_53"/>
                <dgm:constr type="w" for="ch" forName="dotPict_53" refType="userD"/>
                <dgm:constr type="h" for="ch" forName="dotPict_53" refType="userD"/>
                <dgm:constr type="l" for="ch" forName="dotPict_54"/>
                <dgm:constr type="t" for="ch" forName="dotPict_54"/>
                <dgm:constr type="w" for="ch" forName="dotPict_54" refType="userD"/>
                <dgm:constr type="h" for="ch" forName="dotPict_54" refType="userD"/>
                <dgm:constr type="l" for="ch" forName="dotPict_55" refType="userD" fact="2.25"/>
                <dgm:constr type="t" for="ch" forName="dotPict_55" refType="userD" fact="2.25"/>
                <dgm:constr type="w" for="ch" forName="dotPict_55" refType="userD"/>
                <dgm:constr type="h" for="ch" forName="dotPict_55" refType="userD"/>
              </dgm:constrLst>
              <dgm:layoutNode name="dotPict_51" styleLbl="solidFgAcc1">
                <dgm:alg type="sp"/>
                <dgm:shape xmlns:r="http://schemas.openxmlformats.org/officeDocument/2006/relationships" type="ellipse" r:blip="">
                  <dgm:adjLst/>
                </dgm:shape>
                <dgm:presOf/>
              </dgm:layoutNode>
              <dgm:layoutNode name="dotPict_52" styleLbl="solidFgAcc1">
                <dgm:alg type="sp"/>
                <dgm:shape xmlns:r="http://schemas.openxmlformats.org/officeDocument/2006/relationships" type="ellipse" r:blip="">
                  <dgm:adjLst/>
                </dgm:shape>
                <dgm:presOf/>
              </dgm:layoutNode>
              <dgm:layoutNode name="dotPict_53" styleLbl="solidFgAcc1">
                <dgm:alg type="sp"/>
                <dgm:shape xmlns:r="http://schemas.openxmlformats.org/officeDocument/2006/relationships" type="ellipse" r:blip="">
                  <dgm:adjLst/>
                </dgm:shape>
                <dgm:presOf/>
              </dgm:layoutNode>
              <dgm:layoutNode name="dotPict_54" styleLbl="solidFgAcc1">
                <dgm:alg type="sp"/>
                <dgm:shape xmlns:r="http://schemas.openxmlformats.org/officeDocument/2006/relationships" type="ellipse" r:blip="">
                  <dgm:adjLst/>
                </dgm:shape>
                <dgm:presOf/>
              </dgm:layoutNode>
              <dgm:layoutNode name="dotPict_55" styleLbl="solidFgAcc1">
                <dgm:alg type="sp"/>
                <dgm:shape xmlns:r="http://schemas.openxmlformats.org/officeDocument/2006/relationships" type="ellipse" r:blip="">
                  <dgm:adjLst/>
                </dgm:shape>
                <dgm:presOf/>
              </dgm:layoutNode>
            </dgm:layoutNode>
          </dgm:forEach>
        </dgm:if>
        <dgm:else name="Name30">
          <dgm:layoutNode name="pictB5" styleLbl="alignNode1">
            <dgm:alg type="sp"/>
            <dgm:shape xmlns:r="http://schemas.openxmlformats.org/officeDocument/2006/relationships" type="rect" r:blip="">
              <dgm:adjLst/>
            </dgm:shape>
            <dgm:presOf/>
          </dgm:layoutNode>
        </dgm:else>
      </dgm:choose>
    </dgm:layoutNode>
    <dgm:layoutNode name="txLine">
      <dgm:choose name="Name31">
        <dgm:if name="Name32" func="var" arg="dir" op="equ" val="norm">
          <dgm:alg type="lin">
            <dgm:param type="horzAlign" val="r"/>
          </dgm:alg>
        </dgm:if>
        <dgm:else name="Name33">
          <dgm:alg type="lin">
            <dgm:param type="horzAlign" val="l"/>
            <dgm:param type="linDir" val="fromR"/>
          </dgm:alg>
        </dgm:else>
      </dgm:choose>
      <dgm:constrLst>
        <dgm:constr type="primFontSz" for="ch" ptType="node" op="equ" val="65"/>
        <dgm:constr type="w" for="ch" ptType="node" refType="primFontSz" refFor="ch" refPtType="node" fact="0.5"/>
        <dgm:constr type="h" for="ch" ptType="node" refType="h"/>
      </dgm:constrLst>
      <dgm:ruleLst>
        <dgm:rule type="primFontSz" for="ch" ptType="node" val="5" fact="NaN" max="NaN"/>
      </dgm:ruleLst>
      <dgm:forEach name="Name34" axis="ch" ptType="node">
        <dgm:choose name="Name35">
          <dgm:if name="Name36" axis="self" ptType="node" func="pos" op="equ" val="1">
            <dgm:layoutNode name="oneDotTx">
              <dgm:alg type="composite"/>
              <dgm:shape xmlns:r="http://schemas.openxmlformats.org/officeDocument/2006/relationships" r:blip="">
                <dgm:adjLst/>
              </dgm:shape>
              <dgm:presOf/>
              <dgm:constrLst>
                <dgm:constr type="userD"/>
                <dgm:constr type="w" for="ch" forName="dotTx_11" refType="userD"/>
                <dgm:constr type="h" for="ch" forName="dotTx_11" refType="userD"/>
              </dgm:constrLst>
              <dgm:layoutNode name="dotTx_11" styleLbl="solidFgAcc1">
                <dgm:alg type="sp"/>
                <dgm:shape xmlns:r="http://schemas.openxmlformats.org/officeDocument/2006/relationships" type="ellipse" r:blip="">
                  <dgm:adjLst/>
                </dgm:shape>
                <dgm:presOf/>
              </dgm:layoutNode>
            </dgm:layoutNode>
            <dgm:layoutNode name="Name37"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38" axis="self" ptType="node" func="pos" op="equ" val="2">
            <dgm:layoutNode name="twoDotsTx">
              <dgm:alg type="composite"/>
              <dgm:shape xmlns:r="http://schemas.openxmlformats.org/officeDocument/2006/relationships" r:blip="">
                <dgm:adjLst/>
              </dgm:shape>
              <dgm:presOf/>
              <dgm:constrLst>
                <dgm:constr type="userD"/>
                <dgm:constr type="w" for="ch" forName="dotTx_21" refType="userD"/>
                <dgm:constr type="h" for="ch" forName="dotTx_21" refType="userD"/>
                <dgm:constr type="l" for="ch" forName="dotTx_22" refType="userD" fact="1.5"/>
                <dgm:constr type="w" for="ch" forName="dotTx_22" refType="userD"/>
                <dgm:constr type="h" for="ch" forName="dotTx_22" refType="userD"/>
              </dgm:constrLst>
              <dgm:layoutNode name="dotTx_21" styleLbl="solidFgAcc1">
                <dgm:alg type="sp"/>
                <dgm:shape xmlns:r="http://schemas.openxmlformats.org/officeDocument/2006/relationships" type="ellipse" r:blip="">
                  <dgm:adjLst/>
                </dgm:shape>
                <dgm:presOf/>
              </dgm:layoutNode>
              <dgm:layoutNode name="dotTx_22" styleLbl="solidFgAcc1">
                <dgm:alg type="sp"/>
                <dgm:shape xmlns:r="http://schemas.openxmlformats.org/officeDocument/2006/relationships" type="ellipse" r:blip="">
                  <dgm:adjLst/>
                </dgm:shape>
                <dgm:presOf/>
              </dgm:layoutNode>
            </dgm:layoutNode>
            <dgm:layoutNode name="Name39"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0" axis="self" ptType="node" func="pos" op="equ" val="3">
            <dgm:layoutNode name="threeDotsTx">
              <dgm:alg type="composite"/>
              <dgm:shape xmlns:r="http://schemas.openxmlformats.org/officeDocument/2006/relationships" r:blip="">
                <dgm:adjLst/>
              </dgm:shape>
              <dgm:presOf/>
              <dgm:constrLst>
                <dgm:constr type="userD"/>
                <dgm:constr type="l" for="ch" forName="dotTx_31"/>
                <dgm:constr type="t" for="ch" forName="dotTx_31" refType="userD" fact="2.25"/>
                <dgm:constr type="w" for="ch" forName="dotTx_31" refType="userD"/>
                <dgm:constr type="h" for="ch" forName="dotTx_31" refType="userD"/>
                <dgm:constr type="l" for="ch" forName="dotTx_32" refType="userD" fact="1.125"/>
                <dgm:constr type="t" for="ch" forName="dotTx_32" refType="userD" fact="1.125"/>
                <dgm:constr type="w" for="ch" forName="dotTx_32" refType="userD"/>
                <dgm:constr type="h" for="ch" forName="dotTx_32" refType="userD"/>
                <dgm:constr type="l" for="ch" forName="dotTx_33" refType="userD" fact="2.25"/>
                <dgm:constr type="t" for="ch" forName="dotTx_33"/>
                <dgm:constr type="w" for="ch" forName="dotTx_33" refType="userD"/>
                <dgm:constr type="h" for="ch" forName="dotTx_33" refType="userD"/>
              </dgm:constrLst>
              <dgm:layoutNode name="dotTx_31" styleLbl="solidFgAcc1">
                <dgm:alg type="sp"/>
                <dgm:shape xmlns:r="http://schemas.openxmlformats.org/officeDocument/2006/relationships" type="ellipse" r:blip="">
                  <dgm:adjLst/>
                </dgm:shape>
                <dgm:presOf/>
              </dgm:layoutNode>
              <dgm:layoutNode name="dotTx_32" styleLbl="solidFgAcc1">
                <dgm:alg type="sp"/>
                <dgm:shape xmlns:r="http://schemas.openxmlformats.org/officeDocument/2006/relationships" type="ellipse" r:blip="">
                  <dgm:adjLst/>
                </dgm:shape>
                <dgm:presOf/>
              </dgm:layoutNode>
              <dgm:layoutNode name="dotTx_33" styleLbl="solidFgAcc1">
                <dgm:alg type="sp"/>
                <dgm:shape xmlns:r="http://schemas.openxmlformats.org/officeDocument/2006/relationships" type="ellipse" r:blip="">
                  <dgm:adjLst/>
                </dgm:shape>
                <dgm:presOf/>
              </dgm:layoutNode>
            </dgm:layoutNode>
            <dgm:layoutNode name="Name41"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2" axis="self" ptType="node" func="pos" op="equ" val="4">
            <dgm:layoutNode name="fourDotsTx">
              <dgm:alg type="composite"/>
              <dgm:shape xmlns:r="http://schemas.openxmlformats.org/officeDocument/2006/relationships" r:blip="">
                <dgm:adjLst/>
              </dgm:shape>
              <dgm:presOf/>
              <dgm:constrLst>
                <dgm:constr type="userD"/>
                <dgm:constr type="w" for="ch" forName="dotTx_41" refType="userD"/>
                <dgm:constr type="h" for="ch" forName="dotTx_41" refType="userD"/>
                <dgm:constr type="l" for="ch" forName="dotTx_42" refType="userD" fact="1.5"/>
                <dgm:constr type="w" for="ch" forName="dotTx_42" refType="userD"/>
                <dgm:constr type="h" for="ch" forName="dotTx_42" refType="userD"/>
                <dgm:constr type="t" for="ch" forName="dotTx_43" refType="userD" fact="1.5"/>
                <dgm:constr type="w" for="ch" forName="dotTx_43" refType="userD"/>
                <dgm:constr type="h" for="ch" forName="dotTx_43" refType="userD"/>
                <dgm:constr type="l" for="ch" forName="dotTx_44" refType="userD" fact="1.5"/>
                <dgm:constr type="t" for="ch" forName="dotTx_44" refType="userD" fact="1.5"/>
                <dgm:constr type="w" for="ch" forName="dotTx_44" refType="userD"/>
                <dgm:constr type="h" for="ch" forName="dotTx_44" refType="userD"/>
              </dgm:constrLst>
              <dgm:layoutNode name="dotTx_41" styleLbl="solidFgAcc1">
                <dgm:alg type="sp"/>
                <dgm:shape xmlns:r="http://schemas.openxmlformats.org/officeDocument/2006/relationships" type="ellipse" r:blip="">
                  <dgm:adjLst/>
                </dgm:shape>
                <dgm:presOf/>
              </dgm:layoutNode>
              <dgm:layoutNode name="dotTx_42" styleLbl="solidFgAcc1">
                <dgm:alg type="sp"/>
                <dgm:shape xmlns:r="http://schemas.openxmlformats.org/officeDocument/2006/relationships" type="ellipse" r:blip="">
                  <dgm:adjLst/>
                </dgm:shape>
                <dgm:presOf/>
              </dgm:layoutNode>
              <dgm:layoutNode name="dotTx_43" styleLbl="solidFgAcc1">
                <dgm:alg type="sp"/>
                <dgm:shape xmlns:r="http://schemas.openxmlformats.org/officeDocument/2006/relationships" type="ellipse" r:blip="">
                  <dgm:adjLst/>
                </dgm:shape>
                <dgm:presOf/>
              </dgm:layoutNode>
              <dgm:layoutNode name="dotTx_44" styleLbl="solidFgAcc1">
                <dgm:alg type="sp"/>
                <dgm:shape xmlns:r="http://schemas.openxmlformats.org/officeDocument/2006/relationships" type="ellipse" r:blip="">
                  <dgm:adjLst/>
                </dgm:shape>
                <dgm:presOf/>
              </dgm:layoutNode>
            </dgm:layoutNode>
            <dgm:layoutNode name="Name43"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if name="Name44" axis="self" ptType="node" func="pos" op="equ" val="5">
            <dgm:layoutNode name="fiveDotsTx">
              <dgm:alg type="composite"/>
              <dgm:shape xmlns:r="http://schemas.openxmlformats.org/officeDocument/2006/relationships" r:blip="">
                <dgm:adjLst/>
              </dgm:shape>
              <dgm:presOf/>
              <dgm:constrLst>
                <dgm:constr type="userD"/>
                <dgm:constr type="l" for="ch" forName="dotTx_51"/>
                <dgm:constr type="t" for="ch" forName="dotTx_51" refType="userD" fact="2.25"/>
                <dgm:constr type="w" for="ch" forName="dotTx_51" refType="userD"/>
                <dgm:constr type="h" for="ch" forName="dotTx_51" refType="userD"/>
                <dgm:constr type="l" for="ch" forName="dotTx_52" refType="userD" fact="1.125"/>
                <dgm:constr type="t" for="ch" forName="dotTx_52" refType="userD" fact="1.125"/>
                <dgm:constr type="w" for="ch" forName="dotTx_52" refType="userD"/>
                <dgm:constr type="h" for="ch" forName="dotTx_52" refType="userD"/>
                <dgm:constr type="l" for="ch" forName="dotTx_53" refType="userD" fact="2.25"/>
                <dgm:constr type="t" for="ch" forName="dotTx_53"/>
                <dgm:constr type="w" for="ch" forName="dotTx_53" refType="userD"/>
                <dgm:constr type="h" for="ch" forName="dotTx_53" refType="userD"/>
                <dgm:constr type="l" for="ch" forName="dotTx_54"/>
                <dgm:constr type="t" for="ch" forName="dotTx_54"/>
                <dgm:constr type="w" for="ch" forName="dotTx_54" refType="userD"/>
                <dgm:constr type="h" for="ch" forName="dotTx_54" refType="userD"/>
                <dgm:constr type="l" for="ch" forName="dotTx_55" refType="userD" fact="2.25"/>
                <dgm:constr type="t" for="ch" forName="dotTx_55" refType="userD" fact="2.25"/>
                <dgm:constr type="w" for="ch" forName="dotTx_55" refType="userD"/>
                <dgm:constr type="h" for="ch" forName="dotTx_55" refType="userD"/>
              </dgm:constrLst>
              <dgm:layoutNode name="dotTx_51" styleLbl="solidFgAcc1">
                <dgm:alg type="sp"/>
                <dgm:shape xmlns:r="http://schemas.openxmlformats.org/officeDocument/2006/relationships" type="ellipse" r:blip="">
                  <dgm:adjLst/>
                </dgm:shape>
                <dgm:presOf/>
              </dgm:layoutNode>
              <dgm:layoutNode name="dotTx_52" styleLbl="solidFgAcc1">
                <dgm:alg type="sp"/>
                <dgm:shape xmlns:r="http://schemas.openxmlformats.org/officeDocument/2006/relationships" type="ellipse" r:blip="">
                  <dgm:adjLst/>
                </dgm:shape>
                <dgm:presOf/>
              </dgm:layoutNode>
              <dgm:layoutNode name="dotTx_53" styleLbl="solidFgAcc1">
                <dgm:alg type="sp"/>
                <dgm:shape xmlns:r="http://schemas.openxmlformats.org/officeDocument/2006/relationships" type="ellipse" r:blip="">
                  <dgm:adjLst/>
                </dgm:shape>
                <dgm:presOf/>
              </dgm:layoutNode>
              <dgm:layoutNode name="dotTx_54" styleLbl="solidFgAcc1">
                <dgm:alg type="sp"/>
                <dgm:shape xmlns:r="http://schemas.openxmlformats.org/officeDocument/2006/relationships" type="ellipse" r:blip="">
                  <dgm:adjLst/>
                </dgm:shape>
                <dgm:presOf/>
              </dgm:layoutNode>
              <dgm:layoutNode name="dotTx_55" styleLbl="solidFgAcc1">
                <dgm:alg type="sp"/>
                <dgm:shape xmlns:r="http://schemas.openxmlformats.org/officeDocument/2006/relationships" type="ellipse" r:blip="">
                  <dgm:adjLst/>
                </dgm:shape>
                <dgm:presOf/>
              </dgm:layoutNode>
            </dgm:layoutNode>
            <dgm:layoutNode name="Name45" styleLbl="revTx">
              <dgm:varLst>
                <dgm:bulletEnabled val="1"/>
              </dgm:varLst>
              <dgm:alg type="tx"/>
              <dgm:shape xmlns:r="http://schemas.openxmlformats.org/officeDocument/2006/relationships" type="rect" r:blip="">
                <dgm:adjLst/>
              </dgm:shape>
              <dgm:presOf axis="desOrSelf" ptType="node"/>
              <dgm:constrLst>
                <dgm:constr type="tMarg" refType="primFontSz" fact="0.2"/>
                <dgm:constr type="bMarg"/>
              </dgm:constrLst>
              <dgm:ruleLst>
                <dgm:rule type="w" val="INF" fact="NaN" max="NaN"/>
              </dgm:ruleLst>
            </dgm:layoutNode>
          </dgm:if>
          <dgm:else name="Name46"/>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714348"/>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EBE192-2E57-449B-B454-874AF33392D2}" type="datetimeFigureOut">
              <a:rPr lang="zh-CN" altLang="en-US" smtClean="0"/>
              <a:pPr/>
              <a:t>2017/12/15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5374AA-15E6-4646-89DB-B85414CB9295}" type="slidenum">
              <a:rPr lang="zh-CN" altLang="en-US" smtClean="0"/>
              <a:pPr/>
              <a:t>‹#›</a:t>
            </a:fld>
            <a:endParaRPr lang="zh-CN" altLang="en-US" dirty="0"/>
          </a:p>
        </p:txBody>
      </p:sp>
    </p:spTree>
    <p:extLst>
      <p:ext uri="{BB962C8B-B14F-4D97-AF65-F5344CB8AC3E}">
        <p14:creationId xmlns:p14="http://schemas.microsoft.com/office/powerpoint/2010/main" val="2792757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8718A1-6C31-4B28-8759-72141BCF2F48}" type="datetimeFigureOut">
              <a:rPr lang="zh-CN" altLang="en-US" smtClean="0"/>
              <a:pPr/>
              <a:t>2017/12/15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9E576-2B96-48F3-82D4-442419804C7E}" type="slidenum">
              <a:rPr lang="zh-CN" altLang="en-US" smtClean="0"/>
              <a:pPr/>
              <a:t>‹#›</a:t>
            </a:fld>
            <a:endParaRPr lang="zh-CN" altLang="en-US"/>
          </a:p>
        </p:txBody>
      </p:sp>
    </p:spTree>
    <p:extLst>
      <p:ext uri="{BB962C8B-B14F-4D97-AF65-F5344CB8AC3E}">
        <p14:creationId xmlns:p14="http://schemas.microsoft.com/office/powerpoint/2010/main" val="3621184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股票发展至今已经有</a:t>
            </a:r>
            <a:r>
              <a:rPr lang="en-US" altLang="zh-CN" sz="1200" kern="1200" dirty="0" smtClean="0">
                <a:solidFill>
                  <a:schemeClr val="tx1"/>
                </a:solidFill>
                <a:effectLst/>
                <a:latin typeface="+mn-lt"/>
                <a:ea typeface="+mn-ea"/>
                <a:cs typeface="+mn-cs"/>
              </a:rPr>
              <a:t>400</a:t>
            </a:r>
            <a:r>
              <a:rPr lang="zh-CN" altLang="zh-CN" sz="1200" kern="1200" dirty="0" smtClean="0">
                <a:solidFill>
                  <a:schemeClr val="tx1"/>
                </a:solidFill>
                <a:effectLst/>
                <a:latin typeface="+mn-lt"/>
                <a:ea typeface="+mn-ea"/>
                <a:cs typeface="+mn-cs"/>
              </a:rPr>
              <a:t>年的历史了</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在我国，自</a:t>
            </a:r>
            <a:r>
              <a:rPr lang="en-US" altLang="zh-CN" sz="1200" kern="1200" dirty="0" smtClean="0">
                <a:solidFill>
                  <a:schemeClr val="tx1"/>
                </a:solidFill>
                <a:effectLst/>
                <a:latin typeface="+mn-lt"/>
                <a:ea typeface="+mn-ea"/>
                <a:cs typeface="+mn-cs"/>
              </a:rPr>
              <a:t>1990</a:t>
            </a:r>
            <a:r>
              <a:rPr lang="zh-CN" altLang="zh-CN" sz="1200" kern="1200" dirty="0" smtClean="0">
                <a:solidFill>
                  <a:schemeClr val="tx1"/>
                </a:solidFill>
                <a:effectLst/>
                <a:latin typeface="+mn-lt"/>
                <a:ea typeface="+mn-ea"/>
                <a:cs typeface="+mn-cs"/>
              </a:rPr>
              <a:t>年上海</a:t>
            </a:r>
            <a:r>
              <a:rPr lang="zh-CN" altLang="zh-CN" sz="1200" kern="1200" dirty="0" smtClean="0">
                <a:solidFill>
                  <a:schemeClr val="tx1"/>
                </a:solidFill>
                <a:effectLst/>
                <a:latin typeface="+mn-lt"/>
                <a:ea typeface="+mn-ea"/>
                <a:cs typeface="+mn-cs"/>
              </a:rPr>
              <a:t>证券交易所成立</a:t>
            </a:r>
            <a:r>
              <a:rPr lang="zh-CN" altLang="en-US" sz="1200" kern="1200" dirty="0" smtClean="0">
                <a:solidFill>
                  <a:schemeClr val="tx1"/>
                </a:solidFill>
                <a:effectLst/>
                <a:latin typeface="+mn-lt"/>
                <a:ea typeface="+mn-ea"/>
                <a:cs typeface="+mn-cs"/>
              </a:rPr>
              <a:t>以来</a:t>
            </a:r>
            <a:r>
              <a:rPr lang="zh-CN" altLang="zh-CN" sz="1200" kern="1200" dirty="0" smtClean="0">
                <a:solidFill>
                  <a:schemeClr val="tx1"/>
                </a:solidFill>
                <a:effectLst/>
                <a:latin typeface="+mn-lt"/>
                <a:ea typeface="+mn-ea"/>
                <a:cs typeface="+mn-cs"/>
              </a:rPr>
              <a:t>，股票市场</a:t>
            </a:r>
            <a:r>
              <a:rPr lang="zh-CN" altLang="en-US" sz="1200" kern="1200" dirty="0" smtClean="0">
                <a:solidFill>
                  <a:schemeClr val="tx1"/>
                </a:solidFill>
                <a:effectLst/>
                <a:latin typeface="+mn-lt"/>
                <a:ea typeface="+mn-ea"/>
                <a:cs typeface="+mn-cs"/>
              </a:rPr>
              <a:t>已经</a:t>
            </a:r>
            <a:r>
              <a:rPr lang="zh-CN" altLang="zh-CN" sz="1200" kern="1200" dirty="0" smtClean="0">
                <a:solidFill>
                  <a:schemeClr val="tx1"/>
                </a:solidFill>
                <a:effectLst/>
                <a:latin typeface="+mn-lt"/>
                <a:ea typeface="+mn-ea"/>
                <a:cs typeface="+mn-cs"/>
              </a:rPr>
              <a:t>发展</a:t>
            </a:r>
            <a:r>
              <a:rPr lang="zh-CN" altLang="zh-CN" sz="1200" kern="1200" dirty="0" smtClean="0">
                <a:solidFill>
                  <a:schemeClr val="tx1"/>
                </a:solidFill>
                <a:effectLst/>
                <a:latin typeface="+mn-lt"/>
                <a:ea typeface="+mn-ea"/>
                <a:cs typeface="+mn-cs"/>
              </a:rPr>
              <a:t>了</a:t>
            </a:r>
            <a:r>
              <a:rPr lang="zh-CN" altLang="zh-CN" sz="1200" kern="1200" dirty="0" smtClean="0">
                <a:solidFill>
                  <a:schemeClr val="tx1"/>
                </a:solidFill>
                <a:effectLst/>
                <a:latin typeface="+mn-lt"/>
                <a:ea typeface="+mn-ea"/>
                <a:cs typeface="+mn-cs"/>
              </a:rPr>
              <a:t>二十</a:t>
            </a:r>
            <a:r>
              <a:rPr lang="zh-CN" altLang="en-US" sz="1200" kern="1200" dirty="0" smtClean="0">
                <a:solidFill>
                  <a:schemeClr val="tx1"/>
                </a:solidFill>
                <a:effectLst/>
                <a:latin typeface="+mn-lt"/>
                <a:ea typeface="+mn-ea"/>
                <a:cs typeface="+mn-cs"/>
              </a:rPr>
              <a:t>多</a:t>
            </a:r>
            <a:r>
              <a:rPr lang="zh-CN" altLang="zh-CN" sz="1200" kern="1200" dirty="0" smtClean="0">
                <a:solidFill>
                  <a:schemeClr val="tx1"/>
                </a:solidFill>
                <a:effectLst/>
                <a:latin typeface="+mn-lt"/>
                <a:ea typeface="+mn-ea"/>
                <a:cs typeface="+mn-cs"/>
              </a:rPr>
              <a:t>年</a:t>
            </a:r>
            <a:r>
              <a:rPr lang="zh-CN" altLang="zh-CN" sz="1200" kern="1200" dirty="0" smtClean="0">
                <a:solidFill>
                  <a:schemeClr val="tx1"/>
                </a:solidFill>
                <a:effectLst/>
                <a:latin typeface="+mn-lt"/>
                <a:ea typeface="+mn-ea"/>
                <a:cs typeface="+mn-cs"/>
              </a:rPr>
              <a:t>，尽管还不如发达国家完善，但目前已经有了飞速增长</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右下图是近十年中国股市的开户变化图，可以看出</a:t>
            </a:r>
            <a:r>
              <a:rPr lang="zh-CN" altLang="zh-CN" sz="1200" kern="1200" dirty="0" smtClean="0">
                <a:solidFill>
                  <a:schemeClr val="tx1"/>
                </a:solidFill>
                <a:effectLst/>
                <a:latin typeface="+mn-lt"/>
                <a:ea typeface="+mn-ea"/>
                <a:cs typeface="+mn-cs"/>
              </a:rPr>
              <a:t>越来越</a:t>
            </a:r>
            <a:r>
              <a:rPr lang="zh-CN" altLang="zh-CN" sz="1200" kern="1200" dirty="0" smtClean="0">
                <a:solidFill>
                  <a:schemeClr val="tx1"/>
                </a:solidFill>
                <a:effectLst/>
                <a:latin typeface="+mn-lt"/>
                <a:ea typeface="+mn-ea"/>
                <a:cs typeface="+mn-cs"/>
              </a:rPr>
              <a:t>多的人在投资理财时会考虑买卖股票</a:t>
            </a:r>
            <a:r>
              <a:rPr lang="zh-CN"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3</a:t>
            </a:fld>
            <a:endParaRPr lang="zh-CN" altLang="en-US"/>
          </a:p>
        </p:txBody>
      </p:sp>
    </p:spTree>
    <p:extLst>
      <p:ext uri="{BB962C8B-B14F-4D97-AF65-F5344CB8AC3E}">
        <p14:creationId xmlns:p14="http://schemas.microsoft.com/office/powerpoint/2010/main" val="2115897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的记忆单元在输入转换中给予加法和乘法不同的角色。两张图中央的</a:t>
            </a:r>
            <a:r>
              <a:rPr lang="zh-CN" altLang="en-US" sz="1200" b="1" i="0" kern="1200" dirty="0" smtClean="0">
                <a:solidFill>
                  <a:schemeClr val="tx1"/>
                </a:solidFill>
                <a:effectLst/>
                <a:latin typeface="+mn-lt"/>
                <a:ea typeface="+mn-ea"/>
                <a:cs typeface="+mn-cs"/>
              </a:rPr>
              <a:t>加号</a:t>
            </a:r>
            <a:r>
              <a:rPr lang="zh-CN" altLang="en-US" sz="1200" b="0" i="0" kern="1200" dirty="0" smtClean="0">
                <a:solidFill>
                  <a:schemeClr val="tx1"/>
                </a:solidFill>
                <a:effectLst/>
                <a:latin typeface="+mn-lt"/>
                <a:ea typeface="+mn-ea"/>
                <a:cs typeface="+mn-cs"/>
              </a:rPr>
              <a:t>其实就是</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的秘密。虽然看起来异常简单，这一基本的改变能帮助</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在必须进行深度反向传播时维持恒定的误差。</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证券市场的交易机制可以分为报价驱动市场和订单驱动市场两类，前者依赖做市商提供流动性，后者是通过限价单提供流动性，交易通过投资者的买进委托和卖出委托竞价所形成。中国的证券市场属于订单驱动市场，包括股票市场和期货市场。以五档行情举例。</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Adam</a:t>
            </a:r>
            <a:r>
              <a:rPr lang="zh-CN" altLang="en-US" sz="1200" b="0" i="0" kern="1200" dirty="0" smtClean="0">
                <a:solidFill>
                  <a:schemeClr val="tx1"/>
                </a:solidFill>
                <a:effectLst/>
                <a:latin typeface="+mn-lt"/>
                <a:ea typeface="+mn-ea"/>
                <a:cs typeface="+mn-cs"/>
              </a:rPr>
              <a:t>可以动态调整每个参数的学习率。</a:t>
            </a:r>
            <a:r>
              <a:rPr lang="en-US" altLang="zh-CN" sz="1200" b="0" i="0" kern="1200" dirty="0" smtClean="0">
                <a:solidFill>
                  <a:schemeClr val="tx1"/>
                </a:solidFill>
                <a:effectLst/>
                <a:latin typeface="+mn-lt"/>
                <a:ea typeface="+mn-ea"/>
                <a:cs typeface="+mn-cs"/>
              </a:rPr>
              <a:t>Adam</a:t>
            </a:r>
            <a:r>
              <a:rPr lang="zh-CN" altLang="en-US" sz="1200" b="0" i="0" kern="1200" dirty="0" smtClean="0">
                <a:solidFill>
                  <a:schemeClr val="tx1"/>
                </a:solidFill>
                <a:effectLst/>
                <a:latin typeface="+mn-lt"/>
                <a:ea typeface="+mn-ea"/>
                <a:cs typeface="+mn-cs"/>
              </a:rPr>
              <a:t>的优点主要在于经过偏置校正后，每一次迭代学习率都有个确定范围，使得参数比较平稳。</a:t>
            </a:r>
            <a:r>
              <a:rPr lang="en-US" altLang="zh-CN" sz="1200" b="0" i="0" kern="1200" dirty="0" smtClean="0">
                <a:solidFill>
                  <a:schemeClr val="tx1"/>
                </a:solidFill>
                <a:effectLst/>
                <a:latin typeface="+mn-lt"/>
                <a:ea typeface="+mn-ea"/>
                <a:cs typeface="+mn-cs"/>
              </a:rPr>
              <a:t>Adam</a:t>
            </a:r>
            <a:r>
              <a:rPr lang="zh-CN" altLang="en-US" sz="1200" b="0" i="0" kern="1200" dirty="0" smtClean="0">
                <a:solidFill>
                  <a:schemeClr val="tx1"/>
                </a:solidFill>
                <a:effectLst/>
                <a:latin typeface="+mn-lt"/>
                <a:ea typeface="+mn-ea"/>
                <a:cs typeface="+mn-cs"/>
              </a:rPr>
              <a:t>几乎是</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模型的标配。</a:t>
            </a:r>
            <a:r>
              <a:rPr lang="zh-CN" altLang="en-US" dirty="0" smtClean="0"/>
              <a:t>具体的细节是，</a:t>
            </a:r>
            <a:br>
              <a:rPr lang="zh-CN" altLang="en-US" dirty="0" smtClean="0"/>
            </a:br>
            <a:r>
              <a:rPr lang="zh-CN" altLang="en-US" dirty="0" smtClean="0"/>
              <a:t>１．在</a:t>
            </a:r>
            <a:r>
              <a:rPr lang="en-US" altLang="zh-CN" dirty="0" smtClean="0"/>
              <a:t>solver</a:t>
            </a:r>
            <a:r>
              <a:rPr lang="zh-CN" altLang="en-US" dirty="0" smtClean="0"/>
              <a:t>中先设置一个</a:t>
            </a:r>
            <a:r>
              <a:rPr lang="en-US" altLang="zh-CN" dirty="0" err="1" smtClean="0"/>
              <a:t>clip_gradient</a:t>
            </a:r>
            <a:r>
              <a:rPr lang="en-US" altLang="zh-CN" dirty="0" smtClean="0"/>
              <a:t/>
            </a:r>
            <a:br>
              <a:rPr lang="en-US" altLang="zh-CN" dirty="0" smtClean="0"/>
            </a:br>
            <a:r>
              <a:rPr lang="zh-CN" altLang="en-US" dirty="0" smtClean="0"/>
              <a:t>２．在前向传播与反向传播之后，我们会得到每个权重的梯度</a:t>
            </a:r>
            <a:r>
              <a:rPr lang="en-US" altLang="zh-CN" dirty="0" smtClean="0"/>
              <a:t>diff</a:t>
            </a:r>
            <a:r>
              <a:rPr lang="zh-CN" altLang="en-US" dirty="0" smtClean="0"/>
              <a:t>，这时不像通常那样直接使用这些梯度进行权重更新，而是先求所有权重梯度的平方和</a:t>
            </a:r>
            <a:r>
              <a:rPr lang="en-US" altLang="zh-CN" dirty="0" err="1" smtClean="0"/>
              <a:t>sumsq_diff</a:t>
            </a:r>
            <a:r>
              <a:rPr lang="zh-CN" altLang="en-US" dirty="0" smtClean="0"/>
              <a:t>，如果</a:t>
            </a:r>
            <a:r>
              <a:rPr lang="en-US" altLang="zh-CN" dirty="0" err="1" smtClean="0"/>
              <a:t>sumsq_diff</a:t>
            </a:r>
            <a:r>
              <a:rPr lang="en-US" altLang="zh-CN" dirty="0" smtClean="0"/>
              <a:t> &gt; </a:t>
            </a:r>
            <a:r>
              <a:rPr lang="en-US" altLang="zh-CN" dirty="0" err="1" smtClean="0"/>
              <a:t>clip_gradient</a:t>
            </a:r>
            <a:r>
              <a:rPr lang="zh-CN" altLang="en-US" dirty="0" smtClean="0"/>
              <a:t>，则求缩放因子</a:t>
            </a:r>
            <a:r>
              <a:rPr lang="en-US" altLang="zh-CN" dirty="0" err="1" smtClean="0"/>
              <a:t>scale_factor</a:t>
            </a:r>
            <a:r>
              <a:rPr lang="en-US" altLang="zh-CN" dirty="0" smtClean="0"/>
              <a:t> = </a:t>
            </a:r>
            <a:r>
              <a:rPr lang="en-US" altLang="zh-CN" dirty="0" err="1" smtClean="0"/>
              <a:t>clip_gradient</a:t>
            </a:r>
            <a:r>
              <a:rPr lang="en-US" altLang="zh-CN" dirty="0" smtClean="0"/>
              <a:t> / </a:t>
            </a:r>
            <a:r>
              <a:rPr lang="en-US" altLang="zh-CN" dirty="0" err="1" smtClean="0"/>
              <a:t>sumsq_diff</a:t>
            </a:r>
            <a:r>
              <a:rPr lang="zh-CN" altLang="en-US" dirty="0" smtClean="0"/>
              <a:t>。这个</a:t>
            </a:r>
            <a:r>
              <a:rPr lang="en-US" altLang="zh-CN" dirty="0" err="1" smtClean="0"/>
              <a:t>scale_factor</a:t>
            </a:r>
            <a:r>
              <a:rPr lang="zh-CN" altLang="en-US" dirty="0" smtClean="0"/>
              <a:t>在</a:t>
            </a:r>
            <a:r>
              <a:rPr lang="en-US" altLang="zh-CN" dirty="0" smtClean="0"/>
              <a:t>(0,1)</a:t>
            </a:r>
            <a:r>
              <a:rPr lang="zh-CN" altLang="en-US" dirty="0" smtClean="0"/>
              <a:t>之间。如果权重梯度的平方和</a:t>
            </a:r>
            <a:r>
              <a:rPr lang="en-US" altLang="zh-CN" dirty="0" err="1" smtClean="0"/>
              <a:t>sumsq_diff</a:t>
            </a:r>
            <a:r>
              <a:rPr lang="zh-CN" altLang="en-US" dirty="0" smtClean="0"/>
              <a:t>越大，那缩放因子将越小。</a:t>
            </a:r>
            <a:br>
              <a:rPr lang="zh-CN" altLang="en-US" dirty="0" smtClean="0"/>
            </a:br>
            <a:r>
              <a:rPr lang="zh-CN" altLang="en-US" dirty="0" smtClean="0"/>
              <a:t>３．最后将所有的权重梯度乘以这个缩放因子，这时得到的梯度才是最后的梯度信息。</a:t>
            </a:r>
          </a:p>
          <a:p>
            <a:r>
              <a:rPr lang="zh-CN" altLang="en-US" dirty="0" smtClean="0"/>
              <a:t>这样就保证了在一次迭代更新中，所有权重的梯度的平方和在一个设定范围以内，这个范围就是</a:t>
            </a:r>
            <a:r>
              <a:rPr lang="en-US" altLang="zh-CN" dirty="0" err="1" smtClean="0"/>
              <a:t>clip_gradient</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21</a:t>
            </a:fld>
            <a:endParaRPr lang="zh-CN" altLang="en-US"/>
          </a:p>
        </p:txBody>
      </p:sp>
    </p:spTree>
    <p:extLst>
      <p:ext uri="{BB962C8B-B14F-4D97-AF65-F5344CB8AC3E}">
        <p14:creationId xmlns:p14="http://schemas.microsoft.com/office/powerpoint/2010/main" val="3836698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系统首先读取股票高频交易数据，通过</a:t>
            </a:r>
            <a:r>
              <a:rPr lang="en-US" altLang="zh-CN" sz="1200" kern="1200" dirty="0" smtClean="0">
                <a:solidFill>
                  <a:schemeClr val="tx1"/>
                </a:solidFill>
                <a:effectLst/>
                <a:latin typeface="+mn-lt"/>
                <a:ea typeface="+mn-ea"/>
                <a:cs typeface="+mn-cs"/>
              </a:rPr>
              <a:t>Hive</a:t>
            </a:r>
            <a:r>
              <a:rPr lang="zh-CN" altLang="zh-CN" sz="1200" kern="1200" dirty="0" smtClean="0">
                <a:solidFill>
                  <a:schemeClr val="tx1"/>
                </a:solidFill>
                <a:effectLst/>
                <a:latin typeface="+mn-lt"/>
                <a:ea typeface="+mn-ea"/>
                <a:cs typeface="+mn-cs"/>
              </a:rPr>
              <a:t>进行统计分析之后，存入新的</a:t>
            </a:r>
            <a:r>
              <a:rPr lang="en-US" altLang="zh-CN" sz="1200" kern="1200" dirty="0" smtClean="0">
                <a:solidFill>
                  <a:schemeClr val="tx1"/>
                </a:solidFill>
                <a:effectLst/>
                <a:latin typeface="+mn-lt"/>
                <a:ea typeface="+mn-ea"/>
                <a:cs typeface="+mn-cs"/>
              </a:rPr>
              <a:t>Hive</a:t>
            </a:r>
            <a:r>
              <a:rPr lang="zh-CN" altLang="zh-CN" sz="1200" kern="1200" dirty="0" smtClean="0">
                <a:solidFill>
                  <a:schemeClr val="tx1"/>
                </a:solidFill>
                <a:effectLst/>
                <a:latin typeface="+mn-lt"/>
                <a:ea typeface="+mn-ea"/>
                <a:cs typeface="+mn-cs"/>
              </a:rPr>
              <a:t>表，然后加载模型参数，根据历史数据对走势进行预测和决策，与此同时，股票的价格特征将导出到</a:t>
            </a:r>
            <a:r>
              <a:rPr lang="en-US" altLang="zh-CN" sz="1200" kern="1200" dirty="0"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中，供股票聚类模型对其进行板块划分。随着时间的推移，新数据变成冷数据，系统周期性地基于历史数据重新训练并更新模型，当历史模式发生变化时，它会持续的更新和提升预测模型。</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Flask</a:t>
            </a:r>
            <a:r>
              <a:rPr lang="zh-CN" altLang="zh-CN" sz="1200" kern="1200" dirty="0" smtClean="0">
                <a:solidFill>
                  <a:schemeClr val="tx1"/>
                </a:solidFill>
                <a:effectLst/>
                <a:latin typeface="+mn-lt"/>
                <a:ea typeface="+mn-ea"/>
                <a:cs typeface="+mn-cs"/>
              </a:rPr>
              <a:t>的程序一般都保存在名为</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的包中， </a:t>
            </a:r>
            <a:r>
              <a:rPr lang="en-US" altLang="zh-CN" sz="1200" kern="1200" dirty="0" smtClean="0">
                <a:solidFill>
                  <a:schemeClr val="tx1"/>
                </a:solidFill>
                <a:effectLst/>
                <a:latin typeface="+mn-lt"/>
                <a:ea typeface="+mn-ea"/>
                <a:cs typeface="+mn-cs"/>
              </a:rPr>
              <a:t>view</a:t>
            </a:r>
            <a:r>
              <a:rPr lang="zh-CN" altLang="zh-CN" sz="1200" kern="1200" dirty="0" smtClean="0">
                <a:solidFill>
                  <a:schemeClr val="tx1"/>
                </a:solidFill>
                <a:effectLst/>
                <a:latin typeface="+mn-lt"/>
                <a:ea typeface="+mn-ea"/>
                <a:cs typeface="+mn-cs"/>
              </a:rPr>
              <a:t>视图层主要进行逻辑操作和运算，连接前端页面模板和后端数据库。</a:t>
            </a:r>
            <a:r>
              <a:rPr lang="en-US" altLang="zh-CN" sz="1200" kern="1200" dirty="0" smtClean="0">
                <a:solidFill>
                  <a:schemeClr val="tx1"/>
                </a:solidFill>
                <a:effectLst/>
                <a:latin typeface="+mn-lt"/>
                <a:ea typeface="+mn-ea"/>
                <a:cs typeface="+mn-cs"/>
              </a:rPr>
              <a:t>control</a:t>
            </a:r>
            <a:r>
              <a:rPr lang="zh-CN" altLang="zh-CN" sz="1200" kern="1200" dirty="0" smtClean="0">
                <a:solidFill>
                  <a:schemeClr val="tx1"/>
                </a:solidFill>
                <a:effectLst/>
                <a:latin typeface="+mn-lt"/>
                <a:ea typeface="+mn-ea"/>
                <a:cs typeface="+mn-cs"/>
              </a:rPr>
              <a:t>控制层接收</a:t>
            </a:r>
            <a:r>
              <a:rPr lang="en-US" altLang="zh-CN" sz="1200" kern="1200" dirty="0" smtClean="0">
                <a:solidFill>
                  <a:schemeClr val="tx1"/>
                </a:solidFill>
                <a:effectLst/>
                <a:latin typeface="+mn-lt"/>
                <a:ea typeface="+mn-ea"/>
                <a:cs typeface="+mn-cs"/>
              </a:rPr>
              <a:t>view</a:t>
            </a:r>
            <a:r>
              <a:rPr lang="zh-CN" altLang="zh-CN" sz="1200" kern="1200" dirty="0" smtClean="0">
                <a:solidFill>
                  <a:schemeClr val="tx1"/>
                </a:solidFill>
                <a:effectLst/>
                <a:latin typeface="+mn-lt"/>
                <a:ea typeface="+mn-ea"/>
                <a:cs typeface="+mn-cs"/>
              </a:rPr>
              <a:t>层的请求数据，</a:t>
            </a:r>
            <a:r>
              <a:rPr lang="en-US" altLang="zh-CN" sz="1200" kern="1200" dirty="0" smtClean="0">
                <a:solidFill>
                  <a:schemeClr val="tx1"/>
                </a:solidFill>
                <a:effectLst/>
                <a:latin typeface="+mn-lt"/>
                <a:ea typeface="+mn-ea"/>
                <a:cs typeface="+mn-cs"/>
              </a:rPr>
              <a:t>model</a:t>
            </a:r>
            <a:r>
              <a:rPr lang="zh-CN" altLang="zh-CN" sz="1200" kern="1200" dirty="0" smtClean="0">
                <a:solidFill>
                  <a:schemeClr val="tx1"/>
                </a:solidFill>
                <a:effectLst/>
                <a:latin typeface="+mn-lt"/>
                <a:ea typeface="+mn-ea"/>
                <a:cs typeface="+mn-cs"/>
              </a:rPr>
              <a:t>模型层用于连接底层数据库，封装了数据库表结构和实现。</a:t>
            </a:r>
            <a:r>
              <a:rPr lang="en-US" altLang="zh-CN" sz="1200" kern="1200" dirty="0" smtClean="0">
                <a:solidFill>
                  <a:schemeClr val="tx1"/>
                </a:solidFill>
                <a:effectLst/>
                <a:latin typeface="+mn-lt"/>
                <a:ea typeface="+mn-ea"/>
                <a:cs typeface="+mn-cs"/>
              </a:rPr>
              <a:t>static</a:t>
            </a:r>
            <a:r>
              <a:rPr lang="zh-CN" altLang="zh-CN" sz="1200" kern="1200" dirty="0" smtClean="0">
                <a:solidFill>
                  <a:schemeClr val="tx1"/>
                </a:solidFill>
                <a:effectLst/>
                <a:latin typeface="+mn-lt"/>
                <a:ea typeface="+mn-ea"/>
                <a:cs typeface="+mn-cs"/>
              </a:rPr>
              <a:t>层主要用于存放</a:t>
            </a:r>
            <a:r>
              <a:rPr lang="en-US" altLang="zh-CN" sz="1200" kern="1200" dirty="0" err="1" smtClean="0">
                <a:solidFill>
                  <a:schemeClr val="tx1"/>
                </a:solidFill>
                <a:effectLst/>
                <a:latin typeface="+mn-lt"/>
                <a:ea typeface="+mn-ea"/>
                <a:cs typeface="+mn-cs"/>
              </a:rPr>
              <a:t>css</a:t>
            </a:r>
            <a:r>
              <a:rPr lang="zh-CN" altLang="zh-CN" sz="1200" kern="1200" dirty="0" smtClean="0">
                <a:solidFill>
                  <a:schemeClr val="tx1"/>
                </a:solidFill>
                <a:effectLst/>
                <a:latin typeface="+mn-lt"/>
                <a:ea typeface="+mn-ea"/>
                <a:cs typeface="+mn-cs"/>
              </a:rPr>
              <a:t>和</a:t>
            </a:r>
            <a:r>
              <a:rPr lang="en-US" altLang="zh-CN" sz="1200" kern="1200" dirty="0" err="1" smtClean="0">
                <a:solidFill>
                  <a:schemeClr val="tx1"/>
                </a:solidFill>
                <a:effectLst/>
                <a:latin typeface="+mn-lt"/>
                <a:ea typeface="+mn-ea"/>
                <a:cs typeface="+mn-cs"/>
              </a:rPr>
              <a:t>js</a:t>
            </a:r>
            <a:r>
              <a:rPr lang="zh-CN" altLang="zh-CN" sz="1200" kern="1200" dirty="0" smtClean="0">
                <a:solidFill>
                  <a:schemeClr val="tx1"/>
                </a:solidFill>
                <a:effectLst/>
                <a:latin typeface="+mn-lt"/>
                <a:ea typeface="+mn-ea"/>
                <a:cs typeface="+mn-cs"/>
              </a:rPr>
              <a:t>文件，</a:t>
            </a:r>
            <a:r>
              <a:rPr lang="en-US" altLang="zh-CN" sz="1200" kern="1200" dirty="0" smtClean="0">
                <a:solidFill>
                  <a:schemeClr val="tx1"/>
                </a:solidFill>
                <a:effectLst/>
                <a:latin typeface="+mn-lt"/>
                <a:ea typeface="+mn-ea"/>
                <a:cs typeface="+mn-cs"/>
              </a:rPr>
              <a:t>templates</a:t>
            </a:r>
            <a:r>
              <a:rPr lang="zh-CN" altLang="zh-CN" sz="1200" kern="1200" dirty="0" smtClean="0">
                <a:solidFill>
                  <a:schemeClr val="tx1"/>
                </a:solidFill>
                <a:effectLst/>
                <a:latin typeface="+mn-lt"/>
                <a:ea typeface="+mn-ea"/>
                <a:cs typeface="+mn-cs"/>
              </a:rPr>
              <a:t>模板层存放</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模板文件，后端数据填充</a:t>
            </a:r>
            <a:r>
              <a:rPr lang="en-US" altLang="zh-CN" sz="1200" kern="1200" dirty="0" smtClean="0">
                <a:solidFill>
                  <a:schemeClr val="tx1"/>
                </a:solidFill>
                <a:effectLst/>
                <a:latin typeface="+mn-lt"/>
                <a:ea typeface="+mn-ea"/>
                <a:cs typeface="+mn-cs"/>
              </a:rPr>
              <a:t>HTML</a:t>
            </a:r>
            <a:r>
              <a:rPr lang="zh-CN" altLang="zh-CN" sz="1200" kern="1200" dirty="0" smtClean="0">
                <a:solidFill>
                  <a:schemeClr val="tx1"/>
                </a:solidFill>
                <a:effectLst/>
                <a:latin typeface="+mn-lt"/>
                <a:ea typeface="+mn-ea"/>
                <a:cs typeface="+mn-cs"/>
              </a:rPr>
              <a:t>模板，渲染之后返回给前端请求。整个</a:t>
            </a:r>
            <a:r>
              <a:rPr lang="en-US" altLang="zh-CN" sz="1200" kern="1200" dirty="0" smtClean="0">
                <a:solidFill>
                  <a:schemeClr val="tx1"/>
                </a:solidFill>
                <a:effectLst/>
                <a:latin typeface="+mn-lt"/>
                <a:ea typeface="+mn-ea"/>
                <a:cs typeface="+mn-cs"/>
              </a:rPr>
              <a:t>Web</a:t>
            </a:r>
            <a:r>
              <a:rPr lang="zh-CN" altLang="zh-CN" sz="1200" kern="1200" dirty="0" smtClean="0">
                <a:solidFill>
                  <a:schemeClr val="tx1"/>
                </a:solidFill>
                <a:effectLst/>
                <a:latin typeface="+mn-lt"/>
                <a:ea typeface="+mn-ea"/>
                <a:cs typeface="+mn-cs"/>
              </a:rPr>
              <a:t>应用还包含一些其它文件，比如配置文件</a:t>
            </a:r>
            <a:r>
              <a:rPr lang="en-US" altLang="zh-CN" sz="1200" kern="1200" dirty="0" smtClean="0">
                <a:solidFill>
                  <a:schemeClr val="tx1"/>
                </a:solidFill>
                <a:effectLst/>
                <a:latin typeface="+mn-lt"/>
                <a:ea typeface="+mn-ea"/>
                <a:cs typeface="+mn-cs"/>
              </a:rPr>
              <a:t>config.py</a:t>
            </a:r>
            <a:r>
              <a:rPr lang="zh-CN" altLang="zh-CN" sz="1200" kern="1200" dirty="0" smtClean="0">
                <a:solidFill>
                  <a:schemeClr val="tx1"/>
                </a:solidFill>
                <a:effectLst/>
                <a:latin typeface="+mn-lt"/>
                <a:ea typeface="+mn-ea"/>
                <a:cs typeface="+mn-cs"/>
              </a:rPr>
              <a:t>，用来设置数据库端口号、数据库名和密码等等，还有用来启动程序及其它任务的文件。</a:t>
            </a:r>
          </a:p>
          <a:p>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26</a:t>
            </a:fld>
            <a:endParaRPr lang="zh-CN" altLang="en-US"/>
          </a:p>
        </p:txBody>
      </p:sp>
    </p:spTree>
    <p:extLst>
      <p:ext uri="{BB962C8B-B14F-4D97-AF65-F5344CB8AC3E}">
        <p14:creationId xmlns:p14="http://schemas.microsoft.com/office/powerpoint/2010/main" val="2031492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然而有很大一部分投资者既没有得到想要的利益，又在股票市场损失惨重。由于</a:t>
            </a:r>
            <a:r>
              <a:rPr lang="zh-CN" altLang="en-US" sz="1200" kern="1200" dirty="0" smtClean="0">
                <a:solidFill>
                  <a:schemeClr val="tx1"/>
                </a:solidFill>
                <a:effectLst/>
                <a:latin typeface="+mn-lt"/>
                <a:ea typeface="+mn-ea"/>
                <a:cs typeface="+mn-cs"/>
              </a:rPr>
              <a:t>他们</a:t>
            </a:r>
            <a:r>
              <a:rPr lang="zh-CN" altLang="zh-CN" sz="1200" kern="1200" dirty="0" smtClean="0">
                <a:solidFill>
                  <a:schemeClr val="tx1"/>
                </a:solidFill>
                <a:effectLst/>
                <a:latin typeface="+mn-lt"/>
                <a:ea typeface="+mn-ea"/>
                <a:cs typeface="+mn-cs"/>
              </a:rPr>
              <a:t>未掌握股票市场的基本理论而盲目投资，也没有对股票涨跌幅进行深入分析</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因此</a:t>
            </a:r>
            <a:r>
              <a:rPr lang="zh-CN" altLang="zh-CN" sz="1200" kern="1200" dirty="0" smtClean="0">
                <a:solidFill>
                  <a:schemeClr val="tx1"/>
                </a:solidFill>
                <a:effectLst/>
                <a:latin typeface="+mn-lt"/>
                <a:ea typeface="+mn-ea"/>
                <a:cs typeface="+mn-cs"/>
              </a:rPr>
              <a:t>会</a:t>
            </a:r>
            <a:r>
              <a:rPr lang="zh-CN" altLang="zh-CN" sz="1200" kern="1200" dirty="0" smtClean="0">
                <a:solidFill>
                  <a:schemeClr val="tx1"/>
                </a:solidFill>
                <a:effectLst/>
                <a:latin typeface="+mn-lt"/>
                <a:ea typeface="+mn-ea"/>
                <a:cs typeface="+mn-cs"/>
              </a:rPr>
              <a:t>错失良好的获益</a:t>
            </a:r>
            <a:r>
              <a:rPr lang="zh-CN" altLang="zh-CN" sz="1200" kern="1200" dirty="0" smtClean="0">
                <a:solidFill>
                  <a:schemeClr val="tx1"/>
                </a:solidFill>
                <a:effectLst/>
                <a:latin typeface="+mn-lt"/>
                <a:ea typeface="+mn-ea"/>
                <a:cs typeface="+mn-cs"/>
              </a:rPr>
              <a:t>时机</a:t>
            </a:r>
            <a:r>
              <a:rPr lang="zh-CN" altLang="en-US" sz="1200" kern="1200" dirty="0" smtClean="0">
                <a:solidFill>
                  <a:schemeClr val="tx1"/>
                </a:solidFill>
                <a:effectLst/>
                <a:latin typeface="+mn-lt"/>
                <a:ea typeface="+mn-ea"/>
                <a:cs typeface="+mn-cs"/>
              </a:rPr>
              <a:t>。投资者</a:t>
            </a:r>
            <a:r>
              <a:rPr lang="zh-CN" altLang="en-US" sz="1200" kern="1200" dirty="0" smtClean="0">
                <a:solidFill>
                  <a:schemeClr val="tx1"/>
                </a:solidFill>
                <a:effectLst/>
                <a:latin typeface="+mn-lt"/>
                <a:ea typeface="+mn-ea"/>
                <a:cs typeface="+mn-cs"/>
              </a:rPr>
              <a:t>最关注的两个问题就是择时和选股。</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4</a:t>
            </a:fld>
            <a:endParaRPr lang="zh-CN" altLang="en-US"/>
          </a:p>
        </p:txBody>
      </p:sp>
    </p:spTree>
    <p:extLst>
      <p:ext uri="{BB962C8B-B14F-4D97-AF65-F5344CB8AC3E}">
        <p14:creationId xmlns:p14="http://schemas.microsoft.com/office/powerpoint/2010/main" val="2115897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当前市场有很多股票分析软件，这些</a:t>
            </a:r>
            <a:r>
              <a:rPr lang="zh-CN" altLang="zh-CN" sz="1200" kern="1200" dirty="0" smtClean="0">
                <a:solidFill>
                  <a:schemeClr val="tx1"/>
                </a:solidFill>
                <a:effectLst/>
                <a:latin typeface="+mn-lt"/>
                <a:ea typeface="+mn-ea"/>
                <a:cs typeface="+mn-cs"/>
              </a:rPr>
              <a:t>开发</a:t>
            </a:r>
            <a:r>
              <a:rPr lang="zh-CN" altLang="zh-CN" sz="1200" kern="1200" dirty="0" smtClean="0">
                <a:solidFill>
                  <a:schemeClr val="tx1"/>
                </a:solidFill>
                <a:effectLst/>
                <a:latin typeface="+mn-lt"/>
                <a:ea typeface="+mn-ea"/>
                <a:cs typeface="+mn-cs"/>
              </a:rPr>
              <a:t>者将各种分析技术应用到股票软件中</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但是它们都存在着各种各样的局限性。在股票推荐方面</a:t>
            </a:r>
            <a:r>
              <a:rPr lang="zh-CN" altLang="en-US" sz="1200" dirty="0" smtClean="0"/>
              <a:t>是</a:t>
            </a:r>
            <a:r>
              <a:rPr lang="zh-CN" altLang="en-US" sz="1200" dirty="0" smtClean="0"/>
              <a:t>通过股评的方式或者说专家推荐的方式来实现的，具有模糊性和片面性。</a:t>
            </a:r>
            <a:r>
              <a:rPr lang="zh-CN" altLang="zh-CN" sz="1200" kern="1200" dirty="0" smtClean="0">
                <a:solidFill>
                  <a:schemeClr val="tx1"/>
                </a:solidFill>
                <a:effectLst/>
                <a:latin typeface="+mn-lt"/>
                <a:ea typeface="+mn-ea"/>
                <a:cs typeface="+mn-cs"/>
              </a:rPr>
              <a:t>股票预测</a:t>
            </a:r>
            <a:r>
              <a:rPr lang="zh-CN" altLang="zh-CN" sz="1200" kern="1200" dirty="0" smtClean="0">
                <a:solidFill>
                  <a:schemeClr val="tx1"/>
                </a:solidFill>
                <a:effectLst/>
                <a:latin typeface="+mn-lt"/>
                <a:ea typeface="+mn-ea"/>
                <a:cs typeface="+mn-cs"/>
              </a:rPr>
              <a:t>方法</a:t>
            </a:r>
            <a:r>
              <a:rPr lang="zh-CN" altLang="en-US" sz="1200" kern="1200" dirty="0" smtClean="0">
                <a:solidFill>
                  <a:schemeClr val="tx1"/>
                </a:solidFill>
                <a:effectLst/>
                <a:latin typeface="+mn-lt"/>
                <a:ea typeface="+mn-ea"/>
                <a:cs typeface="+mn-cs"/>
              </a:rPr>
              <a:t>基于经济学理论，</a:t>
            </a:r>
            <a:r>
              <a:rPr lang="zh-CN" altLang="zh-CN" sz="1200" kern="1200" dirty="0" smtClean="0">
                <a:solidFill>
                  <a:schemeClr val="tx1"/>
                </a:solidFill>
                <a:effectLst/>
                <a:latin typeface="+mn-lt"/>
                <a:ea typeface="+mn-ea"/>
                <a:cs typeface="+mn-cs"/>
              </a:rPr>
              <a:t>其</a:t>
            </a:r>
            <a:r>
              <a:rPr lang="zh-CN" altLang="zh-CN" sz="1200" kern="1200" dirty="0" smtClean="0">
                <a:solidFill>
                  <a:schemeClr val="tx1"/>
                </a:solidFill>
                <a:effectLst/>
                <a:latin typeface="+mn-lt"/>
                <a:ea typeface="+mn-ea"/>
                <a:cs typeface="+mn-cs"/>
              </a:rPr>
              <a:t>发出的各种买卖信号一般都是必要条件而不是充分条件，所以投资者在实际操作中不能盲目照搬理论</a:t>
            </a:r>
            <a:r>
              <a:rPr lang="zh-CN" altLang="en-US" sz="1200" kern="1200" dirty="0" smtClean="0">
                <a:solidFill>
                  <a:schemeClr val="tx1"/>
                </a:solidFill>
                <a:effectLst/>
                <a:latin typeface="+mn-lt"/>
                <a:ea typeface="+mn-ea"/>
                <a:cs typeface="+mn-cs"/>
              </a:rPr>
              <a:t>。现在的证券交易所都是以秒为单位的高频交易，每天产生大量的数据。</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5</a:t>
            </a:fld>
            <a:endParaRPr lang="zh-CN" altLang="en-US"/>
          </a:p>
        </p:txBody>
      </p:sp>
    </p:spTree>
    <p:extLst>
      <p:ext uri="{BB962C8B-B14F-4D97-AF65-F5344CB8AC3E}">
        <p14:creationId xmlns:p14="http://schemas.microsoft.com/office/powerpoint/2010/main" val="335568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已有学者证明，股票市场是一个复杂系统，并且其中某只股票会跟其他一些股票存在着或大或小的相关性，下面是三个不同公司的股票在一段时间内的走势情况，可以看出这三只股票在某段时间内同涨同跌。如果把每只股票看作一个节点，股票与股票之间的联系用一条边来代替，那么整个股票市场就可以看作是一个网络。</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8</a:t>
            </a:fld>
            <a:endParaRPr lang="zh-CN" altLang="en-US"/>
          </a:p>
        </p:txBody>
      </p:sp>
    </p:spTree>
    <p:extLst>
      <p:ext uri="{BB962C8B-B14F-4D97-AF65-F5344CB8AC3E}">
        <p14:creationId xmlns:p14="http://schemas.microsoft.com/office/powerpoint/2010/main" val="22600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现实生活中，许多复杂系统都可以建模成一种复杂网络进行分析，比如常见的电力网络、航空网络、交通网络、计算机网络以及社交网络等等。复杂网路一般有以下三个特性。小世界特性又被称之为是六度空间理论或者是六度分割理论。小世界特性指出，社交网络中的任何一个成员和任何一个陌生人之间所间隔的人不会超过六个。第二个是社区结构特性，复杂网络中的节点往往呈现出集群特性，这也是利用复杂网络相关算法对股票市场进行板块划分的前提。无标度特性指的是网络中少数的节点往往拥有大量的连接，而大部分节点却很少，节点的度数分布符合幂率分布，而少数的节点往往对网络起着主导作用。可以根据度值的大小为股票的重要性做排名。</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9</a:t>
            </a:fld>
            <a:endParaRPr lang="zh-CN" altLang="en-US"/>
          </a:p>
        </p:txBody>
      </p:sp>
    </p:spTree>
    <p:extLst>
      <p:ext uri="{BB962C8B-B14F-4D97-AF65-F5344CB8AC3E}">
        <p14:creationId xmlns:p14="http://schemas.microsoft.com/office/powerpoint/2010/main" val="178786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网络中任意两个节点通过此边的最短路径的数目叫做边介数。</a:t>
            </a:r>
            <a:r>
              <a:rPr lang="zh-CN" altLang="en-US" dirty="0" smtClean="0"/>
              <a:t>社区发现就是网络中的结点聚类。</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10</a:t>
            </a:fld>
            <a:endParaRPr lang="zh-CN" altLang="en-US"/>
          </a:p>
        </p:txBody>
      </p:sp>
    </p:spTree>
    <p:extLst>
      <p:ext uri="{BB962C8B-B14F-4D97-AF65-F5344CB8AC3E}">
        <p14:creationId xmlns:p14="http://schemas.microsoft.com/office/powerpoint/2010/main" val="9074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effectLst/>
                <a:latin typeface="+mn-lt"/>
                <a:ea typeface="+mn-ea"/>
                <a:cs typeface="+mn-cs"/>
              </a:rPr>
              <a:t>模块度的大小定义为社区内部的总边数和网络中总边数的比例减去一个期望值，该期望值是将网络设定为随机网络时同样的社区分配所形成的社区内部的总边数和网络中总边数的比例的大小。如果</a:t>
            </a:r>
            <a:r>
              <a:rPr lang="en-US" altLang="zh-CN" sz="1200" b="0" i="0" kern="1200" dirty="0" smtClean="0">
                <a:solidFill>
                  <a:schemeClr val="tx1"/>
                </a:solidFill>
                <a:effectLst/>
                <a:latin typeface="+mn-lt"/>
                <a:ea typeface="+mn-ea"/>
                <a:cs typeface="+mn-cs"/>
              </a:rPr>
              <a:t>v</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在同一社区，</a:t>
            </a:r>
            <a:r>
              <a:rPr lang="en-US" altLang="zh-CN" sz="1200" b="0" i="0" kern="1200" dirty="0" smtClean="0">
                <a:solidFill>
                  <a:schemeClr val="tx1"/>
                </a:solidFill>
                <a:effectLst/>
                <a:latin typeface="+mn-lt"/>
                <a:ea typeface="+mn-ea"/>
                <a:cs typeface="+mn-cs"/>
              </a:rPr>
              <a:t>δ(</a:t>
            </a:r>
            <a:r>
              <a:rPr lang="en-US" altLang="zh-CN" sz="1200" b="0" i="0" kern="1200" dirty="0" err="1" smtClean="0">
                <a:solidFill>
                  <a:schemeClr val="tx1"/>
                </a:solidFill>
                <a:effectLst/>
                <a:latin typeface="+mn-lt"/>
                <a:ea typeface="+mn-ea"/>
                <a:cs typeface="+mn-cs"/>
              </a:rPr>
              <a:t>cv,cw</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e</a:t>
            </a:r>
            <a:r>
              <a:rPr lang="en-US" altLang="zh-CN" sz="1200" b="0" i="1" kern="1200" baseline="-25000" dirty="0" err="1" smtClean="0">
                <a:solidFill>
                  <a:schemeClr val="tx1"/>
                </a:solidFill>
                <a:effectLst/>
                <a:latin typeface="+mn-lt"/>
                <a:ea typeface="+mn-ea"/>
                <a:cs typeface="+mn-cs"/>
              </a:rPr>
              <a:t>ij</a:t>
            </a:r>
            <a:r>
              <a:rPr lang="zh-CN" altLang="en-US" sz="1200" b="0" i="0" kern="1200" dirty="0" smtClean="0">
                <a:solidFill>
                  <a:schemeClr val="tx1"/>
                </a:solidFill>
                <a:effectLst/>
                <a:latin typeface="+mn-lt"/>
                <a:ea typeface="+mn-ea"/>
                <a:cs typeface="+mn-cs"/>
              </a:rPr>
              <a:t>表示社区</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和社区</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内部边数目的和与总边数的比例，</a:t>
            </a:r>
            <a:r>
              <a:rPr lang="en-US" altLang="zh-CN" sz="1200" b="0" i="0" kern="1200" dirty="0" err="1" smtClean="0">
                <a:solidFill>
                  <a:schemeClr val="tx1"/>
                </a:solidFill>
                <a:effectLst/>
                <a:latin typeface="+mn-lt"/>
                <a:ea typeface="+mn-ea"/>
                <a:cs typeface="+mn-cs"/>
              </a:rPr>
              <a:t>a</a:t>
            </a:r>
            <a:r>
              <a:rPr lang="en-US" altLang="zh-CN" sz="1200" b="0" i="1" kern="1200" baseline="-250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表示社区</a:t>
            </a:r>
            <a:r>
              <a:rPr lang="en-US" altLang="zh-CN" sz="1200" b="0" i="0" kern="1200" dirty="0"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内部的点所关联的所有的边的数目与总边数的比例。</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如果产生新的社区，就计算模块度函数并保留最大值，在实际的代码编写中，可以在找到最大值的同时记录相应的社团结构</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神经网络在反向传播计算残差时，如果遇到的数值较小，多次的乘法运算会使梯度值下降的很快，甚至等于零。因此当距离较远时，发生这种可能性的概率就越大，此时的网络状态对学习过程并没有任何帮助，导致</a:t>
            </a:r>
            <a:r>
              <a:rPr lang="en-US" altLang="zh-CN" sz="1200" kern="1200" dirty="0" smtClean="0">
                <a:solidFill>
                  <a:schemeClr val="tx1"/>
                </a:solidFill>
                <a:effectLst/>
                <a:latin typeface="+mn-lt"/>
                <a:ea typeface="+mn-ea"/>
                <a:cs typeface="+mn-cs"/>
              </a:rPr>
              <a:t>RNN</a:t>
            </a:r>
            <a:r>
              <a:rPr lang="zh-CN" altLang="zh-CN" sz="1200" kern="1200" dirty="0" smtClean="0">
                <a:solidFill>
                  <a:schemeClr val="tx1"/>
                </a:solidFill>
                <a:effectLst/>
                <a:latin typeface="+mn-lt"/>
                <a:ea typeface="+mn-ea"/>
                <a:cs typeface="+mn-cs"/>
              </a:rPr>
              <a:t>没有办法学习到长距离依赖。</a:t>
            </a:r>
            <a:endParaRPr lang="zh-CN" altLang="en-US" dirty="0"/>
          </a:p>
        </p:txBody>
      </p:sp>
      <p:sp>
        <p:nvSpPr>
          <p:cNvPr id="4" name="灯片编号占位符 3"/>
          <p:cNvSpPr>
            <a:spLocks noGrp="1"/>
          </p:cNvSpPr>
          <p:nvPr>
            <p:ph type="sldNum" sz="quarter" idx="10"/>
          </p:nvPr>
        </p:nvSpPr>
        <p:spPr/>
        <p:txBody>
          <a:bodyPr/>
          <a:lstStyle/>
          <a:p>
            <a:fld id="{02E9E576-2B96-48F3-82D4-442419804C7E}" type="slidenum">
              <a:rPr lang="zh-CN" altLang="en-US" smtClean="0"/>
              <a:pPr/>
              <a:t>16</a:t>
            </a:fld>
            <a:endParaRPr lang="zh-CN" altLang="en-US"/>
          </a:p>
        </p:txBody>
      </p:sp>
    </p:spTree>
    <p:extLst>
      <p:ext uri="{BB962C8B-B14F-4D97-AF65-F5344CB8AC3E}">
        <p14:creationId xmlns:p14="http://schemas.microsoft.com/office/powerpoint/2010/main" val="58903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357298"/>
            <a:ext cx="8229600" cy="476886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643306" y="6215082"/>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3643306" y="6215082"/>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矩形 1"/>
          <p:cNvSpPr/>
          <p:nvPr userDrawn="1"/>
        </p:nvSpPr>
        <p:spPr>
          <a:xfrm>
            <a:off x="31750" y="0"/>
            <a:ext cx="9144000" cy="9810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矩形 2"/>
          <p:cNvSpPr/>
          <p:nvPr userDrawn="1"/>
        </p:nvSpPr>
        <p:spPr>
          <a:xfrm>
            <a:off x="346075" y="576263"/>
            <a:ext cx="676275" cy="306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 name="直接连接符 4"/>
          <p:cNvCxnSpPr/>
          <p:nvPr userDrawn="1"/>
        </p:nvCxnSpPr>
        <p:spPr>
          <a:xfrm>
            <a:off x="0" y="6272213"/>
            <a:ext cx="9144000" cy="0"/>
          </a:xfrm>
          <a:prstGeom prst="line">
            <a:avLst/>
          </a:prstGeom>
          <a:ln w="254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 name="等腰三角形 5"/>
          <p:cNvSpPr/>
          <p:nvPr userDrawn="1"/>
        </p:nvSpPr>
        <p:spPr>
          <a:xfrm>
            <a:off x="361950" y="53975"/>
            <a:ext cx="644525" cy="55562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357298"/>
            <a:ext cx="8229600" cy="4768865"/>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B6CAE3-5E09-43ED-9289-60516E29E3A9}"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5" name="页脚占位符 4"/>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3286116" y="6215082"/>
            <a:ext cx="1919286" cy="365125"/>
          </a:xfrm>
          <a:prstGeom prst="rect">
            <a:avLst/>
          </a:prstGeom>
        </p:spPr>
        <p:txBody>
          <a:bodyPr/>
          <a:lstStyle/>
          <a:p>
            <a:r>
              <a:rPr lang="en-US" altLang="zh-CN" dirty="0" smtClean="0"/>
              <a:t>1</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643306" y="6215082"/>
            <a:ext cx="2133600" cy="365125"/>
          </a:xfrm>
          <a:prstGeom prst="rect">
            <a:avLst/>
          </a:prstGeom>
        </p:spPr>
        <p:txBody>
          <a:bodyPr/>
          <a:lstStyle/>
          <a:p>
            <a:endParaRPr lang="zh-CN" altLang="en-US" dirty="0"/>
          </a:p>
        </p:txBody>
      </p:sp>
      <p:sp>
        <p:nvSpPr>
          <p:cNvPr id="6" name="页脚占位符 5"/>
          <p:cNvSpPr>
            <a:spLocks noGrp="1"/>
          </p:cNvSpPr>
          <p:nvPr>
            <p:ph type="ftr" sz="quarter" idx="11"/>
          </p:nvPr>
        </p:nvSpPr>
        <p:spPr>
          <a:xfrm>
            <a:off x="500034" y="6286520"/>
            <a:ext cx="357190" cy="365125"/>
          </a:xfrm>
          <a:prstGeom prst="rect">
            <a:avLst/>
          </a:prstGeom>
        </p:spPr>
        <p:txBody>
          <a:bodyPr/>
          <a:lstStyle/>
          <a:p>
            <a:endParaRPr lang="zh-CN" altLang="en-US" dirty="0"/>
          </a:p>
        </p:txBody>
      </p:sp>
      <p:sp>
        <p:nvSpPr>
          <p:cNvPr id="7" name="灯片编号占位符 6"/>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3643306" y="6215082"/>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3635896" y="6381328"/>
            <a:ext cx="2133600" cy="365125"/>
          </a:xfrm>
          <a:prstGeom prst="rect">
            <a:avLst/>
          </a:prstGeo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643306" y="6215082"/>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3643306" y="6215082"/>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500034" y="6286520"/>
            <a:ext cx="35719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715140" y="6286520"/>
            <a:ext cx="1919286"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85786" y="214290"/>
            <a:ext cx="7943848" cy="571504"/>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9" name="TextBox 8"/>
          <p:cNvSpPr txBox="1"/>
          <p:nvPr userDrawn="1"/>
        </p:nvSpPr>
        <p:spPr>
          <a:xfrm>
            <a:off x="6932304" y="6381328"/>
            <a:ext cx="2000264" cy="338554"/>
          </a:xfrm>
          <a:prstGeom prst="rect">
            <a:avLst/>
          </a:prstGeom>
          <a:noFill/>
        </p:spPr>
        <p:txBody>
          <a:bodyPr wrap="square" rtlCol="0">
            <a:spAutoFit/>
          </a:bodyPr>
          <a:lstStyle/>
          <a:p>
            <a:r>
              <a:rPr lang="zh-CN" altLang="en-US" sz="1600" b="0" i="0" baseline="0" dirty="0" smtClean="0">
                <a:solidFill>
                  <a:srgbClr val="3366FF"/>
                </a:solidFill>
                <a:latin typeface="方正舒体" pitchFamily="2" charset="-122"/>
                <a:ea typeface="方正舒体" pitchFamily="2" charset="-122"/>
                <a:cs typeface="Microsoft Himalaya" pitchFamily="2" charset="0"/>
              </a:rPr>
              <a:t>自强不息   知行合一</a:t>
            </a:r>
            <a:endParaRPr lang="zh-CN" altLang="en-US" sz="1600" b="0" i="0" baseline="0" dirty="0">
              <a:solidFill>
                <a:srgbClr val="3366FF"/>
              </a:solidFill>
              <a:latin typeface="方正舒体" pitchFamily="2" charset="-122"/>
              <a:ea typeface="方正舒体" pitchFamily="2" charset="-122"/>
              <a:cs typeface="Microsoft Himalaya" pitchFamily="2" charset="0"/>
            </a:endParaRPr>
          </a:p>
        </p:txBody>
      </p:sp>
      <p:pic>
        <p:nvPicPr>
          <p:cNvPr id="12" name="图片 11" descr="2.png"/>
          <p:cNvPicPr>
            <a:picLocks noChangeAspect="1"/>
          </p:cNvPicPr>
          <p:nvPr userDrawn="1"/>
        </p:nvPicPr>
        <p:blipFill>
          <a:blip r:embed="rId14" cstate="print"/>
          <a:stretch>
            <a:fillRect/>
          </a:stretch>
        </p:blipFill>
        <p:spPr>
          <a:xfrm>
            <a:off x="0" y="0"/>
            <a:ext cx="785786" cy="1000108"/>
          </a:xfrm>
          <a:prstGeom prst="rect">
            <a:avLst/>
          </a:prstGeom>
        </p:spPr>
      </p:pic>
      <p:pic>
        <p:nvPicPr>
          <p:cNvPr id="13" name="图片 12" descr="2.png"/>
          <p:cNvPicPr>
            <a:picLocks noChangeAspect="1"/>
          </p:cNvPicPr>
          <p:nvPr userDrawn="1"/>
        </p:nvPicPr>
        <p:blipFill>
          <a:blip r:embed="rId14" cstate="print"/>
          <a:stretch>
            <a:fillRect/>
          </a:stretch>
        </p:blipFill>
        <p:spPr>
          <a:xfrm>
            <a:off x="500034" y="785794"/>
            <a:ext cx="8643966" cy="214314"/>
          </a:xfrm>
          <a:prstGeom prst="rect">
            <a:avLst/>
          </a:prstGeom>
          <a:solidFill>
            <a:srgbClr val="0218EE"/>
          </a:solidFill>
        </p:spPr>
      </p:pic>
      <p:sp>
        <p:nvSpPr>
          <p:cNvPr id="23" name="燕尾形箭头 22"/>
          <p:cNvSpPr/>
          <p:nvPr userDrawn="1"/>
        </p:nvSpPr>
        <p:spPr>
          <a:xfrm>
            <a:off x="92966" y="255855"/>
            <a:ext cx="642942" cy="428628"/>
          </a:xfrm>
          <a:prstGeom prst="notchedRightArrow">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4" name="图片 13" descr="2.png"/>
          <p:cNvPicPr>
            <a:picLocks noChangeAspect="1"/>
          </p:cNvPicPr>
          <p:nvPr userDrawn="1"/>
        </p:nvPicPr>
        <p:blipFill>
          <a:blip r:embed="rId14" cstate="print"/>
          <a:stretch>
            <a:fillRect/>
          </a:stretch>
        </p:blipFill>
        <p:spPr>
          <a:xfrm>
            <a:off x="0" y="6286520"/>
            <a:ext cx="9144000" cy="74193"/>
          </a:xfrm>
          <a:prstGeom prst="rect">
            <a:avLst/>
          </a:prstGeom>
        </p:spPr>
      </p:pic>
      <p:pic>
        <p:nvPicPr>
          <p:cNvPr id="4" name="图片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95536" y="6381328"/>
            <a:ext cx="1224136" cy="4493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6CAE3-5E09-43ED-9289-60516E29E3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7.xml"/><Relationship Id="rId7"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2.wmf"/><Relationship Id="rId4" Type="http://schemas.openxmlformats.org/officeDocument/2006/relationships/oleObject" Target="../embeddings/oleObject1.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7.wmf"/><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diagramColors" Target="../diagrams/colors2.xml"/><Relationship Id="rId11" Type="http://schemas.openxmlformats.org/officeDocument/2006/relationships/image" Target="../media/image26.wmf"/><Relationship Id="rId5" Type="http://schemas.openxmlformats.org/officeDocument/2006/relationships/diagramQuickStyle" Target="../diagrams/quickStyle2.xml"/><Relationship Id="rId10" Type="http://schemas.openxmlformats.org/officeDocument/2006/relationships/oleObject" Target="../embeddings/oleObject5.bin"/><Relationship Id="rId4" Type="http://schemas.openxmlformats.org/officeDocument/2006/relationships/diagramLayout" Target="../diagrams/layout2.xml"/><Relationship Id="rId9" Type="http://schemas.openxmlformats.org/officeDocument/2006/relationships/image" Target="../media/image25.wmf"/></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0.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9.e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3.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12.xml"/><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0.emf"/><Relationship Id="rId5" Type="http://schemas.openxmlformats.org/officeDocument/2006/relationships/oleObject" Target="../embeddings/oleObject11.bin"/><Relationship Id="rId4" Type="http://schemas.openxmlformats.org/officeDocument/2006/relationships/image" Target="../media/image41.jpe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48.e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47.emf"/><Relationship Id="rId4"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3979282"/>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矩形 3"/>
          <p:cNvSpPr/>
          <p:nvPr/>
        </p:nvSpPr>
        <p:spPr>
          <a:xfrm>
            <a:off x="0" y="1628800"/>
            <a:ext cx="9144000" cy="2285992"/>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zh-CN" alt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9" name="TextBox 8"/>
          <p:cNvSpPr txBox="1"/>
          <p:nvPr/>
        </p:nvSpPr>
        <p:spPr>
          <a:xfrm>
            <a:off x="70835" y="1963536"/>
            <a:ext cx="8965661" cy="1609480"/>
          </a:xfrm>
          <a:prstGeom prst="rect">
            <a:avLst/>
          </a:prstGeom>
          <a:noFill/>
          <a:ln>
            <a:noFill/>
          </a:ln>
          <a:effectLst/>
        </p:spPr>
        <p:txBody>
          <a:bodyPr wrap="square">
            <a:spAutoFit/>
          </a:bodyPr>
          <a:lstStyle/>
          <a:p>
            <a:pPr algn="ctr" fontAlgn="auto">
              <a:lnSpc>
                <a:spcPct val="120000"/>
              </a:lnSpc>
              <a:spcBef>
                <a:spcPts val="0"/>
              </a:spcBef>
              <a:spcAft>
                <a:spcPts val="0"/>
              </a:spcAft>
              <a:defRPr/>
            </a:pPr>
            <a:r>
              <a:rPr lang="zh-CN" altLang="en-US" sz="4400" dirty="0" smtClean="0">
                <a:solidFill>
                  <a:schemeClr val="bg1"/>
                </a:solidFill>
                <a:latin typeface="黑体" pitchFamily="49" charset="-122"/>
                <a:ea typeface="黑体" pitchFamily="49" charset="-122"/>
              </a:rPr>
              <a:t>基于</a:t>
            </a:r>
            <a:r>
              <a:rPr lang="en-US" altLang="zh-CN" sz="4400" dirty="0" err="1" smtClean="0">
                <a:solidFill>
                  <a:schemeClr val="bg1"/>
                </a:solidFill>
                <a:latin typeface="Times New Roman" pitchFamily="18" charset="0"/>
                <a:ea typeface="黑体" pitchFamily="49" charset="-122"/>
                <a:cs typeface="Times New Roman" pitchFamily="18" charset="0"/>
              </a:rPr>
              <a:t>Hadoop</a:t>
            </a:r>
            <a:r>
              <a:rPr lang="zh-CN" altLang="en-US" sz="4400" dirty="0" smtClean="0">
                <a:solidFill>
                  <a:schemeClr val="bg1"/>
                </a:solidFill>
                <a:latin typeface="黑体" pitchFamily="49" charset="-122"/>
                <a:ea typeface="黑体" pitchFamily="49" charset="-122"/>
              </a:rPr>
              <a:t>的股票大数据分析系统的设计与实现</a:t>
            </a:r>
            <a:endParaRPr lang="en-US" altLang="zh-CN" sz="4400" dirty="0" smtClean="0">
              <a:solidFill>
                <a:schemeClr val="bg1"/>
              </a:solidFill>
              <a:latin typeface="黑体" pitchFamily="49" charset="-122"/>
              <a:ea typeface="黑体" pitchFamily="49" charset="-122"/>
              <a:cs typeface="Arial Unicode MS"/>
            </a:endParaRPr>
          </a:p>
        </p:txBody>
      </p:sp>
      <p:sp>
        <p:nvSpPr>
          <p:cNvPr id="14341" name="副标题 4"/>
          <p:cNvSpPr>
            <a:spLocks noGrp="1"/>
          </p:cNvSpPr>
          <p:nvPr>
            <p:ph type="subTitle" idx="1"/>
          </p:nvPr>
        </p:nvSpPr>
        <p:spPr bwMode="auto">
          <a:xfrm>
            <a:off x="5504712" y="4299055"/>
            <a:ext cx="3607240" cy="2016224"/>
          </a:xfrm>
          <a:noFill/>
          <a:ln>
            <a:miter lim="800000"/>
            <a:headEnd/>
            <a:tailEnd/>
          </a:ln>
        </p:spPr>
        <p:txBody>
          <a:bodyPr vert="horz" wrap="square" lIns="91440" tIns="45720" rIns="91440" bIns="45720" numCol="1" anchor="t" anchorCtr="0" compatLnSpc="1">
            <a:prstTxWarp prst="textNoShape">
              <a:avLst/>
            </a:prstTxWarp>
            <a:noAutofit/>
          </a:bodyPr>
          <a:lstStyle/>
          <a:p>
            <a:pPr algn="l" eaLnBrk="1" hangingPunct="1">
              <a:lnSpc>
                <a:spcPct val="110000"/>
              </a:lnSpc>
            </a:pPr>
            <a:r>
              <a:rPr lang="zh-CN" altLang="en-US" sz="2400" dirty="0" smtClean="0">
                <a:solidFill>
                  <a:schemeClr val="tx1"/>
                </a:solidFill>
                <a:latin typeface="黑体" pitchFamily="49" charset="-122"/>
                <a:ea typeface="黑体" pitchFamily="49" charset="-122"/>
              </a:rPr>
              <a:t>姓名：</a:t>
            </a:r>
            <a:r>
              <a:rPr lang="zh-CN" altLang="en-US" sz="2400" dirty="0">
                <a:solidFill>
                  <a:schemeClr val="tx1"/>
                </a:solidFill>
                <a:latin typeface="黑体" pitchFamily="49" charset="-122"/>
                <a:ea typeface="黑体" pitchFamily="49" charset="-122"/>
              </a:rPr>
              <a:t>于伟程</a:t>
            </a:r>
            <a:endParaRPr lang="en-US" altLang="zh-CN" sz="2400" dirty="0" smtClean="0">
              <a:solidFill>
                <a:schemeClr val="tx1"/>
              </a:solidFill>
              <a:latin typeface="黑体" pitchFamily="49" charset="-122"/>
              <a:ea typeface="黑体" pitchFamily="49" charset="-122"/>
            </a:endParaRPr>
          </a:p>
          <a:p>
            <a:pPr algn="l" eaLnBrk="1" hangingPunct="1">
              <a:lnSpc>
                <a:spcPct val="110000"/>
              </a:lnSpc>
            </a:pPr>
            <a:r>
              <a:rPr lang="zh-CN" altLang="en-US" sz="2400" dirty="0" smtClean="0">
                <a:solidFill>
                  <a:schemeClr val="tx1"/>
                </a:solidFill>
                <a:latin typeface="黑体" pitchFamily="49" charset="-122"/>
                <a:ea typeface="黑体" pitchFamily="49" charset="-122"/>
              </a:rPr>
              <a:t>学号：</a:t>
            </a:r>
            <a:r>
              <a:rPr lang="en-US" altLang="zh-CN" sz="2400" dirty="0" smtClean="0">
                <a:solidFill>
                  <a:schemeClr val="tx1"/>
                </a:solidFill>
                <a:latin typeface="Times New Roman" pitchFamily="18" charset="0"/>
                <a:ea typeface="黑体" pitchFamily="49" charset="-122"/>
                <a:cs typeface="Times New Roman" pitchFamily="18" charset="0"/>
              </a:rPr>
              <a:t>1571043</a:t>
            </a:r>
          </a:p>
          <a:p>
            <a:pPr algn="l" eaLnBrk="1" hangingPunct="1">
              <a:lnSpc>
                <a:spcPct val="110000"/>
              </a:lnSpc>
            </a:pPr>
            <a:r>
              <a:rPr lang="zh-CN" altLang="en-US" sz="2400" dirty="0" smtClean="0">
                <a:solidFill>
                  <a:schemeClr val="tx1"/>
                </a:solidFill>
                <a:latin typeface="黑体" pitchFamily="49" charset="-122"/>
                <a:ea typeface="黑体" pitchFamily="49" charset="-122"/>
              </a:rPr>
              <a:t>导师：信俊昌 教授</a:t>
            </a:r>
            <a:endParaRPr lang="en-US" altLang="zh-CN" sz="2400" dirty="0" smtClean="0">
              <a:solidFill>
                <a:schemeClr val="tx1"/>
              </a:solidFill>
              <a:latin typeface="黑体" pitchFamily="49" charset="-122"/>
              <a:ea typeface="黑体" pitchFamily="49" charset="-122"/>
            </a:endParaRPr>
          </a:p>
          <a:p>
            <a:pPr algn="l" eaLnBrk="1" hangingPunct="1">
              <a:lnSpc>
                <a:spcPct val="110000"/>
              </a:lnSpc>
            </a:pPr>
            <a:r>
              <a:rPr lang="zh-CN" altLang="en-US" sz="2400" dirty="0" smtClean="0">
                <a:solidFill>
                  <a:schemeClr val="tx1"/>
                </a:solidFill>
                <a:latin typeface="黑体" pitchFamily="49" charset="-122"/>
                <a:ea typeface="黑体" pitchFamily="49" charset="-122"/>
              </a:rPr>
              <a:t>专业：计算机</a:t>
            </a:r>
            <a:r>
              <a:rPr lang="zh-CN" altLang="en-US" sz="2400" dirty="0">
                <a:solidFill>
                  <a:schemeClr val="tx1"/>
                </a:solidFill>
                <a:latin typeface="黑体" pitchFamily="49" charset="-122"/>
                <a:ea typeface="黑体" pitchFamily="49" charset="-122"/>
              </a:rPr>
              <a:t>技术</a:t>
            </a:r>
            <a:endParaRPr lang="zh-CN" altLang="en-US" sz="2400" dirty="0" smtClean="0">
              <a:solidFill>
                <a:schemeClr val="tx1"/>
              </a:solidFill>
              <a:latin typeface="黑体" pitchFamily="49" charset="-122"/>
              <a:ea typeface="黑体" pitchFamily="49" charset="-122"/>
            </a:endParaRPr>
          </a:p>
        </p:txBody>
      </p:sp>
      <p:grpSp>
        <p:nvGrpSpPr>
          <p:cNvPr id="2" name="Group 2805"/>
          <p:cNvGrpSpPr>
            <a:grpSpLocks/>
          </p:cNvGrpSpPr>
          <p:nvPr/>
        </p:nvGrpSpPr>
        <p:grpSpPr bwMode="auto">
          <a:xfrm>
            <a:off x="571500" y="4049024"/>
            <a:ext cx="3643313" cy="500063"/>
            <a:chOff x="3120" y="2430"/>
            <a:chExt cx="2304" cy="467"/>
          </a:xfrm>
        </p:grpSpPr>
        <p:sp>
          <p:nvSpPr>
            <p:cNvPr id="13" name="AutoShape 2788"/>
            <p:cNvSpPr>
              <a:spLocks noChangeArrowheads="1"/>
            </p:cNvSpPr>
            <p:nvPr/>
          </p:nvSpPr>
          <p:spPr bwMode="auto">
            <a:xfrm>
              <a:off x="3120"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4" name="AutoShape 2792"/>
            <p:cNvSpPr>
              <a:spLocks noChangeArrowheads="1"/>
            </p:cNvSpPr>
            <p:nvPr/>
          </p:nvSpPr>
          <p:spPr bwMode="auto">
            <a:xfrm>
              <a:off x="3690" y="2430"/>
              <a:ext cx="596"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5" name="AutoShape 2793"/>
            <p:cNvSpPr>
              <a:spLocks noChangeArrowheads="1"/>
            </p:cNvSpPr>
            <p:nvPr/>
          </p:nvSpPr>
          <p:spPr bwMode="auto">
            <a:xfrm>
              <a:off x="4247" y="2430"/>
              <a:ext cx="596"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sp>
          <p:nvSpPr>
            <p:cNvPr id="16" name="AutoShape 2794"/>
            <p:cNvSpPr>
              <a:spLocks noChangeArrowheads="1"/>
            </p:cNvSpPr>
            <p:nvPr/>
          </p:nvSpPr>
          <p:spPr bwMode="auto">
            <a:xfrm>
              <a:off x="4823" y="2430"/>
              <a:ext cx="601" cy="467"/>
            </a:xfrm>
            <a:prstGeom prst="chevron">
              <a:avLst>
                <a:gd name="adj" fmla="val 32173"/>
              </a:avLst>
            </a:prstGeom>
            <a:solidFill>
              <a:schemeClr val="tx1">
                <a:lumMod val="50000"/>
                <a:lumOff val="50000"/>
                <a:alpha val="99000"/>
              </a:schemeClr>
            </a:solidFill>
            <a:ln w="9525">
              <a:noFill/>
              <a:miter lim="800000"/>
              <a:headEnd/>
              <a:tailEnd/>
            </a:ln>
            <a:effectLst/>
          </p:spPr>
          <p:txBody>
            <a:bodyPr wrap="none" anchor="ctr"/>
            <a:lstStyle/>
            <a:p>
              <a:pPr fontAlgn="auto">
                <a:spcBef>
                  <a:spcPts val="0"/>
                </a:spcBef>
                <a:spcAft>
                  <a:spcPts val="0"/>
                </a:spcAft>
                <a:defRPr/>
              </a:pPr>
              <a:endParaRPr lang="zh-CN" altLang="en-US">
                <a:latin typeface="+mn-lt"/>
                <a:ea typeface="+mn-ea"/>
              </a:endParaRPr>
            </a:p>
          </p:txBody>
        </p:sp>
      </p:gr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8" y="286958"/>
            <a:ext cx="2870922" cy="1053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en-US" altLang="zh-CN" sz="2800" dirty="0" smtClean="0">
                <a:latin typeface="Times New Roman" pitchFamily="18" charset="0"/>
                <a:ea typeface="黑体" pitchFamily="49" charset="-122"/>
                <a:cs typeface="Times New Roman" pitchFamily="18" charset="0"/>
              </a:rPr>
              <a:t>GN</a:t>
            </a:r>
            <a:r>
              <a:rPr lang="zh-CN" altLang="en-US" sz="2800" dirty="0" smtClean="0">
                <a:latin typeface="Times New Roman" pitchFamily="18" charset="0"/>
                <a:ea typeface="黑体" pitchFamily="49" charset="-122"/>
                <a:cs typeface="Times New Roman" pitchFamily="18" charset="0"/>
              </a:rPr>
              <a:t>算法</a:t>
            </a:r>
            <a:endParaRPr lang="zh-CN" altLang="en-US" sz="2800" dirty="0">
              <a:latin typeface="黑体" pitchFamily="49" charset="-122"/>
              <a:ea typeface="黑体" pitchFamily="49" charset="-122"/>
            </a:endParaRPr>
          </a:p>
        </p:txBody>
      </p:sp>
      <p:sp>
        <p:nvSpPr>
          <p:cNvPr id="16" name="TextBox 15"/>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9/30</a:t>
            </a:r>
            <a:endParaRPr lang="zh-CN" altLang="en-US" sz="1400" dirty="0">
              <a:solidFill>
                <a:srgbClr val="3399FF"/>
              </a:solidFill>
              <a:latin typeface="Times New Roman" pitchFamily="18" charset="0"/>
              <a:cs typeface="Times New Roman" pitchFamily="18" charset="0"/>
            </a:endParaRPr>
          </a:p>
        </p:txBody>
      </p:sp>
      <p:pic>
        <p:nvPicPr>
          <p:cNvPr id="20691" name="Picture 2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50484"/>
            <a:ext cx="2717131" cy="1940808"/>
          </a:xfrm>
          <a:prstGeom prst="rect">
            <a:avLst/>
          </a:prstGeom>
          <a:ln w="19050">
            <a:solidFill>
              <a:srgbClr val="7030A0"/>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635896" y="1913057"/>
            <a:ext cx="4108817" cy="923330"/>
          </a:xfrm>
          <a:prstGeom prst="rect">
            <a:avLst/>
          </a:prstGeom>
          <a:noFill/>
        </p:spPr>
        <p:txBody>
          <a:bodyPr wrap="none" rtlCol="0">
            <a:spAutoFit/>
          </a:bodyPr>
          <a:lstStyle/>
          <a:p>
            <a:pPr>
              <a:lnSpc>
                <a:spcPct val="150000"/>
              </a:lnSpc>
            </a:pPr>
            <a:r>
              <a:rPr lang="zh-CN" altLang="en-US" dirty="0"/>
              <a:t>通过</a:t>
            </a:r>
            <a:r>
              <a:rPr lang="zh-CN" altLang="en-US" dirty="0" smtClean="0"/>
              <a:t>社区内部的边的最短路径相对较少</a:t>
            </a:r>
            <a:endParaRPr lang="en-US" altLang="zh-CN" dirty="0" smtClean="0"/>
          </a:p>
          <a:p>
            <a:pPr>
              <a:lnSpc>
                <a:spcPct val="150000"/>
              </a:lnSpc>
            </a:pPr>
            <a:r>
              <a:rPr lang="zh-CN" altLang="en-US" dirty="0" smtClean="0"/>
              <a:t>通过社区之间的边的最短路径相对较多</a:t>
            </a:r>
            <a:endParaRPr lang="zh-CN" altLang="en-US" dirty="0"/>
          </a:p>
        </p:txBody>
      </p:sp>
      <p:pic>
        <p:nvPicPr>
          <p:cNvPr id="20692" name="Picture 22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402" y="4221088"/>
            <a:ext cx="221862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右箭头 22"/>
          <p:cNvSpPr/>
          <p:nvPr/>
        </p:nvSpPr>
        <p:spPr>
          <a:xfrm>
            <a:off x="2783841" y="4843764"/>
            <a:ext cx="523229" cy="322036"/>
          </a:xfrm>
          <a:prstGeom prst="rightArrow">
            <a:avLst/>
          </a:prstGeom>
          <a:solidFill>
            <a:srgbClr val="F3B92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pic>
        <p:nvPicPr>
          <p:cNvPr id="20693" name="Picture 22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3519" y="4221088"/>
            <a:ext cx="2414625" cy="156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右箭头 24"/>
          <p:cNvSpPr/>
          <p:nvPr/>
        </p:nvSpPr>
        <p:spPr>
          <a:xfrm>
            <a:off x="6064995" y="4843764"/>
            <a:ext cx="523229" cy="322036"/>
          </a:xfrm>
          <a:prstGeom prst="righ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pic>
        <p:nvPicPr>
          <p:cNvPr id="20694" name="Picture 22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0672" y="4221088"/>
            <a:ext cx="2265824" cy="1470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82469" y="3573016"/>
            <a:ext cx="877163" cy="369332"/>
          </a:xfrm>
          <a:prstGeom prst="rect">
            <a:avLst/>
          </a:prstGeom>
          <a:noFill/>
        </p:spPr>
        <p:txBody>
          <a:bodyPr wrap="none" rtlCol="0">
            <a:spAutoFit/>
          </a:bodyPr>
          <a:lstStyle/>
          <a:p>
            <a:r>
              <a:rPr lang="zh-CN" altLang="en-US" dirty="0" smtClean="0"/>
              <a:t>第一步</a:t>
            </a:r>
            <a:endParaRPr lang="zh-CN" altLang="en-US" dirty="0"/>
          </a:p>
        </p:txBody>
      </p:sp>
      <p:sp>
        <p:nvSpPr>
          <p:cNvPr id="26" name="TextBox 25"/>
          <p:cNvSpPr txBox="1"/>
          <p:nvPr/>
        </p:nvSpPr>
        <p:spPr>
          <a:xfrm>
            <a:off x="3563888" y="3573016"/>
            <a:ext cx="877163" cy="369332"/>
          </a:xfrm>
          <a:prstGeom prst="rect">
            <a:avLst/>
          </a:prstGeom>
          <a:noFill/>
        </p:spPr>
        <p:txBody>
          <a:bodyPr wrap="none" rtlCol="0">
            <a:spAutoFit/>
          </a:bodyPr>
          <a:lstStyle/>
          <a:p>
            <a:r>
              <a:rPr lang="zh-CN" altLang="en-US" dirty="0" smtClean="0"/>
              <a:t>第二步</a:t>
            </a:r>
            <a:endParaRPr lang="zh-CN" altLang="en-US" dirty="0"/>
          </a:p>
        </p:txBody>
      </p:sp>
      <p:sp>
        <p:nvSpPr>
          <p:cNvPr id="27" name="TextBox 26"/>
          <p:cNvSpPr txBox="1"/>
          <p:nvPr/>
        </p:nvSpPr>
        <p:spPr>
          <a:xfrm>
            <a:off x="6732240" y="3573016"/>
            <a:ext cx="877163" cy="369332"/>
          </a:xfrm>
          <a:prstGeom prst="rect">
            <a:avLst/>
          </a:prstGeom>
          <a:noFill/>
        </p:spPr>
        <p:txBody>
          <a:bodyPr wrap="none" rtlCol="0">
            <a:spAutoFit/>
          </a:bodyPr>
          <a:lstStyle/>
          <a:p>
            <a:r>
              <a:rPr lang="zh-CN" altLang="en-US" dirty="0" smtClean="0"/>
              <a:t>第三步</a:t>
            </a:r>
            <a:endParaRPr lang="zh-CN" altLang="en-US" dirty="0"/>
          </a:p>
        </p:txBody>
      </p:sp>
    </p:spTree>
    <p:extLst>
      <p:ext uri="{BB962C8B-B14F-4D97-AF65-F5344CB8AC3E}">
        <p14:creationId xmlns:p14="http://schemas.microsoft.com/office/powerpoint/2010/main" val="3248087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4008506768"/>
              </p:ext>
            </p:extLst>
          </p:nvPr>
        </p:nvGraphicFramePr>
        <p:xfrm>
          <a:off x="0" y="3717032"/>
          <a:ext cx="7546439" cy="864096"/>
        </p:xfrm>
        <a:graphic>
          <a:graphicData uri="http://schemas.openxmlformats.org/presentationml/2006/ole">
            <mc:AlternateContent xmlns:mc="http://schemas.openxmlformats.org/markup-compatibility/2006">
              <mc:Choice xmlns:v="urn:schemas-microsoft-com:vml" Requires="v">
                <p:oleObj spid="_x0000_s16037" name="Equation" r:id="rId4" imgW="3327120" imgH="380880" progId="Equation.DSMT4">
                  <p:embed/>
                </p:oleObj>
              </mc:Choice>
              <mc:Fallback>
                <p:oleObj name="Equation" r:id="rId4" imgW="3327120" imgH="380880" progId="Equation.DSMT4">
                  <p:embed/>
                  <p:pic>
                    <p:nvPicPr>
                      <p:cNvPr id="0" name=""/>
                      <p:cNvPicPr/>
                      <p:nvPr/>
                    </p:nvPicPr>
                    <p:blipFill>
                      <a:blip r:embed="rId5"/>
                      <a:stretch>
                        <a:fillRect/>
                      </a:stretch>
                    </p:blipFill>
                    <p:spPr>
                      <a:xfrm>
                        <a:off x="0" y="3717032"/>
                        <a:ext cx="7546439" cy="864096"/>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94494699"/>
              </p:ext>
            </p:extLst>
          </p:nvPr>
        </p:nvGraphicFramePr>
        <p:xfrm>
          <a:off x="35496" y="1412776"/>
          <a:ext cx="6264696" cy="1087324"/>
        </p:xfrm>
        <a:graphic>
          <a:graphicData uri="http://schemas.openxmlformats.org/presentationml/2006/ole">
            <mc:AlternateContent xmlns:mc="http://schemas.openxmlformats.org/markup-compatibility/2006">
              <mc:Choice xmlns:v="urn:schemas-microsoft-com:vml" Requires="v">
                <p:oleObj spid="_x0000_s16038" name="Equation" r:id="rId6" imgW="1663560" imgH="380880" progId="Equation.DSMT4">
                  <p:embed/>
                </p:oleObj>
              </mc:Choice>
              <mc:Fallback>
                <p:oleObj name="Equation" r:id="rId6" imgW="1663560" imgH="380880" progId="Equation.DSMT4">
                  <p:embed/>
                  <p:pic>
                    <p:nvPicPr>
                      <p:cNvPr id="0" name=""/>
                      <p:cNvPicPr/>
                      <p:nvPr/>
                    </p:nvPicPr>
                    <p:blipFill>
                      <a:blip r:embed="rId7"/>
                      <a:stretch>
                        <a:fillRect/>
                      </a:stretch>
                    </p:blipFill>
                    <p:spPr>
                      <a:xfrm>
                        <a:off x="35496" y="1412776"/>
                        <a:ext cx="6264696" cy="1087324"/>
                      </a:xfrm>
                      <a:prstGeom prst="rect">
                        <a:avLst/>
                      </a:prstGeom>
                    </p:spPr>
                  </p:pic>
                </p:oleObj>
              </mc:Fallback>
            </mc:AlternateContent>
          </a:graphicData>
        </a:graphic>
      </p:graphicFrame>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模块度</a:t>
            </a:r>
            <a:endParaRPr lang="zh-CN" altLang="en-US" sz="2800" dirty="0"/>
          </a:p>
        </p:txBody>
      </p:sp>
      <p:sp>
        <p:nvSpPr>
          <p:cNvPr id="27" name="矩形 26"/>
          <p:cNvSpPr/>
          <p:nvPr/>
        </p:nvSpPr>
        <p:spPr>
          <a:xfrm>
            <a:off x="2442529" y="1628800"/>
            <a:ext cx="725314" cy="542781"/>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0" name="矩形 29"/>
          <p:cNvSpPr/>
          <p:nvPr/>
        </p:nvSpPr>
        <p:spPr>
          <a:xfrm>
            <a:off x="3594657" y="1412776"/>
            <a:ext cx="432048" cy="48741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1" name="线形标注 1 30"/>
          <p:cNvSpPr/>
          <p:nvPr/>
        </p:nvSpPr>
        <p:spPr>
          <a:xfrm>
            <a:off x="4229006" y="2627392"/>
            <a:ext cx="1207090" cy="637009"/>
          </a:xfrm>
          <a:prstGeom prst="borderCallout1">
            <a:avLst>
              <a:gd name="adj1" fmla="val -1401"/>
              <a:gd name="adj2" fmla="val -260"/>
              <a:gd name="adj3" fmla="val -110812"/>
              <a:gd name="adj4" fmla="val -35490"/>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i="1" dirty="0" err="1" smtClean="0">
                <a:solidFill>
                  <a:schemeClr val="tx1"/>
                </a:solidFill>
                <a:latin typeface="Times New Roman" pitchFamily="18" charset="0"/>
                <a:ea typeface="黑体" pitchFamily="49" charset="-122"/>
                <a:cs typeface="Times New Roman" pitchFamily="18" charset="0"/>
              </a:rPr>
              <a:t>k</a:t>
            </a:r>
            <a:r>
              <a:rPr lang="en-US" altLang="zh-CN" i="1" baseline="-25000" dirty="0" err="1">
                <a:solidFill>
                  <a:schemeClr val="tx1"/>
                </a:solidFill>
                <a:latin typeface="Times New Roman" pitchFamily="18" charset="0"/>
                <a:ea typeface="黑体" pitchFamily="49" charset="-122"/>
                <a:cs typeface="Times New Roman" pitchFamily="18" charset="0"/>
              </a:rPr>
              <a:t>v</a:t>
            </a:r>
            <a:r>
              <a:rPr lang="zh-CN" altLang="en-US" dirty="0" smtClean="0">
                <a:solidFill>
                  <a:schemeClr val="tx1"/>
                </a:solidFill>
                <a:latin typeface="黑体" pitchFamily="49" charset="-122"/>
                <a:ea typeface="黑体" pitchFamily="49" charset="-122"/>
              </a:rPr>
              <a:t>为节点</a:t>
            </a:r>
            <a:r>
              <a:rPr lang="en-US" altLang="zh-CN" i="1" dirty="0">
                <a:solidFill>
                  <a:schemeClr val="tx1"/>
                </a:solidFill>
                <a:latin typeface="Times New Roman" pitchFamily="18" charset="0"/>
                <a:ea typeface="黑体" pitchFamily="49" charset="-122"/>
                <a:cs typeface="Times New Roman" pitchFamily="18" charset="0"/>
              </a:rPr>
              <a:t>v</a:t>
            </a:r>
            <a:r>
              <a:rPr lang="zh-CN" altLang="en-US" dirty="0" smtClean="0">
                <a:solidFill>
                  <a:schemeClr val="tx1"/>
                </a:solidFill>
                <a:latin typeface="黑体" pitchFamily="49" charset="-122"/>
                <a:ea typeface="黑体" pitchFamily="49" charset="-122"/>
              </a:rPr>
              <a:t>的度数</a:t>
            </a:r>
          </a:p>
        </p:txBody>
      </p:sp>
      <p:sp>
        <p:nvSpPr>
          <p:cNvPr id="29" name="TextBox 28"/>
          <p:cNvSpPr txBox="1"/>
          <p:nvPr/>
        </p:nvSpPr>
        <p:spPr>
          <a:xfrm>
            <a:off x="4112470" y="6433591"/>
            <a:ext cx="75279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10/30</a:t>
            </a:r>
            <a:endParaRPr lang="zh-CN" altLang="en-US" sz="1400" dirty="0">
              <a:solidFill>
                <a:srgbClr val="3399FF"/>
              </a:solidFill>
              <a:latin typeface="Times New Roman" pitchFamily="18" charset="0"/>
              <a:cs typeface="Times New Roman" pitchFamily="18" charset="0"/>
            </a:endParaRPr>
          </a:p>
        </p:txBody>
      </p:sp>
      <p:sp>
        <p:nvSpPr>
          <p:cNvPr id="18" name="线形标注 1 17"/>
          <p:cNvSpPr/>
          <p:nvPr/>
        </p:nvSpPr>
        <p:spPr>
          <a:xfrm>
            <a:off x="1429182" y="2627392"/>
            <a:ext cx="1517403" cy="648072"/>
          </a:xfrm>
          <a:prstGeom prst="borderCallout1">
            <a:avLst>
              <a:gd name="adj1" fmla="val -1218"/>
              <a:gd name="adj2" fmla="val 50236"/>
              <a:gd name="adj3" fmla="val -73477"/>
              <a:gd name="adj4" fmla="val 87416"/>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i="1" dirty="0" smtClean="0">
                <a:solidFill>
                  <a:schemeClr val="tx1"/>
                </a:solidFill>
                <a:latin typeface="Times New Roman" pitchFamily="18" charset="0"/>
                <a:ea typeface="黑体" pitchFamily="49" charset="-122"/>
                <a:cs typeface="Times New Roman" pitchFamily="18" charset="0"/>
              </a:rPr>
              <a:t>A</a:t>
            </a:r>
            <a:r>
              <a:rPr lang="zh-CN" altLang="en-US" dirty="0" smtClean="0">
                <a:solidFill>
                  <a:schemeClr val="tx1"/>
                </a:solidFill>
                <a:latin typeface="Times New Roman" pitchFamily="18" charset="0"/>
                <a:ea typeface="黑体" pitchFamily="49" charset="-122"/>
                <a:cs typeface="Times New Roman" pitchFamily="18" charset="0"/>
              </a:rPr>
              <a:t>是网络对应的邻接矩阵</a:t>
            </a:r>
            <a:endParaRPr lang="zh-CN" altLang="en-US" dirty="0">
              <a:solidFill>
                <a:schemeClr val="tx1"/>
              </a:solidFill>
              <a:latin typeface="Times New Roman" pitchFamily="18" charset="0"/>
              <a:ea typeface="黑体" pitchFamily="49" charset="-122"/>
              <a:cs typeface="Times New Roman" pitchFamily="18" charset="0"/>
            </a:endParaRPr>
          </a:p>
        </p:txBody>
      </p:sp>
      <p:sp>
        <p:nvSpPr>
          <p:cNvPr id="23" name="圆角矩形 22"/>
          <p:cNvSpPr/>
          <p:nvPr/>
        </p:nvSpPr>
        <p:spPr>
          <a:xfrm>
            <a:off x="5166409" y="4839170"/>
            <a:ext cx="3798079" cy="1038102"/>
          </a:xfrm>
          <a:prstGeom prst="roundRect">
            <a:avLst/>
          </a:prstGeom>
          <a:solidFill>
            <a:schemeClr val="accent5">
              <a:lumMod val="20000"/>
              <a:lumOff val="80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Font typeface="Wingdings" pitchFamily="2" charset="2"/>
              <a:buChar char="Ø"/>
            </a:pPr>
            <a:r>
              <a:rPr lang="zh-CN" altLang="en-US" sz="2000" dirty="0" smtClean="0">
                <a:solidFill>
                  <a:schemeClr val="tx1"/>
                </a:solidFill>
                <a:latin typeface="Times New Roman" pitchFamily="18" charset="0"/>
                <a:ea typeface="黑体" pitchFamily="49" charset="-122"/>
                <a:cs typeface="Times New Roman" pitchFamily="18" charset="0"/>
              </a:rPr>
              <a:t>社团内部的节点</a:t>
            </a:r>
            <a:r>
              <a:rPr lang="zh-CN" altLang="en-US" sz="2000" dirty="0">
                <a:solidFill>
                  <a:schemeClr val="tx1"/>
                </a:solidFill>
                <a:latin typeface="Times New Roman" pitchFamily="18" charset="0"/>
                <a:ea typeface="黑体" pitchFamily="49" charset="-122"/>
                <a:cs typeface="Times New Roman" pitchFamily="18" charset="0"/>
              </a:rPr>
              <a:t>连接</a:t>
            </a:r>
            <a:r>
              <a:rPr lang="zh-CN" altLang="en-US" sz="2000" dirty="0" smtClean="0">
                <a:solidFill>
                  <a:schemeClr val="tx1"/>
                </a:solidFill>
                <a:latin typeface="Times New Roman" pitchFamily="18" charset="0"/>
                <a:ea typeface="黑体" pitchFamily="49" charset="-122"/>
                <a:cs typeface="Times New Roman" pitchFamily="18" charset="0"/>
              </a:rPr>
              <a:t>较紧密</a:t>
            </a:r>
            <a:endParaRPr lang="en-US" altLang="zh-CN" sz="2000" dirty="0" smtClean="0">
              <a:solidFill>
                <a:schemeClr val="tx1"/>
              </a:solidFill>
              <a:latin typeface="Times New Roman" pitchFamily="18" charset="0"/>
              <a:ea typeface="黑体" pitchFamily="49" charset="-122"/>
              <a:cs typeface="Times New Roman" pitchFamily="18" charset="0"/>
            </a:endParaRPr>
          </a:p>
          <a:p>
            <a:pPr algn="just">
              <a:lnSpc>
                <a:spcPct val="150000"/>
              </a:lnSpc>
              <a:buFont typeface="Wingdings" pitchFamily="2" charset="2"/>
              <a:buChar char="Ø"/>
            </a:pPr>
            <a:r>
              <a:rPr lang="zh-CN" altLang="en-US" sz="2000" dirty="0" smtClean="0">
                <a:solidFill>
                  <a:schemeClr val="tx1"/>
                </a:solidFill>
                <a:latin typeface="Times New Roman" pitchFamily="18" charset="0"/>
                <a:ea typeface="黑体" pitchFamily="49" charset="-122"/>
                <a:cs typeface="Times New Roman" pitchFamily="18" charset="0"/>
              </a:rPr>
              <a:t>社团外部的节点</a:t>
            </a:r>
            <a:r>
              <a:rPr lang="zh-CN" altLang="en-US" sz="2000" dirty="0">
                <a:solidFill>
                  <a:schemeClr val="tx1"/>
                </a:solidFill>
                <a:latin typeface="Times New Roman" pitchFamily="18" charset="0"/>
                <a:ea typeface="黑体" pitchFamily="49" charset="-122"/>
                <a:cs typeface="Times New Roman" pitchFamily="18" charset="0"/>
              </a:rPr>
              <a:t>连接</a:t>
            </a:r>
            <a:r>
              <a:rPr lang="zh-CN" altLang="en-US" sz="2000" dirty="0" smtClean="0">
                <a:solidFill>
                  <a:schemeClr val="tx1"/>
                </a:solidFill>
                <a:latin typeface="Times New Roman" pitchFamily="18" charset="0"/>
                <a:ea typeface="黑体" pitchFamily="49" charset="-122"/>
                <a:cs typeface="Times New Roman" pitchFamily="18" charset="0"/>
              </a:rPr>
              <a:t>较稀疏</a:t>
            </a:r>
          </a:p>
        </p:txBody>
      </p:sp>
      <p:sp>
        <p:nvSpPr>
          <p:cNvPr id="24" name="下箭头 23"/>
          <p:cNvSpPr/>
          <p:nvPr/>
        </p:nvSpPr>
        <p:spPr>
          <a:xfrm>
            <a:off x="3167843" y="2708920"/>
            <a:ext cx="385574" cy="782568"/>
          </a:xfrm>
          <a:prstGeom prst="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graphicFrame>
        <p:nvGraphicFramePr>
          <p:cNvPr id="14" name="对象 13"/>
          <p:cNvGraphicFramePr>
            <a:graphicFrameLocks noChangeAspect="1"/>
          </p:cNvGraphicFramePr>
          <p:nvPr>
            <p:extLst>
              <p:ext uri="{D42A27DB-BD31-4B8C-83A1-F6EECF244321}">
                <p14:modId xmlns:p14="http://schemas.microsoft.com/office/powerpoint/2010/main" val="2788960119"/>
              </p:ext>
            </p:extLst>
          </p:nvPr>
        </p:nvGraphicFramePr>
        <p:xfrm>
          <a:off x="2442529" y="5301208"/>
          <a:ext cx="1779739" cy="839500"/>
        </p:xfrm>
        <a:graphic>
          <a:graphicData uri="http://schemas.openxmlformats.org/presentationml/2006/ole">
            <mc:AlternateContent xmlns:mc="http://schemas.openxmlformats.org/markup-compatibility/2006">
              <mc:Choice xmlns:v="urn:schemas-microsoft-com:vml" Requires="v">
                <p:oleObj spid="_x0000_s16039" name="Equation" r:id="rId8" imgW="672840" imgH="317160" progId="Equation.DSMT4">
                  <p:embed/>
                </p:oleObj>
              </mc:Choice>
              <mc:Fallback>
                <p:oleObj name="Equation" r:id="rId8" imgW="672840" imgH="317160" progId="Equation.DSMT4">
                  <p:embed/>
                  <p:pic>
                    <p:nvPicPr>
                      <p:cNvPr id="0" name=""/>
                      <p:cNvPicPr/>
                      <p:nvPr/>
                    </p:nvPicPr>
                    <p:blipFill>
                      <a:blip r:embed="rId9"/>
                      <a:stretch>
                        <a:fillRect/>
                      </a:stretch>
                    </p:blipFill>
                    <p:spPr>
                      <a:xfrm>
                        <a:off x="2442529" y="5301208"/>
                        <a:ext cx="1779739" cy="839500"/>
                      </a:xfrm>
                      <a:prstGeom prst="rect">
                        <a:avLst/>
                      </a:prstGeom>
                    </p:spPr>
                  </p:pic>
                </p:oleObj>
              </mc:Fallback>
            </mc:AlternateContent>
          </a:graphicData>
        </a:graphic>
      </p:graphicFrame>
      <p:sp>
        <p:nvSpPr>
          <p:cNvPr id="32" name="下箭头 31"/>
          <p:cNvSpPr/>
          <p:nvPr/>
        </p:nvSpPr>
        <p:spPr>
          <a:xfrm>
            <a:off x="3191384" y="4653136"/>
            <a:ext cx="385574" cy="74387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3" name="矩形 32"/>
          <p:cNvSpPr/>
          <p:nvPr/>
        </p:nvSpPr>
        <p:spPr>
          <a:xfrm>
            <a:off x="467544" y="3789040"/>
            <a:ext cx="2893086" cy="72008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4" name="矩形 33"/>
          <p:cNvSpPr/>
          <p:nvPr/>
        </p:nvSpPr>
        <p:spPr>
          <a:xfrm>
            <a:off x="3576958" y="3780780"/>
            <a:ext cx="1931146" cy="72008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5" name="线形标注 1 34"/>
          <p:cNvSpPr/>
          <p:nvPr/>
        </p:nvSpPr>
        <p:spPr>
          <a:xfrm>
            <a:off x="971600" y="4873554"/>
            <a:ext cx="720081" cy="427653"/>
          </a:xfrm>
          <a:prstGeom prst="borderCallout1">
            <a:avLst>
              <a:gd name="adj1" fmla="val -1218"/>
              <a:gd name="adj2" fmla="val 50236"/>
              <a:gd name="adj3" fmla="val -83041"/>
              <a:gd name="adj4" fmla="val 104613"/>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i="1" dirty="0" err="1" smtClean="0">
                <a:solidFill>
                  <a:schemeClr val="tx1"/>
                </a:solidFill>
                <a:latin typeface="Times New Roman" pitchFamily="18" charset="0"/>
                <a:ea typeface="黑体" pitchFamily="49" charset="-122"/>
                <a:cs typeface="Times New Roman" pitchFamily="18" charset="0"/>
              </a:rPr>
              <a:t>e</a:t>
            </a:r>
            <a:r>
              <a:rPr lang="en-US" altLang="zh-CN" sz="2000" i="1" baseline="-25000" dirty="0" err="1" smtClean="0">
                <a:solidFill>
                  <a:schemeClr val="tx1"/>
                </a:solidFill>
                <a:latin typeface="Times New Roman" pitchFamily="18" charset="0"/>
                <a:ea typeface="黑体" pitchFamily="49" charset="-122"/>
                <a:cs typeface="Times New Roman" pitchFamily="18" charset="0"/>
              </a:rPr>
              <a:t>ii</a:t>
            </a:r>
            <a:endParaRPr lang="zh-CN" altLang="en-US" sz="2000" i="1" baseline="-25000" dirty="0">
              <a:solidFill>
                <a:schemeClr val="tx1"/>
              </a:solidFill>
              <a:latin typeface="Times New Roman" pitchFamily="18" charset="0"/>
              <a:ea typeface="黑体" pitchFamily="49" charset="-122"/>
              <a:cs typeface="Times New Roman" pitchFamily="18" charset="0"/>
            </a:endParaRPr>
          </a:p>
        </p:txBody>
      </p:sp>
      <p:sp>
        <p:nvSpPr>
          <p:cNvPr id="37" name="线形标注 1 36"/>
          <p:cNvSpPr/>
          <p:nvPr/>
        </p:nvSpPr>
        <p:spPr>
          <a:xfrm>
            <a:off x="4112470" y="4877958"/>
            <a:ext cx="720081" cy="427653"/>
          </a:xfrm>
          <a:prstGeom prst="borderCallout1">
            <a:avLst>
              <a:gd name="adj1" fmla="val -1218"/>
              <a:gd name="adj2" fmla="val 50236"/>
              <a:gd name="adj3" fmla="val -83041"/>
              <a:gd name="adj4" fmla="val 104613"/>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i="1" dirty="0" err="1" smtClean="0">
                <a:solidFill>
                  <a:schemeClr val="tx1"/>
                </a:solidFill>
                <a:latin typeface="Times New Roman" pitchFamily="18" charset="0"/>
                <a:ea typeface="黑体" pitchFamily="49" charset="-122"/>
                <a:cs typeface="Times New Roman" pitchFamily="18" charset="0"/>
              </a:rPr>
              <a:t>a</a:t>
            </a:r>
            <a:r>
              <a:rPr lang="en-US" altLang="zh-CN" sz="2000" i="1" baseline="-25000" dirty="0" err="1" smtClean="0">
                <a:solidFill>
                  <a:schemeClr val="tx1"/>
                </a:solidFill>
                <a:latin typeface="Times New Roman" pitchFamily="18" charset="0"/>
                <a:ea typeface="黑体" pitchFamily="49" charset="-122"/>
                <a:cs typeface="Times New Roman" pitchFamily="18" charset="0"/>
              </a:rPr>
              <a:t>i</a:t>
            </a:r>
            <a:endParaRPr lang="zh-CN" altLang="en-US" sz="2000" i="1" baseline="-25000" dirty="0">
              <a:solidFill>
                <a:schemeClr val="tx1"/>
              </a:solidFill>
              <a:latin typeface="Times New Roman" pitchFamily="18" charset="0"/>
              <a:ea typeface="黑体" pitchFamily="49" charset="-122"/>
              <a:cs typeface="Times New Roman" pitchFamily="18" charset="0"/>
            </a:endParaRPr>
          </a:p>
        </p:txBody>
      </p:sp>
      <p:sp>
        <p:nvSpPr>
          <p:cNvPr id="38" name="矩形 37"/>
          <p:cNvSpPr/>
          <p:nvPr/>
        </p:nvSpPr>
        <p:spPr>
          <a:xfrm>
            <a:off x="5076056" y="1684167"/>
            <a:ext cx="360040" cy="48741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9" name="线形标注 1 38"/>
          <p:cNvSpPr/>
          <p:nvPr/>
        </p:nvSpPr>
        <p:spPr>
          <a:xfrm>
            <a:off x="6012160" y="2627392"/>
            <a:ext cx="1944216" cy="637009"/>
          </a:xfrm>
          <a:prstGeom prst="borderCallout1">
            <a:avLst>
              <a:gd name="adj1" fmla="val -1401"/>
              <a:gd name="adj2" fmla="val -260"/>
              <a:gd name="adj3" fmla="val -71337"/>
              <a:gd name="adj4" fmla="val -30342"/>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i="1" dirty="0">
                <a:solidFill>
                  <a:schemeClr val="tx1"/>
                </a:solidFill>
                <a:latin typeface="Times New Roman" pitchFamily="18" charset="0"/>
                <a:ea typeface="黑体" pitchFamily="49" charset="-122"/>
                <a:cs typeface="Times New Roman" pitchFamily="18" charset="0"/>
              </a:rPr>
              <a:t>c</a:t>
            </a:r>
            <a:r>
              <a:rPr lang="en-US" altLang="zh-CN" i="1" baseline="-25000" dirty="0" smtClean="0">
                <a:solidFill>
                  <a:schemeClr val="tx1"/>
                </a:solidFill>
                <a:latin typeface="Times New Roman" pitchFamily="18" charset="0"/>
                <a:ea typeface="黑体" pitchFamily="49" charset="-122"/>
                <a:cs typeface="Times New Roman" pitchFamily="18" charset="0"/>
              </a:rPr>
              <a:t>i</a:t>
            </a:r>
            <a:r>
              <a:rPr lang="zh-CN" altLang="en-US" dirty="0" smtClean="0">
                <a:solidFill>
                  <a:schemeClr val="tx1"/>
                </a:solidFill>
                <a:latin typeface="黑体" pitchFamily="49" charset="-122"/>
                <a:ea typeface="黑体" pitchFamily="49" charset="-122"/>
              </a:rPr>
              <a:t>为节点</a:t>
            </a:r>
            <a:r>
              <a:rPr lang="en-US" altLang="zh-CN" i="1" dirty="0" smtClean="0">
                <a:solidFill>
                  <a:schemeClr val="tx1"/>
                </a:solidFill>
                <a:latin typeface="Times New Roman" pitchFamily="18" charset="0"/>
                <a:ea typeface="黑体" pitchFamily="49" charset="-122"/>
                <a:cs typeface="Times New Roman" pitchFamily="18" charset="0"/>
              </a:rPr>
              <a:t>i</a:t>
            </a:r>
            <a:r>
              <a:rPr lang="zh-CN" altLang="en-US" dirty="0" smtClean="0">
                <a:solidFill>
                  <a:schemeClr val="tx1"/>
                </a:solidFill>
                <a:latin typeface="黑体" pitchFamily="49" charset="-122"/>
                <a:ea typeface="黑体" pitchFamily="49" charset="-122"/>
              </a:rPr>
              <a:t>属于某个社区的标号</a:t>
            </a:r>
          </a:p>
        </p:txBody>
      </p:sp>
    </p:spTree>
    <p:extLst>
      <p:ext uri="{BB962C8B-B14F-4D97-AF65-F5344CB8AC3E}">
        <p14:creationId xmlns:p14="http://schemas.microsoft.com/office/powerpoint/2010/main" val="147576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股票聚类分析 </a:t>
            </a:r>
            <a:r>
              <a:rPr lang="en-US" altLang="zh-CN" sz="2800" dirty="0" smtClean="0">
                <a:latin typeface="黑体" pitchFamily="49" charset="-122"/>
                <a:ea typeface="黑体" pitchFamily="49" charset="-122"/>
              </a:rPr>
              <a:t>- </a:t>
            </a:r>
            <a:r>
              <a:rPr lang="en-US" altLang="zh-CN" sz="2800" dirty="0" smtClean="0">
                <a:latin typeface="Times New Roman" pitchFamily="18" charset="0"/>
                <a:ea typeface="黑体" pitchFamily="49" charset="-122"/>
                <a:cs typeface="Times New Roman" pitchFamily="18" charset="0"/>
              </a:rPr>
              <a:t> </a:t>
            </a:r>
            <a:r>
              <a:rPr lang="zh-CN" altLang="en-US" sz="2800" dirty="0" smtClean="0">
                <a:latin typeface="Times New Roman" pitchFamily="18" charset="0"/>
                <a:ea typeface="黑体" pitchFamily="49" charset="-122"/>
                <a:cs typeface="Times New Roman" pitchFamily="18" charset="0"/>
              </a:rPr>
              <a:t>带有模块度的</a:t>
            </a:r>
            <a:r>
              <a:rPr lang="en-US" altLang="zh-CN" sz="2800" dirty="0" smtClean="0">
                <a:latin typeface="Times New Roman" pitchFamily="18" charset="0"/>
                <a:ea typeface="黑体" pitchFamily="49" charset="-122"/>
                <a:cs typeface="Times New Roman" pitchFamily="18" charset="0"/>
              </a:rPr>
              <a:t>GN</a:t>
            </a:r>
            <a:r>
              <a:rPr lang="zh-CN" altLang="en-US" sz="2800" dirty="0" smtClean="0">
                <a:latin typeface="Times New Roman" pitchFamily="18" charset="0"/>
                <a:ea typeface="黑体" pitchFamily="49" charset="-122"/>
                <a:cs typeface="Times New Roman" pitchFamily="18" charset="0"/>
              </a:rPr>
              <a:t>算法</a:t>
            </a:r>
            <a:endParaRPr lang="zh-CN" altLang="en-US" sz="2800" dirty="0"/>
          </a:p>
        </p:txBody>
      </p:sp>
      <p:sp>
        <p:nvSpPr>
          <p:cNvPr id="3" name="Rectangle 30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30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30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2" name="组合 9"/>
          <p:cNvGrpSpPr>
            <a:grpSpLocks/>
          </p:cNvGrpSpPr>
          <p:nvPr/>
        </p:nvGrpSpPr>
        <p:grpSpPr bwMode="auto">
          <a:xfrm>
            <a:off x="779983" y="1340768"/>
            <a:ext cx="3346450" cy="790575"/>
            <a:chOff x="2148111" y="1277520"/>
            <a:chExt cx="3085125" cy="1046510"/>
          </a:xfrm>
        </p:grpSpPr>
        <p:sp>
          <p:nvSpPr>
            <p:cNvPr id="63" name="对角圆角矩形 2"/>
            <p:cNvSpPr/>
            <p:nvPr/>
          </p:nvSpPr>
          <p:spPr>
            <a:xfrm>
              <a:off x="2148111" y="1277520"/>
              <a:ext cx="3085125" cy="1046510"/>
            </a:xfrm>
            <a:prstGeom prst="round2DiagRect">
              <a:avLst>
                <a:gd name="adj1" fmla="val 15556"/>
                <a:gd name="adj2" fmla="val 0"/>
              </a:avLst>
            </a:prstGeom>
            <a:ln/>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zh-CN" altLang="en-US" sz="2000">
                <a:latin typeface="Times New Roman" pitchFamily="18" charset="0"/>
                <a:ea typeface="黑体" pitchFamily="49" charset="-122"/>
                <a:cs typeface="Times New Roman" pitchFamily="18" charset="0"/>
              </a:endParaRPr>
            </a:p>
          </p:txBody>
        </p:sp>
        <p:sp>
          <p:nvSpPr>
            <p:cNvPr id="64" name="圆角矩形 3"/>
            <p:cNvSpPr/>
            <p:nvPr/>
          </p:nvSpPr>
          <p:spPr>
            <a:xfrm>
              <a:off x="2333218" y="1408366"/>
              <a:ext cx="2714910" cy="785079"/>
            </a:xfrm>
            <a:prstGeom prst="roundRect">
              <a:avLst/>
            </a:prstGeom>
            <a:solidFill>
              <a:schemeClr val="bg1"/>
            </a:solidFill>
            <a:ln>
              <a:noFill/>
            </a:ln>
            <a:effectLst>
              <a:innerShdw blurRad="63500" dist="25400" dir="1218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chemeClr val="tx1"/>
                  </a:solidFill>
                  <a:latin typeface="Times New Roman" pitchFamily="18" charset="0"/>
                  <a:ea typeface="黑体" pitchFamily="49" charset="-122"/>
                  <a:cs typeface="Times New Roman" pitchFamily="18" charset="0"/>
                </a:rPr>
                <a:t>计算边介数</a:t>
              </a:r>
              <a:endParaRPr lang="zh-CN" altLang="en-US" sz="2000" dirty="0">
                <a:solidFill>
                  <a:schemeClr val="tx1"/>
                </a:solidFill>
                <a:latin typeface="Times New Roman" pitchFamily="18" charset="0"/>
                <a:ea typeface="黑体" pitchFamily="49" charset="-122"/>
                <a:cs typeface="Times New Roman" pitchFamily="18" charset="0"/>
              </a:endParaRPr>
            </a:p>
          </p:txBody>
        </p:sp>
      </p:grpSp>
      <p:grpSp>
        <p:nvGrpSpPr>
          <p:cNvPr id="65" name="组合 18"/>
          <p:cNvGrpSpPr>
            <a:grpSpLocks/>
          </p:cNvGrpSpPr>
          <p:nvPr/>
        </p:nvGrpSpPr>
        <p:grpSpPr bwMode="auto">
          <a:xfrm>
            <a:off x="2453208" y="2277393"/>
            <a:ext cx="3346450" cy="790575"/>
            <a:chOff x="2148111" y="1278106"/>
            <a:chExt cx="3085125" cy="1046510"/>
          </a:xfrm>
        </p:grpSpPr>
        <p:sp>
          <p:nvSpPr>
            <p:cNvPr id="66" name="对角圆角矩形 65"/>
            <p:cNvSpPr/>
            <p:nvPr/>
          </p:nvSpPr>
          <p:spPr>
            <a:xfrm>
              <a:off x="2148111" y="1278106"/>
              <a:ext cx="3085125" cy="1046510"/>
            </a:xfrm>
            <a:prstGeom prst="round2DiagRect">
              <a:avLst>
                <a:gd name="adj1" fmla="val 15556"/>
                <a:gd name="adj2" fmla="val 0"/>
              </a:avLst>
            </a:prstGeom>
            <a:ln/>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CN" altLang="en-US" sz="2000">
                <a:latin typeface="Times New Roman" pitchFamily="18" charset="0"/>
                <a:ea typeface="黑体" pitchFamily="49" charset="-122"/>
                <a:cs typeface="Times New Roman" pitchFamily="18" charset="0"/>
              </a:endParaRPr>
            </a:p>
          </p:txBody>
        </p:sp>
        <p:sp>
          <p:nvSpPr>
            <p:cNvPr id="67" name="圆角矩形 66"/>
            <p:cNvSpPr/>
            <p:nvPr/>
          </p:nvSpPr>
          <p:spPr>
            <a:xfrm>
              <a:off x="2333218" y="1408366"/>
              <a:ext cx="2714910" cy="785079"/>
            </a:xfrm>
            <a:prstGeom prst="roundRect">
              <a:avLst/>
            </a:prstGeom>
            <a:solidFill>
              <a:schemeClr val="bg1"/>
            </a:solidFill>
            <a:ln>
              <a:noFill/>
            </a:ln>
            <a:effectLst>
              <a:innerShdw blurRad="63500" dist="25400" dir="1218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chemeClr val="tx1"/>
                  </a:solidFill>
                  <a:latin typeface="Times New Roman" pitchFamily="18" charset="0"/>
                  <a:ea typeface="黑体" pitchFamily="49" charset="-122"/>
                  <a:cs typeface="Times New Roman" pitchFamily="18" charset="0"/>
                </a:rPr>
                <a:t>删除边介数最大的边</a:t>
              </a:r>
              <a:endParaRPr lang="zh-CN" altLang="en-US" sz="2000" dirty="0">
                <a:solidFill>
                  <a:schemeClr val="tx1"/>
                </a:solidFill>
                <a:latin typeface="Times New Roman" pitchFamily="18" charset="0"/>
                <a:ea typeface="黑体" pitchFamily="49" charset="-122"/>
                <a:cs typeface="Times New Roman" pitchFamily="18" charset="0"/>
              </a:endParaRPr>
            </a:p>
          </p:txBody>
        </p:sp>
      </p:grpSp>
      <p:grpSp>
        <p:nvGrpSpPr>
          <p:cNvPr id="68" name="组合 21"/>
          <p:cNvGrpSpPr>
            <a:grpSpLocks/>
          </p:cNvGrpSpPr>
          <p:nvPr/>
        </p:nvGrpSpPr>
        <p:grpSpPr bwMode="auto">
          <a:xfrm>
            <a:off x="3600971" y="3223543"/>
            <a:ext cx="3346450" cy="790575"/>
            <a:chOff x="2148111" y="1277795"/>
            <a:chExt cx="3085125" cy="1046510"/>
          </a:xfrm>
        </p:grpSpPr>
        <p:sp>
          <p:nvSpPr>
            <p:cNvPr id="69" name="对角圆角矩形 68"/>
            <p:cNvSpPr/>
            <p:nvPr/>
          </p:nvSpPr>
          <p:spPr>
            <a:xfrm>
              <a:off x="2148111" y="1277795"/>
              <a:ext cx="3085125" cy="1046510"/>
            </a:xfrm>
            <a:prstGeom prst="round2DiagRect">
              <a:avLst>
                <a:gd name="adj1" fmla="val 15556"/>
                <a:gd name="adj2" fmla="val 0"/>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2000">
                <a:latin typeface="Times New Roman" pitchFamily="18" charset="0"/>
                <a:ea typeface="黑体" pitchFamily="49" charset="-122"/>
                <a:cs typeface="Times New Roman" pitchFamily="18" charset="0"/>
              </a:endParaRPr>
            </a:p>
          </p:txBody>
        </p:sp>
        <p:sp>
          <p:nvSpPr>
            <p:cNvPr id="70" name="圆角矩形 69"/>
            <p:cNvSpPr/>
            <p:nvPr/>
          </p:nvSpPr>
          <p:spPr>
            <a:xfrm>
              <a:off x="2333218" y="1408366"/>
              <a:ext cx="2714910" cy="785079"/>
            </a:xfrm>
            <a:prstGeom prst="roundRect">
              <a:avLst/>
            </a:prstGeom>
            <a:solidFill>
              <a:schemeClr val="bg1"/>
            </a:solidFill>
            <a:ln>
              <a:noFill/>
            </a:ln>
            <a:effectLst>
              <a:innerShdw blurRad="63500" dist="25400" dir="1218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chemeClr val="tx1"/>
                  </a:solidFill>
                  <a:latin typeface="Times New Roman" pitchFamily="18" charset="0"/>
                  <a:ea typeface="黑体" pitchFamily="49" charset="-122"/>
                  <a:cs typeface="Times New Roman" pitchFamily="18" charset="0"/>
                </a:rPr>
                <a:t>计算模块度函数</a:t>
              </a:r>
              <a:endParaRPr lang="zh-CN" altLang="en-US" sz="2000" dirty="0">
                <a:solidFill>
                  <a:schemeClr val="tx1"/>
                </a:solidFill>
                <a:latin typeface="Times New Roman" pitchFamily="18" charset="0"/>
                <a:ea typeface="黑体" pitchFamily="49" charset="-122"/>
                <a:cs typeface="Times New Roman" pitchFamily="18" charset="0"/>
              </a:endParaRPr>
            </a:p>
          </p:txBody>
        </p:sp>
      </p:grpSp>
      <p:grpSp>
        <p:nvGrpSpPr>
          <p:cNvPr id="71" name="组合 24"/>
          <p:cNvGrpSpPr>
            <a:grpSpLocks/>
          </p:cNvGrpSpPr>
          <p:nvPr/>
        </p:nvGrpSpPr>
        <p:grpSpPr bwMode="auto">
          <a:xfrm>
            <a:off x="4932039" y="4190331"/>
            <a:ext cx="3456385" cy="790575"/>
            <a:chOff x="2048897" y="1277782"/>
            <a:chExt cx="3119353" cy="1046510"/>
          </a:xfrm>
        </p:grpSpPr>
        <p:sp>
          <p:nvSpPr>
            <p:cNvPr id="72" name="对角圆角矩形 71"/>
            <p:cNvSpPr/>
            <p:nvPr/>
          </p:nvSpPr>
          <p:spPr>
            <a:xfrm>
              <a:off x="2048897" y="1277782"/>
              <a:ext cx="3119353" cy="1046510"/>
            </a:xfrm>
            <a:prstGeom prst="round2DiagRect">
              <a:avLst>
                <a:gd name="adj1" fmla="val 15556"/>
                <a:gd name="adj2" fmla="val 0"/>
              </a:avLst>
            </a:prstGeom>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2000">
                <a:latin typeface="Times New Roman" pitchFamily="18" charset="0"/>
                <a:ea typeface="黑体" pitchFamily="49" charset="-122"/>
                <a:cs typeface="Times New Roman" pitchFamily="18" charset="0"/>
              </a:endParaRPr>
            </a:p>
          </p:txBody>
        </p:sp>
        <p:sp>
          <p:nvSpPr>
            <p:cNvPr id="73" name="圆角矩形 72"/>
            <p:cNvSpPr/>
            <p:nvPr/>
          </p:nvSpPr>
          <p:spPr>
            <a:xfrm>
              <a:off x="2245916" y="1408366"/>
              <a:ext cx="2792361" cy="785079"/>
            </a:xfrm>
            <a:prstGeom prst="roundRect">
              <a:avLst/>
            </a:prstGeom>
            <a:solidFill>
              <a:schemeClr val="bg1"/>
            </a:solidFill>
            <a:ln>
              <a:noFill/>
            </a:ln>
            <a:effectLst>
              <a:innerShdw blurRad="63500" dist="25400" dir="1218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chemeClr val="tx1"/>
                  </a:solidFill>
                  <a:latin typeface="Times New Roman" pitchFamily="18" charset="0"/>
                  <a:ea typeface="黑体" pitchFamily="49" charset="-122"/>
                  <a:cs typeface="Times New Roman" pitchFamily="18" charset="0"/>
                </a:rPr>
                <a:t>重复前三步直到没有边</a:t>
              </a:r>
              <a:endParaRPr lang="zh-CN" altLang="en-US" sz="2000" dirty="0">
                <a:solidFill>
                  <a:schemeClr val="tx1"/>
                </a:solidFill>
                <a:latin typeface="Times New Roman" pitchFamily="18" charset="0"/>
                <a:ea typeface="黑体" pitchFamily="49" charset="-122"/>
                <a:cs typeface="Times New Roman" pitchFamily="18" charset="0"/>
              </a:endParaRPr>
            </a:p>
          </p:txBody>
        </p:sp>
      </p:grpSp>
      <p:sp>
        <p:nvSpPr>
          <p:cNvPr id="74" name="Freeform 4"/>
          <p:cNvSpPr>
            <a:spLocks/>
          </p:cNvSpPr>
          <p:nvPr/>
        </p:nvSpPr>
        <p:spPr bwMode="auto">
          <a:xfrm>
            <a:off x="4042296" y="1710656"/>
            <a:ext cx="679450" cy="461962"/>
          </a:xfrm>
          <a:custGeom>
            <a:avLst/>
            <a:gdLst>
              <a:gd name="T0" fmla="*/ 0 w 4668"/>
              <a:gd name="T1" fmla="*/ 2147483647 h 3406"/>
              <a:gd name="T2" fmla="*/ 2147483647 w 4668"/>
              <a:gd name="T3" fmla="*/ 2147483647 h 3406"/>
              <a:gd name="T4" fmla="*/ 2147483647 w 4668"/>
              <a:gd name="T5" fmla="*/ 2147483647 h 3406"/>
              <a:gd name="T6" fmla="*/ 2147483647 w 4668"/>
              <a:gd name="T7" fmla="*/ 2147483647 h 3406"/>
              <a:gd name="T8" fmla="*/ 2147483647 w 4668"/>
              <a:gd name="T9" fmla="*/ 2147483647 h 3406"/>
              <a:gd name="T10" fmla="*/ 2147483647 w 4668"/>
              <a:gd name="T11" fmla="*/ 2147483647 h 3406"/>
              <a:gd name="T12" fmla="*/ 2147483647 w 4668"/>
              <a:gd name="T13" fmla="*/ 2147483647 h 3406"/>
              <a:gd name="T14" fmla="*/ 2147483647 w 4668"/>
              <a:gd name="T15" fmla="*/ 2147483647 h 3406"/>
              <a:gd name="T16" fmla="*/ 0 w 4668"/>
              <a:gd name="T17" fmla="*/ 2147483647 h 3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68" h="3406">
                <a:moveTo>
                  <a:pt x="0" y="676"/>
                </a:moveTo>
                <a:cubicBezTo>
                  <a:pt x="17" y="687"/>
                  <a:pt x="682" y="135"/>
                  <a:pt x="1398" y="455"/>
                </a:cubicBezTo>
                <a:cubicBezTo>
                  <a:pt x="2114" y="775"/>
                  <a:pt x="2864" y="1847"/>
                  <a:pt x="2864" y="1847"/>
                </a:cubicBezTo>
                <a:cubicBezTo>
                  <a:pt x="2122" y="2082"/>
                  <a:pt x="2122" y="2082"/>
                  <a:pt x="2122" y="2082"/>
                </a:cubicBezTo>
                <a:cubicBezTo>
                  <a:pt x="4382" y="3406"/>
                  <a:pt x="4382" y="3406"/>
                  <a:pt x="4382" y="3406"/>
                </a:cubicBezTo>
                <a:cubicBezTo>
                  <a:pt x="4668" y="1239"/>
                  <a:pt x="4668" y="1239"/>
                  <a:pt x="4668" y="1239"/>
                </a:cubicBezTo>
                <a:cubicBezTo>
                  <a:pt x="4028" y="1442"/>
                  <a:pt x="4028" y="1442"/>
                  <a:pt x="4028" y="1442"/>
                </a:cubicBezTo>
                <a:cubicBezTo>
                  <a:pt x="4028" y="1442"/>
                  <a:pt x="2736" y="430"/>
                  <a:pt x="2046" y="194"/>
                </a:cubicBezTo>
                <a:cubicBezTo>
                  <a:pt x="1482" y="0"/>
                  <a:pt x="101" y="533"/>
                  <a:pt x="0" y="676"/>
                </a:cubicBezTo>
                <a:close/>
              </a:path>
            </a:pathLst>
          </a:custGeom>
          <a:gradFill rotWithShape="1">
            <a:gsLst>
              <a:gs pos="0">
                <a:srgbClr val="68E1FE"/>
              </a:gs>
              <a:gs pos="100000">
                <a:srgbClr val="0A61FF"/>
              </a:gs>
            </a:gsLst>
            <a:lin ang="2700000" scaled="1"/>
          </a:gradFill>
          <a:ln>
            <a:noFill/>
          </a:ln>
          <a:extLst>
            <a:ext uri="{91240B29-F687-4F45-9708-019B960494DF}">
              <a14:hiddenLine xmlns:a14="http://schemas.microsoft.com/office/drawing/2010/main" w="14351" cap="flat">
                <a:solidFill>
                  <a:srgbClr val="000000"/>
                </a:solidFill>
                <a:prstDash val="solid"/>
                <a:miter lim="800000"/>
                <a:headEnd/>
                <a:tailEnd/>
              </a14:hiddenLine>
            </a:ext>
          </a:extLst>
        </p:spPr>
        <p:txBody>
          <a:bodyPr/>
          <a:lstStyle/>
          <a:p>
            <a:endParaRPr lang="zh-CN" altLang="en-US" sz="2000">
              <a:latin typeface="Times New Roman" pitchFamily="18" charset="0"/>
              <a:ea typeface="黑体" pitchFamily="49" charset="-122"/>
              <a:cs typeface="Times New Roman" pitchFamily="18" charset="0"/>
            </a:endParaRPr>
          </a:p>
        </p:txBody>
      </p:sp>
      <p:sp>
        <p:nvSpPr>
          <p:cNvPr id="75" name="Freeform 4"/>
          <p:cNvSpPr>
            <a:spLocks/>
          </p:cNvSpPr>
          <p:nvPr/>
        </p:nvSpPr>
        <p:spPr bwMode="auto">
          <a:xfrm>
            <a:off x="5725046" y="2606006"/>
            <a:ext cx="679450" cy="461962"/>
          </a:xfrm>
          <a:custGeom>
            <a:avLst/>
            <a:gdLst>
              <a:gd name="T0" fmla="*/ 0 w 4668"/>
              <a:gd name="T1" fmla="*/ 2147483647 h 3406"/>
              <a:gd name="T2" fmla="*/ 2147483647 w 4668"/>
              <a:gd name="T3" fmla="*/ 2147483647 h 3406"/>
              <a:gd name="T4" fmla="*/ 2147483647 w 4668"/>
              <a:gd name="T5" fmla="*/ 2147483647 h 3406"/>
              <a:gd name="T6" fmla="*/ 2147483647 w 4668"/>
              <a:gd name="T7" fmla="*/ 2147483647 h 3406"/>
              <a:gd name="T8" fmla="*/ 2147483647 w 4668"/>
              <a:gd name="T9" fmla="*/ 2147483647 h 3406"/>
              <a:gd name="T10" fmla="*/ 2147483647 w 4668"/>
              <a:gd name="T11" fmla="*/ 2147483647 h 3406"/>
              <a:gd name="T12" fmla="*/ 2147483647 w 4668"/>
              <a:gd name="T13" fmla="*/ 2147483647 h 3406"/>
              <a:gd name="T14" fmla="*/ 2147483647 w 4668"/>
              <a:gd name="T15" fmla="*/ 2147483647 h 3406"/>
              <a:gd name="T16" fmla="*/ 0 w 4668"/>
              <a:gd name="T17" fmla="*/ 2147483647 h 3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68" h="3406">
                <a:moveTo>
                  <a:pt x="0" y="676"/>
                </a:moveTo>
                <a:cubicBezTo>
                  <a:pt x="17" y="687"/>
                  <a:pt x="682" y="135"/>
                  <a:pt x="1398" y="455"/>
                </a:cubicBezTo>
                <a:cubicBezTo>
                  <a:pt x="2114" y="775"/>
                  <a:pt x="2864" y="1847"/>
                  <a:pt x="2864" y="1847"/>
                </a:cubicBezTo>
                <a:cubicBezTo>
                  <a:pt x="2122" y="2082"/>
                  <a:pt x="2122" y="2082"/>
                  <a:pt x="2122" y="2082"/>
                </a:cubicBezTo>
                <a:cubicBezTo>
                  <a:pt x="4382" y="3406"/>
                  <a:pt x="4382" y="3406"/>
                  <a:pt x="4382" y="3406"/>
                </a:cubicBezTo>
                <a:cubicBezTo>
                  <a:pt x="4668" y="1239"/>
                  <a:pt x="4668" y="1239"/>
                  <a:pt x="4668" y="1239"/>
                </a:cubicBezTo>
                <a:cubicBezTo>
                  <a:pt x="4028" y="1442"/>
                  <a:pt x="4028" y="1442"/>
                  <a:pt x="4028" y="1442"/>
                </a:cubicBezTo>
                <a:cubicBezTo>
                  <a:pt x="4028" y="1442"/>
                  <a:pt x="2736" y="430"/>
                  <a:pt x="2046" y="194"/>
                </a:cubicBezTo>
                <a:cubicBezTo>
                  <a:pt x="1482" y="0"/>
                  <a:pt x="101" y="533"/>
                  <a:pt x="0" y="676"/>
                </a:cubicBezTo>
                <a:close/>
              </a:path>
            </a:pathLst>
          </a:custGeom>
          <a:gradFill rotWithShape="1">
            <a:gsLst>
              <a:gs pos="0">
                <a:srgbClr val="68E1FE"/>
              </a:gs>
              <a:gs pos="100000">
                <a:srgbClr val="0A61FF"/>
              </a:gs>
            </a:gsLst>
            <a:lin ang="2700000" scaled="1"/>
          </a:gradFill>
          <a:ln>
            <a:noFill/>
          </a:ln>
          <a:extLst>
            <a:ext uri="{91240B29-F687-4F45-9708-019B960494DF}">
              <a14:hiddenLine xmlns:a14="http://schemas.microsoft.com/office/drawing/2010/main" w="14351" cap="flat">
                <a:solidFill>
                  <a:srgbClr val="000000"/>
                </a:solidFill>
                <a:prstDash val="solid"/>
                <a:miter lim="800000"/>
                <a:headEnd/>
                <a:tailEnd/>
              </a14:hiddenLine>
            </a:ext>
          </a:extLst>
        </p:spPr>
        <p:txBody>
          <a:bodyPr/>
          <a:lstStyle/>
          <a:p>
            <a:endParaRPr lang="zh-CN" altLang="en-US" sz="2000">
              <a:latin typeface="Times New Roman" pitchFamily="18" charset="0"/>
              <a:ea typeface="黑体" pitchFamily="49" charset="-122"/>
              <a:cs typeface="Times New Roman" pitchFamily="18" charset="0"/>
            </a:endParaRPr>
          </a:p>
        </p:txBody>
      </p:sp>
      <p:sp>
        <p:nvSpPr>
          <p:cNvPr id="76" name="Freeform 4"/>
          <p:cNvSpPr>
            <a:spLocks/>
          </p:cNvSpPr>
          <p:nvPr/>
        </p:nvSpPr>
        <p:spPr bwMode="auto">
          <a:xfrm>
            <a:off x="6936308" y="3644231"/>
            <a:ext cx="679450" cy="463550"/>
          </a:xfrm>
          <a:custGeom>
            <a:avLst/>
            <a:gdLst>
              <a:gd name="T0" fmla="*/ 0 w 4668"/>
              <a:gd name="T1" fmla="*/ 2147483647 h 3406"/>
              <a:gd name="T2" fmla="*/ 2147483647 w 4668"/>
              <a:gd name="T3" fmla="*/ 2147483647 h 3406"/>
              <a:gd name="T4" fmla="*/ 2147483647 w 4668"/>
              <a:gd name="T5" fmla="*/ 2147483647 h 3406"/>
              <a:gd name="T6" fmla="*/ 2147483647 w 4668"/>
              <a:gd name="T7" fmla="*/ 2147483647 h 3406"/>
              <a:gd name="T8" fmla="*/ 2147483647 w 4668"/>
              <a:gd name="T9" fmla="*/ 2147483647 h 3406"/>
              <a:gd name="T10" fmla="*/ 2147483647 w 4668"/>
              <a:gd name="T11" fmla="*/ 2147483647 h 3406"/>
              <a:gd name="T12" fmla="*/ 2147483647 w 4668"/>
              <a:gd name="T13" fmla="*/ 2147483647 h 3406"/>
              <a:gd name="T14" fmla="*/ 2147483647 w 4668"/>
              <a:gd name="T15" fmla="*/ 2147483647 h 3406"/>
              <a:gd name="T16" fmla="*/ 0 w 4668"/>
              <a:gd name="T17" fmla="*/ 2147483647 h 3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68" h="3406">
                <a:moveTo>
                  <a:pt x="0" y="676"/>
                </a:moveTo>
                <a:cubicBezTo>
                  <a:pt x="17" y="687"/>
                  <a:pt x="682" y="135"/>
                  <a:pt x="1398" y="455"/>
                </a:cubicBezTo>
                <a:cubicBezTo>
                  <a:pt x="2114" y="775"/>
                  <a:pt x="2864" y="1847"/>
                  <a:pt x="2864" y="1847"/>
                </a:cubicBezTo>
                <a:cubicBezTo>
                  <a:pt x="2122" y="2082"/>
                  <a:pt x="2122" y="2082"/>
                  <a:pt x="2122" y="2082"/>
                </a:cubicBezTo>
                <a:cubicBezTo>
                  <a:pt x="4382" y="3406"/>
                  <a:pt x="4382" y="3406"/>
                  <a:pt x="4382" y="3406"/>
                </a:cubicBezTo>
                <a:cubicBezTo>
                  <a:pt x="4668" y="1239"/>
                  <a:pt x="4668" y="1239"/>
                  <a:pt x="4668" y="1239"/>
                </a:cubicBezTo>
                <a:cubicBezTo>
                  <a:pt x="4028" y="1442"/>
                  <a:pt x="4028" y="1442"/>
                  <a:pt x="4028" y="1442"/>
                </a:cubicBezTo>
                <a:cubicBezTo>
                  <a:pt x="4028" y="1442"/>
                  <a:pt x="2736" y="430"/>
                  <a:pt x="2046" y="194"/>
                </a:cubicBezTo>
                <a:cubicBezTo>
                  <a:pt x="1482" y="0"/>
                  <a:pt x="101" y="533"/>
                  <a:pt x="0" y="676"/>
                </a:cubicBezTo>
                <a:close/>
              </a:path>
            </a:pathLst>
          </a:custGeom>
          <a:gradFill rotWithShape="1">
            <a:gsLst>
              <a:gs pos="0">
                <a:srgbClr val="68E1FE"/>
              </a:gs>
              <a:gs pos="100000">
                <a:srgbClr val="0A61FF"/>
              </a:gs>
            </a:gsLst>
            <a:lin ang="2700000" scaled="1"/>
          </a:gradFill>
          <a:ln>
            <a:noFill/>
          </a:ln>
          <a:extLst>
            <a:ext uri="{91240B29-F687-4F45-9708-019B960494DF}">
              <a14:hiddenLine xmlns:a14="http://schemas.microsoft.com/office/drawing/2010/main" w="14351" cap="flat">
                <a:solidFill>
                  <a:srgbClr val="000000"/>
                </a:solidFill>
                <a:prstDash val="solid"/>
                <a:miter lim="800000"/>
                <a:headEnd/>
                <a:tailEnd/>
              </a14:hiddenLine>
            </a:ext>
          </a:extLst>
        </p:spPr>
        <p:txBody>
          <a:bodyPr/>
          <a:lstStyle/>
          <a:p>
            <a:endParaRPr lang="zh-CN" altLang="en-US" sz="2000">
              <a:latin typeface="Times New Roman" pitchFamily="18" charset="0"/>
              <a:ea typeface="黑体" pitchFamily="49" charset="-122"/>
              <a:cs typeface="Times New Roman" pitchFamily="18" charset="0"/>
            </a:endParaRPr>
          </a:p>
        </p:txBody>
      </p:sp>
      <p:grpSp>
        <p:nvGrpSpPr>
          <p:cNvPr id="77" name="组合 24"/>
          <p:cNvGrpSpPr>
            <a:grpSpLocks/>
          </p:cNvGrpSpPr>
          <p:nvPr/>
        </p:nvGrpSpPr>
        <p:grpSpPr bwMode="auto">
          <a:xfrm>
            <a:off x="1259631" y="5014689"/>
            <a:ext cx="3456385" cy="790575"/>
            <a:chOff x="2048897" y="1277782"/>
            <a:chExt cx="3119353" cy="1046510"/>
          </a:xfrm>
        </p:grpSpPr>
        <p:sp>
          <p:nvSpPr>
            <p:cNvPr id="78" name="对角圆角矩形 77"/>
            <p:cNvSpPr/>
            <p:nvPr/>
          </p:nvSpPr>
          <p:spPr>
            <a:xfrm>
              <a:off x="2048897" y="1277782"/>
              <a:ext cx="3119353" cy="1046510"/>
            </a:xfrm>
            <a:prstGeom prst="round2DiagRect">
              <a:avLst>
                <a:gd name="adj1" fmla="val 15556"/>
                <a:gd name="adj2" fmla="val 0"/>
              </a:avLst>
            </a:prstGeom>
            <a:solidFill>
              <a:srgbClr val="21AF46"/>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2000">
                <a:latin typeface="Times New Roman" pitchFamily="18" charset="0"/>
                <a:ea typeface="黑体" pitchFamily="49" charset="-122"/>
                <a:cs typeface="Times New Roman" pitchFamily="18" charset="0"/>
              </a:endParaRPr>
            </a:p>
          </p:txBody>
        </p:sp>
        <p:sp>
          <p:nvSpPr>
            <p:cNvPr id="79" name="圆角矩形 78"/>
            <p:cNvSpPr/>
            <p:nvPr/>
          </p:nvSpPr>
          <p:spPr>
            <a:xfrm>
              <a:off x="2245916" y="1408366"/>
              <a:ext cx="2792361" cy="785079"/>
            </a:xfrm>
            <a:prstGeom prst="roundRect">
              <a:avLst/>
            </a:prstGeom>
            <a:solidFill>
              <a:schemeClr val="bg1"/>
            </a:solidFill>
            <a:ln>
              <a:noFill/>
            </a:ln>
            <a:effectLst>
              <a:innerShdw blurRad="63500" dist="25400" dir="1218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smtClean="0">
                  <a:solidFill>
                    <a:schemeClr val="tx1"/>
                  </a:solidFill>
                  <a:latin typeface="Times New Roman" pitchFamily="18" charset="0"/>
                  <a:ea typeface="黑体" pitchFamily="49" charset="-122"/>
                  <a:cs typeface="Times New Roman" pitchFamily="18" charset="0"/>
                </a:rPr>
                <a:t>根据模块度得到社团结构</a:t>
              </a:r>
              <a:endParaRPr lang="zh-CN" altLang="en-US" sz="2000" dirty="0">
                <a:solidFill>
                  <a:schemeClr val="tx1"/>
                </a:solidFill>
                <a:latin typeface="Times New Roman" pitchFamily="18" charset="0"/>
                <a:ea typeface="黑体" pitchFamily="49" charset="-122"/>
                <a:cs typeface="Times New Roman" pitchFamily="18" charset="0"/>
              </a:endParaRPr>
            </a:p>
          </p:txBody>
        </p:sp>
      </p:grpSp>
      <p:sp>
        <p:nvSpPr>
          <p:cNvPr id="84" name="Freeform 4"/>
          <p:cNvSpPr>
            <a:spLocks/>
          </p:cNvSpPr>
          <p:nvPr/>
        </p:nvSpPr>
        <p:spPr bwMode="auto">
          <a:xfrm rot="5400000">
            <a:off x="4879790" y="4849403"/>
            <a:ext cx="477217" cy="660748"/>
          </a:xfrm>
          <a:custGeom>
            <a:avLst/>
            <a:gdLst>
              <a:gd name="T0" fmla="*/ 0 w 4668"/>
              <a:gd name="T1" fmla="*/ 2147483647 h 3406"/>
              <a:gd name="T2" fmla="*/ 2147483647 w 4668"/>
              <a:gd name="T3" fmla="*/ 2147483647 h 3406"/>
              <a:gd name="T4" fmla="*/ 2147483647 w 4668"/>
              <a:gd name="T5" fmla="*/ 2147483647 h 3406"/>
              <a:gd name="T6" fmla="*/ 2147483647 w 4668"/>
              <a:gd name="T7" fmla="*/ 2147483647 h 3406"/>
              <a:gd name="T8" fmla="*/ 2147483647 w 4668"/>
              <a:gd name="T9" fmla="*/ 2147483647 h 3406"/>
              <a:gd name="T10" fmla="*/ 2147483647 w 4668"/>
              <a:gd name="T11" fmla="*/ 2147483647 h 3406"/>
              <a:gd name="T12" fmla="*/ 2147483647 w 4668"/>
              <a:gd name="T13" fmla="*/ 2147483647 h 3406"/>
              <a:gd name="T14" fmla="*/ 2147483647 w 4668"/>
              <a:gd name="T15" fmla="*/ 2147483647 h 3406"/>
              <a:gd name="T16" fmla="*/ 0 w 4668"/>
              <a:gd name="T17" fmla="*/ 2147483647 h 3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68" h="3406">
                <a:moveTo>
                  <a:pt x="0" y="676"/>
                </a:moveTo>
                <a:cubicBezTo>
                  <a:pt x="17" y="687"/>
                  <a:pt x="682" y="135"/>
                  <a:pt x="1398" y="455"/>
                </a:cubicBezTo>
                <a:cubicBezTo>
                  <a:pt x="2114" y="775"/>
                  <a:pt x="2864" y="1847"/>
                  <a:pt x="2864" y="1847"/>
                </a:cubicBezTo>
                <a:cubicBezTo>
                  <a:pt x="2122" y="2082"/>
                  <a:pt x="2122" y="2082"/>
                  <a:pt x="2122" y="2082"/>
                </a:cubicBezTo>
                <a:cubicBezTo>
                  <a:pt x="4382" y="3406"/>
                  <a:pt x="4382" y="3406"/>
                  <a:pt x="4382" y="3406"/>
                </a:cubicBezTo>
                <a:cubicBezTo>
                  <a:pt x="4668" y="1239"/>
                  <a:pt x="4668" y="1239"/>
                  <a:pt x="4668" y="1239"/>
                </a:cubicBezTo>
                <a:cubicBezTo>
                  <a:pt x="4028" y="1442"/>
                  <a:pt x="4028" y="1442"/>
                  <a:pt x="4028" y="1442"/>
                </a:cubicBezTo>
                <a:cubicBezTo>
                  <a:pt x="4028" y="1442"/>
                  <a:pt x="2736" y="430"/>
                  <a:pt x="2046" y="194"/>
                </a:cubicBezTo>
                <a:cubicBezTo>
                  <a:pt x="1482" y="0"/>
                  <a:pt x="101" y="533"/>
                  <a:pt x="0" y="676"/>
                </a:cubicBezTo>
                <a:close/>
              </a:path>
            </a:pathLst>
          </a:custGeom>
          <a:gradFill rotWithShape="1">
            <a:gsLst>
              <a:gs pos="0">
                <a:srgbClr val="68E1FE"/>
              </a:gs>
              <a:gs pos="100000">
                <a:srgbClr val="0A61FF"/>
              </a:gs>
            </a:gsLst>
            <a:lin ang="2700000" scaled="1"/>
          </a:gradFill>
          <a:ln>
            <a:noFill/>
          </a:ln>
          <a:extLst>
            <a:ext uri="{91240B29-F687-4F45-9708-019B960494DF}">
              <a14:hiddenLine xmlns:a14="http://schemas.microsoft.com/office/drawing/2010/main" w="14351" cap="flat">
                <a:solidFill>
                  <a:srgbClr val="000000"/>
                </a:solidFill>
                <a:prstDash val="solid"/>
                <a:miter lim="800000"/>
                <a:headEnd/>
                <a:tailEnd/>
              </a14:hiddenLine>
            </a:ext>
          </a:extLst>
        </p:spPr>
        <p:txBody>
          <a:bodyPr/>
          <a:lstStyle/>
          <a:p>
            <a:endParaRPr lang="zh-CN" altLang="en-US" sz="2000">
              <a:latin typeface="Times New Roman" pitchFamily="18" charset="0"/>
              <a:ea typeface="黑体" pitchFamily="49" charset="-122"/>
              <a:cs typeface="Times New Roman" pitchFamily="18" charset="0"/>
            </a:endParaRPr>
          </a:p>
        </p:txBody>
      </p:sp>
      <p:sp>
        <p:nvSpPr>
          <p:cNvPr id="26" name="TextBox 25"/>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11/30</a:t>
            </a:r>
            <a:endParaRPr lang="zh-CN" altLang="en-US" sz="1400" dirty="0">
              <a:solidFill>
                <a:srgbClr val="3399FF"/>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750" y="188640"/>
            <a:ext cx="8268745" cy="584775"/>
          </a:xfrm>
          <a:prstGeom prst="rect">
            <a:avLst/>
          </a:prstGeom>
          <a:noFill/>
        </p:spPr>
        <p:txBody>
          <a:bodyPr wrap="square" rtlCol="0">
            <a:spAutoFit/>
          </a:bodyPr>
          <a:lstStyle/>
          <a:p>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a:latin typeface="黑体" pitchFamily="49" charset="-122"/>
                <a:ea typeface="黑体" pitchFamily="49" charset="-122"/>
              </a:rPr>
              <a:t>关联网络构建</a:t>
            </a:r>
            <a:endParaRPr lang="zh-CN" altLang="en-US" sz="2800" dirty="0">
              <a:latin typeface="黑体" pitchFamily="49" charset="-122"/>
              <a:ea typeface="黑体" pitchFamily="49" charset="-122"/>
              <a:cs typeface="Times New Roman" pitchFamily="18" charset="0"/>
            </a:endParaRPr>
          </a:p>
        </p:txBody>
      </p:sp>
      <p:sp>
        <p:nvSpPr>
          <p:cNvPr id="29" name="TextBox 28"/>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12/30</a:t>
            </a:r>
            <a:endParaRPr lang="zh-CN" altLang="en-US" sz="1400" dirty="0">
              <a:solidFill>
                <a:srgbClr val="3399FF"/>
              </a:solidFill>
              <a:latin typeface="Times New Roman" pitchFamily="18" charset="0"/>
              <a:cs typeface="Times New Roman" pitchFamily="18" charset="0"/>
            </a:endParaRPr>
          </a:p>
        </p:txBody>
      </p:sp>
      <p:graphicFrame>
        <p:nvGraphicFramePr>
          <p:cNvPr id="19" name="图示 18"/>
          <p:cNvGraphicFramePr/>
          <p:nvPr>
            <p:extLst>
              <p:ext uri="{D42A27DB-BD31-4B8C-83A1-F6EECF244321}">
                <p14:modId xmlns:p14="http://schemas.microsoft.com/office/powerpoint/2010/main" val="3902301980"/>
              </p:ext>
            </p:extLst>
          </p:nvPr>
        </p:nvGraphicFramePr>
        <p:xfrm>
          <a:off x="179513" y="1988840"/>
          <a:ext cx="8856982" cy="2896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480090559"/>
              </p:ext>
            </p:extLst>
          </p:nvPr>
        </p:nvGraphicFramePr>
        <p:xfrm>
          <a:off x="236265" y="5085184"/>
          <a:ext cx="1815455" cy="726182"/>
        </p:xfrm>
        <a:graphic>
          <a:graphicData uri="http://schemas.openxmlformats.org/presentationml/2006/ole">
            <mc:AlternateContent xmlns:mc="http://schemas.openxmlformats.org/markup-compatibility/2006">
              <mc:Choice xmlns:v="urn:schemas-microsoft-com:vml" Requires="v">
                <p:oleObj spid="_x0000_s24849" name="Equation" r:id="rId8" imgW="952087" imgH="380835" progId="Equation.DSMT4">
                  <p:embed/>
                </p:oleObj>
              </mc:Choice>
              <mc:Fallback>
                <p:oleObj name="Equation" r:id="rId8" imgW="952087" imgH="380835"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65" y="5085184"/>
                        <a:ext cx="1815455" cy="726182"/>
                      </a:xfrm>
                      <a:prstGeom prst="rect">
                        <a:avLst/>
                      </a:prstGeom>
                      <a:noFill/>
                    </p:spPr>
                  </p:pic>
                </p:oleObj>
              </mc:Fallback>
            </mc:AlternateContent>
          </a:graphicData>
        </a:graphic>
      </p:graphicFrame>
      <p:sp>
        <p:nvSpPr>
          <p:cNvPr id="51" name="下箭头 50"/>
          <p:cNvSpPr/>
          <p:nvPr/>
        </p:nvSpPr>
        <p:spPr>
          <a:xfrm rot="10800000">
            <a:off x="971575" y="4293096"/>
            <a:ext cx="385574" cy="599857"/>
          </a:xfrm>
          <a:prstGeom prst="downArrow">
            <a:avLst/>
          </a:prstGeom>
          <a:solidFill>
            <a:srgbClr val="F3B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52" name="下箭头 51"/>
          <p:cNvSpPr/>
          <p:nvPr/>
        </p:nvSpPr>
        <p:spPr>
          <a:xfrm>
            <a:off x="3275856" y="2060848"/>
            <a:ext cx="385574" cy="599857"/>
          </a:xfrm>
          <a:prstGeom prst="downArrow">
            <a:avLst/>
          </a:prstGeom>
          <a:solidFill>
            <a:srgbClr val="BE3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592968404"/>
              </p:ext>
            </p:extLst>
          </p:nvPr>
        </p:nvGraphicFramePr>
        <p:xfrm>
          <a:off x="1599662" y="1196752"/>
          <a:ext cx="3692418" cy="682749"/>
        </p:xfrm>
        <a:graphic>
          <a:graphicData uri="http://schemas.openxmlformats.org/presentationml/2006/ole">
            <mc:AlternateContent xmlns:mc="http://schemas.openxmlformats.org/markup-compatibility/2006">
              <mc:Choice xmlns:v="urn:schemas-microsoft-com:vml" Requires="v">
                <p:oleObj spid="_x0000_s24850" name="Equation" r:id="rId10" imgW="2324100" imgH="419100" progId="Equation.DSMT4">
                  <p:embed/>
                </p:oleObj>
              </mc:Choice>
              <mc:Fallback>
                <p:oleObj name="Equation" r:id="rId10" imgW="2324100" imgH="4191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9662" y="1196752"/>
                        <a:ext cx="3692418" cy="682749"/>
                      </a:xfrm>
                      <a:prstGeom prst="rect">
                        <a:avLst/>
                      </a:prstGeom>
                      <a:noFill/>
                    </p:spPr>
                  </p:pic>
                </p:oleObj>
              </mc:Fallback>
            </mc:AlternateContent>
          </a:graphicData>
        </a:graphic>
      </p:graphicFrame>
      <p:sp>
        <p:nvSpPr>
          <p:cNvPr id="53" name="左箭头 52"/>
          <p:cNvSpPr/>
          <p:nvPr/>
        </p:nvSpPr>
        <p:spPr>
          <a:xfrm rot="16200000" flipH="1">
            <a:off x="5391205" y="4422770"/>
            <a:ext cx="707872" cy="448526"/>
          </a:xfrm>
          <a:prstGeom prst="lef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4206360900"/>
              </p:ext>
            </p:extLst>
          </p:nvPr>
        </p:nvGraphicFramePr>
        <p:xfrm>
          <a:off x="4830050" y="5229200"/>
          <a:ext cx="1830182" cy="467866"/>
        </p:xfrm>
        <a:graphic>
          <a:graphicData uri="http://schemas.openxmlformats.org/presentationml/2006/ole">
            <mc:AlternateContent xmlns:mc="http://schemas.openxmlformats.org/markup-compatibility/2006">
              <mc:Choice xmlns:v="urn:schemas-microsoft-com:vml" Requires="v">
                <p:oleObj spid="_x0000_s24851" name="Equation" r:id="rId12" imgW="977900" imgH="241300" progId="Equation.DSMT4">
                  <p:embed/>
                </p:oleObj>
              </mc:Choice>
              <mc:Fallback>
                <p:oleObj name="Equation" r:id="rId12" imgW="977900" imgH="2413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30050" y="5229200"/>
                        <a:ext cx="1830182" cy="467866"/>
                      </a:xfrm>
                      <a:prstGeom prst="rect">
                        <a:avLst/>
                      </a:prstGeom>
                      <a:noFill/>
                    </p:spPr>
                  </p:pic>
                </p:oleObj>
              </mc:Fallback>
            </mc:AlternateContent>
          </a:graphicData>
        </a:graphic>
      </p:graphicFrame>
    </p:spTree>
    <p:extLst>
      <p:ext uri="{BB962C8B-B14F-4D97-AF65-F5344CB8AC3E}">
        <p14:creationId xmlns:p14="http://schemas.microsoft.com/office/powerpoint/2010/main" val="1172733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750" y="188640"/>
            <a:ext cx="8268745" cy="584775"/>
          </a:xfrm>
          <a:prstGeom prst="rect">
            <a:avLst/>
          </a:prstGeom>
          <a:noFill/>
        </p:spPr>
        <p:txBody>
          <a:bodyPr wrap="square" rtlCol="0">
            <a:spAutoFit/>
          </a:bodyPr>
          <a:lstStyle/>
          <a:p>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实验结果分析</a:t>
            </a:r>
            <a:endParaRPr lang="zh-CN" altLang="en-US" sz="2800" dirty="0">
              <a:latin typeface="黑体" pitchFamily="49" charset="-122"/>
              <a:ea typeface="黑体" pitchFamily="49" charset="-122"/>
              <a:cs typeface="Times New Roman" pitchFamily="18" charset="0"/>
            </a:endParaRPr>
          </a:p>
        </p:txBody>
      </p:sp>
      <p:sp>
        <p:nvSpPr>
          <p:cNvPr id="29" name="TextBox 28"/>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13/30</a:t>
            </a:r>
            <a:endParaRPr lang="zh-CN" altLang="en-US" sz="1400" dirty="0">
              <a:solidFill>
                <a:srgbClr val="3399FF"/>
              </a:solidFill>
              <a:latin typeface="Times New Roman" pitchFamily="18" charset="0"/>
              <a:cs typeface="Times New Roman" pitchFamily="18" charset="0"/>
            </a:endParaRPr>
          </a:p>
        </p:txBody>
      </p:sp>
      <p:sp>
        <p:nvSpPr>
          <p:cNvPr id="2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08272613"/>
              </p:ext>
            </p:extLst>
          </p:nvPr>
        </p:nvGraphicFramePr>
        <p:xfrm>
          <a:off x="323528" y="1628800"/>
          <a:ext cx="3960440" cy="3175074"/>
        </p:xfrm>
        <a:graphic>
          <a:graphicData uri="http://schemas.openxmlformats.org/drawingml/2006/table">
            <a:tbl>
              <a:tblPr firstRow="1" firstCol="1" bandRow="1">
                <a:tableStyleId>{5C22544A-7EE6-4342-B048-85BDC9FD1C3A}</a:tableStyleId>
              </a:tblPr>
              <a:tblGrid>
                <a:gridCol w="1255888"/>
                <a:gridCol w="2704552"/>
              </a:tblGrid>
              <a:tr h="445968">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次数</a:t>
                      </a:r>
                    </a:p>
                  </a:txBody>
                  <a:tcPr marL="68580" marR="68580" marT="0" marB="0"/>
                </a:tc>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实时值</a:t>
                      </a: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第一次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0.425972</a:t>
                      </a:r>
                      <a:endParaRPr lang="zh-CN" sz="1800" kern="100" dirty="0">
                        <a:effectLst/>
                        <a:latin typeface="Times New Roman" pitchFamily="18" charset="0"/>
                        <a:ea typeface="宋体"/>
                        <a:cs typeface="Times New Roman" pitchFamily="18" charset="0"/>
                      </a:endParaRP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第二次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0.547559</a:t>
                      </a:r>
                      <a:endParaRPr lang="zh-CN" sz="1800" kern="100" dirty="0">
                        <a:effectLst/>
                        <a:latin typeface="Times New Roman" pitchFamily="18" charset="0"/>
                        <a:ea typeface="宋体"/>
                        <a:cs typeface="Times New Roman" pitchFamily="18" charset="0"/>
                      </a:endParaRP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第三次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0.573191</a:t>
                      </a:r>
                      <a:endParaRPr lang="zh-CN" sz="1800" kern="100" dirty="0">
                        <a:effectLst/>
                        <a:latin typeface="Times New Roman" pitchFamily="18" charset="0"/>
                        <a:ea typeface="宋体"/>
                        <a:cs typeface="Times New Roman" pitchFamily="18" charset="0"/>
                      </a:endParaRP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第四次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0.588354</a:t>
                      </a:r>
                      <a:endParaRPr lang="zh-CN" sz="1800" kern="100" dirty="0">
                        <a:effectLst/>
                        <a:latin typeface="Times New Roman" pitchFamily="18" charset="0"/>
                        <a:ea typeface="宋体"/>
                        <a:cs typeface="Times New Roman" pitchFamily="18" charset="0"/>
                      </a:endParaRP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第五次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0.560598</a:t>
                      </a:r>
                      <a:endParaRPr lang="zh-CN" sz="1800" kern="100" dirty="0">
                        <a:effectLst/>
                        <a:latin typeface="Times New Roman" pitchFamily="18" charset="0"/>
                        <a:ea typeface="宋体"/>
                        <a:cs typeface="Times New Roman" pitchFamily="18" charset="0"/>
                      </a:endParaRPr>
                    </a:p>
                  </a:txBody>
                  <a:tcPr marL="68580" marR="68580" marT="0" marB="0"/>
                </a:tc>
              </a:tr>
              <a:tr h="454851">
                <a:tc>
                  <a:txBody>
                    <a:bodyPr/>
                    <a:lstStyle/>
                    <a:p>
                      <a:pPr indent="266700" algn="ctr">
                        <a:lnSpc>
                          <a:spcPct val="100000"/>
                        </a:lnSpc>
                        <a:spcAft>
                          <a:spcPts val="0"/>
                        </a:spcAft>
                      </a:pPr>
                      <a:r>
                        <a:rPr lang="zh-CN" sz="1800" b="0" kern="100" dirty="0">
                          <a:solidFill>
                            <a:schemeClr val="tx1"/>
                          </a:solidFill>
                          <a:effectLst/>
                          <a:latin typeface="黑体" pitchFamily="49" charset="-122"/>
                          <a:ea typeface="黑体" pitchFamily="49" charset="-122"/>
                        </a:rPr>
                        <a:t>第六次</a:t>
                      </a:r>
                    </a:p>
                  </a:txBody>
                  <a:tcPr marL="68580" marR="68580" marT="0" marB="0"/>
                </a:tc>
                <a:tc>
                  <a:txBody>
                    <a:bodyPr/>
                    <a:lstStyle/>
                    <a:p>
                      <a:pPr indent="266700" algn="ctr">
                        <a:lnSpc>
                          <a:spcPct val="100000"/>
                        </a:lnSpc>
                        <a:spcAft>
                          <a:spcPts val="0"/>
                        </a:spcAft>
                      </a:pPr>
                      <a:r>
                        <a:rPr lang="en-US" sz="1800" kern="100" dirty="0">
                          <a:effectLst/>
                          <a:latin typeface="Times New Roman" pitchFamily="18" charset="0"/>
                          <a:cs typeface="Times New Roman" pitchFamily="18" charset="0"/>
                        </a:rPr>
                        <a:t>0.491662</a:t>
                      </a:r>
                      <a:endParaRPr lang="zh-CN" sz="1800" kern="100" dirty="0">
                        <a:effectLst/>
                        <a:latin typeface="Times New Roman" pitchFamily="18" charset="0"/>
                        <a:ea typeface="宋体"/>
                        <a:cs typeface="Times New Roman" pitchFamily="18" charset="0"/>
                      </a:endParaRPr>
                    </a:p>
                  </a:txBody>
                  <a:tcPr marL="68580" marR="68580" marT="0" marB="0"/>
                </a:tc>
              </a:tr>
            </a:tbl>
          </a:graphicData>
        </a:graphic>
      </p:graphicFrame>
      <p:pic>
        <p:nvPicPr>
          <p:cNvPr id="15" name="图片 14"/>
          <p:cNvPicPr/>
          <p:nvPr/>
        </p:nvPicPr>
        <p:blipFill>
          <a:blip r:embed="rId2">
            <a:extLst>
              <a:ext uri="{28A0092B-C50C-407E-A947-70E740481C1C}">
                <a14:useLocalDpi xmlns:a14="http://schemas.microsoft.com/office/drawing/2010/main" val="0"/>
              </a:ext>
            </a:extLst>
          </a:blip>
          <a:stretch>
            <a:fillRect/>
          </a:stretch>
        </p:blipFill>
        <p:spPr>
          <a:xfrm>
            <a:off x="3707904" y="1412776"/>
            <a:ext cx="5328591" cy="3567529"/>
          </a:xfrm>
          <a:prstGeom prst="rect">
            <a:avLst/>
          </a:prstGeom>
        </p:spPr>
      </p:pic>
      <p:sp>
        <p:nvSpPr>
          <p:cNvPr id="16" name="矩形 15"/>
          <p:cNvSpPr/>
          <p:nvPr/>
        </p:nvSpPr>
        <p:spPr>
          <a:xfrm>
            <a:off x="2555776" y="3429000"/>
            <a:ext cx="1080120" cy="360040"/>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Tree>
    <p:extLst>
      <p:ext uri="{BB962C8B-B14F-4D97-AF65-F5344CB8AC3E}">
        <p14:creationId xmlns:p14="http://schemas.microsoft.com/office/powerpoint/2010/main" val="341142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57356" y="2214554"/>
            <a:ext cx="5470525" cy="642941"/>
            <a:chOff x="0" y="0"/>
            <a:chExt cx="4581525" cy="604838"/>
          </a:xfrm>
          <a:solidFill>
            <a:schemeClr val="bg1">
              <a:lumMod val="65000"/>
            </a:schemeClr>
          </a:solidFill>
        </p:grpSpPr>
        <p:sp>
          <p:nvSpPr>
            <p:cNvPr id="41"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2"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3"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a:solidFill>
                    <a:schemeClr val="bg1"/>
                  </a:solidFill>
                  <a:latin typeface="黑体" pitchFamily="49" charset="-122"/>
                  <a:ea typeface="黑体" pitchFamily="49" charset="-122"/>
                </a:rPr>
                <a:t>二</a:t>
              </a:r>
              <a:r>
                <a:rPr lang="zh-CN" altLang="en-US" sz="2800" b="1" dirty="0" smtClean="0">
                  <a:solidFill>
                    <a:schemeClr val="bg1"/>
                  </a:solidFill>
                  <a:latin typeface="黑体" pitchFamily="49" charset="-122"/>
                  <a:ea typeface="黑体" pitchFamily="49" charset="-122"/>
                </a:rPr>
                <a:t>、股票聚类分析</a:t>
              </a:r>
              <a:endParaRPr lang="zh-CN" altLang="en-US" sz="2800" b="1" dirty="0">
                <a:solidFill>
                  <a:schemeClr val="bg1"/>
                </a:solidFill>
                <a:latin typeface="黑体" pitchFamily="49" charset="-122"/>
                <a:ea typeface="黑体" pitchFamily="49" charset="-122"/>
              </a:endParaRPr>
            </a:p>
          </p:txBody>
        </p:sp>
      </p:grpSp>
      <p:sp>
        <p:nvSpPr>
          <p:cNvPr id="21" name="标题 20"/>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报告提纲</a:t>
            </a:r>
            <a:endParaRPr lang="zh-CN" altLang="en-US" sz="3200" dirty="0">
              <a:latin typeface="黑体" pitchFamily="49" charset="-122"/>
              <a:ea typeface="黑体" pitchFamily="49" charset="-122"/>
            </a:endParaRPr>
          </a:p>
        </p:txBody>
      </p:sp>
      <p:grpSp>
        <p:nvGrpSpPr>
          <p:cNvPr id="3" name="Group 7"/>
          <p:cNvGrpSpPr>
            <a:grpSpLocks/>
          </p:cNvGrpSpPr>
          <p:nvPr/>
        </p:nvGrpSpPr>
        <p:grpSpPr bwMode="auto">
          <a:xfrm>
            <a:off x="1857035" y="1285860"/>
            <a:ext cx="5470525" cy="642941"/>
            <a:chOff x="0" y="0"/>
            <a:chExt cx="4581525" cy="604838"/>
          </a:xfrm>
          <a:solidFill>
            <a:schemeClr val="bg1">
              <a:lumMod val="65000"/>
            </a:schemeClr>
          </a:solidFill>
        </p:grpSpPr>
        <p:sp>
          <p:nvSpPr>
            <p:cNvPr id="25"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6"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7" name="Text Box 2"/>
            <p:cNvSpPr>
              <a:spLocks noChangeArrowheads="1"/>
            </p:cNvSpPr>
            <p:nvPr/>
          </p:nvSpPr>
          <p:spPr bwMode="auto">
            <a:xfrm>
              <a:off x="676840" y="71438"/>
              <a:ext cx="3285497"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一、</a:t>
              </a:r>
              <a:r>
                <a:rPr lang="zh-CN" altLang="en-US" sz="2800" b="1" dirty="0">
                  <a:solidFill>
                    <a:schemeClr val="bg1"/>
                  </a:solidFill>
                  <a:latin typeface="黑体" pitchFamily="49" charset="-122"/>
                  <a:ea typeface="黑体" pitchFamily="49" charset="-122"/>
                </a:rPr>
                <a:t>研究</a:t>
              </a:r>
              <a:r>
                <a:rPr lang="zh-CN" altLang="en-US" sz="2800" b="1" dirty="0" smtClean="0">
                  <a:solidFill>
                    <a:schemeClr val="bg1"/>
                  </a:solidFill>
                  <a:latin typeface="黑体" pitchFamily="49" charset="-122"/>
                  <a:ea typeface="黑体" pitchFamily="49" charset="-122"/>
                </a:rPr>
                <a:t>背景与意义</a:t>
              </a:r>
              <a:endParaRPr lang="zh-CN" altLang="en-US" sz="2800" b="1" dirty="0">
                <a:solidFill>
                  <a:schemeClr val="bg1"/>
                </a:solidFill>
                <a:latin typeface="黑体" pitchFamily="49" charset="-122"/>
                <a:ea typeface="黑体" pitchFamily="49" charset="-122"/>
              </a:endParaRPr>
            </a:p>
          </p:txBody>
        </p:sp>
      </p:grpSp>
      <p:grpSp>
        <p:nvGrpSpPr>
          <p:cNvPr id="4" name="Group 7"/>
          <p:cNvGrpSpPr>
            <a:grpSpLocks/>
          </p:cNvGrpSpPr>
          <p:nvPr/>
        </p:nvGrpSpPr>
        <p:grpSpPr bwMode="auto">
          <a:xfrm>
            <a:off x="1857356" y="5214950"/>
            <a:ext cx="5470525" cy="642941"/>
            <a:chOff x="0" y="0"/>
            <a:chExt cx="4581525" cy="604838"/>
          </a:xfrm>
          <a:solidFill>
            <a:schemeClr val="bg1">
              <a:lumMod val="65000"/>
            </a:schemeClr>
          </a:solidFill>
        </p:grpSpPr>
        <p:sp>
          <p:nvSpPr>
            <p:cNvPr id="29"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0"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1"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五、总结与展望</a:t>
              </a:r>
              <a:endParaRPr lang="zh-CN" altLang="en-US" sz="2800" b="1" dirty="0">
                <a:solidFill>
                  <a:schemeClr val="bg1"/>
                </a:solidFill>
                <a:latin typeface="黑体" pitchFamily="49" charset="-122"/>
                <a:ea typeface="黑体" pitchFamily="49" charset="-122"/>
              </a:endParaRPr>
            </a:p>
          </p:txBody>
        </p:sp>
      </p:grpSp>
      <p:grpSp>
        <p:nvGrpSpPr>
          <p:cNvPr id="5" name="Group 7"/>
          <p:cNvGrpSpPr>
            <a:grpSpLocks/>
          </p:cNvGrpSpPr>
          <p:nvPr/>
        </p:nvGrpSpPr>
        <p:grpSpPr bwMode="auto">
          <a:xfrm>
            <a:off x="1857356" y="4214818"/>
            <a:ext cx="5470525" cy="642941"/>
            <a:chOff x="0" y="0"/>
            <a:chExt cx="4581525" cy="604838"/>
          </a:xfrm>
          <a:solidFill>
            <a:schemeClr val="bg1">
              <a:lumMod val="65000"/>
            </a:schemeClr>
          </a:solidFill>
        </p:grpSpPr>
        <p:sp>
          <p:nvSpPr>
            <p:cNvPr id="33"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5"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四、系统设计实现</a:t>
              </a:r>
              <a:endParaRPr lang="zh-CN" altLang="en-US" sz="2800" b="1" dirty="0">
                <a:solidFill>
                  <a:schemeClr val="bg1"/>
                </a:solidFill>
                <a:latin typeface="黑体" pitchFamily="49" charset="-122"/>
                <a:ea typeface="黑体" pitchFamily="49" charset="-122"/>
              </a:endParaRPr>
            </a:p>
          </p:txBody>
        </p:sp>
      </p:grpSp>
      <p:grpSp>
        <p:nvGrpSpPr>
          <p:cNvPr id="6" name="Group 7"/>
          <p:cNvGrpSpPr>
            <a:grpSpLocks/>
          </p:cNvGrpSpPr>
          <p:nvPr/>
        </p:nvGrpSpPr>
        <p:grpSpPr bwMode="auto">
          <a:xfrm>
            <a:off x="1857356" y="3214686"/>
            <a:ext cx="5470525" cy="642941"/>
            <a:chOff x="0" y="0"/>
            <a:chExt cx="4581525" cy="604838"/>
          </a:xfrm>
          <a:solidFill>
            <a:schemeClr val="accent1">
              <a:lumMod val="75000"/>
            </a:schemeClr>
          </a:solidFill>
        </p:grpSpPr>
        <p:sp>
          <p:nvSpPr>
            <p:cNvPr id="40"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8"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三、股票走势预测</a:t>
              </a:r>
              <a:endParaRPr lang="zh-CN" altLang="en-US" sz="2800" b="1" dirty="0">
                <a:solidFill>
                  <a:schemeClr val="bg1"/>
                </a:solidFill>
                <a:latin typeface="黑体" pitchFamily="49" charset="-122"/>
                <a:ea typeface="黑体" pitchFamily="49" charset="-122"/>
              </a:endParaRPr>
            </a:p>
          </p:txBody>
        </p:sp>
      </p:grpSp>
      <p:sp>
        <p:nvSpPr>
          <p:cNvPr id="24" name="TextBox 23"/>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14/30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52260691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股票走势预测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循环</a:t>
            </a:r>
            <a:r>
              <a:rPr lang="zh-CN" altLang="en-US" sz="2800" dirty="0" smtClean="0">
                <a:latin typeface="Times New Roman" pitchFamily="18" charset="0"/>
                <a:ea typeface="黑体" pitchFamily="49" charset="-122"/>
                <a:cs typeface="Times New Roman" pitchFamily="18" charset="0"/>
              </a:rPr>
              <a:t>神经网络（</a:t>
            </a:r>
            <a:r>
              <a:rPr lang="en-US" altLang="zh-CN" sz="2800" dirty="0" smtClean="0">
                <a:latin typeface="Times New Roman" pitchFamily="18" charset="0"/>
                <a:ea typeface="黑体" pitchFamily="49" charset="-122"/>
                <a:cs typeface="Times New Roman" pitchFamily="18" charset="0"/>
              </a:rPr>
              <a:t>RNN</a:t>
            </a:r>
            <a:r>
              <a:rPr lang="zh-CN" altLang="en-US" sz="2800" dirty="0" smtClean="0">
                <a:latin typeface="Times New Roman" pitchFamily="18" charset="0"/>
                <a:ea typeface="黑体" pitchFamily="49" charset="-122"/>
                <a:cs typeface="Times New Roman" pitchFamily="18" charset="0"/>
              </a:rPr>
              <a:t>）</a:t>
            </a:r>
            <a:endParaRPr lang="zh-CN" altLang="en-US" sz="2800" dirty="0"/>
          </a:p>
        </p:txBody>
      </p:sp>
      <p:sp>
        <p:nvSpPr>
          <p:cNvPr id="29" name="TextBox 28"/>
          <p:cNvSpPr txBox="1"/>
          <p:nvPr/>
        </p:nvSpPr>
        <p:spPr>
          <a:xfrm>
            <a:off x="4289203" y="6433591"/>
            <a:ext cx="752876"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15/30</a:t>
            </a:r>
            <a:endParaRPr lang="zh-CN" altLang="en-US" sz="1400" dirty="0">
              <a:solidFill>
                <a:srgbClr val="3399FF"/>
              </a:solidFill>
              <a:latin typeface="Times New Roman" pitchFamily="18" charset="0"/>
              <a:cs typeface="Times New Roman"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55823401"/>
              </p:ext>
            </p:extLst>
          </p:nvPr>
        </p:nvGraphicFramePr>
        <p:xfrm>
          <a:off x="35496" y="1340768"/>
          <a:ext cx="4688673" cy="2088232"/>
        </p:xfrm>
        <a:graphic>
          <a:graphicData uri="http://schemas.openxmlformats.org/presentationml/2006/ole">
            <mc:AlternateContent xmlns:mc="http://schemas.openxmlformats.org/markup-compatibility/2006">
              <mc:Choice xmlns:v="urn:schemas-microsoft-com:vml" Requires="v">
                <p:oleObj spid="_x0000_s26799" name="Visio" r:id="rId4" imgW="5795432" imgH="2578500" progId="Visio.Drawing.11">
                  <p:embed/>
                </p:oleObj>
              </mc:Choice>
              <mc:Fallback>
                <p:oleObj name="Visio" r:id="rId4" imgW="5795432" imgH="25785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96" y="1340768"/>
                        <a:ext cx="4688673" cy="2088232"/>
                      </a:xfrm>
                      <a:prstGeom prst="rect">
                        <a:avLst/>
                      </a:prstGeom>
                      <a:noFill/>
                    </p:spPr>
                  </p:pic>
                </p:oleObj>
              </mc:Fallback>
            </mc:AlternateContent>
          </a:graphicData>
        </a:graphic>
      </p:graphicFrame>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704985457"/>
              </p:ext>
            </p:extLst>
          </p:nvPr>
        </p:nvGraphicFramePr>
        <p:xfrm>
          <a:off x="4983558" y="1268761"/>
          <a:ext cx="4147841" cy="2664296"/>
        </p:xfrm>
        <a:graphic>
          <a:graphicData uri="http://schemas.openxmlformats.org/presentationml/2006/ole">
            <mc:AlternateContent xmlns:mc="http://schemas.openxmlformats.org/markup-compatibility/2006">
              <mc:Choice xmlns:v="urn:schemas-microsoft-com:vml" Requires="v">
                <p:oleObj spid="_x0000_s26800" name="Visio" r:id="rId6" imgW="4894809" imgH="3272400" progId="Visio.Drawing.11">
                  <p:embed/>
                </p:oleObj>
              </mc:Choice>
              <mc:Fallback>
                <p:oleObj name="Visio" r:id="rId6" imgW="4894809" imgH="327240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3558" y="1268761"/>
                        <a:ext cx="4147841" cy="2664296"/>
                      </a:xfrm>
                      <a:prstGeom prst="rect">
                        <a:avLst/>
                      </a:prstGeom>
                      <a:noFill/>
                    </p:spPr>
                  </p:pic>
                </p:oleObj>
              </mc:Fallback>
            </mc:AlternateContent>
          </a:graphicData>
        </a:graphic>
      </p:graphicFrame>
      <p:sp>
        <p:nvSpPr>
          <p:cNvPr id="23" name="下箭头 22"/>
          <p:cNvSpPr/>
          <p:nvPr/>
        </p:nvSpPr>
        <p:spPr>
          <a:xfrm rot="16200000">
            <a:off x="4744008" y="2176872"/>
            <a:ext cx="270079" cy="326063"/>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4" name="圆角矩形 23"/>
          <p:cNvSpPr/>
          <p:nvPr/>
        </p:nvSpPr>
        <p:spPr>
          <a:xfrm>
            <a:off x="672833" y="4503390"/>
            <a:ext cx="7798334" cy="1152128"/>
          </a:xfrm>
          <a:prstGeom prst="roundRect">
            <a:avLst/>
          </a:prstGeom>
          <a:solidFill>
            <a:schemeClr val="bg1"/>
          </a:solidFill>
          <a:ln>
            <a:solidFill>
              <a:schemeClr val="tx2">
                <a:lumMod val="75000"/>
              </a:schemeClr>
            </a:solidFill>
          </a:ln>
          <a:effectLst>
            <a:glow rad="139700">
              <a:srgbClr val="7030A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2000" dirty="0" smtClean="0">
                <a:solidFill>
                  <a:schemeClr val="tx1"/>
                </a:solidFill>
                <a:latin typeface="Times New Roman" pitchFamily="18" charset="0"/>
                <a:ea typeface="黑体" pitchFamily="49" charset="-122"/>
                <a:cs typeface="Times New Roman" pitchFamily="18" charset="0"/>
              </a:rPr>
              <a:t>理论上，</a:t>
            </a:r>
            <a:r>
              <a:rPr lang="en-US" altLang="zh-CN" sz="2000" dirty="0" smtClean="0">
                <a:solidFill>
                  <a:schemeClr val="tx1"/>
                </a:solidFill>
                <a:latin typeface="Times New Roman" pitchFamily="18" charset="0"/>
                <a:ea typeface="黑体" pitchFamily="49" charset="-122"/>
                <a:cs typeface="Times New Roman" pitchFamily="18" charset="0"/>
              </a:rPr>
              <a:t>RNN</a:t>
            </a:r>
            <a:r>
              <a:rPr lang="zh-CN" altLang="en-US" sz="2000" dirty="0" smtClean="0">
                <a:solidFill>
                  <a:schemeClr val="tx1"/>
                </a:solidFill>
                <a:latin typeface="Times New Roman" pitchFamily="18" charset="0"/>
                <a:ea typeface="黑体" pitchFamily="49" charset="-122"/>
                <a:cs typeface="Times New Roman" pitchFamily="18" charset="0"/>
              </a:rPr>
              <a:t>可以处理任意长度的序列，但是在</a:t>
            </a:r>
            <a:r>
              <a:rPr lang="zh-CN" altLang="en-US" sz="2000" dirty="0">
                <a:solidFill>
                  <a:schemeClr val="tx1"/>
                </a:solidFill>
                <a:latin typeface="Times New Roman" pitchFamily="18" charset="0"/>
                <a:ea typeface="黑体" pitchFamily="49" charset="-122"/>
                <a:cs typeface="Times New Roman" pitchFamily="18" charset="0"/>
              </a:rPr>
              <a:t>实践</a:t>
            </a:r>
            <a:r>
              <a:rPr lang="zh-CN" altLang="en-US" sz="2000" dirty="0" smtClean="0">
                <a:solidFill>
                  <a:schemeClr val="tx1"/>
                </a:solidFill>
                <a:latin typeface="Times New Roman" pitchFamily="18" charset="0"/>
                <a:ea typeface="黑体" pitchFamily="49" charset="-122"/>
                <a:cs typeface="Times New Roman" pitchFamily="18" charset="0"/>
              </a:rPr>
              <a:t>中，随着序列数据越来越长，后面的时间节点对前面的节点感知力就会下降。</a:t>
            </a:r>
            <a:endParaRPr lang="en-US" altLang="zh-CN" sz="2000" dirty="0" smtClean="0">
              <a:solidFill>
                <a:schemeClr val="tx1"/>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4216681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a:t>
            </a:r>
            <a:r>
              <a:rPr lang="zh-CN" altLang="en-US" sz="3200" dirty="0" smtClean="0">
                <a:latin typeface="黑体" pitchFamily="49" charset="-122"/>
                <a:ea typeface="黑体" pitchFamily="49" charset="-122"/>
              </a:rPr>
              <a:t>走势预测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en-US" altLang="zh-CN" sz="2800" dirty="0" smtClean="0">
                <a:latin typeface="Times New Roman" pitchFamily="18" charset="0"/>
                <a:ea typeface="黑体" pitchFamily="49" charset="-122"/>
                <a:cs typeface="Times New Roman" pitchFamily="18" charset="0"/>
              </a:rPr>
              <a:t>LSTM</a:t>
            </a:r>
            <a:r>
              <a:rPr lang="zh-CN" altLang="en-US" sz="2800" dirty="0" smtClean="0">
                <a:latin typeface="Times New Roman" pitchFamily="18" charset="0"/>
                <a:ea typeface="黑体" pitchFamily="49" charset="-122"/>
                <a:cs typeface="Times New Roman" pitchFamily="18" charset="0"/>
              </a:rPr>
              <a:t>模型</a:t>
            </a:r>
            <a:endParaRPr lang="zh-CN" altLang="en-US" sz="2800" dirty="0"/>
          </a:p>
        </p:txBody>
      </p:sp>
      <p:sp>
        <p:nvSpPr>
          <p:cNvPr id="29" name="TextBox 28"/>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16/30</a:t>
            </a:r>
            <a:endParaRPr lang="zh-CN" altLang="en-US" sz="1400" dirty="0">
              <a:solidFill>
                <a:srgbClr val="3399FF"/>
              </a:solidFill>
              <a:latin typeface="Times New Roman" pitchFamily="18" charset="0"/>
              <a:cs typeface="Times New Roman" pitchFamily="18" charset="0"/>
            </a:endParaRPr>
          </a:p>
        </p:txBody>
      </p:sp>
      <p:sp>
        <p:nvSpPr>
          <p:cNvPr id="3" name="Rectangle 3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3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0281979"/>
              </p:ext>
            </p:extLst>
          </p:nvPr>
        </p:nvGraphicFramePr>
        <p:xfrm>
          <a:off x="1788512" y="1340768"/>
          <a:ext cx="5087744" cy="4464496"/>
        </p:xfrm>
        <a:graphic>
          <a:graphicData uri="http://schemas.openxmlformats.org/presentationml/2006/ole">
            <mc:AlternateContent xmlns:mc="http://schemas.openxmlformats.org/markup-compatibility/2006">
              <mc:Choice xmlns:v="urn:schemas-microsoft-com:vml" Requires="v">
                <p:oleObj spid="_x0000_s17896" name="Visio" r:id="rId4" imgW="5994790" imgH="5251230" progId="Visio.Drawing.11">
                  <p:embed/>
                </p:oleObj>
              </mc:Choice>
              <mc:Fallback>
                <p:oleObj name="Visio" r:id="rId4" imgW="5994790" imgH="5251230" progId="Visio.Drawing.11">
                  <p:embed/>
                  <p:pic>
                    <p:nvPicPr>
                      <p:cNvPr id="0" name="Object 3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8512" y="1340768"/>
                        <a:ext cx="5087744" cy="4464496"/>
                      </a:xfrm>
                      <a:prstGeom prst="rect">
                        <a:avLst/>
                      </a:prstGeom>
                      <a:noFill/>
                    </p:spPr>
                  </p:pic>
                </p:oleObj>
              </mc:Fallback>
            </mc:AlternateContent>
          </a:graphicData>
        </a:graphic>
      </p:graphicFrame>
      <p:sp>
        <p:nvSpPr>
          <p:cNvPr id="7" name="Rectangle 40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7811" name="Picture 4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248" y="1988840"/>
            <a:ext cx="227844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813" name="Picture 4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2492896"/>
            <a:ext cx="1762205" cy="1979092"/>
          </a:xfrm>
          <a:prstGeom prst="rect">
            <a:avLst/>
          </a:prstGeom>
          <a:noFill/>
          <a:ln w="19050">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107504" y="4725144"/>
            <a:ext cx="1762205" cy="400110"/>
          </a:xfrm>
          <a:prstGeom prst="rect">
            <a:avLst/>
          </a:prstGeom>
          <a:solidFill>
            <a:schemeClr val="accent5">
              <a:lumMod val="20000"/>
              <a:lumOff val="80000"/>
            </a:schemeClr>
          </a:solidFill>
          <a:ln w="19050">
            <a:solidFill>
              <a:schemeClr val="accent5">
                <a:lumMod val="75000"/>
              </a:schemeClr>
            </a:solidFill>
          </a:ln>
        </p:spPr>
        <p:txBody>
          <a:bodyPr wrap="square" rtlCol="0">
            <a:spAutoFit/>
          </a:bodyPr>
          <a:lstStyle/>
          <a:p>
            <a:pPr algn="ctr"/>
            <a:r>
              <a:rPr lang="zh-CN" altLang="en-US" sz="2000" dirty="0" smtClean="0">
                <a:latin typeface="Times New Roman" pitchFamily="18" charset="0"/>
                <a:ea typeface="黑体" pitchFamily="49" charset="-122"/>
                <a:cs typeface="Times New Roman" pitchFamily="18" charset="0"/>
              </a:rPr>
              <a:t>普通的</a:t>
            </a:r>
            <a:r>
              <a:rPr lang="en-US" altLang="zh-CN" sz="2000" dirty="0" smtClean="0">
                <a:latin typeface="Times New Roman" pitchFamily="18" charset="0"/>
                <a:ea typeface="黑体" pitchFamily="49" charset="-122"/>
                <a:cs typeface="Times New Roman" pitchFamily="18" charset="0"/>
              </a:rPr>
              <a:t>RNN</a:t>
            </a:r>
            <a:endParaRPr lang="zh-CN" altLang="en-US" sz="2000" dirty="0">
              <a:latin typeface="Times New Roman" pitchFamily="18" charset="0"/>
              <a:ea typeface="黑体" pitchFamily="49" charset="-122"/>
              <a:cs typeface="Times New Roman" pitchFamily="18" charset="0"/>
            </a:endParaRPr>
          </a:p>
        </p:txBody>
      </p:sp>
      <p:sp>
        <p:nvSpPr>
          <p:cNvPr id="17" name="TextBox 16"/>
          <p:cNvSpPr txBox="1"/>
          <p:nvPr/>
        </p:nvSpPr>
        <p:spPr>
          <a:xfrm>
            <a:off x="3827027" y="5805264"/>
            <a:ext cx="1465053" cy="400110"/>
          </a:xfrm>
          <a:prstGeom prst="rect">
            <a:avLst/>
          </a:prstGeom>
          <a:solidFill>
            <a:srgbClr val="F0E8EF"/>
          </a:solidFill>
          <a:ln w="19050">
            <a:solidFill>
              <a:srgbClr val="7030A0"/>
            </a:solidFill>
          </a:ln>
        </p:spPr>
        <p:txBody>
          <a:bodyPr wrap="square" rtlCol="0">
            <a:spAutoFit/>
          </a:bodyPr>
          <a:lstStyle/>
          <a:p>
            <a:pPr algn="ctr"/>
            <a:r>
              <a:rPr lang="en-US" altLang="zh-CN" sz="2000" dirty="0" smtClean="0">
                <a:latin typeface="Times New Roman" pitchFamily="18" charset="0"/>
                <a:ea typeface="黑体" pitchFamily="49" charset="-122"/>
                <a:cs typeface="Times New Roman" pitchFamily="18" charset="0"/>
              </a:rPr>
              <a:t>LSTM</a:t>
            </a:r>
            <a:r>
              <a:rPr lang="zh-CN" altLang="en-US" sz="2000" dirty="0" smtClean="0">
                <a:latin typeface="黑体" pitchFamily="49" charset="-122"/>
                <a:ea typeface="黑体" pitchFamily="49" charset="-122"/>
              </a:rPr>
              <a:t>模型</a:t>
            </a:r>
            <a:endParaRPr lang="en-US" altLang="zh-CN" sz="2000" dirty="0" smtClean="0">
              <a:latin typeface="黑体" pitchFamily="49" charset="-122"/>
              <a:ea typeface="黑体" pitchFamily="49" charset="-122"/>
            </a:endParaRPr>
          </a:p>
        </p:txBody>
      </p:sp>
    </p:spTree>
    <p:extLst>
      <p:ext uri="{BB962C8B-B14F-4D97-AF65-F5344CB8AC3E}">
        <p14:creationId xmlns:p14="http://schemas.microsoft.com/office/powerpoint/2010/main" val="1767691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原始数据</a:t>
            </a:r>
            <a:endParaRPr lang="zh-CN" altLang="en-US" sz="2800" dirty="0"/>
          </a:p>
        </p:txBody>
      </p:sp>
      <p:sp>
        <p:nvSpPr>
          <p:cNvPr id="20" name="TextBox 19"/>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17/30</a:t>
            </a:r>
            <a:endParaRPr lang="zh-CN" altLang="en-US" sz="1400" dirty="0">
              <a:solidFill>
                <a:srgbClr val="3399FF"/>
              </a:solidFill>
              <a:latin typeface="Times New Roman" pitchFamily="18" charset="0"/>
              <a:cs typeface="Times New Roman" pitchFamily="18" charset="0"/>
            </a:endParaRPr>
          </a:p>
        </p:txBody>
      </p:sp>
      <p:sp>
        <p:nvSpPr>
          <p:cNvPr id="4" name="Rectangle 7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221088"/>
            <a:ext cx="6908390" cy="1963774"/>
          </a:xfrm>
          <a:prstGeom prst="rect">
            <a:avLst/>
          </a:prstGeom>
          <a:noFill/>
          <a:ln w="19050">
            <a:solidFill>
              <a:srgbClr val="F3B92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7" y="1088500"/>
            <a:ext cx="5832325" cy="3060580"/>
          </a:xfrm>
          <a:prstGeom prst="rect">
            <a:avLst/>
          </a:prstGeom>
          <a:noFill/>
          <a:ln w="19050">
            <a:solidFill>
              <a:srgbClr val="BE3AE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线形标注 2(带强调线) 18"/>
          <p:cNvSpPr/>
          <p:nvPr/>
        </p:nvSpPr>
        <p:spPr>
          <a:xfrm>
            <a:off x="6876256" y="1079647"/>
            <a:ext cx="2160240" cy="830997"/>
          </a:xfrm>
          <a:prstGeom prst="accentCallout2">
            <a:avLst>
              <a:gd name="adj1" fmla="val 52816"/>
              <a:gd name="adj2" fmla="val -9031"/>
              <a:gd name="adj3" fmla="val 52353"/>
              <a:gd name="adj4" fmla="val -22245"/>
              <a:gd name="adj5" fmla="val 52476"/>
              <a:gd name="adj6" fmla="val -43754"/>
            </a:avLst>
          </a:prstGeom>
          <a:noFill/>
          <a:ln w="19050">
            <a:solidFill>
              <a:srgbClr val="7030A0"/>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chemeClr val="tx1"/>
              </a:solidFill>
              <a:latin typeface="+mn-ea"/>
            </a:endParaRPr>
          </a:p>
        </p:txBody>
      </p:sp>
      <p:sp>
        <p:nvSpPr>
          <p:cNvPr id="28" name="TextBox 27"/>
          <p:cNvSpPr txBox="1"/>
          <p:nvPr/>
        </p:nvSpPr>
        <p:spPr>
          <a:xfrm>
            <a:off x="6732240" y="1052736"/>
            <a:ext cx="1872208" cy="830997"/>
          </a:xfrm>
          <a:prstGeom prst="rect">
            <a:avLst/>
          </a:prstGeom>
          <a:solidFill>
            <a:srgbClr val="E0CEDE"/>
          </a:solidFill>
          <a:ln w="19050">
            <a:solidFill>
              <a:srgbClr val="7030A0"/>
            </a:solidFill>
          </a:ln>
        </p:spPr>
        <p:txBody>
          <a:bodyPr wrap="square" rtlCol="0">
            <a:spAutoFit/>
          </a:bodyPr>
          <a:lstStyle/>
          <a:p>
            <a:pPr>
              <a:lnSpc>
                <a:spcPct val="120000"/>
              </a:lnSpc>
            </a:pPr>
            <a:r>
              <a:rPr lang="zh-CN" altLang="en-US" sz="2000" dirty="0" smtClean="0">
                <a:latin typeface="Times New Roman" pitchFamily="18" charset="0"/>
                <a:ea typeface="黑体" pitchFamily="49" charset="-122"/>
                <a:cs typeface="Times New Roman" pitchFamily="18" charset="0"/>
              </a:rPr>
              <a:t>以</a:t>
            </a:r>
            <a:r>
              <a:rPr lang="en-US" altLang="zh-CN" sz="2000" dirty="0" smtClean="0">
                <a:latin typeface="Times New Roman" pitchFamily="18" charset="0"/>
                <a:ea typeface="黑体" pitchFamily="49" charset="-122"/>
                <a:cs typeface="Times New Roman" pitchFamily="18" charset="0"/>
              </a:rPr>
              <a:t>3</a:t>
            </a:r>
            <a:r>
              <a:rPr lang="zh-CN" altLang="en-US" sz="2000" dirty="0" smtClean="0">
                <a:latin typeface="Times New Roman" pitchFamily="18" charset="0"/>
                <a:ea typeface="黑体" pitchFamily="49" charset="-122"/>
                <a:cs typeface="Times New Roman" pitchFamily="18" charset="0"/>
              </a:rPr>
              <a:t>秒为单位的高频</a:t>
            </a:r>
            <a:r>
              <a:rPr lang="en-US" altLang="zh-CN" sz="2000" dirty="0" smtClean="0">
                <a:latin typeface="Times New Roman" pitchFamily="18" charset="0"/>
                <a:ea typeface="黑体" pitchFamily="49" charset="-122"/>
                <a:cs typeface="Times New Roman" pitchFamily="18" charset="0"/>
              </a:rPr>
              <a:t>tick</a:t>
            </a:r>
            <a:r>
              <a:rPr lang="zh-CN" altLang="en-US" sz="2000" dirty="0" smtClean="0">
                <a:latin typeface="Times New Roman" pitchFamily="18" charset="0"/>
                <a:ea typeface="黑体" pitchFamily="49" charset="-122"/>
                <a:cs typeface="Times New Roman" pitchFamily="18" charset="0"/>
              </a:rPr>
              <a:t>数据</a:t>
            </a:r>
            <a:endParaRPr lang="zh-CN" altLang="en-US" sz="2000" dirty="0">
              <a:latin typeface="Times New Roman" pitchFamily="18" charset="0"/>
              <a:ea typeface="黑体" pitchFamily="49" charset="-122"/>
              <a:cs typeface="Times New Roman" pitchFamily="18" charset="0"/>
            </a:endParaRPr>
          </a:p>
        </p:txBody>
      </p:sp>
      <p:sp>
        <p:nvSpPr>
          <p:cNvPr id="29" name="TextBox 28"/>
          <p:cNvSpPr txBox="1"/>
          <p:nvPr/>
        </p:nvSpPr>
        <p:spPr>
          <a:xfrm>
            <a:off x="425318" y="4832110"/>
            <a:ext cx="1122346" cy="757130"/>
          </a:xfrm>
          <a:prstGeom prst="rect">
            <a:avLst/>
          </a:prstGeom>
          <a:solidFill>
            <a:schemeClr val="accent5">
              <a:lumMod val="60000"/>
              <a:lumOff val="40000"/>
            </a:schemeClr>
          </a:solidFill>
          <a:ln w="19050">
            <a:solidFill>
              <a:schemeClr val="accent5">
                <a:lumMod val="75000"/>
              </a:schemeClr>
            </a:solidFill>
          </a:ln>
        </p:spPr>
        <p:txBody>
          <a:bodyPr wrap="square" rtlCol="0">
            <a:spAutoFit/>
          </a:bodyPr>
          <a:lstStyle/>
          <a:p>
            <a:pPr algn="ctr">
              <a:lnSpc>
                <a:spcPct val="120000"/>
              </a:lnSpc>
            </a:pPr>
            <a:r>
              <a:rPr lang="zh-CN" altLang="en-US" dirty="0" smtClean="0">
                <a:latin typeface="黑体" pitchFamily="49" charset="-122"/>
                <a:ea typeface="黑体" pitchFamily="49" charset="-122"/>
              </a:rPr>
              <a:t>买卖双方报价</a:t>
            </a:r>
            <a:endParaRPr lang="zh-CN" altLang="en-US" dirty="0">
              <a:latin typeface="黑体" pitchFamily="49" charset="-122"/>
              <a:ea typeface="黑体" pitchFamily="49" charset="-122"/>
            </a:endParaRPr>
          </a:p>
        </p:txBody>
      </p:sp>
      <p:sp>
        <p:nvSpPr>
          <p:cNvPr id="30" name="线形标注 2(带强调线) 29"/>
          <p:cNvSpPr/>
          <p:nvPr/>
        </p:nvSpPr>
        <p:spPr>
          <a:xfrm rot="10800000">
            <a:off x="683568" y="4797150"/>
            <a:ext cx="860223" cy="830997"/>
          </a:xfrm>
          <a:prstGeom prst="accentCallout2">
            <a:avLst>
              <a:gd name="adj1" fmla="val 52816"/>
              <a:gd name="adj2" fmla="val -9031"/>
              <a:gd name="adj3" fmla="val 52353"/>
              <a:gd name="adj4" fmla="val -22245"/>
              <a:gd name="adj5" fmla="val 52106"/>
              <a:gd name="adj6" fmla="val -70362"/>
            </a:avLst>
          </a:prstGeom>
          <a:noFill/>
          <a:ln w="19050">
            <a:solidFill>
              <a:srgbClr val="F3B929"/>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rgbClr val="F3B929"/>
              </a:solidFill>
              <a:latin typeface="+mn-ea"/>
            </a:endParaRPr>
          </a:p>
        </p:txBody>
      </p:sp>
    </p:spTree>
    <p:extLst>
      <p:ext uri="{BB962C8B-B14F-4D97-AF65-F5344CB8AC3E}">
        <p14:creationId xmlns:p14="http://schemas.microsoft.com/office/powerpoint/2010/main" val="3650531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smtClean="0">
                <a:latin typeface="Times New Roman" pitchFamily="18" charset="0"/>
                <a:ea typeface="黑体" pitchFamily="49" charset="-122"/>
                <a:cs typeface="Times New Roman" pitchFamily="18" charset="0"/>
              </a:rPr>
              <a:t>订单驱动市场</a:t>
            </a:r>
            <a:endParaRPr lang="zh-CN" altLang="en-US" sz="2800" dirty="0"/>
          </a:p>
        </p:txBody>
      </p:sp>
      <p:sp>
        <p:nvSpPr>
          <p:cNvPr id="20" name="TextBox 19"/>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18/30</a:t>
            </a:r>
            <a:endParaRPr lang="zh-CN" altLang="en-US" sz="1400" dirty="0">
              <a:solidFill>
                <a:srgbClr val="3399FF"/>
              </a:solidFill>
              <a:latin typeface="Times New Roman" pitchFamily="18" charset="0"/>
              <a:cs typeface="Times New Roman" pitchFamily="18" charset="0"/>
            </a:endParaRPr>
          </a:p>
        </p:txBody>
      </p:sp>
      <p:sp>
        <p:nvSpPr>
          <p:cNvPr id="4" name="Rectangle 7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下箭头 16"/>
          <p:cNvSpPr/>
          <p:nvPr/>
        </p:nvSpPr>
        <p:spPr>
          <a:xfrm rot="16200000">
            <a:off x="2810817" y="2875768"/>
            <a:ext cx="366384" cy="300401"/>
          </a:xfrm>
          <a:prstGeom prst="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pic>
        <p:nvPicPr>
          <p:cNvPr id="19259" name="Picture 8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2319086"/>
            <a:ext cx="2359704" cy="14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61" name="Picture 8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2319086"/>
            <a:ext cx="2359704" cy="139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262" name="Picture 8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2321106"/>
            <a:ext cx="2359704" cy="141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下箭头 20"/>
          <p:cNvSpPr/>
          <p:nvPr/>
        </p:nvSpPr>
        <p:spPr>
          <a:xfrm rot="16200000">
            <a:off x="5763145" y="2865609"/>
            <a:ext cx="366384" cy="300401"/>
          </a:xfrm>
          <a:prstGeom prst="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graphicFrame>
        <p:nvGraphicFramePr>
          <p:cNvPr id="22" name="对象 21"/>
          <p:cNvGraphicFramePr>
            <a:graphicFrameLocks noChangeAspect="1"/>
          </p:cNvGraphicFramePr>
          <p:nvPr>
            <p:extLst>
              <p:ext uri="{D42A27DB-BD31-4B8C-83A1-F6EECF244321}">
                <p14:modId xmlns:p14="http://schemas.microsoft.com/office/powerpoint/2010/main" val="261241482"/>
              </p:ext>
            </p:extLst>
          </p:nvPr>
        </p:nvGraphicFramePr>
        <p:xfrm>
          <a:off x="3466099" y="4941168"/>
          <a:ext cx="1800200" cy="696304"/>
        </p:xfrm>
        <a:graphic>
          <a:graphicData uri="http://schemas.openxmlformats.org/presentationml/2006/ole">
            <mc:AlternateContent xmlns:mc="http://schemas.openxmlformats.org/markup-compatibility/2006">
              <mc:Choice xmlns:v="urn:schemas-microsoft-com:vml" Requires="v">
                <p:oleObj spid="_x0000_s31777" name="Equation" r:id="rId7" imgW="926698" imgH="355446" progId="Equation.DSMT4">
                  <p:embed/>
                </p:oleObj>
              </mc:Choice>
              <mc:Fallback>
                <p:oleObj name="Equation" r:id="rId7" imgW="926698" imgH="3554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6099" y="4941168"/>
                        <a:ext cx="1800200" cy="696304"/>
                      </a:xfrm>
                      <a:prstGeom prst="rect">
                        <a:avLst/>
                      </a:prstGeom>
                      <a:noFill/>
                    </p:spPr>
                  </p:pic>
                </p:oleObj>
              </mc:Fallback>
            </mc:AlternateContent>
          </a:graphicData>
        </a:graphic>
      </p:graphicFrame>
      <p:sp>
        <p:nvSpPr>
          <p:cNvPr id="23" name="矩形 22"/>
          <p:cNvSpPr/>
          <p:nvPr/>
        </p:nvSpPr>
        <p:spPr>
          <a:xfrm>
            <a:off x="4186179" y="4862316"/>
            <a:ext cx="432048" cy="40966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5" name="线形标注 1 24"/>
          <p:cNvSpPr/>
          <p:nvPr/>
        </p:nvSpPr>
        <p:spPr>
          <a:xfrm rot="10800000">
            <a:off x="3301254" y="4417160"/>
            <a:ext cx="763350" cy="381691"/>
          </a:xfrm>
          <a:prstGeom prst="borderCallout1">
            <a:avLst>
              <a:gd name="adj1" fmla="val -1218"/>
              <a:gd name="adj2" fmla="val 50236"/>
              <a:gd name="adj3" fmla="val -58606"/>
              <a:gd name="adj4" fmla="val -12660"/>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latin typeface="黑体" pitchFamily="49" charset="-122"/>
              <a:ea typeface="黑体" pitchFamily="49" charset="-122"/>
            </a:endParaRPr>
          </a:p>
        </p:txBody>
      </p:sp>
      <p:sp>
        <p:nvSpPr>
          <p:cNvPr id="26" name="TextBox 25"/>
          <p:cNvSpPr txBox="1"/>
          <p:nvPr/>
        </p:nvSpPr>
        <p:spPr>
          <a:xfrm>
            <a:off x="3308279" y="4431888"/>
            <a:ext cx="763351" cy="369332"/>
          </a:xfrm>
          <a:prstGeom prst="rect">
            <a:avLst/>
          </a:prstGeom>
          <a:noFill/>
        </p:spPr>
        <p:txBody>
          <a:bodyPr wrap="none" rtlCol="0">
            <a:spAutoFit/>
          </a:bodyPr>
          <a:lstStyle/>
          <a:p>
            <a:r>
              <a:rPr lang="zh-CN" altLang="en-US" dirty="0" smtClean="0">
                <a:latin typeface="黑体" pitchFamily="49" charset="-122"/>
                <a:ea typeface="黑体" pitchFamily="49" charset="-122"/>
              </a:rPr>
              <a:t>卖价</a:t>
            </a: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
        <p:nvSpPr>
          <p:cNvPr id="27" name="矩形 26"/>
          <p:cNvSpPr/>
          <p:nvPr/>
        </p:nvSpPr>
        <p:spPr>
          <a:xfrm>
            <a:off x="4834251" y="4868293"/>
            <a:ext cx="432048" cy="409669"/>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28" name="线形标注 1 27"/>
          <p:cNvSpPr/>
          <p:nvPr/>
        </p:nvSpPr>
        <p:spPr>
          <a:xfrm rot="10800000">
            <a:off x="5451030" y="4406390"/>
            <a:ext cx="763350" cy="383356"/>
          </a:xfrm>
          <a:prstGeom prst="borderCallout1">
            <a:avLst>
              <a:gd name="adj1" fmla="val -1218"/>
              <a:gd name="adj2" fmla="val 50236"/>
              <a:gd name="adj3" fmla="val -64808"/>
              <a:gd name="adj4" fmla="val 123974"/>
            </a:avLst>
          </a:prstGeom>
          <a:solidFill>
            <a:schemeClr val="bg1">
              <a:lumMod val="95000"/>
            </a:schemeClr>
          </a:solidFill>
          <a:ln w="19050">
            <a:solidFill>
              <a:srgbClr val="FF0000"/>
            </a:solidFill>
            <a:prstDash val="sysDash"/>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schemeClr val="tx1"/>
              </a:solidFill>
              <a:latin typeface="黑体" pitchFamily="49" charset="-122"/>
              <a:ea typeface="黑体" pitchFamily="49" charset="-122"/>
            </a:endParaRPr>
          </a:p>
        </p:txBody>
      </p:sp>
      <p:sp>
        <p:nvSpPr>
          <p:cNvPr id="29" name="TextBox 28"/>
          <p:cNvSpPr txBox="1"/>
          <p:nvPr/>
        </p:nvSpPr>
        <p:spPr>
          <a:xfrm>
            <a:off x="5452633" y="4406391"/>
            <a:ext cx="761747" cy="369332"/>
          </a:xfrm>
          <a:prstGeom prst="rect">
            <a:avLst/>
          </a:prstGeom>
          <a:noFill/>
        </p:spPr>
        <p:txBody>
          <a:bodyPr wrap="none" rtlCol="0">
            <a:spAutoFit/>
          </a:bodyPr>
          <a:lstStyle/>
          <a:p>
            <a:r>
              <a:rPr lang="zh-CN" altLang="en-US" dirty="0">
                <a:latin typeface="黑体" pitchFamily="49" charset="-122"/>
                <a:ea typeface="黑体" pitchFamily="49" charset="-122"/>
              </a:rPr>
              <a:t>买</a:t>
            </a:r>
            <a:r>
              <a:rPr lang="zh-CN" altLang="en-US" dirty="0" smtClean="0">
                <a:latin typeface="黑体" pitchFamily="49" charset="-122"/>
                <a:ea typeface="黑体" pitchFamily="49" charset="-122"/>
              </a:rPr>
              <a:t>价</a:t>
            </a: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6245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57035" y="2214554"/>
            <a:ext cx="5470525" cy="642941"/>
            <a:chOff x="0" y="0"/>
            <a:chExt cx="4581525" cy="604838"/>
          </a:xfrm>
          <a:solidFill>
            <a:schemeClr val="bg1">
              <a:lumMod val="65000"/>
            </a:schemeClr>
          </a:solidFill>
        </p:grpSpPr>
        <p:sp>
          <p:nvSpPr>
            <p:cNvPr id="41"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2"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3" name="Text Box 2"/>
            <p:cNvSpPr>
              <a:spLocks noChangeArrowheads="1"/>
            </p:cNvSpPr>
            <p:nvPr/>
          </p:nvSpPr>
          <p:spPr bwMode="auto">
            <a:xfrm>
              <a:off x="702132" y="41234"/>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a:solidFill>
                    <a:schemeClr val="bg1"/>
                  </a:solidFill>
                  <a:latin typeface="黑体" pitchFamily="49" charset="-122"/>
                  <a:ea typeface="黑体" pitchFamily="49" charset="-122"/>
                </a:rPr>
                <a:t>二</a:t>
              </a:r>
              <a:r>
                <a:rPr lang="zh-CN" altLang="en-US" sz="2800" b="1" dirty="0" smtClean="0">
                  <a:solidFill>
                    <a:schemeClr val="bg1"/>
                  </a:solidFill>
                  <a:latin typeface="黑体" pitchFamily="49" charset="-122"/>
                  <a:ea typeface="黑体" pitchFamily="49" charset="-122"/>
                </a:rPr>
                <a:t>、</a:t>
              </a:r>
              <a:r>
                <a:rPr lang="zh-CN" altLang="en-US" sz="2800" b="1" dirty="0">
                  <a:solidFill>
                    <a:schemeClr val="bg1"/>
                  </a:solidFill>
                  <a:latin typeface="黑体" pitchFamily="49" charset="-122"/>
                  <a:ea typeface="黑体" pitchFamily="49" charset="-122"/>
                </a:rPr>
                <a:t>股票聚类分析</a:t>
              </a:r>
            </a:p>
          </p:txBody>
        </p:sp>
      </p:grpSp>
      <p:sp>
        <p:nvSpPr>
          <p:cNvPr id="21" name="标题 20"/>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报告提纲</a:t>
            </a:r>
            <a:endParaRPr lang="zh-CN" altLang="en-US" sz="3200" dirty="0">
              <a:latin typeface="黑体" pitchFamily="49" charset="-122"/>
              <a:ea typeface="黑体" pitchFamily="49" charset="-122"/>
            </a:endParaRPr>
          </a:p>
        </p:txBody>
      </p:sp>
      <p:grpSp>
        <p:nvGrpSpPr>
          <p:cNvPr id="3" name="Group 7"/>
          <p:cNvGrpSpPr>
            <a:grpSpLocks/>
          </p:cNvGrpSpPr>
          <p:nvPr/>
        </p:nvGrpSpPr>
        <p:grpSpPr bwMode="auto">
          <a:xfrm>
            <a:off x="1857035" y="1285860"/>
            <a:ext cx="5470525" cy="642941"/>
            <a:chOff x="0" y="0"/>
            <a:chExt cx="4581525" cy="604838"/>
          </a:xfrm>
          <a:solidFill>
            <a:schemeClr val="accent1">
              <a:lumMod val="75000"/>
            </a:schemeClr>
          </a:solidFill>
        </p:grpSpPr>
        <p:sp>
          <p:nvSpPr>
            <p:cNvPr id="25"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6"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7" name="Text Box 2"/>
            <p:cNvSpPr>
              <a:spLocks noChangeArrowheads="1"/>
            </p:cNvSpPr>
            <p:nvPr/>
          </p:nvSpPr>
          <p:spPr bwMode="auto">
            <a:xfrm>
              <a:off x="676840" y="71438"/>
              <a:ext cx="3285497"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一、</a:t>
              </a:r>
              <a:r>
                <a:rPr lang="zh-CN" altLang="en-US" sz="2800" b="1" dirty="0">
                  <a:solidFill>
                    <a:schemeClr val="bg1"/>
                  </a:solidFill>
                  <a:latin typeface="黑体" pitchFamily="49" charset="-122"/>
                  <a:ea typeface="黑体" pitchFamily="49" charset="-122"/>
                </a:rPr>
                <a:t>研究</a:t>
              </a:r>
              <a:r>
                <a:rPr lang="zh-CN" altLang="en-US" sz="2800" b="1" dirty="0" smtClean="0">
                  <a:solidFill>
                    <a:schemeClr val="bg1"/>
                  </a:solidFill>
                  <a:latin typeface="黑体" pitchFamily="49" charset="-122"/>
                  <a:ea typeface="黑体" pitchFamily="49" charset="-122"/>
                </a:rPr>
                <a:t>背景与意义</a:t>
              </a:r>
              <a:endParaRPr lang="zh-CN" altLang="en-US" sz="2800" b="1" dirty="0">
                <a:solidFill>
                  <a:schemeClr val="bg1"/>
                </a:solidFill>
                <a:latin typeface="黑体" pitchFamily="49" charset="-122"/>
                <a:ea typeface="黑体" pitchFamily="49" charset="-122"/>
              </a:endParaRPr>
            </a:p>
          </p:txBody>
        </p:sp>
      </p:grpSp>
      <p:grpSp>
        <p:nvGrpSpPr>
          <p:cNvPr id="4" name="Group 7"/>
          <p:cNvGrpSpPr>
            <a:grpSpLocks/>
          </p:cNvGrpSpPr>
          <p:nvPr/>
        </p:nvGrpSpPr>
        <p:grpSpPr bwMode="auto">
          <a:xfrm>
            <a:off x="1857035" y="5214950"/>
            <a:ext cx="5470525" cy="642941"/>
            <a:chOff x="0" y="0"/>
            <a:chExt cx="4581525" cy="604838"/>
          </a:xfrm>
          <a:solidFill>
            <a:schemeClr val="bg1">
              <a:lumMod val="65000"/>
            </a:schemeClr>
          </a:solidFill>
        </p:grpSpPr>
        <p:sp>
          <p:nvSpPr>
            <p:cNvPr id="29"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0"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1" name="Text Box 2"/>
            <p:cNvSpPr>
              <a:spLocks noChangeArrowheads="1"/>
            </p:cNvSpPr>
            <p:nvPr/>
          </p:nvSpPr>
          <p:spPr bwMode="auto">
            <a:xfrm>
              <a:off x="702131"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五、总结与展望</a:t>
              </a:r>
              <a:endParaRPr lang="zh-CN" altLang="en-US" sz="2800" b="1" dirty="0">
                <a:solidFill>
                  <a:schemeClr val="bg1"/>
                </a:solidFill>
                <a:latin typeface="黑体" pitchFamily="49" charset="-122"/>
                <a:ea typeface="黑体" pitchFamily="49" charset="-122"/>
              </a:endParaRPr>
            </a:p>
          </p:txBody>
        </p:sp>
      </p:grpSp>
      <p:grpSp>
        <p:nvGrpSpPr>
          <p:cNvPr id="5" name="Group 7"/>
          <p:cNvGrpSpPr>
            <a:grpSpLocks/>
          </p:cNvGrpSpPr>
          <p:nvPr/>
        </p:nvGrpSpPr>
        <p:grpSpPr bwMode="auto">
          <a:xfrm>
            <a:off x="1857035" y="4214818"/>
            <a:ext cx="5470525" cy="642941"/>
            <a:chOff x="0" y="0"/>
            <a:chExt cx="4581525" cy="604838"/>
          </a:xfrm>
          <a:solidFill>
            <a:schemeClr val="bg1">
              <a:lumMod val="65000"/>
            </a:schemeClr>
          </a:solidFill>
        </p:grpSpPr>
        <p:sp>
          <p:nvSpPr>
            <p:cNvPr id="33"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5" name="Text Box 2"/>
            <p:cNvSpPr>
              <a:spLocks noChangeArrowheads="1"/>
            </p:cNvSpPr>
            <p:nvPr/>
          </p:nvSpPr>
          <p:spPr bwMode="auto">
            <a:xfrm>
              <a:off x="702131"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四、系统设计实现</a:t>
              </a:r>
              <a:endParaRPr lang="zh-CN" altLang="en-US" sz="2800" b="1" dirty="0">
                <a:solidFill>
                  <a:schemeClr val="bg1"/>
                </a:solidFill>
                <a:latin typeface="黑体" pitchFamily="49" charset="-122"/>
                <a:ea typeface="黑体" pitchFamily="49" charset="-122"/>
              </a:endParaRPr>
            </a:p>
          </p:txBody>
        </p:sp>
      </p:grpSp>
      <p:grpSp>
        <p:nvGrpSpPr>
          <p:cNvPr id="6" name="Group 7"/>
          <p:cNvGrpSpPr>
            <a:grpSpLocks/>
          </p:cNvGrpSpPr>
          <p:nvPr/>
        </p:nvGrpSpPr>
        <p:grpSpPr bwMode="auto">
          <a:xfrm>
            <a:off x="1857035" y="3214686"/>
            <a:ext cx="5470525" cy="642941"/>
            <a:chOff x="0" y="0"/>
            <a:chExt cx="4581525" cy="604838"/>
          </a:xfrm>
          <a:solidFill>
            <a:schemeClr val="bg1">
              <a:lumMod val="65000"/>
            </a:schemeClr>
          </a:solidFill>
        </p:grpSpPr>
        <p:sp>
          <p:nvSpPr>
            <p:cNvPr id="40"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8" name="Text Box 2"/>
            <p:cNvSpPr>
              <a:spLocks noChangeArrowheads="1"/>
            </p:cNvSpPr>
            <p:nvPr/>
          </p:nvSpPr>
          <p:spPr bwMode="auto">
            <a:xfrm>
              <a:off x="702132" y="70600"/>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三、</a:t>
              </a:r>
              <a:r>
                <a:rPr lang="zh-CN" altLang="en-US" sz="2800" b="1" dirty="0">
                  <a:solidFill>
                    <a:schemeClr val="bg1"/>
                  </a:solidFill>
                  <a:latin typeface="黑体" pitchFamily="49" charset="-122"/>
                  <a:ea typeface="黑体" pitchFamily="49" charset="-122"/>
                </a:rPr>
                <a:t>股票</a:t>
              </a:r>
              <a:r>
                <a:rPr lang="zh-CN" altLang="en-US" sz="2800" b="1" dirty="0" smtClean="0">
                  <a:solidFill>
                    <a:schemeClr val="bg1"/>
                  </a:solidFill>
                  <a:latin typeface="黑体" pitchFamily="49" charset="-122"/>
                  <a:ea typeface="黑体" pitchFamily="49" charset="-122"/>
                </a:rPr>
                <a:t>走势预测</a:t>
              </a:r>
              <a:endParaRPr lang="zh-CN" altLang="en-US" sz="2800" b="1" dirty="0">
                <a:solidFill>
                  <a:schemeClr val="bg1"/>
                </a:solidFill>
                <a:latin typeface="黑体" pitchFamily="49" charset="-122"/>
                <a:ea typeface="黑体" pitchFamily="49" charset="-122"/>
              </a:endParaRPr>
            </a:p>
          </p:txBody>
        </p:sp>
      </p:grpSp>
      <p:sp>
        <p:nvSpPr>
          <p:cNvPr id="23" name="TextBox 22"/>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1/30</a:t>
            </a:r>
            <a:endParaRPr lang="zh-CN" altLang="en-US" sz="1400" dirty="0">
              <a:solidFill>
                <a:srgbClr val="3399FF"/>
              </a:solidFill>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模型构建</a:t>
            </a:r>
            <a:endParaRPr lang="zh-CN" altLang="en-US" sz="2800" dirty="0"/>
          </a:p>
        </p:txBody>
      </p:sp>
      <p:sp>
        <p:nvSpPr>
          <p:cNvPr id="20" name="TextBox 19"/>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19/30</a:t>
            </a:r>
            <a:endParaRPr lang="zh-CN" altLang="en-US" sz="1400" dirty="0">
              <a:solidFill>
                <a:srgbClr val="3399FF"/>
              </a:solidFill>
              <a:latin typeface="Times New Roman" pitchFamily="18" charset="0"/>
              <a:cs typeface="Times New Roman" pitchFamily="18" charset="0"/>
            </a:endParaRPr>
          </a:p>
        </p:txBody>
      </p:sp>
      <p:sp>
        <p:nvSpPr>
          <p:cNvPr id="4" name="Rectangle 7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图示 7"/>
          <p:cNvGraphicFramePr/>
          <p:nvPr>
            <p:extLst>
              <p:ext uri="{D42A27DB-BD31-4B8C-83A1-F6EECF244321}">
                <p14:modId xmlns:p14="http://schemas.microsoft.com/office/powerpoint/2010/main" val="1208386548"/>
              </p:ext>
            </p:extLst>
          </p:nvPr>
        </p:nvGraphicFramePr>
        <p:xfrm>
          <a:off x="179512" y="1628800"/>
          <a:ext cx="8784976"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圆角矩形 27"/>
          <p:cNvSpPr/>
          <p:nvPr/>
        </p:nvSpPr>
        <p:spPr>
          <a:xfrm>
            <a:off x="2014407" y="4699179"/>
            <a:ext cx="5115186" cy="1038102"/>
          </a:xfrm>
          <a:prstGeom prst="roundRect">
            <a:avLst/>
          </a:prstGeom>
          <a:solidFill>
            <a:schemeClr val="accent5">
              <a:lumMod val="20000"/>
              <a:lumOff val="80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Font typeface="Wingdings" pitchFamily="2" charset="2"/>
              <a:buChar char="Ø"/>
            </a:pPr>
            <a:r>
              <a:rPr lang="zh-CN" altLang="en-US" sz="2000" dirty="0" smtClean="0">
                <a:solidFill>
                  <a:schemeClr val="tx1"/>
                </a:solidFill>
                <a:latin typeface="Times New Roman" pitchFamily="18" charset="0"/>
                <a:ea typeface="黑体" pitchFamily="49" charset="-122"/>
                <a:cs typeface="Times New Roman" pitchFamily="18" charset="0"/>
              </a:rPr>
              <a:t>根据股票数据特点选取合适的特征变量</a:t>
            </a:r>
            <a:endParaRPr lang="en-US" altLang="zh-CN" sz="2000" dirty="0" smtClean="0">
              <a:solidFill>
                <a:schemeClr val="tx1"/>
              </a:solidFill>
              <a:latin typeface="Times New Roman" pitchFamily="18" charset="0"/>
              <a:ea typeface="黑体" pitchFamily="49" charset="-122"/>
              <a:cs typeface="Times New Roman" pitchFamily="18" charset="0"/>
            </a:endParaRPr>
          </a:p>
          <a:p>
            <a:pPr algn="just">
              <a:lnSpc>
                <a:spcPct val="150000"/>
              </a:lnSpc>
              <a:buFont typeface="Wingdings" pitchFamily="2" charset="2"/>
              <a:buChar char="Ø"/>
            </a:pPr>
            <a:r>
              <a:rPr lang="zh-CN" altLang="en-US" sz="2000" dirty="0" smtClean="0">
                <a:solidFill>
                  <a:schemeClr val="tx1"/>
                </a:solidFill>
                <a:latin typeface="Times New Roman" pitchFamily="18" charset="0"/>
                <a:ea typeface="黑体" pitchFamily="49" charset="-122"/>
                <a:cs typeface="Times New Roman" pitchFamily="18" charset="0"/>
              </a:rPr>
              <a:t>在数据处理过程中防止引入未来信息</a:t>
            </a:r>
          </a:p>
        </p:txBody>
      </p:sp>
    </p:spTree>
    <p:extLst>
      <p:ext uri="{BB962C8B-B14F-4D97-AF65-F5344CB8AC3E}">
        <p14:creationId xmlns:p14="http://schemas.microsoft.com/office/powerpoint/2010/main" val="320701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214313"/>
            <a:ext cx="7943850" cy="571500"/>
          </a:xfrm>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a:latin typeface="黑体" pitchFamily="49" charset="-122"/>
                <a:ea typeface="黑体" pitchFamily="49" charset="-122"/>
              </a:rPr>
              <a:t>训练模型</a:t>
            </a:r>
            <a:endParaRPr lang="zh-CN" altLang="en-US" sz="2800" b="1" dirty="0" smtClean="0">
              <a:latin typeface="黑体" pitchFamily="49" charset="-122"/>
              <a:ea typeface="黑体" pitchFamily="49" charset="-122"/>
            </a:endParaRPr>
          </a:p>
        </p:txBody>
      </p:sp>
      <p:sp>
        <p:nvSpPr>
          <p:cNvPr id="25" name="TextBox 2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20/30</a:t>
            </a:r>
            <a:endParaRPr lang="zh-CN" altLang="en-US" sz="1400" dirty="0">
              <a:solidFill>
                <a:srgbClr val="3399FF"/>
              </a:solidFill>
              <a:latin typeface="Times New Roman" pitchFamily="18" charset="0"/>
              <a:cs typeface="Times New Roman" pitchFamily="18" charset="0"/>
            </a:endParaRPr>
          </a:p>
        </p:txBody>
      </p:sp>
      <p:sp>
        <p:nvSpPr>
          <p:cNvPr id="6" name="Rectangle 12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649" name="Picture 1217" descr="“tensorflow”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374697"/>
            <a:ext cx="1668535" cy="94097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6156176" y="1772816"/>
            <a:ext cx="1440160" cy="707886"/>
          </a:xfrm>
          <a:prstGeom prst="rect">
            <a:avLst/>
          </a:prstGeom>
          <a:solidFill>
            <a:srgbClr val="F0E8EF"/>
          </a:solidFill>
          <a:ln w="19050">
            <a:solidFill>
              <a:srgbClr val="7030A0"/>
            </a:solidFill>
          </a:ln>
        </p:spPr>
        <p:txBody>
          <a:bodyPr wrap="square" rtlCol="0">
            <a:spAutoFit/>
          </a:bodyPr>
          <a:lstStyle/>
          <a:p>
            <a:pPr algn="ctr"/>
            <a:r>
              <a:rPr lang="zh-CN" altLang="en-US" sz="2000" dirty="0" smtClean="0">
                <a:latin typeface="Times New Roman" pitchFamily="18" charset="0"/>
                <a:ea typeface="黑体" pitchFamily="49" charset="-122"/>
                <a:cs typeface="Times New Roman" pitchFamily="18" charset="0"/>
              </a:rPr>
              <a:t>优化方法</a:t>
            </a:r>
            <a:r>
              <a:rPr lang="en-US" altLang="zh-CN" sz="2000" dirty="0" smtClean="0">
                <a:latin typeface="Times New Roman" pitchFamily="18" charset="0"/>
                <a:ea typeface="黑体" pitchFamily="49" charset="-122"/>
                <a:cs typeface="Times New Roman" pitchFamily="18" charset="0"/>
              </a:rPr>
              <a:t>Adam</a:t>
            </a:r>
          </a:p>
        </p:txBody>
      </p:sp>
      <p:sp>
        <p:nvSpPr>
          <p:cNvPr id="24" name="TextBox 23"/>
          <p:cNvSpPr txBox="1"/>
          <p:nvPr/>
        </p:nvSpPr>
        <p:spPr>
          <a:xfrm>
            <a:off x="6148144" y="2852211"/>
            <a:ext cx="1440160" cy="707886"/>
          </a:xfrm>
          <a:prstGeom prst="rect">
            <a:avLst/>
          </a:prstGeom>
          <a:solidFill>
            <a:schemeClr val="accent5">
              <a:lumMod val="20000"/>
              <a:lumOff val="80000"/>
            </a:schemeClr>
          </a:solidFill>
          <a:ln w="19050">
            <a:solidFill>
              <a:schemeClr val="accent5">
                <a:lumMod val="75000"/>
              </a:schemeClr>
            </a:solidFill>
          </a:ln>
        </p:spPr>
        <p:txBody>
          <a:bodyPr wrap="square" rtlCol="0">
            <a:spAutoFit/>
          </a:bodyPr>
          <a:lstStyle/>
          <a:p>
            <a:pPr algn="ctr"/>
            <a:r>
              <a:rPr lang="zh-CN" altLang="en-US" sz="2000" dirty="0" smtClean="0">
                <a:latin typeface="黑体" pitchFamily="49" charset="-122"/>
                <a:ea typeface="黑体" pitchFamily="49" charset="-122"/>
              </a:rPr>
              <a:t>学习率</a:t>
            </a:r>
            <a:endParaRPr lang="en-US" altLang="zh-CN" sz="2000" dirty="0" smtClean="0">
              <a:latin typeface="黑体" pitchFamily="49" charset="-122"/>
              <a:ea typeface="黑体" pitchFamily="49" charset="-122"/>
            </a:endParaRPr>
          </a:p>
          <a:p>
            <a:pPr algn="ctr"/>
            <a:r>
              <a:rPr lang="zh-CN" altLang="en-US" sz="2000" dirty="0" smtClean="0">
                <a:latin typeface="黑体" pitchFamily="49" charset="-122"/>
                <a:ea typeface="黑体" pitchFamily="49" charset="-122"/>
              </a:rPr>
              <a:t>指数衰减</a:t>
            </a:r>
            <a:endParaRPr lang="en-US" altLang="zh-CN" sz="2000" dirty="0" smtClean="0">
              <a:latin typeface="黑体" pitchFamily="49" charset="-122"/>
              <a:ea typeface="黑体" pitchFamily="49" charset="-122"/>
            </a:endParaRPr>
          </a:p>
        </p:txBody>
      </p:sp>
      <p:sp>
        <p:nvSpPr>
          <p:cNvPr id="11" name="Rectangle 12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TextBox 25"/>
          <p:cNvSpPr txBox="1"/>
          <p:nvPr/>
        </p:nvSpPr>
        <p:spPr>
          <a:xfrm>
            <a:off x="6148144" y="3992508"/>
            <a:ext cx="1432128" cy="646331"/>
          </a:xfrm>
          <a:prstGeom prst="rect">
            <a:avLst/>
          </a:prstGeom>
          <a:solidFill>
            <a:schemeClr val="accent3">
              <a:lumMod val="20000"/>
              <a:lumOff val="80000"/>
            </a:schemeClr>
          </a:solidFill>
          <a:ln w="19050">
            <a:solidFill>
              <a:schemeClr val="accent3">
                <a:lumMod val="50000"/>
              </a:schemeClr>
            </a:solidFill>
          </a:ln>
        </p:spPr>
        <p:txBody>
          <a:bodyPr wrap="square" rtlCol="0">
            <a:spAutoFit/>
          </a:bodyPr>
          <a:lstStyle/>
          <a:p>
            <a:pPr algn="ctr"/>
            <a:r>
              <a:rPr lang="zh-CN" altLang="en-US" sz="2000" dirty="0" smtClean="0">
                <a:latin typeface="Times New Roman" pitchFamily="18" charset="0"/>
                <a:ea typeface="黑体" pitchFamily="49" charset="-122"/>
                <a:cs typeface="Times New Roman" pitchFamily="18" charset="0"/>
              </a:rPr>
              <a:t>梯度剪贴</a:t>
            </a:r>
            <a:endParaRPr lang="en-US" altLang="zh-CN" sz="2000" dirty="0" smtClean="0">
              <a:latin typeface="Times New Roman" pitchFamily="18" charset="0"/>
              <a:ea typeface="黑体" pitchFamily="49" charset="-122"/>
              <a:cs typeface="Times New Roman" pitchFamily="18" charset="0"/>
            </a:endParaRPr>
          </a:p>
          <a:p>
            <a:pPr algn="ctr"/>
            <a:r>
              <a:rPr lang="en-US" altLang="zh-CN" sz="1600" dirty="0" smtClean="0">
                <a:latin typeface="Times New Roman" pitchFamily="18" charset="0"/>
                <a:ea typeface="黑体" pitchFamily="49" charset="-122"/>
                <a:cs typeface="Times New Roman" pitchFamily="18" charset="0"/>
              </a:rPr>
              <a:t>(gradient clip)</a:t>
            </a:r>
          </a:p>
        </p:txBody>
      </p:sp>
      <p:sp>
        <p:nvSpPr>
          <p:cNvPr id="27" name="TextBox 26"/>
          <p:cNvSpPr txBox="1"/>
          <p:nvPr/>
        </p:nvSpPr>
        <p:spPr>
          <a:xfrm>
            <a:off x="6156176" y="5072628"/>
            <a:ext cx="1432128" cy="707886"/>
          </a:xfrm>
          <a:prstGeom prst="rect">
            <a:avLst/>
          </a:prstGeom>
          <a:solidFill>
            <a:schemeClr val="accent1">
              <a:lumMod val="40000"/>
              <a:lumOff val="60000"/>
            </a:schemeClr>
          </a:solidFill>
          <a:ln w="19050">
            <a:solidFill>
              <a:schemeClr val="accent1">
                <a:lumMod val="75000"/>
              </a:schemeClr>
            </a:solidFill>
          </a:ln>
        </p:spPr>
        <p:txBody>
          <a:bodyPr wrap="square" rtlCol="0">
            <a:spAutoFit/>
          </a:bodyPr>
          <a:lstStyle/>
          <a:p>
            <a:pPr algn="ctr"/>
            <a:r>
              <a:rPr lang="en-US" altLang="zh-CN" sz="2000" dirty="0" smtClean="0">
                <a:latin typeface="Times New Roman" pitchFamily="18" charset="0"/>
                <a:ea typeface="黑体" pitchFamily="49" charset="-122"/>
                <a:cs typeface="Times New Roman" pitchFamily="18" charset="0"/>
              </a:rPr>
              <a:t>LSTM</a:t>
            </a:r>
            <a:r>
              <a:rPr lang="zh-CN" altLang="en-US" sz="2000" dirty="0" smtClean="0">
                <a:latin typeface="Times New Roman" pitchFamily="18" charset="0"/>
                <a:ea typeface="黑体" pitchFamily="49" charset="-122"/>
                <a:cs typeface="Times New Roman" pitchFamily="18" charset="0"/>
              </a:rPr>
              <a:t>输出</a:t>
            </a:r>
            <a:r>
              <a:rPr lang="en-US" altLang="zh-CN" sz="2000" dirty="0" smtClean="0">
                <a:latin typeface="Times New Roman" pitchFamily="18" charset="0"/>
                <a:ea typeface="黑体" pitchFamily="49" charset="-122"/>
                <a:cs typeface="Times New Roman" pitchFamily="18" charset="0"/>
              </a:rPr>
              <a:t>Dropout</a:t>
            </a:r>
            <a:endParaRPr lang="en-US" altLang="zh-CN" sz="1600" dirty="0" smtClean="0">
              <a:latin typeface="Times New Roman" pitchFamily="18" charset="0"/>
              <a:ea typeface="黑体" pitchFamily="49" charset="-122"/>
              <a:cs typeface="Times New Roman" pitchFamily="18" charset="0"/>
            </a:endParaRPr>
          </a:p>
        </p:txBody>
      </p:sp>
      <p:sp>
        <p:nvSpPr>
          <p:cNvPr id="43" name="Rectangle 12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p:cNvGraphicFramePr>
            <a:graphicFrameLocks noChangeAspect="1"/>
          </p:cNvGraphicFramePr>
          <p:nvPr>
            <p:extLst>
              <p:ext uri="{D42A27DB-BD31-4B8C-83A1-F6EECF244321}">
                <p14:modId xmlns:p14="http://schemas.microsoft.com/office/powerpoint/2010/main" val="253292021"/>
              </p:ext>
            </p:extLst>
          </p:nvPr>
        </p:nvGraphicFramePr>
        <p:xfrm>
          <a:off x="1431404" y="2020788"/>
          <a:ext cx="4076700" cy="4000500"/>
        </p:xfrm>
        <a:graphic>
          <a:graphicData uri="http://schemas.openxmlformats.org/presentationml/2006/ole">
            <mc:AlternateContent xmlns:mc="http://schemas.openxmlformats.org/markup-compatibility/2006">
              <mc:Choice xmlns:v="urn:schemas-microsoft-com:vml" Requires="v">
                <p:oleObj spid="_x0000_s19736" name="Visio" r:id="rId5" imgW="6622309" imgH="6497010" progId="Visio.Drawing.11">
                  <p:embed/>
                </p:oleObj>
              </mc:Choice>
              <mc:Fallback>
                <p:oleObj name="Visio" r:id="rId5" imgW="6622309" imgH="6497010" progId="Visio.Drawing.11">
                  <p:embed/>
                  <p:pic>
                    <p:nvPicPr>
                      <p:cNvPr id="0" name="Object 1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1404" y="2020788"/>
                        <a:ext cx="4076700"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214313"/>
            <a:ext cx="7943850" cy="571500"/>
          </a:xfrm>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a:latin typeface="黑体" pitchFamily="49" charset="-122"/>
                <a:ea typeface="黑体" pitchFamily="49" charset="-122"/>
              </a:rPr>
              <a:t>实验结果</a:t>
            </a:r>
            <a:endParaRPr lang="zh-CN" altLang="en-US" sz="2800" b="1" dirty="0" smtClean="0">
              <a:latin typeface="黑体" pitchFamily="49" charset="-122"/>
              <a:ea typeface="黑体" pitchFamily="49" charset="-122"/>
            </a:endParaRPr>
          </a:p>
        </p:txBody>
      </p:sp>
      <p:sp>
        <p:nvSpPr>
          <p:cNvPr id="25" name="TextBox 2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21/30</a:t>
            </a:r>
            <a:endParaRPr lang="zh-CN" altLang="en-US" sz="1400" dirty="0">
              <a:solidFill>
                <a:srgbClr val="3399FF"/>
              </a:solidFill>
              <a:latin typeface="Times New Roman" pitchFamily="18" charset="0"/>
              <a:cs typeface="Times New Roman" pitchFamily="18" charset="0"/>
            </a:endParaRPr>
          </a:p>
        </p:txBody>
      </p:sp>
      <p:sp>
        <p:nvSpPr>
          <p:cNvPr id="6" name="Rectangle 12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2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图表 12"/>
          <p:cNvGraphicFramePr/>
          <p:nvPr>
            <p:extLst>
              <p:ext uri="{D42A27DB-BD31-4B8C-83A1-F6EECF244321}">
                <p14:modId xmlns:p14="http://schemas.microsoft.com/office/powerpoint/2010/main" val="1031560360"/>
              </p:ext>
            </p:extLst>
          </p:nvPr>
        </p:nvGraphicFramePr>
        <p:xfrm>
          <a:off x="251520" y="1268760"/>
          <a:ext cx="4536504" cy="2448272"/>
        </p:xfrm>
        <a:graphic>
          <a:graphicData uri="http://schemas.openxmlformats.org/drawingml/2006/chart">
            <c:chart xmlns:c="http://schemas.openxmlformats.org/drawingml/2006/chart" xmlns:r="http://schemas.openxmlformats.org/officeDocument/2006/relationships" r:id="rId2"/>
          </a:graphicData>
        </a:graphic>
      </p:graphicFrame>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3870462"/>
            <a:ext cx="5429872" cy="2219272"/>
          </a:xfrm>
          <a:prstGeom prst="rect">
            <a:avLst/>
          </a:prstGeom>
        </p:spPr>
      </p:pic>
    </p:spTree>
    <p:extLst>
      <p:ext uri="{BB962C8B-B14F-4D97-AF65-F5344CB8AC3E}">
        <p14:creationId xmlns:p14="http://schemas.microsoft.com/office/powerpoint/2010/main" val="180855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214313"/>
            <a:ext cx="7943850" cy="571500"/>
          </a:xfrm>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模型对比</a:t>
            </a:r>
            <a:endParaRPr lang="zh-CN" altLang="en-US" sz="2800" b="1" dirty="0" smtClean="0">
              <a:latin typeface="黑体" pitchFamily="49" charset="-122"/>
              <a:ea typeface="黑体" pitchFamily="49" charset="-122"/>
            </a:endParaRPr>
          </a:p>
        </p:txBody>
      </p:sp>
      <p:sp>
        <p:nvSpPr>
          <p:cNvPr id="25" name="TextBox 2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22/30</a:t>
            </a:r>
            <a:endParaRPr lang="zh-CN" altLang="en-US" sz="1400" dirty="0">
              <a:solidFill>
                <a:srgbClr val="3399FF"/>
              </a:solidFill>
              <a:latin typeface="Times New Roman" pitchFamily="18" charset="0"/>
              <a:cs typeface="Times New Roman" pitchFamily="18" charset="0"/>
            </a:endParaRPr>
          </a:p>
        </p:txBody>
      </p:sp>
      <p:sp>
        <p:nvSpPr>
          <p:cNvPr id="6" name="Rectangle 12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2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2">
            <a:extLst>
              <a:ext uri="{28A0092B-C50C-407E-A947-70E740481C1C}">
                <a14:useLocalDpi xmlns:a14="http://schemas.microsoft.com/office/drawing/2010/main" val="0"/>
              </a:ext>
            </a:extLst>
          </a:blip>
          <a:stretch>
            <a:fillRect/>
          </a:stretch>
        </p:blipFill>
        <p:spPr>
          <a:xfrm>
            <a:off x="611560" y="1556792"/>
            <a:ext cx="3261995" cy="2268855"/>
          </a:xfrm>
          <a:prstGeom prst="rect">
            <a:avLst/>
          </a:prstGeom>
        </p:spPr>
      </p:pic>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611559" y="4001299"/>
            <a:ext cx="3261996" cy="2178543"/>
          </a:xfrm>
          <a:prstGeom prst="rect">
            <a:avLst/>
          </a:prstGeom>
        </p:spPr>
      </p:pic>
      <p:sp>
        <p:nvSpPr>
          <p:cNvPr id="3" name="TextBox 2"/>
          <p:cNvSpPr txBox="1"/>
          <p:nvPr/>
        </p:nvSpPr>
        <p:spPr>
          <a:xfrm>
            <a:off x="5796136" y="1853778"/>
            <a:ext cx="2339102" cy="369332"/>
          </a:xfrm>
          <a:prstGeom prst="rect">
            <a:avLst/>
          </a:prstGeom>
          <a:noFill/>
        </p:spPr>
        <p:txBody>
          <a:bodyPr wrap="none" rtlCol="0">
            <a:spAutoFit/>
          </a:bodyPr>
          <a:lstStyle/>
          <a:p>
            <a:r>
              <a:rPr lang="en-US" altLang="zh-CN" dirty="0" smtClean="0">
                <a:latin typeface="Times New Roman" pitchFamily="18" charset="0"/>
                <a:cs typeface="Times New Roman" pitchFamily="18" charset="0"/>
              </a:rPr>
              <a:t>ARIMA</a:t>
            </a:r>
            <a:r>
              <a:rPr lang="zh-CN" altLang="en-US" dirty="0" smtClean="0">
                <a:latin typeface="黑体" pitchFamily="49" charset="-122"/>
                <a:ea typeface="黑体" pitchFamily="49" charset="-122"/>
                <a:cs typeface="Times New Roman" pitchFamily="18" charset="0"/>
              </a:rPr>
              <a:t>模型预测曲线</a:t>
            </a:r>
            <a:endParaRPr lang="zh-CN" altLang="en-US" dirty="0">
              <a:latin typeface="黑体" pitchFamily="49" charset="-122"/>
              <a:ea typeface="黑体" pitchFamily="49" charset="-122"/>
              <a:cs typeface="Times New Roman" pitchFamily="18" charset="0"/>
            </a:endParaRPr>
          </a:p>
        </p:txBody>
      </p:sp>
      <p:sp>
        <p:nvSpPr>
          <p:cNvPr id="16" name="下箭头 15"/>
          <p:cNvSpPr/>
          <p:nvPr/>
        </p:nvSpPr>
        <p:spPr>
          <a:xfrm rot="16200000">
            <a:off x="4182906" y="3475629"/>
            <a:ext cx="270079" cy="652125"/>
          </a:xfrm>
          <a:prstGeom prst="down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341" y="2433675"/>
            <a:ext cx="4046692" cy="3006114"/>
          </a:xfrm>
          <a:prstGeom prst="rect">
            <a:avLst/>
          </a:prstGeom>
        </p:spPr>
      </p:pic>
    </p:spTree>
    <p:extLst>
      <p:ext uri="{BB962C8B-B14F-4D97-AF65-F5344CB8AC3E}">
        <p14:creationId xmlns:p14="http://schemas.microsoft.com/office/powerpoint/2010/main" val="186495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214313"/>
            <a:ext cx="7943850" cy="571500"/>
          </a:xfrm>
        </p:spPr>
        <p:txBody>
          <a:bodyPr>
            <a:noAutofit/>
          </a:bodyPr>
          <a:lstStyle/>
          <a:p>
            <a:pPr algn="l"/>
            <a:r>
              <a:rPr lang="zh-CN" altLang="en-US" sz="3200" dirty="0">
                <a:latin typeface="黑体" pitchFamily="49" charset="-122"/>
                <a:ea typeface="黑体" pitchFamily="49" charset="-122"/>
              </a:rPr>
              <a:t>股票走势预测</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800" dirty="0">
                <a:latin typeface="黑体" pitchFamily="49" charset="-122"/>
                <a:ea typeface="黑体" pitchFamily="49" charset="-122"/>
              </a:rPr>
              <a:t>参数平移</a:t>
            </a:r>
            <a:endParaRPr lang="zh-CN" altLang="en-US" sz="2800" b="1" dirty="0" smtClean="0">
              <a:latin typeface="黑体" pitchFamily="49" charset="-122"/>
              <a:ea typeface="黑体" pitchFamily="49" charset="-122"/>
            </a:endParaRPr>
          </a:p>
        </p:txBody>
      </p:sp>
      <p:sp>
        <p:nvSpPr>
          <p:cNvPr id="25" name="TextBox 2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23/30</a:t>
            </a:r>
            <a:endParaRPr lang="zh-CN" altLang="en-US" sz="1400" dirty="0">
              <a:solidFill>
                <a:srgbClr val="3399FF"/>
              </a:solidFill>
              <a:latin typeface="Times New Roman" pitchFamily="18" charset="0"/>
              <a:cs typeface="Times New Roman" pitchFamily="18" charset="0"/>
            </a:endParaRPr>
          </a:p>
        </p:txBody>
      </p:sp>
      <p:sp>
        <p:nvSpPr>
          <p:cNvPr id="6" name="Rectangle 12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2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Freeform 4"/>
          <p:cNvSpPr>
            <a:spLocks/>
          </p:cNvSpPr>
          <p:nvPr/>
        </p:nvSpPr>
        <p:spPr bwMode="auto">
          <a:xfrm>
            <a:off x="6444208" y="3140968"/>
            <a:ext cx="679450" cy="461962"/>
          </a:xfrm>
          <a:custGeom>
            <a:avLst/>
            <a:gdLst>
              <a:gd name="T0" fmla="*/ 0 w 4668"/>
              <a:gd name="T1" fmla="*/ 2147483647 h 3406"/>
              <a:gd name="T2" fmla="*/ 2147483647 w 4668"/>
              <a:gd name="T3" fmla="*/ 2147483647 h 3406"/>
              <a:gd name="T4" fmla="*/ 2147483647 w 4668"/>
              <a:gd name="T5" fmla="*/ 2147483647 h 3406"/>
              <a:gd name="T6" fmla="*/ 2147483647 w 4668"/>
              <a:gd name="T7" fmla="*/ 2147483647 h 3406"/>
              <a:gd name="T8" fmla="*/ 2147483647 w 4668"/>
              <a:gd name="T9" fmla="*/ 2147483647 h 3406"/>
              <a:gd name="T10" fmla="*/ 2147483647 w 4668"/>
              <a:gd name="T11" fmla="*/ 2147483647 h 3406"/>
              <a:gd name="T12" fmla="*/ 2147483647 w 4668"/>
              <a:gd name="T13" fmla="*/ 2147483647 h 3406"/>
              <a:gd name="T14" fmla="*/ 2147483647 w 4668"/>
              <a:gd name="T15" fmla="*/ 2147483647 h 3406"/>
              <a:gd name="T16" fmla="*/ 0 w 4668"/>
              <a:gd name="T17" fmla="*/ 2147483647 h 34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68" h="3406">
                <a:moveTo>
                  <a:pt x="0" y="676"/>
                </a:moveTo>
                <a:cubicBezTo>
                  <a:pt x="17" y="687"/>
                  <a:pt x="682" y="135"/>
                  <a:pt x="1398" y="455"/>
                </a:cubicBezTo>
                <a:cubicBezTo>
                  <a:pt x="2114" y="775"/>
                  <a:pt x="2864" y="1847"/>
                  <a:pt x="2864" y="1847"/>
                </a:cubicBezTo>
                <a:cubicBezTo>
                  <a:pt x="2122" y="2082"/>
                  <a:pt x="2122" y="2082"/>
                  <a:pt x="2122" y="2082"/>
                </a:cubicBezTo>
                <a:cubicBezTo>
                  <a:pt x="4382" y="3406"/>
                  <a:pt x="4382" y="3406"/>
                  <a:pt x="4382" y="3406"/>
                </a:cubicBezTo>
                <a:cubicBezTo>
                  <a:pt x="4668" y="1239"/>
                  <a:pt x="4668" y="1239"/>
                  <a:pt x="4668" y="1239"/>
                </a:cubicBezTo>
                <a:cubicBezTo>
                  <a:pt x="4028" y="1442"/>
                  <a:pt x="4028" y="1442"/>
                  <a:pt x="4028" y="1442"/>
                </a:cubicBezTo>
                <a:cubicBezTo>
                  <a:pt x="4028" y="1442"/>
                  <a:pt x="2736" y="430"/>
                  <a:pt x="2046" y="194"/>
                </a:cubicBezTo>
                <a:cubicBezTo>
                  <a:pt x="1482" y="0"/>
                  <a:pt x="101" y="533"/>
                  <a:pt x="0" y="676"/>
                </a:cubicBezTo>
                <a:close/>
              </a:path>
            </a:pathLst>
          </a:custGeom>
          <a:gradFill rotWithShape="1">
            <a:gsLst>
              <a:gs pos="0">
                <a:srgbClr val="68E1FE"/>
              </a:gs>
              <a:gs pos="100000">
                <a:srgbClr val="0A61FF"/>
              </a:gs>
            </a:gsLst>
            <a:lin ang="2700000" scaled="1"/>
          </a:gradFill>
          <a:ln>
            <a:noFill/>
          </a:ln>
          <a:extLst>
            <a:ext uri="{91240B29-F687-4F45-9708-019B960494DF}">
              <a14:hiddenLine xmlns:a14="http://schemas.microsoft.com/office/drawing/2010/main" w="14351" cap="flat">
                <a:solidFill>
                  <a:srgbClr val="000000"/>
                </a:solidFill>
                <a:prstDash val="solid"/>
                <a:miter lim="800000"/>
                <a:headEnd/>
                <a:tailEnd/>
              </a14:hiddenLine>
            </a:ext>
          </a:extLst>
        </p:spPr>
        <p:txBody>
          <a:bodyPr/>
          <a:lstStyle/>
          <a:p>
            <a:endParaRPr lang="zh-CN" altLang="en-US" sz="2000">
              <a:latin typeface="Times New Roman" pitchFamily="18" charset="0"/>
              <a:ea typeface="黑体" pitchFamily="49" charset="-122"/>
              <a:cs typeface="Times New Roman" pitchFamily="18" charset="0"/>
            </a:endParaRPr>
          </a:p>
        </p:txBody>
      </p:sp>
      <p:sp>
        <p:nvSpPr>
          <p:cNvPr id="5" name="TextBox 4"/>
          <p:cNvSpPr txBox="1"/>
          <p:nvPr/>
        </p:nvSpPr>
        <p:spPr>
          <a:xfrm>
            <a:off x="7112675" y="2971441"/>
            <a:ext cx="2031325" cy="369332"/>
          </a:xfrm>
          <a:prstGeom prst="rect">
            <a:avLst/>
          </a:prstGeom>
          <a:noFill/>
        </p:spPr>
        <p:txBody>
          <a:bodyPr wrap="none" rtlCol="0">
            <a:spAutoFit/>
          </a:bodyPr>
          <a:lstStyle/>
          <a:p>
            <a:r>
              <a:rPr lang="zh-CN" altLang="en-US" dirty="0"/>
              <a:t>同一</a:t>
            </a:r>
            <a:r>
              <a:rPr lang="zh-CN" altLang="en-US" dirty="0" smtClean="0"/>
              <a:t>板块参数平移</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484783"/>
            <a:ext cx="5328592" cy="217787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690" y="4005064"/>
            <a:ext cx="7524328" cy="1789878"/>
          </a:xfrm>
          <a:prstGeom prst="rect">
            <a:avLst/>
          </a:prstGeom>
        </p:spPr>
      </p:pic>
    </p:spTree>
    <p:extLst>
      <p:ext uri="{BB962C8B-B14F-4D97-AF65-F5344CB8AC3E}">
        <p14:creationId xmlns:p14="http://schemas.microsoft.com/office/powerpoint/2010/main" val="3704665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57356" y="2214554"/>
            <a:ext cx="5470525" cy="642941"/>
            <a:chOff x="0" y="0"/>
            <a:chExt cx="4581525" cy="604838"/>
          </a:xfrm>
          <a:solidFill>
            <a:schemeClr val="bg1">
              <a:lumMod val="65000"/>
            </a:schemeClr>
          </a:solidFill>
        </p:grpSpPr>
        <p:sp>
          <p:nvSpPr>
            <p:cNvPr id="41"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2"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3"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a:solidFill>
                    <a:schemeClr val="bg1"/>
                  </a:solidFill>
                  <a:latin typeface="黑体" pitchFamily="49" charset="-122"/>
                  <a:ea typeface="黑体" pitchFamily="49" charset="-122"/>
                </a:rPr>
                <a:t>二</a:t>
              </a:r>
              <a:r>
                <a:rPr lang="zh-CN" altLang="en-US" sz="2800" b="1" dirty="0" smtClean="0">
                  <a:solidFill>
                    <a:schemeClr val="bg1"/>
                  </a:solidFill>
                  <a:latin typeface="黑体" pitchFamily="49" charset="-122"/>
                  <a:ea typeface="黑体" pitchFamily="49" charset="-122"/>
                </a:rPr>
                <a:t>、股票聚类分析</a:t>
              </a:r>
              <a:endParaRPr lang="zh-CN" altLang="en-US" sz="2800" b="1" dirty="0">
                <a:solidFill>
                  <a:schemeClr val="bg1"/>
                </a:solidFill>
                <a:latin typeface="黑体" pitchFamily="49" charset="-122"/>
                <a:ea typeface="黑体" pitchFamily="49" charset="-122"/>
              </a:endParaRPr>
            </a:p>
          </p:txBody>
        </p:sp>
      </p:grpSp>
      <p:sp>
        <p:nvSpPr>
          <p:cNvPr id="21" name="标题 20"/>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报告提纲</a:t>
            </a:r>
            <a:endParaRPr lang="zh-CN" altLang="en-US" sz="3200" dirty="0">
              <a:latin typeface="黑体" pitchFamily="49" charset="-122"/>
              <a:ea typeface="黑体" pitchFamily="49" charset="-122"/>
            </a:endParaRPr>
          </a:p>
        </p:txBody>
      </p:sp>
      <p:grpSp>
        <p:nvGrpSpPr>
          <p:cNvPr id="3" name="Group 7"/>
          <p:cNvGrpSpPr>
            <a:grpSpLocks/>
          </p:cNvGrpSpPr>
          <p:nvPr/>
        </p:nvGrpSpPr>
        <p:grpSpPr bwMode="auto">
          <a:xfrm>
            <a:off x="1857035" y="1285860"/>
            <a:ext cx="5470525" cy="642941"/>
            <a:chOff x="0" y="0"/>
            <a:chExt cx="4581525" cy="604838"/>
          </a:xfrm>
          <a:solidFill>
            <a:schemeClr val="bg1">
              <a:lumMod val="65000"/>
            </a:schemeClr>
          </a:solidFill>
        </p:grpSpPr>
        <p:sp>
          <p:nvSpPr>
            <p:cNvPr id="25"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6"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7" name="Text Box 2"/>
            <p:cNvSpPr>
              <a:spLocks noChangeArrowheads="1"/>
            </p:cNvSpPr>
            <p:nvPr/>
          </p:nvSpPr>
          <p:spPr bwMode="auto">
            <a:xfrm>
              <a:off x="676840" y="71438"/>
              <a:ext cx="3285497"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一、</a:t>
              </a:r>
              <a:r>
                <a:rPr lang="zh-CN" altLang="en-US" sz="2800" b="1" dirty="0">
                  <a:solidFill>
                    <a:schemeClr val="bg1"/>
                  </a:solidFill>
                  <a:latin typeface="黑体" pitchFamily="49" charset="-122"/>
                  <a:ea typeface="黑体" pitchFamily="49" charset="-122"/>
                </a:rPr>
                <a:t>研究</a:t>
              </a:r>
              <a:r>
                <a:rPr lang="zh-CN" altLang="en-US" sz="2800" b="1" dirty="0" smtClean="0">
                  <a:solidFill>
                    <a:schemeClr val="bg1"/>
                  </a:solidFill>
                  <a:latin typeface="黑体" pitchFamily="49" charset="-122"/>
                  <a:ea typeface="黑体" pitchFamily="49" charset="-122"/>
                </a:rPr>
                <a:t>背景与意义</a:t>
              </a:r>
              <a:endParaRPr lang="zh-CN" altLang="en-US" sz="2800" b="1" dirty="0">
                <a:solidFill>
                  <a:schemeClr val="bg1"/>
                </a:solidFill>
                <a:latin typeface="黑体" pitchFamily="49" charset="-122"/>
                <a:ea typeface="黑体" pitchFamily="49" charset="-122"/>
              </a:endParaRPr>
            </a:p>
          </p:txBody>
        </p:sp>
      </p:grpSp>
      <p:grpSp>
        <p:nvGrpSpPr>
          <p:cNvPr id="4" name="Group 7"/>
          <p:cNvGrpSpPr>
            <a:grpSpLocks/>
          </p:cNvGrpSpPr>
          <p:nvPr/>
        </p:nvGrpSpPr>
        <p:grpSpPr bwMode="auto">
          <a:xfrm>
            <a:off x="1857356" y="5214950"/>
            <a:ext cx="5470525" cy="642941"/>
            <a:chOff x="0" y="0"/>
            <a:chExt cx="4581525" cy="604838"/>
          </a:xfrm>
          <a:solidFill>
            <a:schemeClr val="bg1">
              <a:lumMod val="65000"/>
            </a:schemeClr>
          </a:solidFill>
        </p:grpSpPr>
        <p:sp>
          <p:nvSpPr>
            <p:cNvPr id="29"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0"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1"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五、总结与展望</a:t>
              </a:r>
              <a:endParaRPr lang="zh-CN" altLang="en-US" sz="2800" b="1" dirty="0">
                <a:solidFill>
                  <a:schemeClr val="bg1"/>
                </a:solidFill>
                <a:latin typeface="黑体" pitchFamily="49" charset="-122"/>
                <a:ea typeface="黑体" pitchFamily="49" charset="-122"/>
              </a:endParaRPr>
            </a:p>
          </p:txBody>
        </p:sp>
      </p:grpSp>
      <p:grpSp>
        <p:nvGrpSpPr>
          <p:cNvPr id="5" name="Group 7"/>
          <p:cNvGrpSpPr>
            <a:grpSpLocks/>
          </p:cNvGrpSpPr>
          <p:nvPr/>
        </p:nvGrpSpPr>
        <p:grpSpPr bwMode="auto">
          <a:xfrm>
            <a:off x="1857356" y="4214818"/>
            <a:ext cx="5470525" cy="642941"/>
            <a:chOff x="0" y="0"/>
            <a:chExt cx="4581525" cy="604838"/>
          </a:xfrm>
          <a:solidFill>
            <a:schemeClr val="accent1">
              <a:lumMod val="75000"/>
            </a:schemeClr>
          </a:solidFill>
        </p:grpSpPr>
        <p:sp>
          <p:nvSpPr>
            <p:cNvPr id="33"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5"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四、系统设计实现</a:t>
              </a:r>
              <a:endParaRPr lang="zh-CN" altLang="en-US" sz="2800" b="1" dirty="0">
                <a:solidFill>
                  <a:schemeClr val="bg1"/>
                </a:solidFill>
                <a:latin typeface="黑体" pitchFamily="49" charset="-122"/>
                <a:ea typeface="黑体" pitchFamily="49" charset="-122"/>
              </a:endParaRPr>
            </a:p>
          </p:txBody>
        </p:sp>
      </p:grpSp>
      <p:grpSp>
        <p:nvGrpSpPr>
          <p:cNvPr id="6" name="Group 7"/>
          <p:cNvGrpSpPr>
            <a:grpSpLocks/>
          </p:cNvGrpSpPr>
          <p:nvPr/>
        </p:nvGrpSpPr>
        <p:grpSpPr bwMode="auto">
          <a:xfrm>
            <a:off x="1857356" y="3214686"/>
            <a:ext cx="5470525" cy="642941"/>
            <a:chOff x="0" y="0"/>
            <a:chExt cx="4581525" cy="604838"/>
          </a:xfrm>
          <a:solidFill>
            <a:schemeClr val="bg1">
              <a:lumMod val="65000"/>
            </a:schemeClr>
          </a:solidFill>
        </p:grpSpPr>
        <p:sp>
          <p:nvSpPr>
            <p:cNvPr id="40"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8"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三、股票走势预测</a:t>
              </a:r>
              <a:endParaRPr lang="zh-CN" altLang="en-US" sz="2800" b="1" dirty="0">
                <a:solidFill>
                  <a:schemeClr val="bg1"/>
                </a:solidFill>
                <a:latin typeface="黑体" pitchFamily="49" charset="-122"/>
                <a:ea typeface="黑体" pitchFamily="49" charset="-122"/>
              </a:endParaRPr>
            </a:p>
          </p:txBody>
        </p:sp>
      </p:grpSp>
      <p:sp>
        <p:nvSpPr>
          <p:cNvPr id="24" name="TextBox 23"/>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24/30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3542364211"/>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系统设计实现 </a:t>
            </a:r>
            <a:r>
              <a:rPr lang="en-US" altLang="zh-CN" sz="3200" dirty="0" smtClean="0">
                <a:latin typeface="黑体" pitchFamily="49" charset="-122"/>
                <a:ea typeface="黑体" pitchFamily="49" charset="-122"/>
              </a:rPr>
              <a:t>– </a:t>
            </a:r>
            <a:r>
              <a:rPr lang="zh-CN" altLang="en-US" sz="2800" dirty="0" smtClean="0">
                <a:latin typeface="黑体" pitchFamily="49" charset="-122"/>
                <a:ea typeface="黑体" pitchFamily="49" charset="-122"/>
              </a:rPr>
              <a:t>系统架构和组织结构</a:t>
            </a:r>
            <a:endParaRPr lang="zh-CN" altLang="en-US" sz="2800" dirty="0"/>
          </a:p>
        </p:txBody>
      </p:sp>
      <p:sp>
        <p:nvSpPr>
          <p:cNvPr id="35" name="TextBox 3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25/30</a:t>
            </a:r>
            <a:endParaRPr lang="zh-CN" altLang="en-US" sz="1400" dirty="0">
              <a:solidFill>
                <a:srgbClr val="3399FF"/>
              </a:solidFill>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656843401"/>
              </p:ext>
            </p:extLst>
          </p:nvPr>
        </p:nvGraphicFramePr>
        <p:xfrm>
          <a:off x="395537" y="1412776"/>
          <a:ext cx="5328591" cy="2862467"/>
        </p:xfrm>
        <a:graphic>
          <a:graphicData uri="http://schemas.openxmlformats.org/presentationml/2006/ole">
            <mc:AlternateContent xmlns:mc="http://schemas.openxmlformats.org/markup-compatibility/2006">
              <mc:Choice xmlns:v="urn:schemas-microsoft-com:vml" Requires="v">
                <p:oleObj spid="_x0000_s29854" name="Visio" r:id="rId4" imgW="9433583" imgH="5076000" progId="Visio.Drawing.11">
                  <p:embed/>
                </p:oleObj>
              </mc:Choice>
              <mc:Fallback>
                <p:oleObj name="Visio" r:id="rId4" imgW="9433583" imgH="50760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7" y="1412776"/>
                        <a:ext cx="5328591" cy="2862467"/>
                      </a:xfrm>
                      <a:prstGeom prst="rect">
                        <a:avLst/>
                      </a:prstGeom>
                      <a:noFill/>
                      <a:ln w="19050">
                        <a:solidFill>
                          <a:srgbClr val="B554C8"/>
                        </a:solidFill>
                      </a:ln>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线形标注 2(带强调线) 8"/>
          <p:cNvSpPr/>
          <p:nvPr/>
        </p:nvSpPr>
        <p:spPr>
          <a:xfrm>
            <a:off x="6948264" y="1988840"/>
            <a:ext cx="2232248" cy="533673"/>
          </a:xfrm>
          <a:prstGeom prst="accentCallout2">
            <a:avLst>
              <a:gd name="adj1" fmla="val 46500"/>
              <a:gd name="adj2" fmla="val -19208"/>
              <a:gd name="adj3" fmla="val 125638"/>
              <a:gd name="adj4" fmla="val -33926"/>
              <a:gd name="adj5" fmla="val 127371"/>
              <a:gd name="adj6" fmla="val -53931"/>
            </a:avLst>
          </a:prstGeom>
          <a:noFill/>
          <a:ln w="19050">
            <a:solidFill>
              <a:srgbClr val="7030A0"/>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chemeClr val="tx1"/>
              </a:solidFill>
              <a:latin typeface="+mn-ea"/>
            </a:endParaRPr>
          </a:p>
        </p:txBody>
      </p:sp>
      <p:sp>
        <p:nvSpPr>
          <p:cNvPr id="10" name="TextBox 9"/>
          <p:cNvSpPr txBox="1"/>
          <p:nvPr/>
        </p:nvSpPr>
        <p:spPr>
          <a:xfrm>
            <a:off x="6588224" y="2018457"/>
            <a:ext cx="1584176" cy="461665"/>
          </a:xfrm>
          <a:prstGeom prst="rect">
            <a:avLst/>
          </a:prstGeom>
          <a:solidFill>
            <a:srgbClr val="E0CEDE"/>
          </a:solidFill>
          <a:ln w="19050">
            <a:solidFill>
              <a:srgbClr val="7030A0"/>
            </a:solidFill>
          </a:ln>
        </p:spPr>
        <p:txBody>
          <a:bodyPr wrap="square" rtlCol="0">
            <a:spAutoFit/>
          </a:bodyPr>
          <a:lstStyle/>
          <a:p>
            <a:pPr>
              <a:lnSpc>
                <a:spcPct val="120000"/>
              </a:lnSpc>
            </a:pPr>
            <a:r>
              <a:rPr lang="zh-CN" altLang="en-US" sz="2000" dirty="0" smtClean="0">
                <a:latin typeface="黑体" pitchFamily="49" charset="-122"/>
                <a:ea typeface="黑体" pitchFamily="49" charset="-122"/>
              </a:rPr>
              <a:t>系统架构图</a:t>
            </a:r>
            <a:endParaRPr lang="zh-CN" altLang="en-US" sz="2000" dirty="0">
              <a:latin typeface="黑体" pitchFamily="49" charset="-122"/>
              <a:ea typeface="黑体" pitchFamily="49" charset="-122"/>
            </a:endParaRPr>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652991612"/>
              </p:ext>
            </p:extLst>
          </p:nvPr>
        </p:nvGraphicFramePr>
        <p:xfrm>
          <a:off x="4533378" y="4797152"/>
          <a:ext cx="4210050" cy="1047750"/>
        </p:xfrm>
        <a:graphic>
          <a:graphicData uri="http://schemas.openxmlformats.org/presentationml/2006/ole">
            <mc:AlternateContent xmlns:mc="http://schemas.openxmlformats.org/markup-compatibility/2006">
              <mc:Choice xmlns:v="urn:schemas-microsoft-com:vml" Requires="v">
                <p:oleObj spid="_x0000_s29855" name="Visio" r:id="rId6" imgW="9084841" imgH="2245050" progId="Visio.Drawing.11">
                  <p:embed/>
                </p:oleObj>
              </mc:Choice>
              <mc:Fallback>
                <p:oleObj name="Visio" r:id="rId6" imgW="9084841" imgH="224505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33378" y="4797152"/>
                        <a:ext cx="4210050" cy="1047750"/>
                      </a:xfrm>
                      <a:prstGeom prst="rect">
                        <a:avLst/>
                      </a:prstGeom>
                      <a:noFill/>
                      <a:ln w="19050">
                        <a:solidFill>
                          <a:srgbClr val="F3B929"/>
                        </a:solidFill>
                      </a:ln>
                    </p:spPr>
                  </p:pic>
                </p:oleObj>
              </mc:Fallback>
            </mc:AlternateContent>
          </a:graphicData>
        </a:graphic>
      </p:graphicFrame>
      <p:sp>
        <p:nvSpPr>
          <p:cNvPr id="13" name="线形标注 2(带强调线) 12"/>
          <p:cNvSpPr/>
          <p:nvPr/>
        </p:nvSpPr>
        <p:spPr>
          <a:xfrm rot="10800000">
            <a:off x="1475656" y="5233260"/>
            <a:ext cx="2304254" cy="757130"/>
          </a:xfrm>
          <a:prstGeom prst="accentCallout2">
            <a:avLst>
              <a:gd name="adj1" fmla="val 42974"/>
              <a:gd name="adj2" fmla="val -3454"/>
              <a:gd name="adj3" fmla="val 43665"/>
              <a:gd name="adj4" fmla="val -18754"/>
              <a:gd name="adj5" fmla="val 92645"/>
              <a:gd name="adj6" fmla="val -31699"/>
            </a:avLst>
          </a:prstGeom>
          <a:noFill/>
          <a:ln w="19050">
            <a:solidFill>
              <a:schemeClr val="accent5">
                <a:lumMod val="75000"/>
              </a:schemeClr>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4" name="TextBox 13"/>
          <p:cNvSpPr txBox="1"/>
          <p:nvPr/>
        </p:nvSpPr>
        <p:spPr>
          <a:xfrm>
            <a:off x="1778947" y="5233260"/>
            <a:ext cx="2016224" cy="757130"/>
          </a:xfrm>
          <a:prstGeom prst="rect">
            <a:avLst/>
          </a:prstGeom>
          <a:solidFill>
            <a:schemeClr val="accent5">
              <a:lumMod val="60000"/>
              <a:lumOff val="40000"/>
            </a:schemeClr>
          </a:solidFill>
          <a:ln w="19050">
            <a:solidFill>
              <a:schemeClr val="accent5">
                <a:lumMod val="75000"/>
              </a:schemeClr>
            </a:solidFill>
          </a:ln>
        </p:spPr>
        <p:txBody>
          <a:bodyPr wrap="square" rtlCol="0">
            <a:spAutoFit/>
          </a:bodyPr>
          <a:lstStyle/>
          <a:p>
            <a:pPr>
              <a:lnSpc>
                <a:spcPct val="120000"/>
              </a:lnSpc>
            </a:pPr>
            <a:r>
              <a:rPr lang="zh-CN" altLang="en-US" dirty="0" smtClean="0">
                <a:latin typeface="Times New Roman" pitchFamily="18" charset="0"/>
                <a:ea typeface="黑体" pitchFamily="49" charset="-122"/>
                <a:cs typeface="Times New Roman" pitchFamily="18" charset="0"/>
              </a:rPr>
              <a:t>基于</a:t>
            </a:r>
            <a:r>
              <a:rPr lang="en-US" altLang="zh-CN" dirty="0" smtClean="0">
                <a:latin typeface="Times New Roman" pitchFamily="18" charset="0"/>
                <a:ea typeface="黑体" pitchFamily="49" charset="-122"/>
                <a:cs typeface="Times New Roman" pitchFamily="18" charset="0"/>
              </a:rPr>
              <a:t>Flask</a:t>
            </a:r>
            <a:r>
              <a:rPr lang="zh-CN" altLang="en-US" dirty="0" smtClean="0">
                <a:latin typeface="Times New Roman" pitchFamily="18" charset="0"/>
                <a:ea typeface="黑体" pitchFamily="49" charset="-122"/>
                <a:cs typeface="Times New Roman" pitchFamily="18" charset="0"/>
              </a:rPr>
              <a:t>的</a:t>
            </a:r>
            <a:r>
              <a:rPr lang="en-US" altLang="zh-CN" dirty="0" smtClean="0">
                <a:latin typeface="Times New Roman" pitchFamily="18" charset="0"/>
                <a:ea typeface="黑体" pitchFamily="49" charset="-122"/>
                <a:cs typeface="Times New Roman" pitchFamily="18" charset="0"/>
              </a:rPr>
              <a:t>Web</a:t>
            </a:r>
            <a:r>
              <a:rPr lang="zh-CN" altLang="en-US" dirty="0" smtClean="0">
                <a:latin typeface="Times New Roman" pitchFamily="18" charset="0"/>
                <a:ea typeface="黑体" pitchFamily="49" charset="-122"/>
                <a:cs typeface="Times New Roman" pitchFamily="18" charset="0"/>
              </a:rPr>
              <a:t>应用结构图</a:t>
            </a:r>
            <a:endParaRPr lang="zh-CN" altLang="en-US" dirty="0">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749068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系统设计实现 </a:t>
            </a:r>
            <a:r>
              <a:rPr lang="en-US" altLang="zh-CN" sz="2800" dirty="0" smtClean="0">
                <a:latin typeface="黑体" pitchFamily="49" charset="-122"/>
                <a:ea typeface="黑体" pitchFamily="49" charset="-122"/>
              </a:rPr>
              <a:t>– </a:t>
            </a:r>
            <a:r>
              <a:rPr lang="zh-CN" altLang="en-US" sz="2800" dirty="0" smtClean="0">
                <a:latin typeface="Times New Roman" pitchFamily="18" charset="0"/>
                <a:ea typeface="黑体" pitchFamily="49" charset="-122"/>
                <a:cs typeface="Times New Roman" pitchFamily="18" charset="0"/>
              </a:rPr>
              <a:t>系统</a:t>
            </a:r>
            <a:r>
              <a:rPr lang="zh-CN" altLang="en-US" sz="2800" dirty="0">
                <a:latin typeface="Times New Roman" pitchFamily="18" charset="0"/>
                <a:ea typeface="黑体" pitchFamily="49" charset="-122"/>
                <a:cs typeface="Times New Roman" pitchFamily="18" charset="0"/>
              </a:rPr>
              <a:t>界面</a:t>
            </a:r>
            <a:endParaRPr lang="zh-CN" altLang="en-US" sz="2800" dirty="0">
              <a:latin typeface="黑体" pitchFamily="49" charset="-122"/>
              <a:ea typeface="黑体" pitchFamily="49" charset="-122"/>
            </a:endParaRPr>
          </a:p>
        </p:txBody>
      </p:sp>
      <p:sp>
        <p:nvSpPr>
          <p:cNvPr id="18" name="TextBox 17"/>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26/30</a:t>
            </a:r>
            <a:endParaRPr lang="zh-CN" altLang="en-US" sz="1400" dirty="0">
              <a:solidFill>
                <a:srgbClr val="3399FF"/>
              </a:solidFill>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4" name="图片 23"/>
          <p:cNvPicPr/>
          <p:nvPr/>
        </p:nvPicPr>
        <p:blipFill>
          <a:blip r:embed="rId2"/>
          <a:stretch>
            <a:fillRect/>
          </a:stretch>
        </p:blipFill>
        <p:spPr>
          <a:xfrm>
            <a:off x="347137" y="1268760"/>
            <a:ext cx="4440887" cy="2736304"/>
          </a:xfrm>
          <a:prstGeom prst="rect">
            <a:avLst/>
          </a:prstGeom>
        </p:spPr>
      </p:pic>
      <p:pic>
        <p:nvPicPr>
          <p:cNvPr id="25" name="图片 24"/>
          <p:cNvPicPr/>
          <p:nvPr/>
        </p:nvPicPr>
        <p:blipFill>
          <a:blip r:embed="rId3"/>
          <a:stretch>
            <a:fillRect/>
          </a:stretch>
        </p:blipFill>
        <p:spPr>
          <a:xfrm>
            <a:off x="3563888" y="4005064"/>
            <a:ext cx="5401816" cy="1981200"/>
          </a:xfrm>
          <a:prstGeom prst="rect">
            <a:avLst/>
          </a:prstGeom>
        </p:spPr>
      </p:pic>
      <p:sp>
        <p:nvSpPr>
          <p:cNvPr id="27" name="左箭头标注 26"/>
          <p:cNvSpPr/>
          <p:nvPr/>
        </p:nvSpPr>
        <p:spPr>
          <a:xfrm>
            <a:off x="5076056" y="2483023"/>
            <a:ext cx="2016224" cy="609550"/>
          </a:xfrm>
          <a:prstGeom prst="leftArrowCallout">
            <a:avLst>
              <a:gd name="adj1" fmla="val 6074"/>
              <a:gd name="adj2" fmla="val 12212"/>
              <a:gd name="adj3" fmla="val 25000"/>
              <a:gd name="adj4" fmla="val 73392"/>
            </a:avLst>
          </a:prstGeom>
          <a:solidFill>
            <a:schemeClr val="accent5">
              <a:lumMod val="40000"/>
              <a:lumOff val="60000"/>
            </a:schemeClr>
          </a:solidFill>
          <a:ln>
            <a:solidFill>
              <a:srgbClr val="FA4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smtClean="0"/>
          </a:p>
        </p:txBody>
      </p:sp>
      <p:sp>
        <p:nvSpPr>
          <p:cNvPr id="28" name="TextBox 27"/>
          <p:cNvSpPr txBox="1"/>
          <p:nvPr/>
        </p:nvSpPr>
        <p:spPr>
          <a:xfrm>
            <a:off x="5652120" y="2535287"/>
            <a:ext cx="1512168" cy="461665"/>
          </a:xfrm>
          <a:prstGeom prst="rect">
            <a:avLst/>
          </a:prstGeom>
          <a:noFill/>
        </p:spPr>
        <p:txBody>
          <a:bodyPr wrap="square" rtlCol="0">
            <a:spAutoFit/>
          </a:bodyPr>
          <a:lstStyle/>
          <a:p>
            <a:r>
              <a:rPr lang="zh-CN" altLang="en-US" sz="2400" dirty="0" smtClean="0">
                <a:latin typeface="黑体" pitchFamily="49" charset="-122"/>
                <a:ea typeface="黑体" pitchFamily="49" charset="-122"/>
                <a:cs typeface="Times New Roman" pitchFamily="18" charset="0"/>
              </a:rPr>
              <a:t>数据解析</a:t>
            </a:r>
            <a:endParaRPr lang="zh-CN" altLang="en-US" sz="2400" dirty="0">
              <a:latin typeface="黑体" pitchFamily="49" charset="-122"/>
              <a:ea typeface="黑体" pitchFamily="49" charset="-122"/>
              <a:cs typeface="Times New Roman" pitchFamily="18" charset="0"/>
            </a:endParaRPr>
          </a:p>
        </p:txBody>
      </p:sp>
      <p:sp>
        <p:nvSpPr>
          <p:cNvPr id="29" name="左箭头标注 28"/>
          <p:cNvSpPr/>
          <p:nvPr/>
        </p:nvSpPr>
        <p:spPr>
          <a:xfrm rot="10800000">
            <a:off x="1115615" y="4690889"/>
            <a:ext cx="2016224" cy="609550"/>
          </a:xfrm>
          <a:prstGeom prst="leftArrowCallout">
            <a:avLst>
              <a:gd name="adj1" fmla="val 6074"/>
              <a:gd name="adj2" fmla="val 12212"/>
              <a:gd name="adj3" fmla="val 25000"/>
              <a:gd name="adj4" fmla="val 73392"/>
            </a:avLst>
          </a:prstGeom>
          <a:solidFill>
            <a:schemeClr val="accent3">
              <a:lumMod val="20000"/>
              <a:lumOff val="8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smtClean="0"/>
          </a:p>
        </p:txBody>
      </p:sp>
      <p:sp>
        <p:nvSpPr>
          <p:cNvPr id="30" name="TextBox 29"/>
          <p:cNvSpPr txBox="1"/>
          <p:nvPr/>
        </p:nvSpPr>
        <p:spPr>
          <a:xfrm>
            <a:off x="1187624" y="4764831"/>
            <a:ext cx="1512168" cy="461665"/>
          </a:xfrm>
          <a:prstGeom prst="rect">
            <a:avLst/>
          </a:prstGeom>
          <a:noFill/>
        </p:spPr>
        <p:txBody>
          <a:bodyPr wrap="square" rtlCol="0">
            <a:spAutoFit/>
          </a:bodyPr>
          <a:lstStyle/>
          <a:p>
            <a:r>
              <a:rPr lang="zh-CN" altLang="en-US" sz="2400" dirty="0">
                <a:latin typeface="黑体" pitchFamily="49" charset="-122"/>
                <a:ea typeface="黑体" pitchFamily="49" charset="-122"/>
                <a:cs typeface="Times New Roman" pitchFamily="18" charset="0"/>
              </a:rPr>
              <a:t>股票推荐</a:t>
            </a:r>
          </a:p>
        </p:txBody>
      </p:sp>
    </p:spTree>
    <p:extLst>
      <p:ext uri="{BB962C8B-B14F-4D97-AF65-F5344CB8AC3E}">
        <p14:creationId xmlns:p14="http://schemas.microsoft.com/office/powerpoint/2010/main" val="1261195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系统设计实现 </a:t>
            </a:r>
            <a:r>
              <a:rPr lang="en-US" altLang="zh-CN" sz="2800" dirty="0" smtClean="0">
                <a:latin typeface="黑体" pitchFamily="49" charset="-122"/>
                <a:ea typeface="黑体" pitchFamily="49" charset="-122"/>
              </a:rPr>
              <a:t>– </a:t>
            </a:r>
            <a:r>
              <a:rPr lang="zh-CN" altLang="en-US" sz="2800" dirty="0" smtClean="0">
                <a:latin typeface="Times New Roman" pitchFamily="18" charset="0"/>
                <a:ea typeface="黑体" pitchFamily="49" charset="-122"/>
                <a:cs typeface="Times New Roman" pitchFamily="18" charset="0"/>
              </a:rPr>
              <a:t>系统</a:t>
            </a:r>
            <a:r>
              <a:rPr lang="zh-CN" altLang="en-US" sz="2800" dirty="0">
                <a:latin typeface="Times New Roman" pitchFamily="18" charset="0"/>
                <a:ea typeface="黑体" pitchFamily="49" charset="-122"/>
                <a:cs typeface="Times New Roman" pitchFamily="18" charset="0"/>
              </a:rPr>
              <a:t>界面</a:t>
            </a:r>
            <a:endParaRPr lang="zh-CN" altLang="en-US" sz="2800" dirty="0">
              <a:latin typeface="黑体" pitchFamily="49" charset="-122"/>
              <a:ea typeface="黑体" pitchFamily="49" charset="-122"/>
            </a:endParaRPr>
          </a:p>
        </p:txBody>
      </p:sp>
      <p:sp>
        <p:nvSpPr>
          <p:cNvPr id="18" name="TextBox 17"/>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27/30</a:t>
            </a:r>
            <a:endParaRPr lang="zh-CN" altLang="en-US" sz="1400" dirty="0">
              <a:solidFill>
                <a:srgbClr val="3399FF"/>
              </a:solidFill>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2"/>
          <a:stretch>
            <a:fillRect/>
          </a:stretch>
        </p:blipFill>
        <p:spPr>
          <a:xfrm>
            <a:off x="251521" y="1196753"/>
            <a:ext cx="4281858" cy="3024336"/>
          </a:xfrm>
          <a:prstGeom prst="rect">
            <a:avLst/>
          </a:prstGeom>
        </p:spPr>
      </p:pic>
      <p:pic>
        <p:nvPicPr>
          <p:cNvPr id="13" name="图片 12"/>
          <p:cNvPicPr/>
          <p:nvPr/>
        </p:nvPicPr>
        <p:blipFill>
          <a:blip r:embed="rId3"/>
          <a:stretch>
            <a:fillRect/>
          </a:stretch>
        </p:blipFill>
        <p:spPr>
          <a:xfrm>
            <a:off x="4851965" y="3747467"/>
            <a:ext cx="4040515" cy="2417837"/>
          </a:xfrm>
          <a:prstGeom prst="rect">
            <a:avLst/>
          </a:prstGeom>
        </p:spPr>
      </p:pic>
    </p:spTree>
    <p:extLst>
      <p:ext uri="{BB962C8B-B14F-4D97-AF65-F5344CB8AC3E}">
        <p14:creationId xmlns:p14="http://schemas.microsoft.com/office/powerpoint/2010/main" val="208481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57356" y="2214554"/>
            <a:ext cx="5470525" cy="642941"/>
            <a:chOff x="0" y="0"/>
            <a:chExt cx="4581525" cy="604838"/>
          </a:xfrm>
          <a:solidFill>
            <a:schemeClr val="bg1">
              <a:lumMod val="65000"/>
            </a:schemeClr>
          </a:solidFill>
        </p:grpSpPr>
        <p:sp>
          <p:nvSpPr>
            <p:cNvPr id="41"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2"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3"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a:solidFill>
                    <a:schemeClr val="bg1"/>
                  </a:solidFill>
                  <a:latin typeface="黑体" pitchFamily="49" charset="-122"/>
                  <a:ea typeface="黑体" pitchFamily="49" charset="-122"/>
                </a:rPr>
                <a:t>二</a:t>
              </a:r>
              <a:r>
                <a:rPr lang="zh-CN" altLang="en-US" sz="2800" b="1" dirty="0" smtClean="0">
                  <a:solidFill>
                    <a:schemeClr val="bg1"/>
                  </a:solidFill>
                  <a:latin typeface="黑体" pitchFamily="49" charset="-122"/>
                  <a:ea typeface="黑体" pitchFamily="49" charset="-122"/>
                </a:rPr>
                <a:t>、</a:t>
              </a:r>
              <a:r>
                <a:rPr lang="zh-CN" altLang="en-US" sz="2800" b="1" dirty="0">
                  <a:solidFill>
                    <a:schemeClr val="bg1"/>
                  </a:solidFill>
                  <a:latin typeface="黑体" pitchFamily="49" charset="-122"/>
                  <a:ea typeface="黑体" pitchFamily="49" charset="-122"/>
                </a:rPr>
                <a:t>股票聚类分析</a:t>
              </a:r>
            </a:p>
          </p:txBody>
        </p:sp>
      </p:grpSp>
      <p:sp>
        <p:nvSpPr>
          <p:cNvPr id="21" name="标题 20"/>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报告提纲</a:t>
            </a:r>
            <a:endParaRPr lang="zh-CN" altLang="en-US" sz="3200" dirty="0">
              <a:latin typeface="黑体" pitchFamily="49" charset="-122"/>
              <a:ea typeface="黑体" pitchFamily="49" charset="-122"/>
            </a:endParaRPr>
          </a:p>
        </p:txBody>
      </p:sp>
      <p:grpSp>
        <p:nvGrpSpPr>
          <p:cNvPr id="3" name="Group 7"/>
          <p:cNvGrpSpPr>
            <a:grpSpLocks/>
          </p:cNvGrpSpPr>
          <p:nvPr/>
        </p:nvGrpSpPr>
        <p:grpSpPr bwMode="auto">
          <a:xfrm>
            <a:off x="1857035" y="1285860"/>
            <a:ext cx="5470525" cy="642941"/>
            <a:chOff x="0" y="0"/>
            <a:chExt cx="4581525" cy="604838"/>
          </a:xfrm>
          <a:solidFill>
            <a:schemeClr val="bg1">
              <a:lumMod val="65000"/>
            </a:schemeClr>
          </a:solidFill>
        </p:grpSpPr>
        <p:sp>
          <p:nvSpPr>
            <p:cNvPr id="25"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6"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7" name="Text Box 2"/>
            <p:cNvSpPr>
              <a:spLocks noChangeArrowheads="1"/>
            </p:cNvSpPr>
            <p:nvPr/>
          </p:nvSpPr>
          <p:spPr bwMode="auto">
            <a:xfrm>
              <a:off x="676840" y="71438"/>
              <a:ext cx="3285497"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一、</a:t>
              </a:r>
              <a:r>
                <a:rPr lang="zh-CN" altLang="en-US" sz="2800" b="1" dirty="0">
                  <a:solidFill>
                    <a:schemeClr val="bg1"/>
                  </a:solidFill>
                  <a:latin typeface="黑体" pitchFamily="49" charset="-122"/>
                  <a:ea typeface="黑体" pitchFamily="49" charset="-122"/>
                </a:rPr>
                <a:t>研究</a:t>
              </a:r>
              <a:r>
                <a:rPr lang="zh-CN" altLang="en-US" sz="2800" b="1" dirty="0" smtClean="0">
                  <a:solidFill>
                    <a:schemeClr val="bg1"/>
                  </a:solidFill>
                  <a:latin typeface="黑体" pitchFamily="49" charset="-122"/>
                  <a:ea typeface="黑体" pitchFamily="49" charset="-122"/>
                </a:rPr>
                <a:t>背景与意义</a:t>
              </a:r>
              <a:endParaRPr lang="zh-CN" altLang="en-US" sz="2800" b="1" dirty="0">
                <a:solidFill>
                  <a:schemeClr val="bg1"/>
                </a:solidFill>
                <a:latin typeface="黑体" pitchFamily="49" charset="-122"/>
                <a:ea typeface="黑体" pitchFamily="49" charset="-122"/>
              </a:endParaRPr>
            </a:p>
          </p:txBody>
        </p:sp>
      </p:grpSp>
      <p:grpSp>
        <p:nvGrpSpPr>
          <p:cNvPr id="4" name="Group 7"/>
          <p:cNvGrpSpPr>
            <a:grpSpLocks/>
          </p:cNvGrpSpPr>
          <p:nvPr/>
        </p:nvGrpSpPr>
        <p:grpSpPr bwMode="auto">
          <a:xfrm>
            <a:off x="1857356" y="5214950"/>
            <a:ext cx="5470525" cy="642941"/>
            <a:chOff x="0" y="0"/>
            <a:chExt cx="4581525" cy="604838"/>
          </a:xfrm>
          <a:solidFill>
            <a:schemeClr val="accent1">
              <a:lumMod val="75000"/>
            </a:schemeClr>
          </a:solidFill>
        </p:grpSpPr>
        <p:sp>
          <p:nvSpPr>
            <p:cNvPr id="29"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0"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1"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五、总结与展望</a:t>
              </a:r>
              <a:endParaRPr lang="zh-CN" altLang="en-US" sz="2800" b="1" dirty="0">
                <a:solidFill>
                  <a:schemeClr val="bg1"/>
                </a:solidFill>
                <a:latin typeface="黑体" pitchFamily="49" charset="-122"/>
                <a:ea typeface="黑体" pitchFamily="49" charset="-122"/>
              </a:endParaRPr>
            </a:p>
          </p:txBody>
        </p:sp>
      </p:grpSp>
      <p:grpSp>
        <p:nvGrpSpPr>
          <p:cNvPr id="5" name="Group 7"/>
          <p:cNvGrpSpPr>
            <a:grpSpLocks/>
          </p:cNvGrpSpPr>
          <p:nvPr/>
        </p:nvGrpSpPr>
        <p:grpSpPr bwMode="auto">
          <a:xfrm>
            <a:off x="1857356" y="4214818"/>
            <a:ext cx="5470525" cy="642941"/>
            <a:chOff x="0" y="0"/>
            <a:chExt cx="4581525" cy="604838"/>
          </a:xfrm>
          <a:solidFill>
            <a:schemeClr val="bg1">
              <a:lumMod val="65000"/>
            </a:schemeClr>
          </a:solidFill>
        </p:grpSpPr>
        <p:sp>
          <p:nvSpPr>
            <p:cNvPr id="33"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5"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四、系统设计实现</a:t>
              </a:r>
              <a:endParaRPr lang="zh-CN" altLang="en-US" sz="2800" b="1" dirty="0">
                <a:solidFill>
                  <a:schemeClr val="bg1"/>
                </a:solidFill>
                <a:latin typeface="黑体" pitchFamily="49" charset="-122"/>
                <a:ea typeface="黑体" pitchFamily="49" charset="-122"/>
              </a:endParaRPr>
            </a:p>
          </p:txBody>
        </p:sp>
      </p:grpSp>
      <p:grpSp>
        <p:nvGrpSpPr>
          <p:cNvPr id="6" name="Group 7"/>
          <p:cNvGrpSpPr>
            <a:grpSpLocks/>
          </p:cNvGrpSpPr>
          <p:nvPr/>
        </p:nvGrpSpPr>
        <p:grpSpPr bwMode="auto">
          <a:xfrm>
            <a:off x="1857356" y="3214686"/>
            <a:ext cx="5470525" cy="642941"/>
            <a:chOff x="0" y="0"/>
            <a:chExt cx="4581525" cy="604838"/>
          </a:xfrm>
          <a:solidFill>
            <a:schemeClr val="bg1">
              <a:lumMod val="65000"/>
            </a:schemeClr>
          </a:solidFill>
        </p:grpSpPr>
        <p:sp>
          <p:nvSpPr>
            <p:cNvPr id="40"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8"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三、</a:t>
              </a:r>
              <a:r>
                <a:rPr lang="zh-CN" altLang="en-US" sz="2800" b="1" dirty="0">
                  <a:solidFill>
                    <a:schemeClr val="bg1"/>
                  </a:solidFill>
                  <a:latin typeface="黑体" pitchFamily="49" charset="-122"/>
                  <a:ea typeface="黑体" pitchFamily="49" charset="-122"/>
                </a:rPr>
                <a:t>股票走势预测</a:t>
              </a:r>
            </a:p>
          </p:txBody>
        </p:sp>
      </p:grpSp>
      <p:sp>
        <p:nvSpPr>
          <p:cNvPr id="24" name="TextBox 23"/>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28/30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115530657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研究</a:t>
            </a:r>
            <a:r>
              <a:rPr lang="zh-CN" altLang="en-US" sz="3200" dirty="0" smtClean="0">
                <a:latin typeface="黑体" pitchFamily="49" charset="-122"/>
                <a:ea typeface="黑体" pitchFamily="49" charset="-122"/>
              </a:rPr>
              <a:t>背景与意义 </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股票市场的发展</a:t>
            </a:r>
            <a:endParaRPr lang="zh-CN" altLang="en-US" sz="2800" dirty="0">
              <a:latin typeface="黑体" pitchFamily="49" charset="-122"/>
              <a:ea typeface="黑体" pitchFamily="49" charset="-122"/>
            </a:endParaRPr>
          </a:p>
        </p:txBody>
      </p:sp>
      <p:sp>
        <p:nvSpPr>
          <p:cNvPr id="10" name="TextBox 9"/>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2/30</a:t>
            </a:r>
            <a:endParaRPr lang="zh-CN" altLang="en-US" sz="1400" dirty="0">
              <a:solidFill>
                <a:srgbClr val="3399FF"/>
              </a:solidFill>
              <a:latin typeface="Times New Roman" pitchFamily="18" charset="0"/>
              <a:cs typeface="Times New Roman" pitchFamily="18" charset="0"/>
            </a:endParaRPr>
          </a:p>
        </p:txBody>
      </p:sp>
      <p:pic>
        <p:nvPicPr>
          <p:cNvPr id="12" name="Picture 2" descr="外媒：11张图表，还原中国股市暴跌真相"/>
          <p:cNvPicPr>
            <a:picLocks noChangeAspect="1" noChangeArrowheads="1"/>
          </p:cNvPicPr>
          <p:nvPr/>
        </p:nvPicPr>
        <p:blipFill>
          <a:blip r:embed="rId3"/>
          <a:srcRect/>
          <a:stretch>
            <a:fillRect/>
          </a:stretch>
        </p:blipFill>
        <p:spPr bwMode="auto">
          <a:xfrm>
            <a:off x="3955636" y="3933056"/>
            <a:ext cx="5188364" cy="2290204"/>
          </a:xfrm>
          <a:prstGeom prst="rect">
            <a:avLst/>
          </a:prstGeom>
          <a:noFill/>
        </p:spPr>
      </p:pic>
      <p:sp>
        <p:nvSpPr>
          <p:cNvPr id="7" name="同心圆 6"/>
          <p:cNvSpPr/>
          <p:nvPr/>
        </p:nvSpPr>
        <p:spPr>
          <a:xfrm>
            <a:off x="3563888" y="2132856"/>
            <a:ext cx="1296144" cy="1152128"/>
          </a:xfrm>
          <a:prstGeom prst="donut">
            <a:avLst>
              <a:gd name="adj" fmla="val 11290"/>
            </a:avLst>
          </a:prstGeom>
          <a:solidFill>
            <a:srgbClr val="F0562C"/>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5" name="同心圆 14"/>
          <p:cNvSpPr/>
          <p:nvPr/>
        </p:nvSpPr>
        <p:spPr>
          <a:xfrm>
            <a:off x="1259632" y="1268760"/>
            <a:ext cx="1080120" cy="936104"/>
          </a:xfrm>
          <a:prstGeom prst="donut">
            <a:avLst>
              <a:gd name="adj" fmla="val 11290"/>
            </a:avLst>
          </a:prstGeom>
          <a:solidFill>
            <a:srgbClr val="760000"/>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6" name="同心圆 15"/>
          <p:cNvSpPr/>
          <p:nvPr/>
        </p:nvSpPr>
        <p:spPr>
          <a:xfrm>
            <a:off x="611560" y="3356992"/>
            <a:ext cx="1296144" cy="1152128"/>
          </a:xfrm>
          <a:prstGeom prst="donut">
            <a:avLst>
              <a:gd name="adj" fmla="val 11290"/>
            </a:avLst>
          </a:prstGeom>
          <a:solidFill>
            <a:srgbClr val="F3B929"/>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17" name="同心圆 16"/>
          <p:cNvSpPr/>
          <p:nvPr/>
        </p:nvSpPr>
        <p:spPr>
          <a:xfrm>
            <a:off x="2483768" y="4797152"/>
            <a:ext cx="1460703" cy="1296144"/>
          </a:xfrm>
          <a:prstGeom prst="donut">
            <a:avLst>
              <a:gd name="adj" fmla="val 11290"/>
            </a:avLst>
          </a:prstGeom>
          <a:solidFill>
            <a:schemeClr val="accent3">
              <a:lumMod val="50000"/>
            </a:schemeClr>
          </a:solidFill>
          <a:ln w="25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endParaRPr>
          </a:p>
        </p:txBody>
      </p:sp>
      <p:sp>
        <p:nvSpPr>
          <p:cNvPr id="31" name="Freeform 21"/>
          <p:cNvSpPr>
            <a:spLocks/>
          </p:cNvSpPr>
          <p:nvPr/>
        </p:nvSpPr>
        <p:spPr bwMode="gray">
          <a:xfrm flipH="1">
            <a:off x="2516584" y="1916832"/>
            <a:ext cx="903288" cy="62819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eaLnBrk="1" hangingPunct="1">
              <a:defRPr/>
            </a:pPr>
            <a:endParaRPr lang="zh-CN" altLang="en-US">
              <a:solidFill>
                <a:prstClr val="black"/>
              </a:solidFill>
              <a:latin typeface="Arial" charset="0"/>
            </a:endParaRPr>
          </a:p>
        </p:txBody>
      </p:sp>
      <p:sp>
        <p:nvSpPr>
          <p:cNvPr id="32" name="Freeform 21"/>
          <p:cNvSpPr>
            <a:spLocks/>
          </p:cNvSpPr>
          <p:nvPr/>
        </p:nvSpPr>
        <p:spPr bwMode="gray">
          <a:xfrm flipH="1">
            <a:off x="2195736" y="2996952"/>
            <a:ext cx="1224136" cy="697984"/>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a:scene3d>
            <a:camera prst="orthographicFront">
              <a:rot lat="0" lon="11099999" rev="0"/>
            </a:camera>
            <a:lightRig rig="threePt" dir="t"/>
          </a:scene3d>
        </p:spPr>
        <p:txBody>
          <a:bodyPr/>
          <a:lstStyle/>
          <a:p>
            <a:pPr eaLnBrk="1" hangingPunct="1">
              <a:defRPr/>
            </a:pPr>
            <a:endParaRPr lang="zh-CN" altLang="en-US">
              <a:solidFill>
                <a:prstClr val="black"/>
              </a:solidFill>
              <a:latin typeface="Arial" charset="0"/>
            </a:endParaRPr>
          </a:p>
        </p:txBody>
      </p:sp>
      <p:sp>
        <p:nvSpPr>
          <p:cNvPr id="33" name="Freeform 21"/>
          <p:cNvSpPr>
            <a:spLocks/>
          </p:cNvSpPr>
          <p:nvPr/>
        </p:nvSpPr>
        <p:spPr bwMode="gray">
          <a:xfrm flipH="1">
            <a:off x="1619672" y="4525516"/>
            <a:ext cx="903288" cy="628199"/>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eaLnBrk="1" hangingPunct="1">
              <a:defRPr/>
            </a:pPr>
            <a:endParaRPr lang="zh-CN" altLang="en-US">
              <a:solidFill>
                <a:prstClr val="black"/>
              </a:solidFill>
              <a:latin typeface="Arial" charset="0"/>
            </a:endParaRPr>
          </a:p>
        </p:txBody>
      </p:sp>
      <p:sp>
        <p:nvSpPr>
          <p:cNvPr id="34" name="TextBox 33"/>
          <p:cNvSpPr txBox="1"/>
          <p:nvPr/>
        </p:nvSpPr>
        <p:spPr>
          <a:xfrm>
            <a:off x="2699792" y="5157192"/>
            <a:ext cx="1005403" cy="584775"/>
          </a:xfrm>
          <a:prstGeom prst="rect">
            <a:avLst/>
          </a:prstGeom>
          <a:noFill/>
        </p:spPr>
        <p:txBody>
          <a:bodyPr wrap="none" rtlCol="0">
            <a:spAutoFit/>
          </a:bodyPr>
          <a:lstStyle/>
          <a:p>
            <a:r>
              <a:rPr lang="en-US" altLang="zh-CN" sz="3200" dirty="0" smtClean="0">
                <a:latin typeface="Times New Roman" pitchFamily="18" charset="0"/>
                <a:cs typeface="Times New Roman" pitchFamily="18" charset="0"/>
              </a:rPr>
              <a:t>2016</a:t>
            </a:r>
            <a:endParaRPr lang="zh-CN" altLang="en-US" sz="3200" dirty="0">
              <a:latin typeface="Times New Roman" pitchFamily="18" charset="0"/>
              <a:cs typeface="Times New Roman" pitchFamily="18" charset="0"/>
            </a:endParaRPr>
          </a:p>
        </p:txBody>
      </p:sp>
      <p:sp>
        <p:nvSpPr>
          <p:cNvPr id="35" name="TextBox 34"/>
          <p:cNvSpPr txBox="1"/>
          <p:nvPr/>
        </p:nvSpPr>
        <p:spPr>
          <a:xfrm>
            <a:off x="67717" y="5373216"/>
            <a:ext cx="2416051" cy="584775"/>
          </a:xfrm>
          <a:prstGeom prst="rect">
            <a:avLst/>
          </a:prstGeom>
          <a:noFill/>
        </p:spPr>
        <p:txBody>
          <a:bodyPr wrap="square" rtlCol="0">
            <a:spAutoFit/>
          </a:bodyPr>
          <a:lstStyle/>
          <a:p>
            <a:r>
              <a:rPr lang="zh-CN" altLang="zh-CN" sz="1600" dirty="0">
                <a:latin typeface="Times New Roman" pitchFamily="18" charset="0"/>
                <a:cs typeface="Times New Roman" pitchFamily="18" charset="0"/>
              </a:rPr>
              <a:t>我国股市市值在</a:t>
            </a:r>
            <a:r>
              <a:rPr lang="en-US" altLang="zh-CN" sz="1600" dirty="0">
                <a:latin typeface="Times New Roman" pitchFamily="18" charset="0"/>
                <a:cs typeface="Times New Roman" pitchFamily="18" charset="0"/>
              </a:rPr>
              <a:t>2016</a:t>
            </a:r>
            <a:r>
              <a:rPr lang="zh-CN" altLang="zh-CN" sz="1600" dirty="0">
                <a:latin typeface="Times New Roman" pitchFamily="18" charset="0"/>
                <a:cs typeface="Times New Roman" pitchFamily="18" charset="0"/>
              </a:rPr>
              <a:t>年最高达到</a:t>
            </a:r>
            <a:r>
              <a:rPr lang="en-US" altLang="zh-CN" sz="1600" dirty="0">
                <a:latin typeface="Times New Roman" pitchFamily="18" charset="0"/>
                <a:cs typeface="Times New Roman" pitchFamily="18" charset="0"/>
              </a:rPr>
              <a:t>79.41 </a:t>
            </a:r>
            <a:r>
              <a:rPr lang="zh-CN" altLang="zh-CN" sz="1600" dirty="0">
                <a:latin typeface="Times New Roman" pitchFamily="18" charset="0"/>
                <a:cs typeface="Times New Roman" pitchFamily="18" charset="0"/>
              </a:rPr>
              <a:t>万亿</a:t>
            </a:r>
            <a:r>
              <a:rPr lang="zh-CN" altLang="zh-CN" sz="1600" dirty="0" smtClean="0">
                <a:latin typeface="Times New Roman" pitchFamily="18" charset="0"/>
                <a:cs typeface="Times New Roman" pitchFamily="18" charset="0"/>
              </a:rPr>
              <a:t>元</a:t>
            </a:r>
            <a:endParaRPr lang="en-US" altLang="zh-CN" sz="1600" dirty="0" smtClean="0">
              <a:latin typeface="Times New Roman" pitchFamily="18" charset="0"/>
              <a:cs typeface="Times New Roman" pitchFamily="18" charset="0"/>
            </a:endParaRPr>
          </a:p>
        </p:txBody>
      </p:sp>
      <p:sp>
        <p:nvSpPr>
          <p:cNvPr id="36" name="TextBox 35"/>
          <p:cNvSpPr txBox="1"/>
          <p:nvPr/>
        </p:nvSpPr>
        <p:spPr>
          <a:xfrm>
            <a:off x="2506296" y="1332057"/>
            <a:ext cx="3361848" cy="584775"/>
          </a:xfrm>
          <a:prstGeom prst="rect">
            <a:avLst/>
          </a:prstGeom>
          <a:noFill/>
        </p:spPr>
        <p:txBody>
          <a:bodyPr wrap="square" rtlCol="0">
            <a:spAutoFit/>
          </a:bodyPr>
          <a:lstStyle/>
          <a:p>
            <a:r>
              <a:rPr lang="en-US" altLang="zh-CN" sz="1600" dirty="0">
                <a:latin typeface="Times New Roman" pitchFamily="18" charset="0"/>
                <a:cs typeface="Times New Roman" pitchFamily="18" charset="0"/>
              </a:rPr>
              <a:t>1990</a:t>
            </a:r>
            <a:r>
              <a:rPr lang="zh-CN" altLang="en-US" sz="1600" dirty="0">
                <a:latin typeface="Times New Roman" pitchFamily="18" charset="0"/>
                <a:cs typeface="Times New Roman" pitchFamily="18" charset="0"/>
              </a:rPr>
              <a:t>年</a:t>
            </a:r>
            <a:r>
              <a:rPr lang="en-US" altLang="zh-CN" sz="1600" dirty="0">
                <a:latin typeface="Times New Roman" pitchFamily="18" charset="0"/>
                <a:cs typeface="Times New Roman" pitchFamily="18" charset="0"/>
              </a:rPr>
              <a:t>11</a:t>
            </a:r>
            <a:r>
              <a:rPr lang="zh-CN" altLang="en-US" sz="1600" dirty="0">
                <a:latin typeface="Times New Roman" pitchFamily="18" charset="0"/>
                <a:cs typeface="Times New Roman" pitchFamily="18" charset="0"/>
              </a:rPr>
              <a:t>月</a:t>
            </a:r>
            <a:r>
              <a:rPr lang="en-US" altLang="zh-CN" sz="1600" dirty="0">
                <a:latin typeface="Times New Roman" pitchFamily="18" charset="0"/>
                <a:cs typeface="Times New Roman" pitchFamily="18" charset="0"/>
              </a:rPr>
              <a:t>26</a:t>
            </a:r>
            <a:r>
              <a:rPr lang="zh-CN" altLang="en-US" sz="1600" dirty="0">
                <a:latin typeface="Times New Roman" pitchFamily="18" charset="0"/>
                <a:cs typeface="Times New Roman" pitchFamily="18" charset="0"/>
              </a:rPr>
              <a:t>日，上海证券交易所正式</a:t>
            </a:r>
            <a:r>
              <a:rPr lang="zh-CN" altLang="en-US" sz="1600" dirty="0" smtClean="0">
                <a:latin typeface="Times New Roman" pitchFamily="18" charset="0"/>
                <a:cs typeface="Times New Roman" pitchFamily="18" charset="0"/>
              </a:rPr>
              <a:t>成立，次年深交所成立。</a:t>
            </a:r>
            <a:endParaRPr lang="en-US" altLang="zh-CN" sz="1600" dirty="0" smtClean="0">
              <a:latin typeface="Times New Roman" pitchFamily="18" charset="0"/>
              <a:cs typeface="Times New Roman" pitchFamily="18" charset="0"/>
            </a:endParaRPr>
          </a:p>
        </p:txBody>
      </p:sp>
      <p:sp>
        <p:nvSpPr>
          <p:cNvPr id="37" name="TextBox 36"/>
          <p:cNvSpPr txBox="1"/>
          <p:nvPr/>
        </p:nvSpPr>
        <p:spPr>
          <a:xfrm>
            <a:off x="1395517" y="1484784"/>
            <a:ext cx="800219" cy="461665"/>
          </a:xfrm>
          <a:prstGeom prst="rect">
            <a:avLst/>
          </a:prstGeom>
          <a:noFill/>
        </p:spPr>
        <p:txBody>
          <a:bodyPr wrap="none" rtlCol="0">
            <a:spAutoFit/>
          </a:bodyPr>
          <a:lstStyle/>
          <a:p>
            <a:r>
              <a:rPr lang="en-US" altLang="zh-CN" sz="2400" dirty="0" smtClean="0">
                <a:latin typeface="Times New Roman" pitchFamily="18" charset="0"/>
                <a:cs typeface="Times New Roman" pitchFamily="18" charset="0"/>
              </a:rPr>
              <a:t>1990</a:t>
            </a:r>
            <a:endParaRPr lang="zh-CN" altLang="en-US" sz="2400" dirty="0">
              <a:latin typeface="Times New Roman" pitchFamily="18" charset="0"/>
              <a:cs typeface="Times New Roman" pitchFamily="18" charset="0"/>
            </a:endParaRPr>
          </a:p>
        </p:txBody>
      </p:sp>
      <p:sp>
        <p:nvSpPr>
          <p:cNvPr id="38" name="TextBox 37"/>
          <p:cNvSpPr txBox="1"/>
          <p:nvPr/>
        </p:nvSpPr>
        <p:spPr>
          <a:xfrm>
            <a:off x="3811850" y="2478087"/>
            <a:ext cx="800219" cy="461665"/>
          </a:xfrm>
          <a:prstGeom prst="rect">
            <a:avLst/>
          </a:prstGeom>
          <a:noFill/>
        </p:spPr>
        <p:txBody>
          <a:bodyPr wrap="none" rtlCol="0">
            <a:spAutoFit/>
          </a:bodyPr>
          <a:lstStyle/>
          <a:p>
            <a:r>
              <a:rPr lang="en-US" altLang="zh-CN" sz="2400" dirty="0" smtClean="0">
                <a:latin typeface="Times New Roman" pitchFamily="18" charset="0"/>
                <a:cs typeface="Times New Roman" pitchFamily="18" charset="0"/>
              </a:rPr>
              <a:t>1999</a:t>
            </a:r>
            <a:endParaRPr lang="zh-CN" altLang="en-US" sz="2400" dirty="0">
              <a:latin typeface="Times New Roman" pitchFamily="18" charset="0"/>
              <a:cs typeface="Times New Roman" pitchFamily="18" charset="0"/>
            </a:endParaRPr>
          </a:p>
        </p:txBody>
      </p:sp>
      <p:sp>
        <p:nvSpPr>
          <p:cNvPr id="39" name="TextBox 38"/>
          <p:cNvSpPr txBox="1"/>
          <p:nvPr/>
        </p:nvSpPr>
        <p:spPr>
          <a:xfrm>
            <a:off x="467544" y="2636912"/>
            <a:ext cx="3037218" cy="338554"/>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1999</a:t>
            </a:r>
            <a:r>
              <a:rPr lang="zh-CN" altLang="en-US" sz="1600" dirty="0" smtClean="0">
                <a:latin typeface="Times New Roman" pitchFamily="18" charset="0"/>
                <a:cs typeface="Times New Roman" pitchFamily="18" charset="0"/>
              </a:rPr>
              <a:t>年</a:t>
            </a:r>
            <a:r>
              <a:rPr lang="en-US" altLang="zh-CN" sz="1600" dirty="0" smtClean="0">
                <a:latin typeface="Times New Roman" pitchFamily="18" charset="0"/>
                <a:cs typeface="Times New Roman" pitchFamily="18" charset="0"/>
              </a:rPr>
              <a:t>7</a:t>
            </a:r>
            <a:r>
              <a:rPr lang="zh-CN" altLang="en-US" sz="1600" dirty="0" smtClean="0">
                <a:latin typeface="Times New Roman" pitchFamily="18" charset="0"/>
                <a:cs typeface="Times New Roman" pitchFamily="18" charset="0"/>
              </a:rPr>
              <a:t>月</a:t>
            </a:r>
            <a:r>
              <a:rPr lang="en-US" altLang="zh-CN" sz="1600" dirty="0" smtClean="0">
                <a:latin typeface="Times New Roman" pitchFamily="18" charset="0"/>
                <a:cs typeface="Times New Roman" pitchFamily="18" charset="0"/>
              </a:rPr>
              <a:t>1</a:t>
            </a:r>
            <a:r>
              <a:rPr lang="zh-CN" altLang="en-US" sz="1600" dirty="0" smtClean="0">
                <a:latin typeface="Times New Roman" pitchFamily="18" charset="0"/>
                <a:cs typeface="Times New Roman" pitchFamily="18" charset="0"/>
              </a:rPr>
              <a:t>日，证券法正式实施。</a:t>
            </a:r>
            <a:endParaRPr lang="en-US" altLang="zh-CN" sz="1600" dirty="0" smtClean="0">
              <a:latin typeface="Times New Roman" pitchFamily="18" charset="0"/>
              <a:cs typeface="Times New Roman" pitchFamily="18" charset="0"/>
            </a:endParaRPr>
          </a:p>
        </p:txBody>
      </p:sp>
      <p:sp>
        <p:nvSpPr>
          <p:cNvPr id="40" name="TextBox 39"/>
          <p:cNvSpPr txBox="1"/>
          <p:nvPr/>
        </p:nvSpPr>
        <p:spPr>
          <a:xfrm>
            <a:off x="827584" y="3645024"/>
            <a:ext cx="902811" cy="523220"/>
          </a:xfrm>
          <a:prstGeom prst="rect">
            <a:avLst/>
          </a:prstGeom>
          <a:noFill/>
        </p:spPr>
        <p:txBody>
          <a:bodyPr wrap="none" rtlCol="0">
            <a:spAutoFit/>
          </a:bodyPr>
          <a:lstStyle/>
          <a:p>
            <a:r>
              <a:rPr lang="en-US" altLang="zh-CN" sz="2800" dirty="0" smtClean="0">
                <a:latin typeface="Times New Roman" pitchFamily="18" charset="0"/>
                <a:cs typeface="Times New Roman" pitchFamily="18" charset="0"/>
              </a:rPr>
              <a:t>2009</a:t>
            </a:r>
            <a:endParaRPr lang="zh-CN" altLang="en-US" sz="2800" dirty="0">
              <a:latin typeface="Times New Roman" pitchFamily="18" charset="0"/>
              <a:cs typeface="Times New Roman" pitchFamily="18" charset="0"/>
            </a:endParaRPr>
          </a:p>
        </p:txBody>
      </p:sp>
      <p:sp>
        <p:nvSpPr>
          <p:cNvPr id="41" name="TextBox 40"/>
          <p:cNvSpPr txBox="1"/>
          <p:nvPr/>
        </p:nvSpPr>
        <p:spPr>
          <a:xfrm>
            <a:off x="2045278" y="3790200"/>
            <a:ext cx="2022665" cy="584775"/>
          </a:xfrm>
          <a:prstGeom prst="rect">
            <a:avLst/>
          </a:prstGeom>
          <a:noFill/>
        </p:spPr>
        <p:txBody>
          <a:bodyPr wrap="square" rtlCol="0">
            <a:spAutoFit/>
          </a:bodyPr>
          <a:lstStyle/>
          <a:p>
            <a:r>
              <a:rPr lang="en-US" altLang="zh-CN" sz="1600" dirty="0" smtClean="0">
                <a:latin typeface="Times New Roman" pitchFamily="18" charset="0"/>
                <a:cs typeface="Times New Roman" pitchFamily="18" charset="0"/>
              </a:rPr>
              <a:t>2009</a:t>
            </a:r>
            <a:r>
              <a:rPr lang="zh-CN" altLang="en-US" sz="1600" dirty="0" smtClean="0">
                <a:latin typeface="Times New Roman" pitchFamily="18" charset="0"/>
                <a:cs typeface="Times New Roman" pitchFamily="18" charset="0"/>
              </a:rPr>
              <a:t>年</a:t>
            </a:r>
            <a:r>
              <a:rPr lang="en-US" altLang="zh-CN" sz="1600" dirty="0" smtClean="0">
                <a:latin typeface="Times New Roman" pitchFamily="18" charset="0"/>
                <a:cs typeface="Times New Roman" pitchFamily="18" charset="0"/>
              </a:rPr>
              <a:t>8</a:t>
            </a:r>
            <a:r>
              <a:rPr lang="zh-CN" altLang="en-US" sz="1600" dirty="0" smtClean="0">
                <a:latin typeface="Times New Roman" pitchFamily="18" charset="0"/>
                <a:cs typeface="Times New Roman" pitchFamily="18" charset="0"/>
              </a:rPr>
              <a:t>月</a:t>
            </a:r>
            <a:r>
              <a:rPr lang="en-US" altLang="zh-CN" sz="1600" dirty="0" smtClean="0">
                <a:latin typeface="Times New Roman" pitchFamily="18" charset="0"/>
                <a:cs typeface="Times New Roman" pitchFamily="18" charset="0"/>
              </a:rPr>
              <a:t>4</a:t>
            </a:r>
            <a:r>
              <a:rPr lang="zh-CN" altLang="en-US" sz="1600" dirty="0" smtClean="0">
                <a:latin typeface="Times New Roman" pitchFamily="18" charset="0"/>
                <a:cs typeface="Times New Roman" pitchFamily="18" charset="0"/>
              </a:rPr>
              <a:t>日，</a:t>
            </a:r>
            <a:r>
              <a:rPr lang="en-US" altLang="zh-CN" sz="1600" dirty="0" smtClean="0">
                <a:latin typeface="Times New Roman" pitchFamily="18" charset="0"/>
                <a:cs typeface="Times New Roman" pitchFamily="18" charset="0"/>
              </a:rPr>
              <a:t>A</a:t>
            </a:r>
            <a:r>
              <a:rPr lang="zh-CN" altLang="en-US" sz="1600" dirty="0" smtClean="0">
                <a:latin typeface="Times New Roman" pitchFamily="18" charset="0"/>
                <a:cs typeface="Times New Roman" pitchFamily="18" charset="0"/>
              </a:rPr>
              <a:t>股重新回归“</a:t>
            </a:r>
            <a:r>
              <a:rPr lang="en-US" altLang="zh-CN" sz="1600" dirty="0" smtClean="0">
                <a:latin typeface="Times New Roman" pitchFamily="18" charset="0"/>
                <a:cs typeface="Times New Roman" pitchFamily="18" charset="0"/>
              </a:rPr>
              <a:t>3</a:t>
            </a:r>
            <a:r>
              <a:rPr lang="zh-CN" altLang="en-US" sz="1600" dirty="0" smtClean="0">
                <a:latin typeface="Times New Roman" pitchFamily="18" charset="0"/>
                <a:cs typeface="Times New Roman" pitchFamily="18" charset="0"/>
              </a:rPr>
              <a:t>时代”</a:t>
            </a:r>
            <a:endParaRPr lang="en-US" altLang="zh-CN" sz="1600" dirty="0" smtClean="0">
              <a:latin typeface="Times New Roman" pitchFamily="18" charset="0"/>
              <a:cs typeface="Times New Roman" pitchFamily="18" charset="0"/>
            </a:endParaRPr>
          </a:p>
        </p:txBody>
      </p:sp>
      <p:sp>
        <p:nvSpPr>
          <p:cNvPr id="42" name="TextBox 41"/>
          <p:cNvSpPr txBox="1"/>
          <p:nvPr/>
        </p:nvSpPr>
        <p:spPr>
          <a:xfrm>
            <a:off x="5004048" y="3625279"/>
            <a:ext cx="3600400" cy="307777"/>
          </a:xfrm>
          <a:prstGeom prst="rect">
            <a:avLst/>
          </a:prstGeom>
          <a:noFill/>
        </p:spPr>
        <p:txBody>
          <a:bodyPr wrap="square" rtlCol="0">
            <a:spAutoFit/>
          </a:bodyPr>
          <a:lstStyle/>
          <a:p>
            <a:r>
              <a:rPr lang="en-US" altLang="zh-CN" sz="1400" dirty="0" smtClean="0">
                <a:latin typeface="Times New Roman" pitchFamily="18" charset="0"/>
                <a:cs typeface="Times New Roman" pitchFamily="18" charset="0"/>
              </a:rPr>
              <a:t>2005-2015</a:t>
            </a:r>
            <a:r>
              <a:rPr lang="zh-CN" altLang="en-US" sz="1400" dirty="0" smtClean="0">
                <a:latin typeface="Times New Roman" pitchFamily="18" charset="0"/>
                <a:cs typeface="Times New Roman" pitchFamily="18" charset="0"/>
              </a:rPr>
              <a:t>年中国股票交易账户开户变化图</a:t>
            </a:r>
            <a:endParaRPr lang="en-US" altLang="zh-CN" sz="1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1254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总结与展望</a:t>
            </a:r>
            <a:endParaRPr lang="zh-CN" altLang="en-US" sz="3200" dirty="0">
              <a:latin typeface="黑体" pitchFamily="49" charset="-122"/>
              <a:ea typeface="黑体" pitchFamily="49" charset="-122"/>
            </a:endParaRPr>
          </a:p>
        </p:txBody>
      </p:sp>
      <p:sp>
        <p:nvSpPr>
          <p:cNvPr id="53" name="自选图形 7"/>
          <p:cNvSpPr>
            <a:spLocks noChangeArrowheads="1"/>
          </p:cNvSpPr>
          <p:nvPr/>
        </p:nvSpPr>
        <p:spPr bwMode="gray">
          <a:xfrm>
            <a:off x="668875" y="1686396"/>
            <a:ext cx="7561088" cy="1381895"/>
          </a:xfrm>
          <a:prstGeom prst="roundRect">
            <a:avLst>
              <a:gd name="adj" fmla="val 16667"/>
            </a:avLst>
          </a:prstGeom>
          <a:ln>
            <a:solidFill>
              <a:srgbClr val="3824CC"/>
            </a:solidFill>
          </a:ln>
          <a:effectLst/>
        </p:spPr>
        <p:style>
          <a:lnRef idx="2">
            <a:schemeClr val="accent2"/>
          </a:lnRef>
          <a:fillRef idx="1">
            <a:schemeClr val="lt1"/>
          </a:fillRef>
          <a:effectRef idx="0">
            <a:schemeClr val="accent2"/>
          </a:effectRef>
          <a:fontRef idx="minor">
            <a:schemeClr val="dk1"/>
          </a:fontRef>
        </p:style>
        <p:txBody>
          <a:bodyPr wrap="none" anchor="ctr"/>
          <a:lstStyle/>
          <a:p>
            <a:pPr>
              <a:lnSpc>
                <a:spcPct val="150000"/>
              </a:lnSpc>
              <a:spcBef>
                <a:spcPts val="1800"/>
              </a:spcBef>
              <a:defRPr/>
            </a:pPr>
            <a:endParaRPr lang="en-US" altLang="zh-CN" b="1" dirty="0">
              <a:solidFill>
                <a:schemeClr val="tx1"/>
              </a:solidFill>
              <a:latin typeface="Times New Roman" pitchFamily="18" charset="0"/>
              <a:cs typeface="Times New Roman" pitchFamily="18" charset="0"/>
            </a:endParaRPr>
          </a:p>
        </p:txBody>
      </p:sp>
      <p:sp>
        <p:nvSpPr>
          <p:cNvPr id="54" name="自选图形 4"/>
          <p:cNvSpPr>
            <a:spLocks noChangeArrowheads="1"/>
          </p:cNvSpPr>
          <p:nvPr/>
        </p:nvSpPr>
        <p:spPr bwMode="gray">
          <a:xfrm>
            <a:off x="715862" y="4008115"/>
            <a:ext cx="7528546" cy="1567086"/>
          </a:xfrm>
          <a:prstGeom prst="roundRect">
            <a:avLst>
              <a:gd name="adj" fmla="val 16667"/>
            </a:avLst>
          </a:prstGeom>
          <a:ln>
            <a:solidFill>
              <a:srgbClr val="AF09E3"/>
            </a:solidFill>
          </a:ln>
          <a:effectLst/>
        </p:spPr>
        <p:style>
          <a:lnRef idx="2">
            <a:schemeClr val="accent5"/>
          </a:lnRef>
          <a:fillRef idx="1">
            <a:schemeClr val="lt1"/>
          </a:fillRef>
          <a:effectRef idx="0">
            <a:schemeClr val="accent5"/>
          </a:effectRef>
          <a:fontRef idx="minor">
            <a:schemeClr val="dk1"/>
          </a:fontRef>
        </p:style>
        <p:txBody>
          <a:bodyPr wrap="none" anchor="ctr"/>
          <a:lstStyle/>
          <a:p>
            <a:pPr>
              <a:lnSpc>
                <a:spcPct val="150000"/>
              </a:lnSpc>
              <a:buFont typeface="Wingdings" pitchFamily="2" charset="2"/>
              <a:buChar char="Ø"/>
              <a:defRPr/>
            </a:pPr>
            <a:r>
              <a:rPr lang="zh-CN" altLang="en-US" dirty="0" smtClean="0"/>
              <a:t> </a:t>
            </a:r>
            <a:r>
              <a:rPr lang="zh-CN" altLang="en-US" sz="2000" dirty="0" smtClean="0">
                <a:latin typeface="Times New Roman" pitchFamily="18" charset="0"/>
                <a:ea typeface="黑体" pitchFamily="49" charset="-122"/>
                <a:cs typeface="Times New Roman" pitchFamily="18" charset="0"/>
              </a:rPr>
              <a:t>股票聚类分析中延迟相关性的计算</a:t>
            </a:r>
            <a:endParaRPr lang="zh-CN" altLang="zh-CN" sz="2000" dirty="0">
              <a:latin typeface="Times New Roman" pitchFamily="18" charset="0"/>
              <a:ea typeface="黑体" pitchFamily="49" charset="-122"/>
              <a:cs typeface="Times New Roman" pitchFamily="18" charset="0"/>
            </a:endParaRPr>
          </a:p>
          <a:p>
            <a:pPr>
              <a:lnSpc>
                <a:spcPct val="150000"/>
              </a:lnSpc>
              <a:buFont typeface="Wingdings" pitchFamily="2" charset="2"/>
              <a:buChar char="Ø"/>
              <a:defRPr/>
            </a:pPr>
            <a:r>
              <a:rPr lang="zh-CN" altLang="en-US" sz="2000" dirty="0" smtClean="0">
                <a:latin typeface="Times New Roman" pitchFamily="18" charset="0"/>
                <a:ea typeface="黑体" pitchFamily="49" charset="-122"/>
                <a:cs typeface="Times New Roman" pitchFamily="18" charset="0"/>
              </a:rPr>
              <a:t> 引入多种数据源，构造不同类型的特征</a:t>
            </a:r>
            <a:endParaRPr lang="en-US" altLang="zh-CN" sz="2000" b="1" dirty="0">
              <a:solidFill>
                <a:schemeClr val="tx1"/>
              </a:solidFill>
              <a:latin typeface="Times New Roman" pitchFamily="18" charset="0"/>
              <a:ea typeface="黑体" pitchFamily="49" charset="-122"/>
              <a:cs typeface="Times New Roman" pitchFamily="18" charset="0"/>
            </a:endParaRPr>
          </a:p>
        </p:txBody>
      </p:sp>
      <p:grpSp>
        <p:nvGrpSpPr>
          <p:cNvPr id="55" name="组合 13"/>
          <p:cNvGrpSpPr>
            <a:grpSpLocks/>
          </p:cNvGrpSpPr>
          <p:nvPr/>
        </p:nvGrpSpPr>
        <p:grpSpPr bwMode="auto">
          <a:xfrm>
            <a:off x="1070670" y="3789040"/>
            <a:ext cx="2565226" cy="434610"/>
            <a:chOff x="720" y="1392"/>
            <a:chExt cx="4058" cy="480"/>
          </a:xfrm>
        </p:grpSpPr>
        <p:sp>
          <p:nvSpPr>
            <p:cNvPr id="56" name="自选图形 14"/>
            <p:cNvSpPr>
              <a:spLocks noChangeArrowheads="1"/>
            </p:cNvSpPr>
            <p:nvPr/>
          </p:nvSpPr>
          <p:spPr bwMode="gray">
            <a:xfrm>
              <a:off x="720" y="1392"/>
              <a:ext cx="4058" cy="480"/>
            </a:xfrm>
            <a:prstGeom prst="roundRect">
              <a:avLst>
                <a:gd name="adj" fmla="val 17509"/>
              </a:avLst>
            </a:prstGeom>
            <a:solidFill>
              <a:srgbClr val="AF09E3"/>
            </a:soli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57" name="组合 15"/>
            <p:cNvGrpSpPr>
              <a:grpSpLocks/>
            </p:cNvGrpSpPr>
            <p:nvPr/>
          </p:nvGrpSpPr>
          <p:grpSpPr bwMode="auto">
            <a:xfrm>
              <a:off x="730" y="1407"/>
              <a:ext cx="4043" cy="444"/>
              <a:chOff x="744" y="1407"/>
              <a:chExt cx="3988" cy="444"/>
            </a:xfrm>
          </p:grpSpPr>
          <p:sp>
            <p:nvSpPr>
              <p:cNvPr id="58" name="自选图形 16"/>
              <p:cNvSpPr>
                <a:spLocks noChangeArrowheads="1"/>
              </p:cNvSpPr>
              <p:nvPr/>
            </p:nvSpPr>
            <p:spPr bwMode="gray">
              <a:xfrm>
                <a:off x="744" y="1736"/>
                <a:ext cx="3986" cy="118"/>
              </a:xfrm>
              <a:prstGeom prst="roundRect">
                <a:avLst>
                  <a:gd name="adj" fmla="val 50000"/>
                </a:avLst>
              </a:prstGeom>
              <a:gradFill>
                <a:gsLst>
                  <a:gs pos="0">
                    <a:srgbClr val="AF09E3"/>
                  </a:gs>
                  <a:gs pos="100000">
                    <a:srgbClr val="FCC8FA"/>
                  </a:gs>
                </a:gsLst>
                <a:lin ang="5400000" scaled="1"/>
              </a:gra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 name="自选图形 17"/>
              <p:cNvSpPr>
                <a:spLocks noChangeArrowheads="1"/>
              </p:cNvSpPr>
              <p:nvPr/>
            </p:nvSpPr>
            <p:spPr bwMode="gray">
              <a:xfrm>
                <a:off x="744" y="1407"/>
                <a:ext cx="3986" cy="116"/>
              </a:xfrm>
              <a:prstGeom prst="roundRect">
                <a:avLst>
                  <a:gd name="adj" fmla="val 50000"/>
                </a:avLst>
              </a:prstGeom>
              <a:gradFill rotWithShape="1">
                <a:gsLst>
                  <a:gs pos="0">
                    <a:srgbClr val="FCC8FA"/>
                  </a:gs>
                  <a:gs pos="100000">
                    <a:srgbClr val="AF09E3"/>
                  </a:gs>
                </a:gsLst>
                <a:lin ang="5400000" scaled="1"/>
              </a:gra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61" name="组合 8"/>
          <p:cNvGrpSpPr>
            <a:grpSpLocks/>
          </p:cNvGrpSpPr>
          <p:nvPr/>
        </p:nvGrpSpPr>
        <p:grpSpPr bwMode="auto">
          <a:xfrm>
            <a:off x="1070669" y="1484784"/>
            <a:ext cx="2565227" cy="417012"/>
            <a:chOff x="720" y="1392"/>
            <a:chExt cx="4058" cy="480"/>
          </a:xfrm>
        </p:grpSpPr>
        <p:sp>
          <p:nvSpPr>
            <p:cNvPr id="62" name="自选图形 9"/>
            <p:cNvSpPr>
              <a:spLocks noChangeArrowheads="1"/>
            </p:cNvSpPr>
            <p:nvPr/>
          </p:nvSpPr>
          <p:spPr bwMode="gray">
            <a:xfrm>
              <a:off x="720" y="1392"/>
              <a:ext cx="4058" cy="480"/>
            </a:xfrm>
            <a:prstGeom prst="roundRect">
              <a:avLst>
                <a:gd name="adj" fmla="val 17509"/>
              </a:avLst>
            </a:prstGeom>
            <a:solidFill>
              <a:srgbClr val="3824CC"/>
            </a:soli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3" name="组合 10"/>
            <p:cNvGrpSpPr>
              <a:grpSpLocks/>
            </p:cNvGrpSpPr>
            <p:nvPr/>
          </p:nvGrpSpPr>
          <p:grpSpPr bwMode="auto">
            <a:xfrm>
              <a:off x="730" y="1407"/>
              <a:ext cx="4043" cy="444"/>
              <a:chOff x="744" y="1407"/>
              <a:chExt cx="3988" cy="444"/>
            </a:xfrm>
          </p:grpSpPr>
          <p:sp>
            <p:nvSpPr>
              <p:cNvPr id="64" name="自选图形 11"/>
              <p:cNvSpPr>
                <a:spLocks noChangeArrowheads="1"/>
              </p:cNvSpPr>
              <p:nvPr/>
            </p:nvSpPr>
            <p:spPr bwMode="gray">
              <a:xfrm>
                <a:off x="744" y="1735"/>
                <a:ext cx="3986" cy="116"/>
              </a:xfrm>
              <a:prstGeom prst="roundRect">
                <a:avLst>
                  <a:gd name="adj" fmla="val 50000"/>
                </a:avLst>
              </a:prstGeom>
              <a:gradFill rotWithShape="1">
                <a:gsLst>
                  <a:gs pos="0">
                    <a:srgbClr val="3824CC"/>
                  </a:gs>
                  <a:gs pos="100000">
                    <a:srgbClr val="F2F2FC"/>
                  </a:gs>
                </a:gsLst>
                <a:lin ang="5400000" scaled="1"/>
              </a:gra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自选图形 12"/>
              <p:cNvSpPr>
                <a:spLocks noChangeArrowheads="1"/>
              </p:cNvSpPr>
              <p:nvPr/>
            </p:nvSpPr>
            <p:spPr bwMode="gray">
              <a:xfrm>
                <a:off x="744" y="1407"/>
                <a:ext cx="3986" cy="116"/>
              </a:xfrm>
              <a:prstGeom prst="roundRect">
                <a:avLst>
                  <a:gd name="adj" fmla="val 50000"/>
                </a:avLst>
              </a:prstGeom>
              <a:gradFill rotWithShape="1">
                <a:gsLst>
                  <a:gs pos="0">
                    <a:srgbClr val="F2F2FC"/>
                  </a:gs>
                  <a:gs pos="100000">
                    <a:srgbClr val="3824CC"/>
                  </a:gs>
                </a:gsLst>
                <a:lin ang="5400000" scaled="1"/>
              </a:gradFill>
              <a:ln>
                <a:noFill/>
              </a:ln>
              <a:effectLst/>
              <a:extLst/>
            </p:spPr>
            <p:txBody>
              <a:bodyPr wrap="none" anchor="ctr"/>
              <a:lstStyle/>
              <a:p>
                <a:pPr>
                  <a:defRPr/>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grpSp>
      <p:sp>
        <p:nvSpPr>
          <p:cNvPr id="66" name="矩形 24"/>
          <p:cNvSpPr>
            <a:spLocks noChangeArrowheads="1"/>
          </p:cNvSpPr>
          <p:nvPr/>
        </p:nvSpPr>
        <p:spPr bwMode="gray">
          <a:xfrm>
            <a:off x="1384500" y="3761985"/>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buClr>
                <a:srgbClr val="1F3F5F"/>
              </a:buClr>
            </a:pPr>
            <a:r>
              <a:rPr lang="zh-CN" altLang="en-US" sz="2400" b="1" dirty="0">
                <a:solidFill>
                  <a:srgbClr val="FFFFFF"/>
                </a:solidFill>
                <a:latin typeface="Times New Roman" pitchFamily="18" charset="0"/>
                <a:ea typeface="黑体" pitchFamily="49" charset="-122"/>
                <a:cs typeface="Times New Roman" pitchFamily="18" charset="0"/>
              </a:rPr>
              <a:t>下一步</a:t>
            </a:r>
            <a:r>
              <a:rPr lang="zh-CN" altLang="en-US" sz="2400" b="1" dirty="0" smtClean="0">
                <a:solidFill>
                  <a:srgbClr val="FFFFFF"/>
                </a:solidFill>
                <a:latin typeface="Times New Roman" pitchFamily="18" charset="0"/>
                <a:ea typeface="黑体" pitchFamily="49" charset="-122"/>
                <a:cs typeface="Times New Roman" pitchFamily="18" charset="0"/>
              </a:rPr>
              <a:t>工作</a:t>
            </a:r>
            <a:endParaRPr lang="en-US" altLang="zh-CN" sz="2400" b="1" dirty="0">
              <a:solidFill>
                <a:srgbClr val="FFFFFF"/>
              </a:solidFill>
              <a:latin typeface="Times New Roman" pitchFamily="18" charset="0"/>
              <a:ea typeface="黑体" pitchFamily="49" charset="-122"/>
              <a:cs typeface="Times New Roman" pitchFamily="18" charset="0"/>
            </a:endParaRPr>
          </a:p>
        </p:txBody>
      </p:sp>
      <p:sp>
        <p:nvSpPr>
          <p:cNvPr id="69" name="矩形 25"/>
          <p:cNvSpPr>
            <a:spLocks noChangeArrowheads="1"/>
          </p:cNvSpPr>
          <p:nvPr/>
        </p:nvSpPr>
        <p:spPr bwMode="gray">
          <a:xfrm>
            <a:off x="1562133" y="1450204"/>
            <a:ext cx="15841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buClr>
                <a:srgbClr val="1F3F5F"/>
              </a:buClr>
            </a:pPr>
            <a:r>
              <a:rPr lang="zh-CN" altLang="en-US" sz="2400" b="1" dirty="0" smtClean="0">
                <a:solidFill>
                  <a:srgbClr val="FFFFFF"/>
                </a:solidFill>
                <a:latin typeface="Times New Roman" pitchFamily="18" charset="0"/>
                <a:ea typeface="黑体" pitchFamily="49" charset="-122"/>
                <a:cs typeface="Times New Roman" pitchFamily="18" charset="0"/>
              </a:rPr>
              <a:t>工作总结</a:t>
            </a:r>
            <a:endParaRPr lang="en-US" altLang="zh-CN" sz="2400" b="1" dirty="0">
              <a:solidFill>
                <a:srgbClr val="FFFFFF"/>
              </a:solidFill>
              <a:latin typeface="Times New Roman" pitchFamily="18" charset="0"/>
              <a:ea typeface="黑体" pitchFamily="49" charset="-122"/>
              <a:cs typeface="Times New Roman" pitchFamily="18" charset="0"/>
            </a:endParaRPr>
          </a:p>
        </p:txBody>
      </p:sp>
      <p:sp>
        <p:nvSpPr>
          <p:cNvPr id="3" name="TextBox 2"/>
          <p:cNvSpPr txBox="1"/>
          <p:nvPr/>
        </p:nvSpPr>
        <p:spPr>
          <a:xfrm>
            <a:off x="1050996" y="1988171"/>
            <a:ext cx="5249196" cy="1015663"/>
          </a:xfrm>
          <a:prstGeom prst="rect">
            <a:avLst/>
          </a:prstGeom>
          <a:noFill/>
        </p:spPr>
        <p:txBody>
          <a:bodyPr wrap="square" rtlCol="0">
            <a:spAutoFit/>
          </a:bodyPr>
          <a:lstStyle/>
          <a:p>
            <a:pPr>
              <a:lnSpc>
                <a:spcPct val="150000"/>
              </a:lnSpc>
              <a:spcBef>
                <a:spcPts val="1800"/>
              </a:spcBef>
              <a:buFont typeface="Wingdings" pitchFamily="2" charset="2"/>
              <a:buChar char="Ø"/>
              <a:defRPr/>
            </a:pPr>
            <a:r>
              <a:rPr lang="zh-CN" altLang="en-US" sz="2000" dirty="0" smtClean="0">
                <a:latin typeface="Times New Roman" pitchFamily="18" charset="0"/>
                <a:ea typeface="黑体" pitchFamily="49" charset="-122"/>
                <a:cs typeface="Times New Roman" pitchFamily="18" charset="0"/>
              </a:rPr>
              <a:t> 利用</a:t>
            </a:r>
            <a:r>
              <a:rPr lang="en-US" altLang="zh-CN" sz="2000" dirty="0" smtClean="0">
                <a:latin typeface="Times New Roman" pitchFamily="18" charset="0"/>
                <a:ea typeface="黑体" pitchFamily="49" charset="-122"/>
                <a:cs typeface="Times New Roman" pitchFamily="18" charset="0"/>
              </a:rPr>
              <a:t>GN</a:t>
            </a:r>
            <a:r>
              <a:rPr lang="zh-CN" altLang="en-US" sz="2000" dirty="0" smtClean="0">
                <a:latin typeface="Times New Roman" pitchFamily="18" charset="0"/>
                <a:ea typeface="黑体" pitchFamily="49" charset="-122"/>
                <a:cs typeface="Times New Roman" pitchFamily="18" charset="0"/>
              </a:rPr>
              <a:t>算法对股票推荐进行改进</a:t>
            </a:r>
            <a:endParaRPr lang="en-US" altLang="zh-CN" sz="2000" dirty="0" smtClean="0">
              <a:latin typeface="Times New Roman" pitchFamily="18" charset="0"/>
              <a:ea typeface="黑体" pitchFamily="49" charset="-122"/>
              <a:cs typeface="Times New Roman" pitchFamily="18" charset="0"/>
            </a:endParaRPr>
          </a:p>
          <a:p>
            <a:pPr>
              <a:lnSpc>
                <a:spcPct val="150000"/>
              </a:lnSpc>
              <a:buFont typeface="Wingdings" pitchFamily="2" charset="2"/>
              <a:buChar char="Ø"/>
              <a:defRPr/>
            </a:pPr>
            <a:r>
              <a:rPr lang="zh-CN" altLang="en-US" sz="2000" dirty="0" smtClean="0">
                <a:latin typeface="Times New Roman" pitchFamily="18" charset="0"/>
                <a:ea typeface="黑体" pitchFamily="49" charset="-122"/>
                <a:cs typeface="Times New Roman" pitchFamily="18" charset="0"/>
              </a:rPr>
              <a:t> 通过</a:t>
            </a:r>
            <a:r>
              <a:rPr lang="en-US" altLang="zh-CN" sz="2000" dirty="0" smtClean="0">
                <a:latin typeface="Times New Roman" pitchFamily="18" charset="0"/>
                <a:ea typeface="黑体" pitchFamily="49" charset="-122"/>
                <a:cs typeface="Times New Roman" pitchFamily="18" charset="0"/>
              </a:rPr>
              <a:t>LSTM</a:t>
            </a:r>
            <a:r>
              <a:rPr lang="zh-CN" altLang="en-US" sz="2000" dirty="0" smtClean="0">
                <a:latin typeface="Times New Roman" pitchFamily="18" charset="0"/>
                <a:ea typeface="黑体" pitchFamily="49" charset="-122"/>
                <a:cs typeface="Times New Roman" pitchFamily="18" charset="0"/>
              </a:rPr>
              <a:t>对股票微观市场进行预测</a:t>
            </a:r>
            <a:endParaRPr lang="en-US" altLang="zh-CN" sz="2000" b="1" dirty="0">
              <a:latin typeface="Times New Roman" pitchFamily="18" charset="0"/>
              <a:ea typeface="黑体" pitchFamily="49" charset="-122"/>
              <a:cs typeface="Times New Roman" pitchFamily="18" charset="0"/>
            </a:endParaRPr>
          </a:p>
        </p:txBody>
      </p:sp>
      <p:sp>
        <p:nvSpPr>
          <p:cNvPr id="20" name="TextBox 19"/>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29/30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1867185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结束</a:t>
            </a:r>
            <a:endParaRPr lang="zh-CN" altLang="en-US" sz="3200" dirty="0">
              <a:latin typeface="黑体" pitchFamily="49" charset="-122"/>
              <a:ea typeface="黑体" pitchFamily="49" charset="-122"/>
            </a:endParaRPr>
          </a:p>
        </p:txBody>
      </p:sp>
      <p:sp>
        <p:nvSpPr>
          <p:cNvPr id="3" name="TextBox 2"/>
          <p:cNvSpPr txBox="1"/>
          <p:nvPr/>
        </p:nvSpPr>
        <p:spPr>
          <a:xfrm>
            <a:off x="1043608" y="2564904"/>
            <a:ext cx="7215238" cy="1477328"/>
          </a:xfrm>
          <a:prstGeom prst="rect">
            <a:avLst/>
          </a:prstGeom>
          <a:noFill/>
        </p:spPr>
        <p:txBody>
          <a:bodyPr wrap="square" rtlCol="0">
            <a:spAutoFit/>
          </a:bodyPr>
          <a:lstStyle/>
          <a:p>
            <a:pPr algn="ctr">
              <a:lnSpc>
                <a:spcPct val="150000"/>
              </a:lnSpc>
            </a:pPr>
            <a:r>
              <a:rPr lang="zh-CN" altLang="en-US" sz="6000" dirty="0" smtClean="0">
                <a:solidFill>
                  <a:schemeClr val="tx2">
                    <a:lumMod val="75000"/>
                  </a:schemeClr>
                </a:solidFill>
                <a:latin typeface="黑体" pitchFamily="49" charset="-122"/>
                <a:ea typeface="黑体" pitchFamily="49" charset="-122"/>
              </a:rPr>
              <a:t>谢谢各位老师！</a:t>
            </a:r>
            <a:endParaRPr lang="en-US" altLang="zh-CN" sz="6000" dirty="0" smtClean="0">
              <a:solidFill>
                <a:schemeClr val="tx2">
                  <a:lumMod val="75000"/>
                </a:schemeClr>
              </a:solidFill>
              <a:latin typeface="黑体" pitchFamily="49" charset="-122"/>
              <a:ea typeface="黑体" pitchFamily="49" charset="-122"/>
            </a:endParaRPr>
          </a:p>
        </p:txBody>
      </p:sp>
      <p:sp>
        <p:nvSpPr>
          <p:cNvPr id="5" name="TextBox 4"/>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30/30</a:t>
            </a:r>
            <a:endParaRPr lang="zh-CN" altLang="en-US" sz="1400" dirty="0">
              <a:solidFill>
                <a:srgbClr val="3399FF"/>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研究</a:t>
            </a:r>
            <a:r>
              <a:rPr lang="zh-CN" altLang="en-US" sz="3200" dirty="0" smtClean="0">
                <a:latin typeface="黑体" pitchFamily="49" charset="-122"/>
                <a:ea typeface="黑体" pitchFamily="49" charset="-122"/>
              </a:rPr>
              <a:t>背景与意义 </a:t>
            </a:r>
            <a:r>
              <a:rPr lang="en-US" altLang="zh-CN" sz="2800" dirty="0" smtClean="0">
                <a:latin typeface="黑体" pitchFamily="49" charset="-122"/>
                <a:ea typeface="黑体" pitchFamily="49" charset="-122"/>
              </a:rPr>
              <a:t>– </a:t>
            </a:r>
            <a:r>
              <a:rPr lang="zh-CN" altLang="en-US" sz="2800" dirty="0">
                <a:latin typeface="黑体" pitchFamily="49" charset="-122"/>
                <a:ea typeface="黑体" pitchFamily="49" charset="-122"/>
              </a:rPr>
              <a:t>研究目的</a:t>
            </a:r>
          </a:p>
        </p:txBody>
      </p:sp>
      <p:sp>
        <p:nvSpPr>
          <p:cNvPr id="10" name="TextBox 9"/>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3/30</a:t>
            </a:r>
            <a:endParaRPr lang="zh-CN" altLang="en-US" sz="1400" dirty="0">
              <a:solidFill>
                <a:srgbClr val="3399FF"/>
              </a:solidFill>
              <a:latin typeface="Times New Roman" pitchFamily="18" charset="0"/>
              <a:cs typeface="Times New Roman" pitchFamily="18" charset="0"/>
            </a:endParaRPr>
          </a:p>
        </p:txBody>
      </p:sp>
      <p:graphicFrame>
        <p:nvGraphicFramePr>
          <p:cNvPr id="4" name="图示 3"/>
          <p:cNvGraphicFramePr/>
          <p:nvPr>
            <p:extLst>
              <p:ext uri="{D42A27DB-BD31-4B8C-83A1-F6EECF244321}">
                <p14:modId xmlns:p14="http://schemas.microsoft.com/office/powerpoint/2010/main" val="3331265377"/>
              </p:ext>
            </p:extLst>
          </p:nvPr>
        </p:nvGraphicFramePr>
        <p:xfrm>
          <a:off x="1041077" y="1772816"/>
          <a:ext cx="6840760" cy="3672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云形标注 4"/>
          <p:cNvSpPr/>
          <p:nvPr/>
        </p:nvSpPr>
        <p:spPr>
          <a:xfrm>
            <a:off x="7404950" y="1556792"/>
            <a:ext cx="1415522" cy="792088"/>
          </a:xfrm>
          <a:prstGeom prst="cloudCallout">
            <a:avLst>
              <a:gd name="adj1" fmla="val -56617"/>
              <a:gd name="adj2" fmla="val 103576"/>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itchFamily="49" charset="-122"/>
                <a:ea typeface="黑体" pitchFamily="49" charset="-122"/>
              </a:rPr>
              <a:t>在哪个时刻买卖？</a:t>
            </a:r>
          </a:p>
        </p:txBody>
      </p:sp>
      <p:sp>
        <p:nvSpPr>
          <p:cNvPr id="8" name="云形标注 7"/>
          <p:cNvSpPr/>
          <p:nvPr/>
        </p:nvSpPr>
        <p:spPr>
          <a:xfrm>
            <a:off x="323527" y="1556792"/>
            <a:ext cx="1325453" cy="754638"/>
          </a:xfrm>
          <a:prstGeom prst="cloudCallout">
            <a:avLst>
              <a:gd name="adj1" fmla="val -56617"/>
              <a:gd name="adj2" fmla="val 103576"/>
            </a:avLst>
          </a:prstGeom>
          <a:noFill/>
          <a:ln>
            <a:solidFill>
              <a:schemeClr val="accent1">
                <a:lumMod val="75000"/>
              </a:schemeClr>
            </a:solidFill>
          </a:ln>
          <a:scene3d>
            <a:camera prst="orthographicFront">
              <a:rot lat="0" lon="1079997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solidFill>
                <a:schemeClr val="tx1"/>
              </a:solidFill>
              <a:latin typeface="黑体" pitchFamily="49" charset="-122"/>
              <a:ea typeface="黑体" pitchFamily="49" charset="-122"/>
            </a:endParaRPr>
          </a:p>
        </p:txBody>
      </p:sp>
      <p:sp>
        <p:nvSpPr>
          <p:cNvPr id="3" name="TextBox 2"/>
          <p:cNvSpPr txBox="1"/>
          <p:nvPr/>
        </p:nvSpPr>
        <p:spPr>
          <a:xfrm>
            <a:off x="393308" y="1682224"/>
            <a:ext cx="1082348" cy="738664"/>
          </a:xfrm>
          <a:prstGeom prst="rect">
            <a:avLst/>
          </a:prstGeom>
          <a:noFill/>
        </p:spPr>
        <p:txBody>
          <a:bodyPr wrap="none" rtlCol="0">
            <a:spAutoFit/>
          </a:bodyPr>
          <a:lstStyle/>
          <a:p>
            <a:r>
              <a:rPr lang="zh-CN" altLang="en-US" sz="1400" dirty="0">
                <a:latin typeface="黑体" pitchFamily="49" charset="-122"/>
                <a:ea typeface="黑体" pitchFamily="49" charset="-122"/>
              </a:rPr>
              <a:t>买哪只</a:t>
            </a:r>
            <a:r>
              <a:rPr lang="zh-CN" altLang="en-US" sz="1400" dirty="0" smtClean="0">
                <a:latin typeface="黑体" pitchFamily="49" charset="-122"/>
                <a:ea typeface="黑体" pitchFamily="49" charset="-122"/>
              </a:rPr>
              <a:t>股票</a:t>
            </a:r>
            <a:endParaRPr lang="en-US" altLang="zh-CN" sz="1400" dirty="0" smtClean="0">
              <a:latin typeface="黑体" pitchFamily="49" charset="-122"/>
              <a:ea typeface="黑体" pitchFamily="49" charset="-122"/>
            </a:endParaRPr>
          </a:p>
          <a:p>
            <a:pPr algn="ctr"/>
            <a:r>
              <a:rPr lang="zh-CN" altLang="en-US" sz="1400" dirty="0" smtClean="0">
                <a:latin typeface="黑体" pitchFamily="49" charset="-122"/>
                <a:ea typeface="黑体" pitchFamily="49" charset="-122"/>
              </a:rPr>
              <a:t>好</a:t>
            </a:r>
            <a:r>
              <a:rPr lang="zh-CN" altLang="en-US" sz="1400" dirty="0">
                <a:latin typeface="黑体" pitchFamily="49" charset="-122"/>
                <a:ea typeface="黑体" pitchFamily="49" charset="-122"/>
              </a:rPr>
              <a:t>呢？</a:t>
            </a:r>
          </a:p>
          <a:p>
            <a:endParaRPr lang="zh-CN" altLang="en-US" sz="1400" dirty="0"/>
          </a:p>
        </p:txBody>
      </p:sp>
    </p:spTree>
    <p:extLst>
      <p:ext uri="{BB962C8B-B14F-4D97-AF65-F5344CB8AC3E}">
        <p14:creationId xmlns:p14="http://schemas.microsoft.com/office/powerpoint/2010/main" val="2437343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研究背景与意义 </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研究</a:t>
            </a:r>
            <a:r>
              <a:rPr lang="zh-CN" altLang="en-US" sz="2800" dirty="0">
                <a:latin typeface="黑体" pitchFamily="49" charset="-122"/>
                <a:ea typeface="黑体" pitchFamily="49" charset="-122"/>
              </a:rPr>
              <a:t>现状</a:t>
            </a:r>
            <a:r>
              <a:rPr lang="en-US" altLang="zh-CN" sz="2800" dirty="0" smtClean="0">
                <a:latin typeface="黑体" pitchFamily="49" charset="-122"/>
                <a:ea typeface="黑体" pitchFamily="49" charset="-122"/>
              </a:rPr>
              <a:t> </a:t>
            </a:r>
            <a:endParaRPr lang="zh-CN" altLang="en-US" sz="2800" dirty="0">
              <a:latin typeface="黑体" pitchFamily="49" charset="-122"/>
              <a:ea typeface="黑体" pitchFamily="49" charset="-122"/>
            </a:endParaRPr>
          </a:p>
        </p:txBody>
      </p:sp>
      <p:sp>
        <p:nvSpPr>
          <p:cNvPr id="25" name="TextBox 24"/>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4/30</a:t>
            </a:r>
            <a:endParaRPr lang="zh-CN" altLang="en-US" sz="1400" dirty="0">
              <a:solidFill>
                <a:srgbClr val="3399FF"/>
              </a:solidFill>
              <a:latin typeface="Times New Roman" pitchFamily="18" charset="0"/>
              <a:cs typeface="Times New Roman" pitchFamily="18" charset="0"/>
            </a:endParaRPr>
          </a:p>
        </p:txBody>
      </p:sp>
      <p:pic>
        <p:nvPicPr>
          <p:cNvPr id="20" name="Picture 14" descr="https://timgsa.baidu.com/timg?image&amp;quality=80&amp;size=b10000_10000&amp;sec=1468372675&amp;di=614e726bab617662494e8f73fd4eb050&amp;src=http://www.afinance.cn/new/UploadFiles_2266/201108/20110805134918588.jpg"/>
          <p:cNvPicPr>
            <a:picLocks noChangeAspect="1" noChangeArrowheads="1"/>
          </p:cNvPicPr>
          <p:nvPr/>
        </p:nvPicPr>
        <p:blipFill>
          <a:blip r:embed="rId3"/>
          <a:srcRect/>
          <a:stretch>
            <a:fillRect/>
          </a:stretch>
        </p:blipFill>
        <p:spPr bwMode="auto">
          <a:xfrm>
            <a:off x="467544" y="1412776"/>
            <a:ext cx="4032447" cy="1440160"/>
          </a:xfrm>
          <a:prstGeom prst="rect">
            <a:avLst/>
          </a:prstGeom>
          <a:noFill/>
        </p:spPr>
      </p:pic>
      <p:sp>
        <p:nvSpPr>
          <p:cNvPr id="26" name="TextBox 25"/>
          <p:cNvSpPr txBox="1"/>
          <p:nvPr/>
        </p:nvSpPr>
        <p:spPr>
          <a:xfrm>
            <a:off x="5292080" y="1661899"/>
            <a:ext cx="3096344" cy="830997"/>
          </a:xfrm>
          <a:prstGeom prst="rect">
            <a:avLst/>
          </a:prstGeom>
          <a:solidFill>
            <a:srgbClr val="E0CEDE"/>
          </a:solidFill>
          <a:ln w="19050">
            <a:solidFill>
              <a:srgbClr val="7030A0"/>
            </a:solidFill>
          </a:ln>
        </p:spPr>
        <p:txBody>
          <a:bodyPr wrap="square" rtlCol="0">
            <a:spAutoFit/>
          </a:bodyPr>
          <a:lstStyle/>
          <a:p>
            <a:pPr>
              <a:lnSpc>
                <a:spcPct val="120000"/>
              </a:lnSpc>
            </a:pPr>
            <a:r>
              <a:rPr lang="zh-CN" altLang="en-US" sz="2000" dirty="0"/>
              <a:t>当前的股票推荐主要是通过股评的方式来实现</a:t>
            </a:r>
            <a:r>
              <a:rPr lang="zh-CN" altLang="en-US" sz="2000" dirty="0" smtClean="0"/>
              <a:t>的</a:t>
            </a:r>
            <a:endParaRPr lang="zh-CN" altLang="en-US" sz="2000" dirty="0">
              <a:latin typeface="+mn-ea"/>
            </a:endParaRPr>
          </a:p>
        </p:txBody>
      </p:sp>
      <p:sp>
        <p:nvSpPr>
          <p:cNvPr id="28" name="线形标注 2(带强调线) 27"/>
          <p:cNvSpPr/>
          <p:nvPr/>
        </p:nvSpPr>
        <p:spPr>
          <a:xfrm>
            <a:off x="5436096" y="1661899"/>
            <a:ext cx="2160240" cy="830997"/>
          </a:xfrm>
          <a:prstGeom prst="accentCallout2">
            <a:avLst>
              <a:gd name="adj1" fmla="val 52816"/>
              <a:gd name="adj2" fmla="val -9031"/>
              <a:gd name="adj3" fmla="val 52353"/>
              <a:gd name="adj4" fmla="val -22245"/>
              <a:gd name="adj5" fmla="val 52476"/>
              <a:gd name="adj6" fmla="val -43754"/>
            </a:avLst>
          </a:prstGeom>
          <a:noFill/>
          <a:ln w="19050">
            <a:solidFill>
              <a:srgbClr val="7030A0"/>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chemeClr val="tx1"/>
              </a:solidFill>
              <a:latin typeface="+mn-ea"/>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3068960"/>
            <a:ext cx="4032447" cy="1440160"/>
          </a:xfrm>
          <a:prstGeom prst="rect">
            <a:avLst/>
          </a:prstGeom>
        </p:spPr>
      </p:pic>
      <p:sp>
        <p:nvSpPr>
          <p:cNvPr id="29" name="TextBox 28"/>
          <p:cNvSpPr txBox="1"/>
          <p:nvPr/>
        </p:nvSpPr>
        <p:spPr>
          <a:xfrm>
            <a:off x="5292080" y="3356992"/>
            <a:ext cx="3096344" cy="830997"/>
          </a:xfrm>
          <a:prstGeom prst="rect">
            <a:avLst/>
          </a:prstGeom>
          <a:solidFill>
            <a:schemeClr val="accent5">
              <a:lumMod val="60000"/>
              <a:lumOff val="40000"/>
            </a:schemeClr>
          </a:solidFill>
          <a:ln w="19050">
            <a:solidFill>
              <a:schemeClr val="accent5">
                <a:lumMod val="75000"/>
              </a:schemeClr>
            </a:solidFill>
          </a:ln>
        </p:spPr>
        <p:txBody>
          <a:bodyPr wrap="square" rtlCol="0">
            <a:spAutoFit/>
          </a:bodyPr>
          <a:lstStyle/>
          <a:p>
            <a:pPr>
              <a:lnSpc>
                <a:spcPct val="120000"/>
              </a:lnSpc>
            </a:pPr>
            <a:r>
              <a:rPr lang="zh-CN" altLang="en-US" sz="2000" dirty="0" smtClean="0"/>
              <a:t>股票预测</a:t>
            </a:r>
            <a:r>
              <a:rPr lang="zh-CN" altLang="zh-CN" sz="2000" dirty="0" smtClean="0"/>
              <a:t>基于</a:t>
            </a:r>
            <a:r>
              <a:rPr lang="zh-CN" altLang="en-US" sz="2000" dirty="0" smtClean="0"/>
              <a:t>统计学和计量经济学理论</a:t>
            </a:r>
            <a:endParaRPr lang="zh-CN" altLang="en-US" sz="2000" dirty="0"/>
          </a:p>
        </p:txBody>
      </p:sp>
      <p:sp>
        <p:nvSpPr>
          <p:cNvPr id="31" name="线形标注 2(带强调线) 30"/>
          <p:cNvSpPr/>
          <p:nvPr/>
        </p:nvSpPr>
        <p:spPr>
          <a:xfrm>
            <a:off x="5436096" y="3356992"/>
            <a:ext cx="2160240" cy="830997"/>
          </a:xfrm>
          <a:prstGeom prst="accentCallout2">
            <a:avLst>
              <a:gd name="adj1" fmla="val 52816"/>
              <a:gd name="adj2" fmla="val -9031"/>
              <a:gd name="adj3" fmla="val 52353"/>
              <a:gd name="adj4" fmla="val -22245"/>
              <a:gd name="adj5" fmla="val 52476"/>
              <a:gd name="adj6" fmla="val -43754"/>
            </a:avLst>
          </a:prstGeom>
          <a:noFill/>
          <a:ln w="19050">
            <a:solidFill>
              <a:srgbClr val="F3B929"/>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rgbClr val="F3B929"/>
              </a:solidFill>
              <a:latin typeface="+mn-ea"/>
            </a:endParaRPr>
          </a:p>
        </p:txBody>
      </p:sp>
      <p:pic>
        <p:nvPicPr>
          <p:cNvPr id="32" name="Picture 12" descr="https://timgsa.baidu.com/timg?image&amp;quality=80&amp;size=b10000_10000&amp;sec=1468382671477&amp;di=5be53e10fb8f41c7b2de7abff5adc48f&amp;imgtype=jpg&amp;src=http%3A%2F%2Fdown.tutu001.com%2Fd%2Ffile%2F20091207%2Ff9514aa982dbf383213e37723e5bee87.jpg"/>
          <p:cNvPicPr>
            <a:picLocks noChangeAspect="1" noChangeArrowheads="1"/>
          </p:cNvPicPr>
          <p:nvPr/>
        </p:nvPicPr>
        <p:blipFill>
          <a:blip r:embed="rId5"/>
          <a:srcRect/>
          <a:stretch>
            <a:fillRect/>
          </a:stretch>
        </p:blipFill>
        <p:spPr bwMode="auto">
          <a:xfrm>
            <a:off x="467544" y="4725144"/>
            <a:ext cx="4032447" cy="1440160"/>
          </a:xfrm>
          <a:prstGeom prst="rect">
            <a:avLst/>
          </a:prstGeom>
          <a:noFill/>
        </p:spPr>
      </p:pic>
      <p:sp>
        <p:nvSpPr>
          <p:cNvPr id="35" name="TextBox 34"/>
          <p:cNvSpPr txBox="1"/>
          <p:nvPr/>
        </p:nvSpPr>
        <p:spPr>
          <a:xfrm>
            <a:off x="5292080" y="5029725"/>
            <a:ext cx="3096344" cy="830997"/>
          </a:xfrm>
          <a:prstGeom prst="rect">
            <a:avLst/>
          </a:prstGeom>
          <a:solidFill>
            <a:schemeClr val="accent3">
              <a:lumMod val="40000"/>
              <a:lumOff val="60000"/>
            </a:schemeClr>
          </a:solidFill>
          <a:ln w="19050">
            <a:solidFill>
              <a:schemeClr val="accent3">
                <a:lumMod val="75000"/>
              </a:schemeClr>
            </a:solidFill>
          </a:ln>
        </p:spPr>
        <p:txBody>
          <a:bodyPr wrap="square" rtlCol="0">
            <a:spAutoFit/>
          </a:bodyPr>
          <a:lstStyle/>
          <a:p>
            <a:pPr>
              <a:lnSpc>
                <a:spcPct val="120000"/>
              </a:lnSpc>
            </a:pPr>
            <a:r>
              <a:rPr lang="zh-CN" altLang="en-US" sz="2000" dirty="0"/>
              <a:t>每天</a:t>
            </a:r>
            <a:r>
              <a:rPr lang="zh-CN" altLang="en-US" sz="2000" dirty="0" smtClean="0"/>
              <a:t>产生大量的股票高频</a:t>
            </a:r>
            <a:endParaRPr lang="en-US" altLang="zh-CN" sz="2000" dirty="0" smtClean="0"/>
          </a:p>
          <a:p>
            <a:pPr>
              <a:lnSpc>
                <a:spcPct val="120000"/>
              </a:lnSpc>
            </a:pPr>
            <a:r>
              <a:rPr lang="zh-CN" altLang="en-US" sz="2000" dirty="0" smtClean="0"/>
              <a:t>交易数据</a:t>
            </a:r>
            <a:endParaRPr lang="zh-CN" altLang="en-US" sz="2000" dirty="0"/>
          </a:p>
        </p:txBody>
      </p:sp>
      <p:sp>
        <p:nvSpPr>
          <p:cNvPr id="36" name="线形标注 2(带强调线) 35"/>
          <p:cNvSpPr/>
          <p:nvPr/>
        </p:nvSpPr>
        <p:spPr>
          <a:xfrm>
            <a:off x="5436096" y="5027815"/>
            <a:ext cx="2160240" cy="830997"/>
          </a:xfrm>
          <a:prstGeom prst="accentCallout2">
            <a:avLst>
              <a:gd name="adj1" fmla="val 52816"/>
              <a:gd name="adj2" fmla="val -9031"/>
              <a:gd name="adj3" fmla="val 52353"/>
              <a:gd name="adj4" fmla="val -22245"/>
              <a:gd name="adj5" fmla="val 52476"/>
              <a:gd name="adj6" fmla="val -43754"/>
            </a:avLst>
          </a:prstGeom>
          <a:noFill/>
          <a:ln w="19050">
            <a:solidFill>
              <a:srgbClr val="00B050"/>
            </a:solidFill>
            <a:prstDash val="sysDash"/>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endParaRPr lang="zh-CN" altLang="en-US" dirty="0">
              <a:solidFill>
                <a:srgbClr val="F3B929"/>
              </a:solidFill>
              <a:latin typeface="+mn-ea"/>
            </a:endParaRPr>
          </a:p>
        </p:txBody>
      </p:sp>
    </p:spTree>
    <p:extLst>
      <p:ext uri="{BB962C8B-B14F-4D97-AF65-F5344CB8AC3E}">
        <p14:creationId xmlns:p14="http://schemas.microsoft.com/office/powerpoint/2010/main" val="3234739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研究背景与意义 </a:t>
            </a:r>
            <a:r>
              <a:rPr lang="en-US" altLang="zh-CN" sz="2800" dirty="0" smtClean="0">
                <a:latin typeface="黑体" pitchFamily="49" charset="-122"/>
                <a:ea typeface="黑体" pitchFamily="49" charset="-122"/>
              </a:rPr>
              <a:t>– </a:t>
            </a:r>
            <a:r>
              <a:rPr lang="zh-CN" altLang="en-US" sz="2800" dirty="0" smtClean="0">
                <a:latin typeface="黑体" pitchFamily="49" charset="-122"/>
                <a:ea typeface="黑体" pitchFamily="49" charset="-122"/>
              </a:rPr>
              <a:t>研究意义</a:t>
            </a:r>
            <a:endParaRPr lang="zh-CN" altLang="en-US" sz="2800" dirty="0">
              <a:latin typeface="Times New Roman" pitchFamily="18" charset="0"/>
              <a:ea typeface="黑体" pitchFamily="49" charset="-122"/>
              <a:cs typeface="Times New Roman" pitchFamily="18" charset="0"/>
            </a:endParaRPr>
          </a:p>
        </p:txBody>
      </p:sp>
      <p:grpSp>
        <p:nvGrpSpPr>
          <p:cNvPr id="86" name="Group 40"/>
          <p:cNvGrpSpPr>
            <a:grpSpLocks/>
          </p:cNvGrpSpPr>
          <p:nvPr/>
        </p:nvGrpSpPr>
        <p:grpSpPr bwMode="auto">
          <a:xfrm>
            <a:off x="182752" y="1879086"/>
            <a:ext cx="1713553" cy="1404861"/>
            <a:chOff x="884" y="2523"/>
            <a:chExt cx="862" cy="862"/>
          </a:xfrm>
        </p:grpSpPr>
        <p:sp>
          <p:nvSpPr>
            <p:cNvPr id="87" name="Oval 41"/>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eaLnBrk="1" hangingPunct="1"/>
              <a:endParaRPr lang="zh-CN" altLang="en-US">
                <a:solidFill>
                  <a:srgbClr val="000000"/>
                </a:solidFill>
              </a:endParaRPr>
            </a:p>
          </p:txBody>
        </p:sp>
        <p:sp>
          <p:nvSpPr>
            <p:cNvPr id="88" name="Oval 42"/>
            <p:cNvSpPr>
              <a:spLocks noChangeArrowheads="1"/>
            </p:cNvSpPr>
            <p:nvPr/>
          </p:nvSpPr>
          <p:spPr bwMode="gray">
            <a:xfrm>
              <a:off x="884" y="2523"/>
              <a:ext cx="862" cy="862"/>
            </a:xfrm>
            <a:prstGeom prst="ellipse">
              <a:avLst/>
            </a:prstGeom>
            <a:gradFill rotWithShape="1">
              <a:gsLst>
                <a:gs pos="0">
                  <a:srgbClr val="00CC66">
                    <a:alpha val="32001"/>
                  </a:srgbClr>
                </a:gs>
                <a:gs pos="100000">
                  <a:srgbClr val="000000">
                    <a:alpha val="89998"/>
                  </a:srgbClr>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89" name="Oval 43"/>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90" name="Oval 44"/>
            <p:cNvSpPr>
              <a:spLocks noChangeArrowheads="1"/>
            </p:cNvSpPr>
            <p:nvPr/>
          </p:nvSpPr>
          <p:spPr bwMode="gray">
            <a:xfrm>
              <a:off x="941" y="2579"/>
              <a:ext cx="749" cy="750"/>
            </a:xfrm>
            <a:prstGeom prst="ellipse">
              <a:avLst/>
            </a:prstGeom>
            <a:solidFill>
              <a:schemeClr val="accent3">
                <a:lumMod val="75000"/>
              </a:schemeClr>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91" name="Oval 45"/>
            <p:cNvSpPr>
              <a:spLocks noChangeArrowheads="1"/>
            </p:cNvSpPr>
            <p:nvPr/>
          </p:nvSpPr>
          <p:spPr bwMode="gray">
            <a:xfrm>
              <a:off x="981" y="2617"/>
              <a:ext cx="674" cy="67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92" name="Oval 46"/>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93" name="Oval 47"/>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94" name="Oval 48"/>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95" name="Oval 49"/>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dirty="0">
                <a:solidFill>
                  <a:srgbClr val="000000"/>
                </a:solidFill>
              </a:endParaRPr>
            </a:p>
          </p:txBody>
        </p:sp>
      </p:grpSp>
      <p:sp>
        <p:nvSpPr>
          <p:cNvPr id="10" name="TextBox 9"/>
          <p:cNvSpPr txBox="1"/>
          <p:nvPr/>
        </p:nvSpPr>
        <p:spPr>
          <a:xfrm>
            <a:off x="467544" y="2354588"/>
            <a:ext cx="1212082" cy="400110"/>
          </a:xfrm>
          <a:prstGeom prst="rect">
            <a:avLst/>
          </a:prstGeom>
          <a:noFill/>
        </p:spPr>
        <p:txBody>
          <a:bodyPr wrap="square" rtlCol="0">
            <a:spAutoFit/>
          </a:bodyPr>
          <a:lstStyle/>
          <a:p>
            <a:r>
              <a:rPr lang="zh-CN" altLang="en-US" sz="2000" dirty="0" smtClean="0">
                <a:latin typeface="黑体" pitchFamily="49" charset="-122"/>
                <a:ea typeface="黑体" pitchFamily="49" charset="-122"/>
              </a:rPr>
              <a:t>股票推荐</a:t>
            </a:r>
            <a:endParaRPr lang="en-US" altLang="zh-CN" sz="2000" dirty="0" smtClean="0">
              <a:latin typeface="黑体" pitchFamily="49" charset="-122"/>
              <a:ea typeface="黑体" pitchFamily="49" charset="-122"/>
            </a:endParaRPr>
          </a:p>
        </p:txBody>
      </p:sp>
      <p:grpSp>
        <p:nvGrpSpPr>
          <p:cNvPr id="96" name="Group 40"/>
          <p:cNvGrpSpPr>
            <a:grpSpLocks/>
          </p:cNvGrpSpPr>
          <p:nvPr/>
        </p:nvGrpSpPr>
        <p:grpSpPr bwMode="auto">
          <a:xfrm>
            <a:off x="7243516" y="1879086"/>
            <a:ext cx="1713600" cy="1404000"/>
            <a:chOff x="884" y="2523"/>
            <a:chExt cx="862" cy="862"/>
          </a:xfrm>
        </p:grpSpPr>
        <p:sp>
          <p:nvSpPr>
            <p:cNvPr id="99" name="Oval 41"/>
            <p:cNvSpPr>
              <a:spLocks noChangeArrowheads="1"/>
            </p:cNvSpPr>
            <p:nvPr/>
          </p:nvSpPr>
          <p:spPr bwMode="gray">
            <a:xfrm>
              <a:off x="884" y="2523"/>
              <a:ext cx="862" cy="862"/>
            </a:xfrm>
            <a:prstGeom prst="ellipse">
              <a:avLst/>
            </a:prstGeom>
            <a:gradFill rotWithShape="1">
              <a:gsLst>
                <a:gs pos="0">
                  <a:srgbClr val="FFFFFF"/>
                </a:gs>
                <a:gs pos="50000">
                  <a:srgbClr val="00CC66"/>
                </a:gs>
                <a:gs pos="100000">
                  <a:srgbClr val="FFFFFF"/>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p>
              <a:pPr eaLnBrk="1" hangingPunct="1"/>
              <a:endParaRPr lang="zh-CN" altLang="en-US">
                <a:solidFill>
                  <a:srgbClr val="000000"/>
                </a:solidFill>
              </a:endParaRPr>
            </a:p>
          </p:txBody>
        </p:sp>
        <p:sp>
          <p:nvSpPr>
            <p:cNvPr id="100" name="Oval 42"/>
            <p:cNvSpPr>
              <a:spLocks noChangeArrowheads="1"/>
            </p:cNvSpPr>
            <p:nvPr/>
          </p:nvSpPr>
          <p:spPr bwMode="gray">
            <a:xfrm>
              <a:off x="884" y="2523"/>
              <a:ext cx="862" cy="862"/>
            </a:xfrm>
            <a:prstGeom prst="ellipse">
              <a:avLst/>
            </a:prstGeom>
            <a:gradFill rotWithShape="1">
              <a:gsLst>
                <a:gs pos="0">
                  <a:srgbClr val="3399FF"/>
                </a:gs>
                <a:gs pos="100000">
                  <a:srgbClr val="2814B8"/>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102" name="Oval 43"/>
            <p:cNvSpPr>
              <a:spLocks noChangeArrowheads="1"/>
            </p:cNvSpPr>
            <p:nvPr/>
          </p:nvSpPr>
          <p:spPr bwMode="gray">
            <a:xfrm>
              <a:off x="940" y="2579"/>
              <a:ext cx="750" cy="750"/>
            </a:xfrm>
            <a:prstGeom prst="ellipse">
              <a:avLst/>
            </a:prstGeom>
            <a:gradFill rotWithShape="1">
              <a:gsLst>
                <a:gs pos="0">
                  <a:srgbClr val="006E37"/>
                </a:gs>
                <a:gs pos="50000">
                  <a:srgbClr val="00CC66"/>
                </a:gs>
                <a:gs pos="100000">
                  <a:srgbClr val="006E37"/>
                </a:gs>
              </a:gsLst>
              <a:lin ang="189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103" name="Oval 44"/>
            <p:cNvSpPr>
              <a:spLocks noChangeArrowheads="1"/>
            </p:cNvSpPr>
            <p:nvPr/>
          </p:nvSpPr>
          <p:spPr bwMode="gray">
            <a:xfrm>
              <a:off x="941" y="2579"/>
              <a:ext cx="749" cy="750"/>
            </a:xfrm>
            <a:prstGeom prst="ellipse">
              <a:avLst/>
            </a:prstGeom>
            <a:solidFill>
              <a:srgbClr val="0066FF"/>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104" name="Oval 45"/>
            <p:cNvSpPr>
              <a:spLocks noChangeArrowheads="1"/>
            </p:cNvSpPr>
            <p:nvPr/>
          </p:nvSpPr>
          <p:spPr bwMode="gray">
            <a:xfrm>
              <a:off x="981" y="2617"/>
              <a:ext cx="674" cy="674"/>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pPr eaLnBrk="1" hangingPunct="1"/>
              <a:endParaRPr lang="zh-CN" altLang="en-US">
                <a:solidFill>
                  <a:srgbClr val="000000"/>
                </a:solidFill>
              </a:endParaRPr>
            </a:p>
          </p:txBody>
        </p:sp>
        <p:sp>
          <p:nvSpPr>
            <p:cNvPr id="105" name="Oval 46"/>
            <p:cNvSpPr>
              <a:spLocks noChangeArrowheads="1"/>
            </p:cNvSpPr>
            <p:nvPr/>
          </p:nvSpPr>
          <p:spPr bwMode="gray">
            <a:xfrm>
              <a:off x="992" y="2628"/>
              <a:ext cx="653" cy="653"/>
            </a:xfrm>
            <a:prstGeom prst="ellipse">
              <a:avLst/>
            </a:prstGeom>
            <a:gradFill rotWithShape="1">
              <a:gsLst>
                <a:gs pos="0">
                  <a:srgbClr val="595959"/>
                </a:gs>
                <a:gs pos="100000">
                  <a:srgbClr val="C0C0C0"/>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106" name="Oval 47"/>
            <p:cNvSpPr>
              <a:spLocks noChangeArrowheads="1"/>
            </p:cNvSpPr>
            <p:nvPr/>
          </p:nvSpPr>
          <p:spPr bwMode="gray">
            <a:xfrm>
              <a:off x="1000" y="2632"/>
              <a:ext cx="637" cy="636"/>
            </a:xfrm>
            <a:prstGeom prst="ellipse">
              <a:avLst/>
            </a:prstGeom>
            <a:gradFill rotWithShape="1">
              <a:gsLst>
                <a:gs pos="0">
                  <a:srgbClr val="C0C0C0">
                    <a:alpha val="0"/>
                  </a:srgbClr>
                </a:gs>
                <a:gs pos="100000">
                  <a:srgbClr val="E9E9E9"/>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107" name="Oval 48"/>
            <p:cNvSpPr>
              <a:spLocks noChangeArrowheads="1"/>
            </p:cNvSpPr>
            <p:nvPr/>
          </p:nvSpPr>
          <p:spPr bwMode="gray">
            <a:xfrm>
              <a:off x="1007" y="2638"/>
              <a:ext cx="606" cy="595"/>
            </a:xfrm>
            <a:prstGeom prst="ellipse">
              <a:avLst/>
            </a:prstGeom>
            <a:gradFill rotWithShape="1">
              <a:gsLst>
                <a:gs pos="0">
                  <a:srgbClr val="989898"/>
                </a:gs>
                <a:gs pos="100000">
                  <a:srgbClr val="C0C0C0">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sp>
          <p:nvSpPr>
            <p:cNvPr id="108" name="Oval 49"/>
            <p:cNvSpPr>
              <a:spLocks noChangeArrowheads="1"/>
            </p:cNvSpPr>
            <p:nvPr/>
          </p:nvSpPr>
          <p:spPr bwMode="gray">
            <a:xfrm>
              <a:off x="1042" y="2655"/>
              <a:ext cx="539" cy="483"/>
            </a:xfrm>
            <a:prstGeom prst="ellipse">
              <a:avLst/>
            </a:prstGeom>
            <a:gradFill rotWithShape="1">
              <a:gsLst>
                <a:gs pos="0">
                  <a:srgbClr val="FFFFFF"/>
                </a:gs>
                <a:gs pos="100000">
                  <a:srgbClr val="C0C0C0">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pPr eaLnBrk="1" hangingPunct="1"/>
              <a:endParaRPr lang="zh-CN" altLang="en-US">
                <a:solidFill>
                  <a:srgbClr val="000000"/>
                </a:solidFill>
              </a:endParaRPr>
            </a:p>
          </p:txBody>
        </p:sp>
      </p:grpSp>
      <p:sp>
        <p:nvSpPr>
          <p:cNvPr id="109" name="TextBox 108"/>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5/30</a:t>
            </a:r>
            <a:endParaRPr lang="zh-CN" altLang="en-US" sz="1400" dirty="0">
              <a:solidFill>
                <a:srgbClr val="3399FF"/>
              </a:solidFill>
              <a:latin typeface="Times New Roman" pitchFamily="18" charset="0"/>
              <a:cs typeface="Times New Roman" pitchFamily="18" charset="0"/>
            </a:endParaRPr>
          </a:p>
        </p:txBody>
      </p:sp>
      <p:sp>
        <p:nvSpPr>
          <p:cNvPr id="65" name="TextBox 64"/>
          <p:cNvSpPr txBox="1"/>
          <p:nvPr/>
        </p:nvSpPr>
        <p:spPr>
          <a:xfrm>
            <a:off x="7546781" y="2354588"/>
            <a:ext cx="1299010" cy="400110"/>
          </a:xfrm>
          <a:prstGeom prst="rect">
            <a:avLst/>
          </a:prstGeom>
          <a:noFill/>
        </p:spPr>
        <p:txBody>
          <a:bodyPr wrap="square" rtlCol="0">
            <a:spAutoFit/>
          </a:bodyPr>
          <a:lstStyle/>
          <a:p>
            <a:r>
              <a:rPr lang="zh-CN" altLang="en-US" sz="2000" dirty="0" smtClean="0">
                <a:latin typeface="黑体" pitchFamily="49" charset="-122"/>
                <a:ea typeface="黑体" pitchFamily="49" charset="-122"/>
              </a:rPr>
              <a:t>股票预测</a:t>
            </a:r>
            <a:endParaRPr lang="zh-CN" altLang="en-US" sz="2000" dirty="0">
              <a:latin typeface="黑体" pitchFamily="49" charset="-122"/>
              <a:ea typeface="黑体" pitchFamily="49" charset="-122"/>
            </a:endParaRPr>
          </a:p>
        </p:txBody>
      </p:sp>
      <p:sp>
        <p:nvSpPr>
          <p:cNvPr id="67" name="左箭头 66"/>
          <p:cNvSpPr/>
          <p:nvPr/>
        </p:nvSpPr>
        <p:spPr>
          <a:xfrm>
            <a:off x="1979712" y="2322650"/>
            <a:ext cx="792088" cy="563945"/>
          </a:xfrm>
          <a:prstGeom prst="leftArrow">
            <a:avLst/>
          </a:prstGeom>
          <a:solidFill>
            <a:srgbClr val="00B050"/>
          </a:solidFill>
          <a:ln>
            <a:solidFill>
              <a:schemeClr val="bg1"/>
            </a:solid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69" name="左箭头 68"/>
          <p:cNvSpPr/>
          <p:nvPr/>
        </p:nvSpPr>
        <p:spPr>
          <a:xfrm>
            <a:off x="6300192" y="2354588"/>
            <a:ext cx="792000" cy="565200"/>
          </a:xfrm>
          <a:prstGeom prst="leftArrow">
            <a:avLst/>
          </a:prstGeom>
          <a:solidFill>
            <a:srgbClr val="0070C0"/>
          </a:solidFill>
          <a:ln>
            <a:solidFill>
              <a:schemeClr val="bg1"/>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70" name="Oval 12"/>
          <p:cNvSpPr>
            <a:spLocks noChangeArrowheads="1"/>
          </p:cNvSpPr>
          <p:nvPr/>
        </p:nvSpPr>
        <p:spPr bwMode="gray">
          <a:xfrm>
            <a:off x="2915816" y="1674578"/>
            <a:ext cx="3254072" cy="1826430"/>
          </a:xfrm>
          <a:prstGeom prst="ellipse">
            <a:avLst/>
          </a:prstGeom>
          <a:solidFill>
            <a:srgbClr val="DBC7D9"/>
          </a:solidFill>
          <a:ln w="25400">
            <a:solidFill>
              <a:srgbClr val="7030A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zh-CN" altLang="en-US" sz="2000" dirty="0">
                <a:solidFill>
                  <a:prstClr val="black"/>
                </a:solidFill>
                <a:latin typeface="Times New Roman" pitchFamily="18" charset="0"/>
                <a:ea typeface="黑体" pitchFamily="49" charset="-122"/>
                <a:cs typeface="Times New Roman" pitchFamily="18" charset="0"/>
              </a:rPr>
              <a:t>实现一</a:t>
            </a:r>
            <a:r>
              <a:rPr lang="zh-CN" altLang="en-US" sz="2000" dirty="0" smtClean="0">
                <a:solidFill>
                  <a:prstClr val="black"/>
                </a:solidFill>
                <a:latin typeface="Times New Roman" pitchFamily="18" charset="0"/>
                <a:ea typeface="黑体" pitchFamily="49" charset="-122"/>
                <a:cs typeface="Times New Roman" pitchFamily="18" charset="0"/>
              </a:rPr>
              <a:t>个基于</a:t>
            </a:r>
            <a:r>
              <a:rPr lang="en-US" altLang="zh-CN" sz="2000" dirty="0" err="1" smtClean="0">
                <a:solidFill>
                  <a:prstClr val="black"/>
                </a:solidFill>
                <a:latin typeface="Times New Roman" pitchFamily="18" charset="0"/>
                <a:ea typeface="黑体" pitchFamily="49" charset="-122"/>
                <a:cs typeface="Times New Roman" pitchFamily="18" charset="0"/>
              </a:rPr>
              <a:t>Hadoop</a:t>
            </a:r>
            <a:r>
              <a:rPr lang="zh-CN" altLang="en-US" sz="2000" dirty="0" smtClean="0">
                <a:solidFill>
                  <a:prstClr val="black"/>
                </a:solidFill>
                <a:latin typeface="Times New Roman" pitchFamily="18" charset="0"/>
                <a:ea typeface="黑体" pitchFamily="49" charset="-122"/>
                <a:cs typeface="Times New Roman" pitchFamily="18" charset="0"/>
              </a:rPr>
              <a:t>的</a:t>
            </a:r>
            <a:endParaRPr lang="en-US" altLang="zh-CN" sz="2000" dirty="0" smtClean="0">
              <a:solidFill>
                <a:prstClr val="black"/>
              </a:solidFill>
              <a:latin typeface="Times New Roman" pitchFamily="18" charset="0"/>
              <a:ea typeface="黑体" pitchFamily="49" charset="-122"/>
              <a:cs typeface="Times New Roman" pitchFamily="18" charset="0"/>
            </a:endParaRPr>
          </a:p>
          <a:p>
            <a:pPr algn="ctr" eaLnBrk="1" hangingPunct="1">
              <a:defRPr/>
            </a:pPr>
            <a:r>
              <a:rPr lang="zh-CN" altLang="en-US" sz="2000" dirty="0">
                <a:solidFill>
                  <a:prstClr val="black"/>
                </a:solidFill>
                <a:latin typeface="Times New Roman" pitchFamily="18" charset="0"/>
                <a:ea typeface="黑体" pitchFamily="49" charset="-122"/>
                <a:cs typeface="Times New Roman" pitchFamily="18" charset="0"/>
              </a:rPr>
              <a:t>股票大</a:t>
            </a:r>
            <a:r>
              <a:rPr lang="zh-CN" altLang="en-US" sz="2000" dirty="0" smtClean="0">
                <a:solidFill>
                  <a:prstClr val="black"/>
                </a:solidFill>
                <a:latin typeface="Times New Roman" pitchFamily="18" charset="0"/>
                <a:ea typeface="黑体" pitchFamily="49" charset="-122"/>
                <a:cs typeface="Times New Roman" pitchFamily="18" charset="0"/>
              </a:rPr>
              <a:t>数据分析系统</a:t>
            </a:r>
            <a:endParaRPr lang="zh-CN" altLang="en-US" sz="2000" dirty="0">
              <a:solidFill>
                <a:prstClr val="black"/>
              </a:solidFill>
              <a:latin typeface="Times New Roman" pitchFamily="18" charset="0"/>
              <a:ea typeface="黑体" pitchFamily="49" charset="-122"/>
              <a:cs typeface="Times New Roman" pitchFamily="18" charset="0"/>
            </a:endParaRPr>
          </a:p>
        </p:txBody>
      </p:sp>
      <p:sp>
        <p:nvSpPr>
          <p:cNvPr id="72" name="圆角矩形 71"/>
          <p:cNvSpPr/>
          <p:nvPr/>
        </p:nvSpPr>
        <p:spPr>
          <a:xfrm>
            <a:off x="827584" y="4509120"/>
            <a:ext cx="7509735" cy="1152128"/>
          </a:xfrm>
          <a:prstGeom prst="roundRect">
            <a:avLst/>
          </a:prstGeom>
          <a:solidFill>
            <a:schemeClr val="bg1"/>
          </a:solidFill>
          <a:ln>
            <a:solidFill>
              <a:schemeClr val="tx2">
                <a:lumMod val="75000"/>
              </a:schemeClr>
            </a:solidFill>
          </a:ln>
          <a:effectLst>
            <a:glow rad="139700">
              <a:srgbClr val="7030A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Ø"/>
              <a:defRPr/>
            </a:pPr>
            <a:r>
              <a:rPr lang="en-US" altLang="zh-CN" sz="2000" dirty="0" smtClean="0">
                <a:solidFill>
                  <a:schemeClr val="tx1"/>
                </a:solidFill>
                <a:latin typeface="Times New Roman" pitchFamily="18" charset="0"/>
                <a:ea typeface="黑体" pitchFamily="49" charset="-122"/>
                <a:cs typeface="Times New Roman" pitchFamily="18" charset="0"/>
              </a:rPr>
              <a:t> </a:t>
            </a:r>
            <a:r>
              <a:rPr lang="zh-CN" altLang="en-US" sz="2000" dirty="0" smtClean="0">
                <a:solidFill>
                  <a:schemeClr val="tx1"/>
                </a:solidFill>
                <a:latin typeface="Times New Roman" pitchFamily="18" charset="0"/>
                <a:ea typeface="黑体" pitchFamily="49" charset="-122"/>
                <a:cs typeface="Times New Roman" pitchFamily="18" charset="0"/>
              </a:rPr>
              <a:t>聚类分析：挖掘不同股票之间的联系，对股票进行板块划分</a:t>
            </a:r>
            <a:endParaRPr lang="en-US" altLang="zh-CN" sz="2000" dirty="0" smtClean="0">
              <a:solidFill>
                <a:schemeClr val="tx1"/>
              </a:solidFill>
              <a:latin typeface="Times New Roman" pitchFamily="18" charset="0"/>
              <a:ea typeface="黑体" pitchFamily="49" charset="-122"/>
              <a:cs typeface="Times New Roman" pitchFamily="18" charset="0"/>
            </a:endParaRPr>
          </a:p>
          <a:p>
            <a:pPr>
              <a:lnSpc>
                <a:spcPct val="150000"/>
              </a:lnSpc>
              <a:buFont typeface="Wingdings" pitchFamily="2" charset="2"/>
              <a:buChar char="Ø"/>
              <a:defRPr/>
            </a:pPr>
            <a:r>
              <a:rPr lang="zh-CN" altLang="en-US" sz="2000" dirty="0" smtClean="0">
                <a:solidFill>
                  <a:schemeClr val="tx1"/>
                </a:solidFill>
                <a:latin typeface="Times New Roman" pitchFamily="18" charset="0"/>
                <a:ea typeface="黑体" pitchFamily="49" charset="-122"/>
                <a:cs typeface="Times New Roman" pitchFamily="18" charset="0"/>
              </a:rPr>
              <a:t> 时序建模：构建深度学习模型，对股票的未来走势进行预测</a:t>
            </a:r>
          </a:p>
        </p:txBody>
      </p:sp>
    </p:spTree>
    <p:extLst>
      <p:ext uri="{BB962C8B-B14F-4D97-AF65-F5344CB8AC3E}">
        <p14:creationId xmlns:p14="http://schemas.microsoft.com/office/powerpoint/2010/main" val="1273501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857356" y="2214554"/>
            <a:ext cx="5470525" cy="642941"/>
            <a:chOff x="0" y="0"/>
            <a:chExt cx="4581525" cy="604838"/>
          </a:xfrm>
          <a:solidFill>
            <a:schemeClr val="accent1">
              <a:lumMod val="75000"/>
            </a:schemeClr>
          </a:solidFill>
        </p:grpSpPr>
        <p:sp>
          <p:nvSpPr>
            <p:cNvPr id="41"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2"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3"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a:solidFill>
                    <a:schemeClr val="bg1"/>
                  </a:solidFill>
                  <a:latin typeface="黑体" pitchFamily="49" charset="-122"/>
                  <a:ea typeface="黑体" pitchFamily="49" charset="-122"/>
                </a:rPr>
                <a:t>二</a:t>
              </a:r>
              <a:r>
                <a:rPr lang="zh-CN" altLang="en-US" sz="2800" b="1" dirty="0" smtClean="0">
                  <a:solidFill>
                    <a:schemeClr val="bg1"/>
                  </a:solidFill>
                  <a:latin typeface="黑体" pitchFamily="49" charset="-122"/>
                  <a:ea typeface="黑体" pitchFamily="49" charset="-122"/>
                </a:rPr>
                <a:t>、</a:t>
              </a:r>
              <a:r>
                <a:rPr lang="zh-CN" altLang="en-US" sz="2800" b="1" dirty="0">
                  <a:solidFill>
                    <a:schemeClr val="bg1"/>
                  </a:solidFill>
                  <a:latin typeface="黑体" pitchFamily="49" charset="-122"/>
                  <a:ea typeface="黑体" pitchFamily="49" charset="-122"/>
                </a:rPr>
                <a:t>股票聚类分析</a:t>
              </a:r>
            </a:p>
          </p:txBody>
        </p:sp>
      </p:grpSp>
      <p:sp>
        <p:nvSpPr>
          <p:cNvPr id="21" name="标题 20"/>
          <p:cNvSpPr>
            <a:spLocks noGrp="1"/>
          </p:cNvSpPr>
          <p:nvPr>
            <p:ph type="title"/>
          </p:nvPr>
        </p:nvSpPr>
        <p:spPr/>
        <p:txBody>
          <a:bodyPr>
            <a:noAutofit/>
          </a:bodyPr>
          <a:lstStyle/>
          <a:p>
            <a:pPr algn="l"/>
            <a:r>
              <a:rPr lang="zh-CN" altLang="en-US" sz="3200" dirty="0" smtClean="0">
                <a:latin typeface="黑体" pitchFamily="49" charset="-122"/>
                <a:ea typeface="黑体" pitchFamily="49" charset="-122"/>
              </a:rPr>
              <a:t>报告提纲</a:t>
            </a:r>
            <a:endParaRPr lang="zh-CN" altLang="en-US" sz="3200" dirty="0">
              <a:latin typeface="黑体" pitchFamily="49" charset="-122"/>
              <a:ea typeface="黑体" pitchFamily="49" charset="-122"/>
            </a:endParaRPr>
          </a:p>
        </p:txBody>
      </p:sp>
      <p:grpSp>
        <p:nvGrpSpPr>
          <p:cNvPr id="3" name="Group 7"/>
          <p:cNvGrpSpPr>
            <a:grpSpLocks/>
          </p:cNvGrpSpPr>
          <p:nvPr/>
        </p:nvGrpSpPr>
        <p:grpSpPr bwMode="auto">
          <a:xfrm>
            <a:off x="1857035" y="1285860"/>
            <a:ext cx="5470525" cy="642941"/>
            <a:chOff x="0" y="0"/>
            <a:chExt cx="4581525" cy="604838"/>
          </a:xfrm>
          <a:solidFill>
            <a:schemeClr val="bg1">
              <a:lumMod val="65000"/>
            </a:schemeClr>
          </a:solidFill>
        </p:grpSpPr>
        <p:sp>
          <p:nvSpPr>
            <p:cNvPr id="25"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6"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27" name="Text Box 2"/>
            <p:cNvSpPr>
              <a:spLocks noChangeArrowheads="1"/>
            </p:cNvSpPr>
            <p:nvPr/>
          </p:nvSpPr>
          <p:spPr bwMode="auto">
            <a:xfrm>
              <a:off x="676840" y="71438"/>
              <a:ext cx="3285497"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一、</a:t>
              </a:r>
              <a:r>
                <a:rPr lang="zh-CN" altLang="en-US" sz="2800" b="1" dirty="0">
                  <a:solidFill>
                    <a:schemeClr val="bg1"/>
                  </a:solidFill>
                  <a:latin typeface="黑体" pitchFamily="49" charset="-122"/>
                  <a:ea typeface="黑体" pitchFamily="49" charset="-122"/>
                </a:rPr>
                <a:t>研究</a:t>
              </a:r>
              <a:r>
                <a:rPr lang="zh-CN" altLang="en-US" sz="2800" b="1" dirty="0" smtClean="0">
                  <a:solidFill>
                    <a:schemeClr val="bg1"/>
                  </a:solidFill>
                  <a:latin typeface="黑体" pitchFamily="49" charset="-122"/>
                  <a:ea typeface="黑体" pitchFamily="49" charset="-122"/>
                </a:rPr>
                <a:t>背景与意义</a:t>
              </a:r>
              <a:endParaRPr lang="zh-CN" altLang="en-US" sz="2800" b="1" dirty="0">
                <a:solidFill>
                  <a:schemeClr val="bg1"/>
                </a:solidFill>
                <a:latin typeface="黑体" pitchFamily="49" charset="-122"/>
                <a:ea typeface="黑体" pitchFamily="49" charset="-122"/>
              </a:endParaRPr>
            </a:p>
          </p:txBody>
        </p:sp>
      </p:grpSp>
      <p:grpSp>
        <p:nvGrpSpPr>
          <p:cNvPr id="4" name="Group 7"/>
          <p:cNvGrpSpPr>
            <a:grpSpLocks/>
          </p:cNvGrpSpPr>
          <p:nvPr/>
        </p:nvGrpSpPr>
        <p:grpSpPr bwMode="auto">
          <a:xfrm>
            <a:off x="1857356" y="5214950"/>
            <a:ext cx="5470525" cy="642941"/>
            <a:chOff x="0" y="0"/>
            <a:chExt cx="4581525" cy="604838"/>
          </a:xfrm>
          <a:solidFill>
            <a:schemeClr val="bg1">
              <a:lumMod val="65000"/>
            </a:schemeClr>
          </a:solidFill>
        </p:grpSpPr>
        <p:sp>
          <p:nvSpPr>
            <p:cNvPr id="29"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0"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1"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五、总结与展望</a:t>
              </a:r>
              <a:endParaRPr lang="zh-CN" altLang="en-US" sz="2800" b="1" dirty="0">
                <a:solidFill>
                  <a:schemeClr val="bg1"/>
                </a:solidFill>
                <a:latin typeface="黑体" pitchFamily="49" charset="-122"/>
                <a:ea typeface="黑体" pitchFamily="49" charset="-122"/>
              </a:endParaRPr>
            </a:p>
          </p:txBody>
        </p:sp>
      </p:grpSp>
      <p:grpSp>
        <p:nvGrpSpPr>
          <p:cNvPr id="5" name="Group 7"/>
          <p:cNvGrpSpPr>
            <a:grpSpLocks/>
          </p:cNvGrpSpPr>
          <p:nvPr/>
        </p:nvGrpSpPr>
        <p:grpSpPr bwMode="auto">
          <a:xfrm>
            <a:off x="1857356" y="4214818"/>
            <a:ext cx="5470525" cy="642941"/>
            <a:chOff x="0" y="0"/>
            <a:chExt cx="4581525" cy="604838"/>
          </a:xfrm>
          <a:solidFill>
            <a:schemeClr val="bg1">
              <a:lumMod val="65000"/>
            </a:schemeClr>
          </a:solidFill>
        </p:grpSpPr>
        <p:sp>
          <p:nvSpPr>
            <p:cNvPr id="33"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35" name="Text Box 2"/>
            <p:cNvSpPr>
              <a:spLocks noChangeArrowheads="1"/>
            </p:cNvSpPr>
            <p:nvPr/>
          </p:nvSpPr>
          <p:spPr bwMode="auto">
            <a:xfrm>
              <a:off x="701862" y="71438"/>
              <a:ext cx="3260205"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四、系统设计实现</a:t>
              </a:r>
              <a:endParaRPr lang="zh-CN" altLang="en-US" sz="2800" b="1" dirty="0">
                <a:solidFill>
                  <a:schemeClr val="bg1"/>
                </a:solidFill>
                <a:latin typeface="黑体" pitchFamily="49" charset="-122"/>
                <a:ea typeface="黑体" pitchFamily="49" charset="-122"/>
              </a:endParaRPr>
            </a:p>
          </p:txBody>
        </p:sp>
      </p:grpSp>
      <p:grpSp>
        <p:nvGrpSpPr>
          <p:cNvPr id="6" name="Group 7"/>
          <p:cNvGrpSpPr>
            <a:grpSpLocks/>
          </p:cNvGrpSpPr>
          <p:nvPr/>
        </p:nvGrpSpPr>
        <p:grpSpPr bwMode="auto">
          <a:xfrm>
            <a:off x="1857356" y="3214686"/>
            <a:ext cx="5470525" cy="642941"/>
            <a:chOff x="0" y="0"/>
            <a:chExt cx="4581525" cy="604838"/>
          </a:xfrm>
          <a:solidFill>
            <a:schemeClr val="bg1">
              <a:lumMod val="65000"/>
            </a:schemeClr>
          </a:solidFill>
        </p:grpSpPr>
        <p:sp>
          <p:nvSpPr>
            <p:cNvPr id="40" name="AutoShape 7"/>
            <p:cNvSpPr>
              <a:spLocks noChangeArrowheads="1"/>
            </p:cNvSpPr>
            <p:nvPr/>
          </p:nvSpPr>
          <p:spPr bwMode="auto">
            <a:xfrm>
              <a:off x="44450" y="28575"/>
              <a:ext cx="4537075" cy="576263"/>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4" name="AutoShape 8"/>
            <p:cNvSpPr>
              <a:spLocks noChangeArrowheads="1"/>
            </p:cNvSpPr>
            <p:nvPr/>
          </p:nvSpPr>
          <p:spPr bwMode="auto">
            <a:xfrm>
              <a:off x="0" y="0"/>
              <a:ext cx="4537075" cy="576263"/>
            </a:xfrm>
            <a:prstGeom prst="roundRect">
              <a:avLst>
                <a:gd name="adj" fmla="val 16667"/>
              </a:avLst>
            </a:prstGeom>
            <a:grp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hangingPunct="0">
                <a:defRPr/>
              </a:pPr>
              <a:endParaRPr lang="zh-CN" altLang="zh-CN" sz="2800">
                <a:solidFill>
                  <a:srgbClr val="000000"/>
                </a:solidFill>
                <a:latin typeface="黑体" pitchFamily="49" charset="-122"/>
                <a:ea typeface="黑体" pitchFamily="49" charset="-122"/>
                <a:sym typeface="Arial" pitchFamily="34" charset="0"/>
              </a:endParaRPr>
            </a:p>
          </p:txBody>
        </p:sp>
        <p:sp>
          <p:nvSpPr>
            <p:cNvPr id="48" name="Text Box 2"/>
            <p:cNvSpPr>
              <a:spLocks noChangeArrowheads="1"/>
            </p:cNvSpPr>
            <p:nvPr/>
          </p:nvSpPr>
          <p:spPr bwMode="auto">
            <a:xfrm>
              <a:off x="701863" y="71438"/>
              <a:ext cx="3260204" cy="492212"/>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hangingPunct="0">
                <a:defRPr/>
              </a:pPr>
              <a:r>
                <a:rPr lang="zh-CN" altLang="en-US" sz="2800" b="1" dirty="0" smtClean="0">
                  <a:solidFill>
                    <a:schemeClr val="bg1"/>
                  </a:solidFill>
                  <a:latin typeface="黑体" pitchFamily="49" charset="-122"/>
                  <a:ea typeface="黑体" pitchFamily="49" charset="-122"/>
                </a:rPr>
                <a:t>三、股票走势预测</a:t>
              </a:r>
              <a:endParaRPr lang="zh-CN" altLang="en-US" sz="2800" b="1" dirty="0">
                <a:solidFill>
                  <a:schemeClr val="bg1"/>
                </a:solidFill>
                <a:latin typeface="黑体" pitchFamily="49" charset="-122"/>
                <a:ea typeface="黑体" pitchFamily="49" charset="-122"/>
              </a:endParaRPr>
            </a:p>
          </p:txBody>
        </p:sp>
      </p:grpSp>
      <p:sp>
        <p:nvSpPr>
          <p:cNvPr id="23" name="TextBox 22"/>
          <p:cNvSpPr txBox="1"/>
          <p:nvPr/>
        </p:nvSpPr>
        <p:spPr>
          <a:xfrm>
            <a:off x="4289203" y="6433591"/>
            <a:ext cx="576064"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6/30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261195387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smtClean="0">
                <a:latin typeface="Times New Roman" pitchFamily="18" charset="0"/>
                <a:ea typeface="黑体" pitchFamily="49" charset="-122"/>
                <a:cs typeface="Times New Roman" pitchFamily="18" charset="0"/>
              </a:rPr>
              <a:t>股票之间的相关性</a:t>
            </a:r>
            <a:endParaRPr lang="zh-CN" altLang="en-US" sz="2800" dirty="0">
              <a:latin typeface="黑体" pitchFamily="49" charset="-122"/>
              <a:ea typeface="黑体" pitchFamily="49" charset="-122"/>
            </a:endParaRPr>
          </a:p>
        </p:txBody>
      </p:sp>
      <p:sp>
        <p:nvSpPr>
          <p:cNvPr id="14" name="TextBox 13"/>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7/30</a:t>
            </a:r>
            <a:endParaRPr lang="zh-CN" altLang="en-US" sz="1400" dirty="0">
              <a:solidFill>
                <a:srgbClr val="3399FF"/>
              </a:solidFill>
              <a:latin typeface="Times New Roman" pitchFamily="18" charset="0"/>
              <a:cs typeface="Times New Roman" pitchFamily="18" charset="0"/>
            </a:endParaRPr>
          </a:p>
        </p:txBody>
      </p:sp>
      <p:pic>
        <p:nvPicPr>
          <p:cNvPr id="30724" name="Picture 4" desc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916" y="3068960"/>
            <a:ext cx="5033302" cy="3012580"/>
          </a:xfrm>
          <a:prstGeom prst="rect">
            <a:avLst/>
          </a:prstGeom>
          <a:noFill/>
          <a:extLst>
            <a:ext uri="{909E8E84-426E-40DD-AFC4-6F175D3DCCD1}">
              <a14:hiddenFill xmlns:a14="http://schemas.microsoft.com/office/drawing/2010/main">
                <a:solidFill>
                  <a:srgbClr val="FFFFFF"/>
                </a:solidFill>
              </a14:hiddenFill>
            </a:ext>
          </a:extLst>
        </p:spPr>
      </p:pic>
      <p:sp>
        <p:nvSpPr>
          <p:cNvPr id="16" name="圆角矩形 15"/>
          <p:cNvSpPr/>
          <p:nvPr/>
        </p:nvSpPr>
        <p:spPr>
          <a:xfrm>
            <a:off x="2748326" y="1484784"/>
            <a:ext cx="3588483" cy="1152128"/>
          </a:xfrm>
          <a:prstGeom prst="roundRect">
            <a:avLst/>
          </a:prstGeom>
          <a:solidFill>
            <a:schemeClr val="bg1"/>
          </a:solidFill>
          <a:ln>
            <a:solidFill>
              <a:schemeClr val="tx2">
                <a:lumMod val="75000"/>
              </a:schemeClr>
            </a:solidFill>
          </a:ln>
          <a:effectLst>
            <a:glow rad="139700">
              <a:srgbClr val="7030A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buFont typeface="Wingdings" pitchFamily="2" charset="2"/>
              <a:buChar char="Ø"/>
              <a:defRPr/>
            </a:pPr>
            <a:r>
              <a:rPr lang="en-US" altLang="zh-CN" sz="2000" dirty="0" smtClean="0">
                <a:solidFill>
                  <a:schemeClr val="tx1"/>
                </a:solidFill>
                <a:latin typeface="Times New Roman" pitchFamily="18" charset="0"/>
                <a:ea typeface="黑体" pitchFamily="49" charset="-122"/>
                <a:cs typeface="Times New Roman" pitchFamily="18" charset="0"/>
              </a:rPr>
              <a:t> </a:t>
            </a:r>
            <a:r>
              <a:rPr lang="zh-CN" altLang="en-US" sz="2000" dirty="0" smtClean="0">
                <a:solidFill>
                  <a:schemeClr val="tx1"/>
                </a:solidFill>
                <a:latin typeface="Times New Roman" pitchFamily="18" charset="0"/>
                <a:ea typeface="黑体" pitchFamily="49" charset="-122"/>
                <a:cs typeface="Times New Roman" pitchFamily="18" charset="0"/>
              </a:rPr>
              <a:t>股票市场是一个复杂系统</a:t>
            </a:r>
            <a:endParaRPr lang="en-US" altLang="zh-CN" sz="2000" dirty="0" smtClean="0">
              <a:solidFill>
                <a:schemeClr val="tx1"/>
              </a:solidFill>
              <a:latin typeface="Times New Roman" pitchFamily="18" charset="0"/>
              <a:ea typeface="黑体" pitchFamily="49" charset="-122"/>
              <a:cs typeface="Times New Roman" pitchFamily="18" charset="0"/>
            </a:endParaRPr>
          </a:p>
          <a:p>
            <a:pPr>
              <a:lnSpc>
                <a:spcPct val="150000"/>
              </a:lnSpc>
              <a:buFont typeface="Wingdings" pitchFamily="2" charset="2"/>
              <a:buChar char="Ø"/>
              <a:defRPr/>
            </a:pPr>
            <a:r>
              <a:rPr lang="en-US" altLang="zh-CN" sz="2000" dirty="0" smtClean="0">
                <a:solidFill>
                  <a:schemeClr val="tx1"/>
                </a:solidFill>
                <a:latin typeface="Times New Roman" pitchFamily="18" charset="0"/>
                <a:ea typeface="黑体" pitchFamily="49" charset="-122"/>
                <a:cs typeface="Times New Roman" pitchFamily="18" charset="0"/>
              </a:rPr>
              <a:t> </a:t>
            </a:r>
            <a:r>
              <a:rPr lang="zh-CN" altLang="en-US" sz="2000" dirty="0" smtClean="0">
                <a:solidFill>
                  <a:schemeClr val="tx1"/>
                </a:solidFill>
                <a:latin typeface="Times New Roman" pitchFamily="18" charset="0"/>
                <a:ea typeface="黑体" pitchFamily="49" charset="-122"/>
                <a:cs typeface="Times New Roman" pitchFamily="18" charset="0"/>
              </a:rPr>
              <a:t>股票之间存在相关性</a:t>
            </a:r>
          </a:p>
        </p:txBody>
      </p:sp>
    </p:spTree>
    <p:extLst>
      <p:ext uri="{BB962C8B-B14F-4D97-AF65-F5344CB8AC3E}">
        <p14:creationId xmlns:p14="http://schemas.microsoft.com/office/powerpoint/2010/main" val="3874940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zh-CN" altLang="en-US" sz="3200" dirty="0">
                <a:latin typeface="黑体" pitchFamily="49" charset="-122"/>
                <a:ea typeface="黑体" pitchFamily="49" charset="-122"/>
              </a:rPr>
              <a:t>股票聚类分析</a:t>
            </a:r>
            <a:r>
              <a:rPr lang="zh-CN" altLang="en-US" sz="3200" dirty="0" smtClean="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a:latin typeface="Times New Roman" pitchFamily="18" charset="0"/>
                <a:ea typeface="黑体" pitchFamily="49" charset="-122"/>
                <a:cs typeface="Times New Roman" pitchFamily="18" charset="0"/>
              </a:rPr>
              <a:t> </a:t>
            </a:r>
            <a:r>
              <a:rPr lang="zh-CN" altLang="en-US" sz="2800" dirty="0">
                <a:latin typeface="Times New Roman" pitchFamily="18" charset="0"/>
                <a:ea typeface="黑体" pitchFamily="49" charset="-122"/>
                <a:cs typeface="Times New Roman" pitchFamily="18" charset="0"/>
              </a:rPr>
              <a:t>复杂</a:t>
            </a:r>
            <a:r>
              <a:rPr lang="zh-CN" altLang="en-US" sz="2800" dirty="0" smtClean="0">
                <a:latin typeface="Times New Roman" pitchFamily="18" charset="0"/>
                <a:ea typeface="黑体" pitchFamily="49" charset="-122"/>
                <a:cs typeface="Times New Roman" pitchFamily="18" charset="0"/>
              </a:rPr>
              <a:t>网络</a:t>
            </a:r>
            <a:endParaRPr lang="zh-CN" altLang="en-US" sz="2800" dirty="0">
              <a:latin typeface="黑体" pitchFamily="49" charset="-122"/>
              <a:ea typeface="黑体" pitchFamily="49" charset="-122"/>
            </a:endParaRPr>
          </a:p>
        </p:txBody>
      </p:sp>
      <p:pic>
        <p:nvPicPr>
          <p:cNvPr id="22532" name="Picture 4" descr="http://images2015.cnblogs.com/blog/764050/201512/764050-20151214210755162-1705440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789040"/>
            <a:ext cx="2213848" cy="18002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534" name="Picture 6" descr="http://images2015.cnblogs.com/blog/764050/201512/764050-20151216104604381-4103820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7933" y="3789040"/>
            <a:ext cx="1821020" cy="1800200"/>
          </a:xfrm>
          <a:prstGeom prst="rect">
            <a:avLst/>
          </a:prstGeom>
          <a:noFill/>
          <a:extLst>
            <a:ext uri="{909E8E84-426E-40DD-AFC4-6F175D3DCCD1}">
              <a14:hiddenFill xmlns:a14="http://schemas.microsoft.com/office/drawing/2010/main">
                <a:solidFill>
                  <a:srgbClr val="FFFFFF"/>
                </a:solidFill>
              </a14:hiddenFill>
            </a:ext>
          </a:extLst>
        </p:spPr>
      </p:pic>
      <p:pic>
        <p:nvPicPr>
          <p:cNvPr id="22536" name="Picture 8" descr="http://images2015.cnblogs.com/blog/764050/201512/764050-20151214212108021-131291431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3789040"/>
            <a:ext cx="2506172" cy="1800201"/>
          </a:xfrm>
          <a:prstGeom prst="rect">
            <a:avLst/>
          </a:prstGeom>
          <a:noFill/>
          <a:extLst>
            <a:ext uri="{909E8E84-426E-40DD-AFC4-6F175D3DCCD1}">
              <a14:hiddenFill xmlns:a14="http://schemas.microsoft.com/office/drawing/2010/main">
                <a:solidFill>
                  <a:srgbClr val="FFFFFF"/>
                </a:solidFill>
              </a14:hiddenFill>
            </a:ext>
          </a:extLst>
        </p:spPr>
      </p:pic>
      <p:pic>
        <p:nvPicPr>
          <p:cNvPr id="22538" name="Picture 10" descr="http://images2015.cnblogs.com/blog/764050/201512/764050-20151214205959615-165902473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1196753"/>
            <a:ext cx="3528392" cy="17898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3137" y="5733256"/>
            <a:ext cx="1467068" cy="400110"/>
          </a:xfrm>
          <a:prstGeom prst="rect">
            <a:avLst/>
          </a:prstGeom>
          <a:noFill/>
        </p:spPr>
        <p:txBody>
          <a:bodyPr wrap="none" rtlCol="0">
            <a:spAutoFit/>
          </a:bodyPr>
          <a:lstStyle/>
          <a:p>
            <a:r>
              <a:rPr lang="zh-CN" altLang="en-US" sz="2000" dirty="0" smtClean="0">
                <a:latin typeface="黑体" pitchFamily="49" charset="-122"/>
                <a:ea typeface="黑体" pitchFamily="49" charset="-122"/>
              </a:rPr>
              <a:t>小世界特性</a:t>
            </a:r>
            <a:endParaRPr lang="zh-CN" altLang="en-US" sz="2000" dirty="0">
              <a:latin typeface="黑体" pitchFamily="49" charset="-122"/>
              <a:ea typeface="黑体" pitchFamily="49" charset="-122"/>
            </a:endParaRPr>
          </a:p>
        </p:txBody>
      </p:sp>
      <p:sp>
        <p:nvSpPr>
          <p:cNvPr id="28" name="TextBox 27"/>
          <p:cNvSpPr txBox="1"/>
          <p:nvPr/>
        </p:nvSpPr>
        <p:spPr>
          <a:xfrm>
            <a:off x="3563888" y="5733256"/>
            <a:ext cx="1723549" cy="400110"/>
          </a:xfrm>
          <a:prstGeom prst="rect">
            <a:avLst/>
          </a:prstGeom>
          <a:noFill/>
        </p:spPr>
        <p:txBody>
          <a:bodyPr wrap="none" rtlCol="0">
            <a:spAutoFit/>
          </a:bodyPr>
          <a:lstStyle/>
          <a:p>
            <a:r>
              <a:rPr lang="zh-CN" altLang="en-US" sz="2000" dirty="0" smtClean="0">
                <a:latin typeface="黑体" pitchFamily="49" charset="-122"/>
                <a:ea typeface="黑体" pitchFamily="49" charset="-122"/>
              </a:rPr>
              <a:t>社区结构特性</a:t>
            </a:r>
            <a:endParaRPr lang="zh-CN" altLang="en-US" sz="2000" dirty="0">
              <a:latin typeface="黑体" pitchFamily="49" charset="-122"/>
              <a:ea typeface="黑体" pitchFamily="49" charset="-122"/>
            </a:endParaRPr>
          </a:p>
        </p:txBody>
      </p:sp>
      <p:sp>
        <p:nvSpPr>
          <p:cNvPr id="29" name="TextBox 28"/>
          <p:cNvSpPr txBox="1"/>
          <p:nvPr/>
        </p:nvSpPr>
        <p:spPr>
          <a:xfrm>
            <a:off x="6675728" y="5733256"/>
            <a:ext cx="1467068" cy="400110"/>
          </a:xfrm>
          <a:prstGeom prst="rect">
            <a:avLst/>
          </a:prstGeom>
          <a:noFill/>
        </p:spPr>
        <p:txBody>
          <a:bodyPr wrap="none" rtlCol="0">
            <a:spAutoFit/>
          </a:bodyPr>
          <a:lstStyle/>
          <a:p>
            <a:r>
              <a:rPr lang="zh-CN" altLang="en-US" sz="2000" dirty="0">
                <a:latin typeface="黑体" pitchFamily="49" charset="-122"/>
                <a:ea typeface="黑体" pitchFamily="49" charset="-122"/>
              </a:rPr>
              <a:t>无标度</a:t>
            </a:r>
            <a:r>
              <a:rPr lang="zh-CN" altLang="en-US" sz="2000" dirty="0" smtClean="0">
                <a:latin typeface="黑体" pitchFamily="49" charset="-122"/>
                <a:ea typeface="黑体" pitchFamily="49" charset="-122"/>
              </a:rPr>
              <a:t>特性</a:t>
            </a:r>
            <a:endParaRPr lang="zh-CN" altLang="en-US" sz="2000" dirty="0">
              <a:latin typeface="黑体" pitchFamily="49" charset="-122"/>
              <a:ea typeface="黑体" pitchFamily="49" charset="-122"/>
            </a:endParaRPr>
          </a:p>
        </p:txBody>
      </p:sp>
      <p:sp>
        <p:nvSpPr>
          <p:cNvPr id="33" name="下箭头 32"/>
          <p:cNvSpPr/>
          <p:nvPr/>
        </p:nvSpPr>
        <p:spPr>
          <a:xfrm rot="14042350" flipV="1">
            <a:off x="2171631" y="3024431"/>
            <a:ext cx="466152" cy="757838"/>
          </a:xfrm>
          <a:prstGeom prst="downArrow">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4" name="左箭头 33"/>
          <p:cNvSpPr/>
          <p:nvPr/>
        </p:nvSpPr>
        <p:spPr>
          <a:xfrm rot="16200000">
            <a:off x="3959933" y="3176971"/>
            <a:ext cx="720079" cy="504058"/>
          </a:xfrm>
          <a:prstGeom prst="leftArrow">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35" name="左箭头 34"/>
          <p:cNvSpPr/>
          <p:nvPr/>
        </p:nvSpPr>
        <p:spPr>
          <a:xfrm rot="2150584" flipH="1">
            <a:off x="6131666" y="3179087"/>
            <a:ext cx="707872" cy="448526"/>
          </a:xfrm>
          <a:prstGeom prst="leftArrow">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p>
        </p:txBody>
      </p:sp>
      <p:sp>
        <p:nvSpPr>
          <p:cNvPr id="14" name="TextBox 13"/>
          <p:cNvSpPr txBox="1"/>
          <p:nvPr/>
        </p:nvSpPr>
        <p:spPr>
          <a:xfrm>
            <a:off x="4211960" y="6433591"/>
            <a:ext cx="642837" cy="307777"/>
          </a:xfrm>
          <a:prstGeom prst="rect">
            <a:avLst/>
          </a:prstGeom>
          <a:noFill/>
        </p:spPr>
        <p:txBody>
          <a:bodyPr wrap="square" rtlCol="0">
            <a:spAutoFit/>
          </a:bodyPr>
          <a:lstStyle/>
          <a:p>
            <a:r>
              <a:rPr lang="en-US" altLang="zh-CN" sz="1400" dirty="0" smtClean="0">
                <a:solidFill>
                  <a:srgbClr val="3399FF"/>
                </a:solidFill>
                <a:latin typeface="Times New Roman" pitchFamily="18" charset="0"/>
                <a:cs typeface="Times New Roman" pitchFamily="18" charset="0"/>
              </a:rPr>
              <a:t>8/30</a:t>
            </a:r>
            <a:endParaRPr lang="zh-CN" altLang="en-US" sz="1400" dirty="0">
              <a:solidFill>
                <a:srgbClr val="3399FF"/>
              </a:solidFill>
              <a:latin typeface="Times New Roman" pitchFamily="18" charset="0"/>
              <a:cs typeface="Times New Roman" pitchFamily="18" charset="0"/>
            </a:endParaRPr>
          </a:p>
        </p:txBody>
      </p:sp>
    </p:spTree>
    <p:extLst>
      <p:ext uri="{BB962C8B-B14F-4D97-AF65-F5344CB8AC3E}">
        <p14:creationId xmlns:p14="http://schemas.microsoft.com/office/powerpoint/2010/main" val="4113559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schemeClr>
        </a:solidFill>
        <a:ln>
          <a:solidFill>
            <a:schemeClr val="bg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自定义设计方案">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13319</TotalTime>
  <Words>1974</Words>
  <Application>Microsoft Office PowerPoint</Application>
  <PresentationFormat>全屏显示(4:3)</PresentationFormat>
  <Paragraphs>224</Paragraphs>
  <Slides>31</Slides>
  <Notes>16</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31</vt:i4>
      </vt:variant>
    </vt:vector>
  </HeadingPairs>
  <TitlesOfParts>
    <vt:vector size="35" baseType="lpstr">
      <vt:lpstr>Office 主题</vt:lpstr>
      <vt:lpstr>自定义设计方案</vt:lpstr>
      <vt:lpstr>Equation</vt:lpstr>
      <vt:lpstr>Visio</vt:lpstr>
      <vt:lpstr>PowerPoint 演示文稿</vt:lpstr>
      <vt:lpstr>报告提纲</vt:lpstr>
      <vt:lpstr>研究背景与意义 – 股票市场的发展</vt:lpstr>
      <vt:lpstr>研究背景与意义 – 研究目的</vt:lpstr>
      <vt:lpstr>研究背景与意义 – 研究现状 </vt:lpstr>
      <vt:lpstr>研究背景与意义 – 研究意义</vt:lpstr>
      <vt:lpstr>报告提纲</vt:lpstr>
      <vt:lpstr>股票聚类分析 -  股票之间的相关性</vt:lpstr>
      <vt:lpstr>股票聚类分析 -  复杂网络</vt:lpstr>
      <vt:lpstr>股票聚类分析 -  GN算法</vt:lpstr>
      <vt:lpstr>股票聚类分析 -  模块度</vt:lpstr>
      <vt:lpstr>股票聚类分析 -  带有模块度的GN算法</vt:lpstr>
      <vt:lpstr>PowerPoint 演示文稿</vt:lpstr>
      <vt:lpstr>PowerPoint 演示文稿</vt:lpstr>
      <vt:lpstr>报告提纲</vt:lpstr>
      <vt:lpstr>股票走势预测 -  循环神经网络（RNN）</vt:lpstr>
      <vt:lpstr>股票走势预测 -  LSTM模型</vt:lpstr>
      <vt:lpstr>股票走势预测 -  原始数据</vt:lpstr>
      <vt:lpstr>股票走势预测 -  订单驱动市场</vt:lpstr>
      <vt:lpstr>股票走势预测 -  模型构建</vt:lpstr>
      <vt:lpstr>股票走势预测 – 训练模型</vt:lpstr>
      <vt:lpstr>股票走势预测 – 实验结果</vt:lpstr>
      <vt:lpstr>股票走势预测 – 模型对比</vt:lpstr>
      <vt:lpstr>股票走势预测 – 参数平移</vt:lpstr>
      <vt:lpstr>报告提纲</vt:lpstr>
      <vt:lpstr>系统设计实现 – 系统架构和组织结构</vt:lpstr>
      <vt:lpstr>系统设计实现 – 系统界面</vt:lpstr>
      <vt:lpstr>系统设计实现 – 系统界面</vt:lpstr>
      <vt:lpstr>报告提纲</vt:lpstr>
      <vt:lpstr>总结与展望</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user</cp:lastModifiedBy>
  <cp:revision>670</cp:revision>
  <dcterms:created xsi:type="dcterms:W3CDTF">2015-07-05T11:11:17Z</dcterms:created>
  <dcterms:modified xsi:type="dcterms:W3CDTF">2017-12-15T14:16:50Z</dcterms:modified>
</cp:coreProperties>
</file>