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9"/>
  </p:notesMasterIdLst>
  <p:sldIdLst>
    <p:sldId id="260" r:id="rId3"/>
    <p:sldId id="266" r:id="rId4"/>
    <p:sldId id="294" r:id="rId5"/>
    <p:sldId id="296" r:id="rId6"/>
    <p:sldId id="293" r:id="rId7"/>
    <p:sldId id="279" r:id="rId8"/>
    <p:sldId id="292" r:id="rId9"/>
    <p:sldId id="303" r:id="rId10"/>
    <p:sldId id="298" r:id="rId11"/>
    <p:sldId id="304" r:id="rId12"/>
    <p:sldId id="305" r:id="rId13"/>
    <p:sldId id="301" r:id="rId14"/>
    <p:sldId id="302" r:id="rId15"/>
    <p:sldId id="306" r:id="rId16"/>
    <p:sldId id="307" r:id="rId17"/>
    <p:sldId id="308" r:id="rId18"/>
    <p:sldId id="300" r:id="rId19"/>
    <p:sldId id="309" r:id="rId20"/>
    <p:sldId id="291" r:id="rId21"/>
    <p:sldId id="310" r:id="rId22"/>
    <p:sldId id="311" r:id="rId23"/>
    <p:sldId id="312" r:id="rId24"/>
    <p:sldId id="314" r:id="rId25"/>
    <p:sldId id="295" r:id="rId26"/>
    <p:sldId id="265" r:id="rId27"/>
    <p:sldId id="288" r:id="rId28"/>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4E3E"/>
    <a:srgbClr val="666666"/>
    <a:srgbClr val="969696"/>
    <a:srgbClr val="7C233E"/>
    <a:srgbClr val="92D14F"/>
    <a:srgbClr val="0174AB"/>
    <a:srgbClr val="BFC0C0"/>
    <a:srgbClr val="9F9D9A"/>
    <a:srgbClr val="0A37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06" autoAdjust="0"/>
    <p:restoredTop sz="86000" autoAdjust="0"/>
  </p:normalViewPr>
  <p:slideViewPr>
    <p:cSldViewPr snapToGrid="0" showGuides="1">
      <p:cViewPr varScale="1">
        <p:scale>
          <a:sx n="64" d="100"/>
          <a:sy n="64" d="100"/>
        </p:scale>
        <p:origin x="1806" y="72"/>
      </p:cViewPr>
      <p:guideLst>
        <p:guide orient="horz" pos="255"/>
        <p:guide pos="5125"/>
        <p:guide pos="1519"/>
        <p:guide orient="horz" pos="1185"/>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846239692479385"/>
          <c:y val="4.9052396878483832E-2"/>
          <c:w val="0.77390890115113564"/>
          <c:h val="0.84749936358289657"/>
        </c:manualLayout>
      </c:layout>
      <c:barChart>
        <c:barDir val="col"/>
        <c:grouping val="clustered"/>
        <c:varyColors val="0"/>
        <c:ser>
          <c:idx val="0"/>
          <c:order val="0"/>
          <c:tx>
            <c:strRef>
              <c:f>Sheet1!$B$1</c:f>
              <c:strCache>
                <c:ptCount val="1"/>
                <c:pt idx="0">
                  <c:v>k=5</c:v>
                </c:pt>
              </c:strCache>
            </c:strRef>
          </c:tx>
          <c:spPr>
            <a:solidFill>
              <a:schemeClr val="accent1"/>
            </a:solidFill>
            <a:ln>
              <a:noFill/>
            </a:ln>
            <a:effectLst/>
          </c:spPr>
          <c:invertIfNegative val="0"/>
          <c:cat>
            <c:strRef>
              <c:f>Sheet1!$A$2:$A$5</c:f>
              <c:strCache>
                <c:ptCount val="4"/>
                <c:pt idx="0">
                  <c:v>PMF</c:v>
                </c:pt>
                <c:pt idx="1">
                  <c:v>SequentialMF</c:v>
                </c:pt>
                <c:pt idx="2">
                  <c:v>SeqSoPMF</c:v>
                </c:pt>
                <c:pt idx="3">
                  <c:v>SocialMF</c:v>
                </c:pt>
              </c:strCache>
            </c:strRef>
          </c:cat>
          <c:val>
            <c:numRef>
              <c:f>Sheet1!$B$2:$B$5</c:f>
              <c:numCache>
                <c:formatCode>General</c:formatCode>
                <c:ptCount val="4"/>
                <c:pt idx="0">
                  <c:v>0.75109999999999999</c:v>
                </c:pt>
                <c:pt idx="1">
                  <c:v>0.72940000000000005</c:v>
                </c:pt>
                <c:pt idx="2">
                  <c:v>0.73119999999999996</c:v>
                </c:pt>
                <c:pt idx="3">
                  <c:v>0.7339</c:v>
                </c:pt>
              </c:numCache>
            </c:numRef>
          </c:val>
          <c:extLst>
            <c:ext xmlns:c16="http://schemas.microsoft.com/office/drawing/2014/chart" uri="{C3380CC4-5D6E-409C-BE32-E72D297353CC}">
              <c16:uniqueId val="{00000000-66D7-45C1-983C-FA6CFD7391C5}"/>
            </c:ext>
          </c:extLst>
        </c:ser>
        <c:ser>
          <c:idx val="1"/>
          <c:order val="1"/>
          <c:tx>
            <c:strRef>
              <c:f>Sheet1!$C$1</c:f>
              <c:strCache>
                <c:ptCount val="1"/>
                <c:pt idx="0">
                  <c:v>k=10</c:v>
                </c:pt>
              </c:strCache>
            </c:strRef>
          </c:tx>
          <c:spPr>
            <a:solidFill>
              <a:schemeClr val="accent2"/>
            </a:solidFill>
            <a:ln>
              <a:noFill/>
            </a:ln>
            <a:effectLst/>
          </c:spPr>
          <c:invertIfNegative val="0"/>
          <c:cat>
            <c:strRef>
              <c:f>Sheet1!$A$2:$A$5</c:f>
              <c:strCache>
                <c:ptCount val="4"/>
                <c:pt idx="0">
                  <c:v>PMF</c:v>
                </c:pt>
                <c:pt idx="1">
                  <c:v>SequentialMF</c:v>
                </c:pt>
                <c:pt idx="2">
                  <c:v>SeqSoPMF</c:v>
                </c:pt>
                <c:pt idx="3">
                  <c:v>SocialMF</c:v>
                </c:pt>
              </c:strCache>
            </c:strRef>
          </c:cat>
          <c:val>
            <c:numRef>
              <c:f>Sheet1!$C$2:$C$5</c:f>
              <c:numCache>
                <c:formatCode>General</c:formatCode>
                <c:ptCount val="4"/>
                <c:pt idx="0">
                  <c:v>0.74650000000000005</c:v>
                </c:pt>
                <c:pt idx="1">
                  <c:v>0.7238</c:v>
                </c:pt>
                <c:pt idx="2">
                  <c:v>0.72540000000000004</c:v>
                </c:pt>
                <c:pt idx="3">
                  <c:v>0.73070000000000002</c:v>
                </c:pt>
              </c:numCache>
            </c:numRef>
          </c:val>
          <c:extLst>
            <c:ext xmlns:c16="http://schemas.microsoft.com/office/drawing/2014/chart" uri="{C3380CC4-5D6E-409C-BE32-E72D297353CC}">
              <c16:uniqueId val="{00000001-66D7-45C1-983C-FA6CFD7391C5}"/>
            </c:ext>
          </c:extLst>
        </c:ser>
        <c:ser>
          <c:idx val="2"/>
          <c:order val="2"/>
          <c:tx>
            <c:strRef>
              <c:f>Sheet1!$D$1</c:f>
              <c:strCache>
                <c:ptCount val="1"/>
                <c:pt idx="0">
                  <c:v>k=20</c:v>
                </c:pt>
              </c:strCache>
            </c:strRef>
          </c:tx>
          <c:spPr>
            <a:solidFill>
              <a:schemeClr val="accent3"/>
            </a:solidFill>
            <a:ln>
              <a:noFill/>
            </a:ln>
            <a:effectLst/>
          </c:spPr>
          <c:invertIfNegative val="0"/>
          <c:cat>
            <c:strRef>
              <c:f>Sheet1!$A$2:$A$5</c:f>
              <c:strCache>
                <c:ptCount val="4"/>
                <c:pt idx="0">
                  <c:v>PMF</c:v>
                </c:pt>
                <c:pt idx="1">
                  <c:v>SequentialMF</c:v>
                </c:pt>
                <c:pt idx="2">
                  <c:v>SeqSoPMF</c:v>
                </c:pt>
                <c:pt idx="3">
                  <c:v>SocialMF</c:v>
                </c:pt>
              </c:strCache>
            </c:strRef>
          </c:cat>
          <c:val>
            <c:numRef>
              <c:f>Sheet1!$D$2:$D$5</c:f>
              <c:numCache>
                <c:formatCode>General</c:formatCode>
                <c:ptCount val="4"/>
                <c:pt idx="0">
                  <c:v>0.74350000000000005</c:v>
                </c:pt>
                <c:pt idx="1">
                  <c:v>0.72170000000000001</c:v>
                </c:pt>
                <c:pt idx="2">
                  <c:v>0.72460000000000002</c:v>
                </c:pt>
                <c:pt idx="3">
                  <c:v>0.72889999999999999</c:v>
                </c:pt>
              </c:numCache>
            </c:numRef>
          </c:val>
          <c:extLst>
            <c:ext xmlns:c16="http://schemas.microsoft.com/office/drawing/2014/chart" uri="{C3380CC4-5D6E-409C-BE32-E72D297353CC}">
              <c16:uniqueId val="{00000002-66D7-45C1-983C-FA6CFD7391C5}"/>
            </c:ext>
          </c:extLst>
        </c:ser>
        <c:dLbls>
          <c:showLegendKey val="0"/>
          <c:showVal val="0"/>
          <c:showCatName val="0"/>
          <c:showSerName val="0"/>
          <c:showPercent val="0"/>
          <c:showBubbleSize val="0"/>
        </c:dLbls>
        <c:gapWidth val="300"/>
        <c:axId val="283572496"/>
        <c:axId val="283574464"/>
      </c:barChart>
      <c:catAx>
        <c:axId val="283572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83574464"/>
        <c:crosses val="autoZero"/>
        <c:auto val="1"/>
        <c:lblAlgn val="ctr"/>
        <c:lblOffset val="100"/>
        <c:noMultiLvlLbl val="0"/>
      </c:catAx>
      <c:valAx>
        <c:axId val="28357446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RMSE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83572496"/>
        <c:crosses val="autoZero"/>
        <c:crossBetween val="between"/>
      </c:valAx>
      <c:spPr>
        <a:noFill/>
        <a:ln>
          <a:noFill/>
        </a:ln>
        <a:effectLst/>
      </c:spPr>
    </c:plotArea>
    <c:legend>
      <c:legendPos val="r"/>
      <c:layout>
        <c:manualLayout>
          <c:xMode val="edge"/>
          <c:yMode val="edge"/>
          <c:x val="0.6887754975509951"/>
          <c:y val="0.10172701656440104"/>
          <c:w val="0.12164856430886108"/>
          <c:h val="0.2257540884312537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91759210444268"/>
          <c:y val="5.3140096618357488E-2"/>
          <c:w val="0.79065253992279039"/>
          <c:h val="0.83479097721480466"/>
        </c:manualLayout>
      </c:layout>
      <c:barChart>
        <c:barDir val="col"/>
        <c:grouping val="clustered"/>
        <c:varyColors val="0"/>
        <c:ser>
          <c:idx val="0"/>
          <c:order val="0"/>
          <c:tx>
            <c:strRef>
              <c:f>Sheet1!$B$1</c:f>
              <c:strCache>
                <c:ptCount val="1"/>
                <c:pt idx="0">
                  <c:v>PMF</c:v>
                </c:pt>
              </c:strCache>
            </c:strRef>
          </c:tx>
          <c:spPr>
            <a:solidFill>
              <a:schemeClr val="accent1"/>
            </a:solidFill>
            <a:ln>
              <a:noFill/>
            </a:ln>
            <a:effectLst/>
          </c:spPr>
          <c:invertIfNegative val="0"/>
          <c:cat>
            <c:strRef>
              <c:f>Sheet1!$A$2:$A$3</c:f>
              <c:strCache>
                <c:ptCount val="2"/>
                <c:pt idx="0">
                  <c:v>ml-1m</c:v>
                </c:pt>
                <c:pt idx="1">
                  <c:v>ml-10m</c:v>
                </c:pt>
              </c:strCache>
            </c:strRef>
          </c:cat>
          <c:val>
            <c:numRef>
              <c:f>Sheet1!$B$2:$B$3</c:f>
              <c:numCache>
                <c:formatCode>General</c:formatCode>
                <c:ptCount val="2"/>
                <c:pt idx="0">
                  <c:v>1753</c:v>
                </c:pt>
                <c:pt idx="1">
                  <c:v>1932</c:v>
                </c:pt>
              </c:numCache>
            </c:numRef>
          </c:val>
          <c:extLst>
            <c:ext xmlns:c16="http://schemas.microsoft.com/office/drawing/2014/chart" uri="{C3380CC4-5D6E-409C-BE32-E72D297353CC}">
              <c16:uniqueId val="{00000000-A320-4F58-8644-BBBEEEC05232}"/>
            </c:ext>
          </c:extLst>
        </c:ser>
        <c:ser>
          <c:idx val="1"/>
          <c:order val="1"/>
          <c:tx>
            <c:strRef>
              <c:f>Sheet1!$C$1</c:f>
              <c:strCache>
                <c:ptCount val="1"/>
                <c:pt idx="0">
                  <c:v>SequentialMF</c:v>
                </c:pt>
              </c:strCache>
            </c:strRef>
          </c:tx>
          <c:spPr>
            <a:solidFill>
              <a:schemeClr val="accent2"/>
            </a:solidFill>
            <a:ln>
              <a:noFill/>
            </a:ln>
            <a:effectLst/>
          </c:spPr>
          <c:invertIfNegative val="0"/>
          <c:cat>
            <c:strRef>
              <c:f>Sheet1!$A$2:$A$3</c:f>
              <c:strCache>
                <c:ptCount val="2"/>
                <c:pt idx="0">
                  <c:v>ml-1m</c:v>
                </c:pt>
                <c:pt idx="1">
                  <c:v>ml-10m</c:v>
                </c:pt>
              </c:strCache>
            </c:strRef>
          </c:cat>
          <c:val>
            <c:numRef>
              <c:f>Sheet1!$C$2:$C$3</c:f>
              <c:numCache>
                <c:formatCode>General</c:formatCode>
                <c:ptCount val="2"/>
                <c:pt idx="0">
                  <c:v>4378</c:v>
                </c:pt>
                <c:pt idx="1">
                  <c:v>4057</c:v>
                </c:pt>
              </c:numCache>
            </c:numRef>
          </c:val>
          <c:extLst>
            <c:ext xmlns:c16="http://schemas.microsoft.com/office/drawing/2014/chart" uri="{C3380CC4-5D6E-409C-BE32-E72D297353CC}">
              <c16:uniqueId val="{00000001-A320-4F58-8644-BBBEEEC05232}"/>
            </c:ext>
          </c:extLst>
        </c:ser>
        <c:ser>
          <c:idx val="2"/>
          <c:order val="2"/>
          <c:tx>
            <c:strRef>
              <c:f>Sheet1!$D$1</c:f>
              <c:strCache>
                <c:ptCount val="1"/>
                <c:pt idx="0">
                  <c:v>SeqSoPMF</c:v>
                </c:pt>
              </c:strCache>
            </c:strRef>
          </c:tx>
          <c:spPr>
            <a:solidFill>
              <a:schemeClr val="accent3"/>
            </a:solidFill>
            <a:ln>
              <a:noFill/>
            </a:ln>
            <a:effectLst/>
          </c:spPr>
          <c:invertIfNegative val="0"/>
          <c:cat>
            <c:strRef>
              <c:f>Sheet1!$A$2:$A$3</c:f>
              <c:strCache>
                <c:ptCount val="2"/>
                <c:pt idx="0">
                  <c:v>ml-1m</c:v>
                </c:pt>
                <c:pt idx="1">
                  <c:v>ml-10m</c:v>
                </c:pt>
              </c:strCache>
            </c:strRef>
          </c:cat>
          <c:val>
            <c:numRef>
              <c:f>Sheet1!$D$2:$D$3</c:f>
              <c:numCache>
                <c:formatCode>General</c:formatCode>
                <c:ptCount val="2"/>
                <c:pt idx="0">
                  <c:v>3324</c:v>
                </c:pt>
                <c:pt idx="1">
                  <c:v>2921</c:v>
                </c:pt>
              </c:numCache>
            </c:numRef>
          </c:val>
          <c:extLst>
            <c:ext xmlns:c16="http://schemas.microsoft.com/office/drawing/2014/chart" uri="{C3380CC4-5D6E-409C-BE32-E72D297353CC}">
              <c16:uniqueId val="{00000002-A320-4F58-8644-BBBEEEC05232}"/>
            </c:ext>
          </c:extLst>
        </c:ser>
        <c:ser>
          <c:idx val="3"/>
          <c:order val="3"/>
          <c:tx>
            <c:strRef>
              <c:f>Sheet1!$E$1</c:f>
              <c:strCache>
                <c:ptCount val="1"/>
                <c:pt idx="0">
                  <c:v>SocialMF</c:v>
                </c:pt>
              </c:strCache>
            </c:strRef>
          </c:tx>
          <c:spPr>
            <a:solidFill>
              <a:schemeClr val="accent4"/>
            </a:solidFill>
            <a:ln>
              <a:noFill/>
            </a:ln>
            <a:effectLst/>
          </c:spPr>
          <c:invertIfNegative val="0"/>
          <c:cat>
            <c:strRef>
              <c:f>Sheet1!$A$2:$A$3</c:f>
              <c:strCache>
                <c:ptCount val="2"/>
                <c:pt idx="0">
                  <c:v>ml-1m</c:v>
                </c:pt>
                <c:pt idx="1">
                  <c:v>ml-10m</c:v>
                </c:pt>
              </c:strCache>
            </c:strRef>
          </c:cat>
          <c:val>
            <c:numRef>
              <c:f>Sheet1!$E$2:$E$3</c:f>
              <c:numCache>
                <c:formatCode>General</c:formatCode>
                <c:ptCount val="2"/>
                <c:pt idx="0">
                  <c:v>2937</c:v>
                </c:pt>
                <c:pt idx="1">
                  <c:v>2765</c:v>
                </c:pt>
              </c:numCache>
            </c:numRef>
          </c:val>
          <c:extLst>
            <c:ext xmlns:c16="http://schemas.microsoft.com/office/drawing/2014/chart" uri="{C3380CC4-5D6E-409C-BE32-E72D297353CC}">
              <c16:uniqueId val="{00000003-A320-4F58-8644-BBBEEEC05232}"/>
            </c:ext>
          </c:extLst>
        </c:ser>
        <c:dLbls>
          <c:showLegendKey val="0"/>
          <c:showVal val="0"/>
          <c:showCatName val="0"/>
          <c:showSerName val="0"/>
          <c:showPercent val="0"/>
          <c:showBubbleSize val="0"/>
        </c:dLbls>
        <c:gapWidth val="300"/>
        <c:axId val="282390320"/>
        <c:axId val="282389008"/>
      </c:barChart>
      <c:catAx>
        <c:axId val="28239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82389008"/>
        <c:crosses val="autoZero"/>
        <c:auto val="1"/>
        <c:lblAlgn val="ctr"/>
        <c:lblOffset val="100"/>
        <c:noMultiLvlLbl val="0"/>
      </c:catAx>
      <c:valAx>
        <c:axId val="28238900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运行时间</a:t>
                </a:r>
                <a:r>
                  <a:rPr lang="en-US" altLang="zh-CN"/>
                  <a:t>(ms)</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82390320"/>
        <c:crosses val="autoZero"/>
        <c:crossBetween val="between"/>
        <c:dispUnits>
          <c:builtInUnit val="thousands"/>
          <c:dispUnitsLbl>
            <c:layout/>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dispUnitsLbl>
        </c:dispUnits>
      </c:valAx>
      <c:spPr>
        <a:noFill/>
        <a:ln>
          <a:noFill/>
        </a:ln>
        <a:effectLst/>
      </c:spPr>
    </c:plotArea>
    <c:legend>
      <c:legendPos val="r"/>
      <c:layout>
        <c:manualLayout>
          <c:xMode val="edge"/>
          <c:yMode val="edge"/>
          <c:x val="0.4147798512434091"/>
          <c:y val="5.1931225988055843E-2"/>
          <c:w val="0.23307378763542566"/>
          <c:h val="0.3260892388451443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801633686004047"/>
          <c:y val="5.4522924411400248E-2"/>
          <c:w val="0.77152224706995154"/>
          <c:h val="0.83049185766277356"/>
        </c:manualLayout>
      </c:layout>
      <c:lineChart>
        <c:grouping val="standard"/>
        <c:varyColors val="0"/>
        <c:ser>
          <c:idx val="0"/>
          <c:order val="0"/>
          <c:tx>
            <c:strRef>
              <c:f>Sheet1!$B$1</c:f>
              <c:strCache>
                <c:ptCount val="1"/>
                <c:pt idx="0">
                  <c:v>ml-1m</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Sheet1!$A$2:$A$8</c:f>
              <c:numCache>
                <c:formatCode>General</c:formatCode>
                <c:ptCount val="7"/>
                <c:pt idx="0">
                  <c:v>0.01</c:v>
                </c:pt>
                <c:pt idx="1">
                  <c:v>0.1</c:v>
                </c:pt>
                <c:pt idx="2">
                  <c:v>0.5</c:v>
                </c:pt>
                <c:pt idx="3">
                  <c:v>1</c:v>
                </c:pt>
                <c:pt idx="4">
                  <c:v>5</c:v>
                </c:pt>
                <c:pt idx="5">
                  <c:v>10</c:v>
                </c:pt>
                <c:pt idx="6">
                  <c:v>20</c:v>
                </c:pt>
              </c:numCache>
            </c:numRef>
          </c:cat>
          <c:val>
            <c:numRef>
              <c:f>Sheet1!$B$2:$B$8</c:f>
              <c:numCache>
                <c:formatCode>General</c:formatCode>
                <c:ptCount val="7"/>
                <c:pt idx="0">
                  <c:v>0.875</c:v>
                </c:pt>
                <c:pt idx="1">
                  <c:v>0.81899999999999995</c:v>
                </c:pt>
                <c:pt idx="2">
                  <c:v>0.78300000000000003</c:v>
                </c:pt>
                <c:pt idx="3">
                  <c:v>0.76100000000000001</c:v>
                </c:pt>
                <c:pt idx="4">
                  <c:v>0.73399999999999999</c:v>
                </c:pt>
                <c:pt idx="5">
                  <c:v>0.71199999999999997</c:v>
                </c:pt>
                <c:pt idx="6">
                  <c:v>0.72899999999999998</c:v>
                </c:pt>
              </c:numCache>
            </c:numRef>
          </c:val>
          <c:smooth val="0"/>
          <c:extLst>
            <c:ext xmlns:c16="http://schemas.microsoft.com/office/drawing/2014/chart" uri="{C3380CC4-5D6E-409C-BE32-E72D297353CC}">
              <c16:uniqueId val="{00000000-6C6C-4764-9945-C9757B9365A1}"/>
            </c:ext>
          </c:extLst>
        </c:ser>
        <c:ser>
          <c:idx val="1"/>
          <c:order val="1"/>
          <c:tx>
            <c:strRef>
              <c:f>Sheet1!$C$1</c:f>
              <c:strCache>
                <c:ptCount val="1"/>
                <c:pt idx="0">
                  <c:v>ml-10m</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Sheet1!$A$2:$A$8</c:f>
              <c:numCache>
                <c:formatCode>General</c:formatCode>
                <c:ptCount val="7"/>
                <c:pt idx="0">
                  <c:v>0.01</c:v>
                </c:pt>
                <c:pt idx="1">
                  <c:v>0.1</c:v>
                </c:pt>
                <c:pt idx="2">
                  <c:v>0.5</c:v>
                </c:pt>
                <c:pt idx="3">
                  <c:v>1</c:v>
                </c:pt>
                <c:pt idx="4">
                  <c:v>5</c:v>
                </c:pt>
                <c:pt idx="5">
                  <c:v>10</c:v>
                </c:pt>
                <c:pt idx="6">
                  <c:v>20</c:v>
                </c:pt>
              </c:numCache>
            </c:numRef>
          </c:cat>
          <c:val>
            <c:numRef>
              <c:f>Sheet1!$C$2:$C$8</c:f>
              <c:numCache>
                <c:formatCode>General</c:formatCode>
                <c:ptCount val="7"/>
                <c:pt idx="0">
                  <c:v>0.86299999999999999</c:v>
                </c:pt>
                <c:pt idx="1">
                  <c:v>0.79400000000000004</c:v>
                </c:pt>
                <c:pt idx="2">
                  <c:v>0.753</c:v>
                </c:pt>
                <c:pt idx="3">
                  <c:v>0.72799999999999998</c:v>
                </c:pt>
                <c:pt idx="4">
                  <c:v>0.68300000000000005</c:v>
                </c:pt>
                <c:pt idx="5">
                  <c:v>0.66800000000000004</c:v>
                </c:pt>
                <c:pt idx="6">
                  <c:v>0.67400000000000004</c:v>
                </c:pt>
              </c:numCache>
            </c:numRef>
          </c:val>
          <c:smooth val="0"/>
          <c:extLst>
            <c:ext xmlns:c16="http://schemas.microsoft.com/office/drawing/2014/chart" uri="{C3380CC4-5D6E-409C-BE32-E72D297353CC}">
              <c16:uniqueId val="{00000001-6C6C-4764-9945-C9757B9365A1}"/>
            </c:ext>
          </c:extLst>
        </c:ser>
        <c:ser>
          <c:idx val="2"/>
          <c:order val="2"/>
          <c:tx>
            <c:strRef>
              <c:f>Sheet1!$D$1</c:f>
              <c:strCache>
                <c:ptCount val="1"/>
                <c:pt idx="0">
                  <c:v>蒙东电力数据</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Sheet1!$A$2:$A$8</c:f>
              <c:numCache>
                <c:formatCode>General</c:formatCode>
                <c:ptCount val="7"/>
                <c:pt idx="0">
                  <c:v>0.01</c:v>
                </c:pt>
                <c:pt idx="1">
                  <c:v>0.1</c:v>
                </c:pt>
                <c:pt idx="2">
                  <c:v>0.5</c:v>
                </c:pt>
                <c:pt idx="3">
                  <c:v>1</c:v>
                </c:pt>
                <c:pt idx="4">
                  <c:v>5</c:v>
                </c:pt>
                <c:pt idx="5">
                  <c:v>10</c:v>
                </c:pt>
                <c:pt idx="6">
                  <c:v>20</c:v>
                </c:pt>
              </c:numCache>
            </c:numRef>
          </c:cat>
          <c:val>
            <c:numRef>
              <c:f>Sheet1!$D$2:$D$8</c:f>
              <c:numCache>
                <c:formatCode>General</c:formatCode>
                <c:ptCount val="7"/>
                <c:pt idx="0">
                  <c:v>0.91400000000000003</c:v>
                </c:pt>
                <c:pt idx="1">
                  <c:v>0.85699999999999998</c:v>
                </c:pt>
                <c:pt idx="2">
                  <c:v>0.83399999999999996</c:v>
                </c:pt>
                <c:pt idx="3">
                  <c:v>0.82</c:v>
                </c:pt>
                <c:pt idx="4">
                  <c:v>0.78500000000000003</c:v>
                </c:pt>
                <c:pt idx="5">
                  <c:v>0.76800000000000002</c:v>
                </c:pt>
                <c:pt idx="6">
                  <c:v>0.81799999999999995</c:v>
                </c:pt>
              </c:numCache>
            </c:numRef>
          </c:val>
          <c:smooth val="0"/>
          <c:extLst>
            <c:ext xmlns:c16="http://schemas.microsoft.com/office/drawing/2014/chart" uri="{C3380CC4-5D6E-409C-BE32-E72D297353CC}">
              <c16:uniqueId val="{00000002-6C6C-4764-9945-C9757B9365A1}"/>
            </c:ext>
          </c:extLst>
        </c:ser>
        <c:dLbls>
          <c:showLegendKey val="0"/>
          <c:showVal val="0"/>
          <c:showCatName val="0"/>
          <c:showSerName val="0"/>
          <c:showPercent val="0"/>
          <c:showBubbleSize val="0"/>
        </c:dLbls>
        <c:marker val="1"/>
        <c:smooth val="0"/>
        <c:axId val="862186048"/>
        <c:axId val="862185064"/>
      </c:lineChart>
      <c:catAx>
        <c:axId val="862186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62185064"/>
        <c:crosses val="autoZero"/>
        <c:auto val="1"/>
        <c:lblAlgn val="ctr"/>
        <c:lblOffset val="100"/>
        <c:noMultiLvlLbl val="0"/>
      </c:catAx>
      <c:valAx>
        <c:axId val="862185064"/>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RMSE</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62186048"/>
        <c:crosses val="autoZero"/>
        <c:crossBetween val="between"/>
      </c:valAx>
      <c:spPr>
        <a:noFill/>
        <a:ln>
          <a:noFill/>
        </a:ln>
        <a:effectLst/>
      </c:spPr>
    </c:plotArea>
    <c:legend>
      <c:legendPos val="r"/>
      <c:layout>
        <c:manualLayout>
          <c:xMode val="edge"/>
          <c:yMode val="edge"/>
          <c:x val="0.54494828957836117"/>
          <c:y val="4.7396696230815022E-2"/>
          <c:w val="0.26730310262529833"/>
          <c:h val="0.2509311243157802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942689125884582"/>
          <c:y val="5.8666666666666666E-2"/>
          <c:w val="0.66844214093491483"/>
          <c:h val="0.70451569553805771"/>
        </c:manualLayout>
      </c:layout>
      <c:lineChart>
        <c:grouping val="standard"/>
        <c:varyColors val="0"/>
        <c:ser>
          <c:idx val="0"/>
          <c:order val="0"/>
          <c:tx>
            <c:strRef>
              <c:f>Sheet1!$B$1</c:f>
              <c:strCache>
                <c:ptCount val="1"/>
                <c:pt idx="0">
                  <c:v>Pearson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Sheet1!$A$2:$A$12</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Sheet1!$B$2:$B$12</c:f>
              <c:numCache>
                <c:formatCode>General</c:formatCode>
                <c:ptCount val="11"/>
                <c:pt idx="0">
                  <c:v>0.75588</c:v>
                </c:pt>
                <c:pt idx="1">
                  <c:v>0.75549999999999995</c:v>
                </c:pt>
                <c:pt idx="2">
                  <c:v>0.755</c:v>
                </c:pt>
                <c:pt idx="3">
                  <c:v>0.755</c:v>
                </c:pt>
                <c:pt idx="4">
                  <c:v>0.75480000000000003</c:v>
                </c:pt>
                <c:pt idx="5">
                  <c:v>0.755</c:v>
                </c:pt>
                <c:pt idx="6">
                  <c:v>0.75529999999999997</c:v>
                </c:pt>
                <c:pt idx="7">
                  <c:v>0.75549999999999995</c:v>
                </c:pt>
                <c:pt idx="8">
                  <c:v>0.75590000000000002</c:v>
                </c:pt>
                <c:pt idx="9">
                  <c:v>0.75660000000000005</c:v>
                </c:pt>
                <c:pt idx="10">
                  <c:v>0.7571</c:v>
                </c:pt>
              </c:numCache>
            </c:numRef>
          </c:val>
          <c:smooth val="0"/>
          <c:extLst>
            <c:ext xmlns:c16="http://schemas.microsoft.com/office/drawing/2014/chart" uri="{C3380CC4-5D6E-409C-BE32-E72D297353CC}">
              <c16:uniqueId val="{00000000-4AEC-489E-A9D5-69A112381018}"/>
            </c:ext>
          </c:extLst>
        </c:ser>
        <c:ser>
          <c:idx val="1"/>
          <c:order val="1"/>
          <c:tx>
            <c:strRef>
              <c:f>Sheet1!$C$1</c:f>
              <c:strCache>
                <c:ptCount val="1"/>
                <c:pt idx="0">
                  <c:v>Label</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Sheet1!$A$2:$A$12</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Sheet1!$C$2:$C$12</c:f>
              <c:numCache>
                <c:formatCode>General</c:formatCode>
                <c:ptCount val="11"/>
                <c:pt idx="0">
                  <c:v>0.74209999999999998</c:v>
                </c:pt>
                <c:pt idx="1">
                  <c:v>0.7419</c:v>
                </c:pt>
                <c:pt idx="2">
                  <c:v>0.74219999999999997</c:v>
                </c:pt>
                <c:pt idx="3">
                  <c:v>0.74229999999999996</c:v>
                </c:pt>
                <c:pt idx="4">
                  <c:v>0.74250000000000005</c:v>
                </c:pt>
                <c:pt idx="5">
                  <c:v>0.74380000000000002</c:v>
                </c:pt>
                <c:pt idx="6">
                  <c:v>0.746</c:v>
                </c:pt>
                <c:pt idx="7">
                  <c:v>0.74861999999999995</c:v>
                </c:pt>
                <c:pt idx="8">
                  <c:v>0.75249999999999995</c:v>
                </c:pt>
                <c:pt idx="9">
                  <c:v>0.755</c:v>
                </c:pt>
                <c:pt idx="10">
                  <c:v>0.75600000000000001</c:v>
                </c:pt>
              </c:numCache>
            </c:numRef>
          </c:val>
          <c:smooth val="0"/>
          <c:extLst>
            <c:ext xmlns:c16="http://schemas.microsoft.com/office/drawing/2014/chart" uri="{C3380CC4-5D6E-409C-BE32-E72D297353CC}">
              <c16:uniqueId val="{00000001-4AEC-489E-A9D5-69A112381018}"/>
            </c:ext>
          </c:extLst>
        </c:ser>
        <c:dLbls>
          <c:showLegendKey val="0"/>
          <c:showVal val="0"/>
          <c:showCatName val="0"/>
          <c:showSerName val="0"/>
          <c:showPercent val="0"/>
          <c:showBubbleSize val="0"/>
        </c:dLbls>
        <c:marker val="1"/>
        <c:smooth val="0"/>
        <c:axId val="480644168"/>
        <c:axId val="480644496"/>
      </c:lineChart>
      <c:catAx>
        <c:axId val="4806441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h</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80644496"/>
        <c:crosses val="autoZero"/>
        <c:auto val="1"/>
        <c:lblAlgn val="ctr"/>
        <c:lblOffset val="100"/>
        <c:tickLblSkip val="2"/>
        <c:tickMarkSkip val="1"/>
        <c:noMultiLvlLbl val="0"/>
      </c:catAx>
      <c:valAx>
        <c:axId val="480644496"/>
        <c:scaling>
          <c:orientation val="minMax"/>
          <c:max val="0.78"/>
          <c:min val="0.720000000000000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MAE</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80644168"/>
        <c:crossesAt val="1"/>
        <c:crossBetween val="between"/>
        <c:minorUnit val="2.0000000000000005E-3"/>
      </c:valAx>
      <c:spPr>
        <a:noFill/>
        <a:ln>
          <a:noFill/>
        </a:ln>
        <a:effectLst/>
      </c:spPr>
    </c:plotArea>
    <c:legend>
      <c:legendPos val="r"/>
      <c:layout>
        <c:manualLayout>
          <c:xMode val="edge"/>
          <c:yMode val="edge"/>
          <c:x val="0.56719392670852853"/>
          <c:y val="7.9332703412073519E-2"/>
          <c:w val="0.24217495678893797"/>
          <c:h val="0.174419825428798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447194791258826"/>
          <c:y val="0.15158730158730158"/>
          <c:w val="0.72561969809022486"/>
          <c:h val="0.66905449318835142"/>
        </c:manualLayout>
      </c:layout>
      <c:lineChart>
        <c:grouping val="standard"/>
        <c:varyColors val="0"/>
        <c:ser>
          <c:idx val="0"/>
          <c:order val="0"/>
          <c:tx>
            <c:strRef>
              <c:f>Sheet1!$B$1</c:f>
              <c:strCache>
                <c:ptCount val="1"/>
                <c:pt idx="0">
                  <c:v>UserPreferedCF</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Sheet1!$A$2:$A$11</c:f>
              <c:numCache>
                <c:formatCode>General</c:formatCode>
                <c:ptCount val="10"/>
                <c:pt idx="0">
                  <c:v>0.1</c:v>
                </c:pt>
                <c:pt idx="1">
                  <c:v>0.2</c:v>
                </c:pt>
                <c:pt idx="2">
                  <c:v>0.3</c:v>
                </c:pt>
                <c:pt idx="3">
                  <c:v>0.4</c:v>
                </c:pt>
                <c:pt idx="4">
                  <c:v>0.5</c:v>
                </c:pt>
                <c:pt idx="5">
                  <c:v>0.6</c:v>
                </c:pt>
                <c:pt idx="6">
                  <c:v>0.7</c:v>
                </c:pt>
                <c:pt idx="7">
                  <c:v>0.8</c:v>
                </c:pt>
                <c:pt idx="8">
                  <c:v>0.9</c:v>
                </c:pt>
                <c:pt idx="9">
                  <c:v>1</c:v>
                </c:pt>
              </c:numCache>
            </c:numRef>
          </c:cat>
          <c:val>
            <c:numRef>
              <c:f>Sheet1!$B$2:$B$11</c:f>
              <c:numCache>
                <c:formatCode>General</c:formatCode>
                <c:ptCount val="10"/>
                <c:pt idx="0">
                  <c:v>0.95</c:v>
                </c:pt>
                <c:pt idx="1">
                  <c:v>0.86</c:v>
                </c:pt>
                <c:pt idx="2">
                  <c:v>0.83</c:v>
                </c:pt>
                <c:pt idx="3">
                  <c:v>0.8</c:v>
                </c:pt>
                <c:pt idx="4">
                  <c:v>0.79</c:v>
                </c:pt>
                <c:pt idx="5">
                  <c:v>0.78300000000000003</c:v>
                </c:pt>
                <c:pt idx="6">
                  <c:v>0.77600000000000002</c:v>
                </c:pt>
                <c:pt idx="7">
                  <c:v>0.77500000000000002</c:v>
                </c:pt>
                <c:pt idx="8">
                  <c:v>0.77200000000000002</c:v>
                </c:pt>
                <c:pt idx="9">
                  <c:v>0.76800000000000002</c:v>
                </c:pt>
              </c:numCache>
            </c:numRef>
          </c:val>
          <c:smooth val="0"/>
          <c:extLst>
            <c:ext xmlns:c16="http://schemas.microsoft.com/office/drawing/2014/chart" uri="{C3380CC4-5D6E-409C-BE32-E72D297353CC}">
              <c16:uniqueId val="{00000000-2129-4493-A05E-603EE348DA7D}"/>
            </c:ext>
          </c:extLst>
        </c:ser>
        <c:ser>
          <c:idx val="1"/>
          <c:order val="1"/>
          <c:tx>
            <c:strRef>
              <c:f>Sheet1!$C$1</c:f>
              <c:strCache>
                <c:ptCount val="1"/>
                <c:pt idx="0">
                  <c:v>Cosine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Sheet1!$A$2:$A$11</c:f>
              <c:numCache>
                <c:formatCode>General</c:formatCode>
                <c:ptCount val="10"/>
                <c:pt idx="0">
                  <c:v>0.1</c:v>
                </c:pt>
                <c:pt idx="1">
                  <c:v>0.2</c:v>
                </c:pt>
                <c:pt idx="2">
                  <c:v>0.3</c:v>
                </c:pt>
                <c:pt idx="3">
                  <c:v>0.4</c:v>
                </c:pt>
                <c:pt idx="4">
                  <c:v>0.5</c:v>
                </c:pt>
                <c:pt idx="5">
                  <c:v>0.6</c:v>
                </c:pt>
                <c:pt idx="6">
                  <c:v>0.7</c:v>
                </c:pt>
                <c:pt idx="7">
                  <c:v>0.8</c:v>
                </c:pt>
                <c:pt idx="8">
                  <c:v>0.9</c:v>
                </c:pt>
                <c:pt idx="9">
                  <c:v>1</c:v>
                </c:pt>
              </c:numCache>
            </c:numRef>
          </c:cat>
          <c:val>
            <c:numRef>
              <c:f>Sheet1!$C$2:$C$11</c:f>
              <c:numCache>
                <c:formatCode>General</c:formatCode>
                <c:ptCount val="10"/>
                <c:pt idx="0">
                  <c:v>0.93</c:v>
                </c:pt>
                <c:pt idx="1">
                  <c:v>0.92</c:v>
                </c:pt>
                <c:pt idx="2">
                  <c:v>0.87</c:v>
                </c:pt>
                <c:pt idx="3">
                  <c:v>0.86</c:v>
                </c:pt>
                <c:pt idx="4">
                  <c:v>0.84</c:v>
                </c:pt>
                <c:pt idx="5">
                  <c:v>0.81200000000000006</c:v>
                </c:pt>
                <c:pt idx="6">
                  <c:v>0.8</c:v>
                </c:pt>
                <c:pt idx="7">
                  <c:v>0.78900000000000003</c:v>
                </c:pt>
                <c:pt idx="8">
                  <c:v>0.78900000000000003</c:v>
                </c:pt>
                <c:pt idx="9">
                  <c:v>0.78600000000000003</c:v>
                </c:pt>
              </c:numCache>
            </c:numRef>
          </c:val>
          <c:smooth val="0"/>
          <c:extLst>
            <c:ext xmlns:c16="http://schemas.microsoft.com/office/drawing/2014/chart" uri="{C3380CC4-5D6E-409C-BE32-E72D297353CC}">
              <c16:uniqueId val="{00000001-2129-4493-A05E-603EE348DA7D}"/>
            </c:ext>
          </c:extLst>
        </c:ser>
        <c:ser>
          <c:idx val="2"/>
          <c:order val="2"/>
          <c:tx>
            <c:strRef>
              <c:f>Sheet1!$D$1</c:f>
              <c:strCache>
                <c:ptCount val="1"/>
                <c:pt idx="0">
                  <c:v>user ratings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Sheet1!$A$2:$A$11</c:f>
              <c:numCache>
                <c:formatCode>General</c:formatCode>
                <c:ptCount val="10"/>
                <c:pt idx="0">
                  <c:v>0.1</c:v>
                </c:pt>
                <c:pt idx="1">
                  <c:v>0.2</c:v>
                </c:pt>
                <c:pt idx="2">
                  <c:v>0.3</c:v>
                </c:pt>
                <c:pt idx="3">
                  <c:v>0.4</c:v>
                </c:pt>
                <c:pt idx="4">
                  <c:v>0.5</c:v>
                </c:pt>
                <c:pt idx="5">
                  <c:v>0.6</c:v>
                </c:pt>
                <c:pt idx="6">
                  <c:v>0.7</c:v>
                </c:pt>
                <c:pt idx="7">
                  <c:v>0.8</c:v>
                </c:pt>
                <c:pt idx="8">
                  <c:v>0.9</c:v>
                </c:pt>
                <c:pt idx="9">
                  <c:v>1</c:v>
                </c:pt>
              </c:numCache>
            </c:numRef>
          </c:cat>
          <c:val>
            <c:numRef>
              <c:f>Sheet1!$D$2:$D$11</c:f>
              <c:numCache>
                <c:formatCode>General</c:formatCode>
                <c:ptCount val="10"/>
                <c:pt idx="0">
                  <c:v>0.94</c:v>
                </c:pt>
                <c:pt idx="1">
                  <c:v>0.89</c:v>
                </c:pt>
                <c:pt idx="2">
                  <c:v>0.88</c:v>
                </c:pt>
                <c:pt idx="3">
                  <c:v>0.87</c:v>
                </c:pt>
                <c:pt idx="4">
                  <c:v>0.86199999999999999</c:v>
                </c:pt>
                <c:pt idx="5">
                  <c:v>0.84399999999999997</c:v>
                </c:pt>
                <c:pt idx="6">
                  <c:v>0.83</c:v>
                </c:pt>
                <c:pt idx="7">
                  <c:v>0.82099999999999995</c:v>
                </c:pt>
                <c:pt idx="8">
                  <c:v>0.80800000000000005</c:v>
                </c:pt>
                <c:pt idx="9">
                  <c:v>0.8</c:v>
                </c:pt>
              </c:numCache>
            </c:numRef>
          </c:val>
          <c:smooth val="0"/>
          <c:extLst>
            <c:ext xmlns:c16="http://schemas.microsoft.com/office/drawing/2014/chart" uri="{C3380CC4-5D6E-409C-BE32-E72D297353CC}">
              <c16:uniqueId val="{00000002-2129-4493-A05E-603EE348DA7D}"/>
            </c:ext>
          </c:extLst>
        </c:ser>
        <c:dLbls>
          <c:showLegendKey val="0"/>
          <c:showVal val="0"/>
          <c:showCatName val="0"/>
          <c:showSerName val="0"/>
          <c:showPercent val="0"/>
          <c:showBubbleSize val="0"/>
        </c:dLbls>
        <c:marker val="1"/>
        <c:smooth val="0"/>
        <c:axId val="1023267968"/>
        <c:axId val="1023263048"/>
      </c:lineChart>
      <c:catAx>
        <c:axId val="10232679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数据稀疏率</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3263048"/>
        <c:crosses val="autoZero"/>
        <c:auto val="1"/>
        <c:lblAlgn val="ctr"/>
        <c:lblOffset val="100"/>
        <c:tickLblSkip val="2"/>
        <c:noMultiLvlLbl val="0"/>
      </c:catAx>
      <c:valAx>
        <c:axId val="1023263048"/>
        <c:scaling>
          <c:orientation val="minMax"/>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MAE</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3267968"/>
        <c:crosses val="autoZero"/>
        <c:crossBetween val="between"/>
      </c:valAx>
      <c:spPr>
        <a:noFill/>
        <a:ln>
          <a:noFill/>
        </a:ln>
        <a:effectLst/>
      </c:spPr>
    </c:plotArea>
    <c:legend>
      <c:legendPos val="r"/>
      <c:layout>
        <c:manualLayout>
          <c:xMode val="edge"/>
          <c:yMode val="edge"/>
          <c:x val="0.62911558707095316"/>
          <c:y val="0.19955286839145106"/>
          <c:w val="0.32300227664912051"/>
          <c:h val="0.2102818456104201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008419402120191"/>
          <c:y val="5.4522924411400248E-2"/>
          <c:w val="0.78642374248673474"/>
          <c:h val="0.72538633414317633"/>
        </c:manualLayout>
      </c:layout>
      <c:lineChart>
        <c:grouping val="standard"/>
        <c:varyColors val="0"/>
        <c:ser>
          <c:idx val="0"/>
          <c:order val="0"/>
          <c:tx>
            <c:strRef>
              <c:f>Sheet1!$B$1</c:f>
              <c:strCache>
                <c:ptCount val="1"/>
                <c:pt idx="0">
                  <c:v>高斯核函数</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Sheet1!$A$2:$A$11</c:f>
              <c:numCache>
                <c:formatCode>General</c:formatCode>
                <c:ptCount val="10"/>
                <c:pt idx="0">
                  <c:v>0.1</c:v>
                </c:pt>
                <c:pt idx="1">
                  <c:v>0.2</c:v>
                </c:pt>
                <c:pt idx="2">
                  <c:v>0.3</c:v>
                </c:pt>
                <c:pt idx="3">
                  <c:v>0.4</c:v>
                </c:pt>
                <c:pt idx="4">
                  <c:v>0.5</c:v>
                </c:pt>
                <c:pt idx="5">
                  <c:v>0.6</c:v>
                </c:pt>
                <c:pt idx="6">
                  <c:v>0.7</c:v>
                </c:pt>
                <c:pt idx="7">
                  <c:v>0.8</c:v>
                </c:pt>
                <c:pt idx="8">
                  <c:v>0.9</c:v>
                </c:pt>
                <c:pt idx="9">
                  <c:v>1</c:v>
                </c:pt>
              </c:numCache>
            </c:numRef>
          </c:cat>
          <c:val>
            <c:numRef>
              <c:f>Sheet1!$B$2:$B$11</c:f>
              <c:numCache>
                <c:formatCode>General</c:formatCode>
                <c:ptCount val="10"/>
                <c:pt idx="0">
                  <c:v>0.74199999999999999</c:v>
                </c:pt>
                <c:pt idx="1">
                  <c:v>0.74299999999999999</c:v>
                </c:pt>
                <c:pt idx="2">
                  <c:v>0.75</c:v>
                </c:pt>
                <c:pt idx="3">
                  <c:v>0.751</c:v>
                </c:pt>
                <c:pt idx="4">
                  <c:v>0.751</c:v>
                </c:pt>
                <c:pt idx="5">
                  <c:v>0.75109999999999999</c:v>
                </c:pt>
                <c:pt idx="6">
                  <c:v>0.751</c:v>
                </c:pt>
                <c:pt idx="7">
                  <c:v>0.752</c:v>
                </c:pt>
                <c:pt idx="8">
                  <c:v>0.75180000000000002</c:v>
                </c:pt>
                <c:pt idx="9">
                  <c:v>0.75170000000000003</c:v>
                </c:pt>
              </c:numCache>
            </c:numRef>
          </c:val>
          <c:smooth val="0"/>
          <c:extLst>
            <c:ext xmlns:c16="http://schemas.microsoft.com/office/drawing/2014/chart" uri="{C3380CC4-5D6E-409C-BE32-E72D297353CC}">
              <c16:uniqueId val="{00000000-103C-4C27-9EC1-EE941492E56C}"/>
            </c:ext>
          </c:extLst>
        </c:ser>
        <c:ser>
          <c:idx val="1"/>
          <c:order val="1"/>
          <c:tx>
            <c:strRef>
              <c:f>Sheet1!$C$1</c:f>
              <c:strCache>
                <c:ptCount val="1"/>
                <c:pt idx="0">
                  <c:v>三角核函数</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Sheet1!$A$2:$A$11</c:f>
              <c:numCache>
                <c:formatCode>General</c:formatCode>
                <c:ptCount val="10"/>
                <c:pt idx="0">
                  <c:v>0.1</c:v>
                </c:pt>
                <c:pt idx="1">
                  <c:v>0.2</c:v>
                </c:pt>
                <c:pt idx="2">
                  <c:v>0.3</c:v>
                </c:pt>
                <c:pt idx="3">
                  <c:v>0.4</c:v>
                </c:pt>
                <c:pt idx="4">
                  <c:v>0.5</c:v>
                </c:pt>
                <c:pt idx="5">
                  <c:v>0.6</c:v>
                </c:pt>
                <c:pt idx="6">
                  <c:v>0.7</c:v>
                </c:pt>
                <c:pt idx="7">
                  <c:v>0.8</c:v>
                </c:pt>
                <c:pt idx="8">
                  <c:v>0.9</c:v>
                </c:pt>
                <c:pt idx="9">
                  <c:v>1</c:v>
                </c:pt>
              </c:numCache>
            </c:numRef>
          </c:cat>
          <c:val>
            <c:numRef>
              <c:f>Sheet1!$C$2:$C$11</c:f>
              <c:numCache>
                <c:formatCode>General</c:formatCode>
                <c:ptCount val="10"/>
                <c:pt idx="0">
                  <c:v>0.74099999999999999</c:v>
                </c:pt>
                <c:pt idx="1">
                  <c:v>0.74199999999999999</c:v>
                </c:pt>
                <c:pt idx="2">
                  <c:v>0.74299999999999999</c:v>
                </c:pt>
                <c:pt idx="3">
                  <c:v>0.74450000000000005</c:v>
                </c:pt>
                <c:pt idx="4">
                  <c:v>0.747</c:v>
                </c:pt>
                <c:pt idx="5">
                  <c:v>0.747</c:v>
                </c:pt>
                <c:pt idx="6">
                  <c:v>0.748</c:v>
                </c:pt>
                <c:pt idx="7">
                  <c:v>0.75</c:v>
                </c:pt>
                <c:pt idx="8">
                  <c:v>0.752</c:v>
                </c:pt>
                <c:pt idx="9">
                  <c:v>0.75160000000000005</c:v>
                </c:pt>
              </c:numCache>
            </c:numRef>
          </c:val>
          <c:smooth val="0"/>
          <c:extLst>
            <c:ext xmlns:c16="http://schemas.microsoft.com/office/drawing/2014/chart" uri="{C3380CC4-5D6E-409C-BE32-E72D297353CC}">
              <c16:uniqueId val="{00000001-103C-4C27-9EC1-EE941492E56C}"/>
            </c:ext>
          </c:extLst>
        </c:ser>
        <c:dLbls>
          <c:showLegendKey val="0"/>
          <c:showVal val="0"/>
          <c:showCatName val="0"/>
          <c:showSerName val="0"/>
          <c:showPercent val="0"/>
          <c:showBubbleSize val="0"/>
        </c:dLbls>
        <c:marker val="1"/>
        <c:smooth val="0"/>
        <c:axId val="1025042384"/>
        <c:axId val="1025045664"/>
      </c:lineChart>
      <c:catAx>
        <c:axId val="10250423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h</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5045664"/>
        <c:crosses val="autoZero"/>
        <c:auto val="1"/>
        <c:lblAlgn val="ctr"/>
        <c:lblOffset val="100"/>
        <c:noMultiLvlLbl val="0"/>
      </c:catAx>
      <c:valAx>
        <c:axId val="1025045664"/>
        <c:scaling>
          <c:orientation val="minMax"/>
          <c:max val="0.78"/>
          <c:min val="0.73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MAE</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5042384"/>
        <c:crosses val="autoZero"/>
        <c:crossBetween val="between"/>
        <c:majorUnit val="1.0000000000000002E-2"/>
      </c:valAx>
      <c:spPr>
        <a:noFill/>
        <a:ln>
          <a:noFill/>
        </a:ln>
        <a:effectLst/>
      </c:spPr>
    </c:plotArea>
    <c:legend>
      <c:legendPos val="r"/>
      <c:layout>
        <c:manualLayout>
          <c:xMode val="edge"/>
          <c:yMode val="edge"/>
          <c:x val="0.67099567099567103"/>
          <c:y val="0.13382821571095435"/>
          <c:w val="0.26109660574412535"/>
          <c:h val="0.1672874162105201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 Id="rId5" Type="http://schemas.openxmlformats.org/officeDocument/2006/relationships/image" Target="../media/image10.wmf"/><Relationship Id="rId4"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C51D7-0F3A-4BBF-A84E-33DA06BEF481}" type="datetimeFigureOut">
              <a:rPr lang="zh-CN" altLang="en-US" smtClean="0"/>
              <a:t>2017/12/13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E5E52-524D-438F-8756-272751B5641D}" type="slidenum">
              <a:rPr lang="zh-CN" altLang="en-US" smtClean="0"/>
              <a:t>‹#›</a:t>
            </a:fld>
            <a:endParaRPr lang="zh-CN" altLang="en-US"/>
          </a:p>
        </p:txBody>
      </p:sp>
    </p:spTree>
    <p:extLst>
      <p:ext uri="{BB962C8B-B14F-4D97-AF65-F5344CB8AC3E}">
        <p14:creationId xmlns:p14="http://schemas.microsoft.com/office/powerpoint/2010/main" val="1291830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a:t>
            </a:fld>
            <a:endParaRPr lang="zh-CN" altLang="en-US"/>
          </a:p>
        </p:txBody>
      </p:sp>
    </p:spTree>
    <p:extLst>
      <p:ext uri="{BB962C8B-B14F-4D97-AF65-F5344CB8AC3E}">
        <p14:creationId xmlns:p14="http://schemas.microsoft.com/office/powerpoint/2010/main" val="3347649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度量的标准需要满足对称性</a:t>
            </a:r>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16</a:t>
            </a:fld>
            <a:endParaRPr lang="zh-CN" altLang="en-US"/>
          </a:p>
        </p:txBody>
      </p:sp>
    </p:spTree>
    <p:extLst>
      <p:ext uri="{BB962C8B-B14F-4D97-AF65-F5344CB8AC3E}">
        <p14:creationId xmlns:p14="http://schemas.microsoft.com/office/powerpoint/2010/main" val="2915738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gn="just"/>
            <a:r>
              <a:rPr lang="zh-CN" altLang="en-US" sz="1200" dirty="0" smtClean="0">
                <a:solidFill>
                  <a:srgbClr val="666666"/>
                </a:solidFill>
                <a:latin typeface="微软雅黑" panose="020B0503020204020204" pitchFamily="34" charset="-122"/>
                <a:ea typeface="微软雅黑" panose="020B0503020204020204" pitchFamily="34" charset="-122"/>
              </a:rPr>
              <a:t>计算商品与其他商品的在商品空间上的距离</a:t>
            </a:r>
            <a:endParaRPr lang="en-US" altLang="zh-CN" sz="1200" dirty="0" smtClean="0">
              <a:solidFill>
                <a:srgbClr val="666666"/>
              </a:solidFill>
              <a:latin typeface="微软雅黑" panose="020B0503020204020204" pitchFamily="34" charset="-122"/>
              <a:ea typeface="微软雅黑" panose="020B0503020204020204" pitchFamily="34" charset="-122"/>
            </a:endParaRPr>
          </a:p>
          <a:p>
            <a:pPr algn="just"/>
            <a:r>
              <a:rPr lang="zh-CN" altLang="en-US" sz="1200" dirty="0" smtClean="0">
                <a:solidFill>
                  <a:srgbClr val="666666"/>
                </a:solidFill>
                <a:latin typeface="微软雅黑" panose="020B0503020204020204" pitchFamily="34" charset="-122"/>
                <a:ea typeface="微软雅黑" panose="020B0503020204020204" pitchFamily="34" charset="-122"/>
              </a:rPr>
              <a:t>计算用户的偏好在商品空间上的分布情况</a:t>
            </a:r>
            <a:endParaRPr lang="zh-HK" altLang="zh-HK" sz="1200" dirty="0" smtClean="0">
              <a:solidFill>
                <a:srgbClr val="666666"/>
              </a:solidFill>
              <a:latin typeface="微软雅黑" panose="020B0503020204020204" pitchFamily="34" charset="-122"/>
              <a:ea typeface="微软雅黑" panose="020B0503020204020204" pitchFamily="34" charset="-122"/>
            </a:endParaRPr>
          </a:p>
          <a:p>
            <a:pPr algn="just"/>
            <a:r>
              <a:rPr lang="zh-CN" altLang="en-US" sz="1200" dirty="0" smtClean="0">
                <a:solidFill>
                  <a:srgbClr val="666666"/>
                </a:solidFill>
                <a:latin typeface="微软雅黑" panose="020B0503020204020204" pitchFamily="34" charset="-122"/>
                <a:ea typeface="微软雅黑" panose="020B0503020204020204" pitchFamily="34" charset="-122"/>
              </a:rPr>
              <a:t>计算所有用户的偏好分布情况</a:t>
            </a:r>
            <a:endParaRPr lang="zh-HK" altLang="zh-HK" sz="1200" dirty="0" smtClean="0">
              <a:solidFill>
                <a:srgbClr val="666666"/>
              </a:solidFill>
              <a:latin typeface="微软雅黑" panose="020B0503020204020204" pitchFamily="34" charset="-122"/>
              <a:ea typeface="微软雅黑" panose="020B0503020204020204" pitchFamily="34" charset="-122"/>
            </a:endParaRPr>
          </a:p>
          <a:p>
            <a:pPr algn="just"/>
            <a:r>
              <a:rPr lang="zh-CN" altLang="en-US" sz="1200" dirty="0" smtClean="0">
                <a:solidFill>
                  <a:srgbClr val="666666"/>
                </a:solidFill>
                <a:latin typeface="微软雅黑" panose="020B0503020204020204" pitchFamily="34" charset="-122"/>
                <a:ea typeface="微软雅黑" panose="020B0503020204020204" pitchFamily="34" charset="-122"/>
              </a:rPr>
              <a:t>计算两个用户间的相似度</a:t>
            </a:r>
            <a:endParaRPr lang="zh-HK" altLang="zh-HK" sz="1200" dirty="0" smtClean="0">
              <a:solidFill>
                <a:srgbClr val="666666"/>
              </a:solidFill>
              <a:latin typeface="微软雅黑" panose="020B0503020204020204" pitchFamily="34" charset="-122"/>
              <a:ea typeface="微软雅黑" panose="020B0503020204020204" pitchFamily="34" charset="-122"/>
            </a:endParaRPr>
          </a:p>
          <a:p>
            <a:pPr lvl="0" algn="just"/>
            <a:r>
              <a:rPr lang="zh-CN" altLang="en-US" sz="1200" dirty="0" smtClean="0">
                <a:solidFill>
                  <a:srgbClr val="666666"/>
                </a:solidFill>
                <a:latin typeface="微软雅黑" panose="020B0503020204020204" pitchFamily="34" charset="-122"/>
                <a:ea typeface="微软雅黑" panose="020B0503020204020204" pitchFamily="34" charset="-122"/>
              </a:rPr>
              <a:t>作出最终预测</a:t>
            </a:r>
          </a:p>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17</a:t>
            </a:fld>
            <a:endParaRPr lang="zh-CN" altLang="en-US"/>
          </a:p>
        </p:txBody>
      </p:sp>
    </p:spTree>
    <p:extLst>
      <p:ext uri="{BB962C8B-B14F-4D97-AF65-F5344CB8AC3E}">
        <p14:creationId xmlns:p14="http://schemas.microsoft.com/office/powerpoint/2010/main" val="2540024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18</a:t>
            </a:fld>
            <a:endParaRPr lang="zh-CN" altLang="en-US"/>
          </a:p>
        </p:txBody>
      </p:sp>
    </p:spTree>
    <p:extLst>
      <p:ext uri="{BB962C8B-B14F-4D97-AF65-F5344CB8AC3E}">
        <p14:creationId xmlns:p14="http://schemas.microsoft.com/office/powerpoint/2010/main" val="807189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26</a:t>
            </a:fld>
            <a:endParaRPr lang="zh-CN" altLang="en-US"/>
          </a:p>
        </p:txBody>
      </p:sp>
    </p:spTree>
    <p:extLst>
      <p:ext uri="{BB962C8B-B14F-4D97-AF65-F5344CB8AC3E}">
        <p14:creationId xmlns:p14="http://schemas.microsoft.com/office/powerpoint/2010/main" val="1418980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2</a:t>
            </a:fld>
            <a:endParaRPr lang="zh-CN" altLang="en-US"/>
          </a:p>
        </p:txBody>
      </p:sp>
    </p:spTree>
    <p:extLst>
      <p:ext uri="{BB962C8B-B14F-4D97-AF65-F5344CB8AC3E}">
        <p14:creationId xmlns:p14="http://schemas.microsoft.com/office/powerpoint/2010/main" val="3623399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本文背景是</a:t>
            </a:r>
            <a:r>
              <a:rPr lang="en-US" altLang="zh-CN" dirty="0" smtClean="0"/>
              <a:t>2015</a:t>
            </a:r>
            <a:r>
              <a:rPr lang="zh-CN" altLang="en-US" dirty="0" smtClean="0"/>
              <a:t>年的电力体制改革：</a:t>
            </a:r>
            <a:endParaRPr lang="en-US" altLang="zh-CN" dirty="0" smtClean="0"/>
          </a:p>
          <a:p>
            <a:r>
              <a:rPr lang="zh-CN" altLang="en-US" dirty="0" smtClean="0"/>
              <a:t>在改革中强调充分发挥交易的市场化作用</a:t>
            </a:r>
            <a:endParaRPr lang="en-US" altLang="zh-CN" dirty="0" smtClean="0"/>
          </a:p>
          <a:p>
            <a:r>
              <a:rPr lang="zh-CN" altLang="en-US" dirty="0" smtClean="0"/>
              <a:t>交易模式转变成售电方和购电方之间的点对点交易。</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0" dirty="0" smtClean="0">
                <a:solidFill>
                  <a:schemeClr val="tx1"/>
                </a:solidFill>
                <a:latin typeface="微软雅黑" panose="020B0503020204020204" pitchFamily="34" charset="-122"/>
                <a:ea typeface="微软雅黑" panose="020B0503020204020204" pitchFamily="34" charset="-122"/>
              </a:rPr>
              <a:t>符合准入条件的电力用户与发电企业按照自愿参与、自主协商的原则进行的购售电交易，电网企业按规定提供输电服务。</a:t>
            </a:r>
            <a:endParaRPr lang="en-US" altLang="zh-CN" sz="1200" b="0" dirty="0" smtClean="0">
              <a:solidFill>
                <a:schemeClr val="tx1"/>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solidFill>
                  <a:schemeClr val="tx1"/>
                </a:solidFill>
                <a:latin typeface="微软雅黑" panose="020B0503020204020204" pitchFamily="34" charset="-122"/>
                <a:ea typeface="微软雅黑" panose="020B0503020204020204" pitchFamily="34" charset="-122"/>
              </a:rPr>
              <a:t>推荐过程发生在直购电的过程中，为购电方推荐符合要求的售电方。</a:t>
            </a:r>
            <a:endParaRPr lang="en-US" altLang="zh-CN" sz="1200" b="0" dirty="0" smtClean="0">
              <a:solidFill>
                <a:schemeClr val="tx1"/>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4</a:t>
            </a:fld>
            <a:endParaRPr lang="zh-CN" altLang="en-US"/>
          </a:p>
        </p:txBody>
      </p:sp>
    </p:spTree>
    <p:extLst>
      <p:ext uri="{BB962C8B-B14F-4D97-AF65-F5344CB8AC3E}">
        <p14:creationId xmlns:p14="http://schemas.microsoft.com/office/powerpoint/2010/main" val="2753788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9</a:t>
            </a:fld>
            <a:endParaRPr lang="zh-CN" altLang="en-US"/>
          </a:p>
        </p:txBody>
      </p:sp>
    </p:spTree>
    <p:extLst>
      <p:ext uri="{BB962C8B-B14F-4D97-AF65-F5344CB8AC3E}">
        <p14:creationId xmlns:p14="http://schemas.microsoft.com/office/powerpoint/2010/main" val="2713635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用户的特征向量会受到其近似的用户的影响以及自身具有的从众属性，那么近似的用户会具有近似的特征向量，若从众关系越大，则用户受到其他人影响就越大，那么近似的特征向量作为估计量</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9EE5E52-524D-438F-8756-272751B5641D}" type="slidenum">
              <a:rPr lang="zh-CN" altLang="en-US" smtClean="0"/>
              <a:t>10</a:t>
            </a:fld>
            <a:endParaRPr lang="zh-CN" altLang="en-US"/>
          </a:p>
        </p:txBody>
      </p:sp>
    </p:spTree>
    <p:extLst>
      <p:ext uri="{BB962C8B-B14F-4D97-AF65-F5344CB8AC3E}">
        <p14:creationId xmlns:p14="http://schemas.microsoft.com/office/powerpoint/2010/main" val="3862056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用户的特征向量会受到其近似的用户的影响以及自身具有的从众属性，那么近似的用户会具有近似的特征向量，若从众关系越大，则用户受到其他人影响就越大，那么近似的特征向量作为估计量</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9EE5E52-524D-438F-8756-272751B5641D}" type="slidenum">
              <a:rPr lang="zh-CN" altLang="en-US" smtClean="0"/>
              <a:t>11</a:t>
            </a:fld>
            <a:endParaRPr lang="zh-CN" altLang="en-US"/>
          </a:p>
        </p:txBody>
      </p:sp>
    </p:spTree>
    <p:extLst>
      <p:ext uri="{BB962C8B-B14F-4D97-AF65-F5344CB8AC3E}">
        <p14:creationId xmlns:p14="http://schemas.microsoft.com/office/powerpoint/2010/main" val="2757231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12</a:t>
            </a:fld>
            <a:endParaRPr lang="zh-CN" altLang="en-US"/>
          </a:p>
        </p:txBody>
      </p:sp>
    </p:spTree>
    <p:extLst>
      <p:ext uri="{BB962C8B-B14F-4D97-AF65-F5344CB8AC3E}">
        <p14:creationId xmlns:p14="http://schemas.microsoft.com/office/powerpoint/2010/main" val="37112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13</a:t>
            </a:fld>
            <a:endParaRPr lang="zh-CN" altLang="en-US"/>
          </a:p>
        </p:txBody>
      </p:sp>
    </p:spTree>
    <p:extLst>
      <p:ext uri="{BB962C8B-B14F-4D97-AF65-F5344CB8AC3E}">
        <p14:creationId xmlns:p14="http://schemas.microsoft.com/office/powerpoint/2010/main" val="2983539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chemeClr val="bg1"/>
                </a:solidFill>
                <a:latin typeface="华文细黑" pitchFamily="2" charset="-122"/>
                <a:ea typeface="华文细黑" pitchFamily="2" charset="-122"/>
              </a:rPr>
              <a:t>用户兴趣密度由多方面因素造成，各种因素服从的分布情况均未知，其密度分布具有多个局部最优值</a:t>
            </a:r>
            <a:r>
              <a:rPr lang="en-US" altLang="zh-CN" sz="1200" dirty="0" smtClean="0">
                <a:solidFill>
                  <a:schemeClr val="bg1"/>
                </a:solidFill>
                <a:latin typeface="华文细黑" pitchFamily="2" charset="-122"/>
                <a:ea typeface="华文细黑" pitchFamily="2" charset="-122"/>
              </a:rPr>
              <a:t>.</a:t>
            </a:r>
          </a:p>
          <a:p>
            <a:r>
              <a:rPr lang="zh-CN" altLang="en-US" sz="1200" dirty="0" smtClean="0">
                <a:solidFill>
                  <a:schemeClr val="bg1"/>
                </a:solidFill>
                <a:latin typeface="华文细黑" pitchFamily="2" charset="-122"/>
                <a:ea typeface="华文细黑" pitchFamily="2" charset="-122"/>
              </a:rPr>
              <a:t>由此，利用核密度计方法对用户偏好估计效果较好。</a:t>
            </a:r>
            <a:endParaRPr lang="en-US" altLang="zh-CN" sz="1200" dirty="0" smtClean="0">
              <a:solidFill>
                <a:schemeClr val="bg1"/>
              </a:solidFill>
              <a:latin typeface="华文细黑" pitchFamily="2" charset="-122"/>
              <a:ea typeface="华文细黑" pitchFamily="2" charset="-122"/>
            </a:endParaRPr>
          </a:p>
          <a:p>
            <a:r>
              <a:rPr lang="zh-CN" altLang="en-US" sz="1200" dirty="0" smtClean="0">
                <a:solidFill>
                  <a:schemeClr val="bg1"/>
                </a:solidFill>
                <a:latin typeface="华文细黑" pitchFamily="2" charset="-122"/>
                <a:ea typeface="华文细黑" pitchFamily="2" charset="-122"/>
              </a:rPr>
              <a:t>核函数对估计的效果影响较小，带宽的影响较大。</a:t>
            </a:r>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15</a:t>
            </a:fld>
            <a:endParaRPr lang="zh-CN" altLang="en-US"/>
          </a:p>
        </p:txBody>
      </p:sp>
    </p:spTree>
    <p:extLst>
      <p:ext uri="{BB962C8B-B14F-4D97-AF65-F5344CB8AC3E}">
        <p14:creationId xmlns:p14="http://schemas.microsoft.com/office/powerpoint/2010/main" val="3414505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13/12/2017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13/12/2017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13/12/2017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13/12/2017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13/12/2017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13/12/2017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13/12/2017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13/12/2017</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13/12/2017</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13/12/2017</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13/12/2017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13/12/2017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13/12/2017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13/12/2017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13/12/2017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13/12/2017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13/12/2017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13/12/2017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13/12/2017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13/12/2017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13/12/2017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13/12/2017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13/12/2017</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13/12/2017</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22.wmf"/><Relationship Id="rId3" Type="http://schemas.openxmlformats.org/officeDocument/2006/relationships/notesSlide" Target="../notesSlides/notesSlide5.xml"/><Relationship Id="rId7" Type="http://schemas.openxmlformats.org/officeDocument/2006/relationships/image" Target="../media/image19.wmf"/><Relationship Id="rId12" Type="http://schemas.openxmlformats.org/officeDocument/2006/relationships/oleObject" Target="../embeddings/oleObject10.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21.wmf"/><Relationship Id="rId5" Type="http://schemas.openxmlformats.org/officeDocument/2006/relationships/image" Target="../media/image18.wmf"/><Relationship Id="rId15" Type="http://schemas.openxmlformats.org/officeDocument/2006/relationships/image" Target="../media/image23.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20.wmf"/><Relationship Id="rId14"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notesSlide" Target="../notesSlides/notesSlide6.xml"/><Relationship Id="rId7" Type="http://schemas.openxmlformats.org/officeDocument/2006/relationships/image" Target="../media/image25.emf"/><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24.emf"/><Relationship Id="rId5" Type="http://schemas.openxmlformats.org/officeDocument/2006/relationships/image" Target="../media/image18.wmf"/><Relationship Id="rId4"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27.emf"/><Relationship Id="rId7" Type="http://schemas.openxmlformats.org/officeDocument/2006/relationships/image" Target="../media/image31.emf"/><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30.emf"/><Relationship Id="rId5" Type="http://schemas.openxmlformats.org/officeDocument/2006/relationships/image" Target="../media/image29.emf"/><Relationship Id="rId10" Type="http://schemas.openxmlformats.org/officeDocument/2006/relationships/image" Target="../media/image34.emf"/><Relationship Id="rId4" Type="http://schemas.openxmlformats.org/officeDocument/2006/relationships/image" Target="../media/image28.emf"/><Relationship Id="rId9" Type="http://schemas.openxmlformats.org/officeDocument/2006/relationships/image" Target="../media/image33.emf"/></Relationships>
</file>

<file path=ppt/slides/_rels/slide13.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notesSlide" Target="../notesSlides/notesSlide8.xml"/><Relationship Id="rId7" Type="http://schemas.openxmlformats.org/officeDocument/2006/relationships/oleObject" Target="../embeddings/oleObject13.bin"/><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38.emf"/><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37.emf"/><Relationship Id="rId5" Type="http://schemas.openxmlformats.org/officeDocument/2006/relationships/image" Target="../media/image36.wmf"/><Relationship Id="rId4"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40.wmf"/><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image" Target="../media/image39.wmf"/><Relationship Id="rId4" Type="http://schemas.openxmlformats.org/officeDocument/2006/relationships/oleObject" Target="../embeddings/oleObject15.bin"/></Relationships>
</file>

<file path=ppt/slides/_rels/slide1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chart" Target="../charts/chart6.xml"/><Relationship Id="rId4" Type="http://schemas.openxmlformats.org/officeDocument/2006/relationships/chart" Target="../charts/chart5.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14.emf"/><Relationship Id="rId18" Type="http://schemas.openxmlformats.org/officeDocument/2006/relationships/image" Target="../media/image17.emf"/><Relationship Id="rId3" Type="http://schemas.openxmlformats.org/officeDocument/2006/relationships/notesSlide" Target="../notesSlides/notesSlide4.xml"/><Relationship Id="rId7" Type="http://schemas.openxmlformats.org/officeDocument/2006/relationships/image" Target="../media/image12.emf"/><Relationship Id="rId12" Type="http://schemas.openxmlformats.org/officeDocument/2006/relationships/image" Target="../media/image8.emf"/><Relationship Id="rId17" Type="http://schemas.openxmlformats.org/officeDocument/2006/relationships/image" Target="../media/image16.emf"/><Relationship Id="rId2" Type="http://schemas.openxmlformats.org/officeDocument/2006/relationships/slideLayout" Target="../slideLayouts/slideLayout18.xml"/><Relationship Id="rId16" Type="http://schemas.openxmlformats.org/officeDocument/2006/relationships/image" Target="../media/image15.emf"/><Relationship Id="rId20" Type="http://schemas.openxmlformats.org/officeDocument/2006/relationships/image" Target="../media/image10.wmf"/><Relationship Id="rId1" Type="http://schemas.openxmlformats.org/officeDocument/2006/relationships/vmlDrawing" Target="../drawings/vmlDrawing1.vml"/><Relationship Id="rId6" Type="http://schemas.openxmlformats.org/officeDocument/2006/relationships/image" Target="../media/image6.emf"/><Relationship Id="rId11" Type="http://schemas.openxmlformats.org/officeDocument/2006/relationships/oleObject" Target="../embeddings/oleObject3.bin"/><Relationship Id="rId5" Type="http://schemas.openxmlformats.org/officeDocument/2006/relationships/oleObject" Target="../embeddings/oleObject1.bin"/><Relationship Id="rId15" Type="http://schemas.openxmlformats.org/officeDocument/2006/relationships/image" Target="../media/image9.emf"/><Relationship Id="rId10" Type="http://schemas.openxmlformats.org/officeDocument/2006/relationships/image" Target="../media/image7.emf"/><Relationship Id="rId19" Type="http://schemas.openxmlformats.org/officeDocument/2006/relationships/oleObject" Target="../embeddings/oleObject5.bin"/><Relationship Id="rId4" Type="http://schemas.openxmlformats.org/officeDocument/2006/relationships/image" Target="../media/image11.emf"/><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1"/>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200329"/>
          </a:xfrm>
          <a:prstGeom prst="rect">
            <a:avLst/>
          </a:prstGeom>
          <a:noFill/>
        </p:spPr>
        <p:txBody>
          <a:bodyPr wrap="square" rtlCol="0">
            <a:spAutoFit/>
          </a:bodyPr>
          <a:lstStyle/>
          <a:p>
            <a:pPr algn="ctr"/>
            <a:r>
              <a:rPr lang="zh-CN" altLang="en-US" sz="3600" b="1" spc="300" dirty="0" smtClean="0">
                <a:solidFill>
                  <a:schemeClr val="bg1"/>
                </a:solidFill>
                <a:latin typeface="微软雅黑" panose="020B0503020204020204" pitchFamily="34" charset="-122"/>
                <a:ea typeface="微软雅黑" panose="020B0503020204020204" pitchFamily="34" charset="-122"/>
              </a:rPr>
              <a:t>基于</a:t>
            </a:r>
            <a:r>
              <a:rPr lang="en-US" altLang="zh-CN" sz="3600" b="1" spc="300" dirty="0" smtClean="0">
                <a:solidFill>
                  <a:schemeClr val="bg1"/>
                </a:solidFill>
                <a:latin typeface="微软雅黑" panose="020B0503020204020204" pitchFamily="34" charset="-122"/>
                <a:ea typeface="微软雅黑" panose="020B0503020204020204" pitchFamily="34" charset="-122"/>
              </a:rPr>
              <a:t>Android</a:t>
            </a:r>
            <a:r>
              <a:rPr lang="zh-CN" altLang="en-US" sz="3600" b="1" spc="300" dirty="0" smtClean="0">
                <a:solidFill>
                  <a:schemeClr val="bg1"/>
                </a:solidFill>
                <a:latin typeface="微软雅黑" panose="020B0503020204020204" pitchFamily="34" charset="-122"/>
                <a:ea typeface="微软雅黑" panose="020B0503020204020204" pitchFamily="34" charset="-122"/>
              </a:rPr>
              <a:t>平台下电力交易推荐系统的研究与实现</a:t>
            </a:r>
            <a:endParaRPr lang="en-US" altLang="zh-CN" sz="3600" kern="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徐振康</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2421301"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焦明海  副教授</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8309" t="28916" r="7501" b="31555"/>
          <a:stretch/>
        </p:blipFill>
        <p:spPr>
          <a:xfrm>
            <a:off x="5854304" y="519363"/>
            <a:ext cx="2886892" cy="1031966"/>
          </a:xfrm>
          <a:prstGeom prst="rect">
            <a:avLst/>
          </a:prstGeom>
        </p:spPr>
      </p:pic>
    </p:spTree>
    <p:extLst>
      <p:ext uri="{BB962C8B-B14F-4D97-AF65-F5344CB8AC3E}">
        <p14:creationId xmlns:p14="http://schemas.microsoft.com/office/powerpoint/2010/main" val="2605218448"/>
      </p:ext>
    </p:extLst>
  </p:cSld>
  <p:clrMapOvr>
    <a:masterClrMapping/>
  </p:clrMapOvr>
  <mc:AlternateContent xmlns:mc="http://schemas.openxmlformats.org/markup-compatibility/2006" xmlns:p14="http://schemas.microsoft.com/office/powerpoint/2010/main">
    <mc:Choice Requires="p14">
      <p:transition spd="slow" p14:dur="2000" advTm="8230"/>
    </mc:Choice>
    <mc:Fallback xmlns="">
      <p:transition spd="slow" advTm="823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9" name="圆角矩形标注 24"/>
          <p:cNvSpPr>
            <a:spLocks noChangeArrowheads="1"/>
          </p:cNvSpPr>
          <p:nvPr/>
        </p:nvSpPr>
        <p:spPr bwMode="auto">
          <a:xfrm>
            <a:off x="425012" y="1150501"/>
            <a:ext cx="2368163" cy="1010333"/>
          </a:xfrm>
          <a:prstGeom prst="wedgeRoundRectCallout">
            <a:avLst>
              <a:gd name="adj1" fmla="val 79250"/>
              <a:gd name="adj2" fmla="val -2040"/>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smtClean="0">
                <a:solidFill>
                  <a:schemeClr val="bg1"/>
                </a:solidFill>
                <a:latin typeface="华文细黑" pitchFamily="2" charset="-122"/>
                <a:ea typeface="华文细黑" pitchFamily="2" charset="-122"/>
              </a:rPr>
              <a:t>将 用户影响关系</a:t>
            </a:r>
            <a:r>
              <a:rPr lang="en-US" altLang="zh-CN" sz="1800" dirty="0" smtClean="0">
                <a:solidFill>
                  <a:schemeClr val="bg1"/>
                </a:solidFill>
                <a:latin typeface="华文细黑" pitchFamily="2" charset="-122"/>
                <a:ea typeface="华文细黑" pitchFamily="2" charset="-122"/>
              </a:rPr>
              <a:t>+</a:t>
            </a:r>
            <a:r>
              <a:rPr lang="zh-CN" altLang="en-US" sz="1800" dirty="0" smtClean="0">
                <a:solidFill>
                  <a:schemeClr val="bg1"/>
                </a:solidFill>
                <a:latin typeface="华文细黑" pitchFamily="2" charset="-122"/>
                <a:ea typeface="华文细黑" pitchFamily="2" charset="-122"/>
              </a:rPr>
              <a:t>从众关系 融入</a:t>
            </a:r>
            <a:r>
              <a:rPr lang="en-US" altLang="zh-CN" sz="1800" dirty="0" smtClean="0">
                <a:solidFill>
                  <a:schemeClr val="bg1"/>
                </a:solidFill>
                <a:latin typeface="华文细黑" pitchFamily="2" charset="-122"/>
                <a:ea typeface="华文细黑" pitchFamily="2" charset="-122"/>
              </a:rPr>
              <a:t>PMF</a:t>
            </a:r>
            <a:endParaRPr lang="zh-CN" altLang="en-US" sz="1800" dirty="0">
              <a:solidFill>
                <a:schemeClr val="bg1"/>
              </a:solidFill>
              <a:latin typeface="华文细黑" pitchFamily="2" charset="-122"/>
              <a:ea typeface="华文细黑" pitchFamily="2" charset="-122"/>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1536843040"/>
              </p:ext>
            </p:extLst>
          </p:nvPr>
        </p:nvGraphicFramePr>
        <p:xfrm>
          <a:off x="4043710" y="1392196"/>
          <a:ext cx="2010124" cy="574321"/>
        </p:xfrm>
        <a:graphic>
          <a:graphicData uri="http://schemas.openxmlformats.org/presentationml/2006/ole">
            <mc:AlternateContent xmlns:mc="http://schemas.openxmlformats.org/markup-compatibility/2006">
              <mc:Choice xmlns:v="urn:schemas-microsoft-com:vml" Requires="v">
                <p:oleObj spid="_x0000_s2198" name="Formula" r:id="rId4" imgW="1262380" imgH="361950" progId="Equation.Ribbit">
                  <p:embed/>
                </p:oleObj>
              </mc:Choice>
              <mc:Fallback>
                <p:oleObj name="Formula" r:id="rId4" imgW="1262380" imgH="361950" progId="Equation.Ribbit">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3710" y="1392196"/>
                        <a:ext cx="2010124" cy="574321"/>
                      </a:xfrm>
                      <a:prstGeom prst="rect">
                        <a:avLst/>
                      </a:prstGeom>
                      <a:noFill/>
                    </p:spPr>
                  </p:pic>
                </p:oleObj>
              </mc:Fallback>
            </mc:AlternateContent>
          </a:graphicData>
        </a:graphic>
      </p:graphicFrame>
      <p:sp>
        <p:nvSpPr>
          <p:cNvPr id="26" name="矩形 25"/>
          <p:cNvSpPr/>
          <p:nvPr/>
        </p:nvSpPr>
        <p:spPr>
          <a:xfrm>
            <a:off x="412962" y="2702724"/>
            <a:ext cx="6886739" cy="369332"/>
          </a:xfrm>
          <a:prstGeom prst="rect">
            <a:avLst/>
          </a:prstGeom>
        </p:spPr>
        <p:txBody>
          <a:bodyPr wrap="square">
            <a:spAutoFit/>
          </a:bodyPr>
          <a:lstStyle/>
          <a:p>
            <a:pPr lvl="0" algn="just"/>
            <a:r>
              <a:rPr lang="zh-CN" altLang="zh-CN" dirty="0"/>
              <a:t>假设用户与商品的特征向量都</a:t>
            </a:r>
            <a:r>
              <a:rPr lang="zh-CN" altLang="zh-CN" dirty="0" smtClean="0"/>
              <a:t>服从</a:t>
            </a:r>
            <a:r>
              <a:rPr lang="zh-CN" altLang="en-US" dirty="0" smtClean="0"/>
              <a:t>均值为</a:t>
            </a:r>
            <a:r>
              <a:rPr lang="en-US" altLang="zh-CN" dirty="0" smtClean="0"/>
              <a:t>0</a:t>
            </a:r>
            <a:r>
              <a:rPr lang="zh-CN" altLang="zh-CN" dirty="0" smtClean="0"/>
              <a:t>的</a:t>
            </a:r>
            <a:r>
              <a:rPr lang="zh-CN" altLang="zh-CN" dirty="0"/>
              <a:t>高斯</a:t>
            </a:r>
            <a:r>
              <a:rPr lang="zh-CN" altLang="zh-CN" dirty="0" smtClean="0"/>
              <a:t>先验</a:t>
            </a:r>
            <a:r>
              <a:rPr lang="zh-CN" altLang="en-US" dirty="0" smtClean="0"/>
              <a:t>，可以得出</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aphicFrame>
        <p:nvGraphicFramePr>
          <p:cNvPr id="29" name="对象 28"/>
          <p:cNvGraphicFramePr>
            <a:graphicFrameLocks noChangeAspect="1"/>
          </p:cNvGraphicFramePr>
          <p:nvPr>
            <p:extLst>
              <p:ext uri="{D42A27DB-BD31-4B8C-83A1-F6EECF244321}">
                <p14:modId xmlns:p14="http://schemas.microsoft.com/office/powerpoint/2010/main" val="2874935757"/>
              </p:ext>
            </p:extLst>
          </p:nvPr>
        </p:nvGraphicFramePr>
        <p:xfrm>
          <a:off x="2012217" y="3213634"/>
          <a:ext cx="5219899" cy="1158262"/>
        </p:xfrm>
        <a:graphic>
          <a:graphicData uri="http://schemas.openxmlformats.org/presentationml/2006/ole">
            <mc:AlternateContent xmlns:mc="http://schemas.openxmlformats.org/markup-compatibility/2006">
              <mc:Choice xmlns:v="urn:schemas-microsoft-com:vml" Requires="v">
                <p:oleObj spid="_x0000_s2199" name="Formula" r:id="rId6" imgW="3218180" imgH="718820" progId="Equation.Ribbit">
                  <p:embed/>
                </p:oleObj>
              </mc:Choice>
              <mc:Fallback>
                <p:oleObj name="Formula" r:id="rId6" imgW="3218180" imgH="718820" progId="Equation.Ribbit">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2217" y="3213634"/>
                        <a:ext cx="5219899" cy="1158262"/>
                      </a:xfrm>
                      <a:prstGeom prst="rect">
                        <a:avLst/>
                      </a:prstGeom>
                      <a:noFill/>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305544031"/>
              </p:ext>
            </p:extLst>
          </p:nvPr>
        </p:nvGraphicFramePr>
        <p:xfrm>
          <a:off x="2012217" y="4554237"/>
          <a:ext cx="396875" cy="544513"/>
        </p:xfrm>
        <a:graphic>
          <a:graphicData uri="http://schemas.openxmlformats.org/presentationml/2006/ole">
            <mc:AlternateContent xmlns:mc="http://schemas.openxmlformats.org/markup-compatibility/2006">
              <mc:Choice xmlns:v="urn:schemas-microsoft-com:vml" Requires="v">
                <p:oleObj spid="_x0000_s2200" name="Formula" r:id="rId8" imgW="269280" imgH="365760" progId="Equation.Ribbit">
                  <p:embed/>
                </p:oleObj>
              </mc:Choice>
              <mc:Fallback>
                <p:oleObj name="Formula" r:id="rId8" imgW="269280" imgH="365760" progId="Equation.Ribbit">
                  <p:embed/>
                  <p:pic>
                    <p:nvPicPr>
                      <p:cNvPr id="0" name="Object 13"/>
                      <p:cNvPicPr>
                        <a:picLocks noChangeAspect="1" noChangeArrowheads="1"/>
                      </p:cNvPicPr>
                      <p:nvPr/>
                    </p:nvPicPr>
                    <p:blipFill>
                      <a:blip r:embed="rId9"/>
                      <a:srcRect/>
                      <a:stretch>
                        <a:fillRect/>
                      </a:stretch>
                    </p:blipFill>
                    <p:spPr bwMode="auto">
                      <a:xfrm>
                        <a:off x="2012217" y="4554237"/>
                        <a:ext cx="396875" cy="544513"/>
                      </a:xfrm>
                      <a:prstGeom prst="rect">
                        <a:avLst/>
                      </a:prstGeom>
                      <a:noFill/>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3970224041"/>
              </p:ext>
            </p:extLst>
          </p:nvPr>
        </p:nvGraphicFramePr>
        <p:xfrm>
          <a:off x="2790320" y="4569324"/>
          <a:ext cx="338138" cy="544512"/>
        </p:xfrm>
        <a:graphic>
          <a:graphicData uri="http://schemas.openxmlformats.org/presentationml/2006/ole">
            <mc:AlternateContent xmlns:mc="http://schemas.openxmlformats.org/markup-compatibility/2006">
              <mc:Choice xmlns:v="urn:schemas-microsoft-com:vml" Requires="v">
                <p:oleObj spid="_x0000_s2201" name="Formula" r:id="rId10" imgW="230040" imgH="365760" progId="Equation.Ribbit">
                  <p:embed/>
                </p:oleObj>
              </mc:Choice>
              <mc:Fallback>
                <p:oleObj name="Formula" r:id="rId10" imgW="230040" imgH="365760" progId="Equation.Ribbit">
                  <p:embed/>
                  <p:pic>
                    <p:nvPicPr>
                      <p:cNvPr id="31" name="对象 30"/>
                      <p:cNvPicPr>
                        <a:picLocks noChangeAspect="1" noChangeArrowheads="1"/>
                      </p:cNvPicPr>
                      <p:nvPr/>
                    </p:nvPicPr>
                    <p:blipFill>
                      <a:blip r:embed="rId11"/>
                      <a:srcRect/>
                      <a:stretch>
                        <a:fillRect/>
                      </a:stretch>
                    </p:blipFill>
                    <p:spPr bwMode="auto">
                      <a:xfrm>
                        <a:off x="2790320" y="4569324"/>
                        <a:ext cx="338138" cy="544512"/>
                      </a:xfrm>
                      <a:prstGeom prst="rect">
                        <a:avLst/>
                      </a:prstGeom>
                      <a:noFill/>
                    </p:spPr>
                  </p:pic>
                </p:oleObj>
              </mc:Fallback>
            </mc:AlternateContent>
          </a:graphicData>
        </a:graphic>
      </p:graphicFrame>
      <p:sp>
        <p:nvSpPr>
          <p:cNvPr id="37" name="等腰三角形 36"/>
          <p:cNvSpPr/>
          <p:nvPr/>
        </p:nvSpPr>
        <p:spPr>
          <a:xfrm rot="5400000">
            <a:off x="1183908" y="4686793"/>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等腰三角形 39"/>
          <p:cNvSpPr/>
          <p:nvPr/>
        </p:nvSpPr>
        <p:spPr>
          <a:xfrm rot="5400000">
            <a:off x="1183908" y="5641486"/>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矩形 40"/>
          <p:cNvSpPr/>
          <p:nvPr/>
        </p:nvSpPr>
        <p:spPr>
          <a:xfrm>
            <a:off x="2012217" y="5527163"/>
            <a:ext cx="1768530" cy="508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梯度下降法</a:t>
            </a:r>
            <a:endParaRPr lang="zh-HK" altLang="en-US" b="1" spc="300" dirty="0">
              <a:latin typeface="微软雅黑" panose="020B0503020204020204" pitchFamily="34" charset="-122"/>
              <a:ea typeface="微软雅黑" panose="020B0503020204020204" pitchFamily="34" charset="-122"/>
            </a:endParaRPr>
          </a:p>
        </p:txBody>
      </p:sp>
      <p:sp>
        <p:nvSpPr>
          <p:cNvPr id="42" name="等腰三角形 41"/>
          <p:cNvSpPr/>
          <p:nvPr/>
        </p:nvSpPr>
        <p:spPr>
          <a:xfrm rot="5400000">
            <a:off x="4286150" y="5641486"/>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aphicFrame>
        <p:nvGraphicFramePr>
          <p:cNvPr id="43" name="对象 42"/>
          <p:cNvGraphicFramePr>
            <a:graphicFrameLocks noChangeAspect="1"/>
          </p:cNvGraphicFramePr>
          <p:nvPr>
            <p:extLst>
              <p:ext uri="{D42A27DB-BD31-4B8C-83A1-F6EECF244321}">
                <p14:modId xmlns:p14="http://schemas.microsoft.com/office/powerpoint/2010/main" val="1339716655"/>
              </p:ext>
            </p:extLst>
          </p:nvPr>
        </p:nvGraphicFramePr>
        <p:xfrm>
          <a:off x="5497918" y="5695194"/>
          <a:ext cx="241300" cy="231775"/>
        </p:xfrm>
        <a:graphic>
          <a:graphicData uri="http://schemas.openxmlformats.org/presentationml/2006/ole">
            <mc:AlternateContent xmlns:mc="http://schemas.openxmlformats.org/markup-compatibility/2006">
              <mc:Choice xmlns:v="urn:schemas-microsoft-com:vml" Requires="v">
                <p:oleObj spid="_x0000_s2202" name="Formula" r:id="rId12" imgW="164160" imgH="155160" progId="Equation.Ribbit">
                  <p:embed/>
                </p:oleObj>
              </mc:Choice>
              <mc:Fallback>
                <p:oleObj name="Formula" r:id="rId12" imgW="164160" imgH="155160" progId="Equation.Ribbit">
                  <p:embed/>
                  <p:pic>
                    <p:nvPicPr>
                      <p:cNvPr id="31" name="对象 30"/>
                      <p:cNvPicPr>
                        <a:picLocks noChangeAspect="1" noChangeArrowheads="1"/>
                      </p:cNvPicPr>
                      <p:nvPr/>
                    </p:nvPicPr>
                    <p:blipFill>
                      <a:blip r:embed="rId13"/>
                      <a:srcRect/>
                      <a:stretch>
                        <a:fillRect/>
                      </a:stretch>
                    </p:blipFill>
                    <p:spPr bwMode="auto">
                      <a:xfrm>
                        <a:off x="5497918" y="5695194"/>
                        <a:ext cx="241300" cy="231775"/>
                      </a:xfrm>
                      <a:prstGeom prst="rect">
                        <a:avLst/>
                      </a:prstGeom>
                      <a:noFill/>
                    </p:spPr>
                  </p:pic>
                </p:oleObj>
              </mc:Fallback>
            </mc:AlternateContent>
          </a:graphicData>
        </a:graphic>
      </p:graphicFrame>
      <p:graphicFrame>
        <p:nvGraphicFramePr>
          <p:cNvPr id="44" name="对象 43"/>
          <p:cNvGraphicFramePr>
            <a:graphicFrameLocks noChangeAspect="1"/>
          </p:cNvGraphicFramePr>
          <p:nvPr>
            <p:extLst>
              <p:ext uri="{D42A27DB-BD31-4B8C-83A1-F6EECF244321}">
                <p14:modId xmlns:p14="http://schemas.microsoft.com/office/powerpoint/2010/main" val="3309947827"/>
              </p:ext>
            </p:extLst>
          </p:nvPr>
        </p:nvGraphicFramePr>
        <p:xfrm>
          <a:off x="5930685" y="5710696"/>
          <a:ext cx="182563" cy="231775"/>
        </p:xfrm>
        <a:graphic>
          <a:graphicData uri="http://schemas.openxmlformats.org/presentationml/2006/ole">
            <mc:AlternateContent xmlns:mc="http://schemas.openxmlformats.org/markup-compatibility/2006">
              <mc:Choice xmlns:v="urn:schemas-microsoft-com:vml" Requires="v">
                <p:oleObj spid="_x0000_s2203" name="Formula" r:id="rId14" imgW="124560" imgH="155160" progId="Equation.Ribbit">
                  <p:embed/>
                </p:oleObj>
              </mc:Choice>
              <mc:Fallback>
                <p:oleObj name="Formula" r:id="rId14" imgW="124560" imgH="155160" progId="Equation.Ribbit">
                  <p:embed/>
                  <p:pic>
                    <p:nvPicPr>
                      <p:cNvPr id="43" name="对象 42"/>
                      <p:cNvPicPr>
                        <a:picLocks noChangeAspect="1" noChangeArrowheads="1"/>
                      </p:cNvPicPr>
                      <p:nvPr/>
                    </p:nvPicPr>
                    <p:blipFill>
                      <a:blip r:embed="rId15"/>
                      <a:srcRect/>
                      <a:stretch>
                        <a:fillRect/>
                      </a:stretch>
                    </p:blipFill>
                    <p:spPr bwMode="auto">
                      <a:xfrm>
                        <a:off x="5930685" y="5710696"/>
                        <a:ext cx="182563" cy="231775"/>
                      </a:xfrm>
                      <a:prstGeom prst="rect">
                        <a:avLst/>
                      </a:prstGeom>
                      <a:noFill/>
                    </p:spPr>
                  </p:pic>
                </p:oleObj>
              </mc:Fallback>
            </mc:AlternateContent>
          </a:graphicData>
        </a:graphic>
      </p:graphicFrame>
    </p:spTree>
    <p:extLst>
      <p:ext uri="{BB962C8B-B14F-4D97-AF65-F5344CB8AC3E}">
        <p14:creationId xmlns:p14="http://schemas.microsoft.com/office/powerpoint/2010/main" val="268606747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p:bldP spid="37" grpId="0" animBg="1"/>
      <p:bldP spid="40" grpId="0" animBg="1"/>
      <p:bldP spid="41" grpId="0" animBg="1"/>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9" name="圆角矩形标注 24"/>
          <p:cNvSpPr>
            <a:spLocks noChangeArrowheads="1"/>
          </p:cNvSpPr>
          <p:nvPr/>
        </p:nvSpPr>
        <p:spPr bwMode="auto">
          <a:xfrm>
            <a:off x="425012" y="1150501"/>
            <a:ext cx="2368163" cy="1010333"/>
          </a:xfrm>
          <a:prstGeom prst="wedgeRoundRectCallout">
            <a:avLst>
              <a:gd name="adj1" fmla="val 79250"/>
              <a:gd name="adj2" fmla="val -2040"/>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smtClean="0">
                <a:solidFill>
                  <a:schemeClr val="bg1"/>
                </a:solidFill>
                <a:latin typeface="华文细黑" pitchFamily="2" charset="-122"/>
                <a:ea typeface="华文细黑" pitchFamily="2" charset="-122"/>
              </a:rPr>
              <a:t>将 用户影响关系</a:t>
            </a:r>
            <a:r>
              <a:rPr lang="en-US" altLang="zh-CN" sz="1800" dirty="0" smtClean="0">
                <a:solidFill>
                  <a:schemeClr val="bg1"/>
                </a:solidFill>
                <a:latin typeface="华文细黑" pitchFamily="2" charset="-122"/>
                <a:ea typeface="华文细黑" pitchFamily="2" charset="-122"/>
              </a:rPr>
              <a:t>+</a:t>
            </a:r>
            <a:r>
              <a:rPr lang="zh-CN" altLang="en-US" sz="1800" dirty="0" smtClean="0">
                <a:solidFill>
                  <a:schemeClr val="bg1"/>
                </a:solidFill>
                <a:latin typeface="华文细黑" pitchFamily="2" charset="-122"/>
                <a:ea typeface="华文细黑" pitchFamily="2" charset="-122"/>
              </a:rPr>
              <a:t>从众关系 融入</a:t>
            </a:r>
            <a:r>
              <a:rPr lang="en-US" altLang="zh-CN" sz="1800" dirty="0" smtClean="0">
                <a:solidFill>
                  <a:schemeClr val="bg1"/>
                </a:solidFill>
                <a:latin typeface="华文细黑" pitchFamily="2" charset="-122"/>
                <a:ea typeface="华文细黑" pitchFamily="2" charset="-122"/>
              </a:rPr>
              <a:t>PMF</a:t>
            </a:r>
            <a:endParaRPr lang="zh-CN" altLang="en-US" sz="1800" dirty="0">
              <a:solidFill>
                <a:schemeClr val="bg1"/>
              </a:solidFill>
              <a:latin typeface="华文细黑" pitchFamily="2" charset="-122"/>
              <a:ea typeface="华文细黑" pitchFamily="2" charset="-122"/>
            </a:endParaRPr>
          </a:p>
        </p:txBody>
      </p:sp>
      <p:graphicFrame>
        <p:nvGraphicFramePr>
          <p:cNvPr id="17" name="对象 16"/>
          <p:cNvGraphicFramePr>
            <a:graphicFrameLocks noChangeAspect="1"/>
          </p:cNvGraphicFramePr>
          <p:nvPr/>
        </p:nvGraphicFramePr>
        <p:xfrm>
          <a:off x="4043710" y="1392196"/>
          <a:ext cx="2010124" cy="574321"/>
        </p:xfrm>
        <a:graphic>
          <a:graphicData uri="http://schemas.openxmlformats.org/presentationml/2006/ole">
            <mc:AlternateContent xmlns:mc="http://schemas.openxmlformats.org/markup-compatibility/2006">
              <mc:Choice xmlns:v="urn:schemas-microsoft-com:vml" Requires="v">
                <p:oleObj spid="_x0000_s4118" name="Formula" r:id="rId4" imgW="1262380" imgH="361950" progId="Equation.Ribbit">
                  <p:embed/>
                </p:oleObj>
              </mc:Choice>
              <mc:Fallback>
                <p:oleObj name="Formula" r:id="rId4" imgW="1262380" imgH="361950" progId="Equation.Ribbit">
                  <p:embed/>
                  <p:pic>
                    <p:nvPicPr>
                      <p:cNvPr id="17" name="对象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3710" y="1392196"/>
                        <a:ext cx="2010124" cy="574321"/>
                      </a:xfrm>
                      <a:prstGeom prst="rect">
                        <a:avLst/>
                      </a:prstGeom>
                      <a:noFill/>
                    </p:spPr>
                  </p:pic>
                </p:oleObj>
              </mc:Fallback>
            </mc:AlternateContent>
          </a:graphicData>
        </a:graphic>
      </p:graphicFrame>
      <p:pic>
        <p:nvPicPr>
          <p:cNvPr id="2" name="图片 1"/>
          <p:cNvPicPr>
            <a:picLocks noChangeAspect="1"/>
          </p:cNvPicPr>
          <p:nvPr/>
        </p:nvPicPr>
        <p:blipFill>
          <a:blip r:embed="rId6"/>
          <a:stretch>
            <a:fillRect/>
          </a:stretch>
        </p:blipFill>
        <p:spPr>
          <a:xfrm>
            <a:off x="3181045" y="2380835"/>
            <a:ext cx="2781910" cy="3366329"/>
          </a:xfrm>
          <a:prstGeom prst="rect">
            <a:avLst/>
          </a:prstGeom>
        </p:spPr>
      </p:pic>
      <p:pic>
        <p:nvPicPr>
          <p:cNvPr id="3" name="图片 2"/>
          <p:cNvPicPr>
            <a:picLocks noChangeAspect="1"/>
          </p:cNvPicPr>
          <p:nvPr/>
        </p:nvPicPr>
        <p:blipFill>
          <a:blip r:embed="rId7"/>
          <a:stretch>
            <a:fillRect/>
          </a:stretch>
        </p:blipFill>
        <p:spPr>
          <a:xfrm>
            <a:off x="2304920" y="2736522"/>
            <a:ext cx="1181359" cy="2654954"/>
          </a:xfrm>
          <a:prstGeom prst="rect">
            <a:avLst/>
          </a:prstGeom>
        </p:spPr>
      </p:pic>
      <p:pic>
        <p:nvPicPr>
          <p:cNvPr id="7" name="图片 6"/>
          <p:cNvPicPr>
            <a:picLocks noChangeAspect="1"/>
          </p:cNvPicPr>
          <p:nvPr/>
        </p:nvPicPr>
        <p:blipFill>
          <a:blip r:embed="rId8"/>
          <a:stretch>
            <a:fillRect/>
          </a:stretch>
        </p:blipFill>
        <p:spPr>
          <a:xfrm>
            <a:off x="3486279" y="4299007"/>
            <a:ext cx="266758" cy="1448156"/>
          </a:xfrm>
          <a:prstGeom prst="rect">
            <a:avLst/>
          </a:prstGeom>
        </p:spPr>
      </p:pic>
    </p:spTree>
    <p:extLst>
      <p:ext uri="{BB962C8B-B14F-4D97-AF65-F5344CB8AC3E}">
        <p14:creationId xmlns:p14="http://schemas.microsoft.com/office/powerpoint/2010/main" val="148916335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115895" y="709266"/>
            <a:ext cx="5819956" cy="461665"/>
          </a:xfrm>
          <a:prstGeom prst="rect">
            <a:avLst/>
          </a:prstGeom>
          <a:noFill/>
        </p:spPr>
        <p:txBody>
          <a:bodyPr wrap="square" rtlCol="0">
            <a:spAutoFit/>
          </a:bodyPr>
          <a:lstStyle/>
          <a:p>
            <a:pPr algn="ctr"/>
            <a:r>
              <a:rPr lang="zh-CN" altLang="en-US" sz="2400" b="1" dirty="0" smtClean="0">
                <a:solidFill>
                  <a:srgbClr val="E74E3E"/>
                </a:solidFill>
                <a:latin typeface="微软雅黑" panose="020B0503020204020204" pitchFamily="34" charset="-122"/>
                <a:ea typeface="微软雅黑" panose="020B0503020204020204" pitchFamily="34" charset="-122"/>
              </a:rPr>
              <a:t>基于</a:t>
            </a:r>
            <a:r>
              <a:rPr lang="zh-CN" altLang="en-US" sz="2400" b="1" dirty="0">
                <a:solidFill>
                  <a:srgbClr val="E74E3E"/>
                </a:solidFill>
                <a:latin typeface="微软雅黑" panose="020B0503020204020204" pitchFamily="34" charset="-122"/>
                <a:ea typeface="微软雅黑" panose="020B0503020204020204" pitchFamily="34" charset="-122"/>
              </a:rPr>
              <a:t>时序社交关系的协同过滤</a:t>
            </a:r>
            <a:r>
              <a:rPr lang="zh-CN" altLang="en-US" sz="2400" b="1" dirty="0" smtClean="0">
                <a:solidFill>
                  <a:srgbClr val="E74E3E"/>
                </a:solidFill>
                <a:latin typeface="微软雅黑" panose="020B0503020204020204" pitchFamily="34" charset="-122"/>
                <a:ea typeface="微软雅黑" panose="020B0503020204020204" pitchFamily="34" charset="-122"/>
              </a:rPr>
              <a:t>算法框架</a:t>
            </a:r>
            <a:endParaRPr lang="zh-HK" altLang="en-US" sz="2400" b="1" dirty="0">
              <a:solidFill>
                <a:srgbClr val="E74E3E"/>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401692" y="3498657"/>
            <a:ext cx="879922" cy="1233570"/>
          </a:xfrm>
          <a:prstGeom prst="rect">
            <a:avLst/>
          </a:prstGeom>
        </p:spPr>
      </p:pic>
      <p:pic>
        <p:nvPicPr>
          <p:cNvPr id="7" name="图片 6"/>
          <p:cNvPicPr>
            <a:picLocks noChangeAspect="1"/>
          </p:cNvPicPr>
          <p:nvPr/>
        </p:nvPicPr>
        <p:blipFill>
          <a:blip r:embed="rId4"/>
          <a:stretch>
            <a:fillRect/>
          </a:stretch>
        </p:blipFill>
        <p:spPr>
          <a:xfrm>
            <a:off x="1222740" y="3762618"/>
            <a:ext cx="460521" cy="279609"/>
          </a:xfrm>
          <a:prstGeom prst="rect">
            <a:avLst/>
          </a:prstGeom>
        </p:spPr>
      </p:pic>
      <p:pic>
        <p:nvPicPr>
          <p:cNvPr id="12" name="图片 11"/>
          <p:cNvPicPr>
            <a:picLocks noChangeAspect="1"/>
          </p:cNvPicPr>
          <p:nvPr/>
        </p:nvPicPr>
        <p:blipFill>
          <a:blip r:embed="rId5"/>
          <a:stretch>
            <a:fillRect/>
          </a:stretch>
        </p:blipFill>
        <p:spPr>
          <a:xfrm>
            <a:off x="1785974" y="1264088"/>
            <a:ext cx="2886478" cy="2746751"/>
          </a:xfrm>
          <a:prstGeom prst="rect">
            <a:avLst/>
          </a:prstGeom>
        </p:spPr>
      </p:pic>
      <p:pic>
        <p:nvPicPr>
          <p:cNvPr id="16" name="图片 15"/>
          <p:cNvPicPr>
            <a:picLocks noChangeAspect="1"/>
          </p:cNvPicPr>
          <p:nvPr/>
        </p:nvPicPr>
        <p:blipFill>
          <a:blip r:embed="rId6"/>
          <a:stretch>
            <a:fillRect/>
          </a:stretch>
        </p:blipFill>
        <p:spPr>
          <a:xfrm>
            <a:off x="1785974" y="4096502"/>
            <a:ext cx="2886478" cy="2746751"/>
          </a:xfrm>
          <a:prstGeom prst="rect">
            <a:avLst/>
          </a:prstGeom>
        </p:spPr>
      </p:pic>
      <p:pic>
        <p:nvPicPr>
          <p:cNvPr id="17" name="图片 16"/>
          <p:cNvPicPr>
            <a:picLocks noChangeAspect="1"/>
          </p:cNvPicPr>
          <p:nvPr/>
        </p:nvPicPr>
        <p:blipFill>
          <a:blip r:embed="rId7"/>
          <a:stretch>
            <a:fillRect/>
          </a:stretch>
        </p:blipFill>
        <p:spPr>
          <a:xfrm>
            <a:off x="4758059" y="2383898"/>
            <a:ext cx="476968" cy="2179311"/>
          </a:xfrm>
          <a:prstGeom prst="rect">
            <a:avLst/>
          </a:prstGeom>
        </p:spPr>
      </p:pic>
      <p:pic>
        <p:nvPicPr>
          <p:cNvPr id="18" name="图片 17"/>
          <p:cNvPicPr>
            <a:picLocks noChangeAspect="1"/>
          </p:cNvPicPr>
          <p:nvPr/>
        </p:nvPicPr>
        <p:blipFill>
          <a:blip r:embed="rId8"/>
          <a:stretch>
            <a:fillRect/>
          </a:stretch>
        </p:blipFill>
        <p:spPr>
          <a:xfrm>
            <a:off x="5334672" y="1264088"/>
            <a:ext cx="2886478" cy="2763200"/>
          </a:xfrm>
          <a:prstGeom prst="rect">
            <a:avLst/>
          </a:prstGeom>
        </p:spPr>
      </p:pic>
      <p:pic>
        <p:nvPicPr>
          <p:cNvPr id="19" name="图片 18"/>
          <p:cNvPicPr>
            <a:picLocks noChangeAspect="1"/>
          </p:cNvPicPr>
          <p:nvPr/>
        </p:nvPicPr>
        <p:blipFill>
          <a:blip r:embed="rId9"/>
          <a:stretch>
            <a:fillRect/>
          </a:stretch>
        </p:blipFill>
        <p:spPr>
          <a:xfrm>
            <a:off x="6551656" y="4141979"/>
            <a:ext cx="279601" cy="337175"/>
          </a:xfrm>
          <a:prstGeom prst="rect">
            <a:avLst/>
          </a:prstGeom>
        </p:spPr>
      </p:pic>
      <p:pic>
        <p:nvPicPr>
          <p:cNvPr id="20" name="图片 19"/>
          <p:cNvPicPr>
            <a:picLocks noChangeAspect="1"/>
          </p:cNvPicPr>
          <p:nvPr/>
        </p:nvPicPr>
        <p:blipFill>
          <a:blip r:embed="rId10"/>
          <a:stretch>
            <a:fillRect/>
          </a:stretch>
        </p:blipFill>
        <p:spPr>
          <a:xfrm>
            <a:off x="6032244" y="4766355"/>
            <a:ext cx="1143078" cy="1134885"/>
          </a:xfrm>
          <a:prstGeom prst="rect">
            <a:avLst/>
          </a:prstGeom>
        </p:spPr>
      </p:pic>
    </p:spTree>
    <p:extLst>
      <p:ext uri="{BB962C8B-B14F-4D97-AF65-F5344CB8AC3E}">
        <p14:creationId xmlns:p14="http://schemas.microsoft.com/office/powerpoint/2010/main" val="252680002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aphicFrame>
        <p:nvGraphicFramePr>
          <p:cNvPr id="59" name="图表 58"/>
          <p:cNvGraphicFramePr/>
          <p:nvPr>
            <p:extLst>
              <p:ext uri="{D42A27DB-BD31-4B8C-83A1-F6EECF244321}">
                <p14:modId xmlns:p14="http://schemas.microsoft.com/office/powerpoint/2010/main" val="4105182769"/>
              </p:ext>
            </p:extLst>
          </p:nvPr>
        </p:nvGraphicFramePr>
        <p:xfrm>
          <a:off x="4536954" y="1029264"/>
          <a:ext cx="4167505" cy="269126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2" name="图表 61"/>
          <p:cNvGraphicFramePr/>
          <p:nvPr>
            <p:extLst>
              <p:ext uri="{D42A27DB-BD31-4B8C-83A1-F6EECF244321}">
                <p14:modId xmlns:p14="http://schemas.microsoft.com/office/powerpoint/2010/main" val="2763634620"/>
              </p:ext>
            </p:extLst>
          </p:nvPr>
        </p:nvGraphicFramePr>
        <p:xfrm>
          <a:off x="2863793" y="4030585"/>
          <a:ext cx="3655233" cy="26289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3" name="图表 62"/>
          <p:cNvGraphicFramePr/>
          <p:nvPr>
            <p:extLst>
              <p:ext uri="{D42A27DB-BD31-4B8C-83A1-F6EECF244321}">
                <p14:modId xmlns:p14="http://schemas.microsoft.com/office/powerpoint/2010/main" val="3653073834"/>
              </p:ext>
            </p:extLst>
          </p:nvPr>
        </p:nvGraphicFramePr>
        <p:xfrm>
          <a:off x="360255" y="1120373"/>
          <a:ext cx="3990975" cy="256222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074619861"/>
              </p:ext>
            </p:extLst>
          </p:nvPr>
        </p:nvGraphicFramePr>
        <p:xfrm>
          <a:off x="1535280" y="3720472"/>
          <a:ext cx="381000" cy="180975"/>
        </p:xfrm>
        <a:graphic>
          <a:graphicData uri="http://schemas.openxmlformats.org/presentationml/2006/ole">
            <mc:AlternateContent xmlns:mc="http://schemas.openxmlformats.org/markup-compatibility/2006">
              <mc:Choice xmlns:v="urn:schemas-microsoft-com:vml" Requires="v">
                <p:oleObj spid="_x0000_s5140" name="Formula" r:id="rId7" imgW="377190" imgH="184150" progId="Equation.Ribbit">
                  <p:embed/>
                </p:oleObj>
              </mc:Choice>
              <mc:Fallback>
                <p:oleObj name="Formula" r:id="rId7" imgW="377190" imgH="184150" progId="Equation.Ribbit">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5280" y="3720472"/>
                        <a:ext cx="3810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 name="矩形 65"/>
          <p:cNvSpPr/>
          <p:nvPr/>
        </p:nvSpPr>
        <p:spPr>
          <a:xfrm>
            <a:off x="1909886" y="3670688"/>
            <a:ext cx="1138112" cy="259787"/>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对算法的影响</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9" name="矩形 68"/>
          <p:cNvSpPr/>
          <p:nvPr/>
        </p:nvSpPr>
        <p:spPr>
          <a:xfrm>
            <a:off x="5965728" y="3768975"/>
            <a:ext cx="2124171" cy="261610"/>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维度参数</a:t>
            </a:r>
            <a:r>
              <a:rPr lang="en-US" altLang="zh-CN" sz="1100" dirty="0" smtClean="0">
                <a:solidFill>
                  <a:srgbClr val="666666"/>
                </a:solidFill>
                <a:latin typeface="微软雅黑" panose="020B0503020204020204" pitchFamily="34" charset="-122"/>
                <a:ea typeface="微软雅黑" panose="020B0503020204020204" pitchFamily="34" charset="-122"/>
              </a:rPr>
              <a:t>k</a:t>
            </a:r>
            <a:r>
              <a:rPr lang="zh-CN" altLang="en-US" sz="1100" dirty="0" smtClean="0">
                <a:solidFill>
                  <a:srgbClr val="666666"/>
                </a:solidFill>
                <a:latin typeface="微软雅黑" panose="020B0503020204020204" pitchFamily="34" charset="-122"/>
                <a:ea typeface="微软雅黑" panose="020B0503020204020204" pitchFamily="34" charset="-122"/>
              </a:rPr>
              <a:t>取值对算法的影响</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2" name="矩形 71"/>
          <p:cNvSpPr/>
          <p:nvPr/>
        </p:nvSpPr>
        <p:spPr>
          <a:xfrm>
            <a:off x="3953371" y="6596390"/>
            <a:ext cx="1476076" cy="261610"/>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不同算法的运行时间</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3" name="矩形 72"/>
          <p:cNvSpPr/>
          <p:nvPr/>
        </p:nvSpPr>
        <p:spPr>
          <a:xfrm>
            <a:off x="174531" y="708445"/>
            <a:ext cx="1883849" cy="369332"/>
          </a:xfrm>
          <a:prstGeom prst="rect">
            <a:avLst/>
          </a:prstGeom>
        </p:spPr>
        <p:txBody>
          <a:bodyPr wrap="none">
            <a:spAutoFit/>
          </a:bodyPr>
          <a:lstStyle/>
          <a:p>
            <a:r>
              <a:rPr lang="en-US" altLang="zh-CN" b="1" dirty="0" err="1" smtClean="0">
                <a:solidFill>
                  <a:srgbClr val="E74E3E"/>
                </a:solidFill>
                <a:latin typeface="微软雅黑" panose="020B0503020204020204" pitchFamily="34" charset="-122"/>
                <a:ea typeface="微软雅黑" panose="020B0503020204020204" pitchFamily="34" charset="-122"/>
              </a:rPr>
              <a:t>SeqSoPMF</a:t>
            </a:r>
            <a:r>
              <a:rPr lang="zh-CN" altLang="en-US" b="1" dirty="0" smtClean="0">
                <a:solidFill>
                  <a:srgbClr val="E74E3E"/>
                </a:solidFill>
                <a:latin typeface="微软雅黑" panose="020B0503020204020204" pitchFamily="34" charset="-122"/>
                <a:ea typeface="微软雅黑" panose="020B0503020204020204" pitchFamily="34" charset="-122"/>
              </a:rPr>
              <a:t>实验</a:t>
            </a:r>
            <a:endParaRPr lang="zh-CN" altLang="en-US" b="1"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3158963"/>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656598" y="2724064"/>
            <a:ext cx="2044873" cy="204487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2681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8" name="文本框 47"/>
          <p:cNvSpPr txBox="1"/>
          <p:nvPr/>
        </p:nvSpPr>
        <p:spPr>
          <a:xfrm>
            <a:off x="3425130" y="4451946"/>
            <a:ext cx="5486400" cy="461665"/>
          </a:xfrm>
          <a:prstGeom prst="rect">
            <a:avLst/>
          </a:prstGeom>
          <a:noFill/>
        </p:spPr>
        <p:txBody>
          <a:bodyPr wrap="square" rtlCol="0">
            <a:spAutoFit/>
          </a:bodyPr>
          <a:lstStyle/>
          <a:p>
            <a:pPr algn="ctr"/>
            <a:r>
              <a:rPr lang="zh-CN" altLang="en-US" sz="2400" b="1" spc="300" dirty="0">
                <a:solidFill>
                  <a:srgbClr val="00B050"/>
                </a:solidFill>
                <a:latin typeface="微软雅黑" panose="020B0503020204020204" pitchFamily="34" charset="-122"/>
                <a:ea typeface="微软雅黑" panose="020B0503020204020204" pitchFamily="34" charset="-122"/>
              </a:rPr>
              <a:t>基于用户偏好估计的协同过滤算法</a:t>
            </a:r>
            <a:endParaRPr lang="zh-HK" altLang="en-US" sz="2400" b="1" spc="300" dirty="0">
              <a:solidFill>
                <a:srgbClr val="00B050"/>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158599" y="1892300"/>
            <a:ext cx="221360" cy="3708400"/>
            <a:chOff x="3615799" y="1892300"/>
            <a:chExt cx="221360" cy="3708400"/>
          </a:xfrm>
          <a:solidFill>
            <a:srgbClr val="E74E3E"/>
          </a:solidFill>
        </p:grpSpPr>
        <p:cxnSp>
          <p:nvCxnSpPr>
            <p:cNvPr id="42" name="直接连接符 41"/>
            <p:cNvCxnSpPr/>
            <p:nvPr/>
          </p:nvCxnSpPr>
          <p:spPr>
            <a:xfrm>
              <a:off x="3726479" y="1892300"/>
              <a:ext cx="0" cy="3708400"/>
            </a:xfrm>
            <a:prstGeom prst="line">
              <a:avLst/>
            </a:prstGeom>
            <a:grpFill/>
            <a:ln w="19050">
              <a:solidFill>
                <a:srgbClr val="E74E3E"/>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554341"/>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98305"/>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9" name="文本框 48"/>
          <p:cNvSpPr txBox="1"/>
          <p:nvPr/>
        </p:nvSpPr>
        <p:spPr>
          <a:xfrm>
            <a:off x="3549113" y="2595855"/>
            <a:ext cx="5331417" cy="461665"/>
          </a:xfrm>
          <a:prstGeom prst="rect">
            <a:avLst/>
          </a:prstGeom>
          <a:noFill/>
        </p:spPr>
        <p:txBody>
          <a:bodyPr wrap="square" rtlCol="0">
            <a:spAutoFit/>
          </a:bodyPr>
          <a:lstStyle/>
          <a:p>
            <a:pPr algn="ctr"/>
            <a:r>
              <a:rPr lang="zh-CN" altLang="en-US" sz="2400" b="1" dirty="0">
                <a:solidFill>
                  <a:srgbClr val="E74E3E"/>
                </a:solidFill>
                <a:latin typeface="微软雅黑" panose="020B0503020204020204" pitchFamily="34" charset="-122"/>
                <a:ea typeface="微软雅黑" panose="020B0503020204020204" pitchFamily="34" charset="-122"/>
              </a:rPr>
              <a:t>基于时序社交关系的协同过滤算法</a:t>
            </a:r>
            <a:endParaRPr lang="zh-HK" altLang="en-US" sz="2400" b="1" dirty="0">
              <a:solidFill>
                <a:srgbClr val="E74E3E"/>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0526582"/>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933875370"/>
              </p:ext>
            </p:extLst>
          </p:nvPr>
        </p:nvGraphicFramePr>
        <p:xfrm>
          <a:off x="2844800" y="1522415"/>
          <a:ext cx="3155950" cy="606425"/>
        </p:xfrm>
        <a:graphic>
          <a:graphicData uri="http://schemas.openxmlformats.org/presentationml/2006/ole">
            <mc:AlternateContent xmlns:mc="http://schemas.openxmlformats.org/markup-compatibility/2006">
              <mc:Choice xmlns:v="urn:schemas-microsoft-com:vml" Requires="v">
                <p:oleObj spid="_x0000_s6165" name="Formula" r:id="rId4" imgW="2048760" imgH="395280" progId="Equation.Ribbit">
                  <p:embed/>
                </p:oleObj>
              </mc:Choice>
              <mc:Fallback>
                <p:oleObj name="Formula" r:id="rId4" imgW="2048760" imgH="395280" progId="Equation.Ribbit">
                  <p:embed/>
                  <p:pic>
                    <p:nvPicPr>
                      <p:cNvPr id="0" name="Object 1"/>
                      <p:cNvPicPr>
                        <a:picLocks noChangeAspect="1" noChangeArrowheads="1"/>
                      </p:cNvPicPr>
                      <p:nvPr/>
                    </p:nvPicPr>
                    <p:blipFill>
                      <a:blip r:embed="rId5"/>
                      <a:srcRect/>
                      <a:stretch>
                        <a:fillRect/>
                      </a:stretch>
                    </p:blipFill>
                    <p:spPr bwMode="auto">
                      <a:xfrm>
                        <a:off x="2844800" y="1522415"/>
                        <a:ext cx="3155950" cy="606425"/>
                      </a:xfrm>
                      <a:prstGeom prst="rect">
                        <a:avLst/>
                      </a:prstGeom>
                      <a:noFill/>
                    </p:spPr>
                  </p:pic>
                </p:oleObj>
              </mc:Fallback>
            </mc:AlternateContent>
          </a:graphicData>
        </a:graphic>
      </p:graphicFrame>
      <p:sp>
        <p:nvSpPr>
          <p:cNvPr id="24" name="矩形 23"/>
          <p:cNvSpPr/>
          <p:nvPr/>
        </p:nvSpPr>
        <p:spPr>
          <a:xfrm>
            <a:off x="258787" y="1159354"/>
            <a:ext cx="4189227" cy="369332"/>
          </a:xfrm>
          <a:prstGeom prst="rect">
            <a:avLst/>
          </a:prstGeom>
        </p:spPr>
        <p:txBody>
          <a:bodyPr wrap="square">
            <a:spAutoFit/>
          </a:bodyPr>
          <a:lstStyle/>
          <a:p>
            <a:pPr lvl="0"/>
            <a:r>
              <a:rPr lang="zh-CN" altLang="en-US" b="1" dirty="0">
                <a:solidFill>
                  <a:srgbClr val="E74E3E"/>
                </a:solidFill>
                <a:latin typeface="微软雅黑" panose="020B0503020204020204" pitchFamily="34" charset="-122"/>
                <a:ea typeface="微软雅黑" panose="020B0503020204020204" pitchFamily="34" charset="-122"/>
              </a:rPr>
              <a:t>定义基于商品标签的相似度</a:t>
            </a:r>
            <a:endParaRPr lang="zh-HK" altLang="zh-HK" b="1" dirty="0">
              <a:solidFill>
                <a:srgbClr val="E74E3E"/>
              </a:solidFill>
              <a:latin typeface="微软雅黑" panose="020B0503020204020204" pitchFamily="34" charset="-122"/>
              <a:ea typeface="微软雅黑" panose="020B0503020204020204" pitchFamily="34" charset="-122"/>
            </a:endParaRPr>
          </a:p>
        </p:txBody>
      </p:sp>
      <p:sp>
        <p:nvSpPr>
          <p:cNvPr id="30" name="圆角矩形标注 24"/>
          <p:cNvSpPr>
            <a:spLocks noChangeArrowheads="1"/>
          </p:cNvSpPr>
          <p:nvPr/>
        </p:nvSpPr>
        <p:spPr bwMode="auto">
          <a:xfrm>
            <a:off x="5445411" y="4973755"/>
            <a:ext cx="2846177" cy="1010333"/>
          </a:xfrm>
          <a:prstGeom prst="wedgeRoundRectCallout">
            <a:avLst>
              <a:gd name="adj1" fmla="val -69858"/>
              <a:gd name="adj2" fmla="val 37843"/>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smtClean="0">
                <a:solidFill>
                  <a:schemeClr val="bg1"/>
                </a:solidFill>
                <a:latin typeface="华文细黑" pitchFamily="2" charset="-122"/>
                <a:ea typeface="华文细黑" pitchFamily="2" charset="-122"/>
              </a:rPr>
              <a:t>核密度估计用户偏好分布</a:t>
            </a:r>
            <a:endParaRPr lang="zh-CN" altLang="en-US" sz="1800" dirty="0">
              <a:solidFill>
                <a:schemeClr val="bg1"/>
              </a:solidFill>
              <a:latin typeface="华文细黑" pitchFamily="2" charset="-122"/>
              <a:ea typeface="华文细黑" pitchFamily="2" charset="-122"/>
            </a:endParaRPr>
          </a:p>
        </p:txBody>
      </p:sp>
      <p:sp>
        <p:nvSpPr>
          <p:cNvPr id="32" name="圆角矩形标注 24"/>
          <p:cNvSpPr>
            <a:spLocks noChangeArrowheads="1"/>
          </p:cNvSpPr>
          <p:nvPr/>
        </p:nvSpPr>
        <p:spPr bwMode="auto">
          <a:xfrm>
            <a:off x="5445412" y="3198530"/>
            <a:ext cx="2846177" cy="1010333"/>
          </a:xfrm>
          <a:prstGeom prst="wedgeRoundRectCallout">
            <a:avLst>
              <a:gd name="adj1" fmla="val -71561"/>
              <a:gd name="adj2" fmla="val 39889"/>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smtClean="0">
                <a:solidFill>
                  <a:schemeClr val="bg1"/>
                </a:solidFill>
                <a:latin typeface="华文细黑" pitchFamily="2" charset="-122"/>
                <a:ea typeface="华文细黑" pitchFamily="2" charset="-122"/>
              </a:rPr>
              <a:t>用户偏好分布情况具有多</a:t>
            </a:r>
            <a:r>
              <a:rPr lang="zh-CN" altLang="en-US" sz="1800" dirty="0">
                <a:solidFill>
                  <a:schemeClr val="bg1"/>
                </a:solidFill>
                <a:latin typeface="华文细黑" pitchFamily="2" charset="-122"/>
                <a:ea typeface="华文细黑" pitchFamily="2" charset="-122"/>
              </a:rPr>
              <a:t>模</a:t>
            </a:r>
            <a:r>
              <a:rPr lang="zh-CN" altLang="en-US" sz="1800" dirty="0" smtClean="0">
                <a:solidFill>
                  <a:schemeClr val="bg1"/>
                </a:solidFill>
                <a:latin typeface="华文细黑" pitchFamily="2" charset="-122"/>
                <a:ea typeface="华文细黑" pitchFamily="2" charset="-122"/>
              </a:rPr>
              <a:t>性</a:t>
            </a:r>
            <a:endParaRPr lang="zh-CN" altLang="en-US" sz="1800" dirty="0">
              <a:solidFill>
                <a:schemeClr val="bg1"/>
              </a:solidFill>
              <a:latin typeface="华文细黑" pitchFamily="2" charset="-122"/>
              <a:ea typeface="华文细黑" pitchFamily="2" charset="-122"/>
            </a:endParaRPr>
          </a:p>
        </p:txBody>
      </p:sp>
      <p:sp>
        <p:nvSpPr>
          <p:cNvPr id="20" name="矩形 19"/>
          <p:cNvSpPr/>
          <p:nvPr/>
        </p:nvSpPr>
        <p:spPr>
          <a:xfrm>
            <a:off x="273299" y="2319291"/>
            <a:ext cx="4189227" cy="369332"/>
          </a:xfrm>
          <a:prstGeom prst="rect">
            <a:avLst/>
          </a:prstGeom>
        </p:spPr>
        <p:txBody>
          <a:bodyPr wrap="square">
            <a:spAutoFit/>
          </a:bodyPr>
          <a:lstStyle/>
          <a:p>
            <a:pPr lvl="0"/>
            <a:r>
              <a:rPr lang="zh-CN" altLang="en-US" b="1" dirty="0" smtClean="0">
                <a:solidFill>
                  <a:srgbClr val="E74E3E"/>
                </a:solidFill>
                <a:latin typeface="微软雅黑" panose="020B0503020204020204" pitchFamily="34" charset="-122"/>
                <a:ea typeface="微软雅黑" panose="020B0503020204020204" pitchFamily="34" charset="-122"/>
              </a:rPr>
              <a:t>用户偏好估计</a:t>
            </a:r>
            <a:endParaRPr lang="zh-HK" altLang="zh-HK" b="1" dirty="0">
              <a:solidFill>
                <a:srgbClr val="E74E3E"/>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6"/>
          <a:stretch>
            <a:fillRect/>
          </a:stretch>
        </p:blipFill>
        <p:spPr>
          <a:xfrm>
            <a:off x="1035994" y="2879074"/>
            <a:ext cx="3245720" cy="2445081"/>
          </a:xfrm>
          <a:prstGeom prst="rect">
            <a:avLst/>
          </a:prstGeom>
        </p:spPr>
      </p:pic>
      <p:pic>
        <p:nvPicPr>
          <p:cNvPr id="3" name="图片 2"/>
          <p:cNvPicPr>
            <a:picLocks noChangeAspect="1"/>
          </p:cNvPicPr>
          <p:nvPr/>
        </p:nvPicPr>
        <p:blipFill>
          <a:blip r:embed="rId7"/>
          <a:stretch>
            <a:fillRect/>
          </a:stretch>
        </p:blipFill>
        <p:spPr>
          <a:xfrm>
            <a:off x="1143402" y="5485578"/>
            <a:ext cx="3284784" cy="682993"/>
          </a:xfrm>
          <a:prstGeom prst="rect">
            <a:avLst/>
          </a:prstGeom>
        </p:spPr>
      </p:pic>
    </p:spTree>
    <p:extLst>
      <p:ext uri="{BB962C8B-B14F-4D97-AF65-F5344CB8AC3E}">
        <p14:creationId xmlns:p14="http://schemas.microsoft.com/office/powerpoint/2010/main" val="219601309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0" grpId="0" animBg="1"/>
      <p:bldP spid="32" grpId="0" animBg="1"/>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7" name="矩形 56"/>
          <p:cNvSpPr/>
          <p:nvPr/>
        </p:nvSpPr>
        <p:spPr>
          <a:xfrm>
            <a:off x="499769" y="1272962"/>
            <a:ext cx="2262158"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计算用户偏好相似性</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2223122460"/>
              </p:ext>
            </p:extLst>
          </p:nvPr>
        </p:nvGraphicFramePr>
        <p:xfrm>
          <a:off x="2219486" y="2265110"/>
          <a:ext cx="3111931" cy="686867"/>
        </p:xfrm>
        <a:graphic>
          <a:graphicData uri="http://schemas.openxmlformats.org/presentationml/2006/ole">
            <mc:AlternateContent xmlns:mc="http://schemas.openxmlformats.org/markup-compatibility/2006">
              <mc:Choice xmlns:v="urn:schemas-microsoft-com:vml" Requires="v">
                <p:oleObj spid="_x0000_s8227" name="Formula" r:id="rId4" imgW="2117090" imgH="463550" progId="Equation.Ribbit">
                  <p:embed/>
                </p:oleObj>
              </mc:Choice>
              <mc:Fallback>
                <p:oleObj name="Formula" r:id="rId4" imgW="2117090" imgH="463550" progId="Equation.Ribbit">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9486" y="2265110"/>
                        <a:ext cx="3111931" cy="686867"/>
                      </a:xfrm>
                      <a:prstGeom prst="rect">
                        <a:avLst/>
                      </a:prstGeom>
                      <a:noFill/>
                    </p:spPr>
                  </p:pic>
                </p:oleObj>
              </mc:Fallback>
            </mc:AlternateContent>
          </a:graphicData>
        </a:graphic>
      </p:graphicFrame>
      <p:sp>
        <p:nvSpPr>
          <p:cNvPr id="17" name="矩形 16"/>
          <p:cNvSpPr/>
          <p:nvPr/>
        </p:nvSpPr>
        <p:spPr>
          <a:xfrm>
            <a:off x="931377" y="2437951"/>
            <a:ext cx="910827" cy="369332"/>
          </a:xfrm>
          <a:prstGeom prst="rect">
            <a:avLst/>
          </a:prstGeom>
        </p:spPr>
        <p:txBody>
          <a:bodyPr wrap="none">
            <a:spAutoFit/>
          </a:bodyPr>
          <a:lstStyle/>
          <a:p>
            <a:pPr lvl="0" algn="just"/>
            <a:r>
              <a:rPr lang="en-US" altLang="zh-CN" dirty="0" smtClean="0">
                <a:solidFill>
                  <a:srgbClr val="666666"/>
                </a:solidFill>
                <a:latin typeface="微软雅黑" panose="020B0503020204020204" pitchFamily="34" charset="-122"/>
                <a:ea typeface="微软雅黑" panose="020B0503020204020204" pitchFamily="34" charset="-122"/>
              </a:rPr>
              <a:t>KL</a:t>
            </a:r>
            <a:r>
              <a:rPr lang="zh-CN" altLang="en-US" dirty="0" smtClean="0">
                <a:solidFill>
                  <a:srgbClr val="666666"/>
                </a:solidFill>
                <a:latin typeface="微软雅黑" panose="020B0503020204020204" pitchFamily="34" charset="-122"/>
                <a:ea typeface="微软雅黑" panose="020B0503020204020204" pitchFamily="34" charset="-122"/>
              </a:rPr>
              <a:t>散度</a:t>
            </a:r>
            <a:endParaRPr lang="zh-HK" altLang="zh-HK" dirty="0">
              <a:solidFill>
                <a:srgbClr val="666666"/>
              </a:solidFill>
              <a:latin typeface="微软雅黑" panose="020B0503020204020204" pitchFamily="34" charset="-122"/>
              <a:ea typeface="微软雅黑" panose="020B0503020204020204" pitchFamily="34" charset="-122"/>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4016242679"/>
              </p:ext>
            </p:extLst>
          </p:nvPr>
        </p:nvGraphicFramePr>
        <p:xfrm>
          <a:off x="3086880" y="3719593"/>
          <a:ext cx="3856359" cy="480329"/>
        </p:xfrm>
        <a:graphic>
          <a:graphicData uri="http://schemas.openxmlformats.org/presentationml/2006/ole">
            <mc:AlternateContent xmlns:mc="http://schemas.openxmlformats.org/markup-compatibility/2006">
              <mc:Choice xmlns:v="urn:schemas-microsoft-com:vml" Requires="v">
                <p:oleObj spid="_x0000_s8228" name="Formula" r:id="rId6" imgW="2679700" imgH="330200" progId="Equation.Ribbit">
                  <p:embed/>
                </p:oleObj>
              </mc:Choice>
              <mc:Fallback>
                <p:oleObj name="Formula" r:id="rId6" imgW="2679700" imgH="330200" progId="Equation.Ribbit">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6880" y="3719593"/>
                        <a:ext cx="3856359" cy="480329"/>
                      </a:xfrm>
                      <a:prstGeom prst="rect">
                        <a:avLst/>
                      </a:prstGeom>
                      <a:noFill/>
                    </p:spPr>
                  </p:pic>
                </p:oleObj>
              </mc:Fallback>
            </mc:AlternateContent>
          </a:graphicData>
        </a:graphic>
      </p:graphicFrame>
      <p:sp>
        <p:nvSpPr>
          <p:cNvPr id="24" name="矩形 23"/>
          <p:cNvSpPr/>
          <p:nvPr/>
        </p:nvSpPr>
        <p:spPr>
          <a:xfrm>
            <a:off x="1144400" y="3815210"/>
            <a:ext cx="1569660" cy="369332"/>
          </a:xfrm>
          <a:prstGeom prst="rect">
            <a:avLst/>
          </a:prstGeom>
        </p:spPr>
        <p:txBody>
          <a:bodyPr wrap="none">
            <a:spAutoFit/>
          </a:bodyPr>
          <a:lstStyle/>
          <a:p>
            <a:pPr lvl="0" algn="just"/>
            <a:r>
              <a:rPr lang="zh-CN" altLang="en-US" dirty="0">
                <a:solidFill>
                  <a:srgbClr val="666666"/>
                </a:solidFill>
                <a:latin typeface="微软雅黑" panose="020B0503020204020204" pitchFamily="34" charset="-122"/>
                <a:ea typeface="微软雅黑" panose="020B0503020204020204" pitchFamily="34" charset="-122"/>
              </a:rPr>
              <a:t>用户</a:t>
            </a:r>
            <a:r>
              <a:rPr lang="zh-CN" altLang="en-US" dirty="0" smtClean="0">
                <a:solidFill>
                  <a:srgbClr val="666666"/>
                </a:solidFill>
                <a:latin typeface="微软雅黑" panose="020B0503020204020204" pitchFamily="34" charset="-122"/>
                <a:ea typeface="微软雅黑" panose="020B0503020204020204" pitchFamily="34" charset="-122"/>
              </a:rPr>
              <a:t>间相似度</a:t>
            </a:r>
            <a:endParaRPr lang="zh-HK" altLang="zh-HK" dirty="0">
              <a:solidFill>
                <a:srgbClr val="666666"/>
              </a:solidFill>
              <a:latin typeface="微软雅黑" panose="020B0503020204020204" pitchFamily="34" charset="-122"/>
              <a:ea typeface="微软雅黑" panose="020B0503020204020204" pitchFamily="34" charset="-122"/>
            </a:endParaRPr>
          </a:p>
        </p:txBody>
      </p:sp>
      <p:sp>
        <p:nvSpPr>
          <p:cNvPr id="25" name="圆角矩形标注 24"/>
          <p:cNvSpPr>
            <a:spLocks noChangeArrowheads="1"/>
          </p:cNvSpPr>
          <p:nvPr/>
        </p:nvSpPr>
        <p:spPr bwMode="auto">
          <a:xfrm>
            <a:off x="5987534" y="1759943"/>
            <a:ext cx="2070789" cy="1010333"/>
          </a:xfrm>
          <a:prstGeom prst="wedgeRoundRectCallout">
            <a:avLst>
              <a:gd name="adj1" fmla="val -65363"/>
              <a:gd name="adj2" fmla="val 33241"/>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a:solidFill>
                  <a:schemeClr val="bg1"/>
                </a:solidFill>
                <a:latin typeface="华文细黑" pitchFamily="2" charset="-122"/>
                <a:ea typeface="华文细黑" pitchFamily="2" charset="-122"/>
              </a:rPr>
              <a:t>用</a:t>
            </a:r>
            <a:r>
              <a:rPr lang="zh-CN" altLang="en-US" sz="1800" dirty="0" smtClean="0">
                <a:solidFill>
                  <a:schemeClr val="bg1"/>
                </a:solidFill>
                <a:latin typeface="华文细黑" pitchFamily="2" charset="-122"/>
                <a:ea typeface="华文细黑" pitchFamily="2" charset="-122"/>
              </a:rPr>
              <a:t>它描述相似度不满足对称性</a:t>
            </a:r>
            <a:endParaRPr lang="zh-CN" altLang="en-US" sz="1800" dirty="0">
              <a:solidFill>
                <a:schemeClr val="bg1"/>
              </a:solidFill>
              <a:latin typeface="华文细黑" pitchFamily="2" charset="-122"/>
              <a:ea typeface="华文细黑" pitchFamily="2" charset="-122"/>
            </a:endParaRPr>
          </a:p>
        </p:txBody>
      </p:sp>
      <p:sp>
        <p:nvSpPr>
          <p:cNvPr id="26" name="等腰三角形 25"/>
          <p:cNvSpPr/>
          <p:nvPr/>
        </p:nvSpPr>
        <p:spPr>
          <a:xfrm rot="5400000">
            <a:off x="516321" y="3812367"/>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222566429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17" grpId="0"/>
      <p:bldP spid="24" grpId="0"/>
      <p:bldP spid="25"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stretch>
            <a:fillRect/>
          </a:stretch>
        </p:blipFill>
        <p:spPr>
          <a:xfrm>
            <a:off x="1146648" y="1177989"/>
            <a:ext cx="2831313" cy="2343519"/>
          </a:xfrm>
          <a:prstGeom prst="rect">
            <a:avLst/>
          </a:prstGeom>
        </p:spPr>
      </p:pic>
      <p:pic>
        <p:nvPicPr>
          <p:cNvPr id="17" name="图片 16"/>
          <p:cNvPicPr>
            <a:picLocks noChangeAspect="1"/>
          </p:cNvPicPr>
          <p:nvPr/>
        </p:nvPicPr>
        <p:blipFill>
          <a:blip r:embed="rId4"/>
          <a:stretch>
            <a:fillRect/>
          </a:stretch>
        </p:blipFill>
        <p:spPr>
          <a:xfrm>
            <a:off x="5091579" y="1177989"/>
            <a:ext cx="2831313" cy="2343519"/>
          </a:xfrm>
          <a:prstGeom prst="rect">
            <a:avLst/>
          </a:prstGeom>
        </p:spPr>
      </p:pic>
      <p:pic>
        <p:nvPicPr>
          <p:cNvPr id="18" name="图片 17"/>
          <p:cNvPicPr>
            <a:picLocks noChangeAspect="1"/>
          </p:cNvPicPr>
          <p:nvPr/>
        </p:nvPicPr>
        <p:blipFill>
          <a:blip r:embed="rId5"/>
          <a:stretch>
            <a:fillRect/>
          </a:stretch>
        </p:blipFill>
        <p:spPr>
          <a:xfrm>
            <a:off x="1146648" y="4035938"/>
            <a:ext cx="2831313" cy="2535183"/>
          </a:xfrm>
          <a:prstGeom prst="rect">
            <a:avLst/>
          </a:prstGeom>
        </p:spPr>
      </p:pic>
      <p:pic>
        <p:nvPicPr>
          <p:cNvPr id="19" name="图片 18"/>
          <p:cNvPicPr>
            <a:picLocks noChangeAspect="1"/>
          </p:cNvPicPr>
          <p:nvPr/>
        </p:nvPicPr>
        <p:blipFill>
          <a:blip r:embed="rId6"/>
          <a:stretch>
            <a:fillRect/>
          </a:stretch>
        </p:blipFill>
        <p:spPr>
          <a:xfrm>
            <a:off x="5091577" y="4035938"/>
            <a:ext cx="2831313" cy="2535183"/>
          </a:xfrm>
          <a:prstGeom prst="rect">
            <a:avLst/>
          </a:prstGeom>
        </p:spPr>
      </p:pic>
      <p:sp>
        <p:nvSpPr>
          <p:cNvPr id="66" name="矩形 65"/>
          <p:cNvSpPr/>
          <p:nvPr/>
        </p:nvSpPr>
        <p:spPr>
          <a:xfrm>
            <a:off x="174531" y="708445"/>
            <a:ext cx="1107996"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算法步骤</a:t>
            </a:r>
            <a:endParaRPr lang="zh-CN" altLang="en-US" dirty="0"/>
          </a:p>
        </p:txBody>
      </p:sp>
      <p:sp>
        <p:nvSpPr>
          <p:cNvPr id="21" name="矩形 20"/>
          <p:cNvSpPr/>
          <p:nvPr/>
        </p:nvSpPr>
        <p:spPr>
          <a:xfrm>
            <a:off x="1778746" y="3577583"/>
            <a:ext cx="1531188" cy="307777"/>
          </a:xfrm>
          <a:prstGeom prst="rect">
            <a:avLst/>
          </a:prstGeom>
        </p:spPr>
        <p:txBody>
          <a:bodyPr wrap="none">
            <a:spAutoFit/>
          </a:bodyPr>
          <a:lstStyle/>
          <a:p>
            <a:r>
              <a:rPr lang="en-US" altLang="zh-CN" sz="1400" dirty="0">
                <a:solidFill>
                  <a:srgbClr val="000000"/>
                </a:solidFill>
                <a:latin typeface="宋体" panose="02010600030101010101" pitchFamily="2" charset="-122"/>
              </a:rPr>
              <a:t>(1)</a:t>
            </a:r>
            <a:r>
              <a:rPr lang="zh-CN" altLang="en-US" sz="1400" dirty="0">
                <a:solidFill>
                  <a:srgbClr val="000000"/>
                </a:solidFill>
                <a:latin typeface="宋体" panose="02010600030101010101" pitchFamily="2" charset="-122"/>
              </a:rPr>
              <a:t>计算商品距离</a:t>
            </a:r>
            <a:endParaRPr lang="zh-CN" altLang="en-US" sz="1400" dirty="0"/>
          </a:p>
        </p:txBody>
      </p:sp>
      <p:sp>
        <p:nvSpPr>
          <p:cNvPr id="26" name="矩形 25"/>
          <p:cNvSpPr/>
          <p:nvPr/>
        </p:nvSpPr>
        <p:spPr>
          <a:xfrm>
            <a:off x="5582501" y="3561727"/>
            <a:ext cx="1890261" cy="307777"/>
          </a:xfrm>
          <a:prstGeom prst="rect">
            <a:avLst/>
          </a:prstGeom>
        </p:spPr>
        <p:txBody>
          <a:bodyPr wrap="none">
            <a:spAutoFit/>
          </a:bodyPr>
          <a:lstStyle/>
          <a:p>
            <a:r>
              <a:rPr lang="en-US" altLang="zh-CN" sz="1400" dirty="0">
                <a:solidFill>
                  <a:srgbClr val="000000"/>
                </a:solidFill>
                <a:latin typeface="宋体" panose="02010600030101010101" pitchFamily="2" charset="-122"/>
              </a:rPr>
              <a:t>(2)</a:t>
            </a:r>
            <a:r>
              <a:rPr lang="zh-CN" altLang="en-US" sz="1400" dirty="0">
                <a:solidFill>
                  <a:srgbClr val="000000"/>
                </a:solidFill>
                <a:latin typeface="宋体" panose="02010600030101010101" pitchFamily="2" charset="-122"/>
              </a:rPr>
              <a:t>计算用户偏好密度</a:t>
            </a:r>
            <a:endParaRPr lang="zh-CN" altLang="en-US" sz="1400" dirty="0"/>
          </a:p>
        </p:txBody>
      </p:sp>
      <p:sp>
        <p:nvSpPr>
          <p:cNvPr id="27" name="矩形 26"/>
          <p:cNvSpPr/>
          <p:nvPr/>
        </p:nvSpPr>
        <p:spPr>
          <a:xfrm>
            <a:off x="1710543" y="6587574"/>
            <a:ext cx="1710725" cy="307777"/>
          </a:xfrm>
          <a:prstGeom prst="rect">
            <a:avLst/>
          </a:prstGeom>
        </p:spPr>
        <p:txBody>
          <a:bodyPr wrap="none">
            <a:spAutoFit/>
          </a:bodyPr>
          <a:lstStyle/>
          <a:p>
            <a:r>
              <a:rPr lang="en-US" altLang="zh-CN" sz="1400" dirty="0">
                <a:solidFill>
                  <a:srgbClr val="000000"/>
                </a:solidFill>
                <a:latin typeface="宋体" panose="02010600030101010101" pitchFamily="2" charset="-122"/>
              </a:rPr>
              <a:t>(3)</a:t>
            </a:r>
            <a:r>
              <a:rPr lang="zh-CN" altLang="en-US" sz="1400" dirty="0">
                <a:solidFill>
                  <a:srgbClr val="000000"/>
                </a:solidFill>
                <a:latin typeface="宋体" panose="02010600030101010101" pitchFamily="2" charset="-122"/>
              </a:rPr>
              <a:t>用户相似度计算</a:t>
            </a:r>
            <a:endParaRPr lang="zh-CN" altLang="en-US" sz="1400" dirty="0"/>
          </a:p>
        </p:txBody>
      </p:sp>
      <p:sp>
        <p:nvSpPr>
          <p:cNvPr id="28" name="矩形 27"/>
          <p:cNvSpPr/>
          <p:nvPr/>
        </p:nvSpPr>
        <p:spPr>
          <a:xfrm>
            <a:off x="5492732" y="6576401"/>
            <a:ext cx="2069797" cy="307777"/>
          </a:xfrm>
          <a:prstGeom prst="rect">
            <a:avLst/>
          </a:prstGeom>
        </p:spPr>
        <p:txBody>
          <a:bodyPr wrap="none">
            <a:spAutoFit/>
          </a:bodyPr>
          <a:lstStyle/>
          <a:p>
            <a:r>
              <a:rPr lang="en-US" altLang="zh-CN" sz="1400" dirty="0">
                <a:solidFill>
                  <a:srgbClr val="000000"/>
                </a:solidFill>
                <a:latin typeface="宋体" panose="02010600030101010101" pitchFamily="2" charset="-122"/>
              </a:rPr>
              <a:t>(4)</a:t>
            </a:r>
            <a:r>
              <a:rPr lang="zh-CN" altLang="en-US" sz="1400" dirty="0">
                <a:solidFill>
                  <a:srgbClr val="000000"/>
                </a:solidFill>
                <a:latin typeface="宋体" panose="02010600030101010101" pitchFamily="2" charset="-122"/>
              </a:rPr>
              <a:t>评分预测与矩阵填充</a:t>
            </a:r>
            <a:endParaRPr lang="zh-CN" altLang="en-US" sz="1400" dirty="0"/>
          </a:p>
        </p:txBody>
      </p:sp>
    </p:spTree>
    <p:extLst>
      <p:ext uri="{BB962C8B-B14F-4D97-AF65-F5344CB8AC3E}">
        <p14:creationId xmlns:p14="http://schemas.microsoft.com/office/powerpoint/2010/main" val="3488870551"/>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6" name="矩形 65"/>
          <p:cNvSpPr/>
          <p:nvPr/>
        </p:nvSpPr>
        <p:spPr>
          <a:xfrm>
            <a:off x="1306281" y="3670688"/>
            <a:ext cx="2031998" cy="261610"/>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不同的距离函数对</a:t>
            </a:r>
            <a:r>
              <a:rPr lang="zh-CN" altLang="en-US" sz="1100" dirty="0" smtClean="0">
                <a:solidFill>
                  <a:srgbClr val="666666"/>
                </a:solidFill>
                <a:latin typeface="微软雅黑" panose="020B0503020204020204" pitchFamily="34" charset="-122"/>
                <a:ea typeface="微软雅黑" panose="020B0503020204020204" pitchFamily="34" charset="-122"/>
              </a:rPr>
              <a:t>算法的影响</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9" name="矩形 68"/>
          <p:cNvSpPr/>
          <p:nvPr/>
        </p:nvSpPr>
        <p:spPr>
          <a:xfrm>
            <a:off x="5308762" y="3768975"/>
            <a:ext cx="3250095" cy="261610"/>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蒙东交易数据集不同数据稀疏程度下</a:t>
            </a:r>
            <a:r>
              <a:rPr lang="zh-CN" altLang="en-US" sz="1100" dirty="0" smtClean="0">
                <a:solidFill>
                  <a:srgbClr val="666666"/>
                </a:solidFill>
                <a:latin typeface="微软雅黑" panose="020B0503020204020204" pitchFamily="34" charset="-122"/>
                <a:ea typeface="微软雅黑" panose="020B0503020204020204" pitchFamily="34" charset="-122"/>
              </a:rPr>
              <a:t>对算法影响</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2" name="矩形 71"/>
          <p:cNvSpPr/>
          <p:nvPr/>
        </p:nvSpPr>
        <p:spPr>
          <a:xfrm>
            <a:off x="2960528" y="6544619"/>
            <a:ext cx="3062899" cy="261610"/>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不同核函数在不同的带宽下对推荐结果的影响</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3" name="矩形 72"/>
          <p:cNvSpPr/>
          <p:nvPr/>
        </p:nvSpPr>
        <p:spPr>
          <a:xfrm>
            <a:off x="174531" y="708445"/>
            <a:ext cx="2452210" cy="369332"/>
          </a:xfrm>
          <a:prstGeom prst="rect">
            <a:avLst/>
          </a:prstGeom>
        </p:spPr>
        <p:txBody>
          <a:bodyPr wrap="none">
            <a:spAutoFit/>
          </a:bodyPr>
          <a:lstStyle/>
          <a:p>
            <a:r>
              <a:rPr lang="en-US" altLang="zh-CN" b="1" dirty="0" err="1">
                <a:solidFill>
                  <a:srgbClr val="E74E3E"/>
                </a:solidFill>
                <a:latin typeface="微软雅黑" panose="020B0503020204020204" pitchFamily="34" charset="-122"/>
                <a:ea typeface="微软雅黑" panose="020B0503020204020204" pitchFamily="34" charset="-122"/>
              </a:rPr>
              <a:t>UserPreferedCF</a:t>
            </a:r>
            <a:r>
              <a:rPr lang="zh-CN" altLang="en-US" b="1" dirty="0" smtClean="0">
                <a:solidFill>
                  <a:srgbClr val="E74E3E"/>
                </a:solidFill>
                <a:latin typeface="微软雅黑" panose="020B0503020204020204" pitchFamily="34" charset="-122"/>
                <a:ea typeface="微软雅黑" panose="020B0503020204020204" pitchFamily="34" charset="-122"/>
              </a:rPr>
              <a:t>实验</a:t>
            </a:r>
            <a:endParaRPr lang="zh-CN" altLang="en-US" b="1" dirty="0">
              <a:solidFill>
                <a:srgbClr val="E74E3E"/>
              </a:solidFill>
              <a:latin typeface="微软雅黑" panose="020B0503020204020204" pitchFamily="34" charset="-122"/>
              <a:ea typeface="微软雅黑" panose="020B0503020204020204" pitchFamily="34" charset="-122"/>
            </a:endParaRPr>
          </a:p>
        </p:txBody>
      </p:sp>
      <p:graphicFrame>
        <p:nvGraphicFramePr>
          <p:cNvPr id="23" name="图表 22"/>
          <p:cNvGraphicFramePr/>
          <p:nvPr>
            <p:extLst>
              <p:ext uri="{D42A27DB-BD31-4B8C-83A1-F6EECF244321}">
                <p14:modId xmlns:p14="http://schemas.microsoft.com/office/powerpoint/2010/main" val="3302688619"/>
              </p:ext>
            </p:extLst>
          </p:nvPr>
        </p:nvGraphicFramePr>
        <p:xfrm>
          <a:off x="496278" y="1127560"/>
          <a:ext cx="3654807" cy="26739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图表 23"/>
          <p:cNvGraphicFramePr/>
          <p:nvPr>
            <p:extLst>
              <p:ext uri="{D42A27DB-BD31-4B8C-83A1-F6EECF244321}">
                <p14:modId xmlns:p14="http://schemas.microsoft.com/office/powerpoint/2010/main" val="2541557509"/>
              </p:ext>
            </p:extLst>
          </p:nvPr>
        </p:nvGraphicFramePr>
        <p:xfrm>
          <a:off x="4965167" y="1058293"/>
          <a:ext cx="34671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图表 24"/>
          <p:cNvGraphicFramePr/>
          <p:nvPr>
            <p:extLst>
              <p:ext uri="{D42A27DB-BD31-4B8C-83A1-F6EECF244321}">
                <p14:modId xmlns:p14="http://schemas.microsoft.com/office/powerpoint/2010/main" val="2372702027"/>
              </p:ext>
            </p:extLst>
          </p:nvPr>
        </p:nvGraphicFramePr>
        <p:xfrm>
          <a:off x="2682139" y="4115131"/>
          <a:ext cx="3718661" cy="265858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70755860"/>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This section introduces the design and implementation of mobile terminal prototype of power trading recommendation system</a:t>
              </a:r>
              <a:endParaRPr lang="zh-HK" altLang="en-US" sz="900" dirty="0">
                <a:solidFill>
                  <a:schemeClr val="bg1"/>
                </a:solidFill>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067427" y="1775068"/>
            <a:ext cx="1795461"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研究背景</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7" y="2485570"/>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本文工作</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7426" y="3196072"/>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7" y="3906574"/>
            <a:ext cx="1795461"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系统设计</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7426" y="461707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smtClean="0">
                <a:solidFill>
                  <a:srgbClr val="E74E3E"/>
                </a:solidFill>
                <a:latin typeface="微软雅黑" panose="020B0503020204020204" pitchFamily="34" charset="-122"/>
                <a:ea typeface="微软雅黑" panose="020B0503020204020204" pitchFamily="34" charset="-122"/>
              </a:rPr>
              <a:t>CONTANTS</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advTm="11665">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4043708" y="114755"/>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4050756"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系统设计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5354773" y="87610"/>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2576849" y="1378858"/>
            <a:ext cx="4655033" cy="5172398"/>
          </a:xfrm>
          <a:prstGeom prst="rect">
            <a:avLst/>
          </a:prstGeom>
        </p:spPr>
      </p:pic>
      <p:sp>
        <p:nvSpPr>
          <p:cNvPr id="39" name="矩形 38"/>
          <p:cNvSpPr/>
          <p:nvPr/>
        </p:nvSpPr>
        <p:spPr>
          <a:xfrm>
            <a:off x="584537" y="783340"/>
            <a:ext cx="1338828"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服务端架构</a:t>
            </a:r>
            <a:endParaRPr lang="zh-CN" altLang="en-US" b="1"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7646045"/>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4040613"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系统设计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5384266" y="53262"/>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347747" y="756877"/>
            <a:ext cx="6687325" cy="5739009"/>
          </a:xfrm>
          <a:prstGeom prst="rect">
            <a:avLst/>
          </a:prstGeom>
        </p:spPr>
      </p:pic>
      <p:sp>
        <p:nvSpPr>
          <p:cNvPr id="17" name="矩形 16"/>
          <p:cNvSpPr/>
          <p:nvPr/>
        </p:nvSpPr>
        <p:spPr>
          <a:xfrm>
            <a:off x="584537" y="926159"/>
            <a:ext cx="1338828"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移动端架构</a:t>
            </a:r>
            <a:endParaRPr lang="zh-CN" altLang="en-US" b="1"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4990557"/>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4040613" y="9391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系统设计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5384267" y="81309"/>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37271" y="2342658"/>
            <a:ext cx="7508444" cy="3540754"/>
          </a:xfrm>
          <a:prstGeom prst="rect">
            <a:avLst/>
          </a:prstGeom>
        </p:spPr>
      </p:pic>
      <p:sp>
        <p:nvSpPr>
          <p:cNvPr id="39" name="矩形 38"/>
          <p:cNvSpPr/>
          <p:nvPr/>
        </p:nvSpPr>
        <p:spPr>
          <a:xfrm>
            <a:off x="348702" y="1080574"/>
            <a:ext cx="1800493"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移动端功能模块</a:t>
            </a:r>
            <a:endParaRPr lang="zh-CN" altLang="en-US" b="1"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1426533"/>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4040613" y="9391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系统设计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5384267" y="81309"/>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218073" y="926158"/>
            <a:ext cx="1800493" cy="369332"/>
          </a:xfrm>
          <a:prstGeom prst="rect">
            <a:avLst/>
          </a:prstGeom>
        </p:spPr>
        <p:txBody>
          <a:bodyPr wrap="none">
            <a:spAutoFit/>
          </a:bodyPr>
          <a:lstStyle/>
          <a:p>
            <a:r>
              <a:rPr lang="zh-CN" altLang="en-US" b="1" dirty="0">
                <a:solidFill>
                  <a:srgbClr val="E74E3E"/>
                </a:solidFill>
                <a:latin typeface="微软雅黑" panose="020B0503020204020204" pitchFamily="34" charset="-122"/>
                <a:ea typeface="微软雅黑" panose="020B0503020204020204" pitchFamily="34" charset="-122"/>
              </a:rPr>
              <a:t>移动</a:t>
            </a:r>
            <a:r>
              <a:rPr lang="zh-CN" altLang="en-US" b="1" dirty="0" smtClean="0">
                <a:solidFill>
                  <a:srgbClr val="E74E3E"/>
                </a:solidFill>
                <a:latin typeface="微软雅黑" panose="020B0503020204020204" pitchFamily="34" charset="-122"/>
                <a:ea typeface="微软雅黑" panose="020B0503020204020204" pitchFamily="34" charset="-122"/>
              </a:rPr>
              <a:t>端界面展示</a:t>
            </a:r>
            <a:endParaRPr lang="zh-CN" altLang="en-US" b="1" dirty="0">
              <a:solidFill>
                <a:srgbClr val="E74E3E"/>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795750" y="1888760"/>
            <a:ext cx="7791320" cy="3368691"/>
          </a:xfrm>
          <a:prstGeom prst="rect">
            <a:avLst/>
          </a:prstGeom>
        </p:spPr>
      </p:pic>
    </p:spTree>
    <p:extLst>
      <p:ext uri="{BB962C8B-B14F-4D97-AF65-F5344CB8AC3E}">
        <p14:creationId xmlns:p14="http://schemas.microsoft.com/office/powerpoint/2010/main" val="1153432234"/>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2308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This section describes the </a:t>
              </a:r>
              <a:r>
                <a:rPr lang="en-US" altLang="zh-CN" sz="900" dirty="0" smtClean="0">
                  <a:solidFill>
                    <a:schemeClr val="bg1"/>
                  </a:solidFill>
                  <a:latin typeface="微软雅黑" panose="020B0503020204020204" pitchFamily="34" charset="-122"/>
                  <a:ea typeface="微软雅黑" panose="020B0503020204020204" pitchFamily="34" charset="-122"/>
                </a:rPr>
                <a:t>thesis</a:t>
              </a:r>
              <a:r>
                <a:rPr lang="en-US" altLang="zh-HK" sz="900" dirty="0" smtClean="0">
                  <a:solidFill>
                    <a:schemeClr val="bg1"/>
                  </a:solidFill>
                  <a:latin typeface="微软雅黑" panose="020B0503020204020204" pitchFamily="34" charset="-122"/>
                  <a:ea typeface="微软雅黑" panose="020B0503020204020204" pitchFamily="34" charset="-122"/>
                </a:rPr>
                <a:t>'s </a:t>
              </a:r>
              <a:r>
                <a:rPr lang="en-US" altLang="zh-HK" sz="900" dirty="0">
                  <a:solidFill>
                    <a:schemeClr val="bg1"/>
                  </a:solidFill>
                  <a:latin typeface="微软雅黑" panose="020B0503020204020204" pitchFamily="34" charset="-122"/>
                  <a:ea typeface="微软雅黑" panose="020B0503020204020204" pitchFamily="34" charset="-122"/>
                </a:rPr>
                <a:t>summary and outlook.</a:t>
              </a:r>
              <a:endParaRPr lang="zh-HK" altLang="en-US" sz="900" dirty="0">
                <a:solidFill>
                  <a:schemeClr val="bg1"/>
                </a:solidFill>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477108" y="1682762"/>
            <a:ext cx="6417703" cy="830997"/>
          </a:xfrm>
          <a:prstGeom prst="rect">
            <a:avLst/>
          </a:prstGeom>
        </p:spPr>
        <p:txBody>
          <a:bodyPr wrap="square">
            <a:spAutoFit/>
          </a:bodyPr>
          <a:lstStyle/>
          <a:p>
            <a:pPr lvl="0" algn="just"/>
            <a:r>
              <a:rPr lang="zh-CN" altLang="en-US" sz="1600" dirty="0">
                <a:solidFill>
                  <a:srgbClr val="666666"/>
                </a:solidFill>
                <a:latin typeface="微软雅黑" panose="020B0503020204020204" pitchFamily="34" charset="-122"/>
                <a:ea typeface="微软雅黑" panose="020B0503020204020204" pitchFamily="34" charset="-122"/>
              </a:rPr>
              <a:t>本文提出两种协同过滤算法</a:t>
            </a:r>
            <a:r>
              <a:rPr lang="zh-CN" altLang="en-US" sz="1600" dirty="0" smtClean="0">
                <a:solidFill>
                  <a:srgbClr val="666666"/>
                </a:solidFill>
                <a:latin typeface="微软雅黑" panose="020B0503020204020204" pitchFamily="34" charset="-122"/>
                <a:ea typeface="微软雅黑" panose="020B0503020204020204" pitchFamily="34" charset="-122"/>
              </a:rPr>
              <a:t>。利用用户评分或交易的时间顺序挖掘用户间的社交关系，融合</a:t>
            </a:r>
            <a:r>
              <a:rPr lang="en-US" altLang="zh-CN" sz="1600" dirty="0" smtClean="0">
                <a:solidFill>
                  <a:srgbClr val="666666"/>
                </a:solidFill>
                <a:latin typeface="微软雅黑" panose="020B0503020204020204" pitchFamily="34" charset="-122"/>
                <a:ea typeface="微软雅黑" panose="020B0503020204020204" pitchFamily="34" charset="-122"/>
              </a:rPr>
              <a:t>PMF</a:t>
            </a:r>
            <a:r>
              <a:rPr lang="zh-CN" altLang="en-US" sz="1600" dirty="0" smtClean="0">
                <a:solidFill>
                  <a:srgbClr val="666666"/>
                </a:solidFill>
                <a:latin typeface="微软雅黑" panose="020B0503020204020204" pitchFamily="34" charset="-122"/>
                <a:ea typeface="微软雅黑" panose="020B0503020204020204" pitchFamily="34" charset="-122"/>
              </a:rPr>
              <a:t>算法；利用核密度估计方法估计用户偏好计算偏好的相似度，完成矩阵填充。</a:t>
            </a:r>
            <a:endParaRPr lang="zh-CN" altLang="en-US" sz="1600" dirty="0">
              <a:solidFill>
                <a:srgbClr val="666666"/>
              </a:solidFill>
              <a:latin typeface="微软雅黑" panose="020B0503020204020204" pitchFamily="34" charset="-122"/>
              <a:ea typeface="微软雅黑" panose="020B0503020204020204" pitchFamily="34" charset="-122"/>
            </a:endParaRPr>
          </a:p>
        </p:txBody>
      </p:sp>
      <p:sp>
        <p:nvSpPr>
          <p:cNvPr id="48" name="矩形 47"/>
          <p:cNvSpPr/>
          <p:nvPr/>
        </p:nvSpPr>
        <p:spPr>
          <a:xfrm>
            <a:off x="1477108" y="2566065"/>
            <a:ext cx="6413995" cy="584775"/>
          </a:xfrm>
          <a:prstGeom prst="rect">
            <a:avLst/>
          </a:prstGeom>
        </p:spPr>
        <p:txBody>
          <a:bodyPr wrap="square">
            <a:spAutoFit/>
          </a:bodyPr>
          <a:lstStyle/>
          <a:p>
            <a:pPr lvl="0" algn="just"/>
            <a:r>
              <a:rPr lang="zh-CN" altLang="en-US" sz="1600" dirty="0">
                <a:solidFill>
                  <a:srgbClr val="00B050"/>
                </a:solidFill>
                <a:latin typeface="微软雅黑" panose="020B0503020204020204" pitchFamily="34" charset="-122"/>
                <a:ea typeface="微软雅黑" panose="020B0503020204020204" pitchFamily="34" charset="-122"/>
              </a:rPr>
              <a:t>提出了一种基于商品标签的相似度度量</a:t>
            </a:r>
            <a:r>
              <a:rPr lang="zh-CN" altLang="en-US" sz="1600" dirty="0" smtClean="0">
                <a:solidFill>
                  <a:srgbClr val="00B050"/>
                </a:solidFill>
                <a:latin typeface="微软雅黑" panose="020B0503020204020204" pitchFamily="34" charset="-122"/>
                <a:ea typeface="微软雅黑" panose="020B0503020204020204" pitchFamily="34" charset="-122"/>
              </a:rPr>
              <a:t>方法，以及针对电力交易数据的评分和时间数据的获取方案。</a:t>
            </a:r>
            <a:endParaRPr lang="zh-CN" altLang="en-US" sz="1600" dirty="0">
              <a:solidFill>
                <a:srgbClr val="00B050"/>
              </a:solidFill>
              <a:latin typeface="微软雅黑" panose="020B0503020204020204" pitchFamily="34" charset="-122"/>
              <a:ea typeface="微软雅黑" panose="020B0503020204020204" pitchFamily="34" charset="-122"/>
            </a:endParaRPr>
          </a:p>
        </p:txBody>
      </p:sp>
      <p:sp>
        <p:nvSpPr>
          <p:cNvPr id="49" name="矩形 48"/>
          <p:cNvSpPr/>
          <p:nvPr/>
        </p:nvSpPr>
        <p:spPr>
          <a:xfrm>
            <a:off x="1477105" y="3240693"/>
            <a:ext cx="6273318" cy="338554"/>
          </a:xfrm>
          <a:prstGeom prst="rect">
            <a:avLst/>
          </a:prstGeom>
        </p:spPr>
        <p:txBody>
          <a:bodyPr wrap="square">
            <a:spAutoFit/>
          </a:bodyPr>
          <a:lstStyle/>
          <a:p>
            <a:pPr lvl="0" algn="just"/>
            <a:r>
              <a:rPr lang="zh-CN" altLang="en-US" sz="1600" dirty="0" smtClean="0">
                <a:solidFill>
                  <a:srgbClr val="666666"/>
                </a:solidFill>
                <a:latin typeface="微软雅黑" panose="020B0503020204020204" pitchFamily="34" charset="-122"/>
                <a:ea typeface="微软雅黑" panose="020B0503020204020204" pitchFamily="34" charset="-122"/>
              </a:rPr>
              <a:t>设计并实现了电力交易推荐系统移动端原型。</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421669" y="10651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46601" y="98139"/>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5391322" y="132537"/>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477105" y="4378457"/>
            <a:ext cx="6413995" cy="584775"/>
          </a:xfrm>
          <a:prstGeom prst="rect">
            <a:avLst/>
          </a:prstGeom>
        </p:spPr>
        <p:txBody>
          <a:bodyPr wrap="square">
            <a:spAutoFit/>
          </a:bodyPr>
          <a:lstStyle/>
          <a:p>
            <a:pPr lvl="0" algn="just"/>
            <a:r>
              <a:rPr lang="zh-CN" altLang="en-US" sz="1600" dirty="0">
                <a:solidFill>
                  <a:srgbClr val="00B050"/>
                </a:solidFill>
                <a:latin typeface="微软雅黑" panose="020B0503020204020204" pitchFamily="34" charset="-122"/>
                <a:ea typeface="微软雅黑" panose="020B0503020204020204" pitchFamily="34" charset="-122"/>
              </a:rPr>
              <a:t>基于时序社交关系的协同过滤算法，融合商品之间的内在</a:t>
            </a:r>
            <a:r>
              <a:rPr lang="zh-CN" altLang="en-US" sz="1600" dirty="0" smtClean="0">
                <a:solidFill>
                  <a:srgbClr val="00B050"/>
                </a:solidFill>
                <a:latin typeface="微软雅黑" panose="020B0503020204020204" pitchFamily="34" charset="-122"/>
                <a:ea typeface="微软雅黑" panose="020B0503020204020204" pitchFamily="34" charset="-122"/>
              </a:rPr>
              <a:t>联系</a:t>
            </a:r>
            <a:r>
              <a:rPr lang="zh-CN" altLang="en-US" sz="1600" dirty="0">
                <a:solidFill>
                  <a:srgbClr val="00B050"/>
                </a:solidFill>
                <a:latin typeface="微软雅黑" panose="020B0503020204020204" pitchFamily="34" charset="-122"/>
                <a:ea typeface="微软雅黑" panose="020B0503020204020204" pitchFamily="34" charset="-122"/>
              </a:rPr>
              <a:t>，提高针对稀疏数据的处理精度</a:t>
            </a:r>
          </a:p>
        </p:txBody>
      </p:sp>
      <p:sp>
        <p:nvSpPr>
          <p:cNvPr id="2" name="矩形 1"/>
          <p:cNvSpPr/>
          <p:nvPr/>
        </p:nvSpPr>
        <p:spPr>
          <a:xfrm>
            <a:off x="1477105" y="5005739"/>
            <a:ext cx="6273318" cy="584775"/>
          </a:xfrm>
          <a:prstGeom prst="rect">
            <a:avLst/>
          </a:prstGeom>
        </p:spPr>
        <p:txBody>
          <a:bodyPr wrap="square">
            <a:spAutoFit/>
          </a:bodyPr>
          <a:lstStyle/>
          <a:p>
            <a:pPr algn="just"/>
            <a:r>
              <a:rPr lang="zh-CN" altLang="en-US" sz="1600" dirty="0">
                <a:solidFill>
                  <a:srgbClr val="666666"/>
                </a:solidFill>
                <a:latin typeface="微软雅黑" panose="020B0503020204020204" pitchFamily="34" charset="-122"/>
                <a:ea typeface="微软雅黑" panose="020B0503020204020204" pitchFamily="34" charset="-122"/>
              </a:rPr>
              <a:t>用户的偏好可能存在参照尺度不同的问题，因而可以考虑使用自适应带宽的核密度估计方法对用户偏好进行估计</a:t>
            </a:r>
          </a:p>
        </p:txBody>
      </p:sp>
      <p:sp>
        <p:nvSpPr>
          <p:cNvPr id="3" name="矩形 2"/>
          <p:cNvSpPr/>
          <p:nvPr/>
        </p:nvSpPr>
        <p:spPr>
          <a:xfrm>
            <a:off x="1479017" y="5717124"/>
            <a:ext cx="6271406" cy="584775"/>
          </a:xfrm>
          <a:prstGeom prst="rect">
            <a:avLst/>
          </a:prstGeom>
        </p:spPr>
        <p:txBody>
          <a:bodyPr wrap="square">
            <a:spAutoFit/>
          </a:bodyPr>
          <a:lstStyle/>
          <a:p>
            <a:pPr algn="just"/>
            <a:r>
              <a:rPr lang="zh-CN" altLang="zh-CN" sz="1600" dirty="0">
                <a:solidFill>
                  <a:srgbClr val="00B050"/>
                </a:solidFill>
                <a:latin typeface="微软雅黑" panose="020B0503020204020204" pitchFamily="34" charset="-122"/>
                <a:ea typeface="微软雅黑" panose="020B0503020204020204" pitchFamily="34" charset="-122"/>
              </a:rPr>
              <a:t>系统实现过程只是针对性的对移动端做出设计与实现，后续工作要考虑服务端对大数据量的应对，以及对实时性问题的解决。</a:t>
            </a:r>
            <a:endParaRPr lang="zh-CN" altLang="en-US" sz="1600" dirty="0">
              <a:solidFill>
                <a:srgbClr val="00B050"/>
              </a:solidFill>
              <a:latin typeface="微软雅黑" panose="020B0503020204020204" pitchFamily="34" charset="-122"/>
              <a:ea typeface="微软雅黑" panose="020B0503020204020204" pitchFamily="34" charset="-122"/>
            </a:endParaRPr>
          </a:p>
        </p:txBody>
      </p:sp>
      <p:sp>
        <p:nvSpPr>
          <p:cNvPr id="25" name="矩形 24"/>
          <p:cNvSpPr/>
          <p:nvPr/>
        </p:nvSpPr>
        <p:spPr>
          <a:xfrm>
            <a:off x="806703" y="1175788"/>
            <a:ext cx="646331"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总结</a:t>
            </a:r>
            <a:endParaRPr lang="zh-CN" altLang="en-US" b="1" dirty="0">
              <a:solidFill>
                <a:srgbClr val="E74E3E"/>
              </a:solidFill>
              <a:latin typeface="微软雅黑" panose="020B0503020204020204" pitchFamily="34" charset="-122"/>
              <a:ea typeface="微软雅黑" panose="020B0503020204020204" pitchFamily="34" charset="-122"/>
            </a:endParaRPr>
          </a:p>
        </p:txBody>
      </p:sp>
      <p:sp>
        <p:nvSpPr>
          <p:cNvPr id="26" name="矩形 25"/>
          <p:cNvSpPr/>
          <p:nvPr/>
        </p:nvSpPr>
        <p:spPr>
          <a:xfrm>
            <a:off x="806703" y="3906064"/>
            <a:ext cx="646331"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展望</a:t>
            </a:r>
            <a:endParaRPr lang="zh-CN" altLang="en-US" b="1" dirty="0">
              <a:solidFill>
                <a:srgbClr val="E74E3E"/>
              </a:solidFill>
              <a:latin typeface="微软雅黑" panose="020B0503020204020204" pitchFamily="34" charset="-122"/>
              <a:ea typeface="微软雅黑" panose="020B0503020204020204" pitchFamily="34" charset="-122"/>
            </a:endParaRPr>
          </a:p>
        </p:txBody>
      </p:sp>
      <p:sp>
        <p:nvSpPr>
          <p:cNvPr id="29" name="等腰三角形 28"/>
          <p:cNvSpPr/>
          <p:nvPr/>
        </p:nvSpPr>
        <p:spPr>
          <a:xfrm rot="5400000">
            <a:off x="1011173" y="1943745"/>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0" name="等腰三角形 29"/>
          <p:cNvSpPr/>
          <p:nvPr/>
        </p:nvSpPr>
        <p:spPr>
          <a:xfrm rot="5400000">
            <a:off x="1011173" y="2673335"/>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1" name="等腰三角形 30"/>
          <p:cNvSpPr/>
          <p:nvPr/>
        </p:nvSpPr>
        <p:spPr>
          <a:xfrm rot="5400000">
            <a:off x="1006852" y="3240873"/>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2" name="等腰三角形 31"/>
          <p:cNvSpPr/>
          <p:nvPr/>
        </p:nvSpPr>
        <p:spPr>
          <a:xfrm rot="5400000">
            <a:off x="1020920" y="4528416"/>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3" name="等腰三角形 32"/>
          <p:cNvSpPr/>
          <p:nvPr/>
        </p:nvSpPr>
        <p:spPr>
          <a:xfrm rot="5400000">
            <a:off x="1020920" y="5196331"/>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4" name="等腰三角形 33"/>
          <p:cNvSpPr/>
          <p:nvPr/>
        </p:nvSpPr>
        <p:spPr>
          <a:xfrm rot="5400000">
            <a:off x="1020920" y="5882689"/>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421101"/>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微软雅黑" panose="020B0503020204020204" pitchFamily="34" charset="-122"/>
                  <a:ea typeface="微软雅黑" panose="020B0503020204020204" pitchFamily="34" charset="-122"/>
                </a:rPr>
                <a:t>答辩人</a:t>
              </a:r>
              <a:endParaRPr lang="zh-HK"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zh-CN" altLang="en-US" sz="2400" b="1" spc="300" dirty="0" smtClean="0">
                  <a:solidFill>
                    <a:srgbClr val="E74E3E"/>
                  </a:solidFill>
                  <a:latin typeface="微软雅黑" panose="020B0503020204020204" pitchFamily="34" charset="-122"/>
                  <a:ea typeface="微软雅黑" panose="020B0503020204020204" pitchFamily="34" charset="-122"/>
                </a:rPr>
                <a:t>徐振康</a:t>
              </a:r>
              <a:endParaRPr lang="zh-HK" altLang="en-US" sz="2400" b="1" spc="300" dirty="0">
                <a:solidFill>
                  <a:srgbClr val="E74E3E"/>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314353"/>
            <a:ext cx="1847850" cy="1720986"/>
            <a:chOff x="1164" y="687"/>
            <a:chExt cx="3219" cy="2998"/>
          </a:xfrm>
          <a:solidFill>
            <a:srgbClr val="E74E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9" name="组合 8"/>
          <p:cNvGrpSpPr/>
          <p:nvPr/>
        </p:nvGrpSpPr>
        <p:grpSpPr>
          <a:xfrm>
            <a:off x="3009900" y="5476741"/>
            <a:ext cx="4157405" cy="461665"/>
            <a:chOff x="2425700" y="4406899"/>
            <a:chExt cx="4157405" cy="461665"/>
          </a:xfrm>
        </p:grpSpPr>
        <p:sp>
          <p:nvSpPr>
            <p:cNvPr id="12" name="矩形 11"/>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微软雅黑" panose="020B0503020204020204" pitchFamily="34" charset="-122"/>
                  <a:ea typeface="微软雅黑" panose="020B0503020204020204" pitchFamily="34" charset="-122"/>
                </a:rPr>
                <a:t>导师</a:t>
              </a:r>
              <a:endParaRPr lang="zh-HK" altLang="en-US" sz="2400"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4019659" y="4406899"/>
              <a:ext cx="2563446" cy="461665"/>
            </a:xfrm>
            <a:prstGeom prst="rect">
              <a:avLst/>
            </a:prstGeom>
            <a:noFill/>
          </p:spPr>
          <p:txBody>
            <a:bodyPr wrap="square" rtlCol="0">
              <a:spAutoFit/>
            </a:bodyPr>
            <a:lstStyle/>
            <a:p>
              <a:pPr algn="ctr"/>
              <a:r>
                <a:rPr lang="zh-CN" altLang="en-US" sz="2400" b="1" spc="300" dirty="0" smtClean="0">
                  <a:solidFill>
                    <a:srgbClr val="E74E3E"/>
                  </a:solidFill>
                  <a:latin typeface="微软雅黑" panose="020B0503020204020204" pitchFamily="34" charset="-122"/>
                  <a:ea typeface="微软雅黑" panose="020B0503020204020204" pitchFamily="34" charset="-122"/>
                </a:rPr>
                <a:t>焦明海 副教授</a:t>
              </a:r>
              <a:endParaRPr lang="zh-HK" altLang="en-US" sz="2400" b="1" spc="300" dirty="0">
                <a:solidFill>
                  <a:srgbClr val="E74E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研究背景</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461665"/>
            </a:xfrm>
            <a:prstGeom prst="rect">
              <a:avLst/>
            </a:prstGeom>
          </p:spPr>
          <p:txBody>
            <a:bodyPr wrap="square">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This section introduces the research background of this topic.</a:t>
              </a:r>
              <a:endParaRPr lang="zh-HK" altLang="en-US" sz="12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advTm="1366">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本文工作</a:t>
            </a: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矩形 21"/>
          <p:cNvSpPr>
            <a:spLocks noChangeArrowheads="1"/>
          </p:cNvSpPr>
          <p:nvPr/>
        </p:nvSpPr>
        <p:spPr bwMode="auto">
          <a:xfrm>
            <a:off x="5714299" y="1861759"/>
            <a:ext cx="36668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pPr marL="0" indent="0">
              <a:buClr>
                <a:srgbClr val="607084"/>
              </a:buClr>
            </a:pPr>
            <a:r>
              <a:rPr lang="zh-CN" altLang="en-US" sz="2800" b="1" spc="300" dirty="0">
                <a:solidFill>
                  <a:srgbClr val="666666"/>
                </a:solidFill>
                <a:latin typeface="微软雅黑" panose="020B0503020204020204" pitchFamily="34" charset="-122"/>
                <a:ea typeface="微软雅黑" panose="020B0503020204020204" pitchFamily="34" charset="-122"/>
              </a:rPr>
              <a:t>电力改革</a:t>
            </a:r>
            <a:endParaRPr lang="en-US" altLang="zh-CN" sz="2800" b="1" spc="300" dirty="0">
              <a:solidFill>
                <a:srgbClr val="666666"/>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bwMode="auto">
          <a:xfrm flipV="1">
            <a:off x="5130253" y="1813646"/>
            <a:ext cx="0" cy="3366960"/>
          </a:xfrm>
          <a:prstGeom prst="line">
            <a:avLst/>
          </a:prstGeom>
          <a:ln w="12700">
            <a:solidFill>
              <a:srgbClr val="607084"/>
            </a:solidFill>
            <a:prstDash val="lgDash"/>
          </a:ln>
          <a:effectLst/>
        </p:spPr>
        <p:style>
          <a:lnRef idx="1">
            <a:schemeClr val="accent1"/>
          </a:lnRef>
          <a:fillRef idx="0">
            <a:schemeClr val="accent1"/>
          </a:fillRef>
          <a:effectRef idx="0">
            <a:schemeClr val="accent1"/>
          </a:effectRef>
          <a:fontRef idx="minor">
            <a:schemeClr val="tx1"/>
          </a:fontRef>
        </p:style>
      </p:cxnSp>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54" y="1861759"/>
            <a:ext cx="4096363" cy="286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矩形 37"/>
          <p:cNvSpPr>
            <a:spLocks noChangeArrowheads="1"/>
          </p:cNvSpPr>
          <p:nvPr/>
        </p:nvSpPr>
        <p:spPr bwMode="auto">
          <a:xfrm>
            <a:off x="5666759" y="3036734"/>
            <a:ext cx="20438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pPr marL="0" indent="0">
              <a:buClr>
                <a:srgbClr val="607084"/>
              </a:buClr>
            </a:pPr>
            <a:r>
              <a:rPr lang="zh-CN" altLang="en-US" sz="2400" b="1" dirty="0" smtClean="0">
                <a:solidFill>
                  <a:srgbClr val="768BA6"/>
                </a:solidFill>
                <a:latin typeface="方正正大黑简体" panose="02000000000000000000" pitchFamily="2" charset="-122"/>
                <a:ea typeface="方正正大黑简体" panose="02000000000000000000" pitchFamily="2" charset="-122"/>
              </a:rPr>
              <a:t>交易模式改变</a:t>
            </a:r>
            <a:endParaRPr lang="en-US" altLang="zh-CN" sz="2400" b="1" dirty="0">
              <a:solidFill>
                <a:srgbClr val="768BA6"/>
              </a:solidFill>
              <a:latin typeface="方正正大黑简体" panose="02000000000000000000" pitchFamily="2" charset="-122"/>
              <a:ea typeface="方正正大黑简体" panose="02000000000000000000" pitchFamily="2" charset="-122"/>
            </a:endParaRPr>
          </a:p>
        </p:txBody>
      </p:sp>
      <p:sp>
        <p:nvSpPr>
          <p:cNvPr id="40" name="矩形 39"/>
          <p:cNvSpPr>
            <a:spLocks noChangeArrowheads="1"/>
          </p:cNvSpPr>
          <p:nvPr/>
        </p:nvSpPr>
        <p:spPr bwMode="auto">
          <a:xfrm>
            <a:off x="5635336" y="3900994"/>
            <a:ext cx="30902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pPr marL="0" indent="0">
              <a:buClr>
                <a:srgbClr val="607084"/>
              </a:buClr>
            </a:pPr>
            <a:r>
              <a:rPr lang="zh-CN" altLang="en-US" sz="2400" b="1" dirty="0" smtClean="0">
                <a:solidFill>
                  <a:srgbClr val="768BA6"/>
                </a:solidFill>
                <a:latin typeface="方正正大黑简体" panose="02000000000000000000" pitchFamily="2" charset="-122"/>
                <a:ea typeface="方正正大黑简体" panose="02000000000000000000" pitchFamily="2" charset="-122"/>
              </a:rPr>
              <a:t>促进新能源交易比重</a:t>
            </a:r>
            <a:endParaRPr lang="en-US" altLang="zh-CN" sz="2400" b="1" dirty="0">
              <a:solidFill>
                <a:srgbClr val="768BA6"/>
              </a:solidFill>
              <a:latin typeface="方正正大黑简体" panose="02000000000000000000" pitchFamily="2" charset="-122"/>
              <a:ea typeface="方正正大黑简体" panose="02000000000000000000" pitchFamily="2" charset="-122"/>
            </a:endParaRPr>
          </a:p>
        </p:txBody>
      </p:sp>
    </p:spTree>
    <p:extLst>
      <p:ext uri="{BB962C8B-B14F-4D97-AF65-F5344CB8AC3E}">
        <p14:creationId xmlns:p14="http://schemas.microsoft.com/office/powerpoint/2010/main" val="2392457611"/>
      </p:ext>
    </p:extLst>
  </p:cSld>
  <p:clrMapOvr>
    <a:masterClrMapping/>
  </p:clrMapOvr>
  <p:transition advTm="22707">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This section gives an overview of the work and contributions made in this article.</a:t>
              </a:r>
              <a:endParaRPr lang="zh-HK" altLang="en-US" sz="900" dirty="0">
                <a:solidFill>
                  <a:schemeClr val="bg1"/>
                </a:solidFill>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本文工作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385200" y="1376416"/>
            <a:ext cx="8225400" cy="1311128"/>
            <a:chOff x="385200" y="1324800"/>
            <a:chExt cx="8225400" cy="1311128"/>
          </a:xfrm>
        </p:grpSpPr>
        <p:sp>
          <p:nvSpPr>
            <p:cNvPr id="60" name="Text Box 7"/>
            <p:cNvSpPr txBox="1">
              <a:spLocks noChangeArrowheads="1"/>
            </p:cNvSpPr>
            <p:nvPr/>
          </p:nvSpPr>
          <p:spPr bwMode="auto">
            <a:xfrm>
              <a:off x="838200" y="1324800"/>
              <a:ext cx="7772400" cy="1311128"/>
            </a:xfrm>
            <a:prstGeom prst="rect">
              <a:avLst/>
            </a:prstGeom>
            <a:gradFill rotWithShape="1">
              <a:gsLst>
                <a:gs pos="0">
                  <a:srgbClr val="FFBD80"/>
                </a:gs>
                <a:gs pos="50000">
                  <a:srgbClr val="FFD4B3"/>
                </a:gs>
                <a:gs pos="100000">
                  <a:srgbClr val="FFE9D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a:solidFill>
                    <a:schemeClr val="tx1"/>
                  </a:solidFill>
                  <a:latin typeface="Verdan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Font typeface="Wingdings" pitchFamily="2" charset="2"/>
                <a:buChar char="•"/>
                <a:defRPr sz="2400">
                  <a:solidFill>
                    <a:schemeClr val="tx1"/>
                  </a:solidFill>
                  <a:latin typeface="Arial" charset="0"/>
                </a:defRPr>
              </a:lvl3pPr>
              <a:lvl4pPr marL="1600200" indent="-228600" eaLnBrk="0" hangingPunct="0">
                <a:spcBef>
                  <a:spcPct val="20000"/>
                </a:spcBef>
                <a:buFont typeface="Wingdings" pitchFamily="2" charset="2"/>
                <a:buChar char="–"/>
                <a:defRPr sz="2000">
                  <a:solidFill>
                    <a:schemeClr val="tx1"/>
                  </a:solidFill>
                  <a:latin typeface="Arial" charset="0"/>
                </a:defRPr>
              </a:lvl4pPr>
              <a:lvl5pPr marL="2057400" indent="-228600" eaLnBrk="0" hangingPunct="0">
                <a:spcBef>
                  <a:spcPct val="20000"/>
                </a:spcBef>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charset="0"/>
                </a:defRPr>
              </a:lvl9pPr>
            </a:lstStyle>
            <a:p>
              <a:pPr eaLnBrk="1" hangingPunct="1">
                <a:lnSpc>
                  <a:spcPct val="110000"/>
                </a:lnSpc>
                <a:spcBef>
                  <a:spcPct val="0"/>
                </a:spcBef>
                <a:buClrTx/>
                <a:buFont typeface="Arial" charset="0"/>
                <a:buNone/>
              </a:pPr>
              <a:r>
                <a:rPr lang="zh-CN" altLang="en-US" sz="2400" dirty="0">
                  <a:latin typeface="华文细黑" pitchFamily="2" charset="-122"/>
                  <a:ea typeface="华文细黑" pitchFamily="2" charset="-122"/>
                </a:rPr>
                <a:t>提出基于时序社交关系的协同过滤算法，利用用户发生评分或交易的时序关系，挖掘出用户之间的影响关系和从众关系，将获得的两种关系融入概率矩阵分解</a:t>
              </a:r>
              <a:r>
                <a:rPr lang="zh-CN" altLang="en-US" sz="2400" dirty="0" smtClean="0">
                  <a:latin typeface="华文细黑" pitchFamily="2" charset="-122"/>
                  <a:ea typeface="华文细黑" pitchFamily="2" charset="-122"/>
                </a:rPr>
                <a:t>算法。</a:t>
              </a:r>
              <a:endParaRPr lang="en-US" altLang="zh-CN" sz="2400" dirty="0">
                <a:latin typeface="华文细黑" pitchFamily="2" charset="-122"/>
                <a:ea typeface="华文细黑" pitchFamily="2" charset="-122"/>
              </a:endParaRPr>
            </a:p>
          </p:txBody>
        </p:sp>
        <p:pic>
          <p:nvPicPr>
            <p:cNvPr id="6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200" y="1324800"/>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2" name="组合 61"/>
          <p:cNvGrpSpPr/>
          <p:nvPr/>
        </p:nvGrpSpPr>
        <p:grpSpPr>
          <a:xfrm>
            <a:off x="385200" y="2829766"/>
            <a:ext cx="8225400" cy="1895565"/>
            <a:chOff x="385200" y="2928708"/>
            <a:chExt cx="8225400" cy="1895565"/>
          </a:xfrm>
        </p:grpSpPr>
        <p:sp>
          <p:nvSpPr>
            <p:cNvPr id="63" name="Text Box 7"/>
            <p:cNvSpPr txBox="1">
              <a:spLocks noChangeArrowheads="1"/>
            </p:cNvSpPr>
            <p:nvPr/>
          </p:nvSpPr>
          <p:spPr bwMode="auto">
            <a:xfrm>
              <a:off x="838200" y="3106880"/>
              <a:ext cx="7772400" cy="1717393"/>
            </a:xfrm>
            <a:prstGeom prst="rect">
              <a:avLst/>
            </a:prstGeom>
            <a:gradFill rotWithShape="1">
              <a:gsLst>
                <a:gs pos="0">
                  <a:srgbClr val="FFBD80"/>
                </a:gs>
                <a:gs pos="50000">
                  <a:srgbClr val="FFD4B3"/>
                </a:gs>
                <a:gs pos="100000">
                  <a:srgbClr val="FFE9D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a:solidFill>
                    <a:schemeClr val="tx1"/>
                  </a:solidFill>
                  <a:latin typeface="Verdan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Font typeface="Wingdings" pitchFamily="2" charset="2"/>
                <a:buChar char="•"/>
                <a:defRPr sz="2400">
                  <a:solidFill>
                    <a:schemeClr val="tx1"/>
                  </a:solidFill>
                  <a:latin typeface="Arial" charset="0"/>
                </a:defRPr>
              </a:lvl3pPr>
              <a:lvl4pPr marL="1600200" indent="-228600" eaLnBrk="0" hangingPunct="0">
                <a:spcBef>
                  <a:spcPct val="20000"/>
                </a:spcBef>
                <a:buFont typeface="Wingdings" pitchFamily="2" charset="2"/>
                <a:buChar char="–"/>
                <a:defRPr sz="2000">
                  <a:solidFill>
                    <a:schemeClr val="tx1"/>
                  </a:solidFill>
                  <a:latin typeface="Arial" charset="0"/>
                </a:defRPr>
              </a:lvl4pPr>
              <a:lvl5pPr marL="2057400" indent="-228600" eaLnBrk="0" hangingPunct="0">
                <a:spcBef>
                  <a:spcPct val="20000"/>
                </a:spcBef>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charset="0"/>
                </a:defRPr>
              </a:lvl9pPr>
            </a:lstStyle>
            <a:p>
              <a:pPr eaLnBrk="1" hangingPunct="1">
                <a:lnSpc>
                  <a:spcPct val="110000"/>
                </a:lnSpc>
                <a:spcBef>
                  <a:spcPct val="0"/>
                </a:spcBef>
                <a:buClrTx/>
                <a:buFont typeface="Arial" charset="0"/>
                <a:buNone/>
              </a:pPr>
              <a:r>
                <a:rPr lang="zh-CN" altLang="en-US" sz="2400" dirty="0">
                  <a:latin typeface="华文细黑" pitchFamily="2" charset="-122"/>
                  <a:ea typeface="华文细黑" pitchFamily="2" charset="-122"/>
                </a:rPr>
                <a:t>提出了基于用户偏好估计的协同过滤</a:t>
              </a:r>
              <a:r>
                <a:rPr lang="zh-CN" altLang="en-US" sz="2400" dirty="0" smtClean="0">
                  <a:latin typeface="华文细黑" pitchFamily="2" charset="-122"/>
                  <a:ea typeface="华文细黑" pitchFamily="2" charset="-122"/>
                </a:rPr>
                <a:t>算法</a:t>
              </a:r>
              <a:r>
                <a:rPr lang="en-US" altLang="zh-CN" sz="2400" dirty="0" smtClean="0">
                  <a:latin typeface="华文细黑" pitchFamily="2" charset="-122"/>
                  <a:ea typeface="华文细黑" pitchFamily="2" charset="-122"/>
                </a:rPr>
                <a:t>,</a:t>
              </a:r>
              <a:r>
                <a:rPr lang="zh-CN" altLang="en-US" sz="2400" dirty="0">
                  <a:latin typeface="华文细黑" pitchFamily="2" charset="-122"/>
                  <a:ea typeface="华文细黑" pitchFamily="2" charset="-122"/>
                </a:rPr>
                <a:t>利用核密度估计方法估计用户的偏好分布，通过</a:t>
              </a:r>
              <a:r>
                <a:rPr lang="zh-CN" altLang="en-US" sz="2400" dirty="0" smtClean="0">
                  <a:latin typeface="华文细黑" pitchFamily="2" charset="-122"/>
                  <a:ea typeface="华文细黑" pitchFamily="2" charset="-122"/>
                </a:rPr>
                <a:t>分析它们的</a:t>
              </a:r>
              <a:r>
                <a:rPr lang="en-US" altLang="zh-CN" sz="2400" dirty="0">
                  <a:latin typeface="华文细黑" pitchFamily="2" charset="-122"/>
                  <a:ea typeface="华文细黑" pitchFamily="2" charset="-122"/>
                </a:rPr>
                <a:t>KL</a:t>
              </a:r>
              <a:r>
                <a:rPr lang="zh-CN" altLang="en-US" sz="2400" dirty="0" smtClean="0">
                  <a:latin typeface="华文细黑" pitchFamily="2" charset="-122"/>
                  <a:ea typeface="华文细黑" pitchFamily="2" charset="-122"/>
                </a:rPr>
                <a:t>散度来计算</a:t>
              </a:r>
              <a:r>
                <a:rPr lang="zh-CN" altLang="en-US" sz="2400" dirty="0">
                  <a:latin typeface="华文细黑" pitchFamily="2" charset="-122"/>
                  <a:ea typeface="华文细黑" pitchFamily="2" charset="-122"/>
                </a:rPr>
                <a:t>用户</a:t>
              </a:r>
              <a:r>
                <a:rPr lang="zh-CN" altLang="en-US" sz="2400" dirty="0" smtClean="0">
                  <a:latin typeface="华文细黑" pitchFamily="2" charset="-122"/>
                  <a:ea typeface="华文细黑" pitchFamily="2" charset="-122"/>
                </a:rPr>
                <a:t>偏好</a:t>
              </a:r>
              <a:r>
                <a:rPr lang="zh-CN" altLang="en-US" sz="2400" dirty="0">
                  <a:latin typeface="华文细黑" pitchFamily="2" charset="-122"/>
                  <a:ea typeface="华文细黑" pitchFamily="2" charset="-122"/>
                </a:rPr>
                <a:t>的</a:t>
              </a:r>
              <a:r>
                <a:rPr lang="zh-CN" altLang="en-US" sz="2400" dirty="0" smtClean="0">
                  <a:latin typeface="华文细黑" pitchFamily="2" charset="-122"/>
                  <a:ea typeface="华文细黑" pitchFamily="2" charset="-122"/>
                </a:rPr>
                <a:t>相似度</a:t>
              </a:r>
              <a:r>
                <a:rPr lang="en-US" altLang="zh-CN" sz="2400" dirty="0" smtClean="0">
                  <a:latin typeface="华文细黑" pitchFamily="2" charset="-122"/>
                  <a:ea typeface="华文细黑" pitchFamily="2" charset="-122"/>
                </a:rPr>
                <a:t>,</a:t>
              </a:r>
              <a:r>
                <a:rPr lang="zh-CN" altLang="en-US" sz="2400" dirty="0" smtClean="0">
                  <a:latin typeface="华文细黑" pitchFamily="2" charset="-122"/>
                  <a:ea typeface="华文细黑" pitchFamily="2" charset="-122"/>
                </a:rPr>
                <a:t>完成协同过滤推荐。还提出</a:t>
              </a:r>
              <a:r>
                <a:rPr lang="zh-CN" altLang="en-US" sz="2400" dirty="0">
                  <a:latin typeface="华文细黑" pitchFamily="2" charset="-122"/>
                  <a:ea typeface="华文细黑" pitchFamily="2" charset="-122"/>
                </a:rPr>
                <a:t>了一种基于商品标签的</a:t>
              </a:r>
              <a:r>
                <a:rPr lang="zh-CN" altLang="en-US" sz="2400" dirty="0" smtClean="0">
                  <a:latin typeface="华文细黑" pitchFamily="2" charset="-122"/>
                  <a:ea typeface="华文细黑" pitchFamily="2" charset="-122"/>
                </a:rPr>
                <a:t>相似度</a:t>
              </a:r>
              <a:r>
                <a:rPr lang="zh-CN" altLang="en-US" sz="2400" dirty="0">
                  <a:latin typeface="华文细黑" pitchFamily="2" charset="-122"/>
                  <a:ea typeface="华文细黑" pitchFamily="2" charset="-122"/>
                </a:rPr>
                <a:t>度量</a:t>
              </a:r>
              <a:r>
                <a:rPr lang="zh-CN" altLang="en-US" sz="2400" dirty="0" smtClean="0">
                  <a:latin typeface="华文细黑" pitchFamily="2" charset="-122"/>
                  <a:ea typeface="华文细黑" pitchFamily="2" charset="-122"/>
                </a:rPr>
                <a:t>方法。</a:t>
              </a:r>
              <a:endParaRPr lang="zh-CN" altLang="en-US" sz="1800" dirty="0">
                <a:latin typeface="华文细黑" pitchFamily="2" charset="-122"/>
                <a:ea typeface="华文细黑" pitchFamily="2" charset="-122"/>
                <a:cs typeface="Times New Roman" pitchFamily="18" charset="0"/>
              </a:endParaRPr>
            </a:p>
          </p:txBody>
        </p:sp>
        <p:sp>
          <p:nvSpPr>
            <p:cNvPr id="64" name="Line 8"/>
            <p:cNvSpPr>
              <a:spLocks noChangeShapeType="1"/>
            </p:cNvSpPr>
            <p:nvPr/>
          </p:nvSpPr>
          <p:spPr bwMode="auto">
            <a:xfrm flipV="1">
              <a:off x="838200" y="2928708"/>
              <a:ext cx="7772400" cy="0"/>
            </a:xfrm>
            <a:prstGeom prst="line">
              <a:avLst/>
            </a:prstGeom>
            <a:noFill/>
            <a:ln w="25400">
              <a:solidFill>
                <a:srgbClr val="5F5F5F"/>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200" y="3159996"/>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7" name="组合 66"/>
          <p:cNvGrpSpPr/>
          <p:nvPr/>
        </p:nvGrpSpPr>
        <p:grpSpPr>
          <a:xfrm>
            <a:off x="385200" y="4910253"/>
            <a:ext cx="8225400" cy="1143289"/>
            <a:chOff x="385200" y="4763387"/>
            <a:chExt cx="8225400" cy="1143289"/>
          </a:xfrm>
        </p:grpSpPr>
        <p:sp>
          <p:nvSpPr>
            <p:cNvPr id="68" name="Line 12"/>
            <p:cNvSpPr>
              <a:spLocks noChangeShapeType="1"/>
            </p:cNvSpPr>
            <p:nvPr/>
          </p:nvSpPr>
          <p:spPr bwMode="auto">
            <a:xfrm flipV="1">
              <a:off x="838200" y="4763387"/>
              <a:ext cx="7772400" cy="0"/>
            </a:xfrm>
            <a:prstGeom prst="line">
              <a:avLst/>
            </a:prstGeom>
            <a:noFill/>
            <a:ln w="25400">
              <a:solidFill>
                <a:srgbClr val="5F5F5F"/>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200" y="5025668"/>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 Box 7"/>
            <p:cNvSpPr txBox="1">
              <a:spLocks noChangeArrowheads="1"/>
            </p:cNvSpPr>
            <p:nvPr/>
          </p:nvSpPr>
          <p:spPr bwMode="auto">
            <a:xfrm>
              <a:off x="838200" y="5001813"/>
              <a:ext cx="7772400" cy="904863"/>
            </a:xfrm>
            <a:prstGeom prst="rect">
              <a:avLst/>
            </a:prstGeom>
            <a:gradFill rotWithShape="1">
              <a:gsLst>
                <a:gs pos="0">
                  <a:srgbClr val="FFBD80"/>
                </a:gs>
                <a:gs pos="50000">
                  <a:srgbClr val="FFD4B3"/>
                </a:gs>
                <a:gs pos="100000">
                  <a:srgbClr val="FFE9D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a:solidFill>
                    <a:schemeClr val="tx1"/>
                  </a:solidFill>
                  <a:latin typeface="Verdan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Font typeface="Wingdings" pitchFamily="2" charset="2"/>
                <a:buChar char="•"/>
                <a:defRPr sz="2400">
                  <a:solidFill>
                    <a:schemeClr val="tx1"/>
                  </a:solidFill>
                  <a:latin typeface="Arial" charset="0"/>
                </a:defRPr>
              </a:lvl3pPr>
              <a:lvl4pPr marL="1600200" indent="-228600" eaLnBrk="0" hangingPunct="0">
                <a:spcBef>
                  <a:spcPct val="20000"/>
                </a:spcBef>
                <a:buFont typeface="Wingdings" pitchFamily="2" charset="2"/>
                <a:buChar char="–"/>
                <a:defRPr sz="2000">
                  <a:solidFill>
                    <a:schemeClr val="tx1"/>
                  </a:solidFill>
                  <a:latin typeface="Arial" charset="0"/>
                </a:defRPr>
              </a:lvl4pPr>
              <a:lvl5pPr marL="2057400" indent="-228600" eaLnBrk="0" hangingPunct="0">
                <a:spcBef>
                  <a:spcPct val="20000"/>
                </a:spcBef>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charset="0"/>
                </a:defRPr>
              </a:lvl9pPr>
            </a:lstStyle>
            <a:p>
              <a:pPr eaLnBrk="1" hangingPunct="1">
                <a:lnSpc>
                  <a:spcPct val="110000"/>
                </a:lnSpc>
                <a:spcBef>
                  <a:spcPct val="0"/>
                </a:spcBef>
                <a:buClrTx/>
                <a:buNone/>
              </a:pPr>
              <a:r>
                <a:rPr lang="zh-CN" altLang="en-US" sz="2400" dirty="0" smtClean="0">
                  <a:latin typeface="华文细黑" pitchFamily="2" charset="-122"/>
                  <a:ea typeface="华文细黑" pitchFamily="2" charset="-122"/>
                </a:rPr>
                <a:t>设计并实现</a:t>
              </a:r>
              <a:r>
                <a:rPr lang="zh-CN" altLang="en-US" sz="2400" dirty="0">
                  <a:latin typeface="华文细黑" pitchFamily="2" charset="-122"/>
                  <a:ea typeface="华文细黑" pitchFamily="2" charset="-122"/>
                </a:rPr>
                <a:t>了基于</a:t>
              </a:r>
              <a:r>
                <a:rPr lang="en-US" altLang="zh-CN" sz="2400" dirty="0">
                  <a:latin typeface="华文细黑" pitchFamily="2" charset="-122"/>
                  <a:ea typeface="华文细黑" pitchFamily="2" charset="-122"/>
                </a:rPr>
                <a:t>Android</a:t>
              </a:r>
              <a:r>
                <a:rPr lang="zh-CN" altLang="en-US" sz="2400" dirty="0">
                  <a:latin typeface="华文细黑" pitchFamily="2" charset="-122"/>
                  <a:ea typeface="华文细黑" pitchFamily="2" charset="-122"/>
                </a:rPr>
                <a:t>平台下的电力交易推荐</a:t>
              </a:r>
              <a:r>
                <a:rPr lang="zh-CN" altLang="en-US" sz="2400" dirty="0" smtClean="0">
                  <a:latin typeface="华文细黑" pitchFamily="2" charset="-122"/>
                  <a:ea typeface="华文细黑" pitchFamily="2" charset="-122"/>
                </a:rPr>
                <a:t>系统移动端原型</a:t>
              </a:r>
              <a:r>
                <a:rPr lang="zh-CN" altLang="en-US" sz="2400" dirty="0">
                  <a:latin typeface="华文细黑" pitchFamily="2" charset="-122"/>
                  <a:ea typeface="华文细黑" pitchFamily="2" charset="-122"/>
                </a:rPr>
                <a:t>。</a:t>
              </a:r>
            </a:p>
          </p:txBody>
        </p:sp>
      </p:grpSp>
    </p:spTree>
    <p:extLst>
      <p:ext uri="{BB962C8B-B14F-4D97-AF65-F5344CB8AC3E}">
        <p14:creationId xmlns:p14="http://schemas.microsoft.com/office/powerpoint/2010/main" val="90609085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10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研究内容</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2308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This section describes two collaborative filtering algorithms.</a:t>
              </a:r>
              <a:endParaRPr lang="zh-HK" altLang="en-US" sz="900" dirty="0">
                <a:solidFill>
                  <a:schemeClr val="bg1"/>
                </a:solidFill>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656598" y="2724064"/>
            <a:ext cx="2044873" cy="204487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2681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8" name="文本框 47"/>
          <p:cNvSpPr txBox="1"/>
          <p:nvPr/>
        </p:nvSpPr>
        <p:spPr>
          <a:xfrm>
            <a:off x="3657600" y="4451946"/>
            <a:ext cx="4879025" cy="461665"/>
          </a:xfrm>
          <a:prstGeom prst="rect">
            <a:avLst/>
          </a:prstGeom>
          <a:noFill/>
        </p:spPr>
        <p:txBody>
          <a:bodyPr wrap="square" rtlCol="0">
            <a:spAutoFit/>
          </a:bodyPr>
          <a:lstStyle/>
          <a:p>
            <a:pPr algn="ctr"/>
            <a:r>
              <a:rPr lang="zh-CN" altLang="en-US" sz="2400" b="1" dirty="0" smtClean="0">
                <a:solidFill>
                  <a:srgbClr val="E74E3E"/>
                </a:solidFill>
                <a:latin typeface="微软雅黑" panose="020B0503020204020204" pitchFamily="34" charset="-122"/>
                <a:ea typeface="微软雅黑" panose="020B0503020204020204" pitchFamily="34" charset="-122"/>
              </a:rPr>
              <a:t>基于</a:t>
            </a:r>
            <a:r>
              <a:rPr lang="zh-CN" altLang="en-US" sz="2400" b="1" dirty="0">
                <a:solidFill>
                  <a:srgbClr val="E74E3E"/>
                </a:solidFill>
                <a:latin typeface="微软雅黑" panose="020B0503020204020204" pitchFamily="34" charset="-122"/>
                <a:ea typeface="微软雅黑" panose="020B0503020204020204" pitchFamily="34" charset="-122"/>
              </a:rPr>
              <a:t>用户偏好估计的协同过滤算法</a:t>
            </a:r>
            <a:endParaRPr lang="zh-HK" altLang="en-US" sz="2400" b="1" dirty="0">
              <a:solidFill>
                <a:srgbClr val="E74E3E"/>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158599" y="1892300"/>
            <a:ext cx="221360" cy="3708400"/>
            <a:chOff x="3615799" y="1892300"/>
            <a:chExt cx="221360" cy="3708400"/>
          </a:xfrm>
          <a:solidFill>
            <a:srgbClr val="E74E3E"/>
          </a:solidFill>
        </p:grpSpPr>
        <p:cxnSp>
          <p:nvCxnSpPr>
            <p:cNvPr id="42" name="直接连接符 41"/>
            <p:cNvCxnSpPr/>
            <p:nvPr/>
          </p:nvCxnSpPr>
          <p:spPr>
            <a:xfrm>
              <a:off x="3726479" y="1892300"/>
              <a:ext cx="0" cy="3708400"/>
            </a:xfrm>
            <a:prstGeom prst="line">
              <a:avLst/>
            </a:prstGeom>
            <a:grpFill/>
            <a:ln w="19050">
              <a:solidFill>
                <a:srgbClr val="E74E3E"/>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554341"/>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98305"/>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9" name="文本框 48"/>
          <p:cNvSpPr txBox="1"/>
          <p:nvPr/>
        </p:nvSpPr>
        <p:spPr>
          <a:xfrm>
            <a:off x="3626603" y="2595855"/>
            <a:ext cx="5331417" cy="461665"/>
          </a:xfrm>
          <a:prstGeom prst="rect">
            <a:avLst/>
          </a:prstGeom>
          <a:noFill/>
        </p:spPr>
        <p:txBody>
          <a:bodyPr wrap="square" rtlCol="0">
            <a:spAutoFit/>
          </a:bodyPr>
          <a:lstStyle/>
          <a:p>
            <a:pPr algn="ctr"/>
            <a:r>
              <a:rPr lang="zh-CN" altLang="en-US" sz="2400" b="1" spc="300" dirty="0">
                <a:solidFill>
                  <a:srgbClr val="00B050"/>
                </a:solidFill>
                <a:latin typeface="微软雅黑" panose="020B0503020204020204" pitchFamily="34" charset="-122"/>
                <a:ea typeface="微软雅黑" panose="020B0503020204020204" pitchFamily="34" charset="-122"/>
              </a:rPr>
              <a:t>基于时序社交关系的协同过滤算法</a:t>
            </a:r>
            <a:endParaRPr lang="zh-HK" altLang="en-US" sz="2400" b="1" spc="300" dirty="0">
              <a:solidFill>
                <a:srgbClr val="00B050"/>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本文工作</a:t>
            </a: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630806"/>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7" name="矩形 56"/>
          <p:cNvSpPr/>
          <p:nvPr/>
        </p:nvSpPr>
        <p:spPr>
          <a:xfrm>
            <a:off x="5403317" y="768944"/>
            <a:ext cx="3340889" cy="401987"/>
          </a:xfrm>
          <a:prstGeom prst="rect">
            <a:avLst/>
          </a:prstGeom>
        </p:spPr>
        <p:txBody>
          <a:bodyPr wrap="square">
            <a:spAutoFit/>
          </a:bodyPr>
          <a:lstStyle/>
          <a:p>
            <a:pPr lvl="0" algn="just"/>
            <a:r>
              <a:rPr lang="zh-CN" altLang="en-US" sz="2000" dirty="0" smtClean="0">
                <a:solidFill>
                  <a:srgbClr val="666666"/>
                </a:solidFill>
                <a:latin typeface="微软雅黑" panose="020B0503020204020204" pitchFamily="34" charset="-122"/>
                <a:ea typeface="微软雅黑" panose="020B0503020204020204" pitchFamily="34" charset="-122"/>
              </a:rPr>
              <a:t>用户</a:t>
            </a:r>
            <a:r>
              <a:rPr lang="zh-CN" altLang="en-US" sz="2000" dirty="0">
                <a:solidFill>
                  <a:srgbClr val="666666"/>
                </a:solidFill>
                <a:latin typeface="微软雅黑" panose="020B0503020204020204" pitchFamily="34" charset="-122"/>
                <a:ea typeface="微软雅黑" panose="020B0503020204020204" pitchFamily="34" charset="-122"/>
              </a:rPr>
              <a:t>间影响关系的定量分析</a:t>
            </a:r>
            <a:endParaRPr lang="zh-HK" altLang="zh-HK" sz="2000" dirty="0">
              <a:solidFill>
                <a:srgbClr val="666666"/>
              </a:solidFill>
              <a:latin typeface="微软雅黑" panose="020B0503020204020204" pitchFamily="34" charset="-122"/>
              <a:ea typeface="微软雅黑" panose="020B0503020204020204" pitchFamily="34" charset="-122"/>
            </a:endParaRPr>
          </a:p>
        </p:txBody>
      </p:sp>
      <p:sp>
        <p:nvSpPr>
          <p:cNvPr id="69" name="圆角矩形标注 24"/>
          <p:cNvSpPr>
            <a:spLocks noChangeArrowheads="1"/>
          </p:cNvSpPr>
          <p:nvPr/>
        </p:nvSpPr>
        <p:spPr bwMode="auto">
          <a:xfrm>
            <a:off x="4419374" y="1468853"/>
            <a:ext cx="2654387" cy="1338127"/>
          </a:xfrm>
          <a:prstGeom prst="wedgeRoundRectCallout">
            <a:avLst>
              <a:gd name="adj1" fmla="val -73236"/>
              <a:gd name="adj2" fmla="val 26133"/>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smtClean="0">
                <a:solidFill>
                  <a:schemeClr val="bg1"/>
                </a:solidFill>
                <a:latin typeface="华文细黑" pitchFamily="2" charset="-122"/>
                <a:ea typeface="华文细黑" pitchFamily="2" charset="-122"/>
              </a:rPr>
              <a:t>用户的交易行为或评分行为可能会对其他用户的行为有指导意义</a:t>
            </a:r>
            <a:endParaRPr lang="zh-CN" altLang="en-US" sz="1800" dirty="0">
              <a:solidFill>
                <a:schemeClr val="bg1"/>
              </a:solidFill>
              <a:latin typeface="华文细黑" pitchFamily="2" charset="-122"/>
              <a:ea typeface="华文细黑" pitchFamily="2" charset="-122"/>
            </a:endParaRPr>
          </a:p>
        </p:txBody>
      </p:sp>
      <p:sp>
        <p:nvSpPr>
          <p:cNvPr id="72" name="文本框 71"/>
          <p:cNvSpPr txBox="1"/>
          <p:nvPr/>
        </p:nvSpPr>
        <p:spPr>
          <a:xfrm>
            <a:off x="115896" y="709266"/>
            <a:ext cx="4879026" cy="461665"/>
          </a:xfrm>
          <a:prstGeom prst="rect">
            <a:avLst/>
          </a:prstGeom>
          <a:noFill/>
        </p:spPr>
        <p:txBody>
          <a:bodyPr wrap="square" rtlCol="0">
            <a:spAutoFit/>
          </a:bodyPr>
          <a:lstStyle/>
          <a:p>
            <a:pPr algn="ctr"/>
            <a:r>
              <a:rPr lang="zh-CN" altLang="en-US" sz="2400" b="1" dirty="0" smtClean="0">
                <a:solidFill>
                  <a:srgbClr val="E74E3E"/>
                </a:solidFill>
                <a:latin typeface="微软雅黑" panose="020B0503020204020204" pitchFamily="34" charset="-122"/>
                <a:ea typeface="微软雅黑" panose="020B0503020204020204" pitchFamily="34" charset="-122"/>
              </a:rPr>
              <a:t>基于</a:t>
            </a:r>
            <a:r>
              <a:rPr lang="zh-CN" altLang="en-US" sz="2400" b="1" dirty="0">
                <a:solidFill>
                  <a:srgbClr val="E74E3E"/>
                </a:solidFill>
                <a:latin typeface="微软雅黑" panose="020B0503020204020204" pitchFamily="34" charset="-122"/>
                <a:ea typeface="微软雅黑" panose="020B0503020204020204" pitchFamily="34" charset="-122"/>
              </a:rPr>
              <a:t>时序社交关系的协同过滤算法</a:t>
            </a:r>
            <a:endParaRPr lang="zh-HK" altLang="en-US" sz="2400" b="1" dirty="0">
              <a:solidFill>
                <a:srgbClr val="E74E3E"/>
              </a:solidFill>
              <a:latin typeface="微软雅黑" panose="020B0503020204020204" pitchFamily="34" charset="-122"/>
              <a:ea typeface="微软雅黑" panose="020B0503020204020204" pitchFamily="34" charset="-122"/>
            </a:endParaRPr>
          </a:p>
        </p:txBody>
      </p:sp>
      <p:sp>
        <p:nvSpPr>
          <p:cNvPr id="74" name="圆角矩形标注 24"/>
          <p:cNvSpPr>
            <a:spLocks noChangeArrowheads="1"/>
          </p:cNvSpPr>
          <p:nvPr/>
        </p:nvSpPr>
        <p:spPr bwMode="auto">
          <a:xfrm>
            <a:off x="1550418" y="5357150"/>
            <a:ext cx="2368163" cy="1010333"/>
          </a:xfrm>
          <a:prstGeom prst="wedgeRoundRectCallout">
            <a:avLst>
              <a:gd name="adj1" fmla="val 77941"/>
              <a:gd name="adj2" fmla="val -15846"/>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smtClean="0">
                <a:solidFill>
                  <a:schemeClr val="bg1"/>
                </a:solidFill>
                <a:latin typeface="华文细黑" pitchFamily="2" charset="-122"/>
                <a:ea typeface="华文细黑" pitchFamily="2" charset="-122"/>
              </a:rPr>
              <a:t>挖掘用户间从众关系</a:t>
            </a:r>
            <a:endParaRPr lang="zh-CN" altLang="en-US" sz="1800" dirty="0">
              <a:solidFill>
                <a:schemeClr val="bg1"/>
              </a:solidFill>
              <a:latin typeface="华文细黑" pitchFamily="2" charset="-122"/>
              <a:ea typeface="华文细黑" pitchFamily="2" charset="-122"/>
            </a:endParaRPr>
          </a:p>
        </p:txBody>
      </p:sp>
      <p:pic>
        <p:nvPicPr>
          <p:cNvPr id="2" name="图片 1"/>
          <p:cNvPicPr>
            <a:picLocks noChangeAspect="1"/>
          </p:cNvPicPr>
          <p:nvPr/>
        </p:nvPicPr>
        <p:blipFill>
          <a:blip r:embed="rId4"/>
          <a:stretch>
            <a:fillRect/>
          </a:stretch>
        </p:blipFill>
        <p:spPr>
          <a:xfrm>
            <a:off x="1061703" y="2067332"/>
            <a:ext cx="482706" cy="482719"/>
          </a:xfrm>
          <a:prstGeom prst="rect">
            <a:avLst/>
          </a:prstGeom>
        </p:spPr>
      </p:pic>
      <p:graphicFrame>
        <p:nvGraphicFramePr>
          <p:cNvPr id="3" name="对象 2"/>
          <p:cNvGraphicFramePr>
            <a:graphicFrameLocks noChangeAspect="1"/>
          </p:cNvGraphicFramePr>
          <p:nvPr>
            <p:extLst>
              <p:ext uri="{D42A27DB-BD31-4B8C-83A1-F6EECF244321}">
                <p14:modId xmlns:p14="http://schemas.microsoft.com/office/powerpoint/2010/main" val="2636874885"/>
              </p:ext>
            </p:extLst>
          </p:nvPr>
        </p:nvGraphicFramePr>
        <p:xfrm>
          <a:off x="914400" y="2457449"/>
          <a:ext cx="160656" cy="177958"/>
        </p:xfrm>
        <a:graphic>
          <a:graphicData uri="http://schemas.openxmlformats.org/presentationml/2006/ole">
            <mc:AlternateContent xmlns:mc="http://schemas.openxmlformats.org/markup-compatibility/2006">
              <mc:Choice xmlns:v="urn:schemas-microsoft-com:vml" Requires="v">
                <p:oleObj spid="_x0000_s9240" name="Formula" r:id="rId5" imgW="103657" imgH="113912" progId="Equation.Ribbit">
                  <p:embed/>
                </p:oleObj>
              </mc:Choice>
              <mc:Fallback>
                <p:oleObj name="Formula" r:id="rId5" imgW="103657" imgH="113912" progId="Equation.Ribbit">
                  <p:embed/>
                  <p:pic>
                    <p:nvPicPr>
                      <p:cNvPr id="0" name=""/>
                      <p:cNvPicPr/>
                      <p:nvPr/>
                    </p:nvPicPr>
                    <p:blipFill>
                      <a:blip r:embed="rId6"/>
                      <a:stretch>
                        <a:fillRect/>
                      </a:stretch>
                    </p:blipFill>
                    <p:spPr>
                      <a:xfrm>
                        <a:off x="914400" y="2457449"/>
                        <a:ext cx="160656" cy="177958"/>
                      </a:xfrm>
                      <a:prstGeom prst="rect">
                        <a:avLst/>
                      </a:prstGeom>
                    </p:spPr>
                  </p:pic>
                </p:oleObj>
              </mc:Fallback>
            </mc:AlternateContent>
          </a:graphicData>
        </a:graphic>
      </p:graphicFrame>
      <p:pic>
        <p:nvPicPr>
          <p:cNvPr id="18" name="图片 17"/>
          <p:cNvPicPr>
            <a:picLocks noChangeAspect="1"/>
          </p:cNvPicPr>
          <p:nvPr/>
        </p:nvPicPr>
        <p:blipFill>
          <a:blip r:embed="rId7"/>
          <a:stretch>
            <a:fillRect/>
          </a:stretch>
        </p:blipFill>
        <p:spPr>
          <a:xfrm>
            <a:off x="806390" y="2495448"/>
            <a:ext cx="546220" cy="825703"/>
          </a:xfrm>
          <a:prstGeom prst="rect">
            <a:avLst/>
          </a:prstGeom>
        </p:spPr>
      </p:pic>
      <p:pic>
        <p:nvPicPr>
          <p:cNvPr id="20" name="图片 19"/>
          <p:cNvPicPr>
            <a:picLocks noChangeAspect="1"/>
          </p:cNvPicPr>
          <p:nvPr/>
        </p:nvPicPr>
        <p:blipFill>
          <a:blip r:embed="rId8"/>
          <a:stretch>
            <a:fillRect/>
          </a:stretch>
        </p:blipFill>
        <p:spPr>
          <a:xfrm>
            <a:off x="584147" y="3301940"/>
            <a:ext cx="482706" cy="482719"/>
          </a:xfrm>
          <a:prstGeom prst="rect">
            <a:avLst/>
          </a:prstGeom>
        </p:spPr>
      </p:pic>
      <p:graphicFrame>
        <p:nvGraphicFramePr>
          <p:cNvPr id="21" name="对象 20"/>
          <p:cNvGraphicFramePr>
            <a:graphicFrameLocks noChangeAspect="1"/>
          </p:cNvGraphicFramePr>
          <p:nvPr>
            <p:extLst>
              <p:ext uri="{D42A27DB-BD31-4B8C-83A1-F6EECF244321}">
                <p14:modId xmlns:p14="http://schemas.microsoft.com/office/powerpoint/2010/main" val="3447309452"/>
              </p:ext>
            </p:extLst>
          </p:nvPr>
        </p:nvGraphicFramePr>
        <p:xfrm>
          <a:off x="747713" y="3803650"/>
          <a:ext cx="166686" cy="184638"/>
        </p:xfrm>
        <a:graphic>
          <a:graphicData uri="http://schemas.openxmlformats.org/presentationml/2006/ole">
            <mc:AlternateContent xmlns:mc="http://schemas.openxmlformats.org/markup-compatibility/2006">
              <mc:Choice xmlns:v="urn:schemas-microsoft-com:vml" Requires="v">
                <p:oleObj spid="_x0000_s9241" name="Formula" r:id="rId9" imgW="103657" imgH="113912" progId="Equation.Ribbit">
                  <p:embed/>
                </p:oleObj>
              </mc:Choice>
              <mc:Fallback>
                <p:oleObj name="Formula" r:id="rId9" imgW="103657" imgH="113912" progId="Equation.Ribbit">
                  <p:embed/>
                  <p:pic>
                    <p:nvPicPr>
                      <p:cNvPr id="0" name=""/>
                      <p:cNvPicPr/>
                      <p:nvPr/>
                    </p:nvPicPr>
                    <p:blipFill>
                      <a:blip r:embed="rId10"/>
                      <a:stretch>
                        <a:fillRect/>
                      </a:stretch>
                    </p:blipFill>
                    <p:spPr>
                      <a:xfrm>
                        <a:off x="747713" y="3803650"/>
                        <a:ext cx="166686" cy="184638"/>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60574745"/>
              </p:ext>
            </p:extLst>
          </p:nvPr>
        </p:nvGraphicFramePr>
        <p:xfrm>
          <a:off x="1095374" y="2913852"/>
          <a:ext cx="92251" cy="205586"/>
        </p:xfrm>
        <a:graphic>
          <a:graphicData uri="http://schemas.openxmlformats.org/presentationml/2006/ole">
            <mc:AlternateContent xmlns:mc="http://schemas.openxmlformats.org/markup-compatibility/2006">
              <mc:Choice xmlns:v="urn:schemas-microsoft-com:vml" Requires="v">
                <p:oleObj spid="_x0000_s9242" name="Formula" r:id="rId11" imgW="55878" imgH="123360" progId="Equation.Ribbit">
                  <p:embed/>
                </p:oleObj>
              </mc:Choice>
              <mc:Fallback>
                <p:oleObj name="Formula" r:id="rId11" imgW="55878" imgH="123360" progId="Equation.Ribbit">
                  <p:embed/>
                  <p:pic>
                    <p:nvPicPr>
                      <p:cNvPr id="0" name=""/>
                      <p:cNvPicPr/>
                      <p:nvPr/>
                    </p:nvPicPr>
                    <p:blipFill>
                      <a:blip r:embed="rId12"/>
                      <a:stretch>
                        <a:fillRect/>
                      </a:stretch>
                    </p:blipFill>
                    <p:spPr>
                      <a:xfrm>
                        <a:off x="1095374" y="2913852"/>
                        <a:ext cx="92251" cy="205586"/>
                      </a:xfrm>
                      <a:prstGeom prst="rect">
                        <a:avLst/>
                      </a:prstGeom>
                    </p:spPr>
                  </p:pic>
                </p:oleObj>
              </mc:Fallback>
            </mc:AlternateContent>
          </a:graphicData>
        </a:graphic>
      </p:graphicFrame>
      <p:pic>
        <p:nvPicPr>
          <p:cNvPr id="23" name="图片 22"/>
          <p:cNvPicPr>
            <a:picLocks noChangeAspect="1"/>
          </p:cNvPicPr>
          <p:nvPr/>
        </p:nvPicPr>
        <p:blipFill>
          <a:blip r:embed="rId13"/>
          <a:stretch>
            <a:fillRect/>
          </a:stretch>
        </p:blipFill>
        <p:spPr>
          <a:xfrm>
            <a:off x="1266994" y="1978140"/>
            <a:ext cx="2604071" cy="2756579"/>
          </a:xfrm>
          <a:prstGeom prst="rect">
            <a:avLst/>
          </a:prstGeom>
        </p:spPr>
      </p:pic>
      <p:graphicFrame>
        <p:nvGraphicFramePr>
          <p:cNvPr id="24" name="对象 23"/>
          <p:cNvGraphicFramePr>
            <a:graphicFrameLocks noChangeAspect="1"/>
          </p:cNvGraphicFramePr>
          <p:nvPr>
            <p:extLst>
              <p:ext uri="{D42A27DB-BD31-4B8C-83A1-F6EECF244321}">
                <p14:modId xmlns:p14="http://schemas.microsoft.com/office/powerpoint/2010/main" val="799772410"/>
              </p:ext>
            </p:extLst>
          </p:nvPr>
        </p:nvGraphicFramePr>
        <p:xfrm>
          <a:off x="1054081" y="4723071"/>
          <a:ext cx="1878313" cy="477864"/>
        </p:xfrm>
        <a:graphic>
          <a:graphicData uri="http://schemas.openxmlformats.org/presentationml/2006/ole">
            <mc:AlternateContent xmlns:mc="http://schemas.openxmlformats.org/markup-compatibility/2006">
              <mc:Choice xmlns:v="urn:schemas-microsoft-com:vml" Requires="v">
                <p:oleObj spid="_x0000_s9243" name="Formula" r:id="rId14" imgW="1079763" imgH="273983" progId="Equation.Ribbit">
                  <p:embed/>
                </p:oleObj>
              </mc:Choice>
              <mc:Fallback>
                <p:oleObj name="Formula" r:id="rId14" imgW="1079763" imgH="273983" progId="Equation.Ribbit">
                  <p:embed/>
                  <p:pic>
                    <p:nvPicPr>
                      <p:cNvPr id="0" name=""/>
                      <p:cNvPicPr/>
                      <p:nvPr/>
                    </p:nvPicPr>
                    <p:blipFill>
                      <a:blip r:embed="rId15"/>
                      <a:stretch>
                        <a:fillRect/>
                      </a:stretch>
                    </p:blipFill>
                    <p:spPr>
                      <a:xfrm>
                        <a:off x="1054081" y="4723071"/>
                        <a:ext cx="1878313" cy="477864"/>
                      </a:xfrm>
                      <a:prstGeom prst="rect">
                        <a:avLst/>
                      </a:prstGeom>
                    </p:spPr>
                  </p:pic>
                </p:oleObj>
              </mc:Fallback>
            </mc:AlternateContent>
          </a:graphicData>
        </a:graphic>
      </p:graphicFrame>
      <p:pic>
        <p:nvPicPr>
          <p:cNvPr id="25" name="图片 24"/>
          <p:cNvPicPr>
            <a:picLocks noChangeAspect="1"/>
          </p:cNvPicPr>
          <p:nvPr/>
        </p:nvPicPr>
        <p:blipFill>
          <a:blip r:embed="rId16"/>
          <a:stretch>
            <a:fillRect/>
          </a:stretch>
        </p:blipFill>
        <p:spPr>
          <a:xfrm>
            <a:off x="4691410" y="3017133"/>
            <a:ext cx="3645699" cy="2756579"/>
          </a:xfrm>
          <a:prstGeom prst="rect">
            <a:avLst/>
          </a:prstGeom>
        </p:spPr>
      </p:pic>
      <p:pic>
        <p:nvPicPr>
          <p:cNvPr id="26" name="图片 25"/>
          <p:cNvPicPr>
            <a:picLocks noChangeAspect="1"/>
          </p:cNvPicPr>
          <p:nvPr/>
        </p:nvPicPr>
        <p:blipFill>
          <a:blip r:embed="rId17"/>
          <a:stretch>
            <a:fillRect/>
          </a:stretch>
        </p:blipFill>
        <p:spPr>
          <a:xfrm>
            <a:off x="5826589" y="4114634"/>
            <a:ext cx="1422712" cy="1346531"/>
          </a:xfrm>
          <a:prstGeom prst="rect">
            <a:avLst/>
          </a:prstGeom>
        </p:spPr>
      </p:pic>
      <p:pic>
        <p:nvPicPr>
          <p:cNvPr id="27" name="图片 26"/>
          <p:cNvPicPr>
            <a:picLocks noChangeAspect="1"/>
          </p:cNvPicPr>
          <p:nvPr/>
        </p:nvPicPr>
        <p:blipFill>
          <a:blip r:embed="rId18"/>
          <a:stretch>
            <a:fillRect/>
          </a:stretch>
        </p:blipFill>
        <p:spPr>
          <a:xfrm>
            <a:off x="5375780" y="3700286"/>
            <a:ext cx="2286501" cy="2045203"/>
          </a:xfrm>
          <a:prstGeom prst="rect">
            <a:avLst/>
          </a:prstGeom>
        </p:spPr>
      </p:pic>
      <p:graphicFrame>
        <p:nvGraphicFramePr>
          <p:cNvPr id="28" name="对象 27"/>
          <p:cNvGraphicFramePr>
            <a:graphicFrameLocks noChangeAspect="1"/>
          </p:cNvGraphicFramePr>
          <p:nvPr>
            <p:extLst>
              <p:ext uri="{D42A27DB-BD31-4B8C-83A1-F6EECF244321}">
                <p14:modId xmlns:p14="http://schemas.microsoft.com/office/powerpoint/2010/main" val="3557210980"/>
              </p:ext>
            </p:extLst>
          </p:nvPr>
        </p:nvGraphicFramePr>
        <p:xfrm>
          <a:off x="6009480" y="5924394"/>
          <a:ext cx="1164871" cy="485776"/>
        </p:xfrm>
        <a:graphic>
          <a:graphicData uri="http://schemas.openxmlformats.org/presentationml/2006/ole">
            <mc:AlternateContent xmlns:mc="http://schemas.openxmlformats.org/markup-compatibility/2006">
              <mc:Choice xmlns:v="urn:schemas-microsoft-com:vml" Requires="v">
                <p:oleObj spid="_x0000_s9244" name="Formula" r:id="rId19" imgW="586800" imgH="246600" progId="Equation.Ribbit">
                  <p:embed/>
                </p:oleObj>
              </mc:Choice>
              <mc:Fallback>
                <p:oleObj name="Formula" r:id="rId19" imgW="586800" imgH="246600" progId="Equation.Ribbit">
                  <p:embed/>
                  <p:pic>
                    <p:nvPicPr>
                      <p:cNvPr id="0" name=""/>
                      <p:cNvPicPr/>
                      <p:nvPr/>
                    </p:nvPicPr>
                    <p:blipFill>
                      <a:blip r:embed="rId20"/>
                      <a:stretch>
                        <a:fillRect/>
                      </a:stretch>
                    </p:blipFill>
                    <p:spPr>
                      <a:xfrm>
                        <a:off x="6009480" y="5924394"/>
                        <a:ext cx="1164871" cy="485776"/>
                      </a:xfrm>
                      <a:prstGeom prst="rect">
                        <a:avLst/>
                      </a:prstGeom>
                    </p:spPr>
                  </p:pic>
                </p:oleObj>
              </mc:Fallback>
            </mc:AlternateContent>
          </a:graphicData>
        </a:graphic>
      </p:graphicFrame>
    </p:spTree>
    <p:extLst>
      <p:ext uri="{BB962C8B-B14F-4D97-AF65-F5344CB8AC3E}">
        <p14:creationId xmlns:p14="http://schemas.microsoft.com/office/powerpoint/2010/main" val="4318971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500"/>
                                        <p:tgtEl>
                                          <p:spTgt spid="6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4"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gradFill rotWithShape="0">
          <a:gsLst>
            <a:gs pos="0">
              <a:srgbClr val="00B0F0"/>
            </a:gs>
            <a:gs pos="20000">
              <a:srgbClr val="00B0F0"/>
            </a:gs>
            <a:gs pos="100000">
              <a:srgbClr val="88C9EC"/>
            </a:gs>
          </a:gsLst>
          <a:lin ang="5400000"/>
        </a:gradFill>
        <a:ln>
          <a:noFill/>
        </a:ln>
        <a:extLst>
          <a:ext uri="{91240B29-F687-4F45-9708-019B960494DF}">
            <a14:hiddenLine xmlns:a14="http://schemas.microsoft.com/office/drawing/2010/main" w="25400">
              <a:solidFill>
                <a:srgbClr val="A24667"/>
              </a:solidFill>
              <a:miter lim="800000"/>
              <a:headEnd/>
              <a:tailEnd/>
            </a14:hiddenLine>
          </a:ext>
        </a:extLst>
      </a:spPr>
      <a:bodyPr anchor="ctr"/>
      <a:lstStyle>
        <a:defPPr algn="just" eaLnBrk="1" hangingPunct="1">
          <a:defRPr sz="1800" dirty="0" smtClean="0">
            <a:solidFill>
              <a:schemeClr val="bg1"/>
            </a:solidFill>
            <a:latin typeface="华文细黑" pitchFamily="2" charset="-122"/>
            <a:ea typeface="华文细黑"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1383</TotalTime>
  <Words>1134</Words>
  <Application>Microsoft Office PowerPoint</Application>
  <PresentationFormat>全屏显示(4:3)</PresentationFormat>
  <Paragraphs>208</Paragraphs>
  <Slides>26</Slides>
  <Notes>13</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26</vt:i4>
      </vt:variant>
    </vt:vector>
  </HeadingPairs>
  <TitlesOfParts>
    <vt:vector size="40" baseType="lpstr">
      <vt:lpstr>新細明體</vt:lpstr>
      <vt:lpstr>等线</vt:lpstr>
      <vt:lpstr>方正正大黑简体</vt:lpstr>
      <vt:lpstr>华文细黑</vt:lpstr>
      <vt:lpstr>宋体</vt:lpstr>
      <vt:lpstr>微软雅黑</vt:lpstr>
      <vt:lpstr>Arial</vt:lpstr>
      <vt:lpstr>Calibri</vt:lpstr>
      <vt:lpstr>Calibri Light</vt:lpstr>
      <vt:lpstr>Times New Roman</vt:lpstr>
      <vt:lpstr>Wingdings</vt:lpstr>
      <vt:lpstr>Office 主题</vt:lpstr>
      <vt:lpstr>3_Office 主题</vt:lpstr>
      <vt:lpstr>Formula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徐振康</cp:lastModifiedBy>
  <cp:revision>183</cp:revision>
  <dcterms:created xsi:type="dcterms:W3CDTF">2015-02-19T23:46:49Z</dcterms:created>
  <dcterms:modified xsi:type="dcterms:W3CDTF">2017-12-13T02:40:49Z</dcterms:modified>
  <cp:category>第一PPT模板网-WWW.1PPT.COM</cp:category>
</cp:coreProperties>
</file>