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9"/>
  </p:notesMasterIdLst>
  <p:sldIdLst>
    <p:sldId id="260" r:id="rId3"/>
    <p:sldId id="266" r:id="rId4"/>
    <p:sldId id="294" r:id="rId5"/>
    <p:sldId id="296" r:id="rId6"/>
    <p:sldId id="293" r:id="rId7"/>
    <p:sldId id="279" r:id="rId8"/>
    <p:sldId id="292" r:id="rId9"/>
    <p:sldId id="303" r:id="rId10"/>
    <p:sldId id="298" r:id="rId11"/>
    <p:sldId id="304" r:id="rId12"/>
    <p:sldId id="305" r:id="rId13"/>
    <p:sldId id="301" r:id="rId14"/>
    <p:sldId id="302" r:id="rId15"/>
    <p:sldId id="306" r:id="rId16"/>
    <p:sldId id="307" r:id="rId17"/>
    <p:sldId id="308" r:id="rId18"/>
    <p:sldId id="300" r:id="rId19"/>
    <p:sldId id="309" r:id="rId20"/>
    <p:sldId id="291" r:id="rId21"/>
    <p:sldId id="310" r:id="rId22"/>
    <p:sldId id="311" r:id="rId23"/>
    <p:sldId id="312" r:id="rId24"/>
    <p:sldId id="314" r:id="rId25"/>
    <p:sldId id="295" r:id="rId26"/>
    <p:sldId id="265" r:id="rId27"/>
    <p:sldId id="288"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86000" autoAdjust="0"/>
  </p:normalViewPr>
  <p:slideViewPr>
    <p:cSldViewPr snapToGrid="0" showGuides="1">
      <p:cViewPr>
        <p:scale>
          <a:sx n="66" d="100"/>
          <a:sy n="66" d="100"/>
        </p:scale>
        <p:origin x="1746" y="-48"/>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46239692479385"/>
          <c:y val="4.9052396878483832E-2"/>
          <c:w val="0.77390890115113564"/>
          <c:h val="0.84749936358289657"/>
        </c:manualLayout>
      </c:layout>
      <c:barChart>
        <c:barDir val="col"/>
        <c:grouping val="clustered"/>
        <c:varyColors val="0"/>
        <c:ser>
          <c:idx val="0"/>
          <c:order val="0"/>
          <c:tx>
            <c:strRef>
              <c:f>Sheet1!$B$1</c:f>
              <c:strCache>
                <c:ptCount val="1"/>
                <c:pt idx="0">
                  <c:v>k=5</c:v>
                </c:pt>
              </c:strCache>
            </c:strRef>
          </c:tx>
          <c:spPr>
            <a:solidFill>
              <a:schemeClr val="accent1"/>
            </a:solidFill>
            <a:ln>
              <a:noFill/>
            </a:ln>
            <a:effectLst/>
          </c:spPr>
          <c:invertIfNegative val="0"/>
          <c:cat>
            <c:strRef>
              <c:f>Sheet1!$A$2:$A$5</c:f>
              <c:strCache>
                <c:ptCount val="4"/>
                <c:pt idx="0">
                  <c:v>PMF</c:v>
                </c:pt>
                <c:pt idx="1">
                  <c:v>SequentialMF</c:v>
                </c:pt>
                <c:pt idx="2">
                  <c:v>SeqSoPMF</c:v>
                </c:pt>
                <c:pt idx="3">
                  <c:v>SocialMF</c:v>
                </c:pt>
              </c:strCache>
            </c:strRef>
          </c:cat>
          <c:val>
            <c:numRef>
              <c:f>Sheet1!$B$2:$B$5</c:f>
              <c:numCache>
                <c:formatCode>General</c:formatCode>
                <c:ptCount val="4"/>
                <c:pt idx="0">
                  <c:v>0.75109999999999999</c:v>
                </c:pt>
                <c:pt idx="1">
                  <c:v>0.72940000000000005</c:v>
                </c:pt>
                <c:pt idx="2">
                  <c:v>0.73119999999999996</c:v>
                </c:pt>
                <c:pt idx="3">
                  <c:v>0.7339</c:v>
                </c:pt>
              </c:numCache>
            </c:numRef>
          </c:val>
          <c:extLst>
            <c:ext xmlns:c16="http://schemas.microsoft.com/office/drawing/2014/chart" uri="{C3380CC4-5D6E-409C-BE32-E72D297353CC}">
              <c16:uniqueId val="{00000000-66D7-45C1-983C-FA6CFD7391C5}"/>
            </c:ext>
          </c:extLst>
        </c:ser>
        <c:ser>
          <c:idx val="1"/>
          <c:order val="1"/>
          <c:tx>
            <c:strRef>
              <c:f>Sheet1!$C$1</c:f>
              <c:strCache>
                <c:ptCount val="1"/>
                <c:pt idx="0">
                  <c:v>k=10</c:v>
                </c:pt>
              </c:strCache>
            </c:strRef>
          </c:tx>
          <c:spPr>
            <a:solidFill>
              <a:schemeClr val="accent2"/>
            </a:solidFill>
            <a:ln>
              <a:noFill/>
            </a:ln>
            <a:effectLst/>
          </c:spPr>
          <c:invertIfNegative val="0"/>
          <c:cat>
            <c:strRef>
              <c:f>Sheet1!$A$2:$A$5</c:f>
              <c:strCache>
                <c:ptCount val="4"/>
                <c:pt idx="0">
                  <c:v>PMF</c:v>
                </c:pt>
                <c:pt idx="1">
                  <c:v>SequentialMF</c:v>
                </c:pt>
                <c:pt idx="2">
                  <c:v>SeqSoPMF</c:v>
                </c:pt>
                <c:pt idx="3">
                  <c:v>SocialMF</c:v>
                </c:pt>
              </c:strCache>
            </c:strRef>
          </c:cat>
          <c:val>
            <c:numRef>
              <c:f>Sheet1!$C$2:$C$5</c:f>
              <c:numCache>
                <c:formatCode>General</c:formatCode>
                <c:ptCount val="4"/>
                <c:pt idx="0">
                  <c:v>0.74650000000000005</c:v>
                </c:pt>
                <c:pt idx="1">
                  <c:v>0.7238</c:v>
                </c:pt>
                <c:pt idx="2">
                  <c:v>0.72540000000000004</c:v>
                </c:pt>
                <c:pt idx="3">
                  <c:v>0.73070000000000002</c:v>
                </c:pt>
              </c:numCache>
            </c:numRef>
          </c:val>
          <c:extLst>
            <c:ext xmlns:c16="http://schemas.microsoft.com/office/drawing/2014/chart" uri="{C3380CC4-5D6E-409C-BE32-E72D297353CC}">
              <c16:uniqueId val="{00000001-66D7-45C1-983C-FA6CFD7391C5}"/>
            </c:ext>
          </c:extLst>
        </c:ser>
        <c:ser>
          <c:idx val="2"/>
          <c:order val="2"/>
          <c:tx>
            <c:strRef>
              <c:f>Sheet1!$D$1</c:f>
              <c:strCache>
                <c:ptCount val="1"/>
                <c:pt idx="0">
                  <c:v>k=20</c:v>
                </c:pt>
              </c:strCache>
            </c:strRef>
          </c:tx>
          <c:spPr>
            <a:solidFill>
              <a:schemeClr val="accent3"/>
            </a:solidFill>
            <a:ln>
              <a:noFill/>
            </a:ln>
            <a:effectLst/>
          </c:spPr>
          <c:invertIfNegative val="0"/>
          <c:cat>
            <c:strRef>
              <c:f>Sheet1!$A$2:$A$5</c:f>
              <c:strCache>
                <c:ptCount val="4"/>
                <c:pt idx="0">
                  <c:v>PMF</c:v>
                </c:pt>
                <c:pt idx="1">
                  <c:v>SequentialMF</c:v>
                </c:pt>
                <c:pt idx="2">
                  <c:v>SeqSoPMF</c:v>
                </c:pt>
                <c:pt idx="3">
                  <c:v>SocialMF</c:v>
                </c:pt>
              </c:strCache>
            </c:strRef>
          </c:cat>
          <c:val>
            <c:numRef>
              <c:f>Sheet1!$D$2:$D$5</c:f>
              <c:numCache>
                <c:formatCode>General</c:formatCode>
                <c:ptCount val="4"/>
                <c:pt idx="0">
                  <c:v>0.74350000000000005</c:v>
                </c:pt>
                <c:pt idx="1">
                  <c:v>0.72170000000000001</c:v>
                </c:pt>
                <c:pt idx="2">
                  <c:v>0.72460000000000002</c:v>
                </c:pt>
                <c:pt idx="3">
                  <c:v>0.72889999999999999</c:v>
                </c:pt>
              </c:numCache>
            </c:numRef>
          </c:val>
          <c:extLst>
            <c:ext xmlns:c16="http://schemas.microsoft.com/office/drawing/2014/chart" uri="{C3380CC4-5D6E-409C-BE32-E72D297353CC}">
              <c16:uniqueId val="{00000002-66D7-45C1-983C-FA6CFD7391C5}"/>
            </c:ext>
          </c:extLst>
        </c:ser>
        <c:dLbls>
          <c:showLegendKey val="0"/>
          <c:showVal val="0"/>
          <c:showCatName val="0"/>
          <c:showSerName val="0"/>
          <c:showPercent val="0"/>
          <c:showBubbleSize val="0"/>
        </c:dLbls>
        <c:gapWidth val="300"/>
        <c:axId val="283572496"/>
        <c:axId val="283574464"/>
      </c:barChart>
      <c:catAx>
        <c:axId val="28357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574464"/>
        <c:crosses val="autoZero"/>
        <c:auto val="1"/>
        <c:lblAlgn val="ctr"/>
        <c:lblOffset val="100"/>
        <c:noMultiLvlLbl val="0"/>
      </c:catAx>
      <c:valAx>
        <c:axId val="2835744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RMSE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572496"/>
        <c:crosses val="autoZero"/>
        <c:crossBetween val="between"/>
      </c:valAx>
      <c:spPr>
        <a:noFill/>
        <a:ln>
          <a:noFill/>
        </a:ln>
        <a:effectLst/>
      </c:spPr>
    </c:plotArea>
    <c:legend>
      <c:legendPos val="r"/>
      <c:layout>
        <c:manualLayout>
          <c:xMode val="edge"/>
          <c:yMode val="edge"/>
          <c:x val="0.6887754975509951"/>
          <c:y val="0.10172701656440104"/>
          <c:w val="0.12164856430886108"/>
          <c:h val="0.225754088431253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91759210444268"/>
          <c:y val="5.3140096618357488E-2"/>
          <c:w val="0.79065253992279039"/>
          <c:h val="0.83479097721480466"/>
        </c:manualLayout>
      </c:layout>
      <c:barChart>
        <c:barDir val="col"/>
        <c:grouping val="clustered"/>
        <c:varyColors val="0"/>
        <c:ser>
          <c:idx val="0"/>
          <c:order val="0"/>
          <c:tx>
            <c:strRef>
              <c:f>Sheet1!$B$1</c:f>
              <c:strCache>
                <c:ptCount val="1"/>
                <c:pt idx="0">
                  <c:v>PMF</c:v>
                </c:pt>
              </c:strCache>
            </c:strRef>
          </c:tx>
          <c:spPr>
            <a:solidFill>
              <a:schemeClr val="accent1"/>
            </a:solidFill>
            <a:ln>
              <a:noFill/>
            </a:ln>
            <a:effectLst/>
          </c:spPr>
          <c:invertIfNegative val="0"/>
          <c:cat>
            <c:strRef>
              <c:f>Sheet1!$A$2:$A$3</c:f>
              <c:strCache>
                <c:ptCount val="2"/>
                <c:pt idx="0">
                  <c:v>ml-1m</c:v>
                </c:pt>
                <c:pt idx="1">
                  <c:v>ml-10m</c:v>
                </c:pt>
              </c:strCache>
            </c:strRef>
          </c:cat>
          <c:val>
            <c:numRef>
              <c:f>Sheet1!$B$2:$B$3</c:f>
              <c:numCache>
                <c:formatCode>General</c:formatCode>
                <c:ptCount val="2"/>
                <c:pt idx="0">
                  <c:v>1753</c:v>
                </c:pt>
                <c:pt idx="1">
                  <c:v>1932</c:v>
                </c:pt>
              </c:numCache>
            </c:numRef>
          </c:val>
          <c:extLst>
            <c:ext xmlns:c16="http://schemas.microsoft.com/office/drawing/2014/chart" uri="{C3380CC4-5D6E-409C-BE32-E72D297353CC}">
              <c16:uniqueId val="{00000000-A320-4F58-8644-BBBEEEC05232}"/>
            </c:ext>
          </c:extLst>
        </c:ser>
        <c:ser>
          <c:idx val="1"/>
          <c:order val="1"/>
          <c:tx>
            <c:strRef>
              <c:f>Sheet1!$C$1</c:f>
              <c:strCache>
                <c:ptCount val="1"/>
                <c:pt idx="0">
                  <c:v>SequentialMF</c:v>
                </c:pt>
              </c:strCache>
            </c:strRef>
          </c:tx>
          <c:spPr>
            <a:solidFill>
              <a:schemeClr val="accent2"/>
            </a:solidFill>
            <a:ln>
              <a:noFill/>
            </a:ln>
            <a:effectLst/>
          </c:spPr>
          <c:invertIfNegative val="0"/>
          <c:cat>
            <c:strRef>
              <c:f>Sheet1!$A$2:$A$3</c:f>
              <c:strCache>
                <c:ptCount val="2"/>
                <c:pt idx="0">
                  <c:v>ml-1m</c:v>
                </c:pt>
                <c:pt idx="1">
                  <c:v>ml-10m</c:v>
                </c:pt>
              </c:strCache>
            </c:strRef>
          </c:cat>
          <c:val>
            <c:numRef>
              <c:f>Sheet1!$C$2:$C$3</c:f>
              <c:numCache>
                <c:formatCode>General</c:formatCode>
                <c:ptCount val="2"/>
                <c:pt idx="0">
                  <c:v>4378</c:v>
                </c:pt>
                <c:pt idx="1">
                  <c:v>4057</c:v>
                </c:pt>
              </c:numCache>
            </c:numRef>
          </c:val>
          <c:extLst>
            <c:ext xmlns:c16="http://schemas.microsoft.com/office/drawing/2014/chart" uri="{C3380CC4-5D6E-409C-BE32-E72D297353CC}">
              <c16:uniqueId val="{00000001-A320-4F58-8644-BBBEEEC05232}"/>
            </c:ext>
          </c:extLst>
        </c:ser>
        <c:ser>
          <c:idx val="2"/>
          <c:order val="2"/>
          <c:tx>
            <c:strRef>
              <c:f>Sheet1!$D$1</c:f>
              <c:strCache>
                <c:ptCount val="1"/>
                <c:pt idx="0">
                  <c:v>SeqSoPMF</c:v>
                </c:pt>
              </c:strCache>
            </c:strRef>
          </c:tx>
          <c:spPr>
            <a:solidFill>
              <a:schemeClr val="accent3"/>
            </a:solidFill>
            <a:ln>
              <a:noFill/>
            </a:ln>
            <a:effectLst/>
          </c:spPr>
          <c:invertIfNegative val="0"/>
          <c:cat>
            <c:strRef>
              <c:f>Sheet1!$A$2:$A$3</c:f>
              <c:strCache>
                <c:ptCount val="2"/>
                <c:pt idx="0">
                  <c:v>ml-1m</c:v>
                </c:pt>
                <c:pt idx="1">
                  <c:v>ml-10m</c:v>
                </c:pt>
              </c:strCache>
            </c:strRef>
          </c:cat>
          <c:val>
            <c:numRef>
              <c:f>Sheet1!$D$2:$D$3</c:f>
              <c:numCache>
                <c:formatCode>General</c:formatCode>
                <c:ptCount val="2"/>
                <c:pt idx="0">
                  <c:v>3324</c:v>
                </c:pt>
                <c:pt idx="1">
                  <c:v>2921</c:v>
                </c:pt>
              </c:numCache>
            </c:numRef>
          </c:val>
          <c:extLst>
            <c:ext xmlns:c16="http://schemas.microsoft.com/office/drawing/2014/chart" uri="{C3380CC4-5D6E-409C-BE32-E72D297353CC}">
              <c16:uniqueId val="{00000002-A320-4F58-8644-BBBEEEC05232}"/>
            </c:ext>
          </c:extLst>
        </c:ser>
        <c:ser>
          <c:idx val="3"/>
          <c:order val="3"/>
          <c:tx>
            <c:strRef>
              <c:f>Sheet1!$E$1</c:f>
              <c:strCache>
                <c:ptCount val="1"/>
                <c:pt idx="0">
                  <c:v>SocialMF</c:v>
                </c:pt>
              </c:strCache>
            </c:strRef>
          </c:tx>
          <c:spPr>
            <a:solidFill>
              <a:schemeClr val="accent4"/>
            </a:solidFill>
            <a:ln>
              <a:noFill/>
            </a:ln>
            <a:effectLst/>
          </c:spPr>
          <c:invertIfNegative val="0"/>
          <c:cat>
            <c:strRef>
              <c:f>Sheet1!$A$2:$A$3</c:f>
              <c:strCache>
                <c:ptCount val="2"/>
                <c:pt idx="0">
                  <c:v>ml-1m</c:v>
                </c:pt>
                <c:pt idx="1">
                  <c:v>ml-10m</c:v>
                </c:pt>
              </c:strCache>
            </c:strRef>
          </c:cat>
          <c:val>
            <c:numRef>
              <c:f>Sheet1!$E$2:$E$3</c:f>
              <c:numCache>
                <c:formatCode>General</c:formatCode>
                <c:ptCount val="2"/>
                <c:pt idx="0">
                  <c:v>2937</c:v>
                </c:pt>
                <c:pt idx="1">
                  <c:v>2765</c:v>
                </c:pt>
              </c:numCache>
            </c:numRef>
          </c:val>
          <c:extLst>
            <c:ext xmlns:c16="http://schemas.microsoft.com/office/drawing/2014/chart" uri="{C3380CC4-5D6E-409C-BE32-E72D297353CC}">
              <c16:uniqueId val="{00000003-A320-4F58-8644-BBBEEEC05232}"/>
            </c:ext>
          </c:extLst>
        </c:ser>
        <c:dLbls>
          <c:showLegendKey val="0"/>
          <c:showVal val="0"/>
          <c:showCatName val="0"/>
          <c:showSerName val="0"/>
          <c:showPercent val="0"/>
          <c:showBubbleSize val="0"/>
        </c:dLbls>
        <c:gapWidth val="300"/>
        <c:axId val="282390320"/>
        <c:axId val="282389008"/>
      </c:barChart>
      <c:catAx>
        <c:axId val="28239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2389008"/>
        <c:crosses val="autoZero"/>
        <c:auto val="1"/>
        <c:lblAlgn val="ctr"/>
        <c:lblOffset val="100"/>
        <c:noMultiLvlLbl val="0"/>
      </c:catAx>
      <c:valAx>
        <c:axId val="2823890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运行时间</a:t>
                </a:r>
                <a:r>
                  <a:rPr lang="en-US" altLang="zh-CN"/>
                  <a:t>(ms)</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2390320"/>
        <c:crosses val="autoZero"/>
        <c:crossBetween val="between"/>
        <c:dispUnits>
          <c:builtInUnit val="thousands"/>
          <c:dispUnitsLbl>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dispUnitsLbl>
        </c:dispUnits>
      </c:valAx>
      <c:spPr>
        <a:noFill/>
        <a:ln>
          <a:noFill/>
        </a:ln>
        <a:effectLst/>
      </c:spPr>
    </c:plotArea>
    <c:legend>
      <c:legendPos val="r"/>
      <c:layout>
        <c:manualLayout>
          <c:xMode val="edge"/>
          <c:yMode val="edge"/>
          <c:x val="0.4147798512434091"/>
          <c:y val="5.1931225988055843E-2"/>
          <c:w val="0.23307378763542566"/>
          <c:h val="0.32608923884514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01633686004047"/>
          <c:y val="5.4522924411400248E-2"/>
          <c:w val="0.77152224706995154"/>
          <c:h val="0.83049185766277356"/>
        </c:manualLayout>
      </c:layout>
      <c:lineChart>
        <c:grouping val="standard"/>
        <c:varyColors val="0"/>
        <c:ser>
          <c:idx val="0"/>
          <c:order val="0"/>
          <c:tx>
            <c:strRef>
              <c:f>Sheet1!$B$1</c:f>
              <c:strCache>
                <c:ptCount val="1"/>
                <c:pt idx="0">
                  <c:v>ml-1m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Sheet1!$B$2:$B$8</c:f>
              <c:numCache>
                <c:formatCode>General</c:formatCode>
                <c:ptCount val="7"/>
                <c:pt idx="0">
                  <c:v>0.875</c:v>
                </c:pt>
                <c:pt idx="1">
                  <c:v>0.81899999999999995</c:v>
                </c:pt>
                <c:pt idx="2">
                  <c:v>0.78300000000000003</c:v>
                </c:pt>
                <c:pt idx="3">
                  <c:v>0.76100000000000001</c:v>
                </c:pt>
                <c:pt idx="4">
                  <c:v>0.73399999999999999</c:v>
                </c:pt>
                <c:pt idx="5">
                  <c:v>0.71199999999999997</c:v>
                </c:pt>
                <c:pt idx="6">
                  <c:v>0.72899999999999998</c:v>
                </c:pt>
              </c:numCache>
            </c:numRef>
          </c:val>
          <c:smooth val="0"/>
          <c:extLst>
            <c:ext xmlns:c16="http://schemas.microsoft.com/office/drawing/2014/chart" uri="{C3380CC4-5D6E-409C-BE32-E72D297353CC}">
              <c16:uniqueId val="{00000000-6C6C-4764-9945-C9757B9365A1}"/>
            </c:ext>
          </c:extLst>
        </c:ser>
        <c:ser>
          <c:idx val="1"/>
          <c:order val="1"/>
          <c:tx>
            <c:strRef>
              <c:f>Sheet1!$C$1</c:f>
              <c:strCache>
                <c:ptCount val="1"/>
                <c:pt idx="0">
                  <c:v>ml-10m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Sheet1!$C$2:$C$8</c:f>
              <c:numCache>
                <c:formatCode>General</c:formatCode>
                <c:ptCount val="7"/>
                <c:pt idx="0">
                  <c:v>0.86299999999999999</c:v>
                </c:pt>
                <c:pt idx="1">
                  <c:v>0.79400000000000004</c:v>
                </c:pt>
                <c:pt idx="2">
                  <c:v>0.753</c:v>
                </c:pt>
                <c:pt idx="3">
                  <c:v>0.72799999999999998</c:v>
                </c:pt>
                <c:pt idx="4">
                  <c:v>0.68300000000000005</c:v>
                </c:pt>
                <c:pt idx="5">
                  <c:v>0.66800000000000004</c:v>
                </c:pt>
                <c:pt idx="6">
                  <c:v>0.67400000000000004</c:v>
                </c:pt>
              </c:numCache>
            </c:numRef>
          </c:val>
          <c:smooth val="0"/>
          <c:extLst>
            <c:ext xmlns:c16="http://schemas.microsoft.com/office/drawing/2014/chart" uri="{C3380CC4-5D6E-409C-BE32-E72D297353CC}">
              <c16:uniqueId val="{00000001-6C6C-4764-9945-C9757B9365A1}"/>
            </c:ext>
          </c:extLst>
        </c:ser>
        <c:ser>
          <c:idx val="2"/>
          <c:order val="2"/>
          <c:tx>
            <c:strRef>
              <c:f>Sheet1!$D$1</c:f>
              <c:strCache>
                <c:ptCount val="1"/>
                <c:pt idx="0">
                  <c:v>蒙东电力数据</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Sheet1!$D$2:$D$8</c:f>
              <c:numCache>
                <c:formatCode>General</c:formatCode>
                <c:ptCount val="7"/>
                <c:pt idx="0">
                  <c:v>0.91400000000000003</c:v>
                </c:pt>
                <c:pt idx="1">
                  <c:v>0.85699999999999998</c:v>
                </c:pt>
                <c:pt idx="2">
                  <c:v>0.83399999999999996</c:v>
                </c:pt>
                <c:pt idx="3">
                  <c:v>0.82</c:v>
                </c:pt>
                <c:pt idx="4">
                  <c:v>0.78500000000000003</c:v>
                </c:pt>
                <c:pt idx="5">
                  <c:v>0.76800000000000002</c:v>
                </c:pt>
                <c:pt idx="6">
                  <c:v>0.81799999999999995</c:v>
                </c:pt>
              </c:numCache>
            </c:numRef>
          </c:val>
          <c:smooth val="0"/>
          <c:extLst>
            <c:ext xmlns:c16="http://schemas.microsoft.com/office/drawing/2014/chart" uri="{C3380CC4-5D6E-409C-BE32-E72D297353CC}">
              <c16:uniqueId val="{00000002-6C6C-4764-9945-C9757B9365A1}"/>
            </c:ext>
          </c:extLst>
        </c:ser>
        <c:dLbls>
          <c:showLegendKey val="0"/>
          <c:showVal val="0"/>
          <c:showCatName val="0"/>
          <c:showSerName val="0"/>
          <c:showPercent val="0"/>
          <c:showBubbleSize val="0"/>
        </c:dLbls>
        <c:marker val="1"/>
        <c:smooth val="0"/>
        <c:axId val="862186048"/>
        <c:axId val="862185064"/>
      </c:lineChart>
      <c:catAx>
        <c:axId val="86218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2185064"/>
        <c:crosses val="autoZero"/>
        <c:auto val="1"/>
        <c:lblAlgn val="ctr"/>
        <c:lblOffset val="100"/>
        <c:noMultiLvlLbl val="0"/>
      </c:catAx>
      <c:valAx>
        <c:axId val="862185064"/>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RMSE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2186048"/>
        <c:crosses val="autoZero"/>
        <c:crossBetween val="between"/>
      </c:valAx>
      <c:spPr>
        <a:noFill/>
        <a:ln>
          <a:noFill/>
        </a:ln>
        <a:effectLst/>
      </c:spPr>
    </c:plotArea>
    <c:legend>
      <c:legendPos val="r"/>
      <c:layout>
        <c:manualLayout>
          <c:xMode val="edge"/>
          <c:yMode val="edge"/>
          <c:x val="0.54494828957836117"/>
          <c:y val="4.7396696230815022E-2"/>
          <c:w val="0.26730310262529833"/>
          <c:h val="0.250931124315780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942689125884582"/>
          <c:y val="5.8666666666666666E-2"/>
          <c:w val="0.66844214093491483"/>
          <c:h val="0.70451569553805771"/>
        </c:manualLayout>
      </c:layout>
      <c:lineChart>
        <c:grouping val="standard"/>
        <c:varyColors val="0"/>
        <c:ser>
          <c:idx val="0"/>
          <c:order val="0"/>
          <c:tx>
            <c:strRef>
              <c:f>Sheet1!$B$1</c:f>
              <c:strCache>
                <c:ptCount val="1"/>
                <c:pt idx="0">
                  <c:v>Pearson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Sheet1!$B$2:$B$12</c:f>
              <c:numCache>
                <c:formatCode>General</c:formatCode>
                <c:ptCount val="11"/>
                <c:pt idx="0">
                  <c:v>0.75588</c:v>
                </c:pt>
                <c:pt idx="1">
                  <c:v>0.75549999999999995</c:v>
                </c:pt>
                <c:pt idx="2">
                  <c:v>0.755</c:v>
                </c:pt>
                <c:pt idx="3">
                  <c:v>0.755</c:v>
                </c:pt>
                <c:pt idx="4">
                  <c:v>0.75480000000000003</c:v>
                </c:pt>
                <c:pt idx="5">
                  <c:v>0.755</c:v>
                </c:pt>
                <c:pt idx="6">
                  <c:v>0.75529999999999997</c:v>
                </c:pt>
                <c:pt idx="7">
                  <c:v>0.75549999999999995</c:v>
                </c:pt>
                <c:pt idx="8">
                  <c:v>0.75590000000000002</c:v>
                </c:pt>
                <c:pt idx="9">
                  <c:v>0.75660000000000005</c:v>
                </c:pt>
                <c:pt idx="10">
                  <c:v>0.7571</c:v>
                </c:pt>
              </c:numCache>
            </c:numRef>
          </c:val>
          <c:smooth val="0"/>
          <c:extLst>
            <c:ext xmlns:c16="http://schemas.microsoft.com/office/drawing/2014/chart" uri="{C3380CC4-5D6E-409C-BE32-E72D297353CC}">
              <c16:uniqueId val="{00000000-4AEC-489E-A9D5-69A112381018}"/>
            </c:ext>
          </c:extLst>
        </c:ser>
        <c:ser>
          <c:idx val="1"/>
          <c:order val="1"/>
          <c:tx>
            <c:strRef>
              <c:f>Sheet1!$C$1</c:f>
              <c:strCache>
                <c:ptCount val="1"/>
                <c:pt idx="0">
                  <c:v>Label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Sheet1!$C$2:$C$12</c:f>
              <c:numCache>
                <c:formatCode>General</c:formatCode>
                <c:ptCount val="11"/>
                <c:pt idx="0">
                  <c:v>0.74209999999999998</c:v>
                </c:pt>
                <c:pt idx="1">
                  <c:v>0.7419</c:v>
                </c:pt>
                <c:pt idx="2">
                  <c:v>0.74219999999999997</c:v>
                </c:pt>
                <c:pt idx="3">
                  <c:v>0.74229999999999996</c:v>
                </c:pt>
                <c:pt idx="4">
                  <c:v>0.74250000000000005</c:v>
                </c:pt>
                <c:pt idx="5">
                  <c:v>0.74380000000000002</c:v>
                </c:pt>
                <c:pt idx="6">
                  <c:v>0.746</c:v>
                </c:pt>
                <c:pt idx="7">
                  <c:v>0.74861999999999995</c:v>
                </c:pt>
                <c:pt idx="8">
                  <c:v>0.75249999999999995</c:v>
                </c:pt>
                <c:pt idx="9">
                  <c:v>0.755</c:v>
                </c:pt>
                <c:pt idx="10">
                  <c:v>0.75600000000000001</c:v>
                </c:pt>
              </c:numCache>
            </c:numRef>
          </c:val>
          <c:smooth val="0"/>
          <c:extLst>
            <c:ext xmlns:c16="http://schemas.microsoft.com/office/drawing/2014/chart" uri="{C3380CC4-5D6E-409C-BE32-E72D297353CC}">
              <c16:uniqueId val="{00000001-4AEC-489E-A9D5-69A112381018}"/>
            </c:ext>
          </c:extLst>
        </c:ser>
        <c:dLbls>
          <c:showLegendKey val="0"/>
          <c:showVal val="0"/>
          <c:showCatName val="0"/>
          <c:showSerName val="0"/>
          <c:showPercent val="0"/>
          <c:showBubbleSize val="0"/>
        </c:dLbls>
        <c:marker val="1"/>
        <c:smooth val="0"/>
        <c:axId val="480644168"/>
        <c:axId val="480644496"/>
      </c:lineChart>
      <c:catAx>
        <c:axId val="480644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44496"/>
        <c:crosses val="autoZero"/>
        <c:auto val="1"/>
        <c:lblAlgn val="ctr"/>
        <c:lblOffset val="100"/>
        <c:tickLblSkip val="2"/>
        <c:tickMarkSkip val="1"/>
        <c:noMultiLvlLbl val="0"/>
      </c:catAx>
      <c:valAx>
        <c:axId val="480644496"/>
        <c:scaling>
          <c:orientation val="minMax"/>
          <c:max val="0.78"/>
          <c:min val="0.720000000000000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44168"/>
        <c:crossesAt val="1"/>
        <c:crossBetween val="between"/>
        <c:minorUnit val="2.0000000000000005E-3"/>
      </c:valAx>
      <c:spPr>
        <a:noFill/>
        <a:ln>
          <a:noFill/>
        </a:ln>
        <a:effectLst/>
      </c:spPr>
    </c:plotArea>
    <c:legend>
      <c:legendPos val="r"/>
      <c:layout>
        <c:manualLayout>
          <c:xMode val="edge"/>
          <c:yMode val="edge"/>
          <c:x val="0.56719392670852853"/>
          <c:y val="7.9332703412073519E-2"/>
          <c:w val="0.24217495678893797"/>
          <c:h val="0.174419825428798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47194791258826"/>
          <c:y val="0.15158730158730158"/>
          <c:w val="0.72561969809022486"/>
          <c:h val="0.66905449318835142"/>
        </c:manualLayout>
      </c:layout>
      <c:lineChart>
        <c:grouping val="standard"/>
        <c:varyColors val="0"/>
        <c:ser>
          <c:idx val="0"/>
          <c:order val="0"/>
          <c:tx>
            <c:strRef>
              <c:f>Sheet1!$B$1</c:f>
              <c:strCache>
                <c:ptCount val="1"/>
                <c:pt idx="0">
                  <c:v>UserPreferedCF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0.95</c:v>
                </c:pt>
                <c:pt idx="1">
                  <c:v>0.86</c:v>
                </c:pt>
                <c:pt idx="2">
                  <c:v>0.83</c:v>
                </c:pt>
                <c:pt idx="3">
                  <c:v>0.8</c:v>
                </c:pt>
                <c:pt idx="4">
                  <c:v>0.79</c:v>
                </c:pt>
                <c:pt idx="5">
                  <c:v>0.78300000000000003</c:v>
                </c:pt>
                <c:pt idx="6">
                  <c:v>0.77600000000000002</c:v>
                </c:pt>
                <c:pt idx="7">
                  <c:v>0.77500000000000002</c:v>
                </c:pt>
                <c:pt idx="8">
                  <c:v>0.77200000000000002</c:v>
                </c:pt>
                <c:pt idx="9">
                  <c:v>0.76800000000000002</c:v>
                </c:pt>
              </c:numCache>
            </c:numRef>
          </c:val>
          <c:smooth val="0"/>
          <c:extLst>
            <c:ext xmlns:c16="http://schemas.microsoft.com/office/drawing/2014/chart" uri="{C3380CC4-5D6E-409C-BE32-E72D297353CC}">
              <c16:uniqueId val="{00000000-2129-4493-A05E-603EE348DA7D}"/>
            </c:ext>
          </c:extLst>
        </c:ser>
        <c:ser>
          <c:idx val="1"/>
          <c:order val="1"/>
          <c:tx>
            <c:strRef>
              <c:f>Sheet1!$C$1</c:f>
              <c:strCache>
                <c:ptCount val="1"/>
                <c:pt idx="0">
                  <c:v>Cosine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Sheet1!$C$2:$C$11</c:f>
              <c:numCache>
                <c:formatCode>General</c:formatCode>
                <c:ptCount val="10"/>
                <c:pt idx="0">
                  <c:v>0.93</c:v>
                </c:pt>
                <c:pt idx="1">
                  <c:v>0.92</c:v>
                </c:pt>
                <c:pt idx="2">
                  <c:v>0.87</c:v>
                </c:pt>
                <c:pt idx="3">
                  <c:v>0.86</c:v>
                </c:pt>
                <c:pt idx="4">
                  <c:v>0.84</c:v>
                </c:pt>
                <c:pt idx="5">
                  <c:v>0.81200000000000006</c:v>
                </c:pt>
                <c:pt idx="6">
                  <c:v>0.8</c:v>
                </c:pt>
                <c:pt idx="7">
                  <c:v>0.78900000000000003</c:v>
                </c:pt>
                <c:pt idx="8">
                  <c:v>0.78900000000000003</c:v>
                </c:pt>
                <c:pt idx="9">
                  <c:v>0.78600000000000003</c:v>
                </c:pt>
              </c:numCache>
            </c:numRef>
          </c:val>
          <c:smooth val="0"/>
          <c:extLst>
            <c:ext xmlns:c16="http://schemas.microsoft.com/office/drawing/2014/chart" uri="{C3380CC4-5D6E-409C-BE32-E72D297353CC}">
              <c16:uniqueId val="{00000001-2129-4493-A05E-603EE348DA7D}"/>
            </c:ext>
          </c:extLst>
        </c:ser>
        <c:ser>
          <c:idx val="2"/>
          <c:order val="2"/>
          <c:tx>
            <c:strRef>
              <c:f>Sheet1!$D$1</c:f>
              <c:strCache>
                <c:ptCount val="1"/>
                <c:pt idx="0">
                  <c:v>user ratings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Sheet1!$D$2:$D$11</c:f>
              <c:numCache>
                <c:formatCode>General</c:formatCode>
                <c:ptCount val="10"/>
                <c:pt idx="0">
                  <c:v>0.94</c:v>
                </c:pt>
                <c:pt idx="1">
                  <c:v>0.89</c:v>
                </c:pt>
                <c:pt idx="2">
                  <c:v>0.88</c:v>
                </c:pt>
                <c:pt idx="3">
                  <c:v>0.87</c:v>
                </c:pt>
                <c:pt idx="4">
                  <c:v>0.86199999999999999</c:v>
                </c:pt>
                <c:pt idx="5">
                  <c:v>0.84399999999999997</c:v>
                </c:pt>
                <c:pt idx="6">
                  <c:v>0.83</c:v>
                </c:pt>
                <c:pt idx="7">
                  <c:v>0.82099999999999995</c:v>
                </c:pt>
                <c:pt idx="8">
                  <c:v>0.80800000000000005</c:v>
                </c:pt>
                <c:pt idx="9">
                  <c:v>0.8</c:v>
                </c:pt>
              </c:numCache>
            </c:numRef>
          </c:val>
          <c:smooth val="0"/>
          <c:extLst>
            <c:ext xmlns:c16="http://schemas.microsoft.com/office/drawing/2014/chart" uri="{C3380CC4-5D6E-409C-BE32-E72D297353CC}">
              <c16:uniqueId val="{00000002-2129-4493-A05E-603EE348DA7D}"/>
            </c:ext>
          </c:extLst>
        </c:ser>
        <c:dLbls>
          <c:showLegendKey val="0"/>
          <c:showVal val="0"/>
          <c:showCatName val="0"/>
          <c:showSerName val="0"/>
          <c:showPercent val="0"/>
          <c:showBubbleSize val="0"/>
        </c:dLbls>
        <c:marker val="1"/>
        <c:smooth val="0"/>
        <c:axId val="1023267968"/>
        <c:axId val="1023263048"/>
      </c:lineChart>
      <c:catAx>
        <c:axId val="1023267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数据稀疏率</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3263048"/>
        <c:crosses val="autoZero"/>
        <c:auto val="1"/>
        <c:lblAlgn val="ctr"/>
        <c:lblOffset val="100"/>
        <c:tickLblSkip val="2"/>
        <c:noMultiLvlLbl val="0"/>
      </c:catAx>
      <c:valAx>
        <c:axId val="1023263048"/>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3267968"/>
        <c:crosses val="autoZero"/>
        <c:crossBetween val="between"/>
      </c:valAx>
      <c:spPr>
        <a:noFill/>
        <a:ln>
          <a:noFill/>
        </a:ln>
        <a:effectLst/>
      </c:spPr>
    </c:plotArea>
    <c:legend>
      <c:legendPos val="r"/>
      <c:layout>
        <c:manualLayout>
          <c:xMode val="edge"/>
          <c:yMode val="edge"/>
          <c:x val="0.62911558707095316"/>
          <c:y val="0.19955286839145106"/>
          <c:w val="0.32300227664912051"/>
          <c:h val="0.21028184561042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08419402120191"/>
          <c:y val="5.4522924411400248E-2"/>
          <c:w val="0.78642374248673474"/>
          <c:h val="0.72538633414317633"/>
        </c:manualLayout>
      </c:layout>
      <c:lineChart>
        <c:grouping val="standard"/>
        <c:varyColors val="0"/>
        <c:ser>
          <c:idx val="0"/>
          <c:order val="0"/>
          <c:tx>
            <c:strRef>
              <c:f>Sheet1!$B$1</c:f>
              <c:strCache>
                <c:ptCount val="1"/>
                <c:pt idx="0">
                  <c:v>高斯核函数</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0.74199999999999999</c:v>
                </c:pt>
                <c:pt idx="1">
                  <c:v>0.74299999999999999</c:v>
                </c:pt>
                <c:pt idx="2">
                  <c:v>0.75</c:v>
                </c:pt>
                <c:pt idx="3">
                  <c:v>0.751</c:v>
                </c:pt>
                <c:pt idx="4">
                  <c:v>0.751</c:v>
                </c:pt>
                <c:pt idx="5">
                  <c:v>0.75109999999999999</c:v>
                </c:pt>
                <c:pt idx="6">
                  <c:v>0.751</c:v>
                </c:pt>
                <c:pt idx="7">
                  <c:v>0.752</c:v>
                </c:pt>
                <c:pt idx="8">
                  <c:v>0.75180000000000002</c:v>
                </c:pt>
                <c:pt idx="9">
                  <c:v>0.75170000000000003</c:v>
                </c:pt>
              </c:numCache>
            </c:numRef>
          </c:val>
          <c:smooth val="0"/>
          <c:extLst>
            <c:ext xmlns:c16="http://schemas.microsoft.com/office/drawing/2014/chart" uri="{C3380CC4-5D6E-409C-BE32-E72D297353CC}">
              <c16:uniqueId val="{00000000-103C-4C27-9EC1-EE941492E56C}"/>
            </c:ext>
          </c:extLst>
        </c:ser>
        <c:ser>
          <c:idx val="1"/>
          <c:order val="1"/>
          <c:tx>
            <c:strRef>
              <c:f>Sheet1!$C$1</c:f>
              <c:strCache>
                <c:ptCount val="1"/>
                <c:pt idx="0">
                  <c:v>三角核函数</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Sheet1!$C$2:$C$11</c:f>
              <c:numCache>
                <c:formatCode>General</c:formatCode>
                <c:ptCount val="10"/>
                <c:pt idx="0">
                  <c:v>0.74099999999999999</c:v>
                </c:pt>
                <c:pt idx="1">
                  <c:v>0.74199999999999999</c:v>
                </c:pt>
                <c:pt idx="2">
                  <c:v>0.74299999999999999</c:v>
                </c:pt>
                <c:pt idx="3">
                  <c:v>0.74450000000000005</c:v>
                </c:pt>
                <c:pt idx="4">
                  <c:v>0.747</c:v>
                </c:pt>
                <c:pt idx="5">
                  <c:v>0.747</c:v>
                </c:pt>
                <c:pt idx="6">
                  <c:v>0.748</c:v>
                </c:pt>
                <c:pt idx="7">
                  <c:v>0.75</c:v>
                </c:pt>
                <c:pt idx="8">
                  <c:v>0.752</c:v>
                </c:pt>
                <c:pt idx="9">
                  <c:v>0.75160000000000005</c:v>
                </c:pt>
              </c:numCache>
            </c:numRef>
          </c:val>
          <c:smooth val="0"/>
          <c:extLst>
            <c:ext xmlns:c16="http://schemas.microsoft.com/office/drawing/2014/chart" uri="{C3380CC4-5D6E-409C-BE32-E72D297353CC}">
              <c16:uniqueId val="{00000001-103C-4C27-9EC1-EE941492E56C}"/>
            </c:ext>
          </c:extLst>
        </c:ser>
        <c:dLbls>
          <c:showLegendKey val="0"/>
          <c:showVal val="0"/>
          <c:showCatName val="0"/>
          <c:showSerName val="0"/>
          <c:showPercent val="0"/>
          <c:showBubbleSize val="0"/>
        </c:dLbls>
        <c:marker val="1"/>
        <c:smooth val="0"/>
        <c:axId val="1025042384"/>
        <c:axId val="1025045664"/>
      </c:lineChart>
      <c:catAx>
        <c:axId val="1025042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5045664"/>
        <c:crosses val="autoZero"/>
        <c:auto val="1"/>
        <c:lblAlgn val="ctr"/>
        <c:lblOffset val="100"/>
        <c:noMultiLvlLbl val="0"/>
      </c:catAx>
      <c:valAx>
        <c:axId val="1025045664"/>
        <c:scaling>
          <c:orientation val="minMax"/>
          <c:max val="0.78"/>
          <c:min val="0.73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5042384"/>
        <c:crosses val="autoZero"/>
        <c:crossBetween val="between"/>
        <c:majorUnit val="1.0000000000000002E-2"/>
      </c:valAx>
      <c:spPr>
        <a:noFill/>
        <a:ln>
          <a:noFill/>
        </a:ln>
        <a:effectLst/>
      </c:spPr>
    </c:plotArea>
    <c:legend>
      <c:legendPos val="r"/>
      <c:layout>
        <c:manualLayout>
          <c:xMode val="edge"/>
          <c:yMode val="edge"/>
          <c:x val="0.67099567099567103"/>
          <c:y val="0.13382821571095435"/>
          <c:w val="0.26109660574412535"/>
          <c:h val="0.16728741621052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C51D7-0F3A-4BBF-A84E-33DA06BEF481}" type="datetimeFigureOut">
              <a:rPr lang="zh-CN" altLang="en-US" smtClean="0"/>
              <a:t>2017/12/11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5E52-524D-438F-8756-272751B5641D}" type="slidenum">
              <a:rPr lang="zh-CN" altLang="en-US" smtClean="0"/>
              <a:t>‹#›</a:t>
            </a:fld>
            <a:endParaRPr lang="zh-CN" altLang="en-US"/>
          </a:p>
        </p:txBody>
      </p:sp>
    </p:spTree>
    <p:extLst>
      <p:ext uri="{BB962C8B-B14F-4D97-AF65-F5344CB8AC3E}">
        <p14:creationId xmlns:p14="http://schemas.microsoft.com/office/powerpoint/2010/main" val="12918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a:t>
            </a:fld>
            <a:endParaRPr lang="zh-CN" altLang="en-US"/>
          </a:p>
        </p:txBody>
      </p:sp>
    </p:spTree>
    <p:extLst>
      <p:ext uri="{BB962C8B-B14F-4D97-AF65-F5344CB8AC3E}">
        <p14:creationId xmlns:p14="http://schemas.microsoft.com/office/powerpoint/2010/main" val="3347649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度量的标准需要满足对称性</a:t>
            </a:r>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16</a:t>
            </a:fld>
            <a:endParaRPr lang="zh-CN" altLang="en-US"/>
          </a:p>
        </p:txBody>
      </p:sp>
    </p:spTree>
    <p:extLst>
      <p:ext uri="{BB962C8B-B14F-4D97-AF65-F5344CB8AC3E}">
        <p14:creationId xmlns:p14="http://schemas.microsoft.com/office/powerpoint/2010/main" val="291573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计算商品与其他商品的在商品空间上的距离</a:t>
            </a:r>
            <a:endParaRPr lang="en-US" altLang="zh-CN"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计算用户的偏好在商品空间上的分布情况</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计算所有用户的偏好分布情况</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计算两个用户间的相似度</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作出最终预测</a:t>
            </a: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17</a:t>
            </a:fld>
            <a:endParaRPr lang="zh-CN" altLang="en-US"/>
          </a:p>
        </p:txBody>
      </p:sp>
    </p:spTree>
    <p:extLst>
      <p:ext uri="{BB962C8B-B14F-4D97-AF65-F5344CB8AC3E}">
        <p14:creationId xmlns:p14="http://schemas.microsoft.com/office/powerpoint/2010/main" val="2540024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18</a:t>
            </a:fld>
            <a:endParaRPr lang="zh-CN" altLang="en-US"/>
          </a:p>
        </p:txBody>
      </p:sp>
    </p:spTree>
    <p:extLst>
      <p:ext uri="{BB962C8B-B14F-4D97-AF65-F5344CB8AC3E}">
        <p14:creationId xmlns:p14="http://schemas.microsoft.com/office/powerpoint/2010/main" val="80718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2</a:t>
            </a:fld>
            <a:endParaRPr lang="zh-CN" altLang="en-US"/>
          </a:p>
        </p:txBody>
      </p:sp>
    </p:spTree>
    <p:extLst>
      <p:ext uri="{BB962C8B-B14F-4D97-AF65-F5344CB8AC3E}">
        <p14:creationId xmlns:p14="http://schemas.microsoft.com/office/powerpoint/2010/main" val="362339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本文背景是</a:t>
            </a:r>
            <a:r>
              <a:rPr lang="en-US" altLang="zh-CN" dirty="0" smtClean="0"/>
              <a:t>2015</a:t>
            </a:r>
            <a:r>
              <a:rPr lang="zh-CN" altLang="en-US" dirty="0" smtClean="0"/>
              <a:t>年的电力体制改革：</a:t>
            </a:r>
            <a:endParaRPr lang="en-US" altLang="zh-CN" dirty="0" smtClean="0"/>
          </a:p>
          <a:p>
            <a:r>
              <a:rPr lang="zh-CN" altLang="en-US" dirty="0" smtClean="0"/>
              <a:t>在改革中强调充分</a:t>
            </a:r>
            <a:r>
              <a:rPr lang="zh-CN" altLang="en-US" dirty="0" smtClean="0"/>
              <a:t>发挥交易</a:t>
            </a:r>
            <a:r>
              <a:rPr lang="zh-CN" altLang="en-US" dirty="0" smtClean="0"/>
              <a:t>的市场化作用</a:t>
            </a:r>
            <a:endParaRPr lang="en-US" altLang="zh-CN" dirty="0" smtClean="0"/>
          </a:p>
          <a:p>
            <a:r>
              <a:rPr lang="zh-CN" altLang="en-US" dirty="0" smtClean="0"/>
              <a:t>交易模式转变成售电方和购电方之间的点对点交易。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dirty="0" smtClean="0">
                <a:solidFill>
                  <a:schemeClr val="tx1"/>
                </a:solidFill>
                <a:latin typeface="微软雅黑" panose="020B0503020204020204" pitchFamily="34" charset="-122"/>
                <a:ea typeface="微软雅黑" panose="020B0503020204020204" pitchFamily="34" charset="-122"/>
              </a:rPr>
              <a:t>符合准入条件的电力用户与发电企业按照自愿参与、自主协商的原则进行的购售电交易，电网企业按规定提供输电服务。</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solidFill>
                <a:latin typeface="微软雅黑" panose="020B0503020204020204" pitchFamily="34" charset="-122"/>
                <a:ea typeface="微软雅黑" panose="020B0503020204020204" pitchFamily="34" charset="-122"/>
              </a:rPr>
              <a:t>推荐过程发生在直购电的过程中，为购电方推荐符合要求的售电方。</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4</a:t>
            </a:fld>
            <a:endParaRPr lang="zh-CN" altLang="en-US"/>
          </a:p>
        </p:txBody>
      </p:sp>
    </p:spTree>
    <p:extLst>
      <p:ext uri="{BB962C8B-B14F-4D97-AF65-F5344CB8AC3E}">
        <p14:creationId xmlns:p14="http://schemas.microsoft.com/office/powerpoint/2010/main" val="275378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9</a:t>
            </a:fld>
            <a:endParaRPr lang="zh-CN" altLang="en-US"/>
          </a:p>
        </p:txBody>
      </p:sp>
    </p:spTree>
    <p:extLst>
      <p:ext uri="{BB962C8B-B14F-4D97-AF65-F5344CB8AC3E}">
        <p14:creationId xmlns:p14="http://schemas.microsoft.com/office/powerpoint/2010/main" val="271363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用户的特征向量会受到其近似的用户的影响以及自身具有的从众属性，那么近似的用户会具有近似的特征向量，若从众关系越大，则用户受到其他人影响就越大，那么近似的特征向量作为估计量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E5E52-524D-438F-8756-272751B5641D}" type="slidenum">
              <a:rPr lang="zh-CN" altLang="en-US" smtClean="0"/>
              <a:t>10</a:t>
            </a:fld>
            <a:endParaRPr lang="zh-CN" altLang="en-US"/>
          </a:p>
        </p:txBody>
      </p:sp>
    </p:spTree>
    <p:extLst>
      <p:ext uri="{BB962C8B-B14F-4D97-AF65-F5344CB8AC3E}">
        <p14:creationId xmlns:p14="http://schemas.microsoft.com/office/powerpoint/2010/main" val="386205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用户的特征向量会受到其近似的用户的影响以及自身具有的从众属性，那么近似的用户会具有近似的特征向量，若从众关系越大，则用户受到其他人影响就越大，那么近似的特征向量作为估计量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E5E52-524D-438F-8756-272751B5641D}" type="slidenum">
              <a:rPr lang="zh-CN" altLang="en-US" smtClean="0"/>
              <a:t>11</a:t>
            </a:fld>
            <a:endParaRPr lang="zh-CN" altLang="en-US"/>
          </a:p>
        </p:txBody>
      </p:sp>
    </p:spTree>
    <p:extLst>
      <p:ext uri="{BB962C8B-B14F-4D97-AF65-F5344CB8AC3E}">
        <p14:creationId xmlns:p14="http://schemas.microsoft.com/office/powerpoint/2010/main" val="275723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12</a:t>
            </a:fld>
            <a:endParaRPr lang="zh-CN" altLang="en-US"/>
          </a:p>
        </p:txBody>
      </p:sp>
    </p:spTree>
    <p:extLst>
      <p:ext uri="{BB962C8B-B14F-4D97-AF65-F5344CB8AC3E}">
        <p14:creationId xmlns:p14="http://schemas.microsoft.com/office/powerpoint/2010/main" val="3711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13</a:t>
            </a:fld>
            <a:endParaRPr lang="zh-CN" altLang="en-US"/>
          </a:p>
        </p:txBody>
      </p:sp>
    </p:spTree>
    <p:extLst>
      <p:ext uri="{BB962C8B-B14F-4D97-AF65-F5344CB8AC3E}">
        <p14:creationId xmlns:p14="http://schemas.microsoft.com/office/powerpoint/2010/main" val="29835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bg1"/>
                </a:solidFill>
                <a:latin typeface="华文细黑" pitchFamily="2" charset="-122"/>
                <a:ea typeface="华文细黑" pitchFamily="2" charset="-122"/>
              </a:rPr>
              <a:t>用户兴趣密度由多方面因素造成，各种因素服从的分布情况均未知，其密度分布具有多个局部最优值</a:t>
            </a:r>
            <a:r>
              <a:rPr lang="en-US" altLang="zh-CN" sz="1200" dirty="0" smtClean="0">
                <a:solidFill>
                  <a:schemeClr val="bg1"/>
                </a:solidFill>
                <a:latin typeface="华文细黑" pitchFamily="2" charset="-122"/>
                <a:ea typeface="华文细黑" pitchFamily="2" charset="-122"/>
              </a:rPr>
              <a:t>.</a:t>
            </a:r>
          </a:p>
          <a:p>
            <a:r>
              <a:rPr lang="zh-CN" altLang="en-US" sz="1200" dirty="0" smtClean="0">
                <a:solidFill>
                  <a:schemeClr val="bg1"/>
                </a:solidFill>
                <a:latin typeface="华文细黑" pitchFamily="2" charset="-122"/>
                <a:ea typeface="华文细黑" pitchFamily="2" charset="-122"/>
              </a:rPr>
              <a:t>由此，利用核密度计方法对用户偏好估计效果较好。</a:t>
            </a:r>
            <a:endParaRPr lang="en-US" altLang="zh-CN" sz="1200" dirty="0" smtClean="0">
              <a:solidFill>
                <a:schemeClr val="bg1"/>
              </a:solidFill>
              <a:latin typeface="华文细黑" pitchFamily="2" charset="-122"/>
              <a:ea typeface="华文细黑" pitchFamily="2" charset="-122"/>
            </a:endParaRPr>
          </a:p>
          <a:p>
            <a:r>
              <a:rPr lang="zh-CN" altLang="en-US" sz="1200" dirty="0" smtClean="0">
                <a:solidFill>
                  <a:schemeClr val="bg1"/>
                </a:solidFill>
                <a:latin typeface="华文细黑" pitchFamily="2" charset="-122"/>
                <a:ea typeface="华文细黑" pitchFamily="2" charset="-122"/>
              </a:rPr>
              <a:t>核函数对估计的效果影响较小，带宽的影响较大。</a:t>
            </a:r>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15</a:t>
            </a:fld>
            <a:endParaRPr lang="zh-CN" altLang="en-US"/>
          </a:p>
        </p:txBody>
      </p:sp>
    </p:spTree>
    <p:extLst>
      <p:ext uri="{BB962C8B-B14F-4D97-AF65-F5344CB8AC3E}">
        <p14:creationId xmlns:p14="http://schemas.microsoft.com/office/powerpoint/2010/main" val="341450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11/12/2017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11/12/2017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11/12/2017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3" Type="http://schemas.openxmlformats.org/officeDocument/2006/relationships/notesSlide" Target="../notesSlides/notesSlide5.xml"/><Relationship Id="rId7" Type="http://schemas.openxmlformats.org/officeDocument/2006/relationships/image" Target="../media/image9.wmf"/><Relationship Id="rId12"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 Id="rId1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4.emf"/><Relationship Id="rId5" Type="http://schemas.openxmlformats.org/officeDocument/2006/relationships/image" Target="../media/image8.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notesSlide" Target="../notesSlides/notesSlide8.xml"/><Relationship Id="rId7"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image" Target="../media/image17.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w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1"/>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zh-CN" altLang="en-US" sz="3600" b="1" spc="300" dirty="0" smtClean="0">
                <a:solidFill>
                  <a:schemeClr val="bg1"/>
                </a:solidFill>
                <a:latin typeface="微软雅黑" panose="020B0503020204020204" pitchFamily="34" charset="-122"/>
                <a:ea typeface="微软雅黑" panose="020B0503020204020204" pitchFamily="34" charset="-122"/>
              </a:rPr>
              <a:t>基于</a:t>
            </a:r>
            <a:r>
              <a:rPr lang="en-US" altLang="zh-CN" sz="3600" b="1" spc="300" dirty="0" smtClean="0">
                <a:solidFill>
                  <a:schemeClr val="bg1"/>
                </a:solidFill>
                <a:latin typeface="微软雅黑" panose="020B0503020204020204" pitchFamily="34" charset="-122"/>
                <a:ea typeface="微软雅黑" panose="020B0503020204020204" pitchFamily="34" charset="-122"/>
              </a:rPr>
              <a:t>Android</a:t>
            </a:r>
            <a:r>
              <a:rPr lang="zh-CN" altLang="en-US" sz="3600" b="1" spc="300" dirty="0" smtClean="0">
                <a:solidFill>
                  <a:schemeClr val="bg1"/>
                </a:solidFill>
                <a:latin typeface="微软雅黑" panose="020B0503020204020204" pitchFamily="34" charset="-122"/>
                <a:ea typeface="微软雅黑" panose="020B0503020204020204" pitchFamily="34" charset="-122"/>
              </a:rPr>
              <a:t>平台下电力交易推荐系统的研究与实现</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徐振康</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2421301"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焦明海  副教授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8309" t="28916" r="7501" b="31555"/>
          <a:stretch/>
        </p:blipFill>
        <p:spPr>
          <a:xfrm>
            <a:off x="5854304" y="519363"/>
            <a:ext cx="2886892" cy="1031966"/>
          </a:xfrm>
          <a:prstGeom prst="rect">
            <a:avLst/>
          </a:prstGeom>
        </p:spPr>
      </p:pic>
    </p:spTree>
    <p:extLst>
      <p:ext uri="{BB962C8B-B14F-4D97-AF65-F5344CB8AC3E}">
        <p14:creationId xmlns:p14="http://schemas.microsoft.com/office/powerpoint/2010/main" val="2605218448"/>
      </p:ext>
    </p:extLst>
  </p:cSld>
  <p:clrMapOvr>
    <a:masterClrMapping/>
  </p:clrMapOvr>
  <mc:AlternateContent xmlns:mc="http://schemas.openxmlformats.org/markup-compatibility/2006" xmlns:p14="http://schemas.microsoft.com/office/powerpoint/2010/main">
    <mc:Choice Requires="p14">
      <p:transition spd="slow" p14:dur="2000" advTm="8230"/>
    </mc:Choice>
    <mc:Fallback xmlns="">
      <p:transition spd="slow" advTm="823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标注 24"/>
          <p:cNvSpPr>
            <a:spLocks noChangeArrowheads="1"/>
          </p:cNvSpPr>
          <p:nvPr/>
        </p:nvSpPr>
        <p:spPr bwMode="auto">
          <a:xfrm>
            <a:off x="425012" y="1150501"/>
            <a:ext cx="2368163" cy="1010333"/>
          </a:xfrm>
          <a:prstGeom prst="wedgeRoundRectCallout">
            <a:avLst>
              <a:gd name="adj1" fmla="val 79250"/>
              <a:gd name="adj2" fmla="val -2040"/>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将 用户影响关系</a:t>
            </a:r>
            <a:r>
              <a:rPr lang="en-US" altLang="zh-CN" sz="1800" dirty="0" smtClean="0">
                <a:solidFill>
                  <a:schemeClr val="bg1"/>
                </a:solidFill>
                <a:latin typeface="华文细黑" pitchFamily="2" charset="-122"/>
                <a:ea typeface="华文细黑" pitchFamily="2" charset="-122"/>
              </a:rPr>
              <a:t>+</a:t>
            </a:r>
            <a:r>
              <a:rPr lang="zh-CN" altLang="en-US" sz="1800" dirty="0" smtClean="0">
                <a:solidFill>
                  <a:schemeClr val="bg1"/>
                </a:solidFill>
                <a:latin typeface="华文细黑" pitchFamily="2" charset="-122"/>
                <a:ea typeface="华文细黑" pitchFamily="2" charset="-122"/>
              </a:rPr>
              <a:t>从众关系 融入</a:t>
            </a:r>
            <a:r>
              <a:rPr lang="en-US" altLang="zh-CN" sz="1800" dirty="0" smtClean="0">
                <a:solidFill>
                  <a:schemeClr val="bg1"/>
                </a:solidFill>
                <a:latin typeface="华文细黑" pitchFamily="2" charset="-122"/>
                <a:ea typeface="华文细黑" pitchFamily="2" charset="-122"/>
              </a:rPr>
              <a:t>PMF</a:t>
            </a:r>
            <a:endParaRPr lang="zh-CN" altLang="en-US" sz="1800" dirty="0">
              <a:solidFill>
                <a:schemeClr val="bg1"/>
              </a:solidFill>
              <a:latin typeface="华文细黑" pitchFamily="2" charset="-122"/>
              <a:ea typeface="华文细黑" pitchFamily="2"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536843040"/>
              </p:ext>
            </p:extLst>
          </p:nvPr>
        </p:nvGraphicFramePr>
        <p:xfrm>
          <a:off x="4043710" y="1392196"/>
          <a:ext cx="2010124" cy="574321"/>
        </p:xfrm>
        <a:graphic>
          <a:graphicData uri="http://schemas.openxmlformats.org/presentationml/2006/ole">
            <mc:AlternateContent xmlns:mc="http://schemas.openxmlformats.org/markup-compatibility/2006">
              <mc:Choice xmlns:v="urn:schemas-microsoft-com:vml" Requires="v">
                <p:oleObj spid="_x0000_s2162" name="Formula" r:id="rId4" imgW="1262380" imgH="361950" progId="Equation.Ribbit">
                  <p:embed/>
                </p:oleObj>
              </mc:Choice>
              <mc:Fallback>
                <p:oleObj name="Formula" r:id="rId4" imgW="1262380" imgH="36195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710" y="1392196"/>
                        <a:ext cx="2010124" cy="574321"/>
                      </a:xfrm>
                      <a:prstGeom prst="rect">
                        <a:avLst/>
                      </a:prstGeom>
                      <a:noFill/>
                    </p:spPr>
                  </p:pic>
                </p:oleObj>
              </mc:Fallback>
            </mc:AlternateContent>
          </a:graphicData>
        </a:graphic>
      </p:graphicFrame>
      <p:sp>
        <p:nvSpPr>
          <p:cNvPr id="26" name="矩形 25"/>
          <p:cNvSpPr/>
          <p:nvPr/>
        </p:nvSpPr>
        <p:spPr>
          <a:xfrm>
            <a:off x="412962" y="2702724"/>
            <a:ext cx="6886739" cy="369332"/>
          </a:xfrm>
          <a:prstGeom prst="rect">
            <a:avLst/>
          </a:prstGeom>
        </p:spPr>
        <p:txBody>
          <a:bodyPr wrap="square">
            <a:spAutoFit/>
          </a:bodyPr>
          <a:lstStyle/>
          <a:p>
            <a:pPr lvl="0" algn="just"/>
            <a:r>
              <a:rPr lang="zh-CN" altLang="zh-CN" dirty="0"/>
              <a:t>假设用户与商品的特征向量都</a:t>
            </a:r>
            <a:r>
              <a:rPr lang="zh-CN" altLang="zh-CN" dirty="0" smtClean="0"/>
              <a:t>服从</a:t>
            </a:r>
            <a:r>
              <a:rPr lang="zh-CN" altLang="en-US" dirty="0" smtClean="0"/>
              <a:t>均值为</a:t>
            </a:r>
            <a:r>
              <a:rPr lang="en-US" altLang="zh-CN" dirty="0" smtClean="0"/>
              <a:t>0</a:t>
            </a:r>
            <a:r>
              <a:rPr lang="zh-CN" altLang="zh-CN" dirty="0" smtClean="0"/>
              <a:t>的</a:t>
            </a:r>
            <a:r>
              <a:rPr lang="zh-CN" altLang="zh-CN" dirty="0"/>
              <a:t>高斯</a:t>
            </a:r>
            <a:r>
              <a:rPr lang="zh-CN" altLang="zh-CN" dirty="0" smtClean="0"/>
              <a:t>先验</a:t>
            </a:r>
            <a:r>
              <a:rPr lang="zh-CN" altLang="en-US" dirty="0" smtClean="0"/>
              <a:t>，可以得出</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874935757"/>
              </p:ext>
            </p:extLst>
          </p:nvPr>
        </p:nvGraphicFramePr>
        <p:xfrm>
          <a:off x="2012217" y="3213634"/>
          <a:ext cx="5219899" cy="1158262"/>
        </p:xfrm>
        <a:graphic>
          <a:graphicData uri="http://schemas.openxmlformats.org/presentationml/2006/ole">
            <mc:AlternateContent xmlns:mc="http://schemas.openxmlformats.org/markup-compatibility/2006">
              <mc:Choice xmlns:v="urn:schemas-microsoft-com:vml" Requires="v">
                <p:oleObj spid="_x0000_s2163" name="Formula" r:id="rId6" imgW="3218180" imgH="718820" progId="Equation.Ribbit">
                  <p:embed/>
                </p:oleObj>
              </mc:Choice>
              <mc:Fallback>
                <p:oleObj name="Formula" r:id="rId6" imgW="3218180" imgH="718820" progId="Equation.Ribbit">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217" y="3213634"/>
                        <a:ext cx="5219899" cy="1158262"/>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305544031"/>
              </p:ext>
            </p:extLst>
          </p:nvPr>
        </p:nvGraphicFramePr>
        <p:xfrm>
          <a:off x="2012217" y="4554237"/>
          <a:ext cx="396875" cy="544513"/>
        </p:xfrm>
        <a:graphic>
          <a:graphicData uri="http://schemas.openxmlformats.org/presentationml/2006/ole">
            <mc:AlternateContent xmlns:mc="http://schemas.openxmlformats.org/markup-compatibility/2006">
              <mc:Choice xmlns:v="urn:schemas-microsoft-com:vml" Requires="v">
                <p:oleObj spid="_x0000_s2164" name="Formula" r:id="rId8" imgW="269280" imgH="365760" progId="Equation.Ribbit">
                  <p:embed/>
                </p:oleObj>
              </mc:Choice>
              <mc:Fallback>
                <p:oleObj name="Formula" r:id="rId8" imgW="269280" imgH="365760" progId="Equation.Ribbit">
                  <p:embed/>
                  <p:pic>
                    <p:nvPicPr>
                      <p:cNvPr id="0" name="Object 13"/>
                      <p:cNvPicPr>
                        <a:picLocks noChangeAspect="1" noChangeArrowheads="1"/>
                      </p:cNvPicPr>
                      <p:nvPr/>
                    </p:nvPicPr>
                    <p:blipFill>
                      <a:blip r:embed="rId9"/>
                      <a:srcRect/>
                      <a:stretch>
                        <a:fillRect/>
                      </a:stretch>
                    </p:blipFill>
                    <p:spPr bwMode="auto">
                      <a:xfrm>
                        <a:off x="2012217" y="4554237"/>
                        <a:ext cx="396875" cy="544513"/>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970224041"/>
              </p:ext>
            </p:extLst>
          </p:nvPr>
        </p:nvGraphicFramePr>
        <p:xfrm>
          <a:off x="2790320" y="4569324"/>
          <a:ext cx="338138" cy="544512"/>
        </p:xfrm>
        <a:graphic>
          <a:graphicData uri="http://schemas.openxmlformats.org/presentationml/2006/ole">
            <mc:AlternateContent xmlns:mc="http://schemas.openxmlformats.org/markup-compatibility/2006">
              <mc:Choice xmlns:v="urn:schemas-microsoft-com:vml" Requires="v">
                <p:oleObj spid="_x0000_s2165" name="Formula" r:id="rId10" imgW="230040" imgH="365760" progId="Equation.Ribbit">
                  <p:embed/>
                </p:oleObj>
              </mc:Choice>
              <mc:Fallback>
                <p:oleObj name="Formula" r:id="rId10" imgW="230040" imgH="365760" progId="Equation.Ribbit">
                  <p:embed/>
                  <p:pic>
                    <p:nvPicPr>
                      <p:cNvPr id="31" name="对象 30"/>
                      <p:cNvPicPr>
                        <a:picLocks noChangeAspect="1" noChangeArrowheads="1"/>
                      </p:cNvPicPr>
                      <p:nvPr/>
                    </p:nvPicPr>
                    <p:blipFill>
                      <a:blip r:embed="rId11"/>
                      <a:srcRect/>
                      <a:stretch>
                        <a:fillRect/>
                      </a:stretch>
                    </p:blipFill>
                    <p:spPr bwMode="auto">
                      <a:xfrm>
                        <a:off x="2790320" y="4569324"/>
                        <a:ext cx="338138" cy="544512"/>
                      </a:xfrm>
                      <a:prstGeom prst="rect">
                        <a:avLst/>
                      </a:prstGeom>
                      <a:noFill/>
                    </p:spPr>
                  </p:pic>
                </p:oleObj>
              </mc:Fallback>
            </mc:AlternateContent>
          </a:graphicData>
        </a:graphic>
      </p:graphicFrame>
      <p:sp>
        <p:nvSpPr>
          <p:cNvPr id="37" name="等腰三角形 36"/>
          <p:cNvSpPr/>
          <p:nvPr/>
        </p:nvSpPr>
        <p:spPr>
          <a:xfrm rot="5400000">
            <a:off x="1183908" y="4686793"/>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等腰三角形 39"/>
          <p:cNvSpPr/>
          <p:nvPr/>
        </p:nvSpPr>
        <p:spPr>
          <a:xfrm rot="5400000">
            <a:off x="1183908" y="564148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矩形 40"/>
          <p:cNvSpPr/>
          <p:nvPr/>
        </p:nvSpPr>
        <p:spPr>
          <a:xfrm>
            <a:off x="2012217" y="5527163"/>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梯度下降法</a:t>
            </a:r>
            <a:endParaRPr lang="zh-HK" altLang="en-US" b="1" spc="300" dirty="0">
              <a:latin typeface="微软雅黑" panose="020B0503020204020204" pitchFamily="34" charset="-122"/>
              <a:ea typeface="微软雅黑" panose="020B0503020204020204" pitchFamily="34" charset="-122"/>
            </a:endParaRPr>
          </a:p>
        </p:txBody>
      </p:sp>
      <p:sp>
        <p:nvSpPr>
          <p:cNvPr id="42" name="等腰三角形 41"/>
          <p:cNvSpPr/>
          <p:nvPr/>
        </p:nvSpPr>
        <p:spPr>
          <a:xfrm rot="5400000">
            <a:off x="4286150" y="564148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1339716655"/>
              </p:ext>
            </p:extLst>
          </p:nvPr>
        </p:nvGraphicFramePr>
        <p:xfrm>
          <a:off x="5497918" y="5695194"/>
          <a:ext cx="241300" cy="231775"/>
        </p:xfrm>
        <a:graphic>
          <a:graphicData uri="http://schemas.openxmlformats.org/presentationml/2006/ole">
            <mc:AlternateContent xmlns:mc="http://schemas.openxmlformats.org/markup-compatibility/2006">
              <mc:Choice xmlns:v="urn:schemas-microsoft-com:vml" Requires="v">
                <p:oleObj spid="_x0000_s2166" name="Formula" r:id="rId12" imgW="164160" imgH="155160" progId="Equation.Ribbit">
                  <p:embed/>
                </p:oleObj>
              </mc:Choice>
              <mc:Fallback>
                <p:oleObj name="Formula" r:id="rId12" imgW="164160" imgH="155160" progId="Equation.Ribbit">
                  <p:embed/>
                  <p:pic>
                    <p:nvPicPr>
                      <p:cNvPr id="31" name="对象 30"/>
                      <p:cNvPicPr>
                        <a:picLocks noChangeAspect="1" noChangeArrowheads="1"/>
                      </p:cNvPicPr>
                      <p:nvPr/>
                    </p:nvPicPr>
                    <p:blipFill>
                      <a:blip r:embed="rId13"/>
                      <a:srcRect/>
                      <a:stretch>
                        <a:fillRect/>
                      </a:stretch>
                    </p:blipFill>
                    <p:spPr bwMode="auto">
                      <a:xfrm>
                        <a:off x="5497918" y="5695194"/>
                        <a:ext cx="241300" cy="231775"/>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3309947827"/>
              </p:ext>
            </p:extLst>
          </p:nvPr>
        </p:nvGraphicFramePr>
        <p:xfrm>
          <a:off x="5930685" y="5710696"/>
          <a:ext cx="182563" cy="231775"/>
        </p:xfrm>
        <a:graphic>
          <a:graphicData uri="http://schemas.openxmlformats.org/presentationml/2006/ole">
            <mc:AlternateContent xmlns:mc="http://schemas.openxmlformats.org/markup-compatibility/2006">
              <mc:Choice xmlns:v="urn:schemas-microsoft-com:vml" Requires="v">
                <p:oleObj spid="_x0000_s2167" name="Formula" r:id="rId14" imgW="124560" imgH="155160" progId="Equation.Ribbit">
                  <p:embed/>
                </p:oleObj>
              </mc:Choice>
              <mc:Fallback>
                <p:oleObj name="Formula" r:id="rId14" imgW="124560" imgH="155160" progId="Equation.Ribbit">
                  <p:embed/>
                  <p:pic>
                    <p:nvPicPr>
                      <p:cNvPr id="43" name="对象 42"/>
                      <p:cNvPicPr>
                        <a:picLocks noChangeAspect="1" noChangeArrowheads="1"/>
                      </p:cNvPicPr>
                      <p:nvPr/>
                    </p:nvPicPr>
                    <p:blipFill>
                      <a:blip r:embed="rId15"/>
                      <a:srcRect/>
                      <a:stretch>
                        <a:fillRect/>
                      </a:stretch>
                    </p:blipFill>
                    <p:spPr bwMode="auto">
                      <a:xfrm>
                        <a:off x="5930685" y="5710696"/>
                        <a:ext cx="182563" cy="231775"/>
                      </a:xfrm>
                      <a:prstGeom prst="rect">
                        <a:avLst/>
                      </a:prstGeom>
                      <a:noFill/>
                    </p:spPr>
                  </p:pic>
                </p:oleObj>
              </mc:Fallback>
            </mc:AlternateContent>
          </a:graphicData>
        </a:graphic>
      </p:graphicFrame>
    </p:spTree>
    <p:extLst>
      <p:ext uri="{BB962C8B-B14F-4D97-AF65-F5344CB8AC3E}">
        <p14:creationId xmlns:p14="http://schemas.microsoft.com/office/powerpoint/2010/main" val="268606747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p:bldP spid="37" grpId="0" animBg="1"/>
      <p:bldP spid="40"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标注 24"/>
          <p:cNvSpPr>
            <a:spLocks noChangeArrowheads="1"/>
          </p:cNvSpPr>
          <p:nvPr/>
        </p:nvSpPr>
        <p:spPr bwMode="auto">
          <a:xfrm>
            <a:off x="425012" y="1150501"/>
            <a:ext cx="2368163" cy="1010333"/>
          </a:xfrm>
          <a:prstGeom prst="wedgeRoundRectCallout">
            <a:avLst>
              <a:gd name="adj1" fmla="val 79250"/>
              <a:gd name="adj2" fmla="val -2040"/>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将 用户影响关系</a:t>
            </a:r>
            <a:r>
              <a:rPr lang="en-US" altLang="zh-CN" sz="1800" dirty="0" smtClean="0">
                <a:solidFill>
                  <a:schemeClr val="bg1"/>
                </a:solidFill>
                <a:latin typeface="华文细黑" pitchFamily="2" charset="-122"/>
                <a:ea typeface="华文细黑" pitchFamily="2" charset="-122"/>
              </a:rPr>
              <a:t>+</a:t>
            </a:r>
            <a:r>
              <a:rPr lang="zh-CN" altLang="en-US" sz="1800" dirty="0" smtClean="0">
                <a:solidFill>
                  <a:schemeClr val="bg1"/>
                </a:solidFill>
                <a:latin typeface="华文细黑" pitchFamily="2" charset="-122"/>
                <a:ea typeface="华文细黑" pitchFamily="2" charset="-122"/>
              </a:rPr>
              <a:t>从众关系 融入</a:t>
            </a:r>
            <a:r>
              <a:rPr lang="en-US" altLang="zh-CN" sz="1800" dirty="0" smtClean="0">
                <a:solidFill>
                  <a:schemeClr val="bg1"/>
                </a:solidFill>
                <a:latin typeface="华文细黑" pitchFamily="2" charset="-122"/>
                <a:ea typeface="华文细黑" pitchFamily="2" charset="-122"/>
              </a:rPr>
              <a:t>PMF</a:t>
            </a:r>
            <a:endParaRPr lang="zh-CN" altLang="en-US" sz="1800" dirty="0">
              <a:solidFill>
                <a:schemeClr val="bg1"/>
              </a:solidFill>
              <a:latin typeface="华文细黑" pitchFamily="2" charset="-122"/>
              <a:ea typeface="华文细黑" pitchFamily="2" charset="-122"/>
            </a:endParaRPr>
          </a:p>
        </p:txBody>
      </p:sp>
      <p:graphicFrame>
        <p:nvGraphicFramePr>
          <p:cNvPr id="17" name="对象 16"/>
          <p:cNvGraphicFramePr>
            <a:graphicFrameLocks noChangeAspect="1"/>
          </p:cNvGraphicFramePr>
          <p:nvPr/>
        </p:nvGraphicFramePr>
        <p:xfrm>
          <a:off x="4043710" y="1392196"/>
          <a:ext cx="2010124" cy="574321"/>
        </p:xfrm>
        <a:graphic>
          <a:graphicData uri="http://schemas.openxmlformats.org/presentationml/2006/ole">
            <mc:AlternateContent xmlns:mc="http://schemas.openxmlformats.org/markup-compatibility/2006">
              <mc:Choice xmlns:v="urn:schemas-microsoft-com:vml" Requires="v">
                <p:oleObj spid="_x0000_s4111" name="Formula" r:id="rId4" imgW="1262380" imgH="361950" progId="Equation.Ribbit">
                  <p:embed/>
                </p:oleObj>
              </mc:Choice>
              <mc:Fallback>
                <p:oleObj name="Formula" r:id="rId4" imgW="1262380" imgH="361950" progId="Equation.Ribbit">
                  <p:embed/>
                  <p:pic>
                    <p:nvPicPr>
                      <p:cNvPr id="17" name="对象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710" y="1392196"/>
                        <a:ext cx="2010124" cy="574321"/>
                      </a:xfrm>
                      <a:prstGeom prst="rect">
                        <a:avLst/>
                      </a:prstGeom>
                      <a:noFill/>
                    </p:spPr>
                  </p:pic>
                </p:oleObj>
              </mc:Fallback>
            </mc:AlternateContent>
          </a:graphicData>
        </a:graphic>
      </p:graphicFrame>
      <p:pic>
        <p:nvPicPr>
          <p:cNvPr id="45" name="图片 44"/>
          <p:cNvPicPr>
            <a:picLocks noChangeAspect="1"/>
          </p:cNvPicPr>
          <p:nvPr/>
        </p:nvPicPr>
        <p:blipFill>
          <a:blip r:embed="rId6"/>
          <a:stretch>
            <a:fillRect/>
          </a:stretch>
        </p:blipFill>
        <p:spPr>
          <a:xfrm>
            <a:off x="2607196" y="2754181"/>
            <a:ext cx="3645699" cy="3366329"/>
          </a:xfrm>
          <a:prstGeom prst="rect">
            <a:avLst/>
          </a:prstGeom>
        </p:spPr>
      </p:pic>
    </p:spTree>
    <p:extLst>
      <p:ext uri="{BB962C8B-B14F-4D97-AF65-F5344CB8AC3E}">
        <p14:creationId xmlns:p14="http://schemas.microsoft.com/office/powerpoint/2010/main" val="1489163350"/>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09934" y="1331980"/>
            <a:ext cx="7718155" cy="5526020"/>
          </a:xfrm>
          <a:prstGeom prst="rect">
            <a:avLst/>
          </a:prstGeom>
        </p:spPr>
      </p:pic>
      <p:sp>
        <p:nvSpPr>
          <p:cNvPr id="57" name="文本框 56"/>
          <p:cNvSpPr txBox="1"/>
          <p:nvPr/>
        </p:nvSpPr>
        <p:spPr>
          <a:xfrm>
            <a:off x="115895" y="709266"/>
            <a:ext cx="5819956"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时序社交关系的协同过滤</a:t>
            </a:r>
            <a:r>
              <a:rPr lang="zh-CN" altLang="en-US" sz="2400" b="1" dirty="0" smtClean="0">
                <a:solidFill>
                  <a:srgbClr val="E74E3E"/>
                </a:solidFill>
                <a:latin typeface="微软雅黑" panose="020B0503020204020204" pitchFamily="34" charset="-122"/>
                <a:ea typeface="微软雅黑" panose="020B0503020204020204" pitchFamily="34" charset="-122"/>
              </a:rPr>
              <a:t>算法框架</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800023"/>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59" name="图表 58"/>
          <p:cNvGraphicFramePr/>
          <p:nvPr>
            <p:extLst>
              <p:ext uri="{D42A27DB-BD31-4B8C-83A1-F6EECF244321}">
                <p14:modId xmlns:p14="http://schemas.microsoft.com/office/powerpoint/2010/main" val="4105182769"/>
              </p:ext>
            </p:extLst>
          </p:nvPr>
        </p:nvGraphicFramePr>
        <p:xfrm>
          <a:off x="4536954" y="1029264"/>
          <a:ext cx="4167505" cy="269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2" name="图表 61"/>
          <p:cNvGraphicFramePr/>
          <p:nvPr>
            <p:extLst>
              <p:ext uri="{D42A27DB-BD31-4B8C-83A1-F6EECF244321}">
                <p14:modId xmlns:p14="http://schemas.microsoft.com/office/powerpoint/2010/main" val="2763634620"/>
              </p:ext>
            </p:extLst>
          </p:nvPr>
        </p:nvGraphicFramePr>
        <p:xfrm>
          <a:off x="2863793" y="4030585"/>
          <a:ext cx="3655233" cy="2628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3" name="图表 62"/>
          <p:cNvGraphicFramePr/>
          <p:nvPr>
            <p:extLst>
              <p:ext uri="{D42A27DB-BD31-4B8C-83A1-F6EECF244321}">
                <p14:modId xmlns:p14="http://schemas.microsoft.com/office/powerpoint/2010/main" val="3653073834"/>
              </p:ext>
            </p:extLst>
          </p:nvPr>
        </p:nvGraphicFramePr>
        <p:xfrm>
          <a:off x="360255" y="1120373"/>
          <a:ext cx="3990975" cy="25622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74619861"/>
              </p:ext>
            </p:extLst>
          </p:nvPr>
        </p:nvGraphicFramePr>
        <p:xfrm>
          <a:off x="1535280" y="3720472"/>
          <a:ext cx="381000" cy="180975"/>
        </p:xfrm>
        <a:graphic>
          <a:graphicData uri="http://schemas.openxmlformats.org/presentationml/2006/ole">
            <mc:AlternateContent xmlns:mc="http://schemas.openxmlformats.org/markup-compatibility/2006">
              <mc:Choice xmlns:v="urn:schemas-microsoft-com:vml" Requires="v">
                <p:oleObj spid="_x0000_s5134" name="Formula" r:id="rId7" imgW="377190" imgH="184150" progId="Equation.Ribbit">
                  <p:embed/>
                </p:oleObj>
              </mc:Choice>
              <mc:Fallback>
                <p:oleObj name="Formula" r:id="rId7" imgW="377190" imgH="184150" progId="Equation.Ribbit">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5280" y="3720472"/>
                        <a:ext cx="3810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矩形 65"/>
          <p:cNvSpPr/>
          <p:nvPr/>
        </p:nvSpPr>
        <p:spPr>
          <a:xfrm>
            <a:off x="1909886" y="3670688"/>
            <a:ext cx="1138112" cy="259787"/>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对算法的影响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矩形 68"/>
          <p:cNvSpPr/>
          <p:nvPr/>
        </p:nvSpPr>
        <p:spPr>
          <a:xfrm>
            <a:off x="5965728" y="3768975"/>
            <a:ext cx="2124171" cy="261610"/>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维度参数</a:t>
            </a:r>
            <a:r>
              <a:rPr lang="en-US" altLang="zh-CN" sz="1100" dirty="0" smtClean="0">
                <a:solidFill>
                  <a:srgbClr val="666666"/>
                </a:solidFill>
                <a:latin typeface="微软雅黑" panose="020B0503020204020204" pitchFamily="34" charset="-122"/>
                <a:ea typeface="微软雅黑" panose="020B0503020204020204" pitchFamily="34" charset="-122"/>
              </a:rPr>
              <a:t>k</a:t>
            </a:r>
            <a:r>
              <a:rPr lang="zh-CN" altLang="en-US" sz="1100" dirty="0" smtClean="0">
                <a:solidFill>
                  <a:srgbClr val="666666"/>
                </a:solidFill>
                <a:latin typeface="微软雅黑" panose="020B0503020204020204" pitchFamily="34" charset="-122"/>
                <a:ea typeface="微软雅黑" panose="020B0503020204020204" pitchFamily="34" charset="-122"/>
              </a:rPr>
              <a:t>取值对算法的影响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矩形 71"/>
          <p:cNvSpPr/>
          <p:nvPr/>
        </p:nvSpPr>
        <p:spPr>
          <a:xfrm>
            <a:off x="3953371" y="6596390"/>
            <a:ext cx="1476076"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不同算法的运行时间</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3" name="矩形 72"/>
          <p:cNvSpPr/>
          <p:nvPr/>
        </p:nvSpPr>
        <p:spPr>
          <a:xfrm>
            <a:off x="174531" y="708445"/>
            <a:ext cx="1883849" cy="369332"/>
          </a:xfrm>
          <a:prstGeom prst="rect">
            <a:avLst/>
          </a:prstGeom>
        </p:spPr>
        <p:txBody>
          <a:bodyPr wrap="none">
            <a:spAutoFit/>
          </a:bodyPr>
          <a:lstStyle/>
          <a:p>
            <a:r>
              <a:rPr lang="en-US" altLang="zh-CN" b="1" dirty="0" err="1" smtClean="0">
                <a:solidFill>
                  <a:srgbClr val="E74E3E"/>
                </a:solidFill>
                <a:latin typeface="微软雅黑" panose="020B0503020204020204" pitchFamily="34" charset="-122"/>
                <a:ea typeface="微软雅黑" panose="020B0503020204020204" pitchFamily="34" charset="-122"/>
              </a:rPr>
              <a:t>SeqSoPMF</a:t>
            </a:r>
            <a:r>
              <a:rPr lang="zh-CN" altLang="en-US" b="1" dirty="0" smtClean="0">
                <a:solidFill>
                  <a:srgbClr val="E74E3E"/>
                </a:solidFill>
                <a:latin typeface="微软雅黑" panose="020B0503020204020204" pitchFamily="34" charset="-122"/>
                <a:ea typeface="微软雅黑" panose="020B0503020204020204" pitchFamily="34" charset="-122"/>
              </a:rPr>
              <a:t>实验</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158963"/>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5659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2681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8" name="文本框 47"/>
          <p:cNvSpPr txBox="1"/>
          <p:nvPr/>
        </p:nvSpPr>
        <p:spPr>
          <a:xfrm>
            <a:off x="3425130" y="4451946"/>
            <a:ext cx="5486400" cy="461665"/>
          </a:xfrm>
          <a:prstGeom prst="rect">
            <a:avLst/>
          </a:prstGeom>
          <a:noFill/>
        </p:spPr>
        <p:txBody>
          <a:bodyPr wrap="square" rtlCol="0">
            <a:spAutoFit/>
          </a:bodyPr>
          <a:lstStyle/>
          <a:p>
            <a:pPr algn="ctr"/>
            <a:r>
              <a:rPr lang="zh-CN" altLang="en-US" sz="2400" b="1" spc="300" dirty="0">
                <a:solidFill>
                  <a:srgbClr val="00B050"/>
                </a:solidFill>
                <a:latin typeface="微软雅黑" panose="020B0503020204020204" pitchFamily="34" charset="-122"/>
                <a:ea typeface="微软雅黑" panose="020B0503020204020204" pitchFamily="34" charset="-122"/>
              </a:rPr>
              <a:t>基于用户偏好估计的协同过滤算法</a:t>
            </a:r>
            <a:endParaRPr lang="zh-HK" altLang="en-US" sz="2400" b="1" spc="300" dirty="0">
              <a:solidFill>
                <a:srgbClr val="00B050"/>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1585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55434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983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3549113" y="2595855"/>
            <a:ext cx="5331417" cy="461665"/>
          </a:xfrm>
          <a:prstGeom prst="rect">
            <a:avLst/>
          </a:prstGeom>
          <a:noFill/>
        </p:spPr>
        <p:txBody>
          <a:bodyPr wrap="square" rtlCol="0">
            <a:spAutoFit/>
          </a:bodyPr>
          <a:lstStyle/>
          <a:p>
            <a:pPr algn="ctr"/>
            <a:r>
              <a:rPr lang="zh-CN" altLang="en-US" sz="2400" b="1" dirty="0">
                <a:solidFill>
                  <a:srgbClr val="E74E3E"/>
                </a:solidFill>
                <a:latin typeface="微软雅黑" panose="020B0503020204020204" pitchFamily="34" charset="-122"/>
                <a:ea typeface="微软雅黑" panose="020B0503020204020204" pitchFamily="34" charset="-122"/>
              </a:rPr>
              <a:t>基于时序社交关系的协同过滤算法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526582"/>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33875370"/>
              </p:ext>
            </p:extLst>
          </p:nvPr>
        </p:nvGraphicFramePr>
        <p:xfrm>
          <a:off x="2844800" y="1522415"/>
          <a:ext cx="3155950" cy="606425"/>
        </p:xfrm>
        <a:graphic>
          <a:graphicData uri="http://schemas.openxmlformats.org/presentationml/2006/ole">
            <mc:AlternateContent xmlns:mc="http://schemas.openxmlformats.org/markup-compatibility/2006">
              <mc:Choice xmlns:v="urn:schemas-microsoft-com:vml" Requires="v">
                <p:oleObj spid="_x0000_s6159" name="Formula" r:id="rId4" imgW="2048760" imgH="395280" progId="Equation.Ribbit">
                  <p:embed/>
                </p:oleObj>
              </mc:Choice>
              <mc:Fallback>
                <p:oleObj name="Formula" r:id="rId4" imgW="2048760" imgH="395280" progId="Equation.Ribbit">
                  <p:embed/>
                  <p:pic>
                    <p:nvPicPr>
                      <p:cNvPr id="0" name="Object 1"/>
                      <p:cNvPicPr>
                        <a:picLocks noChangeAspect="1" noChangeArrowheads="1"/>
                      </p:cNvPicPr>
                      <p:nvPr/>
                    </p:nvPicPr>
                    <p:blipFill>
                      <a:blip r:embed="rId5"/>
                      <a:srcRect/>
                      <a:stretch>
                        <a:fillRect/>
                      </a:stretch>
                    </p:blipFill>
                    <p:spPr bwMode="auto">
                      <a:xfrm>
                        <a:off x="2844800" y="1522415"/>
                        <a:ext cx="3155950" cy="606425"/>
                      </a:xfrm>
                      <a:prstGeom prst="rect">
                        <a:avLst/>
                      </a:prstGeom>
                      <a:noFill/>
                    </p:spPr>
                  </p:pic>
                </p:oleObj>
              </mc:Fallback>
            </mc:AlternateContent>
          </a:graphicData>
        </a:graphic>
      </p:graphicFrame>
      <p:sp>
        <p:nvSpPr>
          <p:cNvPr id="24" name="矩形 23"/>
          <p:cNvSpPr/>
          <p:nvPr/>
        </p:nvSpPr>
        <p:spPr>
          <a:xfrm>
            <a:off x="258787" y="1159354"/>
            <a:ext cx="4189227" cy="369332"/>
          </a:xfrm>
          <a:prstGeom prst="rect">
            <a:avLst/>
          </a:prstGeom>
        </p:spPr>
        <p:txBody>
          <a:bodyPr wrap="square">
            <a:spAutoFit/>
          </a:bodyPr>
          <a:lstStyle/>
          <a:p>
            <a:pPr lvl="0"/>
            <a:r>
              <a:rPr lang="zh-CN" altLang="en-US" b="1" dirty="0">
                <a:solidFill>
                  <a:srgbClr val="E74E3E"/>
                </a:solidFill>
                <a:latin typeface="微软雅黑" panose="020B0503020204020204" pitchFamily="34" charset="-122"/>
                <a:ea typeface="微软雅黑" panose="020B0503020204020204" pitchFamily="34" charset="-122"/>
              </a:rPr>
              <a:t>定义基于商品标签的相似度</a:t>
            </a:r>
            <a:endParaRPr lang="zh-HK" altLang="zh-HK" b="1" dirty="0">
              <a:solidFill>
                <a:srgbClr val="E74E3E"/>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6"/>
          <a:stretch>
            <a:fillRect/>
          </a:stretch>
        </p:blipFill>
        <p:spPr>
          <a:xfrm>
            <a:off x="1277005" y="2873065"/>
            <a:ext cx="3466286" cy="3344217"/>
          </a:xfrm>
          <a:prstGeom prst="rect">
            <a:avLst/>
          </a:prstGeom>
        </p:spPr>
      </p:pic>
      <p:sp>
        <p:nvSpPr>
          <p:cNvPr id="30" name="圆角矩形标注 24"/>
          <p:cNvSpPr>
            <a:spLocks noChangeArrowheads="1"/>
          </p:cNvSpPr>
          <p:nvPr/>
        </p:nvSpPr>
        <p:spPr bwMode="auto">
          <a:xfrm>
            <a:off x="5445411" y="4973755"/>
            <a:ext cx="2846177" cy="1010333"/>
          </a:xfrm>
          <a:prstGeom prst="wedgeRoundRectCallout">
            <a:avLst>
              <a:gd name="adj1" fmla="val -69858"/>
              <a:gd name="adj2" fmla="val 37843"/>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核密度估计用户偏好分布</a:t>
            </a:r>
            <a:endParaRPr lang="zh-CN" altLang="en-US" sz="1800" dirty="0">
              <a:solidFill>
                <a:schemeClr val="bg1"/>
              </a:solidFill>
              <a:latin typeface="华文细黑" pitchFamily="2" charset="-122"/>
              <a:ea typeface="华文细黑" pitchFamily="2" charset="-122"/>
            </a:endParaRPr>
          </a:p>
        </p:txBody>
      </p:sp>
      <p:sp>
        <p:nvSpPr>
          <p:cNvPr id="32" name="圆角矩形标注 24"/>
          <p:cNvSpPr>
            <a:spLocks noChangeArrowheads="1"/>
          </p:cNvSpPr>
          <p:nvPr/>
        </p:nvSpPr>
        <p:spPr bwMode="auto">
          <a:xfrm>
            <a:off x="5445412" y="3198530"/>
            <a:ext cx="2846177" cy="1010333"/>
          </a:xfrm>
          <a:prstGeom prst="wedgeRoundRectCallout">
            <a:avLst>
              <a:gd name="adj1" fmla="val -72581"/>
              <a:gd name="adj2" fmla="val 70057"/>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用户偏好分布情况具有多</a:t>
            </a:r>
            <a:r>
              <a:rPr lang="zh-CN" altLang="en-US" sz="1800" dirty="0">
                <a:solidFill>
                  <a:schemeClr val="bg1"/>
                </a:solidFill>
                <a:latin typeface="华文细黑" pitchFamily="2" charset="-122"/>
                <a:ea typeface="华文细黑" pitchFamily="2" charset="-122"/>
              </a:rPr>
              <a:t>模</a:t>
            </a:r>
            <a:r>
              <a:rPr lang="zh-CN" altLang="en-US" sz="1800" dirty="0" smtClean="0">
                <a:solidFill>
                  <a:schemeClr val="bg1"/>
                </a:solidFill>
                <a:latin typeface="华文细黑" pitchFamily="2" charset="-122"/>
                <a:ea typeface="华文细黑" pitchFamily="2" charset="-122"/>
              </a:rPr>
              <a:t>性</a:t>
            </a:r>
            <a:endParaRPr lang="zh-CN" altLang="en-US" sz="1800" dirty="0">
              <a:solidFill>
                <a:schemeClr val="bg1"/>
              </a:solidFill>
              <a:latin typeface="华文细黑" pitchFamily="2" charset="-122"/>
              <a:ea typeface="华文细黑" pitchFamily="2" charset="-122"/>
            </a:endParaRPr>
          </a:p>
        </p:txBody>
      </p:sp>
      <p:sp>
        <p:nvSpPr>
          <p:cNvPr id="20" name="矩形 19"/>
          <p:cNvSpPr/>
          <p:nvPr/>
        </p:nvSpPr>
        <p:spPr>
          <a:xfrm>
            <a:off x="273299" y="2319291"/>
            <a:ext cx="4189227" cy="369332"/>
          </a:xfrm>
          <a:prstGeom prst="rect">
            <a:avLst/>
          </a:prstGeom>
        </p:spPr>
        <p:txBody>
          <a:bodyPr wrap="square">
            <a:spAutoFit/>
          </a:bodyPr>
          <a:lstStyle/>
          <a:p>
            <a:pPr lvl="0"/>
            <a:r>
              <a:rPr lang="zh-CN" altLang="en-US" b="1" dirty="0" smtClean="0">
                <a:solidFill>
                  <a:srgbClr val="E74E3E"/>
                </a:solidFill>
                <a:latin typeface="微软雅黑" panose="020B0503020204020204" pitchFamily="34" charset="-122"/>
                <a:ea typeface="微软雅黑" panose="020B0503020204020204" pitchFamily="34" charset="-122"/>
              </a:rPr>
              <a:t>用户偏好估计</a:t>
            </a:r>
            <a:endParaRPr lang="zh-HK" altLang="zh-HK"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6013093"/>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499769" y="1272962"/>
            <a:ext cx="226215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计算用户偏好相似性</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223122460"/>
              </p:ext>
            </p:extLst>
          </p:nvPr>
        </p:nvGraphicFramePr>
        <p:xfrm>
          <a:off x="2219486" y="2265110"/>
          <a:ext cx="3111931" cy="686867"/>
        </p:xfrm>
        <a:graphic>
          <a:graphicData uri="http://schemas.openxmlformats.org/presentationml/2006/ole">
            <mc:AlternateContent xmlns:mc="http://schemas.openxmlformats.org/markup-compatibility/2006">
              <mc:Choice xmlns:v="urn:schemas-microsoft-com:vml" Requires="v">
                <p:oleObj spid="_x0000_s8215" name="Formula" r:id="rId4" imgW="2117090" imgH="463550" progId="Equation.Ribbit">
                  <p:embed/>
                </p:oleObj>
              </mc:Choice>
              <mc:Fallback>
                <p:oleObj name="Formula" r:id="rId4" imgW="2117090" imgH="46355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486" y="2265110"/>
                        <a:ext cx="3111931" cy="686867"/>
                      </a:xfrm>
                      <a:prstGeom prst="rect">
                        <a:avLst/>
                      </a:prstGeom>
                      <a:noFill/>
                    </p:spPr>
                  </p:pic>
                </p:oleObj>
              </mc:Fallback>
            </mc:AlternateContent>
          </a:graphicData>
        </a:graphic>
      </p:graphicFrame>
      <p:sp>
        <p:nvSpPr>
          <p:cNvPr id="17" name="矩形 16"/>
          <p:cNvSpPr/>
          <p:nvPr/>
        </p:nvSpPr>
        <p:spPr>
          <a:xfrm>
            <a:off x="931377" y="2437951"/>
            <a:ext cx="910827" cy="369332"/>
          </a:xfrm>
          <a:prstGeom prst="rect">
            <a:avLst/>
          </a:prstGeom>
        </p:spPr>
        <p:txBody>
          <a:bodyPr wrap="none">
            <a:spAutoFit/>
          </a:bodyPr>
          <a:lstStyle/>
          <a:p>
            <a:pPr lvl="0" algn="just"/>
            <a:r>
              <a:rPr lang="en-US" altLang="zh-CN" dirty="0" smtClean="0">
                <a:solidFill>
                  <a:srgbClr val="666666"/>
                </a:solidFill>
                <a:latin typeface="微软雅黑" panose="020B0503020204020204" pitchFamily="34" charset="-122"/>
                <a:ea typeface="微软雅黑" panose="020B0503020204020204" pitchFamily="34" charset="-122"/>
              </a:rPr>
              <a:t>KL</a:t>
            </a:r>
            <a:r>
              <a:rPr lang="zh-CN" altLang="en-US" dirty="0" smtClean="0">
                <a:solidFill>
                  <a:srgbClr val="666666"/>
                </a:solidFill>
                <a:latin typeface="微软雅黑" panose="020B0503020204020204" pitchFamily="34" charset="-122"/>
                <a:ea typeface="微软雅黑" panose="020B0503020204020204" pitchFamily="34" charset="-122"/>
              </a:rPr>
              <a:t>散度</a:t>
            </a:r>
            <a:endParaRPr lang="zh-HK" altLang="zh-HK" dirty="0">
              <a:solidFill>
                <a:srgbClr val="666666"/>
              </a:solidFill>
              <a:latin typeface="微软雅黑" panose="020B0503020204020204" pitchFamily="34" charset="-122"/>
              <a:ea typeface="微软雅黑" panose="020B0503020204020204" pitchFamily="34"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4016242679"/>
              </p:ext>
            </p:extLst>
          </p:nvPr>
        </p:nvGraphicFramePr>
        <p:xfrm>
          <a:off x="3086880" y="3719593"/>
          <a:ext cx="3856359" cy="480329"/>
        </p:xfrm>
        <a:graphic>
          <a:graphicData uri="http://schemas.openxmlformats.org/presentationml/2006/ole">
            <mc:AlternateContent xmlns:mc="http://schemas.openxmlformats.org/markup-compatibility/2006">
              <mc:Choice xmlns:v="urn:schemas-microsoft-com:vml" Requires="v">
                <p:oleObj spid="_x0000_s8216" name="Formula" r:id="rId6" imgW="2679700" imgH="330200" progId="Equation.Ribbit">
                  <p:embed/>
                </p:oleObj>
              </mc:Choice>
              <mc:Fallback>
                <p:oleObj name="Formula" r:id="rId6" imgW="2679700" imgH="330200" progId="Equation.Ribbit">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880" y="3719593"/>
                        <a:ext cx="3856359" cy="480329"/>
                      </a:xfrm>
                      <a:prstGeom prst="rect">
                        <a:avLst/>
                      </a:prstGeom>
                      <a:noFill/>
                    </p:spPr>
                  </p:pic>
                </p:oleObj>
              </mc:Fallback>
            </mc:AlternateContent>
          </a:graphicData>
        </a:graphic>
      </p:graphicFrame>
      <p:sp>
        <p:nvSpPr>
          <p:cNvPr id="24" name="矩形 23"/>
          <p:cNvSpPr/>
          <p:nvPr/>
        </p:nvSpPr>
        <p:spPr>
          <a:xfrm>
            <a:off x="1144400" y="3815210"/>
            <a:ext cx="1569660" cy="369332"/>
          </a:xfrm>
          <a:prstGeom prst="rect">
            <a:avLst/>
          </a:prstGeom>
        </p:spPr>
        <p:txBody>
          <a:bodyPr wrap="non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用户</a:t>
            </a:r>
            <a:r>
              <a:rPr lang="zh-CN" altLang="en-US" dirty="0" smtClean="0">
                <a:solidFill>
                  <a:srgbClr val="666666"/>
                </a:solidFill>
                <a:latin typeface="微软雅黑" panose="020B0503020204020204" pitchFamily="34" charset="-122"/>
                <a:ea typeface="微软雅黑" panose="020B0503020204020204" pitchFamily="34" charset="-122"/>
              </a:rPr>
              <a:t>间相似度</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25" name="圆角矩形标注 24"/>
          <p:cNvSpPr>
            <a:spLocks noChangeArrowheads="1"/>
          </p:cNvSpPr>
          <p:nvPr/>
        </p:nvSpPr>
        <p:spPr bwMode="auto">
          <a:xfrm>
            <a:off x="5987534" y="1759943"/>
            <a:ext cx="2070789" cy="1010333"/>
          </a:xfrm>
          <a:prstGeom prst="wedgeRoundRectCallout">
            <a:avLst>
              <a:gd name="adj1" fmla="val -65363"/>
              <a:gd name="adj2" fmla="val 33241"/>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a:solidFill>
                  <a:schemeClr val="bg1"/>
                </a:solidFill>
                <a:latin typeface="华文细黑" pitchFamily="2" charset="-122"/>
                <a:ea typeface="华文细黑" pitchFamily="2" charset="-122"/>
              </a:rPr>
              <a:t>用</a:t>
            </a:r>
            <a:r>
              <a:rPr lang="zh-CN" altLang="en-US" sz="1800" dirty="0" smtClean="0">
                <a:solidFill>
                  <a:schemeClr val="bg1"/>
                </a:solidFill>
                <a:latin typeface="华文细黑" pitchFamily="2" charset="-122"/>
                <a:ea typeface="华文细黑" pitchFamily="2" charset="-122"/>
              </a:rPr>
              <a:t>它描述相似度不满足对称性</a:t>
            </a:r>
            <a:endParaRPr lang="zh-CN" altLang="en-US" sz="1800" dirty="0">
              <a:solidFill>
                <a:schemeClr val="bg1"/>
              </a:solidFill>
              <a:latin typeface="华文细黑" pitchFamily="2" charset="-122"/>
              <a:ea typeface="华文细黑" pitchFamily="2" charset="-122"/>
            </a:endParaRPr>
          </a:p>
        </p:txBody>
      </p:sp>
      <p:sp>
        <p:nvSpPr>
          <p:cNvPr id="26" name="等腰三角形 25"/>
          <p:cNvSpPr/>
          <p:nvPr/>
        </p:nvSpPr>
        <p:spPr>
          <a:xfrm rot="5400000">
            <a:off x="516321" y="3812367"/>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22566429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146648" y="1177989"/>
            <a:ext cx="2831313" cy="2343519"/>
          </a:xfrm>
          <a:prstGeom prst="rect">
            <a:avLst/>
          </a:prstGeom>
        </p:spPr>
      </p:pic>
      <p:pic>
        <p:nvPicPr>
          <p:cNvPr id="17" name="图片 16"/>
          <p:cNvPicPr>
            <a:picLocks noChangeAspect="1"/>
          </p:cNvPicPr>
          <p:nvPr/>
        </p:nvPicPr>
        <p:blipFill>
          <a:blip r:embed="rId4"/>
          <a:stretch>
            <a:fillRect/>
          </a:stretch>
        </p:blipFill>
        <p:spPr>
          <a:xfrm>
            <a:off x="5091579" y="1177989"/>
            <a:ext cx="2831313" cy="2343519"/>
          </a:xfrm>
          <a:prstGeom prst="rect">
            <a:avLst/>
          </a:prstGeom>
        </p:spPr>
      </p:pic>
      <p:pic>
        <p:nvPicPr>
          <p:cNvPr id="18" name="图片 17"/>
          <p:cNvPicPr>
            <a:picLocks noChangeAspect="1"/>
          </p:cNvPicPr>
          <p:nvPr/>
        </p:nvPicPr>
        <p:blipFill>
          <a:blip r:embed="rId5"/>
          <a:stretch>
            <a:fillRect/>
          </a:stretch>
        </p:blipFill>
        <p:spPr>
          <a:xfrm>
            <a:off x="1146648" y="4035938"/>
            <a:ext cx="2831313" cy="2535183"/>
          </a:xfrm>
          <a:prstGeom prst="rect">
            <a:avLst/>
          </a:prstGeom>
        </p:spPr>
      </p:pic>
      <p:pic>
        <p:nvPicPr>
          <p:cNvPr id="19" name="图片 18"/>
          <p:cNvPicPr>
            <a:picLocks noChangeAspect="1"/>
          </p:cNvPicPr>
          <p:nvPr/>
        </p:nvPicPr>
        <p:blipFill>
          <a:blip r:embed="rId6"/>
          <a:stretch>
            <a:fillRect/>
          </a:stretch>
        </p:blipFill>
        <p:spPr>
          <a:xfrm>
            <a:off x="5091577" y="4035938"/>
            <a:ext cx="2831313" cy="2535183"/>
          </a:xfrm>
          <a:prstGeom prst="rect">
            <a:avLst/>
          </a:prstGeom>
        </p:spPr>
      </p:pic>
      <p:sp>
        <p:nvSpPr>
          <p:cNvPr id="66" name="矩形 65"/>
          <p:cNvSpPr/>
          <p:nvPr/>
        </p:nvSpPr>
        <p:spPr>
          <a:xfrm>
            <a:off x="174531" y="708445"/>
            <a:ext cx="1107996"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算法步骤</a:t>
            </a:r>
            <a:endParaRPr lang="zh-CN" altLang="en-US" dirty="0"/>
          </a:p>
        </p:txBody>
      </p:sp>
      <p:sp>
        <p:nvSpPr>
          <p:cNvPr id="21" name="矩形 20"/>
          <p:cNvSpPr/>
          <p:nvPr/>
        </p:nvSpPr>
        <p:spPr>
          <a:xfrm>
            <a:off x="1778746" y="3577583"/>
            <a:ext cx="1531188" cy="307777"/>
          </a:xfrm>
          <a:prstGeom prst="rect">
            <a:avLst/>
          </a:prstGeom>
        </p:spPr>
        <p:txBody>
          <a:bodyPr wrap="none">
            <a:spAutoFit/>
          </a:bodyPr>
          <a:lstStyle/>
          <a:p>
            <a:r>
              <a:rPr lang="en-US" altLang="zh-CN" sz="1400" dirty="0">
                <a:solidFill>
                  <a:srgbClr val="000000"/>
                </a:solidFill>
                <a:latin typeface="宋体" panose="02010600030101010101" pitchFamily="2" charset="-122"/>
              </a:rPr>
              <a:t>(1)</a:t>
            </a:r>
            <a:r>
              <a:rPr lang="zh-CN" altLang="en-US" sz="1400" dirty="0">
                <a:solidFill>
                  <a:srgbClr val="000000"/>
                </a:solidFill>
                <a:latin typeface="宋体" panose="02010600030101010101" pitchFamily="2" charset="-122"/>
              </a:rPr>
              <a:t>计算商品距离</a:t>
            </a:r>
            <a:endParaRPr lang="zh-CN" altLang="en-US" sz="1400" dirty="0"/>
          </a:p>
        </p:txBody>
      </p:sp>
      <p:sp>
        <p:nvSpPr>
          <p:cNvPr id="26" name="矩形 25"/>
          <p:cNvSpPr/>
          <p:nvPr/>
        </p:nvSpPr>
        <p:spPr>
          <a:xfrm>
            <a:off x="5582501" y="3561727"/>
            <a:ext cx="1890261" cy="307777"/>
          </a:xfrm>
          <a:prstGeom prst="rect">
            <a:avLst/>
          </a:prstGeom>
        </p:spPr>
        <p:txBody>
          <a:bodyPr wrap="none">
            <a:spAutoFit/>
          </a:bodyPr>
          <a:lstStyle/>
          <a:p>
            <a:r>
              <a:rPr lang="en-US" altLang="zh-CN" sz="1400" dirty="0">
                <a:solidFill>
                  <a:srgbClr val="000000"/>
                </a:solidFill>
                <a:latin typeface="宋体" panose="02010600030101010101" pitchFamily="2" charset="-122"/>
              </a:rPr>
              <a:t>(2)</a:t>
            </a:r>
            <a:r>
              <a:rPr lang="zh-CN" altLang="en-US" sz="1400" dirty="0">
                <a:solidFill>
                  <a:srgbClr val="000000"/>
                </a:solidFill>
                <a:latin typeface="宋体" panose="02010600030101010101" pitchFamily="2" charset="-122"/>
              </a:rPr>
              <a:t>计算用户偏好密度</a:t>
            </a:r>
            <a:endParaRPr lang="zh-CN" altLang="en-US" sz="1400" dirty="0"/>
          </a:p>
        </p:txBody>
      </p:sp>
      <p:sp>
        <p:nvSpPr>
          <p:cNvPr id="27" name="矩形 26"/>
          <p:cNvSpPr/>
          <p:nvPr/>
        </p:nvSpPr>
        <p:spPr>
          <a:xfrm>
            <a:off x="1710543" y="6587574"/>
            <a:ext cx="1710725" cy="307777"/>
          </a:xfrm>
          <a:prstGeom prst="rect">
            <a:avLst/>
          </a:prstGeom>
        </p:spPr>
        <p:txBody>
          <a:bodyPr wrap="none">
            <a:spAutoFit/>
          </a:bodyPr>
          <a:lstStyle/>
          <a:p>
            <a:r>
              <a:rPr lang="en-US" altLang="zh-CN" sz="1400" dirty="0">
                <a:solidFill>
                  <a:srgbClr val="000000"/>
                </a:solidFill>
                <a:latin typeface="宋体" panose="02010600030101010101" pitchFamily="2" charset="-122"/>
              </a:rPr>
              <a:t>(3)</a:t>
            </a:r>
            <a:r>
              <a:rPr lang="zh-CN" altLang="en-US" sz="1400" dirty="0">
                <a:solidFill>
                  <a:srgbClr val="000000"/>
                </a:solidFill>
                <a:latin typeface="宋体" panose="02010600030101010101" pitchFamily="2" charset="-122"/>
              </a:rPr>
              <a:t>用户相似度计算</a:t>
            </a:r>
            <a:endParaRPr lang="zh-CN" altLang="en-US" sz="1400" dirty="0"/>
          </a:p>
        </p:txBody>
      </p:sp>
      <p:sp>
        <p:nvSpPr>
          <p:cNvPr id="28" name="矩形 27"/>
          <p:cNvSpPr/>
          <p:nvPr/>
        </p:nvSpPr>
        <p:spPr>
          <a:xfrm>
            <a:off x="5492732" y="6576401"/>
            <a:ext cx="2069797" cy="307777"/>
          </a:xfrm>
          <a:prstGeom prst="rect">
            <a:avLst/>
          </a:prstGeom>
        </p:spPr>
        <p:txBody>
          <a:bodyPr wrap="none">
            <a:spAutoFit/>
          </a:bodyPr>
          <a:lstStyle/>
          <a:p>
            <a:r>
              <a:rPr lang="en-US" altLang="zh-CN" sz="1400" dirty="0">
                <a:solidFill>
                  <a:srgbClr val="000000"/>
                </a:solidFill>
                <a:latin typeface="宋体" panose="02010600030101010101" pitchFamily="2" charset="-122"/>
              </a:rPr>
              <a:t>(4)</a:t>
            </a:r>
            <a:r>
              <a:rPr lang="zh-CN" altLang="en-US" sz="1400" dirty="0">
                <a:solidFill>
                  <a:srgbClr val="000000"/>
                </a:solidFill>
                <a:latin typeface="宋体" panose="02010600030101010101" pitchFamily="2" charset="-122"/>
              </a:rPr>
              <a:t>评分预测与矩阵填充</a:t>
            </a:r>
            <a:endParaRPr lang="zh-CN" altLang="en-US" sz="1400" dirty="0"/>
          </a:p>
        </p:txBody>
      </p:sp>
    </p:spTree>
    <p:extLst>
      <p:ext uri="{BB962C8B-B14F-4D97-AF65-F5344CB8AC3E}">
        <p14:creationId xmlns:p14="http://schemas.microsoft.com/office/powerpoint/2010/main" val="348887055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1306281" y="3670688"/>
            <a:ext cx="2031998"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不同的距离函数对</a:t>
            </a:r>
            <a:r>
              <a:rPr lang="zh-CN" altLang="en-US" sz="1100" dirty="0" smtClean="0">
                <a:solidFill>
                  <a:srgbClr val="666666"/>
                </a:solidFill>
                <a:latin typeface="微软雅黑" panose="020B0503020204020204" pitchFamily="34" charset="-122"/>
                <a:ea typeface="微软雅黑" panose="020B0503020204020204" pitchFamily="34" charset="-122"/>
              </a:rPr>
              <a:t>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矩形 68"/>
          <p:cNvSpPr/>
          <p:nvPr/>
        </p:nvSpPr>
        <p:spPr>
          <a:xfrm>
            <a:off x="5308762" y="3768975"/>
            <a:ext cx="3250095"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蒙东交易数据集不同数据稀疏程度下</a:t>
            </a:r>
            <a:r>
              <a:rPr lang="zh-CN" altLang="en-US" sz="1100" dirty="0" smtClean="0">
                <a:solidFill>
                  <a:srgbClr val="666666"/>
                </a:solidFill>
                <a:latin typeface="微软雅黑" panose="020B0503020204020204" pitchFamily="34" charset="-122"/>
                <a:ea typeface="微软雅黑" panose="020B0503020204020204" pitchFamily="34" charset="-122"/>
              </a:rPr>
              <a:t>对算法影响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矩形 71"/>
          <p:cNvSpPr/>
          <p:nvPr/>
        </p:nvSpPr>
        <p:spPr>
          <a:xfrm>
            <a:off x="2960528" y="6544619"/>
            <a:ext cx="3062899"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不同核函数在不同的带宽下对推荐结果的影响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3" name="矩形 72"/>
          <p:cNvSpPr/>
          <p:nvPr/>
        </p:nvSpPr>
        <p:spPr>
          <a:xfrm>
            <a:off x="174531" y="708445"/>
            <a:ext cx="2452210" cy="369332"/>
          </a:xfrm>
          <a:prstGeom prst="rect">
            <a:avLst/>
          </a:prstGeom>
        </p:spPr>
        <p:txBody>
          <a:bodyPr wrap="none">
            <a:spAutoFit/>
          </a:bodyPr>
          <a:lstStyle/>
          <a:p>
            <a:r>
              <a:rPr lang="en-US" altLang="zh-CN" b="1" dirty="0" err="1">
                <a:solidFill>
                  <a:srgbClr val="E74E3E"/>
                </a:solidFill>
                <a:latin typeface="微软雅黑" panose="020B0503020204020204" pitchFamily="34" charset="-122"/>
                <a:ea typeface="微软雅黑" panose="020B0503020204020204" pitchFamily="34" charset="-122"/>
              </a:rPr>
              <a:t>UserPreferedCF</a:t>
            </a:r>
            <a:r>
              <a:rPr lang="zh-CN" altLang="en-US" b="1" dirty="0" smtClean="0">
                <a:solidFill>
                  <a:srgbClr val="E74E3E"/>
                </a:solidFill>
                <a:latin typeface="微软雅黑" panose="020B0503020204020204" pitchFamily="34" charset="-122"/>
                <a:ea typeface="微软雅黑" panose="020B0503020204020204" pitchFamily="34" charset="-122"/>
              </a:rPr>
              <a:t>实验</a:t>
            </a:r>
            <a:endParaRPr lang="zh-CN" altLang="en-US" b="1" dirty="0">
              <a:solidFill>
                <a:srgbClr val="E74E3E"/>
              </a:solidFill>
              <a:latin typeface="微软雅黑" panose="020B0503020204020204" pitchFamily="34" charset="-122"/>
              <a:ea typeface="微软雅黑" panose="020B0503020204020204" pitchFamily="34" charset="-122"/>
            </a:endParaRPr>
          </a:p>
        </p:txBody>
      </p:sp>
      <p:graphicFrame>
        <p:nvGraphicFramePr>
          <p:cNvPr id="23" name="图表 22"/>
          <p:cNvGraphicFramePr/>
          <p:nvPr>
            <p:extLst>
              <p:ext uri="{D42A27DB-BD31-4B8C-83A1-F6EECF244321}">
                <p14:modId xmlns:p14="http://schemas.microsoft.com/office/powerpoint/2010/main" val="3302688619"/>
              </p:ext>
            </p:extLst>
          </p:nvPr>
        </p:nvGraphicFramePr>
        <p:xfrm>
          <a:off x="496278" y="1127560"/>
          <a:ext cx="3654807" cy="2673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图表 23"/>
          <p:cNvGraphicFramePr/>
          <p:nvPr>
            <p:extLst>
              <p:ext uri="{D42A27DB-BD31-4B8C-83A1-F6EECF244321}">
                <p14:modId xmlns:p14="http://schemas.microsoft.com/office/powerpoint/2010/main" val="2541557509"/>
              </p:ext>
            </p:extLst>
          </p:nvPr>
        </p:nvGraphicFramePr>
        <p:xfrm>
          <a:off x="4965167" y="1058293"/>
          <a:ext cx="34671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图表 24"/>
          <p:cNvGraphicFramePr/>
          <p:nvPr>
            <p:extLst>
              <p:ext uri="{D42A27DB-BD31-4B8C-83A1-F6EECF244321}">
                <p14:modId xmlns:p14="http://schemas.microsoft.com/office/powerpoint/2010/main" val="2372702027"/>
              </p:ext>
            </p:extLst>
          </p:nvPr>
        </p:nvGraphicFramePr>
        <p:xfrm>
          <a:off x="2682139" y="4115131"/>
          <a:ext cx="3718661" cy="26585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7075586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introduces the design and implementation of mobile terminal prototype of power trading recommendation system</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7427" y="1775068"/>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485570"/>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本文工作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196072"/>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3906574"/>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系统设计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61707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advTm="11665">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3708" y="114755"/>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405075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54773" y="87610"/>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576849" y="1378858"/>
            <a:ext cx="4655033" cy="5172398"/>
          </a:xfrm>
          <a:prstGeom prst="rect">
            <a:avLst/>
          </a:prstGeom>
        </p:spPr>
      </p:pic>
      <p:sp>
        <p:nvSpPr>
          <p:cNvPr id="39" name="矩形 38"/>
          <p:cNvSpPr/>
          <p:nvPr/>
        </p:nvSpPr>
        <p:spPr>
          <a:xfrm>
            <a:off x="584537" y="783340"/>
            <a:ext cx="133882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服务端架构</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646045"/>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CN"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6" y="53262"/>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47747" y="756877"/>
            <a:ext cx="6687325" cy="5739009"/>
          </a:xfrm>
          <a:prstGeom prst="rect">
            <a:avLst/>
          </a:prstGeom>
        </p:spPr>
      </p:pic>
      <p:sp>
        <p:nvSpPr>
          <p:cNvPr id="17" name="矩形 16"/>
          <p:cNvSpPr/>
          <p:nvPr/>
        </p:nvSpPr>
        <p:spPr>
          <a:xfrm>
            <a:off x="584537" y="926159"/>
            <a:ext cx="133882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移动端架构</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4990557"/>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CN"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7" y="81309"/>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37271" y="2342658"/>
            <a:ext cx="7508444" cy="3540754"/>
          </a:xfrm>
          <a:prstGeom prst="rect">
            <a:avLst/>
          </a:prstGeom>
        </p:spPr>
      </p:pic>
      <p:sp>
        <p:nvSpPr>
          <p:cNvPr id="39" name="矩形 38"/>
          <p:cNvSpPr/>
          <p:nvPr/>
        </p:nvSpPr>
        <p:spPr>
          <a:xfrm>
            <a:off x="348702" y="1080574"/>
            <a:ext cx="1800493"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移动端功能模块</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42653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CN"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7" y="81309"/>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a:blip r:embed="rId2"/>
          <a:stretch>
            <a:fillRect/>
          </a:stretch>
        </p:blipFill>
        <p:spPr>
          <a:xfrm>
            <a:off x="1547445" y="1822253"/>
            <a:ext cx="6356391" cy="3439064"/>
          </a:xfrm>
          <a:prstGeom prst="rect">
            <a:avLst/>
          </a:prstGeom>
        </p:spPr>
      </p:pic>
      <p:sp>
        <p:nvSpPr>
          <p:cNvPr id="16" name="矩形 15"/>
          <p:cNvSpPr/>
          <p:nvPr/>
        </p:nvSpPr>
        <p:spPr>
          <a:xfrm>
            <a:off x="218073" y="926158"/>
            <a:ext cx="1800493" cy="369332"/>
          </a:xfrm>
          <a:prstGeom prst="rect">
            <a:avLst/>
          </a:prstGeom>
        </p:spPr>
        <p:txBody>
          <a:bodyPr wrap="none">
            <a:spAutoFit/>
          </a:bodyPr>
          <a:lstStyle/>
          <a:p>
            <a:r>
              <a:rPr lang="zh-CN" altLang="en-US" b="1" dirty="0">
                <a:solidFill>
                  <a:srgbClr val="E74E3E"/>
                </a:solidFill>
                <a:latin typeface="微软雅黑" panose="020B0503020204020204" pitchFamily="34" charset="-122"/>
                <a:ea typeface="微软雅黑" panose="020B0503020204020204" pitchFamily="34" charset="-122"/>
              </a:rPr>
              <a:t>移动</a:t>
            </a:r>
            <a:r>
              <a:rPr lang="zh-CN" altLang="en-US" b="1" dirty="0" smtClean="0">
                <a:solidFill>
                  <a:srgbClr val="E74E3E"/>
                </a:solidFill>
                <a:latin typeface="微软雅黑" panose="020B0503020204020204" pitchFamily="34" charset="-122"/>
                <a:ea typeface="微软雅黑" panose="020B0503020204020204" pitchFamily="34" charset="-122"/>
              </a:rPr>
              <a:t>端界面展示</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3432234"/>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describes the </a:t>
              </a:r>
              <a:r>
                <a:rPr lang="en-US" altLang="zh-CN" sz="900" dirty="0" smtClean="0">
                  <a:solidFill>
                    <a:schemeClr val="bg1"/>
                  </a:solidFill>
                  <a:latin typeface="微软雅黑" panose="020B0503020204020204" pitchFamily="34" charset="-122"/>
                  <a:ea typeface="微软雅黑" panose="020B0503020204020204" pitchFamily="34" charset="-122"/>
                </a:rPr>
                <a:t>thesis</a:t>
              </a:r>
              <a:r>
                <a:rPr lang="en-US" altLang="zh-HK" sz="900" dirty="0" smtClean="0">
                  <a:solidFill>
                    <a:schemeClr val="bg1"/>
                  </a:solidFill>
                  <a:latin typeface="微软雅黑" panose="020B0503020204020204" pitchFamily="34" charset="-122"/>
                  <a:ea typeface="微软雅黑" panose="020B0503020204020204" pitchFamily="34" charset="-122"/>
                </a:rPr>
                <a:t>'s </a:t>
              </a:r>
              <a:r>
                <a:rPr lang="en-US" altLang="zh-HK" sz="900" dirty="0">
                  <a:solidFill>
                    <a:schemeClr val="bg1"/>
                  </a:solidFill>
                  <a:latin typeface="微软雅黑" panose="020B0503020204020204" pitchFamily="34" charset="-122"/>
                  <a:ea typeface="微软雅黑" panose="020B0503020204020204" pitchFamily="34" charset="-122"/>
                </a:rPr>
                <a:t>summary and outlook.</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477108" y="1682762"/>
            <a:ext cx="6417703" cy="830997"/>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本文提出两种协同过滤算法</a:t>
            </a:r>
            <a:r>
              <a:rPr lang="zh-CN" altLang="en-US" sz="1600" dirty="0" smtClean="0">
                <a:solidFill>
                  <a:srgbClr val="666666"/>
                </a:solidFill>
                <a:latin typeface="微软雅黑" panose="020B0503020204020204" pitchFamily="34" charset="-122"/>
                <a:ea typeface="微软雅黑" panose="020B0503020204020204" pitchFamily="34" charset="-122"/>
              </a:rPr>
              <a:t>。利用用户评分或交易的时间顺序挖掘用户间的社交关系，融合</a:t>
            </a:r>
            <a:r>
              <a:rPr lang="en-US" altLang="zh-CN" sz="1600" dirty="0" smtClean="0">
                <a:solidFill>
                  <a:srgbClr val="666666"/>
                </a:solidFill>
                <a:latin typeface="微软雅黑" panose="020B0503020204020204" pitchFamily="34" charset="-122"/>
                <a:ea typeface="微软雅黑" panose="020B0503020204020204" pitchFamily="34" charset="-122"/>
              </a:rPr>
              <a:t>PMF</a:t>
            </a:r>
            <a:r>
              <a:rPr lang="zh-CN" altLang="en-US" sz="1600" dirty="0" smtClean="0">
                <a:solidFill>
                  <a:srgbClr val="666666"/>
                </a:solidFill>
                <a:latin typeface="微软雅黑" panose="020B0503020204020204" pitchFamily="34" charset="-122"/>
                <a:ea typeface="微软雅黑" panose="020B0503020204020204" pitchFamily="34" charset="-122"/>
              </a:rPr>
              <a:t>算法；利用核密度估计方法估计用户偏好计算偏好的相似度，完成矩阵填充。</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1477108" y="2566065"/>
            <a:ext cx="6413995" cy="584775"/>
          </a:xfrm>
          <a:prstGeom prst="rect">
            <a:avLst/>
          </a:prstGeom>
        </p:spPr>
        <p:txBody>
          <a:bodyPr wrap="square">
            <a:spAutoFit/>
          </a:bodyPr>
          <a:lstStyle/>
          <a:p>
            <a:pPr lvl="0" algn="just"/>
            <a:r>
              <a:rPr lang="zh-CN" altLang="en-US" sz="1600" dirty="0">
                <a:solidFill>
                  <a:srgbClr val="00B050"/>
                </a:solidFill>
                <a:latin typeface="微软雅黑" panose="020B0503020204020204" pitchFamily="34" charset="-122"/>
                <a:ea typeface="微软雅黑" panose="020B0503020204020204" pitchFamily="34" charset="-122"/>
              </a:rPr>
              <a:t>提出了一种基于商品标签的相似度度量</a:t>
            </a:r>
            <a:r>
              <a:rPr lang="zh-CN" altLang="en-US" sz="1600" dirty="0" smtClean="0">
                <a:solidFill>
                  <a:srgbClr val="00B050"/>
                </a:solidFill>
                <a:latin typeface="微软雅黑" panose="020B0503020204020204" pitchFamily="34" charset="-122"/>
                <a:ea typeface="微软雅黑" panose="020B0503020204020204" pitchFamily="34" charset="-122"/>
              </a:rPr>
              <a:t>方法，以及针对电力交易数据的评分和时间数据的获取方案。</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1477105" y="3240693"/>
            <a:ext cx="6273318" cy="338554"/>
          </a:xfrm>
          <a:prstGeom prst="rect">
            <a:avLst/>
          </a:prstGeom>
        </p:spPr>
        <p:txBody>
          <a:bodyPr wrap="square">
            <a:spAutoFit/>
          </a:bodyPr>
          <a:lstStyle/>
          <a:p>
            <a:pPr lvl="0" algn="just"/>
            <a:r>
              <a:rPr lang="zh-CN" altLang="en-US" sz="1600" dirty="0" smtClean="0">
                <a:solidFill>
                  <a:srgbClr val="666666"/>
                </a:solidFill>
                <a:latin typeface="微软雅黑" panose="020B0503020204020204" pitchFamily="34" charset="-122"/>
                <a:ea typeface="微软雅黑" panose="020B0503020204020204" pitchFamily="34" charset="-122"/>
              </a:rPr>
              <a:t>设计并实现了电力交易推荐系统移动端原型。</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421669" y="10651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46601" y="98139"/>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391322" y="132537"/>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477105" y="4378457"/>
            <a:ext cx="6413995" cy="584775"/>
          </a:xfrm>
          <a:prstGeom prst="rect">
            <a:avLst/>
          </a:prstGeom>
        </p:spPr>
        <p:txBody>
          <a:bodyPr wrap="square">
            <a:spAutoFit/>
          </a:bodyPr>
          <a:lstStyle/>
          <a:p>
            <a:pPr lvl="0" algn="just"/>
            <a:r>
              <a:rPr lang="zh-CN" altLang="en-US" sz="1600" dirty="0">
                <a:solidFill>
                  <a:srgbClr val="00B050"/>
                </a:solidFill>
                <a:latin typeface="微软雅黑" panose="020B0503020204020204" pitchFamily="34" charset="-122"/>
                <a:ea typeface="微软雅黑" panose="020B0503020204020204" pitchFamily="34" charset="-122"/>
              </a:rPr>
              <a:t>基于时序社交关系的协同过滤算法，融合商品之间的内在</a:t>
            </a:r>
            <a:r>
              <a:rPr lang="zh-CN" altLang="en-US" sz="1600" dirty="0" smtClean="0">
                <a:solidFill>
                  <a:srgbClr val="00B050"/>
                </a:solidFill>
                <a:latin typeface="微软雅黑" panose="020B0503020204020204" pitchFamily="34" charset="-122"/>
                <a:ea typeface="微软雅黑" panose="020B0503020204020204" pitchFamily="34" charset="-122"/>
              </a:rPr>
              <a:t>联系</a:t>
            </a:r>
            <a:r>
              <a:rPr lang="zh-CN" altLang="en-US" sz="1600" dirty="0">
                <a:solidFill>
                  <a:srgbClr val="00B050"/>
                </a:solidFill>
                <a:latin typeface="微软雅黑" panose="020B0503020204020204" pitchFamily="34" charset="-122"/>
                <a:ea typeface="微软雅黑" panose="020B0503020204020204" pitchFamily="34" charset="-122"/>
              </a:rPr>
              <a:t>，提高针对稀疏数据的处理精度</a:t>
            </a:r>
          </a:p>
        </p:txBody>
      </p:sp>
      <p:sp>
        <p:nvSpPr>
          <p:cNvPr id="2" name="矩形 1"/>
          <p:cNvSpPr/>
          <p:nvPr/>
        </p:nvSpPr>
        <p:spPr>
          <a:xfrm>
            <a:off x="1477105" y="5005739"/>
            <a:ext cx="6273318" cy="584775"/>
          </a:xfrm>
          <a:prstGeom prst="rect">
            <a:avLst/>
          </a:prstGeom>
        </p:spPr>
        <p:txBody>
          <a:bodyPr wrap="square">
            <a:spAutoFit/>
          </a:bodyPr>
          <a:lstStyle/>
          <a:p>
            <a:pPr algn="just"/>
            <a:r>
              <a:rPr lang="zh-CN" altLang="en-US" sz="1600" dirty="0">
                <a:solidFill>
                  <a:srgbClr val="666666"/>
                </a:solidFill>
                <a:latin typeface="微软雅黑" panose="020B0503020204020204" pitchFamily="34" charset="-122"/>
                <a:ea typeface="微软雅黑" panose="020B0503020204020204" pitchFamily="34" charset="-122"/>
              </a:rPr>
              <a:t>用户的偏好可能存在参照尺度不同的问题，因而可以考虑使用自适应带宽的核密度估计方法对用户偏好进行估计</a:t>
            </a:r>
          </a:p>
        </p:txBody>
      </p:sp>
      <p:sp>
        <p:nvSpPr>
          <p:cNvPr id="3" name="矩形 2"/>
          <p:cNvSpPr/>
          <p:nvPr/>
        </p:nvSpPr>
        <p:spPr>
          <a:xfrm>
            <a:off x="1479017" y="5717124"/>
            <a:ext cx="6271406" cy="584775"/>
          </a:xfrm>
          <a:prstGeom prst="rect">
            <a:avLst/>
          </a:prstGeom>
        </p:spPr>
        <p:txBody>
          <a:bodyPr wrap="square">
            <a:spAutoFit/>
          </a:bodyPr>
          <a:lstStyle/>
          <a:p>
            <a:pPr algn="just"/>
            <a:r>
              <a:rPr lang="zh-CN" altLang="zh-CN" sz="1600" dirty="0">
                <a:solidFill>
                  <a:srgbClr val="00B050"/>
                </a:solidFill>
                <a:latin typeface="微软雅黑" panose="020B0503020204020204" pitchFamily="34" charset="-122"/>
                <a:ea typeface="微软雅黑" panose="020B0503020204020204" pitchFamily="34" charset="-122"/>
              </a:rPr>
              <a:t>系统实现过程只是针对性的对移动端做出设计与实现，后续工作要考虑服务端对大数据量的应对，以及对实时性问题的解决。</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
        <p:nvSpPr>
          <p:cNvPr id="25" name="矩形 24"/>
          <p:cNvSpPr/>
          <p:nvPr/>
        </p:nvSpPr>
        <p:spPr>
          <a:xfrm>
            <a:off x="806703" y="1175788"/>
            <a:ext cx="646331"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总结</a:t>
            </a:r>
            <a:endParaRPr lang="zh-CN" altLang="en-US" b="1" dirty="0">
              <a:solidFill>
                <a:srgbClr val="E74E3E"/>
              </a:solidFill>
              <a:latin typeface="微软雅黑" panose="020B0503020204020204" pitchFamily="34" charset="-122"/>
              <a:ea typeface="微软雅黑" panose="020B0503020204020204" pitchFamily="34" charset="-122"/>
            </a:endParaRPr>
          </a:p>
        </p:txBody>
      </p:sp>
      <p:sp>
        <p:nvSpPr>
          <p:cNvPr id="26" name="矩形 25"/>
          <p:cNvSpPr/>
          <p:nvPr/>
        </p:nvSpPr>
        <p:spPr>
          <a:xfrm>
            <a:off x="806703" y="3906064"/>
            <a:ext cx="646331"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展望</a:t>
            </a:r>
            <a:endParaRPr lang="zh-CN" altLang="en-US" b="1" dirty="0">
              <a:solidFill>
                <a:srgbClr val="E74E3E"/>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5400000">
            <a:off x="1011173" y="1943745"/>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等腰三角形 29"/>
          <p:cNvSpPr/>
          <p:nvPr/>
        </p:nvSpPr>
        <p:spPr>
          <a:xfrm rot="5400000">
            <a:off x="1011173" y="2673335"/>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等腰三角形 30"/>
          <p:cNvSpPr/>
          <p:nvPr/>
        </p:nvSpPr>
        <p:spPr>
          <a:xfrm rot="5400000">
            <a:off x="1006852" y="3240873"/>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等腰三角形 31"/>
          <p:cNvSpPr/>
          <p:nvPr/>
        </p:nvSpPr>
        <p:spPr>
          <a:xfrm rot="5400000">
            <a:off x="1020920" y="452841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等腰三角形 32"/>
          <p:cNvSpPr/>
          <p:nvPr/>
        </p:nvSpPr>
        <p:spPr>
          <a:xfrm rot="5400000">
            <a:off x="1020920" y="5196331"/>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4" name="等腰三角形 33"/>
          <p:cNvSpPr/>
          <p:nvPr/>
        </p:nvSpPr>
        <p:spPr>
          <a:xfrm rot="5400000">
            <a:off x="1020920" y="5882689"/>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421101"/>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答辩人</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徐振康</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314353"/>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9" name="组合 8"/>
          <p:cNvGrpSpPr/>
          <p:nvPr/>
        </p:nvGrpSpPr>
        <p:grpSpPr>
          <a:xfrm>
            <a:off x="3009900" y="5476741"/>
            <a:ext cx="4157405" cy="461665"/>
            <a:chOff x="2425700" y="4406899"/>
            <a:chExt cx="4157405" cy="461665"/>
          </a:xfrm>
        </p:grpSpPr>
        <p:sp>
          <p:nvSpPr>
            <p:cNvPr id="12" name="矩形 11"/>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导师</a:t>
              </a:r>
              <a:endParaRPr lang="zh-HK" altLang="en-US" sz="2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019659" y="4406899"/>
              <a:ext cx="2563446"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焦明海 副教授</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61665"/>
            </a:xfrm>
            <a:prstGeom prst="rect">
              <a:avLst/>
            </a:prstGeom>
          </p:spPr>
          <p:txBody>
            <a:bodyPr wrap="square">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This section introduces the research background of this topic.</a:t>
              </a:r>
              <a:endParaRPr lang="zh-HK" altLang="en-US" sz="12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advTm="1366">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本文工作</a:t>
            </a: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a:spLocks noChangeArrowheads="1"/>
          </p:cNvSpPr>
          <p:nvPr/>
        </p:nvSpPr>
        <p:spPr bwMode="auto">
          <a:xfrm>
            <a:off x="5714299" y="1861759"/>
            <a:ext cx="36668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800" b="1" spc="300" dirty="0">
                <a:solidFill>
                  <a:srgbClr val="666666"/>
                </a:solidFill>
                <a:latin typeface="微软雅黑" panose="020B0503020204020204" pitchFamily="34" charset="-122"/>
                <a:ea typeface="微软雅黑" panose="020B0503020204020204" pitchFamily="34" charset="-122"/>
              </a:rPr>
              <a:t>电力改革</a:t>
            </a:r>
            <a:endParaRPr lang="en-US" altLang="zh-CN" sz="2800" b="1" spc="300" dirty="0">
              <a:solidFill>
                <a:srgbClr val="666666"/>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flipV="1">
            <a:off x="5130253" y="1813646"/>
            <a:ext cx="0" cy="3366960"/>
          </a:xfrm>
          <a:prstGeom prst="line">
            <a:avLst/>
          </a:prstGeom>
          <a:ln w="12700">
            <a:solidFill>
              <a:srgbClr val="607084"/>
            </a:solidFill>
            <a:prstDash val="lgDash"/>
          </a:ln>
          <a:effectLst/>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4" y="1861759"/>
            <a:ext cx="4096363" cy="28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矩形 37"/>
          <p:cNvSpPr>
            <a:spLocks noChangeArrowheads="1"/>
          </p:cNvSpPr>
          <p:nvPr/>
        </p:nvSpPr>
        <p:spPr bwMode="auto">
          <a:xfrm>
            <a:off x="5666759" y="3036734"/>
            <a:ext cx="2043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交易模式改变</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
        <p:nvSpPr>
          <p:cNvPr id="40" name="矩形 39"/>
          <p:cNvSpPr>
            <a:spLocks noChangeArrowheads="1"/>
          </p:cNvSpPr>
          <p:nvPr/>
        </p:nvSpPr>
        <p:spPr bwMode="auto">
          <a:xfrm>
            <a:off x="5635336" y="3900994"/>
            <a:ext cx="3090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促进新能源交易比重</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2392457611"/>
      </p:ext>
    </p:extLst>
  </p:cSld>
  <p:clrMapOvr>
    <a:masterClrMapping/>
  </p:clrMapOvr>
  <p:transition advTm="22707">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gives an overview of the work and contributions made in this article.</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本文工作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endParaRPr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CN"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85200" y="1376416"/>
            <a:ext cx="8225400" cy="1311128"/>
            <a:chOff x="385200" y="1324800"/>
            <a:chExt cx="8225400" cy="1311128"/>
          </a:xfrm>
        </p:grpSpPr>
        <p:sp>
          <p:nvSpPr>
            <p:cNvPr id="60" name="Text Box 7"/>
            <p:cNvSpPr txBox="1">
              <a:spLocks noChangeArrowheads="1"/>
            </p:cNvSpPr>
            <p:nvPr/>
          </p:nvSpPr>
          <p:spPr bwMode="auto">
            <a:xfrm>
              <a:off x="838200" y="1324800"/>
              <a:ext cx="7772400" cy="1311128"/>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Font typeface="Arial" charset="0"/>
                <a:buNone/>
              </a:pPr>
              <a:r>
                <a:rPr lang="zh-CN" altLang="en-US" sz="2400" dirty="0">
                  <a:latin typeface="华文细黑" pitchFamily="2" charset="-122"/>
                  <a:ea typeface="华文细黑" pitchFamily="2" charset="-122"/>
                </a:rPr>
                <a:t>提出基于时序社交关系的协同过滤算法，利用用户发生评分或交易的时序关系，挖掘出用户之间的影响关系和从众关系，将获得的两种关系融入概率矩阵分解</a:t>
              </a:r>
              <a:r>
                <a:rPr lang="zh-CN" altLang="en-US" sz="2400" dirty="0" smtClean="0">
                  <a:latin typeface="华文细黑" pitchFamily="2" charset="-122"/>
                  <a:ea typeface="华文细黑" pitchFamily="2" charset="-122"/>
                </a:rPr>
                <a:t>算法。</a:t>
              </a:r>
              <a:endParaRPr lang="en-US" altLang="zh-CN" sz="2400" dirty="0">
                <a:latin typeface="华文细黑" pitchFamily="2" charset="-122"/>
                <a:ea typeface="华文细黑" pitchFamily="2" charset="-122"/>
              </a:endParaRPr>
            </a:p>
          </p:txBody>
        </p:sp>
        <p:pic>
          <p:nvPicPr>
            <p:cNvPr id="6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1324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 name="组合 61"/>
          <p:cNvGrpSpPr/>
          <p:nvPr/>
        </p:nvGrpSpPr>
        <p:grpSpPr>
          <a:xfrm>
            <a:off x="385200" y="2829766"/>
            <a:ext cx="8225400" cy="1895565"/>
            <a:chOff x="385200" y="2928708"/>
            <a:chExt cx="8225400" cy="1895565"/>
          </a:xfrm>
        </p:grpSpPr>
        <p:sp>
          <p:nvSpPr>
            <p:cNvPr id="63" name="Text Box 7"/>
            <p:cNvSpPr txBox="1">
              <a:spLocks noChangeArrowheads="1"/>
            </p:cNvSpPr>
            <p:nvPr/>
          </p:nvSpPr>
          <p:spPr bwMode="auto">
            <a:xfrm>
              <a:off x="838200" y="3106880"/>
              <a:ext cx="7772400" cy="1717393"/>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Font typeface="Arial" charset="0"/>
                <a:buNone/>
              </a:pPr>
              <a:r>
                <a:rPr lang="zh-CN" altLang="en-US" sz="2400" dirty="0">
                  <a:latin typeface="华文细黑" pitchFamily="2" charset="-122"/>
                  <a:ea typeface="华文细黑" pitchFamily="2" charset="-122"/>
                </a:rPr>
                <a:t>提出了基于用户偏好估计的协同过滤</a:t>
              </a:r>
              <a:r>
                <a:rPr lang="zh-CN" altLang="en-US" sz="2400" dirty="0" smtClean="0">
                  <a:latin typeface="华文细黑" pitchFamily="2" charset="-122"/>
                  <a:ea typeface="华文细黑" pitchFamily="2" charset="-122"/>
                </a:rPr>
                <a:t>算法</a:t>
              </a:r>
              <a:r>
                <a:rPr lang="en-US" altLang="zh-CN" sz="2400" dirty="0" smtClean="0">
                  <a:latin typeface="华文细黑" pitchFamily="2" charset="-122"/>
                  <a:ea typeface="华文细黑" pitchFamily="2" charset="-122"/>
                </a:rPr>
                <a:t>,</a:t>
              </a:r>
              <a:r>
                <a:rPr lang="zh-CN" altLang="en-US" sz="2400" dirty="0">
                  <a:latin typeface="华文细黑" pitchFamily="2" charset="-122"/>
                  <a:ea typeface="华文细黑" pitchFamily="2" charset="-122"/>
                </a:rPr>
                <a:t>利用核密度估计方法估计用户的偏好分布，通过</a:t>
              </a:r>
              <a:r>
                <a:rPr lang="zh-CN" altLang="en-US" sz="2400" dirty="0" smtClean="0">
                  <a:latin typeface="华文细黑" pitchFamily="2" charset="-122"/>
                  <a:ea typeface="华文细黑" pitchFamily="2" charset="-122"/>
                </a:rPr>
                <a:t>分析它们的</a:t>
              </a:r>
              <a:r>
                <a:rPr lang="en-US" altLang="zh-CN" sz="2400" dirty="0">
                  <a:latin typeface="华文细黑" pitchFamily="2" charset="-122"/>
                  <a:ea typeface="华文细黑" pitchFamily="2" charset="-122"/>
                </a:rPr>
                <a:t>KL</a:t>
              </a:r>
              <a:r>
                <a:rPr lang="zh-CN" altLang="en-US" sz="2400" dirty="0" smtClean="0">
                  <a:latin typeface="华文细黑" pitchFamily="2" charset="-122"/>
                  <a:ea typeface="华文细黑" pitchFamily="2" charset="-122"/>
                </a:rPr>
                <a:t>散度来计算</a:t>
              </a:r>
              <a:r>
                <a:rPr lang="zh-CN" altLang="en-US" sz="2400" dirty="0">
                  <a:latin typeface="华文细黑" pitchFamily="2" charset="-122"/>
                  <a:ea typeface="华文细黑" pitchFamily="2" charset="-122"/>
                </a:rPr>
                <a:t>用户</a:t>
              </a:r>
              <a:r>
                <a:rPr lang="zh-CN" altLang="en-US" sz="2400" dirty="0" smtClean="0">
                  <a:latin typeface="华文细黑" pitchFamily="2" charset="-122"/>
                  <a:ea typeface="华文细黑" pitchFamily="2" charset="-122"/>
                </a:rPr>
                <a:t>偏好</a:t>
              </a:r>
              <a:r>
                <a:rPr lang="zh-CN" altLang="en-US" sz="2400" dirty="0">
                  <a:latin typeface="华文细黑" pitchFamily="2" charset="-122"/>
                  <a:ea typeface="华文细黑" pitchFamily="2" charset="-122"/>
                </a:rPr>
                <a:t>的</a:t>
              </a:r>
              <a:r>
                <a:rPr lang="zh-CN" altLang="en-US" sz="2400" dirty="0" smtClean="0">
                  <a:latin typeface="华文细黑" pitchFamily="2" charset="-122"/>
                  <a:ea typeface="华文细黑" pitchFamily="2" charset="-122"/>
                </a:rPr>
                <a:t>相似度</a:t>
              </a:r>
              <a:r>
                <a:rPr lang="en-US" altLang="zh-CN" sz="2400" dirty="0" smtClean="0">
                  <a:latin typeface="华文细黑" pitchFamily="2" charset="-122"/>
                  <a:ea typeface="华文细黑" pitchFamily="2" charset="-122"/>
                </a:rPr>
                <a:t>,</a:t>
              </a:r>
              <a:r>
                <a:rPr lang="zh-CN" altLang="en-US" sz="2400" dirty="0" smtClean="0">
                  <a:latin typeface="华文细黑" pitchFamily="2" charset="-122"/>
                  <a:ea typeface="华文细黑" pitchFamily="2" charset="-122"/>
                </a:rPr>
                <a:t>完成协同过滤推荐。还提出</a:t>
              </a:r>
              <a:r>
                <a:rPr lang="zh-CN" altLang="en-US" sz="2400" dirty="0">
                  <a:latin typeface="华文细黑" pitchFamily="2" charset="-122"/>
                  <a:ea typeface="华文细黑" pitchFamily="2" charset="-122"/>
                </a:rPr>
                <a:t>了一种基于商品标签的</a:t>
              </a:r>
              <a:r>
                <a:rPr lang="zh-CN" altLang="en-US" sz="2400" dirty="0" smtClean="0">
                  <a:latin typeface="华文细黑" pitchFamily="2" charset="-122"/>
                  <a:ea typeface="华文细黑" pitchFamily="2" charset="-122"/>
                </a:rPr>
                <a:t>相似度</a:t>
              </a:r>
              <a:r>
                <a:rPr lang="zh-CN" altLang="en-US" sz="2400" dirty="0">
                  <a:latin typeface="华文细黑" pitchFamily="2" charset="-122"/>
                  <a:ea typeface="华文细黑" pitchFamily="2" charset="-122"/>
                </a:rPr>
                <a:t>度量</a:t>
              </a:r>
              <a:r>
                <a:rPr lang="zh-CN" altLang="en-US" sz="2400" dirty="0" smtClean="0">
                  <a:latin typeface="华文细黑" pitchFamily="2" charset="-122"/>
                  <a:ea typeface="华文细黑" pitchFamily="2" charset="-122"/>
                </a:rPr>
                <a:t>方法。</a:t>
              </a:r>
              <a:endParaRPr lang="zh-CN" altLang="en-US" sz="1800" dirty="0">
                <a:latin typeface="华文细黑" pitchFamily="2" charset="-122"/>
                <a:ea typeface="华文细黑" pitchFamily="2" charset="-122"/>
                <a:cs typeface="Times New Roman" pitchFamily="18" charset="0"/>
              </a:endParaRPr>
            </a:p>
          </p:txBody>
        </p:sp>
        <p:sp>
          <p:nvSpPr>
            <p:cNvPr id="64" name="Line 8"/>
            <p:cNvSpPr>
              <a:spLocks noChangeShapeType="1"/>
            </p:cNvSpPr>
            <p:nvPr/>
          </p:nvSpPr>
          <p:spPr bwMode="auto">
            <a:xfrm flipV="1">
              <a:off x="838200" y="2928708"/>
              <a:ext cx="7772400"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3159996"/>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组合 66"/>
          <p:cNvGrpSpPr/>
          <p:nvPr/>
        </p:nvGrpSpPr>
        <p:grpSpPr>
          <a:xfrm>
            <a:off x="385200" y="4910253"/>
            <a:ext cx="8225400" cy="1143289"/>
            <a:chOff x="385200" y="4763387"/>
            <a:chExt cx="8225400" cy="1143289"/>
          </a:xfrm>
        </p:grpSpPr>
        <p:sp>
          <p:nvSpPr>
            <p:cNvPr id="68" name="Line 12"/>
            <p:cNvSpPr>
              <a:spLocks noChangeShapeType="1"/>
            </p:cNvSpPr>
            <p:nvPr/>
          </p:nvSpPr>
          <p:spPr bwMode="auto">
            <a:xfrm flipV="1">
              <a:off x="838200" y="4763387"/>
              <a:ext cx="7772400"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5025668"/>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7"/>
            <p:cNvSpPr txBox="1">
              <a:spLocks noChangeArrowheads="1"/>
            </p:cNvSpPr>
            <p:nvPr/>
          </p:nvSpPr>
          <p:spPr bwMode="auto">
            <a:xfrm>
              <a:off x="838200" y="5001813"/>
              <a:ext cx="7772400" cy="904863"/>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None/>
              </a:pPr>
              <a:r>
                <a:rPr lang="zh-CN" altLang="en-US" sz="2400" dirty="0" smtClean="0">
                  <a:latin typeface="华文细黑" pitchFamily="2" charset="-122"/>
                  <a:ea typeface="华文细黑" pitchFamily="2" charset="-122"/>
                </a:rPr>
                <a:t>设计并实现</a:t>
              </a:r>
              <a:r>
                <a:rPr lang="zh-CN" altLang="en-US" sz="2400" dirty="0">
                  <a:latin typeface="华文细黑" pitchFamily="2" charset="-122"/>
                  <a:ea typeface="华文细黑" pitchFamily="2" charset="-122"/>
                </a:rPr>
                <a:t>了基于</a:t>
              </a:r>
              <a:r>
                <a:rPr lang="en-US" altLang="zh-CN" sz="2400" dirty="0">
                  <a:latin typeface="华文细黑" pitchFamily="2" charset="-122"/>
                  <a:ea typeface="华文细黑" pitchFamily="2" charset="-122"/>
                </a:rPr>
                <a:t>Android</a:t>
              </a:r>
              <a:r>
                <a:rPr lang="zh-CN" altLang="en-US" sz="2400" dirty="0">
                  <a:latin typeface="华文细黑" pitchFamily="2" charset="-122"/>
                  <a:ea typeface="华文细黑" pitchFamily="2" charset="-122"/>
                </a:rPr>
                <a:t>平台下的电力交易推荐</a:t>
              </a:r>
              <a:r>
                <a:rPr lang="zh-CN" altLang="en-US" sz="2400" dirty="0" smtClean="0">
                  <a:latin typeface="华文细黑" pitchFamily="2" charset="-122"/>
                  <a:ea typeface="华文细黑" pitchFamily="2" charset="-122"/>
                </a:rPr>
                <a:t>系统移动端原型</a:t>
              </a:r>
              <a:r>
                <a:rPr lang="zh-CN" altLang="en-US" sz="2400" dirty="0">
                  <a:latin typeface="华文细黑" pitchFamily="2" charset="-122"/>
                  <a:ea typeface="华文细黑" pitchFamily="2" charset="-122"/>
                </a:rPr>
                <a:t>。</a:t>
              </a:r>
            </a:p>
          </p:txBody>
        </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研究内容</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describes two collaborative filtering algorithms.</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5659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2681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8" name="文本框 47"/>
          <p:cNvSpPr txBox="1"/>
          <p:nvPr/>
        </p:nvSpPr>
        <p:spPr>
          <a:xfrm>
            <a:off x="3657600" y="4451946"/>
            <a:ext cx="4879025"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用户偏好估计的协同过滤算法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1585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55434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983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3626603" y="2595855"/>
            <a:ext cx="5331417" cy="461665"/>
          </a:xfrm>
          <a:prstGeom prst="rect">
            <a:avLst/>
          </a:prstGeom>
          <a:noFill/>
        </p:spPr>
        <p:txBody>
          <a:bodyPr wrap="square" rtlCol="0">
            <a:spAutoFit/>
          </a:bodyPr>
          <a:lstStyle/>
          <a:p>
            <a:pPr algn="ctr"/>
            <a:r>
              <a:rPr lang="zh-CN" altLang="en-US" sz="2400" b="1" spc="300" dirty="0">
                <a:solidFill>
                  <a:srgbClr val="00B050"/>
                </a:solidFill>
                <a:latin typeface="微软雅黑" panose="020B0503020204020204" pitchFamily="34" charset="-122"/>
                <a:ea typeface="微软雅黑" panose="020B0503020204020204" pitchFamily="34" charset="-122"/>
              </a:rPr>
              <a:t>基于时序社交关系的协同过滤算法</a:t>
            </a:r>
            <a:endParaRPr lang="zh-HK" altLang="en-US" sz="2400" b="1" spc="300" dirty="0">
              <a:solidFill>
                <a:srgbClr val="00B050"/>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本文工作</a:t>
            </a:r>
            <a:endParaRPr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308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5403317" y="768944"/>
            <a:ext cx="3340889" cy="401987"/>
          </a:xfrm>
          <a:prstGeom prst="rect">
            <a:avLst/>
          </a:prstGeom>
        </p:spPr>
        <p:txBody>
          <a:bodyPr wrap="square">
            <a:spAutoFit/>
          </a:bodyPr>
          <a:lstStyle/>
          <a:p>
            <a:pPr lvl="0" algn="just"/>
            <a:r>
              <a:rPr lang="zh-CN" altLang="en-US" sz="2000" dirty="0" smtClean="0">
                <a:solidFill>
                  <a:srgbClr val="666666"/>
                </a:solidFill>
                <a:latin typeface="微软雅黑" panose="020B0503020204020204" pitchFamily="34" charset="-122"/>
                <a:ea typeface="微软雅黑" panose="020B0503020204020204" pitchFamily="34" charset="-122"/>
              </a:rPr>
              <a:t>用户</a:t>
            </a:r>
            <a:r>
              <a:rPr lang="zh-CN" altLang="en-US" sz="2000" dirty="0">
                <a:solidFill>
                  <a:srgbClr val="666666"/>
                </a:solidFill>
                <a:latin typeface="微软雅黑" panose="020B0503020204020204" pitchFamily="34" charset="-122"/>
                <a:ea typeface="微软雅黑" panose="020B0503020204020204" pitchFamily="34" charset="-122"/>
              </a:rPr>
              <a:t>间影响关系的定量分析</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69" name="圆角矩形标注 24"/>
          <p:cNvSpPr>
            <a:spLocks noChangeArrowheads="1"/>
          </p:cNvSpPr>
          <p:nvPr/>
        </p:nvSpPr>
        <p:spPr bwMode="auto">
          <a:xfrm>
            <a:off x="4419374" y="1468853"/>
            <a:ext cx="2654387" cy="1338127"/>
          </a:xfrm>
          <a:prstGeom prst="wedgeRoundRectCallout">
            <a:avLst>
              <a:gd name="adj1" fmla="val -73236"/>
              <a:gd name="adj2" fmla="val 26133"/>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用户的交易行为或评分行为可能会对其他用户的行为有指导意义</a:t>
            </a:r>
            <a:endParaRPr lang="zh-CN" altLang="en-US" sz="1800" dirty="0">
              <a:solidFill>
                <a:schemeClr val="bg1"/>
              </a:solidFill>
              <a:latin typeface="华文细黑" pitchFamily="2" charset="-122"/>
              <a:ea typeface="华文细黑" pitchFamily="2" charset="-122"/>
            </a:endParaRPr>
          </a:p>
        </p:txBody>
      </p:sp>
      <p:sp>
        <p:nvSpPr>
          <p:cNvPr id="72" name="文本框 71"/>
          <p:cNvSpPr txBox="1"/>
          <p:nvPr/>
        </p:nvSpPr>
        <p:spPr>
          <a:xfrm>
            <a:off x="115896" y="709266"/>
            <a:ext cx="4879026"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时序社交关系的协同过滤算法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74" name="圆角矩形标注 24"/>
          <p:cNvSpPr>
            <a:spLocks noChangeArrowheads="1"/>
          </p:cNvSpPr>
          <p:nvPr/>
        </p:nvSpPr>
        <p:spPr bwMode="auto">
          <a:xfrm>
            <a:off x="1550418" y="5357150"/>
            <a:ext cx="2368163" cy="1010333"/>
          </a:xfrm>
          <a:prstGeom prst="wedgeRoundRectCallout">
            <a:avLst>
              <a:gd name="adj1" fmla="val 77941"/>
              <a:gd name="adj2" fmla="val -15846"/>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挖掘用户间从众关系</a:t>
            </a:r>
            <a:endParaRPr lang="zh-CN" altLang="en-US" sz="1800" dirty="0">
              <a:solidFill>
                <a:schemeClr val="bg1"/>
              </a:solidFill>
              <a:latin typeface="华文细黑" pitchFamily="2" charset="-122"/>
              <a:ea typeface="华文细黑" pitchFamily="2" charset="-122"/>
            </a:endParaRPr>
          </a:p>
        </p:txBody>
      </p:sp>
      <p:pic>
        <p:nvPicPr>
          <p:cNvPr id="40" name="图片 39"/>
          <p:cNvPicPr>
            <a:picLocks noChangeAspect="1"/>
          </p:cNvPicPr>
          <p:nvPr/>
        </p:nvPicPr>
        <p:blipFill>
          <a:blip r:embed="rId3"/>
          <a:stretch>
            <a:fillRect/>
          </a:stretch>
        </p:blipFill>
        <p:spPr>
          <a:xfrm>
            <a:off x="641263" y="1612634"/>
            <a:ext cx="3277318" cy="3302813"/>
          </a:xfrm>
          <a:prstGeom prst="rect">
            <a:avLst/>
          </a:prstGeom>
        </p:spPr>
      </p:pic>
      <p:pic>
        <p:nvPicPr>
          <p:cNvPr id="44" name="图片 43"/>
          <p:cNvPicPr>
            <a:picLocks noChangeAspect="1"/>
          </p:cNvPicPr>
          <p:nvPr/>
        </p:nvPicPr>
        <p:blipFill>
          <a:blip r:embed="rId4"/>
          <a:stretch>
            <a:fillRect/>
          </a:stretch>
        </p:blipFill>
        <p:spPr>
          <a:xfrm>
            <a:off x="4691410" y="3168767"/>
            <a:ext cx="3645699" cy="3493360"/>
          </a:xfrm>
          <a:prstGeom prst="rect">
            <a:avLst/>
          </a:prstGeom>
        </p:spPr>
      </p:pic>
    </p:spTree>
    <p:extLst>
      <p:ext uri="{BB962C8B-B14F-4D97-AF65-F5344CB8AC3E}">
        <p14:creationId xmlns:p14="http://schemas.microsoft.com/office/powerpoint/2010/main" val="4318971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rotWithShape="0">
          <a:gsLst>
            <a:gs pos="0">
              <a:srgbClr val="00B0F0"/>
            </a:gs>
            <a:gs pos="20000">
              <a:srgbClr val="00B0F0"/>
            </a:gs>
            <a:gs pos="100000">
              <a:srgbClr val="88C9EC"/>
            </a:gs>
          </a:gsLst>
          <a:lin ang="5400000"/>
        </a:gradFill>
        <a:ln>
          <a:noFill/>
        </a:ln>
        <a:extLst>
          <a:ext uri="{91240B29-F687-4F45-9708-019B960494DF}">
            <a14:hiddenLine xmlns:a14="http://schemas.microsoft.com/office/drawing/2010/main" w="25400">
              <a:solidFill>
                <a:srgbClr val="A24667"/>
              </a:solidFill>
              <a:miter lim="800000"/>
              <a:headEnd/>
              <a:tailEnd/>
            </a14:hiddenLine>
          </a:ext>
        </a:extLst>
      </a:spPr>
      <a:bodyPr anchor="ctr"/>
      <a:lstStyle>
        <a:defPPr algn="just" eaLnBrk="1" hangingPunct="1">
          <a:defRPr sz="1800" dirty="0" smtClean="0">
            <a:solidFill>
              <a:schemeClr val="bg1"/>
            </a:solidFill>
            <a:latin typeface="华文细黑" pitchFamily="2" charset="-122"/>
            <a:ea typeface="华文细黑"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1133</Words>
  <Application>Microsoft Office PowerPoint</Application>
  <PresentationFormat>全屏显示(4:3)</PresentationFormat>
  <Paragraphs>207</Paragraphs>
  <Slides>26</Slides>
  <Notes>12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40" baseType="lpstr">
      <vt:lpstr>新細明體</vt:lpstr>
      <vt:lpstr>等线</vt:lpstr>
      <vt:lpstr>方正正大黑简体</vt:lpstr>
      <vt:lpstr>华文细黑</vt:lpstr>
      <vt:lpstr>宋体</vt:lpstr>
      <vt:lpstr>微软雅黑</vt:lpstr>
      <vt:lpstr>Arial</vt:lpstr>
      <vt:lpstr>Calibri</vt:lpstr>
      <vt:lpstr>Calibri Light</vt:lpstr>
      <vt:lpstr>Times New Roman</vt:lpstr>
      <vt:lpstr>Wingdings</vt:lpstr>
      <vt:lpstr>Office 主题</vt:lpstr>
      <vt:lpstr>3_Office 主题</vt:lpstr>
      <vt:lpstr>Formula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徐振康</cp:lastModifiedBy>
  <cp:revision>173</cp:revision>
  <dcterms:created xsi:type="dcterms:W3CDTF">2015-02-19T23:46:49Z</dcterms:created>
  <dcterms:modified xsi:type="dcterms:W3CDTF">2017-12-11T16:41:39Z</dcterms:modified>
  <cp:category>第一PPT模板网-WWW.1PPT.COM</cp:category>
</cp:coreProperties>
</file>