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C47B-E2B0-42E0-9FD2-AF7EE24ADE77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D57C-56A2-4BF3-91D8-91218F30B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29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C47B-E2B0-42E0-9FD2-AF7EE24ADE77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D57C-56A2-4BF3-91D8-91218F30B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9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C47B-E2B0-42E0-9FD2-AF7EE24ADE77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D57C-56A2-4BF3-91D8-91218F30B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72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C47B-E2B0-42E0-9FD2-AF7EE24ADE77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D57C-56A2-4BF3-91D8-91218F30B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68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C47B-E2B0-42E0-9FD2-AF7EE24ADE77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D57C-56A2-4BF3-91D8-91218F30B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93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C47B-E2B0-42E0-9FD2-AF7EE24ADE77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D57C-56A2-4BF3-91D8-91218F30B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84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C47B-E2B0-42E0-9FD2-AF7EE24ADE77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D57C-56A2-4BF3-91D8-91218F30B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0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C47B-E2B0-42E0-9FD2-AF7EE24ADE77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D57C-56A2-4BF3-91D8-91218F30B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90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C47B-E2B0-42E0-9FD2-AF7EE24ADE77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D57C-56A2-4BF3-91D8-91218F30B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8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C47B-E2B0-42E0-9FD2-AF7EE24ADE77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D57C-56A2-4BF3-91D8-91218F30B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13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C47B-E2B0-42E0-9FD2-AF7EE24ADE77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D57C-56A2-4BF3-91D8-91218F30B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25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1C47B-E2B0-42E0-9FD2-AF7EE24ADE77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FD57C-56A2-4BF3-91D8-91218F30B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33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s.org/samplings/feature-column/fcarc-sv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通俗理解</a:t>
            </a:r>
            <a:r>
              <a:rPr lang="en-US" altLang="zh-CN" dirty="0" smtClean="0"/>
              <a:t>PMF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083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15108"/>
                <a:ext cx="10515600" cy="5461855"/>
              </a:xfrm>
            </p:spPr>
            <p:txBody>
              <a:bodyPr/>
              <a:lstStyle/>
              <a:p>
                <a:r>
                  <a:rPr lang="zh-CN" altLang="en-US" dirty="0" smtClean="0"/>
                  <a:t>因每个人的评分的宽松程度不同，所以加上偏差：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𝑀𝑒𝑎𝑛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𝐵𝑖𝑎𝑈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𝐵𝑖𝑎𝐼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Mean</a:t>
                </a:r>
                <a:r>
                  <a:rPr lang="zh-CN" altLang="en-US" dirty="0" smtClean="0"/>
                  <a:t>是均值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由上式得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就是用户</m:t>
                    </m:r>
                  </m:oMath>
                </a14:m>
                <a:r>
                  <a:rPr lang="en-US" altLang="zh-CN" dirty="0" smtClean="0"/>
                  <a:t>u</a:t>
                </a:r>
                <a:r>
                  <a:rPr lang="zh-CN" altLang="en-US" dirty="0" smtClean="0"/>
                  <a:t>对物品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的评分</a:t>
                </a:r>
                <a:endParaRPr lang="en-US" altLang="zh-CN" dirty="0" smtClean="0"/>
              </a:p>
              <a:p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的每一行叫做隐式特征向量（也称潜在特征向量，</a:t>
                </a:r>
                <a:r>
                  <a:rPr lang="en-US" altLang="zh-CN" dirty="0" smtClean="0"/>
                  <a:t> latent trait vector 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15108"/>
                <a:ext cx="10515600" cy="5461855"/>
              </a:xfrm>
              <a:blipFill rotWithShape="0">
                <a:blip r:embed="rId2"/>
                <a:stretch>
                  <a:fillRect l="-1043" t="-2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047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PMF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概率矩阵分解（</a:t>
                </a:r>
                <a:r>
                  <a:rPr lang="en-US" altLang="zh-CN" dirty="0" smtClean="0"/>
                  <a:t>PMF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在新</a:t>
                </a:r>
                <a:r>
                  <a:rPr lang="en-US" altLang="zh-CN" dirty="0" smtClean="0"/>
                  <a:t>SVD</a:t>
                </a:r>
                <a:r>
                  <a:rPr lang="zh-CN" altLang="en-US" dirty="0" smtClean="0"/>
                  <a:t>的基础上添加概率分布，给出两个假设：</a:t>
                </a:r>
                <a:endParaRPr lang="en-US" altLang="zh-CN" dirty="0" smtClean="0"/>
              </a:p>
              <a:p>
                <a:r>
                  <a:rPr lang="en-US" altLang="zh-CN" dirty="0" smtClean="0"/>
                  <a:t>1.</a:t>
                </a:r>
                <a:r>
                  <a:rPr lang="zh-CN" altLang="en-US" dirty="0" smtClean="0"/>
                  <a:t>用户、物品的隐式特征向量服从高斯先验分布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|0,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|0,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994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91662"/>
                <a:ext cx="10515600" cy="5485301"/>
              </a:xfrm>
            </p:spPr>
            <p:txBody>
              <a:bodyPr/>
              <a:lstStyle/>
              <a:p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已观测的评分数据条件概率也服从高斯先验分布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p>
                                  </m:sSubSup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 smtClean="0"/>
              </a:p>
              <a:p>
                <a:r>
                  <a:rPr lang="zh-CN" altLang="en-US" dirty="0" smtClean="0"/>
                  <a:t>所以有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对其取对数，求极大，可得在已知超参数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和现有的评分矩阵的前提下可能性最大的</a:t>
                </a:r>
                <a:r>
                  <a:rPr lang="en-US" altLang="zh-CN" dirty="0" smtClean="0"/>
                  <a:t>U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的隐式特征矩阵。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91662"/>
                <a:ext cx="10515600" cy="5485301"/>
              </a:xfrm>
              <a:blipFill rotWithShape="0">
                <a:blip r:embed="rId2"/>
                <a:stretch>
                  <a:fillRect l="-1043" t="-2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485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[1] </a:t>
            </a:r>
            <a:r>
              <a:rPr lang="zh-CN" altLang="en-US" dirty="0" smtClean="0"/>
              <a:t>刘强</a:t>
            </a:r>
            <a:r>
              <a:rPr lang="en-US" altLang="zh-CN" dirty="0" smtClean="0"/>
              <a:t>. </a:t>
            </a:r>
            <a:r>
              <a:rPr lang="zh-CN" altLang="en-US" dirty="0" smtClean="0"/>
              <a:t>协同过滤系统中的关键算法研究，</a:t>
            </a:r>
            <a:r>
              <a:rPr lang="en-US" altLang="zh-CN" dirty="0" smtClean="0"/>
              <a:t>2013.</a:t>
            </a:r>
            <a:r>
              <a:rPr lang="zh-CN" altLang="en-US" dirty="0" smtClean="0"/>
              <a:t>浙江大学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http://www.ams.org/samplings/feature-column/fcarc-svd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r>
              <a:rPr lang="zh-CN" altLang="en-US" dirty="0"/>
              <a:t>项</a:t>
            </a:r>
            <a:r>
              <a:rPr lang="zh-CN" altLang="en-US" dirty="0" smtClean="0"/>
              <a:t>亮，推荐系统实践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20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</a:t>
            </a:r>
            <a:r>
              <a:rPr lang="en-US" altLang="zh-CN" dirty="0" smtClean="0"/>
              <a:t>SVD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矩阵的特征值只能描述方阵的特征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怎么描述普通矩阵的特征呢？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   </a:t>
                </a:r>
                <a:r>
                  <a:rPr lang="en-US" altLang="zh-CN" dirty="0" smtClean="0"/>
                  <a:t>——</a:t>
                </a:r>
                <a:r>
                  <a:rPr lang="zh-CN" altLang="en-US" dirty="0" smtClean="0"/>
                  <a:t>奇异值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公式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 smtClean="0"/>
                  <a:t>把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矩阵分解为三个矩阵，</a:t>
                </a:r>
                <a:r>
                  <a:rPr lang="en-US" altLang="zh-CN" dirty="0" smtClean="0"/>
                  <a:t>U</a:t>
                </a:r>
                <a:r>
                  <a:rPr lang="zh-CN" altLang="en-US" dirty="0" smtClean="0"/>
                  <a:t>、</a:t>
                </a:r>
                <a:r>
                  <a:rPr lang="el-GR" altLang="zh-CN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V</a:t>
                </a:r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19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125415" y="2391507"/>
                <a:ext cx="1348154" cy="21570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415" y="2391507"/>
                <a:ext cx="1348154" cy="215704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657600" y="2414954"/>
                <a:ext cx="2227385" cy="213360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2414954"/>
                <a:ext cx="2227385" cy="21336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588369" y="2391507"/>
                <a:ext cx="1336431" cy="215704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369" y="2391507"/>
                <a:ext cx="1336431" cy="21570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8663354" y="2878014"/>
                <a:ext cx="1336431" cy="118403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354" y="2878014"/>
                <a:ext cx="1336431" cy="11840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标题 1"/>
          <p:cNvSpPr txBox="1">
            <a:spLocks/>
          </p:cNvSpPr>
          <p:nvPr/>
        </p:nvSpPr>
        <p:spPr>
          <a:xfrm>
            <a:off x="2804745" y="2807247"/>
            <a:ext cx="7444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=</a:t>
            </a:r>
            <a:endParaRPr lang="zh-CN" altLang="en-US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5887917" y="2807247"/>
            <a:ext cx="7444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×</a:t>
            </a:r>
            <a:endParaRPr lang="zh-CN" altLang="en-US" sz="3600" dirty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7918938" y="2878014"/>
            <a:ext cx="7444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×</a:t>
            </a:r>
            <a:endParaRPr lang="zh-CN" altLang="en-US" sz="3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833446" y="492369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左奇异</a:t>
            </a:r>
            <a:r>
              <a:rPr lang="zh-CN" altLang="en-US" dirty="0" smtClean="0"/>
              <a:t>向量组成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431322" y="492369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右奇异向量组成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749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奇异值的求法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/>
              <a:lstStyle/>
              <a:p>
                <a:r>
                  <a:rPr lang="zh-CN" altLang="en-US" dirty="0" smtClean="0"/>
                  <a:t>求奇异值的方法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是右奇异向量，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是方阵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的特征值，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dirty="0" smtClean="0"/>
                  <a:t>是奇异值，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 smtClean="0"/>
                  <a:t>是左奇异向量。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看一个例子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 rotWithShape="0">
                <a:blip r:embed="rId2"/>
                <a:stretch>
                  <a:fillRect l="-1043" t="-28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73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65745"/>
            <a:ext cx="10515600" cy="565886"/>
          </a:xfrm>
        </p:spPr>
        <p:txBody>
          <a:bodyPr/>
          <a:lstStyle/>
          <a:p>
            <a:r>
              <a:rPr lang="zh-CN" altLang="en-US" dirty="0" smtClean="0"/>
              <a:t>下面是使用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对一个矩阵求得的奇异值分解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54" y="1621197"/>
            <a:ext cx="2066667" cy="18571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470" y="1151757"/>
            <a:ext cx="4752381" cy="5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2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奇异值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奇异值与特征值类似，在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zh-CN" altLang="en-US" dirty="0" smtClean="0"/>
                  <a:t>中从大到小排列。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dirty="0" smtClean="0"/>
                  <a:t>减小的特别快。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很多情况下：前</a:t>
                </a:r>
                <a:r>
                  <a:rPr lang="en-US" altLang="zh-CN" dirty="0" smtClean="0"/>
                  <a:t>10%</a:t>
                </a:r>
                <a:r>
                  <a:rPr lang="zh-CN" altLang="en-US" dirty="0" smtClean="0"/>
                  <a:t>甚至</a:t>
                </a:r>
                <a:r>
                  <a:rPr lang="en-US" altLang="zh-CN" dirty="0" smtClean="0"/>
                  <a:t>1%</a:t>
                </a:r>
                <a:r>
                  <a:rPr lang="zh-CN" altLang="en-US" dirty="0" smtClean="0"/>
                  <a:t>的奇异值就占了全部奇异值之和的</a:t>
                </a:r>
                <a:r>
                  <a:rPr lang="en-US" altLang="zh-CN" dirty="0" smtClean="0"/>
                  <a:t>99%</a:t>
                </a:r>
                <a:r>
                  <a:rPr lang="zh-CN" altLang="en-US" dirty="0" smtClean="0"/>
                  <a:t>以上了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因此我们可以用前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大的奇异值来近似描述矩阵。引出了“部分奇异值分解”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59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部分奇异值分解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213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公式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≪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越接近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，结果就越接近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。奇异值分解其实是一种降维手段。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21360"/>
              </a:xfrm>
              <a:blipFill rotWithShape="0">
                <a:blip r:embed="rId2"/>
                <a:stretch>
                  <a:fillRect l="-1217" t="-35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125415" y="3083164"/>
                <a:ext cx="1348154" cy="21570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415" y="3083164"/>
                <a:ext cx="1348154" cy="215704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3836373" y="3083164"/>
            <a:ext cx="580298" cy="2133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5518645" y="3833445"/>
            <a:ext cx="518739" cy="5392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6994284" y="3833445"/>
            <a:ext cx="1336431" cy="539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标题 1"/>
              <p:cNvSpPr txBox="1">
                <a:spLocks/>
              </p:cNvSpPr>
              <p:nvPr/>
            </p:nvSpPr>
            <p:spPr>
              <a:xfrm>
                <a:off x="2746130" y="3498904"/>
                <a:ext cx="744416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130" y="3498904"/>
                <a:ext cx="744416" cy="13255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标题 1"/>
          <p:cNvSpPr txBox="1">
            <a:spLocks/>
          </p:cNvSpPr>
          <p:nvPr/>
        </p:nvSpPr>
        <p:spPr>
          <a:xfrm>
            <a:off x="4656996" y="3498904"/>
            <a:ext cx="7444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×</a:t>
            </a:r>
            <a:endParaRPr lang="zh-CN" altLang="en-US" sz="3600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6277709" y="3534502"/>
            <a:ext cx="7444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×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433652" y="4507644"/>
                <a:ext cx="811816" cy="63848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652" y="4507644"/>
                <a:ext cx="811816" cy="6384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720614" y="5296104"/>
                <a:ext cx="811816" cy="63848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614" y="5296104"/>
                <a:ext cx="811816" cy="6384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7357704" y="4502081"/>
                <a:ext cx="811816" cy="63848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704" y="4502081"/>
                <a:ext cx="811816" cy="6384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8780589" y="3780813"/>
                <a:ext cx="2004642" cy="63848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dirty="0" smtClean="0"/>
                        <m:t>可以进行有损压缩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589" y="3780813"/>
                <a:ext cx="2004642" cy="638487"/>
              </a:xfrm>
              <a:prstGeom prst="rect">
                <a:avLst/>
              </a:prstGeom>
              <a:blipFill rotWithShape="0">
                <a:blip r:embed="rId8"/>
                <a:stretch>
                  <a:fillRect l="-912" r="-18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719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80646"/>
                <a:ext cx="10515600" cy="569631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奇异值的计算是一个难题 </a:t>
                </a:r>
                <a:r>
                  <a:rPr lang="en-US" altLang="zh-CN" dirty="0" smtClean="0"/>
                  <a:t>O(n^3)</a:t>
                </a:r>
              </a:p>
              <a:p>
                <a:r>
                  <a:rPr lang="en-US" altLang="zh-CN" dirty="0" err="1" smtClean="0"/>
                  <a:t>Lanczos</a:t>
                </a:r>
                <a:r>
                  <a:rPr lang="zh-CN" altLang="en-US" dirty="0" smtClean="0"/>
                  <a:t>迭代法可以计算（原理就是前面提到的）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/>
                  <a:t>推荐</a:t>
                </a:r>
                <a:r>
                  <a:rPr lang="zh-CN" altLang="en-US" dirty="0" smtClean="0"/>
                  <a:t>系统里面使用</a:t>
                </a:r>
                <a:r>
                  <a:rPr lang="en-US" altLang="zh-CN" dirty="0" smtClean="0"/>
                  <a:t>SVD</a:t>
                </a:r>
              </a:p>
              <a:p>
                <a:r>
                  <a:rPr lang="en-US" altLang="zh-CN" dirty="0" smtClean="0"/>
                  <a:t>1.</a:t>
                </a:r>
                <a:r>
                  <a:rPr lang="zh-CN" altLang="en-US" dirty="0" smtClean="0"/>
                  <a:t>用户给出评分矩阵</a:t>
                </a:r>
                <a:r>
                  <a:rPr lang="en-US" altLang="zh-CN" dirty="0" smtClean="0"/>
                  <a:t>A,</a:t>
                </a:r>
                <a:r>
                  <a:rPr lang="zh-CN" altLang="en-US" dirty="0" smtClean="0"/>
                  <a:t>然后分解出</a:t>
                </a:r>
                <a:r>
                  <a:rPr lang="en-US" altLang="zh-CN" dirty="0" smtClean="0"/>
                  <a:t>U</a:t>
                </a:r>
                <a:r>
                  <a:rPr lang="zh-CN" altLang="en-US" dirty="0" smtClean="0"/>
                  <a:t>、</a:t>
                </a:r>
                <a:r>
                  <a:rPr lang="el-GR" altLang="zh-CN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V</a:t>
                </a:r>
              </a:p>
              <a:p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）若新用户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（已知评分，但不在训练集中），给出评分向量</a:t>
                </a:r>
                <a:r>
                  <a:rPr lang="en-US" altLang="zh-CN" dirty="0" smtClean="0"/>
                  <a:t>x.</a:t>
                </a:r>
                <a:r>
                  <a:rPr lang="zh-CN" altLang="en-US" dirty="0" smtClean="0"/>
                  <a:t>将评分向量进行维度变换（</a:t>
                </a:r>
                <a:r>
                  <a:rPr lang="el-GR" altLang="zh-CN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𝑥𝑈</m:t>
                        </m:r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 smtClean="0"/>
                  <a:t>），找到最相似的用户</a:t>
                </a:r>
                <a:r>
                  <a:rPr lang="en-US" altLang="zh-CN" dirty="0" smtClean="0"/>
                  <a:t>b</a:t>
                </a:r>
                <a:endParaRPr lang="en-US" altLang="zh-CN" dirty="0"/>
              </a:p>
              <a:p>
                <a:r>
                  <a:rPr lang="zh-CN" altLang="en-US" dirty="0" smtClean="0"/>
                  <a:t>   （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）若新用户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（在训练集中），直接在训练集中找到最相似用户</a:t>
                </a:r>
                <a:r>
                  <a:rPr lang="en-US" altLang="zh-CN" dirty="0" smtClean="0"/>
                  <a:t>b</a:t>
                </a:r>
              </a:p>
              <a:p>
                <a:r>
                  <a:rPr lang="en-US" altLang="zh-CN" dirty="0"/>
                  <a:t>3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把用户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评过分而用户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未评过分的</a:t>
                </a:r>
                <a:r>
                  <a:rPr lang="en-US" altLang="zh-CN" dirty="0" smtClean="0"/>
                  <a:t>item</a:t>
                </a:r>
                <a:r>
                  <a:rPr lang="zh-CN" altLang="en-US" dirty="0" smtClean="0"/>
                  <a:t>，推送给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。（协同过滤）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80646"/>
                <a:ext cx="10515600" cy="5696317"/>
              </a:xfrm>
              <a:blipFill rotWithShape="0">
                <a:blip r:embed="rId2"/>
                <a:stretch>
                  <a:fillRect l="-1043" t="-2355" r="-3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806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新的</a:t>
            </a:r>
            <a:r>
              <a:rPr lang="en-US" altLang="zh-CN" dirty="0" smtClean="0"/>
              <a:t>SVD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标准</a:t>
                </a:r>
                <a:r>
                  <a:rPr lang="en-US" altLang="zh-CN" dirty="0" smtClean="0"/>
                  <a:t>SVD</a:t>
                </a:r>
                <a:r>
                  <a:rPr lang="zh-CN" altLang="en-US" dirty="0" smtClean="0"/>
                  <a:t>存在问题：当用户和</a:t>
                </a:r>
                <a:r>
                  <a:rPr lang="en-US" altLang="zh-CN" dirty="0" smtClean="0"/>
                  <a:t>item</a:t>
                </a:r>
                <a:r>
                  <a:rPr lang="zh-CN" altLang="en-US" dirty="0" smtClean="0"/>
                  <a:t>非常大的时候，分解的复杂度惊人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新</a:t>
                </a:r>
                <a:r>
                  <a:rPr lang="en-US" altLang="zh-CN" dirty="0" smtClean="0"/>
                  <a:t>SVD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/>
                  <a:t>评分</a:t>
                </a:r>
                <a:r>
                  <a:rPr lang="zh-CN" altLang="en-US" dirty="0" smtClean="0"/>
                  <a:t>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 smtClean="0"/>
                  <a:t>(R[u][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</a:t>
                </a:r>
                <a:r>
                  <a:rPr lang="zh-CN" altLang="en-US" dirty="0" smtClean="0"/>
                  <a:t>表示第</a:t>
                </a:r>
                <a:r>
                  <a:rPr lang="en-US" altLang="zh-CN" dirty="0" smtClean="0"/>
                  <a:t>u</a:t>
                </a:r>
                <a:r>
                  <a:rPr lang="zh-CN" altLang="en-US" dirty="0" smtClean="0"/>
                  <a:t>个用户对第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个物品的评分</a:t>
                </a:r>
                <a:r>
                  <a:rPr lang="en-US" altLang="zh-CN" dirty="0" smtClean="0"/>
                  <a:t>)</a:t>
                </a:r>
              </a:p>
              <a:p>
                <a:r>
                  <a:rPr lang="zh-CN" altLang="en-US" dirty="0" smtClean="0"/>
                  <a:t>用户因子矩阵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dirty="0" smtClean="0"/>
                  <a:t>(P[u][k]</a:t>
                </a:r>
                <a:r>
                  <a:rPr lang="zh-CN" altLang="en-US" dirty="0" smtClean="0"/>
                  <a:t>表示用户</a:t>
                </a:r>
                <a:r>
                  <a:rPr lang="en-US" altLang="zh-CN" dirty="0" smtClean="0"/>
                  <a:t>u</a:t>
                </a:r>
                <a:r>
                  <a:rPr lang="zh-CN" altLang="en-US" dirty="0" smtClean="0"/>
                  <a:t>对因子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的喜好程度</a:t>
                </a:r>
                <a:r>
                  <a:rPr lang="en-US" altLang="zh-CN" dirty="0" smtClean="0"/>
                  <a:t>)</a:t>
                </a:r>
              </a:p>
              <a:p>
                <a:r>
                  <a:rPr lang="zh-CN" altLang="en-US" dirty="0" smtClean="0"/>
                  <a:t>物品因子矩阵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dirty="0" smtClean="0"/>
                  <a:t>(Q[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][k]</a:t>
                </a:r>
                <a:r>
                  <a:rPr lang="zh-CN" altLang="en-US" dirty="0" smtClean="0"/>
                  <a:t>表示第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个物品的因子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的程度</a:t>
                </a:r>
                <a:r>
                  <a:rPr lang="en-US" altLang="zh-CN" dirty="0" smtClean="0"/>
                  <a:t>)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163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317</Words>
  <Application>Microsoft Office PowerPoint</Application>
  <PresentationFormat>宽屏</PresentationFormat>
  <Paragraphs>92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Cambria Math</vt:lpstr>
      <vt:lpstr>Office 主题</vt:lpstr>
      <vt:lpstr>通俗理解PMF原理</vt:lpstr>
      <vt:lpstr>标准SVD</vt:lpstr>
      <vt:lpstr>图解</vt:lpstr>
      <vt:lpstr>奇异值的求法</vt:lpstr>
      <vt:lpstr>PowerPoint 演示文稿</vt:lpstr>
      <vt:lpstr>奇异值</vt:lpstr>
      <vt:lpstr>部分奇异值分解</vt:lpstr>
      <vt:lpstr>PowerPoint 演示文稿</vt:lpstr>
      <vt:lpstr>新的SVD</vt:lpstr>
      <vt:lpstr>PowerPoint 演示文稿</vt:lpstr>
      <vt:lpstr>PMF</vt:lpstr>
      <vt:lpstr>PowerPoint 演示文稿</vt:lpstr>
      <vt:lpstr>参考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通俗理解PMF原理</dc:title>
  <dc:creator>徐振康</dc:creator>
  <cp:lastModifiedBy>徐振康</cp:lastModifiedBy>
  <cp:revision>13</cp:revision>
  <dcterms:created xsi:type="dcterms:W3CDTF">2017-04-13T10:34:58Z</dcterms:created>
  <dcterms:modified xsi:type="dcterms:W3CDTF">2017-04-27T10:31:44Z</dcterms:modified>
</cp:coreProperties>
</file>