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0" r:id="rId3"/>
    <p:sldId id="261" r:id="rId4"/>
    <p:sldId id="262" r:id="rId5"/>
    <p:sldId id="264" r:id="rId6"/>
    <p:sldId id="266" r:id="rId7"/>
    <p:sldId id="267" r:id="rId8"/>
    <p:sldId id="268" r:id="rId9"/>
    <p:sldId id="297" r:id="rId10"/>
    <p:sldId id="269" r:id="rId11"/>
    <p:sldId id="298" r:id="rId12"/>
    <p:sldId id="299" r:id="rId13"/>
    <p:sldId id="300" r:id="rId14"/>
    <p:sldId id="303" r:id="rId15"/>
    <p:sldId id="271" r:id="rId16"/>
    <p:sldId id="274" r:id="rId17"/>
    <p:sldId id="272" r:id="rId18"/>
    <p:sldId id="304" r:id="rId19"/>
    <p:sldId id="305" r:id="rId20"/>
    <p:sldId id="306" r:id="rId21"/>
    <p:sldId id="307" r:id="rId22"/>
    <p:sldId id="308" r:id="rId23"/>
    <p:sldId id="276" r:id="rId24"/>
    <p:sldId id="309" r:id="rId25"/>
    <p:sldId id="312" r:id="rId26"/>
    <p:sldId id="310" r:id="rId27"/>
    <p:sldId id="275" r:id="rId28"/>
    <p:sldId id="277" r:id="rId29"/>
    <p:sldId id="322" r:id="rId30"/>
    <p:sldId id="321" r:id="rId31"/>
    <p:sldId id="280" r:id="rId32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微软雅黑" panose="020B0503020204020204" pitchFamily="34" charset="-122"/>
      <p:regular r:id="rId41"/>
    </p:embeddedFont>
    <p:embeddedFont>
      <p:font typeface="华文细黑" panose="02010600040101010101" pitchFamily="2" charset="-122"/>
      <p:regular r:id="rId42"/>
    </p:embeddedFont>
    <p:embeddedFont>
      <p:font typeface="Arial Narrow" panose="020B0606020202030204" pitchFamily="34" charset="0"/>
      <p:regular r:id="rId43"/>
      <p:bold r:id="rId44"/>
      <p:italic r:id="rId45"/>
      <p:boldItalic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4EA4DD"/>
    <a:srgbClr val="20517C"/>
    <a:srgbClr val="E8EAE9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70" d="100"/>
          <a:sy n="70" d="100"/>
        </p:scale>
        <p:origin x="-558" y="-108"/>
      </p:cViewPr>
      <p:guideLst>
        <p:guide orient="horz" pos="2150"/>
        <p:guide pos="3840"/>
        <p:guide pos="7080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font" Target="fonts/font10.fntdata"/><Relationship Id="rId45" Type="http://schemas.openxmlformats.org/officeDocument/2006/relationships/font" Target="fonts/font9.fntdata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 smtClean="0"/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  <a:endParaRPr lang="zh-CN" altLang="en-US" dirty="0" smtClean="0"/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  <a:endParaRPr lang="zh-CN" altLang="en-US" dirty="0" smtClean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  <a:endParaRPr lang="zh-CN" altLang="en-US" dirty="0" smtClean="0"/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  <a:endParaRPr lang="zh-CN" altLang="en-US" dirty="0" smtClean="0"/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  <a:endParaRPr lang="zh-CN" altLang="en-US" dirty="0" smtClean="0"/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  <a:endParaRPr lang="zh-CN" altLang="en-US" dirty="0" smtClean="0"/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  <a:endParaRPr lang="zh-CN" altLang="en-US" dirty="0" smtClean="0"/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  <a:endParaRPr lang="zh-CN" altLang="en-US" dirty="0" smtClean="0"/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  <a:endParaRPr lang="zh-CN" altLang="en-US" dirty="0" smtClean="0"/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  <a:endParaRPr lang="zh-CN" altLang="en-US" dirty="0" smtClean="0"/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0" Type="http://schemas.openxmlformats.org/officeDocument/2006/relationships/vmlDrawing" Target="../drawings/vmlDrawing3.v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2" Type="http://schemas.openxmlformats.org/officeDocument/2006/relationships/slideLayout" Target="../slideLayouts/slideLayout4.xml"/><Relationship Id="rId21" Type="http://schemas.openxmlformats.org/officeDocument/2006/relationships/tags" Target="../tags/tag59.xml"/><Relationship Id="rId20" Type="http://schemas.openxmlformats.org/officeDocument/2006/relationships/tags" Target="../tags/tag58.xml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14.wmf"/><Relationship Id="rId19" Type="http://schemas.openxmlformats.org/officeDocument/2006/relationships/slideLayout" Target="../slideLayouts/slideLayout4.xml"/><Relationship Id="rId18" Type="http://schemas.openxmlformats.org/officeDocument/2006/relationships/image" Target="../media/image22.e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1.e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wmf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3.emf"/><Relationship Id="rId3" Type="http://schemas.openxmlformats.org/officeDocument/2006/relationships/oleObject" Target="../embeddings/Workbook2.xls"/><Relationship Id="rId2" Type="http://schemas.openxmlformats.org/officeDocument/2006/relationships/image" Target="../media/image32.emf"/><Relationship Id="rId1" Type="http://schemas.openxmlformats.org/officeDocument/2006/relationships/oleObject" Target="../embeddings/Workbook1.xls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5.emf"/><Relationship Id="rId3" Type="http://schemas.openxmlformats.org/officeDocument/2006/relationships/oleObject" Target="../embeddings/Workbook4.xls"/><Relationship Id="rId2" Type="http://schemas.openxmlformats.org/officeDocument/2006/relationships/image" Target="../media/image34.emf"/><Relationship Id="rId1" Type="http://schemas.openxmlformats.org/officeDocument/2006/relationships/oleObject" Target="../embeddings/Workbook3.xls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7.emf"/><Relationship Id="rId3" Type="http://schemas.openxmlformats.org/officeDocument/2006/relationships/oleObject" Target="../embeddings/Workbook6.xls"/><Relationship Id="rId2" Type="http://schemas.openxmlformats.org/officeDocument/2006/relationships/image" Target="../media/image36.emf"/><Relationship Id="rId1" Type="http://schemas.openxmlformats.org/officeDocument/2006/relationships/oleObject" Target="../embeddings/Workbook5.xls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5885" y="2928620"/>
            <a:ext cx="8510905" cy="808355"/>
          </a:xfrm>
        </p:spPr>
        <p:txBody>
          <a:bodyPr/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协同过滤推荐算法研究及应用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810116" y="6140473"/>
            <a:ext cx="3950609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学院</a:t>
            </a:r>
            <a:r>
              <a:rPr lang="zh-CN" altLang="en-US" dirty="0" smtClean="0">
                <a:solidFill>
                  <a:schemeClr val="bg1"/>
                </a:solidFill>
              </a:rPr>
              <a:t>：计算机科学与工程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10116" y="5429264"/>
            <a:ext cx="3389647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专业</a:t>
            </a:r>
            <a:r>
              <a:rPr lang="zh-CN" altLang="en-US" dirty="0" smtClean="0">
                <a:solidFill>
                  <a:schemeClr val="bg1"/>
                </a:solidFill>
              </a:rPr>
              <a:t>：计算机系统结构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38084" y="5429264"/>
            <a:ext cx="3050636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答辩人：刘 勇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235833" y="6143644"/>
            <a:ext cx="2716895" cy="503237"/>
          </a:xfrm>
        </p:spPr>
        <p:txBody>
          <a:bodyPr/>
          <a:lstStyle/>
          <a:p>
            <a:r>
              <a:rPr lang="zh-CN" altLang="en-US" dirty="0" smtClean="0"/>
              <a:t>指导老师：易秀双</a:t>
            </a:r>
            <a:endParaRPr lang="zh-CN" altLang="en-US" dirty="0"/>
          </a:p>
        </p:txBody>
      </p:sp>
      <p:pic>
        <p:nvPicPr>
          <p:cNvPr id="8209" name="图片 8208" descr="东北大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7940" y="-37465"/>
            <a:ext cx="3808095" cy="1524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TPV-CF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5" name="MH_Other_5"/>
          <p:cNvSpPr/>
          <p:nvPr>
            <p:custDataLst>
              <p:tags r:id="rId1"/>
            </p:custDataLst>
          </p:nvPr>
        </p:nvSpPr>
        <p:spPr>
          <a:xfrm rot="16200000">
            <a:off x="1702574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5208" y="24479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95208" y="371475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95208" y="50403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0774" y="246327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数据离线处理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0774" y="3729337"/>
            <a:ext cx="258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查找相似用户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0774" y="502968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物品排序预测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1375" y="2435225"/>
            <a:ext cx="8505190" cy="120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>
                <a:sym typeface="+mn-ea"/>
              </a:rPr>
              <a:t>用户兴趣建模</a:t>
            </a:r>
            <a:endParaRPr lang="zh-CN" altLang="en-US" sz="2000" dirty="0" smtClean="0">
              <a:sym typeface="+mn-ea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sz="1800" dirty="0" smtClean="0">
                <a:solidFill>
                  <a:srgbClr val="000000"/>
                </a:solidFill>
                <a:sym typeface="+mn-ea"/>
              </a:rPr>
              <a:t>利用用户对物品类的Top-k排列概率分布</a:t>
            </a:r>
            <a:endParaRPr lang="zh-CN" altLang="en-US" sz="2000" dirty="0" smtClean="0">
              <a:sym typeface="+mn-ea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en-US" altLang="zh-CN" dirty="0" smtClean="0">
                <a:solidFill>
                  <a:srgbClr val="000000"/>
                </a:solidFill>
              </a:rPr>
              <a:t>Top-k</a:t>
            </a:r>
            <a:r>
              <a:rPr lang="zh-CN" altLang="en-US" dirty="0" smtClean="0">
                <a:solidFill>
                  <a:srgbClr val="000000"/>
                </a:solidFill>
              </a:rPr>
              <a:t>排列：只考虑排列的前</a:t>
            </a:r>
            <a:r>
              <a:rPr lang="en-US" altLang="zh-CN" dirty="0" smtClean="0">
                <a:solidFill>
                  <a:srgbClr val="000000"/>
                </a:solidFill>
              </a:rPr>
              <a:t>k</a:t>
            </a:r>
            <a:r>
              <a:rPr lang="zh-CN" altLang="en-US" dirty="0" smtClean="0">
                <a:solidFill>
                  <a:srgbClr val="000000"/>
                </a:solidFill>
              </a:rPr>
              <a:t>个位置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64783" y="6083316"/>
            <a:ext cx="6588869" cy="487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/>
              <a:t>选取相似度大于阈值的用户作为近邻集合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364783" y="4435749"/>
            <a:ext cx="6588869" cy="487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KL</a:t>
            </a:r>
            <a:r>
              <a:rPr lang="zh-CN" altLang="en-US" sz="2000" dirty="0" smtClean="0"/>
              <a:t>散度的相似度计算方法</a:t>
            </a:r>
            <a:endParaRPr lang="zh-CN" altLang="en-US" sz="20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52495" y="3573145"/>
            <a:ext cx="24282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&lt;i1, i2, i3&gt;, &lt;i1, i3, i2&gt;               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&lt;i2, i1, i3&gt;, &lt;i2, i3, i1&gt;               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&lt;i3, i1, i2&gt;, &lt;i3, i2, i1&gt;   </a:t>
            </a:r>
            <a:r>
              <a:rPr lang="en-US" altLang="zh-CN" dirty="0" smtClean="0">
                <a:solidFill>
                  <a:srgbClr val="000000"/>
                </a:solidFill>
              </a:rPr>
              <a:t>            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012" name="对象 201"/>
          <p:cNvGraphicFramePr>
            <a:graphicFrameLocks noChangeAspect="1"/>
          </p:cNvGraphicFramePr>
          <p:nvPr/>
        </p:nvGraphicFramePr>
        <p:xfrm>
          <a:off x="7453640" y="3501706"/>
          <a:ext cx="3429024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公式" r:id="rId5" imgW="57302400" imgH="16154400" progId="Equation.3">
                  <p:embed/>
                </p:oleObj>
              </mc:Choice>
              <mc:Fallback>
                <p:oleObj name="公式" r:id="rId5" imgW="57302400" imgH="16154400" progId="Equation.3">
                  <p:embed/>
                  <p:pic>
                    <p:nvPicPr>
                      <p:cNvPr id="0" name="对象 20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3640" y="3501706"/>
                        <a:ext cx="3429024" cy="10001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对象 59"/>
          <p:cNvGraphicFramePr>
            <a:graphicFrameLocks noChangeAspect="1"/>
          </p:cNvGraphicFramePr>
          <p:nvPr/>
        </p:nvGraphicFramePr>
        <p:xfrm>
          <a:off x="3452794" y="4859028"/>
          <a:ext cx="3714776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7" imgW="55473600" imgH="10668000" progId="Equation.3">
                  <p:embed/>
                </p:oleObj>
              </mc:Choice>
              <mc:Fallback>
                <p:oleObj name="公式" r:id="rId7" imgW="55473600" imgH="10668000" progId="Equation.3">
                  <p:embed/>
                  <p:pic>
                    <p:nvPicPr>
                      <p:cNvPr id="0" name="对象 5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2794" y="4859028"/>
                        <a:ext cx="3714776" cy="7143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016" name="对象 275"/>
          <p:cNvGraphicFramePr>
            <a:graphicFrameLocks noChangeAspect="1"/>
          </p:cNvGraphicFramePr>
          <p:nvPr/>
        </p:nvGraphicFramePr>
        <p:xfrm>
          <a:off x="7953388" y="5001905"/>
          <a:ext cx="2857520" cy="428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9" imgW="42367200" imgH="5791200" progId="Equation.3">
                  <p:embed/>
                </p:oleObj>
              </mc:Choice>
              <mc:Fallback>
                <p:oleObj name="公式" r:id="rId9" imgW="42367200" imgH="5791200" progId="Equation.3">
                  <p:embed/>
                  <p:pic>
                    <p:nvPicPr>
                      <p:cNvPr id="0" name="对象 27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3388" y="5001905"/>
                        <a:ext cx="2857520" cy="42862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020" name="对象 205"/>
          <p:cNvGraphicFramePr>
            <a:graphicFrameLocks noChangeAspect="1"/>
          </p:cNvGraphicFramePr>
          <p:nvPr/>
        </p:nvGraphicFramePr>
        <p:xfrm>
          <a:off x="7453322" y="5787405"/>
          <a:ext cx="3786214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11" imgW="67665600" imgH="9448800" progId="Equation.3">
                  <p:embed/>
                </p:oleObj>
              </mc:Choice>
              <mc:Fallback>
                <p:oleObj name="公式" r:id="rId11" imgW="67665600" imgH="9448800" progId="Equation.3">
                  <p:embed/>
                  <p:pic>
                    <p:nvPicPr>
                      <p:cNvPr id="0" name="对象 20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53322" y="5787405"/>
                        <a:ext cx="3786214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7239008" y="5216218"/>
            <a:ext cx="642942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rot="5400000">
            <a:off x="9096396" y="5644846"/>
            <a:ext cx="571504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52870" y="3546475"/>
            <a:ext cx="73279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Y1(i1)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Y2(i2)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Y3(i3)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09615" y="3716020"/>
            <a:ext cx="571500" cy="573405"/>
            <a:chOff x="9262" y="5287"/>
            <a:chExt cx="900" cy="903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9262" y="5287"/>
              <a:ext cx="900" cy="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262" y="5738"/>
              <a:ext cx="900" cy="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9262" y="6188"/>
              <a:ext cx="900" cy="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TPV-CF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5" name="MH_Other_5"/>
          <p:cNvSpPr/>
          <p:nvPr>
            <p:custDataLst>
              <p:tags r:id="rId1"/>
            </p:custDataLst>
          </p:nvPr>
        </p:nvSpPr>
        <p:spPr>
          <a:xfrm rot="16200000">
            <a:off x="1747025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5208" y="24479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95208" y="371475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95208" y="50403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0774" y="246327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数据离线处理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0774" y="3729337"/>
            <a:ext cx="258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查找相似用户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0774" y="502968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物品排序预测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25825" y="5491480"/>
            <a:ext cx="7529830" cy="843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2000" dirty="0" smtClean="0"/>
              <a:t>产生推荐</a:t>
            </a:r>
            <a:endParaRPr lang="zh-CN" altLang="zh-CN" sz="2000" dirty="0" smtClean="0"/>
          </a:p>
          <a:p>
            <a:pPr marL="285750" indent="-285750" algn="just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dirty="0" smtClean="0">
                <a:solidFill>
                  <a:srgbClr val="000000"/>
                </a:solidFill>
              </a:rPr>
              <a:t>将目标用户对待排序物品的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Top-k</a:t>
            </a:r>
            <a:r>
              <a:rPr lang="zh-CN" altLang="en-US" dirty="0" smtClean="0">
                <a:solidFill>
                  <a:srgbClr val="000000"/>
                </a:solidFill>
              </a:rPr>
              <a:t>概率分布整合为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Top-1</a:t>
            </a:r>
            <a:r>
              <a:rPr lang="zh-CN" altLang="en-US" dirty="0" smtClean="0">
                <a:solidFill>
                  <a:srgbClr val="000000"/>
                </a:solidFill>
              </a:rPr>
              <a:t>概率分布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81375" y="2045970"/>
            <a:ext cx="5028565" cy="1280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/>
              <a:t>构造目标函数</a:t>
            </a:r>
            <a:endParaRPr lang="zh-CN" altLang="en-US" sz="2000" dirty="0" smtClean="0"/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</a:rPr>
              <a:t>未评分物品的</a:t>
            </a:r>
            <a:r>
              <a:rPr lang="en-US" altLang="zh-CN" sz="2000" dirty="0" smtClean="0">
                <a:solidFill>
                  <a:srgbClr val="000000"/>
                </a:solidFill>
              </a:rPr>
              <a:t>Top-k</a:t>
            </a:r>
            <a:r>
              <a:rPr lang="zh-CN" altLang="en-US" sz="2000" dirty="0" smtClean="0">
                <a:solidFill>
                  <a:srgbClr val="000000"/>
                </a:solidFill>
              </a:rPr>
              <a:t>概率分布尽可能接近</a:t>
            </a:r>
            <a:endParaRPr lang="zh-CN" altLang="en-US" sz="2000" dirty="0" smtClean="0">
              <a:solidFill>
                <a:srgbClr val="000000"/>
              </a:solidFill>
            </a:endParaRPr>
          </a:p>
          <a:p>
            <a:pPr marL="342900" indent="-342900" algn="just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rgbClr val="000000"/>
                </a:solidFill>
              </a:rPr>
              <a:t>交叉熵损失函数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4039" name="对象 70"/>
          <p:cNvGraphicFramePr>
            <a:graphicFrameLocks noChangeAspect="1"/>
          </p:cNvGraphicFramePr>
          <p:nvPr/>
        </p:nvGraphicFramePr>
        <p:xfrm>
          <a:off x="3556300" y="3413131"/>
          <a:ext cx="5286412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5" imgW="89001600" imgH="21945600" progId="Equation.3">
                  <p:embed/>
                </p:oleObj>
              </mc:Choice>
              <mc:Fallback>
                <p:oleObj name="公式" r:id="rId5" imgW="89001600" imgH="21945600" progId="Equation.3">
                  <p:embed/>
                  <p:pic>
                    <p:nvPicPr>
                      <p:cNvPr id="0" name="对象 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6300" y="3413131"/>
                        <a:ext cx="5286412" cy="13573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4041" name="对象 72"/>
          <p:cNvGraphicFramePr>
            <a:graphicFrameLocks noChangeAspect="1"/>
          </p:cNvGraphicFramePr>
          <p:nvPr/>
        </p:nvGraphicFramePr>
        <p:xfrm>
          <a:off x="3556022" y="4776797"/>
          <a:ext cx="221457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7" imgW="31394400" imgH="10668000" progId="Equation.3">
                  <p:embed/>
                </p:oleObj>
              </mc:Choice>
              <mc:Fallback>
                <p:oleObj name="公式" r:id="rId7" imgW="31394400" imgH="10668000" progId="Equation.3">
                  <p:embed/>
                  <p:pic>
                    <p:nvPicPr>
                      <p:cNvPr id="0" name="对象 7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6022" y="4776797"/>
                        <a:ext cx="2214578" cy="785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TPV-CF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7109" name="对象 197"/>
          <p:cNvGraphicFramePr/>
          <p:nvPr/>
        </p:nvGraphicFramePr>
        <p:xfrm>
          <a:off x="2809852" y="1214422"/>
          <a:ext cx="6286544" cy="528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7607300" imgH="7810500" progId="Visio.Drawing.15">
                  <p:embed/>
                </p:oleObj>
              </mc:Choice>
              <mc:Fallback>
                <p:oleObj name="Visio" r:id="rId1" imgW="7607300" imgH="7810500" progId="Visio.Drawing.15">
                  <p:embed/>
                  <p:pic>
                    <p:nvPicPr>
                      <p:cNvPr id="0" name="对象 1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9852" y="1214422"/>
                        <a:ext cx="6286544" cy="5286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095875" y="1642745"/>
            <a:ext cx="4429760" cy="4428490"/>
            <a:chOff x="8025" y="2587"/>
            <a:chExt cx="6976" cy="6974"/>
          </a:xfrm>
        </p:grpSpPr>
        <p:sp>
          <p:nvSpPr>
            <p:cNvPr id="26" name="TextBox 25"/>
            <p:cNvSpPr txBox="1"/>
            <p:nvPr/>
          </p:nvSpPr>
          <p:spPr>
            <a:xfrm>
              <a:off x="12413" y="2587"/>
              <a:ext cx="258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在线推荐计算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025" y="2587"/>
              <a:ext cx="6975" cy="6975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38375" y="1642745"/>
            <a:ext cx="2786380" cy="4500880"/>
            <a:chOff x="3525" y="2587"/>
            <a:chExt cx="4388" cy="7088"/>
          </a:xfrm>
        </p:grpSpPr>
        <p:sp>
          <p:nvSpPr>
            <p:cNvPr id="25" name="矩形 24"/>
            <p:cNvSpPr/>
            <p:nvPr/>
          </p:nvSpPr>
          <p:spPr>
            <a:xfrm>
              <a:off x="3525" y="2587"/>
              <a:ext cx="4388" cy="7088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37" y="2587"/>
              <a:ext cx="258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数据离线处理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5372788" cy="496824"/>
          </a:xfrm>
        </p:spPr>
        <p:txBody>
          <a:bodyPr/>
          <a:lstStyle/>
          <a:p>
            <a:r>
              <a:rPr lang="en-US" altLang="zh-CN" dirty="0" smtClean="0"/>
              <a:t>TPV-CF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并行化</a:t>
            </a:r>
            <a:endParaRPr lang="zh-CN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-2147482485" name="对象 192"/>
          <p:cNvGraphicFramePr/>
          <p:nvPr/>
        </p:nvGraphicFramePr>
        <p:xfrm>
          <a:off x="991235" y="1608455"/>
          <a:ext cx="9769475" cy="535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312900" imgH="7239000" progId="Visio.Drawing.15">
                  <p:embed/>
                </p:oleObj>
              </mc:Choice>
              <mc:Fallback>
                <p:oleObj name="" r:id="rId1" imgW="14312900" imgH="72390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1235" y="1608455"/>
                        <a:ext cx="9769475" cy="5358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98245" y="1287145"/>
            <a:ext cx="1842770" cy="36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划分训练数据集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24120" y="1149985"/>
            <a:ext cx="1842770" cy="64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每个数据子集训练所有参数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06560" y="1149985"/>
            <a:ext cx="1842770" cy="640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不同训练结果求平均值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1495" y="3644900"/>
            <a:ext cx="2160270" cy="720090"/>
          </a:xfrm>
          <a:prstGeom prst="rect">
            <a:avLst/>
          </a:prstGeom>
          <a:noFill/>
          <a:ln w="2222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THREE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BMA</a:t>
            </a:r>
            <a:r>
              <a:rPr lang="zh-CN" altLang="en-US" dirty="0" smtClean="0"/>
              <a:t>和近邻模型的协同过滤算法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5729978" cy="496824"/>
          </a:xfrm>
        </p:spPr>
        <p:txBody>
          <a:bodyPr/>
          <a:lstStyle/>
          <a:p>
            <a:r>
              <a:rPr lang="en-US" altLang="zh-CN" dirty="0" smtClean="0"/>
              <a:t>BMAN-CF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2" name="MH_Other_1"/>
          <p:cNvSpPr/>
          <p:nvPr>
            <p:custDataLst>
              <p:tags r:id="rId1"/>
            </p:custDataLst>
          </p:nvPr>
        </p:nvSpPr>
        <p:spPr bwMode="auto">
          <a:xfrm>
            <a:off x="1694359" y="2462975"/>
            <a:ext cx="421535" cy="426235"/>
          </a:xfrm>
          <a:custGeom>
            <a:avLst/>
            <a:gdLst>
              <a:gd name="T0" fmla="*/ 2147483646 w 30"/>
              <a:gd name="T1" fmla="*/ 2147483646 h 30"/>
              <a:gd name="T2" fmla="*/ 2147483646 w 30"/>
              <a:gd name="T3" fmla="*/ 2147483646 h 30"/>
              <a:gd name="T4" fmla="*/ 2147483646 w 30"/>
              <a:gd name="T5" fmla="*/ 2147483646 h 30"/>
              <a:gd name="T6" fmla="*/ 0 w 30"/>
              <a:gd name="T7" fmla="*/ 2147483646 h 30"/>
              <a:gd name="T8" fmla="*/ 0 w 30"/>
              <a:gd name="T9" fmla="*/ 2147483646 h 30"/>
              <a:gd name="T10" fmla="*/ 2147483646 w 30"/>
              <a:gd name="T11" fmla="*/ 0 h 30"/>
              <a:gd name="T12" fmla="*/ 2147483646 w 30"/>
              <a:gd name="T13" fmla="*/ 0 h 30"/>
              <a:gd name="T14" fmla="*/ 2147483646 w 30"/>
              <a:gd name="T15" fmla="*/ 2147483646 h 30"/>
              <a:gd name="T16" fmla="*/ 2147483646 w 30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" h="30">
                <a:moveTo>
                  <a:pt x="30" y="27"/>
                </a:moveTo>
                <a:cubicBezTo>
                  <a:pt x="30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2"/>
                  <a:pt x="30" y="3"/>
                </a:cubicBezTo>
                <a:cubicBezTo>
                  <a:pt x="30" y="27"/>
                  <a:pt x="30" y="27"/>
                  <a:pt x="30" y="2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MH_Other_4"/>
          <p:cNvSpPr/>
          <p:nvPr>
            <p:custDataLst>
              <p:tags r:id="rId2"/>
            </p:custDataLst>
          </p:nvPr>
        </p:nvSpPr>
        <p:spPr bwMode="auto">
          <a:xfrm>
            <a:off x="1058864" y="2218792"/>
            <a:ext cx="10226674" cy="4630601"/>
          </a:xfrm>
          <a:custGeom>
            <a:avLst/>
            <a:gdLst>
              <a:gd name="T0" fmla="*/ 262287250 w 10001"/>
              <a:gd name="T1" fmla="*/ 0 h 12408"/>
              <a:gd name="T2" fmla="*/ 2147483646 w 10001"/>
              <a:gd name="T3" fmla="*/ 0 h 12408"/>
              <a:gd name="T4" fmla="*/ 2147483646 w 10001"/>
              <a:gd name="T5" fmla="*/ 2147483646 h 12408"/>
              <a:gd name="T6" fmla="*/ 2147483646 w 10001"/>
              <a:gd name="T7" fmla="*/ 2147483646 h 12408"/>
              <a:gd name="T8" fmla="*/ 2147483646 w 10001"/>
              <a:gd name="T9" fmla="*/ 2147483646 h 12408"/>
              <a:gd name="T10" fmla="*/ 2147483646 w 10001"/>
              <a:gd name="T11" fmla="*/ 2147483646 h 12408"/>
              <a:gd name="T12" fmla="*/ 262287250 w 10001"/>
              <a:gd name="T13" fmla="*/ 2147483646 h 12408"/>
              <a:gd name="T14" fmla="*/ 0 w 10001"/>
              <a:gd name="T15" fmla="*/ 2147483646 h 12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1" h="12408">
                <a:moveTo>
                  <a:pt x="1" y="0"/>
                </a:moveTo>
                <a:lnTo>
                  <a:pt x="9287" y="0"/>
                </a:lnTo>
                <a:cubicBezTo>
                  <a:pt x="9689" y="0"/>
                  <a:pt x="10001" y="547"/>
                  <a:pt x="10001" y="1250"/>
                </a:cubicBezTo>
                <a:lnTo>
                  <a:pt x="10001" y="4688"/>
                </a:lnTo>
                <a:cubicBezTo>
                  <a:pt x="10001" y="5391"/>
                  <a:pt x="9689" y="5938"/>
                  <a:pt x="9287" y="5938"/>
                </a:cubicBezTo>
                <a:lnTo>
                  <a:pt x="715" y="5938"/>
                </a:lnTo>
                <a:cubicBezTo>
                  <a:pt x="336" y="5938"/>
                  <a:pt x="1" y="6484"/>
                  <a:pt x="1" y="7188"/>
                </a:cubicBezTo>
                <a:cubicBezTo>
                  <a:pt x="1" y="10000"/>
                  <a:pt x="0" y="12408"/>
                  <a:pt x="0" y="12408"/>
                </a:cubicBezTo>
              </a:path>
            </a:pathLst>
          </a:custGeom>
          <a:noFill/>
          <a:ln w="11113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MH_Other_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7185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7" name="MH_Other_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4793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8" name="MH_Other_17"/>
          <p:cNvSpPr/>
          <p:nvPr>
            <p:custDataLst>
              <p:tags r:id="rId5"/>
            </p:custDataLst>
          </p:nvPr>
        </p:nvSpPr>
        <p:spPr bwMode="auto">
          <a:xfrm>
            <a:off x="3732117" y="4654185"/>
            <a:ext cx="421534" cy="427802"/>
          </a:xfrm>
          <a:custGeom>
            <a:avLst/>
            <a:gdLst>
              <a:gd name="T0" fmla="*/ 2147483646 w 30"/>
              <a:gd name="T1" fmla="*/ 2147483646 h 30"/>
              <a:gd name="T2" fmla="*/ 2147483646 w 30"/>
              <a:gd name="T3" fmla="*/ 2147483646 h 30"/>
              <a:gd name="T4" fmla="*/ 2147483646 w 30"/>
              <a:gd name="T5" fmla="*/ 2147483646 h 30"/>
              <a:gd name="T6" fmla="*/ 0 w 30"/>
              <a:gd name="T7" fmla="*/ 2147483646 h 30"/>
              <a:gd name="T8" fmla="*/ 0 w 30"/>
              <a:gd name="T9" fmla="*/ 2147483646 h 30"/>
              <a:gd name="T10" fmla="*/ 2147483646 w 30"/>
              <a:gd name="T11" fmla="*/ 0 h 30"/>
              <a:gd name="T12" fmla="*/ 2147483646 w 30"/>
              <a:gd name="T13" fmla="*/ 0 h 30"/>
              <a:gd name="T14" fmla="*/ 2147483646 w 30"/>
              <a:gd name="T15" fmla="*/ 2147483646 h 30"/>
              <a:gd name="T16" fmla="*/ 2147483646 w 30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" h="30">
                <a:moveTo>
                  <a:pt x="30" y="27"/>
                </a:moveTo>
                <a:cubicBezTo>
                  <a:pt x="30" y="28"/>
                  <a:pt x="29" y="30"/>
                  <a:pt x="27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0" y="2"/>
                  <a:pt x="30" y="3"/>
                </a:cubicBezTo>
                <a:cubicBezTo>
                  <a:pt x="30" y="27"/>
                  <a:pt x="30" y="27"/>
                  <a:pt x="30" y="27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MH_Other_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44945" y="4304735"/>
            <a:ext cx="236623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2" name="MH_Other_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85687" y="4345479"/>
            <a:ext cx="166106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8" name="MH_SubTitle_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13989" y="1685950"/>
            <a:ext cx="1387127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A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1" name="MH_SubTitle_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21299" y="3818955"/>
            <a:ext cx="1471529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D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3" name="MH_Text_1"/>
          <p:cNvSpPr txBox="1"/>
          <p:nvPr>
            <p:custDataLst>
              <p:tags r:id="rId10"/>
            </p:custDataLst>
          </p:nvPr>
        </p:nvSpPr>
        <p:spPr>
          <a:xfrm>
            <a:off x="837687" y="307017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dirty="0" smtClean="0">
                <a:solidFill>
                  <a:srgbClr val="20517C"/>
                </a:solidFill>
              </a:rPr>
              <a:t>BMA</a:t>
            </a:r>
            <a:r>
              <a:rPr lang="zh-CN" altLang="en-US" sz="2400" dirty="0" smtClean="0">
                <a:solidFill>
                  <a:srgbClr val="20517C"/>
                </a:solidFill>
              </a:rPr>
              <a:t>矩阵分解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  <p:sp>
        <p:nvSpPr>
          <p:cNvPr id="71" name="MH_Text_1"/>
          <p:cNvSpPr txBox="1"/>
          <p:nvPr>
            <p:custDataLst>
              <p:tags r:id="rId11"/>
            </p:custDataLst>
          </p:nvPr>
        </p:nvSpPr>
        <p:spPr>
          <a:xfrm>
            <a:off x="2873481" y="5306259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产生推荐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  <p:sp>
        <p:nvSpPr>
          <p:cNvPr id="43" name="MH_Other_12"/>
          <p:cNvSpPr/>
          <p:nvPr>
            <p:custDataLst>
              <p:tags r:id="rId12"/>
            </p:custDataLst>
          </p:nvPr>
        </p:nvSpPr>
        <p:spPr bwMode="auto">
          <a:xfrm>
            <a:off x="6735224" y="2462975"/>
            <a:ext cx="408997" cy="426235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" name="MH_Other_15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48051" y="2111957"/>
            <a:ext cx="242891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7" name="MH_Other_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90361" y="2154267"/>
            <a:ext cx="159838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9" name="MH_SubTitle_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22469" y="1685950"/>
            <a:ext cx="1449509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B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9" name="MH_Text_1"/>
          <p:cNvSpPr txBox="1"/>
          <p:nvPr>
            <p:custDataLst>
              <p:tags r:id="rId16"/>
            </p:custDataLst>
          </p:nvPr>
        </p:nvSpPr>
        <p:spPr>
          <a:xfrm>
            <a:off x="5667372" y="3070178"/>
            <a:ext cx="2714644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近邻模型预测评分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  <p:sp>
        <p:nvSpPr>
          <p:cNvPr id="73" name="KSO_Shape"/>
          <p:cNvSpPr/>
          <p:nvPr/>
        </p:nvSpPr>
        <p:spPr>
          <a:xfrm>
            <a:off x="6817281" y="2531115"/>
            <a:ext cx="304428" cy="289714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" name="KSO_Shape"/>
          <p:cNvSpPr/>
          <p:nvPr/>
        </p:nvSpPr>
        <p:spPr bwMode="auto">
          <a:xfrm flipH="1">
            <a:off x="3779029" y="4724888"/>
            <a:ext cx="327710" cy="300401"/>
          </a:xfrm>
          <a:custGeom>
            <a:avLst/>
            <a:gdLst>
              <a:gd name="T0" fmla="*/ 2147483646 w 269"/>
              <a:gd name="T1" fmla="*/ 0 h 247"/>
              <a:gd name="T2" fmla="*/ 2147483646 w 269"/>
              <a:gd name="T3" fmla="*/ 0 h 247"/>
              <a:gd name="T4" fmla="*/ 2147483646 w 269"/>
              <a:gd name="T5" fmla="*/ 2147483646 h 247"/>
              <a:gd name="T6" fmla="*/ 2147483646 w 269"/>
              <a:gd name="T7" fmla="*/ 2147483646 h 247"/>
              <a:gd name="T8" fmla="*/ 2147483646 w 269"/>
              <a:gd name="T9" fmla="*/ 2147483646 h 247"/>
              <a:gd name="T10" fmla="*/ 2147483646 w 269"/>
              <a:gd name="T11" fmla="*/ 2147483646 h 247"/>
              <a:gd name="T12" fmla="*/ 2147483646 w 269"/>
              <a:gd name="T13" fmla="*/ 2147483646 h 247"/>
              <a:gd name="T14" fmla="*/ 2147483646 w 269"/>
              <a:gd name="T15" fmla="*/ 2147483646 h 247"/>
              <a:gd name="T16" fmla="*/ 2147483646 w 269"/>
              <a:gd name="T17" fmla="*/ 2147483646 h 247"/>
              <a:gd name="T18" fmla="*/ 2147483646 w 269"/>
              <a:gd name="T19" fmla="*/ 2147483646 h 247"/>
              <a:gd name="T20" fmla="*/ 2147483646 w 269"/>
              <a:gd name="T21" fmla="*/ 2147483646 h 247"/>
              <a:gd name="T22" fmla="*/ 2147483646 w 269"/>
              <a:gd name="T23" fmla="*/ 2147483646 h 247"/>
              <a:gd name="T24" fmla="*/ 2147483646 w 269"/>
              <a:gd name="T25" fmla="*/ 2147483646 h 247"/>
              <a:gd name="T26" fmla="*/ 2147483646 w 269"/>
              <a:gd name="T27" fmla="*/ 2147483646 h 247"/>
              <a:gd name="T28" fmla="*/ 2147483646 w 269"/>
              <a:gd name="T29" fmla="*/ 2147483646 h 247"/>
              <a:gd name="T30" fmla="*/ 2147483646 w 269"/>
              <a:gd name="T31" fmla="*/ 2147483646 h 247"/>
              <a:gd name="T32" fmla="*/ 2147483646 w 269"/>
              <a:gd name="T33" fmla="*/ 2147483646 h 247"/>
              <a:gd name="T34" fmla="*/ 2147483646 w 269"/>
              <a:gd name="T35" fmla="*/ 2147483646 h 247"/>
              <a:gd name="T36" fmla="*/ 2147483646 w 269"/>
              <a:gd name="T37" fmla="*/ 2147483646 h 247"/>
              <a:gd name="T38" fmla="*/ 2147483646 w 269"/>
              <a:gd name="T39" fmla="*/ 2147483646 h 247"/>
              <a:gd name="T40" fmla="*/ 2147483646 w 269"/>
              <a:gd name="T41" fmla="*/ 2147483646 h 247"/>
              <a:gd name="T42" fmla="*/ 2147483646 w 269"/>
              <a:gd name="T43" fmla="*/ 2147483646 h 247"/>
              <a:gd name="T44" fmla="*/ 2147483646 w 269"/>
              <a:gd name="T45" fmla="*/ 2147483646 h 247"/>
              <a:gd name="T46" fmla="*/ 2147483646 w 269"/>
              <a:gd name="T47" fmla="*/ 2147483646 h 247"/>
              <a:gd name="T48" fmla="*/ 2147483646 w 269"/>
              <a:gd name="T49" fmla="*/ 2147483646 h 247"/>
              <a:gd name="T50" fmla="*/ 2147483646 w 269"/>
              <a:gd name="T51" fmla="*/ 2147483646 h 247"/>
              <a:gd name="T52" fmla="*/ 2147483646 w 269"/>
              <a:gd name="T53" fmla="*/ 2147483646 h 247"/>
              <a:gd name="T54" fmla="*/ 2147483646 w 269"/>
              <a:gd name="T55" fmla="*/ 2147483646 h 247"/>
              <a:gd name="T56" fmla="*/ 2147483646 w 269"/>
              <a:gd name="T57" fmla="*/ 2147483646 h 247"/>
              <a:gd name="T58" fmla="*/ 2147483646 w 269"/>
              <a:gd name="T59" fmla="*/ 2147483646 h 247"/>
              <a:gd name="T60" fmla="*/ 2147483646 w 269"/>
              <a:gd name="T61" fmla="*/ 2147483646 h 247"/>
              <a:gd name="T62" fmla="*/ 2147483646 w 269"/>
              <a:gd name="T63" fmla="*/ 2147483646 h 247"/>
              <a:gd name="T64" fmla="*/ 2147483646 w 269"/>
              <a:gd name="T65" fmla="*/ 2147483646 h 247"/>
              <a:gd name="T66" fmla="*/ 2147483646 w 269"/>
              <a:gd name="T67" fmla="*/ 2147483646 h 247"/>
              <a:gd name="T68" fmla="*/ 2147483646 w 269"/>
              <a:gd name="T69" fmla="*/ 2147483646 h 247"/>
              <a:gd name="T70" fmla="*/ 2147483646 w 269"/>
              <a:gd name="T71" fmla="*/ 2147483646 h 247"/>
              <a:gd name="T72" fmla="*/ 2147483646 w 269"/>
              <a:gd name="T73" fmla="*/ 0 h 24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69" h="247">
                <a:moveTo>
                  <a:pt x="195" y="0"/>
                </a:moveTo>
                <a:cubicBezTo>
                  <a:pt x="194" y="0"/>
                  <a:pt x="193" y="0"/>
                  <a:pt x="192" y="0"/>
                </a:cubicBezTo>
                <a:cubicBezTo>
                  <a:pt x="164" y="1"/>
                  <a:pt x="145" y="24"/>
                  <a:pt x="144" y="24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0" y="172"/>
                  <a:pt x="0" y="208"/>
                  <a:pt x="21" y="230"/>
                </a:cubicBezTo>
                <a:cubicBezTo>
                  <a:pt x="32" y="241"/>
                  <a:pt x="46" y="247"/>
                  <a:pt x="60" y="247"/>
                </a:cubicBezTo>
                <a:cubicBezTo>
                  <a:pt x="75" y="247"/>
                  <a:pt x="89" y="241"/>
                  <a:pt x="99" y="230"/>
                </a:cubicBezTo>
                <a:cubicBezTo>
                  <a:pt x="217" y="111"/>
                  <a:pt x="217" y="111"/>
                  <a:pt x="217" y="111"/>
                </a:cubicBezTo>
                <a:cubicBezTo>
                  <a:pt x="235" y="91"/>
                  <a:pt x="238" y="63"/>
                  <a:pt x="223" y="47"/>
                </a:cubicBezTo>
                <a:cubicBezTo>
                  <a:pt x="216" y="40"/>
                  <a:pt x="207" y="37"/>
                  <a:pt x="197" y="37"/>
                </a:cubicBezTo>
                <a:cubicBezTo>
                  <a:pt x="185" y="37"/>
                  <a:pt x="171" y="42"/>
                  <a:pt x="161" y="53"/>
                </a:cubicBezTo>
                <a:cubicBezTo>
                  <a:pt x="46" y="170"/>
                  <a:pt x="46" y="170"/>
                  <a:pt x="46" y="170"/>
                </a:cubicBezTo>
                <a:cubicBezTo>
                  <a:pt x="43" y="174"/>
                  <a:pt x="43" y="179"/>
                  <a:pt x="46" y="182"/>
                </a:cubicBezTo>
                <a:cubicBezTo>
                  <a:pt x="48" y="183"/>
                  <a:pt x="50" y="184"/>
                  <a:pt x="52" y="184"/>
                </a:cubicBezTo>
                <a:cubicBezTo>
                  <a:pt x="54" y="184"/>
                  <a:pt x="56" y="183"/>
                  <a:pt x="57" y="182"/>
                </a:cubicBezTo>
                <a:cubicBezTo>
                  <a:pt x="172" y="65"/>
                  <a:pt x="172" y="65"/>
                  <a:pt x="172" y="65"/>
                </a:cubicBezTo>
                <a:cubicBezTo>
                  <a:pt x="179" y="57"/>
                  <a:pt x="189" y="53"/>
                  <a:pt x="197" y="53"/>
                </a:cubicBezTo>
                <a:cubicBezTo>
                  <a:pt x="203" y="53"/>
                  <a:pt x="208" y="55"/>
                  <a:pt x="211" y="59"/>
                </a:cubicBezTo>
                <a:cubicBezTo>
                  <a:pt x="221" y="68"/>
                  <a:pt x="218" y="86"/>
                  <a:pt x="205" y="99"/>
                </a:cubicBezTo>
                <a:cubicBezTo>
                  <a:pt x="88" y="219"/>
                  <a:pt x="88" y="219"/>
                  <a:pt x="88" y="219"/>
                </a:cubicBezTo>
                <a:cubicBezTo>
                  <a:pt x="81" y="227"/>
                  <a:pt x="70" y="231"/>
                  <a:pt x="60" y="231"/>
                </a:cubicBezTo>
                <a:cubicBezTo>
                  <a:pt x="50" y="231"/>
                  <a:pt x="40" y="227"/>
                  <a:pt x="32" y="219"/>
                </a:cubicBezTo>
                <a:cubicBezTo>
                  <a:pt x="17" y="203"/>
                  <a:pt x="17" y="177"/>
                  <a:pt x="32" y="162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6" y="35"/>
                  <a:pt x="171" y="17"/>
                  <a:pt x="193" y="16"/>
                </a:cubicBezTo>
                <a:cubicBezTo>
                  <a:pt x="194" y="16"/>
                  <a:pt x="194" y="16"/>
                  <a:pt x="195" y="16"/>
                </a:cubicBezTo>
                <a:cubicBezTo>
                  <a:pt x="208" y="16"/>
                  <a:pt x="221" y="23"/>
                  <a:pt x="234" y="36"/>
                </a:cubicBezTo>
                <a:cubicBezTo>
                  <a:pt x="247" y="49"/>
                  <a:pt x="253" y="63"/>
                  <a:pt x="253" y="77"/>
                </a:cubicBezTo>
                <a:cubicBezTo>
                  <a:pt x="252" y="99"/>
                  <a:pt x="234" y="115"/>
                  <a:pt x="234" y="116"/>
                </a:cubicBezTo>
                <a:cubicBezTo>
                  <a:pt x="165" y="186"/>
                  <a:pt x="165" y="186"/>
                  <a:pt x="165" y="186"/>
                </a:cubicBezTo>
                <a:cubicBezTo>
                  <a:pt x="162" y="189"/>
                  <a:pt x="162" y="194"/>
                  <a:pt x="165" y="198"/>
                </a:cubicBezTo>
                <a:cubicBezTo>
                  <a:pt x="167" y="199"/>
                  <a:pt x="169" y="200"/>
                  <a:pt x="171" y="200"/>
                </a:cubicBezTo>
                <a:cubicBezTo>
                  <a:pt x="173" y="200"/>
                  <a:pt x="175" y="199"/>
                  <a:pt x="176" y="198"/>
                </a:cubicBezTo>
                <a:cubicBezTo>
                  <a:pt x="244" y="128"/>
                  <a:pt x="244" y="128"/>
                  <a:pt x="244" y="128"/>
                </a:cubicBezTo>
                <a:cubicBezTo>
                  <a:pt x="245" y="127"/>
                  <a:pt x="267" y="107"/>
                  <a:pt x="269" y="78"/>
                </a:cubicBezTo>
                <a:cubicBezTo>
                  <a:pt x="269" y="59"/>
                  <a:pt x="261" y="41"/>
                  <a:pt x="245" y="24"/>
                </a:cubicBezTo>
                <a:cubicBezTo>
                  <a:pt x="229" y="8"/>
                  <a:pt x="212" y="0"/>
                  <a:pt x="1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KSO_Shape"/>
          <p:cNvSpPr/>
          <p:nvPr/>
        </p:nvSpPr>
        <p:spPr bwMode="auto">
          <a:xfrm>
            <a:off x="1770489" y="2550603"/>
            <a:ext cx="269273" cy="270226"/>
          </a:xfrm>
          <a:custGeom>
            <a:avLst/>
            <a:gdLst>
              <a:gd name="T0" fmla="*/ 1572253 w 2913"/>
              <a:gd name="T1" fmla="*/ 556386 h 2922"/>
              <a:gd name="T2" fmla="*/ 1238334 w 2913"/>
              <a:gd name="T3" fmla="*/ 222431 h 2922"/>
              <a:gd name="T4" fmla="*/ 1405293 w 2913"/>
              <a:gd name="T5" fmla="*/ 54838 h 2922"/>
              <a:gd name="T6" fmla="*/ 1606138 w 2913"/>
              <a:gd name="T7" fmla="*/ 54838 h 2922"/>
              <a:gd name="T8" fmla="*/ 1739212 w 2913"/>
              <a:gd name="T9" fmla="*/ 188543 h 2922"/>
              <a:gd name="T10" fmla="*/ 1739212 w 2913"/>
              <a:gd name="T11" fmla="*/ 389408 h 2922"/>
              <a:gd name="T12" fmla="*/ 1572253 w 2913"/>
              <a:gd name="T13" fmla="*/ 556386 h 2922"/>
              <a:gd name="T14" fmla="*/ 602533 w 2913"/>
              <a:gd name="T15" fmla="*/ 1526209 h 2922"/>
              <a:gd name="T16" fmla="*/ 268614 w 2913"/>
              <a:gd name="T17" fmla="*/ 1192255 h 2922"/>
              <a:gd name="T18" fmla="*/ 1176109 w 2913"/>
              <a:gd name="T19" fmla="*/ 291440 h 2922"/>
              <a:gd name="T20" fmla="*/ 1510028 w 2913"/>
              <a:gd name="T21" fmla="*/ 625395 h 2922"/>
              <a:gd name="T22" fmla="*/ 602533 w 2913"/>
              <a:gd name="T23" fmla="*/ 1526209 h 2922"/>
              <a:gd name="T24" fmla="*/ 0 w 2913"/>
              <a:gd name="T25" fmla="*/ 1800397 h 2922"/>
              <a:gd name="T26" fmla="*/ 203309 w 2913"/>
              <a:gd name="T27" fmla="*/ 1257567 h 2922"/>
              <a:gd name="T28" fmla="*/ 534147 w 2913"/>
              <a:gd name="T29" fmla="*/ 1588441 h 2922"/>
              <a:gd name="T30" fmla="*/ 0 w 2913"/>
              <a:gd name="T31" fmla="*/ 1800397 h 29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3" h="2922">
                <a:moveTo>
                  <a:pt x="2552" y="903"/>
                </a:moveTo>
                <a:cubicBezTo>
                  <a:pt x="2010" y="361"/>
                  <a:pt x="2010" y="361"/>
                  <a:pt x="2010" y="361"/>
                </a:cubicBezTo>
                <a:cubicBezTo>
                  <a:pt x="2281" y="89"/>
                  <a:pt x="2281" y="89"/>
                  <a:pt x="2281" y="89"/>
                </a:cubicBezTo>
                <a:cubicBezTo>
                  <a:pt x="2371" y="0"/>
                  <a:pt x="2517" y="0"/>
                  <a:pt x="2607" y="89"/>
                </a:cubicBezTo>
                <a:cubicBezTo>
                  <a:pt x="2823" y="306"/>
                  <a:pt x="2823" y="306"/>
                  <a:pt x="2823" y="306"/>
                </a:cubicBezTo>
                <a:cubicBezTo>
                  <a:pt x="2913" y="396"/>
                  <a:pt x="2913" y="542"/>
                  <a:pt x="2823" y="632"/>
                </a:cubicBezTo>
                <a:lnTo>
                  <a:pt x="2552" y="903"/>
                </a:lnTo>
                <a:close/>
                <a:moveTo>
                  <a:pt x="978" y="2477"/>
                </a:moveTo>
                <a:cubicBezTo>
                  <a:pt x="436" y="1935"/>
                  <a:pt x="436" y="1935"/>
                  <a:pt x="436" y="1935"/>
                </a:cubicBezTo>
                <a:cubicBezTo>
                  <a:pt x="1909" y="473"/>
                  <a:pt x="1909" y="473"/>
                  <a:pt x="1909" y="473"/>
                </a:cubicBezTo>
                <a:cubicBezTo>
                  <a:pt x="2451" y="1015"/>
                  <a:pt x="2451" y="1015"/>
                  <a:pt x="2451" y="1015"/>
                </a:cubicBezTo>
                <a:lnTo>
                  <a:pt x="978" y="2477"/>
                </a:lnTo>
                <a:close/>
                <a:moveTo>
                  <a:pt x="0" y="2922"/>
                </a:moveTo>
                <a:cubicBezTo>
                  <a:pt x="330" y="2041"/>
                  <a:pt x="330" y="2041"/>
                  <a:pt x="330" y="2041"/>
                </a:cubicBezTo>
                <a:cubicBezTo>
                  <a:pt x="867" y="2578"/>
                  <a:pt x="867" y="2578"/>
                  <a:pt x="867" y="2578"/>
                </a:cubicBezTo>
                <a:lnTo>
                  <a:pt x="0" y="29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KSO_Shape"/>
          <p:cNvSpPr/>
          <p:nvPr/>
        </p:nvSpPr>
        <p:spPr>
          <a:xfrm>
            <a:off x="9538043" y="2578460"/>
            <a:ext cx="304428" cy="192297"/>
          </a:xfrm>
          <a:custGeom>
            <a:avLst/>
            <a:gdLst/>
            <a:ahLst/>
            <a:cxnLst/>
            <a:rect l="l" t="t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MH_Other_22"/>
          <p:cNvSpPr/>
          <p:nvPr>
            <p:custDataLst>
              <p:tags r:id="rId17"/>
            </p:custDataLst>
          </p:nvPr>
        </p:nvSpPr>
        <p:spPr bwMode="auto">
          <a:xfrm>
            <a:off x="8878009" y="4654185"/>
            <a:ext cx="404296" cy="427802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MH_Other_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990836" y="4304735"/>
            <a:ext cx="238190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7" name="MH_Other_2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033146" y="4345479"/>
            <a:ext cx="153570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62" name="MH_SubTitle_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366409" y="3818955"/>
            <a:ext cx="1449513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E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72" name="MH_Text_1"/>
          <p:cNvSpPr txBox="1"/>
          <p:nvPr>
            <p:custDataLst>
              <p:tags r:id="rId21"/>
            </p:custDataLst>
          </p:nvPr>
        </p:nvSpPr>
        <p:spPr>
          <a:xfrm>
            <a:off x="7739074" y="5344823"/>
            <a:ext cx="2747123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动态平衡预测评分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  <p:sp>
        <p:nvSpPr>
          <p:cNvPr id="77" name="KSO_Shape"/>
          <p:cNvSpPr/>
          <p:nvPr/>
        </p:nvSpPr>
        <p:spPr bwMode="auto">
          <a:xfrm>
            <a:off x="8935933" y="4676447"/>
            <a:ext cx="260309" cy="384693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6087168" cy="496824"/>
          </a:xfrm>
        </p:spPr>
        <p:txBody>
          <a:bodyPr/>
          <a:lstStyle/>
          <a:p>
            <a:r>
              <a:rPr lang="zh-CN" altLang="en-US" dirty="0" smtClean="0"/>
              <a:t>算法设计</a:t>
            </a:r>
            <a:r>
              <a:rPr lang="en-US" altLang="zh-CN" dirty="0" smtClean="0"/>
              <a:t>-BMA</a:t>
            </a:r>
            <a:r>
              <a:rPr lang="zh-CN" altLang="en-US" dirty="0" smtClean="0"/>
              <a:t>矩阵分解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95274" y="1071546"/>
            <a:ext cx="10787138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BMA</a:t>
            </a:r>
            <a:r>
              <a:rPr lang="zh-CN" altLang="en-US" sz="2400" dirty="0" smtClean="0"/>
              <a:t>矩阵分解是在推荐系统评分范围限定下，将原始矩阵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分解为子矩阵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Q</a:t>
            </a:r>
            <a:endParaRPr lang="zh-CN" altLang="en-US" sz="24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531" name="对象 259"/>
          <p:cNvGraphicFramePr>
            <a:graphicFrameLocks noChangeAspect="1"/>
          </p:cNvGraphicFramePr>
          <p:nvPr/>
        </p:nvGraphicFramePr>
        <p:xfrm>
          <a:off x="309522" y="5143512"/>
          <a:ext cx="3857652" cy="150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1" imgW="73152000" imgH="24384000" progId="Equation.3">
                  <p:embed/>
                </p:oleObj>
              </mc:Choice>
              <mc:Fallback>
                <p:oleObj name="公式" r:id="rId1" imgW="73152000" imgH="24384000" progId="Equation.3">
                  <p:embed/>
                  <p:pic>
                    <p:nvPicPr>
                      <p:cNvPr id="0" name="对象 25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522" y="5143512"/>
                        <a:ext cx="3857652" cy="15001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对象 158"/>
          <p:cNvGraphicFramePr>
            <a:graphicFrameLocks noChangeAspect="1"/>
          </p:cNvGraphicFramePr>
          <p:nvPr/>
        </p:nvGraphicFramePr>
        <p:xfrm>
          <a:off x="4952992" y="5500702"/>
          <a:ext cx="2643206" cy="742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3" imgW="46634400" imgH="10972800" progId="Equation.3">
                  <p:embed/>
                </p:oleObj>
              </mc:Choice>
              <mc:Fallback>
                <p:oleObj name="公式" r:id="rId3" imgW="46634400" imgH="10972800" progId="Equation.3">
                  <p:embed/>
                  <p:pic>
                    <p:nvPicPr>
                      <p:cNvPr id="0" name="对象 15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2992" y="5500702"/>
                        <a:ext cx="2643206" cy="7429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535" name="对象 151"/>
          <p:cNvGraphicFramePr>
            <a:graphicFrameLocks noChangeAspect="1"/>
          </p:cNvGraphicFramePr>
          <p:nvPr/>
        </p:nvGraphicFramePr>
        <p:xfrm>
          <a:off x="8667768" y="5286388"/>
          <a:ext cx="3286148" cy="1214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5" imgW="46939200" imgH="17068800" progId="Equation.3">
                  <p:embed/>
                </p:oleObj>
              </mc:Choice>
              <mc:Fallback>
                <p:oleObj name="公式" r:id="rId5" imgW="46939200" imgH="17068800" progId="Equation.3">
                  <p:embed/>
                  <p:pic>
                    <p:nvPicPr>
                      <p:cNvPr id="0" name="对象 1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67768" y="5286388"/>
                        <a:ext cx="3286148" cy="12144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3952860" y="5857892"/>
            <a:ext cx="85725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667636" y="5857892"/>
            <a:ext cx="857256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 rot="0">
            <a:off x="1393190" y="1712595"/>
            <a:ext cx="9152255" cy="1798320"/>
            <a:chOff x="47" y="844"/>
            <a:chExt cx="14413" cy="3224"/>
          </a:xfrm>
        </p:grpSpPr>
        <p:graphicFrame>
          <p:nvGraphicFramePr>
            <p:cNvPr id="7" name="对象 6"/>
            <p:cNvGraphicFramePr/>
            <p:nvPr/>
          </p:nvGraphicFramePr>
          <p:xfrm>
            <a:off x="47" y="957"/>
            <a:ext cx="2761" cy="2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7" imgW="2362200" imgH="2044700" progId="Visio.Drawing.15">
                    <p:embed/>
                  </p:oleObj>
                </mc:Choice>
                <mc:Fallback>
                  <p:oleObj name="" r:id="rId7" imgW="2362200" imgH="2044700" progId="Visio.Drawing.15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8"/>
                      </p:blipFill>
                      <p:spPr>
                        <a:xfrm>
                          <a:off x="47" y="957"/>
                          <a:ext cx="2761" cy="2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/>
            <p:nvPr/>
          </p:nvGraphicFramePr>
          <p:xfrm>
            <a:off x="2883" y="844"/>
            <a:ext cx="3698" cy="2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9" imgW="3162300" imgH="2120900" progId="Visio.Drawing.15">
                    <p:embed/>
                  </p:oleObj>
                </mc:Choice>
                <mc:Fallback>
                  <p:oleObj name="" r:id="rId9" imgW="3162300" imgH="2120900" progId="Visio.Drawing.15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10"/>
                      </p:blipFill>
                      <p:spPr>
                        <a:xfrm>
                          <a:off x="2883" y="844"/>
                          <a:ext cx="3698" cy="24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/>
            <p:nvPr/>
          </p:nvGraphicFramePr>
          <p:xfrm>
            <a:off x="9928" y="900"/>
            <a:ext cx="4532" cy="3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1" imgW="3860800" imgH="2717800" progId="Visio.Drawing.15">
                    <p:embed/>
                  </p:oleObj>
                </mc:Choice>
                <mc:Fallback>
                  <p:oleObj name="" r:id="rId11" imgW="3860800" imgH="2717800" progId="Visio.Drawing.15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12"/>
                      </p:blipFill>
                      <p:spPr>
                        <a:xfrm>
                          <a:off x="9928" y="900"/>
                          <a:ext cx="4532" cy="31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/>
            <p:nvPr/>
          </p:nvGraphicFramePr>
          <p:xfrm>
            <a:off x="6543" y="957"/>
            <a:ext cx="3437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3" imgW="2933700" imgH="2057400" progId="Visio.Drawing.15">
                    <p:embed/>
                  </p:oleObj>
                </mc:Choice>
                <mc:Fallback>
                  <p:oleObj name="" r:id="rId13" imgW="2933700" imgH="2057400" progId="Visio.Drawing.15">
                    <p:embed/>
                    <p:pic>
                      <p:nvPicPr>
                        <p:cNvPr id="0" name="图片 17"/>
                        <p:cNvPicPr/>
                        <p:nvPr/>
                      </p:nvPicPr>
                      <p:blipFill>
                        <a:blip r:embed="rId14"/>
                      </p:blipFill>
                      <p:spPr>
                        <a:xfrm>
                          <a:off x="6543" y="957"/>
                          <a:ext cx="3437" cy="2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本框 19"/>
          <p:cNvSpPr txBox="1"/>
          <p:nvPr/>
        </p:nvSpPr>
        <p:spPr>
          <a:xfrm>
            <a:off x="5882005" y="1529080"/>
            <a:ext cx="1395095" cy="335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LowerBound l</a:t>
            </a:r>
            <a:endParaRPr lang="zh-CN" altLang="en-US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82005" y="2315845"/>
            <a:ext cx="1395095" cy="335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</a:rPr>
              <a:t>Upper</a:t>
            </a:r>
            <a:r>
              <a:rPr lang="zh-CN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Bound 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5760" y="3114040"/>
            <a:ext cx="50800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000000"/>
                </a:solidFill>
              </a:rPr>
              <a:t>Fix</a:t>
            </a:r>
            <a:endParaRPr lang="zh-CN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23" name="对象 22"/>
          <p:cNvGraphicFramePr/>
          <p:nvPr/>
        </p:nvGraphicFramePr>
        <p:xfrm>
          <a:off x="1412875" y="2861945"/>
          <a:ext cx="6616065" cy="165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8851900" imgH="2552700" progId="Visio.Drawing.15">
                  <p:embed/>
                </p:oleObj>
              </mc:Choice>
              <mc:Fallback>
                <p:oleObj name="" r:id="rId15" imgW="8851900" imgH="2552700" progId="Visio.Drawing.15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12875" y="2861945"/>
                        <a:ext cx="6616065" cy="165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3968750" y="4430395"/>
          <a:ext cx="191325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7" imgW="1924050" imgH="1200150" progId="Word.Document.12">
                  <p:embed/>
                </p:oleObj>
              </mc:Choice>
              <mc:Fallback>
                <p:oleObj name="" r:id="rId17" imgW="1924050" imgH="1200150" progId="Word.Document.12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68750" y="4430395"/>
                        <a:ext cx="1913255" cy="71374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1135" y="6003925"/>
            <a:ext cx="2952750" cy="737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4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015862" cy="496824"/>
          </a:xfrm>
        </p:spPr>
        <p:txBody>
          <a:bodyPr/>
          <a:lstStyle/>
          <a:p>
            <a:r>
              <a:rPr lang="zh-CN" altLang="en-US" dirty="0" smtClean="0"/>
              <a:t>算法设计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近邻模型预测评分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/>
          <p:nvPr/>
        </p:nvGraphicFramePr>
        <p:xfrm>
          <a:off x="0" y="1643050"/>
          <a:ext cx="3167042" cy="2961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32989"/>
                <a:gridCol w="632989"/>
                <a:gridCol w="646580"/>
                <a:gridCol w="621495"/>
                <a:gridCol w="632989"/>
              </a:tblGrid>
              <a:tr h="7734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uFillTx/>
                        </a:rPr>
                        <a:t>LatentFactor</a:t>
                      </a:r>
                      <a:r>
                        <a:rPr lang="en-US" altLang="zh-CN" sz="1000" baseline="-25000" dirty="0">
                          <a:solidFill>
                            <a:srgbClr val="000000"/>
                          </a:solidFill>
                          <a:uFillTx/>
                        </a:rPr>
                        <a:t>1</a:t>
                      </a:r>
                      <a:endParaRPr lang="en-US" altLang="zh-CN" sz="10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LatentFactor</a:t>
                      </a:r>
                      <a:r>
                        <a:rPr lang="en-US" altLang="zh-CN" sz="1000" baseline="-250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2</a:t>
                      </a:r>
                      <a:endParaRPr lang="en-US" altLang="zh-CN" sz="1000" baseline="-25000" dirty="0">
                        <a:solidFill>
                          <a:srgbClr val="000000"/>
                        </a:solidFill>
                        <a:uFillTx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LatentFactor</a:t>
                      </a:r>
                      <a:r>
                        <a:rPr lang="en-US" altLang="zh-CN" sz="1000" baseline="-250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k</a:t>
                      </a:r>
                      <a:endParaRPr lang="en-US" altLang="zh-CN" sz="1000" baseline="-25000" dirty="0">
                        <a:solidFill>
                          <a:srgbClr val="000000"/>
                        </a:solidFill>
                        <a:uFillTx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rgbClr val="000000"/>
                          </a:solidFill>
                        </a:rPr>
                        <a:t>User</a:t>
                      </a:r>
                      <a:r>
                        <a:rPr lang="en-US" altLang="zh-CN" sz="1200" b="1" baseline="-25000" dirty="0">
                          <a:solidFill>
                            <a:srgbClr val="000000"/>
                          </a:solidFill>
                          <a:uFillTx/>
                        </a:rPr>
                        <a:t>1</a:t>
                      </a:r>
                      <a:endParaRPr lang="en-US" altLang="zh-CN" sz="1200" b="1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P1,1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sym typeface="+mn-ea"/>
                        </a:rPr>
                        <a:t>P1,2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sym typeface="+mn-ea"/>
                        </a:rPr>
                        <a:t>P1,k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solidFill>
                            <a:srgbClr val="000000"/>
                          </a:solidFill>
                        </a:rPr>
                        <a:t>User</a:t>
                      </a:r>
                      <a:r>
                        <a:rPr lang="en-US" altLang="zh-CN" sz="1200" b="1" baseline="-25000" dirty="0">
                          <a:solidFill>
                            <a:srgbClr val="000000"/>
                          </a:solidFill>
                          <a:uFillTx/>
                        </a:rPr>
                        <a:t>2</a:t>
                      </a:r>
                      <a:endParaRPr lang="en-US" altLang="zh-CN" sz="12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sym typeface="+mn-ea"/>
                        </a:rPr>
                        <a:t>P2,1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P2,2</a:t>
                      </a:r>
                      <a:endParaRPr lang="en-US" altLang="zh-CN" sz="1200" baseline="-25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sym typeface="+mn-ea"/>
                        </a:rPr>
                        <a:t>P2,k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b="1" dirty="0">
                          <a:solidFill>
                            <a:srgbClr val="000000"/>
                          </a:solidFill>
                        </a:rPr>
                        <a:t>User</a:t>
                      </a:r>
                      <a:r>
                        <a:rPr lang="en-US" altLang="zh-CN" sz="1200" b="1" baseline="-25000" dirty="0">
                          <a:solidFill>
                            <a:srgbClr val="000000"/>
                          </a:solidFill>
                          <a:uFillTx/>
                        </a:rPr>
                        <a:t>n</a:t>
                      </a:r>
                      <a:endParaRPr lang="en-US" altLang="zh-CN" sz="1200" b="1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sym typeface="+mn-ea"/>
                        </a:rPr>
                        <a:t>Pn,1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sym typeface="+mn-ea"/>
                        </a:rPr>
                        <a:t>Pn,2</a:t>
                      </a:r>
                      <a:endParaRPr lang="en-US" altLang="zh-CN" sz="1200" baseline="-25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sym typeface="+mn-ea"/>
                        </a:rPr>
                        <a:t>Pn,k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文本框 58"/>
          <p:cNvSpPr txBox="1"/>
          <p:nvPr/>
        </p:nvSpPr>
        <p:spPr>
          <a:xfrm>
            <a:off x="676275" y="4676445"/>
            <a:ext cx="20002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P</a:t>
            </a:r>
            <a:r>
              <a:rPr lang="zh-CN" altLang="en-US" b="1" dirty="0">
                <a:solidFill>
                  <a:srgbClr val="000000"/>
                </a:solidFill>
              </a:rPr>
              <a:t>：用户</a:t>
            </a:r>
            <a:r>
              <a:rPr lang="en-US" altLang="zh-CN" b="1" dirty="0">
                <a:solidFill>
                  <a:srgbClr val="000000"/>
                </a:solidFill>
              </a:rPr>
              <a:t>-</a:t>
            </a:r>
            <a:r>
              <a:rPr lang="zh-CN" altLang="en-US" b="1" dirty="0">
                <a:solidFill>
                  <a:srgbClr val="000000"/>
                </a:solidFill>
              </a:rPr>
              <a:t>特征矩阵</a:t>
            </a:r>
            <a:endParaRPr lang="zh-CN" altLang="en-US" b="1" baseline="30000" dirty="0">
              <a:solidFill>
                <a:srgbClr val="000000"/>
              </a:solidFill>
              <a:uFillTx/>
            </a:endParaRPr>
          </a:p>
        </p:txBody>
      </p:sp>
      <p:sp>
        <p:nvSpPr>
          <p:cNvPr id="18" name="文本框 65"/>
          <p:cNvSpPr txBox="1"/>
          <p:nvPr/>
        </p:nvSpPr>
        <p:spPr>
          <a:xfrm>
            <a:off x="8948765" y="4130287"/>
            <a:ext cx="20643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Q</a:t>
            </a:r>
            <a:r>
              <a:rPr lang="zh-CN" altLang="en-US" b="1" dirty="0">
                <a:solidFill>
                  <a:srgbClr val="000000"/>
                </a:solidFill>
              </a:rPr>
              <a:t>：物品</a:t>
            </a:r>
            <a:r>
              <a:rPr lang="en-US" altLang="zh-CN" b="1" dirty="0">
                <a:solidFill>
                  <a:srgbClr val="000000"/>
                </a:solidFill>
              </a:rPr>
              <a:t>-</a:t>
            </a:r>
            <a:r>
              <a:rPr lang="zh-CN" altLang="en-US" b="1" dirty="0">
                <a:solidFill>
                  <a:srgbClr val="000000"/>
                </a:solidFill>
              </a:rPr>
              <a:t>属性矩阵</a:t>
            </a:r>
            <a:endParaRPr lang="zh-CN" altLang="en-US" b="1" baseline="30000" dirty="0">
              <a:solidFill>
                <a:srgbClr val="000000"/>
              </a:solidFill>
              <a:uFillTx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381488" y="1857364"/>
            <a:ext cx="2497455" cy="2391410"/>
            <a:chOff x="3875405" y="3322625"/>
            <a:chExt cx="2497455" cy="239141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75405" y="3322625"/>
              <a:ext cx="2497455" cy="2391410"/>
            </a:xfrm>
            <a:prstGeom prst="rect">
              <a:avLst/>
            </a:prstGeom>
          </p:spPr>
        </p:pic>
        <p:sp>
          <p:nvSpPr>
            <p:cNvPr id="21" name="椭圆 20"/>
            <p:cNvSpPr/>
            <p:nvPr/>
          </p:nvSpPr>
          <p:spPr>
            <a:xfrm>
              <a:off x="4616450" y="3922065"/>
              <a:ext cx="1343660" cy="13544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2" name="表格 21"/>
          <p:cNvGraphicFramePr/>
          <p:nvPr/>
        </p:nvGraphicFramePr>
        <p:xfrm>
          <a:off x="8024826" y="1714488"/>
          <a:ext cx="3254375" cy="234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875"/>
                <a:gridCol w="637878"/>
                <a:gridCol w="637878"/>
                <a:gridCol w="677074"/>
                <a:gridCol w="650763"/>
              </a:tblGrid>
              <a:tr h="4533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Item</a:t>
                      </a:r>
                      <a:r>
                        <a:rPr lang="en-US" altLang="zh-CN" sz="1200" baseline="-25000" dirty="0">
                          <a:solidFill>
                            <a:srgbClr val="000000"/>
                          </a:solidFill>
                          <a:uFillTx/>
                        </a:rPr>
                        <a:t>1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Item</a:t>
                      </a:r>
                      <a:r>
                        <a:rPr lang="en-US" altLang="zh-CN" sz="1200" baseline="-25000" dirty="0">
                          <a:solidFill>
                            <a:srgbClr val="000000"/>
                          </a:solidFill>
                          <a:uFillTx/>
                        </a:rPr>
                        <a:t>2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Item</a:t>
                      </a:r>
                      <a:r>
                        <a:rPr lang="en-US" altLang="zh-CN" sz="1200" baseline="-25000" dirty="0">
                          <a:solidFill>
                            <a:srgbClr val="000000"/>
                          </a:solidFill>
                          <a:uFillTx/>
                        </a:rPr>
                        <a:t>m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1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LatentFactor</a:t>
                      </a:r>
                      <a:r>
                        <a:rPr lang="en-US" altLang="zh-CN" sz="1000" b="1" baseline="-250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1</a:t>
                      </a:r>
                      <a:endParaRPr lang="en-US" altLang="zh-CN" sz="1000" b="1" baseline="-25000" dirty="0">
                        <a:solidFill>
                          <a:srgbClr val="000000"/>
                        </a:solidFill>
                        <a:uFillTx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uFillTx/>
                        </a:rPr>
                        <a:t>Q1,1</a:t>
                      </a:r>
                      <a:endParaRPr lang="en-US" altLang="zh-CN" sz="12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Q1,2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Q1,m</a:t>
                      </a:r>
                      <a:endParaRPr lang="en-US" altLang="zh-CN" sz="1200" baseline="-25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355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LatentFactor</a:t>
                      </a:r>
                      <a:r>
                        <a:rPr lang="en-US" altLang="zh-CN" sz="1000" b="1" baseline="-250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2</a:t>
                      </a:r>
                      <a:endParaRPr lang="en-US" altLang="zh-CN" sz="1000" b="1" baseline="-25000" dirty="0">
                        <a:solidFill>
                          <a:srgbClr val="000000"/>
                        </a:solidFill>
                        <a:uFillTx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Q2,1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Q2,2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Q2,m</a:t>
                      </a:r>
                      <a:endParaRPr lang="en-US" altLang="zh-CN" sz="1200" baseline="-25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98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01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LatentFactor</a:t>
                      </a:r>
                      <a:r>
                        <a:rPr lang="en-US" altLang="zh-CN" sz="1000" b="1" baseline="-250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k</a:t>
                      </a:r>
                      <a:endParaRPr lang="en-US" altLang="zh-CN" sz="1000" b="1" baseline="-25000" dirty="0">
                        <a:solidFill>
                          <a:srgbClr val="000000"/>
                        </a:solidFill>
                        <a:uFillTx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Qk,1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Qk,2</a:t>
                      </a:r>
                      <a:endParaRPr lang="en-US" altLang="zh-CN" sz="1200">
                        <a:solidFill>
                          <a:srgbClr val="000000"/>
                        </a:solidFill>
                        <a:uFillTx/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200" baseline="-2500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</a:rPr>
                        <a:t>......</a:t>
                      </a:r>
                      <a:endParaRPr lang="en-US" altLang="zh-CN" sz="120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dirty="0">
                          <a:solidFill>
                            <a:srgbClr val="000000"/>
                          </a:solidFill>
                          <a:uFillTx/>
                          <a:sym typeface="+mn-ea"/>
                        </a:rPr>
                        <a:t>Qk,m</a:t>
                      </a:r>
                      <a:endParaRPr lang="en-US" altLang="zh-CN" sz="1200" baseline="-25000" dirty="0">
                        <a:solidFill>
                          <a:srgbClr val="000000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 rot="0">
            <a:off x="3166745" y="2785745"/>
            <a:ext cx="1856740" cy="369570"/>
            <a:chOff x="4987" y="4387"/>
            <a:chExt cx="2924" cy="582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4987" y="4950"/>
              <a:ext cx="2925" cy="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325" y="4387"/>
              <a:ext cx="213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相似度计算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0">
            <a:off x="6524625" y="2773680"/>
            <a:ext cx="1499870" cy="370840"/>
            <a:chOff x="10275" y="4368"/>
            <a:chExt cx="2362" cy="584"/>
          </a:xfrm>
        </p:grpSpPr>
        <p:cxnSp>
          <p:nvCxnSpPr>
            <p:cNvPr id="27" name="直接箭头连接符 26"/>
            <p:cNvCxnSpPr/>
            <p:nvPr/>
          </p:nvCxnSpPr>
          <p:spPr>
            <a:xfrm rot="10800000">
              <a:off x="10275" y="4950"/>
              <a:ext cx="2363" cy="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388" y="4368"/>
              <a:ext cx="213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相似度计算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1206" name="Object 6" descr="ppt/media/image18.wmf">
            <a:hlinkClick r:id="" action="ppaction://ole?verb=0"/>
          </p:cNvPr>
          <p:cNvGraphicFramePr/>
          <p:nvPr/>
        </p:nvGraphicFramePr>
        <p:xfrm>
          <a:off x="1881158" y="5030808"/>
          <a:ext cx="37592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2" imgW="50292000" imgH="17068800" progId="Equation.3">
                  <p:embed/>
                </p:oleObj>
              </mc:Choice>
              <mc:Fallback>
                <p:oleObj name="" r:id="rId2" imgW="50292000" imgH="17068800" progId="Equation.3">
                  <p:embed/>
                  <p:pic>
                    <p:nvPicPr>
                      <p:cNvPr id="0" name="图片 7168" descr="image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1158" y="5030808"/>
                        <a:ext cx="3759200" cy="1398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 descr="ppt/media/image19.wmf">
            <a:hlinkClick r:id="" action="ppaction://ole?verb=0"/>
          </p:cNvPr>
          <p:cNvGraphicFramePr/>
          <p:nvPr/>
        </p:nvGraphicFramePr>
        <p:xfrm>
          <a:off x="6465917" y="5215276"/>
          <a:ext cx="391318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4" imgW="46939200" imgH="17068800" progId="Equation.3">
                  <p:embed/>
                </p:oleObj>
              </mc:Choice>
              <mc:Fallback>
                <p:oleObj name="" r:id="rId4" imgW="46939200" imgH="17068800" progId="Equation.3">
                  <p:embed/>
                  <p:pic>
                    <p:nvPicPr>
                      <p:cNvPr id="0" name="图片 7169" descr="image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5917" y="5215276"/>
                        <a:ext cx="3913188" cy="1182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524250" y="3857625"/>
            <a:ext cx="2142490" cy="1143000"/>
            <a:chOff x="5550" y="6075"/>
            <a:chExt cx="3374" cy="1800"/>
          </a:xfrm>
        </p:grpSpPr>
        <p:cxnSp>
          <p:nvCxnSpPr>
            <p:cNvPr id="36" name="直接箭头连接符 35"/>
            <p:cNvCxnSpPr/>
            <p:nvPr/>
          </p:nvCxnSpPr>
          <p:spPr>
            <a:xfrm rot="10800000" flipV="1">
              <a:off x="6112" y="6075"/>
              <a:ext cx="2813" cy="18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50" y="6300"/>
              <a:ext cx="236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基于用户的协同过滤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67375" y="3857625"/>
            <a:ext cx="3143250" cy="1357630"/>
            <a:chOff x="8925" y="6075"/>
            <a:chExt cx="4950" cy="2138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8925" y="6075"/>
              <a:ext cx="4500" cy="213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1513" y="6300"/>
              <a:ext cx="236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基于物品的协同过滤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373052" cy="496824"/>
          </a:xfrm>
        </p:spPr>
        <p:txBody>
          <a:bodyPr/>
          <a:lstStyle/>
          <a:p>
            <a:r>
              <a:rPr lang="zh-CN" altLang="en-US" dirty="0" smtClean="0"/>
              <a:t>算法设计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动态平衡预测平衡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hlinkClick r:id="" action="ppaction://ole?verb=0"/>
          </p:cNvPr>
          <p:cNvGraphicFramePr/>
          <p:nvPr/>
        </p:nvGraphicFramePr>
        <p:xfrm>
          <a:off x="1358265" y="2214554"/>
          <a:ext cx="3759835" cy="139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50292000" imgH="17068800" progId="Equation.3">
                  <p:embed/>
                </p:oleObj>
              </mc:Choice>
              <mc:Fallback>
                <p:oleObj name="" r:id="rId1" imgW="50292000" imgH="17068800" progId="Equation.3">
                  <p:embed/>
                  <p:pic>
                    <p:nvPicPr>
                      <p:cNvPr id="0" name="图片 8192" descr="image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8265" y="2214554"/>
                        <a:ext cx="3759835" cy="13989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/>
          <p:nvPr/>
        </p:nvGraphicFramePr>
        <p:xfrm>
          <a:off x="1214755" y="5032712"/>
          <a:ext cx="3912870" cy="118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46939200" imgH="17068800" progId="Equation.3">
                  <p:embed/>
                </p:oleObj>
              </mc:Choice>
              <mc:Fallback>
                <p:oleObj name="" r:id="rId3" imgW="46939200" imgH="17068800" progId="Equation.3">
                  <p:embed/>
                  <p:pic>
                    <p:nvPicPr>
                      <p:cNvPr id="0" name="图片 8193" descr="image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755" y="5032712"/>
                        <a:ext cx="3912870" cy="11823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/>
          <p:nvPr/>
        </p:nvGraphicFramePr>
        <p:xfrm>
          <a:off x="7785100" y="3505835"/>
          <a:ext cx="3454400" cy="170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5" imgW="48768000" imgH="25908000" progId="Equation.3">
                  <p:embed/>
                </p:oleObj>
              </mc:Choice>
              <mc:Fallback>
                <p:oleObj name="" r:id="rId5" imgW="48768000" imgH="25908000" progId="Equation.3">
                  <p:embed/>
                  <p:pic>
                    <p:nvPicPr>
                      <p:cNvPr id="0" name="图片 8194" descr="image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85100" y="3505835"/>
                        <a:ext cx="3454400" cy="17094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8"/>
          <p:cNvSpPr txBox="1"/>
          <p:nvPr/>
        </p:nvSpPr>
        <p:spPr>
          <a:xfrm>
            <a:off x="5375910" y="3808095"/>
            <a:ext cx="151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平衡因子</a:t>
            </a:r>
            <a:r>
              <a:rPr lang="en-US" altLang="zh-CN" sz="2000" dirty="0">
                <a:solidFill>
                  <a:srgbClr val="000000"/>
                </a:solidFill>
              </a:rPr>
              <a:t>m</a:t>
            </a:r>
            <a:r>
              <a:rPr lang="en-US" altLang="zh-CN" sz="2000" baseline="-25000" dirty="0">
                <a:solidFill>
                  <a:srgbClr val="000000"/>
                </a:solidFill>
                <a:uFillTx/>
              </a:rPr>
              <a:t>u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</a:rPr>
              <a:t>m</a:t>
            </a:r>
            <a:r>
              <a:rPr lang="en-US" altLang="zh-CN" sz="2000" baseline="-25000" dirty="0" smtClean="0">
                <a:solidFill>
                  <a:srgbClr val="000000"/>
                </a:solidFill>
                <a:uFillTx/>
              </a:rPr>
              <a:t>i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</a:rPr>
              <a:t>控</a:t>
            </a:r>
            <a:r>
              <a:rPr lang="zh-CN" altLang="en-US" sz="2000" dirty="0">
                <a:solidFill>
                  <a:srgbClr val="000000"/>
                </a:solidFill>
              </a:rPr>
              <a:t>制因子</a:t>
            </a:r>
            <a:r>
              <a:rPr lang="zh-CN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endParaRPr lang="zh-CN" alt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38744" y="2857496"/>
            <a:ext cx="2417612" cy="2786082"/>
            <a:chOff x="7062764" y="2515026"/>
            <a:chExt cx="2417612" cy="3015514"/>
          </a:xfrm>
        </p:grpSpPr>
        <p:sp>
          <p:nvSpPr>
            <p:cNvPr id="34" name="MH_Other_1"/>
            <p:cNvSpPr/>
            <p:nvPr>
              <p:custDataLst>
                <p:tags r:id="rId7"/>
              </p:custDataLst>
            </p:nvPr>
          </p:nvSpPr>
          <p:spPr bwMode="auto">
            <a:xfrm>
              <a:off x="7062764" y="2515026"/>
              <a:ext cx="2272778" cy="1539323"/>
            </a:xfrm>
            <a:custGeom>
              <a:avLst/>
              <a:gdLst>
                <a:gd name="T0" fmla="*/ 0 w 518"/>
                <a:gd name="T1" fmla="*/ 0 h 351"/>
                <a:gd name="T2" fmla="*/ 2147483646 w 518"/>
                <a:gd name="T3" fmla="*/ 2147483646 h 3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351">
                  <a:moveTo>
                    <a:pt x="0" y="0"/>
                  </a:moveTo>
                  <a:cubicBezTo>
                    <a:pt x="411" y="0"/>
                    <a:pt x="260" y="351"/>
                    <a:pt x="518" y="340"/>
                  </a:cubicBez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MH_Other_2"/>
            <p:cNvSpPr/>
            <p:nvPr>
              <p:custDataLst>
                <p:tags r:id="rId8"/>
              </p:custDataLst>
            </p:nvPr>
          </p:nvSpPr>
          <p:spPr bwMode="auto">
            <a:xfrm>
              <a:off x="7062764" y="3216911"/>
              <a:ext cx="2272778" cy="815154"/>
            </a:xfrm>
            <a:custGeom>
              <a:avLst/>
              <a:gdLst>
                <a:gd name="T0" fmla="*/ 0 w 518"/>
                <a:gd name="T1" fmla="*/ 0 h 95"/>
                <a:gd name="T2" fmla="*/ 2147483646 w 518"/>
                <a:gd name="T3" fmla="*/ 2147483646 h 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95">
                  <a:moveTo>
                    <a:pt x="0" y="0"/>
                  </a:moveTo>
                  <a:cubicBezTo>
                    <a:pt x="411" y="0"/>
                    <a:pt x="260" y="95"/>
                    <a:pt x="518" y="92"/>
                  </a:cubicBezTo>
                </a:path>
              </a:pathLst>
            </a:custGeom>
            <a:noFill/>
            <a:ln w="14" cap="flat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MH_Other_3"/>
            <p:cNvSpPr/>
            <p:nvPr>
              <p:custDataLst>
                <p:tags r:id="rId9"/>
              </p:custDataLst>
            </p:nvPr>
          </p:nvSpPr>
          <p:spPr bwMode="auto">
            <a:xfrm>
              <a:off x="7062764" y="4006070"/>
              <a:ext cx="2272778" cy="869003"/>
            </a:xfrm>
            <a:custGeom>
              <a:avLst/>
              <a:gdLst>
                <a:gd name="T0" fmla="*/ 0 w 518"/>
                <a:gd name="T1" fmla="*/ 2147483646 h 117"/>
                <a:gd name="T2" fmla="*/ 2147483646 w 518"/>
                <a:gd name="T3" fmla="*/ 2147483646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117">
                  <a:moveTo>
                    <a:pt x="0" y="117"/>
                  </a:moveTo>
                  <a:cubicBezTo>
                    <a:pt x="411" y="117"/>
                    <a:pt x="260" y="0"/>
                    <a:pt x="518" y="4"/>
                  </a:cubicBezTo>
                </a:path>
              </a:pathLst>
            </a:custGeom>
            <a:noFill/>
            <a:ln w="14" cap="flat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MH_Other_4"/>
            <p:cNvSpPr/>
            <p:nvPr>
              <p:custDataLst>
                <p:tags r:id="rId10"/>
              </p:custDataLst>
            </p:nvPr>
          </p:nvSpPr>
          <p:spPr bwMode="auto">
            <a:xfrm>
              <a:off x="7062764" y="3983788"/>
              <a:ext cx="2272778" cy="1546752"/>
            </a:xfrm>
            <a:custGeom>
              <a:avLst/>
              <a:gdLst>
                <a:gd name="T0" fmla="*/ 0 w 518"/>
                <a:gd name="T1" fmla="*/ 2147483646 h 327"/>
                <a:gd name="T2" fmla="*/ 2147483646 w 518"/>
                <a:gd name="T3" fmla="*/ 2147483646 h 3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327">
                  <a:moveTo>
                    <a:pt x="0" y="327"/>
                  </a:moveTo>
                  <a:cubicBezTo>
                    <a:pt x="411" y="327"/>
                    <a:pt x="260" y="0"/>
                    <a:pt x="518" y="10"/>
                  </a:cubicBez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MH_Other_6"/>
            <p:cNvSpPr/>
            <p:nvPr>
              <p:custDataLst>
                <p:tags r:id="rId11"/>
              </p:custDataLst>
            </p:nvPr>
          </p:nvSpPr>
          <p:spPr bwMode="auto">
            <a:xfrm>
              <a:off x="9194422" y="3913229"/>
              <a:ext cx="285954" cy="219108"/>
            </a:xfrm>
            <a:custGeom>
              <a:avLst/>
              <a:gdLst>
                <a:gd name="T0" fmla="*/ 0 w 154"/>
                <a:gd name="T1" fmla="*/ 0 h 118"/>
                <a:gd name="T2" fmla="*/ 154 w 154"/>
                <a:gd name="T3" fmla="*/ 59 h 118"/>
                <a:gd name="T4" fmla="*/ 0 w 154"/>
                <a:gd name="T5" fmla="*/ 118 h 118"/>
                <a:gd name="T6" fmla="*/ 0 w 15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18">
                  <a:moveTo>
                    <a:pt x="0" y="0"/>
                  </a:moveTo>
                  <a:lnTo>
                    <a:pt x="154" y="59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>
              <a:normAutofit fontScale="5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373052" cy="496824"/>
          </a:xfrm>
        </p:spPr>
        <p:txBody>
          <a:bodyPr/>
          <a:lstStyle/>
          <a:p>
            <a:r>
              <a:rPr lang="en-US" altLang="zh-CN" dirty="0" smtClean="0"/>
              <a:t>BMAN-CF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3253" name="对象 185"/>
          <p:cNvGraphicFramePr/>
          <p:nvPr/>
        </p:nvGraphicFramePr>
        <p:xfrm>
          <a:off x="2809852" y="1214422"/>
          <a:ext cx="6500858" cy="5643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1" imgW="7607300" imgH="8343900" progId="Visio.Drawing.15">
                  <p:embed/>
                </p:oleObj>
              </mc:Choice>
              <mc:Fallback>
                <p:oleObj name="Visio" r:id="rId1" imgW="7607300" imgH="8343900" progId="Visio.Drawing.15">
                  <p:embed/>
                  <p:pic>
                    <p:nvPicPr>
                      <p:cNvPr id="0" name="对象 1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9852" y="1214422"/>
                        <a:ext cx="6500858" cy="56435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166620" y="1642745"/>
            <a:ext cx="3785870" cy="4714240"/>
            <a:chOff x="3412" y="2587"/>
            <a:chExt cx="5962" cy="7424"/>
          </a:xfrm>
        </p:grpSpPr>
        <p:sp>
          <p:nvSpPr>
            <p:cNvPr id="20" name="矩形 19"/>
            <p:cNvSpPr/>
            <p:nvPr/>
          </p:nvSpPr>
          <p:spPr>
            <a:xfrm>
              <a:off x="3412" y="2587"/>
              <a:ext cx="5963" cy="7425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25" y="2587"/>
              <a:ext cx="270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00"/>
                  </a:solidFill>
                </a:rPr>
                <a:t>离线矩阵分解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96000" y="1642745"/>
            <a:ext cx="4142740" cy="4714240"/>
            <a:chOff x="9600" y="2587"/>
            <a:chExt cx="6524" cy="7424"/>
          </a:xfrm>
        </p:grpSpPr>
        <p:sp>
          <p:nvSpPr>
            <p:cNvPr id="22" name="矩形 21"/>
            <p:cNvSpPr/>
            <p:nvPr/>
          </p:nvSpPr>
          <p:spPr>
            <a:xfrm>
              <a:off x="9600" y="2587"/>
              <a:ext cx="6525" cy="7425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37" y="3150"/>
              <a:ext cx="776" cy="39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00"/>
                  </a:solidFill>
                </a:rPr>
                <a:t>在线推荐计算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背景意义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本文工作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TPV-CF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BMAN-CF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373052" cy="496824"/>
          </a:xfrm>
        </p:spPr>
        <p:txBody>
          <a:bodyPr/>
          <a:lstStyle/>
          <a:p>
            <a:r>
              <a:rPr lang="en-US" altLang="zh-CN" dirty="0" smtClean="0"/>
              <a:t>BMAN-CF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并行化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88645" y="2957195"/>
            <a:ext cx="1202055" cy="3006725"/>
            <a:chOff x="927" y="4657"/>
            <a:chExt cx="1893" cy="4735"/>
          </a:xfrm>
        </p:grpSpPr>
        <p:sp>
          <p:nvSpPr>
            <p:cNvPr id="4" name="文本框 3"/>
            <p:cNvSpPr txBox="1"/>
            <p:nvPr/>
          </p:nvSpPr>
          <p:spPr>
            <a:xfrm>
              <a:off x="927" y="4657"/>
              <a:ext cx="1837" cy="57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 fontAlgn="auto"/>
              <a:r>
                <a:rPr lang="zh-CN" altLang="en-US"/>
                <a:t>参数划分</a:t>
              </a:r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30" y="8816"/>
              <a:ext cx="1791" cy="57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 fontAlgn="auto"/>
              <a:r>
                <a:rPr lang="zh-CN" altLang="en-US"/>
                <a:t>数据划分</a:t>
              </a: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131820" y="1189990"/>
            <a:ext cx="3108325" cy="36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p>
            <a:pPr algn="ctr" fontAlgn="auto"/>
            <a:r>
              <a:rPr lang="zh-CN" altLang="en-US"/>
              <a:t>部分数据训练部分参数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05295" y="1189990"/>
            <a:ext cx="3108325" cy="365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p>
            <a:pPr algn="ctr" fontAlgn="auto"/>
            <a:r>
              <a:rPr lang="zh-CN" altLang="en-US"/>
              <a:t>参数整合</a:t>
            </a:r>
            <a:endParaRPr lang="zh-CN" altLang="en-US"/>
          </a:p>
        </p:txBody>
      </p:sp>
      <p:graphicFrame>
        <p:nvGraphicFramePr>
          <p:cNvPr id="10" name="对象 9"/>
          <p:cNvGraphicFramePr/>
          <p:nvPr/>
        </p:nvGraphicFramePr>
        <p:xfrm>
          <a:off x="1859280" y="1556385"/>
          <a:ext cx="873760" cy="500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193800" imgH="7518400" progId="Visio.Drawing.15">
                  <p:embed/>
                </p:oleObj>
              </mc:Choice>
              <mc:Fallback>
                <p:oleObj name="" r:id="rId1" imgW="1193800" imgH="751840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859280" y="1556385"/>
                        <a:ext cx="873760" cy="500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2648585" y="1556385"/>
          <a:ext cx="3180715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4267200" imgH="7454900" progId="Visio.Drawing.15">
                  <p:embed/>
                </p:oleObj>
              </mc:Choice>
              <mc:Fallback>
                <p:oleObj name="" r:id="rId3" imgW="4267200" imgH="74549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2648585" y="1556385"/>
                        <a:ext cx="3180715" cy="495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5732780" y="1730375"/>
          <a:ext cx="4904105" cy="476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6565900" imgH="7162800" progId="Visio.Drawing.15">
                  <p:embed/>
                </p:oleObj>
              </mc:Choice>
              <mc:Fallback>
                <p:oleObj name="" r:id="rId5" imgW="6565900" imgH="7162800" progId="Visio.Drawing.15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5732780" y="1730375"/>
                        <a:ext cx="4904105" cy="476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7373052" cy="496824"/>
          </a:xfrm>
        </p:spPr>
        <p:txBody>
          <a:bodyPr/>
          <a:lstStyle/>
          <a:p>
            <a:r>
              <a:rPr lang="en-US" altLang="zh-CN" dirty="0" smtClean="0"/>
              <a:t>BMAN-CF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并行化</a:t>
            </a:r>
            <a:endParaRPr lang="zh-CN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5299" name="对象 200"/>
          <p:cNvGraphicFramePr/>
          <p:nvPr/>
        </p:nvGraphicFramePr>
        <p:xfrm>
          <a:off x="1881158" y="1643050"/>
          <a:ext cx="7858180" cy="435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Visio" r:id="rId1" imgW="10312400" imgH="5156200" progId="Visio.Drawing.15">
                  <p:embed/>
                </p:oleObj>
              </mc:Choice>
              <mc:Fallback>
                <p:oleObj name="Visio" r:id="rId1" imgW="10312400" imgH="5156200" progId="Visio.Drawing.15">
                  <p:embed/>
                  <p:pic>
                    <p:nvPicPr>
                      <p:cNvPr id="0" name="对象 2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1158" y="1643050"/>
                        <a:ext cx="7858180" cy="43577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FORE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25" name="MH_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18125" y="1642745"/>
            <a:ext cx="1546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66495" y="1285875"/>
            <a:ext cx="4442460" cy="1624330"/>
            <a:chOff x="1837" y="2025"/>
            <a:chExt cx="6996" cy="2558"/>
          </a:xfrm>
        </p:grpSpPr>
        <p:sp>
          <p:nvSpPr>
            <p:cNvPr id="23" name="MH_Other_2"/>
            <p:cNvSpPr/>
            <p:nvPr>
              <p:custDataLst>
                <p:tags r:id="rId2"/>
              </p:custDataLst>
            </p:nvPr>
          </p:nvSpPr>
          <p:spPr>
            <a:xfrm rot="10800000">
              <a:off x="6368" y="2025"/>
              <a:ext cx="2465" cy="2558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37" y="2673"/>
              <a:ext cx="4340" cy="1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 smtClean="0">
                  <a:solidFill>
                    <a:srgbClr val="000000"/>
                  </a:solidFill>
                </a:rPr>
                <a:t>单机环境</a:t>
              </a:r>
              <a:endParaRPr lang="zh-CN" altLang="en-US" sz="2000" dirty="0" smtClean="0">
                <a:solidFill>
                  <a:srgbClr val="000000"/>
                </a:solidFill>
              </a:endParaRPr>
            </a:p>
            <a:p>
              <a:pPr marL="342900" indent="-342900" algn="just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0000"/>
                  </a:solidFill>
                </a:rPr>
                <a:t>7</a:t>
              </a:r>
              <a:r>
                <a:rPr lang="zh-CN" altLang="en-US" sz="2000" dirty="0" smtClean="0">
                  <a:solidFill>
                    <a:srgbClr val="000000"/>
                  </a:solidFill>
                </a:rPr>
                <a:t>个节点的集群环境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0" y="3012"/>
              <a:ext cx="180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实验环境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83680" y="1285875"/>
            <a:ext cx="4340225" cy="1624330"/>
            <a:chOff x="10368" y="2025"/>
            <a:chExt cx="6835" cy="2558"/>
          </a:xfrm>
        </p:grpSpPr>
        <p:sp>
          <p:nvSpPr>
            <p:cNvPr id="24" name="MH_Other_3"/>
            <p:cNvSpPr/>
            <p:nvPr>
              <p:custDataLst>
                <p:tags r:id="rId3"/>
              </p:custDataLst>
            </p:nvPr>
          </p:nvSpPr>
          <p:spPr>
            <a:xfrm rot="10800000" flipH="1">
              <a:off x="10368" y="2025"/>
              <a:ext cx="2465" cy="2558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863" y="2449"/>
              <a:ext cx="4340" cy="18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</a:rPr>
                <a:t>准确率评价指标：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NDCG</a:t>
              </a:r>
              <a:r>
                <a:rPr lang="zh-CN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RMSE</a:t>
              </a:r>
              <a:r>
                <a:rPr lang="zh-CN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MAE</a:t>
              </a:r>
              <a:r>
                <a:rPr lang="zh-CN" alt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000000"/>
                  </a:solidFill>
                </a:rPr>
                <a:t>并行化评价指标：加速比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38" y="3012"/>
              <a:ext cx="180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</a:rPr>
                <a:t>评价指标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881290" y="4171651"/>
          <a:ext cx="6500858" cy="1828800"/>
        </p:xfrm>
        <a:graphic>
          <a:graphicData uri="http://schemas.openxmlformats.org/drawingml/2006/table">
            <a:tbl>
              <a:tblPr/>
              <a:tblGrid>
                <a:gridCol w="1624833"/>
                <a:gridCol w="1624833"/>
                <a:gridCol w="1625596"/>
                <a:gridCol w="1625596"/>
              </a:tblGrid>
              <a:tr h="609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MovieLens-1M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MovieLens-latest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NetFlix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用户数量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6,040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247,753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480,189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电影数量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3,952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34,208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17,770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已评分数量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1,000,209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22,884,377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103,297,638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稀疏度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93.7%</a:t>
                      </a:r>
                      <a:endParaRPr lang="zh-CN" sz="2000" kern="1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99.72%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98.82%</a:t>
                      </a:r>
                      <a:endParaRPr lang="zh-CN" sz="2000" kern="1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280025" y="2581275"/>
            <a:ext cx="1623060" cy="1564640"/>
            <a:chOff x="8315" y="4065"/>
            <a:chExt cx="2556" cy="2464"/>
          </a:xfrm>
        </p:grpSpPr>
        <p:sp>
          <p:nvSpPr>
            <p:cNvPr id="22" name="MH_Other_1"/>
            <p:cNvSpPr/>
            <p:nvPr>
              <p:custDataLst>
                <p:tags r:id="rId4"/>
              </p:custDataLst>
            </p:nvPr>
          </p:nvSpPr>
          <p:spPr>
            <a:xfrm rot="5400000">
              <a:off x="8361" y="4019"/>
              <a:ext cx="2465" cy="2557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62" y="4699"/>
              <a:ext cx="675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数据集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8371" name="对象 93"/>
          <p:cNvGraphicFramePr>
            <a:graphicFrameLocks noChangeAspect="1"/>
          </p:cNvGraphicFramePr>
          <p:nvPr/>
        </p:nvGraphicFramePr>
        <p:xfrm>
          <a:off x="6596242" y="1857375"/>
          <a:ext cx="507174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Chart" r:id="rId1" imgW="3286125" imgH="2828925" progId="Excel.Chart.8">
                  <p:embed/>
                </p:oleObj>
              </mc:Choice>
              <mc:Fallback>
                <p:oleObj name="Chart" r:id="rId1" imgW="3286125" imgH="2828925" progId="Excel.Chart.8">
                  <p:embed/>
                  <p:pic>
                    <p:nvPicPr>
                      <p:cNvPr id="0" name="对象 9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6242" y="1857375"/>
                        <a:ext cx="5071745" cy="3286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8373" name="对象 195"/>
          <p:cNvGraphicFramePr>
            <a:graphicFrameLocks noChangeAspect="1"/>
          </p:cNvGraphicFramePr>
          <p:nvPr/>
        </p:nvGraphicFramePr>
        <p:xfrm>
          <a:off x="266691" y="1857375"/>
          <a:ext cx="497205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Chart" r:id="rId3" imgW="3971925" imgH="2724150" progId="Excel.Chart.8">
                  <p:embed/>
                </p:oleObj>
              </mc:Choice>
              <mc:Fallback>
                <p:oleObj name="Chart" r:id="rId3" imgW="3971925" imgH="2724150" progId="Excel.Chart.8">
                  <p:embed/>
                  <p:pic>
                    <p:nvPicPr>
                      <p:cNvPr id="0" name="对象 19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91" y="1857375"/>
                        <a:ext cx="4972050" cy="3286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5274" y="5425875"/>
            <a:ext cx="4714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通过聚类降低矩阵维度，随着物品数量的增加，相似用户查找的时间变化很小。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0380" y="5286388"/>
            <a:ext cx="4643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</a:rPr>
              <a:t>TPV-CF</a:t>
            </a:r>
            <a:r>
              <a:rPr lang="zh-CN" altLang="en-US" sz="2000" dirty="0" smtClean="0">
                <a:solidFill>
                  <a:srgbClr val="000000"/>
                </a:solidFill>
              </a:rPr>
              <a:t>算法通过物品属性信息表达了物品内在相关性，使物品不再相互独立，准确率要高于其他算法准确率，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522" y="1214422"/>
            <a:ext cx="692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TPV-CF</a:t>
            </a:r>
            <a:r>
              <a:rPr lang="zh-CN" altLang="en-US" sz="2800" dirty="0" smtClean="0">
                <a:solidFill>
                  <a:srgbClr val="000000"/>
                </a:solidFill>
              </a:rPr>
              <a:t>算法效率和准确率实验结果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7347" name="对象 192"/>
          <p:cNvGraphicFramePr>
            <a:graphicFrameLocks noChangeAspect="1"/>
          </p:cNvGraphicFramePr>
          <p:nvPr/>
        </p:nvGraphicFramePr>
        <p:xfrm>
          <a:off x="380960" y="2071678"/>
          <a:ext cx="5072098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Chart" r:id="rId1" imgW="4648200" imgH="2828925" progId="Excel.Chart.8">
                  <p:embed/>
                </p:oleObj>
              </mc:Choice>
              <mc:Fallback>
                <p:oleObj name="Chart" r:id="rId1" imgW="4648200" imgH="2828925" progId="Excel.Chart.8">
                  <p:embed/>
                  <p:pic>
                    <p:nvPicPr>
                      <p:cNvPr id="0" name="对象 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0960" y="2071678"/>
                        <a:ext cx="5072098" cy="30718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7349" name="对象 193"/>
          <p:cNvGraphicFramePr>
            <a:graphicFrameLocks noChangeAspect="1"/>
          </p:cNvGraphicFramePr>
          <p:nvPr/>
        </p:nvGraphicFramePr>
        <p:xfrm>
          <a:off x="6310314" y="2071678"/>
          <a:ext cx="5500726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Chart" r:id="rId3" imgW="4648200" imgH="2828925" progId="Excel.Chart.8">
                  <p:embed/>
                </p:oleObj>
              </mc:Choice>
              <mc:Fallback>
                <p:oleObj name="Chart" r:id="rId3" imgW="4648200" imgH="2828925" progId="Excel.Chart.8">
                  <p:embed/>
                  <p:pic>
                    <p:nvPicPr>
                      <p:cNvPr id="0" name="对象 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0314" y="2071678"/>
                        <a:ext cx="5500726" cy="30718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80960" y="114298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BMAN-CF</a:t>
            </a:r>
            <a:r>
              <a:rPr lang="zh-CN" altLang="en-US" sz="2800" dirty="0" smtClean="0">
                <a:solidFill>
                  <a:srgbClr val="000000"/>
                </a:solidFill>
              </a:rPr>
              <a:t>算法准确率实验结果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1224" y="5357826"/>
            <a:ext cx="6000792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在</a:t>
            </a:r>
            <a:r>
              <a:rPr lang="en-US" altLang="zh-CN" sz="2000" dirty="0" smtClean="0">
                <a:solidFill>
                  <a:srgbClr val="000000"/>
                </a:solidFill>
              </a:rPr>
              <a:t>RMSE</a:t>
            </a:r>
            <a:r>
              <a:rPr lang="zh-CN" altLang="en-US" sz="2000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</a:rPr>
              <a:t>MAE</a:t>
            </a:r>
            <a:r>
              <a:rPr lang="zh-CN" altLang="en-US" sz="2000" dirty="0" smtClean="0">
                <a:solidFill>
                  <a:srgbClr val="000000"/>
                </a:solidFill>
              </a:rPr>
              <a:t>指标下，算法准确率均高于其他算法。边界矩阵分解利用推荐系统评分范围提高矩阵分解准确率；利用近邻模型和平衡因子提高对物品的评分预测准确率。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实验结果及分析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0960" y="1285860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两种算法加速比实验结果</a:t>
            </a:r>
            <a:endParaRPr lang="zh-CN" altLang="en-US" sz="28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481" name="对象 194"/>
          <p:cNvGraphicFramePr>
            <a:graphicFrameLocks noChangeAspect="1"/>
          </p:cNvGraphicFramePr>
          <p:nvPr/>
        </p:nvGraphicFramePr>
        <p:xfrm>
          <a:off x="6453190" y="2000240"/>
          <a:ext cx="5148266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Chart" r:id="rId1" imgW="4648200" imgH="2828925" progId="Excel.Chart.8">
                  <p:embed/>
                </p:oleObj>
              </mc:Choice>
              <mc:Fallback>
                <p:oleObj name="Chart" r:id="rId1" imgW="4648200" imgH="2828925" progId="Excel.Chart.8">
                  <p:embed/>
                  <p:pic>
                    <p:nvPicPr>
                      <p:cNvPr id="0" name="对象 19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3190" y="2000240"/>
                        <a:ext cx="5148266" cy="30718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483" name="对象 195"/>
          <p:cNvGraphicFramePr>
            <a:graphicFrameLocks noChangeAspect="1"/>
          </p:cNvGraphicFramePr>
          <p:nvPr/>
        </p:nvGraphicFramePr>
        <p:xfrm>
          <a:off x="309522" y="2000240"/>
          <a:ext cx="5286412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Chart" r:id="rId3" imgW="4648200" imgH="2828925" progId="Excel.Chart.8">
                  <p:embed/>
                </p:oleObj>
              </mc:Choice>
              <mc:Fallback>
                <p:oleObj name="Chart" r:id="rId3" imgW="4648200" imgH="2828925" progId="Excel.Chart.8">
                  <p:embed/>
                  <p:pic>
                    <p:nvPicPr>
                      <p:cNvPr id="0" name="对象 19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22" y="2000240"/>
                        <a:ext cx="5286412" cy="30718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59729" y="5191455"/>
            <a:ext cx="5143536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</a:rPr>
              <a:t>前期增速较快，体现是并行化的优势，后面增速缓慢，是迭代过程训练数据集较小，造成节点闲置</a:t>
            </a:r>
            <a:endParaRPr lang="zh-CN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4" name="TextBox 34"/>
          <p:cNvSpPr txBox="1"/>
          <p:nvPr/>
        </p:nvSpPr>
        <p:spPr>
          <a:xfrm>
            <a:off x="6458574" y="5191455"/>
            <a:ext cx="5143536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000000"/>
                </a:solidFill>
              </a:rPr>
              <a:t>前期增速较快，体现是并行化的优势，后面增速缓慢，矩阵分解过程，数据量不变节点数量增加，网络数据传输额外时间多。两种算法均有较好的可扩展性</a:t>
            </a:r>
            <a:endParaRPr lang="zh-CN" alt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FIVE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905000" y="2408555"/>
            <a:ext cx="9127490" cy="131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利用属性向量表示物品内在相关性，物品聚类使物品之间不再独立；</a:t>
            </a:r>
            <a:endParaRPr lang="zh-CN" altLang="en-US" sz="200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构造用户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-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物品类评分矩阵，降低矩阵维度和计算复杂度；</a:t>
            </a:r>
            <a:endParaRPr lang="zh-CN" altLang="en-US" sz="200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用户对物品类的评分能更准确描述用户的兴趣，提高近邻集合查找准确率；</a:t>
            </a:r>
            <a:endParaRPr lang="zh-CN" altLang="en-US" sz="200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直接预测物品排序。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39190" y="1979295"/>
            <a:ext cx="3197860" cy="1007745"/>
            <a:chOff x="1776" y="3117"/>
            <a:chExt cx="5036" cy="1587"/>
          </a:xfrm>
        </p:grpSpPr>
        <p:sp>
          <p:nvSpPr>
            <p:cNvPr id="25" name="MH_SubTitle_1"/>
            <p:cNvSpPr/>
            <p:nvPr>
              <p:custDataLst>
                <p:tags r:id="rId1"/>
              </p:custDataLst>
            </p:nvPr>
          </p:nvSpPr>
          <p:spPr>
            <a:xfrm>
              <a:off x="1776" y="3132"/>
              <a:ext cx="1304" cy="157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 smtClean="0">
                  <a:solidFill>
                    <a:schemeClr val="tx1"/>
                  </a:solidFill>
                </a:rPr>
                <a:t>01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098" y="3117"/>
              <a:ext cx="371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ym typeface="+mn-ea"/>
                </a:rPr>
                <a:t>TPV-CF</a:t>
              </a:r>
              <a:r>
                <a:rPr lang="zh-CN" altLang="en-US" sz="2400">
                  <a:sym typeface="+mn-ea"/>
                </a:rPr>
                <a:t>算法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250" y="3825"/>
              <a:ext cx="3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/>
          <p:cNvSpPr/>
          <p:nvPr/>
        </p:nvSpPr>
        <p:spPr>
          <a:xfrm>
            <a:off x="1936750" y="4745355"/>
            <a:ext cx="9127490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利用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BMA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矩阵分解，得到子矩阵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P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Q</a:t>
            </a:r>
            <a:r>
              <a:rPr lang="zh-CN" altLang="en-US" sz="2000">
                <a:solidFill>
                  <a:srgbClr val="000000"/>
                </a:solidFill>
                <a:sym typeface="+mn-ea"/>
              </a:rPr>
              <a:t>，降低矩阵维度和稀疏性；</a:t>
            </a:r>
            <a:endParaRPr lang="zh-CN" altLang="en-US" sz="200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充分挖掘子矩阵隐含特征信息，准确描述用户兴趣；</a:t>
            </a:r>
            <a:endParaRPr lang="zh-CN" altLang="en-US" sz="200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rgbClr val="000000"/>
                </a:solidFill>
                <a:sym typeface="+mn-ea"/>
              </a:rPr>
              <a:t>动态平衡基于用户和基于物品的协同过滤预测结果，提高预测准确率。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27760" y="4295775"/>
            <a:ext cx="3197860" cy="1027430"/>
            <a:chOff x="1776" y="6765"/>
            <a:chExt cx="5036" cy="1618"/>
          </a:xfrm>
        </p:grpSpPr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1776" y="6811"/>
              <a:ext cx="1304" cy="1573"/>
            </a:xfrm>
            <a:custGeom>
              <a:avLst/>
              <a:gdLst>
                <a:gd name="connsiteX0" fmla="*/ 496843 w 993687"/>
                <a:gd name="connsiteY0" fmla="*/ 100503 h 1199267"/>
                <a:gd name="connsiteX1" fmla="*/ 100503 w 993687"/>
                <a:gd name="connsiteY1" fmla="*/ 496844 h 1199267"/>
                <a:gd name="connsiteX2" fmla="*/ 496843 w 993687"/>
                <a:gd name="connsiteY2" fmla="*/ 893185 h 1199267"/>
                <a:gd name="connsiteX3" fmla="*/ 893185 w 993687"/>
                <a:gd name="connsiteY3" fmla="*/ 496845 h 1199267"/>
                <a:gd name="connsiteX4" fmla="*/ 496843 w 993687"/>
                <a:gd name="connsiteY4" fmla="*/ 100503 h 1199267"/>
                <a:gd name="connsiteX5" fmla="*/ 509266 w 993687"/>
                <a:gd name="connsiteY5" fmla="*/ 156 h 1199267"/>
                <a:gd name="connsiteX6" fmla="*/ 856839 w 993687"/>
                <a:gd name="connsiteY6" fmla="*/ 154416 h 1199267"/>
                <a:gd name="connsiteX7" fmla="*/ 856838 w 993687"/>
                <a:gd name="connsiteY7" fmla="*/ 154417 h 1199267"/>
                <a:gd name="connsiteX8" fmla="*/ 839271 w 993687"/>
                <a:gd name="connsiteY8" fmla="*/ 856840 h 1199267"/>
                <a:gd name="connsiteX9" fmla="*/ 479277 w 993687"/>
                <a:gd name="connsiteY9" fmla="*/ 1199267 h 1199267"/>
                <a:gd name="connsiteX10" fmla="*/ 136849 w 993687"/>
                <a:gd name="connsiteY10" fmla="*/ 839272 h 1199267"/>
                <a:gd name="connsiteX11" fmla="*/ 154416 w 993687"/>
                <a:gd name="connsiteY11" fmla="*/ 136849 h 1199267"/>
                <a:gd name="connsiteX12" fmla="*/ 509266 w 993687"/>
                <a:gd name="connsiteY12" fmla="*/ 156 h 119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3687" h="1199267">
                  <a:moveTo>
                    <a:pt x="496843" y="100503"/>
                  </a:moveTo>
                  <a:cubicBezTo>
                    <a:pt x="277951" y="100504"/>
                    <a:pt x="100502" y="277952"/>
                    <a:pt x="100503" y="496844"/>
                  </a:cubicBezTo>
                  <a:cubicBezTo>
                    <a:pt x="100502" y="715738"/>
                    <a:pt x="277950" y="893186"/>
                    <a:pt x="496843" y="893185"/>
                  </a:cubicBezTo>
                  <a:cubicBezTo>
                    <a:pt x="715737" y="893185"/>
                    <a:pt x="893185" y="715737"/>
                    <a:pt x="893185" y="496845"/>
                  </a:cubicBezTo>
                  <a:cubicBezTo>
                    <a:pt x="893185" y="277951"/>
                    <a:pt x="715737" y="100503"/>
                    <a:pt x="496843" y="100503"/>
                  </a:cubicBezTo>
                  <a:close/>
                  <a:moveTo>
                    <a:pt x="509266" y="156"/>
                  </a:moveTo>
                  <a:cubicBezTo>
                    <a:pt x="636380" y="3335"/>
                    <a:pt x="762280" y="55006"/>
                    <a:pt x="856839" y="154416"/>
                  </a:cubicBezTo>
                  <a:lnTo>
                    <a:pt x="856838" y="154417"/>
                  </a:lnTo>
                  <a:cubicBezTo>
                    <a:pt x="1045956" y="353237"/>
                    <a:pt x="1038091" y="667722"/>
                    <a:pt x="839271" y="856840"/>
                  </a:cubicBezTo>
                  <a:lnTo>
                    <a:pt x="479277" y="1199267"/>
                  </a:lnTo>
                  <a:lnTo>
                    <a:pt x="136849" y="839272"/>
                  </a:lnTo>
                  <a:cubicBezTo>
                    <a:pt x="-52268" y="640452"/>
                    <a:pt x="-44403" y="325967"/>
                    <a:pt x="154416" y="136849"/>
                  </a:cubicBezTo>
                  <a:cubicBezTo>
                    <a:pt x="253826" y="42291"/>
                    <a:pt x="382152" y="-3023"/>
                    <a:pt x="509266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108000" bIns="180000" anchor="ctr">
              <a:norm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zh-CN" sz="3200" dirty="0" smtClean="0">
                  <a:solidFill>
                    <a:schemeClr val="tx1"/>
                  </a:solidFill>
                </a:rPr>
                <a:t>02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098" y="6765"/>
              <a:ext cx="3714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ym typeface="+mn-ea"/>
                </a:rPr>
                <a:t>BMAN-CF</a:t>
              </a:r>
              <a:r>
                <a:rPr lang="zh-CN" altLang="en-US" sz="2400">
                  <a:sym typeface="+mn-ea"/>
                </a:rPr>
                <a:t>算法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250" y="7473"/>
              <a:ext cx="3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77135" y="4180840"/>
            <a:ext cx="1944370" cy="2139315"/>
            <a:chOff x="3901" y="6584"/>
            <a:chExt cx="3062" cy="3369"/>
          </a:xfrm>
        </p:grpSpPr>
        <p:sp>
          <p:nvSpPr>
            <p:cNvPr id="5" name="MH_Other_1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4841" y="6935"/>
              <a:ext cx="1212" cy="1562"/>
            </a:xfrm>
            <a:custGeom>
              <a:avLst/>
              <a:gdLst>
                <a:gd name="T0" fmla="*/ 87 w 108"/>
                <a:gd name="T1" fmla="*/ 138 h 139"/>
                <a:gd name="T2" fmla="*/ 78 w 108"/>
                <a:gd name="T3" fmla="*/ 138 h 139"/>
                <a:gd name="T4" fmla="*/ 25 w 108"/>
                <a:gd name="T5" fmla="*/ 138 h 139"/>
                <a:gd name="T6" fmla="*/ 25 w 108"/>
                <a:gd name="T7" fmla="*/ 137 h 139"/>
                <a:gd name="T8" fmla="*/ 38 w 108"/>
                <a:gd name="T9" fmla="*/ 96 h 139"/>
                <a:gd name="T10" fmla="*/ 12 w 108"/>
                <a:gd name="T11" fmla="*/ 62 h 139"/>
                <a:gd name="T12" fmla="*/ 5 w 108"/>
                <a:gd name="T13" fmla="*/ 57 h 139"/>
                <a:gd name="T14" fmla="*/ 6 w 108"/>
                <a:gd name="T15" fmla="*/ 38 h 139"/>
                <a:gd name="T16" fmla="*/ 11 w 108"/>
                <a:gd name="T17" fmla="*/ 44 h 139"/>
                <a:gd name="T18" fmla="*/ 12 w 108"/>
                <a:gd name="T19" fmla="*/ 44 h 139"/>
                <a:gd name="T20" fmla="*/ 14 w 108"/>
                <a:gd name="T21" fmla="*/ 17 h 139"/>
                <a:gd name="T22" fmla="*/ 53 w 108"/>
                <a:gd name="T23" fmla="*/ 0 h 139"/>
                <a:gd name="T24" fmla="*/ 95 w 108"/>
                <a:gd name="T25" fmla="*/ 21 h 139"/>
                <a:gd name="T26" fmla="*/ 98 w 108"/>
                <a:gd name="T27" fmla="*/ 42 h 139"/>
                <a:gd name="T28" fmla="*/ 103 w 108"/>
                <a:gd name="T29" fmla="*/ 38 h 139"/>
                <a:gd name="T30" fmla="*/ 104 w 108"/>
                <a:gd name="T31" fmla="*/ 56 h 139"/>
                <a:gd name="T32" fmla="*/ 97 w 108"/>
                <a:gd name="T33" fmla="*/ 62 h 139"/>
                <a:gd name="T34" fmla="*/ 70 w 108"/>
                <a:gd name="T35" fmla="*/ 97 h 139"/>
                <a:gd name="T36" fmla="*/ 81 w 108"/>
                <a:gd name="T37" fmla="*/ 130 h 139"/>
                <a:gd name="T38" fmla="*/ 89 w 108"/>
                <a:gd name="T39" fmla="*/ 139 h 139"/>
                <a:gd name="T40" fmla="*/ 50 w 108"/>
                <a:gd name="T41" fmla="*/ 137 h 139"/>
                <a:gd name="T42" fmla="*/ 78 w 108"/>
                <a:gd name="T43" fmla="*/ 137 h 139"/>
                <a:gd name="T44" fmla="*/ 80 w 108"/>
                <a:gd name="T45" fmla="*/ 131 h 139"/>
                <a:gd name="T46" fmla="*/ 69 w 108"/>
                <a:gd name="T47" fmla="*/ 97 h 139"/>
                <a:gd name="T48" fmla="*/ 70 w 108"/>
                <a:gd name="T49" fmla="*/ 96 h 139"/>
                <a:gd name="T50" fmla="*/ 96 w 108"/>
                <a:gd name="T51" fmla="*/ 56 h 139"/>
                <a:gd name="T52" fmla="*/ 98 w 108"/>
                <a:gd name="T53" fmla="*/ 61 h 139"/>
                <a:gd name="T54" fmla="*/ 103 w 108"/>
                <a:gd name="T55" fmla="*/ 56 h 139"/>
                <a:gd name="T56" fmla="*/ 102 w 108"/>
                <a:gd name="T57" fmla="*/ 39 h 139"/>
                <a:gd name="T58" fmla="*/ 98 w 108"/>
                <a:gd name="T59" fmla="*/ 47 h 139"/>
                <a:gd name="T60" fmla="*/ 97 w 108"/>
                <a:gd name="T61" fmla="*/ 42 h 139"/>
                <a:gd name="T62" fmla="*/ 94 w 108"/>
                <a:gd name="T63" fmla="*/ 21 h 139"/>
                <a:gd name="T64" fmla="*/ 53 w 108"/>
                <a:gd name="T65" fmla="*/ 2 h 139"/>
                <a:gd name="T66" fmla="*/ 15 w 108"/>
                <a:gd name="T67" fmla="*/ 18 h 139"/>
                <a:gd name="T68" fmla="*/ 13 w 108"/>
                <a:gd name="T69" fmla="*/ 50 h 139"/>
                <a:gd name="T70" fmla="*/ 7 w 108"/>
                <a:gd name="T71" fmla="*/ 39 h 139"/>
                <a:gd name="T72" fmla="*/ 6 w 108"/>
                <a:gd name="T73" fmla="*/ 56 h 139"/>
                <a:gd name="T74" fmla="*/ 11 w 108"/>
                <a:gd name="T75" fmla="*/ 61 h 139"/>
                <a:gd name="T76" fmla="*/ 13 w 108"/>
                <a:gd name="T77" fmla="*/ 55 h 139"/>
                <a:gd name="T78" fmla="*/ 38 w 108"/>
                <a:gd name="T79" fmla="*/ 95 h 139"/>
                <a:gd name="T80" fmla="*/ 39 w 108"/>
                <a:gd name="T81" fmla="*/ 96 h 139"/>
                <a:gd name="T82" fmla="*/ 26 w 108"/>
                <a:gd name="T83" fmla="*/ 1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39">
                  <a:moveTo>
                    <a:pt x="89" y="139"/>
                  </a:moveTo>
                  <a:cubicBezTo>
                    <a:pt x="87" y="138"/>
                    <a:pt x="87" y="138"/>
                    <a:pt x="87" y="138"/>
                  </a:cubicBezTo>
                  <a:cubicBezTo>
                    <a:pt x="84" y="137"/>
                    <a:pt x="83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3" y="138"/>
                    <a:pt x="65" y="139"/>
                    <a:pt x="50" y="139"/>
                  </a:cubicBezTo>
                  <a:cubicBezTo>
                    <a:pt x="42" y="139"/>
                    <a:pt x="34" y="139"/>
                    <a:pt x="25" y="138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4"/>
                    <a:pt x="37" y="122"/>
                    <a:pt x="39" y="118"/>
                  </a:cubicBezTo>
                  <a:cubicBezTo>
                    <a:pt x="39" y="116"/>
                    <a:pt x="40" y="111"/>
                    <a:pt x="38" y="96"/>
                  </a:cubicBezTo>
                  <a:cubicBezTo>
                    <a:pt x="25" y="90"/>
                    <a:pt x="16" y="76"/>
                    <a:pt x="13" y="60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1" y="63"/>
                    <a:pt x="10" y="63"/>
                    <a:pt x="10" y="63"/>
                  </a:cubicBezTo>
                  <a:cubicBezTo>
                    <a:pt x="9" y="63"/>
                    <a:pt x="8" y="61"/>
                    <a:pt x="5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47"/>
                    <a:pt x="3" y="42"/>
                    <a:pt x="6" y="38"/>
                  </a:cubicBezTo>
                  <a:cubicBezTo>
                    <a:pt x="6" y="38"/>
                    <a:pt x="6" y="37"/>
                    <a:pt x="7" y="37"/>
                  </a:cubicBezTo>
                  <a:cubicBezTo>
                    <a:pt x="8" y="37"/>
                    <a:pt x="9" y="39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2"/>
                    <a:pt x="13" y="33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2" y="2"/>
                    <a:pt x="34" y="0"/>
                    <a:pt x="45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5" y="1"/>
                    <a:pt x="57" y="1"/>
                    <a:pt x="58" y="1"/>
                  </a:cubicBezTo>
                  <a:cubicBezTo>
                    <a:pt x="84" y="2"/>
                    <a:pt x="90" y="12"/>
                    <a:pt x="95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01" y="31"/>
                    <a:pt x="99" y="39"/>
                    <a:pt x="98" y="42"/>
                  </a:cubicBezTo>
                  <a:cubicBezTo>
                    <a:pt x="98" y="43"/>
                    <a:pt x="98" y="44"/>
                    <a:pt x="98" y="44"/>
                  </a:cubicBezTo>
                  <a:cubicBezTo>
                    <a:pt x="100" y="38"/>
                    <a:pt x="102" y="36"/>
                    <a:pt x="103" y="38"/>
                  </a:cubicBezTo>
                  <a:cubicBezTo>
                    <a:pt x="105" y="42"/>
                    <a:pt x="108" y="47"/>
                    <a:pt x="105" y="5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1" y="61"/>
                    <a:pt x="100" y="63"/>
                    <a:pt x="99" y="63"/>
                  </a:cubicBezTo>
                  <a:cubicBezTo>
                    <a:pt x="98" y="63"/>
                    <a:pt x="98" y="63"/>
                    <a:pt x="97" y="62"/>
                  </a:cubicBezTo>
                  <a:cubicBezTo>
                    <a:pt x="97" y="62"/>
                    <a:pt x="97" y="61"/>
                    <a:pt x="96" y="61"/>
                  </a:cubicBezTo>
                  <a:cubicBezTo>
                    <a:pt x="93" y="77"/>
                    <a:pt x="83" y="91"/>
                    <a:pt x="70" y="97"/>
                  </a:cubicBezTo>
                  <a:cubicBezTo>
                    <a:pt x="70" y="112"/>
                    <a:pt x="70" y="118"/>
                    <a:pt x="71" y="119"/>
                  </a:cubicBezTo>
                  <a:cubicBezTo>
                    <a:pt x="72" y="121"/>
                    <a:pt x="77" y="126"/>
                    <a:pt x="81" y="130"/>
                  </a:cubicBezTo>
                  <a:cubicBezTo>
                    <a:pt x="84" y="133"/>
                    <a:pt x="87" y="136"/>
                    <a:pt x="88" y="137"/>
                  </a:cubicBezTo>
                  <a:lnTo>
                    <a:pt x="89" y="139"/>
                  </a:lnTo>
                  <a:close/>
                  <a:moveTo>
                    <a:pt x="26" y="137"/>
                  </a:moveTo>
                  <a:cubicBezTo>
                    <a:pt x="35" y="137"/>
                    <a:pt x="43" y="137"/>
                    <a:pt x="50" y="137"/>
                  </a:cubicBezTo>
                  <a:cubicBezTo>
                    <a:pt x="65" y="137"/>
                    <a:pt x="73" y="137"/>
                    <a:pt x="78" y="137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82" y="136"/>
                    <a:pt x="84" y="136"/>
                    <a:pt x="86" y="137"/>
                  </a:cubicBezTo>
                  <a:cubicBezTo>
                    <a:pt x="84" y="135"/>
                    <a:pt x="82" y="133"/>
                    <a:pt x="80" y="131"/>
                  </a:cubicBezTo>
                  <a:cubicBezTo>
                    <a:pt x="75" y="126"/>
                    <a:pt x="71" y="122"/>
                    <a:pt x="70" y="119"/>
                  </a:cubicBezTo>
                  <a:cubicBezTo>
                    <a:pt x="69" y="117"/>
                    <a:pt x="68" y="110"/>
                    <a:pt x="69" y="97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2" y="90"/>
                    <a:pt x="92" y="76"/>
                    <a:pt x="95" y="60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2"/>
                    <a:pt x="101" y="58"/>
                    <a:pt x="103" y="56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7" y="47"/>
                    <a:pt x="104" y="43"/>
                    <a:pt x="102" y="39"/>
                  </a:cubicBezTo>
                  <a:cubicBezTo>
                    <a:pt x="102" y="39"/>
                    <a:pt x="101" y="40"/>
                    <a:pt x="99" y="44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6" y="44"/>
                    <a:pt x="96" y="43"/>
                    <a:pt x="97" y="42"/>
                  </a:cubicBezTo>
                  <a:cubicBezTo>
                    <a:pt x="98" y="39"/>
                    <a:pt x="99" y="31"/>
                    <a:pt x="94" y="23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9" y="13"/>
                    <a:pt x="84" y="3"/>
                    <a:pt x="58" y="2"/>
                  </a:cubicBezTo>
                  <a:cubicBezTo>
                    <a:pt x="57" y="2"/>
                    <a:pt x="55" y="2"/>
                    <a:pt x="53" y="2"/>
                  </a:cubicBezTo>
                  <a:cubicBezTo>
                    <a:pt x="50" y="2"/>
                    <a:pt x="47" y="1"/>
                    <a:pt x="45" y="1"/>
                  </a:cubicBezTo>
                  <a:cubicBezTo>
                    <a:pt x="34" y="1"/>
                    <a:pt x="23" y="3"/>
                    <a:pt x="15" y="18"/>
                  </a:cubicBezTo>
                  <a:cubicBezTo>
                    <a:pt x="14" y="44"/>
                    <a:pt x="14" y="45"/>
                    <a:pt x="12" y="45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0"/>
                    <a:pt x="7" y="39"/>
                    <a:pt x="7" y="39"/>
                  </a:cubicBezTo>
                  <a:cubicBezTo>
                    <a:pt x="5" y="43"/>
                    <a:pt x="2" y="47"/>
                    <a:pt x="5" y="54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8" y="58"/>
                    <a:pt x="9" y="62"/>
                    <a:pt x="10" y="62"/>
                  </a:cubicBezTo>
                  <a:cubicBezTo>
                    <a:pt x="10" y="62"/>
                    <a:pt x="10" y="62"/>
                    <a:pt x="11" y="61"/>
                  </a:cubicBezTo>
                  <a:cubicBezTo>
                    <a:pt x="11" y="61"/>
                    <a:pt x="11" y="61"/>
                    <a:pt x="11" y="6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7" y="76"/>
                    <a:pt x="26" y="89"/>
                    <a:pt x="3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41" y="108"/>
                    <a:pt x="41" y="115"/>
                    <a:pt x="40" y="118"/>
                  </a:cubicBezTo>
                  <a:cubicBezTo>
                    <a:pt x="39" y="122"/>
                    <a:pt x="30" y="133"/>
                    <a:pt x="26" y="137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2"/>
              </p:custDataLst>
            </p:nvPr>
          </p:nvSpPr>
          <p:spPr bwMode="auto">
            <a:xfrm>
              <a:off x="4452" y="6584"/>
              <a:ext cx="2007" cy="2443"/>
            </a:xfrm>
            <a:custGeom>
              <a:avLst/>
              <a:gdLst>
                <a:gd name="connsiteX0" fmla="*/ 448256 w 1197579"/>
                <a:gd name="connsiteY0" fmla="*/ 1028098 h 1457419"/>
                <a:gd name="connsiteX1" fmla="*/ 595444 w 1197579"/>
                <a:gd name="connsiteY1" fmla="*/ 1128720 h 1457419"/>
                <a:gd name="connsiteX2" fmla="*/ 749323 w 1197579"/>
                <a:gd name="connsiteY2" fmla="*/ 1028098 h 1457419"/>
                <a:gd name="connsiteX3" fmla="*/ 1190889 w 1197579"/>
                <a:gd name="connsiteY3" fmla="*/ 1329965 h 1457419"/>
                <a:gd name="connsiteX4" fmla="*/ 1197579 w 1197579"/>
                <a:gd name="connsiteY4" fmla="*/ 1457419 h 1457419"/>
                <a:gd name="connsiteX5" fmla="*/ 0 w 1197579"/>
                <a:gd name="connsiteY5" fmla="*/ 1457419 h 1457419"/>
                <a:gd name="connsiteX6" fmla="*/ 6690 w 1197579"/>
                <a:gd name="connsiteY6" fmla="*/ 1329965 h 1457419"/>
                <a:gd name="connsiteX7" fmla="*/ 448256 w 1197579"/>
                <a:gd name="connsiteY7" fmla="*/ 1028098 h 1457419"/>
                <a:gd name="connsiteX8" fmla="*/ 624751 w 1197579"/>
                <a:gd name="connsiteY8" fmla="*/ 198 h 1457419"/>
                <a:gd name="connsiteX9" fmla="*/ 621411 w 1197579"/>
                <a:gd name="connsiteY9" fmla="*/ 7731 h 1457419"/>
                <a:gd name="connsiteX10" fmla="*/ 614730 w 1197579"/>
                <a:gd name="connsiteY10" fmla="*/ 34516 h 1457419"/>
                <a:gd name="connsiteX11" fmla="*/ 714938 w 1197579"/>
                <a:gd name="connsiteY11" fmla="*/ 34516 h 1457419"/>
                <a:gd name="connsiteX12" fmla="*/ 875270 w 1197579"/>
                <a:gd name="connsiteY12" fmla="*/ 101479 h 1457419"/>
                <a:gd name="connsiteX13" fmla="*/ 955436 w 1197579"/>
                <a:gd name="connsiteY13" fmla="*/ 248796 h 1457419"/>
                <a:gd name="connsiteX14" fmla="*/ 901992 w 1197579"/>
                <a:gd name="connsiteY14" fmla="*/ 483165 h 1457419"/>
                <a:gd name="connsiteX15" fmla="*/ 861909 w 1197579"/>
                <a:gd name="connsiteY15" fmla="*/ 576912 h 1457419"/>
                <a:gd name="connsiteX16" fmla="*/ 841868 w 1197579"/>
                <a:gd name="connsiteY16" fmla="*/ 576912 h 1457419"/>
                <a:gd name="connsiteX17" fmla="*/ 855229 w 1197579"/>
                <a:gd name="connsiteY17" fmla="*/ 503254 h 1457419"/>
                <a:gd name="connsiteX18" fmla="*/ 868590 w 1197579"/>
                <a:gd name="connsiteY18" fmla="*/ 416202 h 1457419"/>
                <a:gd name="connsiteX19" fmla="*/ 828507 w 1197579"/>
                <a:gd name="connsiteY19" fmla="*/ 322455 h 1457419"/>
                <a:gd name="connsiteX20" fmla="*/ 661494 w 1197579"/>
                <a:gd name="connsiteY20" fmla="*/ 262189 h 1457419"/>
                <a:gd name="connsiteX21" fmla="*/ 461079 w 1197579"/>
                <a:gd name="connsiteY21" fmla="*/ 255492 h 1457419"/>
                <a:gd name="connsiteX22" fmla="*/ 354191 w 1197579"/>
                <a:gd name="connsiteY22" fmla="*/ 322455 h 1457419"/>
                <a:gd name="connsiteX23" fmla="*/ 334149 w 1197579"/>
                <a:gd name="connsiteY23" fmla="*/ 436291 h 1457419"/>
                <a:gd name="connsiteX24" fmla="*/ 354191 w 1197579"/>
                <a:gd name="connsiteY24" fmla="*/ 563520 h 1457419"/>
                <a:gd name="connsiteX25" fmla="*/ 340830 w 1197579"/>
                <a:gd name="connsiteY25" fmla="*/ 563520 h 1457419"/>
                <a:gd name="connsiteX26" fmla="*/ 314108 w 1197579"/>
                <a:gd name="connsiteY26" fmla="*/ 516646 h 1457419"/>
                <a:gd name="connsiteX27" fmla="*/ 327469 w 1197579"/>
                <a:gd name="connsiteY27" fmla="*/ 108175 h 1457419"/>
                <a:gd name="connsiteX28" fmla="*/ 527884 w 1197579"/>
                <a:gd name="connsiteY28" fmla="*/ 1035 h 1457419"/>
                <a:gd name="connsiteX29" fmla="*/ 494481 w 1197579"/>
                <a:gd name="connsiteY29" fmla="*/ 54605 h 1457419"/>
                <a:gd name="connsiteX30" fmla="*/ 514523 w 1197579"/>
                <a:gd name="connsiteY30" fmla="*/ 47909 h 1457419"/>
                <a:gd name="connsiteX31" fmla="*/ 588008 w 1197579"/>
                <a:gd name="connsiteY31" fmla="*/ 7731 h 1457419"/>
                <a:gd name="connsiteX32" fmla="*/ 624751 w 1197579"/>
                <a:gd name="connsiteY32" fmla="*/ 198 h 145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7579" h="1457419">
                  <a:moveTo>
                    <a:pt x="448256" y="1028098"/>
                  </a:moveTo>
                  <a:cubicBezTo>
                    <a:pt x="448256" y="1028098"/>
                    <a:pt x="408114" y="1115304"/>
                    <a:pt x="595444" y="1128720"/>
                  </a:cubicBezTo>
                  <a:cubicBezTo>
                    <a:pt x="789466" y="1115304"/>
                    <a:pt x="749323" y="1028098"/>
                    <a:pt x="749323" y="1028098"/>
                  </a:cubicBezTo>
                  <a:cubicBezTo>
                    <a:pt x="749323" y="1028098"/>
                    <a:pt x="1177508" y="1028098"/>
                    <a:pt x="1190889" y="1329965"/>
                  </a:cubicBezTo>
                  <a:cubicBezTo>
                    <a:pt x="1190889" y="1356797"/>
                    <a:pt x="1190889" y="1403754"/>
                    <a:pt x="1197579" y="1457419"/>
                  </a:cubicBezTo>
                  <a:lnTo>
                    <a:pt x="0" y="1457419"/>
                  </a:lnTo>
                  <a:cubicBezTo>
                    <a:pt x="6690" y="1403754"/>
                    <a:pt x="6690" y="1356797"/>
                    <a:pt x="6690" y="1329965"/>
                  </a:cubicBezTo>
                  <a:cubicBezTo>
                    <a:pt x="20071" y="1028098"/>
                    <a:pt x="448256" y="1028098"/>
                    <a:pt x="448256" y="1028098"/>
                  </a:cubicBezTo>
                  <a:close/>
                  <a:moveTo>
                    <a:pt x="624751" y="198"/>
                  </a:moveTo>
                  <a:cubicBezTo>
                    <a:pt x="631432" y="1035"/>
                    <a:pt x="631432" y="4383"/>
                    <a:pt x="621411" y="7731"/>
                  </a:cubicBezTo>
                  <a:cubicBezTo>
                    <a:pt x="608050" y="21124"/>
                    <a:pt x="614730" y="34516"/>
                    <a:pt x="614730" y="34516"/>
                  </a:cubicBezTo>
                  <a:cubicBezTo>
                    <a:pt x="614730" y="34516"/>
                    <a:pt x="674855" y="34516"/>
                    <a:pt x="714938" y="34516"/>
                  </a:cubicBezTo>
                  <a:cubicBezTo>
                    <a:pt x="755021" y="41213"/>
                    <a:pt x="835187" y="61301"/>
                    <a:pt x="875270" y="101479"/>
                  </a:cubicBezTo>
                  <a:cubicBezTo>
                    <a:pt x="915353" y="134960"/>
                    <a:pt x="948756" y="195226"/>
                    <a:pt x="955436" y="248796"/>
                  </a:cubicBezTo>
                  <a:cubicBezTo>
                    <a:pt x="968797" y="355936"/>
                    <a:pt x="901992" y="476469"/>
                    <a:pt x="901992" y="483165"/>
                  </a:cubicBezTo>
                  <a:cubicBezTo>
                    <a:pt x="895312" y="489861"/>
                    <a:pt x="868590" y="556824"/>
                    <a:pt x="861909" y="576912"/>
                  </a:cubicBezTo>
                  <a:cubicBezTo>
                    <a:pt x="848548" y="590305"/>
                    <a:pt x="841868" y="576912"/>
                    <a:pt x="841868" y="576912"/>
                  </a:cubicBezTo>
                  <a:cubicBezTo>
                    <a:pt x="841868" y="576912"/>
                    <a:pt x="855229" y="516646"/>
                    <a:pt x="855229" y="503254"/>
                  </a:cubicBezTo>
                  <a:cubicBezTo>
                    <a:pt x="855229" y="489861"/>
                    <a:pt x="861909" y="449684"/>
                    <a:pt x="868590" y="416202"/>
                  </a:cubicBezTo>
                  <a:cubicBezTo>
                    <a:pt x="868590" y="382721"/>
                    <a:pt x="861909" y="342544"/>
                    <a:pt x="828507" y="322455"/>
                  </a:cubicBezTo>
                  <a:cubicBezTo>
                    <a:pt x="801785" y="302366"/>
                    <a:pt x="721618" y="268885"/>
                    <a:pt x="661494" y="262189"/>
                  </a:cubicBezTo>
                  <a:cubicBezTo>
                    <a:pt x="601369" y="248796"/>
                    <a:pt x="487801" y="248796"/>
                    <a:pt x="461079" y="255492"/>
                  </a:cubicBezTo>
                  <a:cubicBezTo>
                    <a:pt x="441037" y="268885"/>
                    <a:pt x="367552" y="302366"/>
                    <a:pt x="354191" y="322455"/>
                  </a:cubicBezTo>
                  <a:cubicBezTo>
                    <a:pt x="340830" y="342544"/>
                    <a:pt x="334149" y="409506"/>
                    <a:pt x="334149" y="436291"/>
                  </a:cubicBezTo>
                  <a:cubicBezTo>
                    <a:pt x="340830" y="456380"/>
                    <a:pt x="354191" y="563520"/>
                    <a:pt x="354191" y="563520"/>
                  </a:cubicBezTo>
                  <a:cubicBezTo>
                    <a:pt x="354191" y="563520"/>
                    <a:pt x="347510" y="576912"/>
                    <a:pt x="340830" y="563520"/>
                  </a:cubicBezTo>
                  <a:cubicBezTo>
                    <a:pt x="334149" y="556824"/>
                    <a:pt x="320788" y="536735"/>
                    <a:pt x="314108" y="516646"/>
                  </a:cubicBezTo>
                  <a:cubicBezTo>
                    <a:pt x="307427" y="496557"/>
                    <a:pt x="200539" y="242100"/>
                    <a:pt x="327469" y="108175"/>
                  </a:cubicBezTo>
                  <a:cubicBezTo>
                    <a:pt x="374232" y="61301"/>
                    <a:pt x="527884" y="1035"/>
                    <a:pt x="527884" y="1035"/>
                  </a:cubicBezTo>
                  <a:cubicBezTo>
                    <a:pt x="527884" y="1035"/>
                    <a:pt x="501162" y="34516"/>
                    <a:pt x="494481" y="54605"/>
                  </a:cubicBezTo>
                  <a:cubicBezTo>
                    <a:pt x="487801" y="67998"/>
                    <a:pt x="514523" y="47909"/>
                    <a:pt x="514523" y="47909"/>
                  </a:cubicBezTo>
                  <a:cubicBezTo>
                    <a:pt x="514523" y="47909"/>
                    <a:pt x="554606" y="27820"/>
                    <a:pt x="588008" y="7731"/>
                  </a:cubicBezTo>
                  <a:cubicBezTo>
                    <a:pt x="604710" y="1035"/>
                    <a:pt x="618071" y="-639"/>
                    <a:pt x="624751" y="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MH_SubTitle_1"/>
            <p:cNvSpPr txBox="1"/>
            <p:nvPr>
              <p:custDataLst>
                <p:tags r:id="rId3"/>
              </p:custDataLst>
            </p:nvPr>
          </p:nvSpPr>
          <p:spPr>
            <a:xfrm>
              <a:off x="3901" y="9077"/>
              <a:ext cx="3062" cy="8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算法本身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70495" y="3678555"/>
            <a:ext cx="1944370" cy="2082800"/>
            <a:chOff x="12237" y="5793"/>
            <a:chExt cx="3062" cy="3280"/>
          </a:xfrm>
        </p:grpSpPr>
        <p:sp>
          <p:nvSpPr>
            <p:cNvPr id="8" name="MH_Other_3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3193" y="6139"/>
              <a:ext cx="1122" cy="1700"/>
            </a:xfrm>
            <a:custGeom>
              <a:avLst/>
              <a:gdLst>
                <a:gd name="T0" fmla="*/ 54 w 100"/>
                <a:gd name="T1" fmla="*/ 151 h 151"/>
                <a:gd name="T2" fmla="*/ 54 w 100"/>
                <a:gd name="T3" fmla="*/ 151 h 151"/>
                <a:gd name="T4" fmla="*/ 32 w 100"/>
                <a:gd name="T5" fmla="*/ 146 h 151"/>
                <a:gd name="T6" fmla="*/ 31 w 100"/>
                <a:gd name="T7" fmla="*/ 146 h 151"/>
                <a:gd name="T8" fmla="*/ 32 w 100"/>
                <a:gd name="T9" fmla="*/ 145 h 151"/>
                <a:gd name="T10" fmla="*/ 40 w 100"/>
                <a:gd name="T11" fmla="*/ 126 h 151"/>
                <a:gd name="T12" fmla="*/ 41 w 100"/>
                <a:gd name="T13" fmla="*/ 110 h 151"/>
                <a:gd name="T14" fmla="*/ 34 w 100"/>
                <a:gd name="T15" fmla="*/ 106 h 151"/>
                <a:gd name="T16" fmla="*/ 12 w 100"/>
                <a:gd name="T17" fmla="*/ 91 h 151"/>
                <a:gd name="T18" fmla="*/ 11 w 100"/>
                <a:gd name="T19" fmla="*/ 27 h 151"/>
                <a:gd name="T20" fmla="*/ 64 w 100"/>
                <a:gd name="T21" fmla="*/ 0 h 151"/>
                <a:gd name="T22" fmla="*/ 100 w 100"/>
                <a:gd name="T23" fmla="*/ 7 h 151"/>
                <a:gd name="T24" fmla="*/ 100 w 100"/>
                <a:gd name="T25" fmla="*/ 7 h 151"/>
                <a:gd name="T26" fmla="*/ 100 w 100"/>
                <a:gd name="T27" fmla="*/ 8 h 151"/>
                <a:gd name="T28" fmla="*/ 96 w 100"/>
                <a:gd name="T29" fmla="*/ 83 h 151"/>
                <a:gd name="T30" fmla="*/ 96 w 100"/>
                <a:gd name="T31" fmla="*/ 83 h 151"/>
                <a:gd name="T32" fmla="*/ 96 w 100"/>
                <a:gd name="T33" fmla="*/ 83 h 151"/>
                <a:gd name="T34" fmla="*/ 69 w 100"/>
                <a:gd name="T35" fmla="*/ 104 h 151"/>
                <a:gd name="T36" fmla="*/ 66 w 100"/>
                <a:gd name="T37" fmla="*/ 106 h 151"/>
                <a:gd name="T38" fmla="*/ 58 w 100"/>
                <a:gd name="T39" fmla="*/ 111 h 151"/>
                <a:gd name="T40" fmla="*/ 68 w 100"/>
                <a:gd name="T41" fmla="*/ 145 h 151"/>
                <a:gd name="T42" fmla="*/ 68 w 100"/>
                <a:gd name="T43" fmla="*/ 146 h 151"/>
                <a:gd name="T44" fmla="*/ 68 w 100"/>
                <a:gd name="T45" fmla="*/ 146 h 151"/>
                <a:gd name="T46" fmla="*/ 54 w 100"/>
                <a:gd name="T47" fmla="*/ 151 h 151"/>
                <a:gd name="T48" fmla="*/ 33 w 100"/>
                <a:gd name="T49" fmla="*/ 145 h 151"/>
                <a:gd name="T50" fmla="*/ 54 w 100"/>
                <a:gd name="T51" fmla="*/ 150 h 151"/>
                <a:gd name="T52" fmla="*/ 67 w 100"/>
                <a:gd name="T53" fmla="*/ 146 h 151"/>
                <a:gd name="T54" fmla="*/ 57 w 100"/>
                <a:gd name="T55" fmla="*/ 110 h 151"/>
                <a:gd name="T56" fmla="*/ 57 w 100"/>
                <a:gd name="T57" fmla="*/ 110 h 151"/>
                <a:gd name="T58" fmla="*/ 57 w 100"/>
                <a:gd name="T59" fmla="*/ 110 h 151"/>
                <a:gd name="T60" fmla="*/ 65 w 100"/>
                <a:gd name="T61" fmla="*/ 105 h 151"/>
                <a:gd name="T62" fmla="*/ 68 w 100"/>
                <a:gd name="T63" fmla="*/ 103 h 151"/>
                <a:gd name="T64" fmla="*/ 95 w 100"/>
                <a:gd name="T65" fmla="*/ 82 h 151"/>
                <a:gd name="T66" fmla="*/ 99 w 100"/>
                <a:gd name="T67" fmla="*/ 8 h 151"/>
                <a:gd name="T68" fmla="*/ 64 w 100"/>
                <a:gd name="T69" fmla="*/ 1 h 151"/>
                <a:gd name="T70" fmla="*/ 12 w 100"/>
                <a:gd name="T71" fmla="*/ 27 h 151"/>
                <a:gd name="T72" fmla="*/ 13 w 100"/>
                <a:gd name="T73" fmla="*/ 90 h 151"/>
                <a:gd name="T74" fmla="*/ 35 w 100"/>
                <a:gd name="T75" fmla="*/ 105 h 151"/>
                <a:gd name="T76" fmla="*/ 42 w 100"/>
                <a:gd name="T77" fmla="*/ 109 h 151"/>
                <a:gd name="T78" fmla="*/ 42 w 100"/>
                <a:gd name="T79" fmla="*/ 109 h 151"/>
                <a:gd name="T80" fmla="*/ 42 w 100"/>
                <a:gd name="T81" fmla="*/ 109 h 151"/>
                <a:gd name="T82" fmla="*/ 41 w 100"/>
                <a:gd name="T83" fmla="*/ 126 h 151"/>
                <a:gd name="T84" fmla="*/ 33 w 100"/>
                <a:gd name="T85" fmla="*/ 1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1">
                  <a:moveTo>
                    <a:pt x="54" y="151"/>
                  </a:moveTo>
                  <a:cubicBezTo>
                    <a:pt x="54" y="151"/>
                    <a:pt x="54" y="151"/>
                    <a:pt x="54" y="151"/>
                  </a:cubicBezTo>
                  <a:cubicBezTo>
                    <a:pt x="47" y="151"/>
                    <a:pt x="40" y="149"/>
                    <a:pt x="32" y="146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6" y="139"/>
                    <a:pt x="38" y="133"/>
                    <a:pt x="40" y="126"/>
                  </a:cubicBezTo>
                  <a:cubicBezTo>
                    <a:pt x="41" y="121"/>
                    <a:pt x="41" y="116"/>
                    <a:pt x="41" y="110"/>
                  </a:cubicBezTo>
                  <a:cubicBezTo>
                    <a:pt x="39" y="109"/>
                    <a:pt x="36" y="107"/>
                    <a:pt x="34" y="106"/>
                  </a:cubicBezTo>
                  <a:cubicBezTo>
                    <a:pt x="26" y="101"/>
                    <a:pt x="12" y="92"/>
                    <a:pt x="12" y="91"/>
                  </a:cubicBezTo>
                  <a:cubicBezTo>
                    <a:pt x="0" y="68"/>
                    <a:pt x="0" y="45"/>
                    <a:pt x="11" y="27"/>
                  </a:cubicBezTo>
                  <a:cubicBezTo>
                    <a:pt x="21" y="9"/>
                    <a:pt x="41" y="0"/>
                    <a:pt x="64" y="0"/>
                  </a:cubicBezTo>
                  <a:cubicBezTo>
                    <a:pt x="75" y="0"/>
                    <a:pt x="87" y="2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19"/>
                    <a:pt x="98" y="6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3" y="87"/>
                    <a:pt x="77" y="98"/>
                    <a:pt x="69" y="104"/>
                  </a:cubicBezTo>
                  <a:cubicBezTo>
                    <a:pt x="67" y="105"/>
                    <a:pt x="66" y="106"/>
                    <a:pt x="66" y="106"/>
                  </a:cubicBezTo>
                  <a:cubicBezTo>
                    <a:pt x="63" y="108"/>
                    <a:pt x="61" y="110"/>
                    <a:pt x="58" y="111"/>
                  </a:cubicBezTo>
                  <a:cubicBezTo>
                    <a:pt x="61" y="123"/>
                    <a:pt x="64" y="136"/>
                    <a:pt x="68" y="145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7" y="148"/>
                    <a:pt x="62" y="151"/>
                    <a:pt x="54" y="151"/>
                  </a:cubicBezTo>
                  <a:close/>
                  <a:moveTo>
                    <a:pt x="33" y="145"/>
                  </a:moveTo>
                  <a:cubicBezTo>
                    <a:pt x="41" y="148"/>
                    <a:pt x="48" y="150"/>
                    <a:pt x="54" y="150"/>
                  </a:cubicBezTo>
                  <a:cubicBezTo>
                    <a:pt x="61" y="150"/>
                    <a:pt x="66" y="148"/>
                    <a:pt x="67" y="146"/>
                  </a:cubicBezTo>
                  <a:cubicBezTo>
                    <a:pt x="62" y="136"/>
                    <a:pt x="59" y="123"/>
                    <a:pt x="57" y="11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0" y="109"/>
                    <a:pt x="62" y="107"/>
                    <a:pt x="65" y="105"/>
                  </a:cubicBezTo>
                  <a:cubicBezTo>
                    <a:pt x="65" y="105"/>
                    <a:pt x="67" y="104"/>
                    <a:pt x="68" y="103"/>
                  </a:cubicBezTo>
                  <a:cubicBezTo>
                    <a:pt x="75" y="98"/>
                    <a:pt x="92" y="86"/>
                    <a:pt x="95" y="82"/>
                  </a:cubicBezTo>
                  <a:cubicBezTo>
                    <a:pt x="96" y="63"/>
                    <a:pt x="99" y="20"/>
                    <a:pt x="99" y="8"/>
                  </a:cubicBezTo>
                  <a:cubicBezTo>
                    <a:pt x="87" y="3"/>
                    <a:pt x="75" y="1"/>
                    <a:pt x="64" y="1"/>
                  </a:cubicBezTo>
                  <a:cubicBezTo>
                    <a:pt x="41" y="1"/>
                    <a:pt x="22" y="11"/>
                    <a:pt x="12" y="27"/>
                  </a:cubicBezTo>
                  <a:cubicBezTo>
                    <a:pt x="1" y="45"/>
                    <a:pt x="2" y="68"/>
                    <a:pt x="13" y="90"/>
                  </a:cubicBezTo>
                  <a:cubicBezTo>
                    <a:pt x="14" y="91"/>
                    <a:pt x="28" y="101"/>
                    <a:pt x="35" y="105"/>
                  </a:cubicBezTo>
                  <a:cubicBezTo>
                    <a:pt x="37" y="106"/>
                    <a:pt x="40" y="108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16"/>
                    <a:pt x="42" y="121"/>
                    <a:pt x="41" y="126"/>
                  </a:cubicBezTo>
                  <a:cubicBezTo>
                    <a:pt x="40" y="133"/>
                    <a:pt x="37" y="139"/>
                    <a:pt x="33" y="145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5"/>
              </p:custDataLst>
            </p:nvPr>
          </p:nvSpPr>
          <p:spPr bwMode="auto">
            <a:xfrm>
              <a:off x="12990" y="5793"/>
              <a:ext cx="1558" cy="2372"/>
            </a:xfrm>
            <a:custGeom>
              <a:avLst/>
              <a:gdLst>
                <a:gd name="connsiteX0" fmla="*/ 294153 w 929255"/>
                <a:gd name="connsiteY0" fmla="*/ 1013988 h 1415064"/>
                <a:gd name="connsiteX1" fmla="*/ 421173 w 929255"/>
                <a:gd name="connsiteY1" fmla="*/ 1054096 h 1415064"/>
                <a:gd name="connsiteX2" fmla="*/ 508082 w 929255"/>
                <a:gd name="connsiteY2" fmla="*/ 1054096 h 1415064"/>
                <a:gd name="connsiteX3" fmla="*/ 635103 w 929255"/>
                <a:gd name="connsiteY3" fmla="*/ 1013988 h 1415064"/>
                <a:gd name="connsiteX4" fmla="*/ 782179 w 929255"/>
                <a:gd name="connsiteY4" fmla="*/ 1087519 h 1415064"/>
                <a:gd name="connsiteX5" fmla="*/ 929255 w 929255"/>
                <a:gd name="connsiteY5" fmla="*/ 1194472 h 1415064"/>
                <a:gd name="connsiteX6" fmla="*/ 929255 w 929255"/>
                <a:gd name="connsiteY6" fmla="*/ 1415064 h 1415064"/>
                <a:gd name="connsiteX7" fmla="*/ 0 w 929255"/>
                <a:gd name="connsiteY7" fmla="*/ 1415064 h 1415064"/>
                <a:gd name="connsiteX8" fmla="*/ 0 w 929255"/>
                <a:gd name="connsiteY8" fmla="*/ 1194472 h 1415064"/>
                <a:gd name="connsiteX9" fmla="*/ 147077 w 929255"/>
                <a:gd name="connsiteY9" fmla="*/ 1087519 h 1415064"/>
                <a:gd name="connsiteX10" fmla="*/ 294153 w 929255"/>
                <a:gd name="connsiteY10" fmla="*/ 1013988 h 1415064"/>
                <a:gd name="connsiteX11" fmla="*/ 427824 w 929255"/>
                <a:gd name="connsiteY11" fmla="*/ 0 h 1415064"/>
                <a:gd name="connsiteX12" fmla="*/ 461281 w 929255"/>
                <a:gd name="connsiteY12" fmla="*/ 6713 h 1415064"/>
                <a:gd name="connsiteX13" fmla="*/ 461281 w 929255"/>
                <a:gd name="connsiteY13" fmla="*/ 0 h 1415064"/>
                <a:gd name="connsiteX14" fmla="*/ 494739 w 929255"/>
                <a:gd name="connsiteY14" fmla="*/ 0 h 1415064"/>
                <a:gd name="connsiteX15" fmla="*/ 882850 w 929255"/>
                <a:gd name="connsiteY15" fmla="*/ 671298 h 1415064"/>
                <a:gd name="connsiteX16" fmla="*/ 541580 w 929255"/>
                <a:gd name="connsiteY16" fmla="*/ 973382 h 1415064"/>
                <a:gd name="connsiteX17" fmla="*/ 688794 w 929255"/>
                <a:gd name="connsiteY17" fmla="*/ 785419 h 1415064"/>
                <a:gd name="connsiteX18" fmla="*/ 728944 w 929255"/>
                <a:gd name="connsiteY18" fmla="*/ 510187 h 1415064"/>
                <a:gd name="connsiteX19" fmla="*/ 467973 w 929255"/>
                <a:gd name="connsiteY19" fmla="*/ 510187 h 1415064"/>
                <a:gd name="connsiteX20" fmla="*/ 360908 w 929255"/>
                <a:gd name="connsiteY20" fmla="*/ 510187 h 1415064"/>
                <a:gd name="connsiteX21" fmla="*/ 320759 w 929255"/>
                <a:gd name="connsiteY21" fmla="*/ 382640 h 1415064"/>
                <a:gd name="connsiteX22" fmla="*/ 293993 w 929255"/>
                <a:gd name="connsiteY22" fmla="*/ 510187 h 1415064"/>
                <a:gd name="connsiteX23" fmla="*/ 200311 w 929255"/>
                <a:gd name="connsiteY23" fmla="*/ 510187 h 1415064"/>
                <a:gd name="connsiteX24" fmla="*/ 240460 w 929255"/>
                <a:gd name="connsiteY24" fmla="*/ 785419 h 1415064"/>
                <a:gd name="connsiteX25" fmla="*/ 387674 w 929255"/>
                <a:gd name="connsiteY25" fmla="*/ 980095 h 1415064"/>
                <a:gd name="connsiteX26" fmla="*/ 39713 w 929255"/>
                <a:gd name="connsiteY26" fmla="*/ 671298 h 1415064"/>
                <a:gd name="connsiteX27" fmla="*/ 427824 w 929255"/>
                <a:gd name="connsiteY27" fmla="*/ 0 h 141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29255" h="1415064">
                  <a:moveTo>
                    <a:pt x="294153" y="1013988"/>
                  </a:moveTo>
                  <a:cubicBezTo>
                    <a:pt x="294153" y="1013988"/>
                    <a:pt x="334265" y="1054096"/>
                    <a:pt x="421173" y="1054096"/>
                  </a:cubicBezTo>
                  <a:cubicBezTo>
                    <a:pt x="434544" y="1060780"/>
                    <a:pt x="494712" y="1060780"/>
                    <a:pt x="508082" y="1054096"/>
                  </a:cubicBezTo>
                  <a:cubicBezTo>
                    <a:pt x="594991" y="1054096"/>
                    <a:pt x="635103" y="1013988"/>
                    <a:pt x="635103" y="1013988"/>
                  </a:cubicBezTo>
                  <a:cubicBezTo>
                    <a:pt x="635103" y="1013988"/>
                    <a:pt x="728697" y="1067465"/>
                    <a:pt x="782179" y="1087519"/>
                  </a:cubicBezTo>
                  <a:cubicBezTo>
                    <a:pt x="855717" y="1107573"/>
                    <a:pt x="929255" y="1140996"/>
                    <a:pt x="929255" y="1194472"/>
                  </a:cubicBezTo>
                  <a:cubicBezTo>
                    <a:pt x="929255" y="1201157"/>
                    <a:pt x="929255" y="1408380"/>
                    <a:pt x="929255" y="1415064"/>
                  </a:cubicBezTo>
                  <a:cubicBezTo>
                    <a:pt x="929255" y="1415064"/>
                    <a:pt x="929255" y="1415064"/>
                    <a:pt x="0" y="1415064"/>
                  </a:cubicBezTo>
                  <a:cubicBezTo>
                    <a:pt x="0" y="1408380"/>
                    <a:pt x="0" y="1201157"/>
                    <a:pt x="0" y="1194472"/>
                  </a:cubicBezTo>
                  <a:cubicBezTo>
                    <a:pt x="0" y="1140996"/>
                    <a:pt x="73538" y="1107573"/>
                    <a:pt x="147077" y="1087519"/>
                  </a:cubicBezTo>
                  <a:cubicBezTo>
                    <a:pt x="200559" y="1067465"/>
                    <a:pt x="294153" y="1013988"/>
                    <a:pt x="294153" y="1013988"/>
                  </a:cubicBezTo>
                  <a:close/>
                  <a:moveTo>
                    <a:pt x="427824" y="0"/>
                  </a:moveTo>
                  <a:cubicBezTo>
                    <a:pt x="441207" y="0"/>
                    <a:pt x="454590" y="0"/>
                    <a:pt x="461281" y="6713"/>
                  </a:cubicBezTo>
                  <a:cubicBezTo>
                    <a:pt x="461281" y="6713"/>
                    <a:pt x="461281" y="6713"/>
                    <a:pt x="461281" y="0"/>
                  </a:cubicBezTo>
                  <a:cubicBezTo>
                    <a:pt x="474665" y="0"/>
                    <a:pt x="488048" y="0"/>
                    <a:pt x="494739" y="0"/>
                  </a:cubicBezTo>
                  <a:cubicBezTo>
                    <a:pt x="728944" y="0"/>
                    <a:pt x="963148" y="281945"/>
                    <a:pt x="882850" y="671298"/>
                  </a:cubicBezTo>
                  <a:cubicBezTo>
                    <a:pt x="842700" y="899539"/>
                    <a:pt x="541580" y="973382"/>
                    <a:pt x="541580" y="973382"/>
                  </a:cubicBezTo>
                  <a:cubicBezTo>
                    <a:pt x="541580" y="973382"/>
                    <a:pt x="641953" y="865975"/>
                    <a:pt x="688794" y="785419"/>
                  </a:cubicBezTo>
                  <a:cubicBezTo>
                    <a:pt x="722252" y="718289"/>
                    <a:pt x="735635" y="597455"/>
                    <a:pt x="728944" y="510187"/>
                  </a:cubicBezTo>
                  <a:cubicBezTo>
                    <a:pt x="728944" y="510187"/>
                    <a:pt x="728944" y="510187"/>
                    <a:pt x="467973" y="510187"/>
                  </a:cubicBezTo>
                  <a:cubicBezTo>
                    <a:pt x="467973" y="510187"/>
                    <a:pt x="467973" y="510187"/>
                    <a:pt x="360908" y="510187"/>
                  </a:cubicBezTo>
                  <a:cubicBezTo>
                    <a:pt x="360908" y="510187"/>
                    <a:pt x="360908" y="510187"/>
                    <a:pt x="320759" y="382640"/>
                  </a:cubicBezTo>
                  <a:cubicBezTo>
                    <a:pt x="320759" y="382640"/>
                    <a:pt x="320759" y="382640"/>
                    <a:pt x="293993" y="510187"/>
                  </a:cubicBezTo>
                  <a:cubicBezTo>
                    <a:pt x="293993" y="510187"/>
                    <a:pt x="293993" y="510187"/>
                    <a:pt x="200311" y="510187"/>
                  </a:cubicBezTo>
                  <a:cubicBezTo>
                    <a:pt x="193619" y="597455"/>
                    <a:pt x="207002" y="718289"/>
                    <a:pt x="240460" y="785419"/>
                  </a:cubicBezTo>
                  <a:cubicBezTo>
                    <a:pt x="287301" y="872688"/>
                    <a:pt x="387674" y="980095"/>
                    <a:pt x="387674" y="980095"/>
                  </a:cubicBezTo>
                  <a:cubicBezTo>
                    <a:pt x="387674" y="980095"/>
                    <a:pt x="86554" y="899539"/>
                    <a:pt x="39713" y="671298"/>
                  </a:cubicBezTo>
                  <a:cubicBezTo>
                    <a:pt x="-33894" y="281945"/>
                    <a:pt x="200311" y="0"/>
                    <a:pt x="427824" y="0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SubTitle_2"/>
            <p:cNvSpPr txBox="1"/>
            <p:nvPr>
              <p:custDataLst>
                <p:tags r:id="rId6"/>
              </p:custDataLst>
            </p:nvPr>
          </p:nvSpPr>
          <p:spPr>
            <a:xfrm>
              <a:off x="12237" y="8197"/>
              <a:ext cx="3062" cy="8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rgbClr val="20517C"/>
                  </a:solidFill>
                </a:rPr>
                <a:t>算法并行化</a:t>
              </a:r>
              <a:endParaRPr lang="zh-CN" altLang="en-US" b="1" dirty="0">
                <a:solidFill>
                  <a:srgbClr val="20517C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19830" y="2320290"/>
            <a:ext cx="2537460" cy="2082800"/>
            <a:chOff x="5858" y="3654"/>
            <a:chExt cx="3996" cy="3280"/>
          </a:xfrm>
        </p:grpSpPr>
        <p:sp>
          <p:nvSpPr>
            <p:cNvPr id="4" name="MH_Text_1"/>
            <p:cNvSpPr/>
            <p:nvPr>
              <p:custDataLst>
                <p:tags r:id="rId7"/>
              </p:custDataLst>
            </p:nvPr>
          </p:nvSpPr>
          <p:spPr>
            <a:xfrm>
              <a:off x="5858" y="3654"/>
              <a:ext cx="3996" cy="3281"/>
            </a:xfrm>
            <a:prstGeom prst="wedgeEllipseCallout">
              <a:avLst>
                <a:gd name="adj1" fmla="val -40980"/>
                <a:gd name="adj2" fmla="val 53692"/>
              </a:avLst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347" y="4183"/>
              <a:ext cx="3018" cy="1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TPV-CF:</a:t>
              </a:r>
              <a:r>
                <a:rPr lang="zh-CN" altLang="en-US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用户</a:t>
              </a:r>
              <a:r>
                <a:rPr lang="en-US" altLang="zh-CN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-</a:t>
              </a:r>
              <a:r>
                <a:rPr lang="zh-CN" altLang="en-US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物品类评分可加入时间作为权值；</a:t>
              </a:r>
              <a:r>
                <a:rPr lang="en-US" altLang="zh-CN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BMAN-CF:</a:t>
              </a:r>
              <a:r>
                <a:rPr lang="zh-CN" altLang="en-US" sz="16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冷启动问题</a:t>
              </a:r>
              <a:endPara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38520" y="1806575"/>
            <a:ext cx="2606040" cy="1929130"/>
            <a:chOff x="9352" y="2845"/>
            <a:chExt cx="4104" cy="3038"/>
          </a:xfrm>
        </p:grpSpPr>
        <p:sp>
          <p:nvSpPr>
            <p:cNvPr id="11" name="MH_Text_2"/>
            <p:cNvSpPr/>
            <p:nvPr>
              <p:custDataLst>
                <p:tags r:id="rId8"/>
              </p:custDataLst>
            </p:nvPr>
          </p:nvSpPr>
          <p:spPr>
            <a:xfrm flipH="1">
              <a:off x="9352" y="2845"/>
              <a:ext cx="4104" cy="3038"/>
            </a:xfrm>
            <a:prstGeom prst="wedgeEllipseCallout">
              <a:avLst>
                <a:gd name="adj1" fmla="val -41966"/>
                <a:gd name="adj2" fmla="val 51830"/>
              </a:avLst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da-DK" altLang="zh-CN" dirty="0" smtClean="0">
                  <a:solidFill>
                    <a:srgbClr val="FFFFFF"/>
                  </a:solidFill>
                </a:rPr>
                <a:t> 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870" y="3560"/>
              <a:ext cx="3018" cy="1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在</a:t>
              </a:r>
              <a:r>
                <a:rPr lang="en-US" altLang="zh-CN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Spark</a:t>
              </a:r>
              <a:r>
                <a:rPr lang="zh-CN" altLang="en-US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环境下求解迭代问题。</a:t>
              </a:r>
              <a:endPara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</a:t>
            </a:r>
            <a:r>
              <a:rPr lang="en-US" altLang="zh-CN" dirty="0"/>
              <a:t>O</a:t>
            </a:r>
            <a:r>
              <a:rPr lang="en-US" altLang="zh-CN" dirty="0" smtClean="0"/>
              <a:t>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背景意义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研究意义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81830" y="229076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1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2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3"/>
              </p:custDataLst>
            </p:nvPr>
          </p:nvSpPr>
          <p:spPr bwMode="auto">
            <a:xfrm>
              <a:off x="1421557" y="2600326"/>
              <a:ext cx="398463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81830" y="4435574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4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5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439020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34901" y="2204864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个性化推荐系统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04193" y="2654303"/>
            <a:ext cx="9127380" cy="74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随着互联网的普及，用户查找自己感兴趣信息的难度越来越大，门户网站不能帮助用户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过滤到更多的无用信息，搜索引擎不能为用户提供个性化推荐。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34901" y="4355206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协同过滤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4193" y="4804645"/>
            <a:ext cx="9127380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协同过滤算法根据相似用户过去感兴趣的物品，预测目标用户将来的可能感兴趣的物品。由于协同过滤出色的速度和健壮性，被国内外学者和企业广泛研究和应用。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5095950" y="2851428"/>
            <a:ext cx="2029123" cy="202777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945" y="3180715"/>
            <a:ext cx="648335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 rot="20748463">
            <a:off x="5487035" y="3508375"/>
            <a:ext cx="64833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 rot="1470371">
            <a:off x="6228715" y="3604260"/>
            <a:ext cx="64833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1375" y="2506345"/>
            <a:ext cx="4335780" cy="940435"/>
            <a:chOff x="1325" y="3947"/>
            <a:chExt cx="6828" cy="1481"/>
          </a:xfrm>
        </p:grpSpPr>
        <p:cxnSp>
          <p:nvCxnSpPr>
            <p:cNvPr id="36" name="MH_Other_6"/>
            <p:cNvCxnSpPr/>
            <p:nvPr>
              <p:custDataLst>
                <p:tags r:id="rId2"/>
              </p:custDataLst>
            </p:nvPr>
          </p:nvCxnSpPr>
          <p:spPr>
            <a:xfrm>
              <a:off x="7199" y="4632"/>
              <a:ext cx="954" cy="79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H_Other_4"/>
            <p:cNvSpPr/>
            <p:nvPr>
              <p:custDataLst>
                <p:tags r:id="rId3"/>
              </p:custDataLst>
            </p:nvPr>
          </p:nvSpPr>
          <p:spPr>
            <a:xfrm>
              <a:off x="5802" y="3947"/>
              <a:ext cx="1383" cy="138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MH_Other_10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142" y="4426"/>
              <a:ext cx="703" cy="443"/>
            </a:xfrm>
            <a:custGeom>
              <a:avLst/>
              <a:gdLst>
                <a:gd name="T0" fmla="*/ 2147483646 w 3545"/>
                <a:gd name="T1" fmla="*/ 2147483646 h 2230"/>
                <a:gd name="T2" fmla="*/ 2147483646 w 3545"/>
                <a:gd name="T3" fmla="*/ 2147483646 h 2230"/>
                <a:gd name="T4" fmla="*/ 2147483646 w 3545"/>
                <a:gd name="T5" fmla="*/ 2147483646 h 2230"/>
                <a:gd name="T6" fmla="*/ 2147483646 w 3545"/>
                <a:gd name="T7" fmla="*/ 2147483646 h 2230"/>
                <a:gd name="T8" fmla="*/ 2147483646 w 3545"/>
                <a:gd name="T9" fmla="*/ 2147483646 h 2230"/>
                <a:gd name="T10" fmla="*/ 2147483646 w 3545"/>
                <a:gd name="T11" fmla="*/ 2147483646 h 2230"/>
                <a:gd name="T12" fmla="*/ 2147483646 w 3545"/>
                <a:gd name="T13" fmla="*/ 2147483646 h 2230"/>
                <a:gd name="T14" fmla="*/ 2147483646 w 3545"/>
                <a:gd name="T15" fmla="*/ 2147483646 h 2230"/>
                <a:gd name="T16" fmla="*/ 2147483646 w 3545"/>
                <a:gd name="T17" fmla="*/ 2147483646 h 2230"/>
                <a:gd name="T18" fmla="*/ 2147483646 w 3545"/>
                <a:gd name="T19" fmla="*/ 2147483646 h 2230"/>
                <a:gd name="T20" fmla="*/ 2147483646 w 3545"/>
                <a:gd name="T21" fmla="*/ 2147483646 h 2230"/>
                <a:gd name="T22" fmla="*/ 2147483646 w 3545"/>
                <a:gd name="T23" fmla="*/ 2147483646 h 2230"/>
                <a:gd name="T24" fmla="*/ 2147483646 w 3545"/>
                <a:gd name="T25" fmla="*/ 2147483646 h 2230"/>
                <a:gd name="T26" fmla="*/ 2147483646 w 3545"/>
                <a:gd name="T27" fmla="*/ 2147483646 h 2230"/>
                <a:gd name="T28" fmla="*/ 2147483646 w 3545"/>
                <a:gd name="T29" fmla="*/ 2147483646 h 2230"/>
                <a:gd name="T30" fmla="*/ 2147483646 w 3545"/>
                <a:gd name="T31" fmla="*/ 2147483646 h 2230"/>
                <a:gd name="T32" fmla="*/ 2147483646 w 3545"/>
                <a:gd name="T33" fmla="*/ 2147483646 h 2230"/>
                <a:gd name="T34" fmla="*/ 2147483646 w 3545"/>
                <a:gd name="T35" fmla="*/ 2147483646 h 2230"/>
                <a:gd name="T36" fmla="*/ 2147483646 w 3545"/>
                <a:gd name="T37" fmla="*/ 2147483646 h 2230"/>
                <a:gd name="T38" fmla="*/ 2147483646 w 3545"/>
                <a:gd name="T39" fmla="*/ 2147483646 h 2230"/>
                <a:gd name="T40" fmla="*/ 2147483646 w 3545"/>
                <a:gd name="T41" fmla="*/ 2147483646 h 2230"/>
                <a:gd name="T42" fmla="*/ 2147483646 w 3545"/>
                <a:gd name="T43" fmla="*/ 2147483646 h 2230"/>
                <a:gd name="T44" fmla="*/ 2147483646 w 3545"/>
                <a:gd name="T45" fmla="*/ 2147483646 h 2230"/>
                <a:gd name="T46" fmla="*/ 2147483646 w 3545"/>
                <a:gd name="T47" fmla="*/ 2147483646 h 2230"/>
                <a:gd name="T48" fmla="*/ 2147483646 w 3545"/>
                <a:gd name="T49" fmla="*/ 2147483646 h 2230"/>
                <a:gd name="T50" fmla="*/ 2147483646 w 3545"/>
                <a:gd name="T51" fmla="*/ 2147483646 h 2230"/>
                <a:gd name="T52" fmla="*/ 2147483646 w 3545"/>
                <a:gd name="T53" fmla="*/ 2147483646 h 2230"/>
                <a:gd name="T54" fmla="*/ 2147483646 w 3545"/>
                <a:gd name="T55" fmla="*/ 2147483646 h 2230"/>
                <a:gd name="T56" fmla="*/ 2147483646 w 3545"/>
                <a:gd name="T57" fmla="*/ 2147483646 h 2230"/>
                <a:gd name="T58" fmla="*/ 2147483646 w 3545"/>
                <a:gd name="T59" fmla="*/ 2147483646 h 2230"/>
                <a:gd name="T60" fmla="*/ 2147483646 w 3545"/>
                <a:gd name="T61" fmla="*/ 2147483646 h 2230"/>
                <a:gd name="T62" fmla="*/ 2147483646 w 3545"/>
                <a:gd name="T63" fmla="*/ 2147483646 h 2230"/>
                <a:gd name="T64" fmla="*/ 2147483646 w 3545"/>
                <a:gd name="T65" fmla="*/ 2147483646 h 2230"/>
                <a:gd name="T66" fmla="*/ 2147483646 w 3545"/>
                <a:gd name="T67" fmla="*/ 2147483646 h 2230"/>
                <a:gd name="T68" fmla="*/ 2147483646 w 3545"/>
                <a:gd name="T69" fmla="*/ 2147483646 h 2230"/>
                <a:gd name="T70" fmla="*/ 2147483646 w 3545"/>
                <a:gd name="T71" fmla="*/ 2147483646 h 2230"/>
                <a:gd name="T72" fmla="*/ 2147483646 w 3545"/>
                <a:gd name="T73" fmla="*/ 2147483646 h 2230"/>
                <a:gd name="T74" fmla="*/ 2147483646 w 3545"/>
                <a:gd name="T75" fmla="*/ 2147483646 h 2230"/>
                <a:gd name="T76" fmla="*/ 2147483646 w 3545"/>
                <a:gd name="T77" fmla="*/ 2147483646 h 2230"/>
                <a:gd name="T78" fmla="*/ 2147483646 w 3545"/>
                <a:gd name="T79" fmla="*/ 2147483646 h 2230"/>
                <a:gd name="T80" fmla="*/ 2147483646 w 3545"/>
                <a:gd name="T81" fmla="*/ 2147483646 h 2230"/>
                <a:gd name="T82" fmla="*/ 2147483646 w 3545"/>
                <a:gd name="T83" fmla="*/ 2147483646 h 2230"/>
                <a:gd name="T84" fmla="*/ 2147483646 w 3545"/>
                <a:gd name="T85" fmla="*/ 2147483646 h 2230"/>
                <a:gd name="T86" fmla="*/ 2147483646 w 3545"/>
                <a:gd name="T87" fmla="*/ 2147483646 h 2230"/>
                <a:gd name="T88" fmla="*/ 2147483646 w 3545"/>
                <a:gd name="T89" fmla="*/ 2147483646 h 2230"/>
                <a:gd name="T90" fmla="*/ 2147483646 w 3545"/>
                <a:gd name="T91" fmla="*/ 2147483646 h 2230"/>
                <a:gd name="T92" fmla="*/ 2147483646 w 3545"/>
                <a:gd name="T93" fmla="*/ 2147483646 h 2230"/>
                <a:gd name="T94" fmla="*/ 2147483646 w 3545"/>
                <a:gd name="T95" fmla="*/ 2147483646 h 2230"/>
                <a:gd name="T96" fmla="*/ 2147483646 w 3545"/>
                <a:gd name="T97" fmla="*/ 2147483646 h 2230"/>
                <a:gd name="T98" fmla="*/ 2147483646 w 3545"/>
                <a:gd name="T99" fmla="*/ 2147483646 h 2230"/>
                <a:gd name="T100" fmla="*/ 2147483646 w 3545"/>
                <a:gd name="T101" fmla="*/ 2147483646 h 2230"/>
                <a:gd name="T102" fmla="*/ 2147483646 w 3545"/>
                <a:gd name="T103" fmla="*/ 2147483646 h 2230"/>
                <a:gd name="T104" fmla="*/ 2147483646 w 3545"/>
                <a:gd name="T105" fmla="*/ 2147483646 h 2230"/>
                <a:gd name="T106" fmla="*/ 2147483646 w 3545"/>
                <a:gd name="T107" fmla="*/ 2147483646 h 2230"/>
                <a:gd name="T108" fmla="*/ 2147483646 w 3545"/>
                <a:gd name="T109" fmla="*/ 2147483646 h 2230"/>
                <a:gd name="T110" fmla="*/ 2147483646 w 3545"/>
                <a:gd name="T111" fmla="*/ 2147483646 h 2230"/>
                <a:gd name="T112" fmla="*/ 2147483646 w 3545"/>
                <a:gd name="T113" fmla="*/ 2147483646 h 22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545" h="2230">
                  <a:moveTo>
                    <a:pt x="2903" y="1449"/>
                  </a:moveTo>
                  <a:lnTo>
                    <a:pt x="2964" y="1453"/>
                  </a:lnTo>
                  <a:lnTo>
                    <a:pt x="3023" y="1459"/>
                  </a:lnTo>
                  <a:lnTo>
                    <a:pt x="3079" y="1470"/>
                  </a:lnTo>
                  <a:lnTo>
                    <a:pt x="3132" y="1485"/>
                  </a:lnTo>
                  <a:lnTo>
                    <a:pt x="3183" y="1505"/>
                  </a:lnTo>
                  <a:lnTo>
                    <a:pt x="3230" y="1528"/>
                  </a:lnTo>
                  <a:lnTo>
                    <a:pt x="3274" y="1557"/>
                  </a:lnTo>
                  <a:lnTo>
                    <a:pt x="3317" y="1589"/>
                  </a:lnTo>
                  <a:lnTo>
                    <a:pt x="3354" y="1626"/>
                  </a:lnTo>
                  <a:lnTo>
                    <a:pt x="3389" y="1667"/>
                  </a:lnTo>
                  <a:lnTo>
                    <a:pt x="3421" y="1713"/>
                  </a:lnTo>
                  <a:lnTo>
                    <a:pt x="3449" y="1762"/>
                  </a:lnTo>
                  <a:lnTo>
                    <a:pt x="3474" y="1816"/>
                  </a:lnTo>
                  <a:lnTo>
                    <a:pt x="3495" y="1875"/>
                  </a:lnTo>
                  <a:lnTo>
                    <a:pt x="3513" y="1938"/>
                  </a:lnTo>
                  <a:lnTo>
                    <a:pt x="3526" y="2004"/>
                  </a:lnTo>
                  <a:lnTo>
                    <a:pt x="3536" y="2075"/>
                  </a:lnTo>
                  <a:lnTo>
                    <a:pt x="3542" y="2151"/>
                  </a:lnTo>
                  <a:lnTo>
                    <a:pt x="3545" y="2230"/>
                  </a:lnTo>
                  <a:lnTo>
                    <a:pt x="2261" y="2230"/>
                  </a:lnTo>
                  <a:lnTo>
                    <a:pt x="2262" y="2151"/>
                  </a:lnTo>
                  <a:lnTo>
                    <a:pt x="2269" y="2075"/>
                  </a:lnTo>
                  <a:lnTo>
                    <a:pt x="2278" y="2004"/>
                  </a:lnTo>
                  <a:lnTo>
                    <a:pt x="2292" y="1938"/>
                  </a:lnTo>
                  <a:lnTo>
                    <a:pt x="2310" y="1875"/>
                  </a:lnTo>
                  <a:lnTo>
                    <a:pt x="2331" y="1816"/>
                  </a:lnTo>
                  <a:lnTo>
                    <a:pt x="2355" y="1762"/>
                  </a:lnTo>
                  <a:lnTo>
                    <a:pt x="2383" y="1713"/>
                  </a:lnTo>
                  <a:lnTo>
                    <a:pt x="2416" y="1667"/>
                  </a:lnTo>
                  <a:lnTo>
                    <a:pt x="2450" y="1626"/>
                  </a:lnTo>
                  <a:lnTo>
                    <a:pt x="2489" y="1589"/>
                  </a:lnTo>
                  <a:lnTo>
                    <a:pt x="2530" y="1557"/>
                  </a:lnTo>
                  <a:lnTo>
                    <a:pt x="2574" y="1528"/>
                  </a:lnTo>
                  <a:lnTo>
                    <a:pt x="2622" y="1505"/>
                  </a:lnTo>
                  <a:lnTo>
                    <a:pt x="2673" y="1485"/>
                  </a:lnTo>
                  <a:lnTo>
                    <a:pt x="2726" y="1470"/>
                  </a:lnTo>
                  <a:lnTo>
                    <a:pt x="2782" y="1459"/>
                  </a:lnTo>
                  <a:lnTo>
                    <a:pt x="2841" y="1453"/>
                  </a:lnTo>
                  <a:lnTo>
                    <a:pt x="2903" y="1449"/>
                  </a:lnTo>
                  <a:close/>
                  <a:moveTo>
                    <a:pt x="642" y="1449"/>
                  </a:moveTo>
                  <a:lnTo>
                    <a:pt x="703" y="1453"/>
                  </a:lnTo>
                  <a:lnTo>
                    <a:pt x="763" y="1459"/>
                  </a:lnTo>
                  <a:lnTo>
                    <a:pt x="819" y="1470"/>
                  </a:lnTo>
                  <a:lnTo>
                    <a:pt x="872" y="1485"/>
                  </a:lnTo>
                  <a:lnTo>
                    <a:pt x="923" y="1505"/>
                  </a:lnTo>
                  <a:lnTo>
                    <a:pt x="970" y="1528"/>
                  </a:lnTo>
                  <a:lnTo>
                    <a:pt x="1014" y="1557"/>
                  </a:lnTo>
                  <a:lnTo>
                    <a:pt x="1055" y="1589"/>
                  </a:lnTo>
                  <a:lnTo>
                    <a:pt x="1094" y="1626"/>
                  </a:lnTo>
                  <a:lnTo>
                    <a:pt x="1129" y="1667"/>
                  </a:lnTo>
                  <a:lnTo>
                    <a:pt x="1161" y="1713"/>
                  </a:lnTo>
                  <a:lnTo>
                    <a:pt x="1189" y="1762"/>
                  </a:lnTo>
                  <a:lnTo>
                    <a:pt x="1214" y="1816"/>
                  </a:lnTo>
                  <a:lnTo>
                    <a:pt x="1235" y="1875"/>
                  </a:lnTo>
                  <a:lnTo>
                    <a:pt x="1252" y="1938"/>
                  </a:lnTo>
                  <a:lnTo>
                    <a:pt x="1266" y="2004"/>
                  </a:lnTo>
                  <a:lnTo>
                    <a:pt x="1276" y="2075"/>
                  </a:lnTo>
                  <a:lnTo>
                    <a:pt x="1282" y="2151"/>
                  </a:lnTo>
                  <a:lnTo>
                    <a:pt x="1285" y="2230"/>
                  </a:lnTo>
                  <a:lnTo>
                    <a:pt x="0" y="2230"/>
                  </a:lnTo>
                  <a:lnTo>
                    <a:pt x="2" y="2151"/>
                  </a:lnTo>
                  <a:lnTo>
                    <a:pt x="8" y="2075"/>
                  </a:lnTo>
                  <a:lnTo>
                    <a:pt x="18" y="2004"/>
                  </a:lnTo>
                  <a:lnTo>
                    <a:pt x="31" y="1938"/>
                  </a:lnTo>
                  <a:lnTo>
                    <a:pt x="49" y="1875"/>
                  </a:lnTo>
                  <a:lnTo>
                    <a:pt x="70" y="1816"/>
                  </a:lnTo>
                  <a:lnTo>
                    <a:pt x="95" y="1762"/>
                  </a:lnTo>
                  <a:lnTo>
                    <a:pt x="123" y="1713"/>
                  </a:lnTo>
                  <a:lnTo>
                    <a:pt x="154" y="1667"/>
                  </a:lnTo>
                  <a:lnTo>
                    <a:pt x="190" y="1626"/>
                  </a:lnTo>
                  <a:lnTo>
                    <a:pt x="228" y="1589"/>
                  </a:lnTo>
                  <a:lnTo>
                    <a:pt x="270" y="1557"/>
                  </a:lnTo>
                  <a:lnTo>
                    <a:pt x="314" y="1528"/>
                  </a:lnTo>
                  <a:lnTo>
                    <a:pt x="362" y="1505"/>
                  </a:lnTo>
                  <a:lnTo>
                    <a:pt x="413" y="1485"/>
                  </a:lnTo>
                  <a:lnTo>
                    <a:pt x="466" y="1470"/>
                  </a:lnTo>
                  <a:lnTo>
                    <a:pt x="522" y="1459"/>
                  </a:lnTo>
                  <a:lnTo>
                    <a:pt x="580" y="1453"/>
                  </a:lnTo>
                  <a:lnTo>
                    <a:pt x="642" y="1449"/>
                  </a:lnTo>
                  <a:close/>
                  <a:moveTo>
                    <a:pt x="1778" y="1072"/>
                  </a:moveTo>
                  <a:lnTo>
                    <a:pt x="1829" y="1073"/>
                  </a:lnTo>
                  <a:lnTo>
                    <a:pt x="1882" y="1077"/>
                  </a:lnTo>
                  <a:lnTo>
                    <a:pt x="1937" y="1084"/>
                  </a:lnTo>
                  <a:lnTo>
                    <a:pt x="1995" y="1092"/>
                  </a:lnTo>
                  <a:lnTo>
                    <a:pt x="2054" y="1104"/>
                  </a:lnTo>
                  <a:lnTo>
                    <a:pt x="2113" y="1118"/>
                  </a:lnTo>
                  <a:lnTo>
                    <a:pt x="2174" y="1136"/>
                  </a:lnTo>
                  <a:lnTo>
                    <a:pt x="2232" y="1155"/>
                  </a:lnTo>
                  <a:lnTo>
                    <a:pt x="2289" y="1177"/>
                  </a:lnTo>
                  <a:lnTo>
                    <a:pt x="2345" y="1200"/>
                  </a:lnTo>
                  <a:lnTo>
                    <a:pt x="2398" y="1226"/>
                  </a:lnTo>
                  <a:lnTo>
                    <a:pt x="2448" y="1256"/>
                  </a:lnTo>
                  <a:lnTo>
                    <a:pt x="2493" y="1287"/>
                  </a:lnTo>
                  <a:lnTo>
                    <a:pt x="2534" y="1320"/>
                  </a:lnTo>
                  <a:lnTo>
                    <a:pt x="2569" y="1355"/>
                  </a:lnTo>
                  <a:lnTo>
                    <a:pt x="2512" y="1383"/>
                  </a:lnTo>
                  <a:lnTo>
                    <a:pt x="2458" y="1415"/>
                  </a:lnTo>
                  <a:lnTo>
                    <a:pt x="2407" y="1452"/>
                  </a:lnTo>
                  <a:lnTo>
                    <a:pt x="2361" y="1494"/>
                  </a:lnTo>
                  <a:lnTo>
                    <a:pt x="2316" y="1539"/>
                  </a:lnTo>
                  <a:lnTo>
                    <a:pt x="2277" y="1590"/>
                  </a:lnTo>
                  <a:lnTo>
                    <a:pt x="2242" y="1645"/>
                  </a:lnTo>
                  <a:lnTo>
                    <a:pt x="2209" y="1704"/>
                  </a:lnTo>
                  <a:lnTo>
                    <a:pt x="2182" y="1768"/>
                  </a:lnTo>
                  <a:lnTo>
                    <a:pt x="2158" y="1835"/>
                  </a:lnTo>
                  <a:lnTo>
                    <a:pt x="2139" y="1906"/>
                  </a:lnTo>
                  <a:lnTo>
                    <a:pt x="2123" y="1981"/>
                  </a:lnTo>
                  <a:lnTo>
                    <a:pt x="2112" y="2060"/>
                  </a:lnTo>
                  <a:lnTo>
                    <a:pt x="2106" y="2143"/>
                  </a:lnTo>
                  <a:lnTo>
                    <a:pt x="2103" y="2230"/>
                  </a:lnTo>
                  <a:lnTo>
                    <a:pt x="1453" y="2230"/>
                  </a:lnTo>
                  <a:lnTo>
                    <a:pt x="1451" y="2143"/>
                  </a:lnTo>
                  <a:lnTo>
                    <a:pt x="1443" y="2060"/>
                  </a:lnTo>
                  <a:lnTo>
                    <a:pt x="1433" y="1981"/>
                  </a:lnTo>
                  <a:lnTo>
                    <a:pt x="1417" y="1906"/>
                  </a:lnTo>
                  <a:lnTo>
                    <a:pt x="1398" y="1835"/>
                  </a:lnTo>
                  <a:lnTo>
                    <a:pt x="1374" y="1768"/>
                  </a:lnTo>
                  <a:lnTo>
                    <a:pt x="1346" y="1704"/>
                  </a:lnTo>
                  <a:lnTo>
                    <a:pt x="1315" y="1645"/>
                  </a:lnTo>
                  <a:lnTo>
                    <a:pt x="1279" y="1590"/>
                  </a:lnTo>
                  <a:lnTo>
                    <a:pt x="1239" y="1539"/>
                  </a:lnTo>
                  <a:lnTo>
                    <a:pt x="1196" y="1494"/>
                  </a:lnTo>
                  <a:lnTo>
                    <a:pt x="1149" y="1452"/>
                  </a:lnTo>
                  <a:lnTo>
                    <a:pt x="1099" y="1415"/>
                  </a:lnTo>
                  <a:lnTo>
                    <a:pt x="1045" y="1383"/>
                  </a:lnTo>
                  <a:lnTo>
                    <a:pt x="986" y="1355"/>
                  </a:lnTo>
                  <a:lnTo>
                    <a:pt x="1022" y="1320"/>
                  </a:lnTo>
                  <a:lnTo>
                    <a:pt x="1062" y="1287"/>
                  </a:lnTo>
                  <a:lnTo>
                    <a:pt x="1107" y="1256"/>
                  </a:lnTo>
                  <a:lnTo>
                    <a:pt x="1155" y="1226"/>
                  </a:lnTo>
                  <a:lnTo>
                    <a:pt x="1207" y="1200"/>
                  </a:lnTo>
                  <a:lnTo>
                    <a:pt x="1262" y="1177"/>
                  </a:lnTo>
                  <a:lnTo>
                    <a:pt x="1318" y="1155"/>
                  </a:lnTo>
                  <a:lnTo>
                    <a:pt x="1376" y="1136"/>
                  </a:lnTo>
                  <a:lnTo>
                    <a:pt x="1436" y="1118"/>
                  </a:lnTo>
                  <a:lnTo>
                    <a:pt x="1495" y="1104"/>
                  </a:lnTo>
                  <a:lnTo>
                    <a:pt x="1555" y="1092"/>
                  </a:lnTo>
                  <a:lnTo>
                    <a:pt x="1613" y="1084"/>
                  </a:lnTo>
                  <a:lnTo>
                    <a:pt x="1670" y="1077"/>
                  </a:lnTo>
                  <a:lnTo>
                    <a:pt x="1725" y="1073"/>
                  </a:lnTo>
                  <a:lnTo>
                    <a:pt x="1778" y="1072"/>
                  </a:lnTo>
                  <a:close/>
                  <a:moveTo>
                    <a:pt x="2877" y="728"/>
                  </a:moveTo>
                  <a:lnTo>
                    <a:pt x="2922" y="732"/>
                  </a:lnTo>
                  <a:lnTo>
                    <a:pt x="2967" y="741"/>
                  </a:lnTo>
                  <a:lnTo>
                    <a:pt x="3008" y="758"/>
                  </a:lnTo>
                  <a:lnTo>
                    <a:pt x="3047" y="779"/>
                  </a:lnTo>
                  <a:lnTo>
                    <a:pt x="3081" y="805"/>
                  </a:lnTo>
                  <a:lnTo>
                    <a:pt x="3111" y="836"/>
                  </a:lnTo>
                  <a:lnTo>
                    <a:pt x="3137" y="870"/>
                  </a:lnTo>
                  <a:lnTo>
                    <a:pt x="3159" y="909"/>
                  </a:lnTo>
                  <a:lnTo>
                    <a:pt x="3175" y="950"/>
                  </a:lnTo>
                  <a:lnTo>
                    <a:pt x="3185" y="995"/>
                  </a:lnTo>
                  <a:lnTo>
                    <a:pt x="3188" y="1040"/>
                  </a:lnTo>
                  <a:lnTo>
                    <a:pt x="3185" y="1087"/>
                  </a:lnTo>
                  <a:lnTo>
                    <a:pt x="3175" y="1130"/>
                  </a:lnTo>
                  <a:lnTo>
                    <a:pt x="3159" y="1172"/>
                  </a:lnTo>
                  <a:lnTo>
                    <a:pt x="3137" y="1210"/>
                  </a:lnTo>
                  <a:lnTo>
                    <a:pt x="3111" y="1245"/>
                  </a:lnTo>
                  <a:lnTo>
                    <a:pt x="3081" y="1276"/>
                  </a:lnTo>
                  <a:lnTo>
                    <a:pt x="3047" y="1302"/>
                  </a:lnTo>
                  <a:lnTo>
                    <a:pt x="3008" y="1324"/>
                  </a:lnTo>
                  <a:lnTo>
                    <a:pt x="2967" y="1339"/>
                  </a:lnTo>
                  <a:lnTo>
                    <a:pt x="2922" y="1349"/>
                  </a:lnTo>
                  <a:lnTo>
                    <a:pt x="2877" y="1352"/>
                  </a:lnTo>
                  <a:lnTo>
                    <a:pt x="2830" y="1349"/>
                  </a:lnTo>
                  <a:lnTo>
                    <a:pt x="2786" y="1339"/>
                  </a:lnTo>
                  <a:lnTo>
                    <a:pt x="2745" y="1324"/>
                  </a:lnTo>
                  <a:lnTo>
                    <a:pt x="2707" y="1302"/>
                  </a:lnTo>
                  <a:lnTo>
                    <a:pt x="2673" y="1276"/>
                  </a:lnTo>
                  <a:lnTo>
                    <a:pt x="2641" y="1245"/>
                  </a:lnTo>
                  <a:lnTo>
                    <a:pt x="2615" y="1210"/>
                  </a:lnTo>
                  <a:lnTo>
                    <a:pt x="2594" y="1172"/>
                  </a:lnTo>
                  <a:lnTo>
                    <a:pt x="2579" y="1130"/>
                  </a:lnTo>
                  <a:lnTo>
                    <a:pt x="2569" y="1087"/>
                  </a:lnTo>
                  <a:lnTo>
                    <a:pt x="2566" y="1040"/>
                  </a:lnTo>
                  <a:lnTo>
                    <a:pt x="2569" y="995"/>
                  </a:lnTo>
                  <a:lnTo>
                    <a:pt x="2579" y="950"/>
                  </a:lnTo>
                  <a:lnTo>
                    <a:pt x="2594" y="909"/>
                  </a:lnTo>
                  <a:lnTo>
                    <a:pt x="2615" y="870"/>
                  </a:lnTo>
                  <a:lnTo>
                    <a:pt x="2641" y="836"/>
                  </a:lnTo>
                  <a:lnTo>
                    <a:pt x="2673" y="805"/>
                  </a:lnTo>
                  <a:lnTo>
                    <a:pt x="2707" y="779"/>
                  </a:lnTo>
                  <a:lnTo>
                    <a:pt x="2745" y="758"/>
                  </a:lnTo>
                  <a:lnTo>
                    <a:pt x="2786" y="741"/>
                  </a:lnTo>
                  <a:lnTo>
                    <a:pt x="2830" y="732"/>
                  </a:lnTo>
                  <a:lnTo>
                    <a:pt x="2877" y="728"/>
                  </a:lnTo>
                  <a:close/>
                  <a:moveTo>
                    <a:pt x="616" y="728"/>
                  </a:moveTo>
                  <a:lnTo>
                    <a:pt x="662" y="732"/>
                  </a:lnTo>
                  <a:lnTo>
                    <a:pt x="707" y="741"/>
                  </a:lnTo>
                  <a:lnTo>
                    <a:pt x="748" y="758"/>
                  </a:lnTo>
                  <a:lnTo>
                    <a:pt x="785" y="779"/>
                  </a:lnTo>
                  <a:lnTo>
                    <a:pt x="820" y="805"/>
                  </a:lnTo>
                  <a:lnTo>
                    <a:pt x="851" y="836"/>
                  </a:lnTo>
                  <a:lnTo>
                    <a:pt x="877" y="870"/>
                  </a:lnTo>
                  <a:lnTo>
                    <a:pt x="899" y="909"/>
                  </a:lnTo>
                  <a:lnTo>
                    <a:pt x="914" y="950"/>
                  </a:lnTo>
                  <a:lnTo>
                    <a:pt x="924" y="995"/>
                  </a:lnTo>
                  <a:lnTo>
                    <a:pt x="928" y="1040"/>
                  </a:lnTo>
                  <a:lnTo>
                    <a:pt x="924" y="1087"/>
                  </a:lnTo>
                  <a:lnTo>
                    <a:pt x="914" y="1130"/>
                  </a:lnTo>
                  <a:lnTo>
                    <a:pt x="899" y="1172"/>
                  </a:lnTo>
                  <a:lnTo>
                    <a:pt x="877" y="1210"/>
                  </a:lnTo>
                  <a:lnTo>
                    <a:pt x="851" y="1245"/>
                  </a:lnTo>
                  <a:lnTo>
                    <a:pt x="820" y="1276"/>
                  </a:lnTo>
                  <a:lnTo>
                    <a:pt x="785" y="1302"/>
                  </a:lnTo>
                  <a:lnTo>
                    <a:pt x="748" y="1324"/>
                  </a:lnTo>
                  <a:lnTo>
                    <a:pt x="707" y="1339"/>
                  </a:lnTo>
                  <a:lnTo>
                    <a:pt x="662" y="1349"/>
                  </a:lnTo>
                  <a:lnTo>
                    <a:pt x="616" y="1352"/>
                  </a:lnTo>
                  <a:lnTo>
                    <a:pt x="570" y="1349"/>
                  </a:lnTo>
                  <a:lnTo>
                    <a:pt x="526" y="1339"/>
                  </a:lnTo>
                  <a:lnTo>
                    <a:pt x="485" y="1324"/>
                  </a:lnTo>
                  <a:lnTo>
                    <a:pt x="447" y="1302"/>
                  </a:lnTo>
                  <a:lnTo>
                    <a:pt x="412" y="1276"/>
                  </a:lnTo>
                  <a:lnTo>
                    <a:pt x="381" y="1245"/>
                  </a:lnTo>
                  <a:lnTo>
                    <a:pt x="355" y="1210"/>
                  </a:lnTo>
                  <a:lnTo>
                    <a:pt x="334" y="1172"/>
                  </a:lnTo>
                  <a:lnTo>
                    <a:pt x="319" y="1130"/>
                  </a:lnTo>
                  <a:lnTo>
                    <a:pt x="308" y="1087"/>
                  </a:lnTo>
                  <a:lnTo>
                    <a:pt x="305" y="1040"/>
                  </a:lnTo>
                  <a:lnTo>
                    <a:pt x="308" y="995"/>
                  </a:lnTo>
                  <a:lnTo>
                    <a:pt x="319" y="950"/>
                  </a:lnTo>
                  <a:lnTo>
                    <a:pt x="334" y="909"/>
                  </a:lnTo>
                  <a:lnTo>
                    <a:pt x="355" y="870"/>
                  </a:lnTo>
                  <a:lnTo>
                    <a:pt x="381" y="836"/>
                  </a:lnTo>
                  <a:lnTo>
                    <a:pt x="412" y="805"/>
                  </a:lnTo>
                  <a:lnTo>
                    <a:pt x="447" y="779"/>
                  </a:lnTo>
                  <a:lnTo>
                    <a:pt x="485" y="758"/>
                  </a:lnTo>
                  <a:lnTo>
                    <a:pt x="526" y="741"/>
                  </a:lnTo>
                  <a:lnTo>
                    <a:pt x="570" y="732"/>
                  </a:lnTo>
                  <a:lnTo>
                    <a:pt x="616" y="728"/>
                  </a:lnTo>
                  <a:close/>
                  <a:moveTo>
                    <a:pt x="1790" y="0"/>
                  </a:moveTo>
                  <a:lnTo>
                    <a:pt x="1844" y="3"/>
                  </a:lnTo>
                  <a:lnTo>
                    <a:pt x="1896" y="12"/>
                  </a:lnTo>
                  <a:lnTo>
                    <a:pt x="1946" y="27"/>
                  </a:lnTo>
                  <a:lnTo>
                    <a:pt x="1992" y="46"/>
                  </a:lnTo>
                  <a:lnTo>
                    <a:pt x="2036" y="71"/>
                  </a:lnTo>
                  <a:lnTo>
                    <a:pt x="2077" y="101"/>
                  </a:lnTo>
                  <a:lnTo>
                    <a:pt x="2115" y="135"/>
                  </a:lnTo>
                  <a:lnTo>
                    <a:pt x="2149" y="172"/>
                  </a:lnTo>
                  <a:lnTo>
                    <a:pt x="2178" y="213"/>
                  </a:lnTo>
                  <a:lnTo>
                    <a:pt x="2203" y="258"/>
                  </a:lnTo>
                  <a:lnTo>
                    <a:pt x="2223" y="305"/>
                  </a:lnTo>
                  <a:lnTo>
                    <a:pt x="2237" y="355"/>
                  </a:lnTo>
                  <a:lnTo>
                    <a:pt x="2247" y="406"/>
                  </a:lnTo>
                  <a:lnTo>
                    <a:pt x="2250" y="460"/>
                  </a:lnTo>
                  <a:lnTo>
                    <a:pt x="2247" y="514"/>
                  </a:lnTo>
                  <a:lnTo>
                    <a:pt x="2237" y="565"/>
                  </a:lnTo>
                  <a:lnTo>
                    <a:pt x="2223" y="615"/>
                  </a:lnTo>
                  <a:lnTo>
                    <a:pt x="2203" y="662"/>
                  </a:lnTo>
                  <a:lnTo>
                    <a:pt x="2178" y="707"/>
                  </a:lnTo>
                  <a:lnTo>
                    <a:pt x="2149" y="748"/>
                  </a:lnTo>
                  <a:lnTo>
                    <a:pt x="2115" y="786"/>
                  </a:lnTo>
                  <a:lnTo>
                    <a:pt x="2077" y="819"/>
                  </a:lnTo>
                  <a:lnTo>
                    <a:pt x="2036" y="849"/>
                  </a:lnTo>
                  <a:lnTo>
                    <a:pt x="1992" y="874"/>
                  </a:lnTo>
                  <a:lnTo>
                    <a:pt x="1946" y="893"/>
                  </a:lnTo>
                  <a:lnTo>
                    <a:pt x="1896" y="908"/>
                  </a:lnTo>
                  <a:lnTo>
                    <a:pt x="1844" y="917"/>
                  </a:lnTo>
                  <a:lnTo>
                    <a:pt x="1790" y="920"/>
                  </a:lnTo>
                  <a:lnTo>
                    <a:pt x="1737" y="917"/>
                  </a:lnTo>
                  <a:lnTo>
                    <a:pt x="1685" y="908"/>
                  </a:lnTo>
                  <a:lnTo>
                    <a:pt x="1636" y="893"/>
                  </a:lnTo>
                  <a:lnTo>
                    <a:pt x="1589" y="874"/>
                  </a:lnTo>
                  <a:lnTo>
                    <a:pt x="1545" y="849"/>
                  </a:lnTo>
                  <a:lnTo>
                    <a:pt x="1504" y="819"/>
                  </a:lnTo>
                  <a:lnTo>
                    <a:pt x="1466" y="786"/>
                  </a:lnTo>
                  <a:lnTo>
                    <a:pt x="1433" y="748"/>
                  </a:lnTo>
                  <a:lnTo>
                    <a:pt x="1403" y="707"/>
                  </a:lnTo>
                  <a:lnTo>
                    <a:pt x="1378" y="662"/>
                  </a:lnTo>
                  <a:lnTo>
                    <a:pt x="1358" y="615"/>
                  </a:lnTo>
                  <a:lnTo>
                    <a:pt x="1344" y="565"/>
                  </a:lnTo>
                  <a:lnTo>
                    <a:pt x="1334" y="514"/>
                  </a:lnTo>
                  <a:lnTo>
                    <a:pt x="1331" y="460"/>
                  </a:lnTo>
                  <a:lnTo>
                    <a:pt x="1334" y="406"/>
                  </a:lnTo>
                  <a:lnTo>
                    <a:pt x="1344" y="355"/>
                  </a:lnTo>
                  <a:lnTo>
                    <a:pt x="1358" y="305"/>
                  </a:lnTo>
                  <a:lnTo>
                    <a:pt x="1378" y="258"/>
                  </a:lnTo>
                  <a:lnTo>
                    <a:pt x="1403" y="213"/>
                  </a:lnTo>
                  <a:lnTo>
                    <a:pt x="1433" y="172"/>
                  </a:lnTo>
                  <a:lnTo>
                    <a:pt x="1466" y="135"/>
                  </a:lnTo>
                  <a:lnTo>
                    <a:pt x="1504" y="101"/>
                  </a:lnTo>
                  <a:lnTo>
                    <a:pt x="1545" y="71"/>
                  </a:lnTo>
                  <a:lnTo>
                    <a:pt x="1589" y="46"/>
                  </a:lnTo>
                  <a:lnTo>
                    <a:pt x="1636" y="27"/>
                  </a:lnTo>
                  <a:lnTo>
                    <a:pt x="1685" y="12"/>
                  </a:lnTo>
                  <a:lnTo>
                    <a:pt x="1737" y="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325" y="4012"/>
              <a:ext cx="4444" cy="1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数据稀疏性：物品多，</a:t>
              </a:r>
              <a:endPara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用户评分的物品少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1210" y="4290695"/>
            <a:ext cx="4389755" cy="1012190"/>
            <a:chOff x="1246" y="6757"/>
            <a:chExt cx="6913" cy="1594"/>
          </a:xfrm>
        </p:grpSpPr>
        <p:cxnSp>
          <p:nvCxnSpPr>
            <p:cNvPr id="42" name="MH_Other_7"/>
            <p:cNvCxnSpPr/>
            <p:nvPr>
              <p:custDataLst>
                <p:tags r:id="rId5"/>
              </p:custDataLst>
            </p:nvPr>
          </p:nvCxnSpPr>
          <p:spPr>
            <a:xfrm flipV="1">
              <a:off x="7155" y="6757"/>
              <a:ext cx="1004" cy="83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H_Other_5"/>
            <p:cNvSpPr/>
            <p:nvPr>
              <p:custDataLst>
                <p:tags r:id="rId6"/>
              </p:custDataLst>
            </p:nvPr>
          </p:nvSpPr>
          <p:spPr>
            <a:xfrm>
              <a:off x="5722" y="6888"/>
              <a:ext cx="1383" cy="138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46" y="7043"/>
              <a:ext cx="4444" cy="1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kern="100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冷启动问题：新用户和新物品</a:t>
              </a:r>
              <a:r>
                <a:rPr lang="en-US" altLang="zh-CN" sz="2000" kern="100" dirty="0" smtClean="0"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KSO_Shape"/>
            <p:cNvSpPr/>
            <p:nvPr/>
          </p:nvSpPr>
          <p:spPr>
            <a:xfrm rot="5400000">
              <a:off x="6106" y="7291"/>
              <a:ext cx="546" cy="654"/>
            </a:xfrm>
            <a:custGeom>
              <a:avLst/>
              <a:gdLst>
                <a:gd name="connsiteX0" fmla="*/ 554464 w 1867751"/>
                <a:gd name="connsiteY0" fmla="*/ 1824949 h 2238118"/>
                <a:gd name="connsiteX1" fmla="*/ 554514 w 1867751"/>
                <a:gd name="connsiteY1" fmla="*/ 1824346 h 2238118"/>
                <a:gd name="connsiteX2" fmla="*/ 1313239 w 1867751"/>
                <a:gd name="connsiteY2" fmla="*/ 1824346 h 2238118"/>
                <a:gd name="connsiteX3" fmla="*/ 1313289 w 1867751"/>
                <a:gd name="connsiteY3" fmla="*/ 1824949 h 2238118"/>
                <a:gd name="connsiteX4" fmla="*/ 1146010 w 1867751"/>
                <a:gd name="connsiteY4" fmla="*/ 2206693 h 2238118"/>
                <a:gd name="connsiteX5" fmla="*/ 1098294 w 1867751"/>
                <a:gd name="connsiteY5" fmla="*/ 2238118 h 2238118"/>
                <a:gd name="connsiteX6" fmla="*/ 769458 w 1867751"/>
                <a:gd name="connsiteY6" fmla="*/ 2238118 h 2238118"/>
                <a:gd name="connsiteX7" fmla="*/ 721743 w 1867751"/>
                <a:gd name="connsiteY7" fmla="*/ 2206693 h 2238118"/>
                <a:gd name="connsiteX8" fmla="*/ 554464 w 1867751"/>
                <a:gd name="connsiteY8" fmla="*/ 1824949 h 2238118"/>
                <a:gd name="connsiteX9" fmla="*/ 334004 w 1867751"/>
                <a:gd name="connsiteY9" fmla="*/ 731923 h 2238118"/>
                <a:gd name="connsiteX10" fmla="*/ 384642 w 1867751"/>
                <a:gd name="connsiteY10" fmla="*/ 691647 h 2238118"/>
                <a:gd name="connsiteX11" fmla="*/ 922547 w 1867751"/>
                <a:gd name="connsiteY11" fmla="*/ 517213 h 2238118"/>
                <a:gd name="connsiteX12" fmla="*/ 1526274 w 1867751"/>
                <a:gd name="connsiteY12" fmla="*/ 710379 h 2238118"/>
                <a:gd name="connsiteX13" fmla="*/ 1533748 w 1867751"/>
                <a:gd name="connsiteY13" fmla="*/ 716786 h 2238118"/>
                <a:gd name="connsiteX14" fmla="*/ 1363934 w 1867751"/>
                <a:gd name="connsiteY14" fmla="*/ 905799 h 2238118"/>
                <a:gd name="connsiteX15" fmla="*/ 1354076 w 1867751"/>
                <a:gd name="connsiteY15" fmla="*/ 897219 h 2238118"/>
                <a:gd name="connsiteX16" fmla="*/ 929594 w 1867751"/>
                <a:gd name="connsiteY16" fmla="*/ 771106 h 2238118"/>
                <a:gd name="connsiteX17" fmla="*/ 595097 w 1867751"/>
                <a:gd name="connsiteY17" fmla="*/ 857258 h 2238118"/>
                <a:gd name="connsiteX18" fmla="*/ 526786 w 1867751"/>
                <a:gd name="connsiteY18" fmla="*/ 903047 h 2238118"/>
                <a:gd name="connsiteX19" fmla="*/ 1424 w 1867751"/>
                <a:gd name="connsiteY19" fmla="*/ 412534 h 2238118"/>
                <a:gd name="connsiteX20" fmla="*/ 16741 w 1867751"/>
                <a:gd name="connsiteY20" fmla="*/ 389976 h 2238118"/>
                <a:gd name="connsiteX21" fmla="*/ 926841 w 1867751"/>
                <a:gd name="connsiteY21" fmla="*/ 141 h 2238118"/>
                <a:gd name="connsiteX22" fmla="*/ 1842910 w 1867751"/>
                <a:gd name="connsiteY22" fmla="*/ 347686 h 2238118"/>
                <a:gd name="connsiteX23" fmla="*/ 1866328 w 1867751"/>
                <a:gd name="connsiteY23" fmla="*/ 376915 h 2238118"/>
                <a:gd name="connsiteX24" fmla="*/ 1695977 w 1867751"/>
                <a:gd name="connsiteY24" fmla="*/ 566526 h 2238118"/>
                <a:gd name="connsiteX25" fmla="*/ 1691512 w 1867751"/>
                <a:gd name="connsiteY25" fmla="*/ 558681 h 2238118"/>
                <a:gd name="connsiteX26" fmla="*/ 933888 w 1867751"/>
                <a:gd name="connsiteY26" fmla="*/ 254053 h 2238118"/>
                <a:gd name="connsiteX27" fmla="*/ 208115 w 1867751"/>
                <a:gd name="connsiteY27" fmla="*/ 551186 h 2238118"/>
                <a:gd name="connsiteX28" fmla="*/ 190588 w 1867751"/>
                <a:gd name="connsiteY28" fmla="*/ 580446 h 2238118"/>
                <a:gd name="connsiteX29" fmla="*/ 0 w 1867751"/>
                <a:gd name="connsiteY29" fmla="*/ 1119973 h 2238118"/>
                <a:gd name="connsiteX30" fmla="*/ 124 w 1867751"/>
                <a:gd name="connsiteY30" fmla="*/ 1119059 h 2238118"/>
                <a:gd name="connsiteX31" fmla="*/ 1867628 w 1867751"/>
                <a:gd name="connsiteY31" fmla="*/ 1119059 h 2238118"/>
                <a:gd name="connsiteX32" fmla="*/ 1867751 w 1867751"/>
                <a:gd name="connsiteY32" fmla="*/ 1119973 h 2238118"/>
                <a:gd name="connsiteX33" fmla="*/ 1456015 w 1867751"/>
                <a:gd name="connsiteY33" fmla="*/ 1697765 h 2238118"/>
                <a:gd name="connsiteX34" fmla="*/ 1338570 w 1867751"/>
                <a:gd name="connsiteY34" fmla="*/ 1745328 h 2238118"/>
                <a:gd name="connsiteX35" fmla="*/ 529182 w 1867751"/>
                <a:gd name="connsiteY35" fmla="*/ 1745328 h 2238118"/>
                <a:gd name="connsiteX36" fmla="*/ 411738 w 1867751"/>
                <a:gd name="connsiteY36" fmla="*/ 1697765 h 2238118"/>
                <a:gd name="connsiteX37" fmla="*/ 0 w 1867751"/>
                <a:gd name="connsiteY37" fmla="*/ 1119973 h 223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67751" h="2238118">
                  <a:moveTo>
                    <a:pt x="554464" y="1824949"/>
                  </a:moveTo>
                  <a:lnTo>
                    <a:pt x="554514" y="1824346"/>
                  </a:lnTo>
                  <a:lnTo>
                    <a:pt x="1313239" y="1824346"/>
                  </a:lnTo>
                  <a:lnTo>
                    <a:pt x="1313289" y="1824949"/>
                  </a:lnTo>
                  <a:cubicBezTo>
                    <a:pt x="1313289" y="1983858"/>
                    <a:pt x="1246934" y="2123962"/>
                    <a:pt x="1146010" y="2206693"/>
                  </a:cubicBezTo>
                  <a:lnTo>
                    <a:pt x="1098294" y="2238118"/>
                  </a:lnTo>
                  <a:lnTo>
                    <a:pt x="769458" y="2238118"/>
                  </a:lnTo>
                  <a:lnTo>
                    <a:pt x="721743" y="2206693"/>
                  </a:lnTo>
                  <a:cubicBezTo>
                    <a:pt x="620819" y="2123962"/>
                    <a:pt x="554464" y="1983858"/>
                    <a:pt x="554464" y="1824949"/>
                  </a:cubicBezTo>
                  <a:close/>
                  <a:moveTo>
                    <a:pt x="334004" y="731923"/>
                  </a:moveTo>
                  <a:lnTo>
                    <a:pt x="384642" y="691647"/>
                  </a:lnTo>
                  <a:cubicBezTo>
                    <a:pt x="530212" y="586334"/>
                    <a:pt x="717326" y="521362"/>
                    <a:pt x="922547" y="517213"/>
                  </a:cubicBezTo>
                  <a:cubicBezTo>
                    <a:pt x="1154131" y="512531"/>
                    <a:pt x="1367270" y="586210"/>
                    <a:pt x="1526274" y="710379"/>
                  </a:cubicBezTo>
                  <a:lnTo>
                    <a:pt x="1533748" y="716786"/>
                  </a:lnTo>
                  <a:lnTo>
                    <a:pt x="1363934" y="905799"/>
                  </a:lnTo>
                  <a:lnTo>
                    <a:pt x="1354076" y="897219"/>
                  </a:lnTo>
                  <a:cubicBezTo>
                    <a:pt x="1242116" y="816308"/>
                    <a:pt x="1092320" y="768270"/>
                    <a:pt x="929594" y="771106"/>
                  </a:cubicBezTo>
                  <a:cubicBezTo>
                    <a:pt x="805243" y="773274"/>
                    <a:pt x="690256" y="804816"/>
                    <a:pt x="595097" y="857258"/>
                  </a:cubicBezTo>
                  <a:lnTo>
                    <a:pt x="526786" y="903047"/>
                  </a:lnTo>
                  <a:close/>
                  <a:moveTo>
                    <a:pt x="1424" y="412534"/>
                  </a:moveTo>
                  <a:lnTo>
                    <a:pt x="16741" y="389976"/>
                  </a:lnTo>
                  <a:cubicBezTo>
                    <a:pt x="191151" y="162101"/>
                    <a:pt x="531915" y="5499"/>
                    <a:pt x="926841" y="141"/>
                  </a:cubicBezTo>
                  <a:cubicBezTo>
                    <a:pt x="1310393" y="-5063"/>
                    <a:pt x="1652306" y="133938"/>
                    <a:pt x="1842910" y="347686"/>
                  </a:cubicBezTo>
                  <a:lnTo>
                    <a:pt x="1866328" y="376915"/>
                  </a:lnTo>
                  <a:lnTo>
                    <a:pt x="1695977" y="566526"/>
                  </a:lnTo>
                  <a:lnTo>
                    <a:pt x="1691512" y="558681"/>
                  </a:lnTo>
                  <a:cubicBezTo>
                    <a:pt x="1571438" y="376327"/>
                    <a:pt x="1274252" y="250611"/>
                    <a:pt x="933888" y="254053"/>
                  </a:cubicBezTo>
                  <a:cubicBezTo>
                    <a:pt x="606169" y="257368"/>
                    <a:pt x="327145" y="379187"/>
                    <a:pt x="208115" y="551186"/>
                  </a:cubicBezTo>
                  <a:lnTo>
                    <a:pt x="190588" y="580446"/>
                  </a:lnTo>
                  <a:close/>
                  <a:moveTo>
                    <a:pt x="0" y="1119973"/>
                  </a:moveTo>
                  <a:lnTo>
                    <a:pt x="124" y="1119059"/>
                  </a:lnTo>
                  <a:lnTo>
                    <a:pt x="1867628" y="1119059"/>
                  </a:lnTo>
                  <a:lnTo>
                    <a:pt x="1867751" y="1119973"/>
                  </a:lnTo>
                  <a:cubicBezTo>
                    <a:pt x="1867751" y="1360491"/>
                    <a:pt x="1704427" y="1572546"/>
                    <a:pt x="1456015" y="1697765"/>
                  </a:cubicBezTo>
                  <a:lnTo>
                    <a:pt x="1338570" y="1745328"/>
                  </a:lnTo>
                  <a:lnTo>
                    <a:pt x="529182" y="1745328"/>
                  </a:lnTo>
                  <a:lnTo>
                    <a:pt x="411738" y="1697765"/>
                  </a:lnTo>
                  <a:cubicBezTo>
                    <a:pt x="163325" y="1572546"/>
                    <a:pt x="0" y="1360491"/>
                    <a:pt x="0" y="11199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" name="MH_Other_2"/>
          <p:cNvSpPr/>
          <p:nvPr>
            <p:custDataLst>
              <p:tags r:id="rId7"/>
            </p:custDataLst>
          </p:nvPr>
        </p:nvSpPr>
        <p:spPr>
          <a:xfrm>
            <a:off x="7660890" y="2506286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Other_3"/>
          <p:cNvSpPr/>
          <p:nvPr>
            <p:custDataLst>
              <p:tags r:id="rId8"/>
            </p:custDataLst>
          </p:nvPr>
        </p:nvSpPr>
        <p:spPr>
          <a:xfrm>
            <a:off x="7689918" y="4388238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542618" y="2547856"/>
            <a:ext cx="2822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数据单一性：仅利用用户</a:t>
            </a:r>
            <a:r>
              <a: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物品评分矩阵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71646" y="4486671"/>
            <a:ext cx="2822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可扩展性：算法无法适应日益增长的数据规模</a:t>
            </a:r>
            <a:r>
              <a:rPr lang="en-US" altLang="zh-CN" sz="2000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KSO_Shape"/>
          <p:cNvSpPr/>
          <p:nvPr/>
        </p:nvSpPr>
        <p:spPr bwMode="auto">
          <a:xfrm>
            <a:off x="7979512" y="2748687"/>
            <a:ext cx="251826" cy="374928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KSO_Shape"/>
          <p:cNvSpPr/>
          <p:nvPr/>
        </p:nvSpPr>
        <p:spPr bwMode="auto">
          <a:xfrm>
            <a:off x="7943336" y="4641393"/>
            <a:ext cx="356535" cy="353564"/>
          </a:xfrm>
          <a:custGeom>
            <a:avLst/>
            <a:gdLst>
              <a:gd name="T0" fmla="*/ 435344 w 2268537"/>
              <a:gd name="T1" fmla="*/ 1538932 h 2247901"/>
              <a:gd name="T2" fmla="*/ 495462 w 2268537"/>
              <a:gd name="T3" fmla="*/ 1635063 h 2247901"/>
              <a:gd name="T4" fmla="*/ 599590 w 2268537"/>
              <a:gd name="T5" fmla="*/ 1589945 h 2247901"/>
              <a:gd name="T6" fmla="*/ 569645 w 2268537"/>
              <a:gd name="T7" fmla="*/ 1480210 h 2247901"/>
              <a:gd name="T8" fmla="*/ 1569477 w 2268537"/>
              <a:gd name="T9" fmla="*/ 1473664 h 2247901"/>
              <a:gd name="T10" fmla="*/ 1631626 w 2268537"/>
              <a:gd name="T11" fmla="*/ 1599219 h 2247901"/>
              <a:gd name="T12" fmla="*/ 1169820 w 2268537"/>
              <a:gd name="T13" fmla="*/ 1679820 h 2247901"/>
              <a:gd name="T14" fmla="*/ 2218183 w 2268537"/>
              <a:gd name="T15" fmla="*/ 1620107 h 2247901"/>
              <a:gd name="T16" fmla="*/ 2265361 w 2268537"/>
              <a:gd name="T17" fmla="*/ 1739305 h 2247901"/>
              <a:gd name="T18" fmla="*/ 1398682 w 2268537"/>
              <a:gd name="T19" fmla="*/ 2039003 h 2247901"/>
              <a:gd name="T20" fmla="*/ 0 w 2268537"/>
              <a:gd name="T21" fmla="*/ 1401763 h 2247901"/>
              <a:gd name="T22" fmla="*/ 1802845 w 2268537"/>
              <a:gd name="T23" fmla="*/ 1254543 h 2247901"/>
              <a:gd name="T24" fmla="*/ 1896694 w 2268537"/>
              <a:gd name="T25" fmla="*/ 1346722 h 2247901"/>
              <a:gd name="T26" fmla="*/ 1801262 w 2268537"/>
              <a:gd name="T27" fmla="*/ 1343544 h 2247901"/>
              <a:gd name="T28" fmla="*/ 1952551 w 2268537"/>
              <a:gd name="T29" fmla="*/ 1373286 h 2247901"/>
              <a:gd name="T30" fmla="*/ 1959109 w 2268537"/>
              <a:gd name="T31" fmla="*/ 1284967 h 2247901"/>
              <a:gd name="T32" fmla="*/ 1883577 w 2268537"/>
              <a:gd name="T33" fmla="*/ 1210951 h 2247901"/>
              <a:gd name="T34" fmla="*/ 1924735 w 2268537"/>
              <a:gd name="T35" fmla="*/ 1183705 h 2247901"/>
              <a:gd name="T36" fmla="*/ 2066527 w 2268537"/>
              <a:gd name="T37" fmla="*/ 1199371 h 2247901"/>
              <a:gd name="T38" fmla="*/ 1998232 w 2268537"/>
              <a:gd name="T39" fmla="*/ 1451844 h 2247901"/>
              <a:gd name="T40" fmla="*/ 1739299 w 2268537"/>
              <a:gd name="T41" fmla="*/ 1420285 h 2247901"/>
              <a:gd name="T42" fmla="*/ 1733193 w 2268537"/>
              <a:gd name="T43" fmla="*/ 1158731 h 2247901"/>
              <a:gd name="T44" fmla="*/ 1233862 w 2268537"/>
              <a:gd name="T45" fmla="*/ 780369 h 2247901"/>
              <a:gd name="T46" fmla="*/ 1208472 w 2268537"/>
              <a:gd name="T47" fmla="*/ 887639 h 2247901"/>
              <a:gd name="T48" fmla="*/ 1337010 w 2268537"/>
              <a:gd name="T49" fmla="*/ 1007835 h 2247901"/>
              <a:gd name="T50" fmla="*/ 1297791 w 2268537"/>
              <a:gd name="T51" fmla="*/ 959984 h 2247901"/>
              <a:gd name="T52" fmla="*/ 1297791 w 2268537"/>
              <a:gd name="T53" fmla="*/ 1067934 h 2247901"/>
              <a:gd name="T54" fmla="*/ 1447865 w 2268537"/>
              <a:gd name="T55" fmla="*/ 1005568 h 2247901"/>
              <a:gd name="T56" fmla="*/ 1326808 w 2268537"/>
              <a:gd name="T57" fmla="*/ 866548 h 2247901"/>
              <a:gd name="T58" fmla="*/ 1320234 w 2268537"/>
              <a:gd name="T59" fmla="*/ 810532 h 2247901"/>
              <a:gd name="T60" fmla="*/ 1427235 w 2268537"/>
              <a:gd name="T61" fmla="*/ 798966 h 2247901"/>
              <a:gd name="T62" fmla="*/ 1388017 w 2268537"/>
              <a:gd name="T63" fmla="*/ 636134 h 2247901"/>
              <a:gd name="T64" fmla="*/ 1555092 w 2268537"/>
              <a:gd name="T65" fmla="*/ 745444 h 2247901"/>
              <a:gd name="T66" fmla="*/ 1611993 w 2268537"/>
              <a:gd name="T67" fmla="*/ 941614 h 2247901"/>
              <a:gd name="T68" fmla="*/ 1527662 w 2268537"/>
              <a:gd name="T69" fmla="*/ 1124630 h 2247901"/>
              <a:gd name="T70" fmla="*/ 1344717 w 2268537"/>
              <a:gd name="T71" fmla="*/ 1208994 h 2247901"/>
              <a:gd name="T72" fmla="*/ 1148398 w 2268537"/>
              <a:gd name="T73" fmla="*/ 1151844 h 2247901"/>
              <a:gd name="T74" fmla="*/ 1039356 w 2268537"/>
              <a:gd name="T75" fmla="*/ 984930 h 2247901"/>
              <a:gd name="T76" fmla="*/ 1067013 w 2268537"/>
              <a:gd name="T77" fmla="*/ 780823 h 2247901"/>
              <a:gd name="T78" fmla="*/ 1215727 w 2268537"/>
              <a:gd name="T79" fmla="*/ 648834 h 2247901"/>
              <a:gd name="T80" fmla="*/ 1814840 w 2268537"/>
              <a:gd name="T81" fmla="*/ 491075 h 2247901"/>
              <a:gd name="T82" fmla="*/ 1888564 w 2268537"/>
              <a:gd name="T83" fmla="*/ 577139 h 2247901"/>
              <a:gd name="T84" fmla="*/ 1872408 w 2268537"/>
              <a:gd name="T85" fmla="*/ 577818 h 2247901"/>
              <a:gd name="T86" fmla="*/ 1907905 w 2268537"/>
              <a:gd name="T87" fmla="*/ 640554 h 2247901"/>
              <a:gd name="T88" fmla="*/ 1942719 w 2268537"/>
              <a:gd name="T89" fmla="*/ 548375 h 2247901"/>
              <a:gd name="T90" fmla="*/ 1892432 w 2268537"/>
              <a:gd name="T91" fmla="*/ 493113 h 2247901"/>
              <a:gd name="T92" fmla="*/ 1895390 w 2268537"/>
              <a:gd name="T93" fmla="*/ 384401 h 2247901"/>
              <a:gd name="T94" fmla="*/ 2056717 w 2268537"/>
              <a:gd name="T95" fmla="*/ 536598 h 2247901"/>
              <a:gd name="T96" fmla="*/ 1929294 w 2268537"/>
              <a:gd name="T97" fmla="*/ 718464 h 2247901"/>
              <a:gd name="T98" fmla="*/ 1729512 w 2268537"/>
              <a:gd name="T99" fmla="*/ 619944 h 2247901"/>
              <a:gd name="T100" fmla="*/ 1798230 w 2268537"/>
              <a:gd name="T101" fmla="*/ 408635 h 2247901"/>
              <a:gd name="T102" fmla="*/ 1438439 w 2268537"/>
              <a:gd name="T103" fmla="*/ 111042 h 2247901"/>
              <a:gd name="T104" fmla="*/ 1512769 w 2268537"/>
              <a:gd name="T105" fmla="*/ 199876 h 2247901"/>
              <a:gd name="T106" fmla="*/ 1448183 w 2268537"/>
              <a:gd name="T107" fmla="*/ 210980 h 2247901"/>
              <a:gd name="T108" fmla="*/ 1572596 w 2268537"/>
              <a:gd name="T109" fmla="*/ 192171 h 2247901"/>
              <a:gd name="T110" fmla="*/ 1493506 w 2268537"/>
              <a:gd name="T111" fmla="*/ 107869 h 2247901"/>
              <a:gd name="T112" fmla="*/ 1558092 w 2268537"/>
              <a:gd name="T113" fmla="*/ 86114 h 2247901"/>
              <a:gd name="T114" fmla="*/ 1618146 w 2268537"/>
              <a:gd name="T115" fmla="*/ 49629 h 2247901"/>
              <a:gd name="T116" fmla="*/ 1622905 w 2268537"/>
              <a:gd name="T117" fmla="*/ 248145 h 2247901"/>
              <a:gd name="T118" fmla="*/ 1427334 w 2268537"/>
              <a:gd name="T119" fmla="*/ 281231 h 2247901"/>
              <a:gd name="T120" fmla="*/ 1366148 w 2268537"/>
              <a:gd name="T121" fmla="*/ 92686 h 2247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68537" h="2247901">
                <a:moveTo>
                  <a:pt x="516787" y="1465473"/>
                </a:moveTo>
                <a:lnTo>
                  <a:pt x="512476" y="1465700"/>
                </a:lnTo>
                <a:lnTo>
                  <a:pt x="507939" y="1466607"/>
                </a:lnTo>
                <a:lnTo>
                  <a:pt x="503629" y="1467060"/>
                </a:lnTo>
                <a:lnTo>
                  <a:pt x="499545" y="1468194"/>
                </a:lnTo>
                <a:lnTo>
                  <a:pt x="495462" y="1469327"/>
                </a:lnTo>
                <a:lnTo>
                  <a:pt x="491151" y="1470688"/>
                </a:lnTo>
                <a:lnTo>
                  <a:pt x="487295" y="1472275"/>
                </a:lnTo>
                <a:lnTo>
                  <a:pt x="483438" y="1474089"/>
                </a:lnTo>
                <a:lnTo>
                  <a:pt x="479582" y="1475902"/>
                </a:lnTo>
                <a:lnTo>
                  <a:pt x="475952" y="1477943"/>
                </a:lnTo>
                <a:lnTo>
                  <a:pt x="472776" y="1480210"/>
                </a:lnTo>
                <a:lnTo>
                  <a:pt x="469146" y="1482704"/>
                </a:lnTo>
                <a:lnTo>
                  <a:pt x="465970" y="1485425"/>
                </a:lnTo>
                <a:lnTo>
                  <a:pt x="462794" y="1487919"/>
                </a:lnTo>
                <a:lnTo>
                  <a:pt x="459845" y="1490866"/>
                </a:lnTo>
                <a:lnTo>
                  <a:pt x="456896" y="1493814"/>
                </a:lnTo>
                <a:lnTo>
                  <a:pt x="454173" y="1496988"/>
                </a:lnTo>
                <a:lnTo>
                  <a:pt x="451451" y="1500389"/>
                </a:lnTo>
                <a:lnTo>
                  <a:pt x="449182" y="1503563"/>
                </a:lnTo>
                <a:lnTo>
                  <a:pt x="446914" y="1507190"/>
                </a:lnTo>
                <a:lnTo>
                  <a:pt x="444872" y="1510818"/>
                </a:lnTo>
                <a:lnTo>
                  <a:pt x="442830" y="1514446"/>
                </a:lnTo>
                <a:lnTo>
                  <a:pt x="441242" y="1518300"/>
                </a:lnTo>
                <a:lnTo>
                  <a:pt x="439654" y="1522381"/>
                </a:lnTo>
                <a:lnTo>
                  <a:pt x="438066" y="1526462"/>
                </a:lnTo>
                <a:lnTo>
                  <a:pt x="437159" y="1530543"/>
                </a:lnTo>
                <a:lnTo>
                  <a:pt x="436025" y="1534851"/>
                </a:lnTo>
                <a:lnTo>
                  <a:pt x="435344" y="1538932"/>
                </a:lnTo>
                <a:lnTo>
                  <a:pt x="434663" y="1543466"/>
                </a:lnTo>
                <a:lnTo>
                  <a:pt x="434437" y="1547774"/>
                </a:lnTo>
                <a:lnTo>
                  <a:pt x="434210" y="1552309"/>
                </a:lnTo>
                <a:lnTo>
                  <a:pt x="434437" y="1556843"/>
                </a:lnTo>
                <a:lnTo>
                  <a:pt x="434663" y="1561151"/>
                </a:lnTo>
                <a:lnTo>
                  <a:pt x="435344" y="1565459"/>
                </a:lnTo>
                <a:lnTo>
                  <a:pt x="436025" y="1569767"/>
                </a:lnTo>
                <a:lnTo>
                  <a:pt x="437159" y="1574074"/>
                </a:lnTo>
                <a:lnTo>
                  <a:pt x="438066" y="1578155"/>
                </a:lnTo>
                <a:lnTo>
                  <a:pt x="439654" y="1582010"/>
                </a:lnTo>
                <a:lnTo>
                  <a:pt x="441242" y="1586091"/>
                </a:lnTo>
                <a:lnTo>
                  <a:pt x="442830" y="1589945"/>
                </a:lnTo>
                <a:lnTo>
                  <a:pt x="444872" y="1593573"/>
                </a:lnTo>
                <a:lnTo>
                  <a:pt x="446914" y="1597200"/>
                </a:lnTo>
                <a:lnTo>
                  <a:pt x="449182" y="1600828"/>
                </a:lnTo>
                <a:lnTo>
                  <a:pt x="451451" y="1604229"/>
                </a:lnTo>
                <a:lnTo>
                  <a:pt x="454173" y="1607630"/>
                </a:lnTo>
                <a:lnTo>
                  <a:pt x="456896" y="1610577"/>
                </a:lnTo>
                <a:lnTo>
                  <a:pt x="459845" y="1613751"/>
                </a:lnTo>
                <a:lnTo>
                  <a:pt x="462794" y="1616472"/>
                </a:lnTo>
                <a:lnTo>
                  <a:pt x="465970" y="1619193"/>
                </a:lnTo>
                <a:lnTo>
                  <a:pt x="469146" y="1621687"/>
                </a:lnTo>
                <a:lnTo>
                  <a:pt x="472776" y="1624407"/>
                </a:lnTo>
                <a:lnTo>
                  <a:pt x="475952" y="1626675"/>
                </a:lnTo>
                <a:lnTo>
                  <a:pt x="479582" y="1628715"/>
                </a:lnTo>
                <a:lnTo>
                  <a:pt x="483438" y="1630529"/>
                </a:lnTo>
                <a:lnTo>
                  <a:pt x="487295" y="1632343"/>
                </a:lnTo>
                <a:lnTo>
                  <a:pt x="491151" y="1633930"/>
                </a:lnTo>
                <a:lnTo>
                  <a:pt x="495462" y="1635063"/>
                </a:lnTo>
                <a:lnTo>
                  <a:pt x="499545" y="1636424"/>
                </a:lnTo>
                <a:lnTo>
                  <a:pt x="503629" y="1637557"/>
                </a:lnTo>
                <a:lnTo>
                  <a:pt x="507939" y="1638011"/>
                </a:lnTo>
                <a:lnTo>
                  <a:pt x="512476" y="1638691"/>
                </a:lnTo>
                <a:lnTo>
                  <a:pt x="516787" y="1638918"/>
                </a:lnTo>
                <a:lnTo>
                  <a:pt x="521097" y="1638918"/>
                </a:lnTo>
                <a:lnTo>
                  <a:pt x="525634" y="1638918"/>
                </a:lnTo>
                <a:lnTo>
                  <a:pt x="529944" y="1638691"/>
                </a:lnTo>
                <a:lnTo>
                  <a:pt x="534255" y="1638011"/>
                </a:lnTo>
                <a:lnTo>
                  <a:pt x="538792" y="1637557"/>
                </a:lnTo>
                <a:lnTo>
                  <a:pt x="542875" y="1636424"/>
                </a:lnTo>
                <a:lnTo>
                  <a:pt x="546959" y="1635063"/>
                </a:lnTo>
                <a:lnTo>
                  <a:pt x="551042" y="1633930"/>
                </a:lnTo>
                <a:lnTo>
                  <a:pt x="554899" y="1632343"/>
                </a:lnTo>
                <a:lnTo>
                  <a:pt x="558756" y="1630529"/>
                </a:lnTo>
                <a:lnTo>
                  <a:pt x="562839" y="1628715"/>
                </a:lnTo>
                <a:lnTo>
                  <a:pt x="566242" y="1626675"/>
                </a:lnTo>
                <a:lnTo>
                  <a:pt x="569645" y="1624407"/>
                </a:lnTo>
                <a:lnTo>
                  <a:pt x="573275" y="1621687"/>
                </a:lnTo>
                <a:lnTo>
                  <a:pt x="576451" y="1619193"/>
                </a:lnTo>
                <a:lnTo>
                  <a:pt x="579854" y="1616472"/>
                </a:lnTo>
                <a:lnTo>
                  <a:pt x="582576" y="1613751"/>
                </a:lnTo>
                <a:lnTo>
                  <a:pt x="585525" y="1610577"/>
                </a:lnTo>
                <a:lnTo>
                  <a:pt x="588247" y="1607630"/>
                </a:lnTo>
                <a:lnTo>
                  <a:pt x="590743" y="1604229"/>
                </a:lnTo>
                <a:lnTo>
                  <a:pt x="593238" y="1600828"/>
                </a:lnTo>
                <a:lnTo>
                  <a:pt x="595507" y="1597200"/>
                </a:lnTo>
                <a:lnTo>
                  <a:pt x="597549" y="1593573"/>
                </a:lnTo>
                <a:lnTo>
                  <a:pt x="599590" y="1589945"/>
                </a:lnTo>
                <a:lnTo>
                  <a:pt x="601178" y="1586091"/>
                </a:lnTo>
                <a:lnTo>
                  <a:pt x="602766" y="1582010"/>
                </a:lnTo>
                <a:lnTo>
                  <a:pt x="604354" y="1578155"/>
                </a:lnTo>
                <a:lnTo>
                  <a:pt x="605262" y="1574074"/>
                </a:lnTo>
                <a:lnTo>
                  <a:pt x="606396" y="1569767"/>
                </a:lnTo>
                <a:lnTo>
                  <a:pt x="607077" y="1565459"/>
                </a:lnTo>
                <a:lnTo>
                  <a:pt x="607531" y="1561151"/>
                </a:lnTo>
                <a:lnTo>
                  <a:pt x="607984" y="1556843"/>
                </a:lnTo>
                <a:lnTo>
                  <a:pt x="608211" y="1552309"/>
                </a:lnTo>
                <a:lnTo>
                  <a:pt x="607984" y="1547774"/>
                </a:lnTo>
                <a:lnTo>
                  <a:pt x="607531" y="1543466"/>
                </a:lnTo>
                <a:lnTo>
                  <a:pt x="607077" y="1538932"/>
                </a:lnTo>
                <a:lnTo>
                  <a:pt x="606396" y="1534851"/>
                </a:lnTo>
                <a:lnTo>
                  <a:pt x="605262" y="1530543"/>
                </a:lnTo>
                <a:lnTo>
                  <a:pt x="604354" y="1526462"/>
                </a:lnTo>
                <a:lnTo>
                  <a:pt x="602766" y="1522381"/>
                </a:lnTo>
                <a:lnTo>
                  <a:pt x="601178" y="1518300"/>
                </a:lnTo>
                <a:lnTo>
                  <a:pt x="599590" y="1514446"/>
                </a:lnTo>
                <a:lnTo>
                  <a:pt x="597549" y="1510818"/>
                </a:lnTo>
                <a:lnTo>
                  <a:pt x="595507" y="1507190"/>
                </a:lnTo>
                <a:lnTo>
                  <a:pt x="593238" y="1503563"/>
                </a:lnTo>
                <a:lnTo>
                  <a:pt x="590743" y="1500389"/>
                </a:lnTo>
                <a:lnTo>
                  <a:pt x="588247" y="1496988"/>
                </a:lnTo>
                <a:lnTo>
                  <a:pt x="585525" y="1493814"/>
                </a:lnTo>
                <a:lnTo>
                  <a:pt x="582576" y="1490866"/>
                </a:lnTo>
                <a:lnTo>
                  <a:pt x="579854" y="1487919"/>
                </a:lnTo>
                <a:lnTo>
                  <a:pt x="576451" y="1485425"/>
                </a:lnTo>
                <a:lnTo>
                  <a:pt x="573275" y="1482704"/>
                </a:lnTo>
                <a:lnTo>
                  <a:pt x="569645" y="1480210"/>
                </a:lnTo>
                <a:lnTo>
                  <a:pt x="566242" y="1477943"/>
                </a:lnTo>
                <a:lnTo>
                  <a:pt x="562839" y="1475902"/>
                </a:lnTo>
                <a:lnTo>
                  <a:pt x="558756" y="1474089"/>
                </a:lnTo>
                <a:lnTo>
                  <a:pt x="554899" y="1472275"/>
                </a:lnTo>
                <a:lnTo>
                  <a:pt x="551042" y="1470688"/>
                </a:lnTo>
                <a:lnTo>
                  <a:pt x="546959" y="1469327"/>
                </a:lnTo>
                <a:lnTo>
                  <a:pt x="542875" y="1468194"/>
                </a:lnTo>
                <a:lnTo>
                  <a:pt x="538792" y="1467060"/>
                </a:lnTo>
                <a:lnTo>
                  <a:pt x="534255" y="1466607"/>
                </a:lnTo>
                <a:lnTo>
                  <a:pt x="529944" y="1465700"/>
                </a:lnTo>
                <a:lnTo>
                  <a:pt x="525634" y="1465473"/>
                </a:lnTo>
                <a:lnTo>
                  <a:pt x="521097" y="1465473"/>
                </a:lnTo>
                <a:lnTo>
                  <a:pt x="516787" y="1465473"/>
                </a:lnTo>
                <a:close/>
                <a:moveTo>
                  <a:pt x="779462" y="1465263"/>
                </a:moveTo>
                <a:lnTo>
                  <a:pt x="795909" y="1465263"/>
                </a:lnTo>
                <a:lnTo>
                  <a:pt x="795118" y="1465354"/>
                </a:lnTo>
                <a:lnTo>
                  <a:pt x="796247" y="1465263"/>
                </a:lnTo>
                <a:lnTo>
                  <a:pt x="802144" y="1465263"/>
                </a:lnTo>
                <a:lnTo>
                  <a:pt x="997663" y="1465263"/>
                </a:lnTo>
                <a:lnTo>
                  <a:pt x="1331996" y="1465263"/>
                </a:lnTo>
                <a:lnTo>
                  <a:pt x="1527515" y="1465263"/>
                </a:lnTo>
                <a:lnTo>
                  <a:pt x="1532959" y="1465263"/>
                </a:lnTo>
                <a:lnTo>
                  <a:pt x="1538630" y="1465717"/>
                </a:lnTo>
                <a:lnTo>
                  <a:pt x="1543846" y="1466398"/>
                </a:lnTo>
                <a:lnTo>
                  <a:pt x="1549290" y="1467307"/>
                </a:lnTo>
                <a:lnTo>
                  <a:pt x="1554507" y="1468669"/>
                </a:lnTo>
                <a:lnTo>
                  <a:pt x="1559497" y="1470031"/>
                </a:lnTo>
                <a:lnTo>
                  <a:pt x="1564487" y="1471848"/>
                </a:lnTo>
                <a:lnTo>
                  <a:pt x="1569477" y="1473664"/>
                </a:lnTo>
                <a:lnTo>
                  <a:pt x="1574014" y="1475934"/>
                </a:lnTo>
                <a:lnTo>
                  <a:pt x="1578550" y="1478205"/>
                </a:lnTo>
                <a:lnTo>
                  <a:pt x="1583313" y="1480702"/>
                </a:lnTo>
                <a:lnTo>
                  <a:pt x="1587396" y="1483654"/>
                </a:lnTo>
                <a:lnTo>
                  <a:pt x="1591706" y="1486378"/>
                </a:lnTo>
                <a:lnTo>
                  <a:pt x="1595788" y="1489784"/>
                </a:lnTo>
                <a:lnTo>
                  <a:pt x="1599644" y="1493190"/>
                </a:lnTo>
                <a:lnTo>
                  <a:pt x="1603500" y="1496595"/>
                </a:lnTo>
                <a:lnTo>
                  <a:pt x="1607129" y="1500455"/>
                </a:lnTo>
                <a:lnTo>
                  <a:pt x="1610305" y="1504315"/>
                </a:lnTo>
                <a:lnTo>
                  <a:pt x="1613480" y="1508402"/>
                </a:lnTo>
                <a:lnTo>
                  <a:pt x="1616656" y="1512488"/>
                </a:lnTo>
                <a:lnTo>
                  <a:pt x="1619151" y="1517029"/>
                </a:lnTo>
                <a:lnTo>
                  <a:pt x="1621646" y="1521343"/>
                </a:lnTo>
                <a:lnTo>
                  <a:pt x="1624368" y="1525884"/>
                </a:lnTo>
                <a:lnTo>
                  <a:pt x="1626409" y="1530652"/>
                </a:lnTo>
                <a:lnTo>
                  <a:pt x="1628224" y="1535420"/>
                </a:lnTo>
                <a:lnTo>
                  <a:pt x="1630038" y="1540642"/>
                </a:lnTo>
                <a:lnTo>
                  <a:pt x="1631626" y="1545637"/>
                </a:lnTo>
                <a:lnTo>
                  <a:pt x="1632533" y="1550859"/>
                </a:lnTo>
                <a:lnTo>
                  <a:pt x="1633667" y="1556081"/>
                </a:lnTo>
                <a:lnTo>
                  <a:pt x="1634121" y="1561530"/>
                </a:lnTo>
                <a:lnTo>
                  <a:pt x="1634575" y="1566979"/>
                </a:lnTo>
                <a:lnTo>
                  <a:pt x="1634801" y="1572428"/>
                </a:lnTo>
                <a:lnTo>
                  <a:pt x="1634575" y="1578104"/>
                </a:lnTo>
                <a:lnTo>
                  <a:pt x="1634121" y="1583553"/>
                </a:lnTo>
                <a:lnTo>
                  <a:pt x="1633667" y="1588775"/>
                </a:lnTo>
                <a:lnTo>
                  <a:pt x="1632533" y="1594224"/>
                </a:lnTo>
                <a:lnTo>
                  <a:pt x="1631626" y="1599219"/>
                </a:lnTo>
                <a:lnTo>
                  <a:pt x="1630038" y="1604441"/>
                </a:lnTo>
                <a:lnTo>
                  <a:pt x="1628224" y="1609436"/>
                </a:lnTo>
                <a:lnTo>
                  <a:pt x="1626409" y="1614204"/>
                </a:lnTo>
                <a:lnTo>
                  <a:pt x="1624368" y="1618972"/>
                </a:lnTo>
                <a:lnTo>
                  <a:pt x="1621646" y="1623513"/>
                </a:lnTo>
                <a:lnTo>
                  <a:pt x="1619151" y="1628054"/>
                </a:lnTo>
                <a:lnTo>
                  <a:pt x="1616656" y="1632368"/>
                </a:lnTo>
                <a:lnTo>
                  <a:pt x="1613480" y="1636681"/>
                </a:lnTo>
                <a:lnTo>
                  <a:pt x="1610305" y="1640541"/>
                </a:lnTo>
                <a:lnTo>
                  <a:pt x="1607129" y="1644401"/>
                </a:lnTo>
                <a:lnTo>
                  <a:pt x="1603500" y="1648261"/>
                </a:lnTo>
                <a:lnTo>
                  <a:pt x="1599644" y="1651893"/>
                </a:lnTo>
                <a:lnTo>
                  <a:pt x="1595788" y="1655299"/>
                </a:lnTo>
                <a:lnTo>
                  <a:pt x="1591706" y="1658478"/>
                </a:lnTo>
                <a:lnTo>
                  <a:pt x="1587396" y="1661429"/>
                </a:lnTo>
                <a:lnTo>
                  <a:pt x="1583313" y="1664154"/>
                </a:lnTo>
                <a:lnTo>
                  <a:pt x="1578550" y="1666651"/>
                </a:lnTo>
                <a:lnTo>
                  <a:pt x="1574014" y="1669149"/>
                </a:lnTo>
                <a:lnTo>
                  <a:pt x="1569477" y="1671419"/>
                </a:lnTo>
                <a:lnTo>
                  <a:pt x="1564487" y="1673236"/>
                </a:lnTo>
                <a:lnTo>
                  <a:pt x="1559497" y="1674825"/>
                </a:lnTo>
                <a:lnTo>
                  <a:pt x="1554507" y="1676187"/>
                </a:lnTo>
                <a:lnTo>
                  <a:pt x="1549290" y="1677549"/>
                </a:lnTo>
                <a:lnTo>
                  <a:pt x="1543846" y="1678458"/>
                </a:lnTo>
                <a:lnTo>
                  <a:pt x="1538630" y="1679139"/>
                </a:lnTo>
                <a:lnTo>
                  <a:pt x="1532959" y="1679593"/>
                </a:lnTo>
                <a:lnTo>
                  <a:pt x="1527515" y="1679820"/>
                </a:lnTo>
                <a:lnTo>
                  <a:pt x="1331996" y="1679820"/>
                </a:lnTo>
                <a:lnTo>
                  <a:pt x="1169820" y="1679820"/>
                </a:lnTo>
                <a:lnTo>
                  <a:pt x="1169820" y="1730451"/>
                </a:lnTo>
                <a:lnTo>
                  <a:pt x="1527515" y="1730451"/>
                </a:lnTo>
                <a:lnTo>
                  <a:pt x="1537496" y="1730224"/>
                </a:lnTo>
                <a:lnTo>
                  <a:pt x="1547022" y="1729088"/>
                </a:lnTo>
                <a:lnTo>
                  <a:pt x="1556322" y="1727953"/>
                </a:lnTo>
                <a:lnTo>
                  <a:pt x="1565394" y="1725683"/>
                </a:lnTo>
                <a:lnTo>
                  <a:pt x="1574467" y="1723185"/>
                </a:lnTo>
                <a:lnTo>
                  <a:pt x="1583313" y="1720461"/>
                </a:lnTo>
                <a:lnTo>
                  <a:pt x="1591706" y="1716828"/>
                </a:lnTo>
                <a:lnTo>
                  <a:pt x="1600098" y="1712514"/>
                </a:lnTo>
                <a:lnTo>
                  <a:pt x="1608037" y="1708200"/>
                </a:lnTo>
                <a:lnTo>
                  <a:pt x="1615749" y="1703432"/>
                </a:lnTo>
                <a:lnTo>
                  <a:pt x="1623007" y="1697983"/>
                </a:lnTo>
                <a:lnTo>
                  <a:pt x="1630265" y="1692307"/>
                </a:lnTo>
                <a:lnTo>
                  <a:pt x="1637070" y="1685950"/>
                </a:lnTo>
                <a:lnTo>
                  <a:pt x="1643194" y="1679593"/>
                </a:lnTo>
                <a:lnTo>
                  <a:pt x="1649318" y="1672781"/>
                </a:lnTo>
                <a:lnTo>
                  <a:pt x="1654762" y="1665743"/>
                </a:lnTo>
                <a:lnTo>
                  <a:pt x="2174633" y="1612615"/>
                </a:lnTo>
                <a:lnTo>
                  <a:pt x="2179170" y="1612388"/>
                </a:lnTo>
                <a:lnTo>
                  <a:pt x="2183479" y="1612388"/>
                </a:lnTo>
                <a:lnTo>
                  <a:pt x="2188243" y="1612388"/>
                </a:lnTo>
                <a:lnTo>
                  <a:pt x="2192552" y="1613069"/>
                </a:lnTo>
                <a:lnTo>
                  <a:pt x="2197089" y="1613523"/>
                </a:lnTo>
                <a:lnTo>
                  <a:pt x="2201398" y="1614431"/>
                </a:lnTo>
                <a:lnTo>
                  <a:pt x="2205481" y="1615566"/>
                </a:lnTo>
                <a:lnTo>
                  <a:pt x="2209791" y="1616929"/>
                </a:lnTo>
                <a:lnTo>
                  <a:pt x="2214100" y="1618291"/>
                </a:lnTo>
                <a:lnTo>
                  <a:pt x="2218183" y="1620107"/>
                </a:lnTo>
                <a:lnTo>
                  <a:pt x="2222039" y="1622378"/>
                </a:lnTo>
                <a:lnTo>
                  <a:pt x="2225895" y="1624648"/>
                </a:lnTo>
                <a:lnTo>
                  <a:pt x="2229751" y="1626919"/>
                </a:lnTo>
                <a:lnTo>
                  <a:pt x="2233380" y="1629643"/>
                </a:lnTo>
                <a:lnTo>
                  <a:pt x="2237009" y="1632595"/>
                </a:lnTo>
                <a:lnTo>
                  <a:pt x="2240411" y="1635773"/>
                </a:lnTo>
                <a:lnTo>
                  <a:pt x="2243587" y="1638725"/>
                </a:lnTo>
                <a:lnTo>
                  <a:pt x="2246762" y="1642358"/>
                </a:lnTo>
                <a:lnTo>
                  <a:pt x="2249711" y="1645990"/>
                </a:lnTo>
                <a:lnTo>
                  <a:pt x="2252206" y="1649623"/>
                </a:lnTo>
                <a:lnTo>
                  <a:pt x="2254701" y="1653483"/>
                </a:lnTo>
                <a:lnTo>
                  <a:pt x="2257196" y="1657342"/>
                </a:lnTo>
                <a:lnTo>
                  <a:pt x="2259237" y="1661429"/>
                </a:lnTo>
                <a:lnTo>
                  <a:pt x="2261052" y="1665970"/>
                </a:lnTo>
                <a:lnTo>
                  <a:pt x="2262867" y="1670057"/>
                </a:lnTo>
                <a:lnTo>
                  <a:pt x="2264227" y="1674371"/>
                </a:lnTo>
                <a:lnTo>
                  <a:pt x="2265588" y="1679139"/>
                </a:lnTo>
                <a:lnTo>
                  <a:pt x="2266723" y="1683453"/>
                </a:lnTo>
                <a:lnTo>
                  <a:pt x="2267403" y="1687993"/>
                </a:lnTo>
                <a:lnTo>
                  <a:pt x="2267857" y="1692761"/>
                </a:lnTo>
                <a:lnTo>
                  <a:pt x="2268083" y="1697302"/>
                </a:lnTo>
                <a:lnTo>
                  <a:pt x="2268537" y="1702297"/>
                </a:lnTo>
                <a:lnTo>
                  <a:pt x="2268537" y="1712287"/>
                </a:lnTo>
                <a:lnTo>
                  <a:pt x="2268083" y="1717055"/>
                </a:lnTo>
                <a:lnTo>
                  <a:pt x="2267857" y="1721369"/>
                </a:lnTo>
                <a:lnTo>
                  <a:pt x="2267630" y="1726137"/>
                </a:lnTo>
                <a:lnTo>
                  <a:pt x="2266949" y="1730451"/>
                </a:lnTo>
                <a:lnTo>
                  <a:pt x="2266042" y="1734764"/>
                </a:lnTo>
                <a:lnTo>
                  <a:pt x="2265361" y="1739305"/>
                </a:lnTo>
                <a:lnTo>
                  <a:pt x="2264001" y="1743392"/>
                </a:lnTo>
                <a:lnTo>
                  <a:pt x="2262867" y="1747479"/>
                </a:lnTo>
                <a:lnTo>
                  <a:pt x="2261506" y="1751566"/>
                </a:lnTo>
                <a:lnTo>
                  <a:pt x="2259918" y="1755653"/>
                </a:lnTo>
                <a:lnTo>
                  <a:pt x="2258103" y="1759512"/>
                </a:lnTo>
                <a:lnTo>
                  <a:pt x="2256062" y="1763599"/>
                </a:lnTo>
                <a:lnTo>
                  <a:pt x="2254247" y="1767459"/>
                </a:lnTo>
                <a:lnTo>
                  <a:pt x="2251979" y="1770864"/>
                </a:lnTo>
                <a:lnTo>
                  <a:pt x="2249711" y="1774497"/>
                </a:lnTo>
                <a:lnTo>
                  <a:pt x="2247216" y="1778130"/>
                </a:lnTo>
                <a:lnTo>
                  <a:pt x="2244721" y="1781536"/>
                </a:lnTo>
                <a:lnTo>
                  <a:pt x="2241772" y="1784714"/>
                </a:lnTo>
                <a:lnTo>
                  <a:pt x="2239050" y="1788120"/>
                </a:lnTo>
                <a:lnTo>
                  <a:pt x="2236102" y="1791071"/>
                </a:lnTo>
                <a:lnTo>
                  <a:pt x="2233153" y="1794023"/>
                </a:lnTo>
                <a:lnTo>
                  <a:pt x="2229977" y="1796747"/>
                </a:lnTo>
                <a:lnTo>
                  <a:pt x="2226575" y="1799472"/>
                </a:lnTo>
                <a:lnTo>
                  <a:pt x="2223400" y="1801969"/>
                </a:lnTo>
                <a:lnTo>
                  <a:pt x="2219771" y="1804240"/>
                </a:lnTo>
                <a:lnTo>
                  <a:pt x="2216141" y="1806510"/>
                </a:lnTo>
                <a:lnTo>
                  <a:pt x="2212512" y="1808554"/>
                </a:lnTo>
                <a:lnTo>
                  <a:pt x="2208657" y="1810370"/>
                </a:lnTo>
                <a:lnTo>
                  <a:pt x="2204801" y="1812186"/>
                </a:lnTo>
                <a:lnTo>
                  <a:pt x="2200718" y="1813776"/>
                </a:lnTo>
                <a:lnTo>
                  <a:pt x="2196635" y="1815365"/>
                </a:lnTo>
                <a:lnTo>
                  <a:pt x="2192325" y="1816727"/>
                </a:lnTo>
                <a:lnTo>
                  <a:pt x="1439282" y="2028332"/>
                </a:lnTo>
                <a:lnTo>
                  <a:pt x="1418869" y="2033781"/>
                </a:lnTo>
                <a:lnTo>
                  <a:pt x="1398682" y="2039003"/>
                </a:lnTo>
                <a:lnTo>
                  <a:pt x="1378268" y="2043317"/>
                </a:lnTo>
                <a:lnTo>
                  <a:pt x="1357854" y="2047404"/>
                </a:lnTo>
                <a:lnTo>
                  <a:pt x="1337213" y="2051037"/>
                </a:lnTo>
                <a:lnTo>
                  <a:pt x="1316573" y="2054442"/>
                </a:lnTo>
                <a:lnTo>
                  <a:pt x="1295932" y="2056940"/>
                </a:lnTo>
                <a:lnTo>
                  <a:pt x="1275291" y="2059437"/>
                </a:lnTo>
                <a:lnTo>
                  <a:pt x="1254424" y="2061254"/>
                </a:lnTo>
                <a:lnTo>
                  <a:pt x="1233556" y="2062389"/>
                </a:lnTo>
                <a:lnTo>
                  <a:pt x="1212916" y="2063297"/>
                </a:lnTo>
                <a:lnTo>
                  <a:pt x="1192048" y="2063751"/>
                </a:lnTo>
                <a:lnTo>
                  <a:pt x="1171181" y="2063751"/>
                </a:lnTo>
                <a:lnTo>
                  <a:pt x="1150087" y="2063297"/>
                </a:lnTo>
                <a:lnTo>
                  <a:pt x="1129219" y="2062162"/>
                </a:lnTo>
                <a:lnTo>
                  <a:pt x="1108352" y="2060573"/>
                </a:lnTo>
                <a:lnTo>
                  <a:pt x="796701" y="2035598"/>
                </a:lnTo>
                <a:lnTo>
                  <a:pt x="792391" y="2035144"/>
                </a:lnTo>
                <a:lnTo>
                  <a:pt x="788081" y="2034463"/>
                </a:lnTo>
                <a:lnTo>
                  <a:pt x="783545" y="2033554"/>
                </a:lnTo>
                <a:lnTo>
                  <a:pt x="779462" y="2032419"/>
                </a:lnTo>
                <a:lnTo>
                  <a:pt x="779462" y="1468438"/>
                </a:lnTo>
                <a:lnTo>
                  <a:pt x="779462" y="1467534"/>
                </a:lnTo>
                <a:lnTo>
                  <a:pt x="779462" y="1465263"/>
                </a:lnTo>
                <a:close/>
                <a:moveTo>
                  <a:pt x="0" y="1401763"/>
                </a:moveTo>
                <a:lnTo>
                  <a:pt x="695325" y="1401763"/>
                </a:lnTo>
                <a:lnTo>
                  <a:pt x="695325" y="1572487"/>
                </a:lnTo>
                <a:lnTo>
                  <a:pt x="695325" y="1927085"/>
                </a:lnTo>
                <a:lnTo>
                  <a:pt x="695325" y="2247901"/>
                </a:lnTo>
                <a:lnTo>
                  <a:pt x="0" y="2247901"/>
                </a:lnTo>
                <a:lnTo>
                  <a:pt x="0" y="1401763"/>
                </a:lnTo>
                <a:close/>
                <a:moveTo>
                  <a:pt x="1870009" y="1163726"/>
                </a:moveTo>
                <a:lnTo>
                  <a:pt x="1870009" y="1180300"/>
                </a:lnTo>
                <a:lnTo>
                  <a:pt x="1861189" y="1180981"/>
                </a:lnTo>
                <a:lnTo>
                  <a:pt x="1853274" y="1182343"/>
                </a:lnTo>
                <a:lnTo>
                  <a:pt x="1845586" y="1183705"/>
                </a:lnTo>
                <a:lnTo>
                  <a:pt x="1838575" y="1185522"/>
                </a:lnTo>
                <a:lnTo>
                  <a:pt x="1832243" y="1188019"/>
                </a:lnTo>
                <a:lnTo>
                  <a:pt x="1826138" y="1190290"/>
                </a:lnTo>
                <a:lnTo>
                  <a:pt x="1820936" y="1193014"/>
                </a:lnTo>
                <a:lnTo>
                  <a:pt x="1816187" y="1196193"/>
                </a:lnTo>
                <a:lnTo>
                  <a:pt x="1811891" y="1199825"/>
                </a:lnTo>
                <a:lnTo>
                  <a:pt x="1810081" y="1201642"/>
                </a:lnTo>
                <a:lnTo>
                  <a:pt x="1808272" y="1203458"/>
                </a:lnTo>
                <a:lnTo>
                  <a:pt x="1806689" y="1205501"/>
                </a:lnTo>
                <a:lnTo>
                  <a:pt x="1805106" y="1207545"/>
                </a:lnTo>
                <a:lnTo>
                  <a:pt x="1803749" y="1209588"/>
                </a:lnTo>
                <a:lnTo>
                  <a:pt x="1802619" y="1211859"/>
                </a:lnTo>
                <a:lnTo>
                  <a:pt x="1801488" y="1214356"/>
                </a:lnTo>
                <a:lnTo>
                  <a:pt x="1800583" y="1216627"/>
                </a:lnTo>
                <a:lnTo>
                  <a:pt x="1799679" y="1219124"/>
                </a:lnTo>
                <a:lnTo>
                  <a:pt x="1799227" y="1221395"/>
                </a:lnTo>
                <a:lnTo>
                  <a:pt x="1798548" y="1226844"/>
                </a:lnTo>
                <a:lnTo>
                  <a:pt x="1798096" y="1232520"/>
                </a:lnTo>
                <a:lnTo>
                  <a:pt x="1798096" y="1236379"/>
                </a:lnTo>
                <a:lnTo>
                  <a:pt x="1798774" y="1240239"/>
                </a:lnTo>
                <a:lnTo>
                  <a:pt x="1799227" y="1243872"/>
                </a:lnTo>
                <a:lnTo>
                  <a:pt x="1800357" y="1247504"/>
                </a:lnTo>
                <a:lnTo>
                  <a:pt x="1801488" y="1251137"/>
                </a:lnTo>
                <a:lnTo>
                  <a:pt x="1802845" y="1254543"/>
                </a:lnTo>
                <a:lnTo>
                  <a:pt x="1804654" y="1257948"/>
                </a:lnTo>
                <a:lnTo>
                  <a:pt x="1806689" y="1261354"/>
                </a:lnTo>
                <a:lnTo>
                  <a:pt x="1808725" y="1264079"/>
                </a:lnTo>
                <a:lnTo>
                  <a:pt x="1810986" y="1267257"/>
                </a:lnTo>
                <a:lnTo>
                  <a:pt x="1813474" y="1269755"/>
                </a:lnTo>
                <a:lnTo>
                  <a:pt x="1815961" y="1272252"/>
                </a:lnTo>
                <a:lnTo>
                  <a:pt x="1818449" y="1274750"/>
                </a:lnTo>
                <a:lnTo>
                  <a:pt x="1821162" y="1277020"/>
                </a:lnTo>
                <a:lnTo>
                  <a:pt x="1823876" y="1278836"/>
                </a:lnTo>
                <a:lnTo>
                  <a:pt x="1826816" y="1280653"/>
                </a:lnTo>
                <a:lnTo>
                  <a:pt x="1834053" y="1284740"/>
                </a:lnTo>
                <a:lnTo>
                  <a:pt x="1843777" y="1289734"/>
                </a:lnTo>
                <a:lnTo>
                  <a:pt x="1855988" y="1295638"/>
                </a:lnTo>
                <a:lnTo>
                  <a:pt x="1870914" y="1302676"/>
                </a:lnTo>
                <a:lnTo>
                  <a:pt x="1875436" y="1304719"/>
                </a:lnTo>
                <a:lnTo>
                  <a:pt x="1879507" y="1306763"/>
                </a:lnTo>
                <a:lnTo>
                  <a:pt x="1883125" y="1309033"/>
                </a:lnTo>
                <a:lnTo>
                  <a:pt x="1886065" y="1311077"/>
                </a:lnTo>
                <a:lnTo>
                  <a:pt x="1889005" y="1312893"/>
                </a:lnTo>
                <a:lnTo>
                  <a:pt x="1891040" y="1314936"/>
                </a:lnTo>
                <a:lnTo>
                  <a:pt x="1892623" y="1316980"/>
                </a:lnTo>
                <a:lnTo>
                  <a:pt x="1893528" y="1318796"/>
                </a:lnTo>
                <a:lnTo>
                  <a:pt x="1894432" y="1320839"/>
                </a:lnTo>
                <a:lnTo>
                  <a:pt x="1895111" y="1323110"/>
                </a:lnTo>
                <a:lnTo>
                  <a:pt x="1895563" y="1325834"/>
                </a:lnTo>
                <a:lnTo>
                  <a:pt x="1896241" y="1328559"/>
                </a:lnTo>
                <a:lnTo>
                  <a:pt x="1896694" y="1335597"/>
                </a:lnTo>
                <a:lnTo>
                  <a:pt x="1896920" y="1343544"/>
                </a:lnTo>
                <a:lnTo>
                  <a:pt x="1896694" y="1346722"/>
                </a:lnTo>
                <a:lnTo>
                  <a:pt x="1896241" y="1349447"/>
                </a:lnTo>
                <a:lnTo>
                  <a:pt x="1894885" y="1352171"/>
                </a:lnTo>
                <a:lnTo>
                  <a:pt x="1893302" y="1353988"/>
                </a:lnTo>
                <a:lnTo>
                  <a:pt x="1892623" y="1354669"/>
                </a:lnTo>
                <a:lnTo>
                  <a:pt x="1891492" y="1355577"/>
                </a:lnTo>
                <a:lnTo>
                  <a:pt x="1889005" y="1356485"/>
                </a:lnTo>
                <a:lnTo>
                  <a:pt x="1886065" y="1357393"/>
                </a:lnTo>
                <a:lnTo>
                  <a:pt x="1882899" y="1357620"/>
                </a:lnTo>
                <a:lnTo>
                  <a:pt x="1880864" y="1357620"/>
                </a:lnTo>
                <a:lnTo>
                  <a:pt x="1879055" y="1357393"/>
                </a:lnTo>
                <a:lnTo>
                  <a:pt x="1877472" y="1356712"/>
                </a:lnTo>
                <a:lnTo>
                  <a:pt x="1875889" y="1356258"/>
                </a:lnTo>
                <a:lnTo>
                  <a:pt x="1874532" y="1355577"/>
                </a:lnTo>
                <a:lnTo>
                  <a:pt x="1873627" y="1354669"/>
                </a:lnTo>
                <a:lnTo>
                  <a:pt x="1872723" y="1353761"/>
                </a:lnTo>
                <a:lnTo>
                  <a:pt x="1872270" y="1352398"/>
                </a:lnTo>
                <a:lnTo>
                  <a:pt x="1871818" y="1350809"/>
                </a:lnTo>
                <a:lnTo>
                  <a:pt x="1871140" y="1348993"/>
                </a:lnTo>
                <a:lnTo>
                  <a:pt x="1870461" y="1343544"/>
                </a:lnTo>
                <a:lnTo>
                  <a:pt x="1870235" y="1336051"/>
                </a:lnTo>
                <a:lnTo>
                  <a:pt x="1870009" y="1326515"/>
                </a:lnTo>
                <a:lnTo>
                  <a:pt x="1870009" y="1314028"/>
                </a:lnTo>
                <a:lnTo>
                  <a:pt x="1799227" y="1314028"/>
                </a:lnTo>
                <a:lnTo>
                  <a:pt x="1799227" y="1324018"/>
                </a:lnTo>
                <a:lnTo>
                  <a:pt x="1799227" y="1328332"/>
                </a:lnTo>
                <a:lnTo>
                  <a:pt x="1799453" y="1332192"/>
                </a:lnTo>
                <a:lnTo>
                  <a:pt x="1799905" y="1336278"/>
                </a:lnTo>
                <a:lnTo>
                  <a:pt x="1800583" y="1339911"/>
                </a:lnTo>
                <a:lnTo>
                  <a:pt x="1801262" y="1343544"/>
                </a:lnTo>
                <a:lnTo>
                  <a:pt x="1802166" y="1346949"/>
                </a:lnTo>
                <a:lnTo>
                  <a:pt x="1803071" y="1350355"/>
                </a:lnTo>
                <a:lnTo>
                  <a:pt x="1804428" y="1353534"/>
                </a:lnTo>
                <a:lnTo>
                  <a:pt x="1806011" y="1356258"/>
                </a:lnTo>
                <a:lnTo>
                  <a:pt x="1807368" y="1359210"/>
                </a:lnTo>
                <a:lnTo>
                  <a:pt x="1809177" y="1361707"/>
                </a:lnTo>
                <a:lnTo>
                  <a:pt x="1810986" y="1364205"/>
                </a:lnTo>
                <a:lnTo>
                  <a:pt x="1813021" y="1366702"/>
                </a:lnTo>
                <a:lnTo>
                  <a:pt x="1815509" y="1368746"/>
                </a:lnTo>
                <a:lnTo>
                  <a:pt x="1817770" y="1370562"/>
                </a:lnTo>
                <a:lnTo>
                  <a:pt x="1820258" y="1372378"/>
                </a:lnTo>
                <a:lnTo>
                  <a:pt x="1825685" y="1375557"/>
                </a:lnTo>
                <a:lnTo>
                  <a:pt x="1831339" y="1378508"/>
                </a:lnTo>
                <a:lnTo>
                  <a:pt x="1837219" y="1381006"/>
                </a:lnTo>
                <a:lnTo>
                  <a:pt x="1843551" y="1383276"/>
                </a:lnTo>
                <a:lnTo>
                  <a:pt x="1849656" y="1385093"/>
                </a:lnTo>
                <a:lnTo>
                  <a:pt x="1856214" y="1386455"/>
                </a:lnTo>
                <a:lnTo>
                  <a:pt x="1862999" y="1387590"/>
                </a:lnTo>
                <a:lnTo>
                  <a:pt x="1870009" y="1388271"/>
                </a:lnTo>
                <a:lnTo>
                  <a:pt x="1870009" y="1408479"/>
                </a:lnTo>
                <a:lnTo>
                  <a:pt x="1902573" y="1408479"/>
                </a:lnTo>
                <a:lnTo>
                  <a:pt x="1902573" y="1388725"/>
                </a:lnTo>
                <a:lnTo>
                  <a:pt x="1911393" y="1387817"/>
                </a:lnTo>
                <a:lnTo>
                  <a:pt x="1919534" y="1386228"/>
                </a:lnTo>
                <a:lnTo>
                  <a:pt x="1927223" y="1384411"/>
                </a:lnTo>
                <a:lnTo>
                  <a:pt x="1934460" y="1382141"/>
                </a:lnTo>
                <a:lnTo>
                  <a:pt x="1941018" y="1379417"/>
                </a:lnTo>
                <a:lnTo>
                  <a:pt x="1947124" y="1376692"/>
                </a:lnTo>
                <a:lnTo>
                  <a:pt x="1952551" y="1373286"/>
                </a:lnTo>
                <a:lnTo>
                  <a:pt x="1954812" y="1371470"/>
                </a:lnTo>
                <a:lnTo>
                  <a:pt x="1957300" y="1369427"/>
                </a:lnTo>
                <a:lnTo>
                  <a:pt x="1959561" y="1367610"/>
                </a:lnTo>
                <a:lnTo>
                  <a:pt x="1961597" y="1365567"/>
                </a:lnTo>
                <a:lnTo>
                  <a:pt x="1963632" y="1363296"/>
                </a:lnTo>
                <a:lnTo>
                  <a:pt x="1965441" y="1360799"/>
                </a:lnTo>
                <a:lnTo>
                  <a:pt x="1967024" y="1358529"/>
                </a:lnTo>
                <a:lnTo>
                  <a:pt x="1968381" y="1356031"/>
                </a:lnTo>
                <a:lnTo>
                  <a:pt x="1969738" y="1353534"/>
                </a:lnTo>
                <a:lnTo>
                  <a:pt x="1971095" y="1350809"/>
                </a:lnTo>
                <a:lnTo>
                  <a:pt x="1971999" y="1348085"/>
                </a:lnTo>
                <a:lnTo>
                  <a:pt x="1972904" y="1345133"/>
                </a:lnTo>
                <a:lnTo>
                  <a:pt x="1973808" y="1342408"/>
                </a:lnTo>
                <a:lnTo>
                  <a:pt x="1974487" y="1339230"/>
                </a:lnTo>
                <a:lnTo>
                  <a:pt x="1975165" y="1333100"/>
                </a:lnTo>
                <a:lnTo>
                  <a:pt x="1975391" y="1326288"/>
                </a:lnTo>
                <a:lnTo>
                  <a:pt x="1975391" y="1321975"/>
                </a:lnTo>
                <a:lnTo>
                  <a:pt x="1975165" y="1318115"/>
                </a:lnTo>
                <a:lnTo>
                  <a:pt x="1974713" y="1314255"/>
                </a:lnTo>
                <a:lnTo>
                  <a:pt x="1973808" y="1310395"/>
                </a:lnTo>
                <a:lnTo>
                  <a:pt x="1972904" y="1306990"/>
                </a:lnTo>
                <a:lnTo>
                  <a:pt x="1971773" y="1303584"/>
                </a:lnTo>
                <a:lnTo>
                  <a:pt x="1970190" y="1300406"/>
                </a:lnTo>
                <a:lnTo>
                  <a:pt x="1968607" y="1297454"/>
                </a:lnTo>
                <a:lnTo>
                  <a:pt x="1967024" y="1294502"/>
                </a:lnTo>
                <a:lnTo>
                  <a:pt x="1965215" y="1292005"/>
                </a:lnTo>
                <a:lnTo>
                  <a:pt x="1963406" y="1289507"/>
                </a:lnTo>
                <a:lnTo>
                  <a:pt x="1961371" y="1287237"/>
                </a:lnTo>
                <a:lnTo>
                  <a:pt x="1959109" y="1284967"/>
                </a:lnTo>
                <a:lnTo>
                  <a:pt x="1956848" y="1282923"/>
                </a:lnTo>
                <a:lnTo>
                  <a:pt x="1954586" y="1281107"/>
                </a:lnTo>
                <a:lnTo>
                  <a:pt x="1952325" y="1279518"/>
                </a:lnTo>
                <a:lnTo>
                  <a:pt x="1945993" y="1275885"/>
                </a:lnTo>
                <a:lnTo>
                  <a:pt x="1938078" y="1271798"/>
                </a:lnTo>
                <a:lnTo>
                  <a:pt x="1927901" y="1267030"/>
                </a:lnTo>
                <a:lnTo>
                  <a:pt x="1915464" y="1261581"/>
                </a:lnTo>
                <a:lnTo>
                  <a:pt x="1900990" y="1254997"/>
                </a:lnTo>
                <a:lnTo>
                  <a:pt x="1889909" y="1249548"/>
                </a:lnTo>
                <a:lnTo>
                  <a:pt x="1881995" y="1245461"/>
                </a:lnTo>
                <a:lnTo>
                  <a:pt x="1879281" y="1243872"/>
                </a:lnTo>
                <a:lnTo>
                  <a:pt x="1877246" y="1242510"/>
                </a:lnTo>
                <a:lnTo>
                  <a:pt x="1875663" y="1241147"/>
                </a:lnTo>
                <a:lnTo>
                  <a:pt x="1874306" y="1239558"/>
                </a:lnTo>
                <a:lnTo>
                  <a:pt x="1872949" y="1237742"/>
                </a:lnTo>
                <a:lnTo>
                  <a:pt x="1872270" y="1235925"/>
                </a:lnTo>
                <a:lnTo>
                  <a:pt x="1871592" y="1233655"/>
                </a:lnTo>
                <a:lnTo>
                  <a:pt x="1870914" y="1231157"/>
                </a:lnTo>
                <a:lnTo>
                  <a:pt x="1870687" y="1228433"/>
                </a:lnTo>
                <a:lnTo>
                  <a:pt x="1870461" y="1225708"/>
                </a:lnTo>
                <a:lnTo>
                  <a:pt x="1870687" y="1222076"/>
                </a:lnTo>
                <a:lnTo>
                  <a:pt x="1871140" y="1219124"/>
                </a:lnTo>
                <a:lnTo>
                  <a:pt x="1872270" y="1216627"/>
                </a:lnTo>
                <a:lnTo>
                  <a:pt x="1873853" y="1214583"/>
                </a:lnTo>
                <a:lnTo>
                  <a:pt x="1874532" y="1213675"/>
                </a:lnTo>
                <a:lnTo>
                  <a:pt x="1875663" y="1212994"/>
                </a:lnTo>
                <a:lnTo>
                  <a:pt x="1877924" y="1211859"/>
                </a:lnTo>
                <a:lnTo>
                  <a:pt x="1880412" y="1211178"/>
                </a:lnTo>
                <a:lnTo>
                  <a:pt x="1883577" y="1210951"/>
                </a:lnTo>
                <a:lnTo>
                  <a:pt x="1887196" y="1211178"/>
                </a:lnTo>
                <a:lnTo>
                  <a:pt x="1888779" y="1211405"/>
                </a:lnTo>
                <a:lnTo>
                  <a:pt x="1889909" y="1211859"/>
                </a:lnTo>
                <a:lnTo>
                  <a:pt x="1891266" y="1212767"/>
                </a:lnTo>
                <a:lnTo>
                  <a:pt x="1892397" y="1213221"/>
                </a:lnTo>
                <a:lnTo>
                  <a:pt x="1893302" y="1214356"/>
                </a:lnTo>
                <a:lnTo>
                  <a:pt x="1894206" y="1215037"/>
                </a:lnTo>
                <a:lnTo>
                  <a:pt x="1894658" y="1216400"/>
                </a:lnTo>
                <a:lnTo>
                  <a:pt x="1895111" y="1217989"/>
                </a:lnTo>
                <a:lnTo>
                  <a:pt x="1896015" y="1221849"/>
                </a:lnTo>
                <a:lnTo>
                  <a:pt x="1896468" y="1226844"/>
                </a:lnTo>
                <a:lnTo>
                  <a:pt x="1896468" y="1233201"/>
                </a:lnTo>
                <a:lnTo>
                  <a:pt x="1896468" y="1241601"/>
                </a:lnTo>
                <a:lnTo>
                  <a:pt x="1967250" y="1241601"/>
                </a:lnTo>
                <a:lnTo>
                  <a:pt x="1967703" y="1235925"/>
                </a:lnTo>
                <a:lnTo>
                  <a:pt x="1967929" y="1231838"/>
                </a:lnTo>
                <a:lnTo>
                  <a:pt x="1967703" y="1226389"/>
                </a:lnTo>
                <a:lnTo>
                  <a:pt x="1967024" y="1220940"/>
                </a:lnTo>
                <a:lnTo>
                  <a:pt x="1965667" y="1216173"/>
                </a:lnTo>
                <a:lnTo>
                  <a:pt x="1963858" y="1211405"/>
                </a:lnTo>
                <a:lnTo>
                  <a:pt x="1961597" y="1207318"/>
                </a:lnTo>
                <a:lnTo>
                  <a:pt x="1958657" y="1203231"/>
                </a:lnTo>
                <a:lnTo>
                  <a:pt x="1955491" y="1199598"/>
                </a:lnTo>
                <a:lnTo>
                  <a:pt x="1951646" y="1196193"/>
                </a:lnTo>
                <a:lnTo>
                  <a:pt x="1947350" y="1193014"/>
                </a:lnTo>
                <a:lnTo>
                  <a:pt x="1942375" y="1190290"/>
                </a:lnTo>
                <a:lnTo>
                  <a:pt x="1937173" y="1187565"/>
                </a:lnTo>
                <a:lnTo>
                  <a:pt x="1931067" y="1185522"/>
                </a:lnTo>
                <a:lnTo>
                  <a:pt x="1924735" y="1183705"/>
                </a:lnTo>
                <a:lnTo>
                  <a:pt x="1917951" y="1182343"/>
                </a:lnTo>
                <a:lnTo>
                  <a:pt x="1910488" y="1180981"/>
                </a:lnTo>
                <a:lnTo>
                  <a:pt x="1902573" y="1180300"/>
                </a:lnTo>
                <a:lnTo>
                  <a:pt x="1902573" y="1163726"/>
                </a:lnTo>
                <a:lnTo>
                  <a:pt x="1870009" y="1163726"/>
                </a:lnTo>
                <a:close/>
                <a:moveTo>
                  <a:pt x="1886970" y="1085850"/>
                </a:moveTo>
                <a:lnTo>
                  <a:pt x="1896920" y="1086304"/>
                </a:lnTo>
                <a:lnTo>
                  <a:pt x="1907322" y="1086985"/>
                </a:lnTo>
                <a:lnTo>
                  <a:pt x="1917047" y="1088347"/>
                </a:lnTo>
                <a:lnTo>
                  <a:pt x="1926997" y="1090164"/>
                </a:lnTo>
                <a:lnTo>
                  <a:pt x="1936495" y="1092434"/>
                </a:lnTo>
                <a:lnTo>
                  <a:pt x="1945993" y="1094931"/>
                </a:lnTo>
                <a:lnTo>
                  <a:pt x="1955265" y="1098110"/>
                </a:lnTo>
                <a:lnTo>
                  <a:pt x="1964310" y="1101743"/>
                </a:lnTo>
                <a:lnTo>
                  <a:pt x="1973130" y="1105830"/>
                </a:lnTo>
                <a:lnTo>
                  <a:pt x="1981723" y="1110143"/>
                </a:lnTo>
                <a:lnTo>
                  <a:pt x="1990091" y="1114911"/>
                </a:lnTo>
                <a:lnTo>
                  <a:pt x="1998232" y="1120133"/>
                </a:lnTo>
                <a:lnTo>
                  <a:pt x="2005921" y="1125809"/>
                </a:lnTo>
                <a:lnTo>
                  <a:pt x="2013383" y="1131712"/>
                </a:lnTo>
                <a:lnTo>
                  <a:pt x="2020620" y="1137843"/>
                </a:lnTo>
                <a:lnTo>
                  <a:pt x="2027630" y="1144654"/>
                </a:lnTo>
                <a:lnTo>
                  <a:pt x="2034415" y="1151465"/>
                </a:lnTo>
                <a:lnTo>
                  <a:pt x="2040520" y="1158731"/>
                </a:lnTo>
                <a:lnTo>
                  <a:pt x="2046400" y="1166223"/>
                </a:lnTo>
                <a:lnTo>
                  <a:pt x="2052054" y="1174170"/>
                </a:lnTo>
                <a:lnTo>
                  <a:pt x="2057255" y="1182343"/>
                </a:lnTo>
                <a:lnTo>
                  <a:pt x="2062004" y="1190744"/>
                </a:lnTo>
                <a:lnTo>
                  <a:pt x="2066527" y="1199371"/>
                </a:lnTo>
                <a:lnTo>
                  <a:pt x="2070371" y="1207999"/>
                </a:lnTo>
                <a:lnTo>
                  <a:pt x="2073989" y="1217081"/>
                </a:lnTo>
                <a:lnTo>
                  <a:pt x="2076929" y="1226389"/>
                </a:lnTo>
                <a:lnTo>
                  <a:pt x="2079869" y="1235925"/>
                </a:lnTo>
                <a:lnTo>
                  <a:pt x="2081904" y="1245688"/>
                </a:lnTo>
                <a:lnTo>
                  <a:pt x="2083714" y="1255678"/>
                </a:lnTo>
                <a:lnTo>
                  <a:pt x="2085070" y="1265668"/>
                </a:lnTo>
                <a:lnTo>
                  <a:pt x="2085749" y="1275658"/>
                </a:lnTo>
                <a:lnTo>
                  <a:pt x="2085975" y="1286102"/>
                </a:lnTo>
                <a:lnTo>
                  <a:pt x="2085749" y="1296319"/>
                </a:lnTo>
                <a:lnTo>
                  <a:pt x="2085070" y="1306536"/>
                </a:lnTo>
                <a:lnTo>
                  <a:pt x="2083714" y="1316526"/>
                </a:lnTo>
                <a:lnTo>
                  <a:pt x="2081904" y="1326288"/>
                </a:lnTo>
                <a:lnTo>
                  <a:pt x="2079869" y="1335824"/>
                </a:lnTo>
                <a:lnTo>
                  <a:pt x="2076929" y="1345360"/>
                </a:lnTo>
                <a:lnTo>
                  <a:pt x="2073989" y="1354669"/>
                </a:lnTo>
                <a:lnTo>
                  <a:pt x="2070371" y="1363751"/>
                </a:lnTo>
                <a:lnTo>
                  <a:pt x="2066527" y="1372832"/>
                </a:lnTo>
                <a:lnTo>
                  <a:pt x="2062004" y="1381233"/>
                </a:lnTo>
                <a:lnTo>
                  <a:pt x="2057255" y="1389633"/>
                </a:lnTo>
                <a:lnTo>
                  <a:pt x="2052054" y="1397807"/>
                </a:lnTo>
                <a:lnTo>
                  <a:pt x="2046400" y="1405527"/>
                </a:lnTo>
                <a:lnTo>
                  <a:pt x="2040520" y="1413019"/>
                </a:lnTo>
                <a:lnTo>
                  <a:pt x="2034415" y="1420285"/>
                </a:lnTo>
                <a:lnTo>
                  <a:pt x="2027630" y="1427323"/>
                </a:lnTo>
                <a:lnTo>
                  <a:pt x="2020620" y="1433907"/>
                </a:lnTo>
                <a:lnTo>
                  <a:pt x="2013383" y="1440265"/>
                </a:lnTo>
                <a:lnTo>
                  <a:pt x="2005921" y="1446168"/>
                </a:lnTo>
                <a:lnTo>
                  <a:pt x="1998232" y="1451844"/>
                </a:lnTo>
                <a:lnTo>
                  <a:pt x="1990091" y="1456839"/>
                </a:lnTo>
                <a:lnTo>
                  <a:pt x="1981723" y="1461834"/>
                </a:lnTo>
                <a:lnTo>
                  <a:pt x="1973130" y="1466147"/>
                </a:lnTo>
                <a:lnTo>
                  <a:pt x="1964310" y="1470007"/>
                </a:lnTo>
                <a:lnTo>
                  <a:pt x="1955265" y="1473640"/>
                </a:lnTo>
                <a:lnTo>
                  <a:pt x="1945993" y="1476819"/>
                </a:lnTo>
                <a:lnTo>
                  <a:pt x="1936495" y="1479770"/>
                </a:lnTo>
                <a:lnTo>
                  <a:pt x="1926997" y="1481813"/>
                </a:lnTo>
                <a:lnTo>
                  <a:pt x="1917047" y="1483630"/>
                </a:lnTo>
                <a:lnTo>
                  <a:pt x="1907322" y="1484765"/>
                </a:lnTo>
                <a:lnTo>
                  <a:pt x="1896920" y="1485673"/>
                </a:lnTo>
                <a:lnTo>
                  <a:pt x="1886970" y="1485900"/>
                </a:lnTo>
                <a:lnTo>
                  <a:pt x="1876567" y="1485673"/>
                </a:lnTo>
                <a:lnTo>
                  <a:pt x="1866391" y="1484765"/>
                </a:lnTo>
                <a:lnTo>
                  <a:pt x="1856667" y="1483630"/>
                </a:lnTo>
                <a:lnTo>
                  <a:pt x="1846490" y="1481813"/>
                </a:lnTo>
                <a:lnTo>
                  <a:pt x="1836992" y="1479770"/>
                </a:lnTo>
                <a:lnTo>
                  <a:pt x="1827494" y="1476819"/>
                </a:lnTo>
                <a:lnTo>
                  <a:pt x="1818223" y="1473640"/>
                </a:lnTo>
                <a:lnTo>
                  <a:pt x="1809177" y="1470007"/>
                </a:lnTo>
                <a:lnTo>
                  <a:pt x="1800583" y="1466147"/>
                </a:lnTo>
                <a:lnTo>
                  <a:pt x="1791764" y="1461834"/>
                </a:lnTo>
                <a:lnTo>
                  <a:pt x="1783623" y="1456839"/>
                </a:lnTo>
                <a:lnTo>
                  <a:pt x="1775256" y="1451844"/>
                </a:lnTo>
                <a:lnTo>
                  <a:pt x="1767567" y="1446168"/>
                </a:lnTo>
                <a:lnTo>
                  <a:pt x="1760104" y="1440265"/>
                </a:lnTo>
                <a:lnTo>
                  <a:pt x="1752867" y="1433907"/>
                </a:lnTo>
                <a:lnTo>
                  <a:pt x="1746083" y="1427323"/>
                </a:lnTo>
                <a:lnTo>
                  <a:pt x="1739299" y="1420285"/>
                </a:lnTo>
                <a:lnTo>
                  <a:pt x="1733193" y="1413019"/>
                </a:lnTo>
                <a:lnTo>
                  <a:pt x="1727313" y="1405527"/>
                </a:lnTo>
                <a:lnTo>
                  <a:pt x="1721660" y="1397807"/>
                </a:lnTo>
                <a:lnTo>
                  <a:pt x="1716458" y="1389633"/>
                </a:lnTo>
                <a:lnTo>
                  <a:pt x="1711483" y="1381233"/>
                </a:lnTo>
                <a:lnTo>
                  <a:pt x="1707187" y="1372832"/>
                </a:lnTo>
                <a:lnTo>
                  <a:pt x="1703342" y="1363751"/>
                </a:lnTo>
                <a:lnTo>
                  <a:pt x="1699724" y="1354669"/>
                </a:lnTo>
                <a:lnTo>
                  <a:pt x="1696558" y="1345360"/>
                </a:lnTo>
                <a:lnTo>
                  <a:pt x="1693844" y="1335824"/>
                </a:lnTo>
                <a:lnTo>
                  <a:pt x="1691809" y="1326288"/>
                </a:lnTo>
                <a:lnTo>
                  <a:pt x="1690000" y="1316526"/>
                </a:lnTo>
                <a:lnTo>
                  <a:pt x="1688643" y="1306536"/>
                </a:lnTo>
                <a:lnTo>
                  <a:pt x="1687965" y="1296319"/>
                </a:lnTo>
                <a:lnTo>
                  <a:pt x="1687512" y="1286102"/>
                </a:lnTo>
                <a:lnTo>
                  <a:pt x="1687965" y="1275658"/>
                </a:lnTo>
                <a:lnTo>
                  <a:pt x="1688643" y="1265668"/>
                </a:lnTo>
                <a:lnTo>
                  <a:pt x="1690000" y="1255678"/>
                </a:lnTo>
                <a:lnTo>
                  <a:pt x="1691809" y="1245688"/>
                </a:lnTo>
                <a:lnTo>
                  <a:pt x="1693844" y="1235925"/>
                </a:lnTo>
                <a:lnTo>
                  <a:pt x="1696558" y="1226389"/>
                </a:lnTo>
                <a:lnTo>
                  <a:pt x="1699724" y="1217081"/>
                </a:lnTo>
                <a:lnTo>
                  <a:pt x="1703342" y="1207999"/>
                </a:lnTo>
                <a:lnTo>
                  <a:pt x="1707187" y="1199371"/>
                </a:lnTo>
                <a:lnTo>
                  <a:pt x="1711483" y="1190744"/>
                </a:lnTo>
                <a:lnTo>
                  <a:pt x="1716458" y="1182343"/>
                </a:lnTo>
                <a:lnTo>
                  <a:pt x="1721660" y="1174170"/>
                </a:lnTo>
                <a:lnTo>
                  <a:pt x="1727313" y="1166223"/>
                </a:lnTo>
                <a:lnTo>
                  <a:pt x="1733193" y="1158731"/>
                </a:lnTo>
                <a:lnTo>
                  <a:pt x="1739299" y="1151465"/>
                </a:lnTo>
                <a:lnTo>
                  <a:pt x="1746083" y="1144654"/>
                </a:lnTo>
                <a:lnTo>
                  <a:pt x="1752867" y="1137843"/>
                </a:lnTo>
                <a:lnTo>
                  <a:pt x="1760104" y="1131712"/>
                </a:lnTo>
                <a:lnTo>
                  <a:pt x="1767567" y="1125809"/>
                </a:lnTo>
                <a:lnTo>
                  <a:pt x="1775256" y="1120133"/>
                </a:lnTo>
                <a:lnTo>
                  <a:pt x="1783623" y="1114911"/>
                </a:lnTo>
                <a:lnTo>
                  <a:pt x="1791764" y="1110143"/>
                </a:lnTo>
                <a:lnTo>
                  <a:pt x="1800583" y="1105830"/>
                </a:lnTo>
                <a:lnTo>
                  <a:pt x="1809177" y="1101743"/>
                </a:lnTo>
                <a:lnTo>
                  <a:pt x="1818223" y="1098110"/>
                </a:lnTo>
                <a:lnTo>
                  <a:pt x="1827494" y="1094931"/>
                </a:lnTo>
                <a:lnTo>
                  <a:pt x="1836992" y="1092434"/>
                </a:lnTo>
                <a:lnTo>
                  <a:pt x="1846490" y="1090164"/>
                </a:lnTo>
                <a:lnTo>
                  <a:pt x="1856667" y="1088347"/>
                </a:lnTo>
                <a:lnTo>
                  <a:pt x="1866391" y="1086985"/>
                </a:lnTo>
                <a:lnTo>
                  <a:pt x="1876567" y="1086304"/>
                </a:lnTo>
                <a:lnTo>
                  <a:pt x="1886970" y="1085850"/>
                </a:lnTo>
                <a:close/>
                <a:moveTo>
                  <a:pt x="1297791" y="741362"/>
                </a:moveTo>
                <a:lnTo>
                  <a:pt x="1297791" y="765402"/>
                </a:lnTo>
                <a:lnTo>
                  <a:pt x="1285096" y="766762"/>
                </a:lnTo>
                <a:lnTo>
                  <a:pt x="1273308" y="768577"/>
                </a:lnTo>
                <a:lnTo>
                  <a:pt x="1262200" y="770844"/>
                </a:lnTo>
                <a:lnTo>
                  <a:pt x="1256986" y="771978"/>
                </a:lnTo>
                <a:lnTo>
                  <a:pt x="1251772" y="773566"/>
                </a:lnTo>
                <a:lnTo>
                  <a:pt x="1247238" y="775153"/>
                </a:lnTo>
                <a:lnTo>
                  <a:pt x="1242477" y="776741"/>
                </a:lnTo>
                <a:lnTo>
                  <a:pt x="1238170" y="778555"/>
                </a:lnTo>
                <a:lnTo>
                  <a:pt x="1233862" y="780369"/>
                </a:lnTo>
                <a:lnTo>
                  <a:pt x="1230009" y="782410"/>
                </a:lnTo>
                <a:lnTo>
                  <a:pt x="1226155" y="784452"/>
                </a:lnTo>
                <a:lnTo>
                  <a:pt x="1222528" y="786493"/>
                </a:lnTo>
                <a:lnTo>
                  <a:pt x="1219127" y="788760"/>
                </a:lnTo>
                <a:lnTo>
                  <a:pt x="1215953" y="791482"/>
                </a:lnTo>
                <a:lnTo>
                  <a:pt x="1213006" y="793977"/>
                </a:lnTo>
                <a:lnTo>
                  <a:pt x="1210286" y="796698"/>
                </a:lnTo>
                <a:lnTo>
                  <a:pt x="1207792" y="799419"/>
                </a:lnTo>
                <a:lnTo>
                  <a:pt x="1205525" y="802368"/>
                </a:lnTo>
                <a:lnTo>
                  <a:pt x="1203032" y="805316"/>
                </a:lnTo>
                <a:lnTo>
                  <a:pt x="1201218" y="808491"/>
                </a:lnTo>
                <a:lnTo>
                  <a:pt x="1199631" y="811893"/>
                </a:lnTo>
                <a:lnTo>
                  <a:pt x="1198044" y="815068"/>
                </a:lnTo>
                <a:lnTo>
                  <a:pt x="1196684" y="818469"/>
                </a:lnTo>
                <a:lnTo>
                  <a:pt x="1195551" y="822098"/>
                </a:lnTo>
                <a:lnTo>
                  <a:pt x="1194644" y="825727"/>
                </a:lnTo>
                <a:lnTo>
                  <a:pt x="1193737" y="829582"/>
                </a:lnTo>
                <a:lnTo>
                  <a:pt x="1193284" y="833437"/>
                </a:lnTo>
                <a:lnTo>
                  <a:pt x="1193057" y="837519"/>
                </a:lnTo>
                <a:lnTo>
                  <a:pt x="1193057" y="841828"/>
                </a:lnTo>
                <a:lnTo>
                  <a:pt x="1193284" y="847498"/>
                </a:lnTo>
                <a:lnTo>
                  <a:pt x="1193737" y="853168"/>
                </a:lnTo>
                <a:lnTo>
                  <a:pt x="1194871" y="858384"/>
                </a:lnTo>
                <a:lnTo>
                  <a:pt x="1196231" y="863600"/>
                </a:lnTo>
                <a:lnTo>
                  <a:pt x="1198044" y="868816"/>
                </a:lnTo>
                <a:lnTo>
                  <a:pt x="1200085" y="873805"/>
                </a:lnTo>
                <a:lnTo>
                  <a:pt x="1202578" y="878568"/>
                </a:lnTo>
                <a:lnTo>
                  <a:pt x="1205525" y="883330"/>
                </a:lnTo>
                <a:lnTo>
                  <a:pt x="1208472" y="887639"/>
                </a:lnTo>
                <a:lnTo>
                  <a:pt x="1211873" y="891721"/>
                </a:lnTo>
                <a:lnTo>
                  <a:pt x="1215273" y="895803"/>
                </a:lnTo>
                <a:lnTo>
                  <a:pt x="1218900" y="899432"/>
                </a:lnTo>
                <a:lnTo>
                  <a:pt x="1222754" y="902834"/>
                </a:lnTo>
                <a:lnTo>
                  <a:pt x="1226608" y="906235"/>
                </a:lnTo>
                <a:lnTo>
                  <a:pt x="1230689" y="908957"/>
                </a:lnTo>
                <a:lnTo>
                  <a:pt x="1234769" y="911678"/>
                </a:lnTo>
                <a:lnTo>
                  <a:pt x="1245197" y="917575"/>
                </a:lnTo>
                <a:lnTo>
                  <a:pt x="1259253" y="924832"/>
                </a:lnTo>
                <a:lnTo>
                  <a:pt x="1277388" y="933223"/>
                </a:lnTo>
                <a:lnTo>
                  <a:pt x="1299151" y="943428"/>
                </a:lnTo>
                <a:lnTo>
                  <a:pt x="1305725" y="946377"/>
                </a:lnTo>
                <a:lnTo>
                  <a:pt x="1311620" y="949552"/>
                </a:lnTo>
                <a:lnTo>
                  <a:pt x="1317060" y="952500"/>
                </a:lnTo>
                <a:lnTo>
                  <a:pt x="1321368" y="955675"/>
                </a:lnTo>
                <a:lnTo>
                  <a:pt x="1325448" y="958623"/>
                </a:lnTo>
                <a:lnTo>
                  <a:pt x="1328395" y="961344"/>
                </a:lnTo>
                <a:lnTo>
                  <a:pt x="1330662" y="964293"/>
                </a:lnTo>
                <a:lnTo>
                  <a:pt x="1332249" y="967014"/>
                </a:lnTo>
                <a:lnTo>
                  <a:pt x="1333383" y="969962"/>
                </a:lnTo>
                <a:lnTo>
                  <a:pt x="1334289" y="973137"/>
                </a:lnTo>
                <a:lnTo>
                  <a:pt x="1335196" y="976993"/>
                </a:lnTo>
                <a:lnTo>
                  <a:pt x="1335876" y="981528"/>
                </a:lnTo>
                <a:lnTo>
                  <a:pt x="1336330" y="986064"/>
                </a:lnTo>
                <a:lnTo>
                  <a:pt x="1337010" y="991280"/>
                </a:lnTo>
                <a:lnTo>
                  <a:pt x="1337010" y="996950"/>
                </a:lnTo>
                <a:lnTo>
                  <a:pt x="1337236" y="1002846"/>
                </a:lnTo>
                <a:lnTo>
                  <a:pt x="1337010" y="1005568"/>
                </a:lnTo>
                <a:lnTo>
                  <a:pt x="1337010" y="1007835"/>
                </a:lnTo>
                <a:lnTo>
                  <a:pt x="1336330" y="1009877"/>
                </a:lnTo>
                <a:lnTo>
                  <a:pt x="1335876" y="1011918"/>
                </a:lnTo>
                <a:lnTo>
                  <a:pt x="1335196" y="1013732"/>
                </a:lnTo>
                <a:lnTo>
                  <a:pt x="1334289" y="1015319"/>
                </a:lnTo>
                <a:lnTo>
                  <a:pt x="1333383" y="1016907"/>
                </a:lnTo>
                <a:lnTo>
                  <a:pt x="1332022" y="1018041"/>
                </a:lnTo>
                <a:lnTo>
                  <a:pt x="1330662" y="1019402"/>
                </a:lnTo>
                <a:lnTo>
                  <a:pt x="1329302" y="1020535"/>
                </a:lnTo>
                <a:lnTo>
                  <a:pt x="1327488" y="1021216"/>
                </a:lnTo>
                <a:lnTo>
                  <a:pt x="1325675" y="1021896"/>
                </a:lnTo>
                <a:lnTo>
                  <a:pt x="1323635" y="1022577"/>
                </a:lnTo>
                <a:lnTo>
                  <a:pt x="1321141" y="1023030"/>
                </a:lnTo>
                <a:lnTo>
                  <a:pt x="1318874" y="1023257"/>
                </a:lnTo>
                <a:lnTo>
                  <a:pt x="1316380" y="1023257"/>
                </a:lnTo>
                <a:lnTo>
                  <a:pt x="1313433" y="1023030"/>
                </a:lnTo>
                <a:lnTo>
                  <a:pt x="1310940" y="1022803"/>
                </a:lnTo>
                <a:lnTo>
                  <a:pt x="1308673" y="1022123"/>
                </a:lnTo>
                <a:lnTo>
                  <a:pt x="1306406" y="1021443"/>
                </a:lnTo>
                <a:lnTo>
                  <a:pt x="1304819" y="1020535"/>
                </a:lnTo>
                <a:lnTo>
                  <a:pt x="1303232" y="1019175"/>
                </a:lnTo>
                <a:lnTo>
                  <a:pt x="1301872" y="1017587"/>
                </a:lnTo>
                <a:lnTo>
                  <a:pt x="1301192" y="1015773"/>
                </a:lnTo>
                <a:lnTo>
                  <a:pt x="1300285" y="1013732"/>
                </a:lnTo>
                <a:lnTo>
                  <a:pt x="1299605" y="1010784"/>
                </a:lnTo>
                <a:lnTo>
                  <a:pt x="1299151" y="1007382"/>
                </a:lnTo>
                <a:lnTo>
                  <a:pt x="1298471" y="1002846"/>
                </a:lnTo>
                <a:lnTo>
                  <a:pt x="1298018" y="991960"/>
                </a:lnTo>
                <a:lnTo>
                  <a:pt x="1297791" y="978353"/>
                </a:lnTo>
                <a:lnTo>
                  <a:pt x="1297791" y="959984"/>
                </a:lnTo>
                <a:lnTo>
                  <a:pt x="1194644" y="959984"/>
                </a:lnTo>
                <a:lnTo>
                  <a:pt x="1194644" y="974725"/>
                </a:lnTo>
                <a:lnTo>
                  <a:pt x="1194644" y="980621"/>
                </a:lnTo>
                <a:lnTo>
                  <a:pt x="1195097" y="986744"/>
                </a:lnTo>
                <a:lnTo>
                  <a:pt x="1195551" y="992414"/>
                </a:lnTo>
                <a:lnTo>
                  <a:pt x="1196457" y="997630"/>
                </a:lnTo>
                <a:lnTo>
                  <a:pt x="1197364" y="1002846"/>
                </a:lnTo>
                <a:lnTo>
                  <a:pt x="1198951" y="1008062"/>
                </a:lnTo>
                <a:lnTo>
                  <a:pt x="1200538" y="1012598"/>
                </a:lnTo>
                <a:lnTo>
                  <a:pt x="1202352" y="1017360"/>
                </a:lnTo>
                <a:lnTo>
                  <a:pt x="1204392" y="1021443"/>
                </a:lnTo>
                <a:lnTo>
                  <a:pt x="1206659" y="1025525"/>
                </a:lnTo>
                <a:lnTo>
                  <a:pt x="1209152" y="1029380"/>
                </a:lnTo>
                <a:lnTo>
                  <a:pt x="1211873" y="1032782"/>
                </a:lnTo>
                <a:lnTo>
                  <a:pt x="1215047" y="1036184"/>
                </a:lnTo>
                <a:lnTo>
                  <a:pt x="1218447" y="1039359"/>
                </a:lnTo>
                <a:lnTo>
                  <a:pt x="1221621" y="1042080"/>
                </a:lnTo>
                <a:lnTo>
                  <a:pt x="1225475" y="1045028"/>
                </a:lnTo>
                <a:lnTo>
                  <a:pt x="1229329" y="1047296"/>
                </a:lnTo>
                <a:lnTo>
                  <a:pt x="1233182" y="1049564"/>
                </a:lnTo>
                <a:lnTo>
                  <a:pt x="1237490" y="1051832"/>
                </a:lnTo>
                <a:lnTo>
                  <a:pt x="1241570" y="1053646"/>
                </a:lnTo>
                <a:lnTo>
                  <a:pt x="1245877" y="1055687"/>
                </a:lnTo>
                <a:lnTo>
                  <a:pt x="1249958" y="1057502"/>
                </a:lnTo>
                <a:lnTo>
                  <a:pt x="1259026" y="1060677"/>
                </a:lnTo>
                <a:lnTo>
                  <a:pt x="1268094" y="1063171"/>
                </a:lnTo>
                <a:lnTo>
                  <a:pt x="1277615" y="1065212"/>
                </a:lnTo>
                <a:lnTo>
                  <a:pt x="1287590" y="1066800"/>
                </a:lnTo>
                <a:lnTo>
                  <a:pt x="1297791" y="1067934"/>
                </a:lnTo>
                <a:lnTo>
                  <a:pt x="1297791" y="1096962"/>
                </a:lnTo>
                <a:lnTo>
                  <a:pt x="1345171" y="1096962"/>
                </a:lnTo>
                <a:lnTo>
                  <a:pt x="1345171" y="1068841"/>
                </a:lnTo>
                <a:lnTo>
                  <a:pt x="1351972" y="1068160"/>
                </a:lnTo>
                <a:lnTo>
                  <a:pt x="1358093" y="1067253"/>
                </a:lnTo>
                <a:lnTo>
                  <a:pt x="1364213" y="1066346"/>
                </a:lnTo>
                <a:lnTo>
                  <a:pt x="1370108" y="1064985"/>
                </a:lnTo>
                <a:lnTo>
                  <a:pt x="1375775" y="1063852"/>
                </a:lnTo>
                <a:lnTo>
                  <a:pt x="1381442" y="1062491"/>
                </a:lnTo>
                <a:lnTo>
                  <a:pt x="1386656" y="1060903"/>
                </a:lnTo>
                <a:lnTo>
                  <a:pt x="1391870" y="1059089"/>
                </a:lnTo>
                <a:lnTo>
                  <a:pt x="1396858" y="1057275"/>
                </a:lnTo>
                <a:lnTo>
                  <a:pt x="1401392" y="1055234"/>
                </a:lnTo>
                <a:lnTo>
                  <a:pt x="1405699" y="1053193"/>
                </a:lnTo>
                <a:lnTo>
                  <a:pt x="1410233" y="1050925"/>
                </a:lnTo>
                <a:lnTo>
                  <a:pt x="1414087" y="1048430"/>
                </a:lnTo>
                <a:lnTo>
                  <a:pt x="1417941" y="1045935"/>
                </a:lnTo>
                <a:lnTo>
                  <a:pt x="1421568" y="1043441"/>
                </a:lnTo>
                <a:lnTo>
                  <a:pt x="1425195" y="1040493"/>
                </a:lnTo>
                <a:lnTo>
                  <a:pt x="1428142" y="1037771"/>
                </a:lnTo>
                <a:lnTo>
                  <a:pt x="1431316" y="1034596"/>
                </a:lnTo>
                <a:lnTo>
                  <a:pt x="1434036" y="1031421"/>
                </a:lnTo>
                <a:lnTo>
                  <a:pt x="1436756" y="1028246"/>
                </a:lnTo>
                <a:lnTo>
                  <a:pt x="1439023" y="1024844"/>
                </a:lnTo>
                <a:lnTo>
                  <a:pt x="1441290" y="1021216"/>
                </a:lnTo>
                <a:lnTo>
                  <a:pt x="1443104" y="1017360"/>
                </a:lnTo>
                <a:lnTo>
                  <a:pt x="1444918" y="1013505"/>
                </a:lnTo>
                <a:lnTo>
                  <a:pt x="1446504" y="1009650"/>
                </a:lnTo>
                <a:lnTo>
                  <a:pt x="1447865" y="1005568"/>
                </a:lnTo>
                <a:lnTo>
                  <a:pt x="1448998" y="1001032"/>
                </a:lnTo>
                <a:lnTo>
                  <a:pt x="1449905" y="996723"/>
                </a:lnTo>
                <a:lnTo>
                  <a:pt x="1450585" y="992414"/>
                </a:lnTo>
                <a:lnTo>
                  <a:pt x="1451265" y="987425"/>
                </a:lnTo>
                <a:lnTo>
                  <a:pt x="1451492" y="982889"/>
                </a:lnTo>
                <a:lnTo>
                  <a:pt x="1451719" y="977900"/>
                </a:lnTo>
                <a:lnTo>
                  <a:pt x="1451492" y="971777"/>
                </a:lnTo>
                <a:lnTo>
                  <a:pt x="1450812" y="965653"/>
                </a:lnTo>
                <a:lnTo>
                  <a:pt x="1450132" y="959984"/>
                </a:lnTo>
                <a:lnTo>
                  <a:pt x="1448998" y="954994"/>
                </a:lnTo>
                <a:lnTo>
                  <a:pt x="1447865" y="949778"/>
                </a:lnTo>
                <a:lnTo>
                  <a:pt x="1446051" y="944789"/>
                </a:lnTo>
                <a:lnTo>
                  <a:pt x="1444237" y="940253"/>
                </a:lnTo>
                <a:lnTo>
                  <a:pt x="1441971" y="935944"/>
                </a:lnTo>
                <a:lnTo>
                  <a:pt x="1439250" y="931862"/>
                </a:lnTo>
                <a:lnTo>
                  <a:pt x="1436756" y="928007"/>
                </a:lnTo>
                <a:lnTo>
                  <a:pt x="1433809" y="924605"/>
                </a:lnTo>
                <a:lnTo>
                  <a:pt x="1430862" y="921203"/>
                </a:lnTo>
                <a:lnTo>
                  <a:pt x="1427689" y="918028"/>
                </a:lnTo>
                <a:lnTo>
                  <a:pt x="1424515" y="914853"/>
                </a:lnTo>
                <a:lnTo>
                  <a:pt x="1421341" y="912359"/>
                </a:lnTo>
                <a:lnTo>
                  <a:pt x="1417714" y="910091"/>
                </a:lnTo>
                <a:lnTo>
                  <a:pt x="1413860" y="907369"/>
                </a:lnTo>
                <a:lnTo>
                  <a:pt x="1408873" y="904875"/>
                </a:lnTo>
                <a:lnTo>
                  <a:pt x="1397084" y="898752"/>
                </a:lnTo>
                <a:lnTo>
                  <a:pt x="1382122" y="891721"/>
                </a:lnTo>
                <a:lnTo>
                  <a:pt x="1363987" y="883557"/>
                </a:lnTo>
                <a:lnTo>
                  <a:pt x="1343131" y="874259"/>
                </a:lnTo>
                <a:lnTo>
                  <a:pt x="1326808" y="866548"/>
                </a:lnTo>
                <a:lnTo>
                  <a:pt x="1320461" y="863373"/>
                </a:lnTo>
                <a:lnTo>
                  <a:pt x="1315247" y="860652"/>
                </a:lnTo>
                <a:lnTo>
                  <a:pt x="1311166" y="857930"/>
                </a:lnTo>
                <a:lnTo>
                  <a:pt x="1308219" y="856116"/>
                </a:lnTo>
                <a:lnTo>
                  <a:pt x="1305952" y="854075"/>
                </a:lnTo>
                <a:lnTo>
                  <a:pt x="1303912" y="852034"/>
                </a:lnTo>
                <a:lnTo>
                  <a:pt x="1302325" y="849539"/>
                </a:lnTo>
                <a:lnTo>
                  <a:pt x="1301192" y="846364"/>
                </a:lnTo>
                <a:lnTo>
                  <a:pt x="1299831" y="843189"/>
                </a:lnTo>
                <a:lnTo>
                  <a:pt x="1299151" y="839560"/>
                </a:lnTo>
                <a:lnTo>
                  <a:pt x="1298698" y="835705"/>
                </a:lnTo>
                <a:lnTo>
                  <a:pt x="1298471" y="831396"/>
                </a:lnTo>
                <a:lnTo>
                  <a:pt x="1298471" y="828902"/>
                </a:lnTo>
                <a:lnTo>
                  <a:pt x="1298698" y="826407"/>
                </a:lnTo>
                <a:lnTo>
                  <a:pt x="1299378" y="824139"/>
                </a:lnTo>
                <a:lnTo>
                  <a:pt x="1299831" y="822098"/>
                </a:lnTo>
                <a:lnTo>
                  <a:pt x="1300285" y="820284"/>
                </a:lnTo>
                <a:lnTo>
                  <a:pt x="1301192" y="818469"/>
                </a:lnTo>
                <a:lnTo>
                  <a:pt x="1302098" y="816882"/>
                </a:lnTo>
                <a:lnTo>
                  <a:pt x="1303232" y="815748"/>
                </a:lnTo>
                <a:lnTo>
                  <a:pt x="1304365" y="814387"/>
                </a:lnTo>
                <a:lnTo>
                  <a:pt x="1305952" y="813253"/>
                </a:lnTo>
                <a:lnTo>
                  <a:pt x="1307539" y="812346"/>
                </a:lnTo>
                <a:lnTo>
                  <a:pt x="1309126" y="811439"/>
                </a:lnTo>
                <a:lnTo>
                  <a:pt x="1311166" y="810985"/>
                </a:lnTo>
                <a:lnTo>
                  <a:pt x="1312980" y="810532"/>
                </a:lnTo>
                <a:lnTo>
                  <a:pt x="1315247" y="810305"/>
                </a:lnTo>
                <a:lnTo>
                  <a:pt x="1317287" y="810305"/>
                </a:lnTo>
                <a:lnTo>
                  <a:pt x="1320234" y="810532"/>
                </a:lnTo>
                <a:lnTo>
                  <a:pt x="1322728" y="810759"/>
                </a:lnTo>
                <a:lnTo>
                  <a:pt x="1324995" y="811212"/>
                </a:lnTo>
                <a:lnTo>
                  <a:pt x="1327035" y="811893"/>
                </a:lnTo>
                <a:lnTo>
                  <a:pt x="1328849" y="812573"/>
                </a:lnTo>
                <a:lnTo>
                  <a:pt x="1330435" y="813934"/>
                </a:lnTo>
                <a:lnTo>
                  <a:pt x="1331796" y="814841"/>
                </a:lnTo>
                <a:lnTo>
                  <a:pt x="1332702" y="816428"/>
                </a:lnTo>
                <a:lnTo>
                  <a:pt x="1333609" y="818243"/>
                </a:lnTo>
                <a:lnTo>
                  <a:pt x="1334289" y="820284"/>
                </a:lnTo>
                <a:lnTo>
                  <a:pt x="1334969" y="823005"/>
                </a:lnTo>
                <a:lnTo>
                  <a:pt x="1335423" y="825953"/>
                </a:lnTo>
                <a:lnTo>
                  <a:pt x="1336103" y="833210"/>
                </a:lnTo>
                <a:lnTo>
                  <a:pt x="1336330" y="842509"/>
                </a:lnTo>
                <a:lnTo>
                  <a:pt x="1336330" y="854982"/>
                </a:lnTo>
                <a:lnTo>
                  <a:pt x="1439477" y="854982"/>
                </a:lnTo>
                <a:lnTo>
                  <a:pt x="1440384" y="846591"/>
                </a:lnTo>
                <a:lnTo>
                  <a:pt x="1440610" y="840694"/>
                </a:lnTo>
                <a:lnTo>
                  <a:pt x="1440610" y="836612"/>
                </a:lnTo>
                <a:lnTo>
                  <a:pt x="1440384" y="832757"/>
                </a:lnTo>
                <a:lnTo>
                  <a:pt x="1439704" y="828902"/>
                </a:lnTo>
                <a:lnTo>
                  <a:pt x="1439023" y="825046"/>
                </a:lnTo>
                <a:lnTo>
                  <a:pt x="1438343" y="821418"/>
                </a:lnTo>
                <a:lnTo>
                  <a:pt x="1437210" y="817789"/>
                </a:lnTo>
                <a:lnTo>
                  <a:pt x="1436303" y="814387"/>
                </a:lnTo>
                <a:lnTo>
                  <a:pt x="1434716" y="810985"/>
                </a:lnTo>
                <a:lnTo>
                  <a:pt x="1433129" y="808037"/>
                </a:lnTo>
                <a:lnTo>
                  <a:pt x="1431316" y="804862"/>
                </a:lnTo>
                <a:lnTo>
                  <a:pt x="1429502" y="801687"/>
                </a:lnTo>
                <a:lnTo>
                  <a:pt x="1427235" y="798966"/>
                </a:lnTo>
                <a:lnTo>
                  <a:pt x="1424968" y="796244"/>
                </a:lnTo>
                <a:lnTo>
                  <a:pt x="1422475" y="793750"/>
                </a:lnTo>
                <a:lnTo>
                  <a:pt x="1419754" y="791255"/>
                </a:lnTo>
                <a:lnTo>
                  <a:pt x="1416807" y="788534"/>
                </a:lnTo>
                <a:lnTo>
                  <a:pt x="1413860" y="786493"/>
                </a:lnTo>
                <a:lnTo>
                  <a:pt x="1410686" y="784225"/>
                </a:lnTo>
                <a:lnTo>
                  <a:pt x="1407059" y="782184"/>
                </a:lnTo>
                <a:lnTo>
                  <a:pt x="1403432" y="780143"/>
                </a:lnTo>
                <a:lnTo>
                  <a:pt x="1399578" y="778328"/>
                </a:lnTo>
                <a:lnTo>
                  <a:pt x="1395724" y="776514"/>
                </a:lnTo>
                <a:lnTo>
                  <a:pt x="1391644" y="774927"/>
                </a:lnTo>
                <a:lnTo>
                  <a:pt x="1387110" y="773339"/>
                </a:lnTo>
                <a:lnTo>
                  <a:pt x="1382576" y="771978"/>
                </a:lnTo>
                <a:lnTo>
                  <a:pt x="1377589" y="770844"/>
                </a:lnTo>
                <a:lnTo>
                  <a:pt x="1367614" y="768577"/>
                </a:lnTo>
                <a:lnTo>
                  <a:pt x="1356732" y="766762"/>
                </a:lnTo>
                <a:lnTo>
                  <a:pt x="1345171" y="765402"/>
                </a:lnTo>
                <a:lnTo>
                  <a:pt x="1345171" y="741362"/>
                </a:lnTo>
                <a:lnTo>
                  <a:pt x="1297791" y="741362"/>
                </a:lnTo>
                <a:close/>
                <a:moveTo>
                  <a:pt x="1322274" y="628650"/>
                </a:moveTo>
                <a:lnTo>
                  <a:pt x="1329755" y="628877"/>
                </a:lnTo>
                <a:lnTo>
                  <a:pt x="1337236" y="629330"/>
                </a:lnTo>
                <a:lnTo>
                  <a:pt x="1344717" y="629557"/>
                </a:lnTo>
                <a:lnTo>
                  <a:pt x="1351972" y="630237"/>
                </a:lnTo>
                <a:lnTo>
                  <a:pt x="1359453" y="631144"/>
                </a:lnTo>
                <a:lnTo>
                  <a:pt x="1366480" y="632052"/>
                </a:lnTo>
                <a:lnTo>
                  <a:pt x="1373735" y="633412"/>
                </a:lnTo>
                <a:lnTo>
                  <a:pt x="1380762" y="634546"/>
                </a:lnTo>
                <a:lnTo>
                  <a:pt x="1388017" y="636134"/>
                </a:lnTo>
                <a:lnTo>
                  <a:pt x="1395044" y="637948"/>
                </a:lnTo>
                <a:lnTo>
                  <a:pt x="1401845" y="639762"/>
                </a:lnTo>
                <a:lnTo>
                  <a:pt x="1408646" y="641803"/>
                </a:lnTo>
                <a:lnTo>
                  <a:pt x="1415674" y="643844"/>
                </a:lnTo>
                <a:lnTo>
                  <a:pt x="1422248" y="646566"/>
                </a:lnTo>
                <a:lnTo>
                  <a:pt x="1428822" y="648834"/>
                </a:lnTo>
                <a:lnTo>
                  <a:pt x="1435396" y="651555"/>
                </a:lnTo>
                <a:lnTo>
                  <a:pt x="1441971" y="654503"/>
                </a:lnTo>
                <a:lnTo>
                  <a:pt x="1448318" y="657225"/>
                </a:lnTo>
                <a:lnTo>
                  <a:pt x="1454439" y="660400"/>
                </a:lnTo>
                <a:lnTo>
                  <a:pt x="1460786" y="663802"/>
                </a:lnTo>
                <a:lnTo>
                  <a:pt x="1466907" y="667203"/>
                </a:lnTo>
                <a:lnTo>
                  <a:pt x="1472801" y="670832"/>
                </a:lnTo>
                <a:lnTo>
                  <a:pt x="1478695" y="674687"/>
                </a:lnTo>
                <a:lnTo>
                  <a:pt x="1484590" y="678543"/>
                </a:lnTo>
                <a:lnTo>
                  <a:pt x="1490257" y="682398"/>
                </a:lnTo>
                <a:lnTo>
                  <a:pt x="1495924" y="686480"/>
                </a:lnTo>
                <a:lnTo>
                  <a:pt x="1501592" y="690562"/>
                </a:lnTo>
                <a:lnTo>
                  <a:pt x="1507033" y="695098"/>
                </a:lnTo>
                <a:lnTo>
                  <a:pt x="1512473" y="699634"/>
                </a:lnTo>
                <a:lnTo>
                  <a:pt x="1517687" y="704169"/>
                </a:lnTo>
                <a:lnTo>
                  <a:pt x="1522901" y="708932"/>
                </a:lnTo>
                <a:lnTo>
                  <a:pt x="1527662" y="713921"/>
                </a:lnTo>
                <a:lnTo>
                  <a:pt x="1532649" y="718684"/>
                </a:lnTo>
                <a:lnTo>
                  <a:pt x="1537183" y="723900"/>
                </a:lnTo>
                <a:lnTo>
                  <a:pt x="1541944" y="729116"/>
                </a:lnTo>
                <a:lnTo>
                  <a:pt x="1546478" y="734332"/>
                </a:lnTo>
                <a:lnTo>
                  <a:pt x="1551012" y="739775"/>
                </a:lnTo>
                <a:lnTo>
                  <a:pt x="1555092" y="745444"/>
                </a:lnTo>
                <a:lnTo>
                  <a:pt x="1559173" y="751114"/>
                </a:lnTo>
                <a:lnTo>
                  <a:pt x="1563027" y="756784"/>
                </a:lnTo>
                <a:lnTo>
                  <a:pt x="1566881" y="762907"/>
                </a:lnTo>
                <a:lnTo>
                  <a:pt x="1570735" y="768803"/>
                </a:lnTo>
                <a:lnTo>
                  <a:pt x="1574362" y="774700"/>
                </a:lnTo>
                <a:lnTo>
                  <a:pt x="1577762" y="780823"/>
                </a:lnTo>
                <a:lnTo>
                  <a:pt x="1581163" y="786946"/>
                </a:lnTo>
                <a:lnTo>
                  <a:pt x="1584110" y="793296"/>
                </a:lnTo>
                <a:lnTo>
                  <a:pt x="1587057" y="799646"/>
                </a:lnTo>
                <a:lnTo>
                  <a:pt x="1589777" y="806223"/>
                </a:lnTo>
                <a:lnTo>
                  <a:pt x="1592724" y="812800"/>
                </a:lnTo>
                <a:lnTo>
                  <a:pt x="1594991" y="819377"/>
                </a:lnTo>
                <a:lnTo>
                  <a:pt x="1597712" y="825953"/>
                </a:lnTo>
                <a:lnTo>
                  <a:pt x="1599752" y="832984"/>
                </a:lnTo>
                <a:lnTo>
                  <a:pt x="1601792" y="839560"/>
                </a:lnTo>
                <a:lnTo>
                  <a:pt x="1603606" y="846591"/>
                </a:lnTo>
                <a:lnTo>
                  <a:pt x="1605419" y="853621"/>
                </a:lnTo>
                <a:lnTo>
                  <a:pt x="1606779" y="860878"/>
                </a:lnTo>
                <a:lnTo>
                  <a:pt x="1608140" y="867682"/>
                </a:lnTo>
                <a:lnTo>
                  <a:pt x="1609500" y="874939"/>
                </a:lnTo>
                <a:lnTo>
                  <a:pt x="1610407" y="882196"/>
                </a:lnTo>
                <a:lnTo>
                  <a:pt x="1611313" y="889680"/>
                </a:lnTo>
                <a:lnTo>
                  <a:pt x="1611993" y="896937"/>
                </a:lnTo>
                <a:lnTo>
                  <a:pt x="1612220" y="904421"/>
                </a:lnTo>
                <a:lnTo>
                  <a:pt x="1612447" y="911905"/>
                </a:lnTo>
                <a:lnTo>
                  <a:pt x="1612900" y="919389"/>
                </a:lnTo>
                <a:lnTo>
                  <a:pt x="1612447" y="926873"/>
                </a:lnTo>
                <a:lnTo>
                  <a:pt x="1612220" y="934357"/>
                </a:lnTo>
                <a:lnTo>
                  <a:pt x="1611993" y="941614"/>
                </a:lnTo>
                <a:lnTo>
                  <a:pt x="1611313" y="949098"/>
                </a:lnTo>
                <a:lnTo>
                  <a:pt x="1610407" y="956128"/>
                </a:lnTo>
                <a:lnTo>
                  <a:pt x="1609500" y="963385"/>
                </a:lnTo>
                <a:lnTo>
                  <a:pt x="1608140" y="970643"/>
                </a:lnTo>
                <a:lnTo>
                  <a:pt x="1606779" y="977900"/>
                </a:lnTo>
                <a:lnTo>
                  <a:pt x="1605419" y="984930"/>
                </a:lnTo>
                <a:lnTo>
                  <a:pt x="1603606" y="991734"/>
                </a:lnTo>
                <a:lnTo>
                  <a:pt x="1601792" y="998764"/>
                </a:lnTo>
                <a:lnTo>
                  <a:pt x="1599752" y="1005794"/>
                </a:lnTo>
                <a:lnTo>
                  <a:pt x="1597712" y="1012371"/>
                </a:lnTo>
                <a:lnTo>
                  <a:pt x="1594991" y="1019175"/>
                </a:lnTo>
                <a:lnTo>
                  <a:pt x="1592724" y="1025752"/>
                </a:lnTo>
                <a:lnTo>
                  <a:pt x="1589777" y="1032328"/>
                </a:lnTo>
                <a:lnTo>
                  <a:pt x="1587057" y="1038678"/>
                </a:lnTo>
                <a:lnTo>
                  <a:pt x="1584110" y="1045255"/>
                </a:lnTo>
                <a:lnTo>
                  <a:pt x="1581163" y="1051605"/>
                </a:lnTo>
                <a:lnTo>
                  <a:pt x="1577762" y="1057728"/>
                </a:lnTo>
                <a:lnTo>
                  <a:pt x="1574362" y="1063852"/>
                </a:lnTo>
                <a:lnTo>
                  <a:pt x="1570735" y="1069975"/>
                </a:lnTo>
                <a:lnTo>
                  <a:pt x="1566881" y="1075871"/>
                </a:lnTo>
                <a:lnTo>
                  <a:pt x="1563027" y="1081768"/>
                </a:lnTo>
                <a:lnTo>
                  <a:pt x="1559173" y="1087437"/>
                </a:lnTo>
                <a:lnTo>
                  <a:pt x="1555092" y="1093107"/>
                </a:lnTo>
                <a:lnTo>
                  <a:pt x="1551012" y="1098550"/>
                </a:lnTo>
                <a:lnTo>
                  <a:pt x="1546478" y="1103993"/>
                </a:lnTo>
                <a:lnTo>
                  <a:pt x="1541944" y="1109435"/>
                </a:lnTo>
                <a:lnTo>
                  <a:pt x="1537183" y="1114652"/>
                </a:lnTo>
                <a:lnTo>
                  <a:pt x="1532649" y="1119641"/>
                </a:lnTo>
                <a:lnTo>
                  <a:pt x="1527662" y="1124630"/>
                </a:lnTo>
                <a:lnTo>
                  <a:pt x="1522901" y="1129619"/>
                </a:lnTo>
                <a:lnTo>
                  <a:pt x="1517687" y="1134382"/>
                </a:lnTo>
                <a:lnTo>
                  <a:pt x="1512473" y="1139144"/>
                </a:lnTo>
                <a:lnTo>
                  <a:pt x="1507033" y="1143453"/>
                </a:lnTo>
                <a:lnTo>
                  <a:pt x="1501592" y="1147762"/>
                </a:lnTo>
                <a:lnTo>
                  <a:pt x="1495924" y="1151844"/>
                </a:lnTo>
                <a:lnTo>
                  <a:pt x="1490257" y="1156153"/>
                </a:lnTo>
                <a:lnTo>
                  <a:pt x="1484590" y="1160235"/>
                </a:lnTo>
                <a:lnTo>
                  <a:pt x="1478695" y="1164091"/>
                </a:lnTo>
                <a:lnTo>
                  <a:pt x="1472801" y="1167719"/>
                </a:lnTo>
                <a:lnTo>
                  <a:pt x="1466907" y="1171348"/>
                </a:lnTo>
                <a:lnTo>
                  <a:pt x="1460786" y="1174750"/>
                </a:lnTo>
                <a:lnTo>
                  <a:pt x="1454439" y="1177925"/>
                </a:lnTo>
                <a:lnTo>
                  <a:pt x="1448318" y="1181100"/>
                </a:lnTo>
                <a:lnTo>
                  <a:pt x="1441971" y="1184275"/>
                </a:lnTo>
                <a:lnTo>
                  <a:pt x="1435396" y="1186996"/>
                </a:lnTo>
                <a:lnTo>
                  <a:pt x="1428822" y="1189491"/>
                </a:lnTo>
                <a:lnTo>
                  <a:pt x="1422248" y="1192212"/>
                </a:lnTo>
                <a:lnTo>
                  <a:pt x="1415674" y="1194480"/>
                </a:lnTo>
                <a:lnTo>
                  <a:pt x="1408646" y="1196748"/>
                </a:lnTo>
                <a:lnTo>
                  <a:pt x="1401845" y="1198562"/>
                </a:lnTo>
                <a:lnTo>
                  <a:pt x="1395044" y="1200603"/>
                </a:lnTo>
                <a:lnTo>
                  <a:pt x="1388017" y="1202191"/>
                </a:lnTo>
                <a:lnTo>
                  <a:pt x="1380762" y="1203778"/>
                </a:lnTo>
                <a:lnTo>
                  <a:pt x="1373735" y="1205366"/>
                </a:lnTo>
                <a:lnTo>
                  <a:pt x="1366480" y="1206273"/>
                </a:lnTo>
                <a:lnTo>
                  <a:pt x="1359453" y="1207407"/>
                </a:lnTo>
                <a:lnTo>
                  <a:pt x="1351972" y="1208087"/>
                </a:lnTo>
                <a:lnTo>
                  <a:pt x="1344717" y="1208994"/>
                </a:lnTo>
                <a:lnTo>
                  <a:pt x="1337236" y="1209448"/>
                </a:lnTo>
                <a:lnTo>
                  <a:pt x="1329755" y="1209675"/>
                </a:lnTo>
                <a:lnTo>
                  <a:pt x="1322274" y="1209675"/>
                </a:lnTo>
                <a:lnTo>
                  <a:pt x="1314793" y="1209675"/>
                </a:lnTo>
                <a:lnTo>
                  <a:pt x="1307312" y="1209448"/>
                </a:lnTo>
                <a:lnTo>
                  <a:pt x="1300058" y="1208994"/>
                </a:lnTo>
                <a:lnTo>
                  <a:pt x="1292577" y="1208087"/>
                </a:lnTo>
                <a:lnTo>
                  <a:pt x="1285323" y="1207407"/>
                </a:lnTo>
                <a:lnTo>
                  <a:pt x="1278068" y="1206273"/>
                </a:lnTo>
                <a:lnTo>
                  <a:pt x="1271041" y="1205366"/>
                </a:lnTo>
                <a:lnTo>
                  <a:pt x="1263787" y="1203778"/>
                </a:lnTo>
                <a:lnTo>
                  <a:pt x="1256759" y="1202191"/>
                </a:lnTo>
                <a:lnTo>
                  <a:pt x="1249731" y="1200603"/>
                </a:lnTo>
                <a:lnTo>
                  <a:pt x="1242930" y="1198562"/>
                </a:lnTo>
                <a:lnTo>
                  <a:pt x="1235903" y="1196748"/>
                </a:lnTo>
                <a:lnTo>
                  <a:pt x="1229102" y="1194480"/>
                </a:lnTo>
                <a:lnTo>
                  <a:pt x="1222528" y="1192212"/>
                </a:lnTo>
                <a:lnTo>
                  <a:pt x="1215727" y="1189491"/>
                </a:lnTo>
                <a:lnTo>
                  <a:pt x="1209379" y="1186996"/>
                </a:lnTo>
                <a:lnTo>
                  <a:pt x="1202805" y="1184275"/>
                </a:lnTo>
                <a:lnTo>
                  <a:pt x="1196457" y="1181100"/>
                </a:lnTo>
                <a:lnTo>
                  <a:pt x="1189883" y="1177925"/>
                </a:lnTo>
                <a:lnTo>
                  <a:pt x="1183762" y="1174750"/>
                </a:lnTo>
                <a:lnTo>
                  <a:pt x="1177868" y="1171348"/>
                </a:lnTo>
                <a:lnTo>
                  <a:pt x="1171747" y="1167719"/>
                </a:lnTo>
                <a:lnTo>
                  <a:pt x="1165853" y="1164091"/>
                </a:lnTo>
                <a:lnTo>
                  <a:pt x="1159732" y="1160235"/>
                </a:lnTo>
                <a:lnTo>
                  <a:pt x="1154065" y="1156153"/>
                </a:lnTo>
                <a:lnTo>
                  <a:pt x="1148398" y="1151844"/>
                </a:lnTo>
                <a:lnTo>
                  <a:pt x="1142957" y="1147762"/>
                </a:lnTo>
                <a:lnTo>
                  <a:pt x="1137743" y="1143453"/>
                </a:lnTo>
                <a:lnTo>
                  <a:pt x="1132302" y="1139144"/>
                </a:lnTo>
                <a:lnTo>
                  <a:pt x="1127088" y="1134382"/>
                </a:lnTo>
                <a:lnTo>
                  <a:pt x="1121874" y="1129619"/>
                </a:lnTo>
                <a:lnTo>
                  <a:pt x="1117113" y="1124630"/>
                </a:lnTo>
                <a:lnTo>
                  <a:pt x="1112126" y="1119641"/>
                </a:lnTo>
                <a:lnTo>
                  <a:pt x="1107139" y="1114652"/>
                </a:lnTo>
                <a:lnTo>
                  <a:pt x="1102605" y="1109435"/>
                </a:lnTo>
                <a:lnTo>
                  <a:pt x="1098298" y="1103993"/>
                </a:lnTo>
                <a:lnTo>
                  <a:pt x="1093764" y="1098550"/>
                </a:lnTo>
                <a:lnTo>
                  <a:pt x="1089683" y="1093107"/>
                </a:lnTo>
                <a:lnTo>
                  <a:pt x="1085602" y="1087437"/>
                </a:lnTo>
                <a:lnTo>
                  <a:pt x="1081522" y="1081768"/>
                </a:lnTo>
                <a:lnTo>
                  <a:pt x="1077668" y="1075871"/>
                </a:lnTo>
                <a:lnTo>
                  <a:pt x="1074041" y="1069975"/>
                </a:lnTo>
                <a:lnTo>
                  <a:pt x="1070414" y="1063852"/>
                </a:lnTo>
                <a:lnTo>
                  <a:pt x="1067013" y="1057728"/>
                </a:lnTo>
                <a:lnTo>
                  <a:pt x="1063613" y="1051605"/>
                </a:lnTo>
                <a:lnTo>
                  <a:pt x="1060439" y="1045255"/>
                </a:lnTo>
                <a:lnTo>
                  <a:pt x="1057492" y="1038678"/>
                </a:lnTo>
                <a:lnTo>
                  <a:pt x="1054545" y="1032328"/>
                </a:lnTo>
                <a:lnTo>
                  <a:pt x="1052051" y="1025752"/>
                </a:lnTo>
                <a:lnTo>
                  <a:pt x="1049558" y="1019175"/>
                </a:lnTo>
                <a:lnTo>
                  <a:pt x="1047064" y="1012371"/>
                </a:lnTo>
                <a:lnTo>
                  <a:pt x="1044797" y="1005794"/>
                </a:lnTo>
                <a:lnTo>
                  <a:pt x="1042757" y="998764"/>
                </a:lnTo>
                <a:lnTo>
                  <a:pt x="1040943" y="991734"/>
                </a:lnTo>
                <a:lnTo>
                  <a:pt x="1039356" y="984930"/>
                </a:lnTo>
                <a:lnTo>
                  <a:pt x="1037769" y="977900"/>
                </a:lnTo>
                <a:lnTo>
                  <a:pt x="1036409" y="970643"/>
                </a:lnTo>
                <a:lnTo>
                  <a:pt x="1035276" y="963385"/>
                </a:lnTo>
                <a:lnTo>
                  <a:pt x="1034142" y="956128"/>
                </a:lnTo>
                <a:lnTo>
                  <a:pt x="1033462" y="949098"/>
                </a:lnTo>
                <a:lnTo>
                  <a:pt x="1032782" y="941614"/>
                </a:lnTo>
                <a:lnTo>
                  <a:pt x="1032102" y="934357"/>
                </a:lnTo>
                <a:lnTo>
                  <a:pt x="1031875" y="926873"/>
                </a:lnTo>
                <a:lnTo>
                  <a:pt x="1031875" y="919389"/>
                </a:lnTo>
                <a:lnTo>
                  <a:pt x="1031875" y="911905"/>
                </a:lnTo>
                <a:lnTo>
                  <a:pt x="1032102" y="904421"/>
                </a:lnTo>
                <a:lnTo>
                  <a:pt x="1032782" y="896937"/>
                </a:lnTo>
                <a:lnTo>
                  <a:pt x="1033462" y="889680"/>
                </a:lnTo>
                <a:lnTo>
                  <a:pt x="1034142" y="882196"/>
                </a:lnTo>
                <a:lnTo>
                  <a:pt x="1035276" y="874939"/>
                </a:lnTo>
                <a:lnTo>
                  <a:pt x="1036409" y="867682"/>
                </a:lnTo>
                <a:lnTo>
                  <a:pt x="1037769" y="860878"/>
                </a:lnTo>
                <a:lnTo>
                  <a:pt x="1039356" y="853621"/>
                </a:lnTo>
                <a:lnTo>
                  <a:pt x="1040943" y="846591"/>
                </a:lnTo>
                <a:lnTo>
                  <a:pt x="1042757" y="839560"/>
                </a:lnTo>
                <a:lnTo>
                  <a:pt x="1044797" y="832984"/>
                </a:lnTo>
                <a:lnTo>
                  <a:pt x="1047064" y="825953"/>
                </a:lnTo>
                <a:lnTo>
                  <a:pt x="1049558" y="819377"/>
                </a:lnTo>
                <a:lnTo>
                  <a:pt x="1052051" y="812800"/>
                </a:lnTo>
                <a:lnTo>
                  <a:pt x="1054545" y="806223"/>
                </a:lnTo>
                <a:lnTo>
                  <a:pt x="1057492" y="799646"/>
                </a:lnTo>
                <a:lnTo>
                  <a:pt x="1060439" y="793296"/>
                </a:lnTo>
                <a:lnTo>
                  <a:pt x="1063613" y="786946"/>
                </a:lnTo>
                <a:lnTo>
                  <a:pt x="1067013" y="780823"/>
                </a:lnTo>
                <a:lnTo>
                  <a:pt x="1070414" y="774700"/>
                </a:lnTo>
                <a:lnTo>
                  <a:pt x="1074041" y="768803"/>
                </a:lnTo>
                <a:lnTo>
                  <a:pt x="1077668" y="762907"/>
                </a:lnTo>
                <a:lnTo>
                  <a:pt x="1081522" y="756784"/>
                </a:lnTo>
                <a:lnTo>
                  <a:pt x="1085602" y="751114"/>
                </a:lnTo>
                <a:lnTo>
                  <a:pt x="1089683" y="745444"/>
                </a:lnTo>
                <a:lnTo>
                  <a:pt x="1093764" y="739775"/>
                </a:lnTo>
                <a:lnTo>
                  <a:pt x="1098298" y="734332"/>
                </a:lnTo>
                <a:lnTo>
                  <a:pt x="1102605" y="729116"/>
                </a:lnTo>
                <a:lnTo>
                  <a:pt x="1107139" y="723900"/>
                </a:lnTo>
                <a:lnTo>
                  <a:pt x="1112126" y="718684"/>
                </a:lnTo>
                <a:lnTo>
                  <a:pt x="1117113" y="713921"/>
                </a:lnTo>
                <a:lnTo>
                  <a:pt x="1121874" y="708932"/>
                </a:lnTo>
                <a:lnTo>
                  <a:pt x="1127088" y="704169"/>
                </a:lnTo>
                <a:lnTo>
                  <a:pt x="1132302" y="699634"/>
                </a:lnTo>
                <a:lnTo>
                  <a:pt x="1137743" y="695098"/>
                </a:lnTo>
                <a:lnTo>
                  <a:pt x="1142957" y="690562"/>
                </a:lnTo>
                <a:lnTo>
                  <a:pt x="1148398" y="686480"/>
                </a:lnTo>
                <a:lnTo>
                  <a:pt x="1154065" y="682398"/>
                </a:lnTo>
                <a:lnTo>
                  <a:pt x="1159732" y="678543"/>
                </a:lnTo>
                <a:lnTo>
                  <a:pt x="1165853" y="674687"/>
                </a:lnTo>
                <a:lnTo>
                  <a:pt x="1171747" y="670832"/>
                </a:lnTo>
                <a:lnTo>
                  <a:pt x="1177868" y="667203"/>
                </a:lnTo>
                <a:lnTo>
                  <a:pt x="1183762" y="663802"/>
                </a:lnTo>
                <a:lnTo>
                  <a:pt x="1189883" y="660400"/>
                </a:lnTo>
                <a:lnTo>
                  <a:pt x="1196457" y="657225"/>
                </a:lnTo>
                <a:lnTo>
                  <a:pt x="1202805" y="654503"/>
                </a:lnTo>
                <a:lnTo>
                  <a:pt x="1209379" y="651555"/>
                </a:lnTo>
                <a:lnTo>
                  <a:pt x="1215727" y="648834"/>
                </a:lnTo>
                <a:lnTo>
                  <a:pt x="1222528" y="646566"/>
                </a:lnTo>
                <a:lnTo>
                  <a:pt x="1229102" y="643844"/>
                </a:lnTo>
                <a:lnTo>
                  <a:pt x="1235903" y="641803"/>
                </a:lnTo>
                <a:lnTo>
                  <a:pt x="1242930" y="639762"/>
                </a:lnTo>
                <a:lnTo>
                  <a:pt x="1249731" y="637948"/>
                </a:lnTo>
                <a:lnTo>
                  <a:pt x="1256759" y="636134"/>
                </a:lnTo>
                <a:lnTo>
                  <a:pt x="1263787" y="634546"/>
                </a:lnTo>
                <a:lnTo>
                  <a:pt x="1271041" y="633412"/>
                </a:lnTo>
                <a:lnTo>
                  <a:pt x="1278068" y="632052"/>
                </a:lnTo>
                <a:lnTo>
                  <a:pt x="1285323" y="631144"/>
                </a:lnTo>
                <a:lnTo>
                  <a:pt x="1292577" y="630237"/>
                </a:lnTo>
                <a:lnTo>
                  <a:pt x="1300058" y="629557"/>
                </a:lnTo>
                <a:lnTo>
                  <a:pt x="1307312" y="629330"/>
                </a:lnTo>
                <a:lnTo>
                  <a:pt x="1314793" y="628877"/>
                </a:lnTo>
                <a:lnTo>
                  <a:pt x="1322274" y="628650"/>
                </a:lnTo>
                <a:close/>
                <a:moveTo>
                  <a:pt x="1872408" y="450081"/>
                </a:moveTo>
                <a:lnTo>
                  <a:pt x="1872408" y="463897"/>
                </a:lnTo>
                <a:lnTo>
                  <a:pt x="1864899" y="464803"/>
                </a:lnTo>
                <a:lnTo>
                  <a:pt x="1857846" y="465709"/>
                </a:lnTo>
                <a:lnTo>
                  <a:pt x="1851474" y="467068"/>
                </a:lnTo>
                <a:lnTo>
                  <a:pt x="1845558" y="468880"/>
                </a:lnTo>
                <a:lnTo>
                  <a:pt x="1839870" y="470691"/>
                </a:lnTo>
                <a:lnTo>
                  <a:pt x="1834864" y="472730"/>
                </a:lnTo>
                <a:lnTo>
                  <a:pt x="1830313" y="474995"/>
                </a:lnTo>
                <a:lnTo>
                  <a:pt x="1826218" y="477939"/>
                </a:lnTo>
                <a:lnTo>
                  <a:pt x="1822577" y="480657"/>
                </a:lnTo>
                <a:lnTo>
                  <a:pt x="1819391" y="483827"/>
                </a:lnTo>
                <a:lnTo>
                  <a:pt x="1816888" y="487451"/>
                </a:lnTo>
                <a:lnTo>
                  <a:pt x="1814840" y="491075"/>
                </a:lnTo>
                <a:lnTo>
                  <a:pt x="1813020" y="495152"/>
                </a:lnTo>
                <a:lnTo>
                  <a:pt x="1811882" y="499228"/>
                </a:lnTo>
                <a:lnTo>
                  <a:pt x="1811200" y="503984"/>
                </a:lnTo>
                <a:lnTo>
                  <a:pt x="1810745" y="508514"/>
                </a:lnTo>
                <a:lnTo>
                  <a:pt x="1810745" y="511911"/>
                </a:lnTo>
                <a:lnTo>
                  <a:pt x="1811427" y="515309"/>
                </a:lnTo>
                <a:lnTo>
                  <a:pt x="1811882" y="518253"/>
                </a:lnTo>
                <a:lnTo>
                  <a:pt x="1812565" y="521424"/>
                </a:lnTo>
                <a:lnTo>
                  <a:pt x="1813703" y="524594"/>
                </a:lnTo>
                <a:lnTo>
                  <a:pt x="1815068" y="527312"/>
                </a:lnTo>
                <a:lnTo>
                  <a:pt x="1816206" y="530257"/>
                </a:lnTo>
                <a:lnTo>
                  <a:pt x="1818026" y="532974"/>
                </a:lnTo>
                <a:lnTo>
                  <a:pt x="1819846" y="535692"/>
                </a:lnTo>
                <a:lnTo>
                  <a:pt x="1821894" y="537957"/>
                </a:lnTo>
                <a:lnTo>
                  <a:pt x="1823942" y="540222"/>
                </a:lnTo>
                <a:lnTo>
                  <a:pt x="1826218" y="542487"/>
                </a:lnTo>
                <a:lnTo>
                  <a:pt x="1828265" y="544298"/>
                </a:lnTo>
                <a:lnTo>
                  <a:pt x="1830541" y="546337"/>
                </a:lnTo>
                <a:lnTo>
                  <a:pt x="1832816" y="547922"/>
                </a:lnTo>
                <a:lnTo>
                  <a:pt x="1835547" y="549508"/>
                </a:lnTo>
                <a:lnTo>
                  <a:pt x="1841463" y="552905"/>
                </a:lnTo>
                <a:lnTo>
                  <a:pt x="1849654" y="557208"/>
                </a:lnTo>
                <a:lnTo>
                  <a:pt x="1860349" y="562191"/>
                </a:lnTo>
                <a:lnTo>
                  <a:pt x="1873319" y="568079"/>
                </a:lnTo>
                <a:lnTo>
                  <a:pt x="1877187" y="569891"/>
                </a:lnTo>
                <a:lnTo>
                  <a:pt x="1880827" y="571703"/>
                </a:lnTo>
                <a:lnTo>
                  <a:pt x="1883785" y="573515"/>
                </a:lnTo>
                <a:lnTo>
                  <a:pt x="1886516" y="575327"/>
                </a:lnTo>
                <a:lnTo>
                  <a:pt x="1888564" y="577139"/>
                </a:lnTo>
                <a:lnTo>
                  <a:pt x="1890384" y="578497"/>
                </a:lnTo>
                <a:lnTo>
                  <a:pt x="1891749" y="580083"/>
                </a:lnTo>
                <a:lnTo>
                  <a:pt x="1892660" y="581895"/>
                </a:lnTo>
                <a:lnTo>
                  <a:pt x="1893342" y="583480"/>
                </a:lnTo>
                <a:lnTo>
                  <a:pt x="1894025" y="585518"/>
                </a:lnTo>
                <a:lnTo>
                  <a:pt x="1894707" y="590501"/>
                </a:lnTo>
                <a:lnTo>
                  <a:pt x="1895390" y="596163"/>
                </a:lnTo>
                <a:lnTo>
                  <a:pt x="1895390" y="602958"/>
                </a:lnTo>
                <a:lnTo>
                  <a:pt x="1895390" y="605675"/>
                </a:lnTo>
                <a:lnTo>
                  <a:pt x="1894707" y="608167"/>
                </a:lnTo>
                <a:lnTo>
                  <a:pt x="1894025" y="610205"/>
                </a:lnTo>
                <a:lnTo>
                  <a:pt x="1892660" y="611791"/>
                </a:lnTo>
                <a:lnTo>
                  <a:pt x="1890839" y="613149"/>
                </a:lnTo>
                <a:lnTo>
                  <a:pt x="1888791" y="614055"/>
                </a:lnTo>
                <a:lnTo>
                  <a:pt x="1886061" y="614735"/>
                </a:lnTo>
                <a:lnTo>
                  <a:pt x="1883330" y="614961"/>
                </a:lnTo>
                <a:lnTo>
                  <a:pt x="1880145" y="614735"/>
                </a:lnTo>
                <a:lnTo>
                  <a:pt x="1878552" y="614055"/>
                </a:lnTo>
                <a:lnTo>
                  <a:pt x="1877414" y="613602"/>
                </a:lnTo>
                <a:lnTo>
                  <a:pt x="1876277" y="613149"/>
                </a:lnTo>
                <a:lnTo>
                  <a:pt x="1875594" y="612243"/>
                </a:lnTo>
                <a:lnTo>
                  <a:pt x="1874684" y="611564"/>
                </a:lnTo>
                <a:lnTo>
                  <a:pt x="1874229" y="610432"/>
                </a:lnTo>
                <a:lnTo>
                  <a:pt x="1873774" y="609299"/>
                </a:lnTo>
                <a:lnTo>
                  <a:pt x="1873546" y="607487"/>
                </a:lnTo>
                <a:lnTo>
                  <a:pt x="1872863" y="602731"/>
                </a:lnTo>
                <a:lnTo>
                  <a:pt x="1872408" y="596616"/>
                </a:lnTo>
                <a:lnTo>
                  <a:pt x="1872408" y="588689"/>
                </a:lnTo>
                <a:lnTo>
                  <a:pt x="1872408" y="577818"/>
                </a:lnTo>
                <a:lnTo>
                  <a:pt x="1811655" y="577818"/>
                </a:lnTo>
                <a:lnTo>
                  <a:pt x="1811655" y="586424"/>
                </a:lnTo>
                <a:lnTo>
                  <a:pt x="1811882" y="593445"/>
                </a:lnTo>
                <a:lnTo>
                  <a:pt x="1812338" y="596616"/>
                </a:lnTo>
                <a:lnTo>
                  <a:pt x="1813020" y="600013"/>
                </a:lnTo>
                <a:lnTo>
                  <a:pt x="1813475" y="602958"/>
                </a:lnTo>
                <a:lnTo>
                  <a:pt x="1814158" y="605902"/>
                </a:lnTo>
                <a:lnTo>
                  <a:pt x="1815296" y="608620"/>
                </a:lnTo>
                <a:lnTo>
                  <a:pt x="1816206" y="611338"/>
                </a:lnTo>
                <a:lnTo>
                  <a:pt x="1817343" y="613829"/>
                </a:lnTo>
                <a:lnTo>
                  <a:pt x="1818936" y="616094"/>
                </a:lnTo>
                <a:lnTo>
                  <a:pt x="1820074" y="618359"/>
                </a:lnTo>
                <a:lnTo>
                  <a:pt x="1821894" y="620623"/>
                </a:lnTo>
                <a:lnTo>
                  <a:pt x="1823715" y="622435"/>
                </a:lnTo>
                <a:lnTo>
                  <a:pt x="1825535" y="624247"/>
                </a:lnTo>
                <a:lnTo>
                  <a:pt x="1827583" y="626059"/>
                </a:lnTo>
                <a:lnTo>
                  <a:pt x="1829631" y="627418"/>
                </a:lnTo>
                <a:lnTo>
                  <a:pt x="1834409" y="630136"/>
                </a:lnTo>
                <a:lnTo>
                  <a:pt x="1839415" y="632627"/>
                </a:lnTo>
                <a:lnTo>
                  <a:pt x="1844193" y="634665"/>
                </a:lnTo>
                <a:lnTo>
                  <a:pt x="1849654" y="636704"/>
                </a:lnTo>
                <a:lnTo>
                  <a:pt x="1855115" y="638289"/>
                </a:lnTo>
                <a:lnTo>
                  <a:pt x="1860576" y="639421"/>
                </a:lnTo>
                <a:lnTo>
                  <a:pt x="1866492" y="640327"/>
                </a:lnTo>
                <a:lnTo>
                  <a:pt x="1872408" y="641007"/>
                </a:lnTo>
                <a:lnTo>
                  <a:pt x="1872408" y="657993"/>
                </a:lnTo>
                <a:lnTo>
                  <a:pt x="1900396" y="657993"/>
                </a:lnTo>
                <a:lnTo>
                  <a:pt x="1900396" y="641460"/>
                </a:lnTo>
                <a:lnTo>
                  <a:pt x="1907905" y="640554"/>
                </a:lnTo>
                <a:lnTo>
                  <a:pt x="1914959" y="639421"/>
                </a:lnTo>
                <a:lnTo>
                  <a:pt x="1921557" y="637610"/>
                </a:lnTo>
                <a:lnTo>
                  <a:pt x="1927474" y="635798"/>
                </a:lnTo>
                <a:lnTo>
                  <a:pt x="1933162" y="633533"/>
                </a:lnTo>
                <a:lnTo>
                  <a:pt x="1938396" y="631042"/>
                </a:lnTo>
                <a:lnTo>
                  <a:pt x="1943174" y="628324"/>
                </a:lnTo>
                <a:lnTo>
                  <a:pt x="1947270" y="624927"/>
                </a:lnTo>
                <a:lnTo>
                  <a:pt x="1950910" y="621529"/>
                </a:lnTo>
                <a:lnTo>
                  <a:pt x="1953868" y="617679"/>
                </a:lnTo>
                <a:lnTo>
                  <a:pt x="1956826" y="613602"/>
                </a:lnTo>
                <a:lnTo>
                  <a:pt x="1958874" y="609299"/>
                </a:lnTo>
                <a:lnTo>
                  <a:pt x="1960695" y="604317"/>
                </a:lnTo>
                <a:lnTo>
                  <a:pt x="1962060" y="599107"/>
                </a:lnTo>
                <a:lnTo>
                  <a:pt x="1962515" y="593672"/>
                </a:lnTo>
                <a:lnTo>
                  <a:pt x="1962743" y="588010"/>
                </a:lnTo>
                <a:lnTo>
                  <a:pt x="1962743" y="584613"/>
                </a:lnTo>
                <a:lnTo>
                  <a:pt x="1962515" y="581215"/>
                </a:lnTo>
                <a:lnTo>
                  <a:pt x="1962060" y="577818"/>
                </a:lnTo>
                <a:lnTo>
                  <a:pt x="1961377" y="574647"/>
                </a:lnTo>
                <a:lnTo>
                  <a:pt x="1960695" y="571929"/>
                </a:lnTo>
                <a:lnTo>
                  <a:pt x="1959557" y="568985"/>
                </a:lnTo>
                <a:lnTo>
                  <a:pt x="1958419" y="566267"/>
                </a:lnTo>
                <a:lnTo>
                  <a:pt x="1957054" y="563550"/>
                </a:lnTo>
                <a:lnTo>
                  <a:pt x="1953868" y="559020"/>
                </a:lnTo>
                <a:lnTo>
                  <a:pt x="1950683" y="555170"/>
                </a:lnTo>
                <a:lnTo>
                  <a:pt x="1948862" y="553358"/>
                </a:lnTo>
                <a:lnTo>
                  <a:pt x="1947042" y="551546"/>
                </a:lnTo>
                <a:lnTo>
                  <a:pt x="1944994" y="549961"/>
                </a:lnTo>
                <a:lnTo>
                  <a:pt x="1942719" y="548375"/>
                </a:lnTo>
                <a:lnTo>
                  <a:pt x="1937713" y="545657"/>
                </a:lnTo>
                <a:lnTo>
                  <a:pt x="1930659" y="542034"/>
                </a:lnTo>
                <a:lnTo>
                  <a:pt x="1921785" y="537957"/>
                </a:lnTo>
                <a:lnTo>
                  <a:pt x="1911318" y="532974"/>
                </a:lnTo>
                <a:lnTo>
                  <a:pt x="1899031" y="527539"/>
                </a:lnTo>
                <a:lnTo>
                  <a:pt x="1889474" y="523236"/>
                </a:lnTo>
                <a:lnTo>
                  <a:pt x="1882875" y="519612"/>
                </a:lnTo>
                <a:lnTo>
                  <a:pt x="1878552" y="517120"/>
                </a:lnTo>
                <a:lnTo>
                  <a:pt x="1877187" y="515988"/>
                </a:lnTo>
                <a:lnTo>
                  <a:pt x="1876049" y="514629"/>
                </a:lnTo>
                <a:lnTo>
                  <a:pt x="1875139" y="513270"/>
                </a:lnTo>
                <a:lnTo>
                  <a:pt x="1874229" y="511458"/>
                </a:lnTo>
                <a:lnTo>
                  <a:pt x="1873774" y="509647"/>
                </a:lnTo>
                <a:lnTo>
                  <a:pt x="1873319" y="507608"/>
                </a:lnTo>
                <a:lnTo>
                  <a:pt x="1872863" y="505117"/>
                </a:lnTo>
                <a:lnTo>
                  <a:pt x="1872863" y="502626"/>
                </a:lnTo>
                <a:lnTo>
                  <a:pt x="1872863" y="499681"/>
                </a:lnTo>
                <a:lnTo>
                  <a:pt x="1873546" y="497190"/>
                </a:lnTo>
                <a:lnTo>
                  <a:pt x="1874456" y="495152"/>
                </a:lnTo>
                <a:lnTo>
                  <a:pt x="1875594" y="493340"/>
                </a:lnTo>
                <a:lnTo>
                  <a:pt x="1877187" y="491981"/>
                </a:lnTo>
                <a:lnTo>
                  <a:pt x="1879235" y="491075"/>
                </a:lnTo>
                <a:lnTo>
                  <a:pt x="1881282" y="490622"/>
                </a:lnTo>
                <a:lnTo>
                  <a:pt x="1883785" y="490169"/>
                </a:lnTo>
                <a:lnTo>
                  <a:pt x="1887199" y="490622"/>
                </a:lnTo>
                <a:lnTo>
                  <a:pt x="1889702" y="491301"/>
                </a:lnTo>
                <a:lnTo>
                  <a:pt x="1890839" y="491528"/>
                </a:lnTo>
                <a:lnTo>
                  <a:pt x="1891522" y="492207"/>
                </a:lnTo>
                <a:lnTo>
                  <a:pt x="1892432" y="493113"/>
                </a:lnTo>
                <a:lnTo>
                  <a:pt x="1892887" y="493793"/>
                </a:lnTo>
                <a:lnTo>
                  <a:pt x="1894025" y="496284"/>
                </a:lnTo>
                <a:lnTo>
                  <a:pt x="1894480" y="499455"/>
                </a:lnTo>
                <a:lnTo>
                  <a:pt x="1894935" y="503758"/>
                </a:lnTo>
                <a:lnTo>
                  <a:pt x="1895163" y="508967"/>
                </a:lnTo>
                <a:lnTo>
                  <a:pt x="1895163" y="516215"/>
                </a:lnTo>
                <a:lnTo>
                  <a:pt x="1955689" y="516215"/>
                </a:lnTo>
                <a:lnTo>
                  <a:pt x="1956371" y="511458"/>
                </a:lnTo>
                <a:lnTo>
                  <a:pt x="1956371" y="508061"/>
                </a:lnTo>
                <a:lnTo>
                  <a:pt x="1955916" y="503305"/>
                </a:lnTo>
                <a:lnTo>
                  <a:pt x="1955461" y="498775"/>
                </a:lnTo>
                <a:lnTo>
                  <a:pt x="1954551" y="494699"/>
                </a:lnTo>
                <a:lnTo>
                  <a:pt x="1952958" y="490848"/>
                </a:lnTo>
                <a:lnTo>
                  <a:pt x="1950910" y="487225"/>
                </a:lnTo>
                <a:lnTo>
                  <a:pt x="1948635" y="483601"/>
                </a:lnTo>
                <a:lnTo>
                  <a:pt x="1945677" y="480430"/>
                </a:lnTo>
                <a:lnTo>
                  <a:pt x="1942264" y="477712"/>
                </a:lnTo>
                <a:lnTo>
                  <a:pt x="1938623" y="474995"/>
                </a:lnTo>
                <a:lnTo>
                  <a:pt x="1934527" y="472730"/>
                </a:lnTo>
                <a:lnTo>
                  <a:pt x="1929976" y="470465"/>
                </a:lnTo>
                <a:lnTo>
                  <a:pt x="1924971" y="468653"/>
                </a:lnTo>
                <a:lnTo>
                  <a:pt x="1919510" y="467068"/>
                </a:lnTo>
                <a:lnTo>
                  <a:pt x="1913593" y="465709"/>
                </a:lnTo>
                <a:lnTo>
                  <a:pt x="1907222" y="464803"/>
                </a:lnTo>
                <a:lnTo>
                  <a:pt x="1900396" y="463897"/>
                </a:lnTo>
                <a:lnTo>
                  <a:pt x="1900396" y="450081"/>
                </a:lnTo>
                <a:lnTo>
                  <a:pt x="1872408" y="450081"/>
                </a:lnTo>
                <a:close/>
                <a:moveTo>
                  <a:pt x="1886971" y="384175"/>
                </a:moveTo>
                <a:lnTo>
                  <a:pt x="1895390" y="384401"/>
                </a:lnTo>
                <a:lnTo>
                  <a:pt x="1904264" y="384854"/>
                </a:lnTo>
                <a:lnTo>
                  <a:pt x="1912911" y="385987"/>
                </a:lnTo>
                <a:lnTo>
                  <a:pt x="1921102" y="387572"/>
                </a:lnTo>
                <a:lnTo>
                  <a:pt x="1929294" y="389610"/>
                </a:lnTo>
                <a:lnTo>
                  <a:pt x="1937713" y="391649"/>
                </a:lnTo>
                <a:lnTo>
                  <a:pt x="1945449" y="394367"/>
                </a:lnTo>
                <a:lnTo>
                  <a:pt x="1953186" y="397537"/>
                </a:lnTo>
                <a:lnTo>
                  <a:pt x="1960922" y="400935"/>
                </a:lnTo>
                <a:lnTo>
                  <a:pt x="1968204" y="404558"/>
                </a:lnTo>
                <a:lnTo>
                  <a:pt x="1975485" y="408635"/>
                </a:lnTo>
                <a:lnTo>
                  <a:pt x="1982084" y="412938"/>
                </a:lnTo>
                <a:lnTo>
                  <a:pt x="1988910" y="417921"/>
                </a:lnTo>
                <a:lnTo>
                  <a:pt x="1995281" y="422677"/>
                </a:lnTo>
                <a:lnTo>
                  <a:pt x="2001652" y="428113"/>
                </a:lnTo>
                <a:lnTo>
                  <a:pt x="2007568" y="433775"/>
                </a:lnTo>
                <a:lnTo>
                  <a:pt x="2013257" y="439890"/>
                </a:lnTo>
                <a:lnTo>
                  <a:pt x="2018718" y="446005"/>
                </a:lnTo>
                <a:lnTo>
                  <a:pt x="2023496" y="452346"/>
                </a:lnTo>
                <a:lnTo>
                  <a:pt x="2028502" y="459141"/>
                </a:lnTo>
                <a:lnTo>
                  <a:pt x="2032825" y="465709"/>
                </a:lnTo>
                <a:lnTo>
                  <a:pt x="2036921" y="472956"/>
                </a:lnTo>
                <a:lnTo>
                  <a:pt x="2040562" y="480430"/>
                </a:lnTo>
                <a:lnTo>
                  <a:pt x="2043975" y="487904"/>
                </a:lnTo>
                <a:lnTo>
                  <a:pt x="2047161" y="495605"/>
                </a:lnTo>
                <a:lnTo>
                  <a:pt x="2049891" y="503305"/>
                </a:lnTo>
                <a:lnTo>
                  <a:pt x="2052394" y="511685"/>
                </a:lnTo>
                <a:lnTo>
                  <a:pt x="2054214" y="519838"/>
                </a:lnTo>
                <a:lnTo>
                  <a:pt x="2055580" y="528218"/>
                </a:lnTo>
                <a:lnTo>
                  <a:pt x="2056717" y="536598"/>
                </a:lnTo>
                <a:lnTo>
                  <a:pt x="2057172" y="545431"/>
                </a:lnTo>
                <a:lnTo>
                  <a:pt x="2057400" y="553811"/>
                </a:lnTo>
                <a:lnTo>
                  <a:pt x="2057172" y="562644"/>
                </a:lnTo>
                <a:lnTo>
                  <a:pt x="2056717" y="571476"/>
                </a:lnTo>
                <a:lnTo>
                  <a:pt x="2055580" y="579856"/>
                </a:lnTo>
                <a:lnTo>
                  <a:pt x="2054214" y="588010"/>
                </a:lnTo>
                <a:lnTo>
                  <a:pt x="2052394" y="596390"/>
                </a:lnTo>
                <a:lnTo>
                  <a:pt x="2049891" y="604543"/>
                </a:lnTo>
                <a:lnTo>
                  <a:pt x="2047161" y="612243"/>
                </a:lnTo>
                <a:lnTo>
                  <a:pt x="2043975" y="619944"/>
                </a:lnTo>
                <a:lnTo>
                  <a:pt x="2040562" y="627418"/>
                </a:lnTo>
                <a:lnTo>
                  <a:pt x="2036921" y="634892"/>
                </a:lnTo>
                <a:lnTo>
                  <a:pt x="2032825" y="642139"/>
                </a:lnTo>
                <a:lnTo>
                  <a:pt x="2028502" y="648934"/>
                </a:lnTo>
                <a:lnTo>
                  <a:pt x="2023496" y="655502"/>
                </a:lnTo>
                <a:lnTo>
                  <a:pt x="2018718" y="662070"/>
                </a:lnTo>
                <a:lnTo>
                  <a:pt x="2013257" y="668185"/>
                </a:lnTo>
                <a:lnTo>
                  <a:pt x="2007568" y="674073"/>
                </a:lnTo>
                <a:lnTo>
                  <a:pt x="2001652" y="679736"/>
                </a:lnTo>
                <a:lnTo>
                  <a:pt x="1995281" y="685171"/>
                </a:lnTo>
                <a:lnTo>
                  <a:pt x="1988910" y="690154"/>
                </a:lnTo>
                <a:lnTo>
                  <a:pt x="1982084" y="694683"/>
                </a:lnTo>
                <a:lnTo>
                  <a:pt x="1975485" y="699440"/>
                </a:lnTo>
                <a:lnTo>
                  <a:pt x="1968204" y="703516"/>
                </a:lnTo>
                <a:lnTo>
                  <a:pt x="1960922" y="707140"/>
                </a:lnTo>
                <a:lnTo>
                  <a:pt x="1953186" y="710537"/>
                </a:lnTo>
                <a:lnTo>
                  <a:pt x="1945449" y="713482"/>
                </a:lnTo>
                <a:lnTo>
                  <a:pt x="1937713" y="716199"/>
                </a:lnTo>
                <a:lnTo>
                  <a:pt x="1929294" y="718464"/>
                </a:lnTo>
                <a:lnTo>
                  <a:pt x="1921102" y="720503"/>
                </a:lnTo>
                <a:lnTo>
                  <a:pt x="1912911" y="722088"/>
                </a:lnTo>
                <a:lnTo>
                  <a:pt x="1904264" y="722994"/>
                </a:lnTo>
                <a:lnTo>
                  <a:pt x="1895390" y="723673"/>
                </a:lnTo>
                <a:lnTo>
                  <a:pt x="1886971" y="723900"/>
                </a:lnTo>
                <a:lnTo>
                  <a:pt x="1878097" y="723673"/>
                </a:lnTo>
                <a:lnTo>
                  <a:pt x="1869223" y="722994"/>
                </a:lnTo>
                <a:lnTo>
                  <a:pt x="1860804" y="722088"/>
                </a:lnTo>
                <a:lnTo>
                  <a:pt x="1852612" y="720503"/>
                </a:lnTo>
                <a:lnTo>
                  <a:pt x="1844193" y="718464"/>
                </a:lnTo>
                <a:lnTo>
                  <a:pt x="1836002" y="716199"/>
                </a:lnTo>
                <a:lnTo>
                  <a:pt x="1828265" y="713482"/>
                </a:lnTo>
                <a:lnTo>
                  <a:pt x="1820529" y="710537"/>
                </a:lnTo>
                <a:lnTo>
                  <a:pt x="1812565" y="707140"/>
                </a:lnTo>
                <a:lnTo>
                  <a:pt x="1805511" y="703516"/>
                </a:lnTo>
                <a:lnTo>
                  <a:pt x="1798230" y="699440"/>
                </a:lnTo>
                <a:lnTo>
                  <a:pt x="1791404" y="694683"/>
                </a:lnTo>
                <a:lnTo>
                  <a:pt x="1784805" y="690154"/>
                </a:lnTo>
                <a:lnTo>
                  <a:pt x="1778206" y="685171"/>
                </a:lnTo>
                <a:lnTo>
                  <a:pt x="1772063" y="679736"/>
                </a:lnTo>
                <a:lnTo>
                  <a:pt x="1766146" y="674073"/>
                </a:lnTo>
                <a:lnTo>
                  <a:pt x="1760458" y="668185"/>
                </a:lnTo>
                <a:lnTo>
                  <a:pt x="1754997" y="662070"/>
                </a:lnTo>
                <a:lnTo>
                  <a:pt x="1749991" y="655502"/>
                </a:lnTo>
                <a:lnTo>
                  <a:pt x="1745213" y="648934"/>
                </a:lnTo>
                <a:lnTo>
                  <a:pt x="1740662" y="642139"/>
                </a:lnTo>
                <a:lnTo>
                  <a:pt x="1736566" y="634892"/>
                </a:lnTo>
                <a:lnTo>
                  <a:pt x="1732925" y="627418"/>
                </a:lnTo>
                <a:lnTo>
                  <a:pt x="1729512" y="619944"/>
                </a:lnTo>
                <a:lnTo>
                  <a:pt x="1726554" y="612243"/>
                </a:lnTo>
                <a:lnTo>
                  <a:pt x="1723596" y="604543"/>
                </a:lnTo>
                <a:lnTo>
                  <a:pt x="1721548" y="596390"/>
                </a:lnTo>
                <a:lnTo>
                  <a:pt x="1719500" y="588010"/>
                </a:lnTo>
                <a:lnTo>
                  <a:pt x="1717908" y="579856"/>
                </a:lnTo>
                <a:lnTo>
                  <a:pt x="1716997" y="571476"/>
                </a:lnTo>
                <a:lnTo>
                  <a:pt x="1716315" y="562644"/>
                </a:lnTo>
                <a:lnTo>
                  <a:pt x="1716087" y="553811"/>
                </a:lnTo>
                <a:lnTo>
                  <a:pt x="1716315" y="545431"/>
                </a:lnTo>
                <a:lnTo>
                  <a:pt x="1716997" y="536598"/>
                </a:lnTo>
                <a:lnTo>
                  <a:pt x="1717908" y="528218"/>
                </a:lnTo>
                <a:lnTo>
                  <a:pt x="1719500" y="519838"/>
                </a:lnTo>
                <a:lnTo>
                  <a:pt x="1721548" y="511685"/>
                </a:lnTo>
                <a:lnTo>
                  <a:pt x="1723596" y="503305"/>
                </a:lnTo>
                <a:lnTo>
                  <a:pt x="1726554" y="495605"/>
                </a:lnTo>
                <a:lnTo>
                  <a:pt x="1729512" y="487904"/>
                </a:lnTo>
                <a:lnTo>
                  <a:pt x="1732925" y="480430"/>
                </a:lnTo>
                <a:lnTo>
                  <a:pt x="1736566" y="472956"/>
                </a:lnTo>
                <a:lnTo>
                  <a:pt x="1740662" y="465709"/>
                </a:lnTo>
                <a:lnTo>
                  <a:pt x="1745213" y="459141"/>
                </a:lnTo>
                <a:lnTo>
                  <a:pt x="1749991" y="452346"/>
                </a:lnTo>
                <a:lnTo>
                  <a:pt x="1754997" y="446005"/>
                </a:lnTo>
                <a:lnTo>
                  <a:pt x="1760458" y="439890"/>
                </a:lnTo>
                <a:lnTo>
                  <a:pt x="1766146" y="433775"/>
                </a:lnTo>
                <a:lnTo>
                  <a:pt x="1772063" y="428113"/>
                </a:lnTo>
                <a:lnTo>
                  <a:pt x="1778206" y="422677"/>
                </a:lnTo>
                <a:lnTo>
                  <a:pt x="1784805" y="417921"/>
                </a:lnTo>
                <a:lnTo>
                  <a:pt x="1791404" y="412938"/>
                </a:lnTo>
                <a:lnTo>
                  <a:pt x="1798230" y="408635"/>
                </a:lnTo>
                <a:lnTo>
                  <a:pt x="1805511" y="404558"/>
                </a:lnTo>
                <a:lnTo>
                  <a:pt x="1812565" y="400935"/>
                </a:lnTo>
                <a:lnTo>
                  <a:pt x="1820529" y="397537"/>
                </a:lnTo>
                <a:lnTo>
                  <a:pt x="1828265" y="394367"/>
                </a:lnTo>
                <a:lnTo>
                  <a:pt x="1836002" y="391649"/>
                </a:lnTo>
                <a:lnTo>
                  <a:pt x="1844193" y="389610"/>
                </a:lnTo>
                <a:lnTo>
                  <a:pt x="1852612" y="387572"/>
                </a:lnTo>
                <a:lnTo>
                  <a:pt x="1860804" y="385987"/>
                </a:lnTo>
                <a:lnTo>
                  <a:pt x="1869223" y="384854"/>
                </a:lnTo>
                <a:lnTo>
                  <a:pt x="1878097" y="384401"/>
                </a:lnTo>
                <a:lnTo>
                  <a:pt x="1886971" y="384175"/>
                </a:lnTo>
                <a:close/>
                <a:moveTo>
                  <a:pt x="1493053" y="58920"/>
                </a:moveTo>
                <a:lnTo>
                  <a:pt x="1493053" y="71384"/>
                </a:lnTo>
                <a:lnTo>
                  <a:pt x="1486255" y="72064"/>
                </a:lnTo>
                <a:lnTo>
                  <a:pt x="1480136" y="72970"/>
                </a:lnTo>
                <a:lnTo>
                  <a:pt x="1474471" y="74103"/>
                </a:lnTo>
                <a:lnTo>
                  <a:pt x="1469032" y="75463"/>
                </a:lnTo>
                <a:lnTo>
                  <a:pt x="1464046" y="77276"/>
                </a:lnTo>
                <a:lnTo>
                  <a:pt x="1459741" y="79089"/>
                </a:lnTo>
                <a:lnTo>
                  <a:pt x="1455661" y="81128"/>
                </a:lnTo>
                <a:lnTo>
                  <a:pt x="1452036" y="83621"/>
                </a:lnTo>
                <a:lnTo>
                  <a:pt x="1448863" y="86341"/>
                </a:lnTo>
                <a:lnTo>
                  <a:pt x="1446144" y="89060"/>
                </a:lnTo>
                <a:lnTo>
                  <a:pt x="1443877" y="92233"/>
                </a:lnTo>
                <a:lnTo>
                  <a:pt x="1441611" y="95632"/>
                </a:lnTo>
                <a:lnTo>
                  <a:pt x="1440252" y="99258"/>
                </a:lnTo>
                <a:lnTo>
                  <a:pt x="1439118" y="102657"/>
                </a:lnTo>
                <a:lnTo>
                  <a:pt x="1438665" y="106963"/>
                </a:lnTo>
                <a:lnTo>
                  <a:pt x="1438439" y="111042"/>
                </a:lnTo>
                <a:lnTo>
                  <a:pt x="1438439" y="113988"/>
                </a:lnTo>
                <a:lnTo>
                  <a:pt x="1438665" y="116934"/>
                </a:lnTo>
                <a:lnTo>
                  <a:pt x="1439118" y="119880"/>
                </a:lnTo>
                <a:lnTo>
                  <a:pt x="1439798" y="122599"/>
                </a:lnTo>
                <a:lnTo>
                  <a:pt x="1440931" y="125092"/>
                </a:lnTo>
                <a:lnTo>
                  <a:pt x="1442064" y="127812"/>
                </a:lnTo>
                <a:lnTo>
                  <a:pt x="1443198" y="130304"/>
                </a:lnTo>
                <a:lnTo>
                  <a:pt x="1444784" y="132797"/>
                </a:lnTo>
                <a:lnTo>
                  <a:pt x="1448183" y="137329"/>
                </a:lnTo>
                <a:lnTo>
                  <a:pt x="1451809" y="141409"/>
                </a:lnTo>
                <a:lnTo>
                  <a:pt x="1455888" y="144808"/>
                </a:lnTo>
                <a:lnTo>
                  <a:pt x="1460194" y="147527"/>
                </a:lnTo>
                <a:lnTo>
                  <a:pt x="1465633" y="150700"/>
                </a:lnTo>
                <a:lnTo>
                  <a:pt x="1472884" y="154552"/>
                </a:lnTo>
                <a:lnTo>
                  <a:pt x="1482402" y="158858"/>
                </a:lnTo>
                <a:lnTo>
                  <a:pt x="1493733" y="164070"/>
                </a:lnTo>
                <a:lnTo>
                  <a:pt x="1500532" y="167469"/>
                </a:lnTo>
                <a:lnTo>
                  <a:pt x="1503024" y="169056"/>
                </a:lnTo>
                <a:lnTo>
                  <a:pt x="1505291" y="170642"/>
                </a:lnTo>
                <a:lnTo>
                  <a:pt x="1507330" y="172002"/>
                </a:lnTo>
                <a:lnTo>
                  <a:pt x="1508916" y="173588"/>
                </a:lnTo>
                <a:lnTo>
                  <a:pt x="1510276" y="175174"/>
                </a:lnTo>
                <a:lnTo>
                  <a:pt x="1510956" y="176534"/>
                </a:lnTo>
                <a:lnTo>
                  <a:pt x="1512089" y="179707"/>
                </a:lnTo>
                <a:lnTo>
                  <a:pt x="1512769" y="184012"/>
                </a:lnTo>
                <a:lnTo>
                  <a:pt x="1513449" y="189451"/>
                </a:lnTo>
                <a:lnTo>
                  <a:pt x="1513675" y="195343"/>
                </a:lnTo>
                <a:lnTo>
                  <a:pt x="1513449" y="197836"/>
                </a:lnTo>
                <a:lnTo>
                  <a:pt x="1512769" y="199876"/>
                </a:lnTo>
                <a:lnTo>
                  <a:pt x="1512089" y="201689"/>
                </a:lnTo>
                <a:lnTo>
                  <a:pt x="1510956" y="203275"/>
                </a:lnTo>
                <a:lnTo>
                  <a:pt x="1509596" y="204181"/>
                </a:lnTo>
                <a:lnTo>
                  <a:pt x="1507783" y="205314"/>
                </a:lnTo>
                <a:lnTo>
                  <a:pt x="1505291" y="205768"/>
                </a:lnTo>
                <a:lnTo>
                  <a:pt x="1502798" y="205768"/>
                </a:lnTo>
                <a:lnTo>
                  <a:pt x="1499852" y="205541"/>
                </a:lnTo>
                <a:lnTo>
                  <a:pt x="1498719" y="205314"/>
                </a:lnTo>
                <a:lnTo>
                  <a:pt x="1497586" y="204861"/>
                </a:lnTo>
                <a:lnTo>
                  <a:pt x="1496679" y="204181"/>
                </a:lnTo>
                <a:lnTo>
                  <a:pt x="1495773" y="203728"/>
                </a:lnTo>
                <a:lnTo>
                  <a:pt x="1495319" y="203048"/>
                </a:lnTo>
                <a:lnTo>
                  <a:pt x="1494866" y="201915"/>
                </a:lnTo>
                <a:lnTo>
                  <a:pt x="1493960" y="199422"/>
                </a:lnTo>
                <a:lnTo>
                  <a:pt x="1493506" y="195343"/>
                </a:lnTo>
                <a:lnTo>
                  <a:pt x="1493280" y="189678"/>
                </a:lnTo>
                <a:lnTo>
                  <a:pt x="1493053" y="182426"/>
                </a:lnTo>
                <a:lnTo>
                  <a:pt x="1493053" y="172908"/>
                </a:lnTo>
                <a:lnTo>
                  <a:pt x="1439118" y="172908"/>
                </a:lnTo>
                <a:lnTo>
                  <a:pt x="1439118" y="180613"/>
                </a:lnTo>
                <a:lnTo>
                  <a:pt x="1439345" y="186732"/>
                </a:lnTo>
                <a:lnTo>
                  <a:pt x="1440252" y="192624"/>
                </a:lnTo>
                <a:lnTo>
                  <a:pt x="1441385" y="197836"/>
                </a:lnTo>
                <a:lnTo>
                  <a:pt x="1442291" y="200329"/>
                </a:lnTo>
                <a:lnTo>
                  <a:pt x="1443198" y="202822"/>
                </a:lnTo>
                <a:lnTo>
                  <a:pt x="1444331" y="205088"/>
                </a:lnTo>
                <a:lnTo>
                  <a:pt x="1445237" y="207127"/>
                </a:lnTo>
                <a:lnTo>
                  <a:pt x="1446823" y="209167"/>
                </a:lnTo>
                <a:lnTo>
                  <a:pt x="1448183" y="210980"/>
                </a:lnTo>
                <a:lnTo>
                  <a:pt x="1449769" y="212793"/>
                </a:lnTo>
                <a:lnTo>
                  <a:pt x="1451582" y="214379"/>
                </a:lnTo>
                <a:lnTo>
                  <a:pt x="1453395" y="215965"/>
                </a:lnTo>
                <a:lnTo>
                  <a:pt x="1455435" y="217098"/>
                </a:lnTo>
                <a:lnTo>
                  <a:pt x="1459514" y="219818"/>
                </a:lnTo>
                <a:lnTo>
                  <a:pt x="1463593" y="221857"/>
                </a:lnTo>
                <a:lnTo>
                  <a:pt x="1468352" y="223897"/>
                </a:lnTo>
                <a:lnTo>
                  <a:pt x="1472884" y="225483"/>
                </a:lnTo>
                <a:lnTo>
                  <a:pt x="1477643" y="226616"/>
                </a:lnTo>
                <a:lnTo>
                  <a:pt x="1482629" y="227976"/>
                </a:lnTo>
                <a:lnTo>
                  <a:pt x="1487841" y="228656"/>
                </a:lnTo>
                <a:lnTo>
                  <a:pt x="1493053" y="229336"/>
                </a:lnTo>
                <a:lnTo>
                  <a:pt x="1493053" y="244519"/>
                </a:lnTo>
                <a:lnTo>
                  <a:pt x="1517981" y="244519"/>
                </a:lnTo>
                <a:lnTo>
                  <a:pt x="1517981" y="229789"/>
                </a:lnTo>
                <a:lnTo>
                  <a:pt x="1524780" y="228656"/>
                </a:lnTo>
                <a:lnTo>
                  <a:pt x="1530898" y="227749"/>
                </a:lnTo>
                <a:lnTo>
                  <a:pt x="1536790" y="226163"/>
                </a:lnTo>
                <a:lnTo>
                  <a:pt x="1542229" y="224577"/>
                </a:lnTo>
                <a:lnTo>
                  <a:pt x="1547215" y="222537"/>
                </a:lnTo>
                <a:lnTo>
                  <a:pt x="1551747" y="220271"/>
                </a:lnTo>
                <a:lnTo>
                  <a:pt x="1555826" y="218005"/>
                </a:lnTo>
                <a:lnTo>
                  <a:pt x="1559452" y="215059"/>
                </a:lnTo>
                <a:lnTo>
                  <a:pt x="1562851" y="211660"/>
                </a:lnTo>
                <a:lnTo>
                  <a:pt x="1565571" y="208487"/>
                </a:lnTo>
                <a:lnTo>
                  <a:pt x="1568063" y="204861"/>
                </a:lnTo>
                <a:lnTo>
                  <a:pt x="1569876" y="201009"/>
                </a:lnTo>
                <a:lnTo>
                  <a:pt x="1571236" y="196476"/>
                </a:lnTo>
                <a:lnTo>
                  <a:pt x="1572596" y="192171"/>
                </a:lnTo>
                <a:lnTo>
                  <a:pt x="1573049" y="187185"/>
                </a:lnTo>
                <a:lnTo>
                  <a:pt x="1573502" y="182199"/>
                </a:lnTo>
                <a:lnTo>
                  <a:pt x="1573502" y="179027"/>
                </a:lnTo>
                <a:lnTo>
                  <a:pt x="1573049" y="175854"/>
                </a:lnTo>
                <a:lnTo>
                  <a:pt x="1572596" y="172908"/>
                </a:lnTo>
                <a:lnTo>
                  <a:pt x="1572142" y="170189"/>
                </a:lnTo>
                <a:lnTo>
                  <a:pt x="1571236" y="167469"/>
                </a:lnTo>
                <a:lnTo>
                  <a:pt x="1570556" y="164750"/>
                </a:lnTo>
                <a:lnTo>
                  <a:pt x="1569650" y="162484"/>
                </a:lnTo>
                <a:lnTo>
                  <a:pt x="1568290" y="160218"/>
                </a:lnTo>
                <a:lnTo>
                  <a:pt x="1565344" y="156139"/>
                </a:lnTo>
                <a:lnTo>
                  <a:pt x="1562625" y="152513"/>
                </a:lnTo>
                <a:lnTo>
                  <a:pt x="1559225" y="149340"/>
                </a:lnTo>
                <a:lnTo>
                  <a:pt x="1555599" y="146847"/>
                </a:lnTo>
                <a:lnTo>
                  <a:pt x="1551067" y="144355"/>
                </a:lnTo>
                <a:lnTo>
                  <a:pt x="1544722" y="140955"/>
                </a:lnTo>
                <a:lnTo>
                  <a:pt x="1537017" y="137329"/>
                </a:lnTo>
                <a:lnTo>
                  <a:pt x="1527499" y="132797"/>
                </a:lnTo>
                <a:lnTo>
                  <a:pt x="1516621" y="128038"/>
                </a:lnTo>
                <a:lnTo>
                  <a:pt x="1508237" y="124186"/>
                </a:lnTo>
                <a:lnTo>
                  <a:pt x="1502344" y="120786"/>
                </a:lnTo>
                <a:lnTo>
                  <a:pt x="1498719" y="118747"/>
                </a:lnTo>
                <a:lnTo>
                  <a:pt x="1497359" y="117614"/>
                </a:lnTo>
                <a:lnTo>
                  <a:pt x="1496452" y="116481"/>
                </a:lnTo>
                <a:lnTo>
                  <a:pt x="1495319" y="115121"/>
                </a:lnTo>
                <a:lnTo>
                  <a:pt x="1494866" y="113535"/>
                </a:lnTo>
                <a:lnTo>
                  <a:pt x="1493960" y="111948"/>
                </a:lnTo>
                <a:lnTo>
                  <a:pt x="1493733" y="109909"/>
                </a:lnTo>
                <a:lnTo>
                  <a:pt x="1493506" y="107869"/>
                </a:lnTo>
                <a:lnTo>
                  <a:pt x="1493506" y="105830"/>
                </a:lnTo>
                <a:lnTo>
                  <a:pt x="1493506" y="103337"/>
                </a:lnTo>
                <a:lnTo>
                  <a:pt x="1493960" y="100844"/>
                </a:lnTo>
                <a:lnTo>
                  <a:pt x="1494866" y="99258"/>
                </a:lnTo>
                <a:lnTo>
                  <a:pt x="1495773" y="97672"/>
                </a:lnTo>
                <a:lnTo>
                  <a:pt x="1497359" y="96312"/>
                </a:lnTo>
                <a:lnTo>
                  <a:pt x="1498945" y="95632"/>
                </a:lnTo>
                <a:lnTo>
                  <a:pt x="1500985" y="94952"/>
                </a:lnTo>
                <a:lnTo>
                  <a:pt x="1503251" y="94725"/>
                </a:lnTo>
                <a:lnTo>
                  <a:pt x="1506197" y="94952"/>
                </a:lnTo>
                <a:lnTo>
                  <a:pt x="1508463" y="95632"/>
                </a:lnTo>
                <a:lnTo>
                  <a:pt x="1510049" y="96538"/>
                </a:lnTo>
                <a:lnTo>
                  <a:pt x="1510729" y="96992"/>
                </a:lnTo>
                <a:lnTo>
                  <a:pt x="1511409" y="97898"/>
                </a:lnTo>
                <a:lnTo>
                  <a:pt x="1512089" y="99938"/>
                </a:lnTo>
                <a:lnTo>
                  <a:pt x="1512769" y="103110"/>
                </a:lnTo>
                <a:lnTo>
                  <a:pt x="1512995" y="106963"/>
                </a:lnTo>
                <a:lnTo>
                  <a:pt x="1512995" y="111495"/>
                </a:lnTo>
                <a:lnTo>
                  <a:pt x="1512995" y="118067"/>
                </a:lnTo>
                <a:lnTo>
                  <a:pt x="1567157" y="118067"/>
                </a:lnTo>
                <a:lnTo>
                  <a:pt x="1567383" y="113535"/>
                </a:lnTo>
                <a:lnTo>
                  <a:pt x="1567837" y="110815"/>
                </a:lnTo>
                <a:lnTo>
                  <a:pt x="1567383" y="106283"/>
                </a:lnTo>
                <a:lnTo>
                  <a:pt x="1566930" y="102430"/>
                </a:lnTo>
                <a:lnTo>
                  <a:pt x="1566024" y="98578"/>
                </a:lnTo>
                <a:lnTo>
                  <a:pt x="1564664" y="95179"/>
                </a:lnTo>
                <a:lnTo>
                  <a:pt x="1562851" y="92006"/>
                </a:lnTo>
                <a:lnTo>
                  <a:pt x="1560812" y="88833"/>
                </a:lnTo>
                <a:lnTo>
                  <a:pt x="1558092" y="86114"/>
                </a:lnTo>
                <a:lnTo>
                  <a:pt x="1555373" y="83395"/>
                </a:lnTo>
                <a:lnTo>
                  <a:pt x="1551974" y="81128"/>
                </a:lnTo>
                <a:lnTo>
                  <a:pt x="1548121" y="79089"/>
                </a:lnTo>
                <a:lnTo>
                  <a:pt x="1544269" y="77276"/>
                </a:lnTo>
                <a:lnTo>
                  <a:pt x="1539736" y="75463"/>
                </a:lnTo>
                <a:lnTo>
                  <a:pt x="1534751" y="74103"/>
                </a:lnTo>
                <a:lnTo>
                  <a:pt x="1529538" y="72970"/>
                </a:lnTo>
                <a:lnTo>
                  <a:pt x="1523873" y="72064"/>
                </a:lnTo>
                <a:lnTo>
                  <a:pt x="1517981" y="71384"/>
                </a:lnTo>
                <a:lnTo>
                  <a:pt x="1517981" y="58920"/>
                </a:lnTo>
                <a:lnTo>
                  <a:pt x="1493053" y="58920"/>
                </a:lnTo>
                <a:close/>
                <a:moveTo>
                  <a:pt x="1505970" y="0"/>
                </a:moveTo>
                <a:lnTo>
                  <a:pt x="1513675" y="226"/>
                </a:lnTo>
                <a:lnTo>
                  <a:pt x="1521380" y="680"/>
                </a:lnTo>
                <a:lnTo>
                  <a:pt x="1528859" y="1813"/>
                </a:lnTo>
                <a:lnTo>
                  <a:pt x="1536337" y="2946"/>
                </a:lnTo>
                <a:lnTo>
                  <a:pt x="1543815" y="4759"/>
                </a:lnTo>
                <a:lnTo>
                  <a:pt x="1551067" y="6798"/>
                </a:lnTo>
                <a:lnTo>
                  <a:pt x="1557866" y="9291"/>
                </a:lnTo>
                <a:lnTo>
                  <a:pt x="1564891" y="11784"/>
                </a:lnTo>
                <a:lnTo>
                  <a:pt x="1571689" y="14956"/>
                </a:lnTo>
                <a:lnTo>
                  <a:pt x="1578034" y="18129"/>
                </a:lnTo>
                <a:lnTo>
                  <a:pt x="1584380" y="21755"/>
                </a:lnTo>
                <a:lnTo>
                  <a:pt x="1590725" y="26061"/>
                </a:lnTo>
                <a:lnTo>
                  <a:pt x="1596617" y="30140"/>
                </a:lnTo>
                <a:lnTo>
                  <a:pt x="1602282" y="34445"/>
                </a:lnTo>
                <a:lnTo>
                  <a:pt x="1607948" y="39431"/>
                </a:lnTo>
                <a:lnTo>
                  <a:pt x="1613160" y="44190"/>
                </a:lnTo>
                <a:lnTo>
                  <a:pt x="1618146" y="49629"/>
                </a:lnTo>
                <a:lnTo>
                  <a:pt x="1622905" y="55068"/>
                </a:lnTo>
                <a:lnTo>
                  <a:pt x="1627437" y="60960"/>
                </a:lnTo>
                <a:lnTo>
                  <a:pt x="1631743" y="66852"/>
                </a:lnTo>
                <a:lnTo>
                  <a:pt x="1635595" y="72970"/>
                </a:lnTo>
                <a:lnTo>
                  <a:pt x="1639221" y="79316"/>
                </a:lnTo>
                <a:lnTo>
                  <a:pt x="1642394" y="85661"/>
                </a:lnTo>
                <a:lnTo>
                  <a:pt x="1645566" y="92686"/>
                </a:lnTo>
                <a:lnTo>
                  <a:pt x="1648512" y="99484"/>
                </a:lnTo>
                <a:lnTo>
                  <a:pt x="1650778" y="106736"/>
                </a:lnTo>
                <a:lnTo>
                  <a:pt x="1652818" y="113761"/>
                </a:lnTo>
                <a:lnTo>
                  <a:pt x="1654404" y="121013"/>
                </a:lnTo>
                <a:lnTo>
                  <a:pt x="1655991" y="128491"/>
                </a:lnTo>
                <a:lnTo>
                  <a:pt x="1656670" y="135970"/>
                </a:lnTo>
                <a:lnTo>
                  <a:pt x="1657350" y="143675"/>
                </a:lnTo>
                <a:lnTo>
                  <a:pt x="1657350" y="151833"/>
                </a:lnTo>
                <a:lnTo>
                  <a:pt x="1657350" y="159538"/>
                </a:lnTo>
                <a:lnTo>
                  <a:pt x="1656670" y="167243"/>
                </a:lnTo>
                <a:lnTo>
                  <a:pt x="1655991" y="174721"/>
                </a:lnTo>
                <a:lnTo>
                  <a:pt x="1654404" y="182199"/>
                </a:lnTo>
                <a:lnTo>
                  <a:pt x="1652818" y="189678"/>
                </a:lnTo>
                <a:lnTo>
                  <a:pt x="1650778" y="196703"/>
                </a:lnTo>
                <a:lnTo>
                  <a:pt x="1648512" y="203728"/>
                </a:lnTo>
                <a:lnTo>
                  <a:pt x="1645566" y="210753"/>
                </a:lnTo>
                <a:lnTo>
                  <a:pt x="1642394" y="217325"/>
                </a:lnTo>
                <a:lnTo>
                  <a:pt x="1639221" y="223897"/>
                </a:lnTo>
                <a:lnTo>
                  <a:pt x="1635595" y="230242"/>
                </a:lnTo>
                <a:lnTo>
                  <a:pt x="1631743" y="236587"/>
                </a:lnTo>
                <a:lnTo>
                  <a:pt x="1627437" y="242480"/>
                </a:lnTo>
                <a:lnTo>
                  <a:pt x="1622905" y="248145"/>
                </a:lnTo>
                <a:lnTo>
                  <a:pt x="1618146" y="253584"/>
                </a:lnTo>
                <a:lnTo>
                  <a:pt x="1613160" y="259023"/>
                </a:lnTo>
                <a:lnTo>
                  <a:pt x="1607948" y="263781"/>
                </a:lnTo>
                <a:lnTo>
                  <a:pt x="1602282" y="268767"/>
                </a:lnTo>
                <a:lnTo>
                  <a:pt x="1596617" y="273073"/>
                </a:lnTo>
                <a:lnTo>
                  <a:pt x="1590725" y="277378"/>
                </a:lnTo>
                <a:lnTo>
                  <a:pt x="1584380" y="281231"/>
                </a:lnTo>
                <a:lnTo>
                  <a:pt x="1578034" y="284857"/>
                </a:lnTo>
                <a:lnTo>
                  <a:pt x="1571689" y="288256"/>
                </a:lnTo>
                <a:lnTo>
                  <a:pt x="1564891" y="291429"/>
                </a:lnTo>
                <a:lnTo>
                  <a:pt x="1557866" y="293921"/>
                </a:lnTo>
                <a:lnTo>
                  <a:pt x="1551067" y="296641"/>
                </a:lnTo>
                <a:lnTo>
                  <a:pt x="1543815" y="298454"/>
                </a:lnTo>
                <a:lnTo>
                  <a:pt x="1536337" y="300040"/>
                </a:lnTo>
                <a:lnTo>
                  <a:pt x="1528859" y="301400"/>
                </a:lnTo>
                <a:lnTo>
                  <a:pt x="1521380" y="302533"/>
                </a:lnTo>
                <a:lnTo>
                  <a:pt x="1513675" y="302986"/>
                </a:lnTo>
                <a:lnTo>
                  <a:pt x="1505970" y="303213"/>
                </a:lnTo>
                <a:lnTo>
                  <a:pt x="1498265" y="302986"/>
                </a:lnTo>
                <a:lnTo>
                  <a:pt x="1490334" y="302533"/>
                </a:lnTo>
                <a:lnTo>
                  <a:pt x="1482629" y="301400"/>
                </a:lnTo>
                <a:lnTo>
                  <a:pt x="1475151" y="300040"/>
                </a:lnTo>
                <a:lnTo>
                  <a:pt x="1467899" y="298454"/>
                </a:lnTo>
                <a:lnTo>
                  <a:pt x="1460874" y="296641"/>
                </a:lnTo>
                <a:lnTo>
                  <a:pt x="1453849" y="293921"/>
                </a:lnTo>
                <a:lnTo>
                  <a:pt x="1446823" y="291429"/>
                </a:lnTo>
                <a:lnTo>
                  <a:pt x="1440252" y="288256"/>
                </a:lnTo>
                <a:lnTo>
                  <a:pt x="1433453" y="284857"/>
                </a:lnTo>
                <a:lnTo>
                  <a:pt x="1427334" y="281231"/>
                </a:lnTo>
                <a:lnTo>
                  <a:pt x="1420989" y="277378"/>
                </a:lnTo>
                <a:lnTo>
                  <a:pt x="1415097" y="273073"/>
                </a:lnTo>
                <a:lnTo>
                  <a:pt x="1409432" y="268767"/>
                </a:lnTo>
                <a:lnTo>
                  <a:pt x="1403766" y="263781"/>
                </a:lnTo>
                <a:lnTo>
                  <a:pt x="1398781" y="259023"/>
                </a:lnTo>
                <a:lnTo>
                  <a:pt x="1393569" y="253584"/>
                </a:lnTo>
                <a:lnTo>
                  <a:pt x="1388810" y="248145"/>
                </a:lnTo>
                <a:lnTo>
                  <a:pt x="1384277" y="242480"/>
                </a:lnTo>
                <a:lnTo>
                  <a:pt x="1380198" y="236587"/>
                </a:lnTo>
                <a:lnTo>
                  <a:pt x="1376346" y="230242"/>
                </a:lnTo>
                <a:lnTo>
                  <a:pt x="1372267" y="223897"/>
                </a:lnTo>
                <a:lnTo>
                  <a:pt x="1369094" y="217325"/>
                </a:lnTo>
                <a:lnTo>
                  <a:pt x="1366148" y="210753"/>
                </a:lnTo>
                <a:lnTo>
                  <a:pt x="1363429" y="203728"/>
                </a:lnTo>
                <a:lnTo>
                  <a:pt x="1360936" y="196703"/>
                </a:lnTo>
                <a:lnTo>
                  <a:pt x="1358896" y="189678"/>
                </a:lnTo>
                <a:lnTo>
                  <a:pt x="1357083" y="182199"/>
                </a:lnTo>
                <a:lnTo>
                  <a:pt x="1355950" y="174721"/>
                </a:lnTo>
                <a:lnTo>
                  <a:pt x="1354817" y="167243"/>
                </a:lnTo>
                <a:lnTo>
                  <a:pt x="1354364" y="159538"/>
                </a:lnTo>
                <a:lnTo>
                  <a:pt x="1354137" y="151833"/>
                </a:lnTo>
                <a:lnTo>
                  <a:pt x="1354364" y="143675"/>
                </a:lnTo>
                <a:lnTo>
                  <a:pt x="1354817" y="135970"/>
                </a:lnTo>
                <a:lnTo>
                  <a:pt x="1355950" y="128491"/>
                </a:lnTo>
                <a:lnTo>
                  <a:pt x="1357083" y="121013"/>
                </a:lnTo>
                <a:lnTo>
                  <a:pt x="1358896" y="113761"/>
                </a:lnTo>
                <a:lnTo>
                  <a:pt x="1360936" y="106736"/>
                </a:lnTo>
                <a:lnTo>
                  <a:pt x="1363429" y="99484"/>
                </a:lnTo>
                <a:lnTo>
                  <a:pt x="1366148" y="92686"/>
                </a:lnTo>
                <a:lnTo>
                  <a:pt x="1369094" y="85661"/>
                </a:lnTo>
                <a:lnTo>
                  <a:pt x="1372267" y="79316"/>
                </a:lnTo>
                <a:lnTo>
                  <a:pt x="1376346" y="72970"/>
                </a:lnTo>
                <a:lnTo>
                  <a:pt x="1380198" y="66852"/>
                </a:lnTo>
                <a:lnTo>
                  <a:pt x="1384277" y="60960"/>
                </a:lnTo>
                <a:lnTo>
                  <a:pt x="1388810" y="55068"/>
                </a:lnTo>
                <a:lnTo>
                  <a:pt x="1393569" y="49629"/>
                </a:lnTo>
                <a:lnTo>
                  <a:pt x="1398781" y="44190"/>
                </a:lnTo>
                <a:lnTo>
                  <a:pt x="1403766" y="39431"/>
                </a:lnTo>
                <a:lnTo>
                  <a:pt x="1409432" y="34445"/>
                </a:lnTo>
                <a:lnTo>
                  <a:pt x="1415097" y="30140"/>
                </a:lnTo>
                <a:lnTo>
                  <a:pt x="1420989" y="26061"/>
                </a:lnTo>
                <a:lnTo>
                  <a:pt x="1427334" y="21755"/>
                </a:lnTo>
                <a:lnTo>
                  <a:pt x="1433453" y="18129"/>
                </a:lnTo>
                <a:lnTo>
                  <a:pt x="1440252" y="14956"/>
                </a:lnTo>
                <a:lnTo>
                  <a:pt x="1446823" y="11784"/>
                </a:lnTo>
                <a:lnTo>
                  <a:pt x="1453849" y="9291"/>
                </a:lnTo>
                <a:lnTo>
                  <a:pt x="1460874" y="6798"/>
                </a:lnTo>
                <a:lnTo>
                  <a:pt x="1467899" y="4759"/>
                </a:lnTo>
                <a:lnTo>
                  <a:pt x="1475151" y="2946"/>
                </a:lnTo>
                <a:lnTo>
                  <a:pt x="1482629" y="1813"/>
                </a:lnTo>
                <a:lnTo>
                  <a:pt x="1490334" y="680"/>
                </a:lnTo>
                <a:lnTo>
                  <a:pt x="1498265" y="226"/>
                </a:lnTo>
                <a:lnTo>
                  <a:pt x="15059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62" name="MH_Other_6"/>
          <p:cNvCxnSpPr/>
          <p:nvPr>
            <p:custDataLst>
              <p:tags r:id="rId9"/>
            </p:custDataLst>
          </p:nvPr>
        </p:nvCxnSpPr>
        <p:spPr>
          <a:xfrm flipH="1">
            <a:off x="7046595" y="2941320"/>
            <a:ext cx="605790" cy="5054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MH_Other_7"/>
          <p:cNvCxnSpPr/>
          <p:nvPr>
            <p:custDataLst>
              <p:tags r:id="rId10"/>
            </p:custDataLst>
          </p:nvPr>
        </p:nvCxnSpPr>
        <p:spPr>
          <a:xfrm flipH="1" flipV="1">
            <a:off x="7042785" y="4290695"/>
            <a:ext cx="637540" cy="5295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/>
      <p:bldP spid="60" grpId="0" animBg="1"/>
      <p:bldP spid="33" grpId="0" animBg="1"/>
      <p:bldP spid="58" grpId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本文工作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本文工作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063552" y="4130974"/>
            <a:ext cx="282223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TPV-CF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算法并行化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59402" y="3068434"/>
            <a:ext cx="2822232" cy="39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TPV-CF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算法设计与实现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98178" y="2017053"/>
            <a:ext cx="2822232" cy="74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基于属性向量典型性的</a:t>
            </a:r>
            <a:endPara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dist">
              <a:lnSpc>
                <a:spcPct val="120000"/>
              </a:lnSpc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协同过滤算法</a:t>
            </a: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TPV-CF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614602" y="2017053"/>
            <a:ext cx="2822232" cy="749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BMA</a:t>
            </a: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和近邻模型的</a:t>
            </a:r>
            <a:endParaRPr lang="zh-CN" altLang="en-US" kern="100" dirty="0" smtClean="0"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协同过滤算法</a:t>
            </a:r>
            <a:r>
              <a:rPr lang="en-US" altLang="zh-CN" kern="1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BMAN-CF </a:t>
            </a:r>
            <a:endParaRPr lang="zh-CN" altLang="en-US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226216" y="3068434"/>
            <a:ext cx="315606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kern="1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BMAN-CF</a:t>
            </a: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算法设计与实现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52968" y="4130974"/>
            <a:ext cx="282223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BMAN-CF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算法并行化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76828" y="2839546"/>
            <a:ext cx="2201356" cy="3453169"/>
            <a:chOff x="4976828" y="2839546"/>
            <a:chExt cx="2201356" cy="3453169"/>
          </a:xfrm>
        </p:grpSpPr>
        <p:grpSp>
          <p:nvGrpSpPr>
            <p:cNvPr id="4" name="组合 3"/>
            <p:cNvGrpSpPr/>
            <p:nvPr/>
          </p:nvGrpSpPr>
          <p:grpSpPr>
            <a:xfrm>
              <a:off x="4976828" y="2839546"/>
              <a:ext cx="2201356" cy="3083837"/>
              <a:chOff x="5052698" y="2660650"/>
              <a:chExt cx="1883405" cy="2638425"/>
            </a:xfrm>
          </p:grpSpPr>
          <p:sp>
            <p:nvSpPr>
              <p:cNvPr id="26" name="MH_Other_1"/>
              <p:cNvSpPr/>
              <p:nvPr>
                <p:custDataLst>
                  <p:tags r:id="rId1"/>
                </p:custDataLst>
              </p:nvPr>
            </p:nvSpPr>
            <p:spPr bwMode="auto">
              <a:xfrm>
                <a:off x="5375275" y="2881314"/>
                <a:ext cx="1238250" cy="1768475"/>
              </a:xfrm>
              <a:custGeom>
                <a:avLst/>
                <a:gdLst>
                  <a:gd name="T0" fmla="*/ 2147483646 w 585788"/>
                  <a:gd name="T1" fmla="*/ 0 h 835990"/>
                  <a:gd name="T2" fmla="*/ 2147483646 w 585788"/>
                  <a:gd name="T3" fmla="*/ 2147483646 h 835990"/>
                  <a:gd name="T4" fmla="*/ 2147483646 w 585788"/>
                  <a:gd name="T5" fmla="*/ 2147483646 h 835990"/>
                  <a:gd name="T6" fmla="*/ 2147483646 w 585788"/>
                  <a:gd name="T7" fmla="*/ 2147483646 h 835990"/>
                  <a:gd name="T8" fmla="*/ 2147483646 w 585788"/>
                  <a:gd name="T9" fmla="*/ 2147483646 h 835990"/>
                  <a:gd name="T10" fmla="*/ 2147483646 w 585788"/>
                  <a:gd name="T11" fmla="*/ 2147483646 h 835990"/>
                  <a:gd name="T12" fmla="*/ 2147483646 w 585788"/>
                  <a:gd name="T13" fmla="*/ 2147483646 h 835990"/>
                  <a:gd name="T14" fmla="*/ 2147483646 w 585788"/>
                  <a:gd name="T15" fmla="*/ 2147483646 h 835990"/>
                  <a:gd name="T16" fmla="*/ 2147483646 w 585788"/>
                  <a:gd name="T17" fmla="*/ 2147483646 h 835990"/>
                  <a:gd name="T18" fmla="*/ 2147483646 w 585788"/>
                  <a:gd name="T19" fmla="*/ 2147483646 h 835990"/>
                  <a:gd name="T20" fmla="*/ 2147483646 w 585788"/>
                  <a:gd name="T21" fmla="*/ 2147483646 h 835990"/>
                  <a:gd name="T22" fmla="*/ 2147483646 w 585788"/>
                  <a:gd name="T23" fmla="*/ 2147483646 h 835990"/>
                  <a:gd name="T24" fmla="*/ 2147483646 w 585788"/>
                  <a:gd name="T25" fmla="*/ 2147483646 h 835990"/>
                  <a:gd name="T26" fmla="*/ 2147483646 w 585788"/>
                  <a:gd name="T27" fmla="*/ 2147483646 h 835990"/>
                  <a:gd name="T28" fmla="*/ 2147483646 w 585788"/>
                  <a:gd name="T29" fmla="*/ 2147483646 h 835990"/>
                  <a:gd name="T30" fmla="*/ 2147483646 w 585788"/>
                  <a:gd name="T31" fmla="*/ 2147483646 h 835990"/>
                  <a:gd name="T32" fmla="*/ 2147483646 w 585788"/>
                  <a:gd name="T33" fmla="*/ 2147483646 h 835990"/>
                  <a:gd name="T34" fmla="*/ 2147483646 w 585788"/>
                  <a:gd name="T35" fmla="*/ 2147483646 h 835990"/>
                  <a:gd name="T36" fmla="*/ 2147483646 w 585788"/>
                  <a:gd name="T37" fmla="*/ 2147483646 h 835990"/>
                  <a:gd name="T38" fmla="*/ 2147483646 w 585788"/>
                  <a:gd name="T39" fmla="*/ 2147483646 h 835990"/>
                  <a:gd name="T40" fmla="*/ 0 w 585788"/>
                  <a:gd name="T41" fmla="*/ 2147483646 h 835990"/>
                  <a:gd name="T42" fmla="*/ 2147483646 w 585788"/>
                  <a:gd name="T43" fmla="*/ 0 h 8359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85788" h="835990">
                    <a:moveTo>
                      <a:pt x="292894" y="0"/>
                    </a:moveTo>
                    <a:cubicBezTo>
                      <a:pt x="454655" y="0"/>
                      <a:pt x="585788" y="130355"/>
                      <a:pt x="585788" y="291155"/>
                    </a:cubicBezTo>
                    <a:cubicBezTo>
                      <a:pt x="585788" y="351455"/>
                      <a:pt x="567348" y="407474"/>
                      <a:pt x="535766" y="453942"/>
                    </a:cubicBezTo>
                    <a:lnTo>
                      <a:pt x="500905" y="495944"/>
                    </a:lnTo>
                    <a:lnTo>
                      <a:pt x="482733" y="523214"/>
                    </a:lnTo>
                    <a:lnTo>
                      <a:pt x="458325" y="566455"/>
                    </a:lnTo>
                    <a:lnTo>
                      <a:pt x="440697" y="615462"/>
                    </a:lnTo>
                    <a:lnTo>
                      <a:pt x="429849" y="675999"/>
                    </a:lnTo>
                    <a:lnTo>
                      <a:pt x="429849" y="775453"/>
                    </a:lnTo>
                    <a:lnTo>
                      <a:pt x="423069" y="824459"/>
                    </a:lnTo>
                    <a:lnTo>
                      <a:pt x="408153" y="835990"/>
                    </a:lnTo>
                    <a:lnTo>
                      <a:pt x="184415" y="835990"/>
                    </a:lnTo>
                    <a:lnTo>
                      <a:pt x="162719" y="815811"/>
                    </a:lnTo>
                    <a:lnTo>
                      <a:pt x="160007" y="771129"/>
                    </a:lnTo>
                    <a:lnTo>
                      <a:pt x="155939" y="675999"/>
                    </a:lnTo>
                    <a:lnTo>
                      <a:pt x="145091" y="615462"/>
                    </a:lnTo>
                    <a:lnTo>
                      <a:pt x="124752" y="554924"/>
                    </a:lnTo>
                    <a:lnTo>
                      <a:pt x="88140" y="503035"/>
                    </a:lnTo>
                    <a:lnTo>
                      <a:pt x="71036" y="479261"/>
                    </a:lnTo>
                    <a:lnTo>
                      <a:pt x="50022" y="453942"/>
                    </a:lnTo>
                    <a:cubicBezTo>
                      <a:pt x="18440" y="407474"/>
                      <a:pt x="0" y="351455"/>
                      <a:pt x="0" y="291155"/>
                    </a:cubicBezTo>
                    <a:cubicBezTo>
                      <a:pt x="0" y="130355"/>
                      <a:pt x="131133" y="0"/>
                      <a:pt x="292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" name="MH_Other_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5411789" y="2916239"/>
                <a:ext cx="1165225" cy="1709737"/>
              </a:xfrm>
              <a:custGeom>
                <a:avLst/>
                <a:gdLst>
                  <a:gd name="connsiteX0" fmla="*/ 275266 w 550532"/>
                  <a:gd name="connsiteY0" fmla="*/ 0 h 808604"/>
                  <a:gd name="connsiteX1" fmla="*/ 550532 w 550532"/>
                  <a:gd name="connsiteY1" fmla="*/ 273138 h 808604"/>
                  <a:gd name="connsiteX2" fmla="*/ 503521 w 550532"/>
                  <a:gd name="connsiteY2" fmla="*/ 425852 h 808604"/>
                  <a:gd name="connsiteX3" fmla="*/ 488921 w 550532"/>
                  <a:gd name="connsiteY3" fmla="*/ 443411 h 808604"/>
                  <a:gd name="connsiteX4" fmla="*/ 429848 w 550532"/>
                  <a:gd name="connsiteY4" fmla="*/ 534745 h 808604"/>
                  <a:gd name="connsiteX5" fmla="*/ 414932 w 550532"/>
                  <a:gd name="connsiteY5" fmla="*/ 575103 h 808604"/>
                  <a:gd name="connsiteX6" fmla="*/ 401372 w 550532"/>
                  <a:gd name="connsiteY6" fmla="*/ 615461 h 808604"/>
                  <a:gd name="connsiteX7" fmla="*/ 397304 w 550532"/>
                  <a:gd name="connsiteY7" fmla="*/ 660144 h 808604"/>
                  <a:gd name="connsiteX8" fmla="*/ 394592 w 550532"/>
                  <a:gd name="connsiteY8" fmla="*/ 703384 h 808604"/>
                  <a:gd name="connsiteX9" fmla="*/ 394592 w 550532"/>
                  <a:gd name="connsiteY9" fmla="*/ 772570 h 808604"/>
                  <a:gd name="connsiteX10" fmla="*/ 386456 w 550532"/>
                  <a:gd name="connsiteY10" fmla="*/ 799956 h 808604"/>
                  <a:gd name="connsiteX11" fmla="*/ 379676 w 550532"/>
                  <a:gd name="connsiteY11" fmla="*/ 808604 h 808604"/>
                  <a:gd name="connsiteX12" fmla="*/ 173566 w 550532"/>
                  <a:gd name="connsiteY12" fmla="*/ 808604 h 808604"/>
                  <a:gd name="connsiteX13" fmla="*/ 164074 w 550532"/>
                  <a:gd name="connsiteY13" fmla="*/ 799956 h 808604"/>
                  <a:gd name="connsiteX14" fmla="*/ 160006 w 550532"/>
                  <a:gd name="connsiteY14" fmla="*/ 795632 h 808604"/>
                  <a:gd name="connsiteX15" fmla="*/ 160006 w 550532"/>
                  <a:gd name="connsiteY15" fmla="*/ 687529 h 808604"/>
                  <a:gd name="connsiteX16" fmla="*/ 149158 w 550532"/>
                  <a:gd name="connsiteY16" fmla="*/ 622668 h 808604"/>
                  <a:gd name="connsiteX17" fmla="*/ 138310 w 550532"/>
                  <a:gd name="connsiteY17" fmla="*/ 579427 h 808604"/>
                  <a:gd name="connsiteX18" fmla="*/ 113903 w 550532"/>
                  <a:gd name="connsiteY18" fmla="*/ 523214 h 808604"/>
                  <a:gd name="connsiteX19" fmla="*/ 61638 w 550532"/>
                  <a:gd name="connsiteY19" fmla="*/ 443443 h 808604"/>
                  <a:gd name="connsiteX20" fmla="*/ 47011 w 550532"/>
                  <a:gd name="connsiteY20" fmla="*/ 425852 h 808604"/>
                  <a:gd name="connsiteX21" fmla="*/ 0 w 550532"/>
                  <a:gd name="connsiteY21" fmla="*/ 273138 h 808604"/>
                  <a:gd name="connsiteX22" fmla="*/ 275266 w 550532"/>
                  <a:gd name="connsiteY22" fmla="*/ 0 h 80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50532" h="808604">
                    <a:moveTo>
                      <a:pt x="275266" y="0"/>
                    </a:moveTo>
                    <a:cubicBezTo>
                      <a:pt x="427291" y="0"/>
                      <a:pt x="550532" y="122288"/>
                      <a:pt x="550532" y="273138"/>
                    </a:cubicBezTo>
                    <a:cubicBezTo>
                      <a:pt x="550532" y="329707"/>
                      <a:pt x="533201" y="382259"/>
                      <a:pt x="503521" y="425852"/>
                    </a:cubicBezTo>
                    <a:lnTo>
                      <a:pt x="488921" y="443411"/>
                    </a:lnTo>
                    <a:lnTo>
                      <a:pt x="429848" y="534745"/>
                    </a:lnTo>
                    <a:lnTo>
                      <a:pt x="414932" y="575103"/>
                    </a:lnTo>
                    <a:lnTo>
                      <a:pt x="401372" y="615461"/>
                    </a:lnTo>
                    <a:lnTo>
                      <a:pt x="397304" y="660144"/>
                    </a:lnTo>
                    <a:lnTo>
                      <a:pt x="394592" y="703384"/>
                    </a:lnTo>
                    <a:lnTo>
                      <a:pt x="394592" y="772570"/>
                    </a:lnTo>
                    <a:lnTo>
                      <a:pt x="386456" y="799956"/>
                    </a:lnTo>
                    <a:lnTo>
                      <a:pt x="379676" y="808604"/>
                    </a:lnTo>
                    <a:lnTo>
                      <a:pt x="173566" y="808604"/>
                    </a:lnTo>
                    <a:lnTo>
                      <a:pt x="164074" y="799956"/>
                    </a:lnTo>
                    <a:lnTo>
                      <a:pt x="160006" y="795632"/>
                    </a:lnTo>
                    <a:lnTo>
                      <a:pt x="160006" y="687529"/>
                    </a:lnTo>
                    <a:lnTo>
                      <a:pt x="149158" y="622668"/>
                    </a:lnTo>
                    <a:lnTo>
                      <a:pt x="138310" y="579427"/>
                    </a:lnTo>
                    <a:lnTo>
                      <a:pt x="113903" y="523214"/>
                    </a:lnTo>
                    <a:lnTo>
                      <a:pt x="61638" y="443443"/>
                    </a:lnTo>
                    <a:lnTo>
                      <a:pt x="47011" y="425852"/>
                    </a:lnTo>
                    <a:cubicBezTo>
                      <a:pt x="17331" y="382259"/>
                      <a:pt x="0" y="329707"/>
                      <a:pt x="0" y="273138"/>
                    </a:cubicBezTo>
                    <a:cubicBezTo>
                      <a:pt x="0" y="122288"/>
                      <a:pt x="123241" y="0"/>
                      <a:pt x="27526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MH_Other_3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5495925" y="2976564"/>
                <a:ext cx="996950" cy="1597025"/>
              </a:xfrm>
              <a:custGeom>
                <a:avLst/>
                <a:gdLst>
                  <a:gd name="T0" fmla="*/ 183260 w 997836"/>
                  <a:gd name="T1" fmla="*/ 100504 h 1597088"/>
                  <a:gd name="T2" fmla="*/ 118413 w 997836"/>
                  <a:gd name="T3" fmla="*/ 219276 h 1597088"/>
                  <a:gd name="T4" fmla="*/ 73304 w 997836"/>
                  <a:gd name="T5" fmla="*/ 365480 h 1597088"/>
                  <a:gd name="T6" fmla="*/ 73304 w 997836"/>
                  <a:gd name="T7" fmla="*/ 432476 h 1597088"/>
                  <a:gd name="T8" fmla="*/ 73304 w 997836"/>
                  <a:gd name="T9" fmla="*/ 499472 h 1597088"/>
                  <a:gd name="T10" fmla="*/ 73304 w 997836"/>
                  <a:gd name="T11" fmla="*/ 569536 h 1597088"/>
                  <a:gd name="T12" fmla="*/ 87399 w 997836"/>
                  <a:gd name="T13" fmla="*/ 645676 h 1597088"/>
                  <a:gd name="T14" fmla="*/ 132511 w 997836"/>
                  <a:gd name="T15" fmla="*/ 746180 h 1597088"/>
                  <a:gd name="T16" fmla="*/ 183260 w 997836"/>
                  <a:gd name="T17" fmla="*/ 840588 h 1597088"/>
                  <a:gd name="T18" fmla="*/ 228370 w 997836"/>
                  <a:gd name="T19" fmla="*/ 941092 h 1597088"/>
                  <a:gd name="T20" fmla="*/ 279118 w 997836"/>
                  <a:gd name="T21" fmla="*/ 1044644 h 1597088"/>
                  <a:gd name="T22" fmla="*/ 301673 w 997836"/>
                  <a:gd name="T23" fmla="*/ 1212144 h 1597088"/>
                  <a:gd name="T24" fmla="*/ 310129 w 997836"/>
                  <a:gd name="T25" fmla="*/ 1382692 h 1597088"/>
                  <a:gd name="T26" fmla="*/ 287575 w 997836"/>
                  <a:gd name="T27" fmla="*/ 1263920 h 1597088"/>
                  <a:gd name="T28" fmla="*/ 265020 w 997836"/>
                  <a:gd name="T29" fmla="*/ 1145148 h 1597088"/>
                  <a:gd name="T30" fmla="*/ 205813 w 997836"/>
                  <a:gd name="T31" fmla="*/ 1017232 h 1597088"/>
                  <a:gd name="T32" fmla="*/ 132511 w 997836"/>
                  <a:gd name="T33" fmla="*/ 907584 h 1597088"/>
                  <a:gd name="T34" fmla="*/ 73304 w 997836"/>
                  <a:gd name="T35" fmla="*/ 788812 h 1597088"/>
                  <a:gd name="T36" fmla="*/ 14090 w 997836"/>
                  <a:gd name="T37" fmla="*/ 670040 h 1597088"/>
                  <a:gd name="T38" fmla="*/ 0 w 997836"/>
                  <a:gd name="T39" fmla="*/ 575612 h 1597088"/>
                  <a:gd name="T40" fmla="*/ 0 w 997836"/>
                  <a:gd name="T41" fmla="*/ 499472 h 1597088"/>
                  <a:gd name="T42" fmla="*/ 14090 w 997836"/>
                  <a:gd name="T43" fmla="*/ 408112 h 1597088"/>
                  <a:gd name="T44" fmla="*/ 36649 w 997836"/>
                  <a:gd name="T45" fmla="*/ 328924 h 1597088"/>
                  <a:gd name="T46" fmla="*/ 104316 w 997836"/>
                  <a:gd name="T47" fmla="*/ 210152 h 1597088"/>
                  <a:gd name="T48" fmla="*/ 538496 w 997836"/>
                  <a:gd name="T49" fmla="*/ 0 h 1597088"/>
                  <a:gd name="T50" fmla="*/ 606161 w 997836"/>
                  <a:gd name="T51" fmla="*/ 24364 h 1597088"/>
                  <a:gd name="T52" fmla="*/ 671007 w 997836"/>
                  <a:gd name="T53" fmla="*/ 48728 h 1597088"/>
                  <a:gd name="T54" fmla="*/ 738671 w 997836"/>
                  <a:gd name="T55" fmla="*/ 85283 h 1597088"/>
                  <a:gd name="T56" fmla="*/ 797876 w 997836"/>
                  <a:gd name="T57" fmla="*/ 127916 h 1597088"/>
                  <a:gd name="T58" fmla="*/ 848625 w 997836"/>
                  <a:gd name="T59" fmla="*/ 176644 h 1597088"/>
                  <a:gd name="T60" fmla="*/ 899375 w 997836"/>
                  <a:gd name="T61" fmla="*/ 228420 h 1597088"/>
                  <a:gd name="T62" fmla="*/ 936024 w 997836"/>
                  <a:gd name="T63" fmla="*/ 295416 h 1597088"/>
                  <a:gd name="T64" fmla="*/ 967040 w 997836"/>
                  <a:gd name="T65" fmla="*/ 371556 h 1597088"/>
                  <a:gd name="T66" fmla="*/ 981136 w 997836"/>
                  <a:gd name="T67" fmla="*/ 465983 h 1597088"/>
                  <a:gd name="T68" fmla="*/ 981136 w 997836"/>
                  <a:gd name="T69" fmla="*/ 569535 h 1597088"/>
                  <a:gd name="T70" fmla="*/ 967040 w 997836"/>
                  <a:gd name="T71" fmla="*/ 651752 h 1597088"/>
                  <a:gd name="T72" fmla="*/ 944484 w 997836"/>
                  <a:gd name="T73" fmla="*/ 746179 h 1597088"/>
                  <a:gd name="T74" fmla="*/ 840168 w 997836"/>
                  <a:gd name="T75" fmla="*/ 916727 h 1597088"/>
                  <a:gd name="T76" fmla="*/ 730213 w 997836"/>
                  <a:gd name="T77" fmla="*/ 1093371 h 1597088"/>
                  <a:gd name="T78" fmla="*/ 693561 w 997836"/>
                  <a:gd name="T79" fmla="*/ 1212144 h 1597088"/>
                  <a:gd name="T80" fmla="*/ 679465 w 997836"/>
                  <a:gd name="T81" fmla="*/ 1349203 h 1597088"/>
                  <a:gd name="T82" fmla="*/ 671007 w 997836"/>
                  <a:gd name="T83" fmla="*/ 1467975 h 1597088"/>
                  <a:gd name="T84" fmla="*/ 665368 w 997836"/>
                  <a:gd name="T85" fmla="*/ 1595891 h 1597088"/>
                  <a:gd name="T86" fmla="*/ 310127 w 997836"/>
                  <a:gd name="T87" fmla="*/ 1595891 h 1597088"/>
                  <a:gd name="T88" fmla="*/ 442639 w 997836"/>
                  <a:gd name="T89" fmla="*/ 1519751 h 1597088"/>
                  <a:gd name="T90" fmla="*/ 479290 w 997836"/>
                  <a:gd name="T91" fmla="*/ 1129908 h 1597088"/>
                  <a:gd name="T92" fmla="*/ 515942 w 997836"/>
                  <a:gd name="T93" fmla="*/ 1011136 h 1597088"/>
                  <a:gd name="T94" fmla="*/ 583605 w 997836"/>
                  <a:gd name="T95" fmla="*/ 874090 h 1597088"/>
                  <a:gd name="T96" fmla="*/ 671007 w 997836"/>
                  <a:gd name="T97" fmla="*/ 746179 h 1597088"/>
                  <a:gd name="T98" fmla="*/ 752767 w 997836"/>
                  <a:gd name="T99" fmla="*/ 618263 h 1597088"/>
                  <a:gd name="T100" fmla="*/ 803516 w 997836"/>
                  <a:gd name="T101" fmla="*/ 465983 h 1597088"/>
                  <a:gd name="T102" fmla="*/ 797876 w 997836"/>
                  <a:gd name="T103" fmla="*/ 322828 h 1597088"/>
                  <a:gd name="T104" fmla="*/ 738671 w 997836"/>
                  <a:gd name="T105" fmla="*/ 194912 h 1597088"/>
                  <a:gd name="T106" fmla="*/ 693561 w 997836"/>
                  <a:gd name="T107" fmla="*/ 134012 h 1597088"/>
                  <a:gd name="T108" fmla="*/ 642815 w 997836"/>
                  <a:gd name="T109" fmla="*/ 85283 h 1597088"/>
                  <a:gd name="T110" fmla="*/ 589245 w 997836"/>
                  <a:gd name="T111" fmla="*/ 42632 h 15970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97836" h="1597088">
                    <a:moveTo>
                      <a:pt x="186378" y="100580"/>
                    </a:moveTo>
                    <a:lnTo>
                      <a:pt x="120429" y="219447"/>
                    </a:lnTo>
                    <a:lnTo>
                      <a:pt x="74551" y="365746"/>
                    </a:lnTo>
                    <a:lnTo>
                      <a:pt x="74551" y="432799"/>
                    </a:lnTo>
                    <a:lnTo>
                      <a:pt x="74551" y="499852"/>
                    </a:lnTo>
                    <a:lnTo>
                      <a:pt x="74551" y="569954"/>
                    </a:lnTo>
                    <a:lnTo>
                      <a:pt x="88888" y="646151"/>
                    </a:lnTo>
                    <a:lnTo>
                      <a:pt x="134766" y="746731"/>
                    </a:lnTo>
                    <a:lnTo>
                      <a:pt x="186378" y="841215"/>
                    </a:lnTo>
                    <a:lnTo>
                      <a:pt x="232256" y="941795"/>
                    </a:lnTo>
                    <a:lnTo>
                      <a:pt x="283868" y="1045423"/>
                    </a:lnTo>
                    <a:lnTo>
                      <a:pt x="306807" y="1213056"/>
                    </a:lnTo>
                    <a:lnTo>
                      <a:pt x="315409" y="1383737"/>
                    </a:lnTo>
                    <a:lnTo>
                      <a:pt x="292470" y="1264870"/>
                    </a:lnTo>
                    <a:lnTo>
                      <a:pt x="269531" y="1146003"/>
                    </a:lnTo>
                    <a:lnTo>
                      <a:pt x="209317" y="1017992"/>
                    </a:lnTo>
                    <a:lnTo>
                      <a:pt x="134766" y="908268"/>
                    </a:lnTo>
                    <a:lnTo>
                      <a:pt x="74551" y="789401"/>
                    </a:lnTo>
                    <a:lnTo>
                      <a:pt x="14337" y="670534"/>
                    </a:lnTo>
                    <a:lnTo>
                      <a:pt x="0" y="576049"/>
                    </a:lnTo>
                    <a:lnTo>
                      <a:pt x="0" y="499852"/>
                    </a:lnTo>
                    <a:lnTo>
                      <a:pt x="14337" y="408416"/>
                    </a:lnTo>
                    <a:lnTo>
                      <a:pt x="37276" y="329171"/>
                    </a:lnTo>
                    <a:lnTo>
                      <a:pt x="106092" y="210304"/>
                    </a:lnTo>
                    <a:lnTo>
                      <a:pt x="186378" y="100580"/>
                    </a:lnTo>
                    <a:close/>
                    <a:moveTo>
                      <a:pt x="547662" y="0"/>
                    </a:moveTo>
                    <a:lnTo>
                      <a:pt x="616479" y="24383"/>
                    </a:lnTo>
                    <a:lnTo>
                      <a:pt x="682428" y="48766"/>
                    </a:lnTo>
                    <a:lnTo>
                      <a:pt x="751244" y="85340"/>
                    </a:lnTo>
                    <a:lnTo>
                      <a:pt x="811458" y="128011"/>
                    </a:lnTo>
                    <a:lnTo>
                      <a:pt x="863071" y="176777"/>
                    </a:lnTo>
                    <a:lnTo>
                      <a:pt x="914683" y="228591"/>
                    </a:lnTo>
                    <a:lnTo>
                      <a:pt x="951958" y="295644"/>
                    </a:lnTo>
                    <a:lnTo>
                      <a:pt x="983499" y="371841"/>
                    </a:lnTo>
                    <a:lnTo>
                      <a:pt x="997836" y="466325"/>
                    </a:lnTo>
                    <a:lnTo>
                      <a:pt x="997836" y="569953"/>
                    </a:lnTo>
                    <a:lnTo>
                      <a:pt x="983499" y="652246"/>
                    </a:lnTo>
                    <a:lnTo>
                      <a:pt x="960560" y="746730"/>
                    </a:lnTo>
                    <a:lnTo>
                      <a:pt x="854469" y="917411"/>
                    </a:lnTo>
                    <a:lnTo>
                      <a:pt x="742642" y="1094188"/>
                    </a:lnTo>
                    <a:lnTo>
                      <a:pt x="705366" y="1213056"/>
                    </a:lnTo>
                    <a:lnTo>
                      <a:pt x="691030" y="1350210"/>
                    </a:lnTo>
                    <a:lnTo>
                      <a:pt x="682428" y="1469077"/>
                    </a:lnTo>
                    <a:lnTo>
                      <a:pt x="676693" y="1597088"/>
                    </a:lnTo>
                    <a:lnTo>
                      <a:pt x="315407" y="1597088"/>
                    </a:lnTo>
                    <a:lnTo>
                      <a:pt x="450173" y="1520891"/>
                    </a:lnTo>
                    <a:lnTo>
                      <a:pt x="487448" y="1130763"/>
                    </a:lnTo>
                    <a:lnTo>
                      <a:pt x="524724" y="1011896"/>
                    </a:lnTo>
                    <a:lnTo>
                      <a:pt x="593540" y="874741"/>
                    </a:lnTo>
                    <a:lnTo>
                      <a:pt x="682428" y="746730"/>
                    </a:lnTo>
                    <a:lnTo>
                      <a:pt x="765581" y="618719"/>
                    </a:lnTo>
                    <a:lnTo>
                      <a:pt x="817193" y="466325"/>
                    </a:lnTo>
                    <a:lnTo>
                      <a:pt x="811458" y="323075"/>
                    </a:lnTo>
                    <a:lnTo>
                      <a:pt x="751244" y="195064"/>
                    </a:lnTo>
                    <a:lnTo>
                      <a:pt x="705366" y="134107"/>
                    </a:lnTo>
                    <a:lnTo>
                      <a:pt x="653754" y="85340"/>
                    </a:lnTo>
                    <a:lnTo>
                      <a:pt x="599275" y="42670"/>
                    </a:lnTo>
                    <a:lnTo>
                      <a:pt x="5476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" name="MH_Other_4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5759451" y="4625975"/>
                <a:ext cx="481013" cy="673100"/>
              </a:xfrm>
              <a:custGeom>
                <a:avLst/>
                <a:gdLst>
                  <a:gd name="T0" fmla="*/ 2147483646 w 168"/>
                  <a:gd name="T1" fmla="*/ 0 h 221"/>
                  <a:gd name="T2" fmla="*/ 2147483646 w 168"/>
                  <a:gd name="T3" fmla="*/ 2147483646 h 221"/>
                  <a:gd name="T4" fmla="*/ 2147483646 w 168"/>
                  <a:gd name="T5" fmla="*/ 2147483646 h 221"/>
                  <a:gd name="T6" fmla="*/ 2147483646 w 168"/>
                  <a:gd name="T7" fmla="*/ 2147483646 h 221"/>
                  <a:gd name="T8" fmla="*/ 2147483646 w 168"/>
                  <a:gd name="T9" fmla="*/ 2147483646 h 221"/>
                  <a:gd name="T10" fmla="*/ 2147483646 w 168"/>
                  <a:gd name="T11" fmla="*/ 2147483646 h 221"/>
                  <a:gd name="T12" fmla="*/ 0 w 168"/>
                  <a:gd name="T13" fmla="*/ 2147483646 h 221"/>
                  <a:gd name="T14" fmla="*/ 2147483646 w 168"/>
                  <a:gd name="T15" fmla="*/ 2147483646 h 221"/>
                  <a:gd name="T16" fmla="*/ 2147483646 w 168"/>
                  <a:gd name="T17" fmla="*/ 2147483646 h 221"/>
                  <a:gd name="T18" fmla="*/ 0 w 168"/>
                  <a:gd name="T19" fmla="*/ 2147483646 h 221"/>
                  <a:gd name="T20" fmla="*/ 2147483646 w 168"/>
                  <a:gd name="T21" fmla="*/ 2147483646 h 221"/>
                  <a:gd name="T22" fmla="*/ 2147483646 w 168"/>
                  <a:gd name="T23" fmla="*/ 2147483646 h 221"/>
                  <a:gd name="T24" fmla="*/ 2147483646 w 168"/>
                  <a:gd name="T25" fmla="*/ 2147483646 h 221"/>
                  <a:gd name="T26" fmla="*/ 2147483646 w 168"/>
                  <a:gd name="T27" fmla="*/ 2147483646 h 221"/>
                  <a:gd name="T28" fmla="*/ 2147483646 w 168"/>
                  <a:gd name="T29" fmla="*/ 2147483646 h 221"/>
                  <a:gd name="T30" fmla="*/ 2147483646 w 168"/>
                  <a:gd name="T31" fmla="*/ 2147483646 h 221"/>
                  <a:gd name="T32" fmla="*/ 2147483646 w 168"/>
                  <a:gd name="T33" fmla="*/ 2147483646 h 221"/>
                  <a:gd name="T34" fmla="*/ 2147483646 w 168"/>
                  <a:gd name="T35" fmla="*/ 2147483646 h 221"/>
                  <a:gd name="T36" fmla="*/ 2147483646 w 168"/>
                  <a:gd name="T37" fmla="*/ 2147483646 h 221"/>
                  <a:gd name="T38" fmla="*/ 2147483646 w 168"/>
                  <a:gd name="T39" fmla="*/ 2147483646 h 221"/>
                  <a:gd name="T40" fmla="*/ 2147483646 w 168"/>
                  <a:gd name="T41" fmla="*/ 2147483646 h 221"/>
                  <a:gd name="T42" fmla="*/ 2147483646 w 168"/>
                  <a:gd name="T43" fmla="*/ 2147483646 h 221"/>
                  <a:gd name="T44" fmla="*/ 2147483646 w 168"/>
                  <a:gd name="T45" fmla="*/ 2147483646 h 221"/>
                  <a:gd name="T46" fmla="*/ 2147483646 w 168"/>
                  <a:gd name="T47" fmla="*/ 2147483646 h 221"/>
                  <a:gd name="T48" fmla="*/ 2147483646 w 168"/>
                  <a:gd name="T49" fmla="*/ 2147483646 h 221"/>
                  <a:gd name="T50" fmla="*/ 2147483646 w 168"/>
                  <a:gd name="T51" fmla="*/ 2147483646 h 221"/>
                  <a:gd name="T52" fmla="*/ 2147483646 w 168"/>
                  <a:gd name="T53" fmla="*/ 2147483646 h 221"/>
                  <a:gd name="T54" fmla="*/ 2147483646 w 168"/>
                  <a:gd name="T55" fmla="*/ 2147483646 h 221"/>
                  <a:gd name="T56" fmla="*/ 2147483646 w 168"/>
                  <a:gd name="T57" fmla="*/ 2147483646 h 221"/>
                  <a:gd name="T58" fmla="*/ 2147483646 w 168"/>
                  <a:gd name="T59" fmla="*/ 2147483646 h 221"/>
                  <a:gd name="T60" fmla="*/ 2147483646 w 168"/>
                  <a:gd name="T61" fmla="*/ 2147483646 h 221"/>
                  <a:gd name="T62" fmla="*/ 2147483646 w 168"/>
                  <a:gd name="T63" fmla="*/ 2147483646 h 221"/>
                  <a:gd name="T64" fmla="*/ 2147483646 w 168"/>
                  <a:gd name="T65" fmla="*/ 2147483646 h 221"/>
                  <a:gd name="T66" fmla="*/ 2147483646 w 168"/>
                  <a:gd name="T67" fmla="*/ 2147483646 h 221"/>
                  <a:gd name="T68" fmla="*/ 2147483646 w 168"/>
                  <a:gd name="T69" fmla="*/ 2147483646 h 221"/>
                  <a:gd name="T70" fmla="*/ 2147483646 w 168"/>
                  <a:gd name="T71" fmla="*/ 2147483646 h 221"/>
                  <a:gd name="T72" fmla="*/ 2147483646 w 168"/>
                  <a:gd name="T73" fmla="*/ 2147483646 h 221"/>
                  <a:gd name="T74" fmla="*/ 2147483646 w 168"/>
                  <a:gd name="T75" fmla="*/ 2147483646 h 221"/>
                  <a:gd name="T76" fmla="*/ 2147483646 w 168"/>
                  <a:gd name="T77" fmla="*/ 2147483646 h 221"/>
                  <a:gd name="T78" fmla="*/ 2147483646 w 168"/>
                  <a:gd name="T79" fmla="*/ 2147483646 h 221"/>
                  <a:gd name="T80" fmla="*/ 2147483646 w 168"/>
                  <a:gd name="T81" fmla="*/ 2147483646 h 2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8"/>
                  <a:gd name="T124" fmla="*/ 0 h 221"/>
                  <a:gd name="T125" fmla="*/ 168 w 168"/>
                  <a:gd name="T126" fmla="*/ 221 h 22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8" h="221">
                    <a:moveTo>
                      <a:pt x="167" y="8"/>
                    </a:moveTo>
                    <a:lnTo>
                      <a:pt x="159" y="0"/>
                    </a:lnTo>
                    <a:lnTo>
                      <a:pt x="5" y="0"/>
                    </a:lnTo>
                    <a:lnTo>
                      <a:pt x="2" y="11"/>
                    </a:lnTo>
                    <a:lnTo>
                      <a:pt x="2" y="22"/>
                    </a:lnTo>
                    <a:lnTo>
                      <a:pt x="10" y="16"/>
                    </a:lnTo>
                    <a:lnTo>
                      <a:pt x="10" y="11"/>
                    </a:lnTo>
                    <a:lnTo>
                      <a:pt x="96" y="11"/>
                    </a:lnTo>
                    <a:lnTo>
                      <a:pt x="96" y="16"/>
                    </a:lnTo>
                    <a:lnTo>
                      <a:pt x="10" y="16"/>
                    </a:lnTo>
                    <a:lnTo>
                      <a:pt x="2" y="22"/>
                    </a:lnTo>
                    <a:lnTo>
                      <a:pt x="23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10" y="53"/>
                    </a:lnTo>
                    <a:lnTo>
                      <a:pt x="10" y="44"/>
                    </a:lnTo>
                    <a:lnTo>
                      <a:pt x="96" y="44"/>
                    </a:lnTo>
                    <a:lnTo>
                      <a:pt x="96" y="53"/>
                    </a:lnTo>
                    <a:lnTo>
                      <a:pt x="10" y="53"/>
                    </a:lnTo>
                    <a:lnTo>
                      <a:pt x="0" y="55"/>
                    </a:lnTo>
                    <a:lnTo>
                      <a:pt x="20" y="67"/>
                    </a:lnTo>
                    <a:lnTo>
                      <a:pt x="2" y="78"/>
                    </a:lnTo>
                    <a:lnTo>
                      <a:pt x="2" y="95"/>
                    </a:lnTo>
                    <a:lnTo>
                      <a:pt x="10" y="89"/>
                    </a:lnTo>
                    <a:lnTo>
                      <a:pt x="10" y="78"/>
                    </a:lnTo>
                    <a:lnTo>
                      <a:pt x="96" y="78"/>
                    </a:lnTo>
                    <a:lnTo>
                      <a:pt x="96" y="89"/>
                    </a:lnTo>
                    <a:lnTo>
                      <a:pt x="10" y="89"/>
                    </a:lnTo>
                    <a:lnTo>
                      <a:pt x="2" y="95"/>
                    </a:lnTo>
                    <a:lnTo>
                      <a:pt x="20" y="106"/>
                    </a:lnTo>
                    <a:lnTo>
                      <a:pt x="2" y="117"/>
                    </a:lnTo>
                    <a:lnTo>
                      <a:pt x="2" y="128"/>
                    </a:lnTo>
                    <a:lnTo>
                      <a:pt x="10" y="122"/>
                    </a:lnTo>
                    <a:lnTo>
                      <a:pt x="10" y="117"/>
                    </a:lnTo>
                    <a:lnTo>
                      <a:pt x="96" y="117"/>
                    </a:lnTo>
                    <a:lnTo>
                      <a:pt x="96" y="122"/>
                    </a:lnTo>
                    <a:lnTo>
                      <a:pt x="10" y="122"/>
                    </a:lnTo>
                    <a:lnTo>
                      <a:pt x="2" y="128"/>
                    </a:lnTo>
                    <a:lnTo>
                      <a:pt x="20" y="136"/>
                    </a:lnTo>
                    <a:lnTo>
                      <a:pt x="2" y="145"/>
                    </a:lnTo>
                    <a:lnTo>
                      <a:pt x="2" y="164"/>
                    </a:lnTo>
                    <a:lnTo>
                      <a:pt x="10" y="156"/>
                    </a:lnTo>
                    <a:lnTo>
                      <a:pt x="10" y="147"/>
                    </a:lnTo>
                    <a:lnTo>
                      <a:pt x="96" y="147"/>
                    </a:lnTo>
                    <a:lnTo>
                      <a:pt x="96" y="156"/>
                    </a:lnTo>
                    <a:lnTo>
                      <a:pt x="10" y="156"/>
                    </a:lnTo>
                    <a:lnTo>
                      <a:pt x="2" y="164"/>
                    </a:lnTo>
                    <a:lnTo>
                      <a:pt x="18" y="175"/>
                    </a:lnTo>
                    <a:lnTo>
                      <a:pt x="18" y="200"/>
                    </a:lnTo>
                    <a:lnTo>
                      <a:pt x="36" y="189"/>
                    </a:lnTo>
                    <a:lnTo>
                      <a:pt x="36" y="181"/>
                    </a:lnTo>
                    <a:lnTo>
                      <a:pt x="96" y="181"/>
                    </a:lnTo>
                    <a:lnTo>
                      <a:pt x="96" y="189"/>
                    </a:lnTo>
                    <a:lnTo>
                      <a:pt x="36" y="189"/>
                    </a:lnTo>
                    <a:lnTo>
                      <a:pt x="18" y="200"/>
                    </a:lnTo>
                    <a:lnTo>
                      <a:pt x="55" y="200"/>
                    </a:lnTo>
                    <a:lnTo>
                      <a:pt x="55" y="220"/>
                    </a:lnTo>
                    <a:lnTo>
                      <a:pt x="65" y="206"/>
                    </a:lnTo>
                    <a:lnTo>
                      <a:pt x="65" y="200"/>
                    </a:lnTo>
                    <a:lnTo>
                      <a:pt x="96" y="200"/>
                    </a:lnTo>
                    <a:lnTo>
                      <a:pt x="96" y="206"/>
                    </a:lnTo>
                    <a:lnTo>
                      <a:pt x="65" y="206"/>
                    </a:lnTo>
                    <a:lnTo>
                      <a:pt x="55" y="220"/>
                    </a:lnTo>
                    <a:lnTo>
                      <a:pt x="107" y="220"/>
                    </a:lnTo>
                    <a:lnTo>
                      <a:pt x="107" y="200"/>
                    </a:lnTo>
                    <a:lnTo>
                      <a:pt x="141" y="200"/>
                    </a:lnTo>
                    <a:lnTo>
                      <a:pt x="141" y="175"/>
                    </a:lnTo>
                    <a:lnTo>
                      <a:pt x="167" y="164"/>
                    </a:lnTo>
                    <a:lnTo>
                      <a:pt x="167" y="147"/>
                    </a:lnTo>
                    <a:lnTo>
                      <a:pt x="144" y="139"/>
                    </a:lnTo>
                    <a:lnTo>
                      <a:pt x="167" y="131"/>
                    </a:lnTo>
                    <a:lnTo>
                      <a:pt x="167" y="117"/>
                    </a:lnTo>
                    <a:lnTo>
                      <a:pt x="144" y="108"/>
                    </a:lnTo>
                    <a:lnTo>
                      <a:pt x="167" y="97"/>
                    </a:lnTo>
                    <a:lnTo>
                      <a:pt x="167" y="81"/>
                    </a:lnTo>
                    <a:lnTo>
                      <a:pt x="146" y="72"/>
                    </a:lnTo>
                    <a:lnTo>
                      <a:pt x="167" y="61"/>
                    </a:lnTo>
                    <a:lnTo>
                      <a:pt x="167" y="47"/>
                    </a:lnTo>
                    <a:lnTo>
                      <a:pt x="144" y="36"/>
                    </a:lnTo>
                    <a:lnTo>
                      <a:pt x="167" y="25"/>
                    </a:lnTo>
                    <a:lnTo>
                      <a:pt x="167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8" name="MH_Other_5"/>
              <p:cNvCxnSpPr/>
              <p:nvPr>
                <p:custDataLst>
                  <p:tags r:id="rId5"/>
                </p:custDataLst>
              </p:nvPr>
            </p:nvCxnSpPr>
            <p:spPr>
              <a:xfrm rot="3600000">
                <a:off x="6823937" y="3190207"/>
                <a:ext cx="0" cy="173037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MH_Other_6"/>
              <p:cNvCxnSpPr/>
              <p:nvPr>
                <p:custDataLst>
                  <p:tags r:id="rId6"/>
                </p:custDataLst>
              </p:nvPr>
            </p:nvCxnSpPr>
            <p:spPr>
              <a:xfrm rot="1200000">
                <a:off x="6412954" y="2660650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MH_Other_7"/>
              <p:cNvCxnSpPr/>
              <p:nvPr>
                <p:custDataLst>
                  <p:tags r:id="rId7"/>
                </p:custDataLst>
              </p:nvPr>
            </p:nvCxnSpPr>
            <p:spPr>
              <a:xfrm rot="20400000">
                <a:off x="5632916" y="2660651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MH_Other_8"/>
              <p:cNvCxnSpPr/>
              <p:nvPr>
                <p:custDataLst>
                  <p:tags r:id="rId8"/>
                </p:custDataLst>
              </p:nvPr>
            </p:nvCxnSpPr>
            <p:spPr>
              <a:xfrm rot="18000000">
                <a:off x="5207164" y="3189230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MH_Other_9"/>
              <p:cNvCxnSpPr/>
              <p:nvPr>
                <p:custDataLst>
                  <p:tags r:id="rId9"/>
                </p:custDataLst>
              </p:nvPr>
            </p:nvCxnSpPr>
            <p:spPr>
              <a:xfrm rot="15600000">
                <a:off x="5139217" y="3882914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MH_Other_10"/>
              <p:cNvCxnSpPr/>
              <p:nvPr>
                <p:custDataLst>
                  <p:tags r:id="rId10"/>
                </p:custDataLst>
              </p:nvPr>
            </p:nvCxnSpPr>
            <p:spPr>
              <a:xfrm rot="6000000" flipH="1">
                <a:off x="6849584" y="3852866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5753606" y="5923383"/>
              <a:ext cx="77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Idea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64" grpId="0"/>
      <p:bldP spid="51" grpId="0"/>
      <p:bldP spid="65" grpId="0"/>
      <p:bldP spid="50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基于属性向量典型性的协同过滤算法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TPV-CF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5" name="MH_Other_5"/>
          <p:cNvSpPr/>
          <p:nvPr>
            <p:custDataLst>
              <p:tags r:id="rId1"/>
            </p:custDataLst>
          </p:nvPr>
        </p:nvSpPr>
        <p:spPr>
          <a:xfrm rot="16200000">
            <a:off x="1747025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MH_Other_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5208" y="24479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95208" y="3714752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95208" y="50403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00774" y="246327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数据离线处理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0774" y="3729337"/>
            <a:ext cx="258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查找相似用户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0774" y="502968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物品排序预测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52495" y="2435225"/>
            <a:ext cx="1238885" cy="487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/>
              <a:t>物品聚类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3452794" y="4733618"/>
            <a:ext cx="65888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/>
              <a:t>构建用户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物品类评分矩阵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452794" y="3141346"/>
            <a:ext cx="6588869" cy="1556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 smtClean="0"/>
              <a:t>计算物品在物品类中的典型性：</a:t>
            </a:r>
            <a:endParaRPr lang="zh-CN" altLang="en-US" sz="2000" dirty="0" smtClean="0"/>
          </a:p>
          <a:p>
            <a:pPr marL="285750" indent="-285750" algn="just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dirty="0" smtClean="0">
                <a:solidFill>
                  <a:srgbClr val="000000"/>
                </a:solidFill>
              </a:rPr>
              <a:t> 内部相似性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charset="0"/>
              <a:buChar char="u"/>
            </a:pPr>
            <a:r>
              <a:rPr lang="zh-CN" altLang="en-US" dirty="0" smtClean="0">
                <a:solidFill>
                  <a:srgbClr val="000000"/>
                </a:solidFill>
              </a:rPr>
              <a:t> 外部不相似性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30000"/>
              </a:lnSpc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39140" y="1928802"/>
            <a:ext cx="2428892" cy="235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线形标注 1 17"/>
          <p:cNvSpPr/>
          <p:nvPr/>
        </p:nvSpPr>
        <p:spPr>
          <a:xfrm>
            <a:off x="7024694" y="1214422"/>
            <a:ext cx="2143140" cy="571504"/>
          </a:xfrm>
          <a:prstGeom prst="borderCallout1">
            <a:avLst>
              <a:gd name="adj1" fmla="val 102331"/>
              <a:gd name="adj2" fmla="val 48980"/>
              <a:gd name="adj3" fmla="val 196082"/>
              <a:gd name="adj4" fmla="val 11393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D={d1, d2, …, dk}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线形标注 1 18"/>
          <p:cNvSpPr/>
          <p:nvPr/>
        </p:nvSpPr>
        <p:spPr>
          <a:xfrm>
            <a:off x="9239272" y="1214422"/>
            <a:ext cx="2381224" cy="571504"/>
          </a:xfrm>
          <a:prstGeom prst="borderCallout1">
            <a:avLst>
              <a:gd name="adj1" fmla="val 102331"/>
              <a:gd name="adj2" fmla="val 48980"/>
              <a:gd name="adj3" fmla="val 322648"/>
              <a:gd name="adj4" fmla="val 796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DG={d1, d2, …, dk}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29" name="对象 46"/>
          <p:cNvGraphicFramePr>
            <a:graphicFrameLocks noChangeAspect="1"/>
          </p:cNvGraphicFramePr>
          <p:nvPr/>
        </p:nvGraphicFramePr>
        <p:xfrm>
          <a:off x="3683935" y="4304989"/>
          <a:ext cx="5072098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6" imgW="70713600" imgH="5791200" progId="Equation.3">
                  <p:embed/>
                </p:oleObj>
              </mc:Choice>
              <mc:Fallback>
                <p:oleObj name="公式" r:id="rId6" imgW="70713600" imgH="5791200" progId="Equation.3">
                  <p:embed/>
                  <p:pic>
                    <p:nvPicPr>
                      <p:cNvPr id="0" name="对象 4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3935" y="4304989"/>
                        <a:ext cx="5072098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31" name="对象 212"/>
          <p:cNvGraphicFramePr>
            <a:graphicFrameLocks noChangeAspect="1"/>
          </p:cNvGraphicFramePr>
          <p:nvPr/>
        </p:nvGraphicFramePr>
        <p:xfrm>
          <a:off x="3798871" y="5226699"/>
          <a:ext cx="2428892" cy="142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8" imgW="28651200" imgH="21336000" progId="Equation.3">
                  <p:embed/>
                </p:oleObj>
              </mc:Choice>
              <mc:Fallback>
                <p:oleObj name="公式" r:id="rId8" imgW="28651200" imgH="21336000" progId="Equation.3">
                  <p:embed/>
                  <p:pic>
                    <p:nvPicPr>
                      <p:cNvPr id="0" name="对象 212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98871" y="5226699"/>
                        <a:ext cx="2428892" cy="14287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8" grpId="0" animBg="1"/>
      <p:bldP spid="19" grpId="0" animBg="1"/>
      <p:bldP spid="46" grpId="0"/>
    </p:bldLst>
  </p:timing>
</p:sld>
</file>

<file path=ppt/tags/tag1.xml><?xml version="1.0" encoding="utf-8"?>
<p:tagLst xmlns:p="http://schemas.openxmlformats.org/presentationml/2006/main">
  <p:tag name="MH" val="2016050811321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508120321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60508120321"/>
  <p:tag name="MH_LIBRARY" val="GRAPHIC"/>
  <p:tag name="MH_TYPE" val="Other"/>
  <p:tag name="MH_ORDER" val="7"/>
</p:tagLst>
</file>

<file path=ppt/tags/tag12.xml><?xml version="1.0" encoding="utf-8"?>
<p:tagLst xmlns:p="http://schemas.openxmlformats.org/presentationml/2006/main">
  <p:tag name="MH" val="20160508120321"/>
  <p:tag name="MH_LIBRARY" val="GRAPHIC"/>
  <p:tag name="MH_TYPE" val="Other"/>
  <p:tag name="MH_ORDER" val="5"/>
</p:tagLst>
</file>

<file path=ppt/tags/tag13.xml><?xml version="1.0" encoding="utf-8"?>
<p:tagLst xmlns:p="http://schemas.openxmlformats.org/presentationml/2006/main">
  <p:tag name="MH" val="20160508120321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0508120321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0508120321"/>
  <p:tag name="MH_LIBRARY" val="GRAPHIC"/>
  <p:tag name="MH_TYPE" val="Other"/>
  <p:tag name="MH_ORDER" val="6"/>
</p:tagLst>
</file>

<file path=ppt/tags/tag16.xml><?xml version="1.0" encoding="utf-8"?>
<p:tagLst xmlns:p="http://schemas.openxmlformats.org/presentationml/2006/main">
  <p:tag name="MH" val="20160508120321"/>
  <p:tag name="MH_LIBRARY" val="GRAPHIC"/>
  <p:tag name="MH_TYPE" val="Other"/>
  <p:tag name="MH_ORDER" val="7"/>
</p:tagLst>
</file>

<file path=ppt/tags/tag17.xml><?xml version="1.0" encoding="utf-8"?>
<p:tagLst xmlns:p="http://schemas.openxmlformats.org/presentationml/2006/main">
  <p:tag name="MH" val="20160508125109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0508125109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0508125109"/>
  <p:tag name="MH_LIBRARY" val="GRAPHIC"/>
  <p:tag name="MH_TYPE" val="Other"/>
  <p:tag name="MH_ORDER" val="3"/>
</p:tagLst>
</file>

<file path=ppt/tags/tag2.xml><?xml version="1.0" encoding="utf-8"?>
<p:tagLst xmlns:p="http://schemas.openxmlformats.org/presentationml/2006/main">
  <p:tag name="MH" val="20160508113210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0508125109"/>
  <p:tag name="MH_LIBRARY" val="GRAPHIC"/>
  <p:tag name="MH_TYPE" val="Other"/>
  <p:tag name="MH_ORDER" val="4"/>
</p:tagLst>
</file>

<file path=ppt/tags/tag21.xml><?xml version="1.0" encoding="utf-8"?>
<p:tagLst xmlns:p="http://schemas.openxmlformats.org/presentationml/2006/main">
  <p:tag name="MH" val="20160508125109"/>
  <p:tag name="MH_LIBRARY" val="GRAPHIC"/>
  <p:tag name="MH_TYPE" val="Other"/>
  <p:tag name="MH_ORDER" val="5"/>
</p:tagLst>
</file>

<file path=ppt/tags/tag22.xml><?xml version="1.0" encoding="utf-8"?>
<p:tagLst xmlns:p="http://schemas.openxmlformats.org/presentationml/2006/main">
  <p:tag name="MH" val="20160508125109"/>
  <p:tag name="MH_LIBRARY" val="GRAPHIC"/>
  <p:tag name="MH_TYPE" val="Other"/>
  <p:tag name="MH_ORDER" val="6"/>
</p:tagLst>
</file>

<file path=ppt/tags/tag23.xml><?xml version="1.0" encoding="utf-8"?>
<p:tagLst xmlns:p="http://schemas.openxmlformats.org/presentationml/2006/main">
  <p:tag name="MH" val="20160508125109"/>
  <p:tag name="MH_LIBRARY" val="GRAPHIC"/>
  <p:tag name="MH_TYPE" val="Other"/>
  <p:tag name="MH_ORDER" val="7"/>
</p:tagLst>
</file>

<file path=ppt/tags/tag24.xml><?xml version="1.0" encoding="utf-8"?>
<p:tagLst xmlns:p="http://schemas.openxmlformats.org/presentationml/2006/main">
  <p:tag name="MH" val="20160508125109"/>
  <p:tag name="MH_LIBRARY" val="GRAPHIC"/>
  <p:tag name="MH_TYPE" val="Other"/>
  <p:tag name="MH_ORDER" val="8"/>
</p:tagLst>
</file>

<file path=ppt/tags/tag25.xml><?xml version="1.0" encoding="utf-8"?>
<p:tagLst xmlns:p="http://schemas.openxmlformats.org/presentationml/2006/main">
  <p:tag name="MH" val="20160508125109"/>
  <p:tag name="MH_LIBRARY" val="GRAPHIC"/>
  <p:tag name="MH_TYPE" val="Other"/>
  <p:tag name="MH_ORDER" val="9"/>
</p:tagLst>
</file>

<file path=ppt/tags/tag26.xml><?xml version="1.0" encoding="utf-8"?>
<p:tagLst xmlns:p="http://schemas.openxmlformats.org/presentationml/2006/main">
  <p:tag name="MH" val="20160508125109"/>
  <p:tag name="MH_LIBRARY" val="GRAPHIC"/>
  <p:tag name="MH_TYPE" val="Other"/>
  <p:tag name="MH_ORDER" val="10"/>
</p:tagLst>
</file>

<file path=ppt/tags/tag27.xml><?xml version="1.0" encoding="utf-8"?>
<p:tagLst xmlns:p="http://schemas.openxmlformats.org/presentationml/2006/main">
  <p:tag name="MH" val="20160508125741"/>
  <p:tag name="MH_LIBRARY" val="GRAPHIC"/>
  <p:tag name="MH_TYPE" val="Other"/>
  <p:tag name="MH_ORDER" val="5"/>
</p:tagLst>
</file>

<file path=ppt/tags/tag28.xml><?xml version="1.0" encoding="utf-8"?>
<p:tagLst xmlns:p="http://schemas.openxmlformats.org/presentationml/2006/main">
  <p:tag name="MH" val="20160508125741"/>
  <p:tag name="MH_LIBRARY" val="GRAPHIC"/>
  <p:tag name="MH_TYPE" val="Other"/>
  <p:tag name="MH_ORDER" val="1"/>
</p:tagLst>
</file>

<file path=ppt/tags/tag29.xml><?xml version="1.0" encoding="utf-8"?>
<p:tagLst xmlns:p="http://schemas.openxmlformats.org/presentationml/2006/main">
  <p:tag name="MH" val="20160508125741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0508113210"/>
  <p:tag name="MH_LIBRARY" val="GRAPHIC"/>
  <p:tag name="MH_TYPE" val="Other"/>
  <p:tag name="MH_ORDER" val="5"/>
</p:tagLst>
</file>

<file path=ppt/tags/tag30.xml><?xml version="1.0" encoding="utf-8"?>
<p:tagLst xmlns:p="http://schemas.openxmlformats.org/presentationml/2006/main">
  <p:tag name="MH" val="20160508125741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60508125741"/>
  <p:tag name="MH_LIBRARY" val="GRAPHIC"/>
  <p:tag name="MH_TYPE" val="Other"/>
  <p:tag name="MH_ORDER" val="5"/>
</p:tagLst>
</file>

<file path=ppt/tags/tag32.xml><?xml version="1.0" encoding="utf-8"?>
<p:tagLst xmlns:p="http://schemas.openxmlformats.org/presentationml/2006/main">
  <p:tag name="MH" val="20160508125741"/>
  <p:tag name="MH_LIBRARY" val="GRAPHIC"/>
  <p:tag name="MH_TYPE" val="Other"/>
  <p:tag name="MH_ORDER" val="1"/>
</p:tagLst>
</file>

<file path=ppt/tags/tag33.xml><?xml version="1.0" encoding="utf-8"?>
<p:tagLst xmlns:p="http://schemas.openxmlformats.org/presentationml/2006/main">
  <p:tag name="MH" val="20160508125741"/>
  <p:tag name="MH_LIBRARY" val="GRAPHIC"/>
  <p:tag name="MH_TYPE" val="Other"/>
  <p:tag name="MH_ORDER" val="2"/>
</p:tagLst>
</file>

<file path=ppt/tags/tag34.xml><?xml version="1.0" encoding="utf-8"?>
<p:tagLst xmlns:p="http://schemas.openxmlformats.org/presentationml/2006/main">
  <p:tag name="MH" val="20160508125741"/>
  <p:tag name="MH_LIBRARY" val="GRAPHIC"/>
  <p:tag name="MH_TYPE" val="Other"/>
  <p:tag name="MH_ORDER" val="4"/>
</p:tagLst>
</file>

<file path=ppt/tags/tag35.xml><?xml version="1.0" encoding="utf-8"?>
<p:tagLst xmlns:p="http://schemas.openxmlformats.org/presentationml/2006/main">
  <p:tag name="MH" val="20160508125741"/>
  <p:tag name="MH_LIBRARY" val="GRAPHIC"/>
  <p:tag name="MH_TYPE" val="Other"/>
  <p:tag name="MH_ORDER" val="5"/>
</p:tagLst>
</file>

<file path=ppt/tags/tag36.xml><?xml version="1.0" encoding="utf-8"?>
<p:tagLst xmlns:p="http://schemas.openxmlformats.org/presentationml/2006/main">
  <p:tag name="MH" val="20160508125741"/>
  <p:tag name="MH_LIBRARY" val="GRAPHIC"/>
  <p:tag name="MH_TYPE" val="Other"/>
  <p:tag name="MH_ORDER" val="1"/>
</p:tagLst>
</file>

<file path=ppt/tags/tag37.xml><?xml version="1.0" encoding="utf-8"?>
<p:tagLst xmlns:p="http://schemas.openxmlformats.org/presentationml/2006/main">
  <p:tag name="MH" val="20160508125741"/>
  <p:tag name="MH_LIBRARY" val="GRAPHIC"/>
  <p:tag name="MH_TYPE" val="Other"/>
  <p:tag name="MH_ORDER" val="2"/>
</p:tagLst>
</file>

<file path=ppt/tags/tag38.xml><?xml version="1.0" encoding="utf-8"?>
<p:tagLst xmlns:p="http://schemas.openxmlformats.org/presentationml/2006/main">
  <p:tag name="MH" val="20160508125741"/>
  <p:tag name="MH_LIBRARY" val="GRAPHIC"/>
  <p:tag name="MH_TYPE" val="Other"/>
  <p:tag name="MH_ORDER" val="4"/>
</p:tagLst>
</file>

<file path=ppt/tags/tag39.xml><?xml version="1.0" encoding="utf-8"?>
<p:tagLst xmlns:p="http://schemas.openxmlformats.org/presentationml/2006/main">
  <p:tag name="MH" val="20160508130916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0508130916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0508130916"/>
  <p:tag name="MH_LIBRARY" val="GRAPHIC"/>
  <p:tag name="MH_TYPE" val="Other"/>
  <p:tag name="MH_ORDER" val="5"/>
</p:tagLst>
</file>

<file path=ppt/tags/tag42.xml><?xml version="1.0" encoding="utf-8"?>
<p:tagLst xmlns:p="http://schemas.openxmlformats.org/presentationml/2006/main">
  <p:tag name="MH" val="20160508130916"/>
  <p:tag name="MH_LIBRARY" val="GRAPHIC"/>
  <p:tag name="MH_TYPE" val="Other"/>
  <p:tag name="MH_ORDER" val="6"/>
</p:tagLst>
</file>

<file path=ppt/tags/tag43.xml><?xml version="1.0" encoding="utf-8"?>
<p:tagLst xmlns:p="http://schemas.openxmlformats.org/presentationml/2006/main">
  <p:tag name="MH" val="20160508130916"/>
  <p:tag name="MH_LIBRARY" val="GRAPHIC"/>
  <p:tag name="MH_TYPE" val="Other"/>
  <p:tag name="MH_ORDER" val="17"/>
</p:tagLst>
</file>

<file path=ppt/tags/tag44.xml><?xml version="1.0" encoding="utf-8"?>
<p:tagLst xmlns:p="http://schemas.openxmlformats.org/presentationml/2006/main">
  <p:tag name="MH" val="20160508130916"/>
  <p:tag name="MH_LIBRARY" val="GRAPHIC"/>
  <p:tag name="MH_TYPE" val="Other"/>
  <p:tag name="MH_ORDER" val="20"/>
</p:tagLst>
</file>

<file path=ppt/tags/tag45.xml><?xml version="1.0" encoding="utf-8"?>
<p:tagLst xmlns:p="http://schemas.openxmlformats.org/presentationml/2006/main">
  <p:tag name="MH" val="20160508130916"/>
  <p:tag name="MH_LIBRARY" val="GRAPHIC"/>
  <p:tag name="MH_TYPE" val="Other"/>
  <p:tag name="MH_ORDER" val="21"/>
</p:tagLst>
</file>

<file path=ppt/tags/tag46.xml><?xml version="1.0" encoding="utf-8"?>
<p:tagLst xmlns:p="http://schemas.openxmlformats.org/presentationml/2006/main">
  <p:tag name="MH" val="20160508130916"/>
  <p:tag name="MH_LIBRARY" val="GRAPHIC"/>
  <p:tag name="MH_TYPE" val="SubTitle"/>
  <p:tag name="MH_ORDER" val="1"/>
</p:tagLst>
</file>

<file path=ppt/tags/tag47.xml><?xml version="1.0" encoding="utf-8"?>
<p:tagLst xmlns:p="http://schemas.openxmlformats.org/presentationml/2006/main">
  <p:tag name="MH" val="20160508130916"/>
  <p:tag name="MH_LIBRARY" val="GRAPHIC"/>
  <p:tag name="MH_TYPE" val="SubTitle"/>
  <p:tag name="MH_ORDER" val="5"/>
</p:tagLst>
</file>

<file path=ppt/tags/tag48.xml><?xml version="1.0" encoding="utf-8"?>
<p:tagLst xmlns:p="http://schemas.openxmlformats.org/presentationml/2006/main">
  <p:tag name="MH" val="20160508130916"/>
  <p:tag name="MH_LIBRARY" val="GRAPHIC"/>
  <p:tag name="MH_TYPE" val="Text"/>
  <p:tag name="MH_ORDER" val="1"/>
</p:tagLst>
</file>

<file path=ppt/tags/tag49.xml><?xml version="1.0" encoding="utf-8"?>
<p:tagLst xmlns:p="http://schemas.openxmlformats.org/presentationml/2006/main">
  <p:tag name="MH" val="20160508130916"/>
  <p:tag name="MH_LIBRARY" val="GRAPHIC"/>
  <p:tag name="MH_TYPE" val="Text"/>
  <p:tag name="MH_ORDER" val="1"/>
</p:tagLst>
</file>

<file path=ppt/tags/tag5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50.xml><?xml version="1.0" encoding="utf-8"?>
<p:tagLst xmlns:p="http://schemas.openxmlformats.org/presentationml/2006/main">
  <p:tag name="MH" val="20160508130916"/>
  <p:tag name="MH_LIBRARY" val="GRAPHIC"/>
  <p:tag name="MH_TYPE" val="Other"/>
  <p:tag name="MH_ORDER" val="12"/>
</p:tagLst>
</file>

<file path=ppt/tags/tag51.xml><?xml version="1.0" encoding="utf-8"?>
<p:tagLst xmlns:p="http://schemas.openxmlformats.org/presentationml/2006/main">
  <p:tag name="MH" val="20160508130916"/>
  <p:tag name="MH_LIBRARY" val="GRAPHIC"/>
  <p:tag name="MH_TYPE" val="Other"/>
  <p:tag name="MH_ORDER" val="15"/>
</p:tagLst>
</file>

<file path=ppt/tags/tag52.xml><?xml version="1.0" encoding="utf-8"?>
<p:tagLst xmlns:p="http://schemas.openxmlformats.org/presentationml/2006/main">
  <p:tag name="MH" val="20160508130916"/>
  <p:tag name="MH_LIBRARY" val="GRAPHIC"/>
  <p:tag name="MH_TYPE" val="Other"/>
  <p:tag name="MH_ORDER" val="16"/>
</p:tagLst>
</file>

<file path=ppt/tags/tag53.xml><?xml version="1.0" encoding="utf-8"?>
<p:tagLst xmlns:p="http://schemas.openxmlformats.org/presentationml/2006/main">
  <p:tag name="MH" val="20160508130916"/>
  <p:tag name="MH_LIBRARY" val="GRAPHIC"/>
  <p:tag name="MH_TYPE" val="SubTitle"/>
  <p:tag name="MH_ORDER" val="2"/>
</p:tagLst>
</file>

<file path=ppt/tags/tag54.xml><?xml version="1.0" encoding="utf-8"?>
<p:tagLst xmlns:p="http://schemas.openxmlformats.org/presentationml/2006/main">
  <p:tag name="MH" val="20160508130916"/>
  <p:tag name="MH_LIBRARY" val="GRAPHIC"/>
  <p:tag name="MH_TYPE" val="Text"/>
  <p:tag name="MH_ORDER" val="1"/>
</p:tagLst>
</file>

<file path=ppt/tags/tag55.xml><?xml version="1.0" encoding="utf-8"?>
<p:tagLst xmlns:p="http://schemas.openxmlformats.org/presentationml/2006/main">
  <p:tag name="MH" val="20160508130916"/>
  <p:tag name="MH_LIBRARY" val="GRAPHIC"/>
  <p:tag name="MH_TYPE" val="Other"/>
  <p:tag name="MH_ORDER" val="22"/>
</p:tagLst>
</file>

<file path=ppt/tags/tag56.xml><?xml version="1.0" encoding="utf-8"?>
<p:tagLst xmlns:p="http://schemas.openxmlformats.org/presentationml/2006/main">
  <p:tag name="MH" val="20160508130916"/>
  <p:tag name="MH_LIBRARY" val="GRAPHIC"/>
  <p:tag name="MH_TYPE" val="Other"/>
  <p:tag name="MH_ORDER" val="25"/>
</p:tagLst>
</file>

<file path=ppt/tags/tag57.xml><?xml version="1.0" encoding="utf-8"?>
<p:tagLst xmlns:p="http://schemas.openxmlformats.org/presentationml/2006/main">
  <p:tag name="MH" val="20160508130916"/>
  <p:tag name="MH_LIBRARY" val="GRAPHIC"/>
  <p:tag name="MH_TYPE" val="Other"/>
  <p:tag name="MH_ORDER" val="26"/>
</p:tagLst>
</file>

<file path=ppt/tags/tag58.xml><?xml version="1.0" encoding="utf-8"?>
<p:tagLst xmlns:p="http://schemas.openxmlformats.org/presentationml/2006/main">
  <p:tag name="MH" val="20160508130916"/>
  <p:tag name="MH_LIBRARY" val="GRAPHIC"/>
  <p:tag name="MH_TYPE" val="SubTitle"/>
  <p:tag name="MH_ORDER" val="4"/>
</p:tagLst>
</file>

<file path=ppt/tags/tag59.xml><?xml version="1.0" encoding="utf-8"?>
<p:tagLst xmlns:p="http://schemas.openxmlformats.org/presentationml/2006/main">
  <p:tag name="MH" val="20160508130916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0508113210"/>
  <p:tag name="MH_LIBRARY" val="GRAPHIC"/>
  <p:tag name="MH_TYPE" val="Other"/>
  <p:tag name="MH_ORDER" val="6"/>
</p:tagLst>
</file>

<file path=ppt/tags/tag60.xml><?xml version="1.0" encoding="utf-8"?>
<p:tagLst xmlns:p="http://schemas.openxmlformats.org/presentationml/2006/main">
  <p:tag name="MH" val="20160508145238"/>
  <p:tag name="MH_LIBRARY" val="GRAPHIC"/>
  <p:tag name="MH_TYPE" val="Other"/>
  <p:tag name="MH_ORDER" val="1"/>
</p:tagLst>
</file>

<file path=ppt/tags/tag61.xml><?xml version="1.0" encoding="utf-8"?>
<p:tagLst xmlns:p="http://schemas.openxmlformats.org/presentationml/2006/main">
  <p:tag name="MH" val="20160508145238"/>
  <p:tag name="MH_LIBRARY" val="GRAPHIC"/>
  <p:tag name="MH_TYPE" val="Other"/>
  <p:tag name="MH_ORDER" val="2"/>
</p:tagLst>
</file>

<file path=ppt/tags/tag62.xml><?xml version="1.0" encoding="utf-8"?>
<p:tagLst xmlns:p="http://schemas.openxmlformats.org/presentationml/2006/main">
  <p:tag name="MH" val="20160508145238"/>
  <p:tag name="MH_LIBRARY" val="GRAPHIC"/>
  <p:tag name="MH_TYPE" val="Other"/>
  <p:tag name="MH_ORDER" val="3"/>
</p:tagLst>
</file>

<file path=ppt/tags/tag63.xml><?xml version="1.0" encoding="utf-8"?>
<p:tagLst xmlns:p="http://schemas.openxmlformats.org/presentationml/2006/main">
  <p:tag name="MH" val="20160508145238"/>
  <p:tag name="MH_LIBRARY" val="GRAPHIC"/>
  <p:tag name="MH_TYPE" val="Other"/>
  <p:tag name="MH_ORDER" val="4"/>
</p:tagLst>
</file>

<file path=ppt/tags/tag64.xml><?xml version="1.0" encoding="utf-8"?>
<p:tagLst xmlns:p="http://schemas.openxmlformats.org/presentationml/2006/main">
  <p:tag name="MH" val="20160508145238"/>
  <p:tag name="MH_LIBRARY" val="GRAPHIC"/>
  <p:tag name="MH_TYPE" val="Other"/>
  <p:tag name="MH_ORDER" val="6"/>
</p:tagLst>
</file>

<file path=ppt/tags/tag65.xml><?xml version="1.0" encoding="utf-8"?>
<p:tagLst xmlns:p="http://schemas.openxmlformats.org/presentationml/2006/main">
  <p:tag name="MH" val="20160508150117"/>
  <p:tag name="MH_LIBRARY" val="GRAPHIC"/>
  <p:tag name="MH_TYPE" val="Title"/>
  <p:tag name="MH_ORDER" val="1"/>
</p:tagLst>
</file>

<file path=ppt/tags/tag66.xml><?xml version="1.0" encoding="utf-8"?>
<p:tagLst xmlns:p="http://schemas.openxmlformats.org/presentationml/2006/main">
  <p:tag name="MH" val="20160508150117"/>
  <p:tag name="MH_LIBRARY" val="GRAPHIC"/>
  <p:tag name="MH_TYPE" val="Other"/>
  <p:tag name="MH_ORDER" val="2"/>
</p:tagLst>
</file>

<file path=ppt/tags/tag67.xml><?xml version="1.0" encoding="utf-8"?>
<p:tagLst xmlns:p="http://schemas.openxmlformats.org/presentationml/2006/main">
  <p:tag name="MH" val="20160508150117"/>
  <p:tag name="MH_LIBRARY" val="GRAPHIC"/>
  <p:tag name="MH_TYPE" val="Other"/>
  <p:tag name="MH_ORDER" val="3"/>
</p:tagLst>
</file>

<file path=ppt/tags/tag68.xml><?xml version="1.0" encoding="utf-8"?>
<p:tagLst xmlns:p="http://schemas.openxmlformats.org/presentationml/2006/main">
  <p:tag name="MH" val="20160508150117"/>
  <p:tag name="MH_LIBRARY" val="GRAPHIC"/>
  <p:tag name="MH_TYPE" val="Other"/>
  <p:tag name="MH_ORDER" val="1"/>
</p:tagLst>
</file>

<file path=ppt/tags/tag69.xml><?xml version="1.0" encoding="utf-8"?>
<p:tagLst xmlns:p="http://schemas.openxmlformats.org/presentationml/2006/main">
  <p:tag name="MH" val="20160508152803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60508120321"/>
  <p:tag name="MH_LIBRARY" val="GRAPHIC"/>
  <p:tag name="MH_TYPE" val="Other"/>
  <p:tag name="MH_ORDER" val="1"/>
</p:tagLst>
</file>

<file path=ppt/tags/tag70.xml><?xml version="1.0" encoding="utf-8"?>
<p:tagLst xmlns:p="http://schemas.openxmlformats.org/presentationml/2006/main">
  <p:tag name="MH" val="20160508152803"/>
  <p:tag name="MH_LIBRARY" val="GRAPHIC"/>
  <p:tag name="MH_TYPE" val="SubTitle"/>
  <p:tag name="MH_ORDER" val="1"/>
</p:tagLst>
</file>

<file path=ppt/tags/tag71.xml><?xml version="1.0" encoding="utf-8"?>
<p:tagLst xmlns:p="http://schemas.openxmlformats.org/presentationml/2006/main">
  <p:tag name="MH" val="20160508151630"/>
  <p:tag name="MH_LIBRARY" val="GRAPHIC"/>
  <p:tag name="MH_TYPE" val="Other"/>
  <p:tag name="MH_ORDER" val="1"/>
</p:tagLst>
</file>

<file path=ppt/tags/tag72.xml><?xml version="1.0" encoding="utf-8"?>
<p:tagLst xmlns:p="http://schemas.openxmlformats.org/presentationml/2006/main">
  <p:tag name="MH" val="20160508151630"/>
  <p:tag name="MH_LIBRARY" val="GRAPHIC"/>
  <p:tag name="MH_TYPE" val="Other"/>
  <p:tag name="MH_ORDER" val="2"/>
</p:tagLst>
</file>

<file path=ppt/tags/tag73.xml><?xml version="1.0" encoding="utf-8"?>
<p:tagLst xmlns:p="http://schemas.openxmlformats.org/presentationml/2006/main">
  <p:tag name="MH" val="20160508151630"/>
  <p:tag name="MH_LIBRARY" val="GRAPHIC"/>
  <p:tag name="MH_TYPE" val="SubTitle"/>
  <p:tag name="MH_ORDER" val="1"/>
</p:tagLst>
</file>

<file path=ppt/tags/tag74.xml><?xml version="1.0" encoding="utf-8"?>
<p:tagLst xmlns:p="http://schemas.openxmlformats.org/presentationml/2006/main">
  <p:tag name="MH" val="20160508151630"/>
  <p:tag name="MH_LIBRARY" val="GRAPHIC"/>
  <p:tag name="MH_TYPE" val="Other"/>
  <p:tag name="MH_ORDER" val="3"/>
</p:tagLst>
</file>

<file path=ppt/tags/tag75.xml><?xml version="1.0" encoding="utf-8"?>
<p:tagLst xmlns:p="http://schemas.openxmlformats.org/presentationml/2006/main">
  <p:tag name="MH" val="20160508151630"/>
  <p:tag name="MH_LIBRARY" val="GRAPHIC"/>
  <p:tag name="MH_TYPE" val="Other"/>
  <p:tag name="MH_ORDER" val="4"/>
</p:tagLst>
</file>

<file path=ppt/tags/tag76.xml><?xml version="1.0" encoding="utf-8"?>
<p:tagLst xmlns:p="http://schemas.openxmlformats.org/presentationml/2006/main">
  <p:tag name="MH" val="20160508151630"/>
  <p:tag name="MH_LIBRARY" val="GRAPHIC"/>
  <p:tag name="MH_TYPE" val="SubTitle"/>
  <p:tag name="MH_ORDER" val="2"/>
</p:tagLst>
</file>

<file path=ppt/tags/tag77.xml><?xml version="1.0" encoding="utf-8"?>
<p:tagLst xmlns:p="http://schemas.openxmlformats.org/presentationml/2006/main">
  <p:tag name="MH" val="20160508151630"/>
  <p:tag name="MH_LIBRARY" val="GRAPHIC"/>
  <p:tag name="MH_TYPE" val="Text"/>
  <p:tag name="MH_ORDER" val="1"/>
</p:tagLst>
</file>

<file path=ppt/tags/tag78.xml><?xml version="1.0" encoding="utf-8"?>
<p:tagLst xmlns:p="http://schemas.openxmlformats.org/presentationml/2006/main">
  <p:tag name="MH" val="20160508151630"/>
  <p:tag name="MH_LIBRARY" val="GRAPHIC"/>
  <p:tag name="MH_TYPE" val="Text"/>
  <p:tag name="MH_ORDER" val="2"/>
</p:tagLst>
</file>

<file path=ppt/tags/tag79.xml><?xml version="1.0" encoding="utf-8"?>
<p:tagLst xmlns:p="http://schemas.openxmlformats.org/presentationml/2006/main">
  <p:tag name="MH" val="20160508133540"/>
  <p:tag name="MH_LIBRARY" val="GRAPHIC"/>
  <p:tag name="MH_ORDER" val="矩形 4"/>
</p:tagLst>
</file>

<file path=ppt/tags/tag8.xml><?xml version="1.0" encoding="utf-8"?>
<p:tagLst xmlns:p="http://schemas.openxmlformats.org/presentationml/2006/main">
  <p:tag name="MH" val="20160508120321"/>
  <p:tag name="MH_LIBRARY" val="GRAPHIC"/>
  <p:tag name="MH_TYPE" val="Other"/>
  <p:tag name="MH_ORDER" val="6"/>
</p:tagLst>
</file>

<file path=ppt/tags/tag80.xml><?xml version="1.0" encoding="utf-8"?>
<p:tagLst xmlns:p="http://schemas.openxmlformats.org/presentationml/2006/main">
  <p:tag name="MH" val="20160508133540"/>
  <p:tag name="MH_LIBRARY" val="GRAPHIC"/>
  <p:tag name="MH_ORDER" val="直接连接符 6"/>
</p:tagLst>
</file>

<file path=ppt/tags/tag9.xml><?xml version="1.0" encoding="utf-8"?>
<p:tagLst xmlns:p="http://schemas.openxmlformats.org/presentationml/2006/main">
  <p:tag name="MH" val="20160508120321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0</TotalTime>
  <Words>2558</Words>
  <Application>WPS 演示</Application>
  <PresentationFormat>自定义</PresentationFormat>
  <Paragraphs>510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30</vt:i4>
      </vt:variant>
    </vt:vector>
  </HeadingPairs>
  <TitlesOfParts>
    <vt:vector size="75" baseType="lpstr">
      <vt:lpstr>Arial</vt:lpstr>
      <vt:lpstr>宋体</vt:lpstr>
      <vt:lpstr>Wingdings</vt:lpstr>
      <vt:lpstr>Calibri</vt:lpstr>
      <vt:lpstr>微软雅黑</vt:lpstr>
      <vt:lpstr>华文细黑</vt:lpstr>
      <vt:lpstr>Times New Roman</vt:lpstr>
      <vt:lpstr>Wingdings</vt:lpstr>
      <vt:lpstr>Arial Narrow</vt:lpstr>
      <vt:lpstr>Office 主题</vt:lpstr>
      <vt:lpstr>Excel.Chart.8</vt:lpstr>
      <vt:lpstr>Excel.Chart.8</vt:lpstr>
      <vt:lpstr>Excel.Chart.8</vt:lpstr>
      <vt:lpstr>Excel.Chart.8</vt:lpstr>
      <vt:lpstr>Excel.Chart.8</vt:lpstr>
      <vt:lpstr>Excel.Chart.8</vt:lpstr>
      <vt:lpstr>Equation.3</vt:lpstr>
      <vt:lpstr>Visio.Drawing.15</vt:lpstr>
      <vt:lpstr>Equation.3</vt:lpstr>
      <vt:lpstr>Equation.3</vt:lpstr>
      <vt:lpstr>Equation.3</vt:lpstr>
      <vt:lpstr>Visio.Drawing.15</vt:lpstr>
      <vt:lpstr>Visio.Drawing.15</vt:lpstr>
      <vt:lpstr>Visio.Drawing.15</vt:lpstr>
      <vt:lpstr>Visio.Drawing.15</vt:lpstr>
      <vt:lpstr>Visio.Drawing.15</vt:lpstr>
      <vt:lpstr>Word.Document.12</vt:lpstr>
      <vt:lpstr>Equation.3</vt:lpstr>
      <vt:lpstr>Equation.3</vt:lpstr>
      <vt:lpstr>Equation.3</vt:lpstr>
      <vt:lpstr>Equation.3</vt:lpstr>
      <vt:lpstr>Equation.3</vt:lpstr>
      <vt:lpstr>Equation.3</vt:lpstr>
      <vt:lpstr>Visio.Drawing.15</vt:lpstr>
      <vt:lpstr>Visio.Drawing.15</vt:lpstr>
      <vt:lpstr>Visio.Drawing.15</vt:lpstr>
      <vt:lpstr>Visio.Drawing.15</vt:lpstr>
      <vt:lpstr>Visio.Drawing.15</vt:lpstr>
      <vt:lpstr>Equation.3</vt:lpstr>
      <vt:lpstr>Equation.3</vt:lpstr>
      <vt:lpstr>Equation.3</vt:lpstr>
      <vt:lpstr>Equation.3</vt:lpstr>
      <vt:lpstr>Equation.3</vt:lpstr>
      <vt:lpstr>Equation.3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window7</cp:lastModifiedBy>
  <cp:revision>379</cp:revision>
  <dcterms:created xsi:type="dcterms:W3CDTF">2015-05-14T07:52:00Z</dcterms:created>
  <dcterms:modified xsi:type="dcterms:W3CDTF">2016-12-16T02:36:50Z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