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8"/>
  </p:notesMasterIdLst>
  <p:sldIdLst>
    <p:sldId id="260" r:id="rId3"/>
    <p:sldId id="266" r:id="rId4"/>
    <p:sldId id="294" r:id="rId5"/>
    <p:sldId id="296" r:id="rId6"/>
    <p:sldId id="270" r:id="rId7"/>
    <p:sldId id="265" r:id="rId8"/>
    <p:sldId id="269" r:id="rId9"/>
    <p:sldId id="293" r:id="rId10"/>
    <p:sldId id="279" r:id="rId11"/>
    <p:sldId id="274" r:id="rId12"/>
    <p:sldId id="268" r:id="rId13"/>
    <p:sldId id="292" r:id="rId14"/>
    <p:sldId id="280" r:id="rId15"/>
    <p:sldId id="275" r:id="rId16"/>
    <p:sldId id="286" r:id="rId17"/>
    <p:sldId id="291" r:id="rId18"/>
    <p:sldId id="271" r:id="rId19"/>
    <p:sldId id="272" r:id="rId20"/>
    <p:sldId id="273" r:id="rId21"/>
    <p:sldId id="290" r:id="rId22"/>
    <p:sldId id="281" r:id="rId23"/>
    <p:sldId id="285" r:id="rId24"/>
    <p:sldId id="295" r:id="rId25"/>
    <p:sldId id="277" r:id="rId26"/>
    <p:sldId id="288" r:id="rId2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84364" autoAdjust="0"/>
  </p:normalViewPr>
  <p:slideViewPr>
    <p:cSldViewPr snapToGrid="0" showGuides="1">
      <p:cViewPr varScale="1">
        <p:scale>
          <a:sx n="62" d="100"/>
          <a:sy n="62" d="100"/>
        </p:scale>
        <p:origin x="1824" y="66"/>
      </p:cViewPr>
      <p:guideLst>
        <p:guide orient="horz" pos="255"/>
        <p:guide pos="5125"/>
        <p:guide pos="1519"/>
        <p:guide orient="horz" pos="1185"/>
        <p:guide orient="horz" pos="2319"/>
        <p:guide orient="horz" pos="3226"/>
      </p:guideLst>
    </p:cSldViewPr>
  </p:slideViewPr>
  <p:notesTextViewPr>
    <p:cViewPr>
      <p:scale>
        <a:sx n="1" d="1"/>
        <a:sy n="1" d="1"/>
      </p:scale>
      <p:origin x="0" y="-6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00B050"/>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extLst>
            <c:ext xmlns:c16="http://schemas.microsoft.com/office/drawing/2014/chart" uri="{C3380CC4-5D6E-409C-BE32-E72D297353CC}">
              <c16:uniqueId val="{00000000-3F45-4740-AB55-C50E5613C6AE}"/>
            </c:ext>
          </c:extLst>
        </c:ser>
        <c:ser>
          <c:idx val="1"/>
          <c:order val="1"/>
          <c:tx>
            <c:strRef>
              <c:f>Sheet1!$C$1</c:f>
              <c:strCache>
                <c:ptCount val="1"/>
                <c:pt idx="0">
                  <c:v>系列 3</c:v>
                </c:pt>
              </c:strCache>
            </c:strRef>
          </c:tx>
          <c:spPr>
            <a:solidFill>
              <a:srgbClr val="E74E3E"/>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extLst>
            <c:ext xmlns:c16="http://schemas.microsoft.com/office/drawing/2014/chart" uri="{C3380CC4-5D6E-409C-BE32-E72D297353CC}">
              <c16:uniqueId val="{00000001-3F45-4740-AB55-C50E5613C6AE}"/>
            </c:ext>
          </c:extLst>
        </c:ser>
        <c:dLbls>
          <c:showLegendKey val="0"/>
          <c:showVal val="0"/>
          <c:showCatName val="0"/>
          <c:showSerName val="0"/>
          <c:showPercent val="0"/>
          <c:showBubbleSize val="0"/>
        </c:dLbls>
        <c:gapWidth val="85"/>
        <c:axId val="106204544"/>
        <c:axId val="106206336"/>
      </c:barChart>
      <c:catAx>
        <c:axId val="106204544"/>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106206336"/>
        <c:crosses val="autoZero"/>
        <c:auto val="1"/>
        <c:lblAlgn val="ctr"/>
        <c:lblOffset val="100"/>
        <c:noMultiLvlLbl val="0"/>
      </c:catAx>
      <c:valAx>
        <c:axId val="106206336"/>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106204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1-B91B-4A85-AD81-BF7F7D759B81}"/>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B91B-4A85-AD81-BF7F7D759B81}"/>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4-B91B-4A85-AD81-BF7F7D759B81}"/>
            </c:ext>
          </c:extLst>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1-DACC-4D3C-AA9C-0CF3652A8BED}"/>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DACC-4D3C-AA9C-0CF3652A8BED}"/>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6</c:v>
                </c:pt>
              </c:numCache>
            </c:numRef>
          </c:val>
          <c:extLst>
            <c:ext xmlns:c16="http://schemas.microsoft.com/office/drawing/2014/chart" uri="{C3380CC4-5D6E-409C-BE32-E72D297353CC}">
              <c16:uniqueId val="{00000004-DACC-4D3C-AA9C-0CF3652A8BED}"/>
            </c:ext>
          </c:extLst>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1-0426-4CC0-A164-0833F5DECFA3}"/>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3-0426-4CC0-A164-0833F5DECFA3}"/>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7</c:v>
                </c:pt>
              </c:numCache>
            </c:numRef>
          </c:val>
          <c:extLst>
            <c:ext xmlns:c16="http://schemas.microsoft.com/office/drawing/2014/chart" uri="{C3380CC4-5D6E-409C-BE32-E72D297353CC}">
              <c16:uniqueId val="{00000004-0426-4CC0-A164-0833F5DECFA3}"/>
            </c:ext>
          </c:extLst>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5C6-4985-BF0D-137C4B07C523}"/>
            </c:ext>
          </c:extLst>
        </c:ser>
        <c:ser>
          <c:idx val="1"/>
          <c:order val="1"/>
          <c:tx>
            <c:strRef>
              <c:f>Sheet1!$C$1</c:f>
              <c:strCache>
                <c:ptCount val="1"/>
                <c:pt idx="0">
                  <c:v>系列 2</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5C6-4985-BF0D-137C4B07C523}"/>
            </c:ext>
          </c:extLst>
        </c:ser>
        <c:ser>
          <c:idx val="2"/>
          <c:order val="2"/>
          <c:tx>
            <c:strRef>
              <c:f>Sheet1!$D$1</c:f>
              <c:strCache>
                <c:ptCount val="1"/>
                <c:pt idx="0">
                  <c:v>系列 3</c:v>
                </c:pt>
              </c:strCache>
            </c:strRef>
          </c:tx>
          <c:spPr>
            <a:ln w="28575" cap="rnd">
              <a:solidFill>
                <a:srgbClr val="00B050"/>
              </a:solidFill>
              <a:round/>
            </a:ln>
            <a:effectLst>
              <a:outerShdw blurRad="50800" dist="38100" dir="2700000" algn="tl" rotWithShape="0">
                <a:prstClr val="black">
                  <a:alpha val="40000"/>
                </a:prstClr>
              </a:outerShdw>
            </a:effectLst>
          </c:spPr>
          <c:marker>
            <c:symbol val="circle"/>
            <c:size val="5"/>
            <c:spPr>
              <a:solidFill>
                <a:srgbClr val="00B050"/>
              </a:solidFill>
              <a:ln w="57150">
                <a:solidFill>
                  <a:srgbClr val="00B050"/>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5C6-4985-BF0D-137C4B07C523}"/>
            </c:ext>
          </c:extLst>
        </c:ser>
        <c:dLbls>
          <c:showLegendKey val="0"/>
          <c:showVal val="0"/>
          <c:showCatName val="0"/>
          <c:showSerName val="0"/>
          <c:showPercent val="0"/>
          <c:showBubbleSize val="0"/>
        </c:dLbls>
        <c:marker val="1"/>
        <c:smooth val="0"/>
        <c:axId val="130344832"/>
        <c:axId val="130346368"/>
      </c:lineChart>
      <c:catAx>
        <c:axId val="13034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0346368"/>
        <c:crosses val="autoZero"/>
        <c:auto val="1"/>
        <c:lblAlgn val="ctr"/>
        <c:lblOffset val="100"/>
        <c:noMultiLvlLbl val="0"/>
      </c:catAx>
      <c:valAx>
        <c:axId val="1303463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crossAx val="130344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C51D7-0F3A-4BBF-A84E-33DA06BEF481}" type="datetimeFigureOut">
              <a:rPr lang="zh-CN" altLang="en-US" smtClean="0"/>
              <a:t>2017/12/10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5E52-524D-438F-8756-272751B5641D}" type="slidenum">
              <a:rPr lang="zh-CN" altLang="en-US" smtClean="0"/>
              <a:t>‹#›</a:t>
            </a:fld>
            <a:endParaRPr lang="zh-CN" altLang="en-US"/>
          </a:p>
        </p:txBody>
      </p:sp>
    </p:spTree>
    <p:extLst>
      <p:ext uri="{BB962C8B-B14F-4D97-AF65-F5344CB8AC3E}">
        <p14:creationId xmlns:p14="http://schemas.microsoft.com/office/powerpoint/2010/main" val="12918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a:t>
            </a:fld>
            <a:endParaRPr lang="zh-CN" altLang="en-US"/>
          </a:p>
        </p:txBody>
      </p:sp>
    </p:spTree>
    <p:extLst>
      <p:ext uri="{BB962C8B-B14F-4D97-AF65-F5344CB8AC3E}">
        <p14:creationId xmlns:p14="http://schemas.microsoft.com/office/powerpoint/2010/main" val="3347649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本文背景是</a:t>
            </a:r>
            <a:r>
              <a:rPr lang="en-US" altLang="zh-CN" dirty="0" smtClean="0"/>
              <a:t>2015</a:t>
            </a:r>
            <a:r>
              <a:rPr lang="zh-CN" altLang="en-US" dirty="0" smtClean="0"/>
              <a:t>年的电力体制改革：</a:t>
            </a:r>
            <a:endParaRPr lang="en-US" altLang="zh-CN" dirty="0" smtClean="0"/>
          </a:p>
          <a:p>
            <a:r>
              <a:rPr lang="zh-CN" altLang="en-US" dirty="0" smtClean="0"/>
              <a:t>在改革中强调充分发挥电价和交易的市场化作用</a:t>
            </a:r>
            <a:endParaRPr lang="en-US" altLang="zh-CN" dirty="0" smtClean="0"/>
          </a:p>
          <a:p>
            <a:r>
              <a:rPr lang="zh-CN" altLang="en-US" dirty="0" smtClean="0"/>
              <a:t>交易模式转变成售电方和购电方之间的点对点交易。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dirty="0" smtClean="0">
                <a:solidFill>
                  <a:schemeClr val="tx1"/>
                </a:solidFill>
                <a:latin typeface="微软雅黑" panose="020B0503020204020204" pitchFamily="34" charset="-122"/>
                <a:ea typeface="微软雅黑" panose="020B0503020204020204" pitchFamily="34" charset="-122"/>
              </a:rPr>
              <a:t>符合准入条件的电力用户与发电企业按照自愿参与、自主协商的原则进行的购售电交易，电网企业按规定提供输电服务。</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4</a:t>
            </a:fld>
            <a:endParaRPr lang="zh-CN" altLang="en-US"/>
          </a:p>
        </p:txBody>
      </p:sp>
    </p:spTree>
    <p:extLst>
      <p:ext uri="{BB962C8B-B14F-4D97-AF65-F5344CB8AC3E}">
        <p14:creationId xmlns:p14="http://schemas.microsoft.com/office/powerpoint/2010/main" val="275378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10/12/2017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10/12/2017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10/12/2017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1"/>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zh-CN" altLang="en-US" sz="3600" b="1" spc="300" dirty="0" smtClean="0">
                <a:solidFill>
                  <a:schemeClr val="bg1"/>
                </a:solidFill>
                <a:latin typeface="微软雅黑" panose="020B0503020204020204" pitchFamily="34" charset="-122"/>
                <a:ea typeface="微软雅黑" panose="020B0503020204020204" pitchFamily="34" charset="-122"/>
              </a:rPr>
              <a:t>基于</a:t>
            </a:r>
            <a:r>
              <a:rPr lang="en-US" altLang="zh-CN" sz="3600" b="1" spc="300" dirty="0" smtClean="0">
                <a:solidFill>
                  <a:schemeClr val="bg1"/>
                </a:solidFill>
                <a:latin typeface="微软雅黑" panose="020B0503020204020204" pitchFamily="34" charset="-122"/>
                <a:ea typeface="微软雅黑" panose="020B0503020204020204" pitchFamily="34" charset="-122"/>
              </a:rPr>
              <a:t>Android</a:t>
            </a:r>
            <a:r>
              <a:rPr lang="zh-CN" altLang="en-US" sz="3600" b="1" spc="300" dirty="0" smtClean="0">
                <a:solidFill>
                  <a:schemeClr val="bg1"/>
                </a:solidFill>
                <a:latin typeface="微软雅黑" panose="020B0503020204020204" pitchFamily="34" charset="-122"/>
                <a:ea typeface="微软雅黑" panose="020B0503020204020204" pitchFamily="34" charset="-122"/>
              </a:rPr>
              <a:t>平台下电力交易推荐系统的研究与实现</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徐振康</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2421301"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焦明海  副教授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8309" t="28916" r="7501" b="31555"/>
          <a:stretch/>
        </p:blipFill>
        <p:spPr>
          <a:xfrm>
            <a:off x="5854304" y="519363"/>
            <a:ext cx="2886892" cy="1031966"/>
          </a:xfrm>
          <a:prstGeom prst="rect">
            <a:avLst/>
          </a:prstGeom>
        </p:spPr>
      </p:pic>
    </p:spTree>
    <p:extLst>
      <p:ext uri="{BB962C8B-B14F-4D97-AF65-F5344CB8AC3E}">
        <p14:creationId xmlns:p14="http://schemas.microsoft.com/office/powerpoint/2010/main" val="2605218448"/>
      </p:ext>
    </p:extLst>
  </p:cSld>
  <p:clrMapOvr>
    <a:masterClrMapping/>
  </p:clrMapOvr>
  <mc:AlternateContent xmlns:mc="http://schemas.openxmlformats.org/markup-compatibility/2006">
    <mc:Choice xmlns:p14="http://schemas.microsoft.com/office/powerpoint/2010/main" Requires="p14">
      <p:transition spd="slow" p14:dur="2000" advTm="8230"/>
    </mc:Choice>
    <mc:Fallback>
      <p:transition spd="slow" advTm="823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a:solidFill>
            <a:srgbClr val="E74E3E"/>
          </a:solidFill>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a:solidFill>
            <a:srgbClr val="E74E3E"/>
          </a:solidFill>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a:solidFill>
            <a:srgbClr val="E74E3E"/>
          </a:solidFill>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a:solidFill>
            <a:srgbClr val="E74E3E"/>
          </a:solidFill>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Freeform 32"/>
          <p:cNvSpPr>
            <a:spLocks/>
          </p:cNvSpPr>
          <p:nvPr/>
        </p:nvSpPr>
        <p:spPr bwMode="auto">
          <a:xfrm>
            <a:off x="4162125" y="3437196"/>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3895316" y="3441374"/>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4696637" y="3491513"/>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4441169" y="3783393"/>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4243301" y="3230970"/>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4275235" y="3383476"/>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4183314" y="4119741"/>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4029616" y="3247086"/>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4632472" y="3303791"/>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3935009" y="34189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矩形 47"/>
          <p:cNvSpPr/>
          <p:nvPr/>
        </p:nvSpPr>
        <p:spPr>
          <a:xfrm>
            <a:off x="435496"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209344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矩形 49"/>
          <p:cNvSpPr/>
          <p:nvPr/>
        </p:nvSpPr>
        <p:spPr>
          <a:xfrm>
            <a:off x="435496" y="4593767"/>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204637"/>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560925"/>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矩形 59"/>
          <p:cNvSpPr/>
          <p:nvPr/>
        </p:nvSpPr>
        <p:spPr>
          <a:xfrm>
            <a:off x="6110373"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110373" y="209344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2" name="矩形 61"/>
          <p:cNvSpPr/>
          <p:nvPr/>
        </p:nvSpPr>
        <p:spPr>
          <a:xfrm>
            <a:off x="6215148"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6110373" y="4580320"/>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110373" y="4191190"/>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6" name="矩形 65"/>
          <p:cNvSpPr/>
          <p:nvPr/>
        </p:nvSpPr>
        <p:spPr>
          <a:xfrm>
            <a:off x="6215148" y="4547478"/>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1439258545"/>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428437958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3616295883"/>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3008996825"/>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164191964"/>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7427" y="1775068"/>
            <a:ext cx="1795461"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研究背景</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485570"/>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研究方法</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196072"/>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a:t>
            </a:r>
            <a:r>
              <a:rPr lang="zh-CN" altLang="en-US" sz="2800" b="1" spc="300" dirty="0">
                <a:solidFill>
                  <a:srgbClr val="666666"/>
                </a:solidFill>
                <a:latin typeface="微软雅黑" panose="020B0503020204020204" pitchFamily="34" charset="-122"/>
                <a:ea typeface="微软雅黑" panose="020B0503020204020204" pitchFamily="34" charset="-122"/>
              </a:rPr>
              <a:t>结果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390657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61707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advTm="11665">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E74E3E"/>
                  </a:solidFill>
                  <a:latin typeface="微软雅黑" panose="020B0503020204020204" pitchFamily="34" charset="-122"/>
                  <a:ea typeface="微软雅黑" panose="020B0503020204020204" pitchFamily="34" charset="-122"/>
                </a:rPr>
                <a:t>TEXT</a:t>
              </a:r>
              <a:endParaRPr lang="zh-HK" altLang="en-US" sz="2800" b="1" dirty="0">
                <a:solidFill>
                  <a:srgbClr val="E74E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0" name="矩形 29"/>
          <p:cNvSpPr/>
          <p:nvPr/>
        </p:nvSpPr>
        <p:spPr>
          <a:xfrm>
            <a:off x="499709" y="223535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556378" y="4703340"/>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8" name="矩形 37"/>
          <p:cNvSpPr/>
          <p:nvPr/>
        </p:nvSpPr>
        <p:spPr>
          <a:xfrm>
            <a:off x="6607199" y="471059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rgbClr val="00B050"/>
                </a:solidFill>
                <a:latin typeface="微软雅黑" panose="020B0503020204020204" pitchFamily="34" charset="-122"/>
                <a:ea typeface="微软雅黑" panose="020B0503020204020204" pitchFamily="34" charset="-122"/>
              </a:rPr>
              <a:t>ADD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42" name="矩形 41"/>
          <p:cNvSpPr/>
          <p:nvPr/>
        </p:nvSpPr>
        <p:spPr>
          <a:xfrm>
            <a:off x="6607199" y="2228100"/>
            <a:ext cx="1355204" cy="458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00B050"/>
              </a:solidFill>
            </a:endParaRPr>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804103"/>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E74E3E"/>
                  </a:solidFill>
                  <a:latin typeface="微软雅黑" panose="020B0503020204020204" pitchFamily="34" charset="-122"/>
                  <a:ea typeface="微软雅黑" panose="020B0503020204020204" pitchFamily="34" charset="-122"/>
                </a:rPr>
                <a:t>DAMEN</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76999"/>
            </a:xfrm>
            <a:prstGeom prst="rect">
              <a:avLst/>
            </a:prstGeom>
          </p:spPr>
          <p:txBody>
            <a:bodyPr wrap="square">
              <a:spAutoFit/>
            </a:bodyPr>
            <a:lstStyle/>
            <a:p>
              <a:r>
                <a:rPr lang="en-US" altLang="zh-CN" sz="1200" dirty="0" smtClean="0">
                  <a:solidFill>
                    <a:schemeClr val="bg1"/>
                  </a:solidFill>
                  <a:latin typeface="微软雅黑" panose="020B0503020204020204" pitchFamily="34" charset="-122"/>
                  <a:ea typeface="微软雅黑" panose="020B0503020204020204" pitchFamily="34" charset="-122"/>
                </a:rPr>
                <a:t>R</a:t>
              </a:r>
              <a:r>
                <a:rPr lang="en-US" altLang="zh-HK" sz="1200" dirty="0" smtClean="0">
                  <a:solidFill>
                    <a:schemeClr val="bg1"/>
                  </a:solidFill>
                  <a:latin typeface="微软雅黑" panose="020B0503020204020204" pitchFamily="34" charset="-122"/>
                  <a:ea typeface="微软雅黑" panose="020B0503020204020204" pitchFamily="34" charset="-122"/>
                </a:rPr>
                <a:t>esearch </a:t>
              </a:r>
              <a:r>
                <a:rPr lang="en-US" altLang="zh-CN" sz="1200" dirty="0" smtClean="0">
                  <a:solidFill>
                    <a:schemeClr val="bg1"/>
                  </a:solidFill>
                  <a:latin typeface="微软雅黑" panose="020B0503020204020204" pitchFamily="34" charset="-122"/>
                  <a:ea typeface="微软雅黑" panose="020B0503020204020204" pitchFamily="34" charset="-122"/>
                </a:rPr>
                <a:t>B</a:t>
              </a:r>
              <a:r>
                <a:rPr lang="en-US" altLang="zh-HK" sz="1200" dirty="0" smtClean="0">
                  <a:solidFill>
                    <a:schemeClr val="bg1"/>
                  </a:solidFill>
                  <a:latin typeface="微软雅黑" panose="020B0503020204020204" pitchFamily="34" charset="-122"/>
                  <a:ea typeface="微软雅黑" panose="020B0503020204020204" pitchFamily="34" charset="-122"/>
                </a:rPr>
                <a:t>ackground</a:t>
              </a:r>
              <a:endParaRPr lang="zh-HK" altLang="en-US" sz="12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advTm="1366">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a:spLocks noChangeArrowheads="1"/>
          </p:cNvSpPr>
          <p:nvPr/>
        </p:nvSpPr>
        <p:spPr bwMode="auto">
          <a:xfrm>
            <a:off x="5714299" y="1861759"/>
            <a:ext cx="36668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800" b="1" spc="300" dirty="0">
                <a:solidFill>
                  <a:srgbClr val="666666"/>
                </a:solidFill>
                <a:latin typeface="微软雅黑" panose="020B0503020204020204" pitchFamily="34" charset="-122"/>
                <a:ea typeface="微软雅黑" panose="020B0503020204020204" pitchFamily="34" charset="-122"/>
              </a:rPr>
              <a:t>电力改革</a:t>
            </a:r>
            <a:endParaRPr lang="en-US" altLang="zh-CN" sz="2800" b="1" spc="300" dirty="0">
              <a:solidFill>
                <a:srgbClr val="666666"/>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flipV="1">
            <a:off x="5130253" y="1813646"/>
            <a:ext cx="0" cy="3366960"/>
          </a:xfrm>
          <a:prstGeom prst="line">
            <a:avLst/>
          </a:prstGeom>
          <a:ln w="12700">
            <a:solidFill>
              <a:srgbClr val="607084"/>
            </a:solidFill>
            <a:prstDash val="lgDash"/>
          </a:ln>
          <a:effectLst/>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4" y="1861759"/>
            <a:ext cx="4096363" cy="28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矩形 37"/>
          <p:cNvSpPr>
            <a:spLocks noChangeArrowheads="1"/>
          </p:cNvSpPr>
          <p:nvPr/>
        </p:nvSpPr>
        <p:spPr bwMode="auto">
          <a:xfrm>
            <a:off x="5666759" y="3036734"/>
            <a:ext cx="2043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交易模式改变</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
        <p:nvSpPr>
          <p:cNvPr id="40" name="矩形 39"/>
          <p:cNvSpPr>
            <a:spLocks noChangeArrowheads="1"/>
          </p:cNvSpPr>
          <p:nvPr/>
        </p:nvSpPr>
        <p:spPr bwMode="auto">
          <a:xfrm>
            <a:off x="5635336" y="3900994"/>
            <a:ext cx="22842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促进新能源交易比重</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2392457611"/>
      </p:ext>
    </p:extLst>
  </p:cSld>
  <p:clrMapOvr>
    <a:masterClrMapping/>
  </p:clrMapOvr>
  <p:transition advTm="2270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E74E3E"/>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E74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E74E3E"/>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E74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2729</Words>
  <Application>Microsoft Office PowerPoint</Application>
  <PresentationFormat>全屏显示(4:3)</PresentationFormat>
  <Paragraphs>233</Paragraphs>
  <Slides>25</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Adobe 仿宋 Std R</vt:lpstr>
      <vt:lpstr>PMingLiU</vt:lpstr>
      <vt:lpstr>等线</vt:lpstr>
      <vt:lpstr>方正正大黑简体</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徐振康</cp:lastModifiedBy>
  <cp:revision>127</cp:revision>
  <dcterms:created xsi:type="dcterms:W3CDTF">2015-02-19T23:46:49Z</dcterms:created>
  <dcterms:modified xsi:type="dcterms:W3CDTF">2017-12-10T15:23:24Z</dcterms:modified>
  <cp:category>第一PPT模板网-WWW.1PPT.COM</cp:category>
</cp:coreProperties>
</file>