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tags/tag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59" r:id="rId2"/>
    <p:sldId id="261" r:id="rId3"/>
    <p:sldId id="310" r:id="rId4"/>
    <p:sldId id="262" r:id="rId5"/>
    <p:sldId id="308" r:id="rId6"/>
    <p:sldId id="263" r:id="rId7"/>
    <p:sldId id="311" r:id="rId8"/>
    <p:sldId id="324" r:id="rId9"/>
    <p:sldId id="323" r:id="rId10"/>
    <p:sldId id="265" r:id="rId11"/>
    <p:sldId id="270" r:id="rId12"/>
    <p:sldId id="278" r:id="rId13"/>
    <p:sldId id="321" r:id="rId14"/>
    <p:sldId id="268" r:id="rId15"/>
    <p:sldId id="327" r:id="rId16"/>
    <p:sldId id="312" r:id="rId17"/>
    <p:sldId id="281" r:id="rId18"/>
    <p:sldId id="279" r:id="rId19"/>
    <p:sldId id="282" r:id="rId20"/>
    <p:sldId id="284" r:id="rId21"/>
    <p:sldId id="285" r:id="rId22"/>
    <p:sldId id="313" r:id="rId23"/>
    <p:sldId id="273" r:id="rId24"/>
    <p:sldId id="322" r:id="rId25"/>
    <p:sldId id="306" r:id="rId26"/>
    <p:sldId id="272" r:id="rId27"/>
    <p:sldId id="286" r:id="rId28"/>
    <p:sldId id="314" r:id="rId29"/>
    <p:sldId id="287" r:id="rId30"/>
    <p:sldId id="315" r:id="rId31"/>
    <p:sldId id="290" r:id="rId32"/>
    <p:sldId id="331" r:id="rId33"/>
    <p:sldId id="328" r:id="rId34"/>
    <p:sldId id="294" r:id="rId35"/>
    <p:sldId id="295" r:id="rId36"/>
    <p:sldId id="296" r:id="rId37"/>
    <p:sldId id="297" r:id="rId38"/>
    <p:sldId id="298" r:id="rId39"/>
    <p:sldId id="325" r:id="rId40"/>
    <p:sldId id="317" r:id="rId41"/>
    <p:sldId id="299" r:id="rId42"/>
    <p:sldId id="301" r:id="rId43"/>
    <p:sldId id="302" r:id="rId44"/>
    <p:sldId id="303" r:id="rId45"/>
    <p:sldId id="318" r:id="rId46"/>
    <p:sldId id="304" r:id="rId47"/>
    <p:sldId id="334" r:id="rId48"/>
    <p:sldId id="275" r:id="rId49"/>
  </p:sldIdLst>
  <p:sldSz cx="12192000" cy="6858000"/>
  <p:notesSz cx="6858000" cy="9144000"/>
  <p:defaultText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71993" autoAdjust="0"/>
  </p:normalViewPr>
  <p:slideViewPr>
    <p:cSldViewPr snapToGrid="0" showGuides="1">
      <p:cViewPr varScale="1">
        <p:scale>
          <a:sx n="37" d="100"/>
          <a:sy n="37" d="100"/>
        </p:scale>
        <p:origin x="-1038" y="-78"/>
      </p:cViewPr>
      <p:guideLst>
        <p:guide orient="horz" pos="2160"/>
        <p:guide pos="3840"/>
      </p:guideLst>
    </p:cSldViewPr>
  </p:slideViewPr>
  <p:notesTextViewPr>
    <p:cViewPr>
      <p:scale>
        <a:sx n="1" d="1"/>
        <a:sy n="1" d="1"/>
      </p:scale>
      <p:origin x="0" y="0"/>
    </p:cViewPr>
  </p:notesTextViewPr>
  <p:sorterViewPr>
    <p:cViewPr>
      <p:scale>
        <a:sx n="100" d="100"/>
        <a:sy n="100" d="100"/>
      </p:scale>
      <p:origin x="0" y="26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8C83C-FFF9-4070-84B6-40B3F4E1AA5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3939D99E-71A6-467D-A14D-BA07EEADF61B}">
      <dgm:prSet phldrT="[文本]" custT="1"/>
      <dgm:spPr>
        <a:solidFill>
          <a:srgbClr val="70AD47"/>
        </a:solidFill>
      </dgm:spPr>
      <dgm:t>
        <a:bodyPr/>
        <a:lstStyle/>
        <a:p>
          <a:pPr algn="l"/>
          <a:r>
            <a:rPr lang="zh-CN" altLang="en-US" sz="2000" b="1" dirty="0" smtClean="0">
              <a:latin typeface="微软雅黑" panose="020B0503020204020204" pitchFamily="34" charset="-122"/>
              <a:ea typeface="微软雅黑" panose="020B0503020204020204" pitchFamily="34" charset="-122"/>
            </a:rPr>
            <a:t>定理</a:t>
          </a:r>
          <a:r>
            <a:rPr lang="en-US" altLang="zh-CN" sz="2000" b="1" dirty="0" smtClean="0">
              <a:latin typeface="微软雅黑" panose="020B0503020204020204" pitchFamily="34" charset="-122"/>
              <a:ea typeface="微软雅黑" panose="020B0503020204020204" pitchFamily="34" charset="-122"/>
            </a:rPr>
            <a:t>2 </a:t>
          </a:r>
          <a:endParaRPr lang="zh-CN" altLang="en-US" sz="2000" b="1" dirty="0">
            <a:latin typeface="微软雅黑" panose="020B0503020204020204" pitchFamily="34" charset="-122"/>
            <a:ea typeface="微软雅黑" panose="020B0503020204020204" pitchFamily="34" charset="-122"/>
          </a:endParaRPr>
        </a:p>
      </dgm:t>
    </dgm:pt>
    <dgm:pt modelId="{332E1258-DEA2-40F5-BBD8-89758F3CEA30}" type="parTrans" cxnId="{7B18AA18-6DE7-4821-B8B0-30E3AFD048BF}">
      <dgm:prSet/>
      <dgm:spPr/>
      <dgm:t>
        <a:bodyPr/>
        <a:lstStyle/>
        <a:p>
          <a:endParaRPr lang="zh-CN" altLang="en-US"/>
        </a:p>
      </dgm:t>
    </dgm:pt>
    <dgm:pt modelId="{799E683E-3ECB-438D-9052-FBF79D037F68}" type="sibTrans" cxnId="{7B18AA18-6DE7-4821-B8B0-30E3AFD048BF}">
      <dgm:prSet/>
      <dgm:spPr/>
      <dgm:t>
        <a:bodyPr/>
        <a:lstStyle/>
        <a:p>
          <a:endParaRPr lang="zh-CN" altLang="en-US"/>
        </a:p>
      </dgm:t>
    </dgm:pt>
    <dgm:pt modelId="{9C2CBF48-B917-4E79-90E4-60E34659B1A4}">
      <dgm:prSet phldrT="[文本]" custT="1"/>
      <dgm:spPr>
        <a:solidFill>
          <a:srgbClr val="70AD47"/>
        </a:solidFill>
      </dgm:spPr>
      <dgm:t>
        <a:bodyPr/>
        <a:lstStyle/>
        <a:p>
          <a:pPr algn="ctr"/>
          <a:r>
            <a:rPr lang="zh-CN" altLang="en-US" sz="2000" b="1" dirty="0" smtClean="0">
              <a:latin typeface="微软雅黑" panose="020B0503020204020204" pitchFamily="34" charset="-122"/>
              <a:ea typeface="微软雅黑" panose="020B0503020204020204" pitchFamily="34" charset="-122"/>
            </a:rPr>
            <a:t>数据源的权值波动满足一定条件时，</a:t>
          </a:r>
          <a:endParaRPr lang="en-US" altLang="zh-CN" sz="2000" b="1" dirty="0" smtClean="0">
            <a:latin typeface="微软雅黑" panose="020B0503020204020204" pitchFamily="34" charset="-122"/>
            <a:ea typeface="微软雅黑" panose="020B0503020204020204" pitchFamily="34" charset="-122"/>
          </a:endParaRPr>
        </a:p>
        <a:p>
          <a:pPr algn="ctr"/>
          <a:r>
            <a:rPr lang="zh-CN" altLang="en-US" sz="2000" b="1" dirty="0" smtClean="0">
              <a:latin typeface="微软雅黑" panose="020B0503020204020204" pitchFamily="34" charset="-122"/>
              <a:ea typeface="微软雅黑" panose="020B0503020204020204" pitchFamily="34" charset="-122"/>
            </a:rPr>
            <a:t>累计误差存在最大值</a:t>
          </a:r>
          <a:endParaRPr lang="zh-CN" altLang="en-US" sz="2000" b="1" dirty="0">
            <a:latin typeface="微软雅黑" panose="020B0503020204020204" pitchFamily="34" charset="-122"/>
            <a:ea typeface="微软雅黑" panose="020B0503020204020204" pitchFamily="34" charset="-122"/>
          </a:endParaRPr>
        </a:p>
      </dgm:t>
    </dgm:pt>
    <dgm:pt modelId="{DCD9087C-B013-41BA-A768-D8113D861EC5}" type="parTrans" cxnId="{7FB73D98-4750-4C90-AFE4-EAFB18C407D0}">
      <dgm:prSet/>
      <dgm:spPr/>
      <dgm:t>
        <a:bodyPr/>
        <a:lstStyle/>
        <a:p>
          <a:endParaRPr lang="zh-CN" altLang="en-US"/>
        </a:p>
      </dgm:t>
    </dgm:pt>
    <dgm:pt modelId="{7BED2EF5-D6A9-48F6-92C9-C04D824F7BF9}" type="sibTrans" cxnId="{7FB73D98-4750-4C90-AFE4-EAFB18C407D0}">
      <dgm:prSet/>
      <dgm:spPr/>
      <dgm:t>
        <a:bodyPr/>
        <a:lstStyle/>
        <a:p>
          <a:endParaRPr lang="zh-CN" altLang="en-US"/>
        </a:p>
      </dgm:t>
    </dgm:pt>
    <dgm:pt modelId="{88274157-3072-477A-84B1-DD1E957EF3B3}">
      <dgm:prSet phldrT="[文本]" custT="1"/>
      <dgm:spPr>
        <a:solidFill>
          <a:srgbClr val="70AD47"/>
        </a:solidFill>
      </dgm:spPr>
      <dgm:t>
        <a:bodyPr/>
        <a:lstStyle/>
        <a:p>
          <a:pPr algn="l"/>
          <a:r>
            <a:rPr lang="zh-CN" altLang="en-US" sz="2000" b="1" dirty="0" smtClean="0">
              <a:latin typeface="微软雅黑" panose="020B0503020204020204" pitchFamily="34" charset="-122"/>
              <a:ea typeface="微软雅黑" panose="020B0503020204020204" pitchFamily="34" charset="-122"/>
            </a:rPr>
            <a:t>定理</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dgm:t>
    </dgm:pt>
    <dgm:pt modelId="{7AD3806B-4A8A-45FC-9B4B-5584FBFAA171}" type="sibTrans" cxnId="{3500859D-CC0D-485C-8790-808B0EA6198A}">
      <dgm:prSet/>
      <dgm:spPr>
        <a:ln>
          <a:solidFill>
            <a:srgbClr val="70AD47"/>
          </a:solidFill>
        </a:ln>
      </dgm:spPr>
      <dgm:t>
        <a:bodyPr/>
        <a:lstStyle/>
        <a:p>
          <a:endParaRPr lang="zh-CN" altLang="en-US"/>
        </a:p>
      </dgm:t>
    </dgm:pt>
    <dgm:pt modelId="{59A2316F-407E-42C0-80BD-7EB28FAE3C23}" type="parTrans" cxnId="{3500859D-CC0D-485C-8790-808B0EA6198A}">
      <dgm:prSet/>
      <dgm:spPr/>
      <dgm:t>
        <a:bodyPr/>
        <a:lstStyle/>
        <a:p>
          <a:endParaRPr lang="zh-CN" altLang="en-US"/>
        </a:p>
      </dgm:t>
    </dgm:pt>
    <dgm:pt modelId="{A641A474-1CA6-4404-AE76-7B762B2B1854}" type="pres">
      <dgm:prSet presAssocID="{2D38C83C-FFF9-4070-84B6-40B3F4E1AA56}" presName="Name0" presStyleCnt="0">
        <dgm:presLayoutVars>
          <dgm:chMax val="7"/>
          <dgm:chPref val="7"/>
          <dgm:dir/>
        </dgm:presLayoutVars>
      </dgm:prSet>
      <dgm:spPr/>
      <dgm:t>
        <a:bodyPr/>
        <a:lstStyle/>
        <a:p>
          <a:endParaRPr lang="zh-CN" altLang="en-US"/>
        </a:p>
      </dgm:t>
    </dgm:pt>
    <dgm:pt modelId="{F4BD204F-2DD7-4388-B641-2509E1B30C80}" type="pres">
      <dgm:prSet presAssocID="{2D38C83C-FFF9-4070-84B6-40B3F4E1AA56}" presName="Name1" presStyleCnt="0"/>
      <dgm:spPr/>
    </dgm:pt>
    <dgm:pt modelId="{F55EAADA-EF34-49F8-B3E0-60338BDE741A}" type="pres">
      <dgm:prSet presAssocID="{2D38C83C-FFF9-4070-84B6-40B3F4E1AA56}" presName="cycle" presStyleCnt="0"/>
      <dgm:spPr/>
    </dgm:pt>
    <dgm:pt modelId="{B4C40C1F-CA35-4B2B-82CA-4E1E1BB0FA0F}" type="pres">
      <dgm:prSet presAssocID="{2D38C83C-FFF9-4070-84B6-40B3F4E1AA56}" presName="srcNode" presStyleLbl="node1" presStyleIdx="0" presStyleCnt="3"/>
      <dgm:spPr/>
    </dgm:pt>
    <dgm:pt modelId="{4ABCEB0B-312C-401E-B18D-BCFA1A3F67E6}" type="pres">
      <dgm:prSet presAssocID="{2D38C83C-FFF9-4070-84B6-40B3F4E1AA56}" presName="conn" presStyleLbl="parChTrans1D2" presStyleIdx="0" presStyleCnt="1" custLinFactNeighborX="-26360" custLinFactNeighborY="-872"/>
      <dgm:spPr/>
      <dgm:t>
        <a:bodyPr/>
        <a:lstStyle/>
        <a:p>
          <a:endParaRPr lang="zh-CN" altLang="en-US"/>
        </a:p>
      </dgm:t>
    </dgm:pt>
    <dgm:pt modelId="{3DF2F2A6-93A7-42E4-A79E-29A3C2391056}" type="pres">
      <dgm:prSet presAssocID="{2D38C83C-FFF9-4070-84B6-40B3F4E1AA56}" presName="extraNode" presStyleLbl="node1" presStyleIdx="0" presStyleCnt="3"/>
      <dgm:spPr/>
    </dgm:pt>
    <dgm:pt modelId="{96B6D199-7B5A-4B8C-A116-F6A6CA016715}" type="pres">
      <dgm:prSet presAssocID="{2D38C83C-FFF9-4070-84B6-40B3F4E1AA56}" presName="dstNode" presStyleLbl="node1" presStyleIdx="0" presStyleCnt="3"/>
      <dgm:spPr/>
    </dgm:pt>
    <dgm:pt modelId="{47501BA4-F9AC-4CA8-9459-2B68CA8148D7}" type="pres">
      <dgm:prSet presAssocID="{88274157-3072-477A-84B1-DD1E957EF3B3}" presName="text_1" presStyleLbl="node1" presStyleIdx="0" presStyleCnt="3">
        <dgm:presLayoutVars>
          <dgm:bulletEnabled val="1"/>
        </dgm:presLayoutVars>
      </dgm:prSet>
      <dgm:spPr/>
      <dgm:t>
        <a:bodyPr/>
        <a:lstStyle/>
        <a:p>
          <a:endParaRPr lang="zh-CN" altLang="en-US"/>
        </a:p>
      </dgm:t>
    </dgm:pt>
    <dgm:pt modelId="{251CA99A-4E2A-4A5C-B79D-ED39ED26F891}" type="pres">
      <dgm:prSet presAssocID="{88274157-3072-477A-84B1-DD1E957EF3B3}" presName="accent_1" presStyleCnt="0"/>
      <dgm:spPr/>
    </dgm:pt>
    <dgm:pt modelId="{14A910C9-7885-4F13-B390-4D46BD64CEF0}" type="pres">
      <dgm:prSet presAssocID="{88274157-3072-477A-84B1-DD1E957EF3B3}" presName="accentRepeatNode" presStyleLbl="solidFgAcc1" presStyleIdx="0" presStyleCnt="3"/>
      <dgm:spPr>
        <a:ln>
          <a:solidFill>
            <a:schemeClr val="accent6"/>
          </a:solidFill>
        </a:ln>
      </dgm:spPr>
      <dgm:t>
        <a:bodyPr/>
        <a:lstStyle/>
        <a:p>
          <a:endParaRPr lang="zh-CN" altLang="en-US"/>
        </a:p>
      </dgm:t>
    </dgm:pt>
    <dgm:pt modelId="{5B895620-0412-493E-9594-331CD1B701B6}" type="pres">
      <dgm:prSet presAssocID="{3939D99E-71A6-467D-A14D-BA07EEADF61B}" presName="text_2" presStyleLbl="node1" presStyleIdx="1" presStyleCnt="3">
        <dgm:presLayoutVars>
          <dgm:bulletEnabled val="1"/>
        </dgm:presLayoutVars>
      </dgm:prSet>
      <dgm:spPr/>
      <dgm:t>
        <a:bodyPr/>
        <a:lstStyle/>
        <a:p>
          <a:endParaRPr lang="zh-CN" altLang="en-US"/>
        </a:p>
      </dgm:t>
    </dgm:pt>
    <dgm:pt modelId="{02EE230F-22C8-4984-8BEA-54A1582E03CB}" type="pres">
      <dgm:prSet presAssocID="{3939D99E-71A6-467D-A14D-BA07EEADF61B}" presName="accent_2" presStyleCnt="0"/>
      <dgm:spPr/>
    </dgm:pt>
    <dgm:pt modelId="{6B621534-7EDA-4022-8727-C00E012A2040}" type="pres">
      <dgm:prSet presAssocID="{3939D99E-71A6-467D-A14D-BA07EEADF61B}" presName="accentRepeatNode" presStyleLbl="solidFgAcc1" presStyleIdx="1" presStyleCnt="3"/>
      <dgm:spPr>
        <a:ln>
          <a:solidFill>
            <a:schemeClr val="accent6"/>
          </a:solidFill>
        </a:ln>
      </dgm:spPr>
      <dgm:t>
        <a:bodyPr/>
        <a:lstStyle/>
        <a:p>
          <a:endParaRPr lang="zh-CN" altLang="en-US"/>
        </a:p>
      </dgm:t>
    </dgm:pt>
    <dgm:pt modelId="{29ACA05C-7E6C-4086-A9AB-13AB98EEC72A}" type="pres">
      <dgm:prSet presAssocID="{9C2CBF48-B917-4E79-90E4-60E34659B1A4}" presName="text_3" presStyleLbl="node1" presStyleIdx="2" presStyleCnt="3" custLinFactNeighborY="3723">
        <dgm:presLayoutVars>
          <dgm:bulletEnabled val="1"/>
        </dgm:presLayoutVars>
      </dgm:prSet>
      <dgm:spPr/>
      <dgm:t>
        <a:bodyPr/>
        <a:lstStyle/>
        <a:p>
          <a:endParaRPr lang="zh-CN" altLang="en-US"/>
        </a:p>
      </dgm:t>
    </dgm:pt>
    <dgm:pt modelId="{10A1697A-AA3D-4013-A80B-90B19EBBD270}" type="pres">
      <dgm:prSet presAssocID="{9C2CBF48-B917-4E79-90E4-60E34659B1A4}" presName="accent_3" presStyleCnt="0"/>
      <dgm:spPr/>
    </dgm:pt>
    <dgm:pt modelId="{1FA4D9BB-8FFA-4C44-B306-E9577F99ADFD}" type="pres">
      <dgm:prSet presAssocID="{9C2CBF48-B917-4E79-90E4-60E34659B1A4}" presName="accentRepeatNode" presStyleLbl="solidFgAcc1" presStyleIdx="2" presStyleCnt="3"/>
      <dgm:spPr>
        <a:ln>
          <a:solidFill>
            <a:schemeClr val="accent6"/>
          </a:solidFill>
        </a:ln>
      </dgm:spPr>
      <dgm:t>
        <a:bodyPr/>
        <a:lstStyle/>
        <a:p>
          <a:endParaRPr lang="zh-CN" altLang="en-US"/>
        </a:p>
      </dgm:t>
    </dgm:pt>
  </dgm:ptLst>
  <dgm:cxnLst>
    <dgm:cxn modelId="{7B18AA18-6DE7-4821-B8B0-30E3AFD048BF}" srcId="{2D38C83C-FFF9-4070-84B6-40B3F4E1AA56}" destId="{3939D99E-71A6-467D-A14D-BA07EEADF61B}" srcOrd="1" destOrd="0" parTransId="{332E1258-DEA2-40F5-BBD8-89758F3CEA30}" sibTransId="{799E683E-3ECB-438D-9052-FBF79D037F68}"/>
    <dgm:cxn modelId="{7FB73D98-4750-4C90-AFE4-EAFB18C407D0}" srcId="{2D38C83C-FFF9-4070-84B6-40B3F4E1AA56}" destId="{9C2CBF48-B917-4E79-90E4-60E34659B1A4}" srcOrd="2" destOrd="0" parTransId="{DCD9087C-B013-41BA-A768-D8113D861EC5}" sibTransId="{7BED2EF5-D6A9-48F6-92C9-C04D824F7BF9}"/>
    <dgm:cxn modelId="{540CAFCD-504B-4071-9E20-8ABA613DA9AB}" type="presOf" srcId="{9C2CBF48-B917-4E79-90E4-60E34659B1A4}" destId="{29ACA05C-7E6C-4086-A9AB-13AB98EEC72A}" srcOrd="0" destOrd="0" presId="urn:microsoft.com/office/officeart/2008/layout/VerticalCurvedList"/>
    <dgm:cxn modelId="{9288EA9A-ABA9-4EB0-8442-AAF69BBF321B}" type="presOf" srcId="{2D38C83C-FFF9-4070-84B6-40B3F4E1AA56}" destId="{A641A474-1CA6-4404-AE76-7B762B2B1854}" srcOrd="0" destOrd="0" presId="urn:microsoft.com/office/officeart/2008/layout/VerticalCurvedList"/>
    <dgm:cxn modelId="{E18A3FB4-F812-46B5-BF58-8D9B86F48099}" type="presOf" srcId="{88274157-3072-477A-84B1-DD1E957EF3B3}" destId="{47501BA4-F9AC-4CA8-9459-2B68CA8148D7}" srcOrd="0" destOrd="0" presId="urn:microsoft.com/office/officeart/2008/layout/VerticalCurvedList"/>
    <dgm:cxn modelId="{67735520-418C-48C0-923B-9A98BFF076A5}" type="presOf" srcId="{3939D99E-71A6-467D-A14D-BA07EEADF61B}" destId="{5B895620-0412-493E-9594-331CD1B701B6}" srcOrd="0" destOrd="0" presId="urn:microsoft.com/office/officeart/2008/layout/VerticalCurvedList"/>
    <dgm:cxn modelId="{6F3813FE-B3F6-46D3-8152-AFDF202E2516}" type="presOf" srcId="{7AD3806B-4A8A-45FC-9B4B-5584FBFAA171}" destId="{4ABCEB0B-312C-401E-B18D-BCFA1A3F67E6}" srcOrd="0" destOrd="0" presId="urn:microsoft.com/office/officeart/2008/layout/VerticalCurvedList"/>
    <dgm:cxn modelId="{3500859D-CC0D-485C-8790-808B0EA6198A}" srcId="{2D38C83C-FFF9-4070-84B6-40B3F4E1AA56}" destId="{88274157-3072-477A-84B1-DD1E957EF3B3}" srcOrd="0" destOrd="0" parTransId="{59A2316F-407E-42C0-80BD-7EB28FAE3C23}" sibTransId="{7AD3806B-4A8A-45FC-9B4B-5584FBFAA171}"/>
    <dgm:cxn modelId="{5879683F-312C-4375-86E9-94A0DE659FAC}" type="presParOf" srcId="{A641A474-1CA6-4404-AE76-7B762B2B1854}" destId="{F4BD204F-2DD7-4388-B641-2509E1B30C80}" srcOrd="0" destOrd="0" presId="urn:microsoft.com/office/officeart/2008/layout/VerticalCurvedList"/>
    <dgm:cxn modelId="{69C2909B-A5B8-4ADB-AF6A-6760F4D6CA59}" type="presParOf" srcId="{F4BD204F-2DD7-4388-B641-2509E1B30C80}" destId="{F55EAADA-EF34-49F8-B3E0-60338BDE741A}" srcOrd="0" destOrd="0" presId="urn:microsoft.com/office/officeart/2008/layout/VerticalCurvedList"/>
    <dgm:cxn modelId="{40D7EA69-A176-4EE1-BE62-19B3C165FF76}" type="presParOf" srcId="{F55EAADA-EF34-49F8-B3E0-60338BDE741A}" destId="{B4C40C1F-CA35-4B2B-82CA-4E1E1BB0FA0F}" srcOrd="0" destOrd="0" presId="urn:microsoft.com/office/officeart/2008/layout/VerticalCurvedList"/>
    <dgm:cxn modelId="{B7485704-75F9-47B0-8C4C-7D5505CEF578}" type="presParOf" srcId="{F55EAADA-EF34-49F8-B3E0-60338BDE741A}" destId="{4ABCEB0B-312C-401E-B18D-BCFA1A3F67E6}" srcOrd="1" destOrd="0" presId="urn:microsoft.com/office/officeart/2008/layout/VerticalCurvedList"/>
    <dgm:cxn modelId="{031ED077-8185-4B5E-9249-EAA14964381B}" type="presParOf" srcId="{F55EAADA-EF34-49F8-B3E0-60338BDE741A}" destId="{3DF2F2A6-93A7-42E4-A79E-29A3C2391056}" srcOrd="2" destOrd="0" presId="urn:microsoft.com/office/officeart/2008/layout/VerticalCurvedList"/>
    <dgm:cxn modelId="{7C5AA22A-0818-4F56-9C7F-2E3AF504CF8B}" type="presParOf" srcId="{F55EAADA-EF34-49F8-B3E0-60338BDE741A}" destId="{96B6D199-7B5A-4B8C-A116-F6A6CA016715}" srcOrd="3" destOrd="0" presId="urn:microsoft.com/office/officeart/2008/layout/VerticalCurvedList"/>
    <dgm:cxn modelId="{98BF543B-87F3-42DA-A20D-96EE7D80F5B8}" type="presParOf" srcId="{F4BD204F-2DD7-4388-B641-2509E1B30C80}" destId="{47501BA4-F9AC-4CA8-9459-2B68CA8148D7}" srcOrd="1" destOrd="0" presId="urn:microsoft.com/office/officeart/2008/layout/VerticalCurvedList"/>
    <dgm:cxn modelId="{D50C573A-087E-4BB9-8647-B16CCA72BEF3}" type="presParOf" srcId="{F4BD204F-2DD7-4388-B641-2509E1B30C80}" destId="{251CA99A-4E2A-4A5C-B79D-ED39ED26F891}" srcOrd="2" destOrd="0" presId="urn:microsoft.com/office/officeart/2008/layout/VerticalCurvedList"/>
    <dgm:cxn modelId="{A5BD6A0B-38C7-45C4-AAC9-F5F6C6F62968}" type="presParOf" srcId="{251CA99A-4E2A-4A5C-B79D-ED39ED26F891}" destId="{14A910C9-7885-4F13-B390-4D46BD64CEF0}" srcOrd="0" destOrd="0" presId="urn:microsoft.com/office/officeart/2008/layout/VerticalCurvedList"/>
    <dgm:cxn modelId="{E936441D-E938-4C1A-B54C-DF7316AD9FDE}" type="presParOf" srcId="{F4BD204F-2DD7-4388-B641-2509E1B30C80}" destId="{5B895620-0412-493E-9594-331CD1B701B6}" srcOrd="3" destOrd="0" presId="urn:microsoft.com/office/officeart/2008/layout/VerticalCurvedList"/>
    <dgm:cxn modelId="{D9A77908-1F49-461B-B96C-3BC2E04F7C2C}" type="presParOf" srcId="{F4BD204F-2DD7-4388-B641-2509E1B30C80}" destId="{02EE230F-22C8-4984-8BEA-54A1582E03CB}" srcOrd="4" destOrd="0" presId="urn:microsoft.com/office/officeart/2008/layout/VerticalCurvedList"/>
    <dgm:cxn modelId="{5738E88C-7441-48D9-A08B-2E3AAB424E3B}" type="presParOf" srcId="{02EE230F-22C8-4984-8BEA-54A1582E03CB}" destId="{6B621534-7EDA-4022-8727-C00E012A2040}" srcOrd="0" destOrd="0" presId="urn:microsoft.com/office/officeart/2008/layout/VerticalCurvedList"/>
    <dgm:cxn modelId="{2B304F8C-BBAC-4B47-8998-5FDEB56C88AC}" type="presParOf" srcId="{F4BD204F-2DD7-4388-B641-2509E1B30C80}" destId="{29ACA05C-7E6C-4086-A9AB-13AB98EEC72A}" srcOrd="5" destOrd="0" presId="urn:microsoft.com/office/officeart/2008/layout/VerticalCurvedList"/>
    <dgm:cxn modelId="{439A99D5-D582-4869-8389-6B61B9AE04D5}" type="presParOf" srcId="{F4BD204F-2DD7-4388-B641-2509E1B30C80}" destId="{10A1697A-AA3D-4013-A80B-90B19EBBD270}" srcOrd="6" destOrd="0" presId="urn:microsoft.com/office/officeart/2008/layout/VerticalCurvedList"/>
    <dgm:cxn modelId="{49AA71B6-90DF-43FB-B09B-5DBCE5C5B1A3}" type="presParOf" srcId="{10A1697A-AA3D-4013-A80B-90B19EBBD270}" destId="{1FA4D9BB-8FFA-4C44-B306-E9577F99ADFD}"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D372871-FB5B-457A-AFBB-155273E3A0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DD0D8EE-742F-411C-82CF-8566B22588F5}">
      <dgm:prSet phldrT="[文本]" custT="1"/>
      <dgm:spPr>
        <a:solidFill>
          <a:schemeClr val="accent6"/>
        </a:solidFill>
      </dgm:spPr>
      <dgm:t>
        <a:bodyPr/>
        <a:lstStyle/>
        <a:p>
          <a:pPr algn="ctr">
            <a:spcAft>
              <a:spcPts val="0"/>
            </a:spcAft>
          </a:pPr>
          <a:r>
            <a:rPr lang="zh-CN" altLang="en-US" sz="2400" b="1"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rPr>
            <a:t>首次建模并研究分布式环境下的</a:t>
          </a:r>
          <a:endParaRPr lang="en-US" altLang="zh-CN" sz="2400" b="1"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endParaRPr>
        </a:p>
        <a:p>
          <a:pPr algn="ctr">
            <a:spcAft>
              <a:spcPts val="0"/>
            </a:spcAft>
          </a:pPr>
          <a:r>
            <a:rPr lang="zh-CN" altLang="en-US" sz="2400" b="1"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rPr>
            <a:t>真值发现问题</a:t>
          </a:r>
        </a:p>
      </dgm:t>
    </dgm:pt>
    <dgm:pt modelId="{CF74F84C-9C56-4A5E-8D30-73C9173C3C7F}" type="parTrans" cxnId="{B3FD0309-D04B-4184-BD03-0F2F26448FE7}">
      <dgm:prSet/>
      <dgm:spPr/>
      <dgm:t>
        <a:bodyPr/>
        <a:lstStyle/>
        <a:p>
          <a:endParaRPr lang="zh-CN" altLang="en-US"/>
        </a:p>
      </dgm:t>
    </dgm:pt>
    <dgm:pt modelId="{8A093998-CA3D-454A-A823-DBBD4653E4C3}" type="sibTrans" cxnId="{B3FD0309-D04B-4184-BD03-0F2F26448FE7}">
      <dgm:prSet/>
      <dgm:spPr/>
      <dgm:t>
        <a:bodyPr/>
        <a:lstStyle/>
        <a:p>
          <a:endParaRPr lang="zh-CN" altLang="en-US"/>
        </a:p>
      </dgm:t>
    </dgm:pt>
    <dgm:pt modelId="{46308DA2-3190-4615-BAF3-86970340F8A0}">
      <dgm:prSet phldrT="[文本]" custT="1"/>
      <dgm:spPr>
        <a:solidFill>
          <a:schemeClr val="accent6"/>
        </a:solidFill>
      </dgm:spPr>
      <dgm:t>
        <a:bodyPr/>
        <a:lstStyle/>
        <a:p>
          <a:pPr algn="ctr"/>
          <a:r>
            <a:rPr lang="zh-CN" altLang="en-US" sz="24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对集中式环境下的方法进行变换，使之可以在分布式环境被求解（利用</a:t>
          </a:r>
          <a:r>
            <a:rPr lang="en-US" altLang="zh-CN" sz="2400" b="1" dirty="0" err="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DADMM</a:t>
          </a:r>
          <a:r>
            <a:rPr lang="zh-CN" altLang="en-US" sz="2400" b="1"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方法）</a:t>
          </a:r>
          <a:endParaRPr lang="zh-CN" altLang="en-US" sz="2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dgm:t>
    </dgm:pt>
    <dgm:pt modelId="{5BAAA6BF-71E4-439E-886B-BA54382C15A0}" type="parTrans" cxnId="{898FFD83-1ACD-471D-BD72-2B9243D81049}">
      <dgm:prSet/>
      <dgm:spPr/>
      <dgm:t>
        <a:bodyPr/>
        <a:lstStyle/>
        <a:p>
          <a:endParaRPr lang="zh-CN" altLang="en-US"/>
        </a:p>
      </dgm:t>
    </dgm:pt>
    <dgm:pt modelId="{8152BEFF-89C8-4781-A868-E88726BEFD56}" type="sibTrans" cxnId="{898FFD83-1ACD-471D-BD72-2B9243D81049}">
      <dgm:prSet/>
      <dgm:spPr/>
      <dgm:t>
        <a:bodyPr/>
        <a:lstStyle/>
        <a:p>
          <a:endParaRPr lang="zh-CN" altLang="en-US"/>
        </a:p>
      </dgm:t>
    </dgm:pt>
    <dgm:pt modelId="{D6588533-91B3-4DD4-A0CD-659CE888646A}">
      <dgm:prSet phldrT="[文本]" custT="1"/>
      <dgm:spPr>
        <a:solidFill>
          <a:schemeClr val="accent6"/>
        </a:solidFill>
      </dgm:spPr>
      <dgm: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各数据源能够独立地并行计算，实现了数据源的“即插即用”，同时保护了每一数据源的隐私</a:t>
          </a:r>
          <a:endParaRPr lang="zh-CN" altLang="en-US" sz="2400" b="1" dirty="0">
            <a:solidFill>
              <a:schemeClr val="bg1"/>
            </a:solidFill>
            <a:latin typeface="楷体" panose="02010609060101010101" pitchFamily="49" charset="-122"/>
            <a:ea typeface="楷体" panose="02010609060101010101" pitchFamily="49" charset="-122"/>
          </a:endParaRPr>
        </a:p>
      </dgm:t>
    </dgm:pt>
    <dgm:pt modelId="{FD0B32D1-64CE-4C98-BDC7-681F6977F531}" type="parTrans" cxnId="{1138AE4E-D25F-45B9-B2F3-211F2F71695F}">
      <dgm:prSet/>
      <dgm:spPr/>
      <dgm:t>
        <a:bodyPr/>
        <a:lstStyle/>
        <a:p>
          <a:endParaRPr lang="zh-CN" altLang="en-US"/>
        </a:p>
      </dgm:t>
    </dgm:pt>
    <dgm:pt modelId="{C0DBE0B4-C829-4E24-A574-E99A5678AB32}" type="sibTrans" cxnId="{1138AE4E-D25F-45B9-B2F3-211F2F71695F}">
      <dgm:prSet/>
      <dgm:spPr/>
      <dgm:t>
        <a:bodyPr/>
        <a:lstStyle/>
        <a:p>
          <a:endParaRPr lang="zh-CN" altLang="en-US"/>
        </a:p>
      </dgm:t>
    </dgm:pt>
    <dgm:pt modelId="{A06137D8-24EC-487B-9F14-3F803FB9C85B}" type="pres">
      <dgm:prSet presAssocID="{ED372871-FB5B-457A-AFBB-155273E3A0C7}" presName="linear" presStyleCnt="0">
        <dgm:presLayoutVars>
          <dgm:dir/>
          <dgm:animLvl val="lvl"/>
          <dgm:resizeHandles val="exact"/>
        </dgm:presLayoutVars>
      </dgm:prSet>
      <dgm:spPr/>
      <dgm:t>
        <a:bodyPr/>
        <a:lstStyle/>
        <a:p>
          <a:endParaRPr lang="zh-CN" altLang="en-US"/>
        </a:p>
      </dgm:t>
    </dgm:pt>
    <dgm:pt modelId="{2C49F42C-5429-48D7-ADCC-549757565CC1}" type="pres">
      <dgm:prSet presAssocID="{CDD0D8EE-742F-411C-82CF-8566B22588F5}" presName="parentLin" presStyleCnt="0"/>
      <dgm:spPr/>
    </dgm:pt>
    <dgm:pt modelId="{F122307C-E514-4D90-9DFF-B8F4837120BD}" type="pres">
      <dgm:prSet presAssocID="{CDD0D8EE-742F-411C-82CF-8566B22588F5}" presName="parentLeftMargin" presStyleLbl="node1" presStyleIdx="0" presStyleCnt="3"/>
      <dgm:spPr/>
      <dgm:t>
        <a:bodyPr/>
        <a:lstStyle/>
        <a:p>
          <a:endParaRPr lang="zh-CN" altLang="en-US"/>
        </a:p>
      </dgm:t>
    </dgm:pt>
    <dgm:pt modelId="{72006CED-D976-43B8-AB69-EF3A1BDF80A3}" type="pres">
      <dgm:prSet presAssocID="{CDD0D8EE-742F-411C-82CF-8566B22588F5}" presName="parentText" presStyleLbl="node1" presStyleIdx="0" presStyleCnt="3" custScaleX="119146" custLinFactNeighborX="67624" custLinFactNeighborY="-3182">
        <dgm:presLayoutVars>
          <dgm:chMax val="0"/>
          <dgm:bulletEnabled val="1"/>
        </dgm:presLayoutVars>
      </dgm:prSet>
      <dgm:spPr/>
      <dgm:t>
        <a:bodyPr/>
        <a:lstStyle/>
        <a:p>
          <a:endParaRPr lang="zh-CN" altLang="en-US"/>
        </a:p>
      </dgm:t>
    </dgm:pt>
    <dgm:pt modelId="{62491ADC-2FA1-4D83-BEC1-3DB98CBBCFB1}" type="pres">
      <dgm:prSet presAssocID="{CDD0D8EE-742F-411C-82CF-8566B22588F5}" presName="negativeSpace" presStyleCnt="0"/>
      <dgm:spPr/>
    </dgm:pt>
    <dgm:pt modelId="{3313522B-3D5C-495B-A040-D5334AE9E05B}" type="pres">
      <dgm:prSet presAssocID="{CDD0D8EE-742F-411C-82CF-8566B22588F5}" presName="childText" presStyleLbl="conFgAcc1" presStyleIdx="0" presStyleCnt="3">
        <dgm:presLayoutVars>
          <dgm:bulletEnabled val="1"/>
        </dgm:presLayoutVars>
      </dgm:prSet>
      <dgm:spPr>
        <a:ln>
          <a:solidFill>
            <a:schemeClr val="accent6"/>
          </a:solidFill>
        </a:ln>
      </dgm:spPr>
      <dgm:t>
        <a:bodyPr/>
        <a:lstStyle/>
        <a:p>
          <a:endParaRPr lang="zh-CN" altLang="en-US"/>
        </a:p>
      </dgm:t>
    </dgm:pt>
    <dgm:pt modelId="{B880B1C8-6905-4A4A-95B8-2127CB93FA93}" type="pres">
      <dgm:prSet presAssocID="{8A093998-CA3D-454A-A823-DBBD4653E4C3}" presName="spaceBetweenRectangles" presStyleCnt="0"/>
      <dgm:spPr/>
    </dgm:pt>
    <dgm:pt modelId="{D56D8BDF-8FC5-46C0-8252-8DB7F894AB92}" type="pres">
      <dgm:prSet presAssocID="{46308DA2-3190-4615-BAF3-86970340F8A0}" presName="parentLin" presStyleCnt="0"/>
      <dgm:spPr/>
    </dgm:pt>
    <dgm:pt modelId="{0EB61CFE-AA76-4BFE-B81E-2A29F0B3E5F5}" type="pres">
      <dgm:prSet presAssocID="{46308DA2-3190-4615-BAF3-86970340F8A0}" presName="parentLeftMargin" presStyleLbl="node1" presStyleIdx="0" presStyleCnt="3"/>
      <dgm:spPr/>
      <dgm:t>
        <a:bodyPr/>
        <a:lstStyle/>
        <a:p>
          <a:endParaRPr lang="zh-CN" altLang="en-US"/>
        </a:p>
      </dgm:t>
    </dgm:pt>
    <dgm:pt modelId="{1761F9DC-C840-4CC9-9143-02D637AA32F7}" type="pres">
      <dgm:prSet presAssocID="{46308DA2-3190-4615-BAF3-86970340F8A0}" presName="parentText" presStyleLbl="node1" presStyleIdx="1" presStyleCnt="3" custScaleX="119795" custLinFactNeighborX="60660">
        <dgm:presLayoutVars>
          <dgm:chMax val="0"/>
          <dgm:bulletEnabled val="1"/>
        </dgm:presLayoutVars>
      </dgm:prSet>
      <dgm:spPr/>
      <dgm:t>
        <a:bodyPr/>
        <a:lstStyle/>
        <a:p>
          <a:endParaRPr lang="zh-CN" altLang="en-US"/>
        </a:p>
      </dgm:t>
    </dgm:pt>
    <dgm:pt modelId="{A9BCDFEA-1EBF-4FA9-BED7-BDEB3C6AE902}" type="pres">
      <dgm:prSet presAssocID="{46308DA2-3190-4615-BAF3-86970340F8A0}" presName="negativeSpace" presStyleCnt="0"/>
      <dgm:spPr/>
    </dgm:pt>
    <dgm:pt modelId="{74DDBD2E-EA98-4617-ADB2-B47F2A287F82}" type="pres">
      <dgm:prSet presAssocID="{46308DA2-3190-4615-BAF3-86970340F8A0}" presName="childText" presStyleLbl="conFgAcc1" presStyleIdx="1" presStyleCnt="3">
        <dgm:presLayoutVars>
          <dgm:bulletEnabled val="1"/>
        </dgm:presLayoutVars>
      </dgm:prSet>
      <dgm:spPr>
        <a:ln>
          <a:solidFill>
            <a:schemeClr val="accent6"/>
          </a:solidFill>
        </a:ln>
      </dgm:spPr>
      <dgm:t>
        <a:bodyPr/>
        <a:lstStyle/>
        <a:p>
          <a:endParaRPr lang="zh-CN" altLang="en-US"/>
        </a:p>
      </dgm:t>
    </dgm:pt>
    <dgm:pt modelId="{5DD0D450-1438-47AA-83FA-85253EC69C77}" type="pres">
      <dgm:prSet presAssocID="{8152BEFF-89C8-4781-A868-E88726BEFD56}" presName="spaceBetweenRectangles" presStyleCnt="0"/>
      <dgm:spPr/>
    </dgm:pt>
    <dgm:pt modelId="{AAACCF4B-0826-45F2-AA8C-6A910E0515B7}" type="pres">
      <dgm:prSet presAssocID="{D6588533-91B3-4DD4-A0CD-659CE888646A}" presName="parentLin" presStyleCnt="0"/>
      <dgm:spPr/>
    </dgm:pt>
    <dgm:pt modelId="{CC4C447F-3D97-4223-B7B0-333362626A49}" type="pres">
      <dgm:prSet presAssocID="{D6588533-91B3-4DD4-A0CD-659CE888646A}" presName="parentLeftMargin" presStyleLbl="node1" presStyleIdx="1" presStyleCnt="3"/>
      <dgm:spPr/>
      <dgm:t>
        <a:bodyPr/>
        <a:lstStyle/>
        <a:p>
          <a:endParaRPr lang="zh-CN" altLang="en-US"/>
        </a:p>
      </dgm:t>
    </dgm:pt>
    <dgm:pt modelId="{8ECD2215-219A-4A81-878E-3B7CE57B2466}" type="pres">
      <dgm:prSet presAssocID="{D6588533-91B3-4DD4-A0CD-659CE888646A}" presName="parentText" presStyleLbl="node1" presStyleIdx="2" presStyleCnt="3" custScaleX="121941" custLinFactNeighborX="41116" custLinFactNeighborY="-1430">
        <dgm:presLayoutVars>
          <dgm:chMax val="0"/>
          <dgm:bulletEnabled val="1"/>
        </dgm:presLayoutVars>
      </dgm:prSet>
      <dgm:spPr/>
      <dgm:t>
        <a:bodyPr/>
        <a:lstStyle/>
        <a:p>
          <a:endParaRPr lang="zh-CN" altLang="en-US"/>
        </a:p>
      </dgm:t>
    </dgm:pt>
    <dgm:pt modelId="{8A12D848-3255-4D59-A041-08823D18853C}" type="pres">
      <dgm:prSet presAssocID="{D6588533-91B3-4DD4-A0CD-659CE888646A}" presName="negativeSpace" presStyleCnt="0"/>
      <dgm:spPr/>
    </dgm:pt>
    <dgm:pt modelId="{49A2F538-9C21-4AA5-82BE-C0139F4C7880}" type="pres">
      <dgm:prSet presAssocID="{D6588533-91B3-4DD4-A0CD-659CE888646A}" presName="childText" presStyleLbl="conFgAcc1" presStyleIdx="2" presStyleCnt="3">
        <dgm:presLayoutVars>
          <dgm:bulletEnabled val="1"/>
        </dgm:presLayoutVars>
      </dgm:prSet>
      <dgm:spPr>
        <a:ln>
          <a:solidFill>
            <a:schemeClr val="accent6"/>
          </a:solidFill>
        </a:ln>
      </dgm:spPr>
      <dgm:t>
        <a:bodyPr/>
        <a:lstStyle/>
        <a:p>
          <a:endParaRPr lang="zh-CN" altLang="en-US"/>
        </a:p>
      </dgm:t>
    </dgm:pt>
  </dgm:ptLst>
  <dgm:cxnLst>
    <dgm:cxn modelId="{2C8B7850-FD49-4B64-BB26-80C2401953C8}" type="presOf" srcId="{46308DA2-3190-4615-BAF3-86970340F8A0}" destId="{1761F9DC-C840-4CC9-9143-02D637AA32F7}" srcOrd="1" destOrd="0" presId="urn:microsoft.com/office/officeart/2005/8/layout/list1"/>
    <dgm:cxn modelId="{898FFD83-1ACD-471D-BD72-2B9243D81049}" srcId="{ED372871-FB5B-457A-AFBB-155273E3A0C7}" destId="{46308DA2-3190-4615-BAF3-86970340F8A0}" srcOrd="1" destOrd="0" parTransId="{5BAAA6BF-71E4-439E-886B-BA54382C15A0}" sibTransId="{8152BEFF-89C8-4781-A868-E88726BEFD56}"/>
    <dgm:cxn modelId="{B3FD0309-D04B-4184-BD03-0F2F26448FE7}" srcId="{ED372871-FB5B-457A-AFBB-155273E3A0C7}" destId="{CDD0D8EE-742F-411C-82CF-8566B22588F5}" srcOrd="0" destOrd="0" parTransId="{CF74F84C-9C56-4A5E-8D30-73C9173C3C7F}" sibTransId="{8A093998-CA3D-454A-A823-DBBD4653E4C3}"/>
    <dgm:cxn modelId="{BAE00EF8-3428-4F71-A539-CFCA4666D701}" type="presOf" srcId="{ED372871-FB5B-457A-AFBB-155273E3A0C7}" destId="{A06137D8-24EC-487B-9F14-3F803FB9C85B}" srcOrd="0" destOrd="0" presId="urn:microsoft.com/office/officeart/2005/8/layout/list1"/>
    <dgm:cxn modelId="{925E64EA-020D-459E-AE17-C60ADDBDA59D}" type="presOf" srcId="{CDD0D8EE-742F-411C-82CF-8566B22588F5}" destId="{F122307C-E514-4D90-9DFF-B8F4837120BD}" srcOrd="0" destOrd="0" presId="urn:microsoft.com/office/officeart/2005/8/layout/list1"/>
    <dgm:cxn modelId="{834365B5-B8EF-4D5B-A40F-9A59A5521393}" type="presOf" srcId="{D6588533-91B3-4DD4-A0CD-659CE888646A}" destId="{8ECD2215-219A-4A81-878E-3B7CE57B2466}" srcOrd="1" destOrd="0" presId="urn:microsoft.com/office/officeart/2005/8/layout/list1"/>
    <dgm:cxn modelId="{F38049DA-3110-4EA8-BB1B-8826F73E3126}" type="presOf" srcId="{D6588533-91B3-4DD4-A0CD-659CE888646A}" destId="{CC4C447F-3D97-4223-B7B0-333362626A49}" srcOrd="0" destOrd="0" presId="urn:microsoft.com/office/officeart/2005/8/layout/list1"/>
    <dgm:cxn modelId="{8B53B6B0-B903-4D62-A01D-FC72F4DFEBD1}" type="presOf" srcId="{46308DA2-3190-4615-BAF3-86970340F8A0}" destId="{0EB61CFE-AA76-4BFE-B81E-2A29F0B3E5F5}" srcOrd="0" destOrd="0" presId="urn:microsoft.com/office/officeart/2005/8/layout/list1"/>
    <dgm:cxn modelId="{090901F0-B5FF-4E08-8B32-42AF8A61AD5F}" type="presOf" srcId="{CDD0D8EE-742F-411C-82CF-8566B22588F5}" destId="{72006CED-D976-43B8-AB69-EF3A1BDF80A3}" srcOrd="1" destOrd="0" presId="urn:microsoft.com/office/officeart/2005/8/layout/list1"/>
    <dgm:cxn modelId="{1138AE4E-D25F-45B9-B2F3-211F2F71695F}" srcId="{ED372871-FB5B-457A-AFBB-155273E3A0C7}" destId="{D6588533-91B3-4DD4-A0CD-659CE888646A}" srcOrd="2" destOrd="0" parTransId="{FD0B32D1-64CE-4C98-BDC7-681F6977F531}" sibTransId="{C0DBE0B4-C829-4E24-A574-E99A5678AB32}"/>
    <dgm:cxn modelId="{DF1830C2-10C7-4028-A1A9-FF0512129A5A}" type="presParOf" srcId="{A06137D8-24EC-487B-9F14-3F803FB9C85B}" destId="{2C49F42C-5429-48D7-ADCC-549757565CC1}" srcOrd="0" destOrd="0" presId="urn:microsoft.com/office/officeart/2005/8/layout/list1"/>
    <dgm:cxn modelId="{959314F9-D9E9-4A83-B72B-8F05EF18D6B3}" type="presParOf" srcId="{2C49F42C-5429-48D7-ADCC-549757565CC1}" destId="{F122307C-E514-4D90-9DFF-B8F4837120BD}" srcOrd="0" destOrd="0" presId="urn:microsoft.com/office/officeart/2005/8/layout/list1"/>
    <dgm:cxn modelId="{261B5292-9B2D-4459-8476-5279001263FD}" type="presParOf" srcId="{2C49F42C-5429-48D7-ADCC-549757565CC1}" destId="{72006CED-D976-43B8-AB69-EF3A1BDF80A3}" srcOrd="1" destOrd="0" presId="urn:microsoft.com/office/officeart/2005/8/layout/list1"/>
    <dgm:cxn modelId="{A02B79C5-99B2-4B41-857A-47D61CE296FB}" type="presParOf" srcId="{A06137D8-24EC-487B-9F14-3F803FB9C85B}" destId="{62491ADC-2FA1-4D83-BEC1-3DB98CBBCFB1}" srcOrd="1" destOrd="0" presId="urn:microsoft.com/office/officeart/2005/8/layout/list1"/>
    <dgm:cxn modelId="{875F65E1-1199-40B8-AAFB-8CC0493DB1DC}" type="presParOf" srcId="{A06137D8-24EC-487B-9F14-3F803FB9C85B}" destId="{3313522B-3D5C-495B-A040-D5334AE9E05B}" srcOrd="2" destOrd="0" presId="urn:microsoft.com/office/officeart/2005/8/layout/list1"/>
    <dgm:cxn modelId="{04B264B8-0B84-4463-8CC8-ED4486062004}" type="presParOf" srcId="{A06137D8-24EC-487B-9F14-3F803FB9C85B}" destId="{B880B1C8-6905-4A4A-95B8-2127CB93FA93}" srcOrd="3" destOrd="0" presId="urn:microsoft.com/office/officeart/2005/8/layout/list1"/>
    <dgm:cxn modelId="{4B98B4B7-6D8B-419B-84D3-5B9450713DFE}" type="presParOf" srcId="{A06137D8-24EC-487B-9F14-3F803FB9C85B}" destId="{D56D8BDF-8FC5-46C0-8252-8DB7F894AB92}" srcOrd="4" destOrd="0" presId="urn:microsoft.com/office/officeart/2005/8/layout/list1"/>
    <dgm:cxn modelId="{906B044F-0875-4D9C-981B-7CF55AFE11F9}" type="presParOf" srcId="{D56D8BDF-8FC5-46C0-8252-8DB7F894AB92}" destId="{0EB61CFE-AA76-4BFE-B81E-2A29F0B3E5F5}" srcOrd="0" destOrd="0" presId="urn:microsoft.com/office/officeart/2005/8/layout/list1"/>
    <dgm:cxn modelId="{AD7DBB75-0A9F-476B-8977-34B479BE00A8}" type="presParOf" srcId="{D56D8BDF-8FC5-46C0-8252-8DB7F894AB92}" destId="{1761F9DC-C840-4CC9-9143-02D637AA32F7}" srcOrd="1" destOrd="0" presId="urn:microsoft.com/office/officeart/2005/8/layout/list1"/>
    <dgm:cxn modelId="{E783B9B5-1949-4577-BD44-E552F998A482}" type="presParOf" srcId="{A06137D8-24EC-487B-9F14-3F803FB9C85B}" destId="{A9BCDFEA-1EBF-4FA9-BED7-BDEB3C6AE902}" srcOrd="5" destOrd="0" presId="urn:microsoft.com/office/officeart/2005/8/layout/list1"/>
    <dgm:cxn modelId="{07D2CD56-A4C8-4609-9FCE-790F2B7855A2}" type="presParOf" srcId="{A06137D8-24EC-487B-9F14-3F803FB9C85B}" destId="{74DDBD2E-EA98-4617-ADB2-B47F2A287F82}" srcOrd="6" destOrd="0" presId="urn:microsoft.com/office/officeart/2005/8/layout/list1"/>
    <dgm:cxn modelId="{9E493E99-6641-4FB7-B3FE-7AF51F5B035F}" type="presParOf" srcId="{A06137D8-24EC-487B-9F14-3F803FB9C85B}" destId="{5DD0D450-1438-47AA-83FA-85253EC69C77}" srcOrd="7" destOrd="0" presId="urn:microsoft.com/office/officeart/2005/8/layout/list1"/>
    <dgm:cxn modelId="{2BB06DDE-9EB4-44A9-B70F-C47EB5F25A17}" type="presParOf" srcId="{A06137D8-24EC-487B-9F14-3F803FB9C85B}" destId="{AAACCF4B-0826-45F2-AA8C-6A910E0515B7}" srcOrd="8" destOrd="0" presId="urn:microsoft.com/office/officeart/2005/8/layout/list1"/>
    <dgm:cxn modelId="{5CAA7399-DF53-4CFA-B65A-CA2497FF984D}" type="presParOf" srcId="{AAACCF4B-0826-45F2-AA8C-6A910E0515B7}" destId="{CC4C447F-3D97-4223-B7B0-333362626A49}" srcOrd="0" destOrd="0" presId="urn:microsoft.com/office/officeart/2005/8/layout/list1"/>
    <dgm:cxn modelId="{D861CA6C-8AAC-4F01-914C-96BB99DCBF68}" type="presParOf" srcId="{AAACCF4B-0826-45F2-AA8C-6A910E0515B7}" destId="{8ECD2215-219A-4A81-878E-3B7CE57B2466}" srcOrd="1" destOrd="0" presId="urn:microsoft.com/office/officeart/2005/8/layout/list1"/>
    <dgm:cxn modelId="{96FB6C9F-45DA-42E9-862F-87FD8B5E3D8B}" type="presParOf" srcId="{A06137D8-24EC-487B-9F14-3F803FB9C85B}" destId="{8A12D848-3255-4D59-A041-08823D18853C}" srcOrd="9" destOrd="0" presId="urn:microsoft.com/office/officeart/2005/8/layout/list1"/>
    <dgm:cxn modelId="{39FC94FB-E748-47DA-8078-C70CAEACCDBB}" type="presParOf" srcId="{A06137D8-24EC-487B-9F14-3F803FB9C85B}" destId="{49A2F538-9C21-4AA5-82BE-C0139F4C788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EE57C7-1106-4DD1-86CE-50D2BD94A23C}" type="doc">
      <dgm:prSet loTypeId="urn:microsoft.com/office/officeart/2009/3/layout/StepUpProcess" loCatId="process" qsTypeId="urn:microsoft.com/office/officeart/2005/8/quickstyle/simple1" qsCatId="simple" csTypeId="urn:microsoft.com/office/officeart/2005/8/colors/accent6_5" csCatId="accent6" phldr="1"/>
      <dgm:spPr/>
      <dgm:t>
        <a:bodyPr/>
        <a:lstStyle/>
        <a:p>
          <a:endParaRPr lang="zh-CN" altLang="en-US"/>
        </a:p>
      </dgm:t>
    </dgm:pt>
    <dgm:pt modelId="{96E28B22-8648-4B41-9C6C-A97D2CDF5F27}">
      <dgm:prSet phldrT="[文本]" custT="1"/>
      <dgm:spPr/>
      <dgm:t>
        <a:bodyPr/>
        <a:lstStyle/>
        <a:p>
          <a:r>
            <a:rPr lang="zh-CN" altLang="en-US" sz="1800" dirty="0" smtClean="0">
              <a:solidFill>
                <a:schemeClr val="accent1">
                  <a:lumMod val="50000"/>
                </a:schemeClr>
              </a:solidFill>
              <a:latin typeface="微软雅黑" panose="020B0503020204020204" pitchFamily="34" charset="-122"/>
              <a:ea typeface="微软雅黑" panose="020B0503020204020204" pitchFamily="34" charset="-122"/>
            </a:rPr>
            <a:t>数据流上，下一时刻数据源的权值未知</a:t>
          </a:r>
          <a:endParaRPr lang="en-US" altLang="zh-CN" sz="1800" dirty="0" smtClean="0">
            <a:solidFill>
              <a:schemeClr val="accent1">
                <a:lumMod val="50000"/>
              </a:schemeClr>
            </a:solidFill>
            <a:latin typeface="微软雅黑" panose="020B0503020204020204" pitchFamily="34" charset="-122"/>
            <a:ea typeface="微软雅黑" panose="020B0503020204020204" pitchFamily="34" charset="-122"/>
          </a:endParaRPr>
        </a:p>
      </dgm:t>
    </dgm:pt>
    <dgm:pt modelId="{20E81725-FECC-4BEB-A428-647C474F30D5}" type="parTrans" cxnId="{EE20345C-F69A-41B5-A5D7-8DE69B24EB4D}">
      <dgm:prSet/>
      <dgm:spPr/>
      <dgm:t>
        <a:bodyPr/>
        <a:lstStyle/>
        <a:p>
          <a:endParaRPr lang="zh-CN" altLang="en-US"/>
        </a:p>
      </dgm:t>
    </dgm:pt>
    <dgm:pt modelId="{07D6D2A5-AD31-4082-A870-38FA48231354}" type="sibTrans" cxnId="{EE20345C-F69A-41B5-A5D7-8DE69B24EB4D}">
      <dgm:prSet/>
      <dgm:spPr/>
      <dgm:t>
        <a:bodyPr/>
        <a:lstStyle/>
        <a:p>
          <a:endParaRPr lang="zh-CN" altLang="en-US"/>
        </a:p>
      </dgm:t>
    </dgm:pt>
    <dgm:pt modelId="{20F2E7F2-8CED-49B5-990C-1A5470E2A24B}">
      <dgm:prSet phldrT="[文本]" custT="1"/>
      <dgm:spPr/>
      <dgm:t>
        <a:bodyPr/>
        <a:lstStyle/>
        <a:p>
          <a:r>
            <a:rPr lang="zh-CN" altLang="en-US" sz="1800" dirty="0" smtClean="0">
              <a:solidFill>
                <a:schemeClr val="accent1">
                  <a:lumMod val="50000"/>
                </a:schemeClr>
              </a:solidFill>
              <a:latin typeface="微软雅黑" panose="020B0503020204020204" pitchFamily="34" charset="-122"/>
              <a:ea typeface="微软雅黑" panose="020B0503020204020204" pitchFamily="34" charset="-122"/>
            </a:rPr>
            <a:t>数据源的权值波动未知</a:t>
          </a:r>
          <a:endParaRPr lang="zh-CN" altLang="en-US" sz="1800" dirty="0">
            <a:solidFill>
              <a:schemeClr val="accent1">
                <a:lumMod val="50000"/>
              </a:schemeClr>
            </a:solidFill>
            <a:latin typeface="微软雅黑" panose="020B0503020204020204" pitchFamily="34" charset="-122"/>
            <a:ea typeface="微软雅黑" panose="020B0503020204020204" pitchFamily="34" charset="-122"/>
          </a:endParaRPr>
        </a:p>
      </dgm:t>
    </dgm:pt>
    <dgm:pt modelId="{7B404E69-41FE-4153-A156-D2B97CE13317}" type="parTrans" cxnId="{CDF53759-BD05-426A-85B8-CB146BA2BB1E}">
      <dgm:prSet/>
      <dgm:spPr/>
      <dgm:t>
        <a:bodyPr/>
        <a:lstStyle/>
        <a:p>
          <a:endParaRPr lang="zh-CN" altLang="en-US"/>
        </a:p>
      </dgm:t>
    </dgm:pt>
    <dgm:pt modelId="{738C589D-7B05-4926-B915-5890F5130076}" type="sibTrans" cxnId="{CDF53759-BD05-426A-85B8-CB146BA2BB1E}">
      <dgm:prSet/>
      <dgm:spPr/>
      <dgm:t>
        <a:bodyPr/>
        <a:lstStyle/>
        <a:p>
          <a:endParaRPr lang="zh-CN" altLang="en-US"/>
        </a:p>
      </dgm:t>
    </dgm:pt>
    <dgm:pt modelId="{3415F1B6-3767-427C-98CE-DC9C85D22B8B}">
      <dgm:prSet custT="1"/>
      <dgm:spPr/>
      <dgm:t>
        <a:bodyPr/>
        <a:lstStyle/>
        <a:p>
          <a:r>
            <a:rPr lang="zh-CN" altLang="en-US" sz="1800" dirty="0" smtClean="0">
              <a:solidFill>
                <a:schemeClr val="accent1">
                  <a:lumMod val="50000"/>
                </a:schemeClr>
              </a:solidFill>
              <a:latin typeface="微软雅黑" panose="020B0503020204020204" pitchFamily="34" charset="-122"/>
              <a:ea typeface="微软雅黑" panose="020B0503020204020204" pitchFamily="34" charset="-122"/>
            </a:rPr>
            <a:t>符合</a:t>
          </a:r>
          <a:r>
            <a:rPr lang="en-US" sz="1800" b="0" i="0" u="none" dirty="0" smtClean="0">
              <a:solidFill>
                <a:schemeClr val="accent1">
                  <a:lumMod val="50000"/>
                </a:schemeClr>
              </a:solidFill>
            </a:rPr>
            <a:t>Bernoulli</a:t>
          </a:r>
          <a:r>
            <a:rPr lang="zh-CN" altLang="en-US" sz="1800" dirty="0" smtClean="0">
              <a:solidFill>
                <a:schemeClr val="accent1">
                  <a:lumMod val="50000"/>
                </a:schemeClr>
              </a:solidFill>
              <a:latin typeface="微软雅黑" panose="020B0503020204020204" pitchFamily="34" charset="-122"/>
              <a:ea typeface="微软雅黑" panose="020B0503020204020204" pitchFamily="34" charset="-122"/>
            </a:rPr>
            <a:t>事件的定义</a:t>
          </a:r>
          <a:endParaRPr lang="zh-CN" altLang="en-US" sz="1800" dirty="0">
            <a:solidFill>
              <a:schemeClr val="accent1">
                <a:lumMod val="50000"/>
              </a:schemeClr>
            </a:solidFill>
            <a:latin typeface="微软雅黑" panose="020B0503020204020204" pitchFamily="34" charset="-122"/>
            <a:ea typeface="微软雅黑" panose="020B0503020204020204" pitchFamily="34" charset="-122"/>
          </a:endParaRPr>
        </a:p>
      </dgm:t>
    </dgm:pt>
    <dgm:pt modelId="{96F247AD-94FA-40E9-9038-D3D0081BEC0D}" type="parTrans" cxnId="{2C0760B0-2950-47C6-8BCA-9CA3D5633B15}">
      <dgm:prSet/>
      <dgm:spPr/>
      <dgm:t>
        <a:bodyPr/>
        <a:lstStyle/>
        <a:p>
          <a:endParaRPr lang="zh-CN" altLang="en-US"/>
        </a:p>
      </dgm:t>
    </dgm:pt>
    <dgm:pt modelId="{41274ACB-8F7F-45D8-BC8F-E9F05517E815}" type="sibTrans" cxnId="{2C0760B0-2950-47C6-8BCA-9CA3D5633B15}">
      <dgm:prSet/>
      <dgm:spPr/>
      <dgm:t>
        <a:bodyPr/>
        <a:lstStyle/>
        <a:p>
          <a:endParaRPr lang="zh-CN" altLang="en-US"/>
        </a:p>
      </dgm:t>
    </dgm:pt>
    <dgm:pt modelId="{11F10556-A84D-4CC0-B978-FEEFBE4C891F}">
      <dgm:prSet phldrT="[文本]" custT="1"/>
      <dgm:spPr/>
      <dgm:t>
        <a:bodyPr/>
        <a:lstStyle/>
        <a:p>
          <a:r>
            <a:rPr lang="zh-CN" altLang="en-US" sz="1800" dirty="0" smtClean="0">
              <a:solidFill>
                <a:schemeClr val="accent1">
                  <a:lumMod val="50000"/>
                </a:schemeClr>
              </a:solidFill>
              <a:latin typeface="微软雅黑" panose="020B0503020204020204" pitchFamily="34" charset="-122"/>
              <a:ea typeface="微软雅黑" panose="020B0503020204020204" pitchFamily="34" charset="-122"/>
            </a:rPr>
            <a:t>不同时刻，数据源权值波动情况互不影响</a:t>
          </a:r>
          <a:endParaRPr lang="zh-CN" altLang="en-US" sz="1800" dirty="0">
            <a:solidFill>
              <a:schemeClr val="accent1">
                <a:lumMod val="50000"/>
              </a:schemeClr>
            </a:solidFill>
            <a:latin typeface="微软雅黑" panose="020B0503020204020204" pitchFamily="34" charset="-122"/>
            <a:ea typeface="微软雅黑" panose="020B0503020204020204" pitchFamily="34" charset="-122"/>
          </a:endParaRPr>
        </a:p>
      </dgm:t>
    </dgm:pt>
    <dgm:pt modelId="{B480BCF1-D132-4B66-8AD4-A9D4218EBA41}" type="sibTrans" cxnId="{AEE17AF1-10D6-416F-A3AA-3014102C728C}">
      <dgm:prSet/>
      <dgm:spPr/>
      <dgm:t>
        <a:bodyPr/>
        <a:lstStyle/>
        <a:p>
          <a:endParaRPr lang="zh-CN" altLang="en-US"/>
        </a:p>
      </dgm:t>
    </dgm:pt>
    <dgm:pt modelId="{56639A53-43F6-495A-96A9-58ECD785865D}" type="parTrans" cxnId="{AEE17AF1-10D6-416F-A3AA-3014102C728C}">
      <dgm:prSet/>
      <dgm:spPr/>
      <dgm:t>
        <a:bodyPr/>
        <a:lstStyle/>
        <a:p>
          <a:endParaRPr lang="zh-CN" altLang="en-US"/>
        </a:p>
      </dgm:t>
    </dgm:pt>
    <dgm:pt modelId="{9D162509-DD3E-4289-B671-70B190053CEE}" type="pres">
      <dgm:prSet presAssocID="{64EE57C7-1106-4DD1-86CE-50D2BD94A23C}" presName="rootnode" presStyleCnt="0">
        <dgm:presLayoutVars>
          <dgm:chMax/>
          <dgm:chPref/>
          <dgm:dir/>
          <dgm:animLvl val="lvl"/>
        </dgm:presLayoutVars>
      </dgm:prSet>
      <dgm:spPr/>
      <dgm:t>
        <a:bodyPr/>
        <a:lstStyle/>
        <a:p>
          <a:endParaRPr lang="zh-CN" altLang="en-US"/>
        </a:p>
      </dgm:t>
    </dgm:pt>
    <dgm:pt modelId="{E55764C7-DB4E-4462-AD17-110401F0897C}" type="pres">
      <dgm:prSet presAssocID="{96E28B22-8648-4B41-9C6C-A97D2CDF5F27}" presName="composite" presStyleCnt="0"/>
      <dgm:spPr/>
    </dgm:pt>
    <dgm:pt modelId="{A8EAF42A-56C1-4172-8E03-AC8BDE2D7C64}" type="pres">
      <dgm:prSet presAssocID="{96E28B22-8648-4B41-9C6C-A97D2CDF5F27}" presName="LShape" presStyleLbl="alignNode1" presStyleIdx="0" presStyleCnt="7"/>
      <dgm:spPr>
        <a:solidFill>
          <a:srgbClr val="70AD47"/>
        </a:solidFill>
        <a:ln>
          <a:noFill/>
        </a:ln>
      </dgm:spPr>
      <dgm:t>
        <a:bodyPr/>
        <a:lstStyle/>
        <a:p>
          <a:endParaRPr lang="zh-CN" altLang="en-US"/>
        </a:p>
      </dgm:t>
    </dgm:pt>
    <dgm:pt modelId="{1494114B-E880-4043-AD87-6FAC1D1D8A8B}" type="pres">
      <dgm:prSet presAssocID="{96E28B22-8648-4B41-9C6C-A97D2CDF5F27}" presName="ParentText" presStyleLbl="revTx" presStyleIdx="0" presStyleCnt="4">
        <dgm:presLayoutVars>
          <dgm:chMax val="0"/>
          <dgm:chPref val="0"/>
          <dgm:bulletEnabled val="1"/>
        </dgm:presLayoutVars>
      </dgm:prSet>
      <dgm:spPr/>
      <dgm:t>
        <a:bodyPr/>
        <a:lstStyle/>
        <a:p>
          <a:endParaRPr lang="zh-CN" altLang="en-US"/>
        </a:p>
      </dgm:t>
    </dgm:pt>
    <dgm:pt modelId="{A41BE171-EA88-4935-99AF-699E3E919B85}" type="pres">
      <dgm:prSet presAssocID="{96E28B22-8648-4B41-9C6C-A97D2CDF5F27}" presName="Triangle" presStyleLbl="alignNode1" presStyleIdx="1" presStyleCnt="7"/>
      <dgm:spPr>
        <a:solidFill>
          <a:srgbClr val="A9D18E"/>
        </a:solidFill>
        <a:ln>
          <a:noFill/>
        </a:ln>
      </dgm:spPr>
      <dgm:t>
        <a:bodyPr/>
        <a:lstStyle/>
        <a:p>
          <a:endParaRPr lang="zh-CN" altLang="en-US"/>
        </a:p>
      </dgm:t>
    </dgm:pt>
    <dgm:pt modelId="{3B454B71-E559-4074-A00F-5679403034CE}" type="pres">
      <dgm:prSet presAssocID="{07D6D2A5-AD31-4082-A870-38FA48231354}" presName="sibTrans" presStyleCnt="0"/>
      <dgm:spPr/>
    </dgm:pt>
    <dgm:pt modelId="{4E7C964F-3DDE-46DB-BE4B-024A5E6AE6E8}" type="pres">
      <dgm:prSet presAssocID="{07D6D2A5-AD31-4082-A870-38FA48231354}" presName="space" presStyleCnt="0"/>
      <dgm:spPr/>
    </dgm:pt>
    <dgm:pt modelId="{0DEF6DFA-8BDE-4843-BD3C-1A9D57D26BC9}" type="pres">
      <dgm:prSet presAssocID="{20F2E7F2-8CED-49B5-990C-1A5470E2A24B}" presName="composite" presStyleCnt="0"/>
      <dgm:spPr/>
    </dgm:pt>
    <dgm:pt modelId="{16463306-5B74-46BA-B082-F438AD4230F6}" type="pres">
      <dgm:prSet presAssocID="{20F2E7F2-8CED-49B5-990C-1A5470E2A24B}" presName="LShape" presStyleLbl="alignNode1" presStyleIdx="2" presStyleCnt="7"/>
      <dgm:spPr>
        <a:solidFill>
          <a:srgbClr val="70AD47"/>
        </a:solidFill>
        <a:ln>
          <a:noFill/>
        </a:ln>
      </dgm:spPr>
      <dgm:t>
        <a:bodyPr/>
        <a:lstStyle/>
        <a:p>
          <a:endParaRPr lang="zh-CN" altLang="en-US"/>
        </a:p>
      </dgm:t>
    </dgm:pt>
    <dgm:pt modelId="{369F6ED7-F09D-424D-B862-59E3E505DCCF}" type="pres">
      <dgm:prSet presAssocID="{20F2E7F2-8CED-49B5-990C-1A5470E2A24B}" presName="ParentText" presStyleLbl="revTx" presStyleIdx="1" presStyleCnt="4">
        <dgm:presLayoutVars>
          <dgm:chMax val="0"/>
          <dgm:chPref val="0"/>
          <dgm:bulletEnabled val="1"/>
        </dgm:presLayoutVars>
      </dgm:prSet>
      <dgm:spPr/>
      <dgm:t>
        <a:bodyPr/>
        <a:lstStyle/>
        <a:p>
          <a:endParaRPr lang="zh-CN" altLang="en-US"/>
        </a:p>
      </dgm:t>
    </dgm:pt>
    <dgm:pt modelId="{3E327DDD-7E23-48A3-9F1A-4805618662D9}" type="pres">
      <dgm:prSet presAssocID="{20F2E7F2-8CED-49B5-990C-1A5470E2A24B}" presName="Triangle" presStyleLbl="alignNode1" presStyleIdx="3" presStyleCnt="7"/>
      <dgm:spPr>
        <a:solidFill>
          <a:srgbClr val="A9D18E"/>
        </a:solidFill>
        <a:ln>
          <a:noFill/>
        </a:ln>
      </dgm:spPr>
      <dgm:t>
        <a:bodyPr/>
        <a:lstStyle/>
        <a:p>
          <a:endParaRPr lang="zh-CN" altLang="en-US"/>
        </a:p>
      </dgm:t>
    </dgm:pt>
    <dgm:pt modelId="{124D15A6-DEE5-49BB-B0A2-7D7A27668B6B}" type="pres">
      <dgm:prSet presAssocID="{738C589D-7B05-4926-B915-5890F5130076}" presName="sibTrans" presStyleCnt="0"/>
      <dgm:spPr/>
    </dgm:pt>
    <dgm:pt modelId="{2C0C73B3-5251-42EA-9331-BD1F4294AEDA}" type="pres">
      <dgm:prSet presAssocID="{738C589D-7B05-4926-B915-5890F5130076}" presName="space" presStyleCnt="0"/>
      <dgm:spPr/>
    </dgm:pt>
    <dgm:pt modelId="{E1337E8E-C86A-4DF6-976B-A6B4A72EA4E1}" type="pres">
      <dgm:prSet presAssocID="{11F10556-A84D-4CC0-B978-FEEFBE4C891F}" presName="composite" presStyleCnt="0"/>
      <dgm:spPr/>
    </dgm:pt>
    <dgm:pt modelId="{EFA52AD9-9F5F-4105-8222-36FBA760BFAF}" type="pres">
      <dgm:prSet presAssocID="{11F10556-A84D-4CC0-B978-FEEFBE4C891F}" presName="LShape" presStyleLbl="alignNode1" presStyleIdx="4" presStyleCnt="7"/>
      <dgm:spPr>
        <a:solidFill>
          <a:srgbClr val="70AD47"/>
        </a:solidFill>
        <a:ln>
          <a:noFill/>
        </a:ln>
      </dgm:spPr>
      <dgm:t>
        <a:bodyPr/>
        <a:lstStyle/>
        <a:p>
          <a:endParaRPr lang="zh-CN" altLang="en-US"/>
        </a:p>
      </dgm:t>
    </dgm:pt>
    <dgm:pt modelId="{AE39AC58-75E6-4AB5-8224-C0DC36752239}" type="pres">
      <dgm:prSet presAssocID="{11F10556-A84D-4CC0-B978-FEEFBE4C891F}" presName="ParentText" presStyleLbl="revTx" presStyleIdx="2" presStyleCnt="4">
        <dgm:presLayoutVars>
          <dgm:chMax val="0"/>
          <dgm:chPref val="0"/>
          <dgm:bulletEnabled val="1"/>
        </dgm:presLayoutVars>
      </dgm:prSet>
      <dgm:spPr/>
      <dgm:t>
        <a:bodyPr/>
        <a:lstStyle/>
        <a:p>
          <a:endParaRPr lang="zh-CN" altLang="en-US"/>
        </a:p>
      </dgm:t>
    </dgm:pt>
    <dgm:pt modelId="{8EC739D4-2B88-40FF-873C-5028E6BA6F1A}" type="pres">
      <dgm:prSet presAssocID="{11F10556-A84D-4CC0-B978-FEEFBE4C891F}" presName="Triangle" presStyleLbl="alignNode1" presStyleIdx="5" presStyleCnt="7"/>
      <dgm:spPr>
        <a:solidFill>
          <a:srgbClr val="A9D18E"/>
        </a:solidFill>
        <a:ln>
          <a:noFill/>
        </a:ln>
      </dgm:spPr>
      <dgm:t>
        <a:bodyPr/>
        <a:lstStyle/>
        <a:p>
          <a:endParaRPr lang="zh-CN" altLang="en-US"/>
        </a:p>
      </dgm:t>
    </dgm:pt>
    <dgm:pt modelId="{100905E5-B94E-461C-B32F-7570A505962E}" type="pres">
      <dgm:prSet presAssocID="{B480BCF1-D132-4B66-8AD4-A9D4218EBA41}" presName="sibTrans" presStyleCnt="0"/>
      <dgm:spPr/>
    </dgm:pt>
    <dgm:pt modelId="{033354B3-80B3-4B8B-946B-9F71C7438B9D}" type="pres">
      <dgm:prSet presAssocID="{B480BCF1-D132-4B66-8AD4-A9D4218EBA41}" presName="space" presStyleCnt="0"/>
      <dgm:spPr/>
    </dgm:pt>
    <dgm:pt modelId="{A7E5A699-AD9F-422A-AECE-9A7A576A825B}" type="pres">
      <dgm:prSet presAssocID="{3415F1B6-3767-427C-98CE-DC9C85D22B8B}" presName="composite" presStyleCnt="0"/>
      <dgm:spPr/>
    </dgm:pt>
    <dgm:pt modelId="{902D22A0-CD54-4828-933A-F7152C6A8FFB}" type="pres">
      <dgm:prSet presAssocID="{3415F1B6-3767-427C-98CE-DC9C85D22B8B}" presName="LShape" presStyleLbl="alignNode1" presStyleIdx="6" presStyleCnt="7"/>
      <dgm:spPr>
        <a:solidFill>
          <a:srgbClr val="70AD47"/>
        </a:solidFill>
        <a:ln>
          <a:noFill/>
        </a:ln>
      </dgm:spPr>
      <dgm:t>
        <a:bodyPr/>
        <a:lstStyle/>
        <a:p>
          <a:endParaRPr lang="zh-CN" altLang="en-US"/>
        </a:p>
      </dgm:t>
    </dgm:pt>
    <dgm:pt modelId="{3E31CEB4-C7E2-4B6A-AB4C-567E57026619}" type="pres">
      <dgm:prSet presAssocID="{3415F1B6-3767-427C-98CE-DC9C85D22B8B}" presName="ParentText" presStyleLbl="revTx" presStyleIdx="3" presStyleCnt="4">
        <dgm:presLayoutVars>
          <dgm:chMax val="0"/>
          <dgm:chPref val="0"/>
          <dgm:bulletEnabled val="1"/>
        </dgm:presLayoutVars>
      </dgm:prSet>
      <dgm:spPr/>
      <dgm:t>
        <a:bodyPr/>
        <a:lstStyle/>
        <a:p>
          <a:endParaRPr lang="zh-CN" altLang="en-US"/>
        </a:p>
      </dgm:t>
    </dgm:pt>
  </dgm:ptLst>
  <dgm:cxnLst>
    <dgm:cxn modelId="{CDF53759-BD05-426A-85B8-CB146BA2BB1E}" srcId="{64EE57C7-1106-4DD1-86CE-50D2BD94A23C}" destId="{20F2E7F2-8CED-49B5-990C-1A5470E2A24B}" srcOrd="1" destOrd="0" parTransId="{7B404E69-41FE-4153-A156-D2B97CE13317}" sibTransId="{738C589D-7B05-4926-B915-5890F5130076}"/>
    <dgm:cxn modelId="{EE20345C-F69A-41B5-A5D7-8DE69B24EB4D}" srcId="{64EE57C7-1106-4DD1-86CE-50D2BD94A23C}" destId="{96E28B22-8648-4B41-9C6C-A97D2CDF5F27}" srcOrd="0" destOrd="0" parTransId="{20E81725-FECC-4BEB-A428-647C474F30D5}" sibTransId="{07D6D2A5-AD31-4082-A870-38FA48231354}"/>
    <dgm:cxn modelId="{7EC01C5C-A60F-4932-8412-BE85D6AC291E}" type="presOf" srcId="{11F10556-A84D-4CC0-B978-FEEFBE4C891F}" destId="{AE39AC58-75E6-4AB5-8224-C0DC36752239}" srcOrd="0" destOrd="0" presId="urn:microsoft.com/office/officeart/2009/3/layout/StepUpProcess"/>
    <dgm:cxn modelId="{AEE17AF1-10D6-416F-A3AA-3014102C728C}" srcId="{64EE57C7-1106-4DD1-86CE-50D2BD94A23C}" destId="{11F10556-A84D-4CC0-B978-FEEFBE4C891F}" srcOrd="2" destOrd="0" parTransId="{56639A53-43F6-495A-96A9-58ECD785865D}" sibTransId="{B480BCF1-D132-4B66-8AD4-A9D4218EBA41}"/>
    <dgm:cxn modelId="{33C57FE8-ACB4-4693-9D4B-E3FE4444DD73}" type="presOf" srcId="{3415F1B6-3767-427C-98CE-DC9C85D22B8B}" destId="{3E31CEB4-C7E2-4B6A-AB4C-567E57026619}" srcOrd="0" destOrd="0" presId="urn:microsoft.com/office/officeart/2009/3/layout/StepUpProcess"/>
    <dgm:cxn modelId="{4DBE49BB-CBB9-48B2-AA8B-9BECF7AD2DCE}" type="presOf" srcId="{20F2E7F2-8CED-49B5-990C-1A5470E2A24B}" destId="{369F6ED7-F09D-424D-B862-59E3E505DCCF}" srcOrd="0" destOrd="0" presId="urn:microsoft.com/office/officeart/2009/3/layout/StepUpProcess"/>
    <dgm:cxn modelId="{2C0760B0-2950-47C6-8BCA-9CA3D5633B15}" srcId="{64EE57C7-1106-4DD1-86CE-50D2BD94A23C}" destId="{3415F1B6-3767-427C-98CE-DC9C85D22B8B}" srcOrd="3" destOrd="0" parTransId="{96F247AD-94FA-40E9-9038-D3D0081BEC0D}" sibTransId="{41274ACB-8F7F-45D8-BC8F-E9F05517E815}"/>
    <dgm:cxn modelId="{A00DA54D-2E0E-41E2-ABE1-D9CCC367DA72}" type="presOf" srcId="{96E28B22-8648-4B41-9C6C-A97D2CDF5F27}" destId="{1494114B-E880-4043-AD87-6FAC1D1D8A8B}" srcOrd="0" destOrd="0" presId="urn:microsoft.com/office/officeart/2009/3/layout/StepUpProcess"/>
    <dgm:cxn modelId="{6C3B7F2A-848F-42FD-BC86-FB1DDBC35845}" type="presOf" srcId="{64EE57C7-1106-4DD1-86CE-50D2BD94A23C}" destId="{9D162509-DD3E-4289-B671-70B190053CEE}" srcOrd="0" destOrd="0" presId="urn:microsoft.com/office/officeart/2009/3/layout/StepUpProcess"/>
    <dgm:cxn modelId="{5961C3EE-8795-4AD7-8CDE-C1B9D54CA7DA}" type="presParOf" srcId="{9D162509-DD3E-4289-B671-70B190053CEE}" destId="{E55764C7-DB4E-4462-AD17-110401F0897C}" srcOrd="0" destOrd="0" presId="urn:microsoft.com/office/officeart/2009/3/layout/StepUpProcess"/>
    <dgm:cxn modelId="{1651821A-E8DF-4BCE-A815-FD5BA2C15286}" type="presParOf" srcId="{E55764C7-DB4E-4462-AD17-110401F0897C}" destId="{A8EAF42A-56C1-4172-8E03-AC8BDE2D7C64}" srcOrd="0" destOrd="0" presId="urn:microsoft.com/office/officeart/2009/3/layout/StepUpProcess"/>
    <dgm:cxn modelId="{F3E5A4F4-759D-49C7-B57F-FB0871B9F5BC}" type="presParOf" srcId="{E55764C7-DB4E-4462-AD17-110401F0897C}" destId="{1494114B-E880-4043-AD87-6FAC1D1D8A8B}" srcOrd="1" destOrd="0" presId="urn:microsoft.com/office/officeart/2009/3/layout/StepUpProcess"/>
    <dgm:cxn modelId="{B9EAE2BC-EC92-4C7A-A8D7-FB6876A5E28A}" type="presParOf" srcId="{E55764C7-DB4E-4462-AD17-110401F0897C}" destId="{A41BE171-EA88-4935-99AF-699E3E919B85}" srcOrd="2" destOrd="0" presId="urn:microsoft.com/office/officeart/2009/3/layout/StepUpProcess"/>
    <dgm:cxn modelId="{9B06E29C-8CF3-4C7E-91DD-DFB3D406D274}" type="presParOf" srcId="{9D162509-DD3E-4289-B671-70B190053CEE}" destId="{3B454B71-E559-4074-A00F-5679403034CE}" srcOrd="1" destOrd="0" presId="urn:microsoft.com/office/officeart/2009/3/layout/StepUpProcess"/>
    <dgm:cxn modelId="{78DF1F8D-8ACF-4464-8E1B-40835C702566}" type="presParOf" srcId="{3B454B71-E559-4074-A00F-5679403034CE}" destId="{4E7C964F-3DDE-46DB-BE4B-024A5E6AE6E8}" srcOrd="0" destOrd="0" presId="urn:microsoft.com/office/officeart/2009/3/layout/StepUpProcess"/>
    <dgm:cxn modelId="{D0968A5C-B961-400A-B764-16D3E59B1BF5}" type="presParOf" srcId="{9D162509-DD3E-4289-B671-70B190053CEE}" destId="{0DEF6DFA-8BDE-4843-BD3C-1A9D57D26BC9}" srcOrd="2" destOrd="0" presId="urn:microsoft.com/office/officeart/2009/3/layout/StepUpProcess"/>
    <dgm:cxn modelId="{58DEA43D-CC90-4584-A98F-9CEFF0413733}" type="presParOf" srcId="{0DEF6DFA-8BDE-4843-BD3C-1A9D57D26BC9}" destId="{16463306-5B74-46BA-B082-F438AD4230F6}" srcOrd="0" destOrd="0" presId="urn:microsoft.com/office/officeart/2009/3/layout/StepUpProcess"/>
    <dgm:cxn modelId="{A98BB182-8E59-4F69-AD27-5E80CB5169D1}" type="presParOf" srcId="{0DEF6DFA-8BDE-4843-BD3C-1A9D57D26BC9}" destId="{369F6ED7-F09D-424D-B862-59E3E505DCCF}" srcOrd="1" destOrd="0" presId="urn:microsoft.com/office/officeart/2009/3/layout/StepUpProcess"/>
    <dgm:cxn modelId="{4EAF3B51-1DEC-4089-814F-1D72CB64A93E}" type="presParOf" srcId="{0DEF6DFA-8BDE-4843-BD3C-1A9D57D26BC9}" destId="{3E327DDD-7E23-48A3-9F1A-4805618662D9}" srcOrd="2" destOrd="0" presId="urn:microsoft.com/office/officeart/2009/3/layout/StepUpProcess"/>
    <dgm:cxn modelId="{8D1F90EE-8CB0-4834-BC84-CB255152BC95}" type="presParOf" srcId="{9D162509-DD3E-4289-B671-70B190053CEE}" destId="{124D15A6-DEE5-49BB-B0A2-7D7A27668B6B}" srcOrd="3" destOrd="0" presId="urn:microsoft.com/office/officeart/2009/3/layout/StepUpProcess"/>
    <dgm:cxn modelId="{5E064119-E2F7-4246-92E5-AC2383AC3894}" type="presParOf" srcId="{124D15A6-DEE5-49BB-B0A2-7D7A27668B6B}" destId="{2C0C73B3-5251-42EA-9331-BD1F4294AEDA}" srcOrd="0" destOrd="0" presId="urn:microsoft.com/office/officeart/2009/3/layout/StepUpProcess"/>
    <dgm:cxn modelId="{B87C63CA-191C-433D-AF46-3847F12F5C97}" type="presParOf" srcId="{9D162509-DD3E-4289-B671-70B190053CEE}" destId="{E1337E8E-C86A-4DF6-976B-A6B4A72EA4E1}" srcOrd="4" destOrd="0" presId="urn:microsoft.com/office/officeart/2009/3/layout/StepUpProcess"/>
    <dgm:cxn modelId="{B7299007-68C5-4B3F-BE5E-03230BAD6B67}" type="presParOf" srcId="{E1337E8E-C86A-4DF6-976B-A6B4A72EA4E1}" destId="{EFA52AD9-9F5F-4105-8222-36FBA760BFAF}" srcOrd="0" destOrd="0" presId="urn:microsoft.com/office/officeart/2009/3/layout/StepUpProcess"/>
    <dgm:cxn modelId="{3477A1C2-5567-4EBC-A618-D2CF6A6BB9A5}" type="presParOf" srcId="{E1337E8E-C86A-4DF6-976B-A6B4A72EA4E1}" destId="{AE39AC58-75E6-4AB5-8224-C0DC36752239}" srcOrd="1" destOrd="0" presId="urn:microsoft.com/office/officeart/2009/3/layout/StepUpProcess"/>
    <dgm:cxn modelId="{2C4C667E-DE12-4322-AB55-A9E448C419DE}" type="presParOf" srcId="{E1337E8E-C86A-4DF6-976B-A6B4A72EA4E1}" destId="{8EC739D4-2B88-40FF-873C-5028E6BA6F1A}" srcOrd="2" destOrd="0" presId="urn:microsoft.com/office/officeart/2009/3/layout/StepUpProcess"/>
    <dgm:cxn modelId="{9DEF4BFF-C074-4302-8793-2C4C0F13E7C7}" type="presParOf" srcId="{9D162509-DD3E-4289-B671-70B190053CEE}" destId="{100905E5-B94E-461C-B32F-7570A505962E}" srcOrd="5" destOrd="0" presId="urn:microsoft.com/office/officeart/2009/3/layout/StepUpProcess"/>
    <dgm:cxn modelId="{2EAE1DB0-C80C-429C-944A-7014A29EC3D9}" type="presParOf" srcId="{100905E5-B94E-461C-B32F-7570A505962E}" destId="{033354B3-80B3-4B8B-946B-9F71C7438B9D}" srcOrd="0" destOrd="0" presId="urn:microsoft.com/office/officeart/2009/3/layout/StepUpProcess"/>
    <dgm:cxn modelId="{695CBA4A-667A-4E9C-98A0-CB003EBB1699}" type="presParOf" srcId="{9D162509-DD3E-4289-B671-70B190053CEE}" destId="{A7E5A699-AD9F-422A-AECE-9A7A576A825B}" srcOrd="6" destOrd="0" presId="urn:microsoft.com/office/officeart/2009/3/layout/StepUpProcess"/>
    <dgm:cxn modelId="{C785CAC8-953E-43A2-B23C-9E930C48F2F0}" type="presParOf" srcId="{A7E5A699-AD9F-422A-AECE-9A7A576A825B}" destId="{902D22A0-CD54-4828-933A-F7152C6A8FFB}" srcOrd="0" destOrd="0" presId="urn:microsoft.com/office/officeart/2009/3/layout/StepUpProcess"/>
    <dgm:cxn modelId="{E1E3DAE0-A8A4-4610-B422-01D22B04CAE9}" type="presParOf" srcId="{A7E5A699-AD9F-422A-AECE-9A7A576A825B}" destId="{3E31CEB4-C7E2-4B6A-AB4C-567E57026619}"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607DB85D-1ADC-4C9E-9B8C-3280631F8EC2}"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2DC1EB75-DDB5-483D-A9FB-B35DDB6DDB20}">
      <dgm:prSet phldrT="[文本]" custT="1"/>
      <dgm:spPr>
        <a:solidFill>
          <a:schemeClr val="accent6">
            <a:lumMod val="40000"/>
            <a:lumOff val="60000"/>
          </a:schemeClr>
        </a:solidFill>
        <a:ln>
          <a:noFill/>
        </a:ln>
      </dgm:spPr>
      <dgm:t>
        <a:bodyPr/>
        <a:lstStyle/>
        <a:p>
          <a:pPr algn="l"/>
          <a:r>
            <a:rPr lang="zh-CN" altLang="en-US" sz="1800" b="1" dirty="0" smtClean="0">
              <a:latin typeface="微软雅黑" panose="020B0503020204020204" pitchFamily="34" charset="-122"/>
              <a:ea typeface="微软雅黑" panose="020B0503020204020204" pitchFamily="34" charset="-122"/>
            </a:rPr>
            <a:t>第一步：更新数据源的权值</a:t>
          </a:r>
          <a:endParaRPr lang="zh-CN" altLang="en-US" sz="1800" b="1" dirty="0">
            <a:latin typeface="微软雅黑" panose="020B0503020204020204" pitchFamily="34" charset="-122"/>
            <a:ea typeface="微软雅黑" panose="020B0503020204020204" pitchFamily="34" charset="-122"/>
          </a:endParaRPr>
        </a:p>
      </dgm:t>
    </dgm:pt>
    <dgm:pt modelId="{0ABB3348-9639-44A4-8627-905BE2E7380F}" type="parTrans" cxnId="{AA7CAB3E-85E0-4F66-B963-E31EBFD3CF8C}">
      <dgm:prSet/>
      <dgm:spPr/>
      <dgm:t>
        <a:bodyPr/>
        <a:lstStyle/>
        <a:p>
          <a:endParaRPr lang="zh-CN" altLang="en-US"/>
        </a:p>
      </dgm:t>
    </dgm:pt>
    <dgm:pt modelId="{82F72D9B-EAC1-4F52-806D-B219362CF42B}" type="sibTrans" cxnId="{AA7CAB3E-85E0-4F66-B963-E31EBFD3CF8C}">
      <dgm:prSet/>
      <dgm:spPr/>
      <dgm:t>
        <a:bodyPr/>
        <a:lstStyle/>
        <a:p>
          <a:endParaRPr lang="zh-CN" altLang="en-US"/>
        </a:p>
      </dgm:t>
    </dgm:pt>
    <dgm:pt modelId="{632AF066-8205-4589-9871-83CBA3F8DDF5}">
      <dgm:prSet phldrT="[文本]" custT="1"/>
      <dgm:spPr>
        <a:solidFill>
          <a:schemeClr val="accent6">
            <a:lumMod val="75000"/>
          </a:schemeClr>
        </a:solidFill>
        <a:ln>
          <a:noFill/>
        </a:ln>
      </dgm:spPr>
      <dgm:t>
        <a:bodyPr/>
        <a:lstStyle/>
        <a:p>
          <a:r>
            <a:rPr lang="zh-CN" altLang="en-US" sz="1800" b="1" dirty="0" smtClean="0">
              <a:latin typeface="微软雅黑" panose="020B0503020204020204" pitchFamily="34" charset="-122"/>
              <a:ea typeface="微软雅黑" panose="020B0503020204020204" pitchFamily="34" charset="-122"/>
            </a:rPr>
            <a:t>第二步：更新概率</a:t>
          </a:r>
          <a:r>
            <a:rPr lang="en-US" altLang="zh-CN" sz="1800" b="1" i="1" dirty="0" smtClean="0">
              <a:latin typeface="微软雅黑" panose="020B0503020204020204" pitchFamily="34" charset="-122"/>
              <a:ea typeface="微软雅黑" panose="020B0503020204020204" pitchFamily="34" charset="-122"/>
            </a:rPr>
            <a:t>p</a:t>
          </a:r>
          <a:endParaRPr lang="zh-CN" altLang="en-US" sz="1800" b="1" i="1" dirty="0">
            <a:latin typeface="微软雅黑" panose="020B0503020204020204" pitchFamily="34" charset="-122"/>
            <a:ea typeface="微软雅黑" panose="020B0503020204020204" pitchFamily="34" charset="-122"/>
          </a:endParaRPr>
        </a:p>
      </dgm:t>
    </dgm:pt>
    <dgm:pt modelId="{13D92A45-E449-4757-9D1E-358239BB62E8}" type="parTrans" cxnId="{C630B4B3-8A03-4B30-A4F8-5F1BFFFD5771}">
      <dgm:prSet/>
      <dgm:spPr/>
      <dgm:t>
        <a:bodyPr/>
        <a:lstStyle/>
        <a:p>
          <a:endParaRPr lang="zh-CN" altLang="en-US"/>
        </a:p>
      </dgm:t>
    </dgm:pt>
    <dgm:pt modelId="{3DC698D3-63CD-4062-9FE3-C675C261BF4C}" type="sibTrans" cxnId="{C630B4B3-8A03-4B30-A4F8-5F1BFFFD5771}">
      <dgm:prSet/>
      <dgm:spPr/>
      <dgm:t>
        <a:bodyPr/>
        <a:lstStyle/>
        <a:p>
          <a:endParaRPr lang="zh-CN" altLang="en-US"/>
        </a:p>
      </dgm:t>
    </dgm:pt>
    <dgm:pt modelId="{008A6792-DF52-48C5-9343-33205AEE2E1F}">
      <dgm:prSet phldrT="[文本]" custT="1"/>
      <dgm:spPr>
        <a:ln>
          <a:noFill/>
        </a:ln>
      </dgm:spPr>
      <dgm:t>
        <a:bodyPr/>
        <a:lstStyle/>
        <a:p>
          <a:pPr algn="ctr">
            <a:lnSpc>
              <a:spcPct val="125000"/>
            </a:lnSpc>
            <a:spcAft>
              <a:spcPts val="0"/>
            </a:spcAft>
          </a:pPr>
          <a:r>
            <a:rPr lang="zh-CN" altLang="en-US" sz="1800" dirty="0" smtClean="0">
              <a:solidFill>
                <a:schemeClr val="tx1"/>
              </a:solidFill>
              <a:latin typeface="+mn-lt"/>
            </a:rPr>
            <a:t>在当前时刻</a:t>
          </a:r>
          <a:endParaRPr lang="en-US" altLang="zh-CN" sz="1800" dirty="0" smtClean="0">
            <a:solidFill>
              <a:schemeClr val="tx1"/>
            </a:solidFill>
            <a:latin typeface="+mn-lt"/>
          </a:endParaRPr>
        </a:p>
        <a:p>
          <a:pPr algn="ctr">
            <a:lnSpc>
              <a:spcPct val="100000"/>
            </a:lnSpc>
            <a:spcAft>
              <a:spcPts val="0"/>
            </a:spcAft>
          </a:pPr>
          <a:r>
            <a:rPr lang="zh-CN" altLang="en-US" sz="1800" dirty="0" smtClean="0">
              <a:solidFill>
                <a:schemeClr val="tx1"/>
              </a:solidFill>
              <a:latin typeface="+mn-lt"/>
            </a:rPr>
            <a:t>进行采样估计</a:t>
          </a:r>
          <a:endParaRPr lang="zh-CN" altLang="en-US" sz="1800" dirty="0">
            <a:solidFill>
              <a:schemeClr val="tx1"/>
            </a:solidFill>
            <a:latin typeface="+mn-lt"/>
          </a:endParaRPr>
        </a:p>
      </dgm:t>
    </dgm:pt>
    <dgm:pt modelId="{11DAC129-9F70-497C-B6B5-38ACF8893500}" type="parTrans" cxnId="{3A036885-14D8-418D-B99F-C47E5F9AD15D}">
      <dgm:prSet/>
      <dgm:spPr/>
      <dgm:t>
        <a:bodyPr/>
        <a:lstStyle/>
        <a:p>
          <a:endParaRPr lang="zh-CN" altLang="en-US"/>
        </a:p>
      </dgm:t>
    </dgm:pt>
    <dgm:pt modelId="{27797F15-9382-4D77-9747-A638B2DBC82C}" type="sibTrans" cxnId="{3A036885-14D8-418D-B99F-C47E5F9AD15D}">
      <dgm:prSet/>
      <dgm:spPr/>
      <dgm:t>
        <a:bodyPr/>
        <a:lstStyle/>
        <a:p>
          <a:endParaRPr lang="zh-CN" altLang="en-US"/>
        </a:p>
      </dgm:t>
    </dgm:pt>
    <dgm:pt modelId="{1CEEEFB5-4341-421F-BAF4-A7F62F41C4D7}">
      <dgm:prSet phldrT="[文本]" custT="1"/>
      <dgm:spPr>
        <a:solidFill>
          <a:schemeClr val="accent6">
            <a:lumMod val="50000"/>
          </a:schemeClr>
        </a:solidFill>
        <a:ln>
          <a:noFill/>
        </a:ln>
      </dgm:spPr>
      <dgm:t>
        <a:bodyPr/>
        <a:lstStyle/>
        <a:p>
          <a:r>
            <a:rPr lang="zh-CN" altLang="en-US" sz="1800" b="1" dirty="0" smtClean="0">
              <a:latin typeface="微软雅黑" panose="020B0503020204020204" pitchFamily="34" charset="-122"/>
              <a:ea typeface="微软雅黑" panose="020B0503020204020204" pitchFamily="34" charset="-122"/>
            </a:rPr>
            <a:t>第三步：预测下一更新时刻</a:t>
          </a:r>
          <a:endParaRPr lang="zh-CN" altLang="en-US" sz="1800" b="1" dirty="0">
            <a:latin typeface="微软雅黑" panose="020B0503020204020204" pitchFamily="34" charset="-122"/>
            <a:ea typeface="微软雅黑" panose="020B0503020204020204" pitchFamily="34" charset="-122"/>
          </a:endParaRPr>
        </a:p>
      </dgm:t>
    </dgm:pt>
    <dgm:pt modelId="{057AEE06-BA9F-4F08-830D-A162B81E7403}" type="parTrans" cxnId="{AB3D882A-9E57-4330-B61A-9C9BF5A49ED0}">
      <dgm:prSet/>
      <dgm:spPr/>
      <dgm:t>
        <a:bodyPr/>
        <a:lstStyle/>
        <a:p>
          <a:endParaRPr lang="zh-CN" altLang="en-US"/>
        </a:p>
      </dgm:t>
    </dgm:pt>
    <dgm:pt modelId="{9FE6BCF2-7E4E-495C-9D7A-42357F5F484A}" type="sibTrans" cxnId="{AB3D882A-9E57-4330-B61A-9C9BF5A49ED0}">
      <dgm:prSet/>
      <dgm:spPr/>
      <dgm:t>
        <a:bodyPr/>
        <a:lstStyle/>
        <a:p>
          <a:endParaRPr lang="zh-CN" altLang="en-US"/>
        </a:p>
      </dgm:t>
    </dgm:pt>
    <dgm:pt modelId="{BC3F3538-C3BF-496A-8AAF-99AD7EB1DAE8}">
      <dgm:prSet phldrT="[文本]" custT="1"/>
      <dgm:spPr>
        <a:ln>
          <a:noFill/>
        </a:ln>
      </dgm:spPr>
      <dgm:t>
        <a:bodyPr/>
        <a:lstStyle/>
        <a:p>
          <a:pPr algn="ctr">
            <a:lnSpc>
              <a:spcPct val="100000"/>
            </a:lnSpc>
            <a:spcAft>
              <a:spcPts val="0"/>
            </a:spcAft>
          </a:pPr>
          <a:r>
            <a:rPr lang="zh-CN" altLang="en-US" sz="1800" dirty="0" smtClean="0">
              <a:solidFill>
                <a:schemeClr val="tx1"/>
              </a:solidFill>
              <a:latin typeface="+mn-lt"/>
            </a:rPr>
            <a:t>依据上式计算</a:t>
          </a:r>
          <a:endParaRPr lang="en-US" altLang="zh-CN" sz="1800" dirty="0" smtClean="0">
            <a:solidFill>
              <a:schemeClr val="tx1"/>
            </a:solidFill>
            <a:latin typeface="+mn-lt"/>
          </a:endParaRPr>
        </a:p>
        <a:p>
          <a:pPr algn="ctr">
            <a:lnSpc>
              <a:spcPct val="100000"/>
            </a:lnSpc>
            <a:spcAft>
              <a:spcPts val="0"/>
            </a:spcAft>
          </a:pPr>
          <a:r>
            <a:rPr lang="zh-CN" altLang="en-US" sz="1800" dirty="0" smtClean="0">
              <a:solidFill>
                <a:schemeClr val="tx1"/>
              </a:solidFill>
              <a:latin typeface="+mn-lt"/>
            </a:rPr>
            <a:t>下一更新时刻</a:t>
          </a:r>
          <a:endParaRPr lang="zh-CN" altLang="en-US" sz="1800" dirty="0">
            <a:solidFill>
              <a:schemeClr val="tx1"/>
            </a:solidFill>
            <a:latin typeface="+mn-lt"/>
          </a:endParaRPr>
        </a:p>
      </dgm:t>
    </dgm:pt>
    <dgm:pt modelId="{8529EF8D-8568-4773-A33B-F7B97EF777E6}" type="parTrans" cxnId="{DD751AFF-7975-49E2-83A3-576406D36610}">
      <dgm:prSet/>
      <dgm:spPr/>
      <dgm:t>
        <a:bodyPr/>
        <a:lstStyle/>
        <a:p>
          <a:endParaRPr lang="zh-CN" altLang="en-US"/>
        </a:p>
      </dgm:t>
    </dgm:pt>
    <dgm:pt modelId="{28B59A83-9986-4448-B961-FDB3AC619D2B}" type="sibTrans" cxnId="{DD751AFF-7975-49E2-83A3-576406D36610}">
      <dgm:prSet/>
      <dgm:spPr/>
      <dgm:t>
        <a:bodyPr/>
        <a:lstStyle/>
        <a:p>
          <a:endParaRPr lang="zh-CN" altLang="en-US"/>
        </a:p>
      </dgm:t>
    </dgm:pt>
    <dgm:pt modelId="{25709781-57CB-42C6-81BB-4156EECFEC53}" type="pres">
      <dgm:prSet presAssocID="{607DB85D-1ADC-4C9E-9B8C-3280631F8EC2}" presName="Name0" presStyleCnt="0">
        <dgm:presLayoutVars>
          <dgm:chMax val="5"/>
          <dgm:chPref val="5"/>
          <dgm:dir/>
          <dgm:animLvl val="lvl"/>
        </dgm:presLayoutVars>
      </dgm:prSet>
      <dgm:spPr/>
      <dgm:t>
        <a:bodyPr/>
        <a:lstStyle/>
        <a:p>
          <a:endParaRPr lang="zh-CN" altLang="en-US"/>
        </a:p>
      </dgm:t>
    </dgm:pt>
    <dgm:pt modelId="{4AF821A3-915C-4EC2-A81A-0ABE57662958}" type="pres">
      <dgm:prSet presAssocID="{2DC1EB75-DDB5-483D-A9FB-B35DDB6DDB20}" presName="parentText1" presStyleLbl="node1" presStyleIdx="0" presStyleCnt="3">
        <dgm:presLayoutVars>
          <dgm:chMax/>
          <dgm:chPref val="3"/>
          <dgm:bulletEnabled val="1"/>
        </dgm:presLayoutVars>
      </dgm:prSet>
      <dgm:spPr/>
      <dgm:t>
        <a:bodyPr/>
        <a:lstStyle/>
        <a:p>
          <a:endParaRPr lang="zh-CN" altLang="en-US"/>
        </a:p>
      </dgm:t>
    </dgm:pt>
    <dgm:pt modelId="{CB73E544-EB30-4612-8597-8DB856B09293}" type="pres">
      <dgm:prSet presAssocID="{632AF066-8205-4589-9871-83CBA3F8DDF5}" presName="parentText2" presStyleLbl="node1" presStyleIdx="1" presStyleCnt="3">
        <dgm:presLayoutVars>
          <dgm:chMax/>
          <dgm:chPref val="3"/>
          <dgm:bulletEnabled val="1"/>
        </dgm:presLayoutVars>
      </dgm:prSet>
      <dgm:spPr/>
      <dgm:t>
        <a:bodyPr/>
        <a:lstStyle/>
        <a:p>
          <a:endParaRPr lang="zh-CN" altLang="en-US"/>
        </a:p>
      </dgm:t>
    </dgm:pt>
    <dgm:pt modelId="{6CA2EA05-42E0-407F-99E9-21E8491E497B}" type="pres">
      <dgm:prSet presAssocID="{632AF066-8205-4589-9871-83CBA3F8DDF5}" presName="childText2" presStyleLbl="solidAlignAcc1" presStyleIdx="0" presStyleCnt="2" custLinFactNeighborY="-593">
        <dgm:presLayoutVars>
          <dgm:chMax val="0"/>
          <dgm:chPref val="0"/>
          <dgm:bulletEnabled val="1"/>
        </dgm:presLayoutVars>
      </dgm:prSet>
      <dgm:spPr/>
      <dgm:t>
        <a:bodyPr/>
        <a:lstStyle/>
        <a:p>
          <a:endParaRPr lang="zh-CN" altLang="en-US"/>
        </a:p>
      </dgm:t>
    </dgm:pt>
    <dgm:pt modelId="{53C7D4DD-95C7-495C-AB44-E40628709682}" type="pres">
      <dgm:prSet presAssocID="{1CEEEFB5-4341-421F-BAF4-A7F62F41C4D7}" presName="parentText3" presStyleLbl="node1" presStyleIdx="2" presStyleCnt="3" custScaleX="109275" custLinFactNeighborX="-5280">
        <dgm:presLayoutVars>
          <dgm:chMax/>
          <dgm:chPref val="3"/>
          <dgm:bulletEnabled val="1"/>
        </dgm:presLayoutVars>
      </dgm:prSet>
      <dgm:spPr/>
      <dgm:t>
        <a:bodyPr/>
        <a:lstStyle/>
        <a:p>
          <a:endParaRPr lang="zh-CN" altLang="en-US"/>
        </a:p>
      </dgm:t>
    </dgm:pt>
    <dgm:pt modelId="{24E71794-3D05-4979-95CB-9661729EAA26}" type="pres">
      <dgm:prSet presAssocID="{1CEEEFB5-4341-421F-BAF4-A7F62F41C4D7}" presName="childText3" presStyleLbl="solidAlignAcc1" presStyleIdx="1" presStyleCnt="2" custLinFactNeighborX="-5480" custLinFactNeighborY="1222">
        <dgm:presLayoutVars>
          <dgm:chMax val="0"/>
          <dgm:chPref val="0"/>
          <dgm:bulletEnabled val="1"/>
        </dgm:presLayoutVars>
      </dgm:prSet>
      <dgm:spPr/>
      <dgm:t>
        <a:bodyPr/>
        <a:lstStyle/>
        <a:p>
          <a:endParaRPr lang="zh-CN" altLang="en-US"/>
        </a:p>
      </dgm:t>
    </dgm:pt>
  </dgm:ptLst>
  <dgm:cxnLst>
    <dgm:cxn modelId="{79EAAEC6-EE05-4035-B32C-DF05F31F9475}" type="presOf" srcId="{632AF066-8205-4589-9871-83CBA3F8DDF5}" destId="{CB73E544-EB30-4612-8597-8DB856B09293}" srcOrd="0" destOrd="0" presId="urn:microsoft.com/office/officeart/2009/3/layout/IncreasingArrowsProcess"/>
    <dgm:cxn modelId="{C630B4B3-8A03-4B30-A4F8-5F1BFFFD5771}" srcId="{607DB85D-1ADC-4C9E-9B8C-3280631F8EC2}" destId="{632AF066-8205-4589-9871-83CBA3F8DDF5}" srcOrd="1" destOrd="0" parTransId="{13D92A45-E449-4757-9D1E-358239BB62E8}" sibTransId="{3DC698D3-63CD-4062-9FE3-C675C261BF4C}"/>
    <dgm:cxn modelId="{4CF2EEB1-EA5F-4BDB-8834-170591D7DE48}" type="presOf" srcId="{008A6792-DF52-48C5-9343-33205AEE2E1F}" destId="{6CA2EA05-42E0-407F-99E9-21E8491E497B}" srcOrd="0" destOrd="0" presId="urn:microsoft.com/office/officeart/2009/3/layout/IncreasingArrowsProcess"/>
    <dgm:cxn modelId="{0C95E1D1-C819-4529-A825-FB117E22177C}" type="presOf" srcId="{BC3F3538-C3BF-496A-8AAF-99AD7EB1DAE8}" destId="{24E71794-3D05-4979-95CB-9661729EAA26}" srcOrd="0" destOrd="0" presId="urn:microsoft.com/office/officeart/2009/3/layout/IncreasingArrowsProcess"/>
    <dgm:cxn modelId="{A4AC39DF-060B-48E0-A6AD-8A062634CF35}" type="presOf" srcId="{607DB85D-1ADC-4C9E-9B8C-3280631F8EC2}" destId="{25709781-57CB-42C6-81BB-4156EECFEC53}" srcOrd="0" destOrd="0" presId="urn:microsoft.com/office/officeart/2009/3/layout/IncreasingArrowsProcess"/>
    <dgm:cxn modelId="{3A036885-14D8-418D-B99F-C47E5F9AD15D}" srcId="{632AF066-8205-4589-9871-83CBA3F8DDF5}" destId="{008A6792-DF52-48C5-9343-33205AEE2E1F}" srcOrd="0" destOrd="0" parTransId="{11DAC129-9F70-497C-B6B5-38ACF8893500}" sibTransId="{27797F15-9382-4D77-9747-A638B2DBC82C}"/>
    <dgm:cxn modelId="{AB3D882A-9E57-4330-B61A-9C9BF5A49ED0}" srcId="{607DB85D-1ADC-4C9E-9B8C-3280631F8EC2}" destId="{1CEEEFB5-4341-421F-BAF4-A7F62F41C4D7}" srcOrd="2" destOrd="0" parTransId="{057AEE06-BA9F-4F08-830D-A162B81E7403}" sibTransId="{9FE6BCF2-7E4E-495C-9D7A-42357F5F484A}"/>
    <dgm:cxn modelId="{7889619D-F721-41E2-BCEC-87B59436B95F}" type="presOf" srcId="{1CEEEFB5-4341-421F-BAF4-A7F62F41C4D7}" destId="{53C7D4DD-95C7-495C-AB44-E40628709682}" srcOrd="0" destOrd="0" presId="urn:microsoft.com/office/officeart/2009/3/layout/IncreasingArrowsProcess"/>
    <dgm:cxn modelId="{DD751AFF-7975-49E2-83A3-576406D36610}" srcId="{1CEEEFB5-4341-421F-BAF4-A7F62F41C4D7}" destId="{BC3F3538-C3BF-496A-8AAF-99AD7EB1DAE8}" srcOrd="0" destOrd="0" parTransId="{8529EF8D-8568-4773-A33B-F7B97EF777E6}" sibTransId="{28B59A83-9986-4448-B961-FDB3AC619D2B}"/>
    <dgm:cxn modelId="{AAD73111-EB1F-46A3-A608-3A34E09CEE82}" type="presOf" srcId="{2DC1EB75-DDB5-483D-A9FB-B35DDB6DDB20}" destId="{4AF821A3-915C-4EC2-A81A-0ABE57662958}" srcOrd="0" destOrd="0" presId="urn:microsoft.com/office/officeart/2009/3/layout/IncreasingArrowsProcess"/>
    <dgm:cxn modelId="{AA7CAB3E-85E0-4F66-B963-E31EBFD3CF8C}" srcId="{607DB85D-1ADC-4C9E-9B8C-3280631F8EC2}" destId="{2DC1EB75-DDB5-483D-A9FB-B35DDB6DDB20}" srcOrd="0" destOrd="0" parTransId="{0ABB3348-9639-44A4-8627-905BE2E7380F}" sibTransId="{82F72D9B-EAC1-4F52-806D-B219362CF42B}"/>
    <dgm:cxn modelId="{7FA6B734-E755-4839-BC29-7819604128AA}" type="presParOf" srcId="{25709781-57CB-42C6-81BB-4156EECFEC53}" destId="{4AF821A3-915C-4EC2-A81A-0ABE57662958}" srcOrd="0" destOrd="0" presId="urn:microsoft.com/office/officeart/2009/3/layout/IncreasingArrowsProcess"/>
    <dgm:cxn modelId="{F9C6B5F0-F169-4D33-8287-556BB89626A0}" type="presParOf" srcId="{25709781-57CB-42C6-81BB-4156EECFEC53}" destId="{CB73E544-EB30-4612-8597-8DB856B09293}" srcOrd="1" destOrd="0" presId="urn:microsoft.com/office/officeart/2009/3/layout/IncreasingArrowsProcess"/>
    <dgm:cxn modelId="{04FA5180-5E16-4611-8920-3FCBEAF56AC9}" type="presParOf" srcId="{25709781-57CB-42C6-81BB-4156EECFEC53}" destId="{6CA2EA05-42E0-407F-99E9-21E8491E497B}" srcOrd="2" destOrd="0" presId="urn:microsoft.com/office/officeart/2009/3/layout/IncreasingArrowsProcess"/>
    <dgm:cxn modelId="{F690D984-EE1D-48E9-9C71-9DACD0F6E3CE}" type="presParOf" srcId="{25709781-57CB-42C6-81BB-4156EECFEC53}" destId="{53C7D4DD-95C7-495C-AB44-E40628709682}" srcOrd="3" destOrd="0" presId="urn:microsoft.com/office/officeart/2009/3/layout/IncreasingArrowsProcess"/>
    <dgm:cxn modelId="{BA0A565F-449B-4C06-9C7B-409F439C7390}" type="presParOf" srcId="{25709781-57CB-42C6-81BB-4156EECFEC53}" destId="{24E71794-3D05-4979-95CB-9661729EAA26}" srcOrd="4" destOrd="0" presId="urn:microsoft.com/office/officeart/2009/3/layout/IncreasingArrows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DD3577-7120-41AF-8B0C-F8BEF5E6CA24}" type="doc">
      <dgm:prSet loTypeId="urn:microsoft.com/office/officeart/2009/3/layout/RandomtoResultProcess" loCatId="process" qsTypeId="urn:microsoft.com/office/officeart/2005/8/quickstyle/simple1" qsCatId="simple" csTypeId="urn:microsoft.com/office/officeart/2005/8/colors/accent5_3" csCatId="accent5" phldr="1"/>
      <dgm:spPr/>
      <dgm:t>
        <a:bodyPr/>
        <a:lstStyle/>
        <a:p>
          <a:endParaRPr lang="zh-CN" altLang="en-US"/>
        </a:p>
      </dgm:t>
    </dgm:pt>
    <dgm:pt modelId="{EA4A7E05-2600-4912-AE8D-5FE63FFFA381}">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引入平滑因子的算法</a:t>
          </a:r>
          <a:endParaRPr lang="zh-CN" altLang="en-US" sz="2400" dirty="0">
            <a:latin typeface="微软雅黑" panose="020B0503020204020204" pitchFamily="34" charset="-122"/>
            <a:ea typeface="微软雅黑" panose="020B0503020204020204" pitchFamily="34" charset="-122"/>
          </a:endParaRPr>
        </a:p>
      </dgm:t>
    </dgm:pt>
    <dgm:pt modelId="{5276BB5F-734F-4F13-91D5-40A2AE4314C8}" type="parTrans" cxnId="{EC9E7D1B-155E-4AB0-8A8B-C4A42BCEF62A}">
      <dgm:prSet/>
      <dgm:spPr/>
      <dgm:t>
        <a:bodyPr/>
        <a:lstStyle/>
        <a:p>
          <a:endParaRPr lang="zh-CN" altLang="en-US"/>
        </a:p>
      </dgm:t>
    </dgm:pt>
    <dgm:pt modelId="{D43D06F7-F7A3-4D8D-B830-D7298D8AD508}" type="sibTrans" cxnId="{EC9E7D1B-155E-4AB0-8A8B-C4A42BCEF62A}">
      <dgm:prSet/>
      <dgm:spPr/>
      <dgm:t>
        <a:bodyPr/>
        <a:lstStyle/>
        <a:p>
          <a:endParaRPr lang="zh-CN" altLang="en-US"/>
        </a:p>
      </dgm:t>
    </dgm:pt>
    <dgm:pt modelId="{13AF81F6-27A0-43D2-B934-9222DA6672E5}">
      <dgm:prSet phldrT="[文本]" custT="1"/>
      <dgm:spPr>
        <a:solidFill>
          <a:schemeClr val="accent6">
            <a:lumMod val="60000"/>
            <a:lumOff val="40000"/>
          </a:schemeClr>
        </a:solidFill>
      </dgm:spPr>
      <dgm: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修正相对误差和数据源权值集合</a:t>
          </a:r>
          <a:endParaRPr lang="zh-CN" altLang="en-US" sz="2400" dirty="0">
            <a:solidFill>
              <a:schemeClr val="bg1"/>
            </a:solidFill>
            <a:latin typeface="微软雅黑" panose="020B0503020204020204" pitchFamily="34" charset="-122"/>
            <a:ea typeface="微软雅黑" panose="020B0503020204020204" pitchFamily="34" charset="-122"/>
          </a:endParaRPr>
        </a:p>
      </dgm:t>
    </dgm:pt>
    <dgm:pt modelId="{775778B4-E487-44A7-B0BC-443C52FFF64A}" type="parTrans" cxnId="{A62AB9FB-1995-4918-8890-0ADC0E12BEEC}">
      <dgm:prSet/>
      <dgm:spPr/>
      <dgm:t>
        <a:bodyPr/>
        <a:lstStyle/>
        <a:p>
          <a:endParaRPr lang="zh-CN" altLang="en-US"/>
        </a:p>
      </dgm:t>
    </dgm:pt>
    <dgm:pt modelId="{83303D19-6359-4A61-ACB4-E8A8E9073B16}" type="sibTrans" cxnId="{A62AB9FB-1995-4918-8890-0ADC0E12BEEC}">
      <dgm:prSet/>
      <dgm:spPr/>
      <dgm:t>
        <a:bodyPr/>
        <a:lstStyle/>
        <a:p>
          <a:endParaRPr lang="zh-CN" altLang="en-US"/>
        </a:p>
      </dgm:t>
    </dgm:pt>
    <dgm:pt modelId="{F9B2F188-507E-44AE-BD6C-5BDC6CE23EF7}">
      <dgm:prSet phldrT="[文本]"/>
      <dgm:spPr>
        <a:solidFill>
          <a:schemeClr val="accent6">
            <a:lumMod val="60000"/>
            <a:lumOff val="40000"/>
          </a:schemeClr>
        </a:solidFill>
      </dgm:spPr>
      <dgm:t>
        <a:bodyPr/>
        <a:lstStyle/>
        <a:p>
          <a:r>
            <a:rPr lang="zh-CN" altLang="en-US" dirty="0" smtClean="0">
              <a:latin typeface="微软雅黑" panose="020B0503020204020204" pitchFamily="34" charset="-122"/>
              <a:ea typeface="微软雅黑" panose="020B0503020204020204" pitchFamily="34" charset="-122"/>
            </a:rPr>
            <a:t>处理数据流上真值变化平缓的情形</a:t>
          </a:r>
          <a:endParaRPr lang="zh-CN" altLang="en-US" dirty="0">
            <a:latin typeface="微软雅黑" panose="020B0503020204020204" pitchFamily="34" charset="-122"/>
            <a:ea typeface="微软雅黑" panose="020B0503020204020204" pitchFamily="34" charset="-122"/>
          </a:endParaRPr>
        </a:p>
      </dgm:t>
    </dgm:pt>
    <dgm:pt modelId="{9A6ADF2E-12E5-4B8E-B6E7-395C7D1693AE}" type="parTrans" cxnId="{DE54BA16-05B2-4496-90BB-A6E542B84937}">
      <dgm:prSet/>
      <dgm:spPr/>
      <dgm:t>
        <a:bodyPr/>
        <a:lstStyle/>
        <a:p>
          <a:endParaRPr lang="zh-CN" altLang="en-US"/>
        </a:p>
      </dgm:t>
    </dgm:pt>
    <dgm:pt modelId="{337484B4-1908-46A0-9CB4-94DA72E52DAE}" type="sibTrans" cxnId="{DE54BA16-05B2-4496-90BB-A6E542B84937}">
      <dgm:prSet/>
      <dgm:spPr/>
      <dgm:t>
        <a:bodyPr/>
        <a:lstStyle/>
        <a:p>
          <a:endParaRPr lang="zh-CN" altLang="en-US"/>
        </a:p>
      </dgm:t>
    </dgm:pt>
    <dgm:pt modelId="{6CBEA7ED-831A-4D19-9B2A-BFAFFD02C5D5}" type="pres">
      <dgm:prSet presAssocID="{A6DD3577-7120-41AF-8B0C-F8BEF5E6CA24}" presName="Name0" presStyleCnt="0">
        <dgm:presLayoutVars>
          <dgm:dir/>
          <dgm:animOne val="branch"/>
          <dgm:animLvl val="lvl"/>
        </dgm:presLayoutVars>
      </dgm:prSet>
      <dgm:spPr/>
      <dgm:t>
        <a:bodyPr/>
        <a:lstStyle/>
        <a:p>
          <a:endParaRPr lang="zh-CN" altLang="en-US"/>
        </a:p>
      </dgm:t>
    </dgm:pt>
    <dgm:pt modelId="{1E580AD5-C342-4D9B-B938-BA963A743FC2}" type="pres">
      <dgm:prSet presAssocID="{EA4A7E05-2600-4912-AE8D-5FE63FFFA381}" presName="chaos" presStyleCnt="0"/>
      <dgm:spPr/>
      <dgm:t>
        <a:bodyPr/>
        <a:lstStyle/>
        <a:p>
          <a:endParaRPr lang="zh-CN" altLang="en-US"/>
        </a:p>
      </dgm:t>
    </dgm:pt>
    <dgm:pt modelId="{6EB499D0-0C2A-4569-922F-FBE3DB90BDE5}" type="pres">
      <dgm:prSet presAssocID="{EA4A7E05-2600-4912-AE8D-5FE63FFFA381}" presName="parTx1" presStyleLbl="revTx" presStyleIdx="0" presStyleCnt="2" custScaleX="114067"/>
      <dgm:spPr/>
      <dgm:t>
        <a:bodyPr/>
        <a:lstStyle/>
        <a:p>
          <a:endParaRPr lang="zh-CN" altLang="en-US"/>
        </a:p>
      </dgm:t>
    </dgm:pt>
    <dgm:pt modelId="{C6577E99-CF9D-4960-A9D9-8C87C9292610}" type="pres">
      <dgm:prSet presAssocID="{EA4A7E05-2600-4912-AE8D-5FE63FFFA381}" presName="c1" presStyleLbl="node1" presStyleIdx="0" presStyleCnt="19"/>
      <dgm:spPr>
        <a:solidFill>
          <a:schemeClr val="accent6"/>
        </a:solidFill>
      </dgm:spPr>
      <dgm:t>
        <a:bodyPr/>
        <a:lstStyle/>
        <a:p>
          <a:endParaRPr lang="zh-CN" altLang="en-US"/>
        </a:p>
      </dgm:t>
    </dgm:pt>
    <dgm:pt modelId="{3B3908F3-B56A-4DAF-A1B7-7B390F601351}" type="pres">
      <dgm:prSet presAssocID="{EA4A7E05-2600-4912-AE8D-5FE63FFFA381}" presName="c2" presStyleLbl="node1" presStyleIdx="1" presStyleCnt="19"/>
      <dgm:spPr>
        <a:solidFill>
          <a:schemeClr val="accent6"/>
        </a:solidFill>
      </dgm:spPr>
      <dgm:t>
        <a:bodyPr/>
        <a:lstStyle/>
        <a:p>
          <a:endParaRPr lang="zh-CN" altLang="en-US"/>
        </a:p>
      </dgm:t>
    </dgm:pt>
    <dgm:pt modelId="{CBB88420-59AD-44A7-BF28-B5DF5E8BD901}" type="pres">
      <dgm:prSet presAssocID="{EA4A7E05-2600-4912-AE8D-5FE63FFFA381}" presName="c3" presStyleLbl="node1" presStyleIdx="2" presStyleCnt="19"/>
      <dgm:spPr>
        <a:solidFill>
          <a:schemeClr val="accent6"/>
        </a:solidFill>
      </dgm:spPr>
      <dgm:t>
        <a:bodyPr/>
        <a:lstStyle/>
        <a:p>
          <a:endParaRPr lang="zh-CN" altLang="en-US"/>
        </a:p>
      </dgm:t>
    </dgm:pt>
    <dgm:pt modelId="{B723C47A-0EC0-40DE-97AE-317D54C7DC21}" type="pres">
      <dgm:prSet presAssocID="{EA4A7E05-2600-4912-AE8D-5FE63FFFA381}" presName="c4" presStyleLbl="node1" presStyleIdx="3" presStyleCnt="19"/>
      <dgm:spPr>
        <a:solidFill>
          <a:schemeClr val="accent6"/>
        </a:solidFill>
      </dgm:spPr>
      <dgm:t>
        <a:bodyPr/>
        <a:lstStyle/>
        <a:p>
          <a:endParaRPr lang="zh-CN" altLang="en-US"/>
        </a:p>
      </dgm:t>
    </dgm:pt>
    <dgm:pt modelId="{D1450B62-9F29-4805-9666-0869ADCE195E}" type="pres">
      <dgm:prSet presAssocID="{EA4A7E05-2600-4912-AE8D-5FE63FFFA381}" presName="c5" presStyleLbl="node1" presStyleIdx="4" presStyleCnt="19"/>
      <dgm:spPr>
        <a:solidFill>
          <a:schemeClr val="accent6"/>
        </a:solidFill>
      </dgm:spPr>
      <dgm:t>
        <a:bodyPr/>
        <a:lstStyle/>
        <a:p>
          <a:endParaRPr lang="zh-CN" altLang="en-US"/>
        </a:p>
      </dgm:t>
    </dgm:pt>
    <dgm:pt modelId="{7FA73200-18FE-42C3-9BC5-3EA527DEE7D4}" type="pres">
      <dgm:prSet presAssocID="{EA4A7E05-2600-4912-AE8D-5FE63FFFA381}" presName="c6" presStyleLbl="node1" presStyleIdx="5" presStyleCnt="19"/>
      <dgm:spPr>
        <a:solidFill>
          <a:schemeClr val="accent6"/>
        </a:solidFill>
      </dgm:spPr>
      <dgm:t>
        <a:bodyPr/>
        <a:lstStyle/>
        <a:p>
          <a:endParaRPr lang="zh-CN" altLang="en-US"/>
        </a:p>
      </dgm:t>
    </dgm:pt>
    <dgm:pt modelId="{9321EF89-BAA6-4E5A-A33B-D8C8431EDD1B}" type="pres">
      <dgm:prSet presAssocID="{EA4A7E05-2600-4912-AE8D-5FE63FFFA381}" presName="c7" presStyleLbl="node1" presStyleIdx="6" presStyleCnt="19"/>
      <dgm:spPr>
        <a:solidFill>
          <a:schemeClr val="accent6"/>
        </a:solidFill>
      </dgm:spPr>
      <dgm:t>
        <a:bodyPr/>
        <a:lstStyle/>
        <a:p>
          <a:endParaRPr lang="zh-CN" altLang="en-US"/>
        </a:p>
      </dgm:t>
    </dgm:pt>
    <dgm:pt modelId="{F0EF5587-A3CD-48C3-A40C-952C1A5F667F}" type="pres">
      <dgm:prSet presAssocID="{EA4A7E05-2600-4912-AE8D-5FE63FFFA381}" presName="c8" presStyleLbl="node1" presStyleIdx="7" presStyleCnt="19"/>
      <dgm:spPr>
        <a:solidFill>
          <a:schemeClr val="accent6"/>
        </a:solidFill>
      </dgm:spPr>
      <dgm:t>
        <a:bodyPr/>
        <a:lstStyle/>
        <a:p>
          <a:endParaRPr lang="zh-CN" altLang="en-US"/>
        </a:p>
      </dgm:t>
    </dgm:pt>
    <dgm:pt modelId="{7B778A62-0BAB-47E9-B185-A0752A5FCE1B}" type="pres">
      <dgm:prSet presAssocID="{EA4A7E05-2600-4912-AE8D-5FE63FFFA381}" presName="c9" presStyleLbl="node1" presStyleIdx="8" presStyleCnt="19"/>
      <dgm:spPr>
        <a:solidFill>
          <a:schemeClr val="accent6"/>
        </a:solidFill>
      </dgm:spPr>
      <dgm:t>
        <a:bodyPr/>
        <a:lstStyle/>
        <a:p>
          <a:endParaRPr lang="zh-CN" altLang="en-US"/>
        </a:p>
      </dgm:t>
    </dgm:pt>
    <dgm:pt modelId="{3841D78E-EB95-4609-91AE-F9151436C918}" type="pres">
      <dgm:prSet presAssocID="{EA4A7E05-2600-4912-AE8D-5FE63FFFA381}" presName="c10" presStyleLbl="node1" presStyleIdx="9" presStyleCnt="19"/>
      <dgm:spPr>
        <a:solidFill>
          <a:schemeClr val="accent6"/>
        </a:solidFill>
      </dgm:spPr>
      <dgm:t>
        <a:bodyPr/>
        <a:lstStyle/>
        <a:p>
          <a:endParaRPr lang="zh-CN" altLang="en-US"/>
        </a:p>
      </dgm:t>
    </dgm:pt>
    <dgm:pt modelId="{208A9821-1E91-4FB8-9C8D-1FA92D03056F}" type="pres">
      <dgm:prSet presAssocID="{EA4A7E05-2600-4912-AE8D-5FE63FFFA381}" presName="c11" presStyleLbl="node1" presStyleIdx="10" presStyleCnt="19"/>
      <dgm:spPr>
        <a:solidFill>
          <a:schemeClr val="accent6">
            <a:lumMod val="60000"/>
            <a:lumOff val="40000"/>
          </a:schemeClr>
        </a:solidFill>
      </dgm:spPr>
      <dgm:t>
        <a:bodyPr/>
        <a:lstStyle/>
        <a:p>
          <a:endParaRPr lang="zh-CN" altLang="en-US"/>
        </a:p>
      </dgm:t>
    </dgm:pt>
    <dgm:pt modelId="{A2CD7CCC-63CB-42BB-B3A8-1DFDB7FD2D58}" type="pres">
      <dgm:prSet presAssocID="{EA4A7E05-2600-4912-AE8D-5FE63FFFA381}" presName="c12" presStyleLbl="node1" presStyleIdx="11" presStyleCnt="19"/>
      <dgm:spPr>
        <a:solidFill>
          <a:schemeClr val="accent6">
            <a:lumMod val="60000"/>
            <a:lumOff val="40000"/>
          </a:schemeClr>
        </a:solidFill>
      </dgm:spPr>
      <dgm:t>
        <a:bodyPr/>
        <a:lstStyle/>
        <a:p>
          <a:endParaRPr lang="zh-CN" altLang="en-US"/>
        </a:p>
      </dgm:t>
    </dgm:pt>
    <dgm:pt modelId="{1A3A006D-E8BD-4AAC-A081-6240AC579D6C}" type="pres">
      <dgm:prSet presAssocID="{EA4A7E05-2600-4912-AE8D-5FE63FFFA381}" presName="c13" presStyleLbl="node1" presStyleIdx="12" presStyleCnt="19"/>
      <dgm:spPr>
        <a:solidFill>
          <a:schemeClr val="accent6">
            <a:lumMod val="60000"/>
            <a:lumOff val="40000"/>
          </a:schemeClr>
        </a:solidFill>
      </dgm:spPr>
      <dgm:t>
        <a:bodyPr/>
        <a:lstStyle/>
        <a:p>
          <a:endParaRPr lang="zh-CN" altLang="en-US"/>
        </a:p>
      </dgm:t>
    </dgm:pt>
    <dgm:pt modelId="{36E07E02-0CAC-48AA-9555-551D4F79EE13}" type="pres">
      <dgm:prSet presAssocID="{EA4A7E05-2600-4912-AE8D-5FE63FFFA381}" presName="c14" presStyleLbl="node1" presStyleIdx="13" presStyleCnt="19"/>
      <dgm:spPr>
        <a:solidFill>
          <a:schemeClr val="accent6">
            <a:lumMod val="60000"/>
            <a:lumOff val="40000"/>
          </a:schemeClr>
        </a:solidFill>
      </dgm:spPr>
      <dgm:t>
        <a:bodyPr/>
        <a:lstStyle/>
        <a:p>
          <a:endParaRPr lang="zh-CN" altLang="en-US"/>
        </a:p>
      </dgm:t>
    </dgm:pt>
    <dgm:pt modelId="{EB3A9B97-A8F0-49A8-A0A5-0E43F3D9DC33}" type="pres">
      <dgm:prSet presAssocID="{EA4A7E05-2600-4912-AE8D-5FE63FFFA381}" presName="c15" presStyleLbl="node1" presStyleIdx="14" presStyleCnt="19"/>
      <dgm:spPr>
        <a:solidFill>
          <a:schemeClr val="accent6">
            <a:lumMod val="60000"/>
            <a:lumOff val="40000"/>
          </a:schemeClr>
        </a:solidFill>
      </dgm:spPr>
      <dgm:t>
        <a:bodyPr/>
        <a:lstStyle/>
        <a:p>
          <a:endParaRPr lang="zh-CN" altLang="en-US"/>
        </a:p>
      </dgm:t>
    </dgm:pt>
    <dgm:pt modelId="{D073D2C4-AF08-4770-B6EE-8307E4C3E31E}" type="pres">
      <dgm:prSet presAssocID="{EA4A7E05-2600-4912-AE8D-5FE63FFFA381}" presName="c16" presStyleLbl="node1" presStyleIdx="15" presStyleCnt="19"/>
      <dgm:spPr>
        <a:solidFill>
          <a:schemeClr val="accent6">
            <a:lumMod val="60000"/>
            <a:lumOff val="40000"/>
          </a:schemeClr>
        </a:solidFill>
      </dgm:spPr>
      <dgm:t>
        <a:bodyPr/>
        <a:lstStyle/>
        <a:p>
          <a:endParaRPr lang="zh-CN" altLang="en-US"/>
        </a:p>
      </dgm:t>
    </dgm:pt>
    <dgm:pt modelId="{FB8EFFB4-F35D-43BD-A472-994EFBB784E8}" type="pres">
      <dgm:prSet presAssocID="{EA4A7E05-2600-4912-AE8D-5FE63FFFA381}" presName="c17" presStyleLbl="node1" presStyleIdx="16" presStyleCnt="19"/>
      <dgm:spPr>
        <a:solidFill>
          <a:schemeClr val="accent6">
            <a:lumMod val="60000"/>
            <a:lumOff val="40000"/>
          </a:schemeClr>
        </a:solidFill>
      </dgm:spPr>
      <dgm:t>
        <a:bodyPr/>
        <a:lstStyle/>
        <a:p>
          <a:endParaRPr lang="zh-CN" altLang="en-US"/>
        </a:p>
      </dgm:t>
    </dgm:pt>
    <dgm:pt modelId="{23F225FE-15C0-4CAA-9C43-7186032F1037}" type="pres">
      <dgm:prSet presAssocID="{EA4A7E05-2600-4912-AE8D-5FE63FFFA381}" presName="c18" presStyleLbl="node1" presStyleIdx="17" presStyleCnt="19"/>
      <dgm:spPr>
        <a:solidFill>
          <a:schemeClr val="accent6">
            <a:lumMod val="60000"/>
            <a:lumOff val="40000"/>
          </a:schemeClr>
        </a:solidFill>
      </dgm:spPr>
      <dgm:t>
        <a:bodyPr/>
        <a:lstStyle/>
        <a:p>
          <a:endParaRPr lang="zh-CN" altLang="en-US"/>
        </a:p>
      </dgm:t>
    </dgm:pt>
    <dgm:pt modelId="{B42CFE97-70D0-4F42-AB4E-27FE38F9E62B}" type="pres">
      <dgm:prSet presAssocID="{D43D06F7-F7A3-4D8D-B830-D7298D8AD508}" presName="chevronComposite1" presStyleCnt="0"/>
      <dgm:spPr/>
      <dgm:t>
        <a:bodyPr/>
        <a:lstStyle/>
        <a:p>
          <a:endParaRPr lang="zh-CN" altLang="en-US"/>
        </a:p>
      </dgm:t>
    </dgm:pt>
    <dgm:pt modelId="{BCC226BD-C755-44F7-897F-69BE9C752368}" type="pres">
      <dgm:prSet presAssocID="{D43D06F7-F7A3-4D8D-B830-D7298D8AD508}" presName="chevron1" presStyleLbl="sibTrans2D1" presStyleIdx="0" presStyleCnt="2"/>
      <dgm:spPr>
        <a:solidFill>
          <a:schemeClr val="accent6">
            <a:lumMod val="75000"/>
          </a:schemeClr>
        </a:solidFill>
      </dgm:spPr>
      <dgm:t>
        <a:bodyPr/>
        <a:lstStyle/>
        <a:p>
          <a:endParaRPr lang="zh-CN" altLang="en-US"/>
        </a:p>
      </dgm:t>
    </dgm:pt>
    <dgm:pt modelId="{B4B843C6-907F-4013-A346-DB817AE7E3C6}" type="pres">
      <dgm:prSet presAssocID="{D43D06F7-F7A3-4D8D-B830-D7298D8AD508}" presName="spChevron1" presStyleCnt="0"/>
      <dgm:spPr/>
      <dgm:t>
        <a:bodyPr/>
        <a:lstStyle/>
        <a:p>
          <a:endParaRPr lang="zh-CN" altLang="en-US"/>
        </a:p>
      </dgm:t>
    </dgm:pt>
    <dgm:pt modelId="{05E49118-9308-4393-A1B0-AA5E86211346}" type="pres">
      <dgm:prSet presAssocID="{13AF81F6-27A0-43D2-B934-9222DA6672E5}" presName="middle" presStyleCnt="0"/>
      <dgm:spPr/>
    </dgm:pt>
    <dgm:pt modelId="{B224E6E3-9260-45B0-A9FF-04C5971C1475}" type="pres">
      <dgm:prSet presAssocID="{13AF81F6-27A0-43D2-B934-9222DA6672E5}" presName="parTxMid" presStyleLbl="revTx" presStyleIdx="1" presStyleCnt="2"/>
      <dgm:spPr/>
      <dgm:t>
        <a:bodyPr/>
        <a:lstStyle/>
        <a:p>
          <a:endParaRPr lang="zh-CN" altLang="en-US"/>
        </a:p>
      </dgm:t>
    </dgm:pt>
    <dgm:pt modelId="{AA4D1784-9B6C-42F9-8724-BBE6EA82A50C}" type="pres">
      <dgm:prSet presAssocID="{13AF81F6-27A0-43D2-B934-9222DA6672E5}" presName="spMid" presStyleCnt="0"/>
      <dgm:spPr/>
    </dgm:pt>
    <dgm:pt modelId="{368F2470-B4FF-485B-9AEB-E5DEC2C9DB98}" type="pres">
      <dgm:prSet presAssocID="{83303D19-6359-4A61-ACB4-E8A8E9073B16}" presName="chevronComposite1" presStyleCnt="0"/>
      <dgm:spPr/>
    </dgm:pt>
    <dgm:pt modelId="{69A80F59-A4CC-42FB-8518-640BE30BE475}" type="pres">
      <dgm:prSet presAssocID="{83303D19-6359-4A61-ACB4-E8A8E9073B16}" presName="chevron1" presStyleLbl="sibTrans2D1" presStyleIdx="1" presStyleCnt="2"/>
      <dgm:spPr>
        <a:solidFill>
          <a:schemeClr val="accent6">
            <a:lumMod val="75000"/>
          </a:schemeClr>
        </a:solidFill>
      </dgm:spPr>
      <dgm:t>
        <a:bodyPr/>
        <a:lstStyle/>
        <a:p>
          <a:endParaRPr lang="zh-CN" altLang="en-US"/>
        </a:p>
      </dgm:t>
    </dgm:pt>
    <dgm:pt modelId="{802E6E2F-C5A9-4690-A4D0-0FB515DE9410}" type="pres">
      <dgm:prSet presAssocID="{83303D19-6359-4A61-ACB4-E8A8E9073B16}" presName="spChevron1" presStyleCnt="0"/>
      <dgm:spPr/>
    </dgm:pt>
    <dgm:pt modelId="{AE34A060-521E-4CF6-8B29-3D4994745B44}" type="pres">
      <dgm:prSet presAssocID="{F9B2F188-507E-44AE-BD6C-5BDC6CE23EF7}" presName="last" presStyleCnt="0"/>
      <dgm:spPr/>
    </dgm:pt>
    <dgm:pt modelId="{8BA69807-A85D-4B80-816E-47F22EF3F4EE}" type="pres">
      <dgm:prSet presAssocID="{F9B2F188-507E-44AE-BD6C-5BDC6CE23EF7}" presName="circleTx" presStyleLbl="node1" presStyleIdx="18" presStyleCnt="19"/>
      <dgm:spPr/>
      <dgm:t>
        <a:bodyPr/>
        <a:lstStyle/>
        <a:p>
          <a:endParaRPr lang="zh-CN" altLang="en-US"/>
        </a:p>
      </dgm:t>
    </dgm:pt>
    <dgm:pt modelId="{D376EA8A-3F18-4042-B4A2-FBAE0ACFE245}" type="pres">
      <dgm:prSet presAssocID="{F9B2F188-507E-44AE-BD6C-5BDC6CE23EF7}" presName="spN" presStyleCnt="0"/>
      <dgm:spPr/>
    </dgm:pt>
  </dgm:ptLst>
  <dgm:cxnLst>
    <dgm:cxn modelId="{81EC7413-B896-4BB6-AFC2-27A7B89E4CAF}" type="presOf" srcId="{F9B2F188-507E-44AE-BD6C-5BDC6CE23EF7}" destId="{8BA69807-A85D-4B80-816E-47F22EF3F4EE}" srcOrd="0" destOrd="0" presId="urn:microsoft.com/office/officeart/2009/3/layout/RandomtoResultProcess"/>
    <dgm:cxn modelId="{1BAF5C84-467B-4304-AA0D-981FBC304B55}" type="presOf" srcId="{EA4A7E05-2600-4912-AE8D-5FE63FFFA381}" destId="{6EB499D0-0C2A-4569-922F-FBE3DB90BDE5}" srcOrd="0" destOrd="0" presId="urn:microsoft.com/office/officeart/2009/3/layout/RandomtoResultProcess"/>
    <dgm:cxn modelId="{68C99FB1-0CB2-455A-A5CC-8464F42630E0}" type="presOf" srcId="{A6DD3577-7120-41AF-8B0C-F8BEF5E6CA24}" destId="{6CBEA7ED-831A-4D19-9B2A-BFAFFD02C5D5}" srcOrd="0" destOrd="0" presId="urn:microsoft.com/office/officeart/2009/3/layout/RandomtoResultProcess"/>
    <dgm:cxn modelId="{A62AB9FB-1995-4918-8890-0ADC0E12BEEC}" srcId="{A6DD3577-7120-41AF-8B0C-F8BEF5E6CA24}" destId="{13AF81F6-27A0-43D2-B934-9222DA6672E5}" srcOrd="1" destOrd="0" parTransId="{775778B4-E487-44A7-B0BC-443C52FFF64A}" sibTransId="{83303D19-6359-4A61-ACB4-E8A8E9073B16}"/>
    <dgm:cxn modelId="{DE54BA16-05B2-4496-90BB-A6E542B84937}" srcId="{A6DD3577-7120-41AF-8B0C-F8BEF5E6CA24}" destId="{F9B2F188-507E-44AE-BD6C-5BDC6CE23EF7}" srcOrd="2" destOrd="0" parTransId="{9A6ADF2E-12E5-4B8E-B6E7-395C7D1693AE}" sibTransId="{337484B4-1908-46A0-9CB4-94DA72E52DAE}"/>
    <dgm:cxn modelId="{EC9E7D1B-155E-4AB0-8A8B-C4A42BCEF62A}" srcId="{A6DD3577-7120-41AF-8B0C-F8BEF5E6CA24}" destId="{EA4A7E05-2600-4912-AE8D-5FE63FFFA381}" srcOrd="0" destOrd="0" parTransId="{5276BB5F-734F-4F13-91D5-40A2AE4314C8}" sibTransId="{D43D06F7-F7A3-4D8D-B830-D7298D8AD508}"/>
    <dgm:cxn modelId="{6F7CAB7B-6245-466E-97BA-D7B53FC3466D}" type="presOf" srcId="{13AF81F6-27A0-43D2-B934-9222DA6672E5}" destId="{B224E6E3-9260-45B0-A9FF-04C5971C1475}" srcOrd="0" destOrd="0" presId="urn:microsoft.com/office/officeart/2009/3/layout/RandomtoResultProcess"/>
    <dgm:cxn modelId="{D279EBD6-F97F-4902-B964-1D846208D1F9}" type="presParOf" srcId="{6CBEA7ED-831A-4D19-9B2A-BFAFFD02C5D5}" destId="{1E580AD5-C342-4D9B-B938-BA963A743FC2}" srcOrd="0" destOrd="0" presId="urn:microsoft.com/office/officeart/2009/3/layout/RandomtoResultProcess"/>
    <dgm:cxn modelId="{AF5D99C6-EE2A-4B47-AD33-73398169B43E}" type="presParOf" srcId="{1E580AD5-C342-4D9B-B938-BA963A743FC2}" destId="{6EB499D0-0C2A-4569-922F-FBE3DB90BDE5}" srcOrd="0" destOrd="0" presId="urn:microsoft.com/office/officeart/2009/3/layout/RandomtoResultProcess"/>
    <dgm:cxn modelId="{0AA7AAF6-FD47-499A-A873-1313FA1B9C79}" type="presParOf" srcId="{1E580AD5-C342-4D9B-B938-BA963A743FC2}" destId="{C6577E99-CF9D-4960-A9D9-8C87C9292610}" srcOrd="1" destOrd="0" presId="urn:microsoft.com/office/officeart/2009/3/layout/RandomtoResultProcess"/>
    <dgm:cxn modelId="{587E8E5B-AAC1-4F86-99DB-86037086D8CD}" type="presParOf" srcId="{1E580AD5-C342-4D9B-B938-BA963A743FC2}" destId="{3B3908F3-B56A-4DAF-A1B7-7B390F601351}" srcOrd="2" destOrd="0" presId="urn:microsoft.com/office/officeart/2009/3/layout/RandomtoResultProcess"/>
    <dgm:cxn modelId="{DB5C446C-DE89-498A-95F0-5B1A451D1BAE}" type="presParOf" srcId="{1E580AD5-C342-4D9B-B938-BA963A743FC2}" destId="{CBB88420-59AD-44A7-BF28-B5DF5E8BD901}" srcOrd="3" destOrd="0" presId="urn:microsoft.com/office/officeart/2009/3/layout/RandomtoResultProcess"/>
    <dgm:cxn modelId="{CF72CA13-B14A-4449-A295-507FD3C5D2D4}" type="presParOf" srcId="{1E580AD5-C342-4D9B-B938-BA963A743FC2}" destId="{B723C47A-0EC0-40DE-97AE-317D54C7DC21}" srcOrd="4" destOrd="0" presId="urn:microsoft.com/office/officeart/2009/3/layout/RandomtoResultProcess"/>
    <dgm:cxn modelId="{48BC071F-664E-4B38-9B75-6764A20D4325}" type="presParOf" srcId="{1E580AD5-C342-4D9B-B938-BA963A743FC2}" destId="{D1450B62-9F29-4805-9666-0869ADCE195E}" srcOrd="5" destOrd="0" presId="urn:microsoft.com/office/officeart/2009/3/layout/RandomtoResultProcess"/>
    <dgm:cxn modelId="{2879B4AB-AB57-4427-AEE8-16E0C4B9C059}" type="presParOf" srcId="{1E580AD5-C342-4D9B-B938-BA963A743FC2}" destId="{7FA73200-18FE-42C3-9BC5-3EA527DEE7D4}" srcOrd="6" destOrd="0" presId="urn:microsoft.com/office/officeart/2009/3/layout/RandomtoResultProcess"/>
    <dgm:cxn modelId="{0BC8C94E-675E-43FC-9BE6-33B7A5242471}" type="presParOf" srcId="{1E580AD5-C342-4D9B-B938-BA963A743FC2}" destId="{9321EF89-BAA6-4E5A-A33B-D8C8431EDD1B}" srcOrd="7" destOrd="0" presId="urn:microsoft.com/office/officeart/2009/3/layout/RandomtoResultProcess"/>
    <dgm:cxn modelId="{2D707AB3-E2CA-462C-9B97-AE7159C9A236}" type="presParOf" srcId="{1E580AD5-C342-4D9B-B938-BA963A743FC2}" destId="{F0EF5587-A3CD-48C3-A40C-952C1A5F667F}" srcOrd="8" destOrd="0" presId="urn:microsoft.com/office/officeart/2009/3/layout/RandomtoResultProcess"/>
    <dgm:cxn modelId="{01BC45E7-BF77-4400-869D-2C2786EB8A4B}" type="presParOf" srcId="{1E580AD5-C342-4D9B-B938-BA963A743FC2}" destId="{7B778A62-0BAB-47E9-B185-A0752A5FCE1B}" srcOrd="9" destOrd="0" presId="urn:microsoft.com/office/officeart/2009/3/layout/RandomtoResultProcess"/>
    <dgm:cxn modelId="{18C54415-7BB4-4FAC-AAE8-78A77C5DF1D2}" type="presParOf" srcId="{1E580AD5-C342-4D9B-B938-BA963A743FC2}" destId="{3841D78E-EB95-4609-91AE-F9151436C918}" srcOrd="10" destOrd="0" presId="urn:microsoft.com/office/officeart/2009/3/layout/RandomtoResultProcess"/>
    <dgm:cxn modelId="{6DF87F3B-BA24-4A22-B909-82863A2E4CDF}" type="presParOf" srcId="{1E580AD5-C342-4D9B-B938-BA963A743FC2}" destId="{208A9821-1E91-4FB8-9C8D-1FA92D03056F}" srcOrd="11" destOrd="0" presId="urn:microsoft.com/office/officeart/2009/3/layout/RandomtoResultProcess"/>
    <dgm:cxn modelId="{67826F85-67C4-43D3-8968-3F137F03F737}" type="presParOf" srcId="{1E580AD5-C342-4D9B-B938-BA963A743FC2}" destId="{A2CD7CCC-63CB-42BB-B3A8-1DFDB7FD2D58}" srcOrd="12" destOrd="0" presId="urn:microsoft.com/office/officeart/2009/3/layout/RandomtoResultProcess"/>
    <dgm:cxn modelId="{7F8104AE-8311-40AC-87A3-44648EAEF15D}" type="presParOf" srcId="{1E580AD5-C342-4D9B-B938-BA963A743FC2}" destId="{1A3A006D-E8BD-4AAC-A081-6240AC579D6C}" srcOrd="13" destOrd="0" presId="urn:microsoft.com/office/officeart/2009/3/layout/RandomtoResultProcess"/>
    <dgm:cxn modelId="{DB873BCA-469B-4FF6-85A4-B7FD9450B5D3}" type="presParOf" srcId="{1E580AD5-C342-4D9B-B938-BA963A743FC2}" destId="{36E07E02-0CAC-48AA-9555-551D4F79EE13}" srcOrd="14" destOrd="0" presId="urn:microsoft.com/office/officeart/2009/3/layout/RandomtoResultProcess"/>
    <dgm:cxn modelId="{6480E172-3B07-426F-AC6E-63849421212C}" type="presParOf" srcId="{1E580AD5-C342-4D9B-B938-BA963A743FC2}" destId="{EB3A9B97-A8F0-49A8-A0A5-0E43F3D9DC33}" srcOrd="15" destOrd="0" presId="urn:microsoft.com/office/officeart/2009/3/layout/RandomtoResultProcess"/>
    <dgm:cxn modelId="{5D38C808-F29B-4E38-B39D-B5B33490BCCD}" type="presParOf" srcId="{1E580AD5-C342-4D9B-B938-BA963A743FC2}" destId="{D073D2C4-AF08-4770-B6EE-8307E4C3E31E}" srcOrd="16" destOrd="0" presId="urn:microsoft.com/office/officeart/2009/3/layout/RandomtoResultProcess"/>
    <dgm:cxn modelId="{80D54725-B2E2-4865-B2EF-450F2269B9F9}" type="presParOf" srcId="{1E580AD5-C342-4D9B-B938-BA963A743FC2}" destId="{FB8EFFB4-F35D-43BD-A472-994EFBB784E8}" srcOrd="17" destOrd="0" presId="urn:microsoft.com/office/officeart/2009/3/layout/RandomtoResultProcess"/>
    <dgm:cxn modelId="{8798C490-A1EB-457B-896C-1F3134CF1555}" type="presParOf" srcId="{1E580AD5-C342-4D9B-B938-BA963A743FC2}" destId="{23F225FE-15C0-4CAA-9C43-7186032F1037}" srcOrd="18" destOrd="0" presId="urn:microsoft.com/office/officeart/2009/3/layout/RandomtoResultProcess"/>
    <dgm:cxn modelId="{8D6A8809-9C47-49BF-A574-97CC146DCC98}" type="presParOf" srcId="{6CBEA7ED-831A-4D19-9B2A-BFAFFD02C5D5}" destId="{B42CFE97-70D0-4F42-AB4E-27FE38F9E62B}" srcOrd="1" destOrd="0" presId="urn:microsoft.com/office/officeart/2009/3/layout/RandomtoResultProcess"/>
    <dgm:cxn modelId="{ADB73DB1-CA4D-473A-9F1A-E3117A0F7753}" type="presParOf" srcId="{B42CFE97-70D0-4F42-AB4E-27FE38F9E62B}" destId="{BCC226BD-C755-44F7-897F-69BE9C752368}" srcOrd="0" destOrd="0" presId="urn:microsoft.com/office/officeart/2009/3/layout/RandomtoResultProcess"/>
    <dgm:cxn modelId="{2D9BB37B-D27E-4474-B3D6-BD556F3A6C85}" type="presParOf" srcId="{B42CFE97-70D0-4F42-AB4E-27FE38F9E62B}" destId="{B4B843C6-907F-4013-A346-DB817AE7E3C6}" srcOrd="1" destOrd="0" presId="urn:microsoft.com/office/officeart/2009/3/layout/RandomtoResultProcess"/>
    <dgm:cxn modelId="{7E05890C-7173-4FB2-8E39-D3F474FAD565}" type="presParOf" srcId="{6CBEA7ED-831A-4D19-9B2A-BFAFFD02C5D5}" destId="{05E49118-9308-4393-A1B0-AA5E86211346}" srcOrd="2" destOrd="0" presId="urn:microsoft.com/office/officeart/2009/3/layout/RandomtoResultProcess"/>
    <dgm:cxn modelId="{1A8E7601-7DEF-4036-B95A-4F2C05526179}" type="presParOf" srcId="{05E49118-9308-4393-A1B0-AA5E86211346}" destId="{B224E6E3-9260-45B0-A9FF-04C5971C1475}" srcOrd="0" destOrd="0" presId="urn:microsoft.com/office/officeart/2009/3/layout/RandomtoResultProcess"/>
    <dgm:cxn modelId="{03FB1A09-6CC0-452D-B1EF-349C636764C7}" type="presParOf" srcId="{05E49118-9308-4393-A1B0-AA5E86211346}" destId="{AA4D1784-9B6C-42F9-8724-BBE6EA82A50C}" srcOrd="1" destOrd="0" presId="urn:microsoft.com/office/officeart/2009/3/layout/RandomtoResultProcess"/>
    <dgm:cxn modelId="{FBB4A5BE-964B-41D7-BAB4-83CB8DA14A08}" type="presParOf" srcId="{6CBEA7ED-831A-4D19-9B2A-BFAFFD02C5D5}" destId="{368F2470-B4FF-485B-9AEB-E5DEC2C9DB98}" srcOrd="3" destOrd="0" presId="urn:microsoft.com/office/officeart/2009/3/layout/RandomtoResultProcess"/>
    <dgm:cxn modelId="{B4B2580B-7C92-4F30-8B0A-1DEF29A91888}" type="presParOf" srcId="{368F2470-B4FF-485B-9AEB-E5DEC2C9DB98}" destId="{69A80F59-A4CC-42FB-8518-640BE30BE475}" srcOrd="0" destOrd="0" presId="urn:microsoft.com/office/officeart/2009/3/layout/RandomtoResultProcess"/>
    <dgm:cxn modelId="{E19FFBCE-6443-44BC-AD5A-CAC9DA3DCA6D}" type="presParOf" srcId="{368F2470-B4FF-485B-9AEB-E5DEC2C9DB98}" destId="{802E6E2F-C5A9-4690-A4D0-0FB515DE9410}" srcOrd="1" destOrd="0" presId="urn:microsoft.com/office/officeart/2009/3/layout/RandomtoResultProcess"/>
    <dgm:cxn modelId="{BBA13CA6-0B37-409F-8DB2-DC3C3DC21BB3}" type="presParOf" srcId="{6CBEA7ED-831A-4D19-9B2A-BFAFFD02C5D5}" destId="{AE34A060-521E-4CF6-8B29-3D4994745B44}" srcOrd="4" destOrd="0" presId="urn:microsoft.com/office/officeart/2009/3/layout/RandomtoResultProcess"/>
    <dgm:cxn modelId="{50EB7F30-8522-4FAC-8069-2441E84977EA}" type="presParOf" srcId="{AE34A060-521E-4CF6-8B29-3D4994745B44}" destId="{8BA69807-A85D-4B80-816E-47F22EF3F4EE}" srcOrd="0" destOrd="0" presId="urn:microsoft.com/office/officeart/2009/3/layout/RandomtoResultProcess"/>
    <dgm:cxn modelId="{0FBBB7A7-43CF-4811-8496-466E45565B3D}" type="presParOf" srcId="{AE34A060-521E-4CF6-8B29-3D4994745B44}" destId="{D376EA8A-3F18-4042-B4A2-FBAE0ACFE245}" srcOrd="1" destOrd="0" presId="urn:microsoft.com/office/officeart/2009/3/layout/RandomtoResult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372871-FB5B-457A-AFBB-155273E3A0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CDD0D8EE-742F-411C-82CF-8566B22588F5}">
      <dgm:prSet phldrT="[文本]" custT="1"/>
      <dgm:spPr>
        <a:solidFill>
          <a:schemeClr val="accent6"/>
        </a:solidFill>
      </dgm:spPr>
      <dgm:t>
        <a:bodyPr/>
        <a:lstStyle/>
        <a:p>
          <a:pPr algn="ctr">
            <a:spcAft>
              <a:spcPts val="0"/>
            </a:spcAft>
          </a:pPr>
          <a:r>
            <a:rPr lang="zh-CN" altLang="en-US" sz="2400" b="1"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rPr>
            <a:t>定义并研究了真值发现的相对误差和累积误差</a:t>
          </a:r>
          <a:endParaRPr lang="en-US" altLang="zh-CN" sz="2400" b="1"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endParaRPr>
        </a:p>
        <a:p>
          <a:pPr algn="ctr">
            <a:spcAft>
              <a:spcPts val="0"/>
            </a:spcAft>
          </a:pPr>
          <a:r>
            <a:rPr lang="zh-CN" altLang="en-US" sz="2400" b="1"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rPr>
            <a:t>并给出了其和数据源权值波动的关系</a:t>
          </a:r>
        </a:p>
      </dgm:t>
    </dgm:pt>
    <dgm:pt modelId="{CF74F84C-9C56-4A5E-8D30-73C9173C3C7F}" type="parTrans" cxnId="{B3FD0309-D04B-4184-BD03-0F2F26448FE7}">
      <dgm:prSet/>
      <dgm:spPr/>
      <dgm:t>
        <a:bodyPr/>
        <a:lstStyle/>
        <a:p>
          <a:endParaRPr lang="zh-CN" altLang="en-US"/>
        </a:p>
      </dgm:t>
    </dgm:pt>
    <dgm:pt modelId="{8A093998-CA3D-454A-A823-DBBD4653E4C3}" type="sibTrans" cxnId="{B3FD0309-D04B-4184-BD03-0F2F26448FE7}">
      <dgm:prSet/>
      <dgm:spPr/>
      <dgm:t>
        <a:bodyPr/>
        <a:lstStyle/>
        <a:p>
          <a:endParaRPr lang="zh-CN" altLang="en-US"/>
        </a:p>
      </dgm:t>
    </dgm:pt>
    <dgm:pt modelId="{46308DA2-3190-4615-BAF3-86970340F8A0}">
      <dgm:prSet phldrT="[文本]" custT="1"/>
      <dgm:spPr>
        <a:solidFill>
          <a:schemeClr val="accent6"/>
        </a:solidFill>
      </dgm:spPr>
      <dgm: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将累积误差的估计问题转换为最优化问题                           提出了一种自适应数据源权值评估模式</a:t>
          </a:r>
          <a:r>
            <a:rPr lang="en-US" altLang="zh-CN" sz="2400" b="1" dirty="0" err="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ASRA</a:t>
          </a:r>
          <a:endParaRPr lang="zh-CN" altLang="en-US" sz="2400" b="1"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dgm:t>
    </dgm:pt>
    <dgm:pt modelId="{5BAAA6BF-71E4-439E-886B-BA54382C15A0}" type="parTrans" cxnId="{898FFD83-1ACD-471D-BD72-2B9243D81049}">
      <dgm:prSet/>
      <dgm:spPr/>
      <dgm:t>
        <a:bodyPr/>
        <a:lstStyle/>
        <a:p>
          <a:endParaRPr lang="zh-CN" altLang="en-US"/>
        </a:p>
      </dgm:t>
    </dgm:pt>
    <dgm:pt modelId="{8152BEFF-89C8-4781-A868-E88726BEFD56}" type="sibTrans" cxnId="{898FFD83-1ACD-471D-BD72-2B9243D81049}">
      <dgm:prSet/>
      <dgm:spPr/>
      <dgm:t>
        <a:bodyPr/>
        <a:lstStyle/>
        <a:p>
          <a:endParaRPr lang="zh-CN" altLang="en-US"/>
        </a:p>
      </dgm:t>
    </dgm:pt>
    <dgm:pt modelId="{D6588533-91B3-4DD4-A0CD-659CE888646A}">
      <dgm:prSet phldrT="[文本]" custT="1"/>
      <dgm:spPr>
        <a:solidFill>
          <a:schemeClr val="accent6"/>
        </a:solidFill>
      </dgm:spPr>
      <dgm: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提出了一种连续真值发现框架，该框架能够被插入多种方法                                              并且能灵活地调节数据流上真值发现的准确率和效率</a:t>
          </a:r>
          <a:endParaRPr lang="zh-CN" altLang="en-US" sz="2400" b="1" dirty="0">
            <a:solidFill>
              <a:schemeClr val="bg1"/>
            </a:solidFill>
            <a:latin typeface="楷体" panose="02010609060101010101" pitchFamily="49" charset="-122"/>
            <a:ea typeface="楷体" panose="02010609060101010101" pitchFamily="49" charset="-122"/>
          </a:endParaRPr>
        </a:p>
      </dgm:t>
    </dgm:pt>
    <dgm:pt modelId="{FD0B32D1-64CE-4C98-BDC7-681F6977F531}" type="parTrans" cxnId="{1138AE4E-D25F-45B9-B2F3-211F2F71695F}">
      <dgm:prSet/>
      <dgm:spPr/>
      <dgm:t>
        <a:bodyPr/>
        <a:lstStyle/>
        <a:p>
          <a:endParaRPr lang="zh-CN" altLang="en-US"/>
        </a:p>
      </dgm:t>
    </dgm:pt>
    <dgm:pt modelId="{C0DBE0B4-C829-4E24-A574-E99A5678AB32}" type="sibTrans" cxnId="{1138AE4E-D25F-45B9-B2F3-211F2F71695F}">
      <dgm:prSet/>
      <dgm:spPr/>
      <dgm:t>
        <a:bodyPr/>
        <a:lstStyle/>
        <a:p>
          <a:endParaRPr lang="zh-CN" altLang="en-US"/>
        </a:p>
      </dgm:t>
    </dgm:pt>
    <dgm:pt modelId="{A06137D8-24EC-487B-9F14-3F803FB9C85B}" type="pres">
      <dgm:prSet presAssocID="{ED372871-FB5B-457A-AFBB-155273E3A0C7}" presName="linear" presStyleCnt="0">
        <dgm:presLayoutVars>
          <dgm:dir/>
          <dgm:animLvl val="lvl"/>
          <dgm:resizeHandles val="exact"/>
        </dgm:presLayoutVars>
      </dgm:prSet>
      <dgm:spPr/>
      <dgm:t>
        <a:bodyPr/>
        <a:lstStyle/>
        <a:p>
          <a:endParaRPr lang="zh-CN" altLang="en-US"/>
        </a:p>
      </dgm:t>
    </dgm:pt>
    <dgm:pt modelId="{2C49F42C-5429-48D7-ADCC-549757565CC1}" type="pres">
      <dgm:prSet presAssocID="{CDD0D8EE-742F-411C-82CF-8566B22588F5}" presName="parentLin" presStyleCnt="0"/>
      <dgm:spPr/>
    </dgm:pt>
    <dgm:pt modelId="{F122307C-E514-4D90-9DFF-B8F4837120BD}" type="pres">
      <dgm:prSet presAssocID="{CDD0D8EE-742F-411C-82CF-8566B22588F5}" presName="parentLeftMargin" presStyleLbl="node1" presStyleIdx="0" presStyleCnt="3"/>
      <dgm:spPr/>
      <dgm:t>
        <a:bodyPr/>
        <a:lstStyle/>
        <a:p>
          <a:endParaRPr lang="zh-CN" altLang="en-US"/>
        </a:p>
      </dgm:t>
    </dgm:pt>
    <dgm:pt modelId="{72006CED-D976-43B8-AB69-EF3A1BDF80A3}" type="pres">
      <dgm:prSet presAssocID="{CDD0D8EE-742F-411C-82CF-8566B22588F5}" presName="parentText" presStyleLbl="node1" presStyleIdx="0" presStyleCnt="3" custScaleX="140064" custLinFactNeighborX="-48780" custLinFactNeighborY="-3182">
        <dgm:presLayoutVars>
          <dgm:chMax val="0"/>
          <dgm:bulletEnabled val="1"/>
        </dgm:presLayoutVars>
      </dgm:prSet>
      <dgm:spPr/>
      <dgm:t>
        <a:bodyPr/>
        <a:lstStyle/>
        <a:p>
          <a:endParaRPr lang="zh-CN" altLang="en-US"/>
        </a:p>
      </dgm:t>
    </dgm:pt>
    <dgm:pt modelId="{62491ADC-2FA1-4D83-BEC1-3DB98CBBCFB1}" type="pres">
      <dgm:prSet presAssocID="{CDD0D8EE-742F-411C-82CF-8566B22588F5}" presName="negativeSpace" presStyleCnt="0"/>
      <dgm:spPr/>
    </dgm:pt>
    <dgm:pt modelId="{3313522B-3D5C-495B-A040-D5334AE9E05B}" type="pres">
      <dgm:prSet presAssocID="{CDD0D8EE-742F-411C-82CF-8566B22588F5}" presName="childText" presStyleLbl="conFgAcc1" presStyleIdx="0" presStyleCnt="3">
        <dgm:presLayoutVars>
          <dgm:bulletEnabled val="1"/>
        </dgm:presLayoutVars>
      </dgm:prSet>
      <dgm:spPr>
        <a:ln>
          <a:solidFill>
            <a:schemeClr val="accent6"/>
          </a:solidFill>
        </a:ln>
      </dgm:spPr>
      <dgm:t>
        <a:bodyPr/>
        <a:lstStyle/>
        <a:p>
          <a:endParaRPr lang="zh-CN" altLang="en-US"/>
        </a:p>
      </dgm:t>
    </dgm:pt>
    <dgm:pt modelId="{B880B1C8-6905-4A4A-95B8-2127CB93FA93}" type="pres">
      <dgm:prSet presAssocID="{8A093998-CA3D-454A-A823-DBBD4653E4C3}" presName="spaceBetweenRectangles" presStyleCnt="0"/>
      <dgm:spPr/>
    </dgm:pt>
    <dgm:pt modelId="{D56D8BDF-8FC5-46C0-8252-8DB7F894AB92}" type="pres">
      <dgm:prSet presAssocID="{46308DA2-3190-4615-BAF3-86970340F8A0}" presName="parentLin" presStyleCnt="0"/>
      <dgm:spPr/>
    </dgm:pt>
    <dgm:pt modelId="{0EB61CFE-AA76-4BFE-B81E-2A29F0B3E5F5}" type="pres">
      <dgm:prSet presAssocID="{46308DA2-3190-4615-BAF3-86970340F8A0}" presName="parentLeftMargin" presStyleLbl="node1" presStyleIdx="0" presStyleCnt="3"/>
      <dgm:spPr/>
      <dgm:t>
        <a:bodyPr/>
        <a:lstStyle/>
        <a:p>
          <a:endParaRPr lang="zh-CN" altLang="en-US"/>
        </a:p>
      </dgm:t>
    </dgm:pt>
    <dgm:pt modelId="{1761F9DC-C840-4CC9-9143-02D637AA32F7}" type="pres">
      <dgm:prSet presAssocID="{46308DA2-3190-4615-BAF3-86970340F8A0}" presName="parentText" presStyleLbl="node1" presStyleIdx="1" presStyleCnt="3" custScaleX="141391" custLinFactNeighborX="-37934">
        <dgm:presLayoutVars>
          <dgm:chMax val="0"/>
          <dgm:bulletEnabled val="1"/>
        </dgm:presLayoutVars>
      </dgm:prSet>
      <dgm:spPr/>
      <dgm:t>
        <a:bodyPr/>
        <a:lstStyle/>
        <a:p>
          <a:endParaRPr lang="zh-CN" altLang="en-US"/>
        </a:p>
      </dgm:t>
    </dgm:pt>
    <dgm:pt modelId="{A9BCDFEA-1EBF-4FA9-BED7-BDEB3C6AE902}" type="pres">
      <dgm:prSet presAssocID="{46308DA2-3190-4615-BAF3-86970340F8A0}" presName="negativeSpace" presStyleCnt="0"/>
      <dgm:spPr/>
    </dgm:pt>
    <dgm:pt modelId="{74DDBD2E-EA98-4617-ADB2-B47F2A287F82}" type="pres">
      <dgm:prSet presAssocID="{46308DA2-3190-4615-BAF3-86970340F8A0}" presName="childText" presStyleLbl="conFgAcc1" presStyleIdx="1" presStyleCnt="3">
        <dgm:presLayoutVars>
          <dgm:bulletEnabled val="1"/>
        </dgm:presLayoutVars>
      </dgm:prSet>
      <dgm:spPr>
        <a:ln>
          <a:solidFill>
            <a:schemeClr val="accent6"/>
          </a:solidFill>
        </a:ln>
      </dgm:spPr>
      <dgm:t>
        <a:bodyPr/>
        <a:lstStyle/>
        <a:p>
          <a:endParaRPr lang="zh-CN" altLang="en-US"/>
        </a:p>
      </dgm:t>
    </dgm:pt>
    <dgm:pt modelId="{5DD0D450-1438-47AA-83FA-85253EC69C77}" type="pres">
      <dgm:prSet presAssocID="{8152BEFF-89C8-4781-A868-E88726BEFD56}" presName="spaceBetweenRectangles" presStyleCnt="0"/>
      <dgm:spPr/>
    </dgm:pt>
    <dgm:pt modelId="{AAACCF4B-0826-45F2-AA8C-6A910E0515B7}" type="pres">
      <dgm:prSet presAssocID="{D6588533-91B3-4DD4-A0CD-659CE888646A}" presName="parentLin" presStyleCnt="0"/>
      <dgm:spPr/>
    </dgm:pt>
    <dgm:pt modelId="{CC4C447F-3D97-4223-B7B0-333362626A49}" type="pres">
      <dgm:prSet presAssocID="{D6588533-91B3-4DD4-A0CD-659CE888646A}" presName="parentLeftMargin" presStyleLbl="node1" presStyleIdx="1" presStyleCnt="3"/>
      <dgm:spPr/>
      <dgm:t>
        <a:bodyPr/>
        <a:lstStyle/>
        <a:p>
          <a:endParaRPr lang="zh-CN" altLang="en-US"/>
        </a:p>
      </dgm:t>
    </dgm:pt>
    <dgm:pt modelId="{8ECD2215-219A-4A81-878E-3B7CE57B2466}" type="pres">
      <dgm:prSet presAssocID="{D6588533-91B3-4DD4-A0CD-659CE888646A}" presName="parentText" presStyleLbl="node1" presStyleIdx="2" presStyleCnt="3" custScaleX="137432" custLinFactNeighborX="-40901" custLinFactNeighborY="-1430">
        <dgm:presLayoutVars>
          <dgm:chMax val="0"/>
          <dgm:bulletEnabled val="1"/>
        </dgm:presLayoutVars>
      </dgm:prSet>
      <dgm:spPr/>
      <dgm:t>
        <a:bodyPr/>
        <a:lstStyle/>
        <a:p>
          <a:endParaRPr lang="zh-CN" altLang="en-US"/>
        </a:p>
      </dgm:t>
    </dgm:pt>
    <dgm:pt modelId="{8A12D848-3255-4D59-A041-08823D18853C}" type="pres">
      <dgm:prSet presAssocID="{D6588533-91B3-4DD4-A0CD-659CE888646A}" presName="negativeSpace" presStyleCnt="0"/>
      <dgm:spPr/>
    </dgm:pt>
    <dgm:pt modelId="{49A2F538-9C21-4AA5-82BE-C0139F4C7880}" type="pres">
      <dgm:prSet presAssocID="{D6588533-91B3-4DD4-A0CD-659CE888646A}" presName="childText" presStyleLbl="conFgAcc1" presStyleIdx="2" presStyleCnt="3">
        <dgm:presLayoutVars>
          <dgm:bulletEnabled val="1"/>
        </dgm:presLayoutVars>
      </dgm:prSet>
      <dgm:spPr>
        <a:ln>
          <a:solidFill>
            <a:schemeClr val="accent6"/>
          </a:solidFill>
        </a:ln>
      </dgm:spPr>
      <dgm:t>
        <a:bodyPr/>
        <a:lstStyle/>
        <a:p>
          <a:endParaRPr lang="zh-CN" altLang="en-US"/>
        </a:p>
      </dgm:t>
    </dgm:pt>
  </dgm:ptLst>
  <dgm:cxnLst>
    <dgm:cxn modelId="{3A27C700-579A-475F-B098-910F7BB0E8E8}" type="presOf" srcId="{46308DA2-3190-4615-BAF3-86970340F8A0}" destId="{0EB61CFE-AA76-4BFE-B81E-2A29F0B3E5F5}" srcOrd="0" destOrd="0" presId="urn:microsoft.com/office/officeart/2005/8/layout/list1"/>
    <dgm:cxn modelId="{9B878C84-E802-421D-A15E-60820E3F3231}" type="presOf" srcId="{D6588533-91B3-4DD4-A0CD-659CE888646A}" destId="{8ECD2215-219A-4A81-878E-3B7CE57B2466}" srcOrd="1" destOrd="0" presId="urn:microsoft.com/office/officeart/2005/8/layout/list1"/>
    <dgm:cxn modelId="{56A13882-13C9-4F3C-A12B-5188363FD016}" type="presOf" srcId="{ED372871-FB5B-457A-AFBB-155273E3A0C7}" destId="{A06137D8-24EC-487B-9F14-3F803FB9C85B}" srcOrd="0" destOrd="0" presId="urn:microsoft.com/office/officeart/2005/8/layout/list1"/>
    <dgm:cxn modelId="{B3FD0309-D04B-4184-BD03-0F2F26448FE7}" srcId="{ED372871-FB5B-457A-AFBB-155273E3A0C7}" destId="{CDD0D8EE-742F-411C-82CF-8566B22588F5}" srcOrd="0" destOrd="0" parTransId="{CF74F84C-9C56-4A5E-8D30-73C9173C3C7F}" sibTransId="{8A093998-CA3D-454A-A823-DBBD4653E4C3}"/>
    <dgm:cxn modelId="{FDF9C0B0-ED44-431E-B3A0-4688E43E041E}" type="presOf" srcId="{CDD0D8EE-742F-411C-82CF-8566B22588F5}" destId="{F122307C-E514-4D90-9DFF-B8F4837120BD}" srcOrd="0" destOrd="0" presId="urn:microsoft.com/office/officeart/2005/8/layout/list1"/>
    <dgm:cxn modelId="{C20A104B-887A-45C0-BE80-1EA5DB42AFF7}" type="presOf" srcId="{CDD0D8EE-742F-411C-82CF-8566B22588F5}" destId="{72006CED-D976-43B8-AB69-EF3A1BDF80A3}" srcOrd="1" destOrd="0" presId="urn:microsoft.com/office/officeart/2005/8/layout/list1"/>
    <dgm:cxn modelId="{4ED1738B-FF61-4DE1-A81B-3EE6E587166F}" type="presOf" srcId="{46308DA2-3190-4615-BAF3-86970340F8A0}" destId="{1761F9DC-C840-4CC9-9143-02D637AA32F7}" srcOrd="1" destOrd="0" presId="urn:microsoft.com/office/officeart/2005/8/layout/list1"/>
    <dgm:cxn modelId="{FC25EB40-B8AA-4411-8F2F-3A4B893E528C}" type="presOf" srcId="{D6588533-91B3-4DD4-A0CD-659CE888646A}" destId="{CC4C447F-3D97-4223-B7B0-333362626A49}" srcOrd="0" destOrd="0" presId="urn:microsoft.com/office/officeart/2005/8/layout/list1"/>
    <dgm:cxn modelId="{898FFD83-1ACD-471D-BD72-2B9243D81049}" srcId="{ED372871-FB5B-457A-AFBB-155273E3A0C7}" destId="{46308DA2-3190-4615-BAF3-86970340F8A0}" srcOrd="1" destOrd="0" parTransId="{5BAAA6BF-71E4-439E-886B-BA54382C15A0}" sibTransId="{8152BEFF-89C8-4781-A868-E88726BEFD56}"/>
    <dgm:cxn modelId="{1138AE4E-D25F-45B9-B2F3-211F2F71695F}" srcId="{ED372871-FB5B-457A-AFBB-155273E3A0C7}" destId="{D6588533-91B3-4DD4-A0CD-659CE888646A}" srcOrd="2" destOrd="0" parTransId="{FD0B32D1-64CE-4C98-BDC7-681F6977F531}" sibTransId="{C0DBE0B4-C829-4E24-A574-E99A5678AB32}"/>
    <dgm:cxn modelId="{B66524E0-3C04-424D-909B-329CB082F53E}" type="presParOf" srcId="{A06137D8-24EC-487B-9F14-3F803FB9C85B}" destId="{2C49F42C-5429-48D7-ADCC-549757565CC1}" srcOrd="0" destOrd="0" presId="urn:microsoft.com/office/officeart/2005/8/layout/list1"/>
    <dgm:cxn modelId="{ED761EEC-A1CC-4044-A971-F7DF0F1127C0}" type="presParOf" srcId="{2C49F42C-5429-48D7-ADCC-549757565CC1}" destId="{F122307C-E514-4D90-9DFF-B8F4837120BD}" srcOrd="0" destOrd="0" presId="urn:microsoft.com/office/officeart/2005/8/layout/list1"/>
    <dgm:cxn modelId="{F6CD6730-47ED-45F5-8A80-22885A4AC737}" type="presParOf" srcId="{2C49F42C-5429-48D7-ADCC-549757565CC1}" destId="{72006CED-D976-43B8-AB69-EF3A1BDF80A3}" srcOrd="1" destOrd="0" presId="urn:microsoft.com/office/officeart/2005/8/layout/list1"/>
    <dgm:cxn modelId="{B7EB40CD-03B0-4CFD-BFE6-D8B2D2A5A04A}" type="presParOf" srcId="{A06137D8-24EC-487B-9F14-3F803FB9C85B}" destId="{62491ADC-2FA1-4D83-BEC1-3DB98CBBCFB1}" srcOrd="1" destOrd="0" presId="urn:microsoft.com/office/officeart/2005/8/layout/list1"/>
    <dgm:cxn modelId="{DB85D8EA-7064-44BB-B0F3-17FED73D4D47}" type="presParOf" srcId="{A06137D8-24EC-487B-9F14-3F803FB9C85B}" destId="{3313522B-3D5C-495B-A040-D5334AE9E05B}" srcOrd="2" destOrd="0" presId="urn:microsoft.com/office/officeart/2005/8/layout/list1"/>
    <dgm:cxn modelId="{298AA12F-C6DD-490A-8ED3-30E3D365B13D}" type="presParOf" srcId="{A06137D8-24EC-487B-9F14-3F803FB9C85B}" destId="{B880B1C8-6905-4A4A-95B8-2127CB93FA93}" srcOrd="3" destOrd="0" presId="urn:microsoft.com/office/officeart/2005/8/layout/list1"/>
    <dgm:cxn modelId="{5DDEEC50-C441-4813-8A29-365EBAE8E0CE}" type="presParOf" srcId="{A06137D8-24EC-487B-9F14-3F803FB9C85B}" destId="{D56D8BDF-8FC5-46C0-8252-8DB7F894AB92}" srcOrd="4" destOrd="0" presId="urn:microsoft.com/office/officeart/2005/8/layout/list1"/>
    <dgm:cxn modelId="{483C302E-27C2-46DD-98E2-66A4C983AE34}" type="presParOf" srcId="{D56D8BDF-8FC5-46C0-8252-8DB7F894AB92}" destId="{0EB61CFE-AA76-4BFE-B81E-2A29F0B3E5F5}" srcOrd="0" destOrd="0" presId="urn:microsoft.com/office/officeart/2005/8/layout/list1"/>
    <dgm:cxn modelId="{181CDB9F-D170-4456-B999-80D10D5E787A}" type="presParOf" srcId="{D56D8BDF-8FC5-46C0-8252-8DB7F894AB92}" destId="{1761F9DC-C840-4CC9-9143-02D637AA32F7}" srcOrd="1" destOrd="0" presId="urn:microsoft.com/office/officeart/2005/8/layout/list1"/>
    <dgm:cxn modelId="{581997FB-31C5-4F2C-8F03-6825611865BF}" type="presParOf" srcId="{A06137D8-24EC-487B-9F14-3F803FB9C85B}" destId="{A9BCDFEA-1EBF-4FA9-BED7-BDEB3C6AE902}" srcOrd="5" destOrd="0" presId="urn:microsoft.com/office/officeart/2005/8/layout/list1"/>
    <dgm:cxn modelId="{970FF77B-F32A-4F3D-B738-C6C4EE8C22DB}" type="presParOf" srcId="{A06137D8-24EC-487B-9F14-3F803FB9C85B}" destId="{74DDBD2E-EA98-4617-ADB2-B47F2A287F82}" srcOrd="6" destOrd="0" presId="urn:microsoft.com/office/officeart/2005/8/layout/list1"/>
    <dgm:cxn modelId="{BB7998F6-ABEE-484E-92C4-C1310E7E3C95}" type="presParOf" srcId="{A06137D8-24EC-487B-9F14-3F803FB9C85B}" destId="{5DD0D450-1438-47AA-83FA-85253EC69C77}" srcOrd="7" destOrd="0" presId="urn:microsoft.com/office/officeart/2005/8/layout/list1"/>
    <dgm:cxn modelId="{443F3538-CBC5-46DB-9746-6F4D7FCF2E6F}" type="presParOf" srcId="{A06137D8-24EC-487B-9F14-3F803FB9C85B}" destId="{AAACCF4B-0826-45F2-AA8C-6A910E0515B7}" srcOrd="8" destOrd="0" presId="urn:microsoft.com/office/officeart/2005/8/layout/list1"/>
    <dgm:cxn modelId="{BD1E6F24-D1E9-4DBD-BD80-A8DA17E481F6}" type="presParOf" srcId="{AAACCF4B-0826-45F2-AA8C-6A910E0515B7}" destId="{CC4C447F-3D97-4223-B7B0-333362626A49}" srcOrd="0" destOrd="0" presId="urn:microsoft.com/office/officeart/2005/8/layout/list1"/>
    <dgm:cxn modelId="{1C7F00BD-78CC-4602-9AE1-6EE1B872CC2A}" type="presParOf" srcId="{AAACCF4B-0826-45F2-AA8C-6A910E0515B7}" destId="{8ECD2215-219A-4A81-878E-3B7CE57B2466}" srcOrd="1" destOrd="0" presId="urn:microsoft.com/office/officeart/2005/8/layout/list1"/>
    <dgm:cxn modelId="{32591E30-DF9B-4047-B8B8-5076ABD7AE6C}" type="presParOf" srcId="{A06137D8-24EC-487B-9F14-3F803FB9C85B}" destId="{8A12D848-3255-4D59-A041-08823D18853C}" srcOrd="9" destOrd="0" presId="urn:microsoft.com/office/officeart/2005/8/layout/list1"/>
    <dgm:cxn modelId="{B67CB146-0941-455F-A417-320A50C76446}" type="presParOf" srcId="{A06137D8-24EC-487B-9F14-3F803FB9C85B}" destId="{49A2F538-9C21-4AA5-82BE-C0139F4C788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DD3577-7120-41AF-8B0C-F8BEF5E6CA24}" type="doc">
      <dgm:prSet loTypeId="urn:microsoft.com/office/officeart/2009/3/layout/RandomtoResultProcess" loCatId="process" qsTypeId="urn:microsoft.com/office/officeart/2005/8/quickstyle/simple1" qsCatId="simple" csTypeId="urn:microsoft.com/office/officeart/2005/8/colors/accent5_3" csCatId="accent5" phldr="1"/>
      <dgm:spPr/>
      <dgm:t>
        <a:bodyPr/>
        <a:lstStyle/>
        <a:p>
          <a:endParaRPr lang="zh-CN" altLang="en-US"/>
        </a:p>
      </dgm:t>
    </dgm:pt>
    <dgm:pt modelId="{6CBEA7ED-831A-4D19-9B2A-BFAFFD02C5D5}" type="pres">
      <dgm:prSet presAssocID="{A6DD3577-7120-41AF-8B0C-F8BEF5E6CA24}" presName="Name0" presStyleCnt="0">
        <dgm:presLayoutVars>
          <dgm:dir/>
          <dgm:animOne val="branch"/>
          <dgm:animLvl val="lvl"/>
        </dgm:presLayoutVars>
      </dgm:prSet>
      <dgm:spPr/>
      <dgm:t>
        <a:bodyPr/>
        <a:lstStyle/>
        <a:p>
          <a:endParaRPr lang="zh-CN" altLang="en-US"/>
        </a:p>
      </dgm:t>
    </dgm:pt>
  </dgm:ptLst>
  <dgm:cxnLst>
    <dgm:cxn modelId="{BD0C447F-FB62-4240-9680-27DC8D86F40C}" type="presOf" srcId="{A6DD3577-7120-41AF-8B0C-F8BEF5E6CA24}" destId="{6CBEA7ED-831A-4D19-9B2A-BFAFFD02C5D5}" srcOrd="0" destOrd="0" presId="urn:microsoft.com/office/officeart/2009/3/layout/RandomtoResultProcess"/>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7DB85D-1ADC-4C9E-9B8C-3280631F8EC2}"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zh-CN" altLang="en-US"/>
        </a:p>
      </dgm:t>
    </dgm:pt>
    <dgm:pt modelId="{2DC1EB75-DDB5-483D-A9FB-B35DDB6DDB20}">
      <dgm:prSet phldrT="[文本]" custT="1"/>
      <dgm:spPr>
        <a:solidFill>
          <a:schemeClr val="accent6">
            <a:lumMod val="40000"/>
            <a:lumOff val="60000"/>
          </a:schemeClr>
        </a:solidFill>
        <a:ln>
          <a:noFill/>
        </a:ln>
      </dgm:spPr>
      <dgm:t>
        <a:bodyPr/>
        <a:lstStyle/>
        <a:p>
          <a:pPr algn="l"/>
          <a:r>
            <a:rPr lang="en-US" altLang="zh-CN" sz="1800" b="1" i="1" dirty="0" err="1" smtClean="0">
              <a:latin typeface="Arial"/>
              <a:ea typeface="微软雅黑" panose="020B0503020204020204" pitchFamily="34" charset="-122"/>
              <a:cs typeface="Arial"/>
            </a:rPr>
            <a:t>k</a:t>
          </a:r>
          <a:r>
            <a:rPr lang="en-US" altLang="zh-CN" sz="1800" b="1" dirty="0" err="1" smtClean="0">
              <a:latin typeface="Arial"/>
              <a:ea typeface="微软雅黑" panose="020B0503020204020204" pitchFamily="34" charset="-122"/>
              <a:cs typeface="Arial"/>
            </a:rPr>
            <a:t>≠</a:t>
          </a:r>
          <a:r>
            <a:rPr lang="en-US" altLang="zh-CN" sz="1800" b="1" dirty="0" err="1" smtClean="0">
              <a:latin typeface="微软雅黑" panose="020B0503020204020204" pitchFamily="34" charset="-122"/>
              <a:ea typeface="微软雅黑" panose="020B0503020204020204" pitchFamily="34" charset="-122"/>
            </a:rPr>
            <a:t>1</a:t>
          </a:r>
          <a:r>
            <a:rPr lang="en-US" altLang="zh-CN" sz="1800" b="1" dirty="0" smtClean="0">
              <a:latin typeface="微软雅黑" panose="020B0503020204020204" pitchFamily="34" charset="-122"/>
              <a:ea typeface="微软雅黑" panose="020B0503020204020204" pitchFamily="34" charset="-122"/>
            </a:rPr>
            <a:t>,  </a:t>
          </a:r>
          <a:r>
            <a:rPr lang="en-US" altLang="zh-CN" sz="1800" b="1" i="1" dirty="0" err="1" smtClean="0">
              <a:latin typeface="Arial"/>
              <a:ea typeface="微软雅黑" panose="020B0503020204020204" pitchFamily="34" charset="-122"/>
              <a:cs typeface="Arial"/>
            </a:rPr>
            <a:t>k</a:t>
          </a:r>
          <a:r>
            <a:rPr lang="en-US" altLang="zh-CN" sz="1800" b="1" dirty="0" err="1"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K</a:t>
          </a:r>
          <a:r>
            <a:rPr lang="en-US" altLang="zh-CN" sz="1800" b="1" i="1" dirty="0" smtClean="0">
              <a:latin typeface="Arial"/>
              <a:ea typeface="微软雅黑" panose="020B0503020204020204" pitchFamily="34" charset="-122"/>
              <a:cs typeface="Arial"/>
            </a:rPr>
            <a:t>, </a:t>
          </a:r>
          <a:r>
            <a:rPr lang="zh-CN" altLang="en-US" sz="1800" b="1" i="0" dirty="0" smtClean="0">
              <a:latin typeface="Arial"/>
              <a:ea typeface="微软雅黑" panose="020B0503020204020204" pitchFamily="34" charset="-122"/>
              <a:cs typeface="Arial"/>
            </a:rPr>
            <a:t>负单位矩阵起始于（</a:t>
          </a:r>
          <a:r>
            <a:rPr lang="en-US" altLang="zh-CN" sz="1800" b="1" i="1" dirty="0" smtClean="0">
              <a:latin typeface="Arial"/>
              <a:ea typeface="微软雅黑" panose="020B0503020204020204" pitchFamily="34" charset="-122"/>
              <a:cs typeface="Arial"/>
            </a:rPr>
            <a:t>k</a:t>
          </a:r>
          <a:r>
            <a:rPr lang="en-US" altLang="zh-CN" sz="1800" b="1" i="0" dirty="0" smtClean="0">
              <a:latin typeface="Arial"/>
              <a:ea typeface="微软雅黑" panose="020B0503020204020204" pitchFamily="34" charset="-122"/>
              <a:cs typeface="Arial"/>
            </a:rPr>
            <a:t>-1</a:t>
          </a:r>
          <a:r>
            <a:rPr lang="zh-CN" altLang="en-US" sz="1800" b="1" i="0" dirty="0" smtClean="0">
              <a:latin typeface="Arial"/>
              <a:ea typeface="微软雅黑" panose="020B0503020204020204" pitchFamily="34" charset="-122"/>
              <a:cs typeface="Arial"/>
            </a:rPr>
            <a:t>）</a:t>
          </a:r>
          <a:r>
            <a:rPr lang="en-US" altLang="zh-CN" sz="1800" b="1" i="0" dirty="0"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E</a:t>
          </a:r>
          <a:r>
            <a:rPr lang="en-US" altLang="zh-CN" sz="1800" b="1" i="0" dirty="0" err="1"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M</a:t>
          </a:r>
          <a:r>
            <a:rPr lang="en-US" altLang="zh-CN" sz="1800" b="1" i="0" dirty="0" smtClean="0">
              <a:latin typeface="Arial"/>
              <a:ea typeface="微软雅黑" panose="020B0503020204020204" pitchFamily="34" charset="-122"/>
              <a:cs typeface="Arial"/>
            </a:rPr>
            <a:t>)+1</a:t>
          </a:r>
          <a:r>
            <a:rPr lang="zh-CN" altLang="en-US" sz="1800" b="1" i="0" dirty="0" smtClean="0">
              <a:latin typeface="Arial"/>
              <a:ea typeface="微软雅黑" panose="020B0503020204020204" pitchFamily="34" charset="-122"/>
              <a:cs typeface="Arial"/>
            </a:rPr>
            <a:t>行，单位矩阵起始于</a:t>
          </a:r>
          <a:r>
            <a:rPr lang="en-US" altLang="zh-CN" sz="1800" b="1" i="1" dirty="0" smtClean="0">
              <a:latin typeface="Arial"/>
              <a:ea typeface="微软雅黑" panose="020B0503020204020204" pitchFamily="34" charset="-122"/>
              <a:cs typeface="Arial"/>
            </a:rPr>
            <a:t>k</a:t>
          </a:r>
          <a:r>
            <a:rPr lang="en-US" altLang="zh-CN" sz="1800" b="1" i="0" dirty="0"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E</a:t>
          </a:r>
          <a:r>
            <a:rPr lang="en-US" altLang="zh-CN" sz="1800" b="1" i="0" dirty="0" err="1"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M</a:t>
          </a:r>
          <a:r>
            <a:rPr lang="en-US" altLang="zh-CN" sz="1800" b="1" i="0" dirty="0" smtClean="0">
              <a:latin typeface="Arial"/>
              <a:ea typeface="微软雅黑" panose="020B0503020204020204" pitchFamily="34" charset="-122"/>
              <a:cs typeface="Arial"/>
            </a:rPr>
            <a:t>)+1</a:t>
          </a:r>
          <a:r>
            <a:rPr lang="zh-CN" altLang="en-US" sz="1800" b="1" i="0" dirty="0" smtClean="0">
              <a:latin typeface="Arial"/>
              <a:ea typeface="微软雅黑" panose="020B0503020204020204" pitchFamily="34" charset="-122"/>
              <a:cs typeface="Arial"/>
            </a:rPr>
            <a:t>行</a:t>
          </a:r>
          <a:endParaRPr lang="zh-CN" altLang="en-US" sz="1800" b="1" i="0" dirty="0">
            <a:latin typeface="微软雅黑" panose="020B0503020204020204" pitchFamily="34" charset="-122"/>
            <a:ea typeface="微软雅黑" panose="020B0503020204020204" pitchFamily="34" charset="-122"/>
          </a:endParaRPr>
        </a:p>
      </dgm:t>
    </dgm:pt>
    <dgm:pt modelId="{0ABB3348-9639-44A4-8627-905BE2E7380F}" type="parTrans" cxnId="{AA7CAB3E-85E0-4F66-B963-E31EBFD3CF8C}">
      <dgm:prSet/>
      <dgm:spPr/>
      <dgm:t>
        <a:bodyPr/>
        <a:lstStyle/>
        <a:p>
          <a:endParaRPr lang="zh-CN" altLang="en-US"/>
        </a:p>
      </dgm:t>
    </dgm:pt>
    <dgm:pt modelId="{82F72D9B-EAC1-4F52-806D-B219362CF42B}" type="sibTrans" cxnId="{AA7CAB3E-85E0-4F66-B963-E31EBFD3CF8C}">
      <dgm:prSet/>
      <dgm:spPr/>
      <dgm:t>
        <a:bodyPr/>
        <a:lstStyle/>
        <a:p>
          <a:endParaRPr lang="zh-CN" altLang="en-US"/>
        </a:p>
      </dgm:t>
    </dgm:pt>
    <dgm:pt modelId="{1CEEEFB5-4341-421F-BAF4-A7F62F41C4D7}">
      <dgm:prSet phldrT="[文本]" custT="1"/>
      <dgm:spPr>
        <a:solidFill>
          <a:schemeClr val="accent6">
            <a:lumMod val="50000"/>
          </a:schemeClr>
        </a:solidFill>
        <a:ln>
          <a:noFill/>
        </a:ln>
      </dgm:spPr>
      <dgm:t>
        <a:bodyPr/>
        <a:lstStyle/>
        <a:p>
          <a:r>
            <a:rPr lang="en-US" altLang="zh-CN" sz="1800" b="1" i="1" dirty="0" smtClean="0">
              <a:latin typeface="微软雅黑" panose="020B0503020204020204" pitchFamily="34" charset="-122"/>
              <a:ea typeface="微软雅黑" panose="020B0503020204020204" pitchFamily="34" charset="-122"/>
            </a:rPr>
            <a:t>k</a:t>
          </a:r>
          <a:r>
            <a:rPr lang="en-US" altLang="zh-CN" sz="1800" b="1" i="0" dirty="0" smtClean="0">
              <a:latin typeface="微软雅黑" panose="020B0503020204020204" pitchFamily="34" charset="-122"/>
              <a:ea typeface="微软雅黑" panose="020B0503020204020204" pitchFamily="34" charset="-122"/>
            </a:rPr>
            <a:t>=1, </a:t>
          </a:r>
          <a:r>
            <a:rPr lang="zh-CN" altLang="en-US" sz="1800" b="1" i="0" dirty="0" smtClean="0">
              <a:latin typeface="微软雅黑" panose="020B0503020204020204" pitchFamily="34" charset="-122"/>
              <a:ea typeface="微软雅黑" panose="020B0503020204020204" pitchFamily="34" charset="-122"/>
            </a:rPr>
            <a:t>单位矩阵起始于</a:t>
          </a:r>
          <a:r>
            <a:rPr lang="en-US" altLang="zh-CN" sz="1800" b="1" i="1" dirty="0" smtClean="0">
              <a:latin typeface="Arial"/>
              <a:ea typeface="微软雅黑" panose="020B0503020204020204" pitchFamily="34" charset="-122"/>
              <a:cs typeface="Arial"/>
            </a:rPr>
            <a:t>k</a:t>
          </a:r>
          <a:r>
            <a:rPr lang="en-US" altLang="zh-CN" sz="1800" b="1" i="0" dirty="0"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E</a:t>
          </a:r>
          <a:r>
            <a:rPr lang="en-US" altLang="zh-CN" sz="1800" b="1" i="0" dirty="0" err="1"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M</a:t>
          </a:r>
          <a:r>
            <a:rPr lang="en-US" altLang="zh-CN" sz="1800" b="1" i="0" dirty="0" smtClean="0">
              <a:latin typeface="Arial"/>
              <a:ea typeface="微软雅黑" panose="020B0503020204020204" pitchFamily="34" charset="-122"/>
              <a:cs typeface="Arial"/>
            </a:rPr>
            <a:t>)+1</a:t>
          </a:r>
          <a:r>
            <a:rPr lang="zh-CN" altLang="en-US" sz="1800" b="1" i="0" dirty="0" smtClean="0">
              <a:latin typeface="Arial"/>
              <a:ea typeface="微软雅黑" panose="020B0503020204020204" pitchFamily="34" charset="-122"/>
              <a:cs typeface="Arial"/>
            </a:rPr>
            <a:t>行</a:t>
          </a:r>
          <a:endParaRPr lang="zh-CN" altLang="en-US" sz="1800" b="1" dirty="0">
            <a:latin typeface="微软雅黑" panose="020B0503020204020204" pitchFamily="34" charset="-122"/>
            <a:ea typeface="微软雅黑" panose="020B0503020204020204" pitchFamily="34" charset="-122"/>
          </a:endParaRPr>
        </a:p>
      </dgm:t>
    </dgm:pt>
    <dgm:pt modelId="{057AEE06-BA9F-4F08-830D-A162B81E7403}" type="parTrans" cxnId="{AB3D882A-9E57-4330-B61A-9C9BF5A49ED0}">
      <dgm:prSet/>
      <dgm:spPr/>
      <dgm:t>
        <a:bodyPr/>
        <a:lstStyle/>
        <a:p>
          <a:endParaRPr lang="zh-CN" altLang="en-US"/>
        </a:p>
      </dgm:t>
    </dgm:pt>
    <dgm:pt modelId="{9FE6BCF2-7E4E-495C-9D7A-42357F5F484A}" type="sibTrans" cxnId="{AB3D882A-9E57-4330-B61A-9C9BF5A49ED0}">
      <dgm:prSet/>
      <dgm:spPr/>
      <dgm:t>
        <a:bodyPr/>
        <a:lstStyle/>
        <a:p>
          <a:endParaRPr lang="zh-CN" altLang="en-US"/>
        </a:p>
      </dgm:t>
    </dgm:pt>
    <dgm:pt modelId="{632AF066-8205-4589-9871-83CBA3F8DDF5}">
      <dgm:prSet phldrT="[文本]" custT="1"/>
      <dgm:spPr>
        <a:solidFill>
          <a:schemeClr val="accent6">
            <a:lumMod val="75000"/>
          </a:schemeClr>
        </a:solidFill>
        <a:ln>
          <a:noFill/>
        </a:ln>
      </dgm:spPr>
      <dgm:t>
        <a:bodyPr/>
        <a:lstStyle/>
        <a:p>
          <a:r>
            <a:rPr lang="en-US" altLang="zh-CN" sz="1800" b="1" i="1" dirty="0" smtClean="0">
              <a:latin typeface="微软雅黑" panose="020B0503020204020204" pitchFamily="34" charset="-122"/>
              <a:ea typeface="微软雅黑" panose="020B0503020204020204" pitchFamily="34" charset="-122"/>
            </a:rPr>
            <a:t>k</a:t>
          </a:r>
          <a:r>
            <a:rPr lang="en-US" altLang="zh-CN" sz="1800" b="1" i="0" dirty="0" smtClean="0">
              <a:latin typeface="微软雅黑" panose="020B0503020204020204" pitchFamily="34" charset="-122"/>
              <a:ea typeface="微软雅黑" panose="020B0503020204020204" pitchFamily="34" charset="-122"/>
            </a:rPr>
            <a:t>=</a:t>
          </a:r>
          <a:r>
            <a:rPr lang="en-US" altLang="zh-CN" sz="1800" b="1" i="1" dirty="0" smtClean="0">
              <a:latin typeface="微软雅黑" panose="020B0503020204020204" pitchFamily="34" charset="-122"/>
              <a:ea typeface="微软雅黑" panose="020B0503020204020204" pitchFamily="34" charset="-122"/>
            </a:rPr>
            <a:t>K</a:t>
          </a:r>
          <a:r>
            <a:rPr lang="en-US" altLang="zh-CN" sz="1800" b="1" i="0" dirty="0" smtClean="0">
              <a:latin typeface="微软雅黑" panose="020B0503020204020204" pitchFamily="34" charset="-122"/>
              <a:ea typeface="微软雅黑" panose="020B0503020204020204" pitchFamily="34" charset="-122"/>
            </a:rPr>
            <a:t>, </a:t>
          </a:r>
          <a:r>
            <a:rPr lang="zh-CN" altLang="en-US" sz="1800" b="1" i="0" dirty="0" smtClean="0">
              <a:latin typeface="微软雅黑" panose="020B0503020204020204" pitchFamily="34" charset="-122"/>
              <a:ea typeface="微软雅黑" panose="020B0503020204020204" pitchFamily="34" charset="-122"/>
            </a:rPr>
            <a:t>负单位矩阵起始于</a:t>
          </a:r>
          <a:r>
            <a:rPr lang="zh-CN" altLang="en-US" sz="1800" b="1" i="0" dirty="0" smtClean="0">
              <a:latin typeface="Arial"/>
              <a:ea typeface="微软雅黑" panose="020B0503020204020204" pitchFamily="34" charset="-122"/>
              <a:cs typeface="Arial"/>
            </a:rPr>
            <a:t>（</a:t>
          </a:r>
          <a:r>
            <a:rPr lang="en-US" altLang="zh-CN" sz="1800" b="1" i="1" dirty="0" smtClean="0">
              <a:latin typeface="Arial"/>
              <a:ea typeface="微软雅黑" panose="020B0503020204020204" pitchFamily="34" charset="-122"/>
              <a:cs typeface="Arial"/>
            </a:rPr>
            <a:t>k</a:t>
          </a:r>
          <a:r>
            <a:rPr lang="en-US" altLang="zh-CN" sz="1800" b="1" i="0" dirty="0" smtClean="0">
              <a:latin typeface="Arial"/>
              <a:ea typeface="微软雅黑" panose="020B0503020204020204" pitchFamily="34" charset="-122"/>
              <a:cs typeface="Arial"/>
            </a:rPr>
            <a:t>-1</a:t>
          </a:r>
          <a:r>
            <a:rPr lang="zh-CN" altLang="en-US" sz="1800" b="1" i="0" dirty="0" smtClean="0">
              <a:latin typeface="Arial"/>
              <a:ea typeface="微软雅黑" panose="020B0503020204020204" pitchFamily="34" charset="-122"/>
              <a:cs typeface="Arial"/>
            </a:rPr>
            <a:t>）</a:t>
          </a:r>
          <a:r>
            <a:rPr lang="en-US" altLang="zh-CN" sz="1800" b="1" i="0" dirty="0"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E</a:t>
          </a:r>
          <a:r>
            <a:rPr lang="en-US" altLang="zh-CN" sz="1800" b="1" i="0" dirty="0" err="1" smtClean="0">
              <a:latin typeface="Arial"/>
              <a:ea typeface="微软雅黑" panose="020B0503020204020204" pitchFamily="34" charset="-122"/>
              <a:cs typeface="Arial"/>
            </a:rPr>
            <a:t>×</a:t>
          </a:r>
          <a:r>
            <a:rPr lang="en-US" altLang="zh-CN" sz="1800" b="1" i="1" dirty="0" err="1" smtClean="0">
              <a:latin typeface="Arial"/>
              <a:ea typeface="微软雅黑" panose="020B0503020204020204" pitchFamily="34" charset="-122"/>
              <a:cs typeface="Arial"/>
            </a:rPr>
            <a:t>M</a:t>
          </a:r>
          <a:r>
            <a:rPr lang="en-US" altLang="zh-CN" sz="1800" b="1" i="0" dirty="0" smtClean="0">
              <a:latin typeface="Arial"/>
              <a:ea typeface="微软雅黑" panose="020B0503020204020204" pitchFamily="34" charset="-122"/>
              <a:cs typeface="Arial"/>
            </a:rPr>
            <a:t>)+1</a:t>
          </a:r>
          <a:r>
            <a:rPr lang="zh-CN" altLang="en-US" sz="1800" b="1" i="0" dirty="0" smtClean="0">
              <a:latin typeface="Arial"/>
              <a:ea typeface="微软雅黑" panose="020B0503020204020204" pitchFamily="34" charset="-122"/>
              <a:cs typeface="Arial"/>
            </a:rPr>
            <a:t>行</a:t>
          </a:r>
          <a:endParaRPr lang="zh-CN" altLang="en-US" sz="1800" b="1" i="0" dirty="0">
            <a:latin typeface="微软雅黑" panose="020B0503020204020204" pitchFamily="34" charset="-122"/>
            <a:ea typeface="微软雅黑" panose="020B0503020204020204" pitchFamily="34" charset="-122"/>
          </a:endParaRPr>
        </a:p>
      </dgm:t>
    </dgm:pt>
    <dgm:pt modelId="{3DC698D3-63CD-4062-9FE3-C675C261BF4C}" type="sibTrans" cxnId="{C630B4B3-8A03-4B30-A4F8-5F1BFFFD5771}">
      <dgm:prSet/>
      <dgm:spPr/>
      <dgm:t>
        <a:bodyPr/>
        <a:lstStyle/>
        <a:p>
          <a:endParaRPr lang="zh-CN" altLang="en-US"/>
        </a:p>
      </dgm:t>
    </dgm:pt>
    <dgm:pt modelId="{13D92A45-E449-4757-9D1E-358239BB62E8}" type="parTrans" cxnId="{C630B4B3-8A03-4B30-A4F8-5F1BFFFD5771}">
      <dgm:prSet/>
      <dgm:spPr/>
      <dgm:t>
        <a:bodyPr/>
        <a:lstStyle/>
        <a:p>
          <a:endParaRPr lang="zh-CN" altLang="en-US"/>
        </a:p>
      </dgm:t>
    </dgm:pt>
    <dgm:pt modelId="{0A7AF96C-2B74-48CC-B9BD-494895C4AF1A}">
      <dgm:prSet custT="1"/>
      <dgm:spPr/>
      <dgm:t>
        <a:bodyPr/>
        <a:lstStyle/>
        <a:p>
          <a:pPr>
            <a:lnSpc>
              <a:spcPct val="130000"/>
            </a:lnSpc>
          </a:pPr>
          <a:endParaRPr lang="en-US" altLang="zh-CN" sz="1000" dirty="0">
            <a:solidFill>
              <a:schemeClr val="accent1">
                <a:lumMod val="50000"/>
              </a:schemeClr>
            </a:solidFill>
            <a:latin typeface="+mn-lt"/>
            <a:ea typeface="Arial Unicode MS" panose="020B0604020202020204" pitchFamily="34" charset="-122"/>
            <a:cs typeface="Arial Unicode MS" panose="020B0604020202020204" pitchFamily="34" charset="-122"/>
          </a:endParaRPr>
        </a:p>
      </dgm:t>
    </dgm:pt>
    <dgm:pt modelId="{4B4C95D9-4A5F-4E7C-9519-E169C28A91C4}" type="sibTrans" cxnId="{AFE875D5-15A6-4FB7-AFB1-5C3735AE04F9}">
      <dgm:prSet/>
      <dgm:spPr/>
      <dgm:t>
        <a:bodyPr/>
        <a:lstStyle/>
        <a:p>
          <a:endParaRPr lang="zh-CN" altLang="en-US"/>
        </a:p>
      </dgm:t>
    </dgm:pt>
    <dgm:pt modelId="{9D275921-E80C-425D-BFCB-C9836DD6C992}" type="parTrans" cxnId="{AFE875D5-15A6-4FB7-AFB1-5C3735AE04F9}">
      <dgm:prSet/>
      <dgm:spPr/>
      <dgm:t>
        <a:bodyPr/>
        <a:lstStyle/>
        <a:p>
          <a:endParaRPr lang="zh-CN" altLang="en-US"/>
        </a:p>
      </dgm:t>
    </dgm:pt>
    <dgm:pt modelId="{BC3F3538-C3BF-496A-8AAF-99AD7EB1DAE8}">
      <dgm:prSet phldrT="[文本]" custT="1"/>
      <dgm:spPr>
        <a:ln>
          <a:noFill/>
        </a:ln>
      </dgm:spPr>
      <dgm:t>
        <a:bodyPr/>
        <a:lstStyle/>
        <a:p>
          <a:pPr>
            <a:lnSpc>
              <a:spcPct val="130000"/>
            </a:lnSpc>
          </a:pPr>
          <a:endParaRPr lang="zh-CN" altLang="en-US" sz="1000" dirty="0">
            <a:solidFill>
              <a:schemeClr val="accent1">
                <a:lumMod val="50000"/>
              </a:schemeClr>
            </a:solidFill>
            <a:latin typeface="+mn-lt"/>
          </a:endParaRPr>
        </a:p>
      </dgm:t>
    </dgm:pt>
    <dgm:pt modelId="{28B59A83-9986-4448-B961-FDB3AC619D2B}" type="sibTrans" cxnId="{DD751AFF-7975-49E2-83A3-576406D36610}">
      <dgm:prSet/>
      <dgm:spPr/>
      <dgm:t>
        <a:bodyPr/>
        <a:lstStyle/>
        <a:p>
          <a:endParaRPr lang="zh-CN" altLang="en-US"/>
        </a:p>
      </dgm:t>
    </dgm:pt>
    <dgm:pt modelId="{8529EF8D-8568-4773-A33B-F7B97EF777E6}" type="parTrans" cxnId="{DD751AFF-7975-49E2-83A3-576406D36610}">
      <dgm:prSet/>
      <dgm:spPr/>
      <dgm:t>
        <a:bodyPr/>
        <a:lstStyle/>
        <a:p>
          <a:endParaRPr lang="zh-CN" altLang="en-US"/>
        </a:p>
      </dgm:t>
    </dgm:pt>
    <dgm:pt modelId="{25709781-57CB-42C6-81BB-4156EECFEC53}" type="pres">
      <dgm:prSet presAssocID="{607DB85D-1ADC-4C9E-9B8C-3280631F8EC2}" presName="Name0" presStyleCnt="0">
        <dgm:presLayoutVars>
          <dgm:chMax val="5"/>
          <dgm:chPref val="5"/>
          <dgm:dir/>
          <dgm:animLvl val="lvl"/>
        </dgm:presLayoutVars>
      </dgm:prSet>
      <dgm:spPr/>
      <dgm:t>
        <a:bodyPr/>
        <a:lstStyle/>
        <a:p>
          <a:endParaRPr lang="zh-CN" altLang="en-US"/>
        </a:p>
      </dgm:t>
    </dgm:pt>
    <dgm:pt modelId="{4AF821A3-915C-4EC2-A81A-0ABE57662958}" type="pres">
      <dgm:prSet presAssocID="{2DC1EB75-DDB5-483D-A9FB-B35DDB6DDB20}" presName="parentText1" presStyleLbl="node1" presStyleIdx="0" presStyleCnt="3" custScaleY="147842" custLinFactNeighborX="165" custLinFactNeighborY="-44288">
        <dgm:presLayoutVars>
          <dgm:chMax/>
          <dgm:chPref val="3"/>
          <dgm:bulletEnabled val="1"/>
        </dgm:presLayoutVars>
      </dgm:prSet>
      <dgm:spPr/>
      <dgm:t>
        <a:bodyPr/>
        <a:lstStyle/>
        <a:p>
          <a:endParaRPr lang="zh-CN" altLang="en-US"/>
        </a:p>
      </dgm:t>
    </dgm:pt>
    <dgm:pt modelId="{CB73E544-EB30-4612-8597-8DB856B09293}" type="pres">
      <dgm:prSet presAssocID="{632AF066-8205-4589-9871-83CBA3F8DDF5}" presName="parentText2" presStyleLbl="node1" presStyleIdx="1" presStyleCnt="3" custScaleX="105347" custScaleY="137884" custLinFactNeighborX="-3675" custLinFactNeighborY="-44101">
        <dgm:presLayoutVars>
          <dgm:chMax/>
          <dgm:chPref val="3"/>
          <dgm:bulletEnabled val="1"/>
        </dgm:presLayoutVars>
      </dgm:prSet>
      <dgm:spPr/>
      <dgm:t>
        <a:bodyPr/>
        <a:lstStyle/>
        <a:p>
          <a:endParaRPr lang="zh-CN" altLang="en-US"/>
        </a:p>
      </dgm:t>
    </dgm:pt>
    <dgm:pt modelId="{53C7D4DD-95C7-495C-AB44-E40628709682}" type="pres">
      <dgm:prSet presAssocID="{1CEEEFB5-4341-421F-BAF4-A7F62F41C4D7}" presName="parentText3" presStyleLbl="node1" presStyleIdx="2" presStyleCnt="3" custScaleY="127843" custLinFactNeighborX="-2562" custLinFactNeighborY="-27980">
        <dgm:presLayoutVars>
          <dgm:chMax/>
          <dgm:chPref val="3"/>
          <dgm:bulletEnabled val="1"/>
        </dgm:presLayoutVars>
      </dgm:prSet>
      <dgm:spPr/>
      <dgm:t>
        <a:bodyPr/>
        <a:lstStyle/>
        <a:p>
          <a:endParaRPr lang="zh-CN" altLang="en-US"/>
        </a:p>
      </dgm:t>
    </dgm:pt>
    <dgm:pt modelId="{24E71794-3D05-4979-95CB-9661729EAA26}" type="pres">
      <dgm:prSet presAssocID="{1CEEEFB5-4341-421F-BAF4-A7F62F41C4D7}" presName="childText3" presStyleLbl="solidAlignAcc1" presStyleIdx="0" presStyleCnt="1" custLinFactNeighborY="10234">
        <dgm:presLayoutVars>
          <dgm:chMax val="0"/>
          <dgm:chPref val="0"/>
          <dgm:bulletEnabled val="1"/>
        </dgm:presLayoutVars>
      </dgm:prSet>
      <dgm:spPr/>
      <dgm:t>
        <a:bodyPr/>
        <a:lstStyle/>
        <a:p>
          <a:endParaRPr lang="zh-CN" altLang="en-US"/>
        </a:p>
      </dgm:t>
    </dgm:pt>
  </dgm:ptLst>
  <dgm:cxnLst>
    <dgm:cxn modelId="{53ABA518-8461-44DB-8193-9ECE7630817A}" type="presOf" srcId="{BC3F3538-C3BF-496A-8AAF-99AD7EB1DAE8}" destId="{24E71794-3D05-4979-95CB-9661729EAA26}" srcOrd="0" destOrd="0" presId="urn:microsoft.com/office/officeart/2009/3/layout/IncreasingArrowsProcess"/>
    <dgm:cxn modelId="{C630B4B3-8A03-4B30-A4F8-5F1BFFFD5771}" srcId="{607DB85D-1ADC-4C9E-9B8C-3280631F8EC2}" destId="{632AF066-8205-4589-9871-83CBA3F8DDF5}" srcOrd="1" destOrd="0" parTransId="{13D92A45-E449-4757-9D1E-358239BB62E8}" sibTransId="{3DC698D3-63CD-4062-9FE3-C675C261BF4C}"/>
    <dgm:cxn modelId="{C34FC996-9CB6-426C-8642-8F842C4EE4DE}" type="presOf" srcId="{607DB85D-1ADC-4C9E-9B8C-3280631F8EC2}" destId="{25709781-57CB-42C6-81BB-4156EECFEC53}" srcOrd="0" destOrd="0" presId="urn:microsoft.com/office/officeart/2009/3/layout/IncreasingArrowsProcess"/>
    <dgm:cxn modelId="{376C6329-D71C-42FA-B851-689A623CFDA9}" type="presOf" srcId="{1CEEEFB5-4341-421F-BAF4-A7F62F41C4D7}" destId="{53C7D4DD-95C7-495C-AB44-E40628709682}" srcOrd="0" destOrd="0" presId="urn:microsoft.com/office/officeart/2009/3/layout/IncreasingArrowsProcess"/>
    <dgm:cxn modelId="{8701B0C5-FE9E-4EB2-B407-D1400361F8A1}" type="presOf" srcId="{2DC1EB75-DDB5-483D-A9FB-B35DDB6DDB20}" destId="{4AF821A3-915C-4EC2-A81A-0ABE57662958}" srcOrd="0" destOrd="0" presId="urn:microsoft.com/office/officeart/2009/3/layout/IncreasingArrowsProcess"/>
    <dgm:cxn modelId="{AB3D882A-9E57-4330-B61A-9C9BF5A49ED0}" srcId="{607DB85D-1ADC-4C9E-9B8C-3280631F8EC2}" destId="{1CEEEFB5-4341-421F-BAF4-A7F62F41C4D7}" srcOrd="2" destOrd="0" parTransId="{057AEE06-BA9F-4F08-830D-A162B81E7403}" sibTransId="{9FE6BCF2-7E4E-495C-9D7A-42357F5F484A}"/>
    <dgm:cxn modelId="{DD751AFF-7975-49E2-83A3-576406D36610}" srcId="{1CEEEFB5-4341-421F-BAF4-A7F62F41C4D7}" destId="{BC3F3538-C3BF-496A-8AAF-99AD7EB1DAE8}" srcOrd="0" destOrd="0" parTransId="{8529EF8D-8568-4773-A33B-F7B97EF777E6}" sibTransId="{28B59A83-9986-4448-B961-FDB3AC619D2B}"/>
    <dgm:cxn modelId="{D131F04E-C061-4D5A-8090-D912C15EF4C5}" type="presOf" srcId="{0A7AF96C-2B74-48CC-B9BD-494895C4AF1A}" destId="{24E71794-3D05-4979-95CB-9661729EAA26}" srcOrd="0" destOrd="1" presId="urn:microsoft.com/office/officeart/2009/3/layout/IncreasingArrowsProcess"/>
    <dgm:cxn modelId="{E660CAED-554D-4727-AF67-23BF50EBD386}" type="presOf" srcId="{632AF066-8205-4589-9871-83CBA3F8DDF5}" destId="{CB73E544-EB30-4612-8597-8DB856B09293}" srcOrd="0" destOrd="0" presId="urn:microsoft.com/office/officeart/2009/3/layout/IncreasingArrowsProcess"/>
    <dgm:cxn modelId="{AA7CAB3E-85E0-4F66-B963-E31EBFD3CF8C}" srcId="{607DB85D-1ADC-4C9E-9B8C-3280631F8EC2}" destId="{2DC1EB75-DDB5-483D-A9FB-B35DDB6DDB20}" srcOrd="0" destOrd="0" parTransId="{0ABB3348-9639-44A4-8627-905BE2E7380F}" sibTransId="{82F72D9B-EAC1-4F52-806D-B219362CF42B}"/>
    <dgm:cxn modelId="{AFE875D5-15A6-4FB7-AFB1-5C3735AE04F9}" srcId="{1CEEEFB5-4341-421F-BAF4-A7F62F41C4D7}" destId="{0A7AF96C-2B74-48CC-B9BD-494895C4AF1A}" srcOrd="1" destOrd="0" parTransId="{9D275921-E80C-425D-BFCB-C9836DD6C992}" sibTransId="{4B4C95D9-4A5F-4E7C-9519-E169C28A91C4}"/>
    <dgm:cxn modelId="{487DF71A-DBD3-49FB-A5EA-531888562C7F}" type="presParOf" srcId="{25709781-57CB-42C6-81BB-4156EECFEC53}" destId="{4AF821A3-915C-4EC2-A81A-0ABE57662958}" srcOrd="0" destOrd="0" presId="urn:microsoft.com/office/officeart/2009/3/layout/IncreasingArrowsProcess"/>
    <dgm:cxn modelId="{B96BAC40-2D3B-4936-9DB9-25F79E77D889}" type="presParOf" srcId="{25709781-57CB-42C6-81BB-4156EECFEC53}" destId="{CB73E544-EB30-4612-8597-8DB856B09293}" srcOrd="1" destOrd="0" presId="urn:microsoft.com/office/officeart/2009/3/layout/IncreasingArrowsProcess"/>
    <dgm:cxn modelId="{C9A66487-7A28-40D6-A843-22049C4B005F}" type="presParOf" srcId="{25709781-57CB-42C6-81BB-4156EECFEC53}" destId="{53C7D4DD-95C7-495C-AB44-E40628709682}" srcOrd="2" destOrd="0" presId="urn:microsoft.com/office/officeart/2009/3/layout/IncreasingArrowsProcess"/>
    <dgm:cxn modelId="{40E2FA7F-DBFF-4D78-BD6F-43F54E9505D1}" type="presParOf" srcId="{25709781-57CB-42C6-81BB-4156EECFEC53}" destId="{24E71794-3D05-4979-95CB-9661729EAA26}" srcOrd="3"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38C83C-FFF9-4070-84B6-40B3F4E1AA5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88274157-3072-477A-84B1-DD1E957EF3B3}">
      <dgm:prSet phldrT="[文本]" custT="1"/>
      <dgm:spPr>
        <a:solidFill>
          <a:srgbClr val="70AD47"/>
        </a:solidFill>
      </dgm:spPr>
      <dgm:t>
        <a:bodyPr/>
        <a:lstStyle/>
        <a:p>
          <a:pPr algn="l"/>
          <a:r>
            <a:rPr lang="zh-CN" altLang="en-US" sz="1600" dirty="0" smtClean="0">
              <a:latin typeface="微软雅黑" panose="020B0503020204020204" pitchFamily="34" charset="-122"/>
              <a:ea typeface="微软雅黑" panose="020B0503020204020204" pitchFamily="34" charset="-122"/>
            </a:rPr>
            <a:t>与邻居节点交换信息（对偶变量，辅助变量）</a:t>
          </a:r>
          <a:endParaRPr lang="zh-CN" altLang="en-US" sz="1600" dirty="0">
            <a:latin typeface="微软雅黑" panose="020B0503020204020204" pitchFamily="34" charset="-122"/>
            <a:ea typeface="微软雅黑" panose="020B0503020204020204" pitchFamily="34" charset="-122"/>
          </a:endParaRPr>
        </a:p>
      </dgm:t>
    </dgm:pt>
    <dgm:pt modelId="{59A2316F-407E-42C0-80BD-7EB28FAE3C23}" type="parTrans" cxnId="{3500859D-CC0D-485C-8790-808B0EA6198A}">
      <dgm:prSet/>
      <dgm:spPr/>
      <dgm:t>
        <a:bodyPr/>
        <a:lstStyle/>
        <a:p>
          <a:endParaRPr lang="zh-CN" altLang="en-US"/>
        </a:p>
      </dgm:t>
    </dgm:pt>
    <dgm:pt modelId="{7AD3806B-4A8A-45FC-9B4B-5584FBFAA171}" type="sibTrans" cxnId="{3500859D-CC0D-485C-8790-808B0EA6198A}">
      <dgm:prSet/>
      <dgm:spPr>
        <a:ln>
          <a:solidFill>
            <a:srgbClr val="70AD47"/>
          </a:solidFill>
        </a:ln>
      </dgm:spPr>
      <dgm:t>
        <a:bodyPr/>
        <a:lstStyle/>
        <a:p>
          <a:endParaRPr lang="zh-CN" altLang="en-US"/>
        </a:p>
      </dgm:t>
    </dgm:pt>
    <dgm:pt modelId="{3939D99E-71A6-467D-A14D-BA07EEADF61B}">
      <dgm:prSet phldrT="[文本]" custT="1"/>
      <dgm:spPr>
        <a:solidFill>
          <a:srgbClr val="70AD47"/>
        </a:solidFill>
      </dgm:spPr>
      <dgm:t>
        <a:bodyPr/>
        <a:lstStyle/>
        <a:p>
          <a:pPr algn="l"/>
          <a:r>
            <a:rPr lang="zh-CN" altLang="en-US" sz="1600" dirty="0" smtClean="0">
              <a:latin typeface="微软雅黑" panose="020B0503020204020204" pitchFamily="34" charset="-122"/>
              <a:ea typeface="微软雅黑" panose="020B0503020204020204" pitchFamily="34" charset="-122"/>
            </a:rPr>
            <a:t>各节点独立的并行计算（更新目标变量，对偶变量，辅助变量）</a:t>
          </a:r>
          <a:endParaRPr lang="zh-CN" altLang="en-US" sz="1600" dirty="0">
            <a:latin typeface="微软雅黑" panose="020B0503020204020204" pitchFamily="34" charset="-122"/>
            <a:ea typeface="微软雅黑" panose="020B0503020204020204" pitchFamily="34" charset="-122"/>
          </a:endParaRPr>
        </a:p>
      </dgm:t>
    </dgm:pt>
    <dgm:pt modelId="{332E1258-DEA2-40F5-BBD8-89758F3CEA30}" type="parTrans" cxnId="{7B18AA18-6DE7-4821-B8B0-30E3AFD048BF}">
      <dgm:prSet/>
      <dgm:spPr/>
      <dgm:t>
        <a:bodyPr/>
        <a:lstStyle/>
        <a:p>
          <a:endParaRPr lang="zh-CN" altLang="en-US"/>
        </a:p>
      </dgm:t>
    </dgm:pt>
    <dgm:pt modelId="{799E683E-3ECB-438D-9052-FBF79D037F68}" type="sibTrans" cxnId="{7B18AA18-6DE7-4821-B8B0-30E3AFD048BF}">
      <dgm:prSet/>
      <dgm:spPr/>
      <dgm:t>
        <a:bodyPr/>
        <a:lstStyle/>
        <a:p>
          <a:endParaRPr lang="zh-CN" altLang="en-US"/>
        </a:p>
      </dgm:t>
    </dgm:pt>
    <dgm:pt modelId="{A641A474-1CA6-4404-AE76-7B762B2B1854}" type="pres">
      <dgm:prSet presAssocID="{2D38C83C-FFF9-4070-84B6-40B3F4E1AA56}" presName="Name0" presStyleCnt="0">
        <dgm:presLayoutVars>
          <dgm:chMax val="7"/>
          <dgm:chPref val="7"/>
          <dgm:dir/>
        </dgm:presLayoutVars>
      </dgm:prSet>
      <dgm:spPr/>
      <dgm:t>
        <a:bodyPr/>
        <a:lstStyle/>
        <a:p>
          <a:endParaRPr lang="zh-CN" altLang="en-US"/>
        </a:p>
      </dgm:t>
    </dgm:pt>
    <dgm:pt modelId="{F4BD204F-2DD7-4388-B641-2509E1B30C80}" type="pres">
      <dgm:prSet presAssocID="{2D38C83C-FFF9-4070-84B6-40B3F4E1AA56}" presName="Name1" presStyleCnt="0"/>
      <dgm:spPr/>
    </dgm:pt>
    <dgm:pt modelId="{F55EAADA-EF34-49F8-B3E0-60338BDE741A}" type="pres">
      <dgm:prSet presAssocID="{2D38C83C-FFF9-4070-84B6-40B3F4E1AA56}" presName="cycle" presStyleCnt="0"/>
      <dgm:spPr/>
    </dgm:pt>
    <dgm:pt modelId="{B4C40C1F-CA35-4B2B-82CA-4E1E1BB0FA0F}" type="pres">
      <dgm:prSet presAssocID="{2D38C83C-FFF9-4070-84B6-40B3F4E1AA56}" presName="srcNode" presStyleLbl="node1" presStyleIdx="0" presStyleCnt="2"/>
      <dgm:spPr/>
    </dgm:pt>
    <dgm:pt modelId="{4ABCEB0B-312C-401E-B18D-BCFA1A3F67E6}" type="pres">
      <dgm:prSet presAssocID="{2D38C83C-FFF9-4070-84B6-40B3F4E1AA56}" presName="conn" presStyleLbl="parChTrans1D2" presStyleIdx="0" presStyleCnt="1" custLinFactNeighborX="-26360" custLinFactNeighborY="-872"/>
      <dgm:spPr/>
      <dgm:t>
        <a:bodyPr/>
        <a:lstStyle/>
        <a:p>
          <a:endParaRPr lang="zh-CN" altLang="en-US"/>
        </a:p>
      </dgm:t>
    </dgm:pt>
    <dgm:pt modelId="{3DF2F2A6-93A7-42E4-A79E-29A3C2391056}" type="pres">
      <dgm:prSet presAssocID="{2D38C83C-FFF9-4070-84B6-40B3F4E1AA56}" presName="extraNode" presStyleLbl="node1" presStyleIdx="0" presStyleCnt="2"/>
      <dgm:spPr/>
    </dgm:pt>
    <dgm:pt modelId="{96B6D199-7B5A-4B8C-A116-F6A6CA016715}" type="pres">
      <dgm:prSet presAssocID="{2D38C83C-FFF9-4070-84B6-40B3F4E1AA56}" presName="dstNode" presStyleLbl="node1" presStyleIdx="0" presStyleCnt="2"/>
      <dgm:spPr/>
    </dgm:pt>
    <dgm:pt modelId="{47501BA4-F9AC-4CA8-9459-2B68CA8148D7}" type="pres">
      <dgm:prSet presAssocID="{88274157-3072-477A-84B1-DD1E957EF3B3}" presName="text_1" presStyleLbl="node1" presStyleIdx="0" presStyleCnt="2">
        <dgm:presLayoutVars>
          <dgm:bulletEnabled val="1"/>
        </dgm:presLayoutVars>
      </dgm:prSet>
      <dgm:spPr/>
      <dgm:t>
        <a:bodyPr/>
        <a:lstStyle/>
        <a:p>
          <a:endParaRPr lang="zh-CN" altLang="en-US"/>
        </a:p>
      </dgm:t>
    </dgm:pt>
    <dgm:pt modelId="{251CA99A-4E2A-4A5C-B79D-ED39ED26F891}" type="pres">
      <dgm:prSet presAssocID="{88274157-3072-477A-84B1-DD1E957EF3B3}" presName="accent_1" presStyleCnt="0"/>
      <dgm:spPr/>
    </dgm:pt>
    <dgm:pt modelId="{14A910C9-7885-4F13-B390-4D46BD64CEF0}" type="pres">
      <dgm:prSet presAssocID="{88274157-3072-477A-84B1-DD1E957EF3B3}" presName="accentRepeatNode" presStyleLbl="solidFgAcc1" presStyleIdx="0" presStyleCnt="2"/>
      <dgm:spPr>
        <a:ln>
          <a:solidFill>
            <a:schemeClr val="accent6"/>
          </a:solidFill>
        </a:ln>
      </dgm:spPr>
      <dgm:t>
        <a:bodyPr/>
        <a:lstStyle/>
        <a:p>
          <a:endParaRPr lang="zh-CN" altLang="en-US"/>
        </a:p>
      </dgm:t>
    </dgm:pt>
    <dgm:pt modelId="{5B895620-0412-493E-9594-331CD1B701B6}" type="pres">
      <dgm:prSet presAssocID="{3939D99E-71A6-467D-A14D-BA07EEADF61B}" presName="text_2" presStyleLbl="node1" presStyleIdx="1" presStyleCnt="2">
        <dgm:presLayoutVars>
          <dgm:bulletEnabled val="1"/>
        </dgm:presLayoutVars>
      </dgm:prSet>
      <dgm:spPr/>
      <dgm:t>
        <a:bodyPr/>
        <a:lstStyle/>
        <a:p>
          <a:endParaRPr lang="zh-CN" altLang="en-US"/>
        </a:p>
      </dgm:t>
    </dgm:pt>
    <dgm:pt modelId="{02EE230F-22C8-4984-8BEA-54A1582E03CB}" type="pres">
      <dgm:prSet presAssocID="{3939D99E-71A6-467D-A14D-BA07EEADF61B}" presName="accent_2" presStyleCnt="0"/>
      <dgm:spPr/>
    </dgm:pt>
    <dgm:pt modelId="{6B621534-7EDA-4022-8727-C00E012A2040}" type="pres">
      <dgm:prSet presAssocID="{3939D99E-71A6-467D-A14D-BA07EEADF61B}" presName="accentRepeatNode" presStyleLbl="solidFgAcc1" presStyleIdx="1" presStyleCnt="2"/>
      <dgm:spPr>
        <a:ln>
          <a:solidFill>
            <a:schemeClr val="accent6"/>
          </a:solidFill>
        </a:ln>
      </dgm:spPr>
      <dgm:t>
        <a:bodyPr/>
        <a:lstStyle/>
        <a:p>
          <a:endParaRPr lang="zh-CN" altLang="en-US"/>
        </a:p>
      </dgm:t>
    </dgm:pt>
  </dgm:ptLst>
  <dgm:cxnLst>
    <dgm:cxn modelId="{7B18AA18-6DE7-4821-B8B0-30E3AFD048BF}" srcId="{2D38C83C-FFF9-4070-84B6-40B3F4E1AA56}" destId="{3939D99E-71A6-467D-A14D-BA07EEADF61B}" srcOrd="1" destOrd="0" parTransId="{332E1258-DEA2-40F5-BBD8-89758F3CEA30}" sibTransId="{799E683E-3ECB-438D-9052-FBF79D037F68}"/>
    <dgm:cxn modelId="{3500859D-CC0D-485C-8790-808B0EA6198A}" srcId="{2D38C83C-FFF9-4070-84B6-40B3F4E1AA56}" destId="{88274157-3072-477A-84B1-DD1E957EF3B3}" srcOrd="0" destOrd="0" parTransId="{59A2316F-407E-42C0-80BD-7EB28FAE3C23}" sibTransId="{7AD3806B-4A8A-45FC-9B4B-5584FBFAA171}"/>
    <dgm:cxn modelId="{545886A2-1146-4BB3-9DA3-1EE9C7F3E9ED}" type="presOf" srcId="{2D38C83C-FFF9-4070-84B6-40B3F4E1AA56}" destId="{A641A474-1CA6-4404-AE76-7B762B2B1854}" srcOrd="0" destOrd="0" presId="urn:microsoft.com/office/officeart/2008/layout/VerticalCurvedList"/>
    <dgm:cxn modelId="{E08F71B2-BC95-474C-B5F1-FF9E2924EBC7}" type="presOf" srcId="{7AD3806B-4A8A-45FC-9B4B-5584FBFAA171}" destId="{4ABCEB0B-312C-401E-B18D-BCFA1A3F67E6}" srcOrd="0" destOrd="0" presId="urn:microsoft.com/office/officeart/2008/layout/VerticalCurvedList"/>
    <dgm:cxn modelId="{541E1664-507D-43D8-AC8D-72E185C221B7}" type="presOf" srcId="{3939D99E-71A6-467D-A14D-BA07EEADF61B}" destId="{5B895620-0412-493E-9594-331CD1B701B6}" srcOrd="0" destOrd="0" presId="urn:microsoft.com/office/officeart/2008/layout/VerticalCurvedList"/>
    <dgm:cxn modelId="{A4449311-E725-41AD-9D73-0E95513C4286}" type="presOf" srcId="{88274157-3072-477A-84B1-DD1E957EF3B3}" destId="{47501BA4-F9AC-4CA8-9459-2B68CA8148D7}" srcOrd="0" destOrd="0" presId="urn:microsoft.com/office/officeart/2008/layout/VerticalCurvedList"/>
    <dgm:cxn modelId="{7B8317A3-92F6-441F-80C5-212267F8429C}" type="presParOf" srcId="{A641A474-1CA6-4404-AE76-7B762B2B1854}" destId="{F4BD204F-2DD7-4388-B641-2509E1B30C80}" srcOrd="0" destOrd="0" presId="urn:microsoft.com/office/officeart/2008/layout/VerticalCurvedList"/>
    <dgm:cxn modelId="{2656DFEF-1745-42AC-A283-D7932490CBAB}" type="presParOf" srcId="{F4BD204F-2DD7-4388-B641-2509E1B30C80}" destId="{F55EAADA-EF34-49F8-B3E0-60338BDE741A}" srcOrd="0" destOrd="0" presId="urn:microsoft.com/office/officeart/2008/layout/VerticalCurvedList"/>
    <dgm:cxn modelId="{E2CB2EB6-B51F-4F18-85F8-0327FED5011B}" type="presParOf" srcId="{F55EAADA-EF34-49F8-B3E0-60338BDE741A}" destId="{B4C40C1F-CA35-4B2B-82CA-4E1E1BB0FA0F}" srcOrd="0" destOrd="0" presId="urn:microsoft.com/office/officeart/2008/layout/VerticalCurvedList"/>
    <dgm:cxn modelId="{C03F2AAC-E612-4512-9A21-2619F0E85D0A}" type="presParOf" srcId="{F55EAADA-EF34-49F8-B3E0-60338BDE741A}" destId="{4ABCEB0B-312C-401E-B18D-BCFA1A3F67E6}" srcOrd="1" destOrd="0" presId="urn:microsoft.com/office/officeart/2008/layout/VerticalCurvedList"/>
    <dgm:cxn modelId="{FBE1EAA6-3ADB-4C45-818F-EA3EBEE9E3BE}" type="presParOf" srcId="{F55EAADA-EF34-49F8-B3E0-60338BDE741A}" destId="{3DF2F2A6-93A7-42E4-A79E-29A3C2391056}" srcOrd="2" destOrd="0" presId="urn:microsoft.com/office/officeart/2008/layout/VerticalCurvedList"/>
    <dgm:cxn modelId="{5111FCA3-A008-4785-A299-CB90524BD42D}" type="presParOf" srcId="{F55EAADA-EF34-49F8-B3E0-60338BDE741A}" destId="{96B6D199-7B5A-4B8C-A116-F6A6CA016715}" srcOrd="3" destOrd="0" presId="urn:microsoft.com/office/officeart/2008/layout/VerticalCurvedList"/>
    <dgm:cxn modelId="{1ACF2280-2563-4054-BC60-8F6562DBBC98}" type="presParOf" srcId="{F4BD204F-2DD7-4388-B641-2509E1B30C80}" destId="{47501BA4-F9AC-4CA8-9459-2B68CA8148D7}" srcOrd="1" destOrd="0" presId="urn:microsoft.com/office/officeart/2008/layout/VerticalCurvedList"/>
    <dgm:cxn modelId="{0BC20A9B-152E-420B-A8EA-436BE4B9DBDE}" type="presParOf" srcId="{F4BD204F-2DD7-4388-B641-2509E1B30C80}" destId="{251CA99A-4E2A-4A5C-B79D-ED39ED26F891}" srcOrd="2" destOrd="0" presId="urn:microsoft.com/office/officeart/2008/layout/VerticalCurvedList"/>
    <dgm:cxn modelId="{414224FC-AEE2-4E61-94A2-B7F04048AD68}" type="presParOf" srcId="{251CA99A-4E2A-4A5C-B79D-ED39ED26F891}" destId="{14A910C9-7885-4F13-B390-4D46BD64CEF0}" srcOrd="0" destOrd="0" presId="urn:microsoft.com/office/officeart/2008/layout/VerticalCurvedList"/>
    <dgm:cxn modelId="{8350DDC5-C6CC-4B5F-892A-98AC384D0919}" type="presParOf" srcId="{F4BD204F-2DD7-4388-B641-2509E1B30C80}" destId="{5B895620-0412-493E-9594-331CD1B701B6}" srcOrd="3" destOrd="0" presId="urn:microsoft.com/office/officeart/2008/layout/VerticalCurvedList"/>
    <dgm:cxn modelId="{2BFACBF3-4238-43B4-B503-40B1507ED6E2}" type="presParOf" srcId="{F4BD204F-2DD7-4388-B641-2509E1B30C80}" destId="{02EE230F-22C8-4984-8BEA-54A1582E03CB}" srcOrd="4" destOrd="0" presId="urn:microsoft.com/office/officeart/2008/layout/VerticalCurvedList"/>
    <dgm:cxn modelId="{FE43E484-73D7-4A6A-9676-197BA60F79AD}" type="presParOf" srcId="{02EE230F-22C8-4984-8BEA-54A1582E03CB}" destId="{6B621534-7EDA-4022-8727-C00E012A204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DD3577-7120-41AF-8B0C-F8BEF5E6CA24}" type="doc">
      <dgm:prSet loTypeId="urn:microsoft.com/office/officeart/2009/3/layout/RandomtoResultProcess" loCatId="process" qsTypeId="urn:microsoft.com/office/officeart/2005/8/quickstyle/simple1" qsCatId="simple" csTypeId="urn:microsoft.com/office/officeart/2005/8/colors/accent5_3" csCatId="accent5" phldr="1"/>
      <dgm:spPr/>
      <dgm:t>
        <a:bodyPr/>
        <a:lstStyle/>
        <a:p>
          <a:endParaRPr lang="zh-CN" altLang="en-US"/>
        </a:p>
      </dgm:t>
    </dgm:pt>
    <dgm:pt modelId="{EA4A7E05-2600-4912-AE8D-5FE63FFFA381}">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传输代价分析</a:t>
          </a:r>
          <a:endParaRPr lang="zh-CN" altLang="en-US" sz="2400" dirty="0">
            <a:latin typeface="微软雅黑" panose="020B0503020204020204" pitchFamily="34" charset="-122"/>
            <a:ea typeface="微软雅黑" panose="020B0503020204020204" pitchFamily="34" charset="-122"/>
          </a:endParaRPr>
        </a:p>
      </dgm:t>
    </dgm:pt>
    <dgm:pt modelId="{5276BB5F-734F-4F13-91D5-40A2AE4314C8}" type="parTrans" cxnId="{EC9E7D1B-155E-4AB0-8A8B-C4A42BCEF62A}">
      <dgm:prSet/>
      <dgm:spPr/>
      <dgm:t>
        <a:bodyPr/>
        <a:lstStyle/>
        <a:p>
          <a:endParaRPr lang="zh-CN" altLang="en-US"/>
        </a:p>
      </dgm:t>
    </dgm:pt>
    <dgm:pt modelId="{D43D06F7-F7A3-4D8D-B830-D7298D8AD508}" type="sibTrans" cxnId="{EC9E7D1B-155E-4AB0-8A8B-C4A42BCEF62A}">
      <dgm:prSet/>
      <dgm:spPr/>
      <dgm:t>
        <a:bodyPr/>
        <a:lstStyle/>
        <a:p>
          <a:endParaRPr lang="zh-CN" altLang="en-US"/>
        </a:p>
      </dgm:t>
    </dgm:pt>
    <dgm:pt modelId="{4E90E5C5-0CA7-4BBA-AA60-042C7FE51530}">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每一节点交换的信息量是相同的</a:t>
          </a:r>
          <a:endParaRPr lang="zh-CN" altLang="en-US" sz="2000" dirty="0">
            <a:latin typeface="微软雅黑" panose="020B0503020204020204" pitchFamily="34" charset="-122"/>
            <a:ea typeface="微软雅黑" panose="020B0503020204020204" pitchFamily="34" charset="-122"/>
          </a:endParaRPr>
        </a:p>
      </dgm:t>
    </dgm:pt>
    <dgm:pt modelId="{0EF200E8-29DB-4F0E-866B-7F8622F0B305}" type="parTrans" cxnId="{B16E8903-F9B6-4A98-96A9-C9609C3F051D}">
      <dgm:prSet/>
      <dgm:spPr/>
      <dgm:t>
        <a:bodyPr/>
        <a:lstStyle/>
        <a:p>
          <a:endParaRPr lang="zh-CN" altLang="en-US"/>
        </a:p>
      </dgm:t>
    </dgm:pt>
    <dgm:pt modelId="{CD8747C2-4A17-4BA3-B256-18D67CFAC4B2}" type="sibTrans" cxnId="{B16E8903-F9B6-4A98-96A9-C9609C3F051D}">
      <dgm:prSet/>
      <dgm:spPr/>
      <dgm:t>
        <a:bodyPr/>
        <a:lstStyle/>
        <a:p>
          <a:endParaRPr lang="zh-CN" altLang="en-US"/>
        </a:p>
      </dgm:t>
    </dgm:pt>
    <dgm:pt modelId="{13AF81F6-27A0-43D2-B934-9222DA6672E5}">
      <dgm:prSet phldrT="[文本]" custT="1"/>
      <dgm:spPr>
        <a:solidFill>
          <a:schemeClr val="accent6">
            <a:lumMod val="60000"/>
            <a:lumOff val="40000"/>
          </a:schemeClr>
        </a:solidFill>
      </dgm:spPr>
      <dgm:t>
        <a:bodyPr/>
        <a:lstStyle/>
        <a:p>
          <a:endParaRPr lang="zh-CN" altLang="en-US" sz="2400" dirty="0">
            <a:latin typeface="微软雅黑" panose="020B0503020204020204" pitchFamily="34" charset="-122"/>
            <a:ea typeface="微软雅黑" panose="020B0503020204020204" pitchFamily="34" charset="-122"/>
          </a:endParaRPr>
        </a:p>
      </dgm:t>
    </dgm:pt>
    <dgm:pt modelId="{775778B4-E487-44A7-B0BC-443C52FFF64A}" type="parTrans" cxnId="{A62AB9FB-1995-4918-8890-0ADC0E12BEEC}">
      <dgm:prSet/>
      <dgm:spPr/>
      <dgm:t>
        <a:bodyPr/>
        <a:lstStyle/>
        <a:p>
          <a:endParaRPr lang="zh-CN" altLang="en-US"/>
        </a:p>
      </dgm:t>
    </dgm:pt>
    <dgm:pt modelId="{83303D19-6359-4A61-ACB4-E8A8E9073B16}" type="sibTrans" cxnId="{A62AB9FB-1995-4918-8890-0ADC0E12BEEC}">
      <dgm:prSet/>
      <dgm:spPr/>
      <dgm:t>
        <a:bodyPr/>
        <a:lstStyle/>
        <a:p>
          <a:endParaRPr lang="zh-CN" altLang="en-US"/>
        </a:p>
      </dgm:t>
    </dgm:pt>
    <dgm:pt modelId="{FE679554-7F06-4C71-8DED-AA586A6A062A}">
      <dgm:prSet phldrT="[文本]" custT="1"/>
      <dgm:spPr/>
      <dgm:t>
        <a:bodyPr/>
        <a:lstStyle/>
        <a:p>
          <a:endParaRPr lang="zh-CN" altLang="en-US" sz="2000" dirty="0">
            <a:latin typeface="微软雅黑" panose="020B0503020204020204" pitchFamily="34" charset="-122"/>
            <a:ea typeface="微软雅黑" panose="020B0503020204020204" pitchFamily="34" charset="-122"/>
          </a:endParaRPr>
        </a:p>
      </dgm:t>
    </dgm:pt>
    <dgm:pt modelId="{B8517FB4-E958-4FCE-979C-7C8EF1E832C6}" type="sibTrans" cxnId="{B74E5974-AB8E-49FC-84C2-80A3CEB6D787}">
      <dgm:prSet/>
      <dgm:spPr/>
      <dgm:t>
        <a:bodyPr/>
        <a:lstStyle/>
        <a:p>
          <a:endParaRPr lang="zh-CN" altLang="en-US"/>
        </a:p>
      </dgm:t>
    </dgm:pt>
    <dgm:pt modelId="{92866583-7612-4908-BC8C-C4C4C877C905}" type="parTrans" cxnId="{B74E5974-AB8E-49FC-84C2-80A3CEB6D787}">
      <dgm:prSet/>
      <dgm:spPr/>
      <dgm:t>
        <a:bodyPr/>
        <a:lstStyle/>
        <a:p>
          <a:endParaRPr lang="zh-CN" altLang="en-US"/>
        </a:p>
      </dgm:t>
    </dgm:pt>
    <dgm:pt modelId="{6CBEA7ED-831A-4D19-9B2A-BFAFFD02C5D5}" type="pres">
      <dgm:prSet presAssocID="{A6DD3577-7120-41AF-8B0C-F8BEF5E6CA24}" presName="Name0" presStyleCnt="0">
        <dgm:presLayoutVars>
          <dgm:dir/>
          <dgm:animOne val="branch"/>
          <dgm:animLvl val="lvl"/>
        </dgm:presLayoutVars>
      </dgm:prSet>
      <dgm:spPr/>
      <dgm:t>
        <a:bodyPr/>
        <a:lstStyle/>
        <a:p>
          <a:endParaRPr lang="zh-CN" altLang="en-US"/>
        </a:p>
      </dgm:t>
    </dgm:pt>
    <dgm:pt modelId="{1E580AD5-C342-4D9B-B938-BA963A743FC2}" type="pres">
      <dgm:prSet presAssocID="{EA4A7E05-2600-4912-AE8D-5FE63FFFA381}" presName="chaos" presStyleCnt="0"/>
      <dgm:spPr/>
      <dgm:t>
        <a:bodyPr/>
        <a:lstStyle/>
        <a:p>
          <a:endParaRPr lang="zh-CN" altLang="en-US"/>
        </a:p>
      </dgm:t>
    </dgm:pt>
    <dgm:pt modelId="{6EB499D0-0C2A-4569-922F-FBE3DB90BDE5}" type="pres">
      <dgm:prSet presAssocID="{EA4A7E05-2600-4912-AE8D-5FE63FFFA381}" presName="parTx1" presStyleLbl="revTx" presStyleIdx="0" presStyleCnt="3"/>
      <dgm:spPr/>
      <dgm:t>
        <a:bodyPr/>
        <a:lstStyle/>
        <a:p>
          <a:endParaRPr lang="zh-CN" altLang="en-US"/>
        </a:p>
      </dgm:t>
    </dgm:pt>
    <dgm:pt modelId="{8F0D2E18-7575-468B-8B8E-447214AC6D37}" type="pres">
      <dgm:prSet presAssocID="{EA4A7E05-2600-4912-AE8D-5FE63FFFA381}" presName="desTx1" presStyleLbl="revTx" presStyleIdx="1" presStyleCnt="3" custLinFactNeighborX="2760" custLinFactNeighborY="-5880">
        <dgm:presLayoutVars>
          <dgm:bulletEnabled val="1"/>
        </dgm:presLayoutVars>
      </dgm:prSet>
      <dgm:spPr/>
      <dgm:t>
        <a:bodyPr/>
        <a:lstStyle/>
        <a:p>
          <a:endParaRPr lang="zh-CN" altLang="en-US"/>
        </a:p>
      </dgm:t>
    </dgm:pt>
    <dgm:pt modelId="{C6577E99-CF9D-4960-A9D9-8C87C9292610}" type="pres">
      <dgm:prSet presAssocID="{EA4A7E05-2600-4912-AE8D-5FE63FFFA381}" presName="c1" presStyleLbl="node1" presStyleIdx="0" presStyleCnt="19"/>
      <dgm:spPr>
        <a:solidFill>
          <a:schemeClr val="accent6"/>
        </a:solidFill>
      </dgm:spPr>
      <dgm:t>
        <a:bodyPr/>
        <a:lstStyle/>
        <a:p>
          <a:endParaRPr lang="zh-CN" altLang="en-US"/>
        </a:p>
      </dgm:t>
    </dgm:pt>
    <dgm:pt modelId="{3B3908F3-B56A-4DAF-A1B7-7B390F601351}" type="pres">
      <dgm:prSet presAssocID="{EA4A7E05-2600-4912-AE8D-5FE63FFFA381}" presName="c2" presStyleLbl="node1" presStyleIdx="1" presStyleCnt="19"/>
      <dgm:spPr>
        <a:solidFill>
          <a:schemeClr val="accent6"/>
        </a:solidFill>
      </dgm:spPr>
      <dgm:t>
        <a:bodyPr/>
        <a:lstStyle/>
        <a:p>
          <a:endParaRPr lang="zh-CN" altLang="en-US"/>
        </a:p>
      </dgm:t>
    </dgm:pt>
    <dgm:pt modelId="{CBB88420-59AD-44A7-BF28-B5DF5E8BD901}" type="pres">
      <dgm:prSet presAssocID="{EA4A7E05-2600-4912-AE8D-5FE63FFFA381}" presName="c3" presStyleLbl="node1" presStyleIdx="2" presStyleCnt="19"/>
      <dgm:spPr>
        <a:solidFill>
          <a:schemeClr val="accent6"/>
        </a:solidFill>
      </dgm:spPr>
      <dgm:t>
        <a:bodyPr/>
        <a:lstStyle/>
        <a:p>
          <a:endParaRPr lang="zh-CN" altLang="en-US"/>
        </a:p>
      </dgm:t>
    </dgm:pt>
    <dgm:pt modelId="{B723C47A-0EC0-40DE-97AE-317D54C7DC21}" type="pres">
      <dgm:prSet presAssocID="{EA4A7E05-2600-4912-AE8D-5FE63FFFA381}" presName="c4" presStyleLbl="node1" presStyleIdx="3" presStyleCnt="19"/>
      <dgm:spPr>
        <a:solidFill>
          <a:schemeClr val="accent6"/>
        </a:solidFill>
      </dgm:spPr>
      <dgm:t>
        <a:bodyPr/>
        <a:lstStyle/>
        <a:p>
          <a:endParaRPr lang="zh-CN" altLang="en-US"/>
        </a:p>
      </dgm:t>
    </dgm:pt>
    <dgm:pt modelId="{D1450B62-9F29-4805-9666-0869ADCE195E}" type="pres">
      <dgm:prSet presAssocID="{EA4A7E05-2600-4912-AE8D-5FE63FFFA381}" presName="c5" presStyleLbl="node1" presStyleIdx="4" presStyleCnt="19"/>
      <dgm:spPr>
        <a:solidFill>
          <a:schemeClr val="accent6"/>
        </a:solidFill>
      </dgm:spPr>
      <dgm:t>
        <a:bodyPr/>
        <a:lstStyle/>
        <a:p>
          <a:endParaRPr lang="zh-CN" altLang="en-US"/>
        </a:p>
      </dgm:t>
    </dgm:pt>
    <dgm:pt modelId="{7FA73200-18FE-42C3-9BC5-3EA527DEE7D4}" type="pres">
      <dgm:prSet presAssocID="{EA4A7E05-2600-4912-AE8D-5FE63FFFA381}" presName="c6" presStyleLbl="node1" presStyleIdx="5" presStyleCnt="19"/>
      <dgm:spPr>
        <a:solidFill>
          <a:schemeClr val="accent6"/>
        </a:solidFill>
      </dgm:spPr>
      <dgm:t>
        <a:bodyPr/>
        <a:lstStyle/>
        <a:p>
          <a:endParaRPr lang="zh-CN" altLang="en-US"/>
        </a:p>
      </dgm:t>
    </dgm:pt>
    <dgm:pt modelId="{9321EF89-BAA6-4E5A-A33B-D8C8431EDD1B}" type="pres">
      <dgm:prSet presAssocID="{EA4A7E05-2600-4912-AE8D-5FE63FFFA381}" presName="c7" presStyleLbl="node1" presStyleIdx="6" presStyleCnt="19"/>
      <dgm:spPr>
        <a:solidFill>
          <a:schemeClr val="accent6"/>
        </a:solidFill>
      </dgm:spPr>
      <dgm:t>
        <a:bodyPr/>
        <a:lstStyle/>
        <a:p>
          <a:endParaRPr lang="zh-CN" altLang="en-US"/>
        </a:p>
      </dgm:t>
    </dgm:pt>
    <dgm:pt modelId="{F0EF5587-A3CD-48C3-A40C-952C1A5F667F}" type="pres">
      <dgm:prSet presAssocID="{EA4A7E05-2600-4912-AE8D-5FE63FFFA381}" presName="c8" presStyleLbl="node1" presStyleIdx="7" presStyleCnt="19"/>
      <dgm:spPr>
        <a:solidFill>
          <a:schemeClr val="accent6"/>
        </a:solidFill>
      </dgm:spPr>
      <dgm:t>
        <a:bodyPr/>
        <a:lstStyle/>
        <a:p>
          <a:endParaRPr lang="zh-CN" altLang="en-US"/>
        </a:p>
      </dgm:t>
    </dgm:pt>
    <dgm:pt modelId="{7B778A62-0BAB-47E9-B185-A0752A5FCE1B}" type="pres">
      <dgm:prSet presAssocID="{EA4A7E05-2600-4912-AE8D-5FE63FFFA381}" presName="c9" presStyleLbl="node1" presStyleIdx="8" presStyleCnt="19"/>
      <dgm:spPr>
        <a:solidFill>
          <a:schemeClr val="accent6"/>
        </a:solidFill>
      </dgm:spPr>
      <dgm:t>
        <a:bodyPr/>
        <a:lstStyle/>
        <a:p>
          <a:endParaRPr lang="zh-CN" altLang="en-US"/>
        </a:p>
      </dgm:t>
    </dgm:pt>
    <dgm:pt modelId="{3841D78E-EB95-4609-91AE-F9151436C918}" type="pres">
      <dgm:prSet presAssocID="{EA4A7E05-2600-4912-AE8D-5FE63FFFA381}" presName="c10" presStyleLbl="node1" presStyleIdx="9" presStyleCnt="19"/>
      <dgm:spPr>
        <a:solidFill>
          <a:schemeClr val="accent6"/>
        </a:solidFill>
      </dgm:spPr>
      <dgm:t>
        <a:bodyPr/>
        <a:lstStyle/>
        <a:p>
          <a:endParaRPr lang="zh-CN" altLang="en-US"/>
        </a:p>
      </dgm:t>
    </dgm:pt>
    <dgm:pt modelId="{208A9821-1E91-4FB8-9C8D-1FA92D03056F}" type="pres">
      <dgm:prSet presAssocID="{EA4A7E05-2600-4912-AE8D-5FE63FFFA381}" presName="c11" presStyleLbl="node1" presStyleIdx="10" presStyleCnt="19"/>
      <dgm:spPr>
        <a:solidFill>
          <a:schemeClr val="accent6">
            <a:lumMod val="60000"/>
            <a:lumOff val="40000"/>
          </a:schemeClr>
        </a:solidFill>
      </dgm:spPr>
      <dgm:t>
        <a:bodyPr/>
        <a:lstStyle/>
        <a:p>
          <a:endParaRPr lang="zh-CN" altLang="en-US"/>
        </a:p>
      </dgm:t>
    </dgm:pt>
    <dgm:pt modelId="{A2CD7CCC-63CB-42BB-B3A8-1DFDB7FD2D58}" type="pres">
      <dgm:prSet presAssocID="{EA4A7E05-2600-4912-AE8D-5FE63FFFA381}" presName="c12" presStyleLbl="node1" presStyleIdx="11" presStyleCnt="19"/>
      <dgm:spPr>
        <a:solidFill>
          <a:schemeClr val="accent6">
            <a:lumMod val="60000"/>
            <a:lumOff val="40000"/>
          </a:schemeClr>
        </a:solidFill>
      </dgm:spPr>
      <dgm:t>
        <a:bodyPr/>
        <a:lstStyle/>
        <a:p>
          <a:endParaRPr lang="zh-CN" altLang="en-US"/>
        </a:p>
      </dgm:t>
    </dgm:pt>
    <dgm:pt modelId="{1A3A006D-E8BD-4AAC-A081-6240AC579D6C}" type="pres">
      <dgm:prSet presAssocID="{EA4A7E05-2600-4912-AE8D-5FE63FFFA381}" presName="c13" presStyleLbl="node1" presStyleIdx="12" presStyleCnt="19"/>
      <dgm:spPr>
        <a:solidFill>
          <a:schemeClr val="accent6">
            <a:lumMod val="60000"/>
            <a:lumOff val="40000"/>
          </a:schemeClr>
        </a:solidFill>
      </dgm:spPr>
      <dgm:t>
        <a:bodyPr/>
        <a:lstStyle/>
        <a:p>
          <a:endParaRPr lang="zh-CN" altLang="en-US"/>
        </a:p>
      </dgm:t>
    </dgm:pt>
    <dgm:pt modelId="{36E07E02-0CAC-48AA-9555-551D4F79EE13}" type="pres">
      <dgm:prSet presAssocID="{EA4A7E05-2600-4912-AE8D-5FE63FFFA381}" presName="c14" presStyleLbl="node1" presStyleIdx="13" presStyleCnt="19"/>
      <dgm:spPr>
        <a:solidFill>
          <a:schemeClr val="accent6">
            <a:lumMod val="60000"/>
            <a:lumOff val="40000"/>
          </a:schemeClr>
        </a:solidFill>
      </dgm:spPr>
      <dgm:t>
        <a:bodyPr/>
        <a:lstStyle/>
        <a:p>
          <a:endParaRPr lang="zh-CN" altLang="en-US"/>
        </a:p>
      </dgm:t>
    </dgm:pt>
    <dgm:pt modelId="{EB3A9B97-A8F0-49A8-A0A5-0E43F3D9DC33}" type="pres">
      <dgm:prSet presAssocID="{EA4A7E05-2600-4912-AE8D-5FE63FFFA381}" presName="c15" presStyleLbl="node1" presStyleIdx="14" presStyleCnt="19"/>
      <dgm:spPr>
        <a:solidFill>
          <a:schemeClr val="accent6">
            <a:lumMod val="60000"/>
            <a:lumOff val="40000"/>
          </a:schemeClr>
        </a:solidFill>
      </dgm:spPr>
      <dgm:t>
        <a:bodyPr/>
        <a:lstStyle/>
        <a:p>
          <a:endParaRPr lang="zh-CN" altLang="en-US"/>
        </a:p>
      </dgm:t>
    </dgm:pt>
    <dgm:pt modelId="{D073D2C4-AF08-4770-B6EE-8307E4C3E31E}" type="pres">
      <dgm:prSet presAssocID="{EA4A7E05-2600-4912-AE8D-5FE63FFFA381}" presName="c16" presStyleLbl="node1" presStyleIdx="15" presStyleCnt="19"/>
      <dgm:spPr>
        <a:solidFill>
          <a:schemeClr val="accent6">
            <a:lumMod val="60000"/>
            <a:lumOff val="40000"/>
          </a:schemeClr>
        </a:solidFill>
      </dgm:spPr>
      <dgm:t>
        <a:bodyPr/>
        <a:lstStyle/>
        <a:p>
          <a:endParaRPr lang="zh-CN" altLang="en-US"/>
        </a:p>
      </dgm:t>
    </dgm:pt>
    <dgm:pt modelId="{FB8EFFB4-F35D-43BD-A472-994EFBB784E8}" type="pres">
      <dgm:prSet presAssocID="{EA4A7E05-2600-4912-AE8D-5FE63FFFA381}" presName="c17" presStyleLbl="node1" presStyleIdx="16" presStyleCnt="19"/>
      <dgm:spPr>
        <a:solidFill>
          <a:schemeClr val="accent6">
            <a:lumMod val="60000"/>
            <a:lumOff val="40000"/>
          </a:schemeClr>
        </a:solidFill>
      </dgm:spPr>
      <dgm:t>
        <a:bodyPr/>
        <a:lstStyle/>
        <a:p>
          <a:endParaRPr lang="zh-CN" altLang="en-US"/>
        </a:p>
      </dgm:t>
    </dgm:pt>
    <dgm:pt modelId="{23F225FE-15C0-4CAA-9C43-7186032F1037}" type="pres">
      <dgm:prSet presAssocID="{EA4A7E05-2600-4912-AE8D-5FE63FFFA381}" presName="c18" presStyleLbl="node1" presStyleIdx="17" presStyleCnt="19"/>
      <dgm:spPr>
        <a:solidFill>
          <a:schemeClr val="accent6">
            <a:lumMod val="60000"/>
            <a:lumOff val="40000"/>
          </a:schemeClr>
        </a:solidFill>
      </dgm:spPr>
      <dgm:t>
        <a:bodyPr/>
        <a:lstStyle/>
        <a:p>
          <a:endParaRPr lang="zh-CN" altLang="en-US"/>
        </a:p>
      </dgm:t>
    </dgm:pt>
    <dgm:pt modelId="{B42CFE97-70D0-4F42-AB4E-27FE38F9E62B}" type="pres">
      <dgm:prSet presAssocID="{D43D06F7-F7A3-4D8D-B830-D7298D8AD508}" presName="chevronComposite1" presStyleCnt="0"/>
      <dgm:spPr/>
      <dgm:t>
        <a:bodyPr/>
        <a:lstStyle/>
        <a:p>
          <a:endParaRPr lang="zh-CN" altLang="en-US"/>
        </a:p>
      </dgm:t>
    </dgm:pt>
    <dgm:pt modelId="{BCC226BD-C755-44F7-897F-69BE9C752368}" type="pres">
      <dgm:prSet presAssocID="{D43D06F7-F7A3-4D8D-B830-D7298D8AD508}" presName="chevron1" presStyleLbl="sibTrans2D1" presStyleIdx="0" presStyleCnt="2"/>
      <dgm:spPr>
        <a:solidFill>
          <a:schemeClr val="accent6">
            <a:lumMod val="75000"/>
          </a:schemeClr>
        </a:solidFill>
      </dgm:spPr>
      <dgm:t>
        <a:bodyPr/>
        <a:lstStyle/>
        <a:p>
          <a:endParaRPr lang="zh-CN" altLang="en-US"/>
        </a:p>
      </dgm:t>
    </dgm:pt>
    <dgm:pt modelId="{B4B843C6-907F-4013-A346-DB817AE7E3C6}" type="pres">
      <dgm:prSet presAssocID="{D43D06F7-F7A3-4D8D-B830-D7298D8AD508}" presName="spChevron1" presStyleCnt="0"/>
      <dgm:spPr/>
      <dgm:t>
        <a:bodyPr/>
        <a:lstStyle/>
        <a:p>
          <a:endParaRPr lang="zh-CN" altLang="en-US"/>
        </a:p>
      </dgm:t>
    </dgm:pt>
    <dgm:pt modelId="{697201BC-59CA-46DE-ACFD-5DF58F279F3D}" type="pres">
      <dgm:prSet presAssocID="{D43D06F7-F7A3-4D8D-B830-D7298D8AD508}" presName="overlap" presStyleCnt="0"/>
      <dgm:spPr/>
      <dgm:t>
        <a:bodyPr/>
        <a:lstStyle/>
        <a:p>
          <a:endParaRPr lang="zh-CN" altLang="en-US"/>
        </a:p>
      </dgm:t>
    </dgm:pt>
    <dgm:pt modelId="{0C776919-6874-4A79-B83E-833A0630CBA5}" type="pres">
      <dgm:prSet presAssocID="{D43D06F7-F7A3-4D8D-B830-D7298D8AD508}" presName="chevronComposite2" presStyleCnt="0"/>
      <dgm:spPr/>
      <dgm:t>
        <a:bodyPr/>
        <a:lstStyle/>
        <a:p>
          <a:endParaRPr lang="zh-CN" altLang="en-US"/>
        </a:p>
      </dgm:t>
    </dgm:pt>
    <dgm:pt modelId="{8A12B30C-7FEA-426F-9004-A4B7ABBBEB1E}" type="pres">
      <dgm:prSet presAssocID="{D43D06F7-F7A3-4D8D-B830-D7298D8AD508}" presName="chevron2" presStyleLbl="sibTrans2D1" presStyleIdx="1" presStyleCnt="2"/>
      <dgm:spPr>
        <a:solidFill>
          <a:schemeClr val="accent6"/>
        </a:solidFill>
      </dgm:spPr>
      <dgm:t>
        <a:bodyPr/>
        <a:lstStyle/>
        <a:p>
          <a:endParaRPr lang="zh-CN" altLang="en-US"/>
        </a:p>
      </dgm:t>
    </dgm:pt>
    <dgm:pt modelId="{EC0F42B8-F815-44CE-815B-04D601F3892B}" type="pres">
      <dgm:prSet presAssocID="{D43D06F7-F7A3-4D8D-B830-D7298D8AD508}" presName="spChevron2" presStyleCnt="0"/>
      <dgm:spPr/>
      <dgm:t>
        <a:bodyPr/>
        <a:lstStyle/>
        <a:p>
          <a:endParaRPr lang="zh-CN" altLang="en-US"/>
        </a:p>
      </dgm:t>
    </dgm:pt>
    <dgm:pt modelId="{2DF2FF21-A72E-4707-BE13-E802F51DD9CE}" type="pres">
      <dgm:prSet presAssocID="{13AF81F6-27A0-43D2-B934-9222DA6672E5}" presName="last" presStyleCnt="0"/>
      <dgm:spPr/>
      <dgm:t>
        <a:bodyPr/>
        <a:lstStyle/>
        <a:p>
          <a:endParaRPr lang="zh-CN" altLang="en-US"/>
        </a:p>
      </dgm:t>
    </dgm:pt>
    <dgm:pt modelId="{498C8323-ED29-47D0-B3EE-F629F1484362}" type="pres">
      <dgm:prSet presAssocID="{13AF81F6-27A0-43D2-B934-9222DA6672E5}" presName="circleTx" presStyleLbl="node1" presStyleIdx="18" presStyleCnt="19"/>
      <dgm:spPr/>
      <dgm:t>
        <a:bodyPr/>
        <a:lstStyle/>
        <a:p>
          <a:endParaRPr lang="zh-CN" altLang="en-US"/>
        </a:p>
      </dgm:t>
    </dgm:pt>
    <dgm:pt modelId="{4DDF19E1-16E7-4AD1-9F7C-5BF203F34B2C}" type="pres">
      <dgm:prSet presAssocID="{13AF81F6-27A0-43D2-B934-9222DA6672E5}" presName="desTxN" presStyleLbl="revTx" presStyleIdx="2" presStyleCnt="3">
        <dgm:presLayoutVars>
          <dgm:bulletEnabled val="1"/>
        </dgm:presLayoutVars>
      </dgm:prSet>
      <dgm:spPr/>
      <dgm:t>
        <a:bodyPr/>
        <a:lstStyle/>
        <a:p>
          <a:endParaRPr lang="zh-CN" altLang="en-US"/>
        </a:p>
      </dgm:t>
    </dgm:pt>
    <dgm:pt modelId="{605DDD0B-CFF4-4973-A2B9-62F57CC6FB0F}" type="pres">
      <dgm:prSet presAssocID="{13AF81F6-27A0-43D2-B934-9222DA6672E5}" presName="spN" presStyleCnt="0"/>
      <dgm:spPr/>
      <dgm:t>
        <a:bodyPr/>
        <a:lstStyle/>
        <a:p>
          <a:endParaRPr lang="zh-CN" altLang="en-US"/>
        </a:p>
      </dgm:t>
    </dgm:pt>
  </dgm:ptLst>
  <dgm:cxnLst>
    <dgm:cxn modelId="{B16E8903-F9B6-4A98-96A9-C9609C3F051D}" srcId="{EA4A7E05-2600-4912-AE8D-5FE63FFFA381}" destId="{4E90E5C5-0CA7-4BBA-AA60-042C7FE51530}" srcOrd="0" destOrd="0" parTransId="{0EF200E8-29DB-4F0E-866B-7F8622F0B305}" sibTransId="{CD8747C2-4A17-4BA3-B256-18D67CFAC4B2}"/>
    <dgm:cxn modelId="{A62AB9FB-1995-4918-8890-0ADC0E12BEEC}" srcId="{A6DD3577-7120-41AF-8B0C-F8BEF5E6CA24}" destId="{13AF81F6-27A0-43D2-B934-9222DA6672E5}" srcOrd="1" destOrd="0" parTransId="{775778B4-E487-44A7-B0BC-443C52FFF64A}" sibTransId="{83303D19-6359-4A61-ACB4-E8A8E9073B16}"/>
    <dgm:cxn modelId="{5E593FC9-8679-45F0-AD47-B6E5BDD0A1D4}" type="presOf" srcId="{4E90E5C5-0CA7-4BBA-AA60-042C7FE51530}" destId="{8F0D2E18-7575-468B-8B8E-447214AC6D37}" srcOrd="0" destOrd="0" presId="urn:microsoft.com/office/officeart/2009/3/layout/RandomtoResultProcess"/>
    <dgm:cxn modelId="{597FBA55-9F7F-4C19-9AC2-5569469931D3}" type="presOf" srcId="{A6DD3577-7120-41AF-8B0C-F8BEF5E6CA24}" destId="{6CBEA7ED-831A-4D19-9B2A-BFAFFD02C5D5}" srcOrd="0" destOrd="0" presId="urn:microsoft.com/office/officeart/2009/3/layout/RandomtoResultProcess"/>
    <dgm:cxn modelId="{EC9E7D1B-155E-4AB0-8A8B-C4A42BCEF62A}" srcId="{A6DD3577-7120-41AF-8B0C-F8BEF5E6CA24}" destId="{EA4A7E05-2600-4912-AE8D-5FE63FFFA381}" srcOrd="0" destOrd="0" parTransId="{5276BB5F-734F-4F13-91D5-40A2AE4314C8}" sibTransId="{D43D06F7-F7A3-4D8D-B830-D7298D8AD508}"/>
    <dgm:cxn modelId="{92961957-8DB5-49B9-ACD5-9040E564E9AE}" type="presOf" srcId="{EA4A7E05-2600-4912-AE8D-5FE63FFFA381}" destId="{6EB499D0-0C2A-4569-922F-FBE3DB90BDE5}" srcOrd="0" destOrd="0" presId="urn:microsoft.com/office/officeart/2009/3/layout/RandomtoResultProcess"/>
    <dgm:cxn modelId="{58C57405-E0A8-4390-9481-1C3FCA284342}" type="presOf" srcId="{13AF81F6-27A0-43D2-B934-9222DA6672E5}" destId="{498C8323-ED29-47D0-B3EE-F629F1484362}" srcOrd="0" destOrd="0" presId="urn:microsoft.com/office/officeart/2009/3/layout/RandomtoResultProcess"/>
    <dgm:cxn modelId="{B74E5974-AB8E-49FC-84C2-80A3CEB6D787}" srcId="{13AF81F6-27A0-43D2-B934-9222DA6672E5}" destId="{FE679554-7F06-4C71-8DED-AA586A6A062A}" srcOrd="0" destOrd="0" parTransId="{92866583-7612-4908-BC8C-C4C4C877C905}" sibTransId="{B8517FB4-E958-4FCE-979C-7C8EF1E832C6}"/>
    <dgm:cxn modelId="{F55EADCC-3A7D-4907-BA02-BEBFEDD3E485}" type="presOf" srcId="{FE679554-7F06-4C71-8DED-AA586A6A062A}" destId="{4DDF19E1-16E7-4AD1-9F7C-5BF203F34B2C}" srcOrd="0" destOrd="0" presId="urn:microsoft.com/office/officeart/2009/3/layout/RandomtoResultProcess"/>
    <dgm:cxn modelId="{166ABAA2-49E9-447C-87F5-4728906D54F5}" type="presParOf" srcId="{6CBEA7ED-831A-4D19-9B2A-BFAFFD02C5D5}" destId="{1E580AD5-C342-4D9B-B938-BA963A743FC2}" srcOrd="0" destOrd="0" presId="urn:microsoft.com/office/officeart/2009/3/layout/RandomtoResultProcess"/>
    <dgm:cxn modelId="{88E69B8D-4EF7-462D-9F7E-9BDAA1F55D0C}" type="presParOf" srcId="{1E580AD5-C342-4D9B-B938-BA963A743FC2}" destId="{6EB499D0-0C2A-4569-922F-FBE3DB90BDE5}" srcOrd="0" destOrd="0" presId="urn:microsoft.com/office/officeart/2009/3/layout/RandomtoResultProcess"/>
    <dgm:cxn modelId="{4FF0084D-62FD-4C4E-B490-F56967DD5899}" type="presParOf" srcId="{1E580AD5-C342-4D9B-B938-BA963A743FC2}" destId="{8F0D2E18-7575-468B-8B8E-447214AC6D37}" srcOrd="1" destOrd="0" presId="urn:microsoft.com/office/officeart/2009/3/layout/RandomtoResultProcess"/>
    <dgm:cxn modelId="{4068B7D0-E7BB-4FE3-92D8-2F1B7FCF9612}" type="presParOf" srcId="{1E580AD5-C342-4D9B-B938-BA963A743FC2}" destId="{C6577E99-CF9D-4960-A9D9-8C87C9292610}" srcOrd="2" destOrd="0" presId="urn:microsoft.com/office/officeart/2009/3/layout/RandomtoResultProcess"/>
    <dgm:cxn modelId="{8952C4E9-896D-4994-99D9-996899DE5516}" type="presParOf" srcId="{1E580AD5-C342-4D9B-B938-BA963A743FC2}" destId="{3B3908F3-B56A-4DAF-A1B7-7B390F601351}" srcOrd="3" destOrd="0" presId="urn:microsoft.com/office/officeart/2009/3/layout/RandomtoResultProcess"/>
    <dgm:cxn modelId="{695DCDDC-A5EE-4448-8419-6DB35726A23D}" type="presParOf" srcId="{1E580AD5-C342-4D9B-B938-BA963A743FC2}" destId="{CBB88420-59AD-44A7-BF28-B5DF5E8BD901}" srcOrd="4" destOrd="0" presId="urn:microsoft.com/office/officeart/2009/3/layout/RandomtoResultProcess"/>
    <dgm:cxn modelId="{443796EB-7E64-4BCA-BC31-990AA4DCAE60}" type="presParOf" srcId="{1E580AD5-C342-4D9B-B938-BA963A743FC2}" destId="{B723C47A-0EC0-40DE-97AE-317D54C7DC21}" srcOrd="5" destOrd="0" presId="urn:microsoft.com/office/officeart/2009/3/layout/RandomtoResultProcess"/>
    <dgm:cxn modelId="{CAF05638-5BEC-4816-B9D8-1311B415FB19}" type="presParOf" srcId="{1E580AD5-C342-4D9B-B938-BA963A743FC2}" destId="{D1450B62-9F29-4805-9666-0869ADCE195E}" srcOrd="6" destOrd="0" presId="urn:microsoft.com/office/officeart/2009/3/layout/RandomtoResultProcess"/>
    <dgm:cxn modelId="{509DE4B5-A833-454C-BEED-89F1BF838015}" type="presParOf" srcId="{1E580AD5-C342-4D9B-B938-BA963A743FC2}" destId="{7FA73200-18FE-42C3-9BC5-3EA527DEE7D4}" srcOrd="7" destOrd="0" presId="urn:microsoft.com/office/officeart/2009/3/layout/RandomtoResultProcess"/>
    <dgm:cxn modelId="{3D61D4A8-FE0A-416D-8130-38E2C876500E}" type="presParOf" srcId="{1E580AD5-C342-4D9B-B938-BA963A743FC2}" destId="{9321EF89-BAA6-4E5A-A33B-D8C8431EDD1B}" srcOrd="8" destOrd="0" presId="urn:microsoft.com/office/officeart/2009/3/layout/RandomtoResultProcess"/>
    <dgm:cxn modelId="{D70E10BE-ABA8-4571-9534-3C31B84E88F1}" type="presParOf" srcId="{1E580AD5-C342-4D9B-B938-BA963A743FC2}" destId="{F0EF5587-A3CD-48C3-A40C-952C1A5F667F}" srcOrd="9" destOrd="0" presId="urn:microsoft.com/office/officeart/2009/3/layout/RandomtoResultProcess"/>
    <dgm:cxn modelId="{1A845C1F-E48C-4D70-985A-68617092539C}" type="presParOf" srcId="{1E580AD5-C342-4D9B-B938-BA963A743FC2}" destId="{7B778A62-0BAB-47E9-B185-A0752A5FCE1B}" srcOrd="10" destOrd="0" presId="urn:microsoft.com/office/officeart/2009/3/layout/RandomtoResultProcess"/>
    <dgm:cxn modelId="{71D23AB0-B7E8-445B-9208-CDE27CBD3888}" type="presParOf" srcId="{1E580AD5-C342-4D9B-B938-BA963A743FC2}" destId="{3841D78E-EB95-4609-91AE-F9151436C918}" srcOrd="11" destOrd="0" presId="urn:microsoft.com/office/officeart/2009/3/layout/RandomtoResultProcess"/>
    <dgm:cxn modelId="{2FBF68E4-053D-4586-B21B-F8EAF297CF27}" type="presParOf" srcId="{1E580AD5-C342-4D9B-B938-BA963A743FC2}" destId="{208A9821-1E91-4FB8-9C8D-1FA92D03056F}" srcOrd="12" destOrd="0" presId="urn:microsoft.com/office/officeart/2009/3/layout/RandomtoResultProcess"/>
    <dgm:cxn modelId="{843A7EE5-BB49-478B-B59F-8369FF5053BA}" type="presParOf" srcId="{1E580AD5-C342-4D9B-B938-BA963A743FC2}" destId="{A2CD7CCC-63CB-42BB-B3A8-1DFDB7FD2D58}" srcOrd="13" destOrd="0" presId="urn:microsoft.com/office/officeart/2009/3/layout/RandomtoResultProcess"/>
    <dgm:cxn modelId="{7B889742-F520-421F-915E-2AD89325C85E}" type="presParOf" srcId="{1E580AD5-C342-4D9B-B938-BA963A743FC2}" destId="{1A3A006D-E8BD-4AAC-A081-6240AC579D6C}" srcOrd="14" destOrd="0" presId="urn:microsoft.com/office/officeart/2009/3/layout/RandomtoResultProcess"/>
    <dgm:cxn modelId="{B61EBDF0-FABC-4AEB-9F9B-C1D4EF85E9DB}" type="presParOf" srcId="{1E580AD5-C342-4D9B-B938-BA963A743FC2}" destId="{36E07E02-0CAC-48AA-9555-551D4F79EE13}" srcOrd="15" destOrd="0" presId="urn:microsoft.com/office/officeart/2009/3/layout/RandomtoResultProcess"/>
    <dgm:cxn modelId="{A23A2056-B4A8-43E7-8C9E-58605FB586B4}" type="presParOf" srcId="{1E580AD5-C342-4D9B-B938-BA963A743FC2}" destId="{EB3A9B97-A8F0-49A8-A0A5-0E43F3D9DC33}" srcOrd="16" destOrd="0" presId="urn:microsoft.com/office/officeart/2009/3/layout/RandomtoResultProcess"/>
    <dgm:cxn modelId="{DE05848B-66CF-4D65-8BCE-80C20C0CB50D}" type="presParOf" srcId="{1E580AD5-C342-4D9B-B938-BA963A743FC2}" destId="{D073D2C4-AF08-4770-B6EE-8307E4C3E31E}" srcOrd="17" destOrd="0" presId="urn:microsoft.com/office/officeart/2009/3/layout/RandomtoResultProcess"/>
    <dgm:cxn modelId="{D75B49BE-3467-4B23-8D18-3C6767E9FAB2}" type="presParOf" srcId="{1E580AD5-C342-4D9B-B938-BA963A743FC2}" destId="{FB8EFFB4-F35D-43BD-A472-994EFBB784E8}" srcOrd="18" destOrd="0" presId="urn:microsoft.com/office/officeart/2009/3/layout/RandomtoResultProcess"/>
    <dgm:cxn modelId="{BCE38AFA-A4BB-41D5-ACE4-850F5C68F3B6}" type="presParOf" srcId="{1E580AD5-C342-4D9B-B938-BA963A743FC2}" destId="{23F225FE-15C0-4CAA-9C43-7186032F1037}" srcOrd="19" destOrd="0" presId="urn:microsoft.com/office/officeart/2009/3/layout/RandomtoResultProcess"/>
    <dgm:cxn modelId="{6E534944-BA56-4D14-A978-074CAE2023BA}" type="presParOf" srcId="{6CBEA7ED-831A-4D19-9B2A-BFAFFD02C5D5}" destId="{B42CFE97-70D0-4F42-AB4E-27FE38F9E62B}" srcOrd="1" destOrd="0" presId="urn:microsoft.com/office/officeart/2009/3/layout/RandomtoResultProcess"/>
    <dgm:cxn modelId="{03E9E42D-63E7-48B8-871D-3FCDB86A3B63}" type="presParOf" srcId="{B42CFE97-70D0-4F42-AB4E-27FE38F9E62B}" destId="{BCC226BD-C755-44F7-897F-69BE9C752368}" srcOrd="0" destOrd="0" presId="urn:microsoft.com/office/officeart/2009/3/layout/RandomtoResultProcess"/>
    <dgm:cxn modelId="{B17EA374-D1BF-4D21-8405-C824ACFACEFA}" type="presParOf" srcId="{B42CFE97-70D0-4F42-AB4E-27FE38F9E62B}" destId="{B4B843C6-907F-4013-A346-DB817AE7E3C6}" srcOrd="1" destOrd="0" presId="urn:microsoft.com/office/officeart/2009/3/layout/RandomtoResultProcess"/>
    <dgm:cxn modelId="{8AA67E4F-DA3C-4B98-A20D-16CE45F9AEB8}" type="presParOf" srcId="{6CBEA7ED-831A-4D19-9B2A-BFAFFD02C5D5}" destId="{697201BC-59CA-46DE-ACFD-5DF58F279F3D}" srcOrd="2" destOrd="0" presId="urn:microsoft.com/office/officeart/2009/3/layout/RandomtoResultProcess"/>
    <dgm:cxn modelId="{09F0F313-420B-4780-B095-47EC712C7565}" type="presParOf" srcId="{6CBEA7ED-831A-4D19-9B2A-BFAFFD02C5D5}" destId="{0C776919-6874-4A79-B83E-833A0630CBA5}" srcOrd="3" destOrd="0" presId="urn:microsoft.com/office/officeart/2009/3/layout/RandomtoResultProcess"/>
    <dgm:cxn modelId="{E5189C86-835C-4F57-93A2-64D94A02CD78}" type="presParOf" srcId="{0C776919-6874-4A79-B83E-833A0630CBA5}" destId="{8A12B30C-7FEA-426F-9004-A4B7ABBBEB1E}" srcOrd="0" destOrd="0" presId="urn:microsoft.com/office/officeart/2009/3/layout/RandomtoResultProcess"/>
    <dgm:cxn modelId="{CA6BA78C-C333-4708-9FBB-E31A63CA2010}" type="presParOf" srcId="{0C776919-6874-4A79-B83E-833A0630CBA5}" destId="{EC0F42B8-F815-44CE-815B-04D601F3892B}" srcOrd="1" destOrd="0" presId="urn:microsoft.com/office/officeart/2009/3/layout/RandomtoResultProcess"/>
    <dgm:cxn modelId="{5C11CE19-3F73-4D7F-9D7A-899FD9994CB7}" type="presParOf" srcId="{6CBEA7ED-831A-4D19-9B2A-BFAFFD02C5D5}" destId="{2DF2FF21-A72E-4707-BE13-E802F51DD9CE}" srcOrd="4" destOrd="0" presId="urn:microsoft.com/office/officeart/2009/3/layout/RandomtoResultProcess"/>
    <dgm:cxn modelId="{DEBDA9E8-32AA-4793-AF29-87FED968A4E3}" type="presParOf" srcId="{2DF2FF21-A72E-4707-BE13-E802F51DD9CE}" destId="{498C8323-ED29-47D0-B3EE-F629F1484362}" srcOrd="0" destOrd="0" presId="urn:microsoft.com/office/officeart/2009/3/layout/RandomtoResultProcess"/>
    <dgm:cxn modelId="{7C6C4F69-B9C9-421A-A245-32CF2AB9CF90}" type="presParOf" srcId="{2DF2FF21-A72E-4707-BE13-E802F51DD9CE}" destId="{4DDF19E1-16E7-4AD1-9F7C-5BF203F34B2C}" srcOrd="1" destOrd="0" presId="urn:microsoft.com/office/officeart/2009/3/layout/RandomtoResultProcess"/>
    <dgm:cxn modelId="{7B0B36B8-75A2-46CB-A128-91D78AEAE1D2}" type="presParOf" srcId="{2DF2FF21-A72E-4707-BE13-E802F51DD9CE}" destId="{605DDD0B-CFF4-4973-A2B9-62F57CC6FB0F}" srcOrd="2" destOrd="0" presId="urn:microsoft.com/office/officeart/2009/3/layout/RandomtoResult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CEB0B-312C-401E-B18D-BCFA1A3F67E6}">
      <dsp:nvSpPr>
        <dsp:cNvPr id="0" name=""/>
        <dsp:cNvSpPr/>
      </dsp:nvSpPr>
      <dsp:spPr>
        <a:xfrm>
          <a:off x="-6125176" y="-1001009"/>
          <a:ext cx="7293488" cy="7293488"/>
        </a:xfrm>
        <a:prstGeom prst="blockArc">
          <a:avLst>
            <a:gd name="adj1" fmla="val 18900000"/>
            <a:gd name="adj2" fmla="val 2700000"/>
            <a:gd name="adj3" fmla="val 296"/>
          </a:avLst>
        </a:prstGeom>
        <a:noFill/>
        <a:ln w="12700" cap="flat" cmpd="sng" algn="ctr">
          <a:solidFill>
            <a:srgbClr val="70AD47"/>
          </a:solidFill>
          <a:prstDash val="solid"/>
          <a:miter lim="800000"/>
        </a:ln>
        <a:effectLst/>
      </dsp:spPr>
      <dsp:style>
        <a:lnRef idx="2">
          <a:scrgbClr r="0" g="0" b="0"/>
        </a:lnRef>
        <a:fillRef idx="0">
          <a:scrgbClr r="0" g="0" b="0"/>
        </a:fillRef>
        <a:effectRef idx="0">
          <a:scrgbClr r="0" g="0" b="0"/>
        </a:effectRef>
        <a:fontRef idx="minor"/>
      </dsp:style>
    </dsp:sp>
    <dsp:sp modelId="{47501BA4-F9AC-4CA8-9459-2B68CA8148D7}">
      <dsp:nvSpPr>
        <dsp:cNvPr id="0" name=""/>
        <dsp:cNvSpPr/>
      </dsp:nvSpPr>
      <dsp:spPr>
        <a:xfrm>
          <a:off x="752110" y="541866"/>
          <a:ext cx="6519743" cy="1083733"/>
        </a:xfrm>
        <a:prstGeom prst="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定理</a:t>
          </a:r>
          <a:r>
            <a:rPr lang="en-US" altLang="zh-CN" sz="2000" b="1" kern="1200" dirty="0" smtClean="0">
              <a:latin typeface="微软雅黑" panose="020B0503020204020204" pitchFamily="34" charset="-122"/>
              <a:ea typeface="微软雅黑" panose="020B0503020204020204" pitchFamily="34" charset="-122"/>
            </a:rPr>
            <a:t>1</a:t>
          </a:r>
          <a:r>
            <a:rPr lang="zh-CN" altLang="en-US" sz="2000" b="1" kern="1200" dirty="0" smtClean="0">
              <a:latin typeface="微软雅黑" panose="020B0503020204020204" pitchFamily="34" charset="-122"/>
              <a:ea typeface="微软雅黑" panose="020B0503020204020204" pitchFamily="34" charset="-122"/>
            </a:rPr>
            <a:t>     </a:t>
          </a:r>
          <a:endParaRPr lang="zh-CN" altLang="en-US" sz="2000" b="1" kern="1200" dirty="0">
            <a:latin typeface="微软雅黑" panose="020B0503020204020204" pitchFamily="34" charset="-122"/>
            <a:ea typeface="微软雅黑" panose="020B0503020204020204" pitchFamily="34" charset="-122"/>
          </a:endParaRPr>
        </a:p>
      </dsp:txBody>
      <dsp:txXfrm>
        <a:off x="752110" y="541866"/>
        <a:ext cx="6519743" cy="1083733"/>
      </dsp:txXfrm>
    </dsp:sp>
    <dsp:sp modelId="{14A910C9-7885-4F13-B390-4D46BD64CEF0}">
      <dsp:nvSpPr>
        <dsp:cNvPr id="0" name=""/>
        <dsp:cNvSpPr/>
      </dsp:nvSpPr>
      <dsp:spPr>
        <a:xfrm>
          <a:off x="74777" y="406400"/>
          <a:ext cx="1354666" cy="1354666"/>
        </a:xfrm>
        <a:prstGeom prst="ellipse">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5B895620-0412-493E-9594-331CD1B701B6}">
      <dsp:nvSpPr>
        <dsp:cNvPr id="0" name=""/>
        <dsp:cNvSpPr/>
      </dsp:nvSpPr>
      <dsp:spPr>
        <a:xfrm>
          <a:off x="1146048" y="2167466"/>
          <a:ext cx="6125806" cy="1083733"/>
        </a:xfrm>
        <a:prstGeom prst="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0800" rIns="50800" bIns="50800" numCol="1" spcCol="1270" anchor="ctr" anchorCtr="0">
          <a:noAutofit/>
        </a:bodyPr>
        <a:lstStyle/>
        <a:p>
          <a:pPr lvl="0" algn="l"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定理</a:t>
          </a:r>
          <a:r>
            <a:rPr lang="en-US" altLang="zh-CN" sz="2000" b="1" kern="1200" dirty="0" smtClean="0">
              <a:latin typeface="微软雅黑" panose="020B0503020204020204" pitchFamily="34" charset="-122"/>
              <a:ea typeface="微软雅黑" panose="020B0503020204020204" pitchFamily="34" charset="-122"/>
            </a:rPr>
            <a:t>2 </a:t>
          </a:r>
          <a:endParaRPr lang="zh-CN" altLang="en-US" sz="2000" b="1" kern="1200" dirty="0">
            <a:latin typeface="微软雅黑" panose="020B0503020204020204" pitchFamily="34" charset="-122"/>
            <a:ea typeface="微软雅黑" panose="020B0503020204020204" pitchFamily="34" charset="-122"/>
          </a:endParaRPr>
        </a:p>
      </dsp:txBody>
      <dsp:txXfrm>
        <a:off x="1146048" y="2167466"/>
        <a:ext cx="6125806" cy="1083733"/>
      </dsp:txXfrm>
    </dsp:sp>
    <dsp:sp modelId="{6B621534-7EDA-4022-8727-C00E012A2040}">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29ACA05C-7E6C-4086-A9AB-13AB98EEC72A}">
      <dsp:nvSpPr>
        <dsp:cNvPr id="0" name=""/>
        <dsp:cNvSpPr/>
      </dsp:nvSpPr>
      <dsp:spPr>
        <a:xfrm>
          <a:off x="752110" y="3833414"/>
          <a:ext cx="6519743" cy="1083733"/>
        </a:xfrm>
        <a:prstGeom prst="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50800" rIns="50800" bIns="50800" numCol="1" spcCol="1270" anchor="ctr" anchorCtr="0">
          <a:noAutofit/>
        </a:bodyPr>
        <a:lstStyle/>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数据源的权值波动满足一定条件时，</a:t>
          </a:r>
          <a:endParaRPr lang="en-US" altLang="zh-CN" sz="2000" b="1" kern="1200" dirty="0" smtClean="0">
            <a:latin typeface="微软雅黑" panose="020B0503020204020204" pitchFamily="34" charset="-122"/>
            <a:ea typeface="微软雅黑" panose="020B0503020204020204" pitchFamily="34" charset="-122"/>
          </a:endParaRPr>
        </a:p>
        <a:p>
          <a:pPr lvl="0" algn="ctr"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累计误差存在最大值</a:t>
          </a:r>
          <a:endParaRPr lang="zh-CN" altLang="en-US" sz="2000" b="1" kern="1200" dirty="0">
            <a:latin typeface="微软雅黑" panose="020B0503020204020204" pitchFamily="34" charset="-122"/>
            <a:ea typeface="微软雅黑" panose="020B0503020204020204" pitchFamily="34" charset="-122"/>
          </a:endParaRPr>
        </a:p>
      </dsp:txBody>
      <dsp:txXfrm>
        <a:off x="752110" y="3833414"/>
        <a:ext cx="6519743" cy="1083733"/>
      </dsp:txXfrm>
    </dsp:sp>
    <dsp:sp modelId="{1FA4D9BB-8FFA-4C44-B306-E9577F99ADFD}">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3522B-3D5C-495B-A040-D5334AE9E05B}">
      <dsp:nvSpPr>
        <dsp:cNvPr id="0" name=""/>
        <dsp:cNvSpPr/>
      </dsp:nvSpPr>
      <dsp:spPr>
        <a:xfrm>
          <a:off x="0" y="596571"/>
          <a:ext cx="9204263" cy="957600"/>
        </a:xfrm>
        <a:prstGeom prst="rect">
          <a:avLst/>
        </a:prstGeom>
        <a:solidFill>
          <a:schemeClr val="lt1">
            <a:alpha val="90000"/>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72006CED-D976-43B8-AB69-EF3A1BDF80A3}">
      <dsp:nvSpPr>
        <dsp:cNvPr id="0" name=""/>
        <dsp:cNvSpPr/>
      </dsp:nvSpPr>
      <dsp:spPr>
        <a:xfrm>
          <a:off x="771427" y="0"/>
          <a:ext cx="7676557" cy="112176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29" tIns="0" rIns="243529" bIns="0" numCol="1" spcCol="1270" anchor="ctr" anchorCtr="0">
          <a:noAutofit/>
        </a:bodyPr>
        <a:lstStyle/>
        <a:p>
          <a:pPr lvl="0" algn="ctr" defTabSz="1066800">
            <a:lnSpc>
              <a:spcPct val="90000"/>
            </a:lnSpc>
            <a:spcBef>
              <a:spcPct val="0"/>
            </a:spcBef>
            <a:spcAft>
              <a:spcPts val="0"/>
            </a:spcAft>
          </a:pPr>
          <a:r>
            <a:rPr lang="zh-CN" altLang="en-US" sz="2400" b="1" kern="1200"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rPr>
            <a:t>首次建模并研究分布式环境下的</a:t>
          </a:r>
          <a:endParaRPr lang="en-US" altLang="zh-CN" sz="2400" b="1" kern="1200"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endParaRPr>
        </a:p>
        <a:p>
          <a:pPr lvl="0" algn="ctr" defTabSz="1066800">
            <a:lnSpc>
              <a:spcPct val="90000"/>
            </a:lnSpc>
            <a:spcBef>
              <a:spcPct val="0"/>
            </a:spcBef>
            <a:spcAft>
              <a:spcPts val="0"/>
            </a:spcAft>
          </a:pPr>
          <a:r>
            <a:rPr lang="zh-CN" altLang="en-US" sz="2400" b="1" kern="1200"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rPr>
            <a:t>真值发现问题</a:t>
          </a:r>
        </a:p>
      </dsp:txBody>
      <dsp:txXfrm>
        <a:off x="826187" y="54760"/>
        <a:ext cx="7567037" cy="1012240"/>
      </dsp:txXfrm>
    </dsp:sp>
    <dsp:sp modelId="{74DDBD2E-EA98-4617-ADB2-B47F2A287F82}">
      <dsp:nvSpPr>
        <dsp:cNvPr id="0" name=""/>
        <dsp:cNvSpPr/>
      </dsp:nvSpPr>
      <dsp:spPr>
        <a:xfrm>
          <a:off x="0" y="2320251"/>
          <a:ext cx="9204263" cy="957600"/>
        </a:xfrm>
        <a:prstGeom prst="rect">
          <a:avLst/>
        </a:prstGeom>
        <a:solidFill>
          <a:schemeClr val="lt1">
            <a:alpha val="90000"/>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1761F9DC-C840-4CC9-9143-02D637AA32F7}">
      <dsp:nvSpPr>
        <dsp:cNvPr id="0" name=""/>
        <dsp:cNvSpPr/>
      </dsp:nvSpPr>
      <dsp:spPr>
        <a:xfrm>
          <a:off x="739378" y="1759371"/>
          <a:ext cx="7718372" cy="112176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29" tIns="0" rIns="243529"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对集中式环境下的方法进行变换，使之可以在分布式环境被求解（利用</a:t>
          </a:r>
          <a:r>
            <a:rPr lang="en-US" altLang="zh-CN" sz="2400" b="1" kern="1200" dirty="0" err="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DADMM</a:t>
          </a:r>
          <a:r>
            <a:rPr lang="zh-CN" altLang="en-US" sz="2400" b="1" kern="1200" dirty="0"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方法）</a:t>
          </a:r>
          <a:endParaRPr lang="zh-CN" altLang="en-US" sz="24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dsp:txBody>
      <dsp:txXfrm>
        <a:off x="794138" y="1814131"/>
        <a:ext cx="7608852" cy="1012240"/>
      </dsp:txXfrm>
    </dsp:sp>
    <dsp:sp modelId="{49A2F538-9C21-4AA5-82BE-C0139F4C7880}">
      <dsp:nvSpPr>
        <dsp:cNvPr id="0" name=""/>
        <dsp:cNvSpPr/>
      </dsp:nvSpPr>
      <dsp:spPr>
        <a:xfrm>
          <a:off x="0" y="4043931"/>
          <a:ext cx="9204263" cy="957600"/>
        </a:xfrm>
        <a:prstGeom prst="rect">
          <a:avLst/>
        </a:prstGeom>
        <a:solidFill>
          <a:schemeClr val="lt1">
            <a:alpha val="90000"/>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8ECD2215-219A-4A81-878E-3B7CE57B2466}">
      <dsp:nvSpPr>
        <dsp:cNvPr id="0" name=""/>
        <dsp:cNvSpPr/>
      </dsp:nvSpPr>
      <dsp:spPr>
        <a:xfrm>
          <a:off x="649434" y="3467010"/>
          <a:ext cx="7856639" cy="112176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29" tIns="0" rIns="243529"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latin typeface="楷体" panose="02010609060101010101" pitchFamily="49" charset="-122"/>
              <a:ea typeface="楷体" panose="02010609060101010101" pitchFamily="49" charset="-122"/>
            </a:rPr>
            <a:t>各数据源能够独立地并行计算，实现了数据源的“即插即用”，同时保护了每一数据源的隐私</a:t>
          </a:r>
          <a:endParaRPr lang="zh-CN" altLang="en-US" sz="2400" b="1" kern="1200" dirty="0">
            <a:solidFill>
              <a:schemeClr val="bg1"/>
            </a:solidFill>
            <a:latin typeface="楷体" panose="02010609060101010101" pitchFamily="49" charset="-122"/>
            <a:ea typeface="楷体" panose="02010609060101010101" pitchFamily="49" charset="-122"/>
          </a:endParaRPr>
        </a:p>
      </dsp:txBody>
      <dsp:txXfrm>
        <a:off x="704194" y="3521770"/>
        <a:ext cx="7747119" cy="10122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AF42A-56C1-4172-8E03-AC8BDE2D7C64}">
      <dsp:nvSpPr>
        <dsp:cNvPr id="0" name=""/>
        <dsp:cNvSpPr/>
      </dsp:nvSpPr>
      <dsp:spPr>
        <a:xfrm rot="5400000">
          <a:off x="392183" y="2253301"/>
          <a:ext cx="1168193" cy="1943848"/>
        </a:xfrm>
        <a:prstGeom prst="corner">
          <a:avLst>
            <a:gd name="adj1" fmla="val 16120"/>
            <a:gd name="adj2" fmla="val 16110"/>
          </a:avLst>
        </a:prstGeom>
        <a:solidFill>
          <a:srgbClr val="70AD47"/>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94114B-E880-4043-AD87-6FAC1D1D8A8B}">
      <dsp:nvSpPr>
        <dsp:cNvPr id="0" name=""/>
        <dsp:cNvSpPr/>
      </dsp:nvSpPr>
      <dsp:spPr>
        <a:xfrm>
          <a:off x="197182" y="2834093"/>
          <a:ext cx="1754916" cy="153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solidFill>
                <a:schemeClr val="accent1">
                  <a:lumMod val="50000"/>
                </a:schemeClr>
              </a:solidFill>
              <a:latin typeface="微软雅黑" panose="020B0503020204020204" pitchFamily="34" charset="-122"/>
              <a:ea typeface="微软雅黑" panose="020B0503020204020204" pitchFamily="34" charset="-122"/>
            </a:rPr>
            <a:t>数据流上，下一时刻数据源的权值未知</a:t>
          </a:r>
          <a:endParaRPr lang="en-US" altLang="zh-CN" sz="1800" kern="1200" dirty="0" smtClean="0">
            <a:solidFill>
              <a:schemeClr val="accent1">
                <a:lumMod val="50000"/>
              </a:schemeClr>
            </a:solidFill>
            <a:latin typeface="微软雅黑" panose="020B0503020204020204" pitchFamily="34" charset="-122"/>
            <a:ea typeface="微软雅黑" panose="020B0503020204020204" pitchFamily="34" charset="-122"/>
          </a:endParaRPr>
        </a:p>
      </dsp:txBody>
      <dsp:txXfrm>
        <a:off x="197182" y="2834093"/>
        <a:ext cx="1754916" cy="1538287"/>
      </dsp:txXfrm>
    </dsp:sp>
    <dsp:sp modelId="{A41BE171-EA88-4935-99AF-699E3E919B85}">
      <dsp:nvSpPr>
        <dsp:cNvPr id="0" name=""/>
        <dsp:cNvSpPr/>
      </dsp:nvSpPr>
      <dsp:spPr>
        <a:xfrm>
          <a:off x="1620983" y="2110193"/>
          <a:ext cx="331116" cy="331116"/>
        </a:xfrm>
        <a:prstGeom prst="triangle">
          <a:avLst>
            <a:gd name="adj" fmla="val 100000"/>
          </a:avLst>
        </a:prstGeom>
        <a:solidFill>
          <a:srgbClr val="A9D18E"/>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63306-5B74-46BA-B082-F438AD4230F6}">
      <dsp:nvSpPr>
        <dsp:cNvPr id="0" name=""/>
        <dsp:cNvSpPr/>
      </dsp:nvSpPr>
      <dsp:spPr>
        <a:xfrm rot="5400000">
          <a:off x="2540544" y="1721687"/>
          <a:ext cx="1168193" cy="1943848"/>
        </a:xfrm>
        <a:prstGeom prst="corner">
          <a:avLst>
            <a:gd name="adj1" fmla="val 16120"/>
            <a:gd name="adj2" fmla="val 16110"/>
          </a:avLst>
        </a:prstGeom>
        <a:solidFill>
          <a:srgbClr val="70AD47"/>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9F6ED7-F09D-424D-B862-59E3E505DCCF}">
      <dsp:nvSpPr>
        <dsp:cNvPr id="0" name=""/>
        <dsp:cNvSpPr/>
      </dsp:nvSpPr>
      <dsp:spPr>
        <a:xfrm>
          <a:off x="2345543" y="2302479"/>
          <a:ext cx="1754916" cy="153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solidFill>
                <a:schemeClr val="accent1">
                  <a:lumMod val="50000"/>
                </a:schemeClr>
              </a:solidFill>
              <a:latin typeface="微软雅黑" panose="020B0503020204020204" pitchFamily="34" charset="-122"/>
              <a:ea typeface="微软雅黑" panose="020B0503020204020204" pitchFamily="34" charset="-122"/>
            </a:rPr>
            <a:t>数据源的权值波动未知</a:t>
          </a:r>
          <a:endParaRPr lang="zh-CN" altLang="en-US" sz="1800" kern="1200" dirty="0">
            <a:solidFill>
              <a:schemeClr val="accent1">
                <a:lumMod val="50000"/>
              </a:schemeClr>
            </a:solidFill>
            <a:latin typeface="微软雅黑" panose="020B0503020204020204" pitchFamily="34" charset="-122"/>
            <a:ea typeface="微软雅黑" panose="020B0503020204020204" pitchFamily="34" charset="-122"/>
          </a:endParaRPr>
        </a:p>
      </dsp:txBody>
      <dsp:txXfrm>
        <a:off x="2345543" y="2302479"/>
        <a:ext cx="1754916" cy="1538287"/>
      </dsp:txXfrm>
    </dsp:sp>
    <dsp:sp modelId="{3E327DDD-7E23-48A3-9F1A-4805618662D9}">
      <dsp:nvSpPr>
        <dsp:cNvPr id="0" name=""/>
        <dsp:cNvSpPr/>
      </dsp:nvSpPr>
      <dsp:spPr>
        <a:xfrm>
          <a:off x="3769344" y="1578579"/>
          <a:ext cx="331116" cy="331116"/>
        </a:xfrm>
        <a:prstGeom prst="triangle">
          <a:avLst>
            <a:gd name="adj" fmla="val 100000"/>
          </a:avLst>
        </a:prstGeom>
        <a:solidFill>
          <a:srgbClr val="A9D18E"/>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A52AD9-9F5F-4105-8222-36FBA760BFAF}">
      <dsp:nvSpPr>
        <dsp:cNvPr id="0" name=""/>
        <dsp:cNvSpPr/>
      </dsp:nvSpPr>
      <dsp:spPr>
        <a:xfrm rot="5400000">
          <a:off x="4688905" y="1190073"/>
          <a:ext cx="1168193" cy="1943848"/>
        </a:xfrm>
        <a:prstGeom prst="corner">
          <a:avLst>
            <a:gd name="adj1" fmla="val 16120"/>
            <a:gd name="adj2" fmla="val 16110"/>
          </a:avLst>
        </a:prstGeom>
        <a:solidFill>
          <a:srgbClr val="70AD47"/>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39AC58-75E6-4AB5-8224-C0DC36752239}">
      <dsp:nvSpPr>
        <dsp:cNvPr id="0" name=""/>
        <dsp:cNvSpPr/>
      </dsp:nvSpPr>
      <dsp:spPr>
        <a:xfrm>
          <a:off x="4493904" y="1770864"/>
          <a:ext cx="1754916" cy="153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solidFill>
                <a:schemeClr val="accent1">
                  <a:lumMod val="50000"/>
                </a:schemeClr>
              </a:solidFill>
              <a:latin typeface="微软雅黑" panose="020B0503020204020204" pitchFamily="34" charset="-122"/>
              <a:ea typeface="微软雅黑" panose="020B0503020204020204" pitchFamily="34" charset="-122"/>
            </a:rPr>
            <a:t>不同时刻，数据源权值波动情况互不影响</a:t>
          </a:r>
          <a:endParaRPr lang="zh-CN" altLang="en-US" sz="1800" kern="1200" dirty="0">
            <a:solidFill>
              <a:schemeClr val="accent1">
                <a:lumMod val="50000"/>
              </a:schemeClr>
            </a:solidFill>
            <a:latin typeface="微软雅黑" panose="020B0503020204020204" pitchFamily="34" charset="-122"/>
            <a:ea typeface="微软雅黑" panose="020B0503020204020204" pitchFamily="34" charset="-122"/>
          </a:endParaRPr>
        </a:p>
      </dsp:txBody>
      <dsp:txXfrm>
        <a:off x="4493904" y="1770864"/>
        <a:ext cx="1754916" cy="1538287"/>
      </dsp:txXfrm>
    </dsp:sp>
    <dsp:sp modelId="{8EC739D4-2B88-40FF-873C-5028E6BA6F1A}">
      <dsp:nvSpPr>
        <dsp:cNvPr id="0" name=""/>
        <dsp:cNvSpPr/>
      </dsp:nvSpPr>
      <dsp:spPr>
        <a:xfrm>
          <a:off x="5917705" y="1046964"/>
          <a:ext cx="331116" cy="331116"/>
        </a:xfrm>
        <a:prstGeom prst="triangle">
          <a:avLst>
            <a:gd name="adj" fmla="val 100000"/>
          </a:avLst>
        </a:prstGeom>
        <a:solidFill>
          <a:srgbClr val="A9D18E"/>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2D22A0-CD54-4828-933A-F7152C6A8FFB}">
      <dsp:nvSpPr>
        <dsp:cNvPr id="0" name=""/>
        <dsp:cNvSpPr/>
      </dsp:nvSpPr>
      <dsp:spPr>
        <a:xfrm rot="5400000">
          <a:off x="6837266" y="658459"/>
          <a:ext cx="1168193" cy="1943848"/>
        </a:xfrm>
        <a:prstGeom prst="corner">
          <a:avLst>
            <a:gd name="adj1" fmla="val 16120"/>
            <a:gd name="adj2" fmla="val 16110"/>
          </a:avLst>
        </a:prstGeom>
        <a:solidFill>
          <a:srgbClr val="70AD47"/>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1CEB4-C7E2-4B6A-AB4C-567E57026619}">
      <dsp:nvSpPr>
        <dsp:cNvPr id="0" name=""/>
        <dsp:cNvSpPr/>
      </dsp:nvSpPr>
      <dsp:spPr>
        <a:xfrm>
          <a:off x="6642266" y="1239250"/>
          <a:ext cx="1754916" cy="1538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zh-CN" altLang="en-US" sz="1800" kern="1200" dirty="0" smtClean="0">
              <a:solidFill>
                <a:schemeClr val="accent1">
                  <a:lumMod val="50000"/>
                </a:schemeClr>
              </a:solidFill>
              <a:latin typeface="微软雅黑" panose="020B0503020204020204" pitchFamily="34" charset="-122"/>
              <a:ea typeface="微软雅黑" panose="020B0503020204020204" pitchFamily="34" charset="-122"/>
            </a:rPr>
            <a:t>符合</a:t>
          </a:r>
          <a:r>
            <a:rPr lang="en-US" sz="1800" b="0" i="0" u="none" kern="1200" dirty="0" smtClean="0">
              <a:solidFill>
                <a:schemeClr val="accent1">
                  <a:lumMod val="50000"/>
                </a:schemeClr>
              </a:solidFill>
            </a:rPr>
            <a:t>Bernoulli</a:t>
          </a:r>
          <a:r>
            <a:rPr lang="zh-CN" altLang="en-US" sz="1800" kern="1200" dirty="0" smtClean="0">
              <a:solidFill>
                <a:schemeClr val="accent1">
                  <a:lumMod val="50000"/>
                </a:schemeClr>
              </a:solidFill>
              <a:latin typeface="微软雅黑" panose="020B0503020204020204" pitchFamily="34" charset="-122"/>
              <a:ea typeface="微软雅黑" panose="020B0503020204020204" pitchFamily="34" charset="-122"/>
            </a:rPr>
            <a:t>事件的定义</a:t>
          </a:r>
          <a:endParaRPr lang="zh-CN" altLang="en-US" sz="1800" kern="1200" dirty="0">
            <a:solidFill>
              <a:schemeClr val="accent1">
                <a:lumMod val="50000"/>
              </a:schemeClr>
            </a:solidFill>
            <a:latin typeface="微软雅黑" panose="020B0503020204020204" pitchFamily="34" charset="-122"/>
            <a:ea typeface="微软雅黑" panose="020B0503020204020204" pitchFamily="34" charset="-122"/>
          </a:endParaRPr>
        </a:p>
      </dsp:txBody>
      <dsp:txXfrm>
        <a:off x="6642266" y="1239250"/>
        <a:ext cx="1754916" cy="15382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821A3-915C-4EC2-A81A-0ABE57662958}">
      <dsp:nvSpPr>
        <dsp:cNvPr id="0" name=""/>
        <dsp:cNvSpPr/>
      </dsp:nvSpPr>
      <dsp:spPr>
        <a:xfrm>
          <a:off x="-48519" y="746238"/>
          <a:ext cx="8081129" cy="1176920"/>
        </a:xfrm>
        <a:prstGeom prst="rightArrow">
          <a:avLst>
            <a:gd name="adj1" fmla="val 50000"/>
            <a:gd name="adj2" fmla="val 50000"/>
          </a:avLst>
        </a:prstGeom>
        <a:solidFill>
          <a:schemeClr val="accent6">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8683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第一步：更新数据源的权值</a:t>
          </a:r>
          <a:endParaRPr lang="zh-CN" altLang="en-US" sz="1800" b="1" kern="1200" dirty="0">
            <a:latin typeface="微软雅黑" panose="020B0503020204020204" pitchFamily="34" charset="-122"/>
            <a:ea typeface="微软雅黑" panose="020B0503020204020204" pitchFamily="34" charset="-122"/>
          </a:endParaRPr>
        </a:p>
      </dsp:txBody>
      <dsp:txXfrm>
        <a:off x="-48519" y="1040468"/>
        <a:ext cx="7786899" cy="588460"/>
      </dsp:txXfrm>
    </dsp:sp>
    <dsp:sp modelId="{CB73E544-EB30-4612-8597-8DB856B09293}">
      <dsp:nvSpPr>
        <dsp:cNvPr id="0" name=""/>
        <dsp:cNvSpPr/>
      </dsp:nvSpPr>
      <dsp:spPr>
        <a:xfrm>
          <a:off x="2440468" y="1138544"/>
          <a:ext cx="5592141" cy="1176920"/>
        </a:xfrm>
        <a:prstGeom prst="rightArrow">
          <a:avLst>
            <a:gd name="adj1" fmla="val 50000"/>
            <a:gd name="adj2" fmla="val 50000"/>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8683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第二步：更新概率</a:t>
          </a:r>
          <a:r>
            <a:rPr lang="en-US" altLang="zh-CN" sz="1800" b="1" i="1" kern="1200" dirty="0" smtClean="0">
              <a:latin typeface="微软雅黑" panose="020B0503020204020204" pitchFamily="34" charset="-122"/>
              <a:ea typeface="微软雅黑" panose="020B0503020204020204" pitchFamily="34" charset="-122"/>
            </a:rPr>
            <a:t>p</a:t>
          </a:r>
          <a:endParaRPr lang="zh-CN" altLang="en-US" sz="1800" b="1" i="1" kern="1200" dirty="0">
            <a:latin typeface="微软雅黑" panose="020B0503020204020204" pitchFamily="34" charset="-122"/>
            <a:ea typeface="微软雅黑" panose="020B0503020204020204" pitchFamily="34" charset="-122"/>
          </a:endParaRPr>
        </a:p>
      </dsp:txBody>
      <dsp:txXfrm>
        <a:off x="2440468" y="1432774"/>
        <a:ext cx="5297911" cy="588460"/>
      </dsp:txXfrm>
    </dsp:sp>
    <dsp:sp modelId="{6CA2EA05-42E0-407F-99E9-21E8491E497B}">
      <dsp:nvSpPr>
        <dsp:cNvPr id="0" name=""/>
        <dsp:cNvSpPr/>
      </dsp:nvSpPr>
      <dsp:spPr>
        <a:xfrm>
          <a:off x="2440468" y="2032675"/>
          <a:ext cx="2488987" cy="2267181"/>
        </a:xfrm>
        <a:prstGeom prst="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ctr" defTabSz="800100">
            <a:lnSpc>
              <a:spcPct val="125000"/>
            </a:lnSpc>
            <a:spcBef>
              <a:spcPct val="0"/>
            </a:spcBef>
            <a:spcAft>
              <a:spcPts val="0"/>
            </a:spcAft>
          </a:pPr>
          <a:r>
            <a:rPr lang="zh-CN" altLang="en-US" sz="1800" kern="1200" dirty="0" smtClean="0">
              <a:solidFill>
                <a:schemeClr val="tx1"/>
              </a:solidFill>
              <a:latin typeface="+mn-lt"/>
            </a:rPr>
            <a:t>在当前时刻</a:t>
          </a:r>
          <a:endParaRPr lang="en-US" altLang="zh-CN" sz="1800" kern="1200" dirty="0" smtClean="0">
            <a:solidFill>
              <a:schemeClr val="tx1"/>
            </a:solidFill>
            <a:latin typeface="+mn-lt"/>
          </a:endParaRPr>
        </a:p>
        <a:p>
          <a:pPr lvl="0" algn="ctr" defTabSz="800100">
            <a:lnSpc>
              <a:spcPct val="100000"/>
            </a:lnSpc>
            <a:spcBef>
              <a:spcPct val="0"/>
            </a:spcBef>
            <a:spcAft>
              <a:spcPts val="0"/>
            </a:spcAft>
          </a:pPr>
          <a:r>
            <a:rPr lang="zh-CN" altLang="en-US" sz="1800" kern="1200" dirty="0" smtClean="0">
              <a:solidFill>
                <a:schemeClr val="tx1"/>
              </a:solidFill>
              <a:latin typeface="+mn-lt"/>
            </a:rPr>
            <a:t>进行采样估计</a:t>
          </a:r>
          <a:endParaRPr lang="zh-CN" altLang="en-US" sz="1800" kern="1200" dirty="0">
            <a:solidFill>
              <a:schemeClr val="tx1"/>
            </a:solidFill>
            <a:latin typeface="+mn-lt"/>
          </a:endParaRPr>
        </a:p>
      </dsp:txBody>
      <dsp:txXfrm>
        <a:off x="2440468" y="2032675"/>
        <a:ext cx="2488987" cy="2267181"/>
      </dsp:txXfrm>
    </dsp:sp>
    <dsp:sp modelId="{53C7D4DD-95C7-495C-AB44-E40628709682}">
      <dsp:nvSpPr>
        <dsp:cNvPr id="0" name=""/>
        <dsp:cNvSpPr/>
      </dsp:nvSpPr>
      <dsp:spPr>
        <a:xfrm>
          <a:off x="4621701" y="1530851"/>
          <a:ext cx="3390971" cy="1176920"/>
        </a:xfrm>
        <a:prstGeom prst="rightArrow">
          <a:avLst>
            <a:gd name="adj1" fmla="val 50000"/>
            <a:gd name="adj2" fmla="val 50000"/>
          </a:avLst>
        </a:prstGeom>
        <a:solidFill>
          <a:schemeClr val="accent6">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86836"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第三步：预测下一更新时刻</a:t>
          </a:r>
          <a:endParaRPr lang="zh-CN" altLang="en-US" sz="1800" b="1" kern="1200" dirty="0">
            <a:latin typeface="微软雅黑" panose="020B0503020204020204" pitchFamily="34" charset="-122"/>
            <a:ea typeface="微软雅黑" panose="020B0503020204020204" pitchFamily="34" charset="-122"/>
          </a:endParaRPr>
        </a:p>
      </dsp:txBody>
      <dsp:txXfrm>
        <a:off x="4621701" y="1825081"/>
        <a:ext cx="3096741" cy="588460"/>
      </dsp:txXfrm>
    </dsp:sp>
    <dsp:sp modelId="{24E71794-3D05-4979-95CB-9661729EAA26}">
      <dsp:nvSpPr>
        <dsp:cNvPr id="0" name=""/>
        <dsp:cNvSpPr/>
      </dsp:nvSpPr>
      <dsp:spPr>
        <a:xfrm>
          <a:off x="4793060" y="2465726"/>
          <a:ext cx="2488987" cy="2234001"/>
        </a:xfrm>
        <a:prstGeom prst="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ctr" defTabSz="800100">
            <a:lnSpc>
              <a:spcPct val="100000"/>
            </a:lnSpc>
            <a:spcBef>
              <a:spcPct val="0"/>
            </a:spcBef>
            <a:spcAft>
              <a:spcPts val="0"/>
            </a:spcAft>
          </a:pPr>
          <a:r>
            <a:rPr lang="zh-CN" altLang="en-US" sz="1800" kern="1200" dirty="0" smtClean="0">
              <a:solidFill>
                <a:schemeClr val="tx1"/>
              </a:solidFill>
              <a:latin typeface="+mn-lt"/>
            </a:rPr>
            <a:t>依据上式计算</a:t>
          </a:r>
          <a:endParaRPr lang="en-US" altLang="zh-CN" sz="1800" kern="1200" dirty="0" smtClean="0">
            <a:solidFill>
              <a:schemeClr val="tx1"/>
            </a:solidFill>
            <a:latin typeface="+mn-lt"/>
          </a:endParaRPr>
        </a:p>
        <a:p>
          <a:pPr lvl="0" algn="ctr" defTabSz="800100">
            <a:lnSpc>
              <a:spcPct val="100000"/>
            </a:lnSpc>
            <a:spcBef>
              <a:spcPct val="0"/>
            </a:spcBef>
            <a:spcAft>
              <a:spcPts val="0"/>
            </a:spcAft>
          </a:pPr>
          <a:r>
            <a:rPr lang="zh-CN" altLang="en-US" sz="1800" kern="1200" dirty="0" smtClean="0">
              <a:solidFill>
                <a:schemeClr val="tx1"/>
              </a:solidFill>
              <a:latin typeface="+mn-lt"/>
            </a:rPr>
            <a:t>下一更新时刻</a:t>
          </a:r>
          <a:endParaRPr lang="zh-CN" altLang="en-US" sz="1800" kern="1200" dirty="0">
            <a:solidFill>
              <a:schemeClr val="tx1"/>
            </a:solidFill>
            <a:latin typeface="+mn-lt"/>
          </a:endParaRPr>
        </a:p>
      </dsp:txBody>
      <dsp:txXfrm>
        <a:off x="4793060" y="2465726"/>
        <a:ext cx="2488987" cy="22340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499D0-0C2A-4569-922F-FBE3DB90BDE5}">
      <dsp:nvSpPr>
        <dsp:cNvPr id="0" name=""/>
        <dsp:cNvSpPr/>
      </dsp:nvSpPr>
      <dsp:spPr>
        <a:xfrm>
          <a:off x="2286" y="3329048"/>
          <a:ext cx="2990430" cy="863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引入平滑因子的算法</a:t>
          </a:r>
          <a:endParaRPr lang="zh-CN" altLang="en-US" sz="2400" kern="1200" dirty="0">
            <a:latin typeface="微软雅黑" panose="020B0503020204020204" pitchFamily="34" charset="-122"/>
            <a:ea typeface="微软雅黑" panose="020B0503020204020204" pitchFamily="34" charset="-122"/>
          </a:endParaRPr>
        </a:p>
      </dsp:txBody>
      <dsp:txXfrm>
        <a:off x="2286" y="3329048"/>
        <a:ext cx="2990430" cy="863950"/>
      </dsp:txXfrm>
    </dsp:sp>
    <dsp:sp modelId="{C6577E99-CF9D-4960-A9D9-8C87C9292610}">
      <dsp:nvSpPr>
        <dsp:cNvPr id="0" name=""/>
        <dsp:cNvSpPr/>
      </dsp:nvSpPr>
      <dsp:spPr>
        <a:xfrm>
          <a:off x="183700" y="3066288"/>
          <a:ext cx="208539" cy="208539"/>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908F3-B56A-4DAF-A1B7-7B390F601351}">
      <dsp:nvSpPr>
        <dsp:cNvPr id="0" name=""/>
        <dsp:cNvSpPr/>
      </dsp:nvSpPr>
      <dsp:spPr>
        <a:xfrm>
          <a:off x="329678" y="2774332"/>
          <a:ext cx="208539" cy="208539"/>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B88420-59AD-44A7-BF28-B5DF5E8BD901}">
      <dsp:nvSpPr>
        <dsp:cNvPr id="0" name=""/>
        <dsp:cNvSpPr/>
      </dsp:nvSpPr>
      <dsp:spPr>
        <a:xfrm>
          <a:off x="680025" y="2832724"/>
          <a:ext cx="327705" cy="32770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3C47A-0EC0-40DE-97AE-317D54C7DC21}">
      <dsp:nvSpPr>
        <dsp:cNvPr id="0" name=""/>
        <dsp:cNvSpPr/>
      </dsp:nvSpPr>
      <dsp:spPr>
        <a:xfrm>
          <a:off x="971980" y="2511572"/>
          <a:ext cx="208539" cy="208539"/>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50B62-9F29-4805-9666-0869ADCE195E}">
      <dsp:nvSpPr>
        <dsp:cNvPr id="0" name=""/>
        <dsp:cNvSpPr/>
      </dsp:nvSpPr>
      <dsp:spPr>
        <a:xfrm>
          <a:off x="1351523" y="2394790"/>
          <a:ext cx="208539" cy="208539"/>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73200-18FE-42C3-9BC5-3EA527DEE7D4}">
      <dsp:nvSpPr>
        <dsp:cNvPr id="0" name=""/>
        <dsp:cNvSpPr/>
      </dsp:nvSpPr>
      <dsp:spPr>
        <a:xfrm>
          <a:off x="1818652" y="2599159"/>
          <a:ext cx="208539" cy="208539"/>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1EF89-BAA6-4E5A-A33B-D8C8431EDD1B}">
      <dsp:nvSpPr>
        <dsp:cNvPr id="0" name=""/>
        <dsp:cNvSpPr/>
      </dsp:nvSpPr>
      <dsp:spPr>
        <a:xfrm>
          <a:off x="2110608" y="2745137"/>
          <a:ext cx="327705" cy="32770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F5587-A3CD-48C3-A40C-952C1A5F667F}">
      <dsp:nvSpPr>
        <dsp:cNvPr id="0" name=""/>
        <dsp:cNvSpPr/>
      </dsp:nvSpPr>
      <dsp:spPr>
        <a:xfrm>
          <a:off x="2519346" y="3066288"/>
          <a:ext cx="208539" cy="208539"/>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778A62-0BAB-47E9-B185-A0752A5FCE1B}">
      <dsp:nvSpPr>
        <dsp:cNvPr id="0" name=""/>
        <dsp:cNvSpPr/>
      </dsp:nvSpPr>
      <dsp:spPr>
        <a:xfrm>
          <a:off x="2694520" y="3387440"/>
          <a:ext cx="208539" cy="208539"/>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41D78E-EB95-4609-91AE-F9151436C918}">
      <dsp:nvSpPr>
        <dsp:cNvPr id="0" name=""/>
        <dsp:cNvSpPr/>
      </dsp:nvSpPr>
      <dsp:spPr>
        <a:xfrm>
          <a:off x="1176349" y="2774332"/>
          <a:ext cx="536245" cy="53624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8A9821-1E91-4FB8-9C8D-1FA92D03056F}">
      <dsp:nvSpPr>
        <dsp:cNvPr id="0" name=""/>
        <dsp:cNvSpPr/>
      </dsp:nvSpPr>
      <dsp:spPr>
        <a:xfrm>
          <a:off x="37722" y="3883764"/>
          <a:ext cx="208539" cy="208539"/>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D7CCC-63CB-42BB-B3A8-1DFDB7FD2D58}">
      <dsp:nvSpPr>
        <dsp:cNvPr id="0" name=""/>
        <dsp:cNvSpPr/>
      </dsp:nvSpPr>
      <dsp:spPr>
        <a:xfrm>
          <a:off x="212895" y="4146525"/>
          <a:ext cx="327705" cy="327705"/>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A006D-E8BD-4AAC-A081-6240AC579D6C}">
      <dsp:nvSpPr>
        <dsp:cNvPr id="0" name=""/>
        <dsp:cNvSpPr/>
      </dsp:nvSpPr>
      <dsp:spPr>
        <a:xfrm>
          <a:off x="650829" y="4380089"/>
          <a:ext cx="476662" cy="476662"/>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E07E02-0CAC-48AA-9555-551D4F79EE13}">
      <dsp:nvSpPr>
        <dsp:cNvPr id="0" name=""/>
        <dsp:cNvSpPr/>
      </dsp:nvSpPr>
      <dsp:spPr>
        <a:xfrm>
          <a:off x="1263936" y="4759632"/>
          <a:ext cx="208539" cy="208539"/>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A9B97-A8F0-49A8-A0A5-0E43F3D9DC33}">
      <dsp:nvSpPr>
        <dsp:cNvPr id="0" name=""/>
        <dsp:cNvSpPr/>
      </dsp:nvSpPr>
      <dsp:spPr>
        <a:xfrm>
          <a:off x="1380719" y="4380089"/>
          <a:ext cx="327705" cy="327705"/>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3D2C4-AF08-4770-B6EE-8307E4C3E31E}">
      <dsp:nvSpPr>
        <dsp:cNvPr id="0" name=""/>
        <dsp:cNvSpPr/>
      </dsp:nvSpPr>
      <dsp:spPr>
        <a:xfrm>
          <a:off x="1672674" y="4788827"/>
          <a:ext cx="208539" cy="208539"/>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EFFB4-F35D-43BD-A472-994EFBB784E8}">
      <dsp:nvSpPr>
        <dsp:cNvPr id="0" name=""/>
        <dsp:cNvSpPr/>
      </dsp:nvSpPr>
      <dsp:spPr>
        <a:xfrm>
          <a:off x="1935435" y="4321698"/>
          <a:ext cx="476662" cy="476662"/>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225FE-15C0-4CAA-9C43-7186032F1037}">
      <dsp:nvSpPr>
        <dsp:cNvPr id="0" name=""/>
        <dsp:cNvSpPr/>
      </dsp:nvSpPr>
      <dsp:spPr>
        <a:xfrm>
          <a:off x="2577737" y="4204916"/>
          <a:ext cx="327705" cy="327705"/>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226BD-C755-44F7-897F-69BE9C752368}">
      <dsp:nvSpPr>
        <dsp:cNvPr id="0" name=""/>
        <dsp:cNvSpPr/>
      </dsp:nvSpPr>
      <dsp:spPr>
        <a:xfrm>
          <a:off x="2992716" y="2832238"/>
          <a:ext cx="962424" cy="1837373"/>
        </a:xfrm>
        <a:prstGeom prst="chevron">
          <a:avLst>
            <a:gd name="adj" fmla="val 6231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B224E6E3-9260-45B0-A9FF-04C5971C1475}">
      <dsp:nvSpPr>
        <dsp:cNvPr id="0" name=""/>
        <dsp:cNvSpPr/>
      </dsp:nvSpPr>
      <dsp:spPr>
        <a:xfrm>
          <a:off x="3955140" y="2833130"/>
          <a:ext cx="2624793" cy="1837355"/>
        </a:xfrm>
        <a:prstGeom prst="rect">
          <a:avLst/>
        </a:prstGeom>
        <a:solidFill>
          <a:schemeClr val="accent6">
            <a:lumMod val="60000"/>
            <a:lumOff val="4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bg1"/>
              </a:solidFill>
              <a:latin typeface="微软雅黑" panose="020B0503020204020204" pitchFamily="34" charset="-122"/>
              <a:ea typeface="微软雅黑" panose="020B0503020204020204" pitchFamily="34" charset="-122"/>
            </a:rPr>
            <a:t>修正相对误差和数据源权值集合</a:t>
          </a:r>
          <a:endParaRPr lang="zh-CN" altLang="en-US" sz="2400" kern="1200" dirty="0">
            <a:solidFill>
              <a:schemeClr val="bg1"/>
            </a:solidFill>
            <a:latin typeface="微软雅黑" panose="020B0503020204020204" pitchFamily="34" charset="-122"/>
            <a:ea typeface="微软雅黑" panose="020B0503020204020204" pitchFamily="34" charset="-122"/>
          </a:endParaRPr>
        </a:p>
      </dsp:txBody>
      <dsp:txXfrm>
        <a:off x="3955140" y="2833130"/>
        <a:ext cx="2624793" cy="1837355"/>
      </dsp:txXfrm>
    </dsp:sp>
    <dsp:sp modelId="{69A80F59-A4CC-42FB-8518-640BE30BE475}">
      <dsp:nvSpPr>
        <dsp:cNvPr id="0" name=""/>
        <dsp:cNvSpPr/>
      </dsp:nvSpPr>
      <dsp:spPr>
        <a:xfrm>
          <a:off x="6579934" y="2832238"/>
          <a:ext cx="962424" cy="1837373"/>
        </a:xfrm>
        <a:prstGeom prst="chevron">
          <a:avLst>
            <a:gd name="adj" fmla="val 6231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8BA69807-A85D-4B80-816E-47F22EF3F4EE}">
      <dsp:nvSpPr>
        <dsp:cNvPr id="0" name=""/>
        <dsp:cNvSpPr/>
      </dsp:nvSpPr>
      <dsp:spPr>
        <a:xfrm>
          <a:off x="7647350" y="2680394"/>
          <a:ext cx="2231074" cy="2231074"/>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处理数据流上真值变化平缓的情形</a:t>
          </a:r>
          <a:endParaRPr lang="zh-CN" altLang="en-US" sz="2400" kern="1200" dirty="0">
            <a:latin typeface="微软雅黑" panose="020B0503020204020204" pitchFamily="34" charset="-122"/>
            <a:ea typeface="微软雅黑" panose="020B0503020204020204" pitchFamily="34" charset="-122"/>
          </a:endParaRPr>
        </a:p>
      </dsp:txBody>
      <dsp:txXfrm>
        <a:off x="7974083" y="3007127"/>
        <a:ext cx="1577608" cy="15776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13522B-3D5C-495B-A040-D5334AE9E05B}">
      <dsp:nvSpPr>
        <dsp:cNvPr id="0" name=""/>
        <dsp:cNvSpPr/>
      </dsp:nvSpPr>
      <dsp:spPr>
        <a:xfrm>
          <a:off x="0" y="596571"/>
          <a:ext cx="9204263" cy="957600"/>
        </a:xfrm>
        <a:prstGeom prst="rect">
          <a:avLst/>
        </a:prstGeom>
        <a:solidFill>
          <a:schemeClr val="lt1">
            <a:alpha val="90000"/>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72006CED-D976-43B8-AB69-EF3A1BDF80A3}">
      <dsp:nvSpPr>
        <dsp:cNvPr id="0" name=""/>
        <dsp:cNvSpPr/>
      </dsp:nvSpPr>
      <dsp:spPr>
        <a:xfrm>
          <a:off x="228585" y="0"/>
          <a:ext cx="8751104" cy="112176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29" tIns="0" rIns="243529" bIns="0" numCol="1" spcCol="1270" anchor="ctr" anchorCtr="0">
          <a:noAutofit/>
        </a:bodyPr>
        <a:lstStyle/>
        <a:p>
          <a:pPr lvl="0" algn="ctr" defTabSz="1066800">
            <a:lnSpc>
              <a:spcPct val="90000"/>
            </a:lnSpc>
            <a:spcBef>
              <a:spcPct val="0"/>
            </a:spcBef>
            <a:spcAft>
              <a:spcPts val="0"/>
            </a:spcAft>
          </a:pPr>
          <a:r>
            <a:rPr lang="zh-CN" altLang="en-US" sz="2400" b="1" kern="1200"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rPr>
            <a:t>定义并研究了真值发现的相对误差和累积误差</a:t>
          </a:r>
          <a:endParaRPr lang="en-US" altLang="zh-CN" sz="2400" b="1" kern="1200"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endParaRPr>
        </a:p>
        <a:p>
          <a:pPr lvl="0" algn="ctr" defTabSz="1066800">
            <a:lnSpc>
              <a:spcPct val="90000"/>
            </a:lnSpc>
            <a:spcBef>
              <a:spcPct val="0"/>
            </a:spcBef>
            <a:spcAft>
              <a:spcPts val="0"/>
            </a:spcAft>
          </a:pPr>
          <a:r>
            <a:rPr lang="zh-CN" altLang="en-US" sz="2400" b="1" kern="1200" dirty="0" smtClean="0">
              <a:solidFill>
                <a:schemeClr val="bg1"/>
              </a:solidFill>
              <a:latin typeface="楷体" panose="02010609060101010101" pitchFamily="49" charset="-122"/>
              <a:ea typeface="楷体" panose="02010609060101010101" pitchFamily="49" charset="-122"/>
              <a:cs typeface="Arial Unicode MS" panose="020B0604020202020204" pitchFamily="34" charset="-122"/>
            </a:rPr>
            <a:t>并给出了其和数据源权值波动的关系</a:t>
          </a:r>
        </a:p>
      </dsp:txBody>
      <dsp:txXfrm>
        <a:off x="283345" y="54760"/>
        <a:ext cx="8641584" cy="1012240"/>
      </dsp:txXfrm>
    </dsp:sp>
    <dsp:sp modelId="{74DDBD2E-EA98-4617-ADB2-B47F2A287F82}">
      <dsp:nvSpPr>
        <dsp:cNvPr id="0" name=""/>
        <dsp:cNvSpPr/>
      </dsp:nvSpPr>
      <dsp:spPr>
        <a:xfrm>
          <a:off x="0" y="2320251"/>
          <a:ext cx="9204263" cy="957600"/>
        </a:xfrm>
        <a:prstGeom prst="rect">
          <a:avLst/>
        </a:prstGeom>
        <a:solidFill>
          <a:schemeClr val="lt1">
            <a:alpha val="90000"/>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1761F9DC-C840-4CC9-9143-02D637AA32F7}">
      <dsp:nvSpPr>
        <dsp:cNvPr id="0" name=""/>
        <dsp:cNvSpPr/>
      </dsp:nvSpPr>
      <dsp:spPr>
        <a:xfrm>
          <a:off x="274478" y="1759371"/>
          <a:ext cx="8753948" cy="112176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29" tIns="0" rIns="243529"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latin typeface="楷体" panose="02010609060101010101" pitchFamily="49" charset="-122"/>
              <a:ea typeface="楷体" panose="02010609060101010101" pitchFamily="49" charset="-122"/>
            </a:rPr>
            <a:t>将累积误差的估计问题转换为最优化问题                           提出了一种自适应数据源权值评估模式</a:t>
          </a:r>
          <a:r>
            <a:rPr lang="en-US" altLang="zh-CN" sz="2400" b="1" kern="1200" dirty="0" err="1" smtClean="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ASRA</a:t>
          </a:r>
          <a:endParaRPr lang="zh-CN" altLang="en-US" sz="2400" b="1" kern="1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endParaRPr>
        </a:p>
      </dsp:txBody>
      <dsp:txXfrm>
        <a:off x="329238" y="1814131"/>
        <a:ext cx="8644428" cy="1012240"/>
      </dsp:txXfrm>
    </dsp:sp>
    <dsp:sp modelId="{49A2F538-9C21-4AA5-82BE-C0139F4C7880}">
      <dsp:nvSpPr>
        <dsp:cNvPr id="0" name=""/>
        <dsp:cNvSpPr/>
      </dsp:nvSpPr>
      <dsp:spPr>
        <a:xfrm>
          <a:off x="0" y="4043931"/>
          <a:ext cx="9204263" cy="957600"/>
        </a:xfrm>
        <a:prstGeom prst="rect">
          <a:avLst/>
        </a:prstGeom>
        <a:solidFill>
          <a:schemeClr val="lt1">
            <a:alpha val="90000"/>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8ECD2215-219A-4A81-878E-3B7CE57B2466}">
      <dsp:nvSpPr>
        <dsp:cNvPr id="0" name=""/>
        <dsp:cNvSpPr/>
      </dsp:nvSpPr>
      <dsp:spPr>
        <a:xfrm>
          <a:off x="268528" y="3467010"/>
          <a:ext cx="8742308" cy="1121760"/>
        </a:xfrm>
        <a:prstGeom prst="roundRect">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3529" tIns="0" rIns="243529"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chemeClr val="bg1"/>
              </a:solidFill>
              <a:latin typeface="楷体" panose="02010609060101010101" pitchFamily="49" charset="-122"/>
              <a:ea typeface="楷体" panose="02010609060101010101" pitchFamily="49" charset="-122"/>
            </a:rPr>
            <a:t>提出了一种连续真值发现框架，该框架能够被插入多种方法                                              并且能灵活地调节数据流上真值发现的准确率和效率</a:t>
          </a:r>
          <a:endParaRPr lang="zh-CN" altLang="en-US" sz="2400" b="1" kern="1200" dirty="0">
            <a:solidFill>
              <a:schemeClr val="bg1"/>
            </a:solidFill>
            <a:latin typeface="楷体" panose="02010609060101010101" pitchFamily="49" charset="-122"/>
            <a:ea typeface="楷体" panose="02010609060101010101" pitchFamily="49" charset="-122"/>
          </a:endParaRPr>
        </a:p>
      </dsp:txBody>
      <dsp:txXfrm>
        <a:off x="323288" y="3521770"/>
        <a:ext cx="8632788" cy="10122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821A3-915C-4EC2-A81A-0ABE57662958}">
      <dsp:nvSpPr>
        <dsp:cNvPr id="0" name=""/>
        <dsp:cNvSpPr/>
      </dsp:nvSpPr>
      <dsp:spPr>
        <a:xfrm>
          <a:off x="-37983" y="84238"/>
          <a:ext cx="8081129" cy="1739982"/>
        </a:xfrm>
        <a:prstGeom prst="rightArrow">
          <a:avLst>
            <a:gd name="adj1" fmla="val 50000"/>
            <a:gd name="adj2" fmla="val 50000"/>
          </a:avLst>
        </a:prstGeom>
        <a:solidFill>
          <a:schemeClr val="accent6">
            <a:lumMod val="40000"/>
            <a:lumOff val="6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86836" numCol="1" spcCol="1270" anchor="ctr" anchorCtr="0">
          <a:noAutofit/>
        </a:bodyPr>
        <a:lstStyle/>
        <a:p>
          <a:pPr lvl="0" algn="l" defTabSz="800100">
            <a:lnSpc>
              <a:spcPct val="90000"/>
            </a:lnSpc>
            <a:spcBef>
              <a:spcPct val="0"/>
            </a:spcBef>
            <a:spcAft>
              <a:spcPct val="35000"/>
            </a:spcAft>
          </a:pPr>
          <a:r>
            <a:rPr lang="en-US" altLang="zh-CN" sz="1800" b="1" i="1" kern="1200" dirty="0" err="1" smtClean="0">
              <a:latin typeface="Arial"/>
              <a:ea typeface="微软雅黑" panose="020B0503020204020204" pitchFamily="34" charset="-122"/>
              <a:cs typeface="Arial"/>
            </a:rPr>
            <a:t>k</a:t>
          </a:r>
          <a:r>
            <a:rPr lang="en-US" altLang="zh-CN" sz="1800" b="1" kern="1200" dirty="0" err="1" smtClean="0">
              <a:latin typeface="Arial"/>
              <a:ea typeface="微软雅黑" panose="020B0503020204020204" pitchFamily="34" charset="-122"/>
              <a:cs typeface="Arial"/>
            </a:rPr>
            <a:t>≠</a:t>
          </a:r>
          <a:r>
            <a:rPr lang="en-US" altLang="zh-CN" sz="1800" b="1" kern="1200" dirty="0" err="1" smtClean="0">
              <a:latin typeface="微软雅黑" panose="020B0503020204020204" pitchFamily="34" charset="-122"/>
              <a:ea typeface="微软雅黑" panose="020B0503020204020204" pitchFamily="34" charset="-122"/>
            </a:rPr>
            <a:t>1</a:t>
          </a:r>
          <a:r>
            <a:rPr lang="en-US" altLang="zh-CN" sz="1800" b="1" kern="1200" dirty="0" smtClean="0">
              <a:latin typeface="微软雅黑" panose="020B0503020204020204" pitchFamily="34" charset="-122"/>
              <a:ea typeface="微软雅黑" panose="020B0503020204020204" pitchFamily="34" charset="-122"/>
            </a:rPr>
            <a:t>,  </a:t>
          </a:r>
          <a:r>
            <a:rPr lang="en-US" altLang="zh-CN" sz="1800" b="1" i="1" kern="1200" dirty="0" err="1" smtClean="0">
              <a:latin typeface="Arial"/>
              <a:ea typeface="微软雅黑" panose="020B0503020204020204" pitchFamily="34" charset="-122"/>
              <a:cs typeface="Arial"/>
            </a:rPr>
            <a:t>k</a:t>
          </a:r>
          <a:r>
            <a:rPr lang="en-US" altLang="zh-CN" sz="1800" b="1" kern="1200" dirty="0" err="1"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K</a:t>
          </a:r>
          <a:r>
            <a:rPr lang="en-US" altLang="zh-CN" sz="1800" b="1" i="1" kern="1200" dirty="0" smtClean="0">
              <a:latin typeface="Arial"/>
              <a:ea typeface="微软雅黑" panose="020B0503020204020204" pitchFamily="34" charset="-122"/>
              <a:cs typeface="Arial"/>
            </a:rPr>
            <a:t>, </a:t>
          </a:r>
          <a:r>
            <a:rPr lang="zh-CN" altLang="en-US" sz="1800" b="1" i="0" kern="1200" dirty="0" smtClean="0">
              <a:latin typeface="Arial"/>
              <a:ea typeface="微软雅黑" panose="020B0503020204020204" pitchFamily="34" charset="-122"/>
              <a:cs typeface="Arial"/>
            </a:rPr>
            <a:t>负单位矩阵起始于（</a:t>
          </a:r>
          <a:r>
            <a:rPr lang="en-US" altLang="zh-CN" sz="1800" b="1" i="1" kern="1200" dirty="0" smtClean="0">
              <a:latin typeface="Arial"/>
              <a:ea typeface="微软雅黑" panose="020B0503020204020204" pitchFamily="34" charset="-122"/>
              <a:cs typeface="Arial"/>
            </a:rPr>
            <a:t>k</a:t>
          </a:r>
          <a:r>
            <a:rPr lang="en-US" altLang="zh-CN" sz="1800" b="1" i="0" kern="1200" dirty="0" smtClean="0">
              <a:latin typeface="Arial"/>
              <a:ea typeface="微软雅黑" panose="020B0503020204020204" pitchFamily="34" charset="-122"/>
              <a:cs typeface="Arial"/>
            </a:rPr>
            <a:t>-1</a:t>
          </a:r>
          <a:r>
            <a:rPr lang="zh-CN" altLang="en-US" sz="1800" b="1" i="0" kern="1200" dirty="0" smtClean="0">
              <a:latin typeface="Arial"/>
              <a:ea typeface="微软雅黑" panose="020B0503020204020204" pitchFamily="34" charset="-122"/>
              <a:cs typeface="Arial"/>
            </a:rPr>
            <a:t>）</a:t>
          </a:r>
          <a:r>
            <a:rPr lang="en-US" altLang="zh-CN" sz="1800" b="1" i="0" kern="1200" dirty="0"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E</a:t>
          </a:r>
          <a:r>
            <a:rPr lang="en-US" altLang="zh-CN" sz="1800" b="1" i="0" kern="1200" dirty="0" err="1"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M</a:t>
          </a:r>
          <a:r>
            <a:rPr lang="en-US" altLang="zh-CN" sz="1800" b="1" i="0" kern="1200" dirty="0" smtClean="0">
              <a:latin typeface="Arial"/>
              <a:ea typeface="微软雅黑" panose="020B0503020204020204" pitchFamily="34" charset="-122"/>
              <a:cs typeface="Arial"/>
            </a:rPr>
            <a:t>)+1</a:t>
          </a:r>
          <a:r>
            <a:rPr lang="zh-CN" altLang="en-US" sz="1800" b="1" i="0" kern="1200" dirty="0" smtClean="0">
              <a:latin typeface="Arial"/>
              <a:ea typeface="微软雅黑" panose="020B0503020204020204" pitchFamily="34" charset="-122"/>
              <a:cs typeface="Arial"/>
            </a:rPr>
            <a:t>行，单位矩阵起始于</a:t>
          </a:r>
          <a:r>
            <a:rPr lang="en-US" altLang="zh-CN" sz="1800" b="1" i="1" kern="1200" dirty="0" smtClean="0">
              <a:latin typeface="Arial"/>
              <a:ea typeface="微软雅黑" panose="020B0503020204020204" pitchFamily="34" charset="-122"/>
              <a:cs typeface="Arial"/>
            </a:rPr>
            <a:t>k</a:t>
          </a:r>
          <a:r>
            <a:rPr lang="en-US" altLang="zh-CN" sz="1800" b="1" i="0" kern="1200" dirty="0"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E</a:t>
          </a:r>
          <a:r>
            <a:rPr lang="en-US" altLang="zh-CN" sz="1800" b="1" i="0" kern="1200" dirty="0" err="1"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M</a:t>
          </a:r>
          <a:r>
            <a:rPr lang="en-US" altLang="zh-CN" sz="1800" b="1" i="0" kern="1200" dirty="0" smtClean="0">
              <a:latin typeface="Arial"/>
              <a:ea typeface="微软雅黑" panose="020B0503020204020204" pitchFamily="34" charset="-122"/>
              <a:cs typeface="Arial"/>
            </a:rPr>
            <a:t>)+1</a:t>
          </a:r>
          <a:r>
            <a:rPr lang="zh-CN" altLang="en-US" sz="1800" b="1" i="0" kern="1200" dirty="0" smtClean="0">
              <a:latin typeface="Arial"/>
              <a:ea typeface="微软雅黑" panose="020B0503020204020204" pitchFamily="34" charset="-122"/>
              <a:cs typeface="Arial"/>
            </a:rPr>
            <a:t>行</a:t>
          </a:r>
          <a:endParaRPr lang="zh-CN" altLang="en-US" sz="1800" b="1" i="0" kern="1200" dirty="0">
            <a:latin typeface="微软雅黑" panose="020B0503020204020204" pitchFamily="34" charset="-122"/>
            <a:ea typeface="微软雅黑" panose="020B0503020204020204" pitchFamily="34" charset="-122"/>
          </a:endParaRPr>
        </a:p>
      </dsp:txBody>
      <dsp:txXfrm>
        <a:off x="-37983" y="519234"/>
        <a:ext cx="7646134" cy="869991"/>
      </dsp:txXfrm>
    </dsp:sp>
    <dsp:sp modelId="{CB73E544-EB30-4612-8597-8DB856B09293}">
      <dsp:nvSpPr>
        <dsp:cNvPr id="0" name=""/>
        <dsp:cNvSpPr/>
      </dsp:nvSpPr>
      <dsp:spPr>
        <a:xfrm>
          <a:off x="2082653" y="537344"/>
          <a:ext cx="5891153" cy="1622784"/>
        </a:xfrm>
        <a:prstGeom prst="rightArrow">
          <a:avLst>
            <a:gd name="adj1" fmla="val 50000"/>
            <a:gd name="adj2" fmla="val 50000"/>
          </a:avLst>
        </a:prstGeom>
        <a:solidFill>
          <a:schemeClr val="accent6">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86836" numCol="1" spcCol="1270" anchor="ctr" anchorCtr="0">
          <a:noAutofit/>
        </a:bodyPr>
        <a:lstStyle/>
        <a:p>
          <a:pPr lvl="0" algn="l" defTabSz="800100">
            <a:lnSpc>
              <a:spcPct val="90000"/>
            </a:lnSpc>
            <a:spcBef>
              <a:spcPct val="0"/>
            </a:spcBef>
            <a:spcAft>
              <a:spcPct val="35000"/>
            </a:spcAft>
          </a:pPr>
          <a:r>
            <a:rPr lang="en-US" altLang="zh-CN" sz="1800" b="1" i="1" kern="1200" dirty="0" smtClean="0">
              <a:latin typeface="微软雅黑" panose="020B0503020204020204" pitchFamily="34" charset="-122"/>
              <a:ea typeface="微软雅黑" panose="020B0503020204020204" pitchFamily="34" charset="-122"/>
            </a:rPr>
            <a:t>k</a:t>
          </a:r>
          <a:r>
            <a:rPr lang="en-US" altLang="zh-CN" sz="1800" b="1" i="0" kern="1200" dirty="0" smtClean="0">
              <a:latin typeface="微软雅黑" panose="020B0503020204020204" pitchFamily="34" charset="-122"/>
              <a:ea typeface="微软雅黑" panose="020B0503020204020204" pitchFamily="34" charset="-122"/>
            </a:rPr>
            <a:t>=</a:t>
          </a:r>
          <a:r>
            <a:rPr lang="en-US" altLang="zh-CN" sz="1800" b="1" i="1" kern="1200" dirty="0" smtClean="0">
              <a:latin typeface="微软雅黑" panose="020B0503020204020204" pitchFamily="34" charset="-122"/>
              <a:ea typeface="微软雅黑" panose="020B0503020204020204" pitchFamily="34" charset="-122"/>
            </a:rPr>
            <a:t>K</a:t>
          </a:r>
          <a:r>
            <a:rPr lang="en-US" altLang="zh-CN" sz="1800" b="1" i="0" kern="1200" dirty="0" smtClean="0">
              <a:latin typeface="微软雅黑" panose="020B0503020204020204" pitchFamily="34" charset="-122"/>
              <a:ea typeface="微软雅黑" panose="020B0503020204020204" pitchFamily="34" charset="-122"/>
            </a:rPr>
            <a:t>, </a:t>
          </a:r>
          <a:r>
            <a:rPr lang="zh-CN" altLang="en-US" sz="1800" b="1" i="0" kern="1200" dirty="0" smtClean="0">
              <a:latin typeface="微软雅黑" panose="020B0503020204020204" pitchFamily="34" charset="-122"/>
              <a:ea typeface="微软雅黑" panose="020B0503020204020204" pitchFamily="34" charset="-122"/>
            </a:rPr>
            <a:t>负单位矩阵起始于</a:t>
          </a:r>
          <a:r>
            <a:rPr lang="zh-CN" altLang="en-US" sz="1800" b="1" i="0" kern="1200" dirty="0" smtClean="0">
              <a:latin typeface="Arial"/>
              <a:ea typeface="微软雅黑" panose="020B0503020204020204" pitchFamily="34" charset="-122"/>
              <a:cs typeface="Arial"/>
            </a:rPr>
            <a:t>（</a:t>
          </a:r>
          <a:r>
            <a:rPr lang="en-US" altLang="zh-CN" sz="1800" b="1" i="1" kern="1200" dirty="0" smtClean="0">
              <a:latin typeface="Arial"/>
              <a:ea typeface="微软雅黑" panose="020B0503020204020204" pitchFamily="34" charset="-122"/>
              <a:cs typeface="Arial"/>
            </a:rPr>
            <a:t>k</a:t>
          </a:r>
          <a:r>
            <a:rPr lang="en-US" altLang="zh-CN" sz="1800" b="1" i="0" kern="1200" dirty="0" smtClean="0">
              <a:latin typeface="Arial"/>
              <a:ea typeface="微软雅黑" panose="020B0503020204020204" pitchFamily="34" charset="-122"/>
              <a:cs typeface="Arial"/>
            </a:rPr>
            <a:t>-1</a:t>
          </a:r>
          <a:r>
            <a:rPr lang="zh-CN" altLang="en-US" sz="1800" b="1" i="0" kern="1200" dirty="0" smtClean="0">
              <a:latin typeface="Arial"/>
              <a:ea typeface="微软雅黑" panose="020B0503020204020204" pitchFamily="34" charset="-122"/>
              <a:cs typeface="Arial"/>
            </a:rPr>
            <a:t>）</a:t>
          </a:r>
          <a:r>
            <a:rPr lang="en-US" altLang="zh-CN" sz="1800" b="1" i="0" kern="1200" dirty="0"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E</a:t>
          </a:r>
          <a:r>
            <a:rPr lang="en-US" altLang="zh-CN" sz="1800" b="1" i="0" kern="1200" dirty="0" err="1"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M</a:t>
          </a:r>
          <a:r>
            <a:rPr lang="en-US" altLang="zh-CN" sz="1800" b="1" i="0" kern="1200" dirty="0" smtClean="0">
              <a:latin typeface="Arial"/>
              <a:ea typeface="微软雅黑" panose="020B0503020204020204" pitchFamily="34" charset="-122"/>
              <a:cs typeface="Arial"/>
            </a:rPr>
            <a:t>)+1</a:t>
          </a:r>
          <a:r>
            <a:rPr lang="zh-CN" altLang="en-US" sz="1800" b="1" i="0" kern="1200" dirty="0" smtClean="0">
              <a:latin typeface="Arial"/>
              <a:ea typeface="微软雅黑" panose="020B0503020204020204" pitchFamily="34" charset="-122"/>
              <a:cs typeface="Arial"/>
            </a:rPr>
            <a:t>行</a:t>
          </a:r>
          <a:endParaRPr lang="zh-CN" altLang="en-US" sz="1800" b="1" i="0" kern="1200" dirty="0">
            <a:latin typeface="微软雅黑" panose="020B0503020204020204" pitchFamily="34" charset="-122"/>
            <a:ea typeface="微软雅黑" panose="020B0503020204020204" pitchFamily="34" charset="-122"/>
          </a:endParaRPr>
        </a:p>
      </dsp:txBody>
      <dsp:txXfrm>
        <a:off x="2082653" y="943040"/>
        <a:ext cx="5485457" cy="811392"/>
      </dsp:txXfrm>
    </dsp:sp>
    <dsp:sp modelId="{53C7D4DD-95C7-495C-AB44-E40628709682}">
      <dsp:nvSpPr>
        <dsp:cNvPr id="0" name=""/>
        <dsp:cNvSpPr/>
      </dsp:nvSpPr>
      <dsp:spPr>
        <a:xfrm>
          <a:off x="4847155" y="1178469"/>
          <a:ext cx="3103153" cy="1504610"/>
        </a:xfrm>
        <a:prstGeom prst="rightArrow">
          <a:avLst>
            <a:gd name="adj1" fmla="val 50000"/>
            <a:gd name="adj2" fmla="val 50000"/>
          </a:avLst>
        </a:prstGeom>
        <a:solidFill>
          <a:schemeClr val="accent6">
            <a:lumMod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86836" numCol="1" spcCol="1270" anchor="ctr" anchorCtr="0">
          <a:noAutofit/>
        </a:bodyPr>
        <a:lstStyle/>
        <a:p>
          <a:pPr lvl="0" algn="l" defTabSz="800100">
            <a:lnSpc>
              <a:spcPct val="90000"/>
            </a:lnSpc>
            <a:spcBef>
              <a:spcPct val="0"/>
            </a:spcBef>
            <a:spcAft>
              <a:spcPct val="35000"/>
            </a:spcAft>
          </a:pPr>
          <a:r>
            <a:rPr lang="en-US" altLang="zh-CN" sz="1800" b="1" i="1" kern="1200" dirty="0" smtClean="0">
              <a:latin typeface="微软雅黑" panose="020B0503020204020204" pitchFamily="34" charset="-122"/>
              <a:ea typeface="微软雅黑" panose="020B0503020204020204" pitchFamily="34" charset="-122"/>
            </a:rPr>
            <a:t>k</a:t>
          </a:r>
          <a:r>
            <a:rPr lang="en-US" altLang="zh-CN" sz="1800" b="1" i="0" kern="1200" dirty="0" smtClean="0">
              <a:latin typeface="微软雅黑" panose="020B0503020204020204" pitchFamily="34" charset="-122"/>
              <a:ea typeface="微软雅黑" panose="020B0503020204020204" pitchFamily="34" charset="-122"/>
            </a:rPr>
            <a:t>=1, </a:t>
          </a:r>
          <a:r>
            <a:rPr lang="zh-CN" altLang="en-US" sz="1800" b="1" i="0" kern="1200" dirty="0" smtClean="0">
              <a:latin typeface="微软雅黑" panose="020B0503020204020204" pitchFamily="34" charset="-122"/>
              <a:ea typeface="微软雅黑" panose="020B0503020204020204" pitchFamily="34" charset="-122"/>
            </a:rPr>
            <a:t>单位矩阵起始于</a:t>
          </a:r>
          <a:r>
            <a:rPr lang="en-US" altLang="zh-CN" sz="1800" b="1" i="1" kern="1200" dirty="0" smtClean="0">
              <a:latin typeface="Arial"/>
              <a:ea typeface="微软雅黑" panose="020B0503020204020204" pitchFamily="34" charset="-122"/>
              <a:cs typeface="Arial"/>
            </a:rPr>
            <a:t>k</a:t>
          </a:r>
          <a:r>
            <a:rPr lang="en-US" altLang="zh-CN" sz="1800" b="1" i="0" kern="1200" dirty="0"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E</a:t>
          </a:r>
          <a:r>
            <a:rPr lang="en-US" altLang="zh-CN" sz="1800" b="1" i="0" kern="1200" dirty="0" err="1" smtClean="0">
              <a:latin typeface="Arial"/>
              <a:ea typeface="微软雅黑" panose="020B0503020204020204" pitchFamily="34" charset="-122"/>
              <a:cs typeface="Arial"/>
            </a:rPr>
            <a:t>×</a:t>
          </a:r>
          <a:r>
            <a:rPr lang="en-US" altLang="zh-CN" sz="1800" b="1" i="1" kern="1200" dirty="0" err="1" smtClean="0">
              <a:latin typeface="Arial"/>
              <a:ea typeface="微软雅黑" panose="020B0503020204020204" pitchFamily="34" charset="-122"/>
              <a:cs typeface="Arial"/>
            </a:rPr>
            <a:t>M</a:t>
          </a:r>
          <a:r>
            <a:rPr lang="en-US" altLang="zh-CN" sz="1800" b="1" i="0" kern="1200" dirty="0" smtClean="0">
              <a:latin typeface="Arial"/>
              <a:ea typeface="微软雅黑" panose="020B0503020204020204" pitchFamily="34" charset="-122"/>
              <a:cs typeface="Arial"/>
            </a:rPr>
            <a:t>)+1</a:t>
          </a:r>
          <a:r>
            <a:rPr lang="zh-CN" altLang="en-US" sz="1800" b="1" i="0" kern="1200" dirty="0" smtClean="0">
              <a:latin typeface="Arial"/>
              <a:ea typeface="微软雅黑" panose="020B0503020204020204" pitchFamily="34" charset="-122"/>
              <a:cs typeface="Arial"/>
            </a:rPr>
            <a:t>行</a:t>
          </a:r>
          <a:endParaRPr lang="zh-CN" altLang="en-US" sz="1800" b="1" kern="1200" dirty="0">
            <a:latin typeface="微软雅黑" panose="020B0503020204020204" pitchFamily="34" charset="-122"/>
            <a:ea typeface="微软雅黑" panose="020B0503020204020204" pitchFamily="34" charset="-122"/>
          </a:endParaRPr>
        </a:p>
      </dsp:txBody>
      <dsp:txXfrm>
        <a:off x="4847155" y="1554622"/>
        <a:ext cx="2727001" cy="752305"/>
      </dsp:txXfrm>
    </dsp:sp>
    <dsp:sp modelId="{24E71794-3D05-4979-95CB-9661729EAA26}">
      <dsp:nvSpPr>
        <dsp:cNvPr id="0" name=""/>
        <dsp:cNvSpPr/>
      </dsp:nvSpPr>
      <dsp:spPr>
        <a:xfrm>
          <a:off x="4926658" y="2807820"/>
          <a:ext cx="2488987" cy="2234001"/>
        </a:xfrm>
        <a:prstGeom prst="rect">
          <a:avLst/>
        </a:prstGeom>
        <a:solidFill>
          <a:schemeClr val="l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lvl="0" algn="l" defTabSz="444500">
            <a:lnSpc>
              <a:spcPct val="130000"/>
            </a:lnSpc>
            <a:spcBef>
              <a:spcPct val="0"/>
            </a:spcBef>
            <a:spcAft>
              <a:spcPct val="35000"/>
            </a:spcAft>
          </a:pPr>
          <a:endParaRPr lang="zh-CN" altLang="en-US" sz="1000" kern="1200" dirty="0">
            <a:solidFill>
              <a:schemeClr val="accent1">
                <a:lumMod val="50000"/>
              </a:schemeClr>
            </a:solidFill>
            <a:latin typeface="+mn-lt"/>
          </a:endParaRPr>
        </a:p>
        <a:p>
          <a:pPr lvl="0" algn="l" defTabSz="444500">
            <a:lnSpc>
              <a:spcPct val="130000"/>
            </a:lnSpc>
            <a:spcBef>
              <a:spcPct val="0"/>
            </a:spcBef>
            <a:spcAft>
              <a:spcPct val="35000"/>
            </a:spcAft>
          </a:pPr>
          <a:endParaRPr lang="en-US" altLang="zh-CN" sz="1000" kern="1200" dirty="0">
            <a:solidFill>
              <a:schemeClr val="accent1">
                <a:lumMod val="50000"/>
              </a:schemeClr>
            </a:solidFill>
            <a:latin typeface="+mn-lt"/>
            <a:ea typeface="Arial Unicode MS" panose="020B0604020202020204" pitchFamily="34" charset="-122"/>
            <a:cs typeface="Arial Unicode MS" panose="020B0604020202020204" pitchFamily="34" charset="-122"/>
          </a:endParaRPr>
        </a:p>
      </dsp:txBody>
      <dsp:txXfrm>
        <a:off x="4926658" y="2807820"/>
        <a:ext cx="2488987" cy="22340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CEB0B-312C-401E-B18D-BCFA1A3F67E6}">
      <dsp:nvSpPr>
        <dsp:cNvPr id="0" name=""/>
        <dsp:cNvSpPr/>
      </dsp:nvSpPr>
      <dsp:spPr>
        <a:xfrm>
          <a:off x="-3812035" y="-629436"/>
          <a:ext cx="4575245" cy="4575245"/>
        </a:xfrm>
        <a:prstGeom prst="blockArc">
          <a:avLst>
            <a:gd name="adj1" fmla="val 18900000"/>
            <a:gd name="adj2" fmla="val 2700000"/>
            <a:gd name="adj3" fmla="val 472"/>
          </a:avLst>
        </a:prstGeom>
        <a:noFill/>
        <a:ln w="12700" cap="flat" cmpd="sng" algn="ctr">
          <a:solidFill>
            <a:srgbClr val="70AD47"/>
          </a:solidFill>
          <a:prstDash val="solid"/>
          <a:miter lim="800000"/>
        </a:ln>
        <a:effectLst/>
      </dsp:spPr>
      <dsp:style>
        <a:lnRef idx="2">
          <a:scrgbClr r="0" g="0" b="0"/>
        </a:lnRef>
        <a:fillRef idx="0">
          <a:scrgbClr r="0" g="0" b="0"/>
        </a:fillRef>
        <a:effectRef idx="0">
          <a:scrgbClr r="0" g="0" b="0"/>
        </a:effectRef>
        <a:fontRef idx="minor"/>
      </dsp:style>
    </dsp:sp>
    <dsp:sp modelId="{47501BA4-F9AC-4CA8-9459-2B68CA8148D7}">
      <dsp:nvSpPr>
        <dsp:cNvPr id="0" name=""/>
        <dsp:cNvSpPr/>
      </dsp:nvSpPr>
      <dsp:spPr>
        <a:xfrm>
          <a:off x="624300" y="485176"/>
          <a:ext cx="5970755" cy="970216"/>
        </a:xfrm>
        <a:prstGeom prst="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109"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与邻居节点交换信息（对偶变量，辅助变量）</a:t>
          </a:r>
          <a:endParaRPr lang="zh-CN" altLang="en-US" sz="1600" kern="1200" dirty="0">
            <a:latin typeface="微软雅黑" panose="020B0503020204020204" pitchFamily="34" charset="-122"/>
            <a:ea typeface="微软雅黑" panose="020B0503020204020204" pitchFamily="34" charset="-122"/>
          </a:endParaRPr>
        </a:p>
      </dsp:txBody>
      <dsp:txXfrm>
        <a:off x="624300" y="485176"/>
        <a:ext cx="5970755" cy="970216"/>
      </dsp:txXfrm>
    </dsp:sp>
    <dsp:sp modelId="{14A910C9-7885-4F13-B390-4D46BD64CEF0}">
      <dsp:nvSpPr>
        <dsp:cNvPr id="0" name=""/>
        <dsp:cNvSpPr/>
      </dsp:nvSpPr>
      <dsp:spPr>
        <a:xfrm>
          <a:off x="17914" y="363899"/>
          <a:ext cx="1212770" cy="1212770"/>
        </a:xfrm>
        <a:prstGeom prst="ellipse">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 modelId="{5B895620-0412-493E-9594-331CD1B701B6}">
      <dsp:nvSpPr>
        <dsp:cNvPr id="0" name=""/>
        <dsp:cNvSpPr/>
      </dsp:nvSpPr>
      <dsp:spPr>
        <a:xfrm>
          <a:off x="624300" y="1940772"/>
          <a:ext cx="5970755" cy="970216"/>
        </a:xfrm>
        <a:prstGeom prst="rect">
          <a:avLst/>
        </a:prstGeom>
        <a:solidFill>
          <a:srgbClr val="70AD47"/>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109" tIns="40640" rIns="40640" bIns="40640" numCol="1" spcCol="1270" anchor="ctr" anchorCtr="0">
          <a:noAutofit/>
        </a:bodyPr>
        <a:lstStyle/>
        <a:p>
          <a:pPr lvl="0" algn="l" defTabSz="711200">
            <a:lnSpc>
              <a:spcPct val="90000"/>
            </a:lnSpc>
            <a:spcBef>
              <a:spcPct val="0"/>
            </a:spcBef>
            <a:spcAft>
              <a:spcPct val="35000"/>
            </a:spcAft>
          </a:pPr>
          <a:r>
            <a:rPr lang="zh-CN" altLang="en-US" sz="1600" kern="1200" dirty="0" smtClean="0">
              <a:latin typeface="微软雅黑" panose="020B0503020204020204" pitchFamily="34" charset="-122"/>
              <a:ea typeface="微软雅黑" panose="020B0503020204020204" pitchFamily="34" charset="-122"/>
            </a:rPr>
            <a:t>各节点独立的并行计算（更新目标变量，对偶变量，辅助变量）</a:t>
          </a:r>
          <a:endParaRPr lang="zh-CN" altLang="en-US" sz="1600" kern="1200" dirty="0">
            <a:latin typeface="微软雅黑" panose="020B0503020204020204" pitchFamily="34" charset="-122"/>
            <a:ea typeface="微软雅黑" panose="020B0503020204020204" pitchFamily="34" charset="-122"/>
          </a:endParaRPr>
        </a:p>
      </dsp:txBody>
      <dsp:txXfrm>
        <a:off x="624300" y="1940772"/>
        <a:ext cx="5970755" cy="970216"/>
      </dsp:txXfrm>
    </dsp:sp>
    <dsp:sp modelId="{6B621534-7EDA-4022-8727-C00E012A2040}">
      <dsp:nvSpPr>
        <dsp:cNvPr id="0" name=""/>
        <dsp:cNvSpPr/>
      </dsp:nvSpPr>
      <dsp:spPr>
        <a:xfrm>
          <a:off x="17914" y="1819495"/>
          <a:ext cx="1212770" cy="1212770"/>
        </a:xfrm>
        <a:prstGeom prst="ellipse">
          <a:avLst/>
        </a:prstGeom>
        <a:solidFill>
          <a:schemeClr val="lt1">
            <a:hueOff val="0"/>
            <a:satOff val="0"/>
            <a:lumOff val="0"/>
            <a:alphaOff val="0"/>
          </a:schemeClr>
        </a:solidFill>
        <a:ln w="12700" cap="flat" cmpd="sng" algn="ctr">
          <a:solidFill>
            <a:schemeClr val="accent6"/>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499D0-0C2A-4569-922F-FBE3DB90BDE5}">
      <dsp:nvSpPr>
        <dsp:cNvPr id="0" name=""/>
        <dsp:cNvSpPr/>
      </dsp:nvSpPr>
      <dsp:spPr>
        <a:xfrm>
          <a:off x="195729" y="1313340"/>
          <a:ext cx="2920666" cy="962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传输代价分析</a:t>
          </a:r>
          <a:endParaRPr lang="zh-CN" altLang="en-US" sz="2400" kern="1200" dirty="0">
            <a:latin typeface="微软雅黑" panose="020B0503020204020204" pitchFamily="34" charset="-122"/>
            <a:ea typeface="微软雅黑" panose="020B0503020204020204" pitchFamily="34" charset="-122"/>
          </a:endParaRPr>
        </a:p>
      </dsp:txBody>
      <dsp:txXfrm>
        <a:off x="195729" y="1313340"/>
        <a:ext cx="2920666" cy="962492"/>
      </dsp:txXfrm>
    </dsp:sp>
    <dsp:sp modelId="{8F0D2E18-7575-468B-8B8E-447214AC6D37}">
      <dsp:nvSpPr>
        <dsp:cNvPr id="0" name=""/>
        <dsp:cNvSpPr/>
      </dsp:nvSpPr>
      <dsp:spPr>
        <a:xfrm>
          <a:off x="276339" y="3236874"/>
          <a:ext cx="2920666" cy="1803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每一节点交换的信息量是相同的</a:t>
          </a:r>
          <a:endParaRPr lang="zh-CN" altLang="en-US" sz="2000" kern="1200" dirty="0">
            <a:latin typeface="微软雅黑" panose="020B0503020204020204" pitchFamily="34" charset="-122"/>
            <a:ea typeface="微软雅黑" panose="020B0503020204020204" pitchFamily="34" charset="-122"/>
          </a:endParaRPr>
        </a:p>
      </dsp:txBody>
      <dsp:txXfrm>
        <a:off x="276339" y="3236874"/>
        <a:ext cx="2920666" cy="1803241"/>
      </dsp:txXfrm>
    </dsp:sp>
    <dsp:sp modelId="{C6577E99-CF9D-4960-A9D9-8C87C9292610}">
      <dsp:nvSpPr>
        <dsp:cNvPr id="0" name=""/>
        <dsp:cNvSpPr/>
      </dsp:nvSpPr>
      <dsp:spPr>
        <a:xfrm>
          <a:off x="192410" y="1020609"/>
          <a:ext cx="232325" cy="23232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3908F3-B56A-4DAF-A1B7-7B390F601351}">
      <dsp:nvSpPr>
        <dsp:cNvPr id="0" name=""/>
        <dsp:cNvSpPr/>
      </dsp:nvSpPr>
      <dsp:spPr>
        <a:xfrm>
          <a:off x="355038" y="695353"/>
          <a:ext cx="232325" cy="23232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B88420-59AD-44A7-BF28-B5DF5E8BD901}">
      <dsp:nvSpPr>
        <dsp:cNvPr id="0" name=""/>
        <dsp:cNvSpPr/>
      </dsp:nvSpPr>
      <dsp:spPr>
        <a:xfrm>
          <a:off x="745345" y="760404"/>
          <a:ext cx="365083" cy="365083"/>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3C47A-0EC0-40DE-97AE-317D54C7DC21}">
      <dsp:nvSpPr>
        <dsp:cNvPr id="0" name=""/>
        <dsp:cNvSpPr/>
      </dsp:nvSpPr>
      <dsp:spPr>
        <a:xfrm>
          <a:off x="1070601" y="402623"/>
          <a:ext cx="232325" cy="23232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450B62-9F29-4805-9666-0869ADCE195E}">
      <dsp:nvSpPr>
        <dsp:cNvPr id="0" name=""/>
        <dsp:cNvSpPr/>
      </dsp:nvSpPr>
      <dsp:spPr>
        <a:xfrm>
          <a:off x="1493434" y="272520"/>
          <a:ext cx="232325" cy="23232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73200-18FE-42C3-9BC5-3EA527DEE7D4}">
      <dsp:nvSpPr>
        <dsp:cNvPr id="0" name=""/>
        <dsp:cNvSpPr/>
      </dsp:nvSpPr>
      <dsp:spPr>
        <a:xfrm>
          <a:off x="2013843" y="500200"/>
          <a:ext cx="232325" cy="23232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21EF89-BAA6-4E5A-A33B-D8C8431EDD1B}">
      <dsp:nvSpPr>
        <dsp:cNvPr id="0" name=""/>
        <dsp:cNvSpPr/>
      </dsp:nvSpPr>
      <dsp:spPr>
        <a:xfrm>
          <a:off x="2339099" y="662828"/>
          <a:ext cx="365083" cy="365083"/>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F5587-A3CD-48C3-A40C-952C1A5F667F}">
      <dsp:nvSpPr>
        <dsp:cNvPr id="0" name=""/>
        <dsp:cNvSpPr/>
      </dsp:nvSpPr>
      <dsp:spPr>
        <a:xfrm>
          <a:off x="2794458" y="1020609"/>
          <a:ext cx="232325" cy="23232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778A62-0BAB-47E9-B185-A0752A5FCE1B}">
      <dsp:nvSpPr>
        <dsp:cNvPr id="0" name=""/>
        <dsp:cNvSpPr/>
      </dsp:nvSpPr>
      <dsp:spPr>
        <a:xfrm>
          <a:off x="2989611" y="1378391"/>
          <a:ext cx="232325" cy="232325"/>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41D78E-EB95-4609-91AE-F9151436C918}">
      <dsp:nvSpPr>
        <dsp:cNvPr id="0" name=""/>
        <dsp:cNvSpPr/>
      </dsp:nvSpPr>
      <dsp:spPr>
        <a:xfrm>
          <a:off x="1298280" y="695353"/>
          <a:ext cx="597408" cy="597408"/>
        </a:xfrm>
        <a:prstGeom prst="ellipse">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8A9821-1E91-4FB8-9C8D-1FA92D03056F}">
      <dsp:nvSpPr>
        <dsp:cNvPr id="0" name=""/>
        <dsp:cNvSpPr/>
      </dsp:nvSpPr>
      <dsp:spPr>
        <a:xfrm>
          <a:off x="29782" y="1931326"/>
          <a:ext cx="232325" cy="232325"/>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D7CCC-63CB-42BB-B3A8-1DFDB7FD2D58}">
      <dsp:nvSpPr>
        <dsp:cNvPr id="0" name=""/>
        <dsp:cNvSpPr/>
      </dsp:nvSpPr>
      <dsp:spPr>
        <a:xfrm>
          <a:off x="224935" y="2224056"/>
          <a:ext cx="365083" cy="365083"/>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A006D-E8BD-4AAC-A081-6240AC579D6C}">
      <dsp:nvSpPr>
        <dsp:cNvPr id="0" name=""/>
        <dsp:cNvSpPr/>
      </dsp:nvSpPr>
      <dsp:spPr>
        <a:xfrm>
          <a:off x="712819" y="2484261"/>
          <a:ext cx="531030" cy="531030"/>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E07E02-0CAC-48AA-9555-551D4F79EE13}">
      <dsp:nvSpPr>
        <dsp:cNvPr id="0" name=""/>
        <dsp:cNvSpPr/>
      </dsp:nvSpPr>
      <dsp:spPr>
        <a:xfrm>
          <a:off x="1395857" y="2907094"/>
          <a:ext cx="232325" cy="232325"/>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3A9B97-A8F0-49A8-A0A5-0E43F3D9DC33}">
      <dsp:nvSpPr>
        <dsp:cNvPr id="0" name=""/>
        <dsp:cNvSpPr/>
      </dsp:nvSpPr>
      <dsp:spPr>
        <a:xfrm>
          <a:off x="1525959" y="2484261"/>
          <a:ext cx="365083" cy="365083"/>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3D2C4-AF08-4770-B6EE-8307E4C3E31E}">
      <dsp:nvSpPr>
        <dsp:cNvPr id="0" name=""/>
        <dsp:cNvSpPr/>
      </dsp:nvSpPr>
      <dsp:spPr>
        <a:xfrm>
          <a:off x="1851215" y="2939620"/>
          <a:ext cx="232325" cy="232325"/>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8EFFB4-F35D-43BD-A472-994EFBB784E8}">
      <dsp:nvSpPr>
        <dsp:cNvPr id="0" name=""/>
        <dsp:cNvSpPr/>
      </dsp:nvSpPr>
      <dsp:spPr>
        <a:xfrm>
          <a:off x="2143946" y="2419210"/>
          <a:ext cx="531030" cy="531030"/>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F225FE-15C0-4CAA-9C43-7186032F1037}">
      <dsp:nvSpPr>
        <dsp:cNvPr id="0" name=""/>
        <dsp:cNvSpPr/>
      </dsp:nvSpPr>
      <dsp:spPr>
        <a:xfrm>
          <a:off x="2859509" y="2289108"/>
          <a:ext cx="365083" cy="365083"/>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C226BD-C755-44F7-897F-69BE9C752368}">
      <dsp:nvSpPr>
        <dsp:cNvPr id="0" name=""/>
        <dsp:cNvSpPr/>
      </dsp:nvSpPr>
      <dsp:spPr>
        <a:xfrm>
          <a:off x="3224592" y="759863"/>
          <a:ext cx="1072197" cy="2046942"/>
        </a:xfrm>
        <a:prstGeom prst="chevron">
          <a:avLst>
            <a:gd name="adj" fmla="val 62310"/>
          </a:avLst>
        </a:prstGeom>
        <a:solidFill>
          <a:schemeClr val="accent6">
            <a:lumMod val="75000"/>
          </a:schemeClr>
        </a:solidFill>
        <a:ln>
          <a:noFill/>
        </a:ln>
        <a:effectLst/>
      </dsp:spPr>
      <dsp:style>
        <a:lnRef idx="0">
          <a:scrgbClr r="0" g="0" b="0"/>
        </a:lnRef>
        <a:fillRef idx="1">
          <a:scrgbClr r="0" g="0" b="0"/>
        </a:fillRef>
        <a:effectRef idx="0">
          <a:scrgbClr r="0" g="0" b="0"/>
        </a:effectRef>
        <a:fontRef idx="minor">
          <a:schemeClr val="lt1"/>
        </a:fontRef>
      </dsp:style>
    </dsp:sp>
    <dsp:sp modelId="{8A12B30C-7FEA-426F-9004-A4B7ABBBEB1E}">
      <dsp:nvSpPr>
        <dsp:cNvPr id="0" name=""/>
        <dsp:cNvSpPr/>
      </dsp:nvSpPr>
      <dsp:spPr>
        <a:xfrm>
          <a:off x="4101845" y="759863"/>
          <a:ext cx="1072197" cy="2046942"/>
        </a:xfrm>
        <a:prstGeom prst="chevron">
          <a:avLst>
            <a:gd name="adj" fmla="val 62310"/>
          </a:avLst>
        </a:prstGeom>
        <a:solidFill>
          <a:schemeClr val="accent6"/>
        </a:solidFill>
        <a:ln>
          <a:noFill/>
        </a:ln>
        <a:effectLst/>
      </dsp:spPr>
      <dsp:style>
        <a:lnRef idx="0">
          <a:scrgbClr r="0" g="0" b="0"/>
        </a:lnRef>
        <a:fillRef idx="1">
          <a:scrgbClr r="0" g="0" b="0"/>
        </a:fillRef>
        <a:effectRef idx="0">
          <a:scrgbClr r="0" g="0" b="0"/>
        </a:effectRef>
        <a:fontRef idx="minor">
          <a:schemeClr val="lt1"/>
        </a:fontRef>
      </dsp:style>
    </dsp:sp>
    <dsp:sp modelId="{498C8323-ED29-47D0-B3EE-F629F1484362}">
      <dsp:nvSpPr>
        <dsp:cNvPr id="0" name=""/>
        <dsp:cNvSpPr/>
      </dsp:nvSpPr>
      <dsp:spPr>
        <a:xfrm>
          <a:off x="5393355" y="614649"/>
          <a:ext cx="2485548" cy="2485548"/>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dirty="0">
            <a:latin typeface="微软雅黑" panose="020B0503020204020204" pitchFamily="34" charset="-122"/>
            <a:ea typeface="微软雅黑" panose="020B0503020204020204" pitchFamily="34" charset="-122"/>
          </a:endParaRPr>
        </a:p>
      </dsp:txBody>
      <dsp:txXfrm>
        <a:off x="5757355" y="978649"/>
        <a:ext cx="1757548" cy="1757548"/>
      </dsp:txXfrm>
    </dsp:sp>
    <dsp:sp modelId="{4DDF19E1-16E7-4AD1-9F7C-5BF203F34B2C}">
      <dsp:nvSpPr>
        <dsp:cNvPr id="0" name=""/>
        <dsp:cNvSpPr/>
      </dsp:nvSpPr>
      <dsp:spPr>
        <a:xfrm>
          <a:off x="5174042" y="3342904"/>
          <a:ext cx="2924175" cy="1803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zh-CN" altLang="en-US" sz="2000" kern="1200" dirty="0">
            <a:latin typeface="微软雅黑" panose="020B0503020204020204" pitchFamily="34" charset="-122"/>
            <a:ea typeface="微软雅黑" panose="020B0503020204020204" pitchFamily="34" charset="-122"/>
          </a:endParaRPr>
        </a:p>
      </dsp:txBody>
      <dsp:txXfrm>
        <a:off x="5174042" y="3342904"/>
        <a:ext cx="2924175" cy="180324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dobe 黑体 Std R" panose="020B0400000000000000"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dobe 黑体 Std R" panose="020B0400000000000000" pitchFamily="34" charset="-122"/>
              </a:defRPr>
            </a:lvl1pPr>
          </a:lstStyle>
          <a:p>
            <a:fld id="{E26F4BAD-8F7F-4093-A359-997C296540D2}" type="datetimeFigureOut">
              <a:rPr lang="zh-CN" altLang="en-US" smtClean="0"/>
              <a:pPr/>
              <a:t>2016/12/18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dobe 黑体 Std R" panose="020B0400000000000000"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dobe 黑体 Std R" panose="020B0400000000000000" pitchFamily="34" charset="-122"/>
              </a:defRPr>
            </a:lvl1pPr>
          </a:lstStyle>
          <a:p>
            <a:fld id="{7CF5C341-C137-48E2-91E0-84AC32220459}" type="slidenum">
              <a:rPr lang="zh-CN" altLang="en-US" smtClean="0"/>
              <a:pPr/>
              <a:t>‹#›</a:t>
            </a:fld>
            <a:endParaRPr lang="zh-CN" altLang="en-US" dirty="0"/>
          </a:p>
        </p:txBody>
      </p:sp>
    </p:spTree>
    <p:extLst>
      <p:ext uri="{BB962C8B-B14F-4D97-AF65-F5344CB8AC3E}">
        <p14:creationId xmlns:p14="http://schemas.microsoft.com/office/powerpoint/2010/main" val="316783959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Arial" panose="020B0604020202020204" pitchFamily="34" charset="0"/>
        <a:ea typeface="Adobe 黑体 Std R" panose="020B0400000000000000" pitchFamily="34" charset="-122"/>
        <a:cs typeface="+mn-cs"/>
      </a:defRPr>
    </a:lvl1pPr>
    <a:lvl2pPr marL="457178" algn="l" defTabSz="914354" rtl="0" eaLnBrk="1" latinLnBrk="0" hangingPunct="1">
      <a:defRPr sz="1200" kern="1200">
        <a:solidFill>
          <a:schemeClr val="tx1"/>
        </a:solidFill>
        <a:latin typeface="Arial" panose="020B0604020202020204" pitchFamily="34" charset="0"/>
        <a:ea typeface="Adobe 黑体 Std R" panose="020B0400000000000000" pitchFamily="34" charset="-122"/>
        <a:cs typeface="+mn-cs"/>
      </a:defRPr>
    </a:lvl2pPr>
    <a:lvl3pPr marL="914354" algn="l" defTabSz="914354" rtl="0" eaLnBrk="1" latinLnBrk="0" hangingPunct="1">
      <a:defRPr sz="1200" kern="1200">
        <a:solidFill>
          <a:schemeClr val="tx1"/>
        </a:solidFill>
        <a:latin typeface="Arial" panose="020B0604020202020204" pitchFamily="34" charset="0"/>
        <a:ea typeface="Adobe 黑体 Std R" panose="020B0400000000000000" pitchFamily="34" charset="-122"/>
        <a:cs typeface="+mn-cs"/>
      </a:defRPr>
    </a:lvl3pPr>
    <a:lvl4pPr marL="1371532" algn="l" defTabSz="914354" rtl="0" eaLnBrk="1" latinLnBrk="0" hangingPunct="1">
      <a:defRPr sz="1200" kern="1200">
        <a:solidFill>
          <a:schemeClr val="tx1"/>
        </a:solidFill>
        <a:latin typeface="Arial" panose="020B0604020202020204" pitchFamily="34" charset="0"/>
        <a:ea typeface="Adobe 黑体 Std R" panose="020B0400000000000000" pitchFamily="34" charset="-122"/>
        <a:cs typeface="+mn-cs"/>
      </a:defRPr>
    </a:lvl4pPr>
    <a:lvl5pPr marL="1828709" algn="l" defTabSz="914354" rtl="0" eaLnBrk="1" latinLnBrk="0" hangingPunct="1">
      <a:defRPr sz="1200" kern="1200">
        <a:solidFill>
          <a:schemeClr val="tx1"/>
        </a:solidFill>
        <a:latin typeface="Arial" panose="020B0604020202020204" pitchFamily="34" charset="0"/>
        <a:ea typeface="Adobe 黑体 Std R" panose="020B0400000000000000" pitchFamily="34" charset="-122"/>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95DD57-5622-4F31-AB13-F92C05BE5A0C}" type="slidenum">
              <a:rPr lang="zh-CN" altLang="en-US" smtClean="0"/>
              <a:pPr/>
              <a:t>1</a:t>
            </a:fld>
            <a:endParaRPr lang="zh-CN" altLang="en-US"/>
          </a:p>
        </p:txBody>
      </p:sp>
    </p:spTree>
    <p:extLst>
      <p:ext uri="{BB962C8B-B14F-4D97-AF65-F5344CB8AC3E}">
        <p14:creationId xmlns:p14="http://schemas.microsoft.com/office/powerpoint/2010/main" val="598706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15</a:t>
            </a:fld>
            <a:endParaRPr lang="zh-CN" altLang="en-US" dirty="0"/>
          </a:p>
        </p:txBody>
      </p:sp>
    </p:spTree>
    <p:extLst>
      <p:ext uri="{BB962C8B-B14F-4D97-AF65-F5344CB8AC3E}">
        <p14:creationId xmlns:p14="http://schemas.microsoft.com/office/powerpoint/2010/main" val="2789465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16</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对于每一种插入的方法，都给出了相应的数据源权值的计算表达式</a:t>
            </a:r>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17</a:t>
            </a:fld>
            <a:endParaRPr lang="zh-CN" altLang="en-US" dirty="0"/>
          </a:p>
        </p:txBody>
      </p:sp>
    </p:spTree>
    <p:extLst>
      <p:ext uri="{BB962C8B-B14F-4D97-AF65-F5344CB8AC3E}">
        <p14:creationId xmlns:p14="http://schemas.microsoft.com/office/powerpoint/2010/main" val="958253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21</a:t>
            </a:fld>
            <a:endParaRPr lang="zh-CN" altLang="en-US" dirty="0"/>
          </a:p>
        </p:txBody>
      </p:sp>
    </p:spTree>
    <p:extLst>
      <p:ext uri="{BB962C8B-B14F-4D97-AF65-F5344CB8AC3E}">
        <p14:creationId xmlns:p14="http://schemas.microsoft.com/office/powerpoint/2010/main" val="2578602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22</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25</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27</a:t>
            </a:fld>
            <a:endParaRPr lang="zh-CN" altLang="en-US" dirty="0"/>
          </a:p>
        </p:txBody>
      </p:sp>
    </p:spTree>
    <p:extLst>
      <p:ext uri="{BB962C8B-B14F-4D97-AF65-F5344CB8AC3E}">
        <p14:creationId xmlns:p14="http://schemas.microsoft.com/office/powerpoint/2010/main" val="220931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28</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30</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32</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2</a:t>
            </a:fld>
            <a:endParaRPr lang="zh-CN" altLang="en-US" dirty="0"/>
          </a:p>
        </p:txBody>
      </p:sp>
    </p:spTree>
    <p:extLst>
      <p:ext uri="{BB962C8B-B14F-4D97-AF65-F5344CB8AC3E}">
        <p14:creationId xmlns:p14="http://schemas.microsoft.com/office/powerpoint/2010/main" val="19063060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en-US" altLang="zh-CN" dirty="0" smtClean="0"/>
          </a:p>
          <a:p>
            <a:endParaRPr lang="en-US" altLang="zh-CN" dirty="0" smtClean="0"/>
          </a:p>
          <a:p>
            <a:r>
              <a:rPr lang="zh-CN" altLang="en-US" dirty="0" smtClean="0"/>
              <a:t>集中式环境下的真值发现方法都无法被直接应用于分布式环境下，为此首先需要对集中环境下的方法进行转化：</a:t>
            </a:r>
            <a:endParaRPr lang="en-US" altLang="zh-CN" dirty="0" smtClean="0"/>
          </a:p>
          <a:p>
            <a:r>
              <a:rPr lang="zh-CN" altLang="en-US" dirty="0" smtClean="0"/>
              <a:t>在集中式环境下的真值发现问题本质上是一种带有全局的变量的无约束优化问题。为此，分布式方法无法直接使用，我们通过分解目标函数，构造必要约束条件，将全局变量转化为局部变量，进而将原问题转化为目标函数可分解，并带有若干全局等式约束的优化问题。</a:t>
            </a:r>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33</a:t>
            </a:fld>
            <a:endParaRPr lang="zh-CN" altLang="en-US" dirty="0"/>
          </a:p>
        </p:txBody>
      </p:sp>
    </p:spTree>
    <p:extLst>
      <p:ext uri="{BB962C8B-B14F-4D97-AF65-F5344CB8AC3E}">
        <p14:creationId xmlns:p14="http://schemas.microsoft.com/office/powerpoint/2010/main" val="2094169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34</a:t>
            </a:fld>
            <a:endParaRPr lang="zh-CN" altLang="en-US" dirty="0"/>
          </a:p>
        </p:txBody>
      </p:sp>
    </p:spTree>
    <p:extLst>
      <p:ext uri="{BB962C8B-B14F-4D97-AF65-F5344CB8AC3E}">
        <p14:creationId xmlns:p14="http://schemas.microsoft.com/office/powerpoint/2010/main" val="3942093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35</a:t>
            </a:fld>
            <a:endParaRPr lang="zh-CN" altLang="en-US" dirty="0"/>
          </a:p>
        </p:txBody>
      </p:sp>
    </p:spTree>
    <p:extLst>
      <p:ext uri="{BB962C8B-B14F-4D97-AF65-F5344CB8AC3E}">
        <p14:creationId xmlns:p14="http://schemas.microsoft.com/office/powerpoint/2010/main" val="472504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40</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43</a:t>
            </a:fld>
            <a:endParaRPr lang="zh-CN" altLang="en-US" dirty="0"/>
          </a:p>
        </p:txBody>
      </p:sp>
    </p:spTree>
    <p:extLst>
      <p:ext uri="{BB962C8B-B14F-4D97-AF65-F5344CB8AC3E}">
        <p14:creationId xmlns:p14="http://schemas.microsoft.com/office/powerpoint/2010/main" val="2101589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44</a:t>
            </a:fld>
            <a:endParaRPr lang="zh-CN" altLang="en-US" dirty="0"/>
          </a:p>
        </p:txBody>
      </p:sp>
    </p:spTree>
    <p:extLst>
      <p:ext uri="{BB962C8B-B14F-4D97-AF65-F5344CB8AC3E}">
        <p14:creationId xmlns:p14="http://schemas.microsoft.com/office/powerpoint/2010/main" val="3170985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45</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3</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5</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7</a:t>
            </a:fld>
            <a:endParaRPr lang="zh-CN" altLang="en-US"/>
          </a:p>
        </p:txBody>
      </p:sp>
    </p:spTree>
    <p:extLst>
      <p:ext uri="{BB962C8B-B14F-4D97-AF65-F5344CB8AC3E}">
        <p14:creationId xmlns:p14="http://schemas.microsoft.com/office/powerpoint/2010/main" val="1487357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8</a:t>
            </a:fld>
            <a:endParaRPr lang="zh-CN" altLang="en-US" dirty="0"/>
          </a:p>
        </p:txBody>
      </p:sp>
    </p:spTree>
    <p:extLst>
      <p:ext uri="{BB962C8B-B14F-4D97-AF65-F5344CB8AC3E}">
        <p14:creationId xmlns:p14="http://schemas.microsoft.com/office/powerpoint/2010/main" val="372931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FF0000"/>
              </a:solidFill>
            </a:endParaRPr>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10</a:t>
            </a:fld>
            <a:endParaRPr lang="zh-CN" altLang="en-US" dirty="0"/>
          </a:p>
        </p:txBody>
      </p:sp>
    </p:spTree>
    <p:extLst>
      <p:ext uri="{BB962C8B-B14F-4D97-AF65-F5344CB8AC3E}">
        <p14:creationId xmlns:p14="http://schemas.microsoft.com/office/powerpoint/2010/main" val="262218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11</a:t>
            </a:fld>
            <a:endParaRPr lang="zh-CN" altLang="en-US" dirty="0"/>
          </a:p>
        </p:txBody>
      </p:sp>
    </p:spTree>
    <p:extLst>
      <p:ext uri="{BB962C8B-B14F-4D97-AF65-F5344CB8AC3E}">
        <p14:creationId xmlns:p14="http://schemas.microsoft.com/office/powerpoint/2010/main" val="1206230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CF5C341-C137-48E2-91E0-84AC32220459}" type="slidenum">
              <a:rPr lang="zh-CN" altLang="en-US" smtClean="0"/>
              <a:pPr/>
              <a:t>14</a:t>
            </a:fld>
            <a:endParaRPr lang="zh-CN" altLang="en-US" dirty="0"/>
          </a:p>
        </p:txBody>
      </p:sp>
    </p:spTree>
    <p:extLst>
      <p:ext uri="{BB962C8B-B14F-4D97-AF65-F5344CB8AC3E}">
        <p14:creationId xmlns:p14="http://schemas.microsoft.com/office/powerpoint/2010/main" val="1816069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178" indent="0" algn="ctr">
              <a:buNone/>
              <a:defRPr sz="2000"/>
            </a:lvl2pPr>
            <a:lvl3pPr marL="914354" indent="0" algn="ctr">
              <a:buNone/>
              <a:defRPr sz="19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6" name="灯片编号占位符 5"/>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166561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6" name="灯片编号占位符 5"/>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3406961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9"/>
            <a:ext cx="2628900"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3" y="365129"/>
            <a:ext cx="7734300"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6" name="灯片编号占位符 5"/>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121428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7106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6" name="灯片编号占位符 5"/>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275555632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3"/>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9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6" name="灯片编号占位符 5"/>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38195265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2016-12-19</a:t>
            </a:r>
            <a:endParaRPr lang="zh-CN" altLang="en-US"/>
          </a:p>
        </p:txBody>
      </p:sp>
      <p:sp>
        <p:nvSpPr>
          <p:cNvPr id="6" name="页脚占位符 5"/>
          <p:cNvSpPr>
            <a:spLocks noGrp="1"/>
          </p:cNvSpPr>
          <p:nvPr>
            <p:ph type="ftr" sz="quarter" idx="11"/>
          </p:nvPr>
        </p:nvSpPr>
        <p:spPr/>
        <p:txBody>
          <a:bodyPr/>
          <a:lstStyle/>
          <a:p>
            <a:r>
              <a:rPr lang="zh-CN" altLang="en-US" smtClean="0"/>
              <a:t>计算机科学与工程学院</a:t>
            </a:r>
            <a:endParaRPr lang="zh-CN" altLang="en-US"/>
          </a:p>
        </p:txBody>
      </p:sp>
      <p:sp>
        <p:nvSpPr>
          <p:cNvPr id="7" name="灯片编号占位符 6"/>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6278816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9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3"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2016-12-19</a:t>
            </a:r>
            <a:endParaRPr lang="zh-CN" altLang="en-US"/>
          </a:p>
        </p:txBody>
      </p:sp>
      <p:sp>
        <p:nvSpPr>
          <p:cNvPr id="8" name="页脚占位符 7"/>
          <p:cNvSpPr>
            <a:spLocks noGrp="1"/>
          </p:cNvSpPr>
          <p:nvPr>
            <p:ph type="ftr" sz="quarter" idx="11"/>
          </p:nvPr>
        </p:nvSpPr>
        <p:spPr/>
        <p:txBody>
          <a:bodyPr/>
          <a:lstStyle/>
          <a:p>
            <a:r>
              <a:rPr lang="zh-CN" altLang="en-US" smtClean="0"/>
              <a:t>计算机科学与工程学院</a:t>
            </a:r>
            <a:endParaRPr lang="zh-CN" altLang="en-US"/>
          </a:p>
        </p:txBody>
      </p:sp>
      <p:sp>
        <p:nvSpPr>
          <p:cNvPr id="9" name="灯片编号占位符 8"/>
          <p:cNvSpPr>
            <a:spLocks noGrp="1"/>
          </p:cNvSpPr>
          <p:nvPr>
            <p:ph type="sldNum" sz="quarter" idx="12"/>
          </p:nvPr>
        </p:nvSpPr>
        <p:spPr/>
        <p:txBody>
          <a:bodyPr/>
          <a:lstStyle/>
          <a:p>
            <a:fld id="{80074AF9-133E-4CE5-8288-E1F9ACE86204}" type="slidenum">
              <a:rPr lang="zh-CN" altLang="en-US" smtClean="0"/>
              <a:pPr/>
              <a:t>‹#›</a:t>
            </a:fld>
            <a:endParaRPr lang="zh-CN" altLang="en-US" dirty="0"/>
          </a:p>
        </p:txBody>
      </p:sp>
    </p:spTree>
    <p:extLst>
      <p:ext uri="{BB962C8B-B14F-4D97-AF65-F5344CB8AC3E}">
        <p14:creationId xmlns:p14="http://schemas.microsoft.com/office/powerpoint/2010/main" val="15061678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a:p>
        </p:txBody>
      </p:sp>
      <p:sp>
        <p:nvSpPr>
          <p:cNvPr id="4" name="页脚占位符 3"/>
          <p:cNvSpPr>
            <a:spLocks noGrp="1"/>
          </p:cNvSpPr>
          <p:nvPr>
            <p:ph type="ftr" sz="quarter" idx="11"/>
          </p:nvPr>
        </p:nvSpPr>
        <p:spPr/>
        <p:txBody>
          <a:bodyPr/>
          <a:lstStyle/>
          <a:p>
            <a:r>
              <a:rPr lang="zh-CN" altLang="en-US" smtClean="0"/>
              <a:t>计算机科学与工程学院</a:t>
            </a:r>
            <a:endParaRPr lang="zh-CN" altLang="en-US"/>
          </a:p>
        </p:txBody>
      </p:sp>
      <p:sp>
        <p:nvSpPr>
          <p:cNvPr id="5" name="灯片编号占位符 4"/>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204138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2016-12-19</a:t>
            </a:r>
            <a:endParaRPr lang="zh-CN" altLang="en-US"/>
          </a:p>
        </p:txBody>
      </p:sp>
      <p:sp>
        <p:nvSpPr>
          <p:cNvPr id="3" name="页脚占位符 2"/>
          <p:cNvSpPr>
            <a:spLocks noGrp="1"/>
          </p:cNvSpPr>
          <p:nvPr>
            <p:ph type="ftr" sz="quarter" idx="11"/>
          </p:nvPr>
        </p:nvSpPr>
        <p:spPr/>
        <p:txBody>
          <a:bodyPr/>
          <a:lstStyle/>
          <a:p>
            <a:r>
              <a:rPr lang="zh-CN" altLang="en-US" smtClean="0"/>
              <a:t>计算机科学与工程学院</a:t>
            </a:r>
            <a:endParaRPr lang="zh-CN" altLang="en-US"/>
          </a:p>
        </p:txBody>
      </p:sp>
      <p:sp>
        <p:nvSpPr>
          <p:cNvPr id="4" name="灯片编号占位符 3"/>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5752206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30"/>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2016-12-19</a:t>
            </a:r>
            <a:endParaRPr lang="zh-CN" altLang="en-US"/>
          </a:p>
        </p:txBody>
      </p:sp>
      <p:sp>
        <p:nvSpPr>
          <p:cNvPr id="6" name="页脚占位符 5"/>
          <p:cNvSpPr>
            <a:spLocks noGrp="1"/>
          </p:cNvSpPr>
          <p:nvPr>
            <p:ph type="ftr" sz="quarter" idx="11"/>
          </p:nvPr>
        </p:nvSpPr>
        <p:spPr/>
        <p:txBody>
          <a:bodyPr/>
          <a:lstStyle/>
          <a:p>
            <a:r>
              <a:rPr lang="zh-CN" altLang="en-US" smtClean="0"/>
              <a:t>计算机科学与工程学院</a:t>
            </a:r>
            <a:endParaRPr lang="zh-CN" altLang="en-US"/>
          </a:p>
        </p:txBody>
      </p:sp>
      <p:sp>
        <p:nvSpPr>
          <p:cNvPr id="7" name="灯片编号占位符 6"/>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53054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30"/>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178" indent="0">
              <a:buNone/>
              <a:defRPr sz="1500"/>
            </a:lvl2pPr>
            <a:lvl3pPr marL="914354" indent="0">
              <a:buNone/>
              <a:defRPr sz="1200"/>
            </a:lvl3pPr>
            <a:lvl4pPr marL="1371532" indent="0">
              <a:buNone/>
              <a:defRPr sz="1100"/>
            </a:lvl4pPr>
            <a:lvl5pPr marL="1828709" indent="0">
              <a:buNone/>
              <a:defRPr sz="1100"/>
            </a:lvl5pPr>
            <a:lvl6pPr marL="2285886" indent="0">
              <a:buNone/>
              <a:defRPr sz="1100"/>
            </a:lvl6pPr>
            <a:lvl7pPr marL="2743062" indent="0">
              <a:buNone/>
              <a:defRPr sz="1100"/>
            </a:lvl7pPr>
            <a:lvl8pPr marL="3200240" indent="0">
              <a:buNone/>
              <a:defRPr sz="1100"/>
            </a:lvl8pPr>
            <a:lvl9pPr marL="3657418"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2016-12-19</a:t>
            </a:r>
            <a:endParaRPr lang="zh-CN" altLang="en-US"/>
          </a:p>
        </p:txBody>
      </p:sp>
      <p:sp>
        <p:nvSpPr>
          <p:cNvPr id="6" name="页脚占位符 5"/>
          <p:cNvSpPr>
            <a:spLocks noGrp="1"/>
          </p:cNvSpPr>
          <p:nvPr>
            <p:ph type="ftr" sz="quarter" idx="11"/>
          </p:nvPr>
        </p:nvSpPr>
        <p:spPr/>
        <p:txBody>
          <a:bodyPr/>
          <a:lstStyle/>
          <a:p>
            <a:r>
              <a:rPr lang="zh-CN" altLang="en-US" smtClean="0"/>
              <a:t>计算机科学与工程学院</a:t>
            </a:r>
            <a:endParaRPr lang="zh-CN" altLang="en-US"/>
          </a:p>
        </p:txBody>
      </p:sp>
      <p:sp>
        <p:nvSpPr>
          <p:cNvPr id="7" name="灯片编号占位符 6"/>
          <p:cNvSpPr>
            <a:spLocks noGrp="1"/>
          </p:cNvSpPr>
          <p:nvPr>
            <p:ph type="sldNum" sz="quarter" idx="12"/>
          </p:nvPr>
        </p:nvSpPr>
        <p:spPr/>
        <p:txBody>
          <a:bodyPr/>
          <a:lstStyle/>
          <a:p>
            <a:fld id="{80074AF9-133E-4CE5-8288-E1F9ACE86204}" type="slidenum">
              <a:rPr lang="zh-CN" altLang="en-US" smtClean="0"/>
              <a:pPr/>
              <a:t>‹#›</a:t>
            </a:fld>
            <a:endParaRPr lang="zh-CN" altLang="en-US"/>
          </a:p>
        </p:txBody>
      </p:sp>
    </p:spTree>
    <p:extLst>
      <p:ext uri="{BB962C8B-B14F-4D97-AF65-F5344CB8AC3E}">
        <p14:creationId xmlns:p14="http://schemas.microsoft.com/office/powerpoint/2010/main" val="2071051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1325563"/>
          </a:xfrm>
          <a:prstGeom prst="rect">
            <a:avLst/>
          </a:prstGeom>
        </p:spPr>
        <p:txBody>
          <a:bodyPr vert="horz" lIns="91436" tIns="45718" rIns="91436" bIns="45718"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4"/>
            <a:ext cx="2743200" cy="365125"/>
          </a:xfrm>
          <a:prstGeom prst="rect">
            <a:avLst/>
          </a:prstGeom>
        </p:spPr>
        <p:txBody>
          <a:bodyPr vert="horz" lIns="91436" tIns="45718" rIns="91436" bIns="45718" rtlCol="0" anchor="ctr"/>
          <a:lstStyle>
            <a:lvl1pPr algn="l">
              <a:defRPr sz="1200">
                <a:solidFill>
                  <a:schemeClr val="tx1">
                    <a:tint val="75000"/>
                  </a:schemeClr>
                </a:solidFill>
                <a:latin typeface="Arial" panose="020B0604020202020204" pitchFamily="34" charset="0"/>
                <a:ea typeface="Adobe 黑体 Std R" panose="020B0400000000000000" pitchFamily="34" charset="-122"/>
              </a:defRPr>
            </a:lvl1pPr>
          </a:lstStyle>
          <a:p>
            <a:r>
              <a:rPr lang="en-US" altLang="zh-CN" smtClean="0"/>
              <a:t>2016-12-19</a:t>
            </a:r>
            <a:endParaRPr lang="zh-CN" altLang="en-US" dirty="0"/>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36" tIns="45718" rIns="91436" bIns="45718" rtlCol="0" anchor="ctr"/>
          <a:lstStyle>
            <a:lvl1pPr algn="ctr">
              <a:defRPr sz="1200">
                <a:solidFill>
                  <a:schemeClr val="tx1">
                    <a:tint val="75000"/>
                  </a:schemeClr>
                </a:solidFill>
                <a:latin typeface="Arial" panose="020B0604020202020204" pitchFamily="34" charset="0"/>
                <a:ea typeface="Adobe 黑体 Std R" panose="020B0400000000000000" pitchFamily="34" charset="-122"/>
              </a:defRPr>
            </a:lvl1pPr>
          </a:lstStyle>
          <a:p>
            <a:r>
              <a:rPr lang="zh-CN" altLang="en-US" smtClean="0"/>
              <a:t>计算机科学与工程学院</a:t>
            </a:r>
            <a:endParaRPr lang="zh-CN" altLang="en-US" dirty="0"/>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36" tIns="45718" rIns="91436" bIns="45718" rtlCol="0" anchor="ctr"/>
          <a:lstStyle>
            <a:lvl1pPr algn="r">
              <a:defRPr sz="1200">
                <a:solidFill>
                  <a:schemeClr val="tx1">
                    <a:tint val="75000"/>
                  </a:schemeClr>
                </a:solidFill>
                <a:latin typeface="Arial" panose="020B0604020202020204" pitchFamily="34" charset="0"/>
                <a:ea typeface="Adobe 黑体 Std R" panose="020B0400000000000000" pitchFamily="34" charset="-122"/>
              </a:defRPr>
            </a:lvl1pPr>
          </a:lstStyle>
          <a:p>
            <a:r>
              <a:rPr lang="en-US" altLang="zh-CN" dirty="0" smtClean="0"/>
              <a:t>1/54</a:t>
            </a:r>
            <a:endParaRPr lang="zh-CN" altLang="en-US" dirty="0"/>
          </a:p>
        </p:txBody>
      </p:sp>
    </p:spTree>
    <p:extLst>
      <p:ext uri="{BB962C8B-B14F-4D97-AF65-F5344CB8AC3E}">
        <p14:creationId xmlns:p14="http://schemas.microsoft.com/office/powerpoint/2010/main" val="2003360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914354" rtl="0" eaLnBrk="1" latinLnBrk="0" hangingPunct="1">
        <a:lnSpc>
          <a:spcPct val="90000"/>
        </a:lnSpc>
        <a:spcBef>
          <a:spcPct val="0"/>
        </a:spcBef>
        <a:buNone/>
        <a:defRPr sz="4400" kern="1200">
          <a:solidFill>
            <a:schemeClr val="tx1"/>
          </a:solidFill>
          <a:latin typeface="+mj-lt"/>
          <a:ea typeface="Adobe 黑体 Std R" panose="020B0400000000000000" pitchFamily="34" charset="-122"/>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dobe 黑体 Std R" panose="020B0400000000000000" pitchFamily="34" charset="-122"/>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dobe 黑体 Std R" panose="020B0400000000000000" pitchFamily="34" charset="-122"/>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dobe 黑体 Std R" panose="020B0400000000000000" pitchFamily="34" charset="-122"/>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Adobe 黑体 Std R" panose="020B0400000000000000" pitchFamily="34" charset="-122"/>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Arial" panose="020B0604020202020204" pitchFamily="34" charset="0"/>
          <a:ea typeface="Adobe 黑体 Std R" panose="020B0400000000000000" pitchFamily="34" charset="-122"/>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oleObject" Target="../embeddings/oleObject4.bin"/><Relationship Id="rId18" Type="http://schemas.openxmlformats.org/officeDocument/2006/relationships/image" Target="../media/image6.wmf"/><Relationship Id="rId3" Type="http://schemas.openxmlformats.org/officeDocument/2006/relationships/notesSlide" Target="../notesSlides/notesSlide7.xml"/><Relationship Id="rId7" Type="http://schemas.openxmlformats.org/officeDocument/2006/relationships/diagramColors" Target="../diagrams/colors1.xml"/><Relationship Id="rId12" Type="http://schemas.openxmlformats.org/officeDocument/2006/relationships/image" Target="../media/image3.wmf"/><Relationship Id="rId17" Type="http://schemas.openxmlformats.org/officeDocument/2006/relationships/oleObject" Target="../embeddings/oleObject6.bin"/><Relationship Id="rId2" Type="http://schemas.openxmlformats.org/officeDocument/2006/relationships/slideLayout" Target="../slideLayouts/slideLayout7.xml"/><Relationship Id="rId16" Type="http://schemas.openxmlformats.org/officeDocument/2006/relationships/image" Target="../media/image5.emf"/><Relationship Id="rId1" Type="http://schemas.openxmlformats.org/officeDocument/2006/relationships/vmlDrawing" Target="../drawings/vmlDrawing2.vml"/><Relationship Id="rId6" Type="http://schemas.openxmlformats.org/officeDocument/2006/relationships/diagramQuickStyle" Target="../diagrams/quickStyle1.xml"/><Relationship Id="rId11" Type="http://schemas.openxmlformats.org/officeDocument/2006/relationships/oleObject" Target="../embeddings/oleObject3.bin"/><Relationship Id="rId5" Type="http://schemas.openxmlformats.org/officeDocument/2006/relationships/diagramLayout" Target="../diagrams/layout1.xml"/><Relationship Id="rId15" Type="http://schemas.openxmlformats.org/officeDocument/2006/relationships/oleObject" Target="../embeddings/oleObject5.bin"/><Relationship Id="rId10" Type="http://schemas.openxmlformats.org/officeDocument/2006/relationships/image" Target="../media/image2.wmf"/><Relationship Id="rId4" Type="http://schemas.openxmlformats.org/officeDocument/2006/relationships/diagramData" Target="../diagrams/data1.xml"/><Relationship Id="rId9" Type="http://schemas.openxmlformats.org/officeDocument/2006/relationships/oleObject" Target="../embeddings/oleObject2.bin"/><Relationship Id="rId14" Type="http://schemas.openxmlformats.org/officeDocument/2006/relationships/image" Target="../media/image4.wmf"/></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oleObject" Target="../embeddings/oleObject9.bin"/><Relationship Id="rId3" Type="http://schemas.openxmlformats.org/officeDocument/2006/relationships/notesSlide" Target="../notesSlides/notesSlide8.xml"/><Relationship Id="rId7" Type="http://schemas.openxmlformats.org/officeDocument/2006/relationships/diagramColors" Target="../diagrams/colors2.xml"/><Relationship Id="rId12"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diagramQuickStyle" Target="../diagrams/quickStyle2.xml"/><Relationship Id="rId11" Type="http://schemas.openxmlformats.org/officeDocument/2006/relationships/oleObject" Target="../embeddings/oleObject8.bin"/><Relationship Id="rId5" Type="http://schemas.openxmlformats.org/officeDocument/2006/relationships/diagramLayout" Target="../diagrams/layout2.xml"/><Relationship Id="rId10" Type="http://schemas.openxmlformats.org/officeDocument/2006/relationships/image" Target="../media/image7.wmf"/><Relationship Id="rId4" Type="http://schemas.openxmlformats.org/officeDocument/2006/relationships/diagramData" Target="../diagrams/data2.xml"/><Relationship Id="rId9" Type="http://schemas.openxmlformats.org/officeDocument/2006/relationships/oleObject" Target="../embeddings/oleObject7.bin"/><Relationship Id="rId1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9.xml"/><Relationship Id="rId7" Type="http://schemas.openxmlformats.org/officeDocument/2006/relationships/diagramColors" Target="../diagrams/colors3.xml"/><Relationship Id="rId12"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diagramQuickStyle" Target="../diagrams/quickStyle3.xml"/><Relationship Id="rId11" Type="http://schemas.openxmlformats.org/officeDocument/2006/relationships/oleObject" Target="../embeddings/oleObject13.bin"/><Relationship Id="rId5" Type="http://schemas.openxmlformats.org/officeDocument/2006/relationships/diagramLayout" Target="../diagrams/layout3.xml"/><Relationship Id="rId10" Type="http://schemas.openxmlformats.org/officeDocument/2006/relationships/image" Target="../media/image12.emf"/><Relationship Id="rId4" Type="http://schemas.openxmlformats.org/officeDocument/2006/relationships/diagramData" Target="../diagrams/data3.xml"/><Relationship Id="rId9"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slideLayout" Target="../slideLayouts/slideLayout7.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5" Type="http://schemas.openxmlformats.org/officeDocument/2006/relationships/image" Target="../media/image23.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6.xml"/><Relationship Id="rId7" Type="http://schemas.openxmlformats.org/officeDocument/2006/relationships/diagramColors" Target="../diagrams/colors6.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diagramQuickStyle" Target="../diagrams/quickStyle6.xml"/><Relationship Id="rId5" Type="http://schemas.openxmlformats.org/officeDocument/2006/relationships/diagramLayout" Target="../diagrams/layout6.xml"/><Relationship Id="rId10" Type="http://schemas.openxmlformats.org/officeDocument/2006/relationships/image" Target="../media/image27.emf"/><Relationship Id="rId4" Type="http://schemas.openxmlformats.org/officeDocument/2006/relationships/diagramData" Target="../diagrams/data6.xml"/><Relationship Id="rId9" Type="http://schemas.openxmlformats.org/officeDocument/2006/relationships/oleObject" Target="../embeddings/oleObject15.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31.wmf"/><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diagramColors" Target="../diagrams/colors7.xml"/><Relationship Id="rId11" Type="http://schemas.openxmlformats.org/officeDocument/2006/relationships/image" Target="../media/image30.wmf"/><Relationship Id="rId5" Type="http://schemas.openxmlformats.org/officeDocument/2006/relationships/diagramQuickStyle" Target="../diagrams/quickStyle7.xml"/><Relationship Id="rId15" Type="http://schemas.openxmlformats.org/officeDocument/2006/relationships/image" Target="../media/image32.wmf"/><Relationship Id="rId10" Type="http://schemas.openxmlformats.org/officeDocument/2006/relationships/oleObject" Target="../embeddings/oleObject18.bin"/><Relationship Id="rId4" Type="http://schemas.openxmlformats.org/officeDocument/2006/relationships/diagramLayout" Target="../diagrams/layout7.xml"/><Relationship Id="rId9" Type="http://schemas.openxmlformats.org/officeDocument/2006/relationships/image" Target="../media/image29.wmf"/><Relationship Id="rId1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35.wmf"/><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diagramColors" Target="../diagrams/colors8.xml"/><Relationship Id="rId11" Type="http://schemas.openxmlformats.org/officeDocument/2006/relationships/image" Target="../media/image34.wmf"/><Relationship Id="rId5" Type="http://schemas.openxmlformats.org/officeDocument/2006/relationships/diagramQuickStyle" Target="../diagrams/quickStyle8.xml"/><Relationship Id="rId15" Type="http://schemas.openxmlformats.org/officeDocument/2006/relationships/image" Target="../media/image27.emf"/><Relationship Id="rId10" Type="http://schemas.openxmlformats.org/officeDocument/2006/relationships/oleObject" Target="../embeddings/oleObject22.bin"/><Relationship Id="rId4" Type="http://schemas.openxmlformats.org/officeDocument/2006/relationships/diagramLayout" Target="../diagrams/layout8.xml"/><Relationship Id="rId9" Type="http://schemas.openxmlformats.org/officeDocument/2006/relationships/image" Target="../media/image33.wmf"/><Relationship Id="rId14"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3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 Id="rId5" Type="http://schemas.openxmlformats.org/officeDocument/2006/relationships/image" Target="../media/image40.emf"/><Relationship Id="rId4" Type="http://schemas.openxmlformats.org/officeDocument/2006/relationships/image" Target="../media/image39.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1289542"/>
            <a:ext cx="9793621" cy="3276435"/>
          </a:xfrm>
          <a:prstGeom prst="rect">
            <a:avLst/>
          </a:prstGeom>
          <a:ln/>
        </p:spPr>
        <p:style>
          <a:lnRef idx="0">
            <a:schemeClr val="accent6"/>
          </a:lnRef>
          <a:fillRef idx="3">
            <a:schemeClr val="accent6"/>
          </a:fillRef>
          <a:effectRef idx="3">
            <a:schemeClr val="accent6"/>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 name="文本框 1"/>
          <p:cNvSpPr txBox="1"/>
          <p:nvPr/>
        </p:nvSpPr>
        <p:spPr>
          <a:xfrm>
            <a:off x="144281" y="2011349"/>
            <a:ext cx="9486559" cy="1938988"/>
          </a:xfrm>
          <a:prstGeom prst="rect">
            <a:avLst/>
          </a:prstGeom>
          <a:noFill/>
        </p:spPr>
        <p:txBody>
          <a:bodyPr wrap="square" lIns="91436" tIns="45718" rIns="91436" bIns="45718" rtlCol="0">
            <a:spAutoFit/>
          </a:bodyPr>
          <a:lstStyle/>
          <a:p>
            <a:pPr algn="ctr"/>
            <a:r>
              <a:rPr lang="zh-CN" altLang="en-US" sz="6000" b="1" dirty="0">
                <a:solidFill>
                  <a:srgbClr val="FAFAFA"/>
                </a:solidFill>
                <a:latin typeface="楷体" panose="02010609060101010101" pitchFamily="49" charset="-122"/>
                <a:ea typeface="楷体" panose="02010609060101010101" pitchFamily="49" charset="-122"/>
              </a:rPr>
              <a:t>多</a:t>
            </a:r>
            <a:r>
              <a:rPr lang="zh-CN" altLang="en-US" sz="6000" b="1" dirty="0" smtClean="0">
                <a:solidFill>
                  <a:srgbClr val="FAFAFA"/>
                </a:solidFill>
                <a:latin typeface="楷体" panose="02010609060101010101" pitchFamily="49" charset="-122"/>
                <a:ea typeface="楷体" panose="02010609060101010101" pitchFamily="49" charset="-122"/>
              </a:rPr>
              <a:t>源冲突数据集上</a:t>
            </a:r>
            <a:endParaRPr lang="en-US" altLang="zh-CN" sz="6000" b="1" dirty="0" smtClean="0">
              <a:solidFill>
                <a:srgbClr val="FAFAFA"/>
              </a:solidFill>
              <a:latin typeface="楷体" panose="02010609060101010101" pitchFamily="49" charset="-122"/>
              <a:ea typeface="楷体" panose="02010609060101010101" pitchFamily="49" charset="-122"/>
            </a:endParaRPr>
          </a:p>
          <a:p>
            <a:pPr algn="ctr"/>
            <a:r>
              <a:rPr lang="zh-CN" altLang="en-US" sz="6000" b="1" dirty="0" smtClean="0">
                <a:solidFill>
                  <a:srgbClr val="FAFAFA"/>
                </a:solidFill>
                <a:latin typeface="楷体" panose="02010609060101010101" pitchFamily="49" charset="-122"/>
                <a:ea typeface="楷体" panose="02010609060101010101" pitchFamily="49" charset="-122"/>
              </a:rPr>
              <a:t>真值发现优化技术的研究</a:t>
            </a:r>
            <a:endParaRPr lang="zh-CN" altLang="en-US" sz="6000" b="1" dirty="0">
              <a:solidFill>
                <a:srgbClr val="FAFAFA"/>
              </a:solidFill>
              <a:latin typeface="楷体" panose="02010609060101010101" pitchFamily="49" charset="-122"/>
              <a:ea typeface="楷体" panose="02010609060101010101" pitchFamily="49" charset="-122"/>
            </a:endParaRPr>
          </a:p>
        </p:txBody>
      </p:sp>
      <p:sp>
        <p:nvSpPr>
          <p:cNvPr id="7" name="文本框 6"/>
          <p:cNvSpPr txBox="1"/>
          <p:nvPr/>
        </p:nvSpPr>
        <p:spPr>
          <a:xfrm>
            <a:off x="6539896" y="4642449"/>
            <a:ext cx="3430739" cy="523216"/>
          </a:xfrm>
          <a:prstGeom prst="rect">
            <a:avLst/>
          </a:prstGeom>
          <a:noFill/>
        </p:spPr>
        <p:txBody>
          <a:bodyPr wrap="none" lIns="91436" tIns="45718" rIns="91436" bIns="45718" rtlCol="0">
            <a:spAutoFit/>
          </a:bodyPr>
          <a:lstStyle/>
          <a:p>
            <a:r>
              <a:rPr lang="zh-CN" altLang="en-US" sz="2800" b="1" dirty="0">
                <a:solidFill>
                  <a:schemeClr val="accent1">
                    <a:lumMod val="50000"/>
                  </a:schemeClr>
                </a:solidFill>
                <a:latin typeface="楷体" panose="02010609060101010101" pitchFamily="49" charset="-122"/>
                <a:ea typeface="楷体" panose="02010609060101010101" pitchFamily="49" charset="-122"/>
              </a:rPr>
              <a:t>指导老师</a:t>
            </a:r>
            <a:r>
              <a:rPr lang="zh-CN" altLang="en-US" sz="2800" b="1" dirty="0" smtClean="0">
                <a:solidFill>
                  <a:schemeClr val="accent1">
                    <a:lumMod val="50000"/>
                  </a:schemeClr>
                </a:solidFill>
                <a:latin typeface="楷体" panose="02010609060101010101" pitchFamily="49" charset="-122"/>
                <a:ea typeface="楷体" panose="02010609060101010101" pitchFamily="49" charset="-122"/>
              </a:rPr>
              <a:t>：于戈教授</a:t>
            </a:r>
            <a:endParaRPr lang="zh-CN" altLang="en-US" sz="2800" b="1" dirty="0">
              <a:solidFill>
                <a:schemeClr val="accent1">
                  <a:lumMod val="50000"/>
                </a:schemeClr>
              </a:solidFill>
              <a:latin typeface="楷体" panose="02010609060101010101" pitchFamily="49" charset="-122"/>
              <a:ea typeface="楷体" panose="02010609060101010101" pitchFamily="49" charset="-122"/>
            </a:endParaRPr>
          </a:p>
        </p:txBody>
      </p:sp>
      <p:sp>
        <p:nvSpPr>
          <p:cNvPr id="8" name="文本框 7"/>
          <p:cNvSpPr txBox="1"/>
          <p:nvPr/>
        </p:nvSpPr>
        <p:spPr>
          <a:xfrm>
            <a:off x="2931656" y="4642449"/>
            <a:ext cx="2709388" cy="523216"/>
          </a:xfrm>
          <a:prstGeom prst="rect">
            <a:avLst/>
          </a:prstGeom>
          <a:noFill/>
        </p:spPr>
        <p:txBody>
          <a:bodyPr wrap="none" lIns="91436" tIns="45718" rIns="91436" bIns="45718" rtlCol="0">
            <a:spAutoFit/>
          </a:bodyPr>
          <a:lstStyle/>
          <a:p>
            <a:r>
              <a:rPr lang="zh-CN" altLang="en-US" sz="2800" b="1" dirty="0">
                <a:solidFill>
                  <a:schemeClr val="accent1">
                    <a:lumMod val="50000"/>
                  </a:schemeClr>
                </a:solidFill>
                <a:latin typeface="楷体" panose="02010609060101010101" pitchFamily="49" charset="-122"/>
                <a:ea typeface="楷体" panose="02010609060101010101" pitchFamily="49" charset="-122"/>
              </a:rPr>
              <a:t>答辩人</a:t>
            </a:r>
            <a:r>
              <a:rPr lang="zh-CN" altLang="en-US" sz="2800" b="1" dirty="0" smtClean="0">
                <a:solidFill>
                  <a:schemeClr val="accent1">
                    <a:lumMod val="50000"/>
                  </a:schemeClr>
                </a:solidFill>
                <a:latin typeface="楷体" panose="02010609060101010101" pitchFamily="49" charset="-122"/>
                <a:ea typeface="楷体" panose="02010609060101010101" pitchFamily="49" charset="-122"/>
              </a:rPr>
              <a:t>：</a:t>
            </a:r>
            <a:r>
              <a:rPr lang="zh-CN" altLang="en-US" sz="2800" b="1" dirty="0">
                <a:solidFill>
                  <a:schemeClr val="accent1">
                    <a:lumMod val="50000"/>
                  </a:schemeClr>
                </a:solidFill>
                <a:latin typeface="楷体" panose="02010609060101010101" pitchFamily="49" charset="-122"/>
                <a:ea typeface="楷体" panose="02010609060101010101" pitchFamily="49" charset="-122"/>
              </a:rPr>
              <a:t>李天义</a:t>
            </a:r>
          </a:p>
        </p:txBody>
      </p:sp>
    </p:spTree>
    <p:extLst>
      <p:ext uri="{BB962C8B-B14F-4D97-AF65-F5344CB8AC3E}">
        <p14:creationId xmlns:p14="http://schemas.microsoft.com/office/powerpoint/2010/main" val="165270529"/>
      </p:ext>
    </p:extLst>
  </p:cSld>
  <p:clrMapOvr>
    <a:masterClrMapping/>
  </p:clrMapOvr>
  <mc:AlternateContent xmlns:mc="http://schemas.openxmlformats.org/markup-compatibility/2006" xmlns:p14="http://schemas.microsoft.com/office/powerpoint/2010/main">
    <mc:Choice Requires="p14">
      <p:transition spd="slow" p14:dur="2000" advTm="10893"/>
    </mc:Choice>
    <mc:Fallback xmlns="">
      <p:transition spd="slow" advTm="10893"/>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示 14"/>
          <p:cNvGraphicFramePr/>
          <p:nvPr>
            <p:extLst>
              <p:ext uri="{D42A27DB-BD31-4B8C-83A1-F6EECF244321}">
                <p14:modId xmlns:p14="http://schemas.microsoft.com/office/powerpoint/2010/main" val="3824772475"/>
              </p:ext>
            </p:extLst>
          </p:nvPr>
        </p:nvGraphicFramePr>
        <p:xfrm>
          <a:off x="4628028" y="1001023"/>
          <a:ext cx="7346632"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文本框 15"/>
          <p:cNvSpPr txBox="1"/>
          <p:nvPr/>
        </p:nvSpPr>
        <p:spPr>
          <a:xfrm>
            <a:off x="1350387" y="1783377"/>
            <a:ext cx="1826133" cy="584771"/>
          </a:xfrm>
          <a:prstGeom prst="rect">
            <a:avLst/>
          </a:prstGeom>
          <a:noFill/>
        </p:spPr>
        <p:txBody>
          <a:bodyPr wrap="none" lIns="91436" tIns="45718" rIns="91436" bIns="45718" rtlCol="0">
            <a:spAutoFit/>
          </a:bodyPr>
          <a:lstStyle/>
          <a:p>
            <a:pPr algn="dist"/>
            <a:r>
              <a:rPr lang="zh-CN" altLang="en-US" sz="3200" b="1" dirty="0" smtClean="0">
                <a:solidFill>
                  <a:schemeClr val="accent1">
                    <a:lumMod val="50000"/>
                  </a:schemeClr>
                </a:solidFill>
                <a:latin typeface="微软雅黑" panose="020B0503020204020204" pitchFamily="34" charset="-122"/>
                <a:ea typeface="微软雅黑" panose="020B0503020204020204" pitchFamily="34" charset="-122"/>
              </a:rPr>
              <a:t>误差分析</a:t>
            </a:r>
            <a:endParaRPr lang="en-US" altLang="zh-CN" sz="3200" b="1" dirty="0" smtClean="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9" name="文本框 8"/>
          <p:cNvSpPr txBox="1"/>
          <p:nvPr/>
        </p:nvSpPr>
        <p:spPr>
          <a:xfrm>
            <a:off x="1339693" y="-59748"/>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a:t>
            </a:r>
            <a:r>
              <a:rPr lang="zh-CN" altLang="en-US" sz="3600" dirty="0">
                <a:solidFill>
                  <a:srgbClr val="FAFAFA"/>
                </a:solidFill>
                <a:latin typeface="微软雅黑" panose="020B0503020204020204" pitchFamily="34" charset="-122"/>
                <a:ea typeface="微软雅黑" panose="020B0503020204020204" pitchFamily="34" charset="-122"/>
              </a:rPr>
              <a:t>内容</a:t>
            </a:r>
          </a:p>
        </p:txBody>
      </p:sp>
      <p:grpSp>
        <p:nvGrpSpPr>
          <p:cNvPr id="6" name="组合 3"/>
          <p:cNvGrpSpPr/>
          <p:nvPr/>
        </p:nvGrpSpPr>
        <p:grpSpPr>
          <a:xfrm rot="16200000">
            <a:off x="562710" y="-24616"/>
            <a:ext cx="1240524" cy="1267264"/>
            <a:chOff x="0" y="1429044"/>
            <a:chExt cx="3915508" cy="3999911"/>
          </a:xfrm>
        </p:grpSpPr>
        <p:sp>
          <p:nvSpPr>
            <p:cNvPr id="7"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8" name="矩形 7"/>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641176868"/>
              </p:ext>
            </p:extLst>
          </p:nvPr>
        </p:nvGraphicFramePr>
        <p:xfrm>
          <a:off x="7638816" y="1842248"/>
          <a:ext cx="2410614" cy="457200"/>
        </p:xfrm>
        <a:graphic>
          <a:graphicData uri="http://schemas.openxmlformats.org/presentationml/2006/ole">
            <mc:AlternateContent xmlns:mc="http://schemas.openxmlformats.org/markup-compatibility/2006">
              <mc:Choice xmlns:v="urn:schemas-microsoft-com:vml" Requires="v">
                <p:oleObj spid="_x0000_s2719" name="Equation" r:id="rId9" imgW="1333500" imgH="228600" progId="Equation.DSMT4">
                  <p:embed/>
                </p:oleObj>
              </mc:Choice>
              <mc:Fallback>
                <p:oleObj name="Equation" r:id="rId9" imgW="1333500" imgH="228600" progId="Equation.DSMT4">
                  <p:embed/>
                  <p:pic>
                    <p:nvPicPr>
                      <p:cNvPr id="0" name="Object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38816" y="1842248"/>
                        <a:ext cx="2410614" cy="457200"/>
                      </a:xfrm>
                      <a:prstGeom prst="rect">
                        <a:avLst/>
                      </a:prstGeom>
                      <a:noFill/>
                    </p:spPr>
                  </p:pic>
                </p:oleObj>
              </mc:Fallback>
            </mc:AlternateContent>
          </a:graphicData>
        </a:graphic>
      </p:graphicFrame>
      <p:sp>
        <p:nvSpPr>
          <p:cNvPr id="4"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TextBox 12"/>
          <p:cNvSpPr txBox="1"/>
          <p:nvPr/>
        </p:nvSpPr>
        <p:spPr>
          <a:xfrm>
            <a:off x="4807013" y="1855692"/>
            <a:ext cx="1956850" cy="400110"/>
          </a:xfrm>
          <a:prstGeom prst="rect">
            <a:avLst/>
          </a:prstGeom>
          <a:noFill/>
        </p:spPr>
        <p:txBody>
          <a:bodyPr wrap="square" rtlCol="0">
            <a:spAutoFit/>
          </a:bodyPr>
          <a:lstStyle/>
          <a:p>
            <a:r>
              <a:rPr lang="zh-CN" altLang="en-US" sz="2000" dirty="0" smtClean="0"/>
              <a:t>相对误差</a:t>
            </a:r>
            <a:endParaRPr lang="zh-CN" altLang="en-US" sz="2000" dirty="0"/>
          </a:p>
        </p:txBody>
      </p:sp>
      <p:sp>
        <p:nvSpPr>
          <p:cNvPr id="18" name="TextBox 17"/>
          <p:cNvSpPr txBox="1"/>
          <p:nvPr/>
        </p:nvSpPr>
        <p:spPr>
          <a:xfrm>
            <a:off x="5228353" y="3514156"/>
            <a:ext cx="1956850" cy="400110"/>
          </a:xfrm>
          <a:prstGeom prst="rect">
            <a:avLst/>
          </a:prstGeom>
          <a:noFill/>
        </p:spPr>
        <p:txBody>
          <a:bodyPr wrap="square" rtlCol="0">
            <a:spAutoFit/>
          </a:bodyPr>
          <a:lstStyle/>
          <a:p>
            <a:r>
              <a:rPr lang="zh-CN" altLang="en-US" sz="2000" dirty="0"/>
              <a:t>累积</a:t>
            </a:r>
            <a:r>
              <a:rPr lang="zh-CN" altLang="en-US" sz="2000" dirty="0" smtClean="0"/>
              <a:t>误差</a:t>
            </a:r>
            <a:endParaRPr lang="zh-CN" altLang="en-US" sz="2000" dirty="0"/>
          </a:p>
        </p:txBody>
      </p:sp>
      <p:sp>
        <p:nvSpPr>
          <p:cNvPr id="19" name="TextBox 18"/>
          <p:cNvSpPr txBox="1"/>
          <p:nvPr/>
        </p:nvSpPr>
        <p:spPr>
          <a:xfrm>
            <a:off x="4271679" y="5132279"/>
            <a:ext cx="2164975" cy="400110"/>
          </a:xfrm>
          <a:prstGeom prst="rect">
            <a:avLst/>
          </a:prstGeom>
          <a:noFill/>
        </p:spPr>
        <p:txBody>
          <a:bodyPr wrap="square" rtlCol="0">
            <a:spAutoFit/>
          </a:bodyPr>
          <a:lstStyle/>
          <a:p>
            <a:pPr algn="ctr"/>
            <a:r>
              <a:rPr lang="zh-CN" altLang="en-US" sz="2000" dirty="0"/>
              <a:t>结论</a:t>
            </a:r>
          </a:p>
        </p:txBody>
      </p:sp>
      <p:sp>
        <p:nvSpPr>
          <p:cNvPr id="17" name="Rectangle 1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p:cNvGraphicFramePr>
            <a:graphicFrameLocks noChangeAspect="1"/>
          </p:cNvGraphicFramePr>
          <p:nvPr>
            <p:extLst>
              <p:ext uri="{D42A27DB-BD31-4B8C-83A1-F6EECF244321}">
                <p14:modId xmlns:p14="http://schemas.microsoft.com/office/powerpoint/2010/main" val="2318342221"/>
              </p:ext>
            </p:extLst>
          </p:nvPr>
        </p:nvGraphicFramePr>
        <p:xfrm>
          <a:off x="7676354" y="3323806"/>
          <a:ext cx="3540420" cy="431460"/>
        </p:xfrm>
        <a:graphic>
          <a:graphicData uri="http://schemas.openxmlformats.org/presentationml/2006/ole">
            <mc:AlternateContent xmlns:mc="http://schemas.openxmlformats.org/markup-compatibility/2006">
              <mc:Choice xmlns:v="urn:schemas-microsoft-com:vml" Requires="v">
                <p:oleObj spid="_x0000_s2720" name="Equation" r:id="rId11" imgW="2082600" imgH="253800" progId="Equation.DSMT4">
                  <p:embed/>
                </p:oleObj>
              </mc:Choice>
              <mc:Fallback>
                <p:oleObj name="Equation" r:id="rId11" imgW="2082600" imgH="253800" progId="Equation.DSMT4">
                  <p:embed/>
                  <p:pic>
                    <p:nvPicPr>
                      <p:cNvPr id="0" name=""/>
                      <p:cNvPicPr/>
                      <p:nvPr/>
                    </p:nvPicPr>
                    <p:blipFill>
                      <a:blip r:embed="rId12"/>
                      <a:stretch>
                        <a:fillRect/>
                      </a:stretch>
                    </p:blipFill>
                    <p:spPr>
                      <a:xfrm>
                        <a:off x="7676354" y="3323806"/>
                        <a:ext cx="3540420" cy="431460"/>
                      </a:xfrm>
                      <a:prstGeom prst="rect">
                        <a:avLst/>
                      </a:prstGeom>
                    </p:spPr>
                  </p:pic>
                </p:oleObj>
              </mc:Fallback>
            </mc:AlternateContent>
          </a:graphicData>
        </a:graphic>
      </p:graphicFrame>
      <p:graphicFrame>
        <p:nvGraphicFramePr>
          <p:cNvPr id="25" name="对象 24"/>
          <p:cNvGraphicFramePr>
            <a:graphicFrameLocks noChangeAspect="1"/>
          </p:cNvGraphicFramePr>
          <p:nvPr>
            <p:extLst>
              <p:ext uri="{D42A27DB-BD31-4B8C-83A1-F6EECF244321}">
                <p14:modId xmlns:p14="http://schemas.microsoft.com/office/powerpoint/2010/main" val="1895285859"/>
              </p:ext>
            </p:extLst>
          </p:nvPr>
        </p:nvGraphicFramePr>
        <p:xfrm>
          <a:off x="8031163" y="3754438"/>
          <a:ext cx="2136775" cy="431800"/>
        </p:xfrm>
        <a:graphic>
          <a:graphicData uri="http://schemas.openxmlformats.org/presentationml/2006/ole">
            <mc:AlternateContent xmlns:mc="http://schemas.openxmlformats.org/markup-compatibility/2006">
              <mc:Choice xmlns:v="urn:schemas-microsoft-com:vml" Requires="v">
                <p:oleObj spid="_x0000_s2721" name="Equation" r:id="rId13" imgW="1257120" imgH="253800" progId="Equation.DSMT4">
                  <p:embed/>
                </p:oleObj>
              </mc:Choice>
              <mc:Fallback>
                <p:oleObj name="Equation" r:id="rId13" imgW="1257120" imgH="253800" progId="Equation.DSMT4">
                  <p:embed/>
                  <p:pic>
                    <p:nvPicPr>
                      <p:cNvPr id="0" name=""/>
                      <p:cNvPicPr/>
                      <p:nvPr/>
                    </p:nvPicPr>
                    <p:blipFill>
                      <a:blip r:embed="rId14"/>
                      <a:stretch>
                        <a:fillRect/>
                      </a:stretch>
                    </p:blipFill>
                    <p:spPr>
                      <a:xfrm>
                        <a:off x="8031163" y="3754438"/>
                        <a:ext cx="2136775" cy="431800"/>
                      </a:xfrm>
                      <a:prstGeom prst="rect">
                        <a:avLst/>
                      </a:prstGeom>
                    </p:spPr>
                  </p:pic>
                </p:oleObj>
              </mc:Fallback>
            </mc:AlternateContent>
          </a:graphicData>
        </a:graphic>
      </p:graphicFrame>
      <p:sp>
        <p:nvSpPr>
          <p:cNvPr id="10" name="灯片编号占位符 9"/>
          <p:cNvSpPr>
            <a:spLocks noGrp="1"/>
          </p:cNvSpPr>
          <p:nvPr>
            <p:ph type="sldNum" sz="quarter" idx="12"/>
          </p:nvPr>
        </p:nvSpPr>
        <p:spPr/>
        <p:txBody>
          <a:bodyPr/>
          <a:lstStyle/>
          <a:p>
            <a:fld id="{80074AF9-133E-4CE5-8288-E1F9ACE86204}" type="slidenum">
              <a:rPr lang="zh-CN" altLang="en-US" smtClean="0"/>
              <a:pPr/>
              <a:t>10</a:t>
            </a:fld>
            <a:endParaRPr lang="zh-CN" altLang="en-US"/>
          </a:p>
        </p:txBody>
      </p:sp>
      <p:sp>
        <p:nvSpPr>
          <p:cNvPr id="12" name="日期占位符 11"/>
          <p:cNvSpPr>
            <a:spLocks noGrp="1"/>
          </p:cNvSpPr>
          <p:nvPr>
            <p:ph type="dt" sz="half" idx="10"/>
          </p:nvPr>
        </p:nvSpPr>
        <p:spPr/>
        <p:txBody>
          <a:bodyPr/>
          <a:lstStyle/>
          <a:p>
            <a:r>
              <a:rPr lang="en-US" altLang="zh-CN" dirty="0" smtClean="0"/>
              <a:t>2016-12-19</a:t>
            </a:r>
            <a:endParaRPr lang="zh-CN" altLang="en-US"/>
          </a:p>
        </p:txBody>
      </p:sp>
      <p:sp>
        <p:nvSpPr>
          <p:cNvPr id="21" name="页脚占位符 20"/>
          <p:cNvSpPr>
            <a:spLocks noGrp="1"/>
          </p:cNvSpPr>
          <p:nvPr>
            <p:ph type="ftr" sz="quarter" idx="11"/>
          </p:nvPr>
        </p:nvSpPr>
        <p:spPr/>
        <p:txBody>
          <a:bodyPr/>
          <a:lstStyle/>
          <a:p>
            <a:r>
              <a:rPr lang="zh-CN" altLang="en-US" smtClean="0"/>
              <a:t>计算机科学与工程学院</a:t>
            </a:r>
            <a:endParaRPr lang="zh-CN" altLang="en-US"/>
          </a:p>
        </p:txBody>
      </p:sp>
      <p:sp>
        <p:nvSpPr>
          <p:cNvPr id="26"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3355335426"/>
              </p:ext>
            </p:extLst>
          </p:nvPr>
        </p:nvGraphicFramePr>
        <p:xfrm>
          <a:off x="-210709" y="2461815"/>
          <a:ext cx="5082963" cy="3566687"/>
        </p:xfrm>
        <a:graphic>
          <a:graphicData uri="http://schemas.openxmlformats.org/presentationml/2006/ole">
            <mc:AlternateContent xmlns:mc="http://schemas.openxmlformats.org/markup-compatibility/2006">
              <mc:Choice xmlns:v="urn:schemas-microsoft-com:vml" Requires="v">
                <p:oleObj spid="_x0000_s2722" name="Visio" r:id="rId15" imgW="4309876" imgH="2743605" progId="Visio.Drawing.11">
                  <p:embed/>
                </p:oleObj>
              </mc:Choice>
              <mc:Fallback>
                <p:oleObj name="Visio" r:id="rId15" imgW="4309876" imgH="2743605" progId="Visio.Drawing.11">
                  <p:embed/>
                  <p:pic>
                    <p:nvPicPr>
                      <p:cNvPr id="0" name="对象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0709" y="2461815"/>
                        <a:ext cx="5082963" cy="3566687"/>
                      </a:xfrm>
                      <a:prstGeom prst="rect">
                        <a:avLst/>
                      </a:prstGeom>
                      <a:noFill/>
                      <a:ln>
                        <a:noFill/>
                      </a:ln>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1490478414"/>
              </p:ext>
            </p:extLst>
          </p:nvPr>
        </p:nvGraphicFramePr>
        <p:xfrm>
          <a:off x="10482902" y="1905905"/>
          <a:ext cx="685440" cy="380880"/>
        </p:xfrm>
        <a:graphic>
          <a:graphicData uri="http://schemas.openxmlformats.org/presentationml/2006/ole">
            <mc:AlternateContent xmlns:mc="http://schemas.openxmlformats.org/markup-compatibility/2006">
              <mc:Choice xmlns:v="urn:schemas-microsoft-com:vml" Requires="v">
                <p:oleObj spid="_x0000_s2723" name="Equation" r:id="rId17" imgW="342720" imgH="190440" progId="Equation.DSMT4">
                  <p:embed/>
                </p:oleObj>
              </mc:Choice>
              <mc:Fallback>
                <p:oleObj name="Equation" r:id="rId17" imgW="342720" imgH="190440" progId="Equation.DSMT4">
                  <p:embed/>
                  <p:pic>
                    <p:nvPicPr>
                      <p:cNvPr id="0" name=""/>
                      <p:cNvPicPr/>
                      <p:nvPr/>
                    </p:nvPicPr>
                    <p:blipFill>
                      <a:blip r:embed="rId18"/>
                      <a:stretch>
                        <a:fillRect/>
                      </a:stretch>
                    </p:blipFill>
                    <p:spPr>
                      <a:xfrm>
                        <a:off x="10482902" y="1905905"/>
                        <a:ext cx="685440" cy="380880"/>
                      </a:xfrm>
                      <a:prstGeom prst="rect">
                        <a:avLst/>
                      </a:prstGeom>
                    </p:spPr>
                  </p:pic>
                </p:oleObj>
              </mc:Fallback>
            </mc:AlternateContent>
          </a:graphicData>
        </a:graphic>
      </p:graphicFrame>
    </p:spTree>
    <p:extLst>
      <p:ext uri="{BB962C8B-B14F-4D97-AF65-F5344CB8AC3E}">
        <p14:creationId xmlns:p14="http://schemas.microsoft.com/office/powerpoint/2010/main" val="1825728119"/>
      </p:ext>
    </p:extLst>
  </p:cSld>
  <p:clrMapOvr>
    <a:masterClrMapping/>
  </p:clrMapOvr>
  <mc:AlternateContent xmlns:mc="http://schemas.openxmlformats.org/markup-compatibility/2006" xmlns:p14="http://schemas.microsoft.com/office/powerpoint/2010/main">
    <mc:Choice Requires="p14">
      <p:transition spd="slow" p14:dur="2000" advTm="52851"/>
    </mc:Choice>
    <mc:Fallback xmlns="">
      <p:transition spd="slow" advTm="5285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文本框 5"/>
          <p:cNvSpPr txBox="1"/>
          <p:nvPr/>
        </p:nvSpPr>
        <p:spPr>
          <a:xfrm>
            <a:off x="1339693" y="-33680"/>
            <a:ext cx="3118339" cy="646327"/>
          </a:xfrm>
          <a:prstGeom prst="rect">
            <a:avLst/>
          </a:prstGeom>
          <a:noFill/>
          <a:ln>
            <a:noFill/>
          </a:ln>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研究内容</a:t>
            </a:r>
          </a:p>
        </p:txBody>
      </p:sp>
      <p:graphicFrame>
        <p:nvGraphicFramePr>
          <p:cNvPr id="7" name="图示 6"/>
          <p:cNvGraphicFramePr/>
          <p:nvPr>
            <p:extLst>
              <p:ext uri="{D42A27DB-BD31-4B8C-83A1-F6EECF244321}">
                <p14:modId xmlns:p14="http://schemas.microsoft.com/office/powerpoint/2010/main" val="2235725673"/>
              </p:ext>
            </p:extLst>
          </p:nvPr>
        </p:nvGraphicFramePr>
        <p:xfrm>
          <a:off x="590874" y="1983690"/>
          <a:ext cx="8401539"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 name="文本框 12"/>
          <p:cNvSpPr txBox="1"/>
          <p:nvPr/>
        </p:nvSpPr>
        <p:spPr>
          <a:xfrm>
            <a:off x="1937545" y="925134"/>
            <a:ext cx="6531401" cy="584771"/>
          </a:xfrm>
          <a:prstGeom prst="rect">
            <a:avLst/>
          </a:prstGeom>
          <a:noFill/>
        </p:spPr>
        <p:txBody>
          <a:bodyPr wrap="square" lIns="91436" tIns="45718" rIns="91436" bIns="45718" rtlCol="0">
            <a:spAutoFit/>
          </a:bodyPr>
          <a:lstStyle/>
          <a:p>
            <a:r>
              <a:rPr lang="zh-CN" altLang="en-US" sz="3200" b="1" dirty="0">
                <a:solidFill>
                  <a:srgbClr val="70AD47"/>
                </a:solidFill>
                <a:latin typeface="微软雅黑" panose="020B0503020204020204" pitchFamily="34" charset="-122"/>
                <a:ea typeface="微软雅黑" panose="020B0503020204020204" pitchFamily="34" charset="-122"/>
              </a:rPr>
              <a:t>数据流</a:t>
            </a:r>
            <a:r>
              <a:rPr lang="zh-CN" altLang="en-US" sz="3200" b="1" dirty="0" smtClean="0">
                <a:solidFill>
                  <a:srgbClr val="70AD47"/>
                </a:solidFill>
                <a:latin typeface="微软雅黑" panose="020B0503020204020204" pitchFamily="34" charset="-122"/>
                <a:ea typeface="微软雅黑" panose="020B0503020204020204" pitchFamily="34" charset="-122"/>
              </a:rPr>
              <a:t>上数据源权值波动的估计</a:t>
            </a:r>
            <a:endParaRPr lang="en-US" altLang="zh-CN" sz="3200" b="1" dirty="0" smtClean="0">
              <a:solidFill>
                <a:srgbClr val="70AD47"/>
              </a:solidFill>
              <a:latin typeface="微软雅黑" panose="020B0503020204020204" pitchFamily="34" charset="-122"/>
              <a:ea typeface="微软雅黑" panose="020B0503020204020204" pitchFamily="34" charset="-122"/>
            </a:endParaRPr>
          </a:p>
        </p:txBody>
      </p:sp>
      <p:grpSp>
        <p:nvGrpSpPr>
          <p:cNvPr id="28" name="组合 27"/>
          <p:cNvGrpSpPr/>
          <p:nvPr/>
        </p:nvGrpSpPr>
        <p:grpSpPr>
          <a:xfrm>
            <a:off x="7639618" y="1366837"/>
            <a:ext cx="966787" cy="1533524"/>
            <a:chOff x="8943976" y="909638"/>
            <a:chExt cx="966787" cy="1533524"/>
          </a:xfrm>
          <a:solidFill>
            <a:schemeClr val="accent6">
              <a:lumMod val="60000"/>
              <a:lumOff val="40000"/>
            </a:schemeClr>
          </a:solidFill>
        </p:grpSpPr>
        <p:sp>
          <p:nvSpPr>
            <p:cNvPr id="25" name="Freeform 5"/>
            <p:cNvSpPr>
              <a:spLocks noEditPoints="1"/>
            </p:cNvSpPr>
            <p:nvPr/>
          </p:nvSpPr>
          <p:spPr bwMode="auto">
            <a:xfrm>
              <a:off x="8943976" y="1003300"/>
              <a:ext cx="966787" cy="1439862"/>
            </a:xfrm>
            <a:custGeom>
              <a:avLst/>
              <a:gdLst>
                <a:gd name="T0" fmla="*/ 697 w 703"/>
                <a:gd name="T1" fmla="*/ 965 h 1050"/>
                <a:gd name="T2" fmla="*/ 495 w 703"/>
                <a:gd name="T3" fmla="*/ 392 h 1050"/>
                <a:gd name="T4" fmla="*/ 498 w 703"/>
                <a:gd name="T5" fmla="*/ 79 h 1050"/>
                <a:gd name="T6" fmla="*/ 419 w 703"/>
                <a:gd name="T7" fmla="*/ 0 h 1050"/>
                <a:gd name="T8" fmla="*/ 285 w 703"/>
                <a:gd name="T9" fmla="*/ 0 h 1050"/>
                <a:gd name="T10" fmla="*/ 205 w 703"/>
                <a:gd name="T11" fmla="*/ 79 h 1050"/>
                <a:gd name="T12" fmla="*/ 201 w 703"/>
                <a:gd name="T13" fmla="*/ 392 h 1050"/>
                <a:gd name="T14" fmla="*/ 7 w 703"/>
                <a:gd name="T15" fmla="*/ 966 h 1050"/>
                <a:gd name="T16" fmla="*/ 6 w 703"/>
                <a:gd name="T17" fmla="*/ 966 h 1050"/>
                <a:gd name="T18" fmla="*/ 16 w 703"/>
                <a:gd name="T19" fmla="*/ 1026 h 1050"/>
                <a:gd name="T20" fmla="*/ 67 w 703"/>
                <a:gd name="T21" fmla="*/ 1050 h 1050"/>
                <a:gd name="T22" fmla="*/ 637 w 703"/>
                <a:gd name="T23" fmla="*/ 1050 h 1050"/>
                <a:gd name="T24" fmla="*/ 688 w 703"/>
                <a:gd name="T25" fmla="*/ 1026 h 1050"/>
                <a:gd name="T26" fmla="*/ 697 w 703"/>
                <a:gd name="T27" fmla="*/ 966 h 1050"/>
                <a:gd name="T28" fmla="*/ 697 w 703"/>
                <a:gd name="T29" fmla="*/ 965 h 1050"/>
                <a:gd name="T30" fmla="*/ 649 w 703"/>
                <a:gd name="T31" fmla="*/ 996 h 1050"/>
                <a:gd name="T32" fmla="*/ 637 w 703"/>
                <a:gd name="T33" fmla="*/ 1001 h 1050"/>
                <a:gd name="T34" fmla="*/ 67 w 703"/>
                <a:gd name="T35" fmla="*/ 1001 h 1050"/>
                <a:gd name="T36" fmla="*/ 55 w 703"/>
                <a:gd name="T37" fmla="*/ 996 h 1050"/>
                <a:gd name="T38" fmla="*/ 53 w 703"/>
                <a:gd name="T39" fmla="*/ 980 h 1050"/>
                <a:gd name="T40" fmla="*/ 250 w 703"/>
                <a:gd name="T41" fmla="*/ 401 h 1050"/>
                <a:gd name="T42" fmla="*/ 254 w 703"/>
                <a:gd name="T43" fmla="*/ 79 h 1050"/>
                <a:gd name="T44" fmla="*/ 285 w 703"/>
                <a:gd name="T45" fmla="*/ 49 h 1050"/>
                <a:gd name="T46" fmla="*/ 419 w 703"/>
                <a:gd name="T47" fmla="*/ 49 h 1050"/>
                <a:gd name="T48" fmla="*/ 449 w 703"/>
                <a:gd name="T49" fmla="*/ 79 h 1050"/>
                <a:gd name="T50" fmla="*/ 446 w 703"/>
                <a:gd name="T51" fmla="*/ 401 h 1050"/>
                <a:gd name="T52" fmla="*/ 650 w 703"/>
                <a:gd name="T53" fmla="*/ 980 h 1050"/>
                <a:gd name="T54" fmla="*/ 649 w 703"/>
                <a:gd name="T55" fmla="*/ 99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3" h="1050">
                  <a:moveTo>
                    <a:pt x="697" y="965"/>
                  </a:moveTo>
                  <a:cubicBezTo>
                    <a:pt x="495" y="392"/>
                    <a:pt x="495" y="392"/>
                    <a:pt x="495" y="392"/>
                  </a:cubicBezTo>
                  <a:cubicBezTo>
                    <a:pt x="498" y="79"/>
                    <a:pt x="498" y="79"/>
                    <a:pt x="498" y="79"/>
                  </a:cubicBezTo>
                  <a:cubicBezTo>
                    <a:pt x="498" y="36"/>
                    <a:pt x="463" y="0"/>
                    <a:pt x="419" y="0"/>
                  </a:cubicBezTo>
                  <a:cubicBezTo>
                    <a:pt x="285" y="0"/>
                    <a:pt x="285" y="0"/>
                    <a:pt x="285" y="0"/>
                  </a:cubicBezTo>
                  <a:cubicBezTo>
                    <a:pt x="241" y="0"/>
                    <a:pt x="205" y="36"/>
                    <a:pt x="205" y="79"/>
                  </a:cubicBezTo>
                  <a:cubicBezTo>
                    <a:pt x="201" y="392"/>
                    <a:pt x="201" y="392"/>
                    <a:pt x="201" y="392"/>
                  </a:cubicBezTo>
                  <a:cubicBezTo>
                    <a:pt x="7" y="966"/>
                    <a:pt x="7" y="966"/>
                    <a:pt x="7" y="966"/>
                  </a:cubicBezTo>
                  <a:cubicBezTo>
                    <a:pt x="6" y="966"/>
                    <a:pt x="6" y="966"/>
                    <a:pt x="6" y="966"/>
                  </a:cubicBezTo>
                  <a:cubicBezTo>
                    <a:pt x="0" y="988"/>
                    <a:pt x="4" y="1010"/>
                    <a:pt x="16" y="1026"/>
                  </a:cubicBezTo>
                  <a:cubicBezTo>
                    <a:pt x="28" y="1041"/>
                    <a:pt x="46" y="1050"/>
                    <a:pt x="67" y="1050"/>
                  </a:cubicBezTo>
                  <a:cubicBezTo>
                    <a:pt x="637" y="1050"/>
                    <a:pt x="637" y="1050"/>
                    <a:pt x="637" y="1050"/>
                  </a:cubicBezTo>
                  <a:cubicBezTo>
                    <a:pt x="658" y="1050"/>
                    <a:pt x="676" y="1041"/>
                    <a:pt x="688" y="1026"/>
                  </a:cubicBezTo>
                  <a:cubicBezTo>
                    <a:pt x="700" y="1010"/>
                    <a:pt x="703" y="988"/>
                    <a:pt x="697" y="966"/>
                  </a:cubicBezTo>
                  <a:lnTo>
                    <a:pt x="697" y="965"/>
                  </a:lnTo>
                  <a:close/>
                  <a:moveTo>
                    <a:pt x="649" y="996"/>
                  </a:moveTo>
                  <a:cubicBezTo>
                    <a:pt x="646" y="1000"/>
                    <a:pt x="641" y="1001"/>
                    <a:pt x="637" y="1001"/>
                  </a:cubicBezTo>
                  <a:cubicBezTo>
                    <a:pt x="67" y="1001"/>
                    <a:pt x="67" y="1001"/>
                    <a:pt x="67" y="1001"/>
                  </a:cubicBezTo>
                  <a:cubicBezTo>
                    <a:pt x="63" y="1001"/>
                    <a:pt x="58" y="1000"/>
                    <a:pt x="55" y="996"/>
                  </a:cubicBezTo>
                  <a:cubicBezTo>
                    <a:pt x="52" y="993"/>
                    <a:pt x="52" y="987"/>
                    <a:pt x="53" y="980"/>
                  </a:cubicBezTo>
                  <a:cubicBezTo>
                    <a:pt x="250" y="401"/>
                    <a:pt x="250" y="401"/>
                    <a:pt x="250" y="401"/>
                  </a:cubicBezTo>
                  <a:cubicBezTo>
                    <a:pt x="254" y="79"/>
                    <a:pt x="254" y="79"/>
                    <a:pt x="254" y="79"/>
                  </a:cubicBezTo>
                  <a:cubicBezTo>
                    <a:pt x="254" y="63"/>
                    <a:pt x="268" y="49"/>
                    <a:pt x="285" y="49"/>
                  </a:cubicBezTo>
                  <a:cubicBezTo>
                    <a:pt x="419" y="49"/>
                    <a:pt x="419" y="49"/>
                    <a:pt x="419" y="49"/>
                  </a:cubicBezTo>
                  <a:cubicBezTo>
                    <a:pt x="436" y="49"/>
                    <a:pt x="449" y="63"/>
                    <a:pt x="449" y="79"/>
                  </a:cubicBezTo>
                  <a:cubicBezTo>
                    <a:pt x="446" y="401"/>
                    <a:pt x="446" y="401"/>
                    <a:pt x="446" y="401"/>
                  </a:cubicBezTo>
                  <a:cubicBezTo>
                    <a:pt x="650" y="980"/>
                    <a:pt x="650" y="980"/>
                    <a:pt x="650" y="980"/>
                  </a:cubicBezTo>
                  <a:cubicBezTo>
                    <a:pt x="652" y="987"/>
                    <a:pt x="651" y="993"/>
                    <a:pt x="649" y="9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sp>
          <p:nvSpPr>
            <p:cNvPr id="26" name="Freeform 6"/>
            <p:cNvSpPr>
              <a:spLocks/>
            </p:cNvSpPr>
            <p:nvPr/>
          </p:nvSpPr>
          <p:spPr bwMode="auto">
            <a:xfrm>
              <a:off x="9201150" y="909638"/>
              <a:ext cx="455612" cy="133350"/>
            </a:xfrm>
            <a:custGeom>
              <a:avLst/>
              <a:gdLst>
                <a:gd name="T0" fmla="*/ 297 w 332"/>
                <a:gd name="T1" fmla="*/ 0 h 97"/>
                <a:gd name="T2" fmla="*/ 34 w 332"/>
                <a:gd name="T3" fmla="*/ 0 h 97"/>
                <a:gd name="T4" fmla="*/ 0 w 332"/>
                <a:gd name="T5" fmla="*/ 48 h 97"/>
                <a:gd name="T6" fmla="*/ 34 w 332"/>
                <a:gd name="T7" fmla="*/ 97 h 97"/>
                <a:gd name="T8" fmla="*/ 297 w 332"/>
                <a:gd name="T9" fmla="*/ 97 h 97"/>
                <a:gd name="T10" fmla="*/ 332 w 332"/>
                <a:gd name="T11" fmla="*/ 48 h 97"/>
                <a:gd name="T12" fmla="*/ 297 w 33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32" h="97">
                  <a:moveTo>
                    <a:pt x="297" y="0"/>
                  </a:moveTo>
                  <a:cubicBezTo>
                    <a:pt x="34" y="0"/>
                    <a:pt x="34" y="0"/>
                    <a:pt x="34" y="0"/>
                  </a:cubicBezTo>
                  <a:cubicBezTo>
                    <a:pt x="15" y="0"/>
                    <a:pt x="0" y="21"/>
                    <a:pt x="0" y="48"/>
                  </a:cubicBezTo>
                  <a:cubicBezTo>
                    <a:pt x="0" y="76"/>
                    <a:pt x="15" y="97"/>
                    <a:pt x="34" y="97"/>
                  </a:cubicBezTo>
                  <a:cubicBezTo>
                    <a:pt x="297" y="97"/>
                    <a:pt x="297" y="97"/>
                    <a:pt x="297" y="97"/>
                  </a:cubicBezTo>
                  <a:cubicBezTo>
                    <a:pt x="316" y="97"/>
                    <a:pt x="332" y="76"/>
                    <a:pt x="332" y="48"/>
                  </a:cubicBezTo>
                  <a:cubicBezTo>
                    <a:pt x="332" y="21"/>
                    <a:pt x="316" y="0"/>
                    <a:pt x="2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sp>
          <p:nvSpPr>
            <p:cNvPr id="27" name="Freeform 7"/>
            <p:cNvSpPr>
              <a:spLocks/>
            </p:cNvSpPr>
            <p:nvPr/>
          </p:nvSpPr>
          <p:spPr bwMode="auto">
            <a:xfrm>
              <a:off x="9074150" y="1557338"/>
              <a:ext cx="709612" cy="771525"/>
            </a:xfrm>
            <a:custGeom>
              <a:avLst/>
              <a:gdLst>
                <a:gd name="T0" fmla="*/ 274 w 447"/>
                <a:gd name="T1" fmla="*/ 0 h 486"/>
                <a:gd name="T2" fmla="*/ 165 w 447"/>
                <a:gd name="T3" fmla="*/ 0 h 486"/>
                <a:gd name="T4" fmla="*/ 165 w 447"/>
                <a:gd name="T5" fmla="*/ 3 h 486"/>
                <a:gd name="T6" fmla="*/ 0 w 447"/>
                <a:gd name="T7" fmla="*/ 486 h 486"/>
                <a:gd name="T8" fmla="*/ 447 w 447"/>
                <a:gd name="T9" fmla="*/ 486 h 486"/>
                <a:gd name="T10" fmla="*/ 274 w 447"/>
                <a:gd name="T11" fmla="*/ 2 h 486"/>
                <a:gd name="T12" fmla="*/ 274 w 447"/>
                <a:gd name="T13" fmla="*/ 0 h 486"/>
              </a:gdLst>
              <a:ahLst/>
              <a:cxnLst>
                <a:cxn ang="0">
                  <a:pos x="T0" y="T1"/>
                </a:cxn>
                <a:cxn ang="0">
                  <a:pos x="T2" y="T3"/>
                </a:cxn>
                <a:cxn ang="0">
                  <a:pos x="T4" y="T5"/>
                </a:cxn>
                <a:cxn ang="0">
                  <a:pos x="T6" y="T7"/>
                </a:cxn>
                <a:cxn ang="0">
                  <a:pos x="T8" y="T9"/>
                </a:cxn>
                <a:cxn ang="0">
                  <a:pos x="T10" y="T11"/>
                </a:cxn>
                <a:cxn ang="0">
                  <a:pos x="T12" y="T13"/>
                </a:cxn>
              </a:cxnLst>
              <a:rect l="0" t="0" r="r" b="b"/>
              <a:pathLst>
                <a:path w="447" h="486">
                  <a:moveTo>
                    <a:pt x="274" y="0"/>
                  </a:moveTo>
                  <a:lnTo>
                    <a:pt x="165" y="0"/>
                  </a:lnTo>
                  <a:lnTo>
                    <a:pt x="165" y="3"/>
                  </a:lnTo>
                  <a:lnTo>
                    <a:pt x="0" y="486"/>
                  </a:lnTo>
                  <a:lnTo>
                    <a:pt x="447" y="486"/>
                  </a:lnTo>
                  <a:lnTo>
                    <a:pt x="274" y="2"/>
                  </a:lnTo>
                  <a:lnTo>
                    <a:pt x="27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grpSp>
      <p:grpSp>
        <p:nvGrpSpPr>
          <p:cNvPr id="30" name="组合 29"/>
          <p:cNvGrpSpPr/>
          <p:nvPr/>
        </p:nvGrpSpPr>
        <p:grpSpPr>
          <a:xfrm>
            <a:off x="5377066" y="2014537"/>
            <a:ext cx="966787" cy="1533524"/>
            <a:chOff x="8943976" y="909638"/>
            <a:chExt cx="966787" cy="1533524"/>
          </a:xfrm>
          <a:solidFill>
            <a:schemeClr val="accent6">
              <a:lumMod val="60000"/>
              <a:lumOff val="40000"/>
            </a:schemeClr>
          </a:solidFill>
        </p:grpSpPr>
        <p:sp>
          <p:nvSpPr>
            <p:cNvPr id="31" name="Freeform 5"/>
            <p:cNvSpPr>
              <a:spLocks noEditPoints="1"/>
            </p:cNvSpPr>
            <p:nvPr/>
          </p:nvSpPr>
          <p:spPr bwMode="auto">
            <a:xfrm>
              <a:off x="8943976" y="1003300"/>
              <a:ext cx="966787" cy="1439862"/>
            </a:xfrm>
            <a:custGeom>
              <a:avLst/>
              <a:gdLst>
                <a:gd name="T0" fmla="*/ 697 w 703"/>
                <a:gd name="T1" fmla="*/ 965 h 1050"/>
                <a:gd name="T2" fmla="*/ 495 w 703"/>
                <a:gd name="T3" fmla="*/ 392 h 1050"/>
                <a:gd name="T4" fmla="*/ 498 w 703"/>
                <a:gd name="T5" fmla="*/ 79 h 1050"/>
                <a:gd name="T6" fmla="*/ 419 w 703"/>
                <a:gd name="T7" fmla="*/ 0 h 1050"/>
                <a:gd name="T8" fmla="*/ 285 w 703"/>
                <a:gd name="T9" fmla="*/ 0 h 1050"/>
                <a:gd name="T10" fmla="*/ 205 w 703"/>
                <a:gd name="T11" fmla="*/ 79 h 1050"/>
                <a:gd name="T12" fmla="*/ 201 w 703"/>
                <a:gd name="T13" fmla="*/ 392 h 1050"/>
                <a:gd name="T14" fmla="*/ 7 w 703"/>
                <a:gd name="T15" fmla="*/ 966 h 1050"/>
                <a:gd name="T16" fmla="*/ 6 w 703"/>
                <a:gd name="T17" fmla="*/ 966 h 1050"/>
                <a:gd name="T18" fmla="*/ 16 w 703"/>
                <a:gd name="T19" fmla="*/ 1026 h 1050"/>
                <a:gd name="T20" fmla="*/ 67 w 703"/>
                <a:gd name="T21" fmla="*/ 1050 h 1050"/>
                <a:gd name="T22" fmla="*/ 637 w 703"/>
                <a:gd name="T23" fmla="*/ 1050 h 1050"/>
                <a:gd name="T24" fmla="*/ 688 w 703"/>
                <a:gd name="T25" fmla="*/ 1026 h 1050"/>
                <a:gd name="T26" fmla="*/ 697 w 703"/>
                <a:gd name="T27" fmla="*/ 966 h 1050"/>
                <a:gd name="T28" fmla="*/ 697 w 703"/>
                <a:gd name="T29" fmla="*/ 965 h 1050"/>
                <a:gd name="T30" fmla="*/ 649 w 703"/>
                <a:gd name="T31" fmla="*/ 996 h 1050"/>
                <a:gd name="T32" fmla="*/ 637 w 703"/>
                <a:gd name="T33" fmla="*/ 1001 h 1050"/>
                <a:gd name="T34" fmla="*/ 67 w 703"/>
                <a:gd name="T35" fmla="*/ 1001 h 1050"/>
                <a:gd name="T36" fmla="*/ 55 w 703"/>
                <a:gd name="T37" fmla="*/ 996 h 1050"/>
                <a:gd name="T38" fmla="*/ 53 w 703"/>
                <a:gd name="T39" fmla="*/ 980 h 1050"/>
                <a:gd name="T40" fmla="*/ 250 w 703"/>
                <a:gd name="T41" fmla="*/ 401 h 1050"/>
                <a:gd name="T42" fmla="*/ 254 w 703"/>
                <a:gd name="T43" fmla="*/ 79 h 1050"/>
                <a:gd name="T44" fmla="*/ 285 w 703"/>
                <a:gd name="T45" fmla="*/ 49 h 1050"/>
                <a:gd name="T46" fmla="*/ 419 w 703"/>
                <a:gd name="T47" fmla="*/ 49 h 1050"/>
                <a:gd name="T48" fmla="*/ 449 w 703"/>
                <a:gd name="T49" fmla="*/ 79 h 1050"/>
                <a:gd name="T50" fmla="*/ 446 w 703"/>
                <a:gd name="T51" fmla="*/ 401 h 1050"/>
                <a:gd name="T52" fmla="*/ 650 w 703"/>
                <a:gd name="T53" fmla="*/ 980 h 1050"/>
                <a:gd name="T54" fmla="*/ 649 w 703"/>
                <a:gd name="T55" fmla="*/ 99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3" h="1050">
                  <a:moveTo>
                    <a:pt x="697" y="965"/>
                  </a:moveTo>
                  <a:cubicBezTo>
                    <a:pt x="495" y="392"/>
                    <a:pt x="495" y="392"/>
                    <a:pt x="495" y="392"/>
                  </a:cubicBezTo>
                  <a:cubicBezTo>
                    <a:pt x="498" y="79"/>
                    <a:pt x="498" y="79"/>
                    <a:pt x="498" y="79"/>
                  </a:cubicBezTo>
                  <a:cubicBezTo>
                    <a:pt x="498" y="36"/>
                    <a:pt x="463" y="0"/>
                    <a:pt x="419" y="0"/>
                  </a:cubicBezTo>
                  <a:cubicBezTo>
                    <a:pt x="285" y="0"/>
                    <a:pt x="285" y="0"/>
                    <a:pt x="285" y="0"/>
                  </a:cubicBezTo>
                  <a:cubicBezTo>
                    <a:pt x="241" y="0"/>
                    <a:pt x="205" y="36"/>
                    <a:pt x="205" y="79"/>
                  </a:cubicBezTo>
                  <a:cubicBezTo>
                    <a:pt x="201" y="392"/>
                    <a:pt x="201" y="392"/>
                    <a:pt x="201" y="392"/>
                  </a:cubicBezTo>
                  <a:cubicBezTo>
                    <a:pt x="7" y="966"/>
                    <a:pt x="7" y="966"/>
                    <a:pt x="7" y="966"/>
                  </a:cubicBezTo>
                  <a:cubicBezTo>
                    <a:pt x="6" y="966"/>
                    <a:pt x="6" y="966"/>
                    <a:pt x="6" y="966"/>
                  </a:cubicBezTo>
                  <a:cubicBezTo>
                    <a:pt x="0" y="988"/>
                    <a:pt x="4" y="1010"/>
                    <a:pt x="16" y="1026"/>
                  </a:cubicBezTo>
                  <a:cubicBezTo>
                    <a:pt x="28" y="1041"/>
                    <a:pt x="46" y="1050"/>
                    <a:pt x="67" y="1050"/>
                  </a:cubicBezTo>
                  <a:cubicBezTo>
                    <a:pt x="637" y="1050"/>
                    <a:pt x="637" y="1050"/>
                    <a:pt x="637" y="1050"/>
                  </a:cubicBezTo>
                  <a:cubicBezTo>
                    <a:pt x="658" y="1050"/>
                    <a:pt x="676" y="1041"/>
                    <a:pt x="688" y="1026"/>
                  </a:cubicBezTo>
                  <a:cubicBezTo>
                    <a:pt x="700" y="1010"/>
                    <a:pt x="703" y="988"/>
                    <a:pt x="697" y="966"/>
                  </a:cubicBezTo>
                  <a:lnTo>
                    <a:pt x="697" y="965"/>
                  </a:lnTo>
                  <a:close/>
                  <a:moveTo>
                    <a:pt x="649" y="996"/>
                  </a:moveTo>
                  <a:cubicBezTo>
                    <a:pt x="646" y="1000"/>
                    <a:pt x="641" y="1001"/>
                    <a:pt x="637" y="1001"/>
                  </a:cubicBezTo>
                  <a:cubicBezTo>
                    <a:pt x="67" y="1001"/>
                    <a:pt x="67" y="1001"/>
                    <a:pt x="67" y="1001"/>
                  </a:cubicBezTo>
                  <a:cubicBezTo>
                    <a:pt x="63" y="1001"/>
                    <a:pt x="58" y="1000"/>
                    <a:pt x="55" y="996"/>
                  </a:cubicBezTo>
                  <a:cubicBezTo>
                    <a:pt x="52" y="993"/>
                    <a:pt x="52" y="987"/>
                    <a:pt x="53" y="980"/>
                  </a:cubicBezTo>
                  <a:cubicBezTo>
                    <a:pt x="250" y="401"/>
                    <a:pt x="250" y="401"/>
                    <a:pt x="250" y="401"/>
                  </a:cubicBezTo>
                  <a:cubicBezTo>
                    <a:pt x="254" y="79"/>
                    <a:pt x="254" y="79"/>
                    <a:pt x="254" y="79"/>
                  </a:cubicBezTo>
                  <a:cubicBezTo>
                    <a:pt x="254" y="63"/>
                    <a:pt x="268" y="49"/>
                    <a:pt x="285" y="49"/>
                  </a:cubicBezTo>
                  <a:cubicBezTo>
                    <a:pt x="419" y="49"/>
                    <a:pt x="419" y="49"/>
                    <a:pt x="419" y="49"/>
                  </a:cubicBezTo>
                  <a:cubicBezTo>
                    <a:pt x="436" y="49"/>
                    <a:pt x="449" y="63"/>
                    <a:pt x="449" y="79"/>
                  </a:cubicBezTo>
                  <a:cubicBezTo>
                    <a:pt x="446" y="401"/>
                    <a:pt x="446" y="401"/>
                    <a:pt x="446" y="401"/>
                  </a:cubicBezTo>
                  <a:cubicBezTo>
                    <a:pt x="650" y="980"/>
                    <a:pt x="650" y="980"/>
                    <a:pt x="650" y="980"/>
                  </a:cubicBezTo>
                  <a:cubicBezTo>
                    <a:pt x="652" y="987"/>
                    <a:pt x="651" y="993"/>
                    <a:pt x="649" y="9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sp>
          <p:nvSpPr>
            <p:cNvPr id="32" name="Freeform 6"/>
            <p:cNvSpPr>
              <a:spLocks/>
            </p:cNvSpPr>
            <p:nvPr/>
          </p:nvSpPr>
          <p:spPr bwMode="auto">
            <a:xfrm>
              <a:off x="9201150" y="909638"/>
              <a:ext cx="455612" cy="133350"/>
            </a:xfrm>
            <a:custGeom>
              <a:avLst/>
              <a:gdLst>
                <a:gd name="T0" fmla="*/ 297 w 332"/>
                <a:gd name="T1" fmla="*/ 0 h 97"/>
                <a:gd name="T2" fmla="*/ 34 w 332"/>
                <a:gd name="T3" fmla="*/ 0 h 97"/>
                <a:gd name="T4" fmla="*/ 0 w 332"/>
                <a:gd name="T5" fmla="*/ 48 h 97"/>
                <a:gd name="T6" fmla="*/ 34 w 332"/>
                <a:gd name="T7" fmla="*/ 97 h 97"/>
                <a:gd name="T8" fmla="*/ 297 w 332"/>
                <a:gd name="T9" fmla="*/ 97 h 97"/>
                <a:gd name="T10" fmla="*/ 332 w 332"/>
                <a:gd name="T11" fmla="*/ 48 h 97"/>
                <a:gd name="T12" fmla="*/ 297 w 33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32" h="97">
                  <a:moveTo>
                    <a:pt x="297" y="0"/>
                  </a:moveTo>
                  <a:cubicBezTo>
                    <a:pt x="34" y="0"/>
                    <a:pt x="34" y="0"/>
                    <a:pt x="34" y="0"/>
                  </a:cubicBezTo>
                  <a:cubicBezTo>
                    <a:pt x="15" y="0"/>
                    <a:pt x="0" y="21"/>
                    <a:pt x="0" y="48"/>
                  </a:cubicBezTo>
                  <a:cubicBezTo>
                    <a:pt x="0" y="76"/>
                    <a:pt x="15" y="97"/>
                    <a:pt x="34" y="97"/>
                  </a:cubicBezTo>
                  <a:cubicBezTo>
                    <a:pt x="297" y="97"/>
                    <a:pt x="297" y="97"/>
                    <a:pt x="297" y="97"/>
                  </a:cubicBezTo>
                  <a:cubicBezTo>
                    <a:pt x="316" y="97"/>
                    <a:pt x="332" y="76"/>
                    <a:pt x="332" y="48"/>
                  </a:cubicBezTo>
                  <a:cubicBezTo>
                    <a:pt x="332" y="21"/>
                    <a:pt x="316" y="0"/>
                    <a:pt x="2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sp>
          <p:nvSpPr>
            <p:cNvPr id="33" name="Freeform 7"/>
            <p:cNvSpPr>
              <a:spLocks/>
            </p:cNvSpPr>
            <p:nvPr/>
          </p:nvSpPr>
          <p:spPr bwMode="auto">
            <a:xfrm>
              <a:off x="9074150" y="1557338"/>
              <a:ext cx="709612" cy="771525"/>
            </a:xfrm>
            <a:custGeom>
              <a:avLst/>
              <a:gdLst>
                <a:gd name="T0" fmla="*/ 274 w 447"/>
                <a:gd name="T1" fmla="*/ 0 h 486"/>
                <a:gd name="T2" fmla="*/ 165 w 447"/>
                <a:gd name="T3" fmla="*/ 0 h 486"/>
                <a:gd name="T4" fmla="*/ 165 w 447"/>
                <a:gd name="T5" fmla="*/ 3 h 486"/>
                <a:gd name="T6" fmla="*/ 0 w 447"/>
                <a:gd name="T7" fmla="*/ 486 h 486"/>
                <a:gd name="T8" fmla="*/ 447 w 447"/>
                <a:gd name="T9" fmla="*/ 486 h 486"/>
                <a:gd name="T10" fmla="*/ 274 w 447"/>
                <a:gd name="T11" fmla="*/ 2 h 486"/>
                <a:gd name="T12" fmla="*/ 274 w 447"/>
                <a:gd name="T13" fmla="*/ 0 h 486"/>
              </a:gdLst>
              <a:ahLst/>
              <a:cxnLst>
                <a:cxn ang="0">
                  <a:pos x="T0" y="T1"/>
                </a:cxn>
                <a:cxn ang="0">
                  <a:pos x="T2" y="T3"/>
                </a:cxn>
                <a:cxn ang="0">
                  <a:pos x="T4" y="T5"/>
                </a:cxn>
                <a:cxn ang="0">
                  <a:pos x="T6" y="T7"/>
                </a:cxn>
                <a:cxn ang="0">
                  <a:pos x="T8" y="T9"/>
                </a:cxn>
                <a:cxn ang="0">
                  <a:pos x="T10" y="T11"/>
                </a:cxn>
                <a:cxn ang="0">
                  <a:pos x="T12" y="T13"/>
                </a:cxn>
              </a:cxnLst>
              <a:rect l="0" t="0" r="r" b="b"/>
              <a:pathLst>
                <a:path w="447" h="486">
                  <a:moveTo>
                    <a:pt x="274" y="0"/>
                  </a:moveTo>
                  <a:lnTo>
                    <a:pt x="165" y="0"/>
                  </a:lnTo>
                  <a:lnTo>
                    <a:pt x="165" y="3"/>
                  </a:lnTo>
                  <a:lnTo>
                    <a:pt x="0" y="486"/>
                  </a:lnTo>
                  <a:lnTo>
                    <a:pt x="447" y="486"/>
                  </a:lnTo>
                  <a:lnTo>
                    <a:pt x="274" y="2"/>
                  </a:lnTo>
                  <a:lnTo>
                    <a:pt x="27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grpSp>
      <p:grpSp>
        <p:nvGrpSpPr>
          <p:cNvPr id="34" name="组合 33"/>
          <p:cNvGrpSpPr/>
          <p:nvPr/>
        </p:nvGrpSpPr>
        <p:grpSpPr>
          <a:xfrm>
            <a:off x="3109146" y="2495681"/>
            <a:ext cx="966787" cy="1533524"/>
            <a:chOff x="8943976" y="909638"/>
            <a:chExt cx="966787" cy="1533524"/>
          </a:xfrm>
          <a:solidFill>
            <a:schemeClr val="accent6">
              <a:lumMod val="60000"/>
              <a:lumOff val="40000"/>
            </a:schemeClr>
          </a:solidFill>
        </p:grpSpPr>
        <p:sp>
          <p:nvSpPr>
            <p:cNvPr id="35" name="Freeform 5"/>
            <p:cNvSpPr>
              <a:spLocks noEditPoints="1"/>
            </p:cNvSpPr>
            <p:nvPr/>
          </p:nvSpPr>
          <p:spPr bwMode="auto">
            <a:xfrm>
              <a:off x="8943976" y="1003300"/>
              <a:ext cx="966787" cy="1439862"/>
            </a:xfrm>
            <a:custGeom>
              <a:avLst/>
              <a:gdLst>
                <a:gd name="T0" fmla="*/ 697 w 703"/>
                <a:gd name="T1" fmla="*/ 965 h 1050"/>
                <a:gd name="T2" fmla="*/ 495 w 703"/>
                <a:gd name="T3" fmla="*/ 392 h 1050"/>
                <a:gd name="T4" fmla="*/ 498 w 703"/>
                <a:gd name="T5" fmla="*/ 79 h 1050"/>
                <a:gd name="T6" fmla="*/ 419 w 703"/>
                <a:gd name="T7" fmla="*/ 0 h 1050"/>
                <a:gd name="T8" fmla="*/ 285 w 703"/>
                <a:gd name="T9" fmla="*/ 0 h 1050"/>
                <a:gd name="T10" fmla="*/ 205 w 703"/>
                <a:gd name="T11" fmla="*/ 79 h 1050"/>
                <a:gd name="T12" fmla="*/ 201 w 703"/>
                <a:gd name="T13" fmla="*/ 392 h 1050"/>
                <a:gd name="T14" fmla="*/ 7 w 703"/>
                <a:gd name="T15" fmla="*/ 966 h 1050"/>
                <a:gd name="T16" fmla="*/ 6 w 703"/>
                <a:gd name="T17" fmla="*/ 966 h 1050"/>
                <a:gd name="T18" fmla="*/ 16 w 703"/>
                <a:gd name="T19" fmla="*/ 1026 h 1050"/>
                <a:gd name="T20" fmla="*/ 67 w 703"/>
                <a:gd name="T21" fmla="*/ 1050 h 1050"/>
                <a:gd name="T22" fmla="*/ 637 w 703"/>
                <a:gd name="T23" fmla="*/ 1050 h 1050"/>
                <a:gd name="T24" fmla="*/ 688 w 703"/>
                <a:gd name="T25" fmla="*/ 1026 h 1050"/>
                <a:gd name="T26" fmla="*/ 697 w 703"/>
                <a:gd name="T27" fmla="*/ 966 h 1050"/>
                <a:gd name="T28" fmla="*/ 697 w 703"/>
                <a:gd name="T29" fmla="*/ 965 h 1050"/>
                <a:gd name="T30" fmla="*/ 649 w 703"/>
                <a:gd name="T31" fmla="*/ 996 h 1050"/>
                <a:gd name="T32" fmla="*/ 637 w 703"/>
                <a:gd name="T33" fmla="*/ 1001 h 1050"/>
                <a:gd name="T34" fmla="*/ 67 w 703"/>
                <a:gd name="T35" fmla="*/ 1001 h 1050"/>
                <a:gd name="T36" fmla="*/ 55 w 703"/>
                <a:gd name="T37" fmla="*/ 996 h 1050"/>
                <a:gd name="T38" fmla="*/ 53 w 703"/>
                <a:gd name="T39" fmla="*/ 980 h 1050"/>
                <a:gd name="T40" fmla="*/ 250 w 703"/>
                <a:gd name="T41" fmla="*/ 401 h 1050"/>
                <a:gd name="T42" fmla="*/ 254 w 703"/>
                <a:gd name="T43" fmla="*/ 79 h 1050"/>
                <a:gd name="T44" fmla="*/ 285 w 703"/>
                <a:gd name="T45" fmla="*/ 49 h 1050"/>
                <a:gd name="T46" fmla="*/ 419 w 703"/>
                <a:gd name="T47" fmla="*/ 49 h 1050"/>
                <a:gd name="T48" fmla="*/ 449 w 703"/>
                <a:gd name="T49" fmla="*/ 79 h 1050"/>
                <a:gd name="T50" fmla="*/ 446 w 703"/>
                <a:gd name="T51" fmla="*/ 401 h 1050"/>
                <a:gd name="T52" fmla="*/ 650 w 703"/>
                <a:gd name="T53" fmla="*/ 980 h 1050"/>
                <a:gd name="T54" fmla="*/ 649 w 703"/>
                <a:gd name="T55" fmla="*/ 99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3" h="1050">
                  <a:moveTo>
                    <a:pt x="697" y="965"/>
                  </a:moveTo>
                  <a:cubicBezTo>
                    <a:pt x="495" y="392"/>
                    <a:pt x="495" y="392"/>
                    <a:pt x="495" y="392"/>
                  </a:cubicBezTo>
                  <a:cubicBezTo>
                    <a:pt x="498" y="79"/>
                    <a:pt x="498" y="79"/>
                    <a:pt x="498" y="79"/>
                  </a:cubicBezTo>
                  <a:cubicBezTo>
                    <a:pt x="498" y="36"/>
                    <a:pt x="463" y="0"/>
                    <a:pt x="419" y="0"/>
                  </a:cubicBezTo>
                  <a:cubicBezTo>
                    <a:pt x="285" y="0"/>
                    <a:pt x="285" y="0"/>
                    <a:pt x="285" y="0"/>
                  </a:cubicBezTo>
                  <a:cubicBezTo>
                    <a:pt x="241" y="0"/>
                    <a:pt x="205" y="36"/>
                    <a:pt x="205" y="79"/>
                  </a:cubicBezTo>
                  <a:cubicBezTo>
                    <a:pt x="201" y="392"/>
                    <a:pt x="201" y="392"/>
                    <a:pt x="201" y="392"/>
                  </a:cubicBezTo>
                  <a:cubicBezTo>
                    <a:pt x="7" y="966"/>
                    <a:pt x="7" y="966"/>
                    <a:pt x="7" y="966"/>
                  </a:cubicBezTo>
                  <a:cubicBezTo>
                    <a:pt x="6" y="966"/>
                    <a:pt x="6" y="966"/>
                    <a:pt x="6" y="966"/>
                  </a:cubicBezTo>
                  <a:cubicBezTo>
                    <a:pt x="0" y="988"/>
                    <a:pt x="4" y="1010"/>
                    <a:pt x="16" y="1026"/>
                  </a:cubicBezTo>
                  <a:cubicBezTo>
                    <a:pt x="28" y="1041"/>
                    <a:pt x="46" y="1050"/>
                    <a:pt x="67" y="1050"/>
                  </a:cubicBezTo>
                  <a:cubicBezTo>
                    <a:pt x="637" y="1050"/>
                    <a:pt x="637" y="1050"/>
                    <a:pt x="637" y="1050"/>
                  </a:cubicBezTo>
                  <a:cubicBezTo>
                    <a:pt x="658" y="1050"/>
                    <a:pt x="676" y="1041"/>
                    <a:pt x="688" y="1026"/>
                  </a:cubicBezTo>
                  <a:cubicBezTo>
                    <a:pt x="700" y="1010"/>
                    <a:pt x="703" y="988"/>
                    <a:pt x="697" y="966"/>
                  </a:cubicBezTo>
                  <a:lnTo>
                    <a:pt x="697" y="965"/>
                  </a:lnTo>
                  <a:close/>
                  <a:moveTo>
                    <a:pt x="649" y="996"/>
                  </a:moveTo>
                  <a:cubicBezTo>
                    <a:pt x="646" y="1000"/>
                    <a:pt x="641" y="1001"/>
                    <a:pt x="637" y="1001"/>
                  </a:cubicBezTo>
                  <a:cubicBezTo>
                    <a:pt x="67" y="1001"/>
                    <a:pt x="67" y="1001"/>
                    <a:pt x="67" y="1001"/>
                  </a:cubicBezTo>
                  <a:cubicBezTo>
                    <a:pt x="63" y="1001"/>
                    <a:pt x="58" y="1000"/>
                    <a:pt x="55" y="996"/>
                  </a:cubicBezTo>
                  <a:cubicBezTo>
                    <a:pt x="52" y="993"/>
                    <a:pt x="52" y="987"/>
                    <a:pt x="53" y="980"/>
                  </a:cubicBezTo>
                  <a:cubicBezTo>
                    <a:pt x="250" y="401"/>
                    <a:pt x="250" y="401"/>
                    <a:pt x="250" y="401"/>
                  </a:cubicBezTo>
                  <a:cubicBezTo>
                    <a:pt x="254" y="79"/>
                    <a:pt x="254" y="79"/>
                    <a:pt x="254" y="79"/>
                  </a:cubicBezTo>
                  <a:cubicBezTo>
                    <a:pt x="254" y="63"/>
                    <a:pt x="268" y="49"/>
                    <a:pt x="285" y="49"/>
                  </a:cubicBezTo>
                  <a:cubicBezTo>
                    <a:pt x="419" y="49"/>
                    <a:pt x="419" y="49"/>
                    <a:pt x="419" y="49"/>
                  </a:cubicBezTo>
                  <a:cubicBezTo>
                    <a:pt x="436" y="49"/>
                    <a:pt x="449" y="63"/>
                    <a:pt x="449" y="79"/>
                  </a:cubicBezTo>
                  <a:cubicBezTo>
                    <a:pt x="446" y="401"/>
                    <a:pt x="446" y="401"/>
                    <a:pt x="446" y="401"/>
                  </a:cubicBezTo>
                  <a:cubicBezTo>
                    <a:pt x="650" y="980"/>
                    <a:pt x="650" y="980"/>
                    <a:pt x="650" y="980"/>
                  </a:cubicBezTo>
                  <a:cubicBezTo>
                    <a:pt x="652" y="987"/>
                    <a:pt x="651" y="993"/>
                    <a:pt x="649" y="9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sp>
          <p:nvSpPr>
            <p:cNvPr id="36" name="Freeform 6"/>
            <p:cNvSpPr>
              <a:spLocks/>
            </p:cNvSpPr>
            <p:nvPr/>
          </p:nvSpPr>
          <p:spPr bwMode="auto">
            <a:xfrm>
              <a:off x="9201150" y="909638"/>
              <a:ext cx="455612" cy="133350"/>
            </a:xfrm>
            <a:custGeom>
              <a:avLst/>
              <a:gdLst>
                <a:gd name="T0" fmla="*/ 297 w 332"/>
                <a:gd name="T1" fmla="*/ 0 h 97"/>
                <a:gd name="T2" fmla="*/ 34 w 332"/>
                <a:gd name="T3" fmla="*/ 0 h 97"/>
                <a:gd name="T4" fmla="*/ 0 w 332"/>
                <a:gd name="T5" fmla="*/ 48 h 97"/>
                <a:gd name="T6" fmla="*/ 34 w 332"/>
                <a:gd name="T7" fmla="*/ 97 h 97"/>
                <a:gd name="T8" fmla="*/ 297 w 332"/>
                <a:gd name="T9" fmla="*/ 97 h 97"/>
                <a:gd name="T10" fmla="*/ 332 w 332"/>
                <a:gd name="T11" fmla="*/ 48 h 97"/>
                <a:gd name="T12" fmla="*/ 297 w 33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32" h="97">
                  <a:moveTo>
                    <a:pt x="297" y="0"/>
                  </a:moveTo>
                  <a:cubicBezTo>
                    <a:pt x="34" y="0"/>
                    <a:pt x="34" y="0"/>
                    <a:pt x="34" y="0"/>
                  </a:cubicBezTo>
                  <a:cubicBezTo>
                    <a:pt x="15" y="0"/>
                    <a:pt x="0" y="21"/>
                    <a:pt x="0" y="48"/>
                  </a:cubicBezTo>
                  <a:cubicBezTo>
                    <a:pt x="0" y="76"/>
                    <a:pt x="15" y="97"/>
                    <a:pt x="34" y="97"/>
                  </a:cubicBezTo>
                  <a:cubicBezTo>
                    <a:pt x="297" y="97"/>
                    <a:pt x="297" y="97"/>
                    <a:pt x="297" y="97"/>
                  </a:cubicBezTo>
                  <a:cubicBezTo>
                    <a:pt x="316" y="97"/>
                    <a:pt x="332" y="76"/>
                    <a:pt x="332" y="48"/>
                  </a:cubicBezTo>
                  <a:cubicBezTo>
                    <a:pt x="332" y="21"/>
                    <a:pt x="316" y="0"/>
                    <a:pt x="2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sp>
          <p:nvSpPr>
            <p:cNvPr id="37" name="Freeform 7"/>
            <p:cNvSpPr>
              <a:spLocks/>
            </p:cNvSpPr>
            <p:nvPr/>
          </p:nvSpPr>
          <p:spPr bwMode="auto">
            <a:xfrm>
              <a:off x="9074150" y="1557338"/>
              <a:ext cx="709612" cy="771525"/>
            </a:xfrm>
            <a:custGeom>
              <a:avLst/>
              <a:gdLst>
                <a:gd name="T0" fmla="*/ 274 w 447"/>
                <a:gd name="T1" fmla="*/ 0 h 486"/>
                <a:gd name="T2" fmla="*/ 165 w 447"/>
                <a:gd name="T3" fmla="*/ 0 h 486"/>
                <a:gd name="T4" fmla="*/ 165 w 447"/>
                <a:gd name="T5" fmla="*/ 3 h 486"/>
                <a:gd name="T6" fmla="*/ 0 w 447"/>
                <a:gd name="T7" fmla="*/ 486 h 486"/>
                <a:gd name="T8" fmla="*/ 447 w 447"/>
                <a:gd name="T9" fmla="*/ 486 h 486"/>
                <a:gd name="T10" fmla="*/ 274 w 447"/>
                <a:gd name="T11" fmla="*/ 2 h 486"/>
                <a:gd name="T12" fmla="*/ 274 w 447"/>
                <a:gd name="T13" fmla="*/ 0 h 486"/>
              </a:gdLst>
              <a:ahLst/>
              <a:cxnLst>
                <a:cxn ang="0">
                  <a:pos x="T0" y="T1"/>
                </a:cxn>
                <a:cxn ang="0">
                  <a:pos x="T2" y="T3"/>
                </a:cxn>
                <a:cxn ang="0">
                  <a:pos x="T4" y="T5"/>
                </a:cxn>
                <a:cxn ang="0">
                  <a:pos x="T6" y="T7"/>
                </a:cxn>
                <a:cxn ang="0">
                  <a:pos x="T8" y="T9"/>
                </a:cxn>
                <a:cxn ang="0">
                  <a:pos x="T10" y="T11"/>
                </a:cxn>
                <a:cxn ang="0">
                  <a:pos x="T12" y="T13"/>
                </a:cxn>
              </a:cxnLst>
              <a:rect l="0" t="0" r="r" b="b"/>
              <a:pathLst>
                <a:path w="447" h="486">
                  <a:moveTo>
                    <a:pt x="274" y="0"/>
                  </a:moveTo>
                  <a:lnTo>
                    <a:pt x="165" y="0"/>
                  </a:lnTo>
                  <a:lnTo>
                    <a:pt x="165" y="3"/>
                  </a:lnTo>
                  <a:lnTo>
                    <a:pt x="0" y="486"/>
                  </a:lnTo>
                  <a:lnTo>
                    <a:pt x="447" y="486"/>
                  </a:lnTo>
                  <a:lnTo>
                    <a:pt x="274" y="2"/>
                  </a:lnTo>
                  <a:lnTo>
                    <a:pt x="27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grpSp>
      <p:grpSp>
        <p:nvGrpSpPr>
          <p:cNvPr id="38" name="组合 37"/>
          <p:cNvGrpSpPr/>
          <p:nvPr/>
        </p:nvGrpSpPr>
        <p:grpSpPr>
          <a:xfrm>
            <a:off x="987758" y="3082925"/>
            <a:ext cx="966787" cy="1533524"/>
            <a:chOff x="8943976" y="909638"/>
            <a:chExt cx="966787" cy="1533524"/>
          </a:xfrm>
          <a:solidFill>
            <a:schemeClr val="accent6">
              <a:lumMod val="60000"/>
              <a:lumOff val="40000"/>
            </a:schemeClr>
          </a:solidFill>
        </p:grpSpPr>
        <p:sp>
          <p:nvSpPr>
            <p:cNvPr id="39" name="Freeform 5"/>
            <p:cNvSpPr>
              <a:spLocks noEditPoints="1"/>
            </p:cNvSpPr>
            <p:nvPr/>
          </p:nvSpPr>
          <p:spPr bwMode="auto">
            <a:xfrm>
              <a:off x="8943976" y="1003300"/>
              <a:ext cx="966787" cy="1439862"/>
            </a:xfrm>
            <a:custGeom>
              <a:avLst/>
              <a:gdLst>
                <a:gd name="T0" fmla="*/ 697 w 703"/>
                <a:gd name="T1" fmla="*/ 965 h 1050"/>
                <a:gd name="T2" fmla="*/ 495 w 703"/>
                <a:gd name="T3" fmla="*/ 392 h 1050"/>
                <a:gd name="T4" fmla="*/ 498 w 703"/>
                <a:gd name="T5" fmla="*/ 79 h 1050"/>
                <a:gd name="T6" fmla="*/ 419 w 703"/>
                <a:gd name="T7" fmla="*/ 0 h 1050"/>
                <a:gd name="T8" fmla="*/ 285 w 703"/>
                <a:gd name="T9" fmla="*/ 0 h 1050"/>
                <a:gd name="T10" fmla="*/ 205 w 703"/>
                <a:gd name="T11" fmla="*/ 79 h 1050"/>
                <a:gd name="T12" fmla="*/ 201 w 703"/>
                <a:gd name="T13" fmla="*/ 392 h 1050"/>
                <a:gd name="T14" fmla="*/ 7 w 703"/>
                <a:gd name="T15" fmla="*/ 966 h 1050"/>
                <a:gd name="T16" fmla="*/ 6 w 703"/>
                <a:gd name="T17" fmla="*/ 966 h 1050"/>
                <a:gd name="T18" fmla="*/ 16 w 703"/>
                <a:gd name="T19" fmla="*/ 1026 h 1050"/>
                <a:gd name="T20" fmla="*/ 67 w 703"/>
                <a:gd name="T21" fmla="*/ 1050 h 1050"/>
                <a:gd name="T22" fmla="*/ 637 w 703"/>
                <a:gd name="T23" fmla="*/ 1050 h 1050"/>
                <a:gd name="T24" fmla="*/ 688 w 703"/>
                <a:gd name="T25" fmla="*/ 1026 h 1050"/>
                <a:gd name="T26" fmla="*/ 697 w 703"/>
                <a:gd name="T27" fmla="*/ 966 h 1050"/>
                <a:gd name="T28" fmla="*/ 697 w 703"/>
                <a:gd name="T29" fmla="*/ 965 h 1050"/>
                <a:gd name="T30" fmla="*/ 649 w 703"/>
                <a:gd name="T31" fmla="*/ 996 h 1050"/>
                <a:gd name="T32" fmla="*/ 637 w 703"/>
                <a:gd name="T33" fmla="*/ 1001 h 1050"/>
                <a:gd name="T34" fmla="*/ 67 w 703"/>
                <a:gd name="T35" fmla="*/ 1001 h 1050"/>
                <a:gd name="T36" fmla="*/ 55 w 703"/>
                <a:gd name="T37" fmla="*/ 996 h 1050"/>
                <a:gd name="T38" fmla="*/ 53 w 703"/>
                <a:gd name="T39" fmla="*/ 980 h 1050"/>
                <a:gd name="T40" fmla="*/ 250 w 703"/>
                <a:gd name="T41" fmla="*/ 401 h 1050"/>
                <a:gd name="T42" fmla="*/ 254 w 703"/>
                <a:gd name="T43" fmla="*/ 79 h 1050"/>
                <a:gd name="T44" fmla="*/ 285 w 703"/>
                <a:gd name="T45" fmla="*/ 49 h 1050"/>
                <a:gd name="T46" fmla="*/ 419 w 703"/>
                <a:gd name="T47" fmla="*/ 49 h 1050"/>
                <a:gd name="T48" fmla="*/ 449 w 703"/>
                <a:gd name="T49" fmla="*/ 79 h 1050"/>
                <a:gd name="T50" fmla="*/ 446 w 703"/>
                <a:gd name="T51" fmla="*/ 401 h 1050"/>
                <a:gd name="T52" fmla="*/ 650 w 703"/>
                <a:gd name="T53" fmla="*/ 980 h 1050"/>
                <a:gd name="T54" fmla="*/ 649 w 703"/>
                <a:gd name="T55" fmla="*/ 99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3" h="1050">
                  <a:moveTo>
                    <a:pt x="697" y="965"/>
                  </a:moveTo>
                  <a:cubicBezTo>
                    <a:pt x="495" y="392"/>
                    <a:pt x="495" y="392"/>
                    <a:pt x="495" y="392"/>
                  </a:cubicBezTo>
                  <a:cubicBezTo>
                    <a:pt x="498" y="79"/>
                    <a:pt x="498" y="79"/>
                    <a:pt x="498" y="79"/>
                  </a:cubicBezTo>
                  <a:cubicBezTo>
                    <a:pt x="498" y="36"/>
                    <a:pt x="463" y="0"/>
                    <a:pt x="419" y="0"/>
                  </a:cubicBezTo>
                  <a:cubicBezTo>
                    <a:pt x="285" y="0"/>
                    <a:pt x="285" y="0"/>
                    <a:pt x="285" y="0"/>
                  </a:cubicBezTo>
                  <a:cubicBezTo>
                    <a:pt x="241" y="0"/>
                    <a:pt x="205" y="36"/>
                    <a:pt x="205" y="79"/>
                  </a:cubicBezTo>
                  <a:cubicBezTo>
                    <a:pt x="201" y="392"/>
                    <a:pt x="201" y="392"/>
                    <a:pt x="201" y="392"/>
                  </a:cubicBezTo>
                  <a:cubicBezTo>
                    <a:pt x="7" y="966"/>
                    <a:pt x="7" y="966"/>
                    <a:pt x="7" y="966"/>
                  </a:cubicBezTo>
                  <a:cubicBezTo>
                    <a:pt x="6" y="966"/>
                    <a:pt x="6" y="966"/>
                    <a:pt x="6" y="966"/>
                  </a:cubicBezTo>
                  <a:cubicBezTo>
                    <a:pt x="0" y="988"/>
                    <a:pt x="4" y="1010"/>
                    <a:pt x="16" y="1026"/>
                  </a:cubicBezTo>
                  <a:cubicBezTo>
                    <a:pt x="28" y="1041"/>
                    <a:pt x="46" y="1050"/>
                    <a:pt x="67" y="1050"/>
                  </a:cubicBezTo>
                  <a:cubicBezTo>
                    <a:pt x="637" y="1050"/>
                    <a:pt x="637" y="1050"/>
                    <a:pt x="637" y="1050"/>
                  </a:cubicBezTo>
                  <a:cubicBezTo>
                    <a:pt x="658" y="1050"/>
                    <a:pt x="676" y="1041"/>
                    <a:pt x="688" y="1026"/>
                  </a:cubicBezTo>
                  <a:cubicBezTo>
                    <a:pt x="700" y="1010"/>
                    <a:pt x="703" y="988"/>
                    <a:pt x="697" y="966"/>
                  </a:cubicBezTo>
                  <a:lnTo>
                    <a:pt x="697" y="965"/>
                  </a:lnTo>
                  <a:close/>
                  <a:moveTo>
                    <a:pt x="649" y="996"/>
                  </a:moveTo>
                  <a:cubicBezTo>
                    <a:pt x="646" y="1000"/>
                    <a:pt x="641" y="1001"/>
                    <a:pt x="637" y="1001"/>
                  </a:cubicBezTo>
                  <a:cubicBezTo>
                    <a:pt x="67" y="1001"/>
                    <a:pt x="67" y="1001"/>
                    <a:pt x="67" y="1001"/>
                  </a:cubicBezTo>
                  <a:cubicBezTo>
                    <a:pt x="63" y="1001"/>
                    <a:pt x="58" y="1000"/>
                    <a:pt x="55" y="996"/>
                  </a:cubicBezTo>
                  <a:cubicBezTo>
                    <a:pt x="52" y="993"/>
                    <a:pt x="52" y="987"/>
                    <a:pt x="53" y="980"/>
                  </a:cubicBezTo>
                  <a:cubicBezTo>
                    <a:pt x="250" y="401"/>
                    <a:pt x="250" y="401"/>
                    <a:pt x="250" y="401"/>
                  </a:cubicBezTo>
                  <a:cubicBezTo>
                    <a:pt x="254" y="79"/>
                    <a:pt x="254" y="79"/>
                    <a:pt x="254" y="79"/>
                  </a:cubicBezTo>
                  <a:cubicBezTo>
                    <a:pt x="254" y="63"/>
                    <a:pt x="268" y="49"/>
                    <a:pt x="285" y="49"/>
                  </a:cubicBezTo>
                  <a:cubicBezTo>
                    <a:pt x="419" y="49"/>
                    <a:pt x="419" y="49"/>
                    <a:pt x="419" y="49"/>
                  </a:cubicBezTo>
                  <a:cubicBezTo>
                    <a:pt x="436" y="49"/>
                    <a:pt x="449" y="63"/>
                    <a:pt x="449" y="79"/>
                  </a:cubicBezTo>
                  <a:cubicBezTo>
                    <a:pt x="446" y="401"/>
                    <a:pt x="446" y="401"/>
                    <a:pt x="446" y="401"/>
                  </a:cubicBezTo>
                  <a:cubicBezTo>
                    <a:pt x="650" y="980"/>
                    <a:pt x="650" y="980"/>
                    <a:pt x="650" y="980"/>
                  </a:cubicBezTo>
                  <a:cubicBezTo>
                    <a:pt x="652" y="987"/>
                    <a:pt x="651" y="993"/>
                    <a:pt x="649" y="99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sp>
          <p:nvSpPr>
            <p:cNvPr id="40" name="Freeform 6"/>
            <p:cNvSpPr>
              <a:spLocks/>
            </p:cNvSpPr>
            <p:nvPr/>
          </p:nvSpPr>
          <p:spPr bwMode="auto">
            <a:xfrm>
              <a:off x="9201150" y="909638"/>
              <a:ext cx="455612" cy="133350"/>
            </a:xfrm>
            <a:custGeom>
              <a:avLst/>
              <a:gdLst>
                <a:gd name="T0" fmla="*/ 297 w 332"/>
                <a:gd name="T1" fmla="*/ 0 h 97"/>
                <a:gd name="T2" fmla="*/ 34 w 332"/>
                <a:gd name="T3" fmla="*/ 0 h 97"/>
                <a:gd name="T4" fmla="*/ 0 w 332"/>
                <a:gd name="T5" fmla="*/ 48 h 97"/>
                <a:gd name="T6" fmla="*/ 34 w 332"/>
                <a:gd name="T7" fmla="*/ 97 h 97"/>
                <a:gd name="T8" fmla="*/ 297 w 332"/>
                <a:gd name="T9" fmla="*/ 97 h 97"/>
                <a:gd name="T10" fmla="*/ 332 w 332"/>
                <a:gd name="T11" fmla="*/ 48 h 97"/>
                <a:gd name="T12" fmla="*/ 297 w 33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32" h="97">
                  <a:moveTo>
                    <a:pt x="297" y="0"/>
                  </a:moveTo>
                  <a:cubicBezTo>
                    <a:pt x="34" y="0"/>
                    <a:pt x="34" y="0"/>
                    <a:pt x="34" y="0"/>
                  </a:cubicBezTo>
                  <a:cubicBezTo>
                    <a:pt x="15" y="0"/>
                    <a:pt x="0" y="21"/>
                    <a:pt x="0" y="48"/>
                  </a:cubicBezTo>
                  <a:cubicBezTo>
                    <a:pt x="0" y="76"/>
                    <a:pt x="15" y="97"/>
                    <a:pt x="34" y="97"/>
                  </a:cubicBezTo>
                  <a:cubicBezTo>
                    <a:pt x="297" y="97"/>
                    <a:pt x="297" y="97"/>
                    <a:pt x="297" y="97"/>
                  </a:cubicBezTo>
                  <a:cubicBezTo>
                    <a:pt x="316" y="97"/>
                    <a:pt x="332" y="76"/>
                    <a:pt x="332" y="48"/>
                  </a:cubicBezTo>
                  <a:cubicBezTo>
                    <a:pt x="332" y="21"/>
                    <a:pt x="316" y="0"/>
                    <a:pt x="29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sp>
          <p:nvSpPr>
            <p:cNvPr id="41" name="Freeform 7"/>
            <p:cNvSpPr>
              <a:spLocks/>
            </p:cNvSpPr>
            <p:nvPr/>
          </p:nvSpPr>
          <p:spPr bwMode="auto">
            <a:xfrm>
              <a:off x="9074150" y="1557338"/>
              <a:ext cx="709612" cy="771525"/>
            </a:xfrm>
            <a:custGeom>
              <a:avLst/>
              <a:gdLst>
                <a:gd name="T0" fmla="*/ 274 w 447"/>
                <a:gd name="T1" fmla="*/ 0 h 486"/>
                <a:gd name="T2" fmla="*/ 165 w 447"/>
                <a:gd name="T3" fmla="*/ 0 h 486"/>
                <a:gd name="T4" fmla="*/ 165 w 447"/>
                <a:gd name="T5" fmla="*/ 3 h 486"/>
                <a:gd name="T6" fmla="*/ 0 w 447"/>
                <a:gd name="T7" fmla="*/ 486 h 486"/>
                <a:gd name="T8" fmla="*/ 447 w 447"/>
                <a:gd name="T9" fmla="*/ 486 h 486"/>
                <a:gd name="T10" fmla="*/ 274 w 447"/>
                <a:gd name="T11" fmla="*/ 2 h 486"/>
                <a:gd name="T12" fmla="*/ 274 w 447"/>
                <a:gd name="T13" fmla="*/ 0 h 486"/>
              </a:gdLst>
              <a:ahLst/>
              <a:cxnLst>
                <a:cxn ang="0">
                  <a:pos x="T0" y="T1"/>
                </a:cxn>
                <a:cxn ang="0">
                  <a:pos x="T2" y="T3"/>
                </a:cxn>
                <a:cxn ang="0">
                  <a:pos x="T4" y="T5"/>
                </a:cxn>
                <a:cxn ang="0">
                  <a:pos x="T6" y="T7"/>
                </a:cxn>
                <a:cxn ang="0">
                  <a:pos x="T8" y="T9"/>
                </a:cxn>
                <a:cxn ang="0">
                  <a:pos x="T10" y="T11"/>
                </a:cxn>
                <a:cxn ang="0">
                  <a:pos x="T12" y="T13"/>
                </a:cxn>
              </a:cxnLst>
              <a:rect l="0" t="0" r="r" b="b"/>
              <a:pathLst>
                <a:path w="447" h="486">
                  <a:moveTo>
                    <a:pt x="274" y="0"/>
                  </a:moveTo>
                  <a:lnTo>
                    <a:pt x="165" y="0"/>
                  </a:lnTo>
                  <a:lnTo>
                    <a:pt x="165" y="3"/>
                  </a:lnTo>
                  <a:lnTo>
                    <a:pt x="0" y="486"/>
                  </a:lnTo>
                  <a:lnTo>
                    <a:pt x="447" y="486"/>
                  </a:lnTo>
                  <a:lnTo>
                    <a:pt x="274" y="2"/>
                  </a:lnTo>
                  <a:lnTo>
                    <a:pt x="274" y="0"/>
                  </a:ln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dirty="0">
                <a:latin typeface="Arial" panose="020B0604020202020204" pitchFamily="34" charset="0"/>
                <a:ea typeface="Adobe 黑体 Std R" panose="020B0400000000000000" pitchFamily="34" charset="-122"/>
              </a:endParaRPr>
            </a:p>
          </p:txBody>
        </p:sp>
      </p:grpSp>
      <p:grpSp>
        <p:nvGrpSpPr>
          <p:cNvPr id="29" name="组合 3"/>
          <p:cNvGrpSpPr/>
          <p:nvPr/>
        </p:nvGrpSpPr>
        <p:grpSpPr>
          <a:xfrm rot="16200000">
            <a:off x="562710" y="-24616"/>
            <a:ext cx="1240524" cy="1267264"/>
            <a:chOff x="0" y="1429044"/>
            <a:chExt cx="3915508" cy="3999911"/>
          </a:xfrm>
        </p:grpSpPr>
        <p:sp>
          <p:nvSpPr>
            <p:cNvPr id="42"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43" name="矩形 42"/>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65" name="Line 43"/>
          <p:cNvSpPr>
            <a:spLocks noChangeShapeType="1"/>
          </p:cNvSpPr>
          <p:nvPr/>
        </p:nvSpPr>
        <p:spPr bwMode="auto">
          <a:xfrm rot="5400000">
            <a:off x="8830434" y="3903457"/>
            <a:ext cx="0" cy="3590474"/>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lIns="75520" tIns="37760" rIns="75520" bIns="37760"/>
          <a:lstStyle/>
          <a:p>
            <a:pPr>
              <a:defRPr/>
            </a:pPr>
            <a:endParaRPr lang="zh-CN" altLang="en-US" kern="0" dirty="0">
              <a:solidFill>
                <a:sysClr val="windowText" lastClr="000000"/>
              </a:solidFill>
              <a:ea typeface="微软雅黑" pitchFamily="34" charset="-122"/>
            </a:endParaRPr>
          </a:p>
        </p:txBody>
      </p:sp>
      <p:sp>
        <p:nvSpPr>
          <p:cNvPr id="68" name="Oval 38"/>
          <p:cNvSpPr>
            <a:spLocks noChangeArrowheads="1"/>
          </p:cNvSpPr>
          <p:nvPr/>
        </p:nvSpPr>
        <p:spPr bwMode="auto">
          <a:xfrm>
            <a:off x="10791093" y="5098900"/>
            <a:ext cx="1163719" cy="1141193"/>
          </a:xfrm>
          <a:prstGeom prst="ellipse">
            <a:avLst/>
          </a:prstGeom>
          <a:solidFill>
            <a:srgbClr val="568D11"/>
          </a:solidFill>
          <a:ln w="19050">
            <a:noFill/>
            <a:round/>
            <a:headEnd/>
            <a:tailEnd/>
          </a:ln>
        </p:spPr>
        <p:txBody>
          <a:bodyPr wrap="none" lIns="75520" tIns="37760" rIns="75520" bIns="37760" anchor="ctr"/>
          <a:lstStyle/>
          <a:p>
            <a:pPr algn="ctr">
              <a:defRPr/>
            </a:pPr>
            <a:r>
              <a:rPr lang="zh-CN" altLang="en-US" sz="2000" kern="0" dirty="0">
                <a:solidFill>
                  <a:schemeClr val="bg1"/>
                </a:solidFill>
                <a:ea typeface="微软雅黑" pitchFamily="34" charset="-122"/>
              </a:rPr>
              <a:t>权</a:t>
            </a:r>
            <a:r>
              <a:rPr lang="zh-CN" altLang="en-US" sz="2000" kern="0" dirty="0" smtClean="0">
                <a:solidFill>
                  <a:schemeClr val="bg1"/>
                </a:solidFill>
                <a:ea typeface="微软雅黑" pitchFamily="34" charset="-122"/>
              </a:rPr>
              <a:t>值波动</a:t>
            </a:r>
            <a:endParaRPr lang="en-US" altLang="zh-CN" sz="2000" kern="0" dirty="0">
              <a:solidFill>
                <a:schemeClr val="bg1"/>
              </a:solidFill>
              <a:ea typeface="微软雅黑" pitchFamily="34" charset="-122"/>
            </a:endParaRPr>
          </a:p>
        </p:txBody>
      </p:sp>
      <p:sp>
        <p:nvSpPr>
          <p:cNvPr id="70" name="Oval 38"/>
          <p:cNvSpPr>
            <a:spLocks noChangeArrowheads="1"/>
          </p:cNvSpPr>
          <p:nvPr/>
        </p:nvSpPr>
        <p:spPr bwMode="auto">
          <a:xfrm>
            <a:off x="5738958" y="5098900"/>
            <a:ext cx="1163719" cy="1141193"/>
          </a:xfrm>
          <a:prstGeom prst="ellipse">
            <a:avLst/>
          </a:prstGeom>
          <a:solidFill>
            <a:srgbClr val="568D11"/>
          </a:solidFill>
          <a:ln w="19050">
            <a:noFill/>
            <a:round/>
            <a:headEnd/>
            <a:tailEnd/>
          </a:ln>
        </p:spPr>
        <p:txBody>
          <a:bodyPr wrap="none" lIns="75520" tIns="37760" rIns="75520" bIns="37760" anchor="ctr"/>
          <a:lstStyle/>
          <a:p>
            <a:pPr algn="ctr">
              <a:defRPr/>
            </a:pPr>
            <a:r>
              <a:rPr lang="zh-CN" altLang="en-US" sz="2000" kern="0" dirty="0" smtClean="0">
                <a:solidFill>
                  <a:schemeClr val="bg1"/>
                </a:solidFill>
                <a:ea typeface="微软雅黑" pitchFamily="34" charset="-122"/>
              </a:rPr>
              <a:t>累积误差</a:t>
            </a:r>
            <a:endParaRPr lang="zh-CN" altLang="en-US" sz="2000" kern="0" dirty="0">
              <a:solidFill>
                <a:schemeClr val="bg1"/>
              </a:solidFill>
              <a:ea typeface="微软雅黑" pitchFamily="34" charset="-122"/>
            </a:endParaRPr>
          </a:p>
        </p:txBody>
      </p:sp>
      <p:sp>
        <p:nvSpPr>
          <p:cNvPr id="4"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858644139"/>
              </p:ext>
            </p:extLst>
          </p:nvPr>
        </p:nvGraphicFramePr>
        <p:xfrm>
          <a:off x="3634080" y="1671637"/>
          <a:ext cx="2000160" cy="342900"/>
        </p:xfrm>
        <a:graphic>
          <a:graphicData uri="http://schemas.openxmlformats.org/presentationml/2006/ole">
            <mc:AlternateContent xmlns:mc="http://schemas.openxmlformats.org/markup-compatibility/2006">
              <mc:Choice xmlns:v="urn:schemas-microsoft-com:vml" Requires="v">
                <p:oleObj spid="_x0000_s20818" name="Equation" r:id="rId9" imgW="1333440" imgH="228600" progId="Equation.DSMT4">
                  <p:embed/>
                </p:oleObj>
              </mc:Choice>
              <mc:Fallback>
                <p:oleObj name="Equation" r:id="rId9" imgW="1333440" imgH="228600" progId="Equation.DSMT4">
                  <p:embed/>
                  <p:pic>
                    <p:nvPicPr>
                      <p:cNvPr id="0" name=""/>
                      <p:cNvPicPr/>
                      <p:nvPr/>
                    </p:nvPicPr>
                    <p:blipFill>
                      <a:blip r:embed="rId10"/>
                      <a:stretch>
                        <a:fillRect/>
                      </a:stretch>
                    </p:blipFill>
                    <p:spPr>
                      <a:xfrm>
                        <a:off x="3634080" y="1671637"/>
                        <a:ext cx="2000160" cy="3429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30329495"/>
              </p:ext>
            </p:extLst>
          </p:nvPr>
        </p:nvGraphicFramePr>
        <p:xfrm>
          <a:off x="6914187" y="5205413"/>
          <a:ext cx="3951288" cy="431800"/>
        </p:xfrm>
        <a:graphic>
          <a:graphicData uri="http://schemas.openxmlformats.org/presentationml/2006/ole">
            <mc:AlternateContent xmlns:mc="http://schemas.openxmlformats.org/markup-compatibility/2006">
              <mc:Choice xmlns:v="urn:schemas-microsoft-com:vml" Requires="v">
                <p:oleObj spid="_x0000_s20819" name="Equation" r:id="rId11" imgW="2323800" imgH="253800" progId="Equation.DSMT4">
                  <p:embed/>
                </p:oleObj>
              </mc:Choice>
              <mc:Fallback>
                <p:oleObj name="Equation" r:id="rId11" imgW="2323800" imgH="253800" progId="Equation.DSMT4">
                  <p:embed/>
                  <p:pic>
                    <p:nvPicPr>
                      <p:cNvPr id="0" name="对象 23"/>
                      <p:cNvPicPr>
                        <a:picLocks noChangeAspect="1" noChangeArrowheads="1"/>
                      </p:cNvPicPr>
                      <p:nvPr/>
                    </p:nvPicPr>
                    <p:blipFill>
                      <a:blip r:embed="rId12"/>
                      <a:srcRect/>
                      <a:stretch>
                        <a:fillRect/>
                      </a:stretch>
                    </p:blipFill>
                    <p:spPr bwMode="auto">
                      <a:xfrm>
                        <a:off x="6914187" y="5205413"/>
                        <a:ext cx="39512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31583024"/>
              </p:ext>
            </p:extLst>
          </p:nvPr>
        </p:nvGraphicFramePr>
        <p:xfrm>
          <a:off x="7881938" y="5808663"/>
          <a:ext cx="2136775" cy="431800"/>
        </p:xfrm>
        <a:graphic>
          <a:graphicData uri="http://schemas.openxmlformats.org/presentationml/2006/ole">
            <mc:AlternateContent xmlns:mc="http://schemas.openxmlformats.org/markup-compatibility/2006">
              <mc:Choice xmlns:v="urn:schemas-microsoft-com:vml" Requires="v">
                <p:oleObj spid="_x0000_s20820" name="Equation" r:id="rId13" imgW="1257120" imgH="253800" progId="Equation.DSMT4">
                  <p:embed/>
                </p:oleObj>
              </mc:Choice>
              <mc:Fallback>
                <p:oleObj name="Equation" r:id="rId13" imgW="1257120" imgH="253800" progId="Equation.DSMT4">
                  <p:embed/>
                  <p:pic>
                    <p:nvPicPr>
                      <p:cNvPr id="0" name="对象 24"/>
                      <p:cNvPicPr>
                        <a:picLocks noChangeAspect="1" noChangeArrowheads="1"/>
                      </p:cNvPicPr>
                      <p:nvPr/>
                    </p:nvPicPr>
                    <p:blipFill>
                      <a:blip r:embed="rId14"/>
                      <a:srcRect/>
                      <a:stretch>
                        <a:fillRect/>
                      </a:stretch>
                    </p:blipFill>
                    <p:spPr bwMode="auto">
                      <a:xfrm>
                        <a:off x="7881938" y="5808663"/>
                        <a:ext cx="2136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灯片编号占位符 8"/>
          <p:cNvSpPr>
            <a:spLocks noGrp="1"/>
          </p:cNvSpPr>
          <p:nvPr>
            <p:ph type="sldNum" sz="quarter" idx="12"/>
          </p:nvPr>
        </p:nvSpPr>
        <p:spPr/>
        <p:txBody>
          <a:bodyPr/>
          <a:lstStyle/>
          <a:p>
            <a:fld id="{80074AF9-133E-4CE5-8288-E1F9ACE86204}" type="slidenum">
              <a:rPr lang="zh-CN" altLang="en-US" smtClean="0"/>
              <a:pPr/>
              <a:t>11</a:t>
            </a:fld>
            <a:endParaRPr lang="zh-CN" altLang="en-US"/>
          </a:p>
        </p:txBody>
      </p:sp>
      <p:sp>
        <p:nvSpPr>
          <p:cNvPr id="10" name="日期占位符 9"/>
          <p:cNvSpPr>
            <a:spLocks noGrp="1"/>
          </p:cNvSpPr>
          <p:nvPr>
            <p:ph type="dt" sz="half" idx="10"/>
          </p:nvPr>
        </p:nvSpPr>
        <p:spPr/>
        <p:txBody>
          <a:bodyPr/>
          <a:lstStyle/>
          <a:p>
            <a:r>
              <a:rPr lang="en-US" altLang="zh-CN" dirty="0" smtClean="0"/>
              <a:t>2016-12-19</a:t>
            </a:r>
            <a:endParaRPr lang="zh-CN" altLang="en-US"/>
          </a:p>
        </p:txBody>
      </p:sp>
      <p:sp>
        <p:nvSpPr>
          <p:cNvPr id="12" name="页脚占位符 11"/>
          <p:cNvSpPr>
            <a:spLocks noGrp="1"/>
          </p:cNvSpPr>
          <p:nvPr>
            <p:ph type="ftr" sz="quarter" idx="11"/>
          </p:nvPr>
        </p:nvSpPr>
        <p:spPr/>
        <p:txBody>
          <a:bodyPr/>
          <a:lstStyle/>
          <a:p>
            <a:r>
              <a:rPr lang="zh-CN" altLang="en-US" smtClean="0"/>
              <a:t>计算机科学与工程学院</a:t>
            </a:r>
            <a:endParaRPr lang="zh-CN" altLang="en-US"/>
          </a:p>
        </p:txBody>
      </p:sp>
      <p:sp>
        <p:nvSpPr>
          <p:cNvPr id="44"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735039782"/>
      </p:ext>
    </p:extLst>
  </p:cSld>
  <p:clrMapOvr>
    <a:masterClrMapping/>
  </p:clrMapOvr>
  <mc:AlternateContent xmlns:mc="http://schemas.openxmlformats.org/markup-compatibility/2006" xmlns:p14="http://schemas.microsoft.com/office/powerpoint/2010/main">
    <mc:Choice Requires="p14">
      <p:transition spd="slow" p14:dur="2000" advTm="35148"/>
    </mc:Choice>
    <mc:Fallback xmlns="">
      <p:transition spd="slow" advTm="35148"/>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5474827" y="1044834"/>
            <a:ext cx="1477521" cy="1488231"/>
          </a:xfrm>
          <a:prstGeom prst="ellipse">
            <a:avLst/>
          </a:prstGeom>
          <a:solidFill>
            <a:srgbClr val="85AD32"/>
          </a:solidFill>
          <a:ln w="12700">
            <a:noFill/>
            <a:round/>
            <a:headEnd/>
            <a:tailEnd/>
          </a:ln>
          <a:effectLst/>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5" name="Oval 4"/>
          <p:cNvSpPr>
            <a:spLocks noChangeArrowheads="1"/>
          </p:cNvSpPr>
          <p:nvPr/>
        </p:nvSpPr>
        <p:spPr bwMode="auto">
          <a:xfrm>
            <a:off x="5488274" y="1516116"/>
            <a:ext cx="1477521" cy="1043843"/>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rgbClr val="568D11"/>
          </a:solidFill>
          <a:ln w="12700">
            <a:noFill/>
            <a:round/>
            <a:headEnd/>
            <a:tailEnd/>
          </a:ln>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6" name="Oval 4"/>
          <p:cNvSpPr>
            <a:spLocks noChangeArrowheads="1"/>
          </p:cNvSpPr>
          <p:nvPr/>
        </p:nvSpPr>
        <p:spPr bwMode="auto">
          <a:xfrm>
            <a:off x="4081093" y="1728368"/>
            <a:ext cx="1821019" cy="1834458"/>
          </a:xfrm>
          <a:prstGeom prst="ellipse">
            <a:avLst/>
          </a:prstGeom>
          <a:solidFill>
            <a:srgbClr val="85AD32"/>
          </a:solidFill>
          <a:ln w="12700">
            <a:noFill/>
            <a:round/>
            <a:headEnd/>
            <a:tailEnd/>
          </a:ln>
          <a:effectLst/>
        </p:spPr>
        <p:txBody>
          <a:bodyPr wrap="none" lIns="81235" tIns="40618" rIns="81235" bIns="40618" anchor="ctr"/>
          <a:lstStyle/>
          <a:p>
            <a:endParaRPr lang="ko-KR" altLang="en-US" dirty="0">
              <a:solidFill>
                <a:srgbClr val="000000"/>
              </a:solidFill>
              <a:latin typeface="굴림" pitchFamily="34" charset="-127"/>
              <a:ea typeface="굴림" pitchFamily="34" charset="-127"/>
            </a:endParaRPr>
          </a:p>
        </p:txBody>
      </p:sp>
      <p:sp>
        <p:nvSpPr>
          <p:cNvPr id="7" name="Oval 4"/>
          <p:cNvSpPr>
            <a:spLocks noChangeArrowheads="1"/>
          </p:cNvSpPr>
          <p:nvPr/>
        </p:nvSpPr>
        <p:spPr bwMode="auto">
          <a:xfrm>
            <a:off x="4081093" y="2630197"/>
            <a:ext cx="1821019" cy="932629"/>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rgbClr val="568D11"/>
          </a:solidFill>
          <a:ln w="12700">
            <a:noFill/>
            <a:round/>
            <a:headEnd/>
            <a:tailEnd/>
          </a:ln>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8" name="Oval 4"/>
          <p:cNvSpPr>
            <a:spLocks noChangeArrowheads="1"/>
          </p:cNvSpPr>
          <p:nvPr/>
        </p:nvSpPr>
        <p:spPr bwMode="auto">
          <a:xfrm>
            <a:off x="2435387" y="2606357"/>
            <a:ext cx="2235102" cy="2251599"/>
          </a:xfrm>
          <a:prstGeom prst="ellipse">
            <a:avLst/>
          </a:prstGeom>
          <a:solidFill>
            <a:srgbClr val="85AD32"/>
          </a:solidFill>
          <a:ln w="12700">
            <a:noFill/>
            <a:round/>
            <a:headEnd/>
            <a:tailEnd/>
          </a:ln>
          <a:effectLst/>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9" name="Oval 4"/>
          <p:cNvSpPr>
            <a:spLocks noChangeArrowheads="1"/>
          </p:cNvSpPr>
          <p:nvPr/>
        </p:nvSpPr>
        <p:spPr bwMode="auto">
          <a:xfrm>
            <a:off x="2627954" y="4363900"/>
            <a:ext cx="1849969" cy="494055"/>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rgbClr val="568D11"/>
          </a:solidFill>
          <a:ln w="12700">
            <a:noFill/>
            <a:round/>
            <a:headEnd/>
            <a:tailEnd/>
          </a:ln>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10" name="TextBox 9"/>
          <p:cNvSpPr txBox="1"/>
          <p:nvPr/>
        </p:nvSpPr>
        <p:spPr>
          <a:xfrm>
            <a:off x="2706571" y="3316129"/>
            <a:ext cx="1702939" cy="697582"/>
          </a:xfrm>
          <a:prstGeom prst="rect">
            <a:avLst/>
          </a:prstGeom>
          <a:noFill/>
        </p:spPr>
        <p:txBody>
          <a:bodyPr wrap="none" lIns="81235" tIns="40618" rIns="81235" bIns="40618" rtlCol="0" anchor="ctr">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约束累积误差</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dirty="0" smtClean="0">
                <a:solidFill>
                  <a:schemeClr val="bg1"/>
                </a:solidFill>
                <a:latin typeface="微软雅黑" panose="020B0503020204020204" pitchFamily="34" charset="-122"/>
                <a:ea typeface="微软雅黑" panose="020B0503020204020204" pitchFamily="34" charset="-122"/>
              </a:rPr>
              <a:t>最大值的上界</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2" name="TextBox 11"/>
          <p:cNvSpPr txBox="1"/>
          <p:nvPr/>
        </p:nvSpPr>
        <p:spPr>
          <a:xfrm>
            <a:off x="5623477" y="1456314"/>
            <a:ext cx="1327837" cy="697582"/>
          </a:xfrm>
          <a:prstGeom prst="rect">
            <a:avLst/>
          </a:prstGeom>
          <a:noFill/>
        </p:spPr>
        <p:txBody>
          <a:bodyPr wrap="none" lIns="81235" tIns="40618" rIns="81235" bIns="40618" rtlCol="0" anchor="ctr">
            <a:spAutoFit/>
          </a:bodyPr>
          <a:lstStyle/>
          <a:p>
            <a:r>
              <a:rPr lang="zh-CN" altLang="en-US" sz="2000" dirty="0">
                <a:solidFill>
                  <a:schemeClr val="bg1"/>
                </a:solidFill>
                <a:latin typeface="微软雅黑" pitchFamily="34" charset="-122"/>
                <a:ea typeface="微软雅黑" pitchFamily="34" charset="-122"/>
              </a:rPr>
              <a:t>最大化</a:t>
            </a:r>
            <a:r>
              <a:rPr lang="en-US" altLang="zh-CN" sz="2000" dirty="0" err="1">
                <a:solidFill>
                  <a:schemeClr val="bg1"/>
                </a:solidFill>
                <a:latin typeface="微软雅黑" pitchFamily="34" charset="-122"/>
                <a:ea typeface="微软雅黑" pitchFamily="34" charset="-122"/>
              </a:rPr>
              <a:t>i</a:t>
            </a:r>
            <a:r>
              <a:rPr lang="zh-CN" altLang="en-US" sz="2000" dirty="0">
                <a:solidFill>
                  <a:schemeClr val="bg1"/>
                </a:solidFill>
                <a:latin typeface="微软雅黑" pitchFamily="34" charset="-122"/>
                <a:ea typeface="微软雅黑" pitchFamily="34" charset="-122"/>
              </a:rPr>
              <a:t>和</a:t>
            </a:r>
            <a:r>
              <a:rPr lang="en-US" altLang="zh-CN" sz="2000" dirty="0">
                <a:solidFill>
                  <a:schemeClr val="bg1"/>
                </a:solidFill>
                <a:latin typeface="微软雅黑" pitchFamily="34" charset="-122"/>
                <a:ea typeface="微软雅黑" pitchFamily="34" charset="-122"/>
              </a:rPr>
              <a:t>j</a:t>
            </a:r>
          </a:p>
          <a:p>
            <a:r>
              <a:rPr lang="zh-CN" altLang="en-US" sz="2000" dirty="0">
                <a:solidFill>
                  <a:schemeClr val="bg1"/>
                </a:solidFill>
                <a:latin typeface="微软雅黑" pitchFamily="34" charset="-122"/>
                <a:ea typeface="微软雅黑" pitchFamily="34" charset="-122"/>
              </a:rPr>
              <a:t>之间距离</a:t>
            </a:r>
          </a:p>
        </p:txBody>
      </p:sp>
      <p:cxnSp>
        <p:nvCxnSpPr>
          <p:cNvPr id="14" name="直接连接符 13"/>
          <p:cNvCxnSpPr/>
          <p:nvPr/>
        </p:nvCxnSpPr>
        <p:spPr>
          <a:xfrm>
            <a:off x="6965795" y="2068060"/>
            <a:ext cx="1201182"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flipV="1">
            <a:off x="4670489" y="3492703"/>
            <a:ext cx="3496488" cy="521009"/>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7" name="TextBox 16"/>
          <p:cNvSpPr txBox="1"/>
          <p:nvPr/>
        </p:nvSpPr>
        <p:spPr>
          <a:xfrm>
            <a:off x="8241450" y="3131645"/>
            <a:ext cx="3420080" cy="636027"/>
          </a:xfrm>
          <a:prstGeom prst="rect">
            <a:avLst/>
          </a:prstGeom>
          <a:noFill/>
        </p:spPr>
        <p:txBody>
          <a:bodyPr wrap="square" lIns="81235" tIns="40618" rIns="81235" bIns="40618" rtlCol="0">
            <a:spAutoFit/>
          </a:bodyPr>
          <a:lstStyle/>
          <a:p>
            <a:pPr lvl="0" algn="ctr"/>
            <a:r>
              <a:rPr lang="zh-CN" altLang="en-US" sz="1800" dirty="0" smtClean="0">
                <a:latin typeface="Arial"/>
                <a:ea typeface="微软雅黑" panose="020B0503020204020204" pitchFamily="34" charset="-122"/>
                <a:cs typeface="Arial"/>
              </a:rPr>
              <a:t>累积误差的最大值以一定的概率小于等于给定阈值</a:t>
            </a:r>
            <a:endParaRPr lang="en-US" altLang="zh-CN" sz="1800" dirty="0">
              <a:latin typeface="Arial"/>
              <a:ea typeface="微软雅黑" panose="020B0503020204020204" pitchFamily="34" charset="-122"/>
              <a:cs typeface="Arial"/>
            </a:endParaRPr>
          </a:p>
        </p:txBody>
      </p:sp>
      <p:sp>
        <p:nvSpPr>
          <p:cNvPr id="19" name="TextBox 18"/>
          <p:cNvSpPr txBox="1"/>
          <p:nvPr/>
        </p:nvSpPr>
        <p:spPr>
          <a:xfrm>
            <a:off x="8416261" y="1815449"/>
            <a:ext cx="3420080" cy="636027"/>
          </a:xfrm>
          <a:prstGeom prst="rect">
            <a:avLst/>
          </a:prstGeom>
          <a:noFill/>
        </p:spPr>
        <p:txBody>
          <a:bodyPr wrap="square" lIns="81235" tIns="40618" rIns="81235" bIns="40618" rtlCol="0">
            <a:spAutoFit/>
          </a:bodyPr>
          <a:lstStyle/>
          <a:p>
            <a:pPr algn="ctr"/>
            <a:r>
              <a:rPr lang="zh-CN" altLang="en-US" sz="1800" dirty="0">
                <a:latin typeface="微软雅黑" panose="020B0503020204020204" pitchFamily="34" charset="-122"/>
                <a:ea typeface="微软雅黑" panose="020B0503020204020204" pitchFamily="34" charset="-122"/>
              </a:rPr>
              <a:t>尽可能减少迭代过程的执行，</a:t>
            </a:r>
            <a:endParaRPr lang="en-US" altLang="zh-CN" sz="1800" dirty="0">
              <a:latin typeface="微软雅黑" panose="020B0503020204020204" pitchFamily="34" charset="-122"/>
              <a:ea typeface="微软雅黑" panose="020B0503020204020204" pitchFamily="34" charset="-122"/>
            </a:endParaRPr>
          </a:p>
          <a:p>
            <a:pPr algn="ctr"/>
            <a:r>
              <a:rPr lang="zh-CN" altLang="en-US" sz="1800" dirty="0">
                <a:latin typeface="微软雅黑" panose="020B0503020204020204" pitchFamily="34" charset="-122"/>
                <a:ea typeface="微软雅黑" panose="020B0503020204020204" pitchFamily="34" charset="-122"/>
              </a:rPr>
              <a:t>确保数据流处理的效率</a:t>
            </a:r>
          </a:p>
        </p:txBody>
      </p:sp>
      <p:sp>
        <p:nvSpPr>
          <p:cNvPr id="22" name="矩形 2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3" name="文本框 5"/>
          <p:cNvSpPr txBox="1"/>
          <p:nvPr/>
        </p:nvSpPr>
        <p:spPr>
          <a:xfrm>
            <a:off x="1339693" y="-33680"/>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研究内容</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pSp>
        <p:nvGrpSpPr>
          <p:cNvPr id="24" name="组合 3"/>
          <p:cNvGrpSpPr/>
          <p:nvPr/>
        </p:nvGrpSpPr>
        <p:grpSpPr>
          <a:xfrm rot="16200000">
            <a:off x="562710" y="-24616"/>
            <a:ext cx="1240524" cy="1267264"/>
            <a:chOff x="0" y="1429044"/>
            <a:chExt cx="3915508" cy="3999911"/>
          </a:xfrm>
        </p:grpSpPr>
        <p:sp>
          <p:nvSpPr>
            <p:cNvPr id="25"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26" name="矩形 25"/>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2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917329767"/>
              </p:ext>
            </p:extLst>
          </p:nvPr>
        </p:nvGraphicFramePr>
        <p:xfrm>
          <a:off x="-106363" y="1564989"/>
          <a:ext cx="3810001" cy="1009650"/>
        </p:xfrm>
        <a:graphic>
          <a:graphicData uri="http://schemas.openxmlformats.org/presentationml/2006/ole">
            <mc:AlternateContent xmlns:mc="http://schemas.openxmlformats.org/markup-compatibility/2006">
              <mc:Choice xmlns:v="urn:schemas-microsoft-com:vml" Requires="v">
                <p:oleObj spid="_x0000_s6406" name="Equation" r:id="rId3" imgW="2539800" imgH="672840" progId="Equation.DSMT4">
                  <p:embed/>
                </p:oleObj>
              </mc:Choice>
              <mc:Fallback>
                <p:oleObj name="Equation" r:id="rId3" imgW="2539800" imgH="672840" progId="Equation.DSMT4">
                  <p:embed/>
                  <p:pic>
                    <p:nvPicPr>
                      <p:cNvPr id="0" name=""/>
                      <p:cNvPicPr/>
                      <p:nvPr/>
                    </p:nvPicPr>
                    <p:blipFill>
                      <a:blip r:embed="rId4"/>
                      <a:stretch>
                        <a:fillRect/>
                      </a:stretch>
                    </p:blipFill>
                    <p:spPr>
                      <a:xfrm>
                        <a:off x="-106363" y="1564989"/>
                        <a:ext cx="3810001" cy="1009650"/>
                      </a:xfrm>
                      <a:prstGeom prst="rect">
                        <a:avLst/>
                      </a:prstGeom>
                    </p:spPr>
                  </p:pic>
                </p:oleObj>
              </mc:Fallback>
            </mc:AlternateContent>
          </a:graphicData>
        </a:graphic>
      </p:graphicFrame>
      <p:sp>
        <p:nvSpPr>
          <p:cNvPr id="13" name="Rectangle 3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TextBox 30"/>
          <p:cNvSpPr txBox="1"/>
          <p:nvPr/>
        </p:nvSpPr>
        <p:spPr>
          <a:xfrm>
            <a:off x="4291569" y="2117858"/>
            <a:ext cx="1446459" cy="1005359"/>
          </a:xfrm>
          <a:prstGeom prst="rect">
            <a:avLst/>
          </a:prstGeom>
          <a:noFill/>
        </p:spPr>
        <p:txBody>
          <a:bodyPr wrap="none" lIns="81235" tIns="40618" rIns="81235" bIns="40618" rtlCol="0" anchor="ctr">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约束</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dirty="0" smtClean="0">
                <a:solidFill>
                  <a:schemeClr val="bg1"/>
                </a:solidFill>
                <a:latin typeface="微软雅黑" panose="020B0503020204020204" pitchFamily="34" charset="-122"/>
                <a:ea typeface="微软雅黑" panose="020B0503020204020204" pitchFamily="34" charset="-122"/>
              </a:rPr>
              <a:t>数据源权值</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algn="ctr"/>
            <a:r>
              <a:rPr lang="zh-CN" altLang="en-US" sz="2000" dirty="0" smtClean="0">
                <a:solidFill>
                  <a:schemeClr val="bg1"/>
                </a:solidFill>
                <a:latin typeface="微软雅黑" panose="020B0503020204020204" pitchFamily="34" charset="-122"/>
                <a:ea typeface="微软雅黑" panose="020B0503020204020204" pitchFamily="34" charset="-122"/>
              </a:rPr>
              <a:t>波动</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sp>
        <p:nvSpPr>
          <p:cNvPr id="29" name="矩形 28"/>
          <p:cNvSpPr/>
          <p:nvPr/>
        </p:nvSpPr>
        <p:spPr>
          <a:xfrm rot="16200000">
            <a:off x="5666942" y="140197"/>
            <a:ext cx="605117" cy="10840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0" name="TextBox 29"/>
          <p:cNvSpPr txBox="1"/>
          <p:nvPr/>
        </p:nvSpPr>
        <p:spPr>
          <a:xfrm>
            <a:off x="1314522" y="5338480"/>
            <a:ext cx="10123463" cy="400110"/>
          </a:xfrm>
          <a:prstGeom prst="rect">
            <a:avLst/>
          </a:prstGeom>
          <a:noFill/>
        </p:spPr>
        <p:txBody>
          <a:bodyPr wrap="square" rtlCol="0">
            <a:spAutoFit/>
          </a:bodyPr>
          <a:lstStyle/>
          <a:p>
            <a:r>
              <a:rPr lang="zh-CN" altLang="en-US" sz="2000" dirty="0" smtClean="0">
                <a:solidFill>
                  <a:schemeClr val="bg1"/>
                </a:solidFill>
              </a:rPr>
              <a:t>自适应数据源权值评估</a:t>
            </a:r>
            <a:r>
              <a:rPr lang="zh-CN" altLang="en-US" sz="2000" dirty="0">
                <a:solidFill>
                  <a:schemeClr val="bg1"/>
                </a:solidFill>
              </a:rPr>
              <a:t>模式</a:t>
            </a:r>
            <a:r>
              <a:rPr lang="zh-CN" altLang="en-US" sz="2000" dirty="0" smtClean="0">
                <a:solidFill>
                  <a:schemeClr val="bg1"/>
                </a:solidFill>
              </a:rPr>
              <a:t>（</a:t>
            </a:r>
            <a:r>
              <a:rPr lang="en-US" altLang="zh-CN" sz="2000" dirty="0" smtClean="0">
                <a:solidFill>
                  <a:schemeClr val="bg1"/>
                </a:solidFill>
              </a:rPr>
              <a:t>Adaptive Source Reliability Assessment, </a:t>
            </a:r>
            <a:r>
              <a:rPr lang="en-US" altLang="zh-CN" sz="2000" dirty="0" err="1" smtClean="0">
                <a:solidFill>
                  <a:schemeClr val="bg1"/>
                </a:solidFill>
              </a:rPr>
              <a:t>ASRA</a:t>
            </a:r>
            <a:r>
              <a:rPr lang="zh-CN" altLang="en-US" sz="2000" dirty="0" smtClean="0">
                <a:solidFill>
                  <a:schemeClr val="bg1"/>
                </a:solidFill>
              </a:rPr>
              <a:t>）</a:t>
            </a:r>
            <a:endParaRPr lang="zh-CN" altLang="en-US" sz="2000" dirty="0">
              <a:solidFill>
                <a:schemeClr val="bg1"/>
              </a:solidFill>
            </a:endParaRPr>
          </a:p>
        </p:txBody>
      </p:sp>
      <p:sp>
        <p:nvSpPr>
          <p:cNvPr id="2" name="灯片编号占位符 1"/>
          <p:cNvSpPr>
            <a:spLocks noGrp="1"/>
          </p:cNvSpPr>
          <p:nvPr>
            <p:ph type="sldNum" sz="quarter" idx="12"/>
          </p:nvPr>
        </p:nvSpPr>
        <p:spPr/>
        <p:txBody>
          <a:bodyPr/>
          <a:lstStyle/>
          <a:p>
            <a:fld id="{80074AF9-133E-4CE5-8288-E1F9ACE86204}" type="slidenum">
              <a:rPr lang="zh-CN" altLang="en-US" smtClean="0"/>
              <a:pPr/>
              <a:t>12</a:t>
            </a:fld>
            <a:endParaRPr lang="zh-CN" altLang="en-US"/>
          </a:p>
        </p:txBody>
      </p:sp>
      <p:sp>
        <p:nvSpPr>
          <p:cNvPr id="11" name="日期占位符 10"/>
          <p:cNvSpPr>
            <a:spLocks noGrp="1"/>
          </p:cNvSpPr>
          <p:nvPr>
            <p:ph type="dt" sz="half" idx="10"/>
          </p:nvPr>
        </p:nvSpPr>
        <p:spPr/>
        <p:txBody>
          <a:bodyPr/>
          <a:lstStyle/>
          <a:p>
            <a:r>
              <a:rPr lang="en-US" altLang="zh-CN" smtClean="0"/>
              <a:t>2016-12-19</a:t>
            </a:r>
            <a:endParaRPr lang="zh-CN" altLang="en-US"/>
          </a:p>
        </p:txBody>
      </p:sp>
      <p:sp>
        <p:nvSpPr>
          <p:cNvPr id="21" name="页脚占位符 20"/>
          <p:cNvSpPr>
            <a:spLocks noGrp="1"/>
          </p:cNvSpPr>
          <p:nvPr>
            <p:ph type="ftr" sz="quarter" idx="11"/>
          </p:nvPr>
        </p:nvSpPr>
        <p:spPr/>
        <p:txBody>
          <a:bodyPr/>
          <a:lstStyle/>
          <a:p>
            <a:r>
              <a:rPr lang="zh-CN" altLang="en-US" smtClean="0"/>
              <a:t>计算机科学与工程学院</a:t>
            </a:r>
            <a:endParaRPr lang="zh-CN" altLang="en-US"/>
          </a:p>
        </p:txBody>
      </p:sp>
      <p:sp>
        <p:nvSpPr>
          <p:cNvPr id="33"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cxnSp>
        <p:nvCxnSpPr>
          <p:cNvPr id="32" name="直接连接符 31"/>
          <p:cNvCxnSpPr/>
          <p:nvPr/>
        </p:nvCxnSpPr>
        <p:spPr>
          <a:xfrm>
            <a:off x="5902112" y="2920621"/>
            <a:ext cx="2264865" cy="572082"/>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889399669"/>
      </p:ext>
    </p:extLst>
  </p:cSld>
  <p:clrMapOvr>
    <a:masterClrMapping/>
  </p:clrMapOvr>
  <mc:AlternateContent xmlns:mc="http://schemas.openxmlformats.org/markup-compatibility/2006" xmlns:p14="http://schemas.microsoft.com/office/powerpoint/2010/main">
    <mc:Choice Requires="p14">
      <p:transition spd="slow" p14:dur="2000" advTm="29401"/>
    </mc:Choice>
    <mc:Fallback xmlns="">
      <p:transition spd="slow" advTm="2940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4"/>
          <p:cNvSpPr>
            <a:spLocks noChangeArrowheads="1"/>
          </p:cNvSpPr>
          <p:nvPr/>
        </p:nvSpPr>
        <p:spPr bwMode="auto">
          <a:xfrm>
            <a:off x="5474827" y="991046"/>
            <a:ext cx="1477521" cy="1488231"/>
          </a:xfrm>
          <a:prstGeom prst="ellipse">
            <a:avLst/>
          </a:prstGeom>
          <a:solidFill>
            <a:srgbClr val="85AD32"/>
          </a:solidFill>
          <a:ln w="12700">
            <a:noFill/>
            <a:round/>
            <a:headEnd/>
            <a:tailEnd/>
          </a:ln>
          <a:effectLst/>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5" name="Oval 4"/>
          <p:cNvSpPr>
            <a:spLocks noChangeArrowheads="1"/>
          </p:cNvSpPr>
          <p:nvPr/>
        </p:nvSpPr>
        <p:spPr bwMode="auto">
          <a:xfrm>
            <a:off x="5488274" y="1462328"/>
            <a:ext cx="1477521" cy="1043843"/>
          </a:xfrm>
          <a:custGeom>
            <a:avLst/>
            <a:gdLst/>
            <a:ahLst/>
            <a:cxnLst/>
            <a:rect l="l" t="t" r="r" b="b"/>
            <a:pathLst>
              <a:path w="1667532" h="1169451">
                <a:moveTo>
                  <a:pt x="71654" y="0"/>
                </a:moveTo>
                <a:lnTo>
                  <a:pt x="1595878" y="0"/>
                </a:lnTo>
                <a:cubicBezTo>
                  <a:pt x="1642324" y="102389"/>
                  <a:pt x="1667532" y="216148"/>
                  <a:pt x="1667532" y="335794"/>
                </a:cubicBezTo>
                <a:cubicBezTo>
                  <a:pt x="1667532" y="796210"/>
                  <a:pt x="1294242" y="1169451"/>
                  <a:pt x="833766" y="1169451"/>
                </a:cubicBezTo>
                <a:cubicBezTo>
                  <a:pt x="373290" y="1169451"/>
                  <a:pt x="0" y="796210"/>
                  <a:pt x="0" y="335794"/>
                </a:cubicBezTo>
                <a:cubicBezTo>
                  <a:pt x="0" y="216148"/>
                  <a:pt x="25208" y="102389"/>
                  <a:pt x="71654" y="0"/>
                </a:cubicBezTo>
                <a:close/>
              </a:path>
            </a:pathLst>
          </a:custGeom>
          <a:solidFill>
            <a:srgbClr val="568D11"/>
          </a:solidFill>
          <a:ln w="12700">
            <a:noFill/>
            <a:round/>
            <a:headEnd/>
            <a:tailEnd/>
          </a:ln>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6" name="Oval 4"/>
          <p:cNvSpPr>
            <a:spLocks noChangeArrowheads="1"/>
          </p:cNvSpPr>
          <p:nvPr/>
        </p:nvSpPr>
        <p:spPr bwMode="auto">
          <a:xfrm>
            <a:off x="4081093" y="1674580"/>
            <a:ext cx="1821019" cy="1834458"/>
          </a:xfrm>
          <a:prstGeom prst="ellipse">
            <a:avLst/>
          </a:prstGeom>
          <a:solidFill>
            <a:srgbClr val="85AD32"/>
          </a:solidFill>
          <a:ln w="12700">
            <a:noFill/>
            <a:round/>
            <a:headEnd/>
            <a:tailEnd/>
          </a:ln>
          <a:effectLst/>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7" name="Oval 4"/>
          <p:cNvSpPr>
            <a:spLocks noChangeArrowheads="1"/>
          </p:cNvSpPr>
          <p:nvPr/>
        </p:nvSpPr>
        <p:spPr bwMode="auto">
          <a:xfrm>
            <a:off x="4081093" y="2576409"/>
            <a:ext cx="1821019" cy="932629"/>
          </a:xfrm>
          <a:custGeom>
            <a:avLst/>
            <a:gdLst/>
            <a:ahLst/>
            <a:cxnLst/>
            <a:rect l="l" t="t" r="r" b="b"/>
            <a:pathLst>
              <a:path w="2055204" h="1044854">
                <a:moveTo>
                  <a:pt x="871" y="0"/>
                </a:moveTo>
                <a:lnTo>
                  <a:pt x="2054333" y="0"/>
                </a:lnTo>
                <a:cubicBezTo>
                  <a:pt x="2055157" y="5732"/>
                  <a:pt x="2055204" y="11487"/>
                  <a:pt x="2055204" y="17253"/>
                </a:cubicBezTo>
                <a:cubicBezTo>
                  <a:pt x="2055204" y="584781"/>
                  <a:pt x="1595131" y="1044854"/>
                  <a:pt x="1027602" y="1044854"/>
                </a:cubicBezTo>
                <a:cubicBezTo>
                  <a:pt x="460073" y="1044854"/>
                  <a:pt x="0" y="584781"/>
                  <a:pt x="0" y="17253"/>
                </a:cubicBezTo>
                <a:close/>
              </a:path>
            </a:pathLst>
          </a:custGeom>
          <a:solidFill>
            <a:srgbClr val="568D11"/>
          </a:solidFill>
          <a:ln w="12700">
            <a:noFill/>
            <a:round/>
            <a:headEnd/>
            <a:tailEnd/>
          </a:ln>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8" name="Oval 4"/>
          <p:cNvSpPr>
            <a:spLocks noChangeArrowheads="1"/>
          </p:cNvSpPr>
          <p:nvPr/>
        </p:nvSpPr>
        <p:spPr bwMode="auto">
          <a:xfrm>
            <a:off x="2435387" y="2552569"/>
            <a:ext cx="2235102" cy="2251599"/>
          </a:xfrm>
          <a:prstGeom prst="ellipse">
            <a:avLst/>
          </a:prstGeom>
          <a:solidFill>
            <a:srgbClr val="85AD32"/>
          </a:solidFill>
          <a:ln w="12700">
            <a:noFill/>
            <a:round/>
            <a:headEnd/>
            <a:tailEnd/>
          </a:ln>
          <a:effectLst/>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9" name="Oval 4"/>
          <p:cNvSpPr>
            <a:spLocks noChangeArrowheads="1"/>
          </p:cNvSpPr>
          <p:nvPr/>
        </p:nvSpPr>
        <p:spPr bwMode="auto">
          <a:xfrm>
            <a:off x="2627954" y="4310112"/>
            <a:ext cx="1849969" cy="494055"/>
          </a:xfrm>
          <a:custGeom>
            <a:avLst/>
            <a:gdLst/>
            <a:ahLst/>
            <a:cxnLst/>
            <a:rect l="l" t="t" r="r" b="b"/>
            <a:pathLst>
              <a:path w="2087877" h="553506">
                <a:moveTo>
                  <a:pt x="0" y="0"/>
                </a:moveTo>
                <a:lnTo>
                  <a:pt x="2087877" y="0"/>
                </a:lnTo>
                <a:cubicBezTo>
                  <a:pt x="1861113" y="334090"/>
                  <a:pt x="1478149" y="553506"/>
                  <a:pt x="1043938" y="553506"/>
                </a:cubicBezTo>
                <a:cubicBezTo>
                  <a:pt x="609727" y="553506"/>
                  <a:pt x="226764" y="334090"/>
                  <a:pt x="0" y="0"/>
                </a:cubicBezTo>
                <a:close/>
              </a:path>
            </a:pathLst>
          </a:custGeom>
          <a:solidFill>
            <a:srgbClr val="568D11"/>
          </a:solidFill>
          <a:ln w="12700">
            <a:noFill/>
            <a:round/>
            <a:headEnd/>
            <a:tailEnd/>
          </a:ln>
        </p:spPr>
        <p:txBody>
          <a:bodyPr wrap="none" lIns="81235" tIns="40618" rIns="81235" bIns="40618" anchor="ctr"/>
          <a:lstStyle/>
          <a:p>
            <a:endParaRPr lang="ko-KR" altLang="en-US">
              <a:solidFill>
                <a:srgbClr val="000000"/>
              </a:solidFill>
              <a:latin typeface="굴림" pitchFamily="34" charset="-127"/>
              <a:ea typeface="굴림" pitchFamily="34" charset="-127"/>
            </a:endParaRPr>
          </a:p>
        </p:txBody>
      </p:sp>
      <p:sp>
        <p:nvSpPr>
          <p:cNvPr id="10" name="TextBox 9"/>
          <p:cNvSpPr txBox="1"/>
          <p:nvPr/>
        </p:nvSpPr>
        <p:spPr>
          <a:xfrm>
            <a:off x="2706570" y="3108453"/>
            <a:ext cx="1702939" cy="1005359"/>
          </a:xfrm>
          <a:prstGeom prst="rect">
            <a:avLst/>
          </a:prstGeom>
          <a:noFill/>
        </p:spPr>
        <p:txBody>
          <a:bodyPr wrap="none" lIns="81235" tIns="40618" rIns="81235" bIns="40618" rtlCol="0" anchor="ctr">
            <a:spAutoFit/>
          </a:bodyPr>
          <a:lstStyle/>
          <a:p>
            <a:pPr algn="ctr"/>
            <a:r>
              <a:rPr lang="el-GR" altLang="zh-CN" sz="2000" i="1" dirty="0" smtClean="0">
                <a:solidFill>
                  <a:schemeClr val="bg1"/>
                </a:solidFill>
                <a:latin typeface="Arial"/>
                <a:ea typeface="微软雅黑" panose="020B0503020204020204" pitchFamily="34" charset="-122"/>
                <a:cs typeface="Arial"/>
              </a:rPr>
              <a:t>α</a:t>
            </a:r>
            <a:r>
              <a:rPr lang="zh-CN" altLang="en-US" sz="2000" dirty="0" smtClean="0">
                <a:solidFill>
                  <a:schemeClr val="bg1"/>
                </a:solidFill>
                <a:latin typeface="Arial"/>
                <a:ea typeface="微软雅黑" panose="020B0503020204020204" pitchFamily="34" charset="-122"/>
                <a:cs typeface="Arial"/>
              </a:rPr>
              <a:t>和</a:t>
            </a:r>
            <a:r>
              <a:rPr lang="en-US" altLang="zh-CN" sz="2000" i="1" dirty="0">
                <a:solidFill>
                  <a:schemeClr val="bg1"/>
                </a:solidFill>
                <a:latin typeface="Arial"/>
                <a:ea typeface="微软雅黑" panose="020B0503020204020204" pitchFamily="34" charset="-122"/>
                <a:cs typeface="Arial"/>
              </a:rPr>
              <a:t>γ</a:t>
            </a:r>
            <a:r>
              <a:rPr lang="zh-CN" altLang="en-US" sz="2000" dirty="0" smtClean="0">
                <a:solidFill>
                  <a:schemeClr val="bg1"/>
                </a:solidFill>
                <a:latin typeface="Arial"/>
                <a:ea typeface="微软雅黑" panose="020B0503020204020204" pitchFamily="34" charset="-122"/>
                <a:cs typeface="Arial"/>
              </a:rPr>
              <a:t>控制</a:t>
            </a:r>
            <a:endParaRPr lang="en-US" altLang="zh-CN" sz="2000" dirty="0" smtClean="0">
              <a:solidFill>
                <a:schemeClr val="bg1"/>
              </a:solidFill>
              <a:latin typeface="Arial"/>
              <a:ea typeface="微软雅黑" panose="020B0503020204020204" pitchFamily="34" charset="-122"/>
              <a:cs typeface="Arial"/>
            </a:endParaRPr>
          </a:p>
          <a:p>
            <a:pPr algn="ctr"/>
            <a:r>
              <a:rPr lang="zh-CN" altLang="en-US" sz="2000" dirty="0" smtClean="0">
                <a:solidFill>
                  <a:schemeClr val="bg1"/>
                </a:solidFill>
                <a:latin typeface="Arial"/>
                <a:ea typeface="微软雅黑" panose="020B0503020204020204" pitchFamily="34" charset="-122"/>
                <a:cs typeface="Arial"/>
              </a:rPr>
              <a:t>结果的</a:t>
            </a:r>
            <a:endParaRPr lang="en-US" altLang="zh-CN" sz="2000" dirty="0" smtClean="0">
              <a:solidFill>
                <a:schemeClr val="bg1"/>
              </a:solidFill>
              <a:latin typeface="Arial"/>
              <a:ea typeface="微软雅黑" panose="020B0503020204020204" pitchFamily="34" charset="-122"/>
              <a:cs typeface="Arial"/>
            </a:endParaRPr>
          </a:p>
          <a:p>
            <a:pPr algn="ctr"/>
            <a:r>
              <a:rPr lang="zh-CN" altLang="en-US" sz="2000" dirty="0" smtClean="0">
                <a:solidFill>
                  <a:schemeClr val="bg1"/>
                </a:solidFill>
                <a:latin typeface="Arial"/>
                <a:ea typeface="微软雅黑" panose="020B0503020204020204" pitchFamily="34" charset="-122"/>
                <a:cs typeface="Arial"/>
              </a:rPr>
              <a:t>准确率和效率</a:t>
            </a:r>
            <a:endParaRPr lang="zh-CN" altLang="en-US" sz="2000" dirty="0">
              <a:latin typeface="微软雅黑" panose="020B0503020204020204" pitchFamily="34" charset="-122"/>
              <a:ea typeface="微软雅黑" panose="020B0503020204020204" pitchFamily="34" charset="-122"/>
            </a:endParaRPr>
          </a:p>
        </p:txBody>
      </p:sp>
      <p:sp>
        <p:nvSpPr>
          <p:cNvPr id="11" name="TextBox 10"/>
          <p:cNvSpPr txBox="1"/>
          <p:nvPr/>
        </p:nvSpPr>
        <p:spPr>
          <a:xfrm>
            <a:off x="4257109" y="2025473"/>
            <a:ext cx="1515041" cy="1005359"/>
          </a:xfrm>
          <a:prstGeom prst="rect">
            <a:avLst/>
          </a:prstGeom>
          <a:noFill/>
        </p:spPr>
        <p:txBody>
          <a:bodyPr wrap="square" lIns="81235" tIns="40618" rIns="81235" bIns="40618" rtlCol="0" anchor="ctr">
            <a:spAutoFit/>
          </a:bodyPr>
          <a:lstStyle/>
          <a:p>
            <a:pPr lvl="0" algn="ctr"/>
            <a:r>
              <a:rPr lang="zh-CN" altLang="en-US" sz="2000" dirty="0" smtClean="0">
                <a:solidFill>
                  <a:prstClr val="white"/>
                </a:solidFill>
                <a:latin typeface="微软雅黑" pitchFamily="34" charset="-122"/>
                <a:ea typeface="微软雅黑" pitchFamily="34" charset="-122"/>
              </a:rPr>
              <a:t>数据源权值评估的频率是变化的</a:t>
            </a:r>
            <a:endParaRPr lang="en-US" altLang="zh-CN" sz="2000" dirty="0">
              <a:solidFill>
                <a:prstClr val="white"/>
              </a:solidFill>
              <a:latin typeface="微软雅黑" pitchFamily="34" charset="-122"/>
              <a:ea typeface="微软雅黑" pitchFamily="34" charset="-122"/>
            </a:endParaRPr>
          </a:p>
        </p:txBody>
      </p:sp>
      <p:sp>
        <p:nvSpPr>
          <p:cNvPr id="12" name="TextBox 11"/>
          <p:cNvSpPr txBox="1"/>
          <p:nvPr/>
        </p:nvSpPr>
        <p:spPr>
          <a:xfrm>
            <a:off x="5379089" y="1181403"/>
            <a:ext cx="1679621" cy="1005359"/>
          </a:xfrm>
          <a:prstGeom prst="rect">
            <a:avLst/>
          </a:prstGeom>
          <a:noFill/>
        </p:spPr>
        <p:txBody>
          <a:bodyPr wrap="square" lIns="81235" tIns="40618" rIns="81235" bIns="40618" rtlCol="0" anchor="ctr">
            <a:spAutoFit/>
          </a:bodyPr>
          <a:lstStyle/>
          <a:p>
            <a:pPr algn="ctr"/>
            <a:r>
              <a:rPr lang="zh-CN" altLang="en-US" sz="2000" dirty="0">
                <a:solidFill>
                  <a:schemeClr val="bg1"/>
                </a:solidFill>
                <a:latin typeface="微软雅黑" pitchFamily="34" charset="-122"/>
                <a:ea typeface="微软雅黑" pitchFamily="34" charset="-122"/>
              </a:rPr>
              <a:t>仅</a:t>
            </a:r>
            <a:r>
              <a:rPr lang="zh-CN" altLang="en-US" sz="2000" dirty="0" smtClean="0">
                <a:solidFill>
                  <a:schemeClr val="bg1"/>
                </a:solidFill>
                <a:latin typeface="微软雅黑" pitchFamily="34" charset="-122"/>
                <a:ea typeface="微软雅黑" pitchFamily="34" charset="-122"/>
              </a:rPr>
              <a:t>在特定</a:t>
            </a:r>
            <a:endParaRPr lang="en-US" altLang="zh-CN" sz="2000" dirty="0" smtClean="0">
              <a:solidFill>
                <a:schemeClr val="bg1"/>
              </a:solidFill>
              <a:latin typeface="微软雅黑" pitchFamily="34" charset="-122"/>
              <a:ea typeface="微软雅黑" pitchFamily="34" charset="-122"/>
            </a:endParaRPr>
          </a:p>
          <a:p>
            <a:pPr algn="ctr"/>
            <a:r>
              <a:rPr lang="zh-CN" altLang="en-US" sz="2000" dirty="0" smtClean="0">
                <a:solidFill>
                  <a:schemeClr val="bg1"/>
                </a:solidFill>
                <a:latin typeface="微软雅黑" pitchFamily="34" charset="-122"/>
                <a:ea typeface="微软雅黑" pitchFamily="34" charset="-122"/>
              </a:rPr>
              <a:t>时刻执行迭代过程</a:t>
            </a:r>
            <a:endParaRPr lang="zh-CN" altLang="en-US" sz="2000" dirty="0">
              <a:solidFill>
                <a:schemeClr val="bg1"/>
              </a:solidFill>
              <a:latin typeface="微软雅黑" pitchFamily="34" charset="-122"/>
              <a:ea typeface="微软雅黑" pitchFamily="34" charset="-122"/>
            </a:endParaRPr>
          </a:p>
        </p:txBody>
      </p:sp>
      <p:cxnSp>
        <p:nvCxnSpPr>
          <p:cNvPr id="14" name="直接连接符 13"/>
          <p:cNvCxnSpPr/>
          <p:nvPr/>
        </p:nvCxnSpPr>
        <p:spPr>
          <a:xfrm>
            <a:off x="6952348" y="2014272"/>
            <a:ext cx="1214629"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14"/>
          <p:cNvCxnSpPr/>
          <p:nvPr/>
        </p:nvCxnSpPr>
        <p:spPr>
          <a:xfrm>
            <a:off x="5902112" y="2948537"/>
            <a:ext cx="2264864"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15"/>
          <p:cNvCxnSpPr/>
          <p:nvPr/>
        </p:nvCxnSpPr>
        <p:spPr>
          <a:xfrm>
            <a:off x="4670489" y="3921848"/>
            <a:ext cx="3496488" cy="0"/>
          </a:xfrm>
          <a:prstGeom prst="line">
            <a:avLst/>
          </a:prstGeom>
          <a:noFill/>
          <a:ln w="9525">
            <a:solidFill>
              <a:schemeClr val="bg1">
                <a:lumMod val="50000"/>
              </a:schemeClr>
            </a:solidFill>
            <a:prstDash val="sysDot"/>
            <a:headEnd type="ova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7" name="TextBox 16"/>
          <p:cNvSpPr txBox="1"/>
          <p:nvPr/>
        </p:nvSpPr>
        <p:spPr>
          <a:xfrm>
            <a:off x="8241450" y="3678369"/>
            <a:ext cx="3420080" cy="636027"/>
          </a:xfrm>
          <a:prstGeom prst="rect">
            <a:avLst/>
          </a:prstGeom>
          <a:noFill/>
        </p:spPr>
        <p:txBody>
          <a:bodyPr wrap="square" lIns="81235" tIns="40618" rIns="81235" bIns="40618" rtlCol="0">
            <a:spAutoFit/>
          </a:bodyPr>
          <a:lstStyle/>
          <a:p>
            <a:pPr algn="ctr"/>
            <a:r>
              <a:rPr lang="zh-CN" altLang="en-US" sz="1800" dirty="0" smtClean="0">
                <a:latin typeface="微软雅黑" panose="020B0503020204020204" pitchFamily="34" charset="-122"/>
                <a:ea typeface="微软雅黑" panose="020B0503020204020204" pitchFamily="34" charset="-122"/>
              </a:rPr>
              <a:t>依据输入</a:t>
            </a:r>
            <a:r>
              <a:rPr lang="zh-CN" altLang="en-US" sz="1800" dirty="0">
                <a:latin typeface="微软雅黑" panose="020B0503020204020204" pitchFamily="34" charset="-122"/>
                <a:ea typeface="微软雅黑" panose="020B0503020204020204" pitchFamily="34" charset="-122"/>
              </a:rPr>
              <a:t>参数</a:t>
            </a:r>
            <a:r>
              <a:rPr lang="zh-CN" altLang="en-US" sz="1800" dirty="0" smtClean="0">
                <a:latin typeface="微软雅黑" panose="020B0503020204020204" pitchFamily="34" charset="-122"/>
                <a:ea typeface="微软雅黑" panose="020B0503020204020204" pitchFamily="34" charset="-122"/>
              </a:rPr>
              <a:t>，自适应地调节</a:t>
            </a:r>
            <a:endParaRPr lang="en-US" altLang="zh-CN" sz="1800" dirty="0" smtClean="0">
              <a:latin typeface="微软雅黑" panose="020B0503020204020204" pitchFamily="34" charset="-122"/>
              <a:ea typeface="微软雅黑" panose="020B0503020204020204" pitchFamily="34" charset="-122"/>
            </a:endParaRPr>
          </a:p>
          <a:p>
            <a:pPr algn="ctr"/>
            <a:r>
              <a:rPr lang="zh-CN" altLang="en-US" sz="1800" dirty="0" smtClean="0">
                <a:latin typeface="微软雅黑" panose="020B0503020204020204" pitchFamily="34" charset="-122"/>
                <a:ea typeface="微软雅黑" panose="020B0503020204020204" pitchFamily="34" charset="-122"/>
              </a:rPr>
              <a:t>真值发现的性能</a:t>
            </a:r>
            <a:endParaRPr lang="zh-CN" altLang="en-US" sz="18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8241450" y="2720015"/>
            <a:ext cx="3420080" cy="636027"/>
          </a:xfrm>
          <a:prstGeom prst="rect">
            <a:avLst/>
          </a:prstGeom>
          <a:noFill/>
        </p:spPr>
        <p:txBody>
          <a:bodyPr wrap="square" lIns="81235" tIns="40618" rIns="81235" bIns="40618" rtlCol="0">
            <a:spAutoFit/>
          </a:bodyPr>
          <a:lstStyle/>
          <a:p>
            <a:pPr algn="ctr"/>
            <a:r>
              <a:rPr lang="zh-CN" altLang="en-US" sz="1800" dirty="0" smtClean="0">
                <a:latin typeface="微软雅黑" pitchFamily="34" charset="-122"/>
                <a:ea typeface="微软雅黑" pitchFamily="34" charset="-122"/>
              </a:rPr>
              <a:t>结合新到达的数据不断更新概率</a:t>
            </a:r>
            <a:r>
              <a:rPr lang="en-US" altLang="zh-CN" sz="1800" i="1" dirty="0">
                <a:latin typeface="微软雅黑" pitchFamily="34" charset="-122"/>
                <a:ea typeface="微软雅黑" pitchFamily="34" charset="-122"/>
              </a:rPr>
              <a:t>p</a:t>
            </a:r>
            <a:r>
              <a:rPr lang="zh-CN" altLang="en-US" sz="1800" dirty="0" smtClean="0">
                <a:latin typeface="微软雅黑" pitchFamily="34" charset="-122"/>
                <a:ea typeface="微软雅黑" pitchFamily="34" charset="-122"/>
              </a:rPr>
              <a:t>，改变评估频率</a:t>
            </a:r>
            <a:endParaRPr lang="zh-CN" altLang="en-US" sz="1800" dirty="0">
              <a:latin typeface="微软雅黑" pitchFamily="34" charset="-122"/>
              <a:ea typeface="微软雅黑" pitchFamily="34" charset="-122"/>
            </a:endParaRPr>
          </a:p>
        </p:txBody>
      </p:sp>
      <p:sp>
        <p:nvSpPr>
          <p:cNvPr id="19" name="TextBox 18"/>
          <p:cNvSpPr txBox="1"/>
          <p:nvPr/>
        </p:nvSpPr>
        <p:spPr>
          <a:xfrm>
            <a:off x="8416261" y="1761661"/>
            <a:ext cx="3420080" cy="636027"/>
          </a:xfrm>
          <a:prstGeom prst="rect">
            <a:avLst/>
          </a:prstGeom>
          <a:noFill/>
        </p:spPr>
        <p:txBody>
          <a:bodyPr wrap="square" lIns="81235" tIns="40618" rIns="81235" bIns="40618" rtlCol="0">
            <a:spAutoFit/>
          </a:bodyPr>
          <a:lstStyle/>
          <a:p>
            <a:pPr algn="ctr"/>
            <a:r>
              <a:rPr lang="zh-CN" altLang="en-US" sz="1800" dirty="0" smtClean="0">
                <a:latin typeface="微软雅黑" panose="020B0503020204020204" pitchFamily="34" charset="-122"/>
                <a:ea typeface="微软雅黑" panose="020B0503020204020204" pitchFamily="34" charset="-122"/>
              </a:rPr>
              <a:t>其余时刻真值计算的时间复杂度为</a:t>
            </a:r>
            <a:r>
              <a:rPr lang="en-US" altLang="zh-CN" sz="1800" i="1" dirty="0" smtClean="0">
                <a:latin typeface="微软雅黑" panose="020B0503020204020204" pitchFamily="34" charset="-122"/>
                <a:ea typeface="微软雅黑" panose="020B0503020204020204" pitchFamily="34" charset="-122"/>
              </a:rPr>
              <a:t>O(n)</a:t>
            </a:r>
            <a:endParaRPr lang="zh-CN" altLang="en-US" sz="1800" i="1" dirty="0">
              <a:latin typeface="微软雅黑" panose="020B0503020204020204" pitchFamily="34" charset="-122"/>
              <a:ea typeface="微软雅黑" panose="020B0503020204020204" pitchFamily="34" charset="-122"/>
            </a:endParaRPr>
          </a:p>
        </p:txBody>
      </p:sp>
      <p:sp>
        <p:nvSpPr>
          <p:cNvPr id="22" name="矩形 2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3" name="文本框 5"/>
          <p:cNvSpPr txBox="1"/>
          <p:nvPr/>
        </p:nvSpPr>
        <p:spPr>
          <a:xfrm>
            <a:off x="1339693" y="-33680"/>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研究内容</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pSp>
        <p:nvGrpSpPr>
          <p:cNvPr id="24" name="组合 3"/>
          <p:cNvGrpSpPr/>
          <p:nvPr/>
        </p:nvGrpSpPr>
        <p:grpSpPr>
          <a:xfrm rot="16200000">
            <a:off x="562710" y="-24616"/>
            <a:ext cx="1240524" cy="1267264"/>
            <a:chOff x="0" y="1429044"/>
            <a:chExt cx="3915508" cy="3999911"/>
          </a:xfrm>
        </p:grpSpPr>
        <p:sp>
          <p:nvSpPr>
            <p:cNvPr id="25"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26" name="矩形 25"/>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2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矩形 30"/>
          <p:cNvSpPr/>
          <p:nvPr/>
        </p:nvSpPr>
        <p:spPr>
          <a:xfrm rot="16200000">
            <a:off x="5980846" y="140197"/>
            <a:ext cx="605117" cy="1084032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 name="TextBox 2"/>
          <p:cNvSpPr txBox="1"/>
          <p:nvPr/>
        </p:nvSpPr>
        <p:spPr>
          <a:xfrm>
            <a:off x="1325610" y="5338480"/>
            <a:ext cx="10123463" cy="400110"/>
          </a:xfrm>
          <a:prstGeom prst="rect">
            <a:avLst/>
          </a:prstGeom>
          <a:noFill/>
        </p:spPr>
        <p:txBody>
          <a:bodyPr wrap="square" rtlCol="0">
            <a:spAutoFit/>
          </a:bodyPr>
          <a:lstStyle/>
          <a:p>
            <a:r>
              <a:rPr lang="zh-CN" altLang="en-US" sz="2000" dirty="0" smtClean="0">
                <a:solidFill>
                  <a:schemeClr val="bg1"/>
                </a:solidFill>
              </a:rPr>
              <a:t>自适应数据源权值评估</a:t>
            </a:r>
            <a:r>
              <a:rPr lang="zh-CN" altLang="en-US" sz="2000" dirty="0">
                <a:solidFill>
                  <a:schemeClr val="bg1"/>
                </a:solidFill>
              </a:rPr>
              <a:t>模式</a:t>
            </a:r>
            <a:r>
              <a:rPr lang="zh-CN" altLang="en-US" sz="2000" dirty="0" smtClean="0">
                <a:solidFill>
                  <a:schemeClr val="bg1"/>
                </a:solidFill>
              </a:rPr>
              <a:t>（</a:t>
            </a:r>
            <a:r>
              <a:rPr lang="en-US" altLang="zh-CN" sz="2000" dirty="0" smtClean="0">
                <a:solidFill>
                  <a:schemeClr val="bg1"/>
                </a:solidFill>
              </a:rPr>
              <a:t>Adaptive Source Reliability Assessment, </a:t>
            </a:r>
            <a:r>
              <a:rPr lang="en-US" altLang="zh-CN" sz="2000" dirty="0" err="1" smtClean="0">
                <a:solidFill>
                  <a:schemeClr val="bg1"/>
                </a:solidFill>
              </a:rPr>
              <a:t>ASRA</a:t>
            </a:r>
            <a:r>
              <a:rPr lang="zh-CN" altLang="en-US" sz="2000" dirty="0" smtClean="0">
                <a:solidFill>
                  <a:schemeClr val="bg1"/>
                </a:solidFill>
              </a:rPr>
              <a:t>）</a:t>
            </a:r>
            <a:endParaRPr lang="zh-CN" altLang="en-US" sz="2000" dirty="0">
              <a:solidFill>
                <a:schemeClr val="bg1"/>
              </a:solidFill>
            </a:endParaRPr>
          </a:p>
        </p:txBody>
      </p:sp>
      <p:sp>
        <p:nvSpPr>
          <p:cNvPr id="2" name="灯片编号占位符 1"/>
          <p:cNvSpPr>
            <a:spLocks noGrp="1"/>
          </p:cNvSpPr>
          <p:nvPr>
            <p:ph type="sldNum" sz="quarter" idx="12"/>
          </p:nvPr>
        </p:nvSpPr>
        <p:spPr/>
        <p:txBody>
          <a:bodyPr/>
          <a:lstStyle/>
          <a:p>
            <a:fld id="{80074AF9-133E-4CE5-8288-E1F9ACE86204}" type="slidenum">
              <a:rPr lang="zh-CN" altLang="en-US" smtClean="0"/>
              <a:pPr/>
              <a:t>13</a:t>
            </a:fld>
            <a:endParaRPr lang="zh-CN" altLang="en-US"/>
          </a:p>
        </p:txBody>
      </p:sp>
      <p:sp>
        <p:nvSpPr>
          <p:cNvPr id="13" name="日期占位符 12"/>
          <p:cNvSpPr>
            <a:spLocks noGrp="1"/>
          </p:cNvSpPr>
          <p:nvPr>
            <p:ph type="dt" sz="half" idx="10"/>
          </p:nvPr>
        </p:nvSpPr>
        <p:spPr/>
        <p:txBody>
          <a:bodyPr/>
          <a:lstStyle/>
          <a:p>
            <a:r>
              <a:rPr lang="en-US" altLang="zh-CN" smtClean="0"/>
              <a:t>2016-12-19</a:t>
            </a:r>
            <a:endParaRPr lang="zh-CN" altLang="en-US"/>
          </a:p>
        </p:txBody>
      </p:sp>
      <p:sp>
        <p:nvSpPr>
          <p:cNvPr id="21" name="页脚占位符 20"/>
          <p:cNvSpPr>
            <a:spLocks noGrp="1"/>
          </p:cNvSpPr>
          <p:nvPr>
            <p:ph type="ftr" sz="quarter" idx="11"/>
          </p:nvPr>
        </p:nvSpPr>
        <p:spPr/>
        <p:txBody>
          <a:bodyPr/>
          <a:lstStyle/>
          <a:p>
            <a:r>
              <a:rPr lang="zh-CN" altLang="en-US" smtClean="0"/>
              <a:t>计算机科学与工程学院</a:t>
            </a:r>
            <a:endParaRPr lang="zh-CN" altLang="en-US"/>
          </a:p>
        </p:txBody>
      </p:sp>
      <p:sp>
        <p:nvSpPr>
          <p:cNvPr id="32"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graphicFrame>
        <p:nvGraphicFramePr>
          <p:cNvPr id="37" name="对象 36"/>
          <p:cNvGraphicFramePr>
            <a:graphicFrameLocks noChangeAspect="1"/>
          </p:cNvGraphicFramePr>
          <p:nvPr>
            <p:extLst>
              <p:ext uri="{D42A27DB-BD31-4B8C-83A1-F6EECF244321}">
                <p14:modId xmlns:p14="http://schemas.microsoft.com/office/powerpoint/2010/main" val="2917329767"/>
              </p:ext>
            </p:extLst>
          </p:nvPr>
        </p:nvGraphicFramePr>
        <p:xfrm>
          <a:off x="-106363" y="1565275"/>
          <a:ext cx="3810001" cy="1009650"/>
        </p:xfrm>
        <a:graphic>
          <a:graphicData uri="http://schemas.openxmlformats.org/presentationml/2006/ole">
            <mc:AlternateContent xmlns:mc="http://schemas.openxmlformats.org/markup-compatibility/2006">
              <mc:Choice xmlns:v="urn:schemas-microsoft-com:vml" Requires="v">
                <p:oleObj spid="_x0000_s21633" name="Equation" r:id="rId3" imgW="2539800" imgH="672840" progId="Equation.DSMT4">
                  <p:embed/>
                </p:oleObj>
              </mc:Choice>
              <mc:Fallback>
                <p:oleObj name="Equation" r:id="rId3" imgW="2539800" imgH="67284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63" y="1565275"/>
                        <a:ext cx="3810001"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64438851"/>
      </p:ext>
    </p:extLst>
  </p:cSld>
  <p:clrMapOvr>
    <a:masterClrMapping/>
  </p:clrMapOvr>
  <mc:AlternateContent xmlns:mc="http://schemas.openxmlformats.org/markup-compatibility/2006" xmlns:p14="http://schemas.microsoft.com/office/powerpoint/2010/main">
    <mc:Choice Requires="p14">
      <p:transition spd="slow" p14:dur="2000" advTm="39653"/>
    </mc:Choice>
    <mc:Fallback xmlns="">
      <p:transition spd="slow" advTm="39653"/>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extLst>
              <p:ext uri="{D42A27DB-BD31-4B8C-83A1-F6EECF244321}">
                <p14:modId xmlns:p14="http://schemas.microsoft.com/office/powerpoint/2010/main" val="3128592194"/>
              </p:ext>
            </p:extLst>
          </p:nvPr>
        </p:nvGraphicFramePr>
        <p:xfrm>
          <a:off x="882385" y="1001023"/>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715617" y="2702859"/>
            <a:ext cx="2616123" cy="923330"/>
          </a:xfrm>
          <a:prstGeom prst="rect">
            <a:avLst/>
          </a:prstGeom>
          <a:noFill/>
        </p:spPr>
        <p:txBody>
          <a:bodyPr wrap="square" rtlCol="0">
            <a:spAutoFit/>
          </a:bodyPr>
          <a:lstStyle/>
          <a:p>
            <a:pPr algn="ctr">
              <a:lnSpc>
                <a:spcPct val="150000"/>
              </a:lnSpc>
            </a:pPr>
            <a:r>
              <a:rPr lang="zh-CN" altLang="en-US" sz="1800" dirty="0" smtClean="0"/>
              <a:t>调用已有的迭代方法更新数据源权值和真值</a:t>
            </a:r>
            <a:endParaRPr lang="zh-CN" altLang="en-US" sz="1800" dirty="0"/>
          </a:p>
        </p:txBody>
      </p:sp>
      <p:graphicFrame>
        <p:nvGraphicFramePr>
          <p:cNvPr id="18" name="对象 17"/>
          <p:cNvGraphicFramePr>
            <a:graphicFrameLocks noChangeAspect="1"/>
          </p:cNvGraphicFramePr>
          <p:nvPr>
            <p:extLst>
              <p:ext uri="{D42A27DB-BD31-4B8C-83A1-F6EECF244321}">
                <p14:modId xmlns:p14="http://schemas.microsoft.com/office/powerpoint/2010/main" val="41779785"/>
              </p:ext>
            </p:extLst>
          </p:nvPr>
        </p:nvGraphicFramePr>
        <p:xfrm>
          <a:off x="875994" y="4527798"/>
          <a:ext cx="7724493" cy="2330202"/>
        </p:xfrm>
        <a:graphic>
          <a:graphicData uri="http://schemas.openxmlformats.org/presentationml/2006/ole">
            <mc:AlternateContent xmlns:mc="http://schemas.openxmlformats.org/markup-compatibility/2006">
              <mc:Choice xmlns:v="urn:schemas-microsoft-com:vml" Requires="v">
                <p:oleObj spid="_x0000_s4416" name="Visio" r:id="rId9" imgW="5149662" imgH="1553468" progId="Visio.Drawing.11">
                  <p:embed/>
                </p:oleObj>
              </mc:Choice>
              <mc:Fallback>
                <p:oleObj name="Visio" r:id="rId9" imgW="5149662" imgH="1553468" progId="Visio.Drawing.11">
                  <p:embed/>
                  <p:pic>
                    <p:nvPicPr>
                      <p:cNvPr id="0" name="Object 69"/>
                      <p:cNvPicPr>
                        <a:picLocks noChangeAspect="1" noChangeArrowheads="1"/>
                      </p:cNvPicPr>
                      <p:nvPr/>
                    </p:nvPicPr>
                    <p:blipFill>
                      <a:blip r:embed="rId10"/>
                      <a:srcRect/>
                      <a:stretch>
                        <a:fillRect/>
                      </a:stretch>
                    </p:blipFill>
                    <p:spPr bwMode="auto">
                      <a:xfrm>
                        <a:off x="875994" y="4527798"/>
                        <a:ext cx="7724493" cy="2330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流程图: 过程 18"/>
          <p:cNvSpPr/>
          <p:nvPr/>
        </p:nvSpPr>
        <p:spPr>
          <a:xfrm>
            <a:off x="9125744" y="-1"/>
            <a:ext cx="3066256" cy="6858001"/>
          </a:xfrm>
          <a:prstGeom prst="flowChart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矩形 19"/>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3" name="文本框 5"/>
          <p:cNvSpPr txBox="1"/>
          <p:nvPr/>
        </p:nvSpPr>
        <p:spPr>
          <a:xfrm>
            <a:off x="1339693" y="-33680"/>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研究内容</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pSp>
        <p:nvGrpSpPr>
          <p:cNvPr id="24" name="组合 3"/>
          <p:cNvGrpSpPr/>
          <p:nvPr/>
        </p:nvGrpSpPr>
        <p:grpSpPr>
          <a:xfrm rot="16200000">
            <a:off x="562710" y="-24616"/>
            <a:ext cx="1240524" cy="1267264"/>
            <a:chOff x="0" y="1429044"/>
            <a:chExt cx="3915508" cy="3999911"/>
          </a:xfrm>
        </p:grpSpPr>
        <p:sp>
          <p:nvSpPr>
            <p:cNvPr id="25"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26" name="矩形 25"/>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2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6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1" name="Rectangle 7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3201690477"/>
              </p:ext>
            </p:extLst>
          </p:nvPr>
        </p:nvGraphicFramePr>
        <p:xfrm>
          <a:off x="2751138" y="723900"/>
          <a:ext cx="3810000" cy="1009650"/>
        </p:xfrm>
        <a:graphic>
          <a:graphicData uri="http://schemas.openxmlformats.org/presentationml/2006/ole">
            <mc:AlternateContent xmlns:mc="http://schemas.openxmlformats.org/markup-compatibility/2006">
              <mc:Choice xmlns:v="urn:schemas-microsoft-com:vml" Requires="v">
                <p:oleObj spid="_x0000_s4417" name="Equation" r:id="rId11" imgW="2539800" imgH="672840" progId="Equation.DSMT4">
                  <p:embed/>
                </p:oleObj>
              </mc:Choice>
              <mc:Fallback>
                <p:oleObj name="Equation" r:id="rId11" imgW="2539800" imgH="672840" progId="Equation.DSMT4">
                  <p:embed/>
                  <p:pic>
                    <p:nvPicPr>
                      <p:cNvPr id="0" name=""/>
                      <p:cNvPicPr/>
                      <p:nvPr/>
                    </p:nvPicPr>
                    <p:blipFill>
                      <a:blip r:embed="rId12"/>
                      <a:stretch>
                        <a:fillRect/>
                      </a:stretch>
                    </p:blipFill>
                    <p:spPr>
                      <a:xfrm>
                        <a:off x="2751138" y="723900"/>
                        <a:ext cx="3810000" cy="1009650"/>
                      </a:xfrm>
                      <a:prstGeom prst="rect">
                        <a:avLst/>
                      </a:prstGeom>
                    </p:spPr>
                  </p:pic>
                </p:oleObj>
              </mc:Fallback>
            </mc:AlternateContent>
          </a:graphicData>
        </a:graphic>
      </p:graphicFrame>
      <p:sp>
        <p:nvSpPr>
          <p:cNvPr id="8" name="TextBox 7"/>
          <p:cNvSpPr txBox="1"/>
          <p:nvPr/>
        </p:nvSpPr>
        <p:spPr>
          <a:xfrm>
            <a:off x="9926297" y="909748"/>
            <a:ext cx="1415772" cy="5561390"/>
          </a:xfrm>
          <a:prstGeom prst="rect">
            <a:avLst/>
          </a:prstGeom>
          <a:noFill/>
        </p:spPr>
        <p:txBody>
          <a:bodyPr vert="eaVert" wrap="square" rtlCol="0">
            <a:spAutoFit/>
          </a:bodyPr>
          <a:lstStyle/>
          <a:p>
            <a:r>
              <a:rPr lang="zh-CN" altLang="en-US" sz="4000" dirty="0" smtClean="0">
                <a:solidFill>
                  <a:schemeClr val="bg1"/>
                </a:solidFill>
              </a:rPr>
              <a:t>基于</a:t>
            </a:r>
            <a:r>
              <a:rPr lang="en-US" altLang="zh-CN" sz="4000" dirty="0" err="1" smtClean="0">
                <a:solidFill>
                  <a:schemeClr val="bg1"/>
                </a:solidFill>
              </a:rPr>
              <a:t>ASRA</a:t>
            </a:r>
            <a:r>
              <a:rPr lang="zh-CN" altLang="en-US" sz="4000" dirty="0" smtClean="0">
                <a:solidFill>
                  <a:schemeClr val="bg1"/>
                </a:solidFill>
              </a:rPr>
              <a:t>模式的连续真值发现框架</a:t>
            </a:r>
            <a:endParaRPr lang="zh-CN" altLang="en-US" sz="4000" dirty="0">
              <a:solidFill>
                <a:schemeClr val="bg1"/>
              </a:solidFill>
            </a:endParaRPr>
          </a:p>
        </p:txBody>
      </p:sp>
      <p:sp>
        <p:nvSpPr>
          <p:cNvPr id="2" name="灯片编号占位符 1"/>
          <p:cNvSpPr>
            <a:spLocks noGrp="1"/>
          </p:cNvSpPr>
          <p:nvPr>
            <p:ph type="sldNum" sz="quarter" idx="12"/>
          </p:nvPr>
        </p:nvSpPr>
        <p:spPr/>
        <p:txBody>
          <a:bodyPr/>
          <a:lstStyle/>
          <a:p>
            <a:fld id="{80074AF9-133E-4CE5-8288-E1F9ACE86204}" type="slidenum">
              <a:rPr lang="zh-CN" altLang="en-US" smtClean="0"/>
              <a:pPr/>
              <a:t>14</a:t>
            </a:fld>
            <a:endParaRPr lang="zh-CN" altLang="en-US"/>
          </a:p>
        </p:txBody>
      </p:sp>
      <p:sp>
        <p:nvSpPr>
          <p:cNvPr id="4" name="日期占位符 3"/>
          <p:cNvSpPr>
            <a:spLocks noGrp="1"/>
          </p:cNvSpPr>
          <p:nvPr>
            <p:ph type="dt" sz="half" idx="10"/>
          </p:nvPr>
        </p:nvSpPr>
        <p:spPr/>
        <p:txBody>
          <a:bodyPr/>
          <a:lstStyle/>
          <a:p>
            <a:r>
              <a:rPr lang="en-US" altLang="zh-CN" smtClean="0"/>
              <a:t>2016-12-19</a:t>
            </a:r>
            <a:endParaRPr lang="zh-CN" altLang="en-US"/>
          </a:p>
        </p:txBody>
      </p:sp>
      <p:sp>
        <p:nvSpPr>
          <p:cNvPr id="6" name="页脚占位符 5"/>
          <p:cNvSpPr>
            <a:spLocks noGrp="1"/>
          </p:cNvSpPr>
          <p:nvPr>
            <p:ph type="ftr" sz="quarter" idx="11"/>
          </p:nvPr>
        </p:nvSpPr>
        <p:spPr/>
        <p:txBody>
          <a:bodyPr/>
          <a:lstStyle/>
          <a:p>
            <a:r>
              <a:rPr lang="zh-CN" altLang="en-US" smtClean="0"/>
              <a:t>计算机科学与工程学院</a:t>
            </a:r>
            <a:endParaRPr lang="zh-CN" altLang="en-US"/>
          </a:p>
        </p:txBody>
      </p:sp>
      <p:sp>
        <p:nvSpPr>
          <p:cNvPr id="22"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968073849"/>
      </p:ext>
    </p:extLst>
  </p:cSld>
  <p:clrMapOvr>
    <a:masterClrMapping/>
  </p:clrMapOvr>
  <mc:AlternateContent xmlns:mc="http://schemas.openxmlformats.org/markup-compatibility/2006" xmlns:p14="http://schemas.microsoft.com/office/powerpoint/2010/main">
    <mc:Choice Requires="p14">
      <p:transition spd="slow" p14:dur="2000" advTm="39365"/>
    </mc:Choice>
    <mc:Fallback xmlns="">
      <p:transition spd="slow" advTm="39365"/>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研究内容</a:t>
            </a:r>
          </a:p>
        </p:txBody>
      </p:sp>
      <p:grpSp>
        <p:nvGrpSpPr>
          <p:cNvPr id="12" name="组合 3"/>
          <p:cNvGrpSpPr/>
          <p:nvPr/>
        </p:nvGrpSpPr>
        <p:grpSpPr>
          <a:xfrm rot="16200000">
            <a:off x="562710" y="-24616"/>
            <a:ext cx="1240524" cy="1267264"/>
            <a:chOff x="0" y="1429044"/>
            <a:chExt cx="3915508" cy="3999911"/>
          </a:xfrm>
        </p:grpSpPr>
        <p:sp>
          <p:nvSpPr>
            <p:cNvPr id="13"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4" name="矩形 13"/>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 name="组合 10"/>
          <p:cNvGrpSpPr/>
          <p:nvPr/>
        </p:nvGrpSpPr>
        <p:grpSpPr>
          <a:xfrm>
            <a:off x="7217491" y="4880605"/>
            <a:ext cx="2920666" cy="1803241"/>
            <a:chOff x="276339" y="3342904"/>
            <a:chExt cx="2920666" cy="1803241"/>
          </a:xfrm>
        </p:grpSpPr>
        <p:sp>
          <p:nvSpPr>
            <p:cNvPr id="15" name="矩形 14"/>
            <p:cNvSpPr/>
            <p:nvPr/>
          </p:nvSpPr>
          <p:spPr>
            <a:xfrm>
              <a:off x="276339" y="3342904"/>
              <a:ext cx="2920666" cy="180324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矩形 15"/>
            <p:cNvSpPr/>
            <p:nvPr/>
          </p:nvSpPr>
          <p:spPr>
            <a:xfrm>
              <a:off x="276339" y="3342904"/>
              <a:ext cx="2920666" cy="180324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zh-CN" altLang="en-US" sz="2000" kern="1200" dirty="0">
                <a:latin typeface="微软雅黑" panose="020B0503020204020204" pitchFamily="34" charset="-122"/>
                <a:ea typeface="微软雅黑" panose="020B0503020204020204" pitchFamily="34" charset="-122"/>
              </a:endParaRPr>
            </a:p>
          </p:txBody>
        </p:sp>
      </p:grpSp>
      <p:graphicFrame>
        <p:nvGraphicFramePr>
          <p:cNvPr id="20" name="图示 19"/>
          <p:cNvGraphicFramePr/>
          <p:nvPr>
            <p:extLst>
              <p:ext uri="{D42A27DB-BD31-4B8C-83A1-F6EECF244321}">
                <p14:modId xmlns:p14="http://schemas.microsoft.com/office/powerpoint/2010/main" val="1577229646"/>
              </p:ext>
            </p:extLst>
          </p:nvPr>
        </p:nvGraphicFramePr>
        <p:xfrm>
          <a:off x="1091605" y="13186"/>
          <a:ext cx="9985703" cy="7392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灯片编号占位符 3"/>
          <p:cNvSpPr>
            <a:spLocks noGrp="1"/>
          </p:cNvSpPr>
          <p:nvPr>
            <p:ph type="sldNum" sz="quarter" idx="12"/>
          </p:nvPr>
        </p:nvSpPr>
        <p:spPr/>
        <p:txBody>
          <a:bodyPr/>
          <a:lstStyle/>
          <a:p>
            <a:fld id="{80074AF9-133E-4CE5-8288-E1F9ACE86204}" type="slidenum">
              <a:rPr lang="zh-CN" altLang="en-US" smtClean="0"/>
              <a:pPr/>
              <a:t>15</a:t>
            </a:fld>
            <a:endParaRPr lang="zh-CN" altLang="en-US"/>
          </a:p>
        </p:txBody>
      </p:sp>
      <p:sp>
        <p:nvSpPr>
          <p:cNvPr id="5" name="日期占位符 4"/>
          <p:cNvSpPr>
            <a:spLocks noGrp="1"/>
          </p:cNvSpPr>
          <p:nvPr>
            <p:ph type="dt" sz="half" idx="10"/>
          </p:nvPr>
        </p:nvSpPr>
        <p:spPr/>
        <p:txBody>
          <a:bodyPr/>
          <a:lstStyle/>
          <a:p>
            <a:r>
              <a:rPr lang="en-US" altLang="zh-CN" dirty="0" smtClean="0"/>
              <a:t>2016-12-19</a:t>
            </a:r>
            <a:endParaRPr lang="zh-CN" altLang="en-US"/>
          </a:p>
        </p:txBody>
      </p:sp>
      <p:sp>
        <p:nvSpPr>
          <p:cNvPr id="8" name="页脚占位符 7"/>
          <p:cNvSpPr>
            <a:spLocks noGrp="1"/>
          </p:cNvSpPr>
          <p:nvPr>
            <p:ph type="ftr" sz="quarter" idx="11"/>
          </p:nvPr>
        </p:nvSpPr>
        <p:spPr/>
        <p:txBody>
          <a:bodyPr/>
          <a:lstStyle/>
          <a:p>
            <a:r>
              <a:rPr lang="zh-CN" altLang="en-US" smtClean="0"/>
              <a:t>计算机科学与工程学院</a:t>
            </a:r>
            <a:endParaRPr lang="zh-CN" altLang="en-US"/>
          </a:p>
        </p:txBody>
      </p:sp>
      <p:sp>
        <p:nvSpPr>
          <p:cNvPr id="17"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52223275"/>
      </p:ext>
    </p:extLst>
  </p:cSld>
  <p:clrMapOvr>
    <a:masterClrMapping/>
  </p:clrMapOvr>
  <mc:AlternateContent xmlns:mc="http://schemas.openxmlformats.org/markup-compatibility/2006" xmlns:p14="http://schemas.microsoft.com/office/powerpoint/2010/main">
    <mc:Choice Requires="p14">
      <p:transition spd="slow" p14:dur="2000" advTm="17770"/>
    </mc:Choice>
    <mc:Fallback xmlns="">
      <p:transition spd="slow" advTm="1777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986802" y="201042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52265" y="2070786"/>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5986802" y="2764484"/>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72565" y="282377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5986802" y="3518547"/>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80252" y="3586293"/>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5986802" y="4272609"/>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93697" y="4348809"/>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63256" y="4254389"/>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8" name="圆角矩形 17"/>
          <p:cNvSpPr/>
          <p:nvPr/>
        </p:nvSpPr>
        <p:spPr>
          <a:xfrm>
            <a:off x="5991285" y="5110806"/>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1" name="矩形 20"/>
          <p:cNvSpPr/>
          <p:nvPr/>
        </p:nvSpPr>
        <p:spPr>
          <a:xfrm>
            <a:off x="6798180" y="5187006"/>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8690201"/>
      </p:ext>
    </p:extLst>
  </p:cSld>
  <p:clrMapOvr>
    <a:masterClrMapping/>
  </p:clrMapOvr>
  <p:transition spd="slow" advTm="66">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6059488" y="-1"/>
            <a:ext cx="6132512" cy="6858001"/>
          </a:xfrm>
          <a:prstGeom prst="flowChart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矩形 5"/>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grpSp>
        <p:nvGrpSpPr>
          <p:cNvPr id="4" name="组合 3"/>
          <p:cNvGrpSpPr/>
          <p:nvPr/>
        </p:nvGrpSpPr>
        <p:grpSpPr>
          <a:xfrm rot="16200000">
            <a:off x="562710" y="-24616"/>
            <a:ext cx="1240524" cy="1267264"/>
            <a:chOff x="0" y="1429044"/>
            <a:chExt cx="3915508" cy="3999911"/>
          </a:xfrm>
        </p:grpSpPr>
        <p:sp>
          <p:nvSpPr>
            <p:cNvPr id="2"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3" name="矩形 2"/>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1781909" y="1262541"/>
            <a:ext cx="3540371" cy="707887"/>
          </a:xfrm>
          <a:prstGeom prst="rect">
            <a:avLst/>
          </a:prstGeom>
          <a:noFill/>
        </p:spPr>
        <p:txBody>
          <a:bodyPr wrap="square" lIns="91436" tIns="45718" rIns="91436" bIns="45718" rtlCol="0">
            <a:spAutoFit/>
          </a:bodyPr>
          <a:lstStyle/>
          <a:p>
            <a:pPr algn="ctr"/>
            <a:r>
              <a:rPr lang="zh-CN" altLang="en-US" sz="4000" dirty="0">
                <a:solidFill>
                  <a:schemeClr val="bg1"/>
                </a:solidFill>
                <a:latin typeface="Arial" panose="020B0604020202020204" pitchFamily="34" charset="0"/>
                <a:ea typeface="Adobe 黑体 Std R" panose="020B0400000000000000" pitchFamily="34" charset="-122"/>
              </a:rPr>
              <a:t>国内研究</a:t>
            </a:r>
          </a:p>
        </p:txBody>
      </p:sp>
      <p:grpSp>
        <p:nvGrpSpPr>
          <p:cNvPr id="31" name="组合 30"/>
          <p:cNvGrpSpPr/>
          <p:nvPr/>
        </p:nvGrpSpPr>
        <p:grpSpPr>
          <a:xfrm>
            <a:off x="1900251" y="1031185"/>
            <a:ext cx="8569571" cy="1833263"/>
            <a:chOff x="1781908" y="1616914"/>
            <a:chExt cx="8569570" cy="4197732"/>
          </a:xfrm>
          <a:solidFill>
            <a:schemeClr val="accent1">
              <a:lumMod val="75000"/>
            </a:schemeClr>
          </a:solidFill>
        </p:grpSpPr>
        <p:sp>
          <p:nvSpPr>
            <p:cNvPr id="15" name="矩形 14"/>
            <p:cNvSpPr/>
            <p:nvPr/>
          </p:nvSpPr>
          <p:spPr>
            <a:xfrm>
              <a:off x="1781908" y="5556738"/>
              <a:ext cx="8569570" cy="2579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8" name="流程图: 联系 27"/>
            <p:cNvSpPr/>
            <p:nvPr/>
          </p:nvSpPr>
          <p:spPr>
            <a:xfrm>
              <a:off x="1781908" y="1616914"/>
              <a:ext cx="3681046" cy="3681046"/>
            </a:xfrm>
            <a:prstGeom prst="flowChartConnector">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30" name="流程图: 联系 29"/>
            <p:cNvSpPr/>
            <p:nvPr/>
          </p:nvSpPr>
          <p:spPr>
            <a:xfrm>
              <a:off x="6670432" y="1616914"/>
              <a:ext cx="3681046" cy="368104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grpSp>
      <p:sp>
        <p:nvSpPr>
          <p:cNvPr id="32" name="文本框 31"/>
          <p:cNvSpPr txBox="1"/>
          <p:nvPr/>
        </p:nvSpPr>
        <p:spPr>
          <a:xfrm>
            <a:off x="2698484" y="1479254"/>
            <a:ext cx="2975957" cy="584775"/>
          </a:xfrm>
          <a:prstGeom prst="rect">
            <a:avLst/>
          </a:prstGeom>
          <a:noFill/>
        </p:spPr>
        <p:txBody>
          <a:bodyPr wrap="square" lIns="91436" tIns="45718" rIns="91436" bIns="45718"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实验数据</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698570" y="1557893"/>
            <a:ext cx="2975957" cy="584775"/>
          </a:xfrm>
          <a:prstGeom prst="rect">
            <a:avLst/>
          </a:prstGeom>
          <a:noFill/>
        </p:spPr>
        <p:txBody>
          <a:bodyPr wrap="square" lIns="91436" tIns="45718" rIns="91436" bIns="45718" rtlCol="0">
            <a:spAutoFit/>
          </a:bodyPr>
          <a:lstStyle/>
          <a:p>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实验</a:t>
            </a:r>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方法</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1339693" y="-59748"/>
            <a:ext cx="3118339" cy="646331"/>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sp>
        <p:nvSpPr>
          <p:cNvPr id="17" name="文本框 31"/>
          <p:cNvSpPr txBox="1"/>
          <p:nvPr/>
        </p:nvSpPr>
        <p:spPr>
          <a:xfrm>
            <a:off x="1967950" y="2831939"/>
            <a:ext cx="3441454" cy="1384990"/>
          </a:xfrm>
          <a:prstGeom prst="rect">
            <a:avLst/>
          </a:prstGeom>
          <a:noFill/>
        </p:spPr>
        <p:txBody>
          <a:bodyPr wrap="square" lIns="91436" tIns="45718" rIns="91436" bIns="45718" rtlCol="0">
            <a:spAutoFit/>
          </a:bodyPr>
          <a:lstStyle/>
          <a:p>
            <a:pPr algn="ct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rPr>
              <a:t>时间复杂度高</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848047581"/>
              </p:ext>
            </p:extLst>
          </p:nvPr>
        </p:nvGraphicFramePr>
        <p:xfrm>
          <a:off x="336175" y="3294696"/>
          <a:ext cx="5338265" cy="2743200"/>
        </p:xfrm>
        <a:graphic>
          <a:graphicData uri="http://schemas.openxmlformats.org/drawingml/2006/table">
            <a:tbl>
              <a:tblPr firstRow="1" firstCol="1" bandRow="1">
                <a:tableStyleId>{08FB837D-C827-4EFA-A057-4D05807E0F7C}</a:tableStyleId>
              </a:tblPr>
              <a:tblGrid>
                <a:gridCol w="1201680"/>
                <a:gridCol w="933626"/>
                <a:gridCol w="1067653"/>
                <a:gridCol w="1067653"/>
                <a:gridCol w="1067653"/>
              </a:tblGrid>
              <a:tr h="660543">
                <a:tc>
                  <a:txBody>
                    <a:bodyPr/>
                    <a:lstStyle/>
                    <a:p>
                      <a:pPr algn="ctr">
                        <a:lnSpc>
                          <a:spcPct val="125000"/>
                        </a:lnSpc>
                        <a:spcAft>
                          <a:spcPts val="0"/>
                        </a:spcAft>
                      </a:pPr>
                      <a:r>
                        <a:rPr lang="en-US" sz="1800" kern="100" dirty="0">
                          <a:effectLst/>
                        </a:rPr>
                        <a:t> </a:t>
                      </a:r>
                      <a:endParaRPr lang="zh-CN" sz="1800" kern="100" dirty="0">
                        <a:effectLst/>
                        <a:latin typeface="Times New Roman"/>
                        <a:ea typeface="宋体"/>
                      </a:endParaRPr>
                    </a:p>
                  </a:txBody>
                  <a:tcPr marL="68580" marR="68580" marT="0" marB="0" anchor="ctr"/>
                </a:tc>
                <a:tc>
                  <a:txBody>
                    <a:bodyPr/>
                    <a:lstStyle/>
                    <a:p>
                      <a:pPr algn="ctr">
                        <a:lnSpc>
                          <a:spcPct val="125000"/>
                        </a:lnSpc>
                        <a:spcAft>
                          <a:spcPts val="0"/>
                        </a:spcAft>
                      </a:pPr>
                      <a:r>
                        <a:rPr lang="zh-CN" sz="1800" kern="100" dirty="0" smtClean="0">
                          <a:effectLst/>
                        </a:rPr>
                        <a:t>数据源</a:t>
                      </a:r>
                      <a:endParaRPr lang="en-US" altLang="zh-CN" sz="1800" kern="100" dirty="0" smtClean="0">
                        <a:effectLst/>
                      </a:endParaRPr>
                    </a:p>
                    <a:p>
                      <a:pPr algn="ctr">
                        <a:lnSpc>
                          <a:spcPct val="125000"/>
                        </a:lnSpc>
                        <a:spcAft>
                          <a:spcPts val="0"/>
                        </a:spcAft>
                      </a:pPr>
                      <a:r>
                        <a:rPr lang="zh-CN" sz="1800" kern="100" dirty="0" smtClean="0">
                          <a:effectLst/>
                        </a:rPr>
                        <a:t>数目</a:t>
                      </a:r>
                      <a:endParaRPr lang="zh-CN" sz="1800" kern="100" dirty="0">
                        <a:effectLst/>
                        <a:latin typeface="Times New Roman"/>
                        <a:ea typeface="宋体"/>
                      </a:endParaRPr>
                    </a:p>
                  </a:txBody>
                  <a:tcPr marL="68580" marR="68580" marT="0" marB="0" anchor="ctr"/>
                </a:tc>
                <a:tc>
                  <a:txBody>
                    <a:bodyPr/>
                    <a:lstStyle/>
                    <a:p>
                      <a:pPr algn="ctr">
                        <a:lnSpc>
                          <a:spcPct val="125000"/>
                        </a:lnSpc>
                        <a:spcAft>
                          <a:spcPts val="0"/>
                        </a:spcAft>
                      </a:pPr>
                      <a:r>
                        <a:rPr lang="zh-CN" sz="1800" kern="100" dirty="0">
                          <a:effectLst/>
                        </a:rPr>
                        <a:t>属性数目</a:t>
                      </a:r>
                      <a:endParaRPr lang="zh-CN" sz="1800" kern="100" dirty="0">
                        <a:effectLst/>
                        <a:latin typeface="Times New Roman"/>
                        <a:ea typeface="宋体"/>
                      </a:endParaRPr>
                    </a:p>
                  </a:txBody>
                  <a:tcPr marL="68580" marR="68580" marT="0" marB="0" anchor="ctr"/>
                </a:tc>
                <a:tc>
                  <a:txBody>
                    <a:bodyPr/>
                    <a:lstStyle/>
                    <a:p>
                      <a:pPr algn="ctr">
                        <a:lnSpc>
                          <a:spcPct val="125000"/>
                        </a:lnSpc>
                        <a:spcAft>
                          <a:spcPts val="0"/>
                        </a:spcAft>
                      </a:pPr>
                      <a:r>
                        <a:rPr lang="zh-CN" sz="1800" kern="100" dirty="0">
                          <a:effectLst/>
                        </a:rPr>
                        <a:t>数据集合总大小</a:t>
                      </a:r>
                      <a:endParaRPr lang="zh-CN" sz="1800" kern="100" dirty="0">
                        <a:effectLst/>
                        <a:latin typeface="Times New Roman"/>
                        <a:ea typeface="宋体"/>
                      </a:endParaRPr>
                    </a:p>
                  </a:txBody>
                  <a:tcPr marL="68580" marR="68580" marT="0" marB="0" anchor="ctr"/>
                </a:tc>
                <a:tc>
                  <a:txBody>
                    <a:bodyPr/>
                    <a:lstStyle/>
                    <a:p>
                      <a:pPr algn="ctr">
                        <a:lnSpc>
                          <a:spcPct val="125000"/>
                        </a:lnSpc>
                        <a:spcAft>
                          <a:spcPts val="0"/>
                        </a:spcAft>
                      </a:pPr>
                      <a:r>
                        <a:rPr lang="zh-CN" sz="1800" kern="100">
                          <a:effectLst/>
                        </a:rPr>
                        <a:t>时间戳总数</a:t>
                      </a:r>
                      <a:endParaRPr lang="zh-CN" sz="1800" kern="100">
                        <a:effectLst/>
                        <a:latin typeface="Times New Roman"/>
                        <a:ea typeface="宋体"/>
                      </a:endParaRPr>
                    </a:p>
                  </a:txBody>
                  <a:tcPr marL="68580" marR="68580" marT="0" marB="0" anchor="ctr"/>
                </a:tc>
              </a:tr>
              <a:tr h="543182">
                <a:tc>
                  <a:txBody>
                    <a:bodyPr/>
                    <a:lstStyle/>
                    <a:p>
                      <a:pPr algn="ctr">
                        <a:lnSpc>
                          <a:spcPct val="125000"/>
                        </a:lnSpc>
                        <a:spcAft>
                          <a:spcPts val="0"/>
                        </a:spcAft>
                      </a:pPr>
                      <a:r>
                        <a:rPr lang="x-none" sz="1800" kern="100" dirty="0" smtClean="0">
                          <a:solidFill>
                            <a:schemeClr val="bg1"/>
                          </a:solidFill>
                          <a:effectLst/>
                        </a:rPr>
                        <a:t>Sensor</a:t>
                      </a:r>
                      <a:endParaRPr lang="en-US" sz="1800" kern="100" dirty="0" smtClean="0">
                        <a:solidFill>
                          <a:schemeClr val="bg1"/>
                        </a:solidFill>
                        <a:effectLst/>
                      </a:endParaRPr>
                    </a:p>
                    <a:p>
                      <a:pPr algn="ctr">
                        <a:lnSpc>
                          <a:spcPct val="125000"/>
                        </a:lnSpc>
                        <a:spcAft>
                          <a:spcPts val="0"/>
                        </a:spcAft>
                      </a:pPr>
                      <a:r>
                        <a:rPr lang="zh-CN" sz="1800" kern="100" dirty="0" smtClean="0">
                          <a:solidFill>
                            <a:schemeClr val="bg1"/>
                          </a:solidFill>
                          <a:effectLst/>
                        </a:rPr>
                        <a:t>数据</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25</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2</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50 000</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1 000</a:t>
                      </a:r>
                      <a:endParaRPr lang="zh-CN" sz="1800" b="0" kern="100" dirty="0">
                        <a:solidFill>
                          <a:schemeClr val="bg1"/>
                        </a:solidFill>
                        <a:effectLst/>
                        <a:latin typeface="Times New Roman"/>
                        <a:ea typeface="宋体"/>
                      </a:endParaRPr>
                    </a:p>
                  </a:txBody>
                  <a:tcPr marL="68580" marR="68580" marT="0" marB="0" anchor="ctr"/>
                </a:tc>
              </a:tr>
              <a:tr h="542589">
                <a:tc>
                  <a:txBody>
                    <a:bodyPr/>
                    <a:lstStyle/>
                    <a:p>
                      <a:pPr algn="ctr">
                        <a:lnSpc>
                          <a:spcPct val="125000"/>
                        </a:lnSpc>
                        <a:spcAft>
                          <a:spcPts val="0"/>
                        </a:spcAft>
                      </a:pPr>
                      <a:r>
                        <a:rPr lang="en-US" sz="1800" kern="100" dirty="0" smtClean="0">
                          <a:solidFill>
                            <a:schemeClr val="bg1"/>
                          </a:solidFill>
                          <a:effectLst/>
                        </a:rPr>
                        <a:t>Stock</a:t>
                      </a:r>
                    </a:p>
                    <a:p>
                      <a:pPr algn="ctr">
                        <a:lnSpc>
                          <a:spcPct val="125000"/>
                        </a:lnSpc>
                        <a:spcAft>
                          <a:spcPts val="0"/>
                        </a:spcAft>
                      </a:pPr>
                      <a:r>
                        <a:rPr lang="en-US" sz="1800" kern="100" dirty="0" smtClean="0">
                          <a:solidFill>
                            <a:schemeClr val="bg1"/>
                          </a:solidFill>
                          <a:effectLst/>
                        </a:rPr>
                        <a:t> </a:t>
                      </a:r>
                      <a:r>
                        <a:rPr lang="zh-CN" sz="1800" kern="100" dirty="0">
                          <a:solidFill>
                            <a:schemeClr val="bg1"/>
                          </a:solidFill>
                          <a:effectLst/>
                        </a:rPr>
                        <a:t>数据</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13</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3</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16380</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21</a:t>
                      </a:r>
                      <a:endParaRPr lang="zh-CN" sz="1800" b="0" kern="100" dirty="0">
                        <a:solidFill>
                          <a:schemeClr val="bg1"/>
                        </a:solidFill>
                        <a:effectLst/>
                        <a:latin typeface="Times New Roman"/>
                        <a:ea typeface="宋体"/>
                      </a:endParaRPr>
                    </a:p>
                  </a:txBody>
                  <a:tcPr marL="68580" marR="68580" marT="0" marB="0" anchor="ctr"/>
                </a:tc>
              </a:tr>
              <a:tr h="660543">
                <a:tc>
                  <a:txBody>
                    <a:bodyPr/>
                    <a:lstStyle/>
                    <a:p>
                      <a:pPr algn="ctr">
                        <a:lnSpc>
                          <a:spcPct val="125000"/>
                        </a:lnSpc>
                        <a:spcAft>
                          <a:spcPts val="0"/>
                        </a:spcAft>
                      </a:pPr>
                      <a:r>
                        <a:rPr lang="en-US" sz="1800" kern="100" dirty="0" smtClean="0">
                          <a:solidFill>
                            <a:schemeClr val="bg1"/>
                          </a:solidFill>
                          <a:effectLst/>
                        </a:rPr>
                        <a:t>Weather </a:t>
                      </a:r>
                      <a:r>
                        <a:rPr lang="zh-CN" sz="1800" kern="100" dirty="0">
                          <a:solidFill>
                            <a:schemeClr val="bg1"/>
                          </a:solidFill>
                          <a:effectLst/>
                        </a:rPr>
                        <a:t>数据</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5</a:t>
                      </a:r>
                      <a:endParaRPr lang="zh-CN" sz="1800" b="0" kern="10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20</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17 500</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175</a:t>
                      </a:r>
                      <a:endParaRPr lang="zh-CN" sz="1800" b="0" kern="100" dirty="0">
                        <a:solidFill>
                          <a:schemeClr val="bg1"/>
                        </a:solidFill>
                        <a:effectLst/>
                        <a:latin typeface="Times New Roman"/>
                        <a:ea typeface="宋体"/>
                      </a:endParaRPr>
                    </a:p>
                  </a:txBody>
                  <a:tcPr marL="68580" marR="68580" marT="0" marB="0" anchor="ct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688226087"/>
              </p:ext>
            </p:extLst>
          </p:nvPr>
        </p:nvGraphicFramePr>
        <p:xfrm>
          <a:off x="6408715" y="3186953"/>
          <a:ext cx="2643363" cy="3429000"/>
        </p:xfrm>
        <a:graphic>
          <a:graphicData uri="http://schemas.openxmlformats.org/drawingml/2006/table">
            <a:tbl>
              <a:tblPr firstRow="1" bandRow="1">
                <a:tableStyleId>{08FB837D-C827-4EFA-A057-4D05807E0F7C}</a:tableStyleId>
              </a:tblPr>
              <a:tblGrid>
                <a:gridCol w="2643363"/>
              </a:tblGrid>
              <a:tr h="377784">
                <a:tc>
                  <a:txBody>
                    <a:bodyPr/>
                    <a:lstStyle/>
                    <a:p>
                      <a:pPr algn="ctr"/>
                      <a:r>
                        <a:rPr lang="zh-CN" altLang="en-US" dirty="0" smtClean="0">
                          <a:solidFill>
                            <a:schemeClr val="bg1"/>
                          </a:solidFill>
                        </a:rPr>
                        <a:t>对比的方法</a:t>
                      </a:r>
                      <a:endParaRPr lang="zh-CN" altLang="en-US" dirty="0">
                        <a:solidFill>
                          <a:schemeClr val="bg1"/>
                        </a:solidFill>
                      </a:endParaRPr>
                    </a:p>
                  </a:txBody>
                  <a:tcPr/>
                </a:tc>
              </a:tr>
              <a:tr h="370840">
                <a:tc>
                  <a:txBody>
                    <a:bodyPr/>
                    <a:lstStyle/>
                    <a:p>
                      <a:pPr algn="ctr"/>
                      <a:r>
                        <a:rPr lang="en-US" altLang="zh-CN" dirty="0" err="1" smtClean="0">
                          <a:solidFill>
                            <a:schemeClr val="bg1"/>
                          </a:solidFill>
                        </a:rPr>
                        <a:t>CRH</a:t>
                      </a:r>
                      <a:endParaRPr lang="zh-CN" altLang="en-US" dirty="0">
                        <a:solidFill>
                          <a:schemeClr val="bg1"/>
                        </a:solidFill>
                      </a:endParaRPr>
                    </a:p>
                  </a:txBody>
                  <a:tcPr/>
                </a:tc>
              </a:tr>
              <a:tr h="370840">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en-US" altLang="zh-CN" dirty="0" err="1" smtClean="0">
                          <a:solidFill>
                            <a:schemeClr val="bg1"/>
                          </a:solidFill>
                        </a:rPr>
                        <a:t>CRH+smoothing</a:t>
                      </a:r>
                      <a:endParaRPr lang="zh-CN" altLang="en-US" dirty="0" smtClean="0">
                        <a:solidFill>
                          <a:schemeClr val="bg1"/>
                        </a:solidFill>
                      </a:endParaRPr>
                    </a:p>
                  </a:txBody>
                  <a:tcPr/>
                </a:tc>
              </a:tr>
              <a:tr h="370840">
                <a:tc>
                  <a:txBody>
                    <a:bodyPr/>
                    <a:lstStyle/>
                    <a:p>
                      <a:pPr algn="ctr"/>
                      <a:r>
                        <a:rPr lang="en-US" altLang="zh-CN" dirty="0" smtClean="0">
                          <a:solidFill>
                            <a:schemeClr val="bg1"/>
                          </a:solidFill>
                        </a:rPr>
                        <a:t>Dyna-TD</a:t>
                      </a:r>
                      <a:endParaRPr lang="zh-CN" altLang="en-US" dirty="0">
                        <a:solidFill>
                          <a:schemeClr val="bg1"/>
                        </a:solidFill>
                      </a:endParaRPr>
                    </a:p>
                  </a:txBody>
                  <a:tcPr/>
                </a:tc>
              </a:tr>
              <a:tr h="370840">
                <a:tc>
                  <a:txBody>
                    <a:bodyPr/>
                    <a:lstStyle/>
                    <a:p>
                      <a:pPr algn="ctr"/>
                      <a:r>
                        <a:rPr lang="en-US" altLang="zh-CN" dirty="0" err="1" smtClean="0">
                          <a:solidFill>
                            <a:schemeClr val="bg1"/>
                          </a:solidFill>
                        </a:rPr>
                        <a:t>DynaTD+smmothing</a:t>
                      </a:r>
                      <a:endParaRPr lang="zh-CN" altLang="en-US" dirty="0">
                        <a:solidFill>
                          <a:schemeClr val="bg1"/>
                        </a:solidFill>
                      </a:endParaRPr>
                    </a:p>
                  </a:txBody>
                  <a:tcPr/>
                </a:tc>
              </a:tr>
              <a:tr h="370840">
                <a:tc>
                  <a:txBody>
                    <a:bodyPr/>
                    <a:lstStyle/>
                    <a:p>
                      <a:pPr algn="ctr"/>
                      <a:r>
                        <a:rPr lang="en-US" altLang="zh-CN" sz="1900" kern="1200" dirty="0" err="1" smtClean="0">
                          <a:solidFill>
                            <a:schemeClr val="bg1"/>
                          </a:solidFill>
                          <a:effectLst/>
                          <a:latin typeface="+mn-lt"/>
                          <a:ea typeface="+mn-ea"/>
                          <a:cs typeface="+mn-cs"/>
                        </a:rPr>
                        <a:t>DynaTD+decay</a:t>
                      </a:r>
                      <a:endParaRPr lang="zh-CN" altLang="en-US" dirty="0">
                        <a:solidFill>
                          <a:schemeClr val="bg1"/>
                        </a:solidFill>
                      </a:endParaRPr>
                    </a:p>
                  </a:txBody>
                  <a:tcPr/>
                </a:tc>
              </a:tr>
              <a:tr h="370840">
                <a:tc>
                  <a:txBody>
                    <a:bodyPr/>
                    <a:lstStyle/>
                    <a:p>
                      <a:pPr algn="ctr"/>
                      <a:r>
                        <a:rPr lang="en-US" altLang="zh-CN" sz="1900" kern="1200" dirty="0" err="1" smtClean="0">
                          <a:solidFill>
                            <a:schemeClr val="bg1"/>
                          </a:solidFill>
                          <a:effectLst/>
                          <a:latin typeface="+mn-lt"/>
                          <a:ea typeface="+mn-ea"/>
                          <a:cs typeface="+mn-cs"/>
                        </a:rPr>
                        <a:t>DynaTD+all</a:t>
                      </a:r>
                      <a:endParaRPr lang="zh-CN" altLang="en-US" dirty="0">
                        <a:solidFill>
                          <a:schemeClr val="bg1"/>
                        </a:solidFill>
                      </a:endParaRPr>
                    </a:p>
                  </a:txBody>
                  <a:tcPr/>
                </a:tc>
              </a:tr>
              <a:tr h="370840">
                <a:tc>
                  <a:txBody>
                    <a:bodyPr/>
                    <a:lstStyle/>
                    <a:p>
                      <a:pPr algn="ctr"/>
                      <a:r>
                        <a:rPr lang="en-US" altLang="zh-CN" sz="1900" kern="1200" dirty="0" err="1" smtClean="0">
                          <a:solidFill>
                            <a:schemeClr val="bg1"/>
                          </a:solidFill>
                          <a:effectLst/>
                          <a:latin typeface="+mn-lt"/>
                          <a:ea typeface="+mn-ea"/>
                          <a:cs typeface="+mn-cs"/>
                        </a:rPr>
                        <a:t>DynaTD</a:t>
                      </a:r>
                      <a:r>
                        <a:rPr lang="en-US" altLang="zh-CN" sz="1900" kern="1200" dirty="0" smtClean="0">
                          <a:solidFill>
                            <a:schemeClr val="bg1"/>
                          </a:solidFill>
                          <a:effectLst/>
                          <a:latin typeface="+mn-lt"/>
                          <a:ea typeface="+mn-ea"/>
                          <a:cs typeface="+mn-cs"/>
                        </a:rPr>
                        <a:t>-OP</a:t>
                      </a:r>
                      <a:endParaRPr lang="zh-CN" altLang="en-US" dirty="0">
                        <a:solidFill>
                          <a:schemeClr val="bg1"/>
                        </a:solidFill>
                      </a:endParaRPr>
                    </a:p>
                  </a:txBody>
                  <a:tcPr/>
                </a:tc>
              </a:tr>
              <a:tr h="370840">
                <a:tc>
                  <a:txBody>
                    <a:bodyPr/>
                    <a:lstStyle/>
                    <a:p>
                      <a:pPr algn="ctr"/>
                      <a:r>
                        <a:rPr lang="en-US" altLang="zh-CN" sz="1900" kern="1200" dirty="0" err="1" smtClean="0">
                          <a:solidFill>
                            <a:schemeClr val="bg1"/>
                          </a:solidFill>
                          <a:effectLst/>
                          <a:latin typeface="+mn-lt"/>
                          <a:ea typeface="+mn-ea"/>
                          <a:cs typeface="+mn-cs"/>
                        </a:rPr>
                        <a:t>GTM</a:t>
                      </a:r>
                      <a:endParaRPr lang="zh-CN" altLang="en-US" dirty="0">
                        <a:solidFill>
                          <a:schemeClr val="bg1"/>
                        </a:solidFill>
                      </a:endParaRPr>
                    </a:p>
                  </a:txBody>
                  <a:tcPr/>
                </a:tc>
              </a:tr>
            </a:tbl>
          </a:graphicData>
        </a:graphic>
      </p:graphicFrame>
      <p:graphicFrame>
        <p:nvGraphicFramePr>
          <p:cNvPr id="22" name="表格 21"/>
          <p:cNvGraphicFramePr>
            <a:graphicFrameLocks noGrp="1"/>
          </p:cNvGraphicFramePr>
          <p:nvPr>
            <p:extLst>
              <p:ext uri="{D42A27DB-BD31-4B8C-83A1-F6EECF244321}">
                <p14:modId xmlns:p14="http://schemas.microsoft.com/office/powerpoint/2010/main" val="4056426870"/>
              </p:ext>
            </p:extLst>
          </p:nvPr>
        </p:nvGraphicFramePr>
        <p:xfrm>
          <a:off x="9327449" y="3160060"/>
          <a:ext cx="2643363" cy="1909481"/>
        </p:xfrm>
        <a:graphic>
          <a:graphicData uri="http://schemas.openxmlformats.org/drawingml/2006/table">
            <a:tbl>
              <a:tblPr firstRow="1" bandRow="1">
                <a:tableStyleId>{08FB837D-C827-4EFA-A057-4D05807E0F7C}</a:tableStyleId>
              </a:tblPr>
              <a:tblGrid>
                <a:gridCol w="2643363"/>
              </a:tblGrid>
              <a:tr h="385481">
                <a:tc>
                  <a:txBody>
                    <a:bodyPr/>
                    <a:lstStyle/>
                    <a:p>
                      <a:pPr algn="ctr"/>
                      <a:r>
                        <a:rPr lang="zh-CN" altLang="en-US" dirty="0" smtClean="0"/>
                        <a:t>插入的方法</a:t>
                      </a:r>
                      <a:endParaRPr lang="zh-CN" altLang="en-US" dirty="0"/>
                    </a:p>
                  </a:txBody>
                  <a:tcPr/>
                </a:tc>
              </a:tr>
              <a:tr h="370840">
                <a:tc>
                  <a:txBody>
                    <a:bodyPr/>
                    <a:lstStyle/>
                    <a:p>
                      <a:pPr algn="ctr"/>
                      <a:r>
                        <a:rPr lang="en-US" altLang="zh-CN" dirty="0" err="1" smtClean="0">
                          <a:solidFill>
                            <a:schemeClr val="bg1"/>
                          </a:solidFill>
                        </a:rPr>
                        <a:t>CRH</a:t>
                      </a:r>
                      <a:endParaRPr lang="zh-CN" altLang="en-US" dirty="0">
                        <a:solidFill>
                          <a:schemeClr val="bg1"/>
                        </a:solidFill>
                      </a:endParaRPr>
                    </a:p>
                  </a:txBody>
                  <a:tcPr/>
                </a:tc>
              </a:tr>
              <a:tr h="370840">
                <a:tc>
                  <a:txBody>
                    <a:bodyPr/>
                    <a:lstStyle/>
                    <a:p>
                      <a:pPr marL="0" marR="0" indent="0" algn="ctr" defTabSz="914354" rtl="0" eaLnBrk="1" fontAlgn="auto" latinLnBrk="0" hangingPunct="1">
                        <a:lnSpc>
                          <a:spcPct val="100000"/>
                        </a:lnSpc>
                        <a:spcBef>
                          <a:spcPts val="0"/>
                        </a:spcBef>
                        <a:spcAft>
                          <a:spcPts val="0"/>
                        </a:spcAft>
                        <a:buClrTx/>
                        <a:buSzTx/>
                        <a:buFontTx/>
                        <a:buNone/>
                        <a:tabLst/>
                        <a:defRPr/>
                      </a:pPr>
                      <a:r>
                        <a:rPr lang="en-US" altLang="zh-CN" dirty="0" err="1" smtClean="0">
                          <a:solidFill>
                            <a:schemeClr val="bg1"/>
                          </a:solidFill>
                        </a:rPr>
                        <a:t>CRH+smoothing</a:t>
                      </a:r>
                      <a:endParaRPr lang="zh-CN" altLang="en-US" dirty="0" smtClean="0">
                        <a:solidFill>
                          <a:schemeClr val="bg1"/>
                        </a:solidFill>
                      </a:endParaRPr>
                    </a:p>
                  </a:txBody>
                  <a:tcPr/>
                </a:tc>
              </a:tr>
              <a:tr h="370840">
                <a:tc>
                  <a:txBody>
                    <a:bodyPr/>
                    <a:lstStyle/>
                    <a:p>
                      <a:pPr algn="ctr"/>
                      <a:r>
                        <a:rPr lang="en-US" altLang="zh-CN" dirty="0" smtClean="0">
                          <a:solidFill>
                            <a:schemeClr val="bg1"/>
                          </a:solidFill>
                        </a:rPr>
                        <a:t>Dyna-TD</a:t>
                      </a:r>
                      <a:endParaRPr lang="zh-CN" altLang="en-US" dirty="0">
                        <a:solidFill>
                          <a:schemeClr val="bg1"/>
                        </a:solidFill>
                      </a:endParaRPr>
                    </a:p>
                  </a:txBody>
                  <a:tcPr/>
                </a:tc>
              </a:tr>
              <a:tr h="370840">
                <a:tc>
                  <a:txBody>
                    <a:bodyPr/>
                    <a:lstStyle/>
                    <a:p>
                      <a:pPr algn="ctr"/>
                      <a:r>
                        <a:rPr lang="en-US" altLang="zh-CN" dirty="0" err="1" smtClean="0">
                          <a:solidFill>
                            <a:schemeClr val="bg1"/>
                          </a:solidFill>
                        </a:rPr>
                        <a:t>DynaTD+smmothing</a:t>
                      </a:r>
                      <a:endParaRPr lang="zh-CN" altLang="en-US" dirty="0">
                        <a:solidFill>
                          <a:schemeClr val="bg1"/>
                        </a:solidFill>
                      </a:endParaRPr>
                    </a:p>
                  </a:txBody>
                  <a:tcPr/>
                </a:tc>
              </a:tr>
            </a:tbl>
          </a:graphicData>
        </a:graphic>
      </p:graphicFrame>
      <p:sp>
        <p:nvSpPr>
          <p:cNvPr id="10" name="下箭头 9"/>
          <p:cNvSpPr/>
          <p:nvPr/>
        </p:nvSpPr>
        <p:spPr>
          <a:xfrm>
            <a:off x="10469822" y="5152289"/>
            <a:ext cx="450224" cy="527538"/>
          </a:xfrm>
          <a:prstGeom prst="down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9372600" y="5679827"/>
            <a:ext cx="2514600" cy="969496"/>
          </a:xfrm>
          <a:prstGeom prst="rect">
            <a:avLst/>
          </a:prstGeom>
          <a:noFill/>
        </p:spPr>
        <p:txBody>
          <a:bodyPr wrap="square" rtlCol="0">
            <a:spAutoFit/>
          </a:bodyPr>
          <a:lstStyle/>
          <a:p>
            <a:pPr algn="ctr"/>
            <a:r>
              <a:rPr lang="zh-CN" altLang="en-US" dirty="0" smtClean="0">
                <a:solidFill>
                  <a:schemeClr val="bg1"/>
                </a:solidFill>
              </a:rPr>
              <a:t>对于每一种插入的方法，给出数据源权值计算的方式</a:t>
            </a:r>
            <a:endParaRPr lang="zh-CN" altLang="en-US" dirty="0">
              <a:solidFill>
                <a:schemeClr val="bg1"/>
              </a:solidFill>
            </a:endParaRPr>
          </a:p>
        </p:txBody>
      </p:sp>
      <p:sp>
        <p:nvSpPr>
          <p:cNvPr id="9" name="灯片编号占位符 8"/>
          <p:cNvSpPr>
            <a:spLocks noGrp="1"/>
          </p:cNvSpPr>
          <p:nvPr>
            <p:ph type="sldNum" sz="quarter" idx="12"/>
          </p:nvPr>
        </p:nvSpPr>
        <p:spPr/>
        <p:txBody>
          <a:bodyPr/>
          <a:lstStyle/>
          <a:p>
            <a:fld id="{80074AF9-133E-4CE5-8288-E1F9ACE86204}" type="slidenum">
              <a:rPr lang="zh-CN" altLang="en-US" smtClean="0"/>
              <a:pPr/>
              <a:t>17</a:t>
            </a:fld>
            <a:endParaRPr lang="zh-CN" altLang="en-US" dirty="0"/>
          </a:p>
        </p:txBody>
      </p:sp>
      <p:sp>
        <p:nvSpPr>
          <p:cNvPr id="11" name="日期占位符 10"/>
          <p:cNvSpPr>
            <a:spLocks noGrp="1"/>
          </p:cNvSpPr>
          <p:nvPr>
            <p:ph type="dt" sz="half" idx="10"/>
          </p:nvPr>
        </p:nvSpPr>
        <p:spPr/>
        <p:txBody>
          <a:bodyPr/>
          <a:lstStyle/>
          <a:p>
            <a:r>
              <a:rPr lang="en-US" altLang="zh-CN" smtClean="0"/>
              <a:t>2016-12-19</a:t>
            </a:r>
            <a:endParaRPr lang="zh-CN" altLang="en-US" dirty="0"/>
          </a:p>
        </p:txBody>
      </p:sp>
      <p:sp>
        <p:nvSpPr>
          <p:cNvPr id="16" name="页脚占位符 15"/>
          <p:cNvSpPr>
            <a:spLocks noGrp="1"/>
          </p:cNvSpPr>
          <p:nvPr>
            <p:ph type="ftr" sz="quarter" idx="11"/>
          </p:nvPr>
        </p:nvSpPr>
        <p:spPr/>
        <p:txBody>
          <a:bodyPr/>
          <a:lstStyle/>
          <a:p>
            <a:r>
              <a:rPr lang="zh-CN" altLang="en-US" dirty="0" smtClean="0"/>
              <a:t>计算机科学与工程学院</a:t>
            </a:r>
            <a:endParaRPr lang="zh-CN" altLang="en-US" dirty="0"/>
          </a:p>
        </p:txBody>
      </p:sp>
      <p:sp>
        <p:nvSpPr>
          <p:cNvPr id="26"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16675198"/>
      </p:ext>
    </p:extLst>
  </p:cSld>
  <p:clrMapOvr>
    <a:masterClrMapping/>
  </p:clrMapOvr>
  <mc:AlternateContent xmlns:mc="http://schemas.openxmlformats.org/markup-compatibility/2006" xmlns:p14="http://schemas.microsoft.com/office/powerpoint/2010/main">
    <mc:Choice Requires="p14">
      <p:transition spd="slow" p14:dur="2000" advTm="10078"/>
    </mc:Choice>
    <mc:Fallback xmlns="">
      <p:transition spd="slow" advTm="10078"/>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647455" y="5675804"/>
            <a:ext cx="8217295" cy="485687"/>
          </a:xfrm>
          <a:prstGeom prst="rect">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300" dirty="0" smtClean="0">
                <a:latin typeface="微软雅黑" pitchFamily="34" charset="-122"/>
                <a:ea typeface="微软雅黑" pitchFamily="34" charset="-122"/>
              </a:rPr>
              <a:t>通过改变参数，真值发现的性能可以被灵活地调节</a:t>
            </a:r>
            <a:endParaRPr lang="zh-CN" altLang="en-US" sz="2300" dirty="0">
              <a:latin typeface="微软雅黑" pitchFamily="34" charset="-122"/>
              <a:ea typeface="微软雅黑" pitchFamily="34" charset="-122"/>
            </a:endParaRPr>
          </a:p>
        </p:txBody>
      </p:sp>
      <p:sp>
        <p:nvSpPr>
          <p:cNvPr id="47" name="矩形 46"/>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48"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grpSp>
        <p:nvGrpSpPr>
          <p:cNvPr id="49" name="组合 3"/>
          <p:cNvGrpSpPr/>
          <p:nvPr/>
        </p:nvGrpSpPr>
        <p:grpSpPr>
          <a:xfrm rot="16200000">
            <a:off x="562710" y="-24616"/>
            <a:ext cx="1240524" cy="1267264"/>
            <a:chOff x="0" y="1429044"/>
            <a:chExt cx="3915508" cy="3999911"/>
          </a:xfrm>
        </p:grpSpPr>
        <p:sp>
          <p:nvSpPr>
            <p:cNvPr id="5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51" name="矩形 50"/>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88" name="矩形 87"/>
          <p:cNvSpPr/>
          <p:nvPr/>
        </p:nvSpPr>
        <p:spPr>
          <a:xfrm>
            <a:off x="3107841" y="883342"/>
            <a:ext cx="2092297" cy="499218"/>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概率阈值</a:t>
            </a:r>
            <a:r>
              <a:rPr lang="el-GR" altLang="zh-CN" i="1" dirty="0" smtClean="0">
                <a:solidFill>
                  <a:schemeClr val="tx1"/>
                </a:solidFill>
                <a:latin typeface="Arial"/>
                <a:ea typeface="微软雅黑" pitchFamily="34" charset="-122"/>
                <a:cs typeface="Arial"/>
              </a:rPr>
              <a:t>α</a:t>
            </a:r>
            <a:endParaRPr lang="zh-CN" altLang="en-US" i="1" dirty="0">
              <a:solidFill>
                <a:schemeClr val="tx1"/>
              </a:solidFill>
              <a:latin typeface="微软雅黑" pitchFamily="34" charset="-122"/>
              <a:ea typeface="微软雅黑" pitchFamily="34" charset="-122"/>
            </a:endParaRPr>
          </a:p>
        </p:txBody>
      </p:sp>
      <p:sp>
        <p:nvSpPr>
          <p:cNvPr id="92" name="矩形 91"/>
          <p:cNvSpPr/>
          <p:nvPr/>
        </p:nvSpPr>
        <p:spPr>
          <a:xfrm>
            <a:off x="5897613" y="883342"/>
            <a:ext cx="2092297" cy="499218"/>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相对误差阈值</a:t>
            </a:r>
            <a:r>
              <a:rPr lang="el-GR" altLang="zh-CN" i="1" dirty="0" smtClean="0">
                <a:solidFill>
                  <a:schemeClr val="bg1"/>
                </a:solidFill>
                <a:latin typeface="Arial"/>
                <a:ea typeface="微软雅黑" pitchFamily="34" charset="-122"/>
                <a:cs typeface="Arial"/>
              </a:rPr>
              <a:t>ε</a:t>
            </a:r>
            <a:endParaRPr lang="zh-CN" altLang="en-US" i="1" dirty="0">
              <a:solidFill>
                <a:schemeClr val="bg1"/>
              </a:solidFill>
              <a:latin typeface="微软雅黑" pitchFamily="34" charset="-122"/>
              <a:ea typeface="微软雅黑" pitchFamily="34" charset="-122"/>
            </a:endParaRPr>
          </a:p>
        </p:txBody>
      </p:sp>
      <p:sp>
        <p:nvSpPr>
          <p:cNvPr id="96" name="矩形 95"/>
          <p:cNvSpPr/>
          <p:nvPr/>
        </p:nvSpPr>
        <p:spPr>
          <a:xfrm>
            <a:off x="8637195" y="883342"/>
            <a:ext cx="2092297" cy="499218"/>
          </a:xfrm>
          <a:prstGeom prst="rect">
            <a:avLst/>
          </a:prstGeom>
          <a:gradFill flip="none" rotWithShape="1">
            <a:gsLst>
              <a:gs pos="50000">
                <a:srgbClr val="E7E7E7">
                  <a:alpha val="90000"/>
                </a:srgbClr>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累积误差阈值</a:t>
            </a:r>
            <a:r>
              <a:rPr lang="en-US" altLang="zh-CN" i="1" dirty="0" smtClean="0">
                <a:solidFill>
                  <a:schemeClr val="tx1"/>
                </a:solidFill>
                <a:latin typeface="Arial"/>
                <a:ea typeface="微软雅黑" pitchFamily="34" charset="-122"/>
                <a:cs typeface="Arial"/>
              </a:rPr>
              <a:t>γ</a:t>
            </a:r>
            <a:endParaRPr lang="zh-CN" altLang="en-US" i="1" dirty="0">
              <a:solidFill>
                <a:schemeClr val="tx1"/>
              </a:solidFill>
              <a:latin typeface="微软雅黑" pitchFamily="34" charset="-122"/>
              <a:ea typeface="微软雅黑" pitchFamily="34" charset="-122"/>
            </a:endParaRPr>
          </a:p>
        </p:txBody>
      </p:sp>
      <p:pic>
        <p:nvPicPr>
          <p:cNvPr id="819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8862" y="1715579"/>
            <a:ext cx="2389187"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862" y="3612216"/>
            <a:ext cx="2389188"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6172" y="1688541"/>
            <a:ext cx="2389188"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96726" y="3671355"/>
            <a:ext cx="2389188"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98237" y="1688541"/>
            <a:ext cx="2389187"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8236" y="3620039"/>
            <a:ext cx="2389188"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6" name="直接连接符 115"/>
          <p:cNvCxnSpPr/>
          <p:nvPr/>
        </p:nvCxnSpPr>
        <p:spPr>
          <a:xfrm>
            <a:off x="549354" y="2705058"/>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549354" y="3969821"/>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446048" y="1731606"/>
            <a:ext cx="2228650" cy="1026062"/>
            <a:chOff x="8835092" y="1945063"/>
            <a:chExt cx="2483676" cy="1149530"/>
          </a:xfrm>
        </p:grpSpPr>
        <p:sp>
          <p:nvSpPr>
            <p:cNvPr id="119" name="文本框 11"/>
            <p:cNvSpPr txBox="1"/>
            <p:nvPr/>
          </p:nvSpPr>
          <p:spPr>
            <a:xfrm>
              <a:off x="8835092" y="1945063"/>
              <a:ext cx="1248229" cy="379293"/>
            </a:xfrm>
            <a:prstGeom prst="rect">
              <a:avLst/>
            </a:prstGeom>
            <a:noFill/>
          </p:spPr>
          <p:txBody>
            <a:bodyPr wrap="square" rtlCol="0">
              <a:spAutoFit/>
            </a:bodyPr>
            <a:lstStyle/>
            <a:p>
              <a:pPr algn="ctr"/>
              <a:endParaRPr lang="zh-CN" altLang="en-US" sz="2400" baseline="-3000" dirty="0">
                <a:latin typeface="微软雅黑" pitchFamily="34" charset="-122"/>
                <a:ea typeface="微软雅黑" pitchFamily="34" charset="-122"/>
              </a:endParaRPr>
            </a:p>
          </p:txBody>
        </p:sp>
        <p:sp>
          <p:nvSpPr>
            <p:cNvPr id="120" name="文本框 12"/>
            <p:cNvSpPr txBox="1"/>
            <p:nvPr/>
          </p:nvSpPr>
          <p:spPr>
            <a:xfrm>
              <a:off x="8872836" y="2273941"/>
              <a:ext cx="2445932" cy="820652"/>
            </a:xfrm>
            <a:prstGeom prst="rect">
              <a:avLst/>
            </a:prstGeom>
            <a:noFill/>
          </p:spPr>
          <p:txBody>
            <a:bodyPr wrap="square" rtlCol="0">
              <a:spAutoFit/>
            </a:bodyPr>
            <a:lstStyle/>
            <a:p>
              <a:pPr>
                <a:lnSpc>
                  <a:spcPct val="130000"/>
                </a:lnSpc>
              </a:pPr>
              <a:r>
                <a:rPr lang="zh-CN" altLang="en-US" sz="3200" dirty="0" smtClean="0">
                  <a:solidFill>
                    <a:sysClr val="windowText" lastClr="000000"/>
                  </a:solidFill>
                  <a:latin typeface="微软雅黑" pitchFamily="34" charset="-122"/>
                  <a:ea typeface="微软雅黑" pitchFamily="34" charset="-122"/>
                </a:rPr>
                <a:t>参数分析</a:t>
              </a:r>
              <a:endParaRPr lang="zh-CN" altLang="en-US" sz="3200" dirty="0">
                <a:solidFill>
                  <a:sysClr val="windowText" lastClr="000000"/>
                </a:solidFill>
                <a:latin typeface="微软雅黑" pitchFamily="34" charset="-122"/>
                <a:ea typeface="微软雅黑" pitchFamily="34" charset="-122"/>
              </a:endParaRPr>
            </a:p>
          </p:txBody>
        </p:sp>
      </p:grpSp>
      <p:grpSp>
        <p:nvGrpSpPr>
          <p:cNvPr id="121" name="组合 120"/>
          <p:cNvGrpSpPr/>
          <p:nvPr/>
        </p:nvGrpSpPr>
        <p:grpSpPr>
          <a:xfrm>
            <a:off x="437339" y="2745237"/>
            <a:ext cx="2228650" cy="625107"/>
            <a:chOff x="8835092" y="2033592"/>
            <a:chExt cx="2483676" cy="700321"/>
          </a:xfrm>
        </p:grpSpPr>
        <p:sp>
          <p:nvSpPr>
            <p:cNvPr id="122" name="文本框 14"/>
            <p:cNvSpPr txBox="1"/>
            <p:nvPr/>
          </p:nvSpPr>
          <p:spPr>
            <a:xfrm>
              <a:off x="8835092" y="2033592"/>
              <a:ext cx="1248229" cy="379290"/>
            </a:xfrm>
            <a:prstGeom prst="rect">
              <a:avLst/>
            </a:prstGeom>
            <a:noFill/>
          </p:spPr>
          <p:txBody>
            <a:bodyPr wrap="square" rtlCol="0">
              <a:spAutoFit/>
            </a:bodyPr>
            <a:lstStyle/>
            <a:p>
              <a:pPr algn="ctr"/>
              <a:r>
                <a:rPr lang="zh-CN" altLang="en-US" sz="2400" baseline="-3000" dirty="0">
                  <a:latin typeface="微软雅黑" pitchFamily="34" charset="-122"/>
                  <a:ea typeface="微软雅黑" pitchFamily="34" charset="-122"/>
                </a:rPr>
                <a:t>运行时间</a:t>
              </a:r>
            </a:p>
          </p:txBody>
        </p:sp>
        <p:sp>
          <p:nvSpPr>
            <p:cNvPr id="123" name="文本框 15"/>
            <p:cNvSpPr txBox="1"/>
            <p:nvPr/>
          </p:nvSpPr>
          <p:spPr>
            <a:xfrm>
              <a:off x="8872836" y="2387739"/>
              <a:ext cx="2445932" cy="346174"/>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算法平均运行时间</a:t>
              </a:r>
            </a:p>
          </p:txBody>
        </p:sp>
      </p:grpSp>
      <p:grpSp>
        <p:nvGrpSpPr>
          <p:cNvPr id="124" name="组合 123"/>
          <p:cNvGrpSpPr/>
          <p:nvPr/>
        </p:nvGrpSpPr>
        <p:grpSpPr>
          <a:xfrm>
            <a:off x="446046" y="4022922"/>
            <a:ext cx="2239939" cy="877311"/>
            <a:chOff x="8835092" y="2046239"/>
            <a:chExt cx="2496257" cy="982878"/>
          </a:xfrm>
        </p:grpSpPr>
        <p:sp>
          <p:nvSpPr>
            <p:cNvPr id="125" name="文本框 17"/>
            <p:cNvSpPr txBox="1"/>
            <p:nvPr/>
          </p:nvSpPr>
          <p:spPr>
            <a:xfrm>
              <a:off x="8835092" y="2046239"/>
              <a:ext cx="1248229" cy="379292"/>
            </a:xfrm>
            <a:prstGeom prst="rect">
              <a:avLst/>
            </a:prstGeom>
            <a:noFill/>
          </p:spPr>
          <p:txBody>
            <a:bodyPr wrap="square" rtlCol="0">
              <a:spAutoFit/>
            </a:bodyPr>
            <a:lstStyle/>
            <a:p>
              <a:pPr algn="ctr"/>
              <a:r>
                <a:rPr lang="zh-CN" altLang="en-US" sz="2400" baseline="-3000" dirty="0">
                  <a:latin typeface="微软雅黑" pitchFamily="34" charset="-122"/>
                  <a:ea typeface="微软雅黑" pitchFamily="34" charset="-122"/>
                </a:rPr>
                <a:t>评估次数</a:t>
              </a:r>
            </a:p>
          </p:txBody>
        </p:sp>
        <p:sp>
          <p:nvSpPr>
            <p:cNvPr id="126" name="文本框 18"/>
            <p:cNvSpPr txBox="1"/>
            <p:nvPr/>
          </p:nvSpPr>
          <p:spPr>
            <a:xfrm>
              <a:off x="8885416" y="2387768"/>
              <a:ext cx="2445933" cy="641349"/>
            </a:xfrm>
            <a:prstGeom prst="rect">
              <a:avLst/>
            </a:prstGeom>
            <a:noFill/>
          </p:spPr>
          <p:txBody>
            <a:bodyPr wrap="square" rtlCol="0">
              <a:spAutoFit/>
            </a:bodyPr>
            <a:lstStyle/>
            <a:p>
              <a:pPr>
                <a:lnSpc>
                  <a:spcPct val="130000"/>
                </a:lnSpc>
              </a:pPr>
              <a:r>
                <a:rPr lang="zh-CN" altLang="en-US" sz="1200" dirty="0">
                  <a:solidFill>
                    <a:sysClr val="windowText" lastClr="000000"/>
                  </a:solidFill>
                  <a:latin typeface="微软雅黑" pitchFamily="34" charset="-122"/>
                  <a:ea typeface="微软雅黑" pitchFamily="34" charset="-122"/>
                </a:rPr>
                <a:t>平均每一时间戳内，算法评估数据源权值的</a:t>
              </a:r>
              <a:r>
                <a:rPr lang="zh-CN" altLang="en-US" sz="1200" dirty="0" smtClean="0">
                  <a:solidFill>
                    <a:sysClr val="windowText" lastClr="000000"/>
                  </a:solidFill>
                  <a:latin typeface="微软雅黑" pitchFamily="34" charset="-122"/>
                  <a:ea typeface="微软雅黑" pitchFamily="34" charset="-122"/>
                </a:rPr>
                <a:t>次数</a:t>
              </a:r>
              <a:endParaRPr lang="zh-CN" altLang="en-US" sz="1200" dirty="0">
                <a:solidFill>
                  <a:sysClr val="windowText" lastClr="000000"/>
                </a:solidFill>
                <a:latin typeface="微软雅黑" pitchFamily="34" charset="-122"/>
                <a:ea typeface="微软雅黑" pitchFamily="34" charset="-122"/>
              </a:endParaRPr>
            </a:p>
          </p:txBody>
        </p:sp>
      </p:grpSp>
      <p:sp>
        <p:nvSpPr>
          <p:cNvPr id="2" name="灯片编号占位符 1"/>
          <p:cNvSpPr>
            <a:spLocks noGrp="1"/>
          </p:cNvSpPr>
          <p:nvPr>
            <p:ph type="sldNum" sz="quarter" idx="12"/>
          </p:nvPr>
        </p:nvSpPr>
        <p:spPr/>
        <p:txBody>
          <a:bodyPr/>
          <a:lstStyle/>
          <a:p>
            <a:fld id="{80074AF9-133E-4CE5-8288-E1F9ACE86204}" type="slidenum">
              <a:rPr lang="zh-CN" altLang="en-US" smtClean="0"/>
              <a:pPr/>
              <a:t>18</a:t>
            </a:fld>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33"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365280763"/>
      </p:ext>
    </p:extLst>
  </p:cSld>
  <p:clrMapOvr>
    <a:masterClrMapping/>
  </p:clrMapOvr>
  <mc:AlternateContent xmlns:mc="http://schemas.openxmlformats.org/markup-compatibility/2006" xmlns:p14="http://schemas.microsoft.com/office/powerpoint/2010/main">
    <mc:Choice Requires="p14">
      <p:transition spd="slow" p14:dur="2000" advTm="12937"/>
    </mc:Choice>
    <mc:Fallback xmlns="">
      <p:transition spd="slow" advTm="12937"/>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3118100" y="5770732"/>
            <a:ext cx="8217295" cy="485687"/>
          </a:xfrm>
          <a:prstGeom prst="rect">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300" dirty="0" smtClean="0">
                <a:latin typeface="微软雅黑" pitchFamily="34" charset="-122"/>
                <a:ea typeface="微软雅黑" pitchFamily="34" charset="-122"/>
              </a:rPr>
              <a:t>效率上优于迭代方法，准确性上优于增量方法</a:t>
            </a:r>
            <a:endParaRPr lang="zh-CN" altLang="en-US" sz="2300" dirty="0">
              <a:latin typeface="微软雅黑" pitchFamily="34" charset="-122"/>
              <a:ea typeface="微软雅黑" pitchFamily="34" charset="-122"/>
            </a:endParaRPr>
          </a:p>
        </p:txBody>
      </p:sp>
      <p:sp>
        <p:nvSpPr>
          <p:cNvPr id="47" name="矩形 46"/>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48"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grpSp>
        <p:nvGrpSpPr>
          <p:cNvPr id="49" name="组合 3"/>
          <p:cNvGrpSpPr/>
          <p:nvPr/>
        </p:nvGrpSpPr>
        <p:grpSpPr>
          <a:xfrm rot="16200000">
            <a:off x="562710" y="-24616"/>
            <a:ext cx="1240524" cy="1267264"/>
            <a:chOff x="0" y="1429044"/>
            <a:chExt cx="3915508" cy="3999911"/>
          </a:xfrm>
        </p:grpSpPr>
        <p:sp>
          <p:nvSpPr>
            <p:cNvPr id="5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51" name="矩形 50"/>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graphicFrame>
        <p:nvGraphicFramePr>
          <p:cNvPr id="2" name="表格 1"/>
          <p:cNvGraphicFramePr>
            <a:graphicFrameLocks noGrp="1"/>
          </p:cNvGraphicFramePr>
          <p:nvPr>
            <p:extLst>
              <p:ext uri="{D42A27DB-BD31-4B8C-83A1-F6EECF244321}">
                <p14:modId xmlns:p14="http://schemas.microsoft.com/office/powerpoint/2010/main" val="1961151347"/>
              </p:ext>
            </p:extLst>
          </p:nvPr>
        </p:nvGraphicFramePr>
        <p:xfrm>
          <a:off x="2743197" y="694845"/>
          <a:ext cx="9040914" cy="4991100"/>
        </p:xfrm>
        <a:graphic>
          <a:graphicData uri="http://schemas.openxmlformats.org/drawingml/2006/table">
            <a:tbl>
              <a:tblPr firstRow="1" firstCol="1" bandRow="1">
                <a:tableStyleId>{08FB837D-C827-4EFA-A057-4D05807E0F7C}</a:tableStyleId>
              </a:tblPr>
              <a:tblGrid>
                <a:gridCol w="1506819"/>
                <a:gridCol w="1506819"/>
                <a:gridCol w="1506819"/>
                <a:gridCol w="1506819"/>
                <a:gridCol w="1287927"/>
                <a:gridCol w="1725711"/>
              </a:tblGrid>
              <a:tr h="311510">
                <a:tc rowSpan="2">
                  <a:txBody>
                    <a:bodyPr/>
                    <a:lstStyle/>
                    <a:p>
                      <a:pPr algn="ctr">
                        <a:lnSpc>
                          <a:spcPct val="125000"/>
                        </a:lnSpc>
                        <a:spcAft>
                          <a:spcPts val="0"/>
                        </a:spcAft>
                      </a:pPr>
                      <a:r>
                        <a:rPr lang="en-US" sz="1600" kern="100" dirty="0">
                          <a:solidFill>
                            <a:schemeClr val="bg1"/>
                          </a:solidFill>
                          <a:effectLst/>
                        </a:rPr>
                        <a:t> </a:t>
                      </a:r>
                      <a:endParaRPr lang="zh-CN" sz="1600" kern="100" dirty="0">
                        <a:solidFill>
                          <a:schemeClr val="bg1"/>
                        </a:solidFill>
                        <a:effectLst/>
                      </a:endParaRPr>
                    </a:p>
                    <a:p>
                      <a:pPr algn="ctr">
                        <a:lnSpc>
                          <a:spcPct val="125000"/>
                        </a:lnSpc>
                        <a:spcAft>
                          <a:spcPts val="0"/>
                        </a:spcAft>
                      </a:pPr>
                      <a:r>
                        <a:rPr lang="en-US" sz="1600" kern="100" dirty="0">
                          <a:solidFill>
                            <a:schemeClr val="bg1"/>
                          </a:solidFill>
                          <a:effectLst/>
                        </a:rPr>
                        <a:t> </a:t>
                      </a:r>
                      <a:endParaRPr lang="zh-CN" sz="1600" kern="100" dirty="0">
                        <a:solidFill>
                          <a:schemeClr val="bg1"/>
                        </a:solidFill>
                        <a:effectLst/>
                        <a:latin typeface="Times New Roman"/>
                        <a:ea typeface="宋体"/>
                      </a:endParaRPr>
                    </a:p>
                  </a:txBody>
                  <a:tcPr marL="68580" marR="68580" marT="0" marB="0"/>
                </a:tc>
                <a:tc gridSpan="2">
                  <a:txBody>
                    <a:bodyPr/>
                    <a:lstStyle/>
                    <a:p>
                      <a:pPr algn="ctr">
                        <a:lnSpc>
                          <a:spcPct val="125000"/>
                        </a:lnSpc>
                        <a:spcAft>
                          <a:spcPts val="0"/>
                        </a:spcAft>
                      </a:pPr>
                      <a:r>
                        <a:rPr lang="en-US" sz="2000" kern="100" dirty="0">
                          <a:solidFill>
                            <a:schemeClr val="bg1"/>
                          </a:solidFill>
                          <a:effectLst/>
                        </a:rPr>
                        <a:t>Stock </a:t>
                      </a:r>
                      <a:r>
                        <a:rPr lang="zh-CN" sz="2000" kern="100" dirty="0">
                          <a:solidFill>
                            <a:schemeClr val="bg1"/>
                          </a:solidFill>
                          <a:effectLst/>
                        </a:rPr>
                        <a:t>数据</a:t>
                      </a:r>
                      <a:endParaRPr lang="zh-CN" sz="2000" kern="100" dirty="0">
                        <a:solidFill>
                          <a:schemeClr val="bg1"/>
                        </a:solidFill>
                        <a:effectLst/>
                        <a:latin typeface="Times New Roman"/>
                        <a:ea typeface="宋体"/>
                      </a:endParaRPr>
                    </a:p>
                  </a:txBody>
                  <a:tcPr marL="68580" marR="68580" marT="0" marB="0"/>
                </a:tc>
                <a:tc hMerge="1">
                  <a:txBody>
                    <a:bodyPr/>
                    <a:lstStyle/>
                    <a:p>
                      <a:endParaRPr lang="zh-CN" altLang="en-US"/>
                    </a:p>
                  </a:txBody>
                  <a:tcPr/>
                </a:tc>
                <a:tc gridSpan="2">
                  <a:txBody>
                    <a:bodyPr/>
                    <a:lstStyle/>
                    <a:p>
                      <a:pPr algn="ctr">
                        <a:lnSpc>
                          <a:spcPct val="125000"/>
                        </a:lnSpc>
                        <a:spcAft>
                          <a:spcPts val="0"/>
                        </a:spcAft>
                      </a:pPr>
                      <a:r>
                        <a:rPr lang="en-US" sz="2000" kern="100" dirty="0">
                          <a:solidFill>
                            <a:schemeClr val="bg1"/>
                          </a:solidFill>
                          <a:effectLst/>
                        </a:rPr>
                        <a:t>Weather </a:t>
                      </a:r>
                      <a:r>
                        <a:rPr lang="zh-CN" sz="2000" kern="100" dirty="0">
                          <a:solidFill>
                            <a:schemeClr val="bg1"/>
                          </a:solidFill>
                          <a:effectLst/>
                        </a:rPr>
                        <a:t>数据</a:t>
                      </a:r>
                      <a:endParaRPr lang="zh-CN" sz="2000" kern="100" dirty="0">
                        <a:solidFill>
                          <a:schemeClr val="bg1"/>
                        </a:solidFill>
                        <a:effectLst/>
                        <a:latin typeface="Times New Roman"/>
                        <a:ea typeface="宋体"/>
                      </a:endParaRPr>
                    </a:p>
                  </a:txBody>
                  <a:tcPr marL="68580" marR="68580" marT="0" marB="0"/>
                </a:tc>
                <a:tc hMerge="1">
                  <a:txBody>
                    <a:bodyPr/>
                    <a:lstStyle/>
                    <a:p>
                      <a:endParaRPr lang="zh-CN" altLang="en-US"/>
                    </a:p>
                  </a:txBody>
                  <a:tcPr/>
                </a:tc>
                <a:tc>
                  <a:txBody>
                    <a:bodyPr/>
                    <a:lstStyle/>
                    <a:p>
                      <a:pPr algn="ctr">
                        <a:lnSpc>
                          <a:spcPct val="125000"/>
                        </a:lnSpc>
                        <a:spcAft>
                          <a:spcPts val="0"/>
                        </a:spcAft>
                      </a:pPr>
                      <a:r>
                        <a:rPr lang="en-US" sz="2000" kern="100">
                          <a:solidFill>
                            <a:schemeClr val="bg1"/>
                          </a:solidFill>
                          <a:effectLst/>
                        </a:rPr>
                        <a:t>Sensor </a:t>
                      </a:r>
                      <a:r>
                        <a:rPr lang="zh-CN" sz="2000" kern="100">
                          <a:solidFill>
                            <a:schemeClr val="bg1"/>
                          </a:solidFill>
                          <a:effectLst/>
                        </a:rPr>
                        <a:t>数据</a:t>
                      </a:r>
                      <a:endParaRPr lang="zh-CN" sz="2000" kern="100">
                        <a:solidFill>
                          <a:schemeClr val="bg1"/>
                        </a:solidFill>
                        <a:effectLst/>
                        <a:latin typeface="Times New Roman"/>
                        <a:ea typeface="宋体"/>
                      </a:endParaRPr>
                    </a:p>
                  </a:txBody>
                  <a:tcPr marL="68580" marR="68580" marT="0" marB="0"/>
                </a:tc>
              </a:tr>
              <a:tr h="342932">
                <a:tc vMerge="1">
                  <a:txBody>
                    <a:bodyPr/>
                    <a:lstStyle/>
                    <a:p>
                      <a:endParaRPr lang="zh-CN" altLang="en-US"/>
                    </a:p>
                  </a:txBody>
                  <a:tcPr/>
                </a:tc>
                <a:tc>
                  <a:txBody>
                    <a:bodyPr/>
                    <a:lstStyle/>
                    <a:p>
                      <a:pPr algn="ctr">
                        <a:lnSpc>
                          <a:spcPct val="125000"/>
                        </a:lnSpc>
                        <a:spcAft>
                          <a:spcPts val="0"/>
                        </a:spcAft>
                      </a:pPr>
                      <a:r>
                        <a:rPr lang="en-US" sz="2000" kern="100" dirty="0">
                          <a:solidFill>
                            <a:schemeClr val="bg1"/>
                          </a:solidFill>
                          <a:effectLst/>
                        </a:rPr>
                        <a:t>MAE</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Time(</a:t>
                      </a:r>
                      <a:r>
                        <a:rPr lang="en-US" sz="2000" kern="100" dirty="0" err="1">
                          <a:solidFill>
                            <a:schemeClr val="bg1"/>
                          </a:solidFill>
                          <a:effectLst/>
                        </a:rPr>
                        <a:t>ms</a:t>
                      </a:r>
                      <a:r>
                        <a:rPr lang="en-US" sz="2000" kern="100" dirty="0">
                          <a:solidFill>
                            <a:schemeClr val="bg1"/>
                          </a:solidFill>
                          <a:effectLst/>
                        </a:rPr>
                        <a:t>)</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chemeClr val="bg1"/>
                          </a:solidFill>
                          <a:effectLst/>
                        </a:rPr>
                        <a:t>MAE</a:t>
                      </a:r>
                      <a:endParaRPr lang="zh-CN" sz="2000" kern="10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chemeClr val="bg1"/>
                          </a:solidFill>
                          <a:effectLst/>
                        </a:rPr>
                        <a:t>Time(ms)</a:t>
                      </a:r>
                      <a:endParaRPr lang="zh-CN" sz="2000" kern="10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chemeClr val="bg1"/>
                          </a:solidFill>
                          <a:effectLst/>
                        </a:rPr>
                        <a:t>Time(ms)</a:t>
                      </a:r>
                      <a:endParaRPr lang="zh-CN" sz="2000" kern="100">
                        <a:solidFill>
                          <a:schemeClr val="bg1"/>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ASRA</a:t>
                      </a:r>
                      <a:r>
                        <a:rPr lang="en-US" sz="1050" kern="100" dirty="0">
                          <a:solidFill>
                            <a:schemeClr val="bg1"/>
                          </a:solidFill>
                          <a:effectLst/>
                        </a:rPr>
                        <a:t>(</a:t>
                      </a:r>
                      <a:r>
                        <a:rPr lang="en-US" sz="1050" kern="100" dirty="0" err="1">
                          <a:solidFill>
                            <a:schemeClr val="bg1"/>
                          </a:solidFill>
                          <a:effectLst/>
                        </a:rPr>
                        <a:t>Dy</a:t>
                      </a:r>
                      <a:r>
                        <a:rPr lang="en-US" sz="1050" kern="100" dirty="0">
                          <a:solidFill>
                            <a:schemeClr val="bg1"/>
                          </a:solidFill>
                          <a:effectLst/>
                        </a:rPr>
                        <a:t>-OP)</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1.3941</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103</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0.4474</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rgbClr val="FF0000"/>
                          </a:solidFill>
                          <a:effectLst/>
                        </a:rPr>
                        <a:t>2199</a:t>
                      </a:r>
                      <a:endParaRPr lang="zh-CN" sz="2000" kern="10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rgbClr val="FF0000"/>
                          </a:solidFill>
                          <a:effectLst/>
                        </a:rPr>
                        <a:t>858</a:t>
                      </a:r>
                      <a:endParaRPr lang="zh-CN" sz="2000" kern="100">
                        <a:solidFill>
                          <a:srgbClr val="FF0000"/>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ASRA</a:t>
                      </a:r>
                      <a:r>
                        <a:rPr lang="en-US" sz="1050" kern="100" dirty="0">
                          <a:solidFill>
                            <a:schemeClr val="bg1"/>
                          </a:solidFill>
                          <a:effectLst/>
                        </a:rPr>
                        <a:t>(</a:t>
                      </a:r>
                      <a:r>
                        <a:rPr lang="en-US" sz="1050" kern="100" dirty="0" err="1">
                          <a:solidFill>
                            <a:schemeClr val="bg1"/>
                          </a:solidFill>
                          <a:effectLst/>
                        </a:rPr>
                        <a:t>CRH</a:t>
                      </a:r>
                      <a:r>
                        <a:rPr lang="en-US" sz="1050" kern="100" dirty="0">
                          <a:solidFill>
                            <a:schemeClr val="bg1"/>
                          </a:solidFill>
                          <a:effectLst/>
                        </a:rPr>
                        <a:t>)</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1.4007</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104</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0.5029</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2246</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874</a:t>
                      </a:r>
                      <a:endParaRPr lang="zh-CN" sz="2000" kern="100" dirty="0">
                        <a:solidFill>
                          <a:srgbClr val="FF0000"/>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ASRA</a:t>
                      </a:r>
                      <a:r>
                        <a:rPr lang="en-US" sz="1050" kern="100" dirty="0">
                          <a:solidFill>
                            <a:schemeClr val="bg1"/>
                          </a:solidFill>
                          <a:effectLst/>
                        </a:rPr>
                        <a:t>(</a:t>
                      </a:r>
                      <a:r>
                        <a:rPr lang="en-US" sz="1050" kern="100" dirty="0" err="1">
                          <a:solidFill>
                            <a:schemeClr val="bg1"/>
                          </a:solidFill>
                          <a:effectLst/>
                        </a:rPr>
                        <a:t>Dy-OP+smoothing</a:t>
                      </a:r>
                      <a:r>
                        <a:rPr lang="en-US" sz="1050" kern="100" dirty="0">
                          <a:solidFill>
                            <a:schemeClr val="bg1"/>
                          </a:solidFill>
                          <a:effectLst/>
                        </a:rPr>
                        <a:t>)</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1.0142</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99</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0.4474</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2175</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838</a:t>
                      </a:r>
                      <a:endParaRPr lang="zh-CN" sz="2000" kern="100" dirty="0">
                        <a:solidFill>
                          <a:srgbClr val="FF0000"/>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ASRA</a:t>
                      </a:r>
                      <a:r>
                        <a:rPr lang="en-US" sz="1050" kern="100" dirty="0">
                          <a:solidFill>
                            <a:schemeClr val="bg1"/>
                          </a:solidFill>
                          <a:effectLst/>
                        </a:rPr>
                        <a:t>(</a:t>
                      </a:r>
                      <a:r>
                        <a:rPr lang="en-US" sz="1050" kern="100" dirty="0" err="1">
                          <a:solidFill>
                            <a:schemeClr val="bg1"/>
                          </a:solidFill>
                          <a:effectLst/>
                        </a:rPr>
                        <a:t>CRH</a:t>
                      </a:r>
                      <a:r>
                        <a:rPr lang="en-US" sz="1050" kern="100" dirty="0">
                          <a:solidFill>
                            <a:schemeClr val="bg1"/>
                          </a:solidFill>
                          <a:effectLst/>
                        </a:rPr>
                        <a:t> +smoothing)</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1.0781</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117</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0.5076</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2277</a:t>
                      </a:r>
                      <a:endParaRPr lang="zh-CN" sz="2000" kern="100" dirty="0">
                        <a:solidFill>
                          <a:srgbClr val="FF0000"/>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rgbClr val="FF0000"/>
                          </a:solidFill>
                          <a:effectLst/>
                        </a:rPr>
                        <a:t>876</a:t>
                      </a:r>
                      <a:endParaRPr lang="zh-CN" sz="2000" kern="100" dirty="0">
                        <a:solidFill>
                          <a:srgbClr val="FF0000"/>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DynaTD</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1.5462</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99</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0.5435</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2169</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749</a:t>
                      </a:r>
                      <a:endParaRPr lang="zh-CN" sz="2000" kern="100" dirty="0">
                        <a:solidFill>
                          <a:schemeClr val="tx1"/>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DynaTD+smoothing</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1.5064</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chemeClr val="bg1"/>
                          </a:solidFill>
                          <a:effectLst/>
                        </a:rPr>
                        <a:t>98</a:t>
                      </a:r>
                      <a:endParaRPr lang="zh-CN" sz="2000" kern="10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0.5261</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2069</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515</a:t>
                      </a:r>
                      <a:endParaRPr lang="zh-CN" sz="2000" kern="100" dirty="0">
                        <a:solidFill>
                          <a:schemeClr val="tx1"/>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DynaTD+decay</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1.4956</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chemeClr val="bg1"/>
                          </a:solidFill>
                          <a:effectLst/>
                        </a:rPr>
                        <a:t>98</a:t>
                      </a:r>
                      <a:endParaRPr lang="zh-CN" sz="2000" kern="10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0.5300</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2106</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552</a:t>
                      </a:r>
                      <a:endParaRPr lang="zh-CN" sz="2000" kern="100" dirty="0">
                        <a:solidFill>
                          <a:schemeClr val="tx1"/>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DynaTD+all</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1.4455</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93</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0.5025</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2075</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670</a:t>
                      </a:r>
                      <a:endParaRPr lang="zh-CN" sz="2000" kern="100" dirty="0">
                        <a:solidFill>
                          <a:schemeClr val="tx1"/>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Dy</a:t>
                      </a:r>
                      <a:r>
                        <a:rPr lang="en-US" sz="1050" kern="100" dirty="0">
                          <a:solidFill>
                            <a:schemeClr val="bg1"/>
                          </a:solidFill>
                          <a:effectLst/>
                        </a:rPr>
                        <a:t>-OP</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1.3927</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322</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0.4425</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3075</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2041</a:t>
                      </a:r>
                      <a:endParaRPr lang="zh-CN" sz="2000" kern="100" dirty="0">
                        <a:solidFill>
                          <a:schemeClr val="bg1"/>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CRH</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1.3994</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225</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chemeClr val="bg1"/>
                          </a:solidFill>
                          <a:effectLst/>
                        </a:rPr>
                        <a:t>0.5027</a:t>
                      </a:r>
                      <a:endParaRPr lang="zh-CN" sz="2000" kern="10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3027</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2092</a:t>
                      </a:r>
                      <a:endParaRPr lang="zh-CN" sz="2000" kern="100" dirty="0">
                        <a:solidFill>
                          <a:schemeClr val="bg1"/>
                        </a:solidFill>
                        <a:effectLst/>
                        <a:latin typeface="Times New Roman"/>
                        <a:ea typeface="宋体"/>
                      </a:endParaRPr>
                    </a:p>
                  </a:txBody>
                  <a:tcPr marL="68580" marR="68580" marT="0" marB="0"/>
                </a:tc>
              </a:tr>
              <a:tr h="310964">
                <a:tc>
                  <a:txBody>
                    <a:bodyPr/>
                    <a:lstStyle/>
                    <a:p>
                      <a:pPr algn="ctr">
                        <a:lnSpc>
                          <a:spcPct val="125000"/>
                        </a:lnSpc>
                        <a:spcAft>
                          <a:spcPts val="0"/>
                        </a:spcAft>
                      </a:pPr>
                      <a:r>
                        <a:rPr lang="en-US" sz="1050" kern="100" dirty="0" err="1">
                          <a:solidFill>
                            <a:schemeClr val="bg1"/>
                          </a:solidFill>
                          <a:effectLst/>
                        </a:rPr>
                        <a:t>GTM</a:t>
                      </a:r>
                      <a:endParaRPr lang="zh-CN" sz="105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1.4112</a:t>
                      </a:r>
                      <a:endParaRPr lang="zh-CN" sz="2000" kern="100" dirty="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330</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a:solidFill>
                            <a:schemeClr val="bg1"/>
                          </a:solidFill>
                          <a:effectLst/>
                        </a:rPr>
                        <a:t>0.6011</a:t>
                      </a:r>
                      <a:endParaRPr lang="zh-CN" sz="2000" kern="100">
                        <a:solidFill>
                          <a:schemeClr val="bg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tx1"/>
                          </a:solidFill>
                          <a:effectLst/>
                        </a:rPr>
                        <a:t>3183</a:t>
                      </a:r>
                      <a:endParaRPr lang="zh-CN" sz="2000" kern="100" dirty="0">
                        <a:solidFill>
                          <a:schemeClr val="tx1"/>
                        </a:solidFill>
                        <a:effectLst/>
                        <a:latin typeface="Times New Roman"/>
                        <a:ea typeface="宋体"/>
                      </a:endParaRPr>
                    </a:p>
                  </a:txBody>
                  <a:tcPr marL="68580" marR="68580" marT="0" marB="0"/>
                </a:tc>
                <a:tc>
                  <a:txBody>
                    <a:bodyPr/>
                    <a:lstStyle/>
                    <a:p>
                      <a:pPr algn="ctr">
                        <a:lnSpc>
                          <a:spcPct val="125000"/>
                        </a:lnSpc>
                        <a:spcAft>
                          <a:spcPts val="0"/>
                        </a:spcAft>
                      </a:pPr>
                      <a:r>
                        <a:rPr lang="en-US" sz="2000" kern="100" dirty="0">
                          <a:solidFill>
                            <a:schemeClr val="bg1"/>
                          </a:solidFill>
                          <a:effectLst/>
                        </a:rPr>
                        <a:t>2233</a:t>
                      </a:r>
                      <a:endParaRPr lang="zh-CN" sz="2000" kern="100" dirty="0">
                        <a:solidFill>
                          <a:schemeClr val="bg1"/>
                        </a:solidFill>
                        <a:effectLst/>
                        <a:latin typeface="Times New Roman"/>
                        <a:ea typeface="宋体"/>
                      </a:endParaRPr>
                    </a:p>
                  </a:txBody>
                  <a:tcPr marL="68580" marR="68580" marT="0" marB="0"/>
                </a:tc>
              </a:tr>
            </a:tbl>
          </a:graphicData>
        </a:graphic>
      </p:graphicFrame>
      <p:cxnSp>
        <p:nvCxnSpPr>
          <p:cNvPr id="26" name="直接连接符 25"/>
          <p:cNvCxnSpPr/>
          <p:nvPr/>
        </p:nvCxnSpPr>
        <p:spPr>
          <a:xfrm>
            <a:off x="293861" y="2933657"/>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93861" y="4198420"/>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28" name="组合 27"/>
          <p:cNvGrpSpPr/>
          <p:nvPr/>
        </p:nvGrpSpPr>
        <p:grpSpPr>
          <a:xfrm>
            <a:off x="190555" y="1731606"/>
            <a:ext cx="2228650" cy="1223804"/>
            <a:chOff x="8835092" y="1945063"/>
            <a:chExt cx="2483676" cy="1371070"/>
          </a:xfrm>
        </p:grpSpPr>
        <p:sp>
          <p:nvSpPr>
            <p:cNvPr id="29" name="文本框 11"/>
            <p:cNvSpPr txBox="1"/>
            <p:nvPr/>
          </p:nvSpPr>
          <p:spPr>
            <a:xfrm>
              <a:off x="8835092" y="1945063"/>
              <a:ext cx="1248229" cy="379293"/>
            </a:xfrm>
            <a:prstGeom prst="rect">
              <a:avLst/>
            </a:prstGeom>
            <a:noFill/>
          </p:spPr>
          <p:txBody>
            <a:bodyPr wrap="square" rtlCol="0">
              <a:spAutoFit/>
            </a:bodyPr>
            <a:lstStyle/>
            <a:p>
              <a:pPr algn="ctr"/>
              <a:endParaRPr lang="zh-CN" altLang="en-US" sz="2400" baseline="-3000" dirty="0">
                <a:latin typeface="微软雅黑" pitchFamily="34" charset="-122"/>
                <a:ea typeface="微软雅黑" pitchFamily="34" charset="-122"/>
              </a:endParaRPr>
            </a:p>
          </p:txBody>
        </p:sp>
        <p:sp>
          <p:nvSpPr>
            <p:cNvPr id="30" name="文本框 12"/>
            <p:cNvSpPr txBox="1"/>
            <p:nvPr/>
          </p:nvSpPr>
          <p:spPr>
            <a:xfrm>
              <a:off x="8872836" y="1957574"/>
              <a:ext cx="2445932" cy="1358559"/>
            </a:xfrm>
            <a:prstGeom prst="rect">
              <a:avLst/>
            </a:prstGeom>
            <a:noFill/>
          </p:spPr>
          <p:txBody>
            <a:bodyPr wrap="square" rtlCol="0">
              <a:spAutoFit/>
            </a:bodyPr>
            <a:lstStyle/>
            <a:p>
              <a:pPr>
                <a:lnSpc>
                  <a:spcPct val="130000"/>
                </a:lnSpc>
              </a:pPr>
              <a:r>
                <a:rPr lang="zh-CN" altLang="en-US" sz="2800" dirty="0">
                  <a:solidFill>
                    <a:sysClr val="windowText" lastClr="000000"/>
                  </a:solidFill>
                  <a:latin typeface="微软雅黑" pitchFamily="34" charset="-122"/>
                  <a:ea typeface="微软雅黑" pitchFamily="34" charset="-122"/>
                </a:rPr>
                <a:t>与已</a:t>
              </a:r>
              <a:r>
                <a:rPr lang="zh-CN" altLang="en-US" sz="2800" dirty="0" smtClean="0">
                  <a:solidFill>
                    <a:sysClr val="windowText" lastClr="000000"/>
                  </a:solidFill>
                  <a:latin typeface="微软雅黑" pitchFamily="34" charset="-122"/>
                  <a:ea typeface="微软雅黑" pitchFamily="34" charset="-122"/>
                </a:rPr>
                <a:t>有的方法进行对比</a:t>
              </a:r>
              <a:endParaRPr lang="zh-CN" altLang="en-US" sz="2800" dirty="0">
                <a:solidFill>
                  <a:sysClr val="windowText" lastClr="000000"/>
                </a:solidFill>
                <a:latin typeface="微软雅黑" pitchFamily="34" charset="-122"/>
                <a:ea typeface="微软雅黑" pitchFamily="34" charset="-122"/>
              </a:endParaRPr>
            </a:p>
          </p:txBody>
        </p:sp>
      </p:grpSp>
      <p:grpSp>
        <p:nvGrpSpPr>
          <p:cNvPr id="31" name="组合 30"/>
          <p:cNvGrpSpPr/>
          <p:nvPr/>
        </p:nvGrpSpPr>
        <p:grpSpPr>
          <a:xfrm>
            <a:off x="128058" y="3014177"/>
            <a:ext cx="2228650" cy="648511"/>
            <a:chOff x="8835092" y="2033592"/>
            <a:chExt cx="2483676" cy="726541"/>
          </a:xfrm>
        </p:grpSpPr>
        <p:sp>
          <p:nvSpPr>
            <p:cNvPr id="32" name="文本框 14"/>
            <p:cNvSpPr txBox="1"/>
            <p:nvPr/>
          </p:nvSpPr>
          <p:spPr>
            <a:xfrm>
              <a:off x="8835092" y="2033592"/>
              <a:ext cx="1248229" cy="379290"/>
            </a:xfrm>
            <a:prstGeom prst="rect">
              <a:avLst/>
            </a:prstGeom>
            <a:noFill/>
          </p:spPr>
          <p:txBody>
            <a:bodyPr wrap="square" rtlCol="0">
              <a:spAutoFit/>
            </a:bodyPr>
            <a:lstStyle/>
            <a:p>
              <a:pPr algn="ctr"/>
              <a:r>
                <a:rPr lang="zh-CN" altLang="en-US" sz="2400" baseline="-3000" dirty="0">
                  <a:latin typeface="微软雅黑" pitchFamily="34" charset="-122"/>
                  <a:ea typeface="微软雅黑" pitchFamily="34" charset="-122"/>
                </a:rPr>
                <a:t>效率</a:t>
              </a:r>
            </a:p>
          </p:txBody>
        </p:sp>
        <p:sp>
          <p:nvSpPr>
            <p:cNvPr id="33" name="文本框 15"/>
            <p:cNvSpPr txBox="1"/>
            <p:nvPr/>
          </p:nvSpPr>
          <p:spPr>
            <a:xfrm>
              <a:off x="8872836" y="2387739"/>
              <a:ext cx="2445932" cy="372394"/>
            </a:xfrm>
            <a:prstGeom prst="rect">
              <a:avLst/>
            </a:prstGeom>
            <a:noFill/>
          </p:spPr>
          <p:txBody>
            <a:bodyPr wrap="square" rtlCol="0">
              <a:spAutoFit/>
            </a:bodyPr>
            <a:lstStyle/>
            <a:p>
              <a:pPr>
                <a:lnSpc>
                  <a:spcPct val="130000"/>
                </a:lnSpc>
              </a:pPr>
              <a:r>
                <a:rPr lang="zh-CN" altLang="en-US" sz="1200" dirty="0" smtClean="0">
                  <a:solidFill>
                    <a:sysClr val="windowText" lastClr="000000"/>
                  </a:solidFill>
                  <a:latin typeface="微软雅黑" pitchFamily="34" charset="-122"/>
                  <a:ea typeface="微软雅黑" pitchFamily="34" charset="-122"/>
                </a:rPr>
                <a:t>算法平均运行时间 </a:t>
              </a:r>
              <a:r>
                <a:rPr lang="en-US" altLang="zh-CN" sz="1200" dirty="0" smtClean="0">
                  <a:solidFill>
                    <a:sysClr val="windowText" lastClr="000000"/>
                  </a:solidFill>
                  <a:latin typeface="微软雅黑" pitchFamily="34" charset="-122"/>
                  <a:ea typeface="微软雅黑" pitchFamily="34" charset="-122"/>
                </a:rPr>
                <a:t>Time</a:t>
              </a:r>
              <a:endParaRPr lang="zh-CN" altLang="en-US" sz="1200" dirty="0">
                <a:solidFill>
                  <a:sysClr val="windowText" lastClr="000000"/>
                </a:solidFill>
                <a:latin typeface="微软雅黑" pitchFamily="34" charset="-122"/>
                <a:ea typeface="微软雅黑" pitchFamily="34" charset="-122"/>
              </a:endParaRPr>
            </a:p>
          </p:txBody>
        </p:sp>
      </p:grpSp>
      <p:grpSp>
        <p:nvGrpSpPr>
          <p:cNvPr id="34" name="组合 33"/>
          <p:cNvGrpSpPr/>
          <p:nvPr/>
        </p:nvGrpSpPr>
        <p:grpSpPr>
          <a:xfrm>
            <a:off x="190553" y="4251520"/>
            <a:ext cx="2239939" cy="613841"/>
            <a:chOff x="8835092" y="2046239"/>
            <a:chExt cx="2496257" cy="687705"/>
          </a:xfrm>
        </p:grpSpPr>
        <p:sp>
          <p:nvSpPr>
            <p:cNvPr id="35" name="文本框 17"/>
            <p:cNvSpPr txBox="1"/>
            <p:nvPr/>
          </p:nvSpPr>
          <p:spPr>
            <a:xfrm>
              <a:off x="8835092" y="2046239"/>
              <a:ext cx="1248229" cy="379292"/>
            </a:xfrm>
            <a:prstGeom prst="rect">
              <a:avLst/>
            </a:prstGeom>
            <a:noFill/>
          </p:spPr>
          <p:txBody>
            <a:bodyPr wrap="square" rtlCol="0">
              <a:spAutoFit/>
            </a:bodyPr>
            <a:lstStyle/>
            <a:p>
              <a:pPr algn="ctr"/>
              <a:r>
                <a:rPr lang="zh-CN" altLang="en-US" sz="2400" baseline="-3000" dirty="0" smtClean="0">
                  <a:latin typeface="微软雅黑" pitchFamily="34" charset="-122"/>
                  <a:ea typeface="微软雅黑" pitchFamily="34" charset="-122"/>
                </a:rPr>
                <a:t>准确性</a:t>
              </a:r>
              <a:endParaRPr lang="zh-CN" altLang="en-US" sz="2400" baseline="-3000" dirty="0">
                <a:latin typeface="微软雅黑" pitchFamily="34" charset="-122"/>
                <a:ea typeface="微软雅黑" pitchFamily="34" charset="-122"/>
              </a:endParaRPr>
            </a:p>
          </p:txBody>
        </p:sp>
        <p:sp>
          <p:nvSpPr>
            <p:cNvPr id="36" name="文本框 18"/>
            <p:cNvSpPr txBox="1"/>
            <p:nvPr/>
          </p:nvSpPr>
          <p:spPr>
            <a:xfrm>
              <a:off x="8885416" y="2387768"/>
              <a:ext cx="2445933" cy="346176"/>
            </a:xfrm>
            <a:prstGeom prst="rect">
              <a:avLst/>
            </a:prstGeom>
            <a:noFill/>
          </p:spPr>
          <p:txBody>
            <a:bodyPr wrap="square" rtlCol="0">
              <a:spAutoFit/>
            </a:bodyPr>
            <a:lstStyle/>
            <a:p>
              <a:pPr>
                <a:lnSpc>
                  <a:spcPct val="130000"/>
                </a:lnSpc>
              </a:pPr>
              <a:r>
                <a:rPr lang="zh-CN" altLang="en-US" sz="1200" dirty="0" smtClean="0">
                  <a:solidFill>
                    <a:sysClr val="windowText" lastClr="000000"/>
                  </a:solidFill>
                  <a:latin typeface="微软雅黑" pitchFamily="34" charset="-122"/>
                  <a:ea typeface="微软雅黑" pitchFamily="34" charset="-122"/>
                </a:rPr>
                <a:t>平均绝对误差 </a:t>
              </a:r>
              <a:r>
                <a:rPr lang="en-US" altLang="zh-CN" sz="1200" dirty="0" smtClean="0">
                  <a:solidFill>
                    <a:sysClr val="windowText" lastClr="000000"/>
                  </a:solidFill>
                  <a:latin typeface="微软雅黑" pitchFamily="34" charset="-122"/>
                  <a:ea typeface="微软雅黑" pitchFamily="34" charset="-122"/>
                </a:rPr>
                <a:t>MAE</a:t>
              </a:r>
              <a:endParaRPr lang="zh-CN" altLang="en-US" sz="1200" dirty="0">
                <a:solidFill>
                  <a:sysClr val="windowText" lastClr="000000"/>
                </a:solidFill>
                <a:latin typeface="微软雅黑" pitchFamily="34" charset="-122"/>
                <a:ea typeface="微软雅黑" pitchFamily="34" charset="-122"/>
              </a:endParaRPr>
            </a:p>
          </p:txBody>
        </p:sp>
      </p:grpSp>
      <p:sp>
        <p:nvSpPr>
          <p:cNvPr id="3" name="灯片编号占位符 2"/>
          <p:cNvSpPr>
            <a:spLocks noGrp="1"/>
          </p:cNvSpPr>
          <p:nvPr>
            <p:ph type="sldNum" sz="quarter" idx="12"/>
          </p:nvPr>
        </p:nvSpPr>
        <p:spPr/>
        <p:txBody>
          <a:bodyPr/>
          <a:lstStyle/>
          <a:p>
            <a:fld id="{80074AF9-133E-4CE5-8288-E1F9ACE86204}" type="slidenum">
              <a:rPr lang="zh-CN" altLang="en-US" smtClean="0"/>
              <a:pPr/>
              <a:t>19</a:t>
            </a:fld>
            <a:endParaRPr lang="zh-CN" altLang="en-US"/>
          </a:p>
        </p:txBody>
      </p:sp>
      <p:sp>
        <p:nvSpPr>
          <p:cNvPr id="4" name="日期占位符 3"/>
          <p:cNvSpPr>
            <a:spLocks noGrp="1"/>
          </p:cNvSpPr>
          <p:nvPr>
            <p:ph type="dt" sz="half" idx="10"/>
          </p:nvPr>
        </p:nvSpPr>
        <p:spPr/>
        <p:txBody>
          <a:bodyPr/>
          <a:lstStyle/>
          <a:p>
            <a:r>
              <a:rPr lang="en-US" altLang="zh-CN" smtClean="0"/>
              <a:t>2016-12-19</a:t>
            </a:r>
            <a:endParaRPr lang="zh-CN" altLang="en-US"/>
          </a:p>
        </p:txBody>
      </p:sp>
      <p:sp>
        <p:nvSpPr>
          <p:cNvPr id="6" name="页脚占位符 5"/>
          <p:cNvSpPr>
            <a:spLocks noGrp="1"/>
          </p:cNvSpPr>
          <p:nvPr>
            <p:ph type="ftr" sz="quarter" idx="11"/>
          </p:nvPr>
        </p:nvSpPr>
        <p:spPr/>
        <p:txBody>
          <a:bodyPr/>
          <a:lstStyle/>
          <a:p>
            <a:r>
              <a:rPr lang="zh-CN" altLang="en-US" smtClean="0"/>
              <a:t>计算机科学与工程学院</a:t>
            </a:r>
            <a:endParaRPr lang="zh-CN" altLang="en-US"/>
          </a:p>
        </p:txBody>
      </p:sp>
      <p:sp>
        <p:nvSpPr>
          <p:cNvPr id="25"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700246703"/>
      </p:ext>
    </p:extLst>
  </p:cSld>
  <p:clrMapOvr>
    <a:masterClrMapping/>
  </p:clrMapOvr>
  <mc:AlternateContent xmlns:mc="http://schemas.openxmlformats.org/markup-compatibility/2006" xmlns:p14="http://schemas.microsoft.com/office/powerpoint/2010/main">
    <mc:Choice Requires="p14">
      <p:transition spd="slow" p14:dur="2000" advTm="11273"/>
    </mc:Choice>
    <mc:Fallback xmlns="">
      <p:transition spd="slow" advTm="1127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5" name="文本框 4"/>
          <p:cNvSpPr txBox="1"/>
          <p:nvPr/>
        </p:nvSpPr>
        <p:spPr>
          <a:xfrm>
            <a:off x="1326441" y="-59748"/>
            <a:ext cx="3118339" cy="646331"/>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研究概述</a:t>
            </a:r>
          </a:p>
        </p:txBody>
      </p:sp>
      <p:sp>
        <p:nvSpPr>
          <p:cNvPr id="7" name="矩形 6"/>
          <p:cNvSpPr/>
          <p:nvPr/>
        </p:nvSpPr>
        <p:spPr>
          <a:xfrm>
            <a:off x="1781911" y="1347005"/>
            <a:ext cx="8534876" cy="2202992"/>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1746739" y="3978083"/>
            <a:ext cx="8534876" cy="2202992"/>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784243" y="2156117"/>
            <a:ext cx="6757326" cy="584771"/>
          </a:xfrm>
          <a:prstGeom prst="rect">
            <a:avLst/>
          </a:prstGeom>
          <a:noFill/>
        </p:spPr>
        <p:txBody>
          <a:bodyPr wrap="square" lIns="91436" tIns="45718" rIns="91436" bIns="45718" rtlCol="0">
            <a:spAutoFit/>
          </a:bodyPr>
          <a:lstStyle/>
          <a:p>
            <a:pPr algn="ctr"/>
            <a:r>
              <a:rPr lang="zh-CN" altLang="en-US" sz="3200" b="1" dirty="0" smtClean="0">
                <a:solidFill>
                  <a:schemeClr val="accent1">
                    <a:lumMod val="50000"/>
                  </a:schemeClr>
                </a:solidFill>
                <a:latin typeface="楷体" panose="02010609060101010101" pitchFamily="49" charset="-122"/>
                <a:ea typeface="楷体" panose="02010609060101010101" pitchFamily="49" charset="-122"/>
              </a:rPr>
              <a:t>数据流上的连续真值发现技术</a:t>
            </a:r>
            <a:endParaRPr lang="zh-CN" altLang="en-US" sz="3200" b="1" dirty="0">
              <a:solidFill>
                <a:schemeClr val="accent1">
                  <a:lumMod val="50000"/>
                </a:schemeClr>
              </a:solidFill>
              <a:latin typeface="楷体" panose="02010609060101010101" pitchFamily="49" charset="-122"/>
              <a:ea typeface="楷体" panose="02010609060101010101" pitchFamily="49" charset="-122"/>
            </a:endParaRPr>
          </a:p>
        </p:txBody>
      </p:sp>
      <p:sp>
        <p:nvSpPr>
          <p:cNvPr id="17" name="文本框 16"/>
          <p:cNvSpPr txBox="1"/>
          <p:nvPr/>
        </p:nvSpPr>
        <p:spPr>
          <a:xfrm>
            <a:off x="2192220" y="4787196"/>
            <a:ext cx="7807569" cy="584775"/>
          </a:xfrm>
          <a:prstGeom prst="rect">
            <a:avLst/>
          </a:prstGeom>
          <a:noFill/>
        </p:spPr>
        <p:txBody>
          <a:bodyPr wrap="square" lIns="91436" tIns="45718" rIns="91436" bIns="45718" rtlCol="0">
            <a:spAutoFit/>
          </a:bodyPr>
          <a:lstStyle/>
          <a:p>
            <a:pPr algn="ctr"/>
            <a:r>
              <a:rPr lang="zh-CN" altLang="en-US" sz="3200" b="1" dirty="0" smtClean="0">
                <a:solidFill>
                  <a:schemeClr val="bg1"/>
                </a:solidFill>
                <a:latin typeface="楷体" panose="02010609060101010101" pitchFamily="49" charset="-122"/>
                <a:ea typeface="楷体" panose="02010609060101010101" pitchFamily="49" charset="-122"/>
                <a:cs typeface="Segoe UI" panose="020B0502040204020203" pitchFamily="34" charset="0"/>
              </a:rPr>
              <a:t>分布式环境下的真值发现优化技术</a:t>
            </a:r>
            <a:endParaRPr lang="zh-CN" altLang="en-US" sz="3200" b="1" dirty="0">
              <a:solidFill>
                <a:schemeClr val="bg1"/>
              </a:solidFill>
              <a:latin typeface="楷体" panose="02010609060101010101" pitchFamily="49" charset="-122"/>
              <a:ea typeface="楷体" panose="02010609060101010101" pitchFamily="49" charset="-122"/>
              <a:cs typeface="Segoe UI" panose="020B0502040204020203" pitchFamily="34" charset="0"/>
            </a:endParaRPr>
          </a:p>
        </p:txBody>
      </p:sp>
      <p:grpSp>
        <p:nvGrpSpPr>
          <p:cNvPr id="8" name="组合 7"/>
          <p:cNvGrpSpPr/>
          <p:nvPr/>
        </p:nvGrpSpPr>
        <p:grpSpPr>
          <a:xfrm rot="16200000">
            <a:off x="562710" y="-24616"/>
            <a:ext cx="1240524" cy="1267264"/>
            <a:chOff x="0" y="1429044"/>
            <a:chExt cx="3915508" cy="3999911"/>
          </a:xfrm>
        </p:grpSpPr>
        <p:sp>
          <p:nvSpPr>
            <p:cNvPr id="9" name="流程图: 数据 8"/>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0" name="矩形 9"/>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0</a:t>
              </a:r>
              <a:endParaRPr lang="zh-CN" altLang="en-US" sz="4800" dirty="0">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80074AF9-133E-4CE5-8288-E1F9ACE86204}" type="slidenum">
              <a:rPr lang="zh-CN" altLang="en-US" smtClean="0"/>
              <a:pPr/>
              <a:t>2</a:t>
            </a:fld>
            <a:endParaRPr lang="zh-CN" altLang="en-US" dirty="0"/>
          </a:p>
        </p:txBody>
      </p:sp>
      <p:sp>
        <p:nvSpPr>
          <p:cNvPr id="3" name="日期占位符 2"/>
          <p:cNvSpPr>
            <a:spLocks noGrp="1"/>
          </p:cNvSpPr>
          <p:nvPr>
            <p:ph type="dt" sz="half" idx="10"/>
          </p:nvPr>
        </p:nvSpPr>
        <p:spPr/>
        <p:txBody>
          <a:bodyPr/>
          <a:lstStyle/>
          <a:p>
            <a:r>
              <a:rPr lang="en-US" altLang="zh-CN" dirty="0" smtClean="0"/>
              <a:t>2016-12-19</a:t>
            </a:r>
            <a:endParaRPr lang="zh-CN" altLang="en-US" dirty="0"/>
          </a:p>
        </p:txBody>
      </p:sp>
      <p:sp>
        <p:nvSpPr>
          <p:cNvPr id="11" name="页脚占位符 10"/>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3625080751"/>
      </p:ext>
    </p:extLst>
  </p:cSld>
  <p:clrMapOvr>
    <a:masterClrMapping/>
  </p:clrMapOvr>
  <mc:AlternateContent xmlns:mc="http://schemas.openxmlformats.org/markup-compatibility/2006" xmlns:p14="http://schemas.microsoft.com/office/powerpoint/2010/main">
    <mc:Choice Requires="p14">
      <p:transition spd="slow" p14:dur="2000" advTm="8814"/>
    </mc:Choice>
    <mc:Fallback xmlns="">
      <p:transition spd="slow" advTm="881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647455" y="5402844"/>
            <a:ext cx="8217295" cy="967043"/>
          </a:xfrm>
          <a:prstGeom prst="rect">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en-US" altLang="zh-CN" sz="2300" dirty="0" smtClean="0">
              <a:latin typeface="微软雅黑" pitchFamily="34" charset="-122"/>
              <a:ea typeface="微软雅黑" pitchFamily="34" charset="-122"/>
            </a:endParaRPr>
          </a:p>
          <a:p>
            <a:pPr algn="ctr"/>
            <a:r>
              <a:rPr lang="zh-CN" altLang="en-US" sz="2300" dirty="0" smtClean="0">
                <a:latin typeface="微软雅黑" pitchFamily="34" charset="-122"/>
                <a:ea typeface="微软雅黑" pitchFamily="34" charset="-122"/>
              </a:rPr>
              <a:t>实现相同的效率时，</a:t>
            </a:r>
            <a:r>
              <a:rPr lang="en-US" altLang="zh-CN" sz="2300" dirty="0" err="1" smtClean="0">
                <a:latin typeface="微软雅黑" pitchFamily="34" charset="-122"/>
                <a:ea typeface="微软雅黑" pitchFamily="34" charset="-122"/>
              </a:rPr>
              <a:t>ASRA</a:t>
            </a:r>
            <a:r>
              <a:rPr lang="zh-CN" altLang="en-US" sz="2300" dirty="0" smtClean="0">
                <a:latin typeface="微软雅黑" pitchFamily="34" charset="-122"/>
                <a:ea typeface="微软雅黑" pitchFamily="34" charset="-122"/>
              </a:rPr>
              <a:t>准确性高于</a:t>
            </a:r>
            <a:r>
              <a:rPr lang="en-US" altLang="zh-CN" sz="2300" dirty="0" err="1" smtClean="0">
                <a:latin typeface="微软雅黑" pitchFamily="34" charset="-122"/>
                <a:ea typeface="微软雅黑" pitchFamily="34" charset="-122"/>
              </a:rPr>
              <a:t>DynaTD</a:t>
            </a:r>
            <a:endParaRPr lang="en-US" altLang="zh-CN" sz="2300" dirty="0" smtClean="0">
              <a:latin typeface="微软雅黑" pitchFamily="34" charset="-122"/>
              <a:ea typeface="微软雅黑" pitchFamily="34" charset="-122"/>
            </a:endParaRPr>
          </a:p>
          <a:p>
            <a:pPr algn="ctr"/>
            <a:r>
              <a:rPr lang="zh-CN" altLang="en-US" sz="2300" dirty="0" smtClean="0">
                <a:latin typeface="微软雅黑" pitchFamily="34" charset="-122"/>
                <a:ea typeface="微软雅黑" pitchFamily="34" charset="-122"/>
              </a:rPr>
              <a:t>实现相同的准确性时，</a:t>
            </a:r>
            <a:r>
              <a:rPr lang="en-US" altLang="zh-CN" sz="2300" dirty="0">
                <a:latin typeface="微软雅黑" pitchFamily="34" charset="-122"/>
                <a:ea typeface="微软雅黑" pitchFamily="34" charset="-122"/>
              </a:rPr>
              <a:t> </a:t>
            </a:r>
            <a:r>
              <a:rPr lang="en-US" altLang="zh-CN" sz="2300" dirty="0" err="1" smtClean="0">
                <a:latin typeface="微软雅黑" pitchFamily="34" charset="-122"/>
                <a:ea typeface="微软雅黑" pitchFamily="34" charset="-122"/>
              </a:rPr>
              <a:t>ASRA</a:t>
            </a:r>
            <a:r>
              <a:rPr lang="zh-CN" altLang="en-US" sz="2300" dirty="0">
                <a:latin typeface="微软雅黑" pitchFamily="34" charset="-122"/>
                <a:ea typeface="微软雅黑" pitchFamily="34" charset="-122"/>
              </a:rPr>
              <a:t>效率</a:t>
            </a:r>
            <a:r>
              <a:rPr lang="zh-CN" altLang="en-US" sz="2300" dirty="0" smtClean="0">
                <a:latin typeface="微软雅黑" pitchFamily="34" charset="-122"/>
                <a:ea typeface="微软雅黑" pitchFamily="34" charset="-122"/>
              </a:rPr>
              <a:t>高于</a:t>
            </a:r>
            <a:r>
              <a:rPr lang="en-US" altLang="zh-CN" sz="2300" dirty="0" err="1" smtClean="0">
                <a:latin typeface="微软雅黑" pitchFamily="34" charset="-122"/>
                <a:ea typeface="微软雅黑" pitchFamily="34" charset="-122"/>
              </a:rPr>
              <a:t>Dy</a:t>
            </a:r>
            <a:r>
              <a:rPr lang="en-US" altLang="zh-CN" sz="2300" dirty="0" smtClean="0">
                <a:latin typeface="微软雅黑" pitchFamily="34" charset="-122"/>
                <a:ea typeface="微软雅黑" pitchFamily="34" charset="-122"/>
              </a:rPr>
              <a:t>-OP</a:t>
            </a:r>
            <a:endParaRPr lang="en-US" altLang="zh-CN" sz="2300" dirty="0">
              <a:latin typeface="微软雅黑" pitchFamily="34" charset="-122"/>
              <a:ea typeface="微软雅黑" pitchFamily="34" charset="-122"/>
            </a:endParaRPr>
          </a:p>
          <a:p>
            <a:pPr algn="ctr"/>
            <a:endParaRPr lang="zh-CN" altLang="en-US" sz="2300" dirty="0">
              <a:latin typeface="微软雅黑" pitchFamily="34" charset="-122"/>
              <a:ea typeface="微软雅黑" pitchFamily="34" charset="-122"/>
            </a:endParaRPr>
          </a:p>
        </p:txBody>
      </p:sp>
      <p:sp>
        <p:nvSpPr>
          <p:cNvPr id="47" name="矩形 46"/>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48"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grpSp>
        <p:nvGrpSpPr>
          <p:cNvPr id="49" name="组合 3"/>
          <p:cNvGrpSpPr/>
          <p:nvPr/>
        </p:nvGrpSpPr>
        <p:grpSpPr>
          <a:xfrm rot="16200000">
            <a:off x="562710" y="-24616"/>
            <a:ext cx="1240524" cy="1267264"/>
            <a:chOff x="0" y="1429044"/>
            <a:chExt cx="3915508" cy="3999911"/>
          </a:xfrm>
        </p:grpSpPr>
        <p:sp>
          <p:nvSpPr>
            <p:cNvPr id="5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51" name="矩形 50"/>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88" name="矩形 87"/>
          <p:cNvSpPr/>
          <p:nvPr/>
        </p:nvSpPr>
        <p:spPr>
          <a:xfrm>
            <a:off x="3228864" y="637678"/>
            <a:ext cx="3427430" cy="499218"/>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itchFamily="34" charset="-122"/>
                <a:ea typeface="微软雅黑" pitchFamily="34" charset="-122"/>
              </a:rPr>
              <a:t>单属性</a:t>
            </a:r>
          </a:p>
        </p:txBody>
      </p:sp>
      <p:sp>
        <p:nvSpPr>
          <p:cNvPr id="92" name="矩形 91"/>
          <p:cNvSpPr/>
          <p:nvPr/>
        </p:nvSpPr>
        <p:spPr>
          <a:xfrm>
            <a:off x="6946480" y="637678"/>
            <a:ext cx="3596014" cy="499218"/>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Arial"/>
                <a:ea typeface="微软雅黑" pitchFamily="34" charset="-122"/>
                <a:cs typeface="Arial"/>
              </a:rPr>
              <a:t>多属性</a:t>
            </a:r>
            <a:endParaRPr lang="zh-CN" altLang="en-US" dirty="0">
              <a:solidFill>
                <a:schemeClr val="bg1"/>
              </a:solidFill>
              <a:latin typeface="微软雅黑" pitchFamily="34" charset="-122"/>
              <a:ea typeface="微软雅黑" pitchFamily="34" charset="-122"/>
            </a:endParaRPr>
          </a:p>
        </p:txBody>
      </p:sp>
      <p:cxnSp>
        <p:nvCxnSpPr>
          <p:cNvPr id="39" name="直接连接符 38"/>
          <p:cNvCxnSpPr/>
          <p:nvPr/>
        </p:nvCxnSpPr>
        <p:spPr>
          <a:xfrm>
            <a:off x="549354" y="2731952"/>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549354" y="3996715"/>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446048" y="1731606"/>
            <a:ext cx="2228650" cy="963674"/>
            <a:chOff x="8835092" y="1945063"/>
            <a:chExt cx="2483676" cy="1079635"/>
          </a:xfrm>
        </p:grpSpPr>
        <p:sp>
          <p:nvSpPr>
            <p:cNvPr id="42" name="文本框 11"/>
            <p:cNvSpPr txBox="1"/>
            <p:nvPr/>
          </p:nvSpPr>
          <p:spPr>
            <a:xfrm>
              <a:off x="8835092" y="1945063"/>
              <a:ext cx="1248229" cy="379293"/>
            </a:xfrm>
            <a:prstGeom prst="rect">
              <a:avLst/>
            </a:prstGeom>
            <a:noFill/>
          </p:spPr>
          <p:txBody>
            <a:bodyPr wrap="square" rtlCol="0">
              <a:spAutoFit/>
            </a:bodyPr>
            <a:lstStyle/>
            <a:p>
              <a:pPr algn="ctr"/>
              <a:endParaRPr lang="zh-CN" altLang="en-US" sz="2400" baseline="-3000" dirty="0">
                <a:latin typeface="微软雅黑" pitchFamily="34" charset="-122"/>
                <a:ea typeface="微软雅黑" pitchFamily="34" charset="-122"/>
              </a:endParaRPr>
            </a:p>
          </p:txBody>
        </p:sp>
        <p:sp>
          <p:nvSpPr>
            <p:cNvPr id="43" name="文本框 12"/>
            <p:cNvSpPr txBox="1"/>
            <p:nvPr/>
          </p:nvSpPr>
          <p:spPr>
            <a:xfrm>
              <a:off x="8872836" y="2273941"/>
              <a:ext cx="2445932" cy="750757"/>
            </a:xfrm>
            <a:prstGeom prst="rect">
              <a:avLst/>
            </a:prstGeom>
            <a:noFill/>
          </p:spPr>
          <p:txBody>
            <a:bodyPr wrap="square" rtlCol="0">
              <a:spAutoFit/>
            </a:bodyPr>
            <a:lstStyle/>
            <a:p>
              <a:pPr>
                <a:lnSpc>
                  <a:spcPct val="130000"/>
                </a:lnSpc>
              </a:pPr>
              <a:r>
                <a:rPr lang="zh-CN" altLang="en-US" sz="3200" dirty="0" smtClean="0">
                  <a:solidFill>
                    <a:sysClr val="windowText" lastClr="000000"/>
                  </a:solidFill>
                  <a:latin typeface="微软雅黑" pitchFamily="34" charset="-122"/>
                  <a:ea typeface="微软雅黑" pitchFamily="34" charset="-122"/>
                </a:rPr>
                <a:t>性能分析</a:t>
              </a:r>
              <a:endParaRPr lang="zh-CN" altLang="en-US" sz="3200" dirty="0">
                <a:solidFill>
                  <a:sysClr val="windowText" lastClr="000000"/>
                </a:solidFill>
                <a:latin typeface="微软雅黑" pitchFamily="34" charset="-122"/>
                <a:ea typeface="微软雅黑" pitchFamily="34" charset="-122"/>
              </a:endParaRPr>
            </a:p>
          </p:txBody>
        </p:sp>
      </p:grpSp>
      <p:grpSp>
        <p:nvGrpSpPr>
          <p:cNvPr id="44" name="组合 43"/>
          <p:cNvGrpSpPr/>
          <p:nvPr/>
        </p:nvGrpSpPr>
        <p:grpSpPr>
          <a:xfrm>
            <a:off x="329754" y="2799025"/>
            <a:ext cx="2336227" cy="625107"/>
            <a:chOff x="8715203" y="2033592"/>
            <a:chExt cx="2603565" cy="700321"/>
          </a:xfrm>
        </p:grpSpPr>
        <p:sp>
          <p:nvSpPr>
            <p:cNvPr id="45" name="文本框 14"/>
            <p:cNvSpPr txBox="1"/>
            <p:nvPr/>
          </p:nvSpPr>
          <p:spPr>
            <a:xfrm>
              <a:off x="8715203" y="2033592"/>
              <a:ext cx="1537096" cy="379289"/>
            </a:xfrm>
            <a:prstGeom prst="rect">
              <a:avLst/>
            </a:prstGeom>
            <a:noFill/>
          </p:spPr>
          <p:txBody>
            <a:bodyPr wrap="square" rtlCol="0">
              <a:spAutoFit/>
            </a:bodyPr>
            <a:lstStyle/>
            <a:p>
              <a:pPr algn="ctr"/>
              <a:r>
                <a:rPr lang="zh-CN" altLang="en-US" sz="2400" baseline="-3000" dirty="0" smtClean="0">
                  <a:latin typeface="微软雅黑" pitchFamily="34" charset="-122"/>
                  <a:ea typeface="微软雅黑" pitchFamily="34" charset="-122"/>
                </a:rPr>
                <a:t>最优效率</a:t>
              </a:r>
              <a:endParaRPr lang="zh-CN" altLang="en-US" sz="2400" baseline="-3000" dirty="0">
                <a:latin typeface="微软雅黑" pitchFamily="34" charset="-122"/>
                <a:ea typeface="微软雅黑" pitchFamily="34" charset="-122"/>
              </a:endParaRPr>
            </a:p>
          </p:txBody>
        </p:sp>
        <p:sp>
          <p:nvSpPr>
            <p:cNvPr id="52" name="文本框 15"/>
            <p:cNvSpPr txBox="1"/>
            <p:nvPr/>
          </p:nvSpPr>
          <p:spPr>
            <a:xfrm>
              <a:off x="8872836" y="2387739"/>
              <a:ext cx="2445932" cy="346174"/>
            </a:xfrm>
            <a:prstGeom prst="rect">
              <a:avLst/>
            </a:prstGeom>
            <a:noFill/>
          </p:spPr>
          <p:txBody>
            <a:bodyPr wrap="square" rtlCol="0">
              <a:spAutoFit/>
            </a:bodyPr>
            <a:lstStyle/>
            <a:p>
              <a:pPr>
                <a:lnSpc>
                  <a:spcPct val="130000"/>
                </a:lnSpc>
              </a:pPr>
              <a:r>
                <a:rPr lang="en-US" altLang="zh-CN" sz="1200" dirty="0" err="1" smtClean="0">
                  <a:solidFill>
                    <a:sysClr val="windowText" lastClr="000000"/>
                  </a:solidFill>
                  <a:latin typeface="微软雅黑" pitchFamily="34" charset="-122"/>
                  <a:ea typeface="微软雅黑" pitchFamily="34" charset="-122"/>
                </a:rPr>
                <a:t>DynaTD</a:t>
              </a:r>
              <a:r>
                <a:rPr lang="zh-CN" altLang="en-US" sz="1200" dirty="0" smtClean="0">
                  <a:solidFill>
                    <a:sysClr val="windowText" lastClr="000000"/>
                  </a:solidFill>
                  <a:latin typeface="微软雅黑" pitchFamily="34" charset="-122"/>
                  <a:ea typeface="微软雅黑" pitchFamily="34" charset="-122"/>
                </a:rPr>
                <a:t>方法的效率</a:t>
              </a:r>
              <a:endParaRPr lang="zh-CN" altLang="en-US" sz="1200" dirty="0">
                <a:solidFill>
                  <a:sysClr val="windowText" lastClr="000000"/>
                </a:solidFill>
                <a:latin typeface="微软雅黑" pitchFamily="34" charset="-122"/>
                <a:ea typeface="微软雅黑" pitchFamily="34" charset="-122"/>
              </a:endParaRPr>
            </a:p>
          </p:txBody>
        </p:sp>
      </p:grpSp>
      <p:grpSp>
        <p:nvGrpSpPr>
          <p:cNvPr id="53" name="组合 52"/>
          <p:cNvGrpSpPr/>
          <p:nvPr/>
        </p:nvGrpSpPr>
        <p:grpSpPr>
          <a:xfrm>
            <a:off x="446046" y="4049815"/>
            <a:ext cx="2239939" cy="613841"/>
            <a:chOff x="8835092" y="2046239"/>
            <a:chExt cx="2496257" cy="687705"/>
          </a:xfrm>
        </p:grpSpPr>
        <p:sp>
          <p:nvSpPr>
            <p:cNvPr id="54" name="文本框 17"/>
            <p:cNvSpPr txBox="1"/>
            <p:nvPr/>
          </p:nvSpPr>
          <p:spPr>
            <a:xfrm>
              <a:off x="8835092" y="2046239"/>
              <a:ext cx="1527392" cy="379292"/>
            </a:xfrm>
            <a:prstGeom prst="rect">
              <a:avLst/>
            </a:prstGeom>
            <a:noFill/>
          </p:spPr>
          <p:txBody>
            <a:bodyPr wrap="square" rtlCol="0">
              <a:spAutoFit/>
            </a:bodyPr>
            <a:lstStyle/>
            <a:p>
              <a:pPr algn="ctr"/>
              <a:r>
                <a:rPr lang="zh-CN" altLang="en-US" sz="2400" baseline="-3000" dirty="0" smtClean="0">
                  <a:latin typeface="微软雅黑" pitchFamily="34" charset="-122"/>
                  <a:ea typeface="微软雅黑" pitchFamily="34" charset="-122"/>
                </a:rPr>
                <a:t>最优准确性</a:t>
              </a:r>
              <a:endParaRPr lang="zh-CN" altLang="en-US" sz="2400" baseline="-3000" dirty="0">
                <a:latin typeface="微软雅黑" pitchFamily="34" charset="-122"/>
                <a:ea typeface="微软雅黑" pitchFamily="34" charset="-122"/>
              </a:endParaRPr>
            </a:p>
          </p:txBody>
        </p:sp>
        <p:sp>
          <p:nvSpPr>
            <p:cNvPr id="55" name="文本框 18"/>
            <p:cNvSpPr txBox="1"/>
            <p:nvPr/>
          </p:nvSpPr>
          <p:spPr>
            <a:xfrm>
              <a:off x="8885416" y="2387768"/>
              <a:ext cx="2445933" cy="346176"/>
            </a:xfrm>
            <a:prstGeom prst="rect">
              <a:avLst/>
            </a:prstGeom>
            <a:noFill/>
          </p:spPr>
          <p:txBody>
            <a:bodyPr wrap="square" rtlCol="0">
              <a:spAutoFit/>
            </a:bodyPr>
            <a:lstStyle/>
            <a:p>
              <a:pPr>
                <a:lnSpc>
                  <a:spcPct val="130000"/>
                </a:lnSpc>
              </a:pPr>
              <a:r>
                <a:rPr lang="en-US" altLang="zh-CN" sz="1200" dirty="0" err="1">
                  <a:solidFill>
                    <a:sysClr val="windowText" lastClr="000000"/>
                  </a:solidFill>
                  <a:latin typeface="微软雅黑" pitchFamily="34" charset="-122"/>
                  <a:ea typeface="微软雅黑" pitchFamily="34" charset="-122"/>
                </a:rPr>
                <a:t>Dy</a:t>
              </a:r>
              <a:r>
                <a:rPr lang="en-US" altLang="zh-CN" sz="1200" dirty="0">
                  <a:solidFill>
                    <a:sysClr val="windowText" lastClr="000000"/>
                  </a:solidFill>
                  <a:latin typeface="微软雅黑" pitchFamily="34" charset="-122"/>
                  <a:ea typeface="微软雅黑" pitchFamily="34" charset="-122"/>
                </a:rPr>
                <a:t>-OP</a:t>
              </a:r>
              <a:r>
                <a:rPr lang="zh-CN" altLang="en-US" sz="1200" dirty="0">
                  <a:solidFill>
                    <a:sysClr val="windowText" lastClr="000000"/>
                  </a:solidFill>
                  <a:latin typeface="微软雅黑" pitchFamily="34" charset="-122"/>
                  <a:ea typeface="微软雅黑" pitchFamily="34" charset="-122"/>
                </a:rPr>
                <a:t>方法的准确性</a:t>
              </a:r>
            </a:p>
          </p:txBody>
        </p:sp>
      </p:gr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604" y="1468995"/>
            <a:ext cx="264795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604" y="3509055"/>
            <a:ext cx="264795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0512" y="1485942"/>
            <a:ext cx="2647950" cy="177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0512" y="3529039"/>
            <a:ext cx="264795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80074AF9-133E-4CE5-8288-E1F9ACE86204}" type="slidenum">
              <a:rPr lang="zh-CN" altLang="en-US" smtClean="0"/>
              <a:pPr/>
              <a:t>20</a:t>
            </a:fld>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30"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463194852"/>
      </p:ext>
    </p:extLst>
  </p:cSld>
  <p:clrMapOvr>
    <a:masterClrMapping/>
  </p:clrMapOvr>
  <mc:AlternateContent xmlns:mc="http://schemas.openxmlformats.org/markup-compatibility/2006" xmlns:p14="http://schemas.microsoft.com/office/powerpoint/2010/main">
    <mc:Choice Requires="p14">
      <p:transition spd="slow" p14:dur="2000" advTm="18649"/>
    </mc:Choice>
    <mc:Fallback xmlns="">
      <p:transition spd="slow" advTm="18649"/>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647455" y="5446061"/>
            <a:ext cx="8217295" cy="632012"/>
          </a:xfrm>
          <a:prstGeom prst="rect">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en-US" altLang="zh-CN" sz="2300" dirty="0" err="1" smtClean="0">
                <a:latin typeface="微软雅黑" pitchFamily="34" charset="-122"/>
                <a:ea typeface="微软雅黑" pitchFamily="34" charset="-122"/>
              </a:rPr>
              <a:t>ASRA</a:t>
            </a:r>
            <a:r>
              <a:rPr lang="zh-CN" altLang="en-US" sz="2300" dirty="0">
                <a:latin typeface="微软雅黑" pitchFamily="34" charset="-122"/>
                <a:ea typeface="微软雅黑" pitchFamily="34" charset="-122"/>
              </a:rPr>
              <a:t>计算</a:t>
            </a:r>
            <a:r>
              <a:rPr lang="zh-CN" altLang="en-US" sz="2300" dirty="0" smtClean="0">
                <a:latin typeface="微软雅黑" pitchFamily="34" charset="-122"/>
                <a:ea typeface="微软雅黑" pitchFamily="34" charset="-122"/>
              </a:rPr>
              <a:t>的数据源权值更接近实际的数据源权值</a:t>
            </a:r>
            <a:endParaRPr lang="en-US" altLang="zh-CN" sz="2300" dirty="0" smtClean="0">
              <a:latin typeface="微软雅黑" pitchFamily="34" charset="-122"/>
              <a:ea typeface="微软雅黑" pitchFamily="34" charset="-122"/>
            </a:endParaRPr>
          </a:p>
        </p:txBody>
      </p:sp>
      <p:sp>
        <p:nvSpPr>
          <p:cNvPr id="47" name="矩形 46"/>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48"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grpSp>
        <p:nvGrpSpPr>
          <p:cNvPr id="49" name="组合 3"/>
          <p:cNvGrpSpPr/>
          <p:nvPr/>
        </p:nvGrpSpPr>
        <p:grpSpPr>
          <a:xfrm rot="16200000">
            <a:off x="562710" y="-24616"/>
            <a:ext cx="1240524" cy="1267264"/>
            <a:chOff x="0" y="1429044"/>
            <a:chExt cx="3915508" cy="3999911"/>
          </a:xfrm>
        </p:grpSpPr>
        <p:sp>
          <p:nvSpPr>
            <p:cNvPr id="5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51" name="矩形 50"/>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88" name="矩形 87"/>
          <p:cNvSpPr/>
          <p:nvPr/>
        </p:nvSpPr>
        <p:spPr>
          <a:xfrm>
            <a:off x="3228864" y="883342"/>
            <a:ext cx="3427430" cy="499218"/>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latin typeface="微软雅黑" pitchFamily="34" charset="-122"/>
                <a:ea typeface="微软雅黑" pitchFamily="34" charset="-122"/>
              </a:rPr>
              <a:t>S</a:t>
            </a:r>
            <a:r>
              <a:rPr lang="en-US" altLang="zh-CN" sz="800" dirty="0" err="1" smtClean="0">
                <a:solidFill>
                  <a:schemeClr val="tx1"/>
                </a:solidFill>
                <a:latin typeface="微软雅黑" pitchFamily="34" charset="-122"/>
                <a:ea typeface="微软雅黑" pitchFamily="34" charset="-122"/>
              </a:rPr>
              <a:t>1</a:t>
            </a:r>
            <a:endParaRPr lang="zh-CN" altLang="en-US" dirty="0">
              <a:solidFill>
                <a:schemeClr val="tx1"/>
              </a:solidFill>
              <a:latin typeface="微软雅黑" pitchFamily="34" charset="-122"/>
              <a:ea typeface="微软雅黑" pitchFamily="34" charset="-122"/>
            </a:endParaRPr>
          </a:p>
        </p:txBody>
      </p:sp>
      <p:sp>
        <p:nvSpPr>
          <p:cNvPr id="92" name="矩形 91"/>
          <p:cNvSpPr/>
          <p:nvPr/>
        </p:nvSpPr>
        <p:spPr>
          <a:xfrm>
            <a:off x="6946480" y="883342"/>
            <a:ext cx="3596014" cy="499218"/>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dirty="0" err="1" smtClean="0">
                <a:solidFill>
                  <a:schemeClr val="bg1"/>
                </a:solidFill>
                <a:latin typeface="微软雅黑" pitchFamily="34" charset="-122"/>
                <a:ea typeface="微软雅黑" pitchFamily="34" charset="-122"/>
              </a:rPr>
              <a:t>S</a:t>
            </a:r>
            <a:r>
              <a:rPr lang="en-US" altLang="zh-CN" sz="800" dirty="0" err="1" smtClean="0">
                <a:solidFill>
                  <a:schemeClr val="bg1"/>
                </a:solidFill>
                <a:latin typeface="微软雅黑" pitchFamily="34" charset="-122"/>
                <a:ea typeface="微软雅黑" pitchFamily="34" charset="-122"/>
              </a:rPr>
              <a:t>2</a:t>
            </a:r>
            <a:endParaRPr lang="zh-CN" altLang="en-US" dirty="0">
              <a:solidFill>
                <a:schemeClr val="bg1"/>
              </a:solidFill>
              <a:latin typeface="微软雅黑" pitchFamily="34" charset="-122"/>
              <a:ea typeface="微软雅黑" pitchFamily="34" charset="-122"/>
            </a:endParaRPr>
          </a:p>
        </p:txBody>
      </p:sp>
      <p:cxnSp>
        <p:nvCxnSpPr>
          <p:cNvPr id="39" name="直接连接符 38"/>
          <p:cNvCxnSpPr/>
          <p:nvPr/>
        </p:nvCxnSpPr>
        <p:spPr>
          <a:xfrm>
            <a:off x="549354" y="2503353"/>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446048" y="1731606"/>
            <a:ext cx="2228650" cy="785997"/>
            <a:chOff x="8835092" y="1945063"/>
            <a:chExt cx="2483676" cy="880578"/>
          </a:xfrm>
        </p:grpSpPr>
        <p:sp>
          <p:nvSpPr>
            <p:cNvPr id="42" name="文本框 11"/>
            <p:cNvSpPr txBox="1"/>
            <p:nvPr/>
          </p:nvSpPr>
          <p:spPr>
            <a:xfrm>
              <a:off x="8835092" y="1945063"/>
              <a:ext cx="1248229" cy="379293"/>
            </a:xfrm>
            <a:prstGeom prst="rect">
              <a:avLst/>
            </a:prstGeom>
            <a:noFill/>
          </p:spPr>
          <p:txBody>
            <a:bodyPr wrap="square" rtlCol="0">
              <a:spAutoFit/>
            </a:bodyPr>
            <a:lstStyle/>
            <a:p>
              <a:pPr algn="ctr"/>
              <a:endParaRPr lang="zh-CN" altLang="en-US" sz="2400" baseline="-3000" dirty="0">
                <a:latin typeface="微软雅黑" pitchFamily="34" charset="-122"/>
                <a:ea typeface="微软雅黑" pitchFamily="34" charset="-122"/>
              </a:endParaRPr>
            </a:p>
          </p:txBody>
        </p:sp>
        <p:sp>
          <p:nvSpPr>
            <p:cNvPr id="43" name="文本框 12"/>
            <p:cNvSpPr txBox="1"/>
            <p:nvPr/>
          </p:nvSpPr>
          <p:spPr>
            <a:xfrm>
              <a:off x="8872836" y="2273941"/>
              <a:ext cx="2445932" cy="551700"/>
            </a:xfrm>
            <a:prstGeom prst="rect">
              <a:avLst/>
            </a:prstGeom>
            <a:noFill/>
          </p:spPr>
          <p:txBody>
            <a:bodyPr wrap="square" rtlCol="0">
              <a:spAutoFit/>
            </a:bodyPr>
            <a:lstStyle/>
            <a:p>
              <a:pPr>
                <a:lnSpc>
                  <a:spcPct val="130000"/>
                </a:lnSpc>
              </a:pPr>
              <a:r>
                <a:rPr lang="zh-CN" altLang="en-US" sz="2000" dirty="0" smtClean="0">
                  <a:solidFill>
                    <a:sysClr val="windowText" lastClr="000000"/>
                  </a:solidFill>
                  <a:latin typeface="微软雅黑" pitchFamily="34" charset="-122"/>
                  <a:ea typeface="微软雅黑" pitchFamily="34" charset="-122"/>
                </a:rPr>
                <a:t>数据源权值</a:t>
              </a:r>
              <a:endParaRPr lang="zh-CN" altLang="en-US" sz="2000" dirty="0">
                <a:solidFill>
                  <a:sysClr val="windowText" lastClr="000000"/>
                </a:solidFill>
                <a:latin typeface="微软雅黑" pitchFamily="34" charset="-122"/>
                <a:ea typeface="微软雅黑" pitchFamily="34" charset="-122"/>
              </a:endParaRPr>
            </a:p>
          </p:txBody>
        </p:sp>
      </p:gr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7498" y="2070160"/>
            <a:ext cx="4260514" cy="271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781" y="2074873"/>
            <a:ext cx="4260514" cy="271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80074AF9-133E-4CE5-8288-E1F9ACE86204}" type="slidenum">
              <a:rPr lang="zh-CN" altLang="en-US" smtClean="0"/>
              <a:pPr/>
              <a:t>21</a:t>
            </a:fld>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21"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80203419"/>
      </p:ext>
    </p:extLst>
  </p:cSld>
  <p:clrMapOvr>
    <a:masterClrMapping/>
  </p:clrMapOvr>
  <mc:AlternateContent xmlns:mc="http://schemas.openxmlformats.org/markup-compatibility/2006" xmlns:p14="http://schemas.microsoft.com/office/powerpoint/2010/main">
    <mc:Choice Requires="p14">
      <p:transition spd="slow" p14:dur="2000" advTm="1030"/>
    </mc:Choice>
    <mc:Fallback xmlns="">
      <p:transition spd="slow" advTm="103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986802" y="201042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52265" y="2070786"/>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5986802" y="2764484"/>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72565" y="282377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5986802" y="3518547"/>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80252" y="3586293"/>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5986802" y="4272609"/>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93697" y="4348809"/>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63256" y="5074656"/>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面向数据流应用的连续真值发现技术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8" name="圆角矩形 17"/>
          <p:cNvSpPr/>
          <p:nvPr/>
        </p:nvSpPr>
        <p:spPr>
          <a:xfrm>
            <a:off x="5991285" y="5110806"/>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1" name="矩形 20"/>
          <p:cNvSpPr/>
          <p:nvPr/>
        </p:nvSpPr>
        <p:spPr>
          <a:xfrm>
            <a:off x="6798180" y="5187006"/>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19590402"/>
      </p:ext>
    </p:extLst>
  </p:cSld>
  <p:clrMapOvr>
    <a:masterClrMapping/>
  </p:clrMapOvr>
  <p:transition spd="slow" advTm="363">
    <p:randomBa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3" name="文本框 2"/>
          <p:cNvSpPr txBox="1"/>
          <p:nvPr/>
        </p:nvSpPr>
        <p:spPr>
          <a:xfrm>
            <a:off x="1339693" y="-33680"/>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结论</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aphicFrame>
        <p:nvGraphicFramePr>
          <p:cNvPr id="7" name="图示 6"/>
          <p:cNvGraphicFramePr/>
          <p:nvPr>
            <p:extLst>
              <p:ext uri="{D42A27DB-BD31-4B8C-83A1-F6EECF244321}">
                <p14:modId xmlns:p14="http://schemas.microsoft.com/office/powerpoint/2010/main" val="3372611809"/>
              </p:ext>
            </p:extLst>
          </p:nvPr>
        </p:nvGraphicFramePr>
        <p:xfrm>
          <a:off x="1633871" y="1373660"/>
          <a:ext cx="9204263" cy="5037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3"/>
          <p:cNvGrpSpPr/>
          <p:nvPr/>
        </p:nvGrpSpPr>
        <p:grpSpPr>
          <a:xfrm rot="16200000">
            <a:off x="562710" y="-24616"/>
            <a:ext cx="1240524" cy="1267264"/>
            <a:chOff x="0" y="1429044"/>
            <a:chExt cx="3915508" cy="3999911"/>
          </a:xfrm>
        </p:grpSpPr>
        <p:sp>
          <p:nvSpPr>
            <p:cNvPr id="9"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0" name="矩形 9"/>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5</a:t>
              </a:r>
              <a:endParaRPr lang="zh-CN" altLang="en-US" sz="4800" dirty="0">
                <a:latin typeface="微软雅黑" panose="020B0503020204020204" pitchFamily="34" charset="-122"/>
                <a:ea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80074AF9-133E-4CE5-8288-E1F9ACE86204}" type="slidenum">
              <a:rPr lang="zh-CN" altLang="en-US" smtClean="0"/>
              <a:pPr/>
              <a:t>23</a:t>
            </a:fld>
            <a:endParaRPr lang="zh-CN" altLang="en-US"/>
          </a:p>
        </p:txBody>
      </p:sp>
      <p:sp>
        <p:nvSpPr>
          <p:cNvPr id="5" name="日期占位符 4"/>
          <p:cNvSpPr>
            <a:spLocks noGrp="1"/>
          </p:cNvSpPr>
          <p:nvPr>
            <p:ph type="dt" sz="half" idx="10"/>
          </p:nvPr>
        </p:nvSpPr>
        <p:spPr/>
        <p:txBody>
          <a:bodyPr/>
          <a:lstStyle/>
          <a:p>
            <a:r>
              <a:rPr lang="en-US" altLang="zh-CN" smtClean="0"/>
              <a:t>2016-12-19</a:t>
            </a:r>
            <a:endParaRPr lang="zh-CN" altLang="en-US"/>
          </a:p>
        </p:txBody>
      </p:sp>
      <p:sp>
        <p:nvSpPr>
          <p:cNvPr id="12" name="页脚占位符 11"/>
          <p:cNvSpPr>
            <a:spLocks noGrp="1"/>
          </p:cNvSpPr>
          <p:nvPr>
            <p:ph type="ftr" sz="quarter" idx="11"/>
          </p:nvPr>
        </p:nvSpPr>
        <p:spPr/>
        <p:txBody>
          <a:bodyPr/>
          <a:lstStyle/>
          <a:p>
            <a:r>
              <a:rPr lang="zh-CN" altLang="en-US" smtClean="0"/>
              <a:t>计算机科学与工程学院</a:t>
            </a:r>
            <a:endParaRPr lang="zh-CN" altLang="en-US"/>
          </a:p>
        </p:txBody>
      </p:sp>
      <p:sp>
        <p:nvSpPr>
          <p:cNvPr id="13"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855359195"/>
      </p:ext>
    </p:extLst>
  </p:cSld>
  <p:clrMapOvr>
    <a:masterClrMapping/>
  </p:clrMapOvr>
  <mc:AlternateContent xmlns:mc="http://schemas.openxmlformats.org/markup-compatibility/2006" xmlns:p14="http://schemas.microsoft.com/office/powerpoint/2010/main">
    <mc:Choice Requires="p14">
      <p:transition spd="slow" p14:dur="2000" advTm="218"/>
    </mc:Choice>
    <mc:Fallback xmlns="">
      <p:transition spd="slow" advTm="218"/>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5" name="文本框 4"/>
          <p:cNvSpPr txBox="1"/>
          <p:nvPr/>
        </p:nvSpPr>
        <p:spPr>
          <a:xfrm>
            <a:off x="1339693" y="-59748"/>
            <a:ext cx="3118339" cy="646331"/>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研究概述</a:t>
            </a:r>
          </a:p>
        </p:txBody>
      </p:sp>
      <p:sp>
        <p:nvSpPr>
          <p:cNvPr id="7" name="矩形 6"/>
          <p:cNvSpPr/>
          <p:nvPr/>
        </p:nvSpPr>
        <p:spPr>
          <a:xfrm>
            <a:off x="1781911" y="1347005"/>
            <a:ext cx="8534876" cy="2202992"/>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1746739" y="3978083"/>
            <a:ext cx="8534876" cy="2202992"/>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2784243" y="2156117"/>
            <a:ext cx="6757326" cy="584771"/>
          </a:xfrm>
          <a:prstGeom prst="rect">
            <a:avLst/>
          </a:prstGeom>
          <a:noFill/>
        </p:spPr>
        <p:txBody>
          <a:bodyPr wrap="square" lIns="91436" tIns="45718" rIns="91436" bIns="45718" rtlCol="0">
            <a:spAutoFit/>
          </a:bodyPr>
          <a:lstStyle/>
          <a:p>
            <a:pPr algn="ctr"/>
            <a:r>
              <a:rPr lang="zh-CN" altLang="en-US" sz="3200" b="1" dirty="0" smtClean="0">
                <a:solidFill>
                  <a:schemeClr val="bg1"/>
                </a:solidFill>
                <a:latin typeface="楷体" panose="02010609060101010101" pitchFamily="49" charset="-122"/>
                <a:ea typeface="楷体" panose="02010609060101010101" pitchFamily="49" charset="-122"/>
              </a:rPr>
              <a:t>面向数据流应用的连续真值发现技术</a:t>
            </a:r>
            <a:endParaRPr lang="zh-CN" altLang="en-US" sz="3200" b="1" dirty="0">
              <a:solidFill>
                <a:schemeClr val="bg1"/>
              </a:solidFill>
              <a:latin typeface="楷体" panose="02010609060101010101" pitchFamily="49" charset="-122"/>
              <a:ea typeface="楷体" panose="02010609060101010101" pitchFamily="49" charset="-122"/>
            </a:endParaRPr>
          </a:p>
        </p:txBody>
      </p:sp>
      <p:sp>
        <p:nvSpPr>
          <p:cNvPr id="17" name="文本框 16"/>
          <p:cNvSpPr txBox="1"/>
          <p:nvPr/>
        </p:nvSpPr>
        <p:spPr>
          <a:xfrm>
            <a:off x="2192220" y="4787196"/>
            <a:ext cx="7807569" cy="584775"/>
          </a:xfrm>
          <a:prstGeom prst="rect">
            <a:avLst/>
          </a:prstGeom>
          <a:noFill/>
        </p:spPr>
        <p:txBody>
          <a:bodyPr wrap="square" lIns="91436" tIns="45718" rIns="91436" bIns="45718" rtlCol="0">
            <a:spAutoFit/>
          </a:bodyPr>
          <a:lstStyle/>
          <a:p>
            <a:pPr algn="ctr"/>
            <a:r>
              <a:rPr lang="zh-CN" altLang="en-US" sz="3200" b="1" dirty="0" smtClean="0">
                <a:solidFill>
                  <a:schemeClr val="accent1">
                    <a:lumMod val="50000"/>
                  </a:schemeClr>
                </a:solidFill>
                <a:latin typeface="楷体" panose="02010609060101010101" pitchFamily="49" charset="-122"/>
                <a:ea typeface="楷体" panose="02010609060101010101" pitchFamily="49" charset="-122"/>
                <a:cs typeface="Segoe UI" panose="020B0502040204020203" pitchFamily="34" charset="0"/>
              </a:rPr>
              <a:t>分布式环境下的真值发现优化技术</a:t>
            </a:r>
            <a:endParaRPr lang="zh-CN" altLang="en-US" sz="3200" b="1" dirty="0">
              <a:solidFill>
                <a:schemeClr val="accent1">
                  <a:lumMod val="50000"/>
                </a:schemeClr>
              </a:solidFill>
              <a:latin typeface="楷体" panose="02010609060101010101" pitchFamily="49" charset="-122"/>
              <a:ea typeface="楷体" panose="02010609060101010101" pitchFamily="49" charset="-122"/>
              <a:cs typeface="Segoe UI" panose="020B0502040204020203" pitchFamily="34" charset="0"/>
            </a:endParaRPr>
          </a:p>
        </p:txBody>
      </p:sp>
      <p:sp>
        <p:nvSpPr>
          <p:cNvPr id="2" name="灯片编号占位符 1"/>
          <p:cNvSpPr>
            <a:spLocks noGrp="1"/>
          </p:cNvSpPr>
          <p:nvPr>
            <p:ph type="sldNum" sz="quarter" idx="12"/>
          </p:nvPr>
        </p:nvSpPr>
        <p:spPr/>
        <p:txBody>
          <a:bodyPr/>
          <a:lstStyle/>
          <a:p>
            <a:fld id="{80074AF9-133E-4CE5-8288-E1F9ACE86204}" type="slidenum">
              <a:rPr lang="zh-CN" altLang="en-US" smtClean="0"/>
              <a:pPr/>
              <a:t>24</a:t>
            </a:fld>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a:p>
        </p:txBody>
      </p:sp>
      <p:sp>
        <p:nvSpPr>
          <p:cNvPr id="8" name="页脚占位符 7"/>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3113363490"/>
      </p:ext>
    </p:extLst>
  </p:cSld>
  <p:clrMapOvr>
    <a:masterClrMapping/>
  </p:clrMapOvr>
  <mc:AlternateContent xmlns:mc="http://schemas.openxmlformats.org/markup-compatibility/2006" xmlns:p14="http://schemas.microsoft.com/office/powerpoint/2010/main">
    <mc:Choice Requires="p14">
      <p:transition spd="slow" p14:dur="2000" advTm="19"/>
    </mc:Choice>
    <mc:Fallback xmlns="">
      <p:transition spd="slow" advTm="19"/>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65712" y="170771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52263" y="2460708"/>
            <a:ext cx="2262159"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研究目的和主要贡献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93699"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预备</a:t>
            </a: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知识</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18358" y="3985740"/>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50859" y="4731348"/>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76703" y="1618777"/>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1" name="圆角矩形 20"/>
          <p:cNvSpPr/>
          <p:nvPr/>
        </p:nvSpPr>
        <p:spPr>
          <a:xfrm>
            <a:off x="6004732" y="547490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868789" y="5542651"/>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62614261"/>
      </p:ext>
    </p:extLst>
  </p:cSld>
  <p:clrMapOvr>
    <a:masterClrMapping/>
  </p:clrMapOvr>
  <p:transition spd="slow" advTm="27">
    <p:randomBa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研究背景</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pSp>
        <p:nvGrpSpPr>
          <p:cNvPr id="12" name="组合 3"/>
          <p:cNvGrpSpPr/>
          <p:nvPr/>
        </p:nvGrpSpPr>
        <p:grpSpPr>
          <a:xfrm rot="16200000">
            <a:off x="562710" y="-24616"/>
            <a:ext cx="1240524" cy="1267264"/>
            <a:chOff x="0" y="1429044"/>
            <a:chExt cx="3915508" cy="3999911"/>
          </a:xfrm>
        </p:grpSpPr>
        <p:sp>
          <p:nvSpPr>
            <p:cNvPr id="13"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4" name="矩形 13"/>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1</a:t>
              </a:r>
              <a:endParaRPr lang="zh-CN" altLang="en-US" sz="4800" dirty="0">
                <a:latin typeface="微软雅黑" panose="020B0503020204020204" pitchFamily="34" charset="-122"/>
                <a:ea typeface="微软雅黑" panose="020B0503020204020204" pitchFamily="34" charset="-122"/>
              </a:endParaRP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5878563" y="5212879"/>
            <a:ext cx="5260199" cy="118902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1" name="矩形 10"/>
          <p:cNvSpPr/>
          <p:nvPr/>
        </p:nvSpPr>
        <p:spPr>
          <a:xfrm>
            <a:off x="6566445" y="5036702"/>
            <a:ext cx="3875245" cy="382107"/>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dirty="0" smtClean="0">
                <a:latin typeface="微软雅黑" pitchFamily="34" charset="-122"/>
                <a:ea typeface="微软雅黑" pitchFamily="34" charset="-122"/>
              </a:rPr>
              <a:t>数据源（节点）集合变化时</a:t>
            </a:r>
            <a:endParaRPr lang="zh-CN" altLang="en-US" dirty="0">
              <a:latin typeface="微软雅黑" pitchFamily="34" charset="-122"/>
              <a:ea typeface="微软雅黑" pitchFamily="34" charset="-122"/>
            </a:endParaRPr>
          </a:p>
        </p:txBody>
      </p:sp>
      <p:sp>
        <p:nvSpPr>
          <p:cNvPr id="15" name="六边形 14"/>
          <p:cNvSpPr/>
          <p:nvPr/>
        </p:nvSpPr>
        <p:spPr>
          <a:xfrm>
            <a:off x="2388560" y="3739356"/>
            <a:ext cx="2746873" cy="1127775"/>
          </a:xfrm>
          <a:prstGeom prst="hexagon">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600" dirty="0" smtClean="0">
                <a:latin typeface="微软雅黑" pitchFamily="34" charset="-122"/>
                <a:ea typeface="微软雅黑" pitchFamily="34" charset="-122"/>
              </a:rPr>
              <a:t>集中式环境</a:t>
            </a:r>
            <a:endParaRPr lang="zh-CN" altLang="en-US" sz="2600" dirty="0">
              <a:latin typeface="微软雅黑" pitchFamily="34" charset="-122"/>
              <a:ea typeface="微软雅黑" pitchFamily="34" charset="-122"/>
            </a:endParaRPr>
          </a:p>
        </p:txBody>
      </p:sp>
      <p:cxnSp>
        <p:nvCxnSpPr>
          <p:cNvPr id="16" name="直接箭头连接符 15"/>
          <p:cNvCxnSpPr>
            <a:stCxn id="15" idx="5"/>
          </p:cNvCxnSpPr>
          <p:nvPr/>
        </p:nvCxnSpPr>
        <p:spPr>
          <a:xfrm flipV="1">
            <a:off x="4853489" y="2967720"/>
            <a:ext cx="1025074" cy="7716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5" idx="0"/>
          </p:cNvCxnSpPr>
          <p:nvPr/>
        </p:nvCxnSpPr>
        <p:spPr>
          <a:xfrm>
            <a:off x="5135433" y="4303244"/>
            <a:ext cx="74313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5" idx="1"/>
          </p:cNvCxnSpPr>
          <p:nvPr/>
        </p:nvCxnSpPr>
        <p:spPr>
          <a:xfrm>
            <a:off x="4853489" y="4867131"/>
            <a:ext cx="1025074" cy="7716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57200" y="5452198"/>
            <a:ext cx="5001832" cy="876477"/>
          </a:xfrm>
          <a:prstGeom prst="rect">
            <a:avLst/>
          </a:prstGeom>
          <a:noFill/>
        </p:spPr>
        <p:txBody>
          <a:bodyPr wrap="square" lIns="75520" tIns="37760" rIns="75520" bIns="37760" rtlCol="0">
            <a:spAutoFit/>
          </a:bodyPr>
          <a:lstStyle/>
          <a:p>
            <a:pPr algn="ctr">
              <a:lnSpc>
                <a:spcPct val="130000"/>
              </a:lnSpc>
            </a:pPr>
            <a:r>
              <a:rPr lang="zh-CN" altLang="en-US" sz="2000" dirty="0" smtClean="0">
                <a:latin typeface="微软雅黑" pitchFamily="34" charset="-122"/>
                <a:ea typeface="微软雅黑" pitchFamily="34" charset="-122"/>
              </a:rPr>
              <a:t>需要向集中控制器传递信息</a:t>
            </a:r>
            <a:endParaRPr lang="en-US" altLang="zh-CN" sz="2000" dirty="0" smtClean="0">
              <a:latin typeface="微软雅黑" pitchFamily="34" charset="-122"/>
              <a:ea typeface="微软雅黑" pitchFamily="34" charset="-122"/>
            </a:endParaRPr>
          </a:p>
          <a:p>
            <a:pPr algn="ctr">
              <a:lnSpc>
                <a:spcPct val="130000"/>
              </a:lnSpc>
            </a:pPr>
            <a:r>
              <a:rPr lang="zh-CN" altLang="en-US" sz="2000" dirty="0">
                <a:latin typeface="微软雅黑" pitchFamily="34" charset="-122"/>
                <a:ea typeface="微软雅黑" pitchFamily="34" charset="-122"/>
              </a:rPr>
              <a:t>当</a:t>
            </a:r>
            <a:r>
              <a:rPr lang="zh-CN" altLang="en-US" sz="2000" dirty="0" smtClean="0">
                <a:latin typeface="微软雅黑" pitchFamily="34" charset="-122"/>
                <a:ea typeface="微软雅黑" pitchFamily="34" charset="-122"/>
              </a:rPr>
              <a:t>网络复杂时，消耗时间</a:t>
            </a:r>
            <a:endParaRPr lang="en-US" altLang="zh-CN" sz="2000" dirty="0" smtClean="0">
              <a:latin typeface="微软雅黑" pitchFamily="34" charset="-122"/>
              <a:ea typeface="微软雅黑" pitchFamily="34" charset="-122"/>
            </a:endParaRPr>
          </a:p>
        </p:txBody>
      </p:sp>
      <p:sp>
        <p:nvSpPr>
          <p:cNvPr id="20" name="矩形 19"/>
          <p:cNvSpPr/>
          <p:nvPr/>
        </p:nvSpPr>
        <p:spPr>
          <a:xfrm>
            <a:off x="5878563" y="2191419"/>
            <a:ext cx="5260199" cy="118902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1" name="矩形 20"/>
          <p:cNvSpPr/>
          <p:nvPr/>
        </p:nvSpPr>
        <p:spPr>
          <a:xfrm>
            <a:off x="6566445" y="2015242"/>
            <a:ext cx="3875245" cy="382107"/>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dirty="0" smtClean="0">
                <a:latin typeface="微软雅黑" pitchFamily="34" charset="-122"/>
                <a:ea typeface="微软雅黑" pitchFamily="34" charset="-122"/>
              </a:rPr>
              <a:t>网络瘫痪概率高</a:t>
            </a:r>
            <a:endParaRPr lang="zh-CN" altLang="en-US" dirty="0">
              <a:latin typeface="微软雅黑" pitchFamily="34" charset="-122"/>
              <a:ea typeface="微软雅黑" pitchFamily="34" charset="-122"/>
            </a:endParaRPr>
          </a:p>
        </p:txBody>
      </p:sp>
      <p:sp>
        <p:nvSpPr>
          <p:cNvPr id="22" name="TextBox 21"/>
          <p:cNvSpPr txBox="1"/>
          <p:nvPr/>
        </p:nvSpPr>
        <p:spPr>
          <a:xfrm>
            <a:off x="6057200" y="2430738"/>
            <a:ext cx="5001832" cy="876477"/>
          </a:xfrm>
          <a:prstGeom prst="rect">
            <a:avLst/>
          </a:prstGeom>
          <a:noFill/>
        </p:spPr>
        <p:txBody>
          <a:bodyPr wrap="square" lIns="75520" tIns="37760" rIns="75520" bIns="37760" rtlCol="0">
            <a:spAutoFit/>
          </a:bodyPr>
          <a:lstStyle/>
          <a:p>
            <a:pPr algn="ctr">
              <a:lnSpc>
                <a:spcPct val="130000"/>
              </a:lnSpc>
            </a:pPr>
            <a:r>
              <a:rPr lang="zh-CN" altLang="en-US" sz="2000" dirty="0">
                <a:solidFill>
                  <a:sysClr val="windowText" lastClr="000000"/>
                </a:solidFill>
                <a:latin typeface="微软雅黑" pitchFamily="34" charset="-122"/>
                <a:ea typeface="微软雅黑" pitchFamily="34" charset="-122"/>
              </a:rPr>
              <a:t>普通节点可能无法替代集中控制器</a:t>
            </a:r>
            <a:endParaRPr lang="en-US" altLang="zh-CN" sz="2000" dirty="0">
              <a:solidFill>
                <a:sysClr val="windowText" lastClr="000000"/>
              </a:solidFill>
              <a:latin typeface="微软雅黑" pitchFamily="34" charset="-122"/>
              <a:ea typeface="微软雅黑" pitchFamily="34" charset="-122"/>
            </a:endParaRPr>
          </a:p>
          <a:p>
            <a:pPr algn="ctr">
              <a:lnSpc>
                <a:spcPct val="130000"/>
              </a:lnSpc>
            </a:pPr>
            <a:r>
              <a:rPr lang="zh-CN" altLang="en-US" sz="2000" dirty="0">
                <a:solidFill>
                  <a:sysClr val="windowText" lastClr="000000"/>
                </a:solidFill>
                <a:latin typeface="微软雅黑" pitchFamily="34" charset="-122"/>
                <a:ea typeface="微软雅黑" pitchFamily="34" charset="-122"/>
              </a:rPr>
              <a:t>选定新的集中控制器后需要通知其余</a:t>
            </a:r>
            <a:r>
              <a:rPr lang="zh-CN" altLang="en-US" sz="2000" dirty="0" smtClean="0">
                <a:solidFill>
                  <a:sysClr val="windowText" lastClr="000000"/>
                </a:solidFill>
                <a:latin typeface="微软雅黑" pitchFamily="34" charset="-122"/>
                <a:ea typeface="微软雅黑" pitchFamily="34" charset="-122"/>
              </a:rPr>
              <a:t>节点</a:t>
            </a:r>
            <a:endParaRPr lang="zh-CN" altLang="en-US" sz="2000" dirty="0">
              <a:solidFill>
                <a:sysClr val="windowText" lastClr="000000"/>
              </a:solidFill>
              <a:latin typeface="微软雅黑" pitchFamily="34" charset="-122"/>
              <a:ea typeface="微软雅黑" pitchFamily="34" charset="-122"/>
            </a:endParaRPr>
          </a:p>
        </p:txBody>
      </p:sp>
      <p:sp>
        <p:nvSpPr>
          <p:cNvPr id="23" name="矩形 22"/>
          <p:cNvSpPr/>
          <p:nvPr/>
        </p:nvSpPr>
        <p:spPr>
          <a:xfrm>
            <a:off x="5878563" y="3715090"/>
            <a:ext cx="5260199" cy="118902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4" name="矩形 23"/>
          <p:cNvSpPr/>
          <p:nvPr/>
        </p:nvSpPr>
        <p:spPr>
          <a:xfrm>
            <a:off x="6566445" y="3499157"/>
            <a:ext cx="3875245" cy="382107"/>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dirty="0" smtClean="0">
                <a:latin typeface="微软雅黑" pitchFamily="34" charset="-122"/>
                <a:ea typeface="微软雅黑" pitchFamily="34" charset="-122"/>
              </a:rPr>
              <a:t>泄露隐私</a:t>
            </a:r>
            <a:endParaRPr lang="zh-CN" altLang="en-US" dirty="0">
              <a:latin typeface="微软雅黑" pitchFamily="34" charset="-122"/>
              <a:ea typeface="微软雅黑" pitchFamily="34" charset="-122"/>
            </a:endParaRPr>
          </a:p>
        </p:txBody>
      </p:sp>
      <p:sp>
        <p:nvSpPr>
          <p:cNvPr id="25" name="TextBox 24"/>
          <p:cNvSpPr txBox="1"/>
          <p:nvPr/>
        </p:nvSpPr>
        <p:spPr>
          <a:xfrm>
            <a:off x="5878563" y="3914653"/>
            <a:ext cx="5260199" cy="837492"/>
          </a:xfrm>
          <a:prstGeom prst="rect">
            <a:avLst/>
          </a:prstGeom>
          <a:noFill/>
        </p:spPr>
        <p:txBody>
          <a:bodyPr wrap="square" lIns="75520" tIns="37760" rIns="75520" bIns="37760" rtlCol="0">
            <a:spAutoFit/>
          </a:bodyPr>
          <a:lstStyle/>
          <a:p>
            <a:pPr>
              <a:lnSpc>
                <a:spcPct val="130000"/>
              </a:lnSpc>
            </a:pPr>
            <a:r>
              <a:rPr lang="zh-CN" altLang="en-US" sz="2000" dirty="0">
                <a:solidFill>
                  <a:sysClr val="windowText" lastClr="000000"/>
                </a:solidFill>
                <a:latin typeface="微软雅黑" pitchFamily="34" charset="-122"/>
                <a:ea typeface="微软雅黑" pitchFamily="34" charset="-122"/>
              </a:rPr>
              <a:t>初始时刻，集中控制器掌握了全部观测值信息</a:t>
            </a:r>
            <a:endParaRPr lang="en-US" altLang="zh-CN" sz="2000" dirty="0">
              <a:solidFill>
                <a:sysClr val="windowText" lastClr="000000"/>
              </a:solidFill>
              <a:latin typeface="微软雅黑" pitchFamily="34" charset="-122"/>
              <a:ea typeface="微软雅黑" pitchFamily="34" charset="-122"/>
            </a:endParaRPr>
          </a:p>
          <a:p>
            <a:pPr>
              <a:lnSpc>
                <a:spcPct val="130000"/>
              </a:lnSpc>
            </a:pPr>
            <a:r>
              <a:rPr lang="zh-CN" altLang="en-US" sz="2000" dirty="0">
                <a:solidFill>
                  <a:sysClr val="windowText" lastClr="000000"/>
                </a:solidFill>
                <a:latin typeface="微软雅黑" pitchFamily="34" charset="-122"/>
                <a:ea typeface="微软雅黑" pitchFamily="34" charset="-122"/>
              </a:rPr>
              <a:t>终止时刻，集中控制器掌握了全部数据源权值</a:t>
            </a:r>
            <a:endParaRPr lang="en-US" altLang="zh-CN" sz="2000" dirty="0">
              <a:solidFill>
                <a:sysClr val="windowText" lastClr="000000"/>
              </a:solidFill>
              <a:latin typeface="微软雅黑" pitchFamily="34" charset="-122"/>
              <a:ea typeface="微软雅黑" pitchFamily="34" charset="-122"/>
            </a:endParaRPr>
          </a:p>
        </p:txBody>
      </p:sp>
      <p:sp>
        <p:nvSpPr>
          <p:cNvPr id="26"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323589675"/>
              </p:ext>
            </p:extLst>
          </p:nvPr>
        </p:nvGraphicFramePr>
        <p:xfrm>
          <a:off x="692338" y="880666"/>
          <a:ext cx="4413047" cy="2644809"/>
        </p:xfrm>
        <a:graphic>
          <a:graphicData uri="http://schemas.openxmlformats.org/presentationml/2006/ole">
            <mc:AlternateContent xmlns:mc="http://schemas.openxmlformats.org/markup-compatibility/2006">
              <mc:Choice xmlns:v="urn:schemas-microsoft-com:vml" Requires="v">
                <p:oleObj spid="_x0000_s23675" name="Visio" r:id="rId3" imgW="14710158" imgH="8816031" progId="Visio.Drawing.11">
                  <p:embed/>
                </p:oleObj>
              </mc:Choice>
              <mc:Fallback>
                <p:oleObj name="Visio" r:id="rId3" imgW="14710158" imgH="8816031"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338" y="880666"/>
                        <a:ext cx="4413047" cy="26448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fld id="{80074AF9-133E-4CE5-8288-E1F9ACE86204}" type="slidenum">
              <a:rPr lang="zh-CN" altLang="en-US" smtClean="0"/>
              <a:pPr/>
              <a:t>26</a:t>
            </a:fld>
            <a:endParaRPr lang="zh-CN" altLang="en-US"/>
          </a:p>
        </p:txBody>
      </p:sp>
      <p:sp>
        <p:nvSpPr>
          <p:cNvPr id="9" name="日期占位符 8"/>
          <p:cNvSpPr>
            <a:spLocks noGrp="1"/>
          </p:cNvSpPr>
          <p:nvPr>
            <p:ph type="dt" sz="half" idx="10"/>
          </p:nvPr>
        </p:nvSpPr>
        <p:spPr/>
        <p:txBody>
          <a:bodyPr/>
          <a:lstStyle/>
          <a:p>
            <a:r>
              <a:rPr lang="en-US" altLang="zh-CN" smtClean="0"/>
              <a:t>2016-12-19</a:t>
            </a:r>
            <a:endParaRPr lang="zh-CN" altLang="en-US"/>
          </a:p>
        </p:txBody>
      </p:sp>
      <p:sp>
        <p:nvSpPr>
          <p:cNvPr id="28" name="页脚占位符 27"/>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2206801492"/>
      </p:ext>
    </p:extLst>
  </p:cSld>
  <p:clrMapOvr>
    <a:masterClrMapping/>
  </p:clrMapOvr>
  <mc:AlternateContent xmlns:mc="http://schemas.openxmlformats.org/markup-compatibility/2006" xmlns:p14="http://schemas.microsoft.com/office/powerpoint/2010/main">
    <mc:Choice Requires="p14">
      <p:transition spd="slow" p14:dur="2000" advTm="210"/>
    </mc:Choice>
    <mc:Fallback xmlns="">
      <p:transition spd="slow" advTm="21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研究背景</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aphicFrame>
        <p:nvGraphicFramePr>
          <p:cNvPr id="9" name="图示 8"/>
          <p:cNvGraphicFramePr/>
          <p:nvPr>
            <p:extLst>
              <p:ext uri="{D42A27DB-BD31-4B8C-83A1-F6EECF244321}">
                <p14:modId xmlns:p14="http://schemas.microsoft.com/office/powerpoint/2010/main" val="169540236"/>
              </p:ext>
            </p:extLst>
          </p:nvPr>
        </p:nvGraphicFramePr>
        <p:xfrm>
          <a:off x="-1272136" y="168553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2" name="组合 3"/>
          <p:cNvGrpSpPr/>
          <p:nvPr/>
        </p:nvGrpSpPr>
        <p:grpSpPr>
          <a:xfrm rot="16200000">
            <a:off x="562710" y="-24616"/>
            <a:ext cx="1240524" cy="1267264"/>
            <a:chOff x="0" y="1429044"/>
            <a:chExt cx="3915508" cy="3999911"/>
          </a:xfrm>
        </p:grpSpPr>
        <p:sp>
          <p:nvSpPr>
            <p:cNvPr id="13"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4" name="矩形 13"/>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1</a:t>
              </a:r>
              <a:endParaRPr lang="zh-CN" altLang="en-US" sz="4800" dirty="0">
                <a:latin typeface="微软雅黑" panose="020B0503020204020204" pitchFamily="34" charset="-122"/>
                <a:ea typeface="微软雅黑" panose="020B0503020204020204" pitchFamily="34" charset="-122"/>
              </a:endParaRP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5892010" y="5031953"/>
            <a:ext cx="5260199" cy="118902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11" name="矩形 10"/>
          <p:cNvSpPr/>
          <p:nvPr/>
        </p:nvSpPr>
        <p:spPr>
          <a:xfrm>
            <a:off x="6579892" y="4855776"/>
            <a:ext cx="3875245" cy="382107"/>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en-US" altLang="zh-CN" dirty="0" smtClean="0">
                <a:latin typeface="微软雅黑" pitchFamily="34" charset="-122"/>
                <a:ea typeface="微软雅黑" pitchFamily="34" charset="-122"/>
              </a:rPr>
              <a:t>Plug and Play</a:t>
            </a:r>
            <a:endParaRPr lang="zh-CN" altLang="en-US" dirty="0">
              <a:latin typeface="微软雅黑" pitchFamily="34" charset="-122"/>
              <a:ea typeface="微软雅黑" pitchFamily="34" charset="-122"/>
            </a:endParaRPr>
          </a:p>
        </p:txBody>
      </p:sp>
      <p:sp>
        <p:nvSpPr>
          <p:cNvPr id="15" name="六边形 14"/>
          <p:cNvSpPr/>
          <p:nvPr/>
        </p:nvSpPr>
        <p:spPr>
          <a:xfrm>
            <a:off x="2402007" y="3613191"/>
            <a:ext cx="2746873" cy="1127775"/>
          </a:xfrm>
          <a:prstGeom prst="hexagon">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600" dirty="0" smtClean="0">
                <a:latin typeface="微软雅黑" pitchFamily="34" charset="-122"/>
                <a:ea typeface="微软雅黑" pitchFamily="34" charset="-122"/>
              </a:rPr>
              <a:t>分布式环境</a:t>
            </a:r>
            <a:endParaRPr lang="zh-CN" altLang="en-US" sz="2600" dirty="0">
              <a:latin typeface="微软雅黑" pitchFamily="34" charset="-122"/>
              <a:ea typeface="微软雅黑" pitchFamily="34" charset="-122"/>
            </a:endParaRPr>
          </a:p>
        </p:txBody>
      </p:sp>
      <p:cxnSp>
        <p:nvCxnSpPr>
          <p:cNvPr id="16" name="直接箭头连接符 15"/>
          <p:cNvCxnSpPr>
            <a:stCxn id="15" idx="5"/>
          </p:cNvCxnSpPr>
          <p:nvPr/>
        </p:nvCxnSpPr>
        <p:spPr>
          <a:xfrm flipV="1">
            <a:off x="4866936" y="2841555"/>
            <a:ext cx="1025074" cy="7716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5" idx="0"/>
          </p:cNvCxnSpPr>
          <p:nvPr/>
        </p:nvCxnSpPr>
        <p:spPr>
          <a:xfrm>
            <a:off x="5148880" y="4177079"/>
            <a:ext cx="743130"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5" idx="1"/>
          </p:cNvCxnSpPr>
          <p:nvPr/>
        </p:nvCxnSpPr>
        <p:spPr>
          <a:xfrm>
            <a:off x="4866936" y="4740966"/>
            <a:ext cx="1025074" cy="771636"/>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70647" y="5287897"/>
            <a:ext cx="5001832" cy="876477"/>
          </a:xfrm>
          <a:prstGeom prst="rect">
            <a:avLst/>
          </a:prstGeom>
          <a:noFill/>
        </p:spPr>
        <p:txBody>
          <a:bodyPr wrap="square" lIns="75520" tIns="37760" rIns="75520" bIns="37760" rtlCol="0">
            <a:spAutoFit/>
          </a:bodyPr>
          <a:lstStyle/>
          <a:p>
            <a:pPr algn="ctr">
              <a:lnSpc>
                <a:spcPct val="130000"/>
              </a:lnSpc>
            </a:pPr>
            <a:r>
              <a:rPr lang="zh-CN" altLang="en-US" sz="2000" dirty="0" smtClean="0">
                <a:latin typeface="微软雅黑" pitchFamily="34" charset="-122"/>
                <a:ea typeface="微软雅黑" pitchFamily="34" charset="-122"/>
              </a:rPr>
              <a:t>新节点可插入到网络中的任意位置</a:t>
            </a:r>
            <a:endParaRPr lang="en-US" altLang="zh-CN" sz="2000" dirty="0" smtClean="0">
              <a:latin typeface="微软雅黑" pitchFamily="34" charset="-122"/>
              <a:ea typeface="微软雅黑" pitchFamily="34" charset="-122"/>
            </a:endParaRPr>
          </a:p>
          <a:p>
            <a:pPr algn="ctr">
              <a:lnSpc>
                <a:spcPct val="130000"/>
              </a:lnSpc>
            </a:pPr>
            <a:r>
              <a:rPr lang="zh-CN" altLang="en-US" sz="2000" dirty="0" smtClean="0">
                <a:latin typeface="微软雅黑" pitchFamily="34" charset="-122"/>
                <a:ea typeface="微软雅黑" pitchFamily="34" charset="-122"/>
              </a:rPr>
              <a:t>直接参与计算</a:t>
            </a:r>
            <a:endParaRPr lang="zh-CN" altLang="en-US" sz="2000" dirty="0">
              <a:latin typeface="微软雅黑" pitchFamily="34" charset="-122"/>
              <a:ea typeface="微软雅黑" pitchFamily="34" charset="-122"/>
            </a:endParaRPr>
          </a:p>
        </p:txBody>
      </p:sp>
      <p:sp>
        <p:nvSpPr>
          <p:cNvPr id="20" name="矩形 19"/>
          <p:cNvSpPr/>
          <p:nvPr/>
        </p:nvSpPr>
        <p:spPr>
          <a:xfrm>
            <a:off x="5892010" y="2176743"/>
            <a:ext cx="5260199" cy="118902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1" name="矩形 20"/>
          <p:cNvSpPr/>
          <p:nvPr/>
        </p:nvSpPr>
        <p:spPr>
          <a:xfrm>
            <a:off x="6579892" y="2000566"/>
            <a:ext cx="3875245" cy="382107"/>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网络</a:t>
            </a:r>
            <a:r>
              <a:rPr lang="zh-CN" altLang="en-US" dirty="0">
                <a:latin typeface="微软雅黑" pitchFamily="34" charset="-122"/>
                <a:ea typeface="微软雅黑" pitchFamily="34" charset="-122"/>
              </a:rPr>
              <a:t>瘫痪概率低</a:t>
            </a:r>
          </a:p>
          <a:p>
            <a:pPr algn="ctr"/>
            <a:endParaRPr lang="zh-CN" altLang="en-US" dirty="0">
              <a:latin typeface="微软雅黑" pitchFamily="34" charset="-122"/>
              <a:ea typeface="微软雅黑" pitchFamily="34" charset="-122"/>
            </a:endParaRPr>
          </a:p>
        </p:txBody>
      </p:sp>
      <p:sp>
        <p:nvSpPr>
          <p:cNvPr id="22" name="TextBox 21"/>
          <p:cNvSpPr txBox="1"/>
          <p:nvPr/>
        </p:nvSpPr>
        <p:spPr>
          <a:xfrm>
            <a:off x="6070647" y="2416062"/>
            <a:ext cx="5001832" cy="1276586"/>
          </a:xfrm>
          <a:prstGeom prst="rect">
            <a:avLst/>
          </a:prstGeom>
          <a:noFill/>
          <a:ln>
            <a:noFill/>
          </a:ln>
        </p:spPr>
        <p:txBody>
          <a:bodyPr wrap="square" lIns="75520" tIns="37760" rIns="75520" bIns="37760" rtlCol="0">
            <a:spAutoFit/>
          </a:bodyPr>
          <a:lstStyle/>
          <a:p>
            <a:pPr algn="ctr">
              <a:lnSpc>
                <a:spcPct val="130000"/>
              </a:lnSpc>
            </a:pPr>
            <a:r>
              <a:rPr lang="zh-CN" altLang="en-US" sz="2000" dirty="0" smtClean="0">
                <a:solidFill>
                  <a:sysClr val="windowText" lastClr="000000"/>
                </a:solidFill>
                <a:latin typeface="微软雅黑" pitchFamily="34" charset="-122"/>
                <a:ea typeface="微软雅黑" pitchFamily="34" charset="-122"/>
              </a:rPr>
              <a:t>不</a:t>
            </a:r>
            <a:r>
              <a:rPr lang="zh-CN" altLang="en-US" sz="2000" dirty="0">
                <a:solidFill>
                  <a:sysClr val="windowText" lastClr="000000"/>
                </a:solidFill>
                <a:latin typeface="微软雅黑" pitchFamily="34" charset="-122"/>
                <a:ea typeface="微软雅黑" pitchFamily="34" charset="-122"/>
              </a:rPr>
              <a:t>存在集中控制</a:t>
            </a:r>
            <a:r>
              <a:rPr lang="zh-CN" altLang="en-US" sz="2000" dirty="0" smtClean="0">
                <a:solidFill>
                  <a:sysClr val="windowText" lastClr="000000"/>
                </a:solidFill>
                <a:latin typeface="微软雅黑" pitchFamily="34" charset="-122"/>
                <a:ea typeface="微软雅黑" pitchFamily="34" charset="-122"/>
              </a:rPr>
              <a:t>器</a:t>
            </a:r>
            <a:endParaRPr lang="en-US" altLang="zh-CN" sz="2000" dirty="0" smtClean="0">
              <a:solidFill>
                <a:sysClr val="windowText" lastClr="000000"/>
              </a:solidFill>
              <a:latin typeface="微软雅黑" pitchFamily="34" charset="-122"/>
              <a:ea typeface="微软雅黑" pitchFamily="34" charset="-122"/>
            </a:endParaRPr>
          </a:p>
          <a:p>
            <a:pPr algn="ctr">
              <a:lnSpc>
                <a:spcPct val="130000"/>
              </a:lnSpc>
            </a:pPr>
            <a:r>
              <a:rPr lang="zh-CN" altLang="en-US" sz="2000" dirty="0">
                <a:solidFill>
                  <a:sysClr val="windowText" lastClr="000000"/>
                </a:solidFill>
                <a:latin typeface="微软雅黑" pitchFamily="34" charset="-122"/>
                <a:ea typeface="微软雅黑" pitchFamily="34" charset="-122"/>
              </a:rPr>
              <a:t>各</a:t>
            </a:r>
            <a:r>
              <a:rPr lang="zh-CN" altLang="en-US" sz="2000" dirty="0" smtClean="0">
                <a:solidFill>
                  <a:sysClr val="windowText" lastClr="000000"/>
                </a:solidFill>
                <a:latin typeface="微软雅黑" pitchFamily="34" charset="-122"/>
                <a:ea typeface="微软雅黑" pitchFamily="34" charset="-122"/>
              </a:rPr>
              <a:t>节点的功能相同</a:t>
            </a:r>
            <a:endParaRPr lang="en-US" altLang="zh-CN" sz="2000" dirty="0" smtClean="0">
              <a:solidFill>
                <a:sysClr val="windowText" lastClr="000000"/>
              </a:solidFill>
              <a:latin typeface="微软雅黑" pitchFamily="34" charset="-122"/>
              <a:ea typeface="微软雅黑" pitchFamily="34" charset="-122"/>
            </a:endParaRPr>
          </a:p>
          <a:p>
            <a:pPr algn="ctr">
              <a:lnSpc>
                <a:spcPct val="130000"/>
              </a:lnSpc>
            </a:pPr>
            <a:endParaRPr lang="zh-CN" altLang="en-US" sz="2000" dirty="0" smtClean="0">
              <a:solidFill>
                <a:sysClr val="windowText" lastClr="000000"/>
              </a:solidFill>
              <a:latin typeface="微软雅黑" pitchFamily="34" charset="-122"/>
              <a:ea typeface="微软雅黑" pitchFamily="34" charset="-122"/>
            </a:endParaRPr>
          </a:p>
        </p:txBody>
      </p:sp>
      <p:sp>
        <p:nvSpPr>
          <p:cNvPr id="23" name="矩形 22"/>
          <p:cNvSpPr/>
          <p:nvPr/>
        </p:nvSpPr>
        <p:spPr>
          <a:xfrm>
            <a:off x="5892010" y="3603089"/>
            <a:ext cx="5260199" cy="1189025"/>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endParaRPr lang="zh-CN" altLang="en-US"/>
          </a:p>
        </p:txBody>
      </p:sp>
      <p:sp>
        <p:nvSpPr>
          <p:cNvPr id="24" name="矩形 23"/>
          <p:cNvSpPr/>
          <p:nvPr/>
        </p:nvSpPr>
        <p:spPr>
          <a:xfrm>
            <a:off x="6579892" y="3467856"/>
            <a:ext cx="3875245" cy="382107"/>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dirty="0" smtClean="0">
                <a:latin typeface="微软雅黑" pitchFamily="34" charset="-122"/>
                <a:ea typeface="微软雅黑" pitchFamily="34" charset="-122"/>
              </a:rPr>
              <a:t>隐私保护</a:t>
            </a:r>
            <a:endParaRPr lang="zh-CN" altLang="en-US" dirty="0">
              <a:latin typeface="微软雅黑" pitchFamily="34" charset="-122"/>
              <a:ea typeface="微软雅黑" pitchFamily="34" charset="-122"/>
            </a:endParaRPr>
          </a:p>
        </p:txBody>
      </p:sp>
      <p:sp>
        <p:nvSpPr>
          <p:cNvPr id="25" name="TextBox 24"/>
          <p:cNvSpPr txBox="1"/>
          <p:nvPr/>
        </p:nvSpPr>
        <p:spPr>
          <a:xfrm>
            <a:off x="5892010" y="3842408"/>
            <a:ext cx="5260199" cy="876477"/>
          </a:xfrm>
          <a:prstGeom prst="rect">
            <a:avLst/>
          </a:prstGeom>
          <a:noFill/>
        </p:spPr>
        <p:txBody>
          <a:bodyPr wrap="square" lIns="75520" tIns="37760" rIns="75520" bIns="37760" rtlCol="0">
            <a:spAutoFit/>
          </a:bodyPr>
          <a:lstStyle/>
          <a:p>
            <a:pPr algn="ctr">
              <a:lnSpc>
                <a:spcPct val="130000"/>
              </a:lnSpc>
            </a:pPr>
            <a:r>
              <a:rPr lang="zh-CN" altLang="en-US" sz="2000" dirty="0">
                <a:solidFill>
                  <a:sysClr val="windowText" lastClr="000000"/>
                </a:solidFill>
                <a:latin typeface="微软雅黑" pitchFamily="34" charset="-122"/>
                <a:ea typeface="微软雅黑" pitchFamily="34" charset="-122"/>
              </a:rPr>
              <a:t>每一节点不需要提供自身的观测值给其它节点</a:t>
            </a:r>
            <a:endParaRPr lang="en-US" altLang="zh-CN" sz="2000" dirty="0">
              <a:solidFill>
                <a:sysClr val="windowText" lastClr="000000"/>
              </a:solidFill>
              <a:latin typeface="微软雅黑" pitchFamily="34" charset="-122"/>
              <a:ea typeface="微软雅黑" pitchFamily="34" charset="-122"/>
            </a:endParaRPr>
          </a:p>
          <a:p>
            <a:pPr algn="ctr">
              <a:lnSpc>
                <a:spcPct val="130000"/>
              </a:lnSpc>
            </a:pPr>
            <a:r>
              <a:rPr lang="zh-CN" altLang="en-US" sz="2000" dirty="0">
                <a:solidFill>
                  <a:sysClr val="windowText" lastClr="000000"/>
                </a:solidFill>
                <a:latin typeface="微软雅黑" pitchFamily="34" charset="-122"/>
                <a:ea typeface="微软雅黑" pitchFamily="34" charset="-122"/>
              </a:rPr>
              <a:t>每一节点仅会计算得到自身的数据源权</a:t>
            </a:r>
            <a:r>
              <a:rPr lang="zh-CN" altLang="en-US" sz="2000" dirty="0" smtClean="0">
                <a:solidFill>
                  <a:sysClr val="windowText" lastClr="000000"/>
                </a:solidFill>
                <a:latin typeface="微软雅黑" pitchFamily="34" charset="-122"/>
                <a:ea typeface="微软雅黑" pitchFamily="34" charset="-122"/>
              </a:rPr>
              <a:t>值</a:t>
            </a:r>
            <a:endParaRPr lang="en-US" altLang="zh-CN" sz="2000" dirty="0">
              <a:solidFill>
                <a:sysClr val="windowText" lastClr="000000"/>
              </a:solidFill>
              <a:latin typeface="微软雅黑" pitchFamily="34" charset="-122"/>
              <a:ea typeface="微软雅黑" pitchFamily="34" charset="-122"/>
            </a:endParaRPr>
          </a:p>
        </p:txBody>
      </p:sp>
      <p:sp>
        <p:nvSpPr>
          <p:cNvPr id="26"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5" name="灯片编号占位符 4"/>
          <p:cNvSpPr>
            <a:spLocks noGrp="1"/>
          </p:cNvSpPr>
          <p:nvPr>
            <p:ph type="sldNum" sz="quarter" idx="12"/>
          </p:nvPr>
        </p:nvSpPr>
        <p:spPr>
          <a:xfrm>
            <a:off x="8610600" y="6323104"/>
            <a:ext cx="2743200" cy="365125"/>
          </a:xfrm>
        </p:spPr>
        <p:txBody>
          <a:bodyPr/>
          <a:lstStyle/>
          <a:p>
            <a:fld id="{80074AF9-133E-4CE5-8288-E1F9ACE86204}" type="slidenum">
              <a:rPr lang="zh-CN" altLang="en-US" smtClean="0"/>
              <a:pPr/>
              <a:t>27</a:t>
            </a:fld>
            <a:endParaRPr lang="zh-CN" altLang="en-US" dirty="0"/>
          </a:p>
        </p:txBody>
      </p:sp>
      <p:sp>
        <p:nvSpPr>
          <p:cNvPr id="7" name="日期占位符 6"/>
          <p:cNvSpPr>
            <a:spLocks noGrp="1"/>
          </p:cNvSpPr>
          <p:nvPr>
            <p:ph type="dt" sz="half" idx="10"/>
          </p:nvPr>
        </p:nvSpPr>
        <p:spPr/>
        <p:txBody>
          <a:bodyPr/>
          <a:lstStyle/>
          <a:p>
            <a:r>
              <a:rPr lang="en-US" altLang="zh-CN" smtClean="0"/>
              <a:t>2016-12-19</a:t>
            </a:r>
            <a:endParaRPr lang="zh-CN" altLang="en-US"/>
          </a:p>
        </p:txBody>
      </p:sp>
      <p:sp>
        <p:nvSpPr>
          <p:cNvPr id="27" name="页脚占位符 26"/>
          <p:cNvSpPr>
            <a:spLocks noGrp="1"/>
          </p:cNvSpPr>
          <p:nvPr>
            <p:ph type="ftr" sz="quarter" idx="11"/>
          </p:nvPr>
        </p:nvSpPr>
        <p:spPr/>
        <p:txBody>
          <a:bodyPr/>
          <a:lstStyle/>
          <a:p>
            <a:r>
              <a:rPr lang="zh-CN" altLang="en-US" smtClean="0"/>
              <a:t>计算机科学与工程学院</a:t>
            </a:r>
            <a:endParaRPr lang="zh-CN" altLang="en-US"/>
          </a:p>
        </p:txBody>
      </p:sp>
      <p:sp>
        <p:nvSpPr>
          <p:cNvPr id="28" name="Rectangle 1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 name="对象 28"/>
          <p:cNvGraphicFramePr>
            <a:graphicFrameLocks noChangeAspect="1"/>
          </p:cNvGraphicFramePr>
          <p:nvPr>
            <p:extLst>
              <p:ext uri="{D42A27DB-BD31-4B8C-83A1-F6EECF244321}">
                <p14:modId xmlns:p14="http://schemas.microsoft.com/office/powerpoint/2010/main" val="2597713688"/>
              </p:ext>
            </p:extLst>
          </p:nvPr>
        </p:nvGraphicFramePr>
        <p:xfrm>
          <a:off x="877342" y="866532"/>
          <a:ext cx="4197959" cy="2644809"/>
        </p:xfrm>
        <a:graphic>
          <a:graphicData uri="http://schemas.openxmlformats.org/presentationml/2006/ole">
            <mc:AlternateContent xmlns:mc="http://schemas.openxmlformats.org/markup-compatibility/2006">
              <mc:Choice xmlns:v="urn:schemas-microsoft-com:vml" Requires="v">
                <p:oleObj spid="_x0000_s24703" name="Visio" r:id="rId9" imgW="13993195" imgH="8816031" progId="Visio.Drawing.11">
                  <p:embed/>
                </p:oleObj>
              </mc:Choice>
              <mc:Fallback>
                <p:oleObj name="Visio" r:id="rId9" imgW="13993195" imgH="8816031" progId="Visio.Drawing.11">
                  <p:embed/>
                  <p:pic>
                    <p:nvPicPr>
                      <p:cNvPr id="0" name="Object 1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7342" y="866532"/>
                        <a:ext cx="4197959" cy="26448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4372840"/>
      </p:ext>
    </p:extLst>
  </p:cSld>
  <p:clrMapOvr>
    <a:masterClrMapping/>
  </p:clrMapOvr>
  <mc:AlternateContent xmlns:mc="http://schemas.openxmlformats.org/markup-compatibility/2006" xmlns:p14="http://schemas.microsoft.com/office/powerpoint/2010/main">
    <mc:Choice Requires="p14">
      <p:transition spd="slow" p14:dur="2000" advTm="224"/>
    </mc:Choice>
    <mc:Fallback xmlns="">
      <p:transition spd="slow" advTm="224"/>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65712" y="170771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812516" y="2460708"/>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93699"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预备</a:t>
            </a: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知识</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18358" y="3985740"/>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50859" y="4731348"/>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76703" y="2385256"/>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1" name="圆角矩形 20"/>
          <p:cNvSpPr/>
          <p:nvPr/>
        </p:nvSpPr>
        <p:spPr>
          <a:xfrm>
            <a:off x="6004732" y="547490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868789" y="5542651"/>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70184542"/>
      </p:ext>
    </p:extLst>
  </p:cSld>
  <p:clrMapOvr>
    <a:masterClrMapping/>
  </p:clrMapOvr>
  <p:transition spd="slow" advTm="231">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7" name="流程图: 数据 6"/>
          <p:cNvSpPr/>
          <p:nvPr/>
        </p:nvSpPr>
        <p:spPr>
          <a:xfrm rot="16200000">
            <a:off x="52597" y="3385224"/>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8" name="矩形 7"/>
          <p:cNvSpPr/>
          <p:nvPr/>
        </p:nvSpPr>
        <p:spPr>
          <a:xfrm>
            <a:off x="549339" y="1899138"/>
            <a:ext cx="3915508" cy="34231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1500" dirty="0">
              <a:latin typeface="Arial" panose="020B0604020202020204" pitchFamily="34" charset="0"/>
              <a:ea typeface="Adobe 黑体 Std R" panose="020B0400000000000000" pitchFamily="34" charset="-122"/>
            </a:endParaRPr>
          </a:p>
        </p:txBody>
      </p:sp>
      <p:grpSp>
        <p:nvGrpSpPr>
          <p:cNvPr id="12" name="组合 11"/>
          <p:cNvGrpSpPr/>
          <p:nvPr/>
        </p:nvGrpSpPr>
        <p:grpSpPr>
          <a:xfrm>
            <a:off x="4923693" y="1899143"/>
            <a:ext cx="6775939" cy="3423139"/>
            <a:chOff x="4923693" y="1899139"/>
            <a:chExt cx="6775938" cy="5669089"/>
          </a:xfrm>
          <a:solidFill>
            <a:srgbClr val="70AD47"/>
          </a:solidFill>
        </p:grpSpPr>
        <p:sp>
          <p:nvSpPr>
            <p:cNvPr id="9" name="矩形 8"/>
            <p:cNvSpPr/>
            <p:nvPr/>
          </p:nvSpPr>
          <p:spPr>
            <a:xfrm>
              <a:off x="4923693" y="1899139"/>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4923693" y="3880339"/>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11" name="矩形 10"/>
            <p:cNvSpPr/>
            <p:nvPr/>
          </p:nvSpPr>
          <p:spPr>
            <a:xfrm>
              <a:off x="4923693" y="5819247"/>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632012" y="2702284"/>
            <a:ext cx="3752153" cy="1754322"/>
          </a:xfrm>
          <a:prstGeom prst="rect">
            <a:avLst/>
          </a:prstGeom>
          <a:noFill/>
        </p:spPr>
        <p:txBody>
          <a:bodyPr wrap="square" lIns="91436" tIns="45718" rIns="91436" bIns="45718" rtlCol="0">
            <a:spAutoFit/>
          </a:bodyPr>
          <a:lstStyle/>
          <a:p>
            <a:pPr algn="ctr"/>
            <a:r>
              <a:rPr lang="zh-CN" altLang="en-US" sz="3600" b="1" dirty="0" smtClean="0">
                <a:solidFill>
                  <a:schemeClr val="bg1"/>
                </a:solidFill>
                <a:latin typeface="楷体" panose="02010609060101010101" pitchFamily="49" charset="-122"/>
                <a:ea typeface="楷体" panose="02010609060101010101" pitchFamily="49" charset="-122"/>
              </a:rPr>
              <a:t>首次建模并求解</a:t>
            </a:r>
            <a:endParaRPr lang="en-US" altLang="zh-CN" sz="3600" b="1" dirty="0" smtClean="0">
              <a:solidFill>
                <a:schemeClr val="bg1"/>
              </a:solidFill>
              <a:latin typeface="楷体" panose="02010609060101010101" pitchFamily="49" charset="-122"/>
              <a:ea typeface="楷体" panose="02010609060101010101" pitchFamily="49" charset="-122"/>
            </a:endParaRPr>
          </a:p>
          <a:p>
            <a:pPr algn="ctr"/>
            <a:r>
              <a:rPr lang="zh-CN" altLang="en-US" sz="3600" b="1" dirty="0" smtClean="0">
                <a:solidFill>
                  <a:schemeClr val="bg1"/>
                </a:solidFill>
                <a:latin typeface="楷体" panose="02010609060101010101" pitchFamily="49" charset="-122"/>
                <a:ea typeface="楷体" panose="02010609060101010101" pitchFamily="49" charset="-122"/>
              </a:rPr>
              <a:t>分布式环境下的真值发现问题</a:t>
            </a:r>
            <a:endParaRPr lang="en-US" altLang="zh-CN" sz="3600" b="1" dirty="0">
              <a:solidFill>
                <a:schemeClr val="bg1"/>
              </a:solidFill>
              <a:latin typeface="楷体" panose="02010609060101010101" pitchFamily="49" charset="-122"/>
              <a:ea typeface="楷体" panose="02010609060101010101" pitchFamily="49" charset="-122"/>
            </a:endParaRPr>
          </a:p>
        </p:txBody>
      </p:sp>
      <p:sp>
        <p:nvSpPr>
          <p:cNvPr id="15" name="文本框 14"/>
          <p:cNvSpPr txBox="1"/>
          <p:nvPr/>
        </p:nvSpPr>
        <p:spPr>
          <a:xfrm>
            <a:off x="5168233" y="1999088"/>
            <a:ext cx="6531401" cy="954103"/>
          </a:xfrm>
          <a:prstGeom prst="rect">
            <a:avLst/>
          </a:prstGeom>
          <a:noFill/>
        </p:spPr>
        <p:txBody>
          <a:bodyPr wrap="square" lIns="91436" tIns="45718" rIns="91436" bIns="45718" rtlCol="0">
            <a:spAutoFit/>
          </a:bodyPr>
          <a:lstStyle/>
          <a:p>
            <a:pPr algn="ctr"/>
            <a:r>
              <a:rPr lang="zh-CN" altLang="en-US" sz="2800" dirty="0">
                <a:solidFill>
                  <a:schemeClr val="bg1"/>
                </a:solidFill>
                <a:latin typeface="楷体" panose="02010609060101010101" pitchFamily="49" charset="-122"/>
                <a:ea typeface="楷体" panose="02010609060101010101" pitchFamily="49" charset="-122"/>
              </a:rPr>
              <a:t>每</a:t>
            </a:r>
            <a:r>
              <a:rPr lang="zh-CN" altLang="en-US" sz="2800" dirty="0" smtClean="0">
                <a:solidFill>
                  <a:schemeClr val="bg1"/>
                </a:solidFill>
                <a:latin typeface="楷体" panose="02010609060101010101" pitchFamily="49" charset="-122"/>
                <a:ea typeface="楷体" panose="02010609060101010101" pitchFamily="49" charset="-122"/>
              </a:rPr>
              <a:t>一节点（数据源）</a:t>
            </a:r>
            <a:endParaRPr lang="en-US" altLang="zh-CN" sz="2800" dirty="0" smtClean="0">
              <a:solidFill>
                <a:schemeClr val="bg1"/>
              </a:solidFill>
              <a:latin typeface="楷体" panose="02010609060101010101" pitchFamily="49" charset="-122"/>
              <a:ea typeface="楷体" panose="02010609060101010101" pitchFamily="49" charset="-122"/>
            </a:endParaRPr>
          </a:p>
          <a:p>
            <a:pPr algn="ctr"/>
            <a:r>
              <a:rPr lang="zh-CN" altLang="en-US" sz="2800" dirty="0" smtClean="0">
                <a:solidFill>
                  <a:schemeClr val="bg1"/>
                </a:solidFill>
                <a:latin typeface="楷体" panose="02010609060101010101" pitchFamily="49" charset="-122"/>
                <a:ea typeface="楷体" panose="02010609060101010101" pitchFamily="49" charset="-122"/>
              </a:rPr>
              <a:t>仅和少量节点交换信息</a:t>
            </a:r>
            <a:endParaRPr lang="zh-CN" altLang="en-US" sz="2800" dirty="0">
              <a:solidFill>
                <a:schemeClr val="bg1"/>
              </a:solidFill>
              <a:latin typeface="楷体" panose="02010609060101010101" pitchFamily="49" charset="-122"/>
              <a:ea typeface="楷体" panose="02010609060101010101" pitchFamily="49" charset="-122"/>
            </a:endParaRPr>
          </a:p>
        </p:txBody>
      </p:sp>
      <p:sp>
        <p:nvSpPr>
          <p:cNvPr id="16" name="文本框 15"/>
          <p:cNvSpPr txBox="1"/>
          <p:nvPr/>
        </p:nvSpPr>
        <p:spPr>
          <a:xfrm>
            <a:off x="5168229" y="3190607"/>
            <a:ext cx="6531400" cy="954103"/>
          </a:xfrm>
          <a:prstGeom prst="rect">
            <a:avLst/>
          </a:prstGeom>
          <a:noFill/>
        </p:spPr>
        <p:txBody>
          <a:bodyPr wrap="square" lIns="91436" tIns="45718" rIns="91436" bIns="45718" rtlCol="0">
            <a:spAutoFit/>
          </a:bodyPr>
          <a:lstStyle/>
          <a:p>
            <a:pPr algn="ctr"/>
            <a:r>
              <a:rPr lang="zh-CN" altLang="en-US" sz="2800" dirty="0" smtClean="0">
                <a:solidFill>
                  <a:schemeClr val="bg1"/>
                </a:solidFill>
                <a:latin typeface="楷体" panose="02010609060101010101" pitchFamily="49" charset="-122"/>
                <a:ea typeface="楷体" panose="02010609060101010101" pitchFamily="49" charset="-122"/>
              </a:rPr>
              <a:t>在不交换信息的时刻</a:t>
            </a:r>
            <a:endParaRPr lang="en-US" altLang="zh-CN" sz="2800" dirty="0">
              <a:solidFill>
                <a:schemeClr val="bg1"/>
              </a:solidFill>
              <a:latin typeface="楷体" panose="02010609060101010101" pitchFamily="49" charset="-122"/>
              <a:ea typeface="楷体" panose="02010609060101010101" pitchFamily="49" charset="-122"/>
            </a:endParaRPr>
          </a:p>
          <a:p>
            <a:pPr algn="ctr"/>
            <a:r>
              <a:rPr lang="zh-CN" altLang="en-US" sz="2800" dirty="0" smtClean="0">
                <a:solidFill>
                  <a:schemeClr val="bg1"/>
                </a:solidFill>
                <a:latin typeface="楷体" panose="02010609060101010101" pitchFamily="49" charset="-122"/>
                <a:ea typeface="楷体" panose="02010609060101010101" pitchFamily="49" charset="-122"/>
              </a:rPr>
              <a:t>各节点独立的并行计算</a:t>
            </a:r>
            <a:endParaRPr lang="zh-CN" altLang="en-US" sz="2800" dirty="0">
              <a:solidFill>
                <a:schemeClr val="bg1"/>
              </a:solidFill>
              <a:latin typeface="楷体" panose="02010609060101010101" pitchFamily="49" charset="-122"/>
              <a:ea typeface="楷体" panose="02010609060101010101" pitchFamily="49" charset="-122"/>
            </a:endParaRPr>
          </a:p>
        </p:txBody>
      </p:sp>
      <p:sp>
        <p:nvSpPr>
          <p:cNvPr id="17" name="文本框 16"/>
          <p:cNvSpPr txBox="1"/>
          <p:nvPr/>
        </p:nvSpPr>
        <p:spPr>
          <a:xfrm>
            <a:off x="5168229" y="4337230"/>
            <a:ext cx="6531400" cy="954103"/>
          </a:xfrm>
          <a:prstGeom prst="rect">
            <a:avLst/>
          </a:prstGeom>
          <a:noFill/>
        </p:spPr>
        <p:txBody>
          <a:bodyPr wrap="square" lIns="91436" tIns="45718" rIns="91436" bIns="45718" rtlCol="0">
            <a:spAutoFit/>
          </a:bodyPr>
          <a:lstStyle/>
          <a:p>
            <a:pPr algn="ctr"/>
            <a:r>
              <a:rPr lang="zh-CN" altLang="en-US" sz="2800" dirty="0" smtClean="0">
                <a:solidFill>
                  <a:schemeClr val="bg1"/>
                </a:solidFill>
                <a:latin typeface="楷体" panose="02010609060101010101" pitchFamily="49" charset="-122"/>
                <a:ea typeface="楷体" panose="02010609060101010101" pitchFamily="49" charset="-122"/>
              </a:rPr>
              <a:t>每一节点不需泄露自身信息</a:t>
            </a:r>
            <a:endParaRPr lang="en-US" altLang="zh-CN" sz="2800" dirty="0" smtClean="0">
              <a:solidFill>
                <a:schemeClr val="bg1"/>
              </a:solidFill>
              <a:latin typeface="楷体" panose="02010609060101010101" pitchFamily="49" charset="-122"/>
              <a:ea typeface="楷体" panose="02010609060101010101" pitchFamily="49" charset="-122"/>
            </a:endParaRPr>
          </a:p>
          <a:p>
            <a:pPr algn="ctr"/>
            <a:r>
              <a:rPr lang="zh-CN" altLang="en-US" sz="2800" dirty="0">
                <a:solidFill>
                  <a:schemeClr val="bg1"/>
                </a:solidFill>
                <a:latin typeface="楷体" panose="02010609060101010101" pitchFamily="49" charset="-122"/>
                <a:ea typeface="楷体" panose="02010609060101010101" pitchFamily="49" charset="-122"/>
              </a:rPr>
              <a:t>获取</a:t>
            </a:r>
            <a:r>
              <a:rPr lang="zh-CN" altLang="en-US" sz="2800" dirty="0" smtClean="0">
                <a:solidFill>
                  <a:schemeClr val="bg1"/>
                </a:solidFill>
                <a:latin typeface="楷体" panose="02010609060101010101" pitchFamily="49" charset="-122"/>
                <a:ea typeface="楷体" panose="02010609060101010101" pitchFamily="49" charset="-122"/>
              </a:rPr>
              <a:t>真值集合和本身对应的数据源权值</a:t>
            </a:r>
            <a:endParaRPr lang="zh-CN" altLang="en-US" sz="2800" dirty="0">
              <a:solidFill>
                <a:schemeClr val="bg1"/>
              </a:solidFill>
              <a:latin typeface="楷体" panose="02010609060101010101" pitchFamily="49" charset="-122"/>
              <a:ea typeface="楷体" panose="02010609060101010101" pitchFamily="49" charset="-122"/>
            </a:endParaRPr>
          </a:p>
        </p:txBody>
      </p:sp>
      <p:sp>
        <p:nvSpPr>
          <p:cNvPr id="21" name="文本框 20"/>
          <p:cNvSpPr txBox="1"/>
          <p:nvPr/>
        </p:nvSpPr>
        <p:spPr>
          <a:xfrm>
            <a:off x="681578" y="-59748"/>
            <a:ext cx="4375307" cy="646327"/>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主要</a:t>
            </a:r>
            <a:r>
              <a:rPr lang="zh-CN" altLang="en-US" sz="3600" dirty="0">
                <a:solidFill>
                  <a:srgbClr val="FAFAFA"/>
                </a:solidFill>
                <a:latin typeface="微软雅黑" panose="020B0503020204020204" pitchFamily="34" charset="-122"/>
                <a:ea typeface="微软雅黑" panose="020B0503020204020204" pitchFamily="34" charset="-122"/>
              </a:rPr>
              <a:t>贡献</a:t>
            </a:r>
          </a:p>
        </p:txBody>
      </p:sp>
      <p:grpSp>
        <p:nvGrpSpPr>
          <p:cNvPr id="19" name="组合 3"/>
          <p:cNvGrpSpPr/>
          <p:nvPr/>
        </p:nvGrpSpPr>
        <p:grpSpPr>
          <a:xfrm rot="16200000">
            <a:off x="562710" y="-24616"/>
            <a:ext cx="1240524" cy="1267264"/>
            <a:chOff x="0" y="1429044"/>
            <a:chExt cx="3915508" cy="3999911"/>
          </a:xfrm>
        </p:grpSpPr>
        <p:sp>
          <p:nvSpPr>
            <p:cNvPr id="2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22" name="矩形 21"/>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2</a:t>
              </a:r>
              <a:endParaRPr lang="zh-CN" altLang="en-US" sz="4800" dirty="0">
                <a:latin typeface="微软雅黑" panose="020B0503020204020204" pitchFamily="34" charset="-122"/>
                <a:ea typeface="微软雅黑" panose="020B0503020204020204" pitchFamily="34" charset="-122"/>
              </a:endParaRPr>
            </a:p>
          </p:txBody>
        </p:sp>
      </p:grpSp>
      <p:sp>
        <p:nvSpPr>
          <p:cNvPr id="24"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80074AF9-133E-4CE5-8288-E1F9ACE86204}" type="slidenum">
              <a:rPr lang="zh-CN" altLang="en-US" smtClean="0"/>
              <a:pPr/>
              <a:t>29</a:t>
            </a:fld>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1911096602"/>
      </p:ext>
    </p:extLst>
  </p:cSld>
  <p:clrMapOvr>
    <a:masterClrMapping/>
  </p:clrMapOvr>
  <mc:AlternateContent xmlns:mc="http://schemas.openxmlformats.org/markup-compatibility/2006" xmlns:p14="http://schemas.microsoft.com/office/powerpoint/2010/main">
    <mc:Choice Requires="p14">
      <p:transition spd="slow" p14:dur="2000" advTm="18"/>
    </mc:Choice>
    <mc:Fallback xmlns="">
      <p:transition spd="slow" advTm="1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986802" y="201042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52265" y="2070786"/>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5986802" y="2764484"/>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59313" y="282377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5986802" y="3518547"/>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80252" y="3586293"/>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5986802" y="4272609"/>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93697" y="4348809"/>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63256" y="2008740"/>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8" name="圆角矩形 17"/>
          <p:cNvSpPr/>
          <p:nvPr/>
        </p:nvSpPr>
        <p:spPr>
          <a:xfrm>
            <a:off x="5991285" y="5110806"/>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1" name="矩形 20"/>
          <p:cNvSpPr/>
          <p:nvPr/>
        </p:nvSpPr>
        <p:spPr>
          <a:xfrm>
            <a:off x="6798180" y="5187006"/>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77857317"/>
      </p:ext>
    </p:extLst>
  </p:cSld>
  <p:clrMapOvr>
    <a:masterClrMapping/>
  </p:clrMapOvr>
  <p:transition spd="slow" advTm="54">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65712" y="170771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99264" y="2460708"/>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93699"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预备</a:t>
            </a: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知识</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18358" y="3985740"/>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50859" y="4731348"/>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76703" y="3151735"/>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1" name="圆角矩形 20"/>
          <p:cNvSpPr/>
          <p:nvPr/>
        </p:nvSpPr>
        <p:spPr>
          <a:xfrm>
            <a:off x="6004732" y="547490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868789" y="5542651"/>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770184542"/>
      </p:ext>
    </p:extLst>
  </p:cSld>
  <p:clrMapOvr>
    <a:masterClrMapping/>
  </p:clrMapOvr>
  <p:transition spd="slow" advTm="2579">
    <p:randomBa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2"/>
          <p:cNvSpPr>
            <a:spLocks noChangeArrowheads="1"/>
          </p:cNvSpPr>
          <p:nvPr/>
        </p:nvSpPr>
        <p:spPr bwMode="auto">
          <a:xfrm>
            <a:off x="4534710" y="1929254"/>
            <a:ext cx="6451537" cy="1302141"/>
          </a:xfrm>
          <a:prstGeom prst="ellipse">
            <a:avLst/>
          </a:prstGeom>
          <a:solidFill>
            <a:srgbClr val="568D11"/>
          </a:solidFill>
          <a:ln>
            <a:noFill/>
          </a:ln>
        </p:spPr>
        <p:txBody>
          <a:bodyPr vert="horz" wrap="square" lIns="75493" tIns="37746" rIns="75493" bIns="37746" numCol="1" anchor="ctr" anchorCtr="0" compatLnSpc="1">
            <a:prstTxWarp prst="textNoShape">
              <a:avLst/>
            </a:prstTxWarp>
          </a:bodyPr>
          <a:lstStyle/>
          <a:p>
            <a:pPr algn="ctr"/>
            <a:r>
              <a:rPr lang="zh-CN" altLang="en-US" sz="2000" dirty="0" smtClean="0">
                <a:solidFill>
                  <a:schemeClr val="bg1"/>
                </a:solidFill>
                <a:latin typeface="微软雅黑" pitchFamily="34" charset="-122"/>
                <a:ea typeface="微软雅黑" pitchFamily="34" charset="-122"/>
              </a:rPr>
              <a:t> </a:t>
            </a:r>
            <a:r>
              <a:rPr lang="zh-CN" altLang="en-US" sz="2000" dirty="0">
                <a:solidFill>
                  <a:schemeClr val="bg1"/>
                </a:solidFill>
                <a:latin typeface="微软雅黑" pitchFamily="34" charset="-122"/>
                <a:ea typeface="微软雅黑" pitchFamily="34" charset="-122"/>
              </a:rPr>
              <a:t>分布式</a:t>
            </a:r>
            <a:r>
              <a:rPr lang="zh-CN" altLang="en-US" sz="2000" dirty="0" smtClean="0">
                <a:solidFill>
                  <a:schemeClr val="bg1"/>
                </a:solidFill>
                <a:latin typeface="微软雅黑" pitchFamily="34" charset="-122"/>
                <a:ea typeface="微软雅黑" pitchFamily="34" charset="-122"/>
              </a:rPr>
              <a:t>交替方向乘子法（</a:t>
            </a:r>
            <a:r>
              <a:rPr lang="en-US" altLang="zh-CN" sz="2000" dirty="0" smtClean="0">
                <a:solidFill>
                  <a:schemeClr val="bg1"/>
                </a:solidFill>
                <a:latin typeface="微软雅黑" pitchFamily="34" charset="-122"/>
                <a:ea typeface="微软雅黑" pitchFamily="34" charset="-122"/>
              </a:rPr>
              <a:t>Distributed Alternating </a:t>
            </a:r>
            <a:r>
              <a:rPr lang="en-US" altLang="zh-CN" sz="2000" dirty="0">
                <a:solidFill>
                  <a:schemeClr val="bg1"/>
                </a:solidFill>
                <a:latin typeface="微软雅黑" pitchFamily="34" charset="-122"/>
                <a:ea typeface="微软雅黑" pitchFamily="34" charset="-122"/>
              </a:rPr>
              <a:t>D</a:t>
            </a:r>
            <a:r>
              <a:rPr lang="en-US" altLang="zh-CN" sz="2000" dirty="0" smtClean="0">
                <a:solidFill>
                  <a:schemeClr val="bg1"/>
                </a:solidFill>
                <a:latin typeface="微软雅黑" pitchFamily="34" charset="-122"/>
                <a:ea typeface="微软雅黑" pitchFamily="34" charset="-122"/>
              </a:rPr>
              <a:t>irection </a:t>
            </a:r>
            <a:r>
              <a:rPr lang="en-US" altLang="zh-CN" sz="2000" dirty="0">
                <a:solidFill>
                  <a:schemeClr val="bg1"/>
                </a:solidFill>
                <a:latin typeface="微软雅黑" pitchFamily="34" charset="-122"/>
                <a:ea typeface="微软雅黑" pitchFamily="34" charset="-122"/>
              </a:rPr>
              <a:t>M</a:t>
            </a:r>
            <a:r>
              <a:rPr lang="en-US" altLang="zh-CN" sz="2000" dirty="0" smtClean="0">
                <a:solidFill>
                  <a:schemeClr val="bg1"/>
                </a:solidFill>
                <a:latin typeface="微软雅黑" pitchFamily="34" charset="-122"/>
                <a:ea typeface="微软雅黑" pitchFamily="34" charset="-122"/>
              </a:rPr>
              <a:t>ethod of </a:t>
            </a:r>
            <a:r>
              <a:rPr lang="en-US" altLang="zh-CN" sz="2000" dirty="0" err="1">
                <a:solidFill>
                  <a:schemeClr val="bg1"/>
                </a:solidFill>
                <a:latin typeface="微软雅黑" pitchFamily="34" charset="-122"/>
                <a:ea typeface="微软雅黑" pitchFamily="34" charset="-122"/>
              </a:rPr>
              <a:t>M</a:t>
            </a:r>
            <a:r>
              <a:rPr lang="en-US" altLang="zh-CN" sz="2000" dirty="0" err="1" smtClean="0">
                <a:solidFill>
                  <a:schemeClr val="bg1"/>
                </a:solidFill>
                <a:latin typeface="微软雅黑" pitchFamily="34" charset="-122"/>
                <a:ea typeface="微软雅黑" pitchFamily="34" charset="-122"/>
              </a:rPr>
              <a:t>ultupliers</a:t>
            </a:r>
            <a:r>
              <a:rPr lang="zh-CN" altLang="en-US" sz="2000" dirty="0" smtClean="0">
                <a:solidFill>
                  <a:schemeClr val="bg1"/>
                </a:solidFill>
                <a:latin typeface="微软雅黑" pitchFamily="34" charset="-122"/>
                <a:ea typeface="微软雅黑" pitchFamily="34" charset="-122"/>
              </a:rPr>
              <a:t>，</a:t>
            </a:r>
            <a:r>
              <a:rPr lang="en-US" altLang="zh-CN" sz="2000" dirty="0" err="1" smtClean="0">
                <a:solidFill>
                  <a:schemeClr val="bg1"/>
                </a:solidFill>
                <a:latin typeface="微软雅黑" pitchFamily="34" charset="-122"/>
                <a:ea typeface="微软雅黑" pitchFamily="34" charset="-122"/>
              </a:rPr>
              <a:t>DADMM</a:t>
            </a:r>
            <a:r>
              <a:rPr lang="zh-CN" altLang="en-US" sz="2000" dirty="0" smtClean="0">
                <a:solidFill>
                  <a:schemeClr val="bg1"/>
                </a:solidFill>
                <a:latin typeface="微软雅黑" pitchFamily="34" charset="-122"/>
                <a:ea typeface="微软雅黑" pitchFamily="34" charset="-122"/>
              </a:rPr>
              <a:t>）</a:t>
            </a:r>
            <a:endParaRPr lang="zh-CN" altLang="en-US" sz="2000" baseline="-3000" dirty="0">
              <a:solidFill>
                <a:schemeClr val="bg1"/>
              </a:solidFill>
              <a:latin typeface="微软雅黑" pitchFamily="34" charset="-122"/>
              <a:ea typeface="微软雅黑" pitchFamily="34" charset="-122"/>
            </a:endParaRPr>
          </a:p>
        </p:txBody>
      </p:sp>
      <p:sp>
        <p:nvSpPr>
          <p:cNvPr id="3" name="Line 23"/>
          <p:cNvSpPr>
            <a:spLocks noChangeShapeType="1"/>
          </p:cNvSpPr>
          <p:nvPr/>
        </p:nvSpPr>
        <p:spPr bwMode="auto">
          <a:xfrm flipH="1">
            <a:off x="1371769" y="2581973"/>
            <a:ext cx="3162941" cy="0"/>
          </a:xfrm>
          <a:prstGeom prst="line">
            <a:avLst/>
          </a:prstGeom>
          <a:noFill/>
          <a:ln w="5" cap="flat">
            <a:solidFill>
              <a:srgbClr val="568D11"/>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4" name="Freeform 24"/>
          <p:cNvSpPr>
            <a:spLocks noEditPoints="1"/>
          </p:cNvSpPr>
          <p:nvPr/>
        </p:nvSpPr>
        <p:spPr bwMode="auto">
          <a:xfrm>
            <a:off x="3578971" y="2403960"/>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5" name="Freeform 25"/>
          <p:cNvSpPr>
            <a:spLocks noEditPoints="1"/>
          </p:cNvSpPr>
          <p:nvPr/>
        </p:nvSpPr>
        <p:spPr bwMode="auto">
          <a:xfrm>
            <a:off x="2719136" y="2403960"/>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6" name="Freeform 26"/>
          <p:cNvSpPr>
            <a:spLocks noEditPoints="1"/>
          </p:cNvSpPr>
          <p:nvPr/>
        </p:nvSpPr>
        <p:spPr bwMode="auto">
          <a:xfrm>
            <a:off x="1862609" y="2403960"/>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7" name="Freeform 27"/>
          <p:cNvSpPr>
            <a:spLocks/>
          </p:cNvSpPr>
          <p:nvPr/>
        </p:nvSpPr>
        <p:spPr bwMode="auto">
          <a:xfrm>
            <a:off x="3688103" y="2684166"/>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8" name="Freeform 28"/>
          <p:cNvSpPr>
            <a:spLocks/>
          </p:cNvSpPr>
          <p:nvPr/>
        </p:nvSpPr>
        <p:spPr bwMode="auto">
          <a:xfrm>
            <a:off x="2805120" y="2684167"/>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9" name="Freeform 29"/>
          <p:cNvSpPr>
            <a:spLocks/>
          </p:cNvSpPr>
          <p:nvPr/>
        </p:nvSpPr>
        <p:spPr bwMode="auto">
          <a:xfrm>
            <a:off x="1948593" y="2684166"/>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10" name="TextBox 9"/>
          <p:cNvSpPr txBox="1"/>
          <p:nvPr/>
        </p:nvSpPr>
        <p:spPr>
          <a:xfrm>
            <a:off x="5492357" y="3551626"/>
            <a:ext cx="558021" cy="768726"/>
          </a:xfrm>
          <a:prstGeom prst="rect">
            <a:avLst/>
          </a:prstGeom>
          <a:noFill/>
        </p:spPr>
        <p:txBody>
          <a:bodyPr wrap="none" lIns="75493" tIns="37746" rIns="75493" bIns="37746" rtlCol="0" anchor="ctr">
            <a:spAutoFit/>
          </a:bodyPr>
          <a:lstStyle/>
          <a:p>
            <a:r>
              <a:rPr lang="en-US" altLang="zh-CN" sz="4500" dirty="0">
                <a:solidFill>
                  <a:srgbClr val="568D11"/>
                </a:solidFill>
                <a:latin typeface="微软雅黑" pitchFamily="34" charset="-122"/>
                <a:ea typeface="微软雅黑" pitchFamily="34" charset="-122"/>
              </a:rPr>
              <a:t>A</a:t>
            </a:r>
            <a:endParaRPr lang="zh-CN" altLang="en-US" sz="4500" dirty="0">
              <a:solidFill>
                <a:srgbClr val="568D11"/>
              </a:solidFill>
              <a:latin typeface="微软雅黑" pitchFamily="34" charset="-122"/>
              <a:ea typeface="微软雅黑" pitchFamily="34" charset="-122"/>
            </a:endParaRPr>
          </a:p>
        </p:txBody>
      </p:sp>
      <p:sp>
        <p:nvSpPr>
          <p:cNvPr id="11" name="TextBox 10"/>
          <p:cNvSpPr txBox="1"/>
          <p:nvPr/>
        </p:nvSpPr>
        <p:spPr>
          <a:xfrm>
            <a:off x="5492357" y="4413882"/>
            <a:ext cx="514739" cy="768726"/>
          </a:xfrm>
          <a:prstGeom prst="rect">
            <a:avLst/>
          </a:prstGeom>
          <a:noFill/>
        </p:spPr>
        <p:txBody>
          <a:bodyPr wrap="none" lIns="75493" tIns="37746" rIns="75493" bIns="37746" rtlCol="0" anchor="ctr">
            <a:spAutoFit/>
          </a:bodyPr>
          <a:lstStyle/>
          <a:p>
            <a:r>
              <a:rPr lang="en-US" altLang="zh-CN" sz="4500">
                <a:solidFill>
                  <a:srgbClr val="568D11"/>
                </a:solidFill>
                <a:latin typeface="微软雅黑" pitchFamily="34" charset="-122"/>
                <a:ea typeface="微软雅黑" pitchFamily="34" charset="-122"/>
              </a:rPr>
              <a:t>B</a:t>
            </a:r>
            <a:endParaRPr lang="zh-CN" altLang="en-US" sz="4500">
              <a:solidFill>
                <a:srgbClr val="568D11"/>
              </a:solidFill>
              <a:latin typeface="微软雅黑" pitchFamily="34" charset="-122"/>
              <a:ea typeface="微软雅黑" pitchFamily="34" charset="-122"/>
            </a:endParaRPr>
          </a:p>
        </p:txBody>
      </p:sp>
      <p:sp>
        <p:nvSpPr>
          <p:cNvPr id="12" name="TextBox 11"/>
          <p:cNvSpPr txBox="1"/>
          <p:nvPr/>
        </p:nvSpPr>
        <p:spPr>
          <a:xfrm>
            <a:off x="5492356" y="5304231"/>
            <a:ext cx="538785" cy="768726"/>
          </a:xfrm>
          <a:prstGeom prst="rect">
            <a:avLst/>
          </a:prstGeom>
          <a:noFill/>
        </p:spPr>
        <p:txBody>
          <a:bodyPr wrap="none" lIns="75493" tIns="37746" rIns="75493" bIns="37746" rtlCol="0" anchor="ctr">
            <a:spAutoFit/>
          </a:bodyPr>
          <a:lstStyle/>
          <a:p>
            <a:r>
              <a:rPr lang="en-US" altLang="zh-CN" sz="4500">
                <a:solidFill>
                  <a:srgbClr val="568D11"/>
                </a:solidFill>
                <a:latin typeface="微软雅黑" pitchFamily="34" charset="-122"/>
                <a:ea typeface="微软雅黑" pitchFamily="34" charset="-122"/>
              </a:rPr>
              <a:t>C</a:t>
            </a:r>
            <a:endParaRPr lang="zh-CN" altLang="en-US" sz="4500">
              <a:solidFill>
                <a:srgbClr val="568D11"/>
              </a:solidFill>
              <a:latin typeface="微软雅黑" pitchFamily="34" charset="-122"/>
              <a:ea typeface="微软雅黑" pitchFamily="34" charset="-122"/>
            </a:endParaRPr>
          </a:p>
        </p:txBody>
      </p:sp>
      <p:sp>
        <p:nvSpPr>
          <p:cNvPr id="13" name="TextBox 12"/>
          <p:cNvSpPr txBox="1"/>
          <p:nvPr/>
        </p:nvSpPr>
        <p:spPr>
          <a:xfrm>
            <a:off x="6135418" y="3610747"/>
            <a:ext cx="4731365" cy="1156525"/>
          </a:xfrm>
          <a:prstGeom prst="rect">
            <a:avLst/>
          </a:prstGeom>
          <a:noFill/>
        </p:spPr>
        <p:txBody>
          <a:bodyPr wrap="square" lIns="75493" tIns="37746" rIns="75493" bIns="37746" rtlCol="0">
            <a:spAutoFit/>
          </a:bodyPr>
          <a:lstStyle/>
          <a:p>
            <a:pPr>
              <a:lnSpc>
                <a:spcPct val="130000"/>
              </a:lnSpc>
            </a:pPr>
            <a:r>
              <a:rPr lang="zh-CN" altLang="en-US" sz="1800" dirty="0" smtClean="0">
                <a:solidFill>
                  <a:srgbClr val="414455"/>
                </a:solidFill>
                <a:latin typeface="微软雅黑" pitchFamily="34" charset="-122"/>
                <a:ea typeface="微软雅黑" pitchFamily="34" charset="-122"/>
              </a:rPr>
              <a:t>求解分布式凸优化问题</a:t>
            </a:r>
            <a:endParaRPr lang="en-US" altLang="zh-CN" sz="1800" dirty="0" smtClean="0">
              <a:solidFill>
                <a:srgbClr val="414455"/>
              </a:solidFill>
              <a:latin typeface="微软雅黑" pitchFamily="34" charset="-122"/>
              <a:ea typeface="微软雅黑" pitchFamily="34" charset="-122"/>
            </a:endParaRPr>
          </a:p>
          <a:p>
            <a:pPr>
              <a:lnSpc>
                <a:spcPct val="130000"/>
              </a:lnSpc>
            </a:pPr>
            <a:r>
              <a:rPr lang="zh-CN" altLang="en-US" sz="1800" dirty="0">
                <a:solidFill>
                  <a:srgbClr val="414455"/>
                </a:solidFill>
                <a:latin typeface="微软雅黑" pitchFamily="34" charset="-122"/>
                <a:ea typeface="微软雅黑" pitchFamily="34" charset="-122"/>
              </a:rPr>
              <a:t>（</a:t>
            </a:r>
            <a:r>
              <a:rPr lang="zh-CN" altLang="en-US" sz="1800" dirty="0">
                <a:solidFill>
                  <a:schemeClr val="accent1">
                    <a:lumMod val="50000"/>
                  </a:schemeClr>
                </a:solidFill>
              </a:rPr>
              <a:t>真值发现问题能够被建模为凸优化问题</a:t>
            </a:r>
            <a:r>
              <a:rPr lang="zh-CN" altLang="en-US" sz="1800" dirty="0">
                <a:solidFill>
                  <a:srgbClr val="414455"/>
                </a:solidFill>
                <a:latin typeface="微软雅黑" pitchFamily="34" charset="-122"/>
                <a:ea typeface="微软雅黑" pitchFamily="34" charset="-122"/>
              </a:rPr>
              <a:t>）</a:t>
            </a:r>
          </a:p>
          <a:p>
            <a:pPr>
              <a:lnSpc>
                <a:spcPct val="130000"/>
              </a:lnSpc>
            </a:pPr>
            <a:endParaRPr lang="zh-CN" altLang="en-US" sz="1800" dirty="0">
              <a:solidFill>
                <a:srgbClr val="414455"/>
              </a:solidFill>
              <a:latin typeface="微软雅黑" pitchFamily="34" charset="-122"/>
              <a:ea typeface="微软雅黑" pitchFamily="34" charset="-122"/>
            </a:endParaRPr>
          </a:p>
        </p:txBody>
      </p:sp>
      <p:sp>
        <p:nvSpPr>
          <p:cNvPr id="14" name="TextBox 13"/>
          <p:cNvSpPr txBox="1"/>
          <p:nvPr/>
        </p:nvSpPr>
        <p:spPr>
          <a:xfrm>
            <a:off x="6135418" y="4583456"/>
            <a:ext cx="4132447" cy="436328"/>
          </a:xfrm>
          <a:prstGeom prst="rect">
            <a:avLst/>
          </a:prstGeom>
          <a:noFill/>
        </p:spPr>
        <p:txBody>
          <a:bodyPr wrap="square" lIns="75493" tIns="37746" rIns="75493" bIns="37746" rtlCol="0">
            <a:spAutoFit/>
          </a:bodyPr>
          <a:lstStyle/>
          <a:p>
            <a:pPr>
              <a:lnSpc>
                <a:spcPct val="130000"/>
              </a:lnSpc>
            </a:pPr>
            <a:r>
              <a:rPr lang="zh-CN" altLang="en-US" sz="1800" dirty="0" smtClean="0">
                <a:solidFill>
                  <a:srgbClr val="414455"/>
                </a:solidFill>
                <a:latin typeface="微软雅黑" pitchFamily="34" charset="-122"/>
                <a:ea typeface="微软雅黑" pitchFamily="34" charset="-122"/>
              </a:rPr>
              <a:t>每一节点仅需要与邻居节点通信</a:t>
            </a:r>
            <a:endParaRPr lang="zh-CN" altLang="en-US" sz="1800" dirty="0">
              <a:solidFill>
                <a:srgbClr val="414455"/>
              </a:solidFill>
              <a:latin typeface="微软雅黑" pitchFamily="34" charset="-122"/>
              <a:ea typeface="微软雅黑" pitchFamily="34" charset="-122"/>
            </a:endParaRPr>
          </a:p>
        </p:txBody>
      </p:sp>
      <p:sp>
        <p:nvSpPr>
          <p:cNvPr id="15" name="TextBox 14"/>
          <p:cNvSpPr txBox="1"/>
          <p:nvPr/>
        </p:nvSpPr>
        <p:spPr>
          <a:xfrm>
            <a:off x="6135418" y="5429723"/>
            <a:ext cx="4132447" cy="761353"/>
          </a:xfrm>
          <a:prstGeom prst="rect">
            <a:avLst/>
          </a:prstGeom>
          <a:noFill/>
        </p:spPr>
        <p:txBody>
          <a:bodyPr wrap="square" lIns="75493" tIns="37746" rIns="75493" bIns="37746" rtlCol="0">
            <a:spAutoFit/>
          </a:bodyPr>
          <a:lstStyle/>
          <a:p>
            <a:pPr>
              <a:lnSpc>
                <a:spcPct val="130000"/>
              </a:lnSpc>
            </a:pPr>
            <a:r>
              <a:rPr lang="zh-CN" altLang="en-US" sz="1800" dirty="0">
                <a:solidFill>
                  <a:srgbClr val="414455"/>
                </a:solidFill>
                <a:latin typeface="微软雅黑" pitchFamily="34" charset="-122"/>
                <a:ea typeface="微软雅黑" pitchFamily="34" charset="-122"/>
              </a:rPr>
              <a:t>每一</a:t>
            </a:r>
            <a:r>
              <a:rPr lang="zh-CN" altLang="en-US" sz="1800" dirty="0" smtClean="0">
                <a:solidFill>
                  <a:srgbClr val="414455"/>
                </a:solidFill>
                <a:latin typeface="微软雅黑" pitchFamily="34" charset="-122"/>
                <a:ea typeface="微软雅黑" pitchFamily="34" charset="-122"/>
              </a:rPr>
              <a:t>节点都能收敛都最优解，</a:t>
            </a:r>
            <a:endParaRPr lang="en-US" altLang="zh-CN" sz="1800" dirty="0" smtClean="0">
              <a:solidFill>
                <a:srgbClr val="414455"/>
              </a:solidFill>
              <a:latin typeface="微软雅黑" pitchFamily="34" charset="-122"/>
              <a:ea typeface="微软雅黑" pitchFamily="34" charset="-122"/>
            </a:endParaRPr>
          </a:p>
          <a:p>
            <a:pPr>
              <a:lnSpc>
                <a:spcPct val="130000"/>
              </a:lnSpc>
            </a:pPr>
            <a:r>
              <a:rPr lang="zh-CN" altLang="en-US" sz="1800" dirty="0" smtClean="0">
                <a:solidFill>
                  <a:srgbClr val="414455"/>
                </a:solidFill>
                <a:latin typeface="微软雅黑" pitchFamily="34" charset="-122"/>
                <a:ea typeface="微软雅黑" pitchFamily="34" charset="-122"/>
              </a:rPr>
              <a:t>且收敛速度快</a:t>
            </a:r>
            <a:endParaRPr lang="zh-CN" altLang="en-US" sz="1800" dirty="0">
              <a:solidFill>
                <a:srgbClr val="414455"/>
              </a:solidFill>
              <a:latin typeface="微软雅黑" pitchFamily="34" charset="-122"/>
              <a:ea typeface="微软雅黑" pitchFamily="34" charset="-122"/>
            </a:endParaRPr>
          </a:p>
        </p:txBody>
      </p:sp>
      <p:sp>
        <p:nvSpPr>
          <p:cNvPr id="1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20"/>
          <p:cNvSpPr txBox="1"/>
          <p:nvPr/>
        </p:nvSpPr>
        <p:spPr>
          <a:xfrm>
            <a:off x="721334" y="-59748"/>
            <a:ext cx="4375307"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预备知识</a:t>
            </a:r>
          </a:p>
        </p:txBody>
      </p:sp>
      <p:grpSp>
        <p:nvGrpSpPr>
          <p:cNvPr id="21" name="组合 3"/>
          <p:cNvGrpSpPr/>
          <p:nvPr/>
        </p:nvGrpSpPr>
        <p:grpSpPr>
          <a:xfrm rot="16200000">
            <a:off x="562710" y="-24616"/>
            <a:ext cx="1240524" cy="1267264"/>
            <a:chOff x="0" y="1429044"/>
            <a:chExt cx="3915508" cy="3999911"/>
          </a:xfrm>
        </p:grpSpPr>
        <p:sp>
          <p:nvSpPr>
            <p:cNvPr id="22"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23" name="矩形 22"/>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25"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6" name="灯片编号占位符 15"/>
          <p:cNvSpPr>
            <a:spLocks noGrp="1"/>
          </p:cNvSpPr>
          <p:nvPr>
            <p:ph type="sldNum" sz="quarter" idx="12"/>
          </p:nvPr>
        </p:nvSpPr>
        <p:spPr/>
        <p:txBody>
          <a:bodyPr/>
          <a:lstStyle/>
          <a:p>
            <a:fld id="{80074AF9-133E-4CE5-8288-E1F9ACE86204}" type="slidenum">
              <a:rPr lang="zh-CN" altLang="en-US" smtClean="0"/>
              <a:pPr/>
              <a:t>31</a:t>
            </a:fld>
            <a:endParaRPr lang="zh-CN" altLang="en-US" dirty="0"/>
          </a:p>
        </p:txBody>
      </p:sp>
      <p:sp>
        <p:nvSpPr>
          <p:cNvPr id="18" name="日期占位符 17"/>
          <p:cNvSpPr>
            <a:spLocks noGrp="1"/>
          </p:cNvSpPr>
          <p:nvPr>
            <p:ph type="dt" sz="half" idx="10"/>
          </p:nvPr>
        </p:nvSpPr>
        <p:spPr/>
        <p:txBody>
          <a:bodyPr/>
          <a:lstStyle/>
          <a:p>
            <a:r>
              <a:rPr lang="en-US" altLang="zh-CN" dirty="0" smtClean="0"/>
              <a:t>2016-12-19</a:t>
            </a:r>
            <a:endParaRPr lang="zh-CN" altLang="en-US" dirty="0"/>
          </a:p>
        </p:txBody>
      </p:sp>
      <p:sp>
        <p:nvSpPr>
          <p:cNvPr id="26" name="页脚占位符 25"/>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2928363869"/>
      </p:ext>
    </p:extLst>
  </p:cSld>
  <p:clrMapOvr>
    <a:masterClrMapping/>
  </p:clrMapOvr>
  <mc:AlternateContent xmlns:mc="http://schemas.openxmlformats.org/markup-compatibility/2006" xmlns:p14="http://schemas.microsoft.com/office/powerpoint/2010/main">
    <mc:Choice Requires="p14">
      <p:transition spd="slow" p14:dur="2000" advTm="4956"/>
    </mc:Choice>
    <mc:Fallback xmlns="">
      <p:transition spd="slow" advTm="4956"/>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65712" y="170771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86012" y="2460708"/>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93699"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预备</a:t>
            </a: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知识</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18358" y="3985740"/>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50859" y="4731348"/>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76703" y="3891320"/>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1" name="圆角矩形 20"/>
          <p:cNvSpPr/>
          <p:nvPr/>
        </p:nvSpPr>
        <p:spPr>
          <a:xfrm>
            <a:off x="6004732" y="547490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868789" y="5542651"/>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817317681"/>
      </p:ext>
    </p:extLst>
  </p:cSld>
  <p:clrMapOvr>
    <a:masterClrMapping/>
  </p:clrMapOvr>
  <p:transition spd="slow" advTm="2155">
    <p:randomBa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22"/>
          <p:cNvSpPr>
            <a:spLocks noChangeArrowheads="1"/>
          </p:cNvSpPr>
          <p:nvPr/>
        </p:nvSpPr>
        <p:spPr bwMode="auto">
          <a:xfrm>
            <a:off x="4575051" y="1505037"/>
            <a:ext cx="7285255" cy="2198805"/>
          </a:xfrm>
          <a:prstGeom prst="ellipse">
            <a:avLst/>
          </a:prstGeom>
          <a:solidFill>
            <a:srgbClr val="568D11"/>
          </a:solidFill>
          <a:ln>
            <a:noFill/>
          </a:ln>
        </p:spPr>
        <p:txBody>
          <a:bodyPr vert="horz" wrap="square" lIns="75493" tIns="37746" rIns="75493" bIns="37746" numCol="1" anchor="ctr" anchorCtr="0" compatLnSpc="1">
            <a:prstTxWarp prst="textNoShape">
              <a:avLst/>
            </a:prstTxWarp>
          </a:bodyPr>
          <a:lstStyle/>
          <a:p>
            <a:pPr algn="ctr"/>
            <a:endParaRPr lang="en-US" altLang="zh-CN" sz="2800" dirty="0" smtClean="0">
              <a:solidFill>
                <a:schemeClr val="bg1"/>
              </a:solidFill>
            </a:endParaRPr>
          </a:p>
          <a:p>
            <a:pPr algn="ctr"/>
            <a:endParaRPr lang="en-US" altLang="zh-CN" sz="2800" dirty="0">
              <a:solidFill>
                <a:schemeClr val="bg1"/>
              </a:solidFill>
            </a:endParaRPr>
          </a:p>
          <a:p>
            <a:pPr algn="ctr"/>
            <a:r>
              <a:rPr lang="zh-CN" altLang="en-US" sz="2800" dirty="0" smtClean="0">
                <a:solidFill>
                  <a:schemeClr val="bg1"/>
                </a:solidFill>
              </a:rPr>
              <a:t>集中式问题向分布式问题的转换：</a:t>
            </a:r>
            <a:endParaRPr lang="en-US" altLang="zh-CN" sz="2800" dirty="0" smtClean="0">
              <a:solidFill>
                <a:schemeClr val="bg1"/>
              </a:solidFill>
            </a:endParaRPr>
          </a:p>
          <a:p>
            <a:pPr algn="ctr"/>
            <a:endParaRPr lang="zh-CN" altLang="en-US" sz="2800" dirty="0" smtClean="0">
              <a:solidFill>
                <a:schemeClr val="bg1"/>
              </a:solidFill>
            </a:endParaRPr>
          </a:p>
          <a:p>
            <a:pPr algn="ctr"/>
            <a:endParaRPr lang="zh-CN" altLang="en-US" sz="2800" dirty="0">
              <a:solidFill>
                <a:schemeClr val="bg1"/>
              </a:solidFill>
            </a:endParaRPr>
          </a:p>
        </p:txBody>
      </p:sp>
      <p:sp>
        <p:nvSpPr>
          <p:cNvPr id="3" name="Line 23"/>
          <p:cNvSpPr>
            <a:spLocks noChangeShapeType="1"/>
          </p:cNvSpPr>
          <p:nvPr/>
        </p:nvSpPr>
        <p:spPr bwMode="auto">
          <a:xfrm flipH="1">
            <a:off x="1371769" y="2581973"/>
            <a:ext cx="3162941" cy="0"/>
          </a:xfrm>
          <a:prstGeom prst="line">
            <a:avLst/>
          </a:prstGeom>
          <a:noFill/>
          <a:ln w="5" cap="flat">
            <a:solidFill>
              <a:srgbClr val="568D11"/>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4" name="Freeform 24"/>
          <p:cNvSpPr>
            <a:spLocks noEditPoints="1"/>
          </p:cNvSpPr>
          <p:nvPr/>
        </p:nvSpPr>
        <p:spPr bwMode="auto">
          <a:xfrm>
            <a:off x="3578971" y="2403960"/>
            <a:ext cx="367084" cy="365918"/>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5" name="Freeform 25"/>
          <p:cNvSpPr>
            <a:spLocks noEditPoints="1"/>
          </p:cNvSpPr>
          <p:nvPr/>
        </p:nvSpPr>
        <p:spPr bwMode="auto">
          <a:xfrm>
            <a:off x="2719136" y="2403960"/>
            <a:ext cx="370391" cy="365918"/>
          </a:xfrm>
          <a:custGeom>
            <a:avLst/>
            <a:gdLst>
              <a:gd name="T0" fmla="*/ 24 w 47"/>
              <a:gd name="T1" fmla="*/ 0 h 47"/>
              <a:gd name="T2" fmla="*/ 47 w 47"/>
              <a:gd name="T3" fmla="*/ 24 h 47"/>
              <a:gd name="T4" fmla="*/ 24 w 47"/>
              <a:gd name="T5" fmla="*/ 47 h 47"/>
              <a:gd name="T6" fmla="*/ 0 w 47"/>
              <a:gd name="T7" fmla="*/ 24 h 47"/>
              <a:gd name="T8" fmla="*/ 24 w 47"/>
              <a:gd name="T9" fmla="*/ 0 h 47"/>
              <a:gd name="T10" fmla="*/ 24 w 47"/>
              <a:gd name="T11" fmla="*/ 15 h 47"/>
              <a:gd name="T12" fmla="*/ 15 w 47"/>
              <a:gd name="T13" fmla="*/ 24 h 47"/>
              <a:gd name="T14" fmla="*/ 24 w 47"/>
              <a:gd name="T15" fmla="*/ 32 h 47"/>
              <a:gd name="T16" fmla="*/ 32 w 47"/>
              <a:gd name="T17" fmla="*/ 24 h 47"/>
              <a:gd name="T18" fmla="*/ 24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4" y="0"/>
                </a:moveTo>
                <a:cubicBezTo>
                  <a:pt x="37" y="0"/>
                  <a:pt x="47" y="11"/>
                  <a:pt x="47" y="24"/>
                </a:cubicBezTo>
                <a:cubicBezTo>
                  <a:pt x="47"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8" y="32"/>
                  <a:pt x="32" y="28"/>
                  <a:pt x="32" y="24"/>
                </a:cubicBezTo>
                <a:cubicBezTo>
                  <a:pt x="32" y="19"/>
                  <a:pt x="28" y="15"/>
                  <a:pt x="24" y="15"/>
                </a:cubicBez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6" name="Freeform 26"/>
          <p:cNvSpPr>
            <a:spLocks noEditPoints="1"/>
          </p:cNvSpPr>
          <p:nvPr/>
        </p:nvSpPr>
        <p:spPr bwMode="auto">
          <a:xfrm>
            <a:off x="1862609" y="2403960"/>
            <a:ext cx="373697" cy="365918"/>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7" name="Freeform 27"/>
          <p:cNvSpPr>
            <a:spLocks/>
          </p:cNvSpPr>
          <p:nvPr/>
        </p:nvSpPr>
        <p:spPr bwMode="auto">
          <a:xfrm>
            <a:off x="3688103" y="2684166"/>
            <a:ext cx="1742819" cy="1480155"/>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8" name="Freeform 28"/>
          <p:cNvSpPr>
            <a:spLocks/>
          </p:cNvSpPr>
          <p:nvPr/>
        </p:nvSpPr>
        <p:spPr bwMode="auto">
          <a:xfrm>
            <a:off x="2805120" y="2684167"/>
            <a:ext cx="2625803" cy="2360336"/>
          </a:xfrm>
          <a:custGeom>
            <a:avLst/>
            <a:gdLst>
              <a:gd name="T0" fmla="*/ 285 w 336"/>
              <a:gd name="T1" fmla="*/ 285 h 303"/>
              <a:gd name="T2" fmla="*/ 84 w 336"/>
              <a:gd name="T3" fmla="*/ 202 h 303"/>
              <a:gd name="T4" fmla="*/ 0 w 336"/>
              <a:gd name="T5" fmla="*/ 0 h 303"/>
              <a:gd name="T6" fmla="*/ 23 w 336"/>
              <a:gd name="T7" fmla="*/ 0 h 303"/>
              <a:gd name="T8" fmla="*/ 100 w 336"/>
              <a:gd name="T9" fmla="*/ 186 h 303"/>
              <a:gd name="T10" fmla="*/ 285 w 336"/>
              <a:gd name="T11" fmla="*/ 262 h 303"/>
              <a:gd name="T12" fmla="*/ 285 w 336"/>
              <a:gd name="T13" fmla="*/ 245 h 303"/>
              <a:gd name="T14" fmla="*/ 336 w 336"/>
              <a:gd name="T15" fmla="*/ 275 h 303"/>
              <a:gd name="T16" fmla="*/ 285 w 336"/>
              <a:gd name="T17" fmla="*/ 303 h 303"/>
              <a:gd name="T18" fmla="*/ 285 w 336"/>
              <a:gd name="T19" fmla="*/ 28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6" h="303">
                <a:moveTo>
                  <a:pt x="285" y="285"/>
                </a:moveTo>
                <a:cubicBezTo>
                  <a:pt x="206" y="285"/>
                  <a:pt x="135" y="253"/>
                  <a:pt x="84" y="202"/>
                </a:cubicBezTo>
                <a:cubicBezTo>
                  <a:pt x="32" y="150"/>
                  <a:pt x="0" y="79"/>
                  <a:pt x="0" y="0"/>
                </a:cubicBezTo>
                <a:cubicBezTo>
                  <a:pt x="23" y="0"/>
                  <a:pt x="23" y="0"/>
                  <a:pt x="23" y="0"/>
                </a:cubicBezTo>
                <a:cubicBezTo>
                  <a:pt x="23" y="72"/>
                  <a:pt x="52" y="138"/>
                  <a:pt x="100" y="186"/>
                </a:cubicBezTo>
                <a:cubicBezTo>
                  <a:pt x="147" y="233"/>
                  <a:pt x="213" y="262"/>
                  <a:pt x="285" y="262"/>
                </a:cubicBezTo>
                <a:cubicBezTo>
                  <a:pt x="285" y="245"/>
                  <a:pt x="285" y="245"/>
                  <a:pt x="285" y="245"/>
                </a:cubicBezTo>
                <a:cubicBezTo>
                  <a:pt x="336" y="275"/>
                  <a:pt x="336" y="275"/>
                  <a:pt x="336" y="275"/>
                </a:cubicBezTo>
                <a:cubicBezTo>
                  <a:pt x="285" y="303"/>
                  <a:pt x="285" y="303"/>
                  <a:pt x="285" y="303"/>
                </a:cubicBezTo>
                <a:lnTo>
                  <a:pt x="285" y="285"/>
                </a:ln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9" name="Freeform 29"/>
          <p:cNvSpPr>
            <a:spLocks/>
          </p:cNvSpPr>
          <p:nvPr/>
        </p:nvSpPr>
        <p:spPr bwMode="auto">
          <a:xfrm>
            <a:off x="1948593" y="2684166"/>
            <a:ext cx="3482331" cy="3217441"/>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rgbClr val="568D11"/>
          </a:solidFill>
          <a:ln>
            <a:noFill/>
          </a:ln>
          <a:extLst/>
        </p:spPr>
        <p:txBody>
          <a:bodyPr vert="horz" wrap="square" lIns="75493" tIns="37746" rIns="75493" bIns="37746" numCol="1" anchor="t" anchorCtr="0" compatLnSpc="1">
            <a:prstTxWarp prst="textNoShape">
              <a:avLst/>
            </a:prstTxWarp>
          </a:bodyPr>
          <a:lstStyle/>
          <a:p>
            <a:endParaRPr lang="zh-CN" altLang="en-US">
              <a:solidFill>
                <a:schemeClr val="tx1">
                  <a:lumMod val="75000"/>
                  <a:lumOff val="25000"/>
                </a:schemeClr>
              </a:solidFill>
            </a:endParaRPr>
          </a:p>
        </p:txBody>
      </p:sp>
      <p:sp>
        <p:nvSpPr>
          <p:cNvPr id="10" name="TextBox 9"/>
          <p:cNvSpPr txBox="1"/>
          <p:nvPr/>
        </p:nvSpPr>
        <p:spPr>
          <a:xfrm>
            <a:off x="5492357" y="3551626"/>
            <a:ext cx="558021" cy="768726"/>
          </a:xfrm>
          <a:prstGeom prst="rect">
            <a:avLst/>
          </a:prstGeom>
          <a:noFill/>
        </p:spPr>
        <p:txBody>
          <a:bodyPr wrap="none" lIns="75493" tIns="37746" rIns="75493" bIns="37746" rtlCol="0" anchor="ctr">
            <a:spAutoFit/>
          </a:bodyPr>
          <a:lstStyle/>
          <a:p>
            <a:r>
              <a:rPr lang="en-US" altLang="zh-CN" sz="4500" dirty="0">
                <a:solidFill>
                  <a:srgbClr val="568D11"/>
                </a:solidFill>
                <a:latin typeface="微软雅黑" pitchFamily="34" charset="-122"/>
                <a:ea typeface="微软雅黑" pitchFamily="34" charset="-122"/>
              </a:rPr>
              <a:t>A</a:t>
            </a:r>
            <a:endParaRPr lang="zh-CN" altLang="en-US" sz="4500" dirty="0">
              <a:solidFill>
                <a:srgbClr val="568D11"/>
              </a:solidFill>
              <a:latin typeface="微软雅黑" pitchFamily="34" charset="-122"/>
              <a:ea typeface="微软雅黑" pitchFamily="34" charset="-122"/>
            </a:endParaRPr>
          </a:p>
        </p:txBody>
      </p:sp>
      <p:sp>
        <p:nvSpPr>
          <p:cNvPr id="11" name="TextBox 10"/>
          <p:cNvSpPr txBox="1"/>
          <p:nvPr/>
        </p:nvSpPr>
        <p:spPr>
          <a:xfrm>
            <a:off x="5492357" y="4413882"/>
            <a:ext cx="514739" cy="768726"/>
          </a:xfrm>
          <a:prstGeom prst="rect">
            <a:avLst/>
          </a:prstGeom>
          <a:noFill/>
        </p:spPr>
        <p:txBody>
          <a:bodyPr wrap="none" lIns="75493" tIns="37746" rIns="75493" bIns="37746" rtlCol="0" anchor="ctr">
            <a:spAutoFit/>
          </a:bodyPr>
          <a:lstStyle/>
          <a:p>
            <a:r>
              <a:rPr lang="en-US" altLang="zh-CN" sz="4500">
                <a:solidFill>
                  <a:srgbClr val="568D11"/>
                </a:solidFill>
                <a:latin typeface="微软雅黑" pitchFamily="34" charset="-122"/>
                <a:ea typeface="微软雅黑" pitchFamily="34" charset="-122"/>
              </a:rPr>
              <a:t>B</a:t>
            </a:r>
            <a:endParaRPr lang="zh-CN" altLang="en-US" sz="4500">
              <a:solidFill>
                <a:srgbClr val="568D11"/>
              </a:solidFill>
              <a:latin typeface="微软雅黑" pitchFamily="34" charset="-122"/>
              <a:ea typeface="微软雅黑" pitchFamily="34" charset="-122"/>
            </a:endParaRPr>
          </a:p>
        </p:txBody>
      </p:sp>
      <p:sp>
        <p:nvSpPr>
          <p:cNvPr id="12" name="TextBox 11"/>
          <p:cNvSpPr txBox="1"/>
          <p:nvPr/>
        </p:nvSpPr>
        <p:spPr>
          <a:xfrm>
            <a:off x="5492356" y="5304231"/>
            <a:ext cx="538785" cy="768726"/>
          </a:xfrm>
          <a:prstGeom prst="rect">
            <a:avLst/>
          </a:prstGeom>
          <a:noFill/>
        </p:spPr>
        <p:txBody>
          <a:bodyPr wrap="none" lIns="75493" tIns="37746" rIns="75493" bIns="37746" rtlCol="0" anchor="ctr">
            <a:spAutoFit/>
          </a:bodyPr>
          <a:lstStyle/>
          <a:p>
            <a:r>
              <a:rPr lang="en-US" altLang="zh-CN" sz="4500">
                <a:solidFill>
                  <a:srgbClr val="568D11"/>
                </a:solidFill>
                <a:latin typeface="微软雅黑" pitchFamily="34" charset="-122"/>
                <a:ea typeface="微软雅黑" pitchFamily="34" charset="-122"/>
              </a:rPr>
              <a:t>C</a:t>
            </a:r>
            <a:endParaRPr lang="zh-CN" altLang="en-US" sz="4500">
              <a:solidFill>
                <a:srgbClr val="568D11"/>
              </a:solidFill>
              <a:latin typeface="微软雅黑" pitchFamily="34" charset="-122"/>
              <a:ea typeface="微软雅黑" pitchFamily="34" charset="-122"/>
            </a:endParaRPr>
          </a:p>
        </p:txBody>
      </p:sp>
      <p:sp>
        <p:nvSpPr>
          <p:cNvPr id="13" name="TextBox 12"/>
          <p:cNvSpPr txBox="1"/>
          <p:nvPr/>
        </p:nvSpPr>
        <p:spPr>
          <a:xfrm>
            <a:off x="6135418" y="3664535"/>
            <a:ext cx="4132447" cy="401255"/>
          </a:xfrm>
          <a:prstGeom prst="rect">
            <a:avLst/>
          </a:prstGeom>
          <a:noFill/>
        </p:spPr>
        <p:txBody>
          <a:bodyPr wrap="square" lIns="75493" tIns="37746" rIns="75493" bIns="37746" rtlCol="0">
            <a:spAutoFit/>
          </a:bodyPr>
          <a:lstStyle/>
          <a:p>
            <a:pPr>
              <a:lnSpc>
                <a:spcPct val="130000"/>
              </a:lnSpc>
            </a:pPr>
            <a:r>
              <a:rPr lang="zh-CN" altLang="en-US" sz="1800" dirty="0" smtClean="0">
                <a:solidFill>
                  <a:srgbClr val="414455"/>
                </a:solidFill>
                <a:latin typeface="微软雅黑" pitchFamily="34" charset="-122"/>
                <a:ea typeface="微软雅黑" pitchFamily="34" charset="-122"/>
              </a:rPr>
              <a:t>分解目标函数</a:t>
            </a:r>
            <a:endParaRPr lang="zh-CN" altLang="en-US" sz="1800" dirty="0">
              <a:solidFill>
                <a:srgbClr val="414455"/>
              </a:solidFill>
              <a:latin typeface="微软雅黑" pitchFamily="34" charset="-122"/>
              <a:ea typeface="微软雅黑" pitchFamily="34" charset="-122"/>
            </a:endParaRPr>
          </a:p>
        </p:txBody>
      </p:sp>
      <p:sp>
        <p:nvSpPr>
          <p:cNvPr id="14" name="TextBox 13"/>
          <p:cNvSpPr txBox="1"/>
          <p:nvPr/>
        </p:nvSpPr>
        <p:spPr>
          <a:xfrm>
            <a:off x="6135418" y="4503944"/>
            <a:ext cx="4132447" cy="436328"/>
          </a:xfrm>
          <a:prstGeom prst="rect">
            <a:avLst/>
          </a:prstGeom>
          <a:noFill/>
        </p:spPr>
        <p:txBody>
          <a:bodyPr wrap="square" lIns="75493" tIns="37746" rIns="75493" bIns="37746" rtlCol="0">
            <a:spAutoFit/>
          </a:bodyPr>
          <a:lstStyle/>
          <a:p>
            <a:pPr>
              <a:lnSpc>
                <a:spcPct val="130000"/>
              </a:lnSpc>
            </a:pPr>
            <a:r>
              <a:rPr lang="zh-CN" altLang="en-US" sz="1800" dirty="0" smtClean="0">
                <a:solidFill>
                  <a:srgbClr val="414455"/>
                </a:solidFill>
                <a:latin typeface="微软雅黑" pitchFamily="34" charset="-122"/>
                <a:ea typeface="微软雅黑" pitchFamily="34" charset="-122"/>
              </a:rPr>
              <a:t>将全局变量转化为局部变量</a:t>
            </a:r>
            <a:endParaRPr lang="zh-CN" altLang="en-US" sz="1800" dirty="0">
              <a:solidFill>
                <a:srgbClr val="414455"/>
              </a:solidFill>
              <a:latin typeface="微软雅黑" pitchFamily="34" charset="-122"/>
              <a:ea typeface="微软雅黑" pitchFamily="34" charset="-122"/>
            </a:endParaRPr>
          </a:p>
        </p:txBody>
      </p:sp>
      <p:sp>
        <p:nvSpPr>
          <p:cNvPr id="15" name="TextBox 14"/>
          <p:cNvSpPr txBox="1"/>
          <p:nvPr/>
        </p:nvSpPr>
        <p:spPr>
          <a:xfrm>
            <a:off x="6097291" y="5429723"/>
            <a:ext cx="4132447" cy="401255"/>
          </a:xfrm>
          <a:prstGeom prst="rect">
            <a:avLst/>
          </a:prstGeom>
          <a:noFill/>
        </p:spPr>
        <p:txBody>
          <a:bodyPr wrap="square" lIns="75493" tIns="37746" rIns="75493" bIns="37746" rtlCol="0">
            <a:spAutoFit/>
          </a:bodyPr>
          <a:lstStyle/>
          <a:p>
            <a:pPr>
              <a:lnSpc>
                <a:spcPct val="130000"/>
              </a:lnSpc>
            </a:pPr>
            <a:r>
              <a:rPr lang="zh-CN" altLang="en-US" sz="1800" dirty="0" smtClean="0">
                <a:solidFill>
                  <a:srgbClr val="414455"/>
                </a:solidFill>
                <a:latin typeface="微软雅黑" pitchFamily="34" charset="-122"/>
                <a:ea typeface="微软雅黑" pitchFamily="34" charset="-122"/>
              </a:rPr>
              <a:t>构建真值约束条件</a:t>
            </a:r>
            <a:endParaRPr lang="zh-CN" altLang="en-US" sz="1800" dirty="0">
              <a:solidFill>
                <a:srgbClr val="414455"/>
              </a:solidFill>
              <a:latin typeface="微软雅黑" pitchFamily="34" charset="-122"/>
              <a:ea typeface="微软雅黑" pitchFamily="34" charset="-122"/>
            </a:endParaRPr>
          </a:p>
        </p:txBody>
      </p:sp>
      <p:sp>
        <p:nvSpPr>
          <p:cNvPr id="17"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20"/>
          <p:cNvSpPr txBox="1"/>
          <p:nvPr/>
        </p:nvSpPr>
        <p:spPr>
          <a:xfrm>
            <a:off x="721334" y="-59748"/>
            <a:ext cx="4375307" cy="646327"/>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研究内容</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pSp>
        <p:nvGrpSpPr>
          <p:cNvPr id="21" name="组合 3"/>
          <p:cNvGrpSpPr/>
          <p:nvPr/>
        </p:nvGrpSpPr>
        <p:grpSpPr>
          <a:xfrm rot="16200000">
            <a:off x="562710" y="-24616"/>
            <a:ext cx="1240524" cy="1267264"/>
            <a:chOff x="0" y="1429044"/>
            <a:chExt cx="3915508" cy="3999911"/>
          </a:xfrm>
        </p:grpSpPr>
        <p:sp>
          <p:nvSpPr>
            <p:cNvPr id="22"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23" name="矩形 22"/>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1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18" name="灯片编号占位符 17"/>
          <p:cNvSpPr>
            <a:spLocks noGrp="1"/>
          </p:cNvSpPr>
          <p:nvPr>
            <p:ph type="sldNum" sz="quarter" idx="12"/>
          </p:nvPr>
        </p:nvSpPr>
        <p:spPr/>
        <p:txBody>
          <a:bodyPr/>
          <a:lstStyle/>
          <a:p>
            <a:fld id="{80074AF9-133E-4CE5-8288-E1F9ACE86204}" type="slidenum">
              <a:rPr lang="zh-CN" altLang="en-US" smtClean="0"/>
              <a:pPr/>
              <a:t>33</a:t>
            </a:fld>
            <a:endParaRPr lang="zh-CN" altLang="en-US"/>
          </a:p>
        </p:txBody>
      </p:sp>
      <p:sp>
        <p:nvSpPr>
          <p:cNvPr id="24" name="日期占位符 23"/>
          <p:cNvSpPr>
            <a:spLocks noGrp="1"/>
          </p:cNvSpPr>
          <p:nvPr>
            <p:ph type="dt" sz="half" idx="10"/>
          </p:nvPr>
        </p:nvSpPr>
        <p:spPr/>
        <p:txBody>
          <a:bodyPr/>
          <a:lstStyle/>
          <a:p>
            <a:r>
              <a:rPr lang="en-US" altLang="zh-CN" smtClean="0"/>
              <a:t>2016-12-19</a:t>
            </a:r>
            <a:endParaRPr lang="zh-CN" altLang="en-US"/>
          </a:p>
        </p:txBody>
      </p:sp>
      <p:sp>
        <p:nvSpPr>
          <p:cNvPr id="27" name="页脚占位符 26"/>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1798592141"/>
      </p:ext>
    </p:extLst>
  </p:cSld>
  <p:clrMapOvr>
    <a:masterClrMapping/>
  </p:clrMapOvr>
  <mc:AlternateContent xmlns:mc="http://schemas.openxmlformats.org/markup-compatibility/2006" xmlns:p14="http://schemas.microsoft.com/office/powerpoint/2010/main">
    <mc:Choice Requires="p14">
      <p:transition spd="slow" p14:dur="2000" advTm="16"/>
    </mc:Choice>
    <mc:Fallback xmlns="">
      <p:transition spd="slow" advTm="16"/>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a:spLocks noChangeArrowheads="1"/>
          </p:cNvSpPr>
          <p:nvPr/>
        </p:nvSpPr>
        <p:spPr bwMode="auto">
          <a:xfrm>
            <a:off x="3882844" y="2857641"/>
            <a:ext cx="4088011" cy="441965"/>
          </a:xfrm>
          <a:prstGeom prst="rightArrow">
            <a:avLst>
              <a:gd name="adj1" fmla="val 50000"/>
              <a:gd name="adj2" fmla="val 50092"/>
            </a:avLst>
          </a:prstGeom>
          <a:solidFill>
            <a:srgbClr val="568D11"/>
          </a:solidFill>
          <a:ln>
            <a:noFill/>
          </a:ln>
          <a:effectLst>
            <a:outerShdw dist="38100" algn="l" rotWithShape="0">
              <a:srgbClr val="000000">
                <a:alpha val="39999"/>
              </a:srgbClr>
            </a:outerShdw>
          </a:effectLst>
          <a:extLst/>
        </p:spPr>
        <p:txBody>
          <a:bodyPr lIns="108283" tIns="54141" rIns="108283" bIns="54141" anchor="ctr"/>
          <a:lstStyle/>
          <a:p>
            <a:pPr eaLnBrk="1" fontAlgn="auto" hangingPunct="1">
              <a:lnSpc>
                <a:spcPct val="120000"/>
              </a:lnSpc>
              <a:spcBef>
                <a:spcPts val="0"/>
              </a:spcBef>
              <a:spcAft>
                <a:spcPts val="0"/>
              </a:spcAft>
              <a:buClrTx/>
              <a:buSzTx/>
              <a:defRPr/>
            </a:pPr>
            <a:endParaRPr lang="zh-CN" altLang="en-US" sz="2100" b="1" kern="0" dirty="0">
              <a:solidFill>
                <a:sysClr val="window" lastClr="FFFFFF"/>
              </a:solidFill>
              <a:latin typeface="微软雅黑" pitchFamily="34" charset="-122"/>
              <a:ea typeface="微软雅黑" pitchFamily="34" charset="-122"/>
            </a:endParaRPr>
          </a:p>
        </p:txBody>
      </p:sp>
      <p:sp>
        <p:nvSpPr>
          <p:cNvPr id="4" name="椭圆 3"/>
          <p:cNvSpPr>
            <a:spLocks noChangeArrowheads="1"/>
          </p:cNvSpPr>
          <p:nvPr/>
        </p:nvSpPr>
        <p:spPr bwMode="auto">
          <a:xfrm>
            <a:off x="363078" y="1969955"/>
            <a:ext cx="3667910" cy="2132385"/>
          </a:xfrm>
          <a:prstGeom prst="ellipse">
            <a:avLst/>
          </a:prstGeom>
          <a:solidFill>
            <a:srgbClr val="92D050"/>
          </a:solidFill>
          <a:ln>
            <a:noFill/>
          </a:ln>
          <a:effectLst>
            <a:outerShdw dist="38100" algn="l" rotWithShape="0">
              <a:srgbClr val="000000">
                <a:alpha val="39999"/>
              </a:srgbClr>
            </a:outerShdw>
          </a:effectLst>
          <a:extLst/>
        </p:spPr>
        <p:txBody>
          <a:bodyPr lIns="108283" tIns="54141" rIns="108283" bIns="54141" anchor="ctr"/>
          <a:lstStyle/>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集中控制器最小化所有节点的</a:t>
            </a:r>
            <a:endParaRPr lang="en-US" altLang="zh-CN" sz="2100" kern="0" dirty="0" smtClean="0">
              <a:solidFill>
                <a:srgbClr val="FFFFFF"/>
              </a:solidFill>
              <a:latin typeface="微软雅黑" pitchFamily="34" charset="-122"/>
              <a:ea typeface="微软雅黑" pitchFamily="34" charset="-122"/>
            </a:endParaRPr>
          </a:p>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损失函数</a:t>
            </a:r>
            <a:endParaRPr lang="zh-CN" altLang="en-US" sz="2100" kern="0" dirty="0">
              <a:solidFill>
                <a:srgbClr val="FFFFFF"/>
              </a:solidFill>
              <a:latin typeface="微软雅黑" pitchFamily="34" charset="-122"/>
              <a:ea typeface="微软雅黑" pitchFamily="34" charset="-122"/>
            </a:endParaRPr>
          </a:p>
        </p:txBody>
      </p:sp>
      <p:sp>
        <p:nvSpPr>
          <p:cNvPr id="5" name="椭圆 4"/>
          <p:cNvSpPr>
            <a:spLocks noChangeArrowheads="1"/>
          </p:cNvSpPr>
          <p:nvPr/>
        </p:nvSpPr>
        <p:spPr bwMode="auto">
          <a:xfrm>
            <a:off x="7970856" y="1969955"/>
            <a:ext cx="3828421" cy="2132385"/>
          </a:xfrm>
          <a:prstGeom prst="ellipse">
            <a:avLst/>
          </a:prstGeom>
          <a:solidFill>
            <a:srgbClr val="92D050"/>
          </a:solidFill>
          <a:ln>
            <a:noFill/>
          </a:ln>
          <a:effectLst>
            <a:outerShdw dist="38100" algn="l" rotWithShape="0">
              <a:srgbClr val="000000">
                <a:alpha val="39999"/>
              </a:srgbClr>
            </a:outerShdw>
          </a:effectLst>
          <a:extLst/>
        </p:spPr>
        <p:txBody>
          <a:bodyPr lIns="108283" tIns="54141" rIns="108283" bIns="54141" anchor="ctr"/>
          <a:lstStyle/>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每一节点最小化自身的损失函数</a:t>
            </a:r>
            <a:endParaRPr lang="zh-CN" altLang="en-US" sz="2100" kern="0" dirty="0">
              <a:solidFill>
                <a:srgbClr val="FFFFFF"/>
              </a:solidFill>
              <a:latin typeface="微软雅黑" pitchFamily="34" charset="-122"/>
              <a:ea typeface="微软雅黑" pitchFamily="34" charset="-122"/>
            </a:endParaRPr>
          </a:p>
        </p:txBody>
      </p:sp>
      <p:sp>
        <p:nvSpPr>
          <p:cNvPr id="6" name="矩形 5"/>
          <p:cNvSpPr/>
          <p:nvPr/>
        </p:nvSpPr>
        <p:spPr>
          <a:xfrm>
            <a:off x="5015487" y="2376034"/>
            <a:ext cx="1882861" cy="139577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lIns="108283" tIns="54141" rIns="108283" bIns="54141" anchor="ctr"/>
          <a:lstStyle/>
          <a:p>
            <a:pPr eaLnBrk="1" fontAlgn="auto" hangingPunct="1">
              <a:lnSpc>
                <a:spcPct val="120000"/>
              </a:lnSpc>
              <a:spcBef>
                <a:spcPts val="0"/>
              </a:spcBef>
              <a:spcAft>
                <a:spcPts val="0"/>
              </a:spcAft>
              <a:buClrTx/>
              <a:buSzTx/>
              <a:defRPr/>
            </a:pPr>
            <a:r>
              <a:rPr lang="zh-CN" altLang="en-US" sz="2000" kern="0" dirty="0" smtClean="0">
                <a:solidFill>
                  <a:srgbClr val="414455"/>
                </a:solidFill>
                <a:latin typeface="微软雅黑" pitchFamily="34" charset="-122"/>
                <a:ea typeface="微软雅黑" pitchFamily="34" charset="-122"/>
              </a:rPr>
              <a:t> 目标函数</a:t>
            </a:r>
            <a:r>
              <a:rPr lang="zh-CN" altLang="en-US" sz="2000" kern="0" dirty="0">
                <a:solidFill>
                  <a:srgbClr val="414455"/>
                </a:solidFill>
                <a:latin typeface="微软雅黑" pitchFamily="34" charset="-122"/>
                <a:ea typeface="微软雅黑" pitchFamily="34" charset="-122"/>
              </a:rPr>
              <a:t>分解</a:t>
            </a:r>
          </a:p>
        </p:txBody>
      </p:sp>
      <p:sp>
        <p:nvSpPr>
          <p:cNvPr id="7" name="下箭头 6"/>
          <p:cNvSpPr>
            <a:spLocks noChangeArrowheads="1"/>
          </p:cNvSpPr>
          <p:nvPr/>
        </p:nvSpPr>
        <p:spPr bwMode="auto">
          <a:xfrm>
            <a:off x="5409285" y="4145781"/>
            <a:ext cx="950745" cy="661058"/>
          </a:xfrm>
          <a:prstGeom prst="downArrow">
            <a:avLst>
              <a:gd name="adj1" fmla="val 50000"/>
              <a:gd name="adj2" fmla="val 50000"/>
            </a:avLst>
          </a:prstGeom>
          <a:solidFill>
            <a:srgbClr val="568D11"/>
          </a:solidFill>
          <a:ln>
            <a:noFill/>
          </a:ln>
          <a:effectLst>
            <a:outerShdw dist="38100" algn="l" rotWithShape="0">
              <a:srgbClr val="000000">
                <a:alpha val="39999"/>
              </a:srgbClr>
            </a:outerShdw>
          </a:effectLst>
          <a:extLst/>
        </p:spPr>
        <p:txBody>
          <a:bodyPr lIns="108283" tIns="54141" rIns="108283" bIns="54141" anchor="ctr"/>
          <a:lstStyle/>
          <a:p>
            <a:pPr eaLnBrk="1" fontAlgn="auto" hangingPunct="1">
              <a:lnSpc>
                <a:spcPct val="120000"/>
              </a:lnSpc>
              <a:spcBef>
                <a:spcPts val="0"/>
              </a:spcBef>
              <a:spcAft>
                <a:spcPts val="0"/>
              </a:spcAft>
              <a:buClrTx/>
              <a:buSzTx/>
              <a:defRPr/>
            </a:pPr>
            <a:endParaRPr lang="zh-CN" altLang="en-US" sz="2100" b="1" kern="0" dirty="0">
              <a:solidFill>
                <a:sysClr val="window" lastClr="FFFFFF"/>
              </a:solidFill>
              <a:latin typeface="微软雅黑" pitchFamily="34" charset="-122"/>
              <a:ea typeface="微软雅黑" pitchFamily="34" charset="-122"/>
            </a:endParaRPr>
          </a:p>
        </p:txBody>
      </p:sp>
      <p:sp>
        <p:nvSpPr>
          <p:cNvPr id="8" name="TextBox 7"/>
          <p:cNvSpPr txBox="1"/>
          <p:nvPr/>
        </p:nvSpPr>
        <p:spPr bwMode="auto">
          <a:xfrm>
            <a:off x="1306001" y="4327100"/>
            <a:ext cx="1751469" cy="509449"/>
          </a:xfrm>
          <a:prstGeom prst="rect">
            <a:avLst/>
          </a:prstGeom>
          <a:noFill/>
        </p:spPr>
        <p:txBody>
          <a:bodyPr lIns="108283" tIns="54141" rIns="108283" bIns="54141">
            <a:spAutoFit/>
          </a:bodyPr>
          <a:lstStyle/>
          <a:p>
            <a:pPr algn="ctr">
              <a:lnSpc>
                <a:spcPct val="130000"/>
              </a:lnSpc>
            </a:pPr>
            <a:r>
              <a:rPr lang="zh-CN" altLang="en-US" sz="2000" dirty="0" smtClean="0">
                <a:solidFill>
                  <a:schemeClr val="tx1">
                    <a:lumMod val="75000"/>
                    <a:lumOff val="25000"/>
                  </a:schemeClr>
                </a:solidFill>
                <a:latin typeface="微软雅黑" pitchFamily="34" charset="-122"/>
                <a:ea typeface="微软雅黑" pitchFamily="34" charset="-122"/>
              </a:rPr>
              <a:t>集中式环境下</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9" name="TextBox 8"/>
          <p:cNvSpPr txBox="1"/>
          <p:nvPr/>
        </p:nvSpPr>
        <p:spPr bwMode="auto">
          <a:xfrm>
            <a:off x="9165012" y="4315747"/>
            <a:ext cx="1753345" cy="509449"/>
          </a:xfrm>
          <a:prstGeom prst="rect">
            <a:avLst/>
          </a:prstGeom>
          <a:noFill/>
        </p:spPr>
        <p:txBody>
          <a:bodyPr lIns="108283" tIns="54141" rIns="108283" bIns="54141">
            <a:spAutoFit/>
          </a:bodyPr>
          <a:lstStyle/>
          <a:p>
            <a:pPr>
              <a:lnSpc>
                <a:spcPct val="130000"/>
              </a:lnSpc>
            </a:pPr>
            <a:r>
              <a:rPr lang="zh-CN" altLang="en-US" sz="2000" dirty="0" smtClean="0">
                <a:solidFill>
                  <a:schemeClr val="tx1">
                    <a:lumMod val="75000"/>
                    <a:lumOff val="25000"/>
                  </a:schemeClr>
                </a:solidFill>
                <a:latin typeface="微软雅黑" pitchFamily="34" charset="-122"/>
                <a:ea typeface="微软雅黑" pitchFamily="34" charset="-122"/>
              </a:rPr>
              <a:t>分布式环境下</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0" name="TextBox 19"/>
          <p:cNvSpPr txBox="1">
            <a:spLocks noChangeArrowheads="1"/>
          </p:cNvSpPr>
          <p:nvPr/>
        </p:nvSpPr>
        <p:spPr bwMode="auto">
          <a:xfrm>
            <a:off x="4410643" y="5022155"/>
            <a:ext cx="2864223" cy="430518"/>
          </a:xfrm>
          <a:prstGeom prst="rect">
            <a:avLst/>
          </a:prstGeom>
          <a:noFill/>
          <a:ln>
            <a:noFill/>
          </a:ln>
          <a:extLst/>
        </p:spPr>
        <p:txBody>
          <a:bodyPr wrap="square" lIns="108283" tIns="54141" rIns="108283" bIns="54141">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buClrTx/>
              <a:buSzTx/>
              <a:defRPr/>
            </a:pPr>
            <a:r>
              <a:rPr lang="zh-CN" altLang="en-US" kern="0" dirty="0">
                <a:solidFill>
                  <a:srgbClr val="4D4D4D"/>
                </a:solidFill>
                <a:latin typeface="微软雅黑" pitchFamily="34" charset="-122"/>
                <a:ea typeface="微软雅黑" pitchFamily="34" charset="-122"/>
              </a:rPr>
              <a:t>各</a:t>
            </a:r>
            <a:r>
              <a:rPr lang="zh-CN" altLang="en-US" kern="0" dirty="0" smtClean="0">
                <a:solidFill>
                  <a:srgbClr val="4D4D4D"/>
                </a:solidFill>
                <a:latin typeface="微软雅黑" pitchFamily="34" charset="-122"/>
                <a:ea typeface="微软雅黑" pitchFamily="34" charset="-122"/>
              </a:rPr>
              <a:t>节点能够独立地计算</a:t>
            </a:r>
            <a:endParaRPr lang="zh-CN" altLang="en-US" kern="0" dirty="0">
              <a:solidFill>
                <a:srgbClr val="4D4D4D"/>
              </a:solidFill>
              <a:latin typeface="微软雅黑" pitchFamily="34" charset="-122"/>
              <a:ea typeface="微软雅黑" pitchFamily="34" charset="-122"/>
            </a:endParaRPr>
          </a:p>
        </p:txBody>
      </p:sp>
      <p:sp>
        <p:nvSpPr>
          <p:cNvPr id="15" name="矩形 14"/>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6"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研究内容</a:t>
            </a:r>
          </a:p>
        </p:txBody>
      </p:sp>
      <p:grpSp>
        <p:nvGrpSpPr>
          <p:cNvPr id="17" name="组合 3"/>
          <p:cNvGrpSpPr/>
          <p:nvPr/>
        </p:nvGrpSpPr>
        <p:grpSpPr>
          <a:xfrm rot="16200000">
            <a:off x="562710" y="-24616"/>
            <a:ext cx="1240524" cy="1267264"/>
            <a:chOff x="0" y="1429044"/>
            <a:chExt cx="3915508" cy="3999911"/>
          </a:xfrm>
        </p:grpSpPr>
        <p:sp>
          <p:nvSpPr>
            <p:cNvPr id="18"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9" name="矩形 18"/>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3" name="Rectangle 3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Rectangle 3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灯片编号占位符 10"/>
          <p:cNvSpPr>
            <a:spLocks noGrp="1"/>
          </p:cNvSpPr>
          <p:nvPr>
            <p:ph type="sldNum" sz="quarter" idx="12"/>
          </p:nvPr>
        </p:nvSpPr>
        <p:spPr/>
        <p:txBody>
          <a:bodyPr/>
          <a:lstStyle/>
          <a:p>
            <a:fld id="{80074AF9-133E-4CE5-8288-E1F9ACE86204}" type="slidenum">
              <a:rPr lang="zh-CN" altLang="en-US" smtClean="0"/>
              <a:pPr/>
              <a:t>34</a:t>
            </a:fld>
            <a:endParaRPr lang="zh-CN" altLang="en-US"/>
          </a:p>
        </p:txBody>
      </p:sp>
      <p:sp>
        <p:nvSpPr>
          <p:cNvPr id="12" name="日期占位符 11"/>
          <p:cNvSpPr>
            <a:spLocks noGrp="1"/>
          </p:cNvSpPr>
          <p:nvPr>
            <p:ph type="dt" sz="half" idx="10"/>
          </p:nvPr>
        </p:nvSpPr>
        <p:spPr/>
        <p:txBody>
          <a:bodyPr/>
          <a:lstStyle/>
          <a:p>
            <a:r>
              <a:rPr lang="en-US" altLang="zh-CN" smtClean="0"/>
              <a:t>2016-12-19</a:t>
            </a:r>
            <a:endParaRPr lang="zh-CN" altLang="en-US"/>
          </a:p>
        </p:txBody>
      </p:sp>
      <p:sp>
        <p:nvSpPr>
          <p:cNvPr id="14" name="页脚占位符 13"/>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3486327824"/>
      </p:ext>
    </p:extLst>
  </p:cSld>
  <p:clrMapOvr>
    <a:masterClrMapping/>
  </p:clrMapOvr>
  <mc:AlternateContent xmlns:mc="http://schemas.openxmlformats.org/markup-compatibility/2006" xmlns:p14="http://schemas.microsoft.com/office/powerpoint/2010/main">
    <mc:Choice Requires="p14">
      <p:transition spd="slow" p14:dur="2000" advTm="167"/>
    </mc:Choice>
    <mc:Fallback xmlns="">
      <p:transition spd="slow" advTm="167"/>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a:spLocks noChangeArrowheads="1"/>
          </p:cNvSpPr>
          <p:nvPr/>
        </p:nvSpPr>
        <p:spPr bwMode="auto">
          <a:xfrm>
            <a:off x="3794169" y="2857641"/>
            <a:ext cx="4088011" cy="441965"/>
          </a:xfrm>
          <a:prstGeom prst="rightArrow">
            <a:avLst>
              <a:gd name="adj1" fmla="val 50000"/>
              <a:gd name="adj2" fmla="val 50092"/>
            </a:avLst>
          </a:prstGeom>
          <a:solidFill>
            <a:srgbClr val="568D11"/>
          </a:solidFill>
          <a:ln>
            <a:noFill/>
          </a:ln>
          <a:effectLst>
            <a:outerShdw dist="38100" algn="l" rotWithShape="0">
              <a:srgbClr val="000000">
                <a:alpha val="39999"/>
              </a:srgbClr>
            </a:outerShdw>
          </a:effectLst>
          <a:extLst/>
        </p:spPr>
        <p:txBody>
          <a:bodyPr lIns="108283" tIns="54141" rIns="108283" bIns="54141" anchor="ctr"/>
          <a:lstStyle/>
          <a:p>
            <a:pPr eaLnBrk="1" fontAlgn="auto" hangingPunct="1">
              <a:lnSpc>
                <a:spcPct val="120000"/>
              </a:lnSpc>
              <a:spcBef>
                <a:spcPts val="0"/>
              </a:spcBef>
              <a:spcAft>
                <a:spcPts val="0"/>
              </a:spcAft>
              <a:buClrTx/>
              <a:buSzTx/>
              <a:defRPr/>
            </a:pPr>
            <a:endParaRPr lang="zh-CN" altLang="en-US" sz="2100" b="1" kern="0" dirty="0">
              <a:solidFill>
                <a:sysClr val="window" lastClr="FFFFFF"/>
              </a:solidFill>
              <a:latin typeface="微软雅黑" pitchFamily="34" charset="-122"/>
              <a:ea typeface="微软雅黑" pitchFamily="34" charset="-122"/>
            </a:endParaRPr>
          </a:p>
        </p:txBody>
      </p:sp>
      <p:sp>
        <p:nvSpPr>
          <p:cNvPr id="4" name="椭圆 3"/>
          <p:cNvSpPr>
            <a:spLocks noChangeArrowheads="1"/>
          </p:cNvSpPr>
          <p:nvPr/>
        </p:nvSpPr>
        <p:spPr bwMode="auto">
          <a:xfrm>
            <a:off x="968638" y="1969955"/>
            <a:ext cx="2973675" cy="2132385"/>
          </a:xfrm>
          <a:prstGeom prst="ellipse">
            <a:avLst/>
          </a:prstGeom>
          <a:solidFill>
            <a:srgbClr val="92D050"/>
          </a:solidFill>
          <a:ln>
            <a:noFill/>
          </a:ln>
          <a:effectLst>
            <a:outerShdw dist="38100" algn="l" rotWithShape="0">
              <a:srgbClr val="000000">
                <a:alpha val="39999"/>
              </a:srgbClr>
            </a:outerShdw>
          </a:effectLst>
          <a:extLst/>
        </p:spPr>
        <p:txBody>
          <a:bodyPr lIns="108283" tIns="54141" rIns="108283" bIns="54141" anchor="ctr"/>
          <a:lstStyle/>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全局变量：</a:t>
            </a:r>
            <a:endParaRPr lang="en-US" altLang="zh-CN" sz="2100" kern="0" dirty="0" smtClean="0">
              <a:solidFill>
                <a:srgbClr val="FFFFFF"/>
              </a:solidFill>
              <a:latin typeface="微软雅黑" pitchFamily="34" charset="-122"/>
              <a:ea typeface="微软雅黑" pitchFamily="34" charset="-122"/>
            </a:endParaRPr>
          </a:p>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数据源权值集合</a:t>
            </a:r>
            <a:endParaRPr lang="en-US" altLang="zh-CN" sz="2100" kern="0" dirty="0" smtClean="0">
              <a:solidFill>
                <a:srgbClr val="FFFFFF"/>
              </a:solidFill>
              <a:latin typeface="微软雅黑" pitchFamily="34" charset="-122"/>
              <a:ea typeface="微软雅黑" pitchFamily="34" charset="-122"/>
            </a:endParaRPr>
          </a:p>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真值集合</a:t>
            </a:r>
            <a:endParaRPr lang="zh-CN" altLang="en-US" sz="2100" kern="0" dirty="0">
              <a:solidFill>
                <a:srgbClr val="FFFFFF"/>
              </a:solidFill>
              <a:latin typeface="微软雅黑" pitchFamily="34" charset="-122"/>
              <a:ea typeface="微软雅黑" pitchFamily="34" charset="-122"/>
            </a:endParaRPr>
          </a:p>
        </p:txBody>
      </p:sp>
      <p:sp>
        <p:nvSpPr>
          <p:cNvPr id="5" name="椭圆 4"/>
          <p:cNvSpPr>
            <a:spLocks noChangeArrowheads="1"/>
          </p:cNvSpPr>
          <p:nvPr/>
        </p:nvSpPr>
        <p:spPr bwMode="auto">
          <a:xfrm>
            <a:off x="7882181" y="1969955"/>
            <a:ext cx="3554450" cy="2132385"/>
          </a:xfrm>
          <a:prstGeom prst="ellipse">
            <a:avLst/>
          </a:prstGeom>
          <a:solidFill>
            <a:srgbClr val="92D050"/>
          </a:solidFill>
          <a:ln>
            <a:noFill/>
          </a:ln>
          <a:effectLst>
            <a:outerShdw dist="38100" algn="l" rotWithShape="0">
              <a:srgbClr val="000000">
                <a:alpha val="39999"/>
              </a:srgbClr>
            </a:outerShdw>
          </a:effectLst>
          <a:extLst/>
        </p:spPr>
        <p:txBody>
          <a:bodyPr lIns="108283" tIns="54141" rIns="108283" bIns="54141" anchor="ctr"/>
          <a:lstStyle/>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局部变量：</a:t>
            </a:r>
            <a:endParaRPr lang="en-US" altLang="zh-CN" sz="2100" kern="0" dirty="0" smtClean="0">
              <a:solidFill>
                <a:srgbClr val="FFFFFF"/>
              </a:solidFill>
              <a:latin typeface="微软雅黑" pitchFamily="34" charset="-122"/>
              <a:ea typeface="微软雅黑" pitchFamily="34" charset="-122"/>
            </a:endParaRPr>
          </a:p>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节点对应的数据源权值，真值集合</a:t>
            </a:r>
            <a:endParaRPr lang="zh-CN" altLang="en-US" sz="2100" kern="0" dirty="0">
              <a:solidFill>
                <a:srgbClr val="FFFFFF"/>
              </a:solidFill>
              <a:latin typeface="微软雅黑" pitchFamily="34" charset="-122"/>
              <a:ea typeface="微软雅黑" pitchFamily="34" charset="-122"/>
            </a:endParaRPr>
          </a:p>
        </p:txBody>
      </p:sp>
      <p:sp>
        <p:nvSpPr>
          <p:cNvPr id="6" name="矩形 5"/>
          <p:cNvSpPr/>
          <p:nvPr/>
        </p:nvSpPr>
        <p:spPr>
          <a:xfrm>
            <a:off x="4926812" y="2376034"/>
            <a:ext cx="1882861" cy="139577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lIns="108283" tIns="54141" rIns="108283" bIns="54141" anchor="ctr"/>
          <a:lstStyle/>
          <a:p>
            <a:pPr eaLnBrk="1" fontAlgn="auto" hangingPunct="1">
              <a:lnSpc>
                <a:spcPct val="120000"/>
              </a:lnSpc>
              <a:spcBef>
                <a:spcPts val="0"/>
              </a:spcBef>
              <a:spcAft>
                <a:spcPts val="0"/>
              </a:spcAft>
              <a:buClrTx/>
              <a:buSzTx/>
              <a:defRPr/>
            </a:pPr>
            <a:r>
              <a:rPr lang="zh-CN" altLang="en-US" sz="2000" kern="0" dirty="0" smtClean="0">
                <a:solidFill>
                  <a:srgbClr val="414455"/>
                </a:solidFill>
                <a:latin typeface="微软雅黑" pitchFamily="34" charset="-122"/>
                <a:ea typeface="微软雅黑" pitchFamily="34" charset="-122"/>
              </a:rPr>
              <a:t> 构建目标变量</a:t>
            </a:r>
            <a:endParaRPr lang="zh-CN" altLang="en-US" sz="2000" kern="0" dirty="0">
              <a:solidFill>
                <a:srgbClr val="414455"/>
              </a:solidFill>
              <a:latin typeface="微软雅黑" pitchFamily="34" charset="-122"/>
              <a:ea typeface="微软雅黑" pitchFamily="34" charset="-122"/>
            </a:endParaRPr>
          </a:p>
        </p:txBody>
      </p:sp>
      <p:sp>
        <p:nvSpPr>
          <p:cNvPr id="7" name="下箭头 6"/>
          <p:cNvSpPr>
            <a:spLocks noChangeArrowheads="1"/>
          </p:cNvSpPr>
          <p:nvPr/>
        </p:nvSpPr>
        <p:spPr bwMode="auto">
          <a:xfrm>
            <a:off x="5320610" y="4145781"/>
            <a:ext cx="950745" cy="661058"/>
          </a:xfrm>
          <a:prstGeom prst="downArrow">
            <a:avLst>
              <a:gd name="adj1" fmla="val 50000"/>
              <a:gd name="adj2" fmla="val 50000"/>
            </a:avLst>
          </a:prstGeom>
          <a:solidFill>
            <a:srgbClr val="568D11"/>
          </a:solidFill>
          <a:ln>
            <a:noFill/>
          </a:ln>
          <a:effectLst>
            <a:outerShdw dist="38100" algn="l" rotWithShape="0">
              <a:srgbClr val="000000">
                <a:alpha val="39999"/>
              </a:srgbClr>
            </a:outerShdw>
          </a:effectLst>
          <a:extLst/>
        </p:spPr>
        <p:txBody>
          <a:bodyPr lIns="108283" tIns="54141" rIns="108283" bIns="54141" anchor="ctr"/>
          <a:lstStyle/>
          <a:p>
            <a:pPr eaLnBrk="1" fontAlgn="auto" hangingPunct="1">
              <a:lnSpc>
                <a:spcPct val="120000"/>
              </a:lnSpc>
              <a:spcBef>
                <a:spcPts val="0"/>
              </a:spcBef>
              <a:spcAft>
                <a:spcPts val="0"/>
              </a:spcAft>
              <a:buClrTx/>
              <a:buSzTx/>
              <a:defRPr/>
            </a:pPr>
            <a:endParaRPr lang="zh-CN" altLang="en-US" sz="2100" b="1" kern="0" dirty="0">
              <a:solidFill>
                <a:sysClr val="window" lastClr="FFFFFF"/>
              </a:solidFill>
              <a:latin typeface="微软雅黑" pitchFamily="34" charset="-122"/>
              <a:ea typeface="微软雅黑" pitchFamily="34" charset="-122"/>
            </a:endParaRPr>
          </a:p>
        </p:txBody>
      </p:sp>
      <p:sp>
        <p:nvSpPr>
          <p:cNvPr id="8" name="TextBox 7"/>
          <p:cNvSpPr txBox="1"/>
          <p:nvPr/>
        </p:nvSpPr>
        <p:spPr bwMode="auto">
          <a:xfrm>
            <a:off x="1492896" y="4327100"/>
            <a:ext cx="1751469" cy="509449"/>
          </a:xfrm>
          <a:prstGeom prst="rect">
            <a:avLst/>
          </a:prstGeom>
          <a:noFill/>
        </p:spPr>
        <p:txBody>
          <a:bodyPr lIns="108283" tIns="54141" rIns="108283" bIns="54141">
            <a:spAutoFit/>
          </a:bodyPr>
          <a:lstStyle/>
          <a:p>
            <a:pPr algn="ctr">
              <a:lnSpc>
                <a:spcPct val="130000"/>
              </a:lnSpc>
            </a:pPr>
            <a:r>
              <a:rPr lang="zh-CN" altLang="en-US" sz="2000" dirty="0" smtClean="0">
                <a:solidFill>
                  <a:schemeClr val="tx1">
                    <a:lumMod val="75000"/>
                    <a:lumOff val="25000"/>
                  </a:schemeClr>
                </a:solidFill>
                <a:latin typeface="微软雅黑" pitchFamily="34" charset="-122"/>
                <a:ea typeface="微软雅黑" pitchFamily="34" charset="-122"/>
              </a:rPr>
              <a:t>集中式环境下</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9" name="TextBox 8"/>
          <p:cNvSpPr txBox="1"/>
          <p:nvPr/>
        </p:nvSpPr>
        <p:spPr bwMode="auto">
          <a:xfrm>
            <a:off x="8794964" y="4398872"/>
            <a:ext cx="1753345" cy="509449"/>
          </a:xfrm>
          <a:prstGeom prst="rect">
            <a:avLst/>
          </a:prstGeom>
          <a:noFill/>
        </p:spPr>
        <p:txBody>
          <a:bodyPr lIns="108283" tIns="54141" rIns="108283" bIns="54141">
            <a:spAutoFit/>
          </a:bodyPr>
          <a:lstStyle/>
          <a:p>
            <a:pPr>
              <a:lnSpc>
                <a:spcPct val="130000"/>
              </a:lnSpc>
            </a:pPr>
            <a:r>
              <a:rPr lang="zh-CN" altLang="en-US" sz="2000" dirty="0" smtClean="0">
                <a:solidFill>
                  <a:schemeClr val="tx1">
                    <a:lumMod val="75000"/>
                    <a:lumOff val="25000"/>
                  </a:schemeClr>
                </a:solidFill>
                <a:latin typeface="微软雅黑" pitchFamily="34" charset="-122"/>
                <a:ea typeface="微软雅黑" pitchFamily="34" charset="-122"/>
              </a:rPr>
              <a:t>分布式环境下</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0" name="TextBox 19"/>
          <p:cNvSpPr txBox="1">
            <a:spLocks noChangeArrowheads="1"/>
          </p:cNvSpPr>
          <p:nvPr/>
        </p:nvSpPr>
        <p:spPr bwMode="auto">
          <a:xfrm>
            <a:off x="4032915" y="5072263"/>
            <a:ext cx="3623923" cy="829537"/>
          </a:xfrm>
          <a:prstGeom prst="rect">
            <a:avLst/>
          </a:prstGeom>
          <a:noFill/>
          <a:ln>
            <a:noFill/>
          </a:ln>
          <a:extLst/>
        </p:spPr>
        <p:txBody>
          <a:bodyPr wrap="square" lIns="108283" tIns="54141" rIns="108283" bIns="54141">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buClrTx/>
              <a:buSzTx/>
              <a:defRPr/>
            </a:pPr>
            <a:r>
              <a:rPr lang="zh-CN" altLang="en-US" kern="0" dirty="0" smtClean="0">
                <a:solidFill>
                  <a:srgbClr val="4D4D4D"/>
                </a:solidFill>
                <a:latin typeface="微软雅黑" pitchFamily="34" charset="-122"/>
                <a:ea typeface="微软雅黑" pitchFamily="34" charset="-122"/>
              </a:rPr>
              <a:t>每一节点的目标变量</a:t>
            </a:r>
            <a:r>
              <a:rPr lang="zh-CN" altLang="en-US" kern="0" dirty="0" smtClean="0">
                <a:solidFill>
                  <a:srgbClr val="4D4D4D"/>
                </a:solidFill>
                <a:latin typeface="微软雅黑" pitchFamily="34" charset="-122"/>
                <a:ea typeface="微软雅黑" pitchFamily="34" charset="-122"/>
              </a:rPr>
              <a:t>都是</a:t>
            </a:r>
            <a:endParaRPr lang="en-US" altLang="zh-CN" kern="0" dirty="0" smtClean="0">
              <a:solidFill>
                <a:srgbClr val="4D4D4D"/>
              </a:solidFill>
              <a:latin typeface="微软雅黑" pitchFamily="34" charset="-122"/>
              <a:ea typeface="微软雅黑" pitchFamily="34" charset="-122"/>
            </a:endParaRPr>
          </a:p>
          <a:p>
            <a:pPr algn="ctr" eaLnBrk="1" fontAlgn="auto" hangingPunct="1">
              <a:lnSpc>
                <a:spcPct val="120000"/>
              </a:lnSpc>
              <a:spcBef>
                <a:spcPts val="0"/>
              </a:spcBef>
              <a:spcAft>
                <a:spcPts val="0"/>
              </a:spcAft>
              <a:buClrTx/>
              <a:buSzTx/>
              <a:defRPr/>
            </a:pPr>
            <a:r>
              <a:rPr lang="en-US" altLang="zh-CN" sz="2000" kern="0" dirty="0">
                <a:solidFill>
                  <a:srgbClr val="4D4D4D"/>
                </a:solidFill>
                <a:latin typeface="微软雅黑" pitchFamily="34" charset="-122"/>
                <a:ea typeface="微软雅黑" pitchFamily="34" charset="-122"/>
                <a:cs typeface="Arial"/>
              </a:rPr>
              <a:t>|</a:t>
            </a:r>
            <a:r>
              <a:rPr lang="en-US" altLang="zh-CN" sz="2000" kern="0" dirty="0" smtClean="0">
                <a:solidFill>
                  <a:srgbClr val="4D4D4D"/>
                </a:solidFill>
                <a:latin typeface="微软雅黑" pitchFamily="34" charset="-122"/>
                <a:ea typeface="微软雅黑" pitchFamily="34" charset="-122"/>
                <a:cs typeface="Arial"/>
              </a:rPr>
              <a:t>V*|</a:t>
            </a:r>
            <a:r>
              <a:rPr lang="en-US" altLang="zh-CN" sz="2000" kern="0" dirty="0" smtClean="0">
                <a:solidFill>
                  <a:srgbClr val="4D4D4D"/>
                </a:solidFill>
                <a:latin typeface="Arial"/>
                <a:ea typeface="微软雅黑" pitchFamily="34" charset="-122"/>
                <a:cs typeface="Arial"/>
              </a:rPr>
              <a:t>+1</a:t>
            </a:r>
            <a:r>
              <a:rPr lang="zh-CN" altLang="en-US" kern="0" dirty="0">
                <a:solidFill>
                  <a:srgbClr val="4D4D4D"/>
                </a:solidFill>
                <a:latin typeface="Arial"/>
                <a:ea typeface="微软雅黑" pitchFamily="34" charset="-122"/>
                <a:cs typeface="Arial"/>
              </a:rPr>
              <a:t>维</a:t>
            </a:r>
            <a:r>
              <a:rPr lang="zh-CN" altLang="en-US" kern="0" dirty="0" smtClean="0">
                <a:solidFill>
                  <a:srgbClr val="4D4D4D"/>
                </a:solidFill>
                <a:latin typeface="Arial"/>
                <a:ea typeface="微软雅黑" pitchFamily="34" charset="-122"/>
                <a:cs typeface="Arial"/>
              </a:rPr>
              <a:t>向量</a:t>
            </a:r>
            <a:endParaRPr lang="zh-CN" altLang="en-US" kern="0" dirty="0">
              <a:solidFill>
                <a:srgbClr val="4D4D4D"/>
              </a:solidFill>
              <a:latin typeface="微软雅黑" pitchFamily="34" charset="-122"/>
              <a:ea typeface="微软雅黑" pitchFamily="34" charset="-122"/>
            </a:endParaRPr>
          </a:p>
        </p:txBody>
      </p:sp>
      <p:sp>
        <p:nvSpPr>
          <p:cNvPr id="15" name="矩形 14"/>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6"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研究内容</a:t>
            </a:r>
          </a:p>
        </p:txBody>
      </p:sp>
      <p:grpSp>
        <p:nvGrpSpPr>
          <p:cNvPr id="17" name="组合 3"/>
          <p:cNvGrpSpPr/>
          <p:nvPr/>
        </p:nvGrpSpPr>
        <p:grpSpPr>
          <a:xfrm rot="16200000">
            <a:off x="562710" y="-24616"/>
            <a:ext cx="1240524" cy="1267264"/>
            <a:chOff x="0" y="1429044"/>
            <a:chExt cx="3915508" cy="3999911"/>
          </a:xfrm>
        </p:grpSpPr>
        <p:sp>
          <p:nvSpPr>
            <p:cNvPr id="18"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9" name="矩形 18"/>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056896544"/>
              </p:ext>
            </p:extLst>
          </p:nvPr>
        </p:nvGraphicFramePr>
        <p:xfrm>
          <a:off x="4146035" y="5957047"/>
          <a:ext cx="3524250" cy="457200"/>
        </p:xfrm>
        <a:graphic>
          <a:graphicData uri="http://schemas.openxmlformats.org/presentationml/2006/ole">
            <mc:AlternateContent xmlns:mc="http://schemas.openxmlformats.org/markup-compatibility/2006">
              <mc:Choice xmlns:v="urn:schemas-microsoft-com:vml" Requires="v">
                <p:oleObj spid="_x0000_s25717" name="Equation" r:id="rId4" imgW="2349500" imgH="304800" progId="Equation.DSMT4">
                  <p:embed/>
                </p:oleObj>
              </mc:Choice>
              <mc:Fallback>
                <p:oleObj name="Equation" r:id="rId4" imgW="2349500" imgH="3048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6035" y="5957047"/>
                        <a:ext cx="35242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11"/>
          <p:cNvSpPr>
            <a:spLocks noGrp="1"/>
          </p:cNvSpPr>
          <p:nvPr>
            <p:ph type="sldNum" sz="quarter" idx="12"/>
          </p:nvPr>
        </p:nvSpPr>
        <p:spPr/>
        <p:txBody>
          <a:bodyPr/>
          <a:lstStyle/>
          <a:p>
            <a:fld id="{80074AF9-133E-4CE5-8288-E1F9ACE86204}" type="slidenum">
              <a:rPr lang="zh-CN" altLang="en-US" smtClean="0"/>
              <a:pPr/>
              <a:t>35</a:t>
            </a:fld>
            <a:endParaRPr lang="zh-CN" altLang="en-US"/>
          </a:p>
        </p:txBody>
      </p:sp>
      <p:sp>
        <p:nvSpPr>
          <p:cNvPr id="13" name="日期占位符 12"/>
          <p:cNvSpPr>
            <a:spLocks noGrp="1"/>
          </p:cNvSpPr>
          <p:nvPr>
            <p:ph type="dt" sz="half" idx="10"/>
          </p:nvPr>
        </p:nvSpPr>
        <p:spPr/>
        <p:txBody>
          <a:bodyPr/>
          <a:lstStyle/>
          <a:p>
            <a:r>
              <a:rPr lang="en-US" altLang="zh-CN" smtClean="0"/>
              <a:t>2016-12-19</a:t>
            </a:r>
            <a:endParaRPr lang="zh-CN" altLang="en-US"/>
          </a:p>
        </p:txBody>
      </p:sp>
      <p:sp>
        <p:nvSpPr>
          <p:cNvPr id="21" name="页脚占位符 20"/>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2094460681"/>
      </p:ext>
    </p:extLst>
  </p:cSld>
  <p:clrMapOvr>
    <a:masterClrMapping/>
  </p:clrMapOvr>
  <mc:AlternateContent xmlns:mc="http://schemas.openxmlformats.org/markup-compatibility/2006" xmlns:p14="http://schemas.microsoft.com/office/powerpoint/2010/main">
    <mc:Choice Requires="p14">
      <p:transition spd="slow" p14:dur="2000" advTm="150"/>
    </mc:Choice>
    <mc:Fallback xmlns="">
      <p:transition spd="slow" advTm="15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右箭头 1"/>
          <p:cNvSpPr>
            <a:spLocks noChangeArrowheads="1"/>
          </p:cNvSpPr>
          <p:nvPr/>
        </p:nvSpPr>
        <p:spPr bwMode="auto">
          <a:xfrm>
            <a:off x="4165225" y="2857641"/>
            <a:ext cx="4088011" cy="441965"/>
          </a:xfrm>
          <a:prstGeom prst="rightArrow">
            <a:avLst>
              <a:gd name="adj1" fmla="val 50000"/>
              <a:gd name="adj2" fmla="val 50092"/>
            </a:avLst>
          </a:prstGeom>
          <a:solidFill>
            <a:srgbClr val="568D11"/>
          </a:solidFill>
          <a:ln>
            <a:noFill/>
          </a:ln>
          <a:effectLst>
            <a:outerShdw dist="38100" algn="l" rotWithShape="0">
              <a:srgbClr val="000000">
                <a:alpha val="39999"/>
              </a:srgbClr>
            </a:outerShdw>
          </a:effectLst>
          <a:extLst/>
        </p:spPr>
        <p:txBody>
          <a:bodyPr lIns="108283" tIns="54141" rIns="108283" bIns="54141" anchor="ctr"/>
          <a:lstStyle/>
          <a:p>
            <a:pPr eaLnBrk="1" fontAlgn="auto" hangingPunct="1">
              <a:lnSpc>
                <a:spcPct val="120000"/>
              </a:lnSpc>
              <a:spcBef>
                <a:spcPts val="0"/>
              </a:spcBef>
              <a:spcAft>
                <a:spcPts val="0"/>
              </a:spcAft>
              <a:buClrTx/>
              <a:buSzTx/>
              <a:defRPr/>
            </a:pPr>
            <a:endParaRPr lang="zh-CN" altLang="en-US" sz="2100" b="1" kern="0" dirty="0">
              <a:solidFill>
                <a:sysClr val="window" lastClr="FFFFFF"/>
              </a:solidFill>
              <a:latin typeface="微软雅黑" pitchFamily="34" charset="-122"/>
              <a:ea typeface="微软雅黑" pitchFamily="34" charset="-122"/>
            </a:endParaRPr>
          </a:p>
        </p:txBody>
      </p:sp>
      <p:sp>
        <p:nvSpPr>
          <p:cNvPr id="4" name="椭圆 3"/>
          <p:cNvSpPr>
            <a:spLocks noChangeArrowheads="1"/>
          </p:cNvSpPr>
          <p:nvPr/>
        </p:nvSpPr>
        <p:spPr bwMode="auto">
          <a:xfrm>
            <a:off x="2196229" y="1969955"/>
            <a:ext cx="2117140" cy="2132385"/>
          </a:xfrm>
          <a:prstGeom prst="ellipse">
            <a:avLst/>
          </a:prstGeom>
          <a:solidFill>
            <a:srgbClr val="92D050"/>
          </a:solidFill>
          <a:ln>
            <a:noFill/>
          </a:ln>
          <a:effectLst>
            <a:outerShdw dist="38100" algn="l" rotWithShape="0">
              <a:srgbClr val="000000">
                <a:alpha val="39999"/>
              </a:srgbClr>
            </a:outerShdw>
          </a:effectLst>
          <a:extLst/>
        </p:spPr>
        <p:txBody>
          <a:bodyPr lIns="108283" tIns="54141" rIns="108283" bIns="54141" anchor="ctr"/>
          <a:lstStyle/>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真值</a:t>
            </a:r>
            <a:endParaRPr lang="en-US" altLang="zh-CN" sz="2100" kern="0" dirty="0" smtClean="0">
              <a:solidFill>
                <a:srgbClr val="FFFFFF"/>
              </a:solidFill>
              <a:latin typeface="微软雅黑" pitchFamily="34" charset="-122"/>
              <a:ea typeface="微软雅黑" pitchFamily="34" charset="-122"/>
            </a:endParaRPr>
          </a:p>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无约束</a:t>
            </a:r>
            <a:endParaRPr lang="zh-CN" altLang="en-US" sz="2100" kern="0" dirty="0">
              <a:solidFill>
                <a:srgbClr val="FFFFFF"/>
              </a:solidFill>
              <a:latin typeface="微软雅黑" pitchFamily="34" charset="-122"/>
              <a:ea typeface="微软雅黑" pitchFamily="34" charset="-122"/>
            </a:endParaRPr>
          </a:p>
        </p:txBody>
      </p:sp>
      <p:sp>
        <p:nvSpPr>
          <p:cNvPr id="5" name="椭圆 4"/>
          <p:cNvSpPr>
            <a:spLocks noChangeArrowheads="1"/>
          </p:cNvSpPr>
          <p:nvPr/>
        </p:nvSpPr>
        <p:spPr bwMode="auto">
          <a:xfrm>
            <a:off x="8253237" y="1969955"/>
            <a:ext cx="2119015" cy="2132385"/>
          </a:xfrm>
          <a:prstGeom prst="ellipse">
            <a:avLst/>
          </a:prstGeom>
          <a:solidFill>
            <a:srgbClr val="92D050"/>
          </a:solidFill>
          <a:ln>
            <a:noFill/>
          </a:ln>
          <a:effectLst>
            <a:outerShdw dist="38100" algn="l" rotWithShape="0">
              <a:srgbClr val="000000">
                <a:alpha val="39999"/>
              </a:srgbClr>
            </a:outerShdw>
          </a:effectLst>
          <a:extLst/>
        </p:spPr>
        <p:txBody>
          <a:bodyPr lIns="108283" tIns="54141" rIns="108283" bIns="54141" anchor="ctr"/>
          <a:lstStyle/>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约束所有节点计算的真值</a:t>
            </a:r>
            <a:endParaRPr lang="en-US" altLang="zh-CN" sz="2100" kern="0" dirty="0" smtClean="0">
              <a:solidFill>
                <a:srgbClr val="FFFFFF"/>
              </a:solidFill>
              <a:latin typeface="微软雅黑" pitchFamily="34" charset="-122"/>
              <a:ea typeface="微软雅黑" pitchFamily="34" charset="-122"/>
            </a:endParaRPr>
          </a:p>
          <a:p>
            <a:pPr algn="ctr" eaLnBrk="1" fontAlgn="auto" hangingPunct="1">
              <a:lnSpc>
                <a:spcPct val="120000"/>
              </a:lnSpc>
              <a:spcBef>
                <a:spcPts val="0"/>
              </a:spcBef>
              <a:spcAft>
                <a:spcPts val="0"/>
              </a:spcAft>
              <a:buClrTx/>
              <a:buSzTx/>
              <a:defRPr/>
            </a:pPr>
            <a:r>
              <a:rPr lang="zh-CN" altLang="en-US" sz="2100" kern="0" dirty="0" smtClean="0">
                <a:solidFill>
                  <a:srgbClr val="FFFFFF"/>
                </a:solidFill>
                <a:latin typeface="微软雅黑" pitchFamily="34" charset="-122"/>
                <a:ea typeface="微软雅黑" pitchFamily="34" charset="-122"/>
              </a:rPr>
              <a:t>相同</a:t>
            </a:r>
            <a:endParaRPr lang="zh-CN" altLang="en-US" sz="2100" kern="0" dirty="0">
              <a:solidFill>
                <a:srgbClr val="FFFFFF"/>
              </a:solidFill>
              <a:latin typeface="微软雅黑" pitchFamily="34" charset="-122"/>
              <a:ea typeface="微软雅黑" pitchFamily="34" charset="-122"/>
            </a:endParaRPr>
          </a:p>
        </p:txBody>
      </p:sp>
      <p:sp>
        <p:nvSpPr>
          <p:cNvPr id="6" name="矩形 5"/>
          <p:cNvSpPr/>
          <p:nvPr/>
        </p:nvSpPr>
        <p:spPr>
          <a:xfrm>
            <a:off x="5297868" y="2376034"/>
            <a:ext cx="1882861" cy="1395778"/>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lIns="108283" tIns="54141" rIns="108283" bIns="54141" anchor="ctr"/>
          <a:lstStyle/>
          <a:p>
            <a:pPr eaLnBrk="1" fontAlgn="auto" hangingPunct="1">
              <a:lnSpc>
                <a:spcPct val="120000"/>
              </a:lnSpc>
              <a:spcBef>
                <a:spcPts val="0"/>
              </a:spcBef>
              <a:spcAft>
                <a:spcPts val="0"/>
              </a:spcAft>
              <a:buClrTx/>
              <a:buSzTx/>
              <a:defRPr/>
            </a:pPr>
            <a:r>
              <a:rPr lang="zh-CN" altLang="en-US" sz="2000" kern="0" dirty="0" smtClean="0">
                <a:solidFill>
                  <a:srgbClr val="414455"/>
                </a:solidFill>
                <a:latin typeface="微软雅黑" pitchFamily="34" charset="-122"/>
                <a:ea typeface="微软雅黑" pitchFamily="34" charset="-122"/>
              </a:rPr>
              <a:t> 构建约束矩阵</a:t>
            </a:r>
            <a:endParaRPr lang="zh-CN" altLang="en-US" sz="2000" kern="0" dirty="0">
              <a:solidFill>
                <a:srgbClr val="414455"/>
              </a:solidFill>
              <a:latin typeface="微软雅黑" pitchFamily="34" charset="-122"/>
              <a:ea typeface="微软雅黑" pitchFamily="34" charset="-122"/>
            </a:endParaRPr>
          </a:p>
        </p:txBody>
      </p:sp>
      <p:sp>
        <p:nvSpPr>
          <p:cNvPr id="7" name="下箭头 6"/>
          <p:cNvSpPr>
            <a:spLocks noChangeArrowheads="1"/>
          </p:cNvSpPr>
          <p:nvPr/>
        </p:nvSpPr>
        <p:spPr bwMode="auto">
          <a:xfrm>
            <a:off x="5691666" y="4145781"/>
            <a:ext cx="950745" cy="661058"/>
          </a:xfrm>
          <a:prstGeom prst="downArrow">
            <a:avLst>
              <a:gd name="adj1" fmla="val 50000"/>
              <a:gd name="adj2" fmla="val 50000"/>
            </a:avLst>
          </a:prstGeom>
          <a:solidFill>
            <a:srgbClr val="568D11"/>
          </a:solidFill>
          <a:ln>
            <a:noFill/>
          </a:ln>
          <a:effectLst>
            <a:outerShdw dist="38100" algn="l" rotWithShape="0">
              <a:srgbClr val="000000">
                <a:alpha val="39999"/>
              </a:srgbClr>
            </a:outerShdw>
          </a:effectLst>
          <a:extLst/>
        </p:spPr>
        <p:txBody>
          <a:bodyPr lIns="108283" tIns="54141" rIns="108283" bIns="54141" anchor="ctr"/>
          <a:lstStyle/>
          <a:p>
            <a:pPr eaLnBrk="1" fontAlgn="auto" hangingPunct="1">
              <a:lnSpc>
                <a:spcPct val="120000"/>
              </a:lnSpc>
              <a:spcBef>
                <a:spcPts val="0"/>
              </a:spcBef>
              <a:spcAft>
                <a:spcPts val="0"/>
              </a:spcAft>
              <a:buClrTx/>
              <a:buSzTx/>
              <a:defRPr/>
            </a:pPr>
            <a:endParaRPr lang="zh-CN" altLang="en-US" sz="2100" b="1" kern="0" dirty="0">
              <a:solidFill>
                <a:sysClr val="window" lastClr="FFFFFF"/>
              </a:solidFill>
              <a:latin typeface="微软雅黑" pitchFamily="34" charset="-122"/>
              <a:ea typeface="微软雅黑" pitchFamily="34" charset="-122"/>
            </a:endParaRPr>
          </a:p>
        </p:txBody>
      </p:sp>
      <p:sp>
        <p:nvSpPr>
          <p:cNvPr id="8" name="TextBox 7"/>
          <p:cNvSpPr txBox="1"/>
          <p:nvPr/>
        </p:nvSpPr>
        <p:spPr bwMode="auto">
          <a:xfrm>
            <a:off x="2314520" y="4327100"/>
            <a:ext cx="1751469" cy="509449"/>
          </a:xfrm>
          <a:prstGeom prst="rect">
            <a:avLst/>
          </a:prstGeom>
          <a:noFill/>
        </p:spPr>
        <p:txBody>
          <a:bodyPr lIns="108283" tIns="54141" rIns="108283" bIns="54141">
            <a:spAutoFit/>
          </a:bodyPr>
          <a:lstStyle/>
          <a:p>
            <a:pPr algn="ctr">
              <a:lnSpc>
                <a:spcPct val="130000"/>
              </a:lnSpc>
            </a:pPr>
            <a:r>
              <a:rPr lang="zh-CN" altLang="en-US" sz="2000" dirty="0" smtClean="0">
                <a:solidFill>
                  <a:schemeClr val="tx1">
                    <a:lumMod val="75000"/>
                    <a:lumOff val="25000"/>
                  </a:schemeClr>
                </a:solidFill>
                <a:latin typeface="微软雅黑" pitchFamily="34" charset="-122"/>
                <a:ea typeface="微软雅黑" pitchFamily="34" charset="-122"/>
              </a:rPr>
              <a:t>集中式环境下</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9" name="TextBox 8"/>
          <p:cNvSpPr txBox="1"/>
          <p:nvPr/>
        </p:nvSpPr>
        <p:spPr bwMode="auto">
          <a:xfrm>
            <a:off x="8437160" y="4398872"/>
            <a:ext cx="1753345" cy="509449"/>
          </a:xfrm>
          <a:prstGeom prst="rect">
            <a:avLst/>
          </a:prstGeom>
          <a:noFill/>
        </p:spPr>
        <p:txBody>
          <a:bodyPr lIns="108283" tIns="54141" rIns="108283" bIns="54141">
            <a:spAutoFit/>
          </a:bodyPr>
          <a:lstStyle/>
          <a:p>
            <a:pPr>
              <a:lnSpc>
                <a:spcPct val="130000"/>
              </a:lnSpc>
            </a:pPr>
            <a:r>
              <a:rPr lang="zh-CN" altLang="en-US" sz="2000" dirty="0" smtClean="0">
                <a:solidFill>
                  <a:schemeClr val="tx1">
                    <a:lumMod val="75000"/>
                    <a:lumOff val="25000"/>
                  </a:schemeClr>
                </a:solidFill>
                <a:latin typeface="微软雅黑" pitchFamily="34" charset="-122"/>
                <a:ea typeface="微软雅黑" pitchFamily="34" charset="-122"/>
              </a:rPr>
              <a:t>分布式环境下</a:t>
            </a:r>
            <a:endParaRPr lang="zh-CN" altLang="en-US" sz="2000" dirty="0">
              <a:solidFill>
                <a:schemeClr val="tx1">
                  <a:lumMod val="75000"/>
                  <a:lumOff val="25000"/>
                </a:schemeClr>
              </a:solidFill>
              <a:latin typeface="微软雅黑" pitchFamily="34" charset="-122"/>
              <a:ea typeface="微软雅黑" pitchFamily="34" charset="-122"/>
            </a:endParaRPr>
          </a:p>
        </p:txBody>
      </p:sp>
      <p:sp>
        <p:nvSpPr>
          <p:cNvPr id="10" name="TextBox 19"/>
          <p:cNvSpPr txBox="1">
            <a:spLocks noChangeArrowheads="1"/>
          </p:cNvSpPr>
          <p:nvPr/>
        </p:nvSpPr>
        <p:spPr bwMode="auto">
          <a:xfrm>
            <a:off x="4403971" y="5072263"/>
            <a:ext cx="3623923" cy="430518"/>
          </a:xfrm>
          <a:prstGeom prst="rect">
            <a:avLst/>
          </a:prstGeom>
          <a:noFill/>
          <a:ln>
            <a:noFill/>
          </a:ln>
          <a:extLst/>
        </p:spPr>
        <p:txBody>
          <a:bodyPr wrap="square" lIns="108283" tIns="54141" rIns="108283" bIns="54141">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lnSpc>
                <a:spcPct val="120000"/>
              </a:lnSpc>
              <a:spcBef>
                <a:spcPts val="0"/>
              </a:spcBef>
              <a:spcAft>
                <a:spcPts val="0"/>
              </a:spcAft>
              <a:buClrTx/>
              <a:buSzTx/>
              <a:defRPr/>
            </a:pPr>
            <a:r>
              <a:rPr lang="zh-CN" altLang="en-US" kern="0" dirty="0" smtClean="0">
                <a:solidFill>
                  <a:srgbClr val="4D4D4D"/>
                </a:solidFill>
                <a:latin typeface="微软雅黑" pitchFamily="34" charset="-122"/>
                <a:ea typeface="微软雅黑" pitchFamily="34" charset="-122"/>
              </a:rPr>
              <a:t>每一个节点的约束矩阵都不同</a:t>
            </a:r>
            <a:endParaRPr lang="zh-CN" altLang="en-US" kern="0" dirty="0">
              <a:solidFill>
                <a:srgbClr val="4D4D4D"/>
              </a:solidFill>
              <a:latin typeface="微软雅黑" pitchFamily="34" charset="-122"/>
              <a:ea typeface="微软雅黑" pitchFamily="34" charset="-122"/>
            </a:endParaRPr>
          </a:p>
        </p:txBody>
      </p:sp>
      <p:sp>
        <p:nvSpPr>
          <p:cNvPr id="15" name="矩形 14"/>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6"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研究内容</a:t>
            </a:r>
          </a:p>
        </p:txBody>
      </p:sp>
      <p:grpSp>
        <p:nvGrpSpPr>
          <p:cNvPr id="17" name="组合 3"/>
          <p:cNvGrpSpPr/>
          <p:nvPr/>
        </p:nvGrpSpPr>
        <p:grpSpPr>
          <a:xfrm rot="16200000">
            <a:off x="562710" y="-24616"/>
            <a:ext cx="1240524" cy="1267264"/>
            <a:chOff x="0" y="1429044"/>
            <a:chExt cx="3915508" cy="3999911"/>
          </a:xfrm>
        </p:grpSpPr>
        <p:sp>
          <p:nvSpPr>
            <p:cNvPr id="18"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9" name="矩形 18"/>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80074AF9-133E-4CE5-8288-E1F9ACE86204}" type="slidenum">
              <a:rPr lang="zh-CN" altLang="en-US" smtClean="0"/>
              <a:pPr/>
              <a:t>36</a:t>
            </a:fld>
            <a:endParaRPr lang="zh-CN" altLang="en-US"/>
          </a:p>
        </p:txBody>
      </p:sp>
      <p:sp>
        <p:nvSpPr>
          <p:cNvPr id="11" name="日期占位符 10"/>
          <p:cNvSpPr>
            <a:spLocks noGrp="1"/>
          </p:cNvSpPr>
          <p:nvPr>
            <p:ph type="dt" sz="half" idx="10"/>
          </p:nvPr>
        </p:nvSpPr>
        <p:spPr/>
        <p:txBody>
          <a:bodyPr/>
          <a:lstStyle/>
          <a:p>
            <a:r>
              <a:rPr lang="en-US" altLang="zh-CN" smtClean="0"/>
              <a:t>2016-12-19</a:t>
            </a:r>
            <a:endParaRPr lang="zh-CN" altLang="en-US"/>
          </a:p>
        </p:txBody>
      </p:sp>
      <p:sp>
        <p:nvSpPr>
          <p:cNvPr id="13" name="页脚占位符 12"/>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182794682"/>
      </p:ext>
    </p:extLst>
  </p:cSld>
  <p:clrMapOvr>
    <a:masterClrMapping/>
  </p:clrMapOvr>
  <mc:AlternateContent xmlns:mc="http://schemas.openxmlformats.org/markup-compatibility/2006" xmlns:p14="http://schemas.microsoft.com/office/powerpoint/2010/main">
    <mc:Choice Requires="p14">
      <p:transition spd="slow" p14:dur="2000" advTm="172"/>
    </mc:Choice>
    <mc:Fallback xmlns="">
      <p:transition spd="slow" advTm="172"/>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平行四边形 10"/>
          <p:cNvSpPr/>
          <p:nvPr/>
        </p:nvSpPr>
        <p:spPr>
          <a:xfrm rot="5400000">
            <a:off x="8617987" y="5352997"/>
            <a:ext cx="1216152" cy="914400"/>
          </a:xfrm>
          <a:prstGeom prst="parallelogram">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文本框 5"/>
          <p:cNvSpPr txBox="1"/>
          <p:nvPr/>
        </p:nvSpPr>
        <p:spPr>
          <a:xfrm>
            <a:off x="1339693" y="-33680"/>
            <a:ext cx="3118339" cy="646331"/>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研究内容</a:t>
            </a:r>
          </a:p>
        </p:txBody>
      </p:sp>
      <p:graphicFrame>
        <p:nvGraphicFramePr>
          <p:cNvPr id="7" name="图示 6"/>
          <p:cNvGraphicFramePr/>
          <p:nvPr>
            <p:extLst>
              <p:ext uri="{D42A27DB-BD31-4B8C-83A1-F6EECF244321}">
                <p14:modId xmlns:p14="http://schemas.microsoft.com/office/powerpoint/2010/main" val="3133478179"/>
              </p:ext>
            </p:extLst>
          </p:nvPr>
        </p:nvGraphicFramePr>
        <p:xfrm>
          <a:off x="549339" y="100102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8768863" y="1110011"/>
            <a:ext cx="3048000" cy="50308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r>
              <a:rPr lang="zh-CN" altLang="en-US" b="1" dirty="0" smtClean="0">
                <a:latin typeface="微软雅黑" panose="020B0503020204020204" pitchFamily="34" charset="-122"/>
                <a:ea typeface="微软雅黑" panose="020B0503020204020204" pitchFamily="34" charset="-122"/>
              </a:rPr>
              <a:t>约束矩阵的第一行和第一列均为</a:t>
            </a:r>
            <a:r>
              <a:rPr lang="en-US" altLang="zh-CN" b="1" dirty="0" smtClean="0">
                <a:latin typeface="微软雅黑" panose="020B0503020204020204" pitchFamily="34" charset="-122"/>
                <a:ea typeface="微软雅黑" panose="020B0503020204020204" pitchFamily="34" charset="-122"/>
              </a:rPr>
              <a:t>0</a:t>
            </a:r>
            <a:r>
              <a:rPr lang="zh-CN" altLang="en-US" b="1" dirty="0" smtClean="0">
                <a:latin typeface="微软雅黑" panose="020B0503020204020204" pitchFamily="34" charset="-122"/>
                <a:ea typeface="微软雅黑" panose="020B0503020204020204" pitchFamily="34" charset="-122"/>
              </a:rPr>
              <a:t>，为扩展对数据源</a:t>
            </a:r>
            <a:r>
              <a:rPr lang="zh-CN" altLang="en-US" b="1" dirty="0">
                <a:latin typeface="微软雅黑" panose="020B0503020204020204" pitchFamily="34" charset="-122"/>
                <a:ea typeface="微软雅黑" panose="020B0503020204020204" pitchFamily="34" charset="-122"/>
              </a:rPr>
              <a:t>权值</a:t>
            </a:r>
            <a:r>
              <a:rPr lang="zh-CN" altLang="en-US" b="1" dirty="0" smtClean="0">
                <a:latin typeface="微软雅黑" panose="020B0503020204020204" pitchFamily="34" charset="-122"/>
                <a:ea typeface="微软雅黑" panose="020B0503020204020204" pitchFamily="34" charset="-122"/>
              </a:rPr>
              <a:t>的约束</a:t>
            </a:r>
            <a:endParaRPr lang="zh-CN" altLang="en-US" b="1" dirty="0">
              <a:latin typeface="微软雅黑" panose="020B0503020204020204" pitchFamily="34" charset="-122"/>
              <a:ea typeface="微软雅黑" panose="020B0503020204020204" pitchFamily="34" charset="-122"/>
            </a:endParaRPr>
          </a:p>
        </p:txBody>
      </p:sp>
      <p:sp>
        <p:nvSpPr>
          <p:cNvPr id="9" name="文本框 8"/>
          <p:cNvSpPr txBox="1"/>
          <p:nvPr/>
        </p:nvSpPr>
        <p:spPr>
          <a:xfrm>
            <a:off x="8856169" y="1503922"/>
            <a:ext cx="2965937" cy="1815878"/>
          </a:xfrm>
          <a:prstGeom prst="rect">
            <a:avLst/>
          </a:prstGeom>
          <a:noFill/>
        </p:spPr>
        <p:txBody>
          <a:bodyPr wrap="square" lIns="91436" tIns="45718" rIns="91436" bIns="45718" rtlCol="0">
            <a:spAutoFit/>
          </a:bodyPr>
          <a:lstStyle/>
          <a:p>
            <a:pPr lvl="0" algn="ctr"/>
            <a:r>
              <a:rPr lang="zh-CN" altLang="en-US" sz="3200" dirty="0" smtClean="0">
                <a:solidFill>
                  <a:schemeClr val="bg1"/>
                </a:solidFill>
                <a:latin typeface="微软雅黑" panose="020B0503020204020204" pitchFamily="34" charset="-122"/>
                <a:ea typeface="微软雅黑" panose="020B0503020204020204" pitchFamily="34" charset="-122"/>
              </a:rPr>
              <a:t>构建真值</a:t>
            </a:r>
            <a:endParaRPr lang="en-US" altLang="zh-CN" sz="3200" dirty="0" smtClean="0">
              <a:solidFill>
                <a:schemeClr val="bg1"/>
              </a:solidFill>
              <a:latin typeface="微软雅黑" panose="020B0503020204020204" pitchFamily="34" charset="-122"/>
              <a:ea typeface="微软雅黑" panose="020B0503020204020204" pitchFamily="34" charset="-122"/>
            </a:endParaRPr>
          </a:p>
          <a:p>
            <a:pPr lvl="0" algn="ctr"/>
            <a:r>
              <a:rPr lang="zh-CN" altLang="en-US" sz="3200" dirty="0" smtClean="0">
                <a:solidFill>
                  <a:schemeClr val="bg1"/>
                </a:solidFill>
                <a:latin typeface="微软雅黑" panose="020B0503020204020204" pitchFamily="34" charset="-122"/>
                <a:ea typeface="微软雅黑" panose="020B0503020204020204" pitchFamily="34" charset="-122"/>
              </a:rPr>
              <a:t>约束矩阵</a:t>
            </a:r>
            <a:endParaRPr lang="zh-CN" altLang="en-US" sz="3200" dirty="0">
              <a:solidFill>
                <a:schemeClr val="bg1"/>
              </a:solidFill>
              <a:latin typeface="微软雅黑" panose="020B0503020204020204" pitchFamily="34" charset="-122"/>
              <a:ea typeface="微软雅黑" panose="020B0503020204020204" pitchFamily="34" charset="-122"/>
            </a:endParaRPr>
          </a:p>
          <a:p>
            <a:endParaRPr lang="zh-CN" altLang="en-US" sz="4800" dirty="0">
              <a:solidFill>
                <a:schemeClr val="bg1"/>
              </a:solidFill>
              <a:latin typeface="微软雅黑" panose="020B0503020204020204" pitchFamily="34" charset="-122"/>
              <a:ea typeface="微软雅黑" panose="020B0503020204020204" pitchFamily="34" charset="-122"/>
            </a:endParaRPr>
          </a:p>
        </p:txBody>
      </p:sp>
      <p:grpSp>
        <p:nvGrpSpPr>
          <p:cNvPr id="15" name="组合 3"/>
          <p:cNvGrpSpPr/>
          <p:nvPr/>
        </p:nvGrpSpPr>
        <p:grpSpPr>
          <a:xfrm rot="16200000">
            <a:off x="562710" y="-24616"/>
            <a:ext cx="1240524" cy="1267264"/>
            <a:chOff x="0" y="1429044"/>
            <a:chExt cx="3915508" cy="3999911"/>
          </a:xfrm>
        </p:grpSpPr>
        <p:sp>
          <p:nvSpPr>
            <p:cNvPr id="16"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7" name="矩形 16"/>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050529668"/>
              </p:ext>
            </p:extLst>
          </p:nvPr>
        </p:nvGraphicFramePr>
        <p:xfrm>
          <a:off x="9264650" y="2660650"/>
          <a:ext cx="2057400" cy="1016000"/>
        </p:xfrm>
        <a:graphic>
          <a:graphicData uri="http://schemas.openxmlformats.org/presentationml/2006/ole">
            <mc:AlternateContent xmlns:mc="http://schemas.openxmlformats.org/markup-compatibility/2006">
              <mc:Choice xmlns:v="urn:schemas-microsoft-com:vml" Requires="v">
                <p:oleObj spid="_x0000_s14889" name="Equation" r:id="rId8" imgW="1028520" imgH="507960" progId="Equation.DSMT4">
                  <p:embed/>
                </p:oleObj>
              </mc:Choice>
              <mc:Fallback>
                <p:oleObj name="Equation" r:id="rId8" imgW="1028520" imgH="507960" progId="Equation.DSMT4">
                  <p:embed/>
                  <p:pic>
                    <p:nvPicPr>
                      <p:cNvPr id="0" name="Object 1"/>
                      <p:cNvPicPr>
                        <a:picLocks noChangeAspect="1" noChangeArrowheads="1"/>
                      </p:cNvPicPr>
                      <p:nvPr/>
                    </p:nvPicPr>
                    <p:blipFill>
                      <a:blip r:embed="rId9"/>
                      <a:srcRect/>
                      <a:stretch>
                        <a:fillRect/>
                      </a:stretch>
                    </p:blipFill>
                    <p:spPr bwMode="auto">
                      <a:xfrm>
                        <a:off x="9264650" y="2660650"/>
                        <a:ext cx="2057400" cy="101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grpSp>
        <p:nvGrpSpPr>
          <p:cNvPr id="19" name="组合 18"/>
          <p:cNvGrpSpPr/>
          <p:nvPr/>
        </p:nvGrpSpPr>
        <p:grpSpPr>
          <a:xfrm>
            <a:off x="826565" y="5193777"/>
            <a:ext cx="6346499" cy="927488"/>
            <a:chOff x="364080" y="2028886"/>
            <a:chExt cx="6230975" cy="970216"/>
          </a:xfrm>
        </p:grpSpPr>
        <p:sp>
          <p:nvSpPr>
            <p:cNvPr id="20" name="矩形 19"/>
            <p:cNvSpPr/>
            <p:nvPr/>
          </p:nvSpPr>
          <p:spPr>
            <a:xfrm>
              <a:off x="624300" y="2028886"/>
              <a:ext cx="5970755" cy="970216"/>
            </a:xfrm>
            <a:prstGeom prst="rect">
              <a:avLst/>
            </a:prstGeom>
            <a:solidFill>
              <a:srgbClr val="70AD47"/>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1" name="矩形 20"/>
            <p:cNvSpPr/>
            <p:nvPr/>
          </p:nvSpPr>
          <p:spPr>
            <a:xfrm>
              <a:off x="364080" y="2134849"/>
              <a:ext cx="5970755" cy="7761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70109" tIns="40640" rIns="40640" bIns="40640" numCol="1" spcCol="1270" anchor="ctr" anchorCtr="0">
              <a:noAutofit/>
            </a:bodyPr>
            <a:lstStyle/>
            <a:p>
              <a:pPr lvl="0" algn="ctr" defTabSz="711200">
                <a:lnSpc>
                  <a:spcPct val="90000"/>
                </a:lnSpc>
                <a:spcBef>
                  <a:spcPct val="0"/>
                </a:spcBef>
                <a:spcAft>
                  <a:spcPct val="35000"/>
                </a:spcAft>
              </a:pPr>
              <a:r>
                <a:rPr lang="zh-CN" altLang="en-US" sz="1800" dirty="0" smtClean="0">
                  <a:latin typeface="微软雅黑" panose="020B0503020204020204" pitchFamily="34" charset="-122"/>
                  <a:ea typeface="微软雅黑" panose="020B0503020204020204" pitchFamily="34" charset="-122"/>
                </a:rPr>
                <a:t>通过构建约束矩阵</a:t>
              </a:r>
              <a:endParaRPr lang="en-US" altLang="zh-CN" sz="1800" dirty="0" smtClean="0">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800" dirty="0" smtClean="0">
                  <a:latin typeface="微软雅黑" panose="020B0503020204020204" pitchFamily="34" charset="-122"/>
                  <a:ea typeface="微软雅黑" panose="020B0503020204020204" pitchFamily="34" charset="-122"/>
                </a:rPr>
                <a:t>使得网络中的每一节点计算出的真值都相同</a:t>
              </a:r>
              <a:endParaRPr lang="zh-CN" altLang="en-US" sz="1800" kern="1200" dirty="0">
                <a:latin typeface="微软雅黑" panose="020B0503020204020204" pitchFamily="34" charset="-122"/>
                <a:ea typeface="微软雅黑" panose="020B0503020204020204" pitchFamily="34" charset="-122"/>
              </a:endParaRPr>
            </a:p>
          </p:txBody>
        </p:sp>
      </p:grpSp>
      <p:sp>
        <p:nvSpPr>
          <p:cNvPr id="10" name="灯片编号占位符 9"/>
          <p:cNvSpPr>
            <a:spLocks noGrp="1"/>
          </p:cNvSpPr>
          <p:nvPr>
            <p:ph type="sldNum" sz="quarter" idx="12"/>
          </p:nvPr>
        </p:nvSpPr>
        <p:spPr/>
        <p:txBody>
          <a:bodyPr/>
          <a:lstStyle/>
          <a:p>
            <a:fld id="{80074AF9-133E-4CE5-8288-E1F9ACE86204}" type="slidenum">
              <a:rPr lang="zh-CN" altLang="en-US" smtClean="0"/>
              <a:pPr/>
              <a:t>37</a:t>
            </a:fld>
            <a:endParaRPr lang="zh-CN" altLang="en-US"/>
          </a:p>
        </p:txBody>
      </p:sp>
      <p:sp>
        <p:nvSpPr>
          <p:cNvPr id="22" name="日期占位符 21"/>
          <p:cNvSpPr>
            <a:spLocks noGrp="1"/>
          </p:cNvSpPr>
          <p:nvPr>
            <p:ph type="dt" sz="half" idx="10"/>
          </p:nvPr>
        </p:nvSpPr>
        <p:spPr/>
        <p:txBody>
          <a:bodyPr/>
          <a:lstStyle/>
          <a:p>
            <a:r>
              <a:rPr lang="en-US" altLang="zh-CN" smtClean="0"/>
              <a:t>2016-12-19</a:t>
            </a:r>
            <a:endParaRPr lang="zh-CN" altLang="en-US"/>
          </a:p>
        </p:txBody>
      </p:sp>
      <p:sp>
        <p:nvSpPr>
          <p:cNvPr id="24" name="页脚占位符 23"/>
          <p:cNvSpPr>
            <a:spLocks noGrp="1"/>
          </p:cNvSpPr>
          <p:nvPr>
            <p:ph type="ftr" sz="quarter" idx="11"/>
          </p:nvPr>
        </p:nvSpPr>
        <p:spPr/>
        <p:txBody>
          <a:bodyPr/>
          <a:lstStyle/>
          <a:p>
            <a:r>
              <a:rPr lang="zh-CN" altLang="en-US" smtClean="0"/>
              <a:t>计算机科学与工程学院</a:t>
            </a:r>
            <a:endParaRPr lang="zh-CN" altLang="en-US"/>
          </a:p>
        </p:txBody>
      </p:sp>
      <p:sp>
        <p:nvSpPr>
          <p:cNvPr id="25" name="Rectangle 27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28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8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45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4109166853"/>
              </p:ext>
            </p:extLst>
          </p:nvPr>
        </p:nvGraphicFramePr>
        <p:xfrm>
          <a:off x="5891213" y="3415050"/>
          <a:ext cx="1218780" cy="1485540"/>
        </p:xfrm>
        <a:graphic>
          <a:graphicData uri="http://schemas.openxmlformats.org/presentationml/2006/ole">
            <mc:AlternateContent xmlns:mc="http://schemas.openxmlformats.org/markup-compatibility/2006">
              <mc:Choice xmlns:v="urn:schemas-microsoft-com:vml" Requires="v">
                <p:oleObj spid="_x0000_s14890" name="Equation" r:id="rId10" imgW="812520" imgH="990360" progId="Equation.DSMT4">
                  <p:embed/>
                </p:oleObj>
              </mc:Choice>
              <mc:Fallback>
                <p:oleObj name="Equation" r:id="rId10" imgW="812520" imgH="990360" progId="Equation.DSMT4">
                  <p:embed/>
                  <p:pic>
                    <p:nvPicPr>
                      <p:cNvPr id="0" name="Object 455"/>
                      <p:cNvPicPr>
                        <a:picLocks noChangeAspect="1" noChangeArrowheads="1"/>
                      </p:cNvPicPr>
                      <p:nvPr/>
                    </p:nvPicPr>
                    <p:blipFill>
                      <a:blip r:embed="rId11"/>
                      <a:srcRect/>
                      <a:stretch>
                        <a:fillRect/>
                      </a:stretch>
                    </p:blipFill>
                    <p:spPr bwMode="auto">
                      <a:xfrm>
                        <a:off x="5891213" y="3415050"/>
                        <a:ext cx="1218780" cy="1485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Rectangle 45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2421574066"/>
              </p:ext>
            </p:extLst>
          </p:nvPr>
        </p:nvGraphicFramePr>
        <p:xfrm>
          <a:off x="3295912" y="2882663"/>
          <a:ext cx="1333260" cy="1485540"/>
        </p:xfrm>
        <a:graphic>
          <a:graphicData uri="http://schemas.openxmlformats.org/presentationml/2006/ole">
            <mc:AlternateContent xmlns:mc="http://schemas.openxmlformats.org/markup-compatibility/2006">
              <mc:Choice xmlns:v="urn:schemas-microsoft-com:vml" Requires="v">
                <p:oleObj spid="_x0000_s14891" name="Equation" r:id="rId12" imgW="888840" imgH="990360" progId="Equation.DSMT4">
                  <p:embed/>
                </p:oleObj>
              </mc:Choice>
              <mc:Fallback>
                <p:oleObj name="Equation" r:id="rId12" imgW="888840" imgH="990360" progId="Equation.DSMT4">
                  <p:embed/>
                  <p:pic>
                    <p:nvPicPr>
                      <p:cNvPr id="0" name="Object 457"/>
                      <p:cNvPicPr>
                        <a:picLocks noChangeAspect="1" noChangeArrowheads="1"/>
                      </p:cNvPicPr>
                      <p:nvPr/>
                    </p:nvPicPr>
                    <p:blipFill>
                      <a:blip r:embed="rId13"/>
                      <a:srcRect/>
                      <a:stretch>
                        <a:fillRect/>
                      </a:stretch>
                    </p:blipFill>
                    <p:spPr bwMode="auto">
                      <a:xfrm>
                        <a:off x="3295912" y="2882663"/>
                        <a:ext cx="1333260" cy="1485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5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ext uri="{D42A27DB-BD31-4B8C-83A1-F6EECF244321}">
                <p14:modId xmlns:p14="http://schemas.microsoft.com/office/powerpoint/2010/main" val="4171659270"/>
              </p:ext>
            </p:extLst>
          </p:nvPr>
        </p:nvGraphicFramePr>
        <p:xfrm>
          <a:off x="851675" y="2497750"/>
          <a:ext cx="1333500" cy="1790700"/>
        </p:xfrm>
        <a:graphic>
          <a:graphicData uri="http://schemas.openxmlformats.org/presentationml/2006/ole">
            <mc:AlternateContent xmlns:mc="http://schemas.openxmlformats.org/markup-compatibility/2006">
              <mc:Choice xmlns:v="urn:schemas-microsoft-com:vml" Requires="v">
                <p:oleObj spid="_x0000_s14892" name="Equation" r:id="rId14" imgW="888840" imgH="1193760" progId="Equation.DSMT4">
                  <p:embed/>
                </p:oleObj>
              </mc:Choice>
              <mc:Fallback>
                <p:oleObj name="Equation" r:id="rId14" imgW="888840" imgH="1193760" progId="Equation.DSMT4">
                  <p:embed/>
                  <p:pic>
                    <p:nvPicPr>
                      <p:cNvPr id="0" name="Object 519"/>
                      <p:cNvPicPr>
                        <a:picLocks noChangeAspect="1" noChangeArrowheads="1"/>
                      </p:cNvPicPr>
                      <p:nvPr/>
                    </p:nvPicPr>
                    <p:blipFill>
                      <a:blip r:embed="rId15"/>
                      <a:srcRect/>
                      <a:stretch>
                        <a:fillRect/>
                      </a:stretch>
                    </p:blipFill>
                    <p:spPr bwMode="auto">
                      <a:xfrm>
                        <a:off x="851675" y="2497750"/>
                        <a:ext cx="1333500" cy="179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83803043"/>
      </p:ext>
    </p:extLst>
  </p:cSld>
  <p:clrMapOvr>
    <a:masterClrMapping/>
  </p:clrMapOvr>
  <mc:AlternateContent xmlns:mc="http://schemas.openxmlformats.org/markup-compatibility/2006" xmlns:p14="http://schemas.microsoft.com/office/powerpoint/2010/main">
    <mc:Choice Requires="p14">
      <p:transition spd="slow" p14:dur="2000" advTm="132"/>
    </mc:Choice>
    <mc:Fallback xmlns="">
      <p:transition spd="slow" advTm="132"/>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图示 14"/>
          <p:cNvGraphicFramePr/>
          <p:nvPr>
            <p:extLst>
              <p:ext uri="{D42A27DB-BD31-4B8C-83A1-F6EECF244321}">
                <p14:modId xmlns:p14="http://schemas.microsoft.com/office/powerpoint/2010/main" val="732508519"/>
              </p:ext>
            </p:extLst>
          </p:nvPr>
        </p:nvGraphicFramePr>
        <p:xfrm>
          <a:off x="5274230" y="960682"/>
          <a:ext cx="6612970" cy="33961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文本框 15"/>
          <p:cNvSpPr txBox="1"/>
          <p:nvPr/>
        </p:nvSpPr>
        <p:spPr>
          <a:xfrm>
            <a:off x="753028" y="1628646"/>
            <a:ext cx="3993783" cy="1384990"/>
          </a:xfrm>
          <a:prstGeom prst="rect">
            <a:avLst/>
          </a:prstGeom>
          <a:noFill/>
        </p:spPr>
        <p:txBody>
          <a:bodyPr wrap="square" lIns="91436" tIns="45718" rIns="91436" bIns="45718" rtlCol="0">
            <a:spAutoFit/>
          </a:bodyPr>
          <a:lstStyle/>
          <a:p>
            <a:pPr algn="ctr"/>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分布式环境下的</a:t>
            </a:r>
            <a:endParaRPr lang="en-US" altLang="zh-CN" sz="2800" dirty="0" smtClean="0">
              <a:solidFill>
                <a:schemeClr val="accent1">
                  <a:lumMod val="50000"/>
                </a:schemeClr>
              </a:solidFill>
              <a:latin typeface="微软雅黑" panose="020B0503020204020204" pitchFamily="34" charset="-122"/>
              <a:ea typeface="微软雅黑" panose="020B0503020204020204" pitchFamily="34" charset="-122"/>
            </a:endParaRPr>
          </a:p>
          <a:p>
            <a:pPr algn="ctr"/>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真值发现（</a:t>
            </a:r>
            <a:r>
              <a:rPr lang="en-US" altLang="zh-CN" sz="2800" dirty="0" smtClean="0">
                <a:solidFill>
                  <a:schemeClr val="accent1">
                    <a:lumMod val="50000"/>
                  </a:schemeClr>
                </a:solidFill>
                <a:latin typeface="微软雅黑" panose="020B0503020204020204" pitchFamily="34" charset="-122"/>
                <a:ea typeface="微软雅黑" panose="020B0503020204020204" pitchFamily="34" charset="-122"/>
              </a:rPr>
              <a:t>Distributed Truth Discovery, DTD</a:t>
            </a:r>
            <a:r>
              <a:rPr lang="zh-CN" altLang="en-US" sz="2800" dirty="0" smtClean="0">
                <a:solidFill>
                  <a:schemeClr val="accent1">
                    <a:lumMod val="50000"/>
                  </a:schemeClr>
                </a:solidFill>
                <a:latin typeface="微软雅黑" panose="020B0503020204020204" pitchFamily="34" charset="-122"/>
                <a:ea typeface="微软雅黑" panose="020B0503020204020204" pitchFamily="34" charset="-122"/>
              </a:rPr>
              <a:t>）</a:t>
            </a:r>
            <a:endParaRPr lang="zh-CN" altLang="en-US" sz="2800" dirty="0">
              <a:solidFill>
                <a:schemeClr val="accent1">
                  <a:lumMod val="50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53785" y="0"/>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9" name="文本框 8"/>
          <p:cNvSpPr txBox="1"/>
          <p:nvPr/>
        </p:nvSpPr>
        <p:spPr>
          <a:xfrm>
            <a:off x="1339693" y="-59748"/>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a:t>
            </a:r>
            <a:r>
              <a:rPr lang="zh-CN" altLang="en-US" sz="3600" dirty="0">
                <a:solidFill>
                  <a:srgbClr val="FAFAFA"/>
                </a:solidFill>
                <a:latin typeface="微软雅黑" panose="020B0503020204020204" pitchFamily="34" charset="-122"/>
                <a:ea typeface="微软雅黑" panose="020B0503020204020204" pitchFamily="34" charset="-122"/>
              </a:rPr>
              <a:t>内容</a:t>
            </a:r>
          </a:p>
        </p:txBody>
      </p:sp>
      <p:sp>
        <p:nvSpPr>
          <p:cNvPr id="2" name="TextBox 1"/>
          <p:cNvSpPr txBox="1"/>
          <p:nvPr/>
        </p:nvSpPr>
        <p:spPr>
          <a:xfrm>
            <a:off x="5394450" y="1721222"/>
            <a:ext cx="1104998" cy="461665"/>
          </a:xfrm>
          <a:prstGeom prst="rect">
            <a:avLst/>
          </a:prstGeom>
          <a:noFill/>
        </p:spPr>
        <p:txBody>
          <a:bodyPr wrap="square" rtlCol="0">
            <a:spAutoFit/>
          </a:bodyPr>
          <a:lstStyle/>
          <a:p>
            <a:pPr algn="ctr"/>
            <a:r>
              <a:rPr lang="zh-CN" altLang="en-US" sz="2400" dirty="0"/>
              <a:t>第一步</a:t>
            </a:r>
          </a:p>
        </p:txBody>
      </p:sp>
      <p:sp>
        <p:nvSpPr>
          <p:cNvPr id="8" name="TextBox 7"/>
          <p:cNvSpPr txBox="1"/>
          <p:nvPr/>
        </p:nvSpPr>
        <p:spPr>
          <a:xfrm>
            <a:off x="5385486" y="3164534"/>
            <a:ext cx="1104998" cy="461665"/>
          </a:xfrm>
          <a:prstGeom prst="rect">
            <a:avLst/>
          </a:prstGeom>
          <a:noFill/>
        </p:spPr>
        <p:txBody>
          <a:bodyPr wrap="square" rtlCol="0">
            <a:spAutoFit/>
          </a:bodyPr>
          <a:lstStyle/>
          <a:p>
            <a:pPr algn="ctr"/>
            <a:r>
              <a:rPr lang="zh-CN" altLang="en-US" sz="2400" dirty="0" smtClean="0"/>
              <a:t>第二步</a:t>
            </a:r>
            <a:endParaRPr lang="zh-CN" altLang="en-US" sz="2400" dirty="0"/>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891332908"/>
              </p:ext>
            </p:extLst>
          </p:nvPr>
        </p:nvGraphicFramePr>
        <p:xfrm>
          <a:off x="141981" y="3779792"/>
          <a:ext cx="4381500" cy="438150"/>
        </p:xfrm>
        <a:graphic>
          <a:graphicData uri="http://schemas.openxmlformats.org/presentationml/2006/ole">
            <mc:AlternateContent xmlns:mc="http://schemas.openxmlformats.org/markup-compatibility/2006">
              <mc:Choice xmlns:v="urn:schemas-microsoft-com:vml" Requires="v">
                <p:oleObj spid="_x0000_s16903" name="Equation" r:id="rId8" imgW="2921000" imgH="292100" progId="Equation.DSMT4">
                  <p:embed/>
                </p:oleObj>
              </mc:Choice>
              <mc:Fallback>
                <p:oleObj name="Equation" r:id="rId8" imgW="2921000" imgH="292100" progId="Equation.DSMT4">
                  <p:embed/>
                  <p:pic>
                    <p:nvPicPr>
                      <p:cNvPr id="0"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1981" y="3779792"/>
                        <a:ext cx="4381500" cy="438150"/>
                      </a:xfrm>
                      <a:prstGeom prst="rect">
                        <a:avLst/>
                      </a:prstGeom>
                      <a:noFill/>
                    </p:spPr>
                  </p:pic>
                </p:oleObj>
              </mc:Fallback>
            </mc:AlternateContent>
          </a:graphicData>
        </a:graphic>
      </p:graphicFrame>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757250187"/>
              </p:ext>
            </p:extLst>
          </p:nvPr>
        </p:nvGraphicFramePr>
        <p:xfrm>
          <a:off x="236402" y="4344032"/>
          <a:ext cx="6534150" cy="1219200"/>
        </p:xfrm>
        <a:graphic>
          <a:graphicData uri="http://schemas.openxmlformats.org/presentationml/2006/ole">
            <mc:AlternateContent xmlns:mc="http://schemas.openxmlformats.org/markup-compatibility/2006">
              <mc:Choice xmlns:v="urn:schemas-microsoft-com:vml" Requires="v">
                <p:oleObj spid="_x0000_s16904" name="Equation" r:id="rId10" imgW="4356100" imgH="812800" progId="Equation.DSMT4">
                  <p:embed/>
                </p:oleObj>
              </mc:Choice>
              <mc:Fallback>
                <p:oleObj name="Equation" r:id="rId10" imgW="4356100" imgH="812800" progId="Equation.DSMT4">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402" y="4344032"/>
                        <a:ext cx="653415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4174949005"/>
              </p:ext>
            </p:extLst>
          </p:nvPr>
        </p:nvGraphicFramePr>
        <p:xfrm>
          <a:off x="258755" y="5637828"/>
          <a:ext cx="5791200" cy="685800"/>
        </p:xfrm>
        <a:graphic>
          <a:graphicData uri="http://schemas.openxmlformats.org/presentationml/2006/ole">
            <mc:AlternateContent xmlns:mc="http://schemas.openxmlformats.org/markup-compatibility/2006">
              <mc:Choice xmlns:v="urn:schemas-microsoft-com:vml" Requires="v">
                <p:oleObj spid="_x0000_s16905" name="Equation" r:id="rId12" imgW="3860800" imgH="457200" progId="Equation.DSMT4">
                  <p:embed/>
                </p:oleObj>
              </mc:Choice>
              <mc:Fallback>
                <p:oleObj name="Equation" r:id="rId12" imgW="3860800" imgH="457200" progId="Equation.DSMT4">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8755" y="5637828"/>
                        <a:ext cx="57912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0" name="组合 3"/>
          <p:cNvGrpSpPr/>
          <p:nvPr/>
        </p:nvGrpSpPr>
        <p:grpSpPr>
          <a:xfrm rot="16200000">
            <a:off x="562710" y="-24616"/>
            <a:ext cx="1240524" cy="1267264"/>
            <a:chOff x="0" y="1429044"/>
            <a:chExt cx="3915508" cy="3999911"/>
          </a:xfrm>
        </p:grpSpPr>
        <p:sp>
          <p:nvSpPr>
            <p:cNvPr id="21"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22" name="矩形 21"/>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23"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7" name="灯片编号占位符 6"/>
          <p:cNvSpPr>
            <a:spLocks noGrp="1"/>
          </p:cNvSpPr>
          <p:nvPr>
            <p:ph type="sldNum" sz="quarter" idx="12"/>
          </p:nvPr>
        </p:nvSpPr>
        <p:spPr/>
        <p:txBody>
          <a:bodyPr/>
          <a:lstStyle/>
          <a:p>
            <a:fld id="{80074AF9-133E-4CE5-8288-E1F9ACE86204}" type="slidenum">
              <a:rPr lang="zh-CN" altLang="en-US" smtClean="0"/>
              <a:pPr/>
              <a:t>38</a:t>
            </a:fld>
            <a:endParaRPr lang="zh-CN" altLang="en-US"/>
          </a:p>
        </p:txBody>
      </p:sp>
      <p:sp>
        <p:nvSpPr>
          <p:cNvPr id="10" name="日期占位符 9"/>
          <p:cNvSpPr>
            <a:spLocks noGrp="1"/>
          </p:cNvSpPr>
          <p:nvPr>
            <p:ph type="dt" sz="half" idx="10"/>
          </p:nvPr>
        </p:nvSpPr>
        <p:spPr/>
        <p:txBody>
          <a:bodyPr/>
          <a:lstStyle/>
          <a:p>
            <a:r>
              <a:rPr lang="en-US" altLang="zh-CN" smtClean="0"/>
              <a:t>2016-12-19</a:t>
            </a:r>
            <a:endParaRPr lang="zh-CN" altLang="en-US"/>
          </a:p>
        </p:txBody>
      </p:sp>
      <p:sp>
        <p:nvSpPr>
          <p:cNvPr id="24" name="页脚占位符 23"/>
          <p:cNvSpPr>
            <a:spLocks noGrp="1"/>
          </p:cNvSpPr>
          <p:nvPr>
            <p:ph type="ftr" sz="quarter" idx="11"/>
          </p:nvPr>
        </p:nvSpPr>
        <p:spPr/>
        <p:txBody>
          <a:bodyPr/>
          <a:lstStyle/>
          <a:p>
            <a:r>
              <a:rPr lang="zh-CN" altLang="en-US" smtClean="0"/>
              <a:t>计算机科学与工程学院</a:t>
            </a:r>
            <a:endParaRPr lang="zh-CN" altLang="en-US"/>
          </a:p>
        </p:txBody>
      </p:sp>
      <p:sp>
        <p:nvSpPr>
          <p:cNvPr id="17" name="Rectangle 43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p:cNvGraphicFramePr>
            <a:graphicFrameLocks noChangeAspect="1"/>
          </p:cNvGraphicFramePr>
          <p:nvPr>
            <p:extLst>
              <p:ext uri="{D42A27DB-BD31-4B8C-83A1-F6EECF244321}">
                <p14:modId xmlns:p14="http://schemas.microsoft.com/office/powerpoint/2010/main" val="2135415484"/>
              </p:ext>
            </p:extLst>
          </p:nvPr>
        </p:nvGraphicFramePr>
        <p:xfrm>
          <a:off x="6879674" y="3942484"/>
          <a:ext cx="4197350" cy="2644775"/>
        </p:xfrm>
        <a:graphic>
          <a:graphicData uri="http://schemas.openxmlformats.org/presentationml/2006/ole">
            <mc:AlternateContent xmlns:mc="http://schemas.openxmlformats.org/markup-compatibility/2006">
              <mc:Choice xmlns:v="urn:schemas-microsoft-com:vml" Requires="v">
                <p:oleObj spid="_x0000_s16906" name="Visio" r:id="rId14" imgW="13993195" imgH="8816031" progId="Visio.Drawing.11">
                  <p:embed/>
                </p:oleObj>
              </mc:Choice>
              <mc:Fallback>
                <p:oleObj name="Visio" r:id="rId14" imgW="13993195" imgH="8816031" progId="Visio.Drawing.11">
                  <p:embed/>
                  <p:pic>
                    <p:nvPicPr>
                      <p:cNvPr id="0" name="对象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9674" y="3942484"/>
                        <a:ext cx="4197350" cy="264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24499017"/>
      </p:ext>
    </p:extLst>
  </p:cSld>
  <p:clrMapOvr>
    <a:masterClrMapping/>
  </p:clrMapOvr>
  <mc:AlternateContent xmlns:mc="http://schemas.openxmlformats.org/markup-compatibility/2006" xmlns:p14="http://schemas.microsoft.com/office/powerpoint/2010/main">
    <mc:Choice Requires="p14">
      <p:transition spd="slow" p14:dur="2000" advTm="108"/>
    </mc:Choice>
    <mc:Fallback xmlns="">
      <p:transition spd="slow" advTm="108"/>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研究内容</a:t>
            </a:r>
          </a:p>
        </p:txBody>
      </p:sp>
      <p:graphicFrame>
        <p:nvGraphicFramePr>
          <p:cNvPr id="9" name="图示 8"/>
          <p:cNvGraphicFramePr/>
          <p:nvPr>
            <p:extLst>
              <p:ext uri="{D42A27DB-BD31-4B8C-83A1-F6EECF244321}">
                <p14:modId xmlns:p14="http://schemas.microsoft.com/office/powerpoint/2010/main" val="498748735"/>
              </p:ext>
            </p:extLst>
          </p:nvPr>
        </p:nvGraphicFramePr>
        <p:xfrm>
          <a:off x="1995488" y="161830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组合 3"/>
          <p:cNvGrpSpPr/>
          <p:nvPr/>
        </p:nvGrpSpPr>
        <p:grpSpPr>
          <a:xfrm rot="16200000">
            <a:off x="562710" y="-24616"/>
            <a:ext cx="1240524" cy="1267264"/>
            <a:chOff x="0" y="1429044"/>
            <a:chExt cx="3915508" cy="3999911"/>
          </a:xfrm>
        </p:grpSpPr>
        <p:sp>
          <p:nvSpPr>
            <p:cNvPr id="13"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4" name="矩形 13"/>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 name="组合 10"/>
          <p:cNvGrpSpPr/>
          <p:nvPr/>
        </p:nvGrpSpPr>
        <p:grpSpPr>
          <a:xfrm>
            <a:off x="7217491" y="4880605"/>
            <a:ext cx="2920666" cy="1803241"/>
            <a:chOff x="276339" y="3342904"/>
            <a:chExt cx="2920666" cy="1803241"/>
          </a:xfrm>
        </p:grpSpPr>
        <p:sp>
          <p:nvSpPr>
            <p:cNvPr id="15" name="矩形 14"/>
            <p:cNvSpPr/>
            <p:nvPr/>
          </p:nvSpPr>
          <p:spPr>
            <a:xfrm>
              <a:off x="276339" y="3342904"/>
              <a:ext cx="2920666" cy="180324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矩形 15"/>
            <p:cNvSpPr/>
            <p:nvPr/>
          </p:nvSpPr>
          <p:spPr>
            <a:xfrm>
              <a:off x="276339" y="3342904"/>
              <a:ext cx="2920666" cy="180324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dirty="0" smtClean="0">
                  <a:latin typeface="微软雅黑" panose="020B0503020204020204" pitchFamily="34" charset="-122"/>
                  <a:ea typeface="微软雅黑" panose="020B0503020204020204" pitchFamily="34" charset="-122"/>
                </a:rPr>
                <a:t>仅与网络拓扑和</a:t>
              </a:r>
              <a:endParaRPr lang="en-US" altLang="zh-CN" sz="2000" dirty="0" smtClean="0">
                <a:latin typeface="微软雅黑" panose="020B0503020204020204" pitchFamily="34" charset="-122"/>
                <a:ea typeface="微软雅黑" panose="020B0503020204020204" pitchFamily="34" charset="-122"/>
              </a:endParaRPr>
            </a:p>
            <a:p>
              <a:pPr lvl="0" algn="ctr" defTabSz="889000">
                <a:lnSpc>
                  <a:spcPct val="90000"/>
                </a:lnSpc>
                <a:spcBef>
                  <a:spcPct val="0"/>
                </a:spcBef>
                <a:spcAft>
                  <a:spcPct val="35000"/>
                </a:spcAft>
              </a:pPr>
              <a:r>
                <a:rPr lang="zh-CN" altLang="en-US" sz="2000" dirty="0" smtClean="0">
                  <a:latin typeface="微软雅黑" panose="020B0503020204020204" pitchFamily="34" charset="-122"/>
                  <a:ea typeface="微软雅黑" panose="020B0503020204020204" pitchFamily="34" charset="-122"/>
                </a:rPr>
                <a:t>迭代次数有关</a:t>
              </a:r>
              <a:endParaRPr lang="zh-CN" altLang="en-US" sz="2000" kern="1200" dirty="0">
                <a:latin typeface="微软雅黑" panose="020B0503020204020204" pitchFamily="34" charset="-122"/>
                <a:ea typeface="微软雅黑" panose="020B0503020204020204" pitchFamily="34" charset="-122"/>
              </a:endParaRPr>
            </a:p>
          </p:txBody>
        </p:sp>
      </p:grpSp>
      <p:sp>
        <p:nvSpPr>
          <p:cNvPr id="5"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 name="对象 16"/>
          <p:cNvGraphicFramePr>
            <a:graphicFrameLocks noChangeAspect="1"/>
          </p:cNvGraphicFramePr>
          <p:nvPr>
            <p:extLst>
              <p:ext uri="{D42A27DB-BD31-4B8C-83A1-F6EECF244321}">
                <p14:modId xmlns:p14="http://schemas.microsoft.com/office/powerpoint/2010/main" val="1685694369"/>
              </p:ext>
            </p:extLst>
          </p:nvPr>
        </p:nvGraphicFramePr>
        <p:xfrm>
          <a:off x="7530043" y="3240741"/>
          <a:ext cx="2214880" cy="487680"/>
        </p:xfrm>
        <a:graphic>
          <a:graphicData uri="http://schemas.openxmlformats.org/presentationml/2006/ole">
            <mc:AlternateContent xmlns:mc="http://schemas.openxmlformats.org/markup-compatibility/2006">
              <mc:Choice xmlns:v="urn:schemas-microsoft-com:vml" Requires="v">
                <p:oleObj spid="_x0000_s27765" name="Equation" r:id="rId8" imgW="1384300" imgH="304800" progId="Equation.DSMT4">
                  <p:embed/>
                </p:oleObj>
              </mc:Choice>
              <mc:Fallback>
                <p:oleObj name="Equation" r:id="rId8" imgW="1384300" imgH="304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30043" y="3240741"/>
                        <a:ext cx="2214880" cy="487680"/>
                      </a:xfrm>
                      <a:prstGeom prst="rect">
                        <a:avLst/>
                      </a:prstGeom>
                      <a:solidFill>
                        <a:schemeClr val="bg1"/>
                      </a:solidFill>
                    </p:spPr>
                  </p:pic>
                </p:oleObj>
              </mc:Fallback>
            </mc:AlternateContent>
          </a:graphicData>
        </a:graphic>
      </p:graphicFrame>
      <p:sp>
        <p:nvSpPr>
          <p:cNvPr id="18"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80074AF9-133E-4CE5-8288-E1F9ACE86204}" type="slidenum">
              <a:rPr lang="zh-CN" altLang="en-US" smtClean="0"/>
              <a:pPr/>
              <a:t>39</a:t>
            </a:fld>
            <a:endParaRPr lang="zh-CN" altLang="en-US"/>
          </a:p>
        </p:txBody>
      </p:sp>
      <p:sp>
        <p:nvSpPr>
          <p:cNvPr id="7" name="日期占位符 6"/>
          <p:cNvSpPr>
            <a:spLocks noGrp="1"/>
          </p:cNvSpPr>
          <p:nvPr>
            <p:ph type="dt" sz="half" idx="10"/>
          </p:nvPr>
        </p:nvSpPr>
        <p:spPr/>
        <p:txBody>
          <a:bodyPr/>
          <a:lstStyle/>
          <a:p>
            <a:r>
              <a:rPr lang="en-US" altLang="zh-CN" smtClean="0"/>
              <a:t>2016-12-19</a:t>
            </a:r>
            <a:endParaRPr lang="zh-CN" altLang="en-US"/>
          </a:p>
        </p:txBody>
      </p:sp>
      <p:sp>
        <p:nvSpPr>
          <p:cNvPr id="19" name="页脚占位符 18"/>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2885687798"/>
      </p:ext>
    </p:extLst>
  </p:cSld>
  <p:clrMapOvr>
    <a:masterClrMapping/>
  </p:clrMapOvr>
  <mc:AlternateContent xmlns:mc="http://schemas.openxmlformats.org/markup-compatibility/2006" xmlns:p14="http://schemas.microsoft.com/office/powerpoint/2010/main">
    <mc:Choice Requires="p14">
      <p:transition spd="slow" p14:dur="2000" advTm="40"/>
    </mc:Choice>
    <mc:Fallback xmlns="">
      <p:transition spd="slow" advTm="4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6059488" y="-1"/>
            <a:ext cx="6132512" cy="6858001"/>
          </a:xfrm>
          <a:prstGeom prst="flowChart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矩形 5"/>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grpSp>
        <p:nvGrpSpPr>
          <p:cNvPr id="4" name="组合 3"/>
          <p:cNvGrpSpPr/>
          <p:nvPr/>
        </p:nvGrpSpPr>
        <p:grpSpPr>
          <a:xfrm rot="16200000">
            <a:off x="562710" y="-24616"/>
            <a:ext cx="1240524" cy="1267264"/>
            <a:chOff x="0" y="1429044"/>
            <a:chExt cx="3915508" cy="3999911"/>
          </a:xfrm>
        </p:grpSpPr>
        <p:sp>
          <p:nvSpPr>
            <p:cNvPr id="2"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3" name="矩形 2"/>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1</a:t>
              </a:r>
              <a:endParaRPr lang="zh-CN" altLang="en-US" sz="4800" dirty="0">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1781909" y="1044173"/>
            <a:ext cx="3540371" cy="707887"/>
          </a:xfrm>
          <a:prstGeom prst="rect">
            <a:avLst/>
          </a:prstGeom>
          <a:noFill/>
        </p:spPr>
        <p:txBody>
          <a:bodyPr wrap="square" lIns="91436" tIns="45718" rIns="91436" bIns="45718" rtlCol="0">
            <a:spAutoFit/>
          </a:bodyPr>
          <a:lstStyle/>
          <a:p>
            <a:pPr algn="ctr"/>
            <a:r>
              <a:rPr lang="zh-CN" altLang="en-US" sz="4000" dirty="0">
                <a:solidFill>
                  <a:schemeClr val="bg1"/>
                </a:solidFill>
                <a:latin typeface="Arial" panose="020B0604020202020204" pitchFamily="34" charset="0"/>
                <a:ea typeface="Adobe 黑体 Std R" panose="020B0400000000000000" pitchFamily="34" charset="-122"/>
              </a:rPr>
              <a:t>国内研究</a:t>
            </a:r>
          </a:p>
        </p:txBody>
      </p:sp>
      <p:grpSp>
        <p:nvGrpSpPr>
          <p:cNvPr id="31" name="组合 30"/>
          <p:cNvGrpSpPr/>
          <p:nvPr/>
        </p:nvGrpSpPr>
        <p:grpSpPr>
          <a:xfrm rot="344698">
            <a:off x="1781909" y="1398547"/>
            <a:ext cx="8569571" cy="4197732"/>
            <a:chOff x="1781908" y="1616914"/>
            <a:chExt cx="8569570" cy="4197732"/>
          </a:xfrm>
          <a:solidFill>
            <a:schemeClr val="accent1">
              <a:lumMod val="75000"/>
            </a:schemeClr>
          </a:solidFill>
        </p:grpSpPr>
        <p:sp>
          <p:nvSpPr>
            <p:cNvPr id="15" name="矩形 14"/>
            <p:cNvSpPr/>
            <p:nvPr/>
          </p:nvSpPr>
          <p:spPr>
            <a:xfrm>
              <a:off x="1781908" y="5556738"/>
              <a:ext cx="8569570" cy="2579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8" name="流程图: 联系 27"/>
            <p:cNvSpPr/>
            <p:nvPr/>
          </p:nvSpPr>
          <p:spPr>
            <a:xfrm>
              <a:off x="1781908" y="1616914"/>
              <a:ext cx="3681046" cy="3681046"/>
            </a:xfrm>
            <a:prstGeom prst="flowChartConnector">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30" name="流程图: 联系 29"/>
            <p:cNvSpPr/>
            <p:nvPr/>
          </p:nvSpPr>
          <p:spPr>
            <a:xfrm>
              <a:off x="6670432" y="1616914"/>
              <a:ext cx="3681046" cy="368104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grpSp>
      <p:sp>
        <p:nvSpPr>
          <p:cNvPr id="32" name="文本框 31"/>
          <p:cNvSpPr txBox="1"/>
          <p:nvPr/>
        </p:nvSpPr>
        <p:spPr>
          <a:xfrm>
            <a:off x="2698484" y="1785319"/>
            <a:ext cx="2975957" cy="584775"/>
          </a:xfrm>
          <a:prstGeom prst="rect">
            <a:avLst/>
          </a:prstGeom>
          <a:noFill/>
        </p:spPr>
        <p:txBody>
          <a:bodyPr wrap="square" lIns="91436" tIns="45718" rIns="91436" bIns="45718"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迭代策略</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7564100" y="2307709"/>
            <a:ext cx="2975957" cy="584775"/>
          </a:xfrm>
          <a:prstGeom prst="rect">
            <a:avLst/>
          </a:prstGeom>
          <a:noFill/>
        </p:spPr>
        <p:txBody>
          <a:bodyPr wrap="square" lIns="91436" tIns="45718" rIns="91436" bIns="45718"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增量策略</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等腰三角形 15"/>
          <p:cNvSpPr/>
          <p:nvPr/>
        </p:nvSpPr>
        <p:spPr>
          <a:xfrm>
            <a:off x="5674439" y="5596283"/>
            <a:ext cx="843124" cy="726831"/>
          </a:xfrm>
          <a:prstGeom prst="triangle">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8" name="文本框 17"/>
          <p:cNvSpPr txBox="1"/>
          <p:nvPr/>
        </p:nvSpPr>
        <p:spPr>
          <a:xfrm>
            <a:off x="1339693" y="-59748"/>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a:t>
            </a:r>
            <a:r>
              <a:rPr lang="zh-CN" altLang="en-US" sz="3600" dirty="0">
                <a:solidFill>
                  <a:srgbClr val="FAFAFA"/>
                </a:solidFill>
                <a:latin typeface="微软雅黑" panose="020B0503020204020204" pitchFamily="34" charset="-122"/>
                <a:ea typeface="微软雅黑" panose="020B0503020204020204" pitchFamily="34" charset="-122"/>
              </a:rPr>
              <a:t>背景</a:t>
            </a:r>
          </a:p>
        </p:txBody>
      </p:sp>
      <p:sp>
        <p:nvSpPr>
          <p:cNvPr id="17" name="文本框 31"/>
          <p:cNvSpPr txBox="1"/>
          <p:nvPr/>
        </p:nvSpPr>
        <p:spPr>
          <a:xfrm>
            <a:off x="1967950" y="2613571"/>
            <a:ext cx="3441454" cy="1815878"/>
          </a:xfrm>
          <a:prstGeom prst="rect">
            <a:avLst/>
          </a:prstGeom>
          <a:noFill/>
        </p:spPr>
        <p:txBody>
          <a:bodyPr wrap="square" lIns="91436" tIns="45718" rIns="91436" bIns="45718"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准确性高</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rPr>
              <a:t>时间复杂度高</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32"/>
          <p:cNvSpPr txBox="1"/>
          <p:nvPr/>
        </p:nvSpPr>
        <p:spPr>
          <a:xfrm>
            <a:off x="7060526" y="3076327"/>
            <a:ext cx="2975957" cy="1384990"/>
          </a:xfrm>
          <a:prstGeom prst="rect">
            <a:avLst/>
          </a:prstGeom>
          <a:noFill/>
        </p:spPr>
        <p:txBody>
          <a:bodyPr wrap="square" lIns="91436" tIns="45718" rIns="91436" bIns="45718" rtlCol="0">
            <a:spAutoFit/>
          </a:bodyPr>
          <a:lstStyle/>
          <a:p>
            <a:pPr algn="ct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准确性低</a:t>
            </a:r>
            <a:endParaRPr lang="en-US" altLang="zh-CN" sz="2800" dirty="0" smtClean="0">
              <a:solidFill>
                <a:schemeClr val="accent1">
                  <a:lumMod val="75000"/>
                </a:schemeClr>
              </a:solidFill>
              <a:latin typeface="微软雅黑" panose="020B0503020204020204" pitchFamily="34" charset="-122"/>
              <a:ea typeface="微软雅黑" panose="020B0503020204020204" pitchFamily="34" charset="-122"/>
            </a:endParaRPr>
          </a:p>
          <a:p>
            <a:pPr algn="ctr"/>
            <a:endParaRPr lang="en-US" altLang="zh-CN" sz="2800" dirty="0">
              <a:solidFill>
                <a:schemeClr val="accent1">
                  <a:lumMod val="75000"/>
                </a:schemeClr>
              </a:solidFill>
              <a:latin typeface="微软雅黑" panose="020B0503020204020204" pitchFamily="34" charset="-122"/>
              <a:ea typeface="微软雅黑" panose="020B0503020204020204" pitchFamily="34" charset="-122"/>
            </a:endParaRPr>
          </a:p>
          <a:p>
            <a:pPr algn="ct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时间复杂度低</a:t>
            </a:r>
            <a:endParaRPr lang="zh-CN" altLang="en-US" sz="28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80074AF9-133E-4CE5-8288-E1F9ACE86204}" type="slidenum">
              <a:rPr lang="zh-CN" altLang="en-US" smtClean="0"/>
              <a:pPr/>
              <a:t>4</a:t>
            </a:fld>
            <a:endParaRPr lang="zh-CN" altLang="en-US"/>
          </a:p>
        </p:txBody>
      </p:sp>
      <p:sp>
        <p:nvSpPr>
          <p:cNvPr id="8" name="日期占位符 7"/>
          <p:cNvSpPr>
            <a:spLocks noGrp="1"/>
          </p:cNvSpPr>
          <p:nvPr>
            <p:ph type="dt" sz="half" idx="10"/>
          </p:nvPr>
        </p:nvSpPr>
        <p:spPr/>
        <p:txBody>
          <a:bodyPr/>
          <a:lstStyle/>
          <a:p>
            <a:r>
              <a:rPr lang="en-US" altLang="zh-CN" dirty="0" smtClean="0"/>
              <a:t>2016-12-19</a:t>
            </a:r>
            <a:endParaRPr lang="zh-CN" altLang="en-US"/>
          </a:p>
        </p:txBody>
      </p:sp>
      <p:sp>
        <p:nvSpPr>
          <p:cNvPr id="10" name="页脚占位符 9"/>
          <p:cNvSpPr>
            <a:spLocks noGrp="1"/>
          </p:cNvSpPr>
          <p:nvPr>
            <p:ph type="ftr" sz="quarter" idx="11"/>
          </p:nvPr>
        </p:nvSpPr>
        <p:spPr/>
        <p:txBody>
          <a:bodyPr/>
          <a:lstStyle/>
          <a:p>
            <a:r>
              <a:rPr lang="zh-CN" altLang="en-US" smtClean="0"/>
              <a:t>计算机科学与工程学院</a:t>
            </a:r>
            <a:endParaRPr lang="zh-CN" altLang="en-US"/>
          </a:p>
        </p:txBody>
      </p:sp>
      <p:sp>
        <p:nvSpPr>
          <p:cNvPr id="23"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984747486"/>
      </p:ext>
    </p:extLst>
  </p:cSld>
  <p:clrMapOvr>
    <a:masterClrMapping/>
  </p:clrMapOvr>
  <mc:AlternateContent xmlns:mc="http://schemas.openxmlformats.org/markup-compatibility/2006" xmlns:p14="http://schemas.microsoft.com/office/powerpoint/2010/main">
    <mc:Choice Requires="p14">
      <p:transition spd="slow" p14:dur="2000" advTm="15665"/>
    </mc:Choice>
    <mc:Fallback xmlns="">
      <p:transition spd="slow" advTm="15665"/>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65712" y="170771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72760" y="2460708"/>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93699"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预备</a:t>
            </a: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知识</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18358" y="3985740"/>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50859" y="4731348"/>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76703" y="4630905"/>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1" name="圆角矩形 20"/>
          <p:cNvSpPr/>
          <p:nvPr/>
        </p:nvSpPr>
        <p:spPr>
          <a:xfrm>
            <a:off x="6004732" y="547490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868789" y="5542651"/>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69754030"/>
      </p:ext>
    </p:extLst>
  </p:cSld>
  <p:clrMapOvr>
    <a:masterClrMapping/>
  </p:clrMapOvr>
  <p:transition spd="slow" advTm="32">
    <p:randomBa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6059488" y="-1"/>
            <a:ext cx="6132512" cy="6858001"/>
          </a:xfrm>
          <a:prstGeom prst="flowChart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矩形 5"/>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grpSp>
        <p:nvGrpSpPr>
          <p:cNvPr id="4" name="组合 3"/>
          <p:cNvGrpSpPr/>
          <p:nvPr/>
        </p:nvGrpSpPr>
        <p:grpSpPr>
          <a:xfrm rot="16200000">
            <a:off x="562710" y="-24616"/>
            <a:ext cx="1240524" cy="1267264"/>
            <a:chOff x="0" y="1429044"/>
            <a:chExt cx="3915508" cy="3999911"/>
          </a:xfrm>
        </p:grpSpPr>
        <p:sp>
          <p:nvSpPr>
            <p:cNvPr id="2"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3" name="矩形 2"/>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5</a:t>
              </a:r>
              <a:endParaRPr lang="zh-CN" altLang="en-US" sz="4800" dirty="0">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1781909" y="1262541"/>
            <a:ext cx="3540371" cy="707887"/>
          </a:xfrm>
          <a:prstGeom prst="rect">
            <a:avLst/>
          </a:prstGeom>
          <a:noFill/>
        </p:spPr>
        <p:txBody>
          <a:bodyPr wrap="square" lIns="91436" tIns="45718" rIns="91436" bIns="45718" rtlCol="0">
            <a:spAutoFit/>
          </a:bodyPr>
          <a:lstStyle/>
          <a:p>
            <a:pPr algn="ctr"/>
            <a:r>
              <a:rPr lang="zh-CN" altLang="en-US" sz="4000" dirty="0">
                <a:solidFill>
                  <a:schemeClr val="bg1"/>
                </a:solidFill>
                <a:latin typeface="Arial" panose="020B0604020202020204" pitchFamily="34" charset="0"/>
                <a:ea typeface="Adobe 黑体 Std R" panose="020B0400000000000000" pitchFamily="34" charset="-122"/>
              </a:rPr>
              <a:t>国内研究</a:t>
            </a:r>
          </a:p>
        </p:txBody>
      </p:sp>
      <p:grpSp>
        <p:nvGrpSpPr>
          <p:cNvPr id="31" name="组合 30"/>
          <p:cNvGrpSpPr/>
          <p:nvPr/>
        </p:nvGrpSpPr>
        <p:grpSpPr>
          <a:xfrm>
            <a:off x="1900251" y="1031185"/>
            <a:ext cx="8569571" cy="1833263"/>
            <a:chOff x="1781908" y="1616914"/>
            <a:chExt cx="8569570" cy="4197732"/>
          </a:xfrm>
          <a:solidFill>
            <a:schemeClr val="accent1">
              <a:lumMod val="75000"/>
            </a:schemeClr>
          </a:solidFill>
        </p:grpSpPr>
        <p:sp>
          <p:nvSpPr>
            <p:cNvPr id="15" name="矩形 14"/>
            <p:cNvSpPr/>
            <p:nvPr/>
          </p:nvSpPr>
          <p:spPr>
            <a:xfrm>
              <a:off x="1781908" y="5556738"/>
              <a:ext cx="8569570" cy="2579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8" name="流程图: 联系 27"/>
            <p:cNvSpPr/>
            <p:nvPr/>
          </p:nvSpPr>
          <p:spPr>
            <a:xfrm>
              <a:off x="1781908" y="1616914"/>
              <a:ext cx="3681046" cy="3681046"/>
            </a:xfrm>
            <a:prstGeom prst="flowChartConnector">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30" name="流程图: 联系 29"/>
            <p:cNvSpPr/>
            <p:nvPr/>
          </p:nvSpPr>
          <p:spPr>
            <a:xfrm>
              <a:off x="6670432" y="1616914"/>
              <a:ext cx="3681046" cy="368104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grpSp>
      <p:sp>
        <p:nvSpPr>
          <p:cNvPr id="32" name="文本框 31"/>
          <p:cNvSpPr txBox="1"/>
          <p:nvPr/>
        </p:nvSpPr>
        <p:spPr>
          <a:xfrm>
            <a:off x="2698484" y="1479254"/>
            <a:ext cx="2975957" cy="584775"/>
          </a:xfrm>
          <a:prstGeom prst="rect">
            <a:avLst/>
          </a:prstGeom>
          <a:noFill/>
        </p:spPr>
        <p:txBody>
          <a:bodyPr wrap="square" lIns="91436" tIns="45718" rIns="91436" bIns="45718"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实验</a:t>
            </a:r>
            <a:r>
              <a:rPr lang="zh-CN" altLang="en-US" sz="3200" b="1" dirty="0">
                <a:solidFill>
                  <a:schemeClr val="bg1"/>
                </a:solidFill>
                <a:latin typeface="微软雅黑" panose="020B0503020204020204" pitchFamily="34" charset="-122"/>
                <a:ea typeface="微软雅黑" panose="020B0503020204020204" pitchFamily="34" charset="-122"/>
              </a:rPr>
              <a:t>数据</a:t>
            </a:r>
          </a:p>
        </p:txBody>
      </p:sp>
      <p:sp>
        <p:nvSpPr>
          <p:cNvPr id="33" name="文本框 32"/>
          <p:cNvSpPr txBox="1"/>
          <p:nvPr/>
        </p:nvSpPr>
        <p:spPr>
          <a:xfrm>
            <a:off x="7656864" y="1571340"/>
            <a:ext cx="2975957" cy="584775"/>
          </a:xfrm>
          <a:prstGeom prst="rect">
            <a:avLst/>
          </a:prstGeom>
          <a:noFill/>
        </p:spPr>
        <p:txBody>
          <a:bodyPr wrap="square" lIns="91436" tIns="45718" rIns="91436" bIns="45718"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实验</a:t>
            </a:r>
            <a:r>
              <a:rPr lang="zh-CN" altLang="en-US" sz="3200" b="1" dirty="0">
                <a:solidFill>
                  <a:schemeClr val="accent1">
                    <a:lumMod val="75000"/>
                  </a:schemeClr>
                </a:solidFill>
                <a:latin typeface="微软雅黑" panose="020B0503020204020204" pitchFamily="34" charset="-122"/>
                <a:ea typeface="微软雅黑" panose="020B0503020204020204" pitchFamily="34" charset="-122"/>
              </a:rPr>
              <a:t>拓扑</a:t>
            </a:r>
          </a:p>
        </p:txBody>
      </p:sp>
      <p:sp>
        <p:nvSpPr>
          <p:cNvPr id="18" name="文本框 17"/>
          <p:cNvSpPr txBox="1"/>
          <p:nvPr/>
        </p:nvSpPr>
        <p:spPr>
          <a:xfrm>
            <a:off x="1339693" y="-59748"/>
            <a:ext cx="3118339" cy="646331"/>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sp>
        <p:nvSpPr>
          <p:cNvPr id="17" name="文本框 31"/>
          <p:cNvSpPr txBox="1"/>
          <p:nvPr/>
        </p:nvSpPr>
        <p:spPr>
          <a:xfrm>
            <a:off x="1967950" y="2831939"/>
            <a:ext cx="3441454" cy="1384990"/>
          </a:xfrm>
          <a:prstGeom prst="rect">
            <a:avLst/>
          </a:prstGeom>
          <a:noFill/>
        </p:spPr>
        <p:txBody>
          <a:bodyPr wrap="square" lIns="91436" tIns="45718" rIns="91436" bIns="45718" rtlCol="0">
            <a:spAutoFit/>
          </a:bodyPr>
          <a:lstStyle/>
          <a:p>
            <a:pPr algn="ct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rPr>
              <a:t>时间复杂度高</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493469625"/>
              </p:ext>
            </p:extLst>
          </p:nvPr>
        </p:nvGraphicFramePr>
        <p:xfrm>
          <a:off x="336175" y="3644318"/>
          <a:ext cx="5338265" cy="2057400"/>
        </p:xfrm>
        <a:graphic>
          <a:graphicData uri="http://schemas.openxmlformats.org/drawingml/2006/table">
            <a:tbl>
              <a:tblPr firstRow="1" firstCol="1" bandRow="1">
                <a:tableStyleId>{08FB837D-C827-4EFA-A057-4D05807E0F7C}</a:tableStyleId>
              </a:tblPr>
              <a:tblGrid>
                <a:gridCol w="1201680"/>
                <a:gridCol w="933626"/>
                <a:gridCol w="1067653"/>
                <a:gridCol w="1067653"/>
                <a:gridCol w="1067653"/>
              </a:tblGrid>
              <a:tr h="660543">
                <a:tc>
                  <a:txBody>
                    <a:bodyPr/>
                    <a:lstStyle/>
                    <a:p>
                      <a:pPr algn="ctr">
                        <a:lnSpc>
                          <a:spcPct val="125000"/>
                        </a:lnSpc>
                        <a:spcAft>
                          <a:spcPts val="0"/>
                        </a:spcAft>
                      </a:pPr>
                      <a:r>
                        <a:rPr lang="en-US" sz="1800" kern="100" dirty="0">
                          <a:effectLst/>
                        </a:rPr>
                        <a:t> </a:t>
                      </a:r>
                      <a:endParaRPr lang="zh-CN" sz="1800" kern="100" dirty="0">
                        <a:effectLst/>
                        <a:latin typeface="Times New Roman"/>
                        <a:ea typeface="宋体"/>
                      </a:endParaRPr>
                    </a:p>
                  </a:txBody>
                  <a:tcPr marL="68580" marR="68580" marT="0" marB="0" anchor="ctr"/>
                </a:tc>
                <a:tc>
                  <a:txBody>
                    <a:bodyPr/>
                    <a:lstStyle/>
                    <a:p>
                      <a:pPr algn="ctr">
                        <a:lnSpc>
                          <a:spcPct val="125000"/>
                        </a:lnSpc>
                        <a:spcAft>
                          <a:spcPts val="0"/>
                        </a:spcAft>
                      </a:pPr>
                      <a:r>
                        <a:rPr lang="zh-CN" sz="1800" kern="100" dirty="0" smtClean="0">
                          <a:effectLst/>
                        </a:rPr>
                        <a:t>数据源</a:t>
                      </a:r>
                      <a:endParaRPr lang="en-US" altLang="zh-CN" sz="1800" kern="100" dirty="0" smtClean="0">
                        <a:effectLst/>
                      </a:endParaRPr>
                    </a:p>
                    <a:p>
                      <a:pPr algn="ctr">
                        <a:lnSpc>
                          <a:spcPct val="125000"/>
                        </a:lnSpc>
                        <a:spcAft>
                          <a:spcPts val="0"/>
                        </a:spcAft>
                      </a:pPr>
                      <a:r>
                        <a:rPr lang="zh-CN" sz="1800" kern="100" dirty="0" smtClean="0">
                          <a:effectLst/>
                        </a:rPr>
                        <a:t>数目</a:t>
                      </a:r>
                      <a:endParaRPr lang="zh-CN" sz="1800" kern="100" dirty="0">
                        <a:effectLst/>
                        <a:latin typeface="Times New Roman"/>
                        <a:ea typeface="宋体"/>
                      </a:endParaRPr>
                    </a:p>
                  </a:txBody>
                  <a:tcPr marL="68580" marR="68580" marT="0" marB="0" anchor="ctr"/>
                </a:tc>
                <a:tc>
                  <a:txBody>
                    <a:bodyPr/>
                    <a:lstStyle/>
                    <a:p>
                      <a:pPr algn="ctr">
                        <a:lnSpc>
                          <a:spcPct val="125000"/>
                        </a:lnSpc>
                        <a:spcAft>
                          <a:spcPts val="0"/>
                        </a:spcAft>
                      </a:pPr>
                      <a:r>
                        <a:rPr lang="zh-CN" sz="1800" kern="100" dirty="0">
                          <a:effectLst/>
                        </a:rPr>
                        <a:t>属性数目</a:t>
                      </a:r>
                      <a:endParaRPr lang="zh-CN" sz="1800" kern="100" dirty="0">
                        <a:effectLst/>
                        <a:latin typeface="Times New Roman"/>
                        <a:ea typeface="宋体"/>
                      </a:endParaRPr>
                    </a:p>
                  </a:txBody>
                  <a:tcPr marL="68580" marR="68580" marT="0" marB="0" anchor="ctr"/>
                </a:tc>
                <a:tc>
                  <a:txBody>
                    <a:bodyPr/>
                    <a:lstStyle/>
                    <a:p>
                      <a:pPr algn="ctr">
                        <a:lnSpc>
                          <a:spcPct val="125000"/>
                        </a:lnSpc>
                        <a:spcAft>
                          <a:spcPts val="0"/>
                        </a:spcAft>
                      </a:pPr>
                      <a:r>
                        <a:rPr lang="zh-CN" sz="1800" kern="100" dirty="0">
                          <a:effectLst/>
                        </a:rPr>
                        <a:t>数据集合总大小</a:t>
                      </a:r>
                      <a:endParaRPr lang="zh-CN" sz="1800" kern="100" dirty="0">
                        <a:effectLst/>
                        <a:latin typeface="Times New Roman"/>
                        <a:ea typeface="宋体"/>
                      </a:endParaRPr>
                    </a:p>
                  </a:txBody>
                  <a:tcPr marL="68580" marR="68580" marT="0" marB="0" anchor="ctr"/>
                </a:tc>
                <a:tc>
                  <a:txBody>
                    <a:bodyPr/>
                    <a:lstStyle/>
                    <a:p>
                      <a:pPr algn="ctr">
                        <a:lnSpc>
                          <a:spcPct val="125000"/>
                        </a:lnSpc>
                        <a:spcAft>
                          <a:spcPts val="0"/>
                        </a:spcAft>
                      </a:pPr>
                      <a:r>
                        <a:rPr lang="zh-CN" sz="1800" kern="100">
                          <a:effectLst/>
                        </a:rPr>
                        <a:t>时间戳总数</a:t>
                      </a:r>
                      <a:endParaRPr lang="zh-CN" sz="1800" kern="100">
                        <a:effectLst/>
                        <a:latin typeface="Times New Roman"/>
                        <a:ea typeface="宋体"/>
                      </a:endParaRPr>
                    </a:p>
                  </a:txBody>
                  <a:tcPr marL="68580" marR="68580" marT="0" marB="0" anchor="ctr"/>
                </a:tc>
              </a:tr>
              <a:tr h="542589">
                <a:tc>
                  <a:txBody>
                    <a:bodyPr/>
                    <a:lstStyle/>
                    <a:p>
                      <a:pPr algn="ctr">
                        <a:lnSpc>
                          <a:spcPct val="125000"/>
                        </a:lnSpc>
                        <a:spcAft>
                          <a:spcPts val="0"/>
                        </a:spcAft>
                      </a:pPr>
                      <a:r>
                        <a:rPr lang="en-US" sz="1800" kern="100" dirty="0" smtClean="0">
                          <a:solidFill>
                            <a:schemeClr val="bg1"/>
                          </a:solidFill>
                          <a:effectLst/>
                        </a:rPr>
                        <a:t>Stock</a:t>
                      </a:r>
                    </a:p>
                    <a:p>
                      <a:pPr algn="ctr">
                        <a:lnSpc>
                          <a:spcPct val="125000"/>
                        </a:lnSpc>
                        <a:spcAft>
                          <a:spcPts val="0"/>
                        </a:spcAft>
                      </a:pPr>
                      <a:r>
                        <a:rPr lang="en-US" sz="1800" kern="100" dirty="0" smtClean="0">
                          <a:solidFill>
                            <a:schemeClr val="bg1"/>
                          </a:solidFill>
                          <a:effectLst/>
                        </a:rPr>
                        <a:t> </a:t>
                      </a:r>
                      <a:r>
                        <a:rPr lang="zh-CN" sz="1800" kern="100" dirty="0">
                          <a:solidFill>
                            <a:schemeClr val="bg1"/>
                          </a:solidFill>
                          <a:effectLst/>
                        </a:rPr>
                        <a:t>数据</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13</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3</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16380</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21</a:t>
                      </a:r>
                      <a:endParaRPr lang="zh-CN" sz="1800" b="0" kern="100" dirty="0">
                        <a:solidFill>
                          <a:schemeClr val="bg1"/>
                        </a:solidFill>
                        <a:effectLst/>
                        <a:latin typeface="Times New Roman"/>
                        <a:ea typeface="宋体"/>
                      </a:endParaRPr>
                    </a:p>
                  </a:txBody>
                  <a:tcPr marL="68580" marR="68580" marT="0" marB="0" anchor="ctr"/>
                </a:tc>
              </a:tr>
              <a:tr h="660543">
                <a:tc>
                  <a:txBody>
                    <a:bodyPr/>
                    <a:lstStyle/>
                    <a:p>
                      <a:pPr algn="ctr">
                        <a:lnSpc>
                          <a:spcPct val="125000"/>
                        </a:lnSpc>
                        <a:spcAft>
                          <a:spcPts val="0"/>
                        </a:spcAft>
                      </a:pPr>
                      <a:r>
                        <a:rPr lang="en-US" sz="1800" kern="100" dirty="0" smtClean="0">
                          <a:solidFill>
                            <a:schemeClr val="bg1"/>
                          </a:solidFill>
                          <a:effectLst/>
                        </a:rPr>
                        <a:t>Weather </a:t>
                      </a:r>
                      <a:r>
                        <a:rPr lang="zh-CN" sz="1800" kern="100" dirty="0">
                          <a:solidFill>
                            <a:schemeClr val="bg1"/>
                          </a:solidFill>
                          <a:effectLst/>
                        </a:rPr>
                        <a:t>数据</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a:solidFill>
                            <a:schemeClr val="bg1"/>
                          </a:solidFill>
                          <a:effectLst/>
                        </a:rPr>
                        <a:t>5</a:t>
                      </a:r>
                      <a:endParaRPr lang="zh-CN" sz="1800" b="0" kern="10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20</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17 500</a:t>
                      </a:r>
                      <a:endParaRPr lang="zh-CN" sz="1800" b="0" kern="100" dirty="0">
                        <a:solidFill>
                          <a:schemeClr val="bg1"/>
                        </a:solidFill>
                        <a:effectLst/>
                        <a:latin typeface="Times New Roman"/>
                        <a:ea typeface="宋体"/>
                      </a:endParaRPr>
                    </a:p>
                  </a:txBody>
                  <a:tcPr marL="68580" marR="68580" marT="0" marB="0" anchor="ctr"/>
                </a:tc>
                <a:tc>
                  <a:txBody>
                    <a:bodyPr/>
                    <a:lstStyle/>
                    <a:p>
                      <a:pPr algn="ctr">
                        <a:lnSpc>
                          <a:spcPct val="125000"/>
                        </a:lnSpc>
                        <a:spcAft>
                          <a:spcPts val="0"/>
                        </a:spcAft>
                      </a:pPr>
                      <a:r>
                        <a:rPr lang="en-US" sz="1800" kern="100" dirty="0">
                          <a:solidFill>
                            <a:schemeClr val="bg1"/>
                          </a:solidFill>
                          <a:effectLst/>
                        </a:rPr>
                        <a:t>175</a:t>
                      </a:r>
                      <a:endParaRPr lang="zh-CN" sz="1800" b="0" kern="100" dirty="0">
                        <a:solidFill>
                          <a:schemeClr val="bg1"/>
                        </a:solidFill>
                        <a:effectLst/>
                        <a:latin typeface="Times New Roman"/>
                        <a:ea typeface="宋体"/>
                      </a:endParaRPr>
                    </a:p>
                  </a:txBody>
                  <a:tcPr marL="68580" marR="68580" marT="0" marB="0" anchor="ctr"/>
                </a:tc>
              </a:tr>
            </a:tbl>
          </a:graphicData>
        </a:graphic>
      </p:graphicFrame>
      <p:grpSp>
        <p:nvGrpSpPr>
          <p:cNvPr id="20" name="组合 19"/>
          <p:cNvGrpSpPr/>
          <p:nvPr/>
        </p:nvGrpSpPr>
        <p:grpSpPr>
          <a:xfrm>
            <a:off x="6348381" y="3015244"/>
            <a:ext cx="4290303" cy="3423139"/>
            <a:chOff x="4923693" y="1899139"/>
            <a:chExt cx="6775938" cy="5669089"/>
          </a:xfrm>
          <a:solidFill>
            <a:srgbClr val="70AD47"/>
          </a:solidFill>
        </p:grpSpPr>
        <p:sp>
          <p:nvSpPr>
            <p:cNvPr id="21" name="矩形 20"/>
            <p:cNvSpPr/>
            <p:nvPr/>
          </p:nvSpPr>
          <p:spPr>
            <a:xfrm>
              <a:off x="4923693" y="1899139"/>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4923693" y="3880339"/>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25" name="矩形 24"/>
            <p:cNvSpPr/>
            <p:nvPr/>
          </p:nvSpPr>
          <p:spPr>
            <a:xfrm>
              <a:off x="4923693" y="5819247"/>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sp>
        <p:nvSpPr>
          <p:cNvPr id="26" name="文本框 14"/>
          <p:cNvSpPr txBox="1"/>
          <p:nvPr/>
        </p:nvSpPr>
        <p:spPr>
          <a:xfrm>
            <a:off x="6450208" y="3963317"/>
            <a:ext cx="4135470" cy="1384990"/>
          </a:xfrm>
          <a:prstGeom prst="rect">
            <a:avLst/>
          </a:prstGeom>
          <a:noFill/>
        </p:spPr>
        <p:txBody>
          <a:bodyPr wrap="square" lIns="91436" tIns="45718" rIns="91436" bIns="45718" rtlCol="0">
            <a:spAutoFit/>
          </a:bodyPr>
          <a:lstStyle/>
          <a:p>
            <a:pPr marL="457200" indent="-457200" algn="ctr">
              <a:buFont typeface="Wingdings" panose="05000000000000000000" pitchFamily="2" charset="2"/>
              <a:buChar char="l"/>
            </a:pPr>
            <a:r>
              <a:rPr lang="zh-CN" altLang="en-US" sz="2800" dirty="0">
                <a:solidFill>
                  <a:schemeClr val="bg1"/>
                </a:solidFill>
                <a:latin typeface="微软雅黑" panose="020B0503020204020204" pitchFamily="34" charset="-122"/>
                <a:ea typeface="微软雅黑" panose="020B0503020204020204" pitchFamily="34" charset="-122"/>
              </a:rPr>
              <a:t>树</a:t>
            </a:r>
            <a:r>
              <a:rPr lang="zh-CN" altLang="en-US" sz="2800" dirty="0" smtClean="0">
                <a:solidFill>
                  <a:schemeClr val="bg1"/>
                </a:solidFill>
                <a:latin typeface="微软雅黑" panose="020B0503020204020204" pitchFamily="34" charset="-122"/>
                <a:ea typeface="微软雅黑" panose="020B0503020204020204" pitchFamily="34" charset="-122"/>
              </a:rPr>
              <a:t>型拓扑 </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gn="ctr">
              <a:buFont typeface="Wingdings" panose="05000000000000000000" pitchFamily="2" charset="2"/>
              <a:buChar char="l"/>
            </a:pPr>
            <a:r>
              <a:rPr lang="zh-CN" altLang="en-US" sz="2800" dirty="0" smtClean="0">
                <a:solidFill>
                  <a:schemeClr val="bg1"/>
                </a:solidFill>
                <a:latin typeface="微软雅黑" panose="020B0503020204020204" pitchFamily="34" charset="-122"/>
                <a:ea typeface="微软雅黑" panose="020B0503020204020204" pitchFamily="34" charset="-122"/>
              </a:rPr>
              <a:t>环形拓扑</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34"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8" name="灯片编号占位符 7"/>
          <p:cNvSpPr>
            <a:spLocks noGrp="1"/>
          </p:cNvSpPr>
          <p:nvPr>
            <p:ph type="sldNum" sz="quarter" idx="12"/>
          </p:nvPr>
        </p:nvSpPr>
        <p:spPr/>
        <p:txBody>
          <a:bodyPr/>
          <a:lstStyle/>
          <a:p>
            <a:fld id="{80074AF9-133E-4CE5-8288-E1F9ACE86204}" type="slidenum">
              <a:rPr lang="zh-CN" altLang="en-US" smtClean="0"/>
              <a:pPr/>
              <a:t>41</a:t>
            </a:fld>
            <a:endParaRPr lang="zh-CN" altLang="en-US"/>
          </a:p>
        </p:txBody>
      </p:sp>
      <p:sp>
        <p:nvSpPr>
          <p:cNvPr id="9" name="日期占位符 8"/>
          <p:cNvSpPr>
            <a:spLocks noGrp="1"/>
          </p:cNvSpPr>
          <p:nvPr>
            <p:ph type="dt" sz="half" idx="10"/>
          </p:nvPr>
        </p:nvSpPr>
        <p:spPr/>
        <p:txBody>
          <a:bodyPr/>
          <a:lstStyle/>
          <a:p>
            <a:r>
              <a:rPr lang="en-US" altLang="zh-CN" smtClean="0"/>
              <a:t>2016-12-19</a:t>
            </a:r>
            <a:endParaRPr lang="zh-CN" altLang="en-US"/>
          </a:p>
        </p:txBody>
      </p:sp>
      <p:sp>
        <p:nvSpPr>
          <p:cNvPr id="11" name="页脚占位符 10"/>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1440829556"/>
      </p:ext>
    </p:extLst>
  </p:cSld>
  <p:clrMapOvr>
    <a:masterClrMapping/>
  </p:clrMapOvr>
  <mc:AlternateContent xmlns:mc="http://schemas.openxmlformats.org/markup-compatibility/2006" xmlns:p14="http://schemas.microsoft.com/office/powerpoint/2010/main">
    <mc:Choice Requires="p14">
      <p:transition spd="slow" p14:dur="2000" advTm="196"/>
    </mc:Choice>
    <mc:Fallback xmlns="">
      <p:transition spd="slow" advTm="196"/>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647455" y="5675804"/>
            <a:ext cx="8217295" cy="485687"/>
          </a:xfrm>
          <a:prstGeom prst="rect">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300" dirty="0" smtClean="0">
                <a:latin typeface="微软雅黑" pitchFamily="34" charset="-122"/>
                <a:ea typeface="微软雅黑" pitchFamily="34" charset="-122"/>
              </a:rPr>
              <a:t>目标变量和对偶变量均能快速地收敛</a:t>
            </a:r>
            <a:endParaRPr lang="zh-CN" altLang="en-US" sz="2300" dirty="0">
              <a:latin typeface="微软雅黑" pitchFamily="34" charset="-122"/>
              <a:ea typeface="微软雅黑" pitchFamily="34" charset="-122"/>
            </a:endParaRPr>
          </a:p>
        </p:txBody>
      </p:sp>
      <p:sp>
        <p:nvSpPr>
          <p:cNvPr id="47" name="矩形 46"/>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48"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grpSp>
        <p:nvGrpSpPr>
          <p:cNvPr id="49" name="组合 3"/>
          <p:cNvGrpSpPr/>
          <p:nvPr/>
        </p:nvGrpSpPr>
        <p:grpSpPr>
          <a:xfrm rot="16200000">
            <a:off x="562710" y="-24616"/>
            <a:ext cx="1240524" cy="1267264"/>
            <a:chOff x="0" y="1429044"/>
            <a:chExt cx="3915508" cy="3999911"/>
          </a:xfrm>
        </p:grpSpPr>
        <p:sp>
          <p:nvSpPr>
            <p:cNvPr id="5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51" name="矩形 50"/>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88" name="矩形 87"/>
          <p:cNvSpPr/>
          <p:nvPr/>
        </p:nvSpPr>
        <p:spPr>
          <a:xfrm>
            <a:off x="3107841" y="883342"/>
            <a:ext cx="3319853" cy="499218"/>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环型拓扑</a:t>
            </a:r>
            <a:endParaRPr lang="zh-CN" altLang="en-US" i="1" dirty="0">
              <a:solidFill>
                <a:schemeClr val="tx1"/>
              </a:solidFill>
              <a:latin typeface="微软雅黑" pitchFamily="34" charset="-122"/>
              <a:ea typeface="微软雅黑" pitchFamily="34" charset="-122"/>
            </a:endParaRPr>
          </a:p>
        </p:txBody>
      </p:sp>
      <p:sp>
        <p:nvSpPr>
          <p:cNvPr id="92" name="矩形 91"/>
          <p:cNvSpPr/>
          <p:nvPr/>
        </p:nvSpPr>
        <p:spPr>
          <a:xfrm>
            <a:off x="6925210" y="883342"/>
            <a:ext cx="3939539" cy="499218"/>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微软雅黑" pitchFamily="34" charset="-122"/>
                <a:ea typeface="微软雅黑" pitchFamily="34" charset="-122"/>
              </a:rPr>
              <a:t>树</a:t>
            </a:r>
            <a:r>
              <a:rPr lang="zh-CN" altLang="en-US" dirty="0" smtClean="0">
                <a:solidFill>
                  <a:schemeClr val="bg1"/>
                </a:solidFill>
                <a:latin typeface="微软雅黑" pitchFamily="34" charset="-122"/>
                <a:ea typeface="微软雅黑" pitchFamily="34" charset="-122"/>
              </a:rPr>
              <a:t>型拓扑</a:t>
            </a:r>
            <a:endParaRPr lang="zh-CN" altLang="en-US" i="1" dirty="0">
              <a:solidFill>
                <a:schemeClr val="bg1"/>
              </a:solidFill>
              <a:latin typeface="微软雅黑" pitchFamily="34" charset="-122"/>
              <a:ea typeface="微软雅黑" pitchFamily="34" charset="-122"/>
            </a:endParaRPr>
          </a:p>
        </p:txBody>
      </p:sp>
      <p:cxnSp>
        <p:nvCxnSpPr>
          <p:cNvPr id="116" name="直接连接符 115"/>
          <p:cNvCxnSpPr/>
          <p:nvPr/>
        </p:nvCxnSpPr>
        <p:spPr>
          <a:xfrm>
            <a:off x="549354" y="2705058"/>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549354" y="3969821"/>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446048" y="1731606"/>
            <a:ext cx="2228650" cy="946040"/>
            <a:chOff x="8835092" y="1945063"/>
            <a:chExt cx="2483676" cy="1059879"/>
          </a:xfrm>
        </p:grpSpPr>
        <p:sp>
          <p:nvSpPr>
            <p:cNvPr id="119" name="文本框 11"/>
            <p:cNvSpPr txBox="1"/>
            <p:nvPr/>
          </p:nvSpPr>
          <p:spPr>
            <a:xfrm>
              <a:off x="8835092" y="1945063"/>
              <a:ext cx="1248229" cy="379293"/>
            </a:xfrm>
            <a:prstGeom prst="rect">
              <a:avLst/>
            </a:prstGeom>
            <a:noFill/>
          </p:spPr>
          <p:txBody>
            <a:bodyPr wrap="square" rtlCol="0">
              <a:spAutoFit/>
            </a:bodyPr>
            <a:lstStyle/>
            <a:p>
              <a:pPr algn="ctr"/>
              <a:endParaRPr lang="zh-CN" altLang="en-US" sz="2400" baseline="-3000" dirty="0">
                <a:latin typeface="微软雅黑" pitchFamily="34" charset="-122"/>
                <a:ea typeface="微软雅黑" pitchFamily="34" charset="-122"/>
              </a:endParaRPr>
            </a:p>
          </p:txBody>
        </p:sp>
        <p:sp>
          <p:nvSpPr>
            <p:cNvPr id="120" name="文本框 12"/>
            <p:cNvSpPr txBox="1"/>
            <p:nvPr/>
          </p:nvSpPr>
          <p:spPr>
            <a:xfrm>
              <a:off x="8872836" y="2273941"/>
              <a:ext cx="2445932" cy="731001"/>
            </a:xfrm>
            <a:prstGeom prst="rect">
              <a:avLst/>
            </a:prstGeom>
            <a:noFill/>
          </p:spPr>
          <p:txBody>
            <a:bodyPr wrap="square" rtlCol="0">
              <a:spAutoFit/>
            </a:bodyPr>
            <a:lstStyle/>
            <a:p>
              <a:pPr>
                <a:lnSpc>
                  <a:spcPct val="130000"/>
                </a:lnSpc>
              </a:pPr>
              <a:r>
                <a:rPr lang="zh-CN" altLang="en-US" sz="2800" dirty="0" smtClean="0">
                  <a:solidFill>
                    <a:sysClr val="windowText" lastClr="000000"/>
                  </a:solidFill>
                  <a:latin typeface="微软雅黑" pitchFamily="34" charset="-122"/>
                  <a:ea typeface="微软雅黑" pitchFamily="34" charset="-122"/>
                </a:rPr>
                <a:t>收敛性</a:t>
              </a:r>
              <a:r>
                <a:rPr lang="zh-CN" altLang="en-US" sz="2800" dirty="0">
                  <a:solidFill>
                    <a:sysClr val="windowText" lastClr="000000"/>
                  </a:solidFill>
                  <a:latin typeface="微软雅黑" pitchFamily="34" charset="-122"/>
                  <a:ea typeface="微软雅黑" pitchFamily="34" charset="-122"/>
                </a:rPr>
                <a:t>验证</a:t>
              </a:r>
            </a:p>
          </p:txBody>
        </p:sp>
      </p:grpSp>
      <p:sp>
        <p:nvSpPr>
          <p:cNvPr id="122" name="文本框 14"/>
          <p:cNvSpPr txBox="1"/>
          <p:nvPr/>
        </p:nvSpPr>
        <p:spPr>
          <a:xfrm>
            <a:off x="437340" y="2772132"/>
            <a:ext cx="1512483" cy="369332"/>
          </a:xfrm>
          <a:prstGeom prst="rect">
            <a:avLst/>
          </a:prstGeom>
          <a:noFill/>
        </p:spPr>
        <p:txBody>
          <a:bodyPr wrap="square" rtlCol="0">
            <a:spAutoFit/>
          </a:bodyPr>
          <a:lstStyle/>
          <a:p>
            <a:pPr lvl="0" algn="ctr"/>
            <a:r>
              <a:rPr lang="zh-CN" altLang="en-US" sz="1800" dirty="0">
                <a:solidFill>
                  <a:prstClr val="black"/>
                </a:solidFill>
                <a:latin typeface="微软雅黑" pitchFamily="34" charset="-122"/>
                <a:ea typeface="微软雅黑" pitchFamily="34" charset="-122"/>
              </a:rPr>
              <a:t>目标变量</a:t>
            </a:r>
            <a:r>
              <a:rPr lang="en-US" altLang="zh-CN" sz="1800" i="1" dirty="0">
                <a:solidFill>
                  <a:prstClr val="black"/>
                </a:solidFill>
                <a:latin typeface="微软雅黑" pitchFamily="34" charset="-122"/>
                <a:ea typeface="微软雅黑" pitchFamily="34" charset="-122"/>
              </a:rPr>
              <a:t>x</a:t>
            </a:r>
            <a:endParaRPr lang="zh-CN" altLang="en-US" sz="1800" i="1" dirty="0">
              <a:solidFill>
                <a:prstClr val="black"/>
              </a:solidFill>
              <a:latin typeface="微软雅黑" pitchFamily="34" charset="-122"/>
              <a:ea typeface="微软雅黑" pitchFamily="34" charset="-122"/>
            </a:endParaRPr>
          </a:p>
        </p:txBody>
      </p:sp>
      <p:grpSp>
        <p:nvGrpSpPr>
          <p:cNvPr id="124" name="组合 123"/>
          <p:cNvGrpSpPr/>
          <p:nvPr/>
        </p:nvGrpSpPr>
        <p:grpSpPr>
          <a:xfrm>
            <a:off x="491205" y="4022921"/>
            <a:ext cx="2194783" cy="613842"/>
            <a:chOff x="8885416" y="2046239"/>
            <a:chExt cx="2445933" cy="687706"/>
          </a:xfrm>
        </p:grpSpPr>
        <p:sp>
          <p:nvSpPr>
            <p:cNvPr id="125" name="文本框 17"/>
            <p:cNvSpPr txBox="1"/>
            <p:nvPr/>
          </p:nvSpPr>
          <p:spPr>
            <a:xfrm>
              <a:off x="8984949" y="2046239"/>
              <a:ext cx="1377531" cy="413774"/>
            </a:xfrm>
            <a:prstGeom prst="rect">
              <a:avLst/>
            </a:prstGeom>
            <a:noFill/>
          </p:spPr>
          <p:txBody>
            <a:bodyPr wrap="square" rtlCol="0">
              <a:spAutoFit/>
            </a:bodyPr>
            <a:lstStyle/>
            <a:p>
              <a:pPr algn="ctr"/>
              <a:r>
                <a:rPr lang="zh-CN" altLang="en-US" sz="1800" dirty="0">
                  <a:latin typeface="微软雅黑" pitchFamily="34" charset="-122"/>
                  <a:ea typeface="微软雅黑" pitchFamily="34" charset="-122"/>
                </a:rPr>
                <a:t>对偶变量</a:t>
              </a:r>
              <a:r>
                <a:rPr lang="en-US" altLang="zh-CN" sz="1800" i="1" dirty="0">
                  <a:latin typeface="微软雅黑" pitchFamily="34" charset="-122"/>
                  <a:ea typeface="微软雅黑" pitchFamily="34" charset="-122"/>
                </a:rPr>
                <a:t>v</a:t>
              </a:r>
              <a:endParaRPr lang="zh-CN" altLang="en-US" sz="1800" i="1" dirty="0">
                <a:latin typeface="微软雅黑" pitchFamily="34" charset="-122"/>
                <a:ea typeface="微软雅黑" pitchFamily="34" charset="-122"/>
              </a:endParaRPr>
            </a:p>
          </p:txBody>
        </p:sp>
        <p:sp>
          <p:nvSpPr>
            <p:cNvPr id="126" name="文本框 18"/>
            <p:cNvSpPr txBox="1"/>
            <p:nvPr/>
          </p:nvSpPr>
          <p:spPr>
            <a:xfrm>
              <a:off x="8885416" y="2387768"/>
              <a:ext cx="2445933" cy="346177"/>
            </a:xfrm>
            <a:prstGeom prst="rect">
              <a:avLst/>
            </a:prstGeom>
            <a:noFill/>
          </p:spPr>
          <p:txBody>
            <a:bodyPr wrap="square" rtlCol="0">
              <a:spAutoFit/>
            </a:bodyPr>
            <a:lstStyle/>
            <a:p>
              <a:pPr>
                <a:lnSpc>
                  <a:spcPct val="130000"/>
                </a:lnSpc>
              </a:pPr>
              <a:endParaRPr lang="zh-CN" altLang="en-US" sz="1200" dirty="0">
                <a:solidFill>
                  <a:sysClr val="windowText" lastClr="000000"/>
                </a:solidFill>
                <a:latin typeface="微软雅黑" pitchFamily="34" charset="-122"/>
                <a:ea typeface="微软雅黑" pitchFamily="34" charset="-122"/>
              </a:endParaRPr>
            </a:p>
          </p:txBody>
        </p:sp>
      </p:grpSp>
      <p:sp>
        <p:nvSpPr>
          <p:cNvPr id="24"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 name="灯片编号占位符 1"/>
          <p:cNvSpPr>
            <a:spLocks noGrp="1"/>
          </p:cNvSpPr>
          <p:nvPr>
            <p:ph type="sldNum" sz="quarter" idx="12"/>
          </p:nvPr>
        </p:nvSpPr>
        <p:spPr/>
        <p:txBody>
          <a:bodyPr/>
          <a:lstStyle/>
          <a:p>
            <a:fld id="{80074AF9-133E-4CE5-8288-E1F9ACE86204}" type="slidenum">
              <a:rPr lang="zh-CN" altLang="en-US" smtClean="0"/>
              <a:pPr/>
              <a:t>42</a:t>
            </a:fld>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pic>
        <p:nvPicPr>
          <p:cNvPr id="307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17" y="1363458"/>
            <a:ext cx="2840342" cy="199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1517" y="3370010"/>
            <a:ext cx="2840342" cy="210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8562" y="3355308"/>
            <a:ext cx="2840342" cy="210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1904" y="1395783"/>
            <a:ext cx="2665412" cy="189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3419445"/>
      </p:ext>
    </p:extLst>
  </p:cSld>
  <p:clrMapOvr>
    <a:masterClrMapping/>
  </p:clrMapOvr>
  <mc:AlternateContent xmlns:mc="http://schemas.openxmlformats.org/markup-compatibility/2006" xmlns:p14="http://schemas.microsoft.com/office/powerpoint/2010/main">
    <mc:Choice Requires="p14">
      <p:transition spd="slow" p14:dur="2000" advTm="160"/>
    </mc:Choice>
    <mc:Fallback xmlns="">
      <p:transition spd="slow" advTm="16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2647455" y="5896611"/>
            <a:ext cx="8217295" cy="485687"/>
          </a:xfrm>
          <a:prstGeom prst="rect">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pPr algn="ctr"/>
            <a:r>
              <a:rPr lang="zh-CN" altLang="en-US" sz="2300" dirty="0" smtClean="0">
                <a:latin typeface="微软雅黑" pitchFamily="34" charset="-122"/>
                <a:ea typeface="微软雅黑" pitchFamily="34" charset="-122"/>
              </a:rPr>
              <a:t>分布式环境下计算出的真值能够收敛到最优解</a:t>
            </a:r>
            <a:endParaRPr lang="zh-CN" altLang="en-US" sz="2300" dirty="0">
              <a:latin typeface="微软雅黑" pitchFamily="34" charset="-122"/>
              <a:ea typeface="微软雅黑" pitchFamily="34" charset="-122"/>
            </a:endParaRPr>
          </a:p>
        </p:txBody>
      </p:sp>
      <p:sp>
        <p:nvSpPr>
          <p:cNvPr id="47" name="矩形 46"/>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48"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grpSp>
        <p:nvGrpSpPr>
          <p:cNvPr id="49" name="组合 3"/>
          <p:cNvGrpSpPr/>
          <p:nvPr/>
        </p:nvGrpSpPr>
        <p:grpSpPr>
          <a:xfrm rot="16200000">
            <a:off x="562710" y="-24616"/>
            <a:ext cx="1240524" cy="1267264"/>
            <a:chOff x="0" y="1429044"/>
            <a:chExt cx="3915508" cy="3999911"/>
          </a:xfrm>
        </p:grpSpPr>
        <p:sp>
          <p:nvSpPr>
            <p:cNvPr id="5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51" name="矩形 50"/>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cxnSp>
        <p:nvCxnSpPr>
          <p:cNvPr id="116" name="直接连接符 115"/>
          <p:cNvCxnSpPr/>
          <p:nvPr/>
        </p:nvCxnSpPr>
        <p:spPr>
          <a:xfrm>
            <a:off x="549354" y="2705058"/>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549354" y="3969821"/>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446048" y="1731606"/>
            <a:ext cx="2228650" cy="946040"/>
            <a:chOff x="8835092" y="1945063"/>
            <a:chExt cx="2483676" cy="1059879"/>
          </a:xfrm>
        </p:grpSpPr>
        <p:sp>
          <p:nvSpPr>
            <p:cNvPr id="119" name="文本框 11"/>
            <p:cNvSpPr txBox="1"/>
            <p:nvPr/>
          </p:nvSpPr>
          <p:spPr>
            <a:xfrm>
              <a:off x="8835092" y="1945063"/>
              <a:ext cx="1248229" cy="379293"/>
            </a:xfrm>
            <a:prstGeom prst="rect">
              <a:avLst/>
            </a:prstGeom>
            <a:noFill/>
          </p:spPr>
          <p:txBody>
            <a:bodyPr wrap="square" rtlCol="0">
              <a:spAutoFit/>
            </a:bodyPr>
            <a:lstStyle/>
            <a:p>
              <a:pPr algn="ctr"/>
              <a:endParaRPr lang="zh-CN" altLang="en-US" sz="2400" baseline="-3000" dirty="0">
                <a:latin typeface="微软雅黑" pitchFamily="34" charset="-122"/>
                <a:ea typeface="微软雅黑" pitchFamily="34" charset="-122"/>
              </a:endParaRPr>
            </a:p>
          </p:txBody>
        </p:sp>
        <p:sp>
          <p:nvSpPr>
            <p:cNvPr id="120" name="文本框 12"/>
            <p:cNvSpPr txBox="1"/>
            <p:nvPr/>
          </p:nvSpPr>
          <p:spPr>
            <a:xfrm>
              <a:off x="8872836" y="2273941"/>
              <a:ext cx="2445932" cy="731001"/>
            </a:xfrm>
            <a:prstGeom prst="rect">
              <a:avLst/>
            </a:prstGeom>
            <a:noFill/>
          </p:spPr>
          <p:txBody>
            <a:bodyPr wrap="square" rtlCol="0">
              <a:spAutoFit/>
            </a:bodyPr>
            <a:lstStyle/>
            <a:p>
              <a:pPr>
                <a:lnSpc>
                  <a:spcPct val="130000"/>
                </a:lnSpc>
              </a:pPr>
              <a:r>
                <a:rPr lang="zh-CN" altLang="en-US" sz="2800" dirty="0" smtClean="0">
                  <a:solidFill>
                    <a:sysClr val="windowText" lastClr="000000"/>
                  </a:solidFill>
                  <a:latin typeface="微软雅黑" pitchFamily="34" charset="-122"/>
                  <a:ea typeface="微软雅黑" pitchFamily="34" charset="-122"/>
                </a:rPr>
                <a:t>收敛性</a:t>
              </a:r>
              <a:r>
                <a:rPr lang="zh-CN" altLang="en-US" sz="2800" dirty="0">
                  <a:solidFill>
                    <a:sysClr val="windowText" lastClr="000000"/>
                  </a:solidFill>
                  <a:latin typeface="微软雅黑" pitchFamily="34" charset="-122"/>
                  <a:ea typeface="微软雅黑" pitchFamily="34" charset="-122"/>
                </a:rPr>
                <a:t>验证</a:t>
              </a:r>
            </a:p>
          </p:txBody>
        </p:sp>
      </p:grpSp>
      <p:sp>
        <p:nvSpPr>
          <p:cNvPr id="122" name="文本框 14"/>
          <p:cNvSpPr txBox="1"/>
          <p:nvPr/>
        </p:nvSpPr>
        <p:spPr>
          <a:xfrm>
            <a:off x="437340" y="2772132"/>
            <a:ext cx="1512483" cy="338554"/>
          </a:xfrm>
          <a:prstGeom prst="rect">
            <a:avLst/>
          </a:prstGeom>
          <a:noFill/>
        </p:spPr>
        <p:txBody>
          <a:bodyPr wrap="square" rtlCol="0">
            <a:spAutoFit/>
          </a:bodyPr>
          <a:lstStyle/>
          <a:p>
            <a:pPr algn="ctr"/>
            <a:r>
              <a:rPr lang="zh-CN" altLang="en-US" sz="2400" baseline="-3000" dirty="0" smtClean="0">
                <a:latin typeface="微软雅黑" pitchFamily="34" charset="-122"/>
                <a:ea typeface="微软雅黑" pitchFamily="34" charset="-122"/>
              </a:rPr>
              <a:t>分布式环境下</a:t>
            </a:r>
            <a:endParaRPr lang="zh-CN" altLang="en-US" sz="2400" baseline="-3000" dirty="0">
              <a:latin typeface="微软雅黑" pitchFamily="34" charset="-122"/>
              <a:ea typeface="微软雅黑" pitchFamily="34" charset="-122"/>
            </a:endParaRPr>
          </a:p>
        </p:txBody>
      </p:sp>
      <p:grpSp>
        <p:nvGrpSpPr>
          <p:cNvPr id="124" name="组合 123"/>
          <p:cNvGrpSpPr/>
          <p:nvPr/>
        </p:nvGrpSpPr>
        <p:grpSpPr>
          <a:xfrm>
            <a:off x="419154" y="4022919"/>
            <a:ext cx="2213046" cy="613843"/>
            <a:chOff x="8865064" y="2046239"/>
            <a:chExt cx="2466286" cy="687708"/>
          </a:xfrm>
        </p:grpSpPr>
        <p:sp>
          <p:nvSpPr>
            <p:cNvPr id="125" name="文本框 17"/>
            <p:cNvSpPr txBox="1"/>
            <p:nvPr/>
          </p:nvSpPr>
          <p:spPr>
            <a:xfrm>
              <a:off x="8865064" y="2046239"/>
              <a:ext cx="1750781" cy="379293"/>
            </a:xfrm>
            <a:prstGeom prst="rect">
              <a:avLst/>
            </a:prstGeom>
            <a:noFill/>
          </p:spPr>
          <p:txBody>
            <a:bodyPr wrap="square" rtlCol="0">
              <a:spAutoFit/>
            </a:bodyPr>
            <a:lstStyle/>
            <a:p>
              <a:pPr algn="ctr"/>
              <a:r>
                <a:rPr lang="zh-CN" altLang="en-US" sz="2400" baseline="-3000" dirty="0" smtClean="0">
                  <a:latin typeface="微软雅黑" pitchFamily="34" charset="-122"/>
                  <a:ea typeface="微软雅黑" pitchFamily="34" charset="-122"/>
                </a:rPr>
                <a:t>集中式环境下</a:t>
              </a:r>
              <a:endParaRPr lang="zh-CN" altLang="en-US" sz="2400" baseline="-3000" dirty="0">
                <a:latin typeface="微软雅黑" pitchFamily="34" charset="-122"/>
                <a:ea typeface="微软雅黑" pitchFamily="34" charset="-122"/>
              </a:endParaRPr>
            </a:p>
          </p:txBody>
        </p:sp>
        <p:sp>
          <p:nvSpPr>
            <p:cNvPr id="126" name="文本框 18"/>
            <p:cNvSpPr txBox="1"/>
            <p:nvPr/>
          </p:nvSpPr>
          <p:spPr>
            <a:xfrm>
              <a:off x="8885417" y="2387770"/>
              <a:ext cx="2445933" cy="346177"/>
            </a:xfrm>
            <a:prstGeom prst="rect">
              <a:avLst/>
            </a:prstGeom>
            <a:noFill/>
          </p:spPr>
          <p:txBody>
            <a:bodyPr wrap="square" rtlCol="0">
              <a:spAutoFit/>
            </a:bodyPr>
            <a:lstStyle/>
            <a:p>
              <a:pPr>
                <a:lnSpc>
                  <a:spcPct val="130000"/>
                </a:lnSpc>
              </a:pPr>
              <a:endParaRPr lang="zh-CN" altLang="en-US" sz="1200" dirty="0">
                <a:solidFill>
                  <a:sysClr val="windowText" lastClr="000000"/>
                </a:solidFill>
                <a:latin typeface="微软雅黑" pitchFamily="34" charset="-122"/>
                <a:ea typeface="微软雅黑" pitchFamily="34" charset="-122"/>
              </a:endParaRPr>
            </a:p>
          </p:txBody>
        </p:sp>
      </p:grpSp>
      <p:graphicFrame>
        <p:nvGraphicFramePr>
          <p:cNvPr id="2" name="表格 1"/>
          <p:cNvGraphicFramePr>
            <a:graphicFrameLocks noGrp="1"/>
          </p:cNvGraphicFramePr>
          <p:nvPr>
            <p:extLst>
              <p:ext uri="{D42A27DB-BD31-4B8C-83A1-F6EECF244321}">
                <p14:modId xmlns:p14="http://schemas.microsoft.com/office/powerpoint/2010/main" val="1792437394"/>
              </p:ext>
            </p:extLst>
          </p:nvPr>
        </p:nvGraphicFramePr>
        <p:xfrm>
          <a:off x="3459202" y="750723"/>
          <a:ext cx="6266329" cy="5067300"/>
        </p:xfrm>
        <a:graphic>
          <a:graphicData uri="http://schemas.openxmlformats.org/drawingml/2006/table">
            <a:tbl>
              <a:tblPr firstRow="1" firstCol="1" bandRow="1">
                <a:tableStyleId>{08FB837D-C827-4EFA-A057-4D05807E0F7C}</a:tableStyleId>
              </a:tblPr>
              <a:tblGrid>
                <a:gridCol w="2164439"/>
                <a:gridCol w="2164439"/>
                <a:gridCol w="1937451"/>
              </a:tblGrid>
              <a:tr h="224548">
                <a:tc gridSpan="2">
                  <a:txBody>
                    <a:bodyPr/>
                    <a:lstStyle/>
                    <a:p>
                      <a:pPr algn="ctr">
                        <a:lnSpc>
                          <a:spcPct val="125000"/>
                        </a:lnSpc>
                        <a:spcAft>
                          <a:spcPts val="0"/>
                        </a:spcAft>
                      </a:pPr>
                      <a:r>
                        <a:rPr lang="zh-CN" sz="1400" b="1" kern="100" dirty="0">
                          <a:solidFill>
                            <a:schemeClr val="bg1"/>
                          </a:solidFill>
                          <a:effectLst/>
                        </a:rPr>
                        <a:t>分布式环境</a:t>
                      </a:r>
                      <a:endParaRPr lang="zh-CN" sz="1400" b="1" kern="100" dirty="0">
                        <a:solidFill>
                          <a:schemeClr val="bg1"/>
                        </a:solidFill>
                        <a:effectLst/>
                        <a:latin typeface="Times New Roman"/>
                        <a:ea typeface="宋体"/>
                      </a:endParaRPr>
                    </a:p>
                  </a:txBody>
                  <a:tcPr marL="66050" marR="66050" marT="0" marB="0"/>
                </a:tc>
                <a:tc hMerge="1">
                  <a:txBody>
                    <a:bodyPr/>
                    <a:lstStyle/>
                    <a:p>
                      <a:endParaRPr lang="zh-CN" altLang="en-US"/>
                    </a:p>
                  </a:txBody>
                  <a:tcPr/>
                </a:tc>
                <a:tc rowSpan="2">
                  <a:txBody>
                    <a:bodyPr/>
                    <a:lstStyle/>
                    <a:p>
                      <a:pPr algn="ctr">
                        <a:lnSpc>
                          <a:spcPct val="125000"/>
                        </a:lnSpc>
                        <a:spcAft>
                          <a:spcPts val="0"/>
                        </a:spcAft>
                      </a:pPr>
                      <a:r>
                        <a:rPr lang="en-US" sz="1400" b="1" kern="100" dirty="0">
                          <a:solidFill>
                            <a:schemeClr val="bg1"/>
                          </a:solidFill>
                          <a:effectLst/>
                        </a:rPr>
                        <a:t> </a:t>
                      </a:r>
                      <a:r>
                        <a:rPr lang="zh-CN" sz="1400" b="1" kern="100" dirty="0" smtClean="0">
                          <a:solidFill>
                            <a:schemeClr val="bg1"/>
                          </a:solidFill>
                          <a:effectLst/>
                        </a:rPr>
                        <a:t>集中式</a:t>
                      </a:r>
                      <a:r>
                        <a:rPr lang="zh-CN" sz="1400" b="1" kern="100" dirty="0">
                          <a:solidFill>
                            <a:schemeClr val="bg1"/>
                          </a:solidFill>
                          <a:effectLst/>
                        </a:rPr>
                        <a:t>环境</a:t>
                      </a:r>
                      <a:endParaRPr lang="zh-CN" sz="1400" b="1" kern="100" dirty="0">
                        <a:solidFill>
                          <a:schemeClr val="bg1"/>
                        </a:solidFill>
                        <a:effectLst/>
                        <a:latin typeface="Times New Roman"/>
                        <a:ea typeface="宋体"/>
                      </a:endParaRPr>
                    </a:p>
                  </a:txBody>
                  <a:tcPr marL="66050" marR="66050" marT="0" marB="0"/>
                </a:tc>
              </a:tr>
              <a:tr h="224548">
                <a:tc>
                  <a:txBody>
                    <a:bodyPr/>
                    <a:lstStyle/>
                    <a:p>
                      <a:pPr algn="ctr">
                        <a:lnSpc>
                          <a:spcPct val="125000"/>
                        </a:lnSpc>
                        <a:spcAft>
                          <a:spcPts val="0"/>
                        </a:spcAft>
                      </a:pPr>
                      <a:r>
                        <a:rPr lang="zh-CN" sz="1400" b="1" kern="100" dirty="0">
                          <a:solidFill>
                            <a:schemeClr val="bg1"/>
                          </a:solidFill>
                          <a:effectLst/>
                        </a:rPr>
                        <a:t>环型拓扑</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zh-CN" sz="1400" b="1" kern="100" dirty="0">
                          <a:solidFill>
                            <a:schemeClr val="bg1"/>
                          </a:solidFill>
                          <a:effectLst/>
                        </a:rPr>
                        <a:t>树型拓扑</a:t>
                      </a:r>
                      <a:endParaRPr lang="zh-CN" sz="1400" b="1" kern="100" dirty="0">
                        <a:solidFill>
                          <a:schemeClr val="bg1"/>
                        </a:solidFill>
                        <a:effectLst/>
                        <a:latin typeface="Times New Roman"/>
                        <a:ea typeface="宋体"/>
                      </a:endParaRPr>
                    </a:p>
                  </a:txBody>
                  <a:tcPr marL="66050" marR="66050" marT="0" marB="0"/>
                </a:tc>
                <a:tc vMerge="1">
                  <a:txBody>
                    <a:bodyPr/>
                    <a:lstStyle/>
                    <a:p>
                      <a:endParaRPr lang="zh-CN" altLang="en-US"/>
                    </a:p>
                  </a:txBody>
                  <a:tcPr/>
                </a:tc>
              </a:tr>
              <a:tr h="223606">
                <a:tc>
                  <a:txBody>
                    <a:bodyPr/>
                    <a:lstStyle/>
                    <a:p>
                      <a:pPr algn="ctr">
                        <a:lnSpc>
                          <a:spcPct val="125000"/>
                        </a:lnSpc>
                        <a:spcAft>
                          <a:spcPts val="0"/>
                        </a:spcAft>
                      </a:pPr>
                      <a:r>
                        <a:rPr lang="en-US" sz="1400" b="1" kern="100" dirty="0">
                          <a:solidFill>
                            <a:schemeClr val="bg1"/>
                          </a:solidFill>
                          <a:effectLst/>
                        </a:rPr>
                        <a:t>0.022623</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0.022623</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 0.022623</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dirty="0">
                          <a:solidFill>
                            <a:schemeClr val="bg1"/>
                          </a:solidFill>
                          <a:effectLst/>
                        </a:rPr>
                        <a:t>0.002542</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0.002541</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 0.002546</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dirty="0">
                          <a:solidFill>
                            <a:schemeClr val="bg1"/>
                          </a:solidFill>
                          <a:effectLst/>
                        </a:rPr>
                        <a:t>0.022943</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0.022943</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0.022943</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dirty="0">
                          <a:solidFill>
                            <a:schemeClr val="bg1"/>
                          </a:solidFill>
                          <a:effectLst/>
                        </a:rPr>
                        <a:t>0.002595</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0.002593</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 0.002594</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a:solidFill>
                            <a:schemeClr val="bg1"/>
                          </a:solidFill>
                          <a:effectLst/>
                        </a:rPr>
                        <a:t>0.000593</a:t>
                      </a:r>
                      <a:endParaRPr lang="zh-CN" sz="1400" b="1" kern="10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0.000590</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 0.000593</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dirty="0">
                          <a:solidFill>
                            <a:schemeClr val="bg1"/>
                          </a:solidFill>
                          <a:effectLst/>
                        </a:rPr>
                        <a:t>0.019869</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0.019861</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smtClean="0">
                          <a:solidFill>
                            <a:schemeClr val="bg1"/>
                          </a:solidFill>
                          <a:effectLst/>
                        </a:rPr>
                        <a:t>0.019869</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dirty="0" smtClean="0">
                          <a:solidFill>
                            <a:schemeClr val="bg1"/>
                          </a:solidFill>
                          <a:effectLst/>
                        </a:rPr>
                        <a:t>0.025532</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0.025537</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0.025537</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dirty="0">
                          <a:solidFill>
                            <a:schemeClr val="bg1"/>
                          </a:solidFill>
                          <a:effectLst/>
                        </a:rPr>
                        <a:t>-0.001015</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-0.001015</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-0.001019</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a:solidFill>
                            <a:schemeClr val="bg1"/>
                          </a:solidFill>
                          <a:effectLst/>
                        </a:rPr>
                        <a:t>0.014404</a:t>
                      </a:r>
                      <a:endParaRPr lang="zh-CN" sz="1400" b="1" kern="10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0.014400</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0.014400</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dirty="0">
                          <a:solidFill>
                            <a:schemeClr val="bg1"/>
                          </a:solidFill>
                          <a:effectLst/>
                        </a:rPr>
                        <a:t>0.024459</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0.024459</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0.024459</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a:solidFill>
                            <a:schemeClr val="bg1"/>
                          </a:solidFill>
                          <a:effectLst/>
                        </a:rPr>
                        <a:t>0.023393</a:t>
                      </a:r>
                      <a:endParaRPr lang="zh-CN" sz="1400" b="1" kern="10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0.023393</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0.023393</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a:solidFill>
                            <a:schemeClr val="bg1"/>
                          </a:solidFill>
                          <a:effectLst/>
                        </a:rPr>
                        <a:t>0.009252</a:t>
                      </a:r>
                      <a:endParaRPr lang="zh-CN" sz="1400" b="1" kern="10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0.009250</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 0.009252</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a:solidFill>
                            <a:schemeClr val="bg1"/>
                          </a:solidFill>
                          <a:effectLst/>
                        </a:rPr>
                        <a:t>0.010205</a:t>
                      </a:r>
                      <a:endParaRPr lang="zh-CN" sz="1400" b="1" kern="10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0.010207</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 0.010207</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a:solidFill>
                            <a:schemeClr val="bg1"/>
                          </a:solidFill>
                          <a:effectLst/>
                        </a:rPr>
                        <a:t>0.022979</a:t>
                      </a:r>
                      <a:endParaRPr lang="zh-CN" sz="1400" b="1" kern="10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0.022970</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smtClean="0">
                          <a:solidFill>
                            <a:schemeClr val="bg1"/>
                          </a:solidFill>
                          <a:effectLst/>
                        </a:rPr>
                        <a:t>0.022972</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a:solidFill>
                            <a:schemeClr val="bg1"/>
                          </a:solidFill>
                          <a:effectLst/>
                        </a:rPr>
                        <a:t>0.017487</a:t>
                      </a:r>
                      <a:endParaRPr lang="zh-CN" sz="1400" b="1" kern="10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0.017487</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0.017487</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a:solidFill>
                            <a:schemeClr val="bg1"/>
                          </a:solidFill>
                          <a:effectLst/>
                        </a:rPr>
                        <a:t>0.013700</a:t>
                      </a:r>
                      <a:endParaRPr lang="zh-CN" sz="1400" b="1" kern="10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0.0136994</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0.013699</a:t>
                      </a:r>
                      <a:endParaRPr lang="zh-CN" sz="1400" b="1" kern="100" dirty="0">
                        <a:solidFill>
                          <a:schemeClr val="bg1"/>
                        </a:solidFill>
                        <a:effectLst/>
                        <a:latin typeface="Times New Roman"/>
                        <a:ea typeface="宋体"/>
                      </a:endParaRPr>
                    </a:p>
                  </a:txBody>
                  <a:tcPr marL="66050" marR="66050" marT="0" marB="0"/>
                </a:tc>
              </a:tr>
              <a:tr h="223606">
                <a:tc>
                  <a:txBody>
                    <a:bodyPr/>
                    <a:lstStyle/>
                    <a:p>
                      <a:pPr algn="ctr">
                        <a:lnSpc>
                          <a:spcPct val="125000"/>
                        </a:lnSpc>
                        <a:spcAft>
                          <a:spcPts val="0"/>
                        </a:spcAft>
                      </a:pPr>
                      <a:r>
                        <a:rPr lang="en-US" sz="1400" b="1" kern="100" dirty="0">
                          <a:solidFill>
                            <a:schemeClr val="bg1"/>
                          </a:solidFill>
                          <a:effectLst/>
                        </a:rPr>
                        <a:t> </a:t>
                      </a:r>
                      <a:r>
                        <a:rPr lang="en-US" sz="1400" b="1" kern="100" dirty="0" smtClean="0">
                          <a:solidFill>
                            <a:schemeClr val="bg1"/>
                          </a:solidFill>
                          <a:effectLst/>
                        </a:rPr>
                        <a:t>0.021542</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smtClean="0">
                          <a:solidFill>
                            <a:schemeClr val="bg1"/>
                          </a:solidFill>
                          <a:effectLst/>
                        </a:rPr>
                        <a:t>0.021543</a:t>
                      </a:r>
                      <a:endParaRPr lang="zh-CN" sz="1400" b="1" kern="100" dirty="0">
                        <a:solidFill>
                          <a:schemeClr val="bg1"/>
                        </a:solidFill>
                        <a:effectLst/>
                        <a:latin typeface="Times New Roman"/>
                        <a:ea typeface="宋体"/>
                      </a:endParaRPr>
                    </a:p>
                  </a:txBody>
                  <a:tcPr marL="66050" marR="66050" marT="0" marB="0"/>
                </a:tc>
                <a:tc>
                  <a:txBody>
                    <a:bodyPr/>
                    <a:lstStyle/>
                    <a:p>
                      <a:pPr algn="ctr">
                        <a:lnSpc>
                          <a:spcPct val="125000"/>
                        </a:lnSpc>
                        <a:spcAft>
                          <a:spcPts val="0"/>
                        </a:spcAft>
                      </a:pPr>
                      <a:r>
                        <a:rPr lang="en-US" sz="1400" b="1" kern="100" dirty="0">
                          <a:solidFill>
                            <a:schemeClr val="bg1"/>
                          </a:solidFill>
                          <a:effectLst/>
                        </a:rPr>
                        <a:t> 0.021542</a:t>
                      </a:r>
                      <a:endParaRPr lang="zh-CN" sz="1400" b="1" kern="100" dirty="0">
                        <a:solidFill>
                          <a:schemeClr val="bg1"/>
                        </a:solidFill>
                        <a:effectLst/>
                        <a:latin typeface="Times New Roman"/>
                        <a:ea typeface="宋体"/>
                      </a:endParaRPr>
                    </a:p>
                  </a:txBody>
                  <a:tcPr marL="66050" marR="66050" marT="0" marB="0"/>
                </a:tc>
              </a:tr>
            </a:tbl>
          </a:graphicData>
        </a:graphic>
      </p:graphicFrame>
      <p:sp>
        <p:nvSpPr>
          <p:cNvPr id="19"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3" name="灯片编号占位符 2"/>
          <p:cNvSpPr>
            <a:spLocks noGrp="1"/>
          </p:cNvSpPr>
          <p:nvPr>
            <p:ph type="sldNum" sz="quarter" idx="12"/>
          </p:nvPr>
        </p:nvSpPr>
        <p:spPr/>
        <p:txBody>
          <a:bodyPr/>
          <a:lstStyle/>
          <a:p>
            <a:fld id="{80074AF9-133E-4CE5-8288-E1F9ACE86204}" type="slidenum">
              <a:rPr lang="zh-CN" altLang="en-US" smtClean="0"/>
              <a:pPr/>
              <a:t>43</a:t>
            </a:fld>
            <a:endParaRPr lang="zh-CN" altLang="en-US"/>
          </a:p>
        </p:txBody>
      </p:sp>
      <p:sp>
        <p:nvSpPr>
          <p:cNvPr id="4" name="日期占位符 3"/>
          <p:cNvSpPr>
            <a:spLocks noGrp="1"/>
          </p:cNvSpPr>
          <p:nvPr>
            <p:ph type="dt" sz="half" idx="10"/>
          </p:nvPr>
        </p:nvSpPr>
        <p:spPr/>
        <p:txBody>
          <a:bodyPr/>
          <a:lstStyle/>
          <a:p>
            <a:r>
              <a:rPr lang="en-US" altLang="zh-CN" smtClean="0"/>
              <a:t>2016-12-19</a:t>
            </a:r>
            <a:endParaRPr lang="zh-CN" altLang="en-US"/>
          </a:p>
        </p:txBody>
      </p:sp>
      <p:sp>
        <p:nvSpPr>
          <p:cNvPr id="6" name="页脚占位符 5"/>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1243402632"/>
      </p:ext>
    </p:extLst>
  </p:cSld>
  <p:clrMapOvr>
    <a:masterClrMapping/>
  </p:clrMapOvr>
  <mc:AlternateContent xmlns:mc="http://schemas.openxmlformats.org/markup-compatibility/2006" xmlns:p14="http://schemas.microsoft.com/office/powerpoint/2010/main">
    <mc:Choice Requires="p14">
      <p:transition spd="slow" p14:dur="2000" advTm="92"/>
    </mc:Choice>
    <mc:Fallback xmlns="">
      <p:transition spd="slow" advTm="92"/>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1816604" y="5406888"/>
            <a:ext cx="10017587" cy="980661"/>
          </a:xfrm>
          <a:prstGeom prst="rect">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75520" tIns="37760" rIns="75520" bIns="37760" rtlCol="0" anchor="ctr"/>
          <a:lstStyle/>
          <a:p>
            <a:r>
              <a:rPr lang="zh-CN" altLang="en-US" sz="2300" dirty="0" smtClean="0">
                <a:latin typeface="微软雅黑" pitchFamily="34" charset="-122"/>
                <a:ea typeface="微软雅黑" pitchFamily="34" charset="-122"/>
              </a:rPr>
              <a:t>效率：平均运行时间随迭代次数的增加逐渐趋于稳定</a:t>
            </a:r>
            <a:endParaRPr lang="en-US" altLang="zh-CN" sz="2300" dirty="0" smtClean="0">
              <a:latin typeface="微软雅黑" pitchFamily="34" charset="-122"/>
              <a:ea typeface="微软雅黑" pitchFamily="34" charset="-122"/>
            </a:endParaRPr>
          </a:p>
          <a:p>
            <a:r>
              <a:rPr lang="zh-CN" altLang="en-US" sz="2300" dirty="0" smtClean="0">
                <a:latin typeface="微软雅黑" pitchFamily="34" charset="-122"/>
                <a:ea typeface="微软雅黑" pitchFamily="34" charset="-122"/>
              </a:rPr>
              <a:t>准确率</a:t>
            </a:r>
            <a:r>
              <a:rPr lang="zh-CN" altLang="en-US" sz="2300" dirty="0" smtClean="0">
                <a:latin typeface="微软雅黑" pitchFamily="34" charset="-122"/>
                <a:ea typeface="微软雅黑" pitchFamily="34" charset="-122"/>
                <a:sym typeface="Wingdings" panose="05000000000000000000" pitchFamily="2" charset="2"/>
              </a:rPr>
              <a:t>：</a:t>
            </a:r>
            <a:r>
              <a:rPr lang="zh-CN" altLang="en-US" sz="2300" dirty="0" smtClean="0">
                <a:latin typeface="微软雅黑" pitchFamily="34" charset="-122"/>
                <a:ea typeface="微软雅黑" pitchFamily="34" charset="-122"/>
              </a:rPr>
              <a:t>真值能够快速地收敛都地面真值</a:t>
            </a:r>
            <a:r>
              <a:rPr lang="zh-CN" altLang="en-US" sz="2300" dirty="0">
                <a:latin typeface="微软雅黑" pitchFamily="34" charset="-122"/>
                <a:ea typeface="微软雅黑" pitchFamily="34" charset="-122"/>
              </a:rPr>
              <a:t>，</a:t>
            </a:r>
            <a:r>
              <a:rPr lang="zh-CN" altLang="en-US" sz="2300" dirty="0" smtClean="0">
                <a:latin typeface="微软雅黑" pitchFamily="34" charset="-122"/>
                <a:ea typeface="微软雅黑" pitchFamily="34" charset="-122"/>
                <a:sym typeface="Wingdings" panose="05000000000000000000" pitchFamily="2" charset="2"/>
              </a:rPr>
              <a:t>数据源权值与实际值十分接近</a:t>
            </a:r>
            <a:endParaRPr lang="zh-CN" altLang="en-US" sz="2300" dirty="0">
              <a:latin typeface="微软雅黑" pitchFamily="34" charset="-122"/>
              <a:ea typeface="微软雅黑" pitchFamily="34" charset="-122"/>
            </a:endParaRPr>
          </a:p>
        </p:txBody>
      </p:sp>
      <p:sp>
        <p:nvSpPr>
          <p:cNvPr id="47" name="矩形 46"/>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48" name="文本框 5"/>
          <p:cNvSpPr txBox="1"/>
          <p:nvPr/>
        </p:nvSpPr>
        <p:spPr>
          <a:xfrm>
            <a:off x="1339693" y="-33680"/>
            <a:ext cx="3118339" cy="646327"/>
          </a:xfrm>
          <a:prstGeom prst="rect">
            <a:avLst/>
          </a:prstGeom>
          <a:noFill/>
        </p:spPr>
        <p:txBody>
          <a:bodyPr wrap="square" lIns="91436" tIns="45718" rIns="91436" bIns="45718" rtlCol="0">
            <a:spAutoFit/>
          </a:bodyPr>
          <a:lstStyle/>
          <a:p>
            <a:pPr algn="ctr"/>
            <a:r>
              <a:rPr lang="zh-CN" altLang="en-US" sz="3600" dirty="0">
                <a:solidFill>
                  <a:srgbClr val="FAFAFA"/>
                </a:solidFill>
                <a:latin typeface="微软雅黑" panose="020B0503020204020204" pitchFamily="34" charset="-122"/>
                <a:ea typeface="微软雅黑" panose="020B0503020204020204" pitchFamily="34" charset="-122"/>
              </a:rPr>
              <a:t>实验</a:t>
            </a:r>
          </a:p>
        </p:txBody>
      </p:sp>
      <p:grpSp>
        <p:nvGrpSpPr>
          <p:cNvPr id="49" name="组合 3"/>
          <p:cNvGrpSpPr/>
          <p:nvPr/>
        </p:nvGrpSpPr>
        <p:grpSpPr>
          <a:xfrm rot="16200000">
            <a:off x="562710" y="-24616"/>
            <a:ext cx="1240524" cy="1267264"/>
            <a:chOff x="0" y="1429044"/>
            <a:chExt cx="3915508" cy="3999911"/>
          </a:xfrm>
        </p:grpSpPr>
        <p:sp>
          <p:nvSpPr>
            <p:cNvPr id="5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51" name="矩形 50"/>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4</a:t>
              </a:r>
              <a:endParaRPr lang="zh-CN" altLang="en-US" sz="4800" dirty="0">
                <a:latin typeface="微软雅黑" panose="020B0503020204020204" pitchFamily="34" charset="-122"/>
                <a:ea typeface="微软雅黑" panose="020B0503020204020204" pitchFamily="34" charset="-122"/>
              </a:endParaRPr>
            </a:p>
          </p:txBody>
        </p:sp>
      </p:grpSp>
      <p:sp>
        <p:nvSpPr>
          <p:cNvPr id="88" name="矩形 87"/>
          <p:cNvSpPr/>
          <p:nvPr/>
        </p:nvSpPr>
        <p:spPr>
          <a:xfrm>
            <a:off x="3201970" y="587508"/>
            <a:ext cx="2092297" cy="499218"/>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平均运行时间</a:t>
            </a:r>
            <a:endParaRPr lang="zh-CN" altLang="en-US" dirty="0">
              <a:solidFill>
                <a:schemeClr val="tx1"/>
              </a:solidFill>
              <a:latin typeface="微软雅黑" pitchFamily="34" charset="-122"/>
              <a:ea typeface="微软雅黑" pitchFamily="34" charset="-122"/>
            </a:endParaRPr>
          </a:p>
        </p:txBody>
      </p:sp>
      <p:sp>
        <p:nvSpPr>
          <p:cNvPr id="92" name="矩形 91"/>
          <p:cNvSpPr/>
          <p:nvPr/>
        </p:nvSpPr>
        <p:spPr>
          <a:xfrm>
            <a:off x="5964848" y="587508"/>
            <a:ext cx="2092297" cy="499218"/>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真值准确性</a:t>
            </a:r>
            <a:endParaRPr lang="zh-CN" altLang="en-US" dirty="0">
              <a:solidFill>
                <a:schemeClr val="bg1"/>
              </a:solidFill>
              <a:latin typeface="微软雅黑" pitchFamily="34" charset="-122"/>
              <a:ea typeface="微软雅黑" pitchFamily="34" charset="-122"/>
            </a:endParaRPr>
          </a:p>
        </p:txBody>
      </p:sp>
      <p:cxnSp>
        <p:nvCxnSpPr>
          <p:cNvPr id="116" name="直接连接符 115"/>
          <p:cNvCxnSpPr/>
          <p:nvPr/>
        </p:nvCxnSpPr>
        <p:spPr>
          <a:xfrm>
            <a:off x="549354" y="2705058"/>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549354" y="3969821"/>
            <a:ext cx="1970513" cy="0"/>
          </a:xfrm>
          <a:prstGeom prst="line">
            <a:avLst/>
          </a:prstGeom>
          <a:ln w="12700">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118" name="组合 117"/>
          <p:cNvGrpSpPr/>
          <p:nvPr/>
        </p:nvGrpSpPr>
        <p:grpSpPr>
          <a:xfrm>
            <a:off x="446048" y="1731606"/>
            <a:ext cx="2228650" cy="866018"/>
            <a:chOff x="8835092" y="1945063"/>
            <a:chExt cx="2483676" cy="970228"/>
          </a:xfrm>
        </p:grpSpPr>
        <p:sp>
          <p:nvSpPr>
            <p:cNvPr id="119" name="文本框 11"/>
            <p:cNvSpPr txBox="1"/>
            <p:nvPr/>
          </p:nvSpPr>
          <p:spPr>
            <a:xfrm>
              <a:off x="8835092" y="1945063"/>
              <a:ext cx="1248229" cy="379293"/>
            </a:xfrm>
            <a:prstGeom prst="rect">
              <a:avLst/>
            </a:prstGeom>
            <a:noFill/>
          </p:spPr>
          <p:txBody>
            <a:bodyPr wrap="square" rtlCol="0">
              <a:spAutoFit/>
            </a:bodyPr>
            <a:lstStyle/>
            <a:p>
              <a:pPr algn="ctr"/>
              <a:endParaRPr lang="zh-CN" altLang="en-US" sz="2400" baseline="-3000" dirty="0">
                <a:latin typeface="微软雅黑" pitchFamily="34" charset="-122"/>
                <a:ea typeface="微软雅黑" pitchFamily="34" charset="-122"/>
              </a:endParaRPr>
            </a:p>
          </p:txBody>
        </p:sp>
        <p:sp>
          <p:nvSpPr>
            <p:cNvPr id="120" name="文本框 12"/>
            <p:cNvSpPr txBox="1"/>
            <p:nvPr/>
          </p:nvSpPr>
          <p:spPr>
            <a:xfrm>
              <a:off x="8872836" y="2273941"/>
              <a:ext cx="2445932" cy="641350"/>
            </a:xfrm>
            <a:prstGeom prst="rect">
              <a:avLst/>
            </a:prstGeom>
            <a:noFill/>
          </p:spPr>
          <p:txBody>
            <a:bodyPr wrap="square" rtlCol="0">
              <a:spAutoFit/>
            </a:bodyPr>
            <a:lstStyle/>
            <a:p>
              <a:pPr>
                <a:lnSpc>
                  <a:spcPct val="130000"/>
                </a:lnSpc>
              </a:pPr>
              <a:r>
                <a:rPr lang="zh-CN" altLang="en-US" sz="2400" dirty="0" smtClean="0">
                  <a:solidFill>
                    <a:sysClr val="windowText" lastClr="000000"/>
                  </a:solidFill>
                  <a:latin typeface="微软雅黑" pitchFamily="34" charset="-122"/>
                  <a:ea typeface="微软雅黑" pitchFamily="34" charset="-122"/>
                </a:rPr>
                <a:t>效率和准确率</a:t>
              </a:r>
              <a:endParaRPr lang="zh-CN" altLang="en-US" sz="2400" dirty="0">
                <a:solidFill>
                  <a:sysClr val="windowText" lastClr="000000"/>
                </a:solidFill>
                <a:latin typeface="微软雅黑" pitchFamily="34" charset="-122"/>
                <a:ea typeface="微软雅黑" pitchFamily="34" charset="-122"/>
              </a:endParaRPr>
            </a:p>
          </p:txBody>
        </p:sp>
      </p:grpSp>
      <p:sp>
        <p:nvSpPr>
          <p:cNvPr id="122" name="文本框 14"/>
          <p:cNvSpPr txBox="1"/>
          <p:nvPr/>
        </p:nvSpPr>
        <p:spPr>
          <a:xfrm>
            <a:off x="437341" y="2866262"/>
            <a:ext cx="1120060" cy="338554"/>
          </a:xfrm>
          <a:prstGeom prst="rect">
            <a:avLst/>
          </a:prstGeom>
          <a:noFill/>
        </p:spPr>
        <p:txBody>
          <a:bodyPr wrap="square" rtlCol="0">
            <a:spAutoFit/>
          </a:bodyPr>
          <a:lstStyle/>
          <a:p>
            <a:pPr algn="ctr"/>
            <a:r>
              <a:rPr lang="zh-CN" altLang="en-US" sz="2400" baseline="-3000" dirty="0" smtClean="0">
                <a:latin typeface="微软雅黑" pitchFamily="34" charset="-122"/>
                <a:ea typeface="微软雅黑" pitchFamily="34" charset="-122"/>
              </a:rPr>
              <a:t>环型拓扑</a:t>
            </a:r>
            <a:endParaRPr lang="zh-CN" altLang="en-US" sz="2400" baseline="-3000" dirty="0">
              <a:latin typeface="微软雅黑" pitchFamily="34" charset="-122"/>
              <a:ea typeface="微软雅黑" pitchFamily="34" charset="-122"/>
            </a:endParaRPr>
          </a:p>
        </p:txBody>
      </p:sp>
      <p:grpSp>
        <p:nvGrpSpPr>
          <p:cNvPr id="124" name="组合 123"/>
          <p:cNvGrpSpPr/>
          <p:nvPr/>
        </p:nvGrpSpPr>
        <p:grpSpPr>
          <a:xfrm>
            <a:off x="446046" y="4022921"/>
            <a:ext cx="2239939" cy="613842"/>
            <a:chOff x="8835092" y="2046239"/>
            <a:chExt cx="2496257" cy="687706"/>
          </a:xfrm>
        </p:grpSpPr>
        <p:sp>
          <p:nvSpPr>
            <p:cNvPr id="125" name="文本框 17"/>
            <p:cNvSpPr txBox="1"/>
            <p:nvPr/>
          </p:nvSpPr>
          <p:spPr>
            <a:xfrm>
              <a:off x="8835092" y="2046239"/>
              <a:ext cx="1248229" cy="379292"/>
            </a:xfrm>
            <a:prstGeom prst="rect">
              <a:avLst/>
            </a:prstGeom>
            <a:noFill/>
          </p:spPr>
          <p:txBody>
            <a:bodyPr wrap="square" rtlCol="0">
              <a:spAutoFit/>
            </a:bodyPr>
            <a:lstStyle/>
            <a:p>
              <a:pPr algn="ctr"/>
              <a:r>
                <a:rPr lang="zh-CN" altLang="en-US" sz="2400" baseline="-3000" dirty="0" smtClean="0">
                  <a:latin typeface="微软雅黑" pitchFamily="34" charset="-122"/>
                  <a:ea typeface="微软雅黑" pitchFamily="34" charset="-122"/>
                </a:rPr>
                <a:t>树型拓扑</a:t>
              </a:r>
              <a:endParaRPr lang="zh-CN" altLang="en-US" sz="2400" baseline="-3000" dirty="0">
                <a:latin typeface="微软雅黑" pitchFamily="34" charset="-122"/>
                <a:ea typeface="微软雅黑" pitchFamily="34" charset="-122"/>
              </a:endParaRPr>
            </a:p>
          </p:txBody>
        </p:sp>
        <p:sp>
          <p:nvSpPr>
            <p:cNvPr id="126" name="文本框 18"/>
            <p:cNvSpPr txBox="1"/>
            <p:nvPr/>
          </p:nvSpPr>
          <p:spPr>
            <a:xfrm>
              <a:off x="8885416" y="2387768"/>
              <a:ext cx="2445933" cy="346177"/>
            </a:xfrm>
            <a:prstGeom prst="rect">
              <a:avLst/>
            </a:prstGeom>
            <a:noFill/>
          </p:spPr>
          <p:txBody>
            <a:bodyPr wrap="square" rtlCol="0">
              <a:spAutoFit/>
            </a:bodyPr>
            <a:lstStyle/>
            <a:p>
              <a:pPr>
                <a:lnSpc>
                  <a:spcPct val="130000"/>
                </a:lnSpc>
              </a:pPr>
              <a:endParaRPr lang="zh-CN" altLang="en-US" sz="1200" dirty="0">
                <a:solidFill>
                  <a:sysClr val="windowText" lastClr="000000"/>
                </a:solidFill>
                <a:latin typeface="微软雅黑" pitchFamily="34" charset="-122"/>
                <a:ea typeface="微软雅黑" pitchFamily="34" charset="-122"/>
              </a:endParaRPr>
            </a:p>
          </p:txBody>
        </p:sp>
      </p:gr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427" y="3314937"/>
            <a:ext cx="2665413" cy="196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nvSpPr>
        <p:spPr>
          <a:xfrm>
            <a:off x="8706276" y="591991"/>
            <a:ext cx="2305829" cy="499218"/>
          </a:xfrm>
          <a:prstGeom prst="rect">
            <a:avLst/>
          </a:prstGeom>
          <a:gradFill flip="none" rotWithShape="1">
            <a:gsLst>
              <a:gs pos="50000">
                <a:srgbClr val="E7E7E7"/>
              </a:gs>
              <a:gs pos="50000">
                <a:srgbClr val="E7E7E7"/>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数据源权值准确性</a:t>
            </a:r>
            <a:endParaRPr lang="zh-CN" altLang="en-US" dirty="0">
              <a:solidFill>
                <a:schemeClr val="tx1"/>
              </a:solidFill>
              <a:latin typeface="微软雅黑" pitchFamily="34" charset="-122"/>
              <a:ea typeface="微软雅黑" pitchFamily="34" charset="-122"/>
            </a:endParaRPr>
          </a:p>
        </p:txBody>
      </p:sp>
      <p:pic>
        <p:nvPicPr>
          <p:cNvPr id="18439"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7374" y="2065705"/>
            <a:ext cx="2665413"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pic>
        <p:nvPicPr>
          <p:cNvPr id="2969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0319" y="1303241"/>
            <a:ext cx="2665413"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80074AF9-133E-4CE5-8288-E1F9ACE86204}" type="slidenum">
              <a:rPr lang="zh-CN" altLang="en-US" smtClean="0"/>
              <a:pPr/>
              <a:t>44</a:t>
            </a:fld>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pic>
        <p:nvPicPr>
          <p:cNvPr id="296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3069" y="1269722"/>
            <a:ext cx="266700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4657" y="3300585"/>
            <a:ext cx="2665412"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2780634"/>
      </p:ext>
    </p:extLst>
  </p:cSld>
  <p:clrMapOvr>
    <a:masterClrMapping/>
  </p:clrMapOvr>
  <mc:AlternateContent xmlns:mc="http://schemas.openxmlformats.org/markup-compatibility/2006" xmlns:p14="http://schemas.microsoft.com/office/powerpoint/2010/main">
    <mc:Choice Requires="p14">
      <p:transition spd="slow" p14:dur="2000" advTm="374"/>
    </mc:Choice>
    <mc:Fallback xmlns="">
      <p:transition spd="slow" advTm="374"/>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6000249" y="1647353"/>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65712" y="170771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6000249" y="240141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86012" y="2460708"/>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6000249" y="3155478"/>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93699" y="3223224"/>
            <a:ext cx="1107996"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预备</a:t>
            </a: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知识</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6000249" y="3909540"/>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818358" y="3985740"/>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圆角矩形 12"/>
          <p:cNvSpPr/>
          <p:nvPr/>
        </p:nvSpPr>
        <p:spPr>
          <a:xfrm>
            <a:off x="6000249" y="466360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smtClean="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4" name="矩形 13"/>
          <p:cNvSpPr/>
          <p:nvPr/>
        </p:nvSpPr>
        <p:spPr>
          <a:xfrm>
            <a:off x="6850859" y="4731348"/>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76703" y="5478066"/>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0"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21" name="圆角矩形 20"/>
          <p:cNvSpPr/>
          <p:nvPr/>
        </p:nvSpPr>
        <p:spPr>
          <a:xfrm>
            <a:off x="6004732" y="5474905"/>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6</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2" name="矩形 21"/>
          <p:cNvSpPr/>
          <p:nvPr/>
        </p:nvSpPr>
        <p:spPr>
          <a:xfrm>
            <a:off x="6868789" y="5542651"/>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69754030"/>
      </p:ext>
    </p:extLst>
  </p:cSld>
  <p:clrMapOvr>
    <a:masterClrMapping/>
  </p:clrMapOvr>
  <p:transition spd="slow" advTm="297">
    <p:randomBar dir="ver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3" name="文本框 2"/>
          <p:cNvSpPr txBox="1"/>
          <p:nvPr/>
        </p:nvSpPr>
        <p:spPr>
          <a:xfrm>
            <a:off x="1339693" y="-33680"/>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结论</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aphicFrame>
        <p:nvGraphicFramePr>
          <p:cNvPr id="7" name="图示 6"/>
          <p:cNvGraphicFramePr/>
          <p:nvPr>
            <p:extLst>
              <p:ext uri="{D42A27DB-BD31-4B8C-83A1-F6EECF244321}">
                <p14:modId xmlns:p14="http://schemas.microsoft.com/office/powerpoint/2010/main" val="249065489"/>
              </p:ext>
            </p:extLst>
          </p:nvPr>
        </p:nvGraphicFramePr>
        <p:xfrm>
          <a:off x="1633871" y="1373660"/>
          <a:ext cx="9204263" cy="5037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组合 3"/>
          <p:cNvGrpSpPr/>
          <p:nvPr/>
        </p:nvGrpSpPr>
        <p:grpSpPr>
          <a:xfrm rot="16200000">
            <a:off x="562710" y="-24616"/>
            <a:ext cx="1240524" cy="1267264"/>
            <a:chOff x="0" y="1429044"/>
            <a:chExt cx="3915508" cy="3999911"/>
          </a:xfrm>
        </p:grpSpPr>
        <p:sp>
          <p:nvSpPr>
            <p:cNvPr id="9"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0" name="矩形 9"/>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5</a:t>
              </a:r>
              <a:endParaRPr lang="zh-CN" altLang="en-US" sz="4800" dirty="0">
                <a:latin typeface="微软雅黑" panose="020B0503020204020204" pitchFamily="34" charset="-122"/>
                <a:ea typeface="微软雅黑" panose="020B0503020204020204" pitchFamily="34" charset="-122"/>
              </a:endParaRPr>
            </a:p>
          </p:txBody>
        </p:sp>
      </p:grpSp>
      <p:sp>
        <p:nvSpPr>
          <p:cNvPr id="12" name="文本框 15"/>
          <p:cNvSpPr txBox="1"/>
          <p:nvPr/>
        </p:nvSpPr>
        <p:spPr>
          <a:xfrm>
            <a:off x="6226675"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分布式环境下的真值发现优化技术</a:t>
            </a:r>
            <a:endParaRPr lang="zh-CN" altLang="en-US" sz="2400" b="1" dirty="0">
              <a:solidFill>
                <a:schemeClr val="bg1"/>
              </a:solidFill>
              <a:latin typeface="楷体" panose="02010609060101010101" pitchFamily="49" charset="-122"/>
              <a:ea typeface="楷体" panose="02010609060101010101" pitchFamily="49" charset="-122"/>
            </a:endParaRPr>
          </a:p>
        </p:txBody>
      </p:sp>
      <p:sp>
        <p:nvSpPr>
          <p:cNvPr id="4" name="灯片编号占位符 3"/>
          <p:cNvSpPr>
            <a:spLocks noGrp="1"/>
          </p:cNvSpPr>
          <p:nvPr>
            <p:ph type="sldNum" sz="quarter" idx="12"/>
          </p:nvPr>
        </p:nvSpPr>
        <p:spPr/>
        <p:txBody>
          <a:bodyPr/>
          <a:lstStyle/>
          <a:p>
            <a:fld id="{80074AF9-133E-4CE5-8288-E1F9ACE86204}" type="slidenum">
              <a:rPr lang="zh-CN" altLang="en-US" smtClean="0"/>
              <a:pPr/>
              <a:t>46</a:t>
            </a:fld>
            <a:endParaRPr lang="zh-CN" altLang="en-US"/>
          </a:p>
        </p:txBody>
      </p:sp>
      <p:sp>
        <p:nvSpPr>
          <p:cNvPr id="5" name="日期占位符 4"/>
          <p:cNvSpPr>
            <a:spLocks noGrp="1"/>
          </p:cNvSpPr>
          <p:nvPr>
            <p:ph type="dt" sz="half" idx="10"/>
          </p:nvPr>
        </p:nvSpPr>
        <p:spPr/>
        <p:txBody>
          <a:bodyPr/>
          <a:lstStyle/>
          <a:p>
            <a:r>
              <a:rPr lang="en-US" altLang="zh-CN" smtClean="0"/>
              <a:t>2016-12-19</a:t>
            </a:r>
            <a:endParaRPr lang="zh-CN" altLang="en-US"/>
          </a:p>
        </p:txBody>
      </p:sp>
      <p:sp>
        <p:nvSpPr>
          <p:cNvPr id="11" name="页脚占位符 10"/>
          <p:cNvSpPr>
            <a:spLocks noGrp="1"/>
          </p:cNvSpPr>
          <p:nvPr>
            <p:ph type="ftr" sz="quarter" idx="11"/>
          </p:nvPr>
        </p:nvSpPr>
        <p:spPr/>
        <p:txBody>
          <a:bodyPr/>
          <a:lstStyle/>
          <a:p>
            <a:r>
              <a:rPr lang="zh-CN" altLang="en-US" smtClean="0"/>
              <a:t>计算机科学与工程学院</a:t>
            </a:r>
            <a:endParaRPr lang="zh-CN" altLang="en-US"/>
          </a:p>
        </p:txBody>
      </p:sp>
    </p:spTree>
    <p:extLst>
      <p:ext uri="{BB962C8B-B14F-4D97-AF65-F5344CB8AC3E}">
        <p14:creationId xmlns:p14="http://schemas.microsoft.com/office/powerpoint/2010/main" val="3703589585"/>
      </p:ext>
    </p:extLst>
  </p:cSld>
  <p:clrMapOvr>
    <a:masterClrMapping/>
  </p:clrMapOvr>
  <mc:AlternateContent xmlns:mc="http://schemas.openxmlformats.org/markup-compatibility/2006" xmlns:p14="http://schemas.microsoft.com/office/powerpoint/2010/main">
    <mc:Choice Requires="p14">
      <p:transition spd="slow" p14:dur="2000" advTm="360"/>
    </mc:Choice>
    <mc:Fallback xmlns="">
      <p:transition spd="slow" advTm="36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4" name="灯片编号占位符 3"/>
          <p:cNvSpPr>
            <a:spLocks noGrp="1"/>
          </p:cNvSpPr>
          <p:nvPr>
            <p:ph type="sldNum" sz="quarter" idx="12"/>
          </p:nvPr>
        </p:nvSpPr>
        <p:spPr/>
        <p:txBody>
          <a:bodyPr/>
          <a:lstStyle/>
          <a:p>
            <a:fld id="{80074AF9-133E-4CE5-8288-E1F9ACE86204}" type="slidenum">
              <a:rPr lang="zh-CN" altLang="en-US" smtClean="0"/>
              <a:pPr/>
              <a:t>47</a:t>
            </a:fld>
            <a:endParaRPr lang="zh-CN" altLang="en-US"/>
          </a:p>
        </p:txBody>
      </p:sp>
      <p:sp>
        <p:nvSpPr>
          <p:cNvPr id="11" name="页脚占位符 10"/>
          <p:cNvSpPr>
            <a:spLocks noGrp="1"/>
          </p:cNvSpPr>
          <p:nvPr>
            <p:ph type="ftr" sz="quarter" idx="11"/>
          </p:nvPr>
        </p:nvSpPr>
        <p:spPr/>
        <p:txBody>
          <a:bodyPr/>
          <a:lstStyle/>
          <a:p>
            <a:r>
              <a:rPr lang="zh-CN" altLang="en-US" smtClean="0"/>
              <a:t>计算机科学与工程学院</a:t>
            </a:r>
            <a:endParaRPr lang="zh-CN" altLang="en-US"/>
          </a:p>
        </p:txBody>
      </p:sp>
      <p:sp>
        <p:nvSpPr>
          <p:cNvPr id="13" name="文本框 15"/>
          <p:cNvSpPr txBox="1"/>
          <p:nvPr/>
        </p:nvSpPr>
        <p:spPr>
          <a:xfrm>
            <a:off x="5533979" y="-8850"/>
            <a:ext cx="6757326" cy="490515"/>
          </a:xfrm>
          <a:prstGeom prst="rect">
            <a:avLst/>
          </a:prstGeom>
          <a:noFill/>
        </p:spPr>
        <p:txBody>
          <a:bodyPr wrap="square" lIns="91436" tIns="45718" rIns="91436" bIns="45718" rtlCol="0">
            <a:spAutoFit/>
          </a:bodyPr>
          <a:lstStyle/>
          <a:p>
            <a:pPr indent="180340" algn="ctr">
              <a:lnSpc>
                <a:spcPct val="125000"/>
              </a:lnSpc>
              <a:spcBef>
                <a:spcPts val="1200"/>
              </a:spcBef>
              <a:spcAft>
                <a:spcPts val="1200"/>
              </a:spcAft>
            </a:pPr>
            <a:r>
              <a:rPr lang="zh-CN" altLang="zh-CN" sz="2400" b="1" kern="100" dirty="0">
                <a:solidFill>
                  <a:schemeClr val="bg1"/>
                </a:solidFill>
                <a:latin typeface="楷体" panose="02010609060101010101" pitchFamily="49" charset="-122"/>
                <a:ea typeface="楷体" panose="02010609060101010101" pitchFamily="49" charset="-122"/>
              </a:rPr>
              <a:t>攻读硕士期间所</a:t>
            </a:r>
            <a:r>
              <a:rPr lang="zh-CN" altLang="zh-CN" sz="2400" b="1" kern="100" dirty="0" smtClean="0">
                <a:solidFill>
                  <a:schemeClr val="bg1"/>
                </a:solidFill>
                <a:latin typeface="楷体" panose="02010609060101010101" pitchFamily="49" charset="-122"/>
                <a:ea typeface="楷体" panose="02010609060101010101" pitchFamily="49" charset="-122"/>
              </a:rPr>
              <a:t>发表</a:t>
            </a:r>
            <a:r>
              <a:rPr lang="zh-CN" altLang="en-US" sz="2400" b="1" kern="100" dirty="0">
                <a:solidFill>
                  <a:schemeClr val="bg1"/>
                </a:solidFill>
                <a:latin typeface="楷体" panose="02010609060101010101" pitchFamily="49" charset="-122"/>
                <a:ea typeface="楷体" panose="02010609060101010101" pitchFamily="49" charset="-122"/>
              </a:rPr>
              <a:t>的</a:t>
            </a:r>
            <a:r>
              <a:rPr lang="zh-CN" altLang="zh-CN" sz="2400" b="1" kern="100" dirty="0" smtClean="0">
                <a:solidFill>
                  <a:schemeClr val="bg1"/>
                </a:solidFill>
                <a:latin typeface="楷体" panose="02010609060101010101" pitchFamily="49" charset="-122"/>
                <a:ea typeface="楷体" panose="02010609060101010101" pitchFamily="49" charset="-122"/>
              </a:rPr>
              <a:t>论文</a:t>
            </a:r>
            <a:r>
              <a:rPr lang="zh-CN" altLang="en-US" sz="2400" b="1" kern="100" dirty="0" smtClean="0">
                <a:solidFill>
                  <a:schemeClr val="bg1"/>
                </a:solidFill>
                <a:latin typeface="楷体" panose="02010609060101010101" pitchFamily="49" charset="-122"/>
                <a:ea typeface="楷体" panose="02010609060101010101" pitchFamily="49" charset="-122"/>
              </a:rPr>
              <a:t>及参加的科研项目</a:t>
            </a:r>
            <a:endParaRPr lang="zh-CN" altLang="zh-CN" sz="2400" b="1" kern="100" dirty="0">
              <a:solidFill>
                <a:schemeClr val="bg1"/>
              </a:solidFill>
              <a:effectLst/>
              <a:latin typeface="楷体" panose="02010609060101010101" pitchFamily="49" charset="-122"/>
              <a:ea typeface="楷体" panose="02010609060101010101" pitchFamily="49" charset="-122"/>
            </a:endParaRPr>
          </a:p>
        </p:txBody>
      </p:sp>
      <p:sp>
        <p:nvSpPr>
          <p:cNvPr id="14" name="TextBox 13"/>
          <p:cNvSpPr txBox="1"/>
          <p:nvPr/>
        </p:nvSpPr>
        <p:spPr>
          <a:xfrm>
            <a:off x="668740" y="655089"/>
            <a:ext cx="2031325" cy="646331"/>
          </a:xfrm>
          <a:prstGeom prst="rect">
            <a:avLst/>
          </a:prstGeom>
          <a:noFill/>
        </p:spPr>
        <p:txBody>
          <a:bodyPr wrap="none" rtlCol="0">
            <a:spAutoFit/>
          </a:bodyPr>
          <a:lstStyle/>
          <a:p>
            <a:r>
              <a:rPr lang="zh-CN" altLang="en-US" sz="3600" dirty="0" smtClean="0">
                <a:latin typeface="楷体" panose="02010609060101010101" pitchFamily="49" charset="-122"/>
                <a:ea typeface="楷体" panose="02010609060101010101" pitchFamily="49" charset="-122"/>
              </a:rPr>
              <a:t>发表论文</a:t>
            </a:r>
            <a:endParaRPr lang="zh-CN" altLang="en-US" sz="3600" dirty="0">
              <a:latin typeface="楷体" panose="02010609060101010101" pitchFamily="49" charset="-122"/>
              <a:ea typeface="楷体" panose="02010609060101010101" pitchFamily="49" charset="-122"/>
            </a:endParaRPr>
          </a:p>
        </p:txBody>
      </p:sp>
      <p:sp>
        <p:nvSpPr>
          <p:cNvPr id="15" name="矩形 14"/>
          <p:cNvSpPr/>
          <p:nvPr/>
        </p:nvSpPr>
        <p:spPr>
          <a:xfrm>
            <a:off x="668741" y="1387945"/>
            <a:ext cx="10959152" cy="1041356"/>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lvl="0"/>
            <a:r>
              <a:rPr lang="en-US" altLang="zh-CN" sz="2400" b="1" dirty="0" err="1">
                <a:latin typeface="Times New Roman" panose="02020603050405020304" pitchFamily="18" charset="0"/>
                <a:ea typeface="楷体" panose="02010609060101010101" pitchFamily="49" charset="-122"/>
                <a:cs typeface="Times New Roman" panose="02020603050405020304" pitchFamily="18" charset="0"/>
              </a:rPr>
              <a:t>Tianyi</a:t>
            </a: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 Li</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Yu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Gu</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Xiangmin</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Zhou, Qian Ma, Ge Yu. An Effective and Efficient Truth Discovery Framework over Data Streams[C]. </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EBDT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2017. (</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已</a:t>
            </a:r>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录用</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，待发表</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668739" y="2483875"/>
            <a:ext cx="10959153" cy="1009934"/>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lvl="0"/>
            <a:r>
              <a:rPr lang="zh-CN" altLang="zh-CN" sz="2400" b="1" dirty="0" smtClean="0">
                <a:latin typeface="楷体" panose="02010609060101010101" pitchFamily="49" charset="-122"/>
                <a:ea typeface="楷体" panose="02010609060101010101" pitchFamily="49" charset="-122"/>
                <a:cs typeface="Times New Roman" panose="02020603050405020304" pitchFamily="18" charset="0"/>
              </a:rPr>
              <a:t>李</a:t>
            </a:r>
            <a:r>
              <a:rPr lang="zh-CN" altLang="zh-CN" sz="2400" b="1" dirty="0">
                <a:latin typeface="楷体" panose="02010609060101010101" pitchFamily="49" charset="-122"/>
                <a:ea typeface="楷体" panose="02010609060101010101" pitchFamily="49" charset="-122"/>
                <a:cs typeface="Times New Roman" panose="02020603050405020304" pitchFamily="18" charset="0"/>
              </a:rPr>
              <a:t>天义</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r>
              <a:rPr lang="zh-CN" altLang="zh-CN" sz="2400" dirty="0">
                <a:latin typeface="楷体" panose="02010609060101010101" pitchFamily="49" charset="-122"/>
                <a:ea typeface="楷体" panose="02010609060101010101" pitchFamily="49" charset="-122"/>
                <a:cs typeface="Times New Roman" panose="02020603050405020304" pitchFamily="18" charset="0"/>
              </a:rPr>
              <a:t>谷峪</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r>
              <a:rPr lang="zh-CN" altLang="zh-CN" sz="2400" dirty="0">
                <a:latin typeface="楷体" panose="02010609060101010101" pitchFamily="49" charset="-122"/>
                <a:ea typeface="楷体" panose="02010609060101010101" pitchFamily="49" charset="-122"/>
                <a:cs typeface="Times New Roman" panose="02020603050405020304" pitchFamily="18" charset="0"/>
              </a:rPr>
              <a:t>马茜</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r>
              <a:rPr lang="zh-CN" altLang="zh-CN" sz="2400" dirty="0">
                <a:latin typeface="楷体" panose="02010609060101010101" pitchFamily="49" charset="-122"/>
                <a:ea typeface="楷体" panose="02010609060101010101" pitchFamily="49" charset="-122"/>
                <a:cs typeface="Times New Roman" panose="02020603050405020304" pitchFamily="18" charset="0"/>
              </a:rPr>
              <a:t>李芳芳</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r>
              <a:rPr lang="zh-CN" altLang="zh-CN" sz="2400" dirty="0">
                <a:latin typeface="楷体" panose="02010609060101010101" pitchFamily="49" charset="-122"/>
                <a:ea typeface="楷体" panose="02010609060101010101" pitchFamily="49" charset="-122"/>
                <a:cs typeface="Times New Roman" panose="02020603050405020304" pitchFamily="18" charset="0"/>
              </a:rPr>
              <a:t>于戈</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r>
              <a:rPr lang="zh-CN" altLang="zh-CN" sz="2400" dirty="0">
                <a:latin typeface="楷体" panose="02010609060101010101" pitchFamily="49" charset="-122"/>
                <a:ea typeface="楷体" panose="02010609060101010101" pitchFamily="49" charset="-122"/>
                <a:cs typeface="Times New Roman" panose="02020603050405020304" pitchFamily="18" charset="0"/>
              </a:rPr>
              <a:t>一种多源感知数据流上的连续真值发现</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技术</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 </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软件学报</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2016, 27(7): 1655-1670.</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TextBox 9"/>
          <p:cNvSpPr txBox="1"/>
          <p:nvPr/>
        </p:nvSpPr>
        <p:spPr>
          <a:xfrm>
            <a:off x="684660" y="3521857"/>
            <a:ext cx="2031325" cy="646331"/>
          </a:xfrm>
          <a:prstGeom prst="rect">
            <a:avLst/>
          </a:prstGeom>
          <a:noFill/>
        </p:spPr>
        <p:txBody>
          <a:bodyPr wrap="none" rtlCol="0">
            <a:spAutoFit/>
          </a:bodyPr>
          <a:lstStyle/>
          <a:p>
            <a:r>
              <a:rPr lang="zh-CN" altLang="en-US" sz="3600" dirty="0" smtClean="0">
                <a:latin typeface="楷体" panose="02010609060101010101" pitchFamily="49" charset="-122"/>
                <a:ea typeface="楷体" panose="02010609060101010101" pitchFamily="49" charset="-122"/>
              </a:rPr>
              <a:t>参加项目</a:t>
            </a:r>
            <a:endParaRPr lang="zh-CN" altLang="en-US" sz="3600" dirty="0">
              <a:latin typeface="楷体" panose="02010609060101010101" pitchFamily="49" charset="-122"/>
              <a:ea typeface="楷体" panose="02010609060101010101" pitchFamily="49" charset="-122"/>
            </a:endParaRPr>
          </a:p>
        </p:txBody>
      </p:sp>
      <p:sp>
        <p:nvSpPr>
          <p:cNvPr id="12" name="矩形 11"/>
          <p:cNvSpPr/>
          <p:nvPr/>
        </p:nvSpPr>
        <p:spPr>
          <a:xfrm>
            <a:off x="684660" y="4174409"/>
            <a:ext cx="10943232" cy="1011736"/>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lvl="0" algn="just">
              <a:spcAft>
                <a:spcPts val="0"/>
              </a:spcAft>
            </a:pPr>
            <a:r>
              <a:rPr lang="zh-CN" altLang="zh-CN" sz="2400" kern="100" dirty="0" smtClean="0">
                <a:latin typeface="Times New Roman" panose="02020603050405020304" pitchFamily="18" charset="0"/>
                <a:ea typeface="楷体" panose="02010609060101010101" pitchFamily="49" charset="-122"/>
                <a:cs typeface="Times New Roman" panose="02020603050405020304" pitchFamily="18" charset="0"/>
              </a:rPr>
              <a:t>国家</a:t>
            </a:r>
            <a:r>
              <a:rPr lang="en-US" altLang="zh-CN" sz="2400" kern="100" dirty="0" smtClean="0">
                <a:latin typeface="Times New Roman" panose="02020603050405020304" pitchFamily="18" charset="0"/>
                <a:ea typeface="楷体" panose="02010609060101010101" pitchFamily="49" charset="-122"/>
                <a:cs typeface="Times New Roman" panose="02020603050405020304" pitchFamily="18" charset="0"/>
              </a:rPr>
              <a:t>973</a:t>
            </a:r>
            <a:r>
              <a:rPr lang="zh-CN" altLang="zh-CN" sz="2400" kern="100" dirty="0" smtClean="0">
                <a:latin typeface="Times New Roman" panose="02020603050405020304" pitchFamily="18" charset="0"/>
                <a:ea typeface="楷体" panose="02010609060101010101" pitchFamily="49" charset="-122"/>
                <a:cs typeface="Times New Roman" panose="02020603050405020304" pitchFamily="18" charset="0"/>
              </a:rPr>
              <a:t>重点基础研究发展计划课题：高质量多模态海量数据获取与整合的理论和技术研究（</a:t>
            </a:r>
            <a:r>
              <a:rPr lang="en-US" altLang="zh-CN" sz="2400" kern="100" dirty="0" err="1" smtClean="0">
                <a:latin typeface="Times New Roman" panose="02020603050405020304" pitchFamily="18" charset="0"/>
                <a:ea typeface="楷体" panose="02010609060101010101" pitchFamily="49" charset="-122"/>
                <a:cs typeface="Times New Roman" panose="02020603050405020304" pitchFamily="18" charset="0"/>
              </a:rPr>
              <a:t>2012CB316201</a:t>
            </a:r>
            <a:r>
              <a:rPr lang="zh-CN" altLang="zh-CN" sz="2400" kern="1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kern="100" dirty="0" smtClean="0">
                <a:latin typeface="Times New Roman" panose="02020603050405020304" pitchFamily="18" charset="0"/>
                <a:ea typeface="楷体" panose="02010609060101010101" pitchFamily="49" charset="-122"/>
                <a:cs typeface="Times New Roman" panose="02020603050405020304" pitchFamily="18" charset="0"/>
              </a:rPr>
              <a:t>2012.01-2016.11</a:t>
            </a:r>
            <a:endParaRPr lang="zh-CN" altLang="zh-CN" sz="2400"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a:xfrm>
            <a:off x="686932" y="5268521"/>
            <a:ext cx="10943232" cy="1011736"/>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lvl="0"/>
            <a:endParaRPr lang="en-US" altLang="zh-CN" sz="2400" dirty="0" smtClean="0"/>
          </a:p>
          <a:p>
            <a:pPr lvl="0"/>
            <a:endParaRPr lang="en-US" altLang="zh-CN" sz="2400" dirty="0"/>
          </a:p>
          <a:p>
            <a:pPr lvl="0"/>
            <a:r>
              <a:rPr lang="zh-CN" altLang="zh-CN" sz="2400" dirty="0" smtClean="0">
                <a:latin typeface="Times New Roman" panose="02020603050405020304" pitchFamily="18" charset="0"/>
                <a:ea typeface="楷体" panose="02010609060101010101" pitchFamily="49" charset="-122"/>
                <a:cs typeface="Times New Roman" panose="02020603050405020304" pitchFamily="18" charset="0"/>
              </a:rPr>
              <a:t>教育部</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博士点基金：基于不确定性理论的海量异构数据集成管理技术的研究（</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20120042110028</a:t>
            </a:r>
            <a:r>
              <a:rPr lang="zh-CN"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2013.01-2015.12</a:t>
            </a:r>
            <a:endParaRPr lang="zh-CN" altLang="zh-CN" sz="2400" dirty="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t/>
            </a:r>
            <a:br>
              <a:rPr lang="en-US" altLang="zh-CN" sz="2400" dirty="0"/>
            </a:br>
            <a:endParaRPr lang="zh-CN" altLang="zh-CN" sz="2400" kern="100" dirty="0">
              <a:effectLst/>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30455679"/>
      </p:ext>
    </p:extLst>
  </p:cSld>
  <p:clrMapOvr>
    <a:masterClrMapping/>
  </p:clrMapOvr>
  <mc:AlternateContent xmlns:mc="http://schemas.openxmlformats.org/markup-compatibility/2006" xmlns:p14="http://schemas.microsoft.com/office/powerpoint/2010/main">
    <mc:Choice Requires="p14">
      <p:transition spd="slow" p14:dur="2000" advTm="14060"/>
    </mc:Choice>
    <mc:Fallback xmlns="">
      <p:transition spd="slow" advTm="1406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302252" y="4629002"/>
            <a:ext cx="3430739" cy="523216"/>
          </a:xfrm>
          <a:prstGeom prst="rect">
            <a:avLst/>
          </a:prstGeom>
          <a:noFill/>
        </p:spPr>
        <p:txBody>
          <a:bodyPr wrap="none" lIns="91436" tIns="45718" rIns="91436" bIns="45718" rtlCol="0">
            <a:spAutoFit/>
          </a:bodyPr>
          <a:lstStyle/>
          <a:p>
            <a:r>
              <a:rPr lang="zh-CN" altLang="en-US" sz="2800" b="1" dirty="0">
                <a:solidFill>
                  <a:schemeClr val="accent1">
                    <a:lumMod val="50000"/>
                  </a:schemeClr>
                </a:solidFill>
                <a:latin typeface="楷体" panose="02010609060101010101" pitchFamily="49" charset="-122"/>
                <a:ea typeface="楷体" panose="02010609060101010101" pitchFamily="49" charset="-122"/>
              </a:rPr>
              <a:t>指导老师</a:t>
            </a:r>
            <a:r>
              <a:rPr lang="zh-CN" altLang="en-US" sz="2800" b="1" dirty="0" smtClean="0">
                <a:solidFill>
                  <a:schemeClr val="accent1">
                    <a:lumMod val="50000"/>
                  </a:schemeClr>
                </a:solidFill>
                <a:latin typeface="楷体" panose="02010609060101010101" pitchFamily="49" charset="-122"/>
                <a:ea typeface="楷体" panose="02010609060101010101" pitchFamily="49" charset="-122"/>
              </a:rPr>
              <a:t>：于戈教授</a:t>
            </a:r>
            <a:endParaRPr lang="zh-CN" altLang="en-US" sz="2800" b="1" dirty="0">
              <a:solidFill>
                <a:schemeClr val="accent1">
                  <a:lumMod val="50000"/>
                </a:schemeClr>
              </a:solidFill>
              <a:latin typeface="楷体" panose="02010609060101010101" pitchFamily="49" charset="-122"/>
              <a:ea typeface="楷体" panose="02010609060101010101" pitchFamily="49" charset="-122"/>
            </a:endParaRPr>
          </a:p>
        </p:txBody>
      </p:sp>
      <p:sp>
        <p:nvSpPr>
          <p:cNvPr id="13" name="文本框 12"/>
          <p:cNvSpPr txBox="1"/>
          <p:nvPr/>
        </p:nvSpPr>
        <p:spPr>
          <a:xfrm>
            <a:off x="2694012" y="4629002"/>
            <a:ext cx="2709388" cy="523216"/>
          </a:xfrm>
          <a:prstGeom prst="rect">
            <a:avLst/>
          </a:prstGeom>
          <a:noFill/>
        </p:spPr>
        <p:txBody>
          <a:bodyPr wrap="none" lIns="91436" tIns="45718" rIns="91436" bIns="45718" rtlCol="0">
            <a:spAutoFit/>
          </a:bodyPr>
          <a:lstStyle/>
          <a:p>
            <a:r>
              <a:rPr lang="zh-CN" altLang="en-US" sz="2800" b="1" dirty="0">
                <a:solidFill>
                  <a:schemeClr val="accent1">
                    <a:lumMod val="50000"/>
                  </a:schemeClr>
                </a:solidFill>
                <a:latin typeface="楷体" panose="02010609060101010101" pitchFamily="49" charset="-122"/>
                <a:ea typeface="楷体" panose="02010609060101010101" pitchFamily="49" charset="-122"/>
              </a:rPr>
              <a:t>答辩人</a:t>
            </a:r>
            <a:r>
              <a:rPr lang="zh-CN" altLang="en-US" sz="2800" b="1" dirty="0" smtClean="0">
                <a:solidFill>
                  <a:schemeClr val="accent1">
                    <a:lumMod val="50000"/>
                  </a:schemeClr>
                </a:solidFill>
                <a:latin typeface="楷体" panose="02010609060101010101" pitchFamily="49" charset="-122"/>
                <a:ea typeface="楷体" panose="02010609060101010101" pitchFamily="49" charset="-122"/>
              </a:rPr>
              <a:t>：</a:t>
            </a:r>
            <a:r>
              <a:rPr lang="zh-CN" altLang="en-US" sz="2800" b="1" dirty="0">
                <a:solidFill>
                  <a:schemeClr val="accent1">
                    <a:lumMod val="50000"/>
                  </a:schemeClr>
                </a:solidFill>
                <a:latin typeface="楷体" panose="02010609060101010101" pitchFamily="49" charset="-122"/>
                <a:ea typeface="楷体" panose="02010609060101010101" pitchFamily="49" charset="-122"/>
              </a:rPr>
              <a:t>李天义</a:t>
            </a:r>
          </a:p>
        </p:txBody>
      </p:sp>
      <p:sp>
        <p:nvSpPr>
          <p:cNvPr id="7" name="矩形 6"/>
          <p:cNvSpPr/>
          <p:nvPr/>
        </p:nvSpPr>
        <p:spPr>
          <a:xfrm>
            <a:off x="1331259" y="1417030"/>
            <a:ext cx="10233211" cy="3416312"/>
          </a:xfrm>
          <a:prstGeom prst="rect">
            <a:avLst/>
          </a:prstGeom>
        </p:spPr>
        <p:txBody>
          <a:bodyPr wrap="square" lIns="91432" tIns="45716" rIns="91432" bIns="45716">
            <a:spAutoFit/>
          </a:bodyPr>
          <a:lstStyle/>
          <a:p>
            <a:pPr algn="ctr">
              <a:lnSpc>
                <a:spcPct val="150000"/>
              </a:lnSpc>
            </a:pPr>
            <a:r>
              <a:rPr lang="zh-CN" altLang="en-US" sz="4800" b="1" dirty="0">
                <a:latin typeface="楷体" panose="02010609060101010101" pitchFamily="49" charset="-122"/>
                <a:ea typeface="楷体" panose="02010609060101010101" pitchFamily="49" charset="-122"/>
              </a:rPr>
              <a:t>向参加本文评阅和答辩的老师致以诚挚的谢意</a:t>
            </a:r>
            <a:r>
              <a:rPr lang="zh-CN" altLang="en-US" sz="4800" b="1" dirty="0" smtClean="0">
                <a:latin typeface="楷体" panose="02010609060101010101" pitchFamily="49" charset="-122"/>
                <a:ea typeface="楷体" panose="02010609060101010101" pitchFamily="49" charset="-122"/>
              </a:rPr>
              <a:t>，恳请</a:t>
            </a:r>
            <a:r>
              <a:rPr lang="zh-CN" altLang="en-US" sz="4800" b="1" dirty="0">
                <a:latin typeface="楷体" panose="02010609060101010101" pitchFamily="49" charset="-122"/>
                <a:ea typeface="楷体" panose="02010609060101010101" pitchFamily="49" charset="-122"/>
              </a:rPr>
              <a:t>各位老师批评指正！</a:t>
            </a:r>
            <a:br>
              <a:rPr lang="zh-CN" altLang="en-US" sz="4800" b="1" dirty="0">
                <a:latin typeface="楷体" panose="02010609060101010101" pitchFamily="49" charset="-122"/>
                <a:ea typeface="楷体" panose="02010609060101010101" pitchFamily="49" charset="-122"/>
              </a:rPr>
            </a:br>
            <a:r>
              <a:rPr lang="zh-CN" altLang="en-US" sz="4800" dirty="0">
                <a:ea typeface="黑体" pitchFamily="49" charset="-122"/>
              </a:rPr>
              <a:t>　　</a:t>
            </a:r>
            <a:endParaRPr lang="zh-CN" altLang="en-US" sz="4800" b="1" dirty="0">
              <a:solidFill>
                <a:srgbClr val="568D11"/>
              </a:solidFill>
              <a:latin typeface="微软雅黑" panose="020B0503020204020204" pitchFamily="34" charset="-122"/>
              <a:ea typeface="微软雅黑" panose="020B0503020204020204" pitchFamily="34" charset="-122"/>
            </a:endParaRPr>
          </a:p>
        </p:txBody>
      </p:sp>
      <p:sp>
        <p:nvSpPr>
          <p:cNvPr id="14" name="矩形 13"/>
          <p:cNvSpPr/>
          <p:nvPr/>
        </p:nvSpPr>
        <p:spPr>
          <a:xfrm>
            <a:off x="1" y="1"/>
            <a:ext cx="12192000" cy="1124744"/>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zh-CN" altLang="en-US"/>
          </a:p>
        </p:txBody>
      </p:sp>
      <p:sp>
        <p:nvSpPr>
          <p:cNvPr id="15" name="矩形 14"/>
          <p:cNvSpPr/>
          <p:nvPr/>
        </p:nvSpPr>
        <p:spPr>
          <a:xfrm>
            <a:off x="1" y="5733256"/>
            <a:ext cx="12192000" cy="1124744"/>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2" tIns="45716" rIns="91432" bIns="45716" rtlCol="0" anchor="ctr"/>
          <a:lstStyle/>
          <a:p>
            <a:pPr algn="ctr"/>
            <a:endParaRPr lang="zh-CN" altLang="en-US"/>
          </a:p>
        </p:txBody>
      </p:sp>
      <p:sp>
        <p:nvSpPr>
          <p:cNvPr id="2" name="灯片编号占位符 1"/>
          <p:cNvSpPr>
            <a:spLocks noGrp="1"/>
          </p:cNvSpPr>
          <p:nvPr>
            <p:ph type="sldNum" sz="quarter" idx="12"/>
          </p:nvPr>
        </p:nvSpPr>
        <p:spPr/>
        <p:txBody>
          <a:bodyPr/>
          <a:lstStyle/>
          <a:p>
            <a:fld id="{80074AF9-133E-4CE5-8288-E1F9ACE86204}" type="slidenum">
              <a:rPr lang="zh-CN" altLang="en-US" smtClean="0"/>
              <a:pPr/>
              <a:t>48</a:t>
            </a:fld>
            <a:endParaRPr lang="zh-CN" altLang="en-US"/>
          </a:p>
        </p:txBody>
      </p:sp>
      <p:sp>
        <p:nvSpPr>
          <p:cNvPr id="3" name="日期占位符 2"/>
          <p:cNvSpPr>
            <a:spLocks noGrp="1"/>
          </p:cNvSpPr>
          <p:nvPr>
            <p:ph type="dt" sz="half" idx="10"/>
          </p:nvPr>
        </p:nvSpPr>
        <p:spPr/>
        <p:txBody>
          <a:bodyPr/>
          <a:lstStyle/>
          <a:p>
            <a:r>
              <a:rPr lang="en-US" altLang="zh-CN" smtClean="0"/>
              <a:t>2016-12-19</a:t>
            </a:r>
            <a:endParaRPr lang="zh-CN" altLang="en-US" dirty="0"/>
          </a:p>
        </p:txBody>
      </p:sp>
      <p:sp>
        <p:nvSpPr>
          <p:cNvPr id="5" name="页脚占位符 4"/>
          <p:cNvSpPr>
            <a:spLocks noGrp="1"/>
          </p:cNvSpPr>
          <p:nvPr>
            <p:ph type="ftr" sz="quarter" idx="11"/>
          </p:nvPr>
        </p:nvSpPr>
        <p:spPr/>
        <p:txBody>
          <a:bodyPr/>
          <a:lstStyle/>
          <a:p>
            <a:r>
              <a:rPr lang="zh-CN" altLang="en-US" dirty="0" smtClean="0"/>
              <a:t>计算机科学与工程学院</a:t>
            </a:r>
            <a:endParaRPr lang="zh-CN" altLang="en-US" dirty="0"/>
          </a:p>
        </p:txBody>
      </p:sp>
    </p:spTree>
    <p:extLst>
      <p:ext uri="{BB962C8B-B14F-4D97-AF65-F5344CB8AC3E}">
        <p14:creationId xmlns:p14="http://schemas.microsoft.com/office/powerpoint/2010/main" val="1074816381"/>
      </p:ext>
    </p:extLst>
  </p:cSld>
  <p:clrMapOvr>
    <a:masterClrMapping/>
  </p:clrMapOvr>
  <mc:AlternateContent xmlns:mc="http://schemas.openxmlformats.org/markup-compatibility/2006" xmlns:p14="http://schemas.microsoft.com/office/powerpoint/2010/main">
    <mc:Choice Requires="p14">
      <p:transition spd="slow" p14:dur="2000" advTm="20023"/>
    </mc:Choice>
    <mc:Fallback xmlns="">
      <p:transition spd="slow" advTm="2002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986802" y="201042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52265" y="2070786"/>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5986802" y="2764484"/>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85817" y="282377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5986802" y="3518547"/>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80252" y="3586293"/>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5986802" y="4272609"/>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93697" y="4348809"/>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63256" y="2775219"/>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8" name="圆角矩形 17"/>
          <p:cNvSpPr/>
          <p:nvPr/>
        </p:nvSpPr>
        <p:spPr>
          <a:xfrm>
            <a:off x="5991285" y="5110806"/>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1" name="矩形 20"/>
          <p:cNvSpPr/>
          <p:nvPr/>
        </p:nvSpPr>
        <p:spPr>
          <a:xfrm>
            <a:off x="6798180" y="5187006"/>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939741027"/>
      </p:ext>
    </p:extLst>
  </p:cSld>
  <p:clrMapOvr>
    <a:masterClrMapping/>
  </p:clrMapOvr>
  <p:transition spd="slow" advTm="1078">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7" name="流程图: 数据 6"/>
          <p:cNvSpPr/>
          <p:nvPr/>
        </p:nvSpPr>
        <p:spPr>
          <a:xfrm rot="16200000">
            <a:off x="52597" y="3385224"/>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8" name="矩形 7"/>
          <p:cNvSpPr/>
          <p:nvPr/>
        </p:nvSpPr>
        <p:spPr>
          <a:xfrm>
            <a:off x="549339" y="1899138"/>
            <a:ext cx="3915508" cy="342313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sz="11500" dirty="0">
              <a:latin typeface="Arial" panose="020B0604020202020204" pitchFamily="34" charset="0"/>
              <a:ea typeface="Adobe 黑体 Std R" panose="020B0400000000000000" pitchFamily="34" charset="-122"/>
            </a:endParaRPr>
          </a:p>
        </p:txBody>
      </p:sp>
      <p:grpSp>
        <p:nvGrpSpPr>
          <p:cNvPr id="12" name="组合 11"/>
          <p:cNvGrpSpPr/>
          <p:nvPr/>
        </p:nvGrpSpPr>
        <p:grpSpPr>
          <a:xfrm>
            <a:off x="4923693" y="1899143"/>
            <a:ext cx="6775939" cy="3423139"/>
            <a:chOff x="4923693" y="1899139"/>
            <a:chExt cx="6775938" cy="5669089"/>
          </a:xfrm>
          <a:solidFill>
            <a:srgbClr val="70AD47"/>
          </a:solidFill>
        </p:grpSpPr>
        <p:sp>
          <p:nvSpPr>
            <p:cNvPr id="9" name="矩形 8"/>
            <p:cNvSpPr/>
            <p:nvPr/>
          </p:nvSpPr>
          <p:spPr>
            <a:xfrm>
              <a:off x="4923693" y="1899139"/>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10" name="矩形 9"/>
            <p:cNvSpPr/>
            <p:nvPr/>
          </p:nvSpPr>
          <p:spPr>
            <a:xfrm>
              <a:off x="4923693" y="3880339"/>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sp>
          <p:nvSpPr>
            <p:cNvPr id="11" name="矩形 10"/>
            <p:cNvSpPr/>
            <p:nvPr/>
          </p:nvSpPr>
          <p:spPr>
            <a:xfrm>
              <a:off x="4923693" y="5819247"/>
              <a:ext cx="6775938" cy="17489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200935" y="2957777"/>
            <a:ext cx="5369167" cy="1200325"/>
          </a:xfrm>
          <a:prstGeom prst="rect">
            <a:avLst/>
          </a:prstGeom>
          <a:noFill/>
        </p:spPr>
        <p:txBody>
          <a:bodyPr wrap="square" lIns="91436" tIns="45718" rIns="91436" bIns="45718" rtlCol="0">
            <a:spAutoFit/>
          </a:bodyPr>
          <a:lstStyle/>
          <a:p>
            <a:pPr algn="ctr"/>
            <a:r>
              <a:rPr lang="zh-CN" altLang="en-US" sz="3600" b="1" dirty="0" smtClean="0">
                <a:solidFill>
                  <a:schemeClr val="bg1"/>
                </a:solidFill>
                <a:latin typeface="楷体" panose="02010609060101010101" pitchFamily="49" charset="-122"/>
                <a:ea typeface="楷体" panose="02010609060101010101" pitchFamily="49" charset="-122"/>
              </a:rPr>
              <a:t>设计一种框架</a:t>
            </a:r>
            <a:endParaRPr lang="en-US" altLang="zh-CN" sz="3600" b="1" dirty="0" smtClean="0">
              <a:solidFill>
                <a:schemeClr val="bg1"/>
              </a:solidFill>
              <a:latin typeface="楷体" panose="02010609060101010101" pitchFamily="49" charset="-122"/>
              <a:ea typeface="楷体" panose="02010609060101010101" pitchFamily="49" charset="-122"/>
            </a:endParaRPr>
          </a:p>
          <a:p>
            <a:pPr algn="ctr"/>
            <a:r>
              <a:rPr lang="zh-CN" altLang="en-US" sz="3600" b="1" dirty="0" smtClean="0">
                <a:solidFill>
                  <a:schemeClr val="bg1"/>
                </a:solidFill>
                <a:latin typeface="楷体" panose="02010609060101010101" pitchFamily="49" charset="-122"/>
                <a:ea typeface="楷体" panose="02010609060101010101" pitchFamily="49" charset="-122"/>
              </a:rPr>
              <a:t>将两种策略相结合</a:t>
            </a:r>
            <a:endParaRPr lang="en-US" altLang="zh-CN" sz="3600" b="1" dirty="0" smtClean="0">
              <a:solidFill>
                <a:schemeClr val="bg1"/>
              </a:solidFill>
              <a:latin typeface="楷体" panose="02010609060101010101" pitchFamily="49" charset="-122"/>
              <a:ea typeface="楷体" panose="02010609060101010101" pitchFamily="49" charset="-122"/>
            </a:endParaRPr>
          </a:p>
        </p:txBody>
      </p:sp>
      <p:sp>
        <p:nvSpPr>
          <p:cNvPr id="15" name="文本框 14"/>
          <p:cNvSpPr txBox="1"/>
          <p:nvPr/>
        </p:nvSpPr>
        <p:spPr>
          <a:xfrm>
            <a:off x="5168233" y="1999088"/>
            <a:ext cx="6531401" cy="954103"/>
          </a:xfrm>
          <a:prstGeom prst="rect">
            <a:avLst/>
          </a:prstGeom>
          <a:noFill/>
        </p:spPr>
        <p:txBody>
          <a:bodyPr wrap="square" lIns="91436" tIns="45718" rIns="91436" bIns="45718" rtlCol="0">
            <a:spAutoFit/>
          </a:bodyPr>
          <a:lstStyle/>
          <a:p>
            <a:pPr algn="ctr"/>
            <a:r>
              <a:rPr lang="zh-CN" altLang="en-US" sz="2800" dirty="0">
                <a:solidFill>
                  <a:schemeClr val="bg1"/>
                </a:solidFill>
                <a:latin typeface="楷体" panose="02010609060101010101" pitchFamily="49" charset="-122"/>
                <a:ea typeface="楷体" panose="02010609060101010101" pitchFamily="49" charset="-122"/>
              </a:rPr>
              <a:t>依据</a:t>
            </a:r>
            <a:r>
              <a:rPr lang="zh-CN" altLang="en-US" sz="2800" dirty="0" smtClean="0">
                <a:solidFill>
                  <a:schemeClr val="bg1"/>
                </a:solidFill>
                <a:latin typeface="楷体" panose="02010609060101010101" pitchFamily="49" charset="-122"/>
                <a:ea typeface="楷体" panose="02010609060101010101" pitchFamily="49" charset="-122"/>
              </a:rPr>
              <a:t>输入参数，</a:t>
            </a:r>
            <a:r>
              <a:rPr lang="zh-CN" altLang="en-US" sz="2800" dirty="0">
                <a:solidFill>
                  <a:schemeClr val="bg1"/>
                </a:solidFill>
                <a:latin typeface="楷体" panose="02010609060101010101" pitchFamily="49" charset="-122"/>
                <a:ea typeface="楷体" panose="02010609060101010101" pitchFamily="49" charset="-122"/>
              </a:rPr>
              <a:t>自适应地调节</a:t>
            </a:r>
            <a:endParaRPr lang="en-US" altLang="zh-CN" sz="2800" dirty="0">
              <a:solidFill>
                <a:schemeClr val="bg1"/>
              </a:solidFill>
              <a:latin typeface="楷体" panose="02010609060101010101" pitchFamily="49" charset="-122"/>
              <a:ea typeface="楷体" panose="02010609060101010101" pitchFamily="49" charset="-122"/>
            </a:endParaRPr>
          </a:p>
          <a:p>
            <a:pPr algn="ctr"/>
            <a:r>
              <a:rPr lang="zh-CN" altLang="en-US" sz="2800" dirty="0">
                <a:solidFill>
                  <a:schemeClr val="bg1"/>
                </a:solidFill>
                <a:latin typeface="楷体" panose="02010609060101010101" pitchFamily="49" charset="-122"/>
                <a:ea typeface="楷体" panose="02010609060101010101" pitchFamily="49" charset="-122"/>
              </a:rPr>
              <a:t>真值发现的准确率和效率</a:t>
            </a:r>
          </a:p>
        </p:txBody>
      </p:sp>
      <p:sp>
        <p:nvSpPr>
          <p:cNvPr id="16" name="文本框 15"/>
          <p:cNvSpPr txBox="1"/>
          <p:nvPr/>
        </p:nvSpPr>
        <p:spPr>
          <a:xfrm>
            <a:off x="5168229" y="3190607"/>
            <a:ext cx="6531400" cy="954103"/>
          </a:xfrm>
          <a:prstGeom prst="rect">
            <a:avLst/>
          </a:prstGeom>
          <a:noFill/>
        </p:spPr>
        <p:txBody>
          <a:bodyPr wrap="square" lIns="91436" tIns="45718" rIns="91436" bIns="45718" rtlCol="0">
            <a:spAutoFit/>
          </a:bodyPr>
          <a:lstStyle/>
          <a:p>
            <a:pPr algn="ctr"/>
            <a:r>
              <a:rPr lang="zh-CN" altLang="en-US" sz="2800" dirty="0" smtClean="0">
                <a:solidFill>
                  <a:schemeClr val="bg1"/>
                </a:solidFill>
                <a:latin typeface="楷体" panose="02010609060101010101" pitchFamily="49" charset="-122"/>
                <a:ea typeface="楷体" panose="02010609060101010101" pitchFamily="49" charset="-122"/>
              </a:rPr>
              <a:t>在确保准确率的同时</a:t>
            </a:r>
            <a:endParaRPr lang="en-US" altLang="zh-CN" sz="2800" dirty="0" smtClean="0">
              <a:solidFill>
                <a:schemeClr val="bg1"/>
              </a:solidFill>
              <a:latin typeface="楷体" panose="02010609060101010101" pitchFamily="49" charset="-122"/>
              <a:ea typeface="楷体" panose="02010609060101010101" pitchFamily="49" charset="-122"/>
            </a:endParaRPr>
          </a:p>
          <a:p>
            <a:pPr algn="ctr"/>
            <a:r>
              <a:rPr lang="zh-CN" altLang="en-US" sz="2800" dirty="0" smtClean="0">
                <a:solidFill>
                  <a:schemeClr val="bg1"/>
                </a:solidFill>
                <a:latin typeface="楷体" panose="02010609060101010101" pitchFamily="49" charset="-122"/>
                <a:ea typeface="楷体" panose="02010609060101010101" pitchFamily="49" charset="-122"/>
              </a:rPr>
              <a:t>尽可能减少迭代过程的执行</a:t>
            </a:r>
            <a:endParaRPr lang="en-US" altLang="zh-CN" sz="2800" dirty="0" smtClean="0">
              <a:solidFill>
                <a:schemeClr val="bg1"/>
              </a:solidFill>
              <a:latin typeface="楷体" panose="02010609060101010101" pitchFamily="49" charset="-122"/>
              <a:ea typeface="楷体" panose="02010609060101010101" pitchFamily="49" charset="-122"/>
            </a:endParaRPr>
          </a:p>
        </p:txBody>
      </p:sp>
      <p:sp>
        <p:nvSpPr>
          <p:cNvPr id="17" name="文本框 16"/>
          <p:cNvSpPr txBox="1"/>
          <p:nvPr/>
        </p:nvSpPr>
        <p:spPr>
          <a:xfrm>
            <a:off x="5168229" y="4485147"/>
            <a:ext cx="6531400" cy="523216"/>
          </a:xfrm>
          <a:prstGeom prst="rect">
            <a:avLst/>
          </a:prstGeom>
          <a:noFill/>
        </p:spPr>
        <p:txBody>
          <a:bodyPr wrap="square" lIns="91436" tIns="45718" rIns="91436" bIns="45718" rtlCol="0">
            <a:spAutoFit/>
          </a:bodyPr>
          <a:lstStyle/>
          <a:p>
            <a:pPr algn="ctr"/>
            <a:r>
              <a:rPr lang="zh-CN" altLang="en-US" sz="2800" dirty="0" smtClean="0">
                <a:solidFill>
                  <a:schemeClr val="bg1"/>
                </a:solidFill>
                <a:latin typeface="楷体" panose="02010609060101010101" pitchFamily="49" charset="-122"/>
                <a:ea typeface="楷体" panose="02010609060101010101" pitchFamily="49" charset="-122"/>
              </a:rPr>
              <a:t>可以被插入多种真值发现方法</a:t>
            </a:r>
            <a:endParaRPr lang="zh-CN" altLang="en-US" sz="2800" dirty="0">
              <a:solidFill>
                <a:schemeClr val="bg1"/>
              </a:solidFill>
              <a:latin typeface="楷体" panose="02010609060101010101" pitchFamily="49" charset="-122"/>
              <a:ea typeface="楷体" panose="02010609060101010101" pitchFamily="49" charset="-122"/>
            </a:endParaRPr>
          </a:p>
        </p:txBody>
      </p:sp>
      <p:sp>
        <p:nvSpPr>
          <p:cNvPr id="21" name="文本框 20"/>
          <p:cNvSpPr txBox="1"/>
          <p:nvPr/>
        </p:nvSpPr>
        <p:spPr>
          <a:xfrm>
            <a:off x="666318" y="-59748"/>
            <a:ext cx="4375307" cy="646327"/>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主要贡献</a:t>
            </a:r>
            <a:endParaRPr lang="zh-CN" altLang="en-US" sz="3600" dirty="0">
              <a:solidFill>
                <a:srgbClr val="FAFAFA"/>
              </a:solidFill>
              <a:latin typeface="微软雅黑" panose="020B0503020204020204" pitchFamily="34" charset="-122"/>
              <a:ea typeface="微软雅黑" panose="020B0503020204020204" pitchFamily="34" charset="-122"/>
            </a:endParaRPr>
          </a:p>
        </p:txBody>
      </p:sp>
      <p:grpSp>
        <p:nvGrpSpPr>
          <p:cNvPr id="19" name="组合 3"/>
          <p:cNvGrpSpPr/>
          <p:nvPr/>
        </p:nvGrpSpPr>
        <p:grpSpPr>
          <a:xfrm rot="16200000">
            <a:off x="562710" y="-24616"/>
            <a:ext cx="1240524" cy="1267264"/>
            <a:chOff x="0" y="1429044"/>
            <a:chExt cx="3915508" cy="3999911"/>
          </a:xfrm>
        </p:grpSpPr>
        <p:sp>
          <p:nvSpPr>
            <p:cNvPr id="20"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22" name="矩形 21"/>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2</a:t>
              </a:r>
              <a:endParaRPr lang="zh-CN" altLang="en-US" sz="4800" dirty="0">
                <a:latin typeface="微软雅黑" panose="020B0503020204020204" pitchFamily="34" charset="-122"/>
                <a:ea typeface="微软雅黑" panose="020B0503020204020204" pitchFamily="34" charset="-122"/>
              </a:endParaRPr>
            </a:p>
          </p:txBody>
        </p:sp>
      </p:grpSp>
      <p:sp>
        <p:nvSpPr>
          <p:cNvPr id="2" name="灯片编号占位符 1"/>
          <p:cNvSpPr>
            <a:spLocks noGrp="1"/>
          </p:cNvSpPr>
          <p:nvPr>
            <p:ph type="sldNum" sz="quarter" idx="12"/>
          </p:nvPr>
        </p:nvSpPr>
        <p:spPr/>
        <p:txBody>
          <a:bodyPr/>
          <a:lstStyle/>
          <a:p>
            <a:fld id="{80074AF9-133E-4CE5-8288-E1F9ACE86204}" type="slidenum">
              <a:rPr lang="zh-CN" altLang="en-US" smtClean="0"/>
              <a:pPr/>
              <a:t>6</a:t>
            </a:fld>
            <a:endParaRPr lang="zh-CN" altLang="en-US"/>
          </a:p>
        </p:txBody>
      </p:sp>
      <p:sp>
        <p:nvSpPr>
          <p:cNvPr id="3" name="日期占位符 2"/>
          <p:cNvSpPr>
            <a:spLocks noGrp="1"/>
          </p:cNvSpPr>
          <p:nvPr>
            <p:ph type="dt" sz="half" idx="10"/>
          </p:nvPr>
        </p:nvSpPr>
        <p:spPr/>
        <p:txBody>
          <a:bodyPr/>
          <a:lstStyle/>
          <a:p>
            <a:r>
              <a:rPr lang="en-US" altLang="zh-CN" dirty="0" smtClean="0"/>
              <a:t>2016-12-19</a:t>
            </a:r>
            <a:endParaRPr lang="zh-CN" altLang="en-US"/>
          </a:p>
        </p:txBody>
      </p:sp>
      <p:sp>
        <p:nvSpPr>
          <p:cNvPr id="5" name="页脚占位符 4"/>
          <p:cNvSpPr>
            <a:spLocks noGrp="1"/>
          </p:cNvSpPr>
          <p:nvPr>
            <p:ph type="ftr" sz="quarter" idx="11"/>
          </p:nvPr>
        </p:nvSpPr>
        <p:spPr/>
        <p:txBody>
          <a:bodyPr/>
          <a:lstStyle/>
          <a:p>
            <a:r>
              <a:rPr lang="zh-CN" altLang="en-US" smtClean="0"/>
              <a:t>计算机科学与工程学院</a:t>
            </a:r>
            <a:endParaRPr lang="zh-CN" altLang="en-US"/>
          </a:p>
        </p:txBody>
      </p:sp>
      <p:sp>
        <p:nvSpPr>
          <p:cNvPr id="24"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63156311"/>
      </p:ext>
    </p:extLst>
  </p:cSld>
  <p:clrMapOvr>
    <a:masterClrMapping/>
  </p:clrMapOvr>
  <mc:AlternateContent xmlns:mc="http://schemas.openxmlformats.org/markup-compatibility/2006" xmlns:p14="http://schemas.microsoft.com/office/powerpoint/2010/main">
    <mc:Choice Requires="p14">
      <p:transition spd="slow" p14:dur="2000" advTm="18856"/>
    </mc:Choice>
    <mc:Fallback xmlns="">
      <p:transition spd="slow" advTm="18856"/>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986802" y="2010422"/>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1</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6" name="矩形 5"/>
          <p:cNvSpPr/>
          <p:nvPr/>
        </p:nvSpPr>
        <p:spPr>
          <a:xfrm>
            <a:off x="6752265" y="2070786"/>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圆角矩形 6"/>
          <p:cNvSpPr/>
          <p:nvPr/>
        </p:nvSpPr>
        <p:spPr>
          <a:xfrm>
            <a:off x="5986802" y="2764484"/>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2</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8" name="矩形 7"/>
          <p:cNvSpPr/>
          <p:nvPr/>
        </p:nvSpPr>
        <p:spPr>
          <a:xfrm>
            <a:off x="6759313" y="2823777"/>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主要</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贡献</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圆角矩形 8"/>
          <p:cNvSpPr/>
          <p:nvPr/>
        </p:nvSpPr>
        <p:spPr>
          <a:xfrm>
            <a:off x="5986802" y="3518547"/>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3</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0" name="矩形 9"/>
          <p:cNvSpPr/>
          <p:nvPr/>
        </p:nvSpPr>
        <p:spPr>
          <a:xfrm>
            <a:off x="6780252" y="3586293"/>
            <a:ext cx="1107996" cy="369332"/>
          </a:xfrm>
          <a:prstGeom prst="rect">
            <a:avLst/>
          </a:prstGeom>
        </p:spPr>
        <p:txBody>
          <a:bodyPr wrap="none">
            <a:spAutoFit/>
          </a:bodyPr>
          <a:lstStyle/>
          <a:p>
            <a:pPr algn="ctr">
              <a:spcAft>
                <a:spcPts val="0"/>
              </a:spcAft>
              <a:defRPr/>
            </a:pPr>
            <a:r>
              <a:rPr lang="zh-CN" altLang="en-US" sz="1800" kern="100" dirty="0" smtClean="0">
                <a:latin typeface="微软雅黑" panose="020B0503020204020204" pitchFamily="34" charset="-122"/>
                <a:ea typeface="微软雅黑" panose="020B0503020204020204" pitchFamily="34" charset="-122"/>
                <a:cs typeface="Times New Roman" panose="02020603050405020304" pitchFamily="18" charset="0"/>
              </a:rPr>
              <a:t>研究</a:t>
            </a: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内容</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圆角矩形 10"/>
          <p:cNvSpPr/>
          <p:nvPr/>
        </p:nvSpPr>
        <p:spPr>
          <a:xfrm>
            <a:off x="5986802" y="4272609"/>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4</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12" name="矩形 11"/>
          <p:cNvSpPr/>
          <p:nvPr/>
        </p:nvSpPr>
        <p:spPr>
          <a:xfrm>
            <a:off x="6793697" y="4348809"/>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实验</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矩形 33"/>
          <p:cNvSpPr/>
          <p:nvPr/>
        </p:nvSpPr>
        <p:spPr>
          <a:xfrm>
            <a:off x="0" y="0"/>
            <a:ext cx="3721100" cy="6858000"/>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dirty="0">
              <a:latin typeface="黑体" panose="02010609060101010101" pitchFamily="49" charset="-122"/>
              <a:ea typeface="黑体" panose="02010609060101010101" pitchFamily="49" charset="-122"/>
            </a:endParaRPr>
          </a:p>
        </p:txBody>
      </p:sp>
      <p:sp>
        <p:nvSpPr>
          <p:cNvPr id="35" name="矩形 34"/>
          <p:cNvSpPr/>
          <p:nvPr/>
        </p:nvSpPr>
        <p:spPr>
          <a:xfrm>
            <a:off x="930023" y="1308116"/>
            <a:ext cx="2300630" cy="1107996"/>
          </a:xfrm>
          <a:prstGeom prst="rect">
            <a:avLst/>
          </a:prstGeom>
        </p:spPr>
        <p:txBody>
          <a:bodyPr wrap="none">
            <a:spAutoFit/>
          </a:bodyPr>
          <a:lstStyle/>
          <a:p>
            <a:pPr algn="ctr"/>
            <a:r>
              <a:rPr lang="zh-CN" altLang="en-US" sz="6600" dirty="0" smtClean="0">
                <a:solidFill>
                  <a:schemeClr val="bg1"/>
                </a:solidFill>
                <a:latin typeface="黑体" panose="02010609060101010101" pitchFamily="49" charset="-122"/>
                <a:ea typeface="黑体" panose="02010609060101010101" pitchFamily="49" charset="-122"/>
              </a:rPr>
              <a:t>目 录</a:t>
            </a:r>
            <a:endParaRPr lang="zh-CN" altLang="en-US" sz="6600" dirty="0">
              <a:solidFill>
                <a:schemeClr val="bg1"/>
              </a:solidFill>
              <a:latin typeface="黑体" panose="02010609060101010101" pitchFamily="49" charset="-122"/>
              <a:ea typeface="黑体" panose="02010609060101010101" pitchFamily="49" charset="-122"/>
            </a:endParaRPr>
          </a:p>
        </p:txBody>
      </p:sp>
      <p:sp>
        <p:nvSpPr>
          <p:cNvPr id="36" name="矩形 35"/>
          <p:cNvSpPr/>
          <p:nvPr/>
        </p:nvSpPr>
        <p:spPr>
          <a:xfrm>
            <a:off x="1257837" y="2593371"/>
            <a:ext cx="1645002" cy="584775"/>
          </a:xfrm>
          <a:prstGeom prst="rect">
            <a:avLst/>
          </a:prstGeom>
        </p:spPr>
        <p:txBody>
          <a:bodyPr wrap="none">
            <a:spAutoFit/>
          </a:bodyPr>
          <a:lstStyle/>
          <a:p>
            <a:pPr algn="ctr"/>
            <a:r>
              <a:rPr lang="en-US" altLang="zh-CN" sz="3200"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Contents</a:t>
            </a:r>
          </a:p>
        </p:txBody>
      </p:sp>
      <p:grpSp>
        <p:nvGrpSpPr>
          <p:cNvPr id="15" name="组合 14"/>
          <p:cNvGrpSpPr/>
          <p:nvPr/>
        </p:nvGrpSpPr>
        <p:grpSpPr>
          <a:xfrm>
            <a:off x="4863256" y="3461016"/>
            <a:ext cx="497964" cy="497964"/>
            <a:chOff x="6535243" y="2524701"/>
            <a:chExt cx="717051" cy="717051"/>
          </a:xfrm>
        </p:grpSpPr>
        <p:sp>
          <p:nvSpPr>
            <p:cNvPr id="16" name="泪滴形 15"/>
            <p:cNvSpPr/>
            <p:nvPr/>
          </p:nvSpPr>
          <p:spPr>
            <a:xfrm rot="8247616">
              <a:off x="6535243" y="2524701"/>
              <a:ext cx="717051" cy="717051"/>
            </a:xfrm>
            <a:prstGeom prst="teardrop">
              <a:avLst/>
            </a:prstGeom>
            <a:solidFill>
              <a:srgbClr val="568D11"/>
            </a:solidFill>
            <a:ln>
              <a:solidFill>
                <a:srgbClr val="568D1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6604000" y="2588424"/>
              <a:ext cx="574014" cy="574014"/>
            </a:xfrm>
            <a:prstGeom prst="ellipse">
              <a:avLst/>
            </a:prstGeom>
            <a:solidFill>
              <a:schemeClr val="bg1"/>
            </a:solidFill>
            <a:ln>
              <a:solidFill>
                <a:srgbClr val="568D11"/>
              </a:solid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矩形 18"/>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8" name="圆角矩形 17"/>
          <p:cNvSpPr/>
          <p:nvPr/>
        </p:nvSpPr>
        <p:spPr>
          <a:xfrm>
            <a:off x="5991285" y="5110806"/>
            <a:ext cx="506412" cy="504825"/>
          </a:xfrm>
          <a:prstGeom prst="roundRect">
            <a:avLst/>
          </a:prstGeom>
          <a:solidFill>
            <a:srgbClr val="568D1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3200" dirty="0">
                <a:latin typeface="+mj-lt"/>
                <a:ea typeface="Arial Unicode MS" panose="020B0604020202020204" pitchFamily="34" charset="-122"/>
                <a:cs typeface="Arial Unicode MS" panose="020B0604020202020204" pitchFamily="34" charset="-122"/>
              </a:rPr>
              <a:t>5</a:t>
            </a:r>
            <a:endParaRPr lang="zh-CN" altLang="en-US" sz="3200" dirty="0">
              <a:latin typeface="+mj-lt"/>
              <a:ea typeface="Arial Unicode MS" panose="020B0604020202020204" pitchFamily="34" charset="-122"/>
              <a:cs typeface="Arial Unicode MS" panose="020B0604020202020204" pitchFamily="34" charset="-122"/>
            </a:endParaRPr>
          </a:p>
        </p:txBody>
      </p:sp>
      <p:sp>
        <p:nvSpPr>
          <p:cNvPr id="21" name="矩形 20"/>
          <p:cNvSpPr/>
          <p:nvPr/>
        </p:nvSpPr>
        <p:spPr>
          <a:xfrm>
            <a:off x="6798180" y="5187006"/>
            <a:ext cx="646332" cy="369332"/>
          </a:xfrm>
          <a:prstGeom prst="rect">
            <a:avLst/>
          </a:prstGeom>
        </p:spPr>
        <p:txBody>
          <a:bodyPr wrap="none">
            <a:spAutoFit/>
          </a:bodyPr>
          <a:lstStyle/>
          <a:p>
            <a:pPr algn="ctr">
              <a:spcAft>
                <a:spcPts val="0"/>
              </a:spcAft>
              <a:defRPr/>
            </a:pPr>
            <a:r>
              <a:rPr lang="zh-CN" altLang="en-US" sz="1800" kern="100"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18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818690201"/>
      </p:ext>
    </p:extLst>
  </p:cSld>
  <p:clrMapOvr>
    <a:masterClrMapping/>
  </p:clrMapOvr>
  <p:transition spd="slow" advTm="914">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流程图: 过程 6"/>
          <p:cNvSpPr/>
          <p:nvPr/>
        </p:nvSpPr>
        <p:spPr>
          <a:xfrm>
            <a:off x="6059488" y="-1"/>
            <a:ext cx="6132512" cy="6858001"/>
          </a:xfrm>
          <a:prstGeom prst="flowChartProcess">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6" name="矩形 5"/>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grpSp>
        <p:nvGrpSpPr>
          <p:cNvPr id="4" name="组合 3"/>
          <p:cNvGrpSpPr/>
          <p:nvPr/>
        </p:nvGrpSpPr>
        <p:grpSpPr>
          <a:xfrm rot="16200000">
            <a:off x="562710" y="-24616"/>
            <a:ext cx="1240524" cy="1267264"/>
            <a:chOff x="0" y="1429044"/>
            <a:chExt cx="3915508" cy="3999911"/>
          </a:xfrm>
        </p:grpSpPr>
        <p:sp>
          <p:nvSpPr>
            <p:cNvPr id="2"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3" name="矩形 2"/>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12" name="文本框 11"/>
          <p:cNvSpPr txBox="1"/>
          <p:nvPr/>
        </p:nvSpPr>
        <p:spPr>
          <a:xfrm>
            <a:off x="1781909" y="1085117"/>
            <a:ext cx="3540371" cy="707887"/>
          </a:xfrm>
          <a:prstGeom prst="rect">
            <a:avLst/>
          </a:prstGeom>
          <a:noFill/>
        </p:spPr>
        <p:txBody>
          <a:bodyPr wrap="square" lIns="91436" tIns="45718" rIns="91436" bIns="45718" rtlCol="0">
            <a:spAutoFit/>
          </a:bodyPr>
          <a:lstStyle/>
          <a:p>
            <a:pPr algn="ctr"/>
            <a:r>
              <a:rPr lang="zh-CN" altLang="en-US" sz="4000" dirty="0">
                <a:solidFill>
                  <a:schemeClr val="bg1"/>
                </a:solidFill>
                <a:latin typeface="Arial" panose="020B0604020202020204" pitchFamily="34" charset="0"/>
                <a:ea typeface="Adobe 黑体 Std R" panose="020B0400000000000000" pitchFamily="34" charset="-122"/>
              </a:rPr>
              <a:t>国内研究</a:t>
            </a:r>
          </a:p>
        </p:txBody>
      </p:sp>
      <p:grpSp>
        <p:nvGrpSpPr>
          <p:cNvPr id="31" name="组合 30"/>
          <p:cNvGrpSpPr/>
          <p:nvPr/>
        </p:nvGrpSpPr>
        <p:grpSpPr>
          <a:xfrm rot="344698">
            <a:off x="1781909" y="1439491"/>
            <a:ext cx="8569571" cy="4197732"/>
            <a:chOff x="1781908" y="1616914"/>
            <a:chExt cx="8569570" cy="4197732"/>
          </a:xfrm>
          <a:solidFill>
            <a:schemeClr val="accent1">
              <a:lumMod val="75000"/>
            </a:schemeClr>
          </a:solidFill>
        </p:grpSpPr>
        <p:sp>
          <p:nvSpPr>
            <p:cNvPr id="15" name="矩形 14"/>
            <p:cNvSpPr/>
            <p:nvPr/>
          </p:nvSpPr>
          <p:spPr>
            <a:xfrm>
              <a:off x="1781908" y="5556738"/>
              <a:ext cx="8569570" cy="257908"/>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28" name="流程图: 联系 27"/>
            <p:cNvSpPr/>
            <p:nvPr/>
          </p:nvSpPr>
          <p:spPr>
            <a:xfrm>
              <a:off x="1781908" y="1616914"/>
              <a:ext cx="3681046" cy="3681046"/>
            </a:xfrm>
            <a:prstGeom prst="flowChartConnector">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30" name="流程图: 联系 29"/>
            <p:cNvSpPr/>
            <p:nvPr/>
          </p:nvSpPr>
          <p:spPr>
            <a:xfrm>
              <a:off x="6670432" y="1616914"/>
              <a:ext cx="3681046" cy="3681046"/>
            </a:xfrm>
            <a:prstGeom prst="flowChartConnec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ea typeface="Adobe 黑体 Std R" panose="020B0400000000000000" pitchFamily="34" charset="-122"/>
              </a:endParaRPr>
            </a:p>
          </p:txBody>
        </p:sp>
      </p:grpSp>
      <p:sp>
        <p:nvSpPr>
          <p:cNvPr id="32" name="文本框 31"/>
          <p:cNvSpPr txBox="1"/>
          <p:nvPr/>
        </p:nvSpPr>
        <p:spPr>
          <a:xfrm>
            <a:off x="2698484" y="1826263"/>
            <a:ext cx="2975957" cy="584775"/>
          </a:xfrm>
          <a:prstGeom prst="rect">
            <a:avLst/>
          </a:prstGeom>
          <a:noFill/>
        </p:spPr>
        <p:txBody>
          <a:bodyPr wrap="square" lIns="91436" tIns="45718" rIns="91436" bIns="45718" rtlCol="0">
            <a:spAutoFit/>
          </a:bodyPr>
          <a:lstStyle/>
          <a:p>
            <a:r>
              <a:rPr lang="zh-CN" altLang="en-US" sz="3200" b="1" dirty="0" smtClean="0">
                <a:solidFill>
                  <a:schemeClr val="bg1"/>
                </a:solidFill>
                <a:latin typeface="微软雅黑" panose="020B0503020204020204" pitchFamily="34" charset="-122"/>
                <a:ea typeface="微软雅黑" panose="020B0503020204020204" pitchFamily="34" charset="-122"/>
              </a:rPr>
              <a:t>迭代</a:t>
            </a:r>
            <a:r>
              <a:rPr lang="zh-CN" altLang="en-US" sz="3200" b="1" dirty="0">
                <a:solidFill>
                  <a:schemeClr val="bg1"/>
                </a:solidFill>
                <a:latin typeface="微软雅黑" panose="020B0503020204020204" pitchFamily="34" charset="-122"/>
                <a:ea typeface="微软雅黑" panose="020B0503020204020204" pitchFamily="34" charset="-122"/>
              </a:rPr>
              <a:t>计算</a:t>
            </a:r>
          </a:p>
        </p:txBody>
      </p:sp>
      <p:sp>
        <p:nvSpPr>
          <p:cNvPr id="33" name="文本框 32"/>
          <p:cNvSpPr txBox="1"/>
          <p:nvPr/>
        </p:nvSpPr>
        <p:spPr>
          <a:xfrm>
            <a:off x="7564100" y="2348653"/>
            <a:ext cx="2975957" cy="584775"/>
          </a:xfrm>
          <a:prstGeom prst="rect">
            <a:avLst/>
          </a:prstGeom>
          <a:noFill/>
        </p:spPr>
        <p:txBody>
          <a:bodyPr wrap="square" lIns="91436" tIns="45718" rIns="91436" bIns="45718" rtlCol="0">
            <a:spAutoFit/>
          </a:bodyPr>
          <a:lstStyle/>
          <a:p>
            <a:r>
              <a:rPr lang="zh-CN" altLang="en-US" sz="3200" b="1" dirty="0" smtClean="0">
                <a:solidFill>
                  <a:schemeClr val="accent1">
                    <a:lumMod val="75000"/>
                  </a:schemeClr>
                </a:solidFill>
                <a:latin typeface="微软雅黑" panose="020B0503020204020204" pitchFamily="34" charset="-122"/>
                <a:ea typeface="微软雅黑" panose="020B0503020204020204" pitchFamily="34" charset="-122"/>
              </a:rPr>
              <a:t>线性计算</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16" name="等腰三角形 15"/>
          <p:cNvSpPr/>
          <p:nvPr/>
        </p:nvSpPr>
        <p:spPr>
          <a:xfrm>
            <a:off x="5674439" y="5637227"/>
            <a:ext cx="843124" cy="726831"/>
          </a:xfrm>
          <a:prstGeom prst="triangle">
            <a:avLst/>
          </a:prstGeom>
          <a:solidFill>
            <a:srgbClr val="767171"/>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8" name="文本框 17"/>
          <p:cNvSpPr txBox="1"/>
          <p:nvPr/>
        </p:nvSpPr>
        <p:spPr>
          <a:xfrm>
            <a:off x="1339693" y="-59748"/>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a:t>
            </a:r>
            <a:r>
              <a:rPr lang="zh-CN" altLang="en-US" sz="3600" dirty="0">
                <a:solidFill>
                  <a:srgbClr val="FAFAFA"/>
                </a:solidFill>
                <a:latin typeface="微软雅黑" panose="020B0503020204020204" pitchFamily="34" charset="-122"/>
                <a:ea typeface="微软雅黑" panose="020B0503020204020204" pitchFamily="34" charset="-122"/>
              </a:rPr>
              <a:t>内容</a:t>
            </a:r>
          </a:p>
        </p:txBody>
      </p:sp>
      <p:sp>
        <p:nvSpPr>
          <p:cNvPr id="17" name="文本框 31"/>
          <p:cNvSpPr txBox="1"/>
          <p:nvPr/>
        </p:nvSpPr>
        <p:spPr>
          <a:xfrm>
            <a:off x="1967950" y="2654515"/>
            <a:ext cx="3441454" cy="1815878"/>
          </a:xfrm>
          <a:prstGeom prst="rect">
            <a:avLst/>
          </a:prstGeom>
          <a:noFill/>
        </p:spPr>
        <p:txBody>
          <a:bodyPr wrap="square" lIns="91436" tIns="45718" rIns="91436" bIns="45718" rtlCol="0">
            <a:spAutoFit/>
          </a:bodyPr>
          <a:lstStyle/>
          <a:p>
            <a:pPr algn="ctr"/>
            <a:r>
              <a:rPr lang="zh-CN" altLang="en-US" sz="2800" dirty="0" smtClean="0">
                <a:solidFill>
                  <a:schemeClr val="bg1"/>
                </a:solidFill>
                <a:latin typeface="微软雅黑" panose="020B0503020204020204" pitchFamily="34" charset="-122"/>
                <a:ea typeface="微软雅黑" panose="020B0503020204020204" pitchFamily="34" charset="-122"/>
              </a:rPr>
              <a:t>同时更新数据源的权值和真值</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endParaRPr lang="en-US" altLang="zh-CN" sz="2800" dirty="0">
              <a:solidFill>
                <a:schemeClr val="bg1"/>
              </a:solidFill>
              <a:latin typeface="微软雅黑" panose="020B0503020204020204" pitchFamily="34" charset="-122"/>
              <a:ea typeface="微软雅黑" panose="020B0503020204020204" pitchFamily="34" charset="-122"/>
            </a:endParaRPr>
          </a:p>
          <a:p>
            <a:pPr algn="ctr"/>
            <a:r>
              <a:rPr lang="zh-CN" altLang="en-US" sz="2800" dirty="0" smtClean="0">
                <a:solidFill>
                  <a:schemeClr val="bg1"/>
                </a:solidFill>
                <a:latin typeface="微软雅黑" panose="020B0503020204020204" pitchFamily="34" charset="-122"/>
                <a:ea typeface="微软雅黑" panose="020B0503020204020204" pitchFamily="34" charset="-122"/>
              </a:rPr>
              <a:t>收敛到最优值</a:t>
            </a:r>
            <a:endParaRPr lang="en-US" altLang="zh-CN" sz="2800" dirty="0" smtClean="0">
              <a:solidFill>
                <a:schemeClr val="bg1"/>
              </a:solidFill>
              <a:latin typeface="微软雅黑" panose="020B0503020204020204" pitchFamily="34" charset="-122"/>
              <a:ea typeface="微软雅黑" panose="020B0503020204020204" pitchFamily="34" charset="-122"/>
            </a:endParaRPr>
          </a:p>
        </p:txBody>
      </p:sp>
      <p:sp>
        <p:nvSpPr>
          <p:cNvPr id="21" name="文本框 32"/>
          <p:cNvSpPr txBox="1"/>
          <p:nvPr/>
        </p:nvSpPr>
        <p:spPr>
          <a:xfrm>
            <a:off x="7060526" y="3117271"/>
            <a:ext cx="2975957" cy="1815878"/>
          </a:xfrm>
          <a:prstGeom prst="rect">
            <a:avLst/>
          </a:prstGeom>
          <a:noFill/>
        </p:spPr>
        <p:txBody>
          <a:bodyPr wrap="square" lIns="91436" tIns="45718" rIns="91436" bIns="45718" rtlCol="0">
            <a:spAutoFit/>
          </a:bodyPr>
          <a:lstStyle/>
          <a:p>
            <a:pPr algn="ct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仅</a:t>
            </a: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更新真值</a:t>
            </a:r>
            <a:endParaRPr lang="en-US" altLang="zh-CN" sz="2800" dirty="0" smtClean="0">
              <a:solidFill>
                <a:schemeClr val="accent1">
                  <a:lumMod val="75000"/>
                </a:schemeClr>
              </a:solidFill>
              <a:latin typeface="微软雅黑" panose="020B0503020204020204" pitchFamily="34" charset="-122"/>
              <a:ea typeface="微软雅黑" panose="020B0503020204020204" pitchFamily="34" charset="-122"/>
            </a:endParaRPr>
          </a:p>
          <a:p>
            <a:pPr algn="ctr"/>
            <a:endParaRPr lang="en-US" altLang="zh-CN" sz="2800" dirty="0" smtClean="0">
              <a:solidFill>
                <a:schemeClr val="accent1">
                  <a:lumMod val="75000"/>
                </a:schemeClr>
              </a:solidFill>
              <a:latin typeface="微软雅黑" panose="020B0503020204020204" pitchFamily="34" charset="-122"/>
              <a:ea typeface="微软雅黑" panose="020B0503020204020204" pitchFamily="34" charset="-122"/>
            </a:endParaRPr>
          </a:p>
          <a:p>
            <a:pPr algn="ctr"/>
            <a:r>
              <a:rPr lang="zh-CN" altLang="en-US" sz="2800" dirty="0" smtClean="0">
                <a:solidFill>
                  <a:schemeClr val="accent1">
                    <a:lumMod val="75000"/>
                  </a:schemeClr>
                </a:solidFill>
                <a:latin typeface="微软雅黑" panose="020B0503020204020204" pitchFamily="34" charset="-122"/>
                <a:ea typeface="微软雅黑" panose="020B0503020204020204" pitchFamily="34" charset="-122"/>
              </a:rPr>
              <a:t>与最优值之间存在误差</a:t>
            </a:r>
            <a:endParaRPr lang="en-US" altLang="zh-CN" sz="280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12"/>
          </p:nvPr>
        </p:nvSpPr>
        <p:spPr/>
        <p:txBody>
          <a:bodyPr/>
          <a:lstStyle/>
          <a:p>
            <a:fld id="{80074AF9-133E-4CE5-8288-E1F9ACE86204}" type="slidenum">
              <a:rPr lang="zh-CN" altLang="en-US" smtClean="0"/>
              <a:pPr/>
              <a:t>8</a:t>
            </a:fld>
            <a:endParaRPr lang="zh-CN" altLang="en-US"/>
          </a:p>
        </p:txBody>
      </p:sp>
      <p:sp>
        <p:nvSpPr>
          <p:cNvPr id="8" name="日期占位符 7"/>
          <p:cNvSpPr>
            <a:spLocks noGrp="1"/>
          </p:cNvSpPr>
          <p:nvPr>
            <p:ph type="dt" sz="half" idx="10"/>
          </p:nvPr>
        </p:nvSpPr>
        <p:spPr/>
        <p:txBody>
          <a:bodyPr/>
          <a:lstStyle/>
          <a:p>
            <a:r>
              <a:rPr lang="en-US" altLang="zh-CN" dirty="0" smtClean="0"/>
              <a:t>2016-12-19</a:t>
            </a:r>
            <a:endParaRPr lang="zh-CN" altLang="en-US"/>
          </a:p>
        </p:txBody>
      </p:sp>
      <p:sp>
        <p:nvSpPr>
          <p:cNvPr id="10" name="页脚占位符 9"/>
          <p:cNvSpPr>
            <a:spLocks noGrp="1"/>
          </p:cNvSpPr>
          <p:nvPr>
            <p:ph type="ftr" sz="quarter" idx="11"/>
          </p:nvPr>
        </p:nvSpPr>
        <p:spPr/>
        <p:txBody>
          <a:bodyPr/>
          <a:lstStyle/>
          <a:p>
            <a:r>
              <a:rPr lang="zh-CN" altLang="en-US" smtClean="0"/>
              <a:t>计算机科学与工程学院</a:t>
            </a:r>
            <a:endParaRPr lang="zh-CN" altLang="en-US"/>
          </a:p>
        </p:txBody>
      </p:sp>
      <p:sp>
        <p:nvSpPr>
          <p:cNvPr id="23"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1277340209"/>
      </p:ext>
    </p:extLst>
  </p:cSld>
  <p:clrMapOvr>
    <a:masterClrMapping/>
  </p:clrMapOvr>
  <mc:AlternateContent xmlns:mc="http://schemas.openxmlformats.org/markup-compatibility/2006" xmlns:p14="http://schemas.microsoft.com/office/powerpoint/2010/main">
    <mc:Choice Requires="p14">
      <p:transition spd="slow" p14:dur="2000" advTm="29575"/>
    </mc:Choice>
    <mc:Fallback xmlns="">
      <p:transition spd="slow" advTm="2957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1247"/>
            <a:ext cx="12192000" cy="60146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1" name="任意多边形 10"/>
          <p:cNvSpPr/>
          <p:nvPr/>
        </p:nvSpPr>
        <p:spPr>
          <a:xfrm>
            <a:off x="6795243" y="583821"/>
            <a:ext cx="2745955" cy="5319437"/>
          </a:xfrm>
          <a:custGeom>
            <a:avLst/>
            <a:gdLst>
              <a:gd name="connsiteX0" fmla="*/ 0 w 3352800"/>
              <a:gd name="connsiteY0" fmla="*/ 0 h 4937061"/>
              <a:gd name="connsiteX1" fmla="*/ 3352800 w 3352800"/>
              <a:gd name="connsiteY1" fmla="*/ 0 h 4937061"/>
              <a:gd name="connsiteX2" fmla="*/ 3352800 w 3352800"/>
              <a:gd name="connsiteY2" fmla="*/ 669861 h 4937061"/>
              <a:gd name="connsiteX3" fmla="*/ 3352800 w 3352800"/>
              <a:gd name="connsiteY3" fmla="*/ 1091891 h 4937061"/>
              <a:gd name="connsiteX4" fmla="*/ 3352800 w 3352800"/>
              <a:gd name="connsiteY4" fmla="*/ 4937061 h 4937061"/>
              <a:gd name="connsiteX5" fmla="*/ 3165231 w 3352800"/>
              <a:gd name="connsiteY5" fmla="*/ 4937061 h 4937061"/>
              <a:gd name="connsiteX6" fmla="*/ 3165231 w 3352800"/>
              <a:gd name="connsiteY6" fmla="*/ 1091891 h 4937061"/>
              <a:gd name="connsiteX7" fmla="*/ 0 w 3352800"/>
              <a:gd name="connsiteY7" fmla="*/ 1091891 h 493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4937061">
                <a:moveTo>
                  <a:pt x="0" y="0"/>
                </a:moveTo>
                <a:lnTo>
                  <a:pt x="3352800" y="0"/>
                </a:lnTo>
                <a:lnTo>
                  <a:pt x="3352800" y="669861"/>
                </a:lnTo>
                <a:lnTo>
                  <a:pt x="3352800" y="1091891"/>
                </a:lnTo>
                <a:lnTo>
                  <a:pt x="3352800" y="4937061"/>
                </a:lnTo>
                <a:lnTo>
                  <a:pt x="3165231" y="4937061"/>
                </a:lnTo>
                <a:lnTo>
                  <a:pt x="3165231" y="1091891"/>
                </a:lnTo>
                <a:lnTo>
                  <a:pt x="0" y="1091891"/>
                </a:lnTo>
                <a:close/>
              </a:path>
            </a:pathLst>
          </a:custGeom>
          <a:solidFill>
            <a:srgbClr val="385723"/>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12" name="任意多边形 11"/>
          <p:cNvSpPr/>
          <p:nvPr/>
        </p:nvSpPr>
        <p:spPr>
          <a:xfrm>
            <a:off x="9541199" y="583820"/>
            <a:ext cx="2661261" cy="5319437"/>
          </a:xfrm>
          <a:custGeom>
            <a:avLst/>
            <a:gdLst>
              <a:gd name="connsiteX0" fmla="*/ 0 w 3352800"/>
              <a:gd name="connsiteY0" fmla="*/ 0 h 4937061"/>
              <a:gd name="connsiteX1" fmla="*/ 3352800 w 3352800"/>
              <a:gd name="connsiteY1" fmla="*/ 0 h 4937061"/>
              <a:gd name="connsiteX2" fmla="*/ 3352800 w 3352800"/>
              <a:gd name="connsiteY2" fmla="*/ 669861 h 4937061"/>
              <a:gd name="connsiteX3" fmla="*/ 3352800 w 3352800"/>
              <a:gd name="connsiteY3" fmla="*/ 1091891 h 4937061"/>
              <a:gd name="connsiteX4" fmla="*/ 3352800 w 3352800"/>
              <a:gd name="connsiteY4" fmla="*/ 4937061 h 4937061"/>
              <a:gd name="connsiteX5" fmla="*/ 3165231 w 3352800"/>
              <a:gd name="connsiteY5" fmla="*/ 4937061 h 4937061"/>
              <a:gd name="connsiteX6" fmla="*/ 3165231 w 3352800"/>
              <a:gd name="connsiteY6" fmla="*/ 1091891 h 4937061"/>
              <a:gd name="connsiteX7" fmla="*/ 0 w 3352800"/>
              <a:gd name="connsiteY7" fmla="*/ 1091891 h 4937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52800" h="4937061">
                <a:moveTo>
                  <a:pt x="0" y="0"/>
                </a:moveTo>
                <a:lnTo>
                  <a:pt x="3352800" y="0"/>
                </a:lnTo>
                <a:lnTo>
                  <a:pt x="3352800" y="669861"/>
                </a:lnTo>
                <a:lnTo>
                  <a:pt x="3352800" y="1091891"/>
                </a:lnTo>
                <a:lnTo>
                  <a:pt x="3352800" y="4937061"/>
                </a:lnTo>
                <a:lnTo>
                  <a:pt x="3165231" y="4937061"/>
                </a:lnTo>
                <a:lnTo>
                  <a:pt x="3165231" y="1091891"/>
                </a:lnTo>
                <a:lnTo>
                  <a:pt x="0" y="109189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dirty="0">
              <a:latin typeface="Arial" panose="020B0604020202020204" pitchFamily="34" charset="0"/>
              <a:ea typeface="Adobe 黑体 Std R" panose="020B0400000000000000" pitchFamily="34" charset="-122"/>
            </a:endParaRPr>
          </a:p>
        </p:txBody>
      </p:sp>
      <p:sp>
        <p:nvSpPr>
          <p:cNvPr id="7" name="矩形 6"/>
          <p:cNvSpPr/>
          <p:nvPr/>
        </p:nvSpPr>
        <p:spPr>
          <a:xfrm>
            <a:off x="7100164" y="1897668"/>
            <a:ext cx="1826133" cy="584771"/>
          </a:xfrm>
          <a:prstGeom prst="rect">
            <a:avLst/>
          </a:prstGeom>
        </p:spPr>
        <p:txBody>
          <a:bodyPr wrap="none" lIns="91436" tIns="45718" rIns="91436" bIns="45718">
            <a:spAutoFit/>
          </a:bodyPr>
          <a:lstStyle/>
          <a:p>
            <a:r>
              <a:rPr lang="zh-CN" altLang="en-US" sz="3200" b="1" dirty="0" smtClean="0">
                <a:solidFill>
                  <a:schemeClr val="bg2">
                    <a:lumMod val="50000"/>
                  </a:schemeClr>
                </a:solidFill>
                <a:latin typeface="微软雅黑" panose="020B0503020204020204" pitchFamily="34" charset="-122"/>
                <a:ea typeface="微软雅黑" panose="020B0503020204020204" pitchFamily="34" charset="-122"/>
              </a:rPr>
              <a:t>波动较大</a:t>
            </a:r>
            <a:endParaRPr lang="en-US" altLang="zh-CN" sz="32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339693" y="-59748"/>
            <a:ext cx="3118339" cy="646331"/>
          </a:xfrm>
          <a:prstGeom prst="rect">
            <a:avLst/>
          </a:prstGeom>
          <a:noFill/>
        </p:spPr>
        <p:txBody>
          <a:bodyPr wrap="square" lIns="91436" tIns="45718" rIns="91436" bIns="45718" rtlCol="0">
            <a:spAutoFit/>
          </a:bodyPr>
          <a:lstStyle/>
          <a:p>
            <a:pPr algn="ctr"/>
            <a:r>
              <a:rPr lang="zh-CN" altLang="en-US" sz="3600" dirty="0" smtClean="0">
                <a:solidFill>
                  <a:srgbClr val="FAFAFA"/>
                </a:solidFill>
                <a:latin typeface="微软雅黑" panose="020B0503020204020204" pitchFamily="34" charset="-122"/>
                <a:ea typeface="微软雅黑" panose="020B0503020204020204" pitchFamily="34" charset="-122"/>
              </a:rPr>
              <a:t>研究</a:t>
            </a:r>
            <a:r>
              <a:rPr lang="zh-CN" altLang="en-US" sz="3600" dirty="0">
                <a:solidFill>
                  <a:srgbClr val="FAFAFA"/>
                </a:solidFill>
                <a:latin typeface="微软雅黑" panose="020B0503020204020204" pitchFamily="34" charset="-122"/>
                <a:ea typeface="微软雅黑" panose="020B0503020204020204" pitchFamily="34" charset="-122"/>
              </a:rPr>
              <a:t>内容</a:t>
            </a:r>
          </a:p>
        </p:txBody>
      </p:sp>
      <p:sp>
        <p:nvSpPr>
          <p:cNvPr id="18" name="矩形 17"/>
          <p:cNvSpPr/>
          <p:nvPr/>
        </p:nvSpPr>
        <p:spPr>
          <a:xfrm>
            <a:off x="9969223" y="1897704"/>
            <a:ext cx="1826133" cy="584771"/>
          </a:xfrm>
          <a:prstGeom prst="rect">
            <a:avLst/>
          </a:prstGeom>
        </p:spPr>
        <p:txBody>
          <a:bodyPr wrap="none" lIns="91436" tIns="45718" rIns="91436" bIns="45718">
            <a:spAutoFit/>
          </a:bodyPr>
          <a:lstStyle/>
          <a:p>
            <a:r>
              <a:rPr lang="zh-CN" altLang="en-US" sz="3200" b="1" dirty="0" smtClean="0">
                <a:solidFill>
                  <a:schemeClr val="bg2">
                    <a:lumMod val="50000"/>
                  </a:schemeClr>
                </a:solidFill>
                <a:latin typeface="微软雅黑" panose="020B0503020204020204" pitchFamily="34" charset="-122"/>
                <a:ea typeface="微软雅黑" panose="020B0503020204020204" pitchFamily="34" charset="-122"/>
              </a:rPr>
              <a:t>波动较小</a:t>
            </a:r>
            <a:endParaRPr lang="en-US" altLang="zh-CN" sz="3200" b="1"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3" name="组合 3"/>
          <p:cNvGrpSpPr/>
          <p:nvPr/>
        </p:nvGrpSpPr>
        <p:grpSpPr>
          <a:xfrm rot="16200000">
            <a:off x="562710" y="-24616"/>
            <a:ext cx="1240524" cy="1267264"/>
            <a:chOff x="0" y="1429044"/>
            <a:chExt cx="3915508" cy="3999911"/>
          </a:xfrm>
        </p:grpSpPr>
        <p:sp>
          <p:nvSpPr>
            <p:cNvPr id="15" name="流程图: 数据 1"/>
            <p:cNvSpPr/>
            <p:nvPr/>
          </p:nvSpPr>
          <p:spPr>
            <a:xfrm rot="16200000">
              <a:off x="-496743" y="2915127"/>
              <a:ext cx="3010573" cy="2017084"/>
            </a:xfrm>
            <a:prstGeom prst="flowChartInputOutpu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微软雅黑" panose="020B0503020204020204" pitchFamily="34" charset="-122"/>
                <a:ea typeface="微软雅黑" panose="020B0503020204020204" pitchFamily="34" charset="-122"/>
              </a:endParaRPr>
            </a:p>
          </p:txBody>
        </p:sp>
        <p:sp>
          <p:nvSpPr>
            <p:cNvPr id="16" name="矩形 15"/>
            <p:cNvSpPr/>
            <p:nvPr/>
          </p:nvSpPr>
          <p:spPr>
            <a:xfrm>
              <a:off x="0" y="1429044"/>
              <a:ext cx="3915508" cy="3423138"/>
            </a:xfrm>
            <a:prstGeom prst="rect">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sz="4800" dirty="0">
                  <a:latin typeface="微软雅黑" panose="020B0503020204020204" pitchFamily="34" charset="-122"/>
                  <a:ea typeface="微软雅黑" panose="020B0503020204020204" pitchFamily="34" charset="-122"/>
                </a:rPr>
                <a:t>3</a:t>
              </a:r>
              <a:endParaRPr lang="zh-CN" altLang="en-US" sz="4800" dirty="0">
                <a:latin typeface="微软雅黑" panose="020B0503020204020204" pitchFamily="34" charset="-122"/>
                <a:ea typeface="微软雅黑" panose="020B0503020204020204" pitchFamily="34" charset="-122"/>
              </a:endParaRPr>
            </a:p>
          </p:txBody>
        </p:sp>
      </p:gr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下箭头 4"/>
          <p:cNvSpPr/>
          <p:nvPr/>
        </p:nvSpPr>
        <p:spPr>
          <a:xfrm>
            <a:off x="7799286" y="2674214"/>
            <a:ext cx="468923" cy="795130"/>
          </a:xfrm>
          <a:prstGeom prst="downArrow">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8"/>
          <p:cNvSpPr/>
          <p:nvPr/>
        </p:nvSpPr>
        <p:spPr>
          <a:xfrm>
            <a:off x="10712281" y="2727223"/>
            <a:ext cx="468923" cy="795130"/>
          </a:xfrm>
          <a:prstGeom prst="downArrow">
            <a:avLst/>
          </a:prstGeom>
          <a:solidFill>
            <a:schemeClr val="accent6"/>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741219" y="3759576"/>
            <a:ext cx="2646870" cy="1569656"/>
          </a:xfrm>
          <a:prstGeom prst="rect">
            <a:avLst/>
          </a:prstGeom>
        </p:spPr>
        <p:txBody>
          <a:bodyPr wrap="none" lIns="91436" tIns="45718" rIns="91436" bIns="45718">
            <a:spAutoFit/>
          </a:bodyPr>
          <a:lstStyle/>
          <a:p>
            <a:pPr algn="ctr"/>
            <a:r>
              <a:rPr lang="zh-CN" altLang="en-US" sz="3200" b="1" dirty="0" smtClean="0">
                <a:solidFill>
                  <a:schemeClr val="bg2">
                    <a:lumMod val="50000"/>
                  </a:schemeClr>
                </a:solidFill>
                <a:latin typeface="微软雅黑" panose="020B0503020204020204" pitchFamily="34" charset="-122"/>
                <a:ea typeface="微软雅黑" panose="020B0503020204020204" pitchFamily="34" charset="-122"/>
              </a:rPr>
              <a:t>更新</a:t>
            </a:r>
            <a:endParaRPr lang="en-US" altLang="zh-CN" sz="3200" b="1" dirty="0" smtClean="0">
              <a:solidFill>
                <a:schemeClr val="bg2">
                  <a:lumMod val="50000"/>
                </a:schemeClr>
              </a:solidFill>
              <a:latin typeface="微软雅黑" panose="020B0503020204020204" pitchFamily="34" charset="-122"/>
              <a:ea typeface="微软雅黑" panose="020B0503020204020204" pitchFamily="34" charset="-122"/>
            </a:endParaRPr>
          </a:p>
          <a:p>
            <a:pPr algn="ctr"/>
            <a:r>
              <a:rPr lang="zh-CN" altLang="en-US" sz="3200" b="1" dirty="0" smtClean="0">
                <a:solidFill>
                  <a:schemeClr val="bg2">
                    <a:lumMod val="50000"/>
                  </a:schemeClr>
                </a:solidFill>
                <a:latin typeface="微软雅黑" panose="020B0503020204020204" pitchFamily="34" charset="-122"/>
                <a:ea typeface="微软雅黑" panose="020B0503020204020204" pitchFamily="34" charset="-122"/>
              </a:rPr>
              <a:t>数据源权值</a:t>
            </a:r>
            <a:endParaRPr lang="en-US" altLang="zh-CN" sz="3200" b="1" dirty="0" smtClean="0">
              <a:solidFill>
                <a:schemeClr val="bg2">
                  <a:lumMod val="50000"/>
                </a:schemeClr>
              </a:solidFill>
              <a:latin typeface="微软雅黑" panose="020B0503020204020204" pitchFamily="34" charset="-122"/>
              <a:ea typeface="微软雅黑" panose="020B0503020204020204" pitchFamily="34" charset="-122"/>
            </a:endParaRPr>
          </a:p>
          <a:p>
            <a:r>
              <a:rPr lang="zh-CN" altLang="en-US" sz="3200" b="1" dirty="0" smtClean="0">
                <a:solidFill>
                  <a:schemeClr val="bg2">
                    <a:lumMod val="50000"/>
                  </a:schemeClr>
                </a:solidFill>
                <a:latin typeface="微软雅黑" panose="020B0503020204020204" pitchFamily="34" charset="-122"/>
                <a:ea typeface="微软雅黑" panose="020B0503020204020204" pitchFamily="34" charset="-122"/>
              </a:rPr>
              <a:t>以确保准确率</a:t>
            </a:r>
            <a:endParaRPr lang="en-US" altLang="zh-CN" sz="32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21" name="矩形 20"/>
          <p:cNvSpPr/>
          <p:nvPr/>
        </p:nvSpPr>
        <p:spPr>
          <a:xfrm>
            <a:off x="9665687" y="3792901"/>
            <a:ext cx="2413794" cy="2062099"/>
          </a:xfrm>
          <a:prstGeom prst="rect">
            <a:avLst/>
          </a:prstGeom>
        </p:spPr>
        <p:txBody>
          <a:bodyPr wrap="none" lIns="91436" tIns="45718" rIns="91436" bIns="45718">
            <a:spAutoFit/>
          </a:bodyPr>
          <a:lstStyle/>
          <a:p>
            <a:pPr algn="ctr"/>
            <a:r>
              <a:rPr lang="zh-CN" altLang="en-US" sz="3200" b="1" dirty="0" smtClean="0">
                <a:solidFill>
                  <a:schemeClr val="bg2">
                    <a:lumMod val="50000"/>
                  </a:schemeClr>
                </a:solidFill>
                <a:latin typeface="微软雅黑" panose="020B0503020204020204" pitchFamily="34" charset="-122"/>
                <a:ea typeface="微软雅黑" panose="020B0503020204020204" pitchFamily="34" charset="-122"/>
              </a:rPr>
              <a:t>不更新</a:t>
            </a:r>
            <a:endParaRPr lang="en-US" altLang="zh-CN" sz="3200" b="1" dirty="0" smtClean="0">
              <a:solidFill>
                <a:schemeClr val="bg2">
                  <a:lumMod val="50000"/>
                </a:schemeClr>
              </a:solidFill>
              <a:latin typeface="微软雅黑" panose="020B0503020204020204" pitchFamily="34" charset="-122"/>
              <a:ea typeface="微软雅黑" panose="020B0503020204020204" pitchFamily="34" charset="-122"/>
            </a:endParaRPr>
          </a:p>
          <a:p>
            <a:pPr algn="ctr"/>
            <a:r>
              <a:rPr lang="zh-CN" altLang="en-US" sz="3200" b="1" dirty="0" smtClean="0">
                <a:solidFill>
                  <a:schemeClr val="bg2">
                    <a:lumMod val="50000"/>
                  </a:schemeClr>
                </a:solidFill>
                <a:latin typeface="微软雅黑" panose="020B0503020204020204" pitchFamily="34" charset="-122"/>
                <a:ea typeface="微软雅黑" panose="020B0503020204020204" pitchFamily="34" charset="-122"/>
              </a:rPr>
              <a:t>数据源权值</a:t>
            </a:r>
            <a:endParaRPr lang="en-US" altLang="zh-CN" sz="3200" b="1" dirty="0" smtClean="0">
              <a:solidFill>
                <a:schemeClr val="bg2">
                  <a:lumMod val="50000"/>
                </a:schemeClr>
              </a:solidFill>
              <a:latin typeface="微软雅黑" panose="020B0503020204020204" pitchFamily="34" charset="-122"/>
              <a:ea typeface="微软雅黑" panose="020B0503020204020204" pitchFamily="34" charset="-122"/>
            </a:endParaRPr>
          </a:p>
          <a:p>
            <a:pPr algn="ctr"/>
            <a:r>
              <a:rPr lang="zh-CN" altLang="en-US" sz="3200" b="1" dirty="0" smtClean="0">
                <a:solidFill>
                  <a:schemeClr val="bg2">
                    <a:lumMod val="50000"/>
                  </a:schemeClr>
                </a:solidFill>
                <a:latin typeface="微软雅黑" panose="020B0503020204020204" pitchFamily="34" charset="-122"/>
                <a:ea typeface="微软雅黑" panose="020B0503020204020204" pitchFamily="34" charset="-122"/>
              </a:rPr>
              <a:t>以提高效率</a:t>
            </a:r>
            <a:endParaRPr lang="en-US" altLang="zh-CN" sz="3200" b="1" dirty="0" smtClean="0">
              <a:solidFill>
                <a:schemeClr val="bg2">
                  <a:lumMod val="50000"/>
                </a:schemeClr>
              </a:solidFill>
              <a:latin typeface="微软雅黑" panose="020B0503020204020204" pitchFamily="34" charset="-122"/>
              <a:ea typeface="微软雅黑" panose="020B0503020204020204" pitchFamily="34" charset="-122"/>
            </a:endParaRPr>
          </a:p>
          <a:p>
            <a:endParaRPr lang="en-US" altLang="zh-CN" sz="3200" b="1"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6" name="Rectangle 6"/>
          <p:cNvSpPr>
            <a:spLocks noChangeArrowheads="1"/>
          </p:cNvSpPr>
          <p:nvPr/>
        </p:nvSpPr>
        <p:spPr bwMode="auto">
          <a:xfrm>
            <a:off x="1282243" y="4954953"/>
            <a:ext cx="4954409" cy="710001"/>
          </a:xfrm>
          <a:prstGeom prst="rect">
            <a:avLst/>
          </a:prstGeom>
          <a:solidFill>
            <a:srgbClr val="FFFFFF"/>
          </a:solidFill>
          <a:ln w="9525">
            <a:solidFill>
              <a:srgbClr val="EAEAEA"/>
            </a:solidFill>
            <a:miter lim="800000"/>
            <a:headEnd/>
            <a:tailEnd/>
          </a:ln>
          <a:extLst/>
        </p:spPr>
        <p:txBody>
          <a:bodyPr wrap="none" lIns="75520" tIns="37760" rIns="75520" bIns="37760" anchor="ctr"/>
          <a:lstStyle/>
          <a:p>
            <a:pPr>
              <a:defRPr/>
            </a:pPr>
            <a:endParaRPr lang="zh-CN" altLang="en-US" kern="0" dirty="0">
              <a:solidFill>
                <a:sysClr val="windowText" lastClr="000000"/>
              </a:solidFill>
              <a:ea typeface="微软雅黑" pitchFamily="34" charset="-122"/>
            </a:endParaRPr>
          </a:p>
        </p:txBody>
      </p:sp>
      <p:sp>
        <p:nvSpPr>
          <p:cNvPr id="37" name="Line 43"/>
          <p:cNvSpPr>
            <a:spLocks noChangeShapeType="1"/>
          </p:cNvSpPr>
          <p:nvPr/>
        </p:nvSpPr>
        <p:spPr bwMode="auto">
          <a:xfrm rot="16200000" flipH="1">
            <a:off x="3674996" y="3867527"/>
            <a:ext cx="0" cy="2852040"/>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lIns="75520" tIns="37760" rIns="75520" bIns="37760"/>
          <a:lstStyle/>
          <a:p>
            <a:pPr>
              <a:defRPr/>
            </a:pPr>
            <a:endParaRPr lang="zh-CN" altLang="en-US" kern="0" dirty="0">
              <a:solidFill>
                <a:sysClr val="windowText" lastClr="000000"/>
              </a:solidFill>
              <a:ea typeface="微软雅黑" pitchFamily="34" charset="-122"/>
            </a:endParaRPr>
          </a:p>
        </p:txBody>
      </p:sp>
      <p:sp>
        <p:nvSpPr>
          <p:cNvPr id="39" name="Rectangle 7"/>
          <p:cNvSpPr>
            <a:spLocks noChangeArrowheads="1"/>
          </p:cNvSpPr>
          <p:nvPr/>
        </p:nvSpPr>
        <p:spPr bwMode="auto">
          <a:xfrm>
            <a:off x="1689250" y="1946828"/>
            <a:ext cx="4547403" cy="714591"/>
          </a:xfrm>
          <a:prstGeom prst="rect">
            <a:avLst/>
          </a:prstGeom>
          <a:solidFill>
            <a:srgbClr val="FFFFFF"/>
          </a:solidFill>
          <a:ln w="9525">
            <a:solidFill>
              <a:srgbClr val="EAEAEA"/>
            </a:solidFill>
            <a:miter lim="800000"/>
            <a:headEnd/>
            <a:tailEnd/>
          </a:ln>
          <a:extLst/>
        </p:spPr>
        <p:txBody>
          <a:bodyPr wrap="none" lIns="75520" tIns="37760" rIns="75520" bIns="37760" anchor="ctr"/>
          <a:lstStyle/>
          <a:p>
            <a:endParaRPr lang="zh-CN" altLang="en-US" kern="0" dirty="0">
              <a:solidFill>
                <a:sysClr val="windowText" lastClr="000000"/>
              </a:solidFill>
              <a:ea typeface="微软雅黑" pitchFamily="34" charset="-122"/>
            </a:endParaRPr>
          </a:p>
        </p:txBody>
      </p:sp>
      <p:sp>
        <p:nvSpPr>
          <p:cNvPr id="40" name="Line 43"/>
          <p:cNvSpPr>
            <a:spLocks noChangeShapeType="1"/>
          </p:cNvSpPr>
          <p:nvPr/>
        </p:nvSpPr>
        <p:spPr bwMode="auto">
          <a:xfrm rot="5400000" flipH="1" flipV="1">
            <a:off x="3609846" y="590495"/>
            <a:ext cx="13445" cy="3367267"/>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lIns="75520" tIns="37760" rIns="75520" bIns="37760"/>
          <a:lstStyle/>
          <a:p>
            <a:pPr>
              <a:defRPr/>
            </a:pPr>
            <a:endParaRPr lang="zh-CN" altLang="en-US" kern="0" dirty="0">
              <a:solidFill>
                <a:sysClr val="windowText" lastClr="000000"/>
              </a:solidFill>
              <a:ea typeface="微软雅黑" pitchFamily="34" charset="-122"/>
            </a:endParaRPr>
          </a:p>
        </p:txBody>
      </p:sp>
      <p:sp>
        <p:nvSpPr>
          <p:cNvPr id="41" name="Rectangle 8"/>
          <p:cNvSpPr>
            <a:spLocks noChangeArrowheads="1"/>
          </p:cNvSpPr>
          <p:nvPr/>
        </p:nvSpPr>
        <p:spPr bwMode="auto">
          <a:xfrm rot="5400000">
            <a:off x="266732" y="3281673"/>
            <a:ext cx="2198615" cy="712262"/>
          </a:xfrm>
          <a:prstGeom prst="rect">
            <a:avLst/>
          </a:prstGeom>
          <a:solidFill>
            <a:srgbClr val="FFFFFF"/>
          </a:solidFill>
          <a:ln w="9525">
            <a:solidFill>
              <a:srgbClr val="EAEAEA"/>
            </a:solidFill>
            <a:miter lim="800000"/>
            <a:headEnd/>
            <a:tailEnd/>
          </a:ln>
          <a:extLst/>
        </p:spPr>
        <p:txBody>
          <a:bodyPr wrap="none" lIns="75520" tIns="37760" rIns="75520" bIns="37760" anchor="ctr"/>
          <a:lstStyle/>
          <a:p>
            <a:pPr>
              <a:defRPr/>
            </a:pPr>
            <a:endParaRPr lang="zh-CN" altLang="en-US" kern="0" dirty="0">
              <a:solidFill>
                <a:sysClr val="windowText" lastClr="000000"/>
              </a:solidFill>
              <a:ea typeface="微软雅黑" pitchFamily="34" charset="-122"/>
            </a:endParaRPr>
          </a:p>
        </p:txBody>
      </p:sp>
      <p:sp>
        <p:nvSpPr>
          <p:cNvPr id="42" name="Line 42"/>
          <p:cNvSpPr>
            <a:spLocks noChangeShapeType="1"/>
          </p:cNvSpPr>
          <p:nvPr/>
        </p:nvSpPr>
        <p:spPr bwMode="auto">
          <a:xfrm flipH="1">
            <a:off x="1349578" y="2851449"/>
            <a:ext cx="1495" cy="1871501"/>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lIns="75520" tIns="37760" rIns="75520" bIns="37760"/>
          <a:lstStyle/>
          <a:p>
            <a:pPr>
              <a:defRPr/>
            </a:pPr>
            <a:endParaRPr lang="zh-CN" altLang="en-US" kern="0" dirty="0">
              <a:solidFill>
                <a:sysClr val="windowText" lastClr="000000"/>
              </a:solidFill>
              <a:ea typeface="微软雅黑" pitchFamily="34" charset="-122"/>
            </a:endParaRPr>
          </a:p>
        </p:txBody>
      </p:sp>
      <p:sp>
        <p:nvSpPr>
          <p:cNvPr id="44" name="矩形 43"/>
          <p:cNvSpPr/>
          <p:nvPr/>
        </p:nvSpPr>
        <p:spPr>
          <a:xfrm>
            <a:off x="2141288" y="1907961"/>
            <a:ext cx="3006009" cy="442833"/>
          </a:xfrm>
          <a:prstGeom prst="rect">
            <a:avLst/>
          </a:prstGeom>
        </p:spPr>
        <p:txBody>
          <a:bodyPr wrap="square" lIns="75520" tIns="37760" rIns="75520" bIns="37760" anchor="ctr">
            <a:spAutoFit/>
          </a:bodyPr>
          <a:lstStyle/>
          <a:p>
            <a:pPr algn="ctr">
              <a:lnSpc>
                <a:spcPct val="150000"/>
              </a:lnSpc>
            </a:pPr>
            <a:r>
              <a:rPr lang="zh-CN" altLang="en-US" sz="1800" dirty="0" smtClean="0">
                <a:latin typeface="微软雅黑" pitchFamily="34" charset="-122"/>
                <a:ea typeface="微软雅黑" pitchFamily="34" charset="-122"/>
              </a:rPr>
              <a:t>重要影响</a:t>
            </a:r>
            <a:endParaRPr lang="zh-CN" altLang="en-US" sz="1800" dirty="0">
              <a:latin typeface="微软雅黑" pitchFamily="34" charset="-122"/>
              <a:ea typeface="微软雅黑" pitchFamily="34" charset="-122"/>
            </a:endParaRPr>
          </a:p>
        </p:txBody>
      </p:sp>
      <p:sp>
        <p:nvSpPr>
          <p:cNvPr id="45" name="Oval 38"/>
          <p:cNvSpPr>
            <a:spLocks noChangeArrowheads="1"/>
          </p:cNvSpPr>
          <p:nvPr/>
        </p:nvSpPr>
        <p:spPr bwMode="auto">
          <a:xfrm>
            <a:off x="769215" y="1710256"/>
            <a:ext cx="1163719" cy="1141193"/>
          </a:xfrm>
          <a:prstGeom prst="ellipse">
            <a:avLst/>
          </a:prstGeom>
          <a:solidFill>
            <a:srgbClr val="568D11"/>
          </a:solidFill>
          <a:ln w="19050">
            <a:noFill/>
            <a:round/>
            <a:headEnd/>
            <a:tailEnd/>
          </a:ln>
        </p:spPr>
        <p:txBody>
          <a:bodyPr wrap="none" lIns="75520" tIns="37760" rIns="75520" bIns="37760" anchor="ctr"/>
          <a:lstStyle/>
          <a:p>
            <a:pPr algn="ctr">
              <a:defRPr/>
            </a:pPr>
            <a:r>
              <a:rPr lang="zh-CN" altLang="en-US" sz="2000" kern="0" dirty="0" smtClean="0">
                <a:solidFill>
                  <a:schemeClr val="bg1"/>
                </a:solidFill>
                <a:ea typeface="微软雅黑" pitchFamily="34" charset="-122"/>
              </a:rPr>
              <a:t>数据源</a:t>
            </a:r>
            <a:endParaRPr lang="en-US" altLang="zh-CN" sz="2000" kern="0" dirty="0" smtClean="0">
              <a:solidFill>
                <a:schemeClr val="bg1"/>
              </a:solidFill>
              <a:ea typeface="微软雅黑" pitchFamily="34" charset="-122"/>
            </a:endParaRPr>
          </a:p>
          <a:p>
            <a:pPr algn="ctr">
              <a:defRPr/>
            </a:pPr>
            <a:r>
              <a:rPr lang="zh-CN" altLang="en-US" sz="2000" kern="0" dirty="0" smtClean="0">
                <a:solidFill>
                  <a:schemeClr val="bg1"/>
                </a:solidFill>
                <a:ea typeface="微软雅黑" pitchFamily="34" charset="-122"/>
              </a:rPr>
              <a:t>权值</a:t>
            </a:r>
            <a:endParaRPr lang="zh-CN" altLang="en-US" sz="2000" kern="0" dirty="0">
              <a:solidFill>
                <a:schemeClr val="bg1"/>
              </a:solidFill>
              <a:ea typeface="微软雅黑" pitchFamily="34" charset="-122"/>
            </a:endParaRPr>
          </a:p>
        </p:txBody>
      </p:sp>
      <p:sp>
        <p:nvSpPr>
          <p:cNvPr id="46" name="Oval 38"/>
          <p:cNvSpPr>
            <a:spLocks noChangeArrowheads="1"/>
          </p:cNvSpPr>
          <p:nvPr/>
        </p:nvSpPr>
        <p:spPr bwMode="auto">
          <a:xfrm>
            <a:off x="769215" y="4722950"/>
            <a:ext cx="1163719" cy="1141193"/>
          </a:xfrm>
          <a:prstGeom prst="ellipse">
            <a:avLst/>
          </a:prstGeom>
          <a:solidFill>
            <a:srgbClr val="568D11"/>
          </a:solidFill>
          <a:ln w="19050">
            <a:noFill/>
            <a:round/>
            <a:headEnd/>
            <a:tailEnd/>
          </a:ln>
        </p:spPr>
        <p:txBody>
          <a:bodyPr wrap="none" lIns="75520" tIns="37760" rIns="75520" bIns="37760" anchor="ctr"/>
          <a:lstStyle/>
          <a:p>
            <a:pPr algn="ctr">
              <a:defRPr/>
            </a:pPr>
            <a:r>
              <a:rPr lang="zh-CN" altLang="en-US" sz="2000" kern="0" dirty="0" smtClean="0">
                <a:solidFill>
                  <a:schemeClr val="bg1"/>
                </a:solidFill>
                <a:ea typeface="微软雅黑" pitchFamily="34" charset="-122"/>
              </a:rPr>
              <a:t>权值波动</a:t>
            </a:r>
            <a:endParaRPr lang="zh-CN" altLang="en-US" sz="2000" kern="0" dirty="0">
              <a:solidFill>
                <a:schemeClr val="bg1"/>
              </a:solidFill>
              <a:ea typeface="微软雅黑" pitchFamily="34" charset="-122"/>
            </a:endParaRPr>
          </a:p>
        </p:txBody>
      </p:sp>
      <p:sp>
        <p:nvSpPr>
          <p:cNvPr id="10" name="TextBox 9"/>
          <p:cNvSpPr txBox="1"/>
          <p:nvPr/>
        </p:nvSpPr>
        <p:spPr>
          <a:xfrm>
            <a:off x="1475108" y="3053154"/>
            <a:ext cx="1015663" cy="1640541"/>
          </a:xfrm>
          <a:prstGeom prst="rect">
            <a:avLst/>
          </a:prstGeom>
          <a:noFill/>
        </p:spPr>
        <p:txBody>
          <a:bodyPr vert="eaVert" wrap="square" rtlCol="0">
            <a:spAutoFit/>
          </a:bodyPr>
          <a:lstStyle/>
          <a:p>
            <a:r>
              <a:rPr lang="zh-CN" altLang="en-US" sz="1800" dirty="0" smtClean="0">
                <a:latin typeface="+mn-ea"/>
                <a:cs typeface="Segoe UI" panose="020B0502040204020203" pitchFamily="34" charset="0"/>
              </a:rPr>
              <a:t>数据流上，相邻时刻数据源权值的变化</a:t>
            </a:r>
            <a:endParaRPr lang="zh-CN" altLang="en-US" dirty="0"/>
          </a:p>
        </p:txBody>
      </p:sp>
      <p:graphicFrame>
        <p:nvGraphicFramePr>
          <p:cNvPr id="51" name="对象 50"/>
          <p:cNvGraphicFramePr>
            <a:graphicFrameLocks noChangeAspect="1"/>
          </p:cNvGraphicFramePr>
          <p:nvPr>
            <p:extLst>
              <p:ext uri="{D42A27DB-BD31-4B8C-83A1-F6EECF244321}">
                <p14:modId xmlns:p14="http://schemas.microsoft.com/office/powerpoint/2010/main" val="319396301"/>
              </p:ext>
            </p:extLst>
          </p:nvPr>
        </p:nvGraphicFramePr>
        <p:xfrm>
          <a:off x="1915074" y="4771352"/>
          <a:ext cx="3429000" cy="495300"/>
        </p:xfrm>
        <a:graphic>
          <a:graphicData uri="http://schemas.openxmlformats.org/presentationml/2006/ole">
            <mc:AlternateContent xmlns:mc="http://schemas.openxmlformats.org/markup-compatibility/2006">
              <mc:Choice xmlns:v="urn:schemas-microsoft-com:vml" Requires="v">
                <p:oleObj spid="_x0000_s26756" name="Equation" r:id="rId3" imgW="2286000" imgH="330200" progId="Equation.DSMT4">
                  <p:embed/>
                </p:oleObj>
              </mc:Choice>
              <mc:Fallback>
                <p:oleObj name="Equation" r:id="rId3" imgW="2286000" imgH="3302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074" y="4771352"/>
                        <a:ext cx="3429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 name="Rectangle 8"/>
          <p:cNvSpPr>
            <a:spLocks noChangeArrowheads="1"/>
          </p:cNvSpPr>
          <p:nvPr/>
        </p:nvSpPr>
        <p:spPr bwMode="auto">
          <a:xfrm rot="5400000">
            <a:off x="4789407" y="3434073"/>
            <a:ext cx="2198615" cy="712262"/>
          </a:xfrm>
          <a:prstGeom prst="rect">
            <a:avLst/>
          </a:prstGeom>
          <a:solidFill>
            <a:srgbClr val="FFFFFF"/>
          </a:solidFill>
          <a:ln w="9525">
            <a:solidFill>
              <a:srgbClr val="EAEAEA"/>
            </a:solidFill>
            <a:miter lim="800000"/>
            <a:headEnd/>
            <a:tailEnd/>
          </a:ln>
          <a:extLst/>
        </p:spPr>
        <p:txBody>
          <a:bodyPr wrap="none" lIns="75520" tIns="37760" rIns="75520" bIns="37760" anchor="ctr"/>
          <a:lstStyle/>
          <a:p>
            <a:pPr>
              <a:defRPr/>
            </a:pPr>
            <a:endParaRPr lang="zh-CN" altLang="en-US" kern="0" dirty="0">
              <a:solidFill>
                <a:sysClr val="windowText" lastClr="000000"/>
              </a:solidFill>
              <a:ea typeface="微软雅黑" pitchFamily="34" charset="-122"/>
            </a:endParaRPr>
          </a:p>
        </p:txBody>
      </p:sp>
      <p:sp>
        <p:nvSpPr>
          <p:cNvPr id="53" name="Line 42"/>
          <p:cNvSpPr>
            <a:spLocks noChangeShapeType="1"/>
          </p:cNvSpPr>
          <p:nvPr/>
        </p:nvSpPr>
        <p:spPr bwMode="auto">
          <a:xfrm flipH="1">
            <a:off x="5885700" y="2869379"/>
            <a:ext cx="1495" cy="1871501"/>
          </a:xfrm>
          <a:prstGeom prst="line">
            <a:avLst/>
          </a:prstGeom>
          <a:noFill/>
          <a:ln w="28575">
            <a:solidFill>
              <a:srgbClr val="C0C0C0"/>
            </a:solidFill>
            <a:prstDash val="lgDash"/>
            <a:round/>
            <a:headEnd/>
            <a:tailEnd type="triangle" w="lg" len="lg"/>
          </a:ln>
          <a:extLst>
            <a:ext uri="{909E8E84-426E-40DD-AFC4-6F175D3DCCD1}">
              <a14:hiddenFill xmlns:a14="http://schemas.microsoft.com/office/drawing/2010/main">
                <a:noFill/>
              </a14:hiddenFill>
            </a:ext>
          </a:extLst>
        </p:spPr>
        <p:txBody>
          <a:bodyPr lIns="75520" tIns="37760" rIns="75520" bIns="37760"/>
          <a:lstStyle/>
          <a:p>
            <a:pPr>
              <a:defRPr/>
            </a:pPr>
            <a:endParaRPr lang="zh-CN" altLang="en-US" kern="0" dirty="0">
              <a:solidFill>
                <a:sysClr val="windowText" lastClr="000000"/>
              </a:solidFill>
              <a:ea typeface="微软雅黑" pitchFamily="34" charset="-122"/>
            </a:endParaRPr>
          </a:p>
        </p:txBody>
      </p:sp>
      <p:sp>
        <p:nvSpPr>
          <p:cNvPr id="54" name="Oval 38"/>
          <p:cNvSpPr>
            <a:spLocks noChangeArrowheads="1"/>
          </p:cNvSpPr>
          <p:nvPr/>
        </p:nvSpPr>
        <p:spPr bwMode="auto">
          <a:xfrm>
            <a:off x="5291270" y="1696809"/>
            <a:ext cx="1163719" cy="1141193"/>
          </a:xfrm>
          <a:prstGeom prst="ellipse">
            <a:avLst/>
          </a:prstGeom>
          <a:solidFill>
            <a:srgbClr val="568D11"/>
          </a:solidFill>
          <a:ln w="19050">
            <a:noFill/>
            <a:round/>
            <a:headEnd/>
            <a:tailEnd/>
          </a:ln>
        </p:spPr>
        <p:txBody>
          <a:bodyPr wrap="none" lIns="75520" tIns="37760" rIns="75520" bIns="37760" anchor="ctr"/>
          <a:lstStyle/>
          <a:p>
            <a:pPr algn="ctr">
              <a:defRPr/>
            </a:pPr>
            <a:r>
              <a:rPr lang="zh-CN" altLang="en-US" sz="2000" kern="0" dirty="0" smtClean="0">
                <a:solidFill>
                  <a:schemeClr val="bg1"/>
                </a:solidFill>
                <a:ea typeface="微软雅黑" pitchFamily="34" charset="-122"/>
              </a:rPr>
              <a:t>真值</a:t>
            </a:r>
            <a:endParaRPr lang="zh-CN" altLang="en-US" sz="2000" kern="0" dirty="0">
              <a:solidFill>
                <a:schemeClr val="bg1"/>
              </a:solidFill>
              <a:ea typeface="微软雅黑" pitchFamily="34" charset="-122"/>
            </a:endParaRPr>
          </a:p>
        </p:txBody>
      </p:sp>
      <p:sp>
        <p:nvSpPr>
          <p:cNvPr id="55" name="Oval 38"/>
          <p:cNvSpPr>
            <a:spLocks noChangeArrowheads="1"/>
          </p:cNvSpPr>
          <p:nvPr/>
        </p:nvSpPr>
        <p:spPr bwMode="auto">
          <a:xfrm>
            <a:off x="5300157" y="4722950"/>
            <a:ext cx="1163719" cy="1141193"/>
          </a:xfrm>
          <a:prstGeom prst="ellipse">
            <a:avLst/>
          </a:prstGeom>
          <a:solidFill>
            <a:srgbClr val="568D11"/>
          </a:solidFill>
          <a:ln w="19050">
            <a:noFill/>
            <a:round/>
            <a:headEnd/>
            <a:tailEnd/>
          </a:ln>
        </p:spPr>
        <p:txBody>
          <a:bodyPr wrap="none" lIns="75520" tIns="37760" rIns="75520" bIns="37760" anchor="ctr"/>
          <a:lstStyle/>
          <a:p>
            <a:pPr algn="ctr">
              <a:defRPr/>
            </a:pPr>
            <a:r>
              <a:rPr lang="zh-CN" altLang="en-US" sz="2000" kern="0" dirty="0" smtClean="0">
                <a:solidFill>
                  <a:schemeClr val="bg1"/>
                </a:solidFill>
                <a:ea typeface="微软雅黑" pitchFamily="34" charset="-122"/>
              </a:rPr>
              <a:t>误差分析</a:t>
            </a:r>
            <a:endParaRPr lang="zh-CN" altLang="en-US" sz="2000" kern="0" dirty="0">
              <a:solidFill>
                <a:schemeClr val="bg1"/>
              </a:solidFill>
              <a:ea typeface="微软雅黑" pitchFamily="34" charset="-122"/>
            </a:endParaRPr>
          </a:p>
        </p:txBody>
      </p:sp>
      <p:sp>
        <p:nvSpPr>
          <p:cNvPr id="56" name="TextBox 55"/>
          <p:cNvSpPr txBox="1"/>
          <p:nvPr/>
        </p:nvSpPr>
        <p:spPr>
          <a:xfrm>
            <a:off x="4792369" y="3089686"/>
            <a:ext cx="1015663" cy="1640541"/>
          </a:xfrm>
          <a:prstGeom prst="rect">
            <a:avLst/>
          </a:prstGeom>
          <a:noFill/>
        </p:spPr>
        <p:txBody>
          <a:bodyPr vert="eaVert" wrap="square" rtlCol="0">
            <a:spAutoFit/>
          </a:bodyPr>
          <a:lstStyle/>
          <a:p>
            <a:r>
              <a:rPr lang="zh-CN" altLang="en-US" sz="1800" dirty="0" smtClean="0"/>
              <a:t>线性计算，与最优值之间的误差</a:t>
            </a:r>
            <a:endParaRPr lang="zh-CN" altLang="en-US" sz="1800" dirty="0"/>
          </a:p>
        </p:txBody>
      </p:sp>
      <p:sp>
        <p:nvSpPr>
          <p:cNvPr id="4" name="灯片编号占位符 3"/>
          <p:cNvSpPr>
            <a:spLocks noGrp="1"/>
          </p:cNvSpPr>
          <p:nvPr>
            <p:ph type="sldNum" sz="quarter" idx="12"/>
          </p:nvPr>
        </p:nvSpPr>
        <p:spPr/>
        <p:txBody>
          <a:bodyPr/>
          <a:lstStyle/>
          <a:p>
            <a:fld id="{80074AF9-133E-4CE5-8288-E1F9ACE86204}" type="slidenum">
              <a:rPr lang="zh-CN" altLang="en-US" smtClean="0"/>
              <a:pPr/>
              <a:t>9</a:t>
            </a:fld>
            <a:endParaRPr lang="zh-CN" altLang="en-US"/>
          </a:p>
        </p:txBody>
      </p:sp>
      <p:sp>
        <p:nvSpPr>
          <p:cNvPr id="6" name="日期占位符 5"/>
          <p:cNvSpPr>
            <a:spLocks noGrp="1"/>
          </p:cNvSpPr>
          <p:nvPr>
            <p:ph type="dt" sz="half" idx="10"/>
          </p:nvPr>
        </p:nvSpPr>
        <p:spPr/>
        <p:txBody>
          <a:bodyPr/>
          <a:lstStyle/>
          <a:p>
            <a:r>
              <a:rPr lang="en-US" altLang="zh-CN" dirty="0" smtClean="0"/>
              <a:t>2016-12-19</a:t>
            </a:r>
            <a:endParaRPr lang="zh-CN" altLang="en-US"/>
          </a:p>
        </p:txBody>
      </p:sp>
      <p:sp>
        <p:nvSpPr>
          <p:cNvPr id="9" name="页脚占位符 8"/>
          <p:cNvSpPr>
            <a:spLocks noGrp="1"/>
          </p:cNvSpPr>
          <p:nvPr>
            <p:ph type="ftr" sz="quarter" idx="11"/>
          </p:nvPr>
        </p:nvSpPr>
        <p:spPr/>
        <p:txBody>
          <a:bodyPr/>
          <a:lstStyle/>
          <a:p>
            <a:r>
              <a:rPr lang="zh-CN" altLang="en-US" smtClean="0"/>
              <a:t>计算机科学与工程学院</a:t>
            </a:r>
            <a:endParaRPr lang="zh-CN" altLang="en-US"/>
          </a:p>
        </p:txBody>
      </p:sp>
      <p:sp>
        <p:nvSpPr>
          <p:cNvPr id="38" name="文本框 15"/>
          <p:cNvSpPr txBox="1"/>
          <p:nvPr/>
        </p:nvSpPr>
        <p:spPr>
          <a:xfrm>
            <a:off x="6666367" y="-8850"/>
            <a:ext cx="6757326" cy="461661"/>
          </a:xfrm>
          <a:prstGeom prst="rect">
            <a:avLst/>
          </a:prstGeom>
          <a:noFill/>
        </p:spPr>
        <p:txBody>
          <a:bodyPr wrap="square" lIns="91436" tIns="45718" rIns="91436" bIns="45718" rtlCol="0">
            <a:spAutoFit/>
          </a:bodyPr>
          <a:lstStyle/>
          <a:p>
            <a:pPr algn="ctr"/>
            <a:r>
              <a:rPr lang="zh-CN" altLang="en-US" sz="2400" b="1" dirty="0" smtClean="0">
                <a:solidFill>
                  <a:schemeClr val="bg1"/>
                </a:solidFill>
                <a:latin typeface="楷体" panose="02010609060101010101" pitchFamily="49" charset="-122"/>
                <a:ea typeface="楷体" panose="02010609060101010101" pitchFamily="49" charset="-122"/>
              </a:rPr>
              <a:t>数据流上的连续真值发现技术</a:t>
            </a:r>
            <a:endParaRPr lang="zh-CN" altLang="en-US" sz="2400" b="1" dirty="0">
              <a:solidFill>
                <a:schemeClr val="bg1"/>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463963493"/>
      </p:ext>
    </p:extLst>
  </p:cSld>
  <p:clrMapOvr>
    <a:masterClrMapping/>
  </p:clrMapOvr>
  <mc:AlternateContent xmlns:mc="http://schemas.openxmlformats.org/markup-compatibility/2006" xmlns:p14="http://schemas.microsoft.com/office/powerpoint/2010/main">
    <mc:Choice Requires="p14">
      <p:transition spd="slow" p14:dur="2000" advTm="36636"/>
    </mc:Choice>
    <mc:Fallback xmlns="">
      <p:transition spd="slow" advTm="36636"/>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
</p:tagLst>
</file>

<file path=ppt/tags/tag2.xml><?xml version="1.0" encoding="utf-8"?>
<p:tagLst xmlns:a="http://schemas.openxmlformats.org/drawingml/2006/main" xmlns:r="http://schemas.openxmlformats.org/officeDocument/2006/relationships" xmlns:p="http://schemas.openxmlformats.org/presentationml/2006/main">
  <p:tag name="TIMING"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4545</TotalTime>
  <Words>2726</Words>
  <Application>Microsoft Office PowerPoint</Application>
  <PresentationFormat>自定义</PresentationFormat>
  <Paragraphs>864</Paragraphs>
  <Slides>48</Slides>
  <Notes>26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51" baseType="lpstr">
      <vt:lpstr>Office 主题</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第一PPT模板网-WWW.1PPT.COM</dc:creator>
  <cp:keywords>第一PPT模板网-WWW.1PPT.COM</cp:keywords>
  <dc:description>第一PPT模板网-WWW.1PPT.COM</dc:description>
  <cp:lastModifiedBy>Administrator</cp:lastModifiedBy>
  <cp:revision>295</cp:revision>
  <dcterms:created xsi:type="dcterms:W3CDTF">2014-05-29T06:29:08Z</dcterms:created>
  <dcterms:modified xsi:type="dcterms:W3CDTF">2016-12-18T14:53:03Z</dcterms:modified>
</cp:coreProperties>
</file>