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0"/>
  </p:notesMasterIdLst>
  <p:handoutMasterIdLst>
    <p:handoutMasterId r:id="rId31"/>
  </p:handoutMasterIdLst>
  <p:sldIdLst>
    <p:sldId id="256" r:id="rId2"/>
    <p:sldId id="397" r:id="rId3"/>
    <p:sldId id="386" r:id="rId4"/>
    <p:sldId id="385" r:id="rId5"/>
    <p:sldId id="403" r:id="rId6"/>
    <p:sldId id="399" r:id="rId7"/>
    <p:sldId id="374" r:id="rId8"/>
    <p:sldId id="378" r:id="rId9"/>
    <p:sldId id="415" r:id="rId10"/>
    <p:sldId id="417" r:id="rId11"/>
    <p:sldId id="416" r:id="rId12"/>
    <p:sldId id="402" r:id="rId13"/>
    <p:sldId id="412" r:id="rId14"/>
    <p:sldId id="395" r:id="rId15"/>
    <p:sldId id="377" r:id="rId16"/>
    <p:sldId id="419" r:id="rId17"/>
    <p:sldId id="420" r:id="rId18"/>
    <p:sldId id="418" r:id="rId19"/>
    <p:sldId id="405" r:id="rId20"/>
    <p:sldId id="406" r:id="rId21"/>
    <p:sldId id="407" r:id="rId22"/>
    <p:sldId id="408" r:id="rId23"/>
    <p:sldId id="409" r:id="rId24"/>
    <p:sldId id="410" r:id="rId25"/>
    <p:sldId id="411" r:id="rId26"/>
    <p:sldId id="413" r:id="rId27"/>
    <p:sldId id="414" r:id="rId28"/>
    <p:sldId id="322"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新萝卜家园" initials="新萝卜家园"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a:srgbClr val="FF0066"/>
    <a:srgbClr val="2F6ACB"/>
    <a:srgbClr val="3376C7"/>
    <a:srgbClr val="663300"/>
    <a:srgbClr val="003366"/>
    <a:srgbClr val="000066"/>
    <a:srgbClr val="FF33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1" autoAdjust="0"/>
    <p:restoredTop sz="84899" autoAdjust="0"/>
  </p:normalViewPr>
  <p:slideViewPr>
    <p:cSldViewPr>
      <p:cViewPr>
        <p:scale>
          <a:sx n="75" d="100"/>
          <a:sy n="75" d="100"/>
        </p:scale>
        <p:origin x="-552" y="12"/>
      </p:cViewPr>
      <p:guideLst>
        <p:guide orient="horz" pos="2160"/>
        <p:guide pos="2880"/>
      </p:guideLst>
    </p:cSldViewPr>
  </p:slideViewPr>
  <p:notesTextViewPr>
    <p:cViewPr>
      <p:scale>
        <a:sx n="75" d="100"/>
        <a:sy n="75" d="100"/>
      </p:scale>
      <p:origin x="0" y="0"/>
    </p:cViewPr>
  </p:notesTextViewPr>
  <p:sorterViewPr>
    <p:cViewPr>
      <p:scale>
        <a:sx n="180" d="100"/>
        <a:sy n="180" d="100"/>
      </p:scale>
      <p:origin x="0" y="456"/>
    </p:cViewPr>
  </p:sorterViewPr>
  <p:notesViewPr>
    <p:cSldViewPr>
      <p:cViewPr varScale="1">
        <p:scale>
          <a:sx n="80" d="100"/>
          <a:sy n="80" d="100"/>
        </p:scale>
        <p:origin x="-210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Desktop\finalData\finalData\PSONN\&#36845;&#20195;&#27425;&#25968;&#21644;&#26041;&#24046;&#30340;&#20851;&#31995;\&#36845;&#20195;&#27425;&#25968;&#19982;&#35823;&#24046;.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Desktop\finalData\&#23454;&#38469;&#20540;&#21644;&#39044;&#27979;&#20540;\&#23454;&#38469;&#20540;&#19982;&#39044;&#27979;&#20540;.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lenovo\Desktop\finalData\&#26032;&#24314;%20Microsoft%20Excel%20&#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v>PSONN</c:v>
          </c:tx>
          <c:marker>
            <c:symbol val="none"/>
          </c:marker>
          <c:cat>
            <c:numRef>
              <c:f>Sheet1!$D:$D</c:f>
              <c:numCache>
                <c:formatCode>General</c:formatCode>
                <c:ptCount val="1048576"/>
                <c:pt idx="0">
                  <c:v>1</c:v>
                </c:pt>
                <c:pt idx="1">
                  <c:v>2</c:v>
                </c:pt>
                <c:pt idx="2">
                  <c:v>3</c:v>
                </c:pt>
                <c:pt idx="3">
                  <c:v>4</c:v>
                </c:pt>
                <c:pt idx="4">
                  <c:v>5</c:v>
                </c:pt>
                <c:pt idx="5">
                  <c:v>6</c:v>
                </c:pt>
                <c:pt idx="6">
                  <c:v>7</c:v>
                </c:pt>
                <c:pt idx="7">
                  <c:v>16</c:v>
                </c:pt>
                <c:pt idx="8">
                  <c:v>17</c:v>
                </c:pt>
                <c:pt idx="9">
                  <c:v>18</c:v>
                </c:pt>
                <c:pt idx="10">
                  <c:v>19</c:v>
                </c:pt>
                <c:pt idx="11">
                  <c:v>20</c:v>
                </c:pt>
                <c:pt idx="12">
                  <c:v>21</c:v>
                </c:pt>
                <c:pt idx="13">
                  <c:v>33</c:v>
                </c:pt>
                <c:pt idx="14">
                  <c:v>34</c:v>
                </c:pt>
                <c:pt idx="15">
                  <c:v>35</c:v>
                </c:pt>
                <c:pt idx="16">
                  <c:v>36</c:v>
                </c:pt>
                <c:pt idx="17">
                  <c:v>37</c:v>
                </c:pt>
                <c:pt idx="18">
                  <c:v>38</c:v>
                </c:pt>
                <c:pt idx="19">
                  <c:v>53</c:v>
                </c:pt>
                <c:pt idx="20">
                  <c:v>54</c:v>
                </c:pt>
                <c:pt idx="21">
                  <c:v>55</c:v>
                </c:pt>
                <c:pt idx="22">
                  <c:v>56</c:v>
                </c:pt>
                <c:pt idx="23">
                  <c:v>57</c:v>
                </c:pt>
                <c:pt idx="24">
                  <c:v>58</c:v>
                </c:pt>
                <c:pt idx="25">
                  <c:v>59</c:v>
                </c:pt>
                <c:pt idx="26">
                  <c:v>69</c:v>
                </c:pt>
                <c:pt idx="27">
                  <c:v>70</c:v>
                </c:pt>
                <c:pt idx="28">
                  <c:v>81</c:v>
                </c:pt>
                <c:pt idx="29">
                  <c:v>82</c:v>
                </c:pt>
                <c:pt idx="30">
                  <c:v>83</c:v>
                </c:pt>
                <c:pt idx="31">
                  <c:v>84</c:v>
                </c:pt>
                <c:pt idx="32">
                  <c:v>85</c:v>
                </c:pt>
                <c:pt idx="33">
                  <c:v>102</c:v>
                </c:pt>
                <c:pt idx="34">
                  <c:v>103</c:v>
                </c:pt>
                <c:pt idx="35">
                  <c:v>104</c:v>
                </c:pt>
                <c:pt idx="36">
                  <c:v>105</c:v>
                </c:pt>
                <c:pt idx="37">
                  <c:v>106</c:v>
                </c:pt>
                <c:pt idx="38">
                  <c:v>107</c:v>
                </c:pt>
                <c:pt idx="39">
                  <c:v>108</c:v>
                </c:pt>
                <c:pt idx="40">
                  <c:v>109</c:v>
                </c:pt>
                <c:pt idx="41">
                  <c:v>110</c:v>
                </c:pt>
                <c:pt idx="42">
                  <c:v>111</c:v>
                </c:pt>
                <c:pt idx="43">
                  <c:v>137</c:v>
                </c:pt>
                <c:pt idx="44">
                  <c:v>138</c:v>
                </c:pt>
                <c:pt idx="45">
                  <c:v>139</c:v>
                </c:pt>
                <c:pt idx="46">
                  <c:v>140</c:v>
                </c:pt>
                <c:pt idx="47">
                  <c:v>141</c:v>
                </c:pt>
                <c:pt idx="48">
                  <c:v>142</c:v>
                </c:pt>
                <c:pt idx="49">
                  <c:v>143</c:v>
                </c:pt>
                <c:pt idx="50">
                  <c:v>144</c:v>
                </c:pt>
                <c:pt idx="51">
                  <c:v>145</c:v>
                </c:pt>
                <c:pt idx="52">
                  <c:v>146</c:v>
                </c:pt>
                <c:pt idx="53">
                  <c:v>151</c:v>
                </c:pt>
                <c:pt idx="54">
                  <c:v>257</c:v>
                </c:pt>
                <c:pt idx="55">
                  <c:v>258</c:v>
                </c:pt>
                <c:pt idx="56">
                  <c:v>259</c:v>
                </c:pt>
                <c:pt idx="57">
                  <c:v>260</c:v>
                </c:pt>
                <c:pt idx="58">
                  <c:v>261</c:v>
                </c:pt>
                <c:pt idx="59">
                  <c:v>262</c:v>
                </c:pt>
                <c:pt idx="60">
                  <c:v>319</c:v>
                </c:pt>
                <c:pt idx="61">
                  <c:v>320</c:v>
                </c:pt>
                <c:pt idx="62">
                  <c:v>321</c:v>
                </c:pt>
                <c:pt idx="63">
                  <c:v>389</c:v>
                </c:pt>
                <c:pt idx="64">
                  <c:v>390</c:v>
                </c:pt>
                <c:pt idx="65">
                  <c:v>391</c:v>
                </c:pt>
                <c:pt idx="66">
                  <c:v>392</c:v>
                </c:pt>
                <c:pt idx="67">
                  <c:v>399</c:v>
                </c:pt>
                <c:pt idx="68">
                  <c:v>400</c:v>
                </c:pt>
                <c:pt idx="69">
                  <c:v>450</c:v>
                </c:pt>
                <c:pt idx="70">
                  <c:v>451</c:v>
                </c:pt>
                <c:pt idx="71">
                  <c:v>452</c:v>
                </c:pt>
                <c:pt idx="72">
                  <c:v>542</c:v>
                </c:pt>
                <c:pt idx="73">
                  <c:v>556</c:v>
                </c:pt>
                <c:pt idx="74">
                  <c:v>566</c:v>
                </c:pt>
                <c:pt idx="75">
                  <c:v>581</c:v>
                </c:pt>
                <c:pt idx="76">
                  <c:v>582</c:v>
                </c:pt>
                <c:pt idx="77">
                  <c:v>587</c:v>
                </c:pt>
                <c:pt idx="78">
                  <c:v>600</c:v>
                </c:pt>
                <c:pt idx="79">
                  <c:v>606</c:v>
                </c:pt>
                <c:pt idx="80">
                  <c:v>610</c:v>
                </c:pt>
                <c:pt idx="81">
                  <c:v>628</c:v>
                </c:pt>
                <c:pt idx="82">
                  <c:v>691</c:v>
                </c:pt>
                <c:pt idx="83">
                  <c:v>694</c:v>
                </c:pt>
                <c:pt idx="84">
                  <c:v>708</c:v>
                </c:pt>
                <c:pt idx="85">
                  <c:v>717</c:v>
                </c:pt>
                <c:pt idx="86">
                  <c:v>776</c:v>
                </c:pt>
                <c:pt idx="87">
                  <c:v>781</c:v>
                </c:pt>
                <c:pt idx="88">
                  <c:v>820</c:v>
                </c:pt>
                <c:pt idx="89">
                  <c:v>823</c:v>
                </c:pt>
                <c:pt idx="90">
                  <c:v>841</c:v>
                </c:pt>
                <c:pt idx="91">
                  <c:v>849</c:v>
                </c:pt>
                <c:pt idx="92">
                  <c:v>870</c:v>
                </c:pt>
                <c:pt idx="93">
                  <c:v>871</c:v>
                </c:pt>
                <c:pt idx="94">
                  <c:v>874</c:v>
                </c:pt>
                <c:pt idx="95">
                  <c:v>884</c:v>
                </c:pt>
                <c:pt idx="96">
                  <c:v>893</c:v>
                </c:pt>
                <c:pt idx="97">
                  <c:v>897</c:v>
                </c:pt>
                <c:pt idx="98">
                  <c:v>905</c:v>
                </c:pt>
                <c:pt idx="99">
                  <c:v>939</c:v>
                </c:pt>
                <c:pt idx="100">
                  <c:v>947</c:v>
                </c:pt>
                <c:pt idx="101">
                  <c:v>974</c:v>
                </c:pt>
                <c:pt idx="102">
                  <c:v>975</c:v>
                </c:pt>
                <c:pt idx="103">
                  <c:v>976</c:v>
                </c:pt>
                <c:pt idx="104">
                  <c:v>977</c:v>
                </c:pt>
                <c:pt idx="105">
                  <c:v>978</c:v>
                </c:pt>
                <c:pt idx="106">
                  <c:v>979</c:v>
                </c:pt>
                <c:pt idx="107">
                  <c:v>989</c:v>
                </c:pt>
                <c:pt idx="108">
                  <c:v>990</c:v>
                </c:pt>
                <c:pt idx="109">
                  <c:v>991</c:v>
                </c:pt>
                <c:pt idx="110">
                  <c:v>1014</c:v>
                </c:pt>
                <c:pt idx="111">
                  <c:v>1015</c:v>
                </c:pt>
                <c:pt idx="112">
                  <c:v>1025</c:v>
                </c:pt>
                <c:pt idx="113">
                  <c:v>1051</c:v>
                </c:pt>
                <c:pt idx="114">
                  <c:v>1096</c:v>
                </c:pt>
                <c:pt idx="115">
                  <c:v>1119</c:v>
                </c:pt>
                <c:pt idx="116">
                  <c:v>1169</c:v>
                </c:pt>
                <c:pt idx="117">
                  <c:v>1171</c:v>
                </c:pt>
                <c:pt idx="118">
                  <c:v>1173</c:v>
                </c:pt>
                <c:pt idx="119">
                  <c:v>1214</c:v>
                </c:pt>
                <c:pt idx="120">
                  <c:v>1275</c:v>
                </c:pt>
                <c:pt idx="121">
                  <c:v>1264</c:v>
                </c:pt>
                <c:pt idx="122">
                  <c:v>1332</c:v>
                </c:pt>
                <c:pt idx="123">
                  <c:v>1520</c:v>
                </c:pt>
                <c:pt idx="124">
                  <c:v>1860</c:v>
                </c:pt>
                <c:pt idx="125">
                  <c:v>1861</c:v>
                </c:pt>
                <c:pt idx="126">
                  <c:v>1862</c:v>
                </c:pt>
                <c:pt idx="127">
                  <c:v>5085</c:v>
                </c:pt>
                <c:pt idx="128">
                  <c:v>5620</c:v>
                </c:pt>
                <c:pt idx="129">
                  <c:v>6870</c:v>
                </c:pt>
                <c:pt idx="130">
                  <c:v>6871</c:v>
                </c:pt>
                <c:pt idx="131">
                  <c:v>6872</c:v>
                </c:pt>
                <c:pt idx="132">
                  <c:v>6873</c:v>
                </c:pt>
                <c:pt idx="133">
                  <c:v>6874</c:v>
                </c:pt>
                <c:pt idx="134">
                  <c:v>6875</c:v>
                </c:pt>
                <c:pt idx="135">
                  <c:v>6876</c:v>
                </c:pt>
                <c:pt idx="136">
                  <c:v>6877</c:v>
                </c:pt>
                <c:pt idx="137">
                  <c:v>6878</c:v>
                </c:pt>
                <c:pt idx="138">
                  <c:v>6879</c:v>
                </c:pt>
                <c:pt idx="139">
                  <c:v>6880</c:v>
                </c:pt>
                <c:pt idx="140">
                  <c:v>6881</c:v>
                </c:pt>
                <c:pt idx="141">
                  <c:v>6882</c:v>
                </c:pt>
                <c:pt idx="142">
                  <c:v>6883</c:v>
                </c:pt>
                <c:pt idx="143">
                  <c:v>6884</c:v>
                </c:pt>
                <c:pt idx="144">
                  <c:v>6885</c:v>
                </c:pt>
                <c:pt idx="145">
                  <c:v>6886</c:v>
                </c:pt>
                <c:pt idx="146">
                  <c:v>6886</c:v>
                </c:pt>
                <c:pt idx="147">
                  <c:v>6887</c:v>
                </c:pt>
                <c:pt idx="148">
                  <c:v>6888</c:v>
                </c:pt>
                <c:pt idx="149">
                  <c:v>6889</c:v>
                </c:pt>
                <c:pt idx="150">
                  <c:v>6890</c:v>
                </c:pt>
              </c:numCache>
            </c:numRef>
          </c:cat>
          <c:val>
            <c:numRef>
              <c:f>Sheet1!$A$1:$A$151</c:f>
              <c:numCache>
                <c:formatCode>General</c:formatCode>
                <c:ptCount val="151"/>
                <c:pt idx="0">
                  <c:v>7.2731900000000002E-2</c:v>
                </c:pt>
                <c:pt idx="1">
                  <c:v>7.2731900000000002E-2</c:v>
                </c:pt>
                <c:pt idx="2">
                  <c:v>7.2731900000000002E-2</c:v>
                </c:pt>
                <c:pt idx="3">
                  <c:v>7.2731900000000002E-2</c:v>
                </c:pt>
                <c:pt idx="4">
                  <c:v>7.2731900000000002E-2</c:v>
                </c:pt>
                <c:pt idx="5">
                  <c:v>7.2731900000000002E-2</c:v>
                </c:pt>
                <c:pt idx="6">
                  <c:v>7.2731900000000002E-2</c:v>
                </c:pt>
                <c:pt idx="7">
                  <c:v>6.5703800000000007E-2</c:v>
                </c:pt>
                <c:pt idx="8">
                  <c:v>5.4067400000000002E-2</c:v>
                </c:pt>
                <c:pt idx="9">
                  <c:v>4.85101E-2</c:v>
                </c:pt>
                <c:pt idx="10">
                  <c:v>4.85101E-2</c:v>
                </c:pt>
                <c:pt idx="11">
                  <c:v>4.85101E-2</c:v>
                </c:pt>
                <c:pt idx="12">
                  <c:v>4.85101E-2</c:v>
                </c:pt>
                <c:pt idx="13">
                  <c:v>4.4135399999999998E-2</c:v>
                </c:pt>
                <c:pt idx="14">
                  <c:v>3.1517299999999998E-2</c:v>
                </c:pt>
                <c:pt idx="15">
                  <c:v>2.33435E-2</c:v>
                </c:pt>
                <c:pt idx="16">
                  <c:v>1.9145800000000001E-2</c:v>
                </c:pt>
                <c:pt idx="17">
                  <c:v>1.8871499999999999E-2</c:v>
                </c:pt>
                <c:pt idx="18">
                  <c:v>1.8871499999999999E-2</c:v>
                </c:pt>
                <c:pt idx="19">
                  <c:v>1.7753700000000001E-2</c:v>
                </c:pt>
                <c:pt idx="20">
                  <c:v>1.59492E-2</c:v>
                </c:pt>
                <c:pt idx="21">
                  <c:v>1.5116900000000001E-2</c:v>
                </c:pt>
                <c:pt idx="22">
                  <c:v>1.4791500000000001E-2</c:v>
                </c:pt>
                <c:pt idx="23">
                  <c:v>1.43748E-2</c:v>
                </c:pt>
                <c:pt idx="24">
                  <c:v>1.43748E-2</c:v>
                </c:pt>
                <c:pt idx="25">
                  <c:v>1.42428E-2</c:v>
                </c:pt>
                <c:pt idx="26">
                  <c:v>1.41078E-2</c:v>
                </c:pt>
                <c:pt idx="27">
                  <c:v>1.41078E-2</c:v>
                </c:pt>
                <c:pt idx="28">
                  <c:v>1.29585E-2</c:v>
                </c:pt>
                <c:pt idx="29">
                  <c:v>1.2575299999999999E-2</c:v>
                </c:pt>
                <c:pt idx="30">
                  <c:v>1.18922E-2</c:v>
                </c:pt>
                <c:pt idx="31">
                  <c:v>1.08938E-2</c:v>
                </c:pt>
                <c:pt idx="32">
                  <c:v>1.02816E-2</c:v>
                </c:pt>
                <c:pt idx="33">
                  <c:v>1.0112400000000001E-2</c:v>
                </c:pt>
                <c:pt idx="34">
                  <c:v>1.0112400000000001E-2</c:v>
                </c:pt>
                <c:pt idx="35">
                  <c:v>9.8260599999999993E-3</c:v>
                </c:pt>
                <c:pt idx="36">
                  <c:v>9.6997000000000003E-3</c:v>
                </c:pt>
                <c:pt idx="37">
                  <c:v>9.6997000000000003E-3</c:v>
                </c:pt>
                <c:pt idx="38">
                  <c:v>9.5218000000000004E-3</c:v>
                </c:pt>
                <c:pt idx="39">
                  <c:v>9.5218000000000004E-3</c:v>
                </c:pt>
                <c:pt idx="40">
                  <c:v>9.4668500000000006E-3</c:v>
                </c:pt>
                <c:pt idx="41">
                  <c:v>9.4668500000000006E-3</c:v>
                </c:pt>
                <c:pt idx="42">
                  <c:v>9.4134800000000001E-3</c:v>
                </c:pt>
                <c:pt idx="43">
                  <c:v>9.3087599999999993E-3</c:v>
                </c:pt>
                <c:pt idx="44">
                  <c:v>9.2425000000000007E-3</c:v>
                </c:pt>
                <c:pt idx="45">
                  <c:v>9.2425000000000007E-3</c:v>
                </c:pt>
                <c:pt idx="46">
                  <c:v>9.2425000000000007E-3</c:v>
                </c:pt>
                <c:pt idx="47">
                  <c:v>9.2425000000000007E-3</c:v>
                </c:pt>
                <c:pt idx="48">
                  <c:v>9.2396500000000003E-3</c:v>
                </c:pt>
                <c:pt idx="49">
                  <c:v>9.2396500000000003E-3</c:v>
                </c:pt>
                <c:pt idx="50">
                  <c:v>9.2396500000000003E-3</c:v>
                </c:pt>
                <c:pt idx="51">
                  <c:v>9.2396500000000003E-3</c:v>
                </c:pt>
                <c:pt idx="52">
                  <c:v>9.2396500000000003E-3</c:v>
                </c:pt>
                <c:pt idx="53">
                  <c:v>9.2174000000000006E-3</c:v>
                </c:pt>
                <c:pt idx="54">
                  <c:v>9.2144900000000005E-3</c:v>
                </c:pt>
                <c:pt idx="55">
                  <c:v>9.2103399999999992E-3</c:v>
                </c:pt>
                <c:pt idx="56">
                  <c:v>9.2103399999999992E-3</c:v>
                </c:pt>
                <c:pt idx="57">
                  <c:v>9.2103399999999992E-3</c:v>
                </c:pt>
                <c:pt idx="58">
                  <c:v>9.2103399999999992E-3</c:v>
                </c:pt>
                <c:pt idx="59">
                  <c:v>9.1766899999999995E-3</c:v>
                </c:pt>
                <c:pt idx="60">
                  <c:v>9.1766899999999995E-3</c:v>
                </c:pt>
                <c:pt idx="61">
                  <c:v>9.1766899999999995E-3</c:v>
                </c:pt>
                <c:pt idx="62">
                  <c:v>9.1766899999999995E-3</c:v>
                </c:pt>
                <c:pt idx="63">
                  <c:v>9.1015799999999997E-3</c:v>
                </c:pt>
                <c:pt idx="64">
                  <c:v>9.1015799999999997E-3</c:v>
                </c:pt>
                <c:pt idx="65">
                  <c:v>9.1015799999999997E-3</c:v>
                </c:pt>
                <c:pt idx="66">
                  <c:v>9.1015799999999997E-3</c:v>
                </c:pt>
                <c:pt idx="67">
                  <c:v>9.0976200000000007E-3</c:v>
                </c:pt>
                <c:pt idx="68">
                  <c:v>9.0976200000000007E-3</c:v>
                </c:pt>
                <c:pt idx="69">
                  <c:v>9.0972099999999997E-3</c:v>
                </c:pt>
                <c:pt idx="70">
                  <c:v>9.09132E-3</c:v>
                </c:pt>
                <c:pt idx="71">
                  <c:v>9.0858299999999996E-3</c:v>
                </c:pt>
                <c:pt idx="72">
                  <c:v>9.08431E-3</c:v>
                </c:pt>
                <c:pt idx="73">
                  <c:v>9.08255E-3</c:v>
                </c:pt>
                <c:pt idx="74">
                  <c:v>9.0806600000000008E-3</c:v>
                </c:pt>
                <c:pt idx="75">
                  <c:v>9.0789600000000005E-3</c:v>
                </c:pt>
                <c:pt idx="76">
                  <c:v>9.0595499999999995E-3</c:v>
                </c:pt>
                <c:pt idx="77">
                  <c:v>9.0503600000000003E-3</c:v>
                </c:pt>
                <c:pt idx="78">
                  <c:v>9.0424800000000003E-3</c:v>
                </c:pt>
                <c:pt idx="79">
                  <c:v>9.0345400000000006E-3</c:v>
                </c:pt>
                <c:pt idx="80">
                  <c:v>9.0345400000000006E-3</c:v>
                </c:pt>
                <c:pt idx="81">
                  <c:v>9.0338399999999996E-3</c:v>
                </c:pt>
                <c:pt idx="82">
                  <c:v>9.0330600000000007E-3</c:v>
                </c:pt>
                <c:pt idx="83">
                  <c:v>9.0275900000000003E-3</c:v>
                </c:pt>
                <c:pt idx="84">
                  <c:v>9.0266200000000008E-3</c:v>
                </c:pt>
                <c:pt idx="85">
                  <c:v>9.0261899999999999E-3</c:v>
                </c:pt>
                <c:pt idx="86">
                  <c:v>9.0230599999999994E-3</c:v>
                </c:pt>
                <c:pt idx="87">
                  <c:v>9.0216500000000008E-3</c:v>
                </c:pt>
                <c:pt idx="88">
                  <c:v>9.0180899999999994E-3</c:v>
                </c:pt>
                <c:pt idx="89">
                  <c:v>8.9971800000000005E-3</c:v>
                </c:pt>
                <c:pt idx="90">
                  <c:v>8.9963500000000002E-3</c:v>
                </c:pt>
                <c:pt idx="91">
                  <c:v>8.9917999999999994E-3</c:v>
                </c:pt>
                <c:pt idx="92">
                  <c:v>8.9554700000000001E-3</c:v>
                </c:pt>
                <c:pt idx="93">
                  <c:v>8.9336799999999994E-3</c:v>
                </c:pt>
                <c:pt idx="94">
                  <c:v>8.8563700000000006E-3</c:v>
                </c:pt>
                <c:pt idx="95">
                  <c:v>8.8365900000000001E-3</c:v>
                </c:pt>
                <c:pt idx="96">
                  <c:v>8.8340099999999998E-3</c:v>
                </c:pt>
                <c:pt idx="97">
                  <c:v>8.8291499999999992E-3</c:v>
                </c:pt>
                <c:pt idx="98">
                  <c:v>8.8270399999999995E-3</c:v>
                </c:pt>
                <c:pt idx="99">
                  <c:v>8.8247800000000008E-3</c:v>
                </c:pt>
                <c:pt idx="100">
                  <c:v>8.8233200000000008E-3</c:v>
                </c:pt>
                <c:pt idx="101">
                  <c:v>8.8223799999999995E-3</c:v>
                </c:pt>
                <c:pt idx="102">
                  <c:v>8.7350799999999992E-3</c:v>
                </c:pt>
                <c:pt idx="103">
                  <c:v>8.7350799999999992E-3</c:v>
                </c:pt>
                <c:pt idx="104">
                  <c:v>8.6745899999999994E-3</c:v>
                </c:pt>
                <c:pt idx="105">
                  <c:v>8.5993800000000002E-3</c:v>
                </c:pt>
                <c:pt idx="106">
                  <c:v>8.4499399999999995E-3</c:v>
                </c:pt>
                <c:pt idx="107">
                  <c:v>8.2648700000000005E-3</c:v>
                </c:pt>
                <c:pt idx="108">
                  <c:v>8.2274300000000009E-3</c:v>
                </c:pt>
                <c:pt idx="109">
                  <c:v>8.1664800000000003E-3</c:v>
                </c:pt>
                <c:pt idx="110">
                  <c:v>8.0609500000000008E-3</c:v>
                </c:pt>
                <c:pt idx="111">
                  <c:v>8.0102000000000003E-3</c:v>
                </c:pt>
                <c:pt idx="112">
                  <c:v>7.9981300000000009E-3</c:v>
                </c:pt>
                <c:pt idx="113">
                  <c:v>7.9799499999999995E-3</c:v>
                </c:pt>
                <c:pt idx="114">
                  <c:v>7.9660200000000007E-3</c:v>
                </c:pt>
                <c:pt idx="115">
                  <c:v>7.9385399999999991E-3</c:v>
                </c:pt>
                <c:pt idx="116">
                  <c:v>7.8903800000000007E-3</c:v>
                </c:pt>
                <c:pt idx="117">
                  <c:v>7.7362500000000001E-3</c:v>
                </c:pt>
                <c:pt idx="118">
                  <c:v>7.5582799999999997E-3</c:v>
                </c:pt>
                <c:pt idx="119">
                  <c:v>7.4985700000000004E-3</c:v>
                </c:pt>
                <c:pt idx="120">
                  <c:v>7.3670599999999999E-3</c:v>
                </c:pt>
                <c:pt idx="121">
                  <c:v>7.2457900000000002E-3</c:v>
                </c:pt>
                <c:pt idx="122">
                  <c:v>7.1954100000000002E-3</c:v>
                </c:pt>
                <c:pt idx="123">
                  <c:v>7.0945000000000001E-3</c:v>
                </c:pt>
                <c:pt idx="124">
                  <c:v>7.0820800000000001E-3</c:v>
                </c:pt>
                <c:pt idx="125">
                  <c:v>7.0820800000000001E-3</c:v>
                </c:pt>
                <c:pt idx="126">
                  <c:v>7.0820800000000001E-3</c:v>
                </c:pt>
                <c:pt idx="127">
                  <c:v>7.06385E-3</c:v>
                </c:pt>
                <c:pt idx="128">
                  <c:v>6.9980099999999998E-3</c:v>
                </c:pt>
                <c:pt idx="129">
                  <c:v>6.99667E-3</c:v>
                </c:pt>
                <c:pt idx="130">
                  <c:v>6.99667E-3</c:v>
                </c:pt>
                <c:pt idx="131">
                  <c:v>6.99667E-3</c:v>
                </c:pt>
                <c:pt idx="132">
                  <c:v>6.99667E-3</c:v>
                </c:pt>
                <c:pt idx="133">
                  <c:v>6.99667E-3</c:v>
                </c:pt>
                <c:pt idx="134">
                  <c:v>6.99667E-3</c:v>
                </c:pt>
                <c:pt idx="135">
                  <c:v>6.99667E-3</c:v>
                </c:pt>
                <c:pt idx="136">
                  <c:v>6.99667E-3</c:v>
                </c:pt>
                <c:pt idx="137">
                  <c:v>6.99667E-3</c:v>
                </c:pt>
                <c:pt idx="138">
                  <c:v>6.99667E-3</c:v>
                </c:pt>
                <c:pt idx="139">
                  <c:v>6.99667E-3</c:v>
                </c:pt>
                <c:pt idx="140">
                  <c:v>6.99667E-3</c:v>
                </c:pt>
                <c:pt idx="141">
                  <c:v>6.99667E-3</c:v>
                </c:pt>
                <c:pt idx="142">
                  <c:v>6.99667E-3</c:v>
                </c:pt>
                <c:pt idx="143">
                  <c:v>6.99667E-3</c:v>
                </c:pt>
                <c:pt idx="144">
                  <c:v>6.99667E-3</c:v>
                </c:pt>
                <c:pt idx="145">
                  <c:v>6.99667E-3</c:v>
                </c:pt>
                <c:pt idx="146">
                  <c:v>6.99667E-3</c:v>
                </c:pt>
                <c:pt idx="147">
                  <c:v>6.99667E-3</c:v>
                </c:pt>
                <c:pt idx="148">
                  <c:v>6.99667E-3</c:v>
                </c:pt>
                <c:pt idx="149">
                  <c:v>6.99667E-3</c:v>
                </c:pt>
                <c:pt idx="150">
                  <c:v>6.99667E-3</c:v>
                </c:pt>
              </c:numCache>
            </c:numRef>
          </c:val>
          <c:smooth val="0"/>
        </c:ser>
        <c:ser>
          <c:idx val="1"/>
          <c:order val="1"/>
          <c:tx>
            <c:v>QPSONN</c:v>
          </c:tx>
          <c:marker>
            <c:symbol val="none"/>
          </c:marker>
          <c:cat>
            <c:numRef>
              <c:f>Sheet1!$D:$D</c:f>
              <c:numCache>
                <c:formatCode>General</c:formatCode>
                <c:ptCount val="1048576"/>
                <c:pt idx="0">
                  <c:v>1</c:v>
                </c:pt>
                <c:pt idx="1">
                  <c:v>2</c:v>
                </c:pt>
                <c:pt idx="2">
                  <c:v>3</c:v>
                </c:pt>
                <c:pt idx="3">
                  <c:v>4</c:v>
                </c:pt>
                <c:pt idx="4">
                  <c:v>5</c:v>
                </c:pt>
                <c:pt idx="5">
                  <c:v>6</c:v>
                </c:pt>
                <c:pt idx="6">
                  <c:v>7</c:v>
                </c:pt>
                <c:pt idx="7">
                  <c:v>16</c:v>
                </c:pt>
                <c:pt idx="8">
                  <c:v>17</c:v>
                </c:pt>
                <c:pt idx="9">
                  <c:v>18</c:v>
                </c:pt>
                <c:pt idx="10">
                  <c:v>19</c:v>
                </c:pt>
                <c:pt idx="11">
                  <c:v>20</c:v>
                </c:pt>
                <c:pt idx="12">
                  <c:v>21</c:v>
                </c:pt>
                <c:pt idx="13">
                  <c:v>33</c:v>
                </c:pt>
                <c:pt idx="14">
                  <c:v>34</c:v>
                </c:pt>
                <c:pt idx="15">
                  <c:v>35</c:v>
                </c:pt>
                <c:pt idx="16">
                  <c:v>36</c:v>
                </c:pt>
                <c:pt idx="17">
                  <c:v>37</c:v>
                </c:pt>
                <c:pt idx="18">
                  <c:v>38</c:v>
                </c:pt>
                <c:pt idx="19">
                  <c:v>53</c:v>
                </c:pt>
                <c:pt idx="20">
                  <c:v>54</c:v>
                </c:pt>
                <c:pt idx="21">
                  <c:v>55</c:v>
                </c:pt>
                <c:pt idx="22">
                  <c:v>56</c:v>
                </c:pt>
                <c:pt idx="23">
                  <c:v>57</c:v>
                </c:pt>
                <c:pt idx="24">
                  <c:v>58</c:v>
                </c:pt>
                <c:pt idx="25">
                  <c:v>59</c:v>
                </c:pt>
                <c:pt idx="26">
                  <c:v>69</c:v>
                </c:pt>
                <c:pt idx="27">
                  <c:v>70</c:v>
                </c:pt>
                <c:pt idx="28">
                  <c:v>81</c:v>
                </c:pt>
                <c:pt idx="29">
                  <c:v>82</c:v>
                </c:pt>
                <c:pt idx="30">
                  <c:v>83</c:v>
                </c:pt>
                <c:pt idx="31">
                  <c:v>84</c:v>
                </c:pt>
                <c:pt idx="32">
                  <c:v>85</c:v>
                </c:pt>
                <c:pt idx="33">
                  <c:v>102</c:v>
                </c:pt>
                <c:pt idx="34">
                  <c:v>103</c:v>
                </c:pt>
                <c:pt idx="35">
                  <c:v>104</c:v>
                </c:pt>
                <c:pt idx="36">
                  <c:v>105</c:v>
                </c:pt>
                <c:pt idx="37">
                  <c:v>106</c:v>
                </c:pt>
                <c:pt idx="38">
                  <c:v>107</c:v>
                </c:pt>
                <c:pt idx="39">
                  <c:v>108</c:v>
                </c:pt>
                <c:pt idx="40">
                  <c:v>109</c:v>
                </c:pt>
                <c:pt idx="41">
                  <c:v>110</c:v>
                </c:pt>
                <c:pt idx="42">
                  <c:v>111</c:v>
                </c:pt>
                <c:pt idx="43">
                  <c:v>137</c:v>
                </c:pt>
                <c:pt idx="44">
                  <c:v>138</c:v>
                </c:pt>
                <c:pt idx="45">
                  <c:v>139</c:v>
                </c:pt>
                <c:pt idx="46">
                  <c:v>140</c:v>
                </c:pt>
                <c:pt idx="47">
                  <c:v>141</c:v>
                </c:pt>
                <c:pt idx="48">
                  <c:v>142</c:v>
                </c:pt>
                <c:pt idx="49">
                  <c:v>143</c:v>
                </c:pt>
                <c:pt idx="50">
                  <c:v>144</c:v>
                </c:pt>
                <c:pt idx="51">
                  <c:v>145</c:v>
                </c:pt>
                <c:pt idx="52">
                  <c:v>146</c:v>
                </c:pt>
                <c:pt idx="53">
                  <c:v>151</c:v>
                </c:pt>
                <c:pt idx="54">
                  <c:v>257</c:v>
                </c:pt>
                <c:pt idx="55">
                  <c:v>258</c:v>
                </c:pt>
                <c:pt idx="56">
                  <c:v>259</c:v>
                </c:pt>
                <c:pt idx="57">
                  <c:v>260</c:v>
                </c:pt>
                <c:pt idx="58">
                  <c:v>261</c:v>
                </c:pt>
                <c:pt idx="59">
                  <c:v>262</c:v>
                </c:pt>
                <c:pt idx="60">
                  <c:v>319</c:v>
                </c:pt>
                <c:pt idx="61">
                  <c:v>320</c:v>
                </c:pt>
                <c:pt idx="62">
                  <c:v>321</c:v>
                </c:pt>
                <c:pt idx="63">
                  <c:v>389</c:v>
                </c:pt>
                <c:pt idx="64">
                  <c:v>390</c:v>
                </c:pt>
                <c:pt idx="65">
                  <c:v>391</c:v>
                </c:pt>
                <c:pt idx="66">
                  <c:v>392</c:v>
                </c:pt>
                <c:pt idx="67">
                  <c:v>399</c:v>
                </c:pt>
                <c:pt idx="68">
                  <c:v>400</c:v>
                </c:pt>
                <c:pt idx="69">
                  <c:v>450</c:v>
                </c:pt>
                <c:pt idx="70">
                  <c:v>451</c:v>
                </c:pt>
                <c:pt idx="71">
                  <c:v>452</c:v>
                </c:pt>
                <c:pt idx="72">
                  <c:v>542</c:v>
                </c:pt>
                <c:pt idx="73">
                  <c:v>556</c:v>
                </c:pt>
                <c:pt idx="74">
                  <c:v>566</c:v>
                </c:pt>
                <c:pt idx="75">
                  <c:v>581</c:v>
                </c:pt>
                <c:pt idx="76">
                  <c:v>582</c:v>
                </c:pt>
                <c:pt idx="77">
                  <c:v>587</c:v>
                </c:pt>
                <c:pt idx="78">
                  <c:v>600</c:v>
                </c:pt>
                <c:pt idx="79">
                  <c:v>606</c:v>
                </c:pt>
                <c:pt idx="80">
                  <c:v>610</c:v>
                </c:pt>
                <c:pt idx="81">
                  <c:v>628</c:v>
                </c:pt>
                <c:pt idx="82">
                  <c:v>691</c:v>
                </c:pt>
                <c:pt idx="83">
                  <c:v>694</c:v>
                </c:pt>
                <c:pt idx="84">
                  <c:v>708</c:v>
                </c:pt>
                <c:pt idx="85">
                  <c:v>717</c:v>
                </c:pt>
                <c:pt idx="86">
                  <c:v>776</c:v>
                </c:pt>
                <c:pt idx="87">
                  <c:v>781</c:v>
                </c:pt>
                <c:pt idx="88">
                  <c:v>820</c:v>
                </c:pt>
                <c:pt idx="89">
                  <c:v>823</c:v>
                </c:pt>
                <c:pt idx="90">
                  <c:v>841</c:v>
                </c:pt>
                <c:pt idx="91">
                  <c:v>849</c:v>
                </c:pt>
                <c:pt idx="92">
                  <c:v>870</c:v>
                </c:pt>
                <c:pt idx="93">
                  <c:v>871</c:v>
                </c:pt>
                <c:pt idx="94">
                  <c:v>874</c:v>
                </c:pt>
                <c:pt idx="95">
                  <c:v>884</c:v>
                </c:pt>
                <c:pt idx="96">
                  <c:v>893</c:v>
                </c:pt>
                <c:pt idx="97">
                  <c:v>897</c:v>
                </c:pt>
                <c:pt idx="98">
                  <c:v>905</c:v>
                </c:pt>
                <c:pt idx="99">
                  <c:v>939</c:v>
                </c:pt>
                <c:pt idx="100">
                  <c:v>947</c:v>
                </c:pt>
                <c:pt idx="101">
                  <c:v>974</c:v>
                </c:pt>
                <c:pt idx="102">
                  <c:v>975</c:v>
                </c:pt>
                <c:pt idx="103">
                  <c:v>976</c:v>
                </c:pt>
                <c:pt idx="104">
                  <c:v>977</c:v>
                </c:pt>
                <c:pt idx="105">
                  <c:v>978</c:v>
                </c:pt>
                <c:pt idx="106">
                  <c:v>979</c:v>
                </c:pt>
                <c:pt idx="107">
                  <c:v>989</c:v>
                </c:pt>
                <c:pt idx="108">
                  <c:v>990</c:v>
                </c:pt>
                <c:pt idx="109">
                  <c:v>991</c:v>
                </c:pt>
                <c:pt idx="110">
                  <c:v>1014</c:v>
                </c:pt>
                <c:pt idx="111">
                  <c:v>1015</c:v>
                </c:pt>
                <c:pt idx="112">
                  <c:v>1025</c:v>
                </c:pt>
                <c:pt idx="113">
                  <c:v>1051</c:v>
                </c:pt>
                <c:pt idx="114">
                  <c:v>1096</c:v>
                </c:pt>
                <c:pt idx="115">
                  <c:v>1119</c:v>
                </c:pt>
                <c:pt idx="116">
                  <c:v>1169</c:v>
                </c:pt>
                <c:pt idx="117">
                  <c:v>1171</c:v>
                </c:pt>
                <c:pt idx="118">
                  <c:v>1173</c:v>
                </c:pt>
                <c:pt idx="119">
                  <c:v>1214</c:v>
                </c:pt>
                <c:pt idx="120">
                  <c:v>1275</c:v>
                </c:pt>
                <c:pt idx="121">
                  <c:v>1264</c:v>
                </c:pt>
                <c:pt idx="122">
                  <c:v>1332</c:v>
                </c:pt>
                <c:pt idx="123">
                  <c:v>1520</c:v>
                </c:pt>
                <c:pt idx="124">
                  <c:v>1860</c:v>
                </c:pt>
                <c:pt idx="125">
                  <c:v>1861</c:v>
                </c:pt>
                <c:pt idx="126">
                  <c:v>1862</c:v>
                </c:pt>
                <c:pt idx="127">
                  <c:v>5085</c:v>
                </c:pt>
                <c:pt idx="128">
                  <c:v>5620</c:v>
                </c:pt>
                <c:pt idx="129">
                  <c:v>6870</c:v>
                </c:pt>
                <c:pt idx="130">
                  <c:v>6871</c:v>
                </c:pt>
                <c:pt idx="131">
                  <c:v>6872</c:v>
                </c:pt>
                <c:pt idx="132">
                  <c:v>6873</c:v>
                </c:pt>
                <c:pt idx="133">
                  <c:v>6874</c:v>
                </c:pt>
                <c:pt idx="134">
                  <c:v>6875</c:v>
                </c:pt>
                <c:pt idx="135">
                  <c:v>6876</c:v>
                </c:pt>
                <c:pt idx="136">
                  <c:v>6877</c:v>
                </c:pt>
                <c:pt idx="137">
                  <c:v>6878</c:v>
                </c:pt>
                <c:pt idx="138">
                  <c:v>6879</c:v>
                </c:pt>
                <c:pt idx="139">
                  <c:v>6880</c:v>
                </c:pt>
                <c:pt idx="140">
                  <c:v>6881</c:v>
                </c:pt>
                <c:pt idx="141">
                  <c:v>6882</c:v>
                </c:pt>
                <c:pt idx="142">
                  <c:v>6883</c:v>
                </c:pt>
                <c:pt idx="143">
                  <c:v>6884</c:v>
                </c:pt>
                <c:pt idx="144">
                  <c:v>6885</c:v>
                </c:pt>
                <c:pt idx="145">
                  <c:v>6886</c:v>
                </c:pt>
                <c:pt idx="146">
                  <c:v>6886</c:v>
                </c:pt>
                <c:pt idx="147">
                  <c:v>6887</c:v>
                </c:pt>
                <c:pt idx="148">
                  <c:v>6888</c:v>
                </c:pt>
                <c:pt idx="149">
                  <c:v>6889</c:v>
                </c:pt>
                <c:pt idx="150">
                  <c:v>6890</c:v>
                </c:pt>
              </c:numCache>
            </c:numRef>
          </c:cat>
          <c:val>
            <c:numRef>
              <c:f>Sheet1!$B$1:$B$151</c:f>
              <c:numCache>
                <c:formatCode>General</c:formatCode>
                <c:ptCount val="151"/>
                <c:pt idx="0">
                  <c:v>4.9208099999999998E-2</c:v>
                </c:pt>
                <c:pt idx="1">
                  <c:v>4.9208099999999998E-2</c:v>
                </c:pt>
                <c:pt idx="2">
                  <c:v>4.9208099999999998E-2</c:v>
                </c:pt>
                <c:pt idx="3">
                  <c:v>4.91124E-2</c:v>
                </c:pt>
                <c:pt idx="4">
                  <c:v>4.91124E-2</c:v>
                </c:pt>
                <c:pt idx="5">
                  <c:v>2.3642E-2</c:v>
                </c:pt>
                <c:pt idx="6">
                  <c:v>2.3642E-2</c:v>
                </c:pt>
                <c:pt idx="7">
                  <c:v>2.3642E-2</c:v>
                </c:pt>
                <c:pt idx="8">
                  <c:v>2.3642E-2</c:v>
                </c:pt>
                <c:pt idx="9">
                  <c:v>2.0499E-2</c:v>
                </c:pt>
                <c:pt idx="10">
                  <c:v>2.0499E-2</c:v>
                </c:pt>
                <c:pt idx="11">
                  <c:v>2.0499E-2</c:v>
                </c:pt>
                <c:pt idx="12">
                  <c:v>2.0499E-2</c:v>
                </c:pt>
                <c:pt idx="13">
                  <c:v>2.0499E-2</c:v>
                </c:pt>
                <c:pt idx="14">
                  <c:v>2.0499E-2</c:v>
                </c:pt>
                <c:pt idx="15">
                  <c:v>2.0499E-2</c:v>
                </c:pt>
                <c:pt idx="16">
                  <c:v>2.0499E-2</c:v>
                </c:pt>
                <c:pt idx="17">
                  <c:v>2.0499E-2</c:v>
                </c:pt>
                <c:pt idx="18">
                  <c:v>2.0499E-2</c:v>
                </c:pt>
                <c:pt idx="19">
                  <c:v>1.9544099999999998E-2</c:v>
                </c:pt>
                <c:pt idx="20">
                  <c:v>1.9544099999999998E-2</c:v>
                </c:pt>
                <c:pt idx="21">
                  <c:v>1.9544099999999998E-2</c:v>
                </c:pt>
                <c:pt idx="22">
                  <c:v>1.9544099999999998E-2</c:v>
                </c:pt>
                <c:pt idx="23">
                  <c:v>1.9544099999999998E-2</c:v>
                </c:pt>
                <c:pt idx="24">
                  <c:v>1.9544099999999998E-2</c:v>
                </c:pt>
                <c:pt idx="25">
                  <c:v>1.9544099999999998E-2</c:v>
                </c:pt>
                <c:pt idx="26">
                  <c:v>1.9544099999999998E-2</c:v>
                </c:pt>
                <c:pt idx="27">
                  <c:v>1.5904700000000001E-2</c:v>
                </c:pt>
                <c:pt idx="28">
                  <c:v>1.5904700000000001E-2</c:v>
                </c:pt>
                <c:pt idx="29">
                  <c:v>1.5904700000000001E-2</c:v>
                </c:pt>
                <c:pt idx="30">
                  <c:v>1.5904700000000001E-2</c:v>
                </c:pt>
                <c:pt idx="31">
                  <c:v>1.5904700000000001E-2</c:v>
                </c:pt>
                <c:pt idx="32">
                  <c:v>1.5904700000000001E-2</c:v>
                </c:pt>
                <c:pt idx="33">
                  <c:v>1.5904700000000001E-2</c:v>
                </c:pt>
                <c:pt idx="34">
                  <c:v>1.5904700000000001E-2</c:v>
                </c:pt>
                <c:pt idx="35">
                  <c:v>1.5904700000000001E-2</c:v>
                </c:pt>
                <c:pt idx="36">
                  <c:v>1.5904700000000001E-2</c:v>
                </c:pt>
                <c:pt idx="37">
                  <c:v>1.5904700000000001E-2</c:v>
                </c:pt>
                <c:pt idx="38">
                  <c:v>1.5904700000000001E-2</c:v>
                </c:pt>
                <c:pt idx="39">
                  <c:v>1.5904700000000001E-2</c:v>
                </c:pt>
                <c:pt idx="40">
                  <c:v>1.5904700000000001E-2</c:v>
                </c:pt>
                <c:pt idx="41">
                  <c:v>1.5904700000000001E-2</c:v>
                </c:pt>
                <c:pt idx="42">
                  <c:v>1.5904700000000001E-2</c:v>
                </c:pt>
                <c:pt idx="43">
                  <c:v>1.5904700000000001E-2</c:v>
                </c:pt>
                <c:pt idx="44">
                  <c:v>1.5904700000000001E-2</c:v>
                </c:pt>
                <c:pt idx="45">
                  <c:v>1.5904700000000001E-2</c:v>
                </c:pt>
                <c:pt idx="46">
                  <c:v>1.5904700000000001E-2</c:v>
                </c:pt>
                <c:pt idx="47">
                  <c:v>1.5904700000000001E-2</c:v>
                </c:pt>
                <c:pt idx="48">
                  <c:v>1.5904700000000001E-2</c:v>
                </c:pt>
                <c:pt idx="49">
                  <c:v>1.5904700000000001E-2</c:v>
                </c:pt>
                <c:pt idx="50">
                  <c:v>1.5904700000000001E-2</c:v>
                </c:pt>
                <c:pt idx="51">
                  <c:v>6.5744200000000001E-3</c:v>
                </c:pt>
                <c:pt idx="52">
                  <c:v>6.5744200000000001E-3</c:v>
                </c:pt>
                <c:pt idx="53">
                  <c:v>6.5744200000000001E-3</c:v>
                </c:pt>
                <c:pt idx="54">
                  <c:v>6.5744200000000001E-3</c:v>
                </c:pt>
                <c:pt idx="55">
                  <c:v>6.5744200000000001E-3</c:v>
                </c:pt>
                <c:pt idx="56">
                  <c:v>6.5744200000000001E-3</c:v>
                </c:pt>
                <c:pt idx="57">
                  <c:v>6.5744200000000001E-3</c:v>
                </c:pt>
                <c:pt idx="58">
                  <c:v>6.5744200000000001E-3</c:v>
                </c:pt>
                <c:pt idx="59">
                  <c:v>6.5744200000000001E-3</c:v>
                </c:pt>
                <c:pt idx="60">
                  <c:v>6.5744200000000001E-3</c:v>
                </c:pt>
                <c:pt idx="61">
                  <c:v>6.5744200000000001E-3</c:v>
                </c:pt>
                <c:pt idx="62">
                  <c:v>6.5744200000000001E-3</c:v>
                </c:pt>
                <c:pt idx="63">
                  <c:v>6.5744200000000001E-3</c:v>
                </c:pt>
                <c:pt idx="64">
                  <c:v>6.5744200000000001E-3</c:v>
                </c:pt>
                <c:pt idx="65">
                  <c:v>6.5744200000000001E-3</c:v>
                </c:pt>
                <c:pt idx="66">
                  <c:v>6.5744200000000001E-3</c:v>
                </c:pt>
                <c:pt idx="67">
                  <c:v>6.5744200000000001E-3</c:v>
                </c:pt>
                <c:pt idx="68">
                  <c:v>6.5744200000000001E-3</c:v>
                </c:pt>
                <c:pt idx="69">
                  <c:v>6.5744200000000001E-3</c:v>
                </c:pt>
                <c:pt idx="70">
                  <c:v>6.5744200000000001E-3</c:v>
                </c:pt>
                <c:pt idx="71">
                  <c:v>6.5744200000000001E-3</c:v>
                </c:pt>
                <c:pt idx="72">
                  <c:v>6.5744200000000001E-3</c:v>
                </c:pt>
                <c:pt idx="73">
                  <c:v>6.5744200000000001E-3</c:v>
                </c:pt>
                <c:pt idx="74">
                  <c:v>6.5744200000000001E-3</c:v>
                </c:pt>
                <c:pt idx="75">
                  <c:v>6.5744200000000001E-3</c:v>
                </c:pt>
                <c:pt idx="76">
                  <c:v>6.5744200000000001E-3</c:v>
                </c:pt>
                <c:pt idx="77">
                  <c:v>6.5744200000000001E-3</c:v>
                </c:pt>
                <c:pt idx="78">
                  <c:v>6.5744200000000001E-3</c:v>
                </c:pt>
                <c:pt idx="79">
                  <c:v>6.5744200000000001E-3</c:v>
                </c:pt>
                <c:pt idx="80">
                  <c:v>6.5744200000000001E-3</c:v>
                </c:pt>
                <c:pt idx="81">
                  <c:v>6.5744200000000001E-3</c:v>
                </c:pt>
                <c:pt idx="82">
                  <c:v>6.5744200000000001E-3</c:v>
                </c:pt>
                <c:pt idx="83">
                  <c:v>6.5744200000000001E-3</c:v>
                </c:pt>
                <c:pt idx="84">
                  <c:v>6.5744200000000001E-3</c:v>
                </c:pt>
                <c:pt idx="85">
                  <c:v>6.5744200000000001E-3</c:v>
                </c:pt>
                <c:pt idx="86">
                  <c:v>6.5744200000000001E-3</c:v>
                </c:pt>
                <c:pt idx="87">
                  <c:v>6.5744200000000001E-3</c:v>
                </c:pt>
                <c:pt idx="88">
                  <c:v>6.5744200000000001E-3</c:v>
                </c:pt>
                <c:pt idx="89">
                  <c:v>6.5744200000000001E-3</c:v>
                </c:pt>
                <c:pt idx="90">
                  <c:v>6.5744200000000001E-3</c:v>
                </c:pt>
                <c:pt idx="91">
                  <c:v>6.5744200000000001E-3</c:v>
                </c:pt>
                <c:pt idx="92">
                  <c:v>6.5744200000000001E-3</c:v>
                </c:pt>
                <c:pt idx="93">
                  <c:v>6.5744200000000001E-3</c:v>
                </c:pt>
                <c:pt idx="94">
                  <c:v>6.5744200000000001E-3</c:v>
                </c:pt>
                <c:pt idx="95">
                  <c:v>6.5744200000000001E-3</c:v>
                </c:pt>
                <c:pt idx="96">
                  <c:v>6.5744200000000001E-3</c:v>
                </c:pt>
                <c:pt idx="97">
                  <c:v>6.5744200000000001E-3</c:v>
                </c:pt>
                <c:pt idx="98">
                  <c:v>6.5744200000000001E-3</c:v>
                </c:pt>
                <c:pt idx="99">
                  <c:v>6.5744200000000001E-3</c:v>
                </c:pt>
                <c:pt idx="100">
                  <c:v>6.5744200000000001E-3</c:v>
                </c:pt>
                <c:pt idx="101">
                  <c:v>6.5744200000000001E-3</c:v>
                </c:pt>
                <c:pt idx="102">
                  <c:v>6.5744200000000001E-3</c:v>
                </c:pt>
                <c:pt idx="103">
                  <c:v>6.5744200000000001E-3</c:v>
                </c:pt>
                <c:pt idx="104">
                  <c:v>6.5744200000000001E-3</c:v>
                </c:pt>
                <c:pt idx="105">
                  <c:v>6.5744200000000001E-3</c:v>
                </c:pt>
                <c:pt idx="106">
                  <c:v>6.5744200000000001E-3</c:v>
                </c:pt>
                <c:pt idx="107">
                  <c:v>6.5744200000000001E-3</c:v>
                </c:pt>
                <c:pt idx="108">
                  <c:v>6.5744200000000001E-3</c:v>
                </c:pt>
                <c:pt idx="109">
                  <c:v>6.5744200000000001E-3</c:v>
                </c:pt>
                <c:pt idx="110">
                  <c:v>6.5744200000000001E-3</c:v>
                </c:pt>
                <c:pt idx="111">
                  <c:v>6.5744200000000001E-3</c:v>
                </c:pt>
                <c:pt idx="112">
                  <c:v>6.5744200000000001E-3</c:v>
                </c:pt>
                <c:pt idx="113">
                  <c:v>6.5744200000000001E-3</c:v>
                </c:pt>
                <c:pt idx="114">
                  <c:v>6.5744200000000001E-3</c:v>
                </c:pt>
                <c:pt idx="115">
                  <c:v>6.5744200000000001E-3</c:v>
                </c:pt>
                <c:pt idx="116">
                  <c:v>6.5744200000000001E-3</c:v>
                </c:pt>
                <c:pt idx="117">
                  <c:v>6.5744200000000001E-3</c:v>
                </c:pt>
                <c:pt idx="118">
                  <c:v>6.5744200000000001E-3</c:v>
                </c:pt>
                <c:pt idx="119">
                  <c:v>6.5744200000000001E-3</c:v>
                </c:pt>
                <c:pt idx="120">
                  <c:v>6.5744200000000001E-3</c:v>
                </c:pt>
                <c:pt idx="121">
                  <c:v>6.5744200000000001E-3</c:v>
                </c:pt>
                <c:pt idx="122">
                  <c:v>6.5744200000000001E-3</c:v>
                </c:pt>
                <c:pt idx="123">
                  <c:v>6.5744200000000001E-3</c:v>
                </c:pt>
                <c:pt idx="124">
                  <c:v>6.5744200000000001E-3</c:v>
                </c:pt>
                <c:pt idx="125">
                  <c:v>6.5744200000000001E-3</c:v>
                </c:pt>
                <c:pt idx="126">
                  <c:v>6.5744200000000001E-3</c:v>
                </c:pt>
                <c:pt idx="127">
                  <c:v>6.5744200000000001E-3</c:v>
                </c:pt>
                <c:pt idx="128">
                  <c:v>6.5744200000000001E-3</c:v>
                </c:pt>
                <c:pt idx="129">
                  <c:v>3.7973799999999999E-3</c:v>
                </c:pt>
                <c:pt idx="130">
                  <c:v>3.7973799999999999E-3</c:v>
                </c:pt>
                <c:pt idx="131">
                  <c:v>3.7973799999999999E-3</c:v>
                </c:pt>
                <c:pt idx="132">
                  <c:v>3.7973799999999999E-3</c:v>
                </c:pt>
                <c:pt idx="133">
                  <c:v>3.7973799999999999E-3</c:v>
                </c:pt>
                <c:pt idx="134">
                  <c:v>3.7973799999999999E-3</c:v>
                </c:pt>
                <c:pt idx="135">
                  <c:v>3.7973799999999999E-3</c:v>
                </c:pt>
                <c:pt idx="136">
                  <c:v>3.7973799999999999E-3</c:v>
                </c:pt>
                <c:pt idx="137">
                  <c:v>3.7973799999999999E-3</c:v>
                </c:pt>
                <c:pt idx="138">
                  <c:v>3.7973799999999999E-3</c:v>
                </c:pt>
                <c:pt idx="139">
                  <c:v>3.7973799999999999E-3</c:v>
                </c:pt>
                <c:pt idx="140">
                  <c:v>3.7973799999999999E-3</c:v>
                </c:pt>
                <c:pt idx="141">
                  <c:v>3.7973799999999999E-3</c:v>
                </c:pt>
                <c:pt idx="142">
                  <c:v>3.7973799999999999E-3</c:v>
                </c:pt>
                <c:pt idx="143">
                  <c:v>3.7973799999999999E-3</c:v>
                </c:pt>
                <c:pt idx="144">
                  <c:v>3.7973799999999999E-3</c:v>
                </c:pt>
                <c:pt idx="145">
                  <c:v>3.7973799999999999E-3</c:v>
                </c:pt>
                <c:pt idx="146">
                  <c:v>3.7973799999999999E-3</c:v>
                </c:pt>
                <c:pt idx="147">
                  <c:v>3.7973799999999999E-3</c:v>
                </c:pt>
                <c:pt idx="148">
                  <c:v>3.7973799999999999E-3</c:v>
                </c:pt>
                <c:pt idx="149">
                  <c:v>3.7973799999999999E-3</c:v>
                </c:pt>
                <c:pt idx="150">
                  <c:v>3.7973799999999999E-3</c:v>
                </c:pt>
              </c:numCache>
            </c:numRef>
          </c:val>
          <c:smooth val="0"/>
        </c:ser>
        <c:ser>
          <c:idx val="2"/>
          <c:order val="2"/>
          <c:tx>
            <c:v>XQPSONN</c:v>
          </c:tx>
          <c:spPr>
            <a:ln>
              <a:solidFill>
                <a:srgbClr val="FF0000"/>
              </a:solidFill>
            </a:ln>
          </c:spPr>
          <c:marker>
            <c:symbol val="none"/>
          </c:marker>
          <c:cat>
            <c:numRef>
              <c:f>Sheet1!$D:$D</c:f>
              <c:numCache>
                <c:formatCode>General</c:formatCode>
                <c:ptCount val="1048576"/>
                <c:pt idx="0">
                  <c:v>1</c:v>
                </c:pt>
                <c:pt idx="1">
                  <c:v>2</c:v>
                </c:pt>
                <c:pt idx="2">
                  <c:v>3</c:v>
                </c:pt>
                <c:pt idx="3">
                  <c:v>4</c:v>
                </c:pt>
                <c:pt idx="4">
                  <c:v>5</c:v>
                </c:pt>
                <c:pt idx="5">
                  <c:v>6</c:v>
                </c:pt>
                <c:pt idx="6">
                  <c:v>7</c:v>
                </c:pt>
                <c:pt idx="7">
                  <c:v>16</c:v>
                </c:pt>
                <c:pt idx="8">
                  <c:v>17</c:v>
                </c:pt>
                <c:pt idx="9">
                  <c:v>18</c:v>
                </c:pt>
                <c:pt idx="10">
                  <c:v>19</c:v>
                </c:pt>
                <c:pt idx="11">
                  <c:v>20</c:v>
                </c:pt>
                <c:pt idx="12">
                  <c:v>21</c:v>
                </c:pt>
                <c:pt idx="13">
                  <c:v>33</c:v>
                </c:pt>
                <c:pt idx="14">
                  <c:v>34</c:v>
                </c:pt>
                <c:pt idx="15">
                  <c:v>35</c:v>
                </c:pt>
                <c:pt idx="16">
                  <c:v>36</c:v>
                </c:pt>
                <c:pt idx="17">
                  <c:v>37</c:v>
                </c:pt>
                <c:pt idx="18">
                  <c:v>38</c:v>
                </c:pt>
                <c:pt idx="19">
                  <c:v>53</c:v>
                </c:pt>
                <c:pt idx="20">
                  <c:v>54</c:v>
                </c:pt>
                <c:pt idx="21">
                  <c:v>55</c:v>
                </c:pt>
                <c:pt idx="22">
                  <c:v>56</c:v>
                </c:pt>
                <c:pt idx="23">
                  <c:v>57</c:v>
                </c:pt>
                <c:pt idx="24">
                  <c:v>58</c:v>
                </c:pt>
                <c:pt idx="25">
                  <c:v>59</c:v>
                </c:pt>
                <c:pt idx="26">
                  <c:v>69</c:v>
                </c:pt>
                <c:pt idx="27">
                  <c:v>70</c:v>
                </c:pt>
                <c:pt idx="28">
                  <c:v>81</c:v>
                </c:pt>
                <c:pt idx="29">
                  <c:v>82</c:v>
                </c:pt>
                <c:pt idx="30">
                  <c:v>83</c:v>
                </c:pt>
                <c:pt idx="31">
                  <c:v>84</c:v>
                </c:pt>
                <c:pt idx="32">
                  <c:v>85</c:v>
                </c:pt>
                <c:pt idx="33">
                  <c:v>102</c:v>
                </c:pt>
                <c:pt idx="34">
                  <c:v>103</c:v>
                </c:pt>
                <c:pt idx="35">
                  <c:v>104</c:v>
                </c:pt>
                <c:pt idx="36">
                  <c:v>105</c:v>
                </c:pt>
                <c:pt idx="37">
                  <c:v>106</c:v>
                </c:pt>
                <c:pt idx="38">
                  <c:v>107</c:v>
                </c:pt>
                <c:pt idx="39">
                  <c:v>108</c:v>
                </c:pt>
                <c:pt idx="40">
                  <c:v>109</c:v>
                </c:pt>
                <c:pt idx="41">
                  <c:v>110</c:v>
                </c:pt>
                <c:pt idx="42">
                  <c:v>111</c:v>
                </c:pt>
                <c:pt idx="43">
                  <c:v>137</c:v>
                </c:pt>
                <c:pt idx="44">
                  <c:v>138</c:v>
                </c:pt>
                <c:pt idx="45">
                  <c:v>139</c:v>
                </c:pt>
                <c:pt idx="46">
                  <c:v>140</c:v>
                </c:pt>
                <c:pt idx="47">
                  <c:v>141</c:v>
                </c:pt>
                <c:pt idx="48">
                  <c:v>142</c:v>
                </c:pt>
                <c:pt idx="49">
                  <c:v>143</c:v>
                </c:pt>
                <c:pt idx="50">
                  <c:v>144</c:v>
                </c:pt>
                <c:pt idx="51">
                  <c:v>145</c:v>
                </c:pt>
                <c:pt idx="52">
                  <c:v>146</c:v>
                </c:pt>
                <c:pt idx="53">
                  <c:v>151</c:v>
                </c:pt>
                <c:pt idx="54">
                  <c:v>257</c:v>
                </c:pt>
                <c:pt idx="55">
                  <c:v>258</c:v>
                </c:pt>
                <c:pt idx="56">
                  <c:v>259</c:v>
                </c:pt>
                <c:pt idx="57">
                  <c:v>260</c:v>
                </c:pt>
                <c:pt idx="58">
                  <c:v>261</c:v>
                </c:pt>
                <c:pt idx="59">
                  <c:v>262</c:v>
                </c:pt>
                <c:pt idx="60">
                  <c:v>319</c:v>
                </c:pt>
                <c:pt idx="61">
                  <c:v>320</c:v>
                </c:pt>
                <c:pt idx="62">
                  <c:v>321</c:v>
                </c:pt>
                <c:pt idx="63">
                  <c:v>389</c:v>
                </c:pt>
                <c:pt idx="64">
                  <c:v>390</c:v>
                </c:pt>
                <c:pt idx="65">
                  <c:v>391</c:v>
                </c:pt>
                <c:pt idx="66">
                  <c:v>392</c:v>
                </c:pt>
                <c:pt idx="67">
                  <c:v>399</c:v>
                </c:pt>
                <c:pt idx="68">
                  <c:v>400</c:v>
                </c:pt>
                <c:pt idx="69">
                  <c:v>450</c:v>
                </c:pt>
                <c:pt idx="70">
                  <c:v>451</c:v>
                </c:pt>
                <c:pt idx="71">
                  <c:v>452</c:v>
                </c:pt>
                <c:pt idx="72">
                  <c:v>542</c:v>
                </c:pt>
                <c:pt idx="73">
                  <c:v>556</c:v>
                </c:pt>
                <c:pt idx="74">
                  <c:v>566</c:v>
                </c:pt>
                <c:pt idx="75">
                  <c:v>581</c:v>
                </c:pt>
                <c:pt idx="76">
                  <c:v>582</c:v>
                </c:pt>
                <c:pt idx="77">
                  <c:v>587</c:v>
                </c:pt>
                <c:pt idx="78">
                  <c:v>600</c:v>
                </c:pt>
                <c:pt idx="79">
                  <c:v>606</c:v>
                </c:pt>
                <c:pt idx="80">
                  <c:v>610</c:v>
                </c:pt>
                <c:pt idx="81">
                  <c:v>628</c:v>
                </c:pt>
                <c:pt idx="82">
                  <c:v>691</c:v>
                </c:pt>
                <c:pt idx="83">
                  <c:v>694</c:v>
                </c:pt>
                <c:pt idx="84">
                  <c:v>708</c:v>
                </c:pt>
                <c:pt idx="85">
                  <c:v>717</c:v>
                </c:pt>
                <c:pt idx="86">
                  <c:v>776</c:v>
                </c:pt>
                <c:pt idx="87">
                  <c:v>781</c:v>
                </c:pt>
                <c:pt idx="88">
                  <c:v>820</c:v>
                </c:pt>
                <c:pt idx="89">
                  <c:v>823</c:v>
                </c:pt>
                <c:pt idx="90">
                  <c:v>841</c:v>
                </c:pt>
                <c:pt idx="91">
                  <c:v>849</c:v>
                </c:pt>
                <c:pt idx="92">
                  <c:v>870</c:v>
                </c:pt>
                <c:pt idx="93">
                  <c:v>871</c:v>
                </c:pt>
                <c:pt idx="94">
                  <c:v>874</c:v>
                </c:pt>
                <c:pt idx="95">
                  <c:v>884</c:v>
                </c:pt>
                <c:pt idx="96">
                  <c:v>893</c:v>
                </c:pt>
                <c:pt idx="97">
                  <c:v>897</c:v>
                </c:pt>
                <c:pt idx="98">
                  <c:v>905</c:v>
                </c:pt>
                <c:pt idx="99">
                  <c:v>939</c:v>
                </c:pt>
                <c:pt idx="100">
                  <c:v>947</c:v>
                </c:pt>
                <c:pt idx="101">
                  <c:v>974</c:v>
                </c:pt>
                <c:pt idx="102">
                  <c:v>975</c:v>
                </c:pt>
                <c:pt idx="103">
                  <c:v>976</c:v>
                </c:pt>
                <c:pt idx="104">
                  <c:v>977</c:v>
                </c:pt>
                <c:pt idx="105">
                  <c:v>978</c:v>
                </c:pt>
                <c:pt idx="106">
                  <c:v>979</c:v>
                </c:pt>
                <c:pt idx="107">
                  <c:v>989</c:v>
                </c:pt>
                <c:pt idx="108">
                  <c:v>990</c:v>
                </c:pt>
                <c:pt idx="109">
                  <c:v>991</c:v>
                </c:pt>
                <c:pt idx="110">
                  <c:v>1014</c:v>
                </c:pt>
                <c:pt idx="111">
                  <c:v>1015</c:v>
                </c:pt>
                <c:pt idx="112">
                  <c:v>1025</c:v>
                </c:pt>
                <c:pt idx="113">
                  <c:v>1051</c:v>
                </c:pt>
                <c:pt idx="114">
                  <c:v>1096</c:v>
                </c:pt>
                <c:pt idx="115">
                  <c:v>1119</c:v>
                </c:pt>
                <c:pt idx="116">
                  <c:v>1169</c:v>
                </c:pt>
                <c:pt idx="117">
                  <c:v>1171</c:v>
                </c:pt>
                <c:pt idx="118">
                  <c:v>1173</c:v>
                </c:pt>
                <c:pt idx="119">
                  <c:v>1214</c:v>
                </c:pt>
                <c:pt idx="120">
                  <c:v>1275</c:v>
                </c:pt>
                <c:pt idx="121">
                  <c:v>1264</c:v>
                </c:pt>
                <c:pt idx="122">
                  <c:v>1332</c:v>
                </c:pt>
                <c:pt idx="123">
                  <c:v>1520</c:v>
                </c:pt>
                <c:pt idx="124">
                  <c:v>1860</c:v>
                </c:pt>
                <c:pt idx="125">
                  <c:v>1861</c:v>
                </c:pt>
                <c:pt idx="126">
                  <c:v>1862</c:v>
                </c:pt>
                <c:pt idx="127">
                  <c:v>5085</c:v>
                </c:pt>
                <c:pt idx="128">
                  <c:v>5620</c:v>
                </c:pt>
                <c:pt idx="129">
                  <c:v>6870</c:v>
                </c:pt>
                <c:pt idx="130">
                  <c:v>6871</c:v>
                </c:pt>
                <c:pt idx="131">
                  <c:v>6872</c:v>
                </c:pt>
                <c:pt idx="132">
                  <c:v>6873</c:v>
                </c:pt>
                <c:pt idx="133">
                  <c:v>6874</c:v>
                </c:pt>
                <c:pt idx="134">
                  <c:v>6875</c:v>
                </c:pt>
                <c:pt idx="135">
                  <c:v>6876</c:v>
                </c:pt>
                <c:pt idx="136">
                  <c:v>6877</c:v>
                </c:pt>
                <c:pt idx="137">
                  <c:v>6878</c:v>
                </c:pt>
                <c:pt idx="138">
                  <c:v>6879</c:v>
                </c:pt>
                <c:pt idx="139">
                  <c:v>6880</c:v>
                </c:pt>
                <c:pt idx="140">
                  <c:v>6881</c:v>
                </c:pt>
                <c:pt idx="141">
                  <c:v>6882</c:v>
                </c:pt>
                <c:pt idx="142">
                  <c:v>6883</c:v>
                </c:pt>
                <c:pt idx="143">
                  <c:v>6884</c:v>
                </c:pt>
                <c:pt idx="144">
                  <c:v>6885</c:v>
                </c:pt>
                <c:pt idx="145">
                  <c:v>6886</c:v>
                </c:pt>
                <c:pt idx="146">
                  <c:v>6886</c:v>
                </c:pt>
                <c:pt idx="147">
                  <c:v>6887</c:v>
                </c:pt>
                <c:pt idx="148">
                  <c:v>6888</c:v>
                </c:pt>
                <c:pt idx="149">
                  <c:v>6889</c:v>
                </c:pt>
                <c:pt idx="150">
                  <c:v>6890</c:v>
                </c:pt>
              </c:numCache>
            </c:numRef>
          </c:cat>
          <c:val>
            <c:numRef>
              <c:f>Sheet1!$C$1:$C$151</c:f>
              <c:numCache>
                <c:formatCode>General</c:formatCode>
                <c:ptCount val="151"/>
                <c:pt idx="0">
                  <c:v>6.7431500000000005E-2</c:v>
                </c:pt>
                <c:pt idx="1">
                  <c:v>6.2992900000000004E-2</c:v>
                </c:pt>
                <c:pt idx="2">
                  <c:v>1.84542E-2</c:v>
                </c:pt>
                <c:pt idx="3">
                  <c:v>1.3939699999999999E-2</c:v>
                </c:pt>
                <c:pt idx="4">
                  <c:v>1.3939699999999999E-2</c:v>
                </c:pt>
                <c:pt idx="5">
                  <c:v>1.3939699999999999E-2</c:v>
                </c:pt>
                <c:pt idx="6">
                  <c:v>1.3939699999999999E-2</c:v>
                </c:pt>
                <c:pt idx="7">
                  <c:v>1.3939699999999999E-2</c:v>
                </c:pt>
                <c:pt idx="8">
                  <c:v>1.3939699999999999E-2</c:v>
                </c:pt>
                <c:pt idx="9">
                  <c:v>1.3939699999999999E-2</c:v>
                </c:pt>
                <c:pt idx="10">
                  <c:v>1.3939699999999999E-2</c:v>
                </c:pt>
                <c:pt idx="11">
                  <c:v>1.3939699999999999E-2</c:v>
                </c:pt>
                <c:pt idx="12">
                  <c:v>1.3939699999999999E-2</c:v>
                </c:pt>
                <c:pt idx="13">
                  <c:v>1.3939699999999999E-2</c:v>
                </c:pt>
                <c:pt idx="14">
                  <c:v>1.3939699999999999E-2</c:v>
                </c:pt>
                <c:pt idx="15">
                  <c:v>1.3939699999999999E-2</c:v>
                </c:pt>
                <c:pt idx="16">
                  <c:v>1.3939699999999999E-2</c:v>
                </c:pt>
                <c:pt idx="17">
                  <c:v>1.3939699999999999E-2</c:v>
                </c:pt>
                <c:pt idx="18">
                  <c:v>1.3939699999999999E-2</c:v>
                </c:pt>
                <c:pt idx="19">
                  <c:v>1.0407700000000001E-2</c:v>
                </c:pt>
                <c:pt idx="20">
                  <c:v>1.0407700000000001E-2</c:v>
                </c:pt>
                <c:pt idx="21">
                  <c:v>1.0407700000000001E-2</c:v>
                </c:pt>
                <c:pt idx="22">
                  <c:v>1.0407700000000001E-2</c:v>
                </c:pt>
                <c:pt idx="23">
                  <c:v>1.0407700000000001E-2</c:v>
                </c:pt>
                <c:pt idx="24">
                  <c:v>1.0407700000000001E-2</c:v>
                </c:pt>
                <c:pt idx="25">
                  <c:v>1.0407700000000001E-2</c:v>
                </c:pt>
                <c:pt idx="26">
                  <c:v>1.0407700000000001E-2</c:v>
                </c:pt>
                <c:pt idx="27">
                  <c:v>1.0407700000000001E-2</c:v>
                </c:pt>
                <c:pt idx="28">
                  <c:v>1.0407700000000001E-2</c:v>
                </c:pt>
                <c:pt idx="29">
                  <c:v>1.0407700000000001E-2</c:v>
                </c:pt>
                <c:pt idx="30">
                  <c:v>1.0407700000000001E-2</c:v>
                </c:pt>
                <c:pt idx="31">
                  <c:v>1.0407700000000001E-2</c:v>
                </c:pt>
                <c:pt idx="32">
                  <c:v>1.0407700000000001E-2</c:v>
                </c:pt>
                <c:pt idx="33">
                  <c:v>1.0407700000000001E-2</c:v>
                </c:pt>
                <c:pt idx="34">
                  <c:v>1.0407700000000001E-2</c:v>
                </c:pt>
                <c:pt idx="35">
                  <c:v>9.4076999999999997E-3</c:v>
                </c:pt>
                <c:pt idx="36">
                  <c:v>9.4076999999999997E-3</c:v>
                </c:pt>
                <c:pt idx="37">
                  <c:v>9.4076999999999997E-3</c:v>
                </c:pt>
                <c:pt idx="38">
                  <c:v>9.4076999999999997E-3</c:v>
                </c:pt>
                <c:pt idx="39">
                  <c:v>9.4076999999999997E-3</c:v>
                </c:pt>
                <c:pt idx="40">
                  <c:v>9.3077000000000003E-3</c:v>
                </c:pt>
                <c:pt idx="41">
                  <c:v>9.3077000000000003E-3</c:v>
                </c:pt>
                <c:pt idx="42">
                  <c:v>9.3077000000000003E-3</c:v>
                </c:pt>
                <c:pt idx="43">
                  <c:v>9.2076999999999992E-3</c:v>
                </c:pt>
                <c:pt idx="44">
                  <c:v>9.2076999999999992E-3</c:v>
                </c:pt>
                <c:pt idx="45">
                  <c:v>9.2076999999999992E-3</c:v>
                </c:pt>
                <c:pt idx="46">
                  <c:v>9.2076999999999992E-3</c:v>
                </c:pt>
                <c:pt idx="47">
                  <c:v>9.2076999999999992E-3</c:v>
                </c:pt>
                <c:pt idx="48">
                  <c:v>9.2076999999999992E-3</c:v>
                </c:pt>
                <c:pt idx="49">
                  <c:v>9.2076999999999992E-3</c:v>
                </c:pt>
                <c:pt idx="50">
                  <c:v>9.2076999999999992E-3</c:v>
                </c:pt>
                <c:pt idx="51">
                  <c:v>9.2076999999999992E-3</c:v>
                </c:pt>
                <c:pt idx="52">
                  <c:v>9.2076999999999992E-3</c:v>
                </c:pt>
                <c:pt idx="53">
                  <c:v>9.2076999999999992E-3</c:v>
                </c:pt>
                <c:pt idx="54">
                  <c:v>9.1076999999999998E-3</c:v>
                </c:pt>
                <c:pt idx="55">
                  <c:v>9.1076999999999998E-3</c:v>
                </c:pt>
                <c:pt idx="56">
                  <c:v>9.1076999999999998E-3</c:v>
                </c:pt>
                <c:pt idx="57">
                  <c:v>9.1076999999999998E-3</c:v>
                </c:pt>
                <c:pt idx="58">
                  <c:v>9.1076999999999998E-3</c:v>
                </c:pt>
                <c:pt idx="59">
                  <c:v>9.1076999999999998E-3</c:v>
                </c:pt>
                <c:pt idx="60">
                  <c:v>9.1076999999999998E-3</c:v>
                </c:pt>
                <c:pt idx="61">
                  <c:v>9.0077000000000004E-3</c:v>
                </c:pt>
                <c:pt idx="62">
                  <c:v>9.0077000000000004E-3</c:v>
                </c:pt>
                <c:pt idx="63">
                  <c:v>9.0077000000000004E-3</c:v>
                </c:pt>
                <c:pt idx="64">
                  <c:v>6.5926500000000002E-3</c:v>
                </c:pt>
                <c:pt idx="65">
                  <c:v>6.5926500000000002E-3</c:v>
                </c:pt>
                <c:pt idx="66">
                  <c:v>6.5926500000000002E-3</c:v>
                </c:pt>
                <c:pt idx="67">
                  <c:v>6.5926500000000002E-3</c:v>
                </c:pt>
                <c:pt idx="68">
                  <c:v>6.5926500000000002E-3</c:v>
                </c:pt>
                <c:pt idx="69">
                  <c:v>6.5926500000000002E-3</c:v>
                </c:pt>
                <c:pt idx="70">
                  <c:v>6.5926500000000002E-3</c:v>
                </c:pt>
                <c:pt idx="71">
                  <c:v>6.5926500000000002E-3</c:v>
                </c:pt>
                <c:pt idx="72">
                  <c:v>6.3279900000000004E-3</c:v>
                </c:pt>
                <c:pt idx="73">
                  <c:v>6.3279900000000004E-3</c:v>
                </c:pt>
                <c:pt idx="74">
                  <c:v>6.3279900000000004E-3</c:v>
                </c:pt>
                <c:pt idx="75">
                  <c:v>6.3279900000000004E-3</c:v>
                </c:pt>
                <c:pt idx="76">
                  <c:v>6.3279900000000004E-3</c:v>
                </c:pt>
                <c:pt idx="77">
                  <c:v>6.3279900000000004E-3</c:v>
                </c:pt>
                <c:pt idx="78">
                  <c:v>6.3279900000000004E-3</c:v>
                </c:pt>
                <c:pt idx="79">
                  <c:v>6.3279900000000004E-3</c:v>
                </c:pt>
                <c:pt idx="80">
                  <c:v>5.4104499999999998E-3</c:v>
                </c:pt>
                <c:pt idx="81">
                  <c:v>5.4104499999999998E-3</c:v>
                </c:pt>
                <c:pt idx="82">
                  <c:v>5.4104499999999998E-3</c:v>
                </c:pt>
                <c:pt idx="83">
                  <c:v>5.4104499999999998E-3</c:v>
                </c:pt>
                <c:pt idx="84">
                  <c:v>5.4104499999999998E-3</c:v>
                </c:pt>
                <c:pt idx="85">
                  <c:v>5.4104499999999998E-3</c:v>
                </c:pt>
                <c:pt idx="86">
                  <c:v>5.4104499999999998E-3</c:v>
                </c:pt>
                <c:pt idx="87">
                  <c:v>5.4104499999999998E-3</c:v>
                </c:pt>
                <c:pt idx="88">
                  <c:v>5.4104499999999998E-3</c:v>
                </c:pt>
                <c:pt idx="89">
                  <c:v>5.4104499999999998E-3</c:v>
                </c:pt>
                <c:pt idx="90">
                  <c:v>5.4104499999999998E-3</c:v>
                </c:pt>
                <c:pt idx="91">
                  <c:v>5.4104499999999998E-3</c:v>
                </c:pt>
                <c:pt idx="92">
                  <c:v>5.4104499999999998E-3</c:v>
                </c:pt>
                <c:pt idx="93">
                  <c:v>5.4104499999999998E-3</c:v>
                </c:pt>
                <c:pt idx="94">
                  <c:v>5.4104499999999998E-3</c:v>
                </c:pt>
                <c:pt idx="95">
                  <c:v>5.4104499999999998E-3</c:v>
                </c:pt>
                <c:pt idx="96">
                  <c:v>5.4104499999999998E-3</c:v>
                </c:pt>
                <c:pt idx="97">
                  <c:v>5.4104499999999998E-3</c:v>
                </c:pt>
                <c:pt idx="98">
                  <c:v>5.4104499999999998E-3</c:v>
                </c:pt>
                <c:pt idx="99">
                  <c:v>5.4104499999999998E-3</c:v>
                </c:pt>
                <c:pt idx="100">
                  <c:v>5.4104499999999998E-3</c:v>
                </c:pt>
                <c:pt idx="101">
                  <c:v>5.4104499999999998E-3</c:v>
                </c:pt>
                <c:pt idx="102">
                  <c:v>5.4104499999999998E-3</c:v>
                </c:pt>
                <c:pt idx="103">
                  <c:v>5.4104499999999998E-3</c:v>
                </c:pt>
                <c:pt idx="104">
                  <c:v>5.4104499999999998E-3</c:v>
                </c:pt>
                <c:pt idx="105">
                  <c:v>5.4104499999999998E-3</c:v>
                </c:pt>
                <c:pt idx="106">
                  <c:v>5.4104499999999998E-3</c:v>
                </c:pt>
                <c:pt idx="107">
                  <c:v>5.4104499999999998E-3</c:v>
                </c:pt>
                <c:pt idx="108">
                  <c:v>5.4104499999999998E-3</c:v>
                </c:pt>
                <c:pt idx="109">
                  <c:v>5.4104499999999998E-3</c:v>
                </c:pt>
                <c:pt idx="110">
                  <c:v>5.4104499999999998E-3</c:v>
                </c:pt>
                <c:pt idx="111">
                  <c:v>5.4104499999999998E-3</c:v>
                </c:pt>
                <c:pt idx="112">
                  <c:v>5.4104499999999998E-3</c:v>
                </c:pt>
                <c:pt idx="113">
                  <c:v>5.4104499999999998E-3</c:v>
                </c:pt>
                <c:pt idx="114">
                  <c:v>5.4104499999999998E-3</c:v>
                </c:pt>
                <c:pt idx="115">
                  <c:v>5.4104499999999998E-3</c:v>
                </c:pt>
                <c:pt idx="116">
                  <c:v>5.4104499999999998E-3</c:v>
                </c:pt>
                <c:pt idx="117">
                  <c:v>5.4104499999999998E-3</c:v>
                </c:pt>
                <c:pt idx="118">
                  <c:v>5.4104499999999998E-3</c:v>
                </c:pt>
                <c:pt idx="119">
                  <c:v>5.4104499999999998E-3</c:v>
                </c:pt>
                <c:pt idx="120">
                  <c:v>5.4104499999999998E-3</c:v>
                </c:pt>
                <c:pt idx="121">
                  <c:v>5.4104499999999998E-3</c:v>
                </c:pt>
                <c:pt idx="122">
                  <c:v>5.4104499999999998E-3</c:v>
                </c:pt>
                <c:pt idx="123">
                  <c:v>5.4104499999999998E-3</c:v>
                </c:pt>
                <c:pt idx="124">
                  <c:v>3.2865099999999999E-3</c:v>
                </c:pt>
                <c:pt idx="125">
                  <c:v>3.2865099999999999E-3</c:v>
                </c:pt>
                <c:pt idx="126">
                  <c:v>3.2865099999999999E-3</c:v>
                </c:pt>
                <c:pt idx="127">
                  <c:v>3.2865099999999999E-3</c:v>
                </c:pt>
                <c:pt idx="128">
                  <c:v>3.2865099999999999E-3</c:v>
                </c:pt>
                <c:pt idx="129">
                  <c:v>3.2865099999999999E-3</c:v>
                </c:pt>
                <c:pt idx="130">
                  <c:v>3.2865099999999999E-3</c:v>
                </c:pt>
                <c:pt idx="131">
                  <c:v>3.2865099999999999E-3</c:v>
                </c:pt>
                <c:pt idx="132">
                  <c:v>2.2865099999999998E-3</c:v>
                </c:pt>
                <c:pt idx="133">
                  <c:v>2.2865099999999998E-3</c:v>
                </c:pt>
                <c:pt idx="134">
                  <c:v>2.2865099999999998E-3</c:v>
                </c:pt>
                <c:pt idx="135">
                  <c:v>2.2865099999999998E-3</c:v>
                </c:pt>
                <c:pt idx="136">
                  <c:v>2.2865099999999998E-3</c:v>
                </c:pt>
                <c:pt idx="137">
                  <c:v>2.2865099999999998E-3</c:v>
                </c:pt>
                <c:pt idx="138">
                  <c:v>2.2865099999999998E-3</c:v>
                </c:pt>
                <c:pt idx="139">
                  <c:v>2.2865099999999998E-3</c:v>
                </c:pt>
                <c:pt idx="140">
                  <c:v>2.2865099999999998E-3</c:v>
                </c:pt>
                <c:pt idx="141">
                  <c:v>2.2865099999999998E-3</c:v>
                </c:pt>
                <c:pt idx="142">
                  <c:v>2.2865099999999998E-3</c:v>
                </c:pt>
                <c:pt idx="143">
                  <c:v>2.2865099999999998E-3</c:v>
                </c:pt>
                <c:pt idx="144">
                  <c:v>2.2865099999999998E-3</c:v>
                </c:pt>
                <c:pt idx="145">
                  <c:v>2.2865099999999998E-3</c:v>
                </c:pt>
                <c:pt idx="146">
                  <c:v>2.2865099999999998E-3</c:v>
                </c:pt>
                <c:pt idx="147">
                  <c:v>2.2865099999999998E-3</c:v>
                </c:pt>
                <c:pt idx="148">
                  <c:v>2.2865099999999998E-3</c:v>
                </c:pt>
                <c:pt idx="149">
                  <c:v>2.2865099999999998E-3</c:v>
                </c:pt>
                <c:pt idx="150">
                  <c:v>2.2865099999999998E-3</c:v>
                </c:pt>
              </c:numCache>
            </c:numRef>
          </c:val>
          <c:smooth val="0"/>
        </c:ser>
        <c:dLbls>
          <c:showLegendKey val="0"/>
          <c:showVal val="0"/>
          <c:showCatName val="0"/>
          <c:showSerName val="0"/>
          <c:showPercent val="0"/>
          <c:showBubbleSize val="0"/>
        </c:dLbls>
        <c:marker val="1"/>
        <c:smooth val="0"/>
        <c:axId val="38479744"/>
        <c:axId val="38486400"/>
      </c:lineChart>
      <c:catAx>
        <c:axId val="38479744"/>
        <c:scaling>
          <c:orientation val="minMax"/>
        </c:scaling>
        <c:delete val="0"/>
        <c:axPos val="b"/>
        <c:title>
          <c:tx>
            <c:rich>
              <a:bodyPr/>
              <a:lstStyle/>
              <a:p>
                <a:pPr>
                  <a:defRPr/>
                </a:pPr>
                <a:r>
                  <a:rPr lang="zh-CN" altLang="en-US"/>
                  <a:t>迭代次数</a:t>
                </a:r>
                <a:r>
                  <a:rPr lang="en-US" altLang="zh-CN"/>
                  <a:t>/</a:t>
                </a:r>
                <a:r>
                  <a:rPr lang="zh-CN" altLang="en-US"/>
                  <a:t>次</a:t>
                </a:r>
              </a:p>
            </c:rich>
          </c:tx>
          <c:layout/>
          <c:overlay val="0"/>
        </c:title>
        <c:numFmt formatCode="General" sourceLinked="1"/>
        <c:majorTickMark val="out"/>
        <c:minorTickMark val="none"/>
        <c:tickLblPos val="nextTo"/>
        <c:crossAx val="38486400"/>
        <c:crosses val="autoZero"/>
        <c:auto val="1"/>
        <c:lblAlgn val="ctr"/>
        <c:lblOffset val="100"/>
        <c:noMultiLvlLbl val="0"/>
      </c:catAx>
      <c:valAx>
        <c:axId val="38486400"/>
        <c:scaling>
          <c:orientation val="minMax"/>
        </c:scaling>
        <c:delete val="0"/>
        <c:axPos val="l"/>
        <c:majorGridlines/>
        <c:title>
          <c:tx>
            <c:rich>
              <a:bodyPr rot="0" vert="wordArtVertRtl"/>
              <a:lstStyle/>
              <a:p>
                <a:pPr>
                  <a:defRPr/>
                </a:pPr>
                <a:r>
                  <a:rPr lang="zh-CN" altLang="en-US"/>
                  <a:t>适应度</a:t>
                </a:r>
              </a:p>
            </c:rich>
          </c:tx>
          <c:layout/>
          <c:overlay val="0"/>
        </c:title>
        <c:numFmt formatCode="General" sourceLinked="1"/>
        <c:majorTickMark val="out"/>
        <c:minorTickMark val="none"/>
        <c:tickLblPos val="nextTo"/>
        <c:crossAx val="38479744"/>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60298675881021"/>
          <c:y val="9.7701619897984038E-2"/>
          <c:w val="0.83376174405468406"/>
          <c:h val="0.84976624686326419"/>
        </c:manualLayout>
      </c:layout>
      <c:lineChart>
        <c:grouping val="standard"/>
        <c:varyColors val="0"/>
        <c:ser>
          <c:idx val="0"/>
          <c:order val="0"/>
          <c:tx>
            <c:v>实际值</c:v>
          </c:tx>
          <c:spPr>
            <a:ln>
              <a:solidFill>
                <a:srgbClr val="FF0000"/>
              </a:solidFill>
            </a:ln>
          </c:spPr>
          <c:marker>
            <c:symbol val="none"/>
          </c:marker>
          <c:cat>
            <c:numRef>
              <c:f>Sheet1!$E$69:$E$80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Sheet1!$A$54:$A$65</c:f>
              <c:numCache>
                <c:formatCode>General</c:formatCode>
                <c:ptCount val="12"/>
                <c:pt idx="0">
                  <c:v>23669.9899999999</c:v>
                </c:pt>
                <c:pt idx="1">
                  <c:v>22157.392</c:v>
                </c:pt>
                <c:pt idx="2">
                  <c:v>20851.552</c:v>
                </c:pt>
                <c:pt idx="3">
                  <c:v>19328.072</c:v>
                </c:pt>
                <c:pt idx="4">
                  <c:v>19338.9539999999</c:v>
                </c:pt>
                <c:pt idx="5">
                  <c:v>23702.635999999999</c:v>
                </c:pt>
                <c:pt idx="6">
                  <c:v>26303.434000000001</c:v>
                </c:pt>
                <c:pt idx="7">
                  <c:v>26336.080000000002</c:v>
                </c:pt>
                <c:pt idx="8">
                  <c:v>21134.484</c:v>
                </c:pt>
                <c:pt idx="9">
                  <c:v>18033.114000000001</c:v>
                </c:pt>
                <c:pt idx="10">
                  <c:v>19251.898000000001</c:v>
                </c:pt>
                <c:pt idx="11">
                  <c:v>22853.84</c:v>
                </c:pt>
              </c:numCache>
            </c:numRef>
          </c:val>
          <c:smooth val="0"/>
        </c:ser>
        <c:ser>
          <c:idx val="1"/>
          <c:order val="1"/>
          <c:tx>
            <c:v>PSONN预测值</c:v>
          </c:tx>
          <c:marker>
            <c:symbol val="none"/>
          </c:marker>
          <c:cat>
            <c:numRef>
              <c:f>Sheet1!$E$69:$E$80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Sheet1!$B$54:$B$65</c:f>
              <c:numCache>
                <c:formatCode>General</c:formatCode>
                <c:ptCount val="12"/>
                <c:pt idx="0">
                  <c:v>23033.806516000001</c:v>
                </c:pt>
                <c:pt idx="1">
                  <c:v>21681.217444000002</c:v>
                </c:pt>
                <c:pt idx="2">
                  <c:v>20389.404342000002</c:v>
                </c:pt>
                <c:pt idx="3">
                  <c:v>19648.710129999999</c:v>
                </c:pt>
                <c:pt idx="4">
                  <c:v>19634.726760000001</c:v>
                </c:pt>
                <c:pt idx="5">
                  <c:v>22991.758468</c:v>
                </c:pt>
                <c:pt idx="6">
                  <c:v>25381.336847999999</c:v>
                </c:pt>
                <c:pt idx="7">
                  <c:v>24987.375801999999</c:v>
                </c:pt>
                <c:pt idx="8">
                  <c:v>19753.471143999999</c:v>
                </c:pt>
                <c:pt idx="9">
                  <c:v>18031.75375</c:v>
                </c:pt>
                <c:pt idx="10">
                  <c:v>18126.612143999999</c:v>
                </c:pt>
                <c:pt idx="11">
                  <c:v>22377.371630000001</c:v>
                </c:pt>
              </c:numCache>
            </c:numRef>
          </c:val>
          <c:smooth val="0"/>
        </c:ser>
        <c:ser>
          <c:idx val="2"/>
          <c:order val="2"/>
          <c:tx>
            <c:v>QPSONN预测值</c:v>
          </c:tx>
          <c:spPr>
            <a:ln>
              <a:solidFill>
                <a:schemeClr val="accent1">
                  <a:lumMod val="75000"/>
                </a:schemeClr>
              </a:solidFill>
            </a:ln>
            <a:effectLst>
              <a:outerShdw blurRad="50800" dist="50800" dir="5400000" algn="ctr" rotWithShape="0">
                <a:srgbClr val="FFFFFF"/>
              </a:outerShdw>
            </a:effectLst>
          </c:spPr>
          <c:marker>
            <c:symbol val="none"/>
          </c:marker>
          <c:cat>
            <c:numRef>
              <c:f>Sheet1!$E$69:$E$80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Sheet1!$C$54:$C$65</c:f>
              <c:numCache>
                <c:formatCode>General</c:formatCode>
                <c:ptCount val="12"/>
                <c:pt idx="0">
                  <c:v>22980.669709999998</c:v>
                </c:pt>
                <c:pt idx="1">
                  <c:v>21021.594131999998</c:v>
                </c:pt>
                <c:pt idx="2">
                  <c:v>20963.930413999999</c:v>
                </c:pt>
                <c:pt idx="3">
                  <c:v>19875.730414000001</c:v>
                </c:pt>
                <c:pt idx="4">
                  <c:v>19782.156095999999</c:v>
                </c:pt>
                <c:pt idx="5">
                  <c:v>23175.827497999999</c:v>
                </c:pt>
                <c:pt idx="6">
                  <c:v>25024.298427999998</c:v>
                </c:pt>
                <c:pt idx="7">
                  <c:v>25315.435455999999</c:v>
                </c:pt>
                <c:pt idx="8">
                  <c:v>21316.289573999999</c:v>
                </c:pt>
                <c:pt idx="9">
                  <c:v>19187.770374</c:v>
                </c:pt>
                <c:pt idx="10">
                  <c:v>19913.817414000001</c:v>
                </c:pt>
                <c:pt idx="11">
                  <c:v>22467.126366</c:v>
                </c:pt>
              </c:numCache>
            </c:numRef>
          </c:val>
          <c:smooth val="0"/>
        </c:ser>
        <c:ser>
          <c:idx val="3"/>
          <c:order val="3"/>
          <c:tx>
            <c:v>XQPSONN预测值</c:v>
          </c:tx>
          <c:marker>
            <c:symbol val="none"/>
          </c:marker>
          <c:cat>
            <c:numRef>
              <c:f>Sheet1!$E$69:$E$80</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Sheet1!$D$54:$D$65</c:f>
              <c:numCache>
                <c:formatCode>General</c:formatCode>
                <c:ptCount val="12"/>
                <c:pt idx="0">
                  <c:v>23173.601009999998</c:v>
                </c:pt>
                <c:pt idx="1">
                  <c:v>21672.305086</c:v>
                </c:pt>
                <c:pt idx="2">
                  <c:v>20558.695616000001</c:v>
                </c:pt>
                <c:pt idx="3">
                  <c:v>19231.178671999998</c:v>
                </c:pt>
                <c:pt idx="4">
                  <c:v>19134.682089999998</c:v>
                </c:pt>
                <c:pt idx="5">
                  <c:v>23555.043433999999</c:v>
                </c:pt>
                <c:pt idx="6">
                  <c:v>25835.540646000001</c:v>
                </c:pt>
                <c:pt idx="7">
                  <c:v>25686.152549999999</c:v>
                </c:pt>
                <c:pt idx="8">
                  <c:v>21519.97885</c:v>
                </c:pt>
                <c:pt idx="9">
                  <c:v>17881.712734000001</c:v>
                </c:pt>
                <c:pt idx="10">
                  <c:v>19006.628602000001</c:v>
                </c:pt>
                <c:pt idx="11">
                  <c:v>22554.465287999999</c:v>
                </c:pt>
              </c:numCache>
            </c:numRef>
          </c:val>
          <c:smooth val="0"/>
        </c:ser>
        <c:dLbls>
          <c:showLegendKey val="0"/>
          <c:showVal val="0"/>
          <c:showCatName val="0"/>
          <c:showSerName val="0"/>
          <c:showPercent val="0"/>
          <c:showBubbleSize val="0"/>
        </c:dLbls>
        <c:marker val="1"/>
        <c:smooth val="0"/>
        <c:axId val="25518464"/>
        <c:axId val="25520384"/>
      </c:lineChart>
      <c:catAx>
        <c:axId val="25518464"/>
        <c:scaling>
          <c:orientation val="minMax"/>
        </c:scaling>
        <c:delete val="0"/>
        <c:axPos val="b"/>
        <c:title>
          <c:tx>
            <c:rich>
              <a:bodyPr/>
              <a:lstStyle/>
              <a:p>
                <a:pPr algn="ctr" rtl="0">
                  <a:defRPr lang="zh-CN" altLang="en-US" sz="1000" b="1" i="1" u="none" strike="noStrike" kern="1200" baseline="0">
                    <a:solidFill>
                      <a:sysClr val="windowText" lastClr="000000"/>
                    </a:solidFill>
                    <a:latin typeface="+mn-ea"/>
                    <a:ea typeface="+mn-ea"/>
                    <a:cs typeface="+mn-cs"/>
                  </a:defRPr>
                </a:pPr>
                <a:r>
                  <a:rPr lang="zh-CN" altLang="en-US" sz="1000" b="1" i="1" u="none" strike="noStrike" kern="1200" baseline="0">
                    <a:solidFill>
                      <a:sysClr val="windowText" lastClr="000000"/>
                    </a:solidFill>
                    <a:latin typeface="+mn-ea"/>
                    <a:ea typeface="+mn-ea"/>
                    <a:cs typeface="+mn-cs"/>
                  </a:rPr>
                  <a:t>时间</a:t>
                </a:r>
                <a:r>
                  <a:rPr lang="en-US" altLang="zh-CN" sz="1000" b="1" i="1" u="none" strike="noStrike" kern="1200" baseline="0">
                    <a:solidFill>
                      <a:sysClr val="windowText" lastClr="000000"/>
                    </a:solidFill>
                    <a:latin typeface="+mn-ea"/>
                    <a:ea typeface="+mn-ea"/>
                    <a:cs typeface="+mn-cs"/>
                  </a:rPr>
                  <a:t>/M</a:t>
                </a:r>
                <a:endParaRPr lang="zh-CN" altLang="en-US" sz="1000" b="1" i="1" u="none" strike="noStrike" kern="1200" baseline="0">
                  <a:solidFill>
                    <a:sysClr val="windowText" lastClr="000000"/>
                  </a:solidFill>
                  <a:latin typeface="+mn-ea"/>
                  <a:ea typeface="+mn-ea"/>
                  <a:cs typeface="+mn-cs"/>
                </a:endParaRPr>
              </a:p>
            </c:rich>
          </c:tx>
          <c:layout>
            <c:manualLayout>
              <c:xMode val="edge"/>
              <c:yMode val="edge"/>
              <c:x val="0.91883246796718365"/>
              <c:y val="0.9471423253166803"/>
            </c:manualLayout>
          </c:layout>
          <c:overlay val="0"/>
        </c:title>
        <c:numFmt formatCode="General" sourceLinked="1"/>
        <c:majorTickMark val="out"/>
        <c:minorTickMark val="none"/>
        <c:tickLblPos val="nextTo"/>
        <c:crossAx val="25520384"/>
        <c:crosses val="autoZero"/>
        <c:auto val="1"/>
        <c:lblAlgn val="ctr"/>
        <c:lblOffset val="100"/>
        <c:noMultiLvlLbl val="0"/>
      </c:catAx>
      <c:valAx>
        <c:axId val="25520384"/>
        <c:scaling>
          <c:orientation val="minMax"/>
          <c:min val="8000"/>
        </c:scaling>
        <c:delete val="0"/>
        <c:axPos val="l"/>
        <c:majorGridlines/>
        <c:title>
          <c:tx>
            <c:rich>
              <a:bodyPr rot="0" vert="wordArtVertRtl"/>
              <a:lstStyle/>
              <a:p>
                <a:pPr>
                  <a:defRPr/>
                </a:pPr>
                <a:r>
                  <a:rPr lang="zh-CN" altLang="zh-CN" sz="1000" b="1" i="1" baseline="0">
                    <a:effectLst/>
                  </a:rPr>
                  <a:t>电力负荷</a:t>
                </a:r>
                <a:r>
                  <a:rPr lang="en-US" altLang="zh-CN" sz="1000" b="1" i="1" baseline="0">
                    <a:effectLst/>
                  </a:rPr>
                  <a:t>(MWH</a:t>
                </a:r>
                <a:r>
                  <a:rPr lang="zh-CN" altLang="en-US" sz="1000" b="1" i="1" baseline="0">
                    <a:effectLst/>
                  </a:rPr>
                  <a:t>）</a:t>
                </a:r>
                <a:endParaRPr lang="zh-CN" altLang="zh-CN">
                  <a:effectLst/>
                </a:endParaRPr>
              </a:p>
            </c:rich>
          </c:tx>
          <c:layout>
            <c:manualLayout>
              <c:xMode val="edge"/>
              <c:yMode val="edge"/>
              <c:x val="3.7527582403700751E-3"/>
              <c:y val="0.14106253978147112"/>
            </c:manualLayout>
          </c:layout>
          <c:overlay val="0"/>
        </c:title>
        <c:numFmt formatCode="0.00E+00" sourceLinked="0"/>
        <c:majorTickMark val="out"/>
        <c:minorTickMark val="none"/>
        <c:tickLblPos val="nextTo"/>
        <c:crossAx val="25518464"/>
        <c:crosses val="autoZero"/>
        <c:crossBetween val="between"/>
        <c:majorUnit val="5000"/>
      </c:valAx>
    </c:plotArea>
    <c:legend>
      <c:legendPos val="r"/>
      <c:layout>
        <c:manualLayout>
          <c:xMode val="edge"/>
          <c:yMode val="edge"/>
          <c:x val="0.76990361435175481"/>
          <c:y val="0.53576691481954719"/>
          <c:w val="0.19245746220039298"/>
          <c:h val="0.3366260961257716"/>
        </c:manualLayout>
      </c:layout>
      <c:overlay val="0"/>
    </c:legend>
    <c:plotVisOnly val="1"/>
    <c:dispBlanksAs val="gap"/>
    <c:showDLblsOverMax val="0"/>
  </c:chart>
  <c:spPr>
    <a:noFill/>
    <a:ln w="0"/>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5247947124837178E-2"/>
          <c:y val="5.9395278155377158E-2"/>
          <c:w val="0.67137060808575399"/>
          <c:h val="0.85674425918432229"/>
        </c:manualLayout>
      </c:layout>
      <c:lineChart>
        <c:grouping val="standard"/>
        <c:varyColors val="0"/>
        <c:ser>
          <c:idx val="0"/>
          <c:order val="0"/>
          <c:tx>
            <c:v>BP加速比</c:v>
          </c:tx>
          <c:val>
            <c:numRef>
              <c:f>Sheet1!$B$2:$E$2</c:f>
              <c:numCache>
                <c:formatCode>General</c:formatCode>
                <c:ptCount val="4"/>
                <c:pt idx="0">
                  <c:v>0.88</c:v>
                </c:pt>
                <c:pt idx="1">
                  <c:v>1.71</c:v>
                </c:pt>
                <c:pt idx="2">
                  <c:v>2.2400000000000002</c:v>
                </c:pt>
                <c:pt idx="3">
                  <c:v>2.2999999999999998</c:v>
                </c:pt>
              </c:numCache>
            </c:numRef>
          </c:val>
          <c:smooth val="0"/>
        </c:ser>
        <c:ser>
          <c:idx val="1"/>
          <c:order val="1"/>
          <c:tx>
            <c:v>PSONN加速比</c:v>
          </c:tx>
          <c:val>
            <c:numRef>
              <c:f>Sheet1!$B$3:$E$3</c:f>
              <c:numCache>
                <c:formatCode>General</c:formatCode>
                <c:ptCount val="4"/>
                <c:pt idx="0">
                  <c:v>0.89</c:v>
                </c:pt>
                <c:pt idx="1">
                  <c:v>1.72</c:v>
                </c:pt>
                <c:pt idx="2">
                  <c:v>2.76</c:v>
                </c:pt>
                <c:pt idx="3">
                  <c:v>2.74</c:v>
                </c:pt>
              </c:numCache>
            </c:numRef>
          </c:val>
          <c:smooth val="0"/>
        </c:ser>
        <c:ser>
          <c:idx val="2"/>
          <c:order val="2"/>
          <c:tx>
            <c:v>QPSONN加速比</c:v>
          </c:tx>
          <c:spPr>
            <a:ln>
              <a:solidFill>
                <a:srgbClr val="FFC000"/>
              </a:solidFill>
            </a:ln>
          </c:spPr>
          <c:val>
            <c:numRef>
              <c:f>Sheet1!$B$4:$E$4</c:f>
              <c:numCache>
                <c:formatCode>General</c:formatCode>
                <c:ptCount val="4"/>
                <c:pt idx="0">
                  <c:v>0.91</c:v>
                </c:pt>
                <c:pt idx="1">
                  <c:v>1.78</c:v>
                </c:pt>
                <c:pt idx="2">
                  <c:v>2.86</c:v>
                </c:pt>
                <c:pt idx="3">
                  <c:v>2.85</c:v>
                </c:pt>
              </c:numCache>
            </c:numRef>
          </c:val>
          <c:smooth val="0"/>
        </c:ser>
        <c:ser>
          <c:idx val="3"/>
          <c:order val="3"/>
          <c:tx>
            <c:v>XQPSONN加速比</c:v>
          </c:tx>
          <c:val>
            <c:numRef>
              <c:f>Sheet1!$B$5:$E$5</c:f>
              <c:numCache>
                <c:formatCode>General</c:formatCode>
                <c:ptCount val="4"/>
                <c:pt idx="0">
                  <c:v>0.9</c:v>
                </c:pt>
                <c:pt idx="1">
                  <c:v>1.78</c:v>
                </c:pt>
                <c:pt idx="2">
                  <c:v>2.93</c:v>
                </c:pt>
                <c:pt idx="3">
                  <c:v>2.94</c:v>
                </c:pt>
              </c:numCache>
            </c:numRef>
          </c:val>
          <c:smooth val="0"/>
        </c:ser>
        <c:ser>
          <c:idx val="4"/>
          <c:order val="4"/>
          <c:tx>
            <c:v>理想加速比</c:v>
          </c:tx>
          <c:spPr>
            <a:ln>
              <a:solidFill>
                <a:srgbClr val="FF0000"/>
              </a:solidFill>
            </a:ln>
          </c:spPr>
          <c:val>
            <c:numRef>
              <c:f>Sheet1!$B$6:$E$6</c:f>
              <c:numCache>
                <c:formatCode>General</c:formatCode>
                <c:ptCount val="4"/>
                <c:pt idx="0">
                  <c:v>1</c:v>
                </c:pt>
                <c:pt idx="1">
                  <c:v>2</c:v>
                </c:pt>
                <c:pt idx="2">
                  <c:v>3</c:v>
                </c:pt>
                <c:pt idx="3">
                  <c:v>4</c:v>
                </c:pt>
              </c:numCache>
            </c:numRef>
          </c:val>
          <c:smooth val="0"/>
        </c:ser>
        <c:dLbls>
          <c:showLegendKey val="0"/>
          <c:showVal val="0"/>
          <c:showCatName val="0"/>
          <c:showSerName val="0"/>
          <c:showPercent val="0"/>
          <c:showBubbleSize val="0"/>
        </c:dLbls>
        <c:marker val="1"/>
        <c:smooth val="0"/>
        <c:axId val="38512896"/>
        <c:axId val="145920768"/>
      </c:lineChart>
      <c:catAx>
        <c:axId val="38512896"/>
        <c:scaling>
          <c:orientation val="minMax"/>
        </c:scaling>
        <c:delete val="0"/>
        <c:axPos val="b"/>
        <c:title>
          <c:tx>
            <c:rich>
              <a:bodyPr/>
              <a:lstStyle/>
              <a:p>
                <a:pPr>
                  <a:defRPr/>
                </a:pPr>
                <a:r>
                  <a:rPr lang="en-US" altLang="zh-CN"/>
                  <a:t>slave</a:t>
                </a:r>
                <a:r>
                  <a:rPr lang="zh-CN" altLang="en-US"/>
                  <a:t>节点数</a:t>
                </a:r>
              </a:p>
            </c:rich>
          </c:tx>
          <c:layout>
            <c:manualLayout>
              <c:xMode val="edge"/>
              <c:yMode val="edge"/>
              <c:x val="0.40931300533742004"/>
              <c:y val="0.92813241981388883"/>
            </c:manualLayout>
          </c:layout>
          <c:overlay val="0"/>
        </c:title>
        <c:majorTickMark val="out"/>
        <c:minorTickMark val="none"/>
        <c:tickLblPos val="nextTo"/>
        <c:crossAx val="145920768"/>
        <c:crosses val="autoZero"/>
        <c:auto val="1"/>
        <c:lblAlgn val="ctr"/>
        <c:lblOffset val="100"/>
        <c:noMultiLvlLbl val="0"/>
      </c:catAx>
      <c:valAx>
        <c:axId val="145920768"/>
        <c:scaling>
          <c:orientation val="minMax"/>
        </c:scaling>
        <c:delete val="0"/>
        <c:axPos val="l"/>
        <c:majorGridlines/>
        <c:title>
          <c:tx>
            <c:rich>
              <a:bodyPr rot="0" vert="wordArtVertRtl"/>
              <a:lstStyle/>
              <a:p>
                <a:pPr>
                  <a:defRPr/>
                </a:pPr>
                <a:r>
                  <a:rPr lang="zh-CN" altLang="en-US"/>
                  <a:t>加速比</a:t>
                </a:r>
              </a:p>
            </c:rich>
          </c:tx>
          <c:layout/>
          <c:overlay val="0"/>
        </c:title>
        <c:numFmt formatCode="General" sourceLinked="1"/>
        <c:majorTickMark val="out"/>
        <c:minorTickMark val="none"/>
        <c:tickLblPos val="nextTo"/>
        <c:crossAx val="38512896"/>
        <c:crosses val="autoZero"/>
        <c:crossBetween val="between"/>
        <c:majorUnit val="1"/>
      </c:valAx>
    </c:plotArea>
    <c:legend>
      <c:legendPos val="r"/>
      <c:layout>
        <c:manualLayout>
          <c:xMode val="edge"/>
          <c:yMode val="edge"/>
          <c:x val="0.81801680672268906"/>
          <c:y val="0.14256654029763852"/>
          <c:w val="0.18198319327731091"/>
          <c:h val="0.59509752539572902"/>
        </c:manualLayout>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46785AC-2A39-4A20-B6A5-A4B1EC5CA1E1}" type="datetimeFigureOut">
              <a:rPr lang="zh-CN" altLang="en-US" smtClean="0"/>
              <a:pPr/>
              <a:t>2016/12/15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14DE56-CD34-4F17-9D55-7F08AC87E3A9}" type="slidenum">
              <a:rPr lang="zh-CN" altLang="en-US" smtClean="0"/>
              <a:pPr/>
              <a:t>‹#›</a:t>
            </a:fld>
            <a:endParaRPr lang="zh-CN" altLang="en-US"/>
          </a:p>
        </p:txBody>
      </p:sp>
    </p:spTree>
    <p:extLst>
      <p:ext uri="{BB962C8B-B14F-4D97-AF65-F5344CB8AC3E}">
        <p14:creationId xmlns:p14="http://schemas.microsoft.com/office/powerpoint/2010/main" val="1417837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DFF0EED-0FAB-4D8A-94CD-032254A1228C}" type="slidenum">
              <a:rPr lang="zh-CN" altLang="en-US"/>
              <a:pPr/>
              <a:t>‹#›</a:t>
            </a:fld>
            <a:endParaRPr lang="en-US" altLang="zh-CN"/>
          </a:p>
        </p:txBody>
      </p:sp>
    </p:spTree>
    <p:extLst>
      <p:ext uri="{BB962C8B-B14F-4D97-AF65-F5344CB8AC3E}">
        <p14:creationId xmlns:p14="http://schemas.microsoft.com/office/powerpoint/2010/main" val="42214028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0</a:t>
            </a:fld>
            <a:endParaRPr lang="en-US" altLang="zh-CN"/>
          </a:p>
        </p:txBody>
      </p:sp>
    </p:spTree>
    <p:extLst>
      <p:ext uri="{BB962C8B-B14F-4D97-AF65-F5344CB8AC3E}">
        <p14:creationId xmlns:p14="http://schemas.microsoft.com/office/powerpoint/2010/main" val="102974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2</a:t>
            </a:fld>
            <a:endParaRPr lang="en-US" altLang="zh-CN"/>
          </a:p>
        </p:txBody>
      </p:sp>
    </p:spTree>
    <p:extLst>
      <p:ext uri="{BB962C8B-B14F-4D97-AF65-F5344CB8AC3E}">
        <p14:creationId xmlns:p14="http://schemas.microsoft.com/office/powerpoint/2010/main" val="2838177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zh-CN" sz="4400" dirty="0" smtClean="0">
                <a:latin typeface="微软雅黑" pitchFamily="34" charset="-122"/>
                <a:ea typeface="微软雅黑" pitchFamily="34" charset="-122"/>
              </a:rPr>
              <a:t>负荷预测</a:t>
            </a:r>
            <a:r>
              <a:rPr lang="zh-CN" altLang="en-US" sz="4400" dirty="0" smtClean="0">
                <a:latin typeface="微软雅黑" pitchFamily="34" charset="-122"/>
                <a:ea typeface="微软雅黑" pitchFamily="34" charset="-122"/>
              </a:rPr>
              <a:t>中</a:t>
            </a:r>
            <a:r>
              <a:rPr lang="zh-CN" altLang="zh-CN" sz="4400" dirty="0" smtClean="0">
                <a:latin typeface="微软雅黑" pitchFamily="34" charset="-122"/>
                <a:ea typeface="微软雅黑" pitchFamily="34" charset="-122"/>
              </a:rPr>
              <a:t>准确性</a:t>
            </a:r>
            <a:r>
              <a:rPr lang="zh-CN" altLang="en-US" sz="4400" dirty="0" smtClean="0">
                <a:latin typeface="微软雅黑" pitchFamily="34" charset="-122"/>
                <a:ea typeface="微软雅黑" pitchFamily="34" charset="-122"/>
              </a:rPr>
              <a:t>，</a:t>
            </a:r>
            <a:r>
              <a:rPr lang="zh-CN" altLang="zh-CN" sz="4400" dirty="0" smtClean="0">
                <a:latin typeface="微软雅黑" pitchFamily="34" charset="-122"/>
                <a:ea typeface="微软雅黑" pitchFamily="34" charset="-122"/>
              </a:rPr>
              <a:t>将直接影响</a:t>
            </a:r>
            <a:r>
              <a:rPr lang="zh-CN" altLang="en-US" sz="4400" dirty="0" smtClean="0">
                <a:latin typeface="微软雅黑" pitchFamily="34" charset="-122"/>
                <a:ea typeface="微软雅黑" pitchFamily="34" charset="-122"/>
              </a:rPr>
              <a:t>电力</a:t>
            </a:r>
            <a:r>
              <a:rPr lang="zh-CN" altLang="zh-CN" sz="4400" dirty="0" smtClean="0">
                <a:latin typeface="微软雅黑" pitchFamily="34" charset="-122"/>
                <a:ea typeface="微软雅黑" pitchFamily="34" charset="-122"/>
              </a:rPr>
              <a:t>调度的结果，从而对电力系统的安全稳定运行和经济型带来重要的影响</a:t>
            </a:r>
            <a:endParaRPr lang="en-US" altLang="zh-CN" sz="4400" dirty="0" smtClean="0">
              <a:latin typeface="微软雅黑" pitchFamily="34" charset="-122"/>
              <a:ea typeface="微软雅黑" pitchFamily="34"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6000" dirty="0" smtClean="0">
                <a:latin typeface="微软雅黑" pitchFamily="34" charset="-122"/>
                <a:ea typeface="微软雅黑" pitchFamily="34" charset="-122"/>
              </a:rPr>
              <a:t>随着网络规模的扩大，海量数据的处理成为电力行业面临的巨大挑战</a:t>
            </a:r>
            <a:endParaRPr lang="en-US" altLang="zh-CN" sz="6000" dirty="0" smtClean="0">
              <a:latin typeface="微软雅黑" pitchFamily="34" charset="-122"/>
              <a:ea typeface="微软雅黑" pitchFamily="34" charset="-122"/>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sz="6000" dirty="0" smtClean="0">
              <a:latin typeface="微软雅黑" pitchFamily="34" charset="-122"/>
              <a:ea typeface="微软雅黑" pitchFamily="34" charset="-122"/>
            </a:endParaRPr>
          </a:p>
          <a:p>
            <a:endParaRPr lang="zh-CN" altLang="en-US" sz="6000"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3</a:t>
            </a:fld>
            <a:endParaRPr lang="en-US" altLang="zh-CN"/>
          </a:p>
        </p:txBody>
      </p:sp>
    </p:spTree>
    <p:extLst>
      <p:ext uri="{BB962C8B-B14F-4D97-AF65-F5344CB8AC3E}">
        <p14:creationId xmlns:p14="http://schemas.microsoft.com/office/powerpoint/2010/main" val="50124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4</a:t>
            </a:fld>
            <a:endParaRPr lang="en-US" altLang="zh-CN"/>
          </a:p>
        </p:txBody>
      </p:sp>
    </p:spTree>
    <p:extLst>
      <p:ext uri="{BB962C8B-B14F-4D97-AF65-F5344CB8AC3E}">
        <p14:creationId xmlns:p14="http://schemas.microsoft.com/office/powerpoint/2010/main" val="319253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预测模型。</a:t>
            </a:r>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7</a:t>
            </a:fld>
            <a:endParaRPr lang="en-US" altLang="zh-CN"/>
          </a:p>
        </p:txBody>
      </p:sp>
    </p:spTree>
    <p:extLst>
      <p:ext uri="{BB962C8B-B14F-4D97-AF65-F5344CB8AC3E}">
        <p14:creationId xmlns:p14="http://schemas.microsoft.com/office/powerpoint/2010/main" val="1846334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迭代一次的概念</a:t>
            </a:r>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8</a:t>
            </a:fld>
            <a:endParaRPr lang="en-US" altLang="zh-CN"/>
          </a:p>
        </p:txBody>
      </p:sp>
    </p:spTree>
    <p:extLst>
      <p:ext uri="{BB962C8B-B14F-4D97-AF65-F5344CB8AC3E}">
        <p14:creationId xmlns:p14="http://schemas.microsoft.com/office/powerpoint/2010/main" val="859238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atinLnBrk="0"/>
            <a:r>
              <a:rPr lang="zh-CN" altLang="en-US" sz="1200" b="0" i="0" kern="1200" dirty="0" smtClean="0">
                <a:solidFill>
                  <a:schemeClr val="tx1"/>
                </a:solidFill>
                <a:effectLst/>
                <a:latin typeface="Arial" charset="0"/>
                <a:ea typeface="+mn-ea"/>
                <a:cs typeface="+mn-cs"/>
              </a:rPr>
              <a:t>粒子具有量子行为</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每一个粒子在搜索空间移动时</a:t>
            </a:r>
            <a:r>
              <a:rPr lang="en-US" altLang="zh-CN" sz="1200" b="0" i="0" kern="1200" dirty="0" smtClean="0">
                <a:solidFill>
                  <a:schemeClr val="tx1"/>
                </a:solidFill>
                <a:effectLst/>
                <a:latin typeface="Arial" charset="0"/>
                <a:ea typeface="+mn-ea"/>
                <a:cs typeface="+mn-cs"/>
              </a:rPr>
              <a:t>,</a:t>
            </a:r>
            <a:r>
              <a:rPr lang="zh-CN" altLang="en-US" sz="1200" b="0" i="0" kern="1200" dirty="0" smtClean="0">
                <a:solidFill>
                  <a:schemeClr val="tx1"/>
                </a:solidFill>
                <a:effectLst/>
                <a:latin typeface="Arial" charset="0"/>
                <a:ea typeface="+mn-ea"/>
                <a:cs typeface="+mn-cs"/>
              </a:rPr>
              <a:t>存在着一个以</a:t>
            </a:r>
            <a:r>
              <a:rPr lang="en-US" altLang="zh-CN" sz="1200" b="0" i="0" kern="1200" dirty="0" err="1" smtClean="0">
                <a:solidFill>
                  <a:schemeClr val="tx1"/>
                </a:solidFill>
                <a:effectLst/>
                <a:latin typeface="Arial" charset="0"/>
                <a:ea typeface="+mn-ea"/>
                <a:cs typeface="+mn-cs"/>
              </a:rPr>
              <a:t>Pbest</a:t>
            </a:r>
            <a:r>
              <a:rPr lang="zh-CN" altLang="en-US" sz="1200" b="0" i="0" kern="1200" dirty="0" smtClean="0">
                <a:solidFill>
                  <a:schemeClr val="tx1"/>
                </a:solidFill>
                <a:effectLst/>
                <a:latin typeface="Arial" charset="0"/>
                <a:ea typeface="+mn-ea"/>
                <a:cs typeface="+mn-cs"/>
              </a:rPr>
              <a:t>为中心的吸引。由于在量子空间中的粒子满足聚集态的性质完全不同粒子移动时没有确定的轨迹。</a:t>
            </a:r>
          </a:p>
          <a:p>
            <a:r>
              <a:rPr lang="zh-CN" altLang="en-US" dirty="0" smtClean="0"/>
              <a:t/>
            </a:r>
            <a:br>
              <a:rPr lang="zh-CN" altLang="en-US" dirty="0" smtClean="0"/>
            </a:br>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11</a:t>
            </a:fld>
            <a:endParaRPr lang="en-US" altLang="zh-CN"/>
          </a:p>
        </p:txBody>
      </p:sp>
    </p:spTree>
    <p:extLst>
      <p:ext uri="{BB962C8B-B14F-4D97-AF65-F5344CB8AC3E}">
        <p14:creationId xmlns:p14="http://schemas.microsoft.com/office/powerpoint/2010/main" val="203899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GrieWank</a:t>
            </a:r>
            <a:r>
              <a:rPr lang="zh-CN" altLang="en-US" dirty="0" smtClean="0"/>
              <a:t>函数是一种测试寻优算法好坏的适应度函数。</a:t>
            </a:r>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14</a:t>
            </a:fld>
            <a:endParaRPr lang="en-US" altLang="zh-CN"/>
          </a:p>
        </p:txBody>
      </p:sp>
    </p:spTree>
    <p:extLst>
      <p:ext uri="{BB962C8B-B14F-4D97-AF65-F5344CB8AC3E}">
        <p14:creationId xmlns:p14="http://schemas.microsoft.com/office/powerpoint/2010/main" val="3823588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通过上面的，这样一些解决思路可以得到研究内容</a:t>
            </a:r>
            <a:endParaRPr lang="zh-CN" altLang="en-US" dirty="0"/>
          </a:p>
        </p:txBody>
      </p:sp>
      <p:sp>
        <p:nvSpPr>
          <p:cNvPr id="4" name="灯片编号占位符 3"/>
          <p:cNvSpPr>
            <a:spLocks noGrp="1"/>
          </p:cNvSpPr>
          <p:nvPr>
            <p:ph type="sldNum" sz="quarter" idx="10"/>
          </p:nvPr>
        </p:nvSpPr>
        <p:spPr/>
        <p:txBody>
          <a:bodyPr/>
          <a:lstStyle/>
          <a:p>
            <a:fld id="{BDFF0EED-0FAB-4D8A-94CD-032254A1228C}" type="slidenum">
              <a:rPr lang="zh-CN" altLang="en-US" smtClean="0"/>
              <a:pPr/>
              <a:t>15</a:t>
            </a:fld>
            <a:endParaRPr lang="en-US" altLang="zh-CN"/>
          </a:p>
        </p:txBody>
      </p:sp>
    </p:spTree>
    <p:extLst>
      <p:ext uri="{BB962C8B-B14F-4D97-AF65-F5344CB8AC3E}">
        <p14:creationId xmlns:p14="http://schemas.microsoft.com/office/powerpoint/2010/main" val="14380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111" name="Freeform 39"/>
          <p:cNvSpPr>
            <a:spLocks/>
          </p:cNvSpPr>
          <p:nvPr/>
        </p:nvSpPr>
        <p:spPr bwMode="gray">
          <a:xfrm>
            <a:off x="3175" y="634682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zh-CN" altLang="en-US"/>
          </a:p>
        </p:txBody>
      </p:sp>
      <p:sp>
        <p:nvSpPr>
          <p:cNvPr id="3101" name="Freeform 29"/>
          <p:cNvSpPr>
            <a:spLocks/>
          </p:cNvSpPr>
          <p:nvPr/>
        </p:nvSpPr>
        <p:spPr bwMode="gray">
          <a:xfrm>
            <a:off x="-1588" y="-1588"/>
            <a:ext cx="9155113" cy="4940301"/>
          </a:xfrm>
          <a:custGeom>
            <a:avLst/>
            <a:gdLst/>
            <a:ahLst/>
            <a:cxnLst>
              <a:cxn ang="0">
                <a:pos x="8" y="3103"/>
              </a:cxn>
              <a:cxn ang="0">
                <a:pos x="2913" y="3102"/>
              </a:cxn>
              <a:cxn ang="0">
                <a:pos x="3143" y="3022"/>
              </a:cxn>
              <a:cxn ang="0">
                <a:pos x="3668" y="2460"/>
              </a:cxn>
              <a:cxn ang="0">
                <a:pos x="4129" y="2235"/>
              </a:cxn>
              <a:cxn ang="0">
                <a:pos x="5761" y="2235"/>
              </a:cxn>
              <a:cxn ang="0">
                <a:pos x="5767" y="0"/>
              </a:cxn>
              <a:cxn ang="0">
                <a:pos x="0" y="1"/>
              </a:cxn>
              <a:cxn ang="0">
                <a:pos x="8" y="3103"/>
              </a:cxn>
            </a:cxnLst>
            <a:rect l="0" t="0" r="r" b="b"/>
            <a:pathLst>
              <a:path w="5767" h="3128">
                <a:moveTo>
                  <a:pt x="8" y="3103"/>
                </a:moveTo>
                <a:lnTo>
                  <a:pt x="2913" y="3102"/>
                </a:lnTo>
                <a:cubicBezTo>
                  <a:pt x="3054" y="3102"/>
                  <a:pt x="3012" y="3128"/>
                  <a:pt x="3143" y="3022"/>
                </a:cubicBezTo>
                <a:lnTo>
                  <a:pt x="3668" y="2460"/>
                </a:lnTo>
                <a:cubicBezTo>
                  <a:pt x="3832" y="2329"/>
                  <a:pt x="3809" y="2215"/>
                  <a:pt x="4129" y="2235"/>
                </a:cubicBezTo>
                <a:lnTo>
                  <a:pt x="5761" y="2235"/>
                </a:lnTo>
                <a:lnTo>
                  <a:pt x="5767" y="0"/>
                </a:lnTo>
                <a:lnTo>
                  <a:pt x="0" y="1"/>
                </a:lnTo>
                <a:lnTo>
                  <a:pt x="8" y="3103"/>
                </a:lnTo>
                <a:close/>
              </a:path>
            </a:pathLst>
          </a:custGeom>
          <a:solidFill>
            <a:schemeClr val="bg2">
              <a:alpha val="89999"/>
            </a:schemeClr>
          </a:solidFill>
          <a:ln w="9525">
            <a:noFill/>
            <a:round/>
            <a:headEnd/>
            <a:tailEnd/>
          </a:ln>
          <a:effectLst/>
        </p:spPr>
        <p:txBody>
          <a:bodyPr/>
          <a:lstStyle/>
          <a:p>
            <a:endParaRPr lang="zh-CN" altLang="en-US"/>
          </a:p>
        </p:txBody>
      </p:sp>
      <p:sp>
        <p:nvSpPr>
          <p:cNvPr id="3100" name="Freeform 28"/>
          <p:cNvSpPr>
            <a:spLocks/>
          </p:cNvSpPr>
          <p:nvPr/>
        </p:nvSpPr>
        <p:spPr bwMode="gray">
          <a:xfrm>
            <a:off x="0" y="0"/>
            <a:ext cx="9155113" cy="4333875"/>
          </a:xfrm>
          <a:custGeom>
            <a:avLst/>
            <a:gdLst/>
            <a:ahLst/>
            <a:cxnLst>
              <a:cxn ang="0">
                <a:pos x="8" y="2730"/>
              </a:cxn>
              <a:cxn ang="0">
                <a:pos x="3040" y="2726"/>
              </a:cxn>
              <a:cxn ang="0">
                <a:pos x="3347" y="2630"/>
              </a:cxn>
              <a:cxn ang="0">
                <a:pos x="3795" y="2170"/>
              </a:cxn>
              <a:cxn ang="0">
                <a:pos x="4115" y="2080"/>
              </a:cxn>
              <a:cxn ang="0">
                <a:pos x="5760" y="2093"/>
              </a:cxn>
              <a:cxn ang="0">
                <a:pos x="5767" y="0"/>
              </a:cxn>
              <a:cxn ang="0">
                <a:pos x="0" y="1"/>
              </a:cxn>
              <a:cxn ang="0">
                <a:pos x="8" y="2730"/>
              </a:cxn>
            </a:cxnLst>
            <a:rect l="0" t="0" r="r" b="b"/>
            <a:pathLst>
              <a:path w="5767" h="2730">
                <a:moveTo>
                  <a:pt x="8" y="2730"/>
                </a:moveTo>
                <a:lnTo>
                  <a:pt x="3040" y="2726"/>
                </a:lnTo>
                <a:cubicBezTo>
                  <a:pt x="3181" y="2726"/>
                  <a:pt x="3224" y="2728"/>
                  <a:pt x="3347" y="2630"/>
                </a:cubicBezTo>
                <a:lnTo>
                  <a:pt x="3795" y="2170"/>
                </a:lnTo>
                <a:cubicBezTo>
                  <a:pt x="3923" y="2078"/>
                  <a:pt x="3942" y="2074"/>
                  <a:pt x="4115" y="2080"/>
                </a:cubicBezTo>
                <a:lnTo>
                  <a:pt x="5760" y="2093"/>
                </a:lnTo>
                <a:lnTo>
                  <a:pt x="5767" y="0"/>
                </a:lnTo>
                <a:lnTo>
                  <a:pt x="0" y="1"/>
                </a:lnTo>
                <a:lnTo>
                  <a:pt x="8" y="2730"/>
                </a:lnTo>
                <a:close/>
              </a:path>
            </a:pathLst>
          </a:custGeom>
          <a:gradFill rotWithShape="1">
            <a:gsLst>
              <a:gs pos="0">
                <a:schemeClr val="bg1">
                  <a:gamma/>
                  <a:tint val="0"/>
                  <a:invGamma/>
                </a:schemeClr>
              </a:gs>
              <a:gs pos="100000">
                <a:schemeClr val="bg1">
                  <a:alpha val="89999"/>
                </a:schemeClr>
              </a:gs>
            </a:gsLst>
            <a:lin ang="0" scaled="1"/>
          </a:gradFill>
          <a:ln w="9525">
            <a:noFill/>
            <a:round/>
            <a:headEnd/>
            <a:tailEnd/>
          </a:ln>
          <a:effectLst/>
        </p:spPr>
        <p:txBody>
          <a:bodyPr/>
          <a:lstStyle/>
          <a:p>
            <a:endParaRPr lang="zh-CN" altLang="en-US"/>
          </a:p>
        </p:txBody>
      </p:sp>
      <p:sp>
        <p:nvSpPr>
          <p:cNvPr id="3102" name="Freeform 30"/>
          <p:cNvSpPr>
            <a:spLocks/>
          </p:cNvSpPr>
          <p:nvPr/>
        </p:nvSpPr>
        <p:spPr bwMode="gray">
          <a:xfrm>
            <a:off x="0" y="0"/>
            <a:ext cx="9153525" cy="1600200"/>
          </a:xfrm>
          <a:custGeom>
            <a:avLst/>
            <a:gdLst/>
            <a:ahLst/>
            <a:cxnLst>
              <a:cxn ang="0">
                <a:pos x="0" y="1008"/>
              </a:cxn>
              <a:cxn ang="0">
                <a:pos x="1884" y="1008"/>
              </a:cxn>
              <a:cxn ang="0">
                <a:pos x="2152" y="921"/>
              </a:cxn>
              <a:cxn ang="0">
                <a:pos x="2560" y="531"/>
              </a:cxn>
              <a:cxn ang="0">
                <a:pos x="2892" y="448"/>
              </a:cxn>
              <a:cxn ang="0">
                <a:pos x="5766" y="461"/>
              </a:cxn>
              <a:cxn ang="0">
                <a:pos x="5758" y="0"/>
              </a:cxn>
              <a:cxn ang="0">
                <a:pos x="0" y="2"/>
              </a:cxn>
              <a:cxn ang="0">
                <a:pos x="0" y="1008"/>
              </a:cxn>
            </a:cxnLst>
            <a:rect l="0" t="0" r="r" b="b"/>
            <a:pathLst>
              <a:path w="5766" h="1008">
                <a:moveTo>
                  <a:pt x="0" y="1008"/>
                </a:moveTo>
                <a:lnTo>
                  <a:pt x="1884" y="1008"/>
                </a:lnTo>
                <a:cubicBezTo>
                  <a:pt x="2088" y="990"/>
                  <a:pt x="2034" y="1005"/>
                  <a:pt x="2152" y="921"/>
                </a:cubicBezTo>
                <a:lnTo>
                  <a:pt x="2560" y="531"/>
                </a:lnTo>
                <a:cubicBezTo>
                  <a:pt x="2683" y="452"/>
                  <a:pt x="2611" y="454"/>
                  <a:pt x="2892" y="448"/>
                </a:cubicBezTo>
                <a:lnTo>
                  <a:pt x="5766" y="461"/>
                </a:lnTo>
                <a:lnTo>
                  <a:pt x="5758" y="0"/>
                </a:lnTo>
                <a:lnTo>
                  <a:pt x="0" y="2"/>
                </a:lnTo>
                <a:lnTo>
                  <a:pt x="0" y="1008"/>
                </a:lnTo>
                <a:close/>
              </a:path>
            </a:pathLst>
          </a:custGeom>
          <a:gradFill rotWithShape="1">
            <a:gsLst>
              <a:gs pos="0">
                <a:schemeClr val="bg1"/>
              </a:gs>
              <a:gs pos="100000">
                <a:schemeClr val="bg2"/>
              </a:gs>
            </a:gsLst>
            <a:lin ang="0" scaled="1"/>
          </a:gradFill>
          <a:ln w="9525">
            <a:noFill/>
            <a:round/>
            <a:headEnd/>
            <a:tailEnd/>
          </a:ln>
          <a:effectLst/>
        </p:spPr>
        <p:txBody>
          <a:bodyPr/>
          <a:lstStyle/>
          <a:p>
            <a:endParaRPr lang="zh-CN" altLang="en-US"/>
          </a:p>
        </p:txBody>
      </p:sp>
      <p:sp>
        <p:nvSpPr>
          <p:cNvPr id="3089" name="Rectangle 17"/>
          <p:cNvSpPr>
            <a:spLocks noGrp="1" noChangeArrowheads="1"/>
          </p:cNvSpPr>
          <p:nvPr>
            <p:ph type="dt" sz="half" idx="2"/>
          </p:nvPr>
        </p:nvSpPr>
        <p:spPr>
          <a:xfrm>
            <a:off x="762000" y="6477000"/>
            <a:ext cx="2133600" cy="247650"/>
          </a:xfrm>
        </p:spPr>
        <p:txBody>
          <a:bodyPr/>
          <a:lstStyle>
            <a:lvl1pPr>
              <a:defRPr/>
            </a:lvl1pPr>
          </a:lstStyle>
          <a:p>
            <a:endParaRPr lang="en-US" altLang="zh-CN"/>
          </a:p>
        </p:txBody>
      </p:sp>
      <p:sp>
        <p:nvSpPr>
          <p:cNvPr id="3087" name="Rectangle 15"/>
          <p:cNvSpPr>
            <a:spLocks noGrp="1" noChangeArrowheads="1"/>
          </p:cNvSpPr>
          <p:nvPr>
            <p:ph type="ctrTitle"/>
          </p:nvPr>
        </p:nvSpPr>
        <p:spPr>
          <a:xfrm>
            <a:off x="228600" y="1828800"/>
            <a:ext cx="5486400" cy="1470025"/>
          </a:xfrm>
        </p:spPr>
        <p:txBody>
          <a:bodyPr/>
          <a:lstStyle>
            <a:lvl1pPr>
              <a:defRPr sz="4400">
                <a:solidFill>
                  <a:schemeClr val="tx1"/>
                </a:solidFill>
              </a:defRPr>
            </a:lvl1pPr>
          </a:lstStyle>
          <a:p>
            <a:r>
              <a:rPr lang="zh-CN" altLang="en-US"/>
              <a:t>单击此处编辑母版标题样式</a:t>
            </a:r>
          </a:p>
        </p:txBody>
      </p:sp>
      <p:sp>
        <p:nvSpPr>
          <p:cNvPr id="3088" name="Rectangle 16"/>
          <p:cNvSpPr>
            <a:spLocks noGrp="1" noChangeArrowheads="1"/>
          </p:cNvSpPr>
          <p:nvPr>
            <p:ph type="subTitle" idx="1"/>
          </p:nvPr>
        </p:nvSpPr>
        <p:spPr>
          <a:xfrm>
            <a:off x="228600" y="3200400"/>
            <a:ext cx="5472113" cy="457200"/>
          </a:xfrm>
        </p:spPr>
        <p:txBody>
          <a:bodyPr/>
          <a:lstStyle>
            <a:lvl1pPr marL="0" indent="0" algn="dist">
              <a:buFontTx/>
              <a:buNone/>
              <a:defRPr sz="1600" i="1">
                <a:latin typeface="Times New Roman" pitchFamily="18" charset="0"/>
              </a:defRPr>
            </a:lvl1pPr>
          </a:lstStyle>
          <a:p>
            <a:r>
              <a:rPr lang="zh-CN" altLang="en-US"/>
              <a:t>单击此处编辑母版副标题样式</a:t>
            </a:r>
          </a:p>
        </p:txBody>
      </p:sp>
      <p:sp>
        <p:nvSpPr>
          <p:cNvPr id="3090" name="Rectangle 18"/>
          <p:cNvSpPr>
            <a:spLocks noGrp="1" noChangeArrowheads="1"/>
          </p:cNvSpPr>
          <p:nvPr>
            <p:ph type="ftr" sz="quarter" idx="3"/>
          </p:nvPr>
        </p:nvSpPr>
        <p:spPr>
          <a:xfrm>
            <a:off x="3048000" y="6477000"/>
            <a:ext cx="3276600" cy="247650"/>
          </a:xfrm>
        </p:spPr>
        <p:txBody>
          <a:bodyPr/>
          <a:lstStyle>
            <a:lvl1pPr algn="l">
              <a:defRPr/>
            </a:lvl1pPr>
          </a:lstStyle>
          <a:p>
            <a:endParaRPr lang="en-US" altLang="zh-CN"/>
          </a:p>
        </p:txBody>
      </p:sp>
      <p:sp>
        <p:nvSpPr>
          <p:cNvPr id="3091" name="Rectangle 19"/>
          <p:cNvSpPr>
            <a:spLocks noGrp="1" noChangeArrowheads="1"/>
          </p:cNvSpPr>
          <p:nvPr>
            <p:ph type="sldNum" sz="quarter" idx="4"/>
          </p:nvPr>
        </p:nvSpPr>
        <p:spPr>
          <a:xfrm>
            <a:off x="304800" y="6477000"/>
            <a:ext cx="381000" cy="247650"/>
          </a:xfrm>
        </p:spPr>
        <p:txBody>
          <a:bodyPr/>
          <a:lstStyle>
            <a:lvl1pPr>
              <a:defRPr/>
            </a:lvl1pPr>
          </a:lstStyle>
          <a:p>
            <a:fld id="{6C295C72-842F-42DE-9017-DA2B702CACD7}" type="slidenum">
              <a:rPr lang="zh-CN" altLang="en-US"/>
              <a:pPr/>
              <a:t>‹#›</a:t>
            </a:fld>
            <a:endParaRPr lang="en-US" altLang="zh-CN"/>
          </a:p>
        </p:txBody>
      </p:sp>
      <p:sp>
        <p:nvSpPr>
          <p:cNvPr id="3109" name="Freeform 37"/>
          <p:cNvSpPr>
            <a:spLocks/>
          </p:cNvSpPr>
          <p:nvPr/>
        </p:nvSpPr>
        <p:spPr bwMode="gray">
          <a:xfrm>
            <a:off x="3175" y="4562475"/>
            <a:ext cx="9131300" cy="511175"/>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01"/>
                                        </p:tgtEl>
                                        <p:attrNameLst>
                                          <p:attrName>style.visibility</p:attrName>
                                        </p:attrNameLst>
                                      </p:cBhvr>
                                      <p:to>
                                        <p:strVal val="visible"/>
                                      </p:to>
                                    </p:set>
                                    <p:animEffect transition="in" filter="wipe(left)">
                                      <p:cBhvr>
                                        <p:cTn id="7" dur="1000"/>
                                        <p:tgtEl>
                                          <p:spTgt spid="3101"/>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109"/>
                                        </p:tgtEl>
                                        <p:attrNameLst>
                                          <p:attrName>style.visibility</p:attrName>
                                        </p:attrNameLst>
                                      </p:cBhvr>
                                      <p:to>
                                        <p:strVal val="visible"/>
                                      </p:to>
                                    </p:set>
                                    <p:animEffect transition="in" filter="wipe(left)">
                                      <p:cBhvr>
                                        <p:cTn id="11" dur="500"/>
                                        <p:tgtEl>
                                          <p:spTgt spid="3109"/>
                                        </p:tgtEl>
                                      </p:cBhvr>
                                    </p:animEffect>
                                  </p:childTnLst>
                                </p:cTn>
                              </p:par>
                            </p:childTnLst>
                          </p:cTn>
                        </p:par>
                        <p:par>
                          <p:cTn id="12" fill="hold">
                            <p:stCondLst>
                              <p:cond delay="1500"/>
                            </p:stCondLst>
                            <p:childTnLst>
                              <p:par>
                                <p:cTn id="13" presetID="22" presetClass="entr" presetSubtype="2" fill="hold" grpId="0" nodeType="afterEffect">
                                  <p:stCondLst>
                                    <p:cond delay="0"/>
                                  </p:stCondLst>
                                  <p:childTnLst>
                                    <p:set>
                                      <p:cBhvr>
                                        <p:cTn id="14" dur="1" fill="hold">
                                          <p:stCondLst>
                                            <p:cond delay="0"/>
                                          </p:stCondLst>
                                        </p:cTn>
                                        <p:tgtEl>
                                          <p:spTgt spid="3111"/>
                                        </p:tgtEl>
                                        <p:attrNameLst>
                                          <p:attrName>style.visibility</p:attrName>
                                        </p:attrNameLst>
                                      </p:cBhvr>
                                      <p:to>
                                        <p:strVal val="visible"/>
                                      </p:to>
                                    </p:set>
                                    <p:animEffect transition="in" filter="wipe(right)">
                                      <p:cBhvr>
                                        <p:cTn id="15" dur="500"/>
                                        <p:tgtEl>
                                          <p:spTgt spid="3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1" grpId="0" animBg="1"/>
      <p:bldP spid="3101" grpId="0" animBg="1"/>
      <p:bldP spid="3109"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105F89E-B02A-43C9-9A36-B561594D9D13}"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0200" y="773113"/>
            <a:ext cx="2108200" cy="5581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50838" y="773113"/>
            <a:ext cx="6176962" cy="5581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5575AF-0D3B-4290-8129-A33C961F861C}"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1950" y="773113"/>
            <a:ext cx="8401050" cy="6746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50838" y="1600200"/>
            <a:ext cx="4141787" cy="4754563"/>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5025" y="1600200"/>
            <a:ext cx="4143375" cy="4754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629400"/>
            <a:ext cx="2133600" cy="168275"/>
          </a:xfrm>
        </p:spPr>
        <p:txBody>
          <a:bodyPr/>
          <a:lstStyle>
            <a:lvl1pPr>
              <a:defRPr/>
            </a:lvl1pPr>
          </a:lstStyle>
          <a:p>
            <a:endParaRPr lang="en-US" altLang="zh-CN" dirty="0"/>
          </a:p>
        </p:txBody>
      </p:sp>
      <p:sp>
        <p:nvSpPr>
          <p:cNvPr id="6" name="页脚占位符 5"/>
          <p:cNvSpPr>
            <a:spLocks noGrp="1"/>
          </p:cNvSpPr>
          <p:nvPr>
            <p:ph type="ftr" sz="quarter" idx="11"/>
          </p:nvPr>
        </p:nvSpPr>
        <p:spPr>
          <a:xfrm>
            <a:off x="3124200" y="6629400"/>
            <a:ext cx="2895600" cy="168275"/>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629400"/>
            <a:ext cx="2133600" cy="168275"/>
          </a:xfrm>
        </p:spPr>
        <p:txBody>
          <a:bodyPr/>
          <a:lstStyle>
            <a:lvl1pPr>
              <a:defRPr/>
            </a:lvl1pPr>
          </a:lstStyle>
          <a:p>
            <a:fld id="{A604C2F8-204D-4548-AF23-D5B4828A2A07}"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2582A21D-9DB0-4F54-9741-20EA87CCB809}"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5894120-E330-4521-9F29-186D6A7EABBD}"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50838" y="1600200"/>
            <a:ext cx="41417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5025" y="1600200"/>
            <a:ext cx="4143375"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F9009E-261F-4B9C-8FBB-A774B36D755A}"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3B69460F-3F64-4B48-BEB5-0E165E020AD9}"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FA6476B7-40EC-4A61-81EA-BC7598D1B752}"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442E76C-5F29-450F-B49C-7C98A445B0A6}"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C524D4B-06E9-4478-A509-AFA34B08400B}"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8082739-DA8F-4E71-AAFC-1A8B130B1F90}" type="slidenum">
              <a:rPr lang="zh-CN" altLang="en-US"/>
              <a:pPr/>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sp>
        <p:nvSpPr>
          <p:cNvPr id="1070" name="Freeform 46"/>
          <p:cNvSpPr>
            <a:spLocks/>
          </p:cNvSpPr>
          <p:nvPr/>
        </p:nvSpPr>
        <p:spPr bwMode="gray">
          <a:xfrm>
            <a:off x="-1588" y="1108075"/>
            <a:ext cx="9175751" cy="5749925"/>
          </a:xfrm>
          <a:custGeom>
            <a:avLst/>
            <a:gdLst/>
            <a:ahLst/>
            <a:cxnLst>
              <a:cxn ang="0">
                <a:pos x="7" y="3616"/>
              </a:cxn>
              <a:cxn ang="0">
                <a:pos x="5780" y="3622"/>
              </a:cxn>
              <a:cxn ang="0">
                <a:pos x="5760" y="0"/>
              </a:cxn>
              <a:cxn ang="0">
                <a:pos x="0" y="0"/>
              </a:cxn>
              <a:cxn ang="0">
                <a:pos x="7" y="3616"/>
              </a:cxn>
            </a:cxnLst>
            <a:rect l="0" t="0" r="r" b="b"/>
            <a:pathLst>
              <a:path w="5780" h="3622">
                <a:moveTo>
                  <a:pt x="7" y="3616"/>
                </a:moveTo>
                <a:lnTo>
                  <a:pt x="5780" y="3622"/>
                </a:lnTo>
                <a:lnTo>
                  <a:pt x="5760" y="0"/>
                </a:lnTo>
                <a:lnTo>
                  <a:pt x="0" y="0"/>
                </a:lnTo>
                <a:lnTo>
                  <a:pt x="7" y="3616"/>
                </a:lnTo>
                <a:close/>
              </a:path>
            </a:pathLst>
          </a:custGeom>
          <a:solidFill>
            <a:srgbClr val="FFFFFF">
              <a:alpha val="50000"/>
            </a:srgbClr>
          </a:solidFill>
          <a:ln w="9525">
            <a:noFill/>
            <a:round/>
            <a:headEnd/>
            <a:tailEnd/>
          </a:ln>
          <a:effectLst/>
        </p:spPr>
        <p:txBody>
          <a:bodyPr/>
          <a:lstStyle/>
          <a:p>
            <a:endParaRPr lang="zh-CN" altLang="en-US"/>
          </a:p>
        </p:txBody>
      </p:sp>
      <p:sp>
        <p:nvSpPr>
          <p:cNvPr id="1092" name="Rectangle 68"/>
          <p:cNvSpPr>
            <a:spLocks noGrp="1" noChangeArrowheads="1"/>
          </p:cNvSpPr>
          <p:nvPr>
            <p:ph type="body" idx="1"/>
          </p:nvPr>
        </p:nvSpPr>
        <p:spPr bwMode="gray">
          <a:xfrm>
            <a:off x="350838" y="1600200"/>
            <a:ext cx="8437562" cy="47545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93" name="Rectangle 69"/>
          <p:cNvSpPr>
            <a:spLocks noGrp="1" noChangeArrowheads="1"/>
          </p:cNvSpPr>
          <p:nvPr>
            <p:ph type="dt" sz="half" idx="2"/>
          </p:nvPr>
        </p:nvSpPr>
        <p:spPr bwMode="gray">
          <a:xfrm>
            <a:off x="457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a typeface="宋体" charset="-122"/>
              </a:defRPr>
            </a:lvl1pPr>
          </a:lstStyle>
          <a:p>
            <a:endParaRPr lang="en-US" altLang="zh-CN"/>
          </a:p>
        </p:txBody>
      </p:sp>
      <p:sp>
        <p:nvSpPr>
          <p:cNvPr id="1094" name="Rectangle 70"/>
          <p:cNvSpPr>
            <a:spLocks noGrp="1" noChangeArrowheads="1"/>
          </p:cNvSpPr>
          <p:nvPr>
            <p:ph type="ftr" sz="quarter" idx="3"/>
          </p:nvPr>
        </p:nvSpPr>
        <p:spPr bwMode="gray">
          <a:xfrm>
            <a:off x="3124200" y="66294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a typeface="宋体" charset="-122"/>
              </a:defRPr>
            </a:lvl1pPr>
          </a:lstStyle>
          <a:p>
            <a:endParaRPr lang="en-US" altLang="zh-CN"/>
          </a:p>
        </p:txBody>
      </p:sp>
      <p:sp>
        <p:nvSpPr>
          <p:cNvPr id="1095" name="Rectangle 71"/>
          <p:cNvSpPr>
            <a:spLocks noGrp="1" noChangeArrowheads="1"/>
          </p:cNvSpPr>
          <p:nvPr>
            <p:ph type="sldNum" sz="quarter" idx="4"/>
          </p:nvPr>
        </p:nvSpPr>
        <p:spPr bwMode="gray">
          <a:xfrm>
            <a:off x="6553200" y="6629400"/>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a typeface="宋体" charset="-122"/>
              </a:defRPr>
            </a:lvl1pPr>
          </a:lstStyle>
          <a:p>
            <a:fld id="{30BC05BA-02BD-45C8-B65B-52AD6C6CF39B}" type="slidenum">
              <a:rPr lang="zh-CN" altLang="en-US"/>
              <a:pPr/>
              <a:t>‹#›</a:t>
            </a:fld>
            <a:endParaRPr lang="en-US" altLang="zh-CN"/>
          </a:p>
        </p:txBody>
      </p:sp>
      <p:sp>
        <p:nvSpPr>
          <p:cNvPr id="1097" name="Freeform 73"/>
          <p:cNvSpPr>
            <a:spLocks/>
          </p:cNvSpPr>
          <p:nvPr/>
        </p:nvSpPr>
        <p:spPr bwMode="gray">
          <a:xfrm>
            <a:off x="3175" y="685800"/>
            <a:ext cx="9131300" cy="685800"/>
          </a:xfrm>
          <a:custGeom>
            <a:avLst/>
            <a:gdLst/>
            <a:ahLst/>
            <a:cxnLst>
              <a:cxn ang="0">
                <a:pos x="5745" y="9"/>
              </a:cxn>
              <a:cxn ang="0">
                <a:pos x="2449" y="8"/>
              </a:cxn>
              <a:cxn ang="0">
                <a:pos x="2347" y="14"/>
              </a:cxn>
              <a:cxn ang="0">
                <a:pos x="2174" y="93"/>
              </a:cxn>
              <a:cxn ang="0">
                <a:pos x="2046" y="127"/>
              </a:cxn>
              <a:cxn ang="0">
                <a:pos x="0" y="119"/>
              </a:cxn>
              <a:cxn ang="0">
                <a:pos x="0" y="444"/>
              </a:cxn>
              <a:cxn ang="0">
                <a:pos x="3601" y="444"/>
              </a:cxn>
              <a:cxn ang="0">
                <a:pos x="3672" y="424"/>
              </a:cxn>
              <a:cxn ang="0">
                <a:pos x="3883" y="331"/>
              </a:cxn>
              <a:cxn ang="0">
                <a:pos x="3985" y="325"/>
              </a:cxn>
              <a:cxn ang="0">
                <a:pos x="5752" y="325"/>
              </a:cxn>
              <a:cxn ang="0">
                <a:pos x="5745" y="9"/>
              </a:cxn>
            </a:cxnLst>
            <a:rect l="0" t="0" r="r" b="b"/>
            <a:pathLst>
              <a:path w="5752" h="444">
                <a:moveTo>
                  <a:pt x="5745" y="9"/>
                </a:moveTo>
                <a:lnTo>
                  <a:pt x="2449" y="8"/>
                </a:lnTo>
                <a:cubicBezTo>
                  <a:pt x="2309" y="8"/>
                  <a:pt x="2404" y="0"/>
                  <a:pt x="2347" y="14"/>
                </a:cubicBezTo>
                <a:lnTo>
                  <a:pt x="2174" y="93"/>
                </a:lnTo>
                <a:cubicBezTo>
                  <a:pt x="2124" y="112"/>
                  <a:pt x="2142" y="120"/>
                  <a:pt x="2046" y="127"/>
                </a:cubicBezTo>
                <a:cubicBezTo>
                  <a:pt x="1076" y="125"/>
                  <a:pt x="0" y="119"/>
                  <a:pt x="0" y="119"/>
                </a:cubicBezTo>
                <a:lnTo>
                  <a:pt x="0" y="444"/>
                </a:lnTo>
                <a:lnTo>
                  <a:pt x="3601" y="444"/>
                </a:lnTo>
                <a:lnTo>
                  <a:pt x="3672" y="424"/>
                </a:lnTo>
                <a:lnTo>
                  <a:pt x="3883" y="331"/>
                </a:lnTo>
                <a:lnTo>
                  <a:pt x="3985" y="325"/>
                </a:lnTo>
                <a:lnTo>
                  <a:pt x="5752" y="325"/>
                </a:lnTo>
                <a:lnTo>
                  <a:pt x="5745" y="9"/>
                </a:lnTo>
                <a:close/>
              </a:path>
            </a:pathLst>
          </a:custGeom>
          <a:solidFill>
            <a:srgbClr val="FFFFFF">
              <a:alpha val="50000"/>
            </a:srgbClr>
          </a:solidFill>
          <a:ln w="9525">
            <a:noFill/>
            <a:round/>
            <a:headEnd/>
            <a:tailEnd/>
          </a:ln>
          <a:effectLst/>
        </p:spPr>
        <p:txBody>
          <a:bodyPr/>
          <a:lstStyle/>
          <a:p>
            <a:endParaRPr lang="zh-CN" altLang="en-US"/>
          </a:p>
        </p:txBody>
      </p:sp>
      <p:sp>
        <p:nvSpPr>
          <p:cNvPr id="1091" name="Rectangle 67"/>
          <p:cNvSpPr>
            <a:spLocks noGrp="1" noChangeArrowheads="1"/>
          </p:cNvSpPr>
          <p:nvPr>
            <p:ph type="title"/>
          </p:nvPr>
        </p:nvSpPr>
        <p:spPr bwMode="gray">
          <a:xfrm>
            <a:off x="361950" y="773113"/>
            <a:ext cx="8401050" cy="674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97"/>
                                        </p:tgtEl>
                                        <p:attrNameLst>
                                          <p:attrName>style.visibility</p:attrName>
                                        </p:attrNameLst>
                                      </p:cBhvr>
                                      <p:to>
                                        <p:strVal val="visible"/>
                                      </p:to>
                                    </p:set>
                                    <p:animEffect transition="in" filter="wipe(left)">
                                      <p:cBhvr>
                                        <p:cTn id="7" dur="5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7" grpId="0" animBg="1"/>
    </p:bldLst>
  </p:timing>
  <p:hf hdr="0" ftr="0" dt="0"/>
  <p:txStyles>
    <p:titleStyle>
      <a:lvl1pPr algn="l" rtl="0" fontAlgn="base">
        <a:spcBef>
          <a:spcPct val="0"/>
        </a:spcBef>
        <a:spcAft>
          <a:spcPct val="0"/>
        </a:spcAft>
        <a:defRPr sz="4000" b="1">
          <a:solidFill>
            <a:schemeClr val="tx2"/>
          </a:solidFill>
          <a:latin typeface="+mj-lt"/>
          <a:ea typeface="+mj-ea"/>
          <a:cs typeface="+mj-cs"/>
        </a:defRPr>
      </a:lvl1pPr>
      <a:lvl2pPr algn="l" rtl="0" fontAlgn="base">
        <a:spcBef>
          <a:spcPct val="0"/>
        </a:spcBef>
        <a:spcAft>
          <a:spcPct val="0"/>
        </a:spcAft>
        <a:defRPr sz="4000" b="1">
          <a:solidFill>
            <a:schemeClr val="tx2"/>
          </a:solidFill>
          <a:latin typeface="Arial" charset="0"/>
        </a:defRPr>
      </a:lvl2pPr>
      <a:lvl3pPr algn="l" rtl="0" fontAlgn="base">
        <a:spcBef>
          <a:spcPct val="0"/>
        </a:spcBef>
        <a:spcAft>
          <a:spcPct val="0"/>
        </a:spcAft>
        <a:defRPr sz="4000" b="1">
          <a:solidFill>
            <a:schemeClr val="tx2"/>
          </a:solidFill>
          <a:latin typeface="Arial" charset="0"/>
        </a:defRPr>
      </a:lvl3pPr>
      <a:lvl4pPr algn="l" rtl="0" fontAlgn="base">
        <a:spcBef>
          <a:spcPct val="0"/>
        </a:spcBef>
        <a:spcAft>
          <a:spcPct val="0"/>
        </a:spcAft>
        <a:defRPr sz="4000" b="1">
          <a:solidFill>
            <a:schemeClr val="tx2"/>
          </a:solidFill>
          <a:latin typeface="Arial" charset="0"/>
        </a:defRPr>
      </a:lvl4pPr>
      <a:lvl5pPr algn="l" rtl="0" fontAlgn="base">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1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emf"/><Relationship Id="rId5" Type="http://schemas.openxmlformats.org/officeDocument/2006/relationships/image" Target="../media/image25.png"/><Relationship Id="rId4" Type="http://schemas.openxmlformats.org/officeDocument/2006/relationships/image" Target="../media/image24.jp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0" name="Picture 52" descr="water"/>
          <p:cNvPicPr>
            <a:picLocks noChangeAspect="1" noChangeArrowheads="1"/>
          </p:cNvPicPr>
          <p:nvPr/>
        </p:nvPicPr>
        <p:blipFill>
          <a:blip r:embed="rId4"/>
          <a:srcRect l="22409" t="16374" b="27486"/>
          <a:stretch>
            <a:fillRect/>
          </a:stretch>
        </p:blipFill>
        <p:spPr bwMode="gray">
          <a:xfrm rot="786797">
            <a:off x="7084184" y="-232929"/>
            <a:ext cx="1906200" cy="1573273"/>
          </a:xfrm>
          <a:prstGeom prst="rect">
            <a:avLst/>
          </a:prstGeom>
          <a:noFill/>
        </p:spPr>
      </p:pic>
      <p:sp>
        <p:nvSpPr>
          <p:cNvPr id="2101" name="Line 53"/>
          <p:cNvSpPr>
            <a:spLocks noChangeShapeType="1"/>
          </p:cNvSpPr>
          <p:nvPr/>
        </p:nvSpPr>
        <p:spPr bwMode="gray">
          <a:xfrm>
            <a:off x="6000760" y="4941888"/>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2103" name="Line 55"/>
          <p:cNvSpPr>
            <a:spLocks noChangeShapeType="1"/>
          </p:cNvSpPr>
          <p:nvPr/>
        </p:nvSpPr>
        <p:spPr bwMode="gray">
          <a:xfrm>
            <a:off x="6000760" y="5572140"/>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39" name="TextBox 38"/>
          <p:cNvSpPr txBox="1"/>
          <p:nvPr/>
        </p:nvSpPr>
        <p:spPr>
          <a:xfrm>
            <a:off x="642910" y="1857364"/>
            <a:ext cx="8072494" cy="1200329"/>
          </a:xfrm>
          <a:prstGeom prst="rect">
            <a:avLst/>
          </a:prstGeom>
          <a:noFill/>
        </p:spPr>
        <p:txBody>
          <a:bodyPr wrap="square" rtlCol="0">
            <a:spAutoFit/>
          </a:bodyPr>
          <a:lstStyle/>
          <a:p>
            <a:pPr algn="ctr"/>
            <a:r>
              <a:rPr lang="zh-CN" altLang="zh-CN" sz="3600" dirty="0"/>
              <a:t>基于</a:t>
            </a:r>
            <a:r>
              <a:rPr lang="zh-CN" altLang="zh-CN" sz="3600" dirty="0" smtClean="0"/>
              <a:t>量子粒子群优化的电力</a:t>
            </a:r>
            <a:r>
              <a:rPr lang="zh-CN" altLang="zh-CN" sz="3600" dirty="0"/>
              <a:t>负荷预测方法研究</a:t>
            </a:r>
            <a:endParaRPr lang="zh-CN" altLang="en-US" sz="3600" dirty="0">
              <a:solidFill>
                <a:srgbClr val="003366"/>
              </a:solidFill>
              <a:effectLst>
                <a:outerShdw blurRad="38100" dist="38100" dir="2700000" algn="tl">
                  <a:srgbClr val="000000">
                    <a:alpha val="43137"/>
                  </a:srgbClr>
                </a:outerShdw>
              </a:effectLst>
              <a:latin typeface="汉仪大黑简" pitchFamily="49" charset="-122"/>
              <a:ea typeface="汉仪大黑简" pitchFamily="49" charset="-122"/>
            </a:endParaRPr>
          </a:p>
        </p:txBody>
      </p:sp>
      <p:sp>
        <p:nvSpPr>
          <p:cNvPr id="38" name="Text Box 56"/>
          <p:cNvSpPr txBox="1">
            <a:spLocks noChangeArrowheads="1"/>
          </p:cNvSpPr>
          <p:nvPr/>
        </p:nvSpPr>
        <p:spPr bwMode="invGray">
          <a:xfrm>
            <a:off x="5881226" y="5808162"/>
            <a:ext cx="3012018" cy="400110"/>
          </a:xfrm>
          <a:prstGeom prst="rect">
            <a:avLst/>
          </a:prstGeom>
          <a:noFill/>
          <a:ln w="9525" algn="ctr">
            <a:noFill/>
            <a:miter lim="800000"/>
            <a:headEnd/>
            <a:tailEnd/>
          </a:ln>
          <a:effectLst/>
        </p:spPr>
        <p:txBody>
          <a:bodyPr wrap="square">
            <a:spAutoFit/>
          </a:bodyPr>
          <a:lstStyle/>
          <a:p>
            <a:pPr algn="ctr">
              <a:spcBef>
                <a:spcPct val="50000"/>
              </a:spcBef>
            </a:pPr>
            <a:r>
              <a:rPr lang="zh-CN" altLang="en-US" sz="2000" b="1" dirty="0" smtClean="0">
                <a:solidFill>
                  <a:srgbClr val="663300"/>
                </a:solidFill>
                <a:latin typeface="Times New Roman" pitchFamily="18" charset="0"/>
                <a:ea typeface="宋体" charset="-122"/>
              </a:rPr>
              <a:t>专业：计算机软件与理论</a:t>
            </a:r>
            <a:endParaRPr lang="en-US" altLang="zh-CN" sz="2000" b="1" dirty="0">
              <a:solidFill>
                <a:srgbClr val="663300"/>
              </a:solidFill>
              <a:latin typeface="Times New Roman" pitchFamily="18" charset="0"/>
              <a:ea typeface="宋体" charset="-122"/>
            </a:endParaRPr>
          </a:p>
        </p:txBody>
      </p:sp>
      <p:sp>
        <p:nvSpPr>
          <p:cNvPr id="41" name="Line 53"/>
          <p:cNvSpPr>
            <a:spLocks noChangeShapeType="1"/>
          </p:cNvSpPr>
          <p:nvPr/>
        </p:nvSpPr>
        <p:spPr bwMode="gray">
          <a:xfrm>
            <a:off x="6000760" y="6215082"/>
            <a:ext cx="2447925" cy="0"/>
          </a:xfrm>
          <a:prstGeom prst="line">
            <a:avLst/>
          </a:prstGeom>
          <a:noFill/>
          <a:ln w="25400">
            <a:solidFill>
              <a:srgbClr val="000000"/>
            </a:solidFill>
            <a:prstDash val="sysDot"/>
            <a:round/>
            <a:headEnd/>
            <a:tailEnd type="oval" w="med" len="med"/>
          </a:ln>
          <a:effectLst/>
        </p:spPr>
        <p:txBody>
          <a:bodyPr wrap="none" anchor="ctr"/>
          <a:lstStyle/>
          <a:p>
            <a:endParaRPr lang="zh-CN" altLang="en-US" sz="1400">
              <a:solidFill>
                <a:srgbClr val="663300"/>
              </a:solidFill>
            </a:endParaRPr>
          </a:p>
        </p:txBody>
      </p:sp>
      <p:sp>
        <p:nvSpPr>
          <p:cNvPr id="53" name="饼形 52"/>
          <p:cNvSpPr/>
          <p:nvPr/>
        </p:nvSpPr>
        <p:spPr>
          <a:xfrm rot="2632766">
            <a:off x="1990426" y="847427"/>
            <a:ext cx="642942" cy="642942"/>
          </a:xfrm>
          <a:prstGeom prst="pie">
            <a:avLst/>
          </a:prstGeom>
          <a:solidFill>
            <a:schemeClr val="bg2">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083" name="Group 35"/>
          <p:cNvGrpSpPr>
            <a:grpSpLocks/>
          </p:cNvGrpSpPr>
          <p:nvPr/>
        </p:nvGrpSpPr>
        <p:grpSpPr bwMode="auto">
          <a:xfrm>
            <a:off x="857224" y="5072074"/>
            <a:ext cx="1676400" cy="1093788"/>
            <a:chOff x="395" y="2036"/>
            <a:chExt cx="618" cy="403"/>
          </a:xfrm>
        </p:grpSpPr>
        <p:sp>
          <p:nvSpPr>
            <p:cNvPr id="2084" name="Freeform 36"/>
            <p:cNvSpPr>
              <a:spLocks/>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2085" name="Freeform 37"/>
            <p:cNvSpPr>
              <a:spLocks/>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2086" name="Freeform 38"/>
            <p:cNvSpPr>
              <a:spLocks/>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sp>
          <p:nvSpPr>
            <p:cNvPr id="2087" name="Freeform 39"/>
            <p:cNvSpPr>
              <a:spLocks/>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grpSp>
          <p:nvGrpSpPr>
            <p:cNvPr id="2088" name="Group 40"/>
            <p:cNvGrpSpPr>
              <a:grpSpLocks/>
            </p:cNvGrpSpPr>
            <p:nvPr/>
          </p:nvGrpSpPr>
          <p:grpSpPr bwMode="auto">
            <a:xfrm>
              <a:off x="591" y="2036"/>
              <a:ext cx="422" cy="337"/>
              <a:chOff x="768" y="2024"/>
              <a:chExt cx="422" cy="337"/>
            </a:xfrm>
          </p:grpSpPr>
          <p:sp>
            <p:nvSpPr>
              <p:cNvPr id="2089" name="Freeform 41"/>
              <p:cNvSpPr>
                <a:spLocks/>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a:effectLst/>
            </p:spPr>
            <p:txBody>
              <a:bodyPr wrap="none" anchor="ctr"/>
              <a:lstStyle/>
              <a:p>
                <a:endParaRPr lang="zh-CN" altLang="en-US"/>
              </a:p>
            </p:txBody>
          </p:sp>
          <p:sp>
            <p:nvSpPr>
              <p:cNvPr id="2090" name="Freeform 42"/>
              <p:cNvSpPr>
                <a:spLocks/>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1" name="Freeform 43"/>
              <p:cNvSpPr>
                <a:spLocks/>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2" name="Freeform 44"/>
              <p:cNvSpPr>
                <a:spLocks/>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3" name="Freeform 45"/>
              <p:cNvSpPr>
                <a:spLocks/>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a:effectLst/>
            </p:spPr>
            <p:txBody>
              <a:bodyPr wrap="none" anchor="ctr"/>
              <a:lstStyle/>
              <a:p>
                <a:endParaRPr lang="zh-CN" altLang="en-US"/>
              </a:p>
            </p:txBody>
          </p:sp>
          <p:sp>
            <p:nvSpPr>
              <p:cNvPr id="2094" name="Freeform 46"/>
              <p:cNvSpPr>
                <a:spLocks/>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a:effectLst/>
            </p:spPr>
            <p:txBody>
              <a:bodyPr wrap="none" anchor="ctr"/>
              <a:lstStyle/>
              <a:p>
                <a:endParaRPr lang="zh-CN" altLang="en-US"/>
              </a:p>
            </p:txBody>
          </p:sp>
          <p:sp>
            <p:nvSpPr>
              <p:cNvPr id="2095"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a:effectLst/>
            </p:spPr>
            <p:txBody>
              <a:bodyPr wrap="none" anchor="ctr"/>
              <a:lstStyle/>
              <a:p>
                <a:endParaRPr lang="zh-CN" altLang="en-US"/>
              </a:p>
            </p:txBody>
          </p:sp>
          <p:sp>
            <p:nvSpPr>
              <p:cNvPr id="2096"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a:effectLst/>
            </p:spPr>
            <p:txBody>
              <a:bodyPr wrap="none" anchor="ctr"/>
              <a:lstStyle/>
              <a:p>
                <a:endParaRPr lang="zh-CN" altLang="en-US"/>
              </a:p>
            </p:txBody>
          </p:sp>
          <p:sp>
            <p:nvSpPr>
              <p:cNvPr id="2097"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a:effectLst/>
            </p:spPr>
            <p:txBody>
              <a:bodyPr wrap="none" anchor="ctr"/>
              <a:lstStyle/>
              <a:p>
                <a:endParaRPr lang="zh-CN" altLang="en-US"/>
              </a:p>
            </p:txBody>
          </p:sp>
        </p:grpSp>
        <p:sp>
          <p:nvSpPr>
            <p:cNvPr id="2098" name="Freeform 50"/>
            <p:cNvSpPr>
              <a:spLocks/>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p>
              <a:endParaRPr lang="zh-CN" altLang="en-US"/>
            </a:p>
          </p:txBody>
        </p:sp>
      </p:grpSp>
      <p:grpSp>
        <p:nvGrpSpPr>
          <p:cNvPr id="72" name="组合 71"/>
          <p:cNvGrpSpPr/>
          <p:nvPr/>
        </p:nvGrpSpPr>
        <p:grpSpPr>
          <a:xfrm>
            <a:off x="714348" y="3500438"/>
            <a:ext cx="2971794" cy="1606550"/>
            <a:chOff x="2714612" y="3751276"/>
            <a:chExt cx="2971794" cy="1606550"/>
          </a:xfrm>
        </p:grpSpPr>
        <p:grpSp>
          <p:nvGrpSpPr>
            <p:cNvPr id="43" name="Group 35"/>
            <p:cNvGrpSpPr>
              <a:grpSpLocks/>
            </p:cNvGrpSpPr>
            <p:nvPr/>
          </p:nvGrpSpPr>
          <p:grpSpPr bwMode="auto">
            <a:xfrm>
              <a:off x="4010009" y="3751276"/>
              <a:ext cx="1676397" cy="1093788"/>
              <a:chOff x="395" y="2036"/>
              <a:chExt cx="618" cy="403"/>
            </a:xfrm>
          </p:grpSpPr>
          <p:sp>
            <p:nvSpPr>
              <p:cNvPr id="44" name="Freeform 36"/>
              <p:cNvSpPr>
                <a:spLocks/>
              </p:cNvSpPr>
              <p:nvPr/>
            </p:nvSpPr>
            <p:spPr bwMode="gray">
              <a:xfrm>
                <a:off x="395" y="2217"/>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45" name="Freeform 37"/>
              <p:cNvSpPr>
                <a:spLocks/>
              </p:cNvSpPr>
              <p:nvPr/>
            </p:nvSpPr>
            <p:spPr bwMode="gray">
              <a:xfrm>
                <a:off x="395" y="2352"/>
                <a:ext cx="81" cy="87"/>
              </a:xfrm>
              <a:custGeom>
                <a:avLst/>
                <a:gdLst/>
                <a:ahLst/>
                <a:cxnLst>
                  <a:cxn ang="0">
                    <a:pos x="78" y="8"/>
                  </a:cxn>
                  <a:cxn ang="0">
                    <a:pos x="9" y="18"/>
                  </a:cxn>
                  <a:cxn ang="0">
                    <a:pos x="0" y="41"/>
                  </a:cxn>
                  <a:cxn ang="0">
                    <a:pos x="36" y="87"/>
                  </a:cxn>
                  <a:cxn ang="0">
                    <a:pos x="90" y="81"/>
                  </a:cxn>
                  <a:cxn ang="0">
                    <a:pos x="105" y="63"/>
                  </a:cxn>
                  <a:cxn ang="0">
                    <a:pos x="78" y="8"/>
                  </a:cxn>
                </a:cxnLst>
                <a:rect l="0" t="0" r="r" b="b"/>
                <a:pathLst>
                  <a:path w="108" h="87">
                    <a:moveTo>
                      <a:pt x="78" y="8"/>
                    </a:moveTo>
                    <a:cubicBezTo>
                      <a:pt x="70" y="0"/>
                      <a:pt x="20" y="1"/>
                      <a:pt x="9" y="18"/>
                    </a:cubicBezTo>
                    <a:cubicBezTo>
                      <a:pt x="4" y="25"/>
                      <a:pt x="2" y="33"/>
                      <a:pt x="0" y="41"/>
                    </a:cubicBezTo>
                    <a:cubicBezTo>
                      <a:pt x="1" y="66"/>
                      <a:pt x="9" y="85"/>
                      <a:pt x="36" y="87"/>
                    </a:cubicBezTo>
                    <a:cubicBezTo>
                      <a:pt x="70" y="86"/>
                      <a:pt x="66" y="87"/>
                      <a:pt x="90" y="81"/>
                    </a:cubicBezTo>
                    <a:cubicBezTo>
                      <a:pt x="104" y="67"/>
                      <a:pt x="99" y="74"/>
                      <a:pt x="105" y="63"/>
                    </a:cubicBezTo>
                    <a:cubicBezTo>
                      <a:pt x="108" y="45"/>
                      <a:pt x="104" y="8"/>
                      <a:pt x="78" y="8"/>
                    </a:cubicBezTo>
                    <a:close/>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46" name="Freeform 38"/>
              <p:cNvSpPr>
                <a:spLocks/>
              </p:cNvSpPr>
              <p:nvPr/>
            </p:nvSpPr>
            <p:spPr bwMode="gray">
              <a:xfrm>
                <a:off x="531" y="2213"/>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47" name="Freeform 39"/>
              <p:cNvSpPr>
                <a:spLocks/>
              </p:cNvSpPr>
              <p:nvPr/>
            </p:nvSpPr>
            <p:spPr bwMode="gray">
              <a:xfrm>
                <a:off x="543" y="2220"/>
                <a:ext cx="60" cy="62"/>
              </a:xfrm>
              <a:custGeom>
                <a:avLst/>
                <a:gdLst/>
                <a:ahLst/>
                <a:cxnLst>
                  <a:cxn ang="0">
                    <a:pos x="0" y="0"/>
                  </a:cxn>
                  <a:cxn ang="0">
                    <a:pos x="29" y="23"/>
                  </a:cxn>
                  <a:cxn ang="0">
                    <a:pos x="60" y="62"/>
                  </a:cxn>
                </a:cxnLst>
                <a:rect l="0" t="0" r="r" b="b"/>
                <a:pathLst>
                  <a:path w="60" h="62">
                    <a:moveTo>
                      <a:pt x="0" y="0"/>
                    </a:moveTo>
                    <a:cubicBezTo>
                      <a:pt x="9" y="6"/>
                      <a:pt x="19" y="13"/>
                      <a:pt x="29" y="23"/>
                    </a:cubicBezTo>
                    <a:cubicBezTo>
                      <a:pt x="39" y="33"/>
                      <a:pt x="55" y="56"/>
                      <a:pt x="60" y="62"/>
                    </a:cubicBezTo>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nvGrpSpPr>
              <p:cNvPr id="48" name="Group 40"/>
              <p:cNvGrpSpPr>
                <a:grpSpLocks/>
              </p:cNvGrpSpPr>
              <p:nvPr/>
            </p:nvGrpSpPr>
            <p:grpSpPr bwMode="auto">
              <a:xfrm>
                <a:off x="591" y="2036"/>
                <a:ext cx="422" cy="337"/>
                <a:chOff x="768" y="2024"/>
                <a:chExt cx="422" cy="337"/>
              </a:xfrm>
            </p:grpSpPr>
            <p:sp>
              <p:nvSpPr>
                <p:cNvPr id="50" name="Freeform 41"/>
                <p:cNvSpPr>
                  <a:spLocks/>
                </p:cNvSpPr>
                <p:nvPr/>
              </p:nvSpPr>
              <p:spPr bwMode="gray">
                <a:xfrm>
                  <a:off x="1074" y="2024"/>
                  <a:ext cx="116" cy="117"/>
                </a:xfrm>
                <a:custGeom>
                  <a:avLst/>
                  <a:gdLst/>
                  <a:ahLst/>
                  <a:cxnLst>
                    <a:cxn ang="0">
                      <a:pos x="12" y="0"/>
                    </a:cxn>
                    <a:cxn ang="0">
                      <a:pos x="0" y="67"/>
                    </a:cxn>
                    <a:cxn ang="0">
                      <a:pos x="53" y="117"/>
                    </a:cxn>
                    <a:cxn ang="0">
                      <a:pos x="108" y="105"/>
                    </a:cxn>
                    <a:cxn ang="0">
                      <a:pos x="116" y="54"/>
                    </a:cxn>
                    <a:cxn ang="0">
                      <a:pos x="65" y="0"/>
                    </a:cxn>
                    <a:cxn ang="0">
                      <a:pos x="12" y="0"/>
                    </a:cxn>
                  </a:cxnLst>
                  <a:rect l="0" t="0" r="r" b="b"/>
                  <a:pathLst>
                    <a:path w="116" h="117">
                      <a:moveTo>
                        <a:pt x="12" y="0"/>
                      </a:moveTo>
                      <a:lnTo>
                        <a:pt x="0" y="67"/>
                      </a:lnTo>
                      <a:lnTo>
                        <a:pt x="53" y="117"/>
                      </a:lnTo>
                      <a:lnTo>
                        <a:pt x="108" y="105"/>
                      </a:lnTo>
                      <a:lnTo>
                        <a:pt x="116" y="54"/>
                      </a:lnTo>
                      <a:lnTo>
                        <a:pt x="65" y="0"/>
                      </a:lnTo>
                      <a:lnTo>
                        <a:pt x="12" y="0"/>
                      </a:lnTo>
                      <a:close/>
                    </a:path>
                  </a:pathLst>
                </a:custGeom>
                <a:noFill/>
                <a:ln w="12700"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2" name="Freeform 42"/>
                <p:cNvSpPr>
                  <a:spLocks/>
                </p:cNvSpPr>
                <p:nvPr/>
              </p:nvSpPr>
              <p:spPr bwMode="gray">
                <a:xfrm>
                  <a:off x="858" y="2090"/>
                  <a:ext cx="273" cy="228"/>
                </a:xfrm>
                <a:custGeom>
                  <a:avLst/>
                  <a:gdLst/>
                  <a:ahLst/>
                  <a:cxnLst>
                    <a:cxn ang="0">
                      <a:pos x="0" y="169"/>
                    </a:cxn>
                    <a:cxn ang="0">
                      <a:pos x="45" y="228"/>
                    </a:cxn>
                    <a:cxn ang="0">
                      <a:pos x="273" y="49"/>
                    </a:cxn>
                    <a:cxn ang="0">
                      <a:pos x="215" y="0"/>
                    </a:cxn>
                    <a:cxn ang="0">
                      <a:pos x="0" y="169"/>
                    </a:cxn>
                  </a:cxnLst>
                  <a:rect l="0" t="0" r="r" b="b"/>
                  <a:pathLst>
                    <a:path w="273" h="228">
                      <a:moveTo>
                        <a:pt x="0" y="169"/>
                      </a:moveTo>
                      <a:lnTo>
                        <a:pt x="45" y="228"/>
                      </a:lnTo>
                      <a:lnTo>
                        <a:pt x="273" y="49"/>
                      </a:lnTo>
                      <a:lnTo>
                        <a:pt x="215" y="0"/>
                      </a:lnTo>
                      <a:lnTo>
                        <a:pt x="0" y="169"/>
                      </a:lnTo>
                      <a:close/>
                    </a:path>
                  </a:pathLst>
                </a:custGeom>
                <a:no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4" name="Freeform 43"/>
                <p:cNvSpPr>
                  <a:spLocks/>
                </p:cNvSpPr>
                <p:nvPr/>
              </p:nvSpPr>
              <p:spPr bwMode="gray">
                <a:xfrm>
                  <a:off x="858" y="2024"/>
                  <a:ext cx="228" cy="237"/>
                </a:xfrm>
                <a:custGeom>
                  <a:avLst/>
                  <a:gdLst/>
                  <a:ahLst/>
                  <a:cxnLst>
                    <a:cxn ang="0">
                      <a:pos x="21" y="172"/>
                    </a:cxn>
                    <a:cxn ang="0">
                      <a:pos x="0" y="237"/>
                    </a:cxn>
                    <a:cxn ang="0">
                      <a:pos x="219" y="64"/>
                    </a:cxn>
                    <a:cxn ang="0">
                      <a:pos x="228" y="0"/>
                    </a:cxn>
                    <a:cxn ang="0">
                      <a:pos x="21" y="172"/>
                    </a:cxn>
                  </a:cxnLst>
                  <a:rect l="0" t="0" r="r" b="b"/>
                  <a:pathLst>
                    <a:path w="228" h="237">
                      <a:moveTo>
                        <a:pt x="21" y="172"/>
                      </a:moveTo>
                      <a:lnTo>
                        <a:pt x="0" y="237"/>
                      </a:lnTo>
                      <a:lnTo>
                        <a:pt x="219" y="64"/>
                      </a:lnTo>
                      <a:lnTo>
                        <a:pt x="228" y="0"/>
                      </a:lnTo>
                      <a:lnTo>
                        <a:pt x="21" y="172"/>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6" name="Freeform 44"/>
                <p:cNvSpPr>
                  <a:spLocks/>
                </p:cNvSpPr>
                <p:nvPr/>
              </p:nvSpPr>
              <p:spPr bwMode="gray">
                <a:xfrm>
                  <a:off x="903" y="2129"/>
                  <a:ext cx="281" cy="189"/>
                </a:xfrm>
                <a:custGeom>
                  <a:avLst/>
                  <a:gdLst/>
                  <a:ahLst/>
                  <a:cxnLst>
                    <a:cxn ang="0">
                      <a:pos x="63" y="178"/>
                    </a:cxn>
                    <a:cxn ang="0">
                      <a:pos x="0" y="189"/>
                    </a:cxn>
                    <a:cxn ang="0">
                      <a:pos x="227" y="10"/>
                    </a:cxn>
                    <a:cxn ang="0">
                      <a:pos x="281" y="0"/>
                    </a:cxn>
                    <a:cxn ang="0">
                      <a:pos x="63" y="178"/>
                    </a:cxn>
                  </a:cxnLst>
                  <a:rect l="0" t="0" r="r" b="b"/>
                  <a:pathLst>
                    <a:path w="281" h="189">
                      <a:moveTo>
                        <a:pt x="63" y="178"/>
                      </a:moveTo>
                      <a:lnTo>
                        <a:pt x="0" y="189"/>
                      </a:lnTo>
                      <a:lnTo>
                        <a:pt x="227" y="10"/>
                      </a:lnTo>
                      <a:lnTo>
                        <a:pt x="281" y="0"/>
                      </a:lnTo>
                      <a:lnTo>
                        <a:pt x="63" y="178"/>
                      </a:lnTo>
                      <a:close/>
                    </a:path>
                  </a:pathLst>
                </a:custGeom>
                <a:solidFill>
                  <a:srgbClr val="FFFFFF">
                    <a:alpha val="39999"/>
                  </a:srgbClr>
                </a:solid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7" name="Freeform 45"/>
                <p:cNvSpPr>
                  <a:spLocks/>
                </p:cNvSpPr>
                <p:nvPr/>
              </p:nvSpPr>
              <p:spPr bwMode="gray">
                <a:xfrm>
                  <a:off x="789" y="2192"/>
                  <a:ext cx="161" cy="163"/>
                </a:xfrm>
                <a:custGeom>
                  <a:avLst/>
                  <a:gdLst/>
                  <a:ahLst/>
                  <a:cxnLst>
                    <a:cxn ang="0">
                      <a:pos x="0" y="135"/>
                    </a:cxn>
                    <a:cxn ang="0">
                      <a:pos x="18" y="163"/>
                    </a:cxn>
                    <a:cxn ang="0">
                      <a:pos x="161" y="120"/>
                    </a:cxn>
                    <a:cxn ang="0">
                      <a:pos x="114" y="124"/>
                    </a:cxn>
                    <a:cxn ang="0">
                      <a:pos x="69" y="67"/>
                    </a:cxn>
                    <a:cxn ang="0">
                      <a:pos x="90" y="0"/>
                    </a:cxn>
                    <a:cxn ang="0">
                      <a:pos x="0" y="135"/>
                    </a:cxn>
                  </a:cxnLst>
                  <a:rect l="0" t="0" r="r" b="b"/>
                  <a:pathLst>
                    <a:path w="161" h="163">
                      <a:moveTo>
                        <a:pt x="0" y="135"/>
                      </a:moveTo>
                      <a:lnTo>
                        <a:pt x="18" y="163"/>
                      </a:lnTo>
                      <a:lnTo>
                        <a:pt x="161" y="120"/>
                      </a:lnTo>
                      <a:lnTo>
                        <a:pt x="114" y="124"/>
                      </a:lnTo>
                      <a:lnTo>
                        <a:pt x="69" y="67"/>
                      </a:lnTo>
                      <a:lnTo>
                        <a:pt x="90" y="0"/>
                      </a:lnTo>
                      <a:lnTo>
                        <a:pt x="0" y="135"/>
                      </a:lnTo>
                      <a:close/>
                    </a:path>
                  </a:pathLst>
                </a:custGeom>
                <a:noFill/>
                <a:ln w="9525" cap="flat" cmpd="sng">
                  <a:solidFill>
                    <a:srgbClr val="FFFFFF">
                      <a:alpha val="39999"/>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8" name="Freeform 46"/>
                <p:cNvSpPr>
                  <a:spLocks/>
                </p:cNvSpPr>
                <p:nvPr/>
              </p:nvSpPr>
              <p:spPr bwMode="gray">
                <a:xfrm>
                  <a:off x="768" y="2328"/>
                  <a:ext cx="39" cy="33"/>
                </a:xfrm>
                <a:custGeom>
                  <a:avLst/>
                  <a:gdLst/>
                  <a:ahLst/>
                  <a:cxnLst>
                    <a:cxn ang="0">
                      <a:pos x="27" y="0"/>
                    </a:cxn>
                    <a:cxn ang="0">
                      <a:pos x="0" y="33"/>
                    </a:cxn>
                    <a:cxn ang="0">
                      <a:pos x="39" y="25"/>
                    </a:cxn>
                    <a:cxn ang="0">
                      <a:pos x="27" y="0"/>
                    </a:cxn>
                  </a:cxnLst>
                  <a:rect l="0" t="0" r="r" b="b"/>
                  <a:pathLst>
                    <a:path w="39" h="33">
                      <a:moveTo>
                        <a:pt x="27" y="0"/>
                      </a:moveTo>
                      <a:lnTo>
                        <a:pt x="0" y="33"/>
                      </a:lnTo>
                      <a:lnTo>
                        <a:pt x="39" y="25"/>
                      </a:lnTo>
                      <a:lnTo>
                        <a:pt x="27" y="0"/>
                      </a:lnTo>
                      <a:close/>
                    </a:path>
                  </a:pathLst>
                </a:custGeom>
                <a:solidFill>
                  <a:srgbClr val="FFFFFF">
                    <a:alpha val="39999"/>
                  </a:srgbClr>
                </a:solidFill>
                <a:ln w="9525" cap="flat" cmpd="sng">
                  <a:no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59" name="Line 47"/>
                <p:cNvSpPr>
                  <a:spLocks noChangeShapeType="1"/>
                </p:cNvSpPr>
                <p:nvPr/>
              </p:nvSpPr>
              <p:spPr bwMode="gray">
                <a:xfrm flipV="1">
                  <a:off x="797" y="2258"/>
                  <a:ext cx="66" cy="72"/>
                </a:xfrm>
                <a:prstGeom prst="line">
                  <a:avLst/>
                </a:prstGeom>
                <a:noFill/>
                <a:ln w="9525">
                  <a:solidFill>
                    <a:srgbClr val="FFFFFF">
                      <a:alpha val="39999"/>
                    </a:srgbClr>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0" name="Line 48"/>
                <p:cNvSpPr>
                  <a:spLocks noChangeShapeType="1"/>
                </p:cNvSpPr>
                <p:nvPr/>
              </p:nvSpPr>
              <p:spPr bwMode="gray">
                <a:xfrm flipV="1">
                  <a:off x="806" y="2315"/>
                  <a:ext cx="100" cy="34"/>
                </a:xfrm>
                <a:prstGeom prst="line">
                  <a:avLst/>
                </a:prstGeom>
                <a:noFill/>
                <a:ln w="9525">
                  <a:solidFill>
                    <a:srgbClr val="FFFFFF">
                      <a:alpha val="39999"/>
                    </a:srgbClr>
                  </a:solid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1" name="Oval 49"/>
                <p:cNvSpPr>
                  <a:spLocks noChangeArrowheads="1"/>
                </p:cNvSpPr>
                <p:nvPr/>
              </p:nvSpPr>
              <p:spPr bwMode="gray">
                <a:xfrm rot="1507387">
                  <a:off x="1116" y="2063"/>
                  <a:ext cx="43" cy="27"/>
                </a:xfrm>
                <a:prstGeom prst="ellipse">
                  <a:avLst/>
                </a:prstGeom>
                <a:solidFill>
                  <a:srgbClr val="FFFFFF">
                    <a:alpha val="39999"/>
                  </a:srgbClr>
                </a:solidFill>
                <a:ln w="9525" algn="ctr">
                  <a:noFill/>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sp>
            <p:nvSpPr>
              <p:cNvPr id="49" name="Freeform 50"/>
              <p:cNvSpPr>
                <a:spLocks/>
              </p:cNvSpPr>
              <p:nvPr/>
            </p:nvSpPr>
            <p:spPr bwMode="gray">
              <a:xfrm>
                <a:off x="529" y="2348"/>
                <a:ext cx="80" cy="79"/>
              </a:xfrm>
              <a:custGeom>
                <a:avLst/>
                <a:gdLst/>
                <a:ahLst/>
                <a:cxnLst>
                  <a:cxn ang="0">
                    <a:pos x="100" y="0"/>
                  </a:cxn>
                  <a:cxn ang="0">
                    <a:pos x="22" y="77"/>
                  </a:cxn>
                  <a:cxn ang="0">
                    <a:pos x="0" y="80"/>
                  </a:cxn>
                </a:cxnLst>
                <a:rect l="0" t="0" r="r" b="b"/>
                <a:pathLst>
                  <a:path w="100" h="90">
                    <a:moveTo>
                      <a:pt x="100" y="0"/>
                    </a:moveTo>
                    <a:cubicBezTo>
                      <a:pt x="69" y="32"/>
                      <a:pt x="39" y="64"/>
                      <a:pt x="22" y="77"/>
                    </a:cubicBezTo>
                    <a:cubicBezTo>
                      <a:pt x="5" y="90"/>
                      <a:pt x="4" y="79"/>
                      <a:pt x="0" y="80"/>
                    </a:cubicBezTo>
                  </a:path>
                </a:pathLst>
              </a:custGeom>
              <a:noFill/>
              <a:ln w="28575" cap="flat" cmpd="sng">
                <a:solidFill>
                  <a:srgbClr val="FFFFFF">
                    <a:alpha val="50000"/>
                  </a:srgbClr>
                </a:solidFill>
                <a:prstDash val="solid"/>
                <a:round/>
                <a:headEnd/>
                <a:tailEnd/>
              </a:ln>
              <a:effec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grpSp>
          <p:nvGrpSpPr>
            <p:cNvPr id="42" name="Group 24"/>
            <p:cNvGrpSpPr>
              <a:grpSpLocks/>
            </p:cNvGrpSpPr>
            <p:nvPr/>
          </p:nvGrpSpPr>
          <p:grpSpPr bwMode="auto">
            <a:xfrm>
              <a:off x="2714612" y="4472001"/>
              <a:ext cx="1870075" cy="885825"/>
              <a:chOff x="1152" y="584"/>
              <a:chExt cx="3946" cy="1960"/>
            </a:xfrm>
          </p:grpSpPr>
          <p:sp>
            <p:nvSpPr>
              <p:cNvPr id="62" name="Freeform 25"/>
              <p:cNvSpPr>
                <a:spLocks/>
              </p:cNvSpPr>
              <p:nvPr/>
            </p:nvSpPr>
            <p:spPr bwMode="gray">
              <a:xfrm>
                <a:off x="1152" y="584"/>
                <a:ext cx="3920" cy="1720"/>
              </a:xfrm>
              <a:custGeom>
                <a:avLst/>
                <a:gdLst/>
                <a:ahLst/>
                <a:cxnLst>
                  <a:cxn ang="0">
                    <a:pos x="0" y="1500"/>
                  </a:cxn>
                  <a:cxn ang="0">
                    <a:pos x="768" y="424"/>
                  </a:cxn>
                  <a:cxn ang="0">
                    <a:pos x="2208" y="424"/>
                  </a:cxn>
                  <a:cxn ang="0">
                    <a:pos x="3920" y="828"/>
                  </a:cxn>
                  <a:cxn ang="0">
                    <a:pos x="3216" y="1720"/>
                  </a:cxn>
                  <a:cxn ang="0">
                    <a:pos x="1524" y="1600"/>
                  </a:cxn>
                  <a:cxn ang="0">
                    <a:pos x="3232" y="1628"/>
                  </a:cxn>
                  <a:cxn ang="0">
                    <a:pos x="3748" y="820"/>
                  </a:cxn>
                  <a:cxn ang="0">
                    <a:pos x="2256" y="472"/>
                  </a:cxn>
                  <a:cxn ang="0">
                    <a:pos x="1468" y="1524"/>
                  </a:cxn>
                  <a:cxn ang="0">
                    <a:pos x="2160" y="472"/>
                  </a:cxn>
                  <a:cxn ang="0">
                    <a:pos x="812" y="508"/>
                  </a:cxn>
                  <a:cxn ang="0">
                    <a:pos x="96" y="1432"/>
                  </a:cxn>
                  <a:cxn ang="0">
                    <a:pos x="1488" y="1576"/>
                  </a:cxn>
                  <a:cxn ang="0">
                    <a:pos x="0" y="1500"/>
                  </a:cxn>
                </a:cxnLst>
                <a:rect l="0" t="0" r="r" b="b"/>
                <a:pathLst>
                  <a:path w="3920" h="1720">
                    <a:moveTo>
                      <a:pt x="0" y="1500"/>
                    </a:moveTo>
                    <a:cubicBezTo>
                      <a:pt x="0" y="1500"/>
                      <a:pt x="288" y="936"/>
                      <a:pt x="768" y="424"/>
                    </a:cubicBezTo>
                    <a:cubicBezTo>
                      <a:pt x="1652" y="0"/>
                      <a:pt x="2208" y="424"/>
                      <a:pt x="2208" y="424"/>
                    </a:cubicBezTo>
                    <a:cubicBezTo>
                      <a:pt x="3440" y="8"/>
                      <a:pt x="3752" y="612"/>
                      <a:pt x="3920" y="828"/>
                    </a:cubicBezTo>
                    <a:cubicBezTo>
                      <a:pt x="3660" y="1224"/>
                      <a:pt x="3216" y="1720"/>
                      <a:pt x="3216" y="1720"/>
                    </a:cubicBezTo>
                    <a:cubicBezTo>
                      <a:pt x="2844" y="1540"/>
                      <a:pt x="2504" y="1284"/>
                      <a:pt x="1524" y="1600"/>
                    </a:cubicBezTo>
                    <a:cubicBezTo>
                      <a:pt x="2400" y="1068"/>
                      <a:pt x="3000" y="1500"/>
                      <a:pt x="3232" y="1628"/>
                    </a:cubicBezTo>
                    <a:cubicBezTo>
                      <a:pt x="3512" y="1242"/>
                      <a:pt x="3672" y="1012"/>
                      <a:pt x="3748" y="820"/>
                    </a:cubicBezTo>
                    <a:cubicBezTo>
                      <a:pt x="3316" y="320"/>
                      <a:pt x="2643" y="350"/>
                      <a:pt x="2256" y="472"/>
                    </a:cubicBezTo>
                    <a:cubicBezTo>
                      <a:pt x="1872" y="1000"/>
                      <a:pt x="1484" y="1524"/>
                      <a:pt x="1468" y="1524"/>
                    </a:cubicBezTo>
                    <a:cubicBezTo>
                      <a:pt x="1700" y="948"/>
                      <a:pt x="2160" y="472"/>
                      <a:pt x="2160" y="472"/>
                    </a:cubicBezTo>
                    <a:cubicBezTo>
                      <a:pt x="2051" y="303"/>
                      <a:pt x="1280" y="296"/>
                      <a:pt x="812" y="508"/>
                    </a:cubicBezTo>
                    <a:cubicBezTo>
                      <a:pt x="452" y="988"/>
                      <a:pt x="96" y="1432"/>
                      <a:pt x="96" y="1432"/>
                    </a:cubicBezTo>
                    <a:cubicBezTo>
                      <a:pt x="1024" y="1112"/>
                      <a:pt x="1488" y="1576"/>
                      <a:pt x="1488" y="1576"/>
                    </a:cubicBezTo>
                    <a:cubicBezTo>
                      <a:pt x="1472" y="1587"/>
                      <a:pt x="792" y="1324"/>
                      <a:pt x="0" y="1500"/>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3" name="Freeform 26"/>
              <p:cNvSpPr>
                <a:spLocks/>
              </p:cNvSpPr>
              <p:nvPr/>
            </p:nvSpPr>
            <p:spPr bwMode="gray">
              <a:xfrm>
                <a:off x="2880" y="1584"/>
                <a:ext cx="2218" cy="960"/>
              </a:xfrm>
              <a:custGeom>
                <a:avLst/>
                <a:gdLst/>
                <a:ahLst/>
                <a:cxnLst>
                  <a:cxn ang="0">
                    <a:pos x="0" y="672"/>
                  </a:cxn>
                  <a:cxn ang="0">
                    <a:pos x="1640" y="960"/>
                  </a:cxn>
                  <a:cxn ang="0">
                    <a:pos x="2208" y="0"/>
                  </a:cxn>
                  <a:cxn ang="0">
                    <a:pos x="1580" y="888"/>
                  </a:cxn>
                  <a:cxn ang="0">
                    <a:pos x="0" y="672"/>
                  </a:cxn>
                </a:cxnLst>
                <a:rect l="0" t="0" r="r" b="b"/>
                <a:pathLst>
                  <a:path w="2218" h="960">
                    <a:moveTo>
                      <a:pt x="0" y="672"/>
                    </a:moveTo>
                    <a:cubicBezTo>
                      <a:pt x="1004" y="672"/>
                      <a:pt x="1252" y="944"/>
                      <a:pt x="1640" y="960"/>
                    </a:cubicBezTo>
                    <a:cubicBezTo>
                      <a:pt x="2068" y="464"/>
                      <a:pt x="2218" y="12"/>
                      <a:pt x="2208" y="0"/>
                    </a:cubicBezTo>
                    <a:cubicBezTo>
                      <a:pt x="2148" y="40"/>
                      <a:pt x="1840" y="516"/>
                      <a:pt x="1580" y="888"/>
                    </a:cubicBezTo>
                    <a:cubicBezTo>
                      <a:pt x="740" y="544"/>
                      <a:pt x="268" y="624"/>
                      <a:pt x="0" y="672"/>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4" name="Freeform 27"/>
              <p:cNvSpPr>
                <a:spLocks/>
              </p:cNvSpPr>
              <p:nvPr/>
            </p:nvSpPr>
            <p:spPr bwMode="gray">
              <a:xfrm>
                <a:off x="1248" y="2032"/>
                <a:ext cx="1584" cy="392"/>
              </a:xfrm>
              <a:custGeom>
                <a:avLst/>
                <a:gdLst/>
                <a:ahLst/>
                <a:cxnLst>
                  <a:cxn ang="0">
                    <a:pos x="0" y="224"/>
                  </a:cxn>
                  <a:cxn ang="0">
                    <a:pos x="1152" y="224"/>
                  </a:cxn>
                  <a:cxn ang="0">
                    <a:pos x="1584" y="272"/>
                  </a:cxn>
                  <a:cxn ang="0">
                    <a:pos x="1144" y="144"/>
                  </a:cxn>
                  <a:cxn ang="0">
                    <a:pos x="0" y="224"/>
                  </a:cxn>
                </a:cxnLst>
                <a:rect l="0" t="0" r="r" b="b"/>
                <a:pathLst>
                  <a:path w="1584" h="392">
                    <a:moveTo>
                      <a:pt x="0" y="224"/>
                    </a:moveTo>
                    <a:cubicBezTo>
                      <a:pt x="628" y="84"/>
                      <a:pt x="892" y="108"/>
                      <a:pt x="1152" y="224"/>
                    </a:cubicBezTo>
                    <a:cubicBezTo>
                      <a:pt x="1320" y="336"/>
                      <a:pt x="1380" y="392"/>
                      <a:pt x="1584" y="272"/>
                    </a:cubicBezTo>
                    <a:cubicBezTo>
                      <a:pt x="1360" y="320"/>
                      <a:pt x="1240" y="188"/>
                      <a:pt x="1144" y="144"/>
                    </a:cubicBezTo>
                    <a:cubicBezTo>
                      <a:pt x="1048" y="100"/>
                      <a:pt x="372" y="0"/>
                      <a:pt x="0" y="224"/>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5" name="Freeform 28"/>
              <p:cNvSpPr>
                <a:spLocks/>
              </p:cNvSpPr>
              <p:nvPr/>
            </p:nvSpPr>
            <p:spPr bwMode="gray">
              <a:xfrm>
                <a:off x="2784" y="2032"/>
                <a:ext cx="1731" cy="344"/>
              </a:xfrm>
              <a:custGeom>
                <a:avLst/>
                <a:gdLst/>
                <a:ahLst/>
                <a:cxnLst>
                  <a:cxn ang="0">
                    <a:pos x="0" y="176"/>
                  </a:cxn>
                  <a:cxn ang="0">
                    <a:pos x="1604" y="344"/>
                  </a:cxn>
                  <a:cxn ang="0">
                    <a:pos x="760" y="72"/>
                  </a:cxn>
                  <a:cxn ang="0">
                    <a:pos x="0" y="176"/>
                  </a:cxn>
                </a:cxnLst>
                <a:rect l="0" t="0" r="r" b="b"/>
                <a:pathLst>
                  <a:path w="1731" h="344">
                    <a:moveTo>
                      <a:pt x="0" y="176"/>
                    </a:moveTo>
                    <a:cubicBezTo>
                      <a:pt x="856" y="0"/>
                      <a:pt x="1604" y="344"/>
                      <a:pt x="1604" y="344"/>
                    </a:cubicBezTo>
                    <a:cubicBezTo>
                      <a:pt x="1731" y="327"/>
                      <a:pt x="1056" y="80"/>
                      <a:pt x="760" y="72"/>
                    </a:cubicBezTo>
                    <a:cubicBezTo>
                      <a:pt x="464" y="64"/>
                      <a:pt x="244" y="60"/>
                      <a:pt x="0" y="17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6" name="Freeform 29"/>
              <p:cNvSpPr>
                <a:spLocks/>
              </p:cNvSpPr>
              <p:nvPr/>
            </p:nvSpPr>
            <p:spPr bwMode="gray">
              <a:xfrm>
                <a:off x="4440" y="1680"/>
                <a:ext cx="504" cy="672"/>
              </a:xfrm>
              <a:custGeom>
                <a:avLst/>
                <a:gdLst/>
                <a:ahLst/>
                <a:cxnLst>
                  <a:cxn ang="0">
                    <a:pos x="456" y="48"/>
                  </a:cxn>
                  <a:cxn ang="0">
                    <a:pos x="312" y="336"/>
                  </a:cxn>
                  <a:cxn ang="0">
                    <a:pos x="24" y="624"/>
                  </a:cxn>
                  <a:cxn ang="0">
                    <a:pos x="456" y="48"/>
                  </a:cxn>
                </a:cxnLst>
                <a:rect l="0" t="0" r="r" b="b"/>
                <a:pathLst>
                  <a:path w="504" h="672">
                    <a:moveTo>
                      <a:pt x="456" y="48"/>
                    </a:moveTo>
                    <a:cubicBezTo>
                      <a:pt x="504" y="0"/>
                      <a:pt x="384" y="240"/>
                      <a:pt x="312" y="336"/>
                    </a:cubicBezTo>
                    <a:cubicBezTo>
                      <a:pt x="240" y="432"/>
                      <a:pt x="0" y="672"/>
                      <a:pt x="24" y="624"/>
                    </a:cubicBezTo>
                    <a:lnTo>
                      <a:pt x="456" y="48"/>
                    </a:ln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7" name="Freeform 30"/>
              <p:cNvSpPr>
                <a:spLocks/>
              </p:cNvSpPr>
              <p:nvPr/>
            </p:nvSpPr>
            <p:spPr bwMode="gray">
              <a:xfrm>
                <a:off x="3424" y="1428"/>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8" name="Freeform 31"/>
              <p:cNvSpPr>
                <a:spLocks/>
              </p:cNvSpPr>
              <p:nvPr/>
            </p:nvSpPr>
            <p:spPr bwMode="gray">
              <a:xfrm rot="-136485">
                <a:off x="3524" y="1116"/>
                <a:ext cx="1081" cy="301"/>
              </a:xfrm>
              <a:custGeom>
                <a:avLst/>
                <a:gdLst/>
                <a:ahLst/>
                <a:cxnLst>
                  <a:cxn ang="0">
                    <a:pos x="0" y="36"/>
                  </a:cxn>
                  <a:cxn ang="0">
                    <a:pos x="992" y="300"/>
                  </a:cxn>
                  <a:cxn ang="0">
                    <a:pos x="536" y="44"/>
                  </a:cxn>
                  <a:cxn ang="0">
                    <a:pos x="0" y="36"/>
                  </a:cxn>
                </a:cxnLst>
                <a:rect l="0" t="0" r="r" b="b"/>
                <a:pathLst>
                  <a:path w="1081" h="301">
                    <a:moveTo>
                      <a:pt x="0" y="36"/>
                    </a:moveTo>
                    <a:cubicBezTo>
                      <a:pt x="576" y="52"/>
                      <a:pt x="992" y="300"/>
                      <a:pt x="992" y="300"/>
                    </a:cubicBezTo>
                    <a:cubicBezTo>
                      <a:pt x="1081" y="301"/>
                      <a:pt x="701" y="88"/>
                      <a:pt x="536" y="44"/>
                    </a:cubicBezTo>
                    <a:cubicBezTo>
                      <a:pt x="371" y="0"/>
                      <a:pt x="216" y="0"/>
                      <a:pt x="0" y="3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69" name="Freeform 32"/>
              <p:cNvSpPr>
                <a:spLocks/>
              </p:cNvSpPr>
              <p:nvPr/>
            </p:nvSpPr>
            <p:spPr bwMode="gray">
              <a:xfrm>
                <a:off x="1940" y="1128"/>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70" name="Freeform 33"/>
              <p:cNvSpPr>
                <a:spLocks/>
              </p:cNvSpPr>
              <p:nvPr/>
            </p:nvSpPr>
            <p:spPr bwMode="gray">
              <a:xfrm>
                <a:off x="1804" y="1376"/>
                <a:ext cx="1013" cy="171"/>
              </a:xfrm>
              <a:custGeom>
                <a:avLst/>
                <a:gdLst/>
                <a:ahLst/>
                <a:cxnLst>
                  <a:cxn ang="0">
                    <a:pos x="0" y="116"/>
                  </a:cxn>
                  <a:cxn ang="0">
                    <a:pos x="932" y="156"/>
                  </a:cxn>
                  <a:cxn ang="0">
                    <a:pos x="485" y="23"/>
                  </a:cxn>
                  <a:cxn ang="0">
                    <a:pos x="0" y="116"/>
                  </a:cxn>
                </a:cxnLst>
                <a:rect l="0" t="0" r="r" b="b"/>
                <a:pathLst>
                  <a:path w="1013" h="171">
                    <a:moveTo>
                      <a:pt x="0" y="116"/>
                    </a:moveTo>
                    <a:cubicBezTo>
                      <a:pt x="620" y="0"/>
                      <a:pt x="851" y="171"/>
                      <a:pt x="932" y="156"/>
                    </a:cubicBezTo>
                    <a:cubicBezTo>
                      <a:pt x="1013" y="141"/>
                      <a:pt x="640" y="30"/>
                      <a:pt x="485" y="23"/>
                    </a:cubicBezTo>
                    <a:cubicBezTo>
                      <a:pt x="337" y="16"/>
                      <a:pt x="182" y="59"/>
                      <a:pt x="0" y="116"/>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sp>
            <p:nvSpPr>
              <p:cNvPr id="71" name="Freeform 34"/>
              <p:cNvSpPr>
                <a:spLocks/>
              </p:cNvSpPr>
              <p:nvPr/>
            </p:nvSpPr>
            <p:spPr bwMode="gray">
              <a:xfrm>
                <a:off x="1604" y="1676"/>
                <a:ext cx="1057" cy="155"/>
              </a:xfrm>
              <a:custGeom>
                <a:avLst/>
                <a:gdLst/>
                <a:ahLst/>
                <a:cxnLst>
                  <a:cxn ang="0">
                    <a:pos x="0" y="100"/>
                  </a:cxn>
                  <a:cxn ang="0">
                    <a:pos x="972" y="140"/>
                  </a:cxn>
                  <a:cxn ang="0">
                    <a:pos x="506" y="7"/>
                  </a:cxn>
                  <a:cxn ang="0">
                    <a:pos x="0" y="100"/>
                  </a:cxn>
                </a:cxnLst>
                <a:rect l="0" t="0" r="r" b="b"/>
                <a:pathLst>
                  <a:path w="1057" h="155">
                    <a:moveTo>
                      <a:pt x="0" y="100"/>
                    </a:moveTo>
                    <a:cubicBezTo>
                      <a:pt x="652" y="36"/>
                      <a:pt x="888" y="155"/>
                      <a:pt x="972" y="140"/>
                    </a:cubicBezTo>
                    <a:cubicBezTo>
                      <a:pt x="1057" y="125"/>
                      <a:pt x="668" y="14"/>
                      <a:pt x="506" y="7"/>
                    </a:cubicBezTo>
                    <a:cubicBezTo>
                      <a:pt x="352" y="0"/>
                      <a:pt x="190" y="43"/>
                      <a:pt x="0" y="100"/>
                    </a:cubicBezTo>
                    <a:close/>
                  </a:path>
                </a:pathLst>
              </a:custGeom>
              <a:solidFill>
                <a:srgbClr val="FFFFFF">
                  <a:alpha val="50000"/>
                </a:srgbClr>
              </a:solidFill>
              <a:ln w="9525">
                <a:noFill/>
                <a:round/>
                <a:headEnd/>
                <a:tailEnd/>
              </a:ln>
              <a:effectLst/>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zh-CN" altLang="en-US"/>
              </a:p>
            </p:txBody>
          </p:sp>
        </p:grpSp>
      </p:grpSp>
      <p:pic>
        <p:nvPicPr>
          <p:cNvPr id="73" name="Picture 23" descr="1"/>
          <p:cNvPicPr>
            <a:picLocks noChangeAspect="1" noChangeArrowheads="1"/>
          </p:cNvPicPr>
          <p:nvPr/>
        </p:nvPicPr>
        <p:blipFill>
          <a:blip r:embed="rId5">
            <a:lum bright="-6000" contrast="24000"/>
            <a:grayscl/>
          </a:blip>
          <a:srcRect l="42606" t="64474" r="19473"/>
          <a:stretch>
            <a:fillRect/>
          </a:stretch>
        </p:blipFill>
        <p:spPr bwMode="gray">
          <a:xfrm rot="6879189">
            <a:off x="2167374" y="385213"/>
            <a:ext cx="908031" cy="1165171"/>
          </a:xfrm>
          <a:prstGeom prst="rect">
            <a:avLst/>
          </a:prstGeom>
          <a:noFill/>
        </p:spPr>
      </p:pic>
      <p:sp>
        <p:nvSpPr>
          <p:cNvPr id="74" name="Text Box 56"/>
          <p:cNvSpPr txBox="1">
            <a:spLocks noChangeArrowheads="1"/>
          </p:cNvSpPr>
          <p:nvPr/>
        </p:nvSpPr>
        <p:spPr bwMode="invGray">
          <a:xfrm>
            <a:off x="5632786" y="5113389"/>
            <a:ext cx="2519362" cy="400110"/>
          </a:xfrm>
          <a:prstGeom prst="rect">
            <a:avLst/>
          </a:prstGeom>
          <a:noFill/>
          <a:ln w="9525" algn="ctr">
            <a:noFill/>
            <a:miter lim="800000"/>
            <a:headEnd/>
            <a:tailEnd/>
          </a:ln>
          <a:effectLst/>
        </p:spPr>
        <p:txBody>
          <a:bodyPr>
            <a:spAutoFit/>
          </a:bodyPr>
          <a:lstStyle/>
          <a:p>
            <a:pPr algn="ctr">
              <a:spcBef>
                <a:spcPct val="50000"/>
              </a:spcBef>
            </a:pPr>
            <a:r>
              <a:rPr lang="zh-CN" altLang="en-US" sz="2000" b="1" dirty="0">
                <a:solidFill>
                  <a:srgbClr val="663300"/>
                </a:solidFill>
                <a:latin typeface="Times New Roman" pitchFamily="18" charset="0"/>
                <a:ea typeface="宋体" charset="-122"/>
              </a:rPr>
              <a:t>答辩人</a:t>
            </a:r>
            <a:r>
              <a:rPr lang="zh-CN" altLang="en-US" sz="2000" b="1" dirty="0" smtClean="0">
                <a:solidFill>
                  <a:srgbClr val="663300"/>
                </a:solidFill>
                <a:latin typeface="Times New Roman" pitchFamily="18" charset="0"/>
                <a:ea typeface="宋体" charset="-122"/>
              </a:rPr>
              <a:t>：</a:t>
            </a:r>
            <a:r>
              <a:rPr lang="zh-CN" altLang="en-US" sz="2000" b="1" dirty="0">
                <a:solidFill>
                  <a:srgbClr val="663300"/>
                </a:solidFill>
                <a:latin typeface="Times New Roman" pitchFamily="18" charset="0"/>
                <a:ea typeface="宋体" charset="-122"/>
              </a:rPr>
              <a:t>王祝兵</a:t>
            </a:r>
            <a:endParaRPr lang="en-US" altLang="zh-CN" sz="2000" b="1" dirty="0">
              <a:solidFill>
                <a:srgbClr val="663300"/>
              </a:solidFill>
              <a:latin typeface="Times New Roman" pitchFamily="18" charset="0"/>
              <a:ea typeface="宋体" charset="-122"/>
            </a:endParaRPr>
          </a:p>
        </p:txBody>
      </p:sp>
      <p:sp>
        <p:nvSpPr>
          <p:cNvPr id="75" name="Text Box 56"/>
          <p:cNvSpPr txBox="1">
            <a:spLocks noChangeArrowheads="1"/>
          </p:cNvSpPr>
          <p:nvPr/>
        </p:nvSpPr>
        <p:spPr bwMode="invGray">
          <a:xfrm>
            <a:off x="5517922" y="4456338"/>
            <a:ext cx="2519362" cy="400110"/>
          </a:xfrm>
          <a:prstGeom prst="rect">
            <a:avLst/>
          </a:prstGeom>
          <a:noFill/>
          <a:ln w="9525" algn="ctr">
            <a:noFill/>
            <a:miter lim="800000"/>
            <a:headEnd/>
            <a:tailEnd/>
          </a:ln>
          <a:effectLst/>
        </p:spPr>
        <p:txBody>
          <a:bodyPr>
            <a:spAutoFit/>
          </a:bodyPr>
          <a:lstStyle/>
          <a:p>
            <a:pPr algn="ctr">
              <a:spcBef>
                <a:spcPct val="50000"/>
              </a:spcBef>
            </a:pPr>
            <a:r>
              <a:rPr lang="zh-CN" altLang="en-US" sz="2000" b="1" dirty="0">
                <a:solidFill>
                  <a:srgbClr val="663300"/>
                </a:solidFill>
                <a:latin typeface="Times New Roman" pitchFamily="18" charset="0"/>
                <a:ea typeface="宋体" charset="-122"/>
              </a:rPr>
              <a:t>导师</a:t>
            </a:r>
            <a:r>
              <a:rPr lang="zh-CN" altLang="en-US" sz="2000" b="1" dirty="0" smtClean="0">
                <a:solidFill>
                  <a:srgbClr val="663300"/>
                </a:solidFill>
                <a:latin typeface="Times New Roman" pitchFamily="18" charset="0"/>
                <a:ea typeface="宋体" charset="-122"/>
              </a:rPr>
              <a:t>：焦明海</a:t>
            </a:r>
            <a:endParaRPr lang="en-US" altLang="zh-CN" sz="2000" b="1" dirty="0">
              <a:solidFill>
                <a:srgbClr val="663300"/>
              </a:solidFill>
              <a:latin typeface="Times New Roman" pitchFamily="18" charset="0"/>
              <a:ea typeface="宋体" charset="-122"/>
            </a:endParaRP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573" y="3584993"/>
            <a:ext cx="1926647" cy="751392"/>
          </a:xfrm>
          <a:prstGeom prst="rect">
            <a:avLst/>
          </a:prstGeom>
        </p:spPr>
      </p:pic>
      <p:sp>
        <p:nvSpPr>
          <p:cNvPr id="5" name="TextBox 4"/>
          <p:cNvSpPr txBox="1"/>
          <p:nvPr/>
        </p:nvSpPr>
        <p:spPr>
          <a:xfrm>
            <a:off x="2094630" y="3977910"/>
            <a:ext cx="2364769" cy="369332"/>
          </a:xfrm>
          <a:prstGeom prst="rect">
            <a:avLst/>
          </a:prstGeom>
          <a:noFill/>
        </p:spPr>
        <p:txBody>
          <a:bodyPr wrap="square" rtlCol="0">
            <a:spAutoFit/>
          </a:bodyPr>
          <a:lstStyle/>
          <a:p>
            <a:r>
              <a:rPr lang="zh-CN" altLang="en-US" dirty="0" smtClean="0">
                <a:latin typeface="华文行楷" panose="02010800040101010101" pitchFamily="2" charset="-122"/>
                <a:ea typeface="华文行楷" panose="02010800040101010101" pitchFamily="2" charset="-122"/>
              </a:rPr>
              <a:t>自强不息  知行合一</a:t>
            </a:r>
            <a:endParaRPr lang="zh-CN" altLang="en-US" dirty="0">
              <a:latin typeface="华文行楷" panose="02010800040101010101" pitchFamily="2" charset="-122"/>
              <a:ea typeface="华文行楷" panose="0201080004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82A21D-9DB0-4F54-9741-20EA87CCB809}" type="slidenum">
              <a:rPr lang="zh-CN" altLang="en-US" smtClean="0"/>
              <a:pPr/>
              <a:t>9</a:t>
            </a:fld>
            <a:endParaRPr lang="en-US" altLang="zh-CN" dirty="0"/>
          </a:p>
        </p:txBody>
      </p:sp>
      <p:sp>
        <p:nvSpPr>
          <p:cNvPr id="5" name="Rectangle 4"/>
          <p:cNvSpPr>
            <a:spLocks noChangeArrowheads="1"/>
          </p:cNvSpPr>
          <p:nvPr/>
        </p:nvSpPr>
        <p:spPr bwMode="auto">
          <a:xfrm>
            <a:off x="280110" y="1027094"/>
            <a:ext cx="4884067" cy="431800"/>
          </a:xfrm>
          <a:prstGeom prst="rect">
            <a:avLst/>
          </a:prstGeom>
          <a:solidFill>
            <a:srgbClr val="C00000"/>
          </a:solidFill>
          <a:ln w="9525">
            <a:noFill/>
            <a:miter lim="800000"/>
            <a:headEnd/>
            <a:tailEnd/>
          </a:ln>
        </p:spPr>
        <p:txBody>
          <a:bodyPr wrap="none" anchor="ctr"/>
          <a:lstStyle/>
          <a:p>
            <a:r>
              <a:rPr lang="en-US" altLang="zh-CN" sz="2400" dirty="0" smtClean="0"/>
              <a:t>PSO</a:t>
            </a:r>
            <a:r>
              <a:rPr lang="zh-CN" altLang="en-US" sz="2400" dirty="0" smtClean="0"/>
              <a:t>优化</a:t>
            </a:r>
            <a:r>
              <a:rPr lang="en-US" altLang="zh-CN" sz="2400" dirty="0" smtClean="0"/>
              <a:t>BP</a:t>
            </a:r>
            <a:r>
              <a:rPr lang="zh-CN" altLang="en-US" sz="2400" dirty="0" smtClean="0"/>
              <a:t>神经网络过程</a:t>
            </a:r>
            <a:endParaRPr lang="zh-CN" altLang="en-US" sz="2400" dirty="0"/>
          </a:p>
        </p:txBody>
      </p:sp>
      <p:sp>
        <p:nvSpPr>
          <p:cNvPr id="6" name="矩形 5"/>
          <p:cNvSpPr/>
          <p:nvPr/>
        </p:nvSpPr>
        <p:spPr>
          <a:xfrm>
            <a:off x="35496" y="116632"/>
            <a:ext cx="6392326" cy="707886"/>
          </a:xfrm>
          <a:prstGeom prst="rect">
            <a:avLst/>
          </a:prstGeom>
        </p:spPr>
        <p:txBody>
          <a:bodyPr wrap="square">
            <a:spAutoFit/>
          </a:bodyPr>
          <a:lstStyle/>
          <a:p>
            <a:r>
              <a:rPr lang="zh-CN" altLang="en-US" sz="4000" b="1" dirty="0">
                <a:solidFill>
                  <a:schemeClr val="tx2"/>
                </a:solidFill>
                <a:latin typeface="微软雅黑" panose="020B0503020204020204" pitchFamily="34" charset="-122"/>
                <a:ea typeface="微软雅黑" panose="020B0503020204020204" pitchFamily="34" charset="-122"/>
                <a:cs typeface="+mj-cs"/>
              </a:rPr>
              <a:t>研究内容和解决思路</a:t>
            </a:r>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049385187"/>
              </p:ext>
            </p:extLst>
          </p:nvPr>
        </p:nvGraphicFramePr>
        <p:xfrm>
          <a:off x="1979711" y="1628800"/>
          <a:ext cx="4263801" cy="4392488"/>
        </p:xfrm>
        <a:graphic>
          <a:graphicData uri="http://schemas.openxmlformats.org/presentationml/2006/ole">
            <mc:AlternateContent xmlns:mc="http://schemas.openxmlformats.org/markup-compatibility/2006">
              <mc:Choice xmlns:v="urn:schemas-microsoft-com:vml" Requires="v">
                <p:oleObj spid="_x0000_s26683" name="Visio" r:id="rId3" imgW="3390187" imgH="3725353" progId="Visio.Drawing.15">
                  <p:embed/>
                </p:oleObj>
              </mc:Choice>
              <mc:Fallback>
                <p:oleObj name="Visio" r:id="rId3" imgW="3390187" imgH="3725353" progId="Visio.Drawing.1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1" y="1628800"/>
                        <a:ext cx="4263801" cy="4392488"/>
                      </a:xfrm>
                      <a:prstGeom prst="rect">
                        <a:avLst/>
                      </a:prstGeom>
                      <a:noFill/>
                    </p:spPr>
                  </p:pic>
                </p:oleObj>
              </mc:Fallback>
            </mc:AlternateContent>
          </a:graphicData>
        </a:graphic>
      </p:graphicFrame>
      <p:sp>
        <p:nvSpPr>
          <p:cNvPr id="9" name="TextBox 8"/>
          <p:cNvSpPr txBox="1"/>
          <p:nvPr/>
        </p:nvSpPr>
        <p:spPr>
          <a:xfrm>
            <a:off x="2931929" y="6316363"/>
            <a:ext cx="2232248" cy="307777"/>
          </a:xfrm>
          <a:prstGeom prst="rect">
            <a:avLst/>
          </a:prstGeom>
          <a:noFill/>
        </p:spPr>
        <p:txBody>
          <a:bodyPr wrap="square" rtlCol="0">
            <a:spAutoFit/>
          </a:bodyPr>
          <a:lstStyle/>
          <a:p>
            <a:r>
              <a:rPr lang="en-US" altLang="zh-CN" sz="1400" dirty="0" smtClean="0"/>
              <a:t>     PSONN</a:t>
            </a:r>
            <a:r>
              <a:rPr lang="zh-CN" altLang="en-US" sz="1400" dirty="0"/>
              <a:t>步骤</a:t>
            </a:r>
          </a:p>
        </p:txBody>
      </p:sp>
    </p:spTree>
    <p:extLst>
      <p:ext uri="{BB962C8B-B14F-4D97-AF65-F5344CB8AC3E}">
        <p14:creationId xmlns:p14="http://schemas.microsoft.com/office/powerpoint/2010/main" val="1534718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401050" cy="674687"/>
          </a:xfrm>
        </p:spPr>
        <p:txBody>
          <a:bodyPr/>
          <a:lstStyle/>
          <a:p>
            <a:r>
              <a:rPr lang="zh-CN" altLang="en-US" dirty="0">
                <a:latin typeface="微软雅黑" panose="020B0503020204020204" pitchFamily="34" charset="-122"/>
                <a:ea typeface="微软雅黑" panose="020B0503020204020204" pitchFamily="34" charset="-122"/>
              </a:rPr>
              <a:t>研究内容和解决思路</a:t>
            </a:r>
            <a:endParaRPr lang="zh-CN" altLang="en-US"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10</a:t>
            </a:fld>
            <a:endParaRPr lang="en-US" altLang="zh-CN"/>
          </a:p>
        </p:txBody>
      </p:sp>
      <p:sp>
        <p:nvSpPr>
          <p:cNvPr id="7" name="Rectangle 4"/>
          <p:cNvSpPr>
            <a:spLocks noChangeArrowheads="1"/>
          </p:cNvSpPr>
          <p:nvPr/>
        </p:nvSpPr>
        <p:spPr bwMode="auto">
          <a:xfrm>
            <a:off x="0" y="908720"/>
            <a:ext cx="3816350" cy="431800"/>
          </a:xfrm>
          <a:prstGeom prst="rect">
            <a:avLst/>
          </a:prstGeom>
          <a:solidFill>
            <a:srgbClr val="C00000"/>
          </a:solidFill>
          <a:ln w="9525">
            <a:noFill/>
            <a:miter lim="800000"/>
            <a:headEnd/>
            <a:tailEnd/>
          </a:ln>
        </p:spPr>
        <p:txBody>
          <a:bodyPr wrap="none" anchor="ctr"/>
          <a:lstStyle/>
          <a:p>
            <a:pPr algn="ctr"/>
            <a:r>
              <a:rPr lang="en-US" altLang="zh-CN" sz="2400" dirty="0"/>
              <a:t>PSO</a:t>
            </a:r>
            <a:r>
              <a:rPr lang="zh-CN" altLang="en-US" sz="2400" dirty="0"/>
              <a:t>优化</a:t>
            </a:r>
            <a:r>
              <a:rPr lang="en-US" altLang="zh-CN" sz="2400" dirty="0"/>
              <a:t>BP</a:t>
            </a:r>
            <a:r>
              <a:rPr lang="zh-CN" altLang="en-US" sz="2400" dirty="0"/>
              <a:t>出现的问题</a:t>
            </a:r>
          </a:p>
        </p:txBody>
      </p:sp>
      <p:pic>
        <p:nvPicPr>
          <p:cNvPr id="9" name="图片 8"/>
          <p:cNvPicPr/>
          <p:nvPr/>
        </p:nvPicPr>
        <p:blipFill>
          <a:blip r:embed="rId2"/>
          <a:stretch>
            <a:fillRect/>
          </a:stretch>
        </p:blipFill>
        <p:spPr>
          <a:xfrm>
            <a:off x="4298030" y="2420888"/>
            <a:ext cx="4585271" cy="1695450"/>
          </a:xfrm>
          <a:prstGeom prst="rect">
            <a:avLst/>
          </a:prstGeom>
        </p:spPr>
      </p:pic>
      <p:pic>
        <p:nvPicPr>
          <p:cNvPr id="11" name="图片 10"/>
          <p:cNvPicPr/>
          <p:nvPr/>
        </p:nvPicPr>
        <p:blipFill>
          <a:blip r:embed="rId3"/>
          <a:stretch>
            <a:fillRect/>
          </a:stretch>
        </p:blipFill>
        <p:spPr>
          <a:xfrm>
            <a:off x="4298029" y="2125613"/>
            <a:ext cx="4585271" cy="2286000"/>
          </a:xfrm>
          <a:prstGeom prst="rect">
            <a:avLst/>
          </a:prstGeom>
        </p:spPr>
      </p:pic>
      <p:sp>
        <p:nvSpPr>
          <p:cNvPr id="6" name="TextBox 5"/>
          <p:cNvSpPr txBox="1"/>
          <p:nvPr/>
        </p:nvSpPr>
        <p:spPr>
          <a:xfrm>
            <a:off x="4728603" y="4531112"/>
            <a:ext cx="3785840" cy="307777"/>
          </a:xfrm>
          <a:prstGeom prst="rect">
            <a:avLst/>
          </a:prstGeom>
          <a:noFill/>
        </p:spPr>
        <p:txBody>
          <a:bodyPr wrap="square" rtlCol="0">
            <a:spAutoFit/>
          </a:bodyPr>
          <a:lstStyle/>
          <a:p>
            <a:pPr algn="ctr"/>
            <a:r>
              <a:rPr lang="zh-CN" altLang="en-US" sz="1400" dirty="0" smtClean="0">
                <a:effectLst>
                  <a:outerShdw blurRad="38100" dist="38100" dir="2700000" algn="tl">
                    <a:srgbClr val="FFFFFF"/>
                  </a:outerShdw>
                </a:effectLst>
                <a:latin typeface="+mn-ea"/>
              </a:rPr>
              <a:t>多维时容易出现</a:t>
            </a:r>
            <a:r>
              <a:rPr lang="zh-CN" altLang="en-US" sz="1400" dirty="0">
                <a:effectLst>
                  <a:outerShdw blurRad="38100" dist="38100" dir="2700000" algn="tl">
                    <a:srgbClr val="FFFFFF"/>
                  </a:outerShdw>
                </a:effectLst>
                <a:latin typeface="+mn-ea"/>
              </a:rPr>
              <a:t>局部最优</a:t>
            </a:r>
            <a:r>
              <a:rPr lang="zh-CN" altLang="en-US" sz="1400" dirty="0" smtClean="0">
                <a:effectLst>
                  <a:outerShdw blurRad="38100" dist="38100" dir="2700000" algn="tl">
                    <a:srgbClr val="FFFFFF"/>
                  </a:outerShdw>
                </a:effectLst>
                <a:latin typeface="+mn-ea"/>
              </a:rPr>
              <a:t>解</a:t>
            </a:r>
            <a:endParaRPr lang="en-US" altLang="zh-CN" sz="1400" dirty="0" smtClean="0">
              <a:effectLst>
                <a:outerShdw blurRad="38100" dist="38100" dir="2700000" algn="tl">
                  <a:srgbClr val="FFFFFF"/>
                </a:outerShdw>
              </a:effectLst>
              <a:latin typeface="+mn-ea"/>
            </a:endParaRPr>
          </a:p>
        </p:txBody>
      </p:sp>
      <p:sp>
        <p:nvSpPr>
          <p:cNvPr id="12" name="AutoShape 5"/>
          <p:cNvSpPr>
            <a:spLocks noChangeArrowheads="1"/>
          </p:cNvSpPr>
          <p:nvPr/>
        </p:nvSpPr>
        <p:spPr bwMode="auto">
          <a:xfrm>
            <a:off x="115913" y="2420887"/>
            <a:ext cx="3816350" cy="1695451"/>
          </a:xfrm>
          <a:prstGeom prst="roundRect">
            <a:avLst>
              <a:gd name="adj" fmla="val 0"/>
            </a:avLst>
          </a:prstGeom>
          <a:noFill/>
          <a:ln w="3175" algn="ctr">
            <a:solidFill>
              <a:srgbClr val="969696"/>
            </a:solidFill>
            <a:round/>
            <a:headEnd/>
            <a:tailEnd/>
          </a:ln>
        </p:spPr>
        <p:txBody>
          <a:bodyPr/>
          <a:lstStyle/>
          <a:p>
            <a:pPr>
              <a:lnSpc>
                <a:spcPct val="120000"/>
              </a:lnSpc>
              <a:spcBef>
                <a:spcPct val="50000"/>
              </a:spcBef>
              <a:buClr>
                <a:schemeClr val="accent2"/>
              </a:buClr>
            </a:pPr>
            <a:r>
              <a:rPr lang="zh-CN" altLang="en-US" sz="1600" b="1" dirty="0" smtClean="0">
                <a:latin typeface="微软雅黑" pitchFamily="34" charset="-122"/>
                <a:ea typeface="微软雅黑" pitchFamily="34" charset="-122"/>
              </a:rPr>
              <a:t>存在的问题</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357188" indent="-357188">
              <a:lnSpc>
                <a:spcPct val="120000"/>
              </a:lnSpc>
              <a:spcBef>
                <a:spcPct val="50000"/>
              </a:spcBef>
              <a:buClr>
                <a:schemeClr val="accent2"/>
              </a:buClr>
              <a:buFont typeface="Wingdings" pitchFamily="2" charset="2"/>
              <a:buChar char="n"/>
            </a:pPr>
            <a:r>
              <a:rPr lang="zh-CN" altLang="en-US" sz="1600" dirty="0" smtClean="0">
                <a:latin typeface="微软雅黑" pitchFamily="34" charset="-122"/>
                <a:ea typeface="微软雅黑" pitchFamily="34" charset="-122"/>
              </a:rPr>
              <a:t>参数过多</a:t>
            </a:r>
            <a:endParaRPr lang="en-US" altLang="zh-CN" sz="1600" dirty="0" smtClean="0">
              <a:latin typeface="微软雅黑" pitchFamily="34" charset="-122"/>
              <a:ea typeface="微软雅黑" pitchFamily="34" charset="-122"/>
            </a:endParaRPr>
          </a:p>
          <a:p>
            <a:pPr marL="357188" indent="-357188">
              <a:lnSpc>
                <a:spcPct val="120000"/>
              </a:lnSpc>
              <a:spcBef>
                <a:spcPct val="50000"/>
              </a:spcBef>
              <a:buClr>
                <a:schemeClr val="accent2"/>
              </a:buClr>
              <a:buFont typeface="Wingdings" pitchFamily="2" charset="2"/>
              <a:buChar char="n"/>
            </a:pPr>
            <a:r>
              <a:rPr lang="zh-CN" altLang="en-US" sz="1600" dirty="0" smtClean="0">
                <a:latin typeface="微软雅黑" pitchFamily="34" charset="-122"/>
                <a:ea typeface="微软雅黑" pitchFamily="34" charset="-122"/>
              </a:rPr>
              <a:t>容易</a:t>
            </a:r>
            <a:r>
              <a:rPr lang="zh-CN" altLang="en-US" sz="1600" dirty="0">
                <a:latin typeface="微软雅黑" pitchFamily="34" charset="-122"/>
                <a:ea typeface="微软雅黑" pitchFamily="34" charset="-122"/>
              </a:rPr>
              <a:t>陷入</a:t>
            </a:r>
            <a:r>
              <a:rPr lang="zh-CN" altLang="en-US" sz="1600" dirty="0" smtClean="0">
                <a:latin typeface="微软雅黑" pitchFamily="34" charset="-122"/>
                <a:ea typeface="微软雅黑" pitchFamily="34" charset="-122"/>
              </a:rPr>
              <a:t>局部最优值</a:t>
            </a:r>
            <a:endParaRPr lang="en-US" altLang="zh-CN" sz="1600" dirty="0" smtClean="0">
              <a:latin typeface="微软雅黑" pitchFamily="34" charset="-122"/>
              <a:ea typeface="微软雅黑" pitchFamily="34" charset="-122"/>
            </a:endParaRPr>
          </a:p>
          <a:p>
            <a:pPr>
              <a:lnSpc>
                <a:spcPct val="120000"/>
              </a:lnSpc>
              <a:spcBef>
                <a:spcPct val="50000"/>
              </a:spcBef>
              <a:buClr>
                <a:schemeClr val="accent2"/>
              </a:buClr>
            </a:pPr>
            <a:endParaRPr lang="en-US" altLang="zh-CN" sz="1600" dirty="0">
              <a:latin typeface="微软雅黑" pitchFamily="34" charset="-122"/>
              <a:ea typeface="微软雅黑" pitchFamily="34" charset="-122"/>
            </a:endParaRPr>
          </a:p>
          <a:p>
            <a:pPr marL="357188" indent="-357188">
              <a:lnSpc>
                <a:spcPct val="120000"/>
              </a:lnSpc>
              <a:spcBef>
                <a:spcPct val="50000"/>
              </a:spcBef>
              <a:buClr>
                <a:schemeClr val="accent2"/>
              </a:buClr>
              <a:buFont typeface="Wingdings" pitchFamily="2" charset="2"/>
              <a:buChar char="n"/>
            </a:pPr>
            <a:endParaRPr lang="en-US" altLang="zh-CN" sz="1600" i="0" dirty="0">
              <a:solidFill>
                <a:schemeClr val="tx2"/>
              </a:solidFill>
            </a:endParaRPr>
          </a:p>
        </p:txBody>
      </p:sp>
    </p:spTree>
    <p:extLst>
      <p:ext uri="{BB962C8B-B14F-4D97-AF65-F5344CB8AC3E}">
        <p14:creationId xmlns:p14="http://schemas.microsoft.com/office/powerpoint/2010/main" val="2368442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sz="1600" dirty="0"/>
          </a:p>
          <a:p>
            <a:pPr marL="0" indent="0">
              <a:buNone/>
            </a:pPr>
            <a:endParaRPr lang="en-US" altLang="zh-CN" sz="1600" dirty="0" smtClean="0"/>
          </a:p>
          <a:p>
            <a:pPr marL="0" indent="0">
              <a:buNone/>
            </a:pPr>
            <a:endParaRPr lang="en-US" altLang="zh-CN" sz="1600" dirty="0"/>
          </a:p>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11</a:t>
            </a:fld>
            <a:endParaRPr lang="en-US" altLang="zh-CN"/>
          </a:p>
        </p:txBody>
      </p:sp>
      <mc:AlternateContent xmlns:mc="http://schemas.openxmlformats.org/markup-compatibility/2006" xmlns:a14="http://schemas.microsoft.com/office/drawing/2010/main">
        <mc:Choice Requires="a14">
          <p:sp>
            <p:nvSpPr>
              <p:cNvPr id="6" name="矩形 5"/>
              <p:cNvSpPr/>
              <p:nvPr/>
            </p:nvSpPr>
            <p:spPr>
              <a:xfrm>
                <a:off x="5436096" y="1988840"/>
                <a:ext cx="3314946" cy="1237326"/>
              </a:xfrm>
              <a:prstGeom prst="rect">
                <a:avLst/>
              </a:prstGeom>
            </p:spPr>
            <p:txBody>
              <a:bodyPr wrap="none">
                <a:spAutoFit/>
              </a:bodyPr>
              <a:lstStyle/>
              <a:p>
                <a:r>
                  <a:rPr lang="zh-CN" altLang="en-US" sz="1400" b="1" dirty="0" smtClean="0">
                    <a:latin typeface="Cambria Math"/>
                  </a:rPr>
                  <a:t>量子粒子群更新：</a:t>
                </a:r>
                <a:endParaRPr lang="en-US" altLang="zh-CN" sz="1400" b="1" dirty="0" smtClean="0">
                  <a:latin typeface="Cambria Math"/>
                </a:endParaRPr>
              </a:p>
              <a:p>
                <a:pPr/>
                <a14:m>
                  <m:oMathPara xmlns:m="http://schemas.openxmlformats.org/officeDocument/2006/math">
                    <m:oMathParaPr>
                      <m:jc m:val="centerGroup"/>
                    </m:oMathParaPr>
                    <m:oMath xmlns:m="http://schemas.openxmlformats.org/officeDocument/2006/math">
                      <m:r>
                        <m:rPr>
                          <m:sty m:val="p"/>
                        </m:rPr>
                        <a:rPr lang="en-US" altLang="zh-CN" sz="1400" smtClean="0">
                          <a:latin typeface="Cambria Math"/>
                        </a:rPr>
                        <m:t>x</m:t>
                      </m:r>
                      <m:d>
                        <m:dPr>
                          <m:ctrlPr>
                            <a:rPr lang="zh-CN" altLang="zh-CN" sz="1400" i="1">
                              <a:latin typeface="Cambria Math"/>
                            </a:rPr>
                          </m:ctrlPr>
                        </m:dPr>
                        <m:e>
                          <m:r>
                            <m:rPr>
                              <m:sty m:val="p"/>
                            </m:rPr>
                            <a:rPr lang="en-US" altLang="zh-CN" sz="1400">
                              <a:latin typeface="Cambria Math"/>
                            </a:rPr>
                            <m:t>t</m:t>
                          </m:r>
                          <m:r>
                            <a:rPr lang="en-US" altLang="zh-CN" sz="1400">
                              <a:latin typeface="Cambria Math"/>
                            </a:rPr>
                            <m:t>+1</m:t>
                          </m:r>
                        </m:e>
                      </m:d>
                      <m:r>
                        <a:rPr lang="en-US" altLang="zh-CN" sz="1400">
                          <a:latin typeface="Cambria Math"/>
                        </a:rPr>
                        <m:t>=</m:t>
                      </m:r>
                      <m:r>
                        <m:rPr>
                          <m:sty m:val="p"/>
                        </m:rPr>
                        <a:rPr lang="en-US" altLang="zh-CN" sz="1400">
                          <a:latin typeface="Cambria Math"/>
                        </a:rPr>
                        <m:t>p</m:t>
                      </m:r>
                      <m:bar>
                        <m:barPr>
                          <m:ctrlPr>
                            <a:rPr lang="zh-CN" altLang="zh-CN" sz="1400" i="1">
                              <a:latin typeface="Cambria Math"/>
                            </a:rPr>
                          </m:ctrlPr>
                        </m:barPr>
                        <m:e>
                          <m:r>
                            <a:rPr lang="en-US" altLang="zh-CN" sz="1400">
                              <a:latin typeface="Cambria Math"/>
                            </a:rPr>
                            <m:t>+</m:t>
                          </m:r>
                        </m:e>
                      </m:bar>
                      <m:r>
                        <a:rPr lang="en-US" altLang="zh-CN" sz="1400" i="1">
                          <a:latin typeface="Cambria Math"/>
                        </a:rPr>
                        <m:t>𝛽</m:t>
                      </m:r>
                      <m:d>
                        <m:dPr>
                          <m:begChr m:val="|"/>
                          <m:endChr m:val="|"/>
                          <m:ctrlPr>
                            <a:rPr lang="zh-CN" altLang="zh-CN" sz="1400" i="1">
                              <a:latin typeface="Cambria Math"/>
                            </a:rPr>
                          </m:ctrlPr>
                        </m:dPr>
                        <m:e>
                          <m:r>
                            <a:rPr lang="en-US" altLang="zh-CN" sz="1400" i="1">
                              <a:latin typeface="Cambria Math"/>
                            </a:rPr>
                            <m:t>𝑚𝑏𝑒𝑠𝑡</m:t>
                          </m:r>
                          <m:r>
                            <a:rPr lang="en-US" altLang="zh-CN" sz="1400" i="1">
                              <a:latin typeface="Cambria Math"/>
                            </a:rPr>
                            <m:t>−</m:t>
                          </m:r>
                          <m:r>
                            <a:rPr lang="en-US" altLang="zh-CN" sz="1400" i="1">
                              <a:latin typeface="Cambria Math"/>
                            </a:rPr>
                            <m:t>𝑥</m:t>
                          </m:r>
                          <m:d>
                            <m:dPr>
                              <m:ctrlPr>
                                <a:rPr lang="zh-CN" altLang="zh-CN" sz="1400" i="1">
                                  <a:latin typeface="Cambria Math"/>
                                </a:rPr>
                              </m:ctrlPr>
                            </m:dPr>
                            <m:e>
                              <m:r>
                                <a:rPr lang="en-US" altLang="zh-CN" sz="1400" i="1">
                                  <a:latin typeface="Cambria Math"/>
                                </a:rPr>
                                <m:t>𝑡</m:t>
                              </m:r>
                            </m:e>
                          </m:d>
                        </m:e>
                      </m:d>
                      <m:r>
                        <a:rPr lang="en-US" altLang="zh-CN" sz="1400" i="1">
                          <a:latin typeface="Cambria Math"/>
                        </a:rPr>
                        <m:t>∗</m:t>
                      </m:r>
                      <m:func>
                        <m:funcPr>
                          <m:ctrlPr>
                            <a:rPr lang="zh-CN" altLang="zh-CN" sz="1400" i="1">
                              <a:latin typeface="Cambria Math"/>
                            </a:rPr>
                          </m:ctrlPr>
                        </m:funcPr>
                        <m:fName>
                          <m:r>
                            <m:rPr>
                              <m:sty m:val="p"/>
                            </m:rPr>
                            <a:rPr lang="en-US" altLang="zh-CN" sz="1400">
                              <a:latin typeface="Cambria Math"/>
                            </a:rPr>
                            <m:t>ln</m:t>
                          </m:r>
                        </m:fName>
                        <m:e>
                          <m:d>
                            <m:dPr>
                              <m:ctrlPr>
                                <a:rPr lang="zh-CN" altLang="zh-CN" sz="1400" i="1">
                                  <a:latin typeface="Cambria Math"/>
                                </a:rPr>
                              </m:ctrlPr>
                            </m:dPr>
                            <m:e>
                              <m:f>
                                <m:fPr>
                                  <m:ctrlPr>
                                    <a:rPr lang="zh-CN" altLang="zh-CN" sz="1400" i="1">
                                      <a:latin typeface="Cambria Math"/>
                                    </a:rPr>
                                  </m:ctrlPr>
                                </m:fPr>
                                <m:num>
                                  <m:r>
                                    <a:rPr lang="en-US" altLang="zh-CN" sz="1400">
                                      <a:latin typeface="Cambria Math"/>
                                    </a:rPr>
                                    <m:t>1</m:t>
                                  </m:r>
                                </m:num>
                                <m:den>
                                  <m:r>
                                    <a:rPr lang="en-US" altLang="zh-CN" sz="1400" i="1">
                                      <a:latin typeface="Cambria Math"/>
                                    </a:rPr>
                                    <m:t>𝑢</m:t>
                                  </m:r>
                                </m:den>
                              </m:f>
                            </m:e>
                          </m:d>
                        </m:e>
                      </m:func>
                      <m:r>
                        <a:rPr lang="en-US" altLang="zh-CN" sz="1400">
                          <a:latin typeface="Cambria Math"/>
                        </a:rPr>
                        <m:t> </m:t>
                      </m:r>
                    </m:oMath>
                  </m:oMathPara>
                </a14:m>
                <a:endParaRPr lang="en-US" altLang="zh-CN" sz="1400" dirty="0" smtClean="0"/>
              </a:p>
              <a:p>
                <a:pPr/>
                <a14:m>
                  <m:oMathPara xmlns:m="http://schemas.openxmlformats.org/officeDocument/2006/math">
                    <m:oMathParaPr>
                      <m:jc m:val="centerGroup"/>
                    </m:oMathParaPr>
                    <m:oMath xmlns:m="http://schemas.openxmlformats.org/officeDocument/2006/math">
                      <m:r>
                        <a:rPr lang="en-US" altLang="zh-CN" sz="1400">
                          <a:latin typeface="Cambria Math"/>
                        </a:rPr>
                        <m:t> </m:t>
                      </m:r>
                      <m:r>
                        <m:rPr>
                          <m:sty m:val="p"/>
                        </m:rPr>
                        <a:rPr lang="en-US" altLang="zh-CN" sz="1400">
                          <a:latin typeface="Cambria Math"/>
                        </a:rPr>
                        <m:t>P</m:t>
                      </m:r>
                      <m:r>
                        <a:rPr lang="en-US" altLang="zh-CN" sz="1400">
                          <a:latin typeface="Cambria Math"/>
                        </a:rPr>
                        <m:t>=</m:t>
                      </m:r>
                      <m:f>
                        <m:fPr>
                          <m:ctrlPr>
                            <a:rPr lang="zh-CN" altLang="zh-CN" sz="1400" i="1">
                              <a:latin typeface="Cambria Math"/>
                            </a:rPr>
                          </m:ctrlPr>
                        </m:fPr>
                        <m:num>
                          <m:sSub>
                            <m:sSubPr>
                              <m:ctrlPr>
                                <a:rPr lang="zh-CN" altLang="zh-CN" sz="1400" i="1">
                                  <a:latin typeface="Cambria Math"/>
                                </a:rPr>
                              </m:ctrlPr>
                            </m:sSubPr>
                            <m:e>
                              <m:r>
                                <a:rPr lang="en-US" altLang="zh-CN" sz="1400" i="1">
                                  <a:latin typeface="Cambria Math"/>
                                </a:rPr>
                                <m:t>𝜑</m:t>
                              </m:r>
                            </m:e>
                            <m:sub>
                              <m:r>
                                <a:rPr lang="en-US" altLang="zh-CN" sz="1400">
                                  <a:latin typeface="Cambria Math"/>
                                </a:rPr>
                                <m:t>1</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𝑃𝑏𝑒𝑠𝑡</m:t>
                              </m:r>
                            </m:e>
                            <m:sub>
                              <m:r>
                                <a:rPr lang="en-US" altLang="zh-CN" sz="1400" i="1">
                                  <a:latin typeface="Cambria Math"/>
                                </a:rPr>
                                <m:t>𝑖</m:t>
                              </m:r>
                            </m:sub>
                          </m:sSub>
                          <m:r>
                            <a:rPr lang="en-US" altLang="zh-CN" sz="1400">
                              <a:latin typeface="Cambria Math"/>
                            </a:rPr>
                            <m:t>+</m:t>
                          </m:r>
                          <m:sSub>
                            <m:sSubPr>
                              <m:ctrlPr>
                                <a:rPr lang="zh-CN" altLang="zh-CN" sz="1400" i="1">
                                  <a:latin typeface="Cambria Math"/>
                                </a:rPr>
                              </m:ctrlPr>
                            </m:sSubPr>
                            <m:e>
                              <m:r>
                                <a:rPr lang="en-US" altLang="zh-CN" sz="1400" i="1">
                                  <a:latin typeface="Cambria Math"/>
                                </a:rPr>
                                <m:t>𝜑</m:t>
                              </m:r>
                            </m:e>
                            <m:sub>
                              <m:r>
                                <a:rPr lang="en-US" altLang="zh-CN" sz="1400">
                                  <a:latin typeface="Cambria Math"/>
                                </a:rPr>
                                <m:t>2</m:t>
                              </m:r>
                            </m:sub>
                          </m:sSub>
                          <m:r>
                            <a:rPr lang="en-US" altLang="zh-CN" sz="1400" i="1">
                              <a:latin typeface="Cambria Math"/>
                            </a:rPr>
                            <m:t>∗</m:t>
                          </m:r>
                          <m:r>
                            <a:rPr lang="en-US" altLang="zh-CN" sz="1400" i="1">
                              <a:latin typeface="Cambria Math"/>
                            </a:rPr>
                            <m:t>𝐺𝑏𝑒𝑠𝑡</m:t>
                          </m:r>
                        </m:num>
                        <m:den>
                          <m:sSub>
                            <m:sSubPr>
                              <m:ctrlPr>
                                <a:rPr lang="zh-CN" altLang="zh-CN" sz="1400" i="1">
                                  <a:latin typeface="Cambria Math"/>
                                </a:rPr>
                              </m:ctrlPr>
                            </m:sSubPr>
                            <m:e>
                              <m:r>
                                <a:rPr lang="en-US" altLang="zh-CN" sz="1400" i="1">
                                  <a:latin typeface="Cambria Math"/>
                                </a:rPr>
                                <m:t>𝜑</m:t>
                              </m:r>
                            </m:e>
                            <m:sub>
                              <m:r>
                                <a:rPr lang="en-US" altLang="zh-CN" sz="1400">
                                  <a:latin typeface="Cambria Math"/>
                                </a:rPr>
                                <m:t>1</m:t>
                              </m:r>
                            </m:sub>
                          </m:sSub>
                          <m:r>
                            <a:rPr lang="en-US" altLang="zh-CN" sz="1400">
                              <a:latin typeface="Cambria Math"/>
                            </a:rPr>
                            <m:t>+</m:t>
                          </m:r>
                          <m:sSub>
                            <m:sSubPr>
                              <m:ctrlPr>
                                <a:rPr lang="zh-CN" altLang="zh-CN" sz="1400" i="1">
                                  <a:latin typeface="Cambria Math"/>
                                </a:rPr>
                              </m:ctrlPr>
                            </m:sSubPr>
                            <m:e>
                              <m:r>
                                <a:rPr lang="en-US" altLang="zh-CN" sz="1400" i="1">
                                  <a:latin typeface="Cambria Math"/>
                                </a:rPr>
                                <m:t>𝜑</m:t>
                              </m:r>
                            </m:e>
                            <m:sub>
                              <m:r>
                                <a:rPr lang="en-US" altLang="zh-CN" sz="1400">
                                  <a:latin typeface="Cambria Math"/>
                                </a:rPr>
                                <m:t>2</m:t>
                              </m:r>
                            </m:sub>
                          </m:sSub>
                        </m:den>
                      </m:f>
                    </m:oMath>
                  </m:oMathPara>
                </a14:m>
                <a:endParaRPr lang="zh-CN" altLang="en-US" sz="1400" dirty="0"/>
              </a:p>
            </p:txBody>
          </p:sp>
        </mc:Choice>
        <mc:Fallback xmlns="">
          <p:sp>
            <p:nvSpPr>
              <p:cNvPr id="6" name="矩形 5"/>
              <p:cNvSpPr>
                <a:spLocks noRot="1" noChangeAspect="1" noMove="1" noResize="1" noEditPoints="1" noAdjustHandles="1" noChangeArrowheads="1" noChangeShapeType="1" noTextEdit="1"/>
              </p:cNvSpPr>
              <p:nvPr/>
            </p:nvSpPr>
            <p:spPr>
              <a:xfrm>
                <a:off x="5436096" y="1988840"/>
                <a:ext cx="3314946" cy="1237326"/>
              </a:xfrm>
              <a:prstGeom prst="rect">
                <a:avLst/>
              </a:prstGeom>
              <a:blipFill rotWithShape="1">
                <a:blip r:embed="rId3"/>
                <a:stretch>
                  <a:fillRect l="-551" t="-985"/>
                </a:stretch>
              </a:blipFill>
            </p:spPr>
            <p:txBody>
              <a:bodyPr/>
              <a:lstStyle/>
              <a:p>
                <a:r>
                  <a:rPr lang="zh-CN" altLang="en-US">
                    <a:noFill/>
                  </a:rPr>
                  <a:t> </a:t>
                </a:r>
              </a:p>
            </p:txBody>
          </p:sp>
        </mc:Fallback>
      </mc:AlternateContent>
      <p:sp>
        <p:nvSpPr>
          <p:cNvPr id="1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79512" y="3933056"/>
            <a:ext cx="4248472" cy="1107996"/>
          </a:xfrm>
          <a:prstGeom prst="rect">
            <a:avLst/>
          </a:prstGeom>
          <a:noFill/>
        </p:spPr>
        <p:txBody>
          <a:bodyPr wrap="square" rtlCol="0">
            <a:spAutoFit/>
          </a:bodyPr>
          <a:lstStyle/>
          <a:p>
            <a:r>
              <a:rPr lang="en-US" altLang="zh-CN" sz="1600" dirty="0" smtClean="0"/>
              <a:t>a .</a:t>
            </a:r>
            <a:r>
              <a:rPr lang="zh-CN" altLang="en-US" sz="1600" dirty="0" smtClean="0"/>
              <a:t>减少调参带来的缺点</a:t>
            </a:r>
            <a:endParaRPr lang="en-US" altLang="zh-CN" sz="1600" dirty="0" smtClean="0"/>
          </a:p>
          <a:p>
            <a:endParaRPr lang="en-US" altLang="zh-CN" dirty="0" smtClean="0"/>
          </a:p>
          <a:p>
            <a:r>
              <a:rPr lang="en-US" altLang="zh-CN" sz="1600" dirty="0"/>
              <a:t>b</a:t>
            </a:r>
            <a:r>
              <a:rPr lang="en-US" altLang="zh-CN" sz="1600" dirty="0" smtClean="0"/>
              <a:t>.</a:t>
            </a:r>
            <a:r>
              <a:rPr lang="zh-CN" altLang="en-US" sz="1600" dirty="0" smtClean="0"/>
              <a:t>使粒子不跟随速度线性方向寻找，增大粒子搜索空间</a:t>
            </a:r>
            <a:endParaRPr lang="zh-CN" altLang="en-US" sz="1600" dirty="0"/>
          </a:p>
        </p:txBody>
      </p:sp>
      <p:sp>
        <p:nvSpPr>
          <p:cNvPr id="9" name="Rectangle 4"/>
          <p:cNvSpPr>
            <a:spLocks noChangeArrowheads="1"/>
          </p:cNvSpPr>
          <p:nvPr/>
        </p:nvSpPr>
        <p:spPr bwMode="auto">
          <a:xfrm>
            <a:off x="0" y="908720"/>
            <a:ext cx="4884067" cy="431800"/>
          </a:xfrm>
          <a:prstGeom prst="rect">
            <a:avLst/>
          </a:prstGeom>
          <a:solidFill>
            <a:srgbClr val="C00000"/>
          </a:solidFill>
          <a:ln w="9525">
            <a:noFill/>
            <a:miter lim="800000"/>
            <a:headEnd/>
            <a:tailEnd/>
          </a:ln>
        </p:spPr>
        <p:txBody>
          <a:bodyPr wrap="none" anchor="ctr"/>
          <a:lstStyle/>
          <a:p>
            <a:r>
              <a:rPr lang="zh-CN" altLang="en-US" sz="2400" dirty="0"/>
              <a:t>量子粒子群算法</a:t>
            </a:r>
            <a:r>
              <a:rPr lang="en-US" altLang="zh-CN" sz="2400" dirty="0"/>
              <a:t>(QPSO)</a:t>
            </a:r>
            <a:endParaRPr lang="zh-CN" altLang="en-US" sz="2400" dirty="0"/>
          </a:p>
        </p:txBody>
      </p:sp>
      <p:sp>
        <p:nvSpPr>
          <p:cNvPr id="7" name="矩形 6"/>
          <p:cNvSpPr/>
          <p:nvPr/>
        </p:nvSpPr>
        <p:spPr>
          <a:xfrm>
            <a:off x="0" y="11857"/>
            <a:ext cx="4801314" cy="707886"/>
          </a:xfrm>
          <a:prstGeom prst="rect">
            <a:avLst/>
          </a:prstGeom>
        </p:spPr>
        <p:txBody>
          <a:bodyPr wrap="none">
            <a:spAutoFit/>
          </a:bodyPr>
          <a:lstStyle/>
          <a:p>
            <a:r>
              <a:rPr lang="zh-CN" altLang="en-US" sz="4000" b="1" dirty="0">
                <a:solidFill>
                  <a:schemeClr val="tx2"/>
                </a:solidFill>
                <a:latin typeface="微软雅黑" panose="020B0503020204020204" pitchFamily="34" charset="-122"/>
                <a:ea typeface="微软雅黑" panose="020B0503020204020204" pitchFamily="34" charset="-122"/>
                <a:cs typeface="+mj-cs"/>
              </a:rPr>
              <a:t>研究内容和解决思路</a:t>
            </a:r>
          </a:p>
        </p:txBody>
      </p:sp>
      <mc:AlternateContent xmlns:mc="http://schemas.openxmlformats.org/markup-compatibility/2006" xmlns:a14="http://schemas.microsoft.com/office/drawing/2010/main">
        <mc:Choice Requires="a14">
          <p:sp>
            <p:nvSpPr>
              <p:cNvPr id="11" name="矩形 10"/>
              <p:cNvSpPr/>
              <p:nvPr/>
            </p:nvSpPr>
            <p:spPr>
              <a:xfrm>
                <a:off x="41376" y="1916832"/>
                <a:ext cx="4801314" cy="1833387"/>
              </a:xfrm>
              <a:prstGeom prst="rect">
                <a:avLst/>
              </a:prstGeom>
            </p:spPr>
            <p:txBody>
              <a:bodyPr wrap="square">
                <a:spAutoFit/>
              </a:bodyPr>
              <a:lstStyle/>
              <a:p>
                <a:r>
                  <a:rPr lang="zh-CN" altLang="en-US" sz="1400" b="1" dirty="0" smtClean="0">
                    <a:latin typeface="Cambria Math"/>
                  </a:rPr>
                  <a:t>粒子群更新</a:t>
                </a:r>
                <a:r>
                  <a:rPr lang="zh-CN" altLang="en-US" sz="1400" dirty="0" smtClean="0">
                    <a:latin typeface="Cambria Math"/>
                  </a:rPr>
                  <a:t>：</a:t>
                </a:r>
                <a:endParaRPr lang="en-US" altLang="zh-CN" sz="1400" dirty="0" smtClean="0">
                  <a:latin typeface="Cambria Math"/>
                </a:endParaRPr>
              </a:p>
              <a:p>
                <a:endParaRPr lang="en-US" altLang="zh-CN" sz="1400" dirty="0" smtClean="0">
                  <a:latin typeface="Cambria Math"/>
                </a:endParaRPr>
              </a:p>
              <a:p>
                <a:pPr/>
                <a14:m>
                  <m:oMathPara xmlns:m="http://schemas.openxmlformats.org/officeDocument/2006/math">
                    <m:oMathParaPr>
                      <m:jc m:val="left"/>
                    </m:oMathParaPr>
                    <m:oMath xmlns:m="http://schemas.openxmlformats.org/officeDocument/2006/math">
                      <m:sSub>
                        <m:sSubPr>
                          <m:ctrlPr>
                            <a:rPr lang="zh-CN" altLang="zh-CN" sz="1400" i="1">
                              <a:latin typeface="Cambria Math"/>
                            </a:rPr>
                          </m:ctrlPr>
                        </m:sSubPr>
                        <m:e>
                          <m:r>
                            <a:rPr lang="en-US" altLang="zh-CN" sz="1400" i="1">
                              <a:latin typeface="Cambria Math"/>
                            </a:rPr>
                            <m:t>𝑣</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r>
                            <a:rPr lang="en-US" altLang="zh-CN" sz="1400" i="1">
                              <a:latin typeface="Cambria Math"/>
                            </a:rPr>
                            <m:t>+1</m:t>
                          </m:r>
                        </m:e>
                      </m:d>
                      <m:r>
                        <a:rPr lang="en-US" altLang="zh-CN" sz="1400" i="1">
                          <a:latin typeface="Cambria Math"/>
                        </a:rPr>
                        <m:t>=</m:t>
                      </m:r>
                      <m:sSub>
                        <m:sSubPr>
                          <m:ctrlPr>
                            <a:rPr lang="zh-CN" altLang="zh-CN" sz="1400" i="1">
                              <a:latin typeface="Cambria Math"/>
                            </a:rPr>
                          </m:ctrlPr>
                        </m:sSubPr>
                        <m:e>
                          <m:r>
                            <a:rPr lang="en-US" altLang="zh-CN" sz="1400" i="1">
                              <a:latin typeface="Cambria Math"/>
                            </a:rPr>
                            <m:t>𝑣</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r>
                        <a:rPr lang="en-US" altLang="zh-CN" sz="1400" i="1">
                          <a:latin typeface="Cambria Math"/>
                        </a:rPr>
                        <m:t>+</m:t>
                      </m:r>
                      <m:sSub>
                        <m:sSubPr>
                          <m:ctrlPr>
                            <a:rPr lang="zh-CN" altLang="zh-CN" sz="1400" i="1">
                              <a:latin typeface="Cambria Math"/>
                            </a:rPr>
                          </m:ctrlPr>
                        </m:sSubPr>
                        <m:e>
                          <m:r>
                            <a:rPr lang="en-US" altLang="zh-CN" sz="1400" i="1">
                              <a:latin typeface="Cambria Math"/>
                            </a:rPr>
                            <m:t>𝑐</m:t>
                          </m:r>
                        </m:e>
                        <m:sub>
                          <m:r>
                            <a:rPr lang="en-US" altLang="zh-CN" sz="1400" i="1">
                              <a:latin typeface="Cambria Math"/>
                            </a:rPr>
                            <m:t>1</m:t>
                          </m:r>
                        </m:sub>
                      </m:sSub>
                      <m:sSub>
                        <m:sSubPr>
                          <m:ctrlPr>
                            <a:rPr lang="zh-CN" altLang="zh-CN" sz="1400" i="1">
                              <a:latin typeface="Cambria Math"/>
                            </a:rPr>
                          </m:ctrlPr>
                        </m:sSubPr>
                        <m:e>
                          <m:r>
                            <a:rPr lang="en-US" altLang="zh-CN" sz="1400" i="1">
                              <a:latin typeface="Cambria Math"/>
                            </a:rPr>
                            <m:t>𝑟</m:t>
                          </m:r>
                        </m:e>
                        <m:sub>
                          <m:r>
                            <a:rPr lang="en-US" altLang="zh-CN" sz="1400" i="1">
                              <a:latin typeface="Cambria Math"/>
                            </a:rPr>
                            <m:t>1</m:t>
                          </m:r>
                        </m:sub>
                      </m:sSub>
                      <m:d>
                        <m:dPr>
                          <m:ctrlPr>
                            <a:rPr lang="en-US" altLang="zh-CN" sz="1400" i="1">
                              <a:latin typeface="Cambria Math"/>
                            </a:rPr>
                          </m:ctrlPr>
                        </m:dPr>
                        <m:e>
                          <m:sSub>
                            <m:sSubPr>
                              <m:ctrlPr>
                                <a:rPr lang="zh-CN" altLang="zh-CN" sz="1400" i="1">
                                  <a:latin typeface="Cambria Math"/>
                                </a:rPr>
                              </m:ctrlPr>
                            </m:sSubPr>
                            <m:e>
                              <m:r>
                                <a:rPr lang="en-US" altLang="zh-CN" sz="1400" i="1">
                                  <a:latin typeface="Cambria Math"/>
                                </a:rPr>
                                <m:t>𝑝</m:t>
                              </m:r>
                            </m:e>
                            <m:sub>
                              <m:r>
                                <a:rPr lang="en-US" altLang="zh-CN" sz="1400" i="1">
                                  <a:latin typeface="Cambria Math"/>
                                </a:rPr>
                                <m:t>𝑖𝑛</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e>
                      </m:d>
                      <m:r>
                        <a:rPr lang="en-US" altLang="zh-CN" sz="1400" i="1">
                          <a:latin typeface="Cambria Math"/>
                        </a:rPr>
                        <m:t>+ </m:t>
                      </m:r>
                      <m:sSub>
                        <m:sSubPr>
                          <m:ctrlPr>
                            <a:rPr lang="zh-CN" altLang="zh-CN" sz="1400" i="1">
                              <a:latin typeface="Cambria Math"/>
                            </a:rPr>
                          </m:ctrlPr>
                        </m:sSubPr>
                        <m:e>
                          <m:r>
                            <a:rPr lang="en-US" altLang="zh-CN" sz="1400" i="1">
                              <a:latin typeface="Cambria Math"/>
                            </a:rPr>
                            <m:t>𝑐</m:t>
                          </m:r>
                        </m:e>
                        <m:sub>
                          <m:r>
                            <a:rPr lang="en-US" altLang="zh-CN" sz="1400" i="1">
                              <a:latin typeface="Cambria Math"/>
                            </a:rPr>
                            <m:t>2</m:t>
                          </m:r>
                        </m:sub>
                      </m:sSub>
                      <m:sSub>
                        <m:sSubPr>
                          <m:ctrlPr>
                            <a:rPr lang="zh-CN" altLang="zh-CN" sz="1400" i="1">
                              <a:latin typeface="Cambria Math"/>
                            </a:rPr>
                          </m:ctrlPr>
                        </m:sSubPr>
                        <m:e>
                          <m:r>
                            <a:rPr lang="en-US" altLang="zh-CN" sz="1400" i="1">
                              <a:latin typeface="Cambria Math"/>
                            </a:rPr>
                            <m:t>𝑟</m:t>
                          </m:r>
                        </m:e>
                        <m:sub>
                          <m:r>
                            <a:rPr lang="en-US" altLang="zh-CN" sz="1400" i="1">
                              <a:latin typeface="Cambria Math"/>
                            </a:rPr>
                            <m:t>2</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𝑝</m:t>
                          </m:r>
                        </m:e>
                        <m:sub>
                          <m:r>
                            <a:rPr lang="en-US" altLang="zh-CN" sz="1400" i="1">
                              <a:latin typeface="Cambria Math"/>
                            </a:rPr>
                            <m:t>𝑔𝑛</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r>
                        <a:rPr lang="en-US" altLang="zh-CN" sz="1400" i="1">
                          <a:latin typeface="Cambria Math"/>
                        </a:rPr>
                        <m:t>)</m:t>
                      </m:r>
                    </m:oMath>
                  </m:oMathPara>
                </a14:m>
                <a:endParaRPr lang="en-US" altLang="zh-CN" sz="1400" dirty="0" smtClean="0"/>
              </a:p>
              <a:p>
                <a:endParaRPr lang="en-US" altLang="zh-CN" sz="1400" dirty="0" smtClean="0"/>
              </a:p>
              <a:p>
                <a:pPr/>
                <a14:m>
                  <m:oMathPara xmlns:m="http://schemas.openxmlformats.org/officeDocument/2006/math">
                    <m:oMathParaPr>
                      <m:jc m:val="left"/>
                    </m:oMathParaPr>
                    <m:oMath xmlns:m="http://schemas.openxmlformats.org/officeDocument/2006/math">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r>
                            <a:rPr lang="en-US" altLang="zh-CN" sz="1400" i="1">
                              <a:latin typeface="Cambria Math"/>
                            </a:rPr>
                            <m:t>+1</m:t>
                          </m:r>
                        </m:e>
                      </m:d>
                      <m:r>
                        <a:rPr lang="en-US" altLang="zh-CN" sz="1400" i="1">
                          <a:latin typeface="Cambria Math"/>
                        </a:rPr>
                        <m:t>=</m:t>
                      </m:r>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r>
                        <a:rPr lang="en-US" altLang="zh-CN" sz="1400" i="1">
                          <a:latin typeface="Cambria Math"/>
                        </a:rPr>
                        <m:t>+</m:t>
                      </m:r>
                      <m:sSub>
                        <m:sSubPr>
                          <m:ctrlPr>
                            <a:rPr lang="zh-CN" altLang="zh-CN" sz="1400" i="1">
                              <a:latin typeface="Cambria Math"/>
                            </a:rPr>
                          </m:ctrlPr>
                        </m:sSubPr>
                        <m:e>
                          <m:r>
                            <a:rPr lang="en-US" altLang="zh-CN" sz="1400" i="1">
                              <a:latin typeface="Cambria Math"/>
                            </a:rPr>
                            <m:t>𝑣</m:t>
                          </m:r>
                        </m:e>
                        <m:sub>
                          <m:r>
                            <a:rPr lang="en-US" altLang="zh-CN" sz="1400" i="1">
                              <a:latin typeface="Cambria Math"/>
                            </a:rPr>
                            <m:t>𝑖𝑛</m:t>
                          </m:r>
                        </m:sub>
                      </m:sSub>
                      <m:r>
                        <a:rPr lang="en-US" altLang="zh-CN" sz="1400" i="1">
                          <a:latin typeface="Cambria Math"/>
                        </a:rPr>
                        <m:t>(</m:t>
                      </m:r>
                      <m:r>
                        <a:rPr lang="en-US" altLang="zh-CN" sz="1400" i="1">
                          <a:latin typeface="Cambria Math"/>
                        </a:rPr>
                        <m:t>𝑡</m:t>
                      </m:r>
                      <m:r>
                        <a:rPr lang="en-US" altLang="zh-CN" sz="1400" i="1">
                          <a:latin typeface="Cambria Math"/>
                        </a:rPr>
                        <m:t>+1)</m:t>
                      </m:r>
                    </m:oMath>
                  </m:oMathPara>
                </a14:m>
                <a:endParaRPr lang="en-US" altLang="zh-CN" sz="1400" dirty="0"/>
              </a:p>
              <a:p>
                <a:endParaRPr lang="en-US" altLang="zh-CN" sz="1400" dirty="0" smtClean="0"/>
              </a:p>
              <a:p>
                <a:endParaRPr lang="zh-CN" altLang="zh-CN" sz="1400" dirty="0"/>
              </a:p>
            </p:txBody>
          </p:sp>
        </mc:Choice>
        <mc:Fallback xmlns="">
          <p:sp>
            <p:nvSpPr>
              <p:cNvPr id="11" name="矩形 10"/>
              <p:cNvSpPr>
                <a:spLocks noRot="1" noChangeAspect="1" noMove="1" noResize="1" noEditPoints="1" noAdjustHandles="1" noChangeArrowheads="1" noChangeShapeType="1" noTextEdit="1"/>
              </p:cNvSpPr>
              <p:nvPr/>
            </p:nvSpPr>
            <p:spPr>
              <a:xfrm>
                <a:off x="41376" y="1916832"/>
                <a:ext cx="4801314" cy="1833387"/>
              </a:xfrm>
              <a:prstGeom prst="rect">
                <a:avLst/>
              </a:prstGeom>
              <a:blipFill rotWithShape="1">
                <a:blip r:embed="rId4"/>
                <a:stretch>
                  <a:fillRect l="-381" t="-664"/>
                </a:stretch>
              </a:blipFill>
            </p:spPr>
            <p:txBody>
              <a:bodyPr/>
              <a:lstStyle/>
              <a:p>
                <a:r>
                  <a:rPr lang="zh-CN" altLang="en-US">
                    <a:noFill/>
                  </a:rPr>
                  <a:t> </a:t>
                </a:r>
              </a:p>
            </p:txBody>
          </p:sp>
        </mc:Fallback>
      </mc:AlternateContent>
      <p:sp>
        <p:nvSpPr>
          <p:cNvPr id="8" name="右箭头 7"/>
          <p:cNvSpPr/>
          <p:nvPr/>
        </p:nvSpPr>
        <p:spPr>
          <a:xfrm>
            <a:off x="4308003" y="2607503"/>
            <a:ext cx="576064" cy="217330"/>
          </a:xfrm>
          <a:prstGeom prst="rightArrow">
            <a:avLst/>
          </a:prstGeom>
          <a:solidFill>
            <a:schemeClr val="accent2">
              <a:lumMod val="40000"/>
              <a:lumOff val="60000"/>
            </a:schemeClr>
          </a:solidFill>
          <a:ln>
            <a:solidFill>
              <a:schemeClr val="accent6">
                <a:lumMod val="60000"/>
                <a:lumOff val="40000"/>
              </a:schemeClr>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ln>
                <a:solidFill>
                  <a:schemeClr val="accent6"/>
                </a:solidFill>
              </a:ln>
            </a:endParaRPr>
          </a:p>
        </p:txBody>
      </p:sp>
    </p:spTree>
    <p:extLst>
      <p:ext uri="{BB962C8B-B14F-4D97-AF65-F5344CB8AC3E}">
        <p14:creationId xmlns:p14="http://schemas.microsoft.com/office/powerpoint/2010/main" val="9290865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endParaRPr lang="en-US" altLang="zh-CN" sz="1600" dirty="0" smtClean="0"/>
          </a:p>
          <a:p>
            <a:pPr marL="0" indent="0">
              <a:buNone/>
            </a:pPr>
            <a:endParaRPr lang="en-US" altLang="zh-CN" sz="1600" dirty="0" smtClean="0"/>
          </a:p>
          <a:p>
            <a:pPr marL="0" indent="0">
              <a:buNone/>
            </a:pPr>
            <a:endParaRPr lang="en-US" altLang="zh-CN" sz="1600" dirty="0" smtClean="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12</a:t>
            </a:fld>
            <a:endParaRPr lang="en-US" altLang="zh-CN"/>
          </a:p>
        </p:txBody>
      </p:sp>
      <p:sp>
        <p:nvSpPr>
          <p:cNvPr id="18" name="Rectangle 2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21" name="直接箭头连接符 20"/>
          <p:cNvCxnSpPr/>
          <p:nvPr/>
        </p:nvCxnSpPr>
        <p:spPr>
          <a:xfrm>
            <a:off x="925528" y="4128514"/>
            <a:ext cx="64087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040724" y="1896266"/>
            <a:ext cx="18002" cy="237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1286042" y="1872527"/>
            <a:ext cx="4991100" cy="2062642"/>
          </a:xfrm>
          <a:custGeom>
            <a:avLst/>
            <a:gdLst>
              <a:gd name="connsiteX0" fmla="*/ 0 w 4991100"/>
              <a:gd name="connsiteY0" fmla="*/ 1231132 h 2062642"/>
              <a:gd name="connsiteX1" fmla="*/ 247650 w 4991100"/>
              <a:gd name="connsiteY1" fmla="*/ 1021582 h 2062642"/>
              <a:gd name="connsiteX2" fmla="*/ 647700 w 4991100"/>
              <a:gd name="connsiteY2" fmla="*/ 783457 h 2062642"/>
              <a:gd name="connsiteX3" fmla="*/ 742950 w 4991100"/>
              <a:gd name="connsiteY3" fmla="*/ 1774057 h 2062642"/>
              <a:gd name="connsiteX4" fmla="*/ 1590675 w 4991100"/>
              <a:gd name="connsiteY4" fmla="*/ 478657 h 2062642"/>
              <a:gd name="connsiteX5" fmla="*/ 2133600 w 4991100"/>
              <a:gd name="connsiteY5" fmla="*/ 2059807 h 2062642"/>
              <a:gd name="connsiteX6" fmla="*/ 3933825 w 4991100"/>
              <a:gd name="connsiteY6" fmla="*/ 2407 h 2062642"/>
              <a:gd name="connsiteX7" fmla="*/ 4991100 w 4991100"/>
              <a:gd name="connsiteY7" fmla="*/ 1612132 h 20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1100" h="2062642">
                <a:moveTo>
                  <a:pt x="0" y="1231132"/>
                </a:moveTo>
                <a:cubicBezTo>
                  <a:pt x="69850" y="1163663"/>
                  <a:pt x="139700" y="1096194"/>
                  <a:pt x="247650" y="1021582"/>
                </a:cubicBezTo>
                <a:cubicBezTo>
                  <a:pt x="355600" y="946970"/>
                  <a:pt x="565150" y="658044"/>
                  <a:pt x="647700" y="783457"/>
                </a:cubicBezTo>
                <a:cubicBezTo>
                  <a:pt x="730250" y="908869"/>
                  <a:pt x="585788" y="1824857"/>
                  <a:pt x="742950" y="1774057"/>
                </a:cubicBezTo>
                <a:cubicBezTo>
                  <a:pt x="900112" y="1723257"/>
                  <a:pt x="1358900" y="431032"/>
                  <a:pt x="1590675" y="478657"/>
                </a:cubicBezTo>
                <a:cubicBezTo>
                  <a:pt x="1822450" y="526282"/>
                  <a:pt x="1743075" y="2139182"/>
                  <a:pt x="2133600" y="2059807"/>
                </a:cubicBezTo>
                <a:cubicBezTo>
                  <a:pt x="2524125" y="1980432"/>
                  <a:pt x="3457575" y="77019"/>
                  <a:pt x="3933825" y="2407"/>
                </a:cubicBezTo>
                <a:cubicBezTo>
                  <a:pt x="4410075" y="-72205"/>
                  <a:pt x="4991100" y="1612132"/>
                  <a:pt x="4991100" y="161213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流程图: 联系 23"/>
          <p:cNvSpPr/>
          <p:nvPr/>
        </p:nvSpPr>
        <p:spPr>
          <a:xfrm>
            <a:off x="1472772" y="2903848"/>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24"/>
          <p:cNvSpPr/>
          <p:nvPr/>
        </p:nvSpPr>
        <p:spPr>
          <a:xfrm>
            <a:off x="1642355" y="2760362"/>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联系 25"/>
          <p:cNvSpPr/>
          <p:nvPr/>
        </p:nvSpPr>
        <p:spPr>
          <a:xfrm>
            <a:off x="1931108" y="2786633"/>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流程图: 联系 26"/>
          <p:cNvSpPr/>
          <p:nvPr/>
        </p:nvSpPr>
        <p:spPr>
          <a:xfrm>
            <a:off x="1931109" y="2939033"/>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流程图: 联系 27"/>
          <p:cNvSpPr/>
          <p:nvPr/>
        </p:nvSpPr>
        <p:spPr>
          <a:xfrm>
            <a:off x="1942614" y="3087810"/>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流程图: 联系 28"/>
          <p:cNvSpPr/>
          <p:nvPr/>
        </p:nvSpPr>
        <p:spPr>
          <a:xfrm>
            <a:off x="2192852" y="3336426"/>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联系 29"/>
          <p:cNvSpPr/>
          <p:nvPr/>
        </p:nvSpPr>
        <p:spPr>
          <a:xfrm>
            <a:off x="3724520" y="3624458"/>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1286042" y="1896266"/>
            <a:ext cx="1050826" cy="369332"/>
          </a:xfrm>
          <a:prstGeom prst="rect">
            <a:avLst/>
          </a:prstGeom>
          <a:noFill/>
        </p:spPr>
        <p:txBody>
          <a:bodyPr wrap="square" rtlCol="0">
            <a:spAutoFit/>
          </a:bodyPr>
          <a:lstStyle/>
          <a:p>
            <a:r>
              <a:rPr lang="zh-CN" altLang="en-US" dirty="0" smtClean="0">
                <a:latin typeface="+mn-ea"/>
              </a:rPr>
              <a:t>聚集性</a:t>
            </a:r>
            <a:endParaRPr lang="zh-CN" altLang="en-US" dirty="0">
              <a:latin typeface="+mn-ea"/>
            </a:endParaRPr>
          </a:p>
        </p:txBody>
      </p:sp>
      <p:sp>
        <p:nvSpPr>
          <p:cNvPr id="34" name="弧形 33"/>
          <p:cNvSpPr/>
          <p:nvPr/>
        </p:nvSpPr>
        <p:spPr>
          <a:xfrm>
            <a:off x="1291053" y="2375152"/>
            <a:ext cx="914400" cy="914400"/>
          </a:xfrm>
          <a:prstGeom prst="arc">
            <a:avLst>
              <a:gd name="adj1" fmla="val 61382"/>
              <a:gd name="adj2" fmla="val 0"/>
            </a:avLst>
          </a:prstGeom>
          <a:ln>
            <a:solidFill>
              <a:srgbClr val="00FF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TextBox 4"/>
          <p:cNvSpPr txBox="1"/>
          <p:nvPr/>
        </p:nvSpPr>
        <p:spPr>
          <a:xfrm>
            <a:off x="2627784" y="4258917"/>
            <a:ext cx="2739188" cy="307777"/>
          </a:xfrm>
          <a:prstGeom prst="rect">
            <a:avLst/>
          </a:prstGeom>
          <a:noFill/>
        </p:spPr>
        <p:txBody>
          <a:bodyPr wrap="square" rtlCol="0">
            <a:spAutoFit/>
          </a:bodyPr>
          <a:lstStyle/>
          <a:p>
            <a:pPr algn="ctr"/>
            <a:r>
              <a:rPr lang="zh-CN" altLang="en-US" sz="1400" dirty="0" smtClean="0"/>
              <a:t>粒子变化图</a:t>
            </a:r>
            <a:endParaRPr lang="zh-CN" altLang="en-US" sz="1400" dirty="0"/>
          </a:p>
        </p:txBody>
      </p:sp>
      <p:sp>
        <p:nvSpPr>
          <p:cNvPr id="7" name="TextBox 6"/>
          <p:cNvSpPr txBox="1"/>
          <p:nvPr/>
        </p:nvSpPr>
        <p:spPr>
          <a:xfrm>
            <a:off x="913047" y="4725144"/>
            <a:ext cx="3971020" cy="338554"/>
          </a:xfrm>
          <a:prstGeom prst="rect">
            <a:avLst/>
          </a:prstGeom>
          <a:noFill/>
        </p:spPr>
        <p:txBody>
          <a:bodyPr wrap="square" rtlCol="0">
            <a:spAutoFit/>
          </a:bodyPr>
          <a:lstStyle/>
          <a:p>
            <a:r>
              <a:rPr lang="en-US" altLang="zh-CN" sz="1600" dirty="0" smtClean="0"/>
              <a:t>1.</a:t>
            </a:r>
            <a:r>
              <a:rPr lang="zh-CN" altLang="en-US" sz="1600" dirty="0" smtClean="0"/>
              <a:t>拉伸机制，避免陷入极小值</a:t>
            </a:r>
            <a:endParaRPr lang="en-US" altLang="zh-CN" sz="1600" dirty="0" smtClean="0"/>
          </a:p>
        </p:txBody>
      </p:sp>
      <p:sp>
        <p:nvSpPr>
          <p:cNvPr id="8" name="TextBox 7"/>
          <p:cNvSpPr txBox="1"/>
          <p:nvPr/>
        </p:nvSpPr>
        <p:spPr>
          <a:xfrm>
            <a:off x="913047" y="5387444"/>
            <a:ext cx="3834342" cy="615553"/>
          </a:xfrm>
          <a:prstGeom prst="rect">
            <a:avLst/>
          </a:prstGeom>
          <a:noFill/>
        </p:spPr>
        <p:txBody>
          <a:bodyPr wrap="square" rtlCol="0">
            <a:spAutoFit/>
          </a:bodyPr>
          <a:lstStyle/>
          <a:p>
            <a:r>
              <a:rPr lang="en-US" altLang="zh-CN" sz="1600" dirty="0"/>
              <a:t>2.</a:t>
            </a:r>
            <a:r>
              <a:rPr lang="zh-CN" altLang="en-US" sz="1600" dirty="0"/>
              <a:t>调节收敛性，优化寻优效果</a:t>
            </a:r>
          </a:p>
          <a:p>
            <a:endParaRPr lang="zh-CN" altLang="en-US" dirty="0"/>
          </a:p>
        </p:txBody>
      </p:sp>
      <p:sp>
        <p:nvSpPr>
          <p:cNvPr id="32" name="Rectangle 4"/>
          <p:cNvSpPr>
            <a:spLocks noChangeArrowheads="1"/>
          </p:cNvSpPr>
          <p:nvPr/>
        </p:nvSpPr>
        <p:spPr bwMode="auto">
          <a:xfrm>
            <a:off x="0" y="908720"/>
            <a:ext cx="4884067" cy="431800"/>
          </a:xfrm>
          <a:prstGeom prst="rect">
            <a:avLst/>
          </a:prstGeom>
          <a:solidFill>
            <a:srgbClr val="C00000"/>
          </a:solidFill>
          <a:ln w="9525">
            <a:noFill/>
            <a:miter lim="800000"/>
            <a:headEnd/>
            <a:tailEnd/>
          </a:ln>
        </p:spPr>
        <p:txBody>
          <a:bodyPr wrap="none" anchor="ctr"/>
          <a:lstStyle/>
          <a:p>
            <a:r>
              <a:rPr lang="zh-CN" altLang="en-US" sz="2400" dirty="0"/>
              <a:t>改进算法依据</a:t>
            </a:r>
            <a:r>
              <a:rPr lang="en-US" altLang="zh-CN" sz="2400" dirty="0"/>
              <a:t>—</a:t>
            </a:r>
            <a:r>
              <a:rPr lang="en-US" altLang="zh-CN" sz="2400" dirty="0" smtClean="0"/>
              <a:t>XQPSO</a:t>
            </a:r>
            <a:endParaRPr lang="zh-CN" altLang="en-US" sz="2400" dirty="0"/>
          </a:p>
        </p:txBody>
      </p:sp>
      <p:sp>
        <p:nvSpPr>
          <p:cNvPr id="6" name="矩形 5"/>
          <p:cNvSpPr/>
          <p:nvPr/>
        </p:nvSpPr>
        <p:spPr>
          <a:xfrm>
            <a:off x="28946" y="0"/>
            <a:ext cx="5983214" cy="707886"/>
          </a:xfrm>
          <a:prstGeom prst="rect">
            <a:avLst/>
          </a:prstGeom>
        </p:spPr>
        <p:txBody>
          <a:bodyPr wrap="square">
            <a:spAutoFit/>
          </a:bodyPr>
          <a:lstStyle/>
          <a:p>
            <a:r>
              <a:rPr lang="zh-CN" altLang="en-US" sz="4000" b="1" dirty="0">
                <a:solidFill>
                  <a:schemeClr val="tx2"/>
                </a:solidFill>
                <a:latin typeface="微软雅黑" panose="020B0503020204020204" pitchFamily="34" charset="-122"/>
                <a:ea typeface="微软雅黑" panose="020B0503020204020204" pitchFamily="34" charset="-122"/>
                <a:cs typeface="+mj-cs"/>
              </a:rPr>
              <a:t>研究内容和解决思路</a:t>
            </a:r>
          </a:p>
        </p:txBody>
      </p:sp>
      <p:sp>
        <p:nvSpPr>
          <p:cNvPr id="9" name="TextBox 8"/>
          <p:cNvSpPr txBox="1"/>
          <p:nvPr/>
        </p:nvSpPr>
        <p:spPr>
          <a:xfrm>
            <a:off x="7091090" y="1896266"/>
            <a:ext cx="1143736" cy="369332"/>
          </a:xfrm>
          <a:prstGeom prst="rect">
            <a:avLst/>
          </a:prstGeom>
          <a:noFill/>
        </p:spPr>
        <p:txBody>
          <a:bodyPr wrap="square" rtlCol="0">
            <a:spAutoFit/>
          </a:bodyPr>
          <a:lstStyle/>
          <a:p>
            <a:r>
              <a:rPr lang="en-US" altLang="zh-CN" dirty="0" smtClean="0"/>
              <a:t>1</a:t>
            </a:r>
            <a:r>
              <a:rPr lang="en-US" altLang="zh-CN" dirty="0"/>
              <a:t>.</a:t>
            </a:r>
            <a:r>
              <a:rPr lang="zh-CN" altLang="en-US" dirty="0" smtClean="0"/>
              <a:t>早熟性</a:t>
            </a:r>
            <a:endParaRPr lang="zh-CN" altLang="en-US" dirty="0"/>
          </a:p>
        </p:txBody>
      </p:sp>
      <p:sp>
        <p:nvSpPr>
          <p:cNvPr id="10" name="TextBox 9"/>
          <p:cNvSpPr txBox="1"/>
          <p:nvPr/>
        </p:nvSpPr>
        <p:spPr>
          <a:xfrm>
            <a:off x="7091089" y="2530324"/>
            <a:ext cx="1198200" cy="369332"/>
          </a:xfrm>
          <a:prstGeom prst="rect">
            <a:avLst/>
          </a:prstGeom>
          <a:noFill/>
        </p:spPr>
        <p:txBody>
          <a:bodyPr wrap="square" rtlCol="0">
            <a:spAutoFit/>
          </a:bodyPr>
          <a:lstStyle/>
          <a:p>
            <a:r>
              <a:rPr lang="en-US" altLang="zh-CN" dirty="0" smtClean="0"/>
              <a:t>2.</a:t>
            </a:r>
            <a:r>
              <a:rPr lang="zh-CN" altLang="en-US" dirty="0" smtClean="0"/>
              <a:t>聚集性</a:t>
            </a:r>
            <a:endParaRPr lang="zh-CN" altLang="en-US" dirty="0"/>
          </a:p>
        </p:txBody>
      </p:sp>
      <p:sp>
        <p:nvSpPr>
          <p:cNvPr id="11" name="TextBox 10"/>
          <p:cNvSpPr txBox="1"/>
          <p:nvPr/>
        </p:nvSpPr>
        <p:spPr>
          <a:xfrm>
            <a:off x="7103615" y="3129523"/>
            <a:ext cx="1089273" cy="369332"/>
          </a:xfrm>
          <a:prstGeom prst="rect">
            <a:avLst/>
          </a:prstGeom>
          <a:noFill/>
        </p:spPr>
        <p:txBody>
          <a:bodyPr wrap="square" rtlCol="0">
            <a:spAutoFit/>
          </a:bodyPr>
          <a:lstStyle/>
          <a:p>
            <a:r>
              <a:rPr lang="en-US" altLang="zh-CN" dirty="0" smtClean="0"/>
              <a:t>3.</a:t>
            </a:r>
            <a:r>
              <a:rPr lang="zh-CN" altLang="en-US" dirty="0" smtClean="0"/>
              <a:t>收敛性</a:t>
            </a:r>
            <a:endParaRPr lang="zh-CN" altLang="en-US" dirty="0"/>
          </a:p>
        </p:txBody>
      </p:sp>
      <p:sp>
        <p:nvSpPr>
          <p:cNvPr id="35" name="流程图: 联系 34"/>
          <p:cNvSpPr/>
          <p:nvPr/>
        </p:nvSpPr>
        <p:spPr>
          <a:xfrm>
            <a:off x="5076056" y="1898683"/>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联系 36"/>
          <p:cNvSpPr/>
          <p:nvPr/>
        </p:nvSpPr>
        <p:spPr>
          <a:xfrm>
            <a:off x="5494248" y="1990121"/>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流程图: 联系 38"/>
          <p:cNvSpPr/>
          <p:nvPr/>
        </p:nvSpPr>
        <p:spPr>
          <a:xfrm>
            <a:off x="5275487" y="1826808"/>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5553783" y="1675571"/>
            <a:ext cx="723359" cy="276999"/>
          </a:xfrm>
          <a:prstGeom prst="rect">
            <a:avLst/>
          </a:prstGeom>
          <a:noFill/>
        </p:spPr>
        <p:txBody>
          <a:bodyPr wrap="square" rtlCol="0">
            <a:spAutoFit/>
          </a:bodyPr>
          <a:lstStyle/>
          <a:p>
            <a:r>
              <a:rPr lang="en-US" altLang="zh-CN" sz="1200" dirty="0" err="1" smtClean="0"/>
              <a:t>Gbest</a:t>
            </a:r>
            <a:endParaRPr lang="zh-CN" altLang="en-US" sz="1200" dirty="0"/>
          </a:p>
        </p:txBody>
      </p:sp>
      <p:sp>
        <p:nvSpPr>
          <p:cNvPr id="40" name="流程图: 联系 39"/>
          <p:cNvSpPr/>
          <p:nvPr/>
        </p:nvSpPr>
        <p:spPr>
          <a:xfrm>
            <a:off x="6185704" y="3281810"/>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12172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37" presetClass="path" presetSubtype="0" accel="50000" decel="50000" fill="hold" grpId="0" nodeType="clickEffect">
                                  <p:stCondLst>
                                    <p:cond delay="0"/>
                                  </p:stCondLst>
                                  <p:childTnLst>
                                    <p:animMotion origin="layout" path="M -1.66667E-6 0.02037 L 0.03229 0.01296 C 0.03906 0.01111 0.04931 0.01019 0.0599 0.01019 C 0.07188 0.01019 0.0816 0.01111 0.08837 0.01296 L 0.12101 0.02037 " pathEditMode="relative" rAng="0" ptsTypes="FffFF">
                                      <p:cBhvr>
                                        <p:cTn id="27" dur="2000" fill="hold"/>
                                        <p:tgtEl>
                                          <p:spTgt spid="26"/>
                                        </p:tgtEl>
                                        <p:attrNameLst>
                                          <p:attrName>ppt_x</p:attrName>
                                          <p:attrName>ppt_y</p:attrName>
                                        </p:attrNameLst>
                                      </p:cBhvr>
                                      <p:rCtr x="6042" y="-509"/>
                                    </p:animMotion>
                                  </p:childTnLst>
                                </p:cTn>
                              </p:par>
                            </p:childTnLst>
                          </p:cTn>
                        </p:par>
                      </p:childTnLst>
                    </p:cTn>
                  </p:par>
                  <p:par>
                    <p:cTn id="28" fill="hold">
                      <p:stCondLst>
                        <p:cond delay="indefinite"/>
                      </p:stCondLst>
                      <p:childTnLst>
                        <p:par>
                          <p:cTn id="29" fill="hold">
                            <p:stCondLst>
                              <p:cond delay="0"/>
                            </p:stCondLst>
                            <p:childTnLst>
                              <p:par>
                                <p:cTn id="30" presetID="37" presetClass="path" presetSubtype="0" accel="50000" decel="50000" fill="hold" grpId="0" nodeType="clickEffect">
                                  <p:stCondLst>
                                    <p:cond delay="0"/>
                                  </p:stCondLst>
                                  <p:childTnLst>
                                    <p:animMotion origin="layout" path="M 1.94444E-6 2.59259E-6 L 0.02604 0.00787 C 0.03142 0.00949 0.03976 0.01065 0.04826 0.01065 C 0.05798 0.01065 0.0658 0.00949 0.07118 0.00787 L 0.09739 2.59259E-6 " pathEditMode="relative" rAng="0" ptsTypes="FffFF">
                                      <p:cBhvr>
                                        <p:cTn id="31" dur="2000" fill="hold"/>
                                        <p:tgtEl>
                                          <p:spTgt spid="25"/>
                                        </p:tgtEl>
                                        <p:attrNameLst>
                                          <p:attrName>ppt_x</p:attrName>
                                          <p:attrName>ppt_y</p:attrName>
                                        </p:attrNameLst>
                                      </p:cBhvr>
                                      <p:rCtr x="4861" y="532"/>
                                    </p:animMotion>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1000"/>
                                        <p:tgtEl>
                                          <p:spTgt spid="8"/>
                                        </p:tgtEl>
                                      </p:cBhvr>
                                    </p:animEffect>
                                    <p:anim calcmode="lin" valueType="num">
                                      <p:cBhvr>
                                        <p:cTn id="44" dur="1000" fill="hold"/>
                                        <p:tgtEl>
                                          <p:spTgt spid="8"/>
                                        </p:tgtEl>
                                        <p:attrNameLst>
                                          <p:attrName>ppt_x</p:attrName>
                                        </p:attrNameLst>
                                      </p:cBhvr>
                                      <p:tavLst>
                                        <p:tav tm="0">
                                          <p:val>
                                            <p:strVal val="#ppt_x"/>
                                          </p:val>
                                        </p:tav>
                                        <p:tav tm="100000">
                                          <p:val>
                                            <p:strVal val="#ppt_x"/>
                                          </p:val>
                                        </p:tav>
                                      </p:tavLst>
                                    </p:anim>
                                    <p:anim calcmode="lin" valueType="num">
                                      <p:cBhvr>
                                        <p:cTn id="4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4" presetClass="exit" presetSubtype="10" fill="hold" grpId="0" nodeType="clickEffect">
                                  <p:stCondLst>
                                    <p:cond delay="0"/>
                                  </p:stCondLst>
                                  <p:childTnLst>
                                    <p:animEffect transition="out" filter="randombar(horizontal)">
                                      <p:cBhvr>
                                        <p:cTn id="49" dur="500"/>
                                        <p:tgtEl>
                                          <p:spTgt spid="35"/>
                                        </p:tgtEl>
                                      </p:cBhvr>
                                    </p:animEffect>
                                    <p:set>
                                      <p:cBhvr>
                                        <p:cTn id="50" dur="1" fill="hold">
                                          <p:stCondLst>
                                            <p:cond delay="499"/>
                                          </p:stCondLst>
                                        </p:cTn>
                                        <p:tgtEl>
                                          <p:spTgt spid="35"/>
                                        </p:tgtEl>
                                        <p:attrNameLst>
                                          <p:attrName>style.visibility</p:attrName>
                                        </p:attrNameLst>
                                      </p:cBhvr>
                                      <p:to>
                                        <p:strVal val="hidden"/>
                                      </p:to>
                                    </p:set>
                                  </p:childTnLst>
                                </p:cTn>
                              </p:par>
                            </p:childTnLst>
                          </p:cTn>
                        </p:par>
                        <p:par>
                          <p:cTn id="51" fill="hold">
                            <p:stCondLst>
                              <p:cond delay="500"/>
                            </p:stCondLst>
                            <p:childTnLst>
                              <p:par>
                                <p:cTn id="52" presetID="14" presetClass="entr" presetSubtype="10"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Effect transition="in" filter="randombar(horizontal)">
                                      <p:cBhvr>
                                        <p:cTn id="54" dur="500"/>
                                        <p:tgtEl>
                                          <p:spTgt spid="37"/>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xit" presetSubtype="10" fill="hold" grpId="1" nodeType="clickEffect">
                                  <p:stCondLst>
                                    <p:cond delay="0"/>
                                  </p:stCondLst>
                                  <p:childTnLst>
                                    <p:animEffect transition="out" filter="randombar(horizontal)">
                                      <p:cBhvr>
                                        <p:cTn id="58" dur="500"/>
                                        <p:tgtEl>
                                          <p:spTgt spid="37"/>
                                        </p:tgtEl>
                                      </p:cBhvr>
                                    </p:animEffect>
                                    <p:set>
                                      <p:cBhvr>
                                        <p:cTn id="59" dur="1" fill="hold">
                                          <p:stCondLst>
                                            <p:cond delay="499"/>
                                          </p:stCondLst>
                                        </p:cTn>
                                        <p:tgtEl>
                                          <p:spTgt spid="37"/>
                                        </p:tgtEl>
                                        <p:attrNameLst>
                                          <p:attrName>style.visibility</p:attrName>
                                        </p:attrNameLst>
                                      </p:cBhvr>
                                      <p:to>
                                        <p:strVal val="hidden"/>
                                      </p:to>
                                    </p:set>
                                  </p:childTnLst>
                                </p:cTn>
                              </p:par>
                            </p:childTnLst>
                          </p:cTn>
                        </p:par>
                        <p:par>
                          <p:cTn id="60" fill="hold">
                            <p:stCondLst>
                              <p:cond delay="500"/>
                            </p:stCondLst>
                            <p:childTnLst>
                              <p:par>
                                <p:cTn id="61" presetID="14" presetClass="entr" presetSubtype="10" fill="hold" grpId="0" nodeType="afterEffect">
                                  <p:stCondLst>
                                    <p:cond delay="0"/>
                                  </p:stCondLst>
                                  <p:childTnLst>
                                    <p:set>
                                      <p:cBhvr>
                                        <p:cTn id="62" dur="1" fill="hold">
                                          <p:stCondLst>
                                            <p:cond delay="0"/>
                                          </p:stCondLst>
                                        </p:cTn>
                                        <p:tgtEl>
                                          <p:spTgt spid="39"/>
                                        </p:tgtEl>
                                        <p:attrNameLst>
                                          <p:attrName>style.visibility</p:attrName>
                                        </p:attrNameLst>
                                      </p:cBhvr>
                                      <p:to>
                                        <p:strVal val="visible"/>
                                      </p:to>
                                    </p:set>
                                    <p:animEffect transition="in" filter="randombar(horizontal)">
                                      <p:cBhvr>
                                        <p:cTn id="63" dur="500"/>
                                        <p:tgtEl>
                                          <p:spTgt spid="39"/>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1000"/>
                                        <p:tgtEl>
                                          <p:spTgt spid="2"/>
                                        </p:tgtEl>
                                      </p:cBhvr>
                                    </p:animEffect>
                                    <p:anim calcmode="lin" valueType="num">
                                      <p:cBhvr>
                                        <p:cTn id="69" dur="1000" fill="hold"/>
                                        <p:tgtEl>
                                          <p:spTgt spid="2"/>
                                        </p:tgtEl>
                                        <p:attrNameLst>
                                          <p:attrName>ppt_x</p:attrName>
                                        </p:attrNameLst>
                                      </p:cBhvr>
                                      <p:tavLst>
                                        <p:tav tm="0">
                                          <p:val>
                                            <p:strVal val="#ppt_x"/>
                                          </p:val>
                                        </p:tav>
                                        <p:tav tm="100000">
                                          <p:val>
                                            <p:strVal val="#ppt_x"/>
                                          </p:val>
                                        </p:tav>
                                      </p:tavLst>
                                    </p:anim>
                                    <p:anim calcmode="lin" valueType="num">
                                      <p:cBhvr>
                                        <p:cTn id="7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7" grpId="0"/>
      <p:bldP spid="8" grpId="0"/>
      <p:bldP spid="9" grpId="0"/>
      <p:bldP spid="10" grpId="0"/>
      <p:bldP spid="11" grpId="0"/>
      <p:bldP spid="35" grpId="0" animBg="1"/>
      <p:bldP spid="37" grpId="0" animBg="1"/>
      <p:bldP spid="37" grpId="1" animBg="1"/>
      <p:bldP spid="39"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401050" cy="674687"/>
          </a:xfrm>
        </p:spPr>
        <p:txBody>
          <a:bodyPr/>
          <a:lstStyle/>
          <a:p>
            <a:r>
              <a:rPr lang="zh-CN" altLang="en-US" dirty="0">
                <a:latin typeface="微软雅黑" panose="020B0503020204020204" pitchFamily="34" charset="-122"/>
                <a:ea typeface="微软雅黑" panose="020B0503020204020204" pitchFamily="34" charset="-122"/>
              </a:rPr>
              <a:t>研究内容和解决思路</a:t>
            </a:r>
            <a:endParaRPr lang="zh-CN" altLang="en-US"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13</a:t>
            </a:fld>
            <a:endParaRPr lang="en-US" altLang="zh-CN"/>
          </a:p>
        </p:txBody>
      </p:sp>
      <p:sp>
        <p:nvSpPr>
          <p:cNvPr id="9" name="Rectangle 4"/>
          <p:cNvSpPr>
            <a:spLocks noChangeArrowheads="1"/>
          </p:cNvSpPr>
          <p:nvPr/>
        </p:nvSpPr>
        <p:spPr bwMode="auto">
          <a:xfrm>
            <a:off x="13494" y="908720"/>
            <a:ext cx="3816350" cy="431800"/>
          </a:xfrm>
          <a:prstGeom prst="rect">
            <a:avLst/>
          </a:prstGeom>
          <a:solidFill>
            <a:srgbClr val="C00000"/>
          </a:solidFill>
          <a:ln w="9525">
            <a:noFill/>
            <a:miter lim="800000"/>
            <a:headEnd/>
            <a:tailEnd/>
          </a:ln>
        </p:spPr>
        <p:txBody>
          <a:bodyPr wrap="none" anchor="ctr"/>
          <a:lstStyle/>
          <a:p>
            <a:r>
              <a:rPr lang="en-US" altLang="zh-CN" sz="2400" dirty="0"/>
              <a:t>XQPSONN</a:t>
            </a:r>
            <a:r>
              <a:rPr lang="zh-CN" altLang="en-US" sz="2400" dirty="0"/>
              <a:t>算法</a:t>
            </a:r>
          </a:p>
        </p:txBody>
      </p:sp>
      <p:sp>
        <p:nvSpPr>
          <p:cNvPr id="3" name="TextBox 2"/>
          <p:cNvSpPr txBox="1"/>
          <p:nvPr/>
        </p:nvSpPr>
        <p:spPr>
          <a:xfrm>
            <a:off x="467544" y="2492896"/>
            <a:ext cx="2943523" cy="2308324"/>
          </a:xfrm>
          <a:prstGeom prst="rect">
            <a:avLst/>
          </a:prstGeom>
          <a:noFill/>
        </p:spPr>
        <p:txBody>
          <a:bodyPr wrap="square" rtlCol="0">
            <a:spAutoFit/>
          </a:bodyPr>
          <a:lstStyle/>
          <a:p>
            <a:r>
              <a:rPr lang="en-US" altLang="zh-CN" dirty="0"/>
              <a:t>1.</a:t>
            </a:r>
            <a:r>
              <a:rPr lang="zh-CN" altLang="en-US" dirty="0"/>
              <a:t>收敛性</a:t>
            </a:r>
            <a:r>
              <a:rPr lang="zh-CN" altLang="en-US" dirty="0" smtClean="0"/>
              <a:t>问题</a:t>
            </a:r>
            <a:endParaRPr lang="en-US" altLang="zh-CN" dirty="0" smtClean="0"/>
          </a:p>
          <a:p>
            <a:endParaRPr lang="en-US" altLang="zh-CN" dirty="0"/>
          </a:p>
          <a:p>
            <a:endParaRPr lang="en-US" altLang="zh-CN" dirty="0"/>
          </a:p>
          <a:p>
            <a:r>
              <a:rPr lang="en-US" altLang="zh-CN" dirty="0"/>
              <a:t>2.</a:t>
            </a:r>
            <a:r>
              <a:rPr lang="zh-CN" altLang="en-US" dirty="0"/>
              <a:t>早熟</a:t>
            </a:r>
            <a:r>
              <a:rPr lang="zh-CN" altLang="en-US" dirty="0" smtClean="0"/>
              <a:t>问题</a:t>
            </a:r>
            <a:endParaRPr lang="en-US" altLang="zh-CN" dirty="0" smtClean="0"/>
          </a:p>
          <a:p>
            <a:endParaRPr lang="en-US" altLang="zh-CN" dirty="0"/>
          </a:p>
          <a:p>
            <a:endParaRPr lang="en-US" altLang="zh-CN" dirty="0"/>
          </a:p>
          <a:p>
            <a:r>
              <a:rPr lang="en-US" altLang="zh-CN" dirty="0"/>
              <a:t>3.</a:t>
            </a:r>
            <a:r>
              <a:rPr lang="zh-CN" altLang="en-US" dirty="0"/>
              <a:t>局部最优问题</a:t>
            </a:r>
          </a:p>
          <a:p>
            <a:endParaRPr lang="zh-CN" altLang="en-US" dirty="0"/>
          </a:p>
        </p:txBody>
      </p:sp>
      <p:sp>
        <p:nvSpPr>
          <p:cNvPr id="6" name="右箭头 5"/>
          <p:cNvSpPr/>
          <p:nvPr/>
        </p:nvSpPr>
        <p:spPr>
          <a:xfrm>
            <a:off x="2562275" y="3302967"/>
            <a:ext cx="711275" cy="229091"/>
          </a:xfrm>
          <a:prstGeom prst="rightArrow">
            <a:avLst/>
          </a:prstGeom>
          <a:solidFill>
            <a:schemeClr val="accent6">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左大括号 9"/>
          <p:cNvSpPr/>
          <p:nvPr/>
        </p:nvSpPr>
        <p:spPr>
          <a:xfrm>
            <a:off x="3411067" y="2204864"/>
            <a:ext cx="368845" cy="2376264"/>
          </a:xfrm>
          <a:prstGeom prst="leftBrace">
            <a:avLst/>
          </a:prstGeom>
          <a:l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TextBox 11"/>
              <p:cNvSpPr txBox="1"/>
              <p:nvPr/>
            </p:nvSpPr>
            <p:spPr>
              <a:xfrm>
                <a:off x="3779912" y="2132856"/>
                <a:ext cx="4041253" cy="496546"/>
              </a:xfrm>
              <a:prstGeom prst="rect">
                <a:avLst/>
              </a:prstGeom>
              <a:noFill/>
            </p:spPr>
            <p:txBody>
              <a:bodyPr wrap="square" rtlCol="0">
                <a:spAutoFit/>
              </a:bodyPr>
              <a:lstStyle/>
              <a:p>
                <a:r>
                  <a:rPr lang="zh-CN" altLang="en-US" sz="1400" dirty="0"/>
                  <a:t>引入线性递减收缩因子</a:t>
                </a:r>
                <a:r>
                  <a:rPr lang="zh-CN" altLang="en-US" dirty="0" smtClean="0"/>
                  <a:t>：</a:t>
                </a:r>
                <a14:m>
                  <m:oMath xmlns:m="http://schemas.openxmlformats.org/officeDocument/2006/math">
                    <m:r>
                      <m:rPr>
                        <m:sty m:val="p"/>
                      </m:rPr>
                      <a:rPr lang="en-US" altLang="zh-CN">
                        <a:latin typeface="Cambria Math"/>
                      </a:rPr>
                      <m:t>χ</m:t>
                    </m:r>
                    <m:r>
                      <a:rPr lang="en-US" altLang="zh-CN">
                        <a:latin typeface="Cambria Math"/>
                      </a:rPr>
                      <m:t> =</m:t>
                    </m:r>
                    <m:f>
                      <m:fPr>
                        <m:ctrlPr>
                          <a:rPr lang="zh-CN" altLang="zh-CN" i="1">
                            <a:latin typeface="Cambria Math"/>
                          </a:rPr>
                        </m:ctrlPr>
                      </m:fPr>
                      <m:num>
                        <m:r>
                          <a:rPr lang="en-US" altLang="zh-CN">
                            <a:latin typeface="Cambria Math"/>
                          </a:rPr>
                          <m:t>1</m:t>
                        </m:r>
                      </m:num>
                      <m:den>
                        <m:sSup>
                          <m:sSupPr>
                            <m:ctrlPr>
                              <a:rPr lang="zh-CN" altLang="zh-CN" i="1">
                                <a:latin typeface="Cambria Math"/>
                              </a:rPr>
                            </m:ctrlPr>
                          </m:sSupPr>
                          <m:e>
                            <m:r>
                              <a:rPr lang="en-US" altLang="zh-CN" i="1">
                                <a:latin typeface="Cambria Math"/>
                              </a:rPr>
                              <m:t>𝑒</m:t>
                            </m:r>
                          </m:e>
                          <m:sup>
                            <m:r>
                              <a:rPr lang="en-US" altLang="zh-CN" i="1">
                                <a:latin typeface="Cambria Math"/>
                              </a:rPr>
                              <m:t>𝑘</m:t>
                            </m:r>
                          </m:sup>
                        </m:sSup>
                      </m:den>
                    </m:f>
                    <m:r>
                      <a:rPr lang="en-US" altLang="zh-CN">
                        <a:latin typeface="Cambria Math"/>
                      </a:rPr>
                      <m:t>+</m:t>
                    </m:r>
                    <m:f>
                      <m:fPr>
                        <m:ctrlPr>
                          <a:rPr lang="zh-CN" altLang="zh-CN" i="1">
                            <a:latin typeface="Cambria Math"/>
                          </a:rPr>
                        </m:ctrlPr>
                      </m:fPr>
                      <m:num>
                        <m:r>
                          <a:rPr lang="en-US" altLang="zh-CN">
                            <a:latin typeface="Cambria Math"/>
                          </a:rPr>
                          <m:t>0.5</m:t>
                        </m:r>
                      </m:num>
                      <m:den>
                        <m:r>
                          <a:rPr lang="en-US" altLang="zh-CN" i="1">
                            <a:latin typeface="Cambria Math"/>
                          </a:rPr>
                          <m:t>𝑘</m:t>
                        </m:r>
                      </m:den>
                    </m:f>
                    <m:r>
                      <a:rPr lang="en-US" altLang="zh-CN">
                        <a:latin typeface="Cambria Math"/>
                      </a:rPr>
                      <m:t> </m:t>
                    </m:r>
                  </m:oMath>
                </a14:m>
                <a:endParaRPr lang="zh-CN" alt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79912" y="2132856"/>
                <a:ext cx="4041253" cy="496546"/>
              </a:xfrm>
              <a:prstGeom prst="rect">
                <a:avLst/>
              </a:prstGeom>
              <a:blipFill rotWithShape="1">
                <a:blip r:embed="rId3"/>
                <a:stretch>
                  <a:fillRect l="-302" b="-37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804667" y="3196742"/>
                <a:ext cx="5193381" cy="346633"/>
              </a:xfrm>
              <a:prstGeom prst="rect">
                <a:avLst/>
              </a:prstGeom>
              <a:noFill/>
            </p:spPr>
            <p:txBody>
              <a:bodyPr wrap="square" rtlCol="0">
                <a:spAutoFit/>
              </a:bodyPr>
              <a:lstStyle/>
              <a:p>
                <a:r>
                  <a:rPr lang="zh-CN" altLang="en-US" sz="1400" dirty="0" smtClean="0"/>
                  <a:t>设定</a:t>
                </a:r>
                <a14:m>
                  <m:oMath xmlns:m="http://schemas.openxmlformats.org/officeDocument/2006/math">
                    <m:r>
                      <a:rPr lang="zh-CN" altLang="en-US" sz="1400" i="1">
                        <a:latin typeface="Cambria Math"/>
                      </a:rPr>
                      <m:t>早熟判断标准：</m:t>
                    </m:r>
                    <m:r>
                      <a:rPr lang="zh-CN" altLang="en-US" sz="1400" i="1">
                        <a:latin typeface="Cambria Math"/>
                      </a:rPr>
                      <m:t> </m:t>
                    </m:r>
                    <m:d>
                      <m:dPr>
                        <m:begChr m:val="|"/>
                        <m:endChr m:val="|"/>
                        <m:ctrlPr>
                          <a:rPr lang="zh-CN" altLang="zh-CN" sz="1400" i="1">
                            <a:latin typeface="Cambria Math"/>
                          </a:rPr>
                        </m:ctrlPr>
                      </m:dPr>
                      <m:e>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𝑝𝑏𝑒𝑠𝑡</m:t>
                            </m:r>
                          </m:e>
                          <m:sub>
                            <m:r>
                              <a:rPr lang="en-US" altLang="zh-CN" sz="1400" i="1">
                                <a:latin typeface="Cambria Math"/>
                              </a:rPr>
                              <m:t>𝑖</m:t>
                            </m:r>
                          </m:sub>
                        </m:sSub>
                        <m:r>
                          <a:rPr lang="en-US" altLang="zh-CN" sz="1400">
                            <a:latin typeface="Cambria Math"/>
                          </a:rPr>
                          <m:t>&lt;</m:t>
                        </m:r>
                        <m:sSub>
                          <m:sSubPr>
                            <m:ctrlPr>
                              <a:rPr lang="zh-CN" altLang="zh-CN" sz="1400" i="1">
                                <a:latin typeface="Cambria Math"/>
                              </a:rPr>
                            </m:ctrlPr>
                          </m:sSubPr>
                          <m:e>
                            <m:r>
                              <a:rPr lang="en-US" altLang="zh-CN" sz="1400" i="1">
                                <a:latin typeface="Cambria Math"/>
                              </a:rPr>
                              <m:t>𝑒</m:t>
                            </m:r>
                          </m:e>
                          <m:sub>
                            <m:r>
                              <a:rPr lang="en-US" altLang="zh-CN" sz="1400">
                                <a:latin typeface="Cambria Math"/>
                              </a:rPr>
                              <m:t>1</m:t>
                            </m:r>
                          </m:sub>
                        </m:sSub>
                      </m:e>
                    </m:d>
                    <m:r>
                      <a:rPr lang="en-US" altLang="zh-CN" sz="1400">
                        <a:latin typeface="Cambria Math"/>
                      </a:rPr>
                      <m:t> , </m:t>
                    </m:r>
                    <m:d>
                      <m:dPr>
                        <m:begChr m:val="|"/>
                        <m:endChr m:val="|"/>
                        <m:ctrlPr>
                          <a:rPr lang="zh-CN" altLang="zh-CN" sz="1400" i="1">
                            <a:latin typeface="Cambria Math"/>
                          </a:rPr>
                        </m:ctrlPr>
                      </m:dPr>
                      <m:e>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𝑔𝑏𝑒𝑠𝑡</m:t>
                            </m:r>
                          </m:e>
                          <m:sub>
                            <m:r>
                              <a:rPr lang="en-US" altLang="zh-CN" sz="1400" i="1">
                                <a:latin typeface="Cambria Math"/>
                              </a:rPr>
                              <m:t>𝑖</m:t>
                            </m:r>
                          </m:sub>
                        </m:sSub>
                        <m:r>
                          <a:rPr lang="en-US" altLang="zh-CN" sz="1400">
                            <a:latin typeface="Cambria Math"/>
                          </a:rPr>
                          <m:t>&lt;</m:t>
                        </m:r>
                        <m:sSub>
                          <m:sSubPr>
                            <m:ctrlPr>
                              <a:rPr lang="zh-CN" altLang="zh-CN" sz="1400" i="1">
                                <a:latin typeface="Cambria Math"/>
                              </a:rPr>
                            </m:ctrlPr>
                          </m:sSubPr>
                          <m:e>
                            <m:r>
                              <a:rPr lang="en-US" altLang="zh-CN" sz="1400" i="1">
                                <a:latin typeface="Cambria Math"/>
                              </a:rPr>
                              <m:t>𝑒</m:t>
                            </m:r>
                          </m:e>
                          <m:sub>
                            <m:r>
                              <a:rPr lang="en-US" altLang="zh-CN" sz="1400">
                                <a:latin typeface="Cambria Math"/>
                              </a:rPr>
                              <m:t>1</m:t>
                            </m:r>
                          </m:sub>
                        </m:sSub>
                      </m:e>
                    </m:d>
                    <m:r>
                      <a:rPr lang="en-US" altLang="zh-CN" sz="1400">
                        <a:latin typeface="Cambria Math"/>
                      </a:rPr>
                      <m:t> ,</m:t>
                    </m:r>
                    <m:r>
                      <m:rPr>
                        <m:sty m:val="p"/>
                      </m:rPr>
                      <a:rPr lang="en-US" altLang="zh-CN" sz="1400">
                        <a:latin typeface="Cambria Math"/>
                      </a:rPr>
                      <m:t>t</m:t>
                    </m:r>
                    <m:r>
                      <a:rPr lang="en-US" altLang="zh-CN" sz="1400">
                        <a:latin typeface="Cambria Math"/>
                      </a:rPr>
                      <m:t>&lt;</m:t>
                    </m:r>
                    <m:r>
                      <m:rPr>
                        <m:sty m:val="p"/>
                      </m:rPr>
                      <a:rPr lang="en-US" altLang="zh-CN" sz="1400">
                        <a:latin typeface="Cambria Math"/>
                      </a:rPr>
                      <m:t>n</m:t>
                    </m:r>
                    <m:r>
                      <a:rPr lang="en-US" altLang="zh-CN" sz="1400">
                        <a:latin typeface="Cambria Math"/>
                      </a:rPr>
                      <m:t> </m:t>
                    </m:r>
                  </m:oMath>
                </a14:m>
                <a:endParaRPr lang="zh-CN" altLang="en-US" sz="1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3804667" y="3196742"/>
                <a:ext cx="5193381" cy="346633"/>
              </a:xfrm>
              <a:prstGeom prst="rect">
                <a:avLst/>
              </a:prstGeom>
              <a:blipFill rotWithShape="1">
                <a:blip r:embed="rId4"/>
                <a:stretch>
                  <a:fillRect l="-235" t="-1754"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3915123" y="4247222"/>
                <a:ext cx="4833341" cy="517962"/>
              </a:xfrm>
              <a:prstGeom prst="rect">
                <a:avLst/>
              </a:prstGeom>
              <a:noFill/>
            </p:spPr>
            <p:txBody>
              <a:bodyPr wrap="square" rtlCol="0">
                <a:spAutoFit/>
              </a:bodyPr>
              <a:lstStyle/>
              <a:p>
                <a:r>
                  <a:rPr lang="zh-CN" altLang="en-US" sz="1400" dirty="0" smtClean="0"/>
                  <a:t>定义粒子拉伸机制：</a:t>
                </a:r>
                <a:r>
                  <a:rPr lang="en-US" altLang="zh-CN" sz="1400" dirty="0"/>
                  <a:t> </a:t>
                </a:r>
                <a:r>
                  <a:rPr lang="en-US" altLang="zh-CN" sz="1400" dirty="0" smtClean="0"/>
                  <a:t>   </a:t>
                </a:r>
                <a14:m>
                  <m:oMath xmlns:m="http://schemas.openxmlformats.org/officeDocument/2006/math">
                    <m:r>
                      <a:rPr lang="en-US" altLang="zh-CN" i="1">
                        <a:latin typeface="Cambria Math"/>
                      </a:rPr>
                      <m:t>𝑚𝑏𝑒𝑠𝑡</m:t>
                    </m:r>
                    <m:r>
                      <a:rPr lang="en-US" altLang="zh-CN">
                        <a:latin typeface="Cambria Math"/>
                      </a:rPr>
                      <m:t>=</m:t>
                    </m:r>
                    <m:f>
                      <m:fPr>
                        <m:ctrlPr>
                          <a:rPr lang="zh-CN" altLang="zh-CN" i="1">
                            <a:latin typeface="Cambria Math"/>
                          </a:rPr>
                        </m:ctrlPr>
                      </m:fPr>
                      <m:num>
                        <m:nary>
                          <m:naryPr>
                            <m:chr m:val="∑"/>
                            <m:limLoc m:val="undOvr"/>
                            <m:ctrlPr>
                              <a:rPr lang="zh-CN" altLang="zh-CN" i="1">
                                <a:latin typeface="Cambria Math"/>
                              </a:rPr>
                            </m:ctrlPr>
                          </m:naryPr>
                          <m:sub>
                            <m:r>
                              <a:rPr lang="en-US" altLang="zh-CN" i="1">
                                <a:latin typeface="Cambria Math"/>
                              </a:rPr>
                              <m:t>𝑖</m:t>
                            </m:r>
                            <m:r>
                              <a:rPr lang="en-US" altLang="zh-CN">
                                <a:latin typeface="Cambria Math"/>
                              </a:rPr>
                              <m:t>=1</m:t>
                            </m:r>
                          </m:sub>
                          <m:sup>
                            <m:r>
                              <a:rPr lang="en-US" altLang="zh-CN" i="1">
                                <a:latin typeface="Cambria Math"/>
                              </a:rPr>
                              <m:t>𝑛</m:t>
                            </m:r>
                          </m:sup>
                          <m:e>
                            <m:sSub>
                              <m:sSubPr>
                                <m:ctrlPr>
                                  <a:rPr lang="zh-CN" altLang="zh-CN" i="1">
                                    <a:latin typeface="Cambria Math"/>
                                  </a:rPr>
                                </m:ctrlPr>
                              </m:sSubPr>
                              <m:e>
                                <m:r>
                                  <a:rPr lang="en-US" altLang="zh-CN" i="1">
                                    <a:latin typeface="Cambria Math"/>
                                  </a:rPr>
                                  <m:t>𝑥</m:t>
                                </m:r>
                              </m:e>
                              <m:sub>
                                <m:r>
                                  <a:rPr lang="en-US" altLang="zh-CN" i="1">
                                    <a:latin typeface="Cambria Math"/>
                                  </a:rPr>
                                  <m:t>𝑖</m:t>
                                </m:r>
                              </m:sub>
                            </m:sSub>
                          </m:e>
                        </m:nary>
                      </m:num>
                      <m:den>
                        <m:r>
                          <a:rPr lang="en-US" altLang="zh-CN" i="1">
                            <a:latin typeface="Cambria Math"/>
                          </a:rPr>
                          <m:t>𝑛</m:t>
                        </m:r>
                      </m:den>
                    </m:f>
                    <m:r>
                      <a:rPr lang="en-US" altLang="zh-CN">
                        <a:latin typeface="Cambria Math"/>
                      </a:rPr>
                      <m:t> </m:t>
                    </m:r>
                  </m:oMath>
                </a14:m>
                <a:endParaRPr lang="zh-CN" alt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915123" y="4247222"/>
                <a:ext cx="4833341" cy="517962"/>
              </a:xfrm>
              <a:prstGeom prst="rect">
                <a:avLst/>
              </a:prstGeom>
              <a:blipFill rotWithShape="1">
                <a:blip r:embed="rId5"/>
                <a:stretch>
                  <a:fillRect l="-2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619672" y="4941168"/>
                <a:ext cx="5400600" cy="891783"/>
              </a:xfrm>
              <a:prstGeom prst="rect">
                <a:avLst/>
              </a:prstGeom>
              <a:noFill/>
            </p:spPr>
            <p:txBody>
              <a:bodyPr wrap="square" rtlCol="0">
                <a:spAutoFit/>
              </a:bodyPr>
              <a:lstStyle/>
              <a:p>
                <a:r>
                  <a:rPr lang="en-US" altLang="zh-CN" sz="1600" dirty="0" smtClean="0"/>
                  <a:t>XQPSONN</a:t>
                </a:r>
                <a:r>
                  <a:rPr lang="zh-CN" altLang="en-US" sz="1600" dirty="0" smtClean="0"/>
                  <a:t>位置更新公式：</a:t>
                </a:r>
                <a:endParaRPr lang="en-US" altLang="zh-CN" sz="1600" dirty="0" smtClean="0"/>
              </a:p>
              <a:p>
                <a:pPr/>
                <a14:m>
                  <m:oMathPara xmlns:m="http://schemas.openxmlformats.org/officeDocument/2006/math">
                    <m:oMathParaPr>
                      <m:jc m:val="centerGroup"/>
                    </m:oMathParaPr>
                    <m:oMath xmlns:m="http://schemas.openxmlformats.org/officeDocument/2006/math">
                      <m:r>
                        <m:rPr>
                          <m:sty m:val="p"/>
                        </m:rPr>
                        <a:rPr lang="en-US" altLang="zh-CN" sz="1600">
                          <a:latin typeface="Cambria Math"/>
                        </a:rPr>
                        <m:t>x</m:t>
                      </m:r>
                      <m:d>
                        <m:dPr>
                          <m:ctrlPr>
                            <a:rPr lang="zh-CN" altLang="zh-CN" sz="1600" i="1">
                              <a:latin typeface="Cambria Math"/>
                            </a:rPr>
                          </m:ctrlPr>
                        </m:dPr>
                        <m:e>
                          <m:r>
                            <m:rPr>
                              <m:sty m:val="p"/>
                            </m:rPr>
                            <a:rPr lang="en-US" altLang="zh-CN" sz="1600">
                              <a:latin typeface="Cambria Math"/>
                            </a:rPr>
                            <m:t>t</m:t>
                          </m:r>
                          <m:r>
                            <a:rPr lang="en-US" altLang="zh-CN" sz="1600">
                              <a:latin typeface="Cambria Math"/>
                            </a:rPr>
                            <m:t>+1</m:t>
                          </m:r>
                        </m:e>
                      </m:d>
                      <m:r>
                        <a:rPr lang="en-US" altLang="zh-CN" sz="1600">
                          <a:latin typeface="Cambria Math"/>
                        </a:rPr>
                        <m:t>=</m:t>
                      </m:r>
                      <m:r>
                        <m:rPr>
                          <m:sty m:val="p"/>
                        </m:rPr>
                        <a:rPr lang="en-US" altLang="zh-CN" sz="1600">
                          <a:latin typeface="Cambria Math"/>
                        </a:rPr>
                        <m:t>χ</m:t>
                      </m:r>
                      <m:d>
                        <m:dPr>
                          <m:begChr m:val="（"/>
                          <m:endChr m:val="）"/>
                          <m:ctrlPr>
                            <a:rPr lang="zh-CN" altLang="zh-CN" sz="1600" i="1">
                              <a:latin typeface="Cambria Math"/>
                            </a:rPr>
                          </m:ctrlPr>
                        </m:dPr>
                        <m:e>
                          <m:r>
                            <m:rPr>
                              <m:sty m:val="p"/>
                            </m:rPr>
                            <a:rPr lang="en-US" altLang="zh-CN" sz="1600">
                              <a:latin typeface="Cambria Math"/>
                            </a:rPr>
                            <m:t>p</m:t>
                          </m:r>
                          <m:bar>
                            <m:barPr>
                              <m:ctrlPr>
                                <a:rPr lang="zh-CN" altLang="zh-CN" sz="1600" i="1">
                                  <a:latin typeface="Cambria Math"/>
                                </a:rPr>
                              </m:ctrlPr>
                            </m:barPr>
                            <m:e>
                              <m:r>
                                <a:rPr lang="en-US" altLang="zh-CN" sz="1600">
                                  <a:latin typeface="Cambria Math"/>
                                </a:rPr>
                                <m:t>+</m:t>
                              </m:r>
                            </m:e>
                          </m:bar>
                          <m:d>
                            <m:dPr>
                              <m:begChr m:val="|"/>
                              <m:endChr m:val="|"/>
                              <m:ctrlPr>
                                <a:rPr lang="zh-CN" altLang="zh-CN" sz="1600" i="1">
                                  <a:latin typeface="Cambria Math"/>
                                </a:rPr>
                              </m:ctrlPr>
                            </m:dPr>
                            <m:e>
                              <m:r>
                                <a:rPr lang="en-US" altLang="zh-CN" sz="1600" i="1">
                                  <a:latin typeface="Cambria Math"/>
                                </a:rPr>
                                <m:t>𝑚𝑏𝑒𝑠𝑡</m:t>
                              </m:r>
                              <m:r>
                                <a:rPr lang="en-US" altLang="zh-CN" sz="1600" i="1">
                                  <a:latin typeface="Cambria Math"/>
                                </a:rPr>
                                <m:t>−</m:t>
                              </m:r>
                              <m:r>
                                <a:rPr lang="en-US" altLang="zh-CN" sz="1600" i="1">
                                  <a:latin typeface="Cambria Math"/>
                                </a:rPr>
                                <m:t>𝑥</m:t>
                              </m:r>
                              <m:d>
                                <m:dPr>
                                  <m:ctrlPr>
                                    <a:rPr lang="zh-CN" altLang="zh-CN" sz="1600" i="1">
                                      <a:latin typeface="Cambria Math"/>
                                    </a:rPr>
                                  </m:ctrlPr>
                                </m:dPr>
                                <m:e>
                                  <m:r>
                                    <a:rPr lang="en-US" altLang="zh-CN" sz="1600" i="1">
                                      <a:latin typeface="Cambria Math"/>
                                    </a:rPr>
                                    <m:t>𝑡</m:t>
                                  </m:r>
                                </m:e>
                              </m:d>
                            </m:e>
                          </m:d>
                          <m:r>
                            <a:rPr lang="en-US" altLang="zh-CN" sz="1600" i="1">
                              <a:latin typeface="Cambria Math"/>
                            </a:rPr>
                            <m:t>∗</m:t>
                          </m:r>
                          <m:func>
                            <m:funcPr>
                              <m:ctrlPr>
                                <a:rPr lang="zh-CN" altLang="zh-CN" sz="1600" i="1">
                                  <a:latin typeface="Cambria Math"/>
                                </a:rPr>
                              </m:ctrlPr>
                            </m:funcPr>
                            <m:fName>
                              <m:r>
                                <m:rPr>
                                  <m:sty m:val="p"/>
                                </m:rPr>
                                <a:rPr lang="en-US" altLang="zh-CN" sz="1600">
                                  <a:latin typeface="Cambria Math"/>
                                </a:rPr>
                                <m:t>ln</m:t>
                              </m:r>
                            </m:fName>
                            <m:e>
                              <m:d>
                                <m:dPr>
                                  <m:ctrlPr>
                                    <a:rPr lang="zh-CN" altLang="zh-CN" sz="1600" i="1">
                                      <a:latin typeface="Cambria Math"/>
                                    </a:rPr>
                                  </m:ctrlPr>
                                </m:dPr>
                                <m:e>
                                  <m:f>
                                    <m:fPr>
                                      <m:ctrlPr>
                                        <a:rPr lang="zh-CN" altLang="zh-CN" sz="1600" i="1">
                                          <a:latin typeface="Cambria Math"/>
                                        </a:rPr>
                                      </m:ctrlPr>
                                    </m:fPr>
                                    <m:num>
                                      <m:r>
                                        <a:rPr lang="en-US" altLang="zh-CN" sz="1600">
                                          <a:latin typeface="Cambria Math"/>
                                        </a:rPr>
                                        <m:t>1</m:t>
                                      </m:r>
                                    </m:num>
                                    <m:den>
                                      <m:r>
                                        <a:rPr lang="en-US" altLang="zh-CN" sz="1600" i="1">
                                          <a:latin typeface="Cambria Math"/>
                                        </a:rPr>
                                        <m:t>𝑢</m:t>
                                      </m:r>
                                    </m:den>
                                  </m:f>
                                </m:e>
                              </m:d>
                            </m:e>
                          </m:func>
                        </m:e>
                      </m:d>
                      <m:r>
                        <a:rPr lang="en-US" altLang="zh-CN" sz="1600">
                          <a:latin typeface="Cambria Math"/>
                        </a:rPr>
                        <m:t> </m:t>
                      </m:r>
                    </m:oMath>
                  </m:oMathPara>
                </a14:m>
                <a:endParaRPr lang="zh-CN" altLang="en-US"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1619672" y="4941168"/>
                <a:ext cx="5400600" cy="891783"/>
              </a:xfrm>
              <a:prstGeom prst="rect">
                <a:avLst/>
              </a:prstGeom>
              <a:blipFill rotWithShape="1">
                <a:blip r:embed="rId6"/>
                <a:stretch>
                  <a:fillRect l="-677" t="-27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45305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 y="10560"/>
            <a:ext cx="8401050" cy="674687"/>
          </a:xfrm>
        </p:spPr>
        <p:txBody>
          <a:bodyPr/>
          <a:lstStyle/>
          <a:p>
            <a:r>
              <a:rPr lang="zh-CN" altLang="en-US" dirty="0">
                <a:latin typeface="微软雅黑" panose="020B0503020204020204" pitchFamily="34" charset="-122"/>
                <a:ea typeface="微软雅黑" panose="020B0503020204020204" pitchFamily="34" charset="-122"/>
              </a:rPr>
              <a:t>研究内容和解决思路</a:t>
            </a:r>
            <a:endParaRPr lang="zh-CN" altLang="en-US"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14</a:t>
            </a:fld>
            <a:endParaRPr lang="en-US" altLang="zh-CN"/>
          </a:p>
        </p:txBody>
      </p:sp>
      <p:sp>
        <p:nvSpPr>
          <p:cNvPr id="46" name="AutoShape 14"/>
          <p:cNvSpPr>
            <a:spLocks noChangeArrowheads="1"/>
          </p:cNvSpPr>
          <p:nvPr/>
        </p:nvSpPr>
        <p:spPr bwMode="auto">
          <a:xfrm>
            <a:off x="468313" y="2645817"/>
            <a:ext cx="1630362" cy="1836737"/>
          </a:xfrm>
          <a:prstGeom prst="roundRect">
            <a:avLst>
              <a:gd name="adj" fmla="val 0"/>
            </a:avLst>
          </a:prstGeom>
          <a:noFill/>
          <a:ln w="3175" algn="ctr">
            <a:noFill/>
            <a:prstDash val="dash"/>
            <a:round/>
            <a:headEnd/>
            <a:tailEnd/>
          </a:ln>
          <a:effectLst>
            <a:prstShdw prst="shdw17" dist="17961" dir="2700000">
              <a:schemeClr val="bg2"/>
            </a:prstShdw>
          </a:effectLst>
        </p:spPr>
        <p:txBody>
          <a:bodyPr/>
          <a:lstStyle/>
          <a:p>
            <a:pPr>
              <a:lnSpc>
                <a:spcPct val="120000"/>
              </a:lnSpc>
            </a:pPr>
            <a:endParaRPr lang="zh-CN" altLang="en-US" sz="1200" i="0" dirty="0"/>
          </a:p>
        </p:txBody>
      </p:sp>
      <p:sp>
        <p:nvSpPr>
          <p:cNvPr id="30" name="Rectangle 4"/>
          <p:cNvSpPr>
            <a:spLocks noChangeArrowheads="1"/>
          </p:cNvSpPr>
          <p:nvPr/>
        </p:nvSpPr>
        <p:spPr bwMode="auto">
          <a:xfrm>
            <a:off x="16024" y="907161"/>
            <a:ext cx="3816350" cy="431800"/>
          </a:xfrm>
          <a:prstGeom prst="rect">
            <a:avLst/>
          </a:prstGeom>
          <a:solidFill>
            <a:srgbClr val="C00000"/>
          </a:solidFill>
          <a:ln w="9525">
            <a:noFill/>
            <a:miter lim="800000"/>
            <a:headEnd/>
            <a:tailEnd/>
          </a:ln>
        </p:spPr>
        <p:txBody>
          <a:bodyPr wrap="none" anchor="ctr"/>
          <a:lstStyle/>
          <a:p>
            <a:r>
              <a:rPr lang="en-US" altLang="zh-CN" sz="2400" dirty="0"/>
              <a:t>XQPSO</a:t>
            </a:r>
            <a:r>
              <a:rPr lang="zh-CN" altLang="en-US" sz="2400" dirty="0"/>
              <a:t>算法有效性实验</a:t>
            </a:r>
          </a:p>
        </p:txBody>
      </p:sp>
      <mc:AlternateContent xmlns:mc="http://schemas.openxmlformats.org/markup-compatibility/2006" xmlns:a14="http://schemas.microsoft.com/office/drawing/2010/main">
        <mc:Choice Requires="a14">
          <p:sp>
            <p:nvSpPr>
              <p:cNvPr id="6" name="矩形 5"/>
              <p:cNvSpPr/>
              <p:nvPr/>
            </p:nvSpPr>
            <p:spPr>
              <a:xfrm>
                <a:off x="592656" y="1556791"/>
                <a:ext cx="8011792" cy="764505"/>
              </a:xfrm>
              <a:prstGeom prst="rect">
                <a:avLst/>
              </a:prstGeom>
            </p:spPr>
            <p:txBody>
              <a:bodyPr wrap="square">
                <a:spAutoFit/>
              </a:bodyPr>
              <a:lstStyle/>
              <a:p>
                <a:pPr/>
                <a14:m>
                  <m:oMathPara xmlns:m="http://schemas.openxmlformats.org/officeDocument/2006/math">
                    <m:oMathParaPr>
                      <m:jc m:val="center"/>
                    </m:oMathParaPr>
                    <m:oMath xmlns:m="http://schemas.openxmlformats.org/officeDocument/2006/math">
                      <m:r>
                        <a:rPr lang="en-US" altLang="zh-CN" sz="1600">
                          <a:latin typeface="Cambria Math"/>
                        </a:rPr>
                        <m:t> </m:t>
                      </m:r>
                      <m:r>
                        <m:rPr>
                          <m:sty m:val="p"/>
                        </m:rPr>
                        <a:rPr lang="en-US" altLang="zh-CN" sz="1600">
                          <a:latin typeface="Cambria Math"/>
                        </a:rPr>
                        <m:t>f</m:t>
                      </m:r>
                      <m:d>
                        <m:dPr>
                          <m:ctrlPr>
                            <a:rPr lang="zh-CN" altLang="zh-CN" sz="1600" i="1">
                              <a:latin typeface="Cambria Math"/>
                            </a:rPr>
                          </m:ctrlPr>
                        </m:dPr>
                        <m:e>
                          <m:r>
                            <m:rPr>
                              <m:sty m:val="p"/>
                            </m:rPr>
                            <a:rPr lang="en-US" altLang="zh-CN" sz="1600">
                              <a:latin typeface="Cambria Math"/>
                            </a:rPr>
                            <m:t>x</m:t>
                          </m:r>
                        </m:e>
                      </m:d>
                      <m:r>
                        <a:rPr lang="en-US" altLang="zh-CN" sz="1600">
                          <a:latin typeface="Cambria Math"/>
                        </a:rPr>
                        <m:t>=</m:t>
                      </m:r>
                      <m:f>
                        <m:fPr>
                          <m:ctrlPr>
                            <a:rPr lang="zh-CN" altLang="zh-CN" sz="1600" i="1">
                              <a:latin typeface="Cambria Math"/>
                            </a:rPr>
                          </m:ctrlPr>
                        </m:fPr>
                        <m:num>
                          <m:r>
                            <a:rPr lang="en-US" altLang="zh-CN" sz="1600">
                              <a:latin typeface="Cambria Math"/>
                            </a:rPr>
                            <m:t>1</m:t>
                          </m:r>
                        </m:num>
                        <m:den>
                          <m:r>
                            <a:rPr lang="en-US" altLang="zh-CN" sz="1600">
                              <a:latin typeface="Cambria Math"/>
                            </a:rPr>
                            <m:t>4000</m:t>
                          </m:r>
                        </m:den>
                      </m:f>
                      <m:nary>
                        <m:naryPr>
                          <m:chr m:val="∑"/>
                          <m:limLoc m:val="undOvr"/>
                          <m:ctrlPr>
                            <a:rPr lang="zh-CN" altLang="zh-CN" sz="1600" i="1">
                              <a:latin typeface="Cambria Math"/>
                            </a:rPr>
                          </m:ctrlPr>
                        </m:naryPr>
                        <m:sub>
                          <m:r>
                            <a:rPr lang="en-US" altLang="zh-CN" sz="1600" i="1">
                              <a:latin typeface="Cambria Math"/>
                            </a:rPr>
                            <m:t>𝑖</m:t>
                          </m:r>
                          <m:r>
                            <a:rPr lang="en-US" altLang="zh-CN" sz="1600">
                              <a:latin typeface="Cambria Math"/>
                            </a:rPr>
                            <m:t>=1</m:t>
                          </m:r>
                        </m:sub>
                        <m:sup>
                          <m:r>
                            <a:rPr lang="en-US" altLang="zh-CN" sz="1600" i="1">
                              <a:latin typeface="Cambria Math"/>
                            </a:rPr>
                            <m:t>𝑛</m:t>
                          </m:r>
                        </m:sup>
                        <m:e>
                          <m:sSubSup>
                            <m:sSubSupPr>
                              <m:ctrlPr>
                                <a:rPr lang="zh-CN" altLang="zh-CN" sz="1600" i="1">
                                  <a:latin typeface="Cambria Math"/>
                                </a:rPr>
                              </m:ctrlPr>
                            </m:sSubSupPr>
                            <m:e>
                              <m:r>
                                <a:rPr lang="en-US" altLang="zh-CN" sz="1600" i="1">
                                  <a:latin typeface="Cambria Math"/>
                                </a:rPr>
                                <m:t>𝑥</m:t>
                              </m:r>
                            </m:e>
                            <m:sub>
                              <m:r>
                                <a:rPr lang="en-US" altLang="zh-CN" sz="1600" i="1">
                                  <a:latin typeface="Cambria Math"/>
                                </a:rPr>
                                <m:t>𝑖</m:t>
                              </m:r>
                            </m:sub>
                            <m:sup>
                              <m:r>
                                <a:rPr lang="en-US" altLang="zh-CN" sz="1600">
                                  <a:latin typeface="Cambria Math"/>
                                </a:rPr>
                                <m:t>2</m:t>
                              </m:r>
                            </m:sup>
                          </m:sSubSup>
                        </m:e>
                      </m:nary>
                      <m:r>
                        <a:rPr lang="en-US" altLang="zh-CN" sz="1600" i="1">
                          <a:latin typeface="Cambria Math"/>
                        </a:rPr>
                        <m:t>−</m:t>
                      </m:r>
                      <m:nary>
                        <m:naryPr>
                          <m:chr m:val="∏"/>
                          <m:limLoc m:val="undOvr"/>
                          <m:ctrlPr>
                            <a:rPr lang="zh-CN" altLang="zh-CN" sz="1600" i="1">
                              <a:latin typeface="Cambria Math"/>
                            </a:rPr>
                          </m:ctrlPr>
                        </m:naryPr>
                        <m:sub>
                          <m:r>
                            <a:rPr lang="en-US" altLang="zh-CN" sz="1600" i="1">
                              <a:latin typeface="Cambria Math"/>
                            </a:rPr>
                            <m:t>𝑖</m:t>
                          </m:r>
                          <m:r>
                            <a:rPr lang="en-US" altLang="zh-CN" sz="1600">
                              <a:latin typeface="Cambria Math"/>
                            </a:rPr>
                            <m:t>=1</m:t>
                          </m:r>
                        </m:sub>
                        <m:sup>
                          <m:r>
                            <a:rPr lang="en-US" altLang="zh-CN" sz="1600" i="1">
                              <a:latin typeface="Cambria Math"/>
                            </a:rPr>
                            <m:t>𝑛</m:t>
                          </m:r>
                        </m:sup>
                        <m:e>
                          <m:func>
                            <m:funcPr>
                              <m:ctrlPr>
                                <a:rPr lang="zh-CN" altLang="zh-CN" sz="1600" i="1">
                                  <a:latin typeface="Cambria Math"/>
                                </a:rPr>
                              </m:ctrlPr>
                            </m:funcPr>
                            <m:fName>
                              <m:r>
                                <m:rPr>
                                  <m:sty m:val="p"/>
                                </m:rPr>
                                <a:rPr lang="en-US" altLang="zh-CN" sz="1600">
                                  <a:latin typeface="Cambria Math"/>
                                </a:rPr>
                                <m:t>cos</m:t>
                              </m:r>
                              <m:r>
                                <a:rPr lang="en-US" altLang="zh-CN" sz="1600">
                                  <a:latin typeface="Cambria Math"/>
                                </a:rPr>
                                <m:t>(</m:t>
                              </m:r>
                            </m:fName>
                            <m:e>
                              <m:f>
                                <m:fPr>
                                  <m:ctrlPr>
                                    <a:rPr lang="zh-CN" altLang="zh-CN" sz="1600" i="1">
                                      <a:latin typeface="Cambria Math"/>
                                    </a:rPr>
                                  </m:ctrlPr>
                                </m:fPr>
                                <m:num>
                                  <m:sSub>
                                    <m:sSubPr>
                                      <m:ctrlPr>
                                        <a:rPr lang="zh-CN" altLang="zh-CN" sz="1600" i="1">
                                          <a:latin typeface="Cambria Math"/>
                                        </a:rPr>
                                      </m:ctrlPr>
                                    </m:sSubPr>
                                    <m:e>
                                      <m:r>
                                        <a:rPr lang="en-US" altLang="zh-CN" sz="1600" i="1">
                                          <a:latin typeface="Cambria Math"/>
                                        </a:rPr>
                                        <m:t>𝑥</m:t>
                                      </m:r>
                                    </m:e>
                                    <m:sub>
                                      <m:r>
                                        <a:rPr lang="en-US" altLang="zh-CN" sz="1600" i="1">
                                          <a:latin typeface="Cambria Math"/>
                                        </a:rPr>
                                        <m:t>𝑖</m:t>
                                      </m:r>
                                    </m:sub>
                                  </m:sSub>
                                </m:num>
                                <m:den>
                                  <m:rad>
                                    <m:radPr>
                                      <m:degHide m:val="on"/>
                                      <m:ctrlPr>
                                        <a:rPr lang="zh-CN" altLang="zh-CN" sz="1600" i="1">
                                          <a:latin typeface="Cambria Math"/>
                                        </a:rPr>
                                      </m:ctrlPr>
                                    </m:radPr>
                                    <m:deg/>
                                    <m:e>
                                      <m:r>
                                        <a:rPr lang="en-US" altLang="zh-CN" sz="1600" i="1">
                                          <a:latin typeface="Cambria Math"/>
                                        </a:rPr>
                                        <m:t>𝑖</m:t>
                                      </m:r>
                                    </m:e>
                                  </m:rad>
                                </m:den>
                              </m:f>
                            </m:e>
                          </m:func>
                          <m:r>
                            <a:rPr lang="en-US" altLang="zh-CN" sz="1600">
                              <a:latin typeface="Cambria Math"/>
                            </a:rPr>
                            <m:t>)</m:t>
                          </m:r>
                        </m:e>
                      </m:nary>
                      <m:r>
                        <a:rPr lang="en-US" altLang="zh-CN" sz="1600">
                          <a:latin typeface="Cambria Math"/>
                        </a:rPr>
                        <m:t>+1                                </m:t>
                      </m:r>
                    </m:oMath>
                  </m:oMathPara>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592656" y="1556791"/>
                <a:ext cx="8011792" cy="764505"/>
              </a:xfrm>
              <a:prstGeom prst="rect">
                <a:avLst/>
              </a:prstGeom>
              <a:blipFill rotWithShape="1">
                <a:blip r:embed="rId3"/>
                <a:stretch>
                  <a:fillRect/>
                </a:stretch>
              </a:blipFill>
            </p:spPr>
            <p:txBody>
              <a:bodyPr/>
              <a:lstStyle/>
              <a:p>
                <a:r>
                  <a:rPr lang="zh-CN" altLang="en-US">
                    <a:noFill/>
                  </a:rPr>
                  <a:t> </a:t>
                </a:r>
              </a:p>
            </p:txBody>
          </p:sp>
        </mc:Fallback>
      </mc:AlternateContent>
      <p:pic>
        <p:nvPicPr>
          <p:cNvPr id="13" name="图片 12"/>
          <p:cNvPicPr/>
          <p:nvPr/>
        </p:nvPicPr>
        <p:blipFill>
          <a:blip r:embed="rId4">
            <a:extLst>
              <a:ext uri="{28A0092B-C50C-407E-A947-70E740481C1C}">
                <a14:useLocalDpi xmlns:a14="http://schemas.microsoft.com/office/drawing/2010/main" val="0"/>
              </a:ext>
            </a:extLst>
          </a:blip>
          <a:stretch>
            <a:fillRect/>
          </a:stretch>
        </p:blipFill>
        <p:spPr>
          <a:xfrm>
            <a:off x="251521" y="2437458"/>
            <a:ext cx="3312368" cy="278094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91408" y="5376454"/>
                <a:ext cx="2032593" cy="307777"/>
              </a:xfrm>
              <a:prstGeom prst="rect">
                <a:avLst/>
              </a:prstGeom>
              <a:noFill/>
            </p:spPr>
            <p:txBody>
              <a:bodyPr wrap="square" rtlCol="0">
                <a:spAutoFit/>
              </a:bodyPr>
              <a:lstStyle/>
              <a:p>
                <a:r>
                  <a:rPr lang="zh-CN" altLang="zh-CN" sz="1400" dirty="0"/>
                  <a:t>三维 </a:t>
                </a:r>
                <a14:m>
                  <m:oMath xmlns:m="http://schemas.openxmlformats.org/officeDocument/2006/math">
                    <m:r>
                      <m:rPr>
                        <m:sty m:val="p"/>
                      </m:rPr>
                      <a:rPr lang="en-US" altLang="zh-CN" sz="1400">
                        <a:latin typeface="Cambria Math"/>
                      </a:rPr>
                      <m:t>Griewank</m:t>
                    </m:r>
                    <m:r>
                      <a:rPr lang="zh-CN" altLang="zh-CN" sz="1400">
                        <a:latin typeface="Cambria Math"/>
                      </a:rPr>
                      <m:t>函数</m:t>
                    </m:r>
                  </m:oMath>
                </a14:m>
                <a:endParaRPr lang="zh-CN" alt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891408" y="5376454"/>
                <a:ext cx="2032593" cy="307777"/>
              </a:xfrm>
              <a:prstGeom prst="rect">
                <a:avLst/>
              </a:prstGeom>
              <a:blipFill rotWithShape="1">
                <a:blip r:embed="rId5"/>
                <a:stretch>
                  <a:fillRect l="-599" t="-4000" b="-18000"/>
                </a:stretch>
              </a:blipFill>
            </p:spPr>
            <p:txBody>
              <a:bodyPr/>
              <a:lstStyle/>
              <a:p>
                <a:r>
                  <a:rPr lang="zh-CN" altLang="en-US">
                    <a:noFill/>
                  </a:rPr>
                  <a:t> </a:t>
                </a:r>
              </a:p>
            </p:txBody>
          </p:sp>
        </mc:Fallback>
      </mc:AlternateContent>
      <p:sp>
        <p:nvSpPr>
          <p:cNvPr id="14" name="TextBox 13"/>
          <p:cNvSpPr txBox="1"/>
          <p:nvPr/>
        </p:nvSpPr>
        <p:spPr>
          <a:xfrm>
            <a:off x="5192984" y="5376454"/>
            <a:ext cx="2032593" cy="307777"/>
          </a:xfrm>
          <a:prstGeom prst="rect">
            <a:avLst/>
          </a:prstGeom>
          <a:noFill/>
        </p:spPr>
        <p:txBody>
          <a:bodyPr wrap="square" rtlCol="0">
            <a:spAutoFit/>
          </a:bodyPr>
          <a:lstStyle/>
          <a:p>
            <a:pPr algn="ctr"/>
            <a:r>
              <a:rPr lang="zh-CN" altLang="en-US" sz="1400" dirty="0"/>
              <a:t>相关</a:t>
            </a:r>
            <a:r>
              <a:rPr lang="zh-CN" altLang="en-US" sz="1400" dirty="0" smtClean="0"/>
              <a:t>算法性能实验</a:t>
            </a:r>
            <a:endParaRPr lang="zh-CN" altLang="en-US" sz="1400" dirty="0"/>
          </a:p>
        </p:txBody>
      </p:sp>
      <p:pic>
        <p:nvPicPr>
          <p:cNvPr id="3379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75569" y="2437458"/>
            <a:ext cx="5459413" cy="285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0048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05" y="10560"/>
            <a:ext cx="8401050" cy="674687"/>
          </a:xfrm>
        </p:spPr>
        <p:txBody>
          <a:bodyPr/>
          <a:lstStyle/>
          <a:p>
            <a:r>
              <a:rPr lang="zh-CN" altLang="en-US" dirty="0">
                <a:latin typeface="微软雅黑" panose="020B0503020204020204" pitchFamily="34" charset="-122"/>
                <a:ea typeface="微软雅黑" panose="020B0503020204020204" pitchFamily="34" charset="-122"/>
              </a:rPr>
              <a:t>研究内容和解决思路</a:t>
            </a:r>
            <a:endParaRPr lang="zh-CN" altLang="en-US"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15</a:t>
            </a:fld>
            <a:endParaRPr lang="en-US" altLang="zh-CN"/>
          </a:p>
        </p:txBody>
      </p:sp>
      <p:sp>
        <p:nvSpPr>
          <p:cNvPr id="46" name="AutoShape 14"/>
          <p:cNvSpPr>
            <a:spLocks noChangeArrowheads="1"/>
          </p:cNvSpPr>
          <p:nvPr/>
        </p:nvSpPr>
        <p:spPr bwMode="auto">
          <a:xfrm>
            <a:off x="468313" y="2645817"/>
            <a:ext cx="1630362" cy="1836737"/>
          </a:xfrm>
          <a:prstGeom prst="roundRect">
            <a:avLst>
              <a:gd name="adj" fmla="val 0"/>
            </a:avLst>
          </a:prstGeom>
          <a:noFill/>
          <a:ln w="3175" algn="ctr">
            <a:noFill/>
            <a:prstDash val="dash"/>
            <a:round/>
            <a:headEnd/>
            <a:tailEnd/>
          </a:ln>
          <a:effectLst>
            <a:prstShdw prst="shdw17" dist="17961" dir="2700000">
              <a:schemeClr val="bg2"/>
            </a:prstShdw>
          </a:effectLst>
        </p:spPr>
        <p:txBody>
          <a:bodyPr/>
          <a:lstStyle/>
          <a:p>
            <a:pPr>
              <a:lnSpc>
                <a:spcPct val="120000"/>
              </a:lnSpc>
            </a:pPr>
            <a:endParaRPr lang="zh-CN" altLang="en-US" sz="1200" i="0" dirty="0"/>
          </a:p>
        </p:txBody>
      </p:sp>
      <p:grpSp>
        <p:nvGrpSpPr>
          <p:cNvPr id="54" name="Group 15"/>
          <p:cNvGrpSpPr>
            <a:grpSpLocks/>
          </p:cNvGrpSpPr>
          <p:nvPr/>
        </p:nvGrpSpPr>
        <p:grpSpPr bwMode="auto">
          <a:xfrm>
            <a:off x="73621" y="1385198"/>
            <a:ext cx="8180387" cy="476250"/>
            <a:chOff x="295" y="1689"/>
            <a:chExt cx="5153" cy="300"/>
          </a:xfrm>
          <a:solidFill>
            <a:schemeClr val="accent3">
              <a:lumMod val="60000"/>
              <a:lumOff val="40000"/>
            </a:schemeClr>
          </a:solidFill>
        </p:grpSpPr>
        <p:sp>
          <p:nvSpPr>
            <p:cNvPr id="55" name="Rectangle 16"/>
            <p:cNvSpPr>
              <a:spLocks noChangeArrowheads="1"/>
            </p:cNvSpPr>
            <p:nvPr/>
          </p:nvSpPr>
          <p:spPr bwMode="auto">
            <a:xfrm>
              <a:off x="295" y="1842"/>
              <a:ext cx="4093" cy="13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sp>
          <p:nvSpPr>
            <p:cNvPr id="56" name="AutoShape 17"/>
            <p:cNvSpPr>
              <a:spLocks noChangeArrowheads="1"/>
            </p:cNvSpPr>
            <p:nvPr/>
          </p:nvSpPr>
          <p:spPr bwMode="auto">
            <a:xfrm>
              <a:off x="4362" y="1689"/>
              <a:ext cx="1086" cy="300"/>
            </a:xfrm>
            <a:prstGeom prst="rtTriangle">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endParaRPr lang="zh-CN" altLang="en-US"/>
            </a:p>
          </p:txBody>
        </p:sp>
      </p:grpSp>
      <p:sp>
        <p:nvSpPr>
          <p:cNvPr id="30" name="Rectangle 4"/>
          <p:cNvSpPr>
            <a:spLocks noChangeArrowheads="1"/>
          </p:cNvSpPr>
          <p:nvPr/>
        </p:nvSpPr>
        <p:spPr bwMode="auto">
          <a:xfrm>
            <a:off x="42763" y="953398"/>
            <a:ext cx="4642396" cy="431800"/>
          </a:xfrm>
          <a:prstGeom prst="rect">
            <a:avLst/>
          </a:prstGeom>
          <a:solidFill>
            <a:srgbClr val="C00000"/>
          </a:solidFill>
          <a:ln w="9525">
            <a:noFill/>
            <a:miter lim="800000"/>
            <a:headEnd/>
            <a:tailEnd/>
          </a:ln>
        </p:spPr>
        <p:txBody>
          <a:bodyPr wrap="none" anchor="ctr"/>
          <a:lstStyle/>
          <a:p>
            <a:r>
              <a:rPr lang="zh-CN" altLang="en-US" sz="2400" dirty="0"/>
              <a:t>基于分布式的短期电力负荷预测</a:t>
            </a:r>
          </a:p>
        </p:txBody>
      </p:sp>
      <p:pic>
        <p:nvPicPr>
          <p:cNvPr id="12" name="Picture 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3494" y="3516548"/>
            <a:ext cx="6453683"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86036" y="2132856"/>
            <a:ext cx="7128792" cy="1600438"/>
          </a:xfrm>
          <a:prstGeom prst="rect">
            <a:avLst/>
          </a:prstGeom>
          <a:noFill/>
        </p:spPr>
        <p:txBody>
          <a:bodyPr wrap="square" rtlCol="0">
            <a:spAutoFit/>
          </a:bodyPr>
          <a:lstStyle/>
          <a:p>
            <a:r>
              <a:rPr lang="zh-CN" altLang="en-US" sz="1600" b="1" dirty="0" smtClean="0"/>
              <a:t>新要求：</a:t>
            </a:r>
            <a:r>
              <a:rPr lang="zh-CN" altLang="zh-CN" sz="1600" dirty="0"/>
              <a:t>随着电力大数据的到来，电力系统中迫切需要一种能够处理基于大数据的电力负荷短期预测</a:t>
            </a:r>
            <a:r>
              <a:rPr lang="zh-CN" altLang="zh-CN" sz="1600" dirty="0" smtClean="0"/>
              <a:t>模式</a:t>
            </a:r>
            <a:r>
              <a:rPr lang="zh-CN" altLang="en-US" sz="1600" dirty="0" smtClean="0"/>
              <a:t>。</a:t>
            </a:r>
            <a:endParaRPr lang="en-US" altLang="zh-CN" sz="1600" dirty="0" smtClean="0"/>
          </a:p>
          <a:p>
            <a:endParaRPr lang="en-US" altLang="zh-CN" sz="1600" dirty="0" smtClean="0"/>
          </a:p>
          <a:p>
            <a:r>
              <a:rPr lang="zh-CN" altLang="en-US" sz="1600" b="1" dirty="0" smtClean="0"/>
              <a:t>应对措施</a:t>
            </a:r>
            <a:r>
              <a:rPr lang="zh-CN" altLang="en-US" sz="1600" dirty="0" smtClean="0"/>
              <a:t>：这样</a:t>
            </a:r>
            <a:r>
              <a:rPr lang="zh-CN" altLang="en-US" sz="1600" dirty="0"/>
              <a:t>我们就要提高数据处理的效率</a:t>
            </a:r>
            <a:r>
              <a:rPr lang="zh-CN" altLang="en-US" sz="1600" dirty="0" smtClean="0"/>
              <a:t>，为此</a:t>
            </a:r>
            <a:r>
              <a:rPr lang="zh-CN" altLang="en-US" sz="1600" dirty="0"/>
              <a:t>提出在部署分布式环境进行处理，并用改进的算法进一步处理大数据。</a:t>
            </a:r>
          </a:p>
          <a:p>
            <a:endParaRPr lang="zh-CN" altLang="en-US" dirty="0"/>
          </a:p>
        </p:txBody>
      </p:sp>
      <p:sp>
        <p:nvSpPr>
          <p:cNvPr id="6" name="TextBox 5"/>
          <p:cNvSpPr txBox="1"/>
          <p:nvPr/>
        </p:nvSpPr>
        <p:spPr>
          <a:xfrm>
            <a:off x="3286621" y="6218087"/>
            <a:ext cx="1872208" cy="307777"/>
          </a:xfrm>
          <a:prstGeom prst="rect">
            <a:avLst/>
          </a:prstGeom>
          <a:noFill/>
        </p:spPr>
        <p:txBody>
          <a:bodyPr wrap="square" rtlCol="0">
            <a:spAutoFit/>
          </a:bodyPr>
          <a:lstStyle/>
          <a:p>
            <a:pPr algn="ctr"/>
            <a:r>
              <a:rPr lang="zh-CN" altLang="en-US" sz="1400" dirty="0" smtClean="0"/>
              <a:t>分布式环境</a:t>
            </a:r>
            <a:endParaRPr lang="zh-CN" altLang="en-US" sz="1400" dirty="0"/>
          </a:p>
        </p:txBody>
      </p:sp>
    </p:spTree>
    <p:extLst>
      <p:ext uri="{BB962C8B-B14F-4D97-AF65-F5344CB8AC3E}">
        <p14:creationId xmlns:p14="http://schemas.microsoft.com/office/powerpoint/2010/main" val="197240620"/>
      </p:ext>
    </p:extLst>
  </p:cSld>
  <p:clrMapOvr>
    <a:masterClrMapping/>
  </p:clrMapOvr>
  <p:transition advTm="22495"/>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a:latin typeface="微软雅黑" panose="020B0503020204020204" pitchFamily="34" charset="-122"/>
                <a:ea typeface="微软雅黑" panose="020B0503020204020204" pitchFamily="34" charset="-122"/>
              </a:rPr>
              <a:t>研究内容和解决思路</a:t>
            </a: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16</a:t>
            </a:fld>
            <a:endParaRPr lang="en-US" altLang="zh-CN"/>
          </a:p>
        </p:txBody>
      </p:sp>
      <p:sp>
        <p:nvSpPr>
          <p:cNvPr id="33" name="Rectangle 4"/>
          <p:cNvSpPr>
            <a:spLocks noChangeArrowheads="1"/>
          </p:cNvSpPr>
          <p:nvPr/>
        </p:nvSpPr>
        <p:spPr bwMode="auto">
          <a:xfrm>
            <a:off x="33189" y="858281"/>
            <a:ext cx="5604148" cy="431800"/>
          </a:xfrm>
          <a:prstGeom prst="rect">
            <a:avLst/>
          </a:prstGeom>
          <a:solidFill>
            <a:srgbClr val="C00000"/>
          </a:solidFill>
          <a:ln w="9525">
            <a:noFill/>
            <a:miter lim="800000"/>
            <a:headEnd/>
            <a:tailEnd/>
          </a:ln>
        </p:spPr>
        <p:txBody>
          <a:bodyPr wrap="none" anchor="ctr"/>
          <a:lstStyle/>
          <a:p>
            <a:r>
              <a:rPr lang="zh-CN" altLang="en-US" sz="2000" dirty="0" smtClean="0"/>
              <a:t>分布式</a:t>
            </a:r>
            <a:r>
              <a:rPr lang="en-US" altLang="zh-CN" sz="2000" dirty="0" smtClean="0"/>
              <a:t>Hadoop</a:t>
            </a:r>
            <a:r>
              <a:rPr lang="zh-CN" altLang="en-US" sz="2000" dirty="0" smtClean="0"/>
              <a:t>环境</a:t>
            </a:r>
            <a:r>
              <a:rPr lang="zh-CN" altLang="en-US" sz="2000" dirty="0" smtClean="0"/>
              <a:t>下</a:t>
            </a:r>
            <a:r>
              <a:rPr lang="en-US" altLang="zh-CN" sz="2000" dirty="0" smtClean="0"/>
              <a:t>BP</a:t>
            </a:r>
            <a:r>
              <a:rPr lang="zh-CN" altLang="en-US" sz="2000" dirty="0" smtClean="0"/>
              <a:t>网络</a:t>
            </a:r>
            <a:endParaRPr lang="zh-CN" altLang="en-US" sz="2000" dirty="0"/>
          </a:p>
        </p:txBody>
      </p:sp>
      <p:sp>
        <p:nvSpPr>
          <p:cNvPr id="6" name="TextBox 5"/>
          <p:cNvSpPr txBox="1"/>
          <p:nvPr/>
        </p:nvSpPr>
        <p:spPr>
          <a:xfrm>
            <a:off x="6012160" y="6034481"/>
            <a:ext cx="2160240" cy="307777"/>
          </a:xfrm>
          <a:prstGeom prst="rect">
            <a:avLst/>
          </a:prstGeom>
          <a:noFill/>
        </p:spPr>
        <p:txBody>
          <a:bodyPr wrap="square" rtlCol="0">
            <a:spAutoFit/>
          </a:bodyPr>
          <a:lstStyle/>
          <a:p>
            <a:pPr algn="ctr"/>
            <a:r>
              <a:rPr lang="zh-CN" altLang="en-US" sz="1400" dirty="0" smtClean="0"/>
              <a:t>并行化</a:t>
            </a:r>
            <a:r>
              <a:rPr lang="en-US" altLang="zh-CN" sz="1400" dirty="0" smtClean="0"/>
              <a:t>BP</a:t>
            </a:r>
            <a:r>
              <a:rPr lang="zh-CN" altLang="en-US" sz="1400" dirty="0" smtClean="0"/>
              <a:t>神经网络</a:t>
            </a:r>
            <a:endParaRPr lang="zh-CN" altLang="en-US" sz="1400" dirty="0"/>
          </a:p>
        </p:txBody>
      </p:sp>
      <p:sp>
        <p:nvSpPr>
          <p:cNvPr id="7" name="TextBox 6"/>
          <p:cNvSpPr txBox="1"/>
          <p:nvPr/>
        </p:nvSpPr>
        <p:spPr>
          <a:xfrm>
            <a:off x="189171" y="1772816"/>
            <a:ext cx="3158693" cy="1323439"/>
          </a:xfrm>
          <a:prstGeom prst="rect">
            <a:avLst/>
          </a:prstGeom>
          <a:noFill/>
        </p:spPr>
        <p:txBody>
          <a:bodyPr wrap="square" rtlCol="0">
            <a:spAutoFit/>
          </a:bodyPr>
          <a:lstStyle/>
          <a:p>
            <a:pPr marL="342900" indent="-342900">
              <a:buAutoNum type="arabicPeriod"/>
            </a:pPr>
            <a:r>
              <a:rPr lang="en-US" altLang="zh-CN" sz="1600" dirty="0" smtClean="0"/>
              <a:t>Map</a:t>
            </a:r>
            <a:r>
              <a:rPr lang="zh-CN" altLang="en-US" sz="1600" dirty="0" smtClean="0"/>
              <a:t>输入</a:t>
            </a:r>
            <a:r>
              <a:rPr lang="en-US" altLang="zh-CN" sz="1600" dirty="0" smtClean="0"/>
              <a:t>value</a:t>
            </a:r>
            <a:r>
              <a:rPr lang="zh-CN" altLang="en-US" sz="1600" dirty="0" smtClean="0"/>
              <a:t>数据样本</a:t>
            </a:r>
            <a:endParaRPr lang="en-US" altLang="zh-CN" sz="1600" dirty="0" smtClean="0"/>
          </a:p>
          <a:p>
            <a:r>
              <a:rPr lang="zh-CN" altLang="en-US" sz="1600" dirty="0" smtClean="0"/>
              <a:t>           </a:t>
            </a:r>
            <a:endParaRPr lang="en-US" altLang="zh-CN" sz="1600" dirty="0" smtClean="0"/>
          </a:p>
          <a:p>
            <a:r>
              <a:rPr lang="en-US" altLang="zh-CN" sz="1600" dirty="0"/>
              <a:t> </a:t>
            </a:r>
            <a:r>
              <a:rPr lang="en-US" altLang="zh-CN" sz="1600" dirty="0" smtClean="0"/>
              <a:t>         </a:t>
            </a:r>
            <a:r>
              <a:rPr lang="zh-CN" altLang="en-US" sz="1600" dirty="0" smtClean="0"/>
              <a:t> 输出为</a:t>
            </a:r>
            <a:r>
              <a:rPr lang="en-US" altLang="zh-CN" sz="1600" dirty="0" smtClean="0"/>
              <a:t>key</a:t>
            </a:r>
            <a:r>
              <a:rPr lang="zh-CN" altLang="en-US" sz="1600" dirty="0" smtClean="0"/>
              <a:t>为权重   </a:t>
            </a:r>
            <a:endParaRPr lang="en-US" altLang="zh-CN" sz="1600" dirty="0" smtClean="0"/>
          </a:p>
          <a:p>
            <a:r>
              <a:rPr lang="en-US" altLang="zh-CN" sz="1600" dirty="0"/>
              <a:t> </a:t>
            </a:r>
            <a:r>
              <a:rPr lang="en-US" altLang="zh-CN" sz="1600" dirty="0" smtClean="0"/>
              <a:t>          </a:t>
            </a:r>
            <a:r>
              <a:rPr lang="en-US" altLang="zh-CN" sz="1600" dirty="0" smtClean="0"/>
              <a:t>value</a:t>
            </a:r>
            <a:r>
              <a:rPr lang="zh-CN" altLang="en-US" sz="1600" dirty="0" smtClean="0"/>
              <a:t>为权重变化量</a:t>
            </a:r>
            <a:endParaRPr lang="en-US" altLang="zh-CN" sz="1600" dirty="0" smtClean="0"/>
          </a:p>
          <a:p>
            <a:endParaRPr lang="zh-CN" altLang="en-US" sz="1600" dirty="0"/>
          </a:p>
        </p:txBody>
      </p:sp>
      <p:sp>
        <p:nvSpPr>
          <p:cNvPr id="11" name="TextBox 10"/>
          <p:cNvSpPr txBox="1"/>
          <p:nvPr/>
        </p:nvSpPr>
        <p:spPr>
          <a:xfrm>
            <a:off x="189172" y="3633996"/>
            <a:ext cx="3158692" cy="1077218"/>
          </a:xfrm>
          <a:prstGeom prst="rect">
            <a:avLst/>
          </a:prstGeom>
          <a:noFill/>
        </p:spPr>
        <p:txBody>
          <a:bodyPr wrap="square" rtlCol="0">
            <a:spAutoFit/>
          </a:bodyPr>
          <a:lstStyle/>
          <a:p>
            <a:r>
              <a:rPr lang="en-US" altLang="zh-CN" sz="1600" dirty="0" smtClean="0"/>
              <a:t>2. </a:t>
            </a:r>
            <a:r>
              <a:rPr lang="en-US" altLang="zh-CN" sz="1600" dirty="0" smtClean="0"/>
              <a:t>Reduce </a:t>
            </a:r>
            <a:r>
              <a:rPr lang="zh-CN" altLang="en-US" sz="1600" dirty="0" smtClean="0"/>
              <a:t>输出：</a:t>
            </a:r>
            <a:endParaRPr lang="en-US" altLang="zh-CN" sz="1600" dirty="0" smtClean="0"/>
          </a:p>
          <a:p>
            <a:endParaRPr lang="en-US" altLang="zh-CN" sz="1600" dirty="0" smtClean="0"/>
          </a:p>
          <a:p>
            <a:r>
              <a:rPr lang="en-US" altLang="zh-CN" sz="1600" dirty="0" smtClean="0"/>
              <a:t>          key</a:t>
            </a:r>
            <a:r>
              <a:rPr lang="zh-CN" altLang="en-US" sz="1600" dirty="0" smtClean="0"/>
              <a:t>为权重</a:t>
            </a:r>
            <a:endParaRPr lang="en-US" altLang="zh-CN" sz="1600" dirty="0" smtClean="0"/>
          </a:p>
          <a:p>
            <a:r>
              <a:rPr lang="en-US" altLang="zh-CN" sz="1600" dirty="0" smtClean="0"/>
              <a:t>          Value</a:t>
            </a:r>
            <a:r>
              <a:rPr lang="zh-CN" altLang="en-US" sz="1600" dirty="0" smtClean="0"/>
              <a:t>值为</a:t>
            </a:r>
            <a:r>
              <a:rPr lang="zh-CN" altLang="en-US" sz="1600" dirty="0" smtClean="0"/>
              <a:t>各个权重平均值</a:t>
            </a:r>
            <a:endParaRPr lang="zh-CN" altLang="en-US" sz="1600" dirty="0"/>
          </a:p>
        </p:txBody>
      </p:sp>
      <p:sp>
        <p:nvSpPr>
          <p:cNvPr id="8"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496843"/>
            <a:ext cx="4815674" cy="4309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12352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a:latin typeface="微软雅黑" panose="020B0503020204020204" pitchFamily="34" charset="-122"/>
                <a:ea typeface="微软雅黑" panose="020B0503020204020204" pitchFamily="34" charset="-122"/>
              </a:rPr>
              <a:t>研究内容和解决思路</a:t>
            </a: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17</a:t>
            </a:fld>
            <a:endParaRPr lang="en-US" altLang="zh-CN"/>
          </a:p>
        </p:txBody>
      </p:sp>
      <p:sp>
        <p:nvSpPr>
          <p:cNvPr id="33" name="Rectangle 4"/>
          <p:cNvSpPr>
            <a:spLocks noChangeArrowheads="1"/>
          </p:cNvSpPr>
          <p:nvPr/>
        </p:nvSpPr>
        <p:spPr bwMode="auto">
          <a:xfrm>
            <a:off x="33189" y="858281"/>
            <a:ext cx="5604148" cy="431800"/>
          </a:xfrm>
          <a:prstGeom prst="rect">
            <a:avLst/>
          </a:prstGeom>
          <a:solidFill>
            <a:srgbClr val="C00000"/>
          </a:solidFill>
          <a:ln w="9525">
            <a:noFill/>
            <a:miter lim="800000"/>
            <a:headEnd/>
            <a:tailEnd/>
          </a:ln>
        </p:spPr>
        <p:txBody>
          <a:bodyPr wrap="none" anchor="ctr"/>
          <a:lstStyle/>
          <a:p>
            <a:r>
              <a:rPr lang="zh-CN" altLang="en-US" sz="2000" dirty="0" smtClean="0"/>
              <a:t>分布式</a:t>
            </a:r>
            <a:r>
              <a:rPr lang="en-US" altLang="zh-CN" sz="2000" dirty="0" smtClean="0"/>
              <a:t>Hadoop</a:t>
            </a:r>
            <a:r>
              <a:rPr lang="zh-CN" altLang="en-US" sz="2000" dirty="0" smtClean="0"/>
              <a:t>环境</a:t>
            </a:r>
            <a:r>
              <a:rPr lang="zh-CN" altLang="en-US" sz="2000" dirty="0"/>
              <a:t>下的量子特性</a:t>
            </a:r>
            <a:r>
              <a:rPr lang="en-US" altLang="zh-CN" sz="2000" dirty="0"/>
              <a:t>PSO+BP</a:t>
            </a:r>
            <a:r>
              <a:rPr lang="zh-CN" altLang="en-US" sz="2000" dirty="0"/>
              <a:t>网络</a:t>
            </a:r>
          </a:p>
        </p:txBody>
      </p:sp>
      <p:sp>
        <p:nvSpPr>
          <p:cNvPr id="3" name="TextBox 2"/>
          <p:cNvSpPr txBox="1"/>
          <p:nvPr/>
        </p:nvSpPr>
        <p:spPr>
          <a:xfrm>
            <a:off x="50" y="1565967"/>
            <a:ext cx="1115566" cy="307777"/>
          </a:xfrm>
          <a:prstGeom prst="rect">
            <a:avLst/>
          </a:prstGeom>
          <a:noFill/>
        </p:spPr>
        <p:txBody>
          <a:bodyPr wrap="square" rtlCol="0">
            <a:spAutoFit/>
          </a:bodyPr>
          <a:lstStyle/>
          <a:p>
            <a:pPr algn="ctr"/>
            <a:r>
              <a:rPr lang="zh-CN" altLang="en-US" sz="1400" dirty="0" smtClean="0"/>
              <a:t>粒子格式</a:t>
            </a:r>
            <a:r>
              <a:rPr lang="en-US" altLang="zh-CN" sz="1400" dirty="0" smtClean="0"/>
              <a:t>:</a:t>
            </a:r>
            <a:endParaRPr lang="zh-CN" altLang="en-US" sz="1400" dirty="0"/>
          </a:p>
        </p:txBody>
      </p:sp>
      <p:sp>
        <p:nvSpPr>
          <p:cNvPr id="6" name="TextBox 5"/>
          <p:cNvSpPr txBox="1"/>
          <p:nvPr/>
        </p:nvSpPr>
        <p:spPr>
          <a:xfrm>
            <a:off x="5580112" y="6237312"/>
            <a:ext cx="2160240" cy="307777"/>
          </a:xfrm>
          <a:prstGeom prst="rect">
            <a:avLst/>
          </a:prstGeom>
          <a:noFill/>
        </p:spPr>
        <p:txBody>
          <a:bodyPr wrap="square" rtlCol="0">
            <a:spAutoFit/>
          </a:bodyPr>
          <a:lstStyle/>
          <a:p>
            <a:pPr algn="ctr"/>
            <a:r>
              <a:rPr lang="zh-CN" altLang="en-US" sz="1400" dirty="0" smtClean="0"/>
              <a:t>并行化</a:t>
            </a:r>
            <a:r>
              <a:rPr lang="en-US" altLang="zh-CN" sz="1400" dirty="0" smtClean="0"/>
              <a:t>XQPSONN</a:t>
            </a:r>
            <a:r>
              <a:rPr lang="zh-CN" altLang="en-US" sz="1400" dirty="0" smtClean="0"/>
              <a:t>过程</a:t>
            </a:r>
            <a:endParaRPr lang="zh-CN" altLang="en-US" sz="1400" dirty="0"/>
          </a:p>
        </p:txBody>
      </p:sp>
      <p:sp>
        <p:nvSpPr>
          <p:cNvPr id="7" name="TextBox 6"/>
          <p:cNvSpPr txBox="1"/>
          <p:nvPr/>
        </p:nvSpPr>
        <p:spPr>
          <a:xfrm>
            <a:off x="179820" y="2940900"/>
            <a:ext cx="2304256" cy="584775"/>
          </a:xfrm>
          <a:prstGeom prst="rect">
            <a:avLst/>
          </a:prstGeom>
          <a:noFill/>
        </p:spPr>
        <p:txBody>
          <a:bodyPr wrap="square" rtlCol="0">
            <a:spAutoFit/>
          </a:bodyPr>
          <a:lstStyle/>
          <a:p>
            <a:r>
              <a:rPr lang="en-US" altLang="zh-CN" sz="1600" dirty="0" smtClean="0"/>
              <a:t>1. Map</a:t>
            </a:r>
            <a:r>
              <a:rPr lang="zh-CN" altLang="en-US" sz="1600" dirty="0" smtClean="0"/>
              <a:t>求解各个粒子的适应值</a:t>
            </a:r>
            <a:endParaRPr lang="zh-CN" altLang="en-US" sz="1600" dirty="0"/>
          </a:p>
        </p:txBody>
      </p:sp>
      <p:sp>
        <p:nvSpPr>
          <p:cNvPr id="11" name="TextBox 10"/>
          <p:cNvSpPr txBox="1"/>
          <p:nvPr/>
        </p:nvSpPr>
        <p:spPr>
          <a:xfrm>
            <a:off x="191119" y="3852475"/>
            <a:ext cx="2304256" cy="584775"/>
          </a:xfrm>
          <a:prstGeom prst="rect">
            <a:avLst/>
          </a:prstGeom>
          <a:noFill/>
        </p:spPr>
        <p:txBody>
          <a:bodyPr wrap="square" rtlCol="0">
            <a:spAutoFit/>
          </a:bodyPr>
          <a:lstStyle/>
          <a:p>
            <a:r>
              <a:rPr lang="en-US" altLang="zh-CN" sz="1600" dirty="0" smtClean="0"/>
              <a:t>2. Reduce</a:t>
            </a:r>
            <a:r>
              <a:rPr lang="zh-CN" altLang="en-US" sz="1600" dirty="0" smtClean="0"/>
              <a:t>求解各个粒子的总体适应值</a:t>
            </a:r>
            <a:endParaRPr lang="zh-CN" altLang="en-US" sz="1600" dirty="0"/>
          </a:p>
        </p:txBody>
      </p:sp>
      <p:sp>
        <p:nvSpPr>
          <p:cNvPr id="12" name="TextBox 11"/>
          <p:cNvSpPr txBox="1"/>
          <p:nvPr/>
        </p:nvSpPr>
        <p:spPr>
          <a:xfrm>
            <a:off x="191119" y="4810284"/>
            <a:ext cx="2304256" cy="584775"/>
          </a:xfrm>
          <a:prstGeom prst="rect">
            <a:avLst/>
          </a:prstGeom>
          <a:noFill/>
        </p:spPr>
        <p:txBody>
          <a:bodyPr wrap="square" rtlCol="0">
            <a:spAutoFit/>
          </a:bodyPr>
          <a:lstStyle/>
          <a:p>
            <a:r>
              <a:rPr lang="en-US" altLang="zh-CN" sz="1600" dirty="0"/>
              <a:t>3</a:t>
            </a:r>
            <a:r>
              <a:rPr lang="en-US" altLang="zh-CN" sz="1600" dirty="0" smtClean="0"/>
              <a:t>. Map</a:t>
            </a:r>
            <a:r>
              <a:rPr lang="zh-CN" altLang="en-US" sz="1600" dirty="0" smtClean="0"/>
              <a:t>求解全局最优解，并更新粒子位置</a:t>
            </a:r>
            <a:endParaRPr lang="zh-CN" altLang="en-US" sz="1600" dirty="0"/>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0432" y="1412776"/>
            <a:ext cx="4514056"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graphicFrame>
            <p:nvGraphicFramePr>
              <p:cNvPr id="5" name="表格 4"/>
              <p:cNvGraphicFramePr>
                <a:graphicFrameLocks noGrp="1"/>
              </p:cNvGraphicFramePr>
              <p:nvPr>
                <p:extLst>
                  <p:ext uri="{D42A27DB-BD31-4B8C-83A1-F6EECF244321}">
                    <p14:modId xmlns:p14="http://schemas.microsoft.com/office/powerpoint/2010/main" val="3442902262"/>
                  </p:ext>
                </p:extLst>
              </p:nvPr>
            </p:nvGraphicFramePr>
            <p:xfrm>
              <a:off x="51073" y="2060848"/>
              <a:ext cx="5080635" cy="375997"/>
            </p:xfrm>
            <a:graphic>
              <a:graphicData uri="http://schemas.openxmlformats.org/drawingml/2006/table">
                <a:tbl>
                  <a:tblPr firstRow="1" firstCol="1" bandRow="1">
                    <a:effectLst>
                      <a:outerShdw blurRad="50800" dist="50800" dir="5400000" algn="ctr" rotWithShape="0">
                        <a:schemeClr val="bg1"/>
                      </a:outerShdw>
                    </a:effectLst>
                    <a:tableStyleId>{5C22544A-7EE6-4342-B048-85BDC9FD1C3A}</a:tableStyleId>
                  </a:tblPr>
                  <a:tblGrid>
                    <a:gridCol w="298450"/>
                    <a:gridCol w="704215"/>
                    <a:gridCol w="679450"/>
                    <a:gridCol w="601345"/>
                    <a:gridCol w="530860"/>
                    <a:gridCol w="878205"/>
                    <a:gridCol w="520065"/>
                    <a:gridCol w="868045"/>
                  </a:tblGrid>
                  <a:tr h="375997">
                    <a:tc>
                      <a:txBody>
                        <a:bodyPr/>
                        <a:lstStyle/>
                        <a:p>
                          <a:pPr algn="l">
                            <a:lnSpc>
                              <a:spcPts val="2200"/>
                            </a:lnSpc>
                            <a:spcAft>
                              <a:spcPts val="0"/>
                            </a:spcAft>
                          </a:pPr>
                          <a:r>
                            <a:rPr lang="en-US" sz="1200" b="1" kern="100" dirty="0">
                              <a:effectLst/>
                            </a:rPr>
                            <a:t>ID</a:t>
                          </a:r>
                          <a:endParaRPr lang="zh-CN" sz="1050" b="1" kern="100" dirty="0">
                            <a:effectLst/>
                            <a:latin typeface="Calibri"/>
                            <a:ea typeface="宋体"/>
                            <a:cs typeface="Times New Roman"/>
                          </a:endParaRPr>
                        </a:p>
                      </a:txBody>
                      <a:tcPr marL="68580" marR="68580" marT="0" marB="0">
                        <a:solidFill>
                          <a:srgbClr val="C00000"/>
                        </a:solidFill>
                      </a:tcPr>
                    </a:tc>
                    <a:tc>
                      <a:txBody>
                        <a:bodyPr/>
                        <a:lstStyle/>
                        <a:p>
                          <a:pPr algn="l">
                            <a:lnSpc>
                              <a:spcPts val="2200"/>
                            </a:lnSpc>
                            <a:spcAft>
                              <a:spcPts val="0"/>
                            </a:spcAft>
                          </a:pPr>
                          <a14:m>
                            <m:oMathPara xmlns:m="http://schemas.openxmlformats.org/officeDocument/2006/math">
                              <m:oMathParaPr>
                                <m:jc m:val="centerGroup"/>
                              </m:oMathParaPr>
                              <m:oMath xmlns:m="http://schemas.openxmlformats.org/officeDocument/2006/math">
                                <m:r>
                                  <a:rPr lang="en-US" sz="1200" b="1" i="0" kern="100">
                                    <a:effectLst/>
                                  </a:rPr>
                                  <m:t>𝐩𝐨𝐬𝐢𝐭𝐢𝐨𝐧</m:t>
                                </m:r>
                                <m:r>
                                  <a:rPr lang="en-US" sz="1200" kern="100">
                                    <a:effectLst/>
                                  </a:rPr>
                                  <m:t> </m:t>
                                </m:r>
                              </m:oMath>
                            </m:oMathPara>
                          </a14:m>
                          <a:endParaRPr lang="zh-CN" sz="1050" kern="100" dirty="0">
                            <a:effectLst/>
                            <a:latin typeface="Calibri"/>
                            <a:ea typeface="宋体"/>
                            <a:cs typeface="Times New Roman"/>
                          </a:endParaRPr>
                        </a:p>
                      </a:txBody>
                      <a:tcPr marL="68580" marR="68580" marT="0" marB="0">
                        <a:solidFill>
                          <a:srgbClr val="C00000"/>
                        </a:solidFill>
                      </a:tcPr>
                    </a:tc>
                    <a:tc>
                      <a:txBody>
                        <a:bodyPr/>
                        <a:lstStyle/>
                        <a:p>
                          <a:pPr algn="l">
                            <a:lnSpc>
                              <a:spcPts val="2200"/>
                            </a:lnSpc>
                            <a:spcAft>
                              <a:spcPts val="0"/>
                            </a:spcAft>
                          </a:pPr>
                          <a14:m>
                            <m:oMathPara xmlns:m="http://schemas.openxmlformats.org/officeDocument/2006/math">
                              <m:oMathParaPr>
                                <m:jc m:val="centerGroup"/>
                              </m:oMathParaPr>
                              <m:oMath xmlns:m="http://schemas.openxmlformats.org/officeDocument/2006/math">
                                <m:r>
                                  <m:rPr>
                                    <m:sty m:val="p"/>
                                  </m:rPr>
                                  <a:rPr lang="en-US" sz="1200" kern="100">
                                    <a:effectLst/>
                                  </a:rPr>
                                  <m:t>velocity</m:t>
                                </m:r>
                                <m:r>
                                  <a:rPr lang="en-US" sz="1200" kern="100">
                                    <a:effectLst/>
                                  </a:rPr>
                                  <m:t> </m:t>
                                </m:r>
                              </m:oMath>
                            </m:oMathPara>
                          </a14:m>
                          <a:endParaRPr lang="zh-CN" sz="1050" kern="100" dirty="0">
                            <a:effectLst/>
                            <a:latin typeface="Calibri"/>
                            <a:ea typeface="宋体"/>
                            <a:cs typeface="Times New Roman"/>
                          </a:endParaRPr>
                        </a:p>
                      </a:txBody>
                      <a:tcPr marL="68580" marR="68580" marT="0" marB="0">
                        <a:solidFill>
                          <a:srgbClr val="C00000"/>
                        </a:solidFill>
                      </a:tcPr>
                    </a:tc>
                    <a:tc>
                      <a:txBody>
                        <a:bodyPr/>
                        <a:lstStyle/>
                        <a:p>
                          <a:pPr algn="l">
                            <a:lnSpc>
                              <a:spcPts val="2200"/>
                            </a:lnSpc>
                            <a:spcAft>
                              <a:spcPts val="0"/>
                            </a:spcAft>
                          </a:pPr>
                          <a14:m>
                            <m:oMathPara xmlns:m="http://schemas.openxmlformats.org/officeDocument/2006/math">
                              <m:oMathParaPr>
                                <m:jc m:val="centerGroup"/>
                              </m:oMathParaPr>
                              <m:oMath xmlns:m="http://schemas.openxmlformats.org/officeDocument/2006/math">
                                <m:r>
                                  <m:rPr>
                                    <m:sty m:val="p"/>
                                  </m:rPr>
                                  <a:rPr lang="en-US" sz="1200" kern="100" smtClean="0">
                                    <a:effectLst/>
                                  </a:rPr>
                                  <m:t>fitness</m:t>
                                </m:r>
                                <m:r>
                                  <a:rPr lang="en-US" sz="1200" kern="100" smtClean="0">
                                    <a:effectLst/>
                                  </a:rPr>
                                  <m:t> </m:t>
                                </m:r>
                              </m:oMath>
                            </m:oMathPara>
                          </a14:m>
                          <a:endParaRPr lang="zh-CN" sz="1050" kern="100" dirty="0">
                            <a:effectLst/>
                            <a:latin typeface="Calibri"/>
                            <a:ea typeface="宋体"/>
                            <a:cs typeface="Times New Roman"/>
                          </a:endParaRPr>
                        </a:p>
                      </a:txBody>
                      <a:tcPr marL="68580" marR="68580" marT="0" marB="0">
                        <a:solidFill>
                          <a:srgbClr val="C00000"/>
                        </a:solidFill>
                      </a:tcPr>
                    </a:tc>
                    <a:tc>
                      <a:txBody>
                        <a:bodyPr/>
                        <a:lstStyle/>
                        <a:p>
                          <a:pPr algn="l">
                            <a:lnSpc>
                              <a:spcPts val="2200"/>
                            </a:lnSpc>
                            <a:spcAft>
                              <a:spcPts val="0"/>
                            </a:spcAft>
                          </a:pPr>
                          <a14:m>
                            <m:oMathPara xmlns:m="http://schemas.openxmlformats.org/officeDocument/2006/math">
                              <m:oMathParaPr>
                                <m:jc m:val="centerGroup"/>
                              </m:oMathParaPr>
                              <m:oMath xmlns:m="http://schemas.openxmlformats.org/officeDocument/2006/math">
                                <m:r>
                                  <m:rPr>
                                    <m:sty m:val="p"/>
                                  </m:rPr>
                                  <a:rPr lang="en-US" sz="1200" kern="100" smtClean="0">
                                    <a:effectLst/>
                                  </a:rPr>
                                  <m:t>pbest</m:t>
                                </m:r>
                                <m:r>
                                  <a:rPr lang="en-US" sz="1200" kern="100" smtClean="0">
                                    <a:effectLst/>
                                  </a:rPr>
                                  <m:t> </m:t>
                                </m:r>
                              </m:oMath>
                            </m:oMathPara>
                          </a14:m>
                          <a:endParaRPr lang="zh-CN" sz="1050" kern="100" dirty="0">
                            <a:effectLst/>
                            <a:latin typeface="Calibri"/>
                            <a:ea typeface="宋体"/>
                            <a:cs typeface="Times New Roman"/>
                          </a:endParaRPr>
                        </a:p>
                      </a:txBody>
                      <a:tcPr marL="68580" marR="68580" marT="0" marB="0">
                        <a:solidFill>
                          <a:srgbClr val="C00000"/>
                        </a:solidFill>
                      </a:tcPr>
                    </a:tc>
                    <a:tc>
                      <a:txBody>
                        <a:bodyPr/>
                        <a:lstStyle/>
                        <a:p>
                          <a:pPr algn="l">
                            <a:lnSpc>
                              <a:spcPts val="2200"/>
                            </a:lnSpc>
                            <a:spcAft>
                              <a:spcPts val="0"/>
                            </a:spcAft>
                          </a:pPr>
                          <a14:m>
                            <m:oMathPara xmlns:m="http://schemas.openxmlformats.org/officeDocument/2006/math">
                              <m:oMathParaPr>
                                <m:jc m:val="centerGroup"/>
                              </m:oMathParaPr>
                              <m:oMath xmlns:m="http://schemas.openxmlformats.org/officeDocument/2006/math">
                                <m:r>
                                  <m:rPr>
                                    <m:sty m:val="p"/>
                                  </m:rPr>
                                  <a:rPr lang="en-US" sz="1200" kern="100">
                                    <a:effectLst/>
                                  </a:rPr>
                                  <m:t>pbestvalue</m:t>
                                </m:r>
                                <m:r>
                                  <a:rPr lang="en-US" sz="1200" kern="100">
                                    <a:effectLst/>
                                  </a:rPr>
                                  <m:t> </m:t>
                                </m:r>
                              </m:oMath>
                            </m:oMathPara>
                          </a14:m>
                          <a:endParaRPr lang="zh-CN" sz="1050" kern="100" dirty="0">
                            <a:effectLst/>
                            <a:latin typeface="Calibri"/>
                            <a:ea typeface="宋体"/>
                            <a:cs typeface="Times New Roman"/>
                          </a:endParaRPr>
                        </a:p>
                      </a:txBody>
                      <a:tcPr marL="68580" marR="68580" marT="0" marB="0">
                        <a:solidFill>
                          <a:srgbClr val="C00000"/>
                        </a:solidFill>
                      </a:tcPr>
                    </a:tc>
                    <a:tc>
                      <a:txBody>
                        <a:bodyPr/>
                        <a:lstStyle/>
                        <a:p>
                          <a:pPr algn="l">
                            <a:lnSpc>
                              <a:spcPts val="2200"/>
                            </a:lnSpc>
                            <a:spcAft>
                              <a:spcPts val="0"/>
                            </a:spcAft>
                          </a:pPr>
                          <a14:m>
                            <m:oMathPara xmlns:m="http://schemas.openxmlformats.org/officeDocument/2006/math">
                              <m:oMathParaPr>
                                <m:jc m:val="centerGroup"/>
                              </m:oMathParaPr>
                              <m:oMath xmlns:m="http://schemas.openxmlformats.org/officeDocument/2006/math">
                                <m:r>
                                  <m:rPr>
                                    <m:sty m:val="p"/>
                                  </m:rPr>
                                  <a:rPr lang="en-US" sz="1200" kern="100">
                                    <a:effectLst/>
                                  </a:rPr>
                                  <m:t>gbest</m:t>
                                </m:r>
                                <m:r>
                                  <a:rPr lang="en-US" sz="1200" kern="100">
                                    <a:effectLst/>
                                  </a:rPr>
                                  <m:t> </m:t>
                                </m:r>
                              </m:oMath>
                            </m:oMathPara>
                          </a14:m>
                          <a:endParaRPr lang="zh-CN" sz="1050" kern="100">
                            <a:effectLst/>
                            <a:latin typeface="Calibri"/>
                            <a:ea typeface="宋体"/>
                            <a:cs typeface="Times New Roman"/>
                          </a:endParaRPr>
                        </a:p>
                      </a:txBody>
                      <a:tcPr marL="68580" marR="68580" marT="0" marB="0">
                        <a:solidFill>
                          <a:srgbClr val="C00000"/>
                        </a:solidFill>
                      </a:tcPr>
                    </a:tc>
                    <a:tc>
                      <a:txBody>
                        <a:bodyPr/>
                        <a:lstStyle/>
                        <a:p>
                          <a:pPr algn="l">
                            <a:lnSpc>
                              <a:spcPts val="2200"/>
                            </a:lnSpc>
                            <a:spcAft>
                              <a:spcPts val="0"/>
                            </a:spcAft>
                          </a:pPr>
                          <a14:m>
                            <m:oMathPara xmlns:m="http://schemas.openxmlformats.org/officeDocument/2006/math">
                              <m:oMathParaPr>
                                <m:jc m:val="centerGroup"/>
                              </m:oMathParaPr>
                              <m:oMath xmlns:m="http://schemas.openxmlformats.org/officeDocument/2006/math">
                                <m:r>
                                  <m:rPr>
                                    <m:sty m:val="p"/>
                                  </m:rPr>
                                  <a:rPr lang="en-US" sz="1200" kern="100">
                                    <a:effectLst/>
                                  </a:rPr>
                                  <m:t>gbestvalue</m:t>
                                </m:r>
                                <m:r>
                                  <a:rPr lang="en-US" sz="1200" kern="100">
                                    <a:effectLst/>
                                  </a:rPr>
                                  <m:t> </m:t>
                                </m:r>
                              </m:oMath>
                            </m:oMathPara>
                          </a14:m>
                          <a:endParaRPr lang="zh-CN" sz="1050" kern="100" dirty="0">
                            <a:effectLst/>
                            <a:latin typeface="Calibri"/>
                            <a:ea typeface="宋体"/>
                            <a:cs typeface="Times New Roman"/>
                          </a:endParaRPr>
                        </a:p>
                      </a:txBody>
                      <a:tcPr marL="68580" marR="68580" marT="0" marB="0">
                        <a:solidFill>
                          <a:srgbClr val="C00000"/>
                        </a:solidFill>
                      </a:tcPr>
                    </a:tc>
                  </a:tr>
                </a:tbl>
              </a:graphicData>
            </a:graphic>
          </p:graphicFrame>
        </mc:Choice>
        <mc:Fallback>
          <p:graphicFrame>
            <p:nvGraphicFramePr>
              <p:cNvPr id="5" name="表格 4"/>
              <p:cNvGraphicFramePr>
                <a:graphicFrameLocks noGrp="1"/>
              </p:cNvGraphicFramePr>
              <p:nvPr>
                <p:extLst>
                  <p:ext uri="{D42A27DB-BD31-4B8C-83A1-F6EECF244321}">
                    <p14:modId xmlns:p14="http://schemas.microsoft.com/office/powerpoint/2010/main" val="3442902262"/>
                  </p:ext>
                </p:extLst>
              </p:nvPr>
            </p:nvGraphicFramePr>
            <p:xfrm>
              <a:off x="51073" y="2060848"/>
              <a:ext cx="5080635" cy="375997"/>
            </p:xfrm>
            <a:graphic>
              <a:graphicData uri="http://schemas.openxmlformats.org/drawingml/2006/table">
                <a:tbl>
                  <a:tblPr firstRow="1" firstCol="1" bandRow="1">
                    <a:effectLst>
                      <a:outerShdw blurRad="50800" dist="50800" dir="5400000" algn="ctr" rotWithShape="0">
                        <a:schemeClr val="bg1"/>
                      </a:outerShdw>
                    </a:effectLst>
                    <a:tableStyleId>{5C22544A-7EE6-4342-B048-85BDC9FD1C3A}</a:tableStyleId>
                  </a:tblPr>
                  <a:tblGrid>
                    <a:gridCol w="298450"/>
                    <a:gridCol w="704215"/>
                    <a:gridCol w="679450"/>
                    <a:gridCol w="601345"/>
                    <a:gridCol w="530860"/>
                    <a:gridCol w="878205"/>
                    <a:gridCol w="520065"/>
                    <a:gridCol w="868045"/>
                  </a:tblGrid>
                  <a:tr h="375997">
                    <a:tc>
                      <a:txBody>
                        <a:bodyPr/>
                        <a:lstStyle/>
                        <a:p>
                          <a:pPr algn="l">
                            <a:lnSpc>
                              <a:spcPts val="2200"/>
                            </a:lnSpc>
                            <a:spcAft>
                              <a:spcPts val="0"/>
                            </a:spcAft>
                          </a:pPr>
                          <a:r>
                            <a:rPr lang="en-US" sz="1200" b="1" kern="100" dirty="0">
                              <a:effectLst/>
                            </a:rPr>
                            <a:t>ID</a:t>
                          </a:r>
                          <a:endParaRPr lang="zh-CN" sz="1050" b="1" kern="100" dirty="0">
                            <a:effectLst/>
                            <a:latin typeface="Calibri"/>
                            <a:ea typeface="宋体"/>
                            <a:cs typeface="Times New Roman"/>
                          </a:endParaRPr>
                        </a:p>
                      </a:txBody>
                      <a:tcPr marL="68580" marR="68580" marT="0" marB="0">
                        <a:solidFill>
                          <a:srgbClr val="C00000"/>
                        </a:solidFill>
                      </a:tcPr>
                    </a:tc>
                    <a:tc>
                      <a:txBody>
                        <a:bodyPr/>
                        <a:lstStyle/>
                        <a:p>
                          <a:endParaRPr lang="zh-CN"/>
                        </a:p>
                      </a:txBody>
                      <a:tcPr marL="68580" marR="68580" marT="0" marB="0">
                        <a:blipFill rotWithShape="1">
                          <a:blip r:embed="rId3"/>
                          <a:stretch>
                            <a:fillRect l="-49138" r="-584483" b="-27419"/>
                          </a:stretch>
                        </a:blipFill>
                      </a:tcPr>
                    </a:tc>
                    <a:tc>
                      <a:txBody>
                        <a:bodyPr/>
                        <a:lstStyle/>
                        <a:p>
                          <a:endParaRPr lang="zh-CN"/>
                        </a:p>
                      </a:txBody>
                      <a:tcPr marL="68580" marR="68580" marT="0" marB="0">
                        <a:blipFill rotWithShape="1">
                          <a:blip r:embed="rId3"/>
                          <a:stretch>
                            <a:fillRect l="-155856" r="-510811" b="-27419"/>
                          </a:stretch>
                        </a:blipFill>
                      </a:tcPr>
                    </a:tc>
                    <a:tc>
                      <a:txBody>
                        <a:bodyPr/>
                        <a:lstStyle/>
                        <a:p>
                          <a:endParaRPr lang="zh-CN"/>
                        </a:p>
                      </a:txBody>
                      <a:tcPr marL="68580" marR="68580" marT="0" marB="0">
                        <a:blipFill rotWithShape="1">
                          <a:blip r:embed="rId3"/>
                          <a:stretch>
                            <a:fillRect l="-286869" r="-472727" b="-27419"/>
                          </a:stretch>
                        </a:blipFill>
                      </a:tcPr>
                    </a:tc>
                    <a:tc>
                      <a:txBody>
                        <a:bodyPr/>
                        <a:lstStyle/>
                        <a:p>
                          <a:endParaRPr lang="zh-CN"/>
                        </a:p>
                      </a:txBody>
                      <a:tcPr marL="68580" marR="68580" marT="0" marB="0">
                        <a:blipFill rotWithShape="1">
                          <a:blip r:embed="rId3"/>
                          <a:stretch>
                            <a:fillRect l="-440230" r="-437931" b="-27419"/>
                          </a:stretch>
                        </a:blipFill>
                      </a:tcPr>
                    </a:tc>
                    <a:tc>
                      <a:txBody>
                        <a:bodyPr/>
                        <a:lstStyle/>
                        <a:p>
                          <a:endParaRPr lang="zh-CN"/>
                        </a:p>
                      </a:txBody>
                      <a:tcPr marL="68580" marR="68580" marT="0" marB="0">
                        <a:blipFill rotWithShape="1">
                          <a:blip r:embed="rId3"/>
                          <a:stretch>
                            <a:fillRect l="-326389" r="-164583" b="-27419"/>
                          </a:stretch>
                        </a:blipFill>
                      </a:tcPr>
                    </a:tc>
                    <a:tc>
                      <a:txBody>
                        <a:bodyPr/>
                        <a:lstStyle/>
                        <a:p>
                          <a:endParaRPr lang="zh-CN"/>
                        </a:p>
                      </a:txBody>
                      <a:tcPr marL="68580" marR="68580" marT="0" marB="0">
                        <a:blipFill rotWithShape="1">
                          <a:blip r:embed="rId3"/>
                          <a:stretch>
                            <a:fillRect l="-713953" r="-175581" b="-27419"/>
                          </a:stretch>
                        </a:blipFill>
                      </a:tcPr>
                    </a:tc>
                    <a:tc>
                      <a:txBody>
                        <a:bodyPr/>
                        <a:lstStyle/>
                        <a:p>
                          <a:endParaRPr lang="zh-CN"/>
                        </a:p>
                      </a:txBody>
                      <a:tcPr marL="68580" marR="68580" marT="0" marB="0">
                        <a:blipFill rotWithShape="1">
                          <a:blip r:embed="rId3"/>
                          <a:stretch>
                            <a:fillRect l="-492958" r="-6338" b="-27419"/>
                          </a:stretch>
                        </a:blipFill>
                      </a:tcPr>
                    </a:tc>
                  </a:tr>
                </a:tbl>
              </a:graphicData>
            </a:graphic>
          </p:graphicFrame>
        </mc:Fallback>
      </mc:AlternateContent>
    </p:spTree>
    <p:extLst>
      <p:ext uri="{BB962C8B-B14F-4D97-AF65-F5344CB8AC3E}">
        <p14:creationId xmlns:p14="http://schemas.microsoft.com/office/powerpoint/2010/main" val="1831482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a:lum bright="-6000" contrast="24000"/>
            <a:grayscl/>
          </a:blip>
          <a:srcRect l="42606" t="64474" r="19473"/>
          <a:stretch>
            <a:fillRect/>
          </a:stretch>
        </p:blipFill>
        <p:spPr bwMode="gray">
          <a:xfrm rot="13899479">
            <a:off x="7024953" y="146887"/>
            <a:ext cx="988580" cy="1268530"/>
          </a:xfrm>
          <a:prstGeom prst="rect">
            <a:avLst/>
          </a:prstGeom>
          <a:noFill/>
        </p:spPr>
      </p:pic>
      <p:sp>
        <p:nvSpPr>
          <p:cNvPr id="7" name="AutoShape 3"/>
          <p:cNvSpPr>
            <a:spLocks noChangeArrowheads="1"/>
          </p:cNvSpPr>
          <p:nvPr/>
        </p:nvSpPr>
        <p:spPr bwMode="auto">
          <a:xfrm>
            <a:off x="899592" y="1941611"/>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002850"/>
                </a:solidFill>
                <a:latin typeface="微软雅黑" panose="020B0503020204020204" pitchFamily="34" charset="-122"/>
                <a:ea typeface="微软雅黑" panose="020B0503020204020204" pitchFamily="34" charset="-122"/>
              </a:rPr>
              <a:t>前期</a:t>
            </a:r>
            <a:r>
              <a:rPr kumimoji="0" lang="zh-CN" altLang="en-US" sz="1800" b="0" i="0" u="none" strike="noStrike" kern="0" cap="none" spc="0" normalizeH="0" baseline="0" noProof="0" dirty="0" smtClean="0">
                <a:ln>
                  <a:noFill/>
                </a:ln>
                <a:solidFill>
                  <a:srgbClr val="002850"/>
                </a:solidFill>
                <a:effectLst/>
                <a:uLnTx/>
                <a:uFillTx/>
                <a:latin typeface="微软雅黑" panose="020B0503020204020204" pitchFamily="34" charset="-122"/>
                <a:ea typeface="微软雅黑" panose="020B0503020204020204" pitchFamily="34" charset="-122"/>
              </a:rPr>
              <a:t>工作</a:t>
            </a:r>
          </a:p>
        </p:txBody>
      </p:sp>
      <p:sp>
        <p:nvSpPr>
          <p:cNvPr id="13" name="AutoShape 4"/>
          <p:cNvSpPr>
            <a:spLocks noChangeArrowheads="1"/>
          </p:cNvSpPr>
          <p:nvPr/>
        </p:nvSpPr>
        <p:spPr bwMode="auto">
          <a:xfrm>
            <a:off x="899592" y="1941611"/>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WordArt 5"/>
          <p:cNvSpPr>
            <a:spLocks noChangeArrowheads="1" noChangeShapeType="1" noTextEdit="1"/>
          </p:cNvSpPr>
          <p:nvPr/>
        </p:nvSpPr>
        <p:spPr bwMode="auto">
          <a:xfrm>
            <a:off x="1042467" y="2068611"/>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01</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15" name="AutoShape 6"/>
          <p:cNvSpPr>
            <a:spLocks noChangeArrowheads="1"/>
          </p:cNvSpPr>
          <p:nvPr/>
        </p:nvSpPr>
        <p:spPr bwMode="auto">
          <a:xfrm>
            <a:off x="899592" y="2689324"/>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研究背景和选题依据</a:t>
            </a:r>
          </a:p>
        </p:txBody>
      </p:sp>
      <p:sp>
        <p:nvSpPr>
          <p:cNvPr id="16" name="AutoShape 7"/>
          <p:cNvSpPr>
            <a:spLocks noChangeArrowheads="1"/>
          </p:cNvSpPr>
          <p:nvPr/>
        </p:nvSpPr>
        <p:spPr bwMode="auto">
          <a:xfrm>
            <a:off x="899592" y="2689324"/>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WordArt 8"/>
          <p:cNvSpPr>
            <a:spLocks noChangeArrowheads="1" noChangeShapeType="1" noTextEdit="1"/>
          </p:cNvSpPr>
          <p:nvPr/>
        </p:nvSpPr>
        <p:spPr bwMode="auto">
          <a:xfrm>
            <a:off x="1042467" y="2816324"/>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02</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1" name="AutoShape 12"/>
          <p:cNvSpPr>
            <a:spLocks noChangeArrowheads="1"/>
          </p:cNvSpPr>
          <p:nvPr/>
        </p:nvSpPr>
        <p:spPr bwMode="auto">
          <a:xfrm>
            <a:off x="899592" y="4937224"/>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预期</a:t>
            </a:r>
            <a:r>
              <a:rPr lang="zh-CN" altLang="en-US" kern="0" dirty="0">
                <a:solidFill>
                  <a:srgbClr val="002850"/>
                </a:solidFill>
                <a:latin typeface="微软雅黑" panose="020B0503020204020204" pitchFamily="34" charset="-122"/>
                <a:ea typeface="微软雅黑" panose="020B0503020204020204" pitchFamily="34" charset="-122"/>
              </a:rPr>
              <a:t>成果</a:t>
            </a:r>
          </a:p>
        </p:txBody>
      </p:sp>
      <p:sp>
        <p:nvSpPr>
          <p:cNvPr id="22" name="AutoShape 13"/>
          <p:cNvSpPr>
            <a:spLocks noChangeArrowheads="1"/>
          </p:cNvSpPr>
          <p:nvPr/>
        </p:nvSpPr>
        <p:spPr bwMode="auto">
          <a:xfrm>
            <a:off x="899592" y="4937224"/>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WordArt 14"/>
          <p:cNvSpPr>
            <a:spLocks noChangeArrowheads="1" noChangeShapeType="1" noTextEdit="1"/>
          </p:cNvSpPr>
          <p:nvPr/>
        </p:nvSpPr>
        <p:spPr bwMode="auto">
          <a:xfrm>
            <a:off x="1042467" y="5064224"/>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3" name="灯片编号占位符 2"/>
          <p:cNvSpPr>
            <a:spLocks noGrp="1"/>
          </p:cNvSpPr>
          <p:nvPr>
            <p:ph type="sldNum" sz="quarter" idx="12"/>
          </p:nvPr>
        </p:nvSpPr>
        <p:spPr/>
        <p:txBody>
          <a:bodyPr/>
          <a:lstStyle/>
          <a:p>
            <a:fld id="{2582A21D-9DB0-4F54-9741-20EA87CCB809}" type="slidenum">
              <a:rPr lang="zh-CN" altLang="en-US" smtClean="0"/>
              <a:pPr/>
              <a:t>18</a:t>
            </a:fld>
            <a:endParaRPr lang="en-US" altLang="zh-CN"/>
          </a:p>
        </p:txBody>
      </p:sp>
      <p:sp>
        <p:nvSpPr>
          <p:cNvPr id="30" name="AutoShape 9"/>
          <p:cNvSpPr>
            <a:spLocks noChangeArrowheads="1"/>
          </p:cNvSpPr>
          <p:nvPr/>
        </p:nvSpPr>
        <p:spPr bwMode="auto">
          <a:xfrm>
            <a:off x="899592" y="4136008"/>
            <a:ext cx="7345362" cy="508000"/>
          </a:xfrm>
          <a:prstGeom prst="flowChartAlternateProcess">
            <a:avLst/>
          </a:prstGeom>
          <a:solidFill>
            <a:srgbClr val="FFC000"/>
          </a:solidFill>
          <a:ln>
            <a:noFill/>
          </a:ln>
          <a:effectLst>
            <a:prstShdw prst="shdw17" dist="17961" dir="2700000">
              <a:srgbClr val="DDDDDD">
                <a:gamma/>
                <a:shade val="60000"/>
                <a:invGamma/>
              </a:srgbClr>
            </a:prstShdw>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smtClean="0">
                <a:solidFill>
                  <a:srgbClr val="FF0000"/>
                </a:solidFill>
                <a:latin typeface="微软雅黑" panose="020B0503020204020204" pitchFamily="34" charset="-122"/>
                <a:ea typeface="微软雅黑" panose="020B0503020204020204" pitchFamily="34" charset="-122"/>
              </a:rPr>
              <a:t>实验</a:t>
            </a:r>
            <a:endParaRPr lang="zh-CN" altLang="en-US" b="1" kern="0" dirty="0">
              <a:solidFill>
                <a:srgbClr val="FF0000"/>
              </a:solidFill>
              <a:latin typeface="微软雅黑" panose="020B0503020204020204" pitchFamily="34" charset="-122"/>
              <a:ea typeface="微软雅黑" panose="020B0503020204020204" pitchFamily="34" charset="-122"/>
            </a:endParaRPr>
          </a:p>
        </p:txBody>
      </p:sp>
      <p:sp>
        <p:nvSpPr>
          <p:cNvPr id="32" name="AutoShape 10"/>
          <p:cNvSpPr>
            <a:spLocks noChangeArrowheads="1"/>
          </p:cNvSpPr>
          <p:nvPr/>
        </p:nvSpPr>
        <p:spPr bwMode="auto">
          <a:xfrm>
            <a:off x="899592" y="4136008"/>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WordArt 11"/>
          <p:cNvSpPr>
            <a:spLocks noChangeArrowheads="1" noChangeShapeType="1" noTextEdit="1"/>
          </p:cNvSpPr>
          <p:nvPr/>
        </p:nvSpPr>
        <p:spPr bwMode="auto">
          <a:xfrm>
            <a:off x="1042467" y="4263008"/>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04</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4" name="AutoShape 6"/>
          <p:cNvSpPr>
            <a:spLocks noChangeArrowheads="1"/>
          </p:cNvSpPr>
          <p:nvPr/>
        </p:nvSpPr>
        <p:spPr bwMode="auto">
          <a:xfrm>
            <a:off x="899592" y="3349724"/>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研究背景和选题依据</a:t>
            </a:r>
          </a:p>
        </p:txBody>
      </p:sp>
      <p:sp>
        <p:nvSpPr>
          <p:cNvPr id="25" name="AutoShape 7"/>
          <p:cNvSpPr>
            <a:spLocks noChangeArrowheads="1"/>
          </p:cNvSpPr>
          <p:nvPr/>
        </p:nvSpPr>
        <p:spPr bwMode="auto">
          <a:xfrm>
            <a:off x="899592" y="3349724"/>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WordArt 8"/>
          <p:cNvSpPr>
            <a:spLocks noChangeArrowheads="1" noChangeShapeType="1" noTextEdit="1"/>
          </p:cNvSpPr>
          <p:nvPr/>
        </p:nvSpPr>
        <p:spPr bwMode="auto">
          <a:xfrm>
            <a:off x="1042467" y="3476724"/>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03</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Tree>
    <p:extLst>
      <p:ext uri="{BB962C8B-B14F-4D97-AF65-F5344CB8AC3E}">
        <p14:creationId xmlns:p14="http://schemas.microsoft.com/office/powerpoint/2010/main" val="407860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82A21D-9DB0-4F54-9741-20EA87CCB809}" type="slidenum">
              <a:rPr lang="zh-CN" altLang="en-US" smtClean="0"/>
              <a:pPr/>
              <a:t>1</a:t>
            </a:fld>
            <a:endParaRPr lang="en-US" altLang="zh-CN"/>
          </a:p>
        </p:txBody>
      </p:sp>
      <p:pic>
        <p:nvPicPr>
          <p:cNvPr id="5" name="Picture 23" descr="1"/>
          <p:cNvPicPr>
            <a:picLocks noChangeAspect="1" noChangeArrowheads="1"/>
          </p:cNvPicPr>
          <p:nvPr/>
        </p:nvPicPr>
        <p:blipFill>
          <a:blip r:embed="rId2">
            <a:lum bright="-6000" contrast="24000"/>
            <a:grayscl/>
          </a:blip>
          <a:srcRect l="42606" t="64474" r="19473"/>
          <a:stretch>
            <a:fillRect/>
          </a:stretch>
        </p:blipFill>
        <p:spPr bwMode="gray">
          <a:xfrm rot="19936687">
            <a:off x="5843116" y="4136897"/>
            <a:ext cx="908031" cy="1165171"/>
          </a:xfrm>
          <a:prstGeom prst="rect">
            <a:avLst/>
          </a:prstGeom>
          <a:noFill/>
        </p:spPr>
      </p:pic>
      <p:sp>
        <p:nvSpPr>
          <p:cNvPr id="6" name="AutoShape 3"/>
          <p:cNvSpPr>
            <a:spLocks noChangeArrowheads="1"/>
          </p:cNvSpPr>
          <p:nvPr/>
        </p:nvSpPr>
        <p:spPr bwMode="auto">
          <a:xfrm>
            <a:off x="808236" y="2054324"/>
            <a:ext cx="7345362" cy="508000"/>
          </a:xfrm>
          <a:prstGeom prst="flowChartAlternateProcess">
            <a:avLst/>
          </a:prstGeom>
          <a:solidFill>
            <a:srgbClr val="FFC000"/>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algn="ctr" fontAlgn="auto">
              <a:spcBef>
                <a:spcPts val="0"/>
              </a:spcBef>
              <a:spcAft>
                <a:spcPts val="0"/>
              </a:spcAft>
            </a:pPr>
            <a:r>
              <a:rPr lang="zh-CN" altLang="en-US" b="1" kern="0" dirty="0" smtClean="0">
                <a:solidFill>
                  <a:srgbClr val="FF0000"/>
                </a:solidFill>
                <a:latin typeface="微软雅黑" panose="020B0503020204020204" pitchFamily="34" charset="-122"/>
                <a:ea typeface="微软雅黑" panose="020B0503020204020204" pitchFamily="34" charset="-122"/>
              </a:rPr>
              <a:t>研究背景</a:t>
            </a:r>
            <a:endParaRPr lang="zh-CN" altLang="en-US" b="1" kern="0" dirty="0">
              <a:solidFill>
                <a:srgbClr val="FF0000"/>
              </a:solidFill>
              <a:latin typeface="微软雅黑" panose="020B0503020204020204" pitchFamily="34" charset="-122"/>
              <a:ea typeface="微软雅黑" panose="020B0503020204020204" pitchFamily="34" charset="-122"/>
            </a:endParaRPr>
          </a:p>
        </p:txBody>
      </p:sp>
      <p:sp>
        <p:nvSpPr>
          <p:cNvPr id="7" name="AutoShape 4"/>
          <p:cNvSpPr>
            <a:spLocks noChangeArrowheads="1"/>
          </p:cNvSpPr>
          <p:nvPr/>
        </p:nvSpPr>
        <p:spPr bwMode="auto">
          <a:xfrm>
            <a:off x="808236" y="2054324"/>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8" name="WordArt 5"/>
          <p:cNvSpPr>
            <a:spLocks noChangeArrowheads="1" noChangeShapeType="1" noTextEdit="1"/>
          </p:cNvSpPr>
          <p:nvPr/>
        </p:nvSpPr>
        <p:spPr bwMode="auto">
          <a:xfrm>
            <a:off x="951111" y="2181324"/>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01</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9" name="AutoShape 6"/>
          <p:cNvSpPr>
            <a:spLocks noChangeArrowheads="1"/>
          </p:cNvSpPr>
          <p:nvPr/>
        </p:nvSpPr>
        <p:spPr bwMode="auto">
          <a:xfrm>
            <a:off x="832272" y="2802037"/>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p:spPr>
        <p:txBody>
          <a:bodyPr wrap="none" anchor="ctr"/>
          <a:lstStyle/>
          <a:p>
            <a:pPr algn="ctr" fontAlgn="auto">
              <a:spcBef>
                <a:spcPts val="0"/>
              </a:spcBef>
              <a:spcAft>
                <a:spcPts val="0"/>
              </a:spcAft>
            </a:pPr>
            <a:r>
              <a:rPr lang="zh-CN" altLang="en-US" kern="0" dirty="0" smtClean="0">
                <a:solidFill>
                  <a:srgbClr val="002850"/>
                </a:solidFill>
                <a:latin typeface="微软雅黑" panose="020B0503020204020204" pitchFamily="34" charset="-122"/>
                <a:ea typeface="微软雅黑" panose="020B0503020204020204" pitchFamily="34" charset="-122"/>
              </a:rPr>
              <a:t>主要解决的问题</a:t>
            </a:r>
            <a:endParaRPr lang="zh-CN" altLang="en-US" kern="0" dirty="0">
              <a:solidFill>
                <a:srgbClr val="002850"/>
              </a:solidFill>
              <a:latin typeface="微软雅黑" panose="020B0503020204020204" pitchFamily="34" charset="-122"/>
              <a:ea typeface="微软雅黑" panose="020B0503020204020204" pitchFamily="34" charset="-122"/>
            </a:endParaRPr>
          </a:p>
        </p:txBody>
      </p:sp>
      <p:sp>
        <p:nvSpPr>
          <p:cNvPr id="10" name="AutoShape 7"/>
          <p:cNvSpPr>
            <a:spLocks noChangeArrowheads="1"/>
          </p:cNvSpPr>
          <p:nvPr/>
        </p:nvSpPr>
        <p:spPr bwMode="auto">
          <a:xfrm>
            <a:off x="808236" y="2802037"/>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WordArt 8"/>
          <p:cNvSpPr>
            <a:spLocks noChangeArrowheads="1" noChangeShapeType="1" noTextEdit="1"/>
          </p:cNvSpPr>
          <p:nvPr/>
        </p:nvSpPr>
        <p:spPr bwMode="auto">
          <a:xfrm>
            <a:off x="951111" y="2929037"/>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02</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12" name="AutoShape 9"/>
          <p:cNvSpPr>
            <a:spLocks noChangeArrowheads="1"/>
          </p:cNvSpPr>
          <p:nvPr/>
        </p:nvSpPr>
        <p:spPr bwMode="auto">
          <a:xfrm>
            <a:off x="808236" y="4300637"/>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实验</a:t>
            </a:r>
            <a:endParaRPr lang="zh-CN" altLang="en-US" kern="0" dirty="0">
              <a:solidFill>
                <a:srgbClr val="002850"/>
              </a:solidFill>
              <a:latin typeface="微软雅黑" panose="020B0503020204020204" pitchFamily="34" charset="-122"/>
              <a:ea typeface="微软雅黑" panose="020B0503020204020204" pitchFamily="34" charset="-122"/>
            </a:endParaRPr>
          </a:p>
        </p:txBody>
      </p:sp>
      <p:sp>
        <p:nvSpPr>
          <p:cNvPr id="13" name="AutoShape 10"/>
          <p:cNvSpPr>
            <a:spLocks noChangeArrowheads="1"/>
          </p:cNvSpPr>
          <p:nvPr/>
        </p:nvSpPr>
        <p:spPr bwMode="auto">
          <a:xfrm>
            <a:off x="808236" y="4300637"/>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WordArt 11"/>
          <p:cNvSpPr>
            <a:spLocks noChangeArrowheads="1" noChangeShapeType="1" noTextEdit="1"/>
          </p:cNvSpPr>
          <p:nvPr/>
        </p:nvSpPr>
        <p:spPr bwMode="auto">
          <a:xfrm>
            <a:off x="951111" y="4427637"/>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04</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18" name="AutoShape 18"/>
          <p:cNvSpPr>
            <a:spLocks noChangeArrowheads="1"/>
          </p:cNvSpPr>
          <p:nvPr/>
        </p:nvSpPr>
        <p:spPr bwMode="auto">
          <a:xfrm>
            <a:off x="808236" y="3551337"/>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研究内容及相关算法</a:t>
            </a:r>
            <a:endParaRPr lang="zh-CN" altLang="en-US" kern="0" dirty="0">
              <a:solidFill>
                <a:srgbClr val="002850"/>
              </a:solidFill>
              <a:latin typeface="微软雅黑" panose="020B0503020204020204" pitchFamily="34" charset="-122"/>
              <a:ea typeface="微软雅黑" panose="020B0503020204020204" pitchFamily="34" charset="-122"/>
            </a:endParaRPr>
          </a:p>
        </p:txBody>
      </p:sp>
      <p:sp>
        <p:nvSpPr>
          <p:cNvPr id="19" name="AutoShape 19"/>
          <p:cNvSpPr>
            <a:spLocks noChangeArrowheads="1"/>
          </p:cNvSpPr>
          <p:nvPr/>
        </p:nvSpPr>
        <p:spPr bwMode="auto">
          <a:xfrm>
            <a:off x="808236" y="3551337"/>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WordArt 20"/>
          <p:cNvSpPr>
            <a:spLocks noChangeArrowheads="1" noChangeShapeType="1" noTextEdit="1"/>
          </p:cNvSpPr>
          <p:nvPr/>
        </p:nvSpPr>
        <p:spPr bwMode="auto">
          <a:xfrm>
            <a:off x="951111" y="3678337"/>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03</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2" name="AutoShape 9"/>
          <p:cNvSpPr>
            <a:spLocks noChangeArrowheads="1"/>
          </p:cNvSpPr>
          <p:nvPr/>
        </p:nvSpPr>
        <p:spPr bwMode="auto">
          <a:xfrm>
            <a:off x="832272" y="5065396"/>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002850"/>
                </a:solidFill>
                <a:latin typeface="微软雅黑" panose="020B0503020204020204" pitchFamily="34" charset="-122"/>
                <a:ea typeface="微软雅黑" panose="020B0503020204020204" pitchFamily="34" charset="-122"/>
              </a:rPr>
              <a:t>总结</a:t>
            </a:r>
          </a:p>
        </p:txBody>
      </p:sp>
      <p:sp>
        <p:nvSpPr>
          <p:cNvPr id="23" name="AutoShape 10"/>
          <p:cNvSpPr>
            <a:spLocks noChangeArrowheads="1"/>
          </p:cNvSpPr>
          <p:nvPr/>
        </p:nvSpPr>
        <p:spPr bwMode="auto">
          <a:xfrm>
            <a:off x="832272" y="5065396"/>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WordArt 11"/>
          <p:cNvSpPr>
            <a:spLocks noChangeArrowheads="1" noChangeShapeType="1" noTextEdit="1"/>
          </p:cNvSpPr>
          <p:nvPr/>
        </p:nvSpPr>
        <p:spPr bwMode="auto">
          <a:xfrm>
            <a:off x="951904" y="519239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Tree>
    <p:extLst>
      <p:ext uri="{BB962C8B-B14F-4D97-AF65-F5344CB8AC3E}">
        <p14:creationId xmlns:p14="http://schemas.microsoft.com/office/powerpoint/2010/main" val="3546098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smtClean="0">
                <a:latin typeface="微软雅黑" panose="020B0503020204020204" pitchFamily="34" charset="-122"/>
                <a:ea typeface="微软雅黑" panose="020B0503020204020204" pitchFamily="34" charset="-122"/>
              </a:rPr>
              <a:t>实验</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19</a:t>
            </a:fld>
            <a:endParaRPr lang="en-US" altLang="zh-CN"/>
          </a:p>
        </p:txBody>
      </p:sp>
      <p:sp>
        <p:nvSpPr>
          <p:cNvPr id="33" name="Rectangle 4"/>
          <p:cNvSpPr>
            <a:spLocks noChangeArrowheads="1"/>
          </p:cNvSpPr>
          <p:nvPr/>
        </p:nvSpPr>
        <p:spPr bwMode="auto">
          <a:xfrm>
            <a:off x="0" y="802472"/>
            <a:ext cx="4884067" cy="431800"/>
          </a:xfrm>
          <a:prstGeom prst="rect">
            <a:avLst/>
          </a:prstGeom>
          <a:solidFill>
            <a:srgbClr val="C00000"/>
          </a:solidFill>
          <a:ln w="9525">
            <a:noFill/>
            <a:miter lim="800000"/>
            <a:headEnd/>
            <a:tailEnd/>
          </a:ln>
        </p:spPr>
        <p:txBody>
          <a:bodyPr wrap="none" anchor="ctr"/>
          <a:lstStyle/>
          <a:p>
            <a:r>
              <a:rPr lang="zh-CN" altLang="en-US" sz="2400" dirty="0" smtClean="0"/>
              <a:t>实验数据</a:t>
            </a:r>
            <a:endParaRPr lang="zh-CN" altLang="en-US" sz="2400" dirty="0"/>
          </a:p>
        </p:txBody>
      </p:sp>
      <p:sp>
        <p:nvSpPr>
          <p:cNvPr id="3" name="TextBox 2"/>
          <p:cNvSpPr txBox="1"/>
          <p:nvPr/>
        </p:nvSpPr>
        <p:spPr>
          <a:xfrm>
            <a:off x="251520" y="1916832"/>
            <a:ext cx="6264696" cy="3539430"/>
          </a:xfrm>
          <a:prstGeom prst="rect">
            <a:avLst/>
          </a:prstGeom>
          <a:noFill/>
        </p:spPr>
        <p:txBody>
          <a:bodyPr wrap="square" rtlCol="0">
            <a:spAutoFit/>
          </a:bodyPr>
          <a:lstStyle/>
          <a:p>
            <a:r>
              <a:rPr lang="en-US" altLang="zh-CN" b="1" dirty="0" smtClean="0"/>
              <a:t>1.</a:t>
            </a:r>
            <a:r>
              <a:rPr lang="zh-CN" altLang="en-US" b="1" dirty="0" smtClean="0"/>
              <a:t>中长期电力负荷预测</a:t>
            </a:r>
            <a:endParaRPr lang="en-US" altLang="zh-CN" b="1" dirty="0" smtClean="0"/>
          </a:p>
          <a:p>
            <a:endParaRPr lang="en-US" altLang="zh-CN" dirty="0" smtClean="0"/>
          </a:p>
          <a:p>
            <a:r>
              <a:rPr lang="zh-CN" altLang="zh-CN" sz="1600" dirty="0"/>
              <a:t>统计出从</a:t>
            </a:r>
            <a:r>
              <a:rPr lang="en-US" altLang="zh-CN" sz="1600" dirty="0"/>
              <a:t>2011</a:t>
            </a:r>
            <a:r>
              <a:rPr lang="zh-CN" altLang="zh-CN" sz="1600" dirty="0"/>
              <a:t>年至</a:t>
            </a:r>
            <a:r>
              <a:rPr lang="en-US" altLang="zh-CN" sz="1600" dirty="0"/>
              <a:t>2014</a:t>
            </a:r>
            <a:r>
              <a:rPr lang="zh-CN" altLang="zh-CN" sz="1600" dirty="0"/>
              <a:t>年</a:t>
            </a:r>
            <a:r>
              <a:rPr lang="en-US" altLang="zh-CN" sz="1600" dirty="0"/>
              <a:t>4</a:t>
            </a:r>
            <a:r>
              <a:rPr lang="zh-CN" altLang="zh-CN" sz="1600" dirty="0" smtClean="0"/>
              <a:t>年</a:t>
            </a:r>
            <a:r>
              <a:rPr lang="zh-CN" altLang="en-US" sz="1600" dirty="0" smtClean="0"/>
              <a:t>某地电力相关因素数据</a:t>
            </a:r>
            <a:r>
              <a:rPr lang="zh-CN" altLang="zh-CN" sz="1600" dirty="0" smtClean="0"/>
              <a:t>。将</a:t>
            </a:r>
            <a:r>
              <a:rPr lang="en-US" altLang="zh-CN" sz="1600" dirty="0"/>
              <a:t>2011</a:t>
            </a:r>
            <a:r>
              <a:rPr lang="zh-CN" altLang="zh-CN" sz="1600" dirty="0"/>
              <a:t>年至</a:t>
            </a:r>
            <a:r>
              <a:rPr lang="en-US" altLang="zh-CN" sz="1600" dirty="0"/>
              <a:t>2013</a:t>
            </a:r>
            <a:r>
              <a:rPr lang="zh-CN" altLang="zh-CN" sz="1600" dirty="0"/>
              <a:t>年的</a:t>
            </a:r>
            <a:r>
              <a:rPr lang="en-US" altLang="zh-CN" sz="1600" dirty="0"/>
              <a:t>36</a:t>
            </a:r>
            <a:r>
              <a:rPr lang="zh-CN" altLang="zh-CN" sz="1600" dirty="0"/>
              <a:t>条样例数据作为</a:t>
            </a:r>
            <a:r>
              <a:rPr lang="zh-CN" altLang="zh-CN" sz="1600" dirty="0" smtClean="0"/>
              <a:t>训练集</a:t>
            </a:r>
            <a:r>
              <a:rPr lang="zh-CN" altLang="en-US" sz="1600" dirty="0" smtClean="0"/>
              <a:t>，</a:t>
            </a:r>
            <a:r>
              <a:rPr lang="en-US" altLang="zh-CN" sz="1600" dirty="0" smtClean="0"/>
              <a:t>2014</a:t>
            </a:r>
            <a:r>
              <a:rPr lang="zh-CN" altLang="en-US" sz="1600" dirty="0" smtClean="0"/>
              <a:t>年</a:t>
            </a:r>
            <a:r>
              <a:rPr lang="en-US" altLang="zh-CN" sz="1600" dirty="0" smtClean="0"/>
              <a:t>12</a:t>
            </a:r>
            <a:r>
              <a:rPr lang="zh-CN" altLang="en-US" sz="1600" dirty="0" smtClean="0"/>
              <a:t>条为训练集</a:t>
            </a:r>
            <a:endParaRPr lang="en-US" altLang="zh-CN" sz="1600" dirty="0" smtClean="0"/>
          </a:p>
          <a:p>
            <a:endParaRPr lang="en-US" altLang="zh-CN" dirty="0" smtClean="0"/>
          </a:p>
          <a:p>
            <a:endParaRPr lang="en-US" altLang="zh-CN" dirty="0" smtClean="0"/>
          </a:p>
          <a:p>
            <a:r>
              <a:rPr lang="en-US" altLang="zh-CN" b="1" dirty="0" smtClean="0"/>
              <a:t>2.</a:t>
            </a:r>
            <a:r>
              <a:rPr lang="zh-CN" altLang="en-US" b="1" dirty="0" smtClean="0"/>
              <a:t>短期电力负荷预测</a:t>
            </a:r>
            <a:r>
              <a:rPr lang="en-US" altLang="zh-CN" b="1" dirty="0" smtClean="0"/>
              <a:t>(</a:t>
            </a:r>
            <a:r>
              <a:rPr lang="zh-CN" altLang="en-US" b="1" dirty="0" smtClean="0"/>
              <a:t>电力大数据分布式</a:t>
            </a:r>
            <a:r>
              <a:rPr lang="en-US" altLang="zh-CN" b="1" dirty="0" smtClean="0"/>
              <a:t>)</a:t>
            </a:r>
          </a:p>
          <a:p>
            <a:endParaRPr lang="en-US" altLang="zh-CN" dirty="0"/>
          </a:p>
          <a:p>
            <a:r>
              <a:rPr lang="zh-CN" altLang="zh-CN" sz="1600" dirty="0"/>
              <a:t>短期电力负荷预测以秒为单位，即</a:t>
            </a:r>
            <a:r>
              <a:rPr lang="en-US" altLang="zh-CN" sz="1600" dirty="0"/>
              <a:t>15</a:t>
            </a:r>
            <a:r>
              <a:rPr lang="zh-CN" altLang="zh-CN" sz="1600" dirty="0"/>
              <a:t>秒对电力负荷进行一次</a:t>
            </a:r>
            <a:r>
              <a:rPr lang="zh-CN" altLang="zh-CN" sz="1600" dirty="0" smtClean="0"/>
              <a:t>采样</a:t>
            </a:r>
            <a:r>
              <a:rPr lang="zh-CN" altLang="en-US" sz="1600" dirty="0" smtClean="0"/>
              <a:t>形成的电力负荷数据</a:t>
            </a:r>
            <a:r>
              <a:rPr lang="en-US" altLang="zh-CN" sz="1600" dirty="0" smtClean="0"/>
              <a:t>1M</a:t>
            </a:r>
            <a:r>
              <a:rPr lang="zh-CN" altLang="en-US" sz="1600" dirty="0" smtClean="0"/>
              <a:t>数据，通过对</a:t>
            </a:r>
            <a:r>
              <a:rPr lang="en-US" altLang="zh-CN" sz="1600" dirty="0" smtClean="0"/>
              <a:t>1M</a:t>
            </a:r>
            <a:r>
              <a:rPr lang="zh-CN" altLang="en-US" sz="1600" dirty="0" smtClean="0"/>
              <a:t>数据人工生成形成的</a:t>
            </a:r>
            <a:r>
              <a:rPr lang="en-US" altLang="zh-CN" sz="1600" dirty="0" smtClean="0"/>
              <a:t>700M</a:t>
            </a:r>
            <a:r>
              <a:rPr lang="zh-CN" altLang="en-US" sz="1600" dirty="0" smtClean="0"/>
              <a:t>数据集</a:t>
            </a:r>
            <a:endParaRPr lang="en-US" altLang="zh-CN" sz="1600" dirty="0" smtClean="0"/>
          </a:p>
          <a:p>
            <a:endParaRPr lang="en-US" altLang="zh-CN" dirty="0"/>
          </a:p>
          <a:p>
            <a:endParaRPr lang="zh-CN" altLang="en-US" dirty="0"/>
          </a:p>
        </p:txBody>
      </p:sp>
    </p:spTree>
    <p:extLst>
      <p:ext uri="{BB962C8B-B14F-4D97-AF65-F5344CB8AC3E}">
        <p14:creationId xmlns:p14="http://schemas.microsoft.com/office/powerpoint/2010/main" val="882619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smtClean="0">
                <a:latin typeface="微软雅黑" panose="020B0503020204020204" pitchFamily="34" charset="-122"/>
                <a:ea typeface="微软雅黑" panose="020B0503020204020204" pitchFamily="34" charset="-122"/>
              </a:rPr>
              <a:t>实验</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20</a:t>
            </a:fld>
            <a:endParaRPr lang="en-US" altLang="zh-CN"/>
          </a:p>
        </p:txBody>
      </p:sp>
      <p:sp>
        <p:nvSpPr>
          <p:cNvPr id="33" name="Rectangle 4"/>
          <p:cNvSpPr>
            <a:spLocks noChangeArrowheads="1"/>
          </p:cNvSpPr>
          <p:nvPr/>
        </p:nvSpPr>
        <p:spPr bwMode="auto">
          <a:xfrm>
            <a:off x="8781" y="908720"/>
            <a:ext cx="6042433" cy="431800"/>
          </a:xfrm>
          <a:prstGeom prst="rect">
            <a:avLst/>
          </a:prstGeom>
          <a:solidFill>
            <a:srgbClr val="C00000"/>
          </a:solidFill>
          <a:ln w="9525">
            <a:noFill/>
            <a:miter lim="800000"/>
            <a:headEnd/>
            <a:tailEnd/>
          </a:ln>
        </p:spPr>
        <p:txBody>
          <a:bodyPr wrap="none" anchor="ctr"/>
          <a:lstStyle/>
          <a:p>
            <a:r>
              <a:rPr lang="zh-CN" altLang="en-US" sz="2400" dirty="0" smtClean="0"/>
              <a:t>改进算法的迭代次数和误差关系（中长期）</a:t>
            </a:r>
            <a:endParaRPr lang="zh-CN" altLang="en-US" sz="2400" dirty="0"/>
          </a:p>
        </p:txBody>
      </p:sp>
      <p:sp>
        <p:nvSpPr>
          <p:cNvPr id="6" name="TextBox 5"/>
          <p:cNvSpPr txBox="1"/>
          <p:nvPr/>
        </p:nvSpPr>
        <p:spPr>
          <a:xfrm>
            <a:off x="2339752" y="5553620"/>
            <a:ext cx="4165663" cy="307777"/>
          </a:xfrm>
          <a:prstGeom prst="rect">
            <a:avLst/>
          </a:prstGeom>
          <a:noFill/>
        </p:spPr>
        <p:txBody>
          <a:bodyPr wrap="square" rtlCol="0">
            <a:spAutoFit/>
          </a:bodyPr>
          <a:lstStyle/>
          <a:p>
            <a:r>
              <a:rPr lang="en-US" altLang="zh-CN" sz="1400" dirty="0"/>
              <a:t>PSONN,QPSONN,XPSONN</a:t>
            </a:r>
            <a:r>
              <a:rPr lang="zh-CN" altLang="zh-CN" sz="1400" dirty="0"/>
              <a:t>迭代次数与误差曲线</a:t>
            </a:r>
            <a:endParaRPr lang="zh-CN" altLang="en-US" sz="1400" dirty="0"/>
          </a:p>
        </p:txBody>
      </p:sp>
      <p:graphicFrame>
        <p:nvGraphicFramePr>
          <p:cNvPr id="8" name="图表 7"/>
          <p:cNvGraphicFramePr/>
          <p:nvPr>
            <p:extLst>
              <p:ext uri="{D42A27DB-BD31-4B8C-83A1-F6EECF244321}">
                <p14:modId xmlns:p14="http://schemas.microsoft.com/office/powerpoint/2010/main" val="753026732"/>
              </p:ext>
            </p:extLst>
          </p:nvPr>
        </p:nvGraphicFramePr>
        <p:xfrm>
          <a:off x="899592" y="1628800"/>
          <a:ext cx="7128792" cy="3816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2133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smtClean="0">
                <a:latin typeface="微软雅黑" panose="020B0503020204020204" pitchFamily="34" charset="-122"/>
                <a:ea typeface="微软雅黑" panose="020B0503020204020204" pitchFamily="34" charset="-122"/>
              </a:rPr>
              <a:t>实验</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21</a:t>
            </a:fld>
            <a:endParaRPr lang="en-US" altLang="zh-CN"/>
          </a:p>
        </p:txBody>
      </p:sp>
      <p:sp>
        <p:nvSpPr>
          <p:cNvPr id="33" name="Rectangle 4"/>
          <p:cNvSpPr>
            <a:spLocks noChangeArrowheads="1"/>
          </p:cNvSpPr>
          <p:nvPr/>
        </p:nvSpPr>
        <p:spPr bwMode="auto">
          <a:xfrm>
            <a:off x="0" y="908720"/>
            <a:ext cx="6042433" cy="431800"/>
          </a:xfrm>
          <a:prstGeom prst="rect">
            <a:avLst/>
          </a:prstGeom>
          <a:solidFill>
            <a:srgbClr val="C00000"/>
          </a:solidFill>
          <a:ln w="9525">
            <a:noFill/>
            <a:miter lim="800000"/>
            <a:headEnd/>
            <a:tailEnd/>
          </a:ln>
        </p:spPr>
        <p:txBody>
          <a:bodyPr wrap="none" anchor="ctr"/>
          <a:lstStyle/>
          <a:p>
            <a:r>
              <a:rPr lang="zh-CN" altLang="en-US" sz="2400" dirty="0"/>
              <a:t>改进算法预测值和实际</a:t>
            </a:r>
            <a:r>
              <a:rPr lang="zh-CN" altLang="en-US" sz="2400" dirty="0" smtClean="0"/>
              <a:t>值拟合效果（中长期）</a:t>
            </a:r>
            <a:endParaRPr lang="zh-CN" altLang="en-US" sz="2400" dirty="0"/>
          </a:p>
        </p:txBody>
      </p:sp>
      <p:sp>
        <p:nvSpPr>
          <p:cNvPr id="6" name="TextBox 5"/>
          <p:cNvSpPr txBox="1"/>
          <p:nvPr/>
        </p:nvSpPr>
        <p:spPr>
          <a:xfrm>
            <a:off x="2666727" y="6221630"/>
            <a:ext cx="3600400" cy="307777"/>
          </a:xfrm>
          <a:prstGeom prst="rect">
            <a:avLst/>
          </a:prstGeom>
          <a:noFill/>
        </p:spPr>
        <p:txBody>
          <a:bodyPr wrap="square" rtlCol="0">
            <a:spAutoFit/>
          </a:bodyPr>
          <a:lstStyle/>
          <a:p>
            <a:pPr algn="ctr"/>
            <a:r>
              <a:rPr lang="zh-CN" altLang="en-US" sz="1400" dirty="0" smtClean="0"/>
              <a:t>改进算法预测值和实际值对比</a:t>
            </a:r>
            <a:endParaRPr lang="zh-CN" altLang="en-US" sz="1400" dirty="0"/>
          </a:p>
        </p:txBody>
      </p:sp>
      <p:graphicFrame>
        <p:nvGraphicFramePr>
          <p:cNvPr id="7" name="图表 6"/>
          <p:cNvGraphicFramePr>
            <a:graphicFrameLocks/>
          </p:cNvGraphicFramePr>
          <p:nvPr>
            <p:extLst>
              <p:ext uri="{D42A27DB-BD31-4B8C-83A1-F6EECF244321}">
                <p14:modId xmlns:p14="http://schemas.microsoft.com/office/powerpoint/2010/main" val="3452555238"/>
              </p:ext>
            </p:extLst>
          </p:nvPr>
        </p:nvGraphicFramePr>
        <p:xfrm>
          <a:off x="903268" y="1628799"/>
          <a:ext cx="7269132" cy="45744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5080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smtClean="0">
                <a:latin typeface="微软雅黑" panose="020B0503020204020204" pitchFamily="34" charset="-122"/>
                <a:ea typeface="微软雅黑" panose="020B0503020204020204" pitchFamily="34" charset="-122"/>
              </a:rPr>
              <a:t>实验</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22</a:t>
            </a:fld>
            <a:endParaRPr lang="en-US" altLang="zh-CN"/>
          </a:p>
        </p:txBody>
      </p:sp>
      <p:sp>
        <p:nvSpPr>
          <p:cNvPr id="33" name="Rectangle 4"/>
          <p:cNvSpPr>
            <a:spLocks noChangeArrowheads="1"/>
          </p:cNvSpPr>
          <p:nvPr/>
        </p:nvSpPr>
        <p:spPr bwMode="auto">
          <a:xfrm>
            <a:off x="119980" y="802472"/>
            <a:ext cx="4884067" cy="431800"/>
          </a:xfrm>
          <a:prstGeom prst="rect">
            <a:avLst/>
          </a:prstGeom>
          <a:solidFill>
            <a:srgbClr val="C00000"/>
          </a:solidFill>
          <a:ln w="9525">
            <a:noFill/>
            <a:miter lim="800000"/>
            <a:headEnd/>
            <a:tailEnd/>
          </a:ln>
        </p:spPr>
        <p:txBody>
          <a:bodyPr wrap="none" anchor="ctr"/>
          <a:lstStyle/>
          <a:p>
            <a:r>
              <a:rPr lang="zh-CN" altLang="en-US" dirty="0"/>
              <a:t>各种算法总体</a:t>
            </a:r>
            <a:r>
              <a:rPr lang="zh-CN" altLang="en-US" dirty="0" smtClean="0"/>
              <a:t>性能评价（中长期）</a:t>
            </a:r>
            <a:endParaRPr lang="zh-CN" altLang="en-US" dirty="0"/>
          </a:p>
        </p:txBody>
      </p:sp>
      <p:sp>
        <p:nvSpPr>
          <p:cNvPr id="6" name="TextBox 5"/>
          <p:cNvSpPr txBox="1"/>
          <p:nvPr/>
        </p:nvSpPr>
        <p:spPr>
          <a:xfrm>
            <a:off x="2562013" y="4449361"/>
            <a:ext cx="3600400" cy="307777"/>
          </a:xfrm>
          <a:prstGeom prst="rect">
            <a:avLst/>
          </a:prstGeom>
          <a:noFill/>
        </p:spPr>
        <p:txBody>
          <a:bodyPr wrap="square" rtlCol="0">
            <a:spAutoFit/>
          </a:bodyPr>
          <a:lstStyle/>
          <a:p>
            <a:pPr algn="ctr"/>
            <a:r>
              <a:rPr lang="zh-CN" altLang="en-US" sz="1400" dirty="0" smtClean="0"/>
              <a:t>各种算法总体性能</a:t>
            </a:r>
            <a:endParaRPr lang="zh-CN" altLang="en-US" sz="1400" dirty="0"/>
          </a:p>
        </p:txBody>
      </p:sp>
      <p:pic>
        <p:nvPicPr>
          <p:cNvPr id="276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700808"/>
            <a:ext cx="7416824"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6802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smtClean="0">
                <a:latin typeface="微软雅黑" panose="020B0503020204020204" pitchFamily="34" charset="-122"/>
                <a:ea typeface="微软雅黑" panose="020B0503020204020204" pitchFamily="34" charset="-122"/>
              </a:rPr>
              <a:t>实验</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23</a:t>
            </a:fld>
            <a:endParaRPr lang="en-US" altLang="zh-CN"/>
          </a:p>
        </p:txBody>
      </p:sp>
      <p:sp>
        <p:nvSpPr>
          <p:cNvPr id="33" name="Rectangle 4"/>
          <p:cNvSpPr>
            <a:spLocks noChangeArrowheads="1"/>
          </p:cNvSpPr>
          <p:nvPr/>
        </p:nvSpPr>
        <p:spPr bwMode="auto">
          <a:xfrm>
            <a:off x="119980" y="802472"/>
            <a:ext cx="4884067" cy="431800"/>
          </a:xfrm>
          <a:prstGeom prst="rect">
            <a:avLst/>
          </a:prstGeom>
          <a:solidFill>
            <a:srgbClr val="C00000"/>
          </a:solidFill>
          <a:ln w="9525">
            <a:noFill/>
            <a:miter lim="800000"/>
            <a:headEnd/>
            <a:tailEnd/>
          </a:ln>
        </p:spPr>
        <p:txBody>
          <a:bodyPr wrap="none" anchor="ctr"/>
          <a:lstStyle/>
          <a:p>
            <a:r>
              <a:rPr lang="zh-CN" altLang="en-US" dirty="0" smtClean="0"/>
              <a:t>并行化各种算法处理数据时间</a:t>
            </a:r>
            <a:endParaRPr lang="zh-CN" altLang="en-US" dirty="0"/>
          </a:p>
        </p:txBody>
      </p:sp>
      <p:sp>
        <p:nvSpPr>
          <p:cNvPr id="6" name="TextBox 5"/>
          <p:cNvSpPr txBox="1"/>
          <p:nvPr/>
        </p:nvSpPr>
        <p:spPr>
          <a:xfrm>
            <a:off x="2699792" y="5377892"/>
            <a:ext cx="3600400" cy="307777"/>
          </a:xfrm>
          <a:prstGeom prst="rect">
            <a:avLst/>
          </a:prstGeom>
          <a:noFill/>
        </p:spPr>
        <p:txBody>
          <a:bodyPr wrap="square" rtlCol="0">
            <a:spAutoFit/>
          </a:bodyPr>
          <a:lstStyle/>
          <a:p>
            <a:pPr algn="ctr"/>
            <a:r>
              <a:rPr lang="zh-CN" altLang="en-US" sz="1400" dirty="0" smtClean="0"/>
              <a:t>不同数据下不同算法在集群中表现</a:t>
            </a:r>
            <a:endParaRPr lang="zh-CN" altLang="en-US" sz="1400" dirty="0"/>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1556792"/>
            <a:ext cx="734481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821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smtClean="0">
                <a:latin typeface="微软雅黑" panose="020B0503020204020204" pitchFamily="34" charset="-122"/>
                <a:ea typeface="微软雅黑" panose="020B0503020204020204" pitchFamily="34" charset="-122"/>
              </a:rPr>
              <a:t>实验</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24</a:t>
            </a:fld>
            <a:endParaRPr lang="en-US" altLang="zh-CN"/>
          </a:p>
        </p:txBody>
      </p:sp>
      <p:sp>
        <p:nvSpPr>
          <p:cNvPr id="33" name="Rectangle 4"/>
          <p:cNvSpPr>
            <a:spLocks noChangeArrowheads="1"/>
          </p:cNvSpPr>
          <p:nvPr/>
        </p:nvSpPr>
        <p:spPr bwMode="auto">
          <a:xfrm>
            <a:off x="119980" y="802472"/>
            <a:ext cx="4884067" cy="431800"/>
          </a:xfrm>
          <a:prstGeom prst="rect">
            <a:avLst/>
          </a:prstGeom>
          <a:solidFill>
            <a:srgbClr val="C00000"/>
          </a:solidFill>
          <a:ln w="9525">
            <a:noFill/>
            <a:miter lim="800000"/>
            <a:headEnd/>
            <a:tailEnd/>
          </a:ln>
        </p:spPr>
        <p:txBody>
          <a:bodyPr wrap="none" anchor="ctr"/>
          <a:lstStyle/>
          <a:p>
            <a:r>
              <a:rPr lang="zh-CN" altLang="en-US" dirty="0"/>
              <a:t>各种</a:t>
            </a:r>
            <a:r>
              <a:rPr lang="zh-CN" altLang="en-US" dirty="0" smtClean="0"/>
              <a:t>算法加速比性能评价</a:t>
            </a:r>
            <a:endParaRPr lang="zh-CN" altLang="en-US" dirty="0"/>
          </a:p>
        </p:txBody>
      </p:sp>
      <p:sp>
        <p:nvSpPr>
          <p:cNvPr id="6" name="TextBox 5"/>
          <p:cNvSpPr txBox="1"/>
          <p:nvPr/>
        </p:nvSpPr>
        <p:spPr>
          <a:xfrm>
            <a:off x="2604677" y="5496302"/>
            <a:ext cx="3600400" cy="307777"/>
          </a:xfrm>
          <a:prstGeom prst="rect">
            <a:avLst/>
          </a:prstGeom>
          <a:noFill/>
        </p:spPr>
        <p:txBody>
          <a:bodyPr wrap="square" rtlCol="0">
            <a:spAutoFit/>
          </a:bodyPr>
          <a:lstStyle/>
          <a:p>
            <a:pPr algn="ctr"/>
            <a:r>
              <a:rPr lang="zh-CN" altLang="en-US" sz="1400" dirty="0" smtClean="0"/>
              <a:t>各种算法加速比</a:t>
            </a:r>
            <a:endParaRPr lang="zh-CN" altLang="en-US" sz="1400" dirty="0"/>
          </a:p>
        </p:txBody>
      </p:sp>
      <p:graphicFrame>
        <p:nvGraphicFramePr>
          <p:cNvPr id="7" name="图表 6"/>
          <p:cNvGraphicFramePr/>
          <p:nvPr>
            <p:extLst>
              <p:ext uri="{D42A27DB-BD31-4B8C-83A1-F6EECF244321}">
                <p14:modId xmlns:p14="http://schemas.microsoft.com/office/powerpoint/2010/main" val="1775954805"/>
              </p:ext>
            </p:extLst>
          </p:nvPr>
        </p:nvGraphicFramePr>
        <p:xfrm>
          <a:off x="889348" y="1484784"/>
          <a:ext cx="7283052" cy="37444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20175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a:lum bright="-6000" contrast="24000"/>
            <a:grayscl/>
          </a:blip>
          <a:srcRect l="42606" t="64474" r="19473"/>
          <a:stretch>
            <a:fillRect/>
          </a:stretch>
        </p:blipFill>
        <p:spPr bwMode="gray">
          <a:xfrm rot="19936687">
            <a:off x="5920550" y="4866875"/>
            <a:ext cx="908031" cy="1165171"/>
          </a:xfrm>
          <a:prstGeom prst="rect">
            <a:avLst/>
          </a:prstGeom>
          <a:noFill/>
        </p:spPr>
      </p:pic>
      <p:pic>
        <p:nvPicPr>
          <p:cNvPr id="12" name="Picture 23" descr="1"/>
          <p:cNvPicPr>
            <a:picLocks noChangeAspect="1" noChangeArrowheads="1"/>
          </p:cNvPicPr>
          <p:nvPr/>
        </p:nvPicPr>
        <p:blipFill>
          <a:blip r:embed="rId2">
            <a:lum bright="-6000" contrast="24000"/>
            <a:grayscl/>
          </a:blip>
          <a:srcRect l="42606" t="64474" r="19473"/>
          <a:stretch>
            <a:fillRect/>
          </a:stretch>
        </p:blipFill>
        <p:spPr bwMode="gray">
          <a:xfrm rot="13899479">
            <a:off x="7024953" y="146887"/>
            <a:ext cx="988580" cy="1268530"/>
          </a:xfrm>
          <a:prstGeom prst="rect">
            <a:avLst/>
          </a:prstGeom>
          <a:noFill/>
        </p:spPr>
      </p:pic>
      <p:sp>
        <p:nvSpPr>
          <p:cNvPr id="7" name="AutoShape 3"/>
          <p:cNvSpPr>
            <a:spLocks noChangeArrowheads="1"/>
          </p:cNvSpPr>
          <p:nvPr/>
        </p:nvSpPr>
        <p:spPr bwMode="auto">
          <a:xfrm>
            <a:off x="899592" y="1941611"/>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002850"/>
                </a:solidFill>
                <a:latin typeface="微软雅黑" panose="020B0503020204020204" pitchFamily="34" charset="-122"/>
                <a:ea typeface="微软雅黑" panose="020B0503020204020204" pitchFamily="34" charset="-122"/>
              </a:rPr>
              <a:t>前期</a:t>
            </a:r>
            <a:r>
              <a:rPr kumimoji="0" lang="zh-CN" altLang="en-US" sz="1800" b="0" i="0" u="none" strike="noStrike" kern="0" cap="none" spc="0" normalizeH="0" baseline="0" noProof="0" dirty="0" smtClean="0">
                <a:ln>
                  <a:noFill/>
                </a:ln>
                <a:solidFill>
                  <a:srgbClr val="002850"/>
                </a:solidFill>
                <a:effectLst/>
                <a:uLnTx/>
                <a:uFillTx/>
                <a:latin typeface="微软雅黑" panose="020B0503020204020204" pitchFamily="34" charset="-122"/>
                <a:ea typeface="微软雅黑" panose="020B0503020204020204" pitchFamily="34" charset="-122"/>
              </a:rPr>
              <a:t>工作</a:t>
            </a:r>
          </a:p>
        </p:txBody>
      </p:sp>
      <p:sp>
        <p:nvSpPr>
          <p:cNvPr id="13" name="AutoShape 4"/>
          <p:cNvSpPr>
            <a:spLocks noChangeArrowheads="1"/>
          </p:cNvSpPr>
          <p:nvPr/>
        </p:nvSpPr>
        <p:spPr bwMode="auto">
          <a:xfrm>
            <a:off x="899592" y="1941611"/>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WordArt 5"/>
          <p:cNvSpPr>
            <a:spLocks noChangeArrowheads="1" noChangeShapeType="1" noTextEdit="1"/>
          </p:cNvSpPr>
          <p:nvPr/>
        </p:nvSpPr>
        <p:spPr bwMode="auto">
          <a:xfrm>
            <a:off x="1042467" y="2068611"/>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01</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15" name="AutoShape 6"/>
          <p:cNvSpPr>
            <a:spLocks noChangeArrowheads="1"/>
          </p:cNvSpPr>
          <p:nvPr/>
        </p:nvSpPr>
        <p:spPr bwMode="auto">
          <a:xfrm>
            <a:off x="899592" y="2689324"/>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研究背景和选题依据</a:t>
            </a:r>
          </a:p>
        </p:txBody>
      </p:sp>
      <p:sp>
        <p:nvSpPr>
          <p:cNvPr id="16" name="AutoShape 7"/>
          <p:cNvSpPr>
            <a:spLocks noChangeArrowheads="1"/>
          </p:cNvSpPr>
          <p:nvPr/>
        </p:nvSpPr>
        <p:spPr bwMode="auto">
          <a:xfrm>
            <a:off x="899592" y="2689324"/>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WordArt 8"/>
          <p:cNvSpPr>
            <a:spLocks noChangeArrowheads="1" noChangeShapeType="1" noTextEdit="1"/>
          </p:cNvSpPr>
          <p:nvPr/>
        </p:nvSpPr>
        <p:spPr bwMode="auto">
          <a:xfrm>
            <a:off x="1042467" y="2816324"/>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02</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1" name="AutoShape 12"/>
          <p:cNvSpPr>
            <a:spLocks noChangeArrowheads="1"/>
          </p:cNvSpPr>
          <p:nvPr/>
        </p:nvSpPr>
        <p:spPr bwMode="auto">
          <a:xfrm>
            <a:off x="914617" y="4244058"/>
            <a:ext cx="7319621"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002850"/>
                </a:solidFill>
                <a:latin typeface="微软雅黑" panose="020B0503020204020204" pitchFamily="34" charset="-122"/>
                <a:ea typeface="微软雅黑" panose="020B0503020204020204" pitchFamily="34" charset="-122"/>
              </a:rPr>
              <a:t>实验</a:t>
            </a:r>
          </a:p>
        </p:txBody>
      </p:sp>
      <p:sp>
        <p:nvSpPr>
          <p:cNvPr id="22" name="AutoShape 13"/>
          <p:cNvSpPr>
            <a:spLocks noChangeArrowheads="1"/>
          </p:cNvSpPr>
          <p:nvPr/>
        </p:nvSpPr>
        <p:spPr bwMode="auto">
          <a:xfrm>
            <a:off x="914617" y="4244058"/>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WordArt 14"/>
          <p:cNvSpPr>
            <a:spLocks noChangeArrowheads="1" noChangeShapeType="1" noTextEdit="1"/>
          </p:cNvSpPr>
          <p:nvPr/>
        </p:nvSpPr>
        <p:spPr bwMode="auto">
          <a:xfrm>
            <a:off x="1042466" y="4371058"/>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04</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3" name="灯片编号占位符 2"/>
          <p:cNvSpPr>
            <a:spLocks noGrp="1"/>
          </p:cNvSpPr>
          <p:nvPr>
            <p:ph type="sldNum" sz="quarter" idx="12"/>
          </p:nvPr>
        </p:nvSpPr>
        <p:spPr/>
        <p:txBody>
          <a:bodyPr/>
          <a:lstStyle/>
          <a:p>
            <a:fld id="{2582A21D-9DB0-4F54-9741-20EA87CCB809}" type="slidenum">
              <a:rPr lang="zh-CN" altLang="en-US" smtClean="0"/>
              <a:pPr/>
              <a:t>25</a:t>
            </a:fld>
            <a:endParaRPr lang="en-US" altLang="zh-CN"/>
          </a:p>
        </p:txBody>
      </p:sp>
      <p:sp>
        <p:nvSpPr>
          <p:cNvPr id="30" name="AutoShape 9"/>
          <p:cNvSpPr>
            <a:spLocks noChangeArrowheads="1"/>
          </p:cNvSpPr>
          <p:nvPr/>
        </p:nvSpPr>
        <p:spPr bwMode="auto">
          <a:xfrm>
            <a:off x="925860" y="5068460"/>
            <a:ext cx="7308378" cy="508000"/>
          </a:xfrm>
          <a:prstGeom prst="flowChartAlternateProcess">
            <a:avLst/>
          </a:prstGeom>
          <a:solidFill>
            <a:srgbClr val="FFC000"/>
          </a:solidFill>
          <a:ln>
            <a:noFill/>
          </a:ln>
          <a:effectLst>
            <a:prstShdw prst="shdw17" dist="17961" dir="2700000">
              <a:srgbClr val="DDDDDD">
                <a:gamma/>
                <a:shade val="60000"/>
                <a:invGamma/>
              </a:srgbClr>
            </a:prstShdw>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a:solidFill>
                  <a:srgbClr val="FF0000"/>
                </a:solidFill>
                <a:latin typeface="微软雅黑" panose="020B0503020204020204" pitchFamily="34" charset="-122"/>
                <a:ea typeface="微软雅黑" panose="020B0503020204020204" pitchFamily="34" charset="-122"/>
              </a:rPr>
              <a:t>总结</a:t>
            </a:r>
          </a:p>
        </p:txBody>
      </p:sp>
      <p:sp>
        <p:nvSpPr>
          <p:cNvPr id="32" name="AutoShape 10"/>
          <p:cNvSpPr>
            <a:spLocks noChangeArrowheads="1"/>
          </p:cNvSpPr>
          <p:nvPr/>
        </p:nvSpPr>
        <p:spPr bwMode="auto">
          <a:xfrm>
            <a:off x="925860" y="5068460"/>
            <a:ext cx="722589"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WordArt 11"/>
          <p:cNvSpPr>
            <a:spLocks noChangeArrowheads="1" noChangeShapeType="1" noTextEdit="1"/>
          </p:cNvSpPr>
          <p:nvPr/>
        </p:nvSpPr>
        <p:spPr bwMode="auto">
          <a:xfrm>
            <a:off x="1003151" y="5195460"/>
            <a:ext cx="502283"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4" name="AutoShape 6"/>
          <p:cNvSpPr>
            <a:spLocks noChangeArrowheads="1"/>
          </p:cNvSpPr>
          <p:nvPr/>
        </p:nvSpPr>
        <p:spPr bwMode="auto">
          <a:xfrm>
            <a:off x="888876" y="3477021"/>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研究背景和选题依据</a:t>
            </a:r>
          </a:p>
        </p:txBody>
      </p:sp>
      <p:sp>
        <p:nvSpPr>
          <p:cNvPr id="25" name="AutoShape 7"/>
          <p:cNvSpPr>
            <a:spLocks noChangeArrowheads="1"/>
          </p:cNvSpPr>
          <p:nvPr/>
        </p:nvSpPr>
        <p:spPr bwMode="auto">
          <a:xfrm>
            <a:off x="888876" y="3477021"/>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6" name="WordArt 8"/>
          <p:cNvSpPr>
            <a:spLocks noChangeArrowheads="1" noChangeShapeType="1" noTextEdit="1"/>
          </p:cNvSpPr>
          <p:nvPr/>
        </p:nvSpPr>
        <p:spPr bwMode="auto">
          <a:xfrm>
            <a:off x="1031751" y="3604021"/>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03</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Tree>
    <p:extLst>
      <p:ext uri="{BB962C8B-B14F-4D97-AF65-F5344CB8AC3E}">
        <p14:creationId xmlns:p14="http://schemas.microsoft.com/office/powerpoint/2010/main" val="2696401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560"/>
            <a:ext cx="8401050" cy="674687"/>
          </a:xfrm>
        </p:spPr>
        <p:txBody>
          <a:bodyPr/>
          <a:lstStyle/>
          <a:p>
            <a:r>
              <a:rPr lang="zh-CN" altLang="en-US" dirty="0">
                <a:latin typeface="微软雅黑" panose="020B0503020204020204" pitchFamily="34" charset="-122"/>
                <a:ea typeface="微软雅黑" panose="020B0503020204020204" pitchFamily="34" charset="-122"/>
              </a:rPr>
              <a:t>总结</a:t>
            </a:r>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26</a:t>
            </a:fld>
            <a:endParaRPr lang="en-US" altLang="zh-CN"/>
          </a:p>
        </p:txBody>
      </p:sp>
      <p:sp>
        <p:nvSpPr>
          <p:cNvPr id="33" name="Rectangle 4"/>
          <p:cNvSpPr>
            <a:spLocks noChangeArrowheads="1"/>
          </p:cNvSpPr>
          <p:nvPr/>
        </p:nvSpPr>
        <p:spPr bwMode="auto">
          <a:xfrm>
            <a:off x="1166" y="1157040"/>
            <a:ext cx="4884067" cy="431800"/>
          </a:xfrm>
          <a:prstGeom prst="rect">
            <a:avLst/>
          </a:prstGeom>
          <a:solidFill>
            <a:srgbClr val="C00000"/>
          </a:solidFill>
          <a:ln w="9525">
            <a:noFill/>
            <a:miter lim="800000"/>
            <a:headEnd/>
            <a:tailEnd/>
          </a:ln>
        </p:spPr>
        <p:txBody>
          <a:bodyPr wrap="none" anchor="ctr"/>
          <a:lstStyle/>
          <a:p>
            <a:r>
              <a:rPr lang="zh-CN" altLang="en-US" sz="2400" dirty="0" smtClean="0"/>
              <a:t>论文总结</a:t>
            </a:r>
            <a:endParaRPr lang="zh-CN" altLang="en-US" sz="2400" dirty="0"/>
          </a:p>
        </p:txBody>
      </p:sp>
      <p:sp>
        <p:nvSpPr>
          <p:cNvPr id="3" name="TextBox 2"/>
          <p:cNvSpPr txBox="1"/>
          <p:nvPr/>
        </p:nvSpPr>
        <p:spPr>
          <a:xfrm>
            <a:off x="395536" y="1844824"/>
            <a:ext cx="7992888" cy="4555093"/>
          </a:xfrm>
          <a:prstGeom prst="rect">
            <a:avLst/>
          </a:prstGeom>
          <a:noFill/>
        </p:spPr>
        <p:txBody>
          <a:bodyPr wrap="square" rtlCol="0">
            <a:spAutoFit/>
          </a:bodyPr>
          <a:lstStyle/>
          <a:p>
            <a:pPr marL="342900" indent="-342900">
              <a:buAutoNum type="arabicPeriod"/>
            </a:pPr>
            <a:r>
              <a:rPr lang="zh-CN" altLang="en-US" sz="2000" dirty="0" smtClean="0"/>
              <a:t>对中长期电力负荷预测考虑多种因素的影响如：经济因素，工业用电量，温度等。</a:t>
            </a:r>
            <a:endParaRPr lang="en-US" altLang="zh-CN" sz="2000" dirty="0" smtClean="0"/>
          </a:p>
          <a:p>
            <a:endParaRPr lang="en-US" altLang="zh-CN" sz="2000" dirty="0" smtClean="0"/>
          </a:p>
          <a:p>
            <a:pPr marL="0" indent="0">
              <a:buNone/>
            </a:pPr>
            <a:r>
              <a:rPr lang="en-US" altLang="zh-CN" sz="2000" dirty="0" smtClean="0"/>
              <a:t>2</a:t>
            </a:r>
            <a:r>
              <a:rPr lang="en-US" altLang="zh-CN" sz="2000" dirty="0"/>
              <a:t>.  </a:t>
            </a:r>
            <a:r>
              <a:rPr lang="zh-CN" altLang="en-US" sz="2000" dirty="0"/>
              <a:t>提出多</a:t>
            </a:r>
            <a:r>
              <a:rPr lang="zh-CN" altLang="en-US" sz="2000" dirty="0" smtClean="0"/>
              <a:t>因素影响下的负荷预测相关算法提高收敛性和精度：</a:t>
            </a:r>
            <a:endParaRPr lang="en-US" altLang="zh-CN" sz="2000" dirty="0"/>
          </a:p>
          <a:p>
            <a:pPr>
              <a:buFont typeface="Wingdings" pitchFamily="2" charset="2"/>
              <a:buChar char="ü"/>
            </a:pPr>
            <a:r>
              <a:rPr lang="zh-CN" altLang="en-US" dirty="0"/>
              <a:t>粒子群的</a:t>
            </a:r>
            <a:r>
              <a:rPr lang="zh-CN" altLang="en-US" dirty="0" smtClean="0"/>
              <a:t>神经网络</a:t>
            </a:r>
            <a:r>
              <a:rPr lang="en-US" altLang="zh-CN" dirty="0" smtClean="0"/>
              <a:t>(PSONN)</a:t>
            </a:r>
            <a:r>
              <a:rPr lang="zh-CN" altLang="en-US" dirty="0" smtClean="0"/>
              <a:t>算法</a:t>
            </a:r>
            <a:r>
              <a:rPr lang="zh-CN" altLang="en-US" dirty="0"/>
              <a:t>在电力负荷预测应用</a:t>
            </a:r>
            <a:endParaRPr lang="en-US" altLang="zh-CN" dirty="0"/>
          </a:p>
          <a:p>
            <a:pPr>
              <a:buFont typeface="Wingdings" pitchFamily="2" charset="2"/>
              <a:buChar char="ü"/>
            </a:pPr>
            <a:r>
              <a:rPr lang="zh-CN" altLang="en-US" dirty="0" smtClean="0"/>
              <a:t>引入量子</a:t>
            </a:r>
            <a:r>
              <a:rPr lang="zh-CN" altLang="en-US" dirty="0"/>
              <a:t>行为粒子群的</a:t>
            </a:r>
            <a:r>
              <a:rPr lang="zh-CN" altLang="en-US" dirty="0" smtClean="0"/>
              <a:t>神经网络</a:t>
            </a:r>
            <a:r>
              <a:rPr lang="en-US" altLang="zh-CN" dirty="0" smtClean="0"/>
              <a:t>(QPSONN)</a:t>
            </a:r>
            <a:r>
              <a:rPr lang="zh-CN" altLang="en-US" dirty="0" smtClean="0"/>
              <a:t>算法</a:t>
            </a:r>
            <a:r>
              <a:rPr lang="zh-CN" altLang="en-US" dirty="0"/>
              <a:t>电力</a:t>
            </a:r>
            <a:r>
              <a:rPr lang="zh-CN" altLang="en-US" dirty="0" smtClean="0"/>
              <a:t>负荷预测应用</a:t>
            </a:r>
            <a:endParaRPr lang="en-US" altLang="zh-CN" dirty="0" smtClean="0"/>
          </a:p>
          <a:p>
            <a:pPr>
              <a:buFont typeface="Wingdings" pitchFamily="2" charset="2"/>
              <a:buChar char="ü"/>
            </a:pPr>
            <a:r>
              <a:rPr lang="zh-CN" altLang="en-US" dirty="0" smtClean="0"/>
              <a:t>提出带有收缩因子的</a:t>
            </a:r>
            <a:r>
              <a:rPr lang="en-US" altLang="zh-CN" dirty="0" smtClean="0"/>
              <a:t>XQPSONN</a:t>
            </a:r>
            <a:r>
              <a:rPr lang="zh-CN" altLang="en-US" dirty="0" smtClean="0"/>
              <a:t>算法在电力负荷应用</a:t>
            </a:r>
            <a:endParaRPr lang="en-US" altLang="zh-CN" dirty="0" smtClean="0"/>
          </a:p>
          <a:p>
            <a:endParaRPr lang="en-US" altLang="zh-CN" sz="2400" dirty="0" smtClean="0"/>
          </a:p>
          <a:p>
            <a:pPr marL="0" indent="0">
              <a:buNone/>
            </a:pPr>
            <a:r>
              <a:rPr lang="en-US" altLang="zh-CN" sz="2000" dirty="0"/>
              <a:t>3</a:t>
            </a:r>
            <a:r>
              <a:rPr lang="en-US" altLang="zh-CN" sz="2000" dirty="0" smtClean="0"/>
              <a:t>. </a:t>
            </a:r>
            <a:r>
              <a:rPr lang="zh-CN" altLang="en-US" sz="2000" dirty="0"/>
              <a:t>在一种大规模数据集情况</a:t>
            </a:r>
            <a:r>
              <a:rPr lang="zh-CN" altLang="en-US" sz="2000" dirty="0" smtClean="0"/>
              <a:t>下</a:t>
            </a:r>
            <a:r>
              <a:rPr lang="zh-CN" altLang="en-US" sz="2000" dirty="0"/>
              <a:t>提高</a:t>
            </a:r>
            <a:r>
              <a:rPr lang="zh-CN" altLang="en-US" sz="2000" dirty="0" smtClean="0"/>
              <a:t>电力</a:t>
            </a:r>
            <a:r>
              <a:rPr lang="zh-CN" altLang="en-US" sz="2000" dirty="0"/>
              <a:t>负荷</a:t>
            </a:r>
            <a:r>
              <a:rPr lang="zh-CN" altLang="en-US" sz="2000" dirty="0" smtClean="0"/>
              <a:t>预测处理效率</a:t>
            </a:r>
            <a:r>
              <a:rPr lang="zh-CN" altLang="en-US" sz="2000" dirty="0"/>
              <a:t>：</a:t>
            </a:r>
            <a:endParaRPr lang="en-US" altLang="zh-CN" sz="2000" dirty="0"/>
          </a:p>
          <a:p>
            <a:pPr>
              <a:buFont typeface="Wingdings" pitchFamily="2" charset="2"/>
              <a:buChar char="ü"/>
            </a:pPr>
            <a:r>
              <a:rPr lang="zh-CN" altLang="en-US" dirty="0" smtClean="0"/>
              <a:t>实现了基于</a:t>
            </a:r>
            <a:r>
              <a:rPr lang="zh-CN" altLang="en-US" dirty="0"/>
              <a:t>分布式粒子群神经网络</a:t>
            </a:r>
            <a:r>
              <a:rPr lang="zh-CN" altLang="en-US" dirty="0" smtClean="0"/>
              <a:t>算法</a:t>
            </a:r>
            <a:endParaRPr lang="en-US" altLang="zh-CN" dirty="0"/>
          </a:p>
          <a:p>
            <a:pPr>
              <a:buFont typeface="Wingdings" pitchFamily="2" charset="2"/>
              <a:buChar char="ü"/>
            </a:pPr>
            <a:r>
              <a:rPr lang="zh-CN" altLang="en-US" dirty="0" smtClean="0"/>
              <a:t>实现了基于分布式</a:t>
            </a:r>
            <a:r>
              <a:rPr lang="en-US" altLang="zh-CN" dirty="0" smtClean="0"/>
              <a:t>XQPSONN</a:t>
            </a:r>
            <a:r>
              <a:rPr lang="zh-CN" altLang="en-US" dirty="0" smtClean="0"/>
              <a:t>算法</a:t>
            </a:r>
            <a:endParaRPr lang="en-US" altLang="zh-CN" dirty="0"/>
          </a:p>
          <a:p>
            <a:endParaRPr lang="en-US" altLang="zh-CN" sz="2000" dirty="0" smtClean="0"/>
          </a:p>
          <a:p>
            <a:endParaRPr lang="en-US" altLang="zh-CN" sz="2000" dirty="0" smtClean="0"/>
          </a:p>
          <a:p>
            <a:endParaRPr lang="en-US" altLang="zh-CN" dirty="0" smtClean="0"/>
          </a:p>
          <a:p>
            <a:endParaRPr lang="zh-CN" altLang="en-US" dirty="0"/>
          </a:p>
        </p:txBody>
      </p:sp>
    </p:spTree>
    <p:extLst>
      <p:ext uri="{BB962C8B-B14F-4D97-AF65-F5344CB8AC3E}">
        <p14:creationId xmlns:p14="http://schemas.microsoft.com/office/powerpoint/2010/main" val="20409873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descr="water"/>
          <p:cNvPicPr>
            <a:picLocks noChangeAspect="1" noChangeArrowheads="1"/>
          </p:cNvPicPr>
          <p:nvPr/>
        </p:nvPicPr>
        <p:blipFill>
          <a:blip r:embed="rId2"/>
          <a:srcRect l="22409" t="16374" b="27486"/>
          <a:stretch>
            <a:fillRect/>
          </a:stretch>
        </p:blipFill>
        <p:spPr bwMode="gray">
          <a:xfrm rot="786797">
            <a:off x="6726238" y="0"/>
            <a:ext cx="2417762" cy="1995488"/>
          </a:xfrm>
          <a:prstGeom prst="rect">
            <a:avLst/>
          </a:prstGeom>
          <a:noFill/>
        </p:spPr>
      </p:pic>
      <p:pic>
        <p:nvPicPr>
          <p:cNvPr id="4" name="图片 3" descr="1369025_233359298000_2.jpg"/>
          <p:cNvPicPr>
            <a:picLocks noChangeAspect="1"/>
          </p:cNvPicPr>
          <p:nvPr/>
        </p:nvPicPr>
        <p:blipFill>
          <a:blip r:embed="rId3" cstate="print">
            <a:clrChange>
              <a:clrFrom>
                <a:srgbClr val="FFFFFF"/>
              </a:clrFrom>
              <a:clrTo>
                <a:srgbClr val="FFFFFF">
                  <a:alpha val="0"/>
                </a:srgbClr>
              </a:clrTo>
            </a:clrChange>
          </a:blip>
          <a:srcRect r="12871" b="12666"/>
          <a:stretch>
            <a:fillRect/>
          </a:stretch>
        </p:blipFill>
        <p:spPr>
          <a:xfrm>
            <a:off x="1763688" y="1412776"/>
            <a:ext cx="5422900" cy="4851721"/>
          </a:xfrm>
          <a:prstGeom prst="rect">
            <a:avLst/>
          </a:prstGeom>
        </p:spPr>
      </p:pic>
      <p:sp>
        <p:nvSpPr>
          <p:cNvPr id="2" name="灯片编号占位符 1"/>
          <p:cNvSpPr>
            <a:spLocks noGrp="1"/>
          </p:cNvSpPr>
          <p:nvPr>
            <p:ph type="sldNum" sz="quarter" idx="4"/>
          </p:nvPr>
        </p:nvSpPr>
        <p:spPr/>
        <p:txBody>
          <a:bodyPr/>
          <a:lstStyle/>
          <a:p>
            <a:fld id="{6C295C72-842F-42DE-9017-DA2B702CACD7}" type="slidenum">
              <a:rPr lang="zh-CN" altLang="en-US" smtClean="0"/>
              <a:pPr/>
              <a:t>27</a:t>
            </a:fld>
            <a:endParaRPr lang="en-US" altLang="zh-CN"/>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82A21D-9DB0-4F54-9741-20EA87CCB809}" type="slidenum">
              <a:rPr lang="zh-CN" altLang="en-US" smtClean="0"/>
              <a:pPr/>
              <a:t>2</a:t>
            </a:fld>
            <a:endParaRPr lang="en-US" altLang="zh-CN"/>
          </a:p>
        </p:txBody>
      </p:sp>
      <p:sp>
        <p:nvSpPr>
          <p:cNvPr id="27" name="TextBox 26"/>
          <p:cNvSpPr txBox="1"/>
          <p:nvPr/>
        </p:nvSpPr>
        <p:spPr>
          <a:xfrm>
            <a:off x="323527" y="2348880"/>
            <a:ext cx="6764957" cy="3416320"/>
          </a:xfrm>
          <a:prstGeom prst="rect">
            <a:avLst/>
          </a:prstGeom>
          <a:noFill/>
        </p:spPr>
        <p:txBody>
          <a:bodyPr wrap="square" rtlCol="0">
            <a:spAutoFit/>
          </a:bodyPr>
          <a:lstStyle/>
          <a:p>
            <a:pPr marL="285750" indent="-285750">
              <a:buFont typeface="Wingdings" pitchFamily="2" charset="2"/>
              <a:buChar char="l"/>
            </a:pPr>
            <a:r>
              <a:rPr lang="zh-CN" altLang="en-US" dirty="0" smtClean="0"/>
              <a:t>负荷预测就是对未来某一时段的电力负荷量进行预测。</a:t>
            </a:r>
            <a:endParaRPr lang="en-US" altLang="zh-CN" dirty="0" smtClean="0"/>
          </a:p>
          <a:p>
            <a:endParaRPr lang="en-US" altLang="zh-CN" dirty="0"/>
          </a:p>
          <a:p>
            <a:pPr marL="285750" indent="-285750">
              <a:buFont typeface="Wingdings" pitchFamily="2" charset="2"/>
              <a:buChar char="l"/>
            </a:pPr>
            <a:r>
              <a:rPr lang="zh-CN" altLang="en-US" dirty="0" smtClean="0"/>
              <a:t>电力负荷分类：</a:t>
            </a:r>
            <a:endParaRPr lang="en-US" altLang="zh-CN" dirty="0" smtClean="0"/>
          </a:p>
          <a:p>
            <a:endParaRPr lang="en-US" altLang="zh-CN" dirty="0" smtClean="0"/>
          </a:p>
          <a:p>
            <a:pPr marL="342900" indent="-342900">
              <a:buFont typeface="+mj-lt"/>
              <a:buAutoNum type="arabicPeriod"/>
            </a:pPr>
            <a:r>
              <a:rPr lang="zh-CN" altLang="en-US" dirty="0" smtClean="0"/>
              <a:t>短期电力负荷</a:t>
            </a:r>
            <a:r>
              <a:rPr lang="zh-CN" altLang="en-US" dirty="0" smtClean="0"/>
              <a:t>预测</a:t>
            </a:r>
            <a:endParaRPr lang="en-US" altLang="zh-CN" dirty="0"/>
          </a:p>
          <a:p>
            <a:r>
              <a:rPr lang="en-US" altLang="zh-CN" dirty="0" smtClean="0"/>
              <a:t> </a:t>
            </a:r>
            <a:r>
              <a:rPr lang="en-US" altLang="zh-CN" dirty="0" smtClean="0"/>
              <a:t>   </a:t>
            </a:r>
            <a:r>
              <a:rPr lang="zh-CN" altLang="en-US" sz="1600" dirty="0" smtClean="0">
                <a:latin typeface="+mn-lt"/>
              </a:rPr>
              <a:t>一般按采集数据划分：小时、分钟、秒为单位的电力负荷</a:t>
            </a:r>
            <a:endParaRPr lang="en-US" altLang="zh-CN" sz="1600" dirty="0">
              <a:latin typeface="+mn-lt"/>
            </a:endParaRPr>
          </a:p>
          <a:p>
            <a:r>
              <a:rPr lang="en-US" altLang="zh-CN" dirty="0" smtClean="0"/>
              <a:t>2. </a:t>
            </a:r>
            <a:r>
              <a:rPr lang="zh-CN" altLang="en-US" dirty="0" smtClean="0"/>
              <a:t>中长期</a:t>
            </a:r>
            <a:r>
              <a:rPr lang="zh-CN" altLang="en-US" dirty="0" smtClean="0"/>
              <a:t>电力负荷预测</a:t>
            </a:r>
            <a:endParaRPr lang="en-US" altLang="zh-CN" dirty="0"/>
          </a:p>
          <a:p>
            <a:r>
              <a:rPr lang="en-US" altLang="zh-CN" dirty="0" smtClean="0"/>
              <a:t>    </a:t>
            </a:r>
            <a:r>
              <a:rPr lang="zh-CN" altLang="en-US" sz="1600" dirty="0" smtClean="0">
                <a:latin typeface="+mn-ea"/>
              </a:rPr>
              <a:t>一般按月、季度、年为单位的电力负荷</a:t>
            </a:r>
            <a:endParaRPr lang="en-US" altLang="zh-CN" sz="1600" dirty="0" smtClean="0">
              <a:latin typeface="+mn-ea"/>
            </a:endParaRPr>
          </a:p>
          <a:p>
            <a:endParaRPr lang="en-US" altLang="zh-CN" dirty="0"/>
          </a:p>
          <a:p>
            <a:r>
              <a:rPr lang="zh-CN" altLang="en-US" dirty="0"/>
              <a:t>影响因素：社会用电量，经济因素，气候</a:t>
            </a:r>
            <a:r>
              <a:rPr lang="zh-CN" altLang="en-US" dirty="0" smtClean="0"/>
              <a:t>条件，节假日等等</a:t>
            </a:r>
            <a:r>
              <a:rPr lang="zh-CN" altLang="en-US" dirty="0"/>
              <a:t>，并且根据各因素之间的存在关系，预测未来发展趋势的作用。</a:t>
            </a:r>
            <a:endParaRPr lang="en-US" altLang="zh-CN" dirty="0"/>
          </a:p>
          <a:p>
            <a:endParaRPr lang="zh-CN" altLang="en-US" dirty="0"/>
          </a:p>
        </p:txBody>
      </p:sp>
      <p:sp>
        <p:nvSpPr>
          <p:cNvPr id="7" name="Rectangle 4"/>
          <p:cNvSpPr>
            <a:spLocks noChangeArrowheads="1"/>
          </p:cNvSpPr>
          <p:nvPr/>
        </p:nvSpPr>
        <p:spPr bwMode="auto">
          <a:xfrm>
            <a:off x="0" y="879635"/>
            <a:ext cx="4884067" cy="431800"/>
          </a:xfrm>
          <a:prstGeom prst="rect">
            <a:avLst/>
          </a:prstGeom>
          <a:solidFill>
            <a:srgbClr val="C00000"/>
          </a:solidFill>
          <a:ln w="9525">
            <a:noFill/>
            <a:miter lim="800000"/>
            <a:headEnd/>
            <a:tailEnd/>
          </a:ln>
        </p:spPr>
        <p:txBody>
          <a:bodyPr wrap="none" anchor="ctr"/>
          <a:lstStyle/>
          <a:p>
            <a:r>
              <a:rPr lang="zh-CN" altLang="en-US" sz="2400" dirty="0" smtClean="0"/>
              <a:t>电力负荷预测</a:t>
            </a:r>
            <a:endParaRPr lang="zh-CN" altLang="en-US" sz="2400" dirty="0"/>
          </a:p>
        </p:txBody>
      </p:sp>
    </p:spTree>
    <p:extLst>
      <p:ext uri="{BB962C8B-B14F-4D97-AF65-F5344CB8AC3E}">
        <p14:creationId xmlns:p14="http://schemas.microsoft.com/office/powerpoint/2010/main" val="2318972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33"/>
            <a:ext cx="8401050" cy="674687"/>
          </a:xfrm>
        </p:spPr>
        <p:txBody>
          <a:bodyPr/>
          <a:lstStyle/>
          <a:p>
            <a:r>
              <a:rPr lang="zh-CN" altLang="en-US" dirty="0">
                <a:latin typeface="微软雅黑" panose="020B0503020204020204" pitchFamily="34" charset="-122"/>
                <a:ea typeface="微软雅黑" panose="020B0503020204020204" pitchFamily="34" charset="-122"/>
              </a:rPr>
              <a:t>研究背景和选题依据</a:t>
            </a:r>
            <a:endParaRPr lang="zh-CN" altLang="en-US"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3</a:t>
            </a:fld>
            <a:endParaRPr lang="en-US" altLang="zh-CN"/>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0312" y="0"/>
            <a:ext cx="1759335" cy="636880"/>
          </a:xfrm>
          <a:prstGeom prst="rect">
            <a:avLst/>
          </a:prstGeom>
          <a:ln>
            <a:noFill/>
          </a:ln>
          <a:effectLst>
            <a:softEdge rad="112500"/>
          </a:effectLst>
        </p:spPr>
      </p:pic>
      <p:sp>
        <p:nvSpPr>
          <p:cNvPr id="56" name="TextBox 55"/>
          <p:cNvSpPr txBox="1"/>
          <p:nvPr/>
        </p:nvSpPr>
        <p:spPr>
          <a:xfrm>
            <a:off x="4283968" y="2327063"/>
            <a:ext cx="4536504" cy="3139321"/>
          </a:xfrm>
          <a:prstGeom prst="rect">
            <a:avLst/>
          </a:prstGeom>
          <a:noFill/>
        </p:spPr>
        <p:txBody>
          <a:bodyPr wrap="square" rtlCol="0">
            <a:spAutoFit/>
          </a:bodyPr>
          <a:lstStyle/>
          <a:p>
            <a:endParaRPr lang="en-US" altLang="zh-CN" dirty="0"/>
          </a:p>
          <a:p>
            <a:pPr marL="285750" indent="-285750">
              <a:buFont typeface="Wingdings" pitchFamily="2" charset="2"/>
              <a:buChar char="l"/>
            </a:pPr>
            <a:r>
              <a:rPr lang="zh-CN" altLang="zh-CN" dirty="0"/>
              <a:t>中长期电力负荷预测一直是研究的热点问题，从简单的时间递推的预测方法，发展为现今需要考虑多种影响因素进行预测</a:t>
            </a:r>
            <a:r>
              <a:rPr lang="zh-CN" altLang="zh-CN" dirty="0" smtClean="0"/>
              <a:t>。</a:t>
            </a:r>
            <a:endParaRPr lang="en-US" altLang="zh-CN" dirty="0" smtClean="0"/>
          </a:p>
          <a:p>
            <a:endParaRPr lang="en-US" altLang="zh-CN" dirty="0" smtClean="0"/>
          </a:p>
          <a:p>
            <a:endParaRPr lang="en-US" altLang="zh-CN" dirty="0" smtClean="0"/>
          </a:p>
          <a:p>
            <a:pPr marL="285750" indent="-285750">
              <a:buFont typeface="Wingdings" pitchFamily="2" charset="2"/>
              <a:buChar char="l"/>
            </a:pPr>
            <a:r>
              <a:rPr lang="zh-CN" altLang="zh-CN" dirty="0" smtClean="0"/>
              <a:t>随着</a:t>
            </a:r>
            <a:r>
              <a:rPr lang="zh-CN" altLang="zh-CN" dirty="0"/>
              <a:t>电力大数据的到来，电力系统中迫切需要一种能够处理基于大数据的电力负荷短期预测</a:t>
            </a:r>
            <a:r>
              <a:rPr lang="zh-CN" altLang="zh-CN" dirty="0" smtClean="0"/>
              <a:t>模式</a:t>
            </a:r>
            <a:endParaRPr lang="en-US" altLang="zh-CN" dirty="0" smtClean="0"/>
          </a:p>
          <a:p>
            <a:pPr marL="285750" indent="-285750">
              <a:buFont typeface="Wingdings" pitchFamily="2" charset="2"/>
              <a:buChar char="l"/>
            </a:pPr>
            <a:endParaRPr lang="zh-CN" altLang="en-US" dirty="0"/>
          </a:p>
        </p:txBody>
      </p:sp>
      <p:sp>
        <p:nvSpPr>
          <p:cNvPr id="7" name="Rectangle 4"/>
          <p:cNvSpPr>
            <a:spLocks noChangeArrowheads="1"/>
          </p:cNvSpPr>
          <p:nvPr/>
        </p:nvSpPr>
        <p:spPr bwMode="auto">
          <a:xfrm>
            <a:off x="0" y="872055"/>
            <a:ext cx="4884067" cy="431800"/>
          </a:xfrm>
          <a:prstGeom prst="rect">
            <a:avLst/>
          </a:prstGeom>
          <a:solidFill>
            <a:srgbClr val="C00000"/>
          </a:solidFill>
          <a:ln w="9525">
            <a:noFill/>
            <a:miter lim="800000"/>
            <a:headEnd/>
            <a:tailEnd/>
          </a:ln>
        </p:spPr>
        <p:txBody>
          <a:bodyPr wrap="none" anchor="ctr"/>
          <a:lstStyle/>
          <a:p>
            <a:r>
              <a:rPr lang="zh-CN" altLang="en-US" sz="2400" dirty="0" smtClean="0"/>
              <a:t>电力负荷研究意义</a:t>
            </a:r>
            <a:endParaRPr lang="zh-CN" altLang="en-US" sz="2400" dirty="0"/>
          </a:p>
        </p:txBody>
      </p:sp>
      <p:pic>
        <p:nvPicPr>
          <p:cNvPr id="8"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5416" y="1700808"/>
            <a:ext cx="4158552"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5416" y="4031219"/>
            <a:ext cx="4158552"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59911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2582A21D-9DB0-4F54-9741-20EA87CCB809}" type="slidenum">
              <a:rPr lang="zh-CN" altLang="en-US" smtClean="0"/>
              <a:pPr/>
              <a:t>4</a:t>
            </a:fld>
            <a:endParaRPr lang="en-US" altLang="zh-CN"/>
          </a:p>
        </p:txBody>
      </p:sp>
      <p:pic>
        <p:nvPicPr>
          <p:cNvPr id="5" name="Picture 23" descr="1"/>
          <p:cNvPicPr>
            <a:picLocks noChangeAspect="1" noChangeArrowheads="1"/>
          </p:cNvPicPr>
          <p:nvPr/>
        </p:nvPicPr>
        <p:blipFill>
          <a:blip r:embed="rId3">
            <a:lum bright="-6000" contrast="24000"/>
            <a:grayscl/>
          </a:blip>
          <a:srcRect l="42606" t="64474" r="19473"/>
          <a:stretch>
            <a:fillRect/>
          </a:stretch>
        </p:blipFill>
        <p:spPr bwMode="gray">
          <a:xfrm rot="19936687">
            <a:off x="5854700" y="4085601"/>
            <a:ext cx="908031" cy="1165171"/>
          </a:xfrm>
          <a:prstGeom prst="rect">
            <a:avLst/>
          </a:prstGeom>
          <a:noFill/>
        </p:spPr>
      </p:pic>
      <p:sp>
        <p:nvSpPr>
          <p:cNvPr id="12" name="AutoShape 9"/>
          <p:cNvSpPr>
            <a:spLocks noChangeArrowheads="1"/>
          </p:cNvSpPr>
          <p:nvPr/>
        </p:nvSpPr>
        <p:spPr bwMode="auto">
          <a:xfrm>
            <a:off x="819820" y="4249341"/>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实验</a:t>
            </a:r>
            <a:endParaRPr lang="zh-CN" altLang="en-US" kern="0" dirty="0">
              <a:solidFill>
                <a:srgbClr val="002850"/>
              </a:solidFill>
              <a:latin typeface="微软雅黑" panose="020B0503020204020204" pitchFamily="34" charset="-122"/>
              <a:ea typeface="微软雅黑" panose="020B0503020204020204" pitchFamily="34" charset="-122"/>
            </a:endParaRPr>
          </a:p>
        </p:txBody>
      </p:sp>
      <p:sp>
        <p:nvSpPr>
          <p:cNvPr id="13" name="AutoShape 10"/>
          <p:cNvSpPr>
            <a:spLocks noChangeArrowheads="1"/>
          </p:cNvSpPr>
          <p:nvPr/>
        </p:nvSpPr>
        <p:spPr bwMode="auto">
          <a:xfrm>
            <a:off x="819820" y="4249341"/>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WordArt 11"/>
          <p:cNvSpPr>
            <a:spLocks noChangeArrowheads="1" noChangeShapeType="1" noTextEdit="1"/>
          </p:cNvSpPr>
          <p:nvPr/>
        </p:nvSpPr>
        <p:spPr bwMode="auto">
          <a:xfrm>
            <a:off x="962695" y="4376341"/>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04</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18" name="AutoShape 18"/>
          <p:cNvSpPr>
            <a:spLocks noChangeArrowheads="1"/>
          </p:cNvSpPr>
          <p:nvPr/>
        </p:nvSpPr>
        <p:spPr bwMode="auto">
          <a:xfrm>
            <a:off x="819820" y="3500041"/>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研究内容及相关算法</a:t>
            </a:r>
            <a:endParaRPr lang="zh-CN" altLang="en-US" kern="0" dirty="0">
              <a:solidFill>
                <a:srgbClr val="002850"/>
              </a:solidFill>
              <a:latin typeface="微软雅黑" panose="020B0503020204020204" pitchFamily="34" charset="-122"/>
              <a:ea typeface="微软雅黑" panose="020B0503020204020204" pitchFamily="34" charset="-122"/>
            </a:endParaRPr>
          </a:p>
        </p:txBody>
      </p:sp>
      <p:sp>
        <p:nvSpPr>
          <p:cNvPr id="19" name="AutoShape 19"/>
          <p:cNvSpPr>
            <a:spLocks noChangeArrowheads="1"/>
          </p:cNvSpPr>
          <p:nvPr/>
        </p:nvSpPr>
        <p:spPr bwMode="auto">
          <a:xfrm>
            <a:off x="819820" y="3500041"/>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0" name="WordArt 20"/>
          <p:cNvSpPr>
            <a:spLocks noChangeArrowheads="1" noChangeShapeType="1" noTextEdit="1"/>
          </p:cNvSpPr>
          <p:nvPr/>
        </p:nvSpPr>
        <p:spPr bwMode="auto">
          <a:xfrm>
            <a:off x="962695" y="3627041"/>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03</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0312" y="0"/>
            <a:ext cx="1759335" cy="636880"/>
          </a:xfrm>
          <a:prstGeom prst="rect">
            <a:avLst/>
          </a:prstGeom>
          <a:ln>
            <a:noFill/>
          </a:ln>
          <a:effectLst>
            <a:softEdge rad="112500"/>
          </a:effectLst>
        </p:spPr>
      </p:pic>
      <p:sp>
        <p:nvSpPr>
          <p:cNvPr id="22" name="AutoShape 9"/>
          <p:cNvSpPr>
            <a:spLocks noChangeArrowheads="1"/>
          </p:cNvSpPr>
          <p:nvPr/>
        </p:nvSpPr>
        <p:spPr bwMode="auto">
          <a:xfrm>
            <a:off x="843856" y="5014100"/>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002850"/>
                </a:solidFill>
                <a:latin typeface="微软雅黑" panose="020B0503020204020204" pitchFamily="34" charset="-122"/>
                <a:ea typeface="微软雅黑" panose="020B0503020204020204" pitchFamily="34" charset="-122"/>
              </a:rPr>
              <a:t>总结</a:t>
            </a:r>
          </a:p>
        </p:txBody>
      </p:sp>
      <p:sp>
        <p:nvSpPr>
          <p:cNvPr id="23" name="AutoShape 10"/>
          <p:cNvSpPr>
            <a:spLocks noChangeArrowheads="1"/>
          </p:cNvSpPr>
          <p:nvPr/>
        </p:nvSpPr>
        <p:spPr bwMode="auto">
          <a:xfrm>
            <a:off x="843856" y="501410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4" name="WordArt 11"/>
          <p:cNvSpPr>
            <a:spLocks noChangeArrowheads="1" noChangeShapeType="1" noTextEdit="1"/>
          </p:cNvSpPr>
          <p:nvPr/>
        </p:nvSpPr>
        <p:spPr bwMode="auto">
          <a:xfrm>
            <a:off x="963488" y="514110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05</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6" name="AutoShape 3"/>
          <p:cNvSpPr>
            <a:spLocks noChangeArrowheads="1"/>
          </p:cNvSpPr>
          <p:nvPr/>
        </p:nvSpPr>
        <p:spPr bwMode="auto">
          <a:xfrm>
            <a:off x="843856" y="2724450"/>
            <a:ext cx="7345362" cy="508000"/>
          </a:xfrm>
          <a:prstGeom prst="flowChartAlternateProcess">
            <a:avLst/>
          </a:prstGeom>
          <a:solidFill>
            <a:srgbClr val="FFC000"/>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algn="ctr" fontAlgn="auto">
              <a:spcBef>
                <a:spcPts val="0"/>
              </a:spcBef>
              <a:spcAft>
                <a:spcPts val="0"/>
              </a:spcAft>
            </a:pPr>
            <a:r>
              <a:rPr lang="zh-CN" altLang="en-US" b="1" kern="0" dirty="0" smtClean="0">
                <a:solidFill>
                  <a:srgbClr val="FF0000"/>
                </a:solidFill>
                <a:latin typeface="微软雅黑" panose="020B0503020204020204" pitchFamily="34" charset="-122"/>
                <a:ea typeface="微软雅黑" panose="020B0503020204020204" pitchFamily="34" charset="-122"/>
              </a:rPr>
              <a:t> 主要解决的问题  </a:t>
            </a:r>
            <a:endParaRPr lang="zh-CN" altLang="en-US" b="1" kern="0" dirty="0">
              <a:solidFill>
                <a:srgbClr val="FF0000"/>
              </a:solidFill>
              <a:latin typeface="微软雅黑" panose="020B0503020204020204" pitchFamily="34" charset="-122"/>
              <a:ea typeface="微软雅黑" panose="020B0503020204020204" pitchFamily="34" charset="-122"/>
            </a:endParaRPr>
          </a:p>
        </p:txBody>
      </p:sp>
      <p:sp>
        <p:nvSpPr>
          <p:cNvPr id="27" name="AutoShape 4"/>
          <p:cNvSpPr>
            <a:spLocks noChangeArrowheads="1"/>
          </p:cNvSpPr>
          <p:nvPr/>
        </p:nvSpPr>
        <p:spPr bwMode="auto">
          <a:xfrm>
            <a:off x="843856" y="2724450"/>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8" name="WordArt 5"/>
          <p:cNvSpPr>
            <a:spLocks noChangeArrowheads="1" noChangeShapeType="1" noTextEdit="1"/>
          </p:cNvSpPr>
          <p:nvPr/>
        </p:nvSpPr>
        <p:spPr bwMode="auto">
          <a:xfrm>
            <a:off x="986731" y="2851450"/>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02</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29" name="AutoShape 18"/>
          <p:cNvSpPr>
            <a:spLocks noChangeArrowheads="1"/>
          </p:cNvSpPr>
          <p:nvPr/>
        </p:nvSpPr>
        <p:spPr bwMode="auto">
          <a:xfrm>
            <a:off x="819820" y="2005608"/>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研究背景</a:t>
            </a:r>
            <a:endParaRPr lang="zh-CN" altLang="en-US" kern="0" dirty="0">
              <a:solidFill>
                <a:srgbClr val="002850"/>
              </a:solidFill>
              <a:latin typeface="微软雅黑" panose="020B0503020204020204" pitchFamily="34" charset="-122"/>
              <a:ea typeface="微软雅黑" panose="020B0503020204020204" pitchFamily="34" charset="-122"/>
            </a:endParaRPr>
          </a:p>
        </p:txBody>
      </p:sp>
      <p:sp>
        <p:nvSpPr>
          <p:cNvPr id="30" name="AutoShape 19"/>
          <p:cNvSpPr>
            <a:spLocks noChangeArrowheads="1"/>
          </p:cNvSpPr>
          <p:nvPr/>
        </p:nvSpPr>
        <p:spPr bwMode="auto">
          <a:xfrm>
            <a:off x="819820" y="2005608"/>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1" name="WordArt 20"/>
          <p:cNvSpPr>
            <a:spLocks noChangeArrowheads="1" noChangeShapeType="1" noTextEdit="1"/>
          </p:cNvSpPr>
          <p:nvPr/>
        </p:nvSpPr>
        <p:spPr bwMode="auto">
          <a:xfrm>
            <a:off x="962695" y="2132608"/>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01</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Tree>
    <p:extLst>
      <p:ext uri="{BB962C8B-B14F-4D97-AF65-F5344CB8AC3E}">
        <p14:creationId xmlns:p14="http://schemas.microsoft.com/office/powerpoint/2010/main" val="33668606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484784"/>
            <a:ext cx="8509570" cy="4824536"/>
          </a:xfrm>
        </p:spPr>
        <p:txBody>
          <a:bodyPr/>
          <a:lstStyle/>
          <a:p>
            <a:pPr marL="0" indent="0">
              <a:buNone/>
            </a:pPr>
            <a:endParaRPr lang="en-US" altLang="zh-CN" sz="2800" dirty="0" smtClean="0"/>
          </a:p>
          <a:p>
            <a:pPr marL="0" indent="0">
              <a:buNone/>
            </a:pPr>
            <a:r>
              <a:rPr lang="en-US" altLang="zh-CN" sz="2000" dirty="0" smtClean="0"/>
              <a:t>1</a:t>
            </a:r>
            <a:r>
              <a:rPr lang="en-US" altLang="zh-CN" sz="2000" b="1" dirty="0" smtClean="0"/>
              <a:t>.</a:t>
            </a:r>
            <a:r>
              <a:rPr lang="zh-CN" altLang="en-US" sz="2000" b="1" dirty="0" smtClean="0"/>
              <a:t>提高电力负荷预测的准确率</a:t>
            </a:r>
            <a:endParaRPr lang="en-US" altLang="zh-CN" sz="2000" b="1" dirty="0" smtClean="0"/>
          </a:p>
          <a:p>
            <a:pPr marL="514350" indent="-514350">
              <a:buFont typeface="+mj-ea"/>
              <a:buAutoNum type="circleNumDbPlain"/>
            </a:pPr>
            <a:r>
              <a:rPr lang="zh-CN" altLang="en-US" sz="1800" dirty="0" smtClean="0"/>
              <a:t>避免预测算法陷入局部最优值</a:t>
            </a:r>
            <a:endParaRPr lang="en-US" altLang="zh-CN" sz="1800" dirty="0" smtClean="0"/>
          </a:p>
          <a:p>
            <a:pPr marL="514350" indent="-514350">
              <a:buFont typeface="+mj-ea"/>
              <a:buAutoNum type="circleNumDbPlain"/>
            </a:pPr>
            <a:r>
              <a:rPr lang="zh-CN" altLang="en-US" sz="1800" dirty="0" smtClean="0"/>
              <a:t>考虑多种因素的影响</a:t>
            </a:r>
            <a:endParaRPr lang="en-US" altLang="zh-CN" sz="1800" dirty="0" smtClean="0"/>
          </a:p>
          <a:p>
            <a:pPr marL="0" indent="0">
              <a:buNone/>
            </a:pPr>
            <a:endParaRPr lang="en-US" altLang="zh-CN" sz="2000" dirty="0" smtClean="0"/>
          </a:p>
          <a:p>
            <a:pPr marL="0" indent="0">
              <a:buNone/>
            </a:pPr>
            <a:r>
              <a:rPr lang="en-US" altLang="zh-CN" sz="2000" dirty="0" smtClean="0"/>
              <a:t>2.</a:t>
            </a:r>
            <a:r>
              <a:rPr lang="zh-CN" altLang="en-US" sz="2000" b="1" dirty="0" smtClean="0"/>
              <a:t>提高电力负荷的预测效率</a:t>
            </a:r>
            <a:endParaRPr lang="en-US" altLang="zh-CN" sz="2000" b="1" dirty="0" smtClean="0"/>
          </a:p>
          <a:p>
            <a:pPr marL="514350" indent="-514350">
              <a:buFont typeface="+mj-ea"/>
              <a:buAutoNum type="circleNumDbPlain"/>
            </a:pPr>
            <a:r>
              <a:rPr lang="zh-CN" altLang="en-US" sz="1800" dirty="0" smtClean="0"/>
              <a:t>提高算法收敛效率</a:t>
            </a:r>
            <a:endParaRPr lang="en-US" altLang="zh-CN" sz="1800" dirty="0" smtClean="0"/>
          </a:p>
          <a:p>
            <a:pPr marL="514350" indent="-514350">
              <a:buFont typeface="+mj-ea"/>
              <a:buAutoNum type="circleNumDbPlain"/>
            </a:pPr>
            <a:r>
              <a:rPr lang="zh-CN" altLang="en-US" sz="1800" dirty="0" smtClean="0"/>
              <a:t>提高数据处理</a:t>
            </a:r>
            <a:r>
              <a:rPr lang="zh-CN" altLang="en-US" sz="1800" dirty="0"/>
              <a:t>能力（在电力大数据）</a:t>
            </a:r>
            <a:endParaRPr lang="en-US" altLang="zh-CN" sz="1800" dirty="0"/>
          </a:p>
          <a:p>
            <a:pPr marL="0" indent="0">
              <a:buNone/>
            </a:pPr>
            <a:endParaRPr lang="en-US" altLang="zh-CN" sz="1800" dirty="0" smtClean="0"/>
          </a:p>
          <a:p>
            <a:pPr marL="0" indent="0">
              <a:buNone/>
            </a:pPr>
            <a:endParaRPr lang="zh-CN" altLang="en-US" sz="2800"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5</a:t>
            </a:fld>
            <a:endParaRPr lang="en-US" altLang="zh-CN"/>
          </a:p>
        </p:txBody>
      </p:sp>
      <p:sp>
        <p:nvSpPr>
          <p:cNvPr id="8" name="Rectangle 4"/>
          <p:cNvSpPr>
            <a:spLocks noChangeArrowheads="1"/>
          </p:cNvSpPr>
          <p:nvPr/>
        </p:nvSpPr>
        <p:spPr bwMode="auto">
          <a:xfrm>
            <a:off x="12601" y="901304"/>
            <a:ext cx="4884067" cy="431800"/>
          </a:xfrm>
          <a:prstGeom prst="rect">
            <a:avLst/>
          </a:prstGeom>
          <a:solidFill>
            <a:srgbClr val="C00000"/>
          </a:solidFill>
          <a:ln w="9525">
            <a:noFill/>
            <a:miter lim="800000"/>
            <a:headEnd/>
            <a:tailEnd/>
          </a:ln>
        </p:spPr>
        <p:txBody>
          <a:bodyPr wrap="none" anchor="ctr"/>
          <a:lstStyle/>
          <a:p>
            <a:r>
              <a:rPr lang="zh-CN" altLang="en-US" sz="2400" dirty="0" smtClean="0"/>
              <a:t>电力负荷预测目标：</a:t>
            </a:r>
            <a:endParaRPr lang="zh-CN" altLang="en-US" sz="2400" dirty="0"/>
          </a:p>
        </p:txBody>
      </p:sp>
    </p:spTree>
    <p:extLst>
      <p:ext uri="{BB962C8B-B14F-4D97-AF65-F5344CB8AC3E}">
        <p14:creationId xmlns:p14="http://schemas.microsoft.com/office/powerpoint/2010/main" val="3106827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3" descr="1"/>
          <p:cNvPicPr>
            <a:picLocks noChangeAspect="1" noChangeArrowheads="1"/>
          </p:cNvPicPr>
          <p:nvPr/>
        </p:nvPicPr>
        <p:blipFill>
          <a:blip r:embed="rId2">
            <a:lum bright="-6000" contrast="24000"/>
            <a:grayscl/>
          </a:blip>
          <a:srcRect l="42606" t="64474" r="19473"/>
          <a:stretch>
            <a:fillRect/>
          </a:stretch>
        </p:blipFill>
        <p:spPr bwMode="gray">
          <a:xfrm rot="19936687">
            <a:off x="5862464" y="4644897"/>
            <a:ext cx="908031" cy="1165171"/>
          </a:xfrm>
          <a:prstGeom prst="rect">
            <a:avLst/>
          </a:prstGeom>
          <a:noFill/>
        </p:spPr>
      </p:pic>
      <p:pic>
        <p:nvPicPr>
          <p:cNvPr id="12" name="Picture 23" descr="1"/>
          <p:cNvPicPr>
            <a:picLocks noChangeAspect="1" noChangeArrowheads="1"/>
          </p:cNvPicPr>
          <p:nvPr/>
        </p:nvPicPr>
        <p:blipFill>
          <a:blip r:embed="rId2">
            <a:lum bright="-6000" contrast="24000"/>
            <a:grayscl/>
          </a:blip>
          <a:srcRect l="42606" t="64474" r="19473"/>
          <a:stretch>
            <a:fillRect/>
          </a:stretch>
        </p:blipFill>
        <p:spPr bwMode="gray">
          <a:xfrm rot="13899479">
            <a:off x="7024953" y="146887"/>
            <a:ext cx="988580" cy="1268530"/>
          </a:xfrm>
          <a:prstGeom prst="rect">
            <a:avLst/>
          </a:prstGeom>
          <a:noFill/>
        </p:spPr>
      </p:pic>
      <p:sp>
        <p:nvSpPr>
          <p:cNvPr id="7" name="AutoShape 3"/>
          <p:cNvSpPr>
            <a:spLocks noChangeArrowheads="1"/>
          </p:cNvSpPr>
          <p:nvPr/>
        </p:nvSpPr>
        <p:spPr bwMode="auto">
          <a:xfrm>
            <a:off x="899592" y="1941611"/>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002850"/>
                </a:solidFill>
                <a:latin typeface="微软雅黑" panose="020B0503020204020204" pitchFamily="34" charset="-122"/>
                <a:ea typeface="微软雅黑" panose="020B0503020204020204" pitchFamily="34" charset="-122"/>
              </a:rPr>
              <a:t>前期</a:t>
            </a:r>
            <a:r>
              <a:rPr kumimoji="0" lang="zh-CN" altLang="en-US" sz="1800" b="0" i="0" u="none" strike="noStrike" kern="0" cap="none" spc="0" normalizeH="0" baseline="0" noProof="0" dirty="0" smtClean="0">
                <a:ln>
                  <a:noFill/>
                </a:ln>
                <a:solidFill>
                  <a:srgbClr val="002850"/>
                </a:solidFill>
                <a:effectLst/>
                <a:uLnTx/>
                <a:uFillTx/>
                <a:latin typeface="微软雅黑" panose="020B0503020204020204" pitchFamily="34" charset="-122"/>
                <a:ea typeface="微软雅黑" panose="020B0503020204020204" pitchFamily="34" charset="-122"/>
              </a:rPr>
              <a:t>工作</a:t>
            </a:r>
          </a:p>
        </p:txBody>
      </p:sp>
      <p:sp>
        <p:nvSpPr>
          <p:cNvPr id="13" name="AutoShape 4"/>
          <p:cNvSpPr>
            <a:spLocks noChangeArrowheads="1"/>
          </p:cNvSpPr>
          <p:nvPr/>
        </p:nvSpPr>
        <p:spPr bwMode="auto">
          <a:xfrm>
            <a:off x="899592" y="1941611"/>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WordArt 5"/>
          <p:cNvSpPr>
            <a:spLocks noChangeArrowheads="1" noChangeShapeType="1" noTextEdit="1"/>
          </p:cNvSpPr>
          <p:nvPr/>
        </p:nvSpPr>
        <p:spPr bwMode="auto">
          <a:xfrm>
            <a:off x="1042467" y="2068611"/>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01</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15" name="AutoShape 6"/>
          <p:cNvSpPr>
            <a:spLocks noChangeArrowheads="1"/>
          </p:cNvSpPr>
          <p:nvPr/>
        </p:nvSpPr>
        <p:spPr bwMode="auto">
          <a:xfrm>
            <a:off x="899592" y="2689324"/>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研究背景和选题依据</a:t>
            </a:r>
          </a:p>
        </p:txBody>
      </p:sp>
      <p:sp>
        <p:nvSpPr>
          <p:cNvPr id="16" name="AutoShape 7"/>
          <p:cNvSpPr>
            <a:spLocks noChangeArrowheads="1"/>
          </p:cNvSpPr>
          <p:nvPr/>
        </p:nvSpPr>
        <p:spPr bwMode="auto">
          <a:xfrm>
            <a:off x="899592" y="2689324"/>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7" name="WordArt 8"/>
          <p:cNvSpPr>
            <a:spLocks noChangeArrowheads="1" noChangeShapeType="1" noTextEdit="1"/>
          </p:cNvSpPr>
          <p:nvPr/>
        </p:nvSpPr>
        <p:spPr bwMode="auto">
          <a:xfrm>
            <a:off x="1042467" y="2816324"/>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02</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21" name="AutoShape 12"/>
          <p:cNvSpPr>
            <a:spLocks noChangeArrowheads="1"/>
          </p:cNvSpPr>
          <p:nvPr/>
        </p:nvSpPr>
        <p:spPr bwMode="auto">
          <a:xfrm>
            <a:off x="899592" y="4937224"/>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smtClean="0">
                <a:solidFill>
                  <a:srgbClr val="002850"/>
                </a:solidFill>
                <a:latin typeface="微软雅黑" panose="020B0503020204020204" pitchFamily="34" charset="-122"/>
                <a:ea typeface="微软雅黑" panose="020B0503020204020204" pitchFamily="34" charset="-122"/>
              </a:rPr>
              <a:t>预期</a:t>
            </a:r>
            <a:r>
              <a:rPr lang="zh-CN" altLang="en-US" kern="0" dirty="0">
                <a:solidFill>
                  <a:srgbClr val="002850"/>
                </a:solidFill>
                <a:latin typeface="微软雅黑" panose="020B0503020204020204" pitchFamily="34" charset="-122"/>
                <a:ea typeface="微软雅黑" panose="020B0503020204020204" pitchFamily="34" charset="-122"/>
              </a:rPr>
              <a:t>成果</a:t>
            </a:r>
          </a:p>
        </p:txBody>
      </p:sp>
      <p:sp>
        <p:nvSpPr>
          <p:cNvPr id="22" name="AutoShape 13"/>
          <p:cNvSpPr>
            <a:spLocks noChangeArrowheads="1"/>
          </p:cNvSpPr>
          <p:nvPr/>
        </p:nvSpPr>
        <p:spPr bwMode="auto">
          <a:xfrm>
            <a:off x="899592" y="4937224"/>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23" name="WordArt 14"/>
          <p:cNvSpPr>
            <a:spLocks noChangeArrowheads="1" noChangeShapeType="1" noTextEdit="1"/>
          </p:cNvSpPr>
          <p:nvPr/>
        </p:nvSpPr>
        <p:spPr bwMode="auto">
          <a:xfrm>
            <a:off x="1042467" y="5064224"/>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smtClean="0">
                <a:ln>
                  <a:noFill/>
                </a:ln>
                <a:solidFill>
                  <a:srgbClr val="FFFFFF"/>
                </a:solidFill>
                <a:effectLst/>
                <a:uLnTx/>
                <a:uFillTx/>
                <a:latin typeface="Arial Black"/>
              </a:rPr>
              <a:t>05</a:t>
            </a:r>
            <a:endParaRPr kumimoji="0" lang="zh-CN" altLang="en-US" sz="1400" b="0" i="0" u="none" strike="noStrike" kern="10" cap="none" spc="-70" normalizeH="0" baseline="0" noProof="0" smtClean="0">
              <a:ln>
                <a:noFill/>
              </a:ln>
              <a:solidFill>
                <a:srgbClr val="FFFFFF"/>
              </a:solidFill>
              <a:effectLst/>
              <a:uLnTx/>
              <a:uFillTx/>
              <a:latin typeface="Arial Black"/>
            </a:endParaRPr>
          </a:p>
        </p:txBody>
      </p:sp>
      <p:sp>
        <p:nvSpPr>
          <p:cNvPr id="3" name="灯片编号占位符 2"/>
          <p:cNvSpPr>
            <a:spLocks noGrp="1"/>
          </p:cNvSpPr>
          <p:nvPr>
            <p:ph type="sldNum" sz="quarter" idx="12"/>
          </p:nvPr>
        </p:nvSpPr>
        <p:spPr/>
        <p:txBody>
          <a:bodyPr/>
          <a:lstStyle/>
          <a:p>
            <a:fld id="{2582A21D-9DB0-4F54-9741-20EA87CCB809}" type="slidenum">
              <a:rPr lang="zh-CN" altLang="en-US" smtClean="0"/>
              <a:pPr/>
              <a:t>6</a:t>
            </a:fld>
            <a:endParaRPr lang="en-US" altLang="zh-CN"/>
          </a:p>
        </p:txBody>
      </p:sp>
      <p:sp>
        <p:nvSpPr>
          <p:cNvPr id="30" name="AutoShape 9"/>
          <p:cNvSpPr>
            <a:spLocks noChangeArrowheads="1"/>
          </p:cNvSpPr>
          <p:nvPr/>
        </p:nvSpPr>
        <p:spPr bwMode="auto">
          <a:xfrm>
            <a:off x="888926" y="3501008"/>
            <a:ext cx="7345362" cy="508000"/>
          </a:xfrm>
          <a:prstGeom prst="flowChartAlternateProcess">
            <a:avLst/>
          </a:prstGeom>
          <a:solidFill>
            <a:srgbClr val="FFC000"/>
          </a:solidFill>
          <a:ln>
            <a:noFill/>
          </a:ln>
          <a:effectLst>
            <a:prstShdw prst="shdw17" dist="17961" dir="2700000">
              <a:srgbClr val="DDDDDD">
                <a:gamma/>
                <a:shade val="60000"/>
                <a:invGamma/>
              </a:srgbClr>
            </a:prstShdw>
          </a:effectLs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b="1" kern="0" dirty="0" smtClean="0">
                <a:solidFill>
                  <a:srgbClr val="FF0000"/>
                </a:solidFill>
                <a:latin typeface="微软雅黑" panose="020B0503020204020204" pitchFamily="34" charset="-122"/>
                <a:ea typeface="微软雅黑" panose="020B0503020204020204" pitchFamily="34" charset="-122"/>
              </a:rPr>
              <a:t>研究内容和解决思路</a:t>
            </a:r>
            <a:endParaRPr lang="zh-CN" altLang="en-US" b="1" kern="0" dirty="0">
              <a:solidFill>
                <a:srgbClr val="FF0000"/>
              </a:solidFill>
              <a:latin typeface="微软雅黑" panose="020B0503020204020204" pitchFamily="34" charset="-122"/>
              <a:ea typeface="微软雅黑" panose="020B0503020204020204" pitchFamily="34" charset="-122"/>
            </a:endParaRPr>
          </a:p>
        </p:txBody>
      </p:sp>
      <p:sp>
        <p:nvSpPr>
          <p:cNvPr id="32" name="AutoShape 10"/>
          <p:cNvSpPr>
            <a:spLocks noChangeArrowheads="1"/>
          </p:cNvSpPr>
          <p:nvPr/>
        </p:nvSpPr>
        <p:spPr bwMode="auto">
          <a:xfrm>
            <a:off x="888926" y="3501008"/>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3" name="WordArt 11"/>
          <p:cNvSpPr>
            <a:spLocks noChangeArrowheads="1" noChangeShapeType="1" noTextEdit="1"/>
          </p:cNvSpPr>
          <p:nvPr/>
        </p:nvSpPr>
        <p:spPr bwMode="auto">
          <a:xfrm>
            <a:off x="1031801" y="3628008"/>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03</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
        <p:nvSpPr>
          <p:cNvPr id="34" name="AutoShape 12"/>
          <p:cNvSpPr>
            <a:spLocks noChangeArrowheads="1"/>
          </p:cNvSpPr>
          <p:nvPr/>
        </p:nvSpPr>
        <p:spPr bwMode="auto">
          <a:xfrm>
            <a:off x="877516" y="4293096"/>
            <a:ext cx="7345362" cy="508000"/>
          </a:xfrm>
          <a:prstGeom prst="flowChartAlternateProcess">
            <a:avLst/>
          </a:prstGeom>
          <a:solidFill>
            <a:srgbClr val="DDDDDD"/>
          </a:solidFill>
          <a:ln>
            <a:noFill/>
          </a:ln>
          <a:effectLst>
            <a:prstShdw prst="shdw17" dist="17961" dir="2700000">
              <a:srgbClr val="DDDDDD">
                <a:gamma/>
                <a:shade val="60000"/>
                <a:invGamma/>
              </a:srgbClr>
            </a:prstShdw>
          </a:effectLst>
          <a:extLst>
            <a:ext uri="{91240B29-F687-4F45-9708-019B960494DF}">
              <a14:hiddenLine xmlns:a14="http://schemas.microsoft.com/office/drawing/2010/main" w="19050">
                <a:solidFill>
                  <a:schemeClr val="bg1"/>
                </a:solidFill>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solidFill>
                  <a:srgbClr val="002850"/>
                </a:solidFill>
                <a:latin typeface="微软雅黑" panose="020B0503020204020204" pitchFamily="34" charset="-122"/>
                <a:ea typeface="微软雅黑" panose="020B0503020204020204" pitchFamily="34" charset="-122"/>
              </a:rPr>
              <a:t>实验</a:t>
            </a:r>
          </a:p>
        </p:txBody>
      </p:sp>
      <p:sp>
        <p:nvSpPr>
          <p:cNvPr id="35" name="AutoShape 13"/>
          <p:cNvSpPr>
            <a:spLocks noChangeArrowheads="1"/>
          </p:cNvSpPr>
          <p:nvPr/>
        </p:nvSpPr>
        <p:spPr bwMode="auto">
          <a:xfrm>
            <a:off x="877516" y="4293096"/>
            <a:ext cx="792162" cy="508000"/>
          </a:xfrm>
          <a:prstGeom prst="flowChartAlternateProcess">
            <a:avLst/>
          </a:prstGeom>
          <a:solidFill>
            <a:srgbClr val="2A5682"/>
          </a:solidFill>
          <a:ln>
            <a:noFill/>
          </a:ln>
          <a:effectLst>
            <a:prstShdw prst="shdw17" dist="17961" dir="2700000">
              <a:srgbClr val="2A5682">
                <a:gamma/>
                <a:shade val="60000"/>
                <a:invGamma/>
              </a:srgbClr>
            </a:prstShdw>
          </a:effectLst>
          <a:extLst>
            <a:ext uri="{91240B29-F687-4F45-9708-019B960494DF}">
              <a14:hiddenLine xmlns:a14="http://schemas.microsoft.com/office/drawing/2010/main" w="19050" algn="ctr">
                <a:solidFill>
                  <a:srgbClr val="FFFFFF"/>
                </a:solidFill>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WordArt 14"/>
          <p:cNvSpPr>
            <a:spLocks noChangeArrowheads="1" noChangeShapeType="1" noTextEdit="1"/>
          </p:cNvSpPr>
          <p:nvPr/>
        </p:nvSpPr>
        <p:spPr bwMode="auto">
          <a:xfrm>
            <a:off x="1020391" y="4420096"/>
            <a:ext cx="504825" cy="254000"/>
          </a:xfrm>
          <a:prstGeom prst="rect">
            <a:avLst/>
          </a:prstGeom>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10" cap="none" spc="-70" normalizeH="0" baseline="0" noProof="0" dirty="0" smtClean="0">
                <a:ln>
                  <a:noFill/>
                </a:ln>
                <a:solidFill>
                  <a:srgbClr val="FFFFFF"/>
                </a:solidFill>
                <a:effectLst/>
                <a:uLnTx/>
                <a:uFillTx/>
                <a:latin typeface="Arial Black"/>
              </a:rPr>
              <a:t>04</a:t>
            </a:r>
            <a:endParaRPr kumimoji="0" lang="zh-CN" altLang="en-US" sz="1400" b="0" i="0" u="none" strike="noStrike" kern="10" cap="none" spc="-70" normalizeH="0" baseline="0" noProof="0" dirty="0" smtClean="0">
              <a:ln>
                <a:noFill/>
              </a:ln>
              <a:solidFill>
                <a:srgbClr val="FFFFFF"/>
              </a:solidFill>
              <a:effectLst/>
              <a:uLnTx/>
              <a:uFillTx/>
              <a:latin typeface="Arial Black"/>
            </a:endParaRPr>
          </a:p>
        </p:txBody>
      </p:sp>
    </p:spTree>
    <p:extLst>
      <p:ext uri="{BB962C8B-B14F-4D97-AF65-F5344CB8AC3E}">
        <p14:creationId xmlns:p14="http://schemas.microsoft.com/office/powerpoint/2010/main" val="3844573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401050" cy="674687"/>
          </a:xfrm>
        </p:spPr>
        <p:txBody>
          <a:bodyPr/>
          <a:lstStyle/>
          <a:p>
            <a:r>
              <a:rPr lang="zh-CN" altLang="en-US" dirty="0" smtClean="0">
                <a:latin typeface="微软雅黑" panose="020B0503020204020204" pitchFamily="34" charset="-122"/>
                <a:ea typeface="微软雅黑" panose="020B0503020204020204" pitchFamily="34" charset="-122"/>
              </a:rPr>
              <a:t>研究内容和解决思路</a:t>
            </a:r>
            <a:endParaRPr lang="zh-CN" altLang="en-US"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7</a:t>
            </a:fld>
            <a:endParaRPr lang="en-US" altLang="zh-CN"/>
          </a:p>
        </p:txBody>
      </p:sp>
      <p:sp>
        <p:nvSpPr>
          <p:cNvPr id="5" name="TextBox 4"/>
          <p:cNvSpPr txBox="1"/>
          <p:nvPr/>
        </p:nvSpPr>
        <p:spPr>
          <a:xfrm>
            <a:off x="1604617" y="4188823"/>
            <a:ext cx="1887259" cy="276999"/>
          </a:xfrm>
          <a:prstGeom prst="rect">
            <a:avLst/>
          </a:prstGeom>
          <a:noFill/>
        </p:spPr>
        <p:txBody>
          <a:bodyPr wrap="square" rtlCol="0">
            <a:spAutoFit/>
          </a:bodyPr>
          <a:lstStyle/>
          <a:p>
            <a:r>
              <a:rPr lang="en-US" altLang="zh-CN" sz="1200" dirty="0" smtClean="0"/>
              <a:t>BP</a:t>
            </a:r>
            <a:r>
              <a:rPr lang="zh-CN" altLang="en-US" sz="1200" dirty="0" smtClean="0"/>
              <a:t>神经网络模型</a:t>
            </a:r>
            <a:endParaRPr lang="zh-CN" altLang="en-US" sz="1200" dirty="0"/>
          </a:p>
        </p:txBody>
      </p:sp>
      <mc:AlternateContent xmlns:mc="http://schemas.openxmlformats.org/markup-compatibility/2006">
        <mc:Choice xmlns:a14="http://schemas.microsoft.com/office/drawing/2010/main" Requires="a14">
          <p:sp>
            <p:nvSpPr>
              <p:cNvPr id="8" name="TextBox 7"/>
              <p:cNvSpPr txBox="1"/>
              <p:nvPr/>
            </p:nvSpPr>
            <p:spPr>
              <a:xfrm>
                <a:off x="5247084" y="2478154"/>
                <a:ext cx="2965107" cy="499111"/>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Err=</a:t>
                </a:r>
                <a14:m>
                  <m:oMath xmlns:m="http://schemas.openxmlformats.org/officeDocument/2006/math">
                    <m:f>
                      <m:fPr>
                        <m:ctrlPr>
                          <a:rPr lang="en-US" altLang="zh-CN" i="1" smtClean="0">
                            <a:latin typeface="Cambria Math"/>
                            <a:ea typeface="宋体" panose="02010600030101010101" pitchFamily="2" charset="-122"/>
                          </a:rPr>
                        </m:ctrlPr>
                      </m:fPr>
                      <m:num>
                        <m:r>
                          <a:rPr lang="en-US" altLang="zh-CN" b="0" i="1" smtClean="0">
                            <a:latin typeface="Cambria Math"/>
                            <a:ea typeface="宋体" panose="02010600030101010101" pitchFamily="2" charset="-122"/>
                          </a:rPr>
                          <m:t>1</m:t>
                        </m:r>
                      </m:num>
                      <m:den>
                        <m:r>
                          <a:rPr lang="en-US" altLang="zh-CN" b="0" i="1" smtClean="0">
                            <a:latin typeface="Cambria Math"/>
                            <a:ea typeface="宋体" panose="02010600030101010101" pitchFamily="2" charset="-122"/>
                          </a:rPr>
                          <m:t>2</m:t>
                        </m:r>
                      </m:den>
                    </m:f>
                    <m:nary>
                      <m:naryPr>
                        <m:chr m:val="∑"/>
                        <m:ctrlPr>
                          <a:rPr lang="en-US" altLang="zh-CN" i="1" smtClean="0">
                            <a:latin typeface="Cambria Math"/>
                            <a:ea typeface="宋体" panose="02010600030101010101" pitchFamily="2" charset="-122"/>
                          </a:rPr>
                        </m:ctrlPr>
                      </m:naryPr>
                      <m:sub>
                        <m:r>
                          <m:rPr>
                            <m:brk m:alnAt="23"/>
                          </m:rPr>
                          <a:rPr lang="en-US" altLang="zh-CN" b="0" i="1" smtClean="0">
                            <a:latin typeface="Cambria Math"/>
                            <a:ea typeface="宋体" panose="02010600030101010101" pitchFamily="2" charset="-122"/>
                          </a:rPr>
                          <m:t>𝑝</m:t>
                        </m:r>
                        <m:r>
                          <a:rPr lang="en-US" altLang="zh-CN" b="0" i="1" smtClean="0">
                            <a:latin typeface="Cambria Math"/>
                            <a:ea typeface="宋体" panose="02010600030101010101" pitchFamily="2" charset="-122"/>
                          </a:rPr>
                          <m:t>=1</m:t>
                        </m:r>
                      </m:sub>
                      <m:sup>
                        <m:r>
                          <a:rPr lang="en-US" altLang="zh-CN" b="0" i="1" smtClean="0">
                            <a:latin typeface="Cambria Math"/>
                            <a:ea typeface="宋体" panose="02010600030101010101" pitchFamily="2" charset="-122"/>
                          </a:rPr>
                          <m:t>𝑛</m:t>
                        </m:r>
                      </m:sup>
                      <m:e>
                        <m:sSup>
                          <m:sSupPr>
                            <m:ctrlPr>
                              <a:rPr lang="en-US" altLang="zh-CN" i="1" smtClean="0">
                                <a:latin typeface="Cambria Math"/>
                                <a:ea typeface="宋体" panose="02010600030101010101" pitchFamily="2" charset="-122"/>
                              </a:rPr>
                            </m:ctrlPr>
                          </m:sSupPr>
                          <m:e>
                            <m:nary>
                              <m:naryPr>
                                <m:chr m:val="∑"/>
                                <m:ctrlPr>
                                  <a:rPr lang="en-US" altLang="zh-CN" i="1">
                                    <a:latin typeface="Cambria Math"/>
                                    <a:ea typeface="宋体" panose="02010600030101010101" pitchFamily="2" charset="-122"/>
                                  </a:rPr>
                                </m:ctrlPr>
                              </m:naryPr>
                              <m:sub>
                                <m:r>
                                  <m:rPr>
                                    <m:brk m:alnAt="23"/>
                                  </m:rPr>
                                  <a:rPr lang="en-US" altLang="zh-CN" i="1">
                                    <a:latin typeface="Cambria Math"/>
                                    <a:ea typeface="宋体" panose="02010600030101010101" pitchFamily="2" charset="-122"/>
                                  </a:rPr>
                                  <m:t>𝑘</m:t>
                                </m:r>
                                <m:r>
                                  <a:rPr lang="en-US" altLang="zh-CN" i="1">
                                    <a:latin typeface="Cambria Math"/>
                                    <a:ea typeface="宋体" panose="02010600030101010101" pitchFamily="2" charset="-122"/>
                                  </a:rPr>
                                  <m:t>=1</m:t>
                                </m:r>
                              </m:sub>
                              <m:sup>
                                <m:r>
                                  <a:rPr lang="en-US" altLang="zh-CN" i="1">
                                    <a:latin typeface="Cambria Math"/>
                                    <a:ea typeface="宋体" panose="02010600030101010101" pitchFamily="2" charset="-122"/>
                                  </a:rPr>
                                  <m:t>𝑞</m:t>
                                </m:r>
                              </m:sup>
                              <m:e>
                                <m:r>
                                  <a:rPr lang="en-US" altLang="zh-CN" i="1">
                                    <a:latin typeface="Cambria Math"/>
                                    <a:ea typeface="宋体" panose="02010600030101010101" pitchFamily="2" charset="-122"/>
                                  </a:rPr>
                                  <m:t>(</m:t>
                                </m:r>
                                <m:sSub>
                                  <m:sSubPr>
                                    <m:ctrlPr>
                                      <a:rPr lang="en-US" altLang="zh-CN" i="1">
                                        <a:latin typeface="Cambria Math"/>
                                        <a:ea typeface="宋体" panose="02010600030101010101" pitchFamily="2" charset="-122"/>
                                      </a:rPr>
                                    </m:ctrlPr>
                                  </m:sSubPr>
                                  <m:e>
                                    <m:r>
                                      <a:rPr lang="en-US" altLang="zh-CN" i="1">
                                        <a:latin typeface="Cambria Math"/>
                                        <a:ea typeface="宋体" panose="02010600030101010101" pitchFamily="2" charset="-122"/>
                                      </a:rPr>
                                      <m:t>𝑂</m:t>
                                    </m:r>
                                  </m:e>
                                  <m:sub>
                                    <m:r>
                                      <a:rPr lang="en-US" altLang="zh-CN" i="1">
                                        <a:latin typeface="Cambria Math"/>
                                        <a:ea typeface="宋体" panose="02010600030101010101" pitchFamily="2" charset="-122"/>
                                      </a:rPr>
                                      <m:t>𝑝𝑘</m:t>
                                    </m:r>
                                  </m:sub>
                                </m:sSub>
                                <m:r>
                                  <a:rPr lang="en-US" altLang="zh-CN" i="1">
                                    <a:latin typeface="Cambria Math"/>
                                    <a:ea typeface="宋体" panose="02010600030101010101" pitchFamily="2" charset="-122"/>
                                  </a:rPr>
                                  <m:t>−</m:t>
                                </m:r>
                                <m:sSub>
                                  <m:sSubPr>
                                    <m:ctrlPr>
                                      <a:rPr lang="en-US" altLang="zh-CN" i="1">
                                        <a:latin typeface="Cambria Math"/>
                                        <a:ea typeface="宋体" panose="02010600030101010101" pitchFamily="2" charset="-122"/>
                                      </a:rPr>
                                    </m:ctrlPr>
                                  </m:sSubPr>
                                  <m:e>
                                    <m:r>
                                      <a:rPr lang="en-US" altLang="zh-CN" i="1">
                                        <a:latin typeface="Cambria Math"/>
                                        <a:ea typeface="宋体" panose="02010600030101010101" pitchFamily="2" charset="-122"/>
                                      </a:rPr>
                                      <m:t>𝑌</m:t>
                                    </m:r>
                                  </m:e>
                                  <m:sub>
                                    <m:r>
                                      <a:rPr lang="en-US" altLang="zh-CN" i="1">
                                        <a:latin typeface="Cambria Math"/>
                                        <a:ea typeface="宋体" panose="02010600030101010101" pitchFamily="2" charset="-122"/>
                                      </a:rPr>
                                      <m:t>𝑘</m:t>
                                    </m:r>
                                  </m:sub>
                                </m:sSub>
                                <m:r>
                                  <a:rPr lang="en-US" altLang="zh-CN" i="1">
                                    <a:latin typeface="Cambria Math"/>
                                    <a:ea typeface="宋体" panose="02010600030101010101" pitchFamily="2" charset="-122"/>
                                  </a:rPr>
                                  <m:t>)</m:t>
                                </m:r>
                              </m:e>
                            </m:nary>
                          </m:e>
                          <m:sup>
                            <m:r>
                              <a:rPr lang="en-US" altLang="zh-CN" b="0" i="1" smtClean="0">
                                <a:latin typeface="Cambria Math"/>
                                <a:ea typeface="宋体" panose="02010600030101010101" pitchFamily="2" charset="-122"/>
                              </a:rPr>
                              <m:t>2</m:t>
                            </m:r>
                          </m:sup>
                        </m:sSup>
                      </m:e>
                    </m:nary>
                  </m:oMath>
                </a14:m>
                <a:endParaRPr lang="zh-CN" altLang="en-US" dirty="0">
                  <a:latin typeface="宋体" panose="02010600030101010101" pitchFamily="2" charset="-122"/>
                  <a:ea typeface="宋体" panose="02010600030101010101" pitchFamily="2" charset="-122"/>
                </a:endParaRPr>
              </a:p>
            </p:txBody>
          </p:sp>
        </mc:Choice>
        <mc:Fallback>
          <p:sp>
            <p:nvSpPr>
              <p:cNvPr id="8" name="TextBox 7"/>
              <p:cNvSpPr txBox="1">
                <a:spLocks noRot="1" noChangeAspect="1" noMove="1" noResize="1" noEditPoints="1" noAdjustHandles="1" noChangeArrowheads="1" noChangeShapeType="1" noTextEdit="1"/>
              </p:cNvSpPr>
              <p:nvPr/>
            </p:nvSpPr>
            <p:spPr>
              <a:xfrm>
                <a:off x="5247084" y="2478154"/>
                <a:ext cx="2965107" cy="499111"/>
              </a:xfrm>
              <a:prstGeom prst="rect">
                <a:avLst/>
              </a:prstGeom>
              <a:blipFill rotWithShape="1">
                <a:blip r:embed="rId3"/>
                <a:stretch>
                  <a:fillRect l="-1852" t="-75309" b="-1283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107504" y="4365104"/>
                <a:ext cx="5616624" cy="2226250"/>
              </a:xfrm>
              <a:prstGeom prst="rect">
                <a:avLst/>
              </a:prstGeom>
              <a:noFill/>
            </p:spPr>
            <p:txBody>
              <a:bodyPr wrap="square" rtlCol="0">
                <a:spAutoFit/>
              </a:bodyPr>
              <a:lstStyle/>
              <a:p>
                <a:endParaRPr lang="en-US" altLang="zh-CN" sz="1600" dirty="0"/>
              </a:p>
              <a:p>
                <a:r>
                  <a:rPr lang="zh-CN" altLang="en-US" dirty="0" smtClean="0"/>
                  <a:t>其中</a:t>
                </a:r>
                <a14:m>
                  <m:oMath xmlns:m="http://schemas.openxmlformats.org/officeDocument/2006/math">
                    <m:sSub>
                      <m:sSubPr>
                        <m:ctrlPr>
                          <a:rPr lang="en-US" altLang="zh-CN" i="1" smtClean="0">
                            <a:latin typeface="Cambria Math"/>
                          </a:rPr>
                        </m:ctrlPr>
                      </m:sSubPr>
                      <m:e>
                        <m:r>
                          <a:rPr lang="en-US" altLang="zh-CN" b="0" i="1" smtClean="0">
                            <a:latin typeface="Cambria Math"/>
                          </a:rPr>
                          <m:t>𝑋</m:t>
                        </m:r>
                      </m:e>
                      <m:sub>
                        <m:r>
                          <a:rPr lang="en-US" altLang="zh-CN" b="0" i="1" smtClean="0">
                            <a:latin typeface="Cambria Math"/>
                          </a:rPr>
                          <m:t>1</m:t>
                        </m:r>
                      </m:sub>
                    </m:sSub>
                  </m:oMath>
                </a14:m>
                <a:r>
                  <a:rPr lang="en-US" altLang="zh-CN" dirty="0" smtClean="0"/>
                  <a:t>,</a:t>
                </a:r>
                <a:r>
                  <a:rPr lang="en-US" altLang="zh-CN" dirty="0"/>
                  <a:t> </a:t>
                </a:r>
                <a14:m>
                  <m:oMath xmlns:m="http://schemas.openxmlformats.org/officeDocument/2006/math">
                    <m:sSub>
                      <m:sSubPr>
                        <m:ctrlPr>
                          <a:rPr lang="en-US" altLang="zh-CN" i="1">
                            <a:latin typeface="Cambria Math"/>
                          </a:rPr>
                        </m:ctrlPr>
                      </m:sSubPr>
                      <m:e>
                        <m:r>
                          <a:rPr lang="en-US" altLang="zh-CN" i="1">
                            <a:latin typeface="Cambria Math"/>
                          </a:rPr>
                          <m:t>𝑋</m:t>
                        </m:r>
                      </m:e>
                      <m:sub>
                        <m:r>
                          <a:rPr lang="en-US" altLang="zh-CN" b="0" i="1" smtClean="0">
                            <a:latin typeface="Cambria Math"/>
                          </a:rPr>
                          <m:t>2</m:t>
                        </m:r>
                      </m:sub>
                    </m:sSub>
                  </m:oMath>
                </a14:m>
                <a:r>
                  <a:rPr lang="en-US" altLang="zh-CN" dirty="0"/>
                  <a:t>, </a:t>
                </a:r>
                <a:r>
                  <a:rPr lang="en-US" altLang="zh-CN" dirty="0" smtClean="0"/>
                  <a:t>…</a:t>
                </a:r>
                <a14:m>
                  <m:oMath xmlns:m="http://schemas.openxmlformats.org/officeDocument/2006/math">
                    <m:sSub>
                      <m:sSubPr>
                        <m:ctrlPr>
                          <a:rPr lang="en-US" altLang="zh-CN" i="1">
                            <a:latin typeface="Cambria Math"/>
                          </a:rPr>
                        </m:ctrlPr>
                      </m:sSubPr>
                      <m:e>
                        <m:r>
                          <a:rPr lang="en-US" altLang="zh-CN" i="1">
                            <a:latin typeface="Cambria Math"/>
                          </a:rPr>
                          <m:t>𝑋</m:t>
                        </m:r>
                      </m:e>
                      <m:sub>
                        <m:r>
                          <a:rPr lang="en-US" altLang="zh-CN" b="0" i="1" smtClean="0">
                            <a:latin typeface="Cambria Math"/>
                          </a:rPr>
                          <m:t>𝑛</m:t>
                        </m:r>
                      </m:sub>
                    </m:sSub>
                  </m:oMath>
                </a14:m>
                <a:r>
                  <a:rPr lang="zh-CN" altLang="en-US" dirty="0" smtClean="0"/>
                  <a:t>分别代表影响电力负荷因素，</a:t>
                </a:r>
                <a14:m>
                  <m:oMath xmlns:m="http://schemas.openxmlformats.org/officeDocument/2006/math">
                    <m:sSub>
                      <m:sSubPr>
                        <m:ctrlPr>
                          <a:rPr lang="en-US" altLang="zh-CN" i="1" smtClean="0">
                            <a:latin typeface="Cambria Math"/>
                          </a:rPr>
                        </m:ctrlPr>
                      </m:sSubPr>
                      <m:e>
                        <m:r>
                          <a:rPr lang="en-US" altLang="zh-CN" b="0" i="1" smtClean="0">
                            <a:latin typeface="Cambria Math"/>
                          </a:rPr>
                          <m:t>𝑌</m:t>
                        </m:r>
                      </m:e>
                      <m:sub>
                        <m:r>
                          <a:rPr lang="en-US" altLang="zh-CN" b="0" i="1" smtClean="0">
                            <a:latin typeface="Cambria Math"/>
                          </a:rPr>
                          <m:t>𝑖</m:t>
                        </m:r>
                      </m:sub>
                    </m:sSub>
                  </m:oMath>
                </a14:m>
                <a:r>
                  <a:rPr lang="zh-CN" altLang="en-US" dirty="0" smtClean="0"/>
                  <a:t>代表电力负荷预测值。</a:t>
                </a:r>
                <a:endParaRPr lang="en-US" altLang="zh-CN" dirty="0" smtClean="0"/>
              </a:p>
              <a:p>
                <a:pPr marL="342900" indent="-342900">
                  <a:buAutoNum type="arabicPeriod"/>
                </a:pPr>
                <a:endParaRPr lang="en-US" altLang="zh-CN" dirty="0"/>
              </a:p>
              <a:p>
                <a:pPr>
                  <a:lnSpc>
                    <a:spcPts val="2200"/>
                  </a:lnSpc>
                </a:pPr>
                <a:r>
                  <a:rPr lang="zh-CN" altLang="en-US" dirty="0"/>
                  <a:t>对电力负荷预测准确性转换为对电力负荷总体误差的优化</a:t>
                </a:r>
                <a:r>
                  <a:rPr lang="zh-CN" altLang="en-US" dirty="0" smtClean="0"/>
                  <a:t>问题：使</a:t>
                </a:r>
                <a:r>
                  <a:rPr lang="en-US" altLang="zh-CN" dirty="0"/>
                  <a:t>Err</a:t>
                </a:r>
                <a:r>
                  <a:rPr lang="zh-CN" altLang="en-US" dirty="0"/>
                  <a:t>最小时</a:t>
                </a:r>
                <a:r>
                  <a:rPr lang="zh-CN" altLang="en-US" dirty="0" smtClean="0"/>
                  <a:t>，对权重</a:t>
                </a:r>
                <a14:m>
                  <m:oMath xmlns:m="http://schemas.openxmlformats.org/officeDocument/2006/math">
                    <m:sSub>
                      <m:sSubPr>
                        <m:ctrlPr>
                          <a:rPr lang="en-US" altLang="zh-CN" i="1">
                            <a:latin typeface="Cambria Math"/>
                          </a:rPr>
                        </m:ctrlPr>
                      </m:sSubPr>
                      <m:e>
                        <m:r>
                          <a:rPr lang="en-US" altLang="zh-CN">
                            <a:latin typeface="Cambria Math"/>
                          </a:rPr>
                          <m:t>𝑤</m:t>
                        </m:r>
                      </m:e>
                      <m:sub>
                        <m:r>
                          <a:rPr lang="en-US" altLang="zh-CN">
                            <a:latin typeface="Cambria Math"/>
                          </a:rPr>
                          <m:t>𝑖</m:t>
                        </m:r>
                      </m:sub>
                    </m:sSub>
                  </m:oMath>
                </a14:m>
                <a:r>
                  <a:rPr lang="zh-CN" altLang="en-US" dirty="0" smtClean="0"/>
                  <a:t>值的求解。</a:t>
                </a:r>
                <a:endParaRPr lang="en-US" altLang="zh-CN" dirty="0"/>
              </a:p>
              <a:p>
                <a:pPr marL="342900" indent="-342900">
                  <a:buAutoNum type="arabicPeriod"/>
                </a:pPr>
                <a:endParaRPr lang="en-US" altLang="zh-CN" sz="1600" dirty="0" smtClean="0"/>
              </a:p>
              <a:p>
                <a:endParaRPr lang="zh-CN" altLang="en-US" sz="1600" dirty="0"/>
              </a:p>
            </p:txBody>
          </p:sp>
        </mc:Choice>
        <mc:Fallback>
          <p:sp>
            <p:nvSpPr>
              <p:cNvPr id="22" name="TextBox 21"/>
              <p:cNvSpPr txBox="1">
                <a:spLocks noRot="1" noChangeAspect="1" noMove="1" noResize="1" noEditPoints="1" noAdjustHandles="1" noChangeArrowheads="1" noChangeShapeType="1" noTextEdit="1"/>
              </p:cNvSpPr>
              <p:nvPr/>
            </p:nvSpPr>
            <p:spPr>
              <a:xfrm>
                <a:off x="107504" y="4365104"/>
                <a:ext cx="5616624" cy="2226250"/>
              </a:xfrm>
              <a:prstGeom prst="rect">
                <a:avLst/>
              </a:prstGeom>
              <a:blipFill rotWithShape="1">
                <a:blip r:embed="rId4"/>
                <a:stretch>
                  <a:fillRect l="-977"/>
                </a:stretch>
              </a:blipFill>
            </p:spPr>
            <p:txBody>
              <a:bodyPr/>
              <a:lstStyle/>
              <a:p>
                <a:r>
                  <a:rPr lang="zh-CN" altLang="en-US">
                    <a:noFill/>
                  </a:rPr>
                  <a:t> </a:t>
                </a:r>
              </a:p>
            </p:txBody>
          </p:sp>
        </mc:Fallback>
      </mc:AlternateContent>
      <p:sp>
        <p:nvSpPr>
          <p:cNvPr id="26" name="Rectangle 4"/>
          <p:cNvSpPr>
            <a:spLocks noChangeArrowheads="1"/>
          </p:cNvSpPr>
          <p:nvPr/>
        </p:nvSpPr>
        <p:spPr bwMode="auto">
          <a:xfrm>
            <a:off x="0" y="872055"/>
            <a:ext cx="4884067" cy="431800"/>
          </a:xfrm>
          <a:prstGeom prst="rect">
            <a:avLst/>
          </a:prstGeom>
          <a:solidFill>
            <a:srgbClr val="C00000"/>
          </a:solidFill>
          <a:ln w="9525">
            <a:noFill/>
            <a:miter lim="800000"/>
            <a:headEnd/>
            <a:tailEnd/>
          </a:ln>
        </p:spPr>
        <p:txBody>
          <a:bodyPr wrap="none" anchor="ctr"/>
          <a:lstStyle/>
          <a:p>
            <a:r>
              <a:rPr lang="en-US" altLang="zh-CN" sz="2400" dirty="0" smtClean="0"/>
              <a:t>BP</a:t>
            </a:r>
            <a:r>
              <a:rPr lang="zh-CN" altLang="en-US" sz="2400" dirty="0" smtClean="0"/>
              <a:t>神经网络过程</a:t>
            </a:r>
            <a:endParaRPr lang="zh-CN" altLang="en-US" sz="2400" dirty="0"/>
          </a:p>
        </p:txBody>
      </p:sp>
      <p:pic>
        <p:nvPicPr>
          <p:cNvPr id="307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008" y="1461402"/>
            <a:ext cx="4960788" cy="254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498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401050" cy="674687"/>
          </a:xfrm>
        </p:spPr>
        <p:txBody>
          <a:bodyPr/>
          <a:lstStyle/>
          <a:p>
            <a:r>
              <a:rPr lang="zh-CN" altLang="en-US" dirty="0" smtClean="0">
                <a:latin typeface="微软雅黑" panose="020B0503020204020204" pitchFamily="34" charset="-122"/>
                <a:ea typeface="微软雅黑" panose="020B0503020204020204" pitchFamily="34" charset="-122"/>
              </a:rPr>
              <a:t>研究内容和解决思路</a:t>
            </a:r>
            <a:endParaRPr lang="zh-CN" altLang="en-US" dirty="0"/>
          </a:p>
        </p:txBody>
      </p:sp>
      <p:sp>
        <p:nvSpPr>
          <p:cNvPr id="4" name="灯片编号占位符 3"/>
          <p:cNvSpPr>
            <a:spLocks noGrp="1"/>
          </p:cNvSpPr>
          <p:nvPr>
            <p:ph type="sldNum" sz="quarter" idx="12"/>
          </p:nvPr>
        </p:nvSpPr>
        <p:spPr/>
        <p:txBody>
          <a:bodyPr/>
          <a:lstStyle/>
          <a:p>
            <a:fld id="{2582A21D-9DB0-4F54-9741-20EA87CCB809}" type="slidenum">
              <a:rPr lang="zh-CN" altLang="en-US" smtClean="0"/>
              <a:pPr/>
              <a:t>8</a:t>
            </a:fld>
            <a:endParaRPr lang="en-US" altLang="zh-CN"/>
          </a:p>
        </p:txBody>
      </p:sp>
      <p:cxnSp>
        <p:nvCxnSpPr>
          <p:cNvPr id="11" name="直接箭头连接符 10"/>
          <p:cNvCxnSpPr/>
          <p:nvPr/>
        </p:nvCxnSpPr>
        <p:spPr>
          <a:xfrm>
            <a:off x="1538517" y="4967756"/>
            <a:ext cx="619726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1538517" y="2533214"/>
            <a:ext cx="0" cy="24345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1702378" y="2596458"/>
            <a:ext cx="5496883" cy="2257593"/>
          </a:xfrm>
          <a:custGeom>
            <a:avLst/>
            <a:gdLst>
              <a:gd name="connsiteX0" fmla="*/ 0 w 4991100"/>
              <a:gd name="connsiteY0" fmla="*/ 1231132 h 2062642"/>
              <a:gd name="connsiteX1" fmla="*/ 247650 w 4991100"/>
              <a:gd name="connsiteY1" fmla="*/ 1021582 h 2062642"/>
              <a:gd name="connsiteX2" fmla="*/ 647700 w 4991100"/>
              <a:gd name="connsiteY2" fmla="*/ 783457 h 2062642"/>
              <a:gd name="connsiteX3" fmla="*/ 742950 w 4991100"/>
              <a:gd name="connsiteY3" fmla="*/ 1774057 h 2062642"/>
              <a:gd name="connsiteX4" fmla="*/ 1590675 w 4991100"/>
              <a:gd name="connsiteY4" fmla="*/ 478657 h 2062642"/>
              <a:gd name="connsiteX5" fmla="*/ 2133600 w 4991100"/>
              <a:gd name="connsiteY5" fmla="*/ 2059807 h 2062642"/>
              <a:gd name="connsiteX6" fmla="*/ 3933825 w 4991100"/>
              <a:gd name="connsiteY6" fmla="*/ 2407 h 2062642"/>
              <a:gd name="connsiteX7" fmla="*/ 4991100 w 4991100"/>
              <a:gd name="connsiteY7" fmla="*/ 1612132 h 206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91100" h="2062642">
                <a:moveTo>
                  <a:pt x="0" y="1231132"/>
                </a:moveTo>
                <a:cubicBezTo>
                  <a:pt x="69850" y="1163663"/>
                  <a:pt x="139700" y="1096194"/>
                  <a:pt x="247650" y="1021582"/>
                </a:cubicBezTo>
                <a:cubicBezTo>
                  <a:pt x="355600" y="946970"/>
                  <a:pt x="565150" y="658044"/>
                  <a:pt x="647700" y="783457"/>
                </a:cubicBezTo>
                <a:cubicBezTo>
                  <a:pt x="730250" y="908869"/>
                  <a:pt x="585788" y="1824857"/>
                  <a:pt x="742950" y="1774057"/>
                </a:cubicBezTo>
                <a:cubicBezTo>
                  <a:pt x="900112" y="1723257"/>
                  <a:pt x="1358900" y="431032"/>
                  <a:pt x="1590675" y="478657"/>
                </a:cubicBezTo>
                <a:cubicBezTo>
                  <a:pt x="1822450" y="526282"/>
                  <a:pt x="1743075" y="2139182"/>
                  <a:pt x="2133600" y="2059807"/>
                </a:cubicBezTo>
                <a:cubicBezTo>
                  <a:pt x="2524125" y="1980432"/>
                  <a:pt x="3457575" y="77019"/>
                  <a:pt x="3933825" y="2407"/>
                </a:cubicBezTo>
                <a:cubicBezTo>
                  <a:pt x="4410075" y="-72205"/>
                  <a:pt x="4991100" y="1612132"/>
                  <a:pt x="4991100" y="161213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流程图: 联系 13"/>
          <p:cNvSpPr/>
          <p:nvPr/>
        </p:nvSpPr>
        <p:spPr>
          <a:xfrm>
            <a:off x="1820054" y="3818035"/>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流程图: 联系 14"/>
          <p:cNvSpPr/>
          <p:nvPr/>
        </p:nvSpPr>
        <p:spPr>
          <a:xfrm>
            <a:off x="2032363" y="3610451"/>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联系 15"/>
          <p:cNvSpPr/>
          <p:nvPr/>
        </p:nvSpPr>
        <p:spPr>
          <a:xfrm>
            <a:off x="2424861" y="3564732"/>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联系 16"/>
          <p:cNvSpPr/>
          <p:nvPr/>
        </p:nvSpPr>
        <p:spPr>
          <a:xfrm>
            <a:off x="2417940" y="3778132"/>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联系 17"/>
          <p:cNvSpPr/>
          <p:nvPr/>
        </p:nvSpPr>
        <p:spPr>
          <a:xfrm>
            <a:off x="2685321" y="4252888"/>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联系 18"/>
          <p:cNvSpPr/>
          <p:nvPr/>
        </p:nvSpPr>
        <p:spPr>
          <a:xfrm>
            <a:off x="3138412" y="3383580"/>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联系 19"/>
          <p:cNvSpPr/>
          <p:nvPr/>
        </p:nvSpPr>
        <p:spPr>
          <a:xfrm>
            <a:off x="4473634" y="4416244"/>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联系 20"/>
          <p:cNvSpPr/>
          <p:nvPr/>
        </p:nvSpPr>
        <p:spPr>
          <a:xfrm>
            <a:off x="7038559" y="3983565"/>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3062947" y="5157191"/>
            <a:ext cx="2520280" cy="307777"/>
          </a:xfrm>
          <a:prstGeom prst="rect">
            <a:avLst/>
          </a:prstGeom>
          <a:noFill/>
        </p:spPr>
        <p:txBody>
          <a:bodyPr wrap="square" rtlCol="0">
            <a:spAutoFit/>
          </a:bodyPr>
          <a:lstStyle/>
          <a:p>
            <a:pPr algn="ctr"/>
            <a:r>
              <a:rPr lang="en-US" altLang="zh-CN" sz="1400" dirty="0" smtClean="0"/>
              <a:t>PSO</a:t>
            </a:r>
            <a:r>
              <a:rPr lang="zh-CN" altLang="en-US" sz="1400" dirty="0" smtClean="0"/>
              <a:t>粒子群</a:t>
            </a:r>
            <a:r>
              <a:rPr lang="zh-CN" altLang="en-US" sz="1400" dirty="0"/>
              <a:t>寻</a:t>
            </a:r>
            <a:r>
              <a:rPr lang="zh-CN" altLang="en-US" sz="1400" dirty="0" smtClean="0"/>
              <a:t>优过程</a:t>
            </a:r>
            <a:endParaRPr lang="zh-CN" altLang="en-US" sz="1400" dirty="0"/>
          </a:p>
        </p:txBody>
      </p:sp>
      <mc:AlternateContent xmlns:mc="http://schemas.openxmlformats.org/markup-compatibility/2006">
        <mc:Choice xmlns:a14="http://schemas.microsoft.com/office/drawing/2010/main" Requires="a14">
          <p:sp>
            <p:nvSpPr>
              <p:cNvPr id="7" name="矩形 6"/>
              <p:cNvSpPr/>
              <p:nvPr/>
            </p:nvSpPr>
            <p:spPr>
              <a:xfrm>
                <a:off x="-7465" y="1324200"/>
                <a:ext cx="5659585" cy="1187056"/>
              </a:xfrm>
              <a:prstGeom prst="rect">
                <a:avLst/>
              </a:prstGeom>
            </p:spPr>
            <p:txBody>
              <a:bodyPr wrap="square">
                <a:spAutoFit/>
              </a:bodyPr>
              <a:lstStyle/>
              <a:p>
                <a:r>
                  <a:rPr lang="zh-CN" altLang="en-US" sz="1400" dirty="0"/>
                  <a:t>粒子群</a:t>
                </a:r>
                <a:r>
                  <a:rPr lang="zh-CN" altLang="en-US" sz="1400" dirty="0" smtClean="0"/>
                  <a:t>的速度：</a:t>
                </a:r>
                <a14:m>
                  <m:oMath xmlns:m="http://schemas.openxmlformats.org/officeDocument/2006/math">
                    <m:sSub>
                      <m:sSubPr>
                        <m:ctrlPr>
                          <a:rPr lang="zh-CN" altLang="zh-CN" sz="1400" i="1">
                            <a:latin typeface="Cambria Math"/>
                          </a:rPr>
                        </m:ctrlPr>
                      </m:sSubPr>
                      <m:e>
                        <m:r>
                          <a:rPr lang="en-US" altLang="zh-CN" sz="1400" i="1">
                            <a:latin typeface="Cambria Math"/>
                          </a:rPr>
                          <m:t>𝑣</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r>
                          <a:rPr lang="en-US" altLang="zh-CN" sz="1400" i="1">
                            <a:latin typeface="Cambria Math"/>
                          </a:rPr>
                          <m:t>+1</m:t>
                        </m:r>
                      </m:e>
                    </m:d>
                    <m:r>
                      <a:rPr lang="en-US" altLang="zh-CN" sz="1400" i="1">
                        <a:latin typeface="Cambria Math"/>
                      </a:rPr>
                      <m:t>=</m:t>
                    </m:r>
                    <m:sSub>
                      <m:sSubPr>
                        <m:ctrlPr>
                          <a:rPr lang="zh-CN" altLang="zh-CN" sz="1400" i="1">
                            <a:latin typeface="Cambria Math"/>
                          </a:rPr>
                        </m:ctrlPr>
                      </m:sSubPr>
                      <m:e>
                        <m:r>
                          <a:rPr lang="en-US" altLang="zh-CN" sz="1400" i="1">
                            <a:latin typeface="Cambria Math"/>
                          </a:rPr>
                          <m:t>𝑣</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r>
                      <a:rPr lang="en-US" altLang="zh-CN" sz="1400" i="1">
                        <a:latin typeface="Cambria Math"/>
                      </a:rPr>
                      <m:t>+</m:t>
                    </m:r>
                    <m:sSub>
                      <m:sSubPr>
                        <m:ctrlPr>
                          <a:rPr lang="zh-CN" altLang="zh-CN" sz="1400" i="1">
                            <a:latin typeface="Cambria Math"/>
                          </a:rPr>
                        </m:ctrlPr>
                      </m:sSubPr>
                      <m:e>
                        <m:r>
                          <a:rPr lang="en-US" altLang="zh-CN" sz="1400" i="1">
                            <a:latin typeface="Cambria Math"/>
                          </a:rPr>
                          <m:t>𝑐</m:t>
                        </m:r>
                      </m:e>
                      <m:sub>
                        <m:r>
                          <a:rPr lang="en-US" altLang="zh-CN" sz="1400" i="1">
                            <a:latin typeface="Cambria Math"/>
                          </a:rPr>
                          <m:t>1</m:t>
                        </m:r>
                      </m:sub>
                    </m:sSub>
                    <m:sSub>
                      <m:sSubPr>
                        <m:ctrlPr>
                          <a:rPr lang="zh-CN" altLang="zh-CN" sz="1400" i="1">
                            <a:latin typeface="Cambria Math"/>
                          </a:rPr>
                        </m:ctrlPr>
                      </m:sSubPr>
                      <m:e>
                        <m:r>
                          <a:rPr lang="en-US" altLang="zh-CN" sz="1400" i="1">
                            <a:latin typeface="Cambria Math"/>
                          </a:rPr>
                          <m:t>𝑟</m:t>
                        </m:r>
                      </m:e>
                      <m:sub>
                        <m:r>
                          <a:rPr lang="en-US" altLang="zh-CN" sz="1400" i="1">
                            <a:latin typeface="Cambria Math"/>
                          </a:rPr>
                          <m:t>1</m:t>
                        </m:r>
                      </m:sub>
                    </m:sSub>
                    <m:d>
                      <m:dPr>
                        <m:ctrlPr>
                          <a:rPr lang="en-US" altLang="zh-CN" sz="1400" i="1">
                            <a:latin typeface="Cambria Math"/>
                          </a:rPr>
                        </m:ctrlPr>
                      </m:dPr>
                      <m:e>
                        <m:sSub>
                          <m:sSubPr>
                            <m:ctrlPr>
                              <a:rPr lang="zh-CN" altLang="zh-CN" sz="1400" i="1">
                                <a:latin typeface="Cambria Math"/>
                              </a:rPr>
                            </m:ctrlPr>
                          </m:sSubPr>
                          <m:e>
                            <m:r>
                              <a:rPr lang="en-US" altLang="zh-CN" sz="1400" i="1">
                                <a:latin typeface="Cambria Math"/>
                              </a:rPr>
                              <m:t>𝑝</m:t>
                            </m:r>
                          </m:e>
                          <m:sub>
                            <m:r>
                              <a:rPr lang="en-US" altLang="zh-CN" sz="1400" i="1">
                                <a:latin typeface="Cambria Math"/>
                              </a:rPr>
                              <m:t>𝑖𝑛</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e>
                    </m:d>
                    <m:r>
                      <a:rPr lang="en-US" altLang="zh-CN" sz="1400" i="1">
                        <a:latin typeface="Cambria Math"/>
                      </a:rPr>
                      <m:t>+ </m:t>
                    </m:r>
                    <m:sSub>
                      <m:sSubPr>
                        <m:ctrlPr>
                          <a:rPr lang="zh-CN" altLang="zh-CN" sz="1400" i="1">
                            <a:latin typeface="Cambria Math"/>
                          </a:rPr>
                        </m:ctrlPr>
                      </m:sSubPr>
                      <m:e>
                        <m:r>
                          <a:rPr lang="en-US" altLang="zh-CN" sz="1400" i="1">
                            <a:latin typeface="Cambria Math"/>
                          </a:rPr>
                          <m:t>𝑐</m:t>
                        </m:r>
                      </m:e>
                      <m:sub>
                        <m:r>
                          <a:rPr lang="en-US" altLang="zh-CN" sz="1400" i="1">
                            <a:latin typeface="Cambria Math"/>
                          </a:rPr>
                          <m:t>2</m:t>
                        </m:r>
                      </m:sub>
                    </m:sSub>
                    <m:sSub>
                      <m:sSubPr>
                        <m:ctrlPr>
                          <a:rPr lang="zh-CN" altLang="zh-CN" sz="1400" i="1">
                            <a:latin typeface="Cambria Math"/>
                          </a:rPr>
                        </m:ctrlPr>
                      </m:sSubPr>
                      <m:e>
                        <m:r>
                          <a:rPr lang="en-US" altLang="zh-CN" sz="1400" i="1">
                            <a:latin typeface="Cambria Math"/>
                          </a:rPr>
                          <m:t>𝑟</m:t>
                        </m:r>
                      </m:e>
                      <m:sub>
                        <m:r>
                          <a:rPr lang="en-US" altLang="zh-CN" sz="1400" i="1">
                            <a:latin typeface="Cambria Math"/>
                          </a:rPr>
                          <m:t>2</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𝑝</m:t>
                        </m:r>
                      </m:e>
                      <m:sub>
                        <m:r>
                          <a:rPr lang="en-US" altLang="zh-CN" sz="1400" i="1">
                            <a:latin typeface="Cambria Math"/>
                          </a:rPr>
                          <m:t>𝑔𝑛</m:t>
                        </m:r>
                      </m:sub>
                    </m:sSub>
                    <m:r>
                      <a:rPr lang="en-US" altLang="zh-CN" sz="1400" i="1">
                        <a:latin typeface="Cambria Math"/>
                      </a:rPr>
                      <m:t>−</m:t>
                    </m:r>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r>
                      <a:rPr lang="en-US" altLang="zh-CN" sz="1400" i="1">
                        <a:latin typeface="Cambria Math"/>
                      </a:rPr>
                      <m:t>)</m:t>
                    </m:r>
                  </m:oMath>
                </a14:m>
                <a:endParaRPr lang="en-US" altLang="zh-CN" sz="1400" dirty="0"/>
              </a:p>
              <a:p>
                <a:endParaRPr lang="en-US" altLang="zh-CN" sz="1400" dirty="0" smtClean="0"/>
              </a:p>
              <a:p>
                <a:r>
                  <a:rPr lang="zh-CN" altLang="en-US" sz="1400" dirty="0" smtClean="0"/>
                  <a:t>粒子</a:t>
                </a:r>
                <a:r>
                  <a:rPr lang="zh-CN" altLang="en-US" sz="1400" dirty="0"/>
                  <a:t>群的位置</a:t>
                </a:r>
                <a:r>
                  <a:rPr lang="en-US" altLang="zh-CN" sz="1400" dirty="0"/>
                  <a:t>  </a:t>
                </a:r>
                <a:r>
                  <a:rPr lang="zh-CN" altLang="en-US" sz="1400" dirty="0"/>
                  <a:t>：</a:t>
                </a:r>
                <a14:m>
                  <m:oMath xmlns:m="http://schemas.openxmlformats.org/officeDocument/2006/math">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r>
                          <a:rPr lang="en-US" altLang="zh-CN" sz="1400" i="1">
                            <a:latin typeface="Cambria Math"/>
                          </a:rPr>
                          <m:t>+1</m:t>
                        </m:r>
                      </m:e>
                    </m:d>
                    <m:r>
                      <a:rPr lang="en-US" altLang="zh-CN" sz="1400" i="1">
                        <a:latin typeface="Cambria Math"/>
                      </a:rPr>
                      <m:t>=</m:t>
                    </m:r>
                    <m:sSub>
                      <m:sSubPr>
                        <m:ctrlPr>
                          <a:rPr lang="zh-CN" altLang="zh-CN" sz="1400" i="1">
                            <a:latin typeface="Cambria Math"/>
                          </a:rPr>
                        </m:ctrlPr>
                      </m:sSubPr>
                      <m:e>
                        <m:r>
                          <a:rPr lang="en-US" altLang="zh-CN" sz="1400" i="1">
                            <a:latin typeface="Cambria Math"/>
                          </a:rPr>
                          <m:t>𝑥</m:t>
                        </m:r>
                      </m:e>
                      <m:sub>
                        <m:r>
                          <a:rPr lang="en-US" altLang="zh-CN" sz="1400" i="1">
                            <a:latin typeface="Cambria Math"/>
                          </a:rPr>
                          <m:t>𝑖𝑛</m:t>
                        </m:r>
                      </m:sub>
                    </m:sSub>
                    <m:d>
                      <m:dPr>
                        <m:ctrlPr>
                          <a:rPr lang="zh-CN" altLang="zh-CN" sz="1400" i="1">
                            <a:latin typeface="Cambria Math"/>
                          </a:rPr>
                        </m:ctrlPr>
                      </m:dPr>
                      <m:e>
                        <m:r>
                          <a:rPr lang="en-US" altLang="zh-CN" sz="1400" i="1">
                            <a:latin typeface="Cambria Math"/>
                          </a:rPr>
                          <m:t>𝑡</m:t>
                        </m:r>
                      </m:e>
                    </m:d>
                    <m:r>
                      <a:rPr lang="en-US" altLang="zh-CN" sz="1400" i="1">
                        <a:latin typeface="Cambria Math"/>
                      </a:rPr>
                      <m:t>+</m:t>
                    </m:r>
                    <m:sSub>
                      <m:sSubPr>
                        <m:ctrlPr>
                          <a:rPr lang="zh-CN" altLang="zh-CN" sz="1400" i="1">
                            <a:latin typeface="Cambria Math"/>
                          </a:rPr>
                        </m:ctrlPr>
                      </m:sSubPr>
                      <m:e>
                        <m:r>
                          <a:rPr lang="en-US" altLang="zh-CN" sz="1400" i="1">
                            <a:latin typeface="Cambria Math"/>
                          </a:rPr>
                          <m:t>𝑣</m:t>
                        </m:r>
                      </m:e>
                      <m:sub>
                        <m:r>
                          <a:rPr lang="en-US" altLang="zh-CN" sz="1400" i="1">
                            <a:latin typeface="Cambria Math"/>
                          </a:rPr>
                          <m:t>𝑖𝑛</m:t>
                        </m:r>
                      </m:sub>
                    </m:sSub>
                    <m:r>
                      <a:rPr lang="en-US" altLang="zh-CN" sz="1400" i="1">
                        <a:latin typeface="Cambria Math"/>
                      </a:rPr>
                      <m:t>(</m:t>
                    </m:r>
                    <m:r>
                      <a:rPr lang="en-US" altLang="zh-CN" sz="1400" i="1">
                        <a:latin typeface="Cambria Math"/>
                      </a:rPr>
                      <m:t>𝑡</m:t>
                    </m:r>
                    <m:r>
                      <a:rPr lang="en-US" altLang="zh-CN" sz="1400" i="1">
                        <a:latin typeface="Cambria Math"/>
                      </a:rPr>
                      <m:t>+1)</m:t>
                    </m:r>
                  </m:oMath>
                </a14:m>
                <a:endParaRPr lang="en-US" altLang="zh-CN" sz="1400" dirty="0" smtClean="0"/>
              </a:p>
              <a:p>
                <a:endParaRPr lang="zh-CN" altLang="zh-CN" sz="1400" dirty="0"/>
              </a:p>
            </p:txBody>
          </p:sp>
        </mc:Choice>
        <mc:Fallback>
          <p:sp>
            <p:nvSpPr>
              <p:cNvPr id="7" name="矩形 6"/>
              <p:cNvSpPr>
                <a:spLocks noRot="1" noChangeAspect="1" noMove="1" noResize="1" noEditPoints="1" noAdjustHandles="1" noChangeArrowheads="1" noChangeShapeType="1" noTextEdit="1"/>
              </p:cNvSpPr>
              <p:nvPr/>
            </p:nvSpPr>
            <p:spPr>
              <a:xfrm>
                <a:off x="-7465" y="1324200"/>
                <a:ext cx="5659585" cy="1187056"/>
              </a:xfrm>
              <a:prstGeom prst="rect">
                <a:avLst/>
              </a:prstGeom>
              <a:blipFill rotWithShape="1">
                <a:blip r:embed="rId3"/>
                <a:stretch>
                  <a:fillRect l="-323" t="-1538"/>
                </a:stretch>
              </a:blipFill>
            </p:spPr>
            <p:txBody>
              <a:bodyPr/>
              <a:lstStyle/>
              <a:p>
                <a:r>
                  <a:rPr lang="zh-CN" altLang="en-US">
                    <a:noFill/>
                  </a:rPr>
                  <a:t> </a:t>
                </a:r>
              </a:p>
            </p:txBody>
          </p:sp>
        </mc:Fallback>
      </mc:AlternateContent>
      <p:sp>
        <p:nvSpPr>
          <p:cNvPr id="22" name="Rectangle 4"/>
          <p:cNvSpPr>
            <a:spLocks noChangeArrowheads="1"/>
          </p:cNvSpPr>
          <p:nvPr/>
        </p:nvSpPr>
        <p:spPr bwMode="auto">
          <a:xfrm>
            <a:off x="16632" y="883990"/>
            <a:ext cx="4884067" cy="431800"/>
          </a:xfrm>
          <a:prstGeom prst="rect">
            <a:avLst/>
          </a:prstGeom>
          <a:solidFill>
            <a:srgbClr val="C00000"/>
          </a:solidFill>
          <a:ln w="9525">
            <a:noFill/>
            <a:miter lim="800000"/>
            <a:headEnd/>
            <a:tailEnd/>
          </a:ln>
        </p:spPr>
        <p:txBody>
          <a:bodyPr wrap="none" anchor="ctr"/>
          <a:lstStyle/>
          <a:p>
            <a:r>
              <a:rPr lang="en-US" altLang="zh-CN" sz="2400" dirty="0" smtClean="0"/>
              <a:t>PSO</a:t>
            </a:r>
            <a:r>
              <a:rPr lang="zh-CN" altLang="en-US" sz="2400" dirty="0" smtClean="0"/>
              <a:t>优化</a:t>
            </a:r>
            <a:r>
              <a:rPr lang="en-US" altLang="zh-CN" sz="2400" dirty="0" smtClean="0"/>
              <a:t>BP</a:t>
            </a:r>
            <a:r>
              <a:rPr lang="zh-CN" altLang="en-US" sz="2400" dirty="0" smtClean="0"/>
              <a:t>神经网络过程</a:t>
            </a:r>
            <a:endParaRPr lang="zh-CN" altLang="en-US" sz="2400" dirty="0"/>
          </a:p>
        </p:txBody>
      </p:sp>
      <mc:AlternateContent xmlns:mc="http://schemas.openxmlformats.org/markup-compatibility/2006">
        <mc:Choice xmlns:a14="http://schemas.microsoft.com/office/drawing/2010/main" Requires="a14">
          <p:sp>
            <p:nvSpPr>
              <p:cNvPr id="23" name="TextBox 22"/>
              <p:cNvSpPr txBox="1"/>
              <p:nvPr/>
            </p:nvSpPr>
            <p:spPr>
              <a:xfrm>
                <a:off x="6178893" y="1668172"/>
                <a:ext cx="2965107" cy="499111"/>
              </a:xfrm>
              <a:prstGeom prst="rect">
                <a:avLst/>
              </a:prstGeom>
              <a:noFill/>
            </p:spPr>
            <p:txBody>
              <a:bodyPr wrap="none" rtlCol="0">
                <a:spAutoFit/>
              </a:bodyPr>
              <a:lstStyle/>
              <a:p>
                <a:r>
                  <a:rPr lang="en-US" altLang="zh-CN" dirty="0" smtClean="0">
                    <a:latin typeface="宋体" panose="02010600030101010101" pitchFamily="2" charset="-122"/>
                    <a:ea typeface="宋体" panose="02010600030101010101" pitchFamily="2" charset="-122"/>
                  </a:rPr>
                  <a:t>Err=</a:t>
                </a:r>
                <a14:m>
                  <m:oMath xmlns:m="http://schemas.openxmlformats.org/officeDocument/2006/math">
                    <m:f>
                      <m:fPr>
                        <m:ctrlPr>
                          <a:rPr lang="en-US" altLang="zh-CN" i="1" smtClean="0">
                            <a:latin typeface="Cambria Math"/>
                            <a:ea typeface="宋体" panose="02010600030101010101" pitchFamily="2" charset="-122"/>
                          </a:rPr>
                        </m:ctrlPr>
                      </m:fPr>
                      <m:num>
                        <m:r>
                          <a:rPr lang="en-US" altLang="zh-CN" b="0" i="1" smtClean="0">
                            <a:latin typeface="Cambria Math"/>
                            <a:ea typeface="宋体" panose="02010600030101010101" pitchFamily="2" charset="-122"/>
                          </a:rPr>
                          <m:t>1</m:t>
                        </m:r>
                      </m:num>
                      <m:den>
                        <m:r>
                          <a:rPr lang="en-US" altLang="zh-CN" b="0" i="1" smtClean="0">
                            <a:latin typeface="Cambria Math"/>
                            <a:ea typeface="宋体" panose="02010600030101010101" pitchFamily="2" charset="-122"/>
                          </a:rPr>
                          <m:t>2</m:t>
                        </m:r>
                      </m:den>
                    </m:f>
                    <m:nary>
                      <m:naryPr>
                        <m:chr m:val="∑"/>
                        <m:ctrlPr>
                          <a:rPr lang="en-US" altLang="zh-CN" i="1" smtClean="0">
                            <a:latin typeface="Cambria Math"/>
                            <a:ea typeface="宋体" panose="02010600030101010101" pitchFamily="2" charset="-122"/>
                          </a:rPr>
                        </m:ctrlPr>
                      </m:naryPr>
                      <m:sub>
                        <m:r>
                          <m:rPr>
                            <m:brk m:alnAt="23"/>
                          </m:rPr>
                          <a:rPr lang="en-US" altLang="zh-CN" b="0" i="1" smtClean="0">
                            <a:latin typeface="Cambria Math"/>
                            <a:ea typeface="宋体" panose="02010600030101010101" pitchFamily="2" charset="-122"/>
                          </a:rPr>
                          <m:t>𝑝</m:t>
                        </m:r>
                        <m:r>
                          <a:rPr lang="en-US" altLang="zh-CN" b="0" i="1" smtClean="0">
                            <a:latin typeface="Cambria Math"/>
                            <a:ea typeface="宋体" panose="02010600030101010101" pitchFamily="2" charset="-122"/>
                          </a:rPr>
                          <m:t>=1</m:t>
                        </m:r>
                      </m:sub>
                      <m:sup>
                        <m:r>
                          <a:rPr lang="en-US" altLang="zh-CN" b="0" i="1" smtClean="0">
                            <a:latin typeface="Cambria Math"/>
                            <a:ea typeface="宋体" panose="02010600030101010101" pitchFamily="2" charset="-122"/>
                          </a:rPr>
                          <m:t>𝑛</m:t>
                        </m:r>
                      </m:sup>
                      <m:e>
                        <m:sSup>
                          <m:sSupPr>
                            <m:ctrlPr>
                              <a:rPr lang="en-US" altLang="zh-CN" i="1" smtClean="0">
                                <a:latin typeface="Cambria Math"/>
                                <a:ea typeface="宋体" panose="02010600030101010101" pitchFamily="2" charset="-122"/>
                              </a:rPr>
                            </m:ctrlPr>
                          </m:sSupPr>
                          <m:e>
                            <m:nary>
                              <m:naryPr>
                                <m:chr m:val="∑"/>
                                <m:ctrlPr>
                                  <a:rPr lang="en-US" altLang="zh-CN" i="1">
                                    <a:latin typeface="Cambria Math"/>
                                    <a:ea typeface="宋体" panose="02010600030101010101" pitchFamily="2" charset="-122"/>
                                  </a:rPr>
                                </m:ctrlPr>
                              </m:naryPr>
                              <m:sub>
                                <m:r>
                                  <m:rPr>
                                    <m:brk m:alnAt="23"/>
                                  </m:rPr>
                                  <a:rPr lang="en-US" altLang="zh-CN" i="1">
                                    <a:latin typeface="Cambria Math"/>
                                    <a:ea typeface="宋体" panose="02010600030101010101" pitchFamily="2" charset="-122"/>
                                  </a:rPr>
                                  <m:t>𝑘</m:t>
                                </m:r>
                                <m:r>
                                  <a:rPr lang="en-US" altLang="zh-CN" i="1">
                                    <a:latin typeface="Cambria Math"/>
                                    <a:ea typeface="宋体" panose="02010600030101010101" pitchFamily="2" charset="-122"/>
                                  </a:rPr>
                                  <m:t>=1</m:t>
                                </m:r>
                              </m:sub>
                              <m:sup>
                                <m:r>
                                  <a:rPr lang="en-US" altLang="zh-CN" i="1">
                                    <a:latin typeface="Cambria Math"/>
                                    <a:ea typeface="宋体" panose="02010600030101010101" pitchFamily="2" charset="-122"/>
                                  </a:rPr>
                                  <m:t>𝑞</m:t>
                                </m:r>
                              </m:sup>
                              <m:e>
                                <m:r>
                                  <a:rPr lang="en-US" altLang="zh-CN" i="1">
                                    <a:latin typeface="Cambria Math"/>
                                    <a:ea typeface="宋体" panose="02010600030101010101" pitchFamily="2" charset="-122"/>
                                  </a:rPr>
                                  <m:t>(</m:t>
                                </m:r>
                                <m:sSub>
                                  <m:sSubPr>
                                    <m:ctrlPr>
                                      <a:rPr lang="en-US" altLang="zh-CN" i="1">
                                        <a:latin typeface="Cambria Math"/>
                                        <a:ea typeface="宋体" panose="02010600030101010101" pitchFamily="2" charset="-122"/>
                                      </a:rPr>
                                    </m:ctrlPr>
                                  </m:sSubPr>
                                  <m:e>
                                    <m:r>
                                      <a:rPr lang="en-US" altLang="zh-CN" i="1">
                                        <a:latin typeface="Cambria Math"/>
                                        <a:ea typeface="宋体" panose="02010600030101010101" pitchFamily="2" charset="-122"/>
                                      </a:rPr>
                                      <m:t>𝑂</m:t>
                                    </m:r>
                                  </m:e>
                                  <m:sub>
                                    <m:r>
                                      <a:rPr lang="en-US" altLang="zh-CN" i="1">
                                        <a:latin typeface="Cambria Math"/>
                                        <a:ea typeface="宋体" panose="02010600030101010101" pitchFamily="2" charset="-122"/>
                                      </a:rPr>
                                      <m:t>𝑝𝑘</m:t>
                                    </m:r>
                                  </m:sub>
                                </m:sSub>
                                <m:r>
                                  <a:rPr lang="en-US" altLang="zh-CN" i="1">
                                    <a:latin typeface="Cambria Math"/>
                                    <a:ea typeface="宋体" panose="02010600030101010101" pitchFamily="2" charset="-122"/>
                                  </a:rPr>
                                  <m:t>−</m:t>
                                </m:r>
                                <m:sSub>
                                  <m:sSubPr>
                                    <m:ctrlPr>
                                      <a:rPr lang="en-US" altLang="zh-CN" i="1">
                                        <a:latin typeface="Cambria Math"/>
                                        <a:ea typeface="宋体" panose="02010600030101010101" pitchFamily="2" charset="-122"/>
                                      </a:rPr>
                                    </m:ctrlPr>
                                  </m:sSubPr>
                                  <m:e>
                                    <m:r>
                                      <a:rPr lang="en-US" altLang="zh-CN" i="1">
                                        <a:latin typeface="Cambria Math"/>
                                        <a:ea typeface="宋体" panose="02010600030101010101" pitchFamily="2" charset="-122"/>
                                      </a:rPr>
                                      <m:t>𝑌</m:t>
                                    </m:r>
                                  </m:e>
                                  <m:sub>
                                    <m:r>
                                      <a:rPr lang="en-US" altLang="zh-CN" i="1">
                                        <a:latin typeface="Cambria Math"/>
                                        <a:ea typeface="宋体" panose="02010600030101010101" pitchFamily="2" charset="-122"/>
                                      </a:rPr>
                                      <m:t>𝑘</m:t>
                                    </m:r>
                                  </m:sub>
                                </m:sSub>
                                <m:r>
                                  <a:rPr lang="en-US" altLang="zh-CN" i="1">
                                    <a:latin typeface="Cambria Math"/>
                                    <a:ea typeface="宋体" panose="02010600030101010101" pitchFamily="2" charset="-122"/>
                                  </a:rPr>
                                  <m:t>)</m:t>
                                </m:r>
                              </m:e>
                            </m:nary>
                          </m:e>
                          <m:sup>
                            <m:r>
                              <a:rPr lang="en-US" altLang="zh-CN" b="0" i="1" smtClean="0">
                                <a:latin typeface="Cambria Math"/>
                                <a:ea typeface="宋体" panose="02010600030101010101" pitchFamily="2" charset="-122"/>
                              </a:rPr>
                              <m:t>2</m:t>
                            </m:r>
                          </m:sup>
                        </m:sSup>
                      </m:e>
                    </m:nary>
                  </m:oMath>
                </a14:m>
                <a:endParaRPr lang="zh-CN" altLang="en-US" dirty="0">
                  <a:latin typeface="宋体" panose="02010600030101010101" pitchFamily="2" charset="-122"/>
                  <a:ea typeface="宋体" panose="02010600030101010101" pitchFamily="2" charset="-122"/>
                </a:endParaRPr>
              </a:p>
            </p:txBody>
          </p:sp>
        </mc:Choice>
        <mc:Fallback>
          <p:sp>
            <p:nvSpPr>
              <p:cNvPr id="23" name="TextBox 22"/>
              <p:cNvSpPr txBox="1">
                <a:spLocks noRot="1" noChangeAspect="1" noMove="1" noResize="1" noEditPoints="1" noAdjustHandles="1" noChangeArrowheads="1" noChangeShapeType="1" noTextEdit="1"/>
              </p:cNvSpPr>
              <p:nvPr/>
            </p:nvSpPr>
            <p:spPr>
              <a:xfrm>
                <a:off x="6178893" y="1668172"/>
                <a:ext cx="2965107" cy="499111"/>
              </a:xfrm>
              <a:prstGeom prst="rect">
                <a:avLst/>
              </a:prstGeom>
              <a:blipFill rotWithShape="1">
                <a:blip r:embed="rId4"/>
                <a:stretch>
                  <a:fillRect l="-1852" t="-74390" b="-125610"/>
                </a:stretch>
              </a:blipFill>
            </p:spPr>
            <p:txBody>
              <a:bodyPr/>
              <a:lstStyle/>
              <a:p>
                <a:r>
                  <a:rPr lang="zh-CN" altLang="en-US">
                    <a:noFill/>
                  </a:rPr>
                  <a:t> </a:t>
                </a:r>
              </a:p>
            </p:txBody>
          </p:sp>
        </mc:Fallback>
      </mc:AlternateContent>
      <p:cxnSp>
        <p:nvCxnSpPr>
          <p:cNvPr id="24" name="直接箭头连接符 23"/>
          <p:cNvCxnSpPr/>
          <p:nvPr/>
        </p:nvCxnSpPr>
        <p:spPr>
          <a:xfrm flipH="1">
            <a:off x="6693980" y="2167283"/>
            <a:ext cx="505281" cy="82223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p:cNvSpPr txBox="1"/>
              <p:nvPr/>
            </p:nvSpPr>
            <p:spPr>
              <a:xfrm>
                <a:off x="2183426" y="3725254"/>
                <a:ext cx="38036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4</m:t>
                          </m:r>
                        </m:sub>
                      </m:sSub>
                    </m:oMath>
                  </m:oMathPara>
                </a14:m>
                <a:endParaRPr lang="zh-CN" altLang="en-US" sz="1200" dirty="0"/>
              </a:p>
            </p:txBody>
          </p:sp>
        </mc:Choice>
        <mc:Fallback>
          <p:sp>
            <p:nvSpPr>
              <p:cNvPr id="26" name="TextBox 25"/>
              <p:cNvSpPr txBox="1">
                <a:spLocks noRot="1" noChangeAspect="1" noMove="1" noResize="1" noEditPoints="1" noAdjustHandles="1" noChangeArrowheads="1" noChangeShapeType="1" noTextEdit="1"/>
              </p:cNvSpPr>
              <p:nvPr/>
            </p:nvSpPr>
            <p:spPr>
              <a:xfrm>
                <a:off x="2183426" y="3725254"/>
                <a:ext cx="380361" cy="276999"/>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1702378" y="3449091"/>
                <a:ext cx="38036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2</m:t>
                          </m:r>
                        </m:sub>
                      </m:sSub>
                    </m:oMath>
                  </m:oMathPara>
                </a14:m>
                <a:endParaRPr lang="zh-CN" altLang="en-US" sz="1200" dirty="0"/>
              </a:p>
            </p:txBody>
          </p:sp>
        </mc:Choice>
        <mc:Fallback>
          <p:sp>
            <p:nvSpPr>
              <p:cNvPr id="29" name="TextBox 28"/>
              <p:cNvSpPr txBox="1">
                <a:spLocks noRot="1" noChangeAspect="1" noMove="1" noResize="1" noEditPoints="1" noAdjustHandles="1" noChangeArrowheads="1" noChangeShapeType="1" noTextEdit="1"/>
              </p:cNvSpPr>
              <p:nvPr/>
            </p:nvSpPr>
            <p:spPr>
              <a:xfrm>
                <a:off x="1702378" y="3449091"/>
                <a:ext cx="380361" cy="276999"/>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TextBox 29"/>
              <p:cNvSpPr txBox="1"/>
              <p:nvPr/>
            </p:nvSpPr>
            <p:spPr>
              <a:xfrm>
                <a:off x="2280399" y="3239624"/>
                <a:ext cx="38036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3</m:t>
                          </m:r>
                        </m:sub>
                      </m:sSub>
                    </m:oMath>
                  </m:oMathPara>
                </a14:m>
                <a:endParaRPr lang="zh-CN" altLang="en-US" sz="1200" dirty="0"/>
              </a:p>
            </p:txBody>
          </p:sp>
        </mc:Choice>
        <mc:Fallback>
          <p:sp>
            <p:nvSpPr>
              <p:cNvPr id="30" name="TextBox 29"/>
              <p:cNvSpPr txBox="1">
                <a:spLocks noRot="1" noChangeAspect="1" noMove="1" noResize="1" noEditPoints="1" noAdjustHandles="1" noChangeArrowheads="1" noChangeShapeType="1" noTextEdit="1"/>
              </p:cNvSpPr>
              <p:nvPr/>
            </p:nvSpPr>
            <p:spPr>
              <a:xfrm>
                <a:off x="2280399" y="3239624"/>
                <a:ext cx="380361" cy="276999"/>
              </a:xfrm>
              <a:prstGeom prst="rect">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1" name="TextBox 30"/>
              <p:cNvSpPr txBox="1"/>
              <p:nvPr/>
            </p:nvSpPr>
            <p:spPr>
              <a:xfrm>
                <a:off x="1575484" y="3818035"/>
                <a:ext cx="37677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1</m:t>
                          </m:r>
                        </m:sub>
                      </m:sSub>
                    </m:oMath>
                  </m:oMathPara>
                </a14:m>
                <a:endParaRPr lang="zh-CN" altLang="en-US" sz="1200" dirty="0"/>
              </a:p>
            </p:txBody>
          </p:sp>
        </mc:Choice>
        <mc:Fallback>
          <p:sp>
            <p:nvSpPr>
              <p:cNvPr id="31" name="TextBox 30"/>
              <p:cNvSpPr txBox="1">
                <a:spLocks noRot="1" noChangeAspect="1" noMove="1" noResize="1" noEditPoints="1" noAdjustHandles="1" noChangeArrowheads="1" noChangeShapeType="1" noTextEdit="1"/>
              </p:cNvSpPr>
              <p:nvPr/>
            </p:nvSpPr>
            <p:spPr>
              <a:xfrm>
                <a:off x="1575484" y="3818035"/>
                <a:ext cx="376770" cy="276999"/>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2682586" y="4244629"/>
                <a:ext cx="38036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5</m:t>
                          </m:r>
                        </m:sub>
                      </m:sSub>
                    </m:oMath>
                  </m:oMathPara>
                </a14:m>
                <a:endParaRPr lang="zh-CN" altLang="en-US" sz="1200" dirty="0"/>
              </a:p>
            </p:txBody>
          </p:sp>
        </mc:Choice>
        <mc:Fallback>
          <p:sp>
            <p:nvSpPr>
              <p:cNvPr id="32" name="TextBox 31"/>
              <p:cNvSpPr txBox="1">
                <a:spLocks noRot="1" noChangeAspect="1" noMove="1" noResize="1" noEditPoints="1" noAdjustHandles="1" noChangeArrowheads="1" noChangeShapeType="1" noTextEdit="1"/>
              </p:cNvSpPr>
              <p:nvPr/>
            </p:nvSpPr>
            <p:spPr>
              <a:xfrm>
                <a:off x="2682586" y="4244629"/>
                <a:ext cx="380361" cy="276999"/>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2993950" y="3356311"/>
                <a:ext cx="38036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6</m:t>
                          </m:r>
                        </m:sub>
                      </m:sSub>
                    </m:oMath>
                  </m:oMathPara>
                </a14:m>
                <a:endParaRPr lang="zh-CN" altLang="en-US" sz="1200" dirty="0"/>
              </a:p>
            </p:txBody>
          </p:sp>
        </mc:Choice>
        <mc:Fallback>
          <p:sp>
            <p:nvSpPr>
              <p:cNvPr id="33" name="TextBox 32"/>
              <p:cNvSpPr txBox="1">
                <a:spLocks noRot="1" noChangeAspect="1" noMove="1" noResize="1" noEditPoints="1" noAdjustHandles="1" noChangeArrowheads="1" noChangeShapeType="1" noTextEdit="1"/>
              </p:cNvSpPr>
              <p:nvPr/>
            </p:nvSpPr>
            <p:spPr>
              <a:xfrm>
                <a:off x="2993950" y="3356311"/>
                <a:ext cx="380361" cy="276999"/>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6693979" y="4114388"/>
                <a:ext cx="39029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𝑛</m:t>
                          </m:r>
                        </m:sub>
                      </m:sSub>
                    </m:oMath>
                  </m:oMathPara>
                </a14:m>
                <a:endParaRPr lang="zh-CN" altLang="en-US" sz="1200" dirty="0"/>
              </a:p>
            </p:txBody>
          </p:sp>
        </mc:Choice>
        <mc:Fallback>
          <p:sp>
            <p:nvSpPr>
              <p:cNvPr id="34" name="TextBox 33"/>
              <p:cNvSpPr txBox="1">
                <a:spLocks noRot="1" noChangeAspect="1" noMove="1" noResize="1" noEditPoints="1" noAdjustHandles="1" noChangeArrowheads="1" noChangeShapeType="1" noTextEdit="1"/>
              </p:cNvSpPr>
              <p:nvPr/>
            </p:nvSpPr>
            <p:spPr>
              <a:xfrm>
                <a:off x="6693979" y="4114388"/>
                <a:ext cx="390299" cy="276999"/>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4533819" y="4332940"/>
                <a:ext cx="3585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a:rPr>
                          </m:ctrlPr>
                        </m:sSubPr>
                        <m:e>
                          <m:r>
                            <a:rPr lang="en-US" altLang="zh-CN" sz="1200" b="0" i="1" smtClean="0">
                              <a:latin typeface="Cambria Math"/>
                            </a:rPr>
                            <m:t>𝑥</m:t>
                          </m:r>
                        </m:e>
                        <m:sub>
                          <m:r>
                            <a:rPr lang="en-US" altLang="zh-CN" sz="1200" b="0" i="1" smtClean="0">
                              <a:latin typeface="Cambria Math"/>
                            </a:rPr>
                            <m:t>𝑖</m:t>
                          </m:r>
                        </m:sub>
                      </m:sSub>
                    </m:oMath>
                  </m:oMathPara>
                </a14:m>
                <a:endParaRPr lang="zh-CN" altLang="en-US" sz="1200" dirty="0"/>
              </a:p>
            </p:txBody>
          </p:sp>
        </mc:Choice>
        <mc:Fallback>
          <p:sp>
            <p:nvSpPr>
              <p:cNvPr id="35" name="TextBox 34"/>
              <p:cNvSpPr txBox="1">
                <a:spLocks noRot="1" noChangeAspect="1" noMove="1" noResize="1" noEditPoints="1" noAdjustHandles="1" noChangeArrowheads="1" noChangeShapeType="1" noTextEdit="1"/>
              </p:cNvSpPr>
              <p:nvPr/>
            </p:nvSpPr>
            <p:spPr>
              <a:xfrm>
                <a:off x="4533819" y="4332940"/>
                <a:ext cx="358560" cy="276999"/>
              </a:xfrm>
              <a:prstGeom prst="rect">
                <a:avLst/>
              </a:prstGeom>
              <a:blipFill rotWithShape="1">
                <a:blip r:embed="rId1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TextBox 41"/>
              <p:cNvSpPr txBox="1"/>
              <p:nvPr/>
            </p:nvSpPr>
            <p:spPr>
              <a:xfrm>
                <a:off x="395716" y="5437179"/>
                <a:ext cx="6550903" cy="861774"/>
              </a:xfrm>
              <a:prstGeom prst="rect">
                <a:avLst/>
              </a:prstGeom>
              <a:noFill/>
            </p:spPr>
            <p:txBody>
              <a:bodyPr wrap="square" rtlCol="0">
                <a:spAutoFit/>
              </a:bodyPr>
              <a:lstStyle/>
              <a:p>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𝑥</m:t>
                        </m:r>
                      </m:e>
                      <m:sub>
                        <m:r>
                          <a:rPr lang="en-US" altLang="zh-CN" sz="1600" b="0" i="1" smtClean="0">
                            <a:latin typeface="Cambria Math"/>
                          </a:rPr>
                          <m:t>𝑖</m:t>
                        </m:r>
                      </m:sub>
                    </m:sSub>
                  </m:oMath>
                </a14:m>
                <a:r>
                  <a:rPr lang="zh-CN" altLang="en-US" sz="1600" dirty="0" smtClean="0"/>
                  <a:t>为最小</a:t>
                </a:r>
                <a:r>
                  <a:rPr lang="zh-CN" altLang="en-US" sz="1600" dirty="0" smtClean="0"/>
                  <a:t>化</a:t>
                </a:r>
                <a:r>
                  <a:rPr lang="en-US" altLang="zh-CN" sz="1600" dirty="0" smtClean="0"/>
                  <a:t>Err</a:t>
                </a:r>
                <a:r>
                  <a:rPr lang="zh-CN" altLang="en-US" sz="1600" dirty="0" smtClean="0"/>
                  <a:t>的可行解即</a:t>
                </a:r>
                <a:r>
                  <a:rPr lang="en-US" altLang="zh-CN" sz="1600" dirty="0" smtClean="0"/>
                  <a:t>BP</a:t>
                </a:r>
                <a:r>
                  <a:rPr lang="zh-CN" altLang="en-US" sz="1600" dirty="0" smtClean="0"/>
                  <a:t>神经网络中的权值向量</a:t>
                </a:r>
                <a:r>
                  <a:rPr lang="en-US" altLang="zh-CN" sz="1600" dirty="0" smtClean="0"/>
                  <a:t>(</a:t>
                </a:r>
                <a14:m>
                  <m:oMath xmlns:m="http://schemas.openxmlformats.org/officeDocument/2006/math">
                    <m:sSub>
                      <m:sSubPr>
                        <m:ctrlPr>
                          <a:rPr lang="en-US" altLang="zh-CN" sz="1600" i="1" smtClean="0">
                            <a:latin typeface="Cambria Math"/>
                          </a:rPr>
                        </m:ctrlPr>
                      </m:sSubPr>
                      <m:e>
                        <m:r>
                          <a:rPr lang="en-US" altLang="zh-CN" sz="1600" b="0" i="1" smtClean="0">
                            <a:latin typeface="Cambria Math"/>
                          </a:rPr>
                          <m:t>𝑤</m:t>
                        </m:r>
                      </m:e>
                      <m:sub>
                        <m:r>
                          <a:rPr lang="en-US" altLang="zh-CN" sz="1600" b="0" i="1" smtClean="0">
                            <a:latin typeface="Cambria Math"/>
                          </a:rPr>
                          <m:t>1</m:t>
                        </m:r>
                      </m:sub>
                    </m:sSub>
                  </m:oMath>
                </a14:m>
                <a:r>
                  <a:rPr lang="en-US" altLang="zh-CN" sz="1600" dirty="0" smtClean="0"/>
                  <a:t>,</a:t>
                </a:r>
                <a:r>
                  <a:rPr lang="en-US" altLang="zh-CN" sz="1600" dirty="0"/>
                  <a:t> </a:t>
                </a:r>
                <a14:m>
                  <m:oMath xmlns:m="http://schemas.openxmlformats.org/officeDocument/2006/math">
                    <m:sSub>
                      <m:sSubPr>
                        <m:ctrlPr>
                          <a:rPr lang="en-US" altLang="zh-CN" sz="1600" i="1">
                            <a:latin typeface="Cambria Math"/>
                          </a:rPr>
                        </m:ctrlPr>
                      </m:sSubPr>
                      <m:e>
                        <m:r>
                          <a:rPr lang="en-US" altLang="zh-CN" sz="1600" i="1">
                            <a:latin typeface="Cambria Math"/>
                          </a:rPr>
                          <m:t>𝑤</m:t>
                        </m:r>
                      </m:e>
                      <m:sub>
                        <m:r>
                          <a:rPr lang="en-US" altLang="zh-CN" sz="1600" b="0" i="1" smtClean="0">
                            <a:latin typeface="Cambria Math"/>
                          </a:rPr>
                          <m:t>2</m:t>
                        </m:r>
                      </m:sub>
                    </m:sSub>
                  </m:oMath>
                </a14:m>
                <a:r>
                  <a:rPr lang="en-US" altLang="zh-CN" sz="1600" dirty="0" smtClean="0"/>
                  <a:t>,</a:t>
                </a:r>
                <a:r>
                  <a:rPr lang="en-US" altLang="zh-CN" sz="1600" dirty="0"/>
                  <a:t> </a:t>
                </a:r>
                <a14:m>
                  <m:oMath xmlns:m="http://schemas.openxmlformats.org/officeDocument/2006/math">
                    <m:sSub>
                      <m:sSubPr>
                        <m:ctrlPr>
                          <a:rPr lang="en-US" altLang="zh-CN" sz="1600" i="1">
                            <a:latin typeface="Cambria Math"/>
                          </a:rPr>
                        </m:ctrlPr>
                      </m:sSubPr>
                      <m:e>
                        <m:r>
                          <a:rPr lang="en-US" altLang="zh-CN" sz="1600" i="1">
                            <a:latin typeface="Cambria Math"/>
                          </a:rPr>
                          <m:t>𝑤</m:t>
                        </m:r>
                      </m:e>
                      <m:sub>
                        <m:r>
                          <a:rPr lang="en-US" altLang="zh-CN" sz="1600" b="0" i="1" smtClean="0">
                            <a:latin typeface="Cambria Math"/>
                          </a:rPr>
                          <m:t>𝑖</m:t>
                        </m:r>
                      </m:sub>
                    </m:sSub>
                  </m:oMath>
                </a14:m>
                <a:r>
                  <a:rPr lang="en-US" altLang="zh-CN" sz="1600" dirty="0" smtClean="0"/>
                  <a:t>…,</a:t>
                </a:r>
                <a:r>
                  <a:rPr lang="en-US" altLang="zh-CN" sz="1600" dirty="0"/>
                  <a:t> </a:t>
                </a:r>
                <a14:m>
                  <m:oMath xmlns:m="http://schemas.openxmlformats.org/officeDocument/2006/math">
                    <m:sSub>
                      <m:sSubPr>
                        <m:ctrlPr>
                          <a:rPr lang="en-US" altLang="zh-CN" sz="1600" i="1">
                            <a:latin typeface="Cambria Math"/>
                          </a:rPr>
                        </m:ctrlPr>
                      </m:sSubPr>
                      <m:e>
                        <m:r>
                          <a:rPr lang="en-US" altLang="zh-CN" sz="1600" i="1">
                            <a:latin typeface="Cambria Math"/>
                          </a:rPr>
                          <m:t>𝑤</m:t>
                        </m:r>
                      </m:e>
                      <m:sub>
                        <m:r>
                          <a:rPr lang="en-US" altLang="zh-CN" sz="1600" b="0" i="1" smtClean="0">
                            <a:latin typeface="Cambria Math"/>
                          </a:rPr>
                          <m:t>𝑛</m:t>
                        </m:r>
                      </m:sub>
                    </m:sSub>
                  </m:oMath>
                </a14:m>
                <a:r>
                  <a:rPr lang="en-US" altLang="zh-CN" sz="1600" dirty="0" smtClean="0"/>
                  <a:t>)</a:t>
                </a:r>
                <a:endParaRPr lang="en-US" altLang="zh-CN" sz="1600" dirty="0" smtClean="0"/>
              </a:p>
              <a:p>
                <a:endParaRPr lang="en-US" altLang="zh-CN" dirty="0"/>
              </a:p>
              <a:p>
                <a:r>
                  <a:rPr lang="en-US" altLang="zh-CN" sz="1600" dirty="0" err="1" smtClean="0"/>
                  <a:t>Gbest</a:t>
                </a:r>
                <a:r>
                  <a:rPr lang="en-US" altLang="zh-CN" sz="1600" dirty="0" smtClean="0"/>
                  <a:t> </a:t>
                </a:r>
                <a:r>
                  <a:rPr lang="zh-CN" altLang="en-US" sz="1600" dirty="0" smtClean="0"/>
                  <a:t>为</a:t>
                </a:r>
                <a:r>
                  <a:rPr lang="zh-CN" altLang="en-US" sz="1600" dirty="0" smtClean="0"/>
                  <a:t>最小化</a:t>
                </a:r>
                <a:r>
                  <a:rPr lang="en-US" altLang="zh-CN" sz="1600" dirty="0" smtClean="0"/>
                  <a:t>Err</a:t>
                </a:r>
                <a:r>
                  <a:rPr lang="zh-CN" altLang="en-US" sz="1600" dirty="0" smtClean="0"/>
                  <a:t>的最优解</a:t>
                </a:r>
                <a:endParaRPr lang="zh-CN" altLang="en-US" sz="1600" dirty="0"/>
              </a:p>
            </p:txBody>
          </p:sp>
        </mc:Choice>
        <mc:Fallback>
          <p:sp>
            <p:nvSpPr>
              <p:cNvPr id="42" name="TextBox 41"/>
              <p:cNvSpPr txBox="1">
                <a:spLocks noRot="1" noChangeAspect="1" noMove="1" noResize="1" noEditPoints="1" noAdjustHandles="1" noChangeArrowheads="1" noChangeShapeType="1" noTextEdit="1"/>
              </p:cNvSpPr>
              <p:nvPr/>
            </p:nvSpPr>
            <p:spPr>
              <a:xfrm>
                <a:off x="395716" y="5437179"/>
                <a:ext cx="6550903" cy="861774"/>
              </a:xfrm>
              <a:prstGeom prst="rect">
                <a:avLst/>
              </a:prstGeom>
              <a:blipFill rotWithShape="1">
                <a:blip r:embed="rId13"/>
                <a:stretch>
                  <a:fillRect l="-558" t="-2837" b="-9220"/>
                </a:stretch>
              </a:blipFill>
            </p:spPr>
            <p:txBody>
              <a:bodyPr/>
              <a:lstStyle/>
              <a:p>
                <a:r>
                  <a:rPr lang="zh-CN" altLang="en-US">
                    <a:noFill/>
                  </a:rPr>
                  <a:t> </a:t>
                </a:r>
              </a:p>
            </p:txBody>
          </p:sp>
        </mc:Fallback>
      </mc:AlternateContent>
      <p:sp>
        <p:nvSpPr>
          <p:cNvPr id="43" name="TextBox 42"/>
          <p:cNvSpPr txBox="1"/>
          <p:nvPr/>
        </p:nvSpPr>
        <p:spPr>
          <a:xfrm>
            <a:off x="5693266" y="2727906"/>
            <a:ext cx="648072" cy="261610"/>
          </a:xfrm>
          <a:prstGeom prst="rect">
            <a:avLst/>
          </a:prstGeom>
          <a:noFill/>
        </p:spPr>
        <p:txBody>
          <a:bodyPr wrap="square" rtlCol="0">
            <a:spAutoFit/>
          </a:bodyPr>
          <a:lstStyle/>
          <a:p>
            <a:r>
              <a:rPr lang="en-US" altLang="zh-CN" sz="1100" dirty="0" err="1" smtClean="0"/>
              <a:t>Gbest</a:t>
            </a:r>
            <a:endParaRPr lang="zh-CN" altLang="en-US" sz="1100" dirty="0"/>
          </a:p>
        </p:txBody>
      </p:sp>
      <p:sp>
        <p:nvSpPr>
          <p:cNvPr id="44" name="流程图: 联系 43"/>
          <p:cNvSpPr/>
          <p:nvPr/>
        </p:nvSpPr>
        <p:spPr>
          <a:xfrm>
            <a:off x="6017302" y="2586992"/>
            <a:ext cx="45719" cy="45719"/>
          </a:xfrm>
          <a:prstGeom prst="flowChartConnector">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745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77778E-6 -3.7037E-7 L 0.03941 -0.06991 " pathEditMode="relative" rAng="0" ptsTypes="AA">
                                      <p:cBhvr>
                                        <p:cTn id="18" dur="2000" fill="hold"/>
                                        <p:tgtEl>
                                          <p:spTgt spid="20"/>
                                        </p:tgtEl>
                                        <p:attrNameLst>
                                          <p:attrName>ppt_x</p:attrName>
                                          <p:attrName>ppt_y</p:attrName>
                                        </p:attrNameLst>
                                      </p:cBhvr>
                                      <p:rCtr x="1962" y="-3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2"/>
</p:tagLst>
</file>

<file path=ppt/theme/theme1.xml><?xml version="1.0" encoding="utf-8"?>
<a:theme xmlns:a="http://schemas.openxmlformats.org/drawingml/2006/main" name="复件 571TGp_business_light_ani">
  <a:themeElements>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fontScheme name="复件 571TGp_business_light_a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复件 571TGp_business_light_ani 1">
        <a:dk1>
          <a:srgbClr val="000000"/>
        </a:dk1>
        <a:lt1>
          <a:srgbClr val="CAD4CF"/>
        </a:lt1>
        <a:dk2>
          <a:srgbClr val="425462"/>
        </a:dk2>
        <a:lt2>
          <a:srgbClr val="768A7B"/>
        </a:lt2>
        <a:accent1>
          <a:srgbClr val="DE608D"/>
        </a:accent1>
        <a:accent2>
          <a:srgbClr val="35ADE3"/>
        </a:accent2>
        <a:accent3>
          <a:srgbClr val="E1E6E4"/>
        </a:accent3>
        <a:accent4>
          <a:srgbClr val="000000"/>
        </a:accent4>
        <a:accent5>
          <a:srgbClr val="ECB6C5"/>
        </a:accent5>
        <a:accent6>
          <a:srgbClr val="2F9CCE"/>
        </a:accent6>
        <a:hlink>
          <a:srgbClr val="F6AE44"/>
        </a:hlink>
        <a:folHlink>
          <a:srgbClr val="99CC00"/>
        </a:folHlink>
      </a:clrScheme>
      <a:clrMap bg1="lt1" tx1="dk1" bg2="lt2" tx2="dk2" accent1="accent1" accent2="accent2" accent3="accent3" accent4="accent4" accent5="accent5" accent6="accent6" hlink="hlink" folHlink="folHlink"/>
    </a:extraClrScheme>
    <a:extraClrScheme>
      <a:clrScheme name="复件 571TGp_business_light_ani 2">
        <a:dk1>
          <a:srgbClr val="000000"/>
        </a:dk1>
        <a:lt1>
          <a:srgbClr val="C1D0DD"/>
        </a:lt1>
        <a:dk2>
          <a:srgbClr val="335175"/>
        </a:dk2>
        <a:lt2>
          <a:srgbClr val="7C92B6"/>
        </a:lt2>
        <a:accent1>
          <a:srgbClr val="4B93D5"/>
        </a:accent1>
        <a:accent2>
          <a:srgbClr val="65B737"/>
        </a:accent2>
        <a:accent3>
          <a:srgbClr val="DDE4EB"/>
        </a:accent3>
        <a:accent4>
          <a:srgbClr val="000000"/>
        </a:accent4>
        <a:accent5>
          <a:srgbClr val="B1C8E7"/>
        </a:accent5>
        <a:accent6>
          <a:srgbClr val="5BA631"/>
        </a:accent6>
        <a:hlink>
          <a:srgbClr val="CF9F49"/>
        </a:hlink>
        <a:folHlink>
          <a:srgbClr val="C382D0"/>
        </a:folHlink>
      </a:clrScheme>
      <a:clrMap bg1="lt1" tx1="dk1" bg2="lt2" tx2="dk2" accent1="accent1" accent2="accent2" accent3="accent3" accent4="accent4" accent5="accent5" accent6="accent6" hlink="hlink" folHlink="folHlink"/>
    </a:extraClrScheme>
    <a:extraClrScheme>
      <a:clrScheme name="复件 571TGp_business_light_ani 3">
        <a:dk1>
          <a:srgbClr val="000000"/>
        </a:dk1>
        <a:lt1>
          <a:srgbClr val="DDD3C9"/>
        </a:lt1>
        <a:dk2>
          <a:srgbClr val="514639"/>
        </a:dk2>
        <a:lt2>
          <a:srgbClr val="A7938B"/>
        </a:lt2>
        <a:accent1>
          <a:srgbClr val="BF9733"/>
        </a:accent1>
        <a:accent2>
          <a:srgbClr val="7FB22C"/>
        </a:accent2>
        <a:accent3>
          <a:srgbClr val="EBE6E1"/>
        </a:accent3>
        <a:accent4>
          <a:srgbClr val="000000"/>
        </a:accent4>
        <a:accent5>
          <a:srgbClr val="DCC9AD"/>
        </a:accent5>
        <a:accent6>
          <a:srgbClr val="72A127"/>
        </a:accent6>
        <a:hlink>
          <a:srgbClr val="D56575"/>
        </a:hlink>
        <a:folHlink>
          <a:srgbClr val="4E8FC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复件 571TGp_business_light_ani</Template>
  <TotalTime>10075</TotalTime>
  <Words>1773</Words>
  <Application>Microsoft Office PowerPoint</Application>
  <PresentationFormat>全屏显示(4:3)</PresentationFormat>
  <Paragraphs>287</Paragraphs>
  <Slides>28</Slides>
  <Notes>9</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复件 571TGp_business_light_ani</vt:lpstr>
      <vt:lpstr>Visio</vt:lpstr>
      <vt:lpstr>PowerPoint 演示文稿</vt:lpstr>
      <vt:lpstr>PowerPoint 演示文稿</vt:lpstr>
      <vt:lpstr>PowerPoint 演示文稿</vt:lpstr>
      <vt:lpstr>研究背景和选题依据</vt:lpstr>
      <vt:lpstr>PowerPoint 演示文稿</vt:lpstr>
      <vt:lpstr>PowerPoint 演示文稿</vt:lpstr>
      <vt:lpstr>PowerPoint 演示文稿</vt:lpstr>
      <vt:lpstr>研究内容和解决思路</vt:lpstr>
      <vt:lpstr>研究内容和解决思路</vt:lpstr>
      <vt:lpstr>PowerPoint 演示文稿</vt:lpstr>
      <vt:lpstr>研究内容和解决思路</vt:lpstr>
      <vt:lpstr>PowerPoint 演示文稿</vt:lpstr>
      <vt:lpstr>PowerPoint 演示文稿</vt:lpstr>
      <vt:lpstr>研究内容和解决思路</vt:lpstr>
      <vt:lpstr>研究内容和解决思路</vt:lpstr>
      <vt:lpstr>研究内容和解决思路</vt:lpstr>
      <vt:lpstr>研究内容和解决思路</vt:lpstr>
      <vt:lpstr>研究内容和解决思路</vt:lpstr>
      <vt:lpstr>PowerPoint 演示文稿</vt:lpstr>
      <vt:lpstr>实验</vt:lpstr>
      <vt:lpstr>实验</vt:lpstr>
      <vt:lpstr>实验</vt:lpstr>
      <vt:lpstr>实验</vt:lpstr>
      <vt:lpstr>实验</vt:lpstr>
      <vt:lpstr>实验</vt:lpstr>
      <vt:lpstr>PowerPoint 演示文稿</vt:lpstr>
      <vt:lpstr>总结</vt:lpstr>
      <vt:lpstr>PowerPoint 演示文稿</vt:lpstr>
    </vt:vector>
  </TitlesOfParts>
  <Company>琪琪工作室</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Female Authority and Narrative Voice  A Feminist Narratological Reading of Tillie Olsen’s Works</dc:title>
  <dc:creator>琪琪</dc:creator>
  <cp:lastModifiedBy>lenovo</cp:lastModifiedBy>
  <cp:revision>625</cp:revision>
  <dcterms:created xsi:type="dcterms:W3CDTF">2009-05-20T15:33:31Z</dcterms:created>
  <dcterms:modified xsi:type="dcterms:W3CDTF">2016-12-16T13:41:55Z</dcterms:modified>
</cp:coreProperties>
</file>