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7" r:id="rId2"/>
    <p:sldId id="290" r:id="rId3"/>
    <p:sldId id="264" r:id="rId4"/>
    <p:sldId id="275" r:id="rId5"/>
    <p:sldId id="323" r:id="rId6"/>
    <p:sldId id="300" r:id="rId7"/>
    <p:sldId id="313" r:id="rId8"/>
    <p:sldId id="331" r:id="rId9"/>
    <p:sldId id="329" r:id="rId10"/>
    <p:sldId id="345" r:id="rId11"/>
    <p:sldId id="332" r:id="rId12"/>
    <p:sldId id="333" r:id="rId13"/>
    <p:sldId id="334" r:id="rId14"/>
    <p:sldId id="335" r:id="rId15"/>
    <p:sldId id="346" r:id="rId16"/>
    <p:sldId id="337" r:id="rId17"/>
    <p:sldId id="344" r:id="rId18"/>
    <p:sldId id="338" r:id="rId19"/>
    <p:sldId id="339" r:id="rId20"/>
    <p:sldId id="340" r:id="rId21"/>
    <p:sldId id="341" r:id="rId22"/>
    <p:sldId id="342" r:id="rId23"/>
    <p:sldId id="347" r:id="rId24"/>
    <p:sldId id="301" r:id="rId25"/>
    <p:sldId id="315" r:id="rId26"/>
    <p:sldId id="317" r:id="rId27"/>
    <p:sldId id="318" r:id="rId28"/>
    <p:sldId id="302" r:id="rId29"/>
    <p:sldId id="322" r:id="rId30"/>
    <p:sldId id="312" r:id="rId31"/>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494" userDrawn="1">
          <p15:clr>
            <a:srgbClr val="A4A3A4"/>
          </p15:clr>
        </p15:guide>
        <p15:guide id="2" pos="773" userDrawn="1">
          <p15:clr>
            <a:srgbClr val="A4A3A4"/>
          </p15:clr>
        </p15:guide>
        <p15:guide id="3" pos="6907" userDrawn="1">
          <p15:clr>
            <a:srgbClr val="A4A3A4"/>
          </p15:clr>
        </p15:guide>
        <p15:guide id="4" orient="horz" pos="3902" userDrawn="1">
          <p15:clr>
            <a:srgbClr val="A4A3A4"/>
          </p15:clr>
        </p15:guide>
        <p15:guide id="5"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F7F7"/>
    <a:srgbClr val="9D9D9D"/>
    <a:srgbClr val="687D98"/>
    <a:srgbClr val="C0C0C0"/>
    <a:srgbClr val="607084"/>
    <a:srgbClr val="404040"/>
    <a:srgbClr val="57687F"/>
    <a:srgbClr val="979797"/>
    <a:srgbClr val="495A70"/>
    <a:srgbClr val="414E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10" autoAdjust="0"/>
    <p:restoredTop sz="89037" autoAdjust="0"/>
  </p:normalViewPr>
  <p:slideViewPr>
    <p:cSldViewPr>
      <p:cViewPr varScale="1">
        <p:scale>
          <a:sx n="63" d="100"/>
          <a:sy n="63" d="100"/>
        </p:scale>
        <p:origin x="-1098" y="-96"/>
      </p:cViewPr>
      <p:guideLst>
        <p:guide orient="horz" pos="494"/>
        <p:guide orient="horz" pos="3902"/>
        <p:guide pos="773"/>
        <p:guide pos="6907"/>
        <p:guide pos="3840"/>
      </p:guideLst>
    </p:cSldViewPr>
  </p:slideViewPr>
  <p:notesTextViewPr>
    <p:cViewPr>
      <p:scale>
        <a:sx n="1" d="1"/>
        <a:sy n="1" d="1"/>
      </p:scale>
      <p:origin x="0" y="0"/>
    </p:cViewPr>
  </p:notesTextViewPr>
  <p:sorterViewPr>
    <p:cViewPr>
      <p:scale>
        <a:sx n="100" d="100"/>
        <a:sy n="100" d="100"/>
      </p:scale>
      <p:origin x="0" y="0"/>
    </p:cViewPr>
  </p:sorterViewPr>
  <p:gridSpacing cx="60113" cy="6011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FX\Desktop\fx&#23454;&#3956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1"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59693979580815"/>
          <c:y val="7.852781999517959E-2"/>
          <c:w val="0.84956673326281951"/>
          <c:h val="0.72247769028871434"/>
        </c:manualLayout>
      </c:layout>
      <c:lineChart>
        <c:grouping val="standard"/>
        <c:varyColors val="0"/>
        <c:ser>
          <c:idx val="0"/>
          <c:order val="0"/>
          <c:spPr>
            <a:ln w="28575" cap="rnd">
              <a:solidFill>
                <a:schemeClr val="accent1"/>
              </a:solidFill>
              <a:round/>
            </a:ln>
            <a:effectLst/>
          </c:spPr>
          <c:marker>
            <c:symbol val="none"/>
          </c:marker>
          <c:cat>
            <c:numRef>
              <c:f>[fx实验.xlsx]Sheet1!$B$5:$O$5</c:f>
              <c:numCache>
                <c:formatCode>General</c:formatCode>
                <c:ptCount val="14"/>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numCache>
            </c:numRef>
          </c:cat>
          <c:val>
            <c:numRef>
              <c:f>[fx实验.xlsx]Sheet1!$B$6:$O$6</c:f>
              <c:numCache>
                <c:formatCode>General</c:formatCode>
                <c:ptCount val="14"/>
                <c:pt idx="0">
                  <c:v>0.34985000000000027</c:v>
                </c:pt>
                <c:pt idx="1">
                  <c:v>0.53349999999999997</c:v>
                </c:pt>
                <c:pt idx="2">
                  <c:v>0.67780000000000074</c:v>
                </c:pt>
                <c:pt idx="3">
                  <c:v>0.73540000000000005</c:v>
                </c:pt>
                <c:pt idx="4">
                  <c:v>0.79870000000000041</c:v>
                </c:pt>
                <c:pt idx="5">
                  <c:v>0.83540000000000003</c:v>
                </c:pt>
                <c:pt idx="6">
                  <c:v>0.86140000000000005</c:v>
                </c:pt>
                <c:pt idx="7">
                  <c:v>0.89910000000000001</c:v>
                </c:pt>
                <c:pt idx="8">
                  <c:v>0.9214</c:v>
                </c:pt>
                <c:pt idx="9">
                  <c:v>0.93540000000000001</c:v>
                </c:pt>
                <c:pt idx="10">
                  <c:v>0.93120000000000003</c:v>
                </c:pt>
                <c:pt idx="11">
                  <c:v>0.93149999999999999</c:v>
                </c:pt>
                <c:pt idx="12">
                  <c:v>0.93200000000000005</c:v>
                </c:pt>
                <c:pt idx="13">
                  <c:v>0.93149999999999999</c:v>
                </c:pt>
              </c:numCache>
            </c:numRef>
          </c:val>
          <c:smooth val="0"/>
        </c:ser>
        <c:dLbls>
          <c:showLegendKey val="0"/>
          <c:showVal val="0"/>
          <c:showCatName val="0"/>
          <c:showSerName val="0"/>
          <c:showPercent val="0"/>
          <c:showBubbleSize val="0"/>
        </c:dLbls>
        <c:marker val="1"/>
        <c:smooth val="0"/>
        <c:axId val="64350848"/>
        <c:axId val="64955136"/>
      </c:lineChart>
      <c:catAx>
        <c:axId val="64350848"/>
        <c:scaling>
          <c:orientation val="minMax"/>
        </c:scaling>
        <c:delete val="0"/>
        <c:axPos val="b"/>
        <c:title>
          <c:tx>
            <c:rich>
              <a:bodyPr/>
              <a:lstStyle/>
              <a:p>
                <a:pPr>
                  <a:defRPr/>
                </a:pPr>
                <a:r>
                  <a:rPr lang="zh-CN" altLang="en-US" b="0"/>
                  <a:t>迭代次数</a:t>
                </a:r>
              </a:p>
            </c:rich>
          </c:tx>
          <c:layout/>
          <c:overlay val="0"/>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955136"/>
        <c:crosses val="autoZero"/>
        <c:auto val="1"/>
        <c:lblAlgn val="ctr"/>
        <c:lblOffset val="100"/>
        <c:noMultiLvlLbl val="0"/>
      </c:catAx>
      <c:valAx>
        <c:axId val="64955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vert="wordArtVertRtl"/>
              <a:lstStyle/>
              <a:p>
                <a:pPr>
                  <a:defRPr b="1"/>
                </a:pPr>
                <a:r>
                  <a:rPr lang="zh-CN" altLang="en-US" b="0" dirty="0"/>
                  <a:t>准确度</a:t>
                </a:r>
              </a:p>
            </c:rich>
          </c:tx>
          <c:layout/>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435084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lgn="jus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altLang="zh-CN" sz="1100"/>
              <a:t>K </a:t>
            </a:r>
            <a:r>
              <a:rPr lang="zh-CN" altLang="en-US" sz="1100"/>
              <a:t>取值对应的准确度</a:t>
            </a:r>
          </a:p>
        </c:rich>
      </c:tx>
      <c:layout/>
      <c:overlay val="0"/>
      <c:spPr>
        <a:noFill/>
        <a:ln>
          <a:noFill/>
        </a:ln>
        <a:effectLst/>
      </c:spPr>
    </c:title>
    <c:autoTitleDeleted val="0"/>
    <c:plotArea>
      <c:layout/>
      <c:barChart>
        <c:barDir val="col"/>
        <c:grouping val="clustered"/>
        <c:varyColors val="0"/>
        <c:ser>
          <c:idx val="0"/>
          <c:order val="0"/>
          <c:spPr>
            <a:solidFill>
              <a:schemeClr val="accent1"/>
            </a:solidFill>
            <a:ln>
              <a:noFill/>
            </a:ln>
            <a:effectLst/>
          </c:spPr>
          <c:invertIfNegative val="0"/>
          <c:cat>
            <c:numRef>
              <c:f>Sheet1!$C$13:$G$13</c:f>
              <c:numCache>
                <c:formatCode>General</c:formatCode>
                <c:ptCount val="5"/>
                <c:pt idx="0">
                  <c:v>1</c:v>
                </c:pt>
                <c:pt idx="1">
                  <c:v>3</c:v>
                </c:pt>
                <c:pt idx="2">
                  <c:v>5</c:v>
                </c:pt>
                <c:pt idx="3">
                  <c:v>7</c:v>
                </c:pt>
                <c:pt idx="4">
                  <c:v>10</c:v>
                </c:pt>
              </c:numCache>
            </c:numRef>
          </c:cat>
          <c:val>
            <c:numRef>
              <c:f>Sheet1!$C$14:$G$14</c:f>
              <c:numCache>
                <c:formatCode>General</c:formatCode>
                <c:ptCount val="5"/>
                <c:pt idx="0">
                  <c:v>0.7151000000000004</c:v>
                </c:pt>
                <c:pt idx="1">
                  <c:v>0.83690000000000042</c:v>
                </c:pt>
                <c:pt idx="2">
                  <c:v>0.93540000000000001</c:v>
                </c:pt>
                <c:pt idx="3">
                  <c:v>0.94210000000000005</c:v>
                </c:pt>
                <c:pt idx="4">
                  <c:v>0.94980000000000042</c:v>
                </c:pt>
              </c:numCache>
            </c:numRef>
          </c:val>
        </c:ser>
        <c:dLbls>
          <c:showLegendKey val="0"/>
          <c:showVal val="0"/>
          <c:showCatName val="0"/>
          <c:showSerName val="0"/>
          <c:showPercent val="0"/>
          <c:showBubbleSize val="0"/>
        </c:dLbls>
        <c:gapWidth val="219"/>
        <c:overlap val="-27"/>
        <c:axId val="148178816"/>
        <c:axId val="148189184"/>
      </c:barChart>
      <c:catAx>
        <c:axId val="1481788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050">
                    <a:latin typeface="Times New Roman" pitchFamily="18" charset="0"/>
                    <a:cs typeface="Times New Roman" pitchFamily="18" charset="0"/>
                  </a:rPr>
                  <a:t>TOP-K</a:t>
                </a:r>
                <a:endParaRPr lang="zh-CN" altLang="en-US" sz="1050">
                  <a:latin typeface="Times New Roman" pitchFamily="18" charset="0"/>
                  <a:cs typeface="Times New Roman" pitchFamily="18" charset="0"/>
                </a:endParaRP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8189184"/>
        <c:crosses val="autoZero"/>
        <c:auto val="1"/>
        <c:lblAlgn val="ctr"/>
        <c:lblOffset val="100"/>
        <c:noMultiLvlLbl val="0"/>
      </c:catAx>
      <c:valAx>
        <c:axId val="1481891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sz="1050"/>
                  <a:t>准确度</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8178816"/>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99759405074366"/>
          <c:y val="6.8831830122823373E-2"/>
          <c:w val="0.84655796150481188"/>
          <c:h val="0.73577136191309478"/>
        </c:manualLayout>
      </c:layout>
      <c:barChart>
        <c:barDir val="col"/>
        <c:grouping val="clustered"/>
        <c:varyColors val="0"/>
        <c:ser>
          <c:idx val="0"/>
          <c:order val="0"/>
          <c:tx>
            <c:v>填充前</c:v>
          </c:tx>
          <c:spPr>
            <a:solidFill>
              <a:schemeClr val="accent1"/>
            </a:solidFill>
            <a:ln>
              <a:noFill/>
            </a:ln>
            <a:effectLst/>
          </c:spPr>
          <c:invertIfNegative val="0"/>
          <c:cat>
            <c:numRef>
              <c:f>[fx实验.xlsx]Sheet1!$M$45:$P$45</c:f>
              <c:numCache>
                <c:formatCode>General</c:formatCode>
                <c:ptCount val="4"/>
                <c:pt idx="0">
                  <c:v>1</c:v>
                </c:pt>
                <c:pt idx="1">
                  <c:v>3</c:v>
                </c:pt>
                <c:pt idx="2">
                  <c:v>5</c:v>
                </c:pt>
                <c:pt idx="3">
                  <c:v>7</c:v>
                </c:pt>
              </c:numCache>
            </c:numRef>
          </c:cat>
          <c:val>
            <c:numRef>
              <c:f>[fx实验.xlsx]Sheet1!$M$46:$P$46</c:f>
              <c:numCache>
                <c:formatCode>General</c:formatCode>
                <c:ptCount val="4"/>
                <c:pt idx="0">
                  <c:v>9.8100000000000048E-2</c:v>
                </c:pt>
                <c:pt idx="1">
                  <c:v>0.28640000000000027</c:v>
                </c:pt>
                <c:pt idx="2">
                  <c:v>0.30140000000000022</c:v>
                </c:pt>
                <c:pt idx="3">
                  <c:v>0.35290000000000027</c:v>
                </c:pt>
              </c:numCache>
            </c:numRef>
          </c:val>
        </c:ser>
        <c:ser>
          <c:idx val="1"/>
          <c:order val="1"/>
          <c:tx>
            <c:v>填充后</c:v>
          </c:tx>
          <c:spPr>
            <a:solidFill>
              <a:schemeClr val="accent2"/>
            </a:solidFill>
            <a:ln>
              <a:noFill/>
            </a:ln>
            <a:effectLst/>
          </c:spPr>
          <c:invertIfNegative val="0"/>
          <c:cat>
            <c:numRef>
              <c:f>[fx实验.xlsx]Sheet1!$M$45:$P$45</c:f>
              <c:numCache>
                <c:formatCode>General</c:formatCode>
                <c:ptCount val="4"/>
                <c:pt idx="0">
                  <c:v>1</c:v>
                </c:pt>
                <c:pt idx="1">
                  <c:v>3</c:v>
                </c:pt>
                <c:pt idx="2">
                  <c:v>5</c:v>
                </c:pt>
                <c:pt idx="3">
                  <c:v>7</c:v>
                </c:pt>
              </c:numCache>
            </c:numRef>
          </c:cat>
          <c:val>
            <c:numRef>
              <c:f>[fx实验.xlsx]Sheet1!$M$47:$P$47</c:f>
              <c:numCache>
                <c:formatCode>General</c:formatCode>
                <c:ptCount val="4"/>
                <c:pt idx="0">
                  <c:v>0.24310000000000001</c:v>
                </c:pt>
                <c:pt idx="1">
                  <c:v>0.35320000000000001</c:v>
                </c:pt>
                <c:pt idx="2">
                  <c:v>0.501</c:v>
                </c:pt>
                <c:pt idx="3">
                  <c:v>0.51300000000000001</c:v>
                </c:pt>
              </c:numCache>
            </c:numRef>
          </c:val>
        </c:ser>
        <c:dLbls>
          <c:showLegendKey val="0"/>
          <c:showVal val="0"/>
          <c:showCatName val="0"/>
          <c:showSerName val="0"/>
          <c:showPercent val="0"/>
          <c:showBubbleSize val="0"/>
        </c:dLbls>
        <c:gapWidth val="219"/>
        <c:overlap val="-27"/>
        <c:axId val="104480768"/>
        <c:axId val="104482688"/>
      </c:barChart>
      <c:catAx>
        <c:axId val="1044807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K</a:t>
                </a:r>
                <a:r>
                  <a:rPr lang="zh-CN" altLang="en-US"/>
                  <a:t>值</a:t>
                </a:r>
              </a:p>
            </c:rich>
          </c:tx>
          <c:layout>
            <c:manualLayout>
              <c:xMode val="edge"/>
              <c:yMode val="edge"/>
              <c:x val="0.50561679790026193"/>
              <c:y val="0.89409667541557358"/>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4482688"/>
        <c:crosses val="autoZero"/>
        <c:auto val="1"/>
        <c:lblAlgn val="ctr"/>
        <c:lblOffset val="100"/>
        <c:noMultiLvlLbl val="0"/>
      </c:catAx>
      <c:valAx>
        <c:axId val="104482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召回率</a:t>
                </a:r>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4480768"/>
        <c:crosses val="autoZero"/>
        <c:crossBetween val="between"/>
      </c:valAx>
      <c:spPr>
        <a:noFill/>
        <a:ln>
          <a:noFill/>
        </a:ln>
        <a:effectLst/>
      </c:spPr>
    </c:plotArea>
    <c:legend>
      <c:legendPos val="b"/>
      <c:layout>
        <c:manualLayout>
          <c:xMode val="edge"/>
          <c:yMode val="edge"/>
          <c:x val="0.29093372703412085"/>
          <c:y val="0.15798556430446201"/>
          <c:w val="0.24591010498687682"/>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fld id="{76104EE1-C95B-457B-BC68-D5694633007A}" type="datetimeFigureOut">
              <a:rPr lang="zh-CN" altLang="en-US"/>
              <a:pPr>
                <a:defRPr/>
              </a:pPr>
              <a:t>2016/12/17</a:t>
            </a:fld>
            <a:endParaRPr lang="zh-CN" altLang="en-US"/>
          </a:p>
        </p:txBody>
      </p:sp>
      <p:sp>
        <p:nvSpPr>
          <p:cNvPr id="2052"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3D73A0BE-96AC-486E-8336-924104A23CFD}" type="slidenum">
              <a:rPr lang="zh-CN" altLang="en-US"/>
              <a:pPr>
                <a:defRPr/>
              </a:pPr>
              <a:t>‹#›</a:t>
            </a:fld>
            <a:endParaRPr lang="zh-CN" altLang="en-US"/>
          </a:p>
        </p:txBody>
      </p:sp>
    </p:spTree>
    <p:extLst>
      <p:ext uri="{BB962C8B-B14F-4D97-AF65-F5344CB8AC3E}">
        <p14:creationId xmlns:p14="http://schemas.microsoft.com/office/powerpoint/2010/main" val="3995853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9AF61F4-068C-4C39-B48F-664C78E3B7FD}" type="slidenum">
              <a:rPr lang="zh-CN" altLang="en-US" smtClean="0"/>
              <a:t>1</a:t>
            </a:fld>
            <a:endParaRPr lang="zh-CN" altLang="en-US"/>
          </a:p>
        </p:txBody>
      </p:sp>
    </p:spTree>
    <p:extLst>
      <p:ext uri="{BB962C8B-B14F-4D97-AF65-F5344CB8AC3E}">
        <p14:creationId xmlns:p14="http://schemas.microsoft.com/office/powerpoint/2010/main" val="3648331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73A0BE-96AC-486E-8336-924104A23CFD}" type="slidenum">
              <a:rPr lang="zh-CN" altLang="en-US" smtClean="0"/>
              <a:pPr>
                <a:defRPr/>
              </a:pPr>
              <a:t>4</a:t>
            </a:fld>
            <a:endParaRPr lang="zh-CN" altLang="en-US"/>
          </a:p>
        </p:txBody>
      </p:sp>
    </p:spTree>
    <p:extLst>
      <p:ext uri="{BB962C8B-B14F-4D97-AF65-F5344CB8AC3E}">
        <p14:creationId xmlns:p14="http://schemas.microsoft.com/office/powerpoint/2010/main" val="3891057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73A0BE-96AC-486E-8336-924104A23CFD}" type="slidenum">
              <a:rPr lang="zh-CN" altLang="en-US" smtClean="0"/>
              <a:pPr>
                <a:defRPr/>
              </a:pPr>
              <a:t>5</a:t>
            </a:fld>
            <a:endParaRPr lang="zh-CN" altLang="en-US"/>
          </a:p>
        </p:txBody>
      </p:sp>
    </p:spTree>
    <p:extLst>
      <p:ext uri="{BB962C8B-B14F-4D97-AF65-F5344CB8AC3E}">
        <p14:creationId xmlns:p14="http://schemas.microsoft.com/office/powerpoint/2010/main" val="1978278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73A0BE-96AC-486E-8336-924104A23CFD}" type="slidenum">
              <a:rPr lang="zh-CN" altLang="en-US" smtClean="0"/>
              <a:pPr>
                <a:defRPr/>
              </a:pPr>
              <a:t>7</a:t>
            </a:fld>
            <a:endParaRPr lang="zh-CN" altLang="en-US"/>
          </a:p>
        </p:txBody>
      </p:sp>
    </p:spTree>
    <p:extLst>
      <p:ext uri="{BB962C8B-B14F-4D97-AF65-F5344CB8AC3E}">
        <p14:creationId xmlns:p14="http://schemas.microsoft.com/office/powerpoint/2010/main" val="4225139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73A0BE-96AC-486E-8336-924104A23CFD}" type="slidenum">
              <a:rPr lang="zh-CN" altLang="en-US" smtClean="0"/>
              <a:pPr>
                <a:defRPr/>
              </a:pPr>
              <a:t>17</a:t>
            </a:fld>
            <a:endParaRPr lang="zh-CN" altLang="en-US"/>
          </a:p>
        </p:txBody>
      </p:sp>
    </p:spTree>
    <p:extLst>
      <p:ext uri="{BB962C8B-B14F-4D97-AF65-F5344CB8AC3E}">
        <p14:creationId xmlns:p14="http://schemas.microsoft.com/office/powerpoint/2010/main" val="1902152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73A0BE-96AC-486E-8336-924104A23CFD}" type="slidenum">
              <a:rPr lang="zh-CN" altLang="en-US" smtClean="0"/>
              <a:pPr>
                <a:defRPr/>
              </a:pPr>
              <a:t>30</a:t>
            </a:fld>
            <a:endParaRPr lang="zh-CN" altLang="en-US"/>
          </a:p>
        </p:txBody>
      </p:sp>
    </p:spTree>
    <p:extLst>
      <p:ext uri="{BB962C8B-B14F-4D97-AF65-F5344CB8AC3E}">
        <p14:creationId xmlns:p14="http://schemas.microsoft.com/office/powerpoint/2010/main" val="1781603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fld id="{1CE4942E-83F1-442E-A872-9469981759D9}" type="datetime1">
              <a:rPr lang="zh-CN" altLang="en-US" smtClean="0"/>
              <a:t>2016/12/17</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BAF898B-50F7-4CBA-9BC2-F41311BFD80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709955294"/>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702D0461-5997-4FC6-9DF3-D6C144125A64}" type="datetime1">
              <a:rPr lang="zh-CN" altLang="en-US" smtClean="0"/>
              <a:t>2016/12/17</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C53818C-389D-4646-BD85-8CCB9AC2D1A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86077273"/>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E705B88A-CD4C-4BC0-9550-258FE4A5FC73}" type="datetime1">
              <a:rPr lang="zh-CN" altLang="en-US" smtClean="0"/>
              <a:t>2016/12/17</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28539C5-A199-4531-8B82-B7A5A039414D}"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792830485"/>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fld id="{AB461B5D-41F3-4E98-AC10-AF0E97B537E6}" type="datetime1">
              <a:rPr lang="zh-CN" altLang="en-US" smtClean="0"/>
              <a:t>2016/12/17</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0F525CE-2FF6-48CF-B62D-CE558677848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869327700"/>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F0C6CB4-F977-4D8A-AF7D-F65D136952A5}" type="datetime1">
              <a:rPr lang="zh-CN" altLang="en-US" smtClean="0"/>
              <a:t>2016/12/17</a:t>
            </a:fld>
            <a:endParaRPr lang="zh-CN" altLang="en-US" sz="1800">
              <a:solidFill>
                <a:schemeClr val="tx1"/>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43449F8-7E31-4384-9535-E6C1A00B5C2A}"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159752617"/>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fld id="{1A8674DC-52C7-401E-82F8-BF77633D28E1}" type="datetime1">
              <a:rPr lang="zh-CN" altLang="en-US" smtClean="0"/>
              <a:t>2016/12/17</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4165E21-C9C0-43DD-A2B2-82CCB2BC791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487124302"/>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fld id="{A901445A-0897-4EC6-A8EA-6D38E3511790}" type="datetime1">
              <a:rPr lang="zh-CN" altLang="en-US" smtClean="0"/>
              <a:t>2016/12/17</a:t>
            </a:fld>
            <a:endParaRPr lang="zh-CN" altLang="en-US" sz="1800">
              <a:solidFill>
                <a:schemeClr val="tx1"/>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B7BC9C18-2AE7-4A15-B835-E69D660471C5}"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540912525"/>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fld id="{A87CCFE7-49D3-4AC3-BD91-F856E7D4F3F5}" type="datetime1">
              <a:rPr lang="zh-CN" altLang="en-US" smtClean="0"/>
              <a:t>2016/12/17</a:t>
            </a:fld>
            <a:endParaRPr lang="zh-CN" altLang="en-US" sz="1800">
              <a:solidFill>
                <a:schemeClr val="tx1"/>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09100B8C-FD8A-49CD-A6B8-B8BC9D1C3E43}"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056840710"/>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683CACCA-C285-4100-8E91-44E01263F21E}" type="datetime1">
              <a:rPr lang="zh-CN" altLang="en-US" smtClean="0"/>
              <a:t>2016/12/17</a:t>
            </a:fld>
            <a:endParaRPr lang="zh-CN" altLang="en-US" sz="1800">
              <a:solidFill>
                <a:schemeClr val="tx1"/>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33B11495-B3EB-4C4E-90C4-180ACB25230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3710564658"/>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EB1CF022-FA45-457D-8FD5-AC6BB4CCDF02}" type="datetime1">
              <a:rPr lang="zh-CN" altLang="en-US" smtClean="0"/>
              <a:t>2016/12/17</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972A94D-3BE5-4D9D-ADED-632DC37B56DC}"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632223096"/>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0169E40-7697-452D-9E62-DAE2C89E0496}" type="datetime1">
              <a:rPr lang="zh-CN" altLang="en-US" smtClean="0"/>
              <a:t>2016/12/17</a:t>
            </a:fld>
            <a:endParaRPr lang="zh-CN" altLang="en-US" sz="1800">
              <a:solidFill>
                <a:schemeClr val="tx1"/>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43DCB869-BE77-499B-A6F6-185327C3BAE6}"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2135725080"/>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898989"/>
                </a:solidFill>
              </a:defRPr>
            </a:lvl1pPr>
          </a:lstStyle>
          <a:p>
            <a:pPr>
              <a:defRPr/>
            </a:pPr>
            <a:fld id="{9075DC88-8BE1-4FD2-88FC-2B59AE9F4E3C}" type="datetime1">
              <a:rPr lang="zh-CN" altLang="en-US" smtClean="0"/>
              <a:t>2016/12/17</a:t>
            </a:fld>
            <a:endParaRPr lang="zh-CN" altLang="en-US" sz="1800">
              <a:solidFill>
                <a:schemeClr val="tx1"/>
              </a:solidFill>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pPr>
              <a:defRPr/>
            </a:pPr>
            <a:fld id="{35299D4A-C0D9-49E3-AE28-FB4AAA3F57C1}" type="slidenum">
              <a:rPr lang="zh-CN" altLang="en-US"/>
              <a:pPr>
                <a:defRPr/>
              </a:pPr>
              <a:t>‹#›</a:t>
            </a:fld>
            <a:endParaRPr lang="zh-CN" altLang="en-US" sz="1800">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p:transition>
  <p:hf hdr="0" ftr="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7673" y="935442"/>
            <a:ext cx="9165995" cy="1888552"/>
          </a:xfrm>
        </p:spPr>
        <p:txBody>
          <a:bodyPr>
            <a:noAutofit/>
          </a:bodyPr>
          <a:lstStyle/>
          <a:p>
            <a:r>
              <a:rPr lang="zh-CN" altLang="en-US" sz="4400" b="1" dirty="0">
                <a:solidFill>
                  <a:srgbClr val="003366"/>
                </a:solidFill>
                <a:effectLst>
                  <a:outerShdw blurRad="38100" dist="38100" dir="2700000" algn="tl">
                    <a:srgbClr val="000000">
                      <a:alpha val="43137"/>
                    </a:srgbClr>
                  </a:outerShdw>
                </a:effectLst>
                <a:latin typeface="隶书" pitchFamily="49" charset="-122"/>
                <a:ea typeface="隶书" pitchFamily="49" charset="-122"/>
              </a:rPr>
              <a:t>电力交易平台推荐系统的</a:t>
            </a:r>
            <a:r>
              <a:rPr lang="zh-CN" altLang="en-US" sz="4400" b="1" dirty="0" smtClean="0">
                <a:solidFill>
                  <a:srgbClr val="003366"/>
                </a:solidFill>
                <a:effectLst>
                  <a:outerShdw blurRad="38100" dist="38100" dir="2700000" algn="tl">
                    <a:srgbClr val="000000">
                      <a:alpha val="43137"/>
                    </a:srgbClr>
                  </a:outerShdw>
                </a:effectLst>
                <a:latin typeface="隶书" pitchFamily="49" charset="-122"/>
                <a:ea typeface="隶书" pitchFamily="49" charset="-122"/>
              </a:rPr>
              <a:t>研究</a:t>
            </a:r>
            <a:r>
              <a:rPr lang="en-US" altLang="zh-CN" sz="4400" b="1" dirty="0" smtClean="0">
                <a:solidFill>
                  <a:srgbClr val="003366"/>
                </a:solidFill>
                <a:effectLst>
                  <a:outerShdw blurRad="38100" dist="38100" dir="2700000" algn="tl">
                    <a:srgbClr val="000000">
                      <a:alpha val="43137"/>
                    </a:srgbClr>
                  </a:outerShdw>
                </a:effectLst>
                <a:latin typeface="隶书" pitchFamily="49" charset="-122"/>
                <a:ea typeface="隶书" pitchFamily="49" charset="-122"/>
              </a:rPr>
              <a:t/>
            </a:r>
            <a:br>
              <a:rPr lang="en-US" altLang="zh-CN" sz="4400" b="1" dirty="0" smtClean="0">
                <a:solidFill>
                  <a:srgbClr val="003366"/>
                </a:solidFill>
                <a:effectLst>
                  <a:outerShdw blurRad="38100" dist="38100" dir="2700000" algn="tl">
                    <a:srgbClr val="000000">
                      <a:alpha val="43137"/>
                    </a:srgbClr>
                  </a:outerShdw>
                </a:effectLst>
                <a:latin typeface="隶书" pitchFamily="49" charset="-122"/>
                <a:ea typeface="隶书" pitchFamily="49" charset="-122"/>
              </a:rPr>
            </a:br>
            <a:r>
              <a:rPr lang="zh-CN" altLang="en-US" sz="4400" b="1" dirty="0" smtClean="0">
                <a:solidFill>
                  <a:srgbClr val="003366"/>
                </a:solidFill>
                <a:effectLst>
                  <a:outerShdw blurRad="38100" dist="38100" dir="2700000" algn="tl">
                    <a:srgbClr val="000000">
                      <a:alpha val="43137"/>
                    </a:srgbClr>
                  </a:outerShdw>
                </a:effectLst>
                <a:latin typeface="隶书" pitchFamily="49" charset="-122"/>
                <a:ea typeface="隶书" pitchFamily="49" charset="-122"/>
              </a:rPr>
              <a:t>与</a:t>
            </a:r>
            <a:r>
              <a:rPr lang="zh-CN" altLang="en-US" sz="4400" b="1" dirty="0">
                <a:solidFill>
                  <a:srgbClr val="003366"/>
                </a:solidFill>
                <a:effectLst>
                  <a:outerShdw blurRad="38100" dist="38100" dir="2700000" algn="tl">
                    <a:srgbClr val="000000">
                      <a:alpha val="43137"/>
                    </a:srgbClr>
                  </a:outerShdw>
                </a:effectLst>
                <a:latin typeface="隶书" pitchFamily="49" charset="-122"/>
                <a:ea typeface="隶书" pitchFamily="49" charset="-122"/>
              </a:rPr>
              <a:t>移动端实现</a:t>
            </a:r>
          </a:p>
        </p:txBody>
      </p:sp>
      <p:sp>
        <p:nvSpPr>
          <p:cNvPr id="6" name="矩形 5"/>
          <p:cNvSpPr/>
          <p:nvPr/>
        </p:nvSpPr>
        <p:spPr>
          <a:xfrm>
            <a:off x="4292609" y="4330695"/>
            <a:ext cx="3907345" cy="1569660"/>
          </a:xfrm>
          <a:prstGeom prst="rect">
            <a:avLst/>
          </a:prstGeom>
        </p:spPr>
        <p:txBody>
          <a:bodyPr wrap="square">
            <a:spAutoFit/>
          </a:bodyPr>
          <a:lstStyle/>
          <a:p>
            <a:r>
              <a:rPr lang="zh-CN" altLang="en-US" sz="2400" b="1" dirty="0" smtClean="0">
                <a:latin typeface="楷体" pitchFamily="49" charset="-122"/>
                <a:ea typeface="楷体" pitchFamily="49" charset="-122"/>
              </a:rPr>
              <a:t>答 辩 </a:t>
            </a:r>
            <a:r>
              <a:rPr lang="zh-CN" altLang="en-US" sz="2400" b="1" dirty="0">
                <a:latin typeface="楷体" pitchFamily="49" charset="-122"/>
                <a:ea typeface="楷体" pitchFamily="49" charset="-122"/>
              </a:rPr>
              <a:t>人：</a:t>
            </a:r>
            <a:r>
              <a:rPr lang="zh-CN" altLang="en-US" sz="2400" b="1" dirty="0" smtClean="0">
                <a:latin typeface="楷体" pitchFamily="49" charset="-122"/>
                <a:ea typeface="楷体" pitchFamily="49" charset="-122"/>
              </a:rPr>
              <a:t>冯雪</a:t>
            </a:r>
            <a:endParaRPr lang="en-US" altLang="zh-CN" sz="2400" b="1" dirty="0">
              <a:latin typeface="楷体" pitchFamily="49" charset="-122"/>
              <a:ea typeface="楷体" pitchFamily="49" charset="-122"/>
            </a:endParaRPr>
          </a:p>
          <a:p>
            <a:r>
              <a:rPr lang="zh-CN" altLang="en-US" sz="2400" b="1" dirty="0">
                <a:latin typeface="楷体" pitchFamily="49" charset="-122"/>
                <a:ea typeface="楷体" pitchFamily="49" charset="-122"/>
              </a:rPr>
              <a:t>指导教师：焦明</a:t>
            </a:r>
            <a:r>
              <a:rPr lang="zh-CN" altLang="en-US" sz="2400" b="1" dirty="0" smtClean="0">
                <a:latin typeface="楷体" pitchFamily="49" charset="-122"/>
                <a:ea typeface="楷体" pitchFamily="49" charset="-122"/>
              </a:rPr>
              <a:t>海 </a:t>
            </a:r>
            <a:r>
              <a:rPr lang="zh-CN" altLang="en-US" sz="2400" b="1" dirty="0">
                <a:latin typeface="楷体" pitchFamily="49" charset="-122"/>
                <a:ea typeface="楷体" pitchFamily="49" charset="-122"/>
              </a:rPr>
              <a:t>副教授</a:t>
            </a:r>
            <a:endParaRPr lang="en-US" altLang="zh-CN" sz="2400" b="1" dirty="0">
              <a:latin typeface="楷体" pitchFamily="49" charset="-122"/>
              <a:ea typeface="楷体" pitchFamily="49" charset="-122"/>
            </a:endParaRPr>
          </a:p>
          <a:p>
            <a:r>
              <a:rPr lang="zh-CN" altLang="en-US" sz="2400" b="1" dirty="0" smtClean="0">
                <a:latin typeface="楷体" pitchFamily="49" charset="-122"/>
                <a:ea typeface="楷体" pitchFamily="49" charset="-122"/>
              </a:rPr>
              <a:t>专    </a:t>
            </a:r>
            <a:r>
              <a:rPr lang="zh-CN" altLang="en-US" sz="2400" b="1" dirty="0">
                <a:latin typeface="楷体" pitchFamily="49" charset="-122"/>
                <a:ea typeface="楷体" pitchFamily="49" charset="-122"/>
              </a:rPr>
              <a:t>业</a:t>
            </a:r>
            <a:r>
              <a:rPr lang="zh-CN" altLang="en-US" sz="2400" b="1" dirty="0" smtClean="0">
                <a:latin typeface="楷体" pitchFamily="49" charset="-122"/>
                <a:ea typeface="楷体" pitchFamily="49" charset="-122"/>
              </a:rPr>
              <a:t>：计算机技术</a:t>
            </a:r>
            <a:endParaRPr lang="en-US" altLang="zh-CN" sz="2400" b="1" dirty="0">
              <a:latin typeface="楷体" pitchFamily="49" charset="-122"/>
              <a:ea typeface="楷体" pitchFamily="49" charset="-122"/>
            </a:endParaRPr>
          </a:p>
          <a:p>
            <a:r>
              <a:rPr lang="zh-CN" altLang="en-US" sz="2400" b="1" dirty="0" smtClean="0">
                <a:latin typeface="楷体" pitchFamily="49" charset="-122"/>
                <a:ea typeface="楷体" pitchFamily="49" charset="-122"/>
              </a:rPr>
              <a:t>答辩日期</a:t>
            </a:r>
            <a:r>
              <a:rPr lang="en-US" altLang="zh-CN" sz="2400" b="1" dirty="0" smtClean="0">
                <a:latin typeface="楷体" pitchFamily="49" charset="-122"/>
                <a:ea typeface="楷体" pitchFamily="49" charset="-122"/>
              </a:rPr>
              <a:t>: 2016.12.17</a:t>
            </a:r>
            <a:endParaRPr lang="en-US" altLang="zh-CN" sz="2400" b="1" dirty="0">
              <a:latin typeface="楷体" pitchFamily="49" charset="-122"/>
              <a:ea typeface="楷体" pitchFamily="49"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 y="0"/>
            <a:ext cx="1926647" cy="751392"/>
          </a:xfrm>
          <a:prstGeom prst="rect">
            <a:avLst/>
          </a:prstGeom>
        </p:spPr>
      </p:pic>
      <p:pic>
        <p:nvPicPr>
          <p:cNvPr id="9" name="Picture 23" descr="1"/>
          <p:cNvPicPr>
            <a:picLocks noChangeAspect="1" noChangeArrowheads="1"/>
          </p:cNvPicPr>
          <p:nvPr/>
        </p:nvPicPr>
        <p:blipFill>
          <a:blip r:embed="rId4">
            <a:lum bright="-6000" contrast="24000"/>
            <a:grayscl/>
          </a:blip>
          <a:srcRect l="42606" t="64474" r="19473"/>
          <a:stretch>
            <a:fillRect/>
          </a:stretch>
        </p:blipFill>
        <p:spPr bwMode="gray">
          <a:xfrm rot="6879189">
            <a:off x="349548" y="-203471"/>
            <a:ext cx="908031" cy="1165171"/>
          </a:xfrm>
          <a:prstGeom prst="rect">
            <a:avLst/>
          </a:prstGeom>
          <a:noFill/>
        </p:spPr>
      </p:pic>
      <p:sp>
        <p:nvSpPr>
          <p:cNvPr id="3" name="日期占位符 2"/>
          <p:cNvSpPr>
            <a:spLocks noGrp="1"/>
          </p:cNvSpPr>
          <p:nvPr>
            <p:ph type="dt" sz="half" idx="10"/>
          </p:nvPr>
        </p:nvSpPr>
        <p:spPr/>
        <p:txBody>
          <a:bodyPr/>
          <a:lstStyle/>
          <a:p>
            <a:pPr>
              <a:defRPr/>
            </a:pPr>
            <a:fld id="{9C723B87-7150-4202-BA50-99EFE08C57A9}" type="datetime1">
              <a:rPr lang="zh-CN" altLang="en-US" smtClean="0"/>
              <a:t>2016/12/17</a:t>
            </a:fld>
            <a:endParaRPr lang="zh-CN" altLang="en-US" sz="1800">
              <a:solidFill>
                <a:schemeClr val="tx1"/>
              </a:solidFill>
            </a:endParaRPr>
          </a:p>
        </p:txBody>
      </p:sp>
      <p:sp>
        <p:nvSpPr>
          <p:cNvPr id="5" name="灯片编号占位符 4"/>
          <p:cNvSpPr>
            <a:spLocks noGrp="1"/>
          </p:cNvSpPr>
          <p:nvPr>
            <p:ph type="sldNum" sz="quarter" idx="12"/>
          </p:nvPr>
        </p:nvSpPr>
        <p:spPr/>
        <p:txBody>
          <a:bodyPr/>
          <a:lstStyle/>
          <a:p>
            <a:pPr>
              <a:defRPr/>
            </a:pPr>
            <a:fld id="{5BAF898B-50F7-4CBA-9BC2-F41311BFD80D}" type="slidenum">
              <a:rPr lang="zh-CN" altLang="en-US" smtClean="0"/>
              <a:pPr>
                <a:defRPr/>
              </a:pPr>
              <a:t>1</a:t>
            </a:fld>
            <a:endParaRPr lang="zh-CN" altLang="en-US" sz="1800" dirty="0">
              <a:solidFill>
                <a:schemeClr val="tx1"/>
              </a:solidFill>
            </a:endParaRPr>
          </a:p>
        </p:txBody>
      </p:sp>
    </p:spTree>
    <p:extLst>
      <p:ext uri="{BB962C8B-B14F-4D97-AF65-F5344CB8AC3E}">
        <p14:creationId xmlns:p14="http://schemas.microsoft.com/office/powerpoint/2010/main" val="2793702250"/>
      </p:ext>
    </p:extLst>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 name="文本框 1"/>
          <p:cNvSpPr txBox="1">
            <a:spLocks noChangeArrowheads="1"/>
          </p:cNvSpPr>
          <p:nvPr/>
        </p:nvSpPr>
        <p:spPr bwMode="auto">
          <a:xfrm>
            <a:off x="226757" y="301164"/>
            <a:ext cx="5109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a:solidFill>
                  <a:schemeClr val="bg1"/>
                </a:solidFill>
                <a:latin typeface="+mn-ea"/>
                <a:ea typeface="+mn-ea"/>
                <a:cs typeface="+mn-ea"/>
                <a:sym typeface="+mn-lt"/>
              </a:rPr>
              <a:t>3</a:t>
            </a:r>
            <a:r>
              <a:rPr lang="en-US" altLang="zh-CN" sz="2400" dirty="0" smtClean="0">
                <a:solidFill>
                  <a:schemeClr val="bg1"/>
                </a:solidFill>
                <a:latin typeface="+mn-ea"/>
                <a:ea typeface="+mn-ea"/>
                <a:cs typeface="+mn-ea"/>
                <a:sym typeface="+mn-lt"/>
              </a:rPr>
              <a:t> </a:t>
            </a:r>
            <a:r>
              <a:rPr lang="zh-CN" altLang="en-US" sz="2400" dirty="0" smtClean="0">
                <a:solidFill>
                  <a:schemeClr val="bg1"/>
                </a:solidFill>
                <a:latin typeface="+mn-ea"/>
                <a:ea typeface="+mn-ea"/>
                <a:cs typeface="+mn-ea"/>
                <a:sym typeface="+mn-lt"/>
              </a:rPr>
              <a:t>基于用户相似度协同过滤推荐算法</a:t>
            </a:r>
            <a:endParaRPr lang="zh-CN" altLang="en-US" sz="2400" dirty="0">
              <a:solidFill>
                <a:schemeClr val="bg1"/>
              </a:solidFill>
              <a:latin typeface="+mn-ea"/>
              <a:ea typeface="+mn-ea"/>
              <a:cs typeface="+mn-ea"/>
              <a:sym typeface="+mn-lt"/>
            </a:endParaRPr>
          </a:p>
        </p:txBody>
      </p:sp>
      <p:cxnSp>
        <p:nvCxnSpPr>
          <p:cNvPr id="5" name="直接连接符 4"/>
          <p:cNvCxnSpPr/>
          <p:nvPr/>
        </p:nvCxnSpPr>
        <p:spPr bwMode="auto">
          <a:xfrm>
            <a:off x="4567778" y="822376"/>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7117921" y="3368888"/>
            <a:ext cx="3727006" cy="369332"/>
          </a:xfrm>
          <a:prstGeom prst="rect">
            <a:avLst/>
          </a:prstGeom>
          <a:noFill/>
        </p:spPr>
        <p:txBody>
          <a:bodyPr wrap="square" rtlCol="0">
            <a:spAutoFit/>
          </a:bodyPr>
          <a:lstStyle/>
          <a:p>
            <a:r>
              <a:rPr lang="en-US" altLang="zh-CN" dirty="0" smtClean="0"/>
              <a:t> </a:t>
            </a:r>
            <a:endParaRPr lang="zh-CN" altLang="en-US" dirty="0"/>
          </a:p>
        </p:txBody>
      </p:sp>
      <p:sp>
        <p:nvSpPr>
          <p:cNvPr id="9" name="TextBox 8"/>
          <p:cNvSpPr txBox="1"/>
          <p:nvPr/>
        </p:nvSpPr>
        <p:spPr>
          <a:xfrm>
            <a:off x="6697130" y="4370443"/>
            <a:ext cx="781469" cy="369332"/>
          </a:xfrm>
          <a:prstGeom prst="rect">
            <a:avLst/>
          </a:prstGeom>
          <a:noFill/>
        </p:spPr>
        <p:txBody>
          <a:bodyPr wrap="square" rtlCol="0">
            <a:spAutoFit/>
          </a:bodyPr>
          <a:lstStyle/>
          <a:p>
            <a:r>
              <a:rPr lang="en-US" altLang="zh-CN" dirty="0" smtClean="0"/>
              <a:t>User</a:t>
            </a:r>
            <a:endParaRPr lang="zh-CN" altLang="en-US" dirty="0"/>
          </a:p>
        </p:txBody>
      </p:sp>
      <p:sp>
        <p:nvSpPr>
          <p:cNvPr id="10" name="TextBox 9"/>
          <p:cNvSpPr txBox="1"/>
          <p:nvPr/>
        </p:nvSpPr>
        <p:spPr>
          <a:xfrm>
            <a:off x="9011533" y="2651858"/>
            <a:ext cx="1382599" cy="369332"/>
          </a:xfrm>
          <a:prstGeom prst="rect">
            <a:avLst/>
          </a:prstGeom>
          <a:noFill/>
        </p:spPr>
        <p:txBody>
          <a:bodyPr wrap="square" rtlCol="0">
            <a:spAutoFit/>
          </a:bodyPr>
          <a:lstStyle/>
          <a:p>
            <a:r>
              <a:rPr lang="en-US" altLang="zh-CN" dirty="0" err="1" smtClean="0"/>
              <a:t>Elec</a:t>
            </a:r>
            <a:endParaRPr lang="zh-CN" altLang="en-US" dirty="0"/>
          </a:p>
        </p:txBody>
      </p:sp>
      <p:sp>
        <p:nvSpPr>
          <p:cNvPr id="11" name="椭圆 10"/>
          <p:cNvSpPr/>
          <p:nvPr/>
        </p:nvSpPr>
        <p:spPr bwMode="auto">
          <a:xfrm>
            <a:off x="1322501" y="3429001"/>
            <a:ext cx="360678" cy="309219"/>
          </a:xfrm>
          <a:prstGeom prst="ellipse">
            <a:avLst/>
          </a:prstGeom>
          <a:ln/>
          <a:effectLst>
            <a:glow rad="101600">
              <a:schemeClr val="accent6">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a:p>
        </p:txBody>
      </p:sp>
      <p:sp>
        <p:nvSpPr>
          <p:cNvPr id="13" name="椭圆 12"/>
          <p:cNvSpPr/>
          <p:nvPr/>
        </p:nvSpPr>
        <p:spPr bwMode="auto">
          <a:xfrm>
            <a:off x="1322501" y="4392163"/>
            <a:ext cx="360678" cy="309219"/>
          </a:xfrm>
          <a:prstGeom prst="ellipse">
            <a:avLst/>
          </a:prstGeom>
          <a:ln/>
          <a:effectLst>
            <a:glow rad="139700">
              <a:schemeClr val="accent2">
                <a:satMod val="175000"/>
                <a:alpha val="40000"/>
              </a:schemeClr>
            </a:glow>
          </a:effectLst>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a:p>
        </p:txBody>
      </p:sp>
      <p:sp>
        <p:nvSpPr>
          <p:cNvPr id="14" name="椭圆 13"/>
          <p:cNvSpPr/>
          <p:nvPr/>
        </p:nvSpPr>
        <p:spPr bwMode="auto">
          <a:xfrm>
            <a:off x="1294562" y="5456805"/>
            <a:ext cx="360678" cy="309219"/>
          </a:xfrm>
          <a:prstGeom prst="ellipse">
            <a:avLst/>
          </a:prstGeom>
          <a:ln/>
          <a:effectLst>
            <a:glow rad="139700">
              <a:schemeClr val="accent4">
                <a:satMod val="175000"/>
                <a:alpha val="40000"/>
              </a:schemeClr>
            </a:glow>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a:p>
        </p:txBody>
      </p:sp>
      <p:sp>
        <p:nvSpPr>
          <p:cNvPr id="12" name="矩形 11"/>
          <p:cNvSpPr/>
          <p:nvPr/>
        </p:nvSpPr>
        <p:spPr bwMode="auto">
          <a:xfrm>
            <a:off x="3847247" y="3429001"/>
            <a:ext cx="420791" cy="30921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002">
            <a:schemeClr val="dk2"/>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a:p>
        </p:txBody>
      </p:sp>
      <p:sp>
        <p:nvSpPr>
          <p:cNvPr id="16" name="矩形 15"/>
          <p:cNvSpPr/>
          <p:nvPr/>
        </p:nvSpPr>
        <p:spPr bwMode="auto">
          <a:xfrm>
            <a:off x="3847247" y="4392163"/>
            <a:ext cx="420791" cy="30921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a:p>
        </p:txBody>
      </p:sp>
      <p:sp>
        <p:nvSpPr>
          <p:cNvPr id="18" name="矩形 17"/>
          <p:cNvSpPr/>
          <p:nvPr/>
        </p:nvSpPr>
        <p:spPr bwMode="auto">
          <a:xfrm>
            <a:off x="3847246" y="5456805"/>
            <a:ext cx="420791" cy="30921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a:p>
        </p:txBody>
      </p:sp>
      <p:cxnSp>
        <p:nvCxnSpPr>
          <p:cNvPr id="19" name="直接箭头连接符 18"/>
          <p:cNvCxnSpPr/>
          <p:nvPr/>
        </p:nvCxnSpPr>
        <p:spPr bwMode="auto">
          <a:xfrm>
            <a:off x="1948203" y="3583610"/>
            <a:ext cx="1562938"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p:nvPr/>
        </p:nvCxnSpPr>
        <p:spPr bwMode="auto">
          <a:xfrm>
            <a:off x="1948203" y="3738220"/>
            <a:ext cx="1683164" cy="80855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p:cNvCxnSpPr/>
          <p:nvPr/>
        </p:nvCxnSpPr>
        <p:spPr bwMode="auto">
          <a:xfrm>
            <a:off x="1948203" y="3909904"/>
            <a:ext cx="1683164" cy="1701510"/>
          </a:xfrm>
          <a:prstGeom prst="straightConnector1">
            <a:avLst/>
          </a:prstGeom>
          <a:ln>
            <a:prstDash val="sysDash"/>
            <a:headEnd type="none" w="med" len="med"/>
            <a:tailEnd type="arrow"/>
          </a:ln>
          <a:extLst/>
        </p:spPr>
        <p:style>
          <a:lnRef idx="3">
            <a:schemeClr val="accent6"/>
          </a:lnRef>
          <a:fillRef idx="0">
            <a:schemeClr val="accent6"/>
          </a:fillRef>
          <a:effectRef idx="2">
            <a:schemeClr val="accent6"/>
          </a:effectRef>
          <a:fontRef idx="minor">
            <a:schemeClr val="tx1"/>
          </a:fontRef>
        </p:style>
      </p:cxnSp>
      <p:cxnSp>
        <p:nvCxnSpPr>
          <p:cNvPr id="25" name="直接箭头连接符 24"/>
          <p:cNvCxnSpPr/>
          <p:nvPr/>
        </p:nvCxnSpPr>
        <p:spPr bwMode="auto">
          <a:xfrm>
            <a:off x="1948203" y="4555109"/>
            <a:ext cx="1562938" cy="105630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p:cNvCxnSpPr/>
          <p:nvPr/>
        </p:nvCxnSpPr>
        <p:spPr bwMode="auto">
          <a:xfrm flipV="1">
            <a:off x="1948203" y="3909904"/>
            <a:ext cx="1562938" cy="63686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箭头连接符 28"/>
          <p:cNvCxnSpPr/>
          <p:nvPr/>
        </p:nvCxnSpPr>
        <p:spPr bwMode="auto">
          <a:xfrm>
            <a:off x="1948203" y="4555109"/>
            <a:ext cx="1562938" cy="0"/>
          </a:xfrm>
          <a:prstGeom prst="straightConnector1">
            <a:avLst/>
          </a:prstGeom>
          <a:ln>
            <a:prstDash val="sysDash"/>
            <a:headEnd type="none" w="med" len="med"/>
            <a:tailEnd type="arrow"/>
          </a:ln>
          <a:extLst/>
        </p:spPr>
        <p:style>
          <a:lnRef idx="3">
            <a:schemeClr val="accent6"/>
          </a:lnRef>
          <a:fillRef idx="0">
            <a:schemeClr val="accent6"/>
          </a:fillRef>
          <a:effectRef idx="2">
            <a:schemeClr val="accent6"/>
          </a:effectRef>
          <a:fontRef idx="minor">
            <a:schemeClr val="tx1"/>
          </a:fontRef>
        </p:style>
      </p:cxnSp>
      <p:cxnSp>
        <p:nvCxnSpPr>
          <p:cNvPr id="31" name="直接箭头连接符 30"/>
          <p:cNvCxnSpPr/>
          <p:nvPr/>
        </p:nvCxnSpPr>
        <p:spPr bwMode="auto">
          <a:xfrm flipV="1">
            <a:off x="1827977" y="3738220"/>
            <a:ext cx="1683164" cy="1718585"/>
          </a:xfrm>
          <a:prstGeom prst="straightConnector1">
            <a:avLst/>
          </a:prstGeom>
          <a:ln>
            <a:prstDash val="sysDash"/>
            <a:headEnd type="none" w="med" len="med"/>
            <a:tailEnd type="arrow"/>
          </a:ln>
          <a:extLst/>
        </p:spPr>
        <p:style>
          <a:lnRef idx="3">
            <a:schemeClr val="accent6"/>
          </a:lnRef>
          <a:fillRef idx="0">
            <a:schemeClr val="accent6"/>
          </a:fillRef>
          <a:effectRef idx="2">
            <a:schemeClr val="accent6"/>
          </a:effectRef>
          <a:fontRef idx="minor">
            <a:schemeClr val="tx1"/>
          </a:fontRef>
        </p:style>
      </p:cxnSp>
      <p:cxnSp>
        <p:nvCxnSpPr>
          <p:cNvPr id="33" name="直接箭头连接符 32"/>
          <p:cNvCxnSpPr/>
          <p:nvPr/>
        </p:nvCxnSpPr>
        <p:spPr bwMode="auto">
          <a:xfrm flipV="1">
            <a:off x="1948203" y="4760659"/>
            <a:ext cx="1562938" cy="69614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p:nvPr/>
        </p:nvCxnSpPr>
        <p:spPr bwMode="auto">
          <a:xfrm>
            <a:off x="1864305" y="5609205"/>
            <a:ext cx="1683164" cy="2209"/>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p:cNvSpPr txBox="1"/>
          <p:nvPr/>
        </p:nvSpPr>
        <p:spPr>
          <a:xfrm>
            <a:off x="1174336" y="2761406"/>
            <a:ext cx="773867" cy="369332"/>
          </a:xfrm>
          <a:prstGeom prst="rect">
            <a:avLst/>
          </a:prstGeom>
          <a:noFill/>
        </p:spPr>
        <p:txBody>
          <a:bodyPr wrap="square" rtlCol="0">
            <a:spAutoFit/>
          </a:bodyPr>
          <a:lstStyle/>
          <a:p>
            <a:r>
              <a:rPr lang="en-US" altLang="zh-CN" dirty="0" smtClean="0"/>
              <a:t>User</a:t>
            </a:r>
            <a:endParaRPr lang="zh-CN" altLang="en-US" dirty="0"/>
          </a:p>
        </p:txBody>
      </p:sp>
      <p:sp>
        <p:nvSpPr>
          <p:cNvPr id="38" name="TextBox 37"/>
          <p:cNvSpPr txBox="1"/>
          <p:nvPr/>
        </p:nvSpPr>
        <p:spPr>
          <a:xfrm>
            <a:off x="3670708" y="2761406"/>
            <a:ext cx="773867" cy="369332"/>
          </a:xfrm>
          <a:prstGeom prst="rect">
            <a:avLst/>
          </a:prstGeom>
          <a:noFill/>
        </p:spPr>
        <p:txBody>
          <a:bodyPr wrap="square" rtlCol="0">
            <a:spAutoFit/>
          </a:bodyPr>
          <a:lstStyle/>
          <a:p>
            <a:r>
              <a:rPr lang="en-US" altLang="zh-CN" dirty="0" err="1" smtClean="0"/>
              <a:t>Elec</a:t>
            </a:r>
            <a:endParaRPr lang="zh-CN" altLang="en-US" dirty="0"/>
          </a:p>
        </p:txBody>
      </p:sp>
      <p:graphicFrame>
        <p:nvGraphicFramePr>
          <p:cNvPr id="39" name="表格 38"/>
          <p:cNvGraphicFramePr>
            <a:graphicFrameLocks noGrp="1"/>
          </p:cNvGraphicFramePr>
          <p:nvPr>
            <p:extLst>
              <p:ext uri="{D42A27DB-BD31-4B8C-83A1-F6EECF244321}">
                <p14:modId xmlns:p14="http://schemas.microsoft.com/office/powerpoint/2010/main" val="4258295721"/>
              </p:ext>
            </p:extLst>
          </p:nvPr>
        </p:nvGraphicFramePr>
        <p:xfrm>
          <a:off x="7658938" y="3130738"/>
          <a:ext cx="3606780" cy="3026832"/>
        </p:xfrm>
        <a:graphic>
          <a:graphicData uri="http://schemas.openxmlformats.org/drawingml/2006/table">
            <a:tbl>
              <a:tblPr firstRow="1" bandRow="1">
                <a:tableStyleId>{C4B1156A-380E-4F78-BDF5-A606A8083BF9}</a:tableStyleId>
              </a:tblPr>
              <a:tblGrid>
                <a:gridCol w="601130"/>
                <a:gridCol w="601130"/>
                <a:gridCol w="601130"/>
                <a:gridCol w="601130"/>
                <a:gridCol w="601130"/>
                <a:gridCol w="601130"/>
              </a:tblGrid>
              <a:tr h="378354">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354">
                <a:tc>
                  <a:txBody>
                    <a:bodyPr/>
                    <a:lstStyle/>
                    <a:p>
                      <a:endParaRPr lang="zh-CN" altLang="en-US" dirty="0"/>
                    </a:p>
                  </a:txBody>
                  <a:tcPr/>
                </a:tc>
                <a:tc>
                  <a:txBody>
                    <a:bodyPr/>
                    <a:lstStyle/>
                    <a:p>
                      <a:endParaRPr lang="zh-CN" altLang="en-US" b="1" dirty="0">
                        <a:solidFill>
                          <a:srgbClr val="FF0000"/>
                        </a:solidFill>
                      </a:endParaRPr>
                    </a:p>
                  </a:txBody>
                  <a:tcPr/>
                </a:tc>
                <a:tc>
                  <a:txBody>
                    <a:bodyPr/>
                    <a:lstStyle/>
                    <a:p>
                      <a:endParaRPr lang="zh-CN" altLang="en-US"/>
                    </a:p>
                  </a:txBody>
                  <a:tcPr/>
                </a:tc>
                <a:tc>
                  <a:txBody>
                    <a:bodyPr/>
                    <a:lstStyle/>
                    <a:p>
                      <a:endParaRPr lang="zh-CN" altLang="en-US" b="1" dirty="0">
                        <a:solidFill>
                          <a:srgbClr val="FF0000"/>
                        </a:solidFill>
                      </a:endParaRPr>
                    </a:p>
                  </a:txBody>
                  <a:tcPr/>
                </a:tc>
                <a:tc>
                  <a:txBody>
                    <a:bodyPr/>
                    <a:lstStyle/>
                    <a:p>
                      <a:endParaRPr lang="zh-CN" altLang="en-US"/>
                    </a:p>
                  </a:txBody>
                  <a:tcPr/>
                </a:tc>
                <a:tc>
                  <a:txBody>
                    <a:bodyPr/>
                    <a:lstStyle/>
                    <a:p>
                      <a:endParaRPr lang="zh-CN" altLang="en-US"/>
                    </a:p>
                  </a:txBody>
                  <a:tcPr/>
                </a:tc>
              </a:tr>
              <a:tr h="378354">
                <a:tc>
                  <a:txBody>
                    <a:bodyPr/>
                    <a:lstStyle/>
                    <a:p>
                      <a:endParaRPr lang="zh-CN" altLang="en-US" dirty="0"/>
                    </a:p>
                  </a:txBody>
                  <a:tcPr/>
                </a:tc>
                <a:tc>
                  <a:txBody>
                    <a:bodyPr/>
                    <a:lstStyle/>
                    <a:p>
                      <a:endParaRPr lang="zh-CN" altLang="en-US" b="1" dirty="0">
                        <a:solidFill>
                          <a:srgbClr val="FF0000"/>
                        </a:solidFill>
                      </a:endParaRPr>
                    </a:p>
                  </a:txBody>
                  <a:tcPr/>
                </a:tc>
                <a:tc>
                  <a:txBody>
                    <a:bodyPr/>
                    <a:lstStyle/>
                    <a:p>
                      <a:endParaRPr lang="zh-CN" altLang="en-US"/>
                    </a:p>
                  </a:txBody>
                  <a:tcPr/>
                </a:tc>
                <a:tc>
                  <a:txBody>
                    <a:bodyPr/>
                    <a:lstStyle/>
                    <a:p>
                      <a:endParaRPr lang="zh-CN" altLang="en-US" dirty="0"/>
                    </a:p>
                  </a:txBody>
                  <a:tcPr/>
                </a:tc>
                <a:tc>
                  <a:txBody>
                    <a:bodyPr/>
                    <a:lstStyle/>
                    <a:p>
                      <a:endParaRPr lang="zh-CN" altLang="en-US" b="1" dirty="0">
                        <a:solidFill>
                          <a:srgbClr val="FF0000"/>
                        </a:solidFill>
                      </a:endParaRPr>
                    </a:p>
                  </a:txBody>
                  <a:tcPr/>
                </a:tc>
                <a:tc>
                  <a:txBody>
                    <a:bodyPr/>
                    <a:lstStyle/>
                    <a:p>
                      <a:endParaRPr lang="zh-CN" altLang="en-US"/>
                    </a:p>
                  </a:txBody>
                  <a:tcPr/>
                </a:tc>
              </a:tr>
              <a:tr h="378354">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378354">
                <a:tc>
                  <a:txBody>
                    <a:bodyPr/>
                    <a:lstStyle/>
                    <a:p>
                      <a:endParaRPr lang="zh-CN" altLang="en-US" dirty="0"/>
                    </a:p>
                  </a:txBody>
                  <a:tcPr/>
                </a:tc>
                <a:tc>
                  <a:txBody>
                    <a:bodyPr/>
                    <a:lstStyle/>
                    <a:p>
                      <a:endParaRPr lang="zh-CN" altLang="en-US" dirty="0"/>
                    </a:p>
                  </a:txBody>
                  <a:tcPr/>
                </a:tc>
                <a:tc>
                  <a:txBody>
                    <a:bodyPr/>
                    <a:lstStyle/>
                    <a:p>
                      <a:endParaRPr lang="zh-CN" altLang="en-US" b="1" dirty="0">
                        <a:solidFill>
                          <a:srgbClr val="FF0000"/>
                        </a:solidFill>
                      </a:endParaRPr>
                    </a:p>
                  </a:txBody>
                  <a:tcPr/>
                </a:tc>
                <a:tc>
                  <a:txBody>
                    <a:bodyPr/>
                    <a:lstStyle/>
                    <a:p>
                      <a:endParaRPr lang="zh-CN" altLang="en-US" b="1" dirty="0">
                        <a:solidFill>
                          <a:srgbClr val="FF0000"/>
                        </a:solidFill>
                      </a:endParaRPr>
                    </a:p>
                  </a:txBody>
                  <a:tcPr/>
                </a:tc>
                <a:tc>
                  <a:txBody>
                    <a:bodyPr/>
                    <a:lstStyle/>
                    <a:p>
                      <a:endParaRPr lang="zh-CN" altLang="en-US" dirty="0"/>
                    </a:p>
                  </a:txBody>
                  <a:tcPr/>
                </a:tc>
                <a:tc>
                  <a:txBody>
                    <a:bodyPr/>
                    <a:lstStyle/>
                    <a:p>
                      <a:endParaRPr lang="zh-CN" altLang="en-US"/>
                    </a:p>
                  </a:txBody>
                  <a:tcPr/>
                </a:tc>
              </a:tr>
              <a:tr h="378354">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378354">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378354">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bl>
          </a:graphicData>
        </a:graphic>
      </p:graphicFrame>
      <p:sp>
        <p:nvSpPr>
          <p:cNvPr id="43" name="右箭头 42"/>
          <p:cNvSpPr/>
          <p:nvPr/>
        </p:nvSpPr>
        <p:spPr bwMode="auto">
          <a:xfrm>
            <a:off x="5013966" y="4370443"/>
            <a:ext cx="1322486" cy="330939"/>
          </a:xfrm>
          <a:prstGeom prst="rightArrow">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endParaRPr lang="zh-CN" altLang="en-US"/>
          </a:p>
        </p:txBody>
      </p:sp>
      <p:sp>
        <p:nvSpPr>
          <p:cNvPr id="44" name="TextBox 43"/>
          <p:cNvSpPr txBox="1"/>
          <p:nvPr/>
        </p:nvSpPr>
        <p:spPr>
          <a:xfrm>
            <a:off x="2489220" y="3244335"/>
            <a:ext cx="360678" cy="369332"/>
          </a:xfrm>
          <a:prstGeom prst="rect">
            <a:avLst/>
          </a:prstGeom>
          <a:noFill/>
        </p:spPr>
        <p:txBody>
          <a:bodyPr wrap="square" rtlCol="0">
            <a:spAutoFit/>
          </a:bodyPr>
          <a:lstStyle/>
          <a:p>
            <a:r>
              <a:rPr lang="en-US" altLang="zh-CN" dirty="0" smtClean="0"/>
              <a:t>5</a:t>
            </a:r>
            <a:endParaRPr lang="zh-CN" altLang="en-US" dirty="0"/>
          </a:p>
        </p:txBody>
      </p:sp>
      <p:sp>
        <p:nvSpPr>
          <p:cNvPr id="45" name="TextBox 44"/>
          <p:cNvSpPr txBox="1"/>
          <p:nvPr/>
        </p:nvSpPr>
        <p:spPr>
          <a:xfrm>
            <a:off x="2620026" y="3822552"/>
            <a:ext cx="240452" cy="369332"/>
          </a:xfrm>
          <a:prstGeom prst="rect">
            <a:avLst/>
          </a:prstGeom>
          <a:noFill/>
        </p:spPr>
        <p:txBody>
          <a:bodyPr wrap="square" rtlCol="0">
            <a:spAutoFit/>
          </a:bodyPr>
          <a:lstStyle/>
          <a:p>
            <a:r>
              <a:rPr lang="en-US" altLang="zh-CN" dirty="0" smtClean="0"/>
              <a:t>8</a:t>
            </a:r>
            <a:endParaRPr lang="zh-CN" altLang="en-US" dirty="0"/>
          </a:p>
        </p:txBody>
      </p:sp>
      <p:sp>
        <p:nvSpPr>
          <p:cNvPr id="46" name="TextBox 45"/>
          <p:cNvSpPr txBox="1"/>
          <p:nvPr/>
        </p:nvSpPr>
        <p:spPr>
          <a:xfrm>
            <a:off x="2312809" y="4166580"/>
            <a:ext cx="476976" cy="369332"/>
          </a:xfrm>
          <a:prstGeom prst="rect">
            <a:avLst/>
          </a:prstGeom>
          <a:noFill/>
        </p:spPr>
        <p:txBody>
          <a:bodyPr wrap="square" rtlCol="0">
            <a:spAutoFit/>
          </a:bodyPr>
          <a:lstStyle/>
          <a:p>
            <a:r>
              <a:rPr lang="en-US" altLang="zh-CN" dirty="0" smtClean="0"/>
              <a:t>10</a:t>
            </a:r>
            <a:endParaRPr lang="zh-CN" altLang="en-US" dirty="0"/>
          </a:p>
        </p:txBody>
      </p:sp>
      <p:sp>
        <p:nvSpPr>
          <p:cNvPr id="47" name="TextBox 46"/>
          <p:cNvSpPr txBox="1"/>
          <p:nvPr/>
        </p:nvSpPr>
        <p:spPr>
          <a:xfrm>
            <a:off x="2551297" y="4931825"/>
            <a:ext cx="309181" cy="369332"/>
          </a:xfrm>
          <a:prstGeom prst="rect">
            <a:avLst/>
          </a:prstGeom>
          <a:noFill/>
        </p:spPr>
        <p:txBody>
          <a:bodyPr wrap="square" rtlCol="0">
            <a:spAutoFit/>
          </a:bodyPr>
          <a:lstStyle/>
          <a:p>
            <a:r>
              <a:rPr lang="en-US" altLang="zh-CN" dirty="0" smtClean="0"/>
              <a:t>4</a:t>
            </a:r>
            <a:endParaRPr lang="zh-CN" altLang="en-US" dirty="0"/>
          </a:p>
        </p:txBody>
      </p:sp>
      <p:sp>
        <p:nvSpPr>
          <p:cNvPr id="48" name="TextBox 47"/>
          <p:cNvSpPr txBox="1"/>
          <p:nvPr/>
        </p:nvSpPr>
        <p:spPr>
          <a:xfrm>
            <a:off x="2489220" y="5456805"/>
            <a:ext cx="371258" cy="369332"/>
          </a:xfrm>
          <a:prstGeom prst="rect">
            <a:avLst/>
          </a:prstGeom>
          <a:noFill/>
        </p:spPr>
        <p:txBody>
          <a:bodyPr wrap="square" rtlCol="0">
            <a:spAutoFit/>
          </a:bodyPr>
          <a:lstStyle/>
          <a:p>
            <a:r>
              <a:rPr lang="en-US" altLang="zh-CN" dirty="0" smtClean="0"/>
              <a:t>7</a:t>
            </a:r>
            <a:endParaRPr lang="zh-CN" altLang="en-US" dirty="0"/>
          </a:p>
        </p:txBody>
      </p:sp>
      <p:graphicFrame>
        <p:nvGraphicFramePr>
          <p:cNvPr id="51" name="表格 50"/>
          <p:cNvGraphicFramePr>
            <a:graphicFrameLocks noGrp="1"/>
          </p:cNvGraphicFramePr>
          <p:nvPr>
            <p:extLst>
              <p:ext uri="{D42A27DB-BD31-4B8C-83A1-F6EECF244321}">
                <p14:modId xmlns:p14="http://schemas.microsoft.com/office/powerpoint/2010/main" val="3997517111"/>
              </p:ext>
            </p:extLst>
          </p:nvPr>
        </p:nvGraphicFramePr>
        <p:xfrm>
          <a:off x="7719051" y="3090393"/>
          <a:ext cx="3546667" cy="3014238"/>
        </p:xfrm>
        <a:graphic>
          <a:graphicData uri="http://schemas.openxmlformats.org/drawingml/2006/table">
            <a:tbl>
              <a:tblPr firstRow="1" bandRow="1">
                <a:tableStyleId>{C4B1156A-380E-4F78-BDF5-A606A8083BF9}</a:tableStyleId>
              </a:tblPr>
              <a:tblGrid>
                <a:gridCol w="541017"/>
                <a:gridCol w="601130"/>
                <a:gridCol w="601130"/>
                <a:gridCol w="601130"/>
                <a:gridCol w="601130"/>
                <a:gridCol w="601130"/>
              </a:tblGrid>
              <a:tr h="125287">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r h="378354">
                <a:tc>
                  <a:txBody>
                    <a:bodyPr/>
                    <a:lstStyle/>
                    <a:p>
                      <a:endParaRPr lang="zh-CN" altLang="en-US" dirty="0"/>
                    </a:p>
                  </a:txBody>
                  <a:tcPr/>
                </a:tc>
                <a:tc>
                  <a:txBody>
                    <a:bodyPr/>
                    <a:lstStyle/>
                    <a:p>
                      <a:r>
                        <a:rPr lang="en-US" altLang="zh-CN" b="1" dirty="0" smtClean="0">
                          <a:solidFill>
                            <a:srgbClr val="FF0000"/>
                          </a:solidFill>
                        </a:rPr>
                        <a:t>5</a:t>
                      </a:r>
                      <a:endParaRPr lang="zh-CN" altLang="en-US" b="1" dirty="0">
                        <a:solidFill>
                          <a:srgbClr val="FF0000"/>
                        </a:solidFill>
                      </a:endParaRPr>
                    </a:p>
                  </a:txBody>
                  <a:tcPr/>
                </a:tc>
                <a:tc>
                  <a:txBody>
                    <a:bodyPr/>
                    <a:lstStyle/>
                    <a:p>
                      <a:r>
                        <a:rPr lang="en-US" altLang="zh-CN" b="1" dirty="0" smtClean="0">
                          <a:solidFill>
                            <a:srgbClr val="FF0000"/>
                          </a:solidFill>
                        </a:rPr>
                        <a:t>8</a:t>
                      </a:r>
                      <a:endParaRPr lang="zh-CN" altLang="en-US" b="1" dirty="0">
                        <a:solidFill>
                          <a:srgbClr val="FF0000"/>
                        </a:solidFill>
                      </a:endParaRPr>
                    </a:p>
                  </a:txBody>
                  <a:tcPr/>
                </a:tc>
                <a:tc>
                  <a:txBody>
                    <a:bodyPr/>
                    <a:lstStyle/>
                    <a:p>
                      <a:endParaRPr lang="zh-CN" altLang="en-US" b="1" dirty="0">
                        <a:solidFill>
                          <a:srgbClr val="FF0000"/>
                        </a:solidFill>
                      </a:endParaRPr>
                    </a:p>
                  </a:txBody>
                  <a:tcPr/>
                </a:tc>
                <a:tc>
                  <a:txBody>
                    <a:bodyPr/>
                    <a:lstStyle/>
                    <a:p>
                      <a:endParaRPr lang="zh-CN" altLang="en-US"/>
                    </a:p>
                  </a:txBody>
                  <a:tcPr/>
                </a:tc>
                <a:tc>
                  <a:txBody>
                    <a:bodyPr/>
                    <a:lstStyle/>
                    <a:p>
                      <a:endParaRPr lang="zh-CN" altLang="en-US" dirty="0"/>
                    </a:p>
                  </a:txBody>
                  <a:tcPr/>
                </a:tc>
              </a:tr>
              <a:tr h="378354">
                <a:tc>
                  <a:txBody>
                    <a:bodyPr/>
                    <a:lstStyle/>
                    <a:p>
                      <a:endParaRPr lang="zh-CN" altLang="en-US" dirty="0"/>
                    </a:p>
                  </a:txBody>
                  <a:tcPr/>
                </a:tc>
                <a:tc>
                  <a:txBody>
                    <a:bodyPr/>
                    <a:lstStyle/>
                    <a:p>
                      <a:endParaRPr lang="zh-CN" altLang="en-US" b="1" dirty="0">
                        <a:solidFill>
                          <a:srgbClr val="FF0000"/>
                        </a:solidFill>
                      </a:endParaRPr>
                    </a:p>
                  </a:txBody>
                  <a:tcPr/>
                </a:tc>
                <a:tc>
                  <a:txBody>
                    <a:bodyPr/>
                    <a:lstStyle/>
                    <a:p>
                      <a:endParaRPr lang="zh-CN" altLang="en-US"/>
                    </a:p>
                  </a:txBody>
                  <a:tcPr/>
                </a:tc>
                <a:tc>
                  <a:txBody>
                    <a:bodyPr/>
                    <a:lstStyle/>
                    <a:p>
                      <a:endParaRPr lang="zh-CN" altLang="en-US" dirty="0"/>
                    </a:p>
                  </a:txBody>
                  <a:tcPr/>
                </a:tc>
                <a:tc>
                  <a:txBody>
                    <a:bodyPr/>
                    <a:lstStyle/>
                    <a:p>
                      <a:endParaRPr lang="zh-CN" altLang="en-US" b="1" dirty="0">
                        <a:solidFill>
                          <a:srgbClr val="FF0000"/>
                        </a:solidFill>
                      </a:endParaRPr>
                    </a:p>
                  </a:txBody>
                  <a:tcPr/>
                </a:tc>
                <a:tc>
                  <a:txBody>
                    <a:bodyPr/>
                    <a:lstStyle/>
                    <a:p>
                      <a:endParaRPr lang="zh-CN" altLang="en-US" dirty="0"/>
                    </a:p>
                  </a:txBody>
                  <a:tcPr/>
                </a:tc>
              </a:tr>
              <a:tr h="378354">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354">
                <a:tc>
                  <a:txBody>
                    <a:bodyPr/>
                    <a:lstStyle/>
                    <a:p>
                      <a:endParaRPr lang="zh-CN" altLang="en-US" dirty="0"/>
                    </a:p>
                  </a:txBody>
                  <a:tcPr/>
                </a:tc>
                <a:tc>
                  <a:txBody>
                    <a:bodyPr/>
                    <a:lstStyle/>
                    <a:p>
                      <a:endParaRPr lang="zh-CN" altLang="en-US" dirty="0"/>
                    </a:p>
                  </a:txBody>
                  <a:tcPr/>
                </a:tc>
                <a:tc>
                  <a:txBody>
                    <a:bodyPr/>
                    <a:lstStyle/>
                    <a:p>
                      <a:endParaRPr lang="zh-CN" altLang="en-US" b="1" dirty="0">
                        <a:solidFill>
                          <a:srgbClr val="FF0000"/>
                        </a:solidFill>
                      </a:endParaRPr>
                    </a:p>
                  </a:txBody>
                  <a:tcPr/>
                </a:tc>
                <a:tc>
                  <a:txBody>
                    <a:bodyPr/>
                    <a:lstStyle/>
                    <a:p>
                      <a:endParaRPr lang="zh-CN" altLang="en-US" b="1" dirty="0">
                        <a:solidFill>
                          <a:srgbClr val="FF0000"/>
                        </a:solidFill>
                      </a:endParaRPr>
                    </a:p>
                  </a:txBody>
                  <a:tcPr/>
                </a:tc>
                <a:tc>
                  <a:txBody>
                    <a:bodyPr/>
                    <a:lstStyle/>
                    <a:p>
                      <a:endParaRPr lang="zh-CN" altLang="en-US" b="1" dirty="0">
                        <a:solidFill>
                          <a:srgbClr val="FF0000"/>
                        </a:solidFill>
                      </a:endParaRPr>
                    </a:p>
                  </a:txBody>
                  <a:tcPr/>
                </a:tc>
                <a:tc>
                  <a:txBody>
                    <a:bodyPr/>
                    <a:lstStyle/>
                    <a:p>
                      <a:endParaRPr lang="zh-CN" altLang="en-US"/>
                    </a:p>
                  </a:txBody>
                  <a:tcPr/>
                </a:tc>
              </a:tr>
              <a:tr h="378354">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378354">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378354">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49" name="TextBox 48"/>
          <p:cNvSpPr txBox="1"/>
          <p:nvPr/>
        </p:nvSpPr>
        <p:spPr>
          <a:xfrm>
            <a:off x="2312809" y="4760659"/>
            <a:ext cx="307217" cy="369332"/>
          </a:xfrm>
          <a:prstGeom prst="rect">
            <a:avLst/>
          </a:prstGeom>
          <a:noFill/>
        </p:spPr>
        <p:txBody>
          <a:bodyPr wrap="square" rtlCol="0">
            <a:spAutoFit/>
          </a:bodyPr>
          <a:lstStyle/>
          <a:p>
            <a:r>
              <a:rPr lang="en-US" altLang="zh-CN" dirty="0" smtClean="0"/>
              <a:t>4</a:t>
            </a:r>
            <a:endParaRPr lang="zh-CN" altLang="en-US" dirty="0"/>
          </a:p>
        </p:txBody>
      </p:sp>
      <p:graphicFrame>
        <p:nvGraphicFramePr>
          <p:cNvPr id="41" name="表格 40"/>
          <p:cNvGraphicFramePr>
            <a:graphicFrameLocks noGrp="1"/>
          </p:cNvGraphicFramePr>
          <p:nvPr>
            <p:extLst>
              <p:ext uri="{D42A27DB-BD31-4B8C-83A1-F6EECF244321}">
                <p14:modId xmlns:p14="http://schemas.microsoft.com/office/powerpoint/2010/main" val="417373294"/>
              </p:ext>
            </p:extLst>
          </p:nvPr>
        </p:nvGraphicFramePr>
        <p:xfrm>
          <a:off x="7719051" y="3130738"/>
          <a:ext cx="3666893" cy="3026832"/>
        </p:xfrm>
        <a:graphic>
          <a:graphicData uri="http://schemas.openxmlformats.org/drawingml/2006/table">
            <a:tbl>
              <a:tblPr firstRow="1" bandRow="1">
                <a:tableStyleId>{C4B1156A-380E-4F78-BDF5-A606A8083BF9}</a:tableStyleId>
              </a:tblPr>
              <a:tblGrid>
                <a:gridCol w="541017"/>
                <a:gridCol w="601130"/>
                <a:gridCol w="601130"/>
                <a:gridCol w="601130"/>
                <a:gridCol w="601130"/>
                <a:gridCol w="721356"/>
              </a:tblGrid>
              <a:tr h="378354">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r h="378354">
                <a:tc>
                  <a:txBody>
                    <a:bodyPr/>
                    <a:lstStyle/>
                    <a:p>
                      <a:endParaRPr lang="zh-CN" altLang="en-US" dirty="0"/>
                    </a:p>
                  </a:txBody>
                  <a:tcPr/>
                </a:tc>
                <a:tc>
                  <a:txBody>
                    <a:bodyPr/>
                    <a:lstStyle/>
                    <a:p>
                      <a:r>
                        <a:rPr lang="en-US" altLang="zh-CN" b="1" dirty="0" smtClean="0">
                          <a:solidFill>
                            <a:srgbClr val="FF0000"/>
                          </a:solidFill>
                        </a:rPr>
                        <a:t>5</a:t>
                      </a:r>
                      <a:endParaRPr lang="zh-CN" altLang="en-US" b="1" dirty="0">
                        <a:solidFill>
                          <a:srgbClr val="FF0000"/>
                        </a:solidFill>
                      </a:endParaRPr>
                    </a:p>
                  </a:txBody>
                  <a:tcPr/>
                </a:tc>
                <a:tc>
                  <a:txBody>
                    <a:bodyPr/>
                    <a:lstStyle/>
                    <a:p>
                      <a:r>
                        <a:rPr lang="en-US" altLang="zh-CN" b="1" dirty="0" smtClean="0">
                          <a:solidFill>
                            <a:srgbClr val="FF0000"/>
                          </a:solidFill>
                        </a:rPr>
                        <a:t>8</a:t>
                      </a:r>
                      <a:endParaRPr lang="zh-CN" altLang="en-US" b="1" dirty="0">
                        <a:solidFill>
                          <a:srgbClr val="FF0000"/>
                        </a:solidFill>
                      </a:endParaRPr>
                    </a:p>
                  </a:txBody>
                  <a:tcPr/>
                </a:tc>
                <a:tc>
                  <a:txBody>
                    <a:bodyPr/>
                    <a:lstStyle/>
                    <a:p>
                      <a:endParaRPr lang="zh-CN" altLang="en-US" b="1" dirty="0">
                        <a:solidFill>
                          <a:srgbClr val="FF0000"/>
                        </a:solidFill>
                      </a:endParaRPr>
                    </a:p>
                  </a:txBody>
                  <a:tcPr/>
                </a:tc>
                <a:tc>
                  <a:txBody>
                    <a:bodyPr/>
                    <a:lstStyle/>
                    <a:p>
                      <a:endParaRPr lang="zh-CN" altLang="en-US"/>
                    </a:p>
                  </a:txBody>
                  <a:tcPr/>
                </a:tc>
                <a:tc>
                  <a:txBody>
                    <a:bodyPr/>
                    <a:lstStyle/>
                    <a:p>
                      <a:endParaRPr lang="zh-CN" altLang="en-US"/>
                    </a:p>
                  </a:txBody>
                  <a:tcPr/>
                </a:tc>
              </a:tr>
              <a:tr h="378354">
                <a:tc>
                  <a:txBody>
                    <a:bodyPr/>
                    <a:lstStyle/>
                    <a:p>
                      <a:endParaRPr lang="zh-CN" altLang="en-US" dirty="0"/>
                    </a:p>
                  </a:txBody>
                  <a:tcPr/>
                </a:tc>
                <a:tc>
                  <a:txBody>
                    <a:bodyPr/>
                    <a:lstStyle/>
                    <a:p>
                      <a:r>
                        <a:rPr lang="en-US" altLang="zh-CN" b="1" dirty="0" smtClean="0">
                          <a:solidFill>
                            <a:srgbClr val="FF0000"/>
                          </a:solidFill>
                        </a:rPr>
                        <a:t>10</a:t>
                      </a:r>
                      <a:endParaRPr lang="zh-CN" altLang="en-US" b="1" dirty="0">
                        <a:solidFill>
                          <a:srgbClr val="FF0000"/>
                        </a:solidFill>
                      </a:endParaRPr>
                    </a:p>
                  </a:txBody>
                  <a:tcPr/>
                </a:tc>
                <a:tc>
                  <a:txBody>
                    <a:bodyPr/>
                    <a:lstStyle/>
                    <a:p>
                      <a:endParaRPr lang="zh-CN" altLang="en-US"/>
                    </a:p>
                  </a:txBody>
                  <a:tcPr/>
                </a:tc>
                <a:tc>
                  <a:txBody>
                    <a:bodyPr/>
                    <a:lstStyle/>
                    <a:p>
                      <a:endParaRPr lang="zh-CN" altLang="en-US" dirty="0"/>
                    </a:p>
                  </a:txBody>
                  <a:tcPr/>
                </a:tc>
                <a:tc>
                  <a:txBody>
                    <a:bodyPr/>
                    <a:lstStyle/>
                    <a:p>
                      <a:r>
                        <a:rPr lang="en-US" altLang="zh-CN" b="1" dirty="0" smtClean="0">
                          <a:solidFill>
                            <a:srgbClr val="FF0000"/>
                          </a:solidFill>
                        </a:rPr>
                        <a:t>4</a:t>
                      </a:r>
                      <a:endParaRPr lang="zh-CN" altLang="en-US" b="1" dirty="0">
                        <a:solidFill>
                          <a:srgbClr val="FF0000"/>
                        </a:solidFill>
                      </a:endParaRPr>
                    </a:p>
                  </a:txBody>
                  <a:tcPr/>
                </a:tc>
                <a:tc>
                  <a:txBody>
                    <a:bodyPr/>
                    <a:lstStyle/>
                    <a:p>
                      <a:endParaRPr lang="zh-CN" altLang="en-US" dirty="0"/>
                    </a:p>
                  </a:txBody>
                  <a:tcPr/>
                </a:tc>
              </a:tr>
              <a:tr h="378354">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378354">
                <a:tc>
                  <a:txBody>
                    <a:bodyPr/>
                    <a:lstStyle/>
                    <a:p>
                      <a:endParaRPr lang="zh-CN" altLang="en-US" dirty="0"/>
                    </a:p>
                  </a:txBody>
                  <a:tcPr/>
                </a:tc>
                <a:tc>
                  <a:txBody>
                    <a:bodyPr/>
                    <a:lstStyle/>
                    <a:p>
                      <a:endParaRPr lang="zh-CN" altLang="en-US" dirty="0"/>
                    </a:p>
                  </a:txBody>
                  <a:tcPr/>
                </a:tc>
                <a:tc>
                  <a:txBody>
                    <a:bodyPr/>
                    <a:lstStyle/>
                    <a:p>
                      <a:r>
                        <a:rPr lang="en-US" altLang="zh-CN" b="1" dirty="0" smtClean="0">
                          <a:solidFill>
                            <a:srgbClr val="FF0000"/>
                          </a:solidFill>
                        </a:rPr>
                        <a:t>4</a:t>
                      </a:r>
                      <a:endParaRPr lang="zh-CN" altLang="en-US" b="1" dirty="0">
                        <a:solidFill>
                          <a:srgbClr val="FF0000"/>
                        </a:solidFill>
                      </a:endParaRPr>
                    </a:p>
                  </a:txBody>
                  <a:tcPr/>
                </a:tc>
                <a:tc>
                  <a:txBody>
                    <a:bodyPr/>
                    <a:lstStyle/>
                    <a:p>
                      <a:endParaRPr lang="zh-CN" altLang="en-US" b="1" dirty="0">
                        <a:solidFill>
                          <a:srgbClr val="FF0000"/>
                        </a:solidFill>
                      </a:endParaRPr>
                    </a:p>
                  </a:txBody>
                  <a:tcPr/>
                </a:tc>
                <a:tc>
                  <a:txBody>
                    <a:bodyPr/>
                    <a:lstStyle/>
                    <a:p>
                      <a:r>
                        <a:rPr lang="en-US" altLang="zh-CN" b="1" dirty="0" smtClean="0">
                          <a:solidFill>
                            <a:srgbClr val="FF0000"/>
                          </a:solidFill>
                        </a:rPr>
                        <a:t>7</a:t>
                      </a:r>
                      <a:endParaRPr lang="zh-CN" altLang="en-US" b="1" dirty="0">
                        <a:solidFill>
                          <a:srgbClr val="FF0000"/>
                        </a:solidFill>
                      </a:endParaRPr>
                    </a:p>
                  </a:txBody>
                  <a:tcPr/>
                </a:tc>
                <a:tc>
                  <a:txBody>
                    <a:bodyPr/>
                    <a:lstStyle/>
                    <a:p>
                      <a:endParaRPr lang="zh-CN" altLang="en-US" dirty="0"/>
                    </a:p>
                  </a:txBody>
                  <a:tcPr/>
                </a:tc>
              </a:tr>
              <a:tr h="378354">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a:p>
                  </a:txBody>
                  <a:tcPr/>
                </a:tc>
              </a:tr>
              <a:tr h="378354">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378354">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42" name="表格 41"/>
          <p:cNvGraphicFramePr>
            <a:graphicFrameLocks noGrp="1"/>
          </p:cNvGraphicFramePr>
          <p:nvPr>
            <p:extLst>
              <p:ext uri="{D42A27DB-BD31-4B8C-83A1-F6EECF244321}">
                <p14:modId xmlns:p14="http://schemas.microsoft.com/office/powerpoint/2010/main" val="3974476131"/>
              </p:ext>
            </p:extLst>
          </p:nvPr>
        </p:nvGraphicFramePr>
        <p:xfrm>
          <a:off x="7658938" y="3117708"/>
          <a:ext cx="3666895" cy="3016376"/>
        </p:xfrm>
        <a:graphic>
          <a:graphicData uri="http://schemas.openxmlformats.org/drawingml/2006/table">
            <a:tbl>
              <a:tblPr firstRow="1" bandRow="1">
                <a:tableStyleId>{C4B1156A-380E-4F78-BDF5-A606A8083BF9}</a:tableStyleId>
              </a:tblPr>
              <a:tblGrid>
                <a:gridCol w="605607"/>
                <a:gridCol w="605607"/>
                <a:gridCol w="605607"/>
                <a:gridCol w="605607"/>
                <a:gridCol w="605607"/>
                <a:gridCol w="638860"/>
              </a:tblGrid>
              <a:tr h="377047">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7047">
                <a:tc>
                  <a:txBody>
                    <a:bodyPr/>
                    <a:lstStyle/>
                    <a:p>
                      <a:endParaRPr lang="zh-CN" altLang="en-US" dirty="0"/>
                    </a:p>
                  </a:txBody>
                  <a:tcPr/>
                </a:tc>
                <a:tc>
                  <a:txBody>
                    <a:bodyPr/>
                    <a:lstStyle/>
                    <a:p>
                      <a:r>
                        <a:rPr lang="en-US" altLang="zh-CN" b="1" dirty="0" smtClean="0">
                          <a:solidFill>
                            <a:srgbClr val="FF0000"/>
                          </a:solidFill>
                        </a:rPr>
                        <a:t>R1</a:t>
                      </a:r>
                      <a:endParaRPr lang="zh-CN" altLang="en-US" b="1" dirty="0">
                        <a:solidFill>
                          <a:srgbClr val="FF0000"/>
                        </a:solidFill>
                      </a:endParaRPr>
                    </a:p>
                  </a:txBody>
                  <a:tcPr/>
                </a:tc>
                <a:tc>
                  <a:txBody>
                    <a:bodyPr/>
                    <a:lstStyle/>
                    <a:p>
                      <a:r>
                        <a:rPr lang="en-US" altLang="zh-CN" b="1" dirty="0" smtClean="0">
                          <a:solidFill>
                            <a:srgbClr val="FF0000"/>
                          </a:solidFill>
                        </a:rPr>
                        <a:t>R2</a:t>
                      </a:r>
                      <a:endParaRPr lang="zh-CN" altLang="en-US" b="1" dirty="0">
                        <a:solidFill>
                          <a:srgbClr val="FF0000"/>
                        </a:solidFill>
                      </a:endParaRPr>
                    </a:p>
                  </a:txBody>
                  <a:tcPr/>
                </a:tc>
                <a:tc>
                  <a:txBody>
                    <a:bodyPr/>
                    <a:lstStyle/>
                    <a:p>
                      <a:endParaRPr lang="zh-CN" altLang="en-US" b="1" dirty="0">
                        <a:solidFill>
                          <a:srgbClr val="FF0000"/>
                        </a:solidFill>
                      </a:endParaRPr>
                    </a:p>
                  </a:txBody>
                  <a:tcPr/>
                </a:tc>
                <a:tc>
                  <a:txBody>
                    <a:bodyPr/>
                    <a:lstStyle/>
                    <a:p>
                      <a:endParaRPr lang="zh-CN" altLang="en-US" dirty="0"/>
                    </a:p>
                  </a:txBody>
                  <a:tcPr/>
                </a:tc>
                <a:tc>
                  <a:txBody>
                    <a:bodyPr/>
                    <a:lstStyle/>
                    <a:p>
                      <a:endParaRPr lang="zh-CN" altLang="en-US" dirty="0"/>
                    </a:p>
                  </a:txBody>
                  <a:tcPr/>
                </a:tc>
              </a:tr>
              <a:tr h="377047">
                <a:tc>
                  <a:txBody>
                    <a:bodyPr/>
                    <a:lstStyle/>
                    <a:p>
                      <a:endParaRPr lang="zh-CN" altLang="en-US" dirty="0"/>
                    </a:p>
                  </a:txBody>
                  <a:tcPr/>
                </a:tc>
                <a:tc>
                  <a:txBody>
                    <a:bodyPr/>
                    <a:lstStyle/>
                    <a:p>
                      <a:r>
                        <a:rPr lang="en-US" altLang="zh-CN" b="1" dirty="0" smtClean="0">
                          <a:solidFill>
                            <a:srgbClr val="FF0000"/>
                          </a:solidFill>
                        </a:rPr>
                        <a:t>R3</a:t>
                      </a:r>
                      <a:endParaRPr lang="zh-CN" altLang="en-US" b="1" dirty="0">
                        <a:solidFill>
                          <a:srgbClr val="FF0000"/>
                        </a:solidFill>
                      </a:endParaRPr>
                    </a:p>
                  </a:txBody>
                  <a:tcPr/>
                </a:tc>
                <a:tc>
                  <a:txBody>
                    <a:bodyPr/>
                    <a:lstStyle/>
                    <a:p>
                      <a:endParaRPr lang="zh-CN" altLang="en-US" dirty="0"/>
                    </a:p>
                  </a:txBody>
                  <a:tcPr/>
                </a:tc>
                <a:tc>
                  <a:txBody>
                    <a:bodyPr/>
                    <a:lstStyle/>
                    <a:p>
                      <a:endParaRPr lang="zh-CN" altLang="en-US" dirty="0"/>
                    </a:p>
                  </a:txBody>
                  <a:tcPr/>
                </a:tc>
                <a:tc>
                  <a:txBody>
                    <a:bodyPr/>
                    <a:lstStyle/>
                    <a:p>
                      <a:r>
                        <a:rPr lang="en-US" altLang="zh-CN" b="1" dirty="0" smtClean="0">
                          <a:solidFill>
                            <a:srgbClr val="FF0000"/>
                          </a:solidFill>
                        </a:rPr>
                        <a:t>R4</a:t>
                      </a:r>
                      <a:endParaRPr lang="zh-CN" altLang="en-US" b="1" dirty="0">
                        <a:solidFill>
                          <a:srgbClr val="FF0000"/>
                        </a:solidFill>
                      </a:endParaRPr>
                    </a:p>
                  </a:txBody>
                  <a:tcPr/>
                </a:tc>
                <a:tc>
                  <a:txBody>
                    <a:bodyPr/>
                    <a:lstStyle/>
                    <a:p>
                      <a:endParaRPr lang="zh-CN" altLang="en-US" dirty="0"/>
                    </a:p>
                  </a:txBody>
                  <a:tcPr/>
                </a:tc>
              </a:tr>
              <a:tr h="377047">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c>
                  <a:txBody>
                    <a:bodyPr/>
                    <a:lstStyle/>
                    <a:p>
                      <a:endParaRPr lang="zh-CN" altLang="en-US" dirty="0"/>
                    </a:p>
                  </a:txBody>
                  <a:tcPr/>
                </a:tc>
              </a:tr>
              <a:tr h="377047">
                <a:tc>
                  <a:txBody>
                    <a:bodyPr/>
                    <a:lstStyle/>
                    <a:p>
                      <a:endParaRPr lang="zh-CN" altLang="en-US" dirty="0"/>
                    </a:p>
                  </a:txBody>
                  <a:tcPr/>
                </a:tc>
                <a:tc>
                  <a:txBody>
                    <a:bodyPr/>
                    <a:lstStyle/>
                    <a:p>
                      <a:endParaRPr lang="zh-CN" altLang="en-US" dirty="0"/>
                    </a:p>
                  </a:txBody>
                  <a:tcPr/>
                </a:tc>
                <a:tc>
                  <a:txBody>
                    <a:bodyPr/>
                    <a:lstStyle/>
                    <a:p>
                      <a:r>
                        <a:rPr lang="en-US" altLang="zh-CN" b="1" dirty="0" smtClean="0">
                          <a:solidFill>
                            <a:srgbClr val="FF0000"/>
                          </a:solidFill>
                        </a:rPr>
                        <a:t>R5</a:t>
                      </a:r>
                      <a:endParaRPr lang="zh-CN" altLang="en-US" b="1" dirty="0">
                        <a:solidFill>
                          <a:srgbClr val="FF0000"/>
                        </a:solidFill>
                      </a:endParaRPr>
                    </a:p>
                  </a:txBody>
                  <a:tcPr/>
                </a:tc>
                <a:tc>
                  <a:txBody>
                    <a:bodyPr/>
                    <a:lstStyle/>
                    <a:p>
                      <a:endParaRPr lang="zh-CN" altLang="en-US" b="1" dirty="0">
                        <a:solidFill>
                          <a:srgbClr val="FF0000"/>
                        </a:solidFill>
                      </a:endParaRPr>
                    </a:p>
                  </a:txBody>
                  <a:tcPr/>
                </a:tc>
                <a:tc>
                  <a:txBody>
                    <a:bodyPr/>
                    <a:lstStyle/>
                    <a:p>
                      <a:r>
                        <a:rPr lang="en-US" altLang="zh-CN" b="1" dirty="0" smtClean="0">
                          <a:solidFill>
                            <a:srgbClr val="FF0000"/>
                          </a:solidFill>
                        </a:rPr>
                        <a:t>R6</a:t>
                      </a:r>
                      <a:endParaRPr lang="zh-CN" altLang="en-US" b="1" dirty="0">
                        <a:solidFill>
                          <a:srgbClr val="FF0000"/>
                        </a:solidFill>
                      </a:endParaRPr>
                    </a:p>
                  </a:txBody>
                  <a:tcPr/>
                </a:tc>
                <a:tc>
                  <a:txBody>
                    <a:bodyPr/>
                    <a:lstStyle/>
                    <a:p>
                      <a:endParaRPr lang="zh-CN" altLang="en-US"/>
                    </a:p>
                  </a:txBody>
                  <a:tcPr/>
                </a:tc>
              </a:tr>
              <a:tr h="377047">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en-US" altLang="zh-CN" dirty="0" smtClean="0"/>
                    </a:p>
                  </a:txBody>
                  <a:tcPr/>
                </a:tc>
                <a:tc>
                  <a:txBody>
                    <a:bodyPr/>
                    <a:lstStyle/>
                    <a:p>
                      <a:endParaRPr lang="zh-CN" altLang="en-US"/>
                    </a:p>
                  </a:txBody>
                  <a:tcPr/>
                </a:tc>
              </a:tr>
              <a:tr h="377047">
                <a:tc>
                  <a:txBody>
                    <a:bodyPr/>
                    <a:lstStyle/>
                    <a:p>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dirty="0"/>
                    </a:p>
                  </a:txBody>
                  <a:tcPr/>
                </a:tc>
              </a:tr>
              <a:tr h="377047">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r>
            </a:tbl>
          </a:graphicData>
        </a:graphic>
      </p:graphicFrame>
      <p:sp>
        <p:nvSpPr>
          <p:cNvPr id="52" name="TextBox 51"/>
          <p:cNvSpPr txBox="1"/>
          <p:nvPr/>
        </p:nvSpPr>
        <p:spPr>
          <a:xfrm>
            <a:off x="1115905" y="1204819"/>
            <a:ext cx="5462681" cy="923330"/>
          </a:xfrm>
          <a:prstGeom prst="rect">
            <a:avLst/>
          </a:prstGeom>
          <a:noFill/>
        </p:spPr>
        <p:txBody>
          <a:bodyPr wrap="square" rtlCol="0">
            <a:spAutoFit/>
          </a:bodyPr>
          <a:lstStyle/>
          <a:p>
            <a:pPr marL="285750" indent="-285750">
              <a:buFont typeface="Wingdings" pitchFamily="2" charset="2"/>
              <a:buChar char="p"/>
            </a:pPr>
            <a:r>
              <a:rPr lang="zh-CN" altLang="en-US" b="1" dirty="0" smtClean="0"/>
              <a:t>用户对电厂的交易次数转换为交易评分</a:t>
            </a:r>
            <a:endParaRPr lang="en-US" altLang="zh-CN" b="1" dirty="0" smtClean="0"/>
          </a:p>
          <a:p>
            <a:endParaRPr lang="en-US" altLang="zh-CN" b="1" dirty="0" smtClean="0"/>
          </a:p>
          <a:p>
            <a:pPr marL="285750" indent="-285750">
              <a:buFont typeface="Wingdings" pitchFamily="2" charset="2"/>
              <a:buChar char="p"/>
            </a:pPr>
            <a:r>
              <a:rPr lang="zh-CN" altLang="en-US" b="1" dirty="0" smtClean="0"/>
              <a:t>矩阵特点：评分有效</a:t>
            </a:r>
            <a:endParaRPr lang="en-US" altLang="zh-CN" b="1" dirty="0" smtClean="0"/>
          </a:p>
        </p:txBody>
      </p:sp>
      <p:sp>
        <p:nvSpPr>
          <p:cNvPr id="53" name="TextBox 52"/>
          <p:cNvSpPr txBox="1"/>
          <p:nvPr/>
        </p:nvSpPr>
        <p:spPr>
          <a:xfrm>
            <a:off x="5675209" y="301164"/>
            <a:ext cx="4628701" cy="461665"/>
          </a:xfrm>
          <a:prstGeom prst="rect">
            <a:avLst/>
          </a:prstGeom>
          <a:noFill/>
        </p:spPr>
        <p:txBody>
          <a:bodyPr wrap="square" rtlCol="0">
            <a:spAutoFit/>
          </a:bodyPr>
          <a:lstStyle/>
          <a:p>
            <a:r>
              <a:rPr lang="zh-CN" altLang="zh-CN" sz="2400" dirty="0">
                <a:solidFill>
                  <a:srgbClr val="495A70"/>
                </a:solidFill>
                <a:latin typeface="+mn-ea"/>
                <a:ea typeface="+mn-ea"/>
                <a:cs typeface="+mn-ea"/>
                <a:sym typeface="Calibri" panose="020F0502020204030204" pitchFamily="34" charset="0"/>
              </a:rPr>
              <a:t>电力交易推荐系统</a:t>
            </a:r>
            <a:r>
              <a:rPr lang="zh-CN" altLang="en-US" sz="2400" dirty="0">
                <a:solidFill>
                  <a:srgbClr val="495A70"/>
                </a:solidFill>
                <a:latin typeface="+mn-ea"/>
                <a:ea typeface="+mn-ea"/>
                <a:cs typeface="+mn-ea"/>
              </a:rPr>
              <a:t>初始矩阵</a:t>
            </a:r>
          </a:p>
        </p:txBody>
      </p:sp>
      <p:sp>
        <p:nvSpPr>
          <p:cNvPr id="2" name="日期占位符 1"/>
          <p:cNvSpPr>
            <a:spLocks noGrp="1"/>
          </p:cNvSpPr>
          <p:nvPr>
            <p:ph type="dt" sz="half" idx="10"/>
          </p:nvPr>
        </p:nvSpPr>
        <p:spPr/>
        <p:txBody>
          <a:bodyPr/>
          <a:lstStyle/>
          <a:p>
            <a:pPr>
              <a:defRPr/>
            </a:pPr>
            <a:fld id="{A01B9AA3-BB56-40BD-92B4-90B230CAA8FB}" type="datetime1">
              <a:rPr lang="zh-CN" altLang="en-US" smtClean="0"/>
              <a:t>2016/12/17</a:t>
            </a:fld>
            <a:endParaRPr lang="zh-CN" altLang="en-US" sz="1800">
              <a:solidFill>
                <a:schemeClr val="tx1"/>
              </a:solidFill>
            </a:endParaRPr>
          </a:p>
        </p:txBody>
      </p:sp>
      <p:sp>
        <p:nvSpPr>
          <p:cNvPr id="6" name="灯片编号占位符 5"/>
          <p:cNvSpPr>
            <a:spLocks noGrp="1"/>
          </p:cNvSpPr>
          <p:nvPr>
            <p:ph type="sldNum" sz="quarter" idx="12"/>
          </p:nvPr>
        </p:nvSpPr>
        <p:spPr/>
        <p:txBody>
          <a:bodyPr/>
          <a:lstStyle/>
          <a:p>
            <a:pPr>
              <a:defRPr/>
            </a:pPr>
            <a:fld id="{33B11495-B3EB-4C4E-90C4-180ACB252306}" type="slidenum">
              <a:rPr lang="zh-CN" altLang="en-US" smtClean="0"/>
              <a:pPr>
                <a:defRPr/>
              </a:pPr>
              <a:t>10</a:t>
            </a:fld>
            <a:r>
              <a:rPr lang="en-US" altLang="zh-CN" dirty="0" smtClean="0"/>
              <a:t>/30</a:t>
            </a:r>
            <a:endParaRPr lang="zh-CN" altLang="en-US" sz="1800" dirty="0">
              <a:solidFill>
                <a:schemeClr val="tx1"/>
              </a:solidFill>
            </a:endParaRPr>
          </a:p>
        </p:txBody>
      </p:sp>
    </p:spTree>
    <p:extLst>
      <p:ext uri="{BB962C8B-B14F-4D97-AF65-F5344CB8AC3E}">
        <p14:creationId xmlns:p14="http://schemas.microsoft.com/office/powerpoint/2010/main" val="357046163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additive="base">
                                        <p:cTn id="19" dur="500" fill="hold"/>
                                        <p:tgtEl>
                                          <p:spTgt spid="45"/>
                                        </p:tgtEl>
                                        <p:attrNameLst>
                                          <p:attrName>ppt_x</p:attrName>
                                        </p:attrNameLst>
                                      </p:cBhvr>
                                      <p:tavLst>
                                        <p:tav tm="0">
                                          <p:val>
                                            <p:strVal val="#ppt_x"/>
                                          </p:val>
                                        </p:tav>
                                        <p:tav tm="100000">
                                          <p:val>
                                            <p:strVal val="#ppt_x"/>
                                          </p:val>
                                        </p:tav>
                                      </p:tavLst>
                                    </p:anim>
                                    <p:anim calcmode="lin" valueType="num">
                                      <p:cBhvr additive="base">
                                        <p:cTn id="20" dur="500" fill="hold"/>
                                        <p:tgtEl>
                                          <p:spTgt spid="4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additive="base">
                                        <p:cTn id="23" dur="500" fill="hold"/>
                                        <p:tgtEl>
                                          <p:spTgt spid="51"/>
                                        </p:tgtEl>
                                        <p:attrNameLst>
                                          <p:attrName>ppt_x</p:attrName>
                                        </p:attrNameLst>
                                      </p:cBhvr>
                                      <p:tavLst>
                                        <p:tav tm="0">
                                          <p:val>
                                            <p:strVal val="#ppt_x"/>
                                          </p:val>
                                        </p:tav>
                                        <p:tav tm="100000">
                                          <p:val>
                                            <p:strVal val="#ppt_x"/>
                                          </p:val>
                                        </p:tav>
                                      </p:tavLst>
                                    </p:anim>
                                    <p:anim calcmode="lin" valueType="num">
                                      <p:cBhvr additive="base">
                                        <p:cTn id="2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additive="base">
                                        <p:cTn id="61" dur="500" fill="hold"/>
                                        <p:tgtEl>
                                          <p:spTgt spid="31"/>
                                        </p:tgtEl>
                                        <p:attrNameLst>
                                          <p:attrName>ppt_x</p:attrName>
                                        </p:attrNameLst>
                                      </p:cBhvr>
                                      <p:tavLst>
                                        <p:tav tm="0">
                                          <p:val>
                                            <p:strVal val="#ppt_x"/>
                                          </p:val>
                                        </p:tav>
                                        <p:tav tm="100000">
                                          <p:val>
                                            <p:strVal val="#ppt_x"/>
                                          </p:val>
                                        </p:tav>
                                      </p:tavLst>
                                    </p:anim>
                                    <p:anim calcmode="lin" valueType="num">
                                      <p:cBhvr additive="base">
                                        <p:cTn id="62" dur="500" fill="hold"/>
                                        <p:tgtEl>
                                          <p:spTgt spid="31"/>
                                        </p:tgtEl>
                                        <p:attrNameLst>
                                          <p:attrName>ppt_y</p:attrName>
                                        </p:attrNameLst>
                                      </p:cBhvr>
                                      <p:tavLst>
                                        <p:tav tm="0">
                                          <p:val>
                                            <p:strVal val="1+#ppt_h/2"/>
                                          </p:val>
                                        </p:tav>
                                        <p:tav tm="100000">
                                          <p:val>
                                            <p:strVal val="#ppt_y"/>
                                          </p:val>
                                        </p:tav>
                                      </p:tavLst>
                                    </p:anim>
                                  </p:childTnLst>
                                </p:cTn>
                              </p:par>
                              <p:par>
                                <p:cTn id="63" presetID="1" presetClass="exit" presetSubtype="0" fill="hold" nodeType="withEffect">
                                  <p:stCondLst>
                                    <p:cond delay="0"/>
                                  </p:stCondLst>
                                  <p:childTnLst>
                                    <p:set>
                                      <p:cBhvr>
                                        <p:cTn id="6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文本框 1"/>
          <p:cNvSpPr txBox="1">
            <a:spLocks noChangeArrowheads="1"/>
          </p:cNvSpPr>
          <p:nvPr/>
        </p:nvSpPr>
        <p:spPr bwMode="auto">
          <a:xfrm>
            <a:off x="226757" y="301164"/>
            <a:ext cx="5109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a:solidFill>
                  <a:schemeClr val="bg1"/>
                </a:solidFill>
                <a:latin typeface="+mn-ea"/>
                <a:ea typeface="+mn-ea"/>
                <a:cs typeface="+mn-ea"/>
                <a:sym typeface="+mn-lt"/>
              </a:rPr>
              <a:t>3</a:t>
            </a:r>
            <a:r>
              <a:rPr lang="en-US" altLang="zh-CN" sz="2400" dirty="0" smtClean="0">
                <a:solidFill>
                  <a:schemeClr val="bg1"/>
                </a:solidFill>
                <a:latin typeface="+mn-ea"/>
                <a:ea typeface="+mn-ea"/>
                <a:cs typeface="+mn-ea"/>
                <a:sym typeface="+mn-lt"/>
              </a:rPr>
              <a:t> </a:t>
            </a:r>
            <a:r>
              <a:rPr lang="zh-CN" altLang="en-US" sz="2400" dirty="0" smtClean="0">
                <a:solidFill>
                  <a:schemeClr val="bg1"/>
                </a:solidFill>
                <a:latin typeface="+mn-ea"/>
                <a:ea typeface="+mn-ea"/>
                <a:cs typeface="+mn-ea"/>
                <a:sym typeface="+mn-lt"/>
              </a:rPr>
              <a:t>基于用户相似度协同过滤推荐算法</a:t>
            </a:r>
            <a:endParaRPr lang="zh-CN" altLang="en-US" sz="2400" dirty="0">
              <a:solidFill>
                <a:schemeClr val="bg1"/>
              </a:solidFill>
              <a:latin typeface="+mn-ea"/>
              <a:ea typeface="+mn-ea"/>
              <a:cs typeface="+mn-ea"/>
              <a:sym typeface="+mn-lt"/>
            </a:endParaRPr>
          </a:p>
        </p:txBody>
      </p:sp>
      <p:cxnSp>
        <p:nvCxnSpPr>
          <p:cNvPr id="4" name="直接连接符 3"/>
          <p:cNvCxnSpPr/>
          <p:nvPr/>
        </p:nvCxnSpPr>
        <p:spPr bwMode="auto">
          <a:xfrm>
            <a:off x="4567778" y="822376"/>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5" name="组合 4"/>
          <p:cNvGrpSpPr/>
          <p:nvPr/>
        </p:nvGrpSpPr>
        <p:grpSpPr>
          <a:xfrm>
            <a:off x="1241837" y="2647531"/>
            <a:ext cx="1803390" cy="1803390"/>
            <a:chOff x="2068429" y="3008209"/>
            <a:chExt cx="1382599" cy="1382599"/>
          </a:xfrm>
          <a:effectLst>
            <a:outerShdw blurRad="304800" dist="101600" dir="5400000" sx="95000" sy="95000" algn="t" rotWithShape="0">
              <a:prstClr val="black">
                <a:alpha val="46000"/>
              </a:prstClr>
            </a:outerShdw>
          </a:effectLst>
        </p:grpSpPr>
        <p:sp>
          <p:nvSpPr>
            <p:cNvPr id="6" name="椭圆 5"/>
            <p:cNvSpPr/>
            <p:nvPr/>
          </p:nvSpPr>
          <p:spPr bwMode="auto">
            <a:xfrm>
              <a:off x="2068429" y="3008209"/>
              <a:ext cx="1382599" cy="1382599"/>
            </a:xfrm>
            <a:prstGeom prst="ellipse">
              <a:avLst/>
            </a:prstGeom>
            <a:solidFill>
              <a:srgbClr val="495A70"/>
            </a:solidFill>
            <a:ln>
              <a:noFill/>
            </a:ln>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7" name="Freeform 29"/>
            <p:cNvSpPr>
              <a:spLocks noChangeAspect="1" noEditPoints="1"/>
            </p:cNvSpPr>
            <p:nvPr/>
          </p:nvSpPr>
          <p:spPr bwMode="auto">
            <a:xfrm>
              <a:off x="2448090" y="3280849"/>
              <a:ext cx="518375" cy="707635"/>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8" name="组合 7"/>
          <p:cNvGrpSpPr/>
          <p:nvPr/>
        </p:nvGrpSpPr>
        <p:grpSpPr>
          <a:xfrm>
            <a:off x="2970123" y="2106514"/>
            <a:ext cx="8334958" cy="1082034"/>
            <a:chOff x="2970124" y="2106514"/>
            <a:chExt cx="7896565" cy="1082034"/>
          </a:xfrm>
        </p:grpSpPr>
        <p:grpSp>
          <p:nvGrpSpPr>
            <p:cNvPr id="9" name="组合 8"/>
            <p:cNvGrpSpPr/>
            <p:nvPr/>
          </p:nvGrpSpPr>
          <p:grpSpPr>
            <a:xfrm>
              <a:off x="4450857" y="2106514"/>
              <a:ext cx="541017" cy="541017"/>
              <a:chOff x="5172213" y="2226740"/>
              <a:chExt cx="541017" cy="541017"/>
            </a:xfrm>
          </p:grpSpPr>
          <p:sp>
            <p:nvSpPr>
              <p:cNvPr id="13" name="椭圆 12"/>
              <p:cNvSpPr/>
              <p:nvPr/>
            </p:nvSpPr>
            <p:spPr>
              <a:xfrm>
                <a:off x="5172213" y="2226740"/>
                <a:ext cx="541017" cy="541017"/>
              </a:xfrm>
              <a:prstGeom prst="ellipse">
                <a:avLst/>
              </a:prstGeom>
              <a:noFill/>
              <a:ln w="28575" cap="flat" cmpd="sng" algn="ctr">
                <a:solidFill>
                  <a:srgbClr val="495A7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4" name="Freeform 10"/>
              <p:cNvSpPr>
                <a:spLocks/>
              </p:cNvSpPr>
              <p:nvPr/>
            </p:nvSpPr>
            <p:spPr bwMode="auto">
              <a:xfrm>
                <a:off x="5292439" y="2340785"/>
                <a:ext cx="300565" cy="31292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495A70"/>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cxnSp>
          <p:nvCxnSpPr>
            <p:cNvPr id="10" name="直接连接符 9"/>
            <p:cNvCxnSpPr/>
            <p:nvPr/>
          </p:nvCxnSpPr>
          <p:spPr bwMode="auto">
            <a:xfrm flipH="1">
              <a:off x="2970124" y="2486025"/>
              <a:ext cx="1499575" cy="702523"/>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8"/>
            <p:cNvSpPr txBox="1"/>
            <p:nvPr/>
          </p:nvSpPr>
          <p:spPr>
            <a:xfrm>
              <a:off x="5170467" y="2246249"/>
              <a:ext cx="5696222" cy="430374"/>
            </a:xfrm>
            <a:prstGeom prst="rect">
              <a:avLst/>
            </a:prstGeom>
            <a:noFill/>
          </p:spPr>
          <p:txBody>
            <a:bodyPr wrap="square" rtlCol="0">
              <a:spAutoFit/>
            </a:bodyPr>
            <a:lstStyle/>
            <a:p>
              <a:pPr>
                <a:lnSpc>
                  <a:spcPct val="120000"/>
                </a:lnSpc>
              </a:pPr>
              <a:r>
                <a:rPr lang="zh-CN" altLang="en-US" sz="2000" b="1" dirty="0" smtClean="0">
                  <a:solidFill>
                    <a:srgbClr val="484848"/>
                  </a:solidFill>
                  <a:latin typeface="微软雅黑" panose="020B0503020204020204" pitchFamily="34" charset="-122"/>
                  <a:ea typeface="微软雅黑" panose="020B0503020204020204" pitchFamily="34" charset="-122"/>
                </a:rPr>
                <a:t>处理大用户</a:t>
              </a:r>
              <a:r>
                <a:rPr lang="en-US" altLang="zh-CN" sz="2000" b="1" dirty="0" smtClean="0">
                  <a:solidFill>
                    <a:srgbClr val="484848"/>
                  </a:solidFill>
                  <a:latin typeface="微软雅黑" panose="020B0503020204020204" pitchFamily="34" charset="-122"/>
                  <a:ea typeface="微软雅黑" panose="020B0503020204020204" pitchFamily="34" charset="-122"/>
                </a:rPr>
                <a:t>-</a:t>
              </a:r>
              <a:r>
                <a:rPr lang="zh-CN" altLang="en-US" sz="2000" b="1" dirty="0" smtClean="0">
                  <a:solidFill>
                    <a:srgbClr val="484848"/>
                  </a:solidFill>
                  <a:latin typeface="微软雅黑" panose="020B0503020204020204" pitchFamily="34" charset="-122"/>
                  <a:ea typeface="微软雅黑" panose="020B0503020204020204" pitchFamily="34" charset="-122"/>
                </a:rPr>
                <a:t>发电企业评分矩阵数据稀疏化</a:t>
              </a:r>
              <a:endParaRPr lang="zh-CN" altLang="en-US" sz="2000" b="1" dirty="0">
                <a:solidFill>
                  <a:srgbClr val="484848"/>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bwMode="auto">
            <a:xfrm>
              <a:off x="5077321" y="2649588"/>
              <a:ext cx="5477937" cy="0"/>
            </a:xfrm>
            <a:prstGeom prst="line">
              <a:avLst/>
            </a:prstGeom>
            <a:solidFill>
              <a:schemeClr val="accent1"/>
            </a:solidFill>
            <a:ln w="19050"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5" name="组合 14"/>
          <p:cNvGrpSpPr/>
          <p:nvPr/>
        </p:nvGrpSpPr>
        <p:grpSpPr>
          <a:xfrm>
            <a:off x="3020713" y="3248661"/>
            <a:ext cx="8155410" cy="632215"/>
            <a:chOff x="3020713" y="3248661"/>
            <a:chExt cx="8218550" cy="632215"/>
          </a:xfrm>
        </p:grpSpPr>
        <p:grpSp>
          <p:nvGrpSpPr>
            <p:cNvPr id="16" name="组合 15"/>
            <p:cNvGrpSpPr/>
            <p:nvPr/>
          </p:nvGrpSpPr>
          <p:grpSpPr>
            <a:xfrm>
              <a:off x="4545702" y="3248661"/>
              <a:ext cx="541017" cy="541017"/>
              <a:chOff x="5267058" y="2226740"/>
              <a:chExt cx="541017" cy="541017"/>
            </a:xfrm>
          </p:grpSpPr>
          <p:sp>
            <p:nvSpPr>
              <p:cNvPr id="20" name="椭圆 19"/>
              <p:cNvSpPr/>
              <p:nvPr/>
            </p:nvSpPr>
            <p:spPr>
              <a:xfrm>
                <a:off x="5267058" y="2226740"/>
                <a:ext cx="541017" cy="541017"/>
              </a:xfrm>
              <a:prstGeom prst="ellipse">
                <a:avLst/>
              </a:prstGeom>
              <a:noFill/>
              <a:ln w="28575" cap="flat" cmpd="sng" algn="ctr">
                <a:solidFill>
                  <a:srgbClr val="495A7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1" name="Freeform 10"/>
              <p:cNvSpPr>
                <a:spLocks/>
              </p:cNvSpPr>
              <p:nvPr/>
            </p:nvSpPr>
            <p:spPr bwMode="auto">
              <a:xfrm>
                <a:off x="5387283" y="2340785"/>
                <a:ext cx="300565" cy="31292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495A70"/>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cxnSp>
          <p:nvCxnSpPr>
            <p:cNvPr id="17" name="直接连接符 16"/>
            <p:cNvCxnSpPr/>
            <p:nvPr/>
          </p:nvCxnSpPr>
          <p:spPr bwMode="auto">
            <a:xfrm flipH="1">
              <a:off x="3020713" y="3562350"/>
              <a:ext cx="1524902" cy="2544"/>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8"/>
            <p:cNvSpPr txBox="1"/>
            <p:nvPr/>
          </p:nvSpPr>
          <p:spPr>
            <a:xfrm>
              <a:off x="5242477" y="3391636"/>
              <a:ext cx="5996786" cy="461665"/>
            </a:xfrm>
            <a:prstGeom prst="rect">
              <a:avLst/>
            </a:prstGeom>
            <a:noFill/>
          </p:spPr>
          <p:txBody>
            <a:bodyPr wrap="square" rtlCol="0">
              <a:spAutoFit/>
            </a:bodyPr>
            <a:lstStyle/>
            <a:p>
              <a:pPr>
                <a:lnSpc>
                  <a:spcPct val="120000"/>
                </a:lnSpc>
              </a:pPr>
              <a:r>
                <a:rPr lang="zh-CN" altLang="en-US" sz="2000" b="1" dirty="0" smtClean="0">
                  <a:solidFill>
                    <a:srgbClr val="484848"/>
                  </a:solidFill>
                  <a:latin typeface="微软雅黑" panose="020B0503020204020204" pitchFamily="34" charset="-122"/>
                  <a:ea typeface="微软雅黑" panose="020B0503020204020204" pitchFamily="34" charset="-122"/>
                </a:rPr>
                <a:t>计算用户间的相似度</a:t>
              </a:r>
              <a:endParaRPr lang="zh-CN" altLang="en-US" sz="2000" b="1" dirty="0">
                <a:solidFill>
                  <a:srgbClr val="484848"/>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bwMode="auto">
            <a:xfrm>
              <a:off x="5211133" y="3880876"/>
              <a:ext cx="5816940" cy="0"/>
            </a:xfrm>
            <a:prstGeom prst="line">
              <a:avLst/>
            </a:prstGeom>
            <a:solidFill>
              <a:schemeClr val="accent1"/>
            </a:solidFill>
            <a:ln w="19050"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组合 21"/>
          <p:cNvGrpSpPr/>
          <p:nvPr/>
        </p:nvGrpSpPr>
        <p:grpSpPr>
          <a:xfrm>
            <a:off x="2970128" y="3909906"/>
            <a:ext cx="8334953" cy="1189801"/>
            <a:chOff x="2970128" y="3909906"/>
            <a:chExt cx="8334953" cy="1189801"/>
          </a:xfrm>
        </p:grpSpPr>
        <p:grpSp>
          <p:nvGrpSpPr>
            <p:cNvPr id="23" name="组合 22"/>
            <p:cNvGrpSpPr/>
            <p:nvPr/>
          </p:nvGrpSpPr>
          <p:grpSpPr>
            <a:xfrm>
              <a:off x="4533062" y="4450921"/>
              <a:ext cx="541017" cy="541017"/>
              <a:chOff x="5254418" y="2226740"/>
              <a:chExt cx="541017" cy="541017"/>
            </a:xfrm>
          </p:grpSpPr>
          <p:sp>
            <p:nvSpPr>
              <p:cNvPr id="27" name="椭圆 26"/>
              <p:cNvSpPr/>
              <p:nvPr/>
            </p:nvSpPr>
            <p:spPr>
              <a:xfrm>
                <a:off x="5254418" y="2226740"/>
                <a:ext cx="541017" cy="541017"/>
              </a:xfrm>
              <a:prstGeom prst="ellipse">
                <a:avLst/>
              </a:prstGeom>
              <a:noFill/>
              <a:ln w="28575" cap="flat" cmpd="sng" algn="ctr">
                <a:solidFill>
                  <a:srgbClr val="495A7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8" name="Freeform 10"/>
              <p:cNvSpPr>
                <a:spLocks/>
              </p:cNvSpPr>
              <p:nvPr/>
            </p:nvSpPr>
            <p:spPr bwMode="auto">
              <a:xfrm>
                <a:off x="5374644" y="2340785"/>
                <a:ext cx="300565" cy="31292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495A70"/>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cxnSp>
          <p:nvCxnSpPr>
            <p:cNvPr id="24" name="直接连接符 23"/>
            <p:cNvCxnSpPr/>
            <p:nvPr/>
          </p:nvCxnSpPr>
          <p:spPr bwMode="auto">
            <a:xfrm flipH="1" flipV="1">
              <a:off x="2970128" y="3909906"/>
              <a:ext cx="1563772" cy="757344"/>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8"/>
            <p:cNvSpPr txBox="1"/>
            <p:nvPr/>
          </p:nvSpPr>
          <p:spPr>
            <a:xfrm>
              <a:off x="5308295" y="4506242"/>
              <a:ext cx="5996786" cy="430374"/>
            </a:xfrm>
            <a:prstGeom prst="rect">
              <a:avLst/>
            </a:prstGeom>
            <a:noFill/>
          </p:spPr>
          <p:txBody>
            <a:bodyPr wrap="square" rtlCol="0">
              <a:spAutoFit/>
            </a:bodyPr>
            <a:lstStyle/>
            <a:p>
              <a:pPr>
                <a:lnSpc>
                  <a:spcPct val="120000"/>
                </a:lnSpc>
              </a:pPr>
              <a:r>
                <a:rPr lang="zh-CN" altLang="en-US" sz="2000" b="1" dirty="0" smtClean="0">
                  <a:solidFill>
                    <a:srgbClr val="484848"/>
                  </a:solidFill>
                  <a:latin typeface="微软雅黑" panose="020B0503020204020204" pitchFamily="34" charset="-122"/>
                  <a:ea typeface="微软雅黑" panose="020B0503020204020204" pitchFamily="34" charset="-122"/>
                </a:rPr>
                <a:t>对新增用户产生推荐列表集</a:t>
              </a:r>
              <a:endParaRPr lang="zh-CN" altLang="en-US" sz="2000" b="1" dirty="0">
                <a:solidFill>
                  <a:srgbClr val="484848"/>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bwMode="auto">
            <a:xfrm>
              <a:off x="5194305" y="5099707"/>
              <a:ext cx="5784618" cy="0"/>
            </a:xfrm>
            <a:prstGeom prst="line">
              <a:avLst/>
            </a:prstGeom>
            <a:solidFill>
              <a:schemeClr val="accent1"/>
            </a:solidFill>
            <a:ln w="19050"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矩形 28"/>
          <p:cNvSpPr/>
          <p:nvPr/>
        </p:nvSpPr>
        <p:spPr>
          <a:xfrm>
            <a:off x="5735321" y="301164"/>
            <a:ext cx="4688815" cy="461665"/>
          </a:xfrm>
          <a:prstGeom prst="rect">
            <a:avLst/>
          </a:prstGeom>
        </p:spPr>
        <p:txBody>
          <a:bodyPr wrap="square">
            <a:spAutoFit/>
          </a:bodyPr>
          <a:lstStyle/>
          <a:p>
            <a:r>
              <a:rPr lang="zh-CN" altLang="zh-CN" sz="2400" dirty="0">
                <a:solidFill>
                  <a:srgbClr val="495A70"/>
                </a:solidFill>
                <a:latin typeface="+mn-ea"/>
                <a:ea typeface="+mn-ea"/>
                <a:cs typeface="+mn-ea"/>
                <a:sym typeface="Calibri" panose="020F0502020204030204" pitchFamily="34" charset="0"/>
              </a:rPr>
              <a:t>电力交易推荐系统拟解决的问题</a:t>
            </a:r>
            <a:endParaRPr lang="zh-CN" altLang="en-US" sz="2400" dirty="0">
              <a:solidFill>
                <a:srgbClr val="495A70"/>
              </a:solidFill>
              <a:latin typeface="+mn-ea"/>
              <a:ea typeface="+mn-ea"/>
              <a:cs typeface="+mn-ea"/>
              <a:sym typeface="Calibri" panose="020F0502020204030204" pitchFamily="34" charset="0"/>
            </a:endParaRPr>
          </a:p>
        </p:txBody>
      </p:sp>
      <p:sp>
        <p:nvSpPr>
          <p:cNvPr id="30" name="灯片编号占位符 29"/>
          <p:cNvSpPr>
            <a:spLocks noGrp="1"/>
          </p:cNvSpPr>
          <p:nvPr>
            <p:ph type="sldNum" sz="quarter" idx="12"/>
          </p:nvPr>
        </p:nvSpPr>
        <p:spPr/>
        <p:txBody>
          <a:bodyPr/>
          <a:lstStyle/>
          <a:p>
            <a:pPr>
              <a:defRPr/>
            </a:pPr>
            <a:fld id="{33B11495-B3EB-4C4E-90C4-180ACB252306}" type="slidenum">
              <a:rPr lang="zh-CN" altLang="en-US" smtClean="0"/>
              <a:pPr>
                <a:defRPr/>
              </a:pPr>
              <a:t>11</a:t>
            </a:fld>
            <a:r>
              <a:rPr lang="en-US" altLang="zh-CN" dirty="0" smtClean="0"/>
              <a:t>/30</a:t>
            </a:r>
            <a:endParaRPr lang="zh-CN" altLang="en-US" sz="1800" dirty="0">
              <a:solidFill>
                <a:schemeClr val="tx1"/>
              </a:solidFill>
            </a:endParaRPr>
          </a:p>
        </p:txBody>
      </p:sp>
      <p:sp>
        <p:nvSpPr>
          <p:cNvPr id="31" name="日期占位符 30"/>
          <p:cNvSpPr>
            <a:spLocks noGrp="1"/>
          </p:cNvSpPr>
          <p:nvPr>
            <p:ph type="dt" sz="half" idx="10"/>
          </p:nvPr>
        </p:nvSpPr>
        <p:spPr/>
        <p:txBody>
          <a:bodyPr/>
          <a:lstStyle/>
          <a:p>
            <a:pPr>
              <a:defRPr/>
            </a:pPr>
            <a:fld id="{55532CB2-EA62-47BF-8BBA-1A0C50375C3C}"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114416504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文本框 1"/>
          <p:cNvSpPr txBox="1">
            <a:spLocks noChangeArrowheads="1"/>
          </p:cNvSpPr>
          <p:nvPr/>
        </p:nvSpPr>
        <p:spPr bwMode="auto">
          <a:xfrm>
            <a:off x="226757" y="301164"/>
            <a:ext cx="5109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a:solidFill>
                  <a:schemeClr val="bg1"/>
                </a:solidFill>
                <a:latin typeface="+mn-ea"/>
                <a:ea typeface="+mn-ea"/>
                <a:cs typeface="+mn-ea"/>
                <a:sym typeface="+mn-lt"/>
              </a:rPr>
              <a:t>3</a:t>
            </a:r>
            <a:r>
              <a:rPr lang="en-US" altLang="zh-CN" sz="2400" dirty="0" smtClean="0">
                <a:solidFill>
                  <a:schemeClr val="bg1"/>
                </a:solidFill>
                <a:latin typeface="+mn-ea"/>
                <a:ea typeface="+mn-ea"/>
                <a:cs typeface="+mn-ea"/>
                <a:sym typeface="+mn-lt"/>
              </a:rPr>
              <a:t> </a:t>
            </a:r>
            <a:r>
              <a:rPr lang="zh-CN" altLang="en-US" sz="2400" dirty="0" smtClean="0">
                <a:solidFill>
                  <a:schemeClr val="bg1"/>
                </a:solidFill>
                <a:latin typeface="+mn-ea"/>
                <a:ea typeface="+mn-ea"/>
                <a:cs typeface="+mn-ea"/>
                <a:sym typeface="+mn-lt"/>
              </a:rPr>
              <a:t>基于用户相似度协同过滤推荐算法</a:t>
            </a:r>
            <a:endParaRPr lang="zh-CN" altLang="en-US" sz="2400" dirty="0">
              <a:solidFill>
                <a:schemeClr val="bg1"/>
              </a:solidFill>
              <a:latin typeface="+mn-ea"/>
              <a:ea typeface="+mn-ea"/>
              <a:cs typeface="+mn-ea"/>
              <a:sym typeface="+mn-lt"/>
            </a:endParaRPr>
          </a:p>
        </p:txBody>
      </p:sp>
      <p:cxnSp>
        <p:nvCxnSpPr>
          <p:cNvPr id="4" name="直接连接符 3"/>
          <p:cNvCxnSpPr/>
          <p:nvPr/>
        </p:nvCxnSpPr>
        <p:spPr bwMode="auto">
          <a:xfrm>
            <a:off x="4567778" y="822376"/>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矩形 4"/>
          <p:cNvSpPr/>
          <p:nvPr/>
        </p:nvSpPr>
        <p:spPr>
          <a:xfrm>
            <a:off x="5735321" y="301164"/>
            <a:ext cx="4688815" cy="461665"/>
          </a:xfrm>
          <a:prstGeom prst="rect">
            <a:avLst/>
          </a:prstGeom>
        </p:spPr>
        <p:txBody>
          <a:bodyPr wrap="square">
            <a:spAutoFit/>
          </a:bodyPr>
          <a:lstStyle/>
          <a:p>
            <a:r>
              <a:rPr lang="zh-CN" altLang="zh-CN" sz="2400" dirty="0">
                <a:solidFill>
                  <a:srgbClr val="495A70"/>
                </a:solidFill>
                <a:latin typeface="+mn-ea"/>
                <a:ea typeface="+mn-ea"/>
                <a:cs typeface="+mn-ea"/>
              </a:rPr>
              <a:t>电力交易稀疏矩阵的填充</a:t>
            </a:r>
            <a:endParaRPr lang="zh-CN" altLang="en-US" sz="2400" dirty="0">
              <a:solidFill>
                <a:srgbClr val="495A70"/>
              </a:solidFill>
              <a:latin typeface="+mn-ea"/>
              <a:ea typeface="+mn-ea"/>
              <a:cs typeface="+mn-ea"/>
              <a:sym typeface="Calibri" panose="020F0502020204030204" pitchFamily="34" charset="0"/>
            </a:endParaRPr>
          </a:p>
        </p:txBody>
      </p:sp>
      <p:sp>
        <p:nvSpPr>
          <p:cNvPr id="6" name="TextBox 5"/>
          <p:cNvSpPr txBox="1"/>
          <p:nvPr/>
        </p:nvSpPr>
        <p:spPr>
          <a:xfrm>
            <a:off x="137001" y="2587418"/>
            <a:ext cx="608941" cy="369332"/>
          </a:xfrm>
          <a:prstGeom prst="rect">
            <a:avLst/>
          </a:prstGeom>
          <a:noFill/>
        </p:spPr>
        <p:txBody>
          <a:bodyPr wrap="square" rtlCol="0">
            <a:spAutoFit/>
          </a:bodyPr>
          <a:lstStyle/>
          <a:p>
            <a:r>
              <a:rPr lang="en-US" altLang="zh-CN" dirty="0" smtClean="0"/>
              <a:t>U</a:t>
            </a:r>
            <a:r>
              <a:rPr lang="en-US" altLang="zh-CN" baseline="-25000" dirty="0" smtClean="0"/>
              <a:t>1</a:t>
            </a:r>
            <a:endParaRPr lang="zh-CN" altLang="en-US" baseline="-25000" dirty="0"/>
          </a:p>
        </p:txBody>
      </p:sp>
      <p:sp>
        <p:nvSpPr>
          <p:cNvPr id="11" name="TextBox 10"/>
          <p:cNvSpPr txBox="1"/>
          <p:nvPr/>
        </p:nvSpPr>
        <p:spPr>
          <a:xfrm>
            <a:off x="745941" y="1791577"/>
            <a:ext cx="527202" cy="369332"/>
          </a:xfrm>
          <a:prstGeom prst="rect">
            <a:avLst/>
          </a:prstGeom>
          <a:noFill/>
        </p:spPr>
        <p:txBody>
          <a:bodyPr wrap="square" rtlCol="0">
            <a:spAutoFit/>
          </a:bodyPr>
          <a:lstStyle/>
          <a:p>
            <a:r>
              <a:rPr lang="en-US" altLang="zh-CN" dirty="0" smtClean="0"/>
              <a:t>E</a:t>
            </a:r>
            <a:r>
              <a:rPr lang="en-US" altLang="zh-CN" baseline="-25000" dirty="0" smtClean="0"/>
              <a:t>1</a:t>
            </a:r>
            <a:endParaRPr lang="zh-CN" altLang="en-US" baseline="-25000" dirty="0"/>
          </a:p>
        </p:txBody>
      </p:sp>
      <p:graphicFrame>
        <p:nvGraphicFramePr>
          <p:cNvPr id="26" name="表格 25"/>
          <p:cNvGraphicFramePr>
            <a:graphicFrameLocks noGrp="1"/>
          </p:cNvGraphicFramePr>
          <p:nvPr>
            <p:extLst>
              <p:ext uri="{D42A27DB-BD31-4B8C-83A1-F6EECF244321}">
                <p14:modId xmlns:p14="http://schemas.microsoft.com/office/powerpoint/2010/main" val="3336904557"/>
              </p:ext>
            </p:extLst>
          </p:nvPr>
        </p:nvGraphicFramePr>
        <p:xfrm>
          <a:off x="622528" y="2192232"/>
          <a:ext cx="4318061" cy="3200400"/>
        </p:xfrm>
        <a:graphic>
          <a:graphicData uri="http://schemas.openxmlformats.org/drawingml/2006/table">
            <a:tbl>
              <a:tblPr firstRow="1" bandRow="1">
                <a:tableStyleId>{21E4AEA4-8DFA-4A89-87EB-49C32662AFE0}</a:tableStyleId>
              </a:tblPr>
              <a:tblGrid>
                <a:gridCol w="853833"/>
                <a:gridCol w="866057"/>
                <a:gridCol w="866057"/>
                <a:gridCol w="866057"/>
                <a:gridCol w="866057"/>
              </a:tblGrid>
              <a:tr h="279402">
                <a:tc>
                  <a:txBody>
                    <a:bodyPr/>
                    <a:lstStyle/>
                    <a:p>
                      <a:r>
                        <a:rPr lang="en-US" altLang="zh-CN" b="1" dirty="0" smtClean="0">
                          <a:solidFill>
                            <a:schemeClr val="tx1"/>
                          </a:solidFill>
                        </a:rPr>
                        <a:t>R</a:t>
                      </a:r>
                      <a:r>
                        <a:rPr lang="en-US" altLang="zh-CN" b="1" baseline="-25000" dirty="0" smtClean="0">
                          <a:solidFill>
                            <a:schemeClr val="tx1"/>
                          </a:solidFill>
                        </a:rPr>
                        <a:t>11 </a:t>
                      </a:r>
                      <a:r>
                        <a:rPr lang="en-US" altLang="zh-CN" b="1" dirty="0" smtClean="0">
                          <a:solidFill>
                            <a:srgbClr val="FF0000"/>
                          </a:solidFill>
                        </a:rPr>
                        <a:t>    </a:t>
                      </a:r>
                      <a:endParaRPr lang="zh-CN" altLang="en-US" b="1" dirty="0">
                        <a:solidFill>
                          <a:srgbClr val="FF0000"/>
                        </a:solidFill>
                      </a:endParaRPr>
                    </a:p>
                  </a:txBody>
                  <a:tcPr/>
                </a:tc>
                <a:tc>
                  <a:txBody>
                    <a:bodyPr/>
                    <a:lstStyle/>
                    <a:p>
                      <a:r>
                        <a:rPr lang="en-US" altLang="zh-CN" b="1" dirty="0" smtClean="0">
                          <a:solidFill>
                            <a:srgbClr val="FF0000"/>
                          </a:solidFill>
                        </a:rPr>
                        <a:t>MISS</a:t>
                      </a:r>
                    </a:p>
                    <a:p>
                      <a:r>
                        <a:rPr lang="en-US" altLang="zh-CN" b="1" dirty="0" smtClean="0">
                          <a:solidFill>
                            <a:srgbClr val="FF0000"/>
                          </a:solidFill>
                        </a:rPr>
                        <a:t>        </a:t>
                      </a:r>
                      <a:endParaRPr lang="zh-CN" altLang="en-US" b="1" dirty="0">
                        <a:solidFill>
                          <a:srgbClr val="FF0000"/>
                        </a:solidFill>
                      </a:endParaRPr>
                    </a:p>
                  </a:txBody>
                  <a:tcPr/>
                </a:tc>
                <a:tc>
                  <a:txBody>
                    <a:bodyPr/>
                    <a:lstStyle/>
                    <a:p>
                      <a:r>
                        <a:rPr lang="en-US" altLang="zh-CN" b="1" dirty="0" smtClean="0">
                          <a:solidFill>
                            <a:schemeClr val="tx1"/>
                          </a:solidFill>
                        </a:rPr>
                        <a:t>R</a:t>
                      </a:r>
                      <a:r>
                        <a:rPr lang="en-US" altLang="zh-CN" b="1" baseline="-25000" dirty="0" smtClean="0">
                          <a:solidFill>
                            <a:schemeClr val="tx1"/>
                          </a:solidFill>
                        </a:rPr>
                        <a:t>13</a:t>
                      </a:r>
                      <a:r>
                        <a:rPr lang="en-US" altLang="zh-CN" b="1" dirty="0" smtClean="0">
                          <a:solidFill>
                            <a:schemeClr val="tx1"/>
                          </a:solidFill>
                        </a:rPr>
                        <a:t> </a:t>
                      </a:r>
                      <a:r>
                        <a:rPr lang="en-US" altLang="zh-CN" b="1" dirty="0" smtClean="0">
                          <a:solidFill>
                            <a:srgbClr val="FF0000"/>
                          </a:solidFill>
                        </a:rPr>
                        <a:t>       </a:t>
                      </a:r>
                      <a:endParaRPr lang="zh-CN" altLang="en-US" b="1" dirty="0">
                        <a:solidFill>
                          <a:srgbClr val="FF0000"/>
                        </a:solidFill>
                      </a:endParaRPr>
                    </a:p>
                  </a:txBody>
                  <a:tcPr/>
                </a:tc>
                <a:tc>
                  <a:txBody>
                    <a:bodyPr/>
                    <a:lstStyle/>
                    <a:p>
                      <a:r>
                        <a:rPr lang="en-US" altLang="zh-CN" b="1" dirty="0" smtClean="0">
                          <a:solidFill>
                            <a:srgbClr val="FF0000"/>
                          </a:solidFill>
                        </a:rPr>
                        <a:t>MISS</a:t>
                      </a:r>
                    </a:p>
                    <a:p>
                      <a:r>
                        <a:rPr lang="en-US" altLang="zh-CN" b="1" dirty="0" smtClean="0">
                          <a:solidFill>
                            <a:srgbClr val="FF0000"/>
                          </a:solidFill>
                        </a:rPr>
                        <a:t>        </a:t>
                      </a:r>
                      <a:endParaRPr lang="zh-CN" altLang="en-US" b="1" dirty="0">
                        <a:solidFill>
                          <a:srgbClr val="FF0000"/>
                        </a:solidFill>
                      </a:endParaRPr>
                    </a:p>
                  </a:txBody>
                  <a:tcPr/>
                </a:tc>
                <a:tc>
                  <a:txBody>
                    <a:bodyPr/>
                    <a:lstStyle/>
                    <a:p>
                      <a:r>
                        <a:rPr lang="en-US" altLang="zh-CN" b="1" dirty="0" smtClean="0">
                          <a:solidFill>
                            <a:srgbClr val="FF0000"/>
                          </a:solidFill>
                        </a:rPr>
                        <a:t>MISS</a:t>
                      </a:r>
                      <a:endParaRPr lang="zh-CN" altLang="en-US" b="1" dirty="0">
                        <a:solidFill>
                          <a:srgbClr val="FF0000"/>
                        </a:solidFill>
                      </a:endParaRPr>
                    </a:p>
                  </a:txBody>
                  <a:tcPr/>
                </a:tc>
              </a:tr>
              <a:tr h="618916">
                <a:tc>
                  <a:txBody>
                    <a:bodyPr/>
                    <a:lstStyle/>
                    <a:p>
                      <a:r>
                        <a:rPr lang="en-US" altLang="zh-CN" b="1" dirty="0" smtClean="0">
                          <a:solidFill>
                            <a:srgbClr val="FF0000"/>
                          </a:solidFill>
                        </a:rPr>
                        <a:t>MISS</a:t>
                      </a:r>
                      <a:endParaRPr lang="zh-CN" altLang="en-US" b="1" dirty="0">
                        <a:solidFill>
                          <a:srgbClr val="FF0000"/>
                        </a:solidFill>
                      </a:endParaRPr>
                    </a:p>
                  </a:txBody>
                  <a:tcPr/>
                </a:tc>
                <a:tc>
                  <a:txBody>
                    <a:bodyPr/>
                    <a:lstStyle/>
                    <a:p>
                      <a:r>
                        <a:rPr lang="en-US" altLang="zh-CN" b="1" dirty="0" smtClean="0">
                          <a:solidFill>
                            <a:schemeClr val="tx1"/>
                          </a:solidFill>
                        </a:rPr>
                        <a:t>R</a:t>
                      </a:r>
                      <a:r>
                        <a:rPr lang="en-US" altLang="zh-CN" b="1" baseline="-25000" dirty="0" smtClean="0">
                          <a:solidFill>
                            <a:schemeClr val="tx1"/>
                          </a:solidFill>
                        </a:rPr>
                        <a:t>22</a:t>
                      </a:r>
                    </a:p>
                  </a:txBody>
                  <a:tcPr/>
                </a:tc>
                <a:tc>
                  <a:txBody>
                    <a:bodyPr/>
                    <a:lstStyle/>
                    <a:p>
                      <a:r>
                        <a:rPr lang="en-US" altLang="zh-CN" b="1" dirty="0" smtClean="0">
                          <a:solidFill>
                            <a:schemeClr val="tx1"/>
                          </a:solidFill>
                        </a:rPr>
                        <a:t>R</a:t>
                      </a:r>
                      <a:r>
                        <a:rPr lang="en-US" altLang="zh-CN" b="1" baseline="-25000" dirty="0" smtClean="0">
                          <a:solidFill>
                            <a:schemeClr val="tx1"/>
                          </a:solidFill>
                        </a:rPr>
                        <a:t>23</a:t>
                      </a:r>
                    </a:p>
                  </a:txBody>
                  <a:tcPr/>
                </a:tc>
                <a:tc>
                  <a:txBody>
                    <a:bodyPr/>
                    <a:lstStyle/>
                    <a:p>
                      <a:r>
                        <a:rPr lang="en-US" altLang="zh-CN" b="1" dirty="0" smtClean="0">
                          <a:solidFill>
                            <a:srgbClr val="FF0000"/>
                          </a:solidFill>
                        </a:rPr>
                        <a:t>MISS</a:t>
                      </a:r>
                    </a:p>
                    <a:p>
                      <a:endParaRPr lang="zh-CN" altLang="en-US" b="1" dirty="0">
                        <a:solidFill>
                          <a:srgbClr val="FF0000"/>
                        </a:solidFill>
                      </a:endParaRPr>
                    </a:p>
                  </a:txBody>
                  <a:tcPr/>
                </a:tc>
                <a:tc>
                  <a:txBody>
                    <a:bodyPr/>
                    <a:lstStyle/>
                    <a:p>
                      <a:r>
                        <a:rPr lang="en-US" altLang="zh-CN" b="1" dirty="0" smtClean="0">
                          <a:solidFill>
                            <a:srgbClr val="FF0000"/>
                          </a:solidFill>
                        </a:rPr>
                        <a:t>MISS</a:t>
                      </a:r>
                    </a:p>
                  </a:txBody>
                  <a:tcPr/>
                </a:tc>
              </a:tr>
              <a:tr h="601130">
                <a:tc>
                  <a:txBody>
                    <a:bodyPr/>
                    <a:lstStyle/>
                    <a:p>
                      <a:r>
                        <a:rPr lang="en-US" altLang="zh-CN" b="1" dirty="0" smtClean="0">
                          <a:solidFill>
                            <a:schemeClr val="tx1"/>
                          </a:solidFill>
                        </a:rPr>
                        <a:t>R</a:t>
                      </a:r>
                      <a:r>
                        <a:rPr lang="en-US" altLang="zh-CN" b="1" baseline="-25000" dirty="0" smtClean="0">
                          <a:solidFill>
                            <a:schemeClr val="tx1"/>
                          </a:solidFill>
                        </a:rPr>
                        <a:t>31</a:t>
                      </a:r>
                    </a:p>
                    <a:p>
                      <a:r>
                        <a:rPr lang="en-US" altLang="zh-CN" b="1" dirty="0" smtClean="0">
                          <a:solidFill>
                            <a:srgbClr val="FF0000"/>
                          </a:solidFill>
                        </a:rPr>
                        <a:t>        </a:t>
                      </a:r>
                      <a:endParaRPr lang="zh-CN" altLang="en-US" b="1" dirty="0">
                        <a:solidFill>
                          <a:srgbClr val="FF0000"/>
                        </a:solidFill>
                      </a:endParaRPr>
                    </a:p>
                  </a:txBody>
                  <a:tcPr/>
                </a:tc>
                <a:tc>
                  <a:txBody>
                    <a:bodyPr/>
                    <a:lstStyle/>
                    <a:p>
                      <a:r>
                        <a:rPr lang="en-US" altLang="zh-CN" b="1" dirty="0" smtClean="0">
                          <a:solidFill>
                            <a:srgbClr val="FF0000"/>
                          </a:solidFill>
                        </a:rPr>
                        <a:t>MISS</a:t>
                      </a:r>
                    </a:p>
                  </a:txBody>
                  <a:tcPr/>
                </a:tc>
                <a:tc>
                  <a:txBody>
                    <a:bodyPr/>
                    <a:lstStyle/>
                    <a:p>
                      <a:r>
                        <a:rPr lang="en-US" altLang="zh-CN" b="1" dirty="0" smtClean="0">
                          <a:solidFill>
                            <a:srgbClr val="FF0000"/>
                          </a:solidFill>
                        </a:rPr>
                        <a:t>MISS</a:t>
                      </a:r>
                    </a:p>
                    <a:p>
                      <a:endParaRPr lang="zh-CN" altLang="en-US" b="1" dirty="0">
                        <a:solidFill>
                          <a:srgbClr val="FF0000"/>
                        </a:solidFill>
                      </a:endParaRPr>
                    </a:p>
                  </a:txBody>
                  <a:tcPr/>
                </a:tc>
                <a:tc>
                  <a:txBody>
                    <a:bodyPr/>
                    <a:lstStyle/>
                    <a:p>
                      <a:r>
                        <a:rPr lang="en-US" altLang="zh-CN" b="1" dirty="0" smtClean="0">
                          <a:solidFill>
                            <a:schemeClr val="tx1"/>
                          </a:solidFill>
                        </a:rPr>
                        <a:t>R</a:t>
                      </a:r>
                      <a:r>
                        <a:rPr lang="en-US" altLang="zh-CN" b="1" baseline="-25000" dirty="0" smtClean="0">
                          <a:solidFill>
                            <a:schemeClr val="tx1"/>
                          </a:solidFill>
                        </a:rPr>
                        <a:t>34</a:t>
                      </a:r>
                    </a:p>
                  </a:txBody>
                  <a:tcPr/>
                </a:tc>
                <a:tc>
                  <a:txBody>
                    <a:bodyPr/>
                    <a:lstStyle/>
                    <a:p>
                      <a:r>
                        <a:rPr lang="en-US" altLang="zh-CN" b="1" dirty="0" smtClean="0">
                          <a:solidFill>
                            <a:srgbClr val="FF0000"/>
                          </a:solidFill>
                        </a:rPr>
                        <a:t>MISS</a:t>
                      </a:r>
                      <a:endParaRPr lang="zh-CN" altLang="en-US" b="1" dirty="0">
                        <a:solidFill>
                          <a:srgbClr val="FF0000"/>
                        </a:solidFill>
                      </a:endParaRPr>
                    </a:p>
                  </a:txBody>
                  <a:tcPr/>
                </a:tc>
              </a:tr>
              <a:tr h="502067">
                <a:tc>
                  <a:txBody>
                    <a:bodyPr/>
                    <a:lstStyle/>
                    <a:p>
                      <a:r>
                        <a:rPr lang="en-US" altLang="zh-CN" b="1" dirty="0" smtClean="0">
                          <a:solidFill>
                            <a:srgbClr val="FF0000"/>
                          </a:solidFill>
                        </a:rPr>
                        <a:t>MISS</a:t>
                      </a:r>
                      <a:endParaRPr lang="zh-CN" altLang="en-US" b="1" dirty="0">
                        <a:solidFill>
                          <a:srgbClr val="FF0000"/>
                        </a:solidFill>
                      </a:endParaRPr>
                    </a:p>
                  </a:txBody>
                  <a:tcPr/>
                </a:tc>
                <a:tc>
                  <a:txBody>
                    <a:bodyPr/>
                    <a:lstStyle/>
                    <a:p>
                      <a:r>
                        <a:rPr lang="en-US" altLang="zh-CN" b="1" dirty="0" smtClean="0">
                          <a:solidFill>
                            <a:srgbClr val="FF0000"/>
                          </a:solidFill>
                        </a:rPr>
                        <a:t>MISS</a:t>
                      </a:r>
                    </a:p>
                    <a:p>
                      <a:r>
                        <a:rPr lang="en-US" altLang="zh-CN" b="1" dirty="0" smtClean="0">
                          <a:solidFill>
                            <a:srgbClr val="FF0000"/>
                          </a:solidFill>
                        </a:rPr>
                        <a:t>      </a:t>
                      </a:r>
                      <a:endParaRPr lang="zh-CN" altLang="en-US" b="1" dirty="0">
                        <a:solidFill>
                          <a:srgbClr val="FF0000"/>
                        </a:solidFill>
                      </a:endParaRPr>
                    </a:p>
                  </a:txBody>
                  <a:tcPr/>
                </a:tc>
                <a:tc>
                  <a:txBody>
                    <a:bodyPr/>
                    <a:lstStyle/>
                    <a:p>
                      <a:r>
                        <a:rPr lang="en-US" altLang="zh-CN" b="1" dirty="0" smtClean="0">
                          <a:solidFill>
                            <a:schemeClr val="tx1"/>
                          </a:solidFill>
                        </a:rPr>
                        <a:t>R</a:t>
                      </a:r>
                      <a:r>
                        <a:rPr lang="en-US" altLang="zh-CN" b="1" baseline="-25000" dirty="0" smtClean="0">
                          <a:solidFill>
                            <a:schemeClr val="tx1"/>
                          </a:solidFill>
                        </a:rPr>
                        <a:t>43</a:t>
                      </a:r>
                    </a:p>
                    <a:p>
                      <a:r>
                        <a:rPr lang="en-US" altLang="zh-CN" b="1" dirty="0" smtClean="0">
                          <a:solidFill>
                            <a:schemeClr val="tx1"/>
                          </a:solidFill>
                        </a:rPr>
                        <a:t>      </a:t>
                      </a:r>
                      <a:endParaRPr lang="zh-CN" altLang="en-US" b="1" dirty="0">
                        <a:solidFill>
                          <a:schemeClr val="tx1"/>
                        </a:solidFill>
                      </a:endParaRPr>
                    </a:p>
                  </a:txBody>
                  <a:tcPr/>
                </a:tc>
                <a:tc>
                  <a:txBody>
                    <a:bodyPr/>
                    <a:lstStyle/>
                    <a:p>
                      <a:r>
                        <a:rPr lang="en-US" altLang="zh-CN" b="1" dirty="0" smtClean="0">
                          <a:solidFill>
                            <a:srgbClr val="FF0000"/>
                          </a:solidFill>
                        </a:rPr>
                        <a:t>MISS</a:t>
                      </a:r>
                      <a:endParaRPr lang="zh-CN" altLang="en-US" b="1" dirty="0">
                        <a:solidFill>
                          <a:srgbClr val="FF0000"/>
                        </a:solidFill>
                      </a:endParaRPr>
                    </a:p>
                  </a:txBody>
                  <a:tcPr/>
                </a:tc>
                <a:tc>
                  <a:txBody>
                    <a:bodyPr/>
                    <a:lstStyle/>
                    <a:p>
                      <a:r>
                        <a:rPr lang="en-US" altLang="zh-CN" b="1" dirty="0" smtClean="0">
                          <a:solidFill>
                            <a:schemeClr val="tx1"/>
                          </a:solidFill>
                        </a:rPr>
                        <a:t>R</a:t>
                      </a:r>
                      <a:r>
                        <a:rPr lang="en-US" altLang="zh-CN" b="1" baseline="-25000" dirty="0" smtClean="0">
                          <a:solidFill>
                            <a:schemeClr val="tx1"/>
                          </a:solidFill>
                        </a:rPr>
                        <a:t>45</a:t>
                      </a:r>
                    </a:p>
                  </a:txBody>
                  <a:tcPr/>
                </a:tc>
              </a:tr>
              <a:tr h="523230">
                <a:tc>
                  <a:txBody>
                    <a:bodyPr/>
                    <a:lstStyle/>
                    <a:p>
                      <a:r>
                        <a:rPr lang="en-US" altLang="zh-CN" b="1" dirty="0" smtClean="0">
                          <a:solidFill>
                            <a:schemeClr val="tx1"/>
                          </a:solidFill>
                        </a:rPr>
                        <a:t>R</a:t>
                      </a:r>
                      <a:r>
                        <a:rPr lang="en-US" altLang="zh-CN" b="1" baseline="-25000" dirty="0" smtClean="0">
                          <a:solidFill>
                            <a:schemeClr val="tx1"/>
                          </a:solidFill>
                        </a:rPr>
                        <a:t>51</a:t>
                      </a:r>
                    </a:p>
                  </a:txBody>
                  <a:tcPr/>
                </a:tc>
                <a:tc>
                  <a:txBody>
                    <a:bodyPr/>
                    <a:lstStyle/>
                    <a:p>
                      <a:r>
                        <a:rPr lang="en-US" altLang="zh-CN" b="1" dirty="0" smtClean="0">
                          <a:solidFill>
                            <a:schemeClr val="tx1"/>
                          </a:solidFill>
                        </a:rPr>
                        <a:t>R</a:t>
                      </a:r>
                      <a:r>
                        <a:rPr lang="en-US" altLang="zh-CN" b="1" baseline="-25000" dirty="0" smtClean="0">
                          <a:solidFill>
                            <a:schemeClr val="tx1"/>
                          </a:solidFill>
                        </a:rPr>
                        <a:t>52</a:t>
                      </a:r>
                      <a:endParaRPr lang="zh-CN" altLang="en-US" b="1" baseline="-25000" dirty="0">
                        <a:solidFill>
                          <a:schemeClr val="tx1"/>
                        </a:solidFill>
                      </a:endParaRPr>
                    </a:p>
                  </a:txBody>
                  <a:tcPr/>
                </a:tc>
                <a:tc>
                  <a:txBody>
                    <a:bodyPr/>
                    <a:lstStyle/>
                    <a:p>
                      <a:r>
                        <a:rPr lang="en-US" altLang="zh-CN" b="1" dirty="0" smtClean="0">
                          <a:solidFill>
                            <a:srgbClr val="FF0000"/>
                          </a:solidFill>
                        </a:rPr>
                        <a:t>MISS</a:t>
                      </a:r>
                    </a:p>
                    <a:p>
                      <a:r>
                        <a:rPr lang="en-US" altLang="zh-CN" b="1" dirty="0" smtClean="0">
                          <a:solidFill>
                            <a:srgbClr val="FF0000"/>
                          </a:solidFill>
                        </a:rPr>
                        <a:t>      </a:t>
                      </a:r>
                      <a:endParaRPr lang="zh-CN" altLang="en-US" b="1" dirty="0">
                        <a:solidFill>
                          <a:srgbClr val="FF0000"/>
                        </a:solidFill>
                      </a:endParaRPr>
                    </a:p>
                  </a:txBody>
                  <a:tcPr/>
                </a:tc>
                <a:tc>
                  <a:txBody>
                    <a:bodyPr/>
                    <a:lstStyle/>
                    <a:p>
                      <a:r>
                        <a:rPr lang="en-US" altLang="zh-CN" b="1" dirty="0" smtClean="0">
                          <a:solidFill>
                            <a:srgbClr val="FF0000"/>
                          </a:solidFill>
                        </a:rPr>
                        <a:t>MISS</a:t>
                      </a:r>
                      <a:endParaRPr lang="zh-CN" altLang="en-US" b="1" dirty="0">
                        <a:solidFill>
                          <a:srgbClr val="FF0000"/>
                        </a:solidFill>
                      </a:endParaRPr>
                    </a:p>
                  </a:txBody>
                  <a:tcPr/>
                </a:tc>
                <a:tc>
                  <a:txBody>
                    <a:bodyPr/>
                    <a:lstStyle/>
                    <a:p>
                      <a:r>
                        <a:rPr lang="en-US" altLang="zh-CN" b="1" dirty="0" smtClean="0">
                          <a:solidFill>
                            <a:schemeClr val="tx1"/>
                          </a:solidFill>
                        </a:rPr>
                        <a:t>R</a:t>
                      </a:r>
                      <a:r>
                        <a:rPr lang="en-US" altLang="zh-CN" b="1" baseline="-25000" dirty="0" smtClean="0">
                          <a:solidFill>
                            <a:schemeClr val="tx1"/>
                          </a:solidFill>
                        </a:rPr>
                        <a:t>55</a:t>
                      </a:r>
                    </a:p>
                    <a:p>
                      <a:r>
                        <a:rPr lang="en-US" altLang="zh-CN" b="1" dirty="0" smtClean="0">
                          <a:solidFill>
                            <a:schemeClr val="tx1"/>
                          </a:solidFill>
                        </a:rPr>
                        <a:t>     </a:t>
                      </a:r>
                      <a:endParaRPr lang="zh-CN" altLang="en-US" b="1" dirty="0">
                        <a:solidFill>
                          <a:schemeClr val="tx1"/>
                        </a:solidFill>
                      </a:endParaRPr>
                    </a:p>
                  </a:txBody>
                  <a:tcPr/>
                </a:tc>
              </a:tr>
            </a:tbl>
          </a:graphicData>
        </a:graphic>
      </p:graphicFrame>
      <p:graphicFrame>
        <p:nvGraphicFramePr>
          <p:cNvPr id="28" name="表格 27"/>
          <p:cNvGraphicFramePr>
            <a:graphicFrameLocks noGrp="1"/>
          </p:cNvGraphicFramePr>
          <p:nvPr>
            <p:extLst>
              <p:ext uri="{D42A27DB-BD31-4B8C-83A1-F6EECF244321}">
                <p14:modId xmlns:p14="http://schemas.microsoft.com/office/powerpoint/2010/main" val="3202752189"/>
              </p:ext>
            </p:extLst>
          </p:nvPr>
        </p:nvGraphicFramePr>
        <p:xfrm>
          <a:off x="7178034" y="2192232"/>
          <a:ext cx="4166560" cy="3225234"/>
        </p:xfrm>
        <a:graphic>
          <a:graphicData uri="http://schemas.openxmlformats.org/drawingml/2006/table">
            <a:tbl>
              <a:tblPr firstRow="1" bandRow="1">
                <a:tableStyleId>{5C22544A-7EE6-4342-B048-85BDC9FD1C3A}</a:tableStyleId>
              </a:tblPr>
              <a:tblGrid>
                <a:gridCol w="665480"/>
                <a:gridCol w="875270"/>
                <a:gridCol w="875270"/>
                <a:gridCol w="875270"/>
                <a:gridCol w="875270"/>
              </a:tblGrid>
              <a:tr h="619209">
                <a:tc>
                  <a:txBody>
                    <a:bodyPr/>
                    <a:lstStyle/>
                    <a:p>
                      <a:r>
                        <a:rPr lang="en-US" altLang="zh-CN" dirty="0" smtClean="0"/>
                        <a:t> R1</a:t>
                      </a:r>
                      <a:endParaRPr lang="zh-CN" altLang="en-US" b="0" dirty="0">
                        <a:solidFill>
                          <a:schemeClr val="tx1"/>
                        </a:solidFill>
                      </a:endParaRPr>
                    </a:p>
                  </a:txBody>
                  <a:tcPr/>
                </a:tc>
                <a:tc>
                  <a:txBody>
                    <a:bodyPr/>
                    <a:lstStyle/>
                    <a:p>
                      <a:r>
                        <a:rPr lang="en-US" altLang="zh-CN" dirty="0" smtClean="0"/>
                        <a:t>R2</a:t>
                      </a:r>
                      <a:endParaRPr lang="zh-CN" altLang="en-US" b="0" dirty="0">
                        <a:solidFill>
                          <a:schemeClr val="tx1"/>
                        </a:solidFill>
                      </a:endParaRPr>
                    </a:p>
                  </a:txBody>
                  <a:tcPr/>
                </a:tc>
                <a:tc>
                  <a:txBody>
                    <a:bodyPr/>
                    <a:lstStyle/>
                    <a:p>
                      <a:r>
                        <a:rPr lang="en-US" altLang="zh-CN" dirty="0" smtClean="0"/>
                        <a:t>   R3</a:t>
                      </a:r>
                      <a:endParaRPr lang="zh-CN" altLang="en-US" b="0" dirty="0">
                        <a:solidFill>
                          <a:schemeClr val="tx1"/>
                        </a:solidFill>
                      </a:endParaRPr>
                    </a:p>
                  </a:txBody>
                  <a:tcPr/>
                </a:tc>
                <a:tc>
                  <a:txBody>
                    <a:bodyPr/>
                    <a:lstStyle/>
                    <a:p>
                      <a:r>
                        <a:rPr lang="en-US" altLang="zh-CN" dirty="0" smtClean="0"/>
                        <a:t>   R4</a:t>
                      </a:r>
                      <a:endParaRPr lang="zh-CN" altLang="en-US" b="0" dirty="0">
                        <a:solidFill>
                          <a:schemeClr val="tx1"/>
                        </a:solidFill>
                      </a:endParaRPr>
                    </a:p>
                  </a:txBody>
                  <a:tcPr/>
                </a:tc>
                <a:tc>
                  <a:txBody>
                    <a:bodyPr/>
                    <a:lstStyle/>
                    <a:p>
                      <a:r>
                        <a:rPr lang="en-US" altLang="zh-CN" dirty="0" smtClean="0"/>
                        <a:t>0</a:t>
                      </a:r>
                      <a:endParaRPr lang="zh-CN" altLang="en-US" b="0" dirty="0">
                        <a:solidFill>
                          <a:schemeClr val="tx1"/>
                        </a:solidFill>
                      </a:endParaRPr>
                    </a:p>
                  </a:txBody>
                  <a:tcPr/>
                </a:tc>
              </a:tr>
              <a:tr h="619209">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R5</a:t>
                      </a:r>
                      <a:endParaRPr lang="zh-CN" altLang="en-US" dirty="0">
                        <a:solidFill>
                          <a:schemeClr val="tx1"/>
                        </a:solidFill>
                      </a:endParaRPr>
                    </a:p>
                  </a:txBody>
                  <a:tcPr/>
                </a:tc>
                <a:tc>
                  <a:txBody>
                    <a:bodyPr/>
                    <a:lstStyle/>
                    <a:p>
                      <a:r>
                        <a:rPr lang="en-US" altLang="zh-CN" dirty="0" smtClean="0"/>
                        <a:t> R6</a:t>
                      </a:r>
                      <a:endParaRPr lang="zh-CN" altLang="en-US" dirty="0">
                        <a:solidFill>
                          <a:schemeClr val="tx1"/>
                        </a:solidFill>
                      </a:endParaRPr>
                    </a:p>
                  </a:txBody>
                  <a:tcPr/>
                </a:tc>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R7</a:t>
                      </a:r>
                      <a:endParaRPr lang="zh-CN" altLang="en-US" dirty="0">
                        <a:solidFill>
                          <a:schemeClr val="tx1"/>
                        </a:solidFill>
                      </a:endParaRPr>
                    </a:p>
                  </a:txBody>
                  <a:tcPr/>
                </a:tc>
              </a:tr>
              <a:tr h="748398">
                <a:tc>
                  <a:txBody>
                    <a:bodyPr/>
                    <a:lstStyle/>
                    <a:p>
                      <a:r>
                        <a:rPr lang="en-US" altLang="zh-CN" dirty="0" smtClean="0"/>
                        <a:t>R8</a:t>
                      </a:r>
                      <a:endParaRPr lang="zh-CN" altLang="en-US" dirty="0">
                        <a:solidFill>
                          <a:schemeClr val="tx1"/>
                        </a:solidFill>
                      </a:endParaRPr>
                    </a:p>
                  </a:txBody>
                  <a:tcPr/>
                </a:tc>
                <a:tc>
                  <a:txBody>
                    <a:bodyPr/>
                    <a:lstStyle/>
                    <a:p>
                      <a:r>
                        <a:rPr lang="en-US" altLang="zh-CN" dirty="0" smtClean="0"/>
                        <a:t>R9</a:t>
                      </a:r>
                      <a:endParaRPr lang="zh-CN" altLang="en-US" dirty="0">
                        <a:solidFill>
                          <a:schemeClr val="tx1"/>
                        </a:solidFill>
                      </a:endParaRPr>
                    </a:p>
                  </a:txBody>
                  <a:tcPr/>
                </a:tc>
                <a:tc>
                  <a:txBody>
                    <a:bodyPr/>
                    <a:lstStyle/>
                    <a:p>
                      <a:r>
                        <a:rPr lang="en-US" altLang="zh-CN" baseline="0" dirty="0" smtClean="0"/>
                        <a:t>0</a:t>
                      </a:r>
                      <a:endParaRPr lang="en-US" altLang="zh-CN" dirty="0" smtClean="0"/>
                    </a:p>
                    <a:p>
                      <a:endParaRPr lang="zh-CN" altLang="en-US" dirty="0">
                        <a:solidFill>
                          <a:schemeClr val="tx1"/>
                        </a:solidFill>
                      </a:endParaRPr>
                    </a:p>
                  </a:txBody>
                  <a:tcPr/>
                </a:tc>
                <a:tc>
                  <a:txBody>
                    <a:bodyPr/>
                    <a:lstStyle/>
                    <a:p>
                      <a:r>
                        <a:rPr lang="en-US" altLang="zh-CN" dirty="0" smtClean="0"/>
                        <a:t>R10</a:t>
                      </a:r>
                      <a:endParaRPr lang="zh-CN" altLang="en-US" dirty="0">
                        <a:solidFill>
                          <a:schemeClr val="tx1"/>
                        </a:solidFill>
                      </a:endParaRPr>
                    </a:p>
                  </a:txBody>
                  <a:tcPr/>
                </a:tc>
                <a:tc>
                  <a:txBody>
                    <a:bodyPr/>
                    <a:lstStyle/>
                    <a:p>
                      <a:r>
                        <a:rPr lang="en-US" altLang="zh-CN" dirty="0" smtClean="0"/>
                        <a:t>0</a:t>
                      </a:r>
                      <a:endParaRPr lang="zh-CN" altLang="en-US" dirty="0">
                        <a:solidFill>
                          <a:schemeClr val="tx1"/>
                        </a:solidFill>
                      </a:endParaRPr>
                    </a:p>
                  </a:txBody>
                  <a:tcPr/>
                </a:tc>
              </a:tr>
              <a:tr h="619209">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R11</a:t>
                      </a:r>
                      <a:endParaRPr lang="zh-CN" altLang="en-US" dirty="0">
                        <a:solidFill>
                          <a:schemeClr val="tx1"/>
                        </a:solidFill>
                      </a:endParaRPr>
                    </a:p>
                  </a:txBody>
                  <a:tcPr/>
                </a:tc>
                <a:tc>
                  <a:txBody>
                    <a:bodyPr/>
                    <a:lstStyle/>
                    <a:p>
                      <a:r>
                        <a:rPr lang="en-US" altLang="zh-CN" dirty="0" smtClean="0"/>
                        <a:t>R12</a:t>
                      </a:r>
                      <a:endParaRPr lang="zh-CN" altLang="en-US" dirty="0">
                        <a:solidFill>
                          <a:schemeClr val="tx1"/>
                        </a:solidFill>
                      </a:endParaRPr>
                    </a:p>
                  </a:txBody>
                  <a:tcPr/>
                </a:tc>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R13</a:t>
                      </a:r>
                      <a:endParaRPr lang="zh-CN" altLang="en-US" dirty="0">
                        <a:solidFill>
                          <a:schemeClr val="tx1"/>
                        </a:solidFill>
                      </a:endParaRPr>
                    </a:p>
                  </a:txBody>
                  <a:tcPr/>
                </a:tc>
              </a:tr>
              <a:tr h="619209">
                <a:tc>
                  <a:txBody>
                    <a:bodyPr/>
                    <a:lstStyle/>
                    <a:p>
                      <a:r>
                        <a:rPr lang="en-US" altLang="zh-CN" dirty="0" smtClean="0"/>
                        <a:t>R15</a:t>
                      </a:r>
                      <a:endParaRPr lang="zh-CN" altLang="en-US" dirty="0">
                        <a:solidFill>
                          <a:schemeClr val="tx1"/>
                        </a:solidFill>
                      </a:endParaRPr>
                    </a:p>
                  </a:txBody>
                  <a:tcPr/>
                </a:tc>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R16</a:t>
                      </a:r>
                      <a:endParaRPr lang="zh-CN" altLang="en-US" dirty="0">
                        <a:solidFill>
                          <a:schemeClr val="tx1"/>
                        </a:solidFill>
                      </a:endParaRPr>
                    </a:p>
                  </a:txBody>
                  <a:tcPr/>
                </a:tc>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R14</a:t>
                      </a:r>
                      <a:endParaRPr lang="zh-CN" altLang="en-US" dirty="0">
                        <a:solidFill>
                          <a:schemeClr val="tx1"/>
                        </a:solidFill>
                      </a:endParaRPr>
                    </a:p>
                  </a:txBody>
                  <a:tcPr/>
                </a:tc>
              </a:tr>
            </a:tbl>
          </a:graphicData>
        </a:graphic>
      </p:graphicFrame>
      <p:sp>
        <p:nvSpPr>
          <p:cNvPr id="29" name="TextBox 28"/>
          <p:cNvSpPr txBox="1"/>
          <p:nvPr/>
        </p:nvSpPr>
        <p:spPr>
          <a:xfrm>
            <a:off x="137001" y="3308774"/>
            <a:ext cx="608941" cy="369332"/>
          </a:xfrm>
          <a:prstGeom prst="rect">
            <a:avLst/>
          </a:prstGeom>
          <a:noFill/>
        </p:spPr>
        <p:txBody>
          <a:bodyPr wrap="square" rtlCol="0">
            <a:spAutoFit/>
          </a:bodyPr>
          <a:lstStyle/>
          <a:p>
            <a:r>
              <a:rPr lang="en-US" altLang="zh-CN" dirty="0" smtClean="0"/>
              <a:t>U</a:t>
            </a:r>
            <a:r>
              <a:rPr lang="en-US" altLang="zh-CN" baseline="-25000" dirty="0"/>
              <a:t>2</a:t>
            </a:r>
            <a:endParaRPr lang="zh-CN" altLang="en-US" baseline="-25000" dirty="0"/>
          </a:p>
        </p:txBody>
      </p:sp>
      <p:sp>
        <p:nvSpPr>
          <p:cNvPr id="30" name="TextBox 29"/>
          <p:cNvSpPr txBox="1"/>
          <p:nvPr/>
        </p:nvSpPr>
        <p:spPr>
          <a:xfrm>
            <a:off x="90704" y="3895977"/>
            <a:ext cx="608941" cy="369332"/>
          </a:xfrm>
          <a:prstGeom prst="rect">
            <a:avLst/>
          </a:prstGeom>
          <a:noFill/>
        </p:spPr>
        <p:txBody>
          <a:bodyPr wrap="square" rtlCol="0">
            <a:spAutoFit/>
          </a:bodyPr>
          <a:lstStyle/>
          <a:p>
            <a:r>
              <a:rPr lang="en-US" altLang="zh-CN" dirty="0" smtClean="0"/>
              <a:t>U</a:t>
            </a:r>
            <a:r>
              <a:rPr lang="en-US" altLang="zh-CN" baseline="-25000" dirty="0"/>
              <a:t>3</a:t>
            </a:r>
            <a:endParaRPr lang="zh-CN" altLang="en-US" baseline="-25000" dirty="0"/>
          </a:p>
        </p:txBody>
      </p:sp>
      <p:sp>
        <p:nvSpPr>
          <p:cNvPr id="31" name="TextBox 30"/>
          <p:cNvSpPr txBox="1"/>
          <p:nvPr/>
        </p:nvSpPr>
        <p:spPr>
          <a:xfrm>
            <a:off x="121692" y="4631260"/>
            <a:ext cx="608941" cy="369332"/>
          </a:xfrm>
          <a:prstGeom prst="rect">
            <a:avLst/>
          </a:prstGeom>
          <a:noFill/>
        </p:spPr>
        <p:txBody>
          <a:bodyPr wrap="square" rtlCol="0">
            <a:spAutoFit/>
          </a:bodyPr>
          <a:lstStyle/>
          <a:p>
            <a:r>
              <a:rPr lang="en-US" altLang="zh-CN" dirty="0" smtClean="0"/>
              <a:t>U</a:t>
            </a:r>
            <a:r>
              <a:rPr lang="en-US" altLang="zh-CN" baseline="-25000" dirty="0"/>
              <a:t>4</a:t>
            </a:r>
            <a:endParaRPr lang="zh-CN" altLang="en-US" baseline="-25000" dirty="0"/>
          </a:p>
        </p:txBody>
      </p:sp>
      <p:sp>
        <p:nvSpPr>
          <p:cNvPr id="32" name="TextBox 31"/>
          <p:cNvSpPr txBox="1"/>
          <p:nvPr/>
        </p:nvSpPr>
        <p:spPr>
          <a:xfrm>
            <a:off x="137000" y="5232390"/>
            <a:ext cx="608941" cy="369332"/>
          </a:xfrm>
          <a:prstGeom prst="rect">
            <a:avLst/>
          </a:prstGeom>
          <a:noFill/>
        </p:spPr>
        <p:txBody>
          <a:bodyPr wrap="square" rtlCol="0">
            <a:spAutoFit/>
          </a:bodyPr>
          <a:lstStyle/>
          <a:p>
            <a:r>
              <a:rPr lang="en-US" altLang="zh-CN" dirty="0" smtClean="0"/>
              <a:t>U</a:t>
            </a:r>
            <a:r>
              <a:rPr lang="en-US" altLang="zh-CN" baseline="-25000" dirty="0"/>
              <a:t>5</a:t>
            </a:r>
            <a:endParaRPr lang="zh-CN" altLang="en-US" baseline="-25000" dirty="0"/>
          </a:p>
        </p:txBody>
      </p:sp>
      <p:sp>
        <p:nvSpPr>
          <p:cNvPr id="33" name="TextBox 32"/>
          <p:cNvSpPr txBox="1"/>
          <p:nvPr/>
        </p:nvSpPr>
        <p:spPr>
          <a:xfrm>
            <a:off x="1534776" y="1805480"/>
            <a:ext cx="584266" cy="369332"/>
          </a:xfrm>
          <a:prstGeom prst="rect">
            <a:avLst/>
          </a:prstGeom>
          <a:noFill/>
        </p:spPr>
        <p:txBody>
          <a:bodyPr wrap="square" rtlCol="0">
            <a:spAutoFit/>
          </a:bodyPr>
          <a:lstStyle/>
          <a:p>
            <a:r>
              <a:rPr lang="en-US" altLang="zh-CN" dirty="0" smtClean="0"/>
              <a:t>E</a:t>
            </a:r>
            <a:r>
              <a:rPr lang="en-US" altLang="zh-CN" baseline="-25000" dirty="0"/>
              <a:t>2</a:t>
            </a:r>
            <a:endParaRPr lang="zh-CN" altLang="en-US" baseline="-25000" dirty="0"/>
          </a:p>
        </p:txBody>
      </p:sp>
      <p:sp>
        <p:nvSpPr>
          <p:cNvPr id="34" name="TextBox 33"/>
          <p:cNvSpPr txBox="1"/>
          <p:nvPr/>
        </p:nvSpPr>
        <p:spPr>
          <a:xfrm>
            <a:off x="2517958" y="1822900"/>
            <a:ext cx="527202" cy="369332"/>
          </a:xfrm>
          <a:prstGeom prst="rect">
            <a:avLst/>
          </a:prstGeom>
          <a:noFill/>
        </p:spPr>
        <p:txBody>
          <a:bodyPr wrap="square" rtlCol="0">
            <a:spAutoFit/>
          </a:bodyPr>
          <a:lstStyle/>
          <a:p>
            <a:r>
              <a:rPr lang="en-US" altLang="zh-CN" dirty="0" smtClean="0"/>
              <a:t>E</a:t>
            </a:r>
            <a:r>
              <a:rPr lang="en-US" altLang="zh-CN" baseline="-25000" dirty="0"/>
              <a:t>3</a:t>
            </a:r>
            <a:endParaRPr lang="zh-CN" altLang="en-US" baseline="-25000" dirty="0"/>
          </a:p>
        </p:txBody>
      </p:sp>
      <p:sp>
        <p:nvSpPr>
          <p:cNvPr id="35" name="TextBox 34"/>
          <p:cNvSpPr txBox="1"/>
          <p:nvPr/>
        </p:nvSpPr>
        <p:spPr>
          <a:xfrm>
            <a:off x="3330802" y="1792410"/>
            <a:ext cx="527202" cy="369332"/>
          </a:xfrm>
          <a:prstGeom prst="rect">
            <a:avLst/>
          </a:prstGeom>
          <a:noFill/>
        </p:spPr>
        <p:txBody>
          <a:bodyPr wrap="square" rtlCol="0">
            <a:spAutoFit/>
          </a:bodyPr>
          <a:lstStyle/>
          <a:p>
            <a:r>
              <a:rPr lang="en-US" altLang="zh-CN" dirty="0" smtClean="0"/>
              <a:t>E</a:t>
            </a:r>
            <a:r>
              <a:rPr lang="en-US" altLang="zh-CN" baseline="-25000" dirty="0"/>
              <a:t>4</a:t>
            </a:r>
            <a:endParaRPr lang="zh-CN" altLang="en-US" baseline="-25000" dirty="0"/>
          </a:p>
        </p:txBody>
      </p:sp>
      <p:sp>
        <p:nvSpPr>
          <p:cNvPr id="36" name="TextBox 35"/>
          <p:cNvSpPr txBox="1"/>
          <p:nvPr/>
        </p:nvSpPr>
        <p:spPr>
          <a:xfrm>
            <a:off x="4172384" y="1822900"/>
            <a:ext cx="527202" cy="369332"/>
          </a:xfrm>
          <a:prstGeom prst="rect">
            <a:avLst/>
          </a:prstGeom>
          <a:noFill/>
        </p:spPr>
        <p:txBody>
          <a:bodyPr wrap="square" rtlCol="0">
            <a:spAutoFit/>
          </a:bodyPr>
          <a:lstStyle/>
          <a:p>
            <a:r>
              <a:rPr lang="en-US" altLang="zh-CN" dirty="0" smtClean="0"/>
              <a:t>E</a:t>
            </a:r>
            <a:r>
              <a:rPr lang="en-US" altLang="zh-CN" baseline="-25000" dirty="0"/>
              <a:t>5</a:t>
            </a:r>
            <a:endParaRPr lang="zh-CN" altLang="en-US" baseline="-25000" dirty="0"/>
          </a:p>
        </p:txBody>
      </p:sp>
      <p:sp>
        <p:nvSpPr>
          <p:cNvPr id="7" name="灯片编号占位符 6"/>
          <p:cNvSpPr>
            <a:spLocks noGrp="1"/>
          </p:cNvSpPr>
          <p:nvPr>
            <p:ph type="sldNum" sz="quarter" idx="12"/>
          </p:nvPr>
        </p:nvSpPr>
        <p:spPr>
          <a:xfrm>
            <a:off x="9052536" y="6266002"/>
            <a:ext cx="2743200" cy="365125"/>
          </a:xfrm>
        </p:spPr>
        <p:txBody>
          <a:bodyPr/>
          <a:lstStyle/>
          <a:p>
            <a:pPr>
              <a:defRPr/>
            </a:pPr>
            <a:fld id="{33B11495-B3EB-4C4E-90C4-180ACB252306}" type="slidenum">
              <a:rPr lang="zh-CN" altLang="en-US" smtClean="0"/>
              <a:pPr>
                <a:defRPr/>
              </a:pPr>
              <a:t>12</a:t>
            </a:fld>
            <a:r>
              <a:rPr lang="en-US" altLang="zh-CN" dirty="0" smtClean="0"/>
              <a:t>/30</a:t>
            </a:r>
            <a:endParaRPr lang="zh-CN" altLang="en-US" sz="1800" dirty="0">
              <a:solidFill>
                <a:schemeClr val="tx1"/>
              </a:solidFill>
            </a:endParaRPr>
          </a:p>
        </p:txBody>
      </p:sp>
      <p:graphicFrame>
        <p:nvGraphicFramePr>
          <p:cNvPr id="21" name="表格 20"/>
          <p:cNvGraphicFramePr>
            <a:graphicFrameLocks noGrp="1"/>
          </p:cNvGraphicFramePr>
          <p:nvPr>
            <p:extLst>
              <p:ext uri="{D42A27DB-BD31-4B8C-83A1-F6EECF244321}">
                <p14:modId xmlns:p14="http://schemas.microsoft.com/office/powerpoint/2010/main" val="3296687507"/>
              </p:ext>
            </p:extLst>
          </p:nvPr>
        </p:nvGraphicFramePr>
        <p:xfrm>
          <a:off x="648676" y="2203861"/>
          <a:ext cx="4265765" cy="3246256"/>
        </p:xfrm>
        <a:graphic>
          <a:graphicData uri="http://schemas.openxmlformats.org/drawingml/2006/table">
            <a:tbl>
              <a:tblPr firstRow="1" bandRow="1">
                <a:tableStyleId>{5C22544A-7EE6-4342-B048-85BDC9FD1C3A}</a:tableStyleId>
              </a:tblPr>
              <a:tblGrid>
                <a:gridCol w="715947"/>
                <a:gridCol w="941650"/>
                <a:gridCol w="941650"/>
                <a:gridCol w="941650"/>
                <a:gridCol w="724868"/>
              </a:tblGrid>
              <a:tr h="623245">
                <a:tc>
                  <a:txBody>
                    <a:bodyPr/>
                    <a:lstStyle/>
                    <a:p>
                      <a:r>
                        <a:rPr lang="en-US" altLang="zh-CN" dirty="0" smtClean="0"/>
                        <a:t> R1</a:t>
                      </a:r>
                      <a:endParaRPr lang="zh-CN" altLang="en-US" b="0" dirty="0">
                        <a:solidFill>
                          <a:schemeClr val="tx1"/>
                        </a:solidFill>
                      </a:endParaRPr>
                    </a:p>
                  </a:txBody>
                  <a:tcPr/>
                </a:tc>
                <a:tc>
                  <a:txBody>
                    <a:bodyPr/>
                    <a:lstStyle/>
                    <a:p>
                      <a:r>
                        <a:rPr lang="en-US" altLang="zh-CN" dirty="0" smtClean="0"/>
                        <a:t>R2</a:t>
                      </a:r>
                      <a:endParaRPr lang="zh-CN" altLang="en-US" b="0" dirty="0">
                        <a:solidFill>
                          <a:schemeClr val="tx1"/>
                        </a:solidFill>
                      </a:endParaRPr>
                    </a:p>
                  </a:txBody>
                  <a:tcPr/>
                </a:tc>
                <a:tc>
                  <a:txBody>
                    <a:bodyPr/>
                    <a:lstStyle/>
                    <a:p>
                      <a:r>
                        <a:rPr lang="en-US" altLang="zh-CN" dirty="0" smtClean="0"/>
                        <a:t>   R3</a:t>
                      </a:r>
                      <a:endParaRPr lang="zh-CN" altLang="en-US" b="0" dirty="0">
                        <a:solidFill>
                          <a:schemeClr val="tx1"/>
                        </a:solidFill>
                      </a:endParaRPr>
                    </a:p>
                  </a:txBody>
                  <a:tcPr/>
                </a:tc>
                <a:tc>
                  <a:txBody>
                    <a:bodyPr/>
                    <a:lstStyle/>
                    <a:p>
                      <a:r>
                        <a:rPr lang="en-US" altLang="zh-CN" dirty="0" smtClean="0"/>
                        <a:t>   R4</a:t>
                      </a:r>
                      <a:endParaRPr lang="zh-CN" altLang="en-US" b="0" dirty="0">
                        <a:solidFill>
                          <a:schemeClr val="tx1"/>
                        </a:solidFill>
                      </a:endParaRPr>
                    </a:p>
                  </a:txBody>
                  <a:tcPr/>
                </a:tc>
                <a:tc>
                  <a:txBody>
                    <a:bodyPr/>
                    <a:lstStyle/>
                    <a:p>
                      <a:r>
                        <a:rPr lang="en-US" altLang="zh-CN" dirty="0" smtClean="0"/>
                        <a:t>0</a:t>
                      </a:r>
                      <a:endParaRPr lang="zh-CN" altLang="en-US" b="0" dirty="0">
                        <a:solidFill>
                          <a:schemeClr val="tx1"/>
                        </a:solidFill>
                      </a:endParaRPr>
                    </a:p>
                  </a:txBody>
                  <a:tcPr/>
                </a:tc>
              </a:tr>
              <a:tr h="623245">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R5</a:t>
                      </a:r>
                      <a:endParaRPr lang="zh-CN" altLang="en-US" dirty="0">
                        <a:solidFill>
                          <a:schemeClr val="tx1"/>
                        </a:solidFill>
                      </a:endParaRPr>
                    </a:p>
                  </a:txBody>
                  <a:tcPr/>
                </a:tc>
                <a:tc>
                  <a:txBody>
                    <a:bodyPr/>
                    <a:lstStyle/>
                    <a:p>
                      <a:r>
                        <a:rPr lang="en-US" altLang="zh-CN" dirty="0" smtClean="0"/>
                        <a:t> R6</a:t>
                      </a:r>
                      <a:endParaRPr lang="zh-CN" altLang="en-US" dirty="0">
                        <a:solidFill>
                          <a:schemeClr val="tx1"/>
                        </a:solidFill>
                      </a:endParaRPr>
                    </a:p>
                  </a:txBody>
                  <a:tcPr/>
                </a:tc>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R7</a:t>
                      </a:r>
                      <a:endParaRPr lang="zh-CN" altLang="en-US" dirty="0">
                        <a:solidFill>
                          <a:schemeClr val="tx1"/>
                        </a:solidFill>
                      </a:endParaRPr>
                    </a:p>
                  </a:txBody>
                  <a:tcPr/>
                </a:tc>
              </a:tr>
              <a:tr h="753276">
                <a:tc>
                  <a:txBody>
                    <a:bodyPr/>
                    <a:lstStyle/>
                    <a:p>
                      <a:r>
                        <a:rPr lang="en-US" altLang="zh-CN" dirty="0" smtClean="0"/>
                        <a:t>R8</a:t>
                      </a:r>
                      <a:endParaRPr lang="zh-CN" altLang="en-US" dirty="0">
                        <a:solidFill>
                          <a:schemeClr val="tx1"/>
                        </a:solidFill>
                      </a:endParaRPr>
                    </a:p>
                  </a:txBody>
                  <a:tcPr/>
                </a:tc>
                <a:tc>
                  <a:txBody>
                    <a:bodyPr/>
                    <a:lstStyle/>
                    <a:p>
                      <a:r>
                        <a:rPr lang="en-US" altLang="zh-CN" dirty="0" smtClean="0"/>
                        <a:t>R9</a:t>
                      </a:r>
                      <a:endParaRPr lang="zh-CN" altLang="en-US" dirty="0">
                        <a:solidFill>
                          <a:schemeClr val="tx1"/>
                        </a:solidFill>
                      </a:endParaRPr>
                    </a:p>
                  </a:txBody>
                  <a:tcPr/>
                </a:tc>
                <a:tc>
                  <a:txBody>
                    <a:bodyPr/>
                    <a:lstStyle/>
                    <a:p>
                      <a:r>
                        <a:rPr lang="en-US" altLang="zh-CN" baseline="0" dirty="0" smtClean="0"/>
                        <a:t>0</a:t>
                      </a:r>
                      <a:endParaRPr lang="en-US" altLang="zh-CN" dirty="0" smtClean="0"/>
                    </a:p>
                    <a:p>
                      <a:endParaRPr lang="zh-CN" altLang="en-US" dirty="0">
                        <a:solidFill>
                          <a:schemeClr val="tx1"/>
                        </a:solidFill>
                      </a:endParaRPr>
                    </a:p>
                  </a:txBody>
                  <a:tcPr/>
                </a:tc>
                <a:tc>
                  <a:txBody>
                    <a:bodyPr/>
                    <a:lstStyle/>
                    <a:p>
                      <a:r>
                        <a:rPr lang="en-US" altLang="zh-CN" dirty="0" smtClean="0"/>
                        <a:t>R10</a:t>
                      </a:r>
                      <a:endParaRPr lang="zh-CN" altLang="en-US" dirty="0">
                        <a:solidFill>
                          <a:schemeClr val="tx1"/>
                        </a:solidFill>
                      </a:endParaRPr>
                    </a:p>
                  </a:txBody>
                  <a:tcPr/>
                </a:tc>
                <a:tc>
                  <a:txBody>
                    <a:bodyPr/>
                    <a:lstStyle/>
                    <a:p>
                      <a:r>
                        <a:rPr lang="en-US" altLang="zh-CN" dirty="0" smtClean="0"/>
                        <a:t>0</a:t>
                      </a:r>
                      <a:endParaRPr lang="zh-CN" altLang="en-US" dirty="0">
                        <a:solidFill>
                          <a:schemeClr val="tx1"/>
                        </a:solidFill>
                      </a:endParaRPr>
                    </a:p>
                  </a:txBody>
                  <a:tcPr/>
                </a:tc>
              </a:tr>
              <a:tr h="623245">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R11</a:t>
                      </a:r>
                      <a:endParaRPr lang="zh-CN" altLang="en-US" dirty="0">
                        <a:solidFill>
                          <a:schemeClr val="tx1"/>
                        </a:solidFill>
                      </a:endParaRPr>
                    </a:p>
                  </a:txBody>
                  <a:tcPr/>
                </a:tc>
                <a:tc>
                  <a:txBody>
                    <a:bodyPr/>
                    <a:lstStyle/>
                    <a:p>
                      <a:r>
                        <a:rPr lang="en-US" altLang="zh-CN" dirty="0" smtClean="0"/>
                        <a:t>R12</a:t>
                      </a:r>
                      <a:endParaRPr lang="zh-CN" altLang="en-US" dirty="0">
                        <a:solidFill>
                          <a:schemeClr val="tx1"/>
                        </a:solidFill>
                      </a:endParaRPr>
                    </a:p>
                  </a:txBody>
                  <a:tcPr/>
                </a:tc>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R13</a:t>
                      </a:r>
                      <a:endParaRPr lang="zh-CN" altLang="en-US" dirty="0">
                        <a:solidFill>
                          <a:schemeClr val="tx1"/>
                        </a:solidFill>
                      </a:endParaRPr>
                    </a:p>
                  </a:txBody>
                  <a:tcPr/>
                </a:tc>
              </a:tr>
              <a:tr h="623245">
                <a:tc>
                  <a:txBody>
                    <a:bodyPr/>
                    <a:lstStyle/>
                    <a:p>
                      <a:r>
                        <a:rPr lang="en-US" altLang="zh-CN" dirty="0" smtClean="0"/>
                        <a:t>R15</a:t>
                      </a:r>
                      <a:endParaRPr lang="zh-CN" altLang="en-US" dirty="0">
                        <a:solidFill>
                          <a:schemeClr val="tx1"/>
                        </a:solidFill>
                      </a:endParaRPr>
                    </a:p>
                  </a:txBody>
                  <a:tcPr/>
                </a:tc>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R16</a:t>
                      </a:r>
                      <a:endParaRPr lang="zh-CN" altLang="en-US" dirty="0">
                        <a:solidFill>
                          <a:schemeClr val="tx1"/>
                        </a:solidFill>
                      </a:endParaRPr>
                    </a:p>
                  </a:txBody>
                  <a:tcPr/>
                </a:tc>
                <a:tc>
                  <a:txBody>
                    <a:bodyPr/>
                    <a:lstStyle/>
                    <a:p>
                      <a:r>
                        <a:rPr lang="en-US" altLang="zh-CN" dirty="0" smtClean="0"/>
                        <a:t>0</a:t>
                      </a:r>
                      <a:endParaRPr lang="zh-CN" altLang="en-US" dirty="0">
                        <a:solidFill>
                          <a:schemeClr val="tx1"/>
                        </a:solidFill>
                      </a:endParaRPr>
                    </a:p>
                  </a:txBody>
                  <a:tcPr/>
                </a:tc>
                <a:tc>
                  <a:txBody>
                    <a:bodyPr/>
                    <a:lstStyle/>
                    <a:p>
                      <a:r>
                        <a:rPr lang="en-US" altLang="zh-CN" dirty="0" smtClean="0"/>
                        <a:t>R14</a:t>
                      </a:r>
                      <a:endParaRPr lang="zh-CN" altLang="en-US" dirty="0">
                        <a:solidFill>
                          <a:schemeClr val="tx1"/>
                        </a:solidFill>
                      </a:endParaRPr>
                    </a:p>
                  </a:txBody>
                  <a:tcPr/>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2086009918"/>
              </p:ext>
            </p:extLst>
          </p:nvPr>
        </p:nvGraphicFramePr>
        <p:xfrm>
          <a:off x="7238147" y="2217158"/>
          <a:ext cx="4166560" cy="3225234"/>
        </p:xfrm>
        <a:graphic>
          <a:graphicData uri="http://schemas.openxmlformats.org/drawingml/2006/table">
            <a:tbl>
              <a:tblPr firstRow="1" bandRow="1">
                <a:tableStyleId>{C4B1156A-380E-4F78-BDF5-A606A8083BF9}</a:tableStyleId>
              </a:tblPr>
              <a:tblGrid>
                <a:gridCol w="665480"/>
                <a:gridCol w="875270"/>
                <a:gridCol w="875270"/>
                <a:gridCol w="875270"/>
                <a:gridCol w="875270"/>
              </a:tblGrid>
              <a:tr h="619209">
                <a:tc>
                  <a:txBody>
                    <a:bodyPr/>
                    <a:lstStyle/>
                    <a:p>
                      <a:r>
                        <a:rPr lang="en-US" altLang="zh-CN" dirty="0" smtClean="0"/>
                        <a:t> R1</a:t>
                      </a:r>
                      <a:endParaRPr lang="zh-CN" altLang="en-US" b="0" dirty="0">
                        <a:solidFill>
                          <a:schemeClr val="tx1"/>
                        </a:solidFill>
                      </a:endParaRPr>
                    </a:p>
                  </a:txBody>
                  <a:tcPr/>
                </a:tc>
                <a:tc>
                  <a:txBody>
                    <a:bodyPr/>
                    <a:lstStyle/>
                    <a:p>
                      <a:r>
                        <a:rPr lang="en-US" altLang="zh-CN" dirty="0" smtClean="0"/>
                        <a:t>R2</a:t>
                      </a:r>
                      <a:endParaRPr lang="zh-CN" altLang="en-US" b="0" dirty="0">
                        <a:solidFill>
                          <a:schemeClr val="tx1"/>
                        </a:solidFill>
                      </a:endParaRPr>
                    </a:p>
                  </a:txBody>
                  <a:tcPr/>
                </a:tc>
                <a:tc>
                  <a:txBody>
                    <a:bodyPr/>
                    <a:lstStyle/>
                    <a:p>
                      <a:r>
                        <a:rPr lang="en-US" altLang="zh-CN" dirty="0" smtClean="0"/>
                        <a:t>   R3</a:t>
                      </a:r>
                      <a:endParaRPr lang="zh-CN" altLang="en-US" b="0" dirty="0">
                        <a:solidFill>
                          <a:schemeClr val="tx1"/>
                        </a:solidFill>
                      </a:endParaRPr>
                    </a:p>
                  </a:txBody>
                  <a:tcPr/>
                </a:tc>
                <a:tc>
                  <a:txBody>
                    <a:bodyPr/>
                    <a:lstStyle/>
                    <a:p>
                      <a:r>
                        <a:rPr lang="en-US" altLang="zh-CN" dirty="0" smtClean="0"/>
                        <a:t>   R4</a:t>
                      </a:r>
                      <a:endParaRPr lang="zh-CN" altLang="en-US" b="0" dirty="0">
                        <a:solidFill>
                          <a:schemeClr val="tx1"/>
                        </a:solidFill>
                      </a:endParaRPr>
                    </a:p>
                  </a:txBody>
                  <a:tcPr/>
                </a:tc>
                <a:tc>
                  <a:txBody>
                    <a:bodyPr/>
                    <a:lstStyle/>
                    <a:p>
                      <a:r>
                        <a:rPr lang="en-US" altLang="zh-CN" dirty="0" smtClean="0"/>
                        <a:t>R5</a:t>
                      </a:r>
                      <a:endParaRPr lang="zh-CN" altLang="en-US" b="0" dirty="0">
                        <a:solidFill>
                          <a:schemeClr val="tx1"/>
                        </a:solidFill>
                      </a:endParaRPr>
                    </a:p>
                  </a:txBody>
                  <a:tcPr/>
                </a:tc>
              </a:tr>
              <a:tr h="619209">
                <a:tc>
                  <a:txBody>
                    <a:bodyPr/>
                    <a:lstStyle/>
                    <a:p>
                      <a:r>
                        <a:rPr lang="en-US" altLang="zh-CN" dirty="0" smtClean="0"/>
                        <a:t>R6</a:t>
                      </a:r>
                      <a:endParaRPr lang="zh-CN" altLang="en-US" dirty="0">
                        <a:solidFill>
                          <a:schemeClr val="tx1"/>
                        </a:solidFill>
                      </a:endParaRPr>
                    </a:p>
                  </a:txBody>
                  <a:tcPr/>
                </a:tc>
                <a:tc>
                  <a:txBody>
                    <a:bodyPr/>
                    <a:lstStyle/>
                    <a:p>
                      <a:r>
                        <a:rPr lang="en-US" altLang="zh-CN" dirty="0" smtClean="0"/>
                        <a:t>R7</a:t>
                      </a:r>
                      <a:endParaRPr lang="zh-CN" altLang="en-US" dirty="0">
                        <a:solidFill>
                          <a:schemeClr val="tx1"/>
                        </a:solidFill>
                      </a:endParaRPr>
                    </a:p>
                  </a:txBody>
                  <a:tcPr/>
                </a:tc>
                <a:tc>
                  <a:txBody>
                    <a:bodyPr/>
                    <a:lstStyle/>
                    <a:p>
                      <a:r>
                        <a:rPr lang="en-US" altLang="zh-CN" dirty="0" smtClean="0"/>
                        <a:t> R8</a:t>
                      </a:r>
                      <a:endParaRPr lang="zh-CN" altLang="en-US" dirty="0">
                        <a:solidFill>
                          <a:schemeClr val="tx1"/>
                        </a:solidFill>
                      </a:endParaRPr>
                    </a:p>
                  </a:txBody>
                  <a:tcPr/>
                </a:tc>
                <a:tc>
                  <a:txBody>
                    <a:bodyPr/>
                    <a:lstStyle/>
                    <a:p>
                      <a:r>
                        <a:rPr lang="en-US" altLang="zh-CN" dirty="0" smtClean="0"/>
                        <a:t>R9</a:t>
                      </a:r>
                      <a:endParaRPr lang="zh-CN" altLang="en-US" dirty="0">
                        <a:solidFill>
                          <a:schemeClr val="tx1"/>
                        </a:solidFill>
                      </a:endParaRPr>
                    </a:p>
                  </a:txBody>
                  <a:tcPr/>
                </a:tc>
                <a:tc>
                  <a:txBody>
                    <a:bodyPr/>
                    <a:lstStyle/>
                    <a:p>
                      <a:r>
                        <a:rPr lang="en-US" altLang="zh-CN" dirty="0" smtClean="0"/>
                        <a:t>R10</a:t>
                      </a:r>
                      <a:endParaRPr lang="zh-CN" altLang="en-US" dirty="0">
                        <a:solidFill>
                          <a:schemeClr val="tx1"/>
                        </a:solidFill>
                      </a:endParaRPr>
                    </a:p>
                  </a:txBody>
                  <a:tcPr/>
                </a:tc>
              </a:tr>
              <a:tr h="748398">
                <a:tc>
                  <a:txBody>
                    <a:bodyPr/>
                    <a:lstStyle/>
                    <a:p>
                      <a:r>
                        <a:rPr lang="en-US" altLang="zh-CN" dirty="0" smtClean="0"/>
                        <a:t>R11</a:t>
                      </a:r>
                      <a:endParaRPr lang="zh-CN" altLang="en-US" dirty="0">
                        <a:solidFill>
                          <a:schemeClr val="tx1"/>
                        </a:solidFill>
                      </a:endParaRPr>
                    </a:p>
                  </a:txBody>
                  <a:tcPr/>
                </a:tc>
                <a:tc>
                  <a:txBody>
                    <a:bodyPr/>
                    <a:lstStyle/>
                    <a:p>
                      <a:r>
                        <a:rPr lang="en-US" altLang="zh-CN" dirty="0" smtClean="0"/>
                        <a:t>R12</a:t>
                      </a:r>
                      <a:endParaRPr lang="zh-CN" altLang="en-US" dirty="0">
                        <a:solidFill>
                          <a:schemeClr val="tx1"/>
                        </a:solidFill>
                      </a:endParaRPr>
                    </a:p>
                  </a:txBody>
                  <a:tcPr/>
                </a:tc>
                <a:tc>
                  <a:txBody>
                    <a:bodyPr/>
                    <a:lstStyle/>
                    <a:p>
                      <a:r>
                        <a:rPr lang="en-US" altLang="zh-CN" baseline="0" dirty="0" smtClean="0"/>
                        <a:t>R13</a:t>
                      </a:r>
                      <a:endParaRPr lang="en-US" altLang="zh-CN" dirty="0" smtClean="0"/>
                    </a:p>
                    <a:p>
                      <a:endParaRPr lang="zh-CN" altLang="en-US" dirty="0">
                        <a:solidFill>
                          <a:schemeClr val="tx1"/>
                        </a:solidFill>
                      </a:endParaRPr>
                    </a:p>
                  </a:txBody>
                  <a:tcPr/>
                </a:tc>
                <a:tc>
                  <a:txBody>
                    <a:bodyPr/>
                    <a:lstStyle/>
                    <a:p>
                      <a:r>
                        <a:rPr lang="en-US" altLang="zh-CN" dirty="0" smtClean="0"/>
                        <a:t>R14</a:t>
                      </a:r>
                      <a:endParaRPr lang="zh-CN" altLang="en-US" dirty="0">
                        <a:solidFill>
                          <a:schemeClr val="tx1"/>
                        </a:solidFill>
                      </a:endParaRPr>
                    </a:p>
                  </a:txBody>
                  <a:tcPr/>
                </a:tc>
                <a:tc>
                  <a:txBody>
                    <a:bodyPr/>
                    <a:lstStyle/>
                    <a:p>
                      <a:r>
                        <a:rPr lang="en-US" altLang="zh-CN" dirty="0" smtClean="0"/>
                        <a:t>R15</a:t>
                      </a:r>
                      <a:endParaRPr lang="zh-CN" altLang="en-US" dirty="0">
                        <a:solidFill>
                          <a:schemeClr val="tx1"/>
                        </a:solidFill>
                      </a:endParaRPr>
                    </a:p>
                  </a:txBody>
                  <a:tcPr/>
                </a:tc>
              </a:tr>
              <a:tr h="619209">
                <a:tc>
                  <a:txBody>
                    <a:bodyPr/>
                    <a:lstStyle/>
                    <a:p>
                      <a:r>
                        <a:rPr lang="en-US" altLang="zh-CN" dirty="0" smtClean="0"/>
                        <a:t>R16</a:t>
                      </a:r>
                      <a:endParaRPr lang="zh-CN" altLang="en-US" dirty="0">
                        <a:solidFill>
                          <a:schemeClr val="tx1"/>
                        </a:solidFill>
                      </a:endParaRPr>
                    </a:p>
                  </a:txBody>
                  <a:tcPr/>
                </a:tc>
                <a:tc>
                  <a:txBody>
                    <a:bodyPr/>
                    <a:lstStyle/>
                    <a:p>
                      <a:r>
                        <a:rPr lang="en-US" altLang="zh-CN" dirty="0" smtClean="0"/>
                        <a:t>R17</a:t>
                      </a:r>
                      <a:endParaRPr lang="zh-CN" altLang="en-US" dirty="0">
                        <a:solidFill>
                          <a:schemeClr val="tx1"/>
                        </a:solidFill>
                      </a:endParaRPr>
                    </a:p>
                  </a:txBody>
                  <a:tcPr/>
                </a:tc>
                <a:tc>
                  <a:txBody>
                    <a:bodyPr/>
                    <a:lstStyle/>
                    <a:p>
                      <a:r>
                        <a:rPr lang="en-US" altLang="zh-CN" dirty="0" smtClean="0"/>
                        <a:t>R18</a:t>
                      </a:r>
                      <a:endParaRPr lang="zh-CN" altLang="en-US" dirty="0">
                        <a:solidFill>
                          <a:schemeClr val="tx1"/>
                        </a:solidFill>
                      </a:endParaRPr>
                    </a:p>
                  </a:txBody>
                  <a:tcPr/>
                </a:tc>
                <a:tc>
                  <a:txBody>
                    <a:bodyPr/>
                    <a:lstStyle/>
                    <a:p>
                      <a:r>
                        <a:rPr lang="en-US" altLang="zh-CN" dirty="0" smtClean="0"/>
                        <a:t>R19</a:t>
                      </a:r>
                      <a:endParaRPr lang="zh-CN" altLang="en-US" dirty="0">
                        <a:solidFill>
                          <a:schemeClr val="tx1"/>
                        </a:solidFill>
                      </a:endParaRPr>
                    </a:p>
                  </a:txBody>
                  <a:tcPr/>
                </a:tc>
                <a:tc>
                  <a:txBody>
                    <a:bodyPr/>
                    <a:lstStyle/>
                    <a:p>
                      <a:r>
                        <a:rPr lang="en-US" altLang="zh-CN" dirty="0" smtClean="0"/>
                        <a:t>R20</a:t>
                      </a:r>
                      <a:endParaRPr lang="zh-CN" altLang="en-US" dirty="0">
                        <a:solidFill>
                          <a:schemeClr val="tx1"/>
                        </a:solidFill>
                      </a:endParaRPr>
                    </a:p>
                  </a:txBody>
                  <a:tcPr/>
                </a:tc>
              </a:tr>
              <a:tr h="619209">
                <a:tc>
                  <a:txBody>
                    <a:bodyPr/>
                    <a:lstStyle/>
                    <a:p>
                      <a:r>
                        <a:rPr lang="en-US" altLang="zh-CN" dirty="0" smtClean="0"/>
                        <a:t>R21</a:t>
                      </a:r>
                      <a:endParaRPr lang="zh-CN" altLang="en-US" dirty="0">
                        <a:solidFill>
                          <a:schemeClr val="tx1"/>
                        </a:solidFill>
                      </a:endParaRPr>
                    </a:p>
                  </a:txBody>
                  <a:tcPr/>
                </a:tc>
                <a:tc>
                  <a:txBody>
                    <a:bodyPr/>
                    <a:lstStyle/>
                    <a:p>
                      <a:r>
                        <a:rPr lang="en-US" altLang="zh-CN" dirty="0" smtClean="0"/>
                        <a:t>R22</a:t>
                      </a:r>
                      <a:endParaRPr lang="zh-CN" altLang="en-US" dirty="0">
                        <a:solidFill>
                          <a:schemeClr val="tx1"/>
                        </a:solidFill>
                      </a:endParaRPr>
                    </a:p>
                  </a:txBody>
                  <a:tcPr/>
                </a:tc>
                <a:tc>
                  <a:txBody>
                    <a:bodyPr/>
                    <a:lstStyle/>
                    <a:p>
                      <a:r>
                        <a:rPr lang="en-US" altLang="zh-CN" dirty="0" smtClean="0"/>
                        <a:t>R23</a:t>
                      </a:r>
                      <a:endParaRPr lang="zh-CN" altLang="en-US" dirty="0">
                        <a:solidFill>
                          <a:schemeClr val="tx1"/>
                        </a:solidFill>
                      </a:endParaRPr>
                    </a:p>
                  </a:txBody>
                  <a:tcPr/>
                </a:tc>
                <a:tc>
                  <a:txBody>
                    <a:bodyPr/>
                    <a:lstStyle/>
                    <a:p>
                      <a:r>
                        <a:rPr lang="en-US" altLang="zh-CN" dirty="0" smtClean="0"/>
                        <a:t>R24</a:t>
                      </a:r>
                      <a:endParaRPr lang="zh-CN" altLang="en-US" dirty="0">
                        <a:solidFill>
                          <a:schemeClr val="tx1"/>
                        </a:solidFill>
                      </a:endParaRPr>
                    </a:p>
                  </a:txBody>
                  <a:tcPr/>
                </a:tc>
                <a:tc>
                  <a:txBody>
                    <a:bodyPr/>
                    <a:lstStyle/>
                    <a:p>
                      <a:r>
                        <a:rPr lang="en-US" altLang="zh-CN" dirty="0" smtClean="0"/>
                        <a:t>R25</a:t>
                      </a:r>
                      <a:endParaRPr lang="zh-CN" altLang="en-US" dirty="0">
                        <a:solidFill>
                          <a:schemeClr val="tx1"/>
                        </a:solidFill>
                      </a:endParaRPr>
                    </a:p>
                  </a:txBody>
                  <a:tcPr/>
                </a:tc>
              </a:tr>
            </a:tbl>
          </a:graphicData>
        </a:graphic>
      </p:graphicFrame>
      <p:sp>
        <p:nvSpPr>
          <p:cNvPr id="8" name="右弧形箭头 7"/>
          <p:cNvSpPr/>
          <p:nvPr/>
        </p:nvSpPr>
        <p:spPr bwMode="auto">
          <a:xfrm rot="16200000">
            <a:off x="5597849" y="-28999"/>
            <a:ext cx="779006" cy="3102726"/>
          </a:xfrm>
          <a:prstGeom prst="curvedLeftArrow">
            <a:avLst/>
          </a:prstGeom>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a:p>
        </p:txBody>
      </p:sp>
      <p:sp>
        <p:nvSpPr>
          <p:cNvPr id="10" name="下弧形箭头 9"/>
          <p:cNvSpPr/>
          <p:nvPr/>
        </p:nvSpPr>
        <p:spPr bwMode="auto">
          <a:xfrm>
            <a:off x="4457780" y="5609760"/>
            <a:ext cx="3071662" cy="656242"/>
          </a:xfrm>
          <a:prstGeom prst="curvedUpArrow">
            <a:avLst/>
          </a:prstGeom>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a:p>
        </p:txBody>
      </p:sp>
      <p:sp>
        <p:nvSpPr>
          <p:cNvPr id="9" name="日期占位符 8"/>
          <p:cNvSpPr>
            <a:spLocks noGrp="1"/>
          </p:cNvSpPr>
          <p:nvPr>
            <p:ph type="dt" sz="half" idx="10"/>
          </p:nvPr>
        </p:nvSpPr>
        <p:spPr/>
        <p:txBody>
          <a:bodyPr/>
          <a:lstStyle/>
          <a:p>
            <a:pPr>
              <a:defRPr/>
            </a:pPr>
            <a:fld id="{85E7076B-6576-4866-B52B-F6C02E9BF501}"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419044931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文本框 1"/>
          <p:cNvSpPr txBox="1">
            <a:spLocks noChangeArrowheads="1"/>
          </p:cNvSpPr>
          <p:nvPr/>
        </p:nvSpPr>
        <p:spPr bwMode="auto">
          <a:xfrm>
            <a:off x="226757" y="301164"/>
            <a:ext cx="5109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a:solidFill>
                  <a:schemeClr val="bg1"/>
                </a:solidFill>
                <a:latin typeface="+mn-ea"/>
                <a:ea typeface="+mn-ea"/>
                <a:cs typeface="+mn-ea"/>
                <a:sym typeface="+mn-lt"/>
              </a:rPr>
              <a:t>3</a:t>
            </a:r>
            <a:r>
              <a:rPr lang="en-US" altLang="zh-CN" sz="2400" dirty="0" smtClean="0">
                <a:solidFill>
                  <a:schemeClr val="bg1"/>
                </a:solidFill>
                <a:latin typeface="+mn-ea"/>
                <a:ea typeface="+mn-ea"/>
                <a:cs typeface="+mn-ea"/>
                <a:sym typeface="+mn-lt"/>
              </a:rPr>
              <a:t> </a:t>
            </a:r>
            <a:r>
              <a:rPr lang="zh-CN" altLang="en-US" sz="2400" dirty="0" smtClean="0">
                <a:solidFill>
                  <a:schemeClr val="bg1"/>
                </a:solidFill>
                <a:latin typeface="+mn-ea"/>
                <a:ea typeface="+mn-ea"/>
                <a:cs typeface="+mn-ea"/>
                <a:sym typeface="+mn-lt"/>
              </a:rPr>
              <a:t>基于用户相似度协同过滤推荐算法</a:t>
            </a:r>
            <a:endParaRPr lang="zh-CN" altLang="en-US" sz="2400" dirty="0">
              <a:solidFill>
                <a:schemeClr val="bg1"/>
              </a:solidFill>
              <a:latin typeface="+mn-ea"/>
              <a:ea typeface="+mn-ea"/>
              <a:cs typeface="+mn-ea"/>
              <a:sym typeface="+mn-lt"/>
            </a:endParaRPr>
          </a:p>
        </p:txBody>
      </p:sp>
      <p:sp>
        <p:nvSpPr>
          <p:cNvPr id="4" name="矩形 3"/>
          <p:cNvSpPr/>
          <p:nvPr/>
        </p:nvSpPr>
        <p:spPr>
          <a:xfrm>
            <a:off x="5735321" y="301164"/>
            <a:ext cx="4688815" cy="461665"/>
          </a:xfrm>
          <a:prstGeom prst="rect">
            <a:avLst/>
          </a:prstGeom>
        </p:spPr>
        <p:txBody>
          <a:bodyPr wrap="square">
            <a:spAutoFit/>
          </a:bodyPr>
          <a:lstStyle/>
          <a:p>
            <a:r>
              <a:rPr lang="zh-CN" altLang="zh-CN" sz="2400" dirty="0">
                <a:solidFill>
                  <a:srgbClr val="495A70"/>
                </a:solidFill>
                <a:latin typeface="+mn-ea"/>
                <a:ea typeface="+mn-ea"/>
                <a:cs typeface="+mn-ea"/>
              </a:rPr>
              <a:t>电力交易稀疏矩阵的填充</a:t>
            </a:r>
            <a:endParaRPr lang="zh-CN" altLang="en-US" sz="2400" dirty="0">
              <a:solidFill>
                <a:srgbClr val="495A70"/>
              </a:solidFill>
              <a:latin typeface="+mn-ea"/>
              <a:ea typeface="+mn-ea"/>
              <a:cs typeface="+mn-ea"/>
              <a:sym typeface="Calibri" panose="020F0502020204030204" pitchFamily="34" charset="0"/>
            </a:endParaRPr>
          </a:p>
        </p:txBody>
      </p:sp>
      <p:cxnSp>
        <p:nvCxnSpPr>
          <p:cNvPr id="5" name="直接连接符 4"/>
          <p:cNvCxnSpPr/>
          <p:nvPr/>
        </p:nvCxnSpPr>
        <p:spPr bwMode="auto">
          <a:xfrm>
            <a:off x="4866985" y="844141"/>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椭圆 8"/>
          <p:cNvSpPr/>
          <p:nvPr/>
        </p:nvSpPr>
        <p:spPr bwMode="auto">
          <a:xfrm>
            <a:off x="8862951" y="1042269"/>
            <a:ext cx="661244" cy="510809"/>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altLang="zh-CN" dirty="0" smtClean="0"/>
              <a:t>U</a:t>
            </a:r>
            <a:r>
              <a:rPr lang="en-US" altLang="zh-CN" baseline="-25000" dirty="0" smtClean="0"/>
              <a:t>1</a:t>
            </a:r>
            <a:endParaRPr lang="zh-CN" altLang="en-US" baseline="-25000" dirty="0"/>
          </a:p>
        </p:txBody>
      </p:sp>
      <p:sp>
        <p:nvSpPr>
          <p:cNvPr id="12" name="椭圆 11"/>
          <p:cNvSpPr/>
          <p:nvPr/>
        </p:nvSpPr>
        <p:spPr bwMode="auto">
          <a:xfrm>
            <a:off x="7445146" y="3397739"/>
            <a:ext cx="661244" cy="510809"/>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altLang="zh-CN" dirty="0" smtClean="0"/>
              <a:t>U</a:t>
            </a:r>
            <a:r>
              <a:rPr lang="en-US" altLang="zh-CN" baseline="-25000" dirty="0"/>
              <a:t>2</a:t>
            </a:r>
            <a:endParaRPr lang="zh-CN" altLang="en-US" baseline="-25000" dirty="0"/>
          </a:p>
        </p:txBody>
      </p:sp>
      <p:sp>
        <p:nvSpPr>
          <p:cNvPr id="13" name="椭圆 12"/>
          <p:cNvSpPr/>
          <p:nvPr/>
        </p:nvSpPr>
        <p:spPr bwMode="auto">
          <a:xfrm>
            <a:off x="8958436" y="3344123"/>
            <a:ext cx="661244" cy="510809"/>
          </a:xfrm>
          <a:prstGeom prst="ellipse">
            <a:avLst/>
          </a:prstGeom>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dirty="0" smtClean="0"/>
              <a:t>U</a:t>
            </a:r>
            <a:r>
              <a:rPr lang="en-US" altLang="zh-CN" baseline="-25000" dirty="0"/>
              <a:t>3</a:t>
            </a:r>
            <a:endParaRPr lang="zh-CN" altLang="en-US" baseline="-25000" dirty="0"/>
          </a:p>
        </p:txBody>
      </p:sp>
      <p:sp>
        <p:nvSpPr>
          <p:cNvPr id="14" name="椭圆 13"/>
          <p:cNvSpPr/>
          <p:nvPr/>
        </p:nvSpPr>
        <p:spPr bwMode="auto">
          <a:xfrm>
            <a:off x="10283048" y="3344402"/>
            <a:ext cx="661244" cy="510809"/>
          </a:xfrm>
          <a:prstGeom prst="ellipse">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dirty="0" smtClean="0"/>
              <a:t>U</a:t>
            </a:r>
            <a:r>
              <a:rPr lang="en-US" altLang="zh-CN" baseline="-25000" dirty="0"/>
              <a:t>4</a:t>
            </a:r>
            <a:endParaRPr lang="zh-CN" altLang="en-US" baseline="-25000" dirty="0"/>
          </a:p>
        </p:txBody>
      </p:sp>
      <p:sp>
        <p:nvSpPr>
          <p:cNvPr id="15" name="椭圆 14"/>
          <p:cNvSpPr/>
          <p:nvPr/>
        </p:nvSpPr>
        <p:spPr bwMode="auto">
          <a:xfrm>
            <a:off x="3936648" y="1288629"/>
            <a:ext cx="661244" cy="510809"/>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en-US" altLang="zh-CN" dirty="0" smtClean="0"/>
              <a:t>U</a:t>
            </a:r>
            <a:r>
              <a:rPr lang="en-US" altLang="zh-CN" baseline="-25000" dirty="0" smtClean="0"/>
              <a:t>1</a:t>
            </a:r>
            <a:endParaRPr lang="zh-CN" altLang="en-US" baseline="-25000" dirty="0"/>
          </a:p>
        </p:txBody>
      </p:sp>
      <p:sp>
        <p:nvSpPr>
          <p:cNvPr id="11" name="圆角矩形 10"/>
          <p:cNvSpPr/>
          <p:nvPr/>
        </p:nvSpPr>
        <p:spPr bwMode="auto">
          <a:xfrm>
            <a:off x="3150463" y="4685357"/>
            <a:ext cx="541017" cy="480904"/>
          </a:xfrm>
          <a:prstGeom prst="round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dirty="0" smtClean="0"/>
              <a:t>E</a:t>
            </a:r>
            <a:r>
              <a:rPr lang="en-US" altLang="zh-CN" baseline="-25000" dirty="0" smtClean="0"/>
              <a:t>1</a:t>
            </a:r>
            <a:endParaRPr lang="zh-CN" altLang="en-US" baseline="-25000" dirty="0"/>
          </a:p>
        </p:txBody>
      </p:sp>
      <p:sp>
        <p:nvSpPr>
          <p:cNvPr id="17" name="圆角矩形 16"/>
          <p:cNvSpPr/>
          <p:nvPr/>
        </p:nvSpPr>
        <p:spPr bwMode="auto">
          <a:xfrm>
            <a:off x="3832429" y="4662735"/>
            <a:ext cx="541017" cy="480904"/>
          </a:xfrm>
          <a:prstGeom prst="round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dirty="0" smtClean="0"/>
              <a:t>E</a:t>
            </a:r>
            <a:r>
              <a:rPr lang="en-US" altLang="zh-CN" baseline="-25000" dirty="0" smtClean="0"/>
              <a:t>2</a:t>
            </a:r>
            <a:endParaRPr lang="zh-CN" altLang="en-US" baseline="-25000" dirty="0"/>
          </a:p>
        </p:txBody>
      </p:sp>
      <p:sp>
        <p:nvSpPr>
          <p:cNvPr id="18" name="圆角矩形 17"/>
          <p:cNvSpPr/>
          <p:nvPr/>
        </p:nvSpPr>
        <p:spPr bwMode="auto">
          <a:xfrm>
            <a:off x="4645512" y="4662735"/>
            <a:ext cx="541017" cy="480904"/>
          </a:xfrm>
          <a:prstGeom prst="round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dirty="0" smtClean="0"/>
              <a:t>E</a:t>
            </a:r>
            <a:r>
              <a:rPr lang="en-US" altLang="zh-CN" baseline="-25000" dirty="0" smtClean="0"/>
              <a:t>3</a:t>
            </a:r>
            <a:endParaRPr lang="zh-CN" altLang="en-US" baseline="-25000" dirty="0"/>
          </a:p>
        </p:txBody>
      </p:sp>
      <p:cxnSp>
        <p:nvCxnSpPr>
          <p:cNvPr id="19" name="直接箭头连接符 18"/>
          <p:cNvCxnSpPr/>
          <p:nvPr/>
        </p:nvCxnSpPr>
        <p:spPr bwMode="auto">
          <a:xfrm>
            <a:off x="4297403" y="2099260"/>
            <a:ext cx="0" cy="2224181"/>
          </a:xfrm>
          <a:prstGeom prst="straightConnector1">
            <a:avLst/>
          </a:prstGeom>
          <a:ln>
            <a:headEnd type="none" w="sm" len="sm"/>
            <a:tailEnd type="arrow"/>
          </a:ln>
          <a:extLst/>
        </p:spPr>
        <p:style>
          <a:lnRef idx="3">
            <a:schemeClr val="accent1"/>
          </a:lnRef>
          <a:fillRef idx="0">
            <a:schemeClr val="accent1"/>
          </a:fillRef>
          <a:effectRef idx="2">
            <a:schemeClr val="accent1"/>
          </a:effectRef>
          <a:fontRef idx="minor">
            <a:schemeClr val="tx1"/>
          </a:fontRef>
        </p:style>
      </p:cxnSp>
      <p:sp>
        <p:nvSpPr>
          <p:cNvPr id="21" name="圆角矩形 20"/>
          <p:cNvSpPr/>
          <p:nvPr/>
        </p:nvSpPr>
        <p:spPr bwMode="auto">
          <a:xfrm>
            <a:off x="7835881" y="5143639"/>
            <a:ext cx="541017" cy="480904"/>
          </a:xfrm>
          <a:prstGeom prst="round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dirty="0" smtClean="0"/>
              <a:t>E</a:t>
            </a:r>
            <a:r>
              <a:rPr lang="en-US" altLang="zh-CN" baseline="-25000" dirty="0" smtClean="0"/>
              <a:t>1</a:t>
            </a:r>
            <a:endParaRPr lang="zh-CN" altLang="en-US" baseline="-25000" dirty="0"/>
          </a:p>
        </p:txBody>
      </p:sp>
      <p:sp>
        <p:nvSpPr>
          <p:cNvPr id="22" name="圆角矩形 21"/>
          <p:cNvSpPr/>
          <p:nvPr/>
        </p:nvSpPr>
        <p:spPr bwMode="auto">
          <a:xfrm>
            <a:off x="8958436" y="5138486"/>
            <a:ext cx="541017" cy="480904"/>
          </a:xfrm>
          <a:prstGeom prst="round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dirty="0" smtClean="0"/>
              <a:t>E</a:t>
            </a:r>
            <a:r>
              <a:rPr lang="en-US" altLang="zh-CN" baseline="-25000" dirty="0" smtClean="0"/>
              <a:t>2</a:t>
            </a:r>
            <a:endParaRPr lang="zh-CN" altLang="en-US" baseline="-25000" dirty="0"/>
          </a:p>
        </p:txBody>
      </p:sp>
      <p:sp>
        <p:nvSpPr>
          <p:cNvPr id="23" name="圆角矩形 22"/>
          <p:cNvSpPr/>
          <p:nvPr/>
        </p:nvSpPr>
        <p:spPr bwMode="auto">
          <a:xfrm>
            <a:off x="10035655" y="5143639"/>
            <a:ext cx="541017" cy="480904"/>
          </a:xfrm>
          <a:prstGeom prst="roundRect">
            <a:avLst/>
          </a:prstGeom>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altLang="zh-CN" dirty="0" smtClean="0"/>
              <a:t>E</a:t>
            </a:r>
            <a:r>
              <a:rPr lang="en-US" altLang="zh-CN" baseline="-25000" dirty="0" smtClean="0"/>
              <a:t>3</a:t>
            </a:r>
            <a:endParaRPr lang="zh-CN" altLang="en-US" baseline="-25000" dirty="0"/>
          </a:p>
        </p:txBody>
      </p:sp>
      <p:sp>
        <p:nvSpPr>
          <p:cNvPr id="20" name="TextBox 19"/>
          <p:cNvSpPr txBox="1"/>
          <p:nvPr/>
        </p:nvSpPr>
        <p:spPr>
          <a:xfrm>
            <a:off x="3832429" y="2764248"/>
            <a:ext cx="525088" cy="584775"/>
          </a:xfrm>
          <a:prstGeom prst="rect">
            <a:avLst/>
          </a:prstGeom>
          <a:noFill/>
        </p:spPr>
        <p:txBody>
          <a:bodyPr wrap="square" rtlCol="0">
            <a:spAutoFit/>
          </a:bodyPr>
          <a:lstStyle/>
          <a:p>
            <a:r>
              <a:rPr lang="zh-CN" altLang="en-US" sz="3200" b="1" dirty="0" smtClean="0"/>
              <a:t>？</a:t>
            </a:r>
            <a:endParaRPr lang="zh-CN" altLang="en-US" sz="3200" b="1" dirty="0"/>
          </a:p>
        </p:txBody>
      </p:sp>
      <p:sp>
        <p:nvSpPr>
          <p:cNvPr id="1043" name="TextBox 1042"/>
          <p:cNvSpPr txBox="1"/>
          <p:nvPr/>
        </p:nvSpPr>
        <p:spPr>
          <a:xfrm>
            <a:off x="7029172" y="2470154"/>
            <a:ext cx="1493193" cy="307777"/>
          </a:xfrm>
          <a:prstGeom prst="rect">
            <a:avLst/>
          </a:prstGeom>
          <a:noFill/>
        </p:spPr>
        <p:txBody>
          <a:bodyPr wrap="square" rtlCol="0">
            <a:spAutoFit/>
          </a:bodyPr>
          <a:lstStyle/>
          <a:p>
            <a:r>
              <a:rPr lang="en-US" altLang="zh-CN" sz="1400" dirty="0" err="1" smtClean="0"/>
              <a:t>Sim</a:t>
            </a:r>
            <a:r>
              <a:rPr lang="en-US" altLang="zh-CN" sz="1400" dirty="0" smtClean="0"/>
              <a:t>&lt;U</a:t>
            </a:r>
            <a:r>
              <a:rPr lang="en-US" altLang="zh-CN" sz="1400" baseline="-25000" dirty="0" smtClean="0"/>
              <a:t>1</a:t>
            </a:r>
            <a:r>
              <a:rPr lang="en-US" altLang="zh-CN" sz="1400" dirty="0" smtClean="0"/>
              <a:t>, U</a:t>
            </a:r>
            <a:r>
              <a:rPr lang="en-US" altLang="zh-CN" sz="1400" baseline="-25000" dirty="0" smtClean="0"/>
              <a:t>2</a:t>
            </a:r>
            <a:r>
              <a:rPr lang="en-US" altLang="zh-CN" sz="1400" dirty="0" smtClean="0"/>
              <a:t>&gt;</a:t>
            </a:r>
            <a:endParaRPr lang="zh-CN" altLang="en-US" sz="1400" dirty="0"/>
          </a:p>
        </p:txBody>
      </p:sp>
      <p:sp>
        <p:nvSpPr>
          <p:cNvPr id="53" name="TextBox 52"/>
          <p:cNvSpPr txBox="1"/>
          <p:nvPr/>
        </p:nvSpPr>
        <p:spPr>
          <a:xfrm>
            <a:off x="8542462" y="2387561"/>
            <a:ext cx="1493193" cy="307777"/>
          </a:xfrm>
          <a:prstGeom prst="rect">
            <a:avLst/>
          </a:prstGeom>
          <a:noFill/>
        </p:spPr>
        <p:txBody>
          <a:bodyPr wrap="square" rtlCol="0">
            <a:spAutoFit/>
          </a:bodyPr>
          <a:lstStyle/>
          <a:p>
            <a:r>
              <a:rPr lang="en-US" altLang="zh-CN" sz="1400" dirty="0" err="1" smtClean="0"/>
              <a:t>Sim</a:t>
            </a:r>
            <a:r>
              <a:rPr lang="en-US" altLang="zh-CN" sz="1400" dirty="0" smtClean="0"/>
              <a:t>&lt;U</a:t>
            </a:r>
            <a:r>
              <a:rPr lang="en-US" altLang="zh-CN" sz="1400" baseline="-25000" dirty="0" smtClean="0"/>
              <a:t>1</a:t>
            </a:r>
            <a:r>
              <a:rPr lang="en-US" altLang="zh-CN" sz="1400" dirty="0" smtClean="0"/>
              <a:t>, U</a:t>
            </a:r>
            <a:r>
              <a:rPr lang="en-US" altLang="zh-CN" sz="1400" baseline="-25000" dirty="0" smtClean="0"/>
              <a:t>3</a:t>
            </a:r>
            <a:r>
              <a:rPr lang="en-US" altLang="zh-CN" sz="1400" dirty="0" smtClean="0"/>
              <a:t>&gt;</a:t>
            </a:r>
            <a:endParaRPr lang="zh-CN" altLang="en-US" sz="1400" dirty="0"/>
          </a:p>
        </p:txBody>
      </p:sp>
      <p:sp>
        <p:nvSpPr>
          <p:cNvPr id="54" name="TextBox 53"/>
          <p:cNvSpPr txBox="1"/>
          <p:nvPr/>
        </p:nvSpPr>
        <p:spPr>
          <a:xfrm>
            <a:off x="9959703" y="2387561"/>
            <a:ext cx="1493193" cy="307777"/>
          </a:xfrm>
          <a:prstGeom prst="rect">
            <a:avLst/>
          </a:prstGeom>
          <a:noFill/>
        </p:spPr>
        <p:txBody>
          <a:bodyPr wrap="square" rtlCol="0">
            <a:spAutoFit/>
          </a:bodyPr>
          <a:lstStyle/>
          <a:p>
            <a:r>
              <a:rPr lang="en-US" altLang="zh-CN" sz="1400" dirty="0" err="1" smtClean="0"/>
              <a:t>Sim</a:t>
            </a:r>
            <a:r>
              <a:rPr lang="en-US" altLang="zh-CN" sz="1400" dirty="0" smtClean="0"/>
              <a:t>&lt;U</a:t>
            </a:r>
            <a:r>
              <a:rPr lang="en-US" altLang="zh-CN" sz="1400" baseline="-25000" dirty="0" smtClean="0"/>
              <a:t>1</a:t>
            </a:r>
            <a:r>
              <a:rPr lang="en-US" altLang="zh-CN" sz="1400" dirty="0" smtClean="0"/>
              <a:t>, U</a:t>
            </a:r>
            <a:r>
              <a:rPr lang="en-US" altLang="zh-CN" sz="1400" baseline="-25000" dirty="0" smtClean="0"/>
              <a:t>4</a:t>
            </a:r>
            <a:r>
              <a:rPr lang="en-US" altLang="zh-CN" sz="1400" dirty="0" smtClean="0"/>
              <a:t>&gt;</a:t>
            </a:r>
            <a:endParaRPr lang="zh-CN" altLang="en-US" sz="1400" dirty="0"/>
          </a:p>
        </p:txBody>
      </p:sp>
      <p:cxnSp>
        <p:nvCxnSpPr>
          <p:cNvPr id="1046" name="直接箭头连接符 1045"/>
          <p:cNvCxnSpPr/>
          <p:nvPr/>
        </p:nvCxnSpPr>
        <p:spPr bwMode="auto">
          <a:xfrm flipV="1">
            <a:off x="7775768" y="1630620"/>
            <a:ext cx="1032658" cy="661242"/>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1048" name="直接箭头连接符 1047"/>
          <p:cNvCxnSpPr>
            <a:stCxn id="1043" idx="2"/>
          </p:cNvCxnSpPr>
          <p:nvPr/>
        </p:nvCxnSpPr>
        <p:spPr bwMode="auto">
          <a:xfrm flipH="1">
            <a:off x="7775768" y="2777931"/>
            <a:ext cx="1" cy="566192"/>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1050" name="直接箭头连接符 1049"/>
          <p:cNvCxnSpPr>
            <a:stCxn id="53" idx="0"/>
          </p:cNvCxnSpPr>
          <p:nvPr/>
        </p:nvCxnSpPr>
        <p:spPr bwMode="auto">
          <a:xfrm flipH="1" flipV="1">
            <a:off x="9289058" y="1810959"/>
            <a:ext cx="1" cy="576602"/>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1052" name="直接箭头连接符 1051"/>
          <p:cNvCxnSpPr/>
          <p:nvPr/>
        </p:nvCxnSpPr>
        <p:spPr bwMode="auto">
          <a:xfrm flipH="1">
            <a:off x="9289058" y="2777931"/>
            <a:ext cx="1" cy="47574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1054" name="直接箭头连接符 1053"/>
          <p:cNvCxnSpPr/>
          <p:nvPr/>
        </p:nvCxnSpPr>
        <p:spPr bwMode="auto">
          <a:xfrm flipH="1" flipV="1">
            <a:off x="9499453" y="1630620"/>
            <a:ext cx="924683" cy="536007"/>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32" name="直接箭头连接符 31"/>
          <p:cNvCxnSpPr/>
          <p:nvPr/>
        </p:nvCxnSpPr>
        <p:spPr bwMode="auto">
          <a:xfrm>
            <a:off x="10639853" y="2695339"/>
            <a:ext cx="0" cy="475740"/>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34" name="直接箭头连接符 33"/>
          <p:cNvCxnSpPr/>
          <p:nvPr/>
        </p:nvCxnSpPr>
        <p:spPr bwMode="auto">
          <a:xfrm>
            <a:off x="7835881" y="4035140"/>
            <a:ext cx="270508" cy="956098"/>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36" name="直接箭头连接符 35"/>
          <p:cNvCxnSpPr/>
          <p:nvPr/>
        </p:nvCxnSpPr>
        <p:spPr bwMode="auto">
          <a:xfrm>
            <a:off x="9289059" y="4035140"/>
            <a:ext cx="0" cy="841582"/>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38" name="直接箭头连接符 37"/>
          <p:cNvCxnSpPr/>
          <p:nvPr/>
        </p:nvCxnSpPr>
        <p:spPr bwMode="auto">
          <a:xfrm flipH="1">
            <a:off x="10557198" y="4035140"/>
            <a:ext cx="165311" cy="841582"/>
          </a:xfrm>
          <a:prstGeom prst="straightConnector1">
            <a:avLst/>
          </a:prstGeom>
          <a:ln>
            <a:headEnd type="none" w="med" len="med"/>
            <a:tailEnd type="arrow"/>
          </a:ln>
          <a:extLst/>
        </p:spPr>
        <p:style>
          <a:lnRef idx="3">
            <a:schemeClr val="accent4"/>
          </a:lnRef>
          <a:fillRef idx="0">
            <a:schemeClr val="accent4"/>
          </a:fillRef>
          <a:effectRef idx="2">
            <a:schemeClr val="accent4"/>
          </a:effectRef>
          <a:fontRef idx="minor">
            <a:schemeClr val="tx1"/>
          </a:fontRef>
        </p:style>
      </p:cxnSp>
      <p:cxnSp>
        <p:nvCxnSpPr>
          <p:cNvPr id="40" name="曲线连接符 39"/>
          <p:cNvCxnSpPr/>
          <p:nvPr/>
        </p:nvCxnSpPr>
        <p:spPr bwMode="auto">
          <a:xfrm rot="5400000">
            <a:off x="6334974" y="2923094"/>
            <a:ext cx="3918558" cy="916743"/>
          </a:xfrm>
          <a:prstGeom prst="curvedConnector4">
            <a:avLst>
              <a:gd name="adj1" fmla="val 3143"/>
              <a:gd name="adj2" fmla="val 220986"/>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47" name="曲线连接符 46"/>
          <p:cNvCxnSpPr>
            <a:endCxn id="23" idx="3"/>
          </p:cNvCxnSpPr>
          <p:nvPr/>
        </p:nvCxnSpPr>
        <p:spPr bwMode="auto">
          <a:xfrm rot="16200000" flipH="1">
            <a:off x="8138897" y="2946316"/>
            <a:ext cx="3918558" cy="956992"/>
          </a:xfrm>
          <a:prstGeom prst="curvedConnector4">
            <a:avLst>
              <a:gd name="adj1" fmla="val 3143"/>
              <a:gd name="adj2" fmla="val 209999"/>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cxnSp>
        <p:nvCxnSpPr>
          <p:cNvPr id="52" name="曲线连接符 51"/>
          <p:cNvCxnSpPr>
            <a:endCxn id="22" idx="1"/>
          </p:cNvCxnSpPr>
          <p:nvPr/>
        </p:nvCxnSpPr>
        <p:spPr bwMode="auto">
          <a:xfrm rot="5400000">
            <a:off x="7142382" y="3500344"/>
            <a:ext cx="3694649" cy="62539"/>
          </a:xfrm>
          <a:prstGeom prst="curvedConnector4">
            <a:avLst>
              <a:gd name="adj1" fmla="val 2136"/>
              <a:gd name="adj2" fmla="val 790449"/>
            </a:avLst>
          </a:prstGeom>
          <a:ln>
            <a:headEnd type="none" w="med" len="med"/>
            <a:tailEnd type="arrow"/>
          </a:ln>
          <a:extLst/>
        </p:spPr>
        <p:style>
          <a:lnRef idx="3">
            <a:schemeClr val="accent1"/>
          </a:lnRef>
          <a:fillRef idx="0">
            <a:schemeClr val="accent1"/>
          </a:fillRef>
          <a:effectRef idx="2">
            <a:schemeClr val="accent1"/>
          </a:effectRef>
          <a:fontRef idx="minor">
            <a:schemeClr val="tx1"/>
          </a:fontRef>
        </p:style>
      </p:cxnSp>
      <p:sp>
        <p:nvSpPr>
          <p:cNvPr id="1063" name="TextBox 1062"/>
          <p:cNvSpPr txBox="1"/>
          <p:nvPr/>
        </p:nvSpPr>
        <p:spPr>
          <a:xfrm>
            <a:off x="7517765" y="4418098"/>
            <a:ext cx="1004600" cy="276999"/>
          </a:xfrm>
          <a:prstGeom prst="rect">
            <a:avLst/>
          </a:prstGeom>
          <a:noFill/>
        </p:spPr>
        <p:txBody>
          <a:bodyPr wrap="square" rtlCol="0">
            <a:spAutoFit/>
          </a:bodyPr>
          <a:lstStyle/>
          <a:p>
            <a:r>
              <a:rPr lang="en-US" altLang="zh-CN" sz="1200" dirty="0" smtClean="0"/>
              <a:t>R&lt;U</a:t>
            </a:r>
            <a:r>
              <a:rPr lang="en-US" altLang="zh-CN" sz="1200" baseline="-25000" dirty="0" smtClean="0"/>
              <a:t>2</a:t>
            </a:r>
            <a:r>
              <a:rPr lang="en-US" altLang="zh-CN" sz="1200" dirty="0" smtClean="0"/>
              <a:t>, E</a:t>
            </a:r>
            <a:r>
              <a:rPr lang="en-US" altLang="zh-CN" sz="1200" baseline="-25000" dirty="0" smtClean="0"/>
              <a:t>1</a:t>
            </a:r>
            <a:r>
              <a:rPr lang="en-US" altLang="zh-CN" sz="1200" dirty="0" smtClean="0"/>
              <a:t>&gt;</a:t>
            </a:r>
            <a:endParaRPr lang="zh-CN" altLang="en-US" sz="1200" dirty="0"/>
          </a:p>
        </p:txBody>
      </p:sp>
      <p:sp>
        <p:nvSpPr>
          <p:cNvPr id="104" name="TextBox 103"/>
          <p:cNvSpPr txBox="1"/>
          <p:nvPr/>
        </p:nvSpPr>
        <p:spPr>
          <a:xfrm>
            <a:off x="9210784" y="4374689"/>
            <a:ext cx="1004600" cy="276999"/>
          </a:xfrm>
          <a:prstGeom prst="rect">
            <a:avLst/>
          </a:prstGeom>
          <a:noFill/>
        </p:spPr>
        <p:txBody>
          <a:bodyPr wrap="square" rtlCol="0">
            <a:spAutoFit/>
          </a:bodyPr>
          <a:lstStyle/>
          <a:p>
            <a:r>
              <a:rPr lang="en-US" altLang="zh-CN" sz="1200" dirty="0" smtClean="0"/>
              <a:t>R&lt;U</a:t>
            </a:r>
            <a:r>
              <a:rPr lang="en-US" altLang="zh-CN" sz="1200" baseline="-25000" dirty="0"/>
              <a:t>3</a:t>
            </a:r>
            <a:r>
              <a:rPr lang="en-US" altLang="zh-CN" sz="1200" dirty="0" smtClean="0"/>
              <a:t>, E</a:t>
            </a:r>
            <a:r>
              <a:rPr lang="en-US" altLang="zh-CN" sz="1200" baseline="-25000" dirty="0"/>
              <a:t>2</a:t>
            </a:r>
            <a:r>
              <a:rPr lang="en-US" altLang="zh-CN" sz="1200" dirty="0" smtClean="0"/>
              <a:t>&gt;</a:t>
            </a:r>
            <a:endParaRPr lang="zh-CN" altLang="en-US" sz="1200" dirty="0"/>
          </a:p>
        </p:txBody>
      </p:sp>
      <p:sp>
        <p:nvSpPr>
          <p:cNvPr id="105" name="TextBox 104"/>
          <p:cNvSpPr txBox="1"/>
          <p:nvPr/>
        </p:nvSpPr>
        <p:spPr>
          <a:xfrm>
            <a:off x="10224582" y="4317431"/>
            <a:ext cx="1004600" cy="276999"/>
          </a:xfrm>
          <a:prstGeom prst="rect">
            <a:avLst/>
          </a:prstGeom>
          <a:noFill/>
        </p:spPr>
        <p:txBody>
          <a:bodyPr wrap="square" rtlCol="0">
            <a:spAutoFit/>
          </a:bodyPr>
          <a:lstStyle/>
          <a:p>
            <a:r>
              <a:rPr lang="en-US" altLang="zh-CN" sz="1200" dirty="0" smtClean="0"/>
              <a:t>R&lt;U</a:t>
            </a:r>
            <a:r>
              <a:rPr lang="en-US" altLang="zh-CN" sz="1200" baseline="-25000" dirty="0"/>
              <a:t>4</a:t>
            </a:r>
            <a:r>
              <a:rPr lang="en-US" altLang="zh-CN" sz="1200" dirty="0" smtClean="0"/>
              <a:t>, E</a:t>
            </a:r>
            <a:r>
              <a:rPr lang="en-US" altLang="zh-CN" sz="1200" baseline="-25000" dirty="0"/>
              <a:t>3</a:t>
            </a:r>
            <a:r>
              <a:rPr lang="en-US" altLang="zh-CN" sz="1200" dirty="0" smtClean="0"/>
              <a:t>&gt;</a:t>
            </a:r>
            <a:endParaRPr lang="zh-CN" altLang="en-US" sz="1200" dirty="0"/>
          </a:p>
        </p:txBody>
      </p:sp>
      <p:sp>
        <p:nvSpPr>
          <p:cNvPr id="1067" name="右箭头 1066"/>
          <p:cNvSpPr/>
          <p:nvPr/>
        </p:nvSpPr>
        <p:spPr bwMode="auto">
          <a:xfrm>
            <a:off x="4997400" y="2920563"/>
            <a:ext cx="1258826" cy="346135"/>
          </a:xfrm>
          <a:prstGeom prst="rightArrow">
            <a:avLst/>
          </a:prstGeom>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a:p>
        </p:txBody>
      </p:sp>
      <p:sp>
        <p:nvSpPr>
          <p:cNvPr id="111" name="TextBox 110"/>
          <p:cNvSpPr txBox="1"/>
          <p:nvPr/>
        </p:nvSpPr>
        <p:spPr>
          <a:xfrm>
            <a:off x="6276339" y="3210524"/>
            <a:ext cx="975268" cy="276999"/>
          </a:xfrm>
          <a:prstGeom prst="rect">
            <a:avLst/>
          </a:prstGeom>
          <a:noFill/>
        </p:spPr>
        <p:txBody>
          <a:bodyPr wrap="square" rtlCol="0">
            <a:spAutoFit/>
          </a:bodyPr>
          <a:lstStyle/>
          <a:p>
            <a:r>
              <a:rPr lang="en-US" altLang="zh-CN" sz="1200" b="1" dirty="0" smtClean="0"/>
              <a:t>R&lt;U</a:t>
            </a:r>
            <a:r>
              <a:rPr lang="en-US" altLang="zh-CN" sz="1200" b="1" baseline="-25000" dirty="0"/>
              <a:t>1</a:t>
            </a:r>
            <a:r>
              <a:rPr lang="en-US" altLang="zh-CN" sz="1200" b="1" dirty="0" smtClean="0"/>
              <a:t>, E</a:t>
            </a:r>
            <a:r>
              <a:rPr lang="en-US" altLang="zh-CN" sz="1200" b="1" baseline="-25000" dirty="0" smtClean="0"/>
              <a:t>1</a:t>
            </a:r>
            <a:r>
              <a:rPr lang="en-US" altLang="zh-CN" sz="1200" b="1" dirty="0" smtClean="0"/>
              <a:t>&gt;</a:t>
            </a:r>
            <a:endParaRPr lang="zh-CN" altLang="en-US" sz="1200" b="1" dirty="0"/>
          </a:p>
        </p:txBody>
      </p:sp>
      <p:sp>
        <p:nvSpPr>
          <p:cNvPr id="112" name="TextBox 111"/>
          <p:cNvSpPr txBox="1"/>
          <p:nvPr/>
        </p:nvSpPr>
        <p:spPr>
          <a:xfrm>
            <a:off x="8106389" y="3072025"/>
            <a:ext cx="1004600" cy="276999"/>
          </a:xfrm>
          <a:prstGeom prst="rect">
            <a:avLst/>
          </a:prstGeom>
          <a:noFill/>
        </p:spPr>
        <p:txBody>
          <a:bodyPr wrap="square" rtlCol="0">
            <a:spAutoFit/>
          </a:bodyPr>
          <a:lstStyle/>
          <a:p>
            <a:r>
              <a:rPr lang="en-US" altLang="zh-CN" sz="1200" b="1" dirty="0" smtClean="0"/>
              <a:t>R&lt;U</a:t>
            </a:r>
            <a:r>
              <a:rPr lang="en-US" altLang="zh-CN" sz="1200" b="1" baseline="-25000" dirty="0"/>
              <a:t>1</a:t>
            </a:r>
            <a:r>
              <a:rPr lang="en-US" altLang="zh-CN" sz="1200" b="1" dirty="0" smtClean="0"/>
              <a:t>, E</a:t>
            </a:r>
            <a:r>
              <a:rPr lang="en-US" altLang="zh-CN" sz="1200" b="1" baseline="-25000" dirty="0"/>
              <a:t>2</a:t>
            </a:r>
            <a:r>
              <a:rPr lang="en-US" altLang="zh-CN" sz="1200" b="1" dirty="0" smtClean="0"/>
              <a:t>&gt;</a:t>
            </a:r>
            <a:endParaRPr lang="zh-CN" altLang="en-US" sz="1200" b="1" dirty="0"/>
          </a:p>
        </p:txBody>
      </p:sp>
      <p:sp>
        <p:nvSpPr>
          <p:cNvPr id="113" name="TextBox 112"/>
          <p:cNvSpPr txBox="1"/>
          <p:nvPr/>
        </p:nvSpPr>
        <p:spPr>
          <a:xfrm>
            <a:off x="11064817" y="2695339"/>
            <a:ext cx="1004600" cy="276999"/>
          </a:xfrm>
          <a:prstGeom prst="rect">
            <a:avLst/>
          </a:prstGeom>
          <a:noFill/>
        </p:spPr>
        <p:txBody>
          <a:bodyPr wrap="square" rtlCol="0">
            <a:spAutoFit/>
          </a:bodyPr>
          <a:lstStyle/>
          <a:p>
            <a:r>
              <a:rPr lang="en-US" altLang="zh-CN" sz="1200" b="1" dirty="0" smtClean="0"/>
              <a:t>R&lt;U</a:t>
            </a:r>
            <a:r>
              <a:rPr lang="en-US" altLang="zh-CN" sz="1200" b="1" baseline="-25000" dirty="0" smtClean="0"/>
              <a:t>1</a:t>
            </a:r>
            <a:r>
              <a:rPr lang="en-US" altLang="zh-CN" sz="1200" b="1" dirty="0" smtClean="0"/>
              <a:t>, E</a:t>
            </a:r>
            <a:r>
              <a:rPr lang="en-US" altLang="zh-CN" sz="1200" b="1" baseline="-25000" dirty="0"/>
              <a:t>3</a:t>
            </a:r>
            <a:r>
              <a:rPr lang="en-US" altLang="zh-CN" sz="1200" b="1" dirty="0" smtClean="0"/>
              <a:t>&gt;</a:t>
            </a:r>
            <a:endParaRPr lang="zh-CN" altLang="en-US" sz="1200" b="1" dirty="0"/>
          </a:p>
        </p:txBody>
      </p:sp>
      <p:sp>
        <p:nvSpPr>
          <p:cNvPr id="233" name="TextBox 232"/>
          <p:cNvSpPr txBox="1"/>
          <p:nvPr/>
        </p:nvSpPr>
        <p:spPr>
          <a:xfrm>
            <a:off x="505491" y="1544033"/>
            <a:ext cx="2644972" cy="3139321"/>
          </a:xfrm>
          <a:prstGeom prst="rect">
            <a:avLst/>
          </a:prstGeom>
          <a:noFill/>
        </p:spPr>
        <p:txBody>
          <a:bodyPr wrap="square" rtlCol="0">
            <a:spAutoFit/>
          </a:bodyPr>
          <a:lstStyle/>
          <a:p>
            <a:r>
              <a:rPr lang="en-US" altLang="zh-CN" b="1" dirty="0" smtClean="0"/>
              <a:t>1.</a:t>
            </a:r>
            <a:r>
              <a:rPr lang="zh-CN" altLang="en-US" b="1" dirty="0" smtClean="0"/>
              <a:t>计算用户间的相似度</a:t>
            </a:r>
            <a:endParaRPr lang="en-US" altLang="zh-CN" b="1" dirty="0" smtClean="0"/>
          </a:p>
          <a:p>
            <a:endParaRPr lang="en-US" altLang="zh-CN" b="1" dirty="0" smtClean="0"/>
          </a:p>
          <a:p>
            <a:endParaRPr lang="en-US" altLang="zh-CN" b="1" dirty="0"/>
          </a:p>
          <a:p>
            <a:endParaRPr lang="en-US" altLang="zh-CN" b="1" dirty="0" smtClean="0"/>
          </a:p>
          <a:p>
            <a:r>
              <a:rPr lang="en-US" altLang="zh-CN" b="1" dirty="0" smtClean="0"/>
              <a:t>2.</a:t>
            </a:r>
            <a:r>
              <a:rPr lang="zh-CN" altLang="en-US" b="1" dirty="0" smtClean="0"/>
              <a:t>迭代计算用户相似度与评分的拟合评分</a:t>
            </a:r>
            <a:endParaRPr lang="en-US" altLang="zh-CN" b="1" dirty="0" smtClean="0"/>
          </a:p>
          <a:p>
            <a:endParaRPr lang="en-US" altLang="zh-CN" b="1" dirty="0" smtClean="0"/>
          </a:p>
          <a:p>
            <a:endParaRPr lang="en-US" altLang="zh-CN" b="1" dirty="0"/>
          </a:p>
          <a:p>
            <a:endParaRPr lang="en-US" altLang="zh-CN" b="1" dirty="0" smtClean="0"/>
          </a:p>
          <a:p>
            <a:r>
              <a:rPr lang="en-US" altLang="zh-CN" b="1" dirty="0" smtClean="0"/>
              <a:t>3.</a:t>
            </a:r>
            <a:r>
              <a:rPr lang="zh-CN" altLang="en-US" b="1" dirty="0" smtClean="0"/>
              <a:t>最终迭代次数后的评分数据</a:t>
            </a:r>
            <a:endParaRPr lang="zh-CN" altLang="en-US" b="1" dirty="0"/>
          </a:p>
        </p:txBody>
      </p:sp>
      <p:sp>
        <p:nvSpPr>
          <p:cNvPr id="6" name="灯片编号占位符 5"/>
          <p:cNvSpPr>
            <a:spLocks noGrp="1"/>
          </p:cNvSpPr>
          <p:nvPr>
            <p:ph type="sldNum" sz="quarter" idx="12"/>
          </p:nvPr>
        </p:nvSpPr>
        <p:spPr/>
        <p:txBody>
          <a:bodyPr/>
          <a:lstStyle/>
          <a:p>
            <a:pPr>
              <a:defRPr/>
            </a:pPr>
            <a:fld id="{33B11495-B3EB-4C4E-90C4-180ACB252306}" type="slidenum">
              <a:rPr lang="zh-CN" altLang="en-US" smtClean="0"/>
              <a:pPr>
                <a:defRPr/>
              </a:pPr>
              <a:t>13</a:t>
            </a:fld>
            <a:r>
              <a:rPr lang="en-US" altLang="zh-CN" dirty="0" smtClean="0"/>
              <a:t>/30</a:t>
            </a:r>
            <a:endParaRPr lang="zh-CN" altLang="en-US" sz="1800" dirty="0">
              <a:solidFill>
                <a:schemeClr val="tx1"/>
              </a:solidFill>
            </a:endParaRPr>
          </a:p>
        </p:txBody>
      </p:sp>
      <p:sp>
        <p:nvSpPr>
          <p:cNvPr id="7" name="日期占位符 6"/>
          <p:cNvSpPr>
            <a:spLocks noGrp="1"/>
          </p:cNvSpPr>
          <p:nvPr>
            <p:ph type="dt" sz="half" idx="10"/>
          </p:nvPr>
        </p:nvSpPr>
        <p:spPr/>
        <p:txBody>
          <a:bodyPr/>
          <a:lstStyle/>
          <a:p>
            <a:pPr>
              <a:defRPr/>
            </a:pPr>
            <a:fld id="{DFCFEB7C-444D-4D7F-AA3C-7024342508FF}"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136795991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1000"/>
                                        <p:tgtEl>
                                          <p:spTgt spid="20"/>
                                        </p:tgtEl>
                                      </p:cBhvr>
                                    </p:animEffect>
                                    <p:anim calcmode="lin" valueType="num">
                                      <p:cBhvr>
                                        <p:cTn id="27" dur="1000" fill="hold"/>
                                        <p:tgtEl>
                                          <p:spTgt spid="20"/>
                                        </p:tgtEl>
                                        <p:attrNameLst>
                                          <p:attrName>ppt_x</p:attrName>
                                        </p:attrNameLst>
                                      </p:cBhvr>
                                      <p:tavLst>
                                        <p:tav tm="0">
                                          <p:val>
                                            <p:strVal val="#ppt_x"/>
                                          </p:val>
                                        </p:tav>
                                        <p:tav tm="100000">
                                          <p:val>
                                            <p:strVal val="#ppt_x"/>
                                          </p:val>
                                        </p:tav>
                                      </p:tavLst>
                                    </p:anim>
                                    <p:anim calcmode="lin" valueType="num">
                                      <p:cBhvr>
                                        <p:cTn id="2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063"/>
                                        </p:tgtEl>
                                        <p:attrNameLst>
                                          <p:attrName>style.visibility</p:attrName>
                                        </p:attrNameLst>
                                      </p:cBhvr>
                                      <p:to>
                                        <p:strVal val="visible"/>
                                      </p:to>
                                    </p:set>
                                    <p:animEffect transition="in" filter="fade">
                                      <p:cBhvr>
                                        <p:cTn id="50" dur="1000"/>
                                        <p:tgtEl>
                                          <p:spTgt spid="1063"/>
                                        </p:tgtEl>
                                      </p:cBhvr>
                                    </p:animEffect>
                                    <p:anim calcmode="lin" valueType="num">
                                      <p:cBhvr>
                                        <p:cTn id="51" dur="1000" fill="hold"/>
                                        <p:tgtEl>
                                          <p:spTgt spid="1063"/>
                                        </p:tgtEl>
                                        <p:attrNameLst>
                                          <p:attrName>ppt_x</p:attrName>
                                        </p:attrNameLst>
                                      </p:cBhvr>
                                      <p:tavLst>
                                        <p:tav tm="0">
                                          <p:val>
                                            <p:strVal val="#ppt_x"/>
                                          </p:val>
                                        </p:tav>
                                        <p:tav tm="100000">
                                          <p:val>
                                            <p:strVal val="#ppt_x"/>
                                          </p:val>
                                        </p:tav>
                                      </p:tavLst>
                                    </p:anim>
                                    <p:anim calcmode="lin" valueType="num">
                                      <p:cBhvr>
                                        <p:cTn id="52" dur="1000" fill="hold"/>
                                        <p:tgtEl>
                                          <p:spTgt spid="1063"/>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1000"/>
                                        <p:tgtEl>
                                          <p:spTgt spid="34"/>
                                        </p:tgtEl>
                                      </p:cBhvr>
                                    </p:animEffect>
                                    <p:anim calcmode="lin" valueType="num">
                                      <p:cBhvr>
                                        <p:cTn id="56" dur="1000" fill="hold"/>
                                        <p:tgtEl>
                                          <p:spTgt spid="34"/>
                                        </p:tgtEl>
                                        <p:attrNameLst>
                                          <p:attrName>ppt_x</p:attrName>
                                        </p:attrNameLst>
                                      </p:cBhvr>
                                      <p:tavLst>
                                        <p:tav tm="0">
                                          <p:val>
                                            <p:strVal val="#ppt_x"/>
                                          </p:val>
                                        </p:tav>
                                        <p:tav tm="100000">
                                          <p:val>
                                            <p:strVal val="#ppt_x"/>
                                          </p:val>
                                        </p:tav>
                                      </p:tavLst>
                                    </p:anim>
                                    <p:anim calcmode="lin" valueType="num">
                                      <p:cBhvr>
                                        <p:cTn id="57" dur="1000" fill="hold"/>
                                        <p:tgtEl>
                                          <p:spTgt spid="34"/>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04"/>
                                        </p:tgtEl>
                                        <p:attrNameLst>
                                          <p:attrName>style.visibility</p:attrName>
                                        </p:attrNameLst>
                                      </p:cBhvr>
                                      <p:to>
                                        <p:strVal val="visible"/>
                                      </p:to>
                                    </p:set>
                                    <p:animEffect transition="in" filter="fade">
                                      <p:cBhvr>
                                        <p:cTn id="60" dur="1000"/>
                                        <p:tgtEl>
                                          <p:spTgt spid="104"/>
                                        </p:tgtEl>
                                      </p:cBhvr>
                                    </p:animEffect>
                                    <p:anim calcmode="lin" valueType="num">
                                      <p:cBhvr>
                                        <p:cTn id="61" dur="1000" fill="hold"/>
                                        <p:tgtEl>
                                          <p:spTgt spid="104"/>
                                        </p:tgtEl>
                                        <p:attrNameLst>
                                          <p:attrName>ppt_x</p:attrName>
                                        </p:attrNameLst>
                                      </p:cBhvr>
                                      <p:tavLst>
                                        <p:tav tm="0">
                                          <p:val>
                                            <p:strVal val="#ppt_x"/>
                                          </p:val>
                                        </p:tav>
                                        <p:tav tm="100000">
                                          <p:val>
                                            <p:strVal val="#ppt_x"/>
                                          </p:val>
                                        </p:tav>
                                      </p:tavLst>
                                    </p:anim>
                                    <p:anim calcmode="lin" valueType="num">
                                      <p:cBhvr>
                                        <p:cTn id="62" dur="1000" fill="hold"/>
                                        <p:tgtEl>
                                          <p:spTgt spid="104"/>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anim calcmode="lin" valueType="num">
                                      <p:cBhvr>
                                        <p:cTn id="66" dur="1000" fill="hold"/>
                                        <p:tgtEl>
                                          <p:spTgt spid="36"/>
                                        </p:tgtEl>
                                        <p:attrNameLst>
                                          <p:attrName>ppt_x</p:attrName>
                                        </p:attrNameLst>
                                      </p:cBhvr>
                                      <p:tavLst>
                                        <p:tav tm="0">
                                          <p:val>
                                            <p:strVal val="#ppt_x"/>
                                          </p:val>
                                        </p:tav>
                                        <p:tav tm="100000">
                                          <p:val>
                                            <p:strVal val="#ppt_x"/>
                                          </p:val>
                                        </p:tav>
                                      </p:tavLst>
                                    </p:anim>
                                    <p:anim calcmode="lin" valueType="num">
                                      <p:cBhvr>
                                        <p:cTn id="67" dur="1000" fill="hold"/>
                                        <p:tgtEl>
                                          <p:spTgt spid="36"/>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05"/>
                                        </p:tgtEl>
                                        <p:attrNameLst>
                                          <p:attrName>style.visibility</p:attrName>
                                        </p:attrNameLst>
                                      </p:cBhvr>
                                      <p:to>
                                        <p:strVal val="visible"/>
                                      </p:to>
                                    </p:set>
                                    <p:animEffect transition="in" filter="fade">
                                      <p:cBhvr>
                                        <p:cTn id="70" dur="1000"/>
                                        <p:tgtEl>
                                          <p:spTgt spid="105"/>
                                        </p:tgtEl>
                                      </p:cBhvr>
                                    </p:animEffect>
                                    <p:anim calcmode="lin" valueType="num">
                                      <p:cBhvr>
                                        <p:cTn id="71" dur="1000" fill="hold"/>
                                        <p:tgtEl>
                                          <p:spTgt spid="105"/>
                                        </p:tgtEl>
                                        <p:attrNameLst>
                                          <p:attrName>ppt_x</p:attrName>
                                        </p:attrNameLst>
                                      </p:cBhvr>
                                      <p:tavLst>
                                        <p:tav tm="0">
                                          <p:val>
                                            <p:strVal val="#ppt_x"/>
                                          </p:val>
                                        </p:tav>
                                        <p:tav tm="100000">
                                          <p:val>
                                            <p:strVal val="#ppt_x"/>
                                          </p:val>
                                        </p:tav>
                                      </p:tavLst>
                                    </p:anim>
                                    <p:anim calcmode="lin" valueType="num">
                                      <p:cBhvr>
                                        <p:cTn id="72" dur="1000" fill="hold"/>
                                        <p:tgtEl>
                                          <p:spTgt spid="105"/>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1000"/>
                                        <p:tgtEl>
                                          <p:spTgt spid="38"/>
                                        </p:tgtEl>
                                      </p:cBhvr>
                                    </p:animEffect>
                                    <p:anim calcmode="lin" valueType="num">
                                      <p:cBhvr>
                                        <p:cTn id="76" dur="1000" fill="hold"/>
                                        <p:tgtEl>
                                          <p:spTgt spid="38"/>
                                        </p:tgtEl>
                                        <p:attrNameLst>
                                          <p:attrName>ppt_x</p:attrName>
                                        </p:attrNameLst>
                                      </p:cBhvr>
                                      <p:tavLst>
                                        <p:tav tm="0">
                                          <p:val>
                                            <p:strVal val="#ppt_x"/>
                                          </p:val>
                                        </p:tav>
                                        <p:tav tm="100000">
                                          <p:val>
                                            <p:strVal val="#ppt_x"/>
                                          </p:val>
                                        </p:tav>
                                      </p:tavLst>
                                    </p:anim>
                                    <p:anim calcmode="lin" valueType="num">
                                      <p:cBhvr>
                                        <p:cTn id="77" dur="1000" fill="hold"/>
                                        <p:tgtEl>
                                          <p:spTgt spid="38"/>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1000"/>
                                        <p:tgtEl>
                                          <p:spTgt spid="23"/>
                                        </p:tgtEl>
                                      </p:cBhvr>
                                    </p:animEffect>
                                    <p:anim calcmode="lin" valueType="num">
                                      <p:cBhvr>
                                        <p:cTn id="81" dur="1000" fill="hold"/>
                                        <p:tgtEl>
                                          <p:spTgt spid="23"/>
                                        </p:tgtEl>
                                        <p:attrNameLst>
                                          <p:attrName>ppt_x</p:attrName>
                                        </p:attrNameLst>
                                      </p:cBhvr>
                                      <p:tavLst>
                                        <p:tav tm="0">
                                          <p:val>
                                            <p:strVal val="#ppt_x"/>
                                          </p:val>
                                        </p:tav>
                                        <p:tav tm="100000">
                                          <p:val>
                                            <p:strVal val="#ppt_x"/>
                                          </p:val>
                                        </p:tav>
                                      </p:tavLst>
                                    </p:anim>
                                    <p:anim calcmode="lin" valueType="num">
                                      <p:cBhvr>
                                        <p:cTn id="82" dur="1000" fill="hold"/>
                                        <p:tgtEl>
                                          <p:spTgt spid="23"/>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fade">
                                      <p:cBhvr>
                                        <p:cTn id="85" dur="1000"/>
                                        <p:tgtEl>
                                          <p:spTgt spid="22"/>
                                        </p:tgtEl>
                                      </p:cBhvr>
                                    </p:animEffect>
                                    <p:anim calcmode="lin" valueType="num">
                                      <p:cBhvr>
                                        <p:cTn id="86" dur="1000" fill="hold"/>
                                        <p:tgtEl>
                                          <p:spTgt spid="22"/>
                                        </p:tgtEl>
                                        <p:attrNameLst>
                                          <p:attrName>ppt_x</p:attrName>
                                        </p:attrNameLst>
                                      </p:cBhvr>
                                      <p:tavLst>
                                        <p:tav tm="0">
                                          <p:val>
                                            <p:strVal val="#ppt_x"/>
                                          </p:val>
                                        </p:tav>
                                        <p:tav tm="100000">
                                          <p:val>
                                            <p:strVal val="#ppt_x"/>
                                          </p:val>
                                        </p:tav>
                                      </p:tavLst>
                                    </p:anim>
                                    <p:anim calcmode="lin" valueType="num">
                                      <p:cBhvr>
                                        <p:cTn id="87" dur="1000" fill="hold"/>
                                        <p:tgtEl>
                                          <p:spTgt spid="22"/>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21">
                                            <p:bg/>
                                          </p:spTgt>
                                        </p:tgtEl>
                                        <p:attrNameLst>
                                          <p:attrName>style.visibility</p:attrName>
                                        </p:attrNameLst>
                                      </p:cBhvr>
                                      <p:to>
                                        <p:strVal val="visible"/>
                                      </p:to>
                                    </p:set>
                                    <p:animEffect transition="in" filter="fade">
                                      <p:cBhvr>
                                        <p:cTn id="90" dur="1000"/>
                                        <p:tgtEl>
                                          <p:spTgt spid="21">
                                            <p:bg/>
                                          </p:spTgt>
                                        </p:tgtEl>
                                      </p:cBhvr>
                                    </p:animEffect>
                                    <p:anim calcmode="lin" valueType="num">
                                      <p:cBhvr>
                                        <p:cTn id="91" dur="1000" fill="hold"/>
                                        <p:tgtEl>
                                          <p:spTgt spid="21">
                                            <p:bg/>
                                          </p:spTgt>
                                        </p:tgtEl>
                                        <p:attrNameLst>
                                          <p:attrName>ppt_x</p:attrName>
                                        </p:attrNameLst>
                                      </p:cBhvr>
                                      <p:tavLst>
                                        <p:tav tm="0">
                                          <p:val>
                                            <p:strVal val="#ppt_x"/>
                                          </p:val>
                                        </p:tav>
                                        <p:tav tm="100000">
                                          <p:val>
                                            <p:strVal val="#ppt_x"/>
                                          </p:val>
                                        </p:tav>
                                      </p:tavLst>
                                    </p:anim>
                                    <p:anim calcmode="lin" valueType="num">
                                      <p:cBhvr>
                                        <p:cTn id="92" dur="1000" fill="hold"/>
                                        <p:tgtEl>
                                          <p:spTgt spid="21">
                                            <p:bg/>
                                          </p:spTgt>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Effect transition="in" filter="fade">
                                      <p:cBhvr>
                                        <p:cTn id="95" dur="1000"/>
                                        <p:tgtEl>
                                          <p:spTgt spid="21">
                                            <p:txEl>
                                              <p:pRg st="0" end="0"/>
                                            </p:txEl>
                                          </p:spTgt>
                                        </p:tgtEl>
                                      </p:cBhvr>
                                    </p:animEffect>
                                    <p:anim calcmode="lin" valueType="num">
                                      <p:cBhvr>
                                        <p:cTn id="96"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p:cTn id="97" dur="1000" fill="hold"/>
                                        <p:tgtEl>
                                          <p:spTgt spid="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31" presetClass="entr" presetSubtype="0" fill="hold" grpId="0" nodeType="clickEffect">
                                  <p:stCondLst>
                                    <p:cond delay="750"/>
                                  </p:stCondLst>
                                  <p:childTnLst>
                                    <p:set>
                                      <p:cBhvr>
                                        <p:cTn id="101" dur="1" fill="hold">
                                          <p:stCondLst>
                                            <p:cond delay="0"/>
                                          </p:stCondLst>
                                        </p:cTn>
                                        <p:tgtEl>
                                          <p:spTgt spid="9"/>
                                        </p:tgtEl>
                                        <p:attrNameLst>
                                          <p:attrName>style.visibility</p:attrName>
                                        </p:attrNameLst>
                                      </p:cBhvr>
                                      <p:to>
                                        <p:strVal val="visible"/>
                                      </p:to>
                                    </p:set>
                                    <p:anim calcmode="lin" valueType="num">
                                      <p:cBhvr>
                                        <p:cTn id="102" dur="1000" fill="hold"/>
                                        <p:tgtEl>
                                          <p:spTgt spid="9"/>
                                        </p:tgtEl>
                                        <p:attrNameLst>
                                          <p:attrName>ppt_w</p:attrName>
                                        </p:attrNameLst>
                                      </p:cBhvr>
                                      <p:tavLst>
                                        <p:tav tm="0">
                                          <p:val>
                                            <p:fltVal val="0"/>
                                          </p:val>
                                        </p:tav>
                                        <p:tav tm="100000">
                                          <p:val>
                                            <p:strVal val="#ppt_w"/>
                                          </p:val>
                                        </p:tav>
                                      </p:tavLst>
                                    </p:anim>
                                    <p:anim calcmode="lin" valueType="num">
                                      <p:cBhvr>
                                        <p:cTn id="103" dur="1000" fill="hold"/>
                                        <p:tgtEl>
                                          <p:spTgt spid="9"/>
                                        </p:tgtEl>
                                        <p:attrNameLst>
                                          <p:attrName>ppt_h</p:attrName>
                                        </p:attrNameLst>
                                      </p:cBhvr>
                                      <p:tavLst>
                                        <p:tav tm="0">
                                          <p:val>
                                            <p:fltVal val="0"/>
                                          </p:val>
                                        </p:tav>
                                        <p:tav tm="100000">
                                          <p:val>
                                            <p:strVal val="#ppt_h"/>
                                          </p:val>
                                        </p:tav>
                                      </p:tavLst>
                                    </p:anim>
                                    <p:anim calcmode="lin" valueType="num">
                                      <p:cBhvr>
                                        <p:cTn id="104" dur="1000" fill="hold"/>
                                        <p:tgtEl>
                                          <p:spTgt spid="9"/>
                                        </p:tgtEl>
                                        <p:attrNameLst>
                                          <p:attrName>style.rotation</p:attrName>
                                        </p:attrNameLst>
                                      </p:cBhvr>
                                      <p:tavLst>
                                        <p:tav tm="0">
                                          <p:val>
                                            <p:fltVal val="90"/>
                                          </p:val>
                                        </p:tav>
                                        <p:tav tm="100000">
                                          <p:val>
                                            <p:fltVal val="0"/>
                                          </p:val>
                                        </p:tav>
                                      </p:tavLst>
                                    </p:anim>
                                    <p:animEffect transition="in" filter="fade">
                                      <p:cBhvr>
                                        <p:cTn id="105" dur="1000"/>
                                        <p:tgtEl>
                                          <p:spTgt spid="9"/>
                                        </p:tgtEl>
                                      </p:cBhvr>
                                    </p:animEffect>
                                  </p:childTnLst>
                                </p:cTn>
                              </p:par>
                              <p:par>
                                <p:cTn id="106" presetID="2" presetClass="entr" presetSubtype="4" fill="hold" nodeType="withEffect">
                                  <p:stCondLst>
                                    <p:cond delay="500"/>
                                  </p:stCondLst>
                                  <p:childTnLst>
                                    <p:set>
                                      <p:cBhvr>
                                        <p:cTn id="107" dur="1" fill="hold">
                                          <p:stCondLst>
                                            <p:cond delay="0"/>
                                          </p:stCondLst>
                                        </p:cTn>
                                        <p:tgtEl>
                                          <p:spTgt spid="1046"/>
                                        </p:tgtEl>
                                        <p:attrNameLst>
                                          <p:attrName>style.visibility</p:attrName>
                                        </p:attrNameLst>
                                      </p:cBhvr>
                                      <p:to>
                                        <p:strVal val="visible"/>
                                      </p:to>
                                    </p:set>
                                    <p:anim calcmode="lin" valueType="num">
                                      <p:cBhvr additive="base">
                                        <p:cTn id="108" dur="500" fill="hold"/>
                                        <p:tgtEl>
                                          <p:spTgt spid="1046"/>
                                        </p:tgtEl>
                                        <p:attrNameLst>
                                          <p:attrName>ppt_x</p:attrName>
                                        </p:attrNameLst>
                                      </p:cBhvr>
                                      <p:tavLst>
                                        <p:tav tm="0">
                                          <p:val>
                                            <p:strVal val="#ppt_x"/>
                                          </p:val>
                                        </p:tav>
                                        <p:tav tm="100000">
                                          <p:val>
                                            <p:strVal val="#ppt_x"/>
                                          </p:val>
                                        </p:tav>
                                      </p:tavLst>
                                    </p:anim>
                                    <p:anim calcmode="lin" valueType="num">
                                      <p:cBhvr additive="base">
                                        <p:cTn id="109" dur="500" fill="hold"/>
                                        <p:tgtEl>
                                          <p:spTgt spid="1046"/>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1043"/>
                                        </p:tgtEl>
                                        <p:attrNameLst>
                                          <p:attrName>style.visibility</p:attrName>
                                        </p:attrNameLst>
                                      </p:cBhvr>
                                      <p:to>
                                        <p:strVal val="visible"/>
                                      </p:to>
                                    </p:set>
                                    <p:anim calcmode="lin" valueType="num">
                                      <p:cBhvr additive="base">
                                        <p:cTn id="112" dur="500" fill="hold"/>
                                        <p:tgtEl>
                                          <p:spTgt spid="1043"/>
                                        </p:tgtEl>
                                        <p:attrNameLst>
                                          <p:attrName>ppt_x</p:attrName>
                                        </p:attrNameLst>
                                      </p:cBhvr>
                                      <p:tavLst>
                                        <p:tav tm="0">
                                          <p:val>
                                            <p:strVal val="#ppt_x"/>
                                          </p:val>
                                        </p:tav>
                                        <p:tav tm="100000">
                                          <p:val>
                                            <p:strVal val="#ppt_x"/>
                                          </p:val>
                                        </p:tav>
                                      </p:tavLst>
                                    </p:anim>
                                    <p:anim calcmode="lin" valueType="num">
                                      <p:cBhvr additive="base">
                                        <p:cTn id="113" dur="500" fill="hold"/>
                                        <p:tgtEl>
                                          <p:spTgt spid="1043"/>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1048"/>
                                        </p:tgtEl>
                                        <p:attrNameLst>
                                          <p:attrName>style.visibility</p:attrName>
                                        </p:attrNameLst>
                                      </p:cBhvr>
                                      <p:to>
                                        <p:strVal val="visible"/>
                                      </p:to>
                                    </p:set>
                                    <p:anim calcmode="lin" valueType="num">
                                      <p:cBhvr additive="base">
                                        <p:cTn id="116" dur="500" fill="hold"/>
                                        <p:tgtEl>
                                          <p:spTgt spid="1048"/>
                                        </p:tgtEl>
                                        <p:attrNameLst>
                                          <p:attrName>ppt_x</p:attrName>
                                        </p:attrNameLst>
                                      </p:cBhvr>
                                      <p:tavLst>
                                        <p:tav tm="0">
                                          <p:val>
                                            <p:strVal val="#ppt_x"/>
                                          </p:val>
                                        </p:tav>
                                        <p:tav tm="100000">
                                          <p:val>
                                            <p:strVal val="#ppt_x"/>
                                          </p:val>
                                        </p:tav>
                                      </p:tavLst>
                                    </p:anim>
                                    <p:anim calcmode="lin" valueType="num">
                                      <p:cBhvr additive="base">
                                        <p:cTn id="117" dur="500" fill="hold"/>
                                        <p:tgtEl>
                                          <p:spTgt spid="1048"/>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1050"/>
                                        </p:tgtEl>
                                        <p:attrNameLst>
                                          <p:attrName>style.visibility</p:attrName>
                                        </p:attrNameLst>
                                      </p:cBhvr>
                                      <p:to>
                                        <p:strVal val="visible"/>
                                      </p:to>
                                    </p:set>
                                    <p:anim calcmode="lin" valueType="num">
                                      <p:cBhvr additive="base">
                                        <p:cTn id="120" dur="500" fill="hold"/>
                                        <p:tgtEl>
                                          <p:spTgt spid="1050"/>
                                        </p:tgtEl>
                                        <p:attrNameLst>
                                          <p:attrName>ppt_x</p:attrName>
                                        </p:attrNameLst>
                                      </p:cBhvr>
                                      <p:tavLst>
                                        <p:tav tm="0">
                                          <p:val>
                                            <p:strVal val="#ppt_x"/>
                                          </p:val>
                                        </p:tav>
                                        <p:tav tm="100000">
                                          <p:val>
                                            <p:strVal val="#ppt_x"/>
                                          </p:val>
                                        </p:tav>
                                      </p:tavLst>
                                    </p:anim>
                                    <p:anim calcmode="lin" valueType="num">
                                      <p:cBhvr additive="base">
                                        <p:cTn id="121" dur="500" fill="hold"/>
                                        <p:tgtEl>
                                          <p:spTgt spid="1050"/>
                                        </p:tgtEl>
                                        <p:attrNameLst>
                                          <p:attrName>ppt_y</p:attrName>
                                        </p:attrNameLst>
                                      </p:cBhvr>
                                      <p:tavLst>
                                        <p:tav tm="0">
                                          <p:val>
                                            <p:strVal val="1+#ppt_h/2"/>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1052"/>
                                        </p:tgtEl>
                                        <p:attrNameLst>
                                          <p:attrName>style.visibility</p:attrName>
                                        </p:attrNameLst>
                                      </p:cBhvr>
                                      <p:to>
                                        <p:strVal val="visible"/>
                                      </p:to>
                                    </p:set>
                                    <p:anim calcmode="lin" valueType="num">
                                      <p:cBhvr additive="base">
                                        <p:cTn id="124" dur="500" fill="hold"/>
                                        <p:tgtEl>
                                          <p:spTgt spid="1052"/>
                                        </p:tgtEl>
                                        <p:attrNameLst>
                                          <p:attrName>ppt_x</p:attrName>
                                        </p:attrNameLst>
                                      </p:cBhvr>
                                      <p:tavLst>
                                        <p:tav tm="0">
                                          <p:val>
                                            <p:strVal val="#ppt_x"/>
                                          </p:val>
                                        </p:tav>
                                        <p:tav tm="100000">
                                          <p:val>
                                            <p:strVal val="#ppt_x"/>
                                          </p:val>
                                        </p:tav>
                                      </p:tavLst>
                                    </p:anim>
                                    <p:anim calcmode="lin" valueType="num">
                                      <p:cBhvr additive="base">
                                        <p:cTn id="125" dur="500" fill="hold"/>
                                        <p:tgtEl>
                                          <p:spTgt spid="1052"/>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0"/>
                                  </p:stCondLst>
                                  <p:childTnLst>
                                    <p:set>
                                      <p:cBhvr>
                                        <p:cTn id="127" dur="1" fill="hold">
                                          <p:stCondLst>
                                            <p:cond delay="0"/>
                                          </p:stCondLst>
                                        </p:cTn>
                                        <p:tgtEl>
                                          <p:spTgt spid="53"/>
                                        </p:tgtEl>
                                        <p:attrNameLst>
                                          <p:attrName>style.visibility</p:attrName>
                                        </p:attrNameLst>
                                      </p:cBhvr>
                                      <p:to>
                                        <p:strVal val="visible"/>
                                      </p:to>
                                    </p:set>
                                    <p:anim calcmode="lin" valueType="num">
                                      <p:cBhvr additive="base">
                                        <p:cTn id="128" dur="500" fill="hold"/>
                                        <p:tgtEl>
                                          <p:spTgt spid="53"/>
                                        </p:tgtEl>
                                        <p:attrNameLst>
                                          <p:attrName>ppt_x</p:attrName>
                                        </p:attrNameLst>
                                      </p:cBhvr>
                                      <p:tavLst>
                                        <p:tav tm="0">
                                          <p:val>
                                            <p:strVal val="#ppt_x"/>
                                          </p:val>
                                        </p:tav>
                                        <p:tav tm="100000">
                                          <p:val>
                                            <p:strVal val="#ppt_x"/>
                                          </p:val>
                                        </p:tav>
                                      </p:tavLst>
                                    </p:anim>
                                    <p:anim calcmode="lin" valueType="num">
                                      <p:cBhvr additive="base">
                                        <p:cTn id="129" dur="500" fill="hold"/>
                                        <p:tgtEl>
                                          <p:spTgt spid="53"/>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1054"/>
                                        </p:tgtEl>
                                        <p:attrNameLst>
                                          <p:attrName>style.visibility</p:attrName>
                                        </p:attrNameLst>
                                      </p:cBhvr>
                                      <p:to>
                                        <p:strVal val="visible"/>
                                      </p:to>
                                    </p:set>
                                    <p:anim calcmode="lin" valueType="num">
                                      <p:cBhvr additive="base">
                                        <p:cTn id="132" dur="500" fill="hold"/>
                                        <p:tgtEl>
                                          <p:spTgt spid="1054"/>
                                        </p:tgtEl>
                                        <p:attrNameLst>
                                          <p:attrName>ppt_x</p:attrName>
                                        </p:attrNameLst>
                                      </p:cBhvr>
                                      <p:tavLst>
                                        <p:tav tm="0">
                                          <p:val>
                                            <p:strVal val="#ppt_x"/>
                                          </p:val>
                                        </p:tav>
                                        <p:tav tm="100000">
                                          <p:val>
                                            <p:strVal val="#ppt_x"/>
                                          </p:val>
                                        </p:tav>
                                      </p:tavLst>
                                    </p:anim>
                                    <p:anim calcmode="lin" valueType="num">
                                      <p:cBhvr additive="base">
                                        <p:cTn id="133" dur="500" fill="hold"/>
                                        <p:tgtEl>
                                          <p:spTgt spid="1054"/>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54"/>
                                        </p:tgtEl>
                                        <p:attrNameLst>
                                          <p:attrName>style.visibility</p:attrName>
                                        </p:attrNameLst>
                                      </p:cBhvr>
                                      <p:to>
                                        <p:strVal val="visible"/>
                                      </p:to>
                                    </p:set>
                                    <p:anim calcmode="lin" valueType="num">
                                      <p:cBhvr additive="base">
                                        <p:cTn id="136" dur="500" fill="hold"/>
                                        <p:tgtEl>
                                          <p:spTgt spid="54"/>
                                        </p:tgtEl>
                                        <p:attrNameLst>
                                          <p:attrName>ppt_x</p:attrName>
                                        </p:attrNameLst>
                                      </p:cBhvr>
                                      <p:tavLst>
                                        <p:tav tm="0">
                                          <p:val>
                                            <p:strVal val="#ppt_x"/>
                                          </p:val>
                                        </p:tav>
                                        <p:tav tm="100000">
                                          <p:val>
                                            <p:strVal val="#ppt_x"/>
                                          </p:val>
                                        </p:tav>
                                      </p:tavLst>
                                    </p:anim>
                                    <p:anim calcmode="lin" valueType="num">
                                      <p:cBhvr additive="base">
                                        <p:cTn id="137" dur="500" fill="hold"/>
                                        <p:tgtEl>
                                          <p:spTgt spid="54"/>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32"/>
                                        </p:tgtEl>
                                        <p:attrNameLst>
                                          <p:attrName>style.visibility</p:attrName>
                                        </p:attrNameLst>
                                      </p:cBhvr>
                                      <p:to>
                                        <p:strVal val="visible"/>
                                      </p:to>
                                    </p:set>
                                    <p:anim calcmode="lin" valueType="num">
                                      <p:cBhvr additive="base">
                                        <p:cTn id="140" dur="500" fill="hold"/>
                                        <p:tgtEl>
                                          <p:spTgt spid="32"/>
                                        </p:tgtEl>
                                        <p:attrNameLst>
                                          <p:attrName>ppt_x</p:attrName>
                                        </p:attrNameLst>
                                      </p:cBhvr>
                                      <p:tavLst>
                                        <p:tav tm="0">
                                          <p:val>
                                            <p:strVal val="#ppt_x"/>
                                          </p:val>
                                        </p:tav>
                                        <p:tav tm="100000">
                                          <p:val>
                                            <p:strVal val="#ppt_x"/>
                                          </p:val>
                                        </p:tav>
                                      </p:tavLst>
                                    </p:anim>
                                    <p:anim calcmode="lin" valueType="num">
                                      <p:cBhvr additive="base">
                                        <p:cTn id="14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111"/>
                                        </p:tgtEl>
                                        <p:attrNameLst>
                                          <p:attrName>style.visibility</p:attrName>
                                        </p:attrNameLst>
                                      </p:cBhvr>
                                      <p:to>
                                        <p:strVal val="visible"/>
                                      </p:to>
                                    </p:set>
                                    <p:anim calcmode="lin" valueType="num">
                                      <p:cBhvr additive="base">
                                        <p:cTn id="146" dur="500" fill="hold"/>
                                        <p:tgtEl>
                                          <p:spTgt spid="111"/>
                                        </p:tgtEl>
                                        <p:attrNameLst>
                                          <p:attrName>ppt_x</p:attrName>
                                        </p:attrNameLst>
                                      </p:cBhvr>
                                      <p:tavLst>
                                        <p:tav tm="0">
                                          <p:val>
                                            <p:strVal val="#ppt_x"/>
                                          </p:val>
                                        </p:tav>
                                        <p:tav tm="100000">
                                          <p:val>
                                            <p:strVal val="#ppt_x"/>
                                          </p:val>
                                        </p:tav>
                                      </p:tavLst>
                                    </p:anim>
                                    <p:anim calcmode="lin" valueType="num">
                                      <p:cBhvr additive="base">
                                        <p:cTn id="147" dur="500" fill="hold"/>
                                        <p:tgtEl>
                                          <p:spTgt spid="111"/>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112"/>
                                        </p:tgtEl>
                                        <p:attrNameLst>
                                          <p:attrName>style.visibility</p:attrName>
                                        </p:attrNameLst>
                                      </p:cBhvr>
                                      <p:to>
                                        <p:strVal val="visible"/>
                                      </p:to>
                                    </p:set>
                                    <p:anim calcmode="lin" valueType="num">
                                      <p:cBhvr additive="base">
                                        <p:cTn id="150" dur="500" fill="hold"/>
                                        <p:tgtEl>
                                          <p:spTgt spid="112"/>
                                        </p:tgtEl>
                                        <p:attrNameLst>
                                          <p:attrName>ppt_x</p:attrName>
                                        </p:attrNameLst>
                                      </p:cBhvr>
                                      <p:tavLst>
                                        <p:tav tm="0">
                                          <p:val>
                                            <p:strVal val="#ppt_x"/>
                                          </p:val>
                                        </p:tav>
                                        <p:tav tm="100000">
                                          <p:val>
                                            <p:strVal val="#ppt_x"/>
                                          </p:val>
                                        </p:tav>
                                      </p:tavLst>
                                    </p:anim>
                                    <p:anim calcmode="lin" valueType="num">
                                      <p:cBhvr additive="base">
                                        <p:cTn id="151" dur="500" fill="hold"/>
                                        <p:tgtEl>
                                          <p:spTgt spid="112"/>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113"/>
                                        </p:tgtEl>
                                        <p:attrNameLst>
                                          <p:attrName>style.visibility</p:attrName>
                                        </p:attrNameLst>
                                      </p:cBhvr>
                                      <p:to>
                                        <p:strVal val="visible"/>
                                      </p:to>
                                    </p:set>
                                    <p:anim calcmode="lin" valueType="num">
                                      <p:cBhvr additive="base">
                                        <p:cTn id="154" dur="500" fill="hold"/>
                                        <p:tgtEl>
                                          <p:spTgt spid="113"/>
                                        </p:tgtEl>
                                        <p:attrNameLst>
                                          <p:attrName>ppt_x</p:attrName>
                                        </p:attrNameLst>
                                      </p:cBhvr>
                                      <p:tavLst>
                                        <p:tav tm="0">
                                          <p:val>
                                            <p:strVal val="#ppt_x"/>
                                          </p:val>
                                        </p:tav>
                                        <p:tav tm="100000">
                                          <p:val>
                                            <p:strVal val="#ppt_x"/>
                                          </p:val>
                                        </p:tav>
                                      </p:tavLst>
                                    </p:anim>
                                    <p:anim calcmode="lin" valueType="num">
                                      <p:cBhvr additive="base">
                                        <p:cTn id="155" dur="500" fill="hold"/>
                                        <p:tgtEl>
                                          <p:spTgt spid="113"/>
                                        </p:tgtEl>
                                        <p:attrNameLst>
                                          <p:attrName>ppt_y</p:attrName>
                                        </p:attrNameLst>
                                      </p:cBhvr>
                                      <p:tavLst>
                                        <p:tav tm="0">
                                          <p:val>
                                            <p:strVal val="1+#ppt_h/2"/>
                                          </p:val>
                                        </p:tav>
                                        <p:tav tm="100000">
                                          <p:val>
                                            <p:strVal val="#ppt_y"/>
                                          </p:val>
                                        </p:tav>
                                      </p:tavLst>
                                    </p:anim>
                                  </p:childTnLst>
                                </p:cTn>
                              </p:par>
                              <p:par>
                                <p:cTn id="156" presetID="2" presetClass="entr" presetSubtype="4" fill="hold" nodeType="withEffect">
                                  <p:stCondLst>
                                    <p:cond delay="0"/>
                                  </p:stCondLst>
                                  <p:childTnLst>
                                    <p:set>
                                      <p:cBhvr>
                                        <p:cTn id="157" dur="1" fill="hold">
                                          <p:stCondLst>
                                            <p:cond delay="0"/>
                                          </p:stCondLst>
                                        </p:cTn>
                                        <p:tgtEl>
                                          <p:spTgt spid="40"/>
                                        </p:tgtEl>
                                        <p:attrNameLst>
                                          <p:attrName>style.visibility</p:attrName>
                                        </p:attrNameLst>
                                      </p:cBhvr>
                                      <p:to>
                                        <p:strVal val="visible"/>
                                      </p:to>
                                    </p:set>
                                    <p:anim calcmode="lin" valueType="num">
                                      <p:cBhvr additive="base">
                                        <p:cTn id="158" dur="500" fill="hold"/>
                                        <p:tgtEl>
                                          <p:spTgt spid="40"/>
                                        </p:tgtEl>
                                        <p:attrNameLst>
                                          <p:attrName>ppt_x</p:attrName>
                                        </p:attrNameLst>
                                      </p:cBhvr>
                                      <p:tavLst>
                                        <p:tav tm="0">
                                          <p:val>
                                            <p:strVal val="#ppt_x"/>
                                          </p:val>
                                        </p:tav>
                                        <p:tav tm="100000">
                                          <p:val>
                                            <p:strVal val="#ppt_x"/>
                                          </p:val>
                                        </p:tav>
                                      </p:tavLst>
                                    </p:anim>
                                    <p:anim calcmode="lin" valueType="num">
                                      <p:cBhvr additive="base">
                                        <p:cTn id="159" dur="500" fill="hold"/>
                                        <p:tgtEl>
                                          <p:spTgt spid="40"/>
                                        </p:tgtEl>
                                        <p:attrNameLst>
                                          <p:attrName>ppt_y</p:attrName>
                                        </p:attrNameLst>
                                      </p:cBhvr>
                                      <p:tavLst>
                                        <p:tav tm="0">
                                          <p:val>
                                            <p:strVal val="1+#ppt_h/2"/>
                                          </p:val>
                                        </p:tav>
                                        <p:tav tm="100000">
                                          <p:val>
                                            <p:strVal val="#ppt_y"/>
                                          </p:val>
                                        </p:tav>
                                      </p:tavLst>
                                    </p:anim>
                                  </p:childTnLst>
                                </p:cTn>
                              </p:par>
                              <p:par>
                                <p:cTn id="160" presetID="2" presetClass="entr" presetSubtype="4" fill="hold" nodeType="withEffect">
                                  <p:stCondLst>
                                    <p:cond delay="0"/>
                                  </p:stCondLst>
                                  <p:childTnLst>
                                    <p:set>
                                      <p:cBhvr>
                                        <p:cTn id="161" dur="1" fill="hold">
                                          <p:stCondLst>
                                            <p:cond delay="0"/>
                                          </p:stCondLst>
                                        </p:cTn>
                                        <p:tgtEl>
                                          <p:spTgt spid="52"/>
                                        </p:tgtEl>
                                        <p:attrNameLst>
                                          <p:attrName>style.visibility</p:attrName>
                                        </p:attrNameLst>
                                      </p:cBhvr>
                                      <p:to>
                                        <p:strVal val="visible"/>
                                      </p:to>
                                    </p:set>
                                    <p:anim calcmode="lin" valueType="num">
                                      <p:cBhvr additive="base">
                                        <p:cTn id="162" dur="500" fill="hold"/>
                                        <p:tgtEl>
                                          <p:spTgt spid="52"/>
                                        </p:tgtEl>
                                        <p:attrNameLst>
                                          <p:attrName>ppt_x</p:attrName>
                                        </p:attrNameLst>
                                      </p:cBhvr>
                                      <p:tavLst>
                                        <p:tav tm="0">
                                          <p:val>
                                            <p:strVal val="#ppt_x"/>
                                          </p:val>
                                        </p:tav>
                                        <p:tav tm="100000">
                                          <p:val>
                                            <p:strVal val="#ppt_x"/>
                                          </p:val>
                                        </p:tav>
                                      </p:tavLst>
                                    </p:anim>
                                    <p:anim calcmode="lin" valueType="num">
                                      <p:cBhvr additive="base">
                                        <p:cTn id="163" dur="500" fill="hold"/>
                                        <p:tgtEl>
                                          <p:spTgt spid="52"/>
                                        </p:tgtEl>
                                        <p:attrNameLst>
                                          <p:attrName>ppt_y</p:attrName>
                                        </p:attrNameLst>
                                      </p:cBhvr>
                                      <p:tavLst>
                                        <p:tav tm="0">
                                          <p:val>
                                            <p:strVal val="1+#ppt_h/2"/>
                                          </p:val>
                                        </p:tav>
                                        <p:tav tm="100000">
                                          <p:val>
                                            <p:strVal val="#ppt_y"/>
                                          </p:val>
                                        </p:tav>
                                      </p:tavLst>
                                    </p:anim>
                                  </p:childTnLst>
                                </p:cTn>
                              </p:par>
                              <p:par>
                                <p:cTn id="164" presetID="2" presetClass="entr" presetSubtype="4" fill="hold" nodeType="withEffect">
                                  <p:stCondLst>
                                    <p:cond delay="0"/>
                                  </p:stCondLst>
                                  <p:childTnLst>
                                    <p:set>
                                      <p:cBhvr>
                                        <p:cTn id="165" dur="1" fill="hold">
                                          <p:stCondLst>
                                            <p:cond delay="0"/>
                                          </p:stCondLst>
                                        </p:cTn>
                                        <p:tgtEl>
                                          <p:spTgt spid="47"/>
                                        </p:tgtEl>
                                        <p:attrNameLst>
                                          <p:attrName>style.visibility</p:attrName>
                                        </p:attrNameLst>
                                      </p:cBhvr>
                                      <p:to>
                                        <p:strVal val="visible"/>
                                      </p:to>
                                    </p:set>
                                    <p:anim calcmode="lin" valueType="num">
                                      <p:cBhvr additive="base">
                                        <p:cTn id="166" dur="500" fill="hold"/>
                                        <p:tgtEl>
                                          <p:spTgt spid="47"/>
                                        </p:tgtEl>
                                        <p:attrNameLst>
                                          <p:attrName>ppt_x</p:attrName>
                                        </p:attrNameLst>
                                      </p:cBhvr>
                                      <p:tavLst>
                                        <p:tav tm="0">
                                          <p:val>
                                            <p:strVal val="#ppt_x"/>
                                          </p:val>
                                        </p:tav>
                                        <p:tav tm="100000">
                                          <p:val>
                                            <p:strVal val="#ppt_x"/>
                                          </p:val>
                                        </p:tav>
                                      </p:tavLst>
                                    </p:anim>
                                    <p:anim calcmode="lin" valueType="num">
                                      <p:cBhvr additive="base">
                                        <p:cTn id="167" dur="500" fill="hold"/>
                                        <p:tgtEl>
                                          <p:spTgt spid="47"/>
                                        </p:tgtEl>
                                        <p:attrNameLst>
                                          <p:attrName>ppt_y</p:attrName>
                                        </p:attrNameLst>
                                      </p:cBhvr>
                                      <p:tavLst>
                                        <p:tav tm="0">
                                          <p:val>
                                            <p:strVal val="1+#ppt_h/2"/>
                                          </p:val>
                                        </p:tav>
                                        <p:tav tm="100000">
                                          <p:val>
                                            <p:strVal val="#ppt_y"/>
                                          </p:val>
                                        </p:tav>
                                      </p:tavLst>
                                    </p:anim>
                                  </p:childTnLst>
                                </p:cTn>
                              </p:par>
                              <p:par>
                                <p:cTn id="168" presetID="31" presetClass="entr" presetSubtype="0" fill="hold" grpId="0" nodeType="withEffect">
                                  <p:stCondLst>
                                    <p:cond delay="0"/>
                                  </p:stCondLst>
                                  <p:childTnLst>
                                    <p:set>
                                      <p:cBhvr>
                                        <p:cTn id="169" dur="1" fill="hold">
                                          <p:stCondLst>
                                            <p:cond delay="0"/>
                                          </p:stCondLst>
                                        </p:cTn>
                                        <p:tgtEl>
                                          <p:spTgt spid="1067"/>
                                        </p:tgtEl>
                                        <p:attrNameLst>
                                          <p:attrName>style.visibility</p:attrName>
                                        </p:attrNameLst>
                                      </p:cBhvr>
                                      <p:to>
                                        <p:strVal val="visible"/>
                                      </p:to>
                                    </p:set>
                                    <p:anim calcmode="lin" valueType="num">
                                      <p:cBhvr>
                                        <p:cTn id="170" dur="1000" fill="hold"/>
                                        <p:tgtEl>
                                          <p:spTgt spid="1067"/>
                                        </p:tgtEl>
                                        <p:attrNameLst>
                                          <p:attrName>ppt_w</p:attrName>
                                        </p:attrNameLst>
                                      </p:cBhvr>
                                      <p:tavLst>
                                        <p:tav tm="0">
                                          <p:val>
                                            <p:fltVal val="0"/>
                                          </p:val>
                                        </p:tav>
                                        <p:tav tm="100000">
                                          <p:val>
                                            <p:strVal val="#ppt_w"/>
                                          </p:val>
                                        </p:tav>
                                      </p:tavLst>
                                    </p:anim>
                                    <p:anim calcmode="lin" valueType="num">
                                      <p:cBhvr>
                                        <p:cTn id="171" dur="1000" fill="hold"/>
                                        <p:tgtEl>
                                          <p:spTgt spid="1067"/>
                                        </p:tgtEl>
                                        <p:attrNameLst>
                                          <p:attrName>ppt_h</p:attrName>
                                        </p:attrNameLst>
                                      </p:cBhvr>
                                      <p:tavLst>
                                        <p:tav tm="0">
                                          <p:val>
                                            <p:fltVal val="0"/>
                                          </p:val>
                                        </p:tav>
                                        <p:tav tm="100000">
                                          <p:val>
                                            <p:strVal val="#ppt_h"/>
                                          </p:val>
                                        </p:tav>
                                      </p:tavLst>
                                    </p:anim>
                                    <p:anim calcmode="lin" valueType="num">
                                      <p:cBhvr>
                                        <p:cTn id="172" dur="1000" fill="hold"/>
                                        <p:tgtEl>
                                          <p:spTgt spid="1067"/>
                                        </p:tgtEl>
                                        <p:attrNameLst>
                                          <p:attrName>style.rotation</p:attrName>
                                        </p:attrNameLst>
                                      </p:cBhvr>
                                      <p:tavLst>
                                        <p:tav tm="0">
                                          <p:val>
                                            <p:fltVal val="90"/>
                                          </p:val>
                                        </p:tav>
                                        <p:tav tm="100000">
                                          <p:val>
                                            <p:fltVal val="0"/>
                                          </p:val>
                                        </p:tav>
                                      </p:tavLst>
                                    </p:anim>
                                    <p:animEffect transition="in" filter="fade">
                                      <p:cBhvr>
                                        <p:cTn id="173" dur="1000"/>
                                        <p:tgtEl>
                                          <p:spTgt spid="1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1" grpId="0" animBg="1"/>
      <p:bldP spid="17" grpId="0" animBg="1"/>
      <p:bldP spid="18" grpId="0" animBg="1"/>
      <p:bldP spid="21" grpId="0" build="allAtOnce" animBg="1"/>
      <p:bldP spid="22" grpId="0" animBg="1"/>
      <p:bldP spid="23" grpId="0" animBg="1"/>
      <p:bldP spid="20" grpId="0"/>
      <p:bldP spid="1043" grpId="0"/>
      <p:bldP spid="53" grpId="0"/>
      <p:bldP spid="54" grpId="0"/>
      <p:bldP spid="1063" grpId="0"/>
      <p:bldP spid="104" grpId="0"/>
      <p:bldP spid="105" grpId="0"/>
      <p:bldP spid="1067" grpId="0" animBg="1"/>
      <p:bldP spid="111" grpId="0"/>
      <p:bldP spid="112" grpId="0"/>
      <p:bldP spid="1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文本框 1"/>
          <p:cNvSpPr txBox="1">
            <a:spLocks noChangeArrowheads="1"/>
          </p:cNvSpPr>
          <p:nvPr/>
        </p:nvSpPr>
        <p:spPr bwMode="auto">
          <a:xfrm>
            <a:off x="226757" y="301164"/>
            <a:ext cx="5109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smtClean="0">
                <a:solidFill>
                  <a:schemeClr val="bg1"/>
                </a:solidFill>
                <a:latin typeface="+mn-ea"/>
                <a:ea typeface="+mn-ea"/>
                <a:cs typeface="+mn-ea"/>
                <a:sym typeface="+mn-lt"/>
              </a:rPr>
              <a:t>3 </a:t>
            </a:r>
            <a:r>
              <a:rPr lang="zh-CN" altLang="en-US" sz="2400" dirty="0" smtClean="0">
                <a:solidFill>
                  <a:schemeClr val="bg1"/>
                </a:solidFill>
                <a:latin typeface="+mn-ea"/>
                <a:ea typeface="+mn-ea"/>
                <a:cs typeface="+mn-ea"/>
                <a:sym typeface="+mn-lt"/>
              </a:rPr>
              <a:t>基于用户相似度协同过滤推荐算法</a:t>
            </a:r>
            <a:endParaRPr lang="zh-CN" altLang="en-US" sz="2400" dirty="0">
              <a:solidFill>
                <a:schemeClr val="bg1"/>
              </a:solidFill>
              <a:latin typeface="+mn-ea"/>
              <a:ea typeface="+mn-ea"/>
              <a:cs typeface="+mn-ea"/>
              <a:sym typeface="+mn-lt"/>
            </a:endParaRPr>
          </a:p>
        </p:txBody>
      </p:sp>
      <p:cxnSp>
        <p:nvCxnSpPr>
          <p:cNvPr id="4" name="直接连接符 3"/>
          <p:cNvCxnSpPr/>
          <p:nvPr/>
        </p:nvCxnSpPr>
        <p:spPr bwMode="auto">
          <a:xfrm>
            <a:off x="4866985" y="844141"/>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矩形 9"/>
          <p:cNvSpPr/>
          <p:nvPr/>
        </p:nvSpPr>
        <p:spPr>
          <a:xfrm>
            <a:off x="5735321" y="301164"/>
            <a:ext cx="4688815" cy="461665"/>
          </a:xfrm>
          <a:prstGeom prst="rect">
            <a:avLst/>
          </a:prstGeom>
        </p:spPr>
        <p:txBody>
          <a:bodyPr wrap="square">
            <a:spAutoFit/>
          </a:bodyPr>
          <a:lstStyle/>
          <a:p>
            <a:r>
              <a:rPr lang="zh-CN" altLang="zh-CN" sz="2400" dirty="0">
                <a:solidFill>
                  <a:srgbClr val="495A70"/>
                </a:solidFill>
                <a:latin typeface="+mn-ea"/>
                <a:ea typeface="+mn-ea"/>
                <a:cs typeface="+mn-ea"/>
              </a:rPr>
              <a:t>电力交易稀疏矩阵的填充</a:t>
            </a:r>
            <a:endParaRPr lang="zh-CN" altLang="en-US" sz="2400" dirty="0">
              <a:solidFill>
                <a:srgbClr val="495A70"/>
              </a:solidFill>
              <a:latin typeface="+mn-ea"/>
              <a:ea typeface="+mn-ea"/>
              <a:cs typeface="+mn-ea"/>
              <a:sym typeface="Calibri" panose="020F0502020204030204" pitchFamily="34" charset="0"/>
            </a:endParaRPr>
          </a:p>
        </p:txBody>
      </p:sp>
      <p:sp>
        <p:nvSpPr>
          <p:cNvPr id="12" name="TextBox 11"/>
          <p:cNvSpPr txBox="1"/>
          <p:nvPr/>
        </p:nvSpPr>
        <p:spPr>
          <a:xfrm>
            <a:off x="467208" y="1081501"/>
            <a:ext cx="11038962" cy="1261884"/>
          </a:xfrm>
          <a:prstGeom prst="rect">
            <a:avLst/>
          </a:prstGeom>
          <a:noFill/>
        </p:spPr>
        <p:txBody>
          <a:bodyPr wrap="square" rtlCol="0">
            <a:spAutoFit/>
          </a:bodyPr>
          <a:lstStyle/>
          <a:p>
            <a:r>
              <a:rPr lang="en-US" altLang="zh-CN" sz="2800" dirty="0" smtClean="0"/>
              <a:t>1.</a:t>
            </a:r>
            <a:r>
              <a:rPr lang="zh-CN" altLang="en-US" sz="2800" b="1" dirty="0" smtClean="0"/>
              <a:t>用户间相似度计算</a:t>
            </a:r>
            <a:r>
              <a:rPr lang="zh-CN" altLang="en-US" sz="2400" dirty="0" smtClean="0"/>
              <a:t>：</a:t>
            </a:r>
            <a:endParaRPr lang="en-US" altLang="zh-CN" sz="2400" dirty="0" smtClean="0"/>
          </a:p>
          <a:p>
            <a:endParaRPr lang="en-US" altLang="zh-CN" sz="2400" dirty="0"/>
          </a:p>
          <a:p>
            <a:endParaRPr lang="zh-CN" altLang="en-US" sz="2400" dirty="0"/>
          </a:p>
        </p:txBody>
      </p:sp>
      <mc:AlternateContent xmlns:mc="http://schemas.openxmlformats.org/markup-compatibility/2006" xmlns:a14="http://schemas.microsoft.com/office/drawing/2010/main">
        <mc:Choice Requires="a14">
          <p:sp>
            <p:nvSpPr>
              <p:cNvPr id="13" name="矩形 12"/>
              <p:cNvSpPr/>
              <p:nvPr/>
            </p:nvSpPr>
            <p:spPr>
              <a:xfrm>
                <a:off x="926282" y="1264932"/>
                <a:ext cx="10940566" cy="3997376"/>
              </a:xfrm>
              <a:prstGeom prst="rect">
                <a:avLst/>
              </a:prstGeom>
            </p:spPr>
            <p:txBody>
              <a:bodyPr wrap="square">
                <a:spAutoFit/>
              </a:bodyPr>
              <a:lstStyle/>
              <a:p>
                <a:endParaRPr lang="en-US" altLang="zh-CN" b="1" dirty="0" smtClean="0"/>
              </a:p>
              <a:p>
                <a:endParaRPr lang="en-US" altLang="zh-CN" b="1" dirty="0"/>
              </a:p>
              <a:p>
                <a:r>
                  <a:rPr lang="zh-CN" altLang="en-US" b="1" dirty="0" smtClean="0"/>
                  <a:t>数值型属性计算：</a:t>
                </a:r>
                <a:r>
                  <a:rPr lang="zh-CN" altLang="zh-CN" dirty="0"/>
                  <a:t>电价（</a:t>
                </a:r>
                <a:r>
                  <a:rPr lang="en-US" altLang="zh-CN" dirty="0" err="1"/>
                  <a:t>E</a:t>
                </a:r>
                <a:r>
                  <a:rPr lang="en-US" altLang="zh-CN" baseline="-25000" dirty="0" err="1"/>
                  <a:t>price</a:t>
                </a:r>
                <a:r>
                  <a:rPr lang="zh-CN" altLang="zh-CN" dirty="0"/>
                  <a:t>）和电量（</a:t>
                </a:r>
                <a:r>
                  <a:rPr lang="en-US" altLang="zh-CN" dirty="0" err="1"/>
                  <a:t>E</a:t>
                </a:r>
                <a:r>
                  <a:rPr lang="en-US" altLang="zh-CN" baseline="-25000" dirty="0" err="1"/>
                  <a:t>quatity</a:t>
                </a:r>
                <a:r>
                  <a:rPr lang="zh-CN" altLang="zh-CN" dirty="0" smtClean="0"/>
                  <a:t>）</a:t>
                </a:r>
                <a:endParaRPr lang="en-US" altLang="zh-CN" dirty="0" smtClean="0"/>
              </a:p>
              <a:p>
                <a:endParaRPr lang="en-US" altLang="zh-CN" b="1" dirty="0"/>
              </a:p>
              <a:p>
                <a:endParaRPr lang="en-US" altLang="zh-CN" b="1" dirty="0" smtClean="0"/>
              </a:p>
              <a:p>
                <a:r>
                  <a:rPr lang="zh-CN" altLang="en-US" b="1" dirty="0" smtClean="0"/>
                  <a:t>名称型属性： </a:t>
                </a:r>
                <a:r>
                  <a:rPr lang="zh-CN" altLang="zh-CN" dirty="0" smtClean="0"/>
                  <a:t>企业</a:t>
                </a:r>
                <a:r>
                  <a:rPr lang="zh-CN" altLang="zh-CN" dirty="0"/>
                  <a:t>规模（</a:t>
                </a:r>
                <a:r>
                  <a:rPr lang="en-US" altLang="zh-CN" dirty="0"/>
                  <a:t>Enterprise scale</a:t>
                </a:r>
                <a:r>
                  <a:rPr lang="zh-CN" altLang="zh-CN" dirty="0" smtClean="0"/>
                  <a:t>）；</a:t>
                </a:r>
                <a:r>
                  <a:rPr lang="zh-CN" altLang="zh-CN" dirty="0"/>
                  <a:t>大用户所处城市位置（</a:t>
                </a:r>
                <a:r>
                  <a:rPr lang="en-US" altLang="zh-CN" dirty="0"/>
                  <a:t>Location</a:t>
                </a:r>
                <a:r>
                  <a:rPr lang="zh-CN" altLang="zh-CN" dirty="0" smtClean="0"/>
                  <a:t>），</a:t>
                </a:r>
                <a:endParaRPr lang="en-US" altLang="zh-CN" dirty="0" smtClean="0"/>
              </a:p>
              <a:p>
                <a:r>
                  <a:rPr lang="en-US" altLang="zh-CN" dirty="0"/>
                  <a:t> </a:t>
                </a:r>
                <a:r>
                  <a:rPr lang="en-US" altLang="zh-CN" dirty="0" smtClean="0"/>
                  <a:t>                      </a:t>
                </a:r>
                <a:r>
                  <a:rPr lang="zh-CN" altLang="zh-CN" dirty="0" smtClean="0"/>
                  <a:t>大</a:t>
                </a:r>
                <a:r>
                  <a:rPr lang="zh-CN" altLang="zh-CN" dirty="0"/>
                  <a:t>用户用电频率高峰期（</a:t>
                </a:r>
                <a:r>
                  <a:rPr lang="en-US" altLang="zh-CN" dirty="0"/>
                  <a:t>Peak season</a:t>
                </a:r>
                <a:r>
                  <a:rPr lang="zh-CN" altLang="zh-CN" dirty="0"/>
                  <a:t>）</a:t>
                </a:r>
                <a:endParaRPr lang="en-US" altLang="zh-CN" b="1" dirty="0" smtClean="0"/>
              </a:p>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a:rPr>
                          </m:ctrlPr>
                        </m:sSubPr>
                        <m:e>
                          <m:r>
                            <a:rPr lang="en-US" altLang="zh-CN" b="1" i="1" smtClean="0">
                              <a:latin typeface="Cambria Math"/>
                            </a:rPr>
                            <m:t>𝑺𝒊𝒎</m:t>
                          </m:r>
                        </m:e>
                        <m:sub>
                          <m:r>
                            <a:rPr lang="en-US" altLang="zh-CN" b="1" i="1" smtClean="0">
                              <a:latin typeface="Cambria Math"/>
                            </a:rPr>
                            <m:t>𝒏𝒐𝒎</m:t>
                          </m:r>
                        </m:sub>
                      </m:sSub>
                      <m:r>
                        <a:rPr lang="en-US" altLang="zh-CN" b="1" i="1" smtClean="0">
                          <a:latin typeface="Cambria Math"/>
                        </a:rPr>
                        <m:t>=</m:t>
                      </m:r>
                      <m:f>
                        <m:fPr>
                          <m:ctrlPr>
                            <a:rPr lang="en-US" altLang="zh-CN" b="1" i="1" smtClean="0">
                              <a:latin typeface="Cambria Math"/>
                            </a:rPr>
                          </m:ctrlPr>
                        </m:fPr>
                        <m:num>
                          <m:r>
                            <a:rPr lang="en-US" altLang="zh-CN" b="1" i="1" smtClean="0">
                              <a:latin typeface="Cambria Math"/>
                            </a:rPr>
                            <m:t>𝟏</m:t>
                          </m:r>
                        </m:num>
                        <m:den>
                          <m:sSub>
                            <m:sSubPr>
                              <m:ctrlPr>
                                <a:rPr lang="en-US" altLang="zh-CN" b="1" i="1" smtClean="0">
                                  <a:latin typeface="Cambria Math"/>
                                </a:rPr>
                              </m:ctrlPr>
                            </m:sSubPr>
                            <m:e>
                              <m:r>
                                <a:rPr lang="en-US" altLang="zh-CN" b="1" i="1" smtClean="0">
                                  <a:latin typeface="Cambria Math"/>
                                </a:rPr>
                                <m:t>𝑫</m:t>
                              </m:r>
                            </m:e>
                            <m:sub>
                              <m:r>
                                <a:rPr lang="en-US" altLang="zh-CN" b="1" i="1" smtClean="0">
                                  <a:latin typeface="Cambria Math"/>
                                </a:rPr>
                                <m:t>𝒏𝒐𝒎</m:t>
                              </m:r>
                            </m:sub>
                          </m:sSub>
                        </m:den>
                      </m:f>
                      <m:r>
                        <a:rPr lang="en-US" altLang="zh-CN" b="1" i="1" smtClean="0">
                          <a:latin typeface="Cambria Math"/>
                        </a:rPr>
                        <m:t>=</m:t>
                      </m:r>
                      <m:f>
                        <m:fPr>
                          <m:ctrlPr>
                            <a:rPr lang="en-US" altLang="zh-CN" b="1" i="1" smtClean="0">
                              <a:latin typeface="Cambria Math"/>
                            </a:rPr>
                          </m:ctrlPr>
                        </m:fPr>
                        <m:num>
                          <m:r>
                            <a:rPr lang="en-US" altLang="zh-CN" b="1" i="1" smtClean="0">
                              <a:latin typeface="Cambria Math"/>
                            </a:rPr>
                            <m:t>𝟏</m:t>
                          </m:r>
                        </m:num>
                        <m:den>
                          <m:sSub>
                            <m:sSubPr>
                              <m:ctrlPr>
                                <a:rPr lang="en-US" altLang="zh-CN" b="1" i="1" smtClean="0">
                                  <a:latin typeface="Cambria Math"/>
                                </a:rPr>
                              </m:ctrlPr>
                            </m:sSubPr>
                            <m:e>
                              <m:r>
                                <a:rPr lang="en-US" altLang="zh-CN" b="1" i="1" smtClean="0">
                                  <a:latin typeface="Cambria Math"/>
                                </a:rPr>
                                <m:t>𝑫</m:t>
                              </m:r>
                            </m:e>
                            <m:sub>
                              <m:r>
                                <a:rPr lang="en-US" altLang="zh-CN" b="1" i="1" smtClean="0">
                                  <a:latin typeface="Cambria Math"/>
                                </a:rPr>
                                <m:t>𝒉𝒎</m:t>
                              </m:r>
                            </m:sub>
                          </m:sSub>
                          <m:r>
                            <a:rPr lang="en-US" altLang="zh-CN" b="1" i="1" smtClean="0">
                              <a:latin typeface="Cambria Math"/>
                            </a:rPr>
                            <m:t>(</m:t>
                          </m:r>
                          <m:sSub>
                            <m:sSubPr>
                              <m:ctrlPr>
                                <a:rPr lang="en-US" altLang="zh-CN" b="1" i="1" smtClean="0">
                                  <a:latin typeface="Cambria Math"/>
                                </a:rPr>
                              </m:ctrlPr>
                            </m:sSubPr>
                            <m:e>
                              <m:r>
                                <a:rPr lang="en-US" altLang="zh-CN" b="1" i="1" smtClean="0">
                                  <a:latin typeface="Cambria Math"/>
                                </a:rPr>
                                <m:t>𝒃</m:t>
                              </m:r>
                            </m:e>
                            <m:sub>
                              <m:r>
                                <a:rPr lang="en-US" altLang="zh-CN" b="1" i="1">
                                  <a:latin typeface="Cambria Math"/>
                                </a:rPr>
                                <m:t>𝒏𝒐𝒎</m:t>
                              </m:r>
                              <m:r>
                                <a:rPr lang="en-US" altLang="zh-CN" b="1" i="1" smtClean="0">
                                  <a:latin typeface="Cambria Math"/>
                                </a:rPr>
                                <m:t>𝑨</m:t>
                              </m:r>
                            </m:sub>
                          </m:sSub>
                          <m:r>
                            <a:rPr lang="zh-CN" altLang="en-US" b="1" i="1" smtClean="0">
                              <a:latin typeface="Cambria Math"/>
                            </a:rPr>
                            <m:t>，</m:t>
                          </m:r>
                          <m:sSub>
                            <m:sSubPr>
                              <m:ctrlPr>
                                <a:rPr lang="en-US" altLang="zh-CN" b="1" i="1" smtClean="0">
                                  <a:latin typeface="Cambria Math"/>
                                </a:rPr>
                              </m:ctrlPr>
                            </m:sSubPr>
                            <m:e>
                              <m:r>
                                <a:rPr lang="en-US" altLang="zh-CN" b="1" i="1" smtClean="0">
                                  <a:latin typeface="Cambria Math"/>
                                </a:rPr>
                                <m:t>𝒃</m:t>
                              </m:r>
                            </m:e>
                            <m:sub>
                              <m:r>
                                <a:rPr lang="en-US" altLang="zh-CN" b="1" i="1" smtClean="0">
                                  <a:latin typeface="Cambria Math"/>
                                </a:rPr>
                                <m:t>𝒏𝒐𝒎𝑩</m:t>
                              </m:r>
                            </m:sub>
                          </m:sSub>
                          <m:r>
                            <a:rPr lang="en-US" altLang="zh-CN" b="1" i="1" smtClean="0">
                              <a:latin typeface="Cambria Math"/>
                            </a:rPr>
                            <m:t>)</m:t>
                          </m:r>
                        </m:den>
                      </m:f>
                    </m:oMath>
                  </m:oMathPara>
                </a14:m>
                <a:endParaRPr lang="en-US" altLang="zh-CN" b="1" dirty="0" smtClean="0"/>
              </a:p>
              <a:p>
                <a:endParaRPr lang="en-US" altLang="zh-CN" b="1" dirty="0"/>
              </a:p>
              <a:p>
                <a:r>
                  <a:rPr lang="zh-CN" altLang="en-US" b="1" dirty="0" smtClean="0"/>
                  <a:t>用户选择相似度</a:t>
                </a:r>
                <a:r>
                  <a:rPr lang="zh-CN" altLang="en-US" dirty="0" smtClean="0"/>
                  <a:t>：每次迭代计算后的评分矩阵用户选择的前</a:t>
                </a:r>
                <a:r>
                  <a:rPr lang="en-US" altLang="zh-CN" dirty="0" smtClean="0"/>
                  <a:t>M</a:t>
                </a:r>
                <a:r>
                  <a:rPr lang="zh-CN" altLang="en-US" dirty="0" smtClean="0"/>
                  <a:t>个相同发电企业的个数。</a:t>
                </a: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zh-CN" b="1" i="1">
                              <a:latin typeface="Cambria Math"/>
                            </a:rPr>
                          </m:ctrlPr>
                        </m:sSubPr>
                        <m:e>
                          <m:r>
                            <a:rPr lang="en-US" altLang="zh-CN" b="1" i="1">
                              <a:latin typeface="Cambria Math"/>
                            </a:rPr>
                            <m:t>𝑺𝒊𝒎</m:t>
                          </m:r>
                        </m:e>
                        <m:sub>
                          <m:d>
                            <m:dPr>
                              <m:begChr m:val="〈"/>
                              <m:endChr m:val="〉"/>
                              <m:ctrlPr>
                                <a:rPr lang="zh-CN" altLang="zh-CN" b="1" i="1">
                                  <a:latin typeface="Cambria Math"/>
                                </a:rPr>
                              </m:ctrlPr>
                            </m:dPr>
                            <m:e>
                              <m:r>
                                <a:rPr lang="en-US" altLang="zh-CN" b="1" i="1">
                                  <a:latin typeface="Cambria Math"/>
                                </a:rPr>
                                <m:t>𝑬</m:t>
                              </m:r>
                              <m:r>
                                <a:rPr lang="en-US" altLang="zh-CN" b="1">
                                  <a:latin typeface="Cambria Math"/>
                                </a:rPr>
                                <m:t>_</m:t>
                              </m:r>
                              <m:r>
                                <a:rPr lang="en-US" altLang="zh-CN" b="1" i="1">
                                  <a:latin typeface="Cambria Math"/>
                                </a:rPr>
                                <m:t>𝒄𝒉𝒐𝒐𝒔𝒆</m:t>
                              </m:r>
                            </m:e>
                          </m:d>
                        </m:sub>
                      </m:sSub>
                      <m:r>
                        <a:rPr lang="en-US" altLang="zh-CN" b="1">
                          <a:latin typeface="Cambria Math"/>
                        </a:rPr>
                        <m:t>=</m:t>
                      </m:r>
                      <m:f>
                        <m:fPr>
                          <m:ctrlPr>
                            <a:rPr lang="zh-CN" altLang="zh-CN" b="1" i="1">
                              <a:latin typeface="Cambria Math"/>
                            </a:rPr>
                          </m:ctrlPr>
                        </m:fPr>
                        <m:num>
                          <m:r>
                            <a:rPr lang="en-US" altLang="zh-CN" b="1" i="1">
                              <a:latin typeface="Cambria Math"/>
                            </a:rPr>
                            <m:t>𝑵</m:t>
                          </m:r>
                          <m:r>
                            <a:rPr lang="en-US" altLang="zh-CN" b="1">
                              <a:latin typeface="Cambria Math"/>
                            </a:rPr>
                            <m:t>(</m:t>
                          </m:r>
                          <m:sSub>
                            <m:sSubPr>
                              <m:ctrlPr>
                                <a:rPr lang="zh-CN" altLang="zh-CN" b="1" i="1">
                                  <a:latin typeface="Cambria Math"/>
                                </a:rPr>
                              </m:ctrlPr>
                            </m:sSubPr>
                            <m:e>
                              <m:r>
                                <a:rPr lang="en-US" altLang="zh-CN" b="1" i="1">
                                  <a:latin typeface="Cambria Math"/>
                                </a:rPr>
                                <m:t>𝑬</m:t>
                              </m:r>
                            </m:e>
                            <m:sub>
                              <m:sSub>
                                <m:sSubPr>
                                  <m:ctrlPr>
                                    <a:rPr lang="zh-CN" altLang="zh-CN" b="1" i="1">
                                      <a:latin typeface="Cambria Math"/>
                                    </a:rPr>
                                  </m:ctrlPr>
                                </m:sSubPr>
                                <m:e>
                                  <m:r>
                                    <a:rPr lang="en-US" altLang="zh-CN" b="1" i="1">
                                      <a:latin typeface="Cambria Math"/>
                                    </a:rPr>
                                    <m:t>𝒖</m:t>
                                  </m:r>
                                </m:e>
                                <m:sub>
                                  <m:r>
                                    <a:rPr lang="en-US" altLang="zh-CN" b="1" i="1">
                                      <a:latin typeface="Cambria Math"/>
                                    </a:rPr>
                                    <m:t>𝒊</m:t>
                                  </m:r>
                                </m:sub>
                              </m:sSub>
                            </m:sub>
                          </m:sSub>
                          <m:r>
                            <a:rPr lang="en-US" altLang="zh-CN" b="1">
                              <a:latin typeface="Cambria Math"/>
                            </a:rPr>
                            <m:t>,</m:t>
                          </m:r>
                          <m:sSub>
                            <m:sSubPr>
                              <m:ctrlPr>
                                <a:rPr lang="zh-CN" altLang="zh-CN" b="1" i="1">
                                  <a:latin typeface="Cambria Math"/>
                                </a:rPr>
                              </m:ctrlPr>
                            </m:sSubPr>
                            <m:e>
                              <m:r>
                                <a:rPr lang="en-US" altLang="zh-CN" b="1" i="1">
                                  <a:latin typeface="Cambria Math"/>
                                </a:rPr>
                                <m:t>𝑬</m:t>
                              </m:r>
                            </m:e>
                            <m:sub>
                              <m:sSub>
                                <m:sSubPr>
                                  <m:ctrlPr>
                                    <a:rPr lang="zh-CN" altLang="zh-CN" b="1" i="1">
                                      <a:latin typeface="Cambria Math"/>
                                    </a:rPr>
                                  </m:ctrlPr>
                                </m:sSubPr>
                                <m:e>
                                  <m:r>
                                    <a:rPr lang="en-US" altLang="zh-CN" b="1" i="1">
                                      <a:latin typeface="Cambria Math"/>
                                    </a:rPr>
                                    <m:t>𝒖</m:t>
                                  </m:r>
                                </m:e>
                                <m:sub>
                                  <m:r>
                                    <a:rPr lang="en-US" altLang="zh-CN" b="1" i="1">
                                      <a:latin typeface="Cambria Math"/>
                                    </a:rPr>
                                    <m:t>𝒋</m:t>
                                  </m:r>
                                </m:sub>
                              </m:sSub>
                            </m:sub>
                          </m:sSub>
                          <m:r>
                            <a:rPr lang="en-US" altLang="zh-CN" b="1">
                              <a:latin typeface="Cambria Math"/>
                            </a:rPr>
                            <m:t>)</m:t>
                          </m:r>
                        </m:num>
                        <m:den>
                          <m:r>
                            <a:rPr lang="en-US" altLang="zh-CN" b="1" i="1">
                              <a:latin typeface="Cambria Math"/>
                            </a:rPr>
                            <m:t>𝑴</m:t>
                          </m:r>
                        </m:den>
                      </m:f>
                    </m:oMath>
                  </m:oMathPara>
                </a14:m>
                <a:endParaRPr lang="en-US" altLang="zh-CN" b="1" dirty="0" smtClean="0"/>
              </a:p>
              <a:p>
                <a:endParaRPr lang="zh-CN" altLang="en-US" b="1" dirty="0"/>
              </a:p>
            </p:txBody>
          </p:sp>
        </mc:Choice>
        <mc:Fallback xmlns="">
          <p:sp>
            <p:nvSpPr>
              <p:cNvPr id="13" name="矩形 12"/>
              <p:cNvSpPr>
                <a:spLocks noRot="1" noChangeAspect="1" noMove="1" noResize="1" noEditPoints="1" noAdjustHandles="1" noChangeArrowheads="1" noChangeShapeType="1" noTextEdit="1"/>
              </p:cNvSpPr>
              <p:nvPr/>
            </p:nvSpPr>
            <p:spPr>
              <a:xfrm>
                <a:off x="926282" y="1264932"/>
                <a:ext cx="10940566" cy="3997376"/>
              </a:xfrm>
              <a:prstGeom prst="rect">
                <a:avLst/>
              </a:prstGeom>
              <a:blipFill rotWithShape="1">
                <a:blip r:embed="rId2"/>
                <a:stretch>
                  <a:fillRect l="-501"/>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pPr>
              <a:defRPr/>
            </a:pPr>
            <a:fld id="{33B11495-B3EB-4C4E-90C4-180ACB252306}" type="slidenum">
              <a:rPr lang="zh-CN" altLang="en-US" smtClean="0"/>
              <a:pPr>
                <a:defRPr/>
              </a:pPr>
              <a:t>14</a:t>
            </a:fld>
            <a:r>
              <a:rPr lang="en-US" altLang="zh-CN" dirty="0" smtClean="0"/>
              <a:t>/30</a:t>
            </a:r>
            <a:endParaRPr lang="zh-CN" altLang="en-US" sz="1800" dirty="0">
              <a:solidFill>
                <a:schemeClr val="tx1"/>
              </a:solidFill>
            </a:endParaRPr>
          </a:p>
        </p:txBody>
      </p:sp>
      <mc:AlternateContent xmlns:mc="http://schemas.openxmlformats.org/markup-compatibility/2006" xmlns:a14="http://schemas.microsoft.com/office/drawing/2010/main">
        <mc:Choice Requires="a14">
          <p:sp>
            <p:nvSpPr>
              <p:cNvPr id="14" name="TextBox 13"/>
              <p:cNvSpPr txBox="1"/>
              <p:nvPr/>
            </p:nvSpPr>
            <p:spPr>
              <a:xfrm>
                <a:off x="2489220" y="5262309"/>
                <a:ext cx="6973108" cy="63523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b="1" i="1" smtClean="0">
                              <a:solidFill>
                                <a:srgbClr val="FF0000"/>
                              </a:solidFill>
                              <a:latin typeface="Cambria Math"/>
                            </a:rPr>
                          </m:ctrlPr>
                        </m:sSubPr>
                        <m:e>
                          <m:r>
                            <a:rPr lang="en-US" altLang="zh-CN" b="1" i="1">
                              <a:solidFill>
                                <a:srgbClr val="FF0000"/>
                              </a:solidFill>
                              <a:latin typeface="Cambria Math"/>
                            </a:rPr>
                            <m:t>𝑺𝒊𝒎</m:t>
                          </m:r>
                        </m:e>
                        <m:sub>
                          <m:sSub>
                            <m:sSubPr>
                              <m:ctrlPr>
                                <a:rPr lang="zh-CN" altLang="zh-CN" b="1" i="1">
                                  <a:solidFill>
                                    <a:srgbClr val="FF0000"/>
                                  </a:solidFill>
                                  <a:latin typeface="Cambria Math"/>
                                </a:rPr>
                              </m:ctrlPr>
                            </m:sSubPr>
                            <m:e>
                              <m:r>
                                <a:rPr lang="en-US" altLang="zh-CN" b="1" i="1">
                                  <a:solidFill>
                                    <a:srgbClr val="FF0000"/>
                                  </a:solidFill>
                                  <a:latin typeface="Cambria Math"/>
                                </a:rPr>
                                <m:t>𝒖</m:t>
                              </m:r>
                            </m:e>
                            <m:sub>
                              <m:r>
                                <a:rPr lang="en-US" altLang="zh-CN" b="1" i="1">
                                  <a:solidFill>
                                    <a:srgbClr val="FF0000"/>
                                  </a:solidFill>
                                  <a:latin typeface="Cambria Math"/>
                                </a:rPr>
                                <m:t>𝒊</m:t>
                              </m:r>
                            </m:sub>
                          </m:sSub>
                          <m:r>
                            <a:rPr lang="en-US" altLang="zh-CN" b="1">
                              <a:solidFill>
                                <a:srgbClr val="FF0000"/>
                              </a:solidFill>
                              <a:latin typeface="Cambria Math"/>
                            </a:rPr>
                            <m:t>~</m:t>
                          </m:r>
                          <m:sSub>
                            <m:sSubPr>
                              <m:ctrlPr>
                                <a:rPr lang="zh-CN" altLang="zh-CN" b="1" i="1">
                                  <a:solidFill>
                                    <a:srgbClr val="FF0000"/>
                                  </a:solidFill>
                                  <a:latin typeface="Cambria Math"/>
                                </a:rPr>
                              </m:ctrlPr>
                            </m:sSubPr>
                            <m:e>
                              <m:r>
                                <a:rPr lang="en-US" altLang="zh-CN" b="1" i="1">
                                  <a:solidFill>
                                    <a:srgbClr val="FF0000"/>
                                  </a:solidFill>
                                  <a:latin typeface="Cambria Math"/>
                                </a:rPr>
                                <m:t>𝒖</m:t>
                              </m:r>
                            </m:e>
                            <m:sub>
                              <m:r>
                                <a:rPr lang="en-US" altLang="zh-CN" b="1" i="1">
                                  <a:solidFill>
                                    <a:srgbClr val="FF0000"/>
                                  </a:solidFill>
                                  <a:latin typeface="Cambria Math"/>
                                </a:rPr>
                                <m:t>𝒋</m:t>
                              </m:r>
                            </m:sub>
                          </m:sSub>
                        </m:sub>
                      </m:sSub>
                      <m:r>
                        <a:rPr lang="en-US" altLang="zh-CN" b="1">
                          <a:solidFill>
                            <a:srgbClr val="FF0000"/>
                          </a:solidFill>
                          <a:latin typeface="Cambria Math"/>
                        </a:rPr>
                        <m:t>=</m:t>
                      </m:r>
                      <m:r>
                        <a:rPr lang="en-US" altLang="zh-CN" b="1" i="1">
                          <a:solidFill>
                            <a:srgbClr val="FF0000"/>
                          </a:solidFill>
                          <a:latin typeface="Cambria Math"/>
                        </a:rPr>
                        <m:t>𝛂</m:t>
                      </m:r>
                      <m:nary>
                        <m:naryPr>
                          <m:chr m:val="∑"/>
                          <m:limLoc m:val="subSup"/>
                          <m:ctrlPr>
                            <a:rPr lang="zh-CN" altLang="zh-CN" b="1" i="1">
                              <a:solidFill>
                                <a:srgbClr val="FF0000"/>
                              </a:solidFill>
                              <a:latin typeface="Cambria Math"/>
                            </a:rPr>
                          </m:ctrlPr>
                        </m:naryPr>
                        <m:sub>
                          <m:r>
                            <a:rPr lang="en-US" altLang="zh-CN" b="1" i="1">
                              <a:solidFill>
                                <a:srgbClr val="FF0000"/>
                              </a:solidFill>
                              <a:latin typeface="Cambria Math"/>
                            </a:rPr>
                            <m:t>𝒌</m:t>
                          </m:r>
                          <m:r>
                            <a:rPr lang="en-US" altLang="zh-CN" b="1">
                              <a:solidFill>
                                <a:srgbClr val="FF0000"/>
                              </a:solidFill>
                              <a:latin typeface="Cambria Math"/>
                            </a:rPr>
                            <m:t>=</m:t>
                          </m:r>
                          <m:r>
                            <a:rPr lang="en-US" altLang="zh-CN" b="1" i="1">
                              <a:solidFill>
                                <a:srgbClr val="FF0000"/>
                              </a:solidFill>
                              <a:latin typeface="Cambria Math"/>
                            </a:rPr>
                            <m:t>𝟏</m:t>
                          </m:r>
                        </m:sub>
                        <m:sup>
                          <m:r>
                            <a:rPr lang="en-US" altLang="zh-CN" b="1" i="1">
                              <a:solidFill>
                                <a:srgbClr val="FF0000"/>
                              </a:solidFill>
                              <a:latin typeface="Cambria Math"/>
                            </a:rPr>
                            <m:t>𝒏</m:t>
                          </m:r>
                        </m:sup>
                        <m:e>
                          <m:r>
                            <a:rPr lang="en-US" altLang="zh-CN" b="1" i="1">
                              <a:solidFill>
                                <a:srgbClr val="FF0000"/>
                              </a:solidFill>
                              <a:latin typeface="Cambria Math"/>
                            </a:rPr>
                            <m:t>𝑺𝒊𝒎</m:t>
                          </m:r>
                          <m:d>
                            <m:dPr>
                              <m:ctrlPr>
                                <a:rPr lang="zh-CN" altLang="zh-CN" b="1" i="1">
                                  <a:solidFill>
                                    <a:srgbClr val="FF0000"/>
                                  </a:solidFill>
                                  <a:latin typeface="Cambria Math"/>
                                </a:rPr>
                              </m:ctrlPr>
                            </m:dPr>
                            <m:e>
                              <m:sSub>
                                <m:sSubPr>
                                  <m:ctrlPr>
                                    <a:rPr lang="zh-CN" altLang="zh-CN" b="1" i="1">
                                      <a:solidFill>
                                        <a:srgbClr val="FF0000"/>
                                      </a:solidFill>
                                      <a:latin typeface="Cambria Math"/>
                                    </a:rPr>
                                  </m:ctrlPr>
                                </m:sSubPr>
                                <m:e>
                                  <m:r>
                                    <a:rPr lang="en-US" altLang="zh-CN" b="1" i="1">
                                      <a:solidFill>
                                        <a:srgbClr val="FF0000"/>
                                      </a:solidFill>
                                      <a:latin typeface="Cambria Math"/>
                                    </a:rPr>
                                    <m:t>𝒖</m:t>
                                  </m:r>
                                </m:e>
                                <m:sub>
                                  <m:r>
                                    <a:rPr lang="en-US" altLang="zh-CN" b="1" i="1">
                                      <a:solidFill>
                                        <a:srgbClr val="FF0000"/>
                                      </a:solidFill>
                                      <a:latin typeface="Cambria Math"/>
                                    </a:rPr>
                                    <m:t>𝒊𝒌</m:t>
                                  </m:r>
                                </m:sub>
                              </m:sSub>
                              <m:r>
                                <a:rPr lang="en-US" altLang="zh-CN" b="1">
                                  <a:solidFill>
                                    <a:srgbClr val="FF0000"/>
                                  </a:solidFill>
                                  <a:latin typeface="Cambria Math"/>
                                </a:rPr>
                                <m:t>,</m:t>
                              </m:r>
                              <m:sSub>
                                <m:sSubPr>
                                  <m:ctrlPr>
                                    <a:rPr lang="zh-CN" altLang="zh-CN" b="1" i="1">
                                      <a:solidFill>
                                        <a:srgbClr val="FF0000"/>
                                      </a:solidFill>
                                      <a:latin typeface="Cambria Math"/>
                                    </a:rPr>
                                  </m:ctrlPr>
                                </m:sSubPr>
                                <m:e>
                                  <m:r>
                                    <a:rPr lang="en-US" altLang="zh-CN" b="1" i="1">
                                      <a:solidFill>
                                        <a:srgbClr val="FF0000"/>
                                      </a:solidFill>
                                      <a:latin typeface="Cambria Math"/>
                                    </a:rPr>
                                    <m:t>𝒖</m:t>
                                  </m:r>
                                </m:e>
                                <m:sub>
                                  <m:r>
                                    <a:rPr lang="en-US" altLang="zh-CN" b="1" i="1">
                                      <a:solidFill>
                                        <a:srgbClr val="FF0000"/>
                                      </a:solidFill>
                                      <a:latin typeface="Cambria Math"/>
                                    </a:rPr>
                                    <m:t>𝒋𝒌</m:t>
                                  </m:r>
                                </m:sub>
                              </m:sSub>
                            </m:e>
                          </m:d>
                        </m:e>
                      </m:nary>
                      <m:r>
                        <a:rPr lang="en-US" altLang="zh-CN" b="1">
                          <a:solidFill>
                            <a:srgbClr val="FF0000"/>
                          </a:solidFill>
                          <a:latin typeface="Cambria Math"/>
                        </a:rPr>
                        <m:t>+</m:t>
                      </m:r>
                      <m:r>
                        <a:rPr lang="en-US" altLang="zh-CN" b="1" i="1">
                          <a:solidFill>
                            <a:srgbClr val="FF0000"/>
                          </a:solidFill>
                          <a:latin typeface="Cambria Math"/>
                        </a:rPr>
                        <m:t>𝜷</m:t>
                      </m:r>
                      <m:sSub>
                        <m:sSubPr>
                          <m:ctrlPr>
                            <a:rPr lang="zh-CN" altLang="zh-CN" b="1" i="1">
                              <a:solidFill>
                                <a:srgbClr val="FF0000"/>
                              </a:solidFill>
                              <a:latin typeface="Cambria Math"/>
                            </a:rPr>
                          </m:ctrlPr>
                        </m:sSubPr>
                        <m:e>
                          <m:r>
                            <a:rPr lang="en-US" altLang="zh-CN" b="1" i="1">
                              <a:solidFill>
                                <a:srgbClr val="FF0000"/>
                              </a:solidFill>
                              <a:latin typeface="Cambria Math"/>
                            </a:rPr>
                            <m:t>𝑺𝒊𝒎</m:t>
                          </m:r>
                        </m:e>
                        <m:sub>
                          <m:d>
                            <m:dPr>
                              <m:begChr m:val="〈"/>
                              <m:endChr m:val="〉"/>
                              <m:ctrlPr>
                                <a:rPr lang="zh-CN" altLang="zh-CN" b="1" i="1">
                                  <a:solidFill>
                                    <a:srgbClr val="FF0000"/>
                                  </a:solidFill>
                                  <a:latin typeface="Cambria Math"/>
                                </a:rPr>
                              </m:ctrlPr>
                            </m:dPr>
                            <m:e>
                              <m:r>
                                <a:rPr lang="en-US" altLang="zh-CN" b="1" i="1">
                                  <a:solidFill>
                                    <a:srgbClr val="FF0000"/>
                                  </a:solidFill>
                                  <a:latin typeface="Cambria Math"/>
                                </a:rPr>
                                <m:t>𝑬</m:t>
                              </m:r>
                              <m:r>
                                <a:rPr lang="en-US" altLang="zh-CN" b="1">
                                  <a:solidFill>
                                    <a:srgbClr val="FF0000"/>
                                  </a:solidFill>
                                  <a:latin typeface="Cambria Math"/>
                                </a:rPr>
                                <m:t>_</m:t>
                              </m:r>
                              <m:r>
                                <a:rPr lang="en-US" altLang="zh-CN" b="1" i="1">
                                  <a:solidFill>
                                    <a:srgbClr val="FF0000"/>
                                  </a:solidFill>
                                  <a:latin typeface="Cambria Math"/>
                                </a:rPr>
                                <m:t>𝒄𝒉𝒐𝒐𝒔𝒆</m:t>
                              </m:r>
                            </m:e>
                          </m:d>
                        </m:sub>
                      </m:sSub>
                    </m:oMath>
                  </m:oMathPara>
                </a14:m>
                <a:endParaRPr lang="zh-CN" altLang="en-US" b="1" dirty="0">
                  <a:solidFill>
                    <a:srgbClr val="FF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2489220" y="5262309"/>
                <a:ext cx="6973108" cy="635239"/>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日期占位符 5"/>
          <p:cNvSpPr>
            <a:spLocks noGrp="1"/>
          </p:cNvSpPr>
          <p:nvPr>
            <p:ph type="dt" sz="half" idx="10"/>
          </p:nvPr>
        </p:nvSpPr>
        <p:spPr/>
        <p:txBody>
          <a:bodyPr/>
          <a:lstStyle/>
          <a:p>
            <a:pPr>
              <a:defRPr/>
            </a:pPr>
            <a:fld id="{774B9308-F0EB-4BDD-BD5D-67A8691A7C13}"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20545031"/>
      </p:ext>
    </p:extLst>
  </p:cSld>
  <p:clrMapOvr>
    <a:masterClrMapping/>
  </p:clrMapOvr>
  <p:transition spd="med">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文本框 1"/>
          <p:cNvSpPr txBox="1">
            <a:spLocks noChangeArrowheads="1"/>
          </p:cNvSpPr>
          <p:nvPr/>
        </p:nvSpPr>
        <p:spPr bwMode="auto">
          <a:xfrm>
            <a:off x="226757" y="301164"/>
            <a:ext cx="5109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smtClean="0">
                <a:solidFill>
                  <a:schemeClr val="bg1"/>
                </a:solidFill>
                <a:latin typeface="+mn-ea"/>
                <a:ea typeface="+mn-ea"/>
                <a:cs typeface="+mn-ea"/>
                <a:sym typeface="+mn-lt"/>
              </a:rPr>
              <a:t>3 </a:t>
            </a:r>
            <a:r>
              <a:rPr lang="zh-CN" altLang="en-US" sz="2400" dirty="0" smtClean="0">
                <a:solidFill>
                  <a:schemeClr val="bg1"/>
                </a:solidFill>
                <a:latin typeface="+mn-ea"/>
                <a:ea typeface="+mn-ea"/>
                <a:cs typeface="+mn-ea"/>
                <a:sym typeface="+mn-lt"/>
              </a:rPr>
              <a:t>基于用户相似度协同过滤推荐算法</a:t>
            </a:r>
            <a:endParaRPr lang="zh-CN" altLang="en-US" sz="2400" dirty="0">
              <a:solidFill>
                <a:schemeClr val="bg1"/>
              </a:solidFill>
              <a:latin typeface="+mn-ea"/>
              <a:ea typeface="+mn-ea"/>
              <a:cs typeface="+mn-ea"/>
              <a:sym typeface="+mn-lt"/>
            </a:endParaRPr>
          </a:p>
        </p:txBody>
      </p:sp>
      <p:sp>
        <p:nvSpPr>
          <p:cNvPr id="4" name="矩形 3"/>
          <p:cNvSpPr/>
          <p:nvPr/>
        </p:nvSpPr>
        <p:spPr>
          <a:xfrm>
            <a:off x="5735321" y="301164"/>
            <a:ext cx="4688815" cy="461665"/>
          </a:xfrm>
          <a:prstGeom prst="rect">
            <a:avLst/>
          </a:prstGeom>
        </p:spPr>
        <p:txBody>
          <a:bodyPr wrap="square">
            <a:spAutoFit/>
          </a:bodyPr>
          <a:lstStyle/>
          <a:p>
            <a:r>
              <a:rPr lang="zh-CN" altLang="zh-CN" sz="2400" dirty="0">
                <a:solidFill>
                  <a:srgbClr val="495A70"/>
                </a:solidFill>
                <a:latin typeface="+mn-ea"/>
                <a:ea typeface="+mn-ea"/>
                <a:cs typeface="+mn-ea"/>
              </a:rPr>
              <a:t>电力交易稀疏矩阵的填充</a:t>
            </a:r>
            <a:endParaRPr lang="zh-CN" altLang="en-US" sz="2400" dirty="0">
              <a:solidFill>
                <a:srgbClr val="495A70"/>
              </a:solidFill>
              <a:latin typeface="+mn-ea"/>
              <a:ea typeface="+mn-ea"/>
              <a:cs typeface="+mn-ea"/>
              <a:sym typeface="Calibri" panose="020F0502020204030204" pitchFamily="34" charset="0"/>
            </a:endParaRPr>
          </a:p>
        </p:txBody>
      </p:sp>
      <p:cxnSp>
        <p:nvCxnSpPr>
          <p:cNvPr id="5" name="直接连接符 4"/>
          <p:cNvCxnSpPr/>
          <p:nvPr/>
        </p:nvCxnSpPr>
        <p:spPr bwMode="auto">
          <a:xfrm>
            <a:off x="4593175" y="844141"/>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6" name="矩形 5"/>
              <p:cNvSpPr/>
              <p:nvPr/>
            </p:nvSpPr>
            <p:spPr>
              <a:xfrm>
                <a:off x="685830" y="1204819"/>
                <a:ext cx="10219209" cy="3473771"/>
              </a:xfrm>
              <a:prstGeom prst="rect">
                <a:avLst/>
              </a:prstGeom>
            </p:spPr>
            <p:txBody>
              <a:bodyPr wrap="square">
                <a:spAutoFit/>
              </a:bodyPr>
              <a:lstStyle/>
              <a:p>
                <a:r>
                  <a:rPr lang="en-US" altLang="zh-CN" sz="2400" b="1" dirty="0"/>
                  <a:t>2.</a:t>
                </a:r>
                <a:r>
                  <a:rPr lang="zh-CN" altLang="en-US" sz="2400" b="1" dirty="0"/>
                  <a:t>迭代计算用户相似度与评分的拟合</a:t>
                </a:r>
                <a:r>
                  <a:rPr lang="zh-CN" altLang="en-US" sz="2400" b="1" dirty="0" smtClean="0"/>
                  <a:t>评分</a:t>
                </a:r>
                <a:endParaRPr lang="en-US" altLang="zh-CN" sz="2400" b="1" dirty="0" smtClean="0"/>
              </a:p>
              <a:p>
                <a:r>
                  <a:rPr lang="zh-CN" altLang="zh-CN" sz="2400" dirty="0"/>
                  <a:t>设定一个评分最小阈值</a:t>
                </a:r>
                <a14:m>
                  <m:oMath xmlns:m="http://schemas.openxmlformats.org/officeDocument/2006/math">
                    <m:r>
                      <m:rPr>
                        <m:sty m:val="p"/>
                      </m:rPr>
                      <a:rPr lang="en-US" altLang="zh-CN" sz="2400">
                        <a:latin typeface="Cambria Math"/>
                      </a:rPr>
                      <m:t>θ</m:t>
                    </m:r>
                  </m:oMath>
                </a14:m>
                <a:r>
                  <a:rPr lang="zh-CN" altLang="zh-CN" sz="2400" dirty="0"/>
                  <a:t>，减小每次迭代计算评分时因评分太小而影响整个评分矩阵。当评分数据小于阈值时，将该评分剔除，不计入下一次评分矩阵的计算中</a:t>
                </a:r>
                <a:endParaRPr lang="en-US" altLang="zh-CN" sz="2400" b="1" dirty="0" smtClean="0"/>
              </a:p>
              <a:p>
                <a:endParaRPr lang="en-US" altLang="zh-CN" sz="2000" i="1" dirty="0" smtClean="0"/>
              </a:p>
              <a:p>
                <a:pPr/>
                <a14:m>
                  <m:oMathPara xmlns:m="http://schemas.openxmlformats.org/officeDocument/2006/math">
                    <m:oMathParaPr>
                      <m:jc m:val="centerGroup"/>
                    </m:oMathParaPr>
                    <m:oMath xmlns:m="http://schemas.openxmlformats.org/officeDocument/2006/math">
                      <m:sSubSup>
                        <m:sSubSupPr>
                          <m:ctrlPr>
                            <a:rPr lang="zh-CN" altLang="zh-CN" sz="2000" b="1" i="1">
                              <a:latin typeface="Cambria Math"/>
                            </a:rPr>
                          </m:ctrlPr>
                        </m:sSubSupPr>
                        <m:e>
                          <m:r>
                            <a:rPr lang="en-US" altLang="zh-CN" sz="2000" b="1" i="1">
                              <a:latin typeface="Cambria Math"/>
                            </a:rPr>
                            <m:t>𝑹</m:t>
                          </m:r>
                        </m:e>
                        <m:sub>
                          <m:r>
                            <a:rPr lang="en-US" altLang="zh-CN" sz="2000" b="1" i="1">
                              <a:latin typeface="Cambria Math"/>
                            </a:rPr>
                            <m:t>𝒊𝒋</m:t>
                          </m:r>
                        </m:sub>
                        <m:sup>
                          <m:r>
                            <a:rPr lang="en-US" altLang="zh-CN" sz="2000" b="1" i="1">
                              <a:latin typeface="Cambria Math"/>
                            </a:rPr>
                            <m:t>𝒑</m:t>
                          </m:r>
                          <m:r>
                            <a:rPr lang="en-US" altLang="zh-CN" sz="2000" b="1">
                              <a:latin typeface="Cambria Math"/>
                            </a:rPr>
                            <m:t>+</m:t>
                          </m:r>
                          <m:r>
                            <a:rPr lang="en-US" altLang="zh-CN" sz="2000" b="1" i="1">
                              <a:latin typeface="Cambria Math"/>
                            </a:rPr>
                            <m:t>𝟏</m:t>
                          </m:r>
                        </m:sup>
                      </m:sSubSup>
                      <m:r>
                        <a:rPr lang="en-US" altLang="zh-CN" sz="2000" b="1">
                          <a:latin typeface="Cambria Math"/>
                        </a:rPr>
                        <m:t>=</m:t>
                      </m:r>
                      <m:f>
                        <m:fPr>
                          <m:ctrlPr>
                            <a:rPr lang="zh-CN" altLang="zh-CN" sz="2000" b="1" i="1">
                              <a:latin typeface="Cambria Math"/>
                            </a:rPr>
                          </m:ctrlPr>
                        </m:fPr>
                        <m:num>
                          <m:nary>
                            <m:naryPr>
                              <m:chr m:val="∑"/>
                              <m:limLoc m:val="subSup"/>
                              <m:ctrlPr>
                                <a:rPr lang="zh-CN" altLang="zh-CN" sz="2000" b="1" i="1">
                                  <a:latin typeface="Cambria Math"/>
                                </a:rPr>
                              </m:ctrlPr>
                            </m:naryPr>
                            <m:sub>
                              <m:r>
                                <a:rPr lang="en-US" altLang="zh-CN" sz="2000" b="1" i="1">
                                  <a:latin typeface="Cambria Math"/>
                                </a:rPr>
                                <m:t>𝒌</m:t>
                              </m:r>
                              <m:r>
                                <a:rPr lang="en-US" altLang="zh-CN" sz="2000" b="1">
                                  <a:latin typeface="Cambria Math"/>
                                </a:rPr>
                                <m:t>=</m:t>
                              </m:r>
                              <m:r>
                                <a:rPr lang="en-US" altLang="zh-CN" sz="2000" b="1" i="1">
                                  <a:latin typeface="Cambria Math"/>
                                </a:rPr>
                                <m:t>𝟏</m:t>
                              </m:r>
                            </m:sub>
                            <m:sup>
                              <m:r>
                                <a:rPr lang="en-US" altLang="zh-CN" sz="2000" b="1" i="1">
                                  <a:latin typeface="Cambria Math"/>
                                </a:rPr>
                                <m:t>𝒏</m:t>
                              </m:r>
                            </m:sup>
                            <m:e>
                              <m:d>
                                <m:dPr>
                                  <m:ctrlPr>
                                    <a:rPr lang="zh-CN" altLang="zh-CN" sz="2000" b="1" i="1">
                                      <a:latin typeface="Cambria Math"/>
                                    </a:rPr>
                                  </m:ctrlPr>
                                </m:dPr>
                                <m:e>
                                  <m:sSub>
                                    <m:sSubPr>
                                      <m:ctrlPr>
                                        <a:rPr lang="zh-CN" altLang="zh-CN" sz="2000" b="1" i="1">
                                          <a:latin typeface="Cambria Math"/>
                                        </a:rPr>
                                      </m:ctrlPr>
                                    </m:sSubPr>
                                    <m:e>
                                      <m:r>
                                        <a:rPr lang="en-US" altLang="zh-CN" sz="2000" b="1" i="1">
                                          <a:latin typeface="Cambria Math"/>
                                        </a:rPr>
                                        <m:t>𝑺𝒊𝒎</m:t>
                                      </m:r>
                                    </m:e>
                                    <m:sub>
                                      <m:d>
                                        <m:dPr>
                                          <m:begChr m:val="〈"/>
                                          <m:endChr m:val="〉"/>
                                          <m:ctrlPr>
                                            <a:rPr lang="zh-CN" altLang="zh-CN" sz="2000" b="1" i="1">
                                              <a:latin typeface="Cambria Math"/>
                                            </a:rPr>
                                          </m:ctrlPr>
                                        </m:dPr>
                                        <m:e>
                                          <m:sSub>
                                            <m:sSubPr>
                                              <m:ctrlPr>
                                                <a:rPr lang="zh-CN" altLang="zh-CN" sz="2000" b="1" i="1">
                                                  <a:latin typeface="Cambria Math"/>
                                                </a:rPr>
                                              </m:ctrlPr>
                                            </m:sSubPr>
                                            <m:e>
                                              <m:r>
                                                <a:rPr lang="en-US" altLang="zh-CN" sz="2000" b="1" i="1">
                                                  <a:latin typeface="Cambria Math"/>
                                                </a:rPr>
                                                <m:t>𝒖</m:t>
                                              </m:r>
                                            </m:e>
                                            <m:sub>
                                              <m:r>
                                                <a:rPr lang="en-US" altLang="zh-CN" sz="2000" b="1" i="1">
                                                  <a:latin typeface="Cambria Math"/>
                                                </a:rPr>
                                                <m:t>𝒊</m:t>
                                              </m:r>
                                              <m:r>
                                                <a:rPr lang="en-US" altLang="zh-CN" sz="2000" b="1">
                                                  <a:latin typeface="Cambria Math"/>
                                                </a:rPr>
                                                <m:t>,</m:t>
                                              </m:r>
                                            </m:sub>
                                          </m:sSub>
                                          <m:sSub>
                                            <m:sSubPr>
                                              <m:ctrlPr>
                                                <a:rPr lang="zh-CN" altLang="zh-CN" sz="2000" b="1" i="1">
                                                  <a:latin typeface="Cambria Math"/>
                                                </a:rPr>
                                              </m:ctrlPr>
                                            </m:sSubPr>
                                            <m:e>
                                              <m:r>
                                                <a:rPr lang="en-US" altLang="zh-CN" sz="2000" b="1" i="1">
                                                  <a:latin typeface="Cambria Math"/>
                                                </a:rPr>
                                                <m:t>𝒖</m:t>
                                              </m:r>
                                            </m:e>
                                            <m:sub>
                                              <m:r>
                                                <a:rPr lang="en-US" altLang="zh-CN" sz="2000" b="1" i="1">
                                                  <a:latin typeface="Cambria Math"/>
                                                </a:rPr>
                                                <m:t>𝒌</m:t>
                                              </m:r>
                                            </m:sub>
                                          </m:sSub>
                                        </m:e>
                                      </m:d>
                                    </m:sub>
                                  </m:sSub>
                                  <m:r>
                                    <a:rPr lang="en-US" altLang="zh-CN" sz="2000" b="1">
                                      <a:latin typeface="Cambria Math"/>
                                    </a:rPr>
                                    <m:t>.</m:t>
                                  </m:r>
                                  <m:sSubSup>
                                    <m:sSubSupPr>
                                      <m:ctrlPr>
                                        <a:rPr lang="zh-CN" altLang="zh-CN" sz="2000" b="1" i="1">
                                          <a:latin typeface="Cambria Math"/>
                                        </a:rPr>
                                      </m:ctrlPr>
                                    </m:sSubSupPr>
                                    <m:e>
                                      <m:r>
                                        <a:rPr lang="en-US" altLang="zh-CN" sz="2000" b="1" i="1">
                                          <a:latin typeface="Cambria Math"/>
                                        </a:rPr>
                                        <m:t>𝑹</m:t>
                                      </m:r>
                                    </m:e>
                                    <m:sub>
                                      <m:r>
                                        <a:rPr lang="en-US" altLang="zh-CN" sz="2000" b="1" i="1">
                                          <a:latin typeface="Cambria Math"/>
                                        </a:rPr>
                                        <m:t>𝒌𝒋</m:t>
                                      </m:r>
                                    </m:sub>
                                    <m:sup>
                                      <m:r>
                                        <a:rPr lang="en-US" altLang="zh-CN" sz="2000" b="1" i="1">
                                          <a:latin typeface="Cambria Math"/>
                                        </a:rPr>
                                        <m:t>𝒑</m:t>
                                      </m:r>
                                    </m:sup>
                                  </m:sSubSup>
                                </m:e>
                              </m:d>
                            </m:e>
                          </m:nary>
                        </m:num>
                        <m:den>
                          <m:nary>
                            <m:naryPr>
                              <m:chr m:val="∑"/>
                              <m:limLoc m:val="subSup"/>
                              <m:ctrlPr>
                                <a:rPr lang="zh-CN" altLang="zh-CN" sz="2000" b="1" i="1">
                                  <a:latin typeface="Cambria Math"/>
                                </a:rPr>
                              </m:ctrlPr>
                            </m:naryPr>
                            <m:sub>
                              <m:r>
                                <a:rPr lang="en-US" altLang="zh-CN" sz="2000" b="1" i="1">
                                  <a:latin typeface="Cambria Math"/>
                                </a:rPr>
                                <m:t>𝒌</m:t>
                              </m:r>
                              <m:r>
                                <a:rPr lang="en-US" altLang="zh-CN" sz="2000" b="1">
                                  <a:latin typeface="Cambria Math"/>
                                </a:rPr>
                                <m:t>=</m:t>
                              </m:r>
                              <m:r>
                                <a:rPr lang="en-US" altLang="zh-CN" sz="2000" b="1" i="1">
                                  <a:latin typeface="Cambria Math"/>
                                </a:rPr>
                                <m:t>𝟏</m:t>
                              </m:r>
                            </m:sub>
                            <m:sup>
                              <m:r>
                                <a:rPr lang="en-US" altLang="zh-CN" sz="2000" b="1" i="1">
                                  <a:latin typeface="Cambria Math"/>
                                </a:rPr>
                                <m:t>𝒏</m:t>
                              </m:r>
                            </m:sup>
                            <m:e>
                              <m:sSub>
                                <m:sSubPr>
                                  <m:ctrlPr>
                                    <a:rPr lang="zh-CN" altLang="zh-CN" sz="2000" b="1" i="1">
                                      <a:latin typeface="Cambria Math"/>
                                    </a:rPr>
                                  </m:ctrlPr>
                                </m:sSubPr>
                                <m:e>
                                  <m:r>
                                    <a:rPr lang="en-US" altLang="zh-CN" sz="2000" b="1" i="1">
                                      <a:latin typeface="Cambria Math"/>
                                    </a:rPr>
                                    <m:t>𝑺𝒊𝒎</m:t>
                                  </m:r>
                                </m:e>
                                <m:sub>
                                  <m:d>
                                    <m:dPr>
                                      <m:begChr m:val="〈"/>
                                      <m:endChr m:val="〉"/>
                                      <m:ctrlPr>
                                        <a:rPr lang="zh-CN" altLang="zh-CN" sz="2000" b="1" i="1">
                                          <a:latin typeface="Cambria Math"/>
                                        </a:rPr>
                                      </m:ctrlPr>
                                    </m:dPr>
                                    <m:e>
                                      <m:sSub>
                                        <m:sSubPr>
                                          <m:ctrlPr>
                                            <a:rPr lang="zh-CN" altLang="zh-CN" sz="2000" b="1" i="1">
                                              <a:latin typeface="Cambria Math"/>
                                            </a:rPr>
                                          </m:ctrlPr>
                                        </m:sSubPr>
                                        <m:e>
                                          <m:r>
                                            <a:rPr lang="en-US" altLang="zh-CN" sz="2000" b="1" i="1">
                                              <a:latin typeface="Cambria Math"/>
                                            </a:rPr>
                                            <m:t>𝒖</m:t>
                                          </m:r>
                                        </m:e>
                                        <m:sub>
                                          <m:r>
                                            <a:rPr lang="en-US" altLang="zh-CN" sz="2000" b="1" i="1">
                                              <a:latin typeface="Cambria Math"/>
                                            </a:rPr>
                                            <m:t>𝒊</m:t>
                                          </m:r>
                                          <m:r>
                                            <a:rPr lang="en-US" altLang="zh-CN" sz="2000" b="1">
                                              <a:latin typeface="Cambria Math"/>
                                            </a:rPr>
                                            <m:t>,</m:t>
                                          </m:r>
                                        </m:sub>
                                      </m:sSub>
                                      <m:sSub>
                                        <m:sSubPr>
                                          <m:ctrlPr>
                                            <a:rPr lang="zh-CN" altLang="zh-CN" sz="2000" b="1" i="1">
                                              <a:latin typeface="Cambria Math"/>
                                            </a:rPr>
                                          </m:ctrlPr>
                                        </m:sSubPr>
                                        <m:e>
                                          <m:r>
                                            <a:rPr lang="en-US" altLang="zh-CN" sz="2000" b="1" i="1">
                                              <a:latin typeface="Cambria Math"/>
                                            </a:rPr>
                                            <m:t>𝒖</m:t>
                                          </m:r>
                                        </m:e>
                                        <m:sub>
                                          <m:r>
                                            <a:rPr lang="en-US" altLang="zh-CN" sz="2000" b="1" i="1">
                                              <a:latin typeface="Cambria Math"/>
                                            </a:rPr>
                                            <m:t>𝒌</m:t>
                                          </m:r>
                                        </m:sub>
                                      </m:sSub>
                                    </m:e>
                                  </m:d>
                                </m:sub>
                              </m:sSub>
                            </m:e>
                          </m:nary>
                        </m:den>
                      </m:f>
                      <m:r>
                        <a:rPr lang="en-US" altLang="zh-CN" sz="2000" b="1">
                          <a:latin typeface="Cambria Math"/>
                        </a:rPr>
                        <m:t>+</m:t>
                      </m:r>
                      <m:sSubSup>
                        <m:sSubSupPr>
                          <m:ctrlPr>
                            <a:rPr lang="zh-CN" altLang="zh-CN" sz="2000" b="1" i="1">
                              <a:latin typeface="Cambria Math"/>
                            </a:rPr>
                          </m:ctrlPr>
                        </m:sSubSupPr>
                        <m:e>
                          <m:r>
                            <a:rPr lang="en-US" altLang="zh-CN" sz="2000" b="1" i="1">
                              <a:latin typeface="Cambria Math"/>
                            </a:rPr>
                            <m:t>𝑹</m:t>
                          </m:r>
                        </m:e>
                        <m:sub>
                          <m:r>
                            <a:rPr lang="en-US" altLang="zh-CN" sz="2000" b="1" i="1">
                              <a:latin typeface="Cambria Math"/>
                            </a:rPr>
                            <m:t>𝒊𝒋</m:t>
                          </m:r>
                        </m:sub>
                        <m:sup>
                          <m:r>
                            <a:rPr lang="en-US" altLang="zh-CN" sz="2000" b="1" i="1">
                              <a:latin typeface="Cambria Math"/>
                            </a:rPr>
                            <m:t>𝒑</m:t>
                          </m:r>
                        </m:sup>
                      </m:sSubSup>
                      <m:r>
                        <a:rPr lang="en-US" altLang="zh-CN" sz="2000" b="1">
                          <a:latin typeface="Cambria Math"/>
                        </a:rPr>
                        <m:t> </m:t>
                      </m:r>
                    </m:oMath>
                  </m:oMathPara>
                </a14:m>
                <a:endParaRPr lang="en-US" altLang="zh-CN" sz="2800" b="1" dirty="0" smtClean="0"/>
              </a:p>
              <a:p>
                <a:endParaRPr lang="en-US" altLang="zh-CN" sz="2000" dirty="0" smtClean="0"/>
              </a:p>
              <a:p>
                <a:endParaRPr lang="en-US" altLang="zh-CN" sz="2800" b="1" dirty="0"/>
              </a:p>
            </p:txBody>
          </p:sp>
        </mc:Choice>
        <mc:Fallback xmlns="">
          <p:sp>
            <p:nvSpPr>
              <p:cNvPr id="6" name="矩形 5"/>
              <p:cNvSpPr>
                <a:spLocks noRot="1" noChangeAspect="1" noMove="1" noResize="1" noEditPoints="1" noAdjustHandles="1" noChangeArrowheads="1" noChangeShapeType="1" noTextEdit="1"/>
              </p:cNvSpPr>
              <p:nvPr/>
            </p:nvSpPr>
            <p:spPr>
              <a:xfrm>
                <a:off x="685830" y="1204819"/>
                <a:ext cx="10219209" cy="3473771"/>
              </a:xfrm>
              <a:prstGeom prst="rect">
                <a:avLst/>
              </a:prstGeom>
              <a:blipFill rotWithShape="1">
                <a:blip r:embed="rId2"/>
                <a:stretch>
                  <a:fillRect l="-955" t="-19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160138" y="3813225"/>
                <a:ext cx="9263998" cy="2464521"/>
              </a:xfrm>
              <a:prstGeom prst="rect">
                <a:avLst/>
              </a:prstGeom>
            </p:spPr>
            <p:txBody>
              <a:bodyPr wrap="square">
                <a:spAutoFit/>
              </a:bodyPr>
              <a:lstStyle/>
              <a:p>
                <a:endParaRPr lang="en-US" altLang="zh-CN" dirty="0" smtClean="0"/>
              </a:p>
              <a:p>
                <a:endParaRPr lang="en-US" altLang="zh-CN" dirty="0"/>
              </a:p>
              <a:p>
                <a:endParaRPr lang="en-US" altLang="zh-CN" sz="2000" b="1" i="1" dirty="0" smtClean="0">
                  <a:latin typeface="Cambria Math"/>
                </a:endParaRPr>
              </a:p>
              <a:p>
                <a:endParaRPr lang="en-US" altLang="zh-CN" sz="2000" b="1" i="1" dirty="0">
                  <a:latin typeface="Cambria Math"/>
                </a:endParaRPr>
              </a:p>
              <a:p>
                <a:endParaRPr lang="en-US" altLang="zh-CN" sz="2000" b="1" i="1" dirty="0" smtClean="0">
                  <a:latin typeface="Cambria Math"/>
                </a:endParaRPr>
              </a:p>
              <a:p>
                <a:pPr/>
                <a14:m>
                  <m:oMathPara xmlns:m="http://schemas.openxmlformats.org/officeDocument/2006/math">
                    <m:oMathParaPr>
                      <m:jc m:val="centerGroup"/>
                    </m:oMathParaPr>
                    <m:oMath xmlns:m="http://schemas.openxmlformats.org/officeDocument/2006/math">
                      <m:sSubSup>
                        <m:sSubSupPr>
                          <m:ctrlPr>
                            <a:rPr lang="zh-CN" altLang="zh-CN" sz="2000" b="1" i="1">
                              <a:latin typeface="Cambria Math"/>
                            </a:rPr>
                          </m:ctrlPr>
                        </m:sSubSupPr>
                        <m:e>
                          <m:r>
                            <a:rPr lang="en-US" altLang="zh-CN" sz="2000" b="1" i="1">
                              <a:latin typeface="Cambria Math"/>
                            </a:rPr>
                            <m:t>𝑹</m:t>
                          </m:r>
                        </m:e>
                        <m:sub>
                          <m:r>
                            <a:rPr lang="en-US" altLang="zh-CN" sz="2000" b="1" i="1">
                              <a:latin typeface="Cambria Math"/>
                            </a:rPr>
                            <m:t>𝒊𝒋</m:t>
                          </m:r>
                        </m:sub>
                        <m:sup>
                          <m:sSup>
                            <m:sSupPr>
                              <m:ctrlPr>
                                <a:rPr lang="zh-CN" altLang="zh-CN" sz="2000" b="1" i="1">
                                  <a:latin typeface="Cambria Math"/>
                                </a:rPr>
                              </m:ctrlPr>
                            </m:sSupPr>
                            <m:e>
                              <m:r>
                                <a:rPr lang="en-US" altLang="zh-CN" sz="2000" b="1">
                                  <a:latin typeface="Cambria Math"/>
                                </a:rPr>
                                <m:t>(</m:t>
                              </m:r>
                              <m:r>
                                <a:rPr lang="en-US" altLang="zh-CN" sz="2000" b="1" i="1">
                                  <a:latin typeface="Cambria Math"/>
                                </a:rPr>
                                <m:t>𝒑</m:t>
                              </m:r>
                              <m:r>
                                <a:rPr lang="en-US" altLang="zh-CN" sz="2000" b="1">
                                  <a:latin typeface="Cambria Math"/>
                                </a:rPr>
                                <m:t>+</m:t>
                              </m:r>
                              <m:r>
                                <a:rPr lang="en-US" altLang="zh-CN" sz="2000" b="1" i="1">
                                  <a:latin typeface="Cambria Math"/>
                                </a:rPr>
                                <m:t>𝟏</m:t>
                              </m:r>
                              <m:r>
                                <a:rPr lang="en-US" altLang="zh-CN" sz="2000" b="1">
                                  <a:latin typeface="Cambria Math"/>
                                </a:rPr>
                                <m:t>)</m:t>
                              </m:r>
                            </m:e>
                            <m:sup>
                              <m:r>
                                <a:rPr lang="en-US" altLang="zh-CN" sz="2000" b="1" i="1">
                                  <a:latin typeface="Cambria Math"/>
                                </a:rPr>
                                <m:t>′</m:t>
                              </m:r>
                            </m:sup>
                          </m:sSup>
                        </m:sup>
                      </m:sSubSup>
                      <m:r>
                        <a:rPr lang="en-US" altLang="zh-CN" sz="2000" b="1">
                          <a:latin typeface="Cambria Math"/>
                        </a:rPr>
                        <m:t>=</m:t>
                      </m:r>
                      <m:f>
                        <m:fPr>
                          <m:ctrlPr>
                            <a:rPr lang="zh-CN" altLang="zh-CN" sz="2000" b="1" i="1">
                              <a:latin typeface="Cambria Math"/>
                            </a:rPr>
                          </m:ctrlPr>
                        </m:fPr>
                        <m:num>
                          <m:sSubSup>
                            <m:sSubSupPr>
                              <m:ctrlPr>
                                <a:rPr lang="zh-CN" altLang="zh-CN" sz="2000" b="1" i="1">
                                  <a:latin typeface="Cambria Math"/>
                                </a:rPr>
                              </m:ctrlPr>
                            </m:sSubSupPr>
                            <m:e>
                              <m:r>
                                <a:rPr lang="en-US" altLang="zh-CN" sz="2000" b="1" i="1">
                                  <a:latin typeface="Cambria Math"/>
                                </a:rPr>
                                <m:t>𝑹</m:t>
                              </m:r>
                            </m:e>
                            <m:sub>
                              <m:r>
                                <a:rPr lang="en-US" altLang="zh-CN" sz="2000" b="1" i="1">
                                  <a:latin typeface="Cambria Math"/>
                                </a:rPr>
                                <m:t>𝒊𝒋</m:t>
                              </m:r>
                            </m:sub>
                            <m:sup>
                              <m:r>
                                <a:rPr lang="en-US" altLang="zh-CN" sz="2000" b="1" i="1">
                                  <a:latin typeface="Cambria Math"/>
                                </a:rPr>
                                <m:t>𝒑</m:t>
                              </m:r>
                              <m:r>
                                <a:rPr lang="en-US" altLang="zh-CN" sz="2000" b="1">
                                  <a:latin typeface="Cambria Math"/>
                                </a:rPr>
                                <m:t>+</m:t>
                              </m:r>
                              <m:r>
                                <a:rPr lang="en-US" altLang="zh-CN" sz="2000" b="1" i="1">
                                  <a:latin typeface="Cambria Math"/>
                                </a:rPr>
                                <m:t>𝟏</m:t>
                              </m:r>
                            </m:sup>
                          </m:sSubSup>
                        </m:num>
                        <m:den>
                          <m:nary>
                            <m:naryPr>
                              <m:chr m:val="∑"/>
                              <m:limLoc m:val="subSup"/>
                              <m:ctrlPr>
                                <a:rPr lang="zh-CN" altLang="zh-CN" sz="2000" b="1" i="1">
                                  <a:latin typeface="Cambria Math"/>
                                </a:rPr>
                              </m:ctrlPr>
                            </m:naryPr>
                            <m:sub>
                              <m:r>
                                <a:rPr lang="en-US" altLang="zh-CN" sz="2000" b="1" i="1">
                                  <a:latin typeface="Cambria Math"/>
                                </a:rPr>
                                <m:t>𝒋</m:t>
                              </m:r>
                              <m:r>
                                <a:rPr lang="en-US" altLang="zh-CN" sz="2000" b="1">
                                  <a:latin typeface="Cambria Math"/>
                                </a:rPr>
                                <m:t>=</m:t>
                              </m:r>
                              <m:r>
                                <a:rPr lang="en-US" altLang="zh-CN" sz="2000" b="1" i="1">
                                  <a:latin typeface="Cambria Math"/>
                                </a:rPr>
                                <m:t>𝟏</m:t>
                              </m:r>
                            </m:sub>
                            <m:sup>
                              <m:r>
                                <a:rPr lang="en-US" altLang="zh-CN" sz="2000" b="1" i="1">
                                  <a:latin typeface="Cambria Math"/>
                                </a:rPr>
                                <m:t>𝒎</m:t>
                              </m:r>
                            </m:sup>
                            <m:e>
                              <m:sSubSup>
                                <m:sSubSupPr>
                                  <m:ctrlPr>
                                    <a:rPr lang="zh-CN" altLang="zh-CN" sz="2000" b="1" i="1">
                                      <a:latin typeface="Cambria Math"/>
                                    </a:rPr>
                                  </m:ctrlPr>
                                </m:sSubSupPr>
                                <m:e>
                                  <m:r>
                                    <a:rPr lang="en-US" altLang="zh-CN" sz="2000" b="1" i="1">
                                      <a:latin typeface="Cambria Math"/>
                                    </a:rPr>
                                    <m:t>𝑹</m:t>
                                  </m:r>
                                </m:e>
                                <m:sub>
                                  <m:r>
                                    <a:rPr lang="en-US" altLang="zh-CN" sz="2000" b="1" i="1">
                                      <a:latin typeface="Cambria Math"/>
                                    </a:rPr>
                                    <m:t>𝒊𝒋</m:t>
                                  </m:r>
                                </m:sub>
                                <m:sup>
                                  <m:r>
                                    <a:rPr lang="en-US" altLang="zh-CN" sz="2000" b="1" i="1">
                                      <a:latin typeface="Cambria Math"/>
                                    </a:rPr>
                                    <m:t>𝒑</m:t>
                                  </m:r>
                                  <m:r>
                                    <a:rPr lang="en-US" altLang="zh-CN" sz="2000" b="1">
                                      <a:latin typeface="Cambria Math"/>
                                    </a:rPr>
                                    <m:t>+</m:t>
                                  </m:r>
                                  <m:r>
                                    <a:rPr lang="en-US" altLang="zh-CN" sz="2000" b="1" i="1">
                                      <a:latin typeface="Cambria Math"/>
                                    </a:rPr>
                                    <m:t>𝟏</m:t>
                                  </m:r>
                                </m:sup>
                              </m:sSubSup>
                            </m:e>
                          </m:nary>
                        </m:den>
                      </m:f>
                    </m:oMath>
                  </m:oMathPara>
                </a14:m>
                <a:endParaRPr lang="en-US" altLang="zh-CN" sz="2000" b="1" dirty="0"/>
              </a:p>
            </p:txBody>
          </p:sp>
        </mc:Choice>
        <mc:Fallback xmlns="">
          <p:sp>
            <p:nvSpPr>
              <p:cNvPr id="7" name="矩形 6"/>
              <p:cNvSpPr>
                <a:spLocks noRot="1" noChangeAspect="1" noMove="1" noResize="1" noEditPoints="1" noAdjustHandles="1" noChangeArrowheads="1" noChangeShapeType="1" noTextEdit="1"/>
              </p:cNvSpPr>
              <p:nvPr/>
            </p:nvSpPr>
            <p:spPr>
              <a:xfrm>
                <a:off x="1160138" y="3813225"/>
                <a:ext cx="9263998" cy="2464521"/>
              </a:xfrm>
              <a:prstGeom prst="rect">
                <a:avLst/>
              </a:prstGeom>
              <a:blipFill rotWithShape="1">
                <a:blip r:embed="rId3"/>
                <a:stretch>
                  <a:fillRect/>
                </a:stretch>
              </a:blipFill>
            </p:spPr>
            <p:txBody>
              <a:bodyPr/>
              <a:lstStyle/>
              <a:p>
                <a:r>
                  <a:rPr lang="zh-CN" altLang="en-US">
                    <a:noFill/>
                  </a:rPr>
                  <a:t> </a:t>
                </a:r>
              </a:p>
            </p:txBody>
          </p:sp>
        </mc:Fallback>
      </mc:AlternateContent>
      <p:sp>
        <p:nvSpPr>
          <p:cNvPr id="8" name="矩形 7"/>
          <p:cNvSpPr/>
          <p:nvPr/>
        </p:nvSpPr>
        <p:spPr>
          <a:xfrm>
            <a:off x="661387" y="3704656"/>
            <a:ext cx="4153701" cy="830997"/>
          </a:xfrm>
          <a:prstGeom prst="rect">
            <a:avLst/>
          </a:prstGeom>
        </p:spPr>
        <p:txBody>
          <a:bodyPr wrap="none">
            <a:spAutoFit/>
          </a:bodyPr>
          <a:lstStyle/>
          <a:p>
            <a:endParaRPr lang="en-US" altLang="zh-CN" sz="2400" b="1" dirty="0" smtClean="0"/>
          </a:p>
          <a:p>
            <a:r>
              <a:rPr lang="en-US" altLang="zh-CN" sz="2400" b="1" dirty="0" smtClean="0"/>
              <a:t>3</a:t>
            </a:r>
            <a:r>
              <a:rPr lang="en-US" altLang="zh-CN" sz="2400" b="1" dirty="0"/>
              <a:t>.</a:t>
            </a:r>
            <a:r>
              <a:rPr lang="zh-CN" altLang="en-US" sz="2400" b="1" dirty="0" smtClean="0"/>
              <a:t>最终迭代</a:t>
            </a:r>
            <a:r>
              <a:rPr lang="zh-CN" altLang="en-US" sz="2400" b="1" dirty="0"/>
              <a:t>次数后的评分数据</a:t>
            </a:r>
          </a:p>
        </p:txBody>
      </p:sp>
      <p:sp>
        <p:nvSpPr>
          <p:cNvPr id="9" name="灯片编号占位符 8"/>
          <p:cNvSpPr>
            <a:spLocks noGrp="1"/>
          </p:cNvSpPr>
          <p:nvPr>
            <p:ph type="sldNum" sz="quarter" idx="12"/>
          </p:nvPr>
        </p:nvSpPr>
        <p:spPr/>
        <p:txBody>
          <a:bodyPr/>
          <a:lstStyle/>
          <a:p>
            <a:pPr>
              <a:defRPr/>
            </a:pPr>
            <a:fld id="{33B11495-B3EB-4C4E-90C4-180ACB252306}" type="slidenum">
              <a:rPr lang="zh-CN" altLang="en-US" smtClean="0"/>
              <a:pPr>
                <a:defRPr/>
              </a:pPr>
              <a:t>15</a:t>
            </a:fld>
            <a:r>
              <a:rPr lang="en-US" altLang="zh-CN" dirty="0" smtClean="0"/>
              <a:t>/30</a:t>
            </a:r>
            <a:endParaRPr lang="zh-CN" altLang="en-US" sz="1800" dirty="0">
              <a:solidFill>
                <a:schemeClr val="tx1"/>
              </a:solidFill>
            </a:endParaRPr>
          </a:p>
        </p:txBody>
      </p:sp>
      <p:sp>
        <p:nvSpPr>
          <p:cNvPr id="10" name="日期占位符 9"/>
          <p:cNvSpPr>
            <a:spLocks noGrp="1"/>
          </p:cNvSpPr>
          <p:nvPr>
            <p:ph type="dt" sz="half" idx="10"/>
          </p:nvPr>
        </p:nvSpPr>
        <p:spPr/>
        <p:txBody>
          <a:bodyPr/>
          <a:lstStyle/>
          <a:p>
            <a:pPr>
              <a:defRPr/>
            </a:pPr>
            <a:fld id="{A2E8EE01-B0C1-49EF-8C80-E6F3A2AF1445}"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4030550084"/>
      </p:ext>
    </p:extLst>
  </p:cSld>
  <p:clrMapOvr>
    <a:masterClrMapping/>
  </p:clrMapOvr>
  <p:transition spd="med">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矩形 2"/>
          <p:cNvSpPr/>
          <p:nvPr/>
        </p:nvSpPr>
        <p:spPr>
          <a:xfrm>
            <a:off x="325152" y="312743"/>
            <a:ext cx="5314531" cy="461665"/>
          </a:xfrm>
          <a:prstGeom prst="rect">
            <a:avLst/>
          </a:prstGeom>
        </p:spPr>
        <p:txBody>
          <a:bodyPr wrap="square">
            <a:spAutoFit/>
          </a:bodyPr>
          <a:lstStyle/>
          <a:p>
            <a:r>
              <a:rPr lang="en-US" altLang="zh-CN" sz="2400" dirty="0" smtClean="0">
                <a:solidFill>
                  <a:schemeClr val="bg1"/>
                </a:solidFill>
                <a:latin typeface="+mn-ea"/>
                <a:ea typeface="+mn-ea"/>
                <a:cs typeface="+mn-ea"/>
                <a:sym typeface="+mn-lt"/>
              </a:rPr>
              <a:t>3 </a:t>
            </a:r>
            <a:r>
              <a:rPr lang="zh-CN" altLang="en-US" sz="2400" dirty="0" smtClean="0">
                <a:solidFill>
                  <a:schemeClr val="bg1"/>
                </a:solidFill>
                <a:latin typeface="+mn-ea"/>
                <a:ea typeface="+mn-ea"/>
                <a:cs typeface="+mn-ea"/>
                <a:sym typeface="+mn-lt"/>
              </a:rPr>
              <a:t>基于</a:t>
            </a:r>
            <a:r>
              <a:rPr lang="zh-CN" altLang="en-US" sz="2400" dirty="0">
                <a:solidFill>
                  <a:schemeClr val="bg1"/>
                </a:solidFill>
                <a:latin typeface="+mn-ea"/>
                <a:ea typeface="+mn-ea"/>
                <a:cs typeface="+mn-ea"/>
                <a:sym typeface="+mn-lt"/>
              </a:rPr>
              <a:t>用户相似度协同过滤推荐算法</a:t>
            </a:r>
          </a:p>
        </p:txBody>
      </p:sp>
      <p:cxnSp>
        <p:nvCxnSpPr>
          <p:cNvPr id="4" name="直接连接符 3"/>
          <p:cNvCxnSpPr/>
          <p:nvPr/>
        </p:nvCxnSpPr>
        <p:spPr bwMode="auto">
          <a:xfrm>
            <a:off x="4593175" y="844141"/>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矩形 4"/>
          <p:cNvSpPr/>
          <p:nvPr/>
        </p:nvSpPr>
        <p:spPr>
          <a:xfrm>
            <a:off x="5795435" y="331209"/>
            <a:ext cx="3877985" cy="497957"/>
          </a:xfrm>
          <a:prstGeom prst="rect">
            <a:avLst/>
          </a:prstGeom>
        </p:spPr>
        <p:txBody>
          <a:bodyPr wrap="none">
            <a:spAutoFit/>
          </a:bodyPr>
          <a:lstStyle/>
          <a:p>
            <a:pPr>
              <a:lnSpc>
                <a:spcPct val="120000"/>
              </a:lnSpc>
            </a:pPr>
            <a:r>
              <a:rPr lang="zh-CN" altLang="en-US" sz="2400" dirty="0">
                <a:solidFill>
                  <a:srgbClr val="495A70"/>
                </a:solidFill>
                <a:latin typeface="+mn-ea"/>
                <a:ea typeface="+mn-ea"/>
                <a:cs typeface="+mn-ea"/>
              </a:rPr>
              <a:t>对新增用户产生推荐列表集</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858" y="1144706"/>
            <a:ext cx="5056352" cy="4628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6" name="TextBox 5"/>
              <p:cNvSpPr txBox="1"/>
              <p:nvPr/>
            </p:nvSpPr>
            <p:spPr>
              <a:xfrm>
                <a:off x="325153" y="1152336"/>
                <a:ext cx="6792768" cy="4580036"/>
              </a:xfrm>
              <a:prstGeom prst="rect">
                <a:avLst/>
              </a:prstGeom>
              <a:noFill/>
            </p:spPr>
            <p:txBody>
              <a:bodyPr wrap="square" rtlCol="0">
                <a:spAutoFit/>
              </a:bodyPr>
              <a:lstStyle/>
              <a:p>
                <a:pPr lvl="0"/>
                <a:r>
                  <a:rPr lang="en-US" altLang="zh-CN" sz="2400" b="1" dirty="0" smtClean="0"/>
                  <a:t>1.</a:t>
                </a:r>
                <a:r>
                  <a:rPr lang="zh-CN" altLang="zh-CN" sz="2400" b="1" dirty="0" smtClean="0"/>
                  <a:t>通过</a:t>
                </a:r>
                <a:r>
                  <a:rPr lang="zh-CN" altLang="en-US" sz="2400" b="1" dirty="0" smtClean="0"/>
                  <a:t>相似度公式计算</a:t>
                </a:r>
                <a:r>
                  <a:rPr lang="zh-CN" altLang="zh-CN" sz="2400" b="1" dirty="0" smtClean="0"/>
                  <a:t>与</a:t>
                </a:r>
                <a14:m>
                  <m:oMath xmlns:m="http://schemas.openxmlformats.org/officeDocument/2006/math">
                    <m:sSub>
                      <m:sSubPr>
                        <m:ctrlPr>
                          <a:rPr lang="zh-CN" altLang="zh-CN" sz="2400" b="1" i="1">
                            <a:latin typeface="Cambria Math"/>
                          </a:rPr>
                        </m:ctrlPr>
                      </m:sSubPr>
                      <m:e>
                        <m:r>
                          <a:rPr lang="en-US" altLang="zh-CN" sz="2400" b="1" i="1">
                            <a:latin typeface="Cambria Math"/>
                          </a:rPr>
                          <m:t>𝑼</m:t>
                        </m:r>
                      </m:e>
                      <m:sub>
                        <m:r>
                          <a:rPr lang="en-US" altLang="zh-CN" sz="2400" b="1" i="1">
                            <a:latin typeface="Cambria Math"/>
                          </a:rPr>
                          <m:t>𝒙</m:t>
                        </m:r>
                      </m:sub>
                    </m:sSub>
                  </m:oMath>
                </a14:m>
                <a:r>
                  <a:rPr lang="zh-CN" altLang="zh-CN" sz="2400" b="1" dirty="0"/>
                  <a:t>相似的大用户</a:t>
                </a:r>
                <a:r>
                  <a:rPr lang="zh-CN" altLang="zh-CN" sz="2400" b="1" dirty="0" smtClean="0"/>
                  <a:t>集合</a:t>
                </a:r>
                <a:r>
                  <a:rPr lang="zh-CN" altLang="en-US" sz="2400" b="1" dirty="0"/>
                  <a:t>：</a:t>
                </a:r>
                <a:endParaRPr lang="en-US" altLang="zh-CN" sz="2400" b="1" dirty="0" smtClean="0"/>
              </a:p>
              <a:p>
                <a:endParaRPr lang="en-US" altLang="zh-CN" i="1" dirty="0" smtClean="0">
                  <a:latin typeface="Cambria Math"/>
                </a:endParaRPr>
              </a:p>
              <a:p>
                <a:endParaRPr lang="en-US" altLang="zh-CN" i="1" dirty="0">
                  <a:latin typeface="Cambria Math"/>
                </a:endParaRPr>
              </a:p>
              <a:p>
                <a:endParaRPr lang="en-US" altLang="zh-CN" b="1" i="1" dirty="0" smtClean="0">
                  <a:latin typeface="Cambria Math"/>
                </a:endParaRPr>
              </a:p>
              <a:p>
                <a:pPr/>
                <a14:m>
                  <m:oMathPara xmlns:m="http://schemas.openxmlformats.org/officeDocument/2006/math">
                    <m:oMathParaPr>
                      <m:jc m:val="centerGroup"/>
                    </m:oMathParaPr>
                    <m:oMath xmlns:m="http://schemas.openxmlformats.org/officeDocument/2006/math">
                      <m:sSub>
                        <m:sSubPr>
                          <m:ctrlPr>
                            <a:rPr lang="zh-CN" altLang="zh-CN" sz="2400" b="1" i="1">
                              <a:latin typeface="Cambria Math"/>
                            </a:rPr>
                          </m:ctrlPr>
                        </m:sSubPr>
                        <m:e>
                          <m:r>
                            <a:rPr lang="en-US" altLang="zh-CN" sz="2400" b="1" i="1">
                              <a:latin typeface="Cambria Math"/>
                            </a:rPr>
                            <m:t>𝑻𝒐𝒑</m:t>
                          </m:r>
                        </m:e>
                        <m:sub>
                          <m:r>
                            <a:rPr lang="en-US" altLang="zh-CN" sz="2400" b="1" i="1">
                              <a:latin typeface="Cambria Math"/>
                            </a:rPr>
                            <m:t>𝐍</m:t>
                          </m:r>
                          <m:d>
                            <m:dPr>
                              <m:ctrlPr>
                                <a:rPr lang="zh-CN" altLang="zh-CN" sz="2400" b="1" i="1">
                                  <a:latin typeface="Cambria Math"/>
                                </a:rPr>
                              </m:ctrlPr>
                            </m:dPr>
                            <m:e>
                              <m:r>
                                <a:rPr lang="en-US" altLang="zh-CN" sz="2400" b="1" i="1">
                                  <a:latin typeface="Cambria Math"/>
                                </a:rPr>
                                <m:t>𝑮</m:t>
                              </m:r>
                            </m:e>
                          </m:d>
                        </m:sub>
                      </m:sSub>
                      <m:r>
                        <a:rPr lang="en-US" altLang="zh-CN" sz="2400" b="1">
                          <a:latin typeface="Cambria Math"/>
                        </a:rPr>
                        <m:t>=</m:t>
                      </m:r>
                      <m:d>
                        <m:dPr>
                          <m:begChr m:val="{"/>
                          <m:endChr m:val="}"/>
                          <m:ctrlPr>
                            <a:rPr lang="zh-CN" altLang="zh-CN" sz="2400" b="1" i="1">
                              <a:latin typeface="Cambria Math"/>
                            </a:rPr>
                          </m:ctrlPr>
                        </m:dPr>
                        <m:e>
                          <m:r>
                            <a:rPr lang="en-US" altLang="zh-CN" sz="2400" b="1" i="1">
                              <a:latin typeface="Cambria Math"/>
                            </a:rPr>
                            <m:t>𝑺𝒊𝒎</m:t>
                          </m:r>
                          <m:d>
                            <m:dPr>
                              <m:ctrlPr>
                                <a:rPr lang="zh-CN" altLang="zh-CN" sz="2400" b="1" i="1">
                                  <a:latin typeface="Cambria Math"/>
                                </a:rPr>
                              </m:ctrlPr>
                            </m:dPr>
                            <m:e>
                              <m:sSub>
                                <m:sSubPr>
                                  <m:ctrlPr>
                                    <a:rPr lang="zh-CN" altLang="zh-CN" sz="2400" b="1" i="1">
                                      <a:latin typeface="Cambria Math"/>
                                    </a:rPr>
                                  </m:ctrlPr>
                                </m:sSubPr>
                                <m:e>
                                  <m:r>
                                    <a:rPr lang="en-US" altLang="zh-CN" sz="2400" b="1" i="1">
                                      <a:latin typeface="Cambria Math"/>
                                    </a:rPr>
                                    <m:t>𝒖</m:t>
                                  </m:r>
                                </m:e>
                                <m:sub>
                                  <m:r>
                                    <a:rPr lang="en-US" altLang="zh-CN" sz="2400" b="1" i="1">
                                      <a:latin typeface="Cambria Math"/>
                                    </a:rPr>
                                    <m:t>𝒊</m:t>
                                  </m:r>
                                  <m:r>
                                    <a:rPr lang="en-US" altLang="zh-CN" sz="2400" b="1">
                                      <a:latin typeface="Cambria Math"/>
                                    </a:rPr>
                                    <m:t>,</m:t>
                                  </m:r>
                                </m:sub>
                              </m:sSub>
                              <m:sSub>
                                <m:sSubPr>
                                  <m:ctrlPr>
                                    <a:rPr lang="zh-CN" altLang="zh-CN" sz="2400" b="1" i="1">
                                      <a:latin typeface="Cambria Math"/>
                                    </a:rPr>
                                  </m:ctrlPr>
                                </m:sSubPr>
                                <m:e>
                                  <m:r>
                                    <a:rPr lang="en-US" altLang="zh-CN" sz="2400" b="1" i="1">
                                      <a:latin typeface="Cambria Math"/>
                                    </a:rPr>
                                    <m:t>𝒖</m:t>
                                  </m:r>
                                </m:e>
                                <m:sub>
                                  <m:r>
                                    <a:rPr lang="en-US" altLang="zh-CN" sz="2400" b="1" i="1">
                                      <a:latin typeface="Cambria Math"/>
                                    </a:rPr>
                                    <m:t>𝒙</m:t>
                                  </m:r>
                                </m:sub>
                              </m:sSub>
                            </m:e>
                          </m:d>
                          <m:r>
                            <a:rPr lang="en-US" altLang="zh-CN" sz="2400" b="1">
                              <a:latin typeface="Cambria Math"/>
                            </a:rPr>
                            <m:t>|</m:t>
                          </m:r>
                          <m:r>
                            <a:rPr lang="en-US" altLang="zh-CN" sz="2400" b="1" i="1">
                              <a:latin typeface="Cambria Math"/>
                            </a:rPr>
                            <m:t>𝒊</m:t>
                          </m:r>
                          <m:r>
                            <a:rPr lang="en-US" altLang="zh-CN" sz="2400" b="1">
                              <a:latin typeface="Cambria Math"/>
                            </a:rPr>
                            <m:t>∈(</m:t>
                          </m:r>
                          <m:r>
                            <a:rPr lang="en-US" altLang="zh-CN" sz="2400" b="1" i="1">
                              <a:latin typeface="Cambria Math"/>
                            </a:rPr>
                            <m:t>𝟏</m:t>
                          </m:r>
                          <m:r>
                            <a:rPr lang="en-US" altLang="zh-CN" sz="2400" b="1">
                              <a:latin typeface="Cambria Math"/>
                            </a:rPr>
                            <m:t>,</m:t>
                          </m:r>
                          <m:r>
                            <a:rPr lang="en-US" altLang="zh-CN" sz="2400" b="1" i="1">
                              <a:latin typeface="Cambria Math"/>
                            </a:rPr>
                            <m:t>𝟏</m:t>
                          </m:r>
                          <m:r>
                            <a:rPr lang="en-US" altLang="zh-CN" sz="2400" b="1">
                              <a:latin typeface="Cambria Math"/>
                            </a:rPr>
                            <m:t>/</m:t>
                          </m:r>
                          <m:r>
                            <a:rPr lang="en-US" altLang="zh-CN" sz="2400" b="1" i="1">
                              <a:latin typeface="Cambria Math"/>
                            </a:rPr>
                            <m:t>𝟑</m:t>
                          </m:r>
                          <m:r>
                            <a:rPr lang="en-US" altLang="zh-CN" sz="2400" b="1" i="1">
                              <a:latin typeface="Cambria Math"/>
                            </a:rPr>
                            <m:t>𝒏</m:t>
                          </m:r>
                          <m:r>
                            <a:rPr lang="en-US" altLang="zh-CN" sz="2400" b="1">
                              <a:latin typeface="Cambria Math"/>
                            </a:rPr>
                            <m:t>)</m:t>
                          </m:r>
                        </m:e>
                      </m:d>
                    </m:oMath>
                  </m:oMathPara>
                </a14:m>
                <a:endParaRPr lang="zh-CN" altLang="zh-CN" sz="2400" b="1" dirty="0"/>
              </a:p>
              <a:p>
                <a:pPr lvl="0"/>
                <a:endParaRPr lang="en-US" altLang="zh-CN" dirty="0"/>
              </a:p>
              <a:p>
                <a:r>
                  <a:rPr lang="en-US" altLang="zh-CN" sz="2400" dirty="0" smtClean="0"/>
                  <a:t>2</a:t>
                </a:r>
                <a:r>
                  <a:rPr lang="en-US" altLang="zh-CN" sz="2400" b="1" dirty="0" smtClean="0"/>
                  <a:t>.</a:t>
                </a:r>
                <a:r>
                  <a:rPr lang="zh-CN" altLang="zh-CN" sz="2400" b="1" dirty="0" smtClean="0"/>
                  <a:t> 计算</a:t>
                </a:r>
                <a:r>
                  <a:rPr lang="zh-CN" altLang="zh-CN" sz="2400" b="1" dirty="0"/>
                  <a:t>新增用户</a:t>
                </a:r>
                <a14:m>
                  <m:oMath xmlns:m="http://schemas.openxmlformats.org/officeDocument/2006/math">
                    <m:sSub>
                      <m:sSubPr>
                        <m:ctrlPr>
                          <a:rPr lang="zh-CN" altLang="zh-CN" sz="2400" b="1" i="1">
                            <a:latin typeface="Cambria Math"/>
                          </a:rPr>
                        </m:ctrlPr>
                      </m:sSubPr>
                      <m:e>
                        <m:r>
                          <a:rPr lang="en-US" altLang="zh-CN" sz="2400" b="1" i="1">
                            <a:latin typeface="Cambria Math"/>
                          </a:rPr>
                          <m:t>𝑼</m:t>
                        </m:r>
                      </m:e>
                      <m:sub>
                        <m:r>
                          <a:rPr lang="en-US" altLang="zh-CN" sz="2400" b="1" i="1">
                            <a:latin typeface="Cambria Math"/>
                          </a:rPr>
                          <m:t>𝒙</m:t>
                        </m:r>
                      </m:sub>
                    </m:sSub>
                  </m:oMath>
                </a14:m>
                <a:r>
                  <a:rPr lang="zh-CN" altLang="zh-CN" sz="2400" b="1" dirty="0"/>
                  <a:t>对相应发电企业</a:t>
                </a:r>
                <a14:m>
                  <m:oMath xmlns:m="http://schemas.openxmlformats.org/officeDocument/2006/math">
                    <m:sSub>
                      <m:sSubPr>
                        <m:ctrlPr>
                          <a:rPr lang="zh-CN" altLang="zh-CN" sz="2400" b="1" i="1">
                            <a:latin typeface="Cambria Math"/>
                          </a:rPr>
                        </m:ctrlPr>
                      </m:sSubPr>
                      <m:e>
                        <m:r>
                          <a:rPr lang="en-US" altLang="zh-CN" sz="2400" b="1" i="1">
                            <a:latin typeface="Cambria Math"/>
                          </a:rPr>
                          <m:t>𝑬</m:t>
                        </m:r>
                      </m:e>
                      <m:sub>
                        <m:r>
                          <a:rPr lang="en-US" altLang="zh-CN" sz="2400" b="1" i="1">
                            <a:latin typeface="Cambria Math"/>
                          </a:rPr>
                          <m:t>𝒋</m:t>
                        </m:r>
                      </m:sub>
                    </m:sSub>
                  </m:oMath>
                </a14:m>
                <a:r>
                  <a:rPr lang="zh-CN" altLang="zh-CN" sz="2400" b="1" dirty="0"/>
                  <a:t>的评分用</a:t>
                </a:r>
                <a14:m>
                  <m:oMath xmlns:m="http://schemas.openxmlformats.org/officeDocument/2006/math">
                    <m:sSub>
                      <m:sSubPr>
                        <m:ctrlPr>
                          <a:rPr lang="zh-CN" altLang="zh-CN" sz="2400" b="1" i="1">
                            <a:latin typeface="Cambria Math"/>
                          </a:rPr>
                        </m:ctrlPr>
                      </m:sSubPr>
                      <m:e>
                        <m:r>
                          <a:rPr lang="en-US" altLang="zh-CN" sz="2400" b="1" i="1">
                            <a:latin typeface="Cambria Math"/>
                          </a:rPr>
                          <m:t>𝑹</m:t>
                        </m:r>
                      </m:e>
                      <m:sub>
                        <m:r>
                          <a:rPr lang="en-US" altLang="zh-CN" sz="2400" b="1" i="1">
                            <a:latin typeface="Cambria Math"/>
                          </a:rPr>
                          <m:t>𝒙𝒋</m:t>
                        </m:r>
                      </m:sub>
                    </m:sSub>
                  </m:oMath>
                </a14:m>
                <a:r>
                  <a:rPr lang="zh-CN" altLang="zh-CN" sz="2400" dirty="0" smtClean="0"/>
                  <a:t>：</a:t>
                </a:r>
                <a:endParaRPr lang="en-US" altLang="zh-CN" sz="2400" dirty="0" smtClean="0"/>
              </a:p>
              <a:p>
                <a:pPr/>
                <a14:m>
                  <m:oMathPara xmlns:m="http://schemas.openxmlformats.org/officeDocument/2006/math">
                    <m:oMathParaPr>
                      <m:jc m:val="centerGroup"/>
                    </m:oMathParaPr>
                    <m:oMath xmlns:m="http://schemas.openxmlformats.org/officeDocument/2006/math">
                      <m:sSub>
                        <m:sSubPr>
                          <m:ctrlPr>
                            <a:rPr lang="zh-CN" altLang="zh-CN" b="1" i="1">
                              <a:latin typeface="Cambria Math"/>
                            </a:rPr>
                          </m:ctrlPr>
                        </m:sSubPr>
                        <m:e>
                          <m:r>
                            <a:rPr lang="en-US" altLang="zh-CN" b="1" i="1">
                              <a:latin typeface="Cambria Math"/>
                            </a:rPr>
                            <m:t>𝑹</m:t>
                          </m:r>
                        </m:e>
                        <m:sub>
                          <m:r>
                            <a:rPr lang="en-US" altLang="zh-CN" b="1" i="1">
                              <a:latin typeface="Cambria Math"/>
                            </a:rPr>
                            <m:t>𝒙𝒋</m:t>
                          </m:r>
                        </m:sub>
                      </m:sSub>
                      <m:r>
                        <a:rPr lang="en-US" altLang="zh-CN" b="1">
                          <a:latin typeface="Cambria Math"/>
                        </a:rPr>
                        <m:t>=</m:t>
                      </m:r>
                      <m:nary>
                        <m:naryPr>
                          <m:chr m:val="∑"/>
                          <m:limLoc m:val="undOvr"/>
                          <m:supHide m:val="on"/>
                          <m:ctrlPr>
                            <a:rPr lang="zh-CN" altLang="zh-CN" b="1" i="1">
                              <a:latin typeface="Cambria Math"/>
                            </a:rPr>
                          </m:ctrlPr>
                        </m:naryPr>
                        <m:sub>
                          <m:r>
                            <a:rPr lang="en-US" altLang="zh-CN" b="1" i="1">
                              <a:latin typeface="Cambria Math"/>
                            </a:rPr>
                            <m:t>𝒊</m:t>
                          </m:r>
                          <m:r>
                            <a:rPr lang="en-US" altLang="zh-CN" b="1">
                              <a:latin typeface="Cambria Math"/>
                            </a:rPr>
                            <m:t>∈</m:t>
                          </m:r>
                          <m:r>
                            <a:rPr lang="en-US" altLang="zh-CN" b="1" i="1">
                              <a:latin typeface="Cambria Math"/>
                            </a:rPr>
                            <m:t>𝒖</m:t>
                          </m:r>
                        </m:sub>
                        <m:sup/>
                        <m:e>
                          <m:sSub>
                            <m:sSubPr>
                              <m:ctrlPr>
                                <a:rPr lang="zh-CN" altLang="zh-CN" b="1" i="1">
                                  <a:latin typeface="Cambria Math"/>
                                </a:rPr>
                              </m:ctrlPr>
                            </m:sSubPr>
                            <m:e>
                              <m:r>
                                <a:rPr lang="en-US" altLang="zh-CN" b="1" i="1">
                                  <a:latin typeface="Cambria Math"/>
                                </a:rPr>
                                <m:t>𝑹</m:t>
                              </m:r>
                            </m:e>
                            <m:sub>
                              <m:r>
                                <a:rPr lang="en-US" altLang="zh-CN" b="1" i="1">
                                  <a:latin typeface="Cambria Math"/>
                                </a:rPr>
                                <m:t>𝒊𝒋</m:t>
                              </m:r>
                            </m:sub>
                          </m:sSub>
                        </m:e>
                      </m:nary>
                      <m:r>
                        <a:rPr lang="en-US" altLang="zh-CN" b="1">
                          <a:latin typeface="Cambria Math"/>
                        </a:rPr>
                        <m:t>.</m:t>
                      </m:r>
                      <m:r>
                        <a:rPr lang="en-US" altLang="zh-CN" b="1" i="1">
                          <a:latin typeface="Cambria Math"/>
                        </a:rPr>
                        <m:t>𝑺𝒊𝒎</m:t>
                      </m:r>
                      <m:d>
                        <m:dPr>
                          <m:ctrlPr>
                            <a:rPr lang="zh-CN" altLang="zh-CN" b="1" i="1">
                              <a:latin typeface="Cambria Math"/>
                            </a:rPr>
                          </m:ctrlPr>
                        </m:dPr>
                        <m:e>
                          <m:sSub>
                            <m:sSubPr>
                              <m:ctrlPr>
                                <a:rPr lang="zh-CN" altLang="zh-CN" b="1" i="1">
                                  <a:latin typeface="Cambria Math"/>
                                </a:rPr>
                              </m:ctrlPr>
                            </m:sSubPr>
                            <m:e>
                              <m:r>
                                <a:rPr lang="en-US" altLang="zh-CN" b="1" i="1">
                                  <a:latin typeface="Cambria Math"/>
                                </a:rPr>
                                <m:t>𝒖</m:t>
                              </m:r>
                            </m:e>
                            <m:sub>
                              <m:r>
                                <a:rPr lang="en-US" altLang="zh-CN" b="1" i="1">
                                  <a:latin typeface="Cambria Math"/>
                                </a:rPr>
                                <m:t>𝒊</m:t>
                              </m:r>
                              <m:r>
                                <a:rPr lang="en-US" altLang="zh-CN" b="1">
                                  <a:latin typeface="Cambria Math"/>
                                </a:rPr>
                                <m:t>,</m:t>
                              </m:r>
                            </m:sub>
                          </m:sSub>
                          <m:sSub>
                            <m:sSubPr>
                              <m:ctrlPr>
                                <a:rPr lang="zh-CN" altLang="zh-CN" b="1" i="1">
                                  <a:latin typeface="Cambria Math"/>
                                </a:rPr>
                              </m:ctrlPr>
                            </m:sSubPr>
                            <m:e>
                              <m:r>
                                <a:rPr lang="en-US" altLang="zh-CN" b="1" i="1">
                                  <a:latin typeface="Cambria Math"/>
                                </a:rPr>
                                <m:t>𝒖</m:t>
                              </m:r>
                            </m:e>
                            <m:sub>
                              <m:r>
                                <a:rPr lang="en-US" altLang="zh-CN" b="1" i="1">
                                  <a:latin typeface="Cambria Math"/>
                                </a:rPr>
                                <m:t>𝒙</m:t>
                              </m:r>
                            </m:sub>
                          </m:sSub>
                        </m:e>
                      </m:d>
                    </m:oMath>
                  </m:oMathPara>
                </a14:m>
                <a:endParaRPr lang="en-US" altLang="zh-CN" b="1" dirty="0" smtClean="0"/>
              </a:p>
              <a:p>
                <a:pPr/>
                <a14:m>
                  <m:oMathPara xmlns:m="http://schemas.openxmlformats.org/officeDocument/2006/math">
                    <m:oMathParaPr>
                      <m:jc m:val="centerGroup"/>
                    </m:oMathParaPr>
                    <m:oMath xmlns:m="http://schemas.openxmlformats.org/officeDocument/2006/math">
                      <m:sSub>
                        <m:sSubPr>
                          <m:ctrlPr>
                            <a:rPr lang="zh-CN" altLang="zh-CN" b="1" i="1">
                              <a:latin typeface="Cambria Math"/>
                            </a:rPr>
                          </m:ctrlPr>
                        </m:sSubPr>
                        <m:e>
                          <m:r>
                            <a:rPr lang="en-US" altLang="zh-CN" b="1" i="1">
                              <a:latin typeface="Cambria Math"/>
                            </a:rPr>
                            <m:t>𝑬</m:t>
                          </m:r>
                        </m:e>
                        <m:sub>
                          <m:r>
                            <a:rPr lang="en-US" altLang="zh-CN" b="1" i="1">
                              <a:latin typeface="Cambria Math"/>
                            </a:rPr>
                            <m:t>𝒙</m:t>
                          </m:r>
                        </m:sub>
                      </m:sSub>
                      <m:r>
                        <a:rPr lang="en-US" altLang="zh-CN" b="1">
                          <a:latin typeface="Cambria Math"/>
                        </a:rPr>
                        <m:t>=</m:t>
                      </m:r>
                      <m:d>
                        <m:dPr>
                          <m:begChr m:val="{"/>
                          <m:endChr m:val="}"/>
                          <m:ctrlPr>
                            <a:rPr lang="zh-CN" altLang="zh-CN" b="1" i="1">
                              <a:latin typeface="Cambria Math"/>
                            </a:rPr>
                          </m:ctrlPr>
                        </m:dPr>
                        <m:e>
                          <m:sSub>
                            <m:sSubPr>
                              <m:ctrlPr>
                                <a:rPr lang="zh-CN" altLang="zh-CN" b="1" i="1">
                                  <a:latin typeface="Cambria Math"/>
                                </a:rPr>
                              </m:ctrlPr>
                            </m:sSubPr>
                            <m:e>
                              <m:r>
                                <a:rPr lang="en-US" altLang="zh-CN" b="1" i="1">
                                  <a:latin typeface="Cambria Math"/>
                                </a:rPr>
                                <m:t>𝑹</m:t>
                              </m:r>
                            </m:e>
                            <m:sub>
                              <m:r>
                                <a:rPr lang="en-US" altLang="zh-CN" b="1" i="1">
                                  <a:latin typeface="Cambria Math"/>
                                </a:rPr>
                                <m:t>𝒙</m:t>
                              </m:r>
                            </m:sub>
                          </m:sSub>
                          <m:r>
                            <a:rPr lang="en-US" altLang="zh-CN" b="1">
                              <a:latin typeface="Cambria Math"/>
                            </a:rPr>
                            <m:t>|</m:t>
                          </m:r>
                          <m:r>
                            <a:rPr lang="en-US" altLang="zh-CN" b="1" i="1">
                              <a:latin typeface="Cambria Math"/>
                            </a:rPr>
                            <m:t>𝟎</m:t>
                          </m:r>
                          <m:r>
                            <a:rPr lang="en-US" altLang="zh-CN" b="1">
                              <a:latin typeface="Cambria Math"/>
                            </a:rPr>
                            <m:t>≤</m:t>
                          </m:r>
                          <m:r>
                            <a:rPr lang="en-US" altLang="zh-CN" b="1" i="1">
                              <a:latin typeface="Cambria Math"/>
                            </a:rPr>
                            <m:t>𝒋</m:t>
                          </m:r>
                          <m:r>
                            <a:rPr lang="en-US" altLang="zh-CN" b="1">
                              <a:latin typeface="Cambria Math"/>
                            </a:rPr>
                            <m:t>≤</m:t>
                          </m:r>
                          <m:r>
                            <a:rPr lang="en-US" altLang="zh-CN" b="1" i="1">
                              <a:latin typeface="Cambria Math"/>
                            </a:rPr>
                            <m:t>𝒎</m:t>
                          </m:r>
                        </m:e>
                      </m:d>
                    </m:oMath>
                  </m:oMathPara>
                </a14:m>
                <a:endParaRPr lang="zh-CN" altLang="zh-CN" b="1" dirty="0"/>
              </a:p>
              <a:p>
                <a:endParaRPr lang="zh-CN" altLang="zh-CN" dirty="0"/>
              </a:p>
              <a:p>
                <a:pPr lvl="0"/>
                <a:endParaRPr lang="zh-CN" altLang="zh-CN" dirty="0"/>
              </a:p>
              <a:p>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25153" y="1152336"/>
                <a:ext cx="6792768" cy="4580036"/>
              </a:xfrm>
              <a:prstGeom prst="rect">
                <a:avLst/>
              </a:prstGeom>
              <a:blipFill rotWithShape="1">
                <a:blip r:embed="rId3"/>
                <a:stretch>
                  <a:fillRect l="-1345" t="-1465"/>
                </a:stretch>
              </a:blipFill>
            </p:spPr>
            <p:txBody>
              <a:bodyPr/>
              <a:lstStyle/>
              <a:p>
                <a:r>
                  <a:rPr lang="zh-CN" altLang="en-US">
                    <a:noFill/>
                  </a:rPr>
                  <a:t> </a:t>
                </a:r>
              </a:p>
            </p:txBody>
          </p:sp>
        </mc:Fallback>
      </mc:AlternateContent>
      <p:sp>
        <p:nvSpPr>
          <p:cNvPr id="7" name="灯片编号占位符 6"/>
          <p:cNvSpPr>
            <a:spLocks noGrp="1"/>
          </p:cNvSpPr>
          <p:nvPr>
            <p:ph type="sldNum" sz="quarter" idx="12"/>
          </p:nvPr>
        </p:nvSpPr>
        <p:spPr/>
        <p:txBody>
          <a:bodyPr/>
          <a:lstStyle/>
          <a:p>
            <a:pPr>
              <a:defRPr/>
            </a:pPr>
            <a:fld id="{33B11495-B3EB-4C4E-90C4-180ACB252306}" type="slidenum">
              <a:rPr lang="zh-CN" altLang="en-US" smtClean="0"/>
              <a:pPr>
                <a:defRPr/>
              </a:pPr>
              <a:t>16</a:t>
            </a:fld>
            <a:r>
              <a:rPr lang="en-US" altLang="zh-CN" dirty="0" smtClean="0"/>
              <a:t>/30</a:t>
            </a:r>
            <a:endParaRPr lang="zh-CN" altLang="en-US" sz="1800" dirty="0">
              <a:solidFill>
                <a:schemeClr val="tx1"/>
              </a:solidFill>
            </a:endParaRPr>
          </a:p>
        </p:txBody>
      </p:sp>
      <p:sp>
        <p:nvSpPr>
          <p:cNvPr id="8" name="日期占位符 7"/>
          <p:cNvSpPr>
            <a:spLocks noGrp="1"/>
          </p:cNvSpPr>
          <p:nvPr>
            <p:ph type="dt" sz="half" idx="10"/>
          </p:nvPr>
        </p:nvSpPr>
        <p:spPr/>
        <p:txBody>
          <a:bodyPr/>
          <a:lstStyle/>
          <a:p>
            <a:pPr>
              <a:defRPr/>
            </a:pPr>
            <a:fld id="{1627E5DE-9C21-489D-AF37-EF6DE4B2755A}"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1505607778"/>
      </p:ext>
    </p:extLst>
  </p:cSld>
  <p:clrMapOvr>
    <a:masterClrMapping/>
  </p:clrMapOvr>
  <p:transition spd="med">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989379"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76474" y="350537"/>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23" name="直接连接符 22"/>
          <p:cNvCxnSpPr/>
          <p:nvPr/>
        </p:nvCxnSpPr>
        <p:spPr bwMode="auto">
          <a:xfrm flipV="1">
            <a:off x="685800" y="6237680"/>
            <a:ext cx="10583963" cy="629"/>
          </a:xfrm>
          <a:prstGeom prst="line">
            <a:avLst/>
          </a:prstGeom>
          <a:ln w="12700">
            <a:solidFill>
              <a:srgbClr val="607084"/>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sp>
        <p:nvSpPr>
          <p:cNvPr id="15" name="环形箭头 14"/>
          <p:cNvSpPr/>
          <p:nvPr/>
        </p:nvSpPr>
        <p:spPr>
          <a:xfrm rot="20952039">
            <a:off x="1970049" y="3510960"/>
            <a:ext cx="2383430" cy="2383430"/>
          </a:xfrm>
          <a:prstGeom prst="circularArrow">
            <a:avLst>
              <a:gd name="adj1" fmla="val 4688"/>
              <a:gd name="adj2" fmla="val 299029"/>
              <a:gd name="adj3" fmla="val 2539295"/>
              <a:gd name="adj4" fmla="val 17965902"/>
              <a:gd name="adj5" fmla="val 5469"/>
            </a:avLst>
          </a:prstGeom>
          <a:solidFill>
            <a:srgbClr val="607084">
              <a:alpha val="48000"/>
            </a:srgb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6" name="环形箭头 15"/>
          <p:cNvSpPr/>
          <p:nvPr/>
        </p:nvSpPr>
        <p:spPr>
          <a:xfrm rot="5400000">
            <a:off x="834298" y="1562672"/>
            <a:ext cx="1867133" cy="1867133"/>
          </a:xfrm>
          <a:prstGeom prst="circularArrow">
            <a:avLst>
              <a:gd name="adj1" fmla="val 5984"/>
              <a:gd name="adj2" fmla="val 394124"/>
              <a:gd name="adj3" fmla="val 13313824"/>
              <a:gd name="adj4" fmla="val 10508221"/>
              <a:gd name="adj5" fmla="val 6981"/>
            </a:avLst>
          </a:prstGeom>
          <a:solidFill>
            <a:srgbClr val="607084">
              <a:alpha val="38000"/>
            </a:srgb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8" name="任意多边形 17"/>
          <p:cNvSpPr/>
          <p:nvPr/>
        </p:nvSpPr>
        <p:spPr>
          <a:xfrm>
            <a:off x="2094947" y="3890211"/>
            <a:ext cx="1862054" cy="1862054"/>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495A70"/>
          </a:solidFill>
          <a:effectLst>
            <a:outerShdw blurRad="279400" dist="38100" dir="5400000" algn="t" rotWithShape="0">
              <a:srgbClr val="C0C0C0">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96047" tIns="570257" rIns="496047" bIns="609349" numCol="1" spcCol="1270" anchor="ctr" anchorCtr="0">
            <a:noAutofit/>
          </a:bodyPr>
          <a:lstStyle/>
          <a:p>
            <a:pPr algn="ctr" defTabSz="1633497">
              <a:lnSpc>
                <a:spcPct val="90000"/>
              </a:lnSpc>
              <a:spcBef>
                <a:spcPct val="0"/>
              </a:spcBef>
              <a:spcAft>
                <a:spcPct val="35000"/>
              </a:spcAft>
            </a:pPr>
            <a:endParaRPr lang="zh-CN" altLang="en-US" sz="3675" dirty="0"/>
          </a:p>
        </p:txBody>
      </p:sp>
      <p:sp>
        <p:nvSpPr>
          <p:cNvPr id="19" name="Freeform 21"/>
          <p:cNvSpPr>
            <a:spLocks noEditPoints="1"/>
          </p:cNvSpPr>
          <p:nvPr/>
        </p:nvSpPr>
        <p:spPr bwMode="auto">
          <a:xfrm>
            <a:off x="2716421" y="4493237"/>
            <a:ext cx="730974" cy="664053"/>
          </a:xfrm>
          <a:custGeom>
            <a:avLst/>
            <a:gdLst>
              <a:gd name="T0" fmla="*/ 218 w 284"/>
              <a:gd name="T1" fmla="*/ 0 h 258"/>
              <a:gd name="T2" fmla="*/ 230 w 284"/>
              <a:gd name="T3" fmla="*/ 13 h 258"/>
              <a:gd name="T4" fmla="*/ 209 w 284"/>
              <a:gd name="T5" fmla="*/ 76 h 258"/>
              <a:gd name="T6" fmla="*/ 49 w 284"/>
              <a:gd name="T7" fmla="*/ 22 h 258"/>
              <a:gd name="T8" fmla="*/ 61 w 284"/>
              <a:gd name="T9" fmla="*/ 32 h 258"/>
              <a:gd name="T10" fmla="*/ 80 w 284"/>
              <a:gd name="T11" fmla="*/ 49 h 258"/>
              <a:gd name="T12" fmla="*/ 49 w 284"/>
              <a:gd name="T13" fmla="*/ 61 h 258"/>
              <a:gd name="T14" fmla="*/ 61 w 284"/>
              <a:gd name="T15" fmla="*/ 68 h 258"/>
              <a:gd name="T16" fmla="*/ 80 w 284"/>
              <a:gd name="T17" fmla="*/ 85 h 258"/>
              <a:gd name="T18" fmla="*/ 49 w 284"/>
              <a:gd name="T19" fmla="*/ 98 h 258"/>
              <a:gd name="T20" fmla="*/ 61 w 284"/>
              <a:gd name="T21" fmla="*/ 107 h 258"/>
              <a:gd name="T22" fmla="*/ 80 w 284"/>
              <a:gd name="T23" fmla="*/ 122 h 258"/>
              <a:gd name="T24" fmla="*/ 49 w 284"/>
              <a:gd name="T25" fmla="*/ 136 h 258"/>
              <a:gd name="T26" fmla="*/ 61 w 284"/>
              <a:gd name="T27" fmla="*/ 144 h 258"/>
              <a:gd name="T28" fmla="*/ 80 w 284"/>
              <a:gd name="T29" fmla="*/ 158 h 258"/>
              <a:gd name="T30" fmla="*/ 49 w 284"/>
              <a:gd name="T31" fmla="*/ 173 h 258"/>
              <a:gd name="T32" fmla="*/ 61 w 284"/>
              <a:gd name="T33" fmla="*/ 182 h 258"/>
              <a:gd name="T34" fmla="*/ 80 w 284"/>
              <a:gd name="T35" fmla="*/ 197 h 258"/>
              <a:gd name="T36" fmla="*/ 49 w 284"/>
              <a:gd name="T37" fmla="*/ 212 h 258"/>
              <a:gd name="T38" fmla="*/ 49 w 284"/>
              <a:gd name="T39" fmla="*/ 236 h 258"/>
              <a:gd name="T40" fmla="*/ 209 w 284"/>
              <a:gd name="T41" fmla="*/ 187 h 258"/>
              <a:gd name="T42" fmla="*/ 230 w 284"/>
              <a:gd name="T43" fmla="*/ 248 h 258"/>
              <a:gd name="T44" fmla="*/ 218 w 284"/>
              <a:gd name="T45" fmla="*/ 258 h 258"/>
              <a:gd name="T46" fmla="*/ 27 w 284"/>
              <a:gd name="T47" fmla="*/ 258 h 258"/>
              <a:gd name="T48" fmla="*/ 27 w 284"/>
              <a:gd name="T49" fmla="*/ 229 h 258"/>
              <a:gd name="T50" fmla="*/ 0 w 284"/>
              <a:gd name="T51" fmla="*/ 209 h 258"/>
              <a:gd name="T52" fmla="*/ 27 w 284"/>
              <a:gd name="T53" fmla="*/ 190 h 258"/>
              <a:gd name="T54" fmla="*/ 0 w 284"/>
              <a:gd name="T55" fmla="*/ 170 h 258"/>
              <a:gd name="T56" fmla="*/ 27 w 284"/>
              <a:gd name="T57" fmla="*/ 153 h 258"/>
              <a:gd name="T58" fmla="*/ 0 w 284"/>
              <a:gd name="T59" fmla="*/ 134 h 258"/>
              <a:gd name="T60" fmla="*/ 27 w 284"/>
              <a:gd name="T61" fmla="*/ 117 h 258"/>
              <a:gd name="T62" fmla="*/ 0 w 284"/>
              <a:gd name="T63" fmla="*/ 95 h 258"/>
              <a:gd name="T64" fmla="*/ 27 w 284"/>
              <a:gd name="T65" fmla="*/ 81 h 258"/>
              <a:gd name="T66" fmla="*/ 0 w 284"/>
              <a:gd name="T67" fmla="*/ 59 h 258"/>
              <a:gd name="T68" fmla="*/ 27 w 284"/>
              <a:gd name="T69" fmla="*/ 13 h 258"/>
              <a:gd name="T70" fmla="*/ 39 w 284"/>
              <a:gd name="T71" fmla="*/ 0 h 258"/>
              <a:gd name="T72" fmla="*/ 131 w 284"/>
              <a:gd name="T73" fmla="*/ 207 h 258"/>
              <a:gd name="T74" fmla="*/ 165 w 284"/>
              <a:gd name="T75" fmla="*/ 204 h 258"/>
              <a:gd name="T76" fmla="*/ 134 w 284"/>
              <a:gd name="T77" fmla="*/ 170 h 258"/>
              <a:gd name="T78" fmla="*/ 131 w 284"/>
              <a:gd name="T79" fmla="*/ 207 h 258"/>
              <a:gd name="T80" fmla="*/ 252 w 284"/>
              <a:gd name="T81" fmla="*/ 56 h 258"/>
              <a:gd name="T82" fmla="*/ 180 w 284"/>
              <a:gd name="T83" fmla="*/ 190 h 258"/>
              <a:gd name="T84" fmla="*/ 252 w 284"/>
              <a:gd name="T85" fmla="*/ 56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4" h="258">
                <a:moveTo>
                  <a:pt x="39" y="0"/>
                </a:moveTo>
                <a:lnTo>
                  <a:pt x="218" y="0"/>
                </a:lnTo>
                <a:lnTo>
                  <a:pt x="230" y="0"/>
                </a:lnTo>
                <a:lnTo>
                  <a:pt x="230" y="13"/>
                </a:lnTo>
                <a:lnTo>
                  <a:pt x="230" y="54"/>
                </a:lnTo>
                <a:lnTo>
                  <a:pt x="209" y="76"/>
                </a:lnTo>
                <a:lnTo>
                  <a:pt x="209" y="22"/>
                </a:lnTo>
                <a:lnTo>
                  <a:pt x="49" y="22"/>
                </a:lnTo>
                <a:lnTo>
                  <a:pt x="49" y="37"/>
                </a:lnTo>
                <a:lnTo>
                  <a:pt x="61" y="32"/>
                </a:lnTo>
                <a:lnTo>
                  <a:pt x="71" y="30"/>
                </a:lnTo>
                <a:lnTo>
                  <a:pt x="80" y="49"/>
                </a:lnTo>
                <a:lnTo>
                  <a:pt x="71" y="54"/>
                </a:lnTo>
                <a:lnTo>
                  <a:pt x="49" y="61"/>
                </a:lnTo>
                <a:lnTo>
                  <a:pt x="49" y="73"/>
                </a:lnTo>
                <a:lnTo>
                  <a:pt x="61" y="68"/>
                </a:lnTo>
                <a:lnTo>
                  <a:pt x="71" y="66"/>
                </a:lnTo>
                <a:lnTo>
                  <a:pt x="80" y="85"/>
                </a:lnTo>
                <a:lnTo>
                  <a:pt x="71" y="90"/>
                </a:lnTo>
                <a:lnTo>
                  <a:pt x="49" y="98"/>
                </a:lnTo>
                <a:lnTo>
                  <a:pt x="49" y="112"/>
                </a:lnTo>
                <a:lnTo>
                  <a:pt x="61" y="107"/>
                </a:lnTo>
                <a:lnTo>
                  <a:pt x="71" y="102"/>
                </a:lnTo>
                <a:lnTo>
                  <a:pt x="80" y="122"/>
                </a:lnTo>
                <a:lnTo>
                  <a:pt x="71" y="127"/>
                </a:lnTo>
                <a:lnTo>
                  <a:pt x="49" y="136"/>
                </a:lnTo>
                <a:lnTo>
                  <a:pt x="49" y="148"/>
                </a:lnTo>
                <a:lnTo>
                  <a:pt x="61" y="144"/>
                </a:lnTo>
                <a:lnTo>
                  <a:pt x="71" y="139"/>
                </a:lnTo>
                <a:lnTo>
                  <a:pt x="80" y="158"/>
                </a:lnTo>
                <a:lnTo>
                  <a:pt x="71" y="163"/>
                </a:lnTo>
                <a:lnTo>
                  <a:pt x="49" y="173"/>
                </a:lnTo>
                <a:lnTo>
                  <a:pt x="49" y="187"/>
                </a:lnTo>
                <a:lnTo>
                  <a:pt x="61" y="182"/>
                </a:lnTo>
                <a:lnTo>
                  <a:pt x="71" y="178"/>
                </a:lnTo>
                <a:lnTo>
                  <a:pt x="80" y="197"/>
                </a:lnTo>
                <a:lnTo>
                  <a:pt x="71" y="202"/>
                </a:lnTo>
                <a:lnTo>
                  <a:pt x="49" y="212"/>
                </a:lnTo>
                <a:lnTo>
                  <a:pt x="49" y="229"/>
                </a:lnTo>
                <a:lnTo>
                  <a:pt x="49" y="236"/>
                </a:lnTo>
                <a:lnTo>
                  <a:pt x="209" y="236"/>
                </a:lnTo>
                <a:lnTo>
                  <a:pt x="209" y="187"/>
                </a:lnTo>
                <a:lnTo>
                  <a:pt x="230" y="165"/>
                </a:lnTo>
                <a:lnTo>
                  <a:pt x="230" y="248"/>
                </a:lnTo>
                <a:lnTo>
                  <a:pt x="230" y="258"/>
                </a:lnTo>
                <a:lnTo>
                  <a:pt x="218" y="258"/>
                </a:lnTo>
                <a:lnTo>
                  <a:pt x="39" y="258"/>
                </a:lnTo>
                <a:lnTo>
                  <a:pt x="27" y="258"/>
                </a:lnTo>
                <a:lnTo>
                  <a:pt x="27" y="248"/>
                </a:lnTo>
                <a:lnTo>
                  <a:pt x="27" y="229"/>
                </a:lnTo>
                <a:lnTo>
                  <a:pt x="5" y="229"/>
                </a:lnTo>
                <a:lnTo>
                  <a:pt x="0" y="209"/>
                </a:lnTo>
                <a:lnTo>
                  <a:pt x="27" y="197"/>
                </a:lnTo>
                <a:lnTo>
                  <a:pt x="27" y="190"/>
                </a:lnTo>
                <a:lnTo>
                  <a:pt x="5" y="190"/>
                </a:lnTo>
                <a:lnTo>
                  <a:pt x="0" y="170"/>
                </a:lnTo>
                <a:lnTo>
                  <a:pt x="27" y="158"/>
                </a:lnTo>
                <a:lnTo>
                  <a:pt x="27" y="153"/>
                </a:lnTo>
                <a:lnTo>
                  <a:pt x="5" y="153"/>
                </a:lnTo>
                <a:lnTo>
                  <a:pt x="0" y="134"/>
                </a:lnTo>
                <a:lnTo>
                  <a:pt x="27" y="122"/>
                </a:lnTo>
                <a:lnTo>
                  <a:pt x="27" y="117"/>
                </a:lnTo>
                <a:lnTo>
                  <a:pt x="5" y="117"/>
                </a:lnTo>
                <a:lnTo>
                  <a:pt x="0" y="95"/>
                </a:lnTo>
                <a:lnTo>
                  <a:pt x="27" y="83"/>
                </a:lnTo>
                <a:lnTo>
                  <a:pt x="27" y="81"/>
                </a:lnTo>
                <a:lnTo>
                  <a:pt x="5" y="81"/>
                </a:lnTo>
                <a:lnTo>
                  <a:pt x="0" y="59"/>
                </a:lnTo>
                <a:lnTo>
                  <a:pt x="27" y="47"/>
                </a:lnTo>
                <a:lnTo>
                  <a:pt x="27" y="13"/>
                </a:lnTo>
                <a:lnTo>
                  <a:pt x="27" y="0"/>
                </a:lnTo>
                <a:lnTo>
                  <a:pt x="39" y="0"/>
                </a:lnTo>
                <a:lnTo>
                  <a:pt x="39" y="0"/>
                </a:lnTo>
                <a:close/>
                <a:moveTo>
                  <a:pt x="131" y="207"/>
                </a:moveTo>
                <a:lnTo>
                  <a:pt x="148" y="204"/>
                </a:lnTo>
                <a:lnTo>
                  <a:pt x="165" y="204"/>
                </a:lnTo>
                <a:lnTo>
                  <a:pt x="150" y="187"/>
                </a:lnTo>
                <a:lnTo>
                  <a:pt x="134" y="170"/>
                </a:lnTo>
                <a:lnTo>
                  <a:pt x="131" y="187"/>
                </a:lnTo>
                <a:lnTo>
                  <a:pt x="131" y="207"/>
                </a:lnTo>
                <a:lnTo>
                  <a:pt x="131" y="207"/>
                </a:lnTo>
                <a:close/>
                <a:moveTo>
                  <a:pt x="252" y="56"/>
                </a:moveTo>
                <a:lnTo>
                  <a:pt x="148" y="158"/>
                </a:lnTo>
                <a:lnTo>
                  <a:pt x="180" y="190"/>
                </a:lnTo>
                <a:lnTo>
                  <a:pt x="284" y="90"/>
                </a:lnTo>
                <a:lnTo>
                  <a:pt x="252" y="56"/>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sz="1350"/>
          </a:p>
        </p:txBody>
      </p:sp>
      <p:sp>
        <p:nvSpPr>
          <p:cNvPr id="21" name="任意多边形 20"/>
          <p:cNvSpPr/>
          <p:nvPr/>
        </p:nvSpPr>
        <p:spPr>
          <a:xfrm>
            <a:off x="1041809" y="1683706"/>
            <a:ext cx="1625067" cy="1625067"/>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7F8EA1"/>
          </a:solidFill>
          <a:effectLst>
            <a:outerShdw blurRad="279400" dist="38100" dir="5400000" algn="t" rotWithShape="0">
              <a:srgbClr val="C0C0C0">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59753" tIns="559753" rIns="559754" bIns="559754" numCol="1" spcCol="1270" anchor="ctr" anchorCtr="0">
            <a:noAutofit/>
          </a:bodyPr>
          <a:lstStyle/>
          <a:p>
            <a:pPr algn="ctr" defTabSz="1100111">
              <a:lnSpc>
                <a:spcPct val="90000"/>
              </a:lnSpc>
              <a:spcBef>
                <a:spcPct val="0"/>
              </a:spcBef>
              <a:spcAft>
                <a:spcPct val="35000"/>
              </a:spcAft>
            </a:pPr>
            <a:endParaRPr lang="zh-CN" altLang="en-US" sz="2475"/>
          </a:p>
        </p:txBody>
      </p:sp>
      <p:sp>
        <p:nvSpPr>
          <p:cNvPr id="22" name="Freeform 29"/>
          <p:cNvSpPr>
            <a:spLocks noEditPoints="1"/>
          </p:cNvSpPr>
          <p:nvPr/>
        </p:nvSpPr>
        <p:spPr bwMode="auto">
          <a:xfrm>
            <a:off x="1647638" y="2236396"/>
            <a:ext cx="419003" cy="519686"/>
          </a:xfrm>
          <a:custGeom>
            <a:avLst/>
            <a:gdLst>
              <a:gd name="T0" fmla="*/ 108 w 174"/>
              <a:gd name="T1" fmla="*/ 18 h 216"/>
              <a:gd name="T2" fmla="*/ 108 w 174"/>
              <a:gd name="T3" fmla="*/ 89 h 216"/>
              <a:gd name="T4" fmla="*/ 134 w 174"/>
              <a:gd name="T5" fmla="*/ 134 h 216"/>
              <a:gd name="T6" fmla="*/ 169 w 174"/>
              <a:gd name="T7" fmla="*/ 194 h 216"/>
              <a:gd name="T8" fmla="*/ 157 w 174"/>
              <a:gd name="T9" fmla="*/ 215 h 216"/>
              <a:gd name="T10" fmla="*/ 87 w 174"/>
              <a:gd name="T11" fmla="*/ 215 h 216"/>
              <a:gd name="T12" fmla="*/ 20 w 174"/>
              <a:gd name="T13" fmla="*/ 215 h 216"/>
              <a:gd name="T14" fmla="*/ 6 w 174"/>
              <a:gd name="T15" fmla="*/ 193 h 216"/>
              <a:gd name="T16" fmla="*/ 41 w 174"/>
              <a:gd name="T17" fmla="*/ 134 h 216"/>
              <a:gd name="T18" fmla="*/ 66 w 174"/>
              <a:gd name="T19" fmla="*/ 89 h 216"/>
              <a:gd name="T20" fmla="*/ 66 w 174"/>
              <a:gd name="T21" fmla="*/ 18 h 216"/>
              <a:gd name="T22" fmla="*/ 49 w 174"/>
              <a:gd name="T23" fmla="*/ 18 h 216"/>
              <a:gd name="T24" fmla="*/ 49 w 174"/>
              <a:gd name="T25" fmla="*/ 0 h 216"/>
              <a:gd name="T26" fmla="*/ 126 w 174"/>
              <a:gd name="T27" fmla="*/ 0 h 216"/>
              <a:gd name="T28" fmla="*/ 126 w 174"/>
              <a:gd name="T29" fmla="*/ 18 h 216"/>
              <a:gd name="T30" fmla="*/ 108 w 174"/>
              <a:gd name="T31" fmla="*/ 18 h 216"/>
              <a:gd name="T32" fmla="*/ 73 w 174"/>
              <a:gd name="T33" fmla="*/ 156 h 216"/>
              <a:gd name="T34" fmla="*/ 66 w 174"/>
              <a:gd name="T35" fmla="*/ 163 h 216"/>
              <a:gd name="T36" fmla="*/ 73 w 174"/>
              <a:gd name="T37" fmla="*/ 170 h 216"/>
              <a:gd name="T38" fmla="*/ 80 w 174"/>
              <a:gd name="T39" fmla="*/ 163 h 216"/>
              <a:gd name="T40" fmla="*/ 73 w 174"/>
              <a:gd name="T41" fmla="*/ 156 h 216"/>
              <a:gd name="T42" fmla="*/ 105 w 174"/>
              <a:gd name="T43" fmla="*/ 161 h 216"/>
              <a:gd name="T44" fmla="*/ 91 w 174"/>
              <a:gd name="T45" fmla="*/ 175 h 216"/>
              <a:gd name="T46" fmla="*/ 105 w 174"/>
              <a:gd name="T47" fmla="*/ 189 h 216"/>
              <a:gd name="T48" fmla="*/ 119 w 174"/>
              <a:gd name="T49" fmla="*/ 175 h 216"/>
              <a:gd name="T50" fmla="*/ 105 w 174"/>
              <a:gd name="T51" fmla="*/ 161 h 216"/>
              <a:gd name="T52" fmla="*/ 73 w 174"/>
              <a:gd name="T53" fmla="*/ 133 h 216"/>
              <a:gd name="T54" fmla="*/ 67 w 174"/>
              <a:gd name="T55" fmla="*/ 139 h 216"/>
              <a:gd name="T56" fmla="*/ 73 w 174"/>
              <a:gd name="T57" fmla="*/ 145 h 216"/>
              <a:gd name="T58" fmla="*/ 80 w 174"/>
              <a:gd name="T59" fmla="*/ 139 h 216"/>
              <a:gd name="T60" fmla="*/ 73 w 174"/>
              <a:gd name="T61" fmla="*/ 133 h 216"/>
              <a:gd name="T62" fmla="*/ 91 w 174"/>
              <a:gd name="T63" fmla="*/ 120 h 216"/>
              <a:gd name="T64" fmla="*/ 86 w 174"/>
              <a:gd name="T65" fmla="*/ 124 h 216"/>
              <a:gd name="T66" fmla="*/ 91 w 174"/>
              <a:gd name="T67" fmla="*/ 129 h 216"/>
              <a:gd name="T68" fmla="*/ 95 w 174"/>
              <a:gd name="T69" fmla="*/ 124 h 216"/>
              <a:gd name="T70" fmla="*/ 91 w 174"/>
              <a:gd name="T71" fmla="*/ 120 h 216"/>
              <a:gd name="T72" fmla="*/ 96 w 174"/>
              <a:gd name="T73" fmla="*/ 18 h 216"/>
              <a:gd name="T74" fmla="*/ 78 w 174"/>
              <a:gd name="T75" fmla="*/ 18 h 216"/>
              <a:gd name="T76" fmla="*/ 78 w 174"/>
              <a:gd name="T77" fmla="*/ 92 h 216"/>
              <a:gd name="T78" fmla="*/ 45 w 174"/>
              <a:gd name="T79" fmla="*/ 151 h 216"/>
              <a:gd name="T80" fmla="*/ 130 w 174"/>
              <a:gd name="T81" fmla="*/ 151 h 216"/>
              <a:gd name="T82" fmla="*/ 159 w 174"/>
              <a:gd name="T83" fmla="*/ 200 h 216"/>
              <a:gd name="T84" fmla="*/ 96 w 174"/>
              <a:gd name="T85" fmla="*/ 92 h 216"/>
              <a:gd name="T86" fmla="*/ 96 w 174"/>
              <a:gd name="T87" fmla="*/ 1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4" h="216">
                <a:moveTo>
                  <a:pt x="108" y="18"/>
                </a:moveTo>
                <a:cubicBezTo>
                  <a:pt x="108" y="89"/>
                  <a:pt x="108" y="89"/>
                  <a:pt x="108" y="89"/>
                </a:cubicBezTo>
                <a:cubicBezTo>
                  <a:pt x="134" y="134"/>
                  <a:pt x="134" y="134"/>
                  <a:pt x="134" y="134"/>
                </a:cubicBezTo>
                <a:cubicBezTo>
                  <a:pt x="169" y="194"/>
                  <a:pt x="169" y="194"/>
                  <a:pt x="169" y="194"/>
                </a:cubicBezTo>
                <a:cubicBezTo>
                  <a:pt x="174" y="205"/>
                  <a:pt x="167" y="216"/>
                  <a:pt x="157" y="215"/>
                </a:cubicBezTo>
                <a:cubicBezTo>
                  <a:pt x="87" y="215"/>
                  <a:pt x="87" y="215"/>
                  <a:pt x="87" y="215"/>
                </a:cubicBezTo>
                <a:cubicBezTo>
                  <a:pt x="20" y="215"/>
                  <a:pt x="20" y="215"/>
                  <a:pt x="20" y="215"/>
                </a:cubicBezTo>
                <a:cubicBezTo>
                  <a:pt x="8" y="216"/>
                  <a:pt x="0" y="204"/>
                  <a:pt x="6" y="193"/>
                </a:cubicBezTo>
                <a:cubicBezTo>
                  <a:pt x="41" y="134"/>
                  <a:pt x="41" y="134"/>
                  <a:pt x="41" y="134"/>
                </a:cubicBezTo>
                <a:cubicBezTo>
                  <a:pt x="66" y="89"/>
                  <a:pt x="66" y="89"/>
                  <a:pt x="66" y="89"/>
                </a:cubicBezTo>
                <a:cubicBezTo>
                  <a:pt x="66" y="18"/>
                  <a:pt x="66" y="18"/>
                  <a:pt x="66" y="18"/>
                </a:cubicBezTo>
                <a:cubicBezTo>
                  <a:pt x="49" y="18"/>
                  <a:pt x="49" y="18"/>
                  <a:pt x="49" y="18"/>
                </a:cubicBezTo>
                <a:cubicBezTo>
                  <a:pt x="49" y="0"/>
                  <a:pt x="49" y="0"/>
                  <a:pt x="49" y="0"/>
                </a:cubicBezTo>
                <a:cubicBezTo>
                  <a:pt x="126" y="0"/>
                  <a:pt x="126" y="0"/>
                  <a:pt x="126" y="0"/>
                </a:cubicBezTo>
                <a:cubicBezTo>
                  <a:pt x="126" y="18"/>
                  <a:pt x="126" y="18"/>
                  <a:pt x="126" y="18"/>
                </a:cubicBezTo>
                <a:cubicBezTo>
                  <a:pt x="108" y="18"/>
                  <a:pt x="108" y="18"/>
                  <a:pt x="108" y="18"/>
                </a:cubicBezTo>
                <a:close/>
                <a:moveTo>
                  <a:pt x="73" y="156"/>
                </a:moveTo>
                <a:cubicBezTo>
                  <a:pt x="69" y="156"/>
                  <a:pt x="66" y="159"/>
                  <a:pt x="66" y="163"/>
                </a:cubicBezTo>
                <a:cubicBezTo>
                  <a:pt x="66" y="167"/>
                  <a:pt x="69" y="170"/>
                  <a:pt x="73" y="170"/>
                </a:cubicBezTo>
                <a:cubicBezTo>
                  <a:pt x="77" y="170"/>
                  <a:pt x="80" y="167"/>
                  <a:pt x="80" y="163"/>
                </a:cubicBezTo>
                <a:cubicBezTo>
                  <a:pt x="80" y="159"/>
                  <a:pt x="77" y="156"/>
                  <a:pt x="73" y="156"/>
                </a:cubicBezTo>
                <a:close/>
                <a:moveTo>
                  <a:pt x="105" y="161"/>
                </a:moveTo>
                <a:cubicBezTo>
                  <a:pt x="97" y="161"/>
                  <a:pt x="91" y="167"/>
                  <a:pt x="91" y="175"/>
                </a:cubicBezTo>
                <a:cubicBezTo>
                  <a:pt x="91" y="183"/>
                  <a:pt x="97" y="189"/>
                  <a:pt x="105" y="189"/>
                </a:cubicBezTo>
                <a:cubicBezTo>
                  <a:pt x="113" y="189"/>
                  <a:pt x="119" y="183"/>
                  <a:pt x="119" y="175"/>
                </a:cubicBezTo>
                <a:cubicBezTo>
                  <a:pt x="119" y="167"/>
                  <a:pt x="113" y="161"/>
                  <a:pt x="105" y="161"/>
                </a:cubicBezTo>
                <a:close/>
                <a:moveTo>
                  <a:pt x="73" y="133"/>
                </a:moveTo>
                <a:cubicBezTo>
                  <a:pt x="70" y="133"/>
                  <a:pt x="67" y="136"/>
                  <a:pt x="67" y="139"/>
                </a:cubicBezTo>
                <a:cubicBezTo>
                  <a:pt x="67" y="143"/>
                  <a:pt x="70" y="145"/>
                  <a:pt x="73" y="145"/>
                </a:cubicBezTo>
                <a:cubicBezTo>
                  <a:pt x="77" y="145"/>
                  <a:pt x="80" y="143"/>
                  <a:pt x="80" y="139"/>
                </a:cubicBezTo>
                <a:cubicBezTo>
                  <a:pt x="80" y="136"/>
                  <a:pt x="77" y="133"/>
                  <a:pt x="73" y="133"/>
                </a:cubicBezTo>
                <a:close/>
                <a:moveTo>
                  <a:pt x="91" y="120"/>
                </a:moveTo>
                <a:cubicBezTo>
                  <a:pt x="88" y="120"/>
                  <a:pt x="86" y="122"/>
                  <a:pt x="86" y="124"/>
                </a:cubicBezTo>
                <a:cubicBezTo>
                  <a:pt x="86" y="127"/>
                  <a:pt x="88" y="129"/>
                  <a:pt x="91" y="129"/>
                </a:cubicBezTo>
                <a:cubicBezTo>
                  <a:pt x="93" y="129"/>
                  <a:pt x="95" y="127"/>
                  <a:pt x="95" y="124"/>
                </a:cubicBezTo>
                <a:cubicBezTo>
                  <a:pt x="95" y="122"/>
                  <a:pt x="93" y="120"/>
                  <a:pt x="91" y="120"/>
                </a:cubicBezTo>
                <a:close/>
                <a:moveTo>
                  <a:pt x="96" y="18"/>
                </a:moveTo>
                <a:cubicBezTo>
                  <a:pt x="78" y="18"/>
                  <a:pt x="78" y="18"/>
                  <a:pt x="78" y="18"/>
                </a:cubicBezTo>
                <a:cubicBezTo>
                  <a:pt x="78" y="92"/>
                  <a:pt x="78" y="92"/>
                  <a:pt x="78" y="92"/>
                </a:cubicBezTo>
                <a:cubicBezTo>
                  <a:pt x="45" y="151"/>
                  <a:pt x="45" y="151"/>
                  <a:pt x="45" y="151"/>
                </a:cubicBezTo>
                <a:cubicBezTo>
                  <a:pt x="130" y="151"/>
                  <a:pt x="130" y="151"/>
                  <a:pt x="130" y="151"/>
                </a:cubicBezTo>
                <a:cubicBezTo>
                  <a:pt x="159" y="200"/>
                  <a:pt x="159" y="200"/>
                  <a:pt x="159" y="200"/>
                </a:cubicBezTo>
                <a:cubicBezTo>
                  <a:pt x="96" y="92"/>
                  <a:pt x="96" y="92"/>
                  <a:pt x="96" y="92"/>
                </a:cubicBezTo>
                <a:lnTo>
                  <a:pt x="96" y="18"/>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pPr algn="ctr"/>
            <a:endParaRPr lang="zh-CN" altLang="en-US" sz="1350"/>
          </a:p>
        </p:txBody>
      </p:sp>
      <p:sp>
        <p:nvSpPr>
          <p:cNvPr id="25" name="任意多边形 24"/>
          <p:cNvSpPr/>
          <p:nvPr/>
        </p:nvSpPr>
        <p:spPr>
          <a:xfrm>
            <a:off x="2098128" y="2631664"/>
            <a:ext cx="1354221" cy="1354221"/>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607084"/>
          </a:solidFill>
          <a:effectLst>
            <a:outerShdw blurRad="279400" dist="38100" dir="5400000" algn="t" rotWithShape="0">
              <a:srgbClr val="C0C0C0">
                <a:alpha val="40000"/>
              </a:srgb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37825" tIns="440298" rIns="437825" bIns="440298" numCol="1" spcCol="1270" anchor="ctr" anchorCtr="0">
            <a:noAutofit/>
          </a:bodyPr>
          <a:lstStyle/>
          <a:p>
            <a:pPr algn="ctr" defTabSz="1000100">
              <a:lnSpc>
                <a:spcPct val="90000"/>
              </a:lnSpc>
              <a:spcBef>
                <a:spcPct val="0"/>
              </a:spcBef>
              <a:spcAft>
                <a:spcPct val="35000"/>
              </a:spcAft>
            </a:pPr>
            <a:endParaRPr lang="zh-CN" altLang="en-US" sz="2250"/>
          </a:p>
        </p:txBody>
      </p:sp>
      <p:pic>
        <p:nvPicPr>
          <p:cNvPr id="26" name="图片 2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contrast="40000"/>
                    </a14:imgEffect>
                  </a14:imgLayer>
                </a14:imgProps>
              </a:ext>
              <a:ext uri="{28A0092B-C50C-407E-A947-70E740481C1C}">
                <a14:useLocalDpi xmlns:a14="http://schemas.microsoft.com/office/drawing/2010/main" val="0"/>
              </a:ext>
            </a:extLst>
          </a:blip>
          <a:stretch>
            <a:fillRect/>
          </a:stretch>
        </p:blipFill>
        <p:spPr>
          <a:xfrm>
            <a:off x="2578005" y="3065683"/>
            <a:ext cx="407109" cy="486182"/>
          </a:xfrm>
          <a:prstGeom prst="rect">
            <a:avLst/>
          </a:prstGeom>
        </p:spPr>
      </p:pic>
      <p:sp>
        <p:nvSpPr>
          <p:cNvPr id="27" name="形状 26"/>
          <p:cNvSpPr/>
          <p:nvPr/>
        </p:nvSpPr>
        <p:spPr>
          <a:xfrm rot="17568409">
            <a:off x="1642540" y="2393621"/>
            <a:ext cx="1731710" cy="1731710"/>
          </a:xfrm>
          <a:prstGeom prst="leftCircularArrow">
            <a:avLst>
              <a:gd name="adj1" fmla="val 6452"/>
              <a:gd name="adj2" fmla="val 429999"/>
              <a:gd name="adj3" fmla="val 10489124"/>
              <a:gd name="adj4" fmla="val 14837806"/>
              <a:gd name="adj5" fmla="val 7527"/>
            </a:avLst>
          </a:prstGeom>
          <a:solidFill>
            <a:srgbClr val="607084">
              <a:alpha val="54000"/>
            </a:srgbClr>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grpSp>
        <p:nvGrpSpPr>
          <p:cNvPr id="2" name="组合 1"/>
          <p:cNvGrpSpPr/>
          <p:nvPr/>
        </p:nvGrpSpPr>
        <p:grpSpPr>
          <a:xfrm>
            <a:off x="2368994" y="1926175"/>
            <a:ext cx="8716844" cy="978729"/>
            <a:chOff x="2368994" y="1926175"/>
            <a:chExt cx="8716844" cy="978729"/>
          </a:xfrm>
        </p:grpSpPr>
        <p:sp>
          <p:nvSpPr>
            <p:cNvPr id="32" name="TextBox 8"/>
            <p:cNvSpPr txBox="1"/>
            <p:nvPr/>
          </p:nvSpPr>
          <p:spPr>
            <a:xfrm>
              <a:off x="4707535" y="1926175"/>
              <a:ext cx="6378303" cy="978729"/>
            </a:xfrm>
            <a:prstGeom prst="rect">
              <a:avLst/>
            </a:prstGeom>
            <a:noFill/>
          </p:spPr>
          <p:txBody>
            <a:bodyPr wrap="square" rtlCol="0">
              <a:spAutoFit/>
            </a:bodyPr>
            <a:lstStyle/>
            <a:p>
              <a:pPr>
                <a:lnSpc>
                  <a:spcPct val="120000"/>
                </a:lnSpc>
              </a:pPr>
              <a:r>
                <a:rPr lang="zh-CN" altLang="en-US" sz="2400" b="1" dirty="0" smtClean="0">
                  <a:solidFill>
                    <a:srgbClr val="484848"/>
                  </a:solidFill>
                  <a:latin typeface="微软雅黑" panose="020B0503020204020204" pitchFamily="34" charset="-122"/>
                  <a:ea typeface="微软雅黑" panose="020B0503020204020204" pitchFamily="34" charset="-122"/>
                </a:rPr>
                <a:t>电力负荷预测的目的</a:t>
              </a:r>
              <a:r>
                <a:rPr lang="zh-CN" altLang="en-US" sz="2400" dirty="0" smtClean="0">
                  <a:solidFill>
                    <a:srgbClr val="484848"/>
                  </a:solidFill>
                  <a:latin typeface="微软雅黑" panose="020B0503020204020204" pitchFamily="34" charset="-122"/>
                  <a:ea typeface="微软雅黑" panose="020B0503020204020204" pitchFamily="34" charset="-122"/>
                </a:rPr>
                <a:t>：</a:t>
              </a:r>
              <a:r>
                <a:rPr lang="zh-CN" altLang="en-US" sz="2400" b="1" dirty="0" smtClean="0">
                  <a:solidFill>
                    <a:srgbClr val="484848"/>
                  </a:solidFill>
                  <a:latin typeface="微软雅黑" panose="020B0503020204020204" pitchFamily="34" charset="-122"/>
                  <a:ea typeface="微软雅黑" panose="020B0503020204020204" pitchFamily="34" charset="-122"/>
                </a:rPr>
                <a:t>服务于推荐算法中用户企业与发电企业 的电量匹配</a:t>
              </a:r>
              <a:endParaRPr lang="zh-CN" altLang="en-US" sz="2400" b="1" dirty="0">
                <a:solidFill>
                  <a:srgbClr val="484848"/>
                </a:solidFill>
                <a:latin typeface="微软雅黑" panose="020B0503020204020204" pitchFamily="34" charset="-122"/>
                <a:ea typeface="微软雅黑" panose="020B0503020204020204" pitchFamily="34" charset="-122"/>
              </a:endParaRPr>
            </a:p>
          </p:txBody>
        </p:sp>
        <p:sp>
          <p:nvSpPr>
            <p:cNvPr id="52" name="矩形 51"/>
            <p:cNvSpPr/>
            <p:nvPr/>
          </p:nvSpPr>
          <p:spPr bwMode="auto">
            <a:xfrm>
              <a:off x="4593175" y="2046401"/>
              <a:ext cx="60112" cy="541017"/>
            </a:xfrm>
            <a:prstGeom prst="rect">
              <a:avLst/>
            </a:prstGeom>
            <a:solidFill>
              <a:srgbClr val="607084"/>
            </a:solidFill>
            <a:ln>
              <a:noFill/>
            </a:ln>
          </p:spPr>
          <p:txBody>
            <a:bodyPr vert="horz" wrap="square" lIns="91440" tIns="45720" rIns="91440" bIns="45720" numCol="1" rtlCol="0" anchor="t" anchorCtr="0" compatLnSpc="1">
              <a:prstTxWarp prst="textNoShape">
                <a:avLst/>
              </a:prstTxWarp>
            </a:bodyPr>
            <a:lstStyle/>
            <a:p>
              <a:pPr algn="ctr"/>
              <a:endParaRPr lang="zh-CN" altLang="en-US"/>
            </a:p>
          </p:txBody>
        </p:sp>
        <p:cxnSp>
          <p:nvCxnSpPr>
            <p:cNvPr id="56" name="直接连接符 55"/>
            <p:cNvCxnSpPr/>
            <p:nvPr/>
          </p:nvCxnSpPr>
          <p:spPr bwMode="auto">
            <a:xfrm>
              <a:off x="2368994" y="2316986"/>
              <a:ext cx="2224181" cy="0"/>
            </a:xfrm>
            <a:prstGeom prst="line">
              <a:avLst/>
            </a:prstGeom>
            <a:solidFill>
              <a:schemeClr val="accent1"/>
            </a:solidFill>
            <a:ln w="22225" cap="rnd" cmpd="sng" algn="ctr">
              <a:solidFill>
                <a:srgbClr val="60708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3390915" y="3203062"/>
            <a:ext cx="7694923" cy="839782"/>
            <a:chOff x="3390915" y="3203062"/>
            <a:chExt cx="7694923" cy="839782"/>
          </a:xfrm>
        </p:grpSpPr>
        <p:sp>
          <p:nvSpPr>
            <p:cNvPr id="69" name="TextBox 8"/>
            <p:cNvSpPr txBox="1"/>
            <p:nvPr/>
          </p:nvSpPr>
          <p:spPr>
            <a:xfrm>
              <a:off x="4707535" y="3203062"/>
              <a:ext cx="6378303" cy="839782"/>
            </a:xfrm>
            <a:prstGeom prst="rect">
              <a:avLst/>
            </a:prstGeom>
            <a:noFill/>
          </p:spPr>
          <p:txBody>
            <a:bodyPr wrap="square" rtlCol="0">
              <a:spAutoFit/>
            </a:bodyPr>
            <a:lstStyle/>
            <a:p>
              <a:pPr>
                <a:lnSpc>
                  <a:spcPct val="120000"/>
                </a:lnSpc>
              </a:pPr>
              <a:r>
                <a:rPr lang="en-US" altLang="zh-CN" sz="2400" b="1" dirty="0" smtClean="0">
                  <a:solidFill>
                    <a:srgbClr val="484848"/>
                  </a:solidFill>
                  <a:latin typeface="微软雅黑" panose="020B0503020204020204" pitchFamily="34" charset="-122"/>
                  <a:ea typeface="微软雅黑" panose="020B0503020204020204" pitchFamily="34" charset="-122"/>
                </a:rPr>
                <a:t>PSO</a:t>
              </a:r>
              <a:r>
                <a:rPr lang="zh-CN" altLang="en-US" sz="2400" b="1" dirty="0" smtClean="0">
                  <a:solidFill>
                    <a:srgbClr val="484848"/>
                  </a:solidFill>
                  <a:latin typeface="微软雅黑" panose="020B0503020204020204" pitchFamily="34" charset="-122"/>
                  <a:ea typeface="微软雅黑" panose="020B0503020204020204" pitchFamily="34" charset="-122"/>
                </a:rPr>
                <a:t>优化</a:t>
              </a:r>
              <a:r>
                <a:rPr lang="en-US" altLang="zh-CN" sz="2400" b="1" dirty="0" smtClean="0">
                  <a:solidFill>
                    <a:srgbClr val="484848"/>
                  </a:solidFill>
                  <a:latin typeface="微软雅黑" panose="020B0503020204020204" pitchFamily="34" charset="-122"/>
                  <a:ea typeface="微软雅黑" panose="020B0503020204020204" pitchFamily="34" charset="-122"/>
                </a:rPr>
                <a:t>BP</a:t>
              </a:r>
              <a:r>
                <a:rPr lang="zh-CN" altLang="en-US" sz="2400" b="1" dirty="0" smtClean="0">
                  <a:solidFill>
                    <a:srgbClr val="484848"/>
                  </a:solidFill>
                  <a:latin typeface="微软雅黑" panose="020B0503020204020204" pitchFamily="34" charset="-122"/>
                  <a:ea typeface="微软雅黑" panose="020B0503020204020204" pitchFamily="34" charset="-122"/>
                </a:rPr>
                <a:t>神经网络进行电力负荷预测</a:t>
              </a:r>
            </a:p>
            <a:p>
              <a:pPr>
                <a:lnSpc>
                  <a:spcPct val="120000"/>
                </a:lnSpc>
              </a:pPr>
              <a:endParaRPr lang="en-US" altLang="zh-CN" b="1" dirty="0" smtClean="0">
                <a:solidFill>
                  <a:srgbClr val="484848"/>
                </a:solidFill>
                <a:latin typeface="微软雅黑" panose="020B0503020204020204" pitchFamily="34" charset="-122"/>
                <a:ea typeface="微软雅黑" panose="020B0503020204020204" pitchFamily="34" charset="-122"/>
              </a:endParaRPr>
            </a:p>
          </p:txBody>
        </p:sp>
        <p:sp>
          <p:nvSpPr>
            <p:cNvPr id="54" name="矩形 53"/>
            <p:cNvSpPr/>
            <p:nvPr/>
          </p:nvSpPr>
          <p:spPr bwMode="auto">
            <a:xfrm>
              <a:off x="4593175" y="3308774"/>
              <a:ext cx="60112" cy="541017"/>
            </a:xfrm>
            <a:prstGeom prst="rect">
              <a:avLst/>
            </a:prstGeom>
            <a:solidFill>
              <a:srgbClr val="607084"/>
            </a:solidFill>
            <a:ln>
              <a:noFill/>
            </a:ln>
          </p:spPr>
          <p:txBody>
            <a:bodyPr vert="horz" wrap="square" lIns="91440" tIns="45720" rIns="91440" bIns="45720" numCol="1" rtlCol="0" anchor="t" anchorCtr="0" compatLnSpc="1">
              <a:prstTxWarp prst="textNoShape">
                <a:avLst/>
              </a:prstTxWarp>
            </a:bodyPr>
            <a:lstStyle/>
            <a:p>
              <a:pPr algn="ctr"/>
              <a:endParaRPr lang="zh-CN" altLang="en-US"/>
            </a:p>
          </p:txBody>
        </p:sp>
        <p:cxnSp>
          <p:nvCxnSpPr>
            <p:cNvPr id="61" name="直接连接符 60"/>
            <p:cNvCxnSpPr/>
            <p:nvPr/>
          </p:nvCxnSpPr>
          <p:spPr bwMode="auto">
            <a:xfrm>
              <a:off x="3390915" y="3579359"/>
              <a:ext cx="1202260" cy="0"/>
            </a:xfrm>
            <a:prstGeom prst="line">
              <a:avLst/>
            </a:prstGeom>
            <a:solidFill>
              <a:schemeClr val="accent1"/>
            </a:solidFill>
            <a:ln w="22225" cap="rnd" cmpd="sng" algn="ctr">
              <a:solidFill>
                <a:srgbClr val="60708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 name="组合 4"/>
          <p:cNvGrpSpPr/>
          <p:nvPr/>
        </p:nvGrpSpPr>
        <p:grpSpPr>
          <a:xfrm>
            <a:off x="3931932" y="4465435"/>
            <a:ext cx="7153906" cy="646729"/>
            <a:chOff x="3931932" y="4465435"/>
            <a:chExt cx="7153906" cy="646729"/>
          </a:xfrm>
        </p:grpSpPr>
        <p:sp>
          <p:nvSpPr>
            <p:cNvPr id="70" name="TextBox 8"/>
            <p:cNvSpPr txBox="1"/>
            <p:nvPr/>
          </p:nvSpPr>
          <p:spPr>
            <a:xfrm>
              <a:off x="4707535" y="4465435"/>
              <a:ext cx="6378303" cy="396583"/>
            </a:xfrm>
            <a:prstGeom prst="rect">
              <a:avLst/>
            </a:prstGeom>
            <a:noFill/>
          </p:spPr>
          <p:txBody>
            <a:bodyPr wrap="square" rtlCol="0">
              <a:spAutoFit/>
            </a:bodyPr>
            <a:lstStyle/>
            <a:p>
              <a:pPr>
                <a:lnSpc>
                  <a:spcPct val="120000"/>
                </a:lnSpc>
              </a:pPr>
              <a:endParaRPr lang="zh-CN" altLang="en-US" b="1" dirty="0">
                <a:solidFill>
                  <a:srgbClr val="484848"/>
                </a:solidFill>
                <a:latin typeface="微软雅黑" panose="020B0503020204020204" pitchFamily="34" charset="-122"/>
                <a:ea typeface="微软雅黑" panose="020B0503020204020204" pitchFamily="34" charset="-122"/>
              </a:endParaRPr>
            </a:p>
          </p:txBody>
        </p:sp>
        <p:sp>
          <p:nvSpPr>
            <p:cNvPr id="55" name="矩形 54"/>
            <p:cNvSpPr/>
            <p:nvPr/>
          </p:nvSpPr>
          <p:spPr bwMode="auto">
            <a:xfrm>
              <a:off x="4593175" y="4571147"/>
              <a:ext cx="60112" cy="541017"/>
            </a:xfrm>
            <a:prstGeom prst="rect">
              <a:avLst/>
            </a:prstGeom>
            <a:solidFill>
              <a:srgbClr val="607084"/>
            </a:solidFill>
            <a:ln>
              <a:noFill/>
            </a:ln>
          </p:spPr>
          <p:txBody>
            <a:bodyPr vert="horz" wrap="square" lIns="91440" tIns="45720" rIns="91440" bIns="45720" numCol="1" rtlCol="0" anchor="t" anchorCtr="0" compatLnSpc="1">
              <a:prstTxWarp prst="textNoShape">
                <a:avLst/>
              </a:prstTxWarp>
            </a:bodyPr>
            <a:lstStyle/>
            <a:p>
              <a:pPr algn="ctr"/>
              <a:endParaRPr lang="zh-CN" altLang="en-US"/>
            </a:p>
          </p:txBody>
        </p:sp>
        <p:cxnSp>
          <p:nvCxnSpPr>
            <p:cNvPr id="65" name="直接连接符 64"/>
            <p:cNvCxnSpPr/>
            <p:nvPr/>
          </p:nvCxnSpPr>
          <p:spPr bwMode="auto">
            <a:xfrm>
              <a:off x="3931932" y="4833612"/>
              <a:ext cx="661243" cy="0"/>
            </a:xfrm>
            <a:prstGeom prst="line">
              <a:avLst/>
            </a:prstGeom>
            <a:solidFill>
              <a:schemeClr val="accent1"/>
            </a:solidFill>
            <a:ln w="22225" cap="rnd" cmpd="sng" algn="ctr">
              <a:solidFill>
                <a:srgbClr val="60708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9" name="直接连接符 28"/>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灯片编号占位符 6"/>
          <p:cNvSpPr>
            <a:spLocks noGrp="1"/>
          </p:cNvSpPr>
          <p:nvPr>
            <p:ph type="sldNum" sz="quarter" idx="12"/>
          </p:nvPr>
        </p:nvSpPr>
        <p:spPr/>
        <p:txBody>
          <a:bodyPr/>
          <a:lstStyle/>
          <a:p>
            <a:pPr>
              <a:defRPr/>
            </a:pPr>
            <a:fld id="{33B11495-B3EB-4C4E-90C4-180ACB252306}" type="slidenum">
              <a:rPr lang="zh-CN" altLang="en-US" smtClean="0"/>
              <a:pPr>
                <a:defRPr/>
              </a:pPr>
              <a:t>17</a:t>
            </a:fld>
            <a:r>
              <a:rPr lang="en-US" altLang="zh-CN" dirty="0" smtClean="0"/>
              <a:t>/30</a:t>
            </a:r>
            <a:endParaRPr lang="zh-CN" altLang="en-US" sz="1800" dirty="0">
              <a:solidFill>
                <a:schemeClr val="tx1"/>
              </a:solidFill>
            </a:endParaRPr>
          </a:p>
        </p:txBody>
      </p:sp>
      <p:sp>
        <p:nvSpPr>
          <p:cNvPr id="30" name="文本框 1"/>
          <p:cNvSpPr txBox="1">
            <a:spLocks noChangeArrowheads="1"/>
          </p:cNvSpPr>
          <p:nvPr/>
        </p:nvSpPr>
        <p:spPr bwMode="auto">
          <a:xfrm>
            <a:off x="226757" y="365527"/>
            <a:ext cx="5109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smtClean="0">
                <a:solidFill>
                  <a:schemeClr val="bg1"/>
                </a:solidFill>
                <a:latin typeface="+mn-ea"/>
                <a:ea typeface="+mn-ea"/>
                <a:cs typeface="+mn-ea"/>
                <a:sym typeface="+mn-lt"/>
              </a:rPr>
              <a:t>3 </a:t>
            </a:r>
            <a:r>
              <a:rPr lang="zh-CN" altLang="en-US" sz="2400" dirty="0" smtClean="0">
                <a:solidFill>
                  <a:schemeClr val="bg1"/>
                </a:solidFill>
                <a:latin typeface="+mn-ea"/>
                <a:ea typeface="+mn-ea"/>
                <a:cs typeface="+mn-ea"/>
                <a:sym typeface="+mn-lt"/>
              </a:rPr>
              <a:t>基于用户相似度协同过滤推荐算法</a:t>
            </a:r>
            <a:endParaRPr lang="zh-CN" altLang="en-US" sz="2400" dirty="0">
              <a:solidFill>
                <a:schemeClr val="bg1"/>
              </a:solidFill>
              <a:latin typeface="+mn-ea"/>
              <a:ea typeface="+mn-ea"/>
              <a:cs typeface="+mn-ea"/>
              <a:sym typeface="+mn-lt"/>
            </a:endParaRPr>
          </a:p>
        </p:txBody>
      </p:sp>
      <mc:AlternateContent xmlns:mc="http://schemas.openxmlformats.org/markup-compatibility/2006" xmlns:a14="http://schemas.microsoft.com/office/drawing/2010/main">
        <mc:Choice Requires="a14">
          <p:sp>
            <p:nvSpPr>
              <p:cNvPr id="6" name="矩形 5"/>
              <p:cNvSpPr/>
              <p:nvPr/>
            </p:nvSpPr>
            <p:spPr>
              <a:xfrm>
                <a:off x="4848686" y="4431830"/>
                <a:ext cx="6096000" cy="830997"/>
              </a:xfrm>
              <a:prstGeom prst="rect">
                <a:avLst/>
              </a:prstGeom>
            </p:spPr>
            <p:txBody>
              <a:bodyPr>
                <a:spAutoFit/>
              </a:bodyPr>
              <a:lstStyle/>
              <a:p>
                <a:pPr lvl="0"/>
                <a:r>
                  <a:rPr lang="zh-CN" altLang="zh-CN" dirty="0" smtClean="0"/>
                  <a:t> </a:t>
                </a:r>
                <a:r>
                  <a:rPr lang="zh-CN" altLang="zh-CN" sz="2400" b="1" dirty="0">
                    <a:solidFill>
                      <a:srgbClr val="484848"/>
                    </a:solidFill>
                    <a:latin typeface="微软雅黑" panose="020B0503020204020204" pitchFamily="34" charset="-122"/>
                    <a:ea typeface="微软雅黑" panose="020B0503020204020204" pitchFamily="34" charset="-122"/>
                  </a:rPr>
                  <a:t>产生最终的新增用户的发电企业推荐列表</a:t>
                </a:r>
                <a14:m>
                  <m:oMath xmlns:m="http://schemas.openxmlformats.org/officeDocument/2006/math">
                    <m:sSub>
                      <m:sSubPr>
                        <m:ctrlPr>
                          <a:rPr lang="zh-CN" altLang="zh-CN" sz="2400" b="1" i="1">
                            <a:solidFill>
                              <a:srgbClr val="484848"/>
                            </a:solidFill>
                            <a:latin typeface="Cambria Math"/>
                            <a:ea typeface="微软雅黑" panose="020B0503020204020204" pitchFamily="34" charset="-122"/>
                          </a:rPr>
                        </m:ctrlPr>
                      </m:sSubPr>
                      <m:e>
                        <m:r>
                          <a:rPr lang="en-US" altLang="zh-CN" sz="2400" b="1">
                            <a:solidFill>
                              <a:srgbClr val="484848"/>
                            </a:solidFill>
                            <a:latin typeface="Cambria Math"/>
                            <a:ea typeface="微软雅黑" panose="020B0503020204020204" pitchFamily="34" charset="-122"/>
                          </a:rPr>
                          <m:t>𝑬</m:t>
                        </m:r>
                      </m:e>
                      <m:sub>
                        <m:r>
                          <a:rPr lang="en-US" altLang="zh-CN" sz="2400" b="1">
                            <a:solidFill>
                              <a:srgbClr val="484848"/>
                            </a:solidFill>
                            <a:latin typeface="Cambria Math"/>
                            <a:ea typeface="微软雅黑" panose="020B0503020204020204" pitchFamily="34" charset="-122"/>
                          </a:rPr>
                          <m:t>𝒙</m:t>
                        </m:r>
                      </m:sub>
                    </m:sSub>
                    <m:r>
                      <a:rPr lang="en-US" altLang="zh-CN" sz="2400" b="1">
                        <a:solidFill>
                          <a:srgbClr val="484848"/>
                        </a:solidFill>
                        <a:latin typeface="Cambria Math"/>
                        <a:ea typeface="微软雅黑" panose="020B0503020204020204" pitchFamily="34" charset="-122"/>
                      </a:rPr>
                      <m:t>=</m:t>
                    </m:r>
                    <m:sSub>
                      <m:sSubPr>
                        <m:ctrlPr>
                          <a:rPr lang="zh-CN" altLang="zh-CN" sz="2400" b="1" i="1">
                            <a:solidFill>
                              <a:srgbClr val="484848"/>
                            </a:solidFill>
                            <a:latin typeface="Cambria Math"/>
                            <a:ea typeface="微软雅黑" panose="020B0503020204020204" pitchFamily="34" charset="-122"/>
                          </a:rPr>
                        </m:ctrlPr>
                      </m:sSubPr>
                      <m:e>
                        <m:r>
                          <a:rPr lang="en-US" altLang="zh-CN" sz="2400" b="1">
                            <a:solidFill>
                              <a:srgbClr val="484848"/>
                            </a:solidFill>
                            <a:latin typeface="Cambria Math"/>
                            <a:ea typeface="微软雅黑" panose="020B0503020204020204" pitchFamily="34" charset="-122"/>
                          </a:rPr>
                          <m:t>𝑬</m:t>
                        </m:r>
                      </m:e>
                      <m:sub>
                        <m:r>
                          <a:rPr lang="en-US" altLang="zh-CN" sz="2400" b="1">
                            <a:solidFill>
                              <a:srgbClr val="484848"/>
                            </a:solidFill>
                            <a:latin typeface="Cambria Math"/>
                            <a:ea typeface="微软雅黑" panose="020B0503020204020204" pitchFamily="34" charset="-122"/>
                          </a:rPr>
                          <m:t>𝒓𝒂𝒏𝒌</m:t>
                        </m:r>
                        <m:r>
                          <a:rPr lang="en-US" altLang="zh-CN" sz="2400" b="1">
                            <a:solidFill>
                              <a:srgbClr val="484848"/>
                            </a:solidFill>
                            <a:latin typeface="Cambria Math"/>
                            <a:ea typeface="微软雅黑" panose="020B0503020204020204" pitchFamily="34" charset="-122"/>
                          </a:rPr>
                          <m:t>𝟏</m:t>
                        </m:r>
                      </m:sub>
                    </m:sSub>
                    <m:r>
                      <a:rPr lang="en-US" altLang="zh-CN" sz="2400" b="1">
                        <a:solidFill>
                          <a:srgbClr val="484848"/>
                        </a:solidFill>
                        <a:latin typeface="Cambria Math"/>
                        <a:ea typeface="微软雅黑" panose="020B0503020204020204" pitchFamily="34" charset="-122"/>
                      </a:rPr>
                      <m:t>∪</m:t>
                    </m:r>
                    <m:sSub>
                      <m:sSubPr>
                        <m:ctrlPr>
                          <a:rPr lang="zh-CN" altLang="zh-CN" sz="2400" b="1" i="1">
                            <a:solidFill>
                              <a:srgbClr val="484848"/>
                            </a:solidFill>
                            <a:latin typeface="Cambria Math"/>
                            <a:ea typeface="微软雅黑" panose="020B0503020204020204" pitchFamily="34" charset="-122"/>
                          </a:rPr>
                        </m:ctrlPr>
                      </m:sSubPr>
                      <m:e>
                        <m:r>
                          <a:rPr lang="en-US" altLang="zh-CN" sz="2400" b="1">
                            <a:solidFill>
                              <a:srgbClr val="484848"/>
                            </a:solidFill>
                            <a:latin typeface="Cambria Math"/>
                            <a:ea typeface="微软雅黑" panose="020B0503020204020204" pitchFamily="34" charset="-122"/>
                          </a:rPr>
                          <m:t>𝑬</m:t>
                        </m:r>
                      </m:e>
                      <m:sub>
                        <m:r>
                          <a:rPr lang="en-US" altLang="zh-CN" sz="2400" b="1">
                            <a:solidFill>
                              <a:srgbClr val="484848"/>
                            </a:solidFill>
                            <a:latin typeface="Cambria Math"/>
                            <a:ea typeface="微软雅黑" panose="020B0503020204020204" pitchFamily="34" charset="-122"/>
                          </a:rPr>
                          <m:t>𝒓𝒂𝒏𝒌</m:t>
                        </m:r>
                        <m:r>
                          <a:rPr lang="en-US" altLang="zh-CN" sz="2400" b="1">
                            <a:solidFill>
                              <a:srgbClr val="484848"/>
                            </a:solidFill>
                            <a:latin typeface="Cambria Math"/>
                            <a:ea typeface="微软雅黑" panose="020B0503020204020204" pitchFamily="34" charset="-122"/>
                          </a:rPr>
                          <m:t>𝟐</m:t>
                        </m:r>
                      </m:sub>
                    </m:sSub>
                    <m:r>
                      <a:rPr lang="en-US" altLang="zh-CN" sz="2400" b="1">
                        <a:solidFill>
                          <a:srgbClr val="484848"/>
                        </a:solidFill>
                        <a:latin typeface="Cambria Math"/>
                        <a:ea typeface="微软雅黑" panose="020B0503020204020204" pitchFamily="34" charset="-122"/>
                      </a:rPr>
                      <m:t>…∪</m:t>
                    </m:r>
                    <m:sSub>
                      <m:sSubPr>
                        <m:ctrlPr>
                          <a:rPr lang="zh-CN" altLang="zh-CN" sz="2400" b="1" i="1">
                            <a:solidFill>
                              <a:srgbClr val="484848"/>
                            </a:solidFill>
                            <a:latin typeface="Cambria Math"/>
                            <a:ea typeface="微软雅黑" panose="020B0503020204020204" pitchFamily="34" charset="-122"/>
                          </a:rPr>
                        </m:ctrlPr>
                      </m:sSubPr>
                      <m:e>
                        <m:r>
                          <a:rPr lang="en-US" altLang="zh-CN" sz="2400" b="1">
                            <a:solidFill>
                              <a:srgbClr val="484848"/>
                            </a:solidFill>
                            <a:latin typeface="Cambria Math"/>
                            <a:ea typeface="微软雅黑" panose="020B0503020204020204" pitchFamily="34" charset="-122"/>
                          </a:rPr>
                          <m:t>𝑬</m:t>
                        </m:r>
                      </m:e>
                      <m:sub>
                        <m:r>
                          <a:rPr lang="en-US" altLang="zh-CN" sz="2400" b="1">
                            <a:solidFill>
                              <a:srgbClr val="484848"/>
                            </a:solidFill>
                            <a:latin typeface="Cambria Math"/>
                            <a:ea typeface="微软雅黑" panose="020B0503020204020204" pitchFamily="34" charset="-122"/>
                          </a:rPr>
                          <m:t>𝒓𝒂𝒏𝒌𝒌</m:t>
                        </m:r>
                      </m:sub>
                    </m:sSub>
                  </m:oMath>
                </a14:m>
                <a:r>
                  <a:rPr lang="zh-CN" altLang="zh-CN" sz="2400" b="1" dirty="0">
                    <a:solidFill>
                      <a:srgbClr val="484848"/>
                    </a:solidFill>
                    <a:latin typeface="微软雅黑" panose="020B0503020204020204" pitchFamily="34" charset="-122"/>
                    <a:ea typeface="微软雅黑" panose="020B0503020204020204" pitchFamily="34" charset="-122"/>
                  </a:rPr>
                  <a:t>。</a:t>
                </a:r>
              </a:p>
            </p:txBody>
          </p:sp>
        </mc:Choice>
        <mc:Fallback xmlns="">
          <p:sp>
            <p:nvSpPr>
              <p:cNvPr id="6" name="矩形 5"/>
              <p:cNvSpPr>
                <a:spLocks noRot="1" noChangeAspect="1" noMove="1" noResize="1" noEditPoints="1" noAdjustHandles="1" noChangeArrowheads="1" noChangeShapeType="1" noTextEdit="1"/>
              </p:cNvSpPr>
              <p:nvPr/>
            </p:nvSpPr>
            <p:spPr>
              <a:xfrm>
                <a:off x="4848686" y="4431830"/>
                <a:ext cx="6096000" cy="830997"/>
              </a:xfrm>
              <a:prstGeom prst="rect">
                <a:avLst/>
              </a:prstGeom>
              <a:blipFill rotWithShape="1">
                <a:blip r:embed="rId5"/>
                <a:stretch>
                  <a:fillRect l="-500" t="-5882" b="-16176"/>
                </a:stretch>
              </a:blipFill>
            </p:spPr>
            <p:txBody>
              <a:bodyPr/>
              <a:lstStyle/>
              <a:p>
                <a:r>
                  <a:rPr lang="zh-CN" altLang="en-US">
                    <a:noFill/>
                  </a:rPr>
                  <a:t> </a:t>
                </a:r>
              </a:p>
            </p:txBody>
          </p:sp>
        </mc:Fallback>
      </mc:AlternateContent>
      <p:sp>
        <p:nvSpPr>
          <p:cNvPr id="9" name="日期占位符 8"/>
          <p:cNvSpPr>
            <a:spLocks noGrp="1"/>
          </p:cNvSpPr>
          <p:nvPr>
            <p:ph type="dt" sz="half" idx="10"/>
          </p:nvPr>
        </p:nvSpPr>
        <p:spPr/>
        <p:txBody>
          <a:bodyPr/>
          <a:lstStyle/>
          <a:p>
            <a:pPr>
              <a:defRPr/>
            </a:pPr>
            <a:fld id="{DD7CEBCD-E2EB-4F15-80A4-AA28538222E9}"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160653712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22" presetClass="entr" presetSubtype="8"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8" presetClass="emph" presetSubtype="0" repeatCount="indefinite" fill="hold" grpId="1" nodeType="withEffect">
                                  <p:stCondLst>
                                    <p:cond delay="0"/>
                                  </p:stCondLst>
                                  <p:childTnLst>
                                    <p:animRot by="21600000">
                                      <p:cBhvr>
                                        <p:cTn id="18" dur="2000" fill="hold"/>
                                        <p:tgtEl>
                                          <p:spTgt spid="21"/>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par>
                                <p:cTn id="33" presetID="8" presetClass="emph" presetSubtype="0" repeatCount="indefinite" fill="hold" grpId="1" nodeType="withEffect">
                                  <p:stCondLst>
                                    <p:cond delay="0"/>
                                  </p:stCondLst>
                                  <p:childTnLst>
                                    <p:animRot by="-21600000">
                                      <p:cBhvr>
                                        <p:cTn id="34" dur="2000" fill="hold"/>
                                        <p:tgtEl>
                                          <p:spTgt spid="25"/>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22" presetClass="entr" presetSubtype="8" fill="hold"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left)">
                                      <p:cBhvr>
                                        <p:cTn id="48" dur="500"/>
                                        <p:tgtEl>
                                          <p:spTgt spid="5"/>
                                        </p:tgtEl>
                                      </p:cBhvr>
                                    </p:animEffect>
                                  </p:childTnLst>
                                </p:cTn>
                              </p:par>
                              <p:par>
                                <p:cTn id="49" presetID="8" presetClass="emph" presetSubtype="0" repeatCount="indefinite" fill="hold" grpId="1" nodeType="withEffect">
                                  <p:stCondLst>
                                    <p:cond delay="0"/>
                                  </p:stCondLst>
                                  <p:childTnLst>
                                    <p:animRot by="21600000">
                                      <p:cBhvr>
                                        <p:cTn id="50" dur="2000" fill="hold"/>
                                        <p:tgtEl>
                                          <p:spTgt spid="18"/>
                                        </p:tgtEl>
                                        <p:attrNameLst>
                                          <p:attrName>r</p:attrName>
                                        </p:attrNameLst>
                                      </p:cBhvr>
                                    </p:animRot>
                                  </p:childTnLst>
                                </p:cTn>
                              </p:par>
                              <p:par>
                                <p:cTn id="51" presetID="22" presetClass="entr" presetSubtype="4"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down)">
                                      <p:cBhvr>
                                        <p:cTn id="5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21" grpId="0" animBg="1"/>
      <p:bldP spid="21" grpId="1" animBg="1"/>
      <p:bldP spid="22" grpId="0" animBg="1"/>
      <p:bldP spid="25" grpId="0" animBg="1"/>
      <p:bldP spid="25" grpId="1" animBg="1"/>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2"/>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矩形 4"/>
          <p:cNvSpPr/>
          <p:nvPr/>
        </p:nvSpPr>
        <p:spPr>
          <a:xfrm>
            <a:off x="325152" y="312743"/>
            <a:ext cx="5314531" cy="461665"/>
          </a:xfrm>
          <a:prstGeom prst="rect">
            <a:avLst/>
          </a:prstGeom>
        </p:spPr>
        <p:txBody>
          <a:bodyPr wrap="square">
            <a:spAutoFit/>
          </a:bodyPr>
          <a:lstStyle/>
          <a:p>
            <a:r>
              <a:rPr lang="en-US" altLang="zh-CN" sz="2400" dirty="0">
                <a:solidFill>
                  <a:schemeClr val="bg1"/>
                </a:solidFill>
                <a:latin typeface="+mn-ea"/>
                <a:ea typeface="+mn-ea"/>
                <a:cs typeface="+mn-ea"/>
                <a:sym typeface="+mn-lt"/>
              </a:rPr>
              <a:t>3</a:t>
            </a:r>
            <a:r>
              <a:rPr lang="en-US" altLang="zh-CN" sz="2400" dirty="0" smtClean="0">
                <a:solidFill>
                  <a:schemeClr val="bg1"/>
                </a:solidFill>
                <a:latin typeface="+mn-ea"/>
                <a:ea typeface="+mn-ea"/>
                <a:cs typeface="+mn-ea"/>
                <a:sym typeface="+mn-lt"/>
              </a:rPr>
              <a:t> </a:t>
            </a:r>
            <a:r>
              <a:rPr lang="zh-CN" altLang="en-US" sz="2400" dirty="0">
                <a:solidFill>
                  <a:schemeClr val="bg1"/>
                </a:solidFill>
                <a:latin typeface="+mn-ea"/>
                <a:ea typeface="+mn-ea"/>
                <a:cs typeface="+mn-ea"/>
                <a:sym typeface="+mn-lt"/>
              </a:rPr>
              <a:t>基于用户相似度协同过滤推荐算法</a:t>
            </a:r>
          </a:p>
        </p:txBody>
      </p:sp>
      <p:cxnSp>
        <p:nvCxnSpPr>
          <p:cNvPr id="6" name="直接连接符 5"/>
          <p:cNvCxnSpPr/>
          <p:nvPr/>
        </p:nvCxnSpPr>
        <p:spPr bwMode="auto">
          <a:xfrm>
            <a:off x="4593175" y="844141"/>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7" name="TextBox 6"/>
              <p:cNvSpPr txBox="1"/>
              <p:nvPr/>
            </p:nvSpPr>
            <p:spPr>
              <a:xfrm>
                <a:off x="926282" y="1024480"/>
                <a:ext cx="10399549" cy="3609514"/>
              </a:xfrm>
              <a:prstGeom prst="rect">
                <a:avLst/>
              </a:prstGeom>
              <a:noFill/>
            </p:spPr>
            <p:txBody>
              <a:bodyPr wrap="square" rtlCol="0">
                <a:spAutoFit/>
              </a:bodyPr>
              <a:lstStyle/>
              <a:p>
                <a:r>
                  <a:rPr lang="zh-CN" altLang="en-US" sz="2400" b="1" dirty="0" smtClean="0"/>
                  <a:t>对于电力交易推荐系统中的匿名用户，将每个用户的</a:t>
                </a:r>
                <a:r>
                  <a:rPr lang="en-US" altLang="zh-CN" sz="2400" b="1" dirty="0" smtClean="0"/>
                  <a:t>Top_1</a:t>
                </a:r>
                <a:r>
                  <a:rPr lang="zh-CN" altLang="zh-CN" sz="2400" b="1" dirty="0"/>
                  <a:t>的发电企业，形成一</a:t>
                </a:r>
                <a:r>
                  <a:rPr lang="zh-CN" altLang="zh-CN" sz="2400" b="1" dirty="0" smtClean="0"/>
                  <a:t>个</a:t>
                </a:r>
                <a:r>
                  <a:rPr lang="zh-CN" altLang="en-US" sz="2400" b="1" dirty="0" smtClean="0"/>
                  <a:t>随机的</a:t>
                </a:r>
                <a:r>
                  <a:rPr lang="zh-CN" altLang="zh-CN" sz="2400" b="1" dirty="0" smtClean="0"/>
                  <a:t>推荐</a:t>
                </a:r>
                <a:r>
                  <a:rPr lang="zh-CN" altLang="zh-CN" sz="2400" b="1" dirty="0"/>
                  <a:t>列表</a:t>
                </a:r>
                <a:r>
                  <a:rPr lang="en-US" altLang="zh-CN" sz="2400" b="1" dirty="0"/>
                  <a:t>E</a:t>
                </a:r>
                <a:r>
                  <a:rPr lang="zh-CN" altLang="zh-CN" sz="2400" b="1" dirty="0"/>
                  <a:t>推荐给匿名用户</a:t>
                </a:r>
                <a:r>
                  <a:rPr lang="zh-CN" altLang="zh-CN" sz="2400" b="1" dirty="0" smtClean="0"/>
                  <a:t>。</a:t>
                </a:r>
                <a:endParaRPr lang="en-US" altLang="zh-CN" sz="2400" b="1" dirty="0" smtClean="0"/>
              </a:p>
              <a:p>
                <a:endParaRPr lang="en-US" altLang="zh-CN" sz="2400" b="1" dirty="0" smtClean="0"/>
              </a:p>
              <a:p>
                <a:endParaRPr lang="en-US" altLang="zh-CN" i="1" dirty="0" smtClean="0"/>
              </a:p>
              <a:p>
                <a:pPr/>
                <a14:m>
                  <m:oMathPara xmlns:m="http://schemas.openxmlformats.org/officeDocument/2006/math">
                    <m:oMathParaPr>
                      <m:jc m:val="centerGroup"/>
                    </m:oMathParaPr>
                    <m:oMath xmlns:m="http://schemas.openxmlformats.org/officeDocument/2006/math">
                      <m:sSub>
                        <m:sSubPr>
                          <m:ctrlPr>
                            <a:rPr lang="zh-CN" altLang="zh-CN" sz="2800" b="1" i="1">
                              <a:latin typeface="Cambria Math"/>
                            </a:rPr>
                          </m:ctrlPr>
                        </m:sSubPr>
                        <m:e>
                          <m:r>
                            <a:rPr lang="en-US" altLang="zh-CN" sz="2800" b="1" i="0">
                              <a:latin typeface="Cambria Math"/>
                            </a:rPr>
                            <m:t>𝐓𝐨𝐩</m:t>
                          </m:r>
                        </m:e>
                        <m:sub>
                          <m:r>
                            <a:rPr lang="en-US" altLang="zh-CN" sz="2800" b="1" i="0">
                              <a:latin typeface="Cambria Math"/>
                            </a:rPr>
                            <m:t>𝟏</m:t>
                          </m:r>
                          <m:d>
                            <m:dPr>
                              <m:ctrlPr>
                                <a:rPr lang="zh-CN" altLang="zh-CN" sz="2800" b="1" i="1">
                                  <a:latin typeface="Cambria Math"/>
                                </a:rPr>
                              </m:ctrlPr>
                            </m:dPr>
                            <m:e>
                              <m:r>
                                <a:rPr lang="en-US" altLang="zh-CN" sz="2800" b="1" i="0">
                                  <a:latin typeface="Cambria Math"/>
                                </a:rPr>
                                <m:t>𝐄</m:t>
                              </m:r>
                            </m:e>
                          </m:d>
                        </m:sub>
                      </m:sSub>
                      <m:r>
                        <a:rPr lang="en-US" altLang="zh-CN" sz="2800" b="1" i="0">
                          <a:latin typeface="Cambria Math"/>
                        </a:rPr>
                        <m:t>=</m:t>
                      </m:r>
                      <m:d>
                        <m:dPr>
                          <m:begChr m:val="{"/>
                          <m:endChr m:val="}"/>
                          <m:ctrlPr>
                            <a:rPr lang="zh-CN" altLang="zh-CN" sz="2800" b="1" i="1">
                              <a:latin typeface="Cambria Math"/>
                            </a:rPr>
                          </m:ctrlPr>
                        </m:dPr>
                        <m:e>
                          <m:sSub>
                            <m:sSubPr>
                              <m:ctrlPr>
                                <a:rPr lang="zh-CN" altLang="zh-CN" sz="2800" b="1" i="1">
                                  <a:latin typeface="Cambria Math"/>
                                </a:rPr>
                              </m:ctrlPr>
                            </m:sSubPr>
                            <m:e>
                              <m:r>
                                <a:rPr lang="en-US" altLang="zh-CN" sz="2800" b="1" i="0">
                                  <a:latin typeface="Cambria Math"/>
                                </a:rPr>
                                <m:t>𝐑</m:t>
                              </m:r>
                            </m:e>
                            <m:sub>
                              <m:r>
                                <a:rPr lang="en-US" altLang="zh-CN" sz="2800" b="1" i="0">
                                  <a:latin typeface="Cambria Math"/>
                                </a:rPr>
                                <m:t>𝐢𝐣</m:t>
                              </m:r>
                            </m:sub>
                          </m:sSub>
                          <m:r>
                            <a:rPr lang="en-US" altLang="zh-CN" sz="2800" b="1" i="0">
                              <a:latin typeface="Cambria Math"/>
                            </a:rPr>
                            <m:t>|</m:t>
                          </m:r>
                          <m:sSub>
                            <m:sSubPr>
                              <m:ctrlPr>
                                <a:rPr lang="zh-CN" altLang="zh-CN" sz="2800" b="1" i="1">
                                  <a:latin typeface="Cambria Math"/>
                                </a:rPr>
                              </m:ctrlPr>
                            </m:sSubPr>
                            <m:e>
                              <m:r>
                                <a:rPr lang="en-US" altLang="zh-CN" sz="2800" b="1" i="0">
                                  <a:latin typeface="Cambria Math"/>
                                </a:rPr>
                                <m:t>𝐑</m:t>
                              </m:r>
                            </m:e>
                            <m:sub>
                              <m:r>
                                <a:rPr lang="en-US" altLang="zh-CN" sz="2800" b="1" i="0">
                                  <a:latin typeface="Cambria Math"/>
                                </a:rPr>
                                <m:t>𝐢𝐣</m:t>
                              </m:r>
                            </m:sub>
                          </m:sSub>
                          <m:r>
                            <a:rPr lang="en-US" altLang="zh-CN" sz="2800" b="1" i="0">
                              <a:latin typeface="Cambria Math"/>
                            </a:rPr>
                            <m:t>=</m:t>
                          </m:r>
                          <m:sSub>
                            <m:sSubPr>
                              <m:ctrlPr>
                                <a:rPr lang="zh-CN" altLang="zh-CN" sz="2800" b="1" i="1">
                                  <a:latin typeface="Cambria Math"/>
                                </a:rPr>
                              </m:ctrlPr>
                            </m:sSubPr>
                            <m:e>
                              <m:r>
                                <a:rPr lang="en-US" altLang="zh-CN" sz="2800" b="1" i="0">
                                  <a:latin typeface="Cambria Math"/>
                                </a:rPr>
                                <m:t>𝐑</m:t>
                              </m:r>
                            </m:e>
                            <m:sub>
                              <m:r>
                                <a:rPr lang="en-US" altLang="zh-CN" sz="2800" b="1" i="0">
                                  <a:latin typeface="Cambria Math"/>
                                </a:rPr>
                                <m:t>𝐦𝐚𝐱</m:t>
                              </m:r>
                            </m:sub>
                          </m:sSub>
                          <m:r>
                            <a:rPr lang="en-US" altLang="zh-CN" sz="2800" b="1" i="0">
                              <a:latin typeface="Cambria Math"/>
                            </a:rPr>
                            <m:t>,</m:t>
                          </m:r>
                          <m:r>
                            <a:rPr lang="en-US" altLang="zh-CN" sz="2800" b="1" i="0">
                              <a:latin typeface="Cambria Math"/>
                            </a:rPr>
                            <m:t>𝟎</m:t>
                          </m:r>
                          <m:r>
                            <a:rPr lang="en-US" altLang="zh-CN" sz="2800" b="1" i="0">
                              <a:latin typeface="Cambria Math"/>
                            </a:rPr>
                            <m:t>&lt;</m:t>
                          </m:r>
                          <m:r>
                            <a:rPr lang="en-US" altLang="zh-CN" sz="2800" b="1" i="0">
                              <a:latin typeface="Cambria Math"/>
                            </a:rPr>
                            <m:t>𝐢</m:t>
                          </m:r>
                          <m:r>
                            <a:rPr lang="en-US" altLang="zh-CN" sz="2800" b="1" i="0">
                              <a:latin typeface="Cambria Math"/>
                            </a:rPr>
                            <m:t>&lt;</m:t>
                          </m:r>
                          <m:r>
                            <a:rPr lang="en-US" altLang="zh-CN" sz="2800" b="1" i="0">
                              <a:latin typeface="Cambria Math"/>
                            </a:rPr>
                            <m:t>𝐧</m:t>
                          </m:r>
                          <m:r>
                            <a:rPr lang="en-US" altLang="zh-CN" sz="2800" b="1" i="0">
                              <a:latin typeface="Cambria Math"/>
                            </a:rPr>
                            <m:t>,</m:t>
                          </m:r>
                          <m:r>
                            <a:rPr lang="en-US" altLang="zh-CN" sz="2800" b="1" i="0">
                              <a:latin typeface="Cambria Math"/>
                            </a:rPr>
                            <m:t>𝟎</m:t>
                          </m:r>
                          <m:r>
                            <a:rPr lang="en-US" altLang="zh-CN" sz="2800" b="1" i="0">
                              <a:latin typeface="Cambria Math"/>
                            </a:rPr>
                            <m:t>&lt;</m:t>
                          </m:r>
                          <m:r>
                            <a:rPr lang="en-US" altLang="zh-CN" sz="2800" b="1" i="0">
                              <a:latin typeface="Cambria Math"/>
                            </a:rPr>
                            <m:t>𝐣</m:t>
                          </m:r>
                          <m:r>
                            <a:rPr lang="en-US" altLang="zh-CN" sz="2800" b="1" i="0">
                              <a:latin typeface="Cambria Math"/>
                            </a:rPr>
                            <m:t>&lt;</m:t>
                          </m:r>
                          <m:r>
                            <a:rPr lang="en-US" altLang="zh-CN" sz="2800" b="1" i="0">
                              <a:latin typeface="Cambria Math"/>
                            </a:rPr>
                            <m:t>𝐦</m:t>
                          </m:r>
                        </m:e>
                      </m:d>
                      <m:r>
                        <a:rPr lang="en-US" altLang="zh-CN" sz="2800" b="1" i="0">
                          <a:latin typeface="Cambria Math"/>
                        </a:rPr>
                        <m:t> </m:t>
                      </m:r>
                    </m:oMath>
                  </m:oMathPara>
                </a14:m>
                <a:endParaRPr lang="en-US" altLang="zh-CN" sz="2800" b="1" dirty="0" smtClean="0"/>
              </a:p>
              <a:p>
                <a:endParaRPr lang="en-US" altLang="zh-CN" sz="2800" b="1" dirty="0" smtClean="0"/>
              </a:p>
              <a:p>
                <a:endParaRPr lang="en-US" altLang="zh-CN" dirty="0" smtClean="0"/>
              </a:p>
              <a:p>
                <a:endParaRPr lang="en-US" altLang="zh-CN" dirty="0"/>
              </a:p>
              <a:p>
                <a:endParaRPr lang="en-US" altLang="zh-CN" dirty="0" smtClean="0"/>
              </a:p>
              <a:p>
                <a:endParaRPr lang="zh-CN" altLang="zh-CN"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926282" y="1024480"/>
                <a:ext cx="10399549" cy="3609514"/>
              </a:xfrm>
              <a:prstGeom prst="rect">
                <a:avLst/>
              </a:prstGeom>
              <a:blipFill rotWithShape="1">
                <a:blip r:embed="rId2"/>
                <a:stretch>
                  <a:fillRect l="-938" t="-1858"/>
                </a:stretch>
              </a:blipFill>
            </p:spPr>
            <p:txBody>
              <a:bodyPr/>
              <a:lstStyle/>
              <a:p>
                <a:r>
                  <a:rPr lang="zh-CN" altLang="en-US">
                    <a:noFill/>
                  </a:rPr>
                  <a:t> </a:t>
                </a:r>
              </a:p>
            </p:txBody>
          </p:sp>
        </mc:Fallback>
      </mc:AlternateContent>
      <p:sp>
        <p:nvSpPr>
          <p:cNvPr id="2" name="灯片编号占位符 1"/>
          <p:cNvSpPr>
            <a:spLocks noGrp="1"/>
          </p:cNvSpPr>
          <p:nvPr>
            <p:ph type="sldNum" sz="quarter" idx="12"/>
          </p:nvPr>
        </p:nvSpPr>
        <p:spPr/>
        <p:txBody>
          <a:bodyPr/>
          <a:lstStyle/>
          <a:p>
            <a:pPr>
              <a:defRPr/>
            </a:pPr>
            <a:fld id="{33B11495-B3EB-4C4E-90C4-180ACB252306}" type="slidenum">
              <a:rPr lang="zh-CN" altLang="en-US" smtClean="0"/>
              <a:pPr>
                <a:defRPr/>
              </a:pPr>
              <a:t>18</a:t>
            </a:fld>
            <a:r>
              <a:rPr lang="en-US" altLang="zh-CN" dirty="0" smtClean="0"/>
              <a:t>/30</a:t>
            </a:r>
            <a:endParaRPr lang="zh-CN" altLang="en-US" sz="1800" dirty="0">
              <a:solidFill>
                <a:schemeClr val="tx1"/>
              </a:solidFill>
            </a:endParaRPr>
          </a:p>
        </p:txBody>
      </p:sp>
      <p:sp>
        <p:nvSpPr>
          <p:cNvPr id="4" name="日期占位符 3"/>
          <p:cNvSpPr>
            <a:spLocks noGrp="1"/>
          </p:cNvSpPr>
          <p:nvPr>
            <p:ph type="dt" sz="half" idx="10"/>
          </p:nvPr>
        </p:nvSpPr>
        <p:spPr/>
        <p:txBody>
          <a:bodyPr/>
          <a:lstStyle/>
          <a:p>
            <a:pPr>
              <a:defRPr/>
            </a:pPr>
            <a:fld id="{2C16489E-B7DB-4ECA-A868-1499F54A50D7}"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778217808"/>
      </p:ext>
    </p:extLst>
  </p:cSld>
  <p:clrMapOvr>
    <a:masterClrMapping/>
  </p:clrMapOvr>
  <p:transition spd="med">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矩形 2"/>
          <p:cNvSpPr/>
          <p:nvPr/>
        </p:nvSpPr>
        <p:spPr>
          <a:xfrm>
            <a:off x="325152" y="312743"/>
            <a:ext cx="5314531" cy="461665"/>
          </a:xfrm>
          <a:prstGeom prst="rect">
            <a:avLst/>
          </a:prstGeom>
        </p:spPr>
        <p:txBody>
          <a:bodyPr wrap="square">
            <a:spAutoFit/>
          </a:bodyPr>
          <a:lstStyle/>
          <a:p>
            <a:r>
              <a:rPr lang="en-US" altLang="zh-CN" sz="2400" dirty="0">
                <a:solidFill>
                  <a:schemeClr val="bg1"/>
                </a:solidFill>
                <a:latin typeface="+mn-ea"/>
                <a:ea typeface="+mn-ea"/>
                <a:cs typeface="+mn-ea"/>
                <a:sym typeface="+mn-lt"/>
              </a:rPr>
              <a:t>3</a:t>
            </a:r>
            <a:r>
              <a:rPr lang="en-US" altLang="zh-CN" sz="2400" dirty="0" smtClean="0">
                <a:solidFill>
                  <a:schemeClr val="bg1"/>
                </a:solidFill>
                <a:latin typeface="+mn-ea"/>
                <a:ea typeface="+mn-ea"/>
                <a:cs typeface="+mn-ea"/>
                <a:sym typeface="+mn-lt"/>
              </a:rPr>
              <a:t> </a:t>
            </a:r>
            <a:r>
              <a:rPr lang="zh-CN" altLang="en-US" sz="2400" dirty="0">
                <a:solidFill>
                  <a:schemeClr val="bg1"/>
                </a:solidFill>
                <a:latin typeface="+mn-ea"/>
                <a:ea typeface="+mn-ea"/>
                <a:cs typeface="+mn-ea"/>
                <a:sym typeface="+mn-lt"/>
              </a:rPr>
              <a:t>基于用户相似度协同过滤推荐算法</a:t>
            </a:r>
          </a:p>
        </p:txBody>
      </p:sp>
      <p:cxnSp>
        <p:nvCxnSpPr>
          <p:cNvPr id="4" name="直接连接符 3"/>
          <p:cNvCxnSpPr/>
          <p:nvPr/>
        </p:nvCxnSpPr>
        <p:spPr bwMode="auto">
          <a:xfrm>
            <a:off x="4593175" y="844141"/>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矩形 5"/>
          <p:cNvSpPr/>
          <p:nvPr/>
        </p:nvSpPr>
        <p:spPr>
          <a:xfrm>
            <a:off x="5735321" y="301164"/>
            <a:ext cx="4688815" cy="461665"/>
          </a:xfrm>
          <a:prstGeom prst="rect">
            <a:avLst/>
          </a:prstGeom>
        </p:spPr>
        <p:txBody>
          <a:bodyPr wrap="square">
            <a:spAutoFit/>
          </a:bodyPr>
          <a:lstStyle/>
          <a:p>
            <a:r>
              <a:rPr lang="zh-CN" altLang="en-US" sz="2400" dirty="0" smtClean="0">
                <a:solidFill>
                  <a:srgbClr val="495A70"/>
                </a:solidFill>
                <a:latin typeface="+mn-ea"/>
                <a:ea typeface="+mn-ea"/>
                <a:cs typeface="+mn-ea"/>
                <a:sym typeface="Calibri" panose="020F0502020204030204" pitchFamily="34" charset="0"/>
              </a:rPr>
              <a:t>实     验</a:t>
            </a:r>
            <a:endParaRPr lang="zh-CN" altLang="en-US" sz="2400" dirty="0">
              <a:solidFill>
                <a:srgbClr val="495A70"/>
              </a:solidFill>
              <a:latin typeface="+mn-ea"/>
              <a:ea typeface="+mn-ea"/>
              <a:cs typeface="+mn-ea"/>
              <a:sym typeface="Calibri" panose="020F0502020204030204" pitchFamily="34" charset="0"/>
            </a:endParaRPr>
          </a:p>
        </p:txBody>
      </p:sp>
      <p:sp>
        <p:nvSpPr>
          <p:cNvPr id="7" name="矩形 6"/>
          <p:cNvSpPr/>
          <p:nvPr/>
        </p:nvSpPr>
        <p:spPr>
          <a:xfrm>
            <a:off x="926282" y="1120676"/>
            <a:ext cx="10459662" cy="1477328"/>
          </a:xfrm>
          <a:prstGeom prst="rect">
            <a:avLst/>
          </a:prstGeom>
        </p:spPr>
        <p:txBody>
          <a:bodyPr wrap="square">
            <a:spAutoFit/>
          </a:bodyPr>
          <a:lstStyle/>
          <a:p>
            <a:r>
              <a:rPr lang="zh-CN" altLang="zh-CN" dirty="0"/>
              <a:t>本章实验的结果在单机环境下运行而得到，运行环境的计算机处理器为</a:t>
            </a:r>
            <a:r>
              <a:rPr lang="en-US" altLang="zh-CN" dirty="0"/>
              <a:t>Intel(R) Core(TM)2 Quad </a:t>
            </a:r>
            <a:r>
              <a:rPr lang="en-US" altLang="zh-CN" dirty="0" err="1"/>
              <a:t>cpu</a:t>
            </a:r>
            <a:r>
              <a:rPr lang="en-US" altLang="zh-CN" dirty="0"/>
              <a:t> Q9400 @ 2.66GHz</a:t>
            </a:r>
            <a:r>
              <a:rPr lang="zh-CN" altLang="zh-CN" dirty="0"/>
              <a:t>，操作系统为</a:t>
            </a:r>
            <a:r>
              <a:rPr lang="en-US" altLang="zh-CN" dirty="0"/>
              <a:t>64</a:t>
            </a:r>
            <a:r>
              <a:rPr lang="zh-CN" altLang="zh-CN" dirty="0"/>
              <a:t>位</a:t>
            </a:r>
            <a:r>
              <a:rPr lang="en-US" altLang="zh-CN" dirty="0"/>
              <a:t>Windows7</a:t>
            </a:r>
            <a:r>
              <a:rPr lang="zh-CN" altLang="zh-CN" dirty="0"/>
              <a:t>，采用</a:t>
            </a:r>
            <a:r>
              <a:rPr lang="en-US" altLang="zh-CN" dirty="0"/>
              <a:t>Java</a:t>
            </a:r>
            <a:r>
              <a:rPr lang="zh-CN" altLang="zh-CN" dirty="0"/>
              <a:t>语言实现。实验数据集为</a:t>
            </a:r>
            <a:r>
              <a:rPr lang="en-US" altLang="zh-CN" dirty="0"/>
              <a:t>2015</a:t>
            </a:r>
            <a:r>
              <a:rPr lang="zh-CN" altLang="zh-CN" dirty="0"/>
              <a:t>年蒙东地区的大用户与发电企业交易的数据以及相应该地区其他大用户与发电企业</a:t>
            </a:r>
            <a:r>
              <a:rPr lang="zh-CN" altLang="zh-CN" dirty="0" smtClean="0"/>
              <a:t>的属性及需求数据。</a:t>
            </a:r>
            <a:r>
              <a:rPr lang="zh-CN" altLang="zh-CN" dirty="0"/>
              <a:t>对于交易数据集中有</a:t>
            </a:r>
            <a:r>
              <a:rPr lang="en-US" altLang="zh-CN" dirty="0"/>
              <a:t>2530</a:t>
            </a:r>
            <a:r>
              <a:rPr lang="zh-CN" altLang="zh-CN" dirty="0"/>
              <a:t>个大用户与</a:t>
            </a:r>
            <a:r>
              <a:rPr lang="en-US" altLang="zh-CN" dirty="0"/>
              <a:t>272</a:t>
            </a:r>
            <a:r>
              <a:rPr lang="zh-CN" altLang="zh-CN" dirty="0"/>
              <a:t>个发电企业产生交易。对于交易数据集，抽取</a:t>
            </a:r>
            <a:r>
              <a:rPr lang="en-US" altLang="zh-CN" dirty="0"/>
              <a:t>1/3</a:t>
            </a:r>
            <a:r>
              <a:rPr lang="zh-CN" altLang="zh-CN" dirty="0"/>
              <a:t>作为测试集，</a:t>
            </a:r>
            <a:r>
              <a:rPr lang="en-US" altLang="zh-CN" dirty="0"/>
              <a:t>2/3</a:t>
            </a:r>
            <a:r>
              <a:rPr lang="zh-CN" altLang="zh-CN" dirty="0"/>
              <a:t>作为训练集。</a:t>
            </a:r>
            <a:endParaRPr lang="zh-CN" altLang="en-US" dirty="0"/>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2417" y="2658274"/>
            <a:ext cx="6971600" cy="3980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灯片编号占位符 4"/>
          <p:cNvSpPr>
            <a:spLocks noGrp="1"/>
          </p:cNvSpPr>
          <p:nvPr>
            <p:ph type="sldNum" sz="quarter" idx="12"/>
          </p:nvPr>
        </p:nvSpPr>
        <p:spPr/>
        <p:txBody>
          <a:bodyPr/>
          <a:lstStyle/>
          <a:p>
            <a:pPr>
              <a:defRPr/>
            </a:pPr>
            <a:fld id="{33B11495-B3EB-4C4E-90C4-180ACB252306}" type="slidenum">
              <a:rPr lang="zh-CN" altLang="en-US" smtClean="0"/>
              <a:pPr>
                <a:defRPr/>
              </a:pPr>
              <a:t>19</a:t>
            </a:fld>
            <a:r>
              <a:rPr lang="en-US" altLang="zh-CN" dirty="0" smtClean="0"/>
              <a:t>/30</a:t>
            </a:r>
            <a:endParaRPr lang="zh-CN" altLang="en-US" sz="1800" dirty="0">
              <a:solidFill>
                <a:schemeClr val="tx1"/>
              </a:solidFill>
            </a:endParaRPr>
          </a:p>
        </p:txBody>
      </p:sp>
      <p:sp>
        <p:nvSpPr>
          <p:cNvPr id="8" name="日期占位符 7"/>
          <p:cNvSpPr>
            <a:spLocks noGrp="1"/>
          </p:cNvSpPr>
          <p:nvPr>
            <p:ph type="dt" sz="half" idx="10"/>
          </p:nvPr>
        </p:nvSpPr>
        <p:spPr/>
        <p:txBody>
          <a:bodyPr/>
          <a:lstStyle/>
          <a:p>
            <a:pPr>
              <a:defRPr/>
            </a:pPr>
            <a:fld id="{0B18CA53-0EC7-40F7-B2D4-AB6BDD06B691}"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2052527384"/>
      </p:ext>
    </p:extLst>
  </p:cSld>
  <p:clrMapOvr>
    <a:masterClrMapping/>
  </p:clrMapOvr>
  <p:transition spd="med">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4106517" y="2346535"/>
            <a:ext cx="5279301" cy="533945"/>
            <a:chOff x="6231216" y="2401238"/>
            <a:chExt cx="3697026" cy="533945"/>
          </a:xfrm>
        </p:grpSpPr>
        <p:cxnSp>
          <p:nvCxnSpPr>
            <p:cNvPr id="30" name="直接连接符 29"/>
            <p:cNvCxnSpPr/>
            <p:nvPr/>
          </p:nvCxnSpPr>
          <p:spPr bwMode="auto">
            <a:xfrm>
              <a:off x="7057808" y="2929046"/>
              <a:ext cx="2870434" cy="857"/>
            </a:xfrm>
            <a:prstGeom prst="line">
              <a:avLst/>
            </a:prstGeom>
            <a:solidFill>
              <a:schemeClr val="accent1"/>
            </a:solidFill>
            <a:ln w="22225" cap="flat" cmpd="sng" algn="ctr">
              <a:solidFill>
                <a:srgbClr val="4B5C7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6" name="组合 95"/>
            <p:cNvGrpSpPr/>
            <p:nvPr/>
          </p:nvGrpSpPr>
          <p:grpSpPr>
            <a:xfrm>
              <a:off x="6231216" y="2401238"/>
              <a:ext cx="3591791" cy="533945"/>
              <a:chOff x="5975774" y="1024480"/>
              <a:chExt cx="3591791" cy="533945"/>
            </a:xfrm>
          </p:grpSpPr>
          <p:sp>
            <p:nvSpPr>
              <p:cNvPr id="97" name="平行四边形 96"/>
              <p:cNvSpPr/>
              <p:nvPr/>
            </p:nvSpPr>
            <p:spPr bwMode="auto">
              <a:xfrm>
                <a:off x="5975774" y="1024480"/>
                <a:ext cx="901696" cy="533945"/>
              </a:xfrm>
              <a:prstGeom prst="parallelogram">
                <a:avLst>
                  <a:gd name="adj" fmla="val 41624"/>
                </a:avLst>
              </a:prstGeom>
              <a:gradFill>
                <a:gsLst>
                  <a:gs pos="36000">
                    <a:srgbClr val="5D7088"/>
                  </a:gs>
                  <a:gs pos="0">
                    <a:srgbClr val="768BA6"/>
                  </a:gs>
                  <a:gs pos="100000">
                    <a:srgbClr val="44546A"/>
                  </a:gs>
                </a:gsLst>
                <a:lin ang="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文本框 97"/>
              <p:cNvSpPr txBox="1"/>
              <p:nvPr/>
            </p:nvSpPr>
            <p:spPr>
              <a:xfrm>
                <a:off x="6877469" y="1039310"/>
                <a:ext cx="2690096" cy="400110"/>
              </a:xfrm>
              <a:prstGeom prst="rect">
                <a:avLst/>
              </a:prstGeom>
              <a:noFill/>
            </p:spPr>
            <p:txBody>
              <a:bodyPr wrap="square" rtlCol="0">
                <a:spAutoFit/>
              </a:bodyPr>
              <a:lstStyle/>
              <a:p>
                <a:r>
                  <a:rPr lang="zh-CN" altLang="en-US" sz="2000" b="1" dirty="0" smtClean="0">
                    <a:solidFill>
                      <a:srgbClr val="607084"/>
                    </a:solidFill>
                    <a:latin typeface="楷体" pitchFamily="49" charset="-122"/>
                    <a:ea typeface="楷体" pitchFamily="49" charset="-122"/>
                    <a:cs typeface="+mn-ea"/>
                    <a:sym typeface="+mn-lt"/>
                  </a:rPr>
                  <a:t>主要研究内容</a:t>
                </a:r>
                <a:endParaRPr lang="zh-CN" altLang="en-US" sz="2000" b="1" dirty="0">
                  <a:solidFill>
                    <a:srgbClr val="607084"/>
                  </a:solidFill>
                  <a:latin typeface="楷体" pitchFamily="49" charset="-122"/>
                  <a:ea typeface="楷体" pitchFamily="49" charset="-122"/>
                  <a:cs typeface="+mn-ea"/>
                  <a:sym typeface="+mn-lt"/>
                </a:endParaRPr>
              </a:p>
            </p:txBody>
          </p:sp>
          <p:sp>
            <p:nvSpPr>
              <p:cNvPr id="99" name="文本框 98"/>
              <p:cNvSpPr txBox="1"/>
              <p:nvPr/>
            </p:nvSpPr>
            <p:spPr>
              <a:xfrm>
                <a:off x="6131383" y="1059376"/>
                <a:ext cx="745273"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02</a:t>
                </a:r>
                <a:endParaRPr lang="zh-CN" altLang="en-US" sz="2400" dirty="0">
                  <a:solidFill>
                    <a:schemeClr val="bg1"/>
                  </a:solidFill>
                  <a:latin typeface="Arial Black" panose="020B0A04020102020204" pitchFamily="34" charset="0"/>
                </a:endParaRPr>
              </a:p>
            </p:txBody>
          </p:sp>
        </p:grpSp>
      </p:grpSp>
      <p:sp>
        <p:nvSpPr>
          <p:cNvPr id="133" name="矩形 132"/>
          <p:cNvSpPr/>
          <p:nvPr/>
        </p:nvSpPr>
        <p:spPr bwMode="auto">
          <a:xfrm>
            <a:off x="685800" y="603689"/>
            <a:ext cx="10820370" cy="5650622"/>
          </a:xfrm>
          <a:prstGeom prst="rect">
            <a:avLst/>
          </a:prstGeom>
          <a:noFill/>
          <a:ln w="12700" cap="flat" cmpd="sng" algn="ctr">
            <a:solidFill>
              <a:srgbClr val="607084"/>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pic>
        <p:nvPicPr>
          <p:cNvPr id="33" name="图片 32"/>
          <p:cNvPicPr>
            <a:picLocks noChangeAspect="1"/>
          </p:cNvPicPr>
          <p:nvPr/>
        </p:nvPicPr>
        <p:blipFill>
          <a:blip r:embed="rId2"/>
          <a:srcRect/>
          <a:stretch>
            <a:fillRect/>
          </a:stretch>
        </p:blipFill>
        <p:spPr>
          <a:xfrm>
            <a:off x="-64055" y="0"/>
            <a:ext cx="5128583" cy="6770701"/>
          </a:xfrm>
          <a:custGeom>
            <a:avLst/>
            <a:gdLst/>
            <a:ahLst/>
            <a:cxnLst/>
            <a:rect l="l" t="t" r="r" b="b"/>
            <a:pathLst>
              <a:path w="5925826" h="6889077">
                <a:moveTo>
                  <a:pt x="2442387" y="3029396"/>
                </a:moveTo>
                <a:cubicBezTo>
                  <a:pt x="2474533" y="3030066"/>
                  <a:pt x="2490942" y="3048818"/>
                  <a:pt x="2491611" y="3085653"/>
                </a:cubicBezTo>
                <a:lnTo>
                  <a:pt x="2390148" y="3085653"/>
                </a:lnTo>
                <a:cubicBezTo>
                  <a:pt x="2392157" y="3050158"/>
                  <a:pt x="2409570" y="3031405"/>
                  <a:pt x="2442387" y="3029396"/>
                </a:cubicBezTo>
                <a:close/>
                <a:moveTo>
                  <a:pt x="1641282" y="3029396"/>
                </a:moveTo>
                <a:cubicBezTo>
                  <a:pt x="1673429" y="3031405"/>
                  <a:pt x="1690507" y="3052837"/>
                  <a:pt x="1692516" y="3093690"/>
                </a:cubicBezTo>
                <a:cubicBezTo>
                  <a:pt x="1691176" y="3134544"/>
                  <a:pt x="1674098" y="3155640"/>
                  <a:pt x="1641282" y="3156979"/>
                </a:cubicBezTo>
                <a:cubicBezTo>
                  <a:pt x="1607126" y="3154300"/>
                  <a:pt x="1589378" y="3133539"/>
                  <a:pt x="1588039" y="3094695"/>
                </a:cubicBezTo>
                <a:cubicBezTo>
                  <a:pt x="1589378" y="3052502"/>
                  <a:pt x="1607126" y="3030736"/>
                  <a:pt x="1641282" y="3029396"/>
                </a:cubicBezTo>
                <a:close/>
                <a:moveTo>
                  <a:pt x="1642286" y="3017341"/>
                </a:moveTo>
                <a:cubicBezTo>
                  <a:pt x="1597415" y="3018681"/>
                  <a:pt x="1574309" y="3044465"/>
                  <a:pt x="1572970" y="3094695"/>
                </a:cubicBezTo>
                <a:cubicBezTo>
                  <a:pt x="1574979" y="3140906"/>
                  <a:pt x="1597415" y="3165016"/>
                  <a:pt x="1640277" y="3167025"/>
                </a:cubicBezTo>
                <a:cubicBezTo>
                  <a:pt x="1684479" y="3166355"/>
                  <a:pt x="1706915" y="3141576"/>
                  <a:pt x="1707585" y="3092686"/>
                </a:cubicBezTo>
                <a:cubicBezTo>
                  <a:pt x="1705576" y="3044465"/>
                  <a:pt x="1683809" y="3019350"/>
                  <a:pt x="1642286" y="3017341"/>
                </a:cubicBezTo>
                <a:close/>
                <a:moveTo>
                  <a:pt x="3230431" y="3016337"/>
                </a:moveTo>
                <a:cubicBezTo>
                  <a:pt x="3198284" y="3017676"/>
                  <a:pt x="3181206" y="3031405"/>
                  <a:pt x="3179197" y="3057525"/>
                </a:cubicBezTo>
                <a:cubicBezTo>
                  <a:pt x="3177188" y="3078286"/>
                  <a:pt x="3195606" y="3091681"/>
                  <a:pt x="3234450" y="3097708"/>
                </a:cubicBezTo>
                <a:cubicBezTo>
                  <a:pt x="3265257" y="3102397"/>
                  <a:pt x="3279656" y="3112442"/>
                  <a:pt x="3277647" y="3127846"/>
                </a:cubicBezTo>
                <a:cubicBezTo>
                  <a:pt x="3276308" y="3146599"/>
                  <a:pt x="3261574" y="3156309"/>
                  <a:pt x="3233445" y="3156979"/>
                </a:cubicBezTo>
                <a:cubicBezTo>
                  <a:pt x="3206656" y="3156979"/>
                  <a:pt x="3191252" y="3144924"/>
                  <a:pt x="3187234" y="3120814"/>
                </a:cubicBezTo>
                <a:lnTo>
                  <a:pt x="3173170" y="3124832"/>
                </a:lnTo>
                <a:cubicBezTo>
                  <a:pt x="3179867" y="3153631"/>
                  <a:pt x="3200294" y="3167695"/>
                  <a:pt x="3234450" y="3167025"/>
                </a:cubicBezTo>
                <a:cubicBezTo>
                  <a:pt x="3272624" y="3166355"/>
                  <a:pt x="3292046" y="3152961"/>
                  <a:pt x="3292716" y="3126842"/>
                </a:cubicBezTo>
                <a:cubicBezTo>
                  <a:pt x="3294055" y="3105410"/>
                  <a:pt x="3276308" y="3091681"/>
                  <a:pt x="3239473" y="3085653"/>
                </a:cubicBezTo>
                <a:cubicBezTo>
                  <a:pt x="3205986" y="3080296"/>
                  <a:pt x="3190583" y="3070919"/>
                  <a:pt x="3193261" y="3057525"/>
                </a:cubicBezTo>
                <a:cubicBezTo>
                  <a:pt x="3193931" y="3039442"/>
                  <a:pt x="3206991" y="3030066"/>
                  <a:pt x="3232440" y="3029396"/>
                </a:cubicBezTo>
                <a:cubicBezTo>
                  <a:pt x="3254541" y="3029396"/>
                  <a:pt x="3267601" y="3039107"/>
                  <a:pt x="3271619" y="3058529"/>
                </a:cubicBezTo>
                <a:lnTo>
                  <a:pt x="3285684" y="3054511"/>
                </a:lnTo>
                <a:cubicBezTo>
                  <a:pt x="3279656" y="3029731"/>
                  <a:pt x="3261239" y="3017006"/>
                  <a:pt x="3230431" y="3016337"/>
                </a:cubicBezTo>
                <a:close/>
                <a:moveTo>
                  <a:pt x="2743689" y="3016337"/>
                </a:moveTo>
                <a:cubicBezTo>
                  <a:pt x="2720248" y="3017676"/>
                  <a:pt x="2703170" y="3029061"/>
                  <a:pt x="2692455" y="3050493"/>
                </a:cubicBezTo>
                <a:lnTo>
                  <a:pt x="2692455" y="3020355"/>
                </a:lnTo>
                <a:lnTo>
                  <a:pt x="2678391" y="3020355"/>
                </a:lnTo>
                <a:lnTo>
                  <a:pt x="2678391" y="3164011"/>
                </a:lnTo>
                <a:lnTo>
                  <a:pt x="2692455" y="3164011"/>
                </a:lnTo>
                <a:lnTo>
                  <a:pt x="2692455" y="3074603"/>
                </a:lnTo>
                <a:cubicBezTo>
                  <a:pt x="2696473" y="3046474"/>
                  <a:pt x="2712547" y="3031071"/>
                  <a:pt x="2740675" y="3028392"/>
                </a:cubicBezTo>
                <a:cubicBezTo>
                  <a:pt x="2768134" y="3027722"/>
                  <a:pt x="2781528" y="3043126"/>
                  <a:pt x="2780859" y="3074603"/>
                </a:cubicBezTo>
                <a:lnTo>
                  <a:pt x="2780859" y="3164011"/>
                </a:lnTo>
                <a:lnTo>
                  <a:pt x="2794923" y="3164011"/>
                </a:lnTo>
                <a:lnTo>
                  <a:pt x="2794923" y="3072594"/>
                </a:lnTo>
                <a:cubicBezTo>
                  <a:pt x="2795593" y="3034419"/>
                  <a:pt x="2778515" y="3015667"/>
                  <a:pt x="2743689" y="3016337"/>
                </a:cubicBezTo>
                <a:close/>
                <a:moveTo>
                  <a:pt x="2441382" y="3016337"/>
                </a:moveTo>
                <a:cubicBezTo>
                  <a:pt x="2398519" y="3019016"/>
                  <a:pt x="2376084" y="3044800"/>
                  <a:pt x="2374074" y="3093690"/>
                </a:cubicBezTo>
                <a:cubicBezTo>
                  <a:pt x="2375414" y="3140571"/>
                  <a:pt x="2398519" y="3165016"/>
                  <a:pt x="2443391" y="3167025"/>
                </a:cubicBezTo>
                <a:cubicBezTo>
                  <a:pt x="2477547" y="3167025"/>
                  <a:pt x="2498643" y="3152961"/>
                  <a:pt x="2506680" y="3124832"/>
                </a:cubicBezTo>
                <a:lnTo>
                  <a:pt x="2491611" y="3120814"/>
                </a:lnTo>
                <a:cubicBezTo>
                  <a:pt x="2484914" y="3144254"/>
                  <a:pt x="2468171" y="3155975"/>
                  <a:pt x="2441382" y="3155975"/>
                </a:cubicBezTo>
                <a:cubicBezTo>
                  <a:pt x="2408565" y="3154635"/>
                  <a:pt x="2391487" y="3135213"/>
                  <a:pt x="2390148" y="3097708"/>
                </a:cubicBezTo>
                <a:lnTo>
                  <a:pt x="2507685" y="3097708"/>
                </a:lnTo>
                <a:cubicBezTo>
                  <a:pt x="2507685" y="3097039"/>
                  <a:pt x="2507685" y="3096034"/>
                  <a:pt x="2507685" y="3094695"/>
                </a:cubicBezTo>
                <a:cubicBezTo>
                  <a:pt x="2506345" y="3043795"/>
                  <a:pt x="2484244" y="3017676"/>
                  <a:pt x="2441382" y="3016337"/>
                </a:cubicBezTo>
                <a:close/>
                <a:moveTo>
                  <a:pt x="1934064" y="3016337"/>
                </a:moveTo>
                <a:cubicBezTo>
                  <a:pt x="1910624" y="3017676"/>
                  <a:pt x="1893546" y="3029061"/>
                  <a:pt x="1882830" y="3050493"/>
                </a:cubicBezTo>
                <a:lnTo>
                  <a:pt x="1882830" y="3020355"/>
                </a:lnTo>
                <a:lnTo>
                  <a:pt x="1868766" y="3020355"/>
                </a:lnTo>
                <a:lnTo>
                  <a:pt x="1868766" y="3164011"/>
                </a:lnTo>
                <a:lnTo>
                  <a:pt x="1882830" y="3164011"/>
                </a:lnTo>
                <a:lnTo>
                  <a:pt x="1882830" y="3074603"/>
                </a:lnTo>
                <a:cubicBezTo>
                  <a:pt x="1886848" y="3046474"/>
                  <a:pt x="1902922" y="3031071"/>
                  <a:pt x="1931050" y="3028392"/>
                </a:cubicBezTo>
                <a:cubicBezTo>
                  <a:pt x="1958509" y="3027722"/>
                  <a:pt x="1971904" y="3043126"/>
                  <a:pt x="1971234" y="3074603"/>
                </a:cubicBezTo>
                <a:lnTo>
                  <a:pt x="1971234" y="3164011"/>
                </a:lnTo>
                <a:lnTo>
                  <a:pt x="1985298" y="3164011"/>
                </a:lnTo>
                <a:lnTo>
                  <a:pt x="1985298" y="3072594"/>
                </a:lnTo>
                <a:cubicBezTo>
                  <a:pt x="1985968" y="3034419"/>
                  <a:pt x="1968890" y="3015667"/>
                  <a:pt x="1934064" y="3016337"/>
                </a:cubicBezTo>
                <a:close/>
                <a:moveTo>
                  <a:pt x="2994762" y="2970126"/>
                </a:moveTo>
                <a:lnTo>
                  <a:pt x="2980698" y="2978162"/>
                </a:lnTo>
                <a:lnTo>
                  <a:pt x="2980698" y="3020355"/>
                </a:lnTo>
                <a:lnTo>
                  <a:pt x="2957592" y="3020355"/>
                </a:lnTo>
                <a:lnTo>
                  <a:pt x="2957592" y="3032410"/>
                </a:lnTo>
                <a:lnTo>
                  <a:pt x="2980698" y="3032410"/>
                </a:lnTo>
                <a:lnTo>
                  <a:pt x="2980698" y="3137892"/>
                </a:lnTo>
                <a:cubicBezTo>
                  <a:pt x="2980028" y="3158654"/>
                  <a:pt x="2988734" y="3168365"/>
                  <a:pt x="3006817" y="3167025"/>
                </a:cubicBezTo>
                <a:cubicBezTo>
                  <a:pt x="3014854" y="3167025"/>
                  <a:pt x="3021886" y="3165016"/>
                  <a:pt x="3027913" y="3160998"/>
                </a:cubicBezTo>
                <a:lnTo>
                  <a:pt x="3024900" y="3154970"/>
                </a:lnTo>
                <a:cubicBezTo>
                  <a:pt x="3023560" y="3156309"/>
                  <a:pt x="3019207" y="3156979"/>
                  <a:pt x="3011840" y="3156979"/>
                </a:cubicBezTo>
                <a:cubicBezTo>
                  <a:pt x="2999785" y="3157649"/>
                  <a:pt x="2994092" y="3150952"/>
                  <a:pt x="2994762" y="3136887"/>
                </a:cubicBezTo>
                <a:lnTo>
                  <a:pt x="2994762" y="3032410"/>
                </a:lnTo>
                <a:lnTo>
                  <a:pt x="3024900" y="3032410"/>
                </a:lnTo>
                <a:lnTo>
                  <a:pt x="3024900" y="3020355"/>
                </a:lnTo>
                <a:lnTo>
                  <a:pt x="2994762" y="3020355"/>
                </a:lnTo>
                <a:close/>
                <a:moveTo>
                  <a:pt x="2185137" y="2970126"/>
                </a:moveTo>
                <a:lnTo>
                  <a:pt x="2171073" y="2978162"/>
                </a:lnTo>
                <a:lnTo>
                  <a:pt x="2171073" y="3020355"/>
                </a:lnTo>
                <a:lnTo>
                  <a:pt x="2147967" y="3020355"/>
                </a:lnTo>
                <a:lnTo>
                  <a:pt x="2147967" y="3032410"/>
                </a:lnTo>
                <a:lnTo>
                  <a:pt x="2171073" y="3032410"/>
                </a:lnTo>
                <a:lnTo>
                  <a:pt x="2171073" y="3137892"/>
                </a:lnTo>
                <a:cubicBezTo>
                  <a:pt x="2170403" y="3158654"/>
                  <a:pt x="2179109" y="3168365"/>
                  <a:pt x="2197192" y="3167025"/>
                </a:cubicBezTo>
                <a:cubicBezTo>
                  <a:pt x="2205229" y="3167025"/>
                  <a:pt x="2212261" y="3165016"/>
                  <a:pt x="2218288" y="3160998"/>
                </a:cubicBezTo>
                <a:lnTo>
                  <a:pt x="2215275" y="3154970"/>
                </a:lnTo>
                <a:cubicBezTo>
                  <a:pt x="2213935" y="3156309"/>
                  <a:pt x="2209582" y="3156979"/>
                  <a:pt x="2202215" y="3156979"/>
                </a:cubicBezTo>
                <a:cubicBezTo>
                  <a:pt x="2190160" y="3157649"/>
                  <a:pt x="2184467" y="3150952"/>
                  <a:pt x="2185137" y="3136887"/>
                </a:cubicBezTo>
                <a:lnTo>
                  <a:pt x="2185137" y="3032410"/>
                </a:lnTo>
                <a:lnTo>
                  <a:pt x="2215275" y="3032410"/>
                </a:lnTo>
                <a:lnTo>
                  <a:pt x="2215275" y="3020355"/>
                </a:lnTo>
                <a:lnTo>
                  <a:pt x="2185137" y="3020355"/>
                </a:lnTo>
                <a:close/>
                <a:moveTo>
                  <a:pt x="1186733" y="2214004"/>
                </a:moveTo>
                <a:cubicBezTo>
                  <a:pt x="1052949" y="2214004"/>
                  <a:pt x="942731" y="2259419"/>
                  <a:pt x="856079" y="2350247"/>
                </a:cubicBezTo>
                <a:cubicBezTo>
                  <a:pt x="769427" y="2441076"/>
                  <a:pt x="726100" y="2561431"/>
                  <a:pt x="726100" y="2711313"/>
                </a:cubicBezTo>
                <a:cubicBezTo>
                  <a:pt x="726100" y="2847938"/>
                  <a:pt x="766110" y="2958951"/>
                  <a:pt x="846130" y="3044353"/>
                </a:cubicBezTo>
                <a:cubicBezTo>
                  <a:pt x="926150" y="3129756"/>
                  <a:pt x="1029763" y="3172457"/>
                  <a:pt x="1156967" y="3172457"/>
                </a:cubicBezTo>
                <a:cubicBezTo>
                  <a:pt x="1238252" y="3172457"/>
                  <a:pt x="1318666" y="3155968"/>
                  <a:pt x="1398208" y="3122991"/>
                </a:cubicBezTo>
                <a:lnTo>
                  <a:pt x="1398208" y="3043042"/>
                </a:lnTo>
                <a:cubicBezTo>
                  <a:pt x="1321940" y="3075344"/>
                  <a:pt x="1243290" y="3091495"/>
                  <a:pt x="1162260" y="3091495"/>
                </a:cubicBezTo>
                <a:cubicBezTo>
                  <a:pt x="1061652" y="3091495"/>
                  <a:pt x="978590" y="3057137"/>
                  <a:pt x="913075" y="2988422"/>
                </a:cubicBezTo>
                <a:cubicBezTo>
                  <a:pt x="847560" y="2919707"/>
                  <a:pt x="814802" y="2825201"/>
                  <a:pt x="814802" y="2704905"/>
                </a:cubicBezTo>
                <a:cubicBezTo>
                  <a:pt x="814802" y="2580385"/>
                  <a:pt x="849166" y="2480932"/>
                  <a:pt x="917893" y="2406546"/>
                </a:cubicBezTo>
                <a:cubicBezTo>
                  <a:pt x="986621" y="2332160"/>
                  <a:pt x="1075856" y="2294967"/>
                  <a:pt x="1185598" y="2294967"/>
                </a:cubicBezTo>
                <a:cubicBezTo>
                  <a:pt x="1253643" y="2294967"/>
                  <a:pt x="1324514" y="2309170"/>
                  <a:pt x="1398208" y="2337578"/>
                </a:cubicBezTo>
                <a:lnTo>
                  <a:pt x="1398208" y="2251556"/>
                </a:lnTo>
                <a:cubicBezTo>
                  <a:pt x="1327806" y="2226521"/>
                  <a:pt x="1257314" y="2214004"/>
                  <a:pt x="1186733" y="2214004"/>
                </a:cubicBezTo>
                <a:close/>
                <a:moveTo>
                  <a:pt x="0" y="0"/>
                </a:moveTo>
                <a:lnTo>
                  <a:pt x="5925826" y="0"/>
                </a:lnTo>
                <a:lnTo>
                  <a:pt x="5925826" y="6889077"/>
                </a:lnTo>
                <a:lnTo>
                  <a:pt x="0" y="6889077"/>
                </a:lnTo>
                <a:close/>
              </a:path>
            </a:pathLst>
          </a:custGeom>
        </p:spPr>
      </p:pic>
      <p:sp>
        <p:nvSpPr>
          <p:cNvPr id="2" name="文本框 1"/>
          <p:cNvSpPr txBox="1"/>
          <p:nvPr/>
        </p:nvSpPr>
        <p:spPr>
          <a:xfrm>
            <a:off x="1527412" y="2166627"/>
            <a:ext cx="1442712" cy="707886"/>
          </a:xfrm>
          <a:prstGeom prst="rect">
            <a:avLst/>
          </a:prstGeom>
          <a:noFill/>
        </p:spPr>
        <p:txBody>
          <a:bodyPr wrap="square" rtlCol="0">
            <a:spAutoFit/>
          </a:bodyPr>
          <a:lstStyle/>
          <a:p>
            <a:r>
              <a:rPr lang="zh-CN" altLang="en-US" sz="4000" dirty="0">
                <a:solidFill>
                  <a:schemeClr val="bg1"/>
                </a:solidFill>
                <a:latin typeface="方正正纤黑简体" panose="02000000000000000000" pitchFamily="2" charset="-122"/>
                <a:ea typeface="方正正纤黑简体" panose="02000000000000000000" pitchFamily="2" charset="-122"/>
                <a:cs typeface="+mn-ea"/>
                <a:sym typeface="+mn-lt"/>
              </a:rPr>
              <a:t>目录</a:t>
            </a:r>
          </a:p>
        </p:txBody>
      </p:sp>
      <p:sp>
        <p:nvSpPr>
          <p:cNvPr id="32" name="文本框 31"/>
          <p:cNvSpPr txBox="1"/>
          <p:nvPr/>
        </p:nvSpPr>
        <p:spPr>
          <a:xfrm>
            <a:off x="550461" y="1866062"/>
            <a:ext cx="1262373" cy="1569660"/>
          </a:xfrm>
          <a:prstGeom prst="rect">
            <a:avLst/>
          </a:prstGeom>
          <a:noFill/>
        </p:spPr>
        <p:txBody>
          <a:bodyPr wrap="square" rtlCol="0">
            <a:spAutoFit/>
          </a:bodyPr>
          <a:lstStyle/>
          <a:p>
            <a:r>
              <a:rPr lang="en-US" altLang="zh-CN" sz="9600" b="1" spc="600" dirty="0">
                <a:solidFill>
                  <a:srgbClr val="607084"/>
                </a:solidFill>
                <a:latin typeface="微软雅黑 Light" panose="020B0502040204020203" pitchFamily="34" charset="-122"/>
                <a:ea typeface="微软雅黑 Light" panose="020B0502040204020203" pitchFamily="34" charset="-122"/>
              </a:rPr>
              <a:t>C</a:t>
            </a:r>
            <a:endParaRPr lang="zh-CN" altLang="en-US" sz="5400" dirty="0">
              <a:solidFill>
                <a:srgbClr val="607084"/>
              </a:solidFill>
              <a:latin typeface="方正兰亭刊黑_GBK" panose="02000000000000000000" pitchFamily="2" charset="-122"/>
              <a:ea typeface="方正兰亭刊黑_GBK" panose="02000000000000000000" pitchFamily="2" charset="-122"/>
            </a:endParaRPr>
          </a:p>
        </p:txBody>
      </p:sp>
      <p:grpSp>
        <p:nvGrpSpPr>
          <p:cNvPr id="4" name="组合 3"/>
          <p:cNvGrpSpPr/>
          <p:nvPr/>
        </p:nvGrpSpPr>
        <p:grpSpPr>
          <a:xfrm>
            <a:off x="4504618" y="3353200"/>
            <a:ext cx="5295106" cy="533945"/>
            <a:chOff x="7177881" y="4765772"/>
            <a:chExt cx="3928640" cy="533945"/>
          </a:xfrm>
        </p:grpSpPr>
        <p:cxnSp>
          <p:nvCxnSpPr>
            <p:cNvPr id="118" name="直接连接符 117"/>
            <p:cNvCxnSpPr/>
            <p:nvPr/>
          </p:nvCxnSpPr>
          <p:spPr bwMode="auto">
            <a:xfrm flipV="1">
              <a:off x="8019463" y="5289550"/>
              <a:ext cx="2826337" cy="2096"/>
            </a:xfrm>
            <a:prstGeom prst="line">
              <a:avLst/>
            </a:prstGeom>
            <a:solidFill>
              <a:schemeClr val="accent1"/>
            </a:solidFill>
            <a:ln w="22225" cap="flat" cmpd="sng" algn="ctr">
              <a:solidFill>
                <a:srgbClr val="4B5C7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平行四边形 114"/>
            <p:cNvSpPr/>
            <p:nvPr/>
          </p:nvSpPr>
          <p:spPr bwMode="auto">
            <a:xfrm>
              <a:off x="7177881" y="4765772"/>
              <a:ext cx="901696" cy="533945"/>
            </a:xfrm>
            <a:prstGeom prst="parallelogram">
              <a:avLst>
                <a:gd name="adj" fmla="val 41624"/>
              </a:avLst>
            </a:prstGeom>
            <a:gradFill>
              <a:gsLst>
                <a:gs pos="36000">
                  <a:srgbClr val="5D7088"/>
                </a:gs>
                <a:gs pos="0">
                  <a:srgbClr val="768BA6"/>
                </a:gs>
                <a:gs pos="100000">
                  <a:srgbClr val="44546A"/>
                </a:gs>
              </a:gsLst>
              <a:lin ang="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16" name="文本框 115"/>
            <p:cNvSpPr txBox="1"/>
            <p:nvPr/>
          </p:nvSpPr>
          <p:spPr>
            <a:xfrm>
              <a:off x="7952892" y="4841572"/>
              <a:ext cx="3153629" cy="400110"/>
            </a:xfrm>
            <a:prstGeom prst="rect">
              <a:avLst/>
            </a:prstGeom>
            <a:noFill/>
          </p:spPr>
          <p:txBody>
            <a:bodyPr wrap="square" rtlCol="0">
              <a:spAutoFit/>
            </a:bodyPr>
            <a:lstStyle/>
            <a:p>
              <a:pPr>
                <a:defRPr/>
              </a:pPr>
              <a:r>
                <a:rPr lang="zh-CN" altLang="en-US" sz="2000" b="1" dirty="0" smtClean="0">
                  <a:solidFill>
                    <a:srgbClr val="607084"/>
                  </a:solidFill>
                  <a:latin typeface="楷体" pitchFamily="49" charset="-122"/>
                  <a:ea typeface="楷体" pitchFamily="49" charset="-122"/>
                  <a:cs typeface="+mn-ea"/>
                </a:rPr>
                <a:t> 基于</a:t>
              </a:r>
              <a:r>
                <a:rPr lang="zh-CN" altLang="en-US" sz="2000" b="1" dirty="0">
                  <a:solidFill>
                    <a:srgbClr val="607084"/>
                  </a:solidFill>
                  <a:latin typeface="楷体" pitchFamily="49" charset="-122"/>
                  <a:ea typeface="楷体" pitchFamily="49" charset="-122"/>
                  <a:cs typeface="+mn-ea"/>
                </a:rPr>
                <a:t>用</a:t>
              </a:r>
              <a:r>
                <a:rPr lang="zh-CN" altLang="zh-CN" sz="2000" b="1" dirty="0">
                  <a:solidFill>
                    <a:srgbClr val="607084"/>
                  </a:solidFill>
                  <a:latin typeface="楷体" pitchFamily="49" charset="-122"/>
                  <a:ea typeface="楷体" pitchFamily="49" charset="-122"/>
                  <a:cs typeface="+mn-ea"/>
                </a:rPr>
                <a:t>户相似度协同过滤推荐算法</a:t>
              </a:r>
              <a:endParaRPr lang="zh-CN" altLang="en-US" sz="2000" b="1" dirty="0">
                <a:solidFill>
                  <a:srgbClr val="607084"/>
                </a:solidFill>
                <a:latin typeface="楷体" pitchFamily="49" charset="-122"/>
                <a:ea typeface="楷体" pitchFamily="49" charset="-122"/>
                <a:cs typeface="+mn-ea"/>
                <a:sym typeface="+mn-lt"/>
              </a:endParaRPr>
            </a:p>
          </p:txBody>
        </p:sp>
        <p:sp>
          <p:nvSpPr>
            <p:cNvPr id="117" name="文本框 116"/>
            <p:cNvSpPr txBox="1"/>
            <p:nvPr/>
          </p:nvSpPr>
          <p:spPr>
            <a:xfrm>
              <a:off x="7333490" y="4800668"/>
              <a:ext cx="685973" cy="461665"/>
            </a:xfrm>
            <a:prstGeom prst="rect">
              <a:avLst/>
            </a:prstGeom>
            <a:noFill/>
          </p:spPr>
          <p:txBody>
            <a:bodyPr wrap="square" rtlCol="0">
              <a:spAutoFit/>
            </a:bodyPr>
            <a:lstStyle/>
            <a:p>
              <a:r>
                <a:rPr lang="en-US" altLang="zh-CN" sz="2400" dirty="0" smtClean="0">
                  <a:solidFill>
                    <a:schemeClr val="bg1"/>
                  </a:solidFill>
                  <a:latin typeface="Arial Black" panose="020B0A04020102020204" pitchFamily="34" charset="0"/>
                </a:rPr>
                <a:t> 03</a:t>
              </a:r>
              <a:endParaRPr lang="zh-CN" altLang="en-US" sz="2400" dirty="0">
                <a:solidFill>
                  <a:schemeClr val="bg1"/>
                </a:solidFill>
                <a:latin typeface="Arial Black" panose="020B0A04020102020204" pitchFamily="34" charset="0"/>
              </a:endParaRPr>
            </a:p>
          </p:txBody>
        </p:sp>
      </p:grpSp>
      <p:grpSp>
        <p:nvGrpSpPr>
          <p:cNvPr id="35" name="组合 34"/>
          <p:cNvGrpSpPr/>
          <p:nvPr/>
        </p:nvGrpSpPr>
        <p:grpSpPr>
          <a:xfrm>
            <a:off x="5153964" y="4450921"/>
            <a:ext cx="5127602" cy="533945"/>
            <a:chOff x="7116509" y="4782631"/>
            <a:chExt cx="3804362" cy="533945"/>
          </a:xfrm>
        </p:grpSpPr>
        <p:cxnSp>
          <p:nvCxnSpPr>
            <p:cNvPr id="36" name="直接连接符 35"/>
            <p:cNvCxnSpPr/>
            <p:nvPr/>
          </p:nvCxnSpPr>
          <p:spPr bwMode="auto">
            <a:xfrm flipV="1">
              <a:off x="8019463" y="5289550"/>
              <a:ext cx="2826337" cy="2096"/>
            </a:xfrm>
            <a:prstGeom prst="line">
              <a:avLst/>
            </a:prstGeom>
            <a:solidFill>
              <a:schemeClr val="accent1"/>
            </a:solidFill>
            <a:ln w="22225" cap="flat" cmpd="sng" algn="ctr">
              <a:solidFill>
                <a:srgbClr val="4B5C7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平行四边形 36"/>
            <p:cNvSpPr/>
            <p:nvPr/>
          </p:nvSpPr>
          <p:spPr bwMode="auto">
            <a:xfrm>
              <a:off x="7116509" y="4782631"/>
              <a:ext cx="901696" cy="533945"/>
            </a:xfrm>
            <a:prstGeom prst="parallelogram">
              <a:avLst>
                <a:gd name="adj" fmla="val 41624"/>
              </a:avLst>
            </a:prstGeom>
            <a:gradFill>
              <a:gsLst>
                <a:gs pos="36000">
                  <a:srgbClr val="5D7088"/>
                </a:gs>
                <a:gs pos="0">
                  <a:srgbClr val="768BA6"/>
                </a:gs>
                <a:gs pos="100000">
                  <a:srgbClr val="44546A"/>
                </a:gs>
              </a:gsLst>
              <a:lin ang="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8" name="文本框 115"/>
            <p:cNvSpPr txBox="1"/>
            <p:nvPr/>
          </p:nvSpPr>
          <p:spPr>
            <a:xfrm>
              <a:off x="7945354" y="4782631"/>
              <a:ext cx="2975517" cy="400110"/>
            </a:xfrm>
            <a:prstGeom prst="rect">
              <a:avLst/>
            </a:prstGeom>
            <a:noFill/>
          </p:spPr>
          <p:txBody>
            <a:bodyPr wrap="square" rtlCol="0">
              <a:spAutoFit/>
            </a:bodyPr>
            <a:lstStyle/>
            <a:p>
              <a:pPr>
                <a:defRPr/>
              </a:pPr>
              <a:r>
                <a:rPr lang="en-US" altLang="zh-CN" sz="2000" b="1" dirty="0" smtClean="0">
                  <a:solidFill>
                    <a:srgbClr val="607084"/>
                  </a:solidFill>
                  <a:latin typeface="楷体" pitchFamily="49" charset="-122"/>
                  <a:ea typeface="楷体" pitchFamily="49" charset="-122"/>
                  <a:cs typeface="+mn-ea"/>
                </a:rPr>
                <a:t> </a:t>
              </a:r>
              <a:r>
                <a:rPr lang="zh-CN" altLang="zh-CN" sz="2000" b="1" dirty="0" smtClean="0">
                  <a:solidFill>
                    <a:srgbClr val="607084"/>
                  </a:solidFill>
                  <a:latin typeface="楷体" pitchFamily="49" charset="-122"/>
                  <a:ea typeface="楷体" pitchFamily="49" charset="-122"/>
                  <a:cs typeface="+mn-ea"/>
                </a:rPr>
                <a:t>电力</a:t>
              </a:r>
              <a:r>
                <a:rPr lang="zh-CN" altLang="zh-CN" sz="2000" b="1" dirty="0">
                  <a:solidFill>
                    <a:srgbClr val="607084"/>
                  </a:solidFill>
                  <a:latin typeface="楷体" pitchFamily="49" charset="-122"/>
                  <a:ea typeface="楷体" pitchFamily="49" charset="-122"/>
                  <a:cs typeface="+mn-ea"/>
                </a:rPr>
                <a:t>交易推荐系统的移动端实现</a:t>
              </a:r>
              <a:endParaRPr lang="zh-CN" altLang="en-US" sz="2000" b="1" dirty="0">
                <a:solidFill>
                  <a:srgbClr val="607084"/>
                </a:solidFill>
                <a:latin typeface="楷体" pitchFamily="49" charset="-122"/>
                <a:ea typeface="楷体" pitchFamily="49" charset="-122"/>
                <a:cs typeface="+mn-ea"/>
              </a:endParaRPr>
            </a:p>
          </p:txBody>
        </p:sp>
        <p:sp>
          <p:nvSpPr>
            <p:cNvPr id="39" name="文本框 116"/>
            <p:cNvSpPr txBox="1"/>
            <p:nvPr/>
          </p:nvSpPr>
          <p:spPr>
            <a:xfrm>
              <a:off x="7277786" y="4782631"/>
              <a:ext cx="667568" cy="461665"/>
            </a:xfrm>
            <a:prstGeom prst="rect">
              <a:avLst/>
            </a:prstGeom>
            <a:noFill/>
          </p:spPr>
          <p:txBody>
            <a:bodyPr wrap="square" rtlCol="0">
              <a:spAutoFit/>
            </a:bodyPr>
            <a:lstStyle/>
            <a:p>
              <a:r>
                <a:rPr lang="en-US" altLang="zh-CN" sz="2400" dirty="0" smtClean="0">
                  <a:solidFill>
                    <a:schemeClr val="bg1"/>
                  </a:solidFill>
                  <a:latin typeface="Arial Black" panose="020B0A04020102020204" pitchFamily="34" charset="0"/>
                </a:rPr>
                <a:t> 04</a:t>
              </a:r>
              <a:endParaRPr lang="zh-CN" altLang="en-US" sz="2400" dirty="0">
                <a:solidFill>
                  <a:schemeClr val="bg1"/>
                </a:solidFill>
                <a:latin typeface="Arial Black" panose="020B0A04020102020204" pitchFamily="34" charset="0"/>
              </a:endParaRPr>
            </a:p>
          </p:txBody>
        </p:sp>
      </p:grpSp>
      <p:grpSp>
        <p:nvGrpSpPr>
          <p:cNvPr id="40" name="组合 39"/>
          <p:cNvGrpSpPr/>
          <p:nvPr/>
        </p:nvGrpSpPr>
        <p:grpSpPr>
          <a:xfrm>
            <a:off x="5549196" y="5412729"/>
            <a:ext cx="5225792" cy="533945"/>
            <a:chOff x="7177881" y="4765772"/>
            <a:chExt cx="3877213" cy="533945"/>
          </a:xfrm>
        </p:grpSpPr>
        <p:cxnSp>
          <p:nvCxnSpPr>
            <p:cNvPr id="41" name="直接连接符 40"/>
            <p:cNvCxnSpPr/>
            <p:nvPr/>
          </p:nvCxnSpPr>
          <p:spPr bwMode="auto">
            <a:xfrm flipV="1">
              <a:off x="8019463" y="5289550"/>
              <a:ext cx="2826337" cy="2096"/>
            </a:xfrm>
            <a:prstGeom prst="line">
              <a:avLst/>
            </a:prstGeom>
            <a:solidFill>
              <a:schemeClr val="accent1"/>
            </a:solidFill>
            <a:ln w="22225" cap="flat" cmpd="sng" algn="ctr">
              <a:solidFill>
                <a:srgbClr val="4B5C7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平行四边形 41"/>
            <p:cNvSpPr/>
            <p:nvPr/>
          </p:nvSpPr>
          <p:spPr bwMode="auto">
            <a:xfrm>
              <a:off x="7177881" y="4765772"/>
              <a:ext cx="901696" cy="533945"/>
            </a:xfrm>
            <a:prstGeom prst="parallelogram">
              <a:avLst>
                <a:gd name="adj" fmla="val 41624"/>
              </a:avLst>
            </a:prstGeom>
            <a:gradFill>
              <a:gsLst>
                <a:gs pos="36000">
                  <a:srgbClr val="5D7088"/>
                </a:gs>
                <a:gs pos="0">
                  <a:srgbClr val="768BA6"/>
                </a:gs>
                <a:gs pos="100000">
                  <a:srgbClr val="44546A"/>
                </a:gs>
              </a:gsLst>
              <a:lin ang="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3" name="文本框 115"/>
            <p:cNvSpPr txBox="1"/>
            <p:nvPr/>
          </p:nvSpPr>
          <p:spPr>
            <a:xfrm>
              <a:off x="8079577" y="4832689"/>
              <a:ext cx="2975517" cy="400110"/>
            </a:xfrm>
            <a:prstGeom prst="rect">
              <a:avLst/>
            </a:prstGeom>
            <a:noFill/>
          </p:spPr>
          <p:txBody>
            <a:bodyPr wrap="square" rtlCol="0">
              <a:spAutoFit/>
            </a:bodyPr>
            <a:lstStyle/>
            <a:p>
              <a:pPr lvl="0">
                <a:defRPr/>
              </a:pPr>
              <a:r>
                <a:rPr lang="zh-CN" altLang="en-US" sz="2000" b="1" dirty="0" smtClean="0">
                  <a:solidFill>
                    <a:srgbClr val="607084"/>
                  </a:solidFill>
                  <a:latin typeface="楷体" pitchFamily="49" charset="-122"/>
                  <a:ea typeface="楷体" pitchFamily="49" charset="-122"/>
                  <a:cs typeface="+mn-ea"/>
                </a:rPr>
                <a:t>总结</a:t>
              </a:r>
              <a:endParaRPr lang="zh-CN" altLang="en-US" sz="2000" b="1" kern="0" dirty="0">
                <a:solidFill>
                  <a:srgbClr val="002850"/>
                </a:solidFill>
                <a:latin typeface="华文行楷" pitchFamily="2" charset="-122"/>
                <a:ea typeface="华文行楷" pitchFamily="2" charset="-122"/>
              </a:endParaRPr>
            </a:p>
          </p:txBody>
        </p:sp>
        <p:sp>
          <p:nvSpPr>
            <p:cNvPr id="44" name="文本框 116"/>
            <p:cNvSpPr txBox="1"/>
            <p:nvPr/>
          </p:nvSpPr>
          <p:spPr>
            <a:xfrm>
              <a:off x="7269654" y="4827885"/>
              <a:ext cx="745273" cy="461665"/>
            </a:xfrm>
            <a:prstGeom prst="rect">
              <a:avLst/>
            </a:prstGeom>
            <a:noFill/>
          </p:spPr>
          <p:txBody>
            <a:bodyPr wrap="square" rtlCol="0">
              <a:spAutoFit/>
            </a:bodyPr>
            <a:lstStyle/>
            <a:p>
              <a:r>
                <a:rPr lang="en-US" altLang="zh-CN" sz="2400" dirty="0" smtClean="0">
                  <a:solidFill>
                    <a:schemeClr val="bg1"/>
                  </a:solidFill>
                  <a:latin typeface="Arial Black" panose="020B0A04020102020204" pitchFamily="34" charset="0"/>
                </a:rPr>
                <a:t>05</a:t>
              </a:r>
              <a:endParaRPr lang="zh-CN" altLang="en-US" sz="2400" dirty="0">
                <a:solidFill>
                  <a:schemeClr val="bg1"/>
                </a:solidFill>
                <a:latin typeface="Arial Black" panose="020B0A04020102020204" pitchFamily="34" charset="0"/>
              </a:endParaRPr>
            </a:p>
          </p:txBody>
        </p:sp>
      </p:grpSp>
      <p:grpSp>
        <p:nvGrpSpPr>
          <p:cNvPr id="6" name="组合 5"/>
          <p:cNvGrpSpPr/>
          <p:nvPr/>
        </p:nvGrpSpPr>
        <p:grpSpPr>
          <a:xfrm>
            <a:off x="3566856" y="1278438"/>
            <a:ext cx="5408487" cy="533945"/>
            <a:chOff x="3428823" y="683136"/>
            <a:chExt cx="5408487" cy="533945"/>
          </a:xfrm>
        </p:grpSpPr>
        <p:grpSp>
          <p:nvGrpSpPr>
            <p:cNvPr id="3" name="组合 2"/>
            <p:cNvGrpSpPr/>
            <p:nvPr/>
          </p:nvGrpSpPr>
          <p:grpSpPr>
            <a:xfrm>
              <a:off x="3428823" y="683136"/>
              <a:ext cx="5408487" cy="533945"/>
              <a:chOff x="5750312" y="1219105"/>
              <a:chExt cx="3712016" cy="533945"/>
            </a:xfrm>
          </p:grpSpPr>
          <p:cxnSp>
            <p:nvCxnSpPr>
              <p:cNvPr id="22" name="直接连接符 21"/>
              <p:cNvCxnSpPr/>
              <p:nvPr/>
            </p:nvCxnSpPr>
            <p:spPr bwMode="auto">
              <a:xfrm>
                <a:off x="6591894" y="1744979"/>
                <a:ext cx="2870434" cy="857"/>
              </a:xfrm>
              <a:prstGeom prst="line">
                <a:avLst/>
              </a:prstGeom>
              <a:solidFill>
                <a:schemeClr val="accent1"/>
              </a:solidFill>
              <a:ln w="22225" cap="flat" cmpd="sng" algn="ctr">
                <a:solidFill>
                  <a:srgbClr val="4B5C7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平行四边形 16"/>
              <p:cNvSpPr/>
              <p:nvPr/>
            </p:nvSpPr>
            <p:spPr bwMode="auto">
              <a:xfrm>
                <a:off x="5750312" y="1219105"/>
                <a:ext cx="901696" cy="533945"/>
              </a:xfrm>
              <a:prstGeom prst="parallelogram">
                <a:avLst>
                  <a:gd name="adj" fmla="val 41624"/>
                </a:avLst>
              </a:prstGeom>
              <a:gradFill flip="none" rotWithShape="1">
                <a:gsLst>
                  <a:gs pos="36000">
                    <a:srgbClr val="5D7088"/>
                  </a:gs>
                  <a:gs pos="0">
                    <a:srgbClr val="768BA6"/>
                  </a:gs>
                  <a:gs pos="100000">
                    <a:srgbClr val="44546A"/>
                  </a:gs>
                </a:gsLst>
                <a:lin ang="0" scaled="1"/>
                <a:tileRect/>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8" name="文本框 17"/>
              <p:cNvSpPr txBox="1"/>
              <p:nvPr/>
            </p:nvSpPr>
            <p:spPr>
              <a:xfrm>
                <a:off x="5920911" y="1254001"/>
                <a:ext cx="745273" cy="461665"/>
              </a:xfrm>
              <a:prstGeom prst="rect">
                <a:avLst/>
              </a:prstGeom>
              <a:noFill/>
            </p:spPr>
            <p:txBody>
              <a:bodyPr wrap="square" rtlCol="0">
                <a:spAutoFit/>
              </a:bodyPr>
              <a:lstStyle/>
              <a:p>
                <a:r>
                  <a:rPr lang="en-US" altLang="zh-CN" sz="2400" dirty="0">
                    <a:solidFill>
                      <a:schemeClr val="bg1"/>
                    </a:solidFill>
                    <a:latin typeface="Arial Black" panose="020B0A04020102020204" pitchFamily="34" charset="0"/>
                  </a:rPr>
                  <a:t>01</a:t>
                </a:r>
                <a:endParaRPr lang="zh-CN" altLang="en-US" sz="2400" dirty="0">
                  <a:solidFill>
                    <a:schemeClr val="bg1"/>
                  </a:solidFill>
                  <a:latin typeface="Arial Black" panose="020B0A04020102020204" pitchFamily="34" charset="0"/>
                </a:endParaRPr>
              </a:p>
            </p:txBody>
          </p:sp>
        </p:grpSp>
        <p:sp>
          <p:nvSpPr>
            <p:cNvPr id="45" name="文本框 97"/>
            <p:cNvSpPr txBox="1"/>
            <p:nvPr/>
          </p:nvSpPr>
          <p:spPr>
            <a:xfrm>
              <a:off x="4742659" y="718032"/>
              <a:ext cx="3841419" cy="400110"/>
            </a:xfrm>
            <a:prstGeom prst="rect">
              <a:avLst/>
            </a:prstGeom>
            <a:noFill/>
          </p:spPr>
          <p:txBody>
            <a:bodyPr wrap="square" rtlCol="0">
              <a:spAutoFit/>
            </a:bodyPr>
            <a:lstStyle/>
            <a:p>
              <a:r>
                <a:rPr lang="zh-CN" altLang="en-US" sz="2000" b="1" dirty="0">
                  <a:solidFill>
                    <a:srgbClr val="607084"/>
                  </a:solidFill>
                  <a:latin typeface="楷体" pitchFamily="49" charset="-122"/>
                  <a:ea typeface="楷体" pitchFamily="49" charset="-122"/>
                  <a:cs typeface="+mn-ea"/>
                  <a:sym typeface="+mn-lt"/>
                </a:rPr>
                <a:t>研究背景与意义</a:t>
              </a:r>
            </a:p>
          </p:txBody>
        </p:sp>
      </p:grpSp>
      <p:sp>
        <p:nvSpPr>
          <p:cNvPr id="8" name="灯片编号占位符 7"/>
          <p:cNvSpPr>
            <a:spLocks noGrp="1"/>
          </p:cNvSpPr>
          <p:nvPr>
            <p:ph type="sldNum" sz="quarter" idx="12"/>
          </p:nvPr>
        </p:nvSpPr>
        <p:spPr/>
        <p:txBody>
          <a:bodyPr/>
          <a:lstStyle/>
          <a:p>
            <a:pPr>
              <a:defRPr/>
            </a:pPr>
            <a:fld id="{09100B8C-FD8A-49CD-A6B8-B8BC9D1C3E43}" type="slidenum">
              <a:rPr lang="zh-CN" altLang="en-US" smtClean="0"/>
              <a:pPr>
                <a:defRPr/>
              </a:pPr>
              <a:t>2</a:t>
            </a:fld>
            <a:r>
              <a:rPr lang="en-US" altLang="zh-CN" dirty="0" smtClean="0"/>
              <a:t>/30</a:t>
            </a:r>
            <a:endParaRPr lang="zh-CN" altLang="en-US" sz="1800" dirty="0">
              <a:solidFill>
                <a:schemeClr val="tx1"/>
              </a:solidFill>
            </a:endParaRPr>
          </a:p>
        </p:txBody>
      </p:sp>
      <p:sp>
        <p:nvSpPr>
          <p:cNvPr id="7" name="日期占位符 6"/>
          <p:cNvSpPr>
            <a:spLocks noGrp="1"/>
          </p:cNvSpPr>
          <p:nvPr>
            <p:ph type="dt" sz="half" idx="10"/>
          </p:nvPr>
        </p:nvSpPr>
        <p:spPr/>
        <p:txBody>
          <a:bodyPr/>
          <a:lstStyle/>
          <a:p>
            <a:pPr>
              <a:defRPr/>
            </a:pPr>
            <a:fld id="{4CCD3C4D-2716-43E6-A728-DB2376D867FA}" type="datetime1">
              <a:rPr lang="zh-CN" altLang="en-US" smtClean="0"/>
              <a:t>2016/12/17</a:t>
            </a:fld>
            <a:endParaRPr lang="zh-CN" altLang="en-US" sz="1800">
              <a:solidFill>
                <a:schemeClr val="tx1"/>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5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25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5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1000"/>
                                        <p:tgtEl>
                                          <p:spTgt spid="40"/>
                                        </p:tgtEl>
                                      </p:cBhvr>
                                    </p:animEffect>
                                    <p:anim calcmode="lin" valueType="num">
                                      <p:cBhvr>
                                        <p:cTn id="23" dur="1000" fill="hold"/>
                                        <p:tgtEl>
                                          <p:spTgt spid="40"/>
                                        </p:tgtEl>
                                        <p:attrNameLst>
                                          <p:attrName>ppt_x</p:attrName>
                                        </p:attrNameLst>
                                      </p:cBhvr>
                                      <p:tavLst>
                                        <p:tav tm="0">
                                          <p:val>
                                            <p:strVal val="#ppt_x"/>
                                          </p:val>
                                        </p:tav>
                                        <p:tav tm="100000">
                                          <p:val>
                                            <p:strVal val="#ppt_x"/>
                                          </p:val>
                                        </p:tav>
                                      </p:tavLst>
                                    </p:anim>
                                    <p:anim calcmode="lin" valueType="num">
                                      <p:cBhvr>
                                        <p:cTn id="24" dur="1000" fill="hold"/>
                                        <p:tgtEl>
                                          <p:spTgt spid="4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矩形 2"/>
          <p:cNvSpPr/>
          <p:nvPr/>
        </p:nvSpPr>
        <p:spPr>
          <a:xfrm>
            <a:off x="325152" y="312743"/>
            <a:ext cx="5314531" cy="461665"/>
          </a:xfrm>
          <a:prstGeom prst="rect">
            <a:avLst/>
          </a:prstGeom>
        </p:spPr>
        <p:txBody>
          <a:bodyPr wrap="square">
            <a:spAutoFit/>
          </a:bodyPr>
          <a:lstStyle/>
          <a:p>
            <a:r>
              <a:rPr lang="en-US" altLang="zh-CN" sz="2400" dirty="0">
                <a:solidFill>
                  <a:schemeClr val="bg1"/>
                </a:solidFill>
                <a:latin typeface="+mn-ea"/>
                <a:ea typeface="+mn-ea"/>
                <a:cs typeface="+mn-ea"/>
                <a:sym typeface="+mn-lt"/>
              </a:rPr>
              <a:t>3</a:t>
            </a:r>
            <a:r>
              <a:rPr lang="en-US" altLang="zh-CN" sz="2400" dirty="0" smtClean="0">
                <a:solidFill>
                  <a:schemeClr val="bg1"/>
                </a:solidFill>
                <a:latin typeface="+mn-ea"/>
                <a:ea typeface="+mn-ea"/>
                <a:cs typeface="+mn-ea"/>
                <a:sym typeface="+mn-lt"/>
              </a:rPr>
              <a:t> </a:t>
            </a:r>
            <a:r>
              <a:rPr lang="zh-CN" altLang="en-US" sz="2400" dirty="0">
                <a:solidFill>
                  <a:schemeClr val="bg1"/>
                </a:solidFill>
                <a:latin typeface="+mn-ea"/>
                <a:ea typeface="+mn-ea"/>
                <a:cs typeface="+mn-ea"/>
                <a:sym typeface="+mn-lt"/>
              </a:rPr>
              <a:t>基于用户相似度协同过滤推荐算法</a:t>
            </a:r>
          </a:p>
        </p:txBody>
      </p:sp>
      <p:cxnSp>
        <p:nvCxnSpPr>
          <p:cNvPr id="4" name="直接连接符 3"/>
          <p:cNvCxnSpPr/>
          <p:nvPr/>
        </p:nvCxnSpPr>
        <p:spPr bwMode="auto">
          <a:xfrm>
            <a:off x="4593175" y="844141"/>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矩形 4"/>
          <p:cNvSpPr/>
          <p:nvPr/>
        </p:nvSpPr>
        <p:spPr>
          <a:xfrm>
            <a:off x="5735321" y="301164"/>
            <a:ext cx="4688815" cy="461665"/>
          </a:xfrm>
          <a:prstGeom prst="rect">
            <a:avLst/>
          </a:prstGeom>
        </p:spPr>
        <p:txBody>
          <a:bodyPr wrap="square">
            <a:spAutoFit/>
          </a:bodyPr>
          <a:lstStyle/>
          <a:p>
            <a:r>
              <a:rPr lang="zh-CN" altLang="en-US" sz="2400" dirty="0" smtClean="0">
                <a:solidFill>
                  <a:srgbClr val="495A70"/>
                </a:solidFill>
                <a:latin typeface="+mn-ea"/>
                <a:ea typeface="+mn-ea"/>
                <a:cs typeface="+mn-ea"/>
                <a:sym typeface="Calibri" panose="020F0502020204030204" pitchFamily="34" charset="0"/>
              </a:rPr>
              <a:t>实     验（评价标准）</a:t>
            </a:r>
            <a:endParaRPr lang="zh-CN" altLang="en-US" sz="2400" dirty="0">
              <a:solidFill>
                <a:srgbClr val="495A70"/>
              </a:solidFill>
              <a:latin typeface="+mn-ea"/>
              <a:ea typeface="+mn-ea"/>
              <a:cs typeface="+mn-ea"/>
              <a:sym typeface="Calibri" panose="020F0502020204030204" pitchFamily="34" charset="0"/>
            </a:endParaRPr>
          </a:p>
        </p:txBody>
      </p:sp>
      <p:grpSp>
        <p:nvGrpSpPr>
          <p:cNvPr id="7" name="组合 6"/>
          <p:cNvGrpSpPr/>
          <p:nvPr/>
        </p:nvGrpSpPr>
        <p:grpSpPr>
          <a:xfrm>
            <a:off x="1241837" y="2647531"/>
            <a:ext cx="1803390" cy="1803390"/>
            <a:chOff x="2068429" y="3008209"/>
            <a:chExt cx="1382599" cy="1382599"/>
          </a:xfrm>
          <a:effectLst>
            <a:outerShdw blurRad="304800" dist="101600" dir="5400000" sx="95000" sy="95000" algn="t" rotWithShape="0">
              <a:prstClr val="black">
                <a:alpha val="46000"/>
              </a:prstClr>
            </a:outerShdw>
          </a:effectLst>
        </p:grpSpPr>
        <p:sp>
          <p:nvSpPr>
            <p:cNvPr id="8" name="椭圆 7"/>
            <p:cNvSpPr/>
            <p:nvPr/>
          </p:nvSpPr>
          <p:spPr bwMode="auto">
            <a:xfrm>
              <a:off x="2068429" y="3008209"/>
              <a:ext cx="1382599" cy="1382599"/>
            </a:xfrm>
            <a:prstGeom prst="ellipse">
              <a:avLst/>
            </a:prstGeom>
            <a:solidFill>
              <a:srgbClr val="495A70"/>
            </a:solidFill>
            <a:ln>
              <a:noFill/>
            </a:ln>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9" name="Freeform 29"/>
            <p:cNvSpPr>
              <a:spLocks noChangeAspect="1" noEditPoints="1"/>
            </p:cNvSpPr>
            <p:nvPr/>
          </p:nvSpPr>
          <p:spPr bwMode="auto">
            <a:xfrm>
              <a:off x="2448090" y="3280849"/>
              <a:ext cx="518375" cy="707635"/>
            </a:xfrm>
            <a:custGeom>
              <a:avLst/>
              <a:gdLst>
                <a:gd name="T0" fmla="*/ 162 w 377"/>
                <a:gd name="T1" fmla="*/ 489 h 554"/>
                <a:gd name="T2" fmla="*/ 180 w 377"/>
                <a:gd name="T3" fmla="*/ 506 h 554"/>
                <a:gd name="T4" fmla="*/ 197 w 377"/>
                <a:gd name="T5" fmla="*/ 489 h 554"/>
                <a:gd name="T6" fmla="*/ 180 w 377"/>
                <a:gd name="T7" fmla="*/ 471 h 554"/>
                <a:gd name="T8" fmla="*/ 162 w 377"/>
                <a:gd name="T9" fmla="*/ 489 h 554"/>
                <a:gd name="T10" fmla="*/ 160 w 377"/>
                <a:gd name="T11" fmla="*/ 397 h 554"/>
                <a:gd name="T12" fmla="*/ 213 w 377"/>
                <a:gd name="T13" fmla="*/ 450 h 554"/>
                <a:gd name="T14" fmla="*/ 344 w 377"/>
                <a:gd name="T15" fmla="*/ 301 h 554"/>
                <a:gd name="T16" fmla="*/ 268 w 377"/>
                <a:gd name="T17" fmla="*/ 171 h 554"/>
                <a:gd name="T18" fmla="*/ 203 w 377"/>
                <a:gd name="T19" fmla="*/ 235 h 554"/>
                <a:gd name="T20" fmla="*/ 133 w 377"/>
                <a:gd name="T21" fmla="*/ 165 h 554"/>
                <a:gd name="T22" fmla="*/ 268 w 377"/>
                <a:gd name="T23" fmla="*/ 30 h 554"/>
                <a:gd name="T24" fmla="*/ 286 w 377"/>
                <a:gd name="T25" fmla="*/ 48 h 554"/>
                <a:gd name="T26" fmla="*/ 334 w 377"/>
                <a:gd name="T27" fmla="*/ 0 h 554"/>
                <a:gd name="T28" fmla="*/ 368 w 377"/>
                <a:gd name="T29" fmla="*/ 34 h 554"/>
                <a:gd name="T30" fmla="*/ 320 w 377"/>
                <a:gd name="T31" fmla="*/ 82 h 554"/>
                <a:gd name="T32" fmla="*/ 338 w 377"/>
                <a:gd name="T33" fmla="*/ 100 h 554"/>
                <a:gd name="T34" fmla="*/ 291 w 377"/>
                <a:gd name="T35" fmla="*/ 147 h 554"/>
                <a:gd name="T36" fmla="*/ 377 w 377"/>
                <a:gd name="T37" fmla="*/ 301 h 554"/>
                <a:gd name="T38" fmla="*/ 241 w 377"/>
                <a:gd name="T39" fmla="*/ 477 h 554"/>
                <a:gd name="T40" fmla="*/ 270 w 377"/>
                <a:gd name="T41" fmla="*/ 506 h 554"/>
                <a:gd name="T42" fmla="*/ 314 w 377"/>
                <a:gd name="T43" fmla="*/ 506 h 554"/>
                <a:gd name="T44" fmla="*/ 333 w 377"/>
                <a:gd name="T45" fmla="*/ 525 h 554"/>
                <a:gd name="T46" fmla="*/ 333 w 377"/>
                <a:gd name="T47" fmla="*/ 536 h 554"/>
                <a:gd name="T48" fmla="*/ 314 w 377"/>
                <a:gd name="T49" fmla="*/ 554 h 554"/>
                <a:gd name="T50" fmla="*/ 19 w 377"/>
                <a:gd name="T51" fmla="*/ 554 h 554"/>
                <a:gd name="T52" fmla="*/ 0 w 377"/>
                <a:gd name="T53" fmla="*/ 536 h 554"/>
                <a:gd name="T54" fmla="*/ 0 w 377"/>
                <a:gd name="T55" fmla="*/ 525 h 554"/>
                <a:gd name="T56" fmla="*/ 19 w 377"/>
                <a:gd name="T57" fmla="*/ 506 h 554"/>
                <a:gd name="T58" fmla="*/ 115 w 377"/>
                <a:gd name="T59" fmla="*/ 506 h 554"/>
                <a:gd name="T60" fmla="*/ 115 w 377"/>
                <a:gd name="T61" fmla="*/ 397 h 554"/>
                <a:gd name="T62" fmla="*/ 64 w 377"/>
                <a:gd name="T63" fmla="*/ 397 h 554"/>
                <a:gd name="T64" fmla="*/ 53 w 377"/>
                <a:gd name="T65" fmla="*/ 386 h 554"/>
                <a:gd name="T66" fmla="*/ 53 w 377"/>
                <a:gd name="T67" fmla="*/ 380 h 554"/>
                <a:gd name="T68" fmla="*/ 64 w 377"/>
                <a:gd name="T69" fmla="*/ 368 h 554"/>
                <a:gd name="T70" fmla="*/ 218 w 377"/>
                <a:gd name="T71" fmla="*/ 368 h 554"/>
                <a:gd name="T72" fmla="*/ 229 w 377"/>
                <a:gd name="T73" fmla="*/ 380 h 554"/>
                <a:gd name="T74" fmla="*/ 229 w 377"/>
                <a:gd name="T75" fmla="*/ 386 h 554"/>
                <a:gd name="T76" fmla="*/ 218 w 377"/>
                <a:gd name="T77" fmla="*/ 397 h 554"/>
                <a:gd name="T78" fmla="*/ 160 w 377"/>
                <a:gd name="T79" fmla="*/ 397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77" h="554">
                  <a:moveTo>
                    <a:pt x="162" y="489"/>
                  </a:moveTo>
                  <a:cubicBezTo>
                    <a:pt x="162" y="498"/>
                    <a:pt x="170" y="506"/>
                    <a:pt x="180" y="506"/>
                  </a:cubicBezTo>
                  <a:cubicBezTo>
                    <a:pt x="189" y="506"/>
                    <a:pt x="197" y="498"/>
                    <a:pt x="197" y="489"/>
                  </a:cubicBezTo>
                  <a:cubicBezTo>
                    <a:pt x="197" y="479"/>
                    <a:pt x="189" y="471"/>
                    <a:pt x="180" y="471"/>
                  </a:cubicBezTo>
                  <a:cubicBezTo>
                    <a:pt x="170" y="471"/>
                    <a:pt x="162" y="479"/>
                    <a:pt x="162" y="489"/>
                  </a:cubicBezTo>
                  <a:close/>
                  <a:moveTo>
                    <a:pt x="160" y="397"/>
                  </a:moveTo>
                  <a:cubicBezTo>
                    <a:pt x="213" y="450"/>
                    <a:pt x="213" y="450"/>
                    <a:pt x="213" y="450"/>
                  </a:cubicBezTo>
                  <a:cubicBezTo>
                    <a:pt x="287" y="440"/>
                    <a:pt x="344" y="378"/>
                    <a:pt x="344" y="301"/>
                  </a:cubicBezTo>
                  <a:cubicBezTo>
                    <a:pt x="344" y="245"/>
                    <a:pt x="313" y="196"/>
                    <a:pt x="268" y="171"/>
                  </a:cubicBezTo>
                  <a:cubicBezTo>
                    <a:pt x="203" y="235"/>
                    <a:pt x="203" y="235"/>
                    <a:pt x="203" y="235"/>
                  </a:cubicBezTo>
                  <a:cubicBezTo>
                    <a:pt x="133" y="165"/>
                    <a:pt x="133" y="165"/>
                    <a:pt x="133" y="165"/>
                  </a:cubicBezTo>
                  <a:cubicBezTo>
                    <a:pt x="268" y="30"/>
                    <a:pt x="268" y="30"/>
                    <a:pt x="268" y="30"/>
                  </a:cubicBezTo>
                  <a:cubicBezTo>
                    <a:pt x="286" y="48"/>
                    <a:pt x="286" y="48"/>
                    <a:pt x="286" y="48"/>
                  </a:cubicBezTo>
                  <a:cubicBezTo>
                    <a:pt x="334" y="0"/>
                    <a:pt x="334" y="0"/>
                    <a:pt x="334" y="0"/>
                  </a:cubicBezTo>
                  <a:cubicBezTo>
                    <a:pt x="368" y="34"/>
                    <a:pt x="368" y="34"/>
                    <a:pt x="368" y="34"/>
                  </a:cubicBezTo>
                  <a:cubicBezTo>
                    <a:pt x="320" y="82"/>
                    <a:pt x="320" y="82"/>
                    <a:pt x="320" y="82"/>
                  </a:cubicBezTo>
                  <a:cubicBezTo>
                    <a:pt x="338" y="100"/>
                    <a:pt x="338" y="100"/>
                    <a:pt x="338" y="100"/>
                  </a:cubicBezTo>
                  <a:cubicBezTo>
                    <a:pt x="291" y="147"/>
                    <a:pt x="291" y="147"/>
                    <a:pt x="291" y="147"/>
                  </a:cubicBezTo>
                  <a:cubicBezTo>
                    <a:pt x="343" y="179"/>
                    <a:pt x="377" y="236"/>
                    <a:pt x="377" y="301"/>
                  </a:cubicBezTo>
                  <a:cubicBezTo>
                    <a:pt x="377" y="386"/>
                    <a:pt x="319" y="457"/>
                    <a:pt x="241" y="477"/>
                  </a:cubicBezTo>
                  <a:cubicBezTo>
                    <a:pt x="270" y="506"/>
                    <a:pt x="270" y="506"/>
                    <a:pt x="270" y="506"/>
                  </a:cubicBezTo>
                  <a:cubicBezTo>
                    <a:pt x="314" y="506"/>
                    <a:pt x="314" y="506"/>
                    <a:pt x="314" y="506"/>
                  </a:cubicBezTo>
                  <a:cubicBezTo>
                    <a:pt x="325" y="506"/>
                    <a:pt x="333" y="515"/>
                    <a:pt x="333" y="525"/>
                  </a:cubicBezTo>
                  <a:cubicBezTo>
                    <a:pt x="333" y="536"/>
                    <a:pt x="333" y="536"/>
                    <a:pt x="333" y="536"/>
                  </a:cubicBezTo>
                  <a:cubicBezTo>
                    <a:pt x="333" y="546"/>
                    <a:pt x="325" y="554"/>
                    <a:pt x="314" y="554"/>
                  </a:cubicBezTo>
                  <a:cubicBezTo>
                    <a:pt x="19" y="554"/>
                    <a:pt x="19" y="554"/>
                    <a:pt x="19" y="554"/>
                  </a:cubicBezTo>
                  <a:cubicBezTo>
                    <a:pt x="8" y="554"/>
                    <a:pt x="0" y="546"/>
                    <a:pt x="0" y="536"/>
                  </a:cubicBezTo>
                  <a:cubicBezTo>
                    <a:pt x="0" y="525"/>
                    <a:pt x="0" y="525"/>
                    <a:pt x="0" y="525"/>
                  </a:cubicBezTo>
                  <a:cubicBezTo>
                    <a:pt x="0" y="515"/>
                    <a:pt x="8" y="506"/>
                    <a:pt x="19" y="506"/>
                  </a:cubicBezTo>
                  <a:cubicBezTo>
                    <a:pt x="115" y="506"/>
                    <a:pt x="115" y="506"/>
                    <a:pt x="115" y="506"/>
                  </a:cubicBezTo>
                  <a:cubicBezTo>
                    <a:pt x="115" y="397"/>
                    <a:pt x="115" y="397"/>
                    <a:pt x="115" y="397"/>
                  </a:cubicBezTo>
                  <a:cubicBezTo>
                    <a:pt x="64" y="397"/>
                    <a:pt x="64" y="397"/>
                    <a:pt x="64" y="397"/>
                  </a:cubicBezTo>
                  <a:cubicBezTo>
                    <a:pt x="58" y="397"/>
                    <a:pt x="53" y="392"/>
                    <a:pt x="53" y="386"/>
                  </a:cubicBezTo>
                  <a:cubicBezTo>
                    <a:pt x="53" y="380"/>
                    <a:pt x="53" y="380"/>
                    <a:pt x="53" y="380"/>
                  </a:cubicBezTo>
                  <a:cubicBezTo>
                    <a:pt x="53" y="373"/>
                    <a:pt x="58" y="368"/>
                    <a:pt x="64" y="368"/>
                  </a:cubicBezTo>
                  <a:cubicBezTo>
                    <a:pt x="218" y="368"/>
                    <a:pt x="218" y="368"/>
                    <a:pt x="218" y="368"/>
                  </a:cubicBezTo>
                  <a:cubicBezTo>
                    <a:pt x="224" y="368"/>
                    <a:pt x="229" y="373"/>
                    <a:pt x="229" y="380"/>
                  </a:cubicBezTo>
                  <a:cubicBezTo>
                    <a:pt x="229" y="386"/>
                    <a:pt x="229" y="386"/>
                    <a:pt x="229" y="386"/>
                  </a:cubicBezTo>
                  <a:cubicBezTo>
                    <a:pt x="229" y="392"/>
                    <a:pt x="224" y="397"/>
                    <a:pt x="218" y="397"/>
                  </a:cubicBezTo>
                  <a:cubicBezTo>
                    <a:pt x="160" y="397"/>
                    <a:pt x="160" y="397"/>
                    <a:pt x="160" y="39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0" name="组合 9"/>
          <p:cNvGrpSpPr/>
          <p:nvPr/>
        </p:nvGrpSpPr>
        <p:grpSpPr>
          <a:xfrm>
            <a:off x="2970123" y="1926175"/>
            <a:ext cx="8219586" cy="1262373"/>
            <a:chOff x="2970124" y="1926175"/>
            <a:chExt cx="7787261" cy="1262373"/>
          </a:xfrm>
        </p:grpSpPr>
        <p:grpSp>
          <p:nvGrpSpPr>
            <p:cNvPr id="11" name="组合 10"/>
            <p:cNvGrpSpPr/>
            <p:nvPr/>
          </p:nvGrpSpPr>
          <p:grpSpPr>
            <a:xfrm>
              <a:off x="4450857" y="2106514"/>
              <a:ext cx="541017" cy="541017"/>
              <a:chOff x="5172213" y="2226740"/>
              <a:chExt cx="541017" cy="541017"/>
            </a:xfrm>
          </p:grpSpPr>
          <p:sp>
            <p:nvSpPr>
              <p:cNvPr id="15" name="椭圆 14"/>
              <p:cNvSpPr/>
              <p:nvPr/>
            </p:nvSpPr>
            <p:spPr>
              <a:xfrm>
                <a:off x="5172213" y="2226740"/>
                <a:ext cx="541017" cy="541017"/>
              </a:xfrm>
              <a:prstGeom prst="ellipse">
                <a:avLst/>
              </a:prstGeom>
              <a:noFill/>
              <a:ln w="28575" cap="flat" cmpd="sng" algn="ctr">
                <a:solidFill>
                  <a:srgbClr val="495A7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a:ea typeface="微软雅黑"/>
                  <a:cs typeface="+mn-cs"/>
                </a:endParaRPr>
              </a:p>
            </p:txBody>
          </p:sp>
          <p:sp>
            <p:nvSpPr>
              <p:cNvPr id="16" name="Freeform 10"/>
              <p:cNvSpPr>
                <a:spLocks/>
              </p:cNvSpPr>
              <p:nvPr/>
            </p:nvSpPr>
            <p:spPr bwMode="auto">
              <a:xfrm>
                <a:off x="5292439" y="2340785"/>
                <a:ext cx="300565" cy="31292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495A70"/>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cxnSp>
          <p:nvCxnSpPr>
            <p:cNvPr id="12" name="直接连接符 11"/>
            <p:cNvCxnSpPr/>
            <p:nvPr/>
          </p:nvCxnSpPr>
          <p:spPr bwMode="auto">
            <a:xfrm flipH="1">
              <a:off x="2970124" y="2486025"/>
              <a:ext cx="1499575" cy="702523"/>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8"/>
            <p:cNvSpPr txBox="1"/>
            <p:nvPr/>
          </p:nvSpPr>
          <p:spPr>
            <a:xfrm>
              <a:off x="5061163" y="1926175"/>
              <a:ext cx="5696222" cy="362792"/>
            </a:xfrm>
            <a:prstGeom prst="rect">
              <a:avLst/>
            </a:prstGeom>
            <a:noFill/>
          </p:spPr>
          <p:txBody>
            <a:bodyPr wrap="square" rtlCol="0">
              <a:spAutoFit/>
            </a:bodyPr>
            <a:lstStyle/>
            <a:p>
              <a:pPr>
                <a:lnSpc>
                  <a:spcPct val="120000"/>
                </a:lnSpc>
              </a:pPr>
              <a:r>
                <a:rPr lang="zh-CN" altLang="en-US" sz="1600" b="1" dirty="0" smtClean="0">
                  <a:solidFill>
                    <a:srgbClr val="484848"/>
                  </a:solidFill>
                  <a:latin typeface="微软雅黑" panose="020B0503020204020204" pitchFamily="34" charset="-122"/>
                  <a:ea typeface="微软雅黑" panose="020B0503020204020204" pitchFamily="34" charset="-122"/>
                </a:rPr>
                <a:t>准确度：</a:t>
              </a:r>
              <a:endParaRPr lang="zh-CN" altLang="en-US" sz="1600" b="1" dirty="0">
                <a:solidFill>
                  <a:srgbClr val="484848"/>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bwMode="auto">
            <a:xfrm>
              <a:off x="5077321" y="2649588"/>
              <a:ext cx="5477937" cy="0"/>
            </a:xfrm>
            <a:prstGeom prst="line">
              <a:avLst/>
            </a:prstGeom>
            <a:solidFill>
              <a:schemeClr val="accent1"/>
            </a:solidFill>
            <a:ln w="19050"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 name="组合 23"/>
          <p:cNvGrpSpPr/>
          <p:nvPr/>
        </p:nvGrpSpPr>
        <p:grpSpPr>
          <a:xfrm>
            <a:off x="2970128" y="3909906"/>
            <a:ext cx="8204579" cy="1189801"/>
            <a:chOff x="2970128" y="3909906"/>
            <a:chExt cx="8204579" cy="1189801"/>
          </a:xfrm>
        </p:grpSpPr>
        <p:grpSp>
          <p:nvGrpSpPr>
            <p:cNvPr id="25" name="组合 24"/>
            <p:cNvGrpSpPr/>
            <p:nvPr/>
          </p:nvGrpSpPr>
          <p:grpSpPr>
            <a:xfrm>
              <a:off x="4533062" y="4450921"/>
              <a:ext cx="541017" cy="541017"/>
              <a:chOff x="5254418" y="2226740"/>
              <a:chExt cx="541017" cy="541017"/>
            </a:xfrm>
          </p:grpSpPr>
          <p:sp>
            <p:nvSpPr>
              <p:cNvPr id="29" name="椭圆 28"/>
              <p:cNvSpPr/>
              <p:nvPr/>
            </p:nvSpPr>
            <p:spPr>
              <a:xfrm>
                <a:off x="5254418" y="2226740"/>
                <a:ext cx="541017" cy="541017"/>
              </a:xfrm>
              <a:prstGeom prst="ellipse">
                <a:avLst/>
              </a:prstGeom>
              <a:noFill/>
              <a:ln w="28575" cap="flat" cmpd="sng" algn="ctr">
                <a:solidFill>
                  <a:srgbClr val="495A7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30" name="Freeform 10"/>
              <p:cNvSpPr>
                <a:spLocks/>
              </p:cNvSpPr>
              <p:nvPr/>
            </p:nvSpPr>
            <p:spPr bwMode="auto">
              <a:xfrm>
                <a:off x="5374644" y="2340785"/>
                <a:ext cx="300565" cy="312927"/>
              </a:xfrm>
              <a:custGeom>
                <a:avLst/>
                <a:gdLst>
                  <a:gd name="T0" fmla="*/ 40 w 128"/>
                  <a:gd name="T1" fmla="*/ 120 h 120"/>
                  <a:gd name="T2" fmla="*/ 12 w 128"/>
                  <a:gd name="T3" fmla="*/ 108 h 120"/>
                  <a:gd name="T4" fmla="*/ 0 w 128"/>
                  <a:gd name="T5" fmla="*/ 80 h 120"/>
                  <a:gd name="T6" fmla="*/ 12 w 128"/>
                  <a:gd name="T7" fmla="*/ 52 h 120"/>
                  <a:gd name="T8" fmla="*/ 58 w 128"/>
                  <a:gd name="T9" fmla="*/ 2 h 120"/>
                  <a:gd name="T10" fmla="*/ 64 w 128"/>
                  <a:gd name="T11" fmla="*/ 8 h 120"/>
                  <a:gd name="T12" fmla="*/ 17 w 128"/>
                  <a:gd name="T13" fmla="*/ 57 h 120"/>
                  <a:gd name="T14" fmla="*/ 8 w 128"/>
                  <a:gd name="T15" fmla="*/ 80 h 120"/>
                  <a:gd name="T16" fmla="*/ 17 w 128"/>
                  <a:gd name="T17" fmla="*/ 103 h 120"/>
                  <a:gd name="T18" fmla="*/ 40 w 128"/>
                  <a:gd name="T19" fmla="*/ 112 h 120"/>
                  <a:gd name="T20" fmla="*/ 63 w 128"/>
                  <a:gd name="T21" fmla="*/ 103 h 120"/>
                  <a:gd name="T22" fmla="*/ 113 w 128"/>
                  <a:gd name="T23" fmla="*/ 49 h 120"/>
                  <a:gd name="T24" fmla="*/ 120 w 128"/>
                  <a:gd name="T25" fmla="*/ 32 h 120"/>
                  <a:gd name="T26" fmla="*/ 113 w 128"/>
                  <a:gd name="T27" fmla="*/ 15 h 120"/>
                  <a:gd name="T28" fmla="*/ 96 w 128"/>
                  <a:gd name="T29" fmla="*/ 8 h 120"/>
                  <a:gd name="T30" fmla="*/ 79 w 128"/>
                  <a:gd name="T31" fmla="*/ 15 h 120"/>
                  <a:gd name="T32" fmla="*/ 29 w 128"/>
                  <a:gd name="T33" fmla="*/ 69 h 120"/>
                  <a:gd name="T34" fmla="*/ 29 w 128"/>
                  <a:gd name="T35" fmla="*/ 91 h 120"/>
                  <a:gd name="T36" fmla="*/ 40 w 128"/>
                  <a:gd name="T37" fmla="*/ 96 h 120"/>
                  <a:gd name="T38" fmla="*/ 40 w 128"/>
                  <a:gd name="T39" fmla="*/ 96 h 120"/>
                  <a:gd name="T40" fmla="*/ 51 w 128"/>
                  <a:gd name="T41" fmla="*/ 91 h 120"/>
                  <a:gd name="T42" fmla="*/ 100 w 128"/>
                  <a:gd name="T43" fmla="*/ 41 h 120"/>
                  <a:gd name="T44" fmla="*/ 105 w 128"/>
                  <a:gd name="T45" fmla="*/ 47 h 120"/>
                  <a:gd name="T46" fmla="*/ 57 w 128"/>
                  <a:gd name="T47" fmla="*/ 97 h 120"/>
                  <a:gd name="T48" fmla="*/ 40 w 128"/>
                  <a:gd name="T49" fmla="*/ 104 h 120"/>
                  <a:gd name="T50" fmla="*/ 40 w 128"/>
                  <a:gd name="T51" fmla="*/ 104 h 120"/>
                  <a:gd name="T52" fmla="*/ 23 w 128"/>
                  <a:gd name="T53" fmla="*/ 97 h 120"/>
                  <a:gd name="T54" fmla="*/ 23 w 128"/>
                  <a:gd name="T55" fmla="*/ 63 h 120"/>
                  <a:gd name="T56" fmla="*/ 73 w 128"/>
                  <a:gd name="T57" fmla="*/ 9 h 120"/>
                  <a:gd name="T58" fmla="*/ 96 w 128"/>
                  <a:gd name="T59" fmla="*/ 0 h 120"/>
                  <a:gd name="T60" fmla="*/ 119 w 128"/>
                  <a:gd name="T61" fmla="*/ 9 h 120"/>
                  <a:gd name="T62" fmla="*/ 128 w 128"/>
                  <a:gd name="T63" fmla="*/ 32 h 120"/>
                  <a:gd name="T64" fmla="*/ 119 w 128"/>
                  <a:gd name="T65" fmla="*/ 55 h 120"/>
                  <a:gd name="T66" fmla="*/ 68 w 128"/>
                  <a:gd name="T67" fmla="*/ 108 h 120"/>
                  <a:gd name="T68" fmla="*/ 40 w 128"/>
                  <a:gd name="T69"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120">
                    <a:moveTo>
                      <a:pt x="40" y="120"/>
                    </a:moveTo>
                    <a:cubicBezTo>
                      <a:pt x="29" y="120"/>
                      <a:pt x="19" y="116"/>
                      <a:pt x="12" y="108"/>
                    </a:cubicBezTo>
                    <a:cubicBezTo>
                      <a:pt x="4" y="101"/>
                      <a:pt x="0" y="91"/>
                      <a:pt x="0" y="80"/>
                    </a:cubicBezTo>
                    <a:cubicBezTo>
                      <a:pt x="0" y="69"/>
                      <a:pt x="4" y="59"/>
                      <a:pt x="12" y="52"/>
                    </a:cubicBezTo>
                    <a:cubicBezTo>
                      <a:pt x="58" y="2"/>
                      <a:pt x="58" y="2"/>
                      <a:pt x="58" y="2"/>
                    </a:cubicBezTo>
                    <a:cubicBezTo>
                      <a:pt x="64" y="8"/>
                      <a:pt x="64" y="8"/>
                      <a:pt x="64" y="8"/>
                    </a:cubicBezTo>
                    <a:cubicBezTo>
                      <a:pt x="17" y="57"/>
                      <a:pt x="17" y="57"/>
                      <a:pt x="17" y="57"/>
                    </a:cubicBezTo>
                    <a:cubicBezTo>
                      <a:pt x="11" y="63"/>
                      <a:pt x="8" y="71"/>
                      <a:pt x="8" y="80"/>
                    </a:cubicBezTo>
                    <a:cubicBezTo>
                      <a:pt x="8" y="89"/>
                      <a:pt x="11" y="97"/>
                      <a:pt x="17" y="103"/>
                    </a:cubicBezTo>
                    <a:cubicBezTo>
                      <a:pt x="23" y="109"/>
                      <a:pt x="31" y="112"/>
                      <a:pt x="40" y="112"/>
                    </a:cubicBezTo>
                    <a:cubicBezTo>
                      <a:pt x="49" y="112"/>
                      <a:pt x="57" y="109"/>
                      <a:pt x="63" y="103"/>
                    </a:cubicBezTo>
                    <a:cubicBezTo>
                      <a:pt x="113" y="49"/>
                      <a:pt x="113" y="49"/>
                      <a:pt x="113" y="49"/>
                    </a:cubicBezTo>
                    <a:cubicBezTo>
                      <a:pt x="118" y="44"/>
                      <a:pt x="120" y="38"/>
                      <a:pt x="120" y="32"/>
                    </a:cubicBezTo>
                    <a:cubicBezTo>
                      <a:pt x="120" y="26"/>
                      <a:pt x="118" y="20"/>
                      <a:pt x="113" y="15"/>
                    </a:cubicBezTo>
                    <a:cubicBezTo>
                      <a:pt x="108" y="10"/>
                      <a:pt x="102" y="8"/>
                      <a:pt x="96" y="8"/>
                    </a:cubicBezTo>
                    <a:cubicBezTo>
                      <a:pt x="90" y="8"/>
                      <a:pt x="84" y="10"/>
                      <a:pt x="79" y="15"/>
                    </a:cubicBezTo>
                    <a:cubicBezTo>
                      <a:pt x="29" y="69"/>
                      <a:pt x="29" y="69"/>
                      <a:pt x="29" y="69"/>
                    </a:cubicBezTo>
                    <a:cubicBezTo>
                      <a:pt x="22" y="75"/>
                      <a:pt x="22" y="85"/>
                      <a:pt x="29" y="91"/>
                    </a:cubicBezTo>
                    <a:cubicBezTo>
                      <a:pt x="32" y="94"/>
                      <a:pt x="36" y="96"/>
                      <a:pt x="40" y="96"/>
                    </a:cubicBezTo>
                    <a:cubicBezTo>
                      <a:pt x="40" y="96"/>
                      <a:pt x="40" y="96"/>
                      <a:pt x="40" y="96"/>
                    </a:cubicBezTo>
                    <a:cubicBezTo>
                      <a:pt x="44" y="96"/>
                      <a:pt x="48" y="94"/>
                      <a:pt x="51" y="91"/>
                    </a:cubicBezTo>
                    <a:cubicBezTo>
                      <a:pt x="100" y="41"/>
                      <a:pt x="100" y="41"/>
                      <a:pt x="100" y="41"/>
                    </a:cubicBezTo>
                    <a:cubicBezTo>
                      <a:pt x="105" y="47"/>
                      <a:pt x="105" y="47"/>
                      <a:pt x="105" y="47"/>
                    </a:cubicBezTo>
                    <a:cubicBezTo>
                      <a:pt x="57" y="97"/>
                      <a:pt x="57" y="97"/>
                      <a:pt x="57" y="97"/>
                    </a:cubicBezTo>
                    <a:cubicBezTo>
                      <a:pt x="52" y="102"/>
                      <a:pt x="46" y="104"/>
                      <a:pt x="40" y="104"/>
                    </a:cubicBezTo>
                    <a:cubicBezTo>
                      <a:pt x="40" y="104"/>
                      <a:pt x="40" y="104"/>
                      <a:pt x="40" y="104"/>
                    </a:cubicBezTo>
                    <a:cubicBezTo>
                      <a:pt x="34" y="104"/>
                      <a:pt x="28" y="102"/>
                      <a:pt x="23" y="97"/>
                    </a:cubicBezTo>
                    <a:cubicBezTo>
                      <a:pt x="14" y="88"/>
                      <a:pt x="14" y="72"/>
                      <a:pt x="23" y="63"/>
                    </a:cubicBezTo>
                    <a:cubicBezTo>
                      <a:pt x="73" y="9"/>
                      <a:pt x="73" y="9"/>
                      <a:pt x="73" y="9"/>
                    </a:cubicBezTo>
                    <a:cubicBezTo>
                      <a:pt x="79" y="3"/>
                      <a:pt x="87" y="0"/>
                      <a:pt x="96" y="0"/>
                    </a:cubicBezTo>
                    <a:cubicBezTo>
                      <a:pt x="105" y="0"/>
                      <a:pt x="113" y="3"/>
                      <a:pt x="119" y="9"/>
                    </a:cubicBezTo>
                    <a:cubicBezTo>
                      <a:pt x="125" y="15"/>
                      <a:pt x="128" y="23"/>
                      <a:pt x="128" y="32"/>
                    </a:cubicBezTo>
                    <a:cubicBezTo>
                      <a:pt x="128" y="41"/>
                      <a:pt x="125" y="49"/>
                      <a:pt x="119" y="55"/>
                    </a:cubicBezTo>
                    <a:cubicBezTo>
                      <a:pt x="68" y="108"/>
                      <a:pt x="68" y="108"/>
                      <a:pt x="68" y="108"/>
                    </a:cubicBezTo>
                    <a:cubicBezTo>
                      <a:pt x="61" y="116"/>
                      <a:pt x="51" y="120"/>
                      <a:pt x="40" y="120"/>
                    </a:cubicBezTo>
                  </a:path>
                </a:pathLst>
              </a:custGeom>
              <a:solidFill>
                <a:srgbClr val="495A70"/>
              </a:solidFill>
              <a:ln>
                <a:noFill/>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a:ea typeface="微软雅黑"/>
                </a:endParaRPr>
              </a:p>
            </p:txBody>
          </p:sp>
        </p:grpSp>
        <p:cxnSp>
          <p:nvCxnSpPr>
            <p:cNvPr id="26" name="直接连接符 25"/>
            <p:cNvCxnSpPr/>
            <p:nvPr/>
          </p:nvCxnSpPr>
          <p:spPr bwMode="auto">
            <a:xfrm flipH="1" flipV="1">
              <a:off x="2970128" y="3909906"/>
              <a:ext cx="1563772" cy="757344"/>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8"/>
            <p:cNvSpPr txBox="1"/>
            <p:nvPr/>
          </p:nvSpPr>
          <p:spPr>
            <a:xfrm>
              <a:off x="5177921" y="4376294"/>
              <a:ext cx="5996786" cy="362792"/>
            </a:xfrm>
            <a:prstGeom prst="rect">
              <a:avLst/>
            </a:prstGeom>
            <a:noFill/>
          </p:spPr>
          <p:txBody>
            <a:bodyPr wrap="square" rtlCol="0">
              <a:spAutoFit/>
            </a:bodyPr>
            <a:lstStyle/>
            <a:p>
              <a:pPr>
                <a:lnSpc>
                  <a:spcPct val="120000"/>
                </a:lnSpc>
              </a:pPr>
              <a:r>
                <a:rPr lang="zh-CN" altLang="en-US" sz="1600" b="1" dirty="0" smtClean="0">
                  <a:solidFill>
                    <a:srgbClr val="484848"/>
                  </a:solidFill>
                  <a:latin typeface="微软雅黑" panose="020B0503020204020204" pitchFamily="34" charset="-122"/>
                  <a:ea typeface="微软雅黑" panose="020B0503020204020204" pitchFamily="34" charset="-122"/>
                </a:rPr>
                <a:t>召回率：</a:t>
              </a:r>
              <a:endParaRPr lang="zh-CN" altLang="en-US" sz="1600" b="1" dirty="0">
                <a:solidFill>
                  <a:srgbClr val="484848"/>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bwMode="auto">
            <a:xfrm>
              <a:off x="5194305" y="5099707"/>
              <a:ext cx="5784618" cy="0"/>
            </a:xfrm>
            <a:prstGeom prst="line">
              <a:avLst/>
            </a:prstGeom>
            <a:solidFill>
              <a:schemeClr val="accent1"/>
            </a:solidFill>
            <a:ln w="19050"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31" name="矩形 30"/>
              <p:cNvSpPr/>
              <p:nvPr/>
            </p:nvSpPr>
            <p:spPr>
              <a:xfrm>
                <a:off x="6069065" y="1895274"/>
                <a:ext cx="5016313" cy="7522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𝐀𝐜𝐜𝐮𝐫𝐚𝐜𝐲</m:t>
                      </m:r>
                      <m:r>
                        <a:rPr lang="en-US" altLang="zh-CN">
                          <a:latin typeface="Cambria Math"/>
                        </a:rPr>
                        <m:t>=</m:t>
                      </m:r>
                      <m:f>
                        <m:fPr>
                          <m:ctrlPr>
                            <a:rPr lang="zh-CN" altLang="zh-CN" i="1">
                              <a:latin typeface="Cambria Math"/>
                            </a:rPr>
                          </m:ctrlPr>
                        </m:fPr>
                        <m:num>
                          <m:nary>
                            <m:naryPr>
                              <m:chr m:val="∑"/>
                              <m:limLoc m:val="subSup"/>
                              <m:ctrlPr>
                                <a:rPr lang="zh-CN" altLang="zh-CN" i="1">
                                  <a:latin typeface="Cambria Math"/>
                                </a:rPr>
                              </m:ctrlPr>
                            </m:naryPr>
                            <m:sub>
                              <m:r>
                                <a:rPr lang="en-US" altLang="zh-CN" i="1">
                                  <a:latin typeface="Cambria Math"/>
                                </a:rPr>
                                <m:t>𝑖</m:t>
                              </m:r>
                              <m:r>
                                <a:rPr lang="en-US" altLang="zh-CN">
                                  <a:latin typeface="Cambria Math"/>
                                </a:rPr>
                                <m:t>=1</m:t>
                              </m:r>
                            </m:sub>
                            <m:sup>
                              <m:r>
                                <a:rPr lang="en-US" altLang="zh-CN" i="1">
                                  <a:latin typeface="Cambria Math"/>
                                </a:rPr>
                                <m:t>𝑘</m:t>
                              </m:r>
                            </m:sup>
                            <m:e>
                              <m:r>
                                <a:rPr lang="en-US" altLang="zh-CN" i="1">
                                  <a:latin typeface="Cambria Math"/>
                                </a:rPr>
                                <m:t>𝑅𝑎𝑛𝑘</m:t>
                              </m:r>
                              <m:d>
                                <m:dPr>
                                  <m:ctrlPr>
                                    <a:rPr lang="zh-CN" altLang="zh-CN" i="1">
                                      <a:latin typeface="Cambria Math"/>
                                    </a:rPr>
                                  </m:ctrlPr>
                                </m:dPr>
                                <m:e>
                                  <m:sSub>
                                    <m:sSubPr>
                                      <m:ctrlPr>
                                        <a:rPr lang="zh-CN" altLang="zh-CN" i="1">
                                          <a:latin typeface="Cambria Math"/>
                                        </a:rPr>
                                      </m:ctrlPr>
                                    </m:sSubPr>
                                    <m:e>
                                      <m:r>
                                        <a:rPr lang="en-US" altLang="zh-CN" i="1">
                                          <a:latin typeface="Cambria Math"/>
                                        </a:rPr>
                                        <m:t>𝑟</m:t>
                                      </m:r>
                                    </m:e>
                                    <m:sub>
                                      <m:r>
                                        <a:rPr lang="en-US" altLang="zh-CN" i="1">
                                          <a:latin typeface="Cambria Math"/>
                                        </a:rPr>
                                        <m:t>𝑖</m:t>
                                      </m:r>
                                    </m:sub>
                                  </m:sSub>
                                </m:e>
                              </m:d>
                            </m:e>
                          </m:nary>
                        </m:num>
                        <m:den>
                          <m:nary>
                            <m:naryPr>
                              <m:chr m:val="∑"/>
                              <m:limLoc m:val="subSup"/>
                              <m:ctrlPr>
                                <a:rPr lang="zh-CN" altLang="zh-CN" i="1">
                                  <a:latin typeface="Cambria Math"/>
                                </a:rPr>
                              </m:ctrlPr>
                            </m:naryPr>
                            <m:sub>
                              <m:r>
                                <a:rPr lang="en-US" altLang="zh-CN" i="1">
                                  <a:latin typeface="Cambria Math"/>
                                </a:rPr>
                                <m:t>𝑖</m:t>
                              </m:r>
                              <m:r>
                                <a:rPr lang="en-US" altLang="zh-CN">
                                  <a:latin typeface="Cambria Math"/>
                                </a:rPr>
                                <m:t>=1</m:t>
                              </m:r>
                            </m:sub>
                            <m:sup>
                              <m:r>
                                <a:rPr lang="en-US" altLang="zh-CN" i="1">
                                  <a:latin typeface="Cambria Math"/>
                                </a:rPr>
                                <m:t>𝑘</m:t>
                              </m:r>
                            </m:sup>
                            <m:e>
                              <m:r>
                                <a:rPr lang="en-US" altLang="zh-CN" i="1">
                                  <a:latin typeface="Cambria Math"/>
                                </a:rPr>
                                <m:t>𝑅𝑎𝑛𝑘</m:t>
                              </m:r>
                              <m:d>
                                <m:dPr>
                                  <m:ctrlPr>
                                    <a:rPr lang="zh-CN" altLang="zh-CN" i="1">
                                      <a:latin typeface="Cambria Math"/>
                                    </a:rPr>
                                  </m:ctrlPr>
                                </m:dPr>
                                <m:e>
                                  <m:sSub>
                                    <m:sSubPr>
                                      <m:ctrlPr>
                                        <a:rPr lang="zh-CN" altLang="zh-CN" i="1">
                                          <a:latin typeface="Cambria Math"/>
                                        </a:rPr>
                                      </m:ctrlPr>
                                    </m:sSubPr>
                                    <m:e>
                                      <m:r>
                                        <a:rPr lang="en-US" altLang="zh-CN" i="1">
                                          <a:latin typeface="Cambria Math"/>
                                        </a:rPr>
                                        <m:t>𝑡</m:t>
                                      </m:r>
                                    </m:e>
                                    <m:sub>
                                      <m:r>
                                        <a:rPr lang="en-US" altLang="zh-CN" i="1">
                                          <a:latin typeface="Cambria Math"/>
                                        </a:rPr>
                                        <m:t>𝑖</m:t>
                                      </m:r>
                                    </m:sub>
                                  </m:sSub>
                                </m:e>
                              </m:d>
                            </m:e>
                          </m:nary>
                        </m:den>
                      </m:f>
                      <m:r>
                        <a:rPr lang="zh-CN" altLang="zh-CN">
                          <a:latin typeface="Cambria Math"/>
                        </a:rPr>
                        <m:t>，</m:t>
                      </m:r>
                      <m:d>
                        <m:dPr>
                          <m:ctrlPr>
                            <a:rPr lang="zh-CN" altLang="zh-CN" i="1">
                              <a:latin typeface="Cambria Math"/>
                            </a:rPr>
                          </m:ctrlPr>
                        </m:dPr>
                        <m:e>
                          <m:sSub>
                            <m:sSubPr>
                              <m:ctrlPr>
                                <a:rPr lang="zh-CN" altLang="zh-CN" i="1">
                                  <a:latin typeface="Cambria Math"/>
                                </a:rPr>
                              </m:ctrlPr>
                            </m:sSubPr>
                            <m:e>
                              <m:r>
                                <a:rPr lang="en-US" altLang="zh-CN" i="1">
                                  <a:latin typeface="Cambria Math"/>
                                </a:rPr>
                                <m:t>𝑡</m:t>
                              </m:r>
                            </m:e>
                            <m:sub>
                              <m:r>
                                <a:rPr lang="en-US" altLang="zh-CN" i="1">
                                  <a:latin typeface="Cambria Math"/>
                                </a:rPr>
                                <m:t>𝑖</m:t>
                              </m:r>
                            </m:sub>
                          </m:sSub>
                          <m:r>
                            <a:rPr lang="en-US" altLang="zh-CN">
                              <a:latin typeface="Cambria Math"/>
                            </a:rPr>
                            <m:t>∈</m:t>
                          </m:r>
                          <m:r>
                            <a:rPr lang="en-US" altLang="zh-CN" i="1">
                              <a:latin typeface="Cambria Math"/>
                            </a:rPr>
                            <m:t>𝑇</m:t>
                          </m:r>
                          <m:r>
                            <a:rPr lang="en-US" altLang="zh-CN">
                              <a:latin typeface="Cambria Math"/>
                            </a:rPr>
                            <m:t>,</m:t>
                          </m:r>
                          <m:sSub>
                            <m:sSubPr>
                              <m:ctrlPr>
                                <a:rPr lang="zh-CN" altLang="zh-CN" i="1">
                                  <a:latin typeface="Cambria Math"/>
                                </a:rPr>
                              </m:ctrlPr>
                            </m:sSubPr>
                            <m:e>
                              <m:r>
                                <a:rPr lang="en-US" altLang="zh-CN" i="1">
                                  <a:latin typeface="Cambria Math"/>
                                </a:rPr>
                                <m:t>𝑟</m:t>
                              </m:r>
                            </m:e>
                            <m:sub>
                              <m:r>
                                <a:rPr lang="en-US" altLang="zh-CN" i="1">
                                  <a:latin typeface="Cambria Math"/>
                                </a:rPr>
                                <m:t>𝑖</m:t>
                              </m:r>
                            </m:sub>
                          </m:sSub>
                          <m:r>
                            <a:rPr lang="en-US" altLang="zh-CN">
                              <a:latin typeface="Cambria Math"/>
                              <a:hlinkClick r:id="" action="ppaction://noaction"/>
                            </a:rPr>
                            <m:t>∈</m:t>
                          </m:r>
                          <m:sSup>
                            <m:sSupPr>
                              <m:ctrlPr>
                                <a:rPr lang="zh-CN" altLang="zh-CN" i="1">
                                  <a:latin typeface="Cambria Math"/>
                                </a:rPr>
                              </m:ctrlPr>
                            </m:sSupPr>
                            <m:e>
                              <m:r>
                                <a:rPr lang="en-US" altLang="zh-CN" i="1">
                                  <a:latin typeface="Cambria Math"/>
                                </a:rPr>
                                <m:t>𝑅</m:t>
                              </m:r>
                            </m:e>
                            <m:sup>
                              <m:r>
                                <a:rPr lang="en-US" altLang="zh-CN" i="1">
                                  <a:latin typeface="Cambria Math"/>
                                </a:rPr>
                                <m:t>′</m:t>
                              </m:r>
                            </m:sup>
                          </m:sSup>
                        </m:e>
                      </m:d>
                      <m:r>
                        <a:rPr lang="en-US" altLang="zh-CN">
                          <a:latin typeface="Cambria Math"/>
                        </a:rPr>
                        <m:t> </m:t>
                      </m:r>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6069065" y="1895274"/>
                <a:ext cx="5016313" cy="752257"/>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68" name="矩形 7167"/>
              <p:cNvSpPr/>
              <p:nvPr/>
            </p:nvSpPr>
            <p:spPr>
              <a:xfrm>
                <a:off x="6344398" y="4386882"/>
                <a:ext cx="2150782" cy="6690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latin typeface="Cambria Math"/>
                        </a:rPr>
                        <m:t>𝐑𝐞𝐜𝐚𝐥𝐥</m:t>
                      </m:r>
                      <m:r>
                        <a:rPr lang="en-US" altLang="zh-CN" b="1">
                          <a:latin typeface="Cambria Math"/>
                        </a:rPr>
                        <m:t>=</m:t>
                      </m:r>
                      <m:f>
                        <m:fPr>
                          <m:ctrlPr>
                            <a:rPr lang="zh-CN" altLang="zh-CN" b="1" i="1">
                              <a:latin typeface="Cambria Math"/>
                            </a:rPr>
                          </m:ctrlPr>
                        </m:fPr>
                        <m:num>
                          <m:r>
                            <a:rPr lang="en-US" altLang="zh-CN" b="1" i="1">
                              <a:latin typeface="Cambria Math"/>
                            </a:rPr>
                            <m:t>𝑵</m:t>
                          </m:r>
                          <m:d>
                            <m:dPr>
                              <m:ctrlPr>
                                <a:rPr lang="zh-CN" altLang="zh-CN" b="1" i="1">
                                  <a:latin typeface="Cambria Math"/>
                                </a:rPr>
                              </m:ctrlPr>
                            </m:dPr>
                            <m:e>
                              <m:r>
                                <a:rPr lang="en-US" altLang="zh-CN" b="1" i="1">
                                  <a:latin typeface="Cambria Math"/>
                                </a:rPr>
                                <m:t>𝑹</m:t>
                              </m:r>
                              <m:r>
                                <a:rPr lang="en-US" altLang="zh-CN" b="1">
                                  <a:latin typeface="Cambria Math"/>
                                </a:rPr>
                                <m:t>∩</m:t>
                              </m:r>
                              <m:r>
                                <a:rPr lang="en-US" altLang="zh-CN" b="1" i="1">
                                  <a:latin typeface="Cambria Math"/>
                                </a:rPr>
                                <m:t>𝑻</m:t>
                              </m:r>
                            </m:e>
                          </m:d>
                        </m:num>
                        <m:den>
                          <m:r>
                            <a:rPr lang="en-US" altLang="zh-CN" b="1" i="1">
                              <a:latin typeface="Cambria Math"/>
                            </a:rPr>
                            <m:t>𝑵</m:t>
                          </m:r>
                          <m:d>
                            <m:dPr>
                              <m:ctrlPr>
                                <a:rPr lang="zh-CN" altLang="zh-CN" b="1" i="1">
                                  <a:latin typeface="Cambria Math"/>
                                </a:rPr>
                              </m:ctrlPr>
                            </m:dPr>
                            <m:e>
                              <m:r>
                                <a:rPr lang="en-US" altLang="zh-CN" b="1" i="1">
                                  <a:latin typeface="Cambria Math"/>
                                </a:rPr>
                                <m:t>𝑹</m:t>
                              </m:r>
                            </m:e>
                          </m:d>
                        </m:den>
                      </m:f>
                    </m:oMath>
                  </m:oMathPara>
                </a14:m>
                <a:endParaRPr lang="zh-CN" altLang="en-US" b="1" dirty="0"/>
              </a:p>
            </p:txBody>
          </p:sp>
        </mc:Choice>
        <mc:Fallback xmlns="">
          <p:sp>
            <p:nvSpPr>
              <p:cNvPr id="7168" name="矩形 7167"/>
              <p:cNvSpPr>
                <a:spLocks noRot="1" noChangeAspect="1" noMove="1" noResize="1" noEditPoints="1" noAdjustHandles="1" noChangeArrowheads="1" noChangeShapeType="1" noTextEdit="1"/>
              </p:cNvSpPr>
              <p:nvPr/>
            </p:nvSpPr>
            <p:spPr>
              <a:xfrm>
                <a:off x="6344398" y="4386882"/>
                <a:ext cx="2150782" cy="669094"/>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灯片编号占位符 5"/>
          <p:cNvSpPr>
            <a:spLocks noGrp="1"/>
          </p:cNvSpPr>
          <p:nvPr>
            <p:ph type="sldNum" sz="quarter" idx="12"/>
          </p:nvPr>
        </p:nvSpPr>
        <p:spPr/>
        <p:txBody>
          <a:bodyPr/>
          <a:lstStyle/>
          <a:p>
            <a:pPr>
              <a:defRPr/>
            </a:pPr>
            <a:fld id="{33B11495-B3EB-4C4E-90C4-180ACB252306}" type="slidenum">
              <a:rPr lang="zh-CN" altLang="en-US" smtClean="0"/>
              <a:pPr>
                <a:defRPr/>
              </a:pPr>
              <a:t>20</a:t>
            </a:fld>
            <a:r>
              <a:rPr lang="en-US" altLang="zh-CN" dirty="0" smtClean="0"/>
              <a:t>/30</a:t>
            </a:r>
            <a:endParaRPr lang="zh-CN" altLang="en-US" sz="1800" dirty="0">
              <a:solidFill>
                <a:schemeClr val="tx1"/>
              </a:solidFill>
            </a:endParaRPr>
          </a:p>
        </p:txBody>
      </p:sp>
      <p:sp>
        <p:nvSpPr>
          <p:cNvPr id="17" name="日期占位符 16"/>
          <p:cNvSpPr>
            <a:spLocks noGrp="1"/>
          </p:cNvSpPr>
          <p:nvPr>
            <p:ph type="dt" sz="half" idx="10"/>
          </p:nvPr>
        </p:nvSpPr>
        <p:spPr/>
        <p:txBody>
          <a:bodyPr/>
          <a:lstStyle/>
          <a:p>
            <a:pPr>
              <a:defRPr/>
            </a:pPr>
            <a:fld id="{4650698F-1918-4728-9311-D5736DC61D69}"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75804172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down)">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168"/>
                                        </p:tgtEl>
                                        <p:attrNameLst>
                                          <p:attrName>style.visibility</p:attrName>
                                        </p:attrNameLst>
                                      </p:cBhvr>
                                      <p:to>
                                        <p:strVal val="visible"/>
                                      </p:to>
                                    </p:set>
                                    <p:animEffect transition="in" filter="wipe(down)">
                                      <p:cBhvr>
                                        <p:cTn id="22" dur="500"/>
                                        <p:tgtEl>
                                          <p:spTgt spid="7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1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extLst>
              <p:ext uri="{D42A27DB-BD31-4B8C-83A1-F6EECF244321}">
                <p14:modId xmlns:p14="http://schemas.microsoft.com/office/powerpoint/2010/main" val="3600199096"/>
              </p:ext>
            </p:extLst>
          </p:nvPr>
        </p:nvGraphicFramePr>
        <p:xfrm>
          <a:off x="3100256" y="2226740"/>
          <a:ext cx="6362072" cy="3486554"/>
        </p:xfrm>
        <a:graphic>
          <a:graphicData uri="http://schemas.openxmlformats.org/drawingml/2006/chart">
            <c:chart xmlns:c="http://schemas.openxmlformats.org/drawingml/2006/chart" xmlns:r="http://schemas.openxmlformats.org/officeDocument/2006/relationships" r:id="rId2"/>
          </a:graphicData>
        </a:graphic>
      </p:graphicFrame>
      <p:sp>
        <p:nvSpPr>
          <p:cNvPr id="5" name="平行四边形 4"/>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6" name="直接连接符 5"/>
          <p:cNvCxnSpPr/>
          <p:nvPr/>
        </p:nvCxnSpPr>
        <p:spPr bwMode="auto">
          <a:xfrm>
            <a:off x="4593175" y="844141"/>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矩形 6"/>
          <p:cNvSpPr/>
          <p:nvPr/>
        </p:nvSpPr>
        <p:spPr>
          <a:xfrm>
            <a:off x="325152" y="312743"/>
            <a:ext cx="5314531" cy="461665"/>
          </a:xfrm>
          <a:prstGeom prst="rect">
            <a:avLst/>
          </a:prstGeom>
        </p:spPr>
        <p:txBody>
          <a:bodyPr wrap="square">
            <a:spAutoFit/>
          </a:bodyPr>
          <a:lstStyle/>
          <a:p>
            <a:r>
              <a:rPr lang="en-US" altLang="zh-CN" sz="2400" dirty="0" smtClean="0">
                <a:solidFill>
                  <a:schemeClr val="bg1"/>
                </a:solidFill>
                <a:latin typeface="+mn-ea"/>
                <a:ea typeface="+mn-ea"/>
                <a:cs typeface="+mn-ea"/>
                <a:sym typeface="+mn-lt"/>
              </a:rPr>
              <a:t>3 </a:t>
            </a:r>
            <a:r>
              <a:rPr lang="zh-CN" altLang="en-US" sz="2400" dirty="0">
                <a:solidFill>
                  <a:schemeClr val="bg1"/>
                </a:solidFill>
                <a:latin typeface="+mn-ea"/>
                <a:ea typeface="+mn-ea"/>
                <a:cs typeface="+mn-ea"/>
                <a:sym typeface="+mn-lt"/>
              </a:rPr>
              <a:t>基于用户相似度协同过滤推荐算法</a:t>
            </a:r>
          </a:p>
        </p:txBody>
      </p:sp>
      <p:sp>
        <p:nvSpPr>
          <p:cNvPr id="8" name="矩形 7"/>
          <p:cNvSpPr/>
          <p:nvPr/>
        </p:nvSpPr>
        <p:spPr>
          <a:xfrm>
            <a:off x="5735321" y="301164"/>
            <a:ext cx="4688815" cy="461665"/>
          </a:xfrm>
          <a:prstGeom prst="rect">
            <a:avLst/>
          </a:prstGeom>
        </p:spPr>
        <p:txBody>
          <a:bodyPr wrap="square">
            <a:spAutoFit/>
          </a:bodyPr>
          <a:lstStyle/>
          <a:p>
            <a:r>
              <a:rPr lang="zh-CN" altLang="en-US" sz="2400" dirty="0" smtClean="0">
                <a:solidFill>
                  <a:srgbClr val="495A70"/>
                </a:solidFill>
                <a:latin typeface="+mn-ea"/>
                <a:ea typeface="+mn-ea"/>
                <a:cs typeface="+mn-ea"/>
                <a:sym typeface="Calibri" panose="020F0502020204030204" pitchFamily="34" charset="0"/>
              </a:rPr>
              <a:t>实     验（实验结果）</a:t>
            </a:r>
            <a:endParaRPr lang="zh-CN" altLang="en-US" sz="2400" dirty="0">
              <a:solidFill>
                <a:srgbClr val="495A70"/>
              </a:solidFill>
              <a:latin typeface="+mn-ea"/>
              <a:ea typeface="+mn-ea"/>
              <a:cs typeface="+mn-ea"/>
              <a:sym typeface="Calibri" panose="020F0502020204030204" pitchFamily="34" charset="0"/>
            </a:endParaRPr>
          </a:p>
        </p:txBody>
      </p:sp>
      <p:sp>
        <p:nvSpPr>
          <p:cNvPr id="12" name="矩形 11"/>
          <p:cNvSpPr>
            <a:spLocks noChangeArrowheads="1"/>
          </p:cNvSpPr>
          <p:nvPr/>
        </p:nvSpPr>
        <p:spPr bwMode="auto">
          <a:xfrm>
            <a:off x="1236753" y="1357219"/>
            <a:ext cx="37270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457200" indent="-457200">
              <a:buClr>
                <a:srgbClr val="607084"/>
              </a:buClr>
              <a:buFont typeface="Wingdings" panose="05000000000000000000" pitchFamily="2" charset="2"/>
              <a:buChar char="p"/>
            </a:pPr>
            <a:r>
              <a:rPr lang="zh-CN" altLang="en-US" sz="2800" dirty="0" smtClean="0">
                <a:solidFill>
                  <a:srgbClr val="607084"/>
                </a:solidFill>
                <a:latin typeface="+mn-ea"/>
                <a:ea typeface="+mn-ea"/>
              </a:rPr>
              <a:t>迭代次数与准确度</a:t>
            </a:r>
            <a:endParaRPr lang="en-US" altLang="zh-CN" sz="2800" dirty="0">
              <a:solidFill>
                <a:srgbClr val="607084"/>
              </a:solidFill>
              <a:latin typeface="+mn-ea"/>
              <a:ea typeface="+mn-ea"/>
            </a:endParaRPr>
          </a:p>
        </p:txBody>
      </p:sp>
      <p:sp>
        <p:nvSpPr>
          <p:cNvPr id="2" name="灯片编号占位符 1"/>
          <p:cNvSpPr>
            <a:spLocks noGrp="1"/>
          </p:cNvSpPr>
          <p:nvPr>
            <p:ph type="sldNum" sz="quarter" idx="12"/>
          </p:nvPr>
        </p:nvSpPr>
        <p:spPr/>
        <p:txBody>
          <a:bodyPr/>
          <a:lstStyle/>
          <a:p>
            <a:pPr>
              <a:defRPr/>
            </a:pPr>
            <a:fld id="{33B11495-B3EB-4C4E-90C4-180ACB252306}" type="slidenum">
              <a:rPr lang="zh-CN" altLang="en-US" smtClean="0"/>
              <a:pPr>
                <a:defRPr/>
              </a:pPr>
              <a:t>21</a:t>
            </a:fld>
            <a:r>
              <a:rPr lang="en-US" altLang="zh-CN" dirty="0" smtClean="0"/>
              <a:t>/30</a:t>
            </a:r>
            <a:endParaRPr lang="zh-CN" altLang="en-US" sz="1800" dirty="0">
              <a:solidFill>
                <a:schemeClr val="tx1"/>
              </a:solidFill>
            </a:endParaRPr>
          </a:p>
        </p:txBody>
      </p:sp>
      <p:sp>
        <p:nvSpPr>
          <p:cNvPr id="3" name="日期占位符 2"/>
          <p:cNvSpPr>
            <a:spLocks noGrp="1"/>
          </p:cNvSpPr>
          <p:nvPr>
            <p:ph type="dt" sz="half" idx="10"/>
          </p:nvPr>
        </p:nvSpPr>
        <p:spPr/>
        <p:txBody>
          <a:bodyPr/>
          <a:lstStyle/>
          <a:p>
            <a:pPr>
              <a:defRPr/>
            </a:pPr>
            <a:fld id="{00385FD7-FF24-40C5-BEF7-C8593583D9A7}"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42467443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3" name="直接连接符 2"/>
          <p:cNvCxnSpPr/>
          <p:nvPr/>
        </p:nvCxnSpPr>
        <p:spPr bwMode="auto">
          <a:xfrm>
            <a:off x="4593175" y="844141"/>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矩形 3"/>
          <p:cNvSpPr/>
          <p:nvPr/>
        </p:nvSpPr>
        <p:spPr>
          <a:xfrm>
            <a:off x="5735321" y="301164"/>
            <a:ext cx="4688815" cy="461665"/>
          </a:xfrm>
          <a:prstGeom prst="rect">
            <a:avLst/>
          </a:prstGeom>
        </p:spPr>
        <p:txBody>
          <a:bodyPr wrap="square">
            <a:spAutoFit/>
          </a:bodyPr>
          <a:lstStyle/>
          <a:p>
            <a:r>
              <a:rPr lang="zh-CN" altLang="en-US" sz="2400" dirty="0" smtClean="0">
                <a:solidFill>
                  <a:srgbClr val="495A70"/>
                </a:solidFill>
                <a:latin typeface="+mn-ea"/>
                <a:ea typeface="+mn-ea"/>
                <a:cs typeface="+mn-ea"/>
                <a:sym typeface="Calibri" panose="020F0502020204030204" pitchFamily="34" charset="0"/>
              </a:rPr>
              <a:t>实     验（实验结果）</a:t>
            </a:r>
            <a:endParaRPr lang="zh-CN" altLang="en-US" sz="2400" dirty="0">
              <a:solidFill>
                <a:srgbClr val="495A70"/>
              </a:solidFill>
              <a:latin typeface="+mn-ea"/>
              <a:ea typeface="+mn-ea"/>
              <a:cs typeface="+mn-ea"/>
              <a:sym typeface="Calibri" panose="020F0502020204030204" pitchFamily="34" charset="0"/>
            </a:endParaRPr>
          </a:p>
        </p:txBody>
      </p:sp>
      <p:sp>
        <p:nvSpPr>
          <p:cNvPr id="5" name="矩形 4"/>
          <p:cNvSpPr/>
          <p:nvPr/>
        </p:nvSpPr>
        <p:spPr>
          <a:xfrm>
            <a:off x="325152" y="312743"/>
            <a:ext cx="5314531" cy="461665"/>
          </a:xfrm>
          <a:prstGeom prst="rect">
            <a:avLst/>
          </a:prstGeom>
        </p:spPr>
        <p:txBody>
          <a:bodyPr wrap="square">
            <a:spAutoFit/>
          </a:bodyPr>
          <a:lstStyle/>
          <a:p>
            <a:r>
              <a:rPr lang="en-US" altLang="zh-CN" sz="2400" dirty="0" smtClean="0">
                <a:solidFill>
                  <a:schemeClr val="bg1"/>
                </a:solidFill>
                <a:latin typeface="+mn-ea"/>
                <a:ea typeface="+mn-ea"/>
                <a:cs typeface="+mn-ea"/>
                <a:sym typeface="+mn-lt"/>
              </a:rPr>
              <a:t>3 </a:t>
            </a:r>
            <a:r>
              <a:rPr lang="zh-CN" altLang="en-US" sz="2400" dirty="0">
                <a:solidFill>
                  <a:schemeClr val="bg1"/>
                </a:solidFill>
                <a:latin typeface="+mn-ea"/>
                <a:ea typeface="+mn-ea"/>
                <a:cs typeface="+mn-ea"/>
                <a:sym typeface="+mn-lt"/>
              </a:rPr>
              <a:t>基于用户相似度协同过滤推荐算法</a:t>
            </a:r>
          </a:p>
        </p:txBody>
      </p:sp>
      <p:sp>
        <p:nvSpPr>
          <p:cNvPr id="6" name="矩形 5"/>
          <p:cNvSpPr>
            <a:spLocks noChangeArrowheads="1"/>
          </p:cNvSpPr>
          <p:nvPr/>
        </p:nvSpPr>
        <p:spPr bwMode="auto">
          <a:xfrm>
            <a:off x="7117921" y="1187897"/>
            <a:ext cx="37270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457200" indent="-457200">
              <a:buClr>
                <a:srgbClr val="607084"/>
              </a:buClr>
              <a:buFont typeface="Wingdings" panose="05000000000000000000" pitchFamily="2" charset="2"/>
              <a:buChar char="p"/>
            </a:pPr>
            <a:r>
              <a:rPr lang="en-US" altLang="zh-CN" sz="2800" dirty="0" smtClean="0">
                <a:solidFill>
                  <a:srgbClr val="607084"/>
                </a:solidFill>
                <a:latin typeface="+mn-ea"/>
                <a:ea typeface="+mn-ea"/>
              </a:rPr>
              <a:t>K</a:t>
            </a:r>
            <a:r>
              <a:rPr lang="zh-CN" altLang="en-US" sz="2800" dirty="0" smtClean="0">
                <a:solidFill>
                  <a:srgbClr val="607084"/>
                </a:solidFill>
                <a:latin typeface="+mn-ea"/>
                <a:ea typeface="+mn-ea"/>
              </a:rPr>
              <a:t>取值与准确度</a:t>
            </a:r>
            <a:endParaRPr lang="en-US" altLang="zh-CN" sz="2800" dirty="0">
              <a:solidFill>
                <a:srgbClr val="607084"/>
              </a:solidFill>
              <a:latin typeface="+mn-ea"/>
              <a:ea typeface="+mn-ea"/>
            </a:endParaRPr>
          </a:p>
        </p:txBody>
      </p:sp>
      <p:sp>
        <p:nvSpPr>
          <p:cNvPr id="9" name="灯片编号占位符 8"/>
          <p:cNvSpPr>
            <a:spLocks noGrp="1"/>
          </p:cNvSpPr>
          <p:nvPr>
            <p:ph type="sldNum" sz="quarter" idx="12"/>
          </p:nvPr>
        </p:nvSpPr>
        <p:spPr/>
        <p:txBody>
          <a:bodyPr/>
          <a:lstStyle/>
          <a:p>
            <a:pPr>
              <a:defRPr/>
            </a:pPr>
            <a:fld id="{33B11495-B3EB-4C4E-90C4-180ACB252306}" type="slidenum">
              <a:rPr lang="zh-CN" altLang="en-US" smtClean="0"/>
              <a:pPr>
                <a:defRPr/>
              </a:pPr>
              <a:t>22</a:t>
            </a:fld>
            <a:r>
              <a:rPr lang="en-US" altLang="zh-CN" dirty="0" smtClean="0"/>
              <a:t>/30</a:t>
            </a:r>
            <a:endParaRPr lang="zh-CN" altLang="en-US" sz="1800" dirty="0">
              <a:solidFill>
                <a:schemeClr val="tx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27" y="2286853"/>
            <a:ext cx="5899300" cy="364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a:spLocks noChangeArrowheads="1"/>
          </p:cNvSpPr>
          <p:nvPr/>
        </p:nvSpPr>
        <p:spPr bwMode="auto">
          <a:xfrm>
            <a:off x="1118914" y="1248009"/>
            <a:ext cx="37270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457200" indent="-457200">
              <a:buClr>
                <a:srgbClr val="607084"/>
              </a:buClr>
              <a:buFont typeface="Wingdings" panose="05000000000000000000" pitchFamily="2" charset="2"/>
              <a:buChar char="p"/>
            </a:pPr>
            <a:r>
              <a:rPr lang="en-US" altLang="zh-CN" sz="2800" dirty="0">
                <a:solidFill>
                  <a:srgbClr val="607084"/>
                </a:solidFill>
                <a:latin typeface="+mn-ea"/>
                <a:ea typeface="+mn-ea"/>
              </a:rPr>
              <a:t>M</a:t>
            </a:r>
            <a:r>
              <a:rPr lang="zh-CN" altLang="en-US" sz="2800" dirty="0" smtClean="0">
                <a:solidFill>
                  <a:srgbClr val="607084"/>
                </a:solidFill>
                <a:latin typeface="+mn-ea"/>
                <a:ea typeface="+mn-ea"/>
              </a:rPr>
              <a:t>取值与准确度</a:t>
            </a:r>
            <a:endParaRPr lang="en-US" altLang="zh-CN" sz="2800" dirty="0">
              <a:solidFill>
                <a:srgbClr val="607084"/>
              </a:solidFill>
              <a:latin typeface="+mn-ea"/>
              <a:ea typeface="+mn-ea"/>
            </a:endParaRPr>
          </a:p>
        </p:txBody>
      </p:sp>
      <p:graphicFrame>
        <p:nvGraphicFramePr>
          <p:cNvPr id="15" name="图表 14"/>
          <p:cNvGraphicFramePr/>
          <p:nvPr>
            <p:extLst>
              <p:ext uri="{D42A27DB-BD31-4B8C-83A1-F6EECF244321}">
                <p14:modId xmlns:p14="http://schemas.microsoft.com/office/powerpoint/2010/main" val="3388535669"/>
              </p:ext>
            </p:extLst>
          </p:nvPr>
        </p:nvGraphicFramePr>
        <p:xfrm>
          <a:off x="6306396" y="2314798"/>
          <a:ext cx="5350056" cy="3761605"/>
        </p:xfrm>
        <a:graphic>
          <a:graphicData uri="http://schemas.openxmlformats.org/drawingml/2006/chart">
            <c:chart xmlns:c="http://schemas.openxmlformats.org/drawingml/2006/chart" xmlns:r="http://schemas.openxmlformats.org/officeDocument/2006/relationships" r:id="rId3"/>
          </a:graphicData>
        </a:graphic>
      </p:graphicFrame>
      <p:sp>
        <p:nvSpPr>
          <p:cNvPr id="7" name="日期占位符 6"/>
          <p:cNvSpPr>
            <a:spLocks noGrp="1"/>
          </p:cNvSpPr>
          <p:nvPr>
            <p:ph type="dt" sz="half" idx="10"/>
          </p:nvPr>
        </p:nvSpPr>
        <p:spPr/>
        <p:txBody>
          <a:bodyPr/>
          <a:lstStyle/>
          <a:p>
            <a:pPr>
              <a:defRPr/>
            </a:pPr>
            <a:fld id="{9CE5AC08-2015-40E0-AC04-AE4170BD67B0}"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2307532037"/>
      </p:ext>
    </p:extLst>
  </p:cSld>
  <p:clrMapOvr>
    <a:masterClrMapping/>
  </p:clrMapOvr>
  <p:transition spd="med">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3B11495-B3EB-4C4E-90C4-180ACB252306}" type="slidenum">
              <a:rPr lang="zh-CN" altLang="en-US" smtClean="0"/>
              <a:pPr>
                <a:defRPr/>
              </a:pPr>
              <a:t>23</a:t>
            </a:fld>
            <a:r>
              <a:rPr lang="en-US" altLang="zh-CN" dirty="0" smtClean="0"/>
              <a:t>/30</a:t>
            </a:r>
            <a:endParaRPr lang="zh-CN" altLang="en-US" sz="1800" dirty="0">
              <a:solidFill>
                <a:schemeClr val="tx1"/>
              </a:solidFill>
            </a:endParaRPr>
          </a:p>
        </p:txBody>
      </p:sp>
      <p:sp>
        <p:nvSpPr>
          <p:cNvPr id="3" name="矩形 2"/>
          <p:cNvSpPr/>
          <p:nvPr/>
        </p:nvSpPr>
        <p:spPr>
          <a:xfrm>
            <a:off x="866169" y="1000550"/>
            <a:ext cx="3159839" cy="523220"/>
          </a:xfrm>
          <a:prstGeom prst="rect">
            <a:avLst/>
          </a:prstGeom>
        </p:spPr>
        <p:txBody>
          <a:bodyPr wrap="none">
            <a:spAutoFit/>
          </a:bodyPr>
          <a:lstStyle/>
          <a:p>
            <a:pPr marL="457200" indent="-457200">
              <a:buClr>
                <a:srgbClr val="607084"/>
              </a:buClr>
              <a:buFont typeface="Wingdings" panose="05000000000000000000" pitchFamily="2" charset="2"/>
              <a:buChar char="p"/>
            </a:pPr>
            <a:r>
              <a:rPr lang="zh-CN" altLang="en-US" sz="2800" dirty="0">
                <a:solidFill>
                  <a:srgbClr val="607084"/>
                </a:solidFill>
                <a:latin typeface="+mn-ea"/>
                <a:ea typeface="+mn-ea"/>
              </a:rPr>
              <a:t>准确</a:t>
            </a:r>
            <a:r>
              <a:rPr lang="zh-CN" altLang="en-US" sz="2800" dirty="0" smtClean="0">
                <a:solidFill>
                  <a:srgbClr val="607084"/>
                </a:solidFill>
                <a:latin typeface="+mn-ea"/>
                <a:ea typeface="+mn-ea"/>
              </a:rPr>
              <a:t>度与召回率</a:t>
            </a:r>
            <a:endParaRPr lang="en-US" altLang="zh-CN" sz="2800" dirty="0">
              <a:solidFill>
                <a:srgbClr val="607084"/>
              </a:solidFill>
              <a:latin typeface="+mn-ea"/>
              <a:ea typeface="+mn-ea"/>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22" y="1926174"/>
            <a:ext cx="5503222" cy="390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图表 5"/>
          <p:cNvGraphicFramePr/>
          <p:nvPr>
            <p:extLst>
              <p:ext uri="{D42A27DB-BD31-4B8C-83A1-F6EECF244321}">
                <p14:modId xmlns:p14="http://schemas.microsoft.com/office/powerpoint/2010/main" val="2914864662"/>
              </p:ext>
            </p:extLst>
          </p:nvPr>
        </p:nvGraphicFramePr>
        <p:xfrm>
          <a:off x="5975774" y="1926174"/>
          <a:ext cx="5770848" cy="3932658"/>
        </p:xfrm>
        <a:graphic>
          <a:graphicData uri="http://schemas.openxmlformats.org/drawingml/2006/chart">
            <c:chart xmlns:c="http://schemas.openxmlformats.org/drawingml/2006/chart" xmlns:r="http://schemas.openxmlformats.org/officeDocument/2006/relationships" r:id="rId3"/>
          </a:graphicData>
        </a:graphic>
      </p:graphicFrame>
      <p:sp>
        <p:nvSpPr>
          <p:cNvPr id="7" name="平行四边形 6"/>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8" name="直接连接符 7"/>
          <p:cNvCxnSpPr/>
          <p:nvPr/>
        </p:nvCxnSpPr>
        <p:spPr bwMode="auto">
          <a:xfrm>
            <a:off x="4593175" y="844141"/>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矩形 8"/>
          <p:cNvSpPr/>
          <p:nvPr/>
        </p:nvSpPr>
        <p:spPr>
          <a:xfrm>
            <a:off x="5735321" y="301164"/>
            <a:ext cx="4688815" cy="461665"/>
          </a:xfrm>
          <a:prstGeom prst="rect">
            <a:avLst/>
          </a:prstGeom>
        </p:spPr>
        <p:txBody>
          <a:bodyPr wrap="square">
            <a:spAutoFit/>
          </a:bodyPr>
          <a:lstStyle/>
          <a:p>
            <a:r>
              <a:rPr lang="zh-CN" altLang="en-US" sz="2400" dirty="0" smtClean="0">
                <a:solidFill>
                  <a:srgbClr val="495A70"/>
                </a:solidFill>
                <a:latin typeface="+mn-ea"/>
                <a:ea typeface="+mn-ea"/>
                <a:cs typeface="+mn-ea"/>
                <a:sym typeface="Calibri" panose="020F0502020204030204" pitchFamily="34" charset="0"/>
              </a:rPr>
              <a:t>实     验（实验结果）</a:t>
            </a:r>
            <a:endParaRPr lang="zh-CN" altLang="en-US" sz="2400" dirty="0">
              <a:solidFill>
                <a:srgbClr val="495A70"/>
              </a:solidFill>
              <a:latin typeface="+mn-ea"/>
              <a:ea typeface="+mn-ea"/>
              <a:cs typeface="+mn-ea"/>
              <a:sym typeface="Calibri" panose="020F0502020204030204" pitchFamily="34" charset="0"/>
            </a:endParaRPr>
          </a:p>
        </p:txBody>
      </p:sp>
      <p:sp>
        <p:nvSpPr>
          <p:cNvPr id="10" name="矩形 9"/>
          <p:cNvSpPr/>
          <p:nvPr/>
        </p:nvSpPr>
        <p:spPr>
          <a:xfrm>
            <a:off x="325152" y="312743"/>
            <a:ext cx="5314531" cy="461665"/>
          </a:xfrm>
          <a:prstGeom prst="rect">
            <a:avLst/>
          </a:prstGeom>
        </p:spPr>
        <p:txBody>
          <a:bodyPr wrap="square">
            <a:spAutoFit/>
          </a:bodyPr>
          <a:lstStyle/>
          <a:p>
            <a:r>
              <a:rPr lang="en-US" altLang="zh-CN" sz="2400" dirty="0" smtClean="0">
                <a:solidFill>
                  <a:schemeClr val="bg1"/>
                </a:solidFill>
                <a:latin typeface="+mn-ea"/>
                <a:ea typeface="+mn-ea"/>
                <a:cs typeface="+mn-ea"/>
                <a:sym typeface="+mn-lt"/>
              </a:rPr>
              <a:t>3 </a:t>
            </a:r>
            <a:r>
              <a:rPr lang="zh-CN" altLang="en-US" sz="2400" dirty="0">
                <a:solidFill>
                  <a:schemeClr val="bg1"/>
                </a:solidFill>
                <a:latin typeface="+mn-ea"/>
                <a:ea typeface="+mn-ea"/>
                <a:cs typeface="+mn-ea"/>
                <a:sym typeface="+mn-lt"/>
              </a:rPr>
              <a:t>基于用户相似度协同过滤推荐算法</a:t>
            </a:r>
          </a:p>
        </p:txBody>
      </p:sp>
      <p:sp>
        <p:nvSpPr>
          <p:cNvPr id="4" name="日期占位符 3"/>
          <p:cNvSpPr>
            <a:spLocks noGrp="1"/>
          </p:cNvSpPr>
          <p:nvPr>
            <p:ph type="dt" sz="half" idx="10"/>
          </p:nvPr>
        </p:nvSpPr>
        <p:spPr/>
        <p:txBody>
          <a:bodyPr/>
          <a:lstStyle/>
          <a:p>
            <a:pPr>
              <a:defRPr/>
            </a:pPr>
            <a:fld id="{9D3CBD47-8577-43DF-846B-AEFEDF3FAF1C}"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306886181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
          <p:cNvSpPr/>
          <p:nvPr/>
        </p:nvSpPr>
        <p:spPr bwMode="auto">
          <a:xfrm rot="3999799">
            <a:off x="6938765" y="4685009"/>
            <a:ext cx="1132245" cy="747217"/>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文本框 1"/>
          <p:cNvSpPr txBox="1"/>
          <p:nvPr/>
        </p:nvSpPr>
        <p:spPr>
          <a:xfrm>
            <a:off x="5074079" y="2948096"/>
            <a:ext cx="2064545" cy="1754326"/>
          </a:xfrm>
          <a:prstGeom prst="rect">
            <a:avLst/>
          </a:prstGeom>
          <a:noFill/>
        </p:spPr>
        <p:txBody>
          <a:bodyPr wrap="square" rtlCol="0">
            <a:spAutoFit/>
          </a:bodyPr>
          <a:lstStyle/>
          <a:p>
            <a:pPr algn="ctr"/>
            <a:r>
              <a:rPr lang="en-US" altLang="zh-CN" sz="5400" dirty="0">
                <a:solidFill>
                  <a:srgbClr val="607084"/>
                </a:solidFill>
                <a:latin typeface="苹方 常规" panose="020B0300000000000000" pitchFamily="34" charset="-122"/>
                <a:ea typeface="苹方 常规" panose="020B0300000000000000" pitchFamily="34" charset="-122"/>
                <a:cs typeface="+mn-ea"/>
                <a:sym typeface="+mn-lt"/>
              </a:rPr>
              <a:t>PART</a:t>
            </a:r>
          </a:p>
          <a:p>
            <a:pPr algn="ctr"/>
            <a:r>
              <a:rPr lang="en-US" altLang="zh-CN" sz="5400" dirty="0" smtClean="0">
                <a:solidFill>
                  <a:srgbClr val="607084"/>
                </a:solidFill>
                <a:latin typeface="苹方 常规" panose="020B0300000000000000" pitchFamily="34" charset="-122"/>
                <a:ea typeface="苹方 常规" panose="020B0300000000000000" pitchFamily="34" charset="-122"/>
                <a:cs typeface="+mn-ea"/>
                <a:sym typeface="+mn-lt"/>
              </a:rPr>
              <a:t>04</a:t>
            </a:r>
            <a:endParaRPr lang="en-US" altLang="zh-CN" sz="5400" dirty="0">
              <a:solidFill>
                <a:srgbClr val="607084"/>
              </a:solidFill>
              <a:latin typeface="苹方 常规" panose="020B0300000000000000" pitchFamily="34" charset="-122"/>
              <a:ea typeface="苹方 常规" panose="020B0300000000000000" pitchFamily="34" charset="-122"/>
              <a:cs typeface="+mn-ea"/>
              <a:sym typeface="+mn-lt"/>
            </a:endParaRPr>
          </a:p>
        </p:txBody>
      </p:sp>
      <p:sp>
        <p:nvSpPr>
          <p:cNvPr id="8" name="矩形 7"/>
          <p:cNvSpPr/>
          <p:nvPr/>
        </p:nvSpPr>
        <p:spPr>
          <a:xfrm>
            <a:off x="2096438" y="1595432"/>
            <a:ext cx="8084264" cy="769441"/>
          </a:xfrm>
          <a:prstGeom prst="rect">
            <a:avLst/>
          </a:prstGeom>
        </p:spPr>
        <p:txBody>
          <a:bodyPr wrap="none">
            <a:spAutoFit/>
          </a:bodyPr>
          <a:lstStyle/>
          <a:p>
            <a:r>
              <a:rPr lang="zh-CN" altLang="zh-CN" sz="4400" b="1" dirty="0">
                <a:solidFill>
                  <a:srgbClr val="607084"/>
                </a:solidFill>
                <a:latin typeface="方正正大黑简体" panose="02000000000000000000" pitchFamily="2" charset="-122"/>
                <a:ea typeface="方正正大黑简体" panose="02000000000000000000" pitchFamily="2" charset="-122"/>
                <a:cs typeface="+mn-ea"/>
              </a:rPr>
              <a:t>电力交易推荐系统的移动端实现</a:t>
            </a:r>
            <a:endParaRPr lang="zh-CN" altLang="en-US" sz="4400" b="1" dirty="0">
              <a:solidFill>
                <a:srgbClr val="607084"/>
              </a:solidFill>
              <a:latin typeface="方正正大黑简体" panose="02000000000000000000" pitchFamily="2" charset="-122"/>
              <a:ea typeface="方正正大黑简体" panose="02000000000000000000" pitchFamily="2" charset="-122"/>
              <a:cs typeface="+mn-ea"/>
              <a:sym typeface="+mn-lt"/>
            </a:endParaRPr>
          </a:p>
        </p:txBody>
      </p:sp>
      <p:sp>
        <p:nvSpPr>
          <p:cNvPr id="14" name="矩形 13"/>
          <p:cNvSpPr/>
          <p:nvPr/>
        </p:nvSpPr>
        <p:spPr bwMode="auto">
          <a:xfrm>
            <a:off x="4983909" y="2587418"/>
            <a:ext cx="2224181" cy="2313397"/>
          </a:xfrm>
          <a:prstGeom prst="rect">
            <a:avLst/>
          </a:prstGeom>
          <a:noFill/>
          <a:ln w="38100" cap="flat" cmpd="sng" algn="ctr">
            <a:solidFill>
              <a:srgbClr val="607084"/>
            </a:solidFill>
            <a:prstDash val="solid"/>
            <a:round/>
            <a:headEnd type="none" w="med" len="med"/>
            <a:tailEnd type="none" w="med" len="med"/>
          </a:ln>
          <a:effectLst>
            <a:glow rad="88900">
              <a:schemeClr val="accent4">
                <a:satMod val="175000"/>
                <a:alpha val="8000"/>
              </a:schemeClr>
            </a:glo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33B11495-B3EB-4C4E-90C4-180ACB252306}" type="slidenum">
              <a:rPr lang="zh-CN" altLang="en-US" smtClean="0"/>
              <a:pPr>
                <a:defRPr/>
              </a:pPr>
              <a:t>24</a:t>
            </a:fld>
            <a:r>
              <a:rPr lang="en-US" altLang="zh-CN" dirty="0" smtClean="0"/>
              <a:t>/30</a:t>
            </a:r>
            <a:endParaRPr lang="zh-CN" altLang="en-US" sz="1800" dirty="0">
              <a:solidFill>
                <a:schemeClr val="tx1"/>
              </a:solidFill>
            </a:endParaRPr>
          </a:p>
        </p:txBody>
      </p:sp>
      <p:sp>
        <p:nvSpPr>
          <p:cNvPr id="4" name="日期占位符 3"/>
          <p:cNvSpPr>
            <a:spLocks noGrp="1"/>
          </p:cNvSpPr>
          <p:nvPr>
            <p:ph type="dt" sz="half" idx="10"/>
          </p:nvPr>
        </p:nvSpPr>
        <p:spPr/>
        <p:txBody>
          <a:bodyPr/>
          <a:lstStyle/>
          <a:p>
            <a:pPr>
              <a:defRPr/>
            </a:pPr>
            <a:fld id="{F2438538-0843-4BEF-996F-A72B18027BD0}"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117403991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p:tgtEl>
                                          <p:spTgt spid="6"/>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2"/>
                                        </p:tgtEl>
                                        <p:attrNameLst>
                                          <p:attrName>style.visibility</p:attrName>
                                        </p:attrNameLst>
                                      </p:cBhvr>
                                      <p:to>
                                        <p:strVal val="visible"/>
                                      </p:to>
                                    </p:set>
                                    <p:anim calcmode="lin" valueType="num">
                                      <p:cBhvr>
                                        <p:cTn id="10" dur="7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1" dur="700" fill="hold"/>
                                        <p:tgtEl>
                                          <p:spTgt spid="2"/>
                                        </p:tgtEl>
                                        <p:attrNameLst>
                                          <p:attrName>ppt_y</p:attrName>
                                        </p:attrNameLst>
                                      </p:cBhvr>
                                      <p:tavLst>
                                        <p:tav tm="0">
                                          <p:val>
                                            <p:strVal val="#ppt_y"/>
                                          </p:val>
                                        </p:tav>
                                        <p:tav tm="100000">
                                          <p:val>
                                            <p:strVal val="#ppt_y"/>
                                          </p:val>
                                        </p:tav>
                                      </p:tavLst>
                                    </p:anim>
                                    <p:anim calcmode="lin" valueType="num">
                                      <p:cBhvr>
                                        <p:cTn id="12" dur="7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3" dur="7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4" dur="700" tmFilter="0,0; .5, 1; 1, 1"/>
                                        <p:tgtEl>
                                          <p:spTgt spid="2"/>
                                        </p:tgtEl>
                                      </p:cBhvr>
                                    </p:animEffect>
                                  </p:childTnLst>
                                </p:cTn>
                              </p:par>
                              <p:par>
                                <p:cTn id="15" presetID="10" presetClass="entr" presetSubtype="0" fill="hold" grpId="0" nodeType="withEffect">
                                  <p:stCondLst>
                                    <p:cond delay="6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6196" y="343065"/>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cxnSp>
        <p:nvCxnSpPr>
          <p:cNvPr id="23" name="直接连接符 22"/>
          <p:cNvCxnSpPr/>
          <p:nvPr/>
        </p:nvCxnSpPr>
        <p:spPr bwMode="auto">
          <a:xfrm flipV="1">
            <a:off x="685800" y="6237680"/>
            <a:ext cx="10583963" cy="629"/>
          </a:xfrm>
          <a:prstGeom prst="line">
            <a:avLst/>
          </a:prstGeom>
          <a:ln w="12700">
            <a:solidFill>
              <a:srgbClr val="607084"/>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sp>
        <p:nvSpPr>
          <p:cNvPr id="38" name="矩形 37"/>
          <p:cNvSpPr>
            <a:spLocks noChangeArrowheads="1"/>
          </p:cNvSpPr>
          <p:nvPr/>
        </p:nvSpPr>
        <p:spPr bwMode="auto">
          <a:xfrm>
            <a:off x="975936" y="1254347"/>
            <a:ext cx="62622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457200" indent="-457200">
              <a:buClr>
                <a:srgbClr val="607084"/>
              </a:buClr>
              <a:buFont typeface="Wingdings" panose="05000000000000000000" pitchFamily="2" charset="2"/>
              <a:buChar char="p"/>
            </a:pPr>
            <a:r>
              <a:rPr lang="zh-CN" altLang="zh-CN" sz="2800" dirty="0">
                <a:solidFill>
                  <a:srgbClr val="607084"/>
                </a:solidFill>
                <a:latin typeface="+mn-ea"/>
                <a:ea typeface="+mn-ea"/>
              </a:rPr>
              <a:t>系统架构层次设计与</a:t>
            </a:r>
            <a:r>
              <a:rPr lang="zh-CN" altLang="zh-CN" sz="2800" dirty="0" smtClean="0">
                <a:solidFill>
                  <a:srgbClr val="607084"/>
                </a:solidFill>
                <a:latin typeface="+mn-ea"/>
                <a:ea typeface="+mn-ea"/>
              </a:rPr>
              <a:t>实现</a:t>
            </a:r>
            <a:r>
              <a:rPr lang="zh-CN" altLang="en-US" sz="2800" dirty="0" smtClean="0">
                <a:solidFill>
                  <a:srgbClr val="607084"/>
                </a:solidFill>
                <a:latin typeface="+mn-ea"/>
                <a:ea typeface="+mn-ea"/>
              </a:rPr>
              <a:t>（</a:t>
            </a:r>
            <a:r>
              <a:rPr lang="en-US" altLang="zh-CN" sz="2800" dirty="0" smtClean="0">
                <a:solidFill>
                  <a:srgbClr val="607084"/>
                </a:solidFill>
                <a:latin typeface="+mn-ea"/>
                <a:ea typeface="+mn-ea"/>
              </a:rPr>
              <a:t>MVC</a:t>
            </a:r>
            <a:r>
              <a:rPr lang="zh-CN" altLang="en-US" sz="2800" dirty="0" smtClean="0">
                <a:solidFill>
                  <a:srgbClr val="607084"/>
                </a:solidFill>
                <a:latin typeface="+mn-ea"/>
                <a:ea typeface="+mn-ea"/>
              </a:rPr>
              <a:t>）</a:t>
            </a:r>
            <a:endParaRPr lang="en-US" altLang="zh-CN" sz="2800" dirty="0">
              <a:solidFill>
                <a:srgbClr val="607084"/>
              </a:solidFill>
              <a:latin typeface="+mn-ea"/>
              <a:ea typeface="+mn-ea"/>
            </a:endParaRPr>
          </a:p>
        </p:txBody>
      </p:sp>
      <p:cxnSp>
        <p:nvCxnSpPr>
          <p:cNvPr id="15" name="直接连接符 14"/>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124" y="1885221"/>
            <a:ext cx="6852882" cy="4092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265039" y="398325"/>
            <a:ext cx="4871101" cy="461665"/>
          </a:xfrm>
          <a:prstGeom prst="rect">
            <a:avLst/>
          </a:prstGeom>
        </p:spPr>
        <p:txBody>
          <a:bodyPr wrap="square">
            <a:spAutoFit/>
          </a:bodyPr>
          <a:lstStyle/>
          <a:p>
            <a:r>
              <a:rPr lang="en-US" altLang="zh-CN" sz="2400" b="1" dirty="0" smtClean="0">
                <a:solidFill>
                  <a:schemeClr val="bg1"/>
                </a:solidFill>
                <a:latin typeface="方正正大黑简体" panose="02000000000000000000" pitchFamily="2" charset="-122"/>
                <a:ea typeface="方正正大黑简体" panose="02000000000000000000" pitchFamily="2" charset="-122"/>
                <a:cs typeface="+mn-ea"/>
              </a:rPr>
              <a:t>4.</a:t>
            </a:r>
            <a:r>
              <a:rPr lang="zh-CN" altLang="zh-CN" sz="2400" b="1" dirty="0" smtClean="0">
                <a:solidFill>
                  <a:schemeClr val="bg1"/>
                </a:solidFill>
                <a:latin typeface="方正正大黑简体" panose="02000000000000000000" pitchFamily="2" charset="-122"/>
                <a:ea typeface="方正正大黑简体" panose="02000000000000000000" pitchFamily="2" charset="-122"/>
                <a:cs typeface="+mn-ea"/>
              </a:rPr>
              <a:t>电力</a:t>
            </a:r>
            <a:r>
              <a:rPr lang="zh-CN" altLang="zh-CN" sz="2400" b="1" dirty="0">
                <a:solidFill>
                  <a:schemeClr val="bg1"/>
                </a:solidFill>
                <a:latin typeface="方正正大黑简体" panose="02000000000000000000" pitchFamily="2" charset="-122"/>
                <a:ea typeface="方正正大黑简体" panose="02000000000000000000" pitchFamily="2" charset="-122"/>
                <a:cs typeface="+mn-ea"/>
              </a:rPr>
              <a:t>交易推荐系统的移动端实现</a:t>
            </a:r>
            <a:endParaRPr lang="zh-CN" altLang="en-US" sz="2400" b="1" dirty="0">
              <a:solidFill>
                <a:schemeClr val="bg1"/>
              </a:solidFill>
              <a:latin typeface="方正正大黑简体" panose="02000000000000000000" pitchFamily="2" charset="-122"/>
              <a:ea typeface="方正正大黑简体" panose="02000000000000000000" pitchFamily="2" charset="-122"/>
              <a:cs typeface="+mn-ea"/>
              <a:sym typeface="+mn-lt"/>
            </a:endParaRPr>
          </a:p>
        </p:txBody>
      </p:sp>
      <p:sp>
        <p:nvSpPr>
          <p:cNvPr id="3" name="灯片编号占位符 2"/>
          <p:cNvSpPr>
            <a:spLocks noGrp="1"/>
          </p:cNvSpPr>
          <p:nvPr>
            <p:ph type="sldNum" sz="quarter" idx="12"/>
          </p:nvPr>
        </p:nvSpPr>
        <p:spPr/>
        <p:txBody>
          <a:bodyPr/>
          <a:lstStyle/>
          <a:p>
            <a:pPr>
              <a:defRPr/>
            </a:pPr>
            <a:fld id="{33B11495-B3EB-4C4E-90C4-180ACB252306}" type="slidenum">
              <a:rPr lang="zh-CN" altLang="en-US" smtClean="0"/>
              <a:pPr>
                <a:defRPr/>
              </a:pPr>
              <a:t>25</a:t>
            </a:fld>
            <a:r>
              <a:rPr lang="en-US" altLang="zh-CN" dirty="0" smtClean="0"/>
              <a:t>/30</a:t>
            </a:r>
            <a:endParaRPr lang="zh-CN" altLang="en-US" sz="1800" dirty="0">
              <a:solidFill>
                <a:schemeClr val="tx1"/>
              </a:solidFill>
            </a:endParaRPr>
          </a:p>
        </p:txBody>
      </p:sp>
      <p:sp>
        <p:nvSpPr>
          <p:cNvPr id="5" name="日期占位符 4"/>
          <p:cNvSpPr>
            <a:spLocks noGrp="1"/>
          </p:cNvSpPr>
          <p:nvPr>
            <p:ph type="dt" sz="half" idx="10"/>
          </p:nvPr>
        </p:nvSpPr>
        <p:spPr/>
        <p:txBody>
          <a:bodyPr/>
          <a:lstStyle/>
          <a:p>
            <a:pPr>
              <a:defRPr/>
            </a:pPr>
            <a:fld id="{1FCA2B81-656C-4735-9253-704E50158265}"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3242040845"/>
      </p:ext>
    </p:extLst>
  </p:cSld>
  <p:clrMapOvr>
    <a:masterClrMapping/>
  </p:clrMapOvr>
  <p:transition spd="med">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p:nvPr/>
        </p:nvCxnSpPr>
        <p:spPr bwMode="auto">
          <a:xfrm flipV="1">
            <a:off x="685800" y="6237680"/>
            <a:ext cx="10583963" cy="629"/>
          </a:xfrm>
          <a:prstGeom prst="line">
            <a:avLst/>
          </a:prstGeom>
          <a:ln w="12700">
            <a:solidFill>
              <a:srgbClr val="607084"/>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sp>
        <p:nvSpPr>
          <p:cNvPr id="35" name="矩形 34"/>
          <p:cNvSpPr>
            <a:spLocks noChangeArrowheads="1"/>
          </p:cNvSpPr>
          <p:nvPr/>
        </p:nvSpPr>
        <p:spPr bwMode="auto">
          <a:xfrm>
            <a:off x="445378" y="1144706"/>
            <a:ext cx="312587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457200" indent="-457200">
              <a:buClr>
                <a:srgbClr val="607084"/>
              </a:buClr>
              <a:buFont typeface="Wingdings" panose="05000000000000000000" pitchFamily="2" charset="2"/>
              <a:buChar char="p"/>
            </a:pPr>
            <a:r>
              <a:rPr lang="en-US" altLang="zh-CN" sz="2800" dirty="0" err="1" smtClean="0">
                <a:solidFill>
                  <a:srgbClr val="607084"/>
                </a:solidFill>
                <a:latin typeface="+mn-ea"/>
                <a:ea typeface="+mn-ea"/>
              </a:rPr>
              <a:t>Mysql</a:t>
            </a:r>
            <a:r>
              <a:rPr lang="zh-CN" altLang="en-US" sz="2800" dirty="0" smtClean="0">
                <a:solidFill>
                  <a:srgbClr val="607084"/>
                </a:solidFill>
                <a:latin typeface="+mn-ea"/>
                <a:ea typeface="+mn-ea"/>
              </a:rPr>
              <a:t>数据库</a:t>
            </a:r>
            <a:endParaRPr lang="en-US" altLang="zh-CN" sz="2800" dirty="0">
              <a:solidFill>
                <a:srgbClr val="607084"/>
              </a:solidFill>
              <a:latin typeface="+mn-ea"/>
              <a:ea typeface="+mn-ea"/>
            </a:endParaRPr>
          </a:p>
        </p:txBody>
      </p:sp>
      <p:cxnSp>
        <p:nvCxnSpPr>
          <p:cNvPr id="15" name="直接连接符 14"/>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0251" y="1926175"/>
            <a:ext cx="4140637" cy="411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463" y="1874153"/>
            <a:ext cx="451485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6605981" y="1254347"/>
            <a:ext cx="4237057" cy="523220"/>
          </a:xfrm>
          <a:prstGeom prst="rect">
            <a:avLst/>
          </a:prstGeom>
        </p:spPr>
        <p:txBody>
          <a:bodyPr wrap="none">
            <a:spAutoFit/>
          </a:bodyPr>
          <a:lstStyle/>
          <a:p>
            <a:pPr marL="457200" indent="-457200">
              <a:buClr>
                <a:srgbClr val="607084"/>
              </a:buClr>
              <a:buFont typeface="Wingdings" panose="05000000000000000000" pitchFamily="2" charset="2"/>
              <a:buChar char="p"/>
            </a:pPr>
            <a:r>
              <a:rPr lang="zh-CN" altLang="zh-CN" sz="2800" dirty="0">
                <a:solidFill>
                  <a:srgbClr val="607084"/>
                </a:solidFill>
                <a:latin typeface="+mn-ea"/>
                <a:ea typeface="+mn-ea"/>
              </a:rPr>
              <a:t>功能模块的设计与实现</a:t>
            </a:r>
            <a:endParaRPr lang="en-US" altLang="zh-CN" sz="2800" dirty="0">
              <a:solidFill>
                <a:srgbClr val="607084"/>
              </a:solidFill>
              <a:latin typeface="+mn-ea"/>
              <a:ea typeface="+mn-ea"/>
            </a:endParaRPr>
          </a:p>
        </p:txBody>
      </p:sp>
      <p:sp>
        <p:nvSpPr>
          <p:cNvPr id="3" name="矩形 2"/>
          <p:cNvSpPr/>
          <p:nvPr/>
        </p:nvSpPr>
        <p:spPr>
          <a:xfrm>
            <a:off x="1186507" y="458964"/>
            <a:ext cx="3438762" cy="369332"/>
          </a:xfrm>
          <a:prstGeom prst="rect">
            <a:avLst/>
          </a:prstGeom>
        </p:spPr>
        <p:txBody>
          <a:bodyPr wrap="none">
            <a:spAutoFit/>
          </a:bodyPr>
          <a:lstStyle/>
          <a:p>
            <a:r>
              <a:rPr lang="zh-CN" altLang="zh-CN" b="1" dirty="0">
                <a:solidFill>
                  <a:schemeClr val="bg1"/>
                </a:solidFill>
                <a:latin typeface="方正正大黑简体" panose="02000000000000000000" pitchFamily="2" charset="-122"/>
                <a:ea typeface="方正正大黑简体" panose="02000000000000000000" pitchFamily="2" charset="-122"/>
                <a:cs typeface="+mn-ea"/>
              </a:rPr>
              <a:t>电力交易推荐系统的移动端实现</a:t>
            </a:r>
            <a:endParaRPr lang="zh-CN" altLang="en-US" b="1" dirty="0">
              <a:solidFill>
                <a:schemeClr val="bg1"/>
              </a:solidFill>
              <a:latin typeface="方正正大黑简体" panose="02000000000000000000" pitchFamily="2" charset="-122"/>
              <a:ea typeface="方正正大黑简体" panose="02000000000000000000" pitchFamily="2" charset="-122"/>
              <a:cs typeface="+mn-ea"/>
              <a:sym typeface="+mn-lt"/>
            </a:endParaRPr>
          </a:p>
        </p:txBody>
      </p:sp>
      <p:sp>
        <p:nvSpPr>
          <p:cNvPr id="18" name="平行四边形 17"/>
          <p:cNvSpPr/>
          <p:nvPr/>
        </p:nvSpPr>
        <p:spPr bwMode="auto">
          <a:xfrm>
            <a:off x="-6196" y="343065"/>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9" name="矩形 18"/>
          <p:cNvSpPr/>
          <p:nvPr/>
        </p:nvSpPr>
        <p:spPr>
          <a:xfrm>
            <a:off x="265039" y="398325"/>
            <a:ext cx="4871101" cy="461665"/>
          </a:xfrm>
          <a:prstGeom prst="rect">
            <a:avLst/>
          </a:prstGeom>
        </p:spPr>
        <p:txBody>
          <a:bodyPr wrap="square">
            <a:spAutoFit/>
          </a:bodyPr>
          <a:lstStyle/>
          <a:p>
            <a:r>
              <a:rPr lang="en-US" altLang="zh-CN" sz="2400" b="1" dirty="0" smtClean="0">
                <a:solidFill>
                  <a:schemeClr val="bg1"/>
                </a:solidFill>
                <a:latin typeface="方正正大黑简体" panose="02000000000000000000" pitchFamily="2" charset="-122"/>
                <a:ea typeface="方正正大黑简体" panose="02000000000000000000" pitchFamily="2" charset="-122"/>
                <a:cs typeface="+mn-ea"/>
              </a:rPr>
              <a:t>4.</a:t>
            </a:r>
            <a:r>
              <a:rPr lang="zh-CN" altLang="zh-CN" sz="2400" b="1" dirty="0" smtClean="0">
                <a:solidFill>
                  <a:schemeClr val="bg1"/>
                </a:solidFill>
                <a:latin typeface="方正正大黑简体" panose="02000000000000000000" pitchFamily="2" charset="-122"/>
                <a:ea typeface="方正正大黑简体" panose="02000000000000000000" pitchFamily="2" charset="-122"/>
                <a:cs typeface="+mn-ea"/>
              </a:rPr>
              <a:t>电力</a:t>
            </a:r>
            <a:r>
              <a:rPr lang="zh-CN" altLang="zh-CN" sz="2400" b="1" dirty="0">
                <a:solidFill>
                  <a:schemeClr val="bg1"/>
                </a:solidFill>
                <a:latin typeface="方正正大黑简体" panose="02000000000000000000" pitchFamily="2" charset="-122"/>
                <a:ea typeface="方正正大黑简体" panose="02000000000000000000" pitchFamily="2" charset="-122"/>
                <a:cs typeface="+mn-ea"/>
              </a:rPr>
              <a:t>交易推荐系统的移动端实现</a:t>
            </a:r>
            <a:endParaRPr lang="zh-CN" altLang="en-US" sz="2400" b="1" dirty="0">
              <a:solidFill>
                <a:schemeClr val="bg1"/>
              </a:solidFill>
              <a:latin typeface="方正正大黑简体" panose="02000000000000000000" pitchFamily="2" charset="-122"/>
              <a:ea typeface="方正正大黑简体" panose="02000000000000000000" pitchFamily="2" charset="-122"/>
              <a:cs typeface="+mn-ea"/>
              <a:sym typeface="+mn-lt"/>
            </a:endParaRPr>
          </a:p>
        </p:txBody>
      </p:sp>
      <p:sp>
        <p:nvSpPr>
          <p:cNvPr id="4" name="灯片编号占位符 3"/>
          <p:cNvSpPr>
            <a:spLocks noGrp="1"/>
          </p:cNvSpPr>
          <p:nvPr>
            <p:ph type="sldNum" sz="quarter" idx="12"/>
          </p:nvPr>
        </p:nvSpPr>
        <p:spPr>
          <a:xfrm>
            <a:off x="8642744" y="6356350"/>
            <a:ext cx="2743200" cy="365125"/>
          </a:xfrm>
        </p:spPr>
        <p:txBody>
          <a:bodyPr/>
          <a:lstStyle/>
          <a:p>
            <a:pPr>
              <a:defRPr/>
            </a:pPr>
            <a:fld id="{33B11495-B3EB-4C4E-90C4-180ACB252306}" type="slidenum">
              <a:rPr lang="zh-CN" altLang="en-US" smtClean="0"/>
              <a:pPr>
                <a:defRPr/>
              </a:pPr>
              <a:t>26</a:t>
            </a:fld>
            <a:r>
              <a:rPr lang="en-US" altLang="zh-CN" dirty="0" smtClean="0"/>
              <a:t>/30</a:t>
            </a:r>
            <a:endParaRPr lang="zh-CN" altLang="en-US" sz="1800" dirty="0">
              <a:solidFill>
                <a:schemeClr val="tx1"/>
              </a:solidFill>
            </a:endParaRPr>
          </a:p>
        </p:txBody>
      </p:sp>
      <p:sp>
        <p:nvSpPr>
          <p:cNvPr id="5" name="日期占位符 4"/>
          <p:cNvSpPr>
            <a:spLocks noGrp="1"/>
          </p:cNvSpPr>
          <p:nvPr>
            <p:ph type="dt" sz="half" idx="10"/>
          </p:nvPr>
        </p:nvSpPr>
        <p:spPr/>
        <p:txBody>
          <a:bodyPr/>
          <a:lstStyle/>
          <a:p>
            <a:pPr>
              <a:defRPr/>
            </a:pPr>
            <a:fld id="{21E78273-EA7C-47EA-BC4E-901A003843BC}"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685973679"/>
      </p:ext>
    </p:extLst>
  </p:cSld>
  <p:clrMapOvr>
    <a:masterClrMapping/>
  </p:clrMapOvr>
  <p:transition spd="med">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9" name="文本框 1"/>
          <p:cNvSpPr txBox="1">
            <a:spLocks noChangeArrowheads="1"/>
          </p:cNvSpPr>
          <p:nvPr/>
        </p:nvSpPr>
        <p:spPr bwMode="auto">
          <a:xfrm>
            <a:off x="1888090" y="423350"/>
            <a:ext cx="31258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a:solidFill>
                  <a:schemeClr val="bg1"/>
                </a:solidFill>
                <a:latin typeface="+mn-ea"/>
                <a:ea typeface="+mn-ea"/>
                <a:cs typeface="+mn-ea"/>
                <a:sym typeface="+mn-lt"/>
              </a:rPr>
              <a:t>3.1 </a:t>
            </a:r>
            <a:r>
              <a:rPr lang="zh-CN" altLang="en-US" sz="2400" dirty="0">
                <a:solidFill>
                  <a:schemeClr val="bg1"/>
                </a:solidFill>
                <a:latin typeface="+mn-ea"/>
                <a:ea typeface="+mn-ea"/>
                <a:cs typeface="+mn-ea"/>
                <a:sym typeface="+mn-lt"/>
              </a:rPr>
              <a:t>研究数据与结论</a:t>
            </a:r>
          </a:p>
          <a:p>
            <a:pPr>
              <a:lnSpc>
                <a:spcPct val="100000"/>
              </a:lnSpc>
              <a:spcBef>
                <a:spcPct val="0"/>
              </a:spcBef>
              <a:buNone/>
            </a:pPr>
            <a:endParaRPr lang="zh-CN" altLang="en-US" sz="2400" dirty="0">
              <a:solidFill>
                <a:schemeClr val="bg1"/>
              </a:solidFill>
              <a:latin typeface="+mn-ea"/>
              <a:ea typeface="+mn-ea"/>
              <a:cs typeface="+mn-ea"/>
              <a:sym typeface="+mn-lt"/>
            </a:endParaRPr>
          </a:p>
        </p:txBody>
      </p:sp>
      <p:cxnSp>
        <p:nvCxnSpPr>
          <p:cNvPr id="23" name="直接连接符 22"/>
          <p:cNvCxnSpPr/>
          <p:nvPr/>
        </p:nvCxnSpPr>
        <p:spPr bwMode="auto">
          <a:xfrm flipV="1">
            <a:off x="685800" y="6237680"/>
            <a:ext cx="10583963" cy="629"/>
          </a:xfrm>
          <a:prstGeom prst="line">
            <a:avLst/>
          </a:prstGeom>
          <a:ln w="12700">
            <a:solidFill>
              <a:srgbClr val="607084"/>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cxnSp>
        <p:nvCxnSpPr>
          <p:cNvPr id="31" name="直接连接符 30"/>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平行四边形 35"/>
          <p:cNvSpPr/>
          <p:nvPr/>
        </p:nvSpPr>
        <p:spPr bwMode="auto">
          <a:xfrm>
            <a:off x="-6196" y="343065"/>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7" name="矩形 36"/>
          <p:cNvSpPr/>
          <p:nvPr/>
        </p:nvSpPr>
        <p:spPr>
          <a:xfrm>
            <a:off x="265039" y="398325"/>
            <a:ext cx="4871101" cy="461665"/>
          </a:xfrm>
          <a:prstGeom prst="rect">
            <a:avLst/>
          </a:prstGeom>
        </p:spPr>
        <p:txBody>
          <a:bodyPr wrap="square">
            <a:spAutoFit/>
          </a:bodyPr>
          <a:lstStyle/>
          <a:p>
            <a:r>
              <a:rPr lang="en-US" altLang="zh-CN" sz="2400" b="1" dirty="0" smtClean="0">
                <a:solidFill>
                  <a:schemeClr val="bg1"/>
                </a:solidFill>
                <a:latin typeface="方正正大黑简体" panose="02000000000000000000" pitchFamily="2" charset="-122"/>
                <a:ea typeface="方正正大黑简体" panose="02000000000000000000" pitchFamily="2" charset="-122"/>
                <a:cs typeface="+mn-ea"/>
              </a:rPr>
              <a:t>4.</a:t>
            </a:r>
            <a:r>
              <a:rPr lang="zh-CN" altLang="zh-CN" sz="2400" b="1" dirty="0" smtClean="0">
                <a:solidFill>
                  <a:schemeClr val="bg1"/>
                </a:solidFill>
                <a:latin typeface="方正正大黑简体" panose="02000000000000000000" pitchFamily="2" charset="-122"/>
                <a:ea typeface="方正正大黑简体" panose="02000000000000000000" pitchFamily="2" charset="-122"/>
                <a:cs typeface="+mn-ea"/>
              </a:rPr>
              <a:t>电力</a:t>
            </a:r>
            <a:r>
              <a:rPr lang="zh-CN" altLang="zh-CN" sz="2400" b="1" dirty="0">
                <a:solidFill>
                  <a:schemeClr val="bg1"/>
                </a:solidFill>
                <a:latin typeface="方正正大黑简体" panose="02000000000000000000" pitchFamily="2" charset="-122"/>
                <a:ea typeface="方正正大黑简体" panose="02000000000000000000" pitchFamily="2" charset="-122"/>
                <a:cs typeface="+mn-ea"/>
              </a:rPr>
              <a:t>交易推荐系统的移动端实现</a:t>
            </a:r>
            <a:endParaRPr lang="zh-CN" altLang="en-US" sz="2400" b="1" dirty="0">
              <a:solidFill>
                <a:schemeClr val="bg1"/>
              </a:solidFill>
              <a:latin typeface="方正正大黑简体" panose="02000000000000000000" pitchFamily="2" charset="-122"/>
              <a:ea typeface="方正正大黑简体" panose="02000000000000000000" pitchFamily="2" charset="-122"/>
              <a:cs typeface="+mn-ea"/>
              <a:sym typeface="+mn-lt"/>
            </a:endParaRPr>
          </a:p>
        </p:txBody>
      </p:sp>
      <p:sp>
        <p:nvSpPr>
          <p:cNvPr id="10" name="矩形 9"/>
          <p:cNvSpPr/>
          <p:nvPr/>
        </p:nvSpPr>
        <p:spPr>
          <a:xfrm>
            <a:off x="866169" y="1232495"/>
            <a:ext cx="3159839" cy="523220"/>
          </a:xfrm>
          <a:prstGeom prst="rect">
            <a:avLst/>
          </a:prstGeom>
        </p:spPr>
        <p:txBody>
          <a:bodyPr wrap="none">
            <a:spAutoFit/>
          </a:bodyPr>
          <a:lstStyle/>
          <a:p>
            <a:pPr marL="457200" indent="-457200">
              <a:buClr>
                <a:srgbClr val="607084"/>
              </a:buClr>
              <a:buFont typeface="Wingdings" panose="05000000000000000000" pitchFamily="2" charset="2"/>
              <a:buChar char="p"/>
            </a:pPr>
            <a:r>
              <a:rPr lang="zh-CN" altLang="zh-CN" sz="2800" dirty="0">
                <a:solidFill>
                  <a:srgbClr val="607084"/>
                </a:solidFill>
                <a:latin typeface="+mn-ea"/>
                <a:ea typeface="+mn-ea"/>
              </a:rPr>
              <a:t>界面设计与实现</a:t>
            </a:r>
            <a:endParaRPr lang="en-US" altLang="zh-CN" sz="2800" dirty="0">
              <a:solidFill>
                <a:srgbClr val="607084"/>
              </a:solidFill>
              <a:latin typeface="+mn-ea"/>
              <a:ea typeface="+mn-ea"/>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7681" y="1685722"/>
            <a:ext cx="2626918" cy="4401886"/>
          </a:xfrm>
          <a:prstGeom prst="rect">
            <a:avLst/>
          </a:prstGeom>
        </p:spPr>
      </p:pic>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1085" y="1755715"/>
            <a:ext cx="2709803" cy="4403463"/>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9384" y="1685722"/>
            <a:ext cx="2765198" cy="4499985"/>
          </a:xfrm>
          <a:prstGeom prst="rect">
            <a:avLst/>
          </a:prstGeom>
        </p:spPr>
      </p:pic>
      <p:sp>
        <p:nvSpPr>
          <p:cNvPr id="2" name="灯片编号占位符 1"/>
          <p:cNvSpPr>
            <a:spLocks noGrp="1"/>
          </p:cNvSpPr>
          <p:nvPr>
            <p:ph type="sldNum" sz="quarter" idx="12"/>
          </p:nvPr>
        </p:nvSpPr>
        <p:spPr/>
        <p:txBody>
          <a:bodyPr/>
          <a:lstStyle/>
          <a:p>
            <a:pPr>
              <a:defRPr/>
            </a:pPr>
            <a:fld id="{33B11495-B3EB-4C4E-90C4-180ACB252306}" type="slidenum">
              <a:rPr lang="zh-CN" altLang="en-US" smtClean="0"/>
              <a:pPr>
                <a:defRPr/>
              </a:pPr>
              <a:t>27</a:t>
            </a:fld>
            <a:r>
              <a:rPr lang="en-US" altLang="zh-CN" dirty="0" smtClean="0"/>
              <a:t>/30</a:t>
            </a:r>
            <a:endParaRPr lang="zh-CN" altLang="en-US" sz="1800" dirty="0">
              <a:solidFill>
                <a:schemeClr val="tx1"/>
              </a:solidFill>
            </a:endParaRPr>
          </a:p>
        </p:txBody>
      </p:sp>
      <p:sp>
        <p:nvSpPr>
          <p:cNvPr id="3" name="日期占位符 2"/>
          <p:cNvSpPr>
            <a:spLocks noGrp="1"/>
          </p:cNvSpPr>
          <p:nvPr>
            <p:ph type="dt" sz="half" idx="10"/>
          </p:nvPr>
        </p:nvSpPr>
        <p:spPr/>
        <p:txBody>
          <a:bodyPr/>
          <a:lstStyle/>
          <a:p>
            <a:pPr>
              <a:defRPr/>
            </a:pPr>
            <a:fld id="{001429F8-E183-46EA-8424-1DBB3C050CDE}"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3926328941"/>
      </p:ext>
    </p:extLst>
  </p:cSld>
  <p:clrMapOvr>
    <a:masterClrMapping/>
  </p:clrMapOvr>
  <p:transition spd="med">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
          <p:cNvSpPr/>
          <p:nvPr/>
        </p:nvSpPr>
        <p:spPr bwMode="auto">
          <a:xfrm rot="10800000">
            <a:off x="4112271" y="4691373"/>
            <a:ext cx="1132245" cy="747217"/>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文本框 1"/>
          <p:cNvSpPr txBox="1"/>
          <p:nvPr/>
        </p:nvSpPr>
        <p:spPr>
          <a:xfrm>
            <a:off x="5074079" y="2948096"/>
            <a:ext cx="2064545" cy="1754326"/>
          </a:xfrm>
          <a:prstGeom prst="rect">
            <a:avLst/>
          </a:prstGeom>
          <a:noFill/>
        </p:spPr>
        <p:txBody>
          <a:bodyPr wrap="square" rtlCol="0">
            <a:spAutoFit/>
          </a:bodyPr>
          <a:lstStyle/>
          <a:p>
            <a:pPr algn="ctr"/>
            <a:r>
              <a:rPr lang="en-US" altLang="zh-CN" sz="5400" dirty="0">
                <a:solidFill>
                  <a:srgbClr val="607084"/>
                </a:solidFill>
                <a:latin typeface="苹方 常规" panose="020B0300000000000000" pitchFamily="34" charset="-122"/>
                <a:ea typeface="苹方 常规" panose="020B0300000000000000" pitchFamily="34" charset="-122"/>
                <a:cs typeface="+mn-ea"/>
                <a:sym typeface="+mn-lt"/>
              </a:rPr>
              <a:t>PART</a:t>
            </a:r>
          </a:p>
          <a:p>
            <a:pPr algn="ctr"/>
            <a:r>
              <a:rPr lang="en-US" altLang="zh-CN" sz="5400" dirty="0" smtClean="0">
                <a:solidFill>
                  <a:srgbClr val="607084"/>
                </a:solidFill>
                <a:latin typeface="苹方 常规" panose="020B0300000000000000" pitchFamily="34" charset="-122"/>
                <a:ea typeface="苹方 常规" panose="020B0300000000000000" pitchFamily="34" charset="-122"/>
                <a:cs typeface="+mn-ea"/>
                <a:sym typeface="+mn-lt"/>
              </a:rPr>
              <a:t>05</a:t>
            </a:r>
            <a:endParaRPr lang="en-US" altLang="zh-CN" sz="5400" dirty="0">
              <a:solidFill>
                <a:srgbClr val="607084"/>
              </a:solidFill>
              <a:latin typeface="苹方 常规" panose="020B0300000000000000" pitchFamily="34" charset="-122"/>
              <a:ea typeface="苹方 常规" panose="020B0300000000000000" pitchFamily="34" charset="-122"/>
              <a:cs typeface="+mn-ea"/>
              <a:sym typeface="+mn-lt"/>
            </a:endParaRPr>
          </a:p>
        </p:txBody>
      </p:sp>
      <p:sp>
        <p:nvSpPr>
          <p:cNvPr id="8" name="矩形 7"/>
          <p:cNvSpPr/>
          <p:nvPr/>
        </p:nvSpPr>
        <p:spPr>
          <a:xfrm>
            <a:off x="5449761" y="1595705"/>
            <a:ext cx="1313180" cy="769441"/>
          </a:xfrm>
          <a:prstGeom prst="rect">
            <a:avLst/>
          </a:prstGeom>
        </p:spPr>
        <p:txBody>
          <a:bodyPr wrap="none">
            <a:spAutoFit/>
          </a:bodyPr>
          <a:lstStyle/>
          <a:p>
            <a:r>
              <a:rPr lang="zh-CN" altLang="en-US" sz="4400" dirty="0" smtClean="0">
                <a:solidFill>
                  <a:srgbClr val="607084"/>
                </a:solidFill>
                <a:latin typeface="方正正大黑简体" panose="02000000000000000000" pitchFamily="2" charset="-122"/>
                <a:ea typeface="方正正大黑简体" panose="02000000000000000000" pitchFamily="2" charset="-122"/>
                <a:cs typeface="+mn-ea"/>
                <a:sym typeface="+mn-lt"/>
              </a:rPr>
              <a:t>总结</a:t>
            </a:r>
            <a:endParaRPr lang="zh-CN" altLang="en-US" sz="4400" dirty="0">
              <a:solidFill>
                <a:srgbClr val="607084"/>
              </a:solidFill>
              <a:latin typeface="方正正大黑简体" panose="02000000000000000000" pitchFamily="2" charset="-122"/>
              <a:ea typeface="方正正大黑简体" panose="02000000000000000000" pitchFamily="2" charset="-122"/>
              <a:cs typeface="+mn-ea"/>
              <a:sym typeface="+mn-lt"/>
            </a:endParaRPr>
          </a:p>
        </p:txBody>
      </p:sp>
      <p:sp>
        <p:nvSpPr>
          <p:cNvPr id="14" name="矩形 13"/>
          <p:cNvSpPr/>
          <p:nvPr/>
        </p:nvSpPr>
        <p:spPr bwMode="auto">
          <a:xfrm>
            <a:off x="4983909" y="2587418"/>
            <a:ext cx="2224181" cy="2313397"/>
          </a:xfrm>
          <a:prstGeom prst="rect">
            <a:avLst/>
          </a:prstGeom>
          <a:noFill/>
          <a:ln w="38100" cap="flat" cmpd="sng" algn="ctr">
            <a:solidFill>
              <a:srgbClr val="607084"/>
            </a:solidFill>
            <a:prstDash val="solid"/>
            <a:round/>
            <a:headEnd type="none" w="med" len="med"/>
            <a:tailEnd type="none" w="med" len="med"/>
          </a:ln>
          <a:effectLst>
            <a:glow rad="88900">
              <a:schemeClr val="accent4">
                <a:satMod val="175000"/>
                <a:alpha val="8000"/>
              </a:schemeClr>
            </a:glo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33B11495-B3EB-4C4E-90C4-180ACB252306}" type="slidenum">
              <a:rPr lang="zh-CN" altLang="en-US" smtClean="0"/>
              <a:pPr>
                <a:defRPr/>
              </a:pPr>
              <a:t>28</a:t>
            </a:fld>
            <a:r>
              <a:rPr lang="en-US" altLang="zh-CN" dirty="0" smtClean="0"/>
              <a:t>/30</a:t>
            </a:r>
            <a:endParaRPr lang="zh-CN" altLang="en-US" sz="1800" dirty="0">
              <a:solidFill>
                <a:schemeClr val="tx1"/>
              </a:solidFill>
            </a:endParaRPr>
          </a:p>
        </p:txBody>
      </p:sp>
      <p:sp>
        <p:nvSpPr>
          <p:cNvPr id="4" name="日期占位符 3"/>
          <p:cNvSpPr>
            <a:spLocks noGrp="1"/>
          </p:cNvSpPr>
          <p:nvPr>
            <p:ph type="dt" sz="half" idx="10"/>
          </p:nvPr>
        </p:nvSpPr>
        <p:spPr/>
        <p:txBody>
          <a:bodyPr/>
          <a:lstStyle/>
          <a:p>
            <a:pPr>
              <a:defRPr/>
            </a:pPr>
            <a:fld id="{E3BE6BC4-499D-4032-98CB-2C6726BFDFE5}"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92830635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p:tgtEl>
                                          <p:spTgt spid="6"/>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2"/>
                                        </p:tgtEl>
                                        <p:attrNameLst>
                                          <p:attrName>style.visibility</p:attrName>
                                        </p:attrNameLst>
                                      </p:cBhvr>
                                      <p:to>
                                        <p:strVal val="visible"/>
                                      </p:to>
                                    </p:set>
                                    <p:anim calcmode="lin" valueType="num">
                                      <p:cBhvr>
                                        <p:cTn id="10" dur="7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1" dur="700" fill="hold"/>
                                        <p:tgtEl>
                                          <p:spTgt spid="2"/>
                                        </p:tgtEl>
                                        <p:attrNameLst>
                                          <p:attrName>ppt_y</p:attrName>
                                        </p:attrNameLst>
                                      </p:cBhvr>
                                      <p:tavLst>
                                        <p:tav tm="0">
                                          <p:val>
                                            <p:strVal val="#ppt_y"/>
                                          </p:val>
                                        </p:tav>
                                        <p:tav tm="100000">
                                          <p:val>
                                            <p:strVal val="#ppt_y"/>
                                          </p:val>
                                        </p:tav>
                                      </p:tavLst>
                                    </p:anim>
                                    <p:anim calcmode="lin" valueType="num">
                                      <p:cBhvr>
                                        <p:cTn id="12" dur="7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3" dur="7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4" dur="700" tmFilter="0,0; .5, 1; 1, 1"/>
                                        <p:tgtEl>
                                          <p:spTgt spid="2"/>
                                        </p:tgtEl>
                                      </p:cBhvr>
                                    </p:animEffect>
                                  </p:childTnLst>
                                </p:cTn>
                              </p:par>
                              <p:par>
                                <p:cTn id="15" presetID="10" presetClass="entr" presetSubtype="0" fill="hold" grpId="0" nodeType="withEffect">
                                  <p:stCondLst>
                                    <p:cond delay="6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1701" y="354272"/>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1287139" y="423349"/>
            <a:ext cx="3125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a:solidFill>
                  <a:schemeClr val="bg1"/>
                </a:solidFill>
                <a:latin typeface="+mn-ea"/>
                <a:ea typeface="+mn-ea"/>
                <a:cs typeface="+mn-ea"/>
                <a:sym typeface="+mn-lt"/>
              </a:rPr>
              <a:t>5</a:t>
            </a:r>
            <a:r>
              <a:rPr lang="en-US" altLang="zh-CN" sz="2400" dirty="0" smtClean="0">
                <a:solidFill>
                  <a:schemeClr val="bg1"/>
                </a:solidFill>
                <a:latin typeface="+mn-ea"/>
                <a:ea typeface="+mn-ea"/>
                <a:cs typeface="+mn-ea"/>
                <a:sym typeface="+mn-lt"/>
              </a:rPr>
              <a:t>.</a:t>
            </a:r>
            <a:r>
              <a:rPr lang="zh-CN" altLang="en-US" sz="2400" dirty="0" smtClean="0">
                <a:solidFill>
                  <a:schemeClr val="bg1"/>
                </a:solidFill>
                <a:latin typeface="+mn-ea"/>
                <a:ea typeface="+mn-ea"/>
                <a:cs typeface="+mn-ea"/>
                <a:sym typeface="+mn-lt"/>
              </a:rPr>
              <a:t>总  结</a:t>
            </a:r>
            <a:endParaRPr lang="zh-CN" altLang="en-US" sz="2400" dirty="0">
              <a:solidFill>
                <a:schemeClr val="bg1"/>
              </a:solidFill>
              <a:latin typeface="+mn-ea"/>
              <a:ea typeface="+mn-ea"/>
              <a:cs typeface="+mn-ea"/>
              <a:sym typeface="+mn-lt"/>
            </a:endParaRPr>
          </a:p>
        </p:txBody>
      </p:sp>
      <p:cxnSp>
        <p:nvCxnSpPr>
          <p:cNvPr id="23" name="直接连接符 22"/>
          <p:cNvCxnSpPr/>
          <p:nvPr/>
        </p:nvCxnSpPr>
        <p:spPr bwMode="auto">
          <a:xfrm flipV="1">
            <a:off x="685800" y="6237680"/>
            <a:ext cx="10583963" cy="629"/>
          </a:xfrm>
          <a:prstGeom prst="line">
            <a:avLst/>
          </a:prstGeom>
          <a:ln w="12700">
            <a:solidFill>
              <a:srgbClr val="607084"/>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127125" y="3271197"/>
            <a:ext cx="9937750" cy="377689"/>
            <a:chOff x="1127125" y="3240154"/>
            <a:chExt cx="9937750" cy="377689"/>
          </a:xfrm>
        </p:grpSpPr>
        <p:sp>
          <p:nvSpPr>
            <p:cNvPr id="11" name="椭圆 10"/>
            <p:cNvSpPr/>
            <p:nvPr/>
          </p:nvSpPr>
          <p:spPr>
            <a:xfrm>
              <a:off x="2010558" y="3240156"/>
              <a:ext cx="377687" cy="377687"/>
            </a:xfrm>
            <a:prstGeom prst="ellipse">
              <a:avLst/>
            </a:prstGeom>
            <a:gradFill>
              <a:gsLst>
                <a:gs pos="0">
                  <a:srgbClr val="7F8EA1"/>
                </a:gs>
                <a:gs pos="100000">
                  <a:srgbClr val="495A70"/>
                </a:gs>
              </a:gsLst>
              <a:lin ang="5400000" scaled="1"/>
            </a:grad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494282" y="3240154"/>
              <a:ext cx="377687" cy="377687"/>
            </a:xfrm>
            <a:prstGeom prst="ellipse">
              <a:avLst/>
            </a:prstGeom>
            <a:gradFill>
              <a:gsLst>
                <a:gs pos="0">
                  <a:srgbClr val="7F8EA1"/>
                </a:gs>
                <a:gs pos="100000">
                  <a:srgbClr val="495A70"/>
                </a:gs>
              </a:gsLst>
              <a:lin ang="5400000" scaled="1"/>
            </a:grad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661261" y="3240156"/>
              <a:ext cx="377687" cy="377687"/>
            </a:xfrm>
            <a:prstGeom prst="ellipse">
              <a:avLst/>
            </a:prstGeom>
            <a:gradFill>
              <a:gsLst>
                <a:gs pos="0">
                  <a:srgbClr val="7F8EA1"/>
                </a:gs>
                <a:gs pos="100000">
                  <a:srgbClr val="495A70"/>
                </a:gs>
              </a:gsLst>
              <a:lin ang="5400000" scaled="1"/>
            </a:grad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1" idx="6"/>
              <a:endCxn id="12" idx="2"/>
            </p:cNvCxnSpPr>
            <p:nvPr/>
          </p:nvCxnSpPr>
          <p:spPr>
            <a:xfrm flipV="1">
              <a:off x="2388245" y="3428998"/>
              <a:ext cx="2106037" cy="2"/>
            </a:xfrm>
            <a:prstGeom prst="line">
              <a:avLst/>
            </a:prstGeom>
            <a:ln w="19050">
              <a:solidFill>
                <a:srgbClr val="495A70"/>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2" idx="6"/>
              <a:endCxn id="13" idx="2"/>
            </p:cNvCxnSpPr>
            <p:nvPr/>
          </p:nvCxnSpPr>
          <p:spPr>
            <a:xfrm>
              <a:off x="4871969" y="3428998"/>
              <a:ext cx="3789292" cy="2"/>
            </a:xfrm>
            <a:prstGeom prst="line">
              <a:avLst/>
            </a:prstGeom>
            <a:ln w="19050">
              <a:solidFill>
                <a:srgbClr val="495A70"/>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3" idx="6"/>
            </p:cNvCxnSpPr>
            <p:nvPr/>
          </p:nvCxnSpPr>
          <p:spPr>
            <a:xfrm>
              <a:off x="9038948" y="3429000"/>
              <a:ext cx="1611381" cy="0"/>
            </a:xfrm>
            <a:prstGeom prst="line">
              <a:avLst/>
            </a:prstGeom>
            <a:ln w="19050">
              <a:solidFill>
                <a:srgbClr val="495A7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25" idx="6"/>
              <a:endCxn id="11" idx="2"/>
            </p:cNvCxnSpPr>
            <p:nvPr/>
          </p:nvCxnSpPr>
          <p:spPr>
            <a:xfrm>
              <a:off x="1271125" y="3428998"/>
              <a:ext cx="739433" cy="2"/>
            </a:xfrm>
            <a:prstGeom prst="line">
              <a:avLst/>
            </a:prstGeom>
            <a:ln w="19050">
              <a:solidFill>
                <a:srgbClr val="495A70"/>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3" idx="6"/>
              <a:endCxn id="26" idx="2"/>
            </p:cNvCxnSpPr>
            <p:nvPr/>
          </p:nvCxnSpPr>
          <p:spPr>
            <a:xfrm>
              <a:off x="9038948" y="3429000"/>
              <a:ext cx="1881927" cy="0"/>
            </a:xfrm>
            <a:prstGeom prst="line">
              <a:avLst/>
            </a:prstGeom>
            <a:ln w="19050">
              <a:solidFill>
                <a:srgbClr val="495A70"/>
              </a:solidFill>
              <a:prstDash val="sysDash"/>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1127125" y="3356998"/>
              <a:ext cx="144000" cy="144000"/>
            </a:xfrm>
            <a:prstGeom prst="ellipse">
              <a:avLst/>
            </a:prstGeom>
            <a:gradFill>
              <a:gsLst>
                <a:gs pos="0">
                  <a:srgbClr val="7F8EA1"/>
                </a:gs>
                <a:gs pos="100000">
                  <a:srgbClr val="495A70"/>
                </a:gs>
              </a:gsLst>
              <a:lin ang="5400000" scaled="1"/>
            </a:grad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0920875" y="3357000"/>
              <a:ext cx="144000" cy="144000"/>
            </a:xfrm>
            <a:prstGeom prst="ellipse">
              <a:avLst/>
            </a:prstGeom>
            <a:gradFill>
              <a:gsLst>
                <a:gs pos="0">
                  <a:srgbClr val="7F8EA1"/>
                </a:gs>
                <a:gs pos="100000">
                  <a:srgbClr val="495A70"/>
                </a:gs>
              </a:gsLst>
              <a:lin ang="5400000" scaled="1"/>
            </a:gradFill>
            <a:ln>
              <a:noFill/>
            </a:ln>
            <a:effectLst>
              <a:outerShdw blurRad="304800" dist="101600" dir="5400000" algn="t" rotWithShape="0">
                <a:srgbClr val="C0C0C0">
                  <a:alpha val="4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888090" y="1385158"/>
            <a:ext cx="2991137" cy="1664687"/>
            <a:chOff x="3056805" y="1392148"/>
            <a:chExt cx="1979739" cy="1123670"/>
          </a:xfrm>
          <a:solidFill>
            <a:srgbClr val="607084"/>
          </a:solidFill>
          <a:effectLst>
            <a:outerShdw blurRad="304800" dist="101600" dir="5400000" sx="95000" sy="95000" algn="t" rotWithShape="0">
              <a:schemeClr val="bg1">
                <a:lumMod val="75000"/>
                <a:alpha val="80000"/>
              </a:schemeClr>
            </a:outerShdw>
          </a:effectLst>
        </p:grpSpPr>
        <p:sp>
          <p:nvSpPr>
            <p:cNvPr id="29" name="等腰三角形 28"/>
            <p:cNvSpPr/>
            <p:nvPr/>
          </p:nvSpPr>
          <p:spPr>
            <a:xfrm flipV="1">
              <a:off x="3099732"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056805" y="1392148"/>
              <a:ext cx="1979739" cy="914400"/>
            </a:xfrm>
            <a:prstGeom prst="roundRect">
              <a:avLst>
                <a:gd name="adj" fmla="val 11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flipV="1">
            <a:off x="4413015" y="3789674"/>
            <a:ext cx="3306036" cy="1878892"/>
            <a:chOff x="3071742" y="1392148"/>
            <a:chExt cx="1979739" cy="1123670"/>
          </a:xfrm>
          <a:solidFill>
            <a:srgbClr val="607084"/>
          </a:solidFill>
          <a:effectLst>
            <a:outerShdw blurRad="304800" dist="101600" dir="5400000" sx="95000" sy="95000" algn="t" rotWithShape="0">
              <a:srgbClr val="C0C0C0">
                <a:alpha val="80000"/>
              </a:srgbClr>
            </a:outerShdw>
          </a:effectLst>
        </p:grpSpPr>
        <p:sp>
          <p:nvSpPr>
            <p:cNvPr id="32" name="等腰三角形 31"/>
            <p:cNvSpPr/>
            <p:nvPr/>
          </p:nvSpPr>
          <p:spPr>
            <a:xfrm flipV="1">
              <a:off x="3134657"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圆角矩形 30"/>
            <p:cNvSpPr/>
            <p:nvPr/>
          </p:nvSpPr>
          <p:spPr>
            <a:xfrm>
              <a:off x="3071742" y="1392148"/>
              <a:ext cx="1979739" cy="914400"/>
            </a:xfrm>
            <a:prstGeom prst="roundRect">
              <a:avLst>
                <a:gd name="adj" fmla="val 135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TextBox 8"/>
          <p:cNvSpPr txBox="1"/>
          <p:nvPr/>
        </p:nvSpPr>
        <p:spPr>
          <a:xfrm>
            <a:off x="1987949" y="1425389"/>
            <a:ext cx="2942850" cy="1274195"/>
          </a:xfrm>
          <a:prstGeom prst="rect">
            <a:avLst/>
          </a:prstGeom>
          <a:noFill/>
        </p:spPr>
        <p:txBody>
          <a:bodyPr wrap="square" rtlCol="0">
            <a:spAutoFit/>
          </a:bodyPr>
          <a:lstStyle/>
          <a:p>
            <a:pPr>
              <a:lnSpc>
                <a:spcPct val="120000"/>
              </a:lnSpc>
            </a:pPr>
            <a:r>
              <a:rPr lang="zh-CN" altLang="zh-CN" sz="1600" b="1" dirty="0" smtClean="0">
                <a:solidFill>
                  <a:schemeClr val="bg1"/>
                </a:solidFill>
              </a:rPr>
              <a:t>论文</a:t>
            </a:r>
            <a:r>
              <a:rPr lang="zh-CN" altLang="zh-CN" sz="1600" b="1" dirty="0">
                <a:solidFill>
                  <a:schemeClr val="bg1"/>
                </a:solidFill>
              </a:rPr>
              <a:t>围绕背景内容设计一个电力交易推荐系统移动端，以供企业用户选择直接交易的发电企业，实现双方互惠互利</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8576026" y="1587047"/>
            <a:ext cx="3273618" cy="1664687"/>
            <a:chOff x="3056805" y="1392148"/>
            <a:chExt cx="1979739" cy="1123670"/>
          </a:xfrm>
          <a:solidFill>
            <a:srgbClr val="607084"/>
          </a:solidFill>
          <a:effectLst>
            <a:outerShdw blurRad="304800" dist="101600" dir="5400000" sx="95000" sy="95000" algn="t" rotWithShape="0">
              <a:srgbClr val="C0C0C0">
                <a:alpha val="80000"/>
              </a:srgbClr>
            </a:outerShdw>
          </a:effectLst>
        </p:grpSpPr>
        <p:sp>
          <p:nvSpPr>
            <p:cNvPr id="35" name="等腰三角形 34"/>
            <p:cNvSpPr/>
            <p:nvPr/>
          </p:nvSpPr>
          <p:spPr>
            <a:xfrm flipV="1">
              <a:off x="3099732" y="2277287"/>
              <a:ext cx="276696" cy="238531"/>
            </a:xfrm>
            <a:prstGeom prst="triangle">
              <a:avLst/>
            </a:prstGeom>
            <a:grpFill/>
            <a:ln>
              <a:solidFill>
                <a:srgbClr val="D1AA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圆角矩形 35"/>
            <p:cNvSpPr/>
            <p:nvPr/>
          </p:nvSpPr>
          <p:spPr>
            <a:xfrm>
              <a:off x="3056805" y="1392148"/>
              <a:ext cx="1979739" cy="914400"/>
            </a:xfrm>
            <a:prstGeom prst="roundRect">
              <a:avLst>
                <a:gd name="adj" fmla="val 1194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8"/>
          <p:cNvSpPr txBox="1"/>
          <p:nvPr/>
        </p:nvSpPr>
        <p:spPr>
          <a:xfrm>
            <a:off x="9070565" y="4407379"/>
            <a:ext cx="1623051" cy="683264"/>
          </a:xfrm>
          <a:prstGeom prst="rect">
            <a:avLst/>
          </a:prstGeom>
          <a:noFill/>
        </p:spPr>
        <p:txBody>
          <a:bodyPr wrap="square" rtlCol="0">
            <a:spAutoFit/>
          </a:bodyPr>
          <a:lstStyle/>
          <a:p>
            <a:pPr>
              <a:lnSpc>
                <a:spcPct val="120000"/>
              </a:lnSpc>
            </a:pPr>
            <a:r>
              <a:rPr lang="zh-CN" altLang="en-US" sz="1600" dirty="0">
                <a:solidFill>
                  <a:schemeClr val="bg1"/>
                </a:solidFill>
                <a:latin typeface="微软雅黑" panose="020B0503020204020204" pitchFamily="34" charset="-122"/>
                <a:ea typeface="微软雅黑" panose="020B0503020204020204" pitchFamily="34" charset="-122"/>
              </a:rPr>
              <a:t>点击此处添加该年度前景展望</a:t>
            </a:r>
          </a:p>
        </p:txBody>
      </p:sp>
      <p:sp>
        <p:nvSpPr>
          <p:cNvPr id="49" name="文本框 48"/>
          <p:cNvSpPr txBox="1"/>
          <p:nvPr/>
        </p:nvSpPr>
        <p:spPr>
          <a:xfrm>
            <a:off x="9070565" y="4090243"/>
            <a:ext cx="961808" cy="400110"/>
          </a:xfrm>
          <a:prstGeom prst="rect">
            <a:avLst/>
          </a:prstGeom>
          <a:noFill/>
        </p:spPr>
        <p:txBody>
          <a:bodyPr wrap="square" rtlCol="0">
            <a:spAutoFit/>
          </a:bodyPr>
          <a:lstStyle/>
          <a:p>
            <a:r>
              <a:rPr lang="en-US" altLang="zh-CN" sz="2000" dirty="0">
                <a:solidFill>
                  <a:schemeClr val="bg1"/>
                </a:solidFill>
                <a:latin typeface="方正正大黑简体" panose="02000000000000000000" pitchFamily="2" charset="-122"/>
                <a:ea typeface="方正正大黑简体" panose="02000000000000000000" pitchFamily="2" charset="-122"/>
              </a:rPr>
              <a:t>2035</a:t>
            </a:r>
            <a:endParaRPr lang="zh-CN" altLang="en-US" sz="2000" dirty="0">
              <a:solidFill>
                <a:schemeClr val="bg1"/>
              </a:solidFill>
              <a:latin typeface="方正正大黑简体" panose="02000000000000000000" pitchFamily="2" charset="-122"/>
              <a:ea typeface="方正正大黑简体" panose="02000000000000000000" pitchFamily="2" charset="-122"/>
            </a:endParaRPr>
          </a:p>
        </p:txBody>
      </p:sp>
      <p:cxnSp>
        <p:nvCxnSpPr>
          <p:cNvPr id="42" name="直接连接符 41"/>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灯片编号占位符 1"/>
          <p:cNvSpPr>
            <a:spLocks noGrp="1"/>
          </p:cNvSpPr>
          <p:nvPr>
            <p:ph type="sldNum" sz="quarter" idx="12"/>
          </p:nvPr>
        </p:nvSpPr>
        <p:spPr>
          <a:xfrm>
            <a:off x="8642744" y="6356350"/>
            <a:ext cx="2743200" cy="365125"/>
          </a:xfrm>
        </p:spPr>
        <p:txBody>
          <a:bodyPr/>
          <a:lstStyle/>
          <a:p>
            <a:pPr>
              <a:defRPr/>
            </a:pPr>
            <a:fld id="{33B11495-B3EB-4C4E-90C4-180ACB252306}" type="slidenum">
              <a:rPr lang="zh-CN" altLang="en-US" smtClean="0"/>
              <a:pPr>
                <a:defRPr/>
              </a:pPr>
              <a:t>29</a:t>
            </a:fld>
            <a:r>
              <a:rPr lang="en-US" altLang="zh-CN" dirty="0" smtClean="0"/>
              <a:t>/30</a:t>
            </a:r>
            <a:endParaRPr lang="zh-CN" altLang="en-US" sz="1800" dirty="0">
              <a:solidFill>
                <a:schemeClr val="tx1"/>
              </a:solidFill>
            </a:endParaRPr>
          </a:p>
        </p:txBody>
      </p:sp>
      <p:sp>
        <p:nvSpPr>
          <p:cNvPr id="38" name="TextBox 8"/>
          <p:cNvSpPr txBox="1"/>
          <p:nvPr/>
        </p:nvSpPr>
        <p:spPr>
          <a:xfrm>
            <a:off x="4680977" y="4194841"/>
            <a:ext cx="2896689" cy="1569660"/>
          </a:xfrm>
          <a:prstGeom prst="rect">
            <a:avLst/>
          </a:prstGeom>
          <a:noFill/>
        </p:spPr>
        <p:txBody>
          <a:bodyPr wrap="square" rtlCol="0">
            <a:spAutoFit/>
          </a:bodyPr>
          <a:lstStyle/>
          <a:p>
            <a:pPr>
              <a:lnSpc>
                <a:spcPct val="120000"/>
              </a:lnSpc>
            </a:pPr>
            <a:r>
              <a:rPr lang="zh-CN" altLang="zh-CN" sz="1600" b="1" dirty="0">
                <a:solidFill>
                  <a:schemeClr val="bg1"/>
                </a:solidFill>
              </a:rPr>
              <a:t>为了开发针对电力交易的推荐系统，提出了</a:t>
            </a:r>
            <a:r>
              <a:rPr lang="zh-CN" altLang="zh-CN" sz="1600" b="1" dirty="0" smtClean="0">
                <a:solidFill>
                  <a:schemeClr val="bg1"/>
                </a:solidFill>
              </a:rPr>
              <a:t>基于</a:t>
            </a:r>
            <a:r>
              <a:rPr lang="zh-CN" altLang="en-US" sz="1600" b="1" dirty="0" smtClean="0">
                <a:solidFill>
                  <a:schemeClr val="bg1"/>
                </a:solidFill>
              </a:rPr>
              <a:t>矩阵迭代填充的</a:t>
            </a:r>
            <a:r>
              <a:rPr lang="zh-CN" altLang="zh-CN" sz="1600" b="1" dirty="0" smtClean="0">
                <a:solidFill>
                  <a:schemeClr val="bg1"/>
                </a:solidFill>
              </a:rPr>
              <a:t>用户相似度</a:t>
            </a:r>
            <a:r>
              <a:rPr lang="zh-CN" altLang="zh-CN" sz="1600" b="1" dirty="0">
                <a:solidFill>
                  <a:schemeClr val="bg1"/>
                </a:solidFill>
              </a:rPr>
              <a:t>协同过滤推荐</a:t>
            </a:r>
            <a:r>
              <a:rPr lang="zh-CN" altLang="zh-CN" sz="1600" b="1" dirty="0" smtClean="0">
                <a:solidFill>
                  <a:schemeClr val="bg1"/>
                </a:solidFill>
              </a:rPr>
              <a:t>算法</a:t>
            </a:r>
            <a:r>
              <a:rPr lang="zh-CN" altLang="en-US" sz="1600" b="1" dirty="0" smtClean="0">
                <a:solidFill>
                  <a:schemeClr val="bg1"/>
                </a:solidFill>
              </a:rPr>
              <a:t>，对电力交易中直购电用户推荐发电企业</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576026" y="1597717"/>
            <a:ext cx="3273618" cy="1477328"/>
          </a:xfrm>
          <a:prstGeom prst="rect">
            <a:avLst/>
          </a:prstGeom>
          <a:noFill/>
        </p:spPr>
        <p:txBody>
          <a:bodyPr wrap="square" rtlCol="0">
            <a:spAutoFit/>
          </a:bodyPr>
          <a:lstStyle/>
          <a:p>
            <a:r>
              <a:rPr lang="zh-CN" altLang="en-US" b="1" dirty="0">
                <a:solidFill>
                  <a:schemeClr val="bg1"/>
                </a:solidFill>
              </a:rPr>
              <a:t>对</a:t>
            </a:r>
            <a:r>
              <a:rPr lang="zh-CN" altLang="en-US" b="1" dirty="0" smtClean="0">
                <a:solidFill>
                  <a:schemeClr val="bg1"/>
                </a:solidFill>
              </a:rPr>
              <a:t>新增用户产生推荐时，需要考虑发电企业的电力负荷是否达到供需平衡，利用</a:t>
            </a:r>
            <a:r>
              <a:rPr lang="en-US" altLang="zh-CN" b="1" dirty="0" smtClean="0">
                <a:solidFill>
                  <a:schemeClr val="bg1"/>
                </a:solidFill>
              </a:rPr>
              <a:t>PSO</a:t>
            </a:r>
            <a:r>
              <a:rPr lang="zh-CN" altLang="en-US" b="1" dirty="0" smtClean="0">
                <a:solidFill>
                  <a:schemeClr val="bg1"/>
                </a:solidFill>
              </a:rPr>
              <a:t>优化</a:t>
            </a:r>
            <a:r>
              <a:rPr lang="en-US" altLang="zh-CN" b="1" dirty="0" smtClean="0">
                <a:solidFill>
                  <a:schemeClr val="bg1"/>
                </a:solidFill>
              </a:rPr>
              <a:t>BP</a:t>
            </a:r>
            <a:r>
              <a:rPr lang="zh-CN" altLang="en-US" b="1" dirty="0" smtClean="0">
                <a:solidFill>
                  <a:schemeClr val="bg1"/>
                </a:solidFill>
              </a:rPr>
              <a:t>神经网络算法准确预测出发电企业的电力负荷</a:t>
            </a:r>
            <a:endParaRPr lang="zh-CN" altLang="en-US" b="1" dirty="0">
              <a:solidFill>
                <a:schemeClr val="bg1"/>
              </a:solidFill>
            </a:endParaRPr>
          </a:p>
        </p:txBody>
      </p:sp>
      <p:sp>
        <p:nvSpPr>
          <p:cNvPr id="6" name="日期占位符 5"/>
          <p:cNvSpPr>
            <a:spLocks noGrp="1"/>
          </p:cNvSpPr>
          <p:nvPr>
            <p:ph type="dt" sz="half" idx="10"/>
          </p:nvPr>
        </p:nvSpPr>
        <p:spPr/>
        <p:txBody>
          <a:bodyPr/>
          <a:lstStyle/>
          <a:p>
            <a:pPr>
              <a:defRPr/>
            </a:pPr>
            <a:fld id="{0FB007B4-6370-493A-8FFF-F6561EE6A8CC}"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266645888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8" grpId="0"/>
      <p:bldP spid="49"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
          <p:cNvSpPr/>
          <p:nvPr/>
        </p:nvSpPr>
        <p:spPr bwMode="auto">
          <a:xfrm>
            <a:off x="4172384" y="1144706"/>
            <a:ext cx="1132245" cy="747217"/>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文本框 1"/>
          <p:cNvSpPr txBox="1"/>
          <p:nvPr/>
        </p:nvSpPr>
        <p:spPr>
          <a:xfrm>
            <a:off x="5074079" y="2046401"/>
            <a:ext cx="2064545" cy="1754326"/>
          </a:xfrm>
          <a:prstGeom prst="rect">
            <a:avLst/>
          </a:prstGeom>
          <a:noFill/>
        </p:spPr>
        <p:txBody>
          <a:bodyPr wrap="square" rtlCol="0">
            <a:spAutoFit/>
          </a:bodyPr>
          <a:lstStyle/>
          <a:p>
            <a:pPr algn="ctr"/>
            <a:r>
              <a:rPr lang="en-US" altLang="zh-CN" sz="5400" dirty="0">
                <a:solidFill>
                  <a:srgbClr val="607084"/>
                </a:solidFill>
                <a:latin typeface="苹方 常规" panose="020B0300000000000000" pitchFamily="34" charset="-122"/>
                <a:ea typeface="苹方 常规" panose="020B0300000000000000" pitchFamily="34" charset="-122"/>
                <a:cs typeface="+mn-ea"/>
                <a:sym typeface="+mn-lt"/>
              </a:rPr>
              <a:t>PART</a:t>
            </a:r>
          </a:p>
          <a:p>
            <a:pPr algn="ctr"/>
            <a:r>
              <a:rPr lang="en-US" altLang="zh-CN" sz="5400" dirty="0">
                <a:solidFill>
                  <a:srgbClr val="607084"/>
                </a:solidFill>
                <a:latin typeface="苹方 常规" panose="020B0300000000000000" pitchFamily="34" charset="-122"/>
                <a:ea typeface="苹方 常规" panose="020B0300000000000000" pitchFamily="34" charset="-122"/>
                <a:cs typeface="+mn-ea"/>
                <a:sym typeface="+mn-lt"/>
              </a:rPr>
              <a:t>01</a:t>
            </a:r>
          </a:p>
        </p:txBody>
      </p:sp>
      <p:sp>
        <p:nvSpPr>
          <p:cNvPr id="8" name="矩形 7"/>
          <p:cNvSpPr/>
          <p:nvPr/>
        </p:nvSpPr>
        <p:spPr>
          <a:xfrm>
            <a:off x="4028767" y="4450921"/>
            <a:ext cx="4134465" cy="769441"/>
          </a:xfrm>
          <a:prstGeom prst="rect">
            <a:avLst/>
          </a:prstGeom>
        </p:spPr>
        <p:txBody>
          <a:bodyPr wrap="none">
            <a:spAutoFit/>
          </a:bodyPr>
          <a:lstStyle/>
          <a:p>
            <a:r>
              <a:rPr lang="zh-CN" altLang="en-US" sz="4400" b="1" dirty="0">
                <a:solidFill>
                  <a:srgbClr val="607084"/>
                </a:solidFill>
                <a:latin typeface="方正正大黑简体" panose="02000000000000000000" pitchFamily="2" charset="-122"/>
                <a:ea typeface="方正正大黑简体" panose="02000000000000000000" pitchFamily="2" charset="-122"/>
                <a:cs typeface="+mn-ea"/>
                <a:sym typeface="+mn-lt"/>
              </a:rPr>
              <a:t>研究</a:t>
            </a:r>
            <a:r>
              <a:rPr lang="zh-CN" altLang="en-US" sz="4400" b="1" dirty="0" smtClean="0">
                <a:solidFill>
                  <a:srgbClr val="607084"/>
                </a:solidFill>
                <a:latin typeface="方正正大黑简体" panose="02000000000000000000" pitchFamily="2" charset="-122"/>
                <a:ea typeface="方正正大黑简体" panose="02000000000000000000" pitchFamily="2" charset="-122"/>
                <a:cs typeface="+mn-ea"/>
                <a:sym typeface="+mn-lt"/>
              </a:rPr>
              <a:t>背景与意义</a:t>
            </a:r>
            <a:endParaRPr lang="zh-CN" altLang="en-US" sz="4400" b="1" dirty="0">
              <a:solidFill>
                <a:srgbClr val="607084"/>
              </a:solidFill>
              <a:latin typeface="方正正大黑简体" panose="02000000000000000000" pitchFamily="2" charset="-122"/>
              <a:ea typeface="方正正大黑简体" panose="02000000000000000000" pitchFamily="2" charset="-122"/>
              <a:cs typeface="+mn-ea"/>
              <a:sym typeface="+mn-lt"/>
            </a:endParaRPr>
          </a:p>
        </p:txBody>
      </p:sp>
      <p:sp>
        <p:nvSpPr>
          <p:cNvPr id="14" name="矩形 13"/>
          <p:cNvSpPr/>
          <p:nvPr/>
        </p:nvSpPr>
        <p:spPr bwMode="auto">
          <a:xfrm>
            <a:off x="4983909" y="1685723"/>
            <a:ext cx="2224181" cy="2313397"/>
          </a:xfrm>
          <a:prstGeom prst="rect">
            <a:avLst/>
          </a:prstGeom>
          <a:noFill/>
          <a:ln w="38100" cap="flat" cmpd="sng" algn="ctr">
            <a:solidFill>
              <a:srgbClr val="607084"/>
            </a:solidFill>
            <a:prstDash val="solid"/>
            <a:round/>
            <a:headEnd type="none" w="med" len="med"/>
            <a:tailEnd type="none" w="med" len="med"/>
          </a:ln>
          <a:effectLst>
            <a:glow rad="88900">
              <a:schemeClr val="accent4">
                <a:satMod val="175000"/>
                <a:alpha val="8000"/>
              </a:schemeClr>
            </a:glo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33B11495-B3EB-4C4E-90C4-180ACB252306}" type="slidenum">
              <a:rPr lang="zh-CN" altLang="en-US" smtClean="0"/>
              <a:pPr>
                <a:defRPr/>
              </a:pPr>
              <a:t>3</a:t>
            </a:fld>
            <a:r>
              <a:rPr lang="en-US" altLang="zh-CN" dirty="0" smtClean="0"/>
              <a:t>/30</a:t>
            </a:r>
            <a:endParaRPr lang="zh-CN" altLang="en-US" sz="1800" dirty="0">
              <a:solidFill>
                <a:schemeClr val="tx1"/>
              </a:solidFill>
            </a:endParaRPr>
          </a:p>
        </p:txBody>
      </p:sp>
      <p:sp>
        <p:nvSpPr>
          <p:cNvPr id="4" name="日期占位符 3"/>
          <p:cNvSpPr>
            <a:spLocks noGrp="1"/>
          </p:cNvSpPr>
          <p:nvPr>
            <p:ph type="dt" sz="half" idx="10"/>
          </p:nvPr>
        </p:nvSpPr>
        <p:spPr/>
        <p:txBody>
          <a:bodyPr/>
          <a:lstStyle/>
          <a:p>
            <a:pPr>
              <a:defRPr/>
            </a:pPr>
            <a:fld id="{6506F634-83D0-4BFE-81E6-69F916E21E89}" type="datetime1">
              <a:rPr lang="zh-CN" altLang="en-US" smtClean="0"/>
              <a:t>2016/12/17</a:t>
            </a:fld>
            <a:endParaRPr lang="zh-CN" altLang="en-US" sz="1800">
              <a:solidFill>
                <a:schemeClr val="tx1"/>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7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700" fill="hold"/>
                                        <p:tgtEl>
                                          <p:spTgt spid="2"/>
                                        </p:tgtEl>
                                        <p:attrNameLst>
                                          <p:attrName>ppt_y</p:attrName>
                                        </p:attrNameLst>
                                      </p:cBhvr>
                                      <p:tavLst>
                                        <p:tav tm="0">
                                          <p:val>
                                            <p:strVal val="#ppt_y"/>
                                          </p:val>
                                        </p:tav>
                                        <p:tav tm="100000">
                                          <p:val>
                                            <p:strVal val="#ppt_y"/>
                                          </p:val>
                                        </p:tav>
                                      </p:tavLst>
                                    </p:anim>
                                    <p:anim calcmode="lin" valueType="num">
                                      <p:cBhvr>
                                        <p:cTn id="9" dur="7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7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00" tmFilter="0,0; .5, 1; 1, 1"/>
                                        <p:tgtEl>
                                          <p:spTgt spid="2"/>
                                        </p:tgtEl>
                                      </p:cBhvr>
                                    </p:animEffect>
                                  </p:childTnLst>
                                </p:cTn>
                              </p:par>
                              <p:par>
                                <p:cTn id="12" presetID="10" presetClass="entr" presetSubtype="0" fill="hold" grpId="0" nodeType="withEffect">
                                  <p:stCondLst>
                                    <p:cond delay="3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800"/>
                                        <p:tgtEl>
                                          <p:spTgt spid="6"/>
                                        </p:tgtEl>
                                      </p:cBhvr>
                                    </p:animEffect>
                                  </p:childTnLst>
                                </p:cTn>
                              </p:par>
                              <p:par>
                                <p:cTn id="15" presetID="10" presetClass="entr" presetSubtype="0" fill="hold" grpId="0" nodeType="withEffect">
                                  <p:stCondLst>
                                    <p:cond delay="6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rot="10800000">
            <a:off x="3865" y="3729564"/>
            <a:ext cx="12192000" cy="3128435"/>
          </a:xfrm>
          <a:custGeom>
            <a:avLst/>
            <a:gdLst>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4903963"/>
              <a:gd name="connsiteX1" fmla="*/ 12192000 w 12192000"/>
              <a:gd name="connsiteY1" fmla="*/ 0 h 4903963"/>
              <a:gd name="connsiteX2" fmla="*/ 12192000 w 12192000"/>
              <a:gd name="connsiteY2" fmla="*/ 3368675 h 4903963"/>
              <a:gd name="connsiteX3" fmla="*/ 0 w 12192000"/>
              <a:gd name="connsiteY3" fmla="*/ 3368675 h 4903963"/>
              <a:gd name="connsiteX4" fmla="*/ 0 w 12192000"/>
              <a:gd name="connsiteY4" fmla="*/ 0 h 4903963"/>
              <a:gd name="connsiteX0" fmla="*/ 0 w 12192000"/>
              <a:gd name="connsiteY0" fmla="*/ 0 h 5964239"/>
              <a:gd name="connsiteX1" fmla="*/ 12192000 w 12192000"/>
              <a:gd name="connsiteY1" fmla="*/ 0 h 5964239"/>
              <a:gd name="connsiteX2" fmla="*/ 12192000 w 12192000"/>
              <a:gd name="connsiteY2" fmla="*/ 3368675 h 5964239"/>
              <a:gd name="connsiteX3" fmla="*/ 0 w 12192000"/>
              <a:gd name="connsiteY3" fmla="*/ 3368675 h 5964239"/>
              <a:gd name="connsiteX4" fmla="*/ 0 w 12192000"/>
              <a:gd name="connsiteY4" fmla="*/ 0 h 5964239"/>
              <a:gd name="connsiteX0" fmla="*/ 0 w 12192000"/>
              <a:gd name="connsiteY0" fmla="*/ 0 h 4371948"/>
              <a:gd name="connsiteX1" fmla="*/ 12192000 w 12192000"/>
              <a:gd name="connsiteY1" fmla="*/ 0 h 4371948"/>
              <a:gd name="connsiteX2" fmla="*/ 12192000 w 12192000"/>
              <a:gd name="connsiteY2" fmla="*/ 3368675 h 4371948"/>
              <a:gd name="connsiteX3" fmla="*/ 0 w 12192000"/>
              <a:gd name="connsiteY3" fmla="*/ 3368675 h 4371948"/>
              <a:gd name="connsiteX4" fmla="*/ 0 w 12192000"/>
              <a:gd name="connsiteY4" fmla="*/ 0 h 4371948"/>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 name="connsiteX0" fmla="*/ 0 w 12192000"/>
              <a:gd name="connsiteY0" fmla="*/ 0 h 3368675"/>
              <a:gd name="connsiteX1" fmla="*/ 12192000 w 12192000"/>
              <a:gd name="connsiteY1" fmla="*/ 0 h 3368675"/>
              <a:gd name="connsiteX2" fmla="*/ 12192000 w 12192000"/>
              <a:gd name="connsiteY2" fmla="*/ 3368675 h 3368675"/>
              <a:gd name="connsiteX3" fmla="*/ 0 w 12192000"/>
              <a:gd name="connsiteY3" fmla="*/ 3368675 h 3368675"/>
              <a:gd name="connsiteX4" fmla="*/ 0 w 12192000"/>
              <a:gd name="connsiteY4" fmla="*/ 0 h 3368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368675">
                <a:moveTo>
                  <a:pt x="0" y="0"/>
                </a:moveTo>
                <a:lnTo>
                  <a:pt x="12192000" y="0"/>
                </a:lnTo>
                <a:lnTo>
                  <a:pt x="12192000" y="3368675"/>
                </a:lnTo>
                <a:cubicBezTo>
                  <a:pt x="6128657" y="1440555"/>
                  <a:pt x="6090557" y="1433986"/>
                  <a:pt x="0" y="3368675"/>
                </a:cubicBezTo>
                <a:lnTo>
                  <a:pt x="0" y="0"/>
                </a:lnTo>
                <a:close/>
              </a:path>
            </a:pathLst>
          </a:custGeom>
          <a:gradFill>
            <a:gsLst>
              <a:gs pos="36000">
                <a:srgbClr val="5D7088"/>
              </a:gs>
              <a:gs pos="0">
                <a:srgbClr val="768BA6"/>
              </a:gs>
              <a:gs pos="100000">
                <a:srgbClr val="44546A"/>
              </a:gs>
            </a:gsLst>
            <a:lin ang="5400000" scaled="1"/>
          </a:gradFill>
          <a:ln w="9525" cap="flat" cmpd="sng" algn="ctr">
            <a:noFill/>
            <a:prstDash val="solid"/>
            <a:round/>
            <a:headEnd type="none" w="med" len="med"/>
            <a:tailEnd type="none" w="med" len="med"/>
          </a:ln>
          <a:effectLst>
            <a:outerShdw blurRad="406400" dist="38100" dir="5400000" algn="t" rotWithShape="0">
              <a:prstClr val="black">
                <a:alpha val="32000"/>
              </a:prstClr>
            </a:outerShd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0" name="文本框 12"/>
          <p:cNvSpPr>
            <a:spLocks noChangeArrowheads="1"/>
          </p:cNvSpPr>
          <p:nvPr/>
        </p:nvSpPr>
        <p:spPr bwMode="auto">
          <a:xfrm>
            <a:off x="4653288" y="1816860"/>
            <a:ext cx="324610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r>
              <a:rPr lang="zh-CN" altLang="en-US" sz="4000" spc="300" dirty="0">
                <a:solidFill>
                  <a:schemeClr val="tx1">
                    <a:lumMod val="75000"/>
                    <a:lumOff val="25000"/>
                  </a:schemeClr>
                </a:solidFill>
                <a:latin typeface="+mn-lt"/>
                <a:ea typeface="+mn-ea"/>
                <a:cs typeface="+mn-ea"/>
                <a:sym typeface="+mn-lt"/>
              </a:rPr>
              <a:t> </a:t>
            </a:r>
            <a:r>
              <a:rPr lang="zh-CN" altLang="en-US" sz="4400" dirty="0">
                <a:solidFill>
                  <a:schemeClr val="tx1">
                    <a:lumMod val="75000"/>
                    <a:lumOff val="25000"/>
                  </a:schemeClr>
                </a:solidFill>
                <a:latin typeface="方正正大黑简体" panose="02000000000000000000" pitchFamily="2" charset="-122"/>
                <a:ea typeface="方正正大黑简体" panose="02000000000000000000" pitchFamily="2" charset="-122"/>
                <a:cs typeface="+mn-ea"/>
                <a:sym typeface="+mn-lt"/>
              </a:rPr>
              <a:t>谢谢指导！</a:t>
            </a:r>
            <a:endParaRPr lang="zh-CN" altLang="en-US" sz="4000" dirty="0">
              <a:solidFill>
                <a:schemeClr val="tx1">
                  <a:lumMod val="75000"/>
                  <a:lumOff val="25000"/>
                </a:schemeClr>
              </a:solidFill>
              <a:latin typeface="方正正大黑简体" panose="02000000000000000000" pitchFamily="2" charset="-122"/>
              <a:ea typeface="方正正大黑简体" panose="02000000000000000000" pitchFamily="2" charset="-122"/>
              <a:cs typeface="+mn-ea"/>
              <a:sym typeface="+mn-lt"/>
            </a:endParaRPr>
          </a:p>
        </p:txBody>
      </p:sp>
      <p:sp>
        <p:nvSpPr>
          <p:cNvPr id="21" name="文本框 20"/>
          <p:cNvSpPr txBox="1"/>
          <p:nvPr/>
        </p:nvSpPr>
        <p:spPr>
          <a:xfrm>
            <a:off x="3451028" y="2762235"/>
            <a:ext cx="5289944" cy="338554"/>
          </a:xfrm>
          <a:prstGeom prst="rect">
            <a:avLst/>
          </a:prstGeom>
          <a:solidFill>
            <a:srgbClr val="4B5C72"/>
          </a:solidFill>
        </p:spPr>
        <p:txBody>
          <a:bodyPr wrap="square" rtlCol="0">
            <a:spAutoFit/>
          </a:bodyPr>
          <a:lstStyle/>
          <a:p>
            <a:pPr algn="ctr" eaLnBrk="1" hangingPunct="1"/>
            <a:r>
              <a:rPr lang="zh-CN" altLang="en-US" sz="1600" dirty="0">
                <a:solidFill>
                  <a:schemeClr val="bg1"/>
                </a:solidFill>
                <a:latin typeface="+mn-ea"/>
                <a:ea typeface="+mn-ea"/>
                <a:cs typeface="+mn-ea"/>
                <a:sym typeface="+mn-lt"/>
              </a:rPr>
              <a:t>答辩人</a:t>
            </a:r>
            <a:r>
              <a:rPr lang="zh-CN" altLang="en-US" sz="1600" dirty="0" smtClean="0">
                <a:solidFill>
                  <a:schemeClr val="bg1"/>
                </a:solidFill>
                <a:latin typeface="+mn-ea"/>
                <a:ea typeface="+mn-ea"/>
                <a:cs typeface="+mn-ea"/>
                <a:sym typeface="+mn-lt"/>
              </a:rPr>
              <a:t>：冯雪               </a:t>
            </a:r>
            <a:r>
              <a:rPr lang="zh-CN" altLang="en-US" sz="1600" dirty="0">
                <a:solidFill>
                  <a:schemeClr val="bg1"/>
                </a:solidFill>
                <a:latin typeface="+mn-ea"/>
                <a:ea typeface="+mn-ea"/>
                <a:cs typeface="+mn-ea"/>
                <a:sym typeface="+mn-lt"/>
              </a:rPr>
              <a:t>指导老师</a:t>
            </a:r>
            <a:r>
              <a:rPr lang="zh-CN" altLang="en-US" sz="1600" dirty="0" smtClean="0">
                <a:solidFill>
                  <a:schemeClr val="bg1"/>
                </a:solidFill>
                <a:latin typeface="+mn-ea"/>
                <a:ea typeface="+mn-ea"/>
                <a:cs typeface="+mn-ea"/>
                <a:sym typeface="+mn-lt"/>
              </a:rPr>
              <a:t>：焦明海</a:t>
            </a:r>
            <a:endParaRPr lang="zh-CN" altLang="en-US" sz="1600" dirty="0">
              <a:solidFill>
                <a:schemeClr val="bg1"/>
              </a:solidFill>
              <a:latin typeface="+mn-ea"/>
              <a:ea typeface="+mn-ea"/>
              <a:cs typeface="+mn-ea"/>
              <a:sym typeface="+mn-lt"/>
            </a:endParaRPr>
          </a:p>
        </p:txBody>
      </p:sp>
      <p:sp>
        <p:nvSpPr>
          <p:cNvPr id="2" name="灯片编号占位符 1"/>
          <p:cNvSpPr>
            <a:spLocks noGrp="1"/>
          </p:cNvSpPr>
          <p:nvPr>
            <p:ph type="sldNum" sz="quarter" idx="12"/>
          </p:nvPr>
        </p:nvSpPr>
        <p:spPr/>
        <p:txBody>
          <a:bodyPr/>
          <a:lstStyle/>
          <a:p>
            <a:pPr>
              <a:defRPr/>
            </a:pPr>
            <a:fld id="{33B11495-B3EB-4C4E-90C4-180ACB252306}" type="slidenum">
              <a:rPr lang="zh-CN" altLang="en-US" smtClean="0"/>
              <a:pPr>
                <a:defRPr/>
              </a:pPr>
              <a:t>30</a:t>
            </a:fld>
            <a:endParaRPr lang="zh-CN" altLang="en-US" sz="1800">
              <a:solidFill>
                <a:schemeClr val="tx1"/>
              </a:solidFill>
            </a:endParaRPr>
          </a:p>
        </p:txBody>
      </p:sp>
      <p:sp>
        <p:nvSpPr>
          <p:cNvPr id="3" name="日期占位符 2"/>
          <p:cNvSpPr>
            <a:spLocks noGrp="1"/>
          </p:cNvSpPr>
          <p:nvPr>
            <p:ph type="dt" sz="half" idx="10"/>
          </p:nvPr>
        </p:nvSpPr>
        <p:spPr/>
        <p:txBody>
          <a:bodyPr/>
          <a:lstStyle/>
          <a:p>
            <a:pPr>
              <a:defRPr/>
            </a:pPr>
            <a:fld id="{9C1621E3-C992-46F6-98D5-A3ECFA2A50D8}"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462842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1241378" y="1861758"/>
            <a:ext cx="4559055" cy="3077938"/>
          </a:xfrm>
          <a:prstGeom prst="rect">
            <a:avLst/>
          </a:prstGeom>
          <a:gradFill flip="none" rotWithShape="1">
            <a:gsLst>
              <a:gs pos="27000">
                <a:srgbClr val="526173"/>
              </a:gs>
              <a:gs pos="0">
                <a:srgbClr val="637387"/>
              </a:gs>
              <a:gs pos="100000">
                <a:srgbClr val="414E5F"/>
              </a:gs>
            </a:gsLst>
            <a:lin ang="2700000" scaled="1"/>
            <a:tileRect/>
          </a:gradFill>
          <a:ln>
            <a:noFill/>
          </a:ln>
        </p:spPr>
        <p:txBody>
          <a:bodyPr vert="horz" wrap="square" lIns="91440" tIns="45720" rIns="91440" bIns="45720" numCol="1" rtlCol="0" anchor="t" anchorCtr="0" compatLnSpc="1">
            <a:prstTxWarp prst="textNoShape">
              <a:avLst/>
            </a:prstTxWarp>
          </a:bodyPr>
          <a:lstStyle/>
          <a:p>
            <a:pPr algn="ctr"/>
            <a:endParaRPr lang="zh-CN" altLang="en-US"/>
          </a:p>
        </p:txBody>
      </p:sp>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0" y="339106"/>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505491" y="422700"/>
            <a:ext cx="3125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2400" dirty="0" smtClean="0">
                <a:solidFill>
                  <a:schemeClr val="bg1"/>
                </a:solidFill>
                <a:latin typeface="+mn-ea"/>
                <a:ea typeface="+mn-ea"/>
                <a:cs typeface="+mn-ea"/>
                <a:sym typeface="+mn-lt"/>
              </a:rPr>
              <a:t>1 </a:t>
            </a:r>
            <a:r>
              <a:rPr lang="zh-CN" altLang="en-US" sz="2400" dirty="0">
                <a:solidFill>
                  <a:schemeClr val="bg1"/>
                </a:solidFill>
                <a:latin typeface="+mn-ea"/>
                <a:ea typeface="+mn-ea"/>
                <a:cs typeface="+mn-ea"/>
                <a:sym typeface="+mn-lt"/>
              </a:rPr>
              <a:t>研究背景与意义 </a:t>
            </a:r>
          </a:p>
        </p:txBody>
      </p:sp>
      <p:sp>
        <p:nvSpPr>
          <p:cNvPr id="14" name="文本框 1"/>
          <p:cNvSpPr txBox="1">
            <a:spLocks noChangeArrowheads="1"/>
          </p:cNvSpPr>
          <p:nvPr/>
        </p:nvSpPr>
        <p:spPr bwMode="auto">
          <a:xfrm>
            <a:off x="5254418" y="423350"/>
            <a:ext cx="18033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zh-CN" altLang="en-US" sz="2400" dirty="0" smtClean="0">
                <a:solidFill>
                  <a:srgbClr val="495A70"/>
                </a:solidFill>
                <a:latin typeface="+mn-ea"/>
                <a:ea typeface="+mn-ea"/>
                <a:cs typeface="+mn-ea"/>
                <a:sym typeface="+mn-lt"/>
              </a:rPr>
              <a:t>   研究背景</a:t>
            </a:r>
            <a:endParaRPr lang="zh-CN" altLang="en-US" sz="2400" dirty="0">
              <a:solidFill>
                <a:srgbClr val="495A70"/>
              </a:solidFill>
              <a:latin typeface="+mn-ea"/>
              <a:ea typeface="+mn-ea"/>
              <a:cs typeface="+mn-ea"/>
              <a:sym typeface="+mn-lt"/>
            </a:endParaRPr>
          </a:p>
        </p:txBody>
      </p:sp>
      <p:cxnSp>
        <p:nvCxnSpPr>
          <p:cNvPr id="17" name="直接连接符 16"/>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矩形 9"/>
          <p:cNvSpPr>
            <a:spLocks noChangeArrowheads="1"/>
          </p:cNvSpPr>
          <p:nvPr/>
        </p:nvSpPr>
        <p:spPr bwMode="auto">
          <a:xfrm>
            <a:off x="6877928" y="1921871"/>
            <a:ext cx="36668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457200" indent="-457200">
              <a:buClr>
                <a:srgbClr val="607084"/>
              </a:buClr>
              <a:buFont typeface="Wingdings" panose="05000000000000000000" pitchFamily="2" charset="2"/>
              <a:buChar char="n"/>
            </a:pPr>
            <a:r>
              <a:rPr lang="zh-CN" altLang="en-US" sz="3200" dirty="0" smtClean="0">
                <a:solidFill>
                  <a:srgbClr val="607084"/>
                </a:solidFill>
                <a:latin typeface="+mn-ea"/>
                <a:ea typeface="+mn-ea"/>
              </a:rPr>
              <a:t>电力改革</a:t>
            </a:r>
            <a:endParaRPr lang="en-US" altLang="zh-CN" sz="3200" dirty="0">
              <a:solidFill>
                <a:srgbClr val="607084"/>
              </a:solidFill>
              <a:latin typeface="+mn-ea"/>
              <a:ea typeface="+mn-ea"/>
            </a:endParaRPr>
          </a:p>
        </p:txBody>
      </p:sp>
      <p:sp>
        <p:nvSpPr>
          <p:cNvPr id="2" name="矩形 1"/>
          <p:cNvSpPr/>
          <p:nvPr/>
        </p:nvSpPr>
        <p:spPr>
          <a:xfrm>
            <a:off x="6908061" y="3052028"/>
            <a:ext cx="4207910" cy="396583"/>
          </a:xfrm>
          <a:prstGeom prst="rect">
            <a:avLst/>
          </a:prstGeom>
        </p:spPr>
        <p:txBody>
          <a:bodyPr wrap="square">
            <a:spAutoFit/>
          </a:bodyPr>
          <a:lstStyle/>
          <a:p>
            <a:pPr marL="285750" indent="-285750">
              <a:lnSpc>
                <a:spcPct val="120000"/>
              </a:lnSpc>
              <a:buClr>
                <a:srgbClr val="607084"/>
              </a:buClr>
              <a:buFont typeface="Wingdings" panose="05000000000000000000" pitchFamily="2" charset="2"/>
              <a:buChar char="p"/>
            </a:pPr>
            <a:r>
              <a:rPr lang="zh-CN" altLang="en-US" dirty="0" smtClean="0">
                <a:solidFill>
                  <a:srgbClr val="484848"/>
                </a:solidFill>
                <a:latin typeface="微软雅黑" panose="020B0503020204020204" pitchFamily="34" charset="-122"/>
                <a:ea typeface="微软雅黑" panose="020B0503020204020204" pitchFamily="34" charset="-122"/>
              </a:rPr>
              <a:t>传统电力交易市场</a:t>
            </a:r>
            <a:endParaRPr lang="zh-CN" altLang="en-US" dirty="0">
              <a:solidFill>
                <a:srgbClr val="484848"/>
              </a:solidFill>
              <a:latin typeface="微软雅黑" panose="020B0503020204020204" pitchFamily="34" charset="-122"/>
              <a:ea typeface="微软雅黑" panose="020B0503020204020204" pitchFamily="34" charset="-122"/>
            </a:endParaRPr>
          </a:p>
        </p:txBody>
      </p:sp>
      <p:sp>
        <p:nvSpPr>
          <p:cNvPr id="12" name="矩形 11"/>
          <p:cNvSpPr/>
          <p:nvPr/>
        </p:nvSpPr>
        <p:spPr>
          <a:xfrm>
            <a:off x="6908061" y="4326391"/>
            <a:ext cx="4207910" cy="396583"/>
          </a:xfrm>
          <a:prstGeom prst="rect">
            <a:avLst/>
          </a:prstGeom>
        </p:spPr>
        <p:txBody>
          <a:bodyPr wrap="square">
            <a:spAutoFit/>
          </a:bodyPr>
          <a:lstStyle/>
          <a:p>
            <a:pPr marL="285750" indent="-285750">
              <a:lnSpc>
                <a:spcPct val="120000"/>
              </a:lnSpc>
              <a:buClr>
                <a:srgbClr val="607084"/>
              </a:buClr>
              <a:buFont typeface="Wingdings" panose="05000000000000000000" pitchFamily="2" charset="2"/>
              <a:buChar char="p"/>
            </a:pPr>
            <a:r>
              <a:rPr lang="zh-CN" altLang="en-US" dirty="0" smtClean="0">
                <a:solidFill>
                  <a:srgbClr val="484848"/>
                </a:solidFill>
                <a:latin typeface="微软雅黑" panose="020B0503020204020204" pitchFamily="34" charset="-122"/>
                <a:ea typeface="微软雅黑" panose="020B0503020204020204" pitchFamily="34" charset="-122"/>
              </a:rPr>
              <a:t>改革后电力交易市场</a:t>
            </a:r>
            <a:endParaRPr lang="zh-CN" altLang="en-US" dirty="0">
              <a:solidFill>
                <a:srgbClr val="484848"/>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bwMode="auto">
          <a:xfrm flipV="1">
            <a:off x="685800" y="6237680"/>
            <a:ext cx="10583963" cy="629"/>
          </a:xfrm>
          <a:prstGeom prst="line">
            <a:avLst/>
          </a:prstGeom>
          <a:ln w="12700">
            <a:solidFill>
              <a:srgbClr val="607084"/>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sp>
        <p:nvSpPr>
          <p:cNvPr id="24" name="TextBox 4"/>
          <p:cNvSpPr txBox="1"/>
          <p:nvPr/>
        </p:nvSpPr>
        <p:spPr bwMode="auto">
          <a:xfrm>
            <a:off x="11141372" y="6209188"/>
            <a:ext cx="227752" cy="368301"/>
          </a:xfrm>
          <a:prstGeom prst="rect">
            <a:avLst/>
          </a:prstGeom>
          <a:noFill/>
          <a:ln w="12700">
            <a:noFill/>
            <a:prstDash val="dash"/>
          </a:ln>
        </p:spPr>
        <p:txBody>
          <a:bodyPr wrap="square">
            <a:spAutoFit/>
          </a:bodyPr>
          <a:lstStyle/>
          <a:p>
            <a:pPr fontAlgn="auto">
              <a:spcBef>
                <a:spcPts val="0"/>
              </a:spcBef>
              <a:spcAft>
                <a:spcPts val="0"/>
              </a:spcAft>
              <a:defRPr/>
            </a:pPr>
            <a:r>
              <a:rPr lang="en-US" altLang="zh-CN" dirty="0">
                <a:solidFill>
                  <a:schemeClr val="bg1"/>
                </a:solidFill>
                <a:latin typeface="苹方 常规" panose="020B0300000000000000" pitchFamily="34" charset="-122"/>
                <a:ea typeface="苹方 常规" panose="020B0300000000000000" pitchFamily="34" charset="-122"/>
              </a:rPr>
              <a:t>4</a:t>
            </a:r>
            <a:endParaRPr lang="zh-CN" altLang="en-US" dirty="0">
              <a:solidFill>
                <a:schemeClr val="bg1"/>
              </a:solidFill>
              <a:latin typeface="苹方 常规" panose="020B0300000000000000" pitchFamily="34" charset="-122"/>
              <a:ea typeface="苹方 常规" panose="020B0300000000000000" pitchFamily="34" charset="-122"/>
            </a:endParaRPr>
          </a:p>
        </p:txBody>
      </p:sp>
      <p:cxnSp>
        <p:nvCxnSpPr>
          <p:cNvPr id="22" name="直接连接符 21"/>
          <p:cNvCxnSpPr/>
          <p:nvPr/>
        </p:nvCxnSpPr>
        <p:spPr bwMode="auto">
          <a:xfrm flipV="1">
            <a:off x="6276339" y="1813646"/>
            <a:ext cx="0" cy="3366960"/>
          </a:xfrm>
          <a:prstGeom prst="line">
            <a:avLst/>
          </a:prstGeom>
          <a:ln w="12700">
            <a:solidFill>
              <a:srgbClr val="607084"/>
            </a:solidFill>
            <a:prstDash val="lgDash"/>
          </a:ln>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935" y="1861758"/>
            <a:ext cx="4567498" cy="3190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a:spLocks noGrp="1"/>
          </p:cNvSpPr>
          <p:nvPr>
            <p:ph type="sldNum" sz="quarter" idx="12"/>
          </p:nvPr>
        </p:nvSpPr>
        <p:spPr/>
        <p:txBody>
          <a:bodyPr/>
          <a:lstStyle/>
          <a:p>
            <a:pPr>
              <a:defRPr/>
            </a:pPr>
            <a:fld id="{33B11495-B3EB-4C4E-90C4-180ACB252306}" type="slidenum">
              <a:rPr lang="zh-CN" altLang="en-US" smtClean="0"/>
              <a:pPr>
                <a:defRPr/>
              </a:pPr>
              <a:t>4</a:t>
            </a:fld>
            <a:r>
              <a:rPr lang="en-US" altLang="zh-CN" dirty="0" smtClean="0"/>
              <a:t>/30</a:t>
            </a:r>
            <a:endParaRPr lang="zh-CN" altLang="en-US" sz="1800" dirty="0">
              <a:solidFill>
                <a:schemeClr val="tx1"/>
              </a:solidFill>
            </a:endParaRPr>
          </a:p>
        </p:txBody>
      </p:sp>
      <p:sp>
        <p:nvSpPr>
          <p:cNvPr id="3" name="日期占位符 2"/>
          <p:cNvSpPr>
            <a:spLocks noGrp="1"/>
          </p:cNvSpPr>
          <p:nvPr>
            <p:ph type="dt" sz="half" idx="10"/>
          </p:nvPr>
        </p:nvSpPr>
        <p:spPr/>
        <p:txBody>
          <a:bodyPr/>
          <a:lstStyle/>
          <a:p>
            <a:pPr>
              <a:defRPr/>
            </a:pPr>
            <a:fld id="{3100871C-8F10-448C-B2A0-90F42B08D8F4}" type="datetime1">
              <a:rPr lang="zh-CN" altLang="en-US" smtClean="0"/>
              <a:t>2016/12/17</a:t>
            </a:fld>
            <a:endParaRPr lang="zh-CN" altLang="en-US" sz="1800">
              <a:solidFill>
                <a:schemeClr val="tx1"/>
              </a:solidFill>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anim calcmode="lin" valueType="num">
                                      <p:cBhvr>
                                        <p:cTn id="13" dur="500" fill="hold"/>
                                        <p:tgtEl>
                                          <p:spTgt spid="2"/>
                                        </p:tgtEl>
                                        <p:attrNameLst>
                                          <p:attrName>ppt_x</p:attrName>
                                        </p:attrNameLst>
                                      </p:cBhvr>
                                      <p:tavLst>
                                        <p:tav tm="0">
                                          <p:val>
                                            <p:strVal val="#ppt_x"/>
                                          </p:val>
                                        </p:tav>
                                        <p:tav tm="100000">
                                          <p:val>
                                            <p:strVal val="#ppt_x"/>
                                          </p:val>
                                        </p:tav>
                                      </p:tavLst>
                                    </p:anim>
                                    <p:anim calcmode="lin" valueType="num">
                                      <p:cBhvr>
                                        <p:cTn id="14" dur="5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4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anim calcmode="lin" valueType="num">
                                      <p:cBhvr>
                                        <p:cTn id="18" dur="500" fill="hold"/>
                                        <p:tgtEl>
                                          <p:spTgt spid="12"/>
                                        </p:tgtEl>
                                        <p:attrNameLst>
                                          <p:attrName>ppt_x</p:attrName>
                                        </p:attrNameLst>
                                      </p:cBhvr>
                                      <p:tavLst>
                                        <p:tav tm="0">
                                          <p:val>
                                            <p:strVal val="#ppt_x"/>
                                          </p:val>
                                        </p:tav>
                                        <p:tav tm="100000">
                                          <p:val>
                                            <p:strVal val="#ppt_x"/>
                                          </p:val>
                                        </p:tav>
                                      </p:tavLst>
                                    </p:anim>
                                    <p:anim calcmode="lin" valueType="num">
                                      <p:cBhvr>
                                        <p:cTn id="1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0" y="345307"/>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385265" y="424004"/>
            <a:ext cx="3125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Font typeface="Arial" panose="020B0604020202020204" pitchFamily="34" charset="0"/>
              <a:buNone/>
            </a:pPr>
            <a:r>
              <a:rPr lang="en-US" altLang="zh-CN" sz="2400" dirty="0" smtClean="0">
                <a:solidFill>
                  <a:schemeClr val="bg1"/>
                </a:solidFill>
                <a:latin typeface="+mn-ea"/>
                <a:ea typeface="+mn-ea"/>
                <a:cs typeface="+mn-ea"/>
                <a:sym typeface="+mn-lt"/>
              </a:rPr>
              <a:t>1 </a:t>
            </a:r>
            <a:r>
              <a:rPr lang="zh-CN" altLang="en-US" sz="2400" dirty="0">
                <a:solidFill>
                  <a:schemeClr val="bg1"/>
                </a:solidFill>
                <a:latin typeface="+mn-ea"/>
                <a:ea typeface="+mn-ea"/>
                <a:cs typeface="+mn-ea"/>
                <a:sym typeface="+mn-lt"/>
              </a:rPr>
              <a:t>研究背景与意义 </a:t>
            </a:r>
          </a:p>
        </p:txBody>
      </p:sp>
      <p:sp>
        <p:nvSpPr>
          <p:cNvPr id="14" name="文本框 1"/>
          <p:cNvSpPr txBox="1">
            <a:spLocks noChangeArrowheads="1"/>
          </p:cNvSpPr>
          <p:nvPr/>
        </p:nvSpPr>
        <p:spPr bwMode="auto">
          <a:xfrm>
            <a:off x="5254417" y="423350"/>
            <a:ext cx="2224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a:solidFill>
                  <a:srgbClr val="495A70"/>
                </a:solidFill>
                <a:latin typeface="+mn-ea"/>
                <a:ea typeface="+mn-ea"/>
                <a:cs typeface="+mn-ea"/>
                <a:sym typeface="+mn-lt"/>
              </a:rPr>
              <a:t>研究意义</a:t>
            </a:r>
          </a:p>
        </p:txBody>
      </p:sp>
      <p:cxnSp>
        <p:nvCxnSpPr>
          <p:cNvPr id="23" name="直接连接符 22"/>
          <p:cNvCxnSpPr/>
          <p:nvPr/>
        </p:nvCxnSpPr>
        <p:spPr bwMode="auto">
          <a:xfrm flipV="1">
            <a:off x="685800" y="6237680"/>
            <a:ext cx="10583963" cy="629"/>
          </a:xfrm>
          <a:prstGeom prst="line">
            <a:avLst/>
          </a:prstGeom>
          <a:ln w="12700">
            <a:solidFill>
              <a:srgbClr val="607084"/>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sp>
        <p:nvSpPr>
          <p:cNvPr id="2" name="椭圆 1"/>
          <p:cNvSpPr/>
          <p:nvPr/>
        </p:nvSpPr>
        <p:spPr bwMode="auto">
          <a:xfrm>
            <a:off x="2279053" y="2075014"/>
            <a:ext cx="3065763" cy="3065763"/>
          </a:xfrm>
          <a:prstGeom prst="ellipse">
            <a:avLst/>
          </a:prstGeom>
          <a:noFill/>
          <a:ln w="28575">
            <a:gradFill flip="none" rotWithShape="1">
              <a:gsLst>
                <a:gs pos="45000">
                  <a:srgbClr val="516073"/>
                </a:gs>
                <a:gs pos="0">
                  <a:srgbClr val="768BA6">
                    <a:alpha val="48000"/>
                  </a:srgbClr>
                </a:gs>
                <a:gs pos="100000">
                  <a:srgbClr val="2C3540"/>
                </a:gs>
              </a:gsLst>
              <a:lin ang="2700000" scaled="1"/>
              <a:tileRect/>
            </a:gradFill>
          </a:ln>
        </p:spPr>
        <p:txBody>
          <a:bodyPr vert="horz" wrap="square" lIns="91440" tIns="45720" rIns="91440" bIns="45720" numCol="1" rtlCol="0" anchor="t" anchorCtr="0" compatLnSpc="1">
            <a:prstTxWarp prst="textNoShape">
              <a:avLst/>
            </a:prstTxWarp>
          </a:bodyPr>
          <a:lstStyle/>
          <a:p>
            <a:pPr algn="ctr"/>
            <a:endParaRPr lang="zh-CN" altLang="en-US" dirty="0"/>
          </a:p>
        </p:txBody>
      </p:sp>
      <p:sp>
        <p:nvSpPr>
          <p:cNvPr id="64" name="椭圆 63"/>
          <p:cNvSpPr/>
          <p:nvPr/>
        </p:nvSpPr>
        <p:spPr bwMode="auto">
          <a:xfrm>
            <a:off x="6997695" y="2075014"/>
            <a:ext cx="3005650" cy="3005650"/>
          </a:xfrm>
          <a:prstGeom prst="ellipse">
            <a:avLst/>
          </a:prstGeom>
          <a:noFill/>
          <a:ln w="28575">
            <a:gradFill flip="none" rotWithShape="1">
              <a:gsLst>
                <a:gs pos="45000">
                  <a:srgbClr val="516073"/>
                </a:gs>
                <a:gs pos="0">
                  <a:srgbClr val="768BA6">
                    <a:alpha val="48000"/>
                  </a:srgbClr>
                </a:gs>
                <a:gs pos="100000">
                  <a:srgbClr val="2C3540"/>
                </a:gs>
              </a:gsLst>
              <a:lin ang="2700000" scaled="1"/>
              <a:tileRect/>
            </a:gradFill>
          </a:ln>
        </p:spPr>
        <p:txBody>
          <a:bodyPr vert="horz" wrap="square" lIns="91440" tIns="45720" rIns="91440" bIns="45720" numCol="1" rtlCol="0" anchor="t" anchorCtr="0" compatLnSpc="1">
            <a:prstTxWarp prst="textNoShape">
              <a:avLst/>
            </a:prstTxWarp>
          </a:bodyPr>
          <a:lstStyle/>
          <a:p>
            <a:pPr algn="ctr"/>
            <a:endParaRPr lang="zh-CN" altLang="en-US" dirty="0"/>
          </a:p>
        </p:txBody>
      </p:sp>
      <p:grpSp>
        <p:nvGrpSpPr>
          <p:cNvPr id="10" name="组合 9"/>
          <p:cNvGrpSpPr/>
          <p:nvPr/>
        </p:nvGrpSpPr>
        <p:grpSpPr>
          <a:xfrm>
            <a:off x="6371861" y="3202135"/>
            <a:ext cx="601130" cy="601130"/>
            <a:chOff x="7403496" y="3308774"/>
            <a:chExt cx="601130" cy="601130"/>
          </a:xfrm>
        </p:grpSpPr>
        <p:sp>
          <p:nvSpPr>
            <p:cNvPr id="66" name="椭圆 65"/>
            <p:cNvSpPr/>
            <p:nvPr/>
          </p:nvSpPr>
          <p:spPr bwMode="auto">
            <a:xfrm>
              <a:off x="7403496" y="3308774"/>
              <a:ext cx="601130" cy="601130"/>
            </a:xfrm>
            <a:prstGeom prst="ellipse">
              <a:avLst/>
            </a:prstGeom>
            <a:solidFill>
              <a:srgbClr val="495A70">
                <a:alpha val="98000"/>
              </a:srgbClr>
            </a:solidFill>
            <a:ln>
              <a:noFill/>
            </a:ln>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59" name="Freeform 14"/>
            <p:cNvSpPr>
              <a:spLocks noEditPoints="1"/>
            </p:cNvSpPr>
            <p:nvPr/>
          </p:nvSpPr>
          <p:spPr bwMode="auto">
            <a:xfrm>
              <a:off x="7535530" y="3415413"/>
              <a:ext cx="337062" cy="387852"/>
            </a:xfrm>
            <a:custGeom>
              <a:avLst/>
              <a:gdLst>
                <a:gd name="T0" fmla="*/ 2147483646 w 131"/>
                <a:gd name="T1" fmla="*/ 2147483646 h 151"/>
                <a:gd name="T2" fmla="*/ 2147483646 w 131"/>
                <a:gd name="T3" fmla="*/ 2147483646 h 151"/>
                <a:gd name="T4" fmla="*/ 2147483646 w 131"/>
                <a:gd name="T5" fmla="*/ 2147483646 h 151"/>
                <a:gd name="T6" fmla="*/ 2147483646 w 131"/>
                <a:gd name="T7" fmla="*/ 2147483646 h 151"/>
                <a:gd name="T8" fmla="*/ 2147483646 w 131"/>
                <a:gd name="T9" fmla="*/ 2147483646 h 151"/>
                <a:gd name="T10" fmla="*/ 2147483646 w 131"/>
                <a:gd name="T11" fmla="*/ 2147483646 h 151"/>
                <a:gd name="T12" fmla="*/ 2147483646 w 131"/>
                <a:gd name="T13" fmla="*/ 2147483646 h 151"/>
                <a:gd name="T14" fmla="*/ 2147483646 w 131"/>
                <a:gd name="T15" fmla="*/ 2147483646 h 151"/>
                <a:gd name="T16" fmla="*/ 2147483646 w 131"/>
                <a:gd name="T17" fmla="*/ 2147483646 h 151"/>
                <a:gd name="T18" fmla="*/ 2147483646 w 131"/>
                <a:gd name="T19" fmla="*/ 2147483646 h 151"/>
                <a:gd name="T20" fmla="*/ 2147483646 w 131"/>
                <a:gd name="T21" fmla="*/ 2147483646 h 151"/>
                <a:gd name="T22" fmla="*/ 2147483646 w 131"/>
                <a:gd name="T23" fmla="*/ 2147483646 h 151"/>
                <a:gd name="T24" fmla="*/ 2147483646 w 131"/>
                <a:gd name="T25" fmla="*/ 2147483646 h 151"/>
                <a:gd name="T26" fmla="*/ 2147483646 w 131"/>
                <a:gd name="T27" fmla="*/ 2147483646 h 151"/>
                <a:gd name="T28" fmla="*/ 2147483646 w 131"/>
                <a:gd name="T29" fmla="*/ 2147483646 h 151"/>
                <a:gd name="T30" fmla="*/ 2147483646 w 131"/>
                <a:gd name="T31" fmla="*/ 2147483646 h 151"/>
                <a:gd name="T32" fmla="*/ 2147483646 w 131"/>
                <a:gd name="T33" fmla="*/ 2147483646 h 151"/>
                <a:gd name="T34" fmla="*/ 2147483646 w 131"/>
                <a:gd name="T35" fmla="*/ 2147483646 h 151"/>
                <a:gd name="T36" fmla="*/ 2147483646 w 131"/>
                <a:gd name="T37" fmla="*/ 2147483646 h 151"/>
                <a:gd name="T38" fmla="*/ 2147483646 w 131"/>
                <a:gd name="T39" fmla="*/ 2147483646 h 151"/>
                <a:gd name="T40" fmla="*/ 2147483646 w 131"/>
                <a:gd name="T41" fmla="*/ 2147483646 h 151"/>
                <a:gd name="T42" fmla="*/ 2147483646 w 131"/>
                <a:gd name="T43" fmla="*/ 2147483646 h 151"/>
                <a:gd name="T44" fmla="*/ 2147483646 w 131"/>
                <a:gd name="T45" fmla="*/ 2147483646 h 151"/>
                <a:gd name="T46" fmla="*/ 2147483646 w 131"/>
                <a:gd name="T47" fmla="*/ 0 h 151"/>
                <a:gd name="T48" fmla="*/ 2147483646 w 131"/>
                <a:gd name="T49" fmla="*/ 2147483646 h 151"/>
                <a:gd name="T50" fmla="*/ 2147483646 w 131"/>
                <a:gd name="T51" fmla="*/ 0 h 151"/>
                <a:gd name="T52" fmla="*/ 2147483646 w 131"/>
                <a:gd name="T53" fmla="*/ 2147483646 h 151"/>
                <a:gd name="T54" fmla="*/ 2147483646 w 131"/>
                <a:gd name="T55" fmla="*/ 2147483646 h 151"/>
                <a:gd name="T56" fmla="*/ 2147483646 w 131"/>
                <a:gd name="T57" fmla="*/ 2147483646 h 151"/>
                <a:gd name="T58" fmla="*/ 2147483646 w 131"/>
                <a:gd name="T59" fmla="*/ 2147483646 h 151"/>
                <a:gd name="T60" fmla="*/ 2147483646 w 131"/>
                <a:gd name="T61" fmla="*/ 2147483646 h 151"/>
                <a:gd name="T62" fmla="*/ 2147483646 w 131"/>
                <a:gd name="T63" fmla="*/ 2147483646 h 151"/>
                <a:gd name="T64" fmla="*/ 2147483646 w 131"/>
                <a:gd name="T65" fmla="*/ 2147483646 h 151"/>
                <a:gd name="T66" fmla="*/ 2147483646 w 131"/>
                <a:gd name="T67" fmla="*/ 2147483646 h 151"/>
                <a:gd name="T68" fmla="*/ 2147483646 w 131"/>
                <a:gd name="T69" fmla="*/ 2147483646 h 151"/>
                <a:gd name="T70" fmla="*/ 2147483646 w 131"/>
                <a:gd name="T71" fmla="*/ 2147483646 h 151"/>
                <a:gd name="T72" fmla="*/ 2147483646 w 131"/>
                <a:gd name="T73" fmla="*/ 2147483646 h 151"/>
                <a:gd name="T74" fmla="*/ 2147483646 w 131"/>
                <a:gd name="T75" fmla="*/ 2147483646 h 151"/>
                <a:gd name="T76" fmla="*/ 2147483646 w 131"/>
                <a:gd name="T77" fmla="*/ 2147483646 h 151"/>
                <a:gd name="T78" fmla="*/ 2147483646 w 131"/>
                <a:gd name="T79" fmla="*/ 2147483646 h 151"/>
                <a:gd name="T80" fmla="*/ 0 w 131"/>
                <a:gd name="T81" fmla="*/ 2147483646 h 151"/>
                <a:gd name="T82" fmla="*/ 2147483646 w 131"/>
                <a:gd name="T83" fmla="*/ 2147483646 h 151"/>
                <a:gd name="T84" fmla="*/ 2147483646 w 131"/>
                <a:gd name="T85" fmla="*/ 2147483646 h 1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31" h="151">
                  <a:moveTo>
                    <a:pt x="48" y="130"/>
                  </a:moveTo>
                  <a:cubicBezTo>
                    <a:pt x="83" y="130"/>
                    <a:pt x="83" y="130"/>
                    <a:pt x="83" y="130"/>
                  </a:cubicBezTo>
                  <a:cubicBezTo>
                    <a:pt x="84" y="130"/>
                    <a:pt x="86" y="131"/>
                    <a:pt x="86" y="132"/>
                  </a:cubicBezTo>
                  <a:cubicBezTo>
                    <a:pt x="86" y="136"/>
                    <a:pt x="86" y="136"/>
                    <a:pt x="86" y="136"/>
                  </a:cubicBezTo>
                  <a:cubicBezTo>
                    <a:pt x="86" y="137"/>
                    <a:pt x="84" y="138"/>
                    <a:pt x="83" y="138"/>
                  </a:cubicBezTo>
                  <a:cubicBezTo>
                    <a:pt x="48" y="138"/>
                    <a:pt x="48" y="138"/>
                    <a:pt x="48" y="138"/>
                  </a:cubicBezTo>
                  <a:cubicBezTo>
                    <a:pt x="46" y="138"/>
                    <a:pt x="45" y="137"/>
                    <a:pt x="45" y="136"/>
                  </a:cubicBezTo>
                  <a:cubicBezTo>
                    <a:pt x="45" y="132"/>
                    <a:pt x="45" y="132"/>
                    <a:pt x="45" y="132"/>
                  </a:cubicBezTo>
                  <a:cubicBezTo>
                    <a:pt x="45" y="131"/>
                    <a:pt x="46" y="130"/>
                    <a:pt x="48" y="130"/>
                  </a:cubicBezTo>
                  <a:cubicBezTo>
                    <a:pt x="48" y="130"/>
                    <a:pt x="48" y="130"/>
                    <a:pt x="48" y="130"/>
                  </a:cubicBezTo>
                  <a:close/>
                  <a:moveTo>
                    <a:pt x="78" y="143"/>
                  </a:moveTo>
                  <a:cubicBezTo>
                    <a:pt x="78" y="147"/>
                    <a:pt x="78" y="147"/>
                    <a:pt x="78" y="147"/>
                  </a:cubicBezTo>
                  <a:cubicBezTo>
                    <a:pt x="78" y="149"/>
                    <a:pt x="76" y="151"/>
                    <a:pt x="74" y="151"/>
                  </a:cubicBezTo>
                  <a:cubicBezTo>
                    <a:pt x="57" y="151"/>
                    <a:pt x="57" y="151"/>
                    <a:pt x="57" y="151"/>
                  </a:cubicBezTo>
                  <a:cubicBezTo>
                    <a:pt x="54" y="151"/>
                    <a:pt x="52" y="149"/>
                    <a:pt x="52" y="147"/>
                  </a:cubicBezTo>
                  <a:cubicBezTo>
                    <a:pt x="52" y="143"/>
                    <a:pt x="52" y="143"/>
                    <a:pt x="52" y="143"/>
                  </a:cubicBezTo>
                  <a:cubicBezTo>
                    <a:pt x="78" y="143"/>
                    <a:pt x="78" y="143"/>
                    <a:pt x="78" y="143"/>
                  </a:cubicBezTo>
                  <a:close/>
                  <a:moveTo>
                    <a:pt x="65" y="34"/>
                  </a:moveTo>
                  <a:cubicBezTo>
                    <a:pt x="84" y="34"/>
                    <a:pt x="99" y="49"/>
                    <a:pt x="99" y="68"/>
                  </a:cubicBezTo>
                  <a:cubicBezTo>
                    <a:pt x="99" y="89"/>
                    <a:pt x="82" y="94"/>
                    <a:pt x="82" y="125"/>
                  </a:cubicBezTo>
                  <a:cubicBezTo>
                    <a:pt x="49" y="125"/>
                    <a:pt x="49" y="125"/>
                    <a:pt x="49" y="125"/>
                  </a:cubicBezTo>
                  <a:cubicBezTo>
                    <a:pt x="49" y="94"/>
                    <a:pt x="31" y="89"/>
                    <a:pt x="31" y="68"/>
                  </a:cubicBezTo>
                  <a:cubicBezTo>
                    <a:pt x="31" y="49"/>
                    <a:pt x="47" y="34"/>
                    <a:pt x="65" y="34"/>
                  </a:cubicBezTo>
                  <a:cubicBezTo>
                    <a:pt x="65" y="34"/>
                    <a:pt x="65" y="34"/>
                    <a:pt x="65" y="34"/>
                  </a:cubicBezTo>
                  <a:close/>
                  <a:moveTo>
                    <a:pt x="70" y="40"/>
                  </a:moveTo>
                  <a:cubicBezTo>
                    <a:pt x="72" y="41"/>
                    <a:pt x="72" y="41"/>
                    <a:pt x="72" y="41"/>
                  </a:cubicBezTo>
                  <a:cubicBezTo>
                    <a:pt x="76" y="42"/>
                    <a:pt x="80" y="44"/>
                    <a:pt x="83" y="46"/>
                  </a:cubicBezTo>
                  <a:cubicBezTo>
                    <a:pt x="82" y="46"/>
                    <a:pt x="80" y="45"/>
                    <a:pt x="79" y="45"/>
                  </a:cubicBezTo>
                  <a:cubicBezTo>
                    <a:pt x="76" y="44"/>
                    <a:pt x="76" y="44"/>
                    <a:pt x="76" y="44"/>
                  </a:cubicBezTo>
                  <a:cubicBezTo>
                    <a:pt x="74" y="44"/>
                    <a:pt x="73" y="44"/>
                    <a:pt x="71" y="43"/>
                  </a:cubicBezTo>
                  <a:cubicBezTo>
                    <a:pt x="69" y="44"/>
                    <a:pt x="66" y="44"/>
                    <a:pt x="64" y="45"/>
                  </a:cubicBezTo>
                  <a:cubicBezTo>
                    <a:pt x="59" y="46"/>
                    <a:pt x="54" y="49"/>
                    <a:pt x="50" y="53"/>
                  </a:cubicBezTo>
                  <a:cubicBezTo>
                    <a:pt x="49" y="55"/>
                    <a:pt x="49" y="55"/>
                    <a:pt x="49" y="55"/>
                  </a:cubicBezTo>
                  <a:cubicBezTo>
                    <a:pt x="45" y="59"/>
                    <a:pt x="43" y="63"/>
                    <a:pt x="42" y="68"/>
                  </a:cubicBezTo>
                  <a:cubicBezTo>
                    <a:pt x="41" y="72"/>
                    <a:pt x="41" y="72"/>
                    <a:pt x="41" y="72"/>
                  </a:cubicBezTo>
                  <a:cubicBezTo>
                    <a:pt x="40" y="75"/>
                    <a:pt x="40" y="78"/>
                    <a:pt x="40" y="81"/>
                  </a:cubicBezTo>
                  <a:cubicBezTo>
                    <a:pt x="40" y="80"/>
                    <a:pt x="39" y="78"/>
                    <a:pt x="38" y="77"/>
                  </a:cubicBezTo>
                  <a:cubicBezTo>
                    <a:pt x="38" y="74"/>
                    <a:pt x="38" y="74"/>
                    <a:pt x="38" y="74"/>
                  </a:cubicBezTo>
                  <a:cubicBezTo>
                    <a:pt x="37" y="70"/>
                    <a:pt x="37" y="66"/>
                    <a:pt x="38" y="62"/>
                  </a:cubicBezTo>
                  <a:cubicBezTo>
                    <a:pt x="38" y="60"/>
                    <a:pt x="38" y="60"/>
                    <a:pt x="38" y="60"/>
                  </a:cubicBezTo>
                  <a:cubicBezTo>
                    <a:pt x="40" y="56"/>
                    <a:pt x="42" y="53"/>
                    <a:pt x="45" y="49"/>
                  </a:cubicBezTo>
                  <a:cubicBezTo>
                    <a:pt x="47" y="47"/>
                    <a:pt x="47" y="47"/>
                    <a:pt x="47" y="47"/>
                  </a:cubicBezTo>
                  <a:cubicBezTo>
                    <a:pt x="50" y="44"/>
                    <a:pt x="54" y="42"/>
                    <a:pt x="58" y="41"/>
                  </a:cubicBezTo>
                  <a:cubicBezTo>
                    <a:pt x="61" y="40"/>
                    <a:pt x="63" y="40"/>
                    <a:pt x="65" y="40"/>
                  </a:cubicBezTo>
                  <a:cubicBezTo>
                    <a:pt x="67" y="40"/>
                    <a:pt x="68" y="40"/>
                    <a:pt x="70" y="40"/>
                  </a:cubicBezTo>
                  <a:cubicBezTo>
                    <a:pt x="70" y="40"/>
                    <a:pt x="70" y="40"/>
                    <a:pt x="70" y="40"/>
                  </a:cubicBezTo>
                  <a:close/>
                  <a:moveTo>
                    <a:pt x="62" y="0"/>
                  </a:moveTo>
                  <a:cubicBezTo>
                    <a:pt x="70" y="0"/>
                    <a:pt x="70" y="0"/>
                    <a:pt x="70" y="0"/>
                  </a:cubicBezTo>
                  <a:cubicBezTo>
                    <a:pt x="70" y="23"/>
                    <a:pt x="70" y="23"/>
                    <a:pt x="70" y="23"/>
                  </a:cubicBezTo>
                  <a:cubicBezTo>
                    <a:pt x="68" y="23"/>
                    <a:pt x="67" y="23"/>
                    <a:pt x="66" y="23"/>
                  </a:cubicBezTo>
                  <a:cubicBezTo>
                    <a:pt x="64" y="23"/>
                    <a:pt x="63" y="23"/>
                    <a:pt x="62" y="23"/>
                  </a:cubicBezTo>
                  <a:cubicBezTo>
                    <a:pt x="62" y="0"/>
                    <a:pt x="62" y="0"/>
                    <a:pt x="62" y="0"/>
                  </a:cubicBezTo>
                  <a:close/>
                  <a:moveTo>
                    <a:pt x="109" y="16"/>
                  </a:moveTo>
                  <a:cubicBezTo>
                    <a:pt x="115" y="22"/>
                    <a:pt x="115" y="22"/>
                    <a:pt x="115" y="22"/>
                  </a:cubicBezTo>
                  <a:cubicBezTo>
                    <a:pt x="99" y="37"/>
                    <a:pt x="99" y="37"/>
                    <a:pt x="99" y="37"/>
                  </a:cubicBezTo>
                  <a:cubicBezTo>
                    <a:pt x="97" y="35"/>
                    <a:pt x="95" y="33"/>
                    <a:pt x="93" y="32"/>
                  </a:cubicBezTo>
                  <a:cubicBezTo>
                    <a:pt x="109" y="16"/>
                    <a:pt x="109" y="16"/>
                    <a:pt x="109" y="16"/>
                  </a:cubicBezTo>
                  <a:close/>
                  <a:moveTo>
                    <a:pt x="34" y="102"/>
                  </a:moveTo>
                  <a:cubicBezTo>
                    <a:pt x="22" y="114"/>
                    <a:pt x="22" y="114"/>
                    <a:pt x="22" y="114"/>
                  </a:cubicBezTo>
                  <a:cubicBezTo>
                    <a:pt x="17" y="108"/>
                    <a:pt x="17" y="108"/>
                    <a:pt x="17" y="108"/>
                  </a:cubicBezTo>
                  <a:cubicBezTo>
                    <a:pt x="29" y="96"/>
                    <a:pt x="29" y="96"/>
                    <a:pt x="29" y="96"/>
                  </a:cubicBezTo>
                  <a:cubicBezTo>
                    <a:pt x="31" y="98"/>
                    <a:pt x="32" y="100"/>
                    <a:pt x="34" y="102"/>
                  </a:cubicBezTo>
                  <a:cubicBezTo>
                    <a:pt x="34" y="102"/>
                    <a:pt x="34" y="102"/>
                    <a:pt x="34" y="102"/>
                  </a:cubicBezTo>
                  <a:close/>
                  <a:moveTo>
                    <a:pt x="22" y="16"/>
                  </a:moveTo>
                  <a:cubicBezTo>
                    <a:pt x="17" y="22"/>
                    <a:pt x="17" y="22"/>
                    <a:pt x="17" y="22"/>
                  </a:cubicBezTo>
                  <a:cubicBezTo>
                    <a:pt x="32" y="37"/>
                    <a:pt x="32" y="37"/>
                    <a:pt x="32" y="37"/>
                  </a:cubicBezTo>
                  <a:cubicBezTo>
                    <a:pt x="34" y="35"/>
                    <a:pt x="36" y="33"/>
                    <a:pt x="38" y="32"/>
                  </a:cubicBezTo>
                  <a:cubicBezTo>
                    <a:pt x="22" y="16"/>
                    <a:pt x="22" y="16"/>
                    <a:pt x="22" y="16"/>
                  </a:cubicBezTo>
                  <a:close/>
                  <a:moveTo>
                    <a:pt x="97" y="102"/>
                  </a:moveTo>
                  <a:cubicBezTo>
                    <a:pt x="109" y="114"/>
                    <a:pt x="109" y="114"/>
                    <a:pt x="109" y="114"/>
                  </a:cubicBezTo>
                  <a:cubicBezTo>
                    <a:pt x="115" y="108"/>
                    <a:pt x="115" y="108"/>
                    <a:pt x="115" y="108"/>
                  </a:cubicBezTo>
                  <a:cubicBezTo>
                    <a:pt x="102" y="96"/>
                    <a:pt x="102" y="96"/>
                    <a:pt x="102" y="96"/>
                  </a:cubicBezTo>
                  <a:cubicBezTo>
                    <a:pt x="101" y="98"/>
                    <a:pt x="99" y="100"/>
                    <a:pt x="97" y="102"/>
                  </a:cubicBezTo>
                  <a:cubicBezTo>
                    <a:pt x="97" y="102"/>
                    <a:pt x="97" y="102"/>
                    <a:pt x="97" y="102"/>
                  </a:cubicBezTo>
                  <a:close/>
                  <a:moveTo>
                    <a:pt x="131" y="61"/>
                  </a:moveTo>
                  <a:cubicBezTo>
                    <a:pt x="131" y="69"/>
                    <a:pt x="131" y="69"/>
                    <a:pt x="131" y="69"/>
                  </a:cubicBezTo>
                  <a:cubicBezTo>
                    <a:pt x="112" y="69"/>
                    <a:pt x="112" y="69"/>
                    <a:pt x="112" y="69"/>
                  </a:cubicBezTo>
                  <a:cubicBezTo>
                    <a:pt x="112" y="69"/>
                    <a:pt x="112" y="68"/>
                    <a:pt x="112" y="68"/>
                  </a:cubicBezTo>
                  <a:cubicBezTo>
                    <a:pt x="112" y="66"/>
                    <a:pt x="111" y="63"/>
                    <a:pt x="111" y="61"/>
                  </a:cubicBezTo>
                  <a:cubicBezTo>
                    <a:pt x="131" y="61"/>
                    <a:pt x="131" y="61"/>
                    <a:pt x="131" y="61"/>
                  </a:cubicBezTo>
                  <a:close/>
                  <a:moveTo>
                    <a:pt x="20" y="69"/>
                  </a:moveTo>
                  <a:cubicBezTo>
                    <a:pt x="0" y="69"/>
                    <a:pt x="0" y="69"/>
                    <a:pt x="0" y="69"/>
                  </a:cubicBezTo>
                  <a:cubicBezTo>
                    <a:pt x="0" y="61"/>
                    <a:pt x="0" y="61"/>
                    <a:pt x="0" y="61"/>
                  </a:cubicBezTo>
                  <a:cubicBezTo>
                    <a:pt x="20" y="61"/>
                    <a:pt x="20" y="61"/>
                    <a:pt x="20" y="61"/>
                  </a:cubicBezTo>
                  <a:cubicBezTo>
                    <a:pt x="20" y="63"/>
                    <a:pt x="20" y="66"/>
                    <a:pt x="20" y="68"/>
                  </a:cubicBezTo>
                  <a:cubicBezTo>
                    <a:pt x="20" y="68"/>
                    <a:pt x="20" y="69"/>
                    <a:pt x="20" y="69"/>
                  </a:cubicBezTo>
                  <a:cubicBezTo>
                    <a:pt x="20" y="69"/>
                    <a:pt x="20" y="69"/>
                    <a:pt x="20" y="69"/>
                  </a:cubicBezTo>
                  <a:close/>
                </a:path>
              </a:pathLst>
            </a:custGeom>
            <a:solidFill>
              <a:schemeClr val="bg1"/>
            </a:solidFill>
            <a:ln>
              <a:noFill/>
            </a:ln>
            <a:extLst/>
          </p:spPr>
          <p:txBody>
            <a:bodyPr/>
            <a:lstStyle/>
            <a:p>
              <a:endParaRPr lang="zh-CN" altLang="en-US"/>
            </a:p>
          </p:txBody>
        </p:sp>
      </p:grpSp>
      <p:grpSp>
        <p:nvGrpSpPr>
          <p:cNvPr id="5" name="组合 4"/>
          <p:cNvGrpSpPr/>
          <p:nvPr/>
        </p:nvGrpSpPr>
        <p:grpSpPr>
          <a:xfrm>
            <a:off x="2539412" y="3271865"/>
            <a:ext cx="2524746" cy="1009229"/>
            <a:chOff x="1602591" y="3219805"/>
            <a:chExt cx="2524746" cy="425439"/>
          </a:xfrm>
        </p:grpSpPr>
        <p:sp>
          <p:nvSpPr>
            <p:cNvPr id="68" name="矩形 67"/>
            <p:cNvSpPr>
              <a:spLocks noChangeArrowheads="1"/>
            </p:cNvSpPr>
            <p:nvPr/>
          </p:nvSpPr>
          <p:spPr bwMode="auto">
            <a:xfrm>
              <a:off x="1843043" y="3219805"/>
              <a:ext cx="2043842" cy="194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交易模式改变</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sp>
          <p:nvSpPr>
            <p:cNvPr id="69" name="矩形 68"/>
            <p:cNvSpPr/>
            <p:nvPr/>
          </p:nvSpPr>
          <p:spPr>
            <a:xfrm>
              <a:off x="1602591" y="3248661"/>
              <a:ext cx="2524746" cy="396583"/>
            </a:xfrm>
            <a:prstGeom prst="rect">
              <a:avLst/>
            </a:prstGeom>
          </p:spPr>
          <p:txBody>
            <a:bodyPr wrap="square">
              <a:spAutoFit/>
            </a:bodyPr>
            <a:lstStyle/>
            <a:p>
              <a:pPr algn="ctr">
                <a:lnSpc>
                  <a:spcPct val="120000"/>
                </a:lnSpc>
                <a:buClr>
                  <a:srgbClr val="607084"/>
                </a:buClr>
              </a:pP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74" name="矩形 73"/>
          <p:cNvSpPr>
            <a:spLocks noChangeArrowheads="1"/>
          </p:cNvSpPr>
          <p:nvPr/>
        </p:nvSpPr>
        <p:spPr bwMode="auto">
          <a:xfrm>
            <a:off x="7358373" y="3268435"/>
            <a:ext cx="228429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ea typeface="新細明體" pitchFamily="18" charset="-120"/>
              </a:defRPr>
            </a:lvl1pPr>
            <a:lvl2pPr marL="742950" indent="-285750">
              <a:defRPr>
                <a:solidFill>
                  <a:schemeClr val="tx1"/>
                </a:solidFill>
                <a:latin typeface="Calibri" panose="020F0502020204030204" pitchFamily="34" charset="0"/>
                <a:ea typeface="新細明體" pitchFamily="18" charset="-120"/>
              </a:defRPr>
            </a:lvl2pPr>
            <a:lvl3pPr marL="1143000" indent="-228600">
              <a:defRPr>
                <a:solidFill>
                  <a:schemeClr val="tx1"/>
                </a:solidFill>
                <a:latin typeface="Calibri" panose="020F0502020204030204" pitchFamily="34" charset="0"/>
                <a:ea typeface="新細明體" pitchFamily="18" charset="-120"/>
              </a:defRPr>
            </a:lvl3pPr>
            <a:lvl4pPr marL="1600200" indent="-228600">
              <a:defRPr>
                <a:solidFill>
                  <a:schemeClr val="tx1"/>
                </a:solidFill>
                <a:latin typeface="Calibri" panose="020F0502020204030204" pitchFamily="34" charset="0"/>
                <a:ea typeface="新細明體" pitchFamily="18" charset="-120"/>
              </a:defRPr>
            </a:lvl4pPr>
            <a:lvl5pPr marL="2057400" indent="-228600">
              <a:defRPr>
                <a:solidFill>
                  <a:schemeClr val="tx1"/>
                </a:solidFill>
                <a:latin typeface="Calibri" panose="020F0502020204030204" pitchFamily="34" charset="0"/>
                <a:ea typeface="新細明體"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itchFamily="18" charset="-120"/>
              </a:defRPr>
            </a:lvl9pPr>
          </a:lstStyle>
          <a:p>
            <a:pPr marL="0" indent="0">
              <a:buClr>
                <a:srgbClr val="607084"/>
              </a:buClr>
            </a:pPr>
            <a:r>
              <a:rPr lang="zh-CN" altLang="en-US" sz="2400" b="1" dirty="0" smtClean="0">
                <a:solidFill>
                  <a:srgbClr val="768BA6"/>
                </a:solidFill>
                <a:latin typeface="方正正大黑简体" panose="02000000000000000000" pitchFamily="2" charset="-122"/>
                <a:ea typeface="方正正大黑简体" panose="02000000000000000000" pitchFamily="2" charset="-122"/>
              </a:rPr>
              <a:t>促进新能源交易比重</a:t>
            </a:r>
            <a:endParaRPr lang="en-US" altLang="zh-CN" sz="2400" b="1" dirty="0">
              <a:solidFill>
                <a:srgbClr val="768BA6"/>
              </a:solidFill>
              <a:latin typeface="方正正大黑简体" panose="02000000000000000000" pitchFamily="2" charset="-122"/>
              <a:ea typeface="方正正大黑简体" panose="02000000000000000000" pitchFamily="2" charset="-122"/>
            </a:endParaRPr>
          </a:p>
        </p:txBody>
      </p:sp>
      <p:grpSp>
        <p:nvGrpSpPr>
          <p:cNvPr id="7" name="组合 6"/>
          <p:cNvGrpSpPr/>
          <p:nvPr/>
        </p:nvGrpSpPr>
        <p:grpSpPr>
          <a:xfrm>
            <a:off x="5324569" y="3202135"/>
            <a:ext cx="601130" cy="601130"/>
            <a:chOff x="4217507" y="3308774"/>
            <a:chExt cx="601130" cy="601130"/>
          </a:xfrm>
        </p:grpSpPr>
        <p:sp>
          <p:nvSpPr>
            <p:cNvPr id="3" name="椭圆 2"/>
            <p:cNvSpPr/>
            <p:nvPr/>
          </p:nvSpPr>
          <p:spPr bwMode="auto">
            <a:xfrm>
              <a:off x="4217507" y="3308774"/>
              <a:ext cx="601130" cy="601130"/>
            </a:xfrm>
            <a:prstGeom prst="ellipse">
              <a:avLst/>
            </a:prstGeom>
            <a:solidFill>
              <a:srgbClr val="495A70">
                <a:alpha val="98000"/>
              </a:srgbClr>
            </a:solidFill>
            <a:ln>
              <a:noFill/>
            </a:ln>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78" name="MH_Other_6"/>
            <p:cNvSpPr>
              <a:spLocks noChangeAspect="1"/>
            </p:cNvSpPr>
            <p:nvPr>
              <p:custDataLst>
                <p:tags r:id="rId1"/>
              </p:custDataLst>
            </p:nvPr>
          </p:nvSpPr>
          <p:spPr bwMode="auto">
            <a:xfrm>
              <a:off x="4337733" y="3429000"/>
              <a:ext cx="360678" cy="357793"/>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FFFFFF"/>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cxnSp>
        <p:nvCxnSpPr>
          <p:cNvPr id="25" name="直接连接符 24"/>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灯片编号占位符 8"/>
          <p:cNvSpPr>
            <a:spLocks noGrp="1"/>
          </p:cNvSpPr>
          <p:nvPr>
            <p:ph type="sldNum" sz="quarter" idx="12"/>
          </p:nvPr>
        </p:nvSpPr>
        <p:spPr/>
        <p:txBody>
          <a:bodyPr/>
          <a:lstStyle/>
          <a:p>
            <a:pPr>
              <a:defRPr/>
            </a:pPr>
            <a:fld id="{33B11495-B3EB-4C4E-90C4-180ACB252306}" type="slidenum">
              <a:rPr lang="zh-CN" altLang="en-US" smtClean="0"/>
              <a:pPr>
                <a:defRPr/>
              </a:pPr>
              <a:t>5</a:t>
            </a:fld>
            <a:r>
              <a:rPr lang="en-US" altLang="zh-CN" dirty="0" smtClean="0"/>
              <a:t>/30</a:t>
            </a:r>
            <a:endParaRPr lang="zh-CN" altLang="en-US" sz="1800" dirty="0">
              <a:solidFill>
                <a:schemeClr val="tx1"/>
              </a:solidFill>
            </a:endParaRPr>
          </a:p>
        </p:txBody>
      </p:sp>
      <p:sp>
        <p:nvSpPr>
          <p:cNvPr id="6" name="日期占位符 5"/>
          <p:cNvSpPr>
            <a:spLocks noGrp="1"/>
          </p:cNvSpPr>
          <p:nvPr>
            <p:ph type="dt" sz="half" idx="10"/>
          </p:nvPr>
        </p:nvSpPr>
        <p:spPr/>
        <p:txBody>
          <a:bodyPr/>
          <a:lstStyle/>
          <a:p>
            <a:pPr>
              <a:defRPr/>
            </a:pPr>
            <a:fld id="{A9A6FE2A-0474-4192-8AF8-E0E4D466A803}"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296039381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700"/>
                                        <p:tgtEl>
                                          <p:spTgt spid="5"/>
                                        </p:tgtEl>
                                      </p:cBhvr>
                                    </p:animEffect>
                                    <p:anim calcmode="lin" valueType="num">
                                      <p:cBhvr>
                                        <p:cTn id="11" dur="700" fill="hold"/>
                                        <p:tgtEl>
                                          <p:spTgt spid="5"/>
                                        </p:tgtEl>
                                        <p:attrNameLst>
                                          <p:attrName>ppt_x</p:attrName>
                                        </p:attrNameLst>
                                      </p:cBhvr>
                                      <p:tavLst>
                                        <p:tav tm="0">
                                          <p:val>
                                            <p:strVal val="#ppt_x"/>
                                          </p:val>
                                        </p:tav>
                                        <p:tav tm="100000">
                                          <p:val>
                                            <p:strVal val="#ppt_x"/>
                                          </p:val>
                                        </p:tav>
                                      </p:tavLst>
                                    </p:anim>
                                    <p:anim calcmode="lin" valueType="num">
                                      <p:cBhvr>
                                        <p:cTn id="12" dur="7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fade">
                                      <p:cBhvr>
                                        <p:cTn id="20" dur="500"/>
                                        <p:tgtEl>
                                          <p:spTgt spid="6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42" presetClass="entr" presetSubtype="0" fill="hold" grpId="0" nodeType="withEffect">
                                  <p:stCondLst>
                                    <p:cond delay="0"/>
                                  </p:stCondLst>
                                  <p:childTnLst>
                                    <p:set>
                                      <p:cBhvr>
                                        <p:cTn id="27" dur="1" fill="hold">
                                          <p:stCondLst>
                                            <p:cond delay="0"/>
                                          </p:stCondLst>
                                        </p:cTn>
                                        <p:tgtEl>
                                          <p:spTgt spid="74"/>
                                        </p:tgtEl>
                                        <p:attrNameLst>
                                          <p:attrName>style.visibility</p:attrName>
                                        </p:attrNameLst>
                                      </p:cBhvr>
                                      <p:to>
                                        <p:strVal val="visible"/>
                                      </p:to>
                                    </p:set>
                                    <p:animEffect transition="in" filter="fade">
                                      <p:cBhvr>
                                        <p:cTn id="28" dur="1000"/>
                                        <p:tgtEl>
                                          <p:spTgt spid="74"/>
                                        </p:tgtEl>
                                      </p:cBhvr>
                                    </p:animEffect>
                                    <p:anim calcmode="lin" valueType="num">
                                      <p:cBhvr>
                                        <p:cTn id="29" dur="1000" fill="hold"/>
                                        <p:tgtEl>
                                          <p:spTgt spid="74"/>
                                        </p:tgtEl>
                                        <p:attrNameLst>
                                          <p:attrName>ppt_x</p:attrName>
                                        </p:attrNameLst>
                                      </p:cBhvr>
                                      <p:tavLst>
                                        <p:tav tm="0">
                                          <p:val>
                                            <p:strVal val="#ppt_x"/>
                                          </p:val>
                                        </p:tav>
                                        <p:tav tm="100000">
                                          <p:val>
                                            <p:strVal val="#ppt_x"/>
                                          </p:val>
                                        </p:tav>
                                      </p:tavLst>
                                    </p:anim>
                                    <p:anim calcmode="lin" valueType="num">
                                      <p:cBhvr>
                                        <p:cTn id="30" dur="1000" fill="hold"/>
                                        <p:tgtEl>
                                          <p:spTgt spid="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4" grpId="0" animBg="1"/>
      <p:bldP spid="7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平行四边形 5"/>
          <p:cNvSpPr/>
          <p:nvPr/>
        </p:nvSpPr>
        <p:spPr bwMode="auto">
          <a:xfrm>
            <a:off x="6937582" y="1144706"/>
            <a:ext cx="1132245" cy="747217"/>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 name="文本框 1"/>
          <p:cNvSpPr txBox="1"/>
          <p:nvPr/>
        </p:nvSpPr>
        <p:spPr>
          <a:xfrm>
            <a:off x="5074079" y="2046401"/>
            <a:ext cx="2064545" cy="1754326"/>
          </a:xfrm>
          <a:prstGeom prst="rect">
            <a:avLst/>
          </a:prstGeom>
          <a:noFill/>
        </p:spPr>
        <p:txBody>
          <a:bodyPr wrap="square" rtlCol="0">
            <a:spAutoFit/>
          </a:bodyPr>
          <a:lstStyle/>
          <a:p>
            <a:pPr algn="ctr"/>
            <a:r>
              <a:rPr lang="en-US" altLang="zh-CN" sz="5400" dirty="0">
                <a:solidFill>
                  <a:srgbClr val="607084"/>
                </a:solidFill>
                <a:latin typeface="苹方 常规" panose="020B0300000000000000" pitchFamily="34" charset="-122"/>
                <a:ea typeface="苹方 常规" panose="020B0300000000000000" pitchFamily="34" charset="-122"/>
                <a:cs typeface="+mn-ea"/>
                <a:sym typeface="+mn-lt"/>
              </a:rPr>
              <a:t>PART</a:t>
            </a:r>
          </a:p>
          <a:p>
            <a:pPr algn="ctr"/>
            <a:r>
              <a:rPr lang="en-US" altLang="zh-CN" sz="5400" dirty="0">
                <a:solidFill>
                  <a:srgbClr val="607084"/>
                </a:solidFill>
                <a:latin typeface="苹方 常规" panose="020B0300000000000000" pitchFamily="34" charset="-122"/>
                <a:ea typeface="苹方 常规" panose="020B0300000000000000" pitchFamily="34" charset="-122"/>
                <a:cs typeface="+mn-ea"/>
                <a:sym typeface="+mn-lt"/>
              </a:rPr>
              <a:t>02</a:t>
            </a:r>
          </a:p>
        </p:txBody>
      </p:sp>
      <p:sp>
        <p:nvSpPr>
          <p:cNvPr id="8" name="矩形 7"/>
          <p:cNvSpPr/>
          <p:nvPr/>
        </p:nvSpPr>
        <p:spPr>
          <a:xfrm>
            <a:off x="4232497" y="4449978"/>
            <a:ext cx="3579826" cy="769441"/>
          </a:xfrm>
          <a:prstGeom prst="rect">
            <a:avLst/>
          </a:prstGeom>
        </p:spPr>
        <p:txBody>
          <a:bodyPr wrap="none">
            <a:spAutoFit/>
          </a:bodyPr>
          <a:lstStyle/>
          <a:p>
            <a:r>
              <a:rPr lang="zh-CN" altLang="en-US" sz="4400" b="1" dirty="0">
                <a:solidFill>
                  <a:srgbClr val="607084"/>
                </a:solidFill>
                <a:latin typeface="方正正大黑简体" panose="02000000000000000000" pitchFamily="2" charset="-122"/>
                <a:ea typeface="方正正大黑简体" panose="02000000000000000000" pitchFamily="2" charset="-122"/>
                <a:cs typeface="+mn-ea"/>
                <a:sym typeface="+mn-lt"/>
              </a:rPr>
              <a:t>主要研究内容</a:t>
            </a:r>
          </a:p>
        </p:txBody>
      </p:sp>
      <p:sp>
        <p:nvSpPr>
          <p:cNvPr id="14" name="矩形 13"/>
          <p:cNvSpPr/>
          <p:nvPr/>
        </p:nvSpPr>
        <p:spPr bwMode="auto">
          <a:xfrm>
            <a:off x="4983909" y="1685723"/>
            <a:ext cx="2224181" cy="2313397"/>
          </a:xfrm>
          <a:prstGeom prst="rect">
            <a:avLst/>
          </a:prstGeom>
          <a:noFill/>
          <a:ln w="38100" cap="flat" cmpd="sng" algn="ctr">
            <a:solidFill>
              <a:srgbClr val="607084"/>
            </a:solidFill>
            <a:prstDash val="solid"/>
            <a:round/>
            <a:headEnd type="none" w="med" len="med"/>
            <a:tailEnd type="none" w="med" len="med"/>
          </a:ln>
          <a:effectLst>
            <a:glow rad="88900">
              <a:schemeClr val="accent4">
                <a:satMod val="175000"/>
                <a:alpha val="8000"/>
              </a:schemeClr>
            </a:glo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a:lstStyle/>
          <a:p>
            <a:pPr>
              <a:defRPr/>
            </a:pPr>
            <a:fld id="{33B11495-B3EB-4C4E-90C4-180ACB252306}" type="slidenum">
              <a:rPr lang="zh-CN" altLang="en-US" smtClean="0"/>
              <a:pPr>
                <a:defRPr/>
              </a:pPr>
              <a:t>6</a:t>
            </a:fld>
            <a:r>
              <a:rPr lang="en-US" altLang="zh-CN" dirty="0" smtClean="0"/>
              <a:t>/30</a:t>
            </a:r>
            <a:endParaRPr lang="zh-CN" altLang="en-US" sz="1800" dirty="0">
              <a:solidFill>
                <a:schemeClr val="tx1"/>
              </a:solidFill>
            </a:endParaRPr>
          </a:p>
        </p:txBody>
      </p:sp>
      <p:sp>
        <p:nvSpPr>
          <p:cNvPr id="4" name="日期占位符 3"/>
          <p:cNvSpPr>
            <a:spLocks noGrp="1"/>
          </p:cNvSpPr>
          <p:nvPr>
            <p:ph type="dt" sz="half" idx="10"/>
          </p:nvPr>
        </p:nvSpPr>
        <p:spPr/>
        <p:txBody>
          <a:bodyPr/>
          <a:lstStyle/>
          <a:p>
            <a:pPr>
              <a:defRPr/>
            </a:pPr>
            <a:fld id="{503EED8C-C62C-46D8-8AB1-849AA0E3EC61}"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406104152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800"/>
                                        <p:tgtEl>
                                          <p:spTgt spid="6"/>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2"/>
                                        </p:tgtEl>
                                        <p:attrNameLst>
                                          <p:attrName>style.visibility</p:attrName>
                                        </p:attrNameLst>
                                      </p:cBhvr>
                                      <p:to>
                                        <p:strVal val="visible"/>
                                      </p:to>
                                    </p:set>
                                    <p:anim calcmode="lin" valueType="num">
                                      <p:cBhvr>
                                        <p:cTn id="10" dur="7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1" dur="700" fill="hold"/>
                                        <p:tgtEl>
                                          <p:spTgt spid="2"/>
                                        </p:tgtEl>
                                        <p:attrNameLst>
                                          <p:attrName>ppt_y</p:attrName>
                                        </p:attrNameLst>
                                      </p:cBhvr>
                                      <p:tavLst>
                                        <p:tav tm="0">
                                          <p:val>
                                            <p:strVal val="#ppt_y"/>
                                          </p:val>
                                        </p:tav>
                                        <p:tav tm="100000">
                                          <p:val>
                                            <p:strVal val="#ppt_y"/>
                                          </p:val>
                                        </p:tav>
                                      </p:tavLst>
                                    </p:anim>
                                    <p:anim calcmode="lin" valueType="num">
                                      <p:cBhvr>
                                        <p:cTn id="12" dur="7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3" dur="7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4" dur="700" tmFilter="0,0; .5, 1; 1, 1"/>
                                        <p:tgtEl>
                                          <p:spTgt spid="2"/>
                                        </p:tgtEl>
                                      </p:cBhvr>
                                    </p:animEffect>
                                  </p:childTnLst>
                                </p:cTn>
                              </p:par>
                              <p:par>
                                <p:cTn id="15" presetID="10" presetClass="entr" presetSubtype="0" fill="hold" grpId="0" nodeType="withEffect">
                                  <p:stCondLst>
                                    <p:cond delay="6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接连接符 7"/>
          <p:cNvCxnSpPr/>
          <p:nvPr/>
        </p:nvCxnSpPr>
        <p:spPr bwMode="auto">
          <a:xfrm>
            <a:off x="4809040" y="951667"/>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平行四边形 3"/>
          <p:cNvSpPr/>
          <p:nvPr/>
        </p:nvSpPr>
        <p:spPr bwMode="auto">
          <a:xfrm>
            <a:off x="-24804" y="363237"/>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149" name="文本框 1"/>
          <p:cNvSpPr txBox="1">
            <a:spLocks noChangeArrowheads="1"/>
          </p:cNvSpPr>
          <p:nvPr/>
        </p:nvSpPr>
        <p:spPr bwMode="auto">
          <a:xfrm>
            <a:off x="712171" y="423349"/>
            <a:ext cx="3125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smtClean="0">
                <a:solidFill>
                  <a:schemeClr val="bg1"/>
                </a:solidFill>
                <a:latin typeface="+mn-ea"/>
                <a:ea typeface="+mn-ea"/>
                <a:cs typeface="+mn-ea"/>
                <a:sym typeface="+mn-lt"/>
              </a:rPr>
              <a:t>2 </a:t>
            </a:r>
            <a:r>
              <a:rPr lang="zh-CN" altLang="en-US" sz="2400" dirty="0" smtClean="0">
                <a:solidFill>
                  <a:schemeClr val="bg1"/>
                </a:solidFill>
                <a:latin typeface="+mn-ea"/>
                <a:ea typeface="+mn-ea"/>
                <a:cs typeface="+mn-ea"/>
                <a:sym typeface="+mn-lt"/>
              </a:rPr>
              <a:t>主要研究内容</a:t>
            </a:r>
            <a:endParaRPr lang="zh-CN" altLang="en-US" sz="2400" dirty="0">
              <a:solidFill>
                <a:schemeClr val="bg1"/>
              </a:solidFill>
              <a:latin typeface="+mn-ea"/>
              <a:ea typeface="+mn-ea"/>
              <a:cs typeface="+mn-ea"/>
              <a:sym typeface="+mn-lt"/>
            </a:endParaRPr>
          </a:p>
        </p:txBody>
      </p:sp>
      <p:sp>
        <p:nvSpPr>
          <p:cNvPr id="14" name="文本框 1"/>
          <p:cNvSpPr txBox="1">
            <a:spLocks noChangeArrowheads="1"/>
          </p:cNvSpPr>
          <p:nvPr/>
        </p:nvSpPr>
        <p:spPr bwMode="auto">
          <a:xfrm>
            <a:off x="5254417" y="423350"/>
            <a:ext cx="2224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zh-CN" altLang="en-US" sz="2400" dirty="0">
                <a:solidFill>
                  <a:srgbClr val="495A70"/>
                </a:solidFill>
                <a:latin typeface="+mn-ea"/>
                <a:ea typeface="+mn-ea"/>
                <a:cs typeface="+mn-ea"/>
                <a:sym typeface="+mn-lt"/>
              </a:rPr>
              <a:t>研究内容</a:t>
            </a:r>
          </a:p>
        </p:txBody>
      </p:sp>
      <p:sp>
        <p:nvSpPr>
          <p:cNvPr id="24" name="TextBox 4"/>
          <p:cNvSpPr txBox="1"/>
          <p:nvPr/>
        </p:nvSpPr>
        <p:spPr bwMode="auto">
          <a:xfrm>
            <a:off x="11141372" y="6209188"/>
            <a:ext cx="227752" cy="368301"/>
          </a:xfrm>
          <a:prstGeom prst="rect">
            <a:avLst/>
          </a:prstGeom>
          <a:noFill/>
          <a:ln w="12700">
            <a:noFill/>
            <a:prstDash val="dash"/>
          </a:ln>
        </p:spPr>
        <p:txBody>
          <a:bodyPr wrap="square">
            <a:spAutoFit/>
          </a:bodyPr>
          <a:lstStyle/>
          <a:p>
            <a:pPr fontAlgn="auto">
              <a:spcBef>
                <a:spcPts val="0"/>
              </a:spcBef>
              <a:spcAft>
                <a:spcPts val="0"/>
              </a:spcAft>
              <a:defRPr/>
            </a:pPr>
            <a:r>
              <a:rPr lang="en-US" altLang="zh-CN" dirty="0">
                <a:solidFill>
                  <a:schemeClr val="bg1"/>
                </a:solidFill>
                <a:latin typeface="苹方 常规" panose="020B0300000000000000" pitchFamily="34" charset="-122"/>
                <a:ea typeface="苹方 常规" panose="020B0300000000000000" pitchFamily="34" charset="-122"/>
              </a:rPr>
              <a:t>9</a:t>
            </a:r>
            <a:endParaRPr lang="zh-CN" altLang="en-US" dirty="0">
              <a:solidFill>
                <a:schemeClr val="bg1"/>
              </a:solidFill>
              <a:latin typeface="苹方 常规" panose="020B0300000000000000" pitchFamily="34" charset="-122"/>
              <a:ea typeface="苹方 常规" panose="020B0300000000000000" pitchFamily="34" charset="-122"/>
            </a:endParaRPr>
          </a:p>
        </p:txBody>
      </p:sp>
      <p:sp>
        <p:nvSpPr>
          <p:cNvPr id="2" name="右箭头 1"/>
          <p:cNvSpPr/>
          <p:nvPr/>
        </p:nvSpPr>
        <p:spPr bwMode="auto">
          <a:xfrm rot="18778320">
            <a:off x="5449749" y="3433828"/>
            <a:ext cx="1255341" cy="264630"/>
          </a:xfrm>
          <a:prstGeom prst="rightArrow">
            <a:avLst/>
          </a:prstGeom>
          <a:solidFill>
            <a:srgbClr val="607084"/>
          </a:solidFill>
          <a:ln>
            <a:noFill/>
          </a:ln>
          <a:effectLst>
            <a:outerShdw blurRad="279400" dist="88900" dir="5400000" algn="t" rotWithShape="0">
              <a:srgbClr val="C0C0C0">
                <a:alpha val="40000"/>
              </a:srgbClr>
            </a:outerShdw>
          </a:effec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3" name="矩形 2"/>
          <p:cNvSpPr/>
          <p:nvPr/>
        </p:nvSpPr>
        <p:spPr bwMode="auto">
          <a:xfrm>
            <a:off x="5680473" y="3334250"/>
            <a:ext cx="793891" cy="529260"/>
          </a:xfrm>
          <a:prstGeom prst="rect">
            <a:avLst/>
          </a:prstGeom>
          <a:solidFill>
            <a:srgbClr val="FFFFFF"/>
          </a:solidFill>
          <a:ln>
            <a:noFill/>
          </a:ln>
          <a:effectLst>
            <a:outerShdw blurRad="279400" dist="88900" dir="5400000" algn="t" rotWithShape="0">
              <a:srgbClr val="C0C0C0">
                <a:alpha val="40000"/>
              </a:srgbClr>
            </a:outerShdw>
          </a:effectLst>
        </p:spPr>
        <p:txBody>
          <a:bodyPr vert="horz" wrap="square" lIns="91440" tIns="45720" rIns="91440" bIns="45720" numCol="1" rtlCol="0" anchor="t" anchorCtr="0" compatLnSpc="1">
            <a:prstTxWarp prst="textNoShape">
              <a:avLst/>
            </a:prstTxWarp>
          </a:bodyPr>
          <a:lstStyle/>
          <a:p>
            <a:pPr algn="ctr"/>
            <a:endParaRPr lang="zh-CN" altLang="en-US"/>
          </a:p>
        </p:txBody>
      </p:sp>
      <p:sp>
        <p:nvSpPr>
          <p:cNvPr id="101" name="菱形 100"/>
          <p:cNvSpPr/>
          <p:nvPr/>
        </p:nvSpPr>
        <p:spPr>
          <a:xfrm>
            <a:off x="4861612" y="2381581"/>
            <a:ext cx="2431614" cy="2431613"/>
          </a:xfrm>
          <a:prstGeom prst="diamond">
            <a:avLst/>
          </a:prstGeom>
          <a:noFill/>
          <a:ln w="127000">
            <a:solidFill>
              <a:srgbClr val="607084"/>
            </a:solidFill>
          </a:ln>
          <a:effectLst>
            <a:outerShdw blurRad="279400" dist="88900" dir="5400000" algn="t" rotWithShape="0">
              <a:srgbClr val="C0C0C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148" name="组合 6147"/>
          <p:cNvGrpSpPr/>
          <p:nvPr/>
        </p:nvGrpSpPr>
        <p:grpSpPr>
          <a:xfrm>
            <a:off x="1299748" y="964367"/>
            <a:ext cx="2722045" cy="1608731"/>
            <a:chOff x="969404" y="1714751"/>
            <a:chExt cx="2722045" cy="1608731"/>
          </a:xfrm>
        </p:grpSpPr>
        <p:sp>
          <p:nvSpPr>
            <p:cNvPr id="107" name="矩形 106"/>
            <p:cNvSpPr/>
            <p:nvPr/>
          </p:nvSpPr>
          <p:spPr>
            <a:xfrm>
              <a:off x="969404" y="2166627"/>
              <a:ext cx="2722045" cy="1156855"/>
            </a:xfrm>
            <a:prstGeom prst="rect">
              <a:avLst/>
            </a:prstGeom>
          </p:spPr>
          <p:txBody>
            <a:bodyPr wrap="square">
              <a:spAutoFit/>
            </a:bodyPr>
            <a:lstStyle/>
            <a:p>
              <a:pPr indent="457200" algn="just">
                <a:lnSpc>
                  <a:spcPct val="150000"/>
                </a:lnSpc>
                <a:buClr>
                  <a:srgbClr val="607084"/>
                </a:buClr>
              </a:pPr>
              <a:r>
                <a:rPr lang="zh-CN" altLang="en-US" sz="1600" b="1" dirty="0">
                  <a:solidFill>
                    <a:srgbClr val="484848"/>
                  </a:solidFill>
                  <a:latin typeface="微软雅黑" panose="020B0503020204020204" pitchFamily="34" charset="-122"/>
                  <a:ea typeface="微软雅黑" panose="020B0503020204020204" pitchFamily="34" charset="-122"/>
                </a:rPr>
                <a:t>展示界面主要是提供给双方用户界面及</a:t>
              </a:r>
              <a:r>
                <a:rPr lang="zh-CN" altLang="en-US" sz="1600" b="1" dirty="0" smtClean="0">
                  <a:solidFill>
                    <a:srgbClr val="484848"/>
                  </a:solidFill>
                  <a:latin typeface="微软雅黑" panose="020B0503020204020204" pitchFamily="34" charset="-122"/>
                  <a:ea typeface="微软雅黑" panose="020B0503020204020204" pitchFamily="34" charset="-122"/>
                </a:rPr>
                <a:t>推荐列表</a:t>
              </a:r>
              <a:r>
                <a:rPr lang="zh-CN" altLang="en-US" sz="1600" b="1" dirty="0">
                  <a:solidFill>
                    <a:srgbClr val="484848"/>
                  </a:solidFill>
                  <a:latin typeface="微软雅黑" panose="020B0503020204020204" pitchFamily="34" charset="-122"/>
                  <a:ea typeface="微软雅黑" panose="020B0503020204020204" pitchFamily="34" charset="-122"/>
                </a:rPr>
                <a:t>的功能</a:t>
              </a:r>
              <a:endParaRPr lang="en-US" altLang="zh-CN" sz="1600" b="1" dirty="0">
                <a:solidFill>
                  <a:srgbClr val="484848"/>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bwMode="auto">
            <a:xfrm flipV="1">
              <a:off x="969405" y="2106514"/>
              <a:ext cx="2601819" cy="3500"/>
            </a:xfrm>
            <a:prstGeom prst="line">
              <a:avLst/>
            </a:prstGeom>
            <a:solidFill>
              <a:schemeClr val="accent1"/>
            </a:solidFill>
            <a:ln w="12700" cap="flat" cmpd="sng" algn="ctr">
              <a:solidFill>
                <a:srgbClr val="60708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44" name="文本框 6143"/>
            <p:cNvSpPr txBox="1"/>
            <p:nvPr/>
          </p:nvSpPr>
          <p:spPr>
            <a:xfrm>
              <a:off x="3301775" y="1714751"/>
              <a:ext cx="300565" cy="461665"/>
            </a:xfrm>
            <a:prstGeom prst="rect">
              <a:avLst/>
            </a:prstGeom>
            <a:noFill/>
          </p:spPr>
          <p:txBody>
            <a:bodyPr wrap="square" rtlCol="0">
              <a:spAutoFit/>
            </a:bodyPr>
            <a:lstStyle/>
            <a:p>
              <a:r>
                <a:rPr lang="en-US" altLang="zh-CN" sz="2400" dirty="0">
                  <a:solidFill>
                    <a:srgbClr val="607084"/>
                  </a:solidFill>
                  <a:latin typeface="方正正大黑简体" panose="02000000000000000000" pitchFamily="2" charset="-122"/>
                  <a:ea typeface="方正正大黑简体" panose="02000000000000000000" pitchFamily="2" charset="-122"/>
                </a:rPr>
                <a:t>1</a:t>
              </a:r>
              <a:endParaRPr lang="zh-CN" altLang="en-US" sz="2400" dirty="0">
                <a:solidFill>
                  <a:srgbClr val="607084"/>
                </a:solidFill>
                <a:latin typeface="方正正大黑简体" panose="02000000000000000000" pitchFamily="2" charset="-122"/>
                <a:ea typeface="方正正大黑简体" panose="02000000000000000000" pitchFamily="2" charset="-122"/>
              </a:endParaRPr>
            </a:p>
          </p:txBody>
        </p:sp>
        <p:sp>
          <p:nvSpPr>
            <p:cNvPr id="6145" name="等腰三角形 6144"/>
            <p:cNvSpPr/>
            <p:nvPr/>
          </p:nvSpPr>
          <p:spPr bwMode="auto">
            <a:xfrm rot="19753153">
              <a:off x="3109919" y="1792808"/>
              <a:ext cx="240687" cy="207489"/>
            </a:xfrm>
            <a:prstGeom prst="triangle">
              <a:avLst/>
            </a:prstGeom>
            <a:noFill/>
            <a:ln w="19050">
              <a:solidFill>
                <a:srgbClr val="607084"/>
              </a:solidFill>
            </a:ln>
          </p:spPr>
          <p:txBody>
            <a:bodyPr vert="horz" wrap="square" lIns="91440" tIns="45720" rIns="91440" bIns="45720" numCol="1" rtlCol="0" anchor="t" anchorCtr="0" compatLnSpc="1">
              <a:prstTxWarp prst="textNoShape">
                <a:avLst/>
              </a:prstTxWarp>
            </a:bodyPr>
            <a:lstStyle/>
            <a:p>
              <a:pPr algn="ctr"/>
              <a:endParaRPr lang="zh-CN" altLang="en-US"/>
            </a:p>
          </p:txBody>
        </p:sp>
      </p:grpSp>
      <p:sp>
        <p:nvSpPr>
          <p:cNvPr id="103" name="直角三角形 102"/>
          <p:cNvSpPr>
            <a:spLocks noChangeAspect="1"/>
          </p:cNvSpPr>
          <p:nvPr/>
        </p:nvSpPr>
        <p:spPr>
          <a:xfrm flipV="1">
            <a:off x="4754268" y="2275729"/>
            <a:ext cx="1214314" cy="1214314"/>
          </a:xfrm>
          <a:prstGeom prst="rtTriangle">
            <a:avLst/>
          </a:prstGeom>
          <a:solidFill>
            <a:srgbClr val="607084"/>
          </a:solidFill>
          <a:ln>
            <a:noFill/>
          </a:ln>
          <a:effectLst>
            <a:outerShdw blurRad="279400" dist="88900" dir="5400000" algn="t" rotWithShape="0">
              <a:srgbClr val="C0C0C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Freeform 9"/>
          <p:cNvSpPr>
            <a:spLocks noEditPoints="1"/>
          </p:cNvSpPr>
          <p:nvPr/>
        </p:nvSpPr>
        <p:spPr bwMode="auto">
          <a:xfrm>
            <a:off x="5615025" y="3281324"/>
            <a:ext cx="924788" cy="860905"/>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solidFill>
            <a:srgbClr val="607084"/>
          </a:solidFill>
          <a:ln>
            <a:noFill/>
          </a:ln>
          <a:effectLst>
            <a:outerShdw blurRad="279400" dist="88900" dir="5400000" algn="t" rotWithShape="0">
              <a:srgbClr val="C0C0C0">
                <a:alpha val="40000"/>
              </a:srgbClr>
            </a:outerShdw>
          </a:effectLst>
        </p:spPr>
        <p:txBody>
          <a:bodyPr vert="horz" wrap="square" lIns="68580" tIns="34290" rIns="68580" bIns="34290" numCol="1" anchor="t" anchorCtr="0" compatLnSpc="1">
            <a:prstTxWarp prst="textNoShape">
              <a:avLst/>
            </a:prstTxWarp>
          </a:bodyPr>
          <a:lstStyle/>
          <a:p>
            <a:endParaRPr lang="zh-CN" altLang="en-US" sz="1350" dirty="0"/>
          </a:p>
        </p:txBody>
      </p:sp>
      <p:grpSp>
        <p:nvGrpSpPr>
          <p:cNvPr id="6151" name="组合 6150"/>
          <p:cNvGrpSpPr/>
          <p:nvPr/>
        </p:nvGrpSpPr>
        <p:grpSpPr>
          <a:xfrm>
            <a:off x="1218456" y="2610774"/>
            <a:ext cx="3005650" cy="1618520"/>
            <a:chOff x="803184" y="3831163"/>
            <a:chExt cx="3005650" cy="1618520"/>
          </a:xfrm>
        </p:grpSpPr>
        <p:sp>
          <p:nvSpPr>
            <p:cNvPr id="116" name="矩形 115"/>
            <p:cNvSpPr/>
            <p:nvPr/>
          </p:nvSpPr>
          <p:spPr>
            <a:xfrm>
              <a:off x="803184" y="4292828"/>
              <a:ext cx="3005650" cy="1156855"/>
            </a:xfrm>
            <a:prstGeom prst="rect">
              <a:avLst/>
            </a:prstGeom>
          </p:spPr>
          <p:txBody>
            <a:bodyPr wrap="square">
              <a:spAutoFit/>
            </a:bodyPr>
            <a:lstStyle/>
            <a:p>
              <a:pPr algn="dist">
                <a:lnSpc>
                  <a:spcPct val="150000"/>
                </a:lnSpc>
                <a:buClr>
                  <a:srgbClr val="607084"/>
                </a:buClr>
              </a:pPr>
              <a:r>
                <a:rPr lang="zh-CN" altLang="en-US" sz="1600" dirty="0" smtClean="0">
                  <a:solidFill>
                    <a:srgbClr val="484848"/>
                  </a:solidFill>
                  <a:latin typeface="微软雅黑" panose="020B0503020204020204" pitchFamily="34" charset="-122"/>
                  <a:ea typeface="微软雅黑" panose="020B0503020204020204" pitchFamily="34" charset="-122"/>
                </a:rPr>
                <a:t>       </a:t>
              </a:r>
              <a:r>
                <a:rPr lang="zh-CN" altLang="en-US" sz="1600" b="1" dirty="0" smtClean="0">
                  <a:solidFill>
                    <a:srgbClr val="484848"/>
                  </a:solidFill>
                  <a:latin typeface="微软雅黑" panose="020B0503020204020204" pitchFamily="34" charset="-122"/>
                  <a:ea typeface="微软雅黑" panose="020B0503020204020204" pitchFamily="34" charset="-122"/>
                </a:rPr>
                <a:t>数据</a:t>
              </a:r>
              <a:r>
                <a:rPr lang="zh-CN" altLang="en-US" sz="1600" b="1" dirty="0">
                  <a:solidFill>
                    <a:srgbClr val="484848"/>
                  </a:solidFill>
                  <a:latin typeface="微软雅黑" panose="020B0503020204020204" pitchFamily="34" charset="-122"/>
                  <a:ea typeface="微软雅黑" panose="020B0503020204020204" pitchFamily="34" charset="-122"/>
                </a:rPr>
                <a:t>存储主要记录用户的行为，提供给推荐模块的数据以及记录推荐模块的反馈数据</a:t>
              </a:r>
            </a:p>
          </p:txBody>
        </p:sp>
        <p:cxnSp>
          <p:nvCxnSpPr>
            <p:cNvPr id="117" name="直接连接符 116"/>
            <p:cNvCxnSpPr/>
            <p:nvPr/>
          </p:nvCxnSpPr>
          <p:spPr bwMode="auto">
            <a:xfrm>
              <a:off x="950355" y="4208477"/>
              <a:ext cx="2646269" cy="1992"/>
            </a:xfrm>
            <a:prstGeom prst="line">
              <a:avLst/>
            </a:prstGeom>
            <a:solidFill>
              <a:schemeClr val="accent1"/>
            </a:solidFill>
            <a:ln w="12700" cap="flat" cmpd="sng" algn="ctr">
              <a:solidFill>
                <a:srgbClr val="60708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8" name="文本框 117"/>
            <p:cNvSpPr txBox="1"/>
            <p:nvPr/>
          </p:nvSpPr>
          <p:spPr>
            <a:xfrm>
              <a:off x="3282725" y="3831163"/>
              <a:ext cx="300565" cy="461665"/>
            </a:xfrm>
            <a:prstGeom prst="rect">
              <a:avLst/>
            </a:prstGeom>
            <a:noFill/>
          </p:spPr>
          <p:txBody>
            <a:bodyPr wrap="square" rtlCol="0">
              <a:spAutoFit/>
            </a:bodyPr>
            <a:lstStyle/>
            <a:p>
              <a:r>
                <a:rPr lang="en-US" altLang="zh-CN" sz="2400" dirty="0">
                  <a:solidFill>
                    <a:srgbClr val="607084"/>
                  </a:solidFill>
                  <a:latin typeface="方正正大黑简体" panose="02000000000000000000" pitchFamily="2" charset="-122"/>
                  <a:ea typeface="方正正大黑简体" panose="02000000000000000000" pitchFamily="2" charset="-122"/>
                </a:rPr>
                <a:t>2</a:t>
              </a:r>
              <a:endParaRPr lang="zh-CN" altLang="en-US" sz="2400" dirty="0">
                <a:solidFill>
                  <a:srgbClr val="607084"/>
                </a:solidFill>
                <a:latin typeface="方正正大黑简体" panose="02000000000000000000" pitchFamily="2" charset="-122"/>
                <a:ea typeface="方正正大黑简体" panose="02000000000000000000" pitchFamily="2" charset="-122"/>
              </a:endParaRPr>
            </a:p>
          </p:txBody>
        </p:sp>
        <p:sp>
          <p:nvSpPr>
            <p:cNvPr id="119" name="等腰三角形 118"/>
            <p:cNvSpPr/>
            <p:nvPr/>
          </p:nvSpPr>
          <p:spPr bwMode="auto">
            <a:xfrm rot="19753153">
              <a:off x="3090869" y="3896763"/>
              <a:ext cx="240687" cy="207489"/>
            </a:xfrm>
            <a:prstGeom prst="triangle">
              <a:avLst/>
            </a:prstGeom>
            <a:noFill/>
            <a:ln w="19050">
              <a:solidFill>
                <a:srgbClr val="607084"/>
              </a:solidFill>
            </a:ln>
          </p:spPr>
          <p:txBody>
            <a:bodyPr vert="horz" wrap="square" lIns="91440" tIns="45720" rIns="91440" bIns="45720" numCol="1" rtlCol="0" anchor="t" anchorCtr="0" compatLnSpc="1">
              <a:prstTxWarp prst="textNoShape">
                <a:avLst/>
              </a:prstTxWarp>
            </a:bodyPr>
            <a:lstStyle/>
            <a:p>
              <a:pPr algn="ctr"/>
              <a:endParaRPr lang="zh-CN" altLang="en-US"/>
            </a:p>
          </p:txBody>
        </p:sp>
      </p:grpSp>
      <p:sp>
        <p:nvSpPr>
          <p:cNvPr id="129" name="直角三角形 128"/>
          <p:cNvSpPr>
            <a:spLocks noChangeAspect="1"/>
          </p:cNvSpPr>
          <p:nvPr/>
        </p:nvSpPr>
        <p:spPr>
          <a:xfrm rot="16200000" flipV="1">
            <a:off x="4754268" y="3717511"/>
            <a:ext cx="1214314" cy="1214314"/>
          </a:xfrm>
          <a:prstGeom prst="rtTriangle">
            <a:avLst/>
          </a:prstGeom>
          <a:solidFill>
            <a:srgbClr val="607084"/>
          </a:solidFill>
          <a:ln>
            <a:noFill/>
          </a:ln>
          <a:effectLst>
            <a:outerShdw blurRad="279400" dist="88900" dir="5400000" algn="t" rotWithShape="0">
              <a:srgbClr val="C0C0C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直角三角形 127"/>
          <p:cNvSpPr>
            <a:spLocks noChangeAspect="1"/>
          </p:cNvSpPr>
          <p:nvPr/>
        </p:nvSpPr>
        <p:spPr>
          <a:xfrm rot="5400000" flipV="1">
            <a:off x="6223419" y="2288508"/>
            <a:ext cx="1214314" cy="1214314"/>
          </a:xfrm>
          <a:prstGeom prst="rtTriangle">
            <a:avLst/>
          </a:prstGeom>
          <a:solidFill>
            <a:srgbClr val="607084"/>
          </a:solidFill>
          <a:ln>
            <a:noFill/>
          </a:ln>
          <a:effectLst>
            <a:outerShdw blurRad="279400" dist="88900" dir="5400000" algn="t" rotWithShape="0">
              <a:srgbClr val="C0C0C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直角三角形 129"/>
          <p:cNvSpPr>
            <a:spLocks noChangeAspect="1"/>
          </p:cNvSpPr>
          <p:nvPr/>
        </p:nvSpPr>
        <p:spPr>
          <a:xfrm rot="10800000" flipV="1">
            <a:off x="6223419" y="3704732"/>
            <a:ext cx="1214314" cy="1214314"/>
          </a:xfrm>
          <a:prstGeom prst="rtTriangle">
            <a:avLst/>
          </a:prstGeom>
          <a:solidFill>
            <a:srgbClr val="607084"/>
          </a:solidFill>
          <a:ln>
            <a:noFill/>
          </a:ln>
          <a:effectLst>
            <a:outerShdw blurRad="279400" dist="88900" dir="5400000" algn="t" rotWithShape="0">
              <a:srgbClr val="C0C0C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a:cxnSpLocks noChangeAspect="1"/>
          </p:cNvCxnSpPr>
          <p:nvPr/>
        </p:nvCxnSpPr>
        <p:spPr bwMode="auto">
          <a:xfrm>
            <a:off x="5013968" y="363237"/>
            <a:ext cx="244345" cy="583200"/>
          </a:xfrm>
          <a:prstGeom prst="line">
            <a:avLst/>
          </a:prstGeom>
          <a:solidFill>
            <a:schemeClr val="accent1"/>
          </a:solidFill>
          <a:ln w="2857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连接符 37"/>
          <p:cNvCxnSpPr/>
          <p:nvPr/>
        </p:nvCxnSpPr>
        <p:spPr bwMode="auto">
          <a:xfrm flipV="1">
            <a:off x="685800" y="6237680"/>
            <a:ext cx="10583963" cy="629"/>
          </a:xfrm>
          <a:prstGeom prst="line">
            <a:avLst/>
          </a:prstGeom>
          <a:ln w="12700">
            <a:solidFill>
              <a:srgbClr val="607084"/>
            </a:solidFill>
            <a:prstDash val="dash"/>
          </a:ln>
          <a:effectLst>
            <a:outerShdw blurRad="254000" dir="5400000" algn="t" rotWithShape="0">
              <a:schemeClr val="tx1">
                <a:alpha val="76000"/>
              </a:schemeClr>
            </a:outerShdw>
          </a:effectLst>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2505" y="1146168"/>
            <a:ext cx="4406619" cy="494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9" name="组合 28"/>
          <p:cNvGrpSpPr/>
          <p:nvPr/>
        </p:nvGrpSpPr>
        <p:grpSpPr>
          <a:xfrm>
            <a:off x="1205803" y="4229294"/>
            <a:ext cx="3005650" cy="1965606"/>
            <a:chOff x="685800" y="3831163"/>
            <a:chExt cx="3005650" cy="1965606"/>
          </a:xfrm>
        </p:grpSpPr>
        <p:sp>
          <p:nvSpPr>
            <p:cNvPr id="30" name="矩形 29"/>
            <p:cNvSpPr/>
            <p:nvPr/>
          </p:nvSpPr>
          <p:spPr>
            <a:xfrm>
              <a:off x="685800" y="4270582"/>
              <a:ext cx="3005650" cy="1526187"/>
            </a:xfrm>
            <a:prstGeom prst="rect">
              <a:avLst/>
            </a:prstGeom>
          </p:spPr>
          <p:txBody>
            <a:bodyPr wrap="square">
              <a:spAutoFit/>
            </a:bodyPr>
            <a:lstStyle/>
            <a:p>
              <a:pPr algn="just">
                <a:lnSpc>
                  <a:spcPct val="150000"/>
                </a:lnSpc>
                <a:buClr>
                  <a:srgbClr val="607084"/>
                </a:buClr>
              </a:pPr>
              <a:r>
                <a:rPr lang="zh-CN" altLang="en-US" sz="1600" dirty="0" smtClean="0">
                  <a:solidFill>
                    <a:srgbClr val="484848"/>
                  </a:solidFill>
                  <a:latin typeface="微软雅黑" panose="020B0503020204020204" pitchFamily="34" charset="-122"/>
                  <a:ea typeface="微软雅黑" panose="020B0503020204020204" pitchFamily="34" charset="-122"/>
                </a:rPr>
                <a:t>      </a:t>
              </a:r>
              <a:r>
                <a:rPr lang="zh-CN" altLang="en-US" sz="1600" b="1" dirty="0" smtClean="0">
                  <a:solidFill>
                    <a:srgbClr val="484848"/>
                  </a:solidFill>
                  <a:latin typeface="微软雅黑" panose="020B0503020204020204" pitchFamily="34" charset="-122"/>
                  <a:ea typeface="微软雅黑" panose="020B0503020204020204" pitchFamily="34" charset="-122"/>
                </a:rPr>
                <a:t>算法</a:t>
              </a:r>
              <a:r>
                <a:rPr lang="zh-CN" altLang="en-US" sz="1600" b="1" dirty="0">
                  <a:solidFill>
                    <a:srgbClr val="484848"/>
                  </a:solidFill>
                  <a:latin typeface="微软雅黑" panose="020B0503020204020204" pitchFamily="34" charset="-122"/>
                  <a:ea typeface="微软雅黑" panose="020B0503020204020204" pitchFamily="34" charset="-122"/>
                </a:rPr>
                <a:t>主要由推荐算法和电力负荷预测来实现，在线处理部分，及时对用户产生更优的推荐结果</a:t>
              </a:r>
            </a:p>
          </p:txBody>
        </p:sp>
        <p:cxnSp>
          <p:nvCxnSpPr>
            <p:cNvPr id="31" name="直接连接符 30"/>
            <p:cNvCxnSpPr/>
            <p:nvPr/>
          </p:nvCxnSpPr>
          <p:spPr bwMode="auto">
            <a:xfrm>
              <a:off x="950355" y="4208477"/>
              <a:ext cx="2646269" cy="1992"/>
            </a:xfrm>
            <a:prstGeom prst="line">
              <a:avLst/>
            </a:prstGeom>
            <a:solidFill>
              <a:schemeClr val="accent1"/>
            </a:solidFill>
            <a:ln w="12700" cap="flat" cmpd="sng" algn="ctr">
              <a:solidFill>
                <a:srgbClr val="60708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本框 117"/>
            <p:cNvSpPr txBox="1"/>
            <p:nvPr/>
          </p:nvSpPr>
          <p:spPr>
            <a:xfrm>
              <a:off x="3282725" y="3831163"/>
              <a:ext cx="300565" cy="461665"/>
            </a:xfrm>
            <a:prstGeom prst="rect">
              <a:avLst/>
            </a:prstGeom>
            <a:noFill/>
          </p:spPr>
          <p:txBody>
            <a:bodyPr wrap="square" rtlCol="0">
              <a:spAutoFit/>
            </a:bodyPr>
            <a:lstStyle/>
            <a:p>
              <a:r>
                <a:rPr lang="en-US" altLang="zh-CN" sz="2400" dirty="0">
                  <a:solidFill>
                    <a:srgbClr val="607084"/>
                  </a:solidFill>
                  <a:latin typeface="方正正大黑简体" panose="02000000000000000000" pitchFamily="2" charset="-122"/>
                  <a:ea typeface="方正正大黑简体" panose="02000000000000000000" pitchFamily="2" charset="-122"/>
                </a:rPr>
                <a:t>3</a:t>
              </a:r>
              <a:endParaRPr lang="zh-CN" altLang="en-US" sz="2400" dirty="0">
                <a:solidFill>
                  <a:srgbClr val="607084"/>
                </a:solidFill>
                <a:latin typeface="方正正大黑简体" panose="02000000000000000000" pitchFamily="2" charset="-122"/>
                <a:ea typeface="方正正大黑简体" panose="02000000000000000000" pitchFamily="2" charset="-122"/>
              </a:endParaRPr>
            </a:p>
          </p:txBody>
        </p:sp>
        <p:sp>
          <p:nvSpPr>
            <p:cNvPr id="33" name="等腰三角形 32"/>
            <p:cNvSpPr/>
            <p:nvPr/>
          </p:nvSpPr>
          <p:spPr bwMode="auto">
            <a:xfrm rot="19753153">
              <a:off x="3090869" y="3896763"/>
              <a:ext cx="240687" cy="207489"/>
            </a:xfrm>
            <a:prstGeom prst="triangle">
              <a:avLst/>
            </a:prstGeom>
            <a:noFill/>
            <a:ln w="19050">
              <a:solidFill>
                <a:srgbClr val="607084"/>
              </a:solidFill>
            </a:ln>
          </p:spPr>
          <p:txBody>
            <a:bodyPr vert="horz" wrap="square" lIns="91440" tIns="45720" rIns="91440" bIns="45720" numCol="1" rtlCol="0" anchor="t" anchorCtr="0" compatLnSpc="1">
              <a:prstTxWarp prst="textNoShape">
                <a:avLst/>
              </a:prstTxWarp>
            </a:bodyPr>
            <a:lstStyle/>
            <a:p>
              <a:pPr algn="ctr"/>
              <a:endParaRPr lang="zh-CN" altLang="en-US"/>
            </a:p>
          </p:txBody>
        </p:sp>
      </p:grpSp>
      <p:sp>
        <p:nvSpPr>
          <p:cNvPr id="6" name="灯片编号占位符 5"/>
          <p:cNvSpPr>
            <a:spLocks noGrp="1"/>
          </p:cNvSpPr>
          <p:nvPr>
            <p:ph type="sldNum" sz="quarter" idx="12"/>
          </p:nvPr>
        </p:nvSpPr>
        <p:spPr/>
        <p:txBody>
          <a:bodyPr/>
          <a:lstStyle/>
          <a:p>
            <a:pPr>
              <a:defRPr/>
            </a:pPr>
            <a:fld id="{33B11495-B3EB-4C4E-90C4-180ACB252306}" type="slidenum">
              <a:rPr lang="zh-CN" altLang="en-US" smtClean="0"/>
              <a:pPr>
                <a:defRPr/>
              </a:pPr>
              <a:t>7</a:t>
            </a:fld>
            <a:r>
              <a:rPr lang="en-US" altLang="zh-CN" dirty="0" smtClean="0"/>
              <a:t>/30</a:t>
            </a:r>
            <a:endParaRPr lang="zh-CN" altLang="en-US" sz="1800" dirty="0">
              <a:solidFill>
                <a:schemeClr val="tx1"/>
              </a:solidFill>
            </a:endParaRPr>
          </a:p>
        </p:txBody>
      </p:sp>
      <p:sp>
        <p:nvSpPr>
          <p:cNvPr id="5" name="日期占位符 4"/>
          <p:cNvSpPr>
            <a:spLocks noGrp="1"/>
          </p:cNvSpPr>
          <p:nvPr>
            <p:ph type="dt" sz="half" idx="10"/>
          </p:nvPr>
        </p:nvSpPr>
        <p:spPr/>
        <p:txBody>
          <a:bodyPr/>
          <a:lstStyle/>
          <a:p>
            <a:pPr>
              <a:defRPr/>
            </a:pPr>
            <a:fld id="{B21C3560-CCBC-49B9-B947-B0ADC063BD5A}"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165504888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fade">
                                      <p:cBhvr>
                                        <p:cTn id="7" dur="500"/>
                                        <p:tgtEl>
                                          <p:spTgt spid="61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fade">
                                      <p:cBhvr>
                                        <p:cTn id="10" dur="500"/>
                                        <p:tgtEl>
                                          <p:spTgt spid="103"/>
                                        </p:tgtEl>
                                      </p:cBhvr>
                                    </p:animEffect>
                                  </p:childTnLst>
                                </p:cTn>
                              </p:par>
                              <p:par>
                                <p:cTn id="11" presetID="10" presetClass="exit" presetSubtype="0" fill="hold" grpId="1" nodeType="withEffect">
                                  <p:stCondLst>
                                    <p:cond delay="0"/>
                                  </p:stCondLst>
                                  <p:childTnLst>
                                    <p:animEffect transition="out" filter="fade">
                                      <p:cBhvr>
                                        <p:cTn id="12" dur="500"/>
                                        <p:tgtEl>
                                          <p:spTgt spid="103"/>
                                        </p:tgtEl>
                                      </p:cBhvr>
                                    </p:animEffect>
                                    <p:set>
                                      <p:cBhvr>
                                        <p:cTn id="13" dur="1" fill="hold">
                                          <p:stCondLst>
                                            <p:cond delay="499"/>
                                          </p:stCondLst>
                                        </p:cTn>
                                        <p:tgtEl>
                                          <p:spTgt spid="103"/>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128"/>
                                        </p:tgtEl>
                                        <p:attrNameLst>
                                          <p:attrName>style.visibility</p:attrName>
                                        </p:attrNameLst>
                                      </p:cBhvr>
                                      <p:to>
                                        <p:strVal val="visible"/>
                                      </p:to>
                                    </p:set>
                                    <p:animEffect transition="in" filter="fade">
                                      <p:cBhvr>
                                        <p:cTn id="16" dur="500"/>
                                        <p:tgtEl>
                                          <p:spTgt spid="128"/>
                                        </p:tgtEl>
                                      </p:cBhvr>
                                    </p:animEffect>
                                  </p:childTnLst>
                                </p:cTn>
                              </p:par>
                              <p:par>
                                <p:cTn id="17" presetID="10" presetClass="exit" presetSubtype="0" fill="hold" grpId="1" nodeType="withEffect">
                                  <p:stCondLst>
                                    <p:cond delay="0"/>
                                  </p:stCondLst>
                                  <p:childTnLst>
                                    <p:animEffect transition="out" filter="fade">
                                      <p:cBhvr>
                                        <p:cTn id="18" dur="500"/>
                                        <p:tgtEl>
                                          <p:spTgt spid="128"/>
                                        </p:tgtEl>
                                      </p:cBhvr>
                                    </p:animEffect>
                                    <p:set>
                                      <p:cBhvr>
                                        <p:cTn id="19" dur="1" fill="hold">
                                          <p:stCondLst>
                                            <p:cond delay="499"/>
                                          </p:stCondLst>
                                        </p:cTn>
                                        <p:tgtEl>
                                          <p:spTgt spid="128"/>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130"/>
                                        </p:tgtEl>
                                        <p:attrNameLst>
                                          <p:attrName>style.visibility</p:attrName>
                                        </p:attrNameLst>
                                      </p:cBhvr>
                                      <p:to>
                                        <p:strVal val="visible"/>
                                      </p:to>
                                    </p:set>
                                    <p:animEffect transition="in" filter="fade">
                                      <p:cBhvr>
                                        <p:cTn id="22" dur="500"/>
                                        <p:tgtEl>
                                          <p:spTgt spid="1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51"/>
                                        </p:tgtEl>
                                        <p:attrNameLst>
                                          <p:attrName>style.visibility</p:attrName>
                                        </p:attrNameLst>
                                      </p:cBhvr>
                                      <p:to>
                                        <p:strVal val="visible"/>
                                      </p:to>
                                    </p:set>
                                    <p:animEffect transition="in" filter="fade">
                                      <p:cBhvr>
                                        <p:cTn id="27" dur="500"/>
                                        <p:tgtEl>
                                          <p:spTgt spid="6151"/>
                                        </p:tgtEl>
                                      </p:cBhvr>
                                    </p:animEffect>
                                  </p:childTnLst>
                                </p:cTn>
                              </p:par>
                              <p:par>
                                <p:cTn id="28" presetID="10" presetClass="exit" presetSubtype="0" fill="hold" grpId="1" nodeType="withEffect">
                                  <p:stCondLst>
                                    <p:cond delay="0"/>
                                  </p:stCondLst>
                                  <p:childTnLst>
                                    <p:animEffect transition="out" filter="fade">
                                      <p:cBhvr>
                                        <p:cTn id="29" dur="500"/>
                                        <p:tgtEl>
                                          <p:spTgt spid="130"/>
                                        </p:tgtEl>
                                      </p:cBhvr>
                                    </p:animEffect>
                                    <p:set>
                                      <p:cBhvr>
                                        <p:cTn id="30" dur="1" fill="hold">
                                          <p:stCondLst>
                                            <p:cond delay="499"/>
                                          </p:stCondLst>
                                        </p:cTn>
                                        <p:tgtEl>
                                          <p:spTgt spid="13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29"/>
                                        </p:tgtEl>
                                        <p:attrNameLst>
                                          <p:attrName>style.visibility</p:attrName>
                                        </p:attrNameLst>
                                      </p:cBhvr>
                                      <p:to>
                                        <p:strVal val="visible"/>
                                      </p:to>
                                    </p:set>
                                    <p:animEffect transition="in" filter="fade">
                                      <p:cBhvr>
                                        <p:cTn id="33" dur="500"/>
                                        <p:tgtEl>
                                          <p:spTgt spid="1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3" grpId="1" animBg="1"/>
      <p:bldP spid="129" grpId="0" animBg="1"/>
      <p:bldP spid="128" grpId="0" animBg="1"/>
      <p:bldP spid="128" grpId="1" animBg="1"/>
      <p:bldP spid="130" grpId="0" animBg="1"/>
      <p:bldP spid="13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1"/>
          <p:cNvSpPr/>
          <p:nvPr/>
        </p:nvSpPr>
        <p:spPr bwMode="auto">
          <a:xfrm>
            <a:off x="6937582" y="1144706"/>
            <a:ext cx="1132245" cy="747217"/>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文本框 1"/>
          <p:cNvSpPr txBox="1"/>
          <p:nvPr/>
        </p:nvSpPr>
        <p:spPr>
          <a:xfrm>
            <a:off x="5074079" y="2046401"/>
            <a:ext cx="2064545" cy="1754326"/>
          </a:xfrm>
          <a:prstGeom prst="rect">
            <a:avLst/>
          </a:prstGeom>
          <a:noFill/>
        </p:spPr>
        <p:txBody>
          <a:bodyPr wrap="square" rtlCol="0">
            <a:spAutoFit/>
          </a:bodyPr>
          <a:lstStyle/>
          <a:p>
            <a:pPr algn="ctr"/>
            <a:r>
              <a:rPr lang="en-US" altLang="zh-CN" sz="5400" dirty="0">
                <a:solidFill>
                  <a:srgbClr val="607084"/>
                </a:solidFill>
                <a:latin typeface="苹方 常规" panose="020B0300000000000000" pitchFamily="34" charset="-122"/>
                <a:ea typeface="苹方 常规" panose="020B0300000000000000" pitchFamily="34" charset="-122"/>
                <a:cs typeface="+mn-ea"/>
                <a:sym typeface="+mn-lt"/>
              </a:rPr>
              <a:t>PART</a:t>
            </a:r>
          </a:p>
          <a:p>
            <a:pPr algn="ctr"/>
            <a:r>
              <a:rPr lang="en-US" altLang="zh-CN" sz="5400" dirty="0" smtClean="0">
                <a:solidFill>
                  <a:srgbClr val="607084"/>
                </a:solidFill>
                <a:latin typeface="苹方 常规" panose="020B0300000000000000" pitchFamily="34" charset="-122"/>
                <a:ea typeface="苹方 常规" panose="020B0300000000000000" pitchFamily="34" charset="-122"/>
                <a:cs typeface="+mn-ea"/>
                <a:sym typeface="+mn-lt"/>
              </a:rPr>
              <a:t>03</a:t>
            </a:r>
            <a:endParaRPr lang="en-US" altLang="zh-CN" sz="5400" dirty="0">
              <a:solidFill>
                <a:srgbClr val="607084"/>
              </a:solidFill>
              <a:latin typeface="苹方 常规" panose="020B0300000000000000" pitchFamily="34" charset="-122"/>
              <a:ea typeface="苹方 常规" panose="020B0300000000000000" pitchFamily="34" charset="-122"/>
              <a:cs typeface="+mn-ea"/>
              <a:sym typeface="+mn-lt"/>
            </a:endParaRPr>
          </a:p>
        </p:txBody>
      </p:sp>
      <p:sp>
        <p:nvSpPr>
          <p:cNvPr id="4" name="矩形 3"/>
          <p:cNvSpPr/>
          <p:nvPr/>
        </p:nvSpPr>
        <p:spPr>
          <a:xfrm>
            <a:off x="2068429" y="4270582"/>
            <a:ext cx="8648521" cy="769441"/>
          </a:xfrm>
          <a:prstGeom prst="rect">
            <a:avLst/>
          </a:prstGeom>
        </p:spPr>
        <p:txBody>
          <a:bodyPr wrap="none">
            <a:spAutoFit/>
          </a:bodyPr>
          <a:lstStyle/>
          <a:p>
            <a:r>
              <a:rPr lang="zh-CN" altLang="en-US" sz="4400" b="1" dirty="0">
                <a:solidFill>
                  <a:srgbClr val="607084"/>
                </a:solidFill>
                <a:latin typeface="方正正大黑简体" panose="02000000000000000000" pitchFamily="2" charset="-122"/>
                <a:ea typeface="方正正大黑简体" panose="02000000000000000000" pitchFamily="2" charset="-122"/>
                <a:cs typeface="+mn-ea"/>
                <a:sym typeface="+mn-lt"/>
              </a:rPr>
              <a:t>基于用户相似度</a:t>
            </a:r>
            <a:r>
              <a:rPr lang="zh-CN" altLang="zh-CN" sz="4400" b="1" dirty="0">
                <a:solidFill>
                  <a:srgbClr val="607084"/>
                </a:solidFill>
                <a:latin typeface="方正正大黑简体" panose="02000000000000000000" pitchFamily="2" charset="-122"/>
                <a:ea typeface="方正正大黑简体" panose="02000000000000000000" pitchFamily="2" charset="-122"/>
                <a:cs typeface="+mn-ea"/>
              </a:rPr>
              <a:t>协同过滤推荐算法</a:t>
            </a:r>
            <a:endParaRPr lang="zh-CN" altLang="en-US" sz="4400" b="1" dirty="0">
              <a:solidFill>
                <a:srgbClr val="607084"/>
              </a:solidFill>
              <a:latin typeface="方正正大黑简体" panose="02000000000000000000" pitchFamily="2" charset="-122"/>
              <a:ea typeface="方正正大黑简体" panose="02000000000000000000" pitchFamily="2" charset="-122"/>
              <a:cs typeface="+mn-ea"/>
              <a:sym typeface="+mn-lt"/>
            </a:endParaRPr>
          </a:p>
        </p:txBody>
      </p:sp>
      <p:sp>
        <p:nvSpPr>
          <p:cNvPr id="5" name="矩形 4"/>
          <p:cNvSpPr/>
          <p:nvPr/>
        </p:nvSpPr>
        <p:spPr bwMode="auto">
          <a:xfrm>
            <a:off x="4983909" y="1685723"/>
            <a:ext cx="2224181" cy="2313397"/>
          </a:xfrm>
          <a:prstGeom prst="rect">
            <a:avLst/>
          </a:prstGeom>
          <a:noFill/>
          <a:ln w="38100" cap="flat" cmpd="sng" algn="ctr">
            <a:solidFill>
              <a:srgbClr val="607084"/>
            </a:solidFill>
            <a:prstDash val="solid"/>
            <a:round/>
            <a:headEnd type="none" w="med" len="med"/>
            <a:tailEnd type="none" w="med" len="med"/>
          </a:ln>
          <a:effectLst>
            <a:glow rad="88900">
              <a:schemeClr val="accent4">
                <a:satMod val="175000"/>
                <a:alpha val="8000"/>
              </a:schemeClr>
            </a:glow>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 name="灯片编号占位符 5"/>
          <p:cNvSpPr>
            <a:spLocks noGrp="1"/>
          </p:cNvSpPr>
          <p:nvPr>
            <p:ph type="sldNum" sz="quarter" idx="12"/>
          </p:nvPr>
        </p:nvSpPr>
        <p:spPr/>
        <p:txBody>
          <a:bodyPr/>
          <a:lstStyle/>
          <a:p>
            <a:pPr>
              <a:defRPr/>
            </a:pPr>
            <a:fld id="{33B11495-B3EB-4C4E-90C4-180ACB252306}" type="slidenum">
              <a:rPr lang="zh-CN" altLang="en-US" smtClean="0"/>
              <a:pPr>
                <a:defRPr/>
              </a:pPr>
              <a:t>8</a:t>
            </a:fld>
            <a:r>
              <a:rPr lang="en-US" altLang="zh-CN" dirty="0" smtClean="0"/>
              <a:t>/30</a:t>
            </a:r>
            <a:endParaRPr lang="zh-CN" altLang="en-US" sz="1800" dirty="0">
              <a:solidFill>
                <a:schemeClr val="tx1"/>
              </a:solidFill>
            </a:endParaRPr>
          </a:p>
        </p:txBody>
      </p:sp>
      <p:sp>
        <p:nvSpPr>
          <p:cNvPr id="7" name="日期占位符 6"/>
          <p:cNvSpPr>
            <a:spLocks noGrp="1"/>
          </p:cNvSpPr>
          <p:nvPr>
            <p:ph type="dt" sz="half" idx="10"/>
          </p:nvPr>
        </p:nvSpPr>
        <p:spPr/>
        <p:txBody>
          <a:bodyPr/>
          <a:lstStyle/>
          <a:p>
            <a:pPr>
              <a:defRPr/>
            </a:pPr>
            <a:fld id="{A347BA72-6145-4B20-ADC1-B8E94E662F7D}"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238991632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p:tgtEl>
                                          <p:spTgt spid="2"/>
                                        </p:tgtEl>
                                      </p:cBhvr>
                                    </p:animEffect>
                                  </p:childTnLst>
                                </p:cTn>
                              </p:par>
                              <p:par>
                                <p:cTn id="8" presetID="41" presetClass="entr" presetSubtype="0" fill="hold" grpId="0" nodeType="withEffect">
                                  <p:stCondLst>
                                    <p:cond delay="0"/>
                                  </p:stCondLst>
                                  <p:iterate type="lt">
                                    <p:tmPct val="10000"/>
                                  </p:iterate>
                                  <p:childTnLst>
                                    <p:set>
                                      <p:cBhvr>
                                        <p:cTn id="9" dur="1" fill="hold">
                                          <p:stCondLst>
                                            <p:cond delay="0"/>
                                          </p:stCondLst>
                                        </p:cTn>
                                        <p:tgtEl>
                                          <p:spTgt spid="3"/>
                                        </p:tgtEl>
                                        <p:attrNameLst>
                                          <p:attrName>style.visibility</p:attrName>
                                        </p:attrNameLst>
                                      </p:cBhvr>
                                      <p:to>
                                        <p:strVal val="visible"/>
                                      </p:to>
                                    </p:set>
                                    <p:anim calcmode="lin" valueType="num">
                                      <p:cBhvr>
                                        <p:cTn id="10" dur="7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1" dur="700" fill="hold"/>
                                        <p:tgtEl>
                                          <p:spTgt spid="3"/>
                                        </p:tgtEl>
                                        <p:attrNameLst>
                                          <p:attrName>ppt_y</p:attrName>
                                        </p:attrNameLst>
                                      </p:cBhvr>
                                      <p:tavLst>
                                        <p:tav tm="0">
                                          <p:val>
                                            <p:strVal val="#ppt_y"/>
                                          </p:val>
                                        </p:tav>
                                        <p:tav tm="100000">
                                          <p:val>
                                            <p:strVal val="#ppt_y"/>
                                          </p:val>
                                        </p:tav>
                                      </p:tavLst>
                                    </p:anim>
                                    <p:anim calcmode="lin" valueType="num">
                                      <p:cBhvr>
                                        <p:cTn id="12" dur="7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3" dur="7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4" dur="700" tmFilter="0,0; .5, 1; 1, 1"/>
                                        <p:tgtEl>
                                          <p:spTgt spid="3"/>
                                        </p:tgtEl>
                                      </p:cBhvr>
                                    </p:animEffect>
                                  </p:childTnLst>
                                </p:cTn>
                              </p:par>
                              <p:par>
                                <p:cTn id="15" presetID="10" presetClass="entr" presetSubtype="0" fill="hold" grpId="0" nodeType="withEffect">
                                  <p:stCondLst>
                                    <p:cond delay="60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717" y="1127235"/>
            <a:ext cx="7333786" cy="571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平行四边形 2"/>
          <p:cNvSpPr/>
          <p:nvPr/>
        </p:nvSpPr>
        <p:spPr bwMode="auto">
          <a:xfrm>
            <a:off x="76474" y="243011"/>
            <a:ext cx="5410170" cy="601130"/>
          </a:xfrm>
          <a:prstGeom prst="parallelogram">
            <a:avLst>
              <a:gd name="adj" fmla="val 41624"/>
            </a:avLst>
          </a:prstGeom>
          <a:gradFill>
            <a:gsLst>
              <a:gs pos="54000">
                <a:srgbClr val="5D7088"/>
              </a:gs>
              <a:gs pos="0">
                <a:srgbClr val="768BA6"/>
              </a:gs>
              <a:gs pos="100000">
                <a:srgbClr val="44546A"/>
              </a:gs>
            </a:gsLst>
            <a:lin ang="10800000" scaled="1"/>
          </a:gradFill>
          <a:ln w="9525" cap="flat" cmpd="sng" algn="ctr">
            <a:noFill/>
            <a:prstDash val="solid"/>
            <a:round/>
            <a:headEnd type="none" w="med" len="med"/>
            <a:tailEnd type="none" w="med" len="med"/>
          </a:ln>
          <a:effectLst/>
          <a:scene3d>
            <a:camera prst="orthographicFront">
              <a:rot lat="0" lon="10800000" rev="0"/>
            </a:camera>
            <a:lightRig rig="threePt" dir="t"/>
          </a:scene3d>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 name="文本框 1"/>
          <p:cNvSpPr txBox="1">
            <a:spLocks noChangeArrowheads="1"/>
          </p:cNvSpPr>
          <p:nvPr/>
        </p:nvSpPr>
        <p:spPr bwMode="auto">
          <a:xfrm>
            <a:off x="226757" y="301164"/>
            <a:ext cx="5109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nSpc>
                <a:spcPct val="100000"/>
              </a:lnSpc>
              <a:spcBef>
                <a:spcPct val="0"/>
              </a:spcBef>
              <a:buNone/>
            </a:pPr>
            <a:r>
              <a:rPr lang="en-US" altLang="zh-CN" sz="2400" dirty="0">
                <a:solidFill>
                  <a:schemeClr val="bg1"/>
                </a:solidFill>
                <a:latin typeface="+mn-ea"/>
                <a:ea typeface="+mn-ea"/>
                <a:cs typeface="+mn-ea"/>
                <a:sym typeface="+mn-lt"/>
              </a:rPr>
              <a:t>3</a:t>
            </a:r>
            <a:r>
              <a:rPr lang="en-US" altLang="zh-CN" sz="2400" dirty="0" smtClean="0">
                <a:solidFill>
                  <a:schemeClr val="bg1"/>
                </a:solidFill>
                <a:latin typeface="+mn-ea"/>
                <a:ea typeface="+mn-ea"/>
                <a:cs typeface="+mn-ea"/>
                <a:sym typeface="+mn-lt"/>
              </a:rPr>
              <a:t> </a:t>
            </a:r>
            <a:r>
              <a:rPr lang="zh-CN" altLang="en-US" sz="2400" dirty="0" smtClean="0">
                <a:solidFill>
                  <a:schemeClr val="bg1"/>
                </a:solidFill>
                <a:latin typeface="+mn-ea"/>
                <a:ea typeface="+mn-ea"/>
                <a:cs typeface="+mn-ea"/>
                <a:sym typeface="+mn-lt"/>
              </a:rPr>
              <a:t>基于用户相似度协同过滤推荐算法</a:t>
            </a:r>
            <a:endParaRPr lang="zh-CN" altLang="en-US" sz="2400" dirty="0">
              <a:solidFill>
                <a:schemeClr val="bg1"/>
              </a:solidFill>
              <a:latin typeface="+mn-ea"/>
              <a:ea typeface="+mn-ea"/>
              <a:cs typeface="+mn-ea"/>
              <a:sym typeface="+mn-lt"/>
            </a:endParaRPr>
          </a:p>
        </p:txBody>
      </p:sp>
      <p:cxnSp>
        <p:nvCxnSpPr>
          <p:cNvPr id="6" name="直接连接符 5"/>
          <p:cNvCxnSpPr/>
          <p:nvPr/>
        </p:nvCxnSpPr>
        <p:spPr bwMode="auto">
          <a:xfrm>
            <a:off x="4567778" y="822376"/>
            <a:ext cx="7598825" cy="0"/>
          </a:xfrm>
          <a:prstGeom prst="line">
            <a:avLst/>
          </a:prstGeom>
          <a:solidFill>
            <a:schemeClr val="accent1"/>
          </a:solidFill>
          <a:ln w="22225" cap="flat" cmpd="sng" algn="ctr">
            <a:solidFill>
              <a:srgbClr val="495A7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矩形 1"/>
          <p:cNvSpPr/>
          <p:nvPr/>
        </p:nvSpPr>
        <p:spPr>
          <a:xfrm>
            <a:off x="5735322" y="400210"/>
            <a:ext cx="4185761" cy="461665"/>
          </a:xfrm>
          <a:prstGeom prst="rect">
            <a:avLst/>
          </a:prstGeom>
        </p:spPr>
        <p:txBody>
          <a:bodyPr wrap="none">
            <a:spAutoFit/>
          </a:bodyPr>
          <a:lstStyle/>
          <a:p>
            <a:r>
              <a:rPr lang="zh-CN" altLang="zh-CN" sz="2400" dirty="0">
                <a:solidFill>
                  <a:srgbClr val="495A70"/>
                </a:solidFill>
                <a:latin typeface="+mn-ea"/>
                <a:ea typeface="+mn-ea"/>
                <a:cs typeface="+mn-ea"/>
              </a:rPr>
              <a:t>电力交易推荐系统的架构模型</a:t>
            </a:r>
            <a:endParaRPr lang="zh-CN" altLang="en-US" sz="2400" dirty="0">
              <a:solidFill>
                <a:srgbClr val="495A70"/>
              </a:solidFill>
              <a:latin typeface="+mn-ea"/>
              <a:ea typeface="+mn-ea"/>
              <a:cs typeface="+mn-ea"/>
            </a:endParaRPr>
          </a:p>
        </p:txBody>
      </p:sp>
      <p:sp>
        <p:nvSpPr>
          <p:cNvPr id="5" name="灯片编号占位符 4"/>
          <p:cNvSpPr>
            <a:spLocks noGrp="1"/>
          </p:cNvSpPr>
          <p:nvPr>
            <p:ph type="sldNum" sz="quarter" idx="12"/>
          </p:nvPr>
        </p:nvSpPr>
        <p:spPr/>
        <p:txBody>
          <a:bodyPr/>
          <a:lstStyle/>
          <a:p>
            <a:pPr>
              <a:defRPr/>
            </a:pPr>
            <a:fld id="{33B11495-B3EB-4C4E-90C4-180ACB252306}" type="slidenum">
              <a:rPr lang="zh-CN" altLang="en-US" smtClean="0"/>
              <a:pPr>
                <a:defRPr/>
              </a:pPr>
              <a:t>9</a:t>
            </a:fld>
            <a:r>
              <a:rPr lang="en-US" altLang="zh-CN" dirty="0" smtClean="0"/>
              <a:t>/30</a:t>
            </a:r>
            <a:endParaRPr lang="zh-CN" altLang="en-US" sz="1800" dirty="0">
              <a:solidFill>
                <a:schemeClr val="tx1"/>
              </a:solidFill>
            </a:endParaRPr>
          </a:p>
        </p:txBody>
      </p:sp>
      <p:sp>
        <p:nvSpPr>
          <p:cNvPr id="7" name="矩形 6"/>
          <p:cNvSpPr/>
          <p:nvPr/>
        </p:nvSpPr>
        <p:spPr>
          <a:xfrm>
            <a:off x="634817" y="1264932"/>
            <a:ext cx="1980029" cy="369332"/>
          </a:xfrm>
          <a:prstGeom prst="rect">
            <a:avLst/>
          </a:prstGeom>
        </p:spPr>
        <p:txBody>
          <a:bodyPr wrap="none">
            <a:spAutoFit/>
          </a:bodyPr>
          <a:lstStyle/>
          <a:p>
            <a:r>
              <a:rPr lang="en-US" altLang="zh-CN" dirty="0" smtClean="0"/>
              <a:t> (</a:t>
            </a:r>
            <a:r>
              <a:rPr lang="en-US" altLang="zh-CN" dirty="0"/>
              <a:t>1) </a:t>
            </a:r>
            <a:r>
              <a:rPr lang="zh-CN" altLang="zh-CN" dirty="0"/>
              <a:t>数据采集</a:t>
            </a:r>
            <a:r>
              <a:rPr lang="zh-CN" altLang="zh-CN" dirty="0" smtClean="0"/>
              <a:t>模块</a:t>
            </a:r>
            <a:endParaRPr lang="zh-CN" altLang="en-US" dirty="0"/>
          </a:p>
        </p:txBody>
      </p:sp>
      <p:sp>
        <p:nvSpPr>
          <p:cNvPr id="8" name="矩形 7"/>
          <p:cNvSpPr/>
          <p:nvPr/>
        </p:nvSpPr>
        <p:spPr>
          <a:xfrm>
            <a:off x="634817" y="2851029"/>
            <a:ext cx="2146742" cy="369332"/>
          </a:xfrm>
          <a:prstGeom prst="rect">
            <a:avLst/>
          </a:prstGeom>
        </p:spPr>
        <p:txBody>
          <a:bodyPr wrap="none">
            <a:spAutoFit/>
          </a:bodyPr>
          <a:lstStyle/>
          <a:p>
            <a:r>
              <a:rPr lang="en-US" altLang="zh-CN" dirty="0"/>
              <a:t>(2) </a:t>
            </a:r>
            <a:r>
              <a:rPr lang="zh-CN" altLang="zh-CN" dirty="0"/>
              <a:t>数据预处理模块</a:t>
            </a:r>
            <a:endParaRPr lang="zh-CN" altLang="en-US" dirty="0"/>
          </a:p>
        </p:txBody>
      </p:sp>
      <p:sp>
        <p:nvSpPr>
          <p:cNvPr id="9" name="矩形 8"/>
          <p:cNvSpPr/>
          <p:nvPr/>
        </p:nvSpPr>
        <p:spPr>
          <a:xfrm>
            <a:off x="745943" y="4571147"/>
            <a:ext cx="1454244" cy="369332"/>
          </a:xfrm>
          <a:prstGeom prst="rect">
            <a:avLst/>
          </a:prstGeom>
        </p:spPr>
        <p:txBody>
          <a:bodyPr wrap="none">
            <a:spAutoFit/>
          </a:bodyPr>
          <a:lstStyle/>
          <a:p>
            <a:r>
              <a:rPr lang="en-US" altLang="zh-CN" dirty="0"/>
              <a:t>(3) </a:t>
            </a:r>
            <a:r>
              <a:rPr lang="zh-CN" altLang="zh-CN" dirty="0"/>
              <a:t>推荐模块</a:t>
            </a:r>
            <a:endParaRPr lang="zh-CN" altLang="en-US" dirty="0"/>
          </a:p>
        </p:txBody>
      </p:sp>
      <p:sp>
        <p:nvSpPr>
          <p:cNvPr id="10" name="日期占位符 9"/>
          <p:cNvSpPr>
            <a:spLocks noGrp="1"/>
          </p:cNvSpPr>
          <p:nvPr>
            <p:ph type="dt" sz="half" idx="10"/>
          </p:nvPr>
        </p:nvSpPr>
        <p:spPr/>
        <p:txBody>
          <a:bodyPr/>
          <a:lstStyle/>
          <a:p>
            <a:pPr>
              <a:defRPr/>
            </a:pPr>
            <a:fld id="{3C80F2DF-45A6-4B47-8700-2811A6B8A2FE}" type="datetime1">
              <a:rPr lang="zh-CN" altLang="en-US" smtClean="0"/>
              <a:t>2016/12/17</a:t>
            </a:fld>
            <a:endParaRPr lang="zh-CN" altLang="en-US" sz="1800">
              <a:solidFill>
                <a:schemeClr val="tx1"/>
              </a:solidFill>
            </a:endParaRPr>
          </a:p>
        </p:txBody>
      </p:sp>
    </p:spTree>
    <p:extLst>
      <p:ext uri="{BB962C8B-B14F-4D97-AF65-F5344CB8AC3E}">
        <p14:creationId xmlns:p14="http://schemas.microsoft.com/office/powerpoint/2010/main" val="3559275860"/>
      </p:ext>
    </p:extLst>
  </p:cSld>
  <p:clrMapOvr>
    <a:masterClrMapping/>
  </p:clrMapOvr>
  <p:transition spd="med">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0508113210"/>
  <p:tag name="MH_LIBRARY" val="GRAPHIC"/>
  <p:tag name="MH_TYPE" val="Other"/>
  <p:tag name="MH_ORDER" val="6"/>
</p:tagLst>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FF"/>
        </a:solidFill>
        <a:ln>
          <a:noFill/>
        </a:ln>
      </a:spPr>
      <a:bodyPr vert="horz" wrap="square" lIns="91440" tIns="45720" rIns="91440" bIns="45720" numCol="1" anchor="t" anchorCtr="0" compatLnSpc="1">
        <a:prstTxWarp prst="textNoShape">
          <a:avLst/>
        </a:prstTxWarp>
      </a:bodyP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A000120150204A03KPBG</Template>
  <TotalTime>3309</TotalTime>
  <Pages>0</Pages>
  <Words>1693</Words>
  <Characters>0</Characters>
  <Application>Microsoft Office PowerPoint</Application>
  <DocSecurity>0</DocSecurity>
  <PresentationFormat>自定义</PresentationFormat>
  <Lines>0</Lines>
  <Paragraphs>404</Paragraphs>
  <Slides>30</Slides>
  <Notes>6</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电力交易平台推荐系统的研究 与移动端实现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Microsoft</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suzy</dc:creator>
  <cp:keywords/>
  <dc:description/>
  <cp:lastModifiedBy>AutoBVT</cp:lastModifiedBy>
  <cp:revision>517</cp:revision>
  <dcterms:created xsi:type="dcterms:W3CDTF">2015-06-03T08:54:00Z</dcterms:created>
  <dcterms:modified xsi:type="dcterms:W3CDTF">2016-12-17T01:54:26Z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2052-9.1.0.5060</vt:lpwstr>
  </property>
</Properties>
</file>