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3" r:id="rId4"/>
    <p:sldId id="265" r:id="rId5"/>
    <p:sldId id="260" r:id="rId6"/>
  </p:sldIdLst>
  <p:sldSz cx="9144000" cy="5143500" type="screen16x9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2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AE"/>
    <a:srgbClr val="0E73B9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6"/>
    <p:restoredTop sz="94694" autoAdjust="0"/>
  </p:normalViewPr>
  <p:slideViewPr>
    <p:cSldViewPr snapToGrid="0" showGuides="1">
      <p:cViewPr varScale="1">
        <p:scale>
          <a:sx n="120" d="100"/>
          <a:sy n="120" d="100"/>
        </p:scale>
        <p:origin x="84" y="376"/>
      </p:cViewPr>
      <p:guideLst>
        <p:guide orient="horz" pos="3239"/>
        <p:guide pos="52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2193079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9" y="2781702"/>
            <a:ext cx="7500939" cy="416138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r>
              <a:rPr lang="ga-IE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212350"/>
            <a:ext cx="7500938" cy="271350"/>
          </a:xfrm>
        </p:spPr>
        <p:txBody>
          <a:bodyPr/>
          <a:lstStyle>
            <a:lvl1pPr marL="0" indent="0" algn="l">
              <a:buNone/>
              <a:defRPr sz="16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dirty="0"/>
              <a:t>Click to edit Master subtitle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80" y="3956597"/>
            <a:ext cx="4679325" cy="713346"/>
          </a:xfrm>
        </p:spPr>
        <p:txBody>
          <a:bodyPr anchor="b"/>
          <a:lstStyle>
            <a:lvl1pPr>
              <a:spcBef>
                <a:spcPts val="0"/>
              </a:spcBef>
              <a:defRPr sz="1600">
                <a:solidFill>
                  <a:srgbClr val="005EAE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2pPr>
            <a:lvl3pPr marL="0" indent="0">
              <a:spcBef>
                <a:spcPts val="567"/>
              </a:spcBef>
              <a:buNone/>
              <a:defRPr sz="1600">
                <a:solidFill>
                  <a:schemeClr val="accent2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 dirty="0"/>
          </a:p>
        </p:txBody>
      </p:sp>
      <p:pic>
        <p:nvPicPr>
          <p:cNvPr id="10" name="Picture 9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10" y="473558"/>
            <a:ext cx="4076301" cy="109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410806"/>
            <a:ext cx="7500938" cy="3030141"/>
          </a:xfrm>
        </p:spPr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2"/>
            <a:ext cx="7500938" cy="207169"/>
          </a:xfrm>
        </p:spPr>
        <p:txBody>
          <a:bodyPr/>
          <a:lstStyle>
            <a:lvl1pPr>
              <a:defRPr sz="1600" b="0">
                <a:solidFill>
                  <a:srgbClr val="005EAE"/>
                </a:solidFill>
              </a:defRPr>
            </a:lvl1pPr>
          </a:lstStyle>
          <a:p>
            <a:pPr lvl="0"/>
            <a:r>
              <a:rPr lang="ga-IE" dirty="0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04DC0A-E5EE-8E46-B1E5-9C05182D5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457325"/>
            <a:ext cx="4204800" cy="3257550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AE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80" y="1428750"/>
            <a:ext cx="3819525" cy="2990766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6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6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2"/>
            <a:ext cx="7500938" cy="207169"/>
          </a:xfrm>
        </p:spPr>
        <p:txBody>
          <a:bodyPr/>
          <a:lstStyle>
            <a:lvl1pPr>
              <a:defRPr sz="1600" b="0">
                <a:solidFill>
                  <a:srgbClr val="005EAE"/>
                </a:solidFill>
              </a:defRPr>
            </a:lvl1pPr>
          </a:lstStyle>
          <a:p>
            <a:pPr lvl="0"/>
            <a:r>
              <a:rPr lang="ga-IE" dirty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3AAB057-5BF4-E94D-A3B1-F3E7115E5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076879"/>
            <a:ext cx="9144000" cy="3637999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AE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2"/>
            <a:ext cx="7500938" cy="207169"/>
          </a:xfrm>
        </p:spPr>
        <p:txBody>
          <a:bodyPr/>
          <a:lstStyle>
            <a:lvl1pPr>
              <a:defRPr sz="1600" b="0">
                <a:solidFill>
                  <a:srgbClr val="005EAE"/>
                </a:solidFill>
              </a:defRPr>
            </a:lvl1pPr>
          </a:lstStyle>
          <a:p>
            <a:pPr lvl="0"/>
            <a:r>
              <a:rPr lang="ga-IE" dirty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247F59-8013-8B4C-A4DD-05E8DDA13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9" y="2786400"/>
            <a:ext cx="7500939" cy="416138"/>
          </a:xfrm>
        </p:spPr>
        <p:txBody>
          <a:bodyPr/>
          <a:lstStyle>
            <a:lvl1pPr algn="l">
              <a:defRPr sz="4200">
                <a:solidFill>
                  <a:srgbClr val="005EAE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2193079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Picture 9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10" y="473558"/>
            <a:ext cx="4076301" cy="109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AE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9DB6B8F-0883-144D-B900-2A79C25A8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410809"/>
            <a:ext cx="7527924" cy="2732569"/>
          </a:xfrm>
        </p:spPr>
        <p:txBody>
          <a:bodyPr/>
          <a:lstStyle>
            <a:lvl1pPr marL="0" indent="0" rtl="0">
              <a:spcBef>
                <a:spcPts val="900"/>
              </a:spcBef>
              <a:buClr>
                <a:schemeClr val="tx2"/>
              </a:buClr>
              <a:buSzPts val="2000"/>
              <a:buFont typeface="Arial"/>
              <a:buNone/>
              <a:defRPr sz="2000" b="1"/>
            </a:lvl1pPr>
            <a:lvl2pPr marL="625475" indent="-233363" rtl="0">
              <a:buSzPts val="2000"/>
              <a:buFont typeface="Minion Pro"/>
              <a:buChar char="‒"/>
              <a:defRPr sz="2000"/>
            </a:lvl2pPr>
            <a:lvl3pPr marL="912813" indent="-222250" rtl="0">
              <a:buSzPts val="2000"/>
              <a:buFont typeface="Arial"/>
              <a:buChar char="»"/>
              <a:defRPr sz="2000"/>
            </a:lvl3pPr>
            <a:lvl4pPr marL="1128713" indent="-190500">
              <a:defRPr sz="2000"/>
            </a:lvl4pPr>
            <a:lvl5pPr marL="1439863" indent="-185738">
              <a:defRPr sz="2000"/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526000"/>
            <a:ext cx="9144000" cy="616309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2"/>
            <a:ext cx="7500938" cy="207169"/>
          </a:xfrm>
        </p:spPr>
        <p:txBody>
          <a:bodyPr/>
          <a:lstStyle>
            <a:lvl1pPr>
              <a:defRPr sz="1600" b="0">
                <a:solidFill>
                  <a:srgbClr val="005EAE"/>
                </a:solidFill>
              </a:defRPr>
            </a:lvl1pPr>
          </a:lstStyle>
          <a:p>
            <a:pPr lvl="0"/>
            <a:r>
              <a:rPr lang="ga-IE" dirty="0"/>
              <a:t>Click to edit Master text styles</a:t>
            </a:r>
          </a:p>
        </p:txBody>
      </p:sp>
      <p:pic>
        <p:nvPicPr>
          <p:cNvPr id="8" name="Picture 7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91" y="4638441"/>
            <a:ext cx="1476077" cy="39788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DDB14-77D7-0E41-9231-733991689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676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9" y="270000"/>
            <a:ext cx="7500939" cy="421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ga-IE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403663"/>
            <a:ext cx="7500938" cy="3072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4881249"/>
            <a:ext cx="9144000" cy="2700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A394B-26CD-1447-951E-155B25B94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59" r:id="rId5"/>
    <p:sldLayoutId id="2147483654" r:id="rId6"/>
    <p:sldLayoutId id="2147483661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rgbClr val="0E73B9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417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17500" indent="-3175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68325" indent="-22225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84225" indent="-201613" algn="l" defTabSz="914400" rtl="0" eaLnBrk="1" latinLnBrk="0" hangingPunct="1">
        <a:spcBef>
          <a:spcPts val="1134"/>
        </a:spcBef>
        <a:buClr>
          <a:schemeClr val="tx2"/>
        </a:buClr>
        <a:buFont typeface="Minion Pro" pitchFamily="18" charset="0"/>
        <a:buChar char="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0125" indent="-185738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Bayesian Matting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Subtitle — Calibri Regular 16pt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28680" y="3882325"/>
            <a:ext cx="4679325" cy="787618"/>
          </a:xfrm>
        </p:spPr>
        <p:txBody>
          <a:bodyPr/>
          <a:lstStyle/>
          <a:p>
            <a:r>
              <a:rPr lang="en-GB" dirty="0"/>
              <a:t>Presenter/s Name — Calibri Bold 16pt</a:t>
            </a:r>
          </a:p>
          <a:p>
            <a:pPr lvl="1"/>
            <a:r>
              <a:rPr lang="en-GB" dirty="0"/>
              <a:t>Title — Calibri Regular 16pt</a:t>
            </a:r>
          </a:p>
          <a:p>
            <a:pPr lvl="2"/>
            <a:r>
              <a:rPr lang="en-GB" dirty="0"/>
              <a:t>Date 00/00/00</a:t>
            </a:r>
          </a:p>
        </p:txBody>
      </p:sp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structure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Subfunction and GUI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0BFF68-389A-5547-9C43-77323BBA1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2</a:t>
            </a:fld>
            <a:endParaRPr lang="en-GB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235A3C4-845D-023A-2CFE-E258B660E854}"/>
              </a:ext>
            </a:extLst>
          </p:cNvPr>
          <p:cNvGrpSpPr/>
          <p:nvPr/>
        </p:nvGrpSpPr>
        <p:grpSpPr>
          <a:xfrm>
            <a:off x="3332248" y="1165875"/>
            <a:ext cx="2531517" cy="2887091"/>
            <a:chOff x="3307223" y="988700"/>
            <a:chExt cx="2531517" cy="2887091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F95C43D6-CFA6-7375-0ECE-419EABCE0236}"/>
                </a:ext>
              </a:extLst>
            </p:cNvPr>
            <p:cNvGrpSpPr/>
            <p:nvPr/>
          </p:nvGrpSpPr>
          <p:grpSpPr>
            <a:xfrm>
              <a:off x="3307223" y="988700"/>
              <a:ext cx="2529545" cy="750552"/>
              <a:chOff x="3031551" y="2571750"/>
              <a:chExt cx="2529545" cy="750552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2075BF35-0672-2C7E-4404-12F5CB81E2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1551" y="2571750"/>
                <a:ext cx="1206313" cy="750552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CE095251-1CEC-00A9-F6EA-327A119A21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4784" y="2571750"/>
                <a:ext cx="1206312" cy="750552"/>
              </a:xfrm>
              <a:prstGeom prst="rect">
                <a:avLst/>
              </a:prstGeom>
            </p:spPr>
          </p:pic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6143958-F792-2697-E848-5753A068113A}"/>
                </a:ext>
              </a:extLst>
            </p:cNvPr>
            <p:cNvGrpSpPr/>
            <p:nvPr/>
          </p:nvGrpSpPr>
          <p:grpSpPr>
            <a:xfrm>
              <a:off x="3975987" y="2054174"/>
              <a:ext cx="1206313" cy="750552"/>
              <a:chOff x="2969540" y="1381174"/>
              <a:chExt cx="1206313" cy="750552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699E5B95-C2CF-79E4-7548-79D53DD7AA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9540" y="1381174"/>
                <a:ext cx="1206313" cy="750552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07B2210-6576-39EB-B6E4-45BD12BE9D31}"/>
                  </a:ext>
                </a:extLst>
              </p:cNvPr>
              <p:cNvSpPr/>
              <p:nvPr/>
            </p:nvSpPr>
            <p:spPr>
              <a:xfrm>
                <a:off x="2969540" y="1381174"/>
                <a:ext cx="1206304" cy="750552"/>
              </a:xfrm>
              <a:prstGeom prst="rect">
                <a:avLst/>
              </a:prstGeom>
              <a:blipFill dpi="0" rotWithShape="1">
                <a:blip r:embed="rId3" cstate="print">
                  <a:alphaModFix amt="5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9E7998F7-B0B4-CE49-F350-50CD21A85EE9}"/>
                </a:ext>
              </a:extLst>
            </p:cNvPr>
            <p:cNvGrpSpPr/>
            <p:nvPr/>
          </p:nvGrpSpPr>
          <p:grpSpPr>
            <a:xfrm>
              <a:off x="3316506" y="3109810"/>
              <a:ext cx="2522234" cy="765981"/>
              <a:chOff x="2983904" y="3359695"/>
              <a:chExt cx="2522234" cy="765981"/>
            </a:xfrm>
          </p:grpSpPr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C417E635-5D2B-6952-0FCD-043D98EF0E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20" t="16702" r="65575" b="22149"/>
              <a:stretch/>
            </p:blipFill>
            <p:spPr>
              <a:xfrm>
                <a:off x="2983904" y="3375124"/>
                <a:ext cx="1206304" cy="750552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F1457899-CA0D-D1E3-FCDB-074D40DA72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540" t="16701" r="34770" b="21964"/>
              <a:stretch/>
            </p:blipFill>
            <p:spPr>
              <a:xfrm>
                <a:off x="4297854" y="3359695"/>
                <a:ext cx="1208284" cy="750552"/>
              </a:xfrm>
              <a:prstGeom prst="rect">
                <a:avLst/>
              </a:prstGeom>
            </p:spPr>
          </p:pic>
        </p:grp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5317F6DC-2A95-F4FD-F180-0384696ADE7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4" t="21350" r="6841" b="11622"/>
          <a:stretch/>
        </p:blipFill>
        <p:spPr>
          <a:xfrm>
            <a:off x="268438" y="2240812"/>
            <a:ext cx="1860332" cy="120439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2640D77-0A4A-E434-296E-F83044D94E0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4" t="15029" r="7207" b="8991"/>
          <a:stretch/>
        </p:blipFill>
        <p:spPr>
          <a:xfrm>
            <a:off x="7039464" y="2005670"/>
            <a:ext cx="1860332" cy="1206878"/>
          </a:xfrm>
          <a:prstGeom prst="rect">
            <a:avLst/>
          </a:prstGeom>
        </p:spPr>
      </p:pic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C8511A53-AC16-4C2C-38C9-1C863EBF6B1D}"/>
              </a:ext>
            </a:extLst>
          </p:cNvPr>
          <p:cNvCxnSpPr>
            <a:stCxn id="27" idx="3"/>
            <a:endCxn id="39" idx="1"/>
          </p:cNvCxnSpPr>
          <p:nvPr/>
        </p:nvCxnSpPr>
        <p:spPr>
          <a:xfrm flipV="1">
            <a:off x="2128770" y="1337835"/>
            <a:ext cx="359671" cy="150517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E55A29C-98CB-5F42-2011-A081B515568D}"/>
              </a:ext>
            </a:extLst>
          </p:cNvPr>
          <p:cNvGrpSpPr/>
          <p:nvPr/>
        </p:nvGrpSpPr>
        <p:grpSpPr>
          <a:xfrm>
            <a:off x="2488441" y="1107002"/>
            <a:ext cx="4746596" cy="809426"/>
            <a:chOff x="2472676" y="834098"/>
            <a:chExt cx="4746596" cy="809426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42B5A4F-48A2-1097-F1E7-94B463C44CBD}"/>
                </a:ext>
              </a:extLst>
            </p:cNvPr>
            <p:cNvSpPr/>
            <p:nvPr/>
          </p:nvSpPr>
          <p:spPr>
            <a:xfrm>
              <a:off x="2538249" y="892972"/>
              <a:ext cx="4151586" cy="75055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11841A3-33C7-95A8-534B-337C5EFB2064}"/>
                </a:ext>
              </a:extLst>
            </p:cNvPr>
            <p:cNvSpPr txBox="1"/>
            <p:nvPr/>
          </p:nvSpPr>
          <p:spPr>
            <a:xfrm>
              <a:off x="2472676" y="834098"/>
              <a:ext cx="14562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altLang="zh-CN" sz="1200" dirty="0"/>
                <a:t>Input:</a:t>
              </a:r>
            </a:p>
            <a:p>
              <a:r>
                <a:rPr lang="en-IE" altLang="zh-CN" sz="1200" dirty="0"/>
                <a:t>Image path</a:t>
              </a:r>
              <a:endParaRPr lang="zh-CN" altLang="en-US" sz="12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E5BAEFA-8C70-F5C6-77BD-5D52A3E04D4E}"/>
                </a:ext>
              </a:extLst>
            </p:cNvPr>
            <p:cNvSpPr txBox="1"/>
            <p:nvPr/>
          </p:nvSpPr>
          <p:spPr>
            <a:xfrm>
              <a:off x="5763030" y="837115"/>
              <a:ext cx="14562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altLang="zh-CN" sz="1200" dirty="0"/>
                <a:t>Output:</a:t>
              </a:r>
            </a:p>
            <a:p>
              <a:r>
                <a:rPr lang="en-IE" altLang="zh-CN" sz="1200" dirty="0"/>
                <a:t>Image data</a:t>
              </a:r>
              <a:endParaRPr lang="zh-CN" altLang="en-US" sz="1200" dirty="0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DA8C2B7-945C-B95D-D70A-F767D01C9390}"/>
              </a:ext>
            </a:extLst>
          </p:cNvPr>
          <p:cNvGrpSpPr/>
          <p:nvPr/>
        </p:nvGrpSpPr>
        <p:grpSpPr>
          <a:xfrm>
            <a:off x="2488838" y="2172475"/>
            <a:ext cx="4746596" cy="809426"/>
            <a:chOff x="2472676" y="834098"/>
            <a:chExt cx="4746596" cy="809426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02BDD8A-6584-F686-E394-FE36BC01B03D}"/>
                </a:ext>
              </a:extLst>
            </p:cNvPr>
            <p:cNvSpPr/>
            <p:nvPr/>
          </p:nvSpPr>
          <p:spPr>
            <a:xfrm>
              <a:off x="2538249" y="892972"/>
              <a:ext cx="4151586" cy="75055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876E9F3-91C2-DED5-FCE3-871F3471E8CE}"/>
                </a:ext>
              </a:extLst>
            </p:cNvPr>
            <p:cNvSpPr txBox="1"/>
            <p:nvPr/>
          </p:nvSpPr>
          <p:spPr>
            <a:xfrm>
              <a:off x="2472676" y="834098"/>
              <a:ext cx="14562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altLang="zh-CN" sz="1200" dirty="0"/>
                <a:t>Input:</a:t>
              </a:r>
            </a:p>
            <a:p>
              <a:r>
                <a:rPr lang="en-IE" altLang="zh-CN" sz="1200" dirty="0"/>
                <a:t>Image data</a:t>
              </a:r>
              <a:endParaRPr lang="zh-CN" altLang="en-US" sz="1200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062B5C4-456F-96D4-BB17-19959A81DE41}"/>
                </a:ext>
              </a:extLst>
            </p:cNvPr>
            <p:cNvSpPr txBox="1"/>
            <p:nvPr/>
          </p:nvSpPr>
          <p:spPr>
            <a:xfrm>
              <a:off x="5763030" y="837115"/>
              <a:ext cx="1456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altLang="zh-CN" sz="1200" dirty="0"/>
                <a:t>Output :</a:t>
              </a:r>
            </a:p>
            <a:p>
              <a:r>
                <a:rPr lang="en-IE" altLang="zh-CN" sz="1200" dirty="0"/>
                <a:t>Mean,</a:t>
              </a:r>
            </a:p>
            <a:p>
              <a:r>
                <a:rPr lang="en-IE" altLang="zh-CN" sz="1200" dirty="0"/>
                <a:t>Covariance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3090B70-2716-4823-829D-EBA175FE0847}"/>
              </a:ext>
            </a:extLst>
          </p:cNvPr>
          <p:cNvGrpSpPr/>
          <p:nvPr/>
        </p:nvGrpSpPr>
        <p:grpSpPr>
          <a:xfrm>
            <a:off x="2488441" y="3237948"/>
            <a:ext cx="4746596" cy="809426"/>
            <a:chOff x="2472676" y="834098"/>
            <a:chExt cx="4746596" cy="809426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B2C2866-1268-A0C1-5018-CBC5FD71CE5E}"/>
                </a:ext>
              </a:extLst>
            </p:cNvPr>
            <p:cNvSpPr/>
            <p:nvPr/>
          </p:nvSpPr>
          <p:spPr>
            <a:xfrm>
              <a:off x="2538249" y="892972"/>
              <a:ext cx="4151586" cy="750552"/>
            </a:xfrm>
            <a:prstGeom prst="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CDB1CA8-C158-31B5-BC73-25210740E8AB}"/>
                </a:ext>
              </a:extLst>
            </p:cNvPr>
            <p:cNvSpPr txBox="1"/>
            <p:nvPr/>
          </p:nvSpPr>
          <p:spPr>
            <a:xfrm>
              <a:off x="2472676" y="834098"/>
              <a:ext cx="1456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altLang="zh-CN" sz="1200" dirty="0"/>
                <a:t>Input:</a:t>
              </a:r>
            </a:p>
            <a:p>
              <a:r>
                <a:rPr lang="en-IE" altLang="zh-CN" sz="1200" dirty="0"/>
                <a:t>Mean,</a:t>
              </a:r>
            </a:p>
            <a:p>
              <a:r>
                <a:rPr lang="en-IE" altLang="zh-CN" sz="1200" dirty="0"/>
                <a:t>Covariance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4A585CDA-FD14-7856-946B-5558CB789B7E}"/>
                </a:ext>
              </a:extLst>
            </p:cNvPr>
            <p:cNvSpPr txBox="1"/>
            <p:nvPr/>
          </p:nvSpPr>
          <p:spPr>
            <a:xfrm>
              <a:off x="5763030" y="837115"/>
              <a:ext cx="1456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altLang="zh-CN" sz="1200" dirty="0"/>
                <a:t>Output :</a:t>
              </a:r>
            </a:p>
            <a:p>
              <a:r>
                <a:rPr lang="en-IE" altLang="zh-CN" sz="1200" dirty="0"/>
                <a:t>Foreground,</a:t>
              </a:r>
            </a:p>
            <a:p>
              <a:r>
                <a:rPr lang="en-IE" altLang="zh-CN" sz="1200" dirty="0"/>
                <a:t>Background</a:t>
              </a:r>
            </a:p>
          </p:txBody>
        </p:sp>
      </p:grp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58B529D-B6BC-D1B7-ED81-82AF6C217918}"/>
              </a:ext>
            </a:extLst>
          </p:cNvPr>
          <p:cNvCxnSpPr>
            <a:stCxn id="36" idx="2"/>
            <a:endCxn id="45" idx="0"/>
          </p:cNvCxnSpPr>
          <p:nvPr/>
        </p:nvCxnSpPr>
        <p:spPr>
          <a:xfrm>
            <a:off x="4629807" y="1916428"/>
            <a:ext cx="397" cy="314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3B9B818-9BA3-6183-07F5-3603E3506C38}"/>
              </a:ext>
            </a:extLst>
          </p:cNvPr>
          <p:cNvCxnSpPr/>
          <p:nvPr/>
        </p:nvCxnSpPr>
        <p:spPr>
          <a:xfrm>
            <a:off x="4629807" y="2996942"/>
            <a:ext cx="397" cy="314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E765696A-1DA4-180D-E629-8ACCA66F10B6}"/>
              </a:ext>
            </a:extLst>
          </p:cNvPr>
          <p:cNvCxnSpPr>
            <a:cxnSpLocks/>
            <a:stCxn id="49" idx="3"/>
            <a:endCxn id="29" idx="1"/>
          </p:cNvCxnSpPr>
          <p:nvPr/>
        </p:nvCxnSpPr>
        <p:spPr>
          <a:xfrm flipV="1">
            <a:off x="6705600" y="2609109"/>
            <a:ext cx="333864" cy="106298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14F29384-6F4E-4954-2BC6-2EA361067C52}"/>
              </a:ext>
            </a:extLst>
          </p:cNvPr>
          <p:cNvSpPr/>
          <p:nvPr/>
        </p:nvSpPr>
        <p:spPr>
          <a:xfrm>
            <a:off x="2554014" y="909827"/>
            <a:ext cx="1123416" cy="256047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IE" altLang="zh-CN" sz="1200" dirty="0">
                <a:solidFill>
                  <a:schemeClr val="tx1"/>
                </a:solidFill>
              </a:rPr>
              <a:t>Read image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BE05048-B302-4ED6-16FD-F8B34A19CCCE}"/>
              </a:ext>
            </a:extLst>
          </p:cNvPr>
          <p:cNvSpPr/>
          <p:nvPr/>
        </p:nvSpPr>
        <p:spPr>
          <a:xfrm>
            <a:off x="2554013" y="1972284"/>
            <a:ext cx="1123417" cy="256047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IE" altLang="zh-CN" sz="1200" dirty="0">
                <a:solidFill>
                  <a:schemeClr val="tx1"/>
                </a:solidFill>
              </a:rPr>
              <a:t>Match image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B542E62-4579-1B3C-414A-2EF442372FE6}"/>
              </a:ext>
            </a:extLst>
          </p:cNvPr>
          <p:cNvSpPr/>
          <p:nvPr/>
        </p:nvSpPr>
        <p:spPr>
          <a:xfrm>
            <a:off x="2554013" y="3037896"/>
            <a:ext cx="1123814" cy="256047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IE" altLang="zh-CN" sz="1200" dirty="0">
                <a:solidFill>
                  <a:schemeClr val="tx1"/>
                </a:solidFill>
              </a:rPr>
              <a:t>Matting image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654B30A5-9267-8533-158F-89FC979C462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0" t="29446" r="13519" b="30336"/>
          <a:stretch/>
        </p:blipFill>
        <p:spPr>
          <a:xfrm>
            <a:off x="268438" y="1132076"/>
            <a:ext cx="1874924" cy="758177"/>
          </a:xfrm>
          <a:prstGeom prst="rect">
            <a:avLst/>
          </a:prstGeom>
        </p:spPr>
      </p:pic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FE7C1CD4-966E-16CA-8F95-52FB55B83DE5}"/>
              </a:ext>
            </a:extLst>
          </p:cNvPr>
          <p:cNvCxnSpPr>
            <a:cxnSpLocks/>
            <a:stCxn id="75" idx="3"/>
            <a:endCxn id="39" idx="1"/>
          </p:cNvCxnSpPr>
          <p:nvPr/>
        </p:nvCxnSpPr>
        <p:spPr>
          <a:xfrm flipV="1">
            <a:off x="2143362" y="1337835"/>
            <a:ext cx="345079" cy="173330"/>
          </a:xfrm>
          <a:prstGeom prst="bentConnector3">
            <a:avLst>
              <a:gd name="adj1" fmla="val 24111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02F4E8E4-F959-6111-9968-A31F0358C300}"/>
              </a:ext>
            </a:extLst>
          </p:cNvPr>
          <p:cNvSpPr txBox="1"/>
          <p:nvPr/>
        </p:nvSpPr>
        <p:spPr>
          <a:xfrm>
            <a:off x="751074" y="1820740"/>
            <a:ext cx="897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altLang="zh-CN" sz="1200" dirty="0"/>
              <a:t>Batch input</a:t>
            </a:r>
            <a:endParaRPr lang="zh-CN" altLang="en-US" sz="12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1F27382F-6388-156C-DFB1-51C7AFD2BA8D}"/>
              </a:ext>
            </a:extLst>
          </p:cNvPr>
          <p:cNvSpPr txBox="1"/>
          <p:nvPr/>
        </p:nvSpPr>
        <p:spPr>
          <a:xfrm>
            <a:off x="744237" y="3393042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Single</a:t>
            </a:r>
            <a:r>
              <a:rPr lang="en-IE" altLang="zh-CN" sz="1200" dirty="0"/>
              <a:t> input</a:t>
            </a:r>
            <a:endParaRPr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0CE972B-F289-6F78-FF6B-1BE40E8DC369}"/>
              </a:ext>
            </a:extLst>
          </p:cNvPr>
          <p:cNvSpPr txBox="1"/>
          <p:nvPr/>
        </p:nvSpPr>
        <p:spPr>
          <a:xfrm>
            <a:off x="7245673" y="3157600"/>
            <a:ext cx="1587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Output and evaluation</a:t>
            </a:r>
            <a:endParaRPr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322C2A13-A68C-50E5-9FCE-B2346CA69471}"/>
              </a:ext>
            </a:extLst>
          </p:cNvPr>
          <p:cNvSpPr txBox="1"/>
          <p:nvPr/>
        </p:nvSpPr>
        <p:spPr>
          <a:xfrm>
            <a:off x="177022" y="4160831"/>
            <a:ext cx="8854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Key takeaway: Use three main functions to </a:t>
            </a:r>
            <a:r>
              <a:rPr lang="en-US" altLang="zh-CN" sz="1400" dirty="0">
                <a:solidFill>
                  <a:schemeClr val="accent6"/>
                </a:solidFill>
              </a:rPr>
              <a:t>read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chemeClr val="accent6"/>
                </a:solidFill>
              </a:rPr>
              <a:t>match</a:t>
            </a:r>
            <a:r>
              <a:rPr lang="en-US" altLang="zh-CN" sz="1400" dirty="0"/>
              <a:t> and </a:t>
            </a:r>
            <a:r>
              <a:rPr lang="en-US" altLang="zh-CN" sz="1400" dirty="0">
                <a:solidFill>
                  <a:schemeClr val="accent6"/>
                </a:solidFill>
              </a:rPr>
              <a:t>matting</a:t>
            </a:r>
            <a:r>
              <a:rPr lang="en-US" altLang="zh-CN" sz="1400" dirty="0"/>
              <a:t> images. With the help of </a:t>
            </a:r>
            <a:r>
              <a:rPr lang="en-US" altLang="zh-CN" sz="1400" dirty="0">
                <a:solidFill>
                  <a:schemeClr val="accent6"/>
                </a:solidFill>
              </a:rPr>
              <a:t>GUI</a:t>
            </a:r>
            <a:r>
              <a:rPr lang="en-US" altLang="zh-CN" sz="1400" dirty="0"/>
              <a:t>, it can operate easily.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865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B0A91-ADE5-6E48-6B73-E7A5D9096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43" y="254218"/>
            <a:ext cx="7500939" cy="421200"/>
          </a:xfrm>
        </p:spPr>
        <p:txBody>
          <a:bodyPr/>
          <a:lstStyle/>
          <a:p>
            <a:r>
              <a:rPr lang="en-US" altLang="zh-CN" dirty="0"/>
              <a:t>Unit test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66112-4537-DF9B-C01D-86824E7CA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3CF127-1775-F83D-81BE-A703481E4CD5}"/>
              </a:ext>
            </a:extLst>
          </p:cNvPr>
          <p:cNvSpPr txBox="1"/>
          <p:nvPr/>
        </p:nvSpPr>
        <p:spPr>
          <a:xfrm>
            <a:off x="2857228" y="836299"/>
            <a:ext cx="547238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Resolution: Limitations on input images, Whether the input and output match.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B1B11D0-BF98-651E-C231-3258C001DFE9}"/>
              </a:ext>
            </a:extLst>
          </p:cNvPr>
          <p:cNvSpPr/>
          <p:nvPr/>
        </p:nvSpPr>
        <p:spPr>
          <a:xfrm>
            <a:off x="556243" y="1064974"/>
            <a:ext cx="1374921" cy="624736"/>
          </a:xfrm>
          <a:prstGeom prst="roundRect">
            <a:avLst/>
          </a:prstGeom>
          <a:solidFill>
            <a:schemeClr val="bg2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Read Image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4470E35-E28D-9BD8-740E-82D5F00B1801}"/>
              </a:ext>
            </a:extLst>
          </p:cNvPr>
          <p:cNvSpPr/>
          <p:nvPr/>
        </p:nvSpPr>
        <p:spPr>
          <a:xfrm>
            <a:off x="484806" y="2184697"/>
            <a:ext cx="1517797" cy="619301"/>
          </a:xfrm>
          <a:prstGeom prst="roundRect">
            <a:avLst/>
          </a:prstGeom>
          <a:solidFill>
            <a:schemeClr val="bg2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Match Image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0D60609-8F51-6350-862B-FFDB64BA548E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1243704" y="1689710"/>
            <a:ext cx="1" cy="49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B41E3B7-F979-97AA-B89A-CF81E99651BB}"/>
              </a:ext>
            </a:extLst>
          </p:cNvPr>
          <p:cNvSpPr txBox="1"/>
          <p:nvPr/>
        </p:nvSpPr>
        <p:spPr>
          <a:xfrm>
            <a:off x="2857228" y="1673911"/>
            <a:ext cx="547237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Channel: 3-channel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，</a:t>
            </a:r>
            <a:r>
              <a:rPr lang="en-US" altLang="zh-CN" dirty="0"/>
              <a:t>1-channel </a:t>
            </a:r>
            <a:r>
              <a:rPr lang="en-US" altLang="zh-CN" dirty="0" err="1"/>
              <a:t>trimap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DDB91E9-4E6C-0F39-740A-75C0C48401F5}"/>
              </a:ext>
            </a:extLst>
          </p:cNvPr>
          <p:cNvSpPr/>
          <p:nvPr/>
        </p:nvSpPr>
        <p:spPr>
          <a:xfrm>
            <a:off x="484806" y="3386079"/>
            <a:ext cx="1517797" cy="619301"/>
          </a:xfrm>
          <a:prstGeom prst="roundRect">
            <a:avLst/>
          </a:prstGeom>
          <a:solidFill>
            <a:schemeClr val="bg2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Matting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EBE8113-9EB9-D50B-0568-7D15E07F8733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1243705" y="2803998"/>
            <a:ext cx="0" cy="58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箭头: 下 23">
            <a:extLst>
              <a:ext uri="{FF2B5EF4-FFF2-40B4-BE49-F238E27FC236}">
                <a16:creationId xmlns:a16="http://schemas.microsoft.com/office/drawing/2014/main" id="{5A174002-6122-DBC6-4D3F-3E2AEE52F8BC}"/>
              </a:ext>
            </a:extLst>
          </p:cNvPr>
          <p:cNvSpPr/>
          <p:nvPr/>
        </p:nvSpPr>
        <p:spPr>
          <a:xfrm rot="16200000">
            <a:off x="2221418" y="3504102"/>
            <a:ext cx="345558" cy="383253"/>
          </a:xfrm>
          <a:prstGeom prst="down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55F69D1-224C-FD1E-8546-D11EC02344FC}"/>
              </a:ext>
            </a:extLst>
          </p:cNvPr>
          <p:cNvSpPr txBox="1"/>
          <p:nvPr/>
        </p:nvSpPr>
        <p:spPr>
          <a:xfrm>
            <a:off x="2857225" y="2313526"/>
            <a:ext cx="5472377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Correctness: Calculate the mean and variance correctly</a:t>
            </a:r>
            <a:endParaRPr lang="zh-CN" altLang="en-US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BA8E40CC-ABD6-6923-DC13-4A2BC02C416E}"/>
              </a:ext>
            </a:extLst>
          </p:cNvPr>
          <p:cNvSpPr/>
          <p:nvPr/>
        </p:nvSpPr>
        <p:spPr>
          <a:xfrm rot="16200000">
            <a:off x="2221417" y="1197017"/>
            <a:ext cx="345558" cy="383253"/>
          </a:xfrm>
          <a:prstGeom prst="down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AFC35664-3151-FCA4-9A90-711603D50118}"/>
              </a:ext>
            </a:extLst>
          </p:cNvPr>
          <p:cNvSpPr/>
          <p:nvPr/>
        </p:nvSpPr>
        <p:spPr>
          <a:xfrm rot="16200000">
            <a:off x="2221418" y="2302720"/>
            <a:ext cx="345558" cy="383253"/>
          </a:xfrm>
          <a:prstGeom prst="down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76ABC94-F5C2-2D58-99C6-026B5428CDD4}"/>
              </a:ext>
            </a:extLst>
          </p:cNvPr>
          <p:cNvSpPr txBox="1"/>
          <p:nvPr/>
        </p:nvSpPr>
        <p:spPr>
          <a:xfrm>
            <a:off x="2857227" y="2957462"/>
            <a:ext cx="5472375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Position x, y: Checking that the positional values are within the resolution range.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1719936-E22E-12D6-13A9-B625C201B8A7}"/>
              </a:ext>
            </a:extLst>
          </p:cNvPr>
          <p:cNvSpPr txBox="1"/>
          <p:nvPr/>
        </p:nvSpPr>
        <p:spPr>
          <a:xfrm>
            <a:off x="2857227" y="3775474"/>
            <a:ext cx="5472375" cy="3675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Alpha: Checking that the Alpha within the range [0, 1].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BC0D772-31F5-BE2B-8BF2-09413B0C2941}"/>
              </a:ext>
            </a:extLst>
          </p:cNvPr>
          <p:cNvSpPr txBox="1"/>
          <p:nvPr/>
        </p:nvSpPr>
        <p:spPr>
          <a:xfrm>
            <a:off x="2857225" y="360443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 err="1">
                <a:solidFill>
                  <a:srgbClr val="0E73B9"/>
                </a:solidFill>
                <a:latin typeface="+mj-lt"/>
                <a:ea typeface="+mj-ea"/>
                <a:cs typeface="+mj-cs"/>
              </a:rPr>
              <a:t>matlab.unittest.TestCase</a:t>
            </a:r>
            <a:endParaRPr lang="zh-CN" altLang="en-US" sz="1600" dirty="0">
              <a:solidFill>
                <a:srgbClr val="0E73B9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6983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1F906-42D4-9DF9-ACFF-93E3321A6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7C8CC3-1792-2EAF-65D5-42F55D63D6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679" y="948292"/>
            <a:ext cx="7527924" cy="3453587"/>
          </a:xfrm>
        </p:spPr>
        <p:txBody>
          <a:bodyPr/>
          <a:lstStyle/>
          <a:p>
            <a:r>
              <a:rPr lang="en-US" altLang="zh-CN" b="1" i="0" dirty="0">
                <a:effectLst/>
              </a:rPr>
              <a:t>SAD (Sum of Absolute Differences)</a:t>
            </a:r>
            <a:r>
              <a:rPr lang="en-US" altLang="zh-CN" b="0" dirty="0"/>
              <a:t>:</a:t>
            </a:r>
            <a:endParaRPr lang="nn-NO" altLang="zh-CN" b="0" dirty="0"/>
          </a:p>
          <a:p>
            <a:endParaRPr lang="nn-NO" altLang="zh-CN" b="0" dirty="0"/>
          </a:p>
          <a:p>
            <a:r>
              <a:rPr lang="en-US" altLang="zh-CN" b="1" i="0" dirty="0">
                <a:effectLst/>
              </a:rPr>
              <a:t>MSE (Mean Squared Error)</a:t>
            </a:r>
            <a:r>
              <a:rPr lang="en-US" altLang="zh-CN" b="0" dirty="0"/>
              <a:t>:</a:t>
            </a:r>
            <a:endParaRPr lang="en-US" altLang="zh-CN" b="0" i="0" dirty="0">
              <a:effectLst/>
            </a:endParaRPr>
          </a:p>
          <a:p>
            <a:endParaRPr lang="en-US" altLang="zh-CN" b="0" dirty="0"/>
          </a:p>
          <a:p>
            <a:r>
              <a:rPr lang="en-US" altLang="zh-CN" b="1" i="0" dirty="0">
                <a:effectLst/>
              </a:rPr>
              <a:t>Gradient:</a:t>
            </a:r>
          </a:p>
          <a:p>
            <a:endParaRPr lang="en-US" altLang="zh-CN" dirty="0"/>
          </a:p>
          <a:p>
            <a:r>
              <a:rPr lang="en-US" altLang="zh-CN" b="1" i="0" dirty="0">
                <a:effectLst/>
              </a:rPr>
              <a:t>Connectivity: </a:t>
            </a:r>
          </a:p>
          <a:p>
            <a:endParaRPr lang="en-US" altLang="zh-CN" b="0" i="1" dirty="0">
              <a:latin typeface="Cambria Math" panose="020405030504060302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7897C4-B9CC-8307-4A51-5CE82A26E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4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C292757-BCFC-D17C-9901-444D85873B75}"/>
                  </a:ext>
                </a:extLst>
              </p:cNvPr>
              <p:cNvSpPr txBox="1"/>
              <p:nvPr/>
            </p:nvSpPr>
            <p:spPr>
              <a:xfrm>
                <a:off x="4917558" y="661806"/>
                <a:ext cx="2765060" cy="871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𝑆𝐴𝐷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CN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</m:s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C292757-BCFC-D17C-9901-444D85873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558" y="661806"/>
                <a:ext cx="2765060" cy="871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137B110-2B1F-C614-B059-212A82ED66AB}"/>
                  </a:ext>
                </a:extLst>
              </p:cNvPr>
              <p:cNvSpPr txBox="1"/>
              <p:nvPr/>
            </p:nvSpPr>
            <p:spPr>
              <a:xfrm>
                <a:off x="3992525" y="1503592"/>
                <a:ext cx="3016107" cy="871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MSE</m:t>
                      </m:r>
                      <m:r>
                        <m:rPr>
                          <m:nor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m:rPr>
                          <m:nor/>
                        </m:rPr>
                        <a:rPr lang="pt-BR" altLang="zh-CN" i="1">
                          <a:latin typeface="Cambria Math" panose="02040503050406030204" pitchFamily="18" charset="0"/>
                        </a:rPr>
                        <m:t>​</m:t>
                      </m:r>
                      <m:nary>
                        <m:naryPr>
                          <m:chr m:val="∑"/>
                          <m:ctrlPr>
                            <a:rPr lang="pt-BR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137B110-2B1F-C614-B059-212A82ED6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525" y="1503592"/>
                <a:ext cx="3016107" cy="871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1E0D509-F875-9690-7632-286C70E8A833}"/>
                  </a:ext>
                </a:extLst>
              </p:cNvPr>
              <p:cNvSpPr txBox="1"/>
              <p:nvPr/>
            </p:nvSpPr>
            <p:spPr>
              <a:xfrm>
                <a:off x="1956684" y="2313295"/>
                <a:ext cx="3543894" cy="91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1E0D509-F875-9690-7632-286C70E8A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684" y="2313295"/>
                <a:ext cx="3543894" cy="910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F62157C-3A46-939B-9584-5EACBBECAD4E}"/>
                  </a:ext>
                </a:extLst>
              </p:cNvPr>
              <p:cNvSpPr txBox="1"/>
              <p:nvPr/>
            </p:nvSpPr>
            <p:spPr>
              <a:xfrm>
                <a:off x="2199169" y="3420051"/>
                <a:ext cx="6602818" cy="1337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600" dirty="0"/>
                        <m:t>The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connectivity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score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can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be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defined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based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on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comparing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the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consistency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of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the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predicted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connectivity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area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with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the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actual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connectivity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area</m:t>
                      </m:r>
                      <m:r>
                        <m:rPr>
                          <m:nor/>
                        </m:rPr>
                        <a:rPr lang="en-US" altLang="zh-CN" sz="1600" dirty="0"/>
                        <m:t>, </m:t>
                      </m:r>
                      <m:r>
                        <m:rPr>
                          <m:nor/>
                        </m:rPr>
                        <a:rPr lang="en-US" altLang="zh-CN" sz="1600" dirty="0"/>
                        <m:t>but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the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exact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calculation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method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will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change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depending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on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the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specific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application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and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definition</m:t>
                      </m:r>
                      <m:r>
                        <m:rPr>
                          <m:nor/>
                        </m:rPr>
                        <a:rPr lang="en-US" altLang="zh-CN" sz="1600" dirty="0"/>
                        <m:t>.</m:t>
                      </m:r>
                    </m:oMath>
                  </m:oMathPara>
                </a14:m>
                <a:endParaRPr lang="en-US" altLang="zh-CN" sz="1600" i="1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F62157C-3A46-939B-9584-5EACBBECA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169" y="3420051"/>
                <a:ext cx="6602818" cy="13372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84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3462149"/>
      </p:ext>
    </p:extLst>
  </p:cSld>
  <p:clrMapOvr>
    <a:masterClrMapping/>
  </p:clrMapOvr>
</p:sld>
</file>

<file path=ppt/theme/theme1.xml><?xml version="1.0" encoding="utf-8"?>
<a:theme xmlns:a="http://schemas.openxmlformats.org/drawingml/2006/main" name="TCD_PPT_Calibri_Option2a">
  <a:themeElements>
    <a:clrScheme name="Trinity Colleg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TCD_PPT_Calibri_Option2a.potx</Template>
  <TotalTime>1628</TotalTime>
  <Words>236</Words>
  <Application>Microsoft Office PowerPoint</Application>
  <PresentationFormat>全屏显示(16:9)</PresentationFormat>
  <Paragraphs>55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Minion Pro</vt:lpstr>
      <vt:lpstr>Arial</vt:lpstr>
      <vt:lpstr>Calibri</vt:lpstr>
      <vt:lpstr>Cambria Math</vt:lpstr>
      <vt:lpstr>TCD_PPT_Calibri_Option2a</vt:lpstr>
      <vt:lpstr>Bayesian Matting</vt:lpstr>
      <vt:lpstr>Code structure</vt:lpstr>
      <vt:lpstr>Unit test</vt:lpstr>
      <vt:lpstr>Evaluation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dtpgraphics</dc:creator>
  <cp:lastModifiedBy>绪哲 宋</cp:lastModifiedBy>
  <cp:revision>36</cp:revision>
  <cp:lastPrinted>2014-12-16T10:33:11Z</cp:lastPrinted>
  <dcterms:created xsi:type="dcterms:W3CDTF">2013-07-29T09:34:50Z</dcterms:created>
  <dcterms:modified xsi:type="dcterms:W3CDTF">2024-02-12T02:53:00Z</dcterms:modified>
</cp:coreProperties>
</file>