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57" r:id="rId4"/>
    <p:sldId id="282" r:id="rId5"/>
    <p:sldId id="269" r:id="rId6"/>
    <p:sldId id="285" r:id="rId7"/>
    <p:sldId id="284" r:id="rId8"/>
    <p:sldId id="259" r:id="rId9"/>
    <p:sldId id="276" r:id="rId10"/>
    <p:sldId id="263" r:id="rId11"/>
    <p:sldId id="270" r:id="rId12"/>
    <p:sldId id="272" r:id="rId13"/>
    <p:sldId id="273" r:id="rId14"/>
    <p:sldId id="274" r:id="rId15"/>
    <p:sldId id="275" r:id="rId16"/>
    <p:sldId id="280" r:id="rId17"/>
    <p:sldId id="281" r:id="rId18"/>
    <p:sldId id="260" r:id="rId19"/>
    <p:sldId id="265" r:id="rId20"/>
    <p:sldId id="266" r:id="rId21"/>
    <p:sldId id="278" r:id="rId22"/>
    <p:sldId id="289" r:id="rId23"/>
    <p:sldId id="279" r:id="rId24"/>
    <p:sldId id="287" r:id="rId25"/>
    <p:sldId id="288" r:id="rId26"/>
    <p:sldId id="262" r:id="rId27"/>
  </p:sldIdLst>
  <p:sldSz cx="12192000" cy="6858000"/>
  <p:notesSz cx="68119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草" initials="晓草" lastIdx="1" clrIdx="0">
    <p:extLst>
      <p:ext uri="{19B8F6BF-5375-455C-9EA6-DF929625EA0E}">
        <p15:presenceInfo xmlns:p15="http://schemas.microsoft.com/office/powerpoint/2012/main" userId="S-1-5-21-3727386885-3056668215-3391246470-716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58A9"/>
    <a:srgbClr val="F8CBAD"/>
    <a:srgbClr val="5B9BD5"/>
    <a:srgbClr val="A9D18E"/>
    <a:srgbClr val="23241F"/>
    <a:srgbClr val="E6F3FF"/>
    <a:srgbClr val="FF7300"/>
    <a:srgbClr val="75C0E1"/>
    <a:srgbClr val="D9D9D9"/>
    <a:srgbClr val="FF7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71092" autoAdjust="0"/>
  </p:normalViewPr>
  <p:slideViewPr>
    <p:cSldViewPr>
      <p:cViewPr varScale="1">
        <p:scale>
          <a:sx n="79" d="100"/>
          <a:sy n="79" d="100"/>
        </p:scale>
        <p:origin x="22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660EA2-668C-4A32-B01E-5ADB98CBD73F}" type="doc">
      <dgm:prSet loTypeId="urn:microsoft.com/office/officeart/2005/8/layout/process1" loCatId="process" qsTypeId="urn:microsoft.com/office/officeart/2005/8/quickstyle/3d2" qsCatId="3D" csTypeId="urn:microsoft.com/office/officeart/2005/8/colors/accent1_2" csCatId="accent1" phldr="1"/>
      <dgm:spPr/>
    </dgm:pt>
    <dgm:pt modelId="{779A75AF-83AB-4DE3-A005-3275D21519B9}">
      <dgm:prSet phldrT="[文本]" custT="1"/>
      <dgm:spPr/>
      <dgm:t>
        <a:bodyPr/>
        <a:lstStyle/>
        <a:p>
          <a:r>
            <a:rPr lang="en-US" altLang="zh-CN" sz="1800" dirty="0" err="1" smtClean="0"/>
            <a:t>gcore</a:t>
          </a:r>
          <a:r>
            <a:rPr lang="en-US" altLang="zh-CN" sz="1800" dirty="0" smtClean="0"/>
            <a:t>/attach</a:t>
          </a:r>
          <a:endParaRPr lang="zh-CN" altLang="en-US" sz="1800" dirty="0"/>
        </a:p>
      </dgm:t>
    </dgm:pt>
    <dgm:pt modelId="{86619719-3DF9-40AF-982A-2F3A584DC9CD}" type="parTrans" cxnId="{928FDBBD-1A9B-4E0E-A8C4-9C043C1AB5EF}">
      <dgm:prSet/>
      <dgm:spPr/>
      <dgm:t>
        <a:bodyPr/>
        <a:lstStyle/>
        <a:p>
          <a:endParaRPr lang="zh-CN" altLang="en-US"/>
        </a:p>
      </dgm:t>
    </dgm:pt>
    <dgm:pt modelId="{856DF155-0132-4A5B-89ED-EC55B7C4704B}" type="sibTrans" cxnId="{928FDBBD-1A9B-4E0E-A8C4-9C043C1AB5EF}">
      <dgm:prSet/>
      <dgm:spPr/>
      <dgm:t>
        <a:bodyPr/>
        <a:lstStyle/>
        <a:p>
          <a:endParaRPr lang="zh-CN" altLang="en-US"/>
        </a:p>
      </dgm:t>
    </dgm:pt>
    <dgm:pt modelId="{D13988BF-85F3-45DB-971A-1F21784D76C9}">
      <dgm:prSet phldrT="[文本]" custT="1"/>
      <dgm:spPr/>
      <dgm:t>
        <a:bodyPr/>
        <a:lstStyle/>
        <a:p>
          <a:r>
            <a:rPr lang="en-US" altLang="zh-CN" sz="1800" dirty="0" err="1" smtClean="0"/>
            <a:t>tcstack</a:t>
          </a:r>
          <a:endParaRPr lang="zh-CN" altLang="en-US" sz="1800" dirty="0"/>
        </a:p>
      </dgm:t>
    </dgm:pt>
    <dgm:pt modelId="{07031709-8272-43E5-B904-C799EB04D344}" type="parTrans" cxnId="{BEB28E02-ED74-4CA0-A8DB-FD6D9E9E7870}">
      <dgm:prSet/>
      <dgm:spPr/>
      <dgm:t>
        <a:bodyPr/>
        <a:lstStyle/>
        <a:p>
          <a:endParaRPr lang="zh-CN" altLang="en-US"/>
        </a:p>
      </dgm:t>
    </dgm:pt>
    <dgm:pt modelId="{E841BF79-E77D-46F9-90CC-03A506F07C69}" type="sibTrans" cxnId="{BEB28E02-ED74-4CA0-A8DB-FD6D9E9E7870}">
      <dgm:prSet/>
      <dgm:spPr/>
      <dgm:t>
        <a:bodyPr/>
        <a:lstStyle/>
        <a:p>
          <a:endParaRPr lang="zh-CN" altLang="en-US"/>
        </a:p>
      </dgm:t>
    </dgm:pt>
    <dgm:pt modelId="{18A81813-8FE4-4DBD-B376-BFEDD42EF1B9}" type="pres">
      <dgm:prSet presAssocID="{C1660EA2-668C-4A32-B01E-5ADB98CBD73F}" presName="Name0" presStyleCnt="0">
        <dgm:presLayoutVars>
          <dgm:dir/>
          <dgm:resizeHandles val="exact"/>
        </dgm:presLayoutVars>
      </dgm:prSet>
      <dgm:spPr/>
    </dgm:pt>
    <dgm:pt modelId="{052E5419-3107-4D8E-B47A-8D03375684C3}" type="pres">
      <dgm:prSet presAssocID="{779A75AF-83AB-4DE3-A005-3275D21519B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F428FB-D915-461D-B908-2057C954CF9C}" type="pres">
      <dgm:prSet presAssocID="{856DF155-0132-4A5B-89ED-EC55B7C4704B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0EC83C99-8D1C-4905-AEC2-2A22F6856A67}" type="pres">
      <dgm:prSet presAssocID="{856DF155-0132-4A5B-89ED-EC55B7C4704B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C0224393-F448-4C07-ADD5-2A2844A7DB30}" type="pres">
      <dgm:prSet presAssocID="{D13988BF-85F3-45DB-971A-1F21784D76C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5B03FD-2676-4BE8-8D19-5D3337F53F4D}" type="presOf" srcId="{856DF155-0132-4A5B-89ED-EC55B7C4704B}" destId="{0EC83C99-8D1C-4905-AEC2-2A22F6856A67}" srcOrd="1" destOrd="0" presId="urn:microsoft.com/office/officeart/2005/8/layout/process1"/>
    <dgm:cxn modelId="{BEB28E02-ED74-4CA0-A8DB-FD6D9E9E7870}" srcId="{C1660EA2-668C-4A32-B01E-5ADB98CBD73F}" destId="{D13988BF-85F3-45DB-971A-1F21784D76C9}" srcOrd="1" destOrd="0" parTransId="{07031709-8272-43E5-B904-C799EB04D344}" sibTransId="{E841BF79-E77D-46F9-90CC-03A506F07C69}"/>
    <dgm:cxn modelId="{FC0C09A8-2EA9-4477-8C75-FFB2BFBA34CD}" type="presOf" srcId="{C1660EA2-668C-4A32-B01E-5ADB98CBD73F}" destId="{18A81813-8FE4-4DBD-B376-BFEDD42EF1B9}" srcOrd="0" destOrd="0" presId="urn:microsoft.com/office/officeart/2005/8/layout/process1"/>
    <dgm:cxn modelId="{2537D101-CD6E-47FD-9585-8428FB8BDEC2}" type="presOf" srcId="{779A75AF-83AB-4DE3-A005-3275D21519B9}" destId="{052E5419-3107-4D8E-B47A-8D03375684C3}" srcOrd="0" destOrd="0" presId="urn:microsoft.com/office/officeart/2005/8/layout/process1"/>
    <dgm:cxn modelId="{928FDBBD-1A9B-4E0E-A8C4-9C043C1AB5EF}" srcId="{C1660EA2-668C-4A32-B01E-5ADB98CBD73F}" destId="{779A75AF-83AB-4DE3-A005-3275D21519B9}" srcOrd="0" destOrd="0" parTransId="{86619719-3DF9-40AF-982A-2F3A584DC9CD}" sibTransId="{856DF155-0132-4A5B-89ED-EC55B7C4704B}"/>
    <dgm:cxn modelId="{71DA564F-1E8C-431A-9D57-0D5A1D9D9880}" type="presOf" srcId="{D13988BF-85F3-45DB-971A-1F21784D76C9}" destId="{C0224393-F448-4C07-ADD5-2A2844A7DB30}" srcOrd="0" destOrd="0" presId="urn:microsoft.com/office/officeart/2005/8/layout/process1"/>
    <dgm:cxn modelId="{DAAC77DD-38E6-4CD8-BEBD-C591F33C11B2}" type="presOf" srcId="{856DF155-0132-4A5B-89ED-EC55B7C4704B}" destId="{C6F428FB-D915-461D-B908-2057C954CF9C}" srcOrd="0" destOrd="0" presId="urn:microsoft.com/office/officeart/2005/8/layout/process1"/>
    <dgm:cxn modelId="{0CD63EAF-5026-492F-A675-FBFDB5780B14}" type="presParOf" srcId="{18A81813-8FE4-4DBD-B376-BFEDD42EF1B9}" destId="{052E5419-3107-4D8E-B47A-8D03375684C3}" srcOrd="0" destOrd="0" presId="urn:microsoft.com/office/officeart/2005/8/layout/process1"/>
    <dgm:cxn modelId="{564D9437-895B-49FE-8E10-BF6C07169302}" type="presParOf" srcId="{18A81813-8FE4-4DBD-B376-BFEDD42EF1B9}" destId="{C6F428FB-D915-461D-B908-2057C954CF9C}" srcOrd="1" destOrd="0" presId="urn:microsoft.com/office/officeart/2005/8/layout/process1"/>
    <dgm:cxn modelId="{120E7E72-22FD-4D50-AE97-866833A04CC1}" type="presParOf" srcId="{C6F428FB-D915-461D-B908-2057C954CF9C}" destId="{0EC83C99-8D1C-4905-AEC2-2A22F6856A67}" srcOrd="0" destOrd="0" presId="urn:microsoft.com/office/officeart/2005/8/layout/process1"/>
    <dgm:cxn modelId="{F8A5F2DA-D17B-4482-BC72-3954A497D37C}" type="presParOf" srcId="{18A81813-8FE4-4DBD-B376-BFEDD42EF1B9}" destId="{C0224393-F448-4C07-ADD5-2A2844A7DB3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660EA2-668C-4A32-B01E-5ADB98CBD73F}" type="doc">
      <dgm:prSet loTypeId="urn:microsoft.com/office/officeart/2005/8/layout/process1" loCatId="process" qsTypeId="urn:microsoft.com/office/officeart/2005/8/quickstyle/3d2" qsCatId="3D" csTypeId="urn:microsoft.com/office/officeart/2005/8/colors/accent1_2" csCatId="accent1" phldr="1"/>
      <dgm:spPr/>
    </dgm:pt>
    <dgm:pt modelId="{779A75AF-83AB-4DE3-A005-3275D21519B9}">
      <dgm:prSet phldrT="[文本]" custT="1"/>
      <dgm:spPr/>
      <dgm:t>
        <a:bodyPr/>
        <a:lstStyle/>
        <a:p>
          <a:r>
            <a:rPr lang="en-US" altLang="zh-CN" sz="1800" dirty="0" err="1" smtClean="0"/>
            <a:t>gcore</a:t>
          </a:r>
          <a:r>
            <a:rPr lang="en-US" altLang="zh-CN" sz="1800" dirty="0" smtClean="0"/>
            <a:t>/attach</a:t>
          </a:r>
          <a:endParaRPr lang="zh-CN" altLang="en-US" sz="1800" dirty="0"/>
        </a:p>
      </dgm:t>
    </dgm:pt>
    <dgm:pt modelId="{86619719-3DF9-40AF-982A-2F3A584DC9CD}" type="parTrans" cxnId="{928FDBBD-1A9B-4E0E-A8C4-9C043C1AB5EF}">
      <dgm:prSet/>
      <dgm:spPr/>
      <dgm:t>
        <a:bodyPr/>
        <a:lstStyle/>
        <a:p>
          <a:endParaRPr lang="zh-CN" altLang="en-US"/>
        </a:p>
      </dgm:t>
    </dgm:pt>
    <dgm:pt modelId="{856DF155-0132-4A5B-89ED-EC55B7C4704B}" type="sibTrans" cxnId="{928FDBBD-1A9B-4E0E-A8C4-9C043C1AB5EF}">
      <dgm:prSet/>
      <dgm:spPr/>
      <dgm:t>
        <a:bodyPr/>
        <a:lstStyle/>
        <a:p>
          <a:endParaRPr lang="zh-CN" altLang="en-US"/>
        </a:p>
      </dgm:t>
    </dgm:pt>
    <dgm:pt modelId="{D13988BF-85F3-45DB-971A-1F21784D76C9}">
      <dgm:prSet phldrT="[文本]" custT="1"/>
      <dgm:spPr/>
      <dgm:t>
        <a:bodyPr/>
        <a:lstStyle/>
        <a:p>
          <a:r>
            <a:rPr lang="en-US" altLang="zh-CN" sz="1800" dirty="0" err="1" smtClean="0"/>
            <a:t>memspan</a:t>
          </a:r>
          <a:endParaRPr lang="zh-CN" altLang="en-US" sz="1800" dirty="0"/>
        </a:p>
      </dgm:t>
    </dgm:pt>
    <dgm:pt modelId="{07031709-8272-43E5-B904-C799EB04D344}" type="parTrans" cxnId="{BEB28E02-ED74-4CA0-A8DB-FD6D9E9E7870}">
      <dgm:prSet/>
      <dgm:spPr/>
      <dgm:t>
        <a:bodyPr/>
        <a:lstStyle/>
        <a:p>
          <a:endParaRPr lang="zh-CN" altLang="en-US"/>
        </a:p>
      </dgm:t>
    </dgm:pt>
    <dgm:pt modelId="{E841BF79-E77D-46F9-90CC-03A506F07C69}" type="sibTrans" cxnId="{BEB28E02-ED74-4CA0-A8DB-FD6D9E9E7870}">
      <dgm:prSet/>
      <dgm:spPr/>
      <dgm:t>
        <a:bodyPr/>
        <a:lstStyle/>
        <a:p>
          <a:endParaRPr lang="zh-CN" altLang="en-US"/>
        </a:p>
      </dgm:t>
    </dgm:pt>
    <dgm:pt modelId="{76162722-DBBA-46C2-988C-9FAE2599FBED}">
      <dgm:prSet phldrT="[文本]" custT="1"/>
      <dgm:spPr/>
      <dgm:t>
        <a:bodyPr/>
        <a:lstStyle/>
        <a:p>
          <a:r>
            <a:rPr lang="en-US" altLang="zh-CN" sz="1800" dirty="0" err="1" smtClean="0"/>
            <a:t>mempattern</a:t>
          </a:r>
          <a:endParaRPr lang="zh-CN" altLang="en-US" sz="1800" dirty="0"/>
        </a:p>
      </dgm:t>
    </dgm:pt>
    <dgm:pt modelId="{06B687D6-2BAD-40E9-BFBF-FBB896D08483}" type="parTrans" cxnId="{4ACDE466-4C9D-491A-9967-27C4357126F9}">
      <dgm:prSet/>
      <dgm:spPr/>
      <dgm:t>
        <a:bodyPr/>
        <a:lstStyle/>
        <a:p>
          <a:endParaRPr lang="zh-CN" altLang="en-US"/>
        </a:p>
      </dgm:t>
    </dgm:pt>
    <dgm:pt modelId="{DF04652A-BD50-4163-827D-6FA45AA56CBA}" type="sibTrans" cxnId="{4ACDE466-4C9D-491A-9967-27C4357126F9}">
      <dgm:prSet/>
      <dgm:spPr/>
      <dgm:t>
        <a:bodyPr/>
        <a:lstStyle/>
        <a:p>
          <a:endParaRPr lang="zh-CN" altLang="en-US"/>
        </a:p>
      </dgm:t>
    </dgm:pt>
    <dgm:pt modelId="{A8E9197B-0250-4CB8-AE71-F29669805651}">
      <dgm:prSet phldrT="[文本]" custT="1"/>
      <dgm:spPr/>
      <dgm:t>
        <a:bodyPr/>
        <a:lstStyle/>
        <a:p>
          <a:r>
            <a:rPr lang="en-US" altLang="zh-CN" sz="1800" dirty="0" err="1" smtClean="0"/>
            <a:t>memsearch</a:t>
          </a:r>
          <a:endParaRPr lang="zh-CN" altLang="en-US" sz="1800" dirty="0"/>
        </a:p>
      </dgm:t>
    </dgm:pt>
    <dgm:pt modelId="{1F64805D-1F8C-41CB-BF4B-9CBD2CFBD5BC}" type="parTrans" cxnId="{09041833-29D2-4B7D-B14D-FAF26493A3B8}">
      <dgm:prSet/>
      <dgm:spPr/>
      <dgm:t>
        <a:bodyPr/>
        <a:lstStyle/>
        <a:p>
          <a:endParaRPr lang="zh-CN" altLang="en-US"/>
        </a:p>
      </dgm:t>
    </dgm:pt>
    <dgm:pt modelId="{710A4FBA-7A37-4796-9ACE-3E3EE6476148}" type="sibTrans" cxnId="{09041833-29D2-4B7D-B14D-FAF26493A3B8}">
      <dgm:prSet/>
      <dgm:spPr/>
      <dgm:t>
        <a:bodyPr/>
        <a:lstStyle/>
        <a:p>
          <a:endParaRPr lang="zh-CN" altLang="en-US"/>
        </a:p>
      </dgm:t>
    </dgm:pt>
    <dgm:pt modelId="{18A81813-8FE4-4DBD-B376-BFEDD42EF1B9}" type="pres">
      <dgm:prSet presAssocID="{C1660EA2-668C-4A32-B01E-5ADB98CBD73F}" presName="Name0" presStyleCnt="0">
        <dgm:presLayoutVars>
          <dgm:dir/>
          <dgm:resizeHandles val="exact"/>
        </dgm:presLayoutVars>
      </dgm:prSet>
      <dgm:spPr/>
    </dgm:pt>
    <dgm:pt modelId="{052E5419-3107-4D8E-B47A-8D03375684C3}" type="pres">
      <dgm:prSet presAssocID="{779A75AF-83AB-4DE3-A005-3275D21519B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F428FB-D915-461D-B908-2057C954CF9C}" type="pres">
      <dgm:prSet presAssocID="{856DF155-0132-4A5B-89ED-EC55B7C4704B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EC83C99-8D1C-4905-AEC2-2A22F6856A67}" type="pres">
      <dgm:prSet presAssocID="{856DF155-0132-4A5B-89ED-EC55B7C4704B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C0224393-F448-4C07-ADD5-2A2844A7DB30}" type="pres">
      <dgm:prSet presAssocID="{D13988BF-85F3-45DB-971A-1F21784D76C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0F13D4-A069-4558-BDB9-51250DF6CBB0}" type="pres">
      <dgm:prSet presAssocID="{E841BF79-E77D-46F9-90CC-03A506F07C6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4D5DC1D9-3CD2-44AD-80CB-409055EBEC66}" type="pres">
      <dgm:prSet presAssocID="{E841BF79-E77D-46F9-90CC-03A506F07C6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8C6EBDD7-D8E9-438D-A863-7C2C61228DB8}" type="pres">
      <dgm:prSet presAssocID="{76162722-DBBA-46C2-988C-9FAE2599FBE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84484A-5C0B-4E40-BB50-D2DF20F668A6}" type="pres">
      <dgm:prSet presAssocID="{DF04652A-BD50-4163-827D-6FA45AA56CBA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7EB34E42-F0EF-41D3-87C9-5BAB359F1393}" type="pres">
      <dgm:prSet presAssocID="{DF04652A-BD50-4163-827D-6FA45AA56CBA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62B84410-28B6-4427-A244-94773197C058}" type="pres">
      <dgm:prSet presAssocID="{A8E9197B-0250-4CB8-AE71-F2966980565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781AA8-8876-4C5A-9C3D-6066290EBFA0}" type="presOf" srcId="{76162722-DBBA-46C2-988C-9FAE2599FBED}" destId="{8C6EBDD7-D8E9-438D-A863-7C2C61228DB8}" srcOrd="0" destOrd="0" presId="urn:microsoft.com/office/officeart/2005/8/layout/process1"/>
    <dgm:cxn modelId="{4ACDE466-4C9D-491A-9967-27C4357126F9}" srcId="{C1660EA2-668C-4A32-B01E-5ADB98CBD73F}" destId="{76162722-DBBA-46C2-988C-9FAE2599FBED}" srcOrd="2" destOrd="0" parTransId="{06B687D6-2BAD-40E9-BFBF-FBB896D08483}" sibTransId="{DF04652A-BD50-4163-827D-6FA45AA56CBA}"/>
    <dgm:cxn modelId="{ABF7058C-BE1D-4192-8249-58EE624AF4C8}" type="presOf" srcId="{856DF155-0132-4A5B-89ED-EC55B7C4704B}" destId="{0EC83C99-8D1C-4905-AEC2-2A22F6856A67}" srcOrd="1" destOrd="0" presId="urn:microsoft.com/office/officeart/2005/8/layout/process1"/>
    <dgm:cxn modelId="{928FDBBD-1A9B-4E0E-A8C4-9C043C1AB5EF}" srcId="{C1660EA2-668C-4A32-B01E-5ADB98CBD73F}" destId="{779A75AF-83AB-4DE3-A005-3275D21519B9}" srcOrd="0" destOrd="0" parTransId="{86619719-3DF9-40AF-982A-2F3A584DC9CD}" sibTransId="{856DF155-0132-4A5B-89ED-EC55B7C4704B}"/>
    <dgm:cxn modelId="{60FB5804-825D-4E77-A4F2-3797AF5634FF}" type="presOf" srcId="{DF04652A-BD50-4163-827D-6FA45AA56CBA}" destId="{7EB34E42-F0EF-41D3-87C9-5BAB359F1393}" srcOrd="1" destOrd="0" presId="urn:microsoft.com/office/officeart/2005/8/layout/process1"/>
    <dgm:cxn modelId="{DACABB7F-41DE-47AA-B8BC-B47AA2CC4257}" type="presOf" srcId="{E841BF79-E77D-46F9-90CC-03A506F07C69}" destId="{4D5DC1D9-3CD2-44AD-80CB-409055EBEC66}" srcOrd="1" destOrd="0" presId="urn:microsoft.com/office/officeart/2005/8/layout/process1"/>
    <dgm:cxn modelId="{F7DEBE1D-DD61-4C7A-9441-ACC58FF11193}" type="presOf" srcId="{779A75AF-83AB-4DE3-A005-3275D21519B9}" destId="{052E5419-3107-4D8E-B47A-8D03375684C3}" srcOrd="0" destOrd="0" presId="urn:microsoft.com/office/officeart/2005/8/layout/process1"/>
    <dgm:cxn modelId="{12D67A1E-B493-4EA0-8C86-BED30A895223}" type="presOf" srcId="{856DF155-0132-4A5B-89ED-EC55B7C4704B}" destId="{C6F428FB-D915-461D-B908-2057C954CF9C}" srcOrd="0" destOrd="0" presId="urn:microsoft.com/office/officeart/2005/8/layout/process1"/>
    <dgm:cxn modelId="{BEB28E02-ED74-4CA0-A8DB-FD6D9E9E7870}" srcId="{C1660EA2-668C-4A32-B01E-5ADB98CBD73F}" destId="{D13988BF-85F3-45DB-971A-1F21784D76C9}" srcOrd="1" destOrd="0" parTransId="{07031709-8272-43E5-B904-C799EB04D344}" sibTransId="{E841BF79-E77D-46F9-90CC-03A506F07C69}"/>
    <dgm:cxn modelId="{1C457B5D-F5BE-494D-86F5-DB57BA67FC5B}" type="presOf" srcId="{DF04652A-BD50-4163-827D-6FA45AA56CBA}" destId="{DF84484A-5C0B-4E40-BB50-D2DF20F668A6}" srcOrd="0" destOrd="0" presId="urn:microsoft.com/office/officeart/2005/8/layout/process1"/>
    <dgm:cxn modelId="{09041833-29D2-4B7D-B14D-FAF26493A3B8}" srcId="{C1660EA2-668C-4A32-B01E-5ADB98CBD73F}" destId="{A8E9197B-0250-4CB8-AE71-F29669805651}" srcOrd="3" destOrd="0" parTransId="{1F64805D-1F8C-41CB-BF4B-9CBD2CFBD5BC}" sibTransId="{710A4FBA-7A37-4796-9ACE-3E3EE6476148}"/>
    <dgm:cxn modelId="{5A532599-AC58-4ED6-9BB3-69BF88328DDD}" type="presOf" srcId="{C1660EA2-668C-4A32-B01E-5ADB98CBD73F}" destId="{18A81813-8FE4-4DBD-B376-BFEDD42EF1B9}" srcOrd="0" destOrd="0" presId="urn:microsoft.com/office/officeart/2005/8/layout/process1"/>
    <dgm:cxn modelId="{6FB3ECA4-D1DA-448C-9971-4DA943011666}" type="presOf" srcId="{D13988BF-85F3-45DB-971A-1F21784D76C9}" destId="{C0224393-F448-4C07-ADD5-2A2844A7DB30}" srcOrd="0" destOrd="0" presId="urn:microsoft.com/office/officeart/2005/8/layout/process1"/>
    <dgm:cxn modelId="{ED0C898A-F172-4C01-903C-74DBBF457664}" type="presOf" srcId="{A8E9197B-0250-4CB8-AE71-F29669805651}" destId="{62B84410-28B6-4427-A244-94773197C058}" srcOrd="0" destOrd="0" presId="urn:microsoft.com/office/officeart/2005/8/layout/process1"/>
    <dgm:cxn modelId="{5A83FE0B-A459-4742-8CD4-DB3CDB2C850C}" type="presOf" srcId="{E841BF79-E77D-46F9-90CC-03A506F07C69}" destId="{090F13D4-A069-4558-BDB9-51250DF6CBB0}" srcOrd="0" destOrd="0" presId="urn:microsoft.com/office/officeart/2005/8/layout/process1"/>
    <dgm:cxn modelId="{66D80308-EDDA-42B1-A17E-DC224AE860FF}" type="presParOf" srcId="{18A81813-8FE4-4DBD-B376-BFEDD42EF1B9}" destId="{052E5419-3107-4D8E-B47A-8D03375684C3}" srcOrd="0" destOrd="0" presId="urn:microsoft.com/office/officeart/2005/8/layout/process1"/>
    <dgm:cxn modelId="{389E9B7A-7A43-485B-8C29-FCF46E5C2508}" type="presParOf" srcId="{18A81813-8FE4-4DBD-B376-BFEDD42EF1B9}" destId="{C6F428FB-D915-461D-B908-2057C954CF9C}" srcOrd="1" destOrd="0" presId="urn:microsoft.com/office/officeart/2005/8/layout/process1"/>
    <dgm:cxn modelId="{ABAAD852-932D-4BA0-A6E2-1B78725CFC66}" type="presParOf" srcId="{C6F428FB-D915-461D-B908-2057C954CF9C}" destId="{0EC83C99-8D1C-4905-AEC2-2A22F6856A67}" srcOrd="0" destOrd="0" presId="urn:microsoft.com/office/officeart/2005/8/layout/process1"/>
    <dgm:cxn modelId="{5E20D567-46AB-4B1C-AEF4-88E3E6F8AB37}" type="presParOf" srcId="{18A81813-8FE4-4DBD-B376-BFEDD42EF1B9}" destId="{C0224393-F448-4C07-ADD5-2A2844A7DB30}" srcOrd="2" destOrd="0" presId="urn:microsoft.com/office/officeart/2005/8/layout/process1"/>
    <dgm:cxn modelId="{D9C6B2ED-70C5-4FA2-BBA4-AEC32E365A6F}" type="presParOf" srcId="{18A81813-8FE4-4DBD-B376-BFEDD42EF1B9}" destId="{090F13D4-A069-4558-BDB9-51250DF6CBB0}" srcOrd="3" destOrd="0" presId="urn:microsoft.com/office/officeart/2005/8/layout/process1"/>
    <dgm:cxn modelId="{A828AC26-93F0-4BD7-A330-2E2711C228D9}" type="presParOf" srcId="{090F13D4-A069-4558-BDB9-51250DF6CBB0}" destId="{4D5DC1D9-3CD2-44AD-80CB-409055EBEC66}" srcOrd="0" destOrd="0" presId="urn:microsoft.com/office/officeart/2005/8/layout/process1"/>
    <dgm:cxn modelId="{3B9DFE7D-D155-491A-85CD-A2256311680A}" type="presParOf" srcId="{18A81813-8FE4-4DBD-B376-BFEDD42EF1B9}" destId="{8C6EBDD7-D8E9-438D-A863-7C2C61228DB8}" srcOrd="4" destOrd="0" presId="urn:microsoft.com/office/officeart/2005/8/layout/process1"/>
    <dgm:cxn modelId="{A2ADA650-A4F8-4350-8467-098931EEBD81}" type="presParOf" srcId="{18A81813-8FE4-4DBD-B376-BFEDD42EF1B9}" destId="{DF84484A-5C0B-4E40-BB50-D2DF20F668A6}" srcOrd="5" destOrd="0" presId="urn:microsoft.com/office/officeart/2005/8/layout/process1"/>
    <dgm:cxn modelId="{6FE542E3-A1ED-482D-B9A9-B3D44F3B2EAA}" type="presParOf" srcId="{DF84484A-5C0B-4E40-BB50-D2DF20F668A6}" destId="{7EB34E42-F0EF-41D3-87C9-5BAB359F1393}" srcOrd="0" destOrd="0" presId="urn:microsoft.com/office/officeart/2005/8/layout/process1"/>
    <dgm:cxn modelId="{379CBA1A-A356-4016-9C90-DB23DCA2AF57}" type="presParOf" srcId="{18A81813-8FE4-4DBD-B376-BFEDD42EF1B9}" destId="{62B84410-28B6-4427-A244-94773197C05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660EA2-668C-4A32-B01E-5ADB98CBD73F}" type="doc">
      <dgm:prSet loTypeId="urn:microsoft.com/office/officeart/2005/8/layout/process1" loCatId="process" qsTypeId="urn:microsoft.com/office/officeart/2005/8/quickstyle/3d2" qsCatId="3D" csTypeId="urn:microsoft.com/office/officeart/2005/8/colors/accent1_2" csCatId="accent1" phldr="1"/>
      <dgm:spPr/>
    </dgm:pt>
    <dgm:pt modelId="{779A75AF-83AB-4DE3-A005-3275D21519B9}">
      <dgm:prSet phldrT="[文本]" custT="1"/>
      <dgm:spPr/>
      <dgm:t>
        <a:bodyPr/>
        <a:lstStyle/>
        <a:p>
          <a:r>
            <a:rPr lang="en-US" altLang="zh-CN" sz="2000" dirty="0" err="1" smtClean="0"/>
            <a:t>gcore</a:t>
          </a:r>
          <a:r>
            <a:rPr lang="en-US" altLang="zh-CN" sz="2000" dirty="0" smtClean="0"/>
            <a:t>/attach</a:t>
          </a:r>
          <a:endParaRPr lang="zh-CN" altLang="en-US" sz="2000" dirty="0"/>
        </a:p>
      </dgm:t>
    </dgm:pt>
    <dgm:pt modelId="{86619719-3DF9-40AF-982A-2F3A584DC9CD}" type="parTrans" cxnId="{928FDBBD-1A9B-4E0E-A8C4-9C043C1AB5EF}">
      <dgm:prSet/>
      <dgm:spPr/>
      <dgm:t>
        <a:bodyPr/>
        <a:lstStyle/>
        <a:p>
          <a:endParaRPr lang="zh-CN" altLang="en-US"/>
        </a:p>
      </dgm:t>
    </dgm:pt>
    <dgm:pt modelId="{856DF155-0132-4A5B-89ED-EC55B7C4704B}" type="sibTrans" cxnId="{928FDBBD-1A9B-4E0E-A8C4-9C043C1AB5EF}">
      <dgm:prSet/>
      <dgm:spPr/>
      <dgm:t>
        <a:bodyPr/>
        <a:lstStyle/>
        <a:p>
          <a:endParaRPr lang="zh-CN" altLang="en-US"/>
        </a:p>
      </dgm:t>
    </dgm:pt>
    <dgm:pt modelId="{D13988BF-85F3-45DB-971A-1F21784D76C9}">
      <dgm:prSet phldrT="[文本]" custT="1"/>
      <dgm:spPr/>
      <dgm:t>
        <a:bodyPr/>
        <a:lstStyle/>
        <a:p>
          <a:r>
            <a:rPr lang="en-US" altLang="zh-CN" sz="1800" dirty="0" err="1" smtClean="0"/>
            <a:t>memleak</a:t>
          </a:r>
          <a:r>
            <a:rPr lang="en-US" altLang="zh-CN" sz="1800" dirty="0" smtClean="0"/>
            <a:t> </a:t>
          </a:r>
          <a:r>
            <a:rPr lang="en-US" altLang="zh-CN" sz="1800" dirty="0" err="1" smtClean="0"/>
            <a:t>alloc</a:t>
          </a:r>
          <a:endParaRPr lang="zh-CN" altLang="en-US" sz="1800" dirty="0"/>
        </a:p>
      </dgm:t>
    </dgm:pt>
    <dgm:pt modelId="{07031709-8272-43E5-B904-C799EB04D344}" type="parTrans" cxnId="{BEB28E02-ED74-4CA0-A8DB-FD6D9E9E7870}">
      <dgm:prSet/>
      <dgm:spPr/>
      <dgm:t>
        <a:bodyPr/>
        <a:lstStyle/>
        <a:p>
          <a:endParaRPr lang="zh-CN" altLang="en-US"/>
        </a:p>
      </dgm:t>
    </dgm:pt>
    <dgm:pt modelId="{E841BF79-E77D-46F9-90CC-03A506F07C69}" type="sibTrans" cxnId="{BEB28E02-ED74-4CA0-A8DB-FD6D9E9E7870}">
      <dgm:prSet/>
      <dgm:spPr/>
      <dgm:t>
        <a:bodyPr/>
        <a:lstStyle/>
        <a:p>
          <a:endParaRPr lang="zh-CN" altLang="en-US"/>
        </a:p>
      </dgm:t>
    </dgm:pt>
    <dgm:pt modelId="{76162722-DBBA-46C2-988C-9FAE2599FBED}">
      <dgm:prSet phldrT="[文本]" custT="1"/>
      <dgm:spPr/>
      <dgm:t>
        <a:bodyPr/>
        <a:lstStyle/>
        <a:p>
          <a:r>
            <a:rPr lang="en-US" altLang="zh-CN" sz="1800" dirty="0" err="1" smtClean="0"/>
            <a:t>memleak</a:t>
          </a:r>
          <a:r>
            <a:rPr lang="en-US" altLang="zh-CN" sz="1800" dirty="0" smtClean="0"/>
            <a:t> detail</a:t>
          </a:r>
          <a:endParaRPr lang="zh-CN" altLang="en-US" sz="1800" dirty="0"/>
        </a:p>
      </dgm:t>
    </dgm:pt>
    <dgm:pt modelId="{06B687D6-2BAD-40E9-BFBF-FBB896D08483}" type="parTrans" cxnId="{4ACDE466-4C9D-491A-9967-27C4357126F9}">
      <dgm:prSet/>
      <dgm:spPr/>
      <dgm:t>
        <a:bodyPr/>
        <a:lstStyle/>
        <a:p>
          <a:endParaRPr lang="zh-CN" altLang="en-US"/>
        </a:p>
      </dgm:t>
    </dgm:pt>
    <dgm:pt modelId="{DF04652A-BD50-4163-827D-6FA45AA56CBA}" type="sibTrans" cxnId="{4ACDE466-4C9D-491A-9967-27C4357126F9}">
      <dgm:prSet/>
      <dgm:spPr/>
      <dgm:t>
        <a:bodyPr/>
        <a:lstStyle/>
        <a:p>
          <a:endParaRPr lang="zh-CN" altLang="en-US"/>
        </a:p>
      </dgm:t>
    </dgm:pt>
    <dgm:pt modelId="{18A81813-8FE4-4DBD-B376-BFEDD42EF1B9}" type="pres">
      <dgm:prSet presAssocID="{C1660EA2-668C-4A32-B01E-5ADB98CBD73F}" presName="Name0" presStyleCnt="0">
        <dgm:presLayoutVars>
          <dgm:dir/>
          <dgm:resizeHandles val="exact"/>
        </dgm:presLayoutVars>
      </dgm:prSet>
      <dgm:spPr/>
    </dgm:pt>
    <dgm:pt modelId="{052E5419-3107-4D8E-B47A-8D03375684C3}" type="pres">
      <dgm:prSet presAssocID="{779A75AF-83AB-4DE3-A005-3275D21519B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F428FB-D915-461D-B908-2057C954CF9C}" type="pres">
      <dgm:prSet presAssocID="{856DF155-0132-4A5B-89ED-EC55B7C4704B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0EC83C99-8D1C-4905-AEC2-2A22F6856A67}" type="pres">
      <dgm:prSet presAssocID="{856DF155-0132-4A5B-89ED-EC55B7C4704B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C0224393-F448-4C07-ADD5-2A2844A7DB30}" type="pres">
      <dgm:prSet presAssocID="{D13988BF-85F3-45DB-971A-1F21784D76C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0F13D4-A069-4558-BDB9-51250DF6CBB0}" type="pres">
      <dgm:prSet presAssocID="{E841BF79-E77D-46F9-90CC-03A506F07C69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D5DC1D9-3CD2-44AD-80CB-409055EBEC66}" type="pres">
      <dgm:prSet presAssocID="{E841BF79-E77D-46F9-90CC-03A506F07C69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8C6EBDD7-D8E9-438D-A863-7C2C61228DB8}" type="pres">
      <dgm:prSet presAssocID="{76162722-DBBA-46C2-988C-9FAE2599FBE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B28E02-ED74-4CA0-A8DB-FD6D9E9E7870}" srcId="{C1660EA2-668C-4A32-B01E-5ADB98CBD73F}" destId="{D13988BF-85F3-45DB-971A-1F21784D76C9}" srcOrd="1" destOrd="0" parTransId="{07031709-8272-43E5-B904-C799EB04D344}" sibTransId="{E841BF79-E77D-46F9-90CC-03A506F07C69}"/>
    <dgm:cxn modelId="{B34E53E6-C537-460D-9EB4-1AAB1FBB865F}" type="presOf" srcId="{856DF155-0132-4A5B-89ED-EC55B7C4704B}" destId="{0EC83C99-8D1C-4905-AEC2-2A22F6856A67}" srcOrd="1" destOrd="0" presId="urn:microsoft.com/office/officeart/2005/8/layout/process1"/>
    <dgm:cxn modelId="{E74FDD24-7C27-4E14-94AB-5A95AF8D94C8}" type="presOf" srcId="{76162722-DBBA-46C2-988C-9FAE2599FBED}" destId="{8C6EBDD7-D8E9-438D-A863-7C2C61228DB8}" srcOrd="0" destOrd="0" presId="urn:microsoft.com/office/officeart/2005/8/layout/process1"/>
    <dgm:cxn modelId="{A642980E-660C-43EC-8517-9A9374A4F713}" type="presOf" srcId="{E841BF79-E77D-46F9-90CC-03A506F07C69}" destId="{090F13D4-A069-4558-BDB9-51250DF6CBB0}" srcOrd="0" destOrd="0" presId="urn:microsoft.com/office/officeart/2005/8/layout/process1"/>
    <dgm:cxn modelId="{1EC72FA2-81D5-47C4-9B96-6F6CFA634DE2}" type="presOf" srcId="{D13988BF-85F3-45DB-971A-1F21784D76C9}" destId="{C0224393-F448-4C07-ADD5-2A2844A7DB30}" srcOrd="0" destOrd="0" presId="urn:microsoft.com/office/officeart/2005/8/layout/process1"/>
    <dgm:cxn modelId="{928FDBBD-1A9B-4E0E-A8C4-9C043C1AB5EF}" srcId="{C1660EA2-668C-4A32-B01E-5ADB98CBD73F}" destId="{779A75AF-83AB-4DE3-A005-3275D21519B9}" srcOrd="0" destOrd="0" parTransId="{86619719-3DF9-40AF-982A-2F3A584DC9CD}" sibTransId="{856DF155-0132-4A5B-89ED-EC55B7C4704B}"/>
    <dgm:cxn modelId="{EFE08D5C-AACF-49EA-A70B-3DA0B7BE45DA}" type="presOf" srcId="{E841BF79-E77D-46F9-90CC-03A506F07C69}" destId="{4D5DC1D9-3CD2-44AD-80CB-409055EBEC66}" srcOrd="1" destOrd="0" presId="urn:microsoft.com/office/officeart/2005/8/layout/process1"/>
    <dgm:cxn modelId="{0DCCF850-79D1-42F9-877B-6E0DF9626282}" type="presOf" srcId="{779A75AF-83AB-4DE3-A005-3275D21519B9}" destId="{052E5419-3107-4D8E-B47A-8D03375684C3}" srcOrd="0" destOrd="0" presId="urn:microsoft.com/office/officeart/2005/8/layout/process1"/>
    <dgm:cxn modelId="{C36AC9DD-FA85-454A-9B97-9BD20EB4383B}" type="presOf" srcId="{856DF155-0132-4A5B-89ED-EC55B7C4704B}" destId="{C6F428FB-D915-461D-B908-2057C954CF9C}" srcOrd="0" destOrd="0" presId="urn:microsoft.com/office/officeart/2005/8/layout/process1"/>
    <dgm:cxn modelId="{930D438E-3E2B-47ED-BA37-6354DF30B865}" type="presOf" srcId="{C1660EA2-668C-4A32-B01E-5ADB98CBD73F}" destId="{18A81813-8FE4-4DBD-B376-BFEDD42EF1B9}" srcOrd="0" destOrd="0" presId="urn:microsoft.com/office/officeart/2005/8/layout/process1"/>
    <dgm:cxn modelId="{4ACDE466-4C9D-491A-9967-27C4357126F9}" srcId="{C1660EA2-668C-4A32-B01E-5ADB98CBD73F}" destId="{76162722-DBBA-46C2-988C-9FAE2599FBED}" srcOrd="2" destOrd="0" parTransId="{06B687D6-2BAD-40E9-BFBF-FBB896D08483}" sibTransId="{DF04652A-BD50-4163-827D-6FA45AA56CBA}"/>
    <dgm:cxn modelId="{30DB80A3-5E56-4A50-84CE-EE314D3164A4}" type="presParOf" srcId="{18A81813-8FE4-4DBD-B376-BFEDD42EF1B9}" destId="{052E5419-3107-4D8E-B47A-8D03375684C3}" srcOrd="0" destOrd="0" presId="urn:microsoft.com/office/officeart/2005/8/layout/process1"/>
    <dgm:cxn modelId="{E718A281-A07D-48BF-9C98-94B2443D0817}" type="presParOf" srcId="{18A81813-8FE4-4DBD-B376-BFEDD42EF1B9}" destId="{C6F428FB-D915-461D-B908-2057C954CF9C}" srcOrd="1" destOrd="0" presId="urn:microsoft.com/office/officeart/2005/8/layout/process1"/>
    <dgm:cxn modelId="{25BA0A1A-76D9-4E7C-A5D0-48C650B6156F}" type="presParOf" srcId="{C6F428FB-D915-461D-B908-2057C954CF9C}" destId="{0EC83C99-8D1C-4905-AEC2-2A22F6856A67}" srcOrd="0" destOrd="0" presId="urn:microsoft.com/office/officeart/2005/8/layout/process1"/>
    <dgm:cxn modelId="{34D28D4C-A22D-4DA3-AD96-C8AD06C81EDD}" type="presParOf" srcId="{18A81813-8FE4-4DBD-B376-BFEDD42EF1B9}" destId="{C0224393-F448-4C07-ADD5-2A2844A7DB30}" srcOrd="2" destOrd="0" presId="urn:microsoft.com/office/officeart/2005/8/layout/process1"/>
    <dgm:cxn modelId="{3C301F8A-D9E6-4DC9-A32D-ADC5C6B5A4BA}" type="presParOf" srcId="{18A81813-8FE4-4DBD-B376-BFEDD42EF1B9}" destId="{090F13D4-A069-4558-BDB9-51250DF6CBB0}" srcOrd="3" destOrd="0" presId="urn:microsoft.com/office/officeart/2005/8/layout/process1"/>
    <dgm:cxn modelId="{B5E99D08-6F91-410B-9F4C-B5E24361506F}" type="presParOf" srcId="{090F13D4-A069-4558-BDB9-51250DF6CBB0}" destId="{4D5DC1D9-3CD2-44AD-80CB-409055EBEC66}" srcOrd="0" destOrd="0" presId="urn:microsoft.com/office/officeart/2005/8/layout/process1"/>
    <dgm:cxn modelId="{F23AD3A4-3881-4A61-9683-524E2B761BFD}" type="presParOf" srcId="{18A81813-8FE4-4DBD-B376-BFEDD42EF1B9}" destId="{8C6EBDD7-D8E9-438D-A863-7C2C61228DB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E5419-3107-4D8E-B47A-8D03375684C3}">
      <dsp:nvSpPr>
        <dsp:cNvPr id="0" name=""/>
        <dsp:cNvSpPr/>
      </dsp:nvSpPr>
      <dsp:spPr>
        <a:xfrm>
          <a:off x="860" y="0"/>
          <a:ext cx="1835530" cy="456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gcore</a:t>
          </a:r>
          <a:r>
            <a:rPr lang="en-US" altLang="zh-CN" sz="1800" kern="1200" dirty="0" smtClean="0"/>
            <a:t>/attach</a:t>
          </a:r>
          <a:endParaRPr lang="zh-CN" altLang="en-US" sz="1800" kern="1200" dirty="0"/>
        </a:p>
      </dsp:txBody>
      <dsp:txXfrm>
        <a:off x="14234" y="13374"/>
        <a:ext cx="1808782" cy="429882"/>
      </dsp:txXfrm>
    </dsp:sp>
    <dsp:sp modelId="{C6F428FB-D915-461D-B908-2057C954CF9C}">
      <dsp:nvSpPr>
        <dsp:cNvPr id="0" name=""/>
        <dsp:cNvSpPr/>
      </dsp:nvSpPr>
      <dsp:spPr>
        <a:xfrm>
          <a:off x="2019943" y="709"/>
          <a:ext cx="389132" cy="4552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019943" y="91751"/>
        <a:ext cx="272392" cy="273127"/>
      </dsp:txXfrm>
    </dsp:sp>
    <dsp:sp modelId="{C0224393-F448-4C07-ADD5-2A2844A7DB30}">
      <dsp:nvSpPr>
        <dsp:cNvPr id="0" name=""/>
        <dsp:cNvSpPr/>
      </dsp:nvSpPr>
      <dsp:spPr>
        <a:xfrm>
          <a:off x="2570603" y="0"/>
          <a:ext cx="1835530" cy="456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tcstack</a:t>
          </a:r>
          <a:endParaRPr lang="zh-CN" altLang="en-US" sz="1800" kern="1200" dirty="0"/>
        </a:p>
      </dsp:txBody>
      <dsp:txXfrm>
        <a:off x="2583977" y="13374"/>
        <a:ext cx="1808782" cy="429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E5419-3107-4D8E-B47A-8D03375684C3}">
      <dsp:nvSpPr>
        <dsp:cNvPr id="0" name=""/>
        <dsp:cNvSpPr/>
      </dsp:nvSpPr>
      <dsp:spPr>
        <a:xfrm>
          <a:off x="4115" y="0"/>
          <a:ext cx="1799352" cy="456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gcore</a:t>
          </a:r>
          <a:r>
            <a:rPr lang="en-US" altLang="zh-CN" sz="1800" kern="1200" dirty="0" smtClean="0"/>
            <a:t>/attach</a:t>
          </a:r>
          <a:endParaRPr lang="zh-CN" altLang="en-US" sz="1800" kern="1200" dirty="0"/>
        </a:p>
      </dsp:txBody>
      <dsp:txXfrm>
        <a:off x="17489" y="13374"/>
        <a:ext cx="1772604" cy="429882"/>
      </dsp:txXfrm>
    </dsp:sp>
    <dsp:sp modelId="{C6F428FB-D915-461D-B908-2057C954CF9C}">
      <dsp:nvSpPr>
        <dsp:cNvPr id="0" name=""/>
        <dsp:cNvSpPr/>
      </dsp:nvSpPr>
      <dsp:spPr>
        <a:xfrm>
          <a:off x="1983402" y="5195"/>
          <a:ext cx="381462" cy="446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1983402" y="94443"/>
        <a:ext cx="267023" cy="267743"/>
      </dsp:txXfrm>
    </dsp:sp>
    <dsp:sp modelId="{C0224393-F448-4C07-ADD5-2A2844A7DB30}">
      <dsp:nvSpPr>
        <dsp:cNvPr id="0" name=""/>
        <dsp:cNvSpPr/>
      </dsp:nvSpPr>
      <dsp:spPr>
        <a:xfrm>
          <a:off x="2523208" y="0"/>
          <a:ext cx="1799352" cy="456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memspan</a:t>
          </a:r>
          <a:endParaRPr lang="zh-CN" altLang="en-US" sz="1800" kern="1200" dirty="0"/>
        </a:p>
      </dsp:txBody>
      <dsp:txXfrm>
        <a:off x="2536582" y="13374"/>
        <a:ext cx="1772604" cy="429882"/>
      </dsp:txXfrm>
    </dsp:sp>
    <dsp:sp modelId="{090F13D4-A069-4558-BDB9-51250DF6CBB0}">
      <dsp:nvSpPr>
        <dsp:cNvPr id="0" name=""/>
        <dsp:cNvSpPr/>
      </dsp:nvSpPr>
      <dsp:spPr>
        <a:xfrm>
          <a:off x="4502496" y="5195"/>
          <a:ext cx="381462" cy="446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4502496" y="94443"/>
        <a:ext cx="267023" cy="267743"/>
      </dsp:txXfrm>
    </dsp:sp>
    <dsp:sp modelId="{8C6EBDD7-D8E9-438D-A863-7C2C61228DB8}">
      <dsp:nvSpPr>
        <dsp:cNvPr id="0" name=""/>
        <dsp:cNvSpPr/>
      </dsp:nvSpPr>
      <dsp:spPr>
        <a:xfrm>
          <a:off x="5042301" y="0"/>
          <a:ext cx="1799352" cy="456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mempattern</a:t>
          </a:r>
          <a:endParaRPr lang="zh-CN" altLang="en-US" sz="1800" kern="1200" dirty="0"/>
        </a:p>
      </dsp:txBody>
      <dsp:txXfrm>
        <a:off x="5055675" y="13374"/>
        <a:ext cx="1772604" cy="429882"/>
      </dsp:txXfrm>
    </dsp:sp>
    <dsp:sp modelId="{DF84484A-5C0B-4E40-BB50-D2DF20F668A6}">
      <dsp:nvSpPr>
        <dsp:cNvPr id="0" name=""/>
        <dsp:cNvSpPr/>
      </dsp:nvSpPr>
      <dsp:spPr>
        <a:xfrm>
          <a:off x="7021589" y="5195"/>
          <a:ext cx="381462" cy="446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7021589" y="94443"/>
        <a:ext cx="267023" cy="267743"/>
      </dsp:txXfrm>
    </dsp:sp>
    <dsp:sp modelId="{62B84410-28B6-4427-A244-94773197C058}">
      <dsp:nvSpPr>
        <dsp:cNvPr id="0" name=""/>
        <dsp:cNvSpPr/>
      </dsp:nvSpPr>
      <dsp:spPr>
        <a:xfrm>
          <a:off x="7561395" y="0"/>
          <a:ext cx="1799352" cy="456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memsearch</a:t>
          </a:r>
          <a:endParaRPr lang="zh-CN" altLang="en-US" sz="1800" kern="1200" dirty="0"/>
        </a:p>
      </dsp:txBody>
      <dsp:txXfrm>
        <a:off x="7574769" y="13374"/>
        <a:ext cx="1772604" cy="4298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E5419-3107-4D8E-B47A-8D03375684C3}">
      <dsp:nvSpPr>
        <dsp:cNvPr id="0" name=""/>
        <dsp:cNvSpPr/>
      </dsp:nvSpPr>
      <dsp:spPr>
        <a:xfrm>
          <a:off x="10886" y="0"/>
          <a:ext cx="2091095" cy="432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gcore</a:t>
          </a:r>
          <a:r>
            <a:rPr lang="en-US" altLang="zh-CN" sz="2000" kern="1200" dirty="0" smtClean="0"/>
            <a:t>/attach</a:t>
          </a:r>
          <a:endParaRPr lang="zh-CN" altLang="en-US" sz="2000" kern="1200" dirty="0"/>
        </a:p>
      </dsp:txBody>
      <dsp:txXfrm>
        <a:off x="23540" y="12654"/>
        <a:ext cx="2065787" cy="406741"/>
      </dsp:txXfrm>
    </dsp:sp>
    <dsp:sp modelId="{C6F428FB-D915-461D-B908-2057C954CF9C}">
      <dsp:nvSpPr>
        <dsp:cNvPr id="0" name=""/>
        <dsp:cNvSpPr/>
      </dsp:nvSpPr>
      <dsp:spPr>
        <a:xfrm>
          <a:off x="2311091" y="0"/>
          <a:ext cx="443312" cy="432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311091" y="86410"/>
        <a:ext cx="313697" cy="259229"/>
      </dsp:txXfrm>
    </dsp:sp>
    <dsp:sp modelId="{C0224393-F448-4C07-ADD5-2A2844A7DB30}">
      <dsp:nvSpPr>
        <dsp:cNvPr id="0" name=""/>
        <dsp:cNvSpPr/>
      </dsp:nvSpPr>
      <dsp:spPr>
        <a:xfrm>
          <a:off x="2938420" y="0"/>
          <a:ext cx="2091095" cy="432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memleak</a:t>
          </a:r>
          <a:r>
            <a:rPr lang="en-US" altLang="zh-CN" sz="1800" kern="1200" dirty="0" smtClean="0"/>
            <a:t> </a:t>
          </a:r>
          <a:r>
            <a:rPr lang="en-US" altLang="zh-CN" sz="1800" kern="1200" dirty="0" err="1" smtClean="0"/>
            <a:t>alloc</a:t>
          </a:r>
          <a:endParaRPr lang="zh-CN" altLang="en-US" sz="1800" kern="1200" dirty="0"/>
        </a:p>
      </dsp:txBody>
      <dsp:txXfrm>
        <a:off x="2951074" y="12654"/>
        <a:ext cx="2065787" cy="406741"/>
      </dsp:txXfrm>
    </dsp:sp>
    <dsp:sp modelId="{090F13D4-A069-4558-BDB9-51250DF6CBB0}">
      <dsp:nvSpPr>
        <dsp:cNvPr id="0" name=""/>
        <dsp:cNvSpPr/>
      </dsp:nvSpPr>
      <dsp:spPr>
        <a:xfrm>
          <a:off x="5238625" y="0"/>
          <a:ext cx="443312" cy="432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5238625" y="86410"/>
        <a:ext cx="313697" cy="259229"/>
      </dsp:txXfrm>
    </dsp:sp>
    <dsp:sp modelId="{8C6EBDD7-D8E9-438D-A863-7C2C61228DB8}">
      <dsp:nvSpPr>
        <dsp:cNvPr id="0" name=""/>
        <dsp:cNvSpPr/>
      </dsp:nvSpPr>
      <dsp:spPr>
        <a:xfrm>
          <a:off x="5865953" y="0"/>
          <a:ext cx="2091095" cy="432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memleak</a:t>
          </a:r>
          <a:r>
            <a:rPr lang="en-US" altLang="zh-CN" sz="1800" kern="1200" dirty="0" smtClean="0"/>
            <a:t> detail</a:t>
          </a:r>
          <a:endParaRPr lang="zh-CN" altLang="en-US" sz="1800" kern="1200" dirty="0"/>
        </a:p>
      </dsp:txBody>
      <dsp:txXfrm>
        <a:off x="5878607" y="12654"/>
        <a:ext cx="2065787" cy="406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410CB-A0CA-499B-8668-C1F41764710B}" type="datetimeFigureOut">
              <a:rPr lang="zh-CN" altLang="en-US" smtClean="0"/>
              <a:pPr/>
              <a:t>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8536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E236C-0923-48C1-8299-014D8B2B9D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6625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8D47AB0-06DA-4BEA-95F6-AB5EA429E645}" type="datetimeFigureOut">
              <a:rPr lang="zh-CN" altLang="en-US"/>
              <a:pPr>
                <a:defRPr/>
              </a:pPr>
              <a:t>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8536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C624A7E2-9768-4B4D-A4F1-4C4DFF5B31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68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035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380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796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标准配置，回归中自带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750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37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764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03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两个因子图，内存</a:t>
            </a:r>
            <a:r>
              <a:rPr lang="en-US" altLang="zh-CN" dirty="0" smtClean="0"/>
              <a:t>core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81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39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538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56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887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56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结果图要不要去掉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23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479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3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4533" y="0"/>
            <a:ext cx="12196088" cy="6852988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320496"/>
            <a:ext cx="2806063" cy="486383"/>
          </a:xfrm>
          <a:prstGeom prst="rect">
            <a:avLst/>
          </a:prstGeom>
          <a:noFill/>
          <a:ln w="19050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3" y="1817953"/>
            <a:ext cx="12196533" cy="2241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17953"/>
            <a:ext cx="9144000" cy="2241286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8276" y="4288414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1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460622"/>
            <a:ext cx="10155560" cy="808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700808"/>
            <a:ext cx="11305255" cy="453650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825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656383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665117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14" y="4522537"/>
            <a:ext cx="9934337" cy="79877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320496"/>
            <a:ext cx="2806063" cy="486383"/>
          </a:xfrm>
          <a:prstGeom prst="rect">
            <a:avLst/>
          </a:prstGeom>
          <a:noFill/>
          <a:ln w="19050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2102" y="1268760"/>
            <a:ext cx="5515024" cy="53285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0878" y="1268760"/>
            <a:ext cx="5515024" cy="53285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6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18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847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完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717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4533" y="0"/>
            <a:ext cx="12196088" cy="6852988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320496"/>
            <a:ext cx="2806063" cy="486383"/>
          </a:xfrm>
          <a:prstGeom prst="rect">
            <a:avLst/>
          </a:prstGeom>
          <a:noFill/>
          <a:ln w="19050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3" y="1817953"/>
            <a:ext cx="699933" cy="2241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76871"/>
            <a:ext cx="9144000" cy="1782367"/>
          </a:xfrm>
        </p:spPr>
        <p:txBody>
          <a:bodyPr anchor="ctr">
            <a:noAutofit/>
          </a:bodyPr>
          <a:lstStyle>
            <a:lvl1pPr algn="l">
              <a:defRPr sz="8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4502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46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63352" y="460623"/>
            <a:ext cx="10515600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566" y="1196752"/>
            <a:ext cx="11672081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28448" y="131991"/>
            <a:ext cx="1895956" cy="328632"/>
          </a:xfrm>
          <a:prstGeom prst="rect">
            <a:avLst/>
          </a:prstGeom>
          <a:noFill/>
          <a:ln w="19050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14" y="252779"/>
            <a:ext cx="9934337" cy="7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7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5" r:id="rId5"/>
    <p:sldLayoutId id="2147483756" r:id="rId6"/>
    <p:sldLayoutId id="2147483761" r:id="rId7"/>
    <p:sldLayoutId id="2147483763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tatech.org/articles/50146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hyperlink" Target="http://www.atatech.org/articles/60154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7.png"/><Relationship Id="rId4" Type="http://schemas.openxmlformats.org/officeDocument/2006/relationships/diagramData" Target="../diagrams/data3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C/C++</a:t>
            </a:r>
            <a:r>
              <a:rPr lang="zh-CN" altLang="en-US" dirty="0" smtClean="0"/>
              <a:t>内存问题分析方</a:t>
            </a:r>
            <a:r>
              <a:rPr lang="zh-CN" altLang="en-US" dirty="0"/>
              <a:t>法浅析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阿里云事业群</a:t>
            </a:r>
            <a:r>
              <a:rPr lang="en-US" altLang="zh-CN" dirty="0"/>
              <a:t>-</a:t>
            </a:r>
            <a:r>
              <a:rPr lang="zh-CN" altLang="en-US" dirty="0"/>
              <a:t>飞天八部</a:t>
            </a:r>
            <a:r>
              <a:rPr lang="en-US" altLang="zh-CN" dirty="0"/>
              <a:t>-</a:t>
            </a:r>
            <a:r>
              <a:rPr lang="zh-CN" altLang="en-US" dirty="0"/>
              <a:t>分布式存储 </a:t>
            </a:r>
            <a:endParaRPr lang="en-US" altLang="zh-CN" dirty="0"/>
          </a:p>
          <a:p>
            <a:pPr algn="r"/>
            <a:r>
              <a:rPr lang="zh-CN" altLang="en-US" dirty="0"/>
              <a:t>谋天</a:t>
            </a:r>
            <a:endParaRPr lang="en-US" altLang="zh-CN" dirty="0"/>
          </a:p>
          <a:p>
            <a:pPr algn="r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8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内存使用分析</a:t>
            </a:r>
            <a:r>
              <a:rPr lang="en-US" altLang="zh-CN" dirty="0"/>
              <a:t>——</a:t>
            </a:r>
            <a:r>
              <a:rPr lang="zh-CN" altLang="en-US" dirty="0"/>
              <a:t>使用内存跟踪库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函数调</a:t>
            </a:r>
            <a:r>
              <a:rPr lang="zh-CN" altLang="en-US" dirty="0"/>
              <a:t>用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backtrace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libunwind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finstrument</a:t>
            </a:r>
            <a:r>
              <a:rPr lang="en-US" altLang="zh-CN" dirty="0" smtClean="0">
                <a:solidFill>
                  <a:srgbClr val="FF0000"/>
                </a:solidFill>
              </a:rPr>
              <a:t>-functions</a:t>
            </a:r>
            <a:r>
              <a:rPr lang="zh-CN" altLang="en-US" dirty="0" smtClean="0">
                <a:solidFill>
                  <a:srgbClr val="FF0000"/>
                </a:solidFill>
              </a:rPr>
              <a:t>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391301" y="3167719"/>
            <a:ext cx="9387651" cy="3127014"/>
            <a:chOff x="1535317" y="3357640"/>
            <a:chExt cx="9961283" cy="3127014"/>
          </a:xfrm>
        </p:grpSpPr>
        <p:grpSp>
          <p:nvGrpSpPr>
            <p:cNvPr id="23" name="组合 22"/>
            <p:cNvGrpSpPr/>
            <p:nvPr/>
          </p:nvGrpSpPr>
          <p:grpSpPr>
            <a:xfrm>
              <a:off x="1535317" y="4293096"/>
              <a:ext cx="7152973" cy="2191558"/>
              <a:chOff x="1271659" y="3573016"/>
              <a:chExt cx="8331711" cy="2191558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271659" y="4252406"/>
                <a:ext cx="1920730" cy="1512168"/>
                <a:chOff x="1520738" y="5098454"/>
                <a:chExt cx="1920730" cy="1512168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1520738" y="5098454"/>
                  <a:ext cx="1920730" cy="151216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1600994" y="5157192"/>
                  <a:ext cx="1758702" cy="43204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线</a:t>
                  </a:r>
                  <a:r>
                    <a:rPr lang="zh-CN" altLang="en-US" b="1" dirty="0" smtClean="0">
                      <a:solidFill>
                        <a:schemeClr val="tx1"/>
                      </a:solidFill>
                    </a:rPr>
                    <a:t>程</a:t>
                  </a:r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A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1600994" y="6118623"/>
                  <a:ext cx="1758702" cy="43204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线</a:t>
                  </a:r>
                  <a:r>
                    <a:rPr lang="zh-CN" altLang="en-US" b="1" dirty="0" smtClean="0">
                      <a:solidFill>
                        <a:schemeClr val="tx1"/>
                      </a:solidFill>
                    </a:rPr>
                    <a:t>程</a:t>
                  </a:r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C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圆角矩形 7"/>
                <p:cNvSpPr/>
                <p:nvPr/>
              </p:nvSpPr>
              <p:spPr>
                <a:xfrm>
                  <a:off x="1600994" y="5642101"/>
                  <a:ext cx="1758702" cy="43204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 smtClean="0">
                      <a:solidFill>
                        <a:schemeClr val="tx1"/>
                      </a:solidFill>
                    </a:rPr>
                    <a:t>线程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4391294" y="3573016"/>
                <a:ext cx="1920730" cy="1512168"/>
                <a:chOff x="4581545" y="5098454"/>
                <a:chExt cx="1920730" cy="1512168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4581545" y="5098454"/>
                  <a:ext cx="1920730" cy="151216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>
                  <a:off x="4661801" y="5157192"/>
                  <a:ext cx="1758702" cy="43204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协</a:t>
                  </a:r>
                  <a:r>
                    <a:rPr lang="zh-CN" altLang="en-US" b="1" dirty="0" smtClean="0">
                      <a:solidFill>
                        <a:schemeClr val="tx1"/>
                      </a:solidFill>
                    </a:rPr>
                    <a:t>程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圆角矩形 11"/>
                <p:cNvSpPr/>
                <p:nvPr/>
              </p:nvSpPr>
              <p:spPr>
                <a:xfrm>
                  <a:off x="4661801" y="6118623"/>
                  <a:ext cx="1758702" cy="43204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协程</a:t>
                  </a:r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n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圆角矩形 12"/>
                <p:cNvSpPr/>
                <p:nvPr/>
              </p:nvSpPr>
              <p:spPr>
                <a:xfrm>
                  <a:off x="4661801" y="5642101"/>
                  <a:ext cx="1758702" cy="43204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 smtClean="0">
                      <a:solidFill>
                        <a:schemeClr val="tx1"/>
                      </a:solidFill>
                    </a:rPr>
                    <a:t>协程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右箭头 13"/>
              <p:cNvSpPr/>
              <p:nvPr/>
            </p:nvSpPr>
            <p:spPr>
              <a:xfrm rot="19712601">
                <a:off x="3301118" y="4554892"/>
                <a:ext cx="1074764" cy="186897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585404">
                <a:off x="6499487" y="4612911"/>
                <a:ext cx="1074764" cy="186897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7682640" y="3645024"/>
                <a:ext cx="1920730" cy="1512168"/>
                <a:chOff x="4581545" y="5098454"/>
                <a:chExt cx="1920730" cy="151216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4581545" y="5098454"/>
                  <a:ext cx="1920730" cy="151216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>
                  <a:off x="4661801" y="5157192"/>
                  <a:ext cx="1758702" cy="43204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Func1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>
                  <a:off x="4661801" y="6118623"/>
                  <a:ext cx="1758702" cy="43204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Func3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圆角矩形 19"/>
                <p:cNvSpPr/>
                <p:nvPr/>
              </p:nvSpPr>
              <p:spPr>
                <a:xfrm>
                  <a:off x="4661801" y="5642101"/>
                  <a:ext cx="1758702" cy="43204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Func2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文本框 20"/>
              <p:cNvSpPr txBox="1"/>
              <p:nvPr/>
            </p:nvSpPr>
            <p:spPr>
              <a:xfrm>
                <a:off x="7937207" y="5302349"/>
                <a:ext cx="1496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函数调用</a:t>
                </a:r>
                <a:r>
                  <a:rPr lang="zh-CN" altLang="en-US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栈</a:t>
                </a:r>
                <a:endPara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" name="右箭头 21"/>
              <p:cNvSpPr/>
              <p:nvPr/>
            </p:nvSpPr>
            <p:spPr>
              <a:xfrm rot="21254090">
                <a:off x="3330632" y="5277862"/>
                <a:ext cx="4239518" cy="173144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9796094" y="3357640"/>
              <a:ext cx="1700506" cy="24579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9864996" y="3416378"/>
              <a:ext cx="1509887" cy="4320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EnterFunc1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9864996" y="4377809"/>
              <a:ext cx="1509887" cy="4320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EnterFunc3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864996" y="3901287"/>
              <a:ext cx="1509887" cy="4320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EnterFunc2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9866760" y="5308444"/>
              <a:ext cx="1509887" cy="4320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QuickFunc4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9866760" y="4831922"/>
              <a:ext cx="1509887" cy="4320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EnterFunc4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右箭头 34"/>
            <p:cNvSpPr/>
            <p:nvPr/>
          </p:nvSpPr>
          <p:spPr>
            <a:xfrm rot="10367328">
              <a:off x="8780837" y="5463349"/>
              <a:ext cx="922710" cy="186897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1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42"/>
    </mc:Choice>
    <mc:Fallback xmlns="">
      <p:transition spd="slow" advTm="9664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内存使用分析</a:t>
            </a:r>
            <a:r>
              <a:rPr lang="en-US" altLang="zh-CN" dirty="0"/>
              <a:t>——</a:t>
            </a:r>
            <a:r>
              <a:rPr lang="zh-CN" altLang="en-US" dirty="0"/>
              <a:t>使用内存跟踪库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缓慢泄露</a:t>
            </a: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67408" y="2564904"/>
            <a:ext cx="8911816" cy="2736304"/>
            <a:chOff x="767408" y="2564904"/>
            <a:chExt cx="8911816" cy="273630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t="8615"/>
            <a:stretch/>
          </p:blipFill>
          <p:spPr>
            <a:xfrm>
              <a:off x="767408" y="2564904"/>
              <a:ext cx="5976664" cy="2736304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7614396" y="2665901"/>
              <a:ext cx="1853248" cy="2606318"/>
              <a:chOff x="2082512" y="3054930"/>
              <a:chExt cx="1853248" cy="2606318"/>
            </a:xfrm>
            <a:solidFill>
              <a:srgbClr val="A9D18E"/>
            </a:solidFill>
          </p:grpSpPr>
          <p:grpSp>
            <p:nvGrpSpPr>
              <p:cNvPr id="8" name="组合 7"/>
              <p:cNvGrpSpPr/>
              <p:nvPr/>
            </p:nvGrpSpPr>
            <p:grpSpPr>
              <a:xfrm>
                <a:off x="2082512" y="3054930"/>
                <a:ext cx="1850868" cy="1304501"/>
                <a:chOff x="6888088" y="3060603"/>
                <a:chExt cx="1850868" cy="1304501"/>
              </a:xfrm>
              <a:grpFill/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6888088" y="3491543"/>
                  <a:ext cx="1850868" cy="873561"/>
                  <a:chOff x="8840582" y="3983740"/>
                  <a:chExt cx="1463043" cy="853440"/>
                </a:xfrm>
                <a:grpFill/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8840582" y="3983740"/>
                    <a:ext cx="1463040" cy="42672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>
                        <a:solidFill>
                          <a:schemeClr val="tx1"/>
                        </a:solidFill>
                      </a:rPr>
                      <a:t>TAG</a:t>
                    </a:r>
                    <a:r>
                      <a:rPr lang="zh-CN" altLang="en-US" dirty="0" smtClean="0">
                        <a:solidFill>
                          <a:schemeClr val="tx1"/>
                        </a:solidFill>
                      </a:rPr>
                      <a:t>标识：</a:t>
                    </a:r>
                    <a:r>
                      <a:rPr lang="en-US" altLang="zh-CN" dirty="0" smtClean="0">
                        <a:solidFill>
                          <a:schemeClr val="tx1"/>
                        </a:solidFill>
                      </a:rPr>
                      <a:t>40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8840585" y="4410460"/>
                    <a:ext cx="1463040" cy="42672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>
                        <a:solidFill>
                          <a:schemeClr val="tx1"/>
                        </a:solidFill>
                      </a:rPr>
                      <a:t>  </a:t>
                    </a:r>
                    <a:r>
                      <a:rPr lang="en-US" altLang="zh-CN" dirty="0" err="1" smtClean="0">
                        <a:solidFill>
                          <a:schemeClr val="tx1"/>
                        </a:solidFill>
                      </a:rPr>
                      <a:t>ClassID</a:t>
                    </a:r>
                    <a:r>
                      <a:rPr lang="en-US" altLang="zh-CN" dirty="0" smtClean="0">
                        <a:solidFill>
                          <a:schemeClr val="tx1"/>
                        </a:solidFill>
                      </a:rPr>
                      <a:t> : 8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" name="矩形 14"/>
                <p:cNvSpPr/>
                <p:nvPr/>
              </p:nvSpPr>
              <p:spPr>
                <a:xfrm>
                  <a:off x="6888088" y="3060603"/>
                  <a:ext cx="1850864" cy="43678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</a:rPr>
                    <a:t>    线程</a:t>
                  </a:r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ID</a:t>
                  </a:r>
                  <a:r>
                    <a:rPr lang="zh-CN" altLang="en-US" dirty="0" smtClean="0">
                      <a:solidFill>
                        <a:schemeClr val="tx1"/>
                      </a:solidFill>
                    </a:rPr>
                    <a:t>：</a:t>
                  </a:r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16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2084892" y="4356747"/>
                <a:ext cx="1850868" cy="1304501"/>
                <a:chOff x="6888088" y="3060603"/>
                <a:chExt cx="1850868" cy="1304501"/>
              </a:xfrm>
              <a:grpFill/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6888088" y="3491543"/>
                  <a:ext cx="1850868" cy="873561"/>
                  <a:chOff x="8840582" y="3983740"/>
                  <a:chExt cx="1463043" cy="853440"/>
                </a:xfrm>
                <a:grpFill/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8840582" y="3983740"/>
                    <a:ext cx="1463040" cy="42672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 smtClean="0">
                        <a:solidFill>
                          <a:schemeClr val="tx1"/>
                        </a:solidFill>
                      </a:rPr>
                      <a:t>BackTraceID</a:t>
                    </a:r>
                    <a:r>
                      <a:rPr lang="zh-CN" altLang="en-US" dirty="0" smtClean="0">
                        <a:solidFill>
                          <a:schemeClr val="tx1"/>
                        </a:solidFill>
                      </a:rPr>
                      <a:t>：</a:t>
                    </a:r>
                    <a:r>
                      <a:rPr lang="en-US" altLang="zh-CN" dirty="0" smtClean="0">
                        <a:solidFill>
                          <a:schemeClr val="tx1"/>
                        </a:solidFill>
                      </a:rPr>
                      <a:t>24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840585" y="4410460"/>
                    <a:ext cx="1463040" cy="42672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>
                        <a:solidFill>
                          <a:schemeClr val="tx1"/>
                        </a:solidFill>
                      </a:rPr>
                      <a:t>  </a:t>
                    </a:r>
                    <a:r>
                      <a:rPr lang="zh-CN" altLang="en-US" dirty="0" smtClean="0">
                        <a:solidFill>
                          <a:schemeClr val="tx1"/>
                        </a:solidFill>
                      </a:rPr>
                      <a:t>操作时间 </a:t>
                    </a:r>
                    <a:r>
                      <a:rPr lang="en-US" altLang="zh-CN" dirty="0" smtClean="0">
                        <a:solidFill>
                          <a:schemeClr val="tx1"/>
                        </a:solidFill>
                      </a:rPr>
                      <a:t>: 32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" name="矩形 10"/>
                <p:cNvSpPr/>
                <p:nvPr/>
              </p:nvSpPr>
              <p:spPr>
                <a:xfrm>
                  <a:off x="6888088" y="3060603"/>
                  <a:ext cx="1850864" cy="43678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</a:rPr>
                    <a:t>    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内存状态</a:t>
                  </a:r>
                  <a:r>
                    <a:rPr lang="zh-CN" altLang="en-US" dirty="0" smtClean="0">
                      <a:solidFill>
                        <a:schemeClr val="tx1"/>
                      </a:solidFill>
                    </a:rPr>
                    <a:t>：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8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圆角矩形 6"/>
            <p:cNvSpPr/>
            <p:nvPr/>
          </p:nvSpPr>
          <p:spPr>
            <a:xfrm>
              <a:off x="7400432" y="4398658"/>
              <a:ext cx="2278792" cy="902550"/>
            </a:xfrm>
            <a:prstGeom prst="roundRect">
              <a:avLst/>
            </a:prstGeom>
            <a:noFill/>
            <a:ln w="28448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13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内存使用分析</a:t>
            </a:r>
            <a:r>
              <a:rPr lang="en-US" altLang="zh-CN" dirty="0"/>
              <a:t>——</a:t>
            </a:r>
            <a:r>
              <a:rPr lang="zh-CN" altLang="en-US" dirty="0"/>
              <a:t>使用内存跟踪库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700808"/>
            <a:ext cx="11305255" cy="4824536"/>
          </a:xfrm>
        </p:spPr>
        <p:txBody>
          <a:bodyPr>
            <a:normAutofit/>
          </a:bodyPr>
          <a:lstStyle/>
          <a:p>
            <a:r>
              <a:rPr lang="zh-CN" altLang="en-US" dirty="0"/>
              <a:t>内存暴增检测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主要问题</a:t>
            </a:r>
            <a:endParaRPr lang="en-US" altLang="zh-CN" dirty="0" smtClean="0"/>
          </a:p>
          <a:p>
            <a:pPr lvl="1"/>
            <a:r>
              <a:rPr lang="zh-CN" altLang="en-US" dirty="0"/>
              <a:t>已</a:t>
            </a:r>
            <a:r>
              <a:rPr lang="zh-CN" altLang="en-US" dirty="0" smtClean="0"/>
              <a:t>知工具无效</a:t>
            </a:r>
            <a:endParaRPr lang="en-US" altLang="zh-CN" dirty="0"/>
          </a:p>
          <a:p>
            <a:pPr lvl="1"/>
            <a:r>
              <a:rPr lang="zh-CN" altLang="en-US" dirty="0"/>
              <a:t>内存泄</a:t>
            </a:r>
            <a:r>
              <a:rPr lang="zh-CN" altLang="en-US" dirty="0" smtClean="0"/>
              <a:t>露</a:t>
            </a:r>
            <a:r>
              <a:rPr lang="zh-CN" altLang="en-US" dirty="0"/>
              <a:t>、</a:t>
            </a:r>
            <a:r>
              <a:rPr lang="zh-CN" altLang="en-US" dirty="0" smtClean="0"/>
              <a:t>内</a:t>
            </a:r>
            <a:r>
              <a:rPr lang="zh-CN" altLang="en-US" dirty="0"/>
              <a:t>存非正常使</a:t>
            </a:r>
            <a:r>
              <a:rPr lang="zh-CN" altLang="en-US" dirty="0" smtClean="0"/>
              <a:t>用、内</a:t>
            </a:r>
            <a:r>
              <a:rPr lang="zh-CN" altLang="en-US" dirty="0"/>
              <a:t>存使用流控异</a:t>
            </a:r>
            <a:r>
              <a:rPr lang="zh-CN" altLang="en-US" dirty="0" smtClean="0"/>
              <a:t>常</a:t>
            </a:r>
            <a:endParaRPr lang="en-US" altLang="zh-CN" dirty="0"/>
          </a:p>
        </p:txBody>
      </p:sp>
      <p:pic>
        <p:nvPicPr>
          <p:cNvPr id="4" name="Picture 2" descr="http://img1.tbcdn.cn/tfscom/TB1nk3gHpXXXXXqapXXXXXXXXX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" t="10811" r="1777" b="10811"/>
          <a:stretch/>
        </p:blipFill>
        <p:spPr bwMode="auto">
          <a:xfrm>
            <a:off x="890666" y="2204864"/>
            <a:ext cx="976023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73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126"/>
    </mc:Choice>
    <mc:Fallback xmlns="">
      <p:transition spd="slow" advTm="7612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内存使用分</a:t>
            </a:r>
            <a:r>
              <a:rPr lang="zh-CN" altLang="en-US" dirty="0" smtClean="0"/>
              <a:t>析</a:t>
            </a:r>
            <a:r>
              <a:rPr lang="en-US" altLang="zh-CN" dirty="0"/>
              <a:t>——</a:t>
            </a:r>
            <a:r>
              <a:rPr lang="zh-CN" altLang="en-US" dirty="0"/>
              <a:t>使用内存跟踪库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700808"/>
            <a:ext cx="11305255" cy="515719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内存瘦身</a:t>
            </a:r>
            <a:endParaRPr lang="en-US" altLang="zh-CN" dirty="0"/>
          </a:p>
          <a:p>
            <a:pPr lvl="1"/>
            <a:r>
              <a:rPr lang="zh-CN" altLang="en-US" dirty="0"/>
              <a:t>降低应用内存使用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r>
              <a:rPr lang="zh-CN" altLang="en-US" dirty="0" smtClean="0"/>
              <a:t>瘦</a:t>
            </a:r>
            <a:r>
              <a:rPr lang="zh-CN" altLang="en-US" dirty="0"/>
              <a:t>身大</a:t>
            </a:r>
            <a:r>
              <a:rPr lang="zh-CN" altLang="en-US" dirty="0" smtClean="0"/>
              <a:t>法</a:t>
            </a:r>
            <a:endParaRPr lang="en-US" altLang="zh-CN" dirty="0"/>
          </a:p>
          <a:p>
            <a:pPr lvl="1"/>
            <a:r>
              <a:rPr lang="zh-CN" altLang="en-US" dirty="0"/>
              <a:t>去除非常用数据结构</a:t>
            </a:r>
          </a:p>
          <a:p>
            <a:pPr lvl="1"/>
            <a:r>
              <a:rPr lang="zh-CN" altLang="en-US" dirty="0"/>
              <a:t>数据结构合并（</a:t>
            </a:r>
            <a:r>
              <a:rPr lang="en-US" altLang="zh-CN" dirty="0"/>
              <a:t>bits</a:t>
            </a:r>
            <a:r>
              <a:rPr lang="zh-CN" altLang="en-US" dirty="0"/>
              <a:t>、</a:t>
            </a:r>
            <a:r>
              <a:rPr lang="en-US" altLang="zh-CN" dirty="0"/>
              <a:t>union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数据结构成员对齐</a:t>
            </a:r>
          </a:p>
          <a:p>
            <a:pPr lvl="1"/>
            <a:r>
              <a:rPr lang="en-US" altLang="zh-CN" dirty="0" err="1"/>
              <a:t>deque</a:t>
            </a:r>
            <a:r>
              <a:rPr lang="en-US" altLang="zh-CN" dirty="0"/>
              <a:t> vs list</a:t>
            </a:r>
            <a:r>
              <a:rPr lang="zh-CN" altLang="en-US" dirty="0"/>
              <a:t>等数据结构替换</a:t>
            </a:r>
          </a:p>
          <a:p>
            <a:r>
              <a:rPr lang="zh-CN" altLang="en-US" dirty="0" smtClean="0"/>
              <a:t>实</a:t>
            </a:r>
            <a:r>
              <a:rPr lang="zh-CN" altLang="en-US" dirty="0"/>
              <a:t>战成果</a:t>
            </a:r>
            <a:endParaRPr lang="en-US" altLang="zh-CN" dirty="0"/>
          </a:p>
          <a:p>
            <a:pPr lvl="1"/>
            <a:r>
              <a:rPr lang="en-US" altLang="zh-CN" dirty="0"/>
              <a:t>ECS</a:t>
            </a:r>
            <a:r>
              <a:rPr lang="zh-CN" altLang="en-US" dirty="0"/>
              <a:t>大盘项目盘古内存降低</a:t>
            </a:r>
            <a:r>
              <a:rPr lang="en-US" altLang="zh-CN" sz="2800" dirty="0">
                <a:solidFill>
                  <a:srgbClr val="FF0000"/>
                </a:solidFill>
              </a:rPr>
              <a:t>50%</a:t>
            </a: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3.7G vs 1.8G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dirty="0"/>
              <a:t>帮助</a:t>
            </a:r>
            <a:r>
              <a:rPr lang="en-US" altLang="zh-CN" dirty="0" err="1"/>
              <a:t>bss</a:t>
            </a:r>
            <a:r>
              <a:rPr lang="zh-CN" altLang="en-US" dirty="0"/>
              <a:t>和</a:t>
            </a:r>
            <a:r>
              <a:rPr lang="en-US" altLang="zh-CN" dirty="0" err="1" smtClean="0"/>
              <a:t>tdc</a:t>
            </a:r>
            <a:r>
              <a:rPr lang="zh-CN" altLang="en-US" dirty="0"/>
              <a:t>分析</a:t>
            </a:r>
            <a:r>
              <a:rPr lang="zh-CN" altLang="en-US" dirty="0" smtClean="0"/>
              <a:t>内存布局（</a:t>
            </a:r>
            <a:r>
              <a:rPr lang="en-US" altLang="zh-CN" dirty="0"/>
              <a:t>BSS </a:t>
            </a:r>
            <a:r>
              <a:rPr lang="en-US" altLang="zh-CN" dirty="0" smtClean="0">
                <a:solidFill>
                  <a:srgbClr val="FF0000"/>
                </a:solidFill>
              </a:rPr>
              <a:t>700M, </a:t>
            </a:r>
            <a:r>
              <a:rPr lang="en-US" altLang="zh-CN" dirty="0" smtClean="0"/>
              <a:t>TDC</a:t>
            </a:r>
            <a:r>
              <a:rPr lang="en-US" altLang="zh-CN" dirty="0" smtClean="0">
                <a:solidFill>
                  <a:srgbClr val="FF0000"/>
                </a:solidFill>
              </a:rPr>
              <a:t> 2G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5498346" y="1916832"/>
            <a:ext cx="5310418" cy="2046073"/>
            <a:chOff x="5498346" y="1916832"/>
            <a:chExt cx="5310418" cy="2046073"/>
          </a:xfrm>
        </p:grpSpPr>
        <p:sp>
          <p:nvSpPr>
            <p:cNvPr id="39" name="矩形 38"/>
            <p:cNvSpPr/>
            <p:nvPr/>
          </p:nvSpPr>
          <p:spPr>
            <a:xfrm>
              <a:off x="5498346" y="1916832"/>
              <a:ext cx="1650388" cy="436781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BackTraceA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148734" y="1916832"/>
              <a:ext cx="2008800" cy="436781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BackTraceD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799964" y="1916832"/>
              <a:ext cx="2008800" cy="436781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BackTraceC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7048915" y="2658404"/>
              <a:ext cx="1850868" cy="1304501"/>
              <a:chOff x="6888088" y="3060603"/>
              <a:chExt cx="1850868" cy="1304501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43" name="组合 42"/>
              <p:cNvGrpSpPr/>
              <p:nvPr/>
            </p:nvGrpSpPr>
            <p:grpSpPr>
              <a:xfrm>
                <a:off x="6888088" y="3491543"/>
                <a:ext cx="1850868" cy="873561"/>
                <a:chOff x="8840582" y="3983740"/>
                <a:chExt cx="1463043" cy="853440"/>
              </a:xfrm>
              <a:grpFill/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8840582" y="3983740"/>
                  <a:ext cx="1463040" cy="426720"/>
                </a:xfrm>
                <a:prstGeom prst="rect">
                  <a:avLst/>
                </a:prstGeom>
                <a:solidFill>
                  <a:srgbClr val="F8CBA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申请次数</a:t>
                  </a: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8840585" y="4410460"/>
                  <a:ext cx="1463040" cy="426720"/>
                </a:xfrm>
                <a:prstGeom prst="rect">
                  <a:avLst/>
                </a:prstGeom>
                <a:solidFill>
                  <a:srgbClr val="F8CBA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i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持有内存</a:t>
                  </a:r>
                </a:p>
              </p:txBody>
            </p:sp>
          </p:grpSp>
          <p:sp>
            <p:nvSpPr>
              <p:cNvPr id="44" name="矩形 43"/>
              <p:cNvSpPr/>
              <p:nvPr/>
            </p:nvSpPr>
            <p:spPr>
              <a:xfrm>
                <a:off x="6888088" y="3060603"/>
                <a:ext cx="1850864" cy="436781"/>
              </a:xfrm>
              <a:prstGeom prst="rect">
                <a:avLst/>
              </a:prstGeom>
              <a:solidFill>
                <a:srgbClr val="F8CBA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调用栈</a:t>
                </a:r>
              </a:p>
            </p:txBody>
          </p:sp>
        </p:grpSp>
        <p:sp>
          <p:nvSpPr>
            <p:cNvPr id="47" name="下箭头标注 46"/>
            <p:cNvSpPr/>
            <p:nvPr/>
          </p:nvSpPr>
          <p:spPr>
            <a:xfrm>
              <a:off x="7148734" y="1916832"/>
              <a:ext cx="1651230" cy="661547"/>
            </a:xfrm>
            <a:prstGeom prst="downArrowCallout">
              <a:avLst/>
            </a:prstGeom>
            <a:solidFill>
              <a:srgbClr val="F8CBA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BackTraceB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39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262"/>
    </mc:Choice>
    <mc:Fallback xmlns="">
      <p:transition spd="slow" advTm="8426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内存使用分</a:t>
            </a:r>
            <a:r>
              <a:rPr lang="zh-CN" altLang="en-US" dirty="0" smtClean="0"/>
              <a:t>析</a:t>
            </a:r>
            <a:r>
              <a:rPr lang="en-US" altLang="zh-CN" dirty="0"/>
              <a:t>——</a:t>
            </a:r>
            <a:r>
              <a:rPr lang="zh-CN" altLang="en-US" dirty="0"/>
              <a:t>使用内存跟踪库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700808"/>
            <a:ext cx="11305255" cy="351352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内存去热点</a:t>
            </a:r>
            <a:endParaRPr lang="en-US" altLang="zh-CN" dirty="0"/>
          </a:p>
          <a:p>
            <a:pPr lvl="1"/>
            <a:r>
              <a:rPr lang="zh-CN" altLang="en-US" dirty="0"/>
              <a:t>内存热点分</a:t>
            </a:r>
            <a:r>
              <a:rPr lang="zh-CN" altLang="en-US" dirty="0" smtClean="0"/>
              <a:t>析</a:t>
            </a:r>
            <a:endParaRPr lang="en-US" altLang="zh-CN" dirty="0" smtClean="0"/>
          </a:p>
          <a:p>
            <a:r>
              <a:rPr lang="zh-CN" altLang="en-US" dirty="0" smtClean="0"/>
              <a:t>去</a:t>
            </a:r>
            <a:r>
              <a:rPr lang="zh-CN" altLang="en-US" dirty="0"/>
              <a:t>热点大法</a:t>
            </a:r>
            <a:endParaRPr lang="en-US" altLang="zh-CN" dirty="0"/>
          </a:p>
          <a:p>
            <a:pPr lvl="1"/>
            <a:r>
              <a:rPr lang="zh-CN" altLang="en-US" dirty="0"/>
              <a:t>去掉无用内存使用</a:t>
            </a:r>
            <a:endParaRPr lang="en-US" altLang="zh-CN" dirty="0"/>
          </a:p>
          <a:p>
            <a:pPr lvl="1"/>
            <a:r>
              <a:rPr lang="zh-CN" altLang="en-US" dirty="0"/>
              <a:t>使用应用层对象</a:t>
            </a:r>
            <a:r>
              <a:rPr lang="en-US" altLang="zh-CN" dirty="0" smtClean="0"/>
              <a:t>cache</a:t>
            </a:r>
          </a:p>
          <a:p>
            <a:r>
              <a:rPr lang="zh-CN" altLang="en-US" dirty="0" smtClean="0"/>
              <a:t>实</a:t>
            </a:r>
            <a:r>
              <a:rPr lang="zh-CN" altLang="en-US" dirty="0"/>
              <a:t>战成果</a:t>
            </a:r>
            <a:endParaRPr lang="en-US" altLang="zh-CN" dirty="0"/>
          </a:p>
          <a:p>
            <a:pPr lvl="1"/>
            <a:r>
              <a:rPr lang="zh-CN" altLang="en-US" dirty="0"/>
              <a:t>盘古</a:t>
            </a:r>
            <a:r>
              <a:rPr lang="en-US" altLang="zh-CN" dirty="0"/>
              <a:t>RAF Client</a:t>
            </a:r>
            <a:r>
              <a:rPr lang="zh-CN" altLang="en-US" dirty="0"/>
              <a:t>端内存优化性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282459" y="5189500"/>
          <a:ext cx="7099300" cy="147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0" name="Image" r:id="rId5" imgW="11758680" imgH="2450520" progId="Photoshop.Image.7">
                  <p:embed/>
                </p:oleObj>
              </mc:Choice>
              <mc:Fallback>
                <p:oleObj name="Image" r:id="rId5" imgW="11758680" imgH="2450520" progId="Photoshop.Image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2459" y="5189500"/>
                        <a:ext cx="7099300" cy="1479860"/>
                      </a:xfrm>
                      <a:prstGeom prst="rect">
                        <a:avLst/>
                      </a:prstGeom>
                      <a:ln w="34925">
                        <a:solidFill>
                          <a:srgbClr val="92D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3239371" y="5326233"/>
          <a:ext cx="7099200" cy="1487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1" name="Image" r:id="rId7" imgW="11822040" imgH="2476080" progId="Photoshop.Image.7">
                  <p:embed/>
                </p:oleObj>
              </mc:Choice>
              <mc:Fallback>
                <p:oleObj name="Image" r:id="rId7" imgW="11822040" imgH="2476080" progId="Photoshop.Image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9371" y="5326233"/>
                        <a:ext cx="7099200" cy="1487143"/>
                      </a:xfrm>
                      <a:prstGeom prst="rect">
                        <a:avLst/>
                      </a:prstGeom>
                      <a:ln w="34925">
                        <a:solidFill>
                          <a:srgbClr val="92D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111286" y="5815675"/>
            <a:ext cx="3903633" cy="461665"/>
            <a:chOff x="4111286" y="5815675"/>
            <a:chExt cx="3903633" cy="461665"/>
          </a:xfrm>
        </p:grpSpPr>
        <p:sp>
          <p:nvSpPr>
            <p:cNvPr id="6" name="文本框 5"/>
            <p:cNvSpPr txBox="1"/>
            <p:nvPr/>
          </p:nvSpPr>
          <p:spPr>
            <a:xfrm>
              <a:off x="4111286" y="5815675"/>
              <a:ext cx="3903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zh-CN" b="1" dirty="0" smtClean="0">
                  <a:solidFill>
                    <a:schemeClr val="bg1"/>
                  </a:solidFill>
                </a:rPr>
                <a:t>    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原来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730us</a:t>
              </a:r>
              <a:r>
                <a:rPr lang="zh-CN" altLang="en-US" b="1" dirty="0" smtClean="0"/>
                <a:t>   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内存优化  </a:t>
              </a:r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230us</a:t>
              </a:r>
              <a:endParaRPr lang="en-US" altLang="zh-CN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37" name="下箭头 36"/>
            <p:cNvSpPr/>
            <p:nvPr/>
          </p:nvSpPr>
          <p:spPr>
            <a:xfrm>
              <a:off x="6899365" y="5926246"/>
              <a:ext cx="92983" cy="284562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497200" y="1918800"/>
            <a:ext cx="5310418" cy="2046073"/>
            <a:chOff x="5498346" y="1916832"/>
            <a:chExt cx="5310418" cy="2046073"/>
          </a:xfrm>
        </p:grpSpPr>
        <p:sp>
          <p:nvSpPr>
            <p:cNvPr id="39" name="矩形 38"/>
            <p:cNvSpPr/>
            <p:nvPr/>
          </p:nvSpPr>
          <p:spPr>
            <a:xfrm>
              <a:off x="5498346" y="1916832"/>
              <a:ext cx="1650388" cy="436781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BackTraceA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148734" y="1916832"/>
              <a:ext cx="2008800" cy="436781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BackTraceD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799964" y="1916832"/>
              <a:ext cx="2008800" cy="436781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BackTraceC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7048915" y="2658404"/>
              <a:ext cx="1850868" cy="1304501"/>
              <a:chOff x="6888088" y="3060603"/>
              <a:chExt cx="1850868" cy="1304501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44" name="组合 43"/>
              <p:cNvGrpSpPr/>
              <p:nvPr/>
            </p:nvGrpSpPr>
            <p:grpSpPr>
              <a:xfrm>
                <a:off x="6888088" y="3491543"/>
                <a:ext cx="1850868" cy="873561"/>
                <a:chOff x="8840582" y="3983740"/>
                <a:chExt cx="1463043" cy="853440"/>
              </a:xfrm>
              <a:grpFill/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8840582" y="3983740"/>
                  <a:ext cx="1463040" cy="426720"/>
                </a:xfrm>
                <a:prstGeom prst="rect">
                  <a:avLst/>
                </a:prstGeom>
                <a:solidFill>
                  <a:srgbClr val="F8CBA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 i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申请次数</a:t>
                  </a: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8840585" y="4410460"/>
                  <a:ext cx="1463040" cy="426720"/>
                </a:xfrm>
                <a:prstGeom prst="rect">
                  <a:avLst/>
                </a:prstGeom>
                <a:solidFill>
                  <a:srgbClr val="F8CBA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持有内存</a:t>
                  </a:r>
                </a:p>
              </p:txBody>
            </p:sp>
          </p:grpSp>
          <p:sp>
            <p:nvSpPr>
              <p:cNvPr id="45" name="矩形 44"/>
              <p:cNvSpPr/>
              <p:nvPr/>
            </p:nvSpPr>
            <p:spPr>
              <a:xfrm>
                <a:off x="6888088" y="3060603"/>
                <a:ext cx="1850864" cy="436781"/>
              </a:xfrm>
              <a:prstGeom prst="rect">
                <a:avLst/>
              </a:prstGeom>
              <a:solidFill>
                <a:srgbClr val="F8CBA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调用栈</a:t>
                </a:r>
              </a:p>
            </p:txBody>
          </p:sp>
        </p:grpSp>
        <p:sp>
          <p:nvSpPr>
            <p:cNvPr id="43" name="下箭头标注 42"/>
            <p:cNvSpPr/>
            <p:nvPr/>
          </p:nvSpPr>
          <p:spPr>
            <a:xfrm>
              <a:off x="7148734" y="1916832"/>
              <a:ext cx="1651230" cy="661547"/>
            </a:xfrm>
            <a:prstGeom prst="downArrowCallout">
              <a:avLst/>
            </a:prstGeom>
            <a:solidFill>
              <a:srgbClr val="F8CBA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BackTraceB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12348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86"/>
    </mc:Choice>
    <mc:Fallback xmlns="">
      <p:transition spd="slow" advTm="668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内存使用分</a:t>
            </a:r>
            <a:r>
              <a:rPr lang="zh-CN" altLang="en-US" dirty="0" smtClean="0"/>
              <a:t>析</a:t>
            </a:r>
            <a:r>
              <a:rPr lang="en-US" altLang="zh-CN" dirty="0"/>
              <a:t>——</a:t>
            </a:r>
            <a:r>
              <a:rPr lang="zh-CN" altLang="en-US" dirty="0"/>
              <a:t>使用内存跟踪库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成功案例</a:t>
            </a:r>
            <a:endParaRPr lang="en-US" altLang="zh-CN" sz="2400" dirty="0"/>
          </a:p>
          <a:p>
            <a:pPr lvl="1"/>
            <a:r>
              <a:rPr lang="en-US" altLang="zh-CN" sz="2000" dirty="0" err="1" smtClean="0"/>
              <a:t>pangu</a:t>
            </a:r>
            <a:r>
              <a:rPr lang="zh-CN" altLang="en-US" sz="2000" dirty="0" smtClean="0"/>
              <a:t>内</a:t>
            </a:r>
            <a:r>
              <a:rPr lang="zh-CN" altLang="en-US" sz="2000" dirty="0"/>
              <a:t>存泄</a:t>
            </a:r>
            <a:r>
              <a:rPr lang="zh-CN" altLang="en-US" sz="2000" dirty="0" smtClean="0"/>
              <a:t>露</a:t>
            </a:r>
            <a:endParaRPr lang="en-US" altLang="zh-CN" sz="2000" dirty="0"/>
          </a:p>
          <a:p>
            <a:pPr lvl="1"/>
            <a:r>
              <a:rPr lang="en-US" altLang="zh-CN" sz="2000" dirty="0" err="1" smtClean="0"/>
              <a:t>kvserver</a:t>
            </a:r>
            <a:r>
              <a:rPr lang="zh-CN" altLang="en-US" sz="2000" dirty="0" smtClean="0"/>
              <a:t>内存泄露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river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bss</a:t>
            </a:r>
            <a:r>
              <a:rPr lang="zh-CN" altLang="en-US" sz="2000" dirty="0"/>
              <a:t>、</a:t>
            </a:r>
            <a:r>
              <a:rPr lang="en-US" altLang="zh-CN" sz="2000" dirty="0" err="1" smtClean="0"/>
              <a:t>tdc</a:t>
            </a:r>
            <a:r>
              <a:rPr lang="zh-CN" altLang="en-US" sz="2000" dirty="0"/>
              <a:t>内存泄露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fuxi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odps</a:t>
            </a:r>
            <a:r>
              <a:rPr lang="zh-CN" altLang="en-US" sz="2000" dirty="0"/>
              <a:t>等内存泄露调查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3600" b="1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让内存泄露成为历史</a:t>
            </a:r>
            <a:endParaRPr lang="en-US" altLang="zh-CN" sz="3600" b="1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735" y="2239015"/>
            <a:ext cx="6057912" cy="39845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03912" y="1891333"/>
            <a:ext cx="4533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hlinkClick r:id="rId4"/>
              </a:rPr>
              <a:t>ATA</a:t>
            </a:r>
            <a:r>
              <a:rPr lang="zh-CN" altLang="en-US" sz="1600" dirty="0" smtClean="0">
                <a:hlinkClick r:id="rId4"/>
              </a:rPr>
              <a:t>文章：</a:t>
            </a:r>
            <a:r>
              <a:rPr lang="en-US" altLang="zh-CN" sz="1600" dirty="0" smtClean="0">
                <a:hlinkClick r:id="rId4"/>
              </a:rPr>
              <a:t>http</a:t>
            </a:r>
            <a:r>
              <a:rPr lang="en-US" altLang="zh-CN" sz="1600" dirty="0">
                <a:hlinkClick r:id="rId4"/>
              </a:rPr>
              <a:t>://</a:t>
            </a:r>
            <a:r>
              <a:rPr lang="en-US" altLang="zh-CN" sz="1600" dirty="0" smtClean="0">
                <a:hlinkClick r:id="rId4"/>
              </a:rPr>
              <a:t>www.atatech.org/articles/50146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841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83"/>
    </mc:Choice>
    <mc:Fallback xmlns="">
      <p:transition spd="slow" advTm="3848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内存段错误调查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重要的寄存器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4" y="1519605"/>
            <a:ext cx="5228831" cy="4332462"/>
          </a:xfr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484784"/>
            <a:ext cx="5216536" cy="453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内存段错误调查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优化了的变量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036" y="1484784"/>
            <a:ext cx="10037916" cy="160799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36" y="3308805"/>
            <a:ext cx="10037916" cy="308297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3645023"/>
            <a:ext cx="4300879" cy="273630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8194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内存段错误调查</a:t>
            </a:r>
            <a:r>
              <a:rPr lang="en-US" altLang="zh-CN" dirty="0" smtClean="0"/>
              <a:t>——</a:t>
            </a:r>
            <a:r>
              <a:rPr lang="en-US" altLang="zh-CN" dirty="0"/>
              <a:t>C++</a:t>
            </a:r>
            <a:r>
              <a:rPr lang="zh-CN" altLang="en-US" dirty="0"/>
              <a:t>基</a:t>
            </a:r>
            <a:r>
              <a:rPr lang="zh-CN" altLang="en-US" dirty="0" smtClean="0"/>
              <a:t>本</a:t>
            </a:r>
            <a:r>
              <a:rPr lang="zh-CN" altLang="en-US" dirty="0"/>
              <a:t>容器</a:t>
            </a:r>
            <a:r>
              <a:rPr lang="zh-CN" altLang="en-US" dirty="0" smtClean="0"/>
              <a:t>内</a:t>
            </a:r>
            <a:r>
              <a:rPr lang="zh-CN" altLang="en-US" dirty="0"/>
              <a:t>存</a:t>
            </a:r>
            <a:r>
              <a:rPr lang="en-US" altLang="zh-CN" dirty="0"/>
              <a:t>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dirty="0" err="1"/>
              <a:t>std</a:t>
            </a:r>
            <a:r>
              <a:rPr lang="en-US" altLang="zh-CN" dirty="0"/>
              <a:t>::string [size, capacity, </a:t>
            </a:r>
            <a:r>
              <a:rPr lang="en-US" altLang="zh-CN" dirty="0" err="1"/>
              <a:t>refcount</a:t>
            </a:r>
            <a:r>
              <a:rPr lang="en-US" altLang="zh-CN" dirty="0"/>
              <a:t>, data</a:t>
            </a:r>
            <a:r>
              <a:rPr lang="en-US" altLang="zh-CN" dirty="0" smtClean="0"/>
              <a:t>]</a:t>
            </a: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dirty="0" err="1"/>
              <a:t>std</a:t>
            </a:r>
            <a:r>
              <a:rPr lang="en-US" altLang="zh-CN" dirty="0"/>
              <a:t>::vector [start, finish, storage] size() = (finish – start)/</a:t>
            </a:r>
            <a:r>
              <a:rPr lang="en-US" altLang="zh-CN" dirty="0" err="1"/>
              <a:t>sizeof</a:t>
            </a:r>
            <a:r>
              <a:rPr lang="en-US" altLang="zh-CN" dirty="0"/>
              <a:t>(T) capacity() = ?</a:t>
            </a: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40" y="2492896"/>
            <a:ext cx="8934584" cy="17281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5373216"/>
            <a:ext cx="8934584" cy="86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内存段错误调查</a:t>
            </a:r>
            <a:r>
              <a:rPr lang="en-US" altLang="zh-CN" dirty="0" smtClean="0"/>
              <a:t>——</a:t>
            </a:r>
            <a:r>
              <a:rPr lang="en-US" altLang="zh-CN" dirty="0"/>
              <a:t>C++</a:t>
            </a:r>
            <a:r>
              <a:rPr lang="zh-CN" altLang="en-US" dirty="0"/>
              <a:t>基本容器内存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700808"/>
            <a:ext cx="11568608" cy="4536504"/>
          </a:xfrm>
        </p:spPr>
        <p:txBody>
          <a:bodyPr/>
          <a:lstStyle/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dirty="0" err="1"/>
              <a:t>std</a:t>
            </a:r>
            <a:r>
              <a:rPr lang="en-US" altLang="zh-CN" dirty="0"/>
              <a:t>::map(</a:t>
            </a:r>
            <a:r>
              <a:rPr lang="en-US" altLang="zh-CN" dirty="0" err="1"/>
              <a:t>std</a:t>
            </a:r>
            <a:r>
              <a:rPr lang="en-US" altLang="zh-CN" dirty="0"/>
              <a:t>::set) [compare, color, parent, left, right, count</a:t>
            </a:r>
            <a:r>
              <a:rPr lang="en-US" altLang="zh-CN" dirty="0" smtClean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				                                                        </a:t>
            </a:r>
            <a:r>
              <a:rPr lang="en-US" altLang="zh-CN" dirty="0" smtClean="0"/>
              <a:t>                           </a:t>
            </a:r>
            <a:r>
              <a:rPr lang="en-US" altLang="zh-CN" dirty="0" err="1"/>
              <a:t>binsearch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			                                                            </a:t>
            </a:r>
            <a:r>
              <a:rPr lang="en-US" altLang="zh-CN" dirty="0" smtClean="0"/>
              <a:t>                       begin</a:t>
            </a:r>
            <a:r>
              <a:rPr lang="en-US" altLang="zh-CN" dirty="0"/>
              <a:t>()/</a:t>
            </a:r>
            <a:r>
              <a:rPr lang="en-US" altLang="zh-CN" dirty="0" err="1"/>
              <a:t>rbegin</a:t>
            </a:r>
            <a:r>
              <a:rPr lang="en-US" altLang="zh-CN" dirty="0"/>
              <a:t>()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911424" y="2276872"/>
            <a:ext cx="8935200" cy="4320481"/>
            <a:chOff x="3421060" y="4439406"/>
            <a:chExt cx="5095876" cy="224619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1061" y="4439406"/>
              <a:ext cx="5095875" cy="6667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1061" y="5224364"/>
              <a:ext cx="5095875" cy="65722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21060" y="5999798"/>
              <a:ext cx="5095875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91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64447" y="1989139"/>
            <a:ext cx="4248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0" hangingPunct="0"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 marL="742950" indent="-285750" eaLnBrk="0" hangingPunct="0"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dirty="0"/>
              <a:t>常见问题及调查方法介绍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367685" y="3937001"/>
            <a:ext cx="43926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0" hangingPunct="0"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 marL="742950" indent="-285750" eaLnBrk="0" hangingPunct="0"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dirty="0" smtClean="0"/>
              <a:t>内存段错误调查</a:t>
            </a:r>
            <a:endParaRPr lang="zh-CN" altLang="en-US" dirty="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341685" y="2947989"/>
            <a:ext cx="44186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0" hangingPunct="0">
              <a:defRPr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 marL="742950" indent="-285750" eaLnBrk="0" hangingPunct="0"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sz="2000" dirty="0" smtClean="0"/>
              <a:t>内存使用分析</a:t>
            </a:r>
            <a:endParaRPr lang="en-US" altLang="zh-CN" sz="2000" dirty="0"/>
          </a:p>
        </p:txBody>
      </p:sp>
      <p:sp>
        <p:nvSpPr>
          <p:cNvPr id="173062" name="AutoShape 6"/>
          <p:cNvSpPr>
            <a:spLocks noChangeArrowheads="1"/>
          </p:cNvSpPr>
          <p:nvPr/>
        </p:nvSpPr>
        <p:spPr bwMode="ltGray">
          <a:xfrm rot="5400000">
            <a:off x="-483715" y="158432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ltGray">
          <a:xfrm rot="5400000" flipH="1">
            <a:off x="-78109" y="2020095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gray">
          <a:xfrm>
            <a:off x="3719985" y="1844676"/>
            <a:ext cx="4419600" cy="7207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zh-CN" altLang="zh-CN" sz="1600" b="1">
              <a:solidFill>
                <a:srgbClr val="000000"/>
              </a:solidFill>
            </a:endParaRPr>
          </a:p>
        </p:txBody>
      </p:sp>
      <p:grpSp>
        <p:nvGrpSpPr>
          <p:cNvPr id="21513" name="Group 9"/>
          <p:cNvGrpSpPr>
            <a:grpSpLocks/>
          </p:cNvGrpSpPr>
          <p:nvPr/>
        </p:nvGrpSpPr>
        <p:grpSpPr bwMode="auto">
          <a:xfrm>
            <a:off x="3386610" y="1971882"/>
            <a:ext cx="381000" cy="476073"/>
            <a:chOff x="2078" y="1479"/>
            <a:chExt cx="1615" cy="2018"/>
          </a:xfrm>
        </p:grpSpPr>
        <p:sp>
          <p:nvSpPr>
            <p:cNvPr id="21548" name="Oval 1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21549" name="Oval 1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173068" name="Oval 12"/>
            <p:cNvSpPr>
              <a:spLocks noChangeArrowheads="1"/>
            </p:cNvSpPr>
            <p:nvPr/>
          </p:nvSpPr>
          <p:spPr bwMode="gray">
            <a:xfrm>
              <a:off x="2253" y="1479"/>
              <a:ext cx="1101" cy="201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1551" name="Oval 13"/>
            <p:cNvSpPr>
              <a:spLocks noChangeArrowheads="1"/>
            </p:cNvSpPr>
            <p:nvPr/>
          </p:nvSpPr>
          <p:spPr bwMode="gray">
            <a:xfrm>
              <a:off x="2254" y="1479"/>
              <a:ext cx="1101" cy="201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173070" name="Oval 14"/>
            <p:cNvSpPr>
              <a:spLocks noChangeArrowheads="1"/>
            </p:cNvSpPr>
            <p:nvPr/>
          </p:nvSpPr>
          <p:spPr bwMode="gray">
            <a:xfrm>
              <a:off x="2334" y="1479"/>
              <a:ext cx="1097" cy="201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1553" name="Oval 15"/>
            <p:cNvSpPr>
              <a:spLocks noChangeArrowheads="1"/>
            </p:cNvSpPr>
            <p:nvPr/>
          </p:nvSpPr>
          <p:spPr bwMode="gray">
            <a:xfrm>
              <a:off x="2337" y="1479"/>
              <a:ext cx="1096" cy="201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</p:grpSp>
      <p:sp>
        <p:nvSpPr>
          <p:cNvPr id="21514" name="AutoShape 16"/>
          <p:cNvSpPr>
            <a:spLocks noChangeArrowheads="1"/>
          </p:cNvSpPr>
          <p:nvPr/>
        </p:nvSpPr>
        <p:spPr bwMode="gray">
          <a:xfrm>
            <a:off x="4367685" y="2852738"/>
            <a:ext cx="4419600" cy="65246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zh-CN" altLang="zh-CN" sz="1600" b="1">
              <a:solidFill>
                <a:srgbClr val="000000"/>
              </a:solidFill>
            </a:endParaRPr>
          </a:p>
        </p:txBody>
      </p:sp>
      <p:grpSp>
        <p:nvGrpSpPr>
          <p:cNvPr id="21515" name="Group 17"/>
          <p:cNvGrpSpPr>
            <a:grpSpLocks/>
          </p:cNvGrpSpPr>
          <p:nvPr/>
        </p:nvGrpSpPr>
        <p:grpSpPr bwMode="auto">
          <a:xfrm>
            <a:off x="3986685" y="2933907"/>
            <a:ext cx="381000" cy="476073"/>
            <a:chOff x="2078" y="1479"/>
            <a:chExt cx="1615" cy="2018"/>
          </a:xfrm>
        </p:grpSpPr>
        <p:sp>
          <p:nvSpPr>
            <p:cNvPr id="21542" name="Oval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21543" name="Oval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173076" name="Oval 20"/>
            <p:cNvSpPr>
              <a:spLocks noChangeArrowheads="1"/>
            </p:cNvSpPr>
            <p:nvPr/>
          </p:nvSpPr>
          <p:spPr bwMode="gray">
            <a:xfrm>
              <a:off x="2253" y="1479"/>
              <a:ext cx="1101" cy="201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1545" name="Oval 21"/>
            <p:cNvSpPr>
              <a:spLocks noChangeArrowheads="1"/>
            </p:cNvSpPr>
            <p:nvPr/>
          </p:nvSpPr>
          <p:spPr bwMode="gray">
            <a:xfrm>
              <a:off x="2254" y="1479"/>
              <a:ext cx="1101" cy="201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173078" name="Oval 22"/>
            <p:cNvSpPr>
              <a:spLocks noChangeArrowheads="1"/>
            </p:cNvSpPr>
            <p:nvPr/>
          </p:nvSpPr>
          <p:spPr bwMode="gray">
            <a:xfrm>
              <a:off x="2334" y="1479"/>
              <a:ext cx="1097" cy="201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1547" name="Oval 23"/>
            <p:cNvSpPr>
              <a:spLocks noChangeArrowheads="1"/>
            </p:cNvSpPr>
            <p:nvPr/>
          </p:nvSpPr>
          <p:spPr bwMode="gray">
            <a:xfrm>
              <a:off x="2337" y="1479"/>
              <a:ext cx="1096" cy="201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</p:grpSp>
      <p:sp>
        <p:nvSpPr>
          <p:cNvPr id="21516" name="AutoShape 24"/>
          <p:cNvSpPr>
            <a:spLocks noChangeArrowheads="1"/>
          </p:cNvSpPr>
          <p:nvPr/>
        </p:nvSpPr>
        <p:spPr bwMode="gray">
          <a:xfrm>
            <a:off x="4405785" y="3860800"/>
            <a:ext cx="4419600" cy="668338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zh-CN" altLang="zh-CN" sz="1600" b="1">
              <a:solidFill>
                <a:srgbClr val="000000"/>
              </a:solidFill>
            </a:endParaRPr>
          </a:p>
        </p:txBody>
      </p:sp>
      <p:grpSp>
        <p:nvGrpSpPr>
          <p:cNvPr id="21517" name="Group 25"/>
          <p:cNvGrpSpPr>
            <a:grpSpLocks/>
          </p:cNvGrpSpPr>
          <p:nvPr/>
        </p:nvGrpSpPr>
        <p:grpSpPr bwMode="auto">
          <a:xfrm>
            <a:off x="4085110" y="3934032"/>
            <a:ext cx="355600" cy="476073"/>
            <a:chOff x="2078" y="1479"/>
            <a:chExt cx="1615" cy="2018"/>
          </a:xfrm>
        </p:grpSpPr>
        <p:sp>
          <p:nvSpPr>
            <p:cNvPr id="2153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2153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173084" name="Oval 28"/>
            <p:cNvSpPr>
              <a:spLocks noChangeArrowheads="1"/>
            </p:cNvSpPr>
            <p:nvPr/>
          </p:nvSpPr>
          <p:spPr bwMode="gray">
            <a:xfrm>
              <a:off x="2251" y="1479"/>
              <a:ext cx="1180" cy="201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1539" name="Oval 29"/>
            <p:cNvSpPr>
              <a:spLocks noChangeArrowheads="1"/>
            </p:cNvSpPr>
            <p:nvPr/>
          </p:nvSpPr>
          <p:spPr bwMode="gray">
            <a:xfrm>
              <a:off x="2254" y="1479"/>
              <a:ext cx="1180" cy="201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173086" name="Oval 30"/>
            <p:cNvSpPr>
              <a:spLocks noChangeArrowheads="1"/>
            </p:cNvSpPr>
            <p:nvPr/>
          </p:nvSpPr>
          <p:spPr bwMode="gray">
            <a:xfrm>
              <a:off x="2338" y="1479"/>
              <a:ext cx="1096" cy="201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1541" name="Oval 31"/>
            <p:cNvSpPr>
              <a:spLocks noChangeArrowheads="1"/>
            </p:cNvSpPr>
            <p:nvPr/>
          </p:nvSpPr>
          <p:spPr bwMode="gray">
            <a:xfrm>
              <a:off x="2337" y="1479"/>
              <a:ext cx="1096" cy="201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</p:grpSp>
      <p:sp>
        <p:nvSpPr>
          <p:cNvPr id="21518" name="AutoShape 33"/>
          <p:cNvSpPr>
            <a:spLocks noChangeArrowheads="1"/>
          </p:cNvSpPr>
          <p:nvPr/>
        </p:nvSpPr>
        <p:spPr bwMode="gray">
          <a:xfrm>
            <a:off x="3432647" y="5589589"/>
            <a:ext cx="4248150" cy="7207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zh-CN" altLang="zh-CN" sz="1600" b="1">
              <a:solidFill>
                <a:srgbClr val="000000"/>
              </a:solidFill>
            </a:endParaRPr>
          </a:p>
        </p:txBody>
      </p:sp>
      <p:grpSp>
        <p:nvGrpSpPr>
          <p:cNvPr id="21519" name="Group 34"/>
          <p:cNvGrpSpPr>
            <a:grpSpLocks/>
          </p:cNvGrpSpPr>
          <p:nvPr/>
        </p:nvGrpSpPr>
        <p:grpSpPr bwMode="auto">
          <a:xfrm>
            <a:off x="3072285" y="5716795"/>
            <a:ext cx="381000" cy="476073"/>
            <a:chOff x="2078" y="1479"/>
            <a:chExt cx="1615" cy="2018"/>
          </a:xfrm>
        </p:grpSpPr>
        <p:sp>
          <p:nvSpPr>
            <p:cNvPr id="21530" name="Oval 3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21531" name="Oval 3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173093" name="Oval 37"/>
            <p:cNvSpPr>
              <a:spLocks noChangeArrowheads="1"/>
            </p:cNvSpPr>
            <p:nvPr/>
          </p:nvSpPr>
          <p:spPr bwMode="gray">
            <a:xfrm>
              <a:off x="2253" y="1479"/>
              <a:ext cx="1101" cy="201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1533" name="Oval 38"/>
            <p:cNvSpPr>
              <a:spLocks noChangeArrowheads="1"/>
            </p:cNvSpPr>
            <p:nvPr/>
          </p:nvSpPr>
          <p:spPr bwMode="gray">
            <a:xfrm>
              <a:off x="2254" y="1479"/>
              <a:ext cx="1101" cy="201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173095" name="Oval 39"/>
            <p:cNvSpPr>
              <a:spLocks noChangeArrowheads="1"/>
            </p:cNvSpPr>
            <p:nvPr/>
          </p:nvSpPr>
          <p:spPr bwMode="gray">
            <a:xfrm>
              <a:off x="2334" y="1479"/>
              <a:ext cx="1097" cy="201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1535" name="Oval 40"/>
            <p:cNvSpPr>
              <a:spLocks noChangeArrowheads="1"/>
            </p:cNvSpPr>
            <p:nvPr/>
          </p:nvSpPr>
          <p:spPr bwMode="gray">
            <a:xfrm>
              <a:off x="2337" y="1479"/>
              <a:ext cx="1096" cy="2018"/>
            </a:xfrm>
            <a:prstGeom prst="ellipse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9197C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</p:grpSp>
      <p:sp>
        <p:nvSpPr>
          <p:cNvPr id="21520" name="AutoShape 41"/>
          <p:cNvSpPr>
            <a:spLocks noChangeArrowheads="1"/>
          </p:cNvSpPr>
          <p:nvPr/>
        </p:nvSpPr>
        <p:spPr bwMode="gray">
          <a:xfrm>
            <a:off x="4151785" y="4724401"/>
            <a:ext cx="4248150" cy="7207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zh-CN" altLang="zh-CN" sz="1600" b="1">
              <a:solidFill>
                <a:srgbClr val="000000"/>
              </a:solidFill>
            </a:endParaRPr>
          </a:p>
        </p:txBody>
      </p:sp>
      <p:grpSp>
        <p:nvGrpSpPr>
          <p:cNvPr id="21521" name="Group 42"/>
          <p:cNvGrpSpPr>
            <a:grpSpLocks/>
          </p:cNvGrpSpPr>
          <p:nvPr/>
        </p:nvGrpSpPr>
        <p:grpSpPr bwMode="auto">
          <a:xfrm>
            <a:off x="3791422" y="4851607"/>
            <a:ext cx="381000" cy="476073"/>
            <a:chOff x="2078" y="1479"/>
            <a:chExt cx="1615" cy="2018"/>
          </a:xfrm>
        </p:grpSpPr>
        <p:sp>
          <p:nvSpPr>
            <p:cNvPr id="21524" name="Oval 4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21525" name="Oval 4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173101" name="Oval 45"/>
            <p:cNvSpPr>
              <a:spLocks noChangeArrowheads="1"/>
            </p:cNvSpPr>
            <p:nvPr/>
          </p:nvSpPr>
          <p:spPr bwMode="gray">
            <a:xfrm>
              <a:off x="2253" y="1479"/>
              <a:ext cx="1101" cy="201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1527" name="Oval 46"/>
            <p:cNvSpPr>
              <a:spLocks noChangeArrowheads="1"/>
            </p:cNvSpPr>
            <p:nvPr/>
          </p:nvSpPr>
          <p:spPr bwMode="gray">
            <a:xfrm>
              <a:off x="2254" y="1479"/>
              <a:ext cx="1101" cy="201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173103" name="Oval 47"/>
            <p:cNvSpPr>
              <a:spLocks noChangeArrowheads="1"/>
            </p:cNvSpPr>
            <p:nvPr/>
          </p:nvSpPr>
          <p:spPr bwMode="gray">
            <a:xfrm>
              <a:off x="2334" y="1479"/>
              <a:ext cx="1097" cy="201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173104" name="Oval 48"/>
            <p:cNvSpPr>
              <a:spLocks noChangeArrowheads="1"/>
            </p:cNvSpPr>
            <p:nvPr/>
          </p:nvSpPr>
          <p:spPr bwMode="gray">
            <a:xfrm>
              <a:off x="2334" y="1479"/>
              <a:ext cx="1097" cy="2018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21522" name="Rectangle 49"/>
          <p:cNvSpPr>
            <a:spLocks noChangeArrowheads="1"/>
          </p:cNvSpPr>
          <p:nvPr/>
        </p:nvSpPr>
        <p:spPr bwMode="auto">
          <a:xfrm>
            <a:off x="4231523" y="4904506"/>
            <a:ext cx="40648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案例分析</a:t>
            </a:r>
          </a:p>
        </p:txBody>
      </p:sp>
      <p:sp>
        <p:nvSpPr>
          <p:cNvPr id="21523" name="Text Box 50"/>
          <p:cNvSpPr txBox="1">
            <a:spLocks noChangeArrowheads="1"/>
          </p:cNvSpPr>
          <p:nvPr/>
        </p:nvSpPr>
        <p:spPr bwMode="auto">
          <a:xfrm>
            <a:off x="3508211" y="5799137"/>
            <a:ext cx="3990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0" hangingPunct="0"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 marL="742950" indent="-285750" eaLnBrk="0" hangingPunct="0"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91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35"/>
    </mc:Choice>
    <mc:Fallback xmlns="">
      <p:transition spd="slow" advTm="1913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内存段错误调查</a:t>
            </a:r>
            <a:r>
              <a:rPr lang="en-US" altLang="zh-CN" dirty="0" smtClean="0"/>
              <a:t>——</a:t>
            </a:r>
            <a:r>
              <a:rPr lang="en-US" altLang="zh-CN" dirty="0"/>
              <a:t>C++</a:t>
            </a:r>
            <a:r>
              <a:rPr lang="zh-CN" altLang="en-US" dirty="0"/>
              <a:t>基本容器内存</a:t>
            </a:r>
            <a:r>
              <a:rPr lang="en-US" altLang="zh-CN" dirty="0"/>
              <a:t>layout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dirty="0" err="1"/>
              <a:t>std</a:t>
            </a:r>
            <a:r>
              <a:rPr lang="en-US" altLang="zh-CN" dirty="0"/>
              <a:t>::list [next, </a:t>
            </a:r>
            <a:r>
              <a:rPr lang="en-US" altLang="zh-CN" dirty="0" err="1"/>
              <a:t>prev</a:t>
            </a:r>
            <a:r>
              <a:rPr lang="en-US" altLang="zh-CN" dirty="0"/>
              <a:t>, data]  size() ? </a:t>
            </a:r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911424" y="2348880"/>
            <a:ext cx="8935200" cy="3441990"/>
            <a:chOff x="3421059" y="1879922"/>
            <a:chExt cx="5095875" cy="160578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1059" y="1879922"/>
              <a:ext cx="5095875" cy="46672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1059" y="2485583"/>
              <a:ext cx="5095875" cy="100012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6882938" y="2610196"/>
              <a:ext cx="1633996" cy="212400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28828" y="2007084"/>
              <a:ext cx="775557" cy="212400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811903" y="3103761"/>
              <a:ext cx="1634400" cy="212400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69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内存段错误调</a:t>
            </a:r>
            <a:r>
              <a:rPr lang="zh-CN" altLang="en-US" dirty="0" smtClean="0"/>
              <a:t>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700808"/>
            <a:ext cx="11305255" cy="20162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内存异常延迟检测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767408" y="5725511"/>
            <a:ext cx="8616632" cy="436782"/>
            <a:chOff x="1226780" y="5393161"/>
            <a:chExt cx="8616632" cy="436782"/>
          </a:xfrm>
        </p:grpSpPr>
        <p:sp>
          <p:nvSpPr>
            <p:cNvPr id="26" name="矩形 25"/>
            <p:cNvSpPr/>
            <p:nvPr/>
          </p:nvSpPr>
          <p:spPr>
            <a:xfrm>
              <a:off x="1226780" y="5393161"/>
              <a:ext cx="1096326" cy="4367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B050"/>
                  </a:solidFill>
                </a:rPr>
                <a:t>DATA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323106" y="5393161"/>
              <a:ext cx="554903" cy="436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TAG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878010" y="5393162"/>
              <a:ext cx="2103148" cy="4367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DATA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981158" y="5393161"/>
              <a:ext cx="554903" cy="436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TAG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34131" y="5393161"/>
              <a:ext cx="1096326" cy="4367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DATA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630457" y="5393161"/>
              <a:ext cx="554903" cy="436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TAG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185361" y="5393162"/>
              <a:ext cx="2103148" cy="4367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DATA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288509" y="5393161"/>
              <a:ext cx="554903" cy="436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TAG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13048" y="2708920"/>
            <a:ext cx="1853248" cy="3453372"/>
            <a:chOff x="1938496" y="3126938"/>
            <a:chExt cx="1853248" cy="3453372"/>
          </a:xfrm>
        </p:grpSpPr>
        <p:grpSp>
          <p:nvGrpSpPr>
            <p:cNvPr id="34" name="组合 33"/>
            <p:cNvGrpSpPr/>
            <p:nvPr/>
          </p:nvGrpSpPr>
          <p:grpSpPr>
            <a:xfrm>
              <a:off x="1938496" y="3126938"/>
              <a:ext cx="1853248" cy="2606318"/>
              <a:chOff x="2082512" y="3054930"/>
              <a:chExt cx="1853248" cy="2606318"/>
            </a:xfrm>
            <a:solidFill>
              <a:srgbClr val="A9D18E"/>
            </a:solidFill>
          </p:grpSpPr>
          <p:grpSp>
            <p:nvGrpSpPr>
              <p:cNvPr id="35" name="组合 34"/>
              <p:cNvGrpSpPr/>
              <p:nvPr/>
            </p:nvGrpSpPr>
            <p:grpSpPr>
              <a:xfrm>
                <a:off x="2082512" y="3054930"/>
                <a:ext cx="1850868" cy="1304501"/>
                <a:chOff x="6888088" y="3060603"/>
                <a:chExt cx="1850868" cy="1304501"/>
              </a:xfrm>
              <a:grpFill/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6888088" y="3491543"/>
                  <a:ext cx="1850868" cy="873561"/>
                  <a:chOff x="8840582" y="3983740"/>
                  <a:chExt cx="1463043" cy="853440"/>
                </a:xfrm>
                <a:grpFill/>
              </p:grpSpPr>
              <p:sp>
                <p:nvSpPr>
                  <p:cNvPr id="43" name="矩形 42"/>
                  <p:cNvSpPr/>
                  <p:nvPr/>
                </p:nvSpPr>
                <p:spPr>
                  <a:xfrm>
                    <a:off x="8840582" y="3983740"/>
                    <a:ext cx="1463040" cy="42672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>
                        <a:solidFill>
                          <a:srgbClr val="FF0000"/>
                        </a:solidFill>
                      </a:rPr>
                      <a:t>TAG</a:t>
                    </a:r>
                    <a:r>
                      <a:rPr lang="zh-CN" altLang="en-US" dirty="0" smtClean="0">
                        <a:solidFill>
                          <a:srgbClr val="FF0000"/>
                        </a:solidFill>
                      </a:rPr>
                      <a:t>标识：</a:t>
                    </a:r>
                    <a:r>
                      <a:rPr lang="en-US" altLang="zh-CN" dirty="0" smtClean="0">
                        <a:solidFill>
                          <a:srgbClr val="FF0000"/>
                        </a:solidFill>
                      </a:rPr>
                      <a:t>40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4" name="矩形 43"/>
                  <p:cNvSpPr/>
                  <p:nvPr/>
                </p:nvSpPr>
                <p:spPr>
                  <a:xfrm>
                    <a:off x="8840585" y="4410460"/>
                    <a:ext cx="1463040" cy="42672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>
                        <a:solidFill>
                          <a:srgbClr val="FF0000"/>
                        </a:solidFill>
                      </a:rPr>
                      <a:t>  </a:t>
                    </a:r>
                    <a:r>
                      <a:rPr lang="en-US" altLang="zh-CN" dirty="0" err="1" smtClean="0">
                        <a:solidFill>
                          <a:srgbClr val="FF0000"/>
                        </a:solidFill>
                      </a:rPr>
                      <a:t>ClassID</a:t>
                    </a:r>
                    <a:r>
                      <a:rPr lang="en-US" altLang="zh-CN" dirty="0" smtClean="0">
                        <a:solidFill>
                          <a:srgbClr val="FF0000"/>
                        </a:solidFill>
                      </a:rPr>
                      <a:t> : 8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42" name="矩形 41"/>
                <p:cNvSpPr/>
                <p:nvPr/>
              </p:nvSpPr>
              <p:spPr>
                <a:xfrm>
                  <a:off x="6888088" y="3060603"/>
                  <a:ext cx="1850864" cy="43678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    线程</a:t>
                  </a:r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ID</a:t>
                  </a:r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：</a:t>
                  </a:r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16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2084892" y="4356747"/>
                <a:ext cx="1850868" cy="1304501"/>
                <a:chOff x="6888088" y="3060603"/>
                <a:chExt cx="1850868" cy="1304501"/>
              </a:xfrm>
              <a:grpFill/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6888088" y="3491543"/>
                  <a:ext cx="1850868" cy="873561"/>
                  <a:chOff x="8840582" y="3983740"/>
                  <a:chExt cx="1463043" cy="853440"/>
                </a:xfrm>
                <a:grpFill/>
              </p:grpSpPr>
              <p:sp>
                <p:nvSpPr>
                  <p:cNvPr id="39" name="矩形 38"/>
                  <p:cNvSpPr/>
                  <p:nvPr/>
                </p:nvSpPr>
                <p:spPr>
                  <a:xfrm>
                    <a:off x="8840582" y="3983740"/>
                    <a:ext cx="1463040" cy="42672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 smtClean="0">
                        <a:solidFill>
                          <a:srgbClr val="FF0000"/>
                        </a:solidFill>
                      </a:rPr>
                      <a:t>BackTraceID</a:t>
                    </a:r>
                    <a:r>
                      <a:rPr lang="zh-CN" altLang="en-US" dirty="0" smtClean="0">
                        <a:solidFill>
                          <a:srgbClr val="FF0000"/>
                        </a:solidFill>
                      </a:rPr>
                      <a:t>：</a:t>
                    </a:r>
                    <a:r>
                      <a:rPr lang="en-US" altLang="zh-CN" dirty="0" smtClean="0">
                        <a:solidFill>
                          <a:srgbClr val="FF0000"/>
                        </a:solidFill>
                      </a:rPr>
                      <a:t>24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8840585" y="4410460"/>
                    <a:ext cx="1463040" cy="42672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>
                        <a:solidFill>
                          <a:srgbClr val="FF0000"/>
                        </a:solidFill>
                      </a:rPr>
                      <a:t>  </a:t>
                    </a:r>
                    <a:r>
                      <a:rPr lang="zh-CN" altLang="en-US" dirty="0" smtClean="0">
                        <a:solidFill>
                          <a:srgbClr val="FF0000"/>
                        </a:solidFill>
                      </a:rPr>
                      <a:t>操作时间 </a:t>
                    </a:r>
                    <a:r>
                      <a:rPr lang="en-US" altLang="zh-CN" dirty="0" smtClean="0">
                        <a:solidFill>
                          <a:srgbClr val="FF0000"/>
                        </a:solidFill>
                      </a:rPr>
                      <a:t>: 32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38" name="矩形 37"/>
                <p:cNvSpPr/>
                <p:nvPr/>
              </p:nvSpPr>
              <p:spPr>
                <a:xfrm>
                  <a:off x="6888088" y="3060603"/>
                  <a:ext cx="1850864" cy="43678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    </a:t>
                  </a:r>
                  <a:r>
                    <a:rPr lang="zh-CN" altLang="en-US" dirty="0">
                      <a:solidFill>
                        <a:srgbClr val="FF0000"/>
                      </a:solidFill>
                    </a:rPr>
                    <a:t>内存状态</a:t>
                  </a:r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：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8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45" name="上箭头标注 44"/>
            <p:cNvSpPr/>
            <p:nvPr/>
          </p:nvSpPr>
          <p:spPr>
            <a:xfrm>
              <a:off x="2489182" y="5745192"/>
              <a:ext cx="554903" cy="835118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52955"/>
              </a:avLst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TAG</a:t>
              </a:r>
              <a:endParaRPr lang="zh-CN" alt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971618" y="2714400"/>
            <a:ext cx="1853248" cy="3436807"/>
            <a:chOff x="1938496" y="3126938"/>
            <a:chExt cx="1853248" cy="3436807"/>
          </a:xfrm>
        </p:grpSpPr>
        <p:grpSp>
          <p:nvGrpSpPr>
            <p:cNvPr id="48" name="组合 47"/>
            <p:cNvGrpSpPr/>
            <p:nvPr/>
          </p:nvGrpSpPr>
          <p:grpSpPr>
            <a:xfrm>
              <a:off x="1938496" y="3126938"/>
              <a:ext cx="1853248" cy="2606318"/>
              <a:chOff x="2082512" y="3054930"/>
              <a:chExt cx="1853248" cy="2606318"/>
            </a:xfrm>
            <a:solidFill>
              <a:srgbClr val="A9D18E"/>
            </a:solidFill>
          </p:grpSpPr>
          <p:grpSp>
            <p:nvGrpSpPr>
              <p:cNvPr id="50" name="组合 49"/>
              <p:cNvGrpSpPr/>
              <p:nvPr/>
            </p:nvGrpSpPr>
            <p:grpSpPr>
              <a:xfrm>
                <a:off x="2082512" y="3054930"/>
                <a:ext cx="1850868" cy="1304501"/>
                <a:chOff x="6888088" y="3060603"/>
                <a:chExt cx="1850868" cy="1304501"/>
              </a:xfrm>
              <a:grpFill/>
            </p:grpSpPr>
            <p:grpSp>
              <p:nvGrpSpPr>
                <p:cNvPr id="76" name="组合 75"/>
                <p:cNvGrpSpPr/>
                <p:nvPr/>
              </p:nvGrpSpPr>
              <p:grpSpPr>
                <a:xfrm>
                  <a:off x="6888088" y="3491543"/>
                  <a:ext cx="1850868" cy="873561"/>
                  <a:chOff x="8840582" y="3983740"/>
                  <a:chExt cx="1463043" cy="853440"/>
                </a:xfrm>
                <a:grpFill/>
              </p:grpSpPr>
              <p:sp>
                <p:nvSpPr>
                  <p:cNvPr id="78" name="矩形 77"/>
                  <p:cNvSpPr/>
                  <p:nvPr/>
                </p:nvSpPr>
                <p:spPr>
                  <a:xfrm>
                    <a:off x="8840582" y="3983740"/>
                    <a:ext cx="1463040" cy="42672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>
                        <a:solidFill>
                          <a:srgbClr val="FF0000"/>
                        </a:solidFill>
                      </a:rPr>
                      <a:t>TAG</a:t>
                    </a:r>
                    <a:r>
                      <a:rPr lang="zh-CN" altLang="en-US" dirty="0" smtClean="0">
                        <a:solidFill>
                          <a:srgbClr val="FF0000"/>
                        </a:solidFill>
                      </a:rPr>
                      <a:t>标识：</a:t>
                    </a:r>
                    <a:r>
                      <a:rPr lang="en-US" altLang="zh-CN" dirty="0" smtClean="0">
                        <a:solidFill>
                          <a:srgbClr val="FF0000"/>
                        </a:solidFill>
                      </a:rPr>
                      <a:t>40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9" name="矩形 78"/>
                  <p:cNvSpPr/>
                  <p:nvPr/>
                </p:nvSpPr>
                <p:spPr>
                  <a:xfrm>
                    <a:off x="8840585" y="4410460"/>
                    <a:ext cx="1463040" cy="42672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>
                        <a:solidFill>
                          <a:srgbClr val="FF0000"/>
                        </a:solidFill>
                      </a:rPr>
                      <a:t>  </a:t>
                    </a:r>
                    <a:r>
                      <a:rPr lang="en-US" altLang="zh-CN" dirty="0" err="1" smtClean="0">
                        <a:solidFill>
                          <a:srgbClr val="FF0000"/>
                        </a:solidFill>
                      </a:rPr>
                      <a:t>ClassID</a:t>
                    </a:r>
                    <a:r>
                      <a:rPr lang="en-US" altLang="zh-CN" dirty="0" smtClean="0">
                        <a:solidFill>
                          <a:srgbClr val="FF0000"/>
                        </a:solidFill>
                      </a:rPr>
                      <a:t> : 8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77" name="矩形 76"/>
                <p:cNvSpPr/>
                <p:nvPr/>
              </p:nvSpPr>
              <p:spPr>
                <a:xfrm>
                  <a:off x="6888088" y="3060603"/>
                  <a:ext cx="1850864" cy="43678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    线程</a:t>
                  </a:r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ID</a:t>
                  </a:r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：</a:t>
                  </a:r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16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2084892" y="4356747"/>
                <a:ext cx="1850868" cy="1304501"/>
                <a:chOff x="6888088" y="3060603"/>
                <a:chExt cx="1850868" cy="1304501"/>
              </a:xfrm>
              <a:grpFill/>
            </p:grpSpPr>
            <p:grpSp>
              <p:nvGrpSpPr>
                <p:cNvPr id="52" name="组合 51"/>
                <p:cNvGrpSpPr/>
                <p:nvPr/>
              </p:nvGrpSpPr>
              <p:grpSpPr>
                <a:xfrm>
                  <a:off x="6888088" y="3491543"/>
                  <a:ext cx="1850868" cy="873561"/>
                  <a:chOff x="8840582" y="3983740"/>
                  <a:chExt cx="1463043" cy="853440"/>
                </a:xfrm>
                <a:grpFill/>
              </p:grpSpPr>
              <p:sp>
                <p:nvSpPr>
                  <p:cNvPr id="54" name="矩形 53"/>
                  <p:cNvSpPr/>
                  <p:nvPr/>
                </p:nvSpPr>
                <p:spPr>
                  <a:xfrm>
                    <a:off x="8840582" y="3983740"/>
                    <a:ext cx="1463040" cy="42672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 smtClean="0">
                        <a:solidFill>
                          <a:srgbClr val="FF0000"/>
                        </a:solidFill>
                      </a:rPr>
                      <a:t>BackTraceID</a:t>
                    </a:r>
                    <a:r>
                      <a:rPr lang="zh-CN" altLang="en-US" dirty="0" smtClean="0">
                        <a:solidFill>
                          <a:srgbClr val="FF0000"/>
                        </a:solidFill>
                      </a:rPr>
                      <a:t>：</a:t>
                    </a:r>
                    <a:r>
                      <a:rPr lang="en-US" altLang="zh-CN" dirty="0" smtClean="0">
                        <a:solidFill>
                          <a:srgbClr val="FF0000"/>
                        </a:solidFill>
                      </a:rPr>
                      <a:t>24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5" name="矩形 74"/>
                  <p:cNvSpPr/>
                  <p:nvPr/>
                </p:nvSpPr>
                <p:spPr>
                  <a:xfrm>
                    <a:off x="8840585" y="4410460"/>
                    <a:ext cx="1463040" cy="42672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>
                        <a:solidFill>
                          <a:srgbClr val="FF0000"/>
                        </a:solidFill>
                      </a:rPr>
                      <a:t>  </a:t>
                    </a:r>
                    <a:r>
                      <a:rPr lang="zh-CN" altLang="en-US" dirty="0" smtClean="0">
                        <a:solidFill>
                          <a:srgbClr val="FF0000"/>
                        </a:solidFill>
                      </a:rPr>
                      <a:t>操作时间 </a:t>
                    </a:r>
                    <a:r>
                      <a:rPr lang="en-US" altLang="zh-CN" dirty="0" smtClean="0">
                        <a:solidFill>
                          <a:srgbClr val="FF0000"/>
                        </a:solidFill>
                      </a:rPr>
                      <a:t>: 32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53" name="矩形 52"/>
                <p:cNvSpPr/>
                <p:nvPr/>
              </p:nvSpPr>
              <p:spPr>
                <a:xfrm>
                  <a:off x="6888088" y="3060603"/>
                  <a:ext cx="1850864" cy="43678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    </a:t>
                  </a:r>
                  <a:r>
                    <a:rPr lang="zh-CN" altLang="en-US" dirty="0">
                      <a:solidFill>
                        <a:srgbClr val="FF0000"/>
                      </a:solidFill>
                    </a:rPr>
                    <a:t>内存状态</a:t>
                  </a:r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：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8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49" name="上箭头标注 48"/>
            <p:cNvSpPr/>
            <p:nvPr/>
          </p:nvSpPr>
          <p:spPr>
            <a:xfrm>
              <a:off x="2489182" y="5740538"/>
              <a:ext cx="554903" cy="823207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52955"/>
              </a:avLst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TAG</a:t>
              </a:r>
              <a:endParaRPr lang="zh-CN" alt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92144" y="2348880"/>
            <a:ext cx="3949467" cy="360040"/>
            <a:chOff x="7824192" y="2348880"/>
            <a:chExt cx="3949467" cy="360040"/>
          </a:xfrm>
        </p:grpSpPr>
        <p:grpSp>
          <p:nvGrpSpPr>
            <p:cNvPr id="7" name="组合 6"/>
            <p:cNvGrpSpPr/>
            <p:nvPr/>
          </p:nvGrpSpPr>
          <p:grpSpPr>
            <a:xfrm>
              <a:off x="7824192" y="2348880"/>
              <a:ext cx="2847625" cy="360040"/>
              <a:chOff x="8976320" y="2348880"/>
              <a:chExt cx="2847625" cy="36004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976320" y="2348880"/>
                <a:ext cx="1033168" cy="3600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addr:48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0009488" y="2348880"/>
                <a:ext cx="781200" cy="360040"/>
              </a:xfrm>
              <a:prstGeom prst="rect">
                <a:avLst/>
              </a:prstGeom>
              <a:solidFill>
                <a:srgbClr val="C658A9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tid:16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0790777" y="2348880"/>
                <a:ext cx="1033168" cy="3600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btid:24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10632459" y="2348880"/>
              <a:ext cx="1141200" cy="3600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seqid:40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392144" y="2938585"/>
            <a:ext cx="3949467" cy="360040"/>
            <a:chOff x="7824192" y="2348880"/>
            <a:chExt cx="3949467" cy="360040"/>
          </a:xfrm>
        </p:grpSpPr>
        <p:grpSp>
          <p:nvGrpSpPr>
            <p:cNvPr id="93" name="组合 92"/>
            <p:cNvGrpSpPr/>
            <p:nvPr/>
          </p:nvGrpSpPr>
          <p:grpSpPr>
            <a:xfrm>
              <a:off x="7824192" y="2348880"/>
              <a:ext cx="2847625" cy="360040"/>
              <a:chOff x="8976320" y="2348880"/>
              <a:chExt cx="2847625" cy="360040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8976320" y="2348880"/>
                <a:ext cx="1033168" cy="3600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addr:48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0009488" y="2348880"/>
                <a:ext cx="781200" cy="360040"/>
              </a:xfrm>
              <a:prstGeom prst="rect">
                <a:avLst/>
              </a:prstGeom>
              <a:solidFill>
                <a:srgbClr val="C658A9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tid:16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0790777" y="2348880"/>
                <a:ext cx="1033168" cy="3600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btid:24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10632459" y="2348880"/>
              <a:ext cx="1141200" cy="3600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seqid:40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9203041" y="2708920"/>
            <a:ext cx="0" cy="229665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7392144" y="3294821"/>
            <a:ext cx="3949467" cy="589705"/>
            <a:chOff x="7955197" y="2861320"/>
            <a:chExt cx="3949467" cy="589705"/>
          </a:xfrm>
        </p:grpSpPr>
        <p:grpSp>
          <p:nvGrpSpPr>
            <p:cNvPr id="98" name="组合 97"/>
            <p:cNvGrpSpPr/>
            <p:nvPr/>
          </p:nvGrpSpPr>
          <p:grpSpPr>
            <a:xfrm>
              <a:off x="7955197" y="3090985"/>
              <a:ext cx="3949467" cy="360040"/>
              <a:chOff x="7824192" y="2348880"/>
              <a:chExt cx="3949467" cy="360040"/>
            </a:xfrm>
          </p:grpSpPr>
          <p:grpSp>
            <p:nvGrpSpPr>
              <p:cNvPr id="99" name="组合 98"/>
              <p:cNvGrpSpPr/>
              <p:nvPr/>
            </p:nvGrpSpPr>
            <p:grpSpPr>
              <a:xfrm>
                <a:off x="7824192" y="2348880"/>
                <a:ext cx="2847625" cy="360040"/>
                <a:chOff x="8976320" y="2348880"/>
                <a:chExt cx="2847625" cy="360040"/>
              </a:xfrm>
            </p:grpSpPr>
            <p:sp>
              <p:nvSpPr>
                <p:cNvPr id="101" name="矩形 100"/>
                <p:cNvSpPr/>
                <p:nvPr/>
              </p:nvSpPr>
              <p:spPr>
                <a:xfrm>
                  <a:off x="8976320" y="2348880"/>
                  <a:ext cx="1033168" cy="36004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addr:48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10009488" y="2348880"/>
                  <a:ext cx="781200" cy="360040"/>
                </a:xfrm>
                <a:prstGeom prst="rect">
                  <a:avLst/>
                </a:prstGeom>
                <a:solidFill>
                  <a:srgbClr val="C658A9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tid:16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10790777" y="2348880"/>
                  <a:ext cx="1033168" cy="3600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btid:24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0" name="矩形 99"/>
              <p:cNvSpPr/>
              <p:nvPr/>
            </p:nvSpPr>
            <p:spPr>
              <a:xfrm>
                <a:off x="10632459" y="2348880"/>
                <a:ext cx="1141200" cy="3600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seqid:40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4" name="直接箭头连接符 103"/>
            <p:cNvCxnSpPr/>
            <p:nvPr/>
          </p:nvCxnSpPr>
          <p:spPr>
            <a:xfrm>
              <a:off x="9790960" y="2861320"/>
              <a:ext cx="0" cy="22966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7392144" y="3915655"/>
            <a:ext cx="3949467" cy="589705"/>
            <a:chOff x="7955197" y="2861320"/>
            <a:chExt cx="3949467" cy="589705"/>
          </a:xfrm>
        </p:grpSpPr>
        <p:grpSp>
          <p:nvGrpSpPr>
            <p:cNvPr id="113" name="组合 112"/>
            <p:cNvGrpSpPr/>
            <p:nvPr/>
          </p:nvGrpSpPr>
          <p:grpSpPr>
            <a:xfrm>
              <a:off x="7955197" y="3090985"/>
              <a:ext cx="3949467" cy="360040"/>
              <a:chOff x="7824192" y="2348880"/>
              <a:chExt cx="3949467" cy="360040"/>
            </a:xfrm>
          </p:grpSpPr>
          <p:grpSp>
            <p:nvGrpSpPr>
              <p:cNvPr id="115" name="组合 114"/>
              <p:cNvGrpSpPr/>
              <p:nvPr/>
            </p:nvGrpSpPr>
            <p:grpSpPr>
              <a:xfrm>
                <a:off x="7824192" y="2348880"/>
                <a:ext cx="2847625" cy="360040"/>
                <a:chOff x="8976320" y="2348880"/>
                <a:chExt cx="2847625" cy="360040"/>
              </a:xfrm>
            </p:grpSpPr>
            <p:sp>
              <p:nvSpPr>
                <p:cNvPr id="117" name="矩形 116"/>
                <p:cNvSpPr/>
                <p:nvPr/>
              </p:nvSpPr>
              <p:spPr>
                <a:xfrm>
                  <a:off x="8976320" y="2348880"/>
                  <a:ext cx="1033168" cy="36004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addr:48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10009488" y="2348880"/>
                  <a:ext cx="781200" cy="360040"/>
                </a:xfrm>
                <a:prstGeom prst="rect">
                  <a:avLst/>
                </a:prstGeom>
                <a:solidFill>
                  <a:srgbClr val="C658A9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tid:16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矩形 118"/>
                <p:cNvSpPr/>
                <p:nvPr/>
              </p:nvSpPr>
              <p:spPr>
                <a:xfrm>
                  <a:off x="10790777" y="2348880"/>
                  <a:ext cx="1033168" cy="3600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btid:24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6" name="矩形 115"/>
              <p:cNvSpPr/>
              <p:nvPr/>
            </p:nvSpPr>
            <p:spPr>
              <a:xfrm>
                <a:off x="10632459" y="2348880"/>
                <a:ext cx="1141200" cy="3600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seqid:40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4" name="直接箭头连接符 113"/>
            <p:cNvCxnSpPr/>
            <p:nvPr/>
          </p:nvCxnSpPr>
          <p:spPr>
            <a:xfrm>
              <a:off x="9790960" y="2861320"/>
              <a:ext cx="0" cy="22966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任意多边形 124"/>
          <p:cNvSpPr/>
          <p:nvPr/>
        </p:nvSpPr>
        <p:spPr>
          <a:xfrm>
            <a:off x="9179859" y="1449238"/>
            <a:ext cx="2460757" cy="3707955"/>
          </a:xfrm>
          <a:custGeom>
            <a:avLst/>
            <a:gdLst>
              <a:gd name="connsiteX0" fmla="*/ 0 w 2862947"/>
              <a:gd name="connsiteY0" fmla="*/ 2874008 h 3491643"/>
              <a:gd name="connsiteX1" fmla="*/ 1488141 w 2862947"/>
              <a:gd name="connsiteY1" fmla="*/ 3483608 h 3491643"/>
              <a:gd name="connsiteX2" fmla="*/ 2725270 w 2862947"/>
              <a:gd name="connsiteY2" fmla="*/ 2981585 h 3491643"/>
              <a:gd name="connsiteX3" fmla="*/ 2528047 w 2862947"/>
              <a:gd name="connsiteY3" fmla="*/ 148738 h 3491643"/>
              <a:gd name="connsiteX4" fmla="*/ 17929 w 2862947"/>
              <a:gd name="connsiteY4" fmla="*/ 650761 h 349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947" h="3491643">
                <a:moveTo>
                  <a:pt x="0" y="2874008"/>
                </a:moveTo>
                <a:cubicBezTo>
                  <a:pt x="516964" y="3169843"/>
                  <a:pt x="1033929" y="3465679"/>
                  <a:pt x="1488141" y="3483608"/>
                </a:cubicBezTo>
                <a:cubicBezTo>
                  <a:pt x="1942353" y="3501537"/>
                  <a:pt x="2551952" y="3537397"/>
                  <a:pt x="2725270" y="2981585"/>
                </a:cubicBezTo>
                <a:cubicBezTo>
                  <a:pt x="2898588" y="2425773"/>
                  <a:pt x="2979270" y="537209"/>
                  <a:pt x="2528047" y="148738"/>
                </a:cubicBezTo>
                <a:cubicBezTo>
                  <a:pt x="2076824" y="-239733"/>
                  <a:pt x="1047376" y="205514"/>
                  <a:pt x="17929" y="650761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9197112" y="2119215"/>
            <a:ext cx="12485" cy="229665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57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21"/>
    </mc:Choice>
    <mc:Fallback xmlns="">
      <p:transition spd="slow" advTm="3782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内存段错误调查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内存</a:t>
            </a:r>
            <a:r>
              <a:rPr lang="zh-CN" altLang="en-US" dirty="0"/>
              <a:t>内</a:t>
            </a:r>
            <a:r>
              <a:rPr lang="zh-CN" altLang="en-US" dirty="0" smtClean="0"/>
              <a:t>容重置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0xdadadada</a:t>
            </a:r>
          </a:p>
          <a:p>
            <a:r>
              <a:rPr lang="zh-CN" altLang="en-US" dirty="0" smtClean="0"/>
              <a:t>延</a:t>
            </a:r>
            <a:r>
              <a:rPr lang="zh-CN" altLang="en-US" dirty="0"/>
              <a:t>迟释</a:t>
            </a:r>
            <a:r>
              <a:rPr lang="zh-CN" altLang="en-US" dirty="0" smtClean="0"/>
              <a:t>放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</a:p>
          <a:p>
            <a:r>
              <a:rPr lang="zh-CN" altLang="en-US" dirty="0"/>
              <a:t>内存使用</a:t>
            </a:r>
            <a:r>
              <a:rPr lang="en-US" altLang="zh-CN" dirty="0" smtClean="0"/>
              <a:t>AUDIT</a:t>
            </a:r>
          </a:p>
          <a:p>
            <a:pPr lvl="1"/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zh-CN" altLang="en-US" dirty="0" smtClean="0"/>
              <a:t>函</a:t>
            </a:r>
            <a:r>
              <a:rPr lang="zh-CN" altLang="en-US" dirty="0"/>
              <a:t>数调用</a:t>
            </a:r>
            <a:r>
              <a:rPr lang="en-US" altLang="zh-CN" dirty="0" smtClean="0"/>
              <a:t>AUDIT</a:t>
            </a:r>
          </a:p>
          <a:p>
            <a:pPr lvl="1"/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54928"/>
              </p:ext>
            </p:extLst>
          </p:nvPr>
        </p:nvGraphicFramePr>
        <p:xfrm>
          <a:off x="1456168" y="3501008"/>
          <a:ext cx="9289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03"/>
                <a:gridCol w="928903"/>
                <a:gridCol w="928903"/>
                <a:gridCol w="928903"/>
                <a:gridCol w="928903"/>
                <a:gridCol w="928903"/>
                <a:gridCol w="928903"/>
                <a:gridCol w="928903"/>
                <a:gridCol w="928903"/>
                <a:gridCol w="9289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Ptr1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Ptr2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Ptr3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Ptr4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Ptr5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Ptr6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Ptr7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Ptr8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Ptr</a:t>
                      </a:r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Ptrn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57156"/>
              </p:ext>
            </p:extLst>
          </p:nvPr>
        </p:nvGraphicFramePr>
        <p:xfrm>
          <a:off x="1456168" y="4683740"/>
          <a:ext cx="9289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03"/>
                <a:gridCol w="928903"/>
                <a:gridCol w="928903"/>
                <a:gridCol w="928903"/>
                <a:gridCol w="928903"/>
                <a:gridCol w="928903"/>
                <a:gridCol w="928903"/>
                <a:gridCol w="928903"/>
                <a:gridCol w="928903"/>
                <a:gridCol w="9289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AC1:BT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AC2:BT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FE1:BT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AC3:BT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AC4:BT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FE2:BT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FE3:BT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ACn:BT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33101"/>
              </p:ext>
            </p:extLst>
          </p:nvPr>
        </p:nvGraphicFramePr>
        <p:xfrm>
          <a:off x="1446475" y="5798457"/>
          <a:ext cx="9289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03"/>
                <a:gridCol w="928903"/>
                <a:gridCol w="928903"/>
                <a:gridCol w="928903"/>
                <a:gridCol w="928903"/>
                <a:gridCol w="928903"/>
                <a:gridCol w="928903"/>
                <a:gridCol w="928903"/>
                <a:gridCol w="928903"/>
                <a:gridCol w="9289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CO1:E1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CO1:E2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CO1:Q2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CO2:E1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CO2:E2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CO2:Q2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CO2:Q1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CO1:Q1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Cox:Ey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3692">
            <a:off x="5701301" y="3559992"/>
            <a:ext cx="347315" cy="34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内存段错误调查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700808"/>
            <a:ext cx="11305255" cy="5040560"/>
          </a:xfrm>
        </p:spPr>
        <p:txBody>
          <a:bodyPr>
            <a:normAutofit/>
          </a:bodyPr>
          <a:lstStyle/>
          <a:p>
            <a:r>
              <a:rPr lang="zh-CN" altLang="en-US" dirty="0"/>
              <a:t>巧</a:t>
            </a:r>
            <a:r>
              <a:rPr lang="zh-CN" altLang="en-US" dirty="0" smtClean="0"/>
              <a:t>用</a:t>
            </a:r>
            <a:r>
              <a:rPr lang="zh-CN" altLang="en-US" dirty="0"/>
              <a:t>内存</a:t>
            </a:r>
            <a:r>
              <a:rPr lang="zh-CN" altLang="en-US" dirty="0" smtClean="0"/>
              <a:t>保</a:t>
            </a:r>
            <a:r>
              <a:rPr lang="zh-CN" altLang="en-US" dirty="0"/>
              <a:t>护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效内存监视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随机</a:t>
            </a:r>
            <a:r>
              <a:rPr lang="en-US" altLang="zh-CN" dirty="0"/>
              <a:t>slow</a:t>
            </a:r>
            <a:r>
              <a:rPr lang="zh-CN" altLang="en-US" dirty="0"/>
              <a:t>内存操作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899398"/>
              </p:ext>
            </p:extLst>
          </p:nvPr>
        </p:nvGraphicFramePr>
        <p:xfrm>
          <a:off x="1393806" y="2366087"/>
          <a:ext cx="9289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03"/>
                <a:gridCol w="928903"/>
                <a:gridCol w="928903"/>
                <a:gridCol w="928903"/>
                <a:gridCol w="928903"/>
                <a:gridCol w="928903"/>
                <a:gridCol w="928903"/>
                <a:gridCol w="928903"/>
                <a:gridCol w="928903"/>
                <a:gridCol w="9289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Page1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Page2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Page3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Page4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Page5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Page6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Page7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Pagen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28927"/>
              </p:ext>
            </p:extLst>
          </p:nvPr>
        </p:nvGraphicFramePr>
        <p:xfrm>
          <a:off x="1398349" y="3512406"/>
          <a:ext cx="194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u="sng" dirty="0" smtClean="0"/>
                        <a:t>注册监视地址</a:t>
                      </a:r>
                      <a:r>
                        <a:rPr lang="en-US" altLang="zh-CN" u="sng" dirty="0" smtClean="0"/>
                        <a:t>/</a:t>
                      </a:r>
                      <a:r>
                        <a:rPr lang="zh-CN" altLang="en-US" u="sng" dirty="0" smtClean="0"/>
                        <a:t>值</a:t>
                      </a:r>
                      <a:endParaRPr lang="zh-CN" altLang="en-US" u="sng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3533075" y="3553810"/>
            <a:ext cx="432048" cy="288032"/>
            <a:chOff x="6260823" y="17208"/>
            <a:chExt cx="339910" cy="39763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右箭头 11"/>
            <p:cNvSpPr/>
            <p:nvPr/>
          </p:nvSpPr>
          <p:spPr>
            <a:xfrm>
              <a:off x="6260823" y="17208"/>
              <a:ext cx="339910" cy="397631"/>
            </a:xfrm>
            <a:prstGeom prst="rightArrow">
              <a:avLst>
                <a:gd name="adj1" fmla="val 60000"/>
                <a:gd name="adj2" fmla="val 50000"/>
              </a:avLst>
            </a:prstGeom>
            <a:sp3d z="-70000" extrusionH="63500" prstMaterial="matte">
              <a:bevelT w="25400" h="6350" prst="relaxedInset"/>
              <a:contourClr>
                <a:schemeClr val="bg1"/>
              </a:contourClr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右箭头 4"/>
            <p:cNvSpPr/>
            <p:nvPr/>
          </p:nvSpPr>
          <p:spPr>
            <a:xfrm>
              <a:off x="6260823" y="96734"/>
              <a:ext cx="237937" cy="238579"/>
            </a:xfrm>
            <a:prstGeom prst="rect">
              <a:avLst/>
            </a:prstGeom>
            <a:sp3d z="-7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/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945123"/>
              </p:ext>
            </p:extLst>
          </p:nvPr>
        </p:nvGraphicFramePr>
        <p:xfrm>
          <a:off x="4134653" y="3512406"/>
          <a:ext cx="55734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03"/>
                <a:gridCol w="928903"/>
                <a:gridCol w="928903"/>
                <a:gridCol w="928903"/>
                <a:gridCol w="928903"/>
                <a:gridCol w="9289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CO1:E1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CHECK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CODE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CHECK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CO1:Q1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85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"/>
    </mc:Choice>
    <mc:Fallback xmlns="">
      <p:transition spd="slow" advTm="914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案例分析</a:t>
            </a:r>
            <a:r>
              <a:rPr lang="en-US" altLang="zh-CN" dirty="0" smtClean="0"/>
              <a:t>——</a:t>
            </a:r>
            <a:r>
              <a:rPr lang="zh-CN" altLang="en-US" dirty="0"/>
              <a:t>内存使用分</a:t>
            </a:r>
            <a:r>
              <a:rPr lang="zh-CN" altLang="en-US" dirty="0" smtClean="0"/>
              <a:t>析</a:t>
            </a:r>
            <a:endParaRPr lang="zh-CN" altLang="en-US" dirty="0"/>
          </a:p>
        </p:txBody>
      </p:sp>
      <p:pic>
        <p:nvPicPr>
          <p:cNvPr id="7170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7" y="1273677"/>
            <a:ext cx="5544616" cy="348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85" y="4941168"/>
            <a:ext cx="5029200" cy="1438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008" y="1227439"/>
            <a:ext cx="10071836" cy="515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案例分</a:t>
            </a:r>
            <a:r>
              <a:rPr lang="zh-CN" altLang="en-US" dirty="0" smtClean="0"/>
              <a:t>析</a:t>
            </a:r>
            <a:r>
              <a:rPr lang="en-US" altLang="zh-CN" dirty="0" smtClean="0"/>
              <a:t>——</a:t>
            </a:r>
            <a:r>
              <a:rPr lang="zh-CN" altLang="en-US" dirty="0"/>
              <a:t>内存段错误调查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76" y="1487041"/>
            <a:ext cx="8667750" cy="18002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76" y="3409933"/>
            <a:ext cx="8667750" cy="5143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93576" y="4046950"/>
            <a:ext cx="8667750" cy="4857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76" y="4655393"/>
            <a:ext cx="8686800" cy="20859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5675" y="3055193"/>
            <a:ext cx="8696325" cy="32004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851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67808" y="2204864"/>
            <a:ext cx="36700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Q&amp;A</a:t>
            </a:r>
            <a:endParaRPr lang="zh-CN" altLang="en-US" sz="9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498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8615"/>
          <a:stretch/>
        </p:blipFill>
        <p:spPr>
          <a:xfrm>
            <a:off x="4583832" y="2147299"/>
            <a:ext cx="7350695" cy="33653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常见问题及调查方法介绍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内存泄</a:t>
            </a:r>
            <a:r>
              <a:rPr lang="zh-CN" altLang="en-US" dirty="0" smtClean="0"/>
              <a:t>露</a:t>
            </a:r>
            <a:endParaRPr lang="en-US" altLang="zh-CN" dirty="0"/>
          </a:p>
          <a:p>
            <a:pPr lvl="1"/>
            <a:r>
              <a:rPr lang="zh-CN" altLang="en-US" dirty="0" smtClean="0"/>
              <a:t>检测工具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valgrind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2"/>
            <a:r>
              <a:rPr lang="en-US" altLang="zh-CN" dirty="0" err="1"/>
              <a:t>memory_trace</a:t>
            </a:r>
            <a:endParaRPr lang="en-US" altLang="zh-CN" dirty="0"/>
          </a:p>
          <a:p>
            <a:pPr lvl="2"/>
            <a:r>
              <a:rPr lang="en-US" altLang="zh-CN" dirty="0" err="1"/>
              <a:t>mtrace</a:t>
            </a:r>
            <a:r>
              <a:rPr lang="en-US" altLang="zh-CN" dirty="0"/>
              <a:t>/</a:t>
            </a:r>
            <a:r>
              <a:rPr lang="en-US" altLang="zh-CN" dirty="0" err="1"/>
              <a:t>muntrace</a:t>
            </a:r>
            <a:endParaRPr lang="en-US" altLang="zh-CN" dirty="0"/>
          </a:p>
          <a:p>
            <a:pPr lvl="2"/>
            <a:r>
              <a:rPr lang="en-US" altLang="zh-CN" dirty="0"/>
              <a:t>Google Heap </a:t>
            </a:r>
            <a:r>
              <a:rPr lang="en-US" altLang="zh-CN" dirty="0" smtClean="0"/>
              <a:t>Profiler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2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常见问题及调查方法介绍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内存段错</a:t>
            </a:r>
            <a:r>
              <a:rPr lang="zh-CN" altLang="en-US" dirty="0" smtClean="0"/>
              <a:t>误</a:t>
            </a:r>
            <a:endParaRPr lang="zh-CN" altLang="en-US" dirty="0"/>
          </a:p>
          <a:p>
            <a:pPr lvl="1"/>
            <a:r>
              <a:rPr lang="zh-CN" altLang="en-US" dirty="0" smtClean="0"/>
              <a:t>检</a:t>
            </a:r>
            <a:r>
              <a:rPr lang="zh-CN" altLang="en-US" dirty="0"/>
              <a:t>测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valgrind</a:t>
            </a:r>
            <a:endParaRPr lang="en-US" altLang="zh-CN" dirty="0" smtClean="0"/>
          </a:p>
          <a:p>
            <a:pPr lvl="2"/>
            <a:r>
              <a:rPr lang="en-US" altLang="zh-CN" dirty="0" err="1"/>
              <a:t>AddressSanitizer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2492896"/>
            <a:ext cx="6552728" cy="33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8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29"/>
    </mc:Choice>
    <mc:Fallback xmlns="">
      <p:transition spd="slow" advTm="3112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内存使用分析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tcmalloc</a:t>
            </a:r>
            <a:r>
              <a:rPr lang="zh-CN" altLang="en-US" dirty="0" smtClean="0"/>
              <a:t>浅析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tcmalloc</a:t>
            </a:r>
            <a:r>
              <a:rPr lang="zh-CN" altLang="en-US" dirty="0" smtClean="0"/>
              <a:t>内存管理之</a:t>
            </a:r>
            <a:r>
              <a:rPr lang="en-US" altLang="zh-CN" dirty="0" err="1" smtClean="0"/>
              <a:t>PageHeap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9" y="2420888"/>
            <a:ext cx="10058400" cy="406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内存使用分析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tcmalloc</a:t>
            </a:r>
            <a:r>
              <a:rPr lang="zh-CN" altLang="en-US" dirty="0" smtClean="0"/>
              <a:t>浅析（续）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tcmalloc</a:t>
            </a:r>
            <a:r>
              <a:rPr lang="zh-CN" altLang="en-US" dirty="0"/>
              <a:t>内存管理</a:t>
            </a:r>
            <a:r>
              <a:rPr lang="zh-CN" altLang="en-US" dirty="0" smtClean="0"/>
              <a:t>之</a:t>
            </a:r>
            <a:r>
              <a:rPr lang="en-US" altLang="zh-CN" dirty="0" err="1" smtClean="0"/>
              <a:t>ThreadCache</a:t>
            </a:r>
            <a:endParaRPr lang="en-US" altLang="zh-CN" dirty="0" smtClean="0"/>
          </a:p>
          <a:p>
            <a:pPr lvl="1"/>
            <a:r>
              <a:rPr lang="en-US" altLang="zh-CN" dirty="0"/>
              <a:t>size</a:t>
            </a:r>
            <a:r>
              <a:rPr lang="en-US" altLang="zh-CN" dirty="0" smtClean="0"/>
              <a:t>_</a:t>
            </a:r>
          </a:p>
          <a:p>
            <a:pPr lvl="1"/>
            <a:r>
              <a:rPr lang="en-US" altLang="zh-CN" dirty="0" err="1"/>
              <a:t>max_size</a:t>
            </a:r>
            <a:r>
              <a:rPr lang="en-US" altLang="zh-CN" dirty="0"/>
              <a:t>_</a:t>
            </a:r>
          </a:p>
          <a:p>
            <a:pPr lvl="1"/>
            <a:r>
              <a:rPr lang="en-US" altLang="zh-CN" dirty="0" smtClean="0"/>
              <a:t>list</a:t>
            </a:r>
            <a:r>
              <a:rPr lang="en-US" altLang="zh-CN" dirty="0"/>
              <a:t>_[</a:t>
            </a:r>
            <a:r>
              <a:rPr lang="en-US" altLang="zh-CN" dirty="0" err="1"/>
              <a:t>kNumClasses</a:t>
            </a:r>
            <a:r>
              <a:rPr lang="en-US" altLang="zh-CN" dirty="0"/>
              <a:t>]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 err="1"/>
              <a:t>tcmalloc</a:t>
            </a:r>
            <a:r>
              <a:rPr lang="zh-CN" altLang="en-US" dirty="0"/>
              <a:t>内存管理之</a:t>
            </a:r>
            <a:r>
              <a:rPr lang="en-US" altLang="zh-CN" dirty="0" err="1" smtClean="0"/>
              <a:t>CentralCache</a:t>
            </a:r>
            <a:endParaRPr lang="en-US" altLang="zh-CN" dirty="0" smtClean="0"/>
          </a:p>
          <a:p>
            <a:pPr lvl="1"/>
            <a:r>
              <a:rPr lang="en-US" altLang="zh-CN" dirty="0" err="1"/>
              <a:t>tc_slots</a:t>
            </a:r>
            <a:r>
              <a:rPr lang="en-US" altLang="zh-CN" dirty="0" smtClean="0"/>
              <a:t>_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28348"/>
              </p:ext>
            </p:extLst>
          </p:nvPr>
        </p:nvGraphicFramePr>
        <p:xfrm>
          <a:off x="1415480" y="3933056"/>
          <a:ext cx="6120679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8771"/>
                <a:gridCol w="987413"/>
                <a:gridCol w="1080120"/>
                <a:gridCol w="1440160"/>
                <a:gridCol w="1944215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list_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length_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lowater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max_length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length_overages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181481"/>
              </p:ext>
            </p:extLst>
          </p:nvPr>
        </p:nvGraphicFramePr>
        <p:xfrm>
          <a:off x="1423089" y="5517232"/>
          <a:ext cx="151208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6041"/>
                <a:gridCol w="756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tail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3073"/>
              </p:ext>
            </p:extLst>
          </p:nvPr>
        </p:nvGraphicFramePr>
        <p:xfrm>
          <a:off x="3562130" y="5517232"/>
          <a:ext cx="151208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6041"/>
                <a:gridCol w="756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tail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56398"/>
              </p:ext>
            </p:extLst>
          </p:nvPr>
        </p:nvGraphicFramePr>
        <p:xfrm>
          <a:off x="5701172" y="5517232"/>
          <a:ext cx="151208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6041"/>
                <a:gridCol w="756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tail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2935171" y="5702652"/>
            <a:ext cx="626959" cy="0"/>
          </a:xfrm>
          <a:prstGeom prst="straightConnector1">
            <a:avLst/>
          </a:prstGeom>
          <a:ln w="539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074213" y="5702652"/>
            <a:ext cx="626959" cy="0"/>
          </a:xfrm>
          <a:prstGeom prst="straightConnector1">
            <a:avLst/>
          </a:prstGeom>
          <a:ln w="539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内存使用分析</a:t>
            </a:r>
            <a:r>
              <a:rPr lang="en-US" altLang="zh-CN" dirty="0" smtClean="0"/>
              <a:t>——</a:t>
            </a:r>
            <a:r>
              <a:rPr lang="zh-CN" altLang="en-US" dirty="0"/>
              <a:t>巧用</a:t>
            </a:r>
            <a:r>
              <a:rPr lang="en-US" altLang="zh-CN" dirty="0" err="1" smtClean="0"/>
              <a:t>tcmalloc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</a:t>
            </a:r>
            <a:r>
              <a:rPr lang="zh-CN" altLang="en-US" dirty="0" smtClean="0"/>
              <a:t>存分析</a:t>
            </a:r>
            <a:endParaRPr lang="en-US" altLang="zh-CN" dirty="0" smtClean="0"/>
          </a:p>
          <a:p>
            <a:pPr lvl="1"/>
            <a:r>
              <a:rPr lang="zh-CN" altLang="en-US" dirty="0"/>
              <a:t>内存泄</a:t>
            </a:r>
            <a:r>
              <a:rPr lang="zh-CN" altLang="en-US" dirty="0" smtClean="0"/>
              <a:t>露分析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 smtClean="0"/>
              <a:t>memory_tracer.o</a:t>
            </a:r>
            <a:r>
              <a:rPr lang="en-US" altLang="zh-CN" dirty="0"/>
              <a:t> + /</a:t>
            </a:r>
            <a:r>
              <a:rPr lang="en-US" altLang="zh-CN" dirty="0" smtClean="0"/>
              <a:t>dev/</a:t>
            </a:r>
            <a:r>
              <a:rPr lang="en-US" altLang="zh-CN" dirty="0" err="1" smtClean="0"/>
              <a:t>shm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memdump</a:t>
            </a:r>
            <a:r>
              <a:rPr lang="en-US" altLang="zh-CN" dirty="0" smtClean="0"/>
              <a:t>.$</a:t>
            </a:r>
            <a:r>
              <a:rPr lang="en-US" altLang="zh-CN" dirty="0" err="1" smtClean="0"/>
              <a:t>pid</a:t>
            </a:r>
            <a:endParaRPr lang="en-US" altLang="zh-CN" dirty="0" smtClean="0"/>
          </a:p>
          <a:p>
            <a:pPr lvl="1"/>
            <a:r>
              <a:rPr lang="zh-CN" altLang="en-US" dirty="0"/>
              <a:t>内存泄露分析</a:t>
            </a:r>
            <a:r>
              <a:rPr lang="en-US" altLang="zh-CN" dirty="0"/>
              <a:t>?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内存泄露分析！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487488" y="3752101"/>
            <a:ext cx="4608512" cy="456630"/>
            <a:chOff x="1415480" y="3933056"/>
            <a:chExt cx="8734881" cy="432049"/>
          </a:xfrm>
        </p:grpSpPr>
        <p:graphicFrame>
          <p:nvGraphicFramePr>
            <p:cNvPr id="39" name="图示 38"/>
            <p:cNvGraphicFramePr/>
            <p:nvPr>
              <p:extLst>
                <p:ext uri="{D42A27DB-BD31-4B8C-83A1-F6EECF244321}">
                  <p14:modId xmlns:p14="http://schemas.microsoft.com/office/powerpoint/2010/main" val="3457549359"/>
                </p:ext>
              </p:extLst>
            </p:nvPr>
          </p:nvGraphicFramePr>
          <p:xfrm>
            <a:off x="1415480" y="3933056"/>
            <a:ext cx="8352928" cy="4320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0" name="右箭头 4"/>
            <p:cNvSpPr/>
            <p:nvPr/>
          </p:nvSpPr>
          <p:spPr>
            <a:xfrm>
              <a:off x="9912424" y="4029791"/>
              <a:ext cx="237937" cy="238579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7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487488" y="3816529"/>
            <a:ext cx="9983404" cy="1412671"/>
            <a:chOff x="1245729" y="4029791"/>
            <a:chExt cx="8904632" cy="1336625"/>
          </a:xfrm>
        </p:grpSpPr>
        <p:graphicFrame>
          <p:nvGraphicFramePr>
            <p:cNvPr id="48" name="图示 47"/>
            <p:cNvGraphicFramePr/>
            <p:nvPr>
              <p:extLst>
                <p:ext uri="{D42A27DB-BD31-4B8C-83A1-F6EECF244321}">
                  <p14:modId xmlns:p14="http://schemas.microsoft.com/office/powerpoint/2010/main" val="3264236609"/>
                </p:ext>
              </p:extLst>
            </p:nvPr>
          </p:nvGraphicFramePr>
          <p:xfrm>
            <a:off x="1245729" y="4934367"/>
            <a:ext cx="8352928" cy="4320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49" name="右箭头 4"/>
            <p:cNvSpPr/>
            <p:nvPr/>
          </p:nvSpPr>
          <p:spPr>
            <a:xfrm>
              <a:off x="9912424" y="4029791"/>
              <a:ext cx="237937" cy="238579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7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2639616" y="5726000"/>
            <a:ext cx="4533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hlinkClick r:id="rId13"/>
              </a:rPr>
              <a:t>ATA</a:t>
            </a:r>
            <a:r>
              <a:rPr lang="zh-CN" altLang="en-US" sz="1600" dirty="0" smtClean="0">
                <a:hlinkClick r:id="rId13"/>
              </a:rPr>
              <a:t>文章：</a:t>
            </a:r>
            <a:r>
              <a:rPr lang="en-US" altLang="zh-CN" sz="1600" dirty="0">
                <a:hlinkClick r:id="rId13"/>
              </a:rPr>
              <a:t>http://www.atatech.org/articles/60154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50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内存使用分析</a:t>
            </a:r>
            <a:r>
              <a:rPr lang="en-US" altLang="zh-CN" dirty="0"/>
              <a:t>——</a:t>
            </a:r>
            <a:r>
              <a:rPr lang="zh-CN" altLang="en-US" dirty="0"/>
              <a:t>使用内存跟踪库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3392" y="1700808"/>
            <a:ext cx="11305255" cy="53550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调查内</a:t>
            </a:r>
            <a:r>
              <a:rPr lang="zh-CN" altLang="en-US" sz="2400" dirty="0"/>
              <a:t>存泄</a:t>
            </a:r>
            <a:r>
              <a:rPr lang="zh-CN" altLang="en-US" sz="2400" dirty="0" smtClean="0"/>
              <a:t>露新工具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055440" y="2263397"/>
            <a:ext cx="1651229" cy="436781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BackTraceA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endParaRPr lang="zh-CN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6669" y="2263397"/>
            <a:ext cx="1650388" cy="436781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BackTraceB</a:t>
            </a:r>
            <a:endParaRPr lang="zh-CN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7899" y="2263397"/>
            <a:ext cx="1650387" cy="436781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BackTraceC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8287" y="2263397"/>
            <a:ext cx="2008800" cy="436781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BackTraceD</a:t>
            </a:r>
            <a:endParaRPr lang="zh-CN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59517" y="2263397"/>
            <a:ext cx="2008800" cy="436781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BackTraceE</a:t>
            </a:r>
            <a:endParaRPr lang="zh-CN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92856" y="6143529"/>
            <a:ext cx="8616632" cy="436782"/>
            <a:chOff x="1226780" y="5393161"/>
            <a:chExt cx="8616632" cy="436782"/>
          </a:xfrm>
        </p:grpSpPr>
        <p:sp>
          <p:nvSpPr>
            <p:cNvPr id="11" name="矩形 10"/>
            <p:cNvSpPr/>
            <p:nvPr/>
          </p:nvSpPr>
          <p:spPr>
            <a:xfrm>
              <a:off x="1226780" y="5393161"/>
              <a:ext cx="1096326" cy="4367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B050"/>
                  </a:solidFill>
                </a:rPr>
                <a:t>DATA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323106" y="5393161"/>
              <a:ext cx="554903" cy="436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TAG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878010" y="5393162"/>
              <a:ext cx="2103148" cy="4367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DATA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81158" y="5393161"/>
              <a:ext cx="554903" cy="436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TAG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534131" y="5393161"/>
              <a:ext cx="1096326" cy="4367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DATA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630457" y="5393161"/>
              <a:ext cx="554903" cy="436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TAG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185361" y="5393162"/>
              <a:ext cx="2103148" cy="4367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DATA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288509" y="5393161"/>
              <a:ext cx="554903" cy="436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TAG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08468" y="3004969"/>
            <a:ext cx="1850868" cy="1304501"/>
            <a:chOff x="6888088" y="3060603"/>
            <a:chExt cx="1850868" cy="1304501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20" name="组合 19"/>
            <p:cNvGrpSpPr/>
            <p:nvPr/>
          </p:nvGrpSpPr>
          <p:grpSpPr>
            <a:xfrm>
              <a:off x="6888088" y="3491543"/>
              <a:ext cx="1850868" cy="873561"/>
              <a:chOff x="8840582" y="3983740"/>
              <a:chExt cx="1463043" cy="853440"/>
            </a:xfrm>
            <a:grpFill/>
          </p:grpSpPr>
          <p:sp>
            <p:nvSpPr>
              <p:cNvPr id="22" name="矩形 21"/>
              <p:cNvSpPr/>
              <p:nvPr/>
            </p:nvSpPr>
            <p:spPr>
              <a:xfrm>
                <a:off x="8840582" y="3983740"/>
                <a:ext cx="1463040" cy="426720"/>
              </a:xfrm>
              <a:prstGeom prst="rect">
                <a:avLst/>
              </a:prstGeom>
              <a:solidFill>
                <a:srgbClr val="F8CBA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accent2">
                        <a:lumMod val="50000"/>
                      </a:schemeClr>
                    </a:solidFill>
                  </a:rPr>
                  <a:t>申请次数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840585" y="4410460"/>
                <a:ext cx="1463040" cy="426720"/>
              </a:xfrm>
              <a:prstGeom prst="rect">
                <a:avLst/>
              </a:prstGeom>
              <a:solidFill>
                <a:srgbClr val="F8CBA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accent2">
                        <a:lumMod val="50000"/>
                      </a:schemeClr>
                    </a:solidFill>
                  </a:rPr>
                  <a:t>持有内存</a:t>
                </a: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6888088" y="3060603"/>
              <a:ext cx="1850864" cy="436781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accent2">
                      <a:lumMod val="50000"/>
                    </a:schemeClr>
                  </a:solidFill>
                </a:rPr>
                <a:t>调用栈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8496" y="3126938"/>
            <a:ext cx="1853248" cy="2606318"/>
            <a:chOff x="2082512" y="3054930"/>
            <a:chExt cx="1853248" cy="2606318"/>
          </a:xfrm>
          <a:solidFill>
            <a:srgbClr val="A9D18E"/>
          </a:solidFill>
        </p:grpSpPr>
        <p:grpSp>
          <p:nvGrpSpPr>
            <p:cNvPr id="25" name="组合 24"/>
            <p:cNvGrpSpPr/>
            <p:nvPr/>
          </p:nvGrpSpPr>
          <p:grpSpPr>
            <a:xfrm>
              <a:off x="2082512" y="3054930"/>
              <a:ext cx="1850868" cy="1304501"/>
              <a:chOff x="6888088" y="3060603"/>
              <a:chExt cx="1850868" cy="1304501"/>
            </a:xfrm>
            <a:grpFill/>
          </p:grpSpPr>
          <p:grpSp>
            <p:nvGrpSpPr>
              <p:cNvPr id="31" name="组合 30"/>
              <p:cNvGrpSpPr/>
              <p:nvPr/>
            </p:nvGrpSpPr>
            <p:grpSpPr>
              <a:xfrm>
                <a:off x="6888088" y="3491543"/>
                <a:ext cx="1850868" cy="873561"/>
                <a:chOff x="8840582" y="3983740"/>
                <a:chExt cx="1463043" cy="853440"/>
              </a:xfrm>
              <a:grpFill/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8840582" y="3983740"/>
                  <a:ext cx="1463040" cy="4267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TAG</a:t>
                  </a:r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标识：</a:t>
                  </a:r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40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8840585" y="4410460"/>
                  <a:ext cx="1463040" cy="4267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  </a:t>
                  </a:r>
                  <a:r>
                    <a:rPr lang="en-US" altLang="zh-CN" dirty="0" err="1" smtClean="0">
                      <a:solidFill>
                        <a:srgbClr val="FF0000"/>
                      </a:solidFill>
                    </a:rPr>
                    <a:t>ClassID</a:t>
                  </a:r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 : 8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2" name="矩形 31"/>
              <p:cNvSpPr/>
              <p:nvPr/>
            </p:nvSpPr>
            <p:spPr>
              <a:xfrm>
                <a:off x="6888088" y="3060603"/>
                <a:ext cx="1850864" cy="43678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    线程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ID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：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16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084892" y="4356747"/>
              <a:ext cx="1850868" cy="1304501"/>
              <a:chOff x="6888088" y="3060603"/>
              <a:chExt cx="1850868" cy="1304501"/>
            </a:xfrm>
            <a:grpFill/>
          </p:grpSpPr>
          <p:grpSp>
            <p:nvGrpSpPr>
              <p:cNvPr id="27" name="组合 26"/>
              <p:cNvGrpSpPr/>
              <p:nvPr/>
            </p:nvGrpSpPr>
            <p:grpSpPr>
              <a:xfrm>
                <a:off x="6888088" y="3491543"/>
                <a:ext cx="1850868" cy="873561"/>
                <a:chOff x="8840582" y="3983740"/>
                <a:chExt cx="1463043" cy="853440"/>
              </a:xfrm>
              <a:grpFill/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8840582" y="3983740"/>
                  <a:ext cx="1463040" cy="4267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>
                      <a:solidFill>
                        <a:srgbClr val="FF0000"/>
                      </a:solidFill>
                    </a:rPr>
                    <a:t>BackTraceID</a:t>
                  </a:r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：</a:t>
                  </a:r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24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8840585" y="4410460"/>
                  <a:ext cx="1463040" cy="4267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  </a:t>
                  </a:r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操作时间 </a:t>
                  </a:r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: 32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8" name="矩形 27"/>
              <p:cNvSpPr/>
              <p:nvPr/>
            </p:nvSpPr>
            <p:spPr>
              <a:xfrm>
                <a:off x="6888088" y="3060603"/>
                <a:ext cx="1850864" cy="43678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   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内存状态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：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8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5" name="上箭头标注 34"/>
          <p:cNvSpPr/>
          <p:nvPr/>
        </p:nvSpPr>
        <p:spPr>
          <a:xfrm>
            <a:off x="2489182" y="5745192"/>
            <a:ext cx="554903" cy="835118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2955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TAG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36" name="下箭头标注 35"/>
          <p:cNvSpPr/>
          <p:nvPr/>
        </p:nvSpPr>
        <p:spPr>
          <a:xfrm>
            <a:off x="6008287" y="2263397"/>
            <a:ext cx="1651230" cy="661547"/>
          </a:xfrm>
          <a:prstGeom prst="downArrowCallout">
            <a:avLst/>
          </a:prstGeom>
          <a:solidFill>
            <a:srgbClr val="F8CBA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BackTraceE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下箭头 36"/>
          <p:cNvSpPr/>
          <p:nvPr/>
        </p:nvSpPr>
        <p:spPr>
          <a:xfrm rot="-8700000">
            <a:off x="4576713" y="2617785"/>
            <a:ext cx="195665" cy="277630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7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内存使用分析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使用内存跟踪库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分析流程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分</a:t>
            </a:r>
            <a:r>
              <a:rPr lang="zh-CN" altLang="en-US" dirty="0"/>
              <a:t>析结</a:t>
            </a:r>
            <a:r>
              <a:rPr lang="zh-CN" altLang="en-US" dirty="0" smtClean="0"/>
              <a:t>果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087219" y="2422129"/>
            <a:ext cx="8465165" cy="432049"/>
            <a:chOff x="1213507" y="6166545"/>
            <a:chExt cx="6502633" cy="432049"/>
          </a:xfrm>
        </p:grpSpPr>
        <p:graphicFrame>
          <p:nvGraphicFramePr>
            <p:cNvPr id="5" name="图示 4"/>
            <p:cNvGraphicFramePr/>
            <p:nvPr>
              <p:extLst/>
            </p:nvPr>
          </p:nvGraphicFramePr>
          <p:xfrm>
            <a:off x="1213507" y="6166545"/>
            <a:ext cx="6120680" cy="4320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9" name="右箭头 4"/>
            <p:cNvSpPr/>
            <p:nvPr/>
          </p:nvSpPr>
          <p:spPr>
            <a:xfrm>
              <a:off x="7478203" y="6263280"/>
              <a:ext cx="237937" cy="238579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7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/>
            </a:p>
          </p:txBody>
        </p:sp>
      </p:grpSp>
      <p:sp>
        <p:nvSpPr>
          <p:cNvPr id="10" name="矩形 9"/>
          <p:cNvSpPr/>
          <p:nvPr/>
        </p:nvSpPr>
        <p:spPr>
          <a:xfrm>
            <a:off x="911424" y="5582192"/>
            <a:ext cx="37433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</a:t>
            </a:r>
            <a:r>
              <a:rPr lang="zh-CN" altLang="en-US" sz="5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现 </a:t>
            </a:r>
            <a:r>
              <a:rPr lang="en-US" altLang="zh-CN" sz="5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zh-CN" altLang="en-US" sz="5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解决</a:t>
            </a:r>
            <a:endParaRPr lang="en-US" altLang="zh-CN" sz="5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798" y="3641700"/>
            <a:ext cx="4961250" cy="19569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3196" y="3501008"/>
            <a:ext cx="6178023" cy="22972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801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661"/>
    </mc:Choice>
    <mc:Fallback xmlns="">
      <p:transition spd="slow" advTm="956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9|9.7|8.5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iaomin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b="1" dirty="0">
            <a:solidFill>
              <a:srgbClr val="FFFFFF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++内存问题分析浅析" id="{15F91DE2-1867-419C-9A18-9E696E0C9702}" vid="{9F92595E-0889-4896-A7E3-1BEC04F9CA5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C++内存问题分析浅析</Template>
  <TotalTime>1</TotalTime>
  <Words>1214</Words>
  <Application>Microsoft Office PowerPoint</Application>
  <PresentationFormat>宽屏</PresentationFormat>
  <Paragraphs>339</Paragraphs>
  <Slides>26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SimSun</vt:lpstr>
      <vt:lpstr>SimSun</vt:lpstr>
      <vt:lpstr>微软雅黑</vt:lpstr>
      <vt:lpstr>Arial</vt:lpstr>
      <vt:lpstr>Calibri</vt:lpstr>
      <vt:lpstr>Wingdings</vt:lpstr>
      <vt:lpstr>1_自定义设计方案</vt:lpstr>
      <vt:lpstr>Image</vt:lpstr>
      <vt:lpstr>C/C++内存问题分析方法浅析</vt:lpstr>
      <vt:lpstr>PowerPoint 演示文稿</vt:lpstr>
      <vt:lpstr>常见问题及调查方法介绍</vt:lpstr>
      <vt:lpstr>常见问题及调查方法介绍</vt:lpstr>
      <vt:lpstr>内存使用分析——tcmalloc浅析</vt:lpstr>
      <vt:lpstr>内存使用分析——tcmalloc浅析（续）</vt:lpstr>
      <vt:lpstr>内存使用分析——巧用tcmalloc</vt:lpstr>
      <vt:lpstr>内存使用分析——使用内存跟踪库</vt:lpstr>
      <vt:lpstr>内存使用分析——使用内存跟踪库</vt:lpstr>
      <vt:lpstr>内存使用分析——使用内存跟踪库</vt:lpstr>
      <vt:lpstr>内存使用分析——使用内存跟踪库</vt:lpstr>
      <vt:lpstr>内存使用分析——使用内存跟踪库</vt:lpstr>
      <vt:lpstr>内存使用分析——使用内存跟踪库</vt:lpstr>
      <vt:lpstr>内存使用分析——使用内存跟踪库</vt:lpstr>
      <vt:lpstr>内存使用分析——使用内存跟踪库</vt:lpstr>
      <vt:lpstr>内存段错误调查——重要的寄存器</vt:lpstr>
      <vt:lpstr>内存段错误调查——优化了的变量</vt:lpstr>
      <vt:lpstr>内存段错误调查——C++基本容器内存layout</vt:lpstr>
      <vt:lpstr>内存段错误调查——C++基本容器内存layout（续）</vt:lpstr>
      <vt:lpstr>内存段错误调查——C++基本容器内存layout（续）</vt:lpstr>
      <vt:lpstr>内存段错误调查</vt:lpstr>
      <vt:lpstr>内存段错误调查</vt:lpstr>
      <vt:lpstr>内存段错误调查</vt:lpstr>
      <vt:lpstr>案例分析——内存使用分析</vt:lpstr>
      <vt:lpstr>案例分析——内存段错误调查</vt:lpstr>
      <vt:lpstr>PowerPoint 演示文稿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C/C++内存问题分析方法浅析</dc:title>
  <dc:subject>DW</dc:subject>
  <dc:creator>谋天</dc:creator>
  <cp:lastModifiedBy>谋天</cp:lastModifiedBy>
  <cp:revision>3</cp:revision>
  <cp:lastPrinted>2016-05-09T08:44:23Z</cp:lastPrinted>
  <dcterms:created xsi:type="dcterms:W3CDTF">2016-08-17T07:32:32Z</dcterms:created>
  <dcterms:modified xsi:type="dcterms:W3CDTF">2016-08-17T07:36:02Z</dcterms:modified>
</cp:coreProperties>
</file>