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1" r:id="rId3"/>
    <p:sldId id="311" r:id="rId4"/>
    <p:sldId id="316" r:id="rId5"/>
    <p:sldId id="313" r:id="rId6"/>
    <p:sldId id="317" r:id="rId7"/>
    <p:sldId id="318" r:id="rId8"/>
    <p:sldId id="319" r:id="rId9"/>
    <p:sldId id="321" r:id="rId10"/>
    <p:sldId id="323" r:id="rId11"/>
    <p:sldId id="324" r:id="rId12"/>
    <p:sldId id="326" r:id="rId13"/>
    <p:sldId id="320" r:id="rId14"/>
    <p:sldId id="310" r:id="rId15"/>
    <p:sldId id="333" r:id="rId16"/>
    <p:sldId id="331" r:id="rId17"/>
    <p:sldId id="307" r:id="rId18"/>
    <p:sldId id="312" r:id="rId19"/>
    <p:sldId id="308" r:id="rId20"/>
    <p:sldId id="327" r:id="rId21"/>
    <p:sldId id="328" r:id="rId22"/>
    <p:sldId id="329" r:id="rId23"/>
  </p:sldIdLst>
  <p:sldSz cx="12192000" cy="6858000"/>
  <p:notesSz cx="68119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草" initials="晓草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3FF"/>
    <a:srgbClr val="FF7300"/>
    <a:srgbClr val="75C0E1"/>
    <a:srgbClr val="D9D9D9"/>
    <a:srgbClr val="FF7B21"/>
    <a:srgbClr val="C4BD97"/>
    <a:srgbClr val="D34B46"/>
    <a:srgbClr val="FDEADA"/>
    <a:srgbClr val="D99694"/>
    <a:srgbClr val="94A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0288" autoAdjust="0"/>
  </p:normalViewPr>
  <p:slideViewPr>
    <p:cSldViewPr>
      <p:cViewPr varScale="1">
        <p:scale>
          <a:sx n="101" d="100"/>
          <a:sy n="101" d="100"/>
        </p:scale>
        <p:origin x="-472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410CB-A0CA-499B-8668-C1F41764710B}" type="datetimeFigureOut">
              <a:rPr lang="zh-CN" altLang="en-US" smtClean="0"/>
              <a:pPr/>
              <a:t>16/8/16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236C-0923-48C1-8299-014D8B2B9D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62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8D47AB0-06DA-4BEA-95F6-AB5EA429E645}" type="datetimeFigureOut">
              <a:rPr lang="zh-CN" altLang="en-US"/>
              <a:pPr>
                <a:defRPr/>
              </a:pPr>
              <a:t>16/8/16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624A7E2-9768-4B4D-A4F1-4C4DFF5B3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68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5B82F-922F-4962-BD77-5AB46A3E9D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33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更多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不一一列举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更多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不一一列举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5B82F-922F-4962-BD77-5AB46A3E9D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33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机型，</a:t>
            </a:r>
            <a:r>
              <a:rPr kumimoji="1" lang="en-US" altLang="zh-CN" dirty="0" err="1" smtClean="0"/>
              <a:t>sata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hyrid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ssd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网卡，千兆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万兆网卡，网络流量达到多少？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版本，飞天的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版本都是什么？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问题描述，什么场景下降了多少，是否是正常波动？或者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的不稳定。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能够清晰的把问题描述給其他人，即使自己搞不定，也能够将有用的信息都转达出来，避免重复工作，表达时可能自己会意识到一些“奇点”，当不知道什么是有用的时候，就全部描述，总比漏掉强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切忌不要一头乱麻的进去，容易进去出不来，跑偏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5B82F-922F-4962-BD77-5AB46A3E9D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33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5B82F-922F-4962-BD77-5AB46A3E9D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5B82F-922F-4962-BD77-5AB46A3E9D0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0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121965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17953"/>
            <a:ext cx="9144000" cy="2241286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8276" y="428841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1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2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65638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66511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4522537"/>
            <a:ext cx="9934337" cy="7987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2102" y="1268760"/>
            <a:ext cx="5515024" cy="53285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0878" y="1268760"/>
            <a:ext cx="5515024" cy="53285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6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84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完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71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6999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76871"/>
            <a:ext cx="9144000" cy="1782367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4502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6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3352" y="460623"/>
            <a:ext cx="10515600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566" y="1196752"/>
            <a:ext cx="11672081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8448" y="131991"/>
            <a:ext cx="1895956" cy="328632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252779"/>
            <a:ext cx="9934337" cy="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5" r:id="rId5"/>
    <p:sldLayoutId id="2147483756" r:id="rId6"/>
    <p:sldLayoutId id="2147483761" r:id="rId7"/>
    <p:sldLayoutId id="21474837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one.alibaba-inc.com/project/387353/issue/8439591" TargetMode="External"/><Relationship Id="rId4" Type="http://schemas.openxmlformats.org/officeDocument/2006/relationships/hyperlink" Target="https://aone.alibaba-inc.com/project/387353/issue/8288165" TargetMode="External"/><Relationship Id="rId5" Type="http://schemas.openxmlformats.org/officeDocument/2006/relationships/hyperlink" Target="https://aone.alibaba-inc.com/project/387353/issue/8375969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40016" y="422108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Wenwen.pww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487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瓶颈细节展开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strace</a:t>
            </a:r>
            <a:r>
              <a:rPr lang="zh-CN" altLang="en-US" dirty="0" smtClean="0"/>
              <a:t>结果（截取的部分结果）</a:t>
            </a:r>
            <a:endParaRPr lang="en-US" altLang="zh-CN" dirty="0" smtClean="0"/>
          </a:p>
          <a:p>
            <a:pPr marL="914400" lvl="3" indent="0">
              <a:spcBef>
                <a:spcPts val="1000"/>
              </a:spcBef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4" name="图片 3" descr="屏幕快照 2016-08-08 下午5.35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772816"/>
            <a:ext cx="7992888" cy="4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瓶颈细节展开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一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一检查记录的</a:t>
            </a:r>
            <a:r>
              <a:rPr lang="en-US" altLang="zh-CN" sz="1600" dirty="0" err="1" smtClean="0"/>
              <a:t>chunkserver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tid</a:t>
            </a:r>
            <a:r>
              <a:rPr lang="zh-CN" altLang="en-US" sz="1600" dirty="0" smtClean="0"/>
              <a:t>，查看</a:t>
            </a:r>
            <a:r>
              <a:rPr lang="en-US" altLang="zh-CN" sz="1600" dirty="0" smtClean="0"/>
              <a:t>average delay </a:t>
            </a:r>
            <a:r>
              <a:rPr lang="en-US" altLang="zh-CN" sz="1600" dirty="0" err="1" smtClean="0"/>
              <a:t>ms</a:t>
            </a:r>
            <a:r>
              <a:rPr lang="zh-CN" altLang="en-US" sz="1600" dirty="0" smtClean="0"/>
              <a:t>，即平均调度</a:t>
            </a:r>
            <a:r>
              <a:rPr lang="en-US" altLang="zh-CN" sz="1600" dirty="0" smtClean="0"/>
              <a:t>latency</a:t>
            </a:r>
          </a:p>
          <a:p>
            <a:r>
              <a:rPr lang="zh-CN" altLang="en-US" sz="1600" dirty="0" smtClean="0"/>
              <a:t>与正常场景对比发现调度</a:t>
            </a:r>
            <a:r>
              <a:rPr lang="en-US" altLang="zh-CN" sz="1600" dirty="0" smtClean="0"/>
              <a:t>latency</a:t>
            </a:r>
            <a:r>
              <a:rPr lang="zh-CN" altLang="en-US" sz="1600" dirty="0" smtClean="0"/>
              <a:t>上涨一个数量级</a:t>
            </a:r>
            <a:r>
              <a:rPr lang="zh-CN" altLang="en-US" sz="1200" dirty="0" smtClean="0">
                <a:solidFill>
                  <a:srgbClr val="C4BD97"/>
                </a:solidFill>
              </a:rPr>
              <a:t>（当时的结果没存，上图是命令展示效果）</a:t>
            </a:r>
            <a:endParaRPr lang="en-US" altLang="zh-CN" sz="1200" dirty="0" smtClean="0">
              <a:solidFill>
                <a:srgbClr val="C4BD97"/>
              </a:solidFill>
            </a:endParaRPr>
          </a:p>
          <a:p>
            <a:pPr marL="0" indent="0">
              <a:buNone/>
            </a:pPr>
            <a:endParaRPr lang="nl-NL" altLang="zh-CN" sz="1600" dirty="0">
              <a:solidFill>
                <a:srgbClr val="000000"/>
              </a:solidFill>
            </a:endParaRPr>
          </a:p>
        </p:txBody>
      </p:sp>
      <p:pic>
        <p:nvPicPr>
          <p:cNvPr id="5" name="图片 4" descr="屏幕快照 2016-08-08 下午7.02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268760"/>
            <a:ext cx="11480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7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瓶颈细节展开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Client Receive Response 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加日志最小化粒度检查慢点</a:t>
            </a:r>
            <a:endParaRPr lang="nl-NL" altLang="zh-CN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7608" y="2492896"/>
            <a:ext cx="6624736" cy="5760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client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7608" y="5229200"/>
            <a:ext cx="6624736" cy="5760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tx1"/>
                </a:solidFill>
              </a:rPr>
              <a:t>erpc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5400000">
            <a:off x="2711624" y="4077072"/>
            <a:ext cx="2160240" cy="144016"/>
          </a:xfrm>
          <a:prstGeom prst="rightArrow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16200000">
            <a:off x="6816080" y="4077072"/>
            <a:ext cx="2160240" cy="144016"/>
          </a:xfrm>
          <a:prstGeom prst="rightArrow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2567608" y="4149080"/>
            <a:ext cx="662473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55640" y="3284984"/>
            <a:ext cx="5976664" cy="50405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Client Thread pool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55640" y="4365104"/>
            <a:ext cx="5976664" cy="50405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dirty="0" err="1" smtClean="0">
                <a:solidFill>
                  <a:srgbClr val="000000"/>
                </a:solidFill>
              </a:rPr>
              <a:t>Erpc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Thread pool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7896200" y="3717032"/>
            <a:ext cx="0" cy="723698"/>
          </a:xfrm>
          <a:prstGeom prst="line">
            <a:avLst/>
          </a:prstGeom>
          <a:ln w="762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487488" y="3861048"/>
            <a:ext cx="14423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Send</a:t>
            </a:r>
          </a:p>
          <a:p>
            <a:r>
              <a:rPr kumimoji="1"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response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92344" y="3861048"/>
            <a:ext cx="14423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Receive</a:t>
            </a:r>
          </a:p>
          <a:p>
            <a:r>
              <a:rPr kumimoji="1"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Response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807968" y="3789040"/>
            <a:ext cx="216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Thread switch slow</a:t>
            </a:r>
            <a:endParaRPr kumimoji="1" lang="zh-CN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330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困难</a:t>
            </a:r>
            <a:endParaRPr lang="en-US" altLang="zh-CN" dirty="0" smtClean="0"/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业务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不稳定的天基＋有</a:t>
            </a:r>
            <a:r>
              <a:rPr lang="en-US" altLang="zh-CN" dirty="0" smtClean="0">
                <a:solidFill>
                  <a:srgbClr val="000000"/>
                </a:solidFill>
              </a:rPr>
              <a:t>bug</a:t>
            </a:r>
            <a:r>
              <a:rPr lang="zh-CN" altLang="en-US" dirty="0" smtClean="0">
                <a:solidFill>
                  <a:srgbClr val="000000"/>
                </a:solidFill>
              </a:rPr>
              <a:t>的盘古＋不稳定压力、重量的</a:t>
            </a:r>
            <a:r>
              <a:rPr lang="en-US" altLang="zh-CN" dirty="0" err="1" smtClean="0">
                <a:solidFill>
                  <a:srgbClr val="000000"/>
                </a:solidFill>
              </a:rPr>
              <a:t>ots</a:t>
            </a:r>
            <a:r>
              <a:rPr lang="en-US" altLang="zh-CN" dirty="0" smtClean="0">
                <a:solidFill>
                  <a:srgbClr val="000000"/>
                </a:solidFill>
              </a:rPr>
              <a:t> case</a:t>
            </a:r>
            <a:r>
              <a:rPr lang="zh-CN" altLang="en-US" dirty="0" smtClean="0">
                <a:solidFill>
                  <a:srgbClr val="000000"/>
                </a:solidFill>
              </a:rPr>
              <a:t>、各部门交流推动的代价</a:t>
            </a:r>
            <a:endParaRPr lang="en-US" altLang="zh-CN" dirty="0">
              <a:solidFill>
                <a:srgbClr val="000000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系统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内核的不熟悉，对盘古以下的不熟悉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实践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err="1" smtClean="0">
                <a:solidFill>
                  <a:srgbClr val="000000"/>
                </a:solidFill>
              </a:rPr>
              <a:t>ots</a:t>
            </a:r>
            <a:r>
              <a:rPr lang="en-US" altLang="zh-CN" dirty="0" smtClean="0">
                <a:solidFill>
                  <a:srgbClr val="000000"/>
                </a:solidFill>
              </a:rPr>
              <a:t> case</a:t>
            </a:r>
            <a:r>
              <a:rPr lang="zh-CN" altLang="en-US" dirty="0" smtClean="0">
                <a:solidFill>
                  <a:srgbClr val="000000"/>
                </a:solidFill>
              </a:rPr>
              <a:t>的学习成本，人为误操作，灵异事件，</a:t>
            </a:r>
            <a:r>
              <a:rPr lang="en-US" altLang="zh-CN" dirty="0" err="1" smtClean="0">
                <a:solidFill>
                  <a:srgbClr val="000000"/>
                </a:solidFill>
              </a:rPr>
              <a:t>qps</a:t>
            </a:r>
            <a:r>
              <a:rPr lang="zh-CN" altLang="en-US" dirty="0" smtClean="0">
                <a:solidFill>
                  <a:srgbClr val="000000"/>
                </a:solidFill>
              </a:rPr>
              <a:t>上升</a:t>
            </a:r>
            <a:r>
              <a:rPr lang="en-US" altLang="zh-CN" dirty="0" smtClean="0">
                <a:solidFill>
                  <a:srgbClr val="000000"/>
                </a:solidFill>
              </a:rPr>
              <a:t>10%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latency</a:t>
            </a:r>
            <a:r>
              <a:rPr lang="zh-CN" altLang="en-US" dirty="0" smtClean="0">
                <a:solidFill>
                  <a:srgbClr val="000000"/>
                </a:solidFill>
              </a:rPr>
              <a:t>上升</a:t>
            </a:r>
            <a:r>
              <a:rPr lang="en-US" altLang="zh-CN" dirty="0" smtClean="0">
                <a:solidFill>
                  <a:srgbClr val="000000"/>
                </a:solidFill>
              </a:rPr>
              <a:t>100%</a:t>
            </a:r>
            <a:r>
              <a:rPr lang="zh-CN" altLang="en-US" sz="1050" dirty="0" smtClean="0">
                <a:solidFill>
                  <a:srgbClr val="000000"/>
                </a:solidFill>
              </a:rPr>
              <a:t>（上一轮停测试时直接</a:t>
            </a:r>
            <a:r>
              <a:rPr lang="en-US" altLang="zh-CN" sz="1050" dirty="0" smtClean="0">
                <a:solidFill>
                  <a:srgbClr val="000000"/>
                </a:solidFill>
              </a:rPr>
              <a:t>ctrl</a:t>
            </a:r>
            <a:r>
              <a:rPr lang="zh-CN" altLang="en-US" sz="1050" dirty="0" smtClean="0">
                <a:solidFill>
                  <a:srgbClr val="000000"/>
                </a:solidFill>
              </a:rPr>
              <a:t>＋</a:t>
            </a:r>
            <a:r>
              <a:rPr lang="en-US" altLang="zh-CN" sz="1050" dirty="0" smtClean="0">
                <a:solidFill>
                  <a:srgbClr val="000000"/>
                </a:solidFill>
              </a:rPr>
              <a:t>c</a:t>
            </a:r>
            <a:r>
              <a:rPr lang="zh-CN" altLang="en-US" sz="1050" dirty="0" smtClean="0">
                <a:solidFill>
                  <a:srgbClr val="000000"/>
                </a:solidFill>
              </a:rPr>
              <a:t>未清理干净）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工具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学习代价，扁鹊、</a:t>
            </a:r>
            <a:r>
              <a:rPr lang="en-US" altLang="zh-CN" dirty="0" err="1" smtClean="0">
                <a:solidFill>
                  <a:srgbClr val="000000"/>
                </a:solidFill>
              </a:rPr>
              <a:t>perf</a:t>
            </a:r>
            <a:r>
              <a:rPr lang="zh-CN" altLang="en-US" dirty="0" smtClean="0">
                <a:solidFill>
                  <a:srgbClr val="000000"/>
                </a:solidFill>
              </a:rPr>
              <a:t>、对比各系统指标，对各指标不敏感性，无法判断该值是否有异常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方法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Bug</a:t>
            </a:r>
            <a:r>
              <a:rPr lang="zh-CN" altLang="en-US" dirty="0" smtClean="0">
                <a:solidFill>
                  <a:srgbClr val="000000"/>
                </a:solidFill>
              </a:rPr>
              <a:t>重要性、优先级，对完整的测试方法没有</a:t>
            </a:r>
            <a:r>
              <a:rPr lang="en-US" altLang="zh-CN" dirty="0" smtClean="0">
                <a:solidFill>
                  <a:srgbClr val="000000"/>
                </a:solidFill>
              </a:rPr>
              <a:t>sense</a:t>
            </a:r>
            <a:r>
              <a:rPr lang="zh-CN" altLang="en-US" dirty="0" smtClean="0">
                <a:solidFill>
                  <a:srgbClr val="000000"/>
                </a:solidFill>
              </a:rPr>
              <a:t>，靠谱的基准，稳定压力的性能</a:t>
            </a:r>
            <a:r>
              <a:rPr lang="en-US" altLang="zh-CN" dirty="0" smtClean="0">
                <a:solidFill>
                  <a:srgbClr val="000000"/>
                </a:solidFill>
              </a:rPr>
              <a:t>case</a:t>
            </a:r>
            <a:r>
              <a:rPr lang="zh-CN" altLang="en-US" dirty="0" smtClean="0">
                <a:solidFill>
                  <a:srgbClr val="000000"/>
                </a:solidFill>
              </a:rPr>
              <a:t>、最小化单机复现等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8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0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问题定位</a:t>
            </a:r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983432" y="1700808"/>
            <a:ext cx="1872208" cy="576064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重跑稳定复现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2495600" y="2276872"/>
            <a:ext cx="1872208" cy="576064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无明显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异常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cxnSp>
        <p:nvCxnSpPr>
          <p:cNvPr id="9" name="肘形连接符 8"/>
          <p:cNvCxnSpPr>
            <a:stCxn id="3" idx="3"/>
            <a:endCxn id="11" idx="0"/>
          </p:cNvCxnSpPr>
          <p:nvPr/>
        </p:nvCxnSpPr>
        <p:spPr>
          <a:xfrm>
            <a:off x="2855640" y="1988840"/>
            <a:ext cx="576064" cy="2880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99656" y="1700808"/>
            <a:ext cx="463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yes</a:t>
            </a:r>
            <a:endParaRPr kumimoji="1" lang="zh-CN" altLang="en-US" sz="1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4007768" y="2780928"/>
            <a:ext cx="1872208" cy="576064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回退升级复现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</p:txBody>
      </p:sp>
      <p:cxnSp>
        <p:nvCxnSpPr>
          <p:cNvPr id="21" name="肘形连接符 20"/>
          <p:cNvCxnSpPr>
            <a:stCxn id="11" idx="3"/>
            <a:endCxn id="20" idx="0"/>
          </p:cNvCxnSpPr>
          <p:nvPr/>
        </p:nvCxnSpPr>
        <p:spPr>
          <a:xfrm>
            <a:off x="4367808" y="2564904"/>
            <a:ext cx="576064" cy="2160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>
            <a:off x="5879976" y="3068960"/>
            <a:ext cx="1872208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711624" y="4653136"/>
            <a:ext cx="1512168" cy="86409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简单排查，例</a:t>
            </a:r>
            <a:r>
              <a:rPr kumimoji="1" lang="en-US" altLang="zh-CN" sz="1400" dirty="0" smtClean="0">
                <a:solidFill>
                  <a:srgbClr val="000000"/>
                </a:solidFill>
                <a:hlinkClick r:id="rId3"/>
              </a:rPr>
              <a:t>8439591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，大量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du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进程占用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cpu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71464" y="4653136"/>
            <a:ext cx="1296144" cy="86409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误操作？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Case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启动错误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7808" y="2276872"/>
            <a:ext cx="463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yes</a:t>
            </a:r>
            <a:endParaRPr kumimoji="1" lang="zh-CN" altLang="en-US" sz="1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51984" y="2780928"/>
            <a:ext cx="463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yes</a:t>
            </a:r>
            <a:endParaRPr kumimoji="1" lang="zh-CN" altLang="en-US" sz="1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34" name="肘形连接符 33"/>
          <p:cNvCxnSpPr>
            <a:stCxn id="20" idx="3"/>
          </p:cNvCxnSpPr>
          <p:nvPr/>
        </p:nvCxnSpPr>
        <p:spPr>
          <a:xfrm flipV="1">
            <a:off x="5879976" y="2564904"/>
            <a:ext cx="1872208" cy="5040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816080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Revert</a:t>
            </a:r>
          </a:p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client</a:t>
            </a:r>
            <a:endParaRPr kumimoji="1" lang="zh-CN" altLang="en-US" sz="1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16080" y="328498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Revert</a:t>
            </a:r>
          </a:p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server</a:t>
            </a:r>
            <a:endParaRPr kumimoji="1" lang="zh-CN" altLang="en-US" sz="1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95800" y="4653136"/>
            <a:ext cx="1296144" cy="86409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与升级无关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cxnSp>
        <p:nvCxnSpPr>
          <p:cNvPr id="41" name="直线箭头连接符 40"/>
          <p:cNvCxnSpPr>
            <a:stCxn id="3" idx="2"/>
            <a:endCxn id="29" idx="0"/>
          </p:cNvCxnSpPr>
          <p:nvPr/>
        </p:nvCxnSpPr>
        <p:spPr>
          <a:xfrm>
            <a:off x="1919536" y="2276872"/>
            <a:ext cx="0" cy="23762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1" idx="2"/>
            <a:endCxn id="28" idx="0"/>
          </p:cNvCxnSpPr>
          <p:nvPr/>
        </p:nvCxnSpPr>
        <p:spPr>
          <a:xfrm>
            <a:off x="3431704" y="2852936"/>
            <a:ext cx="36004" cy="1800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0" idx="2"/>
            <a:endCxn id="39" idx="0"/>
          </p:cNvCxnSpPr>
          <p:nvPr/>
        </p:nvCxnSpPr>
        <p:spPr>
          <a:xfrm>
            <a:off x="4943872" y="3356992"/>
            <a:ext cx="0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919536" y="3501008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no</a:t>
            </a:r>
            <a:endParaRPr kumimoji="1" lang="zh-CN" altLang="en-US" sz="1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31704" y="357301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no</a:t>
            </a:r>
            <a:endParaRPr kumimoji="1" lang="zh-CN" altLang="en-US" sz="1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015880" y="364502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000000"/>
                </a:solidFill>
                <a:latin typeface="+mn-ea"/>
                <a:ea typeface="+mn-ea"/>
              </a:rPr>
              <a:t>no</a:t>
            </a:r>
            <a:endParaRPr kumimoji="1" lang="zh-CN" altLang="en-US" sz="1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52184" y="2060848"/>
            <a:ext cx="2520280" cy="10801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对比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016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与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0153</a:t>
            </a:r>
            <a:r>
              <a:rPr kumimoji="1" lang="en-US" altLang="zh-CN" sz="1400" dirty="0">
                <a:solidFill>
                  <a:srgbClr val="000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client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大改动，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例</a:t>
            </a:r>
            <a:r>
              <a:rPr kumimoji="1" lang="en-US" altLang="zh-CN" sz="1400" dirty="0" smtClean="0">
                <a:solidFill>
                  <a:srgbClr val="000000"/>
                </a:solidFill>
                <a:hlinkClick r:id="rId4"/>
              </a:rPr>
              <a:t>8288165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client 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cpu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增加一个核，一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一关闭消耗</a:t>
            </a:r>
            <a:r>
              <a:rPr kumimoji="1" lang="en-US" altLang="zh-CN" sz="1400" dirty="0" err="1" smtClean="0">
                <a:solidFill>
                  <a:srgbClr val="000000"/>
                </a:solidFill>
              </a:rPr>
              <a:t>cpu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feature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验证猜测缩小范围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752184" y="3284984"/>
            <a:ext cx="2520280" cy="10801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升级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server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＋天基，测试缩小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例</a:t>
            </a:r>
            <a:r>
              <a:rPr kumimoji="1" lang="en-US" altLang="zh-CN" sz="1400" dirty="0" smtClean="0">
                <a:solidFill>
                  <a:srgbClr val="000000"/>
                </a:solidFill>
                <a:hlinkClick r:id="rId5"/>
              </a:rPr>
              <a:t>8375969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server op log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慢，关闭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op log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，打地鼠，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client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慢，确认与盘古代码无关。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cxnSp>
        <p:nvCxnSpPr>
          <p:cNvPr id="71" name="直线箭头连接符 70"/>
          <p:cNvCxnSpPr>
            <a:endCxn id="3" idx="0"/>
          </p:cNvCxnSpPr>
          <p:nvPr/>
        </p:nvCxnSpPr>
        <p:spPr>
          <a:xfrm>
            <a:off x="1919536" y="1196752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8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性能学习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收集</a:t>
            </a:r>
            <a:r>
              <a:rPr lang="zh-CN" altLang="en-US" dirty="0"/>
              <a:t>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完整的描述，即集群的环境：机型、网卡、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版本、</a:t>
            </a:r>
            <a:r>
              <a:rPr lang="en-US" altLang="zh-CN" sz="1600" dirty="0" err="1" smtClean="0"/>
              <a:t>cs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版本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问题的描述，即性能下降详情：压力场景、下降幅度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可复现性，即重现步骤：不同机器相同条件下、相同机器不同条件下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问题定位，即严重程度、优先级：</a:t>
            </a:r>
            <a:endParaRPr lang="en-US" altLang="zh-CN" sz="1600" dirty="0" smtClean="0"/>
          </a:p>
          <a:p>
            <a:pPr lvl="2"/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</a:t>
            </a:r>
            <a:r>
              <a:rPr lang="zh-CN" altLang="en-US" sz="1400" dirty="0" smtClean="0">
                <a:solidFill>
                  <a:schemeClr val="tx1"/>
                </a:solidFill>
              </a:rPr>
              <a:t>是否涉及其他系统？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                           </a:t>
            </a:r>
            <a:r>
              <a:rPr lang="zh-CN" altLang="en-US" sz="1400" dirty="0" smtClean="0">
                <a:solidFill>
                  <a:schemeClr val="tx1"/>
                </a:solidFill>
              </a:rPr>
              <a:t>唯一不变量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</a:t>
            </a:r>
            <a:r>
              <a:rPr lang="zh-CN" altLang="en-US" sz="1400" dirty="0" smtClean="0">
                <a:solidFill>
                  <a:schemeClr val="tx1"/>
                </a:solidFill>
              </a:rPr>
              <a:t>是否有可用日志？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                              </a:t>
            </a:r>
            <a:r>
              <a:rPr lang="zh-CN" altLang="en-US" sz="1400" dirty="0" smtClean="0">
                <a:solidFill>
                  <a:schemeClr val="tx1"/>
                </a:solidFill>
              </a:rPr>
              <a:t>第一次遇到，先备份所有的日志、环境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</a:t>
            </a:r>
            <a:r>
              <a:rPr lang="zh-CN" altLang="en-US" sz="1400" dirty="0" smtClean="0">
                <a:solidFill>
                  <a:schemeClr val="tx1"/>
                </a:solidFill>
              </a:rPr>
              <a:t>问题优先级，是否进入</a:t>
            </a:r>
            <a:r>
              <a:rPr lang="en-US" altLang="zh-CN" sz="1400" dirty="0" smtClean="0">
                <a:solidFill>
                  <a:schemeClr val="tx1"/>
                </a:solidFill>
              </a:rPr>
              <a:t>panic</a:t>
            </a:r>
            <a:r>
              <a:rPr lang="zh-CN" altLang="en-US" sz="1400" dirty="0" smtClean="0">
                <a:solidFill>
                  <a:schemeClr val="tx1"/>
                </a:solidFill>
              </a:rPr>
              <a:t>模式？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400" dirty="0" smtClean="0">
                <a:solidFill>
                  <a:schemeClr val="tx1"/>
                </a:solidFill>
              </a:rPr>
              <a:t>搞不定及时寻求帮助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</a:t>
            </a:r>
            <a:r>
              <a:rPr lang="zh-CN" altLang="en-US" sz="1400" dirty="0" smtClean="0">
                <a:solidFill>
                  <a:schemeClr val="tx1"/>
                </a:solidFill>
              </a:rPr>
              <a:t>问题多大规模，影响范围？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                 </a:t>
            </a:r>
            <a:r>
              <a:rPr lang="zh-CN" altLang="en-US" sz="1400" dirty="0" smtClean="0">
                <a:solidFill>
                  <a:schemeClr val="tx1"/>
                </a:solidFill>
              </a:rPr>
              <a:t>影响的应用线、场景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1400" dirty="0">
                <a:solidFill>
                  <a:schemeClr val="tx1"/>
                </a:solidFill>
              </a:rPr>
              <a:t>  </a:t>
            </a:r>
            <a:r>
              <a:rPr lang="en-US" altLang="zh-CN" sz="1400" dirty="0" smtClean="0">
                <a:solidFill>
                  <a:schemeClr val="tx1"/>
                </a:solidFill>
              </a:rPr>
              <a:t>     </a:t>
            </a:r>
            <a:r>
              <a:rPr lang="zh-CN" altLang="en-US" sz="1400" dirty="0" smtClean="0">
                <a:solidFill>
                  <a:schemeClr val="tx1"/>
                </a:solidFill>
              </a:rPr>
              <a:t>预计解决时间？</a:t>
            </a:r>
            <a:r>
              <a:rPr lang="en-US" altLang="zh-CN" sz="1400" dirty="0" smtClean="0">
                <a:solidFill>
                  <a:schemeClr val="tx1"/>
                </a:solidFill>
              </a:rPr>
              <a:t>                                                    ETA</a:t>
            </a:r>
          </a:p>
          <a:p>
            <a:pPr lvl="2"/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有条理的方法对性能调查很重要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093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性能学习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性能测试方法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了解测试的内容</a:t>
            </a:r>
            <a:endParaRPr lang="en-US" altLang="zh-CN" sz="1600" dirty="0" smtClean="0"/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</a:rPr>
              <a:t>0153 -&gt;  016(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pangu</a:t>
            </a:r>
            <a:r>
              <a:rPr lang="zh-CN" altLang="en-US" sz="1400" dirty="0" smtClean="0">
                <a:solidFill>
                  <a:srgbClr val="000000"/>
                </a:solidFill>
              </a:rPr>
              <a:t>大的</a:t>
            </a:r>
            <a:r>
              <a:rPr lang="en-US" altLang="zh-CN" sz="1400" dirty="0" smtClean="0">
                <a:solidFill>
                  <a:srgbClr val="000000"/>
                </a:solidFill>
              </a:rPr>
              <a:t>Feature &amp;&amp; </a:t>
            </a:r>
            <a:r>
              <a:rPr lang="zh-CN" altLang="en-US" sz="1400" dirty="0" smtClean="0">
                <a:solidFill>
                  <a:srgbClr val="000000"/>
                </a:solidFill>
              </a:rPr>
              <a:t>改动</a:t>
            </a:r>
            <a:r>
              <a:rPr lang="en-US" altLang="zh-CN" sz="1400" dirty="0" smtClean="0">
                <a:solidFill>
                  <a:srgbClr val="000000"/>
                </a:solidFill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</a:rPr>
              <a:t>、大禹</a:t>
            </a:r>
            <a:r>
              <a:rPr lang="en-US" altLang="zh-CN" sz="1400" dirty="0" smtClean="0">
                <a:solidFill>
                  <a:srgbClr val="000000"/>
                </a:solidFill>
              </a:rPr>
              <a:t>  -&gt;  </a:t>
            </a:r>
            <a:r>
              <a:rPr lang="zh-CN" altLang="en-US" sz="1400" dirty="0" smtClean="0">
                <a:solidFill>
                  <a:srgbClr val="000000"/>
                </a:solidFill>
              </a:rPr>
              <a:t>天基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600" dirty="0" smtClean="0"/>
              <a:t>测试当前性能，创建一个性能基线</a:t>
            </a:r>
            <a:endParaRPr lang="en-US" altLang="zh-CN" sz="1600" dirty="0" smtClean="0"/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</a:rPr>
              <a:t>case</a:t>
            </a:r>
            <a:r>
              <a:rPr lang="zh-CN" altLang="en-US" sz="1400" dirty="0">
                <a:solidFill>
                  <a:srgbClr val="000000"/>
                </a:solidFill>
              </a:rPr>
              <a:t>结果的稳定性，</a:t>
            </a:r>
            <a:r>
              <a:rPr lang="zh-CN" altLang="en-US" sz="1400" dirty="0" smtClean="0">
                <a:solidFill>
                  <a:srgbClr val="000000"/>
                </a:solidFill>
              </a:rPr>
              <a:t>三轮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sz="1400" dirty="0" smtClean="0">
                <a:solidFill>
                  <a:srgbClr val="000000"/>
                </a:solidFill>
              </a:rPr>
              <a:t>纯</a:t>
            </a:r>
            <a:r>
              <a:rPr lang="en-US" altLang="zh-CN" sz="1400" dirty="0" smtClean="0">
                <a:solidFill>
                  <a:srgbClr val="000000"/>
                </a:solidFill>
              </a:rPr>
              <a:t>0153(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dayu</a:t>
            </a:r>
            <a:r>
              <a:rPr lang="en-US" altLang="zh-CN" sz="1400" dirty="0" smtClean="0">
                <a:solidFill>
                  <a:srgbClr val="000000"/>
                </a:solidFill>
              </a:rPr>
              <a:t>)  -&gt;   0153sdk+016server(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tianji</a:t>
            </a:r>
            <a:r>
              <a:rPr lang="en-US" altLang="zh-CN" sz="1400" dirty="0" smtClean="0">
                <a:solidFill>
                  <a:srgbClr val="000000"/>
                </a:solidFill>
              </a:rPr>
              <a:t>)   -&gt;  </a:t>
            </a:r>
            <a:r>
              <a:rPr lang="zh-CN" altLang="en-US" sz="1400" dirty="0" smtClean="0">
                <a:solidFill>
                  <a:srgbClr val="000000"/>
                </a:solidFill>
              </a:rPr>
              <a:t>纯</a:t>
            </a:r>
            <a:r>
              <a:rPr lang="en-US" altLang="zh-CN" sz="1400" dirty="0" smtClean="0">
                <a:solidFill>
                  <a:srgbClr val="000000"/>
                </a:solidFill>
              </a:rPr>
              <a:t>016(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dayu</a:t>
            </a:r>
            <a:r>
              <a:rPr lang="en-US" altLang="zh-CN" sz="14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使用自动化监控工具识别性能瓶颈，</a:t>
            </a:r>
            <a:r>
              <a:rPr lang="zh-CN" altLang="en-US" sz="1600" dirty="0" smtClean="0">
                <a:solidFill>
                  <a:schemeClr val="tx1"/>
                </a:solidFill>
              </a:rPr>
              <a:t>人肉缩小瓶颈到子系统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</a:rPr>
              <a:t>环境快照：将人肉排查的各系统命令指标自动化下来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</a:rPr>
              <a:t>环境对比：自动化，正常结果的环境快照</a:t>
            </a:r>
            <a:r>
              <a:rPr lang="en-US" altLang="zh-CN" sz="1400" dirty="0" smtClean="0">
                <a:solidFill>
                  <a:schemeClr val="tx1"/>
                </a:solidFill>
              </a:rPr>
              <a:t> diff </a:t>
            </a:r>
            <a:r>
              <a:rPr lang="zh-CN" altLang="en-US" sz="1400" dirty="0" smtClean="0">
                <a:solidFill>
                  <a:schemeClr val="tx1"/>
                </a:solidFill>
              </a:rPr>
              <a:t>异常结果的环境快找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快速复现问题</a:t>
            </a:r>
            <a:r>
              <a:rPr lang="zh-CN" altLang="en-US" sz="1600" dirty="0" smtClean="0">
                <a:solidFill>
                  <a:schemeClr val="tx1"/>
                </a:solidFill>
              </a:rPr>
              <a:t>，定位原因后，一次一个可疑点改变，重新测试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</a:rPr>
              <a:t>逐渐发生问题？可能是不断积累造成的，例：内存泄漏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1400" dirty="0" smtClean="0">
                <a:solidFill>
                  <a:schemeClr val="tx1"/>
                </a:solidFill>
              </a:rPr>
              <a:t>很快出现问题？可能是某些变量直接被改变，例：优先级被改变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</a:rPr>
              <a:t>测试新的性能，与基线比较（稳定的结果）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3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02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神农图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系统指标</a:t>
            </a:r>
            <a:r>
              <a:rPr lang="zh-CN" altLang="zh-CN" sz="1400" dirty="0" smtClean="0"/>
              <a:t>：</a:t>
            </a:r>
            <a:r>
              <a:rPr lang="en-US" altLang="zh-CN" sz="1400" dirty="0" err="1" smtClean="0"/>
              <a:t>cpu_summary</a:t>
            </a:r>
            <a:r>
              <a:rPr lang="zh-CN" altLang="zh-CN" sz="1400" dirty="0" smtClean="0"/>
              <a:t>、</a:t>
            </a:r>
            <a:r>
              <a:rPr lang="en-US" altLang="zh-CN" sz="1400" dirty="0" err="1" smtClean="0"/>
              <a:t>memory_summary</a:t>
            </a:r>
            <a:r>
              <a:rPr lang="zh-CN" altLang="zh-CN" sz="1400" dirty="0" smtClean="0"/>
              <a:t>、</a:t>
            </a:r>
            <a:r>
              <a:rPr lang="en-US" altLang="zh-CN" sz="1400" dirty="0" err="1" smtClean="0"/>
              <a:t>net_summary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disk_util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盘古主要指标含义</a:t>
            </a:r>
            <a:endParaRPr lang="en-US" altLang="zh-CN" sz="1400" dirty="0"/>
          </a:p>
          <a:p>
            <a:pPr lvl="1"/>
            <a:r>
              <a:rPr lang="en-US" altLang="zh-CN" sz="1400" dirty="0" err="1" smtClean="0"/>
              <a:t>ots</a:t>
            </a:r>
            <a:r>
              <a:rPr lang="zh-CN" altLang="en-US" sz="1400" dirty="0" smtClean="0"/>
              <a:t>的盘古指标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qps</a:t>
            </a:r>
            <a:r>
              <a:rPr lang="zh-CN" altLang="zh-CN" sz="1400" dirty="0" smtClean="0"/>
              <a:t>、</a:t>
            </a:r>
            <a:r>
              <a:rPr lang="en-US" altLang="zh-CN" sz="1400" dirty="0" smtClean="0"/>
              <a:t>latency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qpsFailed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throught</a:t>
            </a:r>
            <a:r>
              <a:rPr lang="en-US" altLang="zh-CN" sz="1400" dirty="0" smtClean="0"/>
              <a:t>)</a:t>
            </a:r>
          </a:p>
          <a:p>
            <a:pPr lvl="1"/>
            <a:endParaRPr lang="en-US" altLang="zh-CN" sz="1400" dirty="0" smtClean="0"/>
          </a:p>
          <a:p>
            <a:r>
              <a:rPr lang="zh-CN" altLang="en-US" sz="1600" dirty="0" smtClean="0"/>
              <a:t>常用系统工具</a:t>
            </a:r>
            <a:endParaRPr lang="en-US" altLang="zh-CN" sz="1600" dirty="0" smtClean="0"/>
          </a:p>
          <a:p>
            <a:pPr lvl="1"/>
            <a:r>
              <a:rPr lang="en-US" altLang="zh-CN" sz="1400" dirty="0" smtClean="0"/>
              <a:t>Top</a:t>
            </a:r>
            <a:r>
              <a:rPr lang="zh-CN" altLang="en-US" sz="1400" dirty="0" smtClean="0"/>
              <a:t>，例：异常进程持续</a:t>
            </a:r>
            <a:r>
              <a:rPr lang="en-US" altLang="zh-CN" sz="1400" dirty="0" smtClean="0"/>
              <a:t>100%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super-</a:t>
            </a:r>
            <a:r>
              <a:rPr lang="en-US" altLang="zh-CN" sz="1400" dirty="0" err="1" smtClean="0"/>
              <a:t>apsarad</a:t>
            </a:r>
            <a:r>
              <a:rPr lang="zh-CN" altLang="zh-CN" sz="1400" dirty="0"/>
              <a:t>、</a:t>
            </a:r>
            <a:r>
              <a:rPr lang="en-US" altLang="zh-CN" sz="1400" dirty="0" smtClean="0"/>
              <a:t>top </a:t>
            </a:r>
            <a:r>
              <a:rPr lang="en-US" altLang="zh-CN" sz="1400" dirty="0"/>
              <a:t>-</a:t>
            </a:r>
            <a:r>
              <a:rPr lang="en-US" altLang="zh-CN" sz="1400" dirty="0" smtClean="0"/>
              <a:t>H –p </a:t>
            </a:r>
            <a:r>
              <a:rPr lang="en-US" altLang="zh-CN" sz="1400" dirty="0" err="1" smtClean="0"/>
              <a:t>pid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top</a:t>
            </a:r>
            <a:r>
              <a:rPr lang="zh-CN" altLang="en-US" sz="1400" dirty="0" smtClean="0"/>
              <a:t>后按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键看各</a:t>
            </a:r>
            <a:r>
              <a:rPr lang="en-US" altLang="zh-CN" sz="1400" dirty="0" err="1" smtClean="0"/>
              <a:t>cpu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Tsar –</a:t>
            </a:r>
            <a:r>
              <a:rPr lang="en-US" altLang="zh-CN" sz="1400" dirty="0" err="1" smtClean="0"/>
              <a:t>tcp</a:t>
            </a:r>
            <a:r>
              <a:rPr lang="zh-CN" altLang="zh-CN" sz="1400" dirty="0" smtClean="0"/>
              <a:t>、</a:t>
            </a:r>
            <a:r>
              <a:rPr lang="en-US" altLang="zh-CN" sz="1400" dirty="0" smtClean="0"/>
              <a:t>--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--</a:t>
            </a:r>
            <a:r>
              <a:rPr lang="en-US" altLang="zh-CN" sz="1400" dirty="0" err="1" smtClean="0"/>
              <a:t>io</a:t>
            </a:r>
            <a:r>
              <a:rPr lang="zh-CN" altLang="en-US" sz="1400" dirty="0" smtClean="0"/>
              <a:t>等，例：</a:t>
            </a:r>
            <a:r>
              <a:rPr lang="en-US" altLang="zh-CN" sz="1400" dirty="0">
                <a:solidFill>
                  <a:srgbClr val="FF6600"/>
                </a:solidFill>
              </a:rPr>
              <a:t>tsar --</a:t>
            </a:r>
            <a:r>
              <a:rPr lang="en-US" altLang="zh-CN" sz="1400" dirty="0" err="1">
                <a:solidFill>
                  <a:srgbClr val="FF6600"/>
                </a:solidFill>
              </a:rPr>
              <a:t>io</a:t>
            </a:r>
            <a:r>
              <a:rPr lang="en-US" altLang="zh-CN" sz="1400" dirty="0">
                <a:solidFill>
                  <a:srgbClr val="FF6600"/>
                </a:solidFill>
              </a:rPr>
              <a:t> -I </a:t>
            </a:r>
            <a:r>
              <a:rPr lang="en-US" altLang="zh-CN" sz="1400" dirty="0" err="1">
                <a:solidFill>
                  <a:srgbClr val="FF6600"/>
                </a:solidFill>
              </a:rPr>
              <a:t>sda</a:t>
            </a:r>
            <a:r>
              <a:rPr lang="en-US" altLang="zh-CN" sz="1400" dirty="0">
                <a:solidFill>
                  <a:srgbClr val="FF6600"/>
                </a:solidFill>
              </a:rPr>
              <a:t> -d </a:t>
            </a:r>
            <a:r>
              <a:rPr lang="en-US" altLang="zh-CN" sz="1400" dirty="0" smtClean="0">
                <a:solidFill>
                  <a:srgbClr val="FF6600"/>
                </a:solidFill>
              </a:rPr>
              <a:t>20160804</a:t>
            </a:r>
          </a:p>
          <a:p>
            <a:pPr lvl="1"/>
            <a:r>
              <a:rPr lang="en-US" altLang="zh-CN" sz="1400" dirty="0" err="1" smtClean="0"/>
              <a:t>Pstack</a:t>
            </a:r>
            <a:r>
              <a:rPr lang="zh-CN" altLang="zh-CN" sz="1400" dirty="0" smtClean="0"/>
              <a:t>，</a:t>
            </a:r>
            <a:r>
              <a:rPr lang="zh-CN" altLang="en-US" sz="1400" dirty="0" smtClean="0"/>
              <a:t>查看线程具体执行的内容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Perf</a:t>
            </a:r>
            <a:r>
              <a:rPr lang="zh-CN" altLang="en-US" sz="1400" dirty="0" smtClean="0"/>
              <a:t>工具，调用热点、调用链</a:t>
            </a:r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</a:rPr>
              <a:t>可用扁鹊</a:t>
            </a:r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zh-CN" altLang="en-US" sz="1400" dirty="0" smtClean="0">
                <a:solidFill>
                  <a:schemeClr val="tx1"/>
                </a:solidFill>
              </a:rPr>
              <a:t>、</a:t>
            </a:r>
            <a:r>
              <a:rPr lang="zh-CN" altLang="en-US" sz="1400" dirty="0"/>
              <a:t>各线程</a:t>
            </a:r>
            <a:r>
              <a:rPr lang="en-US" altLang="zh-CN" sz="1400" dirty="0" err="1"/>
              <a:t>avg</a:t>
            </a:r>
            <a:r>
              <a:rPr lang="zh-CN" altLang="en-US" sz="1400" dirty="0"/>
              <a:t>、</a:t>
            </a:r>
            <a:r>
              <a:rPr lang="en-US" altLang="zh-CN" sz="1400" dirty="0"/>
              <a:t>max</a:t>
            </a:r>
            <a:r>
              <a:rPr lang="zh-CN" altLang="en-US" sz="1400" dirty="0"/>
              <a:t>调度时间等</a:t>
            </a:r>
            <a:endParaRPr lang="en-US" altLang="zh-CN" sz="1400" dirty="0"/>
          </a:p>
          <a:p>
            <a:pPr lvl="1"/>
            <a:r>
              <a:rPr lang="en-US" altLang="zh-CN" sz="1400" dirty="0"/>
              <a:t>Ps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pstree</a:t>
            </a:r>
            <a:r>
              <a:rPr lang="zh-CN" altLang="en-US" sz="1400" dirty="0"/>
              <a:t>进程列表，例：定位大量的</a:t>
            </a:r>
            <a:r>
              <a:rPr lang="en-US" altLang="zh-CN" sz="1400" dirty="0"/>
              <a:t>du 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pangu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metadb</a:t>
            </a:r>
            <a:r>
              <a:rPr lang="zh-CN" altLang="en-US" sz="1400" dirty="0"/>
              <a:t>产生的、</a:t>
            </a:r>
            <a:r>
              <a:rPr lang="en-US" altLang="zh-CN" sz="1400" dirty="0"/>
              <a:t>super-</a:t>
            </a:r>
            <a:r>
              <a:rPr lang="en-US" altLang="zh-CN" sz="1400" dirty="0" err="1"/>
              <a:t>apsarad</a:t>
            </a:r>
            <a:r>
              <a:rPr lang="zh-CN" altLang="en-US" sz="1400" dirty="0"/>
              <a:t>的父进程</a:t>
            </a:r>
            <a:r>
              <a:rPr lang="en-US" altLang="zh-CN" sz="1400" dirty="0" err="1"/>
              <a:t>dayu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Vmstat</a:t>
            </a:r>
            <a:r>
              <a:rPr lang="zh-CN" altLang="en-US" sz="1400" dirty="0"/>
              <a:t>，进程、内存、磁盘、系统、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的统计信息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Netstat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ss</a:t>
            </a:r>
            <a:r>
              <a:rPr lang="zh-CN" altLang="en-US" sz="1400" dirty="0"/>
              <a:t>统计网络信息，</a:t>
            </a:r>
            <a:r>
              <a:rPr lang="en-US" altLang="zh-CN" sz="1400" dirty="0" err="1">
                <a:solidFill>
                  <a:srgbClr val="FF6600"/>
                </a:solidFill>
              </a:rPr>
              <a:t>ss</a:t>
            </a:r>
            <a:r>
              <a:rPr lang="zh-CN" altLang="en-US" sz="1400" dirty="0">
                <a:solidFill>
                  <a:srgbClr val="FF6600"/>
                </a:solidFill>
              </a:rPr>
              <a:t>更轻量，链接数多时</a:t>
            </a:r>
            <a:r>
              <a:rPr lang="en-US" altLang="zh-CN" sz="1400" dirty="0" err="1">
                <a:solidFill>
                  <a:srgbClr val="FF6600"/>
                </a:solidFill>
              </a:rPr>
              <a:t>netsat</a:t>
            </a:r>
            <a:r>
              <a:rPr lang="zh-CN" altLang="en-US" sz="1400" dirty="0">
                <a:solidFill>
                  <a:srgbClr val="FF6600"/>
                </a:solidFill>
              </a:rPr>
              <a:t>会很慢</a:t>
            </a:r>
            <a:endParaRPr lang="en-US" altLang="zh-CN" sz="1400" dirty="0">
              <a:solidFill>
                <a:srgbClr val="FF6600"/>
              </a:solidFill>
            </a:endParaRPr>
          </a:p>
          <a:p>
            <a:pPr lvl="1"/>
            <a:endParaRPr lang="en-US" altLang="zh-CN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3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0.16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OTS </a:t>
            </a:r>
            <a:r>
              <a:rPr kumimoji="1" lang="zh-CN" altLang="en-US" dirty="0" smtClean="0"/>
              <a:t>性能问题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98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后续改进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91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TodoList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rgbClr val="0D0D0D"/>
                </a:solidFill>
              </a:rPr>
              <a:t>自动化监</a:t>
            </a:r>
            <a:r>
              <a:rPr lang="zh-CN" altLang="en-US" sz="1600" dirty="0">
                <a:solidFill>
                  <a:srgbClr val="0D0D0D"/>
                </a:solidFill>
              </a:rPr>
              <a:t>控工具</a:t>
            </a:r>
            <a:endParaRPr lang="en-US" altLang="zh-CN" sz="1600" dirty="0" smtClean="0">
              <a:solidFill>
                <a:srgbClr val="0D0D0D"/>
              </a:solidFill>
            </a:endParaRPr>
          </a:p>
          <a:p>
            <a:pPr lvl="1"/>
            <a:r>
              <a:rPr lang="zh-CN" altLang="en-US" sz="1400" dirty="0" smtClean="0"/>
              <a:t>存下神农结果、</a:t>
            </a:r>
            <a:r>
              <a:rPr lang="en-US" altLang="zh-CN" sz="1400" dirty="0" err="1" smtClean="0"/>
              <a:t>pu</a:t>
            </a:r>
            <a:r>
              <a:rPr lang="en-US" altLang="zh-CN" sz="1400" dirty="0"/>
              <a:t>/</a:t>
            </a:r>
            <a:r>
              <a:rPr lang="en-US" altLang="zh-CN" sz="1400" dirty="0" err="1" smtClean="0"/>
              <a:t>puadmin</a:t>
            </a:r>
            <a:r>
              <a:rPr lang="zh-CN" altLang="en-US" sz="1400" dirty="0" smtClean="0"/>
              <a:t>结果、</a:t>
            </a:r>
            <a:r>
              <a:rPr lang="en-US" altLang="zh-CN" sz="1400" dirty="0" err="1" smtClean="0"/>
              <a:t>pangu</a:t>
            </a:r>
            <a:r>
              <a:rPr lang="en-US" altLang="zh-CN" sz="1400" dirty="0" smtClean="0"/>
              <a:t> monitor</a:t>
            </a:r>
            <a:r>
              <a:rPr lang="zh-CN" altLang="en-US" sz="1400" dirty="0" smtClean="0"/>
              <a:t>各磁盘容量</a:t>
            </a:r>
            <a:endParaRPr lang="en-US" altLang="zh-CN" sz="1400" dirty="0" smtClean="0"/>
          </a:p>
          <a:p>
            <a:pPr lvl="2"/>
            <a:r>
              <a:rPr lang="zh-CN" altLang="en-US" sz="1200" dirty="0" smtClean="0">
                <a:solidFill>
                  <a:schemeClr val="tx1"/>
                </a:solidFill>
              </a:rPr>
              <a:t>例如：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puadmin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lscs</a:t>
            </a:r>
            <a:r>
              <a:rPr lang="zh-CN" altLang="en-US" sz="1200" dirty="0" smtClean="0">
                <a:solidFill>
                  <a:schemeClr val="tx1"/>
                </a:solidFill>
              </a:rPr>
              <a:t>看到三台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cs</a:t>
            </a:r>
            <a:r>
              <a:rPr lang="zh-CN" altLang="en-US" sz="1200" dirty="0" smtClean="0">
                <a:solidFill>
                  <a:schemeClr val="tx1"/>
                </a:solidFill>
              </a:rPr>
              <a:t>的一台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ssd</a:t>
            </a:r>
            <a:r>
              <a:rPr lang="zh-CN" altLang="en-US" sz="1200" dirty="0" smtClean="0">
                <a:solidFill>
                  <a:schemeClr val="tx1"/>
                </a:solidFill>
              </a:rPr>
              <a:t>盘</a:t>
            </a:r>
            <a:r>
              <a:rPr lang="en-US" altLang="zh-CN" sz="1200" dirty="0" smtClean="0">
                <a:solidFill>
                  <a:schemeClr val="tx1"/>
                </a:solidFill>
              </a:rPr>
              <a:t>disk error</a:t>
            </a:r>
            <a:r>
              <a:rPr lang="zh-CN" altLang="en-US" sz="1200" dirty="0" smtClean="0">
                <a:solidFill>
                  <a:schemeClr val="tx1"/>
                </a:solidFill>
              </a:rPr>
              <a:t>，确调查了很久性能下降原因、盘满了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lvl="2"/>
            <a:endParaRPr lang="en-US" altLang="zh-CN" sz="1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1400" dirty="0"/>
              <a:t>根据以上常用系统工具执行后，存下进程信息、系统信息快照，</a:t>
            </a:r>
            <a:r>
              <a:rPr lang="en-US" altLang="zh-CN" sz="1400" dirty="0"/>
              <a:t>diff</a:t>
            </a:r>
            <a:r>
              <a:rPr lang="zh-CN" altLang="en-US" sz="1400" dirty="0" smtClean="0"/>
              <a:t>下差别</a:t>
            </a:r>
            <a:endParaRPr lang="en-US" altLang="zh-CN" sz="1400" dirty="0"/>
          </a:p>
          <a:p>
            <a:pPr lvl="2"/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r>
              <a:rPr lang="zh-CN" altLang="en-US" sz="1600" dirty="0" smtClean="0"/>
              <a:t>盘古稳定的性能</a:t>
            </a:r>
            <a:r>
              <a:rPr lang="en-US" altLang="zh-CN" sz="1600" dirty="0" smtClean="0"/>
              <a:t>case</a:t>
            </a:r>
          </a:p>
          <a:p>
            <a:pPr lvl="1"/>
            <a:r>
              <a:rPr lang="en-US" altLang="zh-CN" sz="1400" dirty="0"/>
              <a:t>Simulator</a:t>
            </a:r>
            <a:r>
              <a:rPr lang="zh-CN" altLang="en-US" sz="1400" dirty="0"/>
              <a:t>的压力不稳定，不同集群结果差异大，毛刺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不稳定的结果，导致缺少靠谱的基准，每次需要新跑基准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自动化检查结果，</a:t>
            </a:r>
            <a:r>
              <a:rPr lang="en-US" altLang="zh-CN" sz="1400" dirty="0" smtClean="0"/>
              <a:t>fatal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error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warning</a:t>
            </a:r>
            <a:r>
              <a:rPr lang="zh-CN" altLang="en-US" sz="1400" dirty="0" smtClean="0"/>
              <a:t>的结果报告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611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85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全</a:t>
            </a:r>
            <a:r>
              <a:rPr lang="en-US" altLang="zh-CN" sz="1600" dirty="0" smtClean="0"/>
              <a:t>SSD</a:t>
            </a:r>
            <a:r>
              <a:rPr lang="zh-CN" altLang="en-US" sz="1600" dirty="0" smtClean="0"/>
              <a:t>集群，千兆网卡，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核，</a:t>
            </a:r>
            <a:r>
              <a:rPr lang="en-US" altLang="zh-CN" sz="1600" dirty="0" smtClean="0"/>
              <a:t>0153 </a:t>
            </a:r>
            <a:r>
              <a:rPr lang="zh-CN" altLang="en-US" sz="1600" dirty="0" smtClean="0"/>
              <a:t>大禹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热迁移</a:t>
            </a:r>
            <a:r>
              <a:rPr lang="en-US" altLang="zh-CN" sz="1600" dirty="0" smtClean="0"/>
              <a:t> 016</a:t>
            </a:r>
            <a:r>
              <a:rPr lang="zh-CN" altLang="en-US" sz="1600" dirty="0" smtClean="0"/>
              <a:t>天基，仅升级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AsyncFlushLog</a:t>
            </a:r>
            <a:r>
              <a:rPr lang="zh-CN" altLang="en-US" sz="1600" dirty="0" smtClean="0"/>
              <a:t>性能下降</a:t>
            </a:r>
            <a:r>
              <a:rPr lang="en-US" altLang="zh-CN" sz="1600" dirty="0" smtClean="0"/>
              <a:t>130%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AsyncRead</a:t>
            </a:r>
            <a:r>
              <a:rPr lang="zh-CN" altLang="en-US" sz="1600" dirty="0" smtClean="0"/>
              <a:t>下降</a:t>
            </a:r>
            <a:r>
              <a:rPr lang="en-US" altLang="zh-CN" sz="1600" dirty="0" smtClean="0"/>
              <a:t>1000%</a:t>
            </a:r>
            <a:r>
              <a:rPr lang="zh-CN" altLang="en-US" sz="1600" dirty="0" smtClean="0"/>
              <a:t>，全</a:t>
            </a:r>
            <a:r>
              <a:rPr lang="en-US" altLang="zh-CN" sz="1600" dirty="0" smtClean="0"/>
              <a:t>SATA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Hybrid</a:t>
            </a:r>
            <a:r>
              <a:rPr lang="zh-CN" altLang="en-US" sz="1600" dirty="0" smtClean="0"/>
              <a:t>集群未出现此问题，</a:t>
            </a:r>
            <a:r>
              <a:rPr lang="en-US" altLang="zh-CN" sz="1600" dirty="0" smtClean="0"/>
              <a:t>1master</a:t>
            </a:r>
            <a:r>
              <a:rPr lang="zh-CN" altLang="en-US" sz="1600" dirty="0" smtClean="0"/>
              <a:t>＋</a:t>
            </a:r>
            <a:r>
              <a:rPr lang="en-US" altLang="zh-CN" sz="1600" dirty="0" smtClean="0"/>
              <a:t>3chunkserver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2"/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问题调查</a:t>
            </a:r>
            <a:endParaRPr lang="en-US" altLang="zh-CN" dirty="0" smtClean="0"/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仅仅</a:t>
            </a:r>
            <a:r>
              <a:rPr lang="en-US" altLang="zh-CN" dirty="0" smtClean="0">
                <a:solidFill>
                  <a:srgbClr val="000000"/>
                </a:solidFill>
              </a:rPr>
              <a:t>SSD</a:t>
            </a:r>
            <a:r>
              <a:rPr lang="zh-CN" altLang="en-US" dirty="0" smtClean="0">
                <a:solidFill>
                  <a:srgbClr val="000000"/>
                </a:solidFill>
              </a:rPr>
              <a:t>集群有问题，环境问题么？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明亮处找钥匙</a:t>
            </a:r>
            <a:r>
              <a:rPr lang="zh-CN" altLang="zh-CN" dirty="0">
                <a:solidFill>
                  <a:srgbClr val="000000"/>
                </a:solidFill>
              </a:rPr>
              <a:t>？</a:t>
            </a:r>
            <a:r>
              <a:rPr lang="en-US" altLang="zh-CN" dirty="0" smtClean="0">
                <a:solidFill>
                  <a:srgbClr val="000000"/>
                </a:solidFill>
              </a:rPr>
              <a:t>Top</a:t>
            </a:r>
            <a:r>
              <a:rPr lang="zh-CN" altLang="en-US" dirty="0" smtClean="0">
                <a:solidFill>
                  <a:srgbClr val="000000"/>
                </a:solidFill>
              </a:rPr>
              <a:t>查看，</a:t>
            </a:r>
            <a:r>
              <a:rPr lang="en-US" altLang="zh-CN" dirty="0" smtClean="0">
                <a:solidFill>
                  <a:srgbClr val="000000"/>
                </a:solidFill>
              </a:rPr>
              <a:t>tsar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</a:rPr>
              <a:t>、进程、网络、</a:t>
            </a:r>
            <a:r>
              <a:rPr lang="en-US" altLang="zh-CN" dirty="0" err="1" smtClean="0">
                <a:solidFill>
                  <a:srgbClr val="000000"/>
                </a:solidFill>
              </a:rPr>
              <a:t>LinuxApiLatency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</a:rPr>
              <a:t>disk_util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</a:rPr>
              <a:t>cgroup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zh-CN" altLang="en-US" dirty="0" smtClean="0">
                <a:solidFill>
                  <a:srgbClr val="FF6600"/>
                </a:solidFill>
              </a:rPr>
              <a:t>优先级</a:t>
            </a:r>
            <a:r>
              <a:rPr lang="zh-CN" altLang="en-US" dirty="0" smtClean="0">
                <a:solidFill>
                  <a:srgbClr val="000000"/>
                </a:solidFill>
              </a:rPr>
              <a:t>等均与</a:t>
            </a:r>
            <a:r>
              <a:rPr lang="en-US" altLang="zh-CN" dirty="0" smtClean="0">
                <a:solidFill>
                  <a:srgbClr val="000000"/>
                </a:solidFill>
              </a:rPr>
              <a:t>SATA</a:t>
            </a:r>
            <a:r>
              <a:rPr lang="zh-CN" altLang="en-US" dirty="0" smtClean="0">
                <a:solidFill>
                  <a:srgbClr val="000000"/>
                </a:solidFill>
              </a:rPr>
              <a:t>集群无异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动态跟踪？慢点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读慢在</a:t>
            </a:r>
            <a:r>
              <a:rPr lang="en-US" altLang="zh-CN" dirty="0" smtClean="0">
                <a:solidFill>
                  <a:srgbClr val="000000"/>
                </a:solidFill>
              </a:rPr>
              <a:t>Client Receive Response</a:t>
            </a: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写慢在</a:t>
            </a:r>
            <a:r>
              <a:rPr lang="en-US" altLang="zh-CN" dirty="0" err="1" smtClean="0">
                <a:solidFill>
                  <a:srgbClr val="000000"/>
                </a:solidFill>
              </a:rPr>
              <a:t>Chunkserver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OpLog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问题调查</a:t>
            </a:r>
            <a:endParaRPr lang="en-US" altLang="zh-CN" dirty="0" smtClean="0"/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稳定复现么？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没有线索，重启进程，性能依然差，重启机器，性能变好，</a:t>
            </a:r>
            <a:r>
              <a:rPr lang="en-US" altLang="zh-CN" dirty="0" err="1" smtClean="0">
                <a:solidFill>
                  <a:srgbClr val="000000"/>
                </a:solidFill>
              </a:rPr>
              <a:t>qps</a:t>
            </a:r>
            <a:r>
              <a:rPr lang="zh-CN" altLang="en-US" dirty="0" smtClean="0">
                <a:solidFill>
                  <a:srgbClr val="000000"/>
                </a:solidFill>
              </a:rPr>
              <a:t>从</a:t>
            </a:r>
            <a:r>
              <a:rPr lang="zh-CN" altLang="zh-CN" dirty="0" smtClean="0">
                <a:solidFill>
                  <a:srgbClr val="000000"/>
                </a:solidFill>
              </a:rPr>
              <a:t>8</a:t>
            </a:r>
            <a:r>
              <a:rPr lang="en-US" altLang="zh-CN" dirty="0" smtClean="0">
                <a:solidFill>
                  <a:srgbClr val="000000"/>
                </a:solidFill>
              </a:rPr>
              <a:t>k</a:t>
            </a:r>
            <a:r>
              <a:rPr lang="zh-CN" altLang="en-US" dirty="0" smtClean="0">
                <a:solidFill>
                  <a:srgbClr val="000000"/>
                </a:solidFill>
              </a:rPr>
              <a:t>变</a:t>
            </a:r>
            <a:r>
              <a:rPr lang="en-US" altLang="zh-CN" dirty="0" smtClean="0">
                <a:solidFill>
                  <a:srgbClr val="000000"/>
                </a:solidFill>
              </a:rPr>
              <a:t>13k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</a:rPr>
              <a:t>由于三台均重启了，且重启前环境并未保留，无法对比各系统参数，怀疑与热迁移有关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环境</a:t>
            </a:r>
            <a:r>
              <a:rPr lang="en-US" altLang="zh-CN" dirty="0" smtClean="0">
                <a:solidFill>
                  <a:srgbClr val="000000"/>
                </a:solidFill>
              </a:rPr>
              <a:t>revert</a:t>
            </a:r>
            <a:r>
              <a:rPr lang="zh-CN" altLang="en-US" dirty="0" smtClean="0">
                <a:solidFill>
                  <a:srgbClr val="000000"/>
                </a:solidFill>
              </a:rPr>
              <a:t>回</a:t>
            </a:r>
            <a:r>
              <a:rPr lang="en-US" altLang="zh-CN" dirty="0" smtClean="0">
                <a:solidFill>
                  <a:srgbClr val="000000"/>
                </a:solidFill>
              </a:rPr>
              <a:t>153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153</a:t>
            </a:r>
            <a:r>
              <a:rPr lang="zh-CN" altLang="en-US" dirty="0" smtClean="0">
                <a:solidFill>
                  <a:srgbClr val="000000"/>
                </a:solidFill>
              </a:rPr>
              <a:t>大禹环境跑</a:t>
            </a:r>
            <a:r>
              <a:rPr lang="en-US" altLang="zh-CN" dirty="0" smtClean="0">
                <a:solidFill>
                  <a:srgbClr val="000000"/>
                </a:solidFill>
              </a:rPr>
              <a:t>case</a:t>
            </a:r>
            <a:r>
              <a:rPr lang="zh-CN" altLang="en-US" dirty="0" smtClean="0">
                <a:solidFill>
                  <a:srgbClr val="000000"/>
                </a:solidFill>
              </a:rPr>
              <a:t>，性能符合预期，排除硬件问题，重新做热迁移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</a:rPr>
              <a:t>（不能保证唯一不变性，不得不升级天基，且依靠不稳定的迁移，复现代价较大），问题重现。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问题的稳定复现解决了一半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从内而外，白盒解决，细化到线程，每一步最小粒度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从外而内，黑盒解决，确定非飞天自身</a:t>
            </a:r>
            <a:r>
              <a:rPr lang="en-US" altLang="zh-CN" dirty="0" smtClean="0">
                <a:solidFill>
                  <a:srgbClr val="000000"/>
                </a:solidFill>
              </a:rPr>
              <a:t>bug</a:t>
            </a:r>
            <a:r>
              <a:rPr lang="zh-CN" altLang="en-US" dirty="0" smtClean="0">
                <a:solidFill>
                  <a:srgbClr val="000000"/>
                </a:solidFill>
              </a:rPr>
              <a:t>后，排查</a:t>
            </a:r>
            <a:r>
              <a:rPr lang="en-US" altLang="zh-CN" dirty="0" err="1" smtClean="0">
                <a:solidFill>
                  <a:srgbClr val="000000"/>
                </a:solidFill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</a:rPr>
              <a:t>系统环境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2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问题调查</a:t>
            </a:r>
            <a:endParaRPr lang="en-US" altLang="zh-CN" dirty="0" smtClean="0"/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尝试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加日志细化</a:t>
            </a:r>
            <a:r>
              <a:rPr lang="en-US" altLang="zh-CN" dirty="0" smtClean="0">
                <a:solidFill>
                  <a:srgbClr val="000000"/>
                </a:solidFill>
              </a:rPr>
              <a:t>Client Receive Response</a:t>
            </a:r>
            <a:r>
              <a:rPr lang="zh-CN" altLang="en-US" dirty="0" smtClean="0">
                <a:solidFill>
                  <a:srgbClr val="000000"/>
                </a:solidFill>
              </a:rPr>
              <a:t>慢在哪里，最小粒度，然并卵；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关闭</a:t>
            </a:r>
            <a:r>
              <a:rPr lang="en-US" altLang="zh-CN" dirty="0" err="1" smtClean="0">
                <a:solidFill>
                  <a:srgbClr val="000000"/>
                </a:solidFill>
              </a:rPr>
              <a:t>Chunkserver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OpLog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，无用，打地鼠，导致</a:t>
            </a:r>
            <a:r>
              <a:rPr lang="en-US" altLang="zh-CN" dirty="0" err="1" smtClean="0">
                <a:solidFill>
                  <a:srgbClr val="000000"/>
                </a:solidFill>
              </a:rPr>
              <a:t>cilent</a:t>
            </a:r>
            <a:r>
              <a:rPr lang="zh-CN" altLang="en-US" dirty="0" smtClean="0">
                <a:solidFill>
                  <a:srgbClr val="000000"/>
                </a:solidFill>
              </a:rPr>
              <a:t>慢；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重启其中一台机器，剩余两台，对比发现重启后性能恢复的机器和有问题的机器，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一一对比系统各指标，发现进程优先级不同，修改了一台机器的进程优先级，性能依然差；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前进一步，辛苦善阳发现，</a:t>
            </a:r>
            <a:r>
              <a:rPr lang="zh-CN" altLang="en-US" dirty="0" smtClean="0">
                <a:solidFill>
                  <a:srgbClr val="FF6600"/>
                </a:solidFill>
              </a:rPr>
              <a:t>优先级是线程粒度的</a:t>
            </a:r>
            <a:r>
              <a:rPr lang="zh-CN" altLang="en-US" dirty="0" smtClean="0">
                <a:solidFill>
                  <a:schemeClr val="tx1"/>
                </a:solidFill>
              </a:rPr>
              <a:t>，仅动态修复进程并不能生效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性能之巅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》《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性能优化大师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并未介绍线程粒度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，修改了最后一台机器的优先级，该台恢复；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重试验证，所有机器回到</a:t>
            </a:r>
            <a:r>
              <a:rPr lang="en-US" altLang="zh-CN" dirty="0" smtClean="0">
                <a:solidFill>
                  <a:schemeClr val="tx1"/>
                </a:solidFill>
              </a:rPr>
              <a:t>153</a:t>
            </a:r>
            <a:r>
              <a:rPr lang="zh-CN" altLang="en-US" dirty="0" smtClean="0">
                <a:solidFill>
                  <a:schemeClr val="tx1"/>
                </a:solidFill>
              </a:rPr>
              <a:t>大禹，热迁移，修改优先级，跑测试，</a:t>
            </a:r>
            <a:r>
              <a:rPr lang="en-US" altLang="zh-CN" dirty="0" smtClean="0">
                <a:solidFill>
                  <a:schemeClr val="tx1"/>
                </a:solidFill>
              </a:rPr>
              <a:t>pass</a:t>
            </a:r>
            <a:endParaRPr lang="en-US" altLang="zh-CN" dirty="0">
              <a:solidFill>
                <a:schemeClr val="tx1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解决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追天基，排查线上，评估影响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6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问题本质</a:t>
            </a:r>
            <a:endParaRPr lang="en-US" altLang="zh-CN" dirty="0" smtClean="0"/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为什么优先级被改影响性能？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各飞天进程以及</a:t>
            </a:r>
            <a:r>
              <a:rPr lang="en-US" altLang="zh-CN" dirty="0" err="1">
                <a:solidFill>
                  <a:srgbClr val="000000"/>
                </a:solidFill>
              </a:rPr>
              <a:t>ots</a:t>
            </a:r>
            <a:r>
              <a:rPr lang="zh-CN" altLang="en-US" dirty="0">
                <a:solidFill>
                  <a:srgbClr val="000000"/>
                </a:solidFill>
              </a:rPr>
              <a:t>进程的优先级变成了－</a:t>
            </a:r>
            <a:r>
              <a:rPr lang="en-US" altLang="zh-CN" dirty="0">
                <a:solidFill>
                  <a:srgbClr val="000000"/>
                </a:solidFill>
              </a:rPr>
              <a:t>20</a:t>
            </a:r>
            <a:r>
              <a:rPr lang="zh-CN" altLang="en-US" dirty="0">
                <a:solidFill>
                  <a:srgbClr val="000000"/>
                </a:solidFill>
              </a:rPr>
              <a:t>（最高），而系统</a:t>
            </a:r>
            <a:r>
              <a:rPr lang="en-US" altLang="zh-CN" dirty="0" err="1">
                <a:solidFill>
                  <a:srgbClr val="000000"/>
                </a:solidFill>
              </a:rPr>
              <a:t>kernal</a:t>
            </a:r>
            <a:r>
              <a:rPr lang="zh-CN" altLang="en-US" dirty="0">
                <a:solidFill>
                  <a:srgbClr val="000000"/>
                </a:solidFill>
              </a:rPr>
              <a:t>里的进程保持不变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20</a:t>
            </a:r>
            <a:r>
              <a:rPr lang="zh-CN" altLang="en-US" dirty="0">
                <a:solidFill>
                  <a:srgbClr val="000000"/>
                </a:solidFill>
              </a:rPr>
              <a:t>（最低）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</a:rPr>
              <a:t>cpu</a:t>
            </a:r>
            <a:r>
              <a:rPr lang="zh-CN" altLang="en-US" dirty="0">
                <a:solidFill>
                  <a:srgbClr val="000000"/>
                </a:solidFill>
              </a:rPr>
              <a:t>都优先处理了用户的任务，</a:t>
            </a:r>
            <a:r>
              <a:rPr lang="zh-CN" altLang="en-US" dirty="0" smtClean="0">
                <a:solidFill>
                  <a:srgbClr val="000000"/>
                </a:solidFill>
              </a:rPr>
              <a:t>而写</a:t>
            </a:r>
            <a:r>
              <a:rPr lang="en-US" altLang="zh-CN" dirty="0" smtClean="0">
                <a:solidFill>
                  <a:srgbClr val="000000"/>
                </a:solidFill>
              </a:rPr>
              <a:t>op log</a:t>
            </a:r>
            <a:r>
              <a:rPr lang="zh-CN" altLang="en-US" dirty="0">
                <a:solidFill>
                  <a:srgbClr val="000000"/>
                </a:solidFill>
              </a:rPr>
              <a:t>、网络收包变得很慢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</a:rPr>
              <a:t>导致</a:t>
            </a:r>
            <a:r>
              <a:rPr lang="en-US" altLang="zh-CN" dirty="0" err="1">
                <a:solidFill>
                  <a:srgbClr val="000000"/>
                </a:solidFill>
              </a:rPr>
              <a:t>ots</a:t>
            </a:r>
            <a:r>
              <a:rPr lang="zh-CN" altLang="en-US" dirty="0">
                <a:solidFill>
                  <a:srgbClr val="000000"/>
                </a:solidFill>
              </a:rPr>
              <a:t>的读性能比原来慢了</a:t>
            </a:r>
            <a:r>
              <a:rPr lang="en-US" altLang="zh-CN" dirty="0">
                <a:solidFill>
                  <a:srgbClr val="000000"/>
                </a:solidFill>
              </a:rPr>
              <a:t>1000%</a:t>
            </a:r>
            <a:r>
              <a:rPr lang="zh-CN" altLang="en-US" dirty="0">
                <a:solidFill>
                  <a:srgbClr val="000000"/>
                </a:solidFill>
              </a:rPr>
              <a:t>，写慢了</a:t>
            </a:r>
            <a:r>
              <a:rPr lang="en-US" altLang="zh-CN" dirty="0">
                <a:solidFill>
                  <a:srgbClr val="000000"/>
                </a:solidFill>
              </a:rPr>
              <a:t>130%</a:t>
            </a: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为什么优先级会发生变化？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err="1" smtClean="0">
                <a:solidFill>
                  <a:srgbClr val="000000"/>
                </a:solidFill>
              </a:rPr>
              <a:t>staragent</a:t>
            </a:r>
            <a:r>
              <a:rPr lang="en-US" altLang="zh-CN" dirty="0">
                <a:solidFill>
                  <a:srgbClr val="000000"/>
                </a:solidFill>
              </a:rPr>
              <a:t>-core</a:t>
            </a:r>
            <a:r>
              <a:rPr lang="zh-CN" altLang="en-US" dirty="0">
                <a:solidFill>
                  <a:srgbClr val="000000"/>
                </a:solidFill>
              </a:rPr>
              <a:t>的优先级是－</a:t>
            </a:r>
            <a:r>
              <a:rPr lang="en-US" altLang="zh-CN" dirty="0">
                <a:solidFill>
                  <a:srgbClr val="000000"/>
                </a:solidFill>
              </a:rPr>
              <a:t>20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en-US" dirty="0">
                <a:solidFill>
                  <a:srgbClr val="FF6600"/>
                </a:solidFill>
              </a:rPr>
              <a:t>子进程继承了父进程的优先级</a:t>
            </a:r>
            <a:r>
              <a:rPr lang="zh-CN" altLang="en-US" dirty="0">
                <a:solidFill>
                  <a:srgbClr val="000000"/>
                </a:solidFill>
              </a:rPr>
              <a:t>，天基通过</a:t>
            </a:r>
            <a:r>
              <a:rPr lang="en-US" altLang="zh-CN" dirty="0" err="1">
                <a:solidFill>
                  <a:srgbClr val="000000"/>
                </a:solidFill>
              </a:rPr>
              <a:t>staragent</a:t>
            </a:r>
            <a:r>
              <a:rPr lang="zh-CN" altLang="en-US" dirty="0">
                <a:solidFill>
                  <a:srgbClr val="000000"/>
                </a:solidFill>
              </a:rPr>
              <a:t>去安装</a:t>
            </a:r>
            <a:r>
              <a:rPr lang="en-US" altLang="zh-CN" dirty="0">
                <a:solidFill>
                  <a:srgbClr val="000000"/>
                </a:solidFill>
              </a:rPr>
              <a:t>rpm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</a:rPr>
              <a:t>安装完成之后就会拉起天基的</a:t>
            </a:r>
            <a:r>
              <a:rPr lang="en-US" altLang="zh-CN" dirty="0" err="1">
                <a:solidFill>
                  <a:srgbClr val="000000"/>
                </a:solidFill>
              </a:rPr>
              <a:t>service_manager_supervisor</a:t>
            </a:r>
            <a:r>
              <a:rPr lang="zh-CN" altLang="en-US" dirty="0">
                <a:solidFill>
                  <a:srgbClr val="000000"/>
                </a:solidFill>
              </a:rPr>
              <a:t>（优先级变为</a:t>
            </a:r>
            <a:r>
              <a:rPr lang="en-US" altLang="zh-CN" dirty="0">
                <a:solidFill>
                  <a:srgbClr val="000000"/>
                </a:solidFill>
              </a:rPr>
              <a:t>-20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</a:rPr>
              <a:t>由</a:t>
            </a:r>
            <a:r>
              <a:rPr lang="en-US" altLang="zh-CN" dirty="0" err="1">
                <a:solidFill>
                  <a:srgbClr val="000000"/>
                </a:solidFill>
              </a:rPr>
              <a:t>service_manager_supervisor</a:t>
            </a:r>
            <a:r>
              <a:rPr lang="zh-CN" altLang="en-US" dirty="0">
                <a:solidFill>
                  <a:srgbClr val="000000"/>
                </a:solidFill>
              </a:rPr>
              <a:t>去拉起剩余的天基进程，导致其它进程优先级也变为</a:t>
            </a:r>
            <a:r>
              <a:rPr lang="en-US" altLang="zh-CN" dirty="0">
                <a:solidFill>
                  <a:srgbClr val="000000"/>
                </a:solidFill>
              </a:rPr>
              <a:t>-20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涨姿势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多往前走一步，往往会有更大发现，线程粒度优先级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5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lvl="1"/>
            <a:r>
              <a:rPr lang="zh-CN" altLang="en-US" sz="1600" dirty="0"/>
              <a:t>全</a:t>
            </a:r>
            <a:r>
              <a:rPr lang="en-US" altLang="zh-CN" sz="1600" dirty="0" smtClean="0"/>
              <a:t>SATA</a:t>
            </a:r>
            <a:r>
              <a:rPr lang="zh-CN" altLang="en-US" sz="1600" dirty="0" smtClean="0"/>
              <a:t>集群，</a:t>
            </a:r>
            <a:r>
              <a:rPr lang="en-US" altLang="zh-CN" sz="1600" dirty="0" smtClean="0"/>
              <a:t>24</a:t>
            </a:r>
            <a:r>
              <a:rPr lang="zh-CN" altLang="en-US" sz="1600" dirty="0"/>
              <a:t>核，</a:t>
            </a:r>
            <a:r>
              <a:rPr lang="en-US" altLang="zh-CN" sz="1600" dirty="0"/>
              <a:t>0153 </a:t>
            </a:r>
            <a:r>
              <a:rPr lang="zh-CN" altLang="en-US" sz="1600" dirty="0"/>
              <a:t>大禹</a:t>
            </a:r>
            <a:r>
              <a:rPr lang="en-US" altLang="zh-CN" sz="1600" dirty="0"/>
              <a:t> </a:t>
            </a:r>
            <a:r>
              <a:rPr lang="zh-CN" altLang="en-US" sz="1600" dirty="0"/>
              <a:t>热迁移</a:t>
            </a:r>
            <a:r>
              <a:rPr lang="en-US" altLang="zh-CN" sz="1600" dirty="0"/>
              <a:t> 016</a:t>
            </a:r>
            <a:r>
              <a:rPr lang="zh-CN" altLang="en-US" sz="1600" dirty="0"/>
              <a:t>天基</a:t>
            </a:r>
            <a:r>
              <a:rPr lang="zh-CN" altLang="en-US" sz="1600" dirty="0" smtClean="0"/>
              <a:t>，仅升级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后，</a:t>
            </a:r>
            <a:r>
              <a:rPr lang="en-US" altLang="zh-CN" sz="1600" dirty="0" err="1" smtClean="0"/>
              <a:t>AsyncFlushLog</a:t>
            </a:r>
            <a:r>
              <a:rPr lang="zh-CN" altLang="en-US" sz="1600" dirty="0" smtClean="0"/>
              <a:t>性能下降</a:t>
            </a:r>
            <a:r>
              <a:rPr lang="en-US" altLang="zh-CN" sz="1600" dirty="0" smtClean="0"/>
              <a:t>50%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解决后，升级</a:t>
            </a:r>
            <a:r>
              <a:rPr lang="en-US" altLang="zh-CN" sz="1600" dirty="0" err="1" smtClean="0"/>
              <a:t>sdk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AsyncFlushLog</a:t>
            </a:r>
            <a:r>
              <a:rPr lang="zh-CN" altLang="en-US" sz="1600" dirty="0" smtClean="0"/>
              <a:t>下降</a:t>
            </a:r>
            <a:r>
              <a:rPr lang="en-US" altLang="zh-CN" sz="1600" dirty="0" smtClean="0"/>
              <a:t>10+%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1master</a:t>
            </a:r>
            <a:r>
              <a:rPr lang="zh-CN" altLang="en-US" sz="1600" dirty="0"/>
              <a:t>＋</a:t>
            </a:r>
            <a:r>
              <a:rPr lang="en-US" altLang="zh-CN" sz="1600" dirty="0"/>
              <a:t>3chunkserver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问题调查</a:t>
            </a:r>
            <a:endParaRPr lang="en-US" altLang="zh-CN" dirty="0" smtClean="0"/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仅升级</a:t>
            </a:r>
            <a:r>
              <a:rPr lang="en-US" altLang="zh-CN" dirty="0" smtClean="0">
                <a:solidFill>
                  <a:srgbClr val="000000"/>
                </a:solidFill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</a:rPr>
              <a:t>性能下降？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明亮处找钥</a:t>
            </a:r>
            <a:r>
              <a:rPr lang="zh-CN" altLang="en-US" dirty="0">
                <a:solidFill>
                  <a:srgbClr val="000000"/>
                </a:solidFill>
              </a:rPr>
              <a:t>匙</a:t>
            </a:r>
            <a:r>
              <a:rPr lang="zh-CN" altLang="en-US" dirty="0" smtClean="0">
                <a:solidFill>
                  <a:srgbClr val="000000"/>
                </a:solidFill>
              </a:rPr>
              <a:t>，排查系统各指标，</a:t>
            </a:r>
            <a:r>
              <a:rPr lang="en-US" altLang="zh-CN" dirty="0" err="1" smtClean="0">
                <a:solidFill>
                  <a:srgbClr val="000000"/>
                </a:solidFill>
              </a:rPr>
              <a:t>disk_sda_util</a:t>
            </a:r>
            <a:r>
              <a:rPr lang="zh-CN" altLang="en-US" dirty="0" smtClean="0">
                <a:solidFill>
                  <a:srgbClr val="000000"/>
                </a:solidFill>
              </a:rPr>
              <a:t>明显增高，达到</a:t>
            </a:r>
            <a:r>
              <a:rPr lang="en-US" altLang="zh-CN" dirty="0" smtClean="0">
                <a:solidFill>
                  <a:srgbClr val="000000"/>
                </a:solidFill>
              </a:rPr>
              <a:t>70%</a:t>
            </a:r>
            <a:r>
              <a:rPr lang="zh-CN" altLang="en-US" dirty="0" smtClean="0">
                <a:solidFill>
                  <a:srgbClr val="000000"/>
                </a:solidFill>
              </a:rPr>
              <a:t>～</a:t>
            </a:r>
            <a:r>
              <a:rPr lang="en-US" altLang="zh-CN" dirty="0" smtClean="0">
                <a:solidFill>
                  <a:srgbClr val="000000"/>
                </a:solidFill>
              </a:rPr>
              <a:t>80%</a:t>
            </a:r>
            <a:r>
              <a:rPr lang="zh-CN" altLang="en-US" dirty="0" smtClean="0">
                <a:solidFill>
                  <a:srgbClr val="000000"/>
                </a:solidFill>
              </a:rPr>
              <a:t>，不断</a:t>
            </a:r>
            <a:r>
              <a:rPr lang="en-US" altLang="zh-CN" dirty="0" err="1" smtClean="0">
                <a:solidFill>
                  <a:srgbClr val="000000"/>
                </a:solidFill>
              </a:rPr>
              <a:t>df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看</a:t>
            </a:r>
            <a:r>
              <a:rPr lang="en-US" altLang="zh-CN" dirty="0" err="1" smtClean="0">
                <a:solidFill>
                  <a:srgbClr val="000000"/>
                </a:solidFill>
              </a:rPr>
              <a:t>sda</a:t>
            </a:r>
            <a:r>
              <a:rPr lang="zh-CN" altLang="en-US" dirty="0" smtClean="0">
                <a:solidFill>
                  <a:srgbClr val="000000"/>
                </a:solidFill>
              </a:rPr>
              <a:t>盘的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/home/admin</a:t>
            </a:r>
            <a:r>
              <a:rPr lang="zh-CN" altLang="en-US" dirty="0" smtClean="0">
                <a:solidFill>
                  <a:srgbClr val="000000"/>
                </a:solidFill>
              </a:rPr>
              <a:t>增长最快，</a:t>
            </a:r>
            <a:r>
              <a:rPr lang="en-US" altLang="zh-CN" dirty="0" smtClean="0">
                <a:solidFill>
                  <a:srgbClr val="000000"/>
                </a:solidFill>
              </a:rPr>
              <a:t>cd</a:t>
            </a:r>
            <a:r>
              <a:rPr lang="zh-CN" altLang="en-US" dirty="0" smtClean="0">
                <a:solidFill>
                  <a:srgbClr val="000000"/>
                </a:solidFill>
              </a:rPr>
              <a:t>进去之后，</a:t>
            </a:r>
            <a:r>
              <a:rPr lang="en-US" altLang="zh-CN" dirty="0" smtClean="0">
                <a:solidFill>
                  <a:srgbClr val="000000"/>
                </a:solidFill>
              </a:rPr>
              <a:t>du </a:t>
            </a:r>
            <a:r>
              <a:rPr lang="zh-CN" altLang="en-US" dirty="0" smtClean="0">
                <a:solidFill>
                  <a:srgbClr val="000000"/>
                </a:solidFill>
              </a:rPr>
              <a:t>看到</a:t>
            </a:r>
            <a:r>
              <a:rPr lang="en-US" altLang="zh-CN" dirty="0" err="1" smtClean="0">
                <a:solidFill>
                  <a:srgbClr val="000000"/>
                </a:solidFill>
              </a:rPr>
              <a:t>pangu_metadb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</a:rPr>
              <a:t>log</a:t>
            </a:r>
            <a:r>
              <a:rPr lang="zh-CN" altLang="en-US" dirty="0" smtClean="0">
                <a:solidFill>
                  <a:srgbClr val="000000"/>
                </a:solidFill>
              </a:rPr>
              <a:t>猛刷，</a:t>
            </a:r>
            <a:r>
              <a:rPr lang="en-US" altLang="zh-CN" dirty="0" smtClean="0">
                <a:solidFill>
                  <a:srgbClr val="000000"/>
                </a:solidFill>
              </a:rPr>
              <a:t>kill </a:t>
            </a:r>
            <a:r>
              <a:rPr lang="en-US" altLang="zh-CN" dirty="0" err="1" smtClean="0">
                <a:solidFill>
                  <a:srgbClr val="000000"/>
                </a:solidFill>
              </a:rPr>
              <a:t>pangu_metadb</a:t>
            </a:r>
            <a:r>
              <a:rPr lang="zh-CN" altLang="en-US" dirty="0" smtClean="0">
                <a:solidFill>
                  <a:srgbClr val="000000"/>
                </a:solidFill>
              </a:rPr>
              <a:t>后，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</a:rPr>
              <a:t>性能大幅提升，但与</a:t>
            </a:r>
            <a:r>
              <a:rPr lang="en-US" altLang="zh-CN" dirty="0" smtClean="0">
                <a:solidFill>
                  <a:srgbClr val="000000"/>
                </a:solidFill>
              </a:rPr>
              <a:t>153</a:t>
            </a:r>
            <a:r>
              <a:rPr lang="zh-CN" altLang="en-US" dirty="0" smtClean="0">
                <a:solidFill>
                  <a:srgbClr val="000000"/>
                </a:solidFill>
              </a:rPr>
              <a:t>相比，</a:t>
            </a:r>
            <a:r>
              <a:rPr lang="en-US" altLang="zh-CN" dirty="0" err="1" smtClean="0">
                <a:solidFill>
                  <a:srgbClr val="000000"/>
                </a:solidFill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</a:rPr>
              <a:t>qps</a:t>
            </a:r>
            <a:r>
              <a:rPr lang="zh-CN" altLang="en-US" dirty="0" smtClean="0">
                <a:solidFill>
                  <a:srgbClr val="000000"/>
                </a:solidFill>
              </a:rPr>
              <a:t>仍上不来；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Top</a:t>
            </a:r>
            <a:r>
              <a:rPr lang="zh-CN" altLang="en-US" dirty="0" smtClean="0">
                <a:solidFill>
                  <a:srgbClr val="FF6600"/>
                </a:solidFill>
              </a:rPr>
              <a:t>持续</a:t>
            </a:r>
            <a:r>
              <a:rPr lang="zh-CN" altLang="en-US" dirty="0" smtClean="0">
                <a:solidFill>
                  <a:srgbClr val="000000"/>
                </a:solidFill>
              </a:rPr>
              <a:t>观察，</a:t>
            </a:r>
            <a:r>
              <a:rPr lang="en-US" altLang="zh-CN" dirty="0" err="1">
                <a:solidFill>
                  <a:srgbClr val="000000"/>
                </a:solidFill>
              </a:rPr>
              <a:t>dayu</a:t>
            </a:r>
            <a:r>
              <a:rPr lang="zh-CN" altLang="en-US" dirty="0">
                <a:solidFill>
                  <a:srgbClr val="000000"/>
                </a:solidFill>
              </a:rPr>
              <a:t>进程</a:t>
            </a:r>
            <a:r>
              <a:rPr lang="en-US" altLang="zh-CN" dirty="0">
                <a:solidFill>
                  <a:srgbClr val="000000"/>
                </a:solidFill>
              </a:rPr>
              <a:t>super-</a:t>
            </a:r>
            <a:r>
              <a:rPr lang="en-US" altLang="zh-CN" dirty="0" err="1">
                <a:solidFill>
                  <a:srgbClr val="000000"/>
                </a:solidFill>
              </a:rPr>
              <a:t>apsarad</a:t>
            </a:r>
            <a:r>
              <a:rPr lang="zh-CN" altLang="en-US" dirty="0">
                <a:solidFill>
                  <a:srgbClr val="000000"/>
                </a:solidFill>
              </a:rPr>
              <a:t>持续占用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</a:t>
            </a:r>
            <a:r>
              <a:rPr lang="en-US" altLang="zh-CN" dirty="0" err="1">
                <a:solidFill>
                  <a:srgbClr val="000000"/>
                </a:solidFill>
              </a:rPr>
              <a:t>cpu</a:t>
            </a:r>
            <a:r>
              <a:rPr lang="zh-CN" altLang="en-US" dirty="0">
                <a:solidFill>
                  <a:srgbClr val="000000"/>
                </a:solidFill>
              </a:rPr>
              <a:t>，确认大禹残留无用进程，</a:t>
            </a:r>
            <a:r>
              <a:rPr lang="en-US" altLang="zh-CN" dirty="0">
                <a:solidFill>
                  <a:srgbClr val="000000"/>
                </a:solidFill>
              </a:rPr>
              <a:t>kill</a:t>
            </a:r>
            <a:r>
              <a:rPr lang="zh-CN" altLang="en-US" dirty="0">
                <a:solidFill>
                  <a:srgbClr val="000000"/>
                </a:solidFill>
              </a:rPr>
              <a:t>后，</a:t>
            </a:r>
            <a:endParaRPr lang="en-US" altLang="zh-CN" dirty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zh-CN" altLang="en-US" dirty="0">
                <a:solidFill>
                  <a:srgbClr val="000000"/>
                </a:solidFill>
              </a:rPr>
              <a:t>明显</a:t>
            </a:r>
            <a:r>
              <a:rPr lang="en-US" altLang="zh-CN" dirty="0" err="1">
                <a:solidFill>
                  <a:srgbClr val="000000"/>
                </a:solidFill>
              </a:rPr>
              <a:t>qps</a:t>
            </a:r>
            <a:r>
              <a:rPr lang="zh-CN" altLang="en-US" dirty="0">
                <a:solidFill>
                  <a:srgbClr val="000000"/>
                </a:solidFill>
              </a:rPr>
              <a:t>提升，</a:t>
            </a:r>
            <a:r>
              <a:rPr lang="en-US" altLang="zh-CN" dirty="0" err="1">
                <a:solidFill>
                  <a:srgbClr val="000000"/>
                </a:solidFill>
              </a:rPr>
              <a:t>sqlworker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 err="1">
                <a:solidFill>
                  <a:srgbClr val="000000"/>
                </a:solidFill>
              </a:rPr>
              <a:t>cpu</a:t>
            </a:r>
            <a:r>
              <a:rPr lang="zh-CN" altLang="en-US" dirty="0">
                <a:solidFill>
                  <a:srgbClr val="000000"/>
                </a:solidFill>
              </a:rPr>
              <a:t>上涨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153SDK</a:t>
            </a:r>
            <a:r>
              <a:rPr lang="zh-CN" altLang="en-US" dirty="0" smtClean="0">
                <a:solidFill>
                  <a:srgbClr val="000000"/>
                </a:solidFill>
              </a:rPr>
              <a:t>符合预期，升级</a:t>
            </a:r>
            <a:r>
              <a:rPr lang="en-US" altLang="zh-CN" dirty="0" smtClean="0">
                <a:solidFill>
                  <a:srgbClr val="000000"/>
                </a:solidFill>
              </a:rPr>
              <a:t>016SDK</a:t>
            </a:r>
            <a:r>
              <a:rPr lang="zh-CN" altLang="en-US" dirty="0" smtClean="0">
                <a:solidFill>
                  <a:srgbClr val="000000"/>
                </a:solidFill>
              </a:rPr>
              <a:t>继续测试，下降</a:t>
            </a:r>
            <a:r>
              <a:rPr lang="en-US" altLang="zh-CN" dirty="0" smtClean="0">
                <a:solidFill>
                  <a:srgbClr val="000000"/>
                </a:solidFill>
              </a:rPr>
              <a:t>10%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7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问题调查</a:t>
            </a:r>
            <a:endParaRPr lang="en-US" altLang="zh-CN" dirty="0" smtClean="0"/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升级</a:t>
            </a:r>
            <a:r>
              <a:rPr lang="en-US" altLang="zh-CN" dirty="0" smtClean="0">
                <a:solidFill>
                  <a:srgbClr val="000000"/>
                </a:solidFill>
              </a:rPr>
              <a:t>SDK</a:t>
            </a:r>
            <a:r>
              <a:rPr lang="zh-CN" altLang="en-US" dirty="0" smtClean="0">
                <a:solidFill>
                  <a:srgbClr val="000000"/>
                </a:solidFill>
              </a:rPr>
              <a:t>性能下降？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</a:rPr>
              <a:t>不变，升级了</a:t>
            </a:r>
            <a:r>
              <a:rPr lang="zh-CN" altLang="zh-CN" dirty="0" smtClean="0">
                <a:solidFill>
                  <a:srgbClr val="000000"/>
                </a:solidFill>
              </a:rPr>
              <a:t>c</a:t>
            </a:r>
            <a:r>
              <a:rPr lang="en-US" altLang="zh-CN" dirty="0" err="1" smtClean="0">
                <a:solidFill>
                  <a:srgbClr val="000000"/>
                </a:solidFill>
              </a:rPr>
              <a:t>lient</a:t>
            </a:r>
            <a:r>
              <a:rPr lang="zh-CN" altLang="en-US" dirty="0" smtClean="0">
                <a:solidFill>
                  <a:srgbClr val="000000"/>
                </a:solidFill>
              </a:rPr>
              <a:t>，但</a:t>
            </a:r>
            <a:r>
              <a:rPr lang="en-US" altLang="zh-CN" dirty="0" smtClean="0">
                <a:solidFill>
                  <a:srgbClr val="000000"/>
                </a:solidFill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</a:rPr>
              <a:t>慢了（慢在</a:t>
            </a:r>
            <a:r>
              <a:rPr lang="en-US" altLang="zh-CN" dirty="0" err="1" smtClean="0">
                <a:solidFill>
                  <a:srgbClr val="000000"/>
                </a:solidFill>
              </a:rPr>
              <a:t>Chunkserver</a:t>
            </a:r>
            <a:r>
              <a:rPr lang="zh-CN" altLang="en-US" dirty="0" smtClean="0">
                <a:solidFill>
                  <a:srgbClr val="000000"/>
                </a:solidFill>
              </a:rPr>
              <a:t>端</a:t>
            </a:r>
            <a:r>
              <a:rPr lang="en-US" altLang="zh-CN" dirty="0" smtClean="0">
                <a:solidFill>
                  <a:srgbClr val="000000"/>
                </a:solidFill>
              </a:rPr>
              <a:t>Op Log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Op Log</a:t>
            </a:r>
            <a:r>
              <a:rPr lang="zh-CN" altLang="en-US" dirty="0" smtClean="0">
                <a:solidFill>
                  <a:srgbClr val="000000"/>
                </a:solidFill>
              </a:rPr>
              <a:t>关闭，打地鼠，转移到</a:t>
            </a:r>
            <a:r>
              <a:rPr lang="en-US" altLang="zh-CN" dirty="0" smtClean="0">
                <a:solidFill>
                  <a:srgbClr val="000000"/>
                </a:solidFill>
              </a:rPr>
              <a:t>client receive response</a:t>
            </a:r>
            <a:r>
              <a:rPr lang="zh-CN" altLang="en-US" dirty="0" smtClean="0">
                <a:solidFill>
                  <a:srgbClr val="000000"/>
                </a:solidFill>
              </a:rPr>
              <a:t>，与</a:t>
            </a:r>
            <a:r>
              <a:rPr lang="en-US" altLang="zh-CN" dirty="0" smtClean="0">
                <a:solidFill>
                  <a:srgbClr val="000000"/>
                </a:solidFill>
              </a:rPr>
              <a:t>0153sdk</a:t>
            </a:r>
            <a:r>
              <a:rPr lang="zh-CN" altLang="en-US" dirty="0" smtClean="0">
                <a:solidFill>
                  <a:srgbClr val="000000"/>
                </a:solidFill>
              </a:rPr>
              <a:t>对比，发现</a:t>
            </a:r>
            <a:r>
              <a:rPr lang="en-US" altLang="zh-CN" dirty="0" err="1" smtClean="0">
                <a:solidFill>
                  <a:srgbClr val="000000"/>
                </a:solidFill>
              </a:rPr>
              <a:t>sqlworker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err="1" smtClean="0">
                <a:solidFill>
                  <a:srgbClr val="000000"/>
                </a:solidFill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</a:rPr>
              <a:t>涨了一个核，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</a:rPr>
              <a:t>其他系统各指标均正常，</a:t>
            </a:r>
            <a:r>
              <a:rPr lang="en-US" altLang="zh-CN" dirty="0" err="1" smtClean="0">
                <a:solidFill>
                  <a:srgbClr val="000000"/>
                </a:solidFill>
              </a:rPr>
              <a:t>perf</a:t>
            </a:r>
            <a:r>
              <a:rPr lang="zh-CN" altLang="en-US" dirty="0" smtClean="0">
                <a:solidFill>
                  <a:srgbClr val="000000"/>
                </a:solidFill>
              </a:rPr>
              <a:t>看，无明显热点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下一步，排查代码，对比</a:t>
            </a:r>
            <a:r>
              <a:rPr lang="en-US" altLang="zh-CN" dirty="0" smtClean="0">
                <a:solidFill>
                  <a:srgbClr val="000000"/>
                </a:solidFill>
              </a:rPr>
              <a:t>016</a:t>
            </a:r>
            <a:r>
              <a:rPr lang="zh-CN" altLang="en-US" dirty="0" smtClean="0">
                <a:solidFill>
                  <a:srgbClr val="000000"/>
                </a:solidFill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</a:rPr>
              <a:t>153 </a:t>
            </a:r>
            <a:r>
              <a:rPr lang="zh-CN" altLang="en-US" dirty="0" smtClean="0">
                <a:solidFill>
                  <a:srgbClr val="000000"/>
                </a:solidFill>
              </a:rPr>
              <a:t>相比，</a:t>
            </a:r>
            <a:r>
              <a:rPr lang="en-US" altLang="zh-CN" dirty="0" smtClean="0">
                <a:solidFill>
                  <a:srgbClr val="000000"/>
                </a:solidFill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</a:rPr>
              <a:t>的改动，线程池整合、加</a:t>
            </a:r>
            <a:r>
              <a:rPr lang="en-US" altLang="zh-CN" dirty="0" smtClean="0">
                <a:solidFill>
                  <a:srgbClr val="000000"/>
                </a:solidFill>
              </a:rPr>
              <a:t>trace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checksum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hang</a:t>
            </a:r>
            <a:r>
              <a:rPr lang="zh-CN" altLang="en-US" dirty="0" smtClean="0">
                <a:solidFill>
                  <a:srgbClr val="000000"/>
                </a:solidFill>
              </a:rPr>
              <a:t>检测，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</a:rPr>
              <a:t>一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一关闭各功能，进行对比，</a:t>
            </a:r>
            <a:r>
              <a:rPr lang="en-US" altLang="zh-CN" dirty="0" smtClean="0">
                <a:solidFill>
                  <a:srgbClr val="000000"/>
                </a:solidFill>
              </a:rPr>
              <a:t>hang</a:t>
            </a:r>
            <a:r>
              <a:rPr lang="zh-CN" altLang="en-US" dirty="0" smtClean="0">
                <a:solidFill>
                  <a:srgbClr val="000000"/>
                </a:solidFill>
              </a:rPr>
              <a:t>检测、</a:t>
            </a:r>
            <a:r>
              <a:rPr lang="en-US" altLang="zh-CN" dirty="0" smtClean="0">
                <a:solidFill>
                  <a:srgbClr val="000000"/>
                </a:solidFill>
              </a:rPr>
              <a:t>checksum</a:t>
            </a:r>
            <a:r>
              <a:rPr lang="zh-CN" altLang="en-US" dirty="0" smtClean="0">
                <a:solidFill>
                  <a:srgbClr val="000000"/>
                </a:solidFill>
              </a:rPr>
              <a:t>关闭后，性能无提升，关闭所有</a:t>
            </a:r>
            <a:r>
              <a:rPr lang="en-US" altLang="zh-CN" dirty="0" smtClean="0">
                <a:solidFill>
                  <a:srgbClr val="000000"/>
                </a:solidFill>
              </a:rPr>
              <a:t>trace</a:t>
            </a: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</a:rPr>
              <a:t>trace</a:t>
            </a:r>
            <a:r>
              <a:rPr lang="zh-CN" altLang="en-US" dirty="0" smtClean="0">
                <a:solidFill>
                  <a:srgbClr val="000000"/>
                </a:solidFill>
              </a:rPr>
              <a:t>关闭，</a:t>
            </a:r>
            <a:endParaRPr lang="en-US" altLang="zh-CN" dirty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  client</a:t>
            </a:r>
            <a:r>
              <a:rPr lang="zh-CN" altLang="en-US" dirty="0" smtClean="0">
                <a:solidFill>
                  <a:srgbClr val="000000"/>
                </a:solidFill>
              </a:rPr>
              <a:t>全部</a:t>
            </a:r>
            <a:r>
              <a:rPr lang="en-US" altLang="zh-CN" dirty="0" smtClean="0">
                <a:solidFill>
                  <a:srgbClr val="000000"/>
                </a:solidFill>
              </a:rPr>
              <a:t>hang</a:t>
            </a:r>
            <a:r>
              <a:rPr lang="zh-CN" altLang="en-US" dirty="0" smtClean="0">
                <a:solidFill>
                  <a:srgbClr val="000000"/>
                </a:solidFill>
              </a:rPr>
              <a:t>住，解决后继续测试），</a:t>
            </a:r>
            <a:r>
              <a:rPr lang="en-US" altLang="zh-CN" dirty="0" smtClean="0">
                <a:solidFill>
                  <a:srgbClr val="000000"/>
                </a:solidFill>
              </a:rPr>
              <a:t>trace</a:t>
            </a:r>
            <a:r>
              <a:rPr lang="zh-CN" altLang="en-US" dirty="0" smtClean="0">
                <a:solidFill>
                  <a:srgbClr val="000000"/>
                </a:solidFill>
              </a:rPr>
              <a:t>影响性能</a:t>
            </a:r>
            <a:r>
              <a:rPr lang="en-US" altLang="zh-CN" dirty="0" smtClean="0">
                <a:solidFill>
                  <a:srgbClr val="000000"/>
                </a:solidFill>
              </a:rPr>
              <a:t>6%</a:t>
            </a:r>
            <a:r>
              <a:rPr lang="zh-CN" altLang="en-US" dirty="0" smtClean="0">
                <a:solidFill>
                  <a:srgbClr val="000000"/>
                </a:solidFill>
              </a:rPr>
              <a:t>，还剩下一部分性能的损失；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线程池整合的验证，验证方法，（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）多干的事情不干；（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）加大线程数；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）将</a:t>
            </a:r>
            <a:r>
              <a:rPr lang="zh-CN" altLang="zh-CN" dirty="0" smtClean="0">
                <a:solidFill>
                  <a:srgbClr val="00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16</a:t>
            </a:r>
            <a:r>
              <a:rPr lang="zh-CN" altLang="en-US" dirty="0" smtClean="0">
                <a:solidFill>
                  <a:srgbClr val="000000"/>
                </a:solidFill>
              </a:rPr>
              <a:t>里的新增改动全部移走，编译运行，性能无提升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）线程数从</a:t>
            </a:r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</a:rPr>
              <a:t>调整为</a:t>
            </a:r>
            <a:r>
              <a:rPr lang="en-US" altLang="zh-CN" dirty="0" smtClean="0">
                <a:solidFill>
                  <a:srgbClr val="000000"/>
                </a:solidFill>
              </a:rPr>
              <a:t>18</a:t>
            </a:r>
            <a:r>
              <a:rPr lang="zh-CN" altLang="en-US" dirty="0" smtClean="0">
                <a:solidFill>
                  <a:srgbClr val="000000"/>
                </a:solidFill>
              </a:rPr>
              <a:t>，关闭</a:t>
            </a:r>
            <a:r>
              <a:rPr lang="en-US" altLang="zh-CN" dirty="0" smtClean="0">
                <a:solidFill>
                  <a:srgbClr val="000000"/>
                </a:solidFill>
              </a:rPr>
              <a:t>trace</a:t>
            </a:r>
            <a:r>
              <a:rPr lang="zh-CN" altLang="en-US" dirty="0" smtClean="0">
                <a:solidFill>
                  <a:srgbClr val="000000"/>
                </a:solidFill>
              </a:rPr>
              <a:t>，总结果与</a:t>
            </a:r>
            <a:r>
              <a:rPr lang="en-US" altLang="zh-CN" dirty="0" smtClean="0">
                <a:solidFill>
                  <a:srgbClr val="000000"/>
                </a:solidFill>
              </a:rPr>
              <a:t>153sdk</a:t>
            </a:r>
            <a:r>
              <a:rPr lang="zh-CN" altLang="en-US" dirty="0" smtClean="0">
                <a:solidFill>
                  <a:srgbClr val="000000"/>
                </a:solidFill>
              </a:rPr>
              <a:t>相差不到</a:t>
            </a:r>
            <a:r>
              <a:rPr lang="en-US" altLang="zh-CN" dirty="0" smtClean="0">
                <a:solidFill>
                  <a:srgbClr val="000000"/>
                </a:solidFill>
              </a:rPr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128159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瓶颈细节展开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1384" y="1268760"/>
            <a:ext cx="10225136" cy="532859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Op log</a:t>
            </a:r>
            <a:r>
              <a:rPr lang="zh-CN" altLang="en-US" dirty="0" smtClean="0">
                <a:solidFill>
                  <a:srgbClr val="000000"/>
                </a:solidFill>
              </a:rPr>
              <a:t>慢，洗白白，我是受害者？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逻辑推测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Op Log</a:t>
            </a:r>
            <a:r>
              <a:rPr lang="zh-CN" altLang="en-US" dirty="0" smtClean="0">
                <a:solidFill>
                  <a:srgbClr val="000000"/>
                </a:solidFill>
              </a:rPr>
              <a:t>写时持有一把全局锁，且</a:t>
            </a:r>
            <a:r>
              <a:rPr lang="en-US" altLang="zh-CN" dirty="0" err="1" smtClean="0">
                <a:solidFill>
                  <a:srgbClr val="000000"/>
                </a:solidFill>
              </a:rPr>
              <a:t>cs</a:t>
            </a:r>
            <a:r>
              <a:rPr lang="zh-CN" altLang="en-US" dirty="0" smtClean="0">
                <a:solidFill>
                  <a:srgbClr val="000000"/>
                </a:solidFill>
              </a:rPr>
              <a:t>多处处理逻辑是读锁优先，</a:t>
            </a:r>
            <a:r>
              <a:rPr lang="en-US" altLang="zh-CN" dirty="0" smtClean="0">
                <a:solidFill>
                  <a:srgbClr val="000000"/>
                </a:solidFill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err="1" smtClean="0">
                <a:solidFill>
                  <a:srgbClr val="000000"/>
                </a:solidFill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</a:rPr>
              <a:t>多占用一个核，在整机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</a:rPr>
              <a:t>吃满的情况下，</a:t>
            </a:r>
            <a:r>
              <a:rPr lang="en-US" altLang="zh-CN" dirty="0" err="1" smtClean="0">
                <a:solidFill>
                  <a:srgbClr val="000000"/>
                </a:solidFill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</a:rPr>
              <a:t>争抢对</a:t>
            </a:r>
            <a:r>
              <a:rPr lang="en-US" altLang="zh-CN" dirty="0" smtClean="0">
                <a:solidFill>
                  <a:srgbClr val="000000"/>
                </a:solidFill>
              </a:rPr>
              <a:t>Op Log</a:t>
            </a:r>
            <a:r>
              <a:rPr lang="zh-CN" altLang="en-US" dirty="0" smtClean="0">
                <a:solidFill>
                  <a:srgbClr val="000000"/>
                </a:solidFill>
              </a:rPr>
              <a:t>影响大；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实践验证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Top </a:t>
            </a:r>
            <a:r>
              <a:rPr lang="en-US" altLang="zh-CN" dirty="0">
                <a:solidFill>
                  <a:srgbClr val="000000"/>
                </a:solidFill>
              </a:rPr>
              <a:t>–H –p </a:t>
            </a:r>
            <a:r>
              <a:rPr lang="en-US" altLang="zh-CN" dirty="0" err="1">
                <a:solidFill>
                  <a:srgbClr val="000000"/>
                </a:solidFill>
              </a:rPr>
              <a:t>pid</a:t>
            </a:r>
            <a:r>
              <a:rPr lang="zh-CN" altLang="en-US" dirty="0">
                <a:solidFill>
                  <a:srgbClr val="000000"/>
                </a:solidFill>
              </a:rPr>
              <a:t>查看线程热点，没有某个线程</a:t>
            </a:r>
            <a:r>
              <a:rPr lang="en-US" altLang="zh-CN" dirty="0" err="1">
                <a:solidFill>
                  <a:srgbClr val="000000"/>
                </a:solidFill>
              </a:rPr>
              <a:t>cpu</a:t>
            </a:r>
            <a:r>
              <a:rPr lang="zh-CN" altLang="en-US" dirty="0">
                <a:solidFill>
                  <a:srgbClr val="000000"/>
                </a:solidFill>
              </a:rPr>
              <a:t>持续1</a:t>
            </a:r>
            <a:r>
              <a:rPr lang="en-US" altLang="zh-CN" dirty="0">
                <a:solidFill>
                  <a:srgbClr val="000000"/>
                </a:solidFill>
              </a:rPr>
              <a:t>00%</a:t>
            </a:r>
            <a:r>
              <a:rPr lang="zh-CN" altLang="en-US" dirty="0" smtClean="0">
                <a:solidFill>
                  <a:srgbClr val="000000"/>
                </a:solidFill>
              </a:rPr>
              <a:t>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err="1" smtClean="0">
                <a:solidFill>
                  <a:srgbClr val="000000"/>
                </a:solidFill>
              </a:rPr>
              <a:t>pstack</a:t>
            </a:r>
            <a:r>
              <a:rPr lang="zh-CN" altLang="en-US" dirty="0">
                <a:solidFill>
                  <a:srgbClr val="000000"/>
                </a:solidFill>
              </a:rPr>
              <a:t>工具对指定</a:t>
            </a:r>
            <a:r>
              <a:rPr lang="en-US" altLang="zh-CN" dirty="0">
                <a:solidFill>
                  <a:srgbClr val="000000"/>
                </a:solidFill>
              </a:rPr>
              <a:t>PID</a:t>
            </a:r>
            <a:r>
              <a:rPr lang="zh-CN" altLang="en-US" dirty="0" smtClean="0">
                <a:solidFill>
                  <a:srgbClr val="000000"/>
                </a:solidFill>
              </a:rPr>
              <a:t>的进程输出函数调用栈，查看</a:t>
            </a:r>
            <a:r>
              <a:rPr lang="en-US" altLang="zh-CN" dirty="0" err="1" smtClean="0">
                <a:solidFill>
                  <a:srgbClr val="000000"/>
                </a:solidFill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</a:rPr>
              <a:t>较高的线程无异常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err="1" smtClean="0">
                <a:solidFill>
                  <a:srgbClr val="000000"/>
                </a:solidFill>
              </a:rPr>
              <a:t>strace</a:t>
            </a:r>
            <a:r>
              <a:rPr lang="zh-CN" altLang="en-US" dirty="0">
                <a:solidFill>
                  <a:srgbClr val="000000"/>
                </a:solidFill>
              </a:rPr>
              <a:t>跟踪程序使用的底层系统调用</a:t>
            </a:r>
            <a:r>
              <a:rPr lang="zh-CN" altLang="en-US" dirty="0" smtClean="0">
                <a:solidFill>
                  <a:srgbClr val="000000"/>
                </a:solidFill>
              </a:rPr>
              <a:t>，输出系统调用被执行的时间点以及各个调用耗时，与正常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</a:rPr>
              <a:t>场景相比，</a:t>
            </a:r>
            <a:r>
              <a:rPr lang="en-US" altLang="zh-CN" dirty="0" err="1" smtClean="0">
                <a:solidFill>
                  <a:srgbClr val="000000"/>
                </a:solidFill>
              </a:rPr>
              <a:t>pwrite</a:t>
            </a:r>
            <a:r>
              <a:rPr lang="zh-CN" altLang="en-US" dirty="0" smtClean="0">
                <a:solidFill>
                  <a:srgbClr val="000000"/>
                </a:solidFill>
              </a:rPr>
              <a:t>没有慢，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“</a:t>
            </a:r>
            <a:r>
              <a:rPr lang="es-ES_tradnl" altLang="zh-CN" dirty="0" smtClean="0">
                <a:solidFill>
                  <a:schemeClr val="tx1"/>
                </a:solidFill>
                <a:latin typeface="+mn-ea"/>
              </a:rPr>
              <a:t>sudo </a:t>
            </a:r>
            <a:r>
              <a:rPr lang="es-ES_tradnl" altLang="zh-CN" dirty="0" err="1">
                <a:solidFill>
                  <a:schemeClr val="tx1"/>
                </a:solidFill>
                <a:latin typeface="+mn-ea"/>
              </a:rPr>
              <a:t>strace</a:t>
            </a:r>
            <a:r>
              <a:rPr lang="es-ES_tradnl" altLang="zh-CN" dirty="0">
                <a:solidFill>
                  <a:schemeClr val="tx1"/>
                </a:solidFill>
                <a:latin typeface="+mn-ea"/>
              </a:rPr>
              <a:t> -T -</a:t>
            </a:r>
            <a:r>
              <a:rPr lang="es-ES_tradnl" altLang="zh-CN" dirty="0" err="1">
                <a:solidFill>
                  <a:schemeClr val="tx1"/>
                </a:solidFill>
                <a:latin typeface="+mn-ea"/>
              </a:rPr>
              <a:t>fp</a:t>
            </a:r>
            <a:r>
              <a:rPr lang="es-ES_tradnl" altLang="zh-CN" dirty="0">
                <a:solidFill>
                  <a:schemeClr val="tx1"/>
                </a:solidFill>
                <a:latin typeface="+mn-ea"/>
              </a:rPr>
              <a:t> 80477 </a:t>
            </a:r>
            <a:r>
              <a:rPr lang="es-ES_tradnl" altLang="zh-CN" dirty="0" smtClean="0">
                <a:solidFill>
                  <a:schemeClr val="tx1"/>
                </a:solidFill>
                <a:latin typeface="+mn-ea"/>
              </a:rPr>
              <a:t>–c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”，</a:t>
            </a:r>
            <a:r>
              <a:rPr lang="zh-CN" altLang="en-US" dirty="0" smtClean="0">
                <a:solidFill>
                  <a:srgbClr val="000000"/>
                </a:solidFill>
              </a:rPr>
              <a:t>结果如下页图；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200150" lvl="3" indent="-285750">
              <a:spcBef>
                <a:spcPts val="1000"/>
              </a:spcBef>
            </a:pPr>
            <a:r>
              <a:rPr lang="en-US" altLang="zh-CN" dirty="0" err="1">
                <a:solidFill>
                  <a:srgbClr val="000000"/>
                </a:solidFill>
              </a:rPr>
              <a:t>perf</a:t>
            </a:r>
            <a:r>
              <a:rPr lang="zh-CN" altLang="en-US" dirty="0">
                <a:solidFill>
                  <a:srgbClr val="000000"/>
                </a:solidFill>
              </a:rPr>
              <a:t>看调度队列的时间，</a:t>
            </a:r>
            <a:r>
              <a:rPr lang="zh-CN" altLang="en-US" dirty="0" smtClean="0">
                <a:solidFill>
                  <a:srgbClr val="000000"/>
                </a:solidFill>
              </a:rPr>
              <a:t>时间片调度，</a:t>
            </a:r>
            <a:r>
              <a:rPr lang="en-US" altLang="zh-CN" dirty="0" err="1" smtClean="0">
                <a:solidFill>
                  <a:srgbClr val="000000"/>
                </a:solidFill>
              </a:rPr>
              <a:t>pwrite</a:t>
            </a:r>
            <a:r>
              <a:rPr lang="zh-CN" altLang="en-US" dirty="0" smtClean="0">
                <a:solidFill>
                  <a:srgbClr val="000000"/>
                </a:solidFill>
              </a:rPr>
              <a:t>没有慢，</a:t>
            </a:r>
            <a:r>
              <a:rPr lang="en-US" altLang="zh-CN" dirty="0" err="1" smtClean="0">
                <a:solidFill>
                  <a:srgbClr val="000000"/>
                </a:solidFill>
              </a:rPr>
              <a:t>perf</a:t>
            </a:r>
            <a:r>
              <a:rPr lang="zh-CN" altLang="en-US" dirty="0" smtClean="0">
                <a:solidFill>
                  <a:srgbClr val="000000"/>
                </a:solidFill>
              </a:rPr>
              <a:t>看到是调度的慢了。</a:t>
            </a:r>
            <a:r>
              <a:rPr lang="en-US" altLang="zh-CN" dirty="0" smtClean="0">
                <a:solidFill>
                  <a:srgbClr val="000000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0203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iaomin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 cmpd="sng">
          <a:solidFill>
            <a:schemeClr val="tx1"/>
          </a:solidFill>
        </a:ln>
      </a:spPr>
      <a:bodyPr rtlCol="0" anchor="ctr"/>
      <a:lstStyle>
        <a:defPPr algn="ctr">
          <a:defRPr kumimoji="1" b="1" dirty="0">
            <a:solidFill>
              <a:srgbClr val="FFFFFF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400" b="1" dirty="0" smtClean="0">
            <a:solidFill>
              <a:srgbClr val="000000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109733</TotalTime>
  <Words>1635</Words>
  <Application>Microsoft Macintosh PowerPoint</Application>
  <PresentationFormat>自定义</PresentationFormat>
  <Paragraphs>231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1_自定义设计方案</vt:lpstr>
      <vt:lpstr>性能测试</vt:lpstr>
      <vt:lpstr>0.16 OTS 性能问题</vt:lpstr>
      <vt:lpstr>案例1</vt:lpstr>
      <vt:lpstr>案例1</vt:lpstr>
      <vt:lpstr>案例1</vt:lpstr>
      <vt:lpstr>案例1</vt:lpstr>
      <vt:lpstr>案例2</vt:lpstr>
      <vt:lpstr>案例2</vt:lpstr>
      <vt:lpstr>瓶颈细节展开</vt:lpstr>
      <vt:lpstr>瓶颈细节展开</vt:lpstr>
      <vt:lpstr>瓶颈细节展开</vt:lpstr>
      <vt:lpstr>瓶颈细节展开</vt:lpstr>
      <vt:lpstr>困难</vt:lpstr>
      <vt:lpstr>方法总结</vt:lpstr>
      <vt:lpstr>问题定位</vt:lpstr>
      <vt:lpstr>性能学习</vt:lpstr>
      <vt:lpstr>性能学习</vt:lpstr>
      <vt:lpstr>常用工具</vt:lpstr>
      <vt:lpstr>常用工具</vt:lpstr>
      <vt:lpstr>后续改进</vt:lpstr>
      <vt:lpstr>TodoList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数据仓库规划</dc:title>
  <dc:subject>DW</dc:subject>
  <dc:creator>邓中华</dc:creator>
  <cp:lastModifiedBy>sunshine</cp:lastModifiedBy>
  <cp:revision>5688</cp:revision>
  <cp:lastPrinted>2016-05-09T08:44:23Z</cp:lastPrinted>
  <dcterms:modified xsi:type="dcterms:W3CDTF">2016-08-16T03:00:05Z</dcterms:modified>
</cp:coreProperties>
</file>