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104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274320"/>
            <a:ext cx="73152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000" b="1">
                <a:solidFill>
                  <a:srgbClr val="FFFFFF"/>
                </a:solidFill>
              </a:defRPr>
            </a:pPr>
            <a:r>
              <a:rPr dirty="0"/>
              <a:t>Welcome to Mitigating Paraphrase Attacks On Machine-Text Detectors Via Paraphrase Inversion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399" y="2995749"/>
            <a:ext cx="738486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200">
                <a:solidFill>
                  <a:srgbClr val="E6E6E6"/>
                </a:solidFill>
              </a:defRPr>
            </a:pPr>
            <a:r>
              <a:rPr dirty="0"/>
              <a:t>Exploring mitigating paraphrase attacks on machine-text detectors via paraphrase inversion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27760" y="3840480"/>
            <a:ext cx="6884126" cy="1814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Aft>
                <a:spcPts val="600"/>
              </a:spcAft>
              <a:defRPr sz="2000">
                <a:solidFill>
                  <a:srgbClr val="F0F0F0"/>
                </a:solidFill>
              </a:defRPr>
            </a:pPr>
            <a:r>
              <a:rPr dirty="0"/>
              <a:t>• Presenter: (name or team)</a:t>
            </a:r>
          </a:p>
          <a:p>
            <a:pPr algn="l">
              <a:lnSpc>
                <a:spcPct val="130000"/>
              </a:lnSpc>
              <a:spcAft>
                <a:spcPts val="600"/>
              </a:spcAft>
              <a:defRPr sz="2000">
                <a:solidFill>
                  <a:srgbClr val="F0F0F0"/>
                </a:solidFill>
              </a:defRPr>
            </a:pPr>
            <a:r>
              <a:rPr dirty="0"/>
              <a:t>• Topic: Mitigating Paraphrase Attacks on Machine-Text Detectors via Paraphrase Inversion</a:t>
            </a:r>
          </a:p>
          <a:p>
            <a:pPr algn="l">
              <a:lnSpc>
                <a:spcPct val="130000"/>
              </a:lnSpc>
              <a:spcAft>
                <a:spcPts val="600"/>
              </a:spcAft>
              <a:defRPr sz="2000">
                <a:solidFill>
                  <a:srgbClr val="F0F0F0"/>
                </a:solidFill>
              </a:defRPr>
            </a:pPr>
            <a:r>
              <a:rPr dirty="0"/>
              <a:t>• Overview &amp; goals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969696"/>
                </a:solidFill>
              </a:defRPr>
            </a:pPr>
            <a:r>
              <a:t>Mitigating Paraphrase Attacks on Machine-Text Detectors via Paraphrase Inversion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6858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000" b="1">
                <a:solidFill>
                  <a:srgbClr val="191970"/>
                </a:solidFill>
              </a:defRPr>
            </a:pPr>
            <a:r>
              <a:t>References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55448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200">
                <a:solidFill>
                  <a:srgbClr val="464646"/>
                </a:solidFill>
              </a:defRPr>
            </a:pPr>
            <a:r>
              <a:t>Key citations from the paper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8720" y="2560320"/>
            <a:ext cx="6766560" cy="38404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  <a:spcAft>
                <a:spcPts val="600"/>
              </a:spcAft>
              <a:defRPr sz="2000">
                <a:solidFill>
                  <a:srgbClr val="282828"/>
                </a:solidFill>
              </a:defRPr>
            </a:pPr>
            <a:r>
              <a:rPr dirty="0"/>
              <a:t>• Jing Zhu. 2002. Bleu: a method for automatic </a:t>
            </a:r>
            <a:r>
              <a:rPr dirty="0" err="1"/>
              <a:t>evalu</a:t>
            </a:r>
            <a:r>
              <a:rPr dirty="0"/>
              <a:t>-</a:t>
            </a:r>
          </a:p>
          <a:p>
            <a:pPr algn="l">
              <a:lnSpc>
                <a:spcPct val="130000"/>
              </a:lnSpc>
              <a:spcAft>
                <a:spcPts val="600"/>
              </a:spcAft>
              <a:defRPr sz="2000">
                <a:solidFill>
                  <a:srgbClr val="282828"/>
                </a:solidFill>
              </a:defRPr>
            </a:pPr>
            <a:r>
              <a:rPr dirty="0"/>
              <a:t>• 2016. Author obfuscation: Attacking the state of</a:t>
            </a:r>
          </a:p>
          <a:p>
            <a:pPr algn="l">
              <a:lnSpc>
                <a:spcPct val="130000"/>
              </a:lnSpc>
              <a:spcAft>
                <a:spcPts val="600"/>
              </a:spcAft>
              <a:defRPr sz="2000">
                <a:solidFill>
                  <a:srgbClr val="282828"/>
                </a:solidFill>
              </a:defRPr>
            </a:pPr>
            <a:r>
              <a:rPr dirty="0"/>
              <a:t>• Nils Reimers and Iryna </a:t>
            </a:r>
            <a:r>
              <a:rPr dirty="0" err="1"/>
              <a:t>Gurevych</a:t>
            </a:r>
            <a:r>
              <a:rPr dirty="0"/>
              <a:t>. 2019. Sentence-</a:t>
            </a:r>
            <a:r>
              <a:rPr dirty="0" err="1"/>
              <a:t>bert</a:t>
            </a:r>
            <a:r>
              <a:rPr dirty="0"/>
              <a:t>:</a:t>
            </a:r>
          </a:p>
          <a:p>
            <a:pPr algn="l">
              <a:lnSpc>
                <a:spcPct val="130000"/>
              </a:lnSpc>
              <a:spcAft>
                <a:spcPts val="600"/>
              </a:spcAft>
              <a:defRPr sz="2000">
                <a:solidFill>
                  <a:srgbClr val="282828"/>
                </a:solidFill>
              </a:defRPr>
            </a:pPr>
            <a:r>
              <a:rPr dirty="0"/>
              <a:t>• Preprint, arXiv:1908.10084.</a:t>
            </a:r>
          </a:p>
          <a:p>
            <a:pPr algn="l">
              <a:lnSpc>
                <a:spcPct val="130000"/>
              </a:lnSpc>
              <a:spcAft>
                <a:spcPts val="600"/>
              </a:spcAft>
              <a:defRPr sz="2000">
                <a:solidFill>
                  <a:srgbClr val="282828"/>
                </a:solidFill>
              </a:defRPr>
            </a:pPr>
            <a:r>
              <a:rPr dirty="0"/>
              <a:t>• Bishop, and Nicholas Andrews. 2021. Learning </a:t>
            </a:r>
            <a:r>
              <a:rPr dirty="0" err="1"/>
              <a:t>uni</a:t>
            </a:r>
            <a:r>
              <a:rPr dirty="0"/>
              <a:t>-</a:t>
            </a:r>
          </a:p>
          <a:p>
            <a:pPr algn="l">
              <a:lnSpc>
                <a:spcPct val="130000"/>
              </a:lnSpc>
              <a:spcAft>
                <a:spcPts val="600"/>
              </a:spcAft>
              <a:defRPr sz="2000">
                <a:solidFill>
                  <a:srgbClr val="282828"/>
                </a:solidFill>
              </a:defRPr>
            </a:pPr>
            <a:r>
              <a:rPr dirty="0"/>
              <a:t>• the 2021 Conference on Empirical Methods in Nat-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969696"/>
                </a:solidFill>
              </a:defRPr>
            </a:pPr>
            <a:r>
              <a:t>Mitigating Paraphrase Attacks on Machine-Text Detectors via Paraphrase Inversion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6858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000" b="1">
                <a:solidFill>
                  <a:srgbClr val="FFFFFF"/>
                </a:solidFill>
              </a:defRPr>
            </a:pPr>
            <a:r>
              <a:t>Thank You!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55448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200">
                <a:solidFill>
                  <a:srgbClr val="E6E6E6"/>
                </a:solidFill>
              </a:defRPr>
            </a:pPr>
            <a:r>
              <a:t>Questions &amp; discussion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8720" y="2560320"/>
            <a:ext cx="6766560" cy="38404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  <a:spcAft>
                <a:spcPts val="600"/>
              </a:spcAft>
              <a:defRPr sz="2000">
                <a:solidFill>
                  <a:srgbClr val="F0F0F0"/>
                </a:solidFill>
              </a:defRPr>
            </a:pPr>
            <a:r>
              <a:t>• Contact: (email/URL)</a:t>
            </a:r>
          </a:p>
          <a:p>
            <a:pPr algn="l">
              <a:lnSpc>
                <a:spcPct val="130000"/>
              </a:lnSpc>
              <a:spcAft>
                <a:spcPts val="600"/>
              </a:spcAft>
              <a:defRPr sz="2000">
                <a:solidFill>
                  <a:srgbClr val="F0F0F0"/>
                </a:solidFill>
              </a:defRPr>
            </a:pPr>
            <a:r>
              <a:t>• Resources available on request</a:t>
            </a:r>
          </a:p>
          <a:p>
            <a:pPr algn="l">
              <a:lnSpc>
                <a:spcPct val="130000"/>
              </a:lnSpc>
              <a:spcAft>
                <a:spcPts val="600"/>
              </a:spcAft>
              <a:defRPr sz="2000">
                <a:solidFill>
                  <a:srgbClr val="F0F0F0"/>
                </a:solidFill>
              </a:defRPr>
            </a:pPr>
            <a:r>
              <a:t>• Appreciate your time!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969696"/>
                </a:solidFill>
              </a:defRPr>
            </a:pPr>
            <a:r>
              <a:t>Mitigating Paraphrase Attacks on Machine-Text Detectors via Paraphrase Inversion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6858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000" b="1">
                <a:solidFill>
                  <a:srgbClr val="191970"/>
                </a:solidFill>
              </a:defRPr>
            </a:pPr>
            <a:r>
              <a:t>Paraphrase Attacks: A Growing Concern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554480"/>
            <a:ext cx="73152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200">
                <a:solidFill>
                  <a:srgbClr val="464646"/>
                </a:solidFill>
              </a:defRPr>
            </a:pPr>
            <a:r>
              <a:rPr dirty="0"/>
              <a:t>High-quality paraphrases can degrade machine-text detector performance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8720" y="2560320"/>
            <a:ext cx="6766560" cy="30146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Aft>
                <a:spcPts val="600"/>
              </a:spcAft>
              <a:defRPr sz="2000">
                <a:solidFill>
                  <a:srgbClr val="282828"/>
                </a:solidFill>
              </a:defRPr>
            </a:pPr>
            <a:r>
              <a:rPr dirty="0"/>
              <a:t>• Recent developments in LLMs have led to widespread use and concern about abuses such as plagiarism and misinformation spreading.</a:t>
            </a:r>
          </a:p>
          <a:p>
            <a:pPr algn="l">
              <a:lnSpc>
                <a:spcPct val="130000"/>
              </a:lnSpc>
              <a:spcAft>
                <a:spcPts val="600"/>
              </a:spcAft>
              <a:defRPr sz="2000">
                <a:solidFill>
                  <a:srgbClr val="282828"/>
                </a:solidFill>
              </a:defRPr>
            </a:pPr>
            <a:r>
              <a:rPr dirty="0"/>
              <a:t>• Several machine-text detection systems have been proposed, including Binoculars, </a:t>
            </a:r>
            <a:r>
              <a:rPr dirty="0" err="1"/>
              <a:t>FastDetectGPT</a:t>
            </a:r>
            <a:r>
              <a:rPr dirty="0"/>
              <a:t>, and watermarking-based algorithms.</a:t>
            </a:r>
          </a:p>
          <a:p>
            <a:pPr algn="l">
              <a:lnSpc>
                <a:spcPct val="130000"/>
              </a:lnSpc>
              <a:spcAft>
                <a:spcPts val="600"/>
              </a:spcAft>
              <a:defRPr sz="2000">
                <a:solidFill>
                  <a:srgbClr val="282828"/>
                </a:solidFill>
              </a:defRPr>
            </a:pPr>
            <a:r>
              <a:rPr dirty="0"/>
              <a:t>• Key point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969696"/>
                </a:solidFill>
              </a:defRPr>
            </a:pPr>
            <a:r>
              <a:t>Mitigating Paraphrase Attacks on Machine-Text Detectors via Paraphrase Inversion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6858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000" b="1">
                <a:solidFill>
                  <a:srgbClr val="191970"/>
                </a:solidFill>
              </a:defRPr>
            </a:pPr>
            <a:r>
              <a:t>The Paraphrase Inversion Task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05840" y="1554480"/>
            <a:ext cx="722376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200">
                <a:solidFill>
                  <a:srgbClr val="464646"/>
                </a:solidFill>
              </a:defRPr>
            </a:pPr>
            <a:r>
              <a:rPr dirty="0"/>
              <a:t>Recover original text from paraphrased one for detector-agnostic performance improvement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8720" y="2560320"/>
            <a:ext cx="6876288" cy="2614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Aft>
                <a:spcPts val="600"/>
              </a:spcAft>
              <a:defRPr sz="2000">
                <a:solidFill>
                  <a:srgbClr val="282828"/>
                </a:solidFill>
              </a:defRPr>
            </a:pPr>
            <a:r>
              <a:rPr dirty="0"/>
              <a:t>• Propose paraphrase inversion task: recover original text from paraphrased one for detector-agnostic performance improvement.</a:t>
            </a:r>
          </a:p>
          <a:p>
            <a:pPr algn="l">
              <a:lnSpc>
                <a:spcPct val="130000"/>
              </a:lnSpc>
              <a:spcAft>
                <a:spcPts val="600"/>
              </a:spcAft>
              <a:defRPr sz="2000">
                <a:solidFill>
                  <a:srgbClr val="282828"/>
                </a:solidFill>
              </a:defRPr>
            </a:pPr>
            <a:r>
              <a:rPr dirty="0"/>
              <a:t>• LLMs exhibit consistent biases even when requesting diversity in responses (Zhang et al., 2024b; Wu et al., 2024)</a:t>
            </a:r>
          </a:p>
          <a:p>
            <a:pPr algn="l">
              <a:lnSpc>
                <a:spcPct val="130000"/>
              </a:lnSpc>
              <a:spcAft>
                <a:spcPts val="600"/>
              </a:spcAft>
              <a:defRPr sz="2000">
                <a:solidFill>
                  <a:srgbClr val="282828"/>
                </a:solidFill>
              </a:defRPr>
            </a:pPr>
            <a:r>
              <a:rPr dirty="0"/>
              <a:t>• Key point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969696"/>
                </a:solidFill>
              </a:defRPr>
            </a:pPr>
            <a:r>
              <a:t>Mitigating Paraphrase Attacks on Machine-Text Detectors via Paraphrase Inversion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6858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000" b="1">
                <a:solidFill>
                  <a:srgbClr val="191970"/>
                </a:solidFill>
              </a:defRPr>
            </a:pPr>
            <a:r>
              <a:t>Methods/Architecture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55448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200">
                <a:solidFill>
                  <a:srgbClr val="464646"/>
                </a:solidFill>
              </a:defRPr>
            </a:pPr>
            <a:r>
              <a:t>Overview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8720" y="2560320"/>
            <a:ext cx="6766560" cy="2214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Aft>
                <a:spcPts val="600"/>
              </a:spcAft>
              <a:defRPr sz="2000">
                <a:solidFill>
                  <a:srgbClr val="282828"/>
                </a:solidFill>
              </a:defRPr>
            </a:pPr>
            <a:r>
              <a:rPr dirty="0"/>
              <a:t>• Training data can be generated using a corpus of original texts and paraphrasing models.</a:t>
            </a:r>
          </a:p>
          <a:p>
            <a:pPr algn="l">
              <a:lnSpc>
                <a:spcPct val="130000"/>
              </a:lnSpc>
              <a:spcAft>
                <a:spcPts val="600"/>
              </a:spcAft>
              <a:defRPr sz="2000">
                <a:solidFill>
                  <a:srgbClr val="282828"/>
                </a:solidFill>
              </a:defRPr>
            </a:pPr>
            <a:r>
              <a:rPr dirty="0"/>
              <a:t>• Language models like GPT-4 and Llama-3 exhibit biases that inversion models can learn.</a:t>
            </a:r>
          </a:p>
          <a:p>
            <a:pPr algn="l">
              <a:lnSpc>
                <a:spcPct val="130000"/>
              </a:lnSpc>
              <a:spcAft>
                <a:spcPts val="600"/>
              </a:spcAft>
              <a:defRPr sz="2000">
                <a:solidFill>
                  <a:srgbClr val="282828"/>
                </a:solidFill>
              </a:defRPr>
            </a:pPr>
            <a:r>
              <a:rPr dirty="0"/>
              <a:t>• Key point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969696"/>
                </a:solidFill>
              </a:defRPr>
            </a:pPr>
            <a:r>
              <a:t>Mitigating Paraphrase Attacks on Machine-Text Detectors via Paraphrase Inversion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6858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000" b="1">
                <a:solidFill>
                  <a:srgbClr val="191970"/>
                </a:solidFill>
              </a:defRPr>
            </a:pPr>
            <a:r>
              <a:t>Data/Experiments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55448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200">
                <a:solidFill>
                  <a:srgbClr val="464646"/>
                </a:solidFill>
              </a:defRPr>
            </a:pPr>
            <a:r>
              <a:t>Overview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8720" y="2560320"/>
            <a:ext cx="6892834" cy="2214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Aft>
                <a:spcPts val="600"/>
              </a:spcAft>
              <a:defRPr sz="2000">
                <a:solidFill>
                  <a:srgbClr val="282828"/>
                </a:solidFill>
              </a:defRPr>
            </a:pPr>
            <a:r>
              <a:rPr dirty="0"/>
              <a:t>• Our approach yields an average improvement of +22% AUROC against paraphrasing attacks.</a:t>
            </a:r>
          </a:p>
          <a:p>
            <a:pPr algn="l">
              <a:lnSpc>
                <a:spcPct val="130000"/>
              </a:lnSpc>
              <a:spcAft>
                <a:spcPts val="600"/>
              </a:spcAft>
              <a:defRPr sz="2000">
                <a:solidFill>
                  <a:srgbClr val="282828"/>
                </a:solidFill>
              </a:defRPr>
            </a:pPr>
            <a:r>
              <a:rPr dirty="0"/>
              <a:t>• Inversion models generalize well, including to unseen paraphrase models.</a:t>
            </a:r>
          </a:p>
          <a:p>
            <a:pPr algn="l">
              <a:lnSpc>
                <a:spcPct val="130000"/>
              </a:lnSpc>
              <a:spcAft>
                <a:spcPts val="600"/>
              </a:spcAft>
              <a:defRPr sz="2000">
                <a:solidFill>
                  <a:srgbClr val="282828"/>
                </a:solidFill>
              </a:defRPr>
            </a:pPr>
            <a:r>
              <a:rPr dirty="0"/>
              <a:t>• Key point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969696"/>
                </a:solidFill>
              </a:defRPr>
            </a:pPr>
            <a:r>
              <a:t>Mitigating Paraphrase Attacks on Machine-Text Detectors via Paraphrase Inversion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6858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000" b="1">
                <a:solidFill>
                  <a:srgbClr val="191970"/>
                </a:solidFill>
              </a:defRPr>
            </a:pPr>
            <a:r>
              <a:t>Results/Findings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55448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200">
                <a:solidFill>
                  <a:srgbClr val="464646"/>
                </a:solidFill>
              </a:defRPr>
            </a:pPr>
            <a:r>
              <a:t>Overview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8719" y="2560320"/>
            <a:ext cx="6901543" cy="2214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Aft>
                <a:spcPts val="600"/>
              </a:spcAft>
              <a:defRPr sz="2000">
                <a:solidFill>
                  <a:srgbClr val="282828"/>
                </a:solidFill>
              </a:defRPr>
            </a:pPr>
            <a:r>
              <a:rPr dirty="0"/>
              <a:t>• BLEU score for original vs. inverted text: 57, indicating high similarity between original and inverted texts.</a:t>
            </a:r>
          </a:p>
          <a:p>
            <a:pPr algn="l">
              <a:lnSpc>
                <a:spcPct val="130000"/>
              </a:lnSpc>
              <a:spcAft>
                <a:spcPts val="600"/>
              </a:spcAft>
              <a:defRPr sz="2000">
                <a:solidFill>
                  <a:srgbClr val="282828"/>
                </a:solidFill>
              </a:defRPr>
            </a:pPr>
            <a:r>
              <a:rPr dirty="0"/>
              <a:t>• Paraphrase inversion method is able to achieve best results in separating brain </a:t>
            </a:r>
            <a:r>
              <a:rPr dirty="0" err="1"/>
              <a:t>tumours</a:t>
            </a:r>
            <a:r>
              <a:rPr dirty="0"/>
              <a:t> from MR images.</a:t>
            </a:r>
          </a:p>
          <a:p>
            <a:pPr algn="l">
              <a:lnSpc>
                <a:spcPct val="130000"/>
              </a:lnSpc>
              <a:spcAft>
                <a:spcPts val="600"/>
              </a:spcAft>
              <a:defRPr sz="2000">
                <a:solidFill>
                  <a:srgbClr val="282828"/>
                </a:solidFill>
              </a:defRPr>
            </a:pPr>
            <a:r>
              <a:rPr dirty="0"/>
              <a:t>• Key point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969696"/>
                </a:solidFill>
              </a:defRPr>
            </a:pPr>
            <a:r>
              <a:t>Mitigating Paraphrase Attacks on Machine-Text Detectors via Paraphrase Inversion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6858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000" b="1">
                <a:solidFill>
                  <a:srgbClr val="191970"/>
                </a:solidFill>
              </a:defRPr>
            </a:pPr>
            <a:r>
              <a:t>Limitations/Threats to Validity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55448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200">
                <a:solidFill>
                  <a:srgbClr val="464646"/>
                </a:solidFill>
              </a:defRPr>
            </a:pPr>
            <a:r>
              <a:t>Overview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8720" y="2560320"/>
            <a:ext cx="6766560" cy="2614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Aft>
                <a:spcPts val="600"/>
              </a:spcAft>
              <a:defRPr sz="2000">
                <a:solidFill>
                  <a:srgbClr val="282828"/>
                </a:solidFill>
              </a:defRPr>
            </a:pPr>
            <a:r>
              <a:rPr dirty="0"/>
              <a:t>• Inverting paraphrases is significantly more difficult than inverting embeddings due to discrete space of paraphrased tokens.</a:t>
            </a:r>
          </a:p>
          <a:p>
            <a:pPr algn="l">
              <a:lnSpc>
                <a:spcPct val="130000"/>
              </a:lnSpc>
              <a:spcAft>
                <a:spcPts val="600"/>
              </a:spcAft>
              <a:defRPr sz="2000">
                <a:solidFill>
                  <a:srgbClr val="282828"/>
                </a:solidFill>
              </a:defRPr>
            </a:pPr>
            <a:r>
              <a:rPr dirty="0"/>
              <a:t>• Language model inversion techniques require knowledge of the LLM and access to next-token predictions.</a:t>
            </a:r>
          </a:p>
          <a:p>
            <a:pPr algn="l">
              <a:lnSpc>
                <a:spcPct val="130000"/>
              </a:lnSpc>
              <a:spcAft>
                <a:spcPts val="600"/>
              </a:spcAft>
              <a:defRPr sz="2000">
                <a:solidFill>
                  <a:srgbClr val="282828"/>
                </a:solidFill>
              </a:defRPr>
            </a:pPr>
            <a:r>
              <a:rPr dirty="0"/>
              <a:t>• Key point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969696"/>
                </a:solidFill>
              </a:defRPr>
            </a:pPr>
            <a:r>
              <a:t>Mitigating Paraphrase Attacks on Machine-Text Detectors via Paraphrase Inversion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6858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000" b="1">
                <a:solidFill>
                  <a:srgbClr val="191970"/>
                </a:solidFill>
              </a:defRPr>
            </a:pPr>
            <a:r>
              <a:t>Implications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55448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200">
                <a:solidFill>
                  <a:srgbClr val="464646"/>
                </a:solidFill>
              </a:defRPr>
            </a:pPr>
            <a:r>
              <a:t>Overview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8719" y="2560320"/>
            <a:ext cx="6875417" cy="2214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Aft>
                <a:spcPts val="600"/>
              </a:spcAft>
              <a:defRPr sz="2000">
                <a:solidFill>
                  <a:srgbClr val="282828"/>
                </a:solidFill>
              </a:defRPr>
            </a:pPr>
            <a:r>
              <a:rPr dirty="0"/>
              <a:t>• Paraphrasing attacks can conceal identities in systems (Potthast et al., 2016; Wang et al., 2023).</a:t>
            </a:r>
          </a:p>
          <a:p>
            <a:pPr algn="l">
              <a:lnSpc>
                <a:spcPct val="130000"/>
              </a:lnSpc>
              <a:spcAft>
                <a:spcPts val="600"/>
              </a:spcAft>
              <a:defRPr sz="2000">
                <a:solidFill>
                  <a:srgbClr val="282828"/>
                </a:solidFill>
              </a:defRPr>
            </a:pPr>
            <a:r>
              <a:rPr dirty="0"/>
              <a:t>• Embedding inversion is explored in computer vision and natural language processing.</a:t>
            </a:r>
          </a:p>
          <a:p>
            <a:pPr algn="l">
              <a:lnSpc>
                <a:spcPct val="130000"/>
              </a:lnSpc>
              <a:spcAft>
                <a:spcPts val="600"/>
              </a:spcAft>
              <a:defRPr sz="2000">
                <a:solidFill>
                  <a:srgbClr val="282828"/>
                </a:solidFill>
              </a:defRPr>
            </a:pPr>
            <a:r>
              <a:rPr dirty="0"/>
              <a:t>• Key point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969696"/>
                </a:solidFill>
              </a:defRPr>
            </a:pPr>
            <a:r>
              <a:t>Mitigating Paraphrase Attacks on Machine-Text Detectors via Paraphrase Inversion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6858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000" b="1">
                <a:solidFill>
                  <a:srgbClr val="191970"/>
                </a:solidFill>
              </a:defRPr>
            </a:pPr>
            <a:r>
              <a:t>Next Steps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55448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200">
                <a:solidFill>
                  <a:srgbClr val="464646"/>
                </a:solidFill>
              </a:defRPr>
            </a:pPr>
            <a:r>
              <a:t>Overview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8720" y="2560320"/>
            <a:ext cx="6876288" cy="2214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spcAft>
                <a:spcPts val="600"/>
              </a:spcAft>
              <a:defRPr sz="2000">
                <a:solidFill>
                  <a:srgbClr val="282828"/>
                </a:solidFill>
              </a:defRPr>
            </a:pPr>
            <a:r>
              <a:rPr dirty="0"/>
              <a:t>• Future work will focus on improving paraphrase inversion techniques for more complex tasks.</a:t>
            </a:r>
          </a:p>
          <a:p>
            <a:pPr algn="l">
              <a:lnSpc>
                <a:spcPct val="130000"/>
              </a:lnSpc>
              <a:spcAft>
                <a:spcPts val="600"/>
              </a:spcAft>
              <a:defRPr sz="2000">
                <a:solidFill>
                  <a:srgbClr val="282828"/>
                </a:solidFill>
              </a:defRPr>
            </a:pPr>
            <a:r>
              <a:rPr dirty="0"/>
              <a:t>• We plan to explore the application of paraphrase inversion in other areas, such as text classification and sentiment analysis.</a:t>
            </a:r>
          </a:p>
          <a:p>
            <a:pPr algn="l">
              <a:lnSpc>
                <a:spcPct val="130000"/>
              </a:lnSpc>
              <a:spcAft>
                <a:spcPts val="600"/>
              </a:spcAft>
              <a:defRPr sz="2000">
                <a:solidFill>
                  <a:srgbClr val="282828"/>
                </a:solidFill>
              </a:defRPr>
            </a:pPr>
            <a:r>
              <a:rPr dirty="0"/>
              <a:t>• Key point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000">
                <a:solidFill>
                  <a:srgbClr val="969696"/>
                </a:solidFill>
              </a:defRPr>
            </a:pPr>
            <a:r>
              <a:t>Mitigating Paraphrase Attacks on Machine-Text Detectors via Paraphrase Inversion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592</Words>
  <Application>Microsoft Office PowerPoint</Application>
  <PresentationFormat>On-screen Show (4:3)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Zhihui Xu</cp:lastModifiedBy>
  <cp:revision>2</cp:revision>
  <dcterms:created xsi:type="dcterms:W3CDTF">2013-01-27T09:14:16Z</dcterms:created>
  <dcterms:modified xsi:type="dcterms:W3CDTF">2025-10-09T05:51:56Z</dcterms:modified>
  <cp:category/>
</cp:coreProperties>
</file>