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21.jpg" ContentType="image/pn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28"/>
  </p:notesMasterIdLst>
  <p:handoutMasterIdLst>
    <p:handoutMasterId r:id="rId29"/>
  </p:handoutMasterIdLst>
  <p:sldIdLst>
    <p:sldId id="262" r:id="rId10"/>
    <p:sldId id="259" r:id="rId11"/>
    <p:sldId id="263" r:id="rId12"/>
    <p:sldId id="267" r:id="rId13"/>
    <p:sldId id="269" r:id="rId14"/>
    <p:sldId id="272" r:id="rId15"/>
    <p:sldId id="273" r:id="rId16"/>
    <p:sldId id="275" r:id="rId17"/>
    <p:sldId id="274" r:id="rId18"/>
    <p:sldId id="276" r:id="rId19"/>
    <p:sldId id="277" r:id="rId20"/>
    <p:sldId id="278" r:id="rId21"/>
    <p:sldId id="270" r:id="rId22"/>
    <p:sldId id="279" r:id="rId23"/>
    <p:sldId id="280" r:id="rId24"/>
    <p:sldId id="271" r:id="rId25"/>
    <p:sldId id="264" r:id="rId26"/>
    <p:sldId id="260"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zhiyun (A)" initials="x(" lastIdx="1" clrIdx="0">
    <p:extLst>
      <p:ext uri="{19B8F6BF-5375-455C-9EA6-DF929625EA0E}">
        <p15:presenceInfo xmlns:p15="http://schemas.microsoft.com/office/powerpoint/2012/main" userId="S-1-5-21-147214757-305610072-1517763936-66122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84690" autoAdjust="0"/>
  </p:normalViewPr>
  <p:slideViewPr>
    <p:cSldViewPr showGuides="1">
      <p:cViewPr varScale="1">
        <p:scale>
          <a:sx n="75" d="100"/>
          <a:sy n="75" d="100"/>
        </p:scale>
        <p:origin x="1229" y="43"/>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commentAuthors" Target="commentAuthors.xml"/><Relationship Id="rId8" Type="http://schemas.openxmlformats.org/officeDocument/2006/relationships/slideMaster" Target="slideMasters/slideMaster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05T10:06:42.060" idx="1">
    <p:pos x="10" y="1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7413A7A-7526-4802-962C-A517EB91CD34}" type="datetimeFigureOut">
              <a:rPr lang="zh-CN" altLang="en-US"/>
              <a:pPr>
                <a:defRPr/>
              </a:pPr>
              <a:t>2019/9/8</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85B3D466-C7F0-48F4-8422-551DF7E90DB1}" type="slidenum">
              <a:rPr lang="zh-CN" altLang="en-US"/>
              <a:pPr>
                <a:defRPr/>
              </a:pPr>
              <a:t>‹#›</a:t>
            </a:fld>
            <a:endParaRPr lang="en-US" altLang="zh-CN"/>
          </a:p>
        </p:txBody>
      </p:sp>
    </p:spTree>
    <p:extLst>
      <p:ext uri="{BB962C8B-B14F-4D97-AF65-F5344CB8AC3E}">
        <p14:creationId xmlns:p14="http://schemas.microsoft.com/office/powerpoint/2010/main" val="3530170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936EA-5296-48CC-A526-961849E78B0D}" type="datetimeFigureOut">
              <a:rPr lang="en-US" smtClean="0"/>
              <a:t>9/8/2019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794C8-8373-4750-83A4-83CCFD6BA988}" type="slidenum">
              <a:rPr lang="en-US" smtClean="0"/>
              <a:t>‹#›</a:t>
            </a:fld>
            <a:endParaRPr lang="en-US"/>
          </a:p>
        </p:txBody>
      </p:sp>
    </p:spTree>
    <p:extLst>
      <p:ext uri="{BB962C8B-B14F-4D97-AF65-F5344CB8AC3E}">
        <p14:creationId xmlns:p14="http://schemas.microsoft.com/office/powerpoint/2010/main" val="1768872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aim of this </a:t>
            </a:r>
            <a:r>
              <a:rPr lang="en-US" altLang="zh-CN" sz="1200" b="0" i="0"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hree-</a:t>
            </a:r>
            <a:r>
              <a:rPr lang="en-US" altLang="zh-CN" sz="1200" b="0" i="0" kern="1200" dirty="0" smtClean="0">
                <a:solidFill>
                  <a:schemeClr val="tx1"/>
                </a:solidFill>
                <a:effectLst/>
                <a:latin typeface="+mn-lt"/>
                <a:ea typeface="+mn-ea"/>
                <a:cs typeface="+mn-cs"/>
              </a:rPr>
              <a:t>m</a:t>
            </a:r>
            <a:r>
              <a:rPr lang="en-US" sz="1200" b="0" i="0" kern="1200" dirty="0" smtClean="0">
                <a:solidFill>
                  <a:schemeClr val="tx1"/>
                </a:solidFill>
                <a:effectLst/>
                <a:latin typeface="+mn-lt"/>
                <a:ea typeface="+mn-ea"/>
                <a:cs typeface="+mn-cs"/>
              </a:rPr>
              <a:t>onth internship is to leverage cutting edge research to automatically optimize the precision of operators in complex algorithms and find the best tradeoff between cost/power and picture quality. </a:t>
            </a:r>
          </a:p>
          <a:p>
            <a:r>
              <a:rPr lang="en-US" altLang="zh-CN" sz="1200" b="0" i="0" kern="1200" dirty="0" smtClean="0">
                <a:solidFill>
                  <a:schemeClr val="tx1"/>
                </a:solidFill>
                <a:effectLst/>
                <a:latin typeface="+mn-lt"/>
                <a:ea typeface="+mn-ea"/>
                <a:cs typeface="+mn-cs"/>
              </a:rPr>
              <a:t>To achieve this,</a:t>
            </a:r>
            <a:r>
              <a:rPr lang="en-US" altLang="zh-CN" sz="1200" b="0" i="0" kern="1200" baseline="0" dirty="0" smtClean="0">
                <a:solidFill>
                  <a:schemeClr val="tx1"/>
                </a:solidFill>
                <a:effectLst/>
                <a:latin typeface="+mn-lt"/>
                <a:ea typeface="+mn-ea"/>
                <a:cs typeface="+mn-cs"/>
              </a:rPr>
              <a:t> a public Image Denoising Algorithm "BM3D" written  in C++ was previously selected for the evaluation. However the tools don’t support C++, so the first phase is to understand the algorithm and do the recoding from C ++ to C respecting constraints of the tools, then integrate it into the tools. The second phase is to do some explorations and to analyze the result obtained.</a:t>
            </a:r>
            <a:endParaRPr lang="en-US" dirty="0"/>
          </a:p>
        </p:txBody>
      </p:sp>
      <p:sp>
        <p:nvSpPr>
          <p:cNvPr id="4" name="Slide Number Placeholder 3"/>
          <p:cNvSpPr>
            <a:spLocks noGrp="1"/>
          </p:cNvSpPr>
          <p:nvPr>
            <p:ph type="sldNum" sz="quarter" idx="10"/>
          </p:nvPr>
        </p:nvSpPr>
        <p:spPr/>
        <p:txBody>
          <a:bodyPr/>
          <a:lstStyle/>
          <a:p>
            <a:fld id="{5A6794C8-8373-4750-83A4-83CCFD6BA988}" type="slidenum">
              <a:rPr lang="en-US" smtClean="0"/>
              <a:t>3</a:t>
            </a:fld>
            <a:endParaRPr lang="en-US"/>
          </a:p>
        </p:txBody>
      </p:sp>
    </p:spTree>
    <p:extLst>
      <p:ext uri="{BB962C8B-B14F-4D97-AF65-F5344CB8AC3E}">
        <p14:creationId xmlns:p14="http://schemas.microsoft.com/office/powerpoint/2010/main" val="2254999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b="0" kern="1200" dirty="0" smtClean="0"/>
              <a:t>To reduce the exploration time, we process only </a:t>
            </a:r>
            <a:r>
              <a:rPr lang="en-US" altLang="zh-CN" sz="1200" b="0" dirty="0" smtClean="0"/>
              <a:t>g</a:t>
            </a:r>
            <a:r>
              <a:rPr lang="fr-FR" altLang="zh-CN" sz="1200" b="0" dirty="0" smtClean="0"/>
              <a:t>rayscale </a:t>
            </a:r>
            <a:r>
              <a:rPr lang="en-US" altLang="zh-CN" sz="1200" b="0" dirty="0" smtClean="0"/>
              <a:t>PNG </a:t>
            </a:r>
            <a:r>
              <a:rPr lang="fr-FR" altLang="zh-CN" sz="1200" b="0" dirty="0" smtClean="0"/>
              <a:t>images. </a:t>
            </a:r>
            <a:r>
              <a:rPr lang="en-US" altLang="zh-CN" sz="1200" b="0" dirty="0" smtClean="0"/>
              <a:t>This is the result,</a:t>
            </a:r>
            <a:r>
              <a:rPr lang="en-US" altLang="zh-CN" sz="1200" b="0" baseline="0" dirty="0" smtClean="0"/>
              <a:t> on the left is the noisy image,</a:t>
            </a:r>
            <a:r>
              <a:rPr lang="fr-FR" altLang="zh-CN" sz="1200" b="0" i="0" kern="1200" dirty="0" smtClean="0">
                <a:solidFill>
                  <a:schemeClr val="tx1"/>
                </a:solidFill>
                <a:effectLst/>
                <a:latin typeface="+mn-lt"/>
                <a:ea typeface="+mn-ea"/>
                <a:cs typeface="+mn-cs"/>
              </a:rPr>
              <a:t> the right </a:t>
            </a:r>
            <a:r>
              <a:rPr lang="en-US" altLang="zh-CN" sz="1200" b="0" i="0" kern="1200" dirty="0" smtClean="0">
                <a:solidFill>
                  <a:schemeClr val="tx1"/>
                </a:solidFill>
                <a:effectLst/>
                <a:latin typeface="+mn-lt"/>
                <a:ea typeface="+mn-ea"/>
                <a:cs typeface="+mn-cs"/>
              </a:rPr>
              <a:t>is </a:t>
            </a:r>
            <a:r>
              <a:rPr lang="en-US" altLang="zh-CN" sz="1200" b="0" i="0" kern="1200" dirty="0" err="1" smtClean="0">
                <a:solidFill>
                  <a:schemeClr val="tx1"/>
                </a:solidFill>
                <a:effectLst/>
                <a:latin typeface="+mn-lt"/>
                <a:ea typeface="+mn-ea"/>
                <a:cs typeface="+mn-cs"/>
              </a:rPr>
              <a:t>denoised</a:t>
            </a:r>
            <a:r>
              <a:rPr lang="en-US" altLang="zh-CN" sz="1200" b="0" i="0" kern="1200" dirty="0" smtClean="0">
                <a:solidFill>
                  <a:schemeClr val="tx1"/>
                </a:solidFill>
                <a:effectLst/>
                <a:latin typeface="+mn-lt"/>
                <a:ea typeface="+mn-ea"/>
                <a:cs typeface="+mn-cs"/>
              </a:rPr>
              <a:t> image.</a:t>
            </a:r>
            <a:r>
              <a:rPr lang="en-US" altLang="zh-CN" sz="1200" b="0" i="0" kern="1200" baseline="0" dirty="0" smtClean="0">
                <a:solidFill>
                  <a:schemeClr val="tx1"/>
                </a:solidFill>
                <a:effectLst/>
                <a:latin typeface="+mn-lt"/>
                <a:ea typeface="+mn-ea"/>
                <a:cs typeface="+mn-cs"/>
              </a:rPr>
              <a:t> The PSNR and SSIM obtained by compare to the original image, signify a good quality of </a:t>
            </a:r>
            <a:r>
              <a:rPr lang="en-US" altLang="zh-CN" sz="1200" b="0" i="0" kern="1200" baseline="0" dirty="0" err="1" smtClean="0">
                <a:solidFill>
                  <a:schemeClr val="tx1"/>
                </a:solidFill>
                <a:effectLst/>
                <a:latin typeface="+mn-lt"/>
                <a:ea typeface="+mn-ea"/>
                <a:cs typeface="+mn-cs"/>
              </a:rPr>
              <a:t>denoised</a:t>
            </a:r>
            <a:r>
              <a:rPr lang="en-US" altLang="zh-CN" sz="1200" b="0" i="0" kern="1200" baseline="0" dirty="0" smtClean="0">
                <a:solidFill>
                  <a:schemeClr val="tx1"/>
                </a:solidFill>
                <a:effectLst/>
                <a:latin typeface="+mn-lt"/>
                <a:ea typeface="+mn-ea"/>
                <a:cs typeface="+mn-cs"/>
              </a:rPr>
              <a:t> image.</a:t>
            </a:r>
            <a:endParaRPr lang="en-US" altLang="zh-CN" sz="1200" b="0" kern="1200" dirty="0"/>
          </a:p>
        </p:txBody>
      </p:sp>
      <p:sp>
        <p:nvSpPr>
          <p:cNvPr id="4" name="Slide Number Placeholder 3"/>
          <p:cNvSpPr>
            <a:spLocks noGrp="1"/>
          </p:cNvSpPr>
          <p:nvPr>
            <p:ph type="sldNum" sz="quarter" idx="10"/>
          </p:nvPr>
        </p:nvSpPr>
        <p:spPr/>
        <p:txBody>
          <a:bodyPr/>
          <a:lstStyle/>
          <a:p>
            <a:fld id="{5A6794C8-8373-4750-83A4-83CCFD6BA988}" type="slidenum">
              <a:rPr lang="en-US" smtClean="0"/>
              <a:t>12</a:t>
            </a:fld>
            <a:endParaRPr lang="en-US"/>
          </a:p>
        </p:txBody>
      </p:sp>
    </p:spTree>
    <p:extLst>
      <p:ext uri="{BB962C8B-B14F-4D97-AF65-F5344CB8AC3E}">
        <p14:creationId xmlns:p14="http://schemas.microsoft.com/office/powerpoint/2010/main" val="1404250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This is the scheme of tools. </a:t>
            </a:r>
          </a:p>
          <a:p>
            <a:r>
              <a:rPr lang="en-US" altLang="zh-CN" baseline="0" dirty="0" smtClean="0"/>
              <a:t>At the beginning, I had some troubles with the </a:t>
            </a:r>
            <a:r>
              <a:rPr lang="fr-FR" altLang="zh-CN" sz="1200" b="0" i="0" kern="1200" dirty="0" smtClean="0">
                <a:solidFill>
                  <a:schemeClr val="tx1"/>
                </a:solidFill>
                <a:effectLst/>
                <a:latin typeface="+mn-lt"/>
                <a:ea typeface="+mn-ea"/>
                <a:cs typeface="+mn-cs"/>
              </a:rPr>
              <a:t>installation environment, </a:t>
            </a:r>
            <a:r>
              <a:rPr lang="en-US" altLang="zh-CN" sz="1200" b="0" i="0" kern="1200" dirty="0" smtClean="0">
                <a:solidFill>
                  <a:schemeClr val="tx1"/>
                </a:solidFill>
                <a:effectLst/>
                <a:latin typeface="+mn-lt"/>
                <a:ea typeface="+mn-ea"/>
                <a:cs typeface="+mn-cs"/>
              </a:rPr>
              <a:t>it took me some time to find the correct version of </a:t>
            </a:r>
            <a:r>
              <a:rPr lang="en-US" altLang="zh-CN" sz="1200" b="0" i="0" kern="1200" dirty="0" err="1" smtClean="0">
                <a:solidFill>
                  <a:schemeClr val="tx1"/>
                </a:solidFill>
                <a:effectLst/>
                <a:latin typeface="+mn-lt"/>
                <a:ea typeface="+mn-ea"/>
                <a:cs typeface="+mn-cs"/>
              </a:rPr>
              <a:t>libpng</a:t>
            </a:r>
            <a:r>
              <a:rPr lang="en-US" altLang="zh-CN" sz="1200" b="0" i="0" kern="1200" dirty="0" smtClean="0">
                <a:solidFill>
                  <a:schemeClr val="tx1"/>
                </a:solidFill>
                <a:effectLst/>
                <a:latin typeface="+mn-lt"/>
                <a:ea typeface="+mn-ea"/>
                <a:cs typeface="+mn-cs"/>
              </a:rPr>
              <a:t> and the tools had some compile errors, we</a:t>
            </a:r>
            <a:r>
              <a:rPr lang="en-US" altLang="zh-CN" sz="1200" b="0" i="0" kern="1200" baseline="0" dirty="0" smtClean="0">
                <a:solidFill>
                  <a:schemeClr val="tx1"/>
                </a:solidFill>
                <a:effectLst/>
                <a:latin typeface="+mn-lt"/>
                <a:ea typeface="+mn-ea"/>
                <a:cs typeface="+mn-cs"/>
              </a:rPr>
              <a:t> changed the version to  Stable-Clean to solve the problem. Also, the tools had some limitations </a:t>
            </a:r>
            <a:endParaRPr lang="en-US" altLang="zh-CN" baseline="0" dirty="0" smtClean="0"/>
          </a:p>
        </p:txBody>
      </p:sp>
      <p:sp>
        <p:nvSpPr>
          <p:cNvPr id="4" name="Slide Number Placeholder 3"/>
          <p:cNvSpPr>
            <a:spLocks noGrp="1"/>
          </p:cNvSpPr>
          <p:nvPr>
            <p:ph type="sldNum" sz="quarter" idx="10"/>
          </p:nvPr>
        </p:nvSpPr>
        <p:spPr/>
        <p:txBody>
          <a:bodyPr/>
          <a:lstStyle/>
          <a:p>
            <a:fld id="{5A6794C8-8373-4750-83A4-83CCFD6BA988}" type="slidenum">
              <a:rPr lang="en-US" smtClean="0"/>
              <a:t>13</a:t>
            </a:fld>
            <a:endParaRPr lang="en-US"/>
          </a:p>
        </p:txBody>
      </p:sp>
    </p:spTree>
    <p:extLst>
      <p:ext uri="{BB962C8B-B14F-4D97-AF65-F5344CB8AC3E}">
        <p14:creationId xmlns:p14="http://schemas.microsoft.com/office/powerpoint/2010/main" val="23386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baseline="0" dirty="0" smtClean="0">
                <a:solidFill>
                  <a:schemeClr val="tx1"/>
                </a:solidFill>
                <a:effectLst/>
                <a:latin typeface="+mn-lt"/>
                <a:ea typeface="+mn-ea"/>
                <a:cs typeface="+mn-cs"/>
              </a:rPr>
              <a:t>Also, the tools had some limitations as we can see in the tableau. Most of the problems have been solved while the recoding, but the third problem was not obvious until I ran the tools. In fact, f</a:t>
            </a:r>
            <a:r>
              <a:rPr lang="en-US" altLang="zh-CN" sz="1200" kern="1200" dirty="0" smtClean="0">
                <a:solidFill>
                  <a:schemeClr val="tx1"/>
                </a:solidFill>
                <a:effectLst/>
                <a:latin typeface="+mn-lt"/>
                <a:ea typeface="+mn-ea"/>
                <a:cs typeface="+mn-cs"/>
              </a:rPr>
              <a:t>or every function call, the exploration flow automatically constrains the function parameters to have the same number representation as the input arguments at the </a:t>
            </a:r>
            <a:r>
              <a:rPr lang="en-US" altLang="zh-CN" sz="1200" kern="1200" dirty="0" err="1" smtClean="0">
                <a:solidFill>
                  <a:schemeClr val="tx1"/>
                </a:solidFill>
                <a:effectLst/>
                <a:latin typeface="+mn-lt"/>
                <a:ea typeface="+mn-ea"/>
                <a:cs typeface="+mn-cs"/>
              </a:rPr>
              <a:t>callcite</a:t>
            </a:r>
            <a:r>
              <a:rPr lang="en-US" altLang="zh-CN" sz="1200" kern="1200" dirty="0" smtClean="0">
                <a:solidFill>
                  <a:schemeClr val="tx1"/>
                </a:solidFill>
                <a:effectLst/>
                <a:latin typeface="+mn-lt"/>
                <a:ea typeface="+mn-ea"/>
                <a:cs typeface="+mn-cs"/>
              </a:rPr>
              <a:t>. For example : </a:t>
            </a:r>
            <a:r>
              <a:rPr lang="en-US" altLang="zh-CN" sz="1200" kern="1200" dirty="0" err="1" smtClean="0">
                <a:solidFill>
                  <a:schemeClr val="tx1"/>
                </a:solidFill>
                <a:effectLst/>
                <a:latin typeface="+mn-lt"/>
                <a:ea typeface="+mn-ea"/>
                <a:cs typeface="+mn-cs"/>
              </a:rPr>
              <a:t>toto</a:t>
            </a:r>
            <a:r>
              <a:rPr lang="en-US" altLang="zh-CN" sz="1200" kern="1200" dirty="0" smtClean="0">
                <a:solidFill>
                  <a:schemeClr val="tx1"/>
                </a:solidFill>
                <a:effectLst/>
                <a:latin typeface="+mn-lt"/>
                <a:ea typeface="+mn-ea"/>
                <a:cs typeface="+mn-cs"/>
              </a:rPr>
              <a:t>()…..  In</a:t>
            </a:r>
            <a:r>
              <a:rPr lang="en-US" altLang="zh-CN" sz="1200" kern="1200" baseline="0" dirty="0" smtClean="0">
                <a:solidFill>
                  <a:schemeClr val="tx1"/>
                </a:solidFill>
                <a:effectLst/>
                <a:latin typeface="+mn-lt"/>
                <a:ea typeface="+mn-ea"/>
                <a:cs typeface="+mn-cs"/>
              </a:rPr>
              <a:t> the code, dct2d…..</a:t>
            </a:r>
            <a:endParaRPr lang="en-US" altLang="zh-CN" baseline="0" dirty="0" smtClean="0"/>
          </a:p>
        </p:txBody>
      </p:sp>
      <p:sp>
        <p:nvSpPr>
          <p:cNvPr id="4" name="Slide Number Placeholder 3"/>
          <p:cNvSpPr>
            <a:spLocks noGrp="1"/>
          </p:cNvSpPr>
          <p:nvPr>
            <p:ph type="sldNum" sz="quarter" idx="10"/>
          </p:nvPr>
        </p:nvSpPr>
        <p:spPr/>
        <p:txBody>
          <a:bodyPr/>
          <a:lstStyle/>
          <a:p>
            <a:fld id="{5A6794C8-8373-4750-83A4-83CCFD6BA988}" type="slidenum">
              <a:rPr lang="en-US" smtClean="0"/>
              <a:t>14</a:t>
            </a:fld>
            <a:endParaRPr lang="en-US"/>
          </a:p>
        </p:txBody>
      </p:sp>
    </p:spTree>
    <p:extLst>
      <p:ext uri="{BB962C8B-B14F-4D97-AF65-F5344CB8AC3E}">
        <p14:creationId xmlns:p14="http://schemas.microsoft.com/office/powerpoint/2010/main" val="1569635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baseline="0" dirty="0" smtClean="0"/>
          </a:p>
        </p:txBody>
      </p:sp>
      <p:sp>
        <p:nvSpPr>
          <p:cNvPr id="4" name="Slide Number Placeholder 3"/>
          <p:cNvSpPr>
            <a:spLocks noGrp="1"/>
          </p:cNvSpPr>
          <p:nvPr>
            <p:ph type="sldNum" sz="quarter" idx="10"/>
          </p:nvPr>
        </p:nvSpPr>
        <p:spPr/>
        <p:txBody>
          <a:bodyPr/>
          <a:lstStyle/>
          <a:p>
            <a:fld id="{5A6794C8-8373-4750-83A4-83CCFD6BA988}" type="slidenum">
              <a:rPr lang="en-US" smtClean="0"/>
              <a:t>15</a:t>
            </a:fld>
            <a:endParaRPr lang="en-US"/>
          </a:p>
        </p:txBody>
      </p:sp>
    </p:spTree>
    <p:extLst>
      <p:ext uri="{BB962C8B-B14F-4D97-AF65-F5344CB8AC3E}">
        <p14:creationId xmlns:p14="http://schemas.microsoft.com/office/powerpoint/2010/main" val="4291086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Then</a:t>
            </a:r>
            <a:r>
              <a:rPr lang="en-US" altLang="zh-CN" baseline="0" dirty="0" smtClean="0"/>
              <a:t> I’ll introduce the principles and processes of BM3D. </a:t>
            </a:r>
            <a:r>
              <a:rPr lang="en-US" sz="1200" dirty="0" smtClean="0"/>
              <a:t>BM3D is based on the fact that an image has a locally sparse representation in transform domain….</a:t>
            </a:r>
            <a:endParaRPr lang="en-US" altLang="zh-CN" baseline="0" dirty="0" smtClean="0"/>
          </a:p>
          <a:p>
            <a:r>
              <a:rPr lang="en-US" altLang="zh-CN" baseline="0" dirty="0" smtClean="0"/>
              <a:t>The algorithm has</a:t>
            </a:r>
            <a:r>
              <a:rPr lang="en-US" dirty="0" smtClean="0"/>
              <a:t> two major steps </a:t>
            </a:r>
            <a:r>
              <a:rPr lang="en-US" altLang="zh-CN" dirty="0" smtClean="0"/>
              <a:t>which are summarized  in the Figure 1</a:t>
            </a:r>
            <a:r>
              <a:rPr lang="en-US" dirty="0" smtClean="0"/>
              <a:t>. </a:t>
            </a:r>
            <a:r>
              <a:rPr lang="en-US" altLang="zh-CN" dirty="0" smtClean="0"/>
              <a:t>These two steps</a:t>
            </a:r>
            <a:r>
              <a:rPr lang="en-US" altLang="zh-CN" baseline="0" dirty="0" smtClean="0"/>
              <a:t> have almost the same processes, the difference is that the first step uses hard </a:t>
            </a:r>
            <a:r>
              <a:rPr lang="en-US" altLang="zh-CN" baseline="0" dirty="0" err="1" smtClean="0"/>
              <a:t>thresholding</a:t>
            </a:r>
            <a:r>
              <a:rPr lang="en-US" altLang="zh-CN" baseline="0" dirty="0" smtClean="0"/>
              <a:t> </a:t>
            </a:r>
            <a:r>
              <a:rPr lang="en-US" dirty="0" smtClean="0"/>
              <a:t>during the collaborative filtering,</a:t>
            </a:r>
            <a:r>
              <a:rPr lang="en-US" baseline="0" dirty="0" smtClean="0"/>
              <a:t> </a:t>
            </a:r>
            <a:r>
              <a:rPr lang="en-US" altLang="zh-CN" baseline="0" dirty="0" smtClean="0"/>
              <a:t>the second step uses Wiener filtering and it’s </a:t>
            </a:r>
            <a:r>
              <a:rPr lang="en-US" dirty="0" smtClean="0"/>
              <a:t>based both on the original noisy image, and on the basic estimate obtained in the first step. </a:t>
            </a:r>
            <a:r>
              <a:rPr lang="en-US" altLang="zh-CN" dirty="0" smtClean="0"/>
              <a:t>I’ll present more details in the next part.</a:t>
            </a:r>
            <a:endParaRPr lang="en-US" altLang="zh-CN" baseline="0" dirty="0" smtClean="0"/>
          </a:p>
        </p:txBody>
      </p:sp>
      <p:sp>
        <p:nvSpPr>
          <p:cNvPr id="4" name="Slide Number Placeholder 3"/>
          <p:cNvSpPr>
            <a:spLocks noGrp="1"/>
          </p:cNvSpPr>
          <p:nvPr>
            <p:ph type="sldNum" sz="quarter" idx="10"/>
          </p:nvPr>
        </p:nvSpPr>
        <p:spPr/>
        <p:txBody>
          <a:bodyPr/>
          <a:lstStyle/>
          <a:p>
            <a:fld id="{5A6794C8-8373-4750-83A4-83CCFD6BA988}" type="slidenum">
              <a:rPr lang="en-US" smtClean="0"/>
              <a:t>4</a:t>
            </a:fld>
            <a:endParaRPr lang="en-US"/>
          </a:p>
        </p:txBody>
      </p:sp>
    </p:spTree>
    <p:extLst>
      <p:ext uri="{BB962C8B-B14F-4D97-AF65-F5344CB8AC3E}">
        <p14:creationId xmlns:p14="http://schemas.microsoft.com/office/powerpoint/2010/main" val="3338868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sub-step </a:t>
            </a:r>
            <a:r>
              <a:rPr lang="en-US" altLang="zh-CN" dirty="0" smtClean="0"/>
              <a:t>of BM3D</a:t>
            </a:r>
            <a:r>
              <a:rPr lang="en-US" dirty="0" smtClean="0"/>
              <a:t> is grouping</a:t>
            </a:r>
            <a:r>
              <a:rPr lang="en-US" baseline="0" dirty="0" smtClean="0"/>
              <a:t> </a:t>
            </a:r>
            <a:r>
              <a:rPr lang="en-US" altLang="zh-CN" baseline="0" dirty="0" smtClean="0"/>
              <a:t>which took me a lot of time to understand and to recode at the beginning. </a:t>
            </a:r>
            <a:r>
              <a:rPr lang="en-US" altLang="zh-CN" sz="1200" b="0" i="0" kern="1200" dirty="0" smtClean="0">
                <a:solidFill>
                  <a:schemeClr val="tx1"/>
                </a:solidFill>
                <a:effectLst/>
                <a:latin typeface="+mn-lt"/>
                <a:ea typeface="+mn-ea"/>
                <a:cs typeface="+mn-cs"/>
              </a:rPr>
              <a:t>It is very similar to the algorithm BM3D,</a:t>
            </a:r>
            <a:r>
              <a:rPr lang="en-US" altLang="zh-CN" sz="1200" b="0" i="0" kern="1200" baseline="0" dirty="0" smtClean="0">
                <a:solidFill>
                  <a:schemeClr val="tx1"/>
                </a:solidFill>
                <a:effectLst/>
                <a:latin typeface="+mn-lt"/>
                <a:ea typeface="+mn-ea"/>
                <a:cs typeface="+mn-cs"/>
              </a:rPr>
              <a:t> t</a:t>
            </a:r>
            <a:r>
              <a:rPr lang="en-US" sz="1200" b="0" i="0" kern="1200" dirty="0" smtClean="0">
                <a:solidFill>
                  <a:schemeClr val="tx1"/>
                </a:solidFill>
                <a:effectLst/>
                <a:latin typeface="+mn-lt"/>
                <a:ea typeface="+mn-ea"/>
                <a:cs typeface="+mn-cs"/>
              </a:rPr>
              <a:t>he original noisy image </a:t>
            </a:r>
            <a:r>
              <a:rPr lang="en-US" sz="1200" b="0" i="1" kern="1200" dirty="0" smtClean="0">
                <a:solidFill>
                  <a:schemeClr val="tx1"/>
                </a:solidFill>
                <a:effectLst/>
                <a:latin typeface="+mn-lt"/>
                <a:ea typeface="+mn-ea"/>
                <a:cs typeface="+mn-cs"/>
              </a:rPr>
              <a:t>u </a:t>
            </a:r>
            <a:r>
              <a:rPr lang="en-US" sz="1200" b="0" i="0" kern="1200" dirty="0" smtClean="0">
                <a:solidFill>
                  <a:schemeClr val="tx1"/>
                </a:solidFill>
                <a:effectLst/>
                <a:latin typeface="+mn-lt"/>
                <a:ea typeface="+mn-ea"/>
                <a:cs typeface="+mn-cs"/>
              </a:rPr>
              <a:t>is searched in a</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The 3D group, is then built by stacking up the matched patch</a:t>
            </a:r>
            <a:r>
              <a:rPr lang="en-US" altLang="zh-CN" sz="1200" b="0" i="0" kern="1200" dirty="0"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a:t>
            </a:r>
            <a:r>
              <a:rPr lang="en-US" dirty="0" smtClean="0"/>
              <a:t> </a:t>
            </a:r>
            <a:r>
              <a:rPr lang="en-US" sz="1200" b="0" i="0" kern="1200" dirty="0" smtClean="0">
                <a:solidFill>
                  <a:schemeClr val="tx1"/>
                </a:solidFill>
                <a:effectLst/>
                <a:latin typeface="+mn-lt"/>
                <a:ea typeface="+mn-ea"/>
                <a:cs typeface="+mn-cs"/>
              </a:rPr>
              <a:t>In order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to speed up the process, </a:t>
            </a:r>
            <a:r>
              <a:rPr lang="en-US" altLang="zh-CN" sz="1200" b="0" i="0" kern="1200" dirty="0" smtClean="0">
                <a:solidFill>
                  <a:schemeClr val="tx1"/>
                </a:solidFill>
                <a:effectLst/>
                <a:latin typeface="+mn-lt"/>
                <a:ea typeface="+mn-ea"/>
                <a:cs typeface="+mn-cs"/>
              </a:rPr>
              <a:t>the first step keep only 16</a:t>
            </a:r>
            <a:r>
              <a:rPr lang="en-US" altLang="zh-CN" sz="1200" b="0" i="0" kern="1200" baseline="0" dirty="0" smtClean="0">
                <a:solidFill>
                  <a:schemeClr val="tx1"/>
                </a:solidFill>
                <a:effectLst/>
                <a:latin typeface="+mn-lt"/>
                <a:ea typeface="+mn-ea"/>
                <a:cs typeface="+mn-cs"/>
              </a:rPr>
              <a:t> patches that are closest </a:t>
            </a:r>
            <a:r>
              <a:rPr lang="en-US" sz="1200" b="0" i="0" kern="1200" dirty="0" smtClean="0">
                <a:solidFill>
                  <a:schemeClr val="tx1"/>
                </a:solidFill>
                <a:effectLst/>
                <a:latin typeface="+mn-lt"/>
                <a:ea typeface="+mn-ea"/>
                <a:cs typeface="+mn-cs"/>
              </a:rPr>
              <a:t>to the reference patch</a:t>
            </a:r>
            <a:r>
              <a:rPr lang="en-US" altLang="zh-CN" sz="1200" b="0" i="0" kern="1200" baseline="0" dirty="0" smtClean="0">
                <a:solidFill>
                  <a:schemeClr val="tx1"/>
                </a:solidFill>
                <a:effectLst/>
                <a:latin typeface="+mn-lt"/>
                <a:ea typeface="+mn-ea"/>
                <a:cs typeface="+mn-cs"/>
              </a:rPr>
              <a:t>,32 patches for the second step. </a:t>
            </a:r>
            <a:r>
              <a:rPr lang="en-US" dirty="0" smtClean="0"/>
              <a:t/>
            </a:r>
            <a:br>
              <a:rPr lang="en-US" dirty="0" smtClean="0"/>
            </a:br>
            <a:r>
              <a:rPr lang="en-US" dirty="0" smtClean="0"/>
              <a:t/>
            </a:r>
            <a:br>
              <a:rPr lang="en-US" dirty="0" smtClean="0"/>
            </a:br>
            <a:endParaRPr lang="en-US" altLang="zh-CN" b="1" baseline="0" dirty="0" smtClean="0"/>
          </a:p>
        </p:txBody>
      </p:sp>
      <p:sp>
        <p:nvSpPr>
          <p:cNvPr id="4" name="Slide Number Placeholder 3"/>
          <p:cNvSpPr>
            <a:spLocks noGrp="1"/>
          </p:cNvSpPr>
          <p:nvPr>
            <p:ph type="sldNum" sz="quarter" idx="10"/>
          </p:nvPr>
        </p:nvSpPr>
        <p:spPr/>
        <p:txBody>
          <a:bodyPr/>
          <a:lstStyle/>
          <a:p>
            <a:fld id="{5A6794C8-8373-4750-83A4-83CCFD6BA988}" type="slidenum">
              <a:rPr lang="en-US" smtClean="0"/>
              <a:t>5</a:t>
            </a:fld>
            <a:endParaRPr lang="en-US"/>
          </a:p>
        </p:txBody>
      </p:sp>
    </p:spTree>
    <p:extLst>
      <p:ext uri="{BB962C8B-B14F-4D97-AF65-F5344CB8AC3E}">
        <p14:creationId xmlns:p14="http://schemas.microsoft.com/office/powerpoint/2010/main" val="116982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Starting the recoding with this part, </a:t>
            </a:r>
            <a:r>
              <a:rPr lang="en-US" baseline="0" dirty="0" smtClean="0"/>
              <a:t>I had </a:t>
            </a:r>
            <a:r>
              <a:rPr lang="en-US" altLang="zh-CN" baseline="0" dirty="0" err="1" smtClean="0"/>
              <a:t>somes</a:t>
            </a:r>
            <a:r>
              <a:rPr lang="en-US" altLang="zh-CN" baseline="0" dirty="0" smtClean="0"/>
              <a:t> </a:t>
            </a:r>
            <a:r>
              <a:rPr lang="en-US" altLang="zh-CN" baseline="0" dirty="0" err="1" smtClean="0"/>
              <a:t>difficults</a:t>
            </a:r>
            <a:r>
              <a:rPr lang="en-US" altLang="zh-CN" baseline="0" dirty="0" smtClean="0"/>
              <a:t> :  In fact, it </a:t>
            </a:r>
            <a:r>
              <a:rPr lang="en-US" altLang="zh-CN" baseline="0" dirty="0" err="1" smtClean="0"/>
              <a:t>wat</a:t>
            </a:r>
            <a:r>
              <a:rPr lang="en-US" altLang="zh-CN" baseline="0" dirty="0" smtClean="0"/>
              <a:t> the first time that I faced a project with about four thousand lines of code, and I hardly used </a:t>
            </a:r>
            <a:r>
              <a:rPr lang="fr-FR" altLang="zh-CN" sz="1200" b="0" i="0" kern="1200" dirty="0" smtClean="0">
                <a:solidFill>
                  <a:schemeClr val="tx1"/>
                </a:solidFill>
                <a:effectLst/>
                <a:latin typeface="+mn-lt"/>
                <a:ea typeface="+mn-ea"/>
                <a:cs typeface="+mn-cs"/>
              </a:rPr>
              <a:t>C Language </a:t>
            </a:r>
            <a:r>
              <a:rPr lang="en-US" altLang="zh-CN" sz="1200" b="0" i="0" kern="1200" dirty="0" smtClean="0">
                <a:solidFill>
                  <a:schemeClr val="tx1"/>
                </a:solidFill>
                <a:effectLst/>
                <a:latin typeface="+mn-lt"/>
                <a:ea typeface="+mn-ea"/>
                <a:cs typeface="+mn-cs"/>
              </a:rPr>
              <a:t>in</a:t>
            </a:r>
            <a:r>
              <a:rPr lang="en-US" altLang="zh-CN" sz="1200" b="0" i="0" kern="1200" baseline="0" dirty="0" smtClean="0">
                <a:solidFill>
                  <a:schemeClr val="tx1"/>
                </a:solidFill>
                <a:effectLst/>
                <a:latin typeface="+mn-lt"/>
                <a:ea typeface="+mn-ea"/>
                <a:cs typeface="+mn-cs"/>
              </a:rPr>
              <a:t> school, t</a:t>
            </a:r>
            <a:r>
              <a:rPr lang="en-US" dirty="0" smtClean="0"/>
              <a:t>h</a:t>
            </a:r>
            <a:r>
              <a:rPr lang="en-US" altLang="zh-CN" dirty="0" smtClean="0"/>
              <a:t>is</a:t>
            </a:r>
            <a:r>
              <a:rPr lang="en-US" dirty="0" smtClean="0"/>
              <a:t> </a:t>
            </a:r>
            <a:r>
              <a:rPr lang="en-US" altLang="zh-CN" dirty="0" smtClean="0"/>
              <a:t>part has too many loops and uses the </a:t>
            </a:r>
            <a:r>
              <a:rPr lang="en-US" sz="1200" kern="1200" dirty="0" smtClean="0">
                <a:solidFill>
                  <a:schemeClr val="tx1"/>
                </a:solidFill>
                <a:latin typeface="+mn-lt"/>
                <a:ea typeface="+mn-ea"/>
                <a:cs typeface="+mn-cs"/>
              </a:rPr>
              <a:t>method of the integral images</a:t>
            </a:r>
            <a:r>
              <a:rPr lang="en-US" altLang="zh-CN" sz="1200" kern="1200" baseline="0" dirty="0" smtClean="0">
                <a:solidFill>
                  <a:schemeClr val="tx1"/>
                </a:solidFill>
                <a:latin typeface="+mn-lt"/>
                <a:ea typeface="+mn-ea"/>
                <a:cs typeface="+mn-cs"/>
              </a:rPr>
              <a:t>. And the differences between C language and C++ also gave me some limitations, for example C doesn’t have template like </a:t>
            </a:r>
            <a:r>
              <a:rPr lang="en-US" altLang="zh-CN" sz="1200" b="0" dirty="0" smtClean="0"/>
              <a:t>vector&lt;&gt;,  many functions must be </a:t>
            </a:r>
            <a:r>
              <a:rPr lang="en-US" altLang="zh-CN" sz="1200" b="0" dirty="0" err="1" smtClean="0"/>
              <a:t>rewrited</a:t>
            </a:r>
            <a:r>
              <a:rPr lang="en-US" altLang="zh-CN" sz="1200" b="0" dirty="0" smtClean="0"/>
              <a:t>.</a:t>
            </a:r>
            <a:r>
              <a:rPr lang="en-US" altLang="zh-CN" sz="1200" b="0" baseline="0" dirty="0" smtClean="0"/>
              <a:t> </a:t>
            </a:r>
            <a:r>
              <a:rPr lang="en-US" altLang="zh-CN" sz="1200" b="0" kern="1200" baseline="0" dirty="0" smtClean="0">
                <a:solidFill>
                  <a:schemeClr val="tx1"/>
                </a:solidFill>
                <a:latin typeface="+mn-lt"/>
                <a:ea typeface="+mn-ea"/>
                <a:cs typeface="+mn-cs"/>
              </a:rPr>
              <a:t>S</a:t>
            </a:r>
            <a:r>
              <a:rPr lang="en-US" altLang="zh-CN" sz="1200" kern="1200" baseline="0" dirty="0" smtClean="0">
                <a:solidFill>
                  <a:schemeClr val="tx1"/>
                </a:solidFill>
                <a:latin typeface="+mn-lt"/>
                <a:ea typeface="+mn-ea"/>
                <a:cs typeface="+mn-cs"/>
              </a:rPr>
              <a:t>o it was a great challenge. I finished that by solving the problem step by step. I divided the function into three parts, then tested and debugged </a:t>
            </a:r>
            <a:r>
              <a:rPr lang="en-US" altLang="zh-CN" sz="1200" b="0" i="0" kern="1200" dirty="0" smtClean="0">
                <a:solidFill>
                  <a:schemeClr val="tx1"/>
                </a:solidFill>
                <a:effectLst/>
                <a:latin typeface="+mn-lt"/>
                <a:ea typeface="+mn-ea"/>
                <a:cs typeface="+mn-cs"/>
              </a:rPr>
              <a:t>every time a part was complete to ensure that the results are correct. </a:t>
            </a:r>
            <a:endParaRPr lang="en-US" altLang="zh-CN" b="1" baseline="0" dirty="0" smtClean="0"/>
          </a:p>
        </p:txBody>
      </p:sp>
      <p:sp>
        <p:nvSpPr>
          <p:cNvPr id="4" name="Slide Number Placeholder 3"/>
          <p:cNvSpPr>
            <a:spLocks noGrp="1"/>
          </p:cNvSpPr>
          <p:nvPr>
            <p:ph type="sldNum" sz="quarter" idx="10"/>
          </p:nvPr>
        </p:nvSpPr>
        <p:spPr/>
        <p:txBody>
          <a:bodyPr/>
          <a:lstStyle/>
          <a:p>
            <a:fld id="{5A6794C8-8373-4750-83A4-83CCFD6BA988}" type="slidenum">
              <a:rPr lang="en-US" smtClean="0"/>
              <a:t>6</a:t>
            </a:fld>
            <a:endParaRPr lang="en-US"/>
          </a:p>
        </p:txBody>
      </p:sp>
    </p:spTree>
    <p:extLst>
      <p:ext uri="{BB962C8B-B14F-4D97-AF65-F5344CB8AC3E}">
        <p14:creationId xmlns:p14="http://schemas.microsoft.com/office/powerpoint/2010/main" val="344614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Once the 3D-block is built the collaborative filtering is applied. A 3D isometric linear transform is applied to the group, followed by a shrinkage of the transform spectrum. Finally the inverse transform is applied to estimate for each patch. This method can enhance the </a:t>
            </a:r>
            <a:r>
              <a:rPr lang="en-US" altLang="zh-CN" dirty="0" err="1" smtClean="0"/>
              <a:t>sparsity</a:t>
            </a:r>
            <a:r>
              <a:rPr lang="en-US" altLang="zh-CN" dirty="0" smtClean="0"/>
              <a:t> of patches</a:t>
            </a:r>
            <a:r>
              <a:rPr lang="en-US" altLang="zh-CN" baseline="0" dirty="0" smtClean="0"/>
              <a:t> and b</a:t>
            </a:r>
            <a:r>
              <a:rPr lang="en-US" altLang="zh-CN" dirty="0" smtClean="0"/>
              <a:t>y attenuating the noise, it reveals even the finest details shared by the grouped patches. Why?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baseline="0" dirty="0" smtClean="0"/>
          </a:p>
          <a:p>
            <a:endParaRPr lang="en-US" altLang="zh-CN" b="1" baseline="0" dirty="0" smtClean="0"/>
          </a:p>
        </p:txBody>
      </p:sp>
      <p:sp>
        <p:nvSpPr>
          <p:cNvPr id="4" name="Slide Number Placeholder 3"/>
          <p:cNvSpPr>
            <a:spLocks noGrp="1"/>
          </p:cNvSpPr>
          <p:nvPr>
            <p:ph type="sldNum" sz="quarter" idx="10"/>
          </p:nvPr>
        </p:nvSpPr>
        <p:spPr/>
        <p:txBody>
          <a:bodyPr/>
          <a:lstStyle/>
          <a:p>
            <a:fld id="{5A6794C8-8373-4750-83A4-83CCFD6BA988}" type="slidenum">
              <a:rPr lang="en-US" smtClean="0"/>
              <a:t>7</a:t>
            </a:fld>
            <a:endParaRPr lang="en-US"/>
          </a:p>
        </p:txBody>
      </p:sp>
    </p:spTree>
    <p:extLst>
      <p:ext uri="{BB962C8B-B14F-4D97-AF65-F5344CB8AC3E}">
        <p14:creationId xmlns:p14="http://schemas.microsoft.com/office/powerpoint/2010/main" val="452485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It uses frequency domain techniques, an image is transformed to the frequency domain and then the filtering operations are performed there, and the resulting </a:t>
            </a:r>
            <a:r>
              <a:rPr lang="en-US" altLang="zh-CN" dirty="0" err="1" smtClean="0"/>
              <a:t>denoised</a:t>
            </a:r>
            <a:r>
              <a:rPr lang="en-US" altLang="zh-CN" dirty="0" smtClean="0"/>
              <a:t> signal is transformed back into the spatial domain. The noise free signal looks smooth, the noisy signals look  more</a:t>
            </a:r>
            <a:r>
              <a:rPr lang="en-US" altLang="zh-CN" baseline="0" dirty="0" smtClean="0"/>
              <a:t> </a:t>
            </a:r>
            <a:r>
              <a:rPr lang="en-US" altLang="zh-CN" dirty="0" smtClean="0"/>
              <a:t>rough.</a:t>
            </a:r>
            <a:r>
              <a:rPr lang="en-US" altLang="zh-CN" baseline="0" dirty="0" smtClean="0"/>
              <a:t> The idea is to transform the signal from space domain to transform domain at first, and then set a threshold, the part above the threshold is the noise then remove it. The noise can be divided into high, middle and low-frequency noise. With this transform domain method, the different frequencies noise can be separated and then effectively removed. BM3D used DCT and wavelet transform method.</a:t>
            </a:r>
            <a:endParaRPr lang="en-US" altLang="zh-CN" b="1" baseline="0" dirty="0" smtClean="0"/>
          </a:p>
        </p:txBody>
      </p:sp>
      <p:sp>
        <p:nvSpPr>
          <p:cNvPr id="4" name="Slide Number Placeholder 3"/>
          <p:cNvSpPr>
            <a:spLocks noGrp="1"/>
          </p:cNvSpPr>
          <p:nvPr>
            <p:ph type="sldNum" sz="quarter" idx="10"/>
          </p:nvPr>
        </p:nvSpPr>
        <p:spPr/>
        <p:txBody>
          <a:bodyPr/>
          <a:lstStyle/>
          <a:p>
            <a:fld id="{5A6794C8-8373-4750-83A4-83CCFD6BA988}" type="slidenum">
              <a:rPr lang="en-US" smtClean="0"/>
              <a:t>8</a:t>
            </a:fld>
            <a:endParaRPr lang="en-US"/>
          </a:p>
        </p:txBody>
      </p:sp>
    </p:spTree>
    <p:extLst>
      <p:ext uri="{BB962C8B-B14F-4D97-AF65-F5344CB8AC3E}">
        <p14:creationId xmlns:p14="http://schemas.microsoft.com/office/powerpoint/2010/main" val="622950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baseline="0" dirty="0" smtClean="0"/>
              <a:t>The source code used a library </a:t>
            </a:r>
            <a:r>
              <a:rPr lang="fr-FR" altLang="zh-CN" sz="1200" b="0" i="0" kern="1200" dirty="0" smtClean="0">
                <a:solidFill>
                  <a:schemeClr val="tx1"/>
                </a:solidFill>
                <a:effectLst/>
                <a:latin typeface="+mn-lt"/>
                <a:ea typeface="+mn-ea"/>
                <a:cs typeface="+mn-cs"/>
              </a:rPr>
              <a:t>fftw3 </a:t>
            </a:r>
            <a:r>
              <a:rPr lang="en-US" altLang="zh-CN" sz="1200" b="0" i="0" kern="1200" dirty="0" smtClean="0">
                <a:solidFill>
                  <a:schemeClr val="tx1"/>
                </a:solidFill>
                <a:effectLst/>
                <a:latin typeface="+mn-lt"/>
                <a:ea typeface="+mn-ea"/>
                <a:cs typeface="+mn-cs"/>
              </a:rPr>
              <a:t>to implement the </a:t>
            </a:r>
            <a:r>
              <a:rPr lang="en-US" altLang="zh-CN" sz="1200" b="0" i="0" kern="1200" baseline="0" dirty="0" smtClean="0">
                <a:solidFill>
                  <a:schemeClr val="tx1"/>
                </a:solidFill>
                <a:effectLst/>
                <a:latin typeface="+mn-lt"/>
                <a:ea typeface="+mn-ea"/>
                <a:cs typeface="+mn-cs"/>
              </a:rPr>
              <a:t>DCT transform which is not support by the tools. So I had to rewrite the whole DCT transform without reference code, it was difficult. </a:t>
            </a:r>
            <a:r>
              <a:rPr lang="fr-FR" altLang="zh-CN" sz="1200" b="0" i="0" kern="1200" dirty="0" smtClean="0">
                <a:solidFill>
                  <a:schemeClr val="tx1"/>
                </a:solidFill>
                <a:effectLst/>
                <a:latin typeface="+mn-lt"/>
                <a:ea typeface="+mn-ea"/>
                <a:cs typeface="+mn-cs"/>
              </a:rPr>
              <a:t>Fortunately, </a:t>
            </a:r>
            <a:r>
              <a:rPr lang="en-US" altLang="zh-CN" sz="1200" b="0" i="0" kern="1200" dirty="0" smtClean="0">
                <a:solidFill>
                  <a:schemeClr val="tx1"/>
                </a:solidFill>
                <a:effectLst/>
                <a:latin typeface="+mn-lt"/>
                <a:ea typeface="+mn-ea"/>
                <a:cs typeface="+mn-cs"/>
              </a:rPr>
              <a:t>Mr.</a:t>
            </a:r>
            <a:r>
              <a:rPr lang="en-US" altLang="zh-CN" sz="1200" b="0" i="0" kern="1200" baseline="0" dirty="0" smtClean="0">
                <a:solidFill>
                  <a:schemeClr val="tx1"/>
                </a:solidFill>
                <a:effectLst/>
                <a:latin typeface="+mn-lt"/>
                <a:ea typeface="+mn-ea"/>
                <a:cs typeface="+mn-cs"/>
              </a:rPr>
              <a:t> </a:t>
            </a:r>
            <a:r>
              <a:rPr lang="fr-FR" altLang="zh-CN" dirty="0" smtClean="0"/>
              <a:t>Denis </a:t>
            </a:r>
            <a:r>
              <a:rPr lang="en-US" altLang="zh-CN" dirty="0" smtClean="0"/>
              <a:t>helped me, he told me that the transform can </a:t>
            </a:r>
            <a:r>
              <a:rPr lang="fr-FR" altLang="zh-CN" sz="1200" b="0" i="0" kern="1200" dirty="0" smtClean="0">
                <a:solidFill>
                  <a:schemeClr val="tx1"/>
                </a:solidFill>
                <a:effectLst/>
                <a:latin typeface="+mn-lt"/>
                <a:ea typeface="+mn-ea"/>
                <a:cs typeface="+mn-cs"/>
              </a:rPr>
              <a:t>be written </a:t>
            </a:r>
            <a:r>
              <a:rPr lang="en-US" altLang="zh-CN" sz="1200" b="0" i="0" kern="1200" dirty="0" smtClean="0">
                <a:solidFill>
                  <a:schemeClr val="tx1"/>
                </a:solidFill>
                <a:effectLst/>
                <a:latin typeface="+mn-lt"/>
                <a:ea typeface="+mn-ea"/>
                <a:cs typeface="+mn-cs"/>
              </a:rPr>
              <a:t>in matrix form, and it helped me a lot. </a:t>
            </a:r>
          </a:p>
        </p:txBody>
      </p:sp>
      <p:sp>
        <p:nvSpPr>
          <p:cNvPr id="4" name="Slide Number Placeholder 3"/>
          <p:cNvSpPr>
            <a:spLocks noGrp="1"/>
          </p:cNvSpPr>
          <p:nvPr>
            <p:ph type="sldNum" sz="quarter" idx="10"/>
          </p:nvPr>
        </p:nvSpPr>
        <p:spPr/>
        <p:txBody>
          <a:bodyPr/>
          <a:lstStyle/>
          <a:p>
            <a:fld id="{5A6794C8-8373-4750-83A4-83CCFD6BA988}" type="slidenum">
              <a:rPr lang="en-US" smtClean="0"/>
              <a:t>9</a:t>
            </a:fld>
            <a:endParaRPr lang="en-US"/>
          </a:p>
        </p:txBody>
      </p:sp>
    </p:spTree>
    <p:extLst>
      <p:ext uri="{BB962C8B-B14F-4D97-AF65-F5344CB8AC3E}">
        <p14:creationId xmlns:p14="http://schemas.microsoft.com/office/powerpoint/2010/main" val="145256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Once the 3D-block is built the collaborative filtering is applied. A 3D isometric linear transform is applied to the group, followed by a shrinkage of the transform spectrum. Finally the inverse transform is applied to estimate for each patch. This method can enhance the </a:t>
            </a:r>
            <a:r>
              <a:rPr lang="en-US" altLang="zh-CN" dirty="0" err="1" smtClean="0"/>
              <a:t>sparsity</a:t>
            </a:r>
            <a:r>
              <a:rPr lang="en-US" altLang="zh-CN" dirty="0" smtClean="0"/>
              <a:t> of patches</a:t>
            </a:r>
            <a:r>
              <a:rPr lang="en-US" altLang="zh-CN" baseline="0" dirty="0" smtClean="0"/>
              <a:t> and b</a:t>
            </a:r>
            <a:r>
              <a:rPr lang="en-US" altLang="zh-CN" dirty="0" smtClean="0"/>
              <a:t>y attenuating the noise, it reveals even the finest details shared by the grouped patches. Why?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baseline="0" dirty="0" smtClean="0"/>
          </a:p>
          <a:p>
            <a:endParaRPr lang="en-US" altLang="zh-CN" b="1" baseline="0" dirty="0" smtClean="0"/>
          </a:p>
        </p:txBody>
      </p:sp>
      <p:sp>
        <p:nvSpPr>
          <p:cNvPr id="4" name="Slide Number Placeholder 3"/>
          <p:cNvSpPr>
            <a:spLocks noGrp="1"/>
          </p:cNvSpPr>
          <p:nvPr>
            <p:ph type="sldNum" sz="quarter" idx="10"/>
          </p:nvPr>
        </p:nvSpPr>
        <p:spPr/>
        <p:txBody>
          <a:bodyPr/>
          <a:lstStyle/>
          <a:p>
            <a:fld id="{5A6794C8-8373-4750-83A4-83CCFD6BA988}" type="slidenum">
              <a:rPr lang="en-US" smtClean="0"/>
              <a:t>10</a:t>
            </a:fld>
            <a:endParaRPr lang="en-US"/>
          </a:p>
        </p:txBody>
      </p:sp>
    </p:spTree>
    <p:extLst>
      <p:ext uri="{BB962C8B-B14F-4D97-AF65-F5344CB8AC3E}">
        <p14:creationId xmlns:p14="http://schemas.microsoft.com/office/powerpoint/2010/main" val="193757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When the collaborative filtering is done, the next step is aggregation.</a:t>
            </a:r>
            <a:r>
              <a:rPr lang="en-US" altLang="zh-CN" baseline="0" dirty="0" smtClean="0"/>
              <a:t> </a:t>
            </a:r>
            <a:r>
              <a:rPr lang="en-US" altLang="zh-CN" sz="1200" b="0" i="0" kern="1200" dirty="0" smtClean="0">
                <a:solidFill>
                  <a:schemeClr val="tx1"/>
                </a:solidFill>
                <a:effectLst/>
                <a:latin typeface="+mn-lt"/>
                <a:ea typeface="+mn-ea"/>
                <a:cs typeface="+mn-cs"/>
              </a:rPr>
              <a:t>Because these blocks after step </a:t>
            </a:r>
            <a:r>
              <a:rPr lang="en-US" altLang="zh-CN" sz="1200" dirty="0" smtClean="0"/>
              <a:t>Collaborative Filtering </a:t>
            </a:r>
            <a:r>
              <a:rPr lang="en-US" altLang="zh-CN" sz="1200" b="0" i="0" kern="1200" dirty="0" smtClean="0">
                <a:solidFill>
                  <a:schemeClr val="tx1"/>
                </a:solidFill>
                <a:effectLst/>
                <a:latin typeface="+mn-lt"/>
                <a:ea typeface="+mn-ea"/>
                <a:cs typeface="+mn-cs"/>
              </a:rPr>
              <a:t>are overlapping, for each pixel we obtain many different estimates which need to be combined. Aggregation is a particular averaging procedure which is exploited to take advantage of this redundancy.</a:t>
            </a:r>
          </a:p>
        </p:txBody>
      </p:sp>
      <p:sp>
        <p:nvSpPr>
          <p:cNvPr id="4" name="Slide Number Placeholder 3"/>
          <p:cNvSpPr>
            <a:spLocks noGrp="1"/>
          </p:cNvSpPr>
          <p:nvPr>
            <p:ph type="sldNum" sz="quarter" idx="10"/>
          </p:nvPr>
        </p:nvSpPr>
        <p:spPr/>
        <p:txBody>
          <a:bodyPr/>
          <a:lstStyle/>
          <a:p>
            <a:fld id="{5A6794C8-8373-4750-83A4-83CCFD6BA988}" type="slidenum">
              <a:rPr lang="en-US" smtClean="0"/>
              <a:t>11</a:t>
            </a:fld>
            <a:endParaRPr lang="en-US"/>
          </a:p>
        </p:txBody>
      </p:sp>
    </p:spTree>
    <p:extLst>
      <p:ext uri="{BB962C8B-B14F-4D97-AF65-F5344CB8AC3E}">
        <p14:creationId xmlns:p14="http://schemas.microsoft.com/office/powerpoint/2010/main" val="1305396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07652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962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07722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20182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087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220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8814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082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30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8050"/>
            <a:ext cx="612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smtClean="0"/>
              <a:t>Click to edit Master subtitle style</a:t>
            </a: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dirty="0">
                <a:solidFill>
                  <a:srgbClr val="666666"/>
                </a:solidFill>
                <a:latin typeface="FrutigerNext LT Bold" pitchFamily="34" charset="0"/>
                <a:ea typeface="ＭＳ Ｐゴシック"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sp>
        <p:nvSpPr>
          <p:cNvPr id="1105" name="Text Box 81"/>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sp>
        <p:nvSpPr>
          <p:cNvPr id="1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12"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FrutigerNext LT Medium" pitchFamily="34" charset="0"/>
          <a:ea typeface="黑体" pitchFamily="49" charset="-122"/>
          <a:cs typeface="+mj-cs"/>
        </a:defRPr>
      </a:lvl1pPr>
      <a:lvl2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a:solidFill>
            <a:schemeClr val="bg1"/>
          </a:solidFill>
          <a:latin typeface="FrutigerNext LT Medium" pitchFamily="34" charset="0"/>
          <a:ea typeface="黑体" pitchFamily="49" charset="-122"/>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688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2127" name="Text Box 79"/>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11"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903913" cy="579438"/>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200"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5201" name="Picture 81"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2"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604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224"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6225" name="Picture 81"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6"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6264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248"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7249" name="Picture 81"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50"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6337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72"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8273" name="Picture 81"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4"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p>
        </p:txBody>
      </p:sp>
      <p:sp>
        <p:nvSpPr>
          <p:cNvPr id="9293" name="Text Box 77"/>
          <p:cNvSpPr txBox="1">
            <a:spLocks noChangeArrowheads="1"/>
          </p:cNvSpPr>
          <p:nvPr/>
        </p:nvSpPr>
        <p:spPr bwMode="auto">
          <a:xfrm>
            <a:off x="-2884488" y="1330325"/>
            <a:ext cx="2776538" cy="36750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en-US" sz="1100">
                <a:solidFill>
                  <a:schemeClr val="bg1"/>
                </a:solidFill>
                <a:latin typeface="FrutigerNext LT Regular" pitchFamily="34" charset="0"/>
              </a:rPr>
              <a:t> </a:t>
            </a:r>
            <a:r>
              <a:rPr lang="en-US" altLang="zh-CN" sz="1100">
                <a:solidFill>
                  <a:srgbClr val="FFFFFF"/>
                </a:solidFill>
                <a:latin typeface="FrutigerNext LT Regular" pitchFamily="34" charset="0"/>
              </a:rPr>
              <a:t>Content Page Title </a:t>
            </a:r>
          </a:p>
          <a:p>
            <a:pPr algn="r" eaLnBrk="1" hangingPunct="1">
              <a:spcBef>
                <a:spcPct val="20000"/>
              </a:spcBef>
            </a:pPr>
            <a:r>
              <a:rPr lang="en-US" altLang="zh-CN" sz="1100">
                <a:solidFill>
                  <a:srgbClr val="FFFFFF"/>
                </a:solidFill>
                <a:latin typeface="FrutigerNext LT Regular" pitchFamily="34" charset="0"/>
              </a:rPr>
              <a:t>35-40pt  </a:t>
            </a:r>
            <a:endParaRPr lang="zh-CN" altLang="en-US" sz="1100">
              <a:solidFill>
                <a:srgbClr val="FFFFFF"/>
              </a:solidFill>
              <a:latin typeface="FrutigerNext LT Regular" pitchFamily="34" charset="0"/>
            </a:endParaRPr>
          </a:p>
          <a:p>
            <a:pPr algn="r" eaLnBrk="1" hangingPunct="1">
              <a:spcBef>
                <a:spcPct val="20000"/>
              </a:spcBef>
            </a:pPr>
            <a:r>
              <a:rPr lang="en-US" altLang="zh-CN" sz="1100">
                <a:solidFill>
                  <a:srgbClr val="FFFFFF"/>
                </a:solidFill>
                <a:latin typeface="FrutigerNext LT Regular" pitchFamily="34" charset="0"/>
              </a:rPr>
              <a:t>Color: R153 G0 B0</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p>
          <a:p>
            <a:pPr algn="r" eaLnBrk="1" hangingPunct="1">
              <a:spcBef>
                <a:spcPct val="20000"/>
              </a:spcBef>
            </a:pPr>
            <a:endParaRPr lang="en-US" altLang="zh-CN" sz="1100">
              <a:solidFill>
                <a:srgbClr val="FFFFFF"/>
              </a:solidFill>
              <a:latin typeface="FrutigerNext LT Regular" pitchFamily="34" charset="0"/>
            </a:endParaRPr>
          </a:p>
          <a:p>
            <a:pPr algn="r" eaLnBrk="1" hangingPunct="1">
              <a:spcBef>
                <a:spcPct val="20000"/>
              </a:spcBef>
            </a:pPr>
            <a:endParaRPr lang="zh-CN" altLang="en-US" sz="1100">
              <a:solidFill>
                <a:srgbClr val="FFFFFF"/>
              </a:solidFill>
              <a:latin typeface="FrutigerNext LT Regular" pitchFamily="34" charset="0"/>
            </a:endParaRPr>
          </a:p>
          <a:p>
            <a:pPr algn="r" eaLnBrk="1" hangingPunct="1">
              <a:spcBef>
                <a:spcPct val="20000"/>
              </a:spcBef>
            </a:pPr>
            <a:r>
              <a:rPr lang="zh-CN" altLang="en-US" sz="1100">
                <a:solidFill>
                  <a:srgbClr val="FFFFFF"/>
                </a:solidFill>
                <a:latin typeface="FrutigerNext LT Regular" pitchFamily="34" charset="0"/>
              </a:rPr>
              <a:t> </a:t>
            </a:r>
            <a:r>
              <a:rPr lang="en-US" altLang="zh-CN" sz="1100">
                <a:solidFill>
                  <a:srgbClr val="FFFFFF"/>
                </a:solidFill>
                <a:latin typeface="FrutigerNext LT Regular" pitchFamily="34" charset="0"/>
              </a:rPr>
              <a:t>Content Page Text :</a:t>
            </a:r>
          </a:p>
          <a:p>
            <a:pPr algn="r" eaLnBrk="1" hangingPunct="1">
              <a:spcBef>
                <a:spcPct val="20000"/>
              </a:spcBef>
            </a:pPr>
            <a:r>
              <a:rPr lang="en-US" altLang="zh-CN" sz="1100">
                <a:solidFill>
                  <a:srgbClr val="FFFFFF"/>
                </a:solidFill>
                <a:latin typeface="FrutigerNext LT Regular" pitchFamily="34" charset="0"/>
              </a:rPr>
              <a:t>28-30pt</a:t>
            </a:r>
          </a:p>
          <a:p>
            <a:pPr algn="r">
              <a:spcBef>
                <a:spcPct val="20000"/>
              </a:spcBef>
            </a:pPr>
            <a:r>
              <a:rPr lang="en-US" sz="1100" noProof="1">
                <a:solidFill>
                  <a:srgbClr val="FFFFFF"/>
                </a:solidFill>
                <a:latin typeface="FrutigerNext LT Regular" pitchFamily="34" charset="0"/>
              </a:rPr>
              <a:t>Bullets level 2-5</a:t>
            </a:r>
          </a:p>
          <a:p>
            <a:pPr algn="r">
              <a:spcBef>
                <a:spcPct val="20000"/>
              </a:spcBef>
            </a:pPr>
            <a:r>
              <a:rPr lang="en-US" altLang="zh-CN" sz="1100">
                <a:solidFill>
                  <a:srgbClr val="FFFFFF"/>
                </a:solidFill>
                <a:latin typeface="FrutigerNext LT Regular" pitchFamily="34" charset="0"/>
              </a:rPr>
              <a:t>20-30pt  </a:t>
            </a:r>
          </a:p>
          <a:p>
            <a:pPr algn="r" eaLnBrk="1" hangingPunct="1">
              <a:spcBef>
                <a:spcPct val="20000"/>
              </a:spcBef>
            </a:pPr>
            <a:r>
              <a:rPr lang="en-US" altLang="zh-CN" sz="1100">
                <a:solidFill>
                  <a:srgbClr val="FFFFFF"/>
                </a:solidFill>
                <a:latin typeface="FrutigerNext LT Regular" pitchFamily="34" charset="0"/>
              </a:rPr>
              <a:t>Color:Black</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endParaRPr lang="zh-CN" altLang="en-US" sz="1100">
              <a:solidFill>
                <a:schemeClr val="bg1"/>
              </a:solidFill>
              <a:latin typeface="FrutigerNext LT Regular" pitchFamily="34" charset="0"/>
            </a:endParaRPr>
          </a:p>
        </p:txBody>
      </p:sp>
    </p:spTree>
  </p:cSld>
  <p:clrMap bg1="lt1" tx1="dk1" bg2="lt2" tx2="dk2" accent1="accent1" accent2="accent2" accent3="accent3" accent4="accent4" accent5="accent5" accent6="accent6" hlink="hlink" folHlink="folHlink"/>
  <p:sldLayoutIdLst>
    <p:sldLayoutId id="214748382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10328" name="Group 88"/>
          <p:cNvGrpSpPr>
            <a:grpSpLocks/>
          </p:cNvGrpSpPr>
          <p:nvPr/>
        </p:nvGrpSpPr>
        <p:grpSpPr bwMode="auto">
          <a:xfrm>
            <a:off x="9324975" y="3832225"/>
            <a:ext cx="863600" cy="3025775"/>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27" name="Group 87"/>
            <p:cNvGrpSpPr>
              <a:grpSpLocks/>
            </p:cNvGrpSpPr>
            <p:nvPr userDrawn="1"/>
          </p:nvGrpSpPr>
          <p:grpSpPr bwMode="auto">
            <a:xfrm>
              <a:off x="5941" y="2475"/>
              <a:ext cx="409" cy="1783"/>
              <a:chOff x="5921" y="2387"/>
              <a:chExt cx="409" cy="1783"/>
            </a:xfrm>
          </p:grpSpPr>
          <p:grpSp>
            <p:nvGrpSpPr>
              <p:cNvPr id="10254"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5"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6"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7"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8"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9"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0"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1"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2"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3"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4"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5"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6"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grpSp>
      <p:sp>
        <p:nvSpPr>
          <p:cNvPr id="10321" name="Text Box 81"/>
          <p:cNvSpPr txBox="1">
            <a:spLocks noChangeArrowheads="1"/>
          </p:cNvSpPr>
          <p:nvPr/>
        </p:nvSpPr>
        <p:spPr bwMode="auto">
          <a:xfrm>
            <a:off x="-2884488" y="1330325"/>
            <a:ext cx="2776538" cy="38766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zh-CN" sz="1100" dirty="0">
                <a:solidFill>
                  <a:srgbClr val="FFFFFF"/>
                </a:solidFill>
                <a:latin typeface="FrutigerNext LT Regular" pitchFamily="34" charset="0"/>
              </a:rPr>
              <a:t>Slide title :32-35pt  </a:t>
            </a:r>
          </a:p>
          <a:p>
            <a:pPr algn="r" eaLnBrk="1" hangingPunct="1">
              <a:spcBef>
                <a:spcPct val="20000"/>
              </a:spcBef>
            </a:pPr>
            <a:r>
              <a:rPr lang="zh-CN" altLang="zh-CN" sz="1100" dirty="0">
                <a:solidFill>
                  <a:srgbClr val="FFFFFF"/>
                </a:solidFill>
                <a:latin typeface="FrutigerNext LT Regular" pitchFamily="34" charset="0"/>
              </a:rPr>
              <a:t>Color: R153 G0 B0</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r>
              <a:rPr lang="zh-CN" altLang="zh-CN" sz="1100" dirty="0">
                <a:solidFill>
                  <a:srgbClr val="FFFFFF"/>
                </a:solidFill>
                <a:latin typeface="FrutigerNext LT Regular" pitchFamily="34" charset="0"/>
              </a:rPr>
              <a:t>Slide text :20-22pt</a:t>
            </a:r>
          </a:p>
          <a:p>
            <a:pPr algn="r" eaLnBrk="1" hangingPunct="1">
              <a:spcBef>
                <a:spcPct val="20000"/>
              </a:spcBef>
            </a:pPr>
            <a:r>
              <a:rPr lang="zh-CN" altLang="zh-CN" sz="1100" dirty="0">
                <a:solidFill>
                  <a:srgbClr val="FFFFFF"/>
                </a:solidFill>
                <a:latin typeface="FrutigerNext LT Regular" pitchFamily="34" charset="0"/>
              </a:rPr>
              <a:t>Bullets level 2-5:</a:t>
            </a:r>
          </a:p>
          <a:p>
            <a:pPr algn="r" eaLnBrk="1" hangingPunct="1">
              <a:spcBef>
                <a:spcPct val="20000"/>
              </a:spcBef>
            </a:pPr>
            <a:r>
              <a:rPr lang="zh-CN" altLang="zh-CN" sz="1100" dirty="0">
                <a:solidFill>
                  <a:srgbClr val="FFFFFF"/>
                </a:solidFill>
                <a:latin typeface="FrutigerNext LT Regular" pitchFamily="34" charset="0"/>
              </a:rPr>
              <a:t> 18pt  </a:t>
            </a:r>
          </a:p>
          <a:p>
            <a:pPr algn="r" eaLnBrk="1" hangingPunct="1">
              <a:spcBef>
                <a:spcPct val="20000"/>
              </a:spcBef>
            </a:pPr>
            <a:r>
              <a:rPr lang="zh-CN" altLang="zh-CN" sz="1100" dirty="0">
                <a:solidFill>
                  <a:srgbClr val="FFFFFF"/>
                </a:solidFill>
                <a:latin typeface="FrutigerNext LT Regular" pitchFamily="34" charset="0"/>
              </a:rPr>
              <a:t>Color:Black</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9251950" y="57150"/>
            <a:ext cx="1295400" cy="12700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a:solidFill>
                  <a:srgbClr val="FFFFFF"/>
                </a:solidFill>
                <a:latin typeface="FrutigerNext LT Regular" pitchFamily="34" charset="0"/>
              </a:rPr>
              <a:t>Top right  corner  for   field-mark, customer or partner logotypes. </a:t>
            </a:r>
          </a:p>
          <a:p>
            <a:endParaRPr lang="en-US" altLang="zh-CN" sz="1100">
              <a:solidFill>
                <a:srgbClr val="FFFFFF"/>
              </a:solidFill>
              <a:latin typeface="FrutigerNext LT Regular" pitchFamily="34" charset="0"/>
            </a:endParaRPr>
          </a:p>
          <a:p>
            <a:r>
              <a:rPr lang="en-US" altLang="zh-CN" sz="1100">
                <a:solidFill>
                  <a:srgbClr val="FFFFFF"/>
                </a:solidFill>
                <a:latin typeface="FrutigerNext LT Regular" pitchFamily="34" charset="0"/>
              </a:rPr>
              <a:t>----------------   </a:t>
            </a:r>
          </a:p>
          <a:p>
            <a:endParaRPr lang="zh-CN" altLang="en-US" sz="1100">
              <a:solidFill>
                <a:srgbClr val="FFFFFF"/>
              </a:solidFill>
              <a:latin typeface="FrutigerNext LT Regular" pitchFamily="34" charset="0"/>
            </a:endParaRPr>
          </a:p>
        </p:txBody>
      </p:sp>
      <p:sp>
        <p:nvSpPr>
          <p:cNvPr id="10325" name="Text Box 85"/>
          <p:cNvSpPr txBox="1">
            <a:spLocks noChangeArrowheads="1"/>
          </p:cNvSpPr>
          <p:nvPr/>
        </p:nvSpPr>
        <p:spPr bwMode="auto">
          <a:xfrm>
            <a:off x="9251950" y="1196975"/>
            <a:ext cx="1295400" cy="24479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dirty="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r>
              <a:rPr lang="en-US" altLang="zh-CN" sz="1100" dirty="0">
                <a:solidFill>
                  <a:srgbClr val="FFFFFF"/>
                </a:solidFill>
                <a:latin typeface="FrutigerNext LT Regular" pitchFamily="34" charset="0"/>
              </a:rPr>
              <a:t> For specific usage details, refer to the “Typesetting Standard”.</a:t>
            </a:r>
          </a:p>
        </p:txBody>
      </p:sp>
      <p:sp>
        <p:nvSpPr>
          <p:cNvPr id="80" name="Rectangle 21"/>
          <p:cNvSpPr>
            <a:spLocks noChangeArrowheads="1"/>
          </p:cNvSpPr>
          <p:nvPr userDrawn="1"/>
        </p:nvSpPr>
        <p:spPr bwMode="auto">
          <a:xfrm>
            <a:off x="3785716" y="6465936"/>
            <a:ext cx="1866404" cy="184666"/>
          </a:xfrm>
          <a:prstGeom prst="rect">
            <a:avLst/>
          </a:prstGeom>
          <a:noFill/>
          <a:ln w="9525" algn="ctr">
            <a:noFill/>
            <a:miter lim="800000"/>
            <a:headEnd/>
            <a:tailEnd/>
          </a:ln>
          <a:effectLst/>
        </p:spPr>
        <p:txBody>
          <a:bodyPr wrap="square" lIns="80082" tIns="0" rIns="80082" bIns="0">
            <a:spAutoFit/>
          </a:bodyPr>
          <a:lstStyle/>
          <a:p>
            <a:pPr marL="0" marR="0" lvl="0" indent="0" algn="l" defTabSz="8016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FrutigerNext LT Medium"/>
                <a:ea typeface="华文细黑"/>
              </a:rPr>
              <a:t>Huawei Confidential</a:t>
            </a:r>
          </a:p>
        </p:txBody>
      </p:sp>
      <p:sp>
        <p:nvSpPr>
          <p:cNvPr id="82" name="Rectangle 5"/>
          <p:cNvSpPr>
            <a:spLocks noChangeArrowheads="1"/>
          </p:cNvSpPr>
          <p:nvPr userDrawn="1"/>
        </p:nvSpPr>
        <p:spPr bwMode="auto">
          <a:xfrm>
            <a:off x="6361113" y="6480629"/>
            <a:ext cx="2097087" cy="37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2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5897563"/>
            <a:ext cx="9144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7"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
        <p:nvSpPr>
          <p:cNvPr id="5" name="TextBox 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323454" y="2030070"/>
            <a:ext cx="5832648" cy="586957"/>
          </a:xfrm>
        </p:spPr>
        <p:txBody>
          <a:bodyPr/>
          <a:lstStyle/>
          <a:p>
            <a:pPr algn="ctr"/>
            <a:r>
              <a:rPr lang="en-US" altLang="zh-CN" dirty="0" smtClean="0"/>
              <a:t>Internship: Final </a:t>
            </a:r>
            <a:r>
              <a:rPr lang="en-US" altLang="zh-CN" dirty="0"/>
              <a:t>P</a:t>
            </a:r>
            <a:r>
              <a:rPr lang="en-US" altLang="zh-CN" dirty="0" smtClean="0"/>
              <a:t>resentation </a:t>
            </a:r>
            <a:endParaRPr lang="zh-CN" altLang="en-US" dirty="0"/>
          </a:p>
        </p:txBody>
      </p:sp>
      <p:sp>
        <p:nvSpPr>
          <p:cNvPr id="15" name="副标题 14"/>
          <p:cNvSpPr>
            <a:spLocks noGrp="1"/>
          </p:cNvSpPr>
          <p:nvPr>
            <p:ph type="subTitle" idx="11"/>
          </p:nvPr>
        </p:nvSpPr>
        <p:spPr>
          <a:xfrm>
            <a:off x="827584" y="3356992"/>
            <a:ext cx="5472534" cy="701731"/>
          </a:xfrm>
        </p:spPr>
        <p:txBody>
          <a:bodyPr/>
          <a:lstStyle/>
          <a:p>
            <a:r>
              <a:rPr lang="en-US" altLang="zh-CN" sz="1800" dirty="0" smtClean="0"/>
              <a:t>Intern: XU ZHIYUN</a:t>
            </a:r>
          </a:p>
          <a:p>
            <a:r>
              <a:rPr lang="en-US" altLang="zh-CN" sz="1800" dirty="0" smtClean="0"/>
              <a:t>Supervisor: Mr. Serge Lasserre</a:t>
            </a:r>
            <a:endParaRPr lang="zh-CN" altLang="en-US" sz="1800" dirty="0"/>
          </a:p>
        </p:txBody>
      </p:sp>
      <p:sp>
        <p:nvSpPr>
          <p:cNvPr id="2" name="TextBox 1"/>
          <p:cNvSpPr txBox="1"/>
          <p:nvPr/>
        </p:nvSpPr>
        <p:spPr>
          <a:xfrm>
            <a:off x="800359" y="2679232"/>
            <a:ext cx="2664296" cy="307777"/>
          </a:xfrm>
          <a:prstGeom prst="rect">
            <a:avLst/>
          </a:prstGeom>
          <a:noFill/>
        </p:spPr>
        <p:txBody>
          <a:bodyPr wrap="square" rtlCol="0">
            <a:spAutoFit/>
          </a:bodyPr>
          <a:lstStyle/>
          <a:p>
            <a:r>
              <a:rPr lang="en-US" altLang="zh-CN" sz="1400" dirty="0">
                <a:solidFill>
                  <a:schemeClr val="bg1"/>
                </a:solidFill>
                <a:latin typeface="FrutigerNext LT Medium" pitchFamily="34" charset="0"/>
                <a:ea typeface="黑体" pitchFamily="49" charset="-122"/>
              </a:rPr>
              <a:t>September 9, 2019</a:t>
            </a:r>
            <a:endParaRPr lang="en-US" sz="1400" dirty="0">
              <a:solidFill>
                <a:schemeClr val="bg1"/>
              </a:solidFill>
              <a:latin typeface="FrutigerNext LT Medium" pitchFamily="34" charset="0"/>
              <a:ea typeface="黑体" pitchFamily="49" charset="-122"/>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5334000"/>
            <a:ext cx="2286000" cy="1524000"/>
          </a:xfrm>
          <a:prstGeom prst="rect">
            <a:avLst/>
          </a:prstGeom>
        </p:spPr>
      </p:pic>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pPr eaLnBrk="1" hangingPunct="1"/>
            <a:r>
              <a:rPr lang="en-US" altLang="zh-CN" dirty="0"/>
              <a:t>Recoding of BM3D</a:t>
            </a:r>
          </a:p>
        </p:txBody>
      </p:sp>
      <p:sp>
        <p:nvSpPr>
          <p:cNvPr id="3" name="内容占位符 2"/>
          <p:cNvSpPr>
            <a:spLocks noGrp="1"/>
          </p:cNvSpPr>
          <p:nvPr>
            <p:ph idx="1"/>
          </p:nvPr>
        </p:nvSpPr>
        <p:spPr>
          <a:xfrm>
            <a:off x="230711" y="836713"/>
            <a:ext cx="8733777" cy="4914454"/>
          </a:xfrm>
        </p:spPr>
        <p:txBody>
          <a:bodyPr/>
          <a:lstStyle/>
          <a:p>
            <a:pPr marL="0" indent="0">
              <a:buNone/>
            </a:pPr>
            <a:r>
              <a:rPr lang="en-US" altLang="zh-CN" sz="1600" dirty="0" smtClean="0"/>
              <a:t>• </a:t>
            </a:r>
            <a:r>
              <a:rPr lang="en-US" sz="1600" dirty="0"/>
              <a:t>Collaborative Filtering </a:t>
            </a:r>
            <a:br>
              <a:rPr lang="en-US" sz="1600" dirty="0"/>
            </a:br>
            <a:endParaRPr lang="en-US" altLang="zh-CN" sz="1600" dirty="0" smtClean="0"/>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4" name="文本框 3"/>
          <p:cNvSpPr txBox="1"/>
          <p:nvPr/>
        </p:nvSpPr>
        <p:spPr>
          <a:xfrm>
            <a:off x="3275856" y="1340767"/>
            <a:ext cx="5688632" cy="2585323"/>
          </a:xfrm>
          <a:prstGeom prst="rect">
            <a:avLst/>
          </a:prstGeom>
          <a:noFill/>
        </p:spPr>
        <p:txBody>
          <a:bodyPr wrap="square" rtlCol="0">
            <a:spAutoFit/>
          </a:bodyPr>
          <a:lstStyle/>
          <a:p>
            <a:r>
              <a:rPr lang="en-US" altLang="zh-CN" dirty="0"/>
              <a:t>Once the 3D-block is built the collaborative filtering is applied. A 3D </a:t>
            </a:r>
            <a:r>
              <a:rPr lang="en-US" altLang="zh-CN" dirty="0" smtClean="0"/>
              <a:t>transform(2D+1D) </a:t>
            </a:r>
            <a:r>
              <a:rPr lang="en-US" altLang="zh-CN" dirty="0"/>
              <a:t>is applied to the group, followed by a shrinkage of the transform </a:t>
            </a:r>
            <a:r>
              <a:rPr lang="en-US" altLang="zh-CN" dirty="0" smtClean="0"/>
              <a:t>spectrum. Finally </a:t>
            </a:r>
            <a:r>
              <a:rPr lang="en-US" altLang="zh-CN" dirty="0"/>
              <a:t>the inverse </a:t>
            </a:r>
            <a:r>
              <a:rPr lang="en-US" altLang="zh-CN" dirty="0" smtClean="0"/>
              <a:t>transform </a:t>
            </a:r>
            <a:r>
              <a:rPr lang="en-US" altLang="zh-CN" dirty="0"/>
              <a:t>is applied to estimate for each </a:t>
            </a:r>
            <a:r>
              <a:rPr lang="en-US" altLang="zh-CN" dirty="0" smtClean="0"/>
              <a:t>patch. </a:t>
            </a:r>
          </a:p>
          <a:p>
            <a:endParaRPr lang="en-US" altLang="zh-CN" b="1" dirty="0"/>
          </a:p>
          <a:p>
            <a:r>
              <a:rPr lang="en-US" altLang="zh-CN" b="1" dirty="0" smtClean="0"/>
              <a:t>Advantages:</a:t>
            </a:r>
            <a:endParaRPr lang="en-US" altLang="zh-CN" b="1" dirty="0"/>
          </a:p>
          <a:p>
            <a:r>
              <a:rPr lang="en-US" altLang="zh-CN" dirty="0" smtClean="0"/>
              <a:t>- Can </a:t>
            </a:r>
            <a:r>
              <a:rPr lang="en-US" altLang="zh-CN" dirty="0"/>
              <a:t>enhance the </a:t>
            </a:r>
            <a:r>
              <a:rPr lang="en-US" altLang="zh-CN" dirty="0" err="1"/>
              <a:t>sparsity</a:t>
            </a:r>
            <a:r>
              <a:rPr lang="en-US" altLang="zh-CN" dirty="0"/>
              <a:t> of </a:t>
            </a:r>
            <a:r>
              <a:rPr lang="en-US" altLang="zh-CN" dirty="0" smtClean="0"/>
              <a:t>patches. </a:t>
            </a:r>
          </a:p>
          <a:p>
            <a:r>
              <a:rPr lang="en-US" altLang="zh-CN" dirty="0" smtClean="0"/>
              <a:t>- By </a:t>
            </a:r>
            <a:r>
              <a:rPr lang="en-US" altLang="zh-CN" dirty="0"/>
              <a:t>attenuating the noise, collaborative filtering reveals even the finest details shared by the grouped patches.</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10" y="1340767"/>
            <a:ext cx="2901129" cy="4488261"/>
          </a:xfrm>
          <a:prstGeom prst="rect">
            <a:avLst/>
          </a:prstGeom>
        </p:spPr>
      </p:pic>
    </p:spTree>
    <p:extLst>
      <p:ext uri="{BB962C8B-B14F-4D97-AF65-F5344CB8AC3E}">
        <p14:creationId xmlns:p14="http://schemas.microsoft.com/office/powerpoint/2010/main" val="1559111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pPr eaLnBrk="1" hangingPunct="1"/>
            <a:r>
              <a:rPr lang="en-US" altLang="zh-CN" dirty="0"/>
              <a:t>Recoding of BM3D</a:t>
            </a:r>
          </a:p>
        </p:txBody>
      </p:sp>
      <p:sp>
        <p:nvSpPr>
          <p:cNvPr id="3" name="内容占位符 2"/>
          <p:cNvSpPr>
            <a:spLocks noGrp="1"/>
          </p:cNvSpPr>
          <p:nvPr>
            <p:ph idx="1"/>
          </p:nvPr>
        </p:nvSpPr>
        <p:spPr>
          <a:xfrm>
            <a:off x="230711" y="836712"/>
            <a:ext cx="8445745" cy="5112567"/>
          </a:xfrm>
        </p:spPr>
        <p:txBody>
          <a:bodyPr/>
          <a:lstStyle/>
          <a:p>
            <a:pPr marL="0" indent="0">
              <a:buNone/>
            </a:pPr>
            <a:r>
              <a:rPr lang="en-US" altLang="zh-CN" sz="1600" dirty="0" smtClean="0"/>
              <a:t>• </a:t>
            </a:r>
            <a:r>
              <a:rPr lang="fr-FR" altLang="zh-CN" sz="1600" dirty="0" smtClean="0"/>
              <a:t>Aggregation</a:t>
            </a:r>
          </a:p>
          <a:p>
            <a:pPr marL="0" indent="0">
              <a:buNone/>
            </a:pPr>
            <a:r>
              <a:rPr lang="en-US" altLang="zh-CN" sz="1600" b="0" kern="1200" dirty="0"/>
              <a:t>Blocks after Collaborative Filtering are overlapping, for each pixel we obtain many different estimates which need to be combined. Aggregation is a particular averaging procedure which is exploited to take advantage of this redundancy.</a:t>
            </a:r>
          </a:p>
          <a:p>
            <a:pPr marL="0" indent="0">
              <a:buNone/>
            </a:pPr>
            <a:endParaRPr lang="fr-FR" altLang="zh-CN" sz="1600" dirty="0" smtClean="0"/>
          </a:p>
          <a:p>
            <a:pPr marL="0" indent="0">
              <a:buNone/>
            </a:pPr>
            <a:r>
              <a:rPr lang="en-US" altLang="zh-CN" sz="1600" b="0" dirty="0"/>
              <a:t>The basic estimate after this first step is </a:t>
            </a:r>
            <a:r>
              <a:rPr lang="en-US" altLang="zh-CN" sz="1600" b="0" dirty="0" smtClean="0"/>
              <a:t>given by</a:t>
            </a:r>
          </a:p>
          <a:p>
            <a:pPr marL="0" indent="0">
              <a:buNone/>
            </a:pPr>
            <a:endParaRPr lang="en-US" altLang="zh-CN" sz="1600" b="0" dirty="0"/>
          </a:p>
          <a:p>
            <a:pPr marL="0" indent="0">
              <a:buNone/>
            </a:pPr>
            <a:endParaRPr lang="en-US" altLang="zh-CN" sz="1600" b="0" dirty="0" smtClean="0"/>
          </a:p>
          <a:p>
            <a:pPr marL="0" indent="0">
              <a:buNone/>
            </a:pPr>
            <a:endParaRPr lang="en-US" altLang="zh-CN" sz="1600" b="0" dirty="0"/>
          </a:p>
          <a:p>
            <a:pPr marL="0" indent="0">
              <a:buNone/>
            </a:pPr>
            <a:endParaRPr lang="en-US" altLang="zh-CN" sz="1600" b="0" dirty="0" smtClean="0"/>
          </a:p>
          <a:p>
            <a:pPr marL="0" indent="0">
              <a:buNone/>
            </a:pPr>
            <a:r>
              <a:rPr lang="en-US" altLang="zh-CN" sz="1600" b="0" dirty="0"/>
              <a:t>The final estimate obtained after the second step is given </a:t>
            </a:r>
            <a:r>
              <a:rPr lang="en-US" altLang="zh-CN" sz="1600" b="0" dirty="0" smtClean="0"/>
              <a:t>by </a:t>
            </a:r>
            <a:endParaRPr lang="en-US" altLang="zh-CN" sz="1600" b="0" dirty="0"/>
          </a:p>
          <a:p>
            <a:pPr marL="0" indent="0">
              <a:buNone/>
            </a:pPr>
            <a:endParaRPr lang="en-US" altLang="zh-CN" sz="1600" b="0" dirty="0" smtClean="0"/>
          </a:p>
          <a:p>
            <a:pPr marL="0" indent="0">
              <a:buNone/>
            </a:pPr>
            <a:endParaRPr lang="en-US" altLang="zh-CN" sz="1600" b="0" dirty="0"/>
          </a:p>
          <a:p>
            <a:pPr marL="0" indent="0">
              <a:buNone/>
            </a:pPr>
            <a:endParaRPr lang="en-US" altLang="zh-CN" sz="1600" b="0" dirty="0" smtClean="0"/>
          </a:p>
          <a:p>
            <a:pPr marL="0" indent="0">
              <a:buNone/>
            </a:pPr>
            <a:endParaRPr lang="en-US" altLang="zh-CN" sz="1200" b="0" dirty="0" smtClean="0"/>
          </a:p>
          <a:p>
            <a:pPr marL="0" indent="0">
              <a:buNone/>
            </a:pPr>
            <a:endParaRPr lang="en-US" altLang="zh-CN" sz="1600" b="0" dirty="0"/>
          </a:p>
          <a:p>
            <a:pPr marL="0" indent="0">
              <a:buNone/>
            </a:pPr>
            <a:endParaRPr lang="en-US" altLang="zh-CN" sz="1600" b="0" dirty="0" smtClean="0"/>
          </a:p>
          <a:p>
            <a:pPr marL="0" indent="0">
              <a:buNone/>
            </a:pPr>
            <a:endParaRPr lang="en-US" altLang="zh-CN" sz="1600" b="0" dirty="0" smtClean="0"/>
          </a:p>
          <a:p>
            <a:pPr marL="0" indent="0">
              <a:buNone/>
            </a:pPr>
            <a:endParaRPr lang="en-US" altLang="zh-CN" sz="1600" b="0" dirty="0"/>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pic>
        <p:nvPicPr>
          <p:cNvPr id="4" name="图片 3"/>
          <p:cNvPicPr>
            <a:picLocks noChangeAspect="1"/>
          </p:cNvPicPr>
          <p:nvPr/>
        </p:nvPicPr>
        <p:blipFill>
          <a:blip r:embed="rId3"/>
          <a:stretch>
            <a:fillRect/>
          </a:stretch>
        </p:blipFill>
        <p:spPr>
          <a:xfrm>
            <a:off x="2462858" y="2996952"/>
            <a:ext cx="3981450" cy="1190625"/>
          </a:xfrm>
          <a:prstGeom prst="rect">
            <a:avLst/>
          </a:prstGeom>
        </p:spPr>
      </p:pic>
      <p:pic>
        <p:nvPicPr>
          <p:cNvPr id="11" name="图片 10"/>
          <p:cNvPicPr>
            <a:picLocks noChangeAspect="1"/>
          </p:cNvPicPr>
          <p:nvPr/>
        </p:nvPicPr>
        <p:blipFill>
          <a:blip r:embed="rId4"/>
          <a:stretch>
            <a:fillRect/>
          </a:stretch>
        </p:blipFill>
        <p:spPr>
          <a:xfrm>
            <a:off x="2628900" y="4878287"/>
            <a:ext cx="3886200" cy="1143000"/>
          </a:xfrm>
          <a:prstGeom prst="rect">
            <a:avLst/>
          </a:prstGeom>
        </p:spPr>
      </p:pic>
    </p:spTree>
    <p:extLst>
      <p:ext uri="{BB962C8B-B14F-4D97-AF65-F5344CB8AC3E}">
        <p14:creationId xmlns:p14="http://schemas.microsoft.com/office/powerpoint/2010/main" val="1178265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pPr eaLnBrk="1" hangingPunct="1"/>
            <a:r>
              <a:rPr lang="en-US" altLang="zh-CN" dirty="0"/>
              <a:t>Recoding of BM3D</a:t>
            </a:r>
          </a:p>
        </p:txBody>
      </p:sp>
      <p:sp>
        <p:nvSpPr>
          <p:cNvPr id="3" name="内容占位符 2"/>
          <p:cNvSpPr>
            <a:spLocks noGrp="1"/>
          </p:cNvSpPr>
          <p:nvPr>
            <p:ph idx="1"/>
          </p:nvPr>
        </p:nvSpPr>
        <p:spPr>
          <a:xfrm>
            <a:off x="276930" y="843280"/>
            <a:ext cx="8445745" cy="5112567"/>
          </a:xfrm>
        </p:spPr>
        <p:txBody>
          <a:bodyPr/>
          <a:lstStyle/>
          <a:p>
            <a:pPr marL="0" indent="0">
              <a:buNone/>
            </a:pPr>
            <a:r>
              <a:rPr lang="en-US" altLang="zh-CN" sz="1600" dirty="0" smtClean="0"/>
              <a:t>• Result </a:t>
            </a:r>
          </a:p>
          <a:p>
            <a:pPr marL="0" indent="0">
              <a:buNone/>
            </a:pPr>
            <a:r>
              <a:rPr lang="en-US" altLang="zh-CN" sz="1600" b="0" kern="1200" dirty="0"/>
              <a:t>To reduce the exploration time, </a:t>
            </a:r>
            <a:r>
              <a:rPr lang="en-US" altLang="zh-CN" sz="1600" b="0" kern="1200" dirty="0" smtClean="0"/>
              <a:t>we process only </a:t>
            </a:r>
            <a:r>
              <a:rPr lang="en-US" altLang="zh-CN" sz="1600" b="0" dirty="0"/>
              <a:t>g</a:t>
            </a:r>
            <a:r>
              <a:rPr lang="fr-FR" altLang="zh-CN" sz="1600" b="0" dirty="0" smtClean="0"/>
              <a:t>rayscale </a:t>
            </a:r>
            <a:r>
              <a:rPr lang="en-US" altLang="zh-CN" sz="1600" b="0" dirty="0" smtClean="0"/>
              <a:t>PNG </a:t>
            </a:r>
            <a:r>
              <a:rPr lang="fr-FR" altLang="zh-CN" sz="1600" b="0" dirty="0" smtClean="0"/>
              <a:t>images.</a:t>
            </a:r>
            <a:endParaRPr lang="en-US" altLang="zh-CN" sz="1600" b="0" kern="1200" dirty="0"/>
          </a:p>
          <a:p>
            <a:pPr marL="0" indent="0">
              <a:buNone/>
            </a:pPr>
            <a:endParaRPr lang="en-US" altLang="zh-CN" sz="1600" b="0" dirty="0"/>
          </a:p>
          <a:p>
            <a:pPr marL="0" indent="0">
              <a:buNone/>
            </a:pPr>
            <a:endParaRPr lang="en-US" altLang="zh-CN" sz="1600" b="0" dirty="0" smtClean="0"/>
          </a:p>
          <a:p>
            <a:pPr marL="0" indent="0">
              <a:buNone/>
            </a:pPr>
            <a:endParaRPr lang="en-US" altLang="zh-CN" sz="1600" b="0" dirty="0"/>
          </a:p>
          <a:p>
            <a:pPr marL="0" indent="0">
              <a:buNone/>
            </a:pPr>
            <a:endParaRPr lang="en-US" altLang="zh-CN" sz="1600" b="0" dirty="0" smtClean="0"/>
          </a:p>
          <a:p>
            <a:pPr marL="0" indent="0">
              <a:buNone/>
            </a:pPr>
            <a:endParaRPr lang="en-US" altLang="zh-CN" sz="1600" b="0" dirty="0"/>
          </a:p>
          <a:p>
            <a:pPr marL="0" indent="0">
              <a:buNone/>
            </a:pPr>
            <a:endParaRPr lang="en-US" altLang="zh-CN" sz="1600" b="0" dirty="0" smtClean="0"/>
          </a:p>
          <a:p>
            <a:pPr marL="0" indent="0">
              <a:buNone/>
            </a:pPr>
            <a:endParaRPr lang="en-US" altLang="zh-CN" sz="1600" b="0" dirty="0"/>
          </a:p>
          <a:p>
            <a:pPr marL="0" indent="0">
              <a:buNone/>
            </a:pPr>
            <a:endParaRPr lang="en-US" altLang="zh-CN" sz="1600" b="0" dirty="0" smtClean="0"/>
          </a:p>
          <a:p>
            <a:pPr marL="0" indent="0">
              <a:buNone/>
            </a:pPr>
            <a:endParaRPr lang="en-US" altLang="zh-CN" sz="1600" b="0" dirty="0"/>
          </a:p>
          <a:p>
            <a:pPr marL="0" indent="0">
              <a:buNone/>
            </a:pPr>
            <a:endParaRPr lang="en-US" altLang="zh-CN" sz="1600" b="0" dirty="0" smtClean="0"/>
          </a:p>
          <a:p>
            <a:pPr marL="0" indent="0">
              <a:buNone/>
            </a:pPr>
            <a:endParaRPr lang="en-US" altLang="zh-CN" sz="1600" b="0" dirty="0" smtClean="0"/>
          </a:p>
          <a:p>
            <a:pPr marL="0" indent="0">
              <a:buNone/>
            </a:pPr>
            <a:r>
              <a:rPr lang="fr-FR" altLang="zh-CN" sz="1600" b="0" dirty="0" smtClean="0"/>
              <a:t>			PSNR</a:t>
            </a:r>
            <a:r>
              <a:rPr lang="fr-FR" altLang="zh-CN" sz="1600" b="0" dirty="0"/>
              <a:t>: 40.659636, SSIM: 0.956725 </a:t>
            </a:r>
            <a:endParaRPr lang="en-US" altLang="zh-CN" sz="1600" b="0" dirty="0" smtClean="0"/>
          </a:p>
          <a:p>
            <a:pPr marL="0" indent="0">
              <a:buNone/>
            </a:pPr>
            <a:endParaRPr lang="en-US" altLang="zh-CN" sz="1200" b="0" dirty="0" smtClean="0"/>
          </a:p>
          <a:p>
            <a:pPr marL="0" indent="0">
              <a:buNone/>
            </a:pPr>
            <a:endParaRPr lang="en-US" altLang="zh-CN" sz="1600" b="0" dirty="0"/>
          </a:p>
          <a:p>
            <a:pPr marL="0" indent="0">
              <a:buNone/>
            </a:pPr>
            <a:endParaRPr lang="en-US" altLang="zh-CN" sz="1600" b="0" dirty="0" smtClean="0"/>
          </a:p>
          <a:p>
            <a:pPr marL="0" indent="0">
              <a:buNone/>
            </a:pPr>
            <a:endParaRPr lang="en-US" altLang="zh-CN" sz="1600" b="0" dirty="0" smtClean="0"/>
          </a:p>
          <a:p>
            <a:pPr marL="0" indent="0">
              <a:buNone/>
            </a:pPr>
            <a:endParaRPr lang="en-US" altLang="zh-CN" sz="1600" b="0" dirty="0"/>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951847"/>
            <a:ext cx="4052879" cy="27000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925" y="1951847"/>
            <a:ext cx="4052878" cy="2700000"/>
          </a:xfrm>
          <a:prstGeom prst="rect">
            <a:avLst/>
          </a:prstGeom>
        </p:spPr>
      </p:pic>
      <p:sp>
        <p:nvSpPr>
          <p:cNvPr id="8" name="文本框 7"/>
          <p:cNvSpPr txBox="1"/>
          <p:nvPr/>
        </p:nvSpPr>
        <p:spPr>
          <a:xfrm>
            <a:off x="446925" y="4797152"/>
            <a:ext cx="8445555" cy="369332"/>
          </a:xfrm>
          <a:prstGeom prst="rect">
            <a:avLst/>
          </a:prstGeom>
          <a:noFill/>
        </p:spPr>
        <p:txBody>
          <a:bodyPr wrap="square" rtlCol="0">
            <a:spAutoFit/>
          </a:bodyPr>
          <a:lstStyle/>
          <a:p>
            <a:r>
              <a:rPr lang="en-US" altLang="zh-CN" dirty="0" smtClean="0"/>
              <a:t> 	   Noisy image                                                               </a:t>
            </a:r>
            <a:r>
              <a:rPr lang="en-US" altLang="zh-CN" dirty="0" err="1" smtClean="0"/>
              <a:t>Denoised</a:t>
            </a:r>
            <a:r>
              <a:rPr lang="en-US" altLang="zh-CN" dirty="0" smtClean="0"/>
              <a:t> image  </a:t>
            </a:r>
            <a:endParaRPr lang="zh-CN" altLang="en-US" dirty="0"/>
          </a:p>
        </p:txBody>
      </p:sp>
    </p:spTree>
    <p:extLst>
      <p:ext uri="{BB962C8B-B14F-4D97-AF65-F5344CB8AC3E}">
        <p14:creationId xmlns:p14="http://schemas.microsoft.com/office/powerpoint/2010/main" val="2624605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25439"/>
            <a:ext cx="7848798" cy="583282"/>
          </a:xfrm>
        </p:spPr>
        <p:txBody>
          <a:bodyPr/>
          <a:lstStyle/>
          <a:p>
            <a:pPr eaLnBrk="1" hangingPunct="1"/>
            <a:r>
              <a:rPr lang="en-US" altLang="zh-CN" dirty="0"/>
              <a:t>Integration </a:t>
            </a:r>
            <a:r>
              <a:rPr lang="en-US" altLang="zh-CN" dirty="0" smtClean="0"/>
              <a:t>into the </a:t>
            </a:r>
            <a:r>
              <a:rPr lang="en-US" altLang="zh-CN" dirty="0"/>
              <a:t>tools</a:t>
            </a:r>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 name="内容占位符 5"/>
          <p:cNvSpPr>
            <a:spLocks noGrp="1"/>
          </p:cNvSpPr>
          <p:nvPr>
            <p:ph idx="1"/>
          </p:nvPr>
        </p:nvSpPr>
        <p:spPr/>
        <p:txBody>
          <a:bodyPr/>
          <a:lstStyle/>
          <a:p>
            <a:endParaRPr lang="en-US" altLang="zh-CN" dirty="0" smtClean="0"/>
          </a:p>
          <a:p>
            <a:endParaRPr lang="zh-CN" altLang="en-US" dirty="0"/>
          </a:p>
        </p:txBody>
      </p:sp>
      <p:pic>
        <p:nvPicPr>
          <p:cNvPr id="8" name="图片 7"/>
          <p:cNvPicPr>
            <a:picLocks noChangeAspect="1"/>
          </p:cNvPicPr>
          <p:nvPr/>
        </p:nvPicPr>
        <p:blipFill>
          <a:blip r:embed="rId3"/>
          <a:stretch>
            <a:fillRect/>
          </a:stretch>
        </p:blipFill>
        <p:spPr>
          <a:xfrm>
            <a:off x="539552" y="2009359"/>
            <a:ext cx="8184976" cy="2379165"/>
          </a:xfrm>
          <a:prstGeom prst="rect">
            <a:avLst/>
          </a:prstGeom>
        </p:spPr>
      </p:pic>
      <p:sp>
        <p:nvSpPr>
          <p:cNvPr id="9" name="文本框 8"/>
          <p:cNvSpPr txBox="1"/>
          <p:nvPr/>
        </p:nvSpPr>
        <p:spPr>
          <a:xfrm>
            <a:off x="2735796" y="4427264"/>
            <a:ext cx="3672408" cy="307777"/>
          </a:xfrm>
          <a:prstGeom prst="rect">
            <a:avLst/>
          </a:prstGeom>
          <a:noFill/>
        </p:spPr>
        <p:txBody>
          <a:bodyPr wrap="square" rtlCol="0">
            <a:spAutoFit/>
          </a:bodyPr>
          <a:lstStyle/>
          <a:p>
            <a:pPr algn="ctr"/>
            <a:r>
              <a:rPr lang="en-US" altLang="zh-CN" sz="1400" dirty="0" smtClean="0"/>
              <a:t>Scheme of tools </a:t>
            </a:r>
            <a:endParaRPr lang="zh-CN" altLang="en-US" sz="1400" dirty="0"/>
          </a:p>
        </p:txBody>
      </p:sp>
    </p:spTree>
    <p:extLst>
      <p:ext uri="{BB962C8B-B14F-4D97-AF65-F5344CB8AC3E}">
        <p14:creationId xmlns:p14="http://schemas.microsoft.com/office/powerpoint/2010/main" val="1290621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stretch>
            <a:fillRect/>
          </a:stretch>
        </p:blipFill>
        <p:spPr>
          <a:xfrm>
            <a:off x="3608082" y="3964195"/>
            <a:ext cx="5124450" cy="819150"/>
          </a:xfrm>
          <a:prstGeom prst="rect">
            <a:avLst/>
          </a:prstGeom>
        </p:spPr>
      </p:pic>
      <p:pic>
        <p:nvPicPr>
          <p:cNvPr id="17" name="图片 16"/>
          <p:cNvPicPr>
            <a:picLocks noChangeAspect="1"/>
          </p:cNvPicPr>
          <p:nvPr/>
        </p:nvPicPr>
        <p:blipFill>
          <a:blip r:embed="rId4"/>
          <a:stretch>
            <a:fillRect/>
          </a:stretch>
        </p:blipFill>
        <p:spPr>
          <a:xfrm>
            <a:off x="3546170" y="2915505"/>
            <a:ext cx="5248275" cy="923925"/>
          </a:xfrm>
          <a:prstGeom prst="rect">
            <a:avLst/>
          </a:prstGeom>
        </p:spPr>
      </p:pic>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9" name="文本框 8"/>
          <p:cNvSpPr txBox="1"/>
          <p:nvPr/>
        </p:nvSpPr>
        <p:spPr>
          <a:xfrm>
            <a:off x="2874013" y="2924944"/>
            <a:ext cx="3672408" cy="307777"/>
          </a:xfrm>
          <a:prstGeom prst="rect">
            <a:avLst/>
          </a:prstGeom>
          <a:noFill/>
        </p:spPr>
        <p:txBody>
          <a:bodyPr wrap="square" rtlCol="0">
            <a:spAutoFit/>
          </a:bodyPr>
          <a:lstStyle/>
          <a:p>
            <a:pPr algn="ctr"/>
            <a:r>
              <a:rPr lang="en-US" altLang="zh-CN" sz="1400" dirty="0" smtClean="0"/>
              <a:t>DCT2d:</a:t>
            </a:r>
            <a:endParaRPr lang="zh-CN" altLang="en-US" sz="1400" dirty="0"/>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8082" y="261633"/>
            <a:ext cx="5473923" cy="5686661"/>
          </a:xfrm>
          <a:prstGeom prst="rect">
            <a:avLst/>
          </a:prstGeom>
        </p:spPr>
      </p:pic>
      <p:sp>
        <p:nvSpPr>
          <p:cNvPr id="5" name="文本框 4"/>
          <p:cNvSpPr txBox="1"/>
          <p:nvPr/>
        </p:nvSpPr>
        <p:spPr>
          <a:xfrm>
            <a:off x="-900608" y="441653"/>
            <a:ext cx="4464496" cy="369332"/>
          </a:xfrm>
          <a:prstGeom prst="rect">
            <a:avLst/>
          </a:prstGeom>
          <a:noFill/>
        </p:spPr>
        <p:txBody>
          <a:bodyPr wrap="square" rtlCol="0">
            <a:spAutoFit/>
          </a:bodyPr>
          <a:lstStyle/>
          <a:p>
            <a:pPr algn="ctr"/>
            <a:r>
              <a:rPr lang="en-US" altLang="zh-CN" b="1" dirty="0" smtClean="0"/>
              <a:t>Limitations of tools </a:t>
            </a:r>
            <a:endParaRPr lang="zh-CN" altLang="en-US" b="1" dirty="0"/>
          </a:p>
        </p:txBody>
      </p:sp>
      <p:sp>
        <p:nvSpPr>
          <p:cNvPr id="13" name="文本框 12"/>
          <p:cNvSpPr txBox="1"/>
          <p:nvPr/>
        </p:nvSpPr>
        <p:spPr>
          <a:xfrm>
            <a:off x="179512" y="1412776"/>
            <a:ext cx="3168352" cy="3416320"/>
          </a:xfrm>
          <a:prstGeom prst="rect">
            <a:avLst/>
          </a:prstGeom>
          <a:noFill/>
        </p:spPr>
        <p:txBody>
          <a:bodyPr wrap="square" rtlCol="0">
            <a:spAutoFit/>
          </a:bodyPr>
          <a:lstStyle/>
          <a:p>
            <a:r>
              <a:rPr lang="en-US" altLang="zh-CN" dirty="0" smtClean="0"/>
              <a:t>Void </a:t>
            </a:r>
            <a:r>
              <a:rPr lang="en-US" altLang="zh-CN" dirty="0" err="1" smtClean="0"/>
              <a:t>toto</a:t>
            </a:r>
            <a:r>
              <a:rPr lang="en-US" altLang="zh-CN" dirty="0" smtClean="0"/>
              <a:t>(</a:t>
            </a:r>
            <a:r>
              <a:rPr lang="zh-CN" altLang="en-US" dirty="0" smtClean="0"/>
              <a:t> </a:t>
            </a:r>
            <a:r>
              <a:rPr lang="en-US" altLang="zh-CN" dirty="0" smtClean="0"/>
              <a:t>float x, float y);</a:t>
            </a:r>
          </a:p>
          <a:p>
            <a:r>
              <a:rPr lang="en-US" altLang="zh-CN" dirty="0" smtClean="0"/>
              <a:t>float </a:t>
            </a:r>
            <a:r>
              <a:rPr lang="en-US" altLang="zh-CN" dirty="0" err="1" smtClean="0"/>
              <a:t>a,b</a:t>
            </a:r>
            <a:r>
              <a:rPr lang="en-US" altLang="zh-CN" dirty="0" smtClean="0"/>
              <a:t>;</a:t>
            </a:r>
          </a:p>
          <a:p>
            <a:r>
              <a:rPr lang="en-US" altLang="zh-CN" dirty="0" err="1" smtClean="0"/>
              <a:t>toto</a:t>
            </a:r>
            <a:r>
              <a:rPr lang="en-US" altLang="zh-CN" dirty="0" smtClean="0"/>
              <a:t>(</a:t>
            </a:r>
            <a:r>
              <a:rPr lang="en-US" altLang="zh-CN" dirty="0" err="1" smtClean="0"/>
              <a:t>a,b</a:t>
            </a:r>
            <a:r>
              <a:rPr lang="en-US" altLang="zh-CN" dirty="0" smtClean="0"/>
              <a:t>);</a:t>
            </a:r>
          </a:p>
          <a:p>
            <a:r>
              <a:rPr lang="en-US" altLang="zh-CN" dirty="0" smtClean="0"/>
              <a:t>Type a=x, b=y; </a:t>
            </a:r>
          </a:p>
          <a:p>
            <a:r>
              <a:rPr lang="en-US" altLang="zh-CN" dirty="0" err="1" smtClean="0"/>
              <a:t>toto</a:t>
            </a:r>
            <a:r>
              <a:rPr lang="en-US" altLang="zh-CN" dirty="0" smtClean="0"/>
              <a:t>(</a:t>
            </a:r>
            <a:r>
              <a:rPr lang="en-US" altLang="zh-CN" dirty="0" err="1" smtClean="0"/>
              <a:t>b,a</a:t>
            </a:r>
            <a:r>
              <a:rPr lang="en-US" altLang="zh-CN" dirty="0" smtClean="0"/>
              <a:t>);</a:t>
            </a:r>
          </a:p>
          <a:p>
            <a:r>
              <a:rPr lang="en-US" altLang="zh-CN" dirty="0" smtClean="0"/>
              <a:t>Type b=x=a=y=b; </a:t>
            </a:r>
          </a:p>
          <a:p>
            <a:endParaRPr lang="en-US" altLang="zh-CN" dirty="0" smtClean="0"/>
          </a:p>
          <a:p>
            <a:r>
              <a:rPr lang="en-US" altLang="zh-CN" dirty="0"/>
              <a:t>Error </a:t>
            </a:r>
            <a:r>
              <a:rPr lang="en-US" altLang="zh-CN" dirty="0" smtClean="0"/>
              <a:t>: </a:t>
            </a:r>
            <a:r>
              <a:rPr lang="fr-FR" altLang="zh-CN" dirty="0" smtClean="0"/>
              <a:t>cycles </a:t>
            </a:r>
            <a:r>
              <a:rPr lang="fr-FR" altLang="zh-CN" dirty="0"/>
              <a:t>with SAME </a:t>
            </a:r>
            <a:r>
              <a:rPr lang="fr-FR" altLang="zh-CN" dirty="0" smtClean="0"/>
              <a:t>constraints</a:t>
            </a:r>
          </a:p>
          <a:p>
            <a:endParaRPr lang="fr-FR" altLang="zh-CN" dirty="0"/>
          </a:p>
          <a:p>
            <a:r>
              <a:rPr lang="en-US" altLang="zh-CN" dirty="0" smtClean="0"/>
              <a:t>Solution :</a:t>
            </a:r>
          </a:p>
          <a:p>
            <a:r>
              <a:rPr lang="en-US" altLang="zh-CN" dirty="0"/>
              <a:t>Replicate </a:t>
            </a:r>
            <a:r>
              <a:rPr lang="en-US" altLang="zh-CN" dirty="0" smtClean="0"/>
              <a:t>the function </a:t>
            </a:r>
          </a:p>
        </p:txBody>
      </p:sp>
      <p:pic>
        <p:nvPicPr>
          <p:cNvPr id="16" name="图片 15"/>
          <p:cNvPicPr>
            <a:picLocks noChangeAspect="1"/>
          </p:cNvPicPr>
          <p:nvPr/>
        </p:nvPicPr>
        <p:blipFill>
          <a:blip r:embed="rId6"/>
          <a:stretch>
            <a:fillRect/>
          </a:stretch>
        </p:blipFill>
        <p:spPr>
          <a:xfrm>
            <a:off x="1817752" y="1942913"/>
            <a:ext cx="1362075" cy="1162050"/>
          </a:xfrm>
          <a:prstGeom prst="rect">
            <a:avLst/>
          </a:prstGeom>
        </p:spPr>
      </p:pic>
      <p:sp>
        <p:nvSpPr>
          <p:cNvPr id="19" name="文本框 18"/>
          <p:cNvSpPr txBox="1"/>
          <p:nvPr/>
        </p:nvSpPr>
        <p:spPr>
          <a:xfrm>
            <a:off x="2875396" y="3758436"/>
            <a:ext cx="3672408" cy="307777"/>
          </a:xfrm>
          <a:prstGeom prst="rect">
            <a:avLst/>
          </a:prstGeom>
          <a:noFill/>
        </p:spPr>
        <p:txBody>
          <a:bodyPr wrap="square" rtlCol="0">
            <a:spAutoFit/>
          </a:bodyPr>
          <a:lstStyle/>
          <a:p>
            <a:pPr algn="ctr"/>
            <a:r>
              <a:rPr lang="en-US" altLang="zh-CN" sz="1400" dirty="0" smtClean="0"/>
              <a:t>Inverse DCT2d:</a:t>
            </a:r>
            <a:endParaRPr lang="zh-CN" altLang="en-US" sz="1400" dirty="0"/>
          </a:p>
        </p:txBody>
      </p:sp>
    </p:spTree>
    <p:extLst>
      <p:ext uri="{BB962C8B-B14F-4D97-AF65-F5344CB8AC3E}">
        <p14:creationId xmlns:p14="http://schemas.microsoft.com/office/powerpoint/2010/main" val="274153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25439"/>
            <a:ext cx="7848798" cy="583282"/>
          </a:xfrm>
        </p:spPr>
        <p:txBody>
          <a:bodyPr/>
          <a:lstStyle/>
          <a:p>
            <a:pPr eaLnBrk="1" hangingPunct="1"/>
            <a:r>
              <a:rPr lang="en-US" altLang="zh-CN" dirty="0"/>
              <a:t>Integration </a:t>
            </a:r>
            <a:r>
              <a:rPr lang="en-US" altLang="zh-CN" dirty="0" smtClean="0"/>
              <a:t>into the </a:t>
            </a:r>
            <a:r>
              <a:rPr lang="en-US" altLang="zh-CN" dirty="0"/>
              <a:t>tools</a:t>
            </a:r>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 name="内容占位符 5"/>
          <p:cNvSpPr>
            <a:spLocks noGrp="1"/>
          </p:cNvSpPr>
          <p:nvPr>
            <p:ph idx="1"/>
          </p:nvPr>
        </p:nvSpPr>
        <p:spPr>
          <a:xfrm>
            <a:off x="323528" y="1052737"/>
            <a:ext cx="8064822" cy="4770214"/>
          </a:xfrm>
        </p:spPr>
        <p:txBody>
          <a:bodyPr/>
          <a:lstStyle/>
          <a:p>
            <a:r>
              <a:rPr lang="en-US" altLang="zh-CN" dirty="0"/>
              <a:t>Normalization :</a:t>
            </a:r>
          </a:p>
          <a:p>
            <a:endParaRPr lang="en-US" altLang="zh-CN" dirty="0"/>
          </a:p>
          <a:p>
            <a:endParaRPr lang="zh-CN" altLang="en-US" dirty="0"/>
          </a:p>
          <a:p>
            <a:endParaRPr lang="en-US" altLang="zh-CN" dirty="0" smtClean="0"/>
          </a:p>
          <a:p>
            <a:endParaRPr lang="zh-CN" altLang="en-US" dirty="0"/>
          </a:p>
        </p:txBody>
      </p:sp>
    </p:spTree>
    <p:extLst>
      <p:ext uri="{BB962C8B-B14F-4D97-AF65-F5344CB8AC3E}">
        <p14:creationId xmlns:p14="http://schemas.microsoft.com/office/powerpoint/2010/main" val="1893286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a:t>
            </a:r>
            <a:r>
              <a:rPr lang="en-US" dirty="0" smtClean="0"/>
              <a:t>:</a:t>
            </a:r>
            <a:endParaRPr lang="zh-CN" altLang="en-US" dirty="0"/>
          </a:p>
        </p:txBody>
      </p:sp>
      <p:sp>
        <p:nvSpPr>
          <p:cNvPr id="3" name="内容占位符 2"/>
          <p:cNvSpPr>
            <a:spLocks noGrp="1"/>
          </p:cNvSpPr>
          <p:nvPr>
            <p:ph idx="1"/>
          </p:nvPr>
        </p:nvSpPr>
        <p:spPr>
          <a:xfrm>
            <a:off x="755650" y="1412777"/>
            <a:ext cx="7632700" cy="4410174"/>
          </a:xfrm>
        </p:spPr>
        <p:txBody>
          <a:bodyPr/>
          <a:lstStyle/>
          <a:p>
            <a:pPr marL="0" indent="0">
              <a:buNone/>
            </a:pPr>
            <a:endParaRPr lang="zh-CN" altLang="en-US" sz="1400" b="0" dirty="0"/>
          </a:p>
        </p:txBody>
      </p:sp>
    </p:spTree>
    <p:extLst>
      <p:ext uri="{BB962C8B-B14F-4D97-AF65-F5344CB8AC3E}">
        <p14:creationId xmlns:p14="http://schemas.microsoft.com/office/powerpoint/2010/main" val="397522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References:</a:t>
            </a:r>
            <a:endParaRPr lang="zh-CN" altLang="en-US" dirty="0"/>
          </a:p>
        </p:txBody>
      </p:sp>
      <p:sp>
        <p:nvSpPr>
          <p:cNvPr id="3" name="内容占位符 2"/>
          <p:cNvSpPr>
            <a:spLocks noGrp="1"/>
          </p:cNvSpPr>
          <p:nvPr>
            <p:ph idx="1"/>
          </p:nvPr>
        </p:nvSpPr>
        <p:spPr>
          <a:xfrm>
            <a:off x="755650" y="1412777"/>
            <a:ext cx="7632700" cy="4410174"/>
          </a:xfrm>
        </p:spPr>
        <p:txBody>
          <a:bodyPr/>
          <a:lstStyle/>
          <a:p>
            <a:pPr marL="0" indent="0">
              <a:buNone/>
            </a:pPr>
            <a:r>
              <a:rPr lang="en-US" altLang="zh-CN" sz="1400" b="0" dirty="0" smtClean="0"/>
              <a:t>1. </a:t>
            </a:r>
            <a:r>
              <a:rPr lang="en-US" sz="1400" b="0" dirty="0"/>
              <a:t>Lebrun M. An Analysis and Implementation of the BM3D Image Denoising Method[J]. Image Processing on Line, 2012, 2(25):175-213.</a:t>
            </a:r>
            <a:endParaRPr lang="zh-CN" altLang="en-US" sz="1400" b="0" dirty="0"/>
          </a:p>
        </p:txBody>
      </p:sp>
    </p:spTree>
    <p:extLst>
      <p:ext uri="{BB962C8B-B14F-4D97-AF65-F5344CB8AC3E}">
        <p14:creationId xmlns:p14="http://schemas.microsoft.com/office/powerpoint/2010/main" val="1193736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eaLnBrk="1" hangingPunct="1"/>
            <a:r>
              <a:rPr lang="en-US" altLang="zh-CN" dirty="0" smtClean="0"/>
              <a:t>Introduction</a:t>
            </a:r>
          </a:p>
          <a:p>
            <a:pPr eaLnBrk="1" hangingPunct="1"/>
            <a:r>
              <a:rPr lang="en-US" altLang="zh-CN" dirty="0"/>
              <a:t>Recoding </a:t>
            </a:r>
            <a:r>
              <a:rPr lang="en-US" altLang="zh-CN" dirty="0" smtClean="0"/>
              <a:t>of BM3D</a:t>
            </a:r>
          </a:p>
          <a:p>
            <a:pPr eaLnBrk="1" hangingPunct="1"/>
            <a:r>
              <a:rPr lang="en-US" altLang="zh-CN" dirty="0" smtClean="0"/>
              <a:t>Integration </a:t>
            </a:r>
            <a:r>
              <a:rPr lang="en-US" altLang="zh-CN" dirty="0"/>
              <a:t>into the </a:t>
            </a:r>
            <a:r>
              <a:rPr lang="en-US" altLang="zh-CN" dirty="0" smtClean="0"/>
              <a:t>tools</a:t>
            </a:r>
          </a:p>
          <a:p>
            <a:pPr eaLnBrk="1" hangingPunct="1"/>
            <a:r>
              <a:rPr lang="en-US" altLang="zh-CN" dirty="0" smtClean="0"/>
              <a:t>Results</a:t>
            </a:r>
          </a:p>
          <a:p>
            <a:pPr eaLnBrk="1" hangingPunct="1"/>
            <a:r>
              <a:rPr lang="en-US" altLang="zh-CN" dirty="0"/>
              <a:t>Acknowledgement</a:t>
            </a:r>
            <a:r>
              <a:rPr lang="en-US" altLang="zh-CN" dirty="0" smtClean="0"/>
              <a:t> </a:t>
            </a:r>
          </a:p>
          <a:p>
            <a:pPr eaLnBrk="1" hangingPunct="1"/>
            <a:endParaRPr lang="zh-CN" altLang="en-US" dirty="0" smtClean="0"/>
          </a:p>
        </p:txBody>
      </p:sp>
      <p:sp>
        <p:nvSpPr>
          <p:cNvPr id="13315" name="矩形 23"/>
          <p:cNvSpPr txBox="1">
            <a:spLocks noChangeArrowheads="1"/>
          </p:cNvSpPr>
          <p:nvPr/>
        </p:nvSpPr>
        <p:spPr bwMode="auto">
          <a:xfrm>
            <a:off x="755650" y="730250"/>
            <a:ext cx="76327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1688" eaLnBrk="0" hangingPunct="0">
              <a:defRPr>
                <a:solidFill>
                  <a:schemeClr val="tx1"/>
                </a:solidFill>
                <a:latin typeface="Calibri" pitchFamily="34" charset="0"/>
                <a:ea typeface="宋体" charset="-122"/>
              </a:defRPr>
            </a:lvl1pPr>
            <a:lvl2pPr marL="742950" indent="-285750" defTabSz="801688" eaLnBrk="0" hangingPunct="0">
              <a:defRPr>
                <a:solidFill>
                  <a:schemeClr val="tx1"/>
                </a:solidFill>
                <a:latin typeface="Calibri" pitchFamily="34" charset="0"/>
                <a:ea typeface="宋体" charset="-122"/>
              </a:defRPr>
            </a:lvl2pPr>
            <a:lvl3pPr marL="1143000" indent="-228600" defTabSz="801688" eaLnBrk="0" hangingPunct="0">
              <a:defRPr>
                <a:solidFill>
                  <a:schemeClr val="tx1"/>
                </a:solidFill>
                <a:latin typeface="Calibri" pitchFamily="34" charset="0"/>
                <a:ea typeface="宋体" charset="-122"/>
              </a:defRPr>
            </a:lvl3pPr>
            <a:lvl4pPr marL="1600200" indent="-228600" defTabSz="801688" eaLnBrk="0" hangingPunct="0">
              <a:defRPr>
                <a:solidFill>
                  <a:schemeClr val="tx1"/>
                </a:solidFill>
                <a:latin typeface="Calibri" pitchFamily="34" charset="0"/>
                <a:ea typeface="宋体" charset="-122"/>
              </a:defRPr>
            </a:lvl4pPr>
            <a:lvl5pPr marL="2057400" indent="-228600" defTabSz="801688" eaLnBrk="0" hangingPunct="0">
              <a:defRPr>
                <a:solidFill>
                  <a:schemeClr val="tx1"/>
                </a:solidFill>
                <a:latin typeface="Calibri" pitchFamily="34" charset="0"/>
                <a:ea typeface="宋体"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4500" b="1">
                <a:solidFill>
                  <a:srgbClr val="990000"/>
                </a:solidFill>
                <a:latin typeface="FrutigerNext LT Medium" pitchFamily="34" charset="0"/>
                <a:ea typeface="黑体" pitchFamily="49" charset="-122"/>
              </a:rPr>
              <a:t>Contents</a:t>
            </a:r>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r>
              <a:rPr lang="en-US" altLang="zh-CN" dirty="0" smtClean="0"/>
              <a:t>Introduction</a:t>
            </a:r>
            <a:endParaRPr lang="zh-CN" altLang="en-US" dirty="0"/>
          </a:p>
        </p:txBody>
      </p:sp>
      <p:sp>
        <p:nvSpPr>
          <p:cNvPr id="3" name="内容占位符 2"/>
          <p:cNvSpPr>
            <a:spLocks noGrp="1"/>
          </p:cNvSpPr>
          <p:nvPr>
            <p:ph idx="1"/>
          </p:nvPr>
        </p:nvSpPr>
        <p:spPr>
          <a:xfrm>
            <a:off x="467544" y="1196752"/>
            <a:ext cx="8280920" cy="4554191"/>
          </a:xfrm>
        </p:spPr>
        <p:txBody>
          <a:bodyPr/>
          <a:lstStyle/>
          <a:p>
            <a:pPr marL="0" indent="0">
              <a:buNone/>
            </a:pPr>
            <a:r>
              <a:rPr lang="en-US" altLang="zh-CN" dirty="0" smtClean="0"/>
              <a:t>Internship Duration :  </a:t>
            </a:r>
            <a:r>
              <a:rPr lang="en-US" altLang="zh-CN" sz="1600" b="0" dirty="0" smtClean="0"/>
              <a:t>3 months (17</a:t>
            </a:r>
            <a:r>
              <a:rPr lang="en-US" altLang="zh-CN" sz="1600" b="0" baseline="30000" dirty="0" smtClean="0"/>
              <a:t>th</a:t>
            </a:r>
            <a:r>
              <a:rPr lang="en-US" altLang="zh-CN" sz="1600" b="0" dirty="0" smtClean="0"/>
              <a:t> June -13</a:t>
            </a:r>
            <a:r>
              <a:rPr lang="en-US" altLang="zh-CN" sz="1600" b="0" baseline="30000" dirty="0" smtClean="0"/>
              <a:t>th</a:t>
            </a:r>
            <a:r>
              <a:rPr lang="en-US" altLang="zh-CN" sz="1600" b="0" dirty="0" smtClean="0"/>
              <a:t> Sept 2019)</a:t>
            </a:r>
          </a:p>
          <a:p>
            <a:pPr marL="0" indent="0">
              <a:buNone/>
            </a:pPr>
            <a:endParaRPr lang="en-US" altLang="zh-CN" sz="1000" dirty="0"/>
          </a:p>
          <a:p>
            <a:pPr marL="0" indent="0">
              <a:buNone/>
            </a:pPr>
            <a:r>
              <a:rPr lang="en-US" altLang="zh-CN" dirty="0" smtClean="0"/>
              <a:t>Objective :</a:t>
            </a:r>
          </a:p>
          <a:p>
            <a:pPr marL="0" indent="0">
              <a:buNone/>
            </a:pPr>
            <a:r>
              <a:rPr lang="en-US" altLang="zh-CN" sz="1600" b="0" dirty="0" smtClean="0"/>
              <a:t>To convert a public algorithm “BM3D” from C++ to C and integrate it into a tools to analyze the limitations of the tools and to improve it</a:t>
            </a:r>
          </a:p>
          <a:p>
            <a:pPr marL="0" indent="0">
              <a:buNone/>
            </a:pPr>
            <a:endParaRPr lang="en-US" altLang="zh-CN" sz="1000" b="0" dirty="0"/>
          </a:p>
          <a:p>
            <a:pPr marL="0" indent="0">
              <a:buNone/>
            </a:pPr>
            <a:r>
              <a:rPr lang="en-US" altLang="zh-CN" dirty="0" smtClean="0"/>
              <a:t>Tasks :</a:t>
            </a:r>
            <a:endParaRPr lang="en-US" altLang="zh-CN" dirty="0"/>
          </a:p>
          <a:p>
            <a:pPr marL="0" indent="0">
              <a:buNone/>
            </a:pPr>
            <a:r>
              <a:rPr lang="en-US" altLang="zh-CN" sz="1600" b="0" dirty="0"/>
              <a:t>• </a:t>
            </a:r>
            <a:r>
              <a:rPr lang="en-US" altLang="zh-CN" sz="1600" b="0" dirty="0" smtClean="0"/>
              <a:t>Integration </a:t>
            </a:r>
            <a:r>
              <a:rPr lang="en-US" altLang="zh-CN" sz="1600" b="0" dirty="0"/>
              <a:t>of </a:t>
            </a:r>
            <a:r>
              <a:rPr lang="en-US" altLang="zh-CN" sz="1600" b="0" dirty="0" smtClean="0"/>
              <a:t>the “BM3D” in </a:t>
            </a:r>
            <a:r>
              <a:rPr lang="en-US" altLang="zh-CN" sz="1600" b="0" dirty="0"/>
              <a:t>the tool (recoding from C ++ to C, taking into account specific "C" constraints)</a:t>
            </a:r>
          </a:p>
          <a:p>
            <a:pPr marL="0" indent="0">
              <a:buNone/>
            </a:pPr>
            <a:r>
              <a:rPr lang="en-US" altLang="zh-CN" sz="1600" b="0" dirty="0"/>
              <a:t>• Analysis of behavior, limitations and results obtained</a:t>
            </a:r>
            <a:endParaRPr lang="en-US" altLang="zh-CN" sz="1600" b="0" dirty="0" smtClean="0"/>
          </a:p>
          <a:p>
            <a:pPr marL="0" indent="0">
              <a:buNone/>
            </a:pPr>
            <a:endParaRPr lang="zh-CN" altLang="en-US" sz="1600" dirty="0"/>
          </a:p>
        </p:txBody>
      </p:sp>
    </p:spTree>
    <p:extLst>
      <p:ext uri="{BB962C8B-B14F-4D97-AF65-F5344CB8AC3E}">
        <p14:creationId xmlns:p14="http://schemas.microsoft.com/office/powerpoint/2010/main" val="67683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r>
              <a:rPr lang="en-US" altLang="zh-CN" dirty="0" smtClean="0"/>
              <a:t>Introduction</a:t>
            </a:r>
            <a:endParaRPr lang="zh-CN" altLang="en-US" dirty="0"/>
          </a:p>
        </p:txBody>
      </p:sp>
      <p:sp>
        <p:nvSpPr>
          <p:cNvPr id="3" name="内容占位符 2"/>
          <p:cNvSpPr>
            <a:spLocks noGrp="1"/>
          </p:cNvSpPr>
          <p:nvPr>
            <p:ph idx="1"/>
          </p:nvPr>
        </p:nvSpPr>
        <p:spPr>
          <a:xfrm>
            <a:off x="230711" y="1052736"/>
            <a:ext cx="8445745" cy="4698430"/>
          </a:xfrm>
        </p:spPr>
        <p:txBody>
          <a:bodyPr/>
          <a:lstStyle/>
          <a:p>
            <a:pPr marL="0" indent="0">
              <a:buNone/>
            </a:pPr>
            <a:r>
              <a:rPr lang="en-US" altLang="zh-CN" sz="1600" dirty="0" smtClean="0"/>
              <a:t>BM3D (Block-matching and 3D filtering) :</a:t>
            </a:r>
          </a:p>
          <a:p>
            <a:pPr marL="0" indent="0">
              <a:buNone/>
            </a:pPr>
            <a:endParaRPr lang="en-US" altLang="zh-CN" sz="16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455" y="3376220"/>
            <a:ext cx="6498777" cy="2808312"/>
          </a:xfrm>
          <a:prstGeom prst="rect">
            <a:avLst/>
          </a:prstGeom>
        </p:spPr>
      </p:pic>
      <p:sp>
        <p:nvSpPr>
          <p:cNvPr id="5" name="TextBox 4"/>
          <p:cNvSpPr txBox="1"/>
          <p:nvPr/>
        </p:nvSpPr>
        <p:spPr>
          <a:xfrm>
            <a:off x="5868144" y="5842402"/>
            <a:ext cx="432048" cy="246221"/>
          </a:xfrm>
          <a:prstGeom prst="rect">
            <a:avLst/>
          </a:prstGeom>
          <a:noFill/>
        </p:spPr>
        <p:txBody>
          <a:bodyPr wrap="square" rtlCol="0">
            <a:spAutoFit/>
          </a:bodyPr>
          <a:lstStyle/>
          <a:p>
            <a:r>
              <a:rPr lang="en-US" sz="1000" dirty="0" smtClean="0"/>
              <a:t>[1]</a:t>
            </a:r>
            <a:endParaRPr lang="en-US" sz="1000" dirty="0"/>
          </a:p>
        </p:txBody>
      </p:sp>
      <p:sp>
        <p:nvSpPr>
          <p:cNvPr id="6" name="TextBox 5"/>
          <p:cNvSpPr txBox="1"/>
          <p:nvPr/>
        </p:nvSpPr>
        <p:spPr>
          <a:xfrm>
            <a:off x="380341" y="1760283"/>
            <a:ext cx="8146483" cy="1569660"/>
          </a:xfrm>
          <a:prstGeom prst="rect">
            <a:avLst/>
          </a:prstGeom>
          <a:noFill/>
        </p:spPr>
        <p:txBody>
          <a:bodyPr wrap="square" rtlCol="0">
            <a:spAutoFit/>
          </a:bodyPr>
          <a:lstStyle/>
          <a:p>
            <a:r>
              <a:rPr lang="en-US" altLang="zh-CN" sz="1600" dirty="0"/>
              <a:t>• </a:t>
            </a:r>
            <a:r>
              <a:rPr lang="en-US" sz="1600" dirty="0" smtClean="0"/>
              <a:t>BM3D </a:t>
            </a:r>
            <a:r>
              <a:rPr lang="en-US" sz="1600" dirty="0"/>
              <a:t>is </a:t>
            </a:r>
            <a:r>
              <a:rPr lang="en-US" sz="1600" dirty="0" smtClean="0"/>
              <a:t>based </a:t>
            </a:r>
            <a:r>
              <a:rPr lang="en-US" sz="1600" dirty="0"/>
              <a:t>on the fact that an image has a locally sparse representation in transform domain. This </a:t>
            </a:r>
            <a:r>
              <a:rPr lang="en-US" sz="1600" dirty="0" err="1"/>
              <a:t>sparsity</a:t>
            </a:r>
            <a:r>
              <a:rPr lang="en-US" sz="1600" dirty="0"/>
              <a:t> is enhanced by grouping similar 2D image patches into 3D groups. </a:t>
            </a:r>
            <a:endParaRPr lang="en-US" sz="1600" dirty="0" smtClean="0"/>
          </a:p>
          <a:p>
            <a:r>
              <a:rPr lang="en-US" sz="1600" dirty="0" smtClean="0"/>
              <a:t>• Collaborative </a:t>
            </a:r>
            <a:r>
              <a:rPr lang="en-US" sz="1600" dirty="0"/>
              <a:t>filtering is a special procedure developed to deal with these 3D </a:t>
            </a:r>
            <a:r>
              <a:rPr lang="en-US" sz="1600" dirty="0" smtClean="0"/>
              <a:t>groups </a:t>
            </a:r>
            <a:r>
              <a:rPr lang="en-US" altLang="zh-CN" sz="1600" dirty="0" smtClean="0"/>
              <a:t>by</a:t>
            </a:r>
            <a:r>
              <a:rPr lang="en-US" sz="1600" dirty="0" smtClean="0"/>
              <a:t> </a:t>
            </a:r>
            <a:r>
              <a:rPr lang="en-US" sz="1600" dirty="0"/>
              <a:t>using the three successive steps: 3D transformation of 3D group, shrinkage of transform spectrum, and inverse 3D transformation. </a:t>
            </a:r>
            <a:endParaRPr lang="en-US" sz="1600" dirty="0" smtClean="0"/>
          </a:p>
          <a:p>
            <a:r>
              <a:rPr lang="en-US" sz="1600" dirty="0"/>
              <a:t>• </a:t>
            </a:r>
            <a:r>
              <a:rPr lang="en-US" sz="1600" dirty="0" smtClean="0"/>
              <a:t>Aggregation </a:t>
            </a:r>
            <a:r>
              <a:rPr lang="en-US" sz="1600" dirty="0"/>
              <a:t>is a particular averaging procedure used to take advantage </a:t>
            </a:r>
            <a:r>
              <a:rPr lang="en-US" sz="1600" dirty="0" smtClean="0"/>
              <a:t>of redundancy.</a:t>
            </a:r>
            <a:endParaRPr lang="en-US" sz="1600" dirty="0"/>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3418351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pPr eaLnBrk="1" hangingPunct="1"/>
            <a:r>
              <a:rPr lang="en-US" altLang="zh-CN" dirty="0"/>
              <a:t>Recoding of BM3D</a:t>
            </a:r>
          </a:p>
        </p:txBody>
      </p:sp>
      <p:sp>
        <p:nvSpPr>
          <p:cNvPr id="3" name="内容占位符 2"/>
          <p:cNvSpPr>
            <a:spLocks noGrp="1"/>
          </p:cNvSpPr>
          <p:nvPr>
            <p:ph idx="1"/>
          </p:nvPr>
        </p:nvSpPr>
        <p:spPr>
          <a:xfrm>
            <a:off x="230711" y="836713"/>
            <a:ext cx="8445745" cy="4914454"/>
          </a:xfrm>
        </p:spPr>
        <p:txBody>
          <a:bodyPr/>
          <a:lstStyle/>
          <a:p>
            <a:pPr marL="0" indent="0">
              <a:buNone/>
            </a:pPr>
            <a:r>
              <a:rPr lang="en-US" altLang="zh-CN" sz="1600" dirty="0" smtClean="0"/>
              <a:t>• Grouping</a:t>
            </a:r>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915153"/>
            <a:ext cx="3315163" cy="201958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1412777"/>
            <a:ext cx="3352800" cy="3168352"/>
          </a:xfrm>
          <a:prstGeom prst="rect">
            <a:avLst/>
          </a:prstGeom>
        </p:spPr>
      </p:pic>
      <p:pic>
        <p:nvPicPr>
          <p:cNvPr id="1032" name="Picture 8" descr="C:\Users\x80054656\AppData\Roaming\eSpace_Desktop\UserData\x80054656\imagefiles\27912457-6319-456F-B37B-232299195EB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450" y="4689664"/>
            <a:ext cx="65151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094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pPr eaLnBrk="1" hangingPunct="1"/>
            <a:r>
              <a:rPr lang="en-US" altLang="zh-CN" dirty="0"/>
              <a:t>Recoding of BM3D</a:t>
            </a:r>
          </a:p>
        </p:txBody>
      </p:sp>
      <p:sp>
        <p:nvSpPr>
          <p:cNvPr id="3" name="内容占位符 2"/>
          <p:cNvSpPr>
            <a:spLocks noGrp="1"/>
          </p:cNvSpPr>
          <p:nvPr>
            <p:ph idx="1"/>
          </p:nvPr>
        </p:nvSpPr>
        <p:spPr>
          <a:xfrm>
            <a:off x="230711" y="836713"/>
            <a:ext cx="8445745" cy="4914454"/>
          </a:xfrm>
        </p:spPr>
        <p:txBody>
          <a:bodyPr/>
          <a:lstStyle/>
          <a:p>
            <a:pPr marL="0" indent="0">
              <a:buNone/>
            </a:pPr>
            <a:r>
              <a:rPr lang="en-US" altLang="zh-CN" sz="1600" dirty="0" smtClean="0"/>
              <a:t>• Grouping code</a:t>
            </a:r>
          </a:p>
          <a:p>
            <a:pPr marL="0" indent="0">
              <a:buNone/>
            </a:pPr>
            <a:endParaRPr lang="en-US" altLang="zh-CN" sz="1600" dirty="0"/>
          </a:p>
          <a:p>
            <a:pPr marL="0" indent="0">
              <a:buNone/>
            </a:pPr>
            <a:r>
              <a:rPr lang="en-US" altLang="zh-CN" sz="1400" dirty="0" err="1" smtClean="0"/>
              <a:t>Difficults</a:t>
            </a:r>
            <a:r>
              <a:rPr lang="en-US" altLang="zh-CN" sz="1400" dirty="0" smtClean="0"/>
              <a:t> : </a:t>
            </a:r>
          </a:p>
          <a:p>
            <a:pPr marL="0" indent="0">
              <a:buNone/>
            </a:pPr>
            <a:r>
              <a:rPr lang="en-US" altLang="zh-CN" sz="1400" b="0" dirty="0"/>
              <a:t>Lack of </a:t>
            </a:r>
            <a:r>
              <a:rPr lang="en-US" altLang="zh-CN" sz="1400" b="0" dirty="0" smtClean="0"/>
              <a:t>experience and </a:t>
            </a:r>
            <a:r>
              <a:rPr lang="en-US" altLang="zh-CN" sz="1400" b="0" dirty="0"/>
              <a:t>the complexity of the source </a:t>
            </a:r>
            <a:r>
              <a:rPr lang="en-US" altLang="zh-CN" sz="1400" b="0" dirty="0" smtClean="0"/>
              <a:t>code</a:t>
            </a:r>
          </a:p>
          <a:p>
            <a:pPr marL="0" indent="0">
              <a:buNone/>
            </a:pPr>
            <a:r>
              <a:rPr lang="en-US" altLang="zh-CN" sz="1400" b="0" dirty="0" smtClean="0"/>
              <a:t>C limitations : doesn’t have template (vector&lt;&gt;, pair&lt;&gt;) </a:t>
            </a:r>
            <a:endParaRPr lang="en-US" altLang="zh-CN" sz="1400" b="0" dirty="0"/>
          </a:p>
        </p:txBody>
      </p:sp>
    </p:spTree>
    <p:extLst>
      <p:ext uri="{BB962C8B-B14F-4D97-AF65-F5344CB8AC3E}">
        <p14:creationId xmlns:p14="http://schemas.microsoft.com/office/powerpoint/2010/main" val="3294492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pPr eaLnBrk="1" hangingPunct="1"/>
            <a:r>
              <a:rPr lang="en-US" altLang="zh-CN" dirty="0"/>
              <a:t>Recoding of BM3D</a:t>
            </a:r>
          </a:p>
        </p:txBody>
      </p:sp>
      <p:sp>
        <p:nvSpPr>
          <p:cNvPr id="3" name="内容占位符 2"/>
          <p:cNvSpPr>
            <a:spLocks noGrp="1"/>
          </p:cNvSpPr>
          <p:nvPr>
            <p:ph idx="1"/>
          </p:nvPr>
        </p:nvSpPr>
        <p:spPr>
          <a:xfrm>
            <a:off x="230711" y="836713"/>
            <a:ext cx="8733777" cy="4914454"/>
          </a:xfrm>
        </p:spPr>
        <p:txBody>
          <a:bodyPr/>
          <a:lstStyle/>
          <a:p>
            <a:pPr marL="0" indent="0">
              <a:buNone/>
            </a:pPr>
            <a:r>
              <a:rPr lang="en-US" altLang="zh-CN" sz="1600" dirty="0" smtClean="0"/>
              <a:t>• </a:t>
            </a:r>
            <a:r>
              <a:rPr lang="en-US" sz="1600" dirty="0"/>
              <a:t>Collaborative Filtering </a:t>
            </a:r>
            <a:br>
              <a:rPr lang="en-US" sz="1600" dirty="0"/>
            </a:br>
            <a:endParaRPr lang="en-US" altLang="zh-CN" sz="1600" dirty="0" smtClean="0"/>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4" name="文本框 3"/>
          <p:cNvSpPr txBox="1"/>
          <p:nvPr/>
        </p:nvSpPr>
        <p:spPr>
          <a:xfrm>
            <a:off x="3275856" y="1340767"/>
            <a:ext cx="5688632" cy="2585323"/>
          </a:xfrm>
          <a:prstGeom prst="rect">
            <a:avLst/>
          </a:prstGeom>
          <a:noFill/>
        </p:spPr>
        <p:txBody>
          <a:bodyPr wrap="square" rtlCol="0">
            <a:spAutoFit/>
          </a:bodyPr>
          <a:lstStyle/>
          <a:p>
            <a:r>
              <a:rPr lang="en-US" altLang="zh-CN" dirty="0"/>
              <a:t>Once the 3D-block is built the collaborative filtering is applied. A 3D </a:t>
            </a:r>
            <a:r>
              <a:rPr lang="en-US" altLang="zh-CN" dirty="0" smtClean="0"/>
              <a:t>transform(2D+1D) </a:t>
            </a:r>
            <a:r>
              <a:rPr lang="en-US" altLang="zh-CN" dirty="0"/>
              <a:t>is applied to the group, followed by a shrinkage of the transform </a:t>
            </a:r>
            <a:r>
              <a:rPr lang="en-US" altLang="zh-CN" dirty="0" smtClean="0"/>
              <a:t>spectrum. Finally </a:t>
            </a:r>
            <a:r>
              <a:rPr lang="en-US" altLang="zh-CN" dirty="0"/>
              <a:t>the inverse </a:t>
            </a:r>
            <a:r>
              <a:rPr lang="en-US" altLang="zh-CN" dirty="0" smtClean="0"/>
              <a:t>transform </a:t>
            </a:r>
            <a:r>
              <a:rPr lang="en-US" altLang="zh-CN" dirty="0"/>
              <a:t>is applied to estimate for each </a:t>
            </a:r>
            <a:r>
              <a:rPr lang="en-US" altLang="zh-CN" dirty="0" smtClean="0"/>
              <a:t>patch. </a:t>
            </a:r>
          </a:p>
          <a:p>
            <a:endParaRPr lang="en-US" altLang="zh-CN" b="1" dirty="0"/>
          </a:p>
          <a:p>
            <a:r>
              <a:rPr lang="en-US" altLang="zh-CN" b="1" dirty="0" smtClean="0"/>
              <a:t>Advantages:</a:t>
            </a:r>
            <a:endParaRPr lang="en-US" altLang="zh-CN" b="1" dirty="0"/>
          </a:p>
          <a:p>
            <a:r>
              <a:rPr lang="en-US" altLang="zh-CN" dirty="0" smtClean="0"/>
              <a:t>- Can </a:t>
            </a:r>
            <a:r>
              <a:rPr lang="en-US" altLang="zh-CN" dirty="0"/>
              <a:t>enhance the </a:t>
            </a:r>
            <a:r>
              <a:rPr lang="en-US" altLang="zh-CN" dirty="0" err="1"/>
              <a:t>sparsity</a:t>
            </a:r>
            <a:r>
              <a:rPr lang="en-US" altLang="zh-CN" dirty="0"/>
              <a:t> of </a:t>
            </a:r>
            <a:r>
              <a:rPr lang="en-US" altLang="zh-CN" dirty="0" smtClean="0"/>
              <a:t>patches. </a:t>
            </a:r>
          </a:p>
          <a:p>
            <a:r>
              <a:rPr lang="en-US" altLang="zh-CN" dirty="0" smtClean="0"/>
              <a:t>- By </a:t>
            </a:r>
            <a:r>
              <a:rPr lang="en-US" altLang="zh-CN" dirty="0"/>
              <a:t>attenuating the noise, collaborative filtering reveals even the finest details shared by the grouped patches.</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10" y="1340767"/>
            <a:ext cx="2901129" cy="4488261"/>
          </a:xfrm>
          <a:prstGeom prst="rect">
            <a:avLst/>
          </a:prstGeom>
        </p:spPr>
      </p:pic>
    </p:spTree>
    <p:extLst>
      <p:ext uri="{BB962C8B-B14F-4D97-AF65-F5344CB8AC3E}">
        <p14:creationId xmlns:p14="http://schemas.microsoft.com/office/powerpoint/2010/main" val="3756768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pPr eaLnBrk="1" hangingPunct="1"/>
            <a:r>
              <a:rPr lang="en-US" altLang="zh-CN" dirty="0"/>
              <a:t>Recoding of BM3D</a:t>
            </a:r>
          </a:p>
        </p:txBody>
      </p:sp>
      <p:sp>
        <p:nvSpPr>
          <p:cNvPr id="3" name="内容占位符 2"/>
          <p:cNvSpPr>
            <a:spLocks noGrp="1"/>
          </p:cNvSpPr>
          <p:nvPr>
            <p:ph idx="1"/>
          </p:nvPr>
        </p:nvSpPr>
        <p:spPr>
          <a:xfrm>
            <a:off x="230711" y="836713"/>
            <a:ext cx="8733777" cy="4914454"/>
          </a:xfrm>
        </p:spPr>
        <p:txBody>
          <a:bodyPr/>
          <a:lstStyle/>
          <a:p>
            <a:pPr marL="0" indent="0" eaLnBrk="1" fontAlgn="auto" hangingPunct="1">
              <a:lnSpc>
                <a:spcPct val="100000"/>
              </a:lnSpc>
              <a:spcBef>
                <a:spcPts val="0"/>
              </a:spcBef>
              <a:spcAft>
                <a:spcPts val="0"/>
              </a:spcAft>
              <a:buClrTx/>
              <a:buSzTx/>
              <a:buNone/>
              <a:defRPr/>
            </a:pPr>
            <a:r>
              <a:rPr lang="en-US" altLang="zh-CN" sz="1600" dirty="0" smtClean="0"/>
              <a:t>• </a:t>
            </a:r>
            <a:r>
              <a:rPr lang="en-US" sz="1600" dirty="0"/>
              <a:t>Collaborative Filtering </a:t>
            </a:r>
            <a:endParaRPr lang="en-US" sz="1600" dirty="0" smtClean="0"/>
          </a:p>
          <a:p>
            <a:pPr marL="0" indent="0" eaLnBrk="1" fontAlgn="auto" hangingPunct="1">
              <a:lnSpc>
                <a:spcPct val="100000"/>
              </a:lnSpc>
              <a:spcBef>
                <a:spcPts val="0"/>
              </a:spcBef>
              <a:spcAft>
                <a:spcPts val="0"/>
              </a:spcAft>
              <a:buClrTx/>
              <a:buSzTx/>
              <a:buNone/>
              <a:defRPr/>
            </a:pPr>
            <a:r>
              <a:rPr lang="en-US" sz="1600" dirty="0"/>
              <a:t/>
            </a:r>
            <a:br>
              <a:rPr lang="en-US" sz="1600" dirty="0"/>
            </a:br>
            <a:r>
              <a:rPr lang="en-US" altLang="zh-CN" sz="1600" b="0" dirty="0"/>
              <a:t>It uses frequency domain techniques, an image is transformed to the frequency domain and then the filtering operations are performed there, and the resulting </a:t>
            </a:r>
            <a:r>
              <a:rPr lang="en-US" altLang="zh-CN" sz="1600" b="0" dirty="0" err="1"/>
              <a:t>denoised</a:t>
            </a:r>
            <a:r>
              <a:rPr lang="en-US" altLang="zh-CN" sz="1600" b="0" dirty="0"/>
              <a:t> signal is transformed back into the spatial domain.</a:t>
            </a:r>
          </a:p>
          <a:p>
            <a:pPr marL="0" indent="0">
              <a:buNone/>
            </a:pPr>
            <a:endParaRPr lang="en-US" altLang="zh-CN" sz="1600" dirty="0" smtClean="0"/>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975" y="2322111"/>
            <a:ext cx="3476041" cy="1070456"/>
          </a:xfrm>
          <a:prstGeom prst="rect">
            <a:avLst/>
          </a:prstGeom>
        </p:spPr>
      </p:pic>
      <p:pic>
        <p:nvPicPr>
          <p:cNvPr id="8" name="图片 7"/>
          <p:cNvPicPr>
            <a:picLocks noChangeAspect="1"/>
          </p:cNvPicPr>
          <p:nvPr/>
        </p:nvPicPr>
        <p:blipFill>
          <a:blip r:embed="rId4"/>
          <a:stretch>
            <a:fillRect/>
          </a:stretch>
        </p:blipFill>
        <p:spPr>
          <a:xfrm>
            <a:off x="247976" y="4116387"/>
            <a:ext cx="3476040" cy="968080"/>
          </a:xfrm>
          <a:prstGeom prst="rect">
            <a:avLst/>
          </a:prstGeom>
        </p:spPr>
      </p:pic>
      <p:sp>
        <p:nvSpPr>
          <p:cNvPr id="9" name="文本框 8"/>
          <p:cNvSpPr txBox="1"/>
          <p:nvPr/>
        </p:nvSpPr>
        <p:spPr>
          <a:xfrm>
            <a:off x="323528" y="3392567"/>
            <a:ext cx="3417752" cy="369332"/>
          </a:xfrm>
          <a:prstGeom prst="rect">
            <a:avLst/>
          </a:prstGeom>
          <a:noFill/>
        </p:spPr>
        <p:txBody>
          <a:bodyPr wrap="square" rtlCol="0">
            <a:spAutoFit/>
          </a:bodyPr>
          <a:lstStyle/>
          <a:p>
            <a:pPr algn="ctr"/>
            <a:r>
              <a:rPr lang="en-US" altLang="zh-CN" dirty="0" smtClean="0"/>
              <a:t>The noise-free </a:t>
            </a:r>
            <a:r>
              <a:rPr lang="en-US" altLang="zh-CN" dirty="0"/>
              <a:t>signal looks </a:t>
            </a:r>
            <a:r>
              <a:rPr lang="en-US" altLang="zh-CN" dirty="0" smtClean="0"/>
              <a:t>smooth</a:t>
            </a:r>
            <a:endParaRPr lang="zh-CN" altLang="en-US" dirty="0"/>
          </a:p>
        </p:txBody>
      </p:sp>
      <p:sp>
        <p:nvSpPr>
          <p:cNvPr id="10" name="文本框 9"/>
          <p:cNvSpPr txBox="1"/>
          <p:nvPr/>
        </p:nvSpPr>
        <p:spPr>
          <a:xfrm>
            <a:off x="325697" y="5069623"/>
            <a:ext cx="3400488" cy="369332"/>
          </a:xfrm>
          <a:prstGeom prst="rect">
            <a:avLst/>
          </a:prstGeom>
          <a:noFill/>
        </p:spPr>
        <p:txBody>
          <a:bodyPr wrap="square" rtlCol="0">
            <a:spAutoFit/>
          </a:bodyPr>
          <a:lstStyle/>
          <a:p>
            <a:pPr algn="ctr"/>
            <a:r>
              <a:rPr lang="en-US" altLang="zh-CN" dirty="0"/>
              <a:t>Noisy signals </a:t>
            </a:r>
            <a:r>
              <a:rPr lang="en-US" altLang="zh-CN" dirty="0" smtClean="0"/>
              <a:t>looks rough</a:t>
            </a:r>
            <a:endParaRPr lang="zh-CN" altLang="en-US" dirty="0"/>
          </a:p>
        </p:txBody>
      </p:sp>
      <p:pic>
        <p:nvPicPr>
          <p:cNvPr id="11" name="图片 10"/>
          <p:cNvPicPr>
            <a:picLocks noChangeAspect="1"/>
          </p:cNvPicPr>
          <p:nvPr/>
        </p:nvPicPr>
        <p:blipFill>
          <a:blip r:embed="rId5"/>
          <a:stretch>
            <a:fillRect/>
          </a:stretch>
        </p:blipFill>
        <p:spPr>
          <a:xfrm>
            <a:off x="4355976" y="2857339"/>
            <a:ext cx="4513480" cy="1706590"/>
          </a:xfrm>
          <a:prstGeom prst="rect">
            <a:avLst/>
          </a:prstGeom>
        </p:spPr>
      </p:pic>
      <p:sp>
        <p:nvSpPr>
          <p:cNvPr id="12" name="文本框 11"/>
          <p:cNvSpPr txBox="1"/>
          <p:nvPr/>
        </p:nvSpPr>
        <p:spPr>
          <a:xfrm>
            <a:off x="4499992" y="4563929"/>
            <a:ext cx="4118947" cy="369332"/>
          </a:xfrm>
          <a:prstGeom prst="rect">
            <a:avLst/>
          </a:prstGeom>
          <a:noFill/>
        </p:spPr>
        <p:txBody>
          <a:bodyPr wrap="square" rtlCol="0">
            <a:spAutoFit/>
          </a:bodyPr>
          <a:lstStyle/>
          <a:p>
            <a:pPr algn="ctr"/>
            <a:r>
              <a:rPr lang="en-US" altLang="zh-CN" dirty="0"/>
              <a:t>I</a:t>
            </a:r>
            <a:r>
              <a:rPr lang="fr-FR" altLang="zh-CN" dirty="0" smtClean="0"/>
              <a:t>n </a:t>
            </a:r>
            <a:r>
              <a:rPr lang="en-US" altLang="zh-CN" dirty="0" smtClean="0"/>
              <a:t>a </a:t>
            </a:r>
            <a:r>
              <a:rPr lang="fr-FR" altLang="zh-CN" dirty="0" smtClean="0"/>
              <a:t>transform domain (</a:t>
            </a:r>
            <a:r>
              <a:rPr lang="en-US" altLang="zh-CN" dirty="0"/>
              <a:t>frequency </a:t>
            </a:r>
            <a:r>
              <a:rPr lang="en-US" altLang="zh-CN" dirty="0" smtClean="0"/>
              <a:t>domain)</a:t>
            </a:r>
            <a:endParaRPr lang="zh-CN" altLang="en-US" dirty="0"/>
          </a:p>
        </p:txBody>
      </p:sp>
    </p:spTree>
    <p:extLst>
      <p:ext uri="{BB962C8B-B14F-4D97-AF65-F5344CB8AC3E}">
        <p14:creationId xmlns:p14="http://schemas.microsoft.com/office/powerpoint/2010/main" val="2784116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9"/>
            <a:ext cx="7632700" cy="583282"/>
          </a:xfrm>
        </p:spPr>
        <p:txBody>
          <a:bodyPr/>
          <a:lstStyle/>
          <a:p>
            <a:pPr eaLnBrk="1" hangingPunct="1"/>
            <a:r>
              <a:rPr lang="en-US" altLang="zh-CN" dirty="0"/>
              <a:t>Recoding of BM3D</a:t>
            </a:r>
          </a:p>
        </p:txBody>
      </p:sp>
      <p:sp>
        <p:nvSpPr>
          <p:cNvPr id="3" name="内容占位符 2"/>
          <p:cNvSpPr>
            <a:spLocks noGrp="1"/>
          </p:cNvSpPr>
          <p:nvPr>
            <p:ph idx="1"/>
          </p:nvPr>
        </p:nvSpPr>
        <p:spPr>
          <a:xfrm>
            <a:off x="230711" y="836713"/>
            <a:ext cx="8445745" cy="4914454"/>
          </a:xfrm>
        </p:spPr>
        <p:txBody>
          <a:bodyPr/>
          <a:lstStyle/>
          <a:p>
            <a:pPr marL="0" indent="0">
              <a:buNone/>
            </a:pPr>
            <a:r>
              <a:rPr lang="en-US" altLang="zh-CN" sz="1600" dirty="0" smtClean="0"/>
              <a:t>• </a:t>
            </a:r>
            <a:r>
              <a:rPr lang="en-US" sz="1600" dirty="0"/>
              <a:t>Collaborative Filtering</a:t>
            </a:r>
            <a:r>
              <a:rPr lang="en-US" altLang="zh-CN" sz="1600" dirty="0" smtClean="0"/>
              <a:t> code</a:t>
            </a:r>
          </a:p>
          <a:p>
            <a:pPr marL="0" indent="0">
              <a:buNone/>
            </a:pPr>
            <a:endParaRPr lang="en-US" altLang="zh-CN" sz="1600" dirty="0"/>
          </a:p>
          <a:p>
            <a:pPr marL="0" indent="0">
              <a:buNone/>
            </a:pPr>
            <a:r>
              <a:rPr lang="en-US" altLang="zh-CN" sz="1400" dirty="0" err="1" smtClean="0"/>
              <a:t>Difficults</a:t>
            </a:r>
            <a:r>
              <a:rPr lang="en-US" altLang="zh-CN" sz="1400" dirty="0" smtClean="0"/>
              <a:t> : </a:t>
            </a:r>
          </a:p>
          <a:p>
            <a:pPr marL="0" indent="0">
              <a:buNone/>
            </a:pPr>
            <a:r>
              <a:rPr lang="en-US" altLang="zh-CN" sz="1400" b="0" dirty="0" smtClean="0"/>
              <a:t>Rewrite the DCT transform</a:t>
            </a:r>
          </a:p>
        </p:txBody>
      </p:sp>
      <p:sp>
        <p:nvSpPr>
          <p:cNvPr id="7" name="Oval Callout 6"/>
          <p:cNvSpPr/>
          <p:nvPr/>
        </p:nvSpPr>
        <p:spPr bwMode="auto">
          <a:xfrm>
            <a:off x="1979712" y="2924944"/>
            <a:ext cx="864096" cy="36004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pic>
        <p:nvPicPr>
          <p:cNvPr id="5" name="图片 4"/>
          <p:cNvPicPr>
            <a:picLocks noChangeAspect="1"/>
          </p:cNvPicPr>
          <p:nvPr/>
        </p:nvPicPr>
        <p:blipFill>
          <a:blip r:embed="rId3"/>
          <a:stretch>
            <a:fillRect/>
          </a:stretch>
        </p:blipFill>
        <p:spPr>
          <a:xfrm>
            <a:off x="5112642" y="2403719"/>
            <a:ext cx="895350" cy="314325"/>
          </a:xfrm>
          <a:prstGeom prst="rect">
            <a:avLst/>
          </a:prstGeom>
        </p:spPr>
      </p:pic>
      <p:sp>
        <p:nvSpPr>
          <p:cNvPr id="6" name="文本框 5"/>
          <p:cNvSpPr txBox="1"/>
          <p:nvPr/>
        </p:nvSpPr>
        <p:spPr>
          <a:xfrm>
            <a:off x="4644082" y="2348712"/>
            <a:ext cx="4500934" cy="2585323"/>
          </a:xfrm>
          <a:prstGeom prst="rect">
            <a:avLst/>
          </a:prstGeom>
          <a:noFill/>
        </p:spPr>
        <p:txBody>
          <a:bodyPr wrap="square" rtlCol="0">
            <a:spAutoFit/>
          </a:bodyPr>
          <a:lstStyle/>
          <a:p>
            <a:r>
              <a:rPr lang="en-US" altLang="zh-CN" dirty="0" smtClean="0"/>
              <a:t>For                   the </a:t>
            </a:r>
            <a:r>
              <a:rPr lang="fr-FR" altLang="zh-CN" dirty="0"/>
              <a:t>transform coefficient </a:t>
            </a:r>
            <a:r>
              <a:rPr lang="fr-FR" altLang="zh-CN" dirty="0" smtClean="0"/>
              <a:t>matrix</a:t>
            </a:r>
          </a:p>
          <a:p>
            <a:r>
              <a:rPr lang="en-US" altLang="zh-CN" dirty="0" smtClean="0"/>
              <a:t>For matrix                   to </a:t>
            </a:r>
            <a:r>
              <a:rPr lang="en-US" altLang="zh-CN" dirty="0"/>
              <a:t>be </a:t>
            </a:r>
            <a:r>
              <a:rPr lang="en-US" altLang="zh-CN" dirty="0" smtClean="0"/>
              <a:t>converted</a:t>
            </a:r>
          </a:p>
          <a:p>
            <a:r>
              <a:rPr lang="en-US" altLang="zh-CN" dirty="0" smtClean="0"/>
              <a:t>DCT2d:</a:t>
            </a:r>
          </a:p>
          <a:p>
            <a:endParaRPr lang="fr-FR" altLang="zh-CN" dirty="0"/>
          </a:p>
          <a:p>
            <a:r>
              <a:rPr lang="fr-FR" altLang="zh-CN" dirty="0" smtClean="0"/>
              <a:t>Inverse </a:t>
            </a:r>
            <a:r>
              <a:rPr lang="en-US" altLang="zh-CN" dirty="0" smtClean="0"/>
              <a:t>DCT2d:</a:t>
            </a:r>
            <a:endParaRPr lang="fr-FR" altLang="zh-CN" dirty="0"/>
          </a:p>
          <a:p>
            <a:endParaRPr lang="fr-FR" altLang="zh-CN" dirty="0"/>
          </a:p>
          <a:p>
            <a:endParaRPr lang="fr-FR" altLang="zh-CN" dirty="0" smtClean="0"/>
          </a:p>
          <a:p>
            <a:endParaRPr lang="fr-FR" altLang="zh-CN" dirty="0"/>
          </a:p>
          <a:p>
            <a:r>
              <a:rPr lang="en-US" altLang="zh-CN" dirty="0" smtClean="0"/>
              <a:t> </a:t>
            </a:r>
            <a:endParaRPr lang="zh-CN" altLang="en-US" dirty="0"/>
          </a:p>
        </p:txBody>
      </p:sp>
      <p:pic>
        <p:nvPicPr>
          <p:cNvPr id="8" name="图片 7"/>
          <p:cNvPicPr>
            <a:picLocks noChangeAspect="1"/>
          </p:cNvPicPr>
          <p:nvPr/>
        </p:nvPicPr>
        <p:blipFill>
          <a:blip r:embed="rId4"/>
          <a:stretch>
            <a:fillRect/>
          </a:stretch>
        </p:blipFill>
        <p:spPr>
          <a:xfrm>
            <a:off x="5760335" y="2659323"/>
            <a:ext cx="894011" cy="294931"/>
          </a:xfrm>
          <a:prstGeom prst="rect">
            <a:avLst/>
          </a:prstGeom>
        </p:spPr>
      </p:pic>
      <p:pic>
        <p:nvPicPr>
          <p:cNvPr id="9" name="图片 8"/>
          <p:cNvPicPr>
            <a:picLocks noChangeAspect="1"/>
          </p:cNvPicPr>
          <p:nvPr/>
        </p:nvPicPr>
        <p:blipFill>
          <a:blip r:embed="rId5"/>
          <a:stretch>
            <a:fillRect/>
          </a:stretch>
        </p:blipFill>
        <p:spPr>
          <a:xfrm>
            <a:off x="5560317" y="3152303"/>
            <a:ext cx="2238375" cy="361950"/>
          </a:xfrm>
          <a:prstGeom prst="rect">
            <a:avLst/>
          </a:prstGeom>
        </p:spPr>
      </p:pic>
      <p:pic>
        <p:nvPicPr>
          <p:cNvPr id="10" name="图片 9"/>
          <p:cNvPicPr>
            <a:picLocks noChangeAspect="1"/>
          </p:cNvPicPr>
          <p:nvPr/>
        </p:nvPicPr>
        <p:blipFill>
          <a:blip r:embed="rId6"/>
          <a:stretch>
            <a:fillRect/>
          </a:stretch>
        </p:blipFill>
        <p:spPr>
          <a:xfrm>
            <a:off x="5293616" y="3868364"/>
            <a:ext cx="2771775" cy="314325"/>
          </a:xfrm>
          <a:prstGeom prst="rect">
            <a:avLst/>
          </a:prstGeom>
        </p:spPr>
      </p:pic>
      <p:pic>
        <p:nvPicPr>
          <p:cNvPr id="13" name="图片 12"/>
          <p:cNvPicPr>
            <a:picLocks noChangeAspect="1"/>
          </p:cNvPicPr>
          <p:nvPr/>
        </p:nvPicPr>
        <p:blipFill>
          <a:blip r:embed="rId7"/>
          <a:stretch>
            <a:fillRect/>
          </a:stretch>
        </p:blipFill>
        <p:spPr>
          <a:xfrm>
            <a:off x="0" y="2338791"/>
            <a:ext cx="4522931" cy="2595244"/>
          </a:xfrm>
          <a:prstGeom prst="rect">
            <a:avLst/>
          </a:prstGeom>
        </p:spPr>
      </p:pic>
    </p:spTree>
    <p:extLst>
      <p:ext uri="{BB962C8B-B14F-4D97-AF65-F5344CB8AC3E}">
        <p14:creationId xmlns:p14="http://schemas.microsoft.com/office/powerpoint/2010/main" val="687007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3044</TotalTime>
  <Words>1446</Words>
  <Application>Microsoft Office PowerPoint</Application>
  <PresentationFormat>全屏显示(4:3)</PresentationFormat>
  <Paragraphs>155</Paragraphs>
  <Slides>18</Slides>
  <Notes>13</Notes>
  <HiddenSlides>0</HiddenSlides>
  <MMClips>0</MMClips>
  <ScaleCrop>false</ScaleCrop>
  <HeadingPairs>
    <vt:vector size="6" baseType="variant">
      <vt:variant>
        <vt:lpstr>已用的字体</vt:lpstr>
      </vt:variant>
      <vt:variant>
        <vt:i4>11</vt:i4>
      </vt:variant>
      <vt:variant>
        <vt:lpstr>主题</vt:lpstr>
      </vt:variant>
      <vt:variant>
        <vt:i4>9</vt:i4>
      </vt:variant>
      <vt:variant>
        <vt:lpstr>幻灯片标题</vt:lpstr>
      </vt:variant>
      <vt:variant>
        <vt:i4>18</vt:i4>
      </vt:variant>
    </vt:vector>
  </HeadingPairs>
  <TitlesOfParts>
    <vt:vector size="38" baseType="lpstr">
      <vt:lpstr>FrutigerNext LT Bold</vt:lpstr>
      <vt:lpstr>FrutigerNext LT Medium</vt:lpstr>
      <vt:lpstr>FrutigerNext LT Regular</vt:lpstr>
      <vt:lpstr>ＭＳ Ｐゴシック</vt:lpstr>
      <vt:lpstr>ＭＳ Ｐゴシック</vt:lpstr>
      <vt:lpstr>黑体</vt:lpstr>
      <vt:lpstr>华文细黑</vt:lpstr>
      <vt:lpstr>宋体</vt:lpstr>
      <vt:lpstr>Arial</vt:lpstr>
      <vt:lpstr>Calibri</vt:lpstr>
      <vt:lpstr>Wingdings</vt:lpstr>
      <vt:lpstr>Blank</vt:lpstr>
      <vt:lpstr>1_主题1</vt:lpstr>
      <vt:lpstr>4_主题1</vt:lpstr>
      <vt:lpstr>5_主题1</vt:lpstr>
      <vt:lpstr>6_主题1</vt:lpstr>
      <vt:lpstr>7_主题1</vt:lpstr>
      <vt:lpstr>8_主题1</vt:lpstr>
      <vt:lpstr>9_主题1</vt:lpstr>
      <vt:lpstr>10_主题1</vt:lpstr>
      <vt:lpstr>Internship: Final Presentation </vt:lpstr>
      <vt:lpstr>PowerPoint 演示文稿</vt:lpstr>
      <vt:lpstr>Introduction</vt:lpstr>
      <vt:lpstr>Introduction</vt:lpstr>
      <vt:lpstr>Recoding of BM3D</vt:lpstr>
      <vt:lpstr>Recoding of BM3D</vt:lpstr>
      <vt:lpstr>Recoding of BM3D</vt:lpstr>
      <vt:lpstr>Recoding of BM3D</vt:lpstr>
      <vt:lpstr>Recoding of BM3D</vt:lpstr>
      <vt:lpstr>Recoding of BM3D</vt:lpstr>
      <vt:lpstr>Recoding of BM3D</vt:lpstr>
      <vt:lpstr>Recoding of BM3D</vt:lpstr>
      <vt:lpstr>Integration into the tools</vt:lpstr>
      <vt:lpstr>PowerPoint 演示文稿</vt:lpstr>
      <vt:lpstr>Integration into the tools</vt:lpstr>
      <vt:lpstr>Results:</vt:lpstr>
      <vt:lpstr>References: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xuzhiyun (A)</dc:creator>
  <cp:lastModifiedBy>ZHIYUN XU</cp:lastModifiedBy>
  <cp:revision>89</cp:revision>
  <dcterms:created xsi:type="dcterms:W3CDTF">2011-12-01T07:24:32Z</dcterms:created>
  <dcterms:modified xsi:type="dcterms:W3CDTF">2019-09-08T22:46:34Z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(3)80dxJJV3O/MLNbnUeQAkmW4p1XOssoKkIkihW+foVmC8jBDxym1qFQpFLevE2qsEaD+KoeIX_x000d_
KouiXaa9Lj3flpPPoc5VXZqYpnAasLUmKF4aaBkiuLdWqZKEi2tURvC4GRK1f68MvQRTyf4w_x000d_
FD/xDFIZNNaE/N3tQaR5Z9wAXb4WQRnduFdrAlQEoxtf1R+N5sr6LG5nlRy1zg69kJ1Dc33c_x000d_
eKMTBNHg7O9Urkku+N</vt:lpwstr>
  </property>
  <property fmtid="{D5CDD505-2E9C-101B-9397-08002B2CF9AE}" pid="3" name="_ms_pID_7253431">
    <vt:lpwstr>9T40nf6lIac7NBA/MmrftxsQM2HJmndYrP5AVPPeCB/7KcSyupD3z9_x000d_
qvRt3FB9YOJI4m0ixCXP0djrKDNn5x5KOAj824aZiCvBUkO+U5YlwndOnmqUpd72ezh4D1vO_x000d_
9sJTr/ebb/SPUC5QV7j+RsaKJHGuvUSxJ82q6R20rjdhGvFTqiKKVaj0nWIvuPbpPipvm7O2_x000d_
u/09s4RukqwT15ecexilvcpX3OAJjiz42MsT</vt:lpwstr>
  </property>
  <property fmtid="{D5CDD505-2E9C-101B-9397-08002B2CF9AE}" pid="4" name="_ms_pID_7253432">
    <vt:lpwstr>svmhMHCaF4OsKZXqJXp0EBXitZzJs15Z3jqO_x000d_
RBDxI3sHCN6ent3jCmjtsG/lrJ5+zoEPpSeWedhldrxF2h42CynvSqgs6K1b7UR4FWbonCRb_x000d_
14EX/4J6AejSk5K5QJaqlkbZQiKtnBmgvi9CO0wuVoKXKFFbUmgTg+rAiGBDPEC804vvwpRG_x000d_
Ie49K4tbpK+AyQ==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1566801249</vt:lpwstr>
  </property>
</Properties>
</file>